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Lst>
  <p:sldSz cy="5143500" cx="9144000"/>
  <p:notesSz cx="6858000" cy="9144000"/>
  <p:embeddedFontLst>
    <p:embeddedFont>
      <p:font typeface="Proxima Nova"/>
      <p:regular r:id="rId83"/>
      <p:bold r:id="rId84"/>
      <p:italic r:id="rId85"/>
      <p:boldItalic r:id="rId86"/>
    </p:embeddedFont>
    <p:embeddedFont>
      <p:font typeface="Roboto"/>
      <p:regular r:id="rId87"/>
      <p:bold r:id="rId88"/>
      <p:italic r:id="rId89"/>
      <p:boldItalic r:id="rId90"/>
    </p:embeddedFont>
    <p:embeddedFont>
      <p:font typeface="Roboto Mono"/>
      <p:regular r:id="rId91"/>
      <p:bold r:id="rId92"/>
      <p:italic r:id="rId93"/>
      <p:boldItalic r:id="rId9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5DAF8068-221B-4022-8F71-1C7C18F761E4}">
  <a:tblStyle styleId="{5DAF8068-221B-4022-8F71-1C7C18F761E4}" styleName="Table_0">
    <a:wholeTbl>
      <a:tcTxStyle>
        <a:font>
          <a:latin typeface="Arial"/>
          <a:ea typeface="Arial"/>
          <a:cs typeface="Arial"/>
        </a:font>
        <a:srgbClr val="000000"/>
      </a:tcTxStyle>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84" Type="http://schemas.openxmlformats.org/officeDocument/2006/relationships/font" Target="fonts/ProximaNova-bold.fntdata"/><Relationship Id="rId83" Type="http://schemas.openxmlformats.org/officeDocument/2006/relationships/font" Target="fonts/ProximaNova-regular.fntdata"/><Relationship Id="rId42" Type="http://schemas.openxmlformats.org/officeDocument/2006/relationships/slide" Target="slides/slide37.xml"/><Relationship Id="rId86" Type="http://schemas.openxmlformats.org/officeDocument/2006/relationships/font" Target="fonts/ProximaNova-boldItalic.fntdata"/><Relationship Id="rId41" Type="http://schemas.openxmlformats.org/officeDocument/2006/relationships/slide" Target="slides/slide36.xml"/><Relationship Id="rId85" Type="http://schemas.openxmlformats.org/officeDocument/2006/relationships/font" Target="fonts/ProximaNova-italic.fntdata"/><Relationship Id="rId44" Type="http://schemas.openxmlformats.org/officeDocument/2006/relationships/slide" Target="slides/slide39.xml"/><Relationship Id="rId88" Type="http://schemas.openxmlformats.org/officeDocument/2006/relationships/font" Target="fonts/Roboto-bold.fntdata"/><Relationship Id="rId43" Type="http://schemas.openxmlformats.org/officeDocument/2006/relationships/slide" Target="slides/slide38.xml"/><Relationship Id="rId87" Type="http://schemas.openxmlformats.org/officeDocument/2006/relationships/font" Target="fonts/Roboto-regular.fntdata"/><Relationship Id="rId46" Type="http://schemas.openxmlformats.org/officeDocument/2006/relationships/slide" Target="slides/slide41.xml"/><Relationship Id="rId45" Type="http://schemas.openxmlformats.org/officeDocument/2006/relationships/slide" Target="slides/slide40.xml"/><Relationship Id="rId89" Type="http://schemas.openxmlformats.org/officeDocument/2006/relationships/font" Target="fonts/Roboto-italic.fntdata"/><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slide" Target="slides/slide70.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77" Type="http://schemas.openxmlformats.org/officeDocument/2006/relationships/slide" Target="slides/slide72.xml"/><Relationship Id="rId32" Type="http://schemas.openxmlformats.org/officeDocument/2006/relationships/slide" Target="slides/slide27.xml"/><Relationship Id="rId76" Type="http://schemas.openxmlformats.org/officeDocument/2006/relationships/slide" Target="slides/slide71.xml"/><Relationship Id="rId35" Type="http://schemas.openxmlformats.org/officeDocument/2006/relationships/slide" Target="slides/slide30.xml"/><Relationship Id="rId79" Type="http://schemas.openxmlformats.org/officeDocument/2006/relationships/slide" Target="slides/slide74.xml"/><Relationship Id="rId34" Type="http://schemas.openxmlformats.org/officeDocument/2006/relationships/slide" Target="slides/slide29.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94" Type="http://schemas.openxmlformats.org/officeDocument/2006/relationships/font" Target="fonts/RobotoMono-boldItalic.fntdata"/><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91" Type="http://schemas.openxmlformats.org/officeDocument/2006/relationships/font" Target="fonts/RobotoMono-regular.fntdata"/><Relationship Id="rId90" Type="http://schemas.openxmlformats.org/officeDocument/2006/relationships/font" Target="fonts/Roboto-boldItalic.fntdata"/><Relationship Id="rId93" Type="http://schemas.openxmlformats.org/officeDocument/2006/relationships/font" Target="fonts/RobotoMono-italic.fntdata"/><Relationship Id="rId92" Type="http://schemas.openxmlformats.org/officeDocument/2006/relationships/font" Target="fonts/RobotoMono-bold.fntdata"/><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p</a:t>
            </a:r>
            <a:r>
              <a:rPr lang="en"/>
              <a:t>icture: ARPANET map, 1977</a:t>
            </a:r>
          </a:p>
          <a:p>
            <a:pPr indent="-298450" lvl="0" marL="457200">
              <a:spcBef>
                <a:spcPts val="0"/>
              </a:spcBef>
              <a:buSzPts val="1100"/>
              <a:buChar char="●"/>
            </a:pPr>
            <a:r>
              <a:rPr lang="en"/>
              <a:t>First to implement TCP</a:t>
            </a:r>
          </a:p>
          <a:p>
            <a:pPr lvl="0">
              <a:spcBef>
                <a:spcPts val="0"/>
              </a:spcBef>
              <a:buNone/>
            </a:pPr>
            <a:r>
              <a:t/>
            </a:r>
            <a:endParaRPr/>
          </a:p>
          <a:p>
            <a:pPr lvl="0">
              <a:spcBef>
                <a:spcPts val="0"/>
              </a:spcBef>
              <a:buNone/>
            </a:pPr>
            <a:r>
              <a:rPr lang="en"/>
              <a:t>CS 6410 facts:</a:t>
            </a:r>
          </a:p>
          <a:p>
            <a:pPr indent="-298450" lvl="0" marL="457200" rtl="0">
              <a:spcBef>
                <a:spcPts val="0"/>
              </a:spcBef>
              <a:spcAft>
                <a:spcPts val="0"/>
              </a:spcAft>
              <a:buSzPts val="1100"/>
              <a:buChar char="●"/>
            </a:pPr>
            <a:r>
              <a:rPr lang="en"/>
              <a:t>required papers: 35</a:t>
            </a:r>
          </a:p>
          <a:p>
            <a:pPr indent="-298450" lvl="0" marL="457200" rtl="0">
              <a:spcBef>
                <a:spcPts val="0"/>
              </a:spcBef>
              <a:spcAft>
                <a:spcPts val="0"/>
              </a:spcAft>
              <a:buSzPts val="1100"/>
              <a:buChar char="●"/>
            </a:pPr>
            <a:r>
              <a:rPr lang="en"/>
              <a:t>Optional papers: 15</a:t>
            </a:r>
          </a:p>
          <a:p>
            <a:pPr indent="-298450" lvl="0" marL="457200">
              <a:spcBef>
                <a:spcPts val="0"/>
              </a:spcBef>
              <a:buSzPts val="1100"/>
              <a:buChar char="●"/>
            </a:pPr>
            <a:r>
              <a:rPr lang="en"/>
              <a:t>suggested:75</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7" name="Shape 17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298450" lvl="0" marL="457200">
              <a:spcBef>
                <a:spcPts val="0"/>
              </a:spcBef>
              <a:spcAft>
                <a:spcPts val="0"/>
              </a:spcAft>
              <a:buSzPts val="1100"/>
              <a:buChar char="●"/>
            </a:pPr>
            <a:r>
              <a:rPr lang="en"/>
              <a:t>however, the term SDN has come to encompass a wider trend in research and industry to make networking more “programmable”</a:t>
            </a:r>
          </a:p>
          <a:p>
            <a:pPr indent="-298450" lvl="0" marL="457200" rtl="0">
              <a:spcBef>
                <a:spcPts val="0"/>
              </a:spcBef>
              <a:spcAft>
                <a:spcPts val="0"/>
              </a:spcAft>
              <a:buSzPts val="1100"/>
              <a:buChar char="●"/>
            </a:pPr>
            <a:r>
              <a:rPr lang="en"/>
              <a:t>u</a:t>
            </a:r>
            <a:r>
              <a:rPr lang="en"/>
              <a:t>nder this definition a broad array of research (including research that predates OpenFlow) can be described as SDN</a:t>
            </a:r>
          </a:p>
          <a:p>
            <a:pPr indent="-298450" lvl="0" marL="457200" rtl="0">
              <a:spcBef>
                <a:spcPts val="0"/>
              </a:spcBef>
              <a:buSzPts val="1100"/>
              <a:buChar char="●"/>
            </a:pPr>
            <a:r>
              <a:rPr lang="en"/>
              <a:t>Add: software defined datacenter, software defined cloud, etc.</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Shape 1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3" name="Shape 18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sz="1200"/>
              <a:t>Active networks - shove untrusted programs in your packet</a:t>
            </a:r>
          </a:p>
          <a:p>
            <a:pPr lvl="0">
              <a:spcBef>
                <a:spcPts val="0"/>
              </a:spcBef>
              <a:buNone/>
            </a:pPr>
            <a:r>
              <a:rPr lang="en" sz="1200"/>
              <a:t>Separate data and control planes - network operator is running the program (monitoring) instead of random user in the endhost</a:t>
            </a:r>
          </a:p>
          <a:p>
            <a:pPr lvl="0">
              <a:spcBef>
                <a:spcPts val="0"/>
              </a:spcBef>
              <a:buNone/>
            </a:pPr>
            <a:r>
              <a:t/>
            </a:r>
            <a:endParaRPr sz="1200"/>
          </a:p>
          <a:p>
            <a:pPr lvl="0">
              <a:spcBef>
                <a:spcPts val="0"/>
              </a:spcBef>
              <a:buNone/>
            </a:pPr>
            <a:r>
              <a:rPr lang="en" sz="1200"/>
              <a:t>“</a:t>
            </a:r>
            <a:r>
              <a:rPr lang="en" sz="1200"/>
              <a:t>Network interoperability is achieved at a higher level of abstraction – instead of standardizing the computation performed on every packet, we standardize the computational model, i.e., the instruction set and resources available to capsule programs.”</a:t>
            </a:r>
          </a:p>
          <a:p>
            <a:pPr indent="-304800" lvl="0" marL="457200">
              <a:spcBef>
                <a:spcPts val="0"/>
              </a:spcBef>
              <a:buSzPts val="1200"/>
              <a:buChar char="-"/>
            </a:pPr>
            <a:r>
              <a:rPr lang="en" sz="1200"/>
              <a:t>Tennenhouse and Wetherall, p.6</a:t>
            </a:r>
          </a:p>
          <a:p>
            <a:pPr lvl="0">
              <a:spcBef>
                <a:spcPts val="0"/>
              </a:spcBef>
              <a:buNone/>
            </a:pPr>
            <a:r>
              <a:t/>
            </a:r>
            <a:endParaRPr sz="1200"/>
          </a:p>
          <a:p>
            <a:pPr lvl="0">
              <a:spcBef>
                <a:spcPts val="0"/>
              </a:spcBef>
              <a:buNone/>
            </a:pPr>
            <a:r>
              <a:rPr lang="en" sz="1200"/>
              <a:t>re: the end-to-end argument: “While locating computation within the network may appear to contradict this guideline, we note that the argument pertains to the placement of functionality – it does not suggest that the choice of functions that are appropriately located within the network cannot be application-specific. If anything, active networks allow this guideline to be followed more carefully, by allowing applications to selectively determine the partitioning of functionality between the end points and intermediaries.” p. 12</a:t>
            </a:r>
          </a:p>
          <a:p>
            <a:pPr lvl="0">
              <a:spcBef>
                <a:spcPts val="0"/>
              </a:spcBef>
              <a:buNone/>
            </a:pPr>
            <a:r>
              <a:t/>
            </a:r>
            <a:endParaRPr sz="1200"/>
          </a:p>
          <a:p>
            <a:pPr lvl="0">
              <a:spcBef>
                <a:spcPts val="0"/>
              </a:spcBef>
              <a:buNone/>
            </a:pPr>
            <a:r>
              <a:rPr lang="en" sz="1200"/>
              <a:t>“We are applying a programming language perspective to networks and their protocols. In place of protocol “stacks”, we anticipate the development of protocol components that can be tailored and composed to perform application-specific functions. These protocol components will leverage the tools of the modern programming trade – encapsulation, polymorphism and inheritance. Within our own research group, we are setting out to create a “Smalltalk of networking” and are interested not just in the “language” itself but also in the class hierarchy, etc. that will develop around it” p. 12</a:t>
            </a:r>
          </a:p>
          <a:p>
            <a:pPr lvl="0">
              <a:spcBef>
                <a:spcPts val="0"/>
              </a:spcBef>
              <a:buNone/>
            </a:pPr>
            <a:r>
              <a:t/>
            </a:r>
            <a:endParaRPr sz="1200"/>
          </a:p>
          <a:p>
            <a:pPr lvl="0">
              <a:spcBef>
                <a:spcPts val="0"/>
              </a:spcBef>
              <a:buNone/>
            </a:pPr>
            <a:r>
              <a:rPr lang="en" sz="1200"/>
              <a:t>On network ossification: “Today, after a concept is prototyped its large scale deployment takes about 8 years. The process involves standardization, incorporation into vendor hardware platforms, user procurement and installation. The present backlog within the IETF includes multicast, authentication and mobility extensions, RSVP and IPv6.”</a:t>
            </a:r>
          </a:p>
          <a:p>
            <a:pPr lvl="0" rtl="0">
              <a:spcBef>
                <a:spcPts val="0"/>
              </a:spcBef>
              <a:buNone/>
            </a:pPr>
            <a:r>
              <a:t/>
            </a:r>
            <a:endParaRP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8" name="Shape 18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Tennenhouse and Wetherall: one of the first papers to describe active networks, distinguished between capsules and programmable switches</a:t>
            </a:r>
          </a:p>
          <a:p>
            <a:pPr indent="-298450" lvl="0" marL="457200" rtl="0">
              <a:spcBef>
                <a:spcPts val="0"/>
              </a:spcBef>
              <a:spcAft>
                <a:spcPts val="0"/>
              </a:spcAft>
              <a:buSzPts val="1100"/>
              <a:buChar char="●"/>
            </a:pPr>
            <a:r>
              <a:rPr lang="en"/>
              <a:t>Language-based approach to networking</a:t>
            </a:r>
          </a:p>
          <a:p>
            <a:pPr indent="-298450" lvl="0" marL="457200" rtl="0">
              <a:spcBef>
                <a:spcPts val="0"/>
              </a:spcBef>
              <a:buSzPts val="1100"/>
              <a:buChar char="●"/>
            </a:pPr>
            <a:r>
              <a:rPr lang="en" sz="1200"/>
              <a:t>“We are applying a programming language perspective to networks and their protocols. In place of protocol “stacks”, we anticipate the development of protocol components that can be tailored and composed to perform application-specific functions. These protocol components will leverage the tools of the modern programming trade – encapsulation, polymorphism and inheritance. Within our own research group, we are setting out to create a “Smalltalk of networking” and are interested not just in the “language” itself but also in the class hierarchy, etc. that will develop around it” p. 12</a:t>
            </a:r>
          </a:p>
          <a:p>
            <a:pPr lvl="0">
              <a:spcBef>
                <a:spcPts val="0"/>
              </a:spcBef>
              <a:buNone/>
            </a:pPr>
            <a:r>
              <a:t/>
            </a:r>
            <a:endParaRPr/>
          </a:p>
          <a:p>
            <a:pPr lvl="0">
              <a:spcBef>
                <a:spcPts val="0"/>
              </a:spcBef>
              <a:buNone/>
            </a:pPr>
            <a:r>
              <a:rPr lang="en"/>
              <a:t>ANTS</a:t>
            </a:r>
          </a:p>
          <a:p>
            <a:pPr indent="-298450" lvl="0" marL="457200" rtl="0">
              <a:spcBef>
                <a:spcPts val="0"/>
              </a:spcBef>
              <a:spcAft>
                <a:spcPts val="0"/>
              </a:spcAft>
              <a:buSzPts val="1100"/>
              <a:buChar char="●"/>
            </a:pPr>
            <a:r>
              <a:rPr lang="en"/>
              <a:t>Dynamically deploy new network protocols</a:t>
            </a:r>
          </a:p>
          <a:p>
            <a:pPr indent="-298450" lvl="0" marL="457200" rtl="0">
              <a:spcBef>
                <a:spcPts val="0"/>
              </a:spcBef>
              <a:spcAft>
                <a:spcPts val="0"/>
              </a:spcAft>
              <a:buSzPts val="1100"/>
              <a:buChar char="●"/>
            </a:pPr>
            <a:r>
              <a:rPr lang="en"/>
              <a:t>Addressed network ossification</a:t>
            </a:r>
          </a:p>
          <a:p>
            <a:pPr indent="-298450" lvl="0" marL="457200">
              <a:spcBef>
                <a:spcPts val="0"/>
              </a:spcBef>
              <a:buSzPts val="1100"/>
              <a:buChar char="●"/>
            </a:pPr>
            <a:r>
              <a:rPr lang="en"/>
              <a:t>“Capsules” contain info on what custom protocols; there is a “metaprotocol” to load new protocol programs dynamically if switch receives capsule of unknown protocol</a:t>
            </a:r>
          </a:p>
          <a:p>
            <a:pPr lvl="0">
              <a:spcBef>
                <a:spcPts val="0"/>
              </a:spcBef>
              <a:buNone/>
            </a:pPr>
            <a:r>
              <a:t/>
            </a:r>
            <a:endParaRPr/>
          </a:p>
          <a:p>
            <a:pPr lvl="0">
              <a:spcBef>
                <a:spcPts val="0"/>
              </a:spcBef>
              <a:buNone/>
            </a:pPr>
            <a:r>
              <a:rPr lang="en"/>
              <a:t>Smart Packets: capsule approach, ran C-like code on a VM, used certificates for security (?)</a:t>
            </a:r>
          </a:p>
          <a:p>
            <a:pPr indent="-298450" lvl="0" marL="457200">
              <a:spcBef>
                <a:spcPts val="0"/>
              </a:spcBef>
              <a:buSzPts val="1100"/>
              <a:buChar char="●"/>
            </a:pPr>
            <a:r>
              <a:rPr lang="en"/>
              <a:t>E.g. push switch information back into packet</a:t>
            </a:r>
          </a:p>
          <a:p>
            <a:pPr lvl="0">
              <a:spcBef>
                <a:spcPts val="0"/>
              </a:spcBef>
              <a:buNone/>
            </a:pPr>
            <a:r>
              <a:t/>
            </a:r>
            <a:endParaRPr/>
          </a:p>
          <a:p>
            <a:pPr lvl="0">
              <a:spcBef>
                <a:spcPts val="0"/>
              </a:spcBef>
              <a:buNone/>
            </a:pPr>
            <a:r>
              <a:rPr lang="en"/>
              <a:t>NetScript: programmable switch model, used DSL to defined packet headers and configure “graph” of computational nodes that ran C or Java</a:t>
            </a:r>
          </a:p>
          <a:p>
            <a:pPr indent="-298450" lvl="0" marL="457200" rtl="0">
              <a:spcBef>
                <a:spcPts val="0"/>
              </a:spcBef>
              <a:buSzPts val="1100"/>
              <a:buChar char="●"/>
            </a:pPr>
            <a:r>
              <a:rPr lang="en"/>
              <a:t>Authors admitted it was slow: 25 Mb/s, blamed Java</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Shape 2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1" name="Shape 21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Network ossification - hard to introduce new protocols</a:t>
            </a:r>
          </a:p>
          <a:p>
            <a:pPr lvl="0">
              <a:spcBef>
                <a:spcPts val="0"/>
              </a:spcBef>
              <a:buNone/>
            </a:pPr>
            <a:r>
              <a:rPr lang="en"/>
              <a:t>(e.g IPv6)</a:t>
            </a:r>
          </a:p>
          <a:p>
            <a:pPr lvl="0">
              <a:spcBef>
                <a:spcPts val="0"/>
              </a:spcBef>
              <a:buNone/>
            </a:pPr>
            <a:r>
              <a:t/>
            </a:r>
            <a:endParaRPr/>
          </a:p>
          <a:p>
            <a:pPr lvl="0">
              <a:spcBef>
                <a:spcPts val="0"/>
              </a:spcBef>
              <a:buNone/>
            </a:pPr>
            <a:r>
              <a:rPr lang="en"/>
              <a:t>Desire for unified middlebox interface:</a:t>
            </a:r>
          </a:p>
          <a:p>
            <a:pPr lvl="0" rtl="0">
              <a:spcBef>
                <a:spcPts val="0"/>
              </a:spcBef>
              <a:buNone/>
            </a:pPr>
            <a:r>
              <a:rPr lang="en"/>
              <a:t>vendor-specific APIs for firewalls, proxies, etc</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Shape 2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7" name="Shape 21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Lower compute costs: networking devices can compute more, can we do more interesting things there?</a:t>
            </a:r>
          </a:p>
          <a:p>
            <a:pPr lvl="0">
              <a:spcBef>
                <a:spcPts val="0"/>
              </a:spcBef>
              <a:buNone/>
            </a:pPr>
            <a:r>
              <a:t/>
            </a:r>
            <a:endParaRPr/>
          </a:p>
          <a:p>
            <a:pPr lvl="0">
              <a:spcBef>
                <a:spcPts val="0"/>
              </a:spcBef>
              <a:buNone/>
            </a:pPr>
            <a:r>
              <a:rPr lang="en"/>
              <a:t>Advances in programming languages: rise of virtual machine languages like Java allow for portable and sandboxed execution</a:t>
            </a:r>
          </a:p>
          <a:p>
            <a:pPr lvl="0">
              <a:spcBef>
                <a:spcPts val="0"/>
              </a:spcBef>
              <a:buNone/>
            </a:pPr>
            <a:r>
              <a:t/>
            </a:r>
            <a:endParaRPr/>
          </a:p>
          <a:p>
            <a:pPr lvl="0">
              <a:spcBef>
                <a:spcPts val="0"/>
              </a:spcBef>
              <a:buNone/>
            </a:pPr>
            <a:r>
              <a:rPr lang="en"/>
              <a:t>DARPA Active Networks programs:</a:t>
            </a:r>
          </a:p>
          <a:p>
            <a:pPr lvl="0" rtl="0">
              <a:spcBef>
                <a:spcPts val="0"/>
              </a:spcBef>
              <a:buNone/>
            </a:pPr>
            <a:r>
              <a:rPr lang="en"/>
              <a:t>DARPA gave a lot of grant money in the 90s to develop active networks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Shape 2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3" name="Shape 22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Dynamically load programs into a switch</a:t>
            </a:r>
          </a:p>
          <a:p>
            <a:pPr lvl="0">
              <a:spcBef>
                <a:spcPts val="0"/>
              </a:spcBef>
              <a:buNone/>
            </a:pPr>
            <a:r>
              <a:t/>
            </a:r>
            <a:endParaRPr/>
          </a:p>
          <a:p>
            <a:pPr lvl="0" rtl="0">
              <a:spcBef>
                <a:spcPts val="0"/>
              </a:spcBef>
              <a:buNone/>
            </a:pPr>
            <a:r>
              <a:rPr lang="en"/>
              <a:t>NetScript, ANTS (kinda - though it’s called “capsules” it looks like a hybrid system, where protos are loaded in band)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Shape 2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3" name="Shape 27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Shape 3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4" name="Shape 32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4" name="Shape 374"/>
        <p:cNvGrpSpPr/>
        <p:nvPr/>
      </p:nvGrpSpPr>
      <p:grpSpPr>
        <a:xfrm>
          <a:off x="0" y="0"/>
          <a:ext cx="0" cy="0"/>
          <a:chOff x="0" y="0"/>
          <a:chExt cx="0" cy="0"/>
        </a:xfrm>
      </p:grpSpPr>
      <p:sp>
        <p:nvSpPr>
          <p:cNvPr id="375" name="Shape 3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6" name="Shape 37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6" name="Shape 426"/>
        <p:cNvGrpSpPr/>
        <p:nvPr/>
      </p:nvGrpSpPr>
      <p:grpSpPr>
        <a:xfrm>
          <a:off x="0" y="0"/>
          <a:ext cx="0" cy="0"/>
          <a:chOff x="0" y="0"/>
          <a:chExt cx="0" cy="0"/>
        </a:xfrm>
      </p:grpSpPr>
      <p:sp>
        <p:nvSpPr>
          <p:cNvPr id="427" name="Shape 4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8" name="Shape 42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9" name="Shape 5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8" name="Shape 478"/>
        <p:cNvGrpSpPr/>
        <p:nvPr/>
      </p:nvGrpSpPr>
      <p:grpSpPr>
        <a:xfrm>
          <a:off x="0" y="0"/>
          <a:ext cx="0" cy="0"/>
          <a:chOff x="0" y="0"/>
          <a:chExt cx="0" cy="0"/>
        </a:xfrm>
      </p:grpSpPr>
      <p:sp>
        <p:nvSpPr>
          <p:cNvPr id="479" name="Shape 4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80" name="Shape 48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Capsules: packets contain tiny programs to be executed by switches</a:t>
            </a:r>
          </a:p>
          <a:p>
            <a:pPr lvl="0">
              <a:spcBef>
                <a:spcPts val="0"/>
              </a:spcBef>
              <a:buNone/>
            </a:pPr>
            <a:r>
              <a:t/>
            </a:r>
            <a:endParaRPr/>
          </a:p>
          <a:p>
            <a:pPr lvl="0">
              <a:spcBef>
                <a:spcPts val="0"/>
              </a:spcBef>
              <a:buNone/>
            </a:pPr>
            <a:r>
              <a:rPr lang="en"/>
              <a:t>Tennenhouse and Wetherall: “every message is a program”</a:t>
            </a:r>
          </a:p>
          <a:p>
            <a:pPr lvl="0">
              <a:spcBef>
                <a:spcPts val="0"/>
              </a:spcBef>
              <a:buNone/>
            </a:pPr>
            <a:r>
              <a:t/>
            </a:r>
            <a:endParaRPr/>
          </a:p>
          <a:p>
            <a:pPr lvl="0">
              <a:spcBef>
                <a:spcPts val="0"/>
              </a:spcBef>
              <a:buNone/>
            </a:pPr>
            <a:r>
              <a:rPr lang="en"/>
              <a:t>e</a:t>
            </a:r>
            <a:r>
              <a:rPr lang="en"/>
              <a:t>.g. Smart Packets</a:t>
            </a:r>
          </a:p>
          <a:p>
            <a:pPr lv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8" name="Shape 528"/>
        <p:cNvGrpSpPr/>
        <p:nvPr/>
      </p:nvGrpSpPr>
      <p:grpSpPr>
        <a:xfrm>
          <a:off x="0" y="0"/>
          <a:ext cx="0" cy="0"/>
          <a:chOff x="0" y="0"/>
          <a:chExt cx="0" cy="0"/>
        </a:xfrm>
      </p:grpSpPr>
      <p:sp>
        <p:nvSpPr>
          <p:cNvPr id="529" name="Shape 5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30" name="Shape 53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Define control and data plane here</a:t>
            </a:r>
          </a:p>
          <a:p>
            <a:pPr lvl="0" rtl="0">
              <a:spcBef>
                <a:spcPts val="0"/>
              </a:spcBef>
              <a:buNone/>
            </a:pPr>
            <a:r>
              <a:t/>
            </a:r>
            <a:endParaRPr/>
          </a:p>
          <a:p>
            <a:pPr lvl="0" rtl="0">
              <a:spcBef>
                <a:spcPts val="0"/>
              </a:spcBef>
              <a:buNone/>
            </a:pPr>
            <a:r>
              <a:rPr lang="en"/>
              <a:t>Make diagram more network-y so we have a better idea of why the distributed routing algorithm is not good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1" name="Shape 581"/>
        <p:cNvGrpSpPr/>
        <p:nvPr/>
      </p:nvGrpSpPr>
      <p:grpSpPr>
        <a:xfrm>
          <a:off x="0" y="0"/>
          <a:ext cx="0" cy="0"/>
          <a:chOff x="0" y="0"/>
          <a:chExt cx="0" cy="0"/>
        </a:xfrm>
      </p:grpSpPr>
      <p:sp>
        <p:nvSpPr>
          <p:cNvPr id="582" name="Shape 5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3" name="Shape 58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Define control and data plane here</a:t>
            </a:r>
          </a:p>
          <a:p>
            <a:pPr lvl="0" rtl="0">
              <a:spcBef>
                <a:spcPts val="0"/>
              </a:spcBef>
              <a:buNone/>
            </a:pPr>
            <a:r>
              <a:t/>
            </a:r>
            <a:endParaRPr/>
          </a:p>
          <a:p>
            <a:pPr lvl="0" rtl="0">
              <a:spcBef>
                <a:spcPts val="0"/>
              </a:spcBef>
              <a:buNone/>
            </a:pPr>
            <a:r>
              <a:rPr lang="en"/>
              <a:t>Make diagram more network-y so we have a better idea of why the distributed routing algorithm is not good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5" name="Shape 635"/>
        <p:cNvGrpSpPr/>
        <p:nvPr/>
      </p:nvGrpSpPr>
      <p:grpSpPr>
        <a:xfrm>
          <a:off x="0" y="0"/>
          <a:ext cx="0" cy="0"/>
          <a:chOff x="0" y="0"/>
          <a:chExt cx="0" cy="0"/>
        </a:xfrm>
      </p:grpSpPr>
      <p:sp>
        <p:nvSpPr>
          <p:cNvPr id="636" name="Shape 6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7" name="Shape 63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Define control and data plane here</a:t>
            </a:r>
          </a:p>
          <a:p>
            <a:pPr lvl="0" rtl="0">
              <a:spcBef>
                <a:spcPts val="0"/>
              </a:spcBef>
              <a:buNone/>
            </a:pPr>
            <a:r>
              <a:t/>
            </a:r>
            <a:endParaRPr/>
          </a:p>
          <a:p>
            <a:pPr lvl="0" rtl="0">
              <a:spcBef>
                <a:spcPts val="0"/>
              </a:spcBef>
              <a:buNone/>
            </a:pPr>
            <a:r>
              <a:rPr lang="en"/>
              <a:t>Make diagram more network-y so we have a better idea of why the distributed routing algorithm is not good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7" name="Shape 687"/>
        <p:cNvGrpSpPr/>
        <p:nvPr/>
      </p:nvGrpSpPr>
      <p:grpSpPr>
        <a:xfrm>
          <a:off x="0" y="0"/>
          <a:ext cx="0" cy="0"/>
          <a:chOff x="0" y="0"/>
          <a:chExt cx="0" cy="0"/>
        </a:xfrm>
      </p:grpSpPr>
      <p:sp>
        <p:nvSpPr>
          <p:cNvPr id="688" name="Shape 6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89" name="Shape 68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DISCUSSION HERE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2" name="Shape 692"/>
        <p:cNvGrpSpPr/>
        <p:nvPr/>
      </p:nvGrpSpPr>
      <p:grpSpPr>
        <a:xfrm>
          <a:off x="0" y="0"/>
          <a:ext cx="0" cy="0"/>
          <a:chOff x="0" y="0"/>
          <a:chExt cx="0" cy="0"/>
        </a:xfrm>
      </p:grpSpPr>
      <p:sp>
        <p:nvSpPr>
          <p:cNvPr id="693" name="Shape 6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94" name="Shape 69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0" name="Shape 700"/>
        <p:cNvGrpSpPr/>
        <p:nvPr/>
      </p:nvGrpSpPr>
      <p:grpSpPr>
        <a:xfrm>
          <a:off x="0" y="0"/>
          <a:ext cx="0" cy="0"/>
          <a:chOff x="0" y="0"/>
          <a:chExt cx="0" cy="0"/>
        </a:xfrm>
      </p:grpSpPr>
      <p:sp>
        <p:nvSpPr>
          <p:cNvPr id="701" name="Shape 7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2" name="Shape 70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8" name="Shape 708"/>
        <p:cNvGrpSpPr/>
        <p:nvPr/>
      </p:nvGrpSpPr>
      <p:grpSpPr>
        <a:xfrm>
          <a:off x="0" y="0"/>
          <a:ext cx="0" cy="0"/>
          <a:chOff x="0" y="0"/>
          <a:chExt cx="0" cy="0"/>
        </a:xfrm>
      </p:grpSpPr>
      <p:sp>
        <p:nvSpPr>
          <p:cNvPr id="709" name="Shape 7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0" name="Shape 71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Revival of active networks</a:t>
            </a:r>
          </a:p>
          <a:p>
            <a:pPr indent="-298450" lvl="0" marL="457200" rtl="0">
              <a:spcBef>
                <a:spcPts val="0"/>
              </a:spcBef>
              <a:spcAft>
                <a:spcPts val="0"/>
              </a:spcAft>
              <a:buSzPts val="1100"/>
              <a:buChar char="●"/>
            </a:pPr>
            <a:r>
              <a:rPr lang="en"/>
              <a:t>P4, a language for programming dataplanes</a:t>
            </a:r>
          </a:p>
          <a:p>
            <a:pPr indent="-298450" lvl="0" marL="457200" rtl="0">
              <a:spcBef>
                <a:spcPts val="0"/>
              </a:spcBef>
              <a:spcAft>
                <a:spcPts val="0"/>
              </a:spcAft>
              <a:buSzPts val="1100"/>
              <a:buChar char="●"/>
            </a:pPr>
            <a:r>
              <a:rPr lang="en"/>
              <a:t>Spawned new work on active networks</a:t>
            </a:r>
          </a:p>
          <a:p>
            <a:pPr indent="-298450" lvl="0" marL="457200" rtl="0">
              <a:spcBef>
                <a:spcPts val="0"/>
              </a:spcBef>
              <a:buSzPts val="1100"/>
              <a:buChar char="●"/>
            </a:pPr>
            <a:r>
              <a:rPr lang="en"/>
              <a:t>Barefoot Networks is developing it, creating chip to run arbitrary P4 programs at line rate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1" name="Shape 741"/>
        <p:cNvGrpSpPr/>
        <p:nvPr/>
      </p:nvGrpSpPr>
      <p:grpSpPr>
        <a:xfrm>
          <a:off x="0" y="0"/>
          <a:ext cx="0" cy="0"/>
          <a:chOff x="0" y="0"/>
          <a:chExt cx="0" cy="0"/>
        </a:xfrm>
      </p:grpSpPr>
      <p:sp>
        <p:nvSpPr>
          <p:cNvPr id="742" name="Shape 7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43" name="Shape 74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6" name="Shape 746"/>
        <p:cNvGrpSpPr/>
        <p:nvPr/>
      </p:nvGrpSpPr>
      <p:grpSpPr>
        <a:xfrm>
          <a:off x="0" y="0"/>
          <a:ext cx="0" cy="0"/>
          <a:chOff x="0" y="0"/>
          <a:chExt cx="0" cy="0"/>
        </a:xfrm>
      </p:grpSpPr>
      <p:sp>
        <p:nvSpPr>
          <p:cNvPr id="747" name="Shape 7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48" name="Shape 74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the term “SDN” was originally coined to describe OpenFlow</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5" name="Shape 775"/>
        <p:cNvGrpSpPr/>
        <p:nvPr/>
      </p:nvGrpSpPr>
      <p:grpSpPr>
        <a:xfrm>
          <a:off x="0" y="0"/>
          <a:ext cx="0" cy="0"/>
          <a:chOff x="0" y="0"/>
          <a:chExt cx="0" cy="0"/>
        </a:xfrm>
      </p:grpSpPr>
      <p:sp>
        <p:nvSpPr>
          <p:cNvPr id="776" name="Shape 7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7" name="Shape 77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4" name="Shape 804"/>
        <p:cNvGrpSpPr/>
        <p:nvPr/>
      </p:nvGrpSpPr>
      <p:grpSpPr>
        <a:xfrm>
          <a:off x="0" y="0"/>
          <a:ext cx="0" cy="0"/>
          <a:chOff x="0" y="0"/>
          <a:chExt cx="0" cy="0"/>
        </a:xfrm>
      </p:grpSpPr>
      <p:sp>
        <p:nvSpPr>
          <p:cNvPr id="805" name="Shape 8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6" name="Shape 80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Network ossification - you can’t change the network without Cisco’s help</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0" name="Shape 810"/>
        <p:cNvGrpSpPr/>
        <p:nvPr/>
      </p:nvGrpSpPr>
      <p:grpSpPr>
        <a:xfrm>
          <a:off x="0" y="0"/>
          <a:ext cx="0" cy="0"/>
          <a:chOff x="0" y="0"/>
          <a:chExt cx="0" cy="0"/>
        </a:xfrm>
      </p:grpSpPr>
      <p:sp>
        <p:nvSpPr>
          <p:cNvPr id="811" name="Shape 8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12" name="Shape 81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6" name="Shape 816"/>
        <p:cNvGrpSpPr/>
        <p:nvPr/>
      </p:nvGrpSpPr>
      <p:grpSpPr>
        <a:xfrm>
          <a:off x="0" y="0"/>
          <a:ext cx="0" cy="0"/>
          <a:chOff x="0" y="0"/>
          <a:chExt cx="0" cy="0"/>
        </a:xfrm>
      </p:grpSpPr>
      <p:sp>
        <p:nvSpPr>
          <p:cNvPr id="817" name="Shape 8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18" name="Shape 81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First check all links! I.e. assign costs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0" name="Shape 870"/>
        <p:cNvGrpSpPr/>
        <p:nvPr/>
      </p:nvGrpSpPr>
      <p:grpSpPr>
        <a:xfrm>
          <a:off x="0" y="0"/>
          <a:ext cx="0" cy="0"/>
          <a:chOff x="0" y="0"/>
          <a:chExt cx="0" cy="0"/>
        </a:xfrm>
      </p:grpSpPr>
      <p:sp>
        <p:nvSpPr>
          <p:cNvPr id="871" name="Shape 8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72" name="Shape 87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First check all links! I.e. assign costs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9" name="Shape 929"/>
        <p:cNvGrpSpPr/>
        <p:nvPr/>
      </p:nvGrpSpPr>
      <p:grpSpPr>
        <a:xfrm>
          <a:off x="0" y="0"/>
          <a:ext cx="0" cy="0"/>
          <a:chOff x="0" y="0"/>
          <a:chExt cx="0" cy="0"/>
        </a:xfrm>
      </p:grpSpPr>
      <p:sp>
        <p:nvSpPr>
          <p:cNvPr id="930" name="Shape 9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31" name="Shape 93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First check all links! I.e. assign costs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4" name="Shape 1034"/>
        <p:cNvGrpSpPr/>
        <p:nvPr/>
      </p:nvGrpSpPr>
      <p:grpSpPr>
        <a:xfrm>
          <a:off x="0" y="0"/>
          <a:ext cx="0" cy="0"/>
          <a:chOff x="0" y="0"/>
          <a:chExt cx="0" cy="0"/>
        </a:xfrm>
      </p:grpSpPr>
      <p:sp>
        <p:nvSpPr>
          <p:cNvPr id="1035" name="Shape 10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36" name="Shape 103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First check all links! I.e. assign costs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3" name="Shape 1393"/>
        <p:cNvGrpSpPr/>
        <p:nvPr/>
      </p:nvGrpSpPr>
      <p:grpSpPr>
        <a:xfrm>
          <a:off x="0" y="0"/>
          <a:ext cx="0" cy="0"/>
          <a:chOff x="0" y="0"/>
          <a:chExt cx="0" cy="0"/>
        </a:xfrm>
      </p:grpSpPr>
      <p:sp>
        <p:nvSpPr>
          <p:cNvPr id="1394" name="Shape 13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95" name="Shape 139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Shortest path?</a:t>
            </a:r>
          </a:p>
          <a:p>
            <a:pPr lvl="0">
              <a:spcBef>
                <a:spcPts val="0"/>
              </a:spcBef>
              <a:buNone/>
            </a:pPr>
            <a:r>
              <a:t/>
            </a:r>
            <a:endParaRPr/>
          </a:p>
          <a:p>
            <a:pPr lvl="0" rtl="0">
              <a:spcBef>
                <a:spcPts val="0"/>
              </a:spcBef>
              <a:buNone/>
            </a:pPr>
            <a:r>
              <a:rPr lang="en"/>
              <a:t>SECURITY POLICIES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8" name="Shape 1428"/>
        <p:cNvGrpSpPr/>
        <p:nvPr/>
      </p:nvGrpSpPr>
      <p:grpSpPr>
        <a:xfrm>
          <a:off x="0" y="0"/>
          <a:ext cx="0" cy="0"/>
          <a:chOff x="0" y="0"/>
          <a:chExt cx="0" cy="0"/>
        </a:xfrm>
      </p:grpSpPr>
      <p:sp>
        <p:nvSpPr>
          <p:cNvPr id="1429" name="Shape 14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30" name="Shape 143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Google syncs its datacenters can have a logical controller running and maintaining each datacenter and then only need to logically program the datacenter-to-datacenter protocols.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6" name="Shape 1546"/>
        <p:cNvGrpSpPr/>
        <p:nvPr/>
      </p:nvGrpSpPr>
      <p:grpSpPr>
        <a:xfrm>
          <a:off x="0" y="0"/>
          <a:ext cx="0" cy="0"/>
          <a:chOff x="0" y="0"/>
          <a:chExt cx="0" cy="0"/>
        </a:xfrm>
      </p:grpSpPr>
      <p:sp>
        <p:nvSpPr>
          <p:cNvPr id="1547" name="Shape 15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48" name="Shape 154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SoftRouter / Software defined network</a:t>
            </a:r>
          </a:p>
          <a:p>
            <a:pPr lvl="0">
              <a:spcBef>
                <a:spcPts val="0"/>
              </a:spcBef>
              <a:buNone/>
            </a:pPr>
            <a:r>
              <a:t/>
            </a:r>
            <a:endParaRPr/>
          </a:p>
          <a:p>
            <a:pPr lvl="0">
              <a:spcBef>
                <a:spcPts val="0"/>
              </a:spcBef>
              <a:buNone/>
            </a:pPr>
            <a:r>
              <a:rPr lang="en"/>
              <a:t>SDN is just this, but better OpenFlow is analogous to Forces and POX &amp; other network operating systems are analogous to SoftRouter.</a:t>
            </a:r>
          </a:p>
          <a:p>
            <a:pPr lvl="0">
              <a:spcBef>
                <a:spcPts val="0"/>
              </a:spcBef>
              <a:buNone/>
            </a:pPr>
            <a:r>
              <a:t/>
            </a:r>
            <a:endParaRPr/>
          </a:p>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“SDN” originally coined in an MIT Tech Review article describing OpenFlow</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9" name="Shape 1589"/>
        <p:cNvGrpSpPr/>
        <p:nvPr/>
      </p:nvGrpSpPr>
      <p:grpSpPr>
        <a:xfrm>
          <a:off x="0" y="0"/>
          <a:ext cx="0" cy="0"/>
          <a:chOff x="0" y="0"/>
          <a:chExt cx="0" cy="0"/>
        </a:xfrm>
      </p:grpSpPr>
      <p:sp>
        <p:nvSpPr>
          <p:cNvPr id="1590" name="Shape 15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91" name="Shape 159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SoftRouter / Software defined network</a:t>
            </a:r>
          </a:p>
          <a:p>
            <a:pPr lvl="0" rtl="0">
              <a:spcBef>
                <a:spcPts val="0"/>
              </a:spcBef>
              <a:buNone/>
            </a:pPr>
            <a:r>
              <a:t/>
            </a:r>
            <a:endParaRPr/>
          </a:p>
          <a:p>
            <a:pPr lvl="0" rtl="0">
              <a:spcBef>
                <a:spcPts val="0"/>
              </a:spcBef>
              <a:buNone/>
            </a:pPr>
            <a:r>
              <a:rPr lang="en"/>
              <a:t>SDN is just this, but better OpenFlow is analogous to Forces and POX &amp; other network operating systems are analogous to SoftRouter.</a:t>
            </a:r>
          </a:p>
          <a:p>
            <a:pPr lvl="0" rtl="0">
              <a:spcBef>
                <a:spcPts val="0"/>
              </a:spcBef>
              <a:buNone/>
            </a:pPr>
            <a:r>
              <a:t/>
            </a:r>
            <a:endParaRPr/>
          </a:p>
          <a:p>
            <a:pPr lvl="0" rtl="0">
              <a:spcBef>
                <a:spcPts val="0"/>
              </a:spcBef>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7" name="Shape 1717"/>
        <p:cNvGrpSpPr/>
        <p:nvPr/>
      </p:nvGrpSpPr>
      <p:grpSpPr>
        <a:xfrm>
          <a:off x="0" y="0"/>
          <a:ext cx="0" cy="0"/>
          <a:chOff x="0" y="0"/>
          <a:chExt cx="0" cy="0"/>
        </a:xfrm>
      </p:grpSpPr>
      <p:sp>
        <p:nvSpPr>
          <p:cNvPr id="1718" name="Shape 17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19" name="Shape 171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Vendors didnt support Open APIs like ForCES, because it would allow new vendors to enter the marketplace. Oracle wanted to keep its near-monopoly</a:t>
            </a:r>
          </a:p>
          <a:p>
            <a:pPr lvl="0" rtl="0">
              <a:spcBef>
                <a:spcPts val="0"/>
              </a:spcBef>
              <a:buNone/>
            </a:pPr>
            <a:r>
              <a:t/>
            </a:r>
            <a:endParaRPr/>
          </a:p>
          <a:p>
            <a:pPr lvl="0" rtl="0">
              <a:spcBef>
                <a:spcPts val="0"/>
              </a:spcBef>
              <a:buNone/>
            </a:pPr>
            <a:r>
              <a:rPr lang="en"/>
              <a:t>Only allowed decisions based on IPv4 headers. Couldn’t program at the L2 level, couldn’t behave like a firewall, etc</a:t>
            </a:r>
          </a:p>
          <a:p>
            <a:pPr lvl="0" rtl="0">
              <a:spcBef>
                <a:spcPts val="0"/>
              </a:spcBef>
              <a:buNone/>
            </a:pPr>
            <a:r>
              <a:t/>
            </a:r>
            <a:endParaRPr/>
          </a:p>
          <a:p>
            <a:pPr lvl="0" rtl="0">
              <a:spcBef>
                <a:spcPts val="0"/>
              </a:spcBef>
              <a:buNone/>
            </a:pPr>
            <a:r>
              <a:rPr lang="en"/>
              <a:t>Without vendor adoption and a general model for programming forwarding entities, most atte like ForCES/SoftRouter failed.</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3" name="Shape 1723"/>
        <p:cNvGrpSpPr/>
        <p:nvPr/>
      </p:nvGrpSpPr>
      <p:grpSpPr>
        <a:xfrm>
          <a:off x="0" y="0"/>
          <a:ext cx="0" cy="0"/>
          <a:chOff x="0" y="0"/>
          <a:chExt cx="0" cy="0"/>
        </a:xfrm>
      </p:grpSpPr>
      <p:sp>
        <p:nvSpPr>
          <p:cNvPr id="1724" name="Shape 17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25" name="Shape 172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Why OpenFlow is important:</a:t>
            </a:r>
          </a:p>
          <a:p>
            <a:pPr indent="-298450" lvl="0" marL="457200" rtl="0">
              <a:spcBef>
                <a:spcPts val="0"/>
              </a:spcBef>
              <a:spcAft>
                <a:spcPts val="0"/>
              </a:spcAft>
              <a:buSzPts val="1100"/>
              <a:buChar char="●"/>
            </a:pPr>
            <a:r>
              <a:rPr lang="en"/>
              <a:t>Can program a wide variety of networking devices as abstract switches; SoftRouter can only program routers (IPv4 matching only)</a:t>
            </a:r>
          </a:p>
          <a:p>
            <a:pPr indent="-298450" lvl="0" marL="457200" rtl="0">
              <a:spcBef>
                <a:spcPts val="0"/>
              </a:spcBef>
              <a:spcAft>
                <a:spcPts val="0"/>
              </a:spcAft>
              <a:buSzPts val="1100"/>
              <a:buChar char="●"/>
            </a:pPr>
            <a:r>
              <a:rPr lang="en"/>
              <a:t>Basically the OpenFlow API is better (more abstract and flexible)</a:t>
            </a:r>
          </a:p>
          <a:p>
            <a:pPr indent="-298450" lvl="0" marL="457200" rtl="0">
              <a:spcBef>
                <a:spcPts val="0"/>
              </a:spcBef>
              <a:buSzPts val="1100"/>
              <a:buChar char="●"/>
            </a:pPr>
            <a:r>
              <a:rPr lang="en"/>
              <a:t>Three-tiered architecture (logical control, state management, dataplane) as opposed to SoftRouter’s two layers (data and control plane)</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8" name="Shape 1728"/>
        <p:cNvGrpSpPr/>
        <p:nvPr/>
      </p:nvGrpSpPr>
      <p:grpSpPr>
        <a:xfrm>
          <a:off x="0" y="0"/>
          <a:ext cx="0" cy="0"/>
          <a:chOff x="0" y="0"/>
          <a:chExt cx="0" cy="0"/>
        </a:xfrm>
      </p:grpSpPr>
      <p:sp>
        <p:nvSpPr>
          <p:cNvPr id="1729" name="Shape 17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30" name="Shape 173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Ethane: precursor to OpenFlow</a:t>
            </a:r>
          </a:p>
          <a:p>
            <a:pPr indent="-298450" lvl="0" marL="457200" rtl="0">
              <a:spcBef>
                <a:spcPts val="0"/>
              </a:spcBef>
              <a:buSzPts val="1100"/>
              <a:buChar char="●"/>
            </a:pPr>
            <a:r>
              <a:rPr lang="en"/>
              <a:t>Installed in Stanford CS dept to manage user access policies (e.g. faculty have access to these machines)</a:t>
            </a:r>
          </a:p>
          <a:p>
            <a:pPr lvl="0" rtl="0">
              <a:spcBef>
                <a:spcPts val="0"/>
              </a:spcBef>
              <a:buNone/>
            </a:pPr>
            <a:r>
              <a:t/>
            </a:r>
            <a:endParaRPr/>
          </a:p>
          <a:p>
            <a:pPr lvl="0" rtl="0">
              <a:spcBef>
                <a:spcPts val="0"/>
              </a:spcBef>
              <a:buNone/>
            </a:pPr>
            <a:r>
              <a:rPr lang="en"/>
              <a:t>NOX</a:t>
            </a:r>
          </a:p>
          <a:p>
            <a:pPr indent="-298450" lvl="0" marL="457200" rtl="0">
              <a:spcBef>
                <a:spcPts val="0"/>
              </a:spcBef>
              <a:spcAft>
                <a:spcPts val="0"/>
              </a:spcAft>
              <a:buSzPts val="1100"/>
              <a:buChar char="●"/>
            </a:pPr>
            <a:r>
              <a:rPr lang="en"/>
              <a:t>First OpenFlow controller</a:t>
            </a:r>
          </a:p>
          <a:p>
            <a:pPr indent="-298450" lvl="0" marL="457200" rtl="0">
              <a:spcBef>
                <a:spcPts val="0"/>
              </a:spcBef>
              <a:buSzPts val="1100"/>
              <a:buChar char="●"/>
            </a:pPr>
            <a:r>
              <a:rPr lang="en"/>
              <a:t>“Network Operating System”</a:t>
            </a:r>
          </a:p>
          <a:p>
            <a:pPr lvl="0" rtl="0">
              <a:spcBef>
                <a:spcPts val="0"/>
              </a:spcBef>
              <a:buNone/>
            </a:pPr>
            <a:r>
              <a:t/>
            </a:r>
            <a:endParaRPr/>
          </a:p>
          <a:p>
            <a:pPr lvl="0" rtl="0">
              <a:spcBef>
                <a:spcPts val="0"/>
              </a:spcBef>
              <a:buNone/>
            </a:pPr>
            <a:r>
              <a:rPr lang="en"/>
              <a:t>OpenFlow</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9" name="Shape 1749"/>
        <p:cNvGrpSpPr/>
        <p:nvPr/>
      </p:nvGrpSpPr>
      <p:grpSpPr>
        <a:xfrm>
          <a:off x="0" y="0"/>
          <a:ext cx="0" cy="0"/>
          <a:chOff x="0" y="0"/>
          <a:chExt cx="0" cy="0"/>
        </a:xfrm>
      </p:grpSpPr>
      <p:sp>
        <p:nvSpPr>
          <p:cNvPr id="1750" name="Shape 17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51" name="Shape 175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Describe where OpenFlow comes from, Stanford CS dept</a:t>
            </a:r>
          </a:p>
          <a:p>
            <a:pPr lvl="0">
              <a:spcBef>
                <a:spcPts val="0"/>
              </a:spcBef>
              <a:buNone/>
            </a:pPr>
            <a:r>
              <a:t/>
            </a:r>
            <a:endParaRPr/>
          </a:p>
          <a:p>
            <a:pPr lvl="0">
              <a:spcBef>
                <a:spcPts val="0"/>
              </a:spcBef>
              <a:buNone/>
            </a:pPr>
            <a:r>
              <a:rPr lang="en"/>
              <a:t>One of the first successful SDN standards</a:t>
            </a:r>
          </a:p>
          <a:p>
            <a:pPr indent="-298450" lvl="0" marL="457200" rtl="0">
              <a:spcBef>
                <a:spcPts val="0"/>
              </a:spcBef>
              <a:buSzPts val="1100"/>
              <a:buChar char="●"/>
            </a:pPr>
            <a:r>
              <a:rPr lang="en"/>
              <a:t>i</a:t>
            </a:r>
            <a:r>
              <a:rPr lang="en"/>
              <a:t>e. it was adopted by industry</a:t>
            </a:r>
          </a:p>
          <a:p>
            <a:pPr lvl="0" rtl="0">
              <a:spcBef>
                <a:spcPts val="0"/>
              </a:spcBef>
              <a:buNone/>
            </a:pPr>
            <a:r>
              <a:t/>
            </a:r>
            <a:endParaRPr/>
          </a:p>
          <a:p>
            <a:pPr lvl="0" rtl="0">
              <a:spcBef>
                <a:spcPts val="0"/>
              </a:spcBef>
              <a:buNone/>
            </a:pPr>
            <a:r>
              <a:rPr lang="en"/>
              <a:t>OpenFlow and NOX papers published at SIGCOMM 2008</a:t>
            </a:r>
          </a:p>
          <a:p>
            <a:pPr lvl="0" rtl="0">
              <a:spcBef>
                <a:spcPts val="0"/>
              </a:spcBef>
              <a:buNone/>
            </a:pPr>
            <a:r>
              <a:rPr lang="en"/>
              <a:t>(OpenFlow paper cited over 6000 times, NOX paper cited over 1500 times)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5" name="Shape 1755"/>
        <p:cNvGrpSpPr/>
        <p:nvPr/>
      </p:nvGrpSpPr>
      <p:grpSpPr>
        <a:xfrm>
          <a:off x="0" y="0"/>
          <a:ext cx="0" cy="0"/>
          <a:chOff x="0" y="0"/>
          <a:chExt cx="0" cy="0"/>
        </a:xfrm>
      </p:grpSpPr>
      <p:sp>
        <p:nvSpPr>
          <p:cNvPr id="1756" name="Shape 17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57" name="Shape 17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Scott Shenker</a:t>
            </a:r>
          </a:p>
          <a:p>
            <a:pPr indent="-298450" lvl="0" marL="457200" rtl="0">
              <a:spcBef>
                <a:spcPts val="0"/>
              </a:spcBef>
              <a:buSzPts val="1100"/>
              <a:buChar char="●"/>
            </a:pPr>
            <a:r>
              <a:rPr lang="en"/>
              <a:t>We read his epidemic algorithms paper</a:t>
            </a:r>
          </a:p>
          <a:p>
            <a:pPr lvl="0" rtl="0">
              <a:spcBef>
                <a:spcPts val="0"/>
              </a:spcBef>
              <a:buNone/>
            </a:pPr>
            <a:r>
              <a:t/>
            </a:r>
            <a:endParaRPr/>
          </a:p>
          <a:p>
            <a:pPr lvl="0" rtl="0">
              <a:spcBef>
                <a:spcPts val="0"/>
              </a:spcBef>
              <a:buNone/>
            </a:pPr>
            <a:r>
              <a:rPr lang="en"/>
              <a:t>Jennifer Rexford</a:t>
            </a:r>
          </a:p>
          <a:p>
            <a:pPr indent="-298450" lvl="0" marL="457200" rtl="0">
              <a:spcBef>
                <a:spcPts val="0"/>
              </a:spcBef>
              <a:buSzPts val="1100"/>
              <a:buChar char="●"/>
            </a:pPr>
            <a:r>
              <a:rPr lang="en"/>
              <a:t>Chair of SIGCOMM 2003-2007</a:t>
            </a:r>
          </a:p>
          <a:p>
            <a:pPr lvl="0">
              <a:spcBef>
                <a:spcPts val="0"/>
              </a:spcBef>
              <a:buNone/>
            </a:pPr>
            <a:r>
              <a:t/>
            </a:r>
            <a:endParaRPr/>
          </a:p>
          <a:p>
            <a:pPr lvl="0">
              <a:spcBef>
                <a:spcPts val="0"/>
              </a:spcBef>
              <a:buNone/>
            </a:pPr>
            <a:r>
              <a:rPr lang="en"/>
              <a:t>Nick McKeown</a:t>
            </a:r>
          </a:p>
          <a:p>
            <a:pPr indent="-298450" lvl="0" marL="457200">
              <a:spcBef>
                <a:spcPts val="0"/>
              </a:spcBef>
              <a:buSzPts val="1100"/>
              <a:buChar char="●"/>
            </a:pPr>
            <a:r>
              <a:rPr lang="en"/>
              <a:t>Cofounder of Nicira Networks and Barefoot Networks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5" name="Shape 1765"/>
        <p:cNvGrpSpPr/>
        <p:nvPr/>
      </p:nvGrpSpPr>
      <p:grpSpPr>
        <a:xfrm>
          <a:off x="0" y="0"/>
          <a:ext cx="0" cy="0"/>
          <a:chOff x="0" y="0"/>
          <a:chExt cx="0" cy="0"/>
        </a:xfrm>
      </p:grpSpPr>
      <p:sp>
        <p:nvSpPr>
          <p:cNvPr id="1766" name="Shape 17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67" name="Shape 176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Martin Casado</a:t>
            </a:r>
          </a:p>
          <a:p>
            <a:pPr indent="-298450" lvl="0" marL="457200" rtl="0">
              <a:spcBef>
                <a:spcPts val="0"/>
              </a:spcBef>
              <a:spcAft>
                <a:spcPts val="0"/>
              </a:spcAft>
              <a:buSzPts val="1100"/>
              <a:buChar char="●"/>
            </a:pPr>
            <a:r>
              <a:rPr lang="en"/>
              <a:t>Grad student under Nick McKeown and Scott Shenker</a:t>
            </a:r>
          </a:p>
          <a:p>
            <a:pPr indent="-298450" lvl="0" marL="457200" rtl="0">
              <a:spcBef>
                <a:spcPts val="0"/>
              </a:spcBef>
              <a:spcAft>
                <a:spcPts val="0"/>
              </a:spcAft>
              <a:buSzPts val="1100"/>
              <a:buChar char="●"/>
            </a:pPr>
            <a:r>
              <a:rPr lang="en"/>
              <a:t>Cofounder of Nicira Networks</a:t>
            </a:r>
          </a:p>
          <a:p>
            <a:pPr indent="-298450" lvl="0" marL="457200" rtl="0">
              <a:spcBef>
                <a:spcPts val="0"/>
              </a:spcBef>
              <a:buSzPts val="1100"/>
              <a:buChar char="●"/>
            </a:pPr>
            <a:r>
              <a:rPr lang="en"/>
              <a:t>Partner at Andreesen-Horowitz, left Nicira after it was acquired by VMWare</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7" name="Shape 1777"/>
        <p:cNvGrpSpPr/>
        <p:nvPr/>
      </p:nvGrpSpPr>
      <p:grpSpPr>
        <a:xfrm>
          <a:off x="0" y="0"/>
          <a:ext cx="0" cy="0"/>
          <a:chOff x="0" y="0"/>
          <a:chExt cx="0" cy="0"/>
        </a:xfrm>
      </p:grpSpPr>
      <p:sp>
        <p:nvSpPr>
          <p:cNvPr id="1778" name="Shape 17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79" name="Shape 177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Networking research</a:t>
            </a:r>
          </a:p>
          <a:p>
            <a:pPr indent="-298450" lvl="0" marL="457200" rtl="0">
              <a:spcBef>
                <a:spcPts val="0"/>
              </a:spcBef>
              <a:spcAft>
                <a:spcPts val="0"/>
              </a:spcAft>
              <a:buSzPts val="1100"/>
              <a:buChar char="●"/>
            </a:pPr>
            <a:r>
              <a:rPr lang="en"/>
              <a:t>Prompted by large-scale infrastructure for networking research</a:t>
            </a:r>
          </a:p>
          <a:p>
            <a:pPr indent="-298450" lvl="0" marL="457200" rtl="0">
              <a:spcBef>
                <a:spcPts val="0"/>
              </a:spcBef>
              <a:spcAft>
                <a:spcPts val="0"/>
              </a:spcAft>
              <a:buSzPts val="1100"/>
              <a:buChar char="●"/>
            </a:pPr>
            <a:r>
              <a:rPr lang="en"/>
              <a:t>E.g. Clean Slate Program headed by Nick McKeown</a:t>
            </a:r>
          </a:p>
          <a:p>
            <a:pPr indent="-298450" lvl="0" marL="457200" rtl="0">
              <a:spcBef>
                <a:spcPts val="0"/>
              </a:spcBef>
              <a:spcAft>
                <a:spcPts val="0"/>
              </a:spcAft>
              <a:buSzPts val="1100"/>
              <a:buChar char="●"/>
            </a:pPr>
            <a:r>
              <a:rPr lang="en"/>
              <a:t>Global Environment for Network Innovations (GENI)</a:t>
            </a:r>
          </a:p>
          <a:p>
            <a:pPr indent="-298450" lvl="0" marL="457200" rtl="0">
              <a:spcBef>
                <a:spcPts val="0"/>
              </a:spcBef>
              <a:buSzPts val="1100"/>
              <a:buChar char="●"/>
            </a:pPr>
            <a:r>
              <a:rPr lang="en"/>
              <a:t>Need for virtualization in campus networks</a:t>
            </a:r>
          </a:p>
          <a:p>
            <a:pPr lvl="0" rtl="0">
              <a:spcBef>
                <a:spcPts val="0"/>
              </a:spcBef>
              <a:buNone/>
            </a:pPr>
            <a:r>
              <a:t/>
            </a:r>
            <a:endParaRPr/>
          </a:p>
          <a:p>
            <a:pPr lvl="0" rtl="0">
              <a:spcBef>
                <a:spcPts val="0"/>
              </a:spcBef>
              <a:buNone/>
            </a:pPr>
            <a:r>
              <a:rPr lang="en"/>
              <a:t>Market factors</a:t>
            </a:r>
          </a:p>
          <a:p>
            <a:pPr indent="-298450" lvl="0" marL="457200" rtl="0">
              <a:spcBef>
                <a:spcPts val="0"/>
              </a:spcBef>
              <a:spcAft>
                <a:spcPts val="0"/>
              </a:spcAft>
              <a:buSzPts val="1100"/>
              <a:buChar char="●"/>
            </a:pPr>
            <a:r>
              <a:rPr lang="en"/>
              <a:t>Chip designers (e.g. Broadcom) were opening APIs for switch chipsets</a:t>
            </a:r>
          </a:p>
          <a:p>
            <a:pPr indent="-298450" lvl="0" marL="457200" rtl="0">
              <a:spcBef>
                <a:spcPts val="0"/>
              </a:spcBef>
              <a:buSzPts val="1100"/>
              <a:buChar char="●"/>
            </a:pPr>
            <a:r>
              <a:rPr lang="en"/>
              <a:t>This opened up market for companies making switches</a:t>
            </a:r>
          </a:p>
          <a:p>
            <a:pPr lvl="0" rtl="0">
              <a:spcBef>
                <a:spcPts val="0"/>
              </a:spcBef>
              <a:buNone/>
            </a:pPr>
            <a:r>
              <a:t/>
            </a:r>
            <a:endParaRPr/>
          </a:p>
          <a:p>
            <a:pPr lvl="0" rtl="0">
              <a:spcBef>
                <a:spcPts val="0"/>
              </a:spcBef>
              <a:buNone/>
            </a:pPr>
            <a:r>
              <a:rPr lang="en"/>
              <a:t>Datacenter networks</a:t>
            </a:r>
          </a:p>
          <a:p>
            <a:pPr indent="-298450" lvl="0" marL="457200" rtl="0">
              <a:spcBef>
                <a:spcPts val="0"/>
              </a:spcBef>
              <a:buSzPts val="1100"/>
              <a:buChar char="●"/>
            </a:pPr>
            <a:r>
              <a:rPr lang="en"/>
              <a:t>Complicated, required engagement with vendors</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3" name="Shape 1783"/>
        <p:cNvGrpSpPr/>
        <p:nvPr/>
      </p:nvGrpSpPr>
      <p:grpSpPr>
        <a:xfrm>
          <a:off x="0" y="0"/>
          <a:ext cx="0" cy="0"/>
          <a:chOff x="0" y="0"/>
          <a:chExt cx="0" cy="0"/>
        </a:xfrm>
      </p:grpSpPr>
      <p:sp>
        <p:nvSpPr>
          <p:cNvPr id="1784" name="Shape 17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85" name="Shape 178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Backwards compatible: OF was designed to work with existing network devices</a:t>
            </a:r>
          </a:p>
          <a:p>
            <a:pPr indent="-298450" lvl="0" marL="457200" rtl="0">
              <a:spcBef>
                <a:spcPts val="0"/>
              </a:spcBef>
              <a:buSzPts val="1100"/>
              <a:buChar char="●"/>
            </a:pPr>
            <a:r>
              <a:rPr lang="en"/>
              <a:t>Usu devices just needed a firmware update to support OpenFlow</a:t>
            </a:r>
          </a:p>
          <a:p>
            <a:pPr lvl="0" rtl="0">
              <a:spcBef>
                <a:spcPts val="0"/>
              </a:spcBef>
              <a:buNone/>
            </a:pPr>
            <a:r>
              <a:t/>
            </a:r>
            <a:endParaRPr/>
          </a:p>
          <a:p>
            <a:pPr lvl="0" rtl="0">
              <a:spcBef>
                <a:spcPts val="0"/>
              </a:spcBef>
              <a:buNone/>
            </a:pPr>
            <a:r>
              <a:rPr lang="en"/>
              <a:t>General packet processing:</a:t>
            </a:r>
          </a:p>
          <a:p>
            <a:pPr indent="-298450" lvl="0" marL="457200" rtl="0">
              <a:spcBef>
                <a:spcPts val="0"/>
              </a:spcBef>
              <a:buSzPts val="1100"/>
              <a:buChar char="●"/>
            </a:pPr>
            <a:r>
              <a:rPr lang="en"/>
              <a:t>Can match on ethernet frame fields, IP headers, TCP/UDP ports</a:t>
            </a:r>
          </a:p>
          <a:p>
            <a:pPr indent="-298450" lvl="0" marL="457200" rtl="0">
              <a:spcBef>
                <a:spcPts val="0"/>
              </a:spcBef>
              <a:buSzPts val="1100"/>
              <a:buChar char="●"/>
            </a:pPr>
            <a:r>
              <a:rPr lang="en"/>
              <a:t>Cf. with SoftRouter, only match on IP headers</a:t>
            </a:r>
          </a:p>
          <a:p>
            <a:pPr lvl="0" rtl="0">
              <a:spcBef>
                <a:spcPts val="0"/>
              </a:spcBef>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9" name="Shape 1789"/>
        <p:cNvGrpSpPr/>
        <p:nvPr/>
      </p:nvGrpSpPr>
      <p:grpSpPr>
        <a:xfrm>
          <a:off x="0" y="0"/>
          <a:ext cx="0" cy="0"/>
          <a:chOff x="0" y="0"/>
          <a:chExt cx="0" cy="0"/>
        </a:xfrm>
      </p:grpSpPr>
      <p:sp>
        <p:nvSpPr>
          <p:cNvPr id="1790" name="Shape 17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91" name="Shape 179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OpenFlow protocol: describes communication between controller and switch</a:t>
            </a:r>
          </a:p>
          <a:p>
            <a:pPr indent="-298450" lvl="0" marL="457200" rtl="0">
              <a:spcBef>
                <a:spcPts val="0"/>
              </a:spcBef>
              <a:buSzPts val="1100"/>
              <a:buChar char="●"/>
            </a:pPr>
            <a:r>
              <a:rPr lang="en"/>
              <a:t>E.g. packet_in, packet_out, flow_mod</a:t>
            </a:r>
          </a:p>
          <a:p>
            <a:pPr lvl="0" rtl="0">
              <a:spcBef>
                <a:spcPts val="0"/>
              </a:spcBef>
              <a:buNone/>
            </a:pPr>
            <a:r>
              <a:t/>
            </a:r>
            <a:endParaRPr/>
          </a:p>
          <a:p>
            <a:pPr lvl="0" rtl="0">
              <a:spcBef>
                <a:spcPts val="0"/>
              </a:spcBef>
              <a:buNone/>
            </a:pPr>
            <a:r>
              <a:rPr lang="en"/>
              <a:t>Flow table: generalized data plane functionality</a:t>
            </a:r>
          </a:p>
          <a:p>
            <a:pPr indent="-298450" lvl="0" marL="457200" rtl="0">
              <a:spcBef>
                <a:spcPts val="0"/>
              </a:spcBef>
              <a:spcAft>
                <a:spcPts val="0"/>
              </a:spcAft>
              <a:buSzPts val="1100"/>
              <a:buChar char="●"/>
            </a:pPr>
            <a:r>
              <a:rPr lang="en"/>
              <a:t>Contains rules for matching on packet headers (ethernet frame, IP headers, TCP/UDP ports)</a:t>
            </a:r>
          </a:p>
          <a:p>
            <a:pPr indent="-298450" lvl="1" marL="914400" rtl="0">
              <a:spcBef>
                <a:spcPts val="0"/>
              </a:spcBef>
              <a:buSzPts val="1100"/>
              <a:buChar char="○"/>
            </a:pPr>
            <a:r>
              <a:rPr lang="en"/>
              <a:t>Rules have priorities, counters on how many times it was invoked, actions 2</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5" name="Shape 7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4" name="Shape 1804"/>
        <p:cNvGrpSpPr/>
        <p:nvPr/>
      </p:nvGrpSpPr>
      <p:grpSpPr>
        <a:xfrm>
          <a:off x="0" y="0"/>
          <a:ext cx="0" cy="0"/>
          <a:chOff x="0" y="0"/>
          <a:chExt cx="0" cy="0"/>
        </a:xfrm>
      </p:grpSpPr>
      <p:sp>
        <p:nvSpPr>
          <p:cNvPr id="1805" name="Shape 18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06" name="Shape 180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Usu hardcoded in switches, trivially implemented in OpenFlow</a:t>
            </a:r>
          </a:p>
          <a:p>
            <a:pPr lvl="0">
              <a:spcBef>
                <a:spcPts val="0"/>
              </a:spcBef>
              <a:buNone/>
            </a:pPr>
            <a:r>
              <a:t/>
            </a:r>
            <a:endParaRPr/>
          </a:p>
          <a:p>
            <a:pPr lvl="0" rtl="0">
              <a:spcBef>
                <a:spcPts val="0"/>
              </a:spcBef>
              <a:buNone/>
            </a:pPr>
            <a:r>
              <a:rPr lang="en"/>
              <a:t>Describe how a learning switch works NOT with openflow THEN with openflow</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4" name="Shape 1824"/>
        <p:cNvGrpSpPr/>
        <p:nvPr/>
      </p:nvGrpSpPr>
      <p:grpSpPr>
        <a:xfrm>
          <a:off x="0" y="0"/>
          <a:ext cx="0" cy="0"/>
          <a:chOff x="0" y="0"/>
          <a:chExt cx="0" cy="0"/>
        </a:xfrm>
      </p:grpSpPr>
      <p:sp>
        <p:nvSpPr>
          <p:cNvPr id="1825" name="Shape 18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26" name="Shape 182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Define control and data plane here</a:t>
            </a:r>
          </a:p>
          <a:p>
            <a:pPr lvl="0" rtl="0">
              <a:spcBef>
                <a:spcPts val="0"/>
              </a:spcBef>
              <a:buNone/>
            </a:pPr>
            <a:r>
              <a:t/>
            </a:r>
            <a:endParaRPr/>
          </a:p>
          <a:p>
            <a:pPr lvl="0" rtl="0">
              <a:spcBef>
                <a:spcPts val="0"/>
              </a:spcBef>
              <a:buNone/>
            </a:pPr>
            <a:r>
              <a:rPr lang="en"/>
              <a:t>Make diagram more network-y so we have a better idea of why the distributed routing algorithm is not good</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6" name="Shape 1846"/>
        <p:cNvGrpSpPr/>
        <p:nvPr/>
      </p:nvGrpSpPr>
      <p:grpSpPr>
        <a:xfrm>
          <a:off x="0" y="0"/>
          <a:ext cx="0" cy="0"/>
          <a:chOff x="0" y="0"/>
          <a:chExt cx="0" cy="0"/>
        </a:xfrm>
      </p:grpSpPr>
      <p:sp>
        <p:nvSpPr>
          <p:cNvPr id="1847" name="Shape 18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48" name="Shape 184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9" name="Shape 1869"/>
        <p:cNvGrpSpPr/>
        <p:nvPr/>
      </p:nvGrpSpPr>
      <p:grpSpPr>
        <a:xfrm>
          <a:off x="0" y="0"/>
          <a:ext cx="0" cy="0"/>
          <a:chOff x="0" y="0"/>
          <a:chExt cx="0" cy="0"/>
        </a:xfrm>
      </p:grpSpPr>
      <p:sp>
        <p:nvSpPr>
          <p:cNvPr id="1870" name="Shape 18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71" name="Shape 187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2" name="Shape 1892"/>
        <p:cNvGrpSpPr/>
        <p:nvPr/>
      </p:nvGrpSpPr>
      <p:grpSpPr>
        <a:xfrm>
          <a:off x="0" y="0"/>
          <a:ext cx="0" cy="0"/>
          <a:chOff x="0" y="0"/>
          <a:chExt cx="0" cy="0"/>
        </a:xfrm>
      </p:grpSpPr>
      <p:sp>
        <p:nvSpPr>
          <p:cNvPr id="1893" name="Shape 18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94" name="Shape 189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Define control and data plane here</a:t>
            </a:r>
          </a:p>
          <a:p>
            <a:pPr lvl="0" rtl="0">
              <a:spcBef>
                <a:spcPts val="0"/>
              </a:spcBef>
              <a:buNone/>
            </a:pPr>
            <a:r>
              <a:t/>
            </a:r>
            <a:endParaRPr/>
          </a:p>
          <a:p>
            <a:pPr lvl="0" rtl="0">
              <a:spcBef>
                <a:spcPts val="0"/>
              </a:spcBef>
              <a:buNone/>
            </a:pPr>
            <a:r>
              <a:rPr lang="en"/>
              <a:t>Make diagram more network-y so we have a better idea of why the distributed routing algorithm is not good</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5" name="Shape 1915"/>
        <p:cNvGrpSpPr/>
        <p:nvPr/>
      </p:nvGrpSpPr>
      <p:grpSpPr>
        <a:xfrm>
          <a:off x="0" y="0"/>
          <a:ext cx="0" cy="0"/>
          <a:chOff x="0" y="0"/>
          <a:chExt cx="0" cy="0"/>
        </a:xfrm>
      </p:grpSpPr>
      <p:sp>
        <p:nvSpPr>
          <p:cNvPr id="1916" name="Shape 19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17" name="Shape 191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Define control and data plane here</a:t>
            </a:r>
          </a:p>
          <a:p>
            <a:pPr lvl="0" rtl="0">
              <a:spcBef>
                <a:spcPts val="0"/>
              </a:spcBef>
              <a:buNone/>
            </a:pPr>
            <a:r>
              <a:t/>
            </a:r>
            <a:endParaRPr/>
          </a:p>
          <a:p>
            <a:pPr lvl="0" rtl="0">
              <a:spcBef>
                <a:spcPts val="0"/>
              </a:spcBef>
              <a:buNone/>
            </a:pPr>
            <a:r>
              <a:rPr lang="en"/>
              <a:t>Make diagram more network-y so we have a better idea of why the distributed routing algorithm is not good</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8" name="Shape 1938"/>
        <p:cNvGrpSpPr/>
        <p:nvPr/>
      </p:nvGrpSpPr>
      <p:grpSpPr>
        <a:xfrm>
          <a:off x="0" y="0"/>
          <a:ext cx="0" cy="0"/>
          <a:chOff x="0" y="0"/>
          <a:chExt cx="0" cy="0"/>
        </a:xfrm>
      </p:grpSpPr>
      <p:sp>
        <p:nvSpPr>
          <p:cNvPr id="1939" name="Shape 19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40" name="Shape 194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Define control and data plane here</a:t>
            </a:r>
          </a:p>
          <a:p>
            <a:pPr lvl="0" rtl="0">
              <a:spcBef>
                <a:spcPts val="0"/>
              </a:spcBef>
              <a:buNone/>
            </a:pPr>
            <a:r>
              <a:t/>
            </a:r>
            <a:endParaRPr/>
          </a:p>
          <a:p>
            <a:pPr lvl="0" rtl="0">
              <a:spcBef>
                <a:spcPts val="0"/>
              </a:spcBef>
              <a:buNone/>
            </a:pPr>
            <a:r>
              <a:rPr lang="en"/>
              <a:t>Make diagram more network-y so we have a better idea of why the distributed routing algorithm is not good</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2" name="Shape 1962"/>
        <p:cNvGrpSpPr/>
        <p:nvPr/>
      </p:nvGrpSpPr>
      <p:grpSpPr>
        <a:xfrm>
          <a:off x="0" y="0"/>
          <a:ext cx="0" cy="0"/>
          <a:chOff x="0" y="0"/>
          <a:chExt cx="0" cy="0"/>
        </a:xfrm>
      </p:grpSpPr>
      <p:sp>
        <p:nvSpPr>
          <p:cNvPr id="1963" name="Shape 19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64" name="Shape 196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Define control and data plane here</a:t>
            </a:r>
          </a:p>
          <a:p>
            <a:pPr lvl="0" rtl="0">
              <a:spcBef>
                <a:spcPts val="0"/>
              </a:spcBef>
              <a:buNone/>
            </a:pPr>
            <a:r>
              <a:t/>
            </a:r>
            <a:endParaRPr/>
          </a:p>
          <a:p>
            <a:pPr lvl="0" rtl="0">
              <a:spcBef>
                <a:spcPts val="0"/>
              </a:spcBef>
              <a:buNone/>
            </a:pPr>
            <a:r>
              <a:rPr lang="en"/>
              <a:t>Make diagram more network-y so we have a better idea of why the distributed routing algorithm is not good</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5" name="Shape 1985"/>
        <p:cNvGrpSpPr/>
        <p:nvPr/>
      </p:nvGrpSpPr>
      <p:grpSpPr>
        <a:xfrm>
          <a:off x="0" y="0"/>
          <a:ext cx="0" cy="0"/>
          <a:chOff x="0" y="0"/>
          <a:chExt cx="0" cy="0"/>
        </a:xfrm>
      </p:grpSpPr>
      <p:sp>
        <p:nvSpPr>
          <p:cNvPr id="1986" name="Shape 19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87" name="Shape 198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Define control and data plane here</a:t>
            </a:r>
          </a:p>
          <a:p>
            <a:pPr lvl="0" rtl="0">
              <a:spcBef>
                <a:spcPts val="0"/>
              </a:spcBef>
              <a:buNone/>
            </a:pPr>
            <a:r>
              <a:t/>
            </a:r>
            <a:endParaRPr/>
          </a:p>
          <a:p>
            <a:pPr lvl="0" rtl="0">
              <a:spcBef>
                <a:spcPts val="0"/>
              </a:spcBef>
              <a:buNone/>
            </a:pPr>
            <a:r>
              <a:rPr lang="en"/>
              <a:t>Make diagram more network-y so we have a better idea of why the distributed routing algorithm is not good</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8" name="Shape 2008"/>
        <p:cNvGrpSpPr/>
        <p:nvPr/>
      </p:nvGrpSpPr>
      <p:grpSpPr>
        <a:xfrm>
          <a:off x="0" y="0"/>
          <a:ext cx="0" cy="0"/>
          <a:chOff x="0" y="0"/>
          <a:chExt cx="0" cy="0"/>
        </a:xfrm>
      </p:grpSpPr>
      <p:sp>
        <p:nvSpPr>
          <p:cNvPr id="2009" name="Shape 20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10" name="Shape 201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Once a switch</a:t>
            </a:r>
          </a:p>
          <a:p>
            <a:pPr lvl="0">
              <a:spcBef>
                <a:spcPts val="0"/>
              </a:spcBef>
              <a:buNone/>
            </a:pPr>
            <a:r>
              <a:t/>
            </a:r>
            <a:endParaRPr/>
          </a:p>
          <a:p>
            <a:pPr lvl="0">
              <a:spcBef>
                <a:spcPts val="0"/>
              </a:spcBef>
              <a:buNone/>
            </a:pPr>
            <a:r>
              <a:rPr lang="en"/>
              <a:t>Variations:</a:t>
            </a:r>
          </a:p>
          <a:p>
            <a:pPr indent="-298450" lvl="0" marL="457200" rtl="0">
              <a:spcBef>
                <a:spcPts val="0"/>
              </a:spcBef>
              <a:spcAft>
                <a:spcPts val="0"/>
              </a:spcAft>
              <a:buSzPts val="1100"/>
              <a:buChar char="●"/>
            </a:pPr>
            <a:r>
              <a:rPr lang="en"/>
              <a:t>Install rules that match on (source, destination) MAC pairs instead of just destination MAC so that Patrick’s port will be learned (it will be sent to controller) </a:t>
            </a:r>
          </a:p>
          <a:p>
            <a:pPr indent="-298450" lvl="0" marL="457200" rtl="0">
              <a:spcBef>
                <a:spcPts val="0"/>
              </a:spcBef>
              <a:buSzPts val="1100"/>
              <a:buChar char="●"/>
            </a:pPr>
            <a:r>
              <a:rPr lang="en"/>
              <a:t>Patrick’s first packet will be sent to controller and then to spongebob, but every subsequent packet will be sent directly to Spongebob</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 name="Shape 8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The name has caught on to other fields….</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1" name="Shape 2031"/>
        <p:cNvGrpSpPr/>
        <p:nvPr/>
      </p:nvGrpSpPr>
      <p:grpSpPr>
        <a:xfrm>
          <a:off x="0" y="0"/>
          <a:ext cx="0" cy="0"/>
          <a:chOff x="0" y="0"/>
          <a:chExt cx="0" cy="0"/>
        </a:xfrm>
      </p:grpSpPr>
      <p:sp>
        <p:nvSpPr>
          <p:cNvPr id="2032" name="Shape 20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33" name="Shape 203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Add example here for dropping traffic</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1" name="Shape 2051"/>
        <p:cNvGrpSpPr/>
        <p:nvPr/>
      </p:nvGrpSpPr>
      <p:grpSpPr>
        <a:xfrm>
          <a:off x="0" y="0"/>
          <a:ext cx="0" cy="0"/>
          <a:chOff x="0" y="0"/>
          <a:chExt cx="0" cy="0"/>
        </a:xfrm>
      </p:grpSpPr>
      <p:sp>
        <p:nvSpPr>
          <p:cNvPr id="2052" name="Shape 20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53" name="Shape 205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Add example here for dropping traffic</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3" name="Shape 2073"/>
        <p:cNvGrpSpPr/>
        <p:nvPr/>
      </p:nvGrpSpPr>
      <p:grpSpPr>
        <a:xfrm>
          <a:off x="0" y="0"/>
          <a:ext cx="0" cy="0"/>
          <a:chOff x="0" y="0"/>
          <a:chExt cx="0" cy="0"/>
        </a:xfrm>
      </p:grpSpPr>
      <p:sp>
        <p:nvSpPr>
          <p:cNvPr id="2074" name="Shape 20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75" name="Shape 207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Add example here for dropping traffic</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6" name="Shape 2096"/>
        <p:cNvGrpSpPr/>
        <p:nvPr/>
      </p:nvGrpSpPr>
      <p:grpSpPr>
        <a:xfrm>
          <a:off x="0" y="0"/>
          <a:ext cx="0" cy="0"/>
          <a:chOff x="0" y="0"/>
          <a:chExt cx="0" cy="0"/>
        </a:xfrm>
      </p:grpSpPr>
      <p:sp>
        <p:nvSpPr>
          <p:cNvPr id="2097" name="Shape 20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98" name="Shape 209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298450" lvl="0" marL="457200" rtl="0">
              <a:spcBef>
                <a:spcPts val="0"/>
              </a:spcBef>
              <a:buSzPts val="1100"/>
              <a:buChar char="●"/>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1" name="Shape 2101"/>
        <p:cNvGrpSpPr/>
        <p:nvPr/>
      </p:nvGrpSpPr>
      <p:grpSpPr>
        <a:xfrm>
          <a:off x="0" y="0"/>
          <a:ext cx="0" cy="0"/>
          <a:chOff x="0" y="0"/>
          <a:chExt cx="0" cy="0"/>
        </a:xfrm>
      </p:grpSpPr>
      <p:sp>
        <p:nvSpPr>
          <p:cNvPr id="2102" name="Shape 21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03" name="Shape 210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Frenetic: OpenFlow controller</a:t>
            </a:r>
          </a:p>
          <a:p>
            <a:pPr lvl="0">
              <a:spcBef>
                <a:spcPts val="0"/>
              </a:spcBef>
              <a:buNone/>
            </a:pPr>
            <a:r>
              <a:t/>
            </a:r>
            <a:endParaRPr/>
          </a:p>
          <a:p>
            <a:pPr lvl="0">
              <a:spcBef>
                <a:spcPts val="0"/>
              </a:spcBef>
              <a:buNone/>
            </a:pPr>
            <a:r>
              <a:rPr lang="en"/>
              <a:t>Abstractions for Network Update:</a:t>
            </a:r>
          </a:p>
          <a:p>
            <a:pPr indent="-298450" lvl="0" marL="457200" rtl="0">
              <a:spcBef>
                <a:spcPts val="0"/>
              </a:spcBef>
              <a:buSzPts val="1100"/>
              <a:buChar char="●"/>
            </a:pPr>
            <a:r>
              <a:rPr lang="en"/>
              <a:t>How to update switch rules consistently</a:t>
            </a:r>
          </a:p>
          <a:p>
            <a:pPr lvl="0" rtl="0">
              <a:spcBef>
                <a:spcPts val="0"/>
              </a:spcBef>
              <a:buNone/>
            </a:pPr>
            <a:r>
              <a:t/>
            </a:r>
            <a:endParaRPr/>
          </a:p>
          <a:p>
            <a:pPr lvl="0" rtl="0">
              <a:spcBef>
                <a:spcPts val="0"/>
              </a:spcBef>
              <a:buNone/>
            </a:pPr>
            <a:r>
              <a:rPr lang="en"/>
              <a:t>NetKAT:</a:t>
            </a:r>
          </a:p>
          <a:p>
            <a:pPr indent="-298450" lvl="0" marL="457200">
              <a:spcBef>
                <a:spcPts val="0"/>
              </a:spcBef>
              <a:buSzPts val="1100"/>
              <a:buChar char="●"/>
            </a:pPr>
            <a:r>
              <a:rPr lang="en"/>
              <a:t>DSL on top of Frenetic to describe forwarding behavior of network</a:t>
            </a:r>
          </a:p>
          <a:p>
            <a:pPr lvl="0">
              <a:spcBef>
                <a:spcPts val="0"/>
              </a:spcBef>
              <a:buNone/>
            </a:pPr>
            <a:r>
              <a:t/>
            </a:r>
            <a:endParaRPr/>
          </a:p>
          <a:p>
            <a:pPr lvl="0">
              <a:spcBef>
                <a:spcPts val="0"/>
              </a:spcBef>
              <a:buNone/>
            </a:pPr>
            <a:r>
              <a:rPr lang="en"/>
              <a:t>Propane: DSL for BGP configurations</a:t>
            </a:r>
          </a:p>
          <a:p>
            <a:pPr indent="-298450" lvl="0" marL="457200" rtl="0">
              <a:spcBef>
                <a:spcPts val="0"/>
              </a:spcBef>
              <a:buSzPts val="1100"/>
              <a:buChar char="●"/>
            </a:pPr>
            <a:r>
              <a:rPr lang="en"/>
              <a:t>Complement to SDN; supports inter-domain configuration (while SDN focuses on intra-domain network config)</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4" name="Shape 2124"/>
        <p:cNvGrpSpPr/>
        <p:nvPr/>
      </p:nvGrpSpPr>
      <p:grpSpPr>
        <a:xfrm>
          <a:off x="0" y="0"/>
          <a:ext cx="0" cy="0"/>
          <a:chOff x="0" y="0"/>
          <a:chExt cx="0" cy="0"/>
        </a:xfrm>
      </p:grpSpPr>
      <p:sp>
        <p:nvSpPr>
          <p:cNvPr id="2125" name="Shape 21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26" name="Shape 212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7" name="Shape 2147"/>
        <p:cNvGrpSpPr/>
        <p:nvPr/>
      </p:nvGrpSpPr>
      <p:grpSpPr>
        <a:xfrm>
          <a:off x="0" y="0"/>
          <a:ext cx="0" cy="0"/>
          <a:chOff x="0" y="0"/>
          <a:chExt cx="0" cy="0"/>
        </a:xfrm>
      </p:grpSpPr>
      <p:sp>
        <p:nvSpPr>
          <p:cNvPr id="2148" name="Shape 2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49" name="Shape 214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Programs compile to forwarding rules</a:t>
            </a:r>
          </a:p>
          <a:p>
            <a:pPr lvl="0" rtl="0">
              <a:spcBef>
                <a:spcPts val="0"/>
              </a:spcBef>
              <a:buNone/>
            </a:pPr>
            <a:r>
              <a:t/>
            </a:r>
            <a:endParaRPr/>
          </a:p>
          <a:p>
            <a:pPr lvl="0" rtl="0">
              <a:spcBef>
                <a:spcPts val="0"/>
              </a:spcBef>
              <a:buNone/>
            </a:pPr>
            <a:r>
              <a:rPr lang="en"/>
              <a:t>Also discuss how NetKAT is its own language for stating assertions re: network properties</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1" name="Shape 2171"/>
        <p:cNvGrpSpPr/>
        <p:nvPr/>
      </p:nvGrpSpPr>
      <p:grpSpPr>
        <a:xfrm>
          <a:off x="0" y="0"/>
          <a:ext cx="0" cy="0"/>
          <a:chOff x="0" y="0"/>
          <a:chExt cx="0" cy="0"/>
        </a:xfrm>
      </p:grpSpPr>
      <p:sp>
        <p:nvSpPr>
          <p:cNvPr id="2172" name="Shape 21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73" name="Shape 217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Programs compile to forwarding rules</a:t>
            </a:r>
          </a:p>
          <a:p>
            <a:pPr lvl="0" rtl="0">
              <a:spcBef>
                <a:spcPts val="0"/>
              </a:spcBef>
              <a:buNone/>
            </a:pPr>
            <a:r>
              <a:t/>
            </a:r>
            <a:endParaRPr/>
          </a:p>
          <a:p>
            <a:pPr lvl="0" rtl="0">
              <a:spcBef>
                <a:spcPts val="0"/>
              </a:spcBef>
              <a:buNone/>
            </a:pPr>
            <a:r>
              <a:rPr lang="en"/>
              <a:t>Also discuss how NetKAT is its own language for stating assertions re: network properties</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6" name="Shape 2196"/>
        <p:cNvGrpSpPr/>
        <p:nvPr/>
      </p:nvGrpSpPr>
      <p:grpSpPr>
        <a:xfrm>
          <a:off x="0" y="0"/>
          <a:ext cx="0" cy="0"/>
          <a:chOff x="0" y="0"/>
          <a:chExt cx="0" cy="0"/>
        </a:xfrm>
      </p:grpSpPr>
      <p:sp>
        <p:nvSpPr>
          <p:cNvPr id="2197" name="Shape 21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98" name="Shape 219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Programs compile to forwarding rules</a:t>
            </a:r>
          </a:p>
          <a:p>
            <a:pPr lvl="0" rtl="0">
              <a:spcBef>
                <a:spcPts val="0"/>
              </a:spcBef>
              <a:buNone/>
            </a:pPr>
            <a:r>
              <a:t/>
            </a:r>
            <a:endParaRPr/>
          </a:p>
          <a:p>
            <a:pPr lvl="0" rtl="0">
              <a:spcBef>
                <a:spcPts val="0"/>
              </a:spcBef>
              <a:buNone/>
            </a:pPr>
            <a:r>
              <a:rPr lang="en"/>
              <a:t>Also discuss how NetKAT is its own language for stating assertions re: network properties</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0" name="Shape 2220"/>
        <p:cNvGrpSpPr/>
        <p:nvPr/>
      </p:nvGrpSpPr>
      <p:grpSpPr>
        <a:xfrm>
          <a:off x="0" y="0"/>
          <a:ext cx="0" cy="0"/>
          <a:chOff x="0" y="0"/>
          <a:chExt cx="0" cy="0"/>
        </a:xfrm>
      </p:grpSpPr>
      <p:sp>
        <p:nvSpPr>
          <p:cNvPr id="2221" name="Shape 22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22" name="Shape 222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Programs compile to forwarding rules</a:t>
            </a:r>
          </a:p>
          <a:p>
            <a:pPr lvl="0" rtl="0">
              <a:spcBef>
                <a:spcPts val="0"/>
              </a:spcBef>
              <a:buNone/>
            </a:pPr>
            <a:r>
              <a:t/>
            </a:r>
            <a:endParaRPr/>
          </a:p>
          <a:p>
            <a:pPr lvl="0" rtl="0">
              <a:spcBef>
                <a:spcPts val="0"/>
              </a:spcBef>
              <a:buNone/>
            </a:pPr>
            <a:r>
              <a:rPr lang="en"/>
              <a:t>Also discuss how NetKAT is its own language for stating assertions re: network properties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Networking devices have two parts for two different operations:</a:t>
            </a:r>
          </a:p>
          <a:p>
            <a:pPr lvl="0">
              <a:spcBef>
                <a:spcPts val="0"/>
              </a:spcBef>
              <a:buNone/>
            </a:pPr>
            <a:r>
              <a:t/>
            </a:r>
            <a:endParaRPr/>
          </a:p>
          <a:p>
            <a:pPr lvl="0">
              <a:spcBef>
                <a:spcPts val="0"/>
              </a:spcBef>
              <a:buNone/>
            </a:pPr>
            <a:r>
              <a:rPr lang="en"/>
              <a:t>Control plane - computes forwarding behavior of the switch</a:t>
            </a:r>
          </a:p>
          <a:p>
            <a:pPr lvl="0" rtl="0">
              <a:spcBef>
                <a:spcPts val="0"/>
              </a:spcBef>
              <a:buNone/>
            </a:pPr>
            <a:r>
              <a:rPr lang="en"/>
              <a:t>Data plane - executes the forwarding behavior computed by the control plane</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4" name="Shape 2244"/>
        <p:cNvGrpSpPr/>
        <p:nvPr/>
      </p:nvGrpSpPr>
      <p:grpSpPr>
        <a:xfrm>
          <a:off x="0" y="0"/>
          <a:ext cx="0" cy="0"/>
          <a:chOff x="0" y="0"/>
          <a:chExt cx="0" cy="0"/>
        </a:xfrm>
      </p:grpSpPr>
      <p:sp>
        <p:nvSpPr>
          <p:cNvPr id="2245" name="Shape 22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46" name="Shape 224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Programs compile to forwarding rules</a:t>
            </a:r>
          </a:p>
          <a:p>
            <a:pPr lvl="0" rtl="0">
              <a:spcBef>
                <a:spcPts val="0"/>
              </a:spcBef>
              <a:buNone/>
            </a:pPr>
            <a:r>
              <a:t/>
            </a:r>
            <a:endParaRPr/>
          </a:p>
          <a:p>
            <a:pPr lvl="0" rtl="0">
              <a:spcBef>
                <a:spcPts val="0"/>
              </a:spcBef>
              <a:buNone/>
            </a:pPr>
            <a:r>
              <a:rPr lang="en"/>
              <a:t>Also discuss how NetKAT is its own language for stating assertions re: network properties</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8" name="Shape 2268"/>
        <p:cNvGrpSpPr/>
        <p:nvPr/>
      </p:nvGrpSpPr>
      <p:grpSpPr>
        <a:xfrm>
          <a:off x="0" y="0"/>
          <a:ext cx="0" cy="0"/>
          <a:chOff x="0" y="0"/>
          <a:chExt cx="0" cy="0"/>
        </a:xfrm>
      </p:grpSpPr>
      <p:sp>
        <p:nvSpPr>
          <p:cNvPr id="2269" name="Shape 22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70" name="Shape 227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Programs compile to forwarding rules</a:t>
            </a:r>
          </a:p>
          <a:p>
            <a:pPr lvl="0" rtl="0">
              <a:spcBef>
                <a:spcPts val="0"/>
              </a:spcBef>
              <a:buNone/>
            </a:pPr>
            <a:r>
              <a:t/>
            </a:r>
            <a:endParaRPr/>
          </a:p>
          <a:p>
            <a:pPr lvl="0" rtl="0">
              <a:spcBef>
                <a:spcPts val="0"/>
              </a:spcBef>
              <a:buNone/>
            </a:pPr>
            <a:r>
              <a:rPr lang="en"/>
              <a:t>Also discuss how NetKAT is its own language for stating assertions re: network properties</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2" name="Shape 2292"/>
        <p:cNvGrpSpPr/>
        <p:nvPr/>
      </p:nvGrpSpPr>
      <p:grpSpPr>
        <a:xfrm>
          <a:off x="0" y="0"/>
          <a:ext cx="0" cy="0"/>
          <a:chOff x="0" y="0"/>
          <a:chExt cx="0" cy="0"/>
        </a:xfrm>
      </p:grpSpPr>
      <p:sp>
        <p:nvSpPr>
          <p:cNvPr id="2293" name="Shape 22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94" name="Shape 229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Programs compile to forwarding rules</a:t>
            </a:r>
          </a:p>
          <a:p>
            <a:pPr lvl="0">
              <a:spcBef>
                <a:spcPts val="0"/>
              </a:spcBef>
              <a:buNone/>
            </a:pPr>
            <a:r>
              <a:t/>
            </a:r>
            <a:endParaRPr/>
          </a:p>
          <a:p>
            <a:pPr lvl="0">
              <a:spcBef>
                <a:spcPts val="0"/>
              </a:spcBef>
              <a:buNone/>
            </a:pPr>
            <a:r>
              <a:rPr lang="en"/>
              <a:t>Also discuss how NetKAT is its own language for stating assertions re: network properties</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9" name="Shape 2319"/>
        <p:cNvGrpSpPr/>
        <p:nvPr/>
      </p:nvGrpSpPr>
      <p:grpSpPr>
        <a:xfrm>
          <a:off x="0" y="0"/>
          <a:ext cx="0" cy="0"/>
          <a:chOff x="0" y="0"/>
          <a:chExt cx="0" cy="0"/>
        </a:xfrm>
      </p:grpSpPr>
      <p:sp>
        <p:nvSpPr>
          <p:cNvPr id="2320" name="Shape 23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21" name="Shape 232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7" name="Shape 2347"/>
        <p:cNvGrpSpPr/>
        <p:nvPr/>
      </p:nvGrpSpPr>
      <p:grpSpPr>
        <a:xfrm>
          <a:off x="0" y="0"/>
          <a:ext cx="0" cy="0"/>
          <a:chOff x="0" y="0"/>
          <a:chExt cx="0" cy="0"/>
        </a:xfrm>
      </p:grpSpPr>
      <p:sp>
        <p:nvSpPr>
          <p:cNvPr id="2348" name="Shape 23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49" name="Shape 234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Nicira Networks founded by Scott Shenker, Nick McKeown and Martin Casado</a:t>
            </a:r>
          </a:p>
          <a:p>
            <a:pPr lvl="0">
              <a:spcBef>
                <a:spcPts val="0"/>
              </a:spcBef>
              <a:buNone/>
            </a:pPr>
            <a:r>
              <a:rPr lang="en"/>
              <a:t>SDN startup</a:t>
            </a:r>
          </a:p>
          <a:p>
            <a:pPr lvl="0" rtl="0">
              <a:spcBef>
                <a:spcPts val="0"/>
              </a:spcBef>
              <a:buNone/>
            </a:pPr>
            <a:r>
              <a:rPr lang="en"/>
              <a:t>Sold to VMWare for $1 billion</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3" name="Shape 2353"/>
        <p:cNvGrpSpPr/>
        <p:nvPr/>
      </p:nvGrpSpPr>
      <p:grpSpPr>
        <a:xfrm>
          <a:off x="0" y="0"/>
          <a:ext cx="0" cy="0"/>
          <a:chOff x="0" y="0"/>
          <a:chExt cx="0" cy="0"/>
        </a:xfrm>
      </p:grpSpPr>
      <p:sp>
        <p:nvSpPr>
          <p:cNvPr id="2354" name="Shape 23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55" name="Shape 235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Barefoot Networks - co-founded by Nick McKeown (OpenFlow!)</a:t>
            </a:r>
          </a:p>
          <a:p>
            <a:pPr indent="-298450" lvl="0" marL="457200" rtl="0">
              <a:spcBef>
                <a:spcPts val="0"/>
              </a:spcBef>
              <a:spcAft>
                <a:spcPts val="0"/>
              </a:spcAft>
              <a:buSzPts val="1100"/>
              <a:buChar char="●"/>
            </a:pPr>
            <a:r>
              <a:rPr lang="en"/>
              <a:t>$155 million in VC funding</a:t>
            </a:r>
          </a:p>
          <a:p>
            <a:pPr indent="-298450" lvl="0" marL="457200" rtl="0">
              <a:spcBef>
                <a:spcPts val="0"/>
              </a:spcBef>
              <a:buSzPts val="1100"/>
              <a:buChar char="●"/>
            </a:pPr>
            <a:r>
              <a:rPr lang="en"/>
              <a:t>Developing P4-programmable chip</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9" name="Shape 2359"/>
        <p:cNvGrpSpPr/>
        <p:nvPr/>
      </p:nvGrpSpPr>
      <p:grpSpPr>
        <a:xfrm>
          <a:off x="0" y="0"/>
          <a:ext cx="0" cy="0"/>
          <a:chOff x="0" y="0"/>
          <a:chExt cx="0" cy="0"/>
        </a:xfrm>
      </p:grpSpPr>
      <p:sp>
        <p:nvSpPr>
          <p:cNvPr id="2360" name="Shape 23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61" name="Shape 236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4" name="Shape 2364"/>
        <p:cNvGrpSpPr/>
        <p:nvPr/>
      </p:nvGrpSpPr>
      <p:grpSpPr>
        <a:xfrm>
          <a:off x="0" y="0"/>
          <a:ext cx="0" cy="0"/>
          <a:chOff x="0" y="0"/>
          <a:chExt cx="0" cy="0"/>
        </a:xfrm>
      </p:grpSpPr>
      <p:sp>
        <p:nvSpPr>
          <p:cNvPr id="2365" name="Shape 23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66" name="Shape 236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7" name="Shape 9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Control plane and data plane were in the same device</a:t>
            </a:r>
          </a:p>
          <a:p>
            <a:pPr lvl="0">
              <a:spcBef>
                <a:spcPts val="0"/>
              </a:spcBef>
              <a:buNone/>
            </a:pPr>
            <a:r>
              <a:t/>
            </a:r>
            <a:endParaRPr/>
          </a:p>
          <a:p>
            <a:pPr lvl="0">
              <a:spcBef>
                <a:spcPts val="0"/>
              </a:spcBef>
              <a:buNone/>
            </a:pPr>
            <a:r>
              <a:rPr lang="en"/>
              <a:t>Control plane ran distributed protocols</a:t>
            </a:r>
          </a:p>
          <a:p>
            <a:pPr lvl="0">
              <a:spcBef>
                <a:spcPts val="0"/>
              </a:spcBef>
              <a:buNone/>
            </a:pPr>
            <a:r>
              <a:t/>
            </a:r>
            <a:endParaRPr/>
          </a:p>
          <a:p>
            <a:pPr lvl="0" rtl="0">
              <a:spcBef>
                <a:spcPts val="0"/>
              </a:spcBef>
              <a:buNone/>
            </a:pPr>
            <a:r>
              <a:rPr lang="en"/>
              <a:t>No standard protocol for communication between control plane and data plane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7" name="Shape 14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Control plane is separated from the data plane</a:t>
            </a:r>
          </a:p>
          <a:p>
            <a:pPr indent="-298450" lvl="0" marL="457200" rtl="0">
              <a:spcBef>
                <a:spcPts val="0"/>
              </a:spcBef>
              <a:buSzPts val="1100"/>
              <a:buChar char="●"/>
            </a:pPr>
            <a:r>
              <a:rPr lang="en"/>
              <a:t>Can be a server, have arbitrary amounts of compute power!</a:t>
            </a:r>
          </a:p>
          <a:p>
            <a:pPr lvl="0">
              <a:spcBef>
                <a:spcPts val="0"/>
              </a:spcBef>
              <a:buNone/>
            </a:pPr>
            <a:r>
              <a:t/>
            </a:r>
            <a:endParaRPr/>
          </a:p>
          <a:p>
            <a:pPr lvl="0">
              <a:spcBef>
                <a:spcPts val="0"/>
              </a:spcBef>
              <a:buNone/>
            </a:pPr>
            <a:r>
              <a:rPr lang="en"/>
              <a:t>Control plane is logically centralized, can have “global view” of network</a:t>
            </a:r>
          </a:p>
          <a:p>
            <a:pPr indent="-298450" lvl="0" marL="457200" rtl="0">
              <a:spcBef>
                <a:spcPts val="0"/>
              </a:spcBef>
              <a:buSzPts val="1100"/>
              <a:buChar char="●"/>
            </a:pPr>
            <a:r>
              <a:rPr lang="en"/>
              <a:t>Distributed protocols become graph algorithms</a:t>
            </a:r>
          </a:p>
          <a:p>
            <a:pPr lvl="0" rtl="0">
              <a:spcBef>
                <a:spcPts val="0"/>
              </a:spcBef>
              <a:buNone/>
            </a:pPr>
            <a:r>
              <a:t/>
            </a:r>
            <a:endParaRPr/>
          </a:p>
          <a:p>
            <a:pPr lvl="0" rtl="0">
              <a:spcBef>
                <a:spcPts val="0"/>
              </a:spcBef>
              <a:buNone/>
            </a:pPr>
            <a:r>
              <a:rPr lang="en"/>
              <a:t>Rules on switches are just a “cache” for functions on packets defined by controller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wrap="square" tIns="91425"/>
          <a:lstStyle>
            <a:lvl1pPr lvl="0" algn="ctr">
              <a:spcBef>
                <a:spcPts val="0"/>
              </a:spcBef>
              <a:buSzPts val="5200"/>
              <a:buFont typeface="Roboto"/>
              <a:buNone/>
              <a:defRPr sz="5200">
                <a:latin typeface="Roboto"/>
                <a:ea typeface="Roboto"/>
                <a:cs typeface="Roboto"/>
                <a:sym typeface="Roboto"/>
              </a:defRPr>
            </a:lvl1pPr>
            <a:lvl2pPr lvl="1" algn="ctr">
              <a:spcBef>
                <a:spcPts val="0"/>
              </a:spcBef>
              <a:buSzPts val="5200"/>
              <a:buNone/>
              <a:defRPr sz="5200"/>
            </a:lvl2pPr>
            <a:lvl3pPr lvl="2" algn="ctr">
              <a:spcBef>
                <a:spcPts val="0"/>
              </a:spcBef>
              <a:buSzPts val="5200"/>
              <a:buNone/>
              <a:defRPr sz="5200"/>
            </a:lvl3pPr>
            <a:lvl4pPr lvl="3" algn="ctr">
              <a:spcBef>
                <a:spcPts val="0"/>
              </a:spcBef>
              <a:buSzPts val="5200"/>
              <a:buNone/>
              <a:defRPr sz="5200"/>
            </a:lvl4pPr>
            <a:lvl5pPr lvl="4" algn="ctr">
              <a:spcBef>
                <a:spcPts val="0"/>
              </a:spcBef>
              <a:buSzPts val="5200"/>
              <a:buNone/>
              <a:defRPr sz="5200"/>
            </a:lvl5pPr>
            <a:lvl6pPr lvl="5" algn="ctr">
              <a:spcBef>
                <a:spcPts val="0"/>
              </a:spcBef>
              <a:buSzPts val="5200"/>
              <a:buNone/>
              <a:defRPr sz="5200"/>
            </a:lvl6pPr>
            <a:lvl7pPr lvl="6" algn="ctr">
              <a:spcBef>
                <a:spcPts val="0"/>
              </a:spcBef>
              <a:buSzPts val="5200"/>
              <a:buNone/>
              <a:defRPr sz="5200"/>
            </a:lvl7pPr>
            <a:lvl8pPr lvl="7" algn="ctr">
              <a:spcBef>
                <a:spcPts val="0"/>
              </a:spcBef>
              <a:buSzPts val="5200"/>
              <a:buNone/>
              <a:defRPr sz="5200"/>
            </a:lvl8pPr>
            <a:lvl9pPr lvl="8" algn="ctr">
              <a:spcBef>
                <a:spcPts val="0"/>
              </a:spcBef>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wrap="square" tIns="91425"/>
          <a:lstStyle>
            <a:lvl1pPr lvl="0" algn="ctr">
              <a:spcBef>
                <a:spcPts val="0"/>
              </a:spcBef>
              <a:buSzPts val="12000"/>
              <a:buNone/>
              <a:defRPr sz="12000"/>
            </a:lvl1pPr>
            <a:lvl2pPr lvl="1" algn="ctr">
              <a:spcBef>
                <a:spcPts val="0"/>
              </a:spcBef>
              <a:buSzPts val="12000"/>
              <a:buNone/>
              <a:defRPr sz="12000"/>
            </a:lvl2pPr>
            <a:lvl3pPr lvl="2" algn="ctr">
              <a:spcBef>
                <a:spcPts val="0"/>
              </a:spcBef>
              <a:buSzPts val="12000"/>
              <a:buNone/>
              <a:defRPr sz="12000"/>
            </a:lvl3pPr>
            <a:lvl4pPr lvl="3" algn="ctr">
              <a:spcBef>
                <a:spcPts val="0"/>
              </a:spcBef>
              <a:buSzPts val="12000"/>
              <a:buNone/>
              <a:defRPr sz="12000"/>
            </a:lvl4pPr>
            <a:lvl5pPr lvl="4" algn="ctr">
              <a:spcBef>
                <a:spcPts val="0"/>
              </a:spcBef>
              <a:buSzPts val="12000"/>
              <a:buNone/>
              <a:defRPr sz="12000"/>
            </a:lvl5pPr>
            <a:lvl6pPr lvl="5" algn="ctr">
              <a:spcBef>
                <a:spcPts val="0"/>
              </a:spcBef>
              <a:buSzPts val="12000"/>
              <a:buNone/>
              <a:defRPr sz="12000"/>
            </a:lvl6pPr>
            <a:lvl7pPr lvl="6" algn="ctr">
              <a:spcBef>
                <a:spcPts val="0"/>
              </a:spcBef>
              <a:buSzPts val="12000"/>
              <a:buNone/>
              <a:defRPr sz="12000"/>
            </a:lvl7pPr>
            <a:lvl8pPr lvl="7" algn="ctr">
              <a:spcBef>
                <a:spcPts val="0"/>
              </a:spcBef>
              <a:buSzPts val="12000"/>
              <a:buNone/>
              <a:defRPr sz="12000"/>
            </a:lvl8pPr>
            <a:lvl9pPr lvl="8" algn="ctr">
              <a:spcBef>
                <a:spcPts val="0"/>
              </a:spcBef>
              <a:buSzPts val="12000"/>
              <a:buNone/>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wrap="square" tIns="91425"/>
          <a:lstStyle>
            <a:lvl1pPr lvl="0" algn="ctr">
              <a:spcBef>
                <a:spcPts val="0"/>
              </a:spcBef>
              <a:buSzPts val="1800"/>
              <a:buChar char="●"/>
              <a:defRPr/>
            </a:lvl1pPr>
            <a:lvl2pPr lvl="1" algn="ctr">
              <a:spcBef>
                <a:spcPts val="0"/>
              </a:spcBef>
              <a:buSzPts val="1400"/>
              <a:buChar char="○"/>
              <a:defRPr/>
            </a:lvl2pPr>
            <a:lvl3pPr lvl="2" algn="ctr">
              <a:spcBef>
                <a:spcPts val="0"/>
              </a:spcBef>
              <a:buSzPts val="1400"/>
              <a:buChar char="■"/>
              <a:defRPr/>
            </a:lvl3pPr>
            <a:lvl4pPr lvl="3" algn="ctr">
              <a:spcBef>
                <a:spcPts val="0"/>
              </a:spcBef>
              <a:buSzPts val="1400"/>
              <a:buChar char="●"/>
              <a:defRPr/>
            </a:lvl4pPr>
            <a:lvl5pPr lvl="4" algn="ctr">
              <a:spcBef>
                <a:spcPts val="0"/>
              </a:spcBef>
              <a:buSzPts val="1400"/>
              <a:buChar char="○"/>
              <a:defRPr/>
            </a:lvl5pPr>
            <a:lvl6pPr lvl="5" algn="ctr">
              <a:spcBef>
                <a:spcPts val="0"/>
              </a:spcBef>
              <a:buSzPts val="1400"/>
              <a:buChar char="■"/>
              <a:defRPr/>
            </a:lvl6pPr>
            <a:lvl7pPr lvl="6" algn="ctr">
              <a:spcBef>
                <a:spcPts val="0"/>
              </a:spcBef>
              <a:buSzPts val="1400"/>
              <a:buChar char="●"/>
              <a:defRPr/>
            </a:lvl7pPr>
            <a:lvl8pPr lvl="7" algn="ctr">
              <a:spcBef>
                <a:spcPts val="0"/>
              </a:spcBef>
              <a:buSzPts val="1400"/>
              <a:buChar char="○"/>
              <a:defRPr/>
            </a:lvl8pPr>
            <a:lvl9pPr lvl="8" algn="ctr">
              <a:spcBef>
                <a:spcPts val="0"/>
              </a:spcBef>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wrap="square" tIns="91425"/>
          <a:lstStyle>
            <a:lvl1pPr lvl="0" algn="ctr">
              <a:spcBef>
                <a:spcPts val="0"/>
              </a:spcBef>
              <a:buSzPts val="3600"/>
              <a:buNone/>
              <a:defRPr sz="3600"/>
            </a:lvl1pPr>
            <a:lvl2pPr lvl="1" algn="ctr">
              <a:spcBef>
                <a:spcPts val="0"/>
              </a:spcBef>
              <a:buSzPts val="3600"/>
              <a:buNone/>
              <a:defRPr sz="3600"/>
            </a:lvl2pPr>
            <a:lvl3pPr lvl="2" algn="ctr">
              <a:spcBef>
                <a:spcPts val="0"/>
              </a:spcBef>
              <a:buSzPts val="3600"/>
              <a:buNone/>
              <a:defRPr sz="3600"/>
            </a:lvl3pPr>
            <a:lvl4pPr lvl="3" algn="ctr">
              <a:spcBef>
                <a:spcPts val="0"/>
              </a:spcBef>
              <a:buSzPts val="3600"/>
              <a:buNone/>
              <a:defRPr sz="3600"/>
            </a:lvl4pPr>
            <a:lvl5pPr lvl="4" algn="ctr">
              <a:spcBef>
                <a:spcPts val="0"/>
              </a:spcBef>
              <a:buSzPts val="3600"/>
              <a:buNone/>
              <a:defRPr sz="3600"/>
            </a:lvl5pPr>
            <a:lvl6pPr lvl="5" algn="ctr">
              <a:spcBef>
                <a:spcPts val="0"/>
              </a:spcBef>
              <a:buSzPts val="3600"/>
              <a:buNone/>
              <a:defRPr sz="3600"/>
            </a:lvl6pPr>
            <a:lvl7pPr lvl="6" algn="ctr">
              <a:spcBef>
                <a:spcPts val="0"/>
              </a:spcBef>
              <a:buSzPts val="3600"/>
              <a:buNone/>
              <a:defRPr sz="3600"/>
            </a:lvl7pPr>
            <a:lvl8pPr lvl="7" algn="ctr">
              <a:spcBef>
                <a:spcPts val="0"/>
              </a:spcBef>
              <a:buSzPts val="3600"/>
              <a:buNone/>
              <a:defRPr sz="3600"/>
            </a:lvl8pPr>
            <a:lvl9pPr lvl="8" algn="ctr">
              <a:spcBef>
                <a:spcPts val="0"/>
              </a:spcBef>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i="0"/>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wrap="square" tIns="91425"/>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ts val="1200"/>
              <a:buChar char="●"/>
              <a:defRPr sz="12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wrap="square" tIns="91425"/>
          <a:lstStyle>
            <a:lvl1pPr lvl="0">
              <a:spcBef>
                <a:spcPts val="0"/>
              </a:spcBef>
              <a:buSzPts val="4800"/>
              <a:buNone/>
              <a:defRPr sz="4800"/>
            </a:lvl1pPr>
            <a:lvl2pPr lvl="1">
              <a:spcBef>
                <a:spcPts val="0"/>
              </a:spcBef>
              <a:buSzPts val="4800"/>
              <a:buNone/>
              <a:defRPr sz="4800"/>
            </a:lvl2pPr>
            <a:lvl3pPr lvl="2">
              <a:spcBef>
                <a:spcPts val="0"/>
              </a:spcBef>
              <a:buSzPts val="4800"/>
              <a:buNone/>
              <a:defRPr sz="4800"/>
            </a:lvl3pPr>
            <a:lvl4pPr lvl="3">
              <a:spcBef>
                <a:spcPts val="0"/>
              </a:spcBef>
              <a:buSzPts val="4800"/>
              <a:buNone/>
              <a:defRPr sz="4800"/>
            </a:lvl4pPr>
            <a:lvl5pPr lvl="4">
              <a:spcBef>
                <a:spcPts val="0"/>
              </a:spcBef>
              <a:buSzPts val="4800"/>
              <a:buNone/>
              <a:defRPr sz="4800"/>
            </a:lvl5pPr>
            <a:lvl6pPr lvl="5">
              <a:spcBef>
                <a:spcPts val="0"/>
              </a:spcBef>
              <a:buSzPts val="4800"/>
              <a:buNone/>
              <a:defRPr sz="4800"/>
            </a:lvl6pPr>
            <a:lvl7pPr lvl="6">
              <a:spcBef>
                <a:spcPts val="0"/>
              </a:spcBef>
              <a:buSzPts val="4800"/>
              <a:buNone/>
              <a:defRPr sz="4800"/>
            </a:lvl7pPr>
            <a:lvl8pPr lvl="7">
              <a:spcBef>
                <a:spcPts val="0"/>
              </a:spcBef>
              <a:buSzPts val="4800"/>
              <a:buNone/>
              <a:defRPr sz="4800"/>
            </a:lvl8pPr>
            <a:lvl9pPr lvl="8">
              <a:spcBef>
                <a:spcPts val="0"/>
              </a:spcBef>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25"/>
            <a:ext cx="4572000" cy="5143500"/>
          </a:xfrm>
          <a:prstGeom prst="rect">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wrap="square" tIns="91425"/>
          <a:lstStyle>
            <a:lvl1pPr lvl="0" algn="ctr">
              <a:spcBef>
                <a:spcPts val="0"/>
              </a:spcBef>
              <a:buSzPts val="4200"/>
              <a:buNone/>
              <a:defRPr sz="4200"/>
            </a:lvl1pPr>
            <a:lvl2pPr lvl="1" algn="ctr">
              <a:spcBef>
                <a:spcPts val="0"/>
              </a:spcBef>
              <a:buSzPts val="4200"/>
              <a:buNone/>
              <a:defRPr sz="4200"/>
            </a:lvl2pPr>
            <a:lvl3pPr lvl="2" algn="ctr">
              <a:spcBef>
                <a:spcPts val="0"/>
              </a:spcBef>
              <a:buSzPts val="4200"/>
              <a:buNone/>
              <a:defRPr sz="4200"/>
            </a:lvl3pPr>
            <a:lvl4pPr lvl="3" algn="ctr">
              <a:spcBef>
                <a:spcPts val="0"/>
              </a:spcBef>
              <a:buSzPts val="4200"/>
              <a:buNone/>
              <a:defRPr sz="4200"/>
            </a:lvl4pPr>
            <a:lvl5pPr lvl="4" algn="ctr">
              <a:spcBef>
                <a:spcPts val="0"/>
              </a:spcBef>
              <a:buSzPts val="4200"/>
              <a:buNone/>
              <a:defRPr sz="4200"/>
            </a:lvl5pPr>
            <a:lvl6pPr lvl="5" algn="ctr">
              <a:spcBef>
                <a:spcPts val="0"/>
              </a:spcBef>
              <a:buSzPts val="4200"/>
              <a:buNone/>
              <a:defRPr sz="4200"/>
            </a:lvl6pPr>
            <a:lvl7pPr lvl="6" algn="ctr">
              <a:spcBef>
                <a:spcPts val="0"/>
              </a:spcBef>
              <a:buSzPts val="4200"/>
              <a:buNone/>
              <a:defRPr sz="4200"/>
            </a:lvl7pPr>
            <a:lvl8pPr lvl="7" algn="ctr">
              <a:spcBef>
                <a:spcPts val="0"/>
              </a:spcBef>
              <a:buSzPts val="4200"/>
              <a:buNone/>
              <a:defRPr sz="4200"/>
            </a:lvl8pPr>
            <a:lvl9pPr lvl="8" algn="ctr">
              <a:spcBef>
                <a:spcPts val="0"/>
              </a:spcBef>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200"/>
            <a:ext cx="3837000" cy="3695100"/>
          </a:xfrm>
          <a:prstGeom prst="rect">
            <a:avLst/>
          </a:prstGeom>
        </p:spPr>
        <p:txBody>
          <a:bodyPr anchorCtr="0" anchor="ctr" bIns="91425" lIns="91425" rIns="91425" wrap="square" tIns="91425"/>
          <a:lstStyle>
            <a:lvl1pPr lvl="0">
              <a:spcBef>
                <a:spcPts val="0"/>
              </a:spcBef>
              <a:buClr>
                <a:schemeClr val="dk1"/>
              </a:buClr>
              <a:buSzPts val="1800"/>
              <a:buChar char="●"/>
              <a:defRPr>
                <a:solidFill>
                  <a:schemeClr val="dk1"/>
                </a:solidFill>
              </a:defRPr>
            </a:lvl1pPr>
            <a:lvl2pPr lvl="1">
              <a:spcBef>
                <a:spcPts val="0"/>
              </a:spcBef>
              <a:buClr>
                <a:schemeClr val="dk1"/>
              </a:buClr>
              <a:buSzPts val="1400"/>
              <a:buChar char="○"/>
              <a:defRPr>
                <a:solidFill>
                  <a:schemeClr val="dk1"/>
                </a:solidFill>
              </a:defRPr>
            </a:lvl2pPr>
            <a:lvl3pPr lvl="2">
              <a:spcBef>
                <a:spcPts val="0"/>
              </a:spcBef>
              <a:buClr>
                <a:schemeClr val="dk1"/>
              </a:buClr>
              <a:buSzPts val="1400"/>
              <a:buChar char="■"/>
              <a:defRPr>
                <a:solidFill>
                  <a:schemeClr val="dk1"/>
                </a:solidFill>
              </a:defRPr>
            </a:lvl3pPr>
            <a:lvl4pPr lvl="3">
              <a:spcBef>
                <a:spcPts val="0"/>
              </a:spcBef>
              <a:buClr>
                <a:schemeClr val="dk1"/>
              </a:buClr>
              <a:buSzPts val="1400"/>
              <a:buChar char="●"/>
              <a:defRPr>
                <a:solidFill>
                  <a:schemeClr val="dk1"/>
                </a:solidFill>
              </a:defRPr>
            </a:lvl4pPr>
            <a:lvl5pPr lvl="4">
              <a:spcBef>
                <a:spcPts val="0"/>
              </a:spcBef>
              <a:buClr>
                <a:schemeClr val="dk1"/>
              </a:buClr>
              <a:buSzPts val="1400"/>
              <a:buChar char="○"/>
              <a:defRPr>
                <a:solidFill>
                  <a:schemeClr val="dk1"/>
                </a:solidFill>
              </a:defRPr>
            </a:lvl5pPr>
            <a:lvl6pPr lvl="5">
              <a:spcBef>
                <a:spcPts val="0"/>
              </a:spcBef>
              <a:buClr>
                <a:schemeClr val="dk1"/>
              </a:buClr>
              <a:buSzPts val="1400"/>
              <a:buChar char="■"/>
              <a:defRPr>
                <a:solidFill>
                  <a:schemeClr val="dk1"/>
                </a:solidFill>
              </a:defRPr>
            </a:lvl6pPr>
            <a:lvl7pPr lvl="6">
              <a:spcBef>
                <a:spcPts val="0"/>
              </a:spcBef>
              <a:buClr>
                <a:schemeClr val="dk1"/>
              </a:buClr>
              <a:buSzPts val="1400"/>
              <a:buChar char="●"/>
              <a:defRPr>
                <a:solidFill>
                  <a:schemeClr val="dk1"/>
                </a:solidFill>
              </a:defRPr>
            </a:lvl7pPr>
            <a:lvl8pPr lvl="7">
              <a:spcBef>
                <a:spcPts val="0"/>
              </a:spcBef>
              <a:buClr>
                <a:schemeClr val="dk1"/>
              </a:buClr>
              <a:buSzPts val="1400"/>
              <a:buChar char="○"/>
              <a:defRPr>
                <a:solidFill>
                  <a:schemeClr val="dk1"/>
                </a:solidFill>
              </a:defRPr>
            </a:lvl8pPr>
            <a:lvl9pPr lvl="8">
              <a:spcBef>
                <a:spcPts val="0"/>
              </a:spcBef>
              <a:buClr>
                <a:schemeClr val="dk1"/>
              </a:buClr>
              <a:buSzPts val="1400"/>
              <a:buChar char="■"/>
              <a:defRPr>
                <a:solidFill>
                  <a:schemeClr val="dk1"/>
                </a:solidFill>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wrap="square" tIns="91425"/>
          <a:lstStyle>
            <a:lvl1pPr lvl="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dark-2">
    <p:bg>
      <p:bgPr>
        <a:solidFill>
          <a:srgbClr val="000000"/>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rgbClr val="FF9900"/>
              </a:buClr>
              <a:buSzPts val="2800"/>
              <a:buFont typeface="Proxima Nova"/>
              <a:buNone/>
              <a:defRPr b="1" sz="2800">
                <a:solidFill>
                  <a:srgbClr val="FF9900"/>
                </a:solidFill>
                <a:latin typeface="Proxima Nova"/>
                <a:ea typeface="Proxima Nova"/>
                <a:cs typeface="Proxima Nova"/>
                <a:sym typeface="Proxima Nova"/>
              </a:defRPr>
            </a:lvl1pPr>
            <a:lvl2pPr lvl="1">
              <a:spcBef>
                <a:spcPts val="0"/>
              </a:spcBef>
              <a:buClr>
                <a:schemeClr val="dk1"/>
              </a:buClr>
              <a:buSzPts val="2800"/>
              <a:buNone/>
              <a:defRPr b="1" sz="2800">
                <a:solidFill>
                  <a:schemeClr val="dk1"/>
                </a:solidFill>
              </a:defRPr>
            </a:lvl2pPr>
            <a:lvl3pPr lvl="2">
              <a:spcBef>
                <a:spcPts val="0"/>
              </a:spcBef>
              <a:buClr>
                <a:schemeClr val="dk1"/>
              </a:buClr>
              <a:buSzPts val="2800"/>
              <a:buNone/>
              <a:defRPr b="1" sz="2800">
                <a:solidFill>
                  <a:schemeClr val="dk1"/>
                </a:solidFill>
              </a:defRPr>
            </a:lvl3pPr>
            <a:lvl4pPr lvl="3">
              <a:spcBef>
                <a:spcPts val="0"/>
              </a:spcBef>
              <a:buClr>
                <a:schemeClr val="dk1"/>
              </a:buClr>
              <a:buSzPts val="2800"/>
              <a:buNone/>
              <a:defRPr b="1" sz="2800">
                <a:solidFill>
                  <a:schemeClr val="dk1"/>
                </a:solidFill>
              </a:defRPr>
            </a:lvl4pPr>
            <a:lvl5pPr lvl="4">
              <a:spcBef>
                <a:spcPts val="0"/>
              </a:spcBef>
              <a:buClr>
                <a:schemeClr val="dk1"/>
              </a:buClr>
              <a:buSzPts val="2800"/>
              <a:buNone/>
              <a:defRPr b="1" sz="2800">
                <a:solidFill>
                  <a:schemeClr val="dk1"/>
                </a:solidFill>
              </a:defRPr>
            </a:lvl5pPr>
            <a:lvl6pPr lvl="5">
              <a:spcBef>
                <a:spcPts val="0"/>
              </a:spcBef>
              <a:buClr>
                <a:schemeClr val="dk1"/>
              </a:buClr>
              <a:buSzPts val="2800"/>
              <a:buNone/>
              <a:defRPr b="1" sz="2800">
                <a:solidFill>
                  <a:schemeClr val="dk1"/>
                </a:solidFill>
              </a:defRPr>
            </a:lvl6pPr>
            <a:lvl7pPr lvl="6">
              <a:spcBef>
                <a:spcPts val="0"/>
              </a:spcBef>
              <a:buClr>
                <a:schemeClr val="dk1"/>
              </a:buClr>
              <a:buSzPts val="2800"/>
              <a:buNone/>
              <a:defRPr b="1" sz="2800">
                <a:solidFill>
                  <a:schemeClr val="dk1"/>
                </a:solidFill>
              </a:defRPr>
            </a:lvl7pPr>
            <a:lvl8pPr lvl="7">
              <a:spcBef>
                <a:spcPts val="0"/>
              </a:spcBef>
              <a:buClr>
                <a:schemeClr val="dk1"/>
              </a:buClr>
              <a:buSzPts val="2800"/>
              <a:buNone/>
              <a:defRPr b="1" sz="2800">
                <a:solidFill>
                  <a:schemeClr val="dk1"/>
                </a:solidFill>
              </a:defRPr>
            </a:lvl8pPr>
            <a:lvl9pPr lvl="8">
              <a:spcBef>
                <a:spcPts val="0"/>
              </a:spcBef>
              <a:buClr>
                <a:schemeClr val="dk1"/>
              </a:buClr>
              <a:buSzPts val="2800"/>
              <a:buNone/>
              <a:defRPr b="1"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rgbClr val="FFFFFF"/>
              </a:buClr>
              <a:buSzPts val="1800"/>
              <a:buFont typeface="Proxima Nova"/>
              <a:buChar char="●"/>
              <a:defRPr sz="1800">
                <a:solidFill>
                  <a:srgbClr val="FFFFFF"/>
                </a:solidFill>
                <a:latin typeface="Proxima Nova"/>
                <a:ea typeface="Proxima Nova"/>
                <a:cs typeface="Proxima Nova"/>
                <a:sym typeface="Proxima Nova"/>
              </a:defRPr>
            </a:lvl1pPr>
            <a:lvl2pPr lvl="1">
              <a:lnSpc>
                <a:spcPct val="115000"/>
              </a:lnSpc>
              <a:spcBef>
                <a:spcPts val="0"/>
              </a:spcBef>
              <a:spcAft>
                <a:spcPts val="1600"/>
              </a:spcAft>
              <a:buClr>
                <a:srgbClr val="FFFFFF"/>
              </a:buClr>
              <a:buSzPts val="1400"/>
              <a:buFont typeface="Proxima Nova"/>
              <a:buChar char="○"/>
              <a:defRPr>
                <a:solidFill>
                  <a:srgbClr val="FFFFFF"/>
                </a:solidFill>
                <a:latin typeface="Proxima Nova"/>
                <a:ea typeface="Proxima Nova"/>
                <a:cs typeface="Proxima Nova"/>
                <a:sym typeface="Proxima Nova"/>
              </a:defRPr>
            </a:lvl2pPr>
            <a:lvl3pPr lvl="2">
              <a:lnSpc>
                <a:spcPct val="115000"/>
              </a:lnSpc>
              <a:spcBef>
                <a:spcPts val="0"/>
              </a:spcBef>
              <a:spcAft>
                <a:spcPts val="1600"/>
              </a:spcAft>
              <a:buClr>
                <a:srgbClr val="FFFFFF"/>
              </a:buClr>
              <a:buSzPts val="1400"/>
              <a:buFont typeface="Proxima Nova"/>
              <a:buChar char="■"/>
              <a:defRPr>
                <a:solidFill>
                  <a:srgbClr val="FFFFFF"/>
                </a:solidFill>
                <a:latin typeface="Proxima Nova"/>
                <a:ea typeface="Proxima Nova"/>
                <a:cs typeface="Proxima Nova"/>
                <a:sym typeface="Proxima Nova"/>
              </a:defRPr>
            </a:lvl3pPr>
            <a:lvl4pPr lvl="3">
              <a:lnSpc>
                <a:spcPct val="115000"/>
              </a:lnSpc>
              <a:spcBef>
                <a:spcPts val="0"/>
              </a:spcBef>
              <a:spcAft>
                <a:spcPts val="1600"/>
              </a:spcAft>
              <a:buClr>
                <a:srgbClr val="FFFFFF"/>
              </a:buClr>
              <a:buSzPts val="1400"/>
              <a:buFont typeface="Proxima Nova"/>
              <a:buChar char="●"/>
              <a:defRPr>
                <a:solidFill>
                  <a:srgbClr val="FFFFFF"/>
                </a:solidFill>
                <a:latin typeface="Proxima Nova"/>
                <a:ea typeface="Proxima Nova"/>
                <a:cs typeface="Proxima Nova"/>
                <a:sym typeface="Proxima Nova"/>
              </a:defRPr>
            </a:lvl4pPr>
            <a:lvl5pPr lvl="4">
              <a:lnSpc>
                <a:spcPct val="115000"/>
              </a:lnSpc>
              <a:spcBef>
                <a:spcPts val="0"/>
              </a:spcBef>
              <a:spcAft>
                <a:spcPts val="1600"/>
              </a:spcAft>
              <a:buClr>
                <a:srgbClr val="FFFFFF"/>
              </a:buClr>
              <a:buSzPts val="1400"/>
              <a:buFont typeface="Proxima Nova"/>
              <a:buChar char="○"/>
              <a:defRPr>
                <a:solidFill>
                  <a:srgbClr val="FFFFFF"/>
                </a:solidFill>
                <a:latin typeface="Proxima Nova"/>
                <a:ea typeface="Proxima Nova"/>
                <a:cs typeface="Proxima Nova"/>
                <a:sym typeface="Proxima Nova"/>
              </a:defRPr>
            </a:lvl5pPr>
            <a:lvl6pPr lvl="5">
              <a:lnSpc>
                <a:spcPct val="115000"/>
              </a:lnSpc>
              <a:spcBef>
                <a:spcPts val="0"/>
              </a:spcBef>
              <a:spcAft>
                <a:spcPts val="1600"/>
              </a:spcAft>
              <a:buClr>
                <a:srgbClr val="FFFFFF"/>
              </a:buClr>
              <a:buSzPts val="1400"/>
              <a:buFont typeface="Proxima Nova"/>
              <a:buChar char="■"/>
              <a:defRPr>
                <a:solidFill>
                  <a:srgbClr val="FFFFFF"/>
                </a:solidFill>
                <a:latin typeface="Proxima Nova"/>
                <a:ea typeface="Proxima Nova"/>
                <a:cs typeface="Proxima Nova"/>
                <a:sym typeface="Proxima Nova"/>
              </a:defRPr>
            </a:lvl6pPr>
            <a:lvl7pPr lvl="6">
              <a:lnSpc>
                <a:spcPct val="115000"/>
              </a:lnSpc>
              <a:spcBef>
                <a:spcPts val="0"/>
              </a:spcBef>
              <a:spcAft>
                <a:spcPts val="1600"/>
              </a:spcAft>
              <a:buClr>
                <a:srgbClr val="FFFFFF"/>
              </a:buClr>
              <a:buSzPts val="1400"/>
              <a:buFont typeface="Proxima Nova"/>
              <a:buChar char="●"/>
              <a:defRPr>
                <a:solidFill>
                  <a:srgbClr val="FFFFFF"/>
                </a:solidFill>
                <a:latin typeface="Proxima Nova"/>
                <a:ea typeface="Proxima Nova"/>
                <a:cs typeface="Proxima Nova"/>
                <a:sym typeface="Proxima Nova"/>
              </a:defRPr>
            </a:lvl7pPr>
            <a:lvl8pPr lvl="7">
              <a:lnSpc>
                <a:spcPct val="115000"/>
              </a:lnSpc>
              <a:spcBef>
                <a:spcPts val="0"/>
              </a:spcBef>
              <a:spcAft>
                <a:spcPts val="1600"/>
              </a:spcAft>
              <a:buClr>
                <a:srgbClr val="FFFFFF"/>
              </a:buClr>
              <a:buSzPts val="1400"/>
              <a:buFont typeface="Proxima Nova"/>
              <a:buChar char="○"/>
              <a:defRPr>
                <a:solidFill>
                  <a:srgbClr val="FFFFFF"/>
                </a:solidFill>
                <a:latin typeface="Proxima Nova"/>
                <a:ea typeface="Proxima Nova"/>
                <a:cs typeface="Proxima Nova"/>
                <a:sym typeface="Proxima Nova"/>
              </a:defRPr>
            </a:lvl8pPr>
            <a:lvl9pPr lvl="8">
              <a:lnSpc>
                <a:spcPct val="115000"/>
              </a:lnSpc>
              <a:spcBef>
                <a:spcPts val="0"/>
              </a:spcBef>
              <a:spcAft>
                <a:spcPts val="1600"/>
              </a:spcAft>
              <a:buClr>
                <a:srgbClr val="FFFFFF"/>
              </a:buClr>
              <a:buSzPts val="1400"/>
              <a:buFont typeface="Proxima Nova"/>
              <a:buChar char="■"/>
              <a:defRPr>
                <a:solidFill>
                  <a:srgbClr val="FFFFFF"/>
                </a:solidFill>
                <a:latin typeface="Proxima Nova"/>
                <a:ea typeface="Proxima Nova"/>
                <a:cs typeface="Proxima Nova"/>
                <a:sym typeface="Proxima Nova"/>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lt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jp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1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10.png"/><Relationship Id="rId6" Type="http://schemas.openxmlformats.org/officeDocument/2006/relationships/image" Target="../media/image1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4.xml"/><Relationship Id="rId3" Type="http://schemas.openxmlformats.org/officeDocument/2006/relationships/image" Target="../media/image12.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5.xml"/><Relationship Id="rId3" Type="http://schemas.openxmlformats.org/officeDocument/2006/relationships/image" Target="../media/image14.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descr="Arpanet_logical_map%2C_march_1977.png" id="54" name="Shape 54"/>
          <p:cNvPicPr preferRelativeResize="0"/>
          <p:nvPr/>
        </p:nvPicPr>
        <p:blipFill rotWithShape="1">
          <a:blip r:embed="rId3">
            <a:alphaModFix/>
          </a:blip>
          <a:srcRect b="33788" l="0" r="0" t="12715"/>
          <a:stretch/>
        </p:blipFill>
        <p:spPr>
          <a:xfrm>
            <a:off x="0" y="0"/>
            <a:ext cx="9144000" cy="3502375"/>
          </a:xfrm>
          <a:prstGeom prst="rect">
            <a:avLst/>
          </a:prstGeom>
          <a:noFill/>
          <a:ln>
            <a:noFill/>
          </a:ln>
        </p:spPr>
      </p:pic>
      <p:sp>
        <p:nvSpPr>
          <p:cNvPr id="55" name="Shape 55"/>
          <p:cNvSpPr txBox="1"/>
          <p:nvPr/>
        </p:nvSpPr>
        <p:spPr>
          <a:xfrm>
            <a:off x="240175" y="3511125"/>
            <a:ext cx="8705700" cy="705000"/>
          </a:xfrm>
          <a:prstGeom prst="rect">
            <a:avLst/>
          </a:prstGeom>
          <a:noFill/>
          <a:ln>
            <a:noFill/>
          </a:ln>
        </p:spPr>
        <p:txBody>
          <a:bodyPr anchorCtr="0" anchor="t" bIns="91425" lIns="91425" rIns="91425" wrap="square" tIns="91425">
            <a:noAutofit/>
          </a:bodyPr>
          <a:lstStyle/>
          <a:p>
            <a:pPr lvl="0" rtl="0" algn="r">
              <a:lnSpc>
                <a:spcPct val="150000"/>
              </a:lnSpc>
              <a:spcBef>
                <a:spcPts val="0"/>
              </a:spcBef>
              <a:buNone/>
            </a:pPr>
            <a:r>
              <a:rPr b="1" lang="en" sz="3600">
                <a:solidFill>
                  <a:srgbClr val="FF9900"/>
                </a:solidFill>
                <a:latin typeface="Proxima Nova"/>
                <a:ea typeface="Proxima Nova"/>
                <a:cs typeface="Proxima Nova"/>
                <a:sym typeface="Proxima Nova"/>
              </a:rPr>
              <a:t>software defined networking</a:t>
            </a:r>
          </a:p>
        </p:txBody>
      </p:sp>
      <p:sp>
        <p:nvSpPr>
          <p:cNvPr id="56" name="Shape 56"/>
          <p:cNvSpPr txBox="1"/>
          <p:nvPr/>
        </p:nvSpPr>
        <p:spPr>
          <a:xfrm>
            <a:off x="240175" y="4167725"/>
            <a:ext cx="8705700" cy="747000"/>
          </a:xfrm>
          <a:prstGeom prst="rect">
            <a:avLst/>
          </a:prstGeom>
          <a:noFill/>
          <a:ln>
            <a:noFill/>
          </a:ln>
        </p:spPr>
        <p:txBody>
          <a:bodyPr anchorCtr="0" anchor="t" bIns="91425" lIns="91425" rIns="91425" wrap="square" tIns="91425">
            <a:noAutofit/>
          </a:bodyPr>
          <a:lstStyle/>
          <a:p>
            <a:pPr lvl="0" rtl="0" algn="r">
              <a:lnSpc>
                <a:spcPct val="115000"/>
              </a:lnSpc>
              <a:spcBef>
                <a:spcPts val="0"/>
              </a:spcBef>
              <a:buNone/>
            </a:pPr>
            <a:r>
              <a:rPr b="1" lang="en" sz="1800">
                <a:solidFill>
                  <a:srgbClr val="FFFFFF"/>
                </a:solidFill>
                <a:latin typeface="Proxima Nova"/>
                <a:ea typeface="Proxima Nova"/>
                <a:cs typeface="Proxima Nova"/>
                <a:sym typeface="Proxima Nova"/>
              </a:rPr>
              <a:t>CS 6410 Fall 2017</a:t>
            </a:r>
          </a:p>
          <a:p>
            <a:pPr lvl="0" rtl="0" algn="r">
              <a:lnSpc>
                <a:spcPct val="115000"/>
              </a:lnSpc>
              <a:spcBef>
                <a:spcPts val="0"/>
              </a:spcBef>
              <a:buNone/>
            </a:pPr>
            <a:r>
              <a:rPr b="1" lang="en" sz="1800">
                <a:solidFill>
                  <a:srgbClr val="FFFFFF"/>
                </a:solidFill>
                <a:latin typeface="Proxima Nova"/>
                <a:ea typeface="Proxima Nova"/>
                <a:cs typeface="Proxima Nova"/>
                <a:sym typeface="Proxima Nova"/>
              </a:rPr>
              <a:t>Eric Campbell and Rolph Recto</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Shape 179"/>
          <p:cNvSpPr txBox="1"/>
          <p:nvPr>
            <p:ph type="title"/>
          </p:nvPr>
        </p:nvSpPr>
        <p:spPr>
          <a:xfrm>
            <a:off x="311700" y="2285400"/>
            <a:ext cx="8520600" cy="572700"/>
          </a:xfrm>
          <a:prstGeom prst="rect">
            <a:avLst/>
          </a:prstGeom>
        </p:spPr>
        <p:txBody>
          <a:bodyPr anchorCtr="0" anchor="t" bIns="91425" lIns="91425" rIns="91425" wrap="square" tIns="91425">
            <a:noAutofit/>
          </a:bodyPr>
          <a:lstStyle/>
          <a:p>
            <a:pPr lvl="0" rtl="0" algn="ctr">
              <a:spcBef>
                <a:spcPts val="0"/>
              </a:spcBef>
              <a:buNone/>
            </a:pPr>
            <a:r>
              <a:rPr lang="en" sz="3600"/>
              <a:t>software defined </a:t>
            </a:r>
            <a:r>
              <a:rPr lang="en" sz="3600">
                <a:solidFill>
                  <a:srgbClr val="FFFFFF"/>
                </a:solidFill>
              </a:rPr>
              <a:t>networking</a:t>
            </a:r>
          </a:p>
        </p:txBody>
      </p:sp>
      <p:sp>
        <p:nvSpPr>
          <p:cNvPr id="180" name="Shape 180"/>
          <p:cNvSpPr txBox="1"/>
          <p:nvPr/>
        </p:nvSpPr>
        <p:spPr>
          <a:xfrm>
            <a:off x="1600800" y="2794550"/>
            <a:ext cx="3479100" cy="463800"/>
          </a:xfrm>
          <a:prstGeom prst="rect">
            <a:avLst/>
          </a:prstGeom>
          <a:noFill/>
          <a:ln>
            <a:noFill/>
          </a:ln>
        </p:spPr>
        <p:txBody>
          <a:bodyPr anchorCtr="0" anchor="t" bIns="91425" lIns="91425" rIns="91425" wrap="square" tIns="91425">
            <a:noAutofit/>
          </a:bodyPr>
          <a:lstStyle/>
          <a:p>
            <a:pPr lvl="0" rtl="0" algn="ctr">
              <a:spcBef>
                <a:spcPts val="0"/>
              </a:spcBef>
              <a:buNone/>
            </a:pPr>
            <a:r>
              <a:rPr b="1" lang="en" sz="1800">
                <a:solidFill>
                  <a:srgbClr val="B7B7B7"/>
                </a:solidFill>
                <a:latin typeface="Proxima Nova"/>
                <a:ea typeface="Proxima Nova"/>
                <a:cs typeface="Proxima Nova"/>
                <a:sym typeface="Proxima Nova"/>
              </a:rPr>
              <a:t>(</a:t>
            </a:r>
            <a:r>
              <a:rPr b="1" lang="en" sz="1800">
                <a:solidFill>
                  <a:srgbClr val="B7B7B7"/>
                </a:solidFill>
                <a:latin typeface="Proxima Nova"/>
                <a:ea typeface="Proxima Nova"/>
                <a:cs typeface="Proxima Nova"/>
                <a:sym typeface="Proxima Nova"/>
              </a:rPr>
              <a:t>programmable</a:t>
            </a:r>
            <a:r>
              <a:rPr b="1" lang="en" sz="1800">
                <a:solidFill>
                  <a:srgbClr val="B7B7B7"/>
                </a:solidFill>
                <a:latin typeface="Proxima Nova"/>
                <a:ea typeface="Proxima Nova"/>
                <a:cs typeface="Proxima Nova"/>
                <a:sym typeface="Proxima Nova"/>
              </a:rPr>
              <a:t>)</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Shape 185"/>
          <p:cNvSpPr txBox="1"/>
          <p:nvPr>
            <p:ph type="title"/>
          </p:nvPr>
        </p:nvSpPr>
        <p:spPr>
          <a:xfrm>
            <a:off x="311700" y="292625"/>
            <a:ext cx="8520600" cy="4487100"/>
          </a:xfrm>
          <a:prstGeom prst="rect">
            <a:avLst/>
          </a:prstGeom>
        </p:spPr>
        <p:txBody>
          <a:bodyPr anchorCtr="0" anchor="ctr" bIns="91425" lIns="91425" rIns="91425" wrap="square" tIns="91425">
            <a:noAutofit/>
          </a:bodyPr>
          <a:lstStyle/>
          <a:p>
            <a:pPr lvl="0" rtl="0">
              <a:spcBef>
                <a:spcPts val="0"/>
              </a:spcBef>
              <a:buNone/>
            </a:pPr>
            <a:r>
              <a:rPr lang="en"/>
              <a:t>Active Networks </a:t>
            </a:r>
          </a:p>
          <a:p>
            <a:pPr lvl="0" rtl="0">
              <a:spcBef>
                <a:spcPts val="0"/>
              </a:spcBef>
              <a:buNone/>
            </a:pPr>
            <a:r>
              <a:t/>
            </a:r>
            <a:endParaRPr/>
          </a:p>
          <a:p>
            <a:pPr lvl="0">
              <a:spcBef>
                <a:spcPts val="0"/>
              </a:spcBef>
              <a:buNone/>
            </a:pPr>
            <a:r>
              <a:rPr lang="en">
                <a:solidFill>
                  <a:srgbClr val="434343"/>
                </a:solidFill>
              </a:rPr>
              <a:t>Separating the Data and Control Planes </a:t>
            </a:r>
          </a:p>
          <a:p>
            <a:pPr lvl="0">
              <a:spcBef>
                <a:spcPts val="0"/>
              </a:spcBef>
              <a:buNone/>
            </a:pPr>
            <a:r>
              <a:t/>
            </a:r>
            <a:endParaRPr>
              <a:solidFill>
                <a:srgbClr val="434343"/>
              </a:solidFill>
            </a:endParaRPr>
          </a:p>
          <a:p>
            <a:pPr lvl="0" rtl="0">
              <a:spcBef>
                <a:spcPts val="0"/>
              </a:spcBef>
              <a:buNone/>
            </a:pPr>
            <a:r>
              <a:rPr lang="en">
                <a:solidFill>
                  <a:srgbClr val="434343"/>
                </a:solidFill>
              </a:rPr>
              <a:t>OpenFlow </a:t>
            </a:r>
          </a:p>
          <a:p>
            <a:pPr lvl="0">
              <a:spcBef>
                <a:spcPts val="0"/>
              </a:spcBef>
              <a:buNone/>
            </a:pPr>
            <a:r>
              <a:t/>
            </a:r>
            <a:endParaRPr>
              <a:solidFill>
                <a:srgbClr val="434343"/>
              </a:solidFill>
            </a:endParaRPr>
          </a:p>
          <a:p>
            <a:pPr lvl="0" rtl="0">
              <a:spcBef>
                <a:spcPts val="0"/>
              </a:spcBef>
              <a:buNone/>
            </a:pPr>
            <a:r>
              <a:rPr lang="en">
                <a:solidFill>
                  <a:srgbClr val="434343"/>
                </a:solidFill>
              </a:rPr>
              <a:t>SDN Today </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cxnSp>
        <p:nvCxnSpPr>
          <p:cNvPr id="190" name="Shape 190"/>
          <p:cNvCxnSpPr/>
          <p:nvPr/>
        </p:nvCxnSpPr>
        <p:spPr>
          <a:xfrm>
            <a:off x="687464" y="3470915"/>
            <a:ext cx="7797600" cy="18300"/>
          </a:xfrm>
          <a:prstGeom prst="straightConnector1">
            <a:avLst/>
          </a:prstGeom>
          <a:noFill/>
          <a:ln cap="flat" cmpd="sng" w="19050">
            <a:solidFill>
              <a:srgbClr val="FFFFFF"/>
            </a:solidFill>
            <a:prstDash val="solid"/>
            <a:round/>
            <a:headEnd len="lg" w="lg" type="none"/>
            <a:tailEnd len="lg" w="lg" type="none"/>
          </a:ln>
        </p:spPr>
      </p:cxnSp>
      <p:cxnSp>
        <p:nvCxnSpPr>
          <p:cNvPr id="191" name="Shape 191"/>
          <p:cNvCxnSpPr/>
          <p:nvPr/>
        </p:nvCxnSpPr>
        <p:spPr>
          <a:xfrm flipH="1">
            <a:off x="939121" y="3297566"/>
            <a:ext cx="3900" cy="387900"/>
          </a:xfrm>
          <a:prstGeom prst="straightConnector1">
            <a:avLst/>
          </a:prstGeom>
          <a:noFill/>
          <a:ln cap="flat" cmpd="sng" w="19050">
            <a:solidFill>
              <a:srgbClr val="FFFFFF"/>
            </a:solidFill>
            <a:prstDash val="solid"/>
            <a:round/>
            <a:headEnd len="lg" w="lg" type="none"/>
            <a:tailEnd len="lg" w="lg" type="none"/>
          </a:ln>
        </p:spPr>
      </p:cxnSp>
      <p:cxnSp>
        <p:nvCxnSpPr>
          <p:cNvPr id="192" name="Shape 192"/>
          <p:cNvCxnSpPr/>
          <p:nvPr/>
        </p:nvCxnSpPr>
        <p:spPr>
          <a:xfrm flipH="1">
            <a:off x="4593757" y="3297566"/>
            <a:ext cx="3900" cy="387900"/>
          </a:xfrm>
          <a:prstGeom prst="straightConnector1">
            <a:avLst/>
          </a:prstGeom>
          <a:noFill/>
          <a:ln cap="flat" cmpd="sng" w="19050">
            <a:solidFill>
              <a:srgbClr val="FFFFFF"/>
            </a:solidFill>
            <a:prstDash val="solid"/>
            <a:round/>
            <a:headEnd len="lg" w="lg" type="none"/>
            <a:tailEnd len="lg" w="lg" type="none"/>
          </a:ln>
        </p:spPr>
      </p:cxnSp>
      <p:cxnSp>
        <p:nvCxnSpPr>
          <p:cNvPr id="193" name="Shape 193"/>
          <p:cNvCxnSpPr/>
          <p:nvPr/>
        </p:nvCxnSpPr>
        <p:spPr>
          <a:xfrm flipH="1">
            <a:off x="8201068" y="3286200"/>
            <a:ext cx="3900" cy="387900"/>
          </a:xfrm>
          <a:prstGeom prst="straightConnector1">
            <a:avLst/>
          </a:prstGeom>
          <a:noFill/>
          <a:ln cap="flat" cmpd="sng" w="19050">
            <a:solidFill>
              <a:srgbClr val="FFFFFF"/>
            </a:solidFill>
            <a:prstDash val="solid"/>
            <a:round/>
            <a:headEnd len="lg" w="lg" type="none"/>
            <a:tailEnd len="lg" w="lg" type="none"/>
          </a:ln>
        </p:spPr>
      </p:cxnSp>
      <p:cxnSp>
        <p:nvCxnSpPr>
          <p:cNvPr id="194" name="Shape 194"/>
          <p:cNvCxnSpPr/>
          <p:nvPr/>
        </p:nvCxnSpPr>
        <p:spPr>
          <a:xfrm flipH="1">
            <a:off x="2681926" y="3297566"/>
            <a:ext cx="3900" cy="387900"/>
          </a:xfrm>
          <a:prstGeom prst="straightConnector1">
            <a:avLst/>
          </a:prstGeom>
          <a:noFill/>
          <a:ln cap="flat" cmpd="sng" w="19050">
            <a:solidFill>
              <a:srgbClr val="FFFFFF"/>
            </a:solidFill>
            <a:prstDash val="solid"/>
            <a:round/>
            <a:headEnd len="lg" w="lg" type="none"/>
            <a:tailEnd len="lg" w="lg" type="none"/>
          </a:ln>
        </p:spPr>
      </p:cxnSp>
      <p:cxnSp>
        <p:nvCxnSpPr>
          <p:cNvPr id="195" name="Shape 195"/>
          <p:cNvCxnSpPr/>
          <p:nvPr/>
        </p:nvCxnSpPr>
        <p:spPr>
          <a:xfrm flipH="1">
            <a:off x="6505588" y="3286200"/>
            <a:ext cx="3900" cy="387900"/>
          </a:xfrm>
          <a:prstGeom prst="straightConnector1">
            <a:avLst/>
          </a:prstGeom>
          <a:noFill/>
          <a:ln cap="flat" cmpd="sng" w="19050">
            <a:solidFill>
              <a:srgbClr val="FFFFFF"/>
            </a:solidFill>
            <a:prstDash val="solid"/>
            <a:round/>
            <a:headEnd len="lg" w="lg" type="none"/>
            <a:tailEnd len="lg" w="lg" type="none"/>
          </a:ln>
        </p:spPr>
      </p:cxnSp>
      <p:sp>
        <p:nvSpPr>
          <p:cNvPr id="196" name="Shape 196"/>
          <p:cNvSpPr txBox="1"/>
          <p:nvPr/>
        </p:nvSpPr>
        <p:spPr>
          <a:xfrm>
            <a:off x="640875" y="3589467"/>
            <a:ext cx="600300" cy="3561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1995</a:t>
            </a:r>
          </a:p>
        </p:txBody>
      </p:sp>
      <p:sp>
        <p:nvSpPr>
          <p:cNvPr id="197" name="Shape 197"/>
          <p:cNvSpPr txBox="1"/>
          <p:nvPr/>
        </p:nvSpPr>
        <p:spPr>
          <a:xfrm>
            <a:off x="2383674" y="3589475"/>
            <a:ext cx="693300" cy="3561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2000</a:t>
            </a:r>
          </a:p>
        </p:txBody>
      </p:sp>
      <p:sp>
        <p:nvSpPr>
          <p:cNvPr id="198" name="Shape 198"/>
          <p:cNvSpPr txBox="1"/>
          <p:nvPr/>
        </p:nvSpPr>
        <p:spPr>
          <a:xfrm>
            <a:off x="4295496" y="3589475"/>
            <a:ext cx="816600" cy="3561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2005</a:t>
            </a:r>
          </a:p>
        </p:txBody>
      </p:sp>
      <p:sp>
        <p:nvSpPr>
          <p:cNvPr id="199" name="Shape 199"/>
          <p:cNvSpPr txBox="1"/>
          <p:nvPr/>
        </p:nvSpPr>
        <p:spPr>
          <a:xfrm>
            <a:off x="6207342" y="3589467"/>
            <a:ext cx="600300" cy="3561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2010</a:t>
            </a:r>
          </a:p>
        </p:txBody>
      </p:sp>
      <p:sp>
        <p:nvSpPr>
          <p:cNvPr id="200" name="Shape 200"/>
          <p:cNvSpPr txBox="1"/>
          <p:nvPr/>
        </p:nvSpPr>
        <p:spPr>
          <a:xfrm>
            <a:off x="7902822" y="3589467"/>
            <a:ext cx="600300" cy="3561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2015</a:t>
            </a:r>
          </a:p>
        </p:txBody>
      </p:sp>
      <p:sp>
        <p:nvSpPr>
          <p:cNvPr id="201" name="Shape 201"/>
          <p:cNvSpPr txBox="1"/>
          <p:nvPr/>
        </p:nvSpPr>
        <p:spPr>
          <a:xfrm>
            <a:off x="258900" y="388375"/>
            <a:ext cx="1560300" cy="565500"/>
          </a:xfrm>
          <a:prstGeom prst="rect">
            <a:avLst/>
          </a:prstGeom>
          <a:noFill/>
          <a:ln>
            <a:noFill/>
          </a:ln>
        </p:spPr>
        <p:txBody>
          <a:bodyPr anchorCtr="0" anchor="t" bIns="91425" lIns="91425" rIns="91425" wrap="square" tIns="91425">
            <a:noAutofit/>
          </a:bodyPr>
          <a:lstStyle/>
          <a:p>
            <a:pPr lvl="0" rtl="0" algn="ctr">
              <a:spcBef>
                <a:spcPts val="0"/>
              </a:spcBef>
              <a:buNone/>
            </a:pPr>
            <a:r>
              <a:rPr b="1" lang="en">
                <a:solidFill>
                  <a:srgbClr val="FF9900"/>
                </a:solidFill>
                <a:latin typeface="Proxima Nova"/>
                <a:ea typeface="Proxima Nova"/>
                <a:cs typeface="Proxima Nova"/>
                <a:sym typeface="Proxima Nova"/>
              </a:rPr>
              <a:t>Tennenhouse &amp;</a:t>
            </a:r>
          </a:p>
          <a:p>
            <a:pPr lvl="0" rtl="0" algn="ctr">
              <a:spcBef>
                <a:spcPts val="0"/>
              </a:spcBef>
              <a:buNone/>
            </a:pPr>
            <a:r>
              <a:rPr b="1" lang="en">
                <a:solidFill>
                  <a:srgbClr val="FF9900"/>
                </a:solidFill>
                <a:latin typeface="Proxima Nova"/>
                <a:ea typeface="Proxima Nova"/>
                <a:cs typeface="Proxima Nova"/>
                <a:sym typeface="Proxima Nova"/>
              </a:rPr>
              <a:t>Wetherall</a:t>
            </a:r>
          </a:p>
        </p:txBody>
      </p:sp>
      <p:sp>
        <p:nvSpPr>
          <p:cNvPr id="202" name="Shape 202"/>
          <p:cNvSpPr txBox="1"/>
          <p:nvPr/>
        </p:nvSpPr>
        <p:spPr>
          <a:xfrm>
            <a:off x="2009875" y="882650"/>
            <a:ext cx="1353300" cy="387900"/>
          </a:xfrm>
          <a:prstGeom prst="rect">
            <a:avLst/>
          </a:prstGeom>
          <a:noFill/>
          <a:ln>
            <a:noFill/>
          </a:ln>
        </p:spPr>
        <p:txBody>
          <a:bodyPr anchorCtr="0" anchor="t" bIns="91425" lIns="91425" rIns="91425" wrap="square" tIns="91425">
            <a:noAutofit/>
          </a:bodyPr>
          <a:lstStyle/>
          <a:p>
            <a:pPr lvl="0" rtl="0" algn="ctr">
              <a:spcBef>
                <a:spcPts val="0"/>
              </a:spcBef>
              <a:buNone/>
            </a:pPr>
            <a:r>
              <a:rPr b="1" lang="en">
                <a:solidFill>
                  <a:srgbClr val="FF9900"/>
                </a:solidFill>
                <a:latin typeface="Proxima Nova"/>
                <a:ea typeface="Proxima Nova"/>
                <a:cs typeface="Proxima Nova"/>
                <a:sym typeface="Proxima Nova"/>
              </a:rPr>
              <a:t>Smart Packets</a:t>
            </a:r>
          </a:p>
        </p:txBody>
      </p:sp>
      <p:sp>
        <p:nvSpPr>
          <p:cNvPr id="203" name="Shape 203"/>
          <p:cNvSpPr txBox="1"/>
          <p:nvPr/>
        </p:nvSpPr>
        <p:spPr>
          <a:xfrm>
            <a:off x="3210775" y="1503975"/>
            <a:ext cx="1017000" cy="387900"/>
          </a:xfrm>
          <a:prstGeom prst="rect">
            <a:avLst/>
          </a:prstGeom>
          <a:noFill/>
          <a:ln>
            <a:noFill/>
          </a:ln>
        </p:spPr>
        <p:txBody>
          <a:bodyPr anchorCtr="0" anchor="t" bIns="91425" lIns="91425" rIns="91425" wrap="square" tIns="91425">
            <a:noAutofit/>
          </a:bodyPr>
          <a:lstStyle/>
          <a:p>
            <a:pPr lvl="0" rtl="0" algn="ctr">
              <a:spcBef>
                <a:spcPts val="0"/>
              </a:spcBef>
              <a:buNone/>
            </a:pPr>
            <a:r>
              <a:rPr b="1" lang="en">
                <a:solidFill>
                  <a:srgbClr val="FF9900"/>
                </a:solidFill>
                <a:latin typeface="Proxima Nova"/>
                <a:ea typeface="Proxima Nova"/>
                <a:cs typeface="Proxima Nova"/>
                <a:sym typeface="Proxima Nova"/>
              </a:rPr>
              <a:t>NetScript</a:t>
            </a:r>
          </a:p>
        </p:txBody>
      </p:sp>
      <p:sp>
        <p:nvSpPr>
          <p:cNvPr id="204" name="Shape 204"/>
          <p:cNvSpPr txBox="1"/>
          <p:nvPr/>
        </p:nvSpPr>
        <p:spPr>
          <a:xfrm>
            <a:off x="1191050" y="1806175"/>
            <a:ext cx="1160100" cy="387900"/>
          </a:xfrm>
          <a:prstGeom prst="rect">
            <a:avLst/>
          </a:prstGeom>
          <a:noFill/>
          <a:ln>
            <a:noFill/>
          </a:ln>
        </p:spPr>
        <p:txBody>
          <a:bodyPr anchorCtr="0" anchor="t" bIns="91425" lIns="91425" rIns="91425" wrap="square" tIns="91425">
            <a:noAutofit/>
          </a:bodyPr>
          <a:lstStyle/>
          <a:p>
            <a:pPr lvl="0" rtl="0" algn="ctr">
              <a:spcBef>
                <a:spcPts val="0"/>
              </a:spcBef>
              <a:buNone/>
            </a:pPr>
            <a:r>
              <a:rPr b="1" lang="en">
                <a:solidFill>
                  <a:srgbClr val="FF9900"/>
                </a:solidFill>
                <a:latin typeface="Proxima Nova"/>
                <a:ea typeface="Proxima Nova"/>
                <a:cs typeface="Proxima Nova"/>
                <a:sym typeface="Proxima Nova"/>
              </a:rPr>
              <a:t>ANTS</a:t>
            </a:r>
          </a:p>
        </p:txBody>
      </p:sp>
      <p:cxnSp>
        <p:nvCxnSpPr>
          <p:cNvPr id="205" name="Shape 205"/>
          <p:cNvCxnSpPr>
            <a:stCxn id="201" idx="2"/>
          </p:cNvCxnSpPr>
          <p:nvPr/>
        </p:nvCxnSpPr>
        <p:spPr>
          <a:xfrm>
            <a:off x="1039050" y="953875"/>
            <a:ext cx="99000" cy="2507400"/>
          </a:xfrm>
          <a:prstGeom prst="straightConnector1">
            <a:avLst/>
          </a:prstGeom>
          <a:noFill/>
          <a:ln cap="flat" cmpd="sng" w="9525">
            <a:solidFill>
              <a:srgbClr val="FFFFFF"/>
            </a:solidFill>
            <a:prstDash val="dash"/>
            <a:round/>
            <a:headEnd len="lg" w="lg" type="none"/>
            <a:tailEnd len="lg" w="lg" type="triangle"/>
          </a:ln>
        </p:spPr>
      </p:cxnSp>
      <p:cxnSp>
        <p:nvCxnSpPr>
          <p:cNvPr id="206" name="Shape 206"/>
          <p:cNvCxnSpPr>
            <a:stCxn id="204" idx="2"/>
          </p:cNvCxnSpPr>
          <p:nvPr/>
        </p:nvCxnSpPr>
        <p:spPr>
          <a:xfrm>
            <a:off x="1771100" y="2194075"/>
            <a:ext cx="0" cy="1274100"/>
          </a:xfrm>
          <a:prstGeom prst="straightConnector1">
            <a:avLst/>
          </a:prstGeom>
          <a:noFill/>
          <a:ln cap="flat" cmpd="sng" w="9525">
            <a:solidFill>
              <a:srgbClr val="FFFFFF"/>
            </a:solidFill>
            <a:prstDash val="dash"/>
            <a:round/>
            <a:headEnd len="lg" w="lg" type="none"/>
            <a:tailEnd len="lg" w="lg" type="triangle"/>
          </a:ln>
        </p:spPr>
      </p:cxnSp>
      <p:cxnSp>
        <p:nvCxnSpPr>
          <p:cNvPr id="207" name="Shape 207"/>
          <p:cNvCxnSpPr>
            <a:stCxn id="202" idx="2"/>
          </p:cNvCxnSpPr>
          <p:nvPr/>
        </p:nvCxnSpPr>
        <p:spPr>
          <a:xfrm flipH="1">
            <a:off x="2337025" y="1270550"/>
            <a:ext cx="349500" cy="2204400"/>
          </a:xfrm>
          <a:prstGeom prst="straightConnector1">
            <a:avLst/>
          </a:prstGeom>
          <a:noFill/>
          <a:ln cap="flat" cmpd="sng" w="9525">
            <a:solidFill>
              <a:srgbClr val="FFFFFF"/>
            </a:solidFill>
            <a:prstDash val="dash"/>
            <a:round/>
            <a:headEnd len="lg" w="lg" type="none"/>
            <a:tailEnd len="lg" w="lg" type="triangle"/>
          </a:ln>
        </p:spPr>
      </p:cxnSp>
      <p:cxnSp>
        <p:nvCxnSpPr>
          <p:cNvPr id="208" name="Shape 208"/>
          <p:cNvCxnSpPr>
            <a:stCxn id="203" idx="2"/>
          </p:cNvCxnSpPr>
          <p:nvPr/>
        </p:nvCxnSpPr>
        <p:spPr>
          <a:xfrm flipH="1">
            <a:off x="3011575" y="1891875"/>
            <a:ext cx="707700" cy="1590000"/>
          </a:xfrm>
          <a:prstGeom prst="straightConnector1">
            <a:avLst/>
          </a:prstGeom>
          <a:noFill/>
          <a:ln cap="flat" cmpd="sng" w="9525">
            <a:solidFill>
              <a:srgbClr val="FFFFFF"/>
            </a:solidFill>
            <a:prstDash val="dash"/>
            <a:round/>
            <a:headEnd len="lg" w="lg" type="none"/>
            <a:tailEnd len="lg" w="lg"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Shape 213"/>
          <p:cNvSpPr txBox="1"/>
          <p:nvPr>
            <p:ph idx="1" type="body"/>
          </p:nvPr>
        </p:nvSpPr>
        <p:spPr>
          <a:xfrm>
            <a:off x="311700" y="477525"/>
            <a:ext cx="3999900" cy="4226100"/>
          </a:xfrm>
          <a:prstGeom prst="rect">
            <a:avLst/>
          </a:prstGeom>
        </p:spPr>
        <p:txBody>
          <a:bodyPr anchorCtr="0" anchor="ctr" bIns="91425" lIns="91425" rIns="91425" wrap="square" tIns="91425">
            <a:noAutofit/>
          </a:bodyPr>
          <a:lstStyle/>
          <a:p>
            <a:pPr lvl="0" rtl="0">
              <a:spcBef>
                <a:spcPts val="0"/>
              </a:spcBef>
              <a:buNone/>
            </a:pPr>
            <a:r>
              <a:rPr b="1" lang="en" sz="3000">
                <a:solidFill>
                  <a:srgbClr val="FF9900"/>
                </a:solidFill>
              </a:rPr>
              <a:t>use pulls</a:t>
            </a:r>
          </a:p>
          <a:p>
            <a:pPr lvl="0" rtl="0">
              <a:spcBef>
                <a:spcPts val="0"/>
              </a:spcBef>
              <a:buNone/>
            </a:pPr>
            <a:r>
              <a:rPr b="1" lang="en" sz="3000">
                <a:solidFill>
                  <a:srgbClr val="434343"/>
                </a:solidFill>
              </a:rPr>
              <a:t>technology pushes</a:t>
            </a:r>
          </a:p>
        </p:txBody>
      </p:sp>
      <p:sp>
        <p:nvSpPr>
          <p:cNvPr id="214" name="Shape 214"/>
          <p:cNvSpPr txBox="1"/>
          <p:nvPr/>
        </p:nvSpPr>
        <p:spPr>
          <a:xfrm>
            <a:off x="4832400" y="477525"/>
            <a:ext cx="3999900" cy="4226100"/>
          </a:xfrm>
          <a:prstGeom prst="rect">
            <a:avLst/>
          </a:prstGeom>
          <a:noFill/>
          <a:ln>
            <a:noFill/>
          </a:ln>
        </p:spPr>
        <p:txBody>
          <a:bodyPr anchorCtr="0" anchor="ctr" bIns="91425" lIns="91425" rIns="91425" wrap="square" tIns="91425">
            <a:noAutofit/>
          </a:bodyPr>
          <a:lstStyle/>
          <a:p>
            <a:pPr lvl="0" rtl="0">
              <a:spcBef>
                <a:spcPts val="0"/>
              </a:spcBef>
              <a:buNone/>
            </a:pPr>
            <a:r>
              <a:rPr lang="en" sz="2400">
                <a:solidFill>
                  <a:srgbClr val="FFFFFF"/>
                </a:solidFill>
                <a:latin typeface="Proxima Nova"/>
                <a:ea typeface="Proxima Nova"/>
                <a:cs typeface="Proxima Nova"/>
                <a:sym typeface="Proxima Nova"/>
              </a:rPr>
              <a:t>network ossification</a:t>
            </a:r>
          </a:p>
          <a:p>
            <a:pPr lvl="0" rtl="0">
              <a:spcBef>
                <a:spcPts val="0"/>
              </a:spcBef>
              <a:buNone/>
            </a:pPr>
            <a:r>
              <a:t/>
            </a:r>
            <a:endParaRPr sz="2400">
              <a:solidFill>
                <a:srgbClr val="FFFFFF"/>
              </a:solidFill>
              <a:latin typeface="Proxima Nova"/>
              <a:ea typeface="Proxima Nova"/>
              <a:cs typeface="Proxima Nova"/>
              <a:sym typeface="Proxima Nova"/>
            </a:endParaRPr>
          </a:p>
          <a:p>
            <a:pPr lvl="0" rtl="0">
              <a:spcBef>
                <a:spcPts val="0"/>
              </a:spcBef>
              <a:buNone/>
            </a:pPr>
            <a:r>
              <a:t/>
            </a:r>
            <a:endParaRPr sz="2400">
              <a:solidFill>
                <a:srgbClr val="FFFFFF"/>
              </a:solidFill>
              <a:latin typeface="Proxima Nova"/>
              <a:ea typeface="Proxima Nova"/>
              <a:cs typeface="Proxima Nova"/>
              <a:sym typeface="Proxima Nova"/>
            </a:endParaRPr>
          </a:p>
          <a:p>
            <a:pPr lvl="0" rtl="0">
              <a:spcBef>
                <a:spcPts val="0"/>
              </a:spcBef>
              <a:buNone/>
            </a:pPr>
            <a:r>
              <a:rPr lang="en" sz="2400">
                <a:solidFill>
                  <a:srgbClr val="FFFFFF"/>
                </a:solidFill>
                <a:latin typeface="Proxima Nova"/>
                <a:ea typeface="Proxima Nova"/>
                <a:cs typeface="Proxima Nova"/>
                <a:sym typeface="Proxima Nova"/>
              </a:rPr>
              <a:t>desire for unified middlebox interface</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Shape 219"/>
          <p:cNvSpPr txBox="1"/>
          <p:nvPr>
            <p:ph idx="1" type="body"/>
          </p:nvPr>
        </p:nvSpPr>
        <p:spPr>
          <a:xfrm>
            <a:off x="311700" y="477525"/>
            <a:ext cx="3999900" cy="4226100"/>
          </a:xfrm>
          <a:prstGeom prst="rect">
            <a:avLst/>
          </a:prstGeom>
        </p:spPr>
        <p:txBody>
          <a:bodyPr anchorCtr="0" anchor="ctr" bIns="91425" lIns="91425" rIns="91425" wrap="square" tIns="91425">
            <a:noAutofit/>
          </a:bodyPr>
          <a:lstStyle/>
          <a:p>
            <a:pPr lvl="0" rtl="0">
              <a:spcBef>
                <a:spcPts val="0"/>
              </a:spcBef>
              <a:buNone/>
            </a:pPr>
            <a:r>
              <a:rPr b="1" lang="en" sz="3000">
                <a:solidFill>
                  <a:srgbClr val="434343"/>
                </a:solidFill>
              </a:rPr>
              <a:t>use pulls</a:t>
            </a:r>
          </a:p>
          <a:p>
            <a:pPr lvl="0" rtl="0">
              <a:spcBef>
                <a:spcPts val="0"/>
              </a:spcBef>
              <a:buNone/>
            </a:pPr>
            <a:r>
              <a:rPr b="1" lang="en" sz="3000">
                <a:solidFill>
                  <a:srgbClr val="FF9900"/>
                </a:solidFill>
              </a:rPr>
              <a:t>technology pushes</a:t>
            </a:r>
          </a:p>
        </p:txBody>
      </p:sp>
      <p:sp>
        <p:nvSpPr>
          <p:cNvPr id="220" name="Shape 220"/>
          <p:cNvSpPr txBox="1"/>
          <p:nvPr/>
        </p:nvSpPr>
        <p:spPr>
          <a:xfrm>
            <a:off x="4832400" y="477525"/>
            <a:ext cx="3999900" cy="4226100"/>
          </a:xfrm>
          <a:prstGeom prst="rect">
            <a:avLst/>
          </a:prstGeom>
          <a:noFill/>
          <a:ln>
            <a:noFill/>
          </a:ln>
        </p:spPr>
        <p:txBody>
          <a:bodyPr anchorCtr="0" anchor="ctr" bIns="91425" lIns="91425" rIns="91425" wrap="square" tIns="91425">
            <a:noAutofit/>
          </a:bodyPr>
          <a:lstStyle/>
          <a:p>
            <a:pPr lvl="0">
              <a:spcBef>
                <a:spcPts val="0"/>
              </a:spcBef>
              <a:buNone/>
            </a:pPr>
            <a:r>
              <a:rPr lang="en" sz="2400">
                <a:solidFill>
                  <a:srgbClr val="FFFFFF"/>
                </a:solidFill>
                <a:latin typeface="Proxima Nova"/>
                <a:ea typeface="Proxima Nova"/>
                <a:cs typeface="Proxima Nova"/>
                <a:sym typeface="Proxima Nova"/>
              </a:rPr>
              <a:t>lower compute costs</a:t>
            </a:r>
          </a:p>
          <a:p>
            <a:pPr lvl="0">
              <a:spcBef>
                <a:spcPts val="0"/>
              </a:spcBef>
              <a:buNone/>
            </a:pPr>
            <a:r>
              <a:t/>
            </a:r>
            <a:endParaRPr sz="2400">
              <a:solidFill>
                <a:srgbClr val="FFFFFF"/>
              </a:solidFill>
              <a:latin typeface="Proxima Nova"/>
              <a:ea typeface="Proxima Nova"/>
              <a:cs typeface="Proxima Nova"/>
              <a:sym typeface="Proxima Nova"/>
            </a:endParaRPr>
          </a:p>
          <a:p>
            <a:pPr lvl="0">
              <a:spcBef>
                <a:spcPts val="0"/>
              </a:spcBef>
              <a:buNone/>
            </a:pPr>
            <a:r>
              <a:t/>
            </a:r>
            <a:endParaRPr sz="2400">
              <a:solidFill>
                <a:srgbClr val="FFFFFF"/>
              </a:solidFill>
              <a:latin typeface="Proxima Nova"/>
              <a:ea typeface="Proxima Nova"/>
              <a:cs typeface="Proxima Nova"/>
              <a:sym typeface="Proxima Nova"/>
            </a:endParaRPr>
          </a:p>
          <a:p>
            <a:pPr lvl="0">
              <a:spcBef>
                <a:spcPts val="0"/>
              </a:spcBef>
              <a:buNone/>
            </a:pPr>
            <a:r>
              <a:rPr lang="en" sz="2400">
                <a:solidFill>
                  <a:srgbClr val="FFFFFF"/>
                </a:solidFill>
                <a:latin typeface="Proxima Nova"/>
                <a:ea typeface="Proxima Nova"/>
                <a:cs typeface="Proxima Nova"/>
                <a:sym typeface="Proxima Nova"/>
              </a:rPr>
              <a:t>advances in</a:t>
            </a:r>
          </a:p>
          <a:p>
            <a:pPr lvl="0">
              <a:spcBef>
                <a:spcPts val="0"/>
              </a:spcBef>
              <a:buNone/>
            </a:pPr>
            <a:r>
              <a:rPr lang="en" sz="2400">
                <a:solidFill>
                  <a:srgbClr val="FFFFFF"/>
                </a:solidFill>
                <a:latin typeface="Proxima Nova"/>
                <a:ea typeface="Proxima Nova"/>
                <a:cs typeface="Proxima Nova"/>
                <a:sym typeface="Proxima Nova"/>
              </a:rPr>
              <a:t>programming languages</a:t>
            </a:r>
          </a:p>
          <a:p>
            <a:pPr lvl="0">
              <a:spcBef>
                <a:spcPts val="0"/>
              </a:spcBef>
              <a:buNone/>
            </a:pPr>
            <a:r>
              <a:t/>
            </a:r>
            <a:endParaRPr sz="2400">
              <a:solidFill>
                <a:srgbClr val="FFFFFF"/>
              </a:solidFill>
              <a:latin typeface="Proxima Nova"/>
              <a:ea typeface="Proxima Nova"/>
              <a:cs typeface="Proxima Nova"/>
              <a:sym typeface="Proxima Nova"/>
            </a:endParaRPr>
          </a:p>
          <a:p>
            <a:pPr lvl="0">
              <a:spcBef>
                <a:spcPts val="0"/>
              </a:spcBef>
              <a:buNone/>
            </a:pPr>
            <a:r>
              <a:t/>
            </a:r>
            <a:endParaRPr sz="2400">
              <a:solidFill>
                <a:srgbClr val="FFFFFF"/>
              </a:solidFill>
              <a:latin typeface="Proxima Nova"/>
              <a:ea typeface="Proxima Nova"/>
              <a:cs typeface="Proxima Nova"/>
              <a:sym typeface="Proxima Nova"/>
            </a:endParaRPr>
          </a:p>
          <a:p>
            <a:pPr lvl="0" rtl="0">
              <a:spcBef>
                <a:spcPts val="0"/>
              </a:spcBef>
              <a:buNone/>
            </a:pPr>
            <a:r>
              <a:rPr lang="en" sz="2400">
                <a:solidFill>
                  <a:srgbClr val="FFFFFF"/>
                </a:solidFill>
                <a:latin typeface="Proxima Nova"/>
                <a:ea typeface="Proxima Nova"/>
                <a:cs typeface="Proxima Nova"/>
                <a:sym typeface="Proxima Nova"/>
              </a:rPr>
              <a:t>DARPA Active Networks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Shape 225"/>
          <p:cNvSpPr txBox="1"/>
          <p:nvPr/>
        </p:nvSpPr>
        <p:spPr>
          <a:xfrm>
            <a:off x="233500" y="163975"/>
            <a:ext cx="8545800" cy="793800"/>
          </a:xfrm>
          <a:prstGeom prst="rect">
            <a:avLst/>
          </a:prstGeom>
          <a:noFill/>
          <a:ln>
            <a:noFill/>
          </a:ln>
        </p:spPr>
        <p:txBody>
          <a:bodyPr anchorCtr="0" anchor="t" bIns="91425" lIns="91425" rIns="91425" wrap="square" tIns="91425">
            <a:noAutofit/>
          </a:bodyPr>
          <a:lstStyle/>
          <a:p>
            <a:pPr lvl="0" rtl="0">
              <a:spcBef>
                <a:spcPts val="0"/>
              </a:spcBef>
              <a:buNone/>
            </a:pPr>
            <a:r>
              <a:rPr b="1" lang="en" sz="3000">
                <a:solidFill>
                  <a:srgbClr val="FF9900"/>
                </a:solidFill>
                <a:latin typeface="Proxima Nova"/>
                <a:ea typeface="Proxima Nova"/>
                <a:cs typeface="Proxima Nova"/>
                <a:sym typeface="Proxima Nova"/>
              </a:rPr>
              <a:t>programmable switches</a:t>
            </a:r>
          </a:p>
        </p:txBody>
      </p:sp>
      <p:cxnSp>
        <p:nvCxnSpPr>
          <p:cNvPr id="226" name="Shape 226"/>
          <p:cNvCxnSpPr>
            <a:stCxn id="227" idx="4"/>
            <a:endCxn id="228" idx="3"/>
          </p:cNvCxnSpPr>
          <p:nvPr/>
        </p:nvCxnSpPr>
        <p:spPr>
          <a:xfrm>
            <a:off x="1761713" y="3562066"/>
            <a:ext cx="1599900" cy="1231500"/>
          </a:xfrm>
          <a:prstGeom prst="straightConnector1">
            <a:avLst/>
          </a:prstGeom>
          <a:noFill/>
          <a:ln cap="flat" cmpd="sng" w="19050">
            <a:solidFill>
              <a:srgbClr val="FFFFFF"/>
            </a:solidFill>
            <a:prstDash val="solid"/>
            <a:round/>
            <a:headEnd len="lg" w="lg" type="none"/>
            <a:tailEnd len="lg" w="lg" type="none"/>
          </a:ln>
        </p:spPr>
      </p:cxnSp>
      <p:cxnSp>
        <p:nvCxnSpPr>
          <p:cNvPr id="229" name="Shape 229"/>
          <p:cNvCxnSpPr>
            <a:stCxn id="227" idx="4"/>
            <a:endCxn id="230" idx="2"/>
          </p:cNvCxnSpPr>
          <p:nvPr/>
        </p:nvCxnSpPr>
        <p:spPr>
          <a:xfrm flipH="1" rot="10800000">
            <a:off x="1761713" y="2802766"/>
            <a:ext cx="756000" cy="759300"/>
          </a:xfrm>
          <a:prstGeom prst="straightConnector1">
            <a:avLst/>
          </a:prstGeom>
          <a:noFill/>
          <a:ln cap="flat" cmpd="sng" w="19050">
            <a:solidFill>
              <a:srgbClr val="FFFFFF"/>
            </a:solidFill>
            <a:prstDash val="solid"/>
            <a:round/>
            <a:headEnd len="lg" w="lg" type="none"/>
            <a:tailEnd len="lg" w="lg" type="none"/>
          </a:ln>
        </p:spPr>
      </p:cxnSp>
      <p:cxnSp>
        <p:nvCxnSpPr>
          <p:cNvPr id="231" name="Shape 231"/>
          <p:cNvCxnSpPr>
            <a:stCxn id="230" idx="3"/>
            <a:endCxn id="232" idx="2"/>
          </p:cNvCxnSpPr>
          <p:nvPr/>
        </p:nvCxnSpPr>
        <p:spPr>
          <a:xfrm>
            <a:off x="2922534" y="3006731"/>
            <a:ext cx="1973400" cy="730500"/>
          </a:xfrm>
          <a:prstGeom prst="straightConnector1">
            <a:avLst/>
          </a:prstGeom>
          <a:noFill/>
          <a:ln cap="flat" cmpd="sng" w="19050">
            <a:solidFill>
              <a:srgbClr val="FFFFFF"/>
            </a:solidFill>
            <a:prstDash val="solid"/>
            <a:round/>
            <a:headEnd len="lg" w="lg" type="none"/>
            <a:tailEnd len="lg" w="lg" type="none"/>
          </a:ln>
        </p:spPr>
      </p:cxnSp>
      <p:cxnSp>
        <p:nvCxnSpPr>
          <p:cNvPr id="233" name="Shape 233"/>
          <p:cNvCxnSpPr>
            <a:stCxn id="228" idx="4"/>
            <a:endCxn id="232" idx="2"/>
          </p:cNvCxnSpPr>
          <p:nvPr/>
        </p:nvCxnSpPr>
        <p:spPr>
          <a:xfrm flipH="1" rot="10800000">
            <a:off x="3766563" y="3737291"/>
            <a:ext cx="1129200" cy="852300"/>
          </a:xfrm>
          <a:prstGeom prst="straightConnector1">
            <a:avLst/>
          </a:prstGeom>
          <a:noFill/>
          <a:ln cap="flat" cmpd="sng" w="19050">
            <a:solidFill>
              <a:srgbClr val="FFFFFF"/>
            </a:solidFill>
            <a:prstDash val="solid"/>
            <a:round/>
            <a:headEnd len="lg" w="lg" type="none"/>
            <a:tailEnd len="lg" w="lg" type="none"/>
          </a:ln>
        </p:spPr>
      </p:cxnSp>
      <p:cxnSp>
        <p:nvCxnSpPr>
          <p:cNvPr id="234" name="Shape 234"/>
          <p:cNvCxnSpPr>
            <a:stCxn id="228" idx="4"/>
            <a:endCxn id="235" idx="2"/>
          </p:cNvCxnSpPr>
          <p:nvPr/>
        </p:nvCxnSpPr>
        <p:spPr>
          <a:xfrm flipH="1" rot="10800000">
            <a:off x="3766563" y="4424891"/>
            <a:ext cx="2898600" cy="164700"/>
          </a:xfrm>
          <a:prstGeom prst="straightConnector1">
            <a:avLst/>
          </a:prstGeom>
          <a:noFill/>
          <a:ln cap="flat" cmpd="sng" w="19050">
            <a:solidFill>
              <a:srgbClr val="FFFFFF"/>
            </a:solidFill>
            <a:prstDash val="solid"/>
            <a:round/>
            <a:headEnd len="lg" w="lg" type="none"/>
            <a:tailEnd len="lg" w="lg" type="none"/>
          </a:ln>
        </p:spPr>
      </p:cxnSp>
      <p:cxnSp>
        <p:nvCxnSpPr>
          <p:cNvPr id="236" name="Shape 236"/>
          <p:cNvCxnSpPr>
            <a:stCxn id="232" idx="4"/>
            <a:endCxn id="235" idx="2"/>
          </p:cNvCxnSpPr>
          <p:nvPr/>
        </p:nvCxnSpPr>
        <p:spPr>
          <a:xfrm>
            <a:off x="5705576" y="3737366"/>
            <a:ext cx="959400" cy="687600"/>
          </a:xfrm>
          <a:prstGeom prst="straightConnector1">
            <a:avLst/>
          </a:prstGeom>
          <a:noFill/>
          <a:ln cap="flat" cmpd="sng" w="19050">
            <a:solidFill>
              <a:srgbClr val="FFFFFF"/>
            </a:solidFill>
            <a:prstDash val="solid"/>
            <a:round/>
            <a:headEnd len="lg" w="lg" type="none"/>
            <a:tailEnd len="lg" w="lg" type="none"/>
          </a:ln>
        </p:spPr>
      </p:cxnSp>
      <p:cxnSp>
        <p:nvCxnSpPr>
          <p:cNvPr id="237" name="Shape 237"/>
          <p:cNvCxnSpPr>
            <a:stCxn id="232" idx="3"/>
            <a:endCxn id="238" idx="2"/>
          </p:cNvCxnSpPr>
          <p:nvPr/>
        </p:nvCxnSpPr>
        <p:spPr>
          <a:xfrm flipH="1" rot="10800000">
            <a:off x="5300696" y="3112631"/>
            <a:ext cx="1950300" cy="828600"/>
          </a:xfrm>
          <a:prstGeom prst="straightConnector1">
            <a:avLst/>
          </a:prstGeom>
          <a:noFill/>
          <a:ln cap="flat" cmpd="sng" w="19050">
            <a:solidFill>
              <a:srgbClr val="FFFFFF"/>
            </a:solidFill>
            <a:prstDash val="solid"/>
            <a:round/>
            <a:headEnd len="lg" w="lg" type="none"/>
            <a:tailEnd len="lg" w="lg" type="none"/>
          </a:ln>
        </p:spPr>
      </p:cxnSp>
      <p:cxnSp>
        <p:nvCxnSpPr>
          <p:cNvPr id="239" name="Shape 239"/>
          <p:cNvCxnSpPr>
            <a:stCxn id="238" idx="3"/>
            <a:endCxn id="235" idx="3"/>
          </p:cNvCxnSpPr>
          <p:nvPr/>
        </p:nvCxnSpPr>
        <p:spPr>
          <a:xfrm flipH="1">
            <a:off x="7070059" y="3316581"/>
            <a:ext cx="585900" cy="1312200"/>
          </a:xfrm>
          <a:prstGeom prst="straightConnector1">
            <a:avLst/>
          </a:prstGeom>
          <a:noFill/>
          <a:ln cap="flat" cmpd="sng" w="19050">
            <a:solidFill>
              <a:srgbClr val="FFFFFF"/>
            </a:solidFill>
            <a:prstDash val="solid"/>
            <a:round/>
            <a:headEnd len="lg" w="lg" type="none"/>
            <a:tailEnd len="lg" w="lg" type="none"/>
          </a:ln>
        </p:spPr>
      </p:cxnSp>
      <p:grpSp>
        <p:nvGrpSpPr>
          <p:cNvPr id="240" name="Shape 240"/>
          <p:cNvGrpSpPr/>
          <p:nvPr/>
        </p:nvGrpSpPr>
        <p:grpSpPr>
          <a:xfrm>
            <a:off x="951954" y="3215486"/>
            <a:ext cx="809759" cy="550445"/>
            <a:chOff x="565525" y="1153875"/>
            <a:chExt cx="1250400" cy="881700"/>
          </a:xfrm>
        </p:grpSpPr>
        <p:sp>
          <p:nvSpPr>
            <p:cNvPr id="227" name="Shape 227"/>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241" name="Shape 241"/>
            <p:cNvGrpSpPr/>
            <p:nvPr/>
          </p:nvGrpSpPr>
          <p:grpSpPr>
            <a:xfrm>
              <a:off x="565525" y="1153875"/>
              <a:ext cx="1250400" cy="606300"/>
              <a:chOff x="565525" y="1153875"/>
              <a:chExt cx="1250400" cy="606300"/>
            </a:xfrm>
          </p:grpSpPr>
          <p:sp>
            <p:nvSpPr>
              <p:cNvPr id="242" name="Shape 242"/>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243" name="Shape 243"/>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244" name="Shape 244"/>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245" name="Shape 245"/>
          <p:cNvGrpSpPr/>
          <p:nvPr/>
        </p:nvGrpSpPr>
        <p:grpSpPr>
          <a:xfrm>
            <a:off x="2956804" y="4243011"/>
            <a:ext cx="809759" cy="550445"/>
            <a:chOff x="565525" y="1153875"/>
            <a:chExt cx="1250400" cy="881700"/>
          </a:xfrm>
        </p:grpSpPr>
        <p:sp>
          <p:nvSpPr>
            <p:cNvPr id="228" name="Shape 228"/>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246" name="Shape 246"/>
            <p:cNvGrpSpPr/>
            <p:nvPr/>
          </p:nvGrpSpPr>
          <p:grpSpPr>
            <a:xfrm>
              <a:off x="565525" y="1153875"/>
              <a:ext cx="1250400" cy="606300"/>
              <a:chOff x="565525" y="1153875"/>
              <a:chExt cx="1250400" cy="606300"/>
            </a:xfrm>
          </p:grpSpPr>
          <p:sp>
            <p:nvSpPr>
              <p:cNvPr id="247" name="Shape 247"/>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248" name="Shape 248"/>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249" name="Shape 249"/>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250" name="Shape 250"/>
          <p:cNvGrpSpPr/>
          <p:nvPr/>
        </p:nvGrpSpPr>
        <p:grpSpPr>
          <a:xfrm>
            <a:off x="2517654" y="2456286"/>
            <a:ext cx="809759" cy="550445"/>
            <a:chOff x="565525" y="1153875"/>
            <a:chExt cx="1250400" cy="881700"/>
          </a:xfrm>
        </p:grpSpPr>
        <p:sp>
          <p:nvSpPr>
            <p:cNvPr id="230" name="Shape 230"/>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251" name="Shape 251"/>
            <p:cNvGrpSpPr/>
            <p:nvPr/>
          </p:nvGrpSpPr>
          <p:grpSpPr>
            <a:xfrm>
              <a:off x="565525" y="1153875"/>
              <a:ext cx="1250400" cy="606300"/>
              <a:chOff x="565525" y="1153875"/>
              <a:chExt cx="1250400" cy="606300"/>
            </a:xfrm>
          </p:grpSpPr>
          <p:sp>
            <p:nvSpPr>
              <p:cNvPr id="252" name="Shape 252"/>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253" name="Shape 253"/>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254" name="Shape 254"/>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255" name="Shape 255"/>
          <p:cNvGrpSpPr/>
          <p:nvPr/>
        </p:nvGrpSpPr>
        <p:grpSpPr>
          <a:xfrm>
            <a:off x="4895817" y="3390786"/>
            <a:ext cx="809759" cy="550445"/>
            <a:chOff x="565525" y="1153875"/>
            <a:chExt cx="1250400" cy="881700"/>
          </a:xfrm>
        </p:grpSpPr>
        <p:sp>
          <p:nvSpPr>
            <p:cNvPr id="232" name="Shape 232"/>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256" name="Shape 256"/>
            <p:cNvGrpSpPr/>
            <p:nvPr/>
          </p:nvGrpSpPr>
          <p:grpSpPr>
            <a:xfrm>
              <a:off x="565525" y="1153875"/>
              <a:ext cx="1250400" cy="606300"/>
              <a:chOff x="565525" y="1153875"/>
              <a:chExt cx="1250400" cy="606300"/>
            </a:xfrm>
          </p:grpSpPr>
          <p:sp>
            <p:nvSpPr>
              <p:cNvPr id="257" name="Shape 257"/>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258" name="Shape 258"/>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259" name="Shape 259"/>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260" name="Shape 260"/>
          <p:cNvGrpSpPr/>
          <p:nvPr/>
        </p:nvGrpSpPr>
        <p:grpSpPr>
          <a:xfrm>
            <a:off x="6665029" y="4078286"/>
            <a:ext cx="809759" cy="550445"/>
            <a:chOff x="565525" y="1153875"/>
            <a:chExt cx="1250400" cy="881700"/>
          </a:xfrm>
        </p:grpSpPr>
        <p:sp>
          <p:nvSpPr>
            <p:cNvPr id="235" name="Shape 235"/>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261" name="Shape 261"/>
            <p:cNvGrpSpPr/>
            <p:nvPr/>
          </p:nvGrpSpPr>
          <p:grpSpPr>
            <a:xfrm>
              <a:off x="565525" y="1153875"/>
              <a:ext cx="1250400" cy="606300"/>
              <a:chOff x="565525" y="1153875"/>
              <a:chExt cx="1250400" cy="606300"/>
            </a:xfrm>
          </p:grpSpPr>
          <p:sp>
            <p:nvSpPr>
              <p:cNvPr id="262" name="Shape 262"/>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263" name="Shape 263"/>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264" name="Shape 264"/>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265" name="Shape 265"/>
          <p:cNvGrpSpPr/>
          <p:nvPr/>
        </p:nvGrpSpPr>
        <p:grpSpPr>
          <a:xfrm>
            <a:off x="7251079" y="2766136"/>
            <a:ext cx="809759" cy="550445"/>
            <a:chOff x="565525" y="1153875"/>
            <a:chExt cx="1250400" cy="881700"/>
          </a:xfrm>
        </p:grpSpPr>
        <p:sp>
          <p:nvSpPr>
            <p:cNvPr id="238" name="Shape 238"/>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266" name="Shape 266"/>
            <p:cNvGrpSpPr/>
            <p:nvPr/>
          </p:nvGrpSpPr>
          <p:grpSpPr>
            <a:xfrm>
              <a:off x="565525" y="1153875"/>
              <a:ext cx="1250400" cy="606300"/>
              <a:chOff x="565525" y="1153875"/>
              <a:chExt cx="1250400" cy="606300"/>
            </a:xfrm>
          </p:grpSpPr>
          <p:sp>
            <p:nvSpPr>
              <p:cNvPr id="267" name="Shape 267"/>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268" name="Shape 268"/>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269" name="Shape 269"/>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cxnSp>
        <p:nvCxnSpPr>
          <p:cNvPr id="270" name="Shape 270"/>
          <p:cNvCxnSpPr>
            <a:stCxn id="230" idx="4"/>
            <a:endCxn id="238" idx="2"/>
          </p:cNvCxnSpPr>
          <p:nvPr/>
        </p:nvCxnSpPr>
        <p:spPr>
          <a:xfrm>
            <a:off x="3327413" y="2802866"/>
            <a:ext cx="3923700" cy="309900"/>
          </a:xfrm>
          <a:prstGeom prst="straightConnector1">
            <a:avLst/>
          </a:prstGeom>
          <a:noFill/>
          <a:ln cap="flat" cmpd="sng" w="19050">
            <a:solidFill>
              <a:srgbClr val="FFFFFF"/>
            </a:solidFill>
            <a:prstDash val="solid"/>
            <a:round/>
            <a:headEnd len="lg" w="lg" type="none"/>
            <a:tailEnd len="lg" w="lg"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cxnSp>
        <p:nvCxnSpPr>
          <p:cNvPr id="275" name="Shape 275"/>
          <p:cNvCxnSpPr>
            <a:stCxn id="276" idx="4"/>
            <a:endCxn id="277" idx="3"/>
          </p:cNvCxnSpPr>
          <p:nvPr/>
        </p:nvCxnSpPr>
        <p:spPr>
          <a:xfrm>
            <a:off x="1761713" y="3562066"/>
            <a:ext cx="1599900" cy="1231500"/>
          </a:xfrm>
          <a:prstGeom prst="straightConnector1">
            <a:avLst/>
          </a:prstGeom>
          <a:noFill/>
          <a:ln cap="flat" cmpd="sng" w="19050">
            <a:solidFill>
              <a:srgbClr val="FFFFFF"/>
            </a:solidFill>
            <a:prstDash val="solid"/>
            <a:round/>
            <a:headEnd len="lg" w="lg" type="none"/>
            <a:tailEnd len="lg" w="lg" type="none"/>
          </a:ln>
        </p:spPr>
      </p:cxnSp>
      <p:cxnSp>
        <p:nvCxnSpPr>
          <p:cNvPr id="278" name="Shape 278"/>
          <p:cNvCxnSpPr>
            <a:stCxn id="276" idx="4"/>
            <a:endCxn id="279" idx="2"/>
          </p:cNvCxnSpPr>
          <p:nvPr/>
        </p:nvCxnSpPr>
        <p:spPr>
          <a:xfrm flipH="1" rot="10800000">
            <a:off x="1761713" y="2802766"/>
            <a:ext cx="756000" cy="759300"/>
          </a:xfrm>
          <a:prstGeom prst="straightConnector1">
            <a:avLst/>
          </a:prstGeom>
          <a:noFill/>
          <a:ln cap="flat" cmpd="sng" w="19050">
            <a:solidFill>
              <a:srgbClr val="FFFFFF"/>
            </a:solidFill>
            <a:prstDash val="solid"/>
            <a:round/>
            <a:headEnd len="lg" w="lg" type="none"/>
            <a:tailEnd len="lg" w="lg" type="none"/>
          </a:ln>
        </p:spPr>
      </p:cxnSp>
      <p:cxnSp>
        <p:nvCxnSpPr>
          <p:cNvPr id="280" name="Shape 280"/>
          <p:cNvCxnSpPr>
            <a:stCxn id="279" idx="3"/>
            <a:endCxn id="281" idx="2"/>
          </p:cNvCxnSpPr>
          <p:nvPr/>
        </p:nvCxnSpPr>
        <p:spPr>
          <a:xfrm>
            <a:off x="2922534" y="3006731"/>
            <a:ext cx="1973400" cy="730500"/>
          </a:xfrm>
          <a:prstGeom prst="straightConnector1">
            <a:avLst/>
          </a:prstGeom>
          <a:noFill/>
          <a:ln cap="flat" cmpd="sng" w="19050">
            <a:solidFill>
              <a:srgbClr val="FFFFFF"/>
            </a:solidFill>
            <a:prstDash val="solid"/>
            <a:round/>
            <a:headEnd len="lg" w="lg" type="none"/>
            <a:tailEnd len="lg" w="lg" type="none"/>
          </a:ln>
        </p:spPr>
      </p:cxnSp>
      <p:cxnSp>
        <p:nvCxnSpPr>
          <p:cNvPr id="282" name="Shape 282"/>
          <p:cNvCxnSpPr>
            <a:stCxn id="277" idx="4"/>
            <a:endCxn id="281" idx="2"/>
          </p:cNvCxnSpPr>
          <p:nvPr/>
        </p:nvCxnSpPr>
        <p:spPr>
          <a:xfrm flipH="1" rot="10800000">
            <a:off x="3766563" y="3737291"/>
            <a:ext cx="1129200" cy="852300"/>
          </a:xfrm>
          <a:prstGeom prst="straightConnector1">
            <a:avLst/>
          </a:prstGeom>
          <a:noFill/>
          <a:ln cap="flat" cmpd="sng" w="19050">
            <a:solidFill>
              <a:srgbClr val="FFFFFF"/>
            </a:solidFill>
            <a:prstDash val="solid"/>
            <a:round/>
            <a:headEnd len="lg" w="lg" type="none"/>
            <a:tailEnd len="lg" w="lg" type="none"/>
          </a:ln>
        </p:spPr>
      </p:cxnSp>
      <p:cxnSp>
        <p:nvCxnSpPr>
          <p:cNvPr id="283" name="Shape 283"/>
          <p:cNvCxnSpPr>
            <a:stCxn id="277" idx="4"/>
            <a:endCxn id="284" idx="2"/>
          </p:cNvCxnSpPr>
          <p:nvPr/>
        </p:nvCxnSpPr>
        <p:spPr>
          <a:xfrm flipH="1" rot="10800000">
            <a:off x="3766563" y="4424891"/>
            <a:ext cx="2898600" cy="164700"/>
          </a:xfrm>
          <a:prstGeom prst="straightConnector1">
            <a:avLst/>
          </a:prstGeom>
          <a:noFill/>
          <a:ln cap="flat" cmpd="sng" w="19050">
            <a:solidFill>
              <a:srgbClr val="FFFFFF"/>
            </a:solidFill>
            <a:prstDash val="solid"/>
            <a:round/>
            <a:headEnd len="lg" w="lg" type="none"/>
            <a:tailEnd len="lg" w="lg" type="none"/>
          </a:ln>
        </p:spPr>
      </p:cxnSp>
      <p:cxnSp>
        <p:nvCxnSpPr>
          <p:cNvPr id="285" name="Shape 285"/>
          <p:cNvCxnSpPr>
            <a:stCxn id="281" idx="4"/>
            <a:endCxn id="284" idx="2"/>
          </p:cNvCxnSpPr>
          <p:nvPr/>
        </p:nvCxnSpPr>
        <p:spPr>
          <a:xfrm>
            <a:off x="5705576" y="3737366"/>
            <a:ext cx="959400" cy="687600"/>
          </a:xfrm>
          <a:prstGeom prst="straightConnector1">
            <a:avLst/>
          </a:prstGeom>
          <a:noFill/>
          <a:ln cap="flat" cmpd="sng" w="19050">
            <a:solidFill>
              <a:srgbClr val="FFFFFF"/>
            </a:solidFill>
            <a:prstDash val="solid"/>
            <a:round/>
            <a:headEnd len="lg" w="lg" type="none"/>
            <a:tailEnd len="lg" w="lg" type="none"/>
          </a:ln>
        </p:spPr>
      </p:cxnSp>
      <p:cxnSp>
        <p:nvCxnSpPr>
          <p:cNvPr id="286" name="Shape 286"/>
          <p:cNvCxnSpPr>
            <a:stCxn id="281" idx="3"/>
            <a:endCxn id="287" idx="2"/>
          </p:cNvCxnSpPr>
          <p:nvPr/>
        </p:nvCxnSpPr>
        <p:spPr>
          <a:xfrm flipH="1" rot="10800000">
            <a:off x="5300696" y="3112631"/>
            <a:ext cx="1950300" cy="828600"/>
          </a:xfrm>
          <a:prstGeom prst="straightConnector1">
            <a:avLst/>
          </a:prstGeom>
          <a:noFill/>
          <a:ln cap="flat" cmpd="sng" w="19050">
            <a:solidFill>
              <a:srgbClr val="FFFFFF"/>
            </a:solidFill>
            <a:prstDash val="solid"/>
            <a:round/>
            <a:headEnd len="lg" w="lg" type="none"/>
            <a:tailEnd len="lg" w="lg" type="none"/>
          </a:ln>
        </p:spPr>
      </p:cxnSp>
      <p:cxnSp>
        <p:nvCxnSpPr>
          <p:cNvPr id="288" name="Shape 288"/>
          <p:cNvCxnSpPr>
            <a:stCxn id="287" idx="3"/>
            <a:endCxn id="284" idx="3"/>
          </p:cNvCxnSpPr>
          <p:nvPr/>
        </p:nvCxnSpPr>
        <p:spPr>
          <a:xfrm flipH="1">
            <a:off x="7070059" y="3316581"/>
            <a:ext cx="585900" cy="1312200"/>
          </a:xfrm>
          <a:prstGeom prst="straightConnector1">
            <a:avLst/>
          </a:prstGeom>
          <a:noFill/>
          <a:ln cap="flat" cmpd="sng" w="19050">
            <a:solidFill>
              <a:srgbClr val="FFFFFF"/>
            </a:solidFill>
            <a:prstDash val="solid"/>
            <a:round/>
            <a:headEnd len="lg" w="lg" type="none"/>
            <a:tailEnd len="lg" w="lg" type="none"/>
          </a:ln>
        </p:spPr>
      </p:cxnSp>
      <p:grpSp>
        <p:nvGrpSpPr>
          <p:cNvPr id="289" name="Shape 289"/>
          <p:cNvGrpSpPr/>
          <p:nvPr/>
        </p:nvGrpSpPr>
        <p:grpSpPr>
          <a:xfrm>
            <a:off x="951954" y="3215486"/>
            <a:ext cx="809759" cy="550445"/>
            <a:chOff x="565525" y="1153875"/>
            <a:chExt cx="1250400" cy="881700"/>
          </a:xfrm>
        </p:grpSpPr>
        <p:sp>
          <p:nvSpPr>
            <p:cNvPr id="276" name="Shape 276"/>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290" name="Shape 290"/>
            <p:cNvGrpSpPr/>
            <p:nvPr/>
          </p:nvGrpSpPr>
          <p:grpSpPr>
            <a:xfrm>
              <a:off x="565525" y="1153875"/>
              <a:ext cx="1250400" cy="606300"/>
              <a:chOff x="565525" y="1153875"/>
              <a:chExt cx="1250400" cy="606300"/>
            </a:xfrm>
          </p:grpSpPr>
          <p:sp>
            <p:nvSpPr>
              <p:cNvPr id="291" name="Shape 291"/>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292" name="Shape 292"/>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293" name="Shape 293"/>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294" name="Shape 294"/>
          <p:cNvGrpSpPr/>
          <p:nvPr/>
        </p:nvGrpSpPr>
        <p:grpSpPr>
          <a:xfrm>
            <a:off x="2956804" y="4243011"/>
            <a:ext cx="809759" cy="550445"/>
            <a:chOff x="565525" y="1153875"/>
            <a:chExt cx="1250400" cy="881700"/>
          </a:xfrm>
        </p:grpSpPr>
        <p:sp>
          <p:nvSpPr>
            <p:cNvPr id="277" name="Shape 277"/>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295" name="Shape 295"/>
            <p:cNvGrpSpPr/>
            <p:nvPr/>
          </p:nvGrpSpPr>
          <p:grpSpPr>
            <a:xfrm>
              <a:off x="565525" y="1153875"/>
              <a:ext cx="1250400" cy="606300"/>
              <a:chOff x="565525" y="1153875"/>
              <a:chExt cx="1250400" cy="606300"/>
            </a:xfrm>
          </p:grpSpPr>
          <p:sp>
            <p:nvSpPr>
              <p:cNvPr id="296" name="Shape 296"/>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297" name="Shape 297"/>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298" name="Shape 298"/>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299" name="Shape 299"/>
          <p:cNvGrpSpPr/>
          <p:nvPr/>
        </p:nvGrpSpPr>
        <p:grpSpPr>
          <a:xfrm>
            <a:off x="2517654" y="2456286"/>
            <a:ext cx="809759" cy="550445"/>
            <a:chOff x="565525" y="1153875"/>
            <a:chExt cx="1250400" cy="881700"/>
          </a:xfrm>
        </p:grpSpPr>
        <p:sp>
          <p:nvSpPr>
            <p:cNvPr id="279" name="Shape 279"/>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300" name="Shape 300"/>
            <p:cNvGrpSpPr/>
            <p:nvPr/>
          </p:nvGrpSpPr>
          <p:grpSpPr>
            <a:xfrm>
              <a:off x="565525" y="1153875"/>
              <a:ext cx="1250400" cy="606300"/>
              <a:chOff x="565525" y="1153875"/>
              <a:chExt cx="1250400" cy="606300"/>
            </a:xfrm>
          </p:grpSpPr>
          <p:sp>
            <p:nvSpPr>
              <p:cNvPr id="301" name="Shape 301"/>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302" name="Shape 302"/>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303" name="Shape 303"/>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304" name="Shape 304"/>
          <p:cNvGrpSpPr/>
          <p:nvPr/>
        </p:nvGrpSpPr>
        <p:grpSpPr>
          <a:xfrm>
            <a:off x="4895817" y="3390786"/>
            <a:ext cx="809759" cy="550445"/>
            <a:chOff x="565525" y="1153875"/>
            <a:chExt cx="1250400" cy="881700"/>
          </a:xfrm>
        </p:grpSpPr>
        <p:sp>
          <p:nvSpPr>
            <p:cNvPr id="281" name="Shape 281"/>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305" name="Shape 305"/>
            <p:cNvGrpSpPr/>
            <p:nvPr/>
          </p:nvGrpSpPr>
          <p:grpSpPr>
            <a:xfrm>
              <a:off x="565525" y="1153875"/>
              <a:ext cx="1250400" cy="606300"/>
              <a:chOff x="565525" y="1153875"/>
              <a:chExt cx="1250400" cy="606300"/>
            </a:xfrm>
          </p:grpSpPr>
          <p:sp>
            <p:nvSpPr>
              <p:cNvPr id="306" name="Shape 306"/>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307" name="Shape 307"/>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308" name="Shape 308"/>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309" name="Shape 309"/>
          <p:cNvGrpSpPr/>
          <p:nvPr/>
        </p:nvGrpSpPr>
        <p:grpSpPr>
          <a:xfrm>
            <a:off x="6665029" y="4078286"/>
            <a:ext cx="809759" cy="550445"/>
            <a:chOff x="565525" y="1153875"/>
            <a:chExt cx="1250400" cy="881700"/>
          </a:xfrm>
        </p:grpSpPr>
        <p:sp>
          <p:nvSpPr>
            <p:cNvPr id="284" name="Shape 284"/>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310" name="Shape 310"/>
            <p:cNvGrpSpPr/>
            <p:nvPr/>
          </p:nvGrpSpPr>
          <p:grpSpPr>
            <a:xfrm>
              <a:off x="565525" y="1153875"/>
              <a:ext cx="1250400" cy="606300"/>
              <a:chOff x="565525" y="1153875"/>
              <a:chExt cx="1250400" cy="606300"/>
            </a:xfrm>
          </p:grpSpPr>
          <p:sp>
            <p:nvSpPr>
              <p:cNvPr id="311" name="Shape 311"/>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312" name="Shape 312"/>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313" name="Shape 313"/>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314" name="Shape 314"/>
          <p:cNvGrpSpPr/>
          <p:nvPr/>
        </p:nvGrpSpPr>
        <p:grpSpPr>
          <a:xfrm>
            <a:off x="7251079" y="2766136"/>
            <a:ext cx="809759" cy="550445"/>
            <a:chOff x="565525" y="1153875"/>
            <a:chExt cx="1250400" cy="881700"/>
          </a:xfrm>
        </p:grpSpPr>
        <p:sp>
          <p:nvSpPr>
            <p:cNvPr id="287" name="Shape 287"/>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315" name="Shape 315"/>
            <p:cNvGrpSpPr/>
            <p:nvPr/>
          </p:nvGrpSpPr>
          <p:grpSpPr>
            <a:xfrm>
              <a:off x="565525" y="1153875"/>
              <a:ext cx="1250400" cy="606300"/>
              <a:chOff x="565525" y="1153875"/>
              <a:chExt cx="1250400" cy="606300"/>
            </a:xfrm>
          </p:grpSpPr>
          <p:sp>
            <p:nvSpPr>
              <p:cNvPr id="316" name="Shape 316"/>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317" name="Shape 317"/>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318" name="Shape 318"/>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cxnSp>
        <p:nvCxnSpPr>
          <p:cNvPr id="319" name="Shape 319"/>
          <p:cNvCxnSpPr>
            <a:stCxn id="279" idx="4"/>
            <a:endCxn id="287" idx="2"/>
          </p:cNvCxnSpPr>
          <p:nvPr/>
        </p:nvCxnSpPr>
        <p:spPr>
          <a:xfrm>
            <a:off x="3327413" y="2802866"/>
            <a:ext cx="3923700" cy="309900"/>
          </a:xfrm>
          <a:prstGeom prst="straightConnector1">
            <a:avLst/>
          </a:prstGeom>
          <a:noFill/>
          <a:ln cap="flat" cmpd="sng" w="19050">
            <a:solidFill>
              <a:srgbClr val="FFFFFF"/>
            </a:solidFill>
            <a:prstDash val="solid"/>
            <a:round/>
            <a:headEnd len="lg" w="lg" type="none"/>
            <a:tailEnd len="lg" w="lg" type="none"/>
          </a:ln>
        </p:spPr>
      </p:cxnSp>
      <p:sp>
        <p:nvSpPr>
          <p:cNvPr id="320" name="Shape 320"/>
          <p:cNvSpPr/>
          <p:nvPr/>
        </p:nvSpPr>
        <p:spPr>
          <a:xfrm>
            <a:off x="3629075" y="1282475"/>
            <a:ext cx="959400" cy="609300"/>
          </a:xfrm>
          <a:prstGeom prst="rect">
            <a:avLst/>
          </a:prstGeom>
          <a:solidFill>
            <a:srgbClr val="FF9900"/>
          </a:solidFill>
          <a:ln cap="flat" cmpd="sng" w="9525">
            <a:solidFill>
              <a:srgbClr val="FF9900"/>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rPr lang="en" sz="1000">
                <a:latin typeface="Roboto Mono"/>
                <a:ea typeface="Roboto Mono"/>
                <a:cs typeface="Roboto Mono"/>
                <a:sym typeface="Roboto Mono"/>
              </a:rPr>
              <a:t>sniff.java</a:t>
            </a:r>
          </a:p>
        </p:txBody>
      </p:sp>
      <p:cxnSp>
        <p:nvCxnSpPr>
          <p:cNvPr id="321" name="Shape 321"/>
          <p:cNvCxnSpPr>
            <a:stCxn id="320" idx="2"/>
            <a:endCxn id="279" idx="4"/>
          </p:cNvCxnSpPr>
          <p:nvPr/>
        </p:nvCxnSpPr>
        <p:spPr>
          <a:xfrm rot="5400000">
            <a:off x="3262475" y="1956575"/>
            <a:ext cx="911100" cy="781500"/>
          </a:xfrm>
          <a:prstGeom prst="curvedConnector2">
            <a:avLst/>
          </a:prstGeom>
          <a:noFill/>
          <a:ln cap="flat" cmpd="sng" w="9525">
            <a:solidFill>
              <a:srgbClr val="B7B7B7"/>
            </a:solidFill>
            <a:prstDash val="dash"/>
            <a:round/>
            <a:headEnd len="lg" w="lg" type="none"/>
            <a:tailEnd len="lg" w="lg" type="stealth"/>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5" name="Shape 325"/>
        <p:cNvGrpSpPr/>
        <p:nvPr/>
      </p:nvGrpSpPr>
      <p:grpSpPr>
        <a:xfrm>
          <a:off x="0" y="0"/>
          <a:ext cx="0" cy="0"/>
          <a:chOff x="0" y="0"/>
          <a:chExt cx="0" cy="0"/>
        </a:xfrm>
      </p:grpSpPr>
      <p:cxnSp>
        <p:nvCxnSpPr>
          <p:cNvPr id="326" name="Shape 326"/>
          <p:cNvCxnSpPr>
            <a:stCxn id="327" idx="4"/>
            <a:endCxn id="328" idx="3"/>
          </p:cNvCxnSpPr>
          <p:nvPr/>
        </p:nvCxnSpPr>
        <p:spPr>
          <a:xfrm>
            <a:off x="1761713" y="3562066"/>
            <a:ext cx="1599900" cy="1231500"/>
          </a:xfrm>
          <a:prstGeom prst="straightConnector1">
            <a:avLst/>
          </a:prstGeom>
          <a:noFill/>
          <a:ln cap="flat" cmpd="sng" w="19050">
            <a:solidFill>
              <a:srgbClr val="FFFFFF"/>
            </a:solidFill>
            <a:prstDash val="solid"/>
            <a:round/>
            <a:headEnd len="lg" w="lg" type="none"/>
            <a:tailEnd len="lg" w="lg" type="none"/>
          </a:ln>
        </p:spPr>
      </p:cxnSp>
      <p:cxnSp>
        <p:nvCxnSpPr>
          <p:cNvPr id="329" name="Shape 329"/>
          <p:cNvCxnSpPr>
            <a:stCxn id="327" idx="4"/>
            <a:endCxn id="330" idx="2"/>
          </p:cNvCxnSpPr>
          <p:nvPr/>
        </p:nvCxnSpPr>
        <p:spPr>
          <a:xfrm flipH="1" rot="10800000">
            <a:off x="1761713" y="2802766"/>
            <a:ext cx="756000" cy="759300"/>
          </a:xfrm>
          <a:prstGeom prst="straightConnector1">
            <a:avLst/>
          </a:prstGeom>
          <a:noFill/>
          <a:ln cap="flat" cmpd="sng" w="19050">
            <a:solidFill>
              <a:srgbClr val="FFFFFF"/>
            </a:solidFill>
            <a:prstDash val="solid"/>
            <a:round/>
            <a:headEnd len="lg" w="lg" type="none"/>
            <a:tailEnd len="lg" w="lg" type="none"/>
          </a:ln>
        </p:spPr>
      </p:cxnSp>
      <p:cxnSp>
        <p:nvCxnSpPr>
          <p:cNvPr id="331" name="Shape 331"/>
          <p:cNvCxnSpPr>
            <a:stCxn id="330" idx="3"/>
            <a:endCxn id="332" idx="2"/>
          </p:cNvCxnSpPr>
          <p:nvPr/>
        </p:nvCxnSpPr>
        <p:spPr>
          <a:xfrm>
            <a:off x="2922534" y="3006731"/>
            <a:ext cx="1973400" cy="730500"/>
          </a:xfrm>
          <a:prstGeom prst="straightConnector1">
            <a:avLst/>
          </a:prstGeom>
          <a:noFill/>
          <a:ln cap="flat" cmpd="sng" w="19050">
            <a:solidFill>
              <a:srgbClr val="FFFFFF"/>
            </a:solidFill>
            <a:prstDash val="solid"/>
            <a:round/>
            <a:headEnd len="lg" w="lg" type="none"/>
            <a:tailEnd len="lg" w="lg" type="none"/>
          </a:ln>
        </p:spPr>
      </p:cxnSp>
      <p:cxnSp>
        <p:nvCxnSpPr>
          <p:cNvPr id="333" name="Shape 333"/>
          <p:cNvCxnSpPr>
            <a:stCxn id="328" idx="4"/>
            <a:endCxn id="332" idx="2"/>
          </p:cNvCxnSpPr>
          <p:nvPr/>
        </p:nvCxnSpPr>
        <p:spPr>
          <a:xfrm flipH="1" rot="10800000">
            <a:off x="3766563" y="3737291"/>
            <a:ext cx="1129200" cy="852300"/>
          </a:xfrm>
          <a:prstGeom prst="straightConnector1">
            <a:avLst/>
          </a:prstGeom>
          <a:noFill/>
          <a:ln cap="flat" cmpd="sng" w="19050">
            <a:solidFill>
              <a:srgbClr val="FFFFFF"/>
            </a:solidFill>
            <a:prstDash val="solid"/>
            <a:round/>
            <a:headEnd len="lg" w="lg" type="none"/>
            <a:tailEnd len="lg" w="lg" type="none"/>
          </a:ln>
        </p:spPr>
      </p:cxnSp>
      <p:cxnSp>
        <p:nvCxnSpPr>
          <p:cNvPr id="334" name="Shape 334"/>
          <p:cNvCxnSpPr>
            <a:stCxn id="328" idx="4"/>
            <a:endCxn id="335" idx="2"/>
          </p:cNvCxnSpPr>
          <p:nvPr/>
        </p:nvCxnSpPr>
        <p:spPr>
          <a:xfrm flipH="1" rot="10800000">
            <a:off x="3766563" y="4424891"/>
            <a:ext cx="2898600" cy="164700"/>
          </a:xfrm>
          <a:prstGeom prst="straightConnector1">
            <a:avLst/>
          </a:prstGeom>
          <a:noFill/>
          <a:ln cap="flat" cmpd="sng" w="19050">
            <a:solidFill>
              <a:srgbClr val="FFFFFF"/>
            </a:solidFill>
            <a:prstDash val="solid"/>
            <a:round/>
            <a:headEnd len="lg" w="lg" type="none"/>
            <a:tailEnd len="lg" w="lg" type="none"/>
          </a:ln>
        </p:spPr>
      </p:cxnSp>
      <p:cxnSp>
        <p:nvCxnSpPr>
          <p:cNvPr id="336" name="Shape 336"/>
          <p:cNvCxnSpPr>
            <a:stCxn id="332" idx="4"/>
            <a:endCxn id="335" idx="2"/>
          </p:cNvCxnSpPr>
          <p:nvPr/>
        </p:nvCxnSpPr>
        <p:spPr>
          <a:xfrm>
            <a:off x="5705576" y="3737366"/>
            <a:ext cx="959400" cy="687600"/>
          </a:xfrm>
          <a:prstGeom prst="straightConnector1">
            <a:avLst/>
          </a:prstGeom>
          <a:noFill/>
          <a:ln cap="flat" cmpd="sng" w="19050">
            <a:solidFill>
              <a:srgbClr val="FFFFFF"/>
            </a:solidFill>
            <a:prstDash val="solid"/>
            <a:round/>
            <a:headEnd len="lg" w="lg" type="none"/>
            <a:tailEnd len="lg" w="lg" type="none"/>
          </a:ln>
        </p:spPr>
      </p:cxnSp>
      <p:cxnSp>
        <p:nvCxnSpPr>
          <p:cNvPr id="337" name="Shape 337"/>
          <p:cNvCxnSpPr>
            <a:stCxn id="332" idx="3"/>
            <a:endCxn id="338" idx="2"/>
          </p:cNvCxnSpPr>
          <p:nvPr/>
        </p:nvCxnSpPr>
        <p:spPr>
          <a:xfrm flipH="1" rot="10800000">
            <a:off x="5300696" y="3112631"/>
            <a:ext cx="1950300" cy="828600"/>
          </a:xfrm>
          <a:prstGeom prst="straightConnector1">
            <a:avLst/>
          </a:prstGeom>
          <a:noFill/>
          <a:ln cap="flat" cmpd="sng" w="19050">
            <a:solidFill>
              <a:srgbClr val="FFFFFF"/>
            </a:solidFill>
            <a:prstDash val="solid"/>
            <a:round/>
            <a:headEnd len="lg" w="lg" type="none"/>
            <a:tailEnd len="lg" w="lg" type="none"/>
          </a:ln>
        </p:spPr>
      </p:cxnSp>
      <p:cxnSp>
        <p:nvCxnSpPr>
          <p:cNvPr id="339" name="Shape 339"/>
          <p:cNvCxnSpPr>
            <a:stCxn id="338" idx="3"/>
            <a:endCxn id="335" idx="3"/>
          </p:cNvCxnSpPr>
          <p:nvPr/>
        </p:nvCxnSpPr>
        <p:spPr>
          <a:xfrm flipH="1">
            <a:off x="7070059" y="3316581"/>
            <a:ext cx="585900" cy="1312200"/>
          </a:xfrm>
          <a:prstGeom prst="straightConnector1">
            <a:avLst/>
          </a:prstGeom>
          <a:noFill/>
          <a:ln cap="flat" cmpd="sng" w="19050">
            <a:solidFill>
              <a:srgbClr val="FFFFFF"/>
            </a:solidFill>
            <a:prstDash val="solid"/>
            <a:round/>
            <a:headEnd len="lg" w="lg" type="none"/>
            <a:tailEnd len="lg" w="lg" type="none"/>
          </a:ln>
        </p:spPr>
      </p:cxnSp>
      <p:grpSp>
        <p:nvGrpSpPr>
          <p:cNvPr id="340" name="Shape 340"/>
          <p:cNvGrpSpPr/>
          <p:nvPr/>
        </p:nvGrpSpPr>
        <p:grpSpPr>
          <a:xfrm>
            <a:off x="951954" y="3215486"/>
            <a:ext cx="809759" cy="550445"/>
            <a:chOff x="565525" y="1153875"/>
            <a:chExt cx="1250400" cy="881700"/>
          </a:xfrm>
        </p:grpSpPr>
        <p:sp>
          <p:nvSpPr>
            <p:cNvPr id="327" name="Shape 327"/>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341" name="Shape 341"/>
            <p:cNvGrpSpPr/>
            <p:nvPr/>
          </p:nvGrpSpPr>
          <p:grpSpPr>
            <a:xfrm>
              <a:off x="565525" y="1153875"/>
              <a:ext cx="1250400" cy="606300"/>
              <a:chOff x="565525" y="1153875"/>
              <a:chExt cx="1250400" cy="606300"/>
            </a:xfrm>
          </p:grpSpPr>
          <p:sp>
            <p:nvSpPr>
              <p:cNvPr id="342" name="Shape 342"/>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343" name="Shape 343"/>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344" name="Shape 344"/>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345" name="Shape 345"/>
          <p:cNvGrpSpPr/>
          <p:nvPr/>
        </p:nvGrpSpPr>
        <p:grpSpPr>
          <a:xfrm>
            <a:off x="2956804" y="4243011"/>
            <a:ext cx="809759" cy="550445"/>
            <a:chOff x="565525" y="1153875"/>
            <a:chExt cx="1250400" cy="881700"/>
          </a:xfrm>
        </p:grpSpPr>
        <p:sp>
          <p:nvSpPr>
            <p:cNvPr id="328" name="Shape 328"/>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346" name="Shape 346"/>
            <p:cNvGrpSpPr/>
            <p:nvPr/>
          </p:nvGrpSpPr>
          <p:grpSpPr>
            <a:xfrm>
              <a:off x="565525" y="1153875"/>
              <a:ext cx="1250400" cy="606300"/>
              <a:chOff x="565525" y="1153875"/>
              <a:chExt cx="1250400" cy="606300"/>
            </a:xfrm>
          </p:grpSpPr>
          <p:sp>
            <p:nvSpPr>
              <p:cNvPr id="347" name="Shape 347"/>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348" name="Shape 348"/>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349" name="Shape 349"/>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350" name="Shape 350"/>
          <p:cNvGrpSpPr/>
          <p:nvPr/>
        </p:nvGrpSpPr>
        <p:grpSpPr>
          <a:xfrm>
            <a:off x="2517654" y="2456286"/>
            <a:ext cx="809759" cy="550445"/>
            <a:chOff x="565525" y="1153875"/>
            <a:chExt cx="1250400" cy="881700"/>
          </a:xfrm>
        </p:grpSpPr>
        <p:sp>
          <p:nvSpPr>
            <p:cNvPr id="330" name="Shape 330"/>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351" name="Shape 351"/>
            <p:cNvGrpSpPr/>
            <p:nvPr/>
          </p:nvGrpSpPr>
          <p:grpSpPr>
            <a:xfrm>
              <a:off x="565525" y="1153875"/>
              <a:ext cx="1250400" cy="606300"/>
              <a:chOff x="565525" y="1153875"/>
              <a:chExt cx="1250400" cy="606300"/>
            </a:xfrm>
          </p:grpSpPr>
          <p:sp>
            <p:nvSpPr>
              <p:cNvPr id="352" name="Shape 352"/>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353" name="Shape 353"/>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354" name="Shape 354"/>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355" name="Shape 355"/>
          <p:cNvGrpSpPr/>
          <p:nvPr/>
        </p:nvGrpSpPr>
        <p:grpSpPr>
          <a:xfrm>
            <a:off x="4895817" y="3390786"/>
            <a:ext cx="809759" cy="550445"/>
            <a:chOff x="565525" y="1153875"/>
            <a:chExt cx="1250400" cy="881700"/>
          </a:xfrm>
        </p:grpSpPr>
        <p:sp>
          <p:nvSpPr>
            <p:cNvPr id="332" name="Shape 332"/>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356" name="Shape 356"/>
            <p:cNvGrpSpPr/>
            <p:nvPr/>
          </p:nvGrpSpPr>
          <p:grpSpPr>
            <a:xfrm>
              <a:off x="565525" y="1153875"/>
              <a:ext cx="1250400" cy="606300"/>
              <a:chOff x="565525" y="1153875"/>
              <a:chExt cx="1250400" cy="606300"/>
            </a:xfrm>
          </p:grpSpPr>
          <p:sp>
            <p:nvSpPr>
              <p:cNvPr id="357" name="Shape 357"/>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358" name="Shape 358"/>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359" name="Shape 359"/>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360" name="Shape 360"/>
          <p:cNvGrpSpPr/>
          <p:nvPr/>
        </p:nvGrpSpPr>
        <p:grpSpPr>
          <a:xfrm>
            <a:off x="6665029" y="4078286"/>
            <a:ext cx="809759" cy="550445"/>
            <a:chOff x="565525" y="1153875"/>
            <a:chExt cx="1250400" cy="881700"/>
          </a:xfrm>
        </p:grpSpPr>
        <p:sp>
          <p:nvSpPr>
            <p:cNvPr id="335" name="Shape 335"/>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361" name="Shape 361"/>
            <p:cNvGrpSpPr/>
            <p:nvPr/>
          </p:nvGrpSpPr>
          <p:grpSpPr>
            <a:xfrm>
              <a:off x="565525" y="1153875"/>
              <a:ext cx="1250400" cy="606300"/>
              <a:chOff x="565525" y="1153875"/>
              <a:chExt cx="1250400" cy="606300"/>
            </a:xfrm>
          </p:grpSpPr>
          <p:sp>
            <p:nvSpPr>
              <p:cNvPr id="362" name="Shape 362"/>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363" name="Shape 363"/>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364" name="Shape 364"/>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365" name="Shape 365"/>
          <p:cNvGrpSpPr/>
          <p:nvPr/>
        </p:nvGrpSpPr>
        <p:grpSpPr>
          <a:xfrm>
            <a:off x="7251079" y="2766136"/>
            <a:ext cx="809759" cy="550445"/>
            <a:chOff x="565525" y="1153875"/>
            <a:chExt cx="1250400" cy="881700"/>
          </a:xfrm>
        </p:grpSpPr>
        <p:sp>
          <p:nvSpPr>
            <p:cNvPr id="338" name="Shape 338"/>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366" name="Shape 366"/>
            <p:cNvGrpSpPr/>
            <p:nvPr/>
          </p:nvGrpSpPr>
          <p:grpSpPr>
            <a:xfrm>
              <a:off x="565525" y="1153875"/>
              <a:ext cx="1250400" cy="606300"/>
              <a:chOff x="565525" y="1153875"/>
              <a:chExt cx="1250400" cy="606300"/>
            </a:xfrm>
          </p:grpSpPr>
          <p:sp>
            <p:nvSpPr>
              <p:cNvPr id="367" name="Shape 367"/>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368" name="Shape 368"/>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369" name="Shape 369"/>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cxnSp>
        <p:nvCxnSpPr>
          <p:cNvPr id="370" name="Shape 370"/>
          <p:cNvCxnSpPr>
            <a:stCxn id="330" idx="4"/>
            <a:endCxn id="338" idx="2"/>
          </p:cNvCxnSpPr>
          <p:nvPr/>
        </p:nvCxnSpPr>
        <p:spPr>
          <a:xfrm>
            <a:off x="3327413" y="2802866"/>
            <a:ext cx="3923700" cy="309900"/>
          </a:xfrm>
          <a:prstGeom prst="straightConnector1">
            <a:avLst/>
          </a:prstGeom>
          <a:noFill/>
          <a:ln cap="flat" cmpd="sng" w="19050">
            <a:solidFill>
              <a:srgbClr val="FFFFFF"/>
            </a:solidFill>
            <a:prstDash val="solid"/>
            <a:round/>
            <a:headEnd len="lg" w="lg" type="none"/>
            <a:tailEnd len="lg" w="lg" type="none"/>
          </a:ln>
        </p:spPr>
      </p:cxnSp>
      <p:graphicFrame>
        <p:nvGraphicFramePr>
          <p:cNvPr id="371" name="Shape 371"/>
          <p:cNvGraphicFramePr/>
          <p:nvPr/>
        </p:nvGraphicFramePr>
        <p:xfrm>
          <a:off x="5956075" y="228638"/>
          <a:ext cx="3000000" cy="3000000"/>
        </p:xfrm>
        <a:graphic>
          <a:graphicData uri="http://schemas.openxmlformats.org/drawingml/2006/table">
            <a:tbl>
              <a:tblPr>
                <a:noFill/>
                <a:tableStyleId>{5DAF8068-221B-4022-8F71-1C7C18F761E4}</a:tableStyleId>
              </a:tblPr>
              <a:tblGrid>
                <a:gridCol w="1430725"/>
                <a:gridCol w="1430725"/>
              </a:tblGrid>
              <a:tr h="301500">
                <a:tc>
                  <a:txBody>
                    <a:bodyPr>
                      <a:noAutofit/>
                    </a:bodyPr>
                    <a:lstStyle/>
                    <a:p>
                      <a:pPr lvl="0" rtl="0" algn="ctr">
                        <a:spcBef>
                          <a:spcPts val="0"/>
                        </a:spcBef>
                        <a:buNone/>
                      </a:pPr>
                      <a:r>
                        <a:rPr b="1" lang="en" sz="1800">
                          <a:solidFill>
                            <a:srgbClr val="FF9900"/>
                          </a:solidFill>
                          <a:latin typeface="Proxima Nova"/>
                          <a:ea typeface="Proxima Nova"/>
                          <a:cs typeface="Proxima Nova"/>
                          <a:sym typeface="Proxima Nova"/>
                        </a:rPr>
                        <a:t>srcIP</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FFFFFF">
                          <a:alpha val="0"/>
                        </a:srgbClr>
                      </a:solidFill>
                      <a:prstDash val="solid"/>
                      <a:round/>
                      <a:headEnd len="med" w="med" type="none"/>
                      <a:tailEnd len="med" w="med" type="none"/>
                    </a:lnR>
                    <a:lnT cap="flat" cmpd="sng" w="9525">
                      <a:solidFill>
                        <a:srgbClr val="FFFFFF">
                          <a:alpha val="0"/>
                        </a:srgbClr>
                      </a:solidFill>
                      <a:prstDash val="solid"/>
                      <a:round/>
                      <a:headEnd len="med" w="med" type="none"/>
                      <a:tailEnd len="med" w="med" type="none"/>
                    </a:lnT>
                    <a:lnB cap="flat" cmpd="sng" w="9525">
                      <a:solidFill>
                        <a:srgbClr val="FFFFFF">
                          <a:alpha val="0"/>
                        </a:srgbClr>
                      </a:solidFill>
                      <a:prstDash val="solid"/>
                      <a:round/>
                      <a:headEnd len="med" w="med" type="none"/>
                      <a:tailEnd len="med" w="med" type="none"/>
                    </a:lnB>
                  </a:tcPr>
                </a:tc>
                <a:tc>
                  <a:txBody>
                    <a:bodyPr>
                      <a:noAutofit/>
                    </a:bodyPr>
                    <a:lstStyle/>
                    <a:p>
                      <a:pPr lvl="0" rtl="0" algn="ctr">
                        <a:spcBef>
                          <a:spcPts val="0"/>
                        </a:spcBef>
                        <a:buNone/>
                      </a:pPr>
                      <a:r>
                        <a:rPr b="1" lang="en" sz="1800">
                          <a:solidFill>
                            <a:srgbClr val="FF9900"/>
                          </a:solidFill>
                          <a:latin typeface="Proxima Nova"/>
                          <a:ea typeface="Proxima Nova"/>
                          <a:cs typeface="Proxima Nova"/>
                          <a:sym typeface="Proxima Nova"/>
                        </a:rPr>
                        <a:t>count</a:t>
                      </a:r>
                    </a:p>
                  </a:txBody>
                  <a:tcPr marT="91425" marB="91425" marR="91425" marL="91425">
                    <a:lnL cap="flat" cmpd="sng" w="9525">
                      <a:solidFill>
                        <a:srgbClr val="FFFFFF">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r>
            </a:tbl>
          </a:graphicData>
        </a:graphic>
      </p:graphicFrame>
      <p:cxnSp>
        <p:nvCxnSpPr>
          <p:cNvPr id="372" name="Shape 372"/>
          <p:cNvCxnSpPr>
            <a:stCxn id="330" idx="4"/>
          </p:cNvCxnSpPr>
          <p:nvPr/>
        </p:nvCxnSpPr>
        <p:spPr>
          <a:xfrm flipH="1" rot="10800000">
            <a:off x="3327413" y="477566"/>
            <a:ext cx="2925600" cy="2325300"/>
          </a:xfrm>
          <a:prstGeom prst="curvedConnector3">
            <a:avLst>
              <a:gd fmla="val 50000" name="adj1"/>
            </a:avLst>
          </a:prstGeom>
          <a:noFill/>
          <a:ln cap="flat" cmpd="sng" w="9525">
            <a:solidFill>
              <a:srgbClr val="B7B7B7"/>
            </a:solidFill>
            <a:prstDash val="dash"/>
            <a:round/>
            <a:headEnd len="lg" w="lg" type="none"/>
            <a:tailEnd len="lg" w="lg" type="stealth"/>
          </a:ln>
        </p:spPr>
      </p:cxnSp>
      <p:sp>
        <p:nvSpPr>
          <p:cNvPr id="373" name="Shape 373"/>
          <p:cNvSpPr txBox="1"/>
          <p:nvPr/>
        </p:nvSpPr>
        <p:spPr>
          <a:xfrm>
            <a:off x="260175" y="293525"/>
            <a:ext cx="3055500" cy="1194300"/>
          </a:xfrm>
          <a:prstGeom prst="rect">
            <a:avLst/>
          </a:prstGeom>
          <a:noFill/>
          <a:ln>
            <a:noFill/>
          </a:ln>
        </p:spPr>
        <p:txBody>
          <a:bodyPr anchorCtr="0" anchor="t" bIns="91425" lIns="91425" rIns="91425" wrap="square" tIns="91425">
            <a:noAutofit/>
          </a:bodyPr>
          <a:lstStyle/>
          <a:p>
            <a:pPr lvl="0" rtl="0">
              <a:spcBef>
                <a:spcPts val="0"/>
              </a:spcBef>
              <a:buNone/>
            </a:pPr>
            <a:r>
              <a:rPr lang="en" sz="1800">
                <a:solidFill>
                  <a:srgbClr val="FFFFFF"/>
                </a:solidFill>
                <a:latin typeface="Proxima Nova"/>
                <a:ea typeface="Proxima Nova"/>
                <a:cs typeface="Proxima Nova"/>
                <a:sym typeface="Proxima Nova"/>
              </a:rPr>
              <a:t>with </a:t>
            </a:r>
            <a:r>
              <a:rPr lang="en" sz="1800">
                <a:solidFill>
                  <a:srgbClr val="FF9900"/>
                </a:solidFill>
                <a:latin typeface="Roboto Mono"/>
                <a:ea typeface="Roboto Mono"/>
                <a:cs typeface="Roboto Mono"/>
                <a:sym typeface="Roboto Mono"/>
              </a:rPr>
              <a:t>sniff.java</a:t>
            </a:r>
            <a:r>
              <a:rPr lang="en" sz="1800">
                <a:solidFill>
                  <a:srgbClr val="FFFFFF"/>
                </a:solidFill>
                <a:latin typeface="Proxima Nova"/>
                <a:ea typeface="Proxima Nova"/>
                <a:cs typeface="Proxima Nova"/>
                <a:sym typeface="Proxima Nova"/>
              </a:rPr>
              <a:t> installed, switch maintains table of packet counts by source IP</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7" name="Shape 377"/>
        <p:cNvGrpSpPr/>
        <p:nvPr/>
      </p:nvGrpSpPr>
      <p:grpSpPr>
        <a:xfrm>
          <a:off x="0" y="0"/>
          <a:ext cx="0" cy="0"/>
          <a:chOff x="0" y="0"/>
          <a:chExt cx="0" cy="0"/>
        </a:xfrm>
      </p:grpSpPr>
      <p:cxnSp>
        <p:nvCxnSpPr>
          <p:cNvPr id="378" name="Shape 378"/>
          <p:cNvCxnSpPr>
            <a:stCxn id="379" idx="4"/>
            <a:endCxn id="380" idx="3"/>
          </p:cNvCxnSpPr>
          <p:nvPr/>
        </p:nvCxnSpPr>
        <p:spPr>
          <a:xfrm>
            <a:off x="1761713" y="3562066"/>
            <a:ext cx="1599900" cy="1231500"/>
          </a:xfrm>
          <a:prstGeom prst="straightConnector1">
            <a:avLst/>
          </a:prstGeom>
          <a:noFill/>
          <a:ln cap="flat" cmpd="sng" w="19050">
            <a:solidFill>
              <a:srgbClr val="FFFFFF"/>
            </a:solidFill>
            <a:prstDash val="solid"/>
            <a:round/>
            <a:headEnd len="lg" w="lg" type="none"/>
            <a:tailEnd len="lg" w="lg" type="none"/>
          </a:ln>
        </p:spPr>
      </p:cxnSp>
      <p:cxnSp>
        <p:nvCxnSpPr>
          <p:cNvPr id="381" name="Shape 381"/>
          <p:cNvCxnSpPr>
            <a:stCxn id="379" idx="4"/>
            <a:endCxn id="382" idx="2"/>
          </p:cNvCxnSpPr>
          <p:nvPr/>
        </p:nvCxnSpPr>
        <p:spPr>
          <a:xfrm flipH="1" rot="10800000">
            <a:off x="1761713" y="2802766"/>
            <a:ext cx="756000" cy="759300"/>
          </a:xfrm>
          <a:prstGeom prst="straightConnector1">
            <a:avLst/>
          </a:prstGeom>
          <a:noFill/>
          <a:ln cap="flat" cmpd="sng" w="19050">
            <a:solidFill>
              <a:srgbClr val="FFFFFF"/>
            </a:solidFill>
            <a:prstDash val="solid"/>
            <a:round/>
            <a:headEnd len="lg" w="lg" type="none"/>
            <a:tailEnd len="lg" w="lg" type="none"/>
          </a:ln>
        </p:spPr>
      </p:cxnSp>
      <p:cxnSp>
        <p:nvCxnSpPr>
          <p:cNvPr id="383" name="Shape 383"/>
          <p:cNvCxnSpPr>
            <a:stCxn id="382" idx="3"/>
            <a:endCxn id="384" idx="2"/>
          </p:cNvCxnSpPr>
          <p:nvPr/>
        </p:nvCxnSpPr>
        <p:spPr>
          <a:xfrm>
            <a:off x="2922534" y="3006731"/>
            <a:ext cx="1973400" cy="730500"/>
          </a:xfrm>
          <a:prstGeom prst="straightConnector1">
            <a:avLst/>
          </a:prstGeom>
          <a:noFill/>
          <a:ln cap="flat" cmpd="sng" w="19050">
            <a:solidFill>
              <a:srgbClr val="FFFFFF"/>
            </a:solidFill>
            <a:prstDash val="solid"/>
            <a:round/>
            <a:headEnd len="lg" w="lg" type="none"/>
            <a:tailEnd len="lg" w="lg" type="none"/>
          </a:ln>
        </p:spPr>
      </p:cxnSp>
      <p:cxnSp>
        <p:nvCxnSpPr>
          <p:cNvPr id="385" name="Shape 385"/>
          <p:cNvCxnSpPr>
            <a:stCxn id="380" idx="4"/>
            <a:endCxn id="384" idx="2"/>
          </p:cNvCxnSpPr>
          <p:nvPr/>
        </p:nvCxnSpPr>
        <p:spPr>
          <a:xfrm flipH="1" rot="10800000">
            <a:off x="3766563" y="3737291"/>
            <a:ext cx="1129200" cy="852300"/>
          </a:xfrm>
          <a:prstGeom prst="straightConnector1">
            <a:avLst/>
          </a:prstGeom>
          <a:noFill/>
          <a:ln cap="flat" cmpd="sng" w="19050">
            <a:solidFill>
              <a:srgbClr val="FFFFFF"/>
            </a:solidFill>
            <a:prstDash val="solid"/>
            <a:round/>
            <a:headEnd len="lg" w="lg" type="none"/>
            <a:tailEnd len="lg" w="lg" type="none"/>
          </a:ln>
        </p:spPr>
      </p:cxnSp>
      <p:cxnSp>
        <p:nvCxnSpPr>
          <p:cNvPr id="386" name="Shape 386"/>
          <p:cNvCxnSpPr>
            <a:stCxn id="380" idx="4"/>
            <a:endCxn id="387" idx="2"/>
          </p:cNvCxnSpPr>
          <p:nvPr/>
        </p:nvCxnSpPr>
        <p:spPr>
          <a:xfrm flipH="1" rot="10800000">
            <a:off x="3766563" y="4424891"/>
            <a:ext cx="2898600" cy="164700"/>
          </a:xfrm>
          <a:prstGeom prst="straightConnector1">
            <a:avLst/>
          </a:prstGeom>
          <a:noFill/>
          <a:ln cap="flat" cmpd="sng" w="19050">
            <a:solidFill>
              <a:srgbClr val="FFFFFF"/>
            </a:solidFill>
            <a:prstDash val="solid"/>
            <a:round/>
            <a:headEnd len="lg" w="lg" type="none"/>
            <a:tailEnd len="lg" w="lg" type="none"/>
          </a:ln>
        </p:spPr>
      </p:cxnSp>
      <p:cxnSp>
        <p:nvCxnSpPr>
          <p:cNvPr id="388" name="Shape 388"/>
          <p:cNvCxnSpPr>
            <a:stCxn id="384" idx="4"/>
            <a:endCxn id="387" idx="2"/>
          </p:cNvCxnSpPr>
          <p:nvPr/>
        </p:nvCxnSpPr>
        <p:spPr>
          <a:xfrm>
            <a:off x="5705576" y="3737366"/>
            <a:ext cx="959400" cy="687600"/>
          </a:xfrm>
          <a:prstGeom prst="straightConnector1">
            <a:avLst/>
          </a:prstGeom>
          <a:noFill/>
          <a:ln cap="flat" cmpd="sng" w="19050">
            <a:solidFill>
              <a:srgbClr val="FFFFFF"/>
            </a:solidFill>
            <a:prstDash val="solid"/>
            <a:round/>
            <a:headEnd len="lg" w="lg" type="none"/>
            <a:tailEnd len="lg" w="lg" type="none"/>
          </a:ln>
        </p:spPr>
      </p:cxnSp>
      <p:cxnSp>
        <p:nvCxnSpPr>
          <p:cNvPr id="389" name="Shape 389"/>
          <p:cNvCxnSpPr>
            <a:stCxn id="384" idx="3"/>
            <a:endCxn id="390" idx="2"/>
          </p:cNvCxnSpPr>
          <p:nvPr/>
        </p:nvCxnSpPr>
        <p:spPr>
          <a:xfrm flipH="1" rot="10800000">
            <a:off x="5300696" y="3112631"/>
            <a:ext cx="1950300" cy="828600"/>
          </a:xfrm>
          <a:prstGeom prst="straightConnector1">
            <a:avLst/>
          </a:prstGeom>
          <a:noFill/>
          <a:ln cap="flat" cmpd="sng" w="19050">
            <a:solidFill>
              <a:srgbClr val="FFFFFF"/>
            </a:solidFill>
            <a:prstDash val="solid"/>
            <a:round/>
            <a:headEnd len="lg" w="lg" type="none"/>
            <a:tailEnd len="lg" w="lg" type="none"/>
          </a:ln>
        </p:spPr>
      </p:cxnSp>
      <p:cxnSp>
        <p:nvCxnSpPr>
          <p:cNvPr id="391" name="Shape 391"/>
          <p:cNvCxnSpPr>
            <a:stCxn id="390" idx="3"/>
            <a:endCxn id="387" idx="3"/>
          </p:cNvCxnSpPr>
          <p:nvPr/>
        </p:nvCxnSpPr>
        <p:spPr>
          <a:xfrm flipH="1">
            <a:off x="7070059" y="3316581"/>
            <a:ext cx="585900" cy="1312200"/>
          </a:xfrm>
          <a:prstGeom prst="straightConnector1">
            <a:avLst/>
          </a:prstGeom>
          <a:noFill/>
          <a:ln cap="flat" cmpd="sng" w="19050">
            <a:solidFill>
              <a:srgbClr val="FFFFFF"/>
            </a:solidFill>
            <a:prstDash val="solid"/>
            <a:round/>
            <a:headEnd len="lg" w="lg" type="none"/>
            <a:tailEnd len="lg" w="lg" type="none"/>
          </a:ln>
        </p:spPr>
      </p:cxnSp>
      <p:grpSp>
        <p:nvGrpSpPr>
          <p:cNvPr id="392" name="Shape 392"/>
          <p:cNvGrpSpPr/>
          <p:nvPr/>
        </p:nvGrpSpPr>
        <p:grpSpPr>
          <a:xfrm>
            <a:off x="951954" y="3215486"/>
            <a:ext cx="809759" cy="550445"/>
            <a:chOff x="565525" y="1153875"/>
            <a:chExt cx="1250400" cy="881700"/>
          </a:xfrm>
        </p:grpSpPr>
        <p:sp>
          <p:nvSpPr>
            <p:cNvPr id="379" name="Shape 379"/>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393" name="Shape 393"/>
            <p:cNvGrpSpPr/>
            <p:nvPr/>
          </p:nvGrpSpPr>
          <p:grpSpPr>
            <a:xfrm>
              <a:off x="565525" y="1153875"/>
              <a:ext cx="1250400" cy="606300"/>
              <a:chOff x="565525" y="1153875"/>
              <a:chExt cx="1250400" cy="606300"/>
            </a:xfrm>
          </p:grpSpPr>
          <p:sp>
            <p:nvSpPr>
              <p:cNvPr id="394" name="Shape 394"/>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395" name="Shape 395"/>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396" name="Shape 396"/>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397" name="Shape 397"/>
          <p:cNvGrpSpPr/>
          <p:nvPr/>
        </p:nvGrpSpPr>
        <p:grpSpPr>
          <a:xfrm>
            <a:off x="2956804" y="4243011"/>
            <a:ext cx="809759" cy="550445"/>
            <a:chOff x="565525" y="1153875"/>
            <a:chExt cx="1250400" cy="881700"/>
          </a:xfrm>
        </p:grpSpPr>
        <p:sp>
          <p:nvSpPr>
            <p:cNvPr id="380" name="Shape 380"/>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398" name="Shape 398"/>
            <p:cNvGrpSpPr/>
            <p:nvPr/>
          </p:nvGrpSpPr>
          <p:grpSpPr>
            <a:xfrm>
              <a:off x="565525" y="1153875"/>
              <a:ext cx="1250400" cy="606300"/>
              <a:chOff x="565525" y="1153875"/>
              <a:chExt cx="1250400" cy="606300"/>
            </a:xfrm>
          </p:grpSpPr>
          <p:sp>
            <p:nvSpPr>
              <p:cNvPr id="399" name="Shape 399"/>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400" name="Shape 400"/>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401" name="Shape 401"/>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402" name="Shape 402"/>
          <p:cNvGrpSpPr/>
          <p:nvPr/>
        </p:nvGrpSpPr>
        <p:grpSpPr>
          <a:xfrm>
            <a:off x="2517654" y="2456286"/>
            <a:ext cx="809759" cy="550445"/>
            <a:chOff x="565525" y="1153875"/>
            <a:chExt cx="1250400" cy="881700"/>
          </a:xfrm>
        </p:grpSpPr>
        <p:sp>
          <p:nvSpPr>
            <p:cNvPr id="382" name="Shape 382"/>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403" name="Shape 403"/>
            <p:cNvGrpSpPr/>
            <p:nvPr/>
          </p:nvGrpSpPr>
          <p:grpSpPr>
            <a:xfrm>
              <a:off x="565525" y="1153875"/>
              <a:ext cx="1250400" cy="606300"/>
              <a:chOff x="565525" y="1153875"/>
              <a:chExt cx="1250400" cy="606300"/>
            </a:xfrm>
          </p:grpSpPr>
          <p:sp>
            <p:nvSpPr>
              <p:cNvPr id="404" name="Shape 404"/>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405" name="Shape 405"/>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406" name="Shape 406"/>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407" name="Shape 407"/>
          <p:cNvGrpSpPr/>
          <p:nvPr/>
        </p:nvGrpSpPr>
        <p:grpSpPr>
          <a:xfrm>
            <a:off x="4895817" y="3390786"/>
            <a:ext cx="809759" cy="550445"/>
            <a:chOff x="565525" y="1153875"/>
            <a:chExt cx="1250400" cy="881700"/>
          </a:xfrm>
        </p:grpSpPr>
        <p:sp>
          <p:nvSpPr>
            <p:cNvPr id="384" name="Shape 384"/>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408" name="Shape 408"/>
            <p:cNvGrpSpPr/>
            <p:nvPr/>
          </p:nvGrpSpPr>
          <p:grpSpPr>
            <a:xfrm>
              <a:off x="565525" y="1153875"/>
              <a:ext cx="1250400" cy="606300"/>
              <a:chOff x="565525" y="1153875"/>
              <a:chExt cx="1250400" cy="606300"/>
            </a:xfrm>
          </p:grpSpPr>
          <p:sp>
            <p:nvSpPr>
              <p:cNvPr id="409" name="Shape 409"/>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410" name="Shape 410"/>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411" name="Shape 411"/>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412" name="Shape 412"/>
          <p:cNvGrpSpPr/>
          <p:nvPr/>
        </p:nvGrpSpPr>
        <p:grpSpPr>
          <a:xfrm>
            <a:off x="6665029" y="4078286"/>
            <a:ext cx="809759" cy="550445"/>
            <a:chOff x="565525" y="1153875"/>
            <a:chExt cx="1250400" cy="881700"/>
          </a:xfrm>
        </p:grpSpPr>
        <p:sp>
          <p:nvSpPr>
            <p:cNvPr id="387" name="Shape 387"/>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413" name="Shape 413"/>
            <p:cNvGrpSpPr/>
            <p:nvPr/>
          </p:nvGrpSpPr>
          <p:grpSpPr>
            <a:xfrm>
              <a:off x="565525" y="1153875"/>
              <a:ext cx="1250400" cy="606300"/>
              <a:chOff x="565525" y="1153875"/>
              <a:chExt cx="1250400" cy="606300"/>
            </a:xfrm>
          </p:grpSpPr>
          <p:sp>
            <p:nvSpPr>
              <p:cNvPr id="414" name="Shape 414"/>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415" name="Shape 415"/>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416" name="Shape 416"/>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417" name="Shape 417"/>
          <p:cNvGrpSpPr/>
          <p:nvPr/>
        </p:nvGrpSpPr>
        <p:grpSpPr>
          <a:xfrm>
            <a:off x="7251079" y="2766136"/>
            <a:ext cx="809759" cy="550445"/>
            <a:chOff x="565525" y="1153875"/>
            <a:chExt cx="1250400" cy="881700"/>
          </a:xfrm>
        </p:grpSpPr>
        <p:sp>
          <p:nvSpPr>
            <p:cNvPr id="390" name="Shape 390"/>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418" name="Shape 418"/>
            <p:cNvGrpSpPr/>
            <p:nvPr/>
          </p:nvGrpSpPr>
          <p:grpSpPr>
            <a:xfrm>
              <a:off x="565525" y="1153875"/>
              <a:ext cx="1250400" cy="606300"/>
              <a:chOff x="565525" y="1153875"/>
              <a:chExt cx="1250400" cy="606300"/>
            </a:xfrm>
          </p:grpSpPr>
          <p:sp>
            <p:nvSpPr>
              <p:cNvPr id="419" name="Shape 419"/>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420" name="Shape 420"/>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421" name="Shape 421"/>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cxnSp>
        <p:nvCxnSpPr>
          <p:cNvPr id="422" name="Shape 422"/>
          <p:cNvCxnSpPr>
            <a:stCxn id="382" idx="4"/>
            <a:endCxn id="390" idx="2"/>
          </p:cNvCxnSpPr>
          <p:nvPr/>
        </p:nvCxnSpPr>
        <p:spPr>
          <a:xfrm>
            <a:off x="3327413" y="2802866"/>
            <a:ext cx="3923700" cy="309900"/>
          </a:xfrm>
          <a:prstGeom prst="straightConnector1">
            <a:avLst/>
          </a:prstGeom>
          <a:noFill/>
          <a:ln cap="flat" cmpd="sng" w="19050">
            <a:solidFill>
              <a:srgbClr val="FFFFFF"/>
            </a:solidFill>
            <a:prstDash val="solid"/>
            <a:round/>
            <a:headEnd len="lg" w="lg" type="none"/>
            <a:tailEnd len="lg" w="lg" type="none"/>
          </a:ln>
        </p:spPr>
      </p:cxnSp>
      <p:graphicFrame>
        <p:nvGraphicFramePr>
          <p:cNvPr id="423" name="Shape 423"/>
          <p:cNvGraphicFramePr/>
          <p:nvPr/>
        </p:nvGraphicFramePr>
        <p:xfrm>
          <a:off x="5956075" y="228638"/>
          <a:ext cx="3000000" cy="3000000"/>
        </p:xfrm>
        <a:graphic>
          <a:graphicData uri="http://schemas.openxmlformats.org/drawingml/2006/table">
            <a:tbl>
              <a:tblPr>
                <a:noFill/>
                <a:tableStyleId>{5DAF8068-221B-4022-8F71-1C7C18F761E4}</a:tableStyleId>
              </a:tblPr>
              <a:tblGrid>
                <a:gridCol w="1430725"/>
                <a:gridCol w="1430725"/>
              </a:tblGrid>
              <a:tr h="301500">
                <a:tc>
                  <a:txBody>
                    <a:bodyPr>
                      <a:noAutofit/>
                    </a:bodyPr>
                    <a:lstStyle/>
                    <a:p>
                      <a:pPr lvl="0" rtl="0" algn="ctr">
                        <a:spcBef>
                          <a:spcPts val="0"/>
                        </a:spcBef>
                        <a:buNone/>
                      </a:pPr>
                      <a:r>
                        <a:rPr b="1" lang="en" sz="1800">
                          <a:solidFill>
                            <a:srgbClr val="FF9900"/>
                          </a:solidFill>
                          <a:latin typeface="Proxima Nova"/>
                          <a:ea typeface="Proxima Nova"/>
                          <a:cs typeface="Proxima Nova"/>
                          <a:sym typeface="Proxima Nova"/>
                        </a:rPr>
                        <a:t>srcIP</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FFFFFF">
                          <a:alpha val="0"/>
                        </a:srgbClr>
                      </a:solidFill>
                      <a:prstDash val="solid"/>
                      <a:round/>
                      <a:headEnd len="med" w="med" type="none"/>
                      <a:tailEnd len="med" w="med" type="none"/>
                    </a:lnR>
                    <a:lnT cap="flat" cmpd="sng" w="9525">
                      <a:solidFill>
                        <a:srgbClr val="FFFFFF">
                          <a:alpha val="0"/>
                        </a:srgbClr>
                      </a:solidFill>
                      <a:prstDash val="solid"/>
                      <a:round/>
                      <a:headEnd len="med" w="med" type="none"/>
                      <a:tailEnd len="med" w="med" type="none"/>
                    </a:lnT>
                    <a:lnB cap="flat" cmpd="sng" w="9525">
                      <a:solidFill>
                        <a:srgbClr val="FFFFFF">
                          <a:alpha val="0"/>
                        </a:srgbClr>
                      </a:solidFill>
                      <a:prstDash val="solid"/>
                      <a:round/>
                      <a:headEnd len="med" w="med" type="none"/>
                      <a:tailEnd len="med" w="med" type="none"/>
                    </a:lnB>
                  </a:tcPr>
                </a:tc>
                <a:tc>
                  <a:txBody>
                    <a:bodyPr>
                      <a:noAutofit/>
                    </a:bodyPr>
                    <a:lstStyle/>
                    <a:p>
                      <a:pPr lvl="0" rtl="0" algn="ctr">
                        <a:spcBef>
                          <a:spcPts val="0"/>
                        </a:spcBef>
                        <a:buNone/>
                      </a:pPr>
                      <a:r>
                        <a:rPr b="1" lang="en" sz="1800">
                          <a:solidFill>
                            <a:srgbClr val="FF9900"/>
                          </a:solidFill>
                          <a:latin typeface="Proxima Nova"/>
                          <a:ea typeface="Proxima Nova"/>
                          <a:cs typeface="Proxima Nova"/>
                          <a:sym typeface="Proxima Nova"/>
                        </a:rPr>
                        <a:t>count</a:t>
                      </a:r>
                    </a:p>
                  </a:txBody>
                  <a:tcPr marT="91425" marB="91425" marR="91425" marL="91425">
                    <a:lnL cap="flat" cmpd="sng" w="9525">
                      <a:solidFill>
                        <a:srgbClr val="FFFFFF">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r>
              <a:tr h="301500">
                <a:tc>
                  <a:txBody>
                    <a:bodyPr>
                      <a:noAutofit/>
                    </a:bodyPr>
                    <a:lstStyle/>
                    <a:p>
                      <a:pPr lvl="0" rtl="0" algn="ctr">
                        <a:spcBef>
                          <a:spcPts val="0"/>
                        </a:spcBef>
                        <a:buNone/>
                      </a:pPr>
                      <a:r>
                        <a:rPr lang="en" sz="1800">
                          <a:solidFill>
                            <a:srgbClr val="FFFFFF"/>
                          </a:solidFill>
                          <a:latin typeface="Proxima Nova"/>
                          <a:ea typeface="Proxima Nova"/>
                          <a:cs typeface="Proxima Nova"/>
                          <a:sym typeface="Proxima Nova"/>
                        </a:rPr>
                        <a:t>10.0.0.1</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FFFFFF">
                          <a:alpha val="0"/>
                        </a:srgbClr>
                      </a:solidFill>
                      <a:prstDash val="solid"/>
                      <a:round/>
                      <a:headEnd len="med" w="med" type="none"/>
                      <a:tailEnd len="med" w="med" type="none"/>
                    </a:lnR>
                    <a:lnT cap="flat" cmpd="sng" w="9525">
                      <a:solidFill>
                        <a:srgbClr val="FFFFFF">
                          <a:alpha val="0"/>
                        </a:srgbClr>
                      </a:solidFill>
                      <a:prstDash val="solid"/>
                      <a:round/>
                      <a:headEnd len="med" w="med" type="none"/>
                      <a:tailEnd len="med" w="med" type="none"/>
                    </a:lnT>
                    <a:lnB cap="flat" cmpd="sng" w="9525">
                      <a:solidFill>
                        <a:srgbClr val="FFFFFF">
                          <a:alpha val="0"/>
                        </a:srgbClr>
                      </a:solidFill>
                      <a:prstDash val="solid"/>
                      <a:round/>
                      <a:headEnd len="med" w="med" type="none"/>
                      <a:tailEnd len="med" w="med" type="none"/>
                    </a:lnB>
                  </a:tcPr>
                </a:tc>
                <a:tc>
                  <a:txBody>
                    <a:bodyPr>
                      <a:noAutofit/>
                    </a:bodyPr>
                    <a:lstStyle/>
                    <a:p>
                      <a:pPr lvl="0" rtl="0" algn="ctr">
                        <a:spcBef>
                          <a:spcPts val="0"/>
                        </a:spcBef>
                        <a:buNone/>
                      </a:pPr>
                      <a:r>
                        <a:rPr lang="en" sz="1800">
                          <a:solidFill>
                            <a:srgbClr val="FFFFFF"/>
                          </a:solidFill>
                          <a:latin typeface="Proxima Nova"/>
                          <a:ea typeface="Proxima Nova"/>
                          <a:cs typeface="Proxima Nova"/>
                          <a:sym typeface="Proxima Nova"/>
                        </a:rPr>
                        <a:t>1</a:t>
                      </a:r>
                    </a:p>
                  </a:txBody>
                  <a:tcPr marT="91425" marB="91425" marR="91425" marL="91425">
                    <a:lnL cap="flat" cmpd="sng" w="9525">
                      <a:solidFill>
                        <a:srgbClr val="FFFFFF">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r>
            </a:tbl>
          </a:graphicData>
        </a:graphic>
      </p:graphicFrame>
      <p:sp>
        <p:nvSpPr>
          <p:cNvPr id="424" name="Shape 424"/>
          <p:cNvSpPr/>
          <p:nvPr/>
        </p:nvSpPr>
        <p:spPr>
          <a:xfrm>
            <a:off x="2126213" y="2515350"/>
            <a:ext cx="327000" cy="232200"/>
          </a:xfrm>
          <a:prstGeom prst="snip1Rect">
            <a:avLst>
              <a:gd fmla="val 31643" name="adj"/>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rPr b="1" lang="en" sz="800"/>
              <a:t>...</a:t>
            </a:r>
          </a:p>
        </p:txBody>
      </p:sp>
      <p:cxnSp>
        <p:nvCxnSpPr>
          <p:cNvPr id="425" name="Shape 425"/>
          <p:cNvCxnSpPr>
            <a:endCxn id="424" idx="1"/>
          </p:cNvCxnSpPr>
          <p:nvPr/>
        </p:nvCxnSpPr>
        <p:spPr>
          <a:xfrm flipH="1" rot="10800000">
            <a:off x="1805513" y="2747550"/>
            <a:ext cx="484200" cy="467700"/>
          </a:xfrm>
          <a:prstGeom prst="straightConnector1">
            <a:avLst/>
          </a:prstGeom>
          <a:noFill/>
          <a:ln cap="flat" cmpd="sng" w="19050">
            <a:solidFill>
              <a:srgbClr val="B7B7B7"/>
            </a:solidFill>
            <a:prstDash val="dot"/>
            <a:round/>
            <a:headEnd len="lg" w="lg" type="none"/>
            <a:tailEnd len="lg" w="lg" type="triangl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9" name="Shape 429"/>
        <p:cNvGrpSpPr/>
        <p:nvPr/>
      </p:nvGrpSpPr>
      <p:grpSpPr>
        <a:xfrm>
          <a:off x="0" y="0"/>
          <a:ext cx="0" cy="0"/>
          <a:chOff x="0" y="0"/>
          <a:chExt cx="0" cy="0"/>
        </a:xfrm>
      </p:grpSpPr>
      <p:cxnSp>
        <p:nvCxnSpPr>
          <p:cNvPr id="430" name="Shape 430"/>
          <p:cNvCxnSpPr>
            <a:stCxn id="431" idx="4"/>
            <a:endCxn id="432" idx="3"/>
          </p:cNvCxnSpPr>
          <p:nvPr/>
        </p:nvCxnSpPr>
        <p:spPr>
          <a:xfrm>
            <a:off x="1761713" y="3562066"/>
            <a:ext cx="1599900" cy="1231500"/>
          </a:xfrm>
          <a:prstGeom prst="straightConnector1">
            <a:avLst/>
          </a:prstGeom>
          <a:noFill/>
          <a:ln cap="flat" cmpd="sng" w="19050">
            <a:solidFill>
              <a:srgbClr val="FFFFFF"/>
            </a:solidFill>
            <a:prstDash val="solid"/>
            <a:round/>
            <a:headEnd len="lg" w="lg" type="none"/>
            <a:tailEnd len="lg" w="lg" type="none"/>
          </a:ln>
        </p:spPr>
      </p:cxnSp>
      <p:cxnSp>
        <p:nvCxnSpPr>
          <p:cNvPr id="433" name="Shape 433"/>
          <p:cNvCxnSpPr>
            <a:stCxn id="431" idx="4"/>
            <a:endCxn id="434" idx="2"/>
          </p:cNvCxnSpPr>
          <p:nvPr/>
        </p:nvCxnSpPr>
        <p:spPr>
          <a:xfrm flipH="1" rot="10800000">
            <a:off x="1761713" y="2802766"/>
            <a:ext cx="756000" cy="759300"/>
          </a:xfrm>
          <a:prstGeom prst="straightConnector1">
            <a:avLst/>
          </a:prstGeom>
          <a:noFill/>
          <a:ln cap="flat" cmpd="sng" w="19050">
            <a:solidFill>
              <a:srgbClr val="FFFFFF"/>
            </a:solidFill>
            <a:prstDash val="solid"/>
            <a:round/>
            <a:headEnd len="lg" w="lg" type="none"/>
            <a:tailEnd len="lg" w="lg" type="none"/>
          </a:ln>
        </p:spPr>
      </p:cxnSp>
      <p:cxnSp>
        <p:nvCxnSpPr>
          <p:cNvPr id="435" name="Shape 435"/>
          <p:cNvCxnSpPr>
            <a:stCxn id="434" idx="3"/>
            <a:endCxn id="436" idx="2"/>
          </p:cNvCxnSpPr>
          <p:nvPr/>
        </p:nvCxnSpPr>
        <p:spPr>
          <a:xfrm>
            <a:off x="2922534" y="3006731"/>
            <a:ext cx="1973400" cy="730500"/>
          </a:xfrm>
          <a:prstGeom prst="straightConnector1">
            <a:avLst/>
          </a:prstGeom>
          <a:noFill/>
          <a:ln cap="flat" cmpd="sng" w="19050">
            <a:solidFill>
              <a:srgbClr val="FFFFFF"/>
            </a:solidFill>
            <a:prstDash val="solid"/>
            <a:round/>
            <a:headEnd len="lg" w="lg" type="none"/>
            <a:tailEnd len="lg" w="lg" type="none"/>
          </a:ln>
        </p:spPr>
      </p:cxnSp>
      <p:cxnSp>
        <p:nvCxnSpPr>
          <p:cNvPr id="437" name="Shape 437"/>
          <p:cNvCxnSpPr>
            <a:stCxn id="432" idx="4"/>
            <a:endCxn id="436" idx="2"/>
          </p:cNvCxnSpPr>
          <p:nvPr/>
        </p:nvCxnSpPr>
        <p:spPr>
          <a:xfrm flipH="1" rot="10800000">
            <a:off x="3766563" y="3737291"/>
            <a:ext cx="1129200" cy="852300"/>
          </a:xfrm>
          <a:prstGeom prst="straightConnector1">
            <a:avLst/>
          </a:prstGeom>
          <a:noFill/>
          <a:ln cap="flat" cmpd="sng" w="19050">
            <a:solidFill>
              <a:srgbClr val="FFFFFF"/>
            </a:solidFill>
            <a:prstDash val="solid"/>
            <a:round/>
            <a:headEnd len="lg" w="lg" type="none"/>
            <a:tailEnd len="lg" w="lg" type="none"/>
          </a:ln>
        </p:spPr>
      </p:cxnSp>
      <p:cxnSp>
        <p:nvCxnSpPr>
          <p:cNvPr id="438" name="Shape 438"/>
          <p:cNvCxnSpPr>
            <a:stCxn id="432" idx="4"/>
            <a:endCxn id="439" idx="2"/>
          </p:cNvCxnSpPr>
          <p:nvPr/>
        </p:nvCxnSpPr>
        <p:spPr>
          <a:xfrm flipH="1" rot="10800000">
            <a:off x="3766563" y="4424891"/>
            <a:ext cx="2898600" cy="164700"/>
          </a:xfrm>
          <a:prstGeom prst="straightConnector1">
            <a:avLst/>
          </a:prstGeom>
          <a:noFill/>
          <a:ln cap="flat" cmpd="sng" w="19050">
            <a:solidFill>
              <a:srgbClr val="FFFFFF"/>
            </a:solidFill>
            <a:prstDash val="solid"/>
            <a:round/>
            <a:headEnd len="lg" w="lg" type="none"/>
            <a:tailEnd len="lg" w="lg" type="none"/>
          </a:ln>
        </p:spPr>
      </p:cxnSp>
      <p:cxnSp>
        <p:nvCxnSpPr>
          <p:cNvPr id="440" name="Shape 440"/>
          <p:cNvCxnSpPr>
            <a:stCxn id="436" idx="4"/>
            <a:endCxn id="439" idx="2"/>
          </p:cNvCxnSpPr>
          <p:nvPr/>
        </p:nvCxnSpPr>
        <p:spPr>
          <a:xfrm>
            <a:off x="5705576" y="3737366"/>
            <a:ext cx="959400" cy="687600"/>
          </a:xfrm>
          <a:prstGeom prst="straightConnector1">
            <a:avLst/>
          </a:prstGeom>
          <a:noFill/>
          <a:ln cap="flat" cmpd="sng" w="19050">
            <a:solidFill>
              <a:srgbClr val="FFFFFF"/>
            </a:solidFill>
            <a:prstDash val="solid"/>
            <a:round/>
            <a:headEnd len="lg" w="lg" type="none"/>
            <a:tailEnd len="lg" w="lg" type="none"/>
          </a:ln>
        </p:spPr>
      </p:cxnSp>
      <p:cxnSp>
        <p:nvCxnSpPr>
          <p:cNvPr id="441" name="Shape 441"/>
          <p:cNvCxnSpPr>
            <a:stCxn id="436" idx="3"/>
            <a:endCxn id="442" idx="2"/>
          </p:cNvCxnSpPr>
          <p:nvPr/>
        </p:nvCxnSpPr>
        <p:spPr>
          <a:xfrm flipH="1" rot="10800000">
            <a:off x="5300696" y="3112631"/>
            <a:ext cx="1950300" cy="828600"/>
          </a:xfrm>
          <a:prstGeom prst="straightConnector1">
            <a:avLst/>
          </a:prstGeom>
          <a:noFill/>
          <a:ln cap="flat" cmpd="sng" w="19050">
            <a:solidFill>
              <a:srgbClr val="FFFFFF"/>
            </a:solidFill>
            <a:prstDash val="solid"/>
            <a:round/>
            <a:headEnd len="lg" w="lg" type="none"/>
            <a:tailEnd len="lg" w="lg" type="none"/>
          </a:ln>
        </p:spPr>
      </p:cxnSp>
      <p:cxnSp>
        <p:nvCxnSpPr>
          <p:cNvPr id="443" name="Shape 443"/>
          <p:cNvCxnSpPr>
            <a:stCxn id="442" idx="3"/>
            <a:endCxn id="439" idx="3"/>
          </p:cNvCxnSpPr>
          <p:nvPr/>
        </p:nvCxnSpPr>
        <p:spPr>
          <a:xfrm flipH="1">
            <a:off x="7070059" y="3316581"/>
            <a:ext cx="585900" cy="1312200"/>
          </a:xfrm>
          <a:prstGeom prst="straightConnector1">
            <a:avLst/>
          </a:prstGeom>
          <a:noFill/>
          <a:ln cap="flat" cmpd="sng" w="19050">
            <a:solidFill>
              <a:srgbClr val="FFFFFF"/>
            </a:solidFill>
            <a:prstDash val="solid"/>
            <a:round/>
            <a:headEnd len="lg" w="lg" type="none"/>
            <a:tailEnd len="lg" w="lg" type="none"/>
          </a:ln>
        </p:spPr>
      </p:cxnSp>
      <p:grpSp>
        <p:nvGrpSpPr>
          <p:cNvPr id="444" name="Shape 444"/>
          <p:cNvGrpSpPr/>
          <p:nvPr/>
        </p:nvGrpSpPr>
        <p:grpSpPr>
          <a:xfrm>
            <a:off x="951954" y="3215486"/>
            <a:ext cx="809759" cy="550445"/>
            <a:chOff x="565525" y="1153875"/>
            <a:chExt cx="1250400" cy="881700"/>
          </a:xfrm>
        </p:grpSpPr>
        <p:sp>
          <p:nvSpPr>
            <p:cNvPr id="431" name="Shape 431"/>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445" name="Shape 445"/>
            <p:cNvGrpSpPr/>
            <p:nvPr/>
          </p:nvGrpSpPr>
          <p:grpSpPr>
            <a:xfrm>
              <a:off x="565525" y="1153875"/>
              <a:ext cx="1250400" cy="606300"/>
              <a:chOff x="565525" y="1153875"/>
              <a:chExt cx="1250400" cy="606300"/>
            </a:xfrm>
          </p:grpSpPr>
          <p:sp>
            <p:nvSpPr>
              <p:cNvPr id="446" name="Shape 446"/>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447" name="Shape 447"/>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448" name="Shape 448"/>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449" name="Shape 449"/>
          <p:cNvGrpSpPr/>
          <p:nvPr/>
        </p:nvGrpSpPr>
        <p:grpSpPr>
          <a:xfrm>
            <a:off x="2956804" y="4243011"/>
            <a:ext cx="809759" cy="550445"/>
            <a:chOff x="565525" y="1153875"/>
            <a:chExt cx="1250400" cy="881700"/>
          </a:xfrm>
        </p:grpSpPr>
        <p:sp>
          <p:nvSpPr>
            <p:cNvPr id="432" name="Shape 432"/>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450" name="Shape 450"/>
            <p:cNvGrpSpPr/>
            <p:nvPr/>
          </p:nvGrpSpPr>
          <p:grpSpPr>
            <a:xfrm>
              <a:off x="565525" y="1153875"/>
              <a:ext cx="1250400" cy="606300"/>
              <a:chOff x="565525" y="1153875"/>
              <a:chExt cx="1250400" cy="606300"/>
            </a:xfrm>
          </p:grpSpPr>
          <p:sp>
            <p:nvSpPr>
              <p:cNvPr id="451" name="Shape 451"/>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452" name="Shape 452"/>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453" name="Shape 453"/>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454" name="Shape 454"/>
          <p:cNvGrpSpPr/>
          <p:nvPr/>
        </p:nvGrpSpPr>
        <p:grpSpPr>
          <a:xfrm>
            <a:off x="2517654" y="2456286"/>
            <a:ext cx="809759" cy="550445"/>
            <a:chOff x="565525" y="1153875"/>
            <a:chExt cx="1250400" cy="881700"/>
          </a:xfrm>
        </p:grpSpPr>
        <p:sp>
          <p:nvSpPr>
            <p:cNvPr id="434" name="Shape 434"/>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455" name="Shape 455"/>
            <p:cNvGrpSpPr/>
            <p:nvPr/>
          </p:nvGrpSpPr>
          <p:grpSpPr>
            <a:xfrm>
              <a:off x="565525" y="1153875"/>
              <a:ext cx="1250400" cy="606300"/>
              <a:chOff x="565525" y="1153875"/>
              <a:chExt cx="1250400" cy="606300"/>
            </a:xfrm>
          </p:grpSpPr>
          <p:sp>
            <p:nvSpPr>
              <p:cNvPr id="456" name="Shape 456"/>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457" name="Shape 457"/>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458" name="Shape 458"/>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459" name="Shape 459"/>
          <p:cNvGrpSpPr/>
          <p:nvPr/>
        </p:nvGrpSpPr>
        <p:grpSpPr>
          <a:xfrm>
            <a:off x="4895817" y="3390786"/>
            <a:ext cx="809759" cy="550445"/>
            <a:chOff x="565525" y="1153875"/>
            <a:chExt cx="1250400" cy="881700"/>
          </a:xfrm>
        </p:grpSpPr>
        <p:sp>
          <p:nvSpPr>
            <p:cNvPr id="436" name="Shape 436"/>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460" name="Shape 460"/>
            <p:cNvGrpSpPr/>
            <p:nvPr/>
          </p:nvGrpSpPr>
          <p:grpSpPr>
            <a:xfrm>
              <a:off x="565525" y="1153875"/>
              <a:ext cx="1250400" cy="606300"/>
              <a:chOff x="565525" y="1153875"/>
              <a:chExt cx="1250400" cy="606300"/>
            </a:xfrm>
          </p:grpSpPr>
          <p:sp>
            <p:nvSpPr>
              <p:cNvPr id="461" name="Shape 461"/>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462" name="Shape 462"/>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463" name="Shape 463"/>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464" name="Shape 464"/>
          <p:cNvGrpSpPr/>
          <p:nvPr/>
        </p:nvGrpSpPr>
        <p:grpSpPr>
          <a:xfrm>
            <a:off x="6665029" y="4078286"/>
            <a:ext cx="809759" cy="550445"/>
            <a:chOff x="565525" y="1153875"/>
            <a:chExt cx="1250400" cy="881700"/>
          </a:xfrm>
        </p:grpSpPr>
        <p:sp>
          <p:nvSpPr>
            <p:cNvPr id="439" name="Shape 439"/>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465" name="Shape 465"/>
            <p:cNvGrpSpPr/>
            <p:nvPr/>
          </p:nvGrpSpPr>
          <p:grpSpPr>
            <a:xfrm>
              <a:off x="565525" y="1153875"/>
              <a:ext cx="1250400" cy="606300"/>
              <a:chOff x="565525" y="1153875"/>
              <a:chExt cx="1250400" cy="606300"/>
            </a:xfrm>
          </p:grpSpPr>
          <p:sp>
            <p:nvSpPr>
              <p:cNvPr id="466" name="Shape 466"/>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467" name="Shape 467"/>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468" name="Shape 468"/>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469" name="Shape 469"/>
          <p:cNvGrpSpPr/>
          <p:nvPr/>
        </p:nvGrpSpPr>
        <p:grpSpPr>
          <a:xfrm>
            <a:off x="7251079" y="2766136"/>
            <a:ext cx="809759" cy="550445"/>
            <a:chOff x="565525" y="1153875"/>
            <a:chExt cx="1250400" cy="881700"/>
          </a:xfrm>
        </p:grpSpPr>
        <p:sp>
          <p:nvSpPr>
            <p:cNvPr id="442" name="Shape 442"/>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470" name="Shape 470"/>
            <p:cNvGrpSpPr/>
            <p:nvPr/>
          </p:nvGrpSpPr>
          <p:grpSpPr>
            <a:xfrm>
              <a:off x="565525" y="1153875"/>
              <a:ext cx="1250400" cy="606300"/>
              <a:chOff x="565525" y="1153875"/>
              <a:chExt cx="1250400" cy="606300"/>
            </a:xfrm>
          </p:grpSpPr>
          <p:sp>
            <p:nvSpPr>
              <p:cNvPr id="471" name="Shape 471"/>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472" name="Shape 472"/>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473" name="Shape 473"/>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cxnSp>
        <p:nvCxnSpPr>
          <p:cNvPr id="474" name="Shape 474"/>
          <p:cNvCxnSpPr>
            <a:stCxn id="434" idx="4"/>
            <a:endCxn id="442" idx="2"/>
          </p:cNvCxnSpPr>
          <p:nvPr/>
        </p:nvCxnSpPr>
        <p:spPr>
          <a:xfrm>
            <a:off x="3327413" y="2802866"/>
            <a:ext cx="3923700" cy="309900"/>
          </a:xfrm>
          <a:prstGeom prst="straightConnector1">
            <a:avLst/>
          </a:prstGeom>
          <a:noFill/>
          <a:ln cap="flat" cmpd="sng" w="19050">
            <a:solidFill>
              <a:srgbClr val="FFFFFF"/>
            </a:solidFill>
            <a:prstDash val="solid"/>
            <a:round/>
            <a:headEnd len="lg" w="lg" type="none"/>
            <a:tailEnd len="lg" w="lg" type="none"/>
          </a:ln>
        </p:spPr>
      </p:cxnSp>
      <p:graphicFrame>
        <p:nvGraphicFramePr>
          <p:cNvPr id="475" name="Shape 475"/>
          <p:cNvGraphicFramePr/>
          <p:nvPr/>
        </p:nvGraphicFramePr>
        <p:xfrm>
          <a:off x="5956075" y="228638"/>
          <a:ext cx="3000000" cy="3000000"/>
        </p:xfrm>
        <a:graphic>
          <a:graphicData uri="http://schemas.openxmlformats.org/drawingml/2006/table">
            <a:tbl>
              <a:tblPr>
                <a:noFill/>
                <a:tableStyleId>{5DAF8068-221B-4022-8F71-1C7C18F761E4}</a:tableStyleId>
              </a:tblPr>
              <a:tblGrid>
                <a:gridCol w="1430725"/>
                <a:gridCol w="1430725"/>
              </a:tblGrid>
              <a:tr h="301500">
                <a:tc>
                  <a:txBody>
                    <a:bodyPr>
                      <a:noAutofit/>
                    </a:bodyPr>
                    <a:lstStyle/>
                    <a:p>
                      <a:pPr lvl="0" rtl="0" algn="ctr">
                        <a:spcBef>
                          <a:spcPts val="0"/>
                        </a:spcBef>
                        <a:buNone/>
                      </a:pPr>
                      <a:r>
                        <a:rPr b="1" lang="en" sz="1800">
                          <a:solidFill>
                            <a:srgbClr val="FF9900"/>
                          </a:solidFill>
                          <a:latin typeface="Proxima Nova"/>
                          <a:ea typeface="Proxima Nova"/>
                          <a:cs typeface="Proxima Nova"/>
                          <a:sym typeface="Proxima Nova"/>
                        </a:rPr>
                        <a:t>srcIP</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FFFFFF">
                          <a:alpha val="0"/>
                        </a:srgbClr>
                      </a:solidFill>
                      <a:prstDash val="solid"/>
                      <a:round/>
                      <a:headEnd len="med" w="med" type="none"/>
                      <a:tailEnd len="med" w="med" type="none"/>
                    </a:lnR>
                    <a:lnT cap="flat" cmpd="sng" w="9525">
                      <a:solidFill>
                        <a:srgbClr val="FFFFFF">
                          <a:alpha val="0"/>
                        </a:srgbClr>
                      </a:solidFill>
                      <a:prstDash val="solid"/>
                      <a:round/>
                      <a:headEnd len="med" w="med" type="none"/>
                      <a:tailEnd len="med" w="med" type="none"/>
                    </a:lnT>
                    <a:lnB cap="flat" cmpd="sng" w="9525">
                      <a:solidFill>
                        <a:srgbClr val="FFFFFF">
                          <a:alpha val="0"/>
                        </a:srgbClr>
                      </a:solidFill>
                      <a:prstDash val="solid"/>
                      <a:round/>
                      <a:headEnd len="med" w="med" type="none"/>
                      <a:tailEnd len="med" w="med" type="none"/>
                    </a:lnB>
                  </a:tcPr>
                </a:tc>
                <a:tc>
                  <a:txBody>
                    <a:bodyPr>
                      <a:noAutofit/>
                    </a:bodyPr>
                    <a:lstStyle/>
                    <a:p>
                      <a:pPr lvl="0" rtl="0" algn="ctr">
                        <a:spcBef>
                          <a:spcPts val="0"/>
                        </a:spcBef>
                        <a:buNone/>
                      </a:pPr>
                      <a:r>
                        <a:rPr b="1" lang="en" sz="1800">
                          <a:solidFill>
                            <a:srgbClr val="FF9900"/>
                          </a:solidFill>
                          <a:latin typeface="Proxima Nova"/>
                          <a:ea typeface="Proxima Nova"/>
                          <a:cs typeface="Proxima Nova"/>
                          <a:sym typeface="Proxima Nova"/>
                        </a:rPr>
                        <a:t>count</a:t>
                      </a:r>
                    </a:p>
                  </a:txBody>
                  <a:tcPr marT="91425" marB="91425" marR="91425" marL="91425">
                    <a:lnL cap="flat" cmpd="sng" w="9525">
                      <a:solidFill>
                        <a:srgbClr val="FFFFFF">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r>
              <a:tr h="301500">
                <a:tc>
                  <a:txBody>
                    <a:bodyPr>
                      <a:noAutofit/>
                    </a:bodyPr>
                    <a:lstStyle/>
                    <a:p>
                      <a:pPr lvl="0" rtl="0" algn="ctr">
                        <a:spcBef>
                          <a:spcPts val="0"/>
                        </a:spcBef>
                        <a:buNone/>
                      </a:pPr>
                      <a:r>
                        <a:rPr lang="en" sz="1800">
                          <a:solidFill>
                            <a:srgbClr val="FFFFFF"/>
                          </a:solidFill>
                          <a:latin typeface="Proxima Nova"/>
                          <a:ea typeface="Proxima Nova"/>
                          <a:cs typeface="Proxima Nova"/>
                          <a:sym typeface="Proxima Nova"/>
                        </a:rPr>
                        <a:t>10.0.0.1</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FFFFFF">
                          <a:alpha val="0"/>
                        </a:srgbClr>
                      </a:solidFill>
                      <a:prstDash val="solid"/>
                      <a:round/>
                      <a:headEnd len="med" w="med" type="none"/>
                      <a:tailEnd len="med" w="med" type="none"/>
                    </a:lnR>
                    <a:lnT cap="flat" cmpd="sng" w="9525">
                      <a:solidFill>
                        <a:srgbClr val="FFFFFF">
                          <a:alpha val="0"/>
                        </a:srgbClr>
                      </a:solidFill>
                      <a:prstDash val="solid"/>
                      <a:round/>
                      <a:headEnd len="med" w="med" type="none"/>
                      <a:tailEnd len="med" w="med" type="none"/>
                    </a:lnT>
                    <a:lnB cap="flat" cmpd="sng" w="9525">
                      <a:solidFill>
                        <a:srgbClr val="FFFFFF">
                          <a:alpha val="0"/>
                        </a:srgbClr>
                      </a:solidFill>
                      <a:prstDash val="solid"/>
                      <a:round/>
                      <a:headEnd len="med" w="med" type="none"/>
                      <a:tailEnd len="med" w="med" type="none"/>
                    </a:lnB>
                  </a:tcPr>
                </a:tc>
                <a:tc>
                  <a:txBody>
                    <a:bodyPr>
                      <a:noAutofit/>
                    </a:bodyPr>
                    <a:lstStyle/>
                    <a:p>
                      <a:pPr lvl="0" rtl="0" algn="ctr">
                        <a:spcBef>
                          <a:spcPts val="0"/>
                        </a:spcBef>
                        <a:buNone/>
                      </a:pPr>
                      <a:r>
                        <a:rPr lang="en" sz="1800">
                          <a:solidFill>
                            <a:srgbClr val="FFFFFF"/>
                          </a:solidFill>
                          <a:latin typeface="Proxima Nova"/>
                          <a:ea typeface="Proxima Nova"/>
                          <a:cs typeface="Proxima Nova"/>
                          <a:sym typeface="Proxima Nova"/>
                        </a:rPr>
                        <a:t>1</a:t>
                      </a:r>
                    </a:p>
                  </a:txBody>
                  <a:tcPr marT="91425" marB="91425" marR="91425" marL="91425">
                    <a:lnL cap="flat" cmpd="sng" w="9525">
                      <a:solidFill>
                        <a:srgbClr val="FFFFFF">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r>
              <a:tr h="301500">
                <a:tc>
                  <a:txBody>
                    <a:bodyPr>
                      <a:noAutofit/>
                    </a:bodyPr>
                    <a:lstStyle/>
                    <a:p>
                      <a:pPr lvl="0" rtl="0" algn="ctr">
                        <a:spcBef>
                          <a:spcPts val="0"/>
                        </a:spcBef>
                        <a:buNone/>
                      </a:pPr>
                      <a:r>
                        <a:rPr lang="en" sz="1800">
                          <a:solidFill>
                            <a:srgbClr val="FFFFFF"/>
                          </a:solidFill>
                          <a:latin typeface="Proxima Nova"/>
                          <a:ea typeface="Proxima Nova"/>
                          <a:cs typeface="Proxima Nova"/>
                          <a:sym typeface="Proxima Nova"/>
                        </a:rPr>
                        <a:t>10.0.0.2</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FFFFFF">
                          <a:alpha val="0"/>
                        </a:srgbClr>
                      </a:solidFill>
                      <a:prstDash val="solid"/>
                      <a:round/>
                      <a:headEnd len="med" w="med" type="none"/>
                      <a:tailEnd len="med" w="med" type="none"/>
                    </a:lnR>
                    <a:lnT cap="flat" cmpd="sng" w="9525">
                      <a:solidFill>
                        <a:srgbClr val="FFFFFF">
                          <a:alpha val="0"/>
                        </a:srgbClr>
                      </a:solidFill>
                      <a:prstDash val="solid"/>
                      <a:round/>
                      <a:headEnd len="med" w="med" type="none"/>
                      <a:tailEnd len="med" w="med" type="none"/>
                    </a:lnT>
                    <a:lnB cap="flat" cmpd="sng" w="9525">
                      <a:solidFill>
                        <a:srgbClr val="FFFFFF">
                          <a:alpha val="0"/>
                        </a:srgbClr>
                      </a:solidFill>
                      <a:prstDash val="solid"/>
                      <a:round/>
                      <a:headEnd len="med" w="med" type="none"/>
                      <a:tailEnd len="med" w="med" type="none"/>
                    </a:lnB>
                  </a:tcPr>
                </a:tc>
                <a:tc>
                  <a:txBody>
                    <a:bodyPr>
                      <a:noAutofit/>
                    </a:bodyPr>
                    <a:lstStyle/>
                    <a:p>
                      <a:pPr lvl="0" rtl="0" algn="ctr">
                        <a:spcBef>
                          <a:spcPts val="0"/>
                        </a:spcBef>
                        <a:buNone/>
                      </a:pPr>
                      <a:r>
                        <a:rPr lang="en" sz="1800">
                          <a:solidFill>
                            <a:srgbClr val="FFFFFF"/>
                          </a:solidFill>
                          <a:latin typeface="Proxima Nova"/>
                          <a:ea typeface="Proxima Nova"/>
                          <a:cs typeface="Proxima Nova"/>
                          <a:sym typeface="Proxima Nova"/>
                        </a:rPr>
                        <a:t>1</a:t>
                      </a:r>
                    </a:p>
                  </a:txBody>
                  <a:tcPr marT="91425" marB="91425" marR="91425" marL="91425">
                    <a:lnL cap="flat" cmpd="sng" w="9525">
                      <a:solidFill>
                        <a:srgbClr val="FFFFFF">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r>
            </a:tbl>
          </a:graphicData>
        </a:graphic>
      </p:graphicFrame>
      <p:sp>
        <p:nvSpPr>
          <p:cNvPr id="476" name="Shape 476"/>
          <p:cNvSpPr/>
          <p:nvPr/>
        </p:nvSpPr>
        <p:spPr>
          <a:xfrm>
            <a:off x="2734288" y="3066325"/>
            <a:ext cx="327000" cy="232200"/>
          </a:xfrm>
          <a:prstGeom prst="snip1Rect">
            <a:avLst>
              <a:gd fmla="val 31643" name="adj"/>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rPr b="1" lang="en" sz="800"/>
              <a:t>...</a:t>
            </a:r>
          </a:p>
        </p:txBody>
      </p:sp>
      <p:cxnSp>
        <p:nvCxnSpPr>
          <p:cNvPr id="477" name="Shape 477"/>
          <p:cNvCxnSpPr>
            <a:endCxn id="476" idx="0"/>
          </p:cNvCxnSpPr>
          <p:nvPr/>
        </p:nvCxnSpPr>
        <p:spPr>
          <a:xfrm rot="10800000">
            <a:off x="3061288" y="3182425"/>
            <a:ext cx="1506000" cy="594000"/>
          </a:xfrm>
          <a:prstGeom prst="straightConnector1">
            <a:avLst/>
          </a:prstGeom>
          <a:noFill/>
          <a:ln cap="flat" cmpd="sng" w="19050">
            <a:solidFill>
              <a:srgbClr val="B7B7B7"/>
            </a:solidFill>
            <a:prstDash val="dot"/>
            <a:round/>
            <a:headEnd len="lg" w="lg" type="none"/>
            <a:tailEnd len="lg" w="lg" type="triangl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Shape 61"/>
          <p:cNvSpPr txBox="1"/>
          <p:nvPr>
            <p:ph type="title"/>
          </p:nvPr>
        </p:nvSpPr>
        <p:spPr>
          <a:xfrm>
            <a:off x="311700" y="2285400"/>
            <a:ext cx="8520600" cy="572700"/>
          </a:xfrm>
          <a:prstGeom prst="rect">
            <a:avLst/>
          </a:prstGeom>
        </p:spPr>
        <p:txBody>
          <a:bodyPr anchorCtr="0" anchor="t" bIns="91425" lIns="91425" rIns="91425" wrap="square" tIns="91425">
            <a:noAutofit/>
          </a:bodyPr>
          <a:lstStyle/>
          <a:p>
            <a:pPr lvl="0" algn="ctr">
              <a:spcBef>
                <a:spcPts val="0"/>
              </a:spcBef>
              <a:buNone/>
            </a:pPr>
            <a:r>
              <a:rPr lang="en" sz="3600">
                <a:solidFill>
                  <a:srgbClr val="FFFFFF"/>
                </a:solidFill>
              </a:rPr>
              <a:t>s</a:t>
            </a:r>
            <a:r>
              <a:rPr lang="en" sz="3600">
                <a:solidFill>
                  <a:srgbClr val="FFFFFF"/>
                </a:solidFill>
              </a:rPr>
              <a:t>oftware defined networking</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1" name="Shape 481"/>
        <p:cNvGrpSpPr/>
        <p:nvPr/>
      </p:nvGrpSpPr>
      <p:grpSpPr>
        <a:xfrm>
          <a:off x="0" y="0"/>
          <a:ext cx="0" cy="0"/>
          <a:chOff x="0" y="0"/>
          <a:chExt cx="0" cy="0"/>
        </a:xfrm>
      </p:grpSpPr>
      <p:cxnSp>
        <p:nvCxnSpPr>
          <p:cNvPr id="482" name="Shape 482"/>
          <p:cNvCxnSpPr>
            <a:stCxn id="483" idx="4"/>
            <a:endCxn id="484" idx="3"/>
          </p:cNvCxnSpPr>
          <p:nvPr/>
        </p:nvCxnSpPr>
        <p:spPr>
          <a:xfrm>
            <a:off x="1761713" y="3562066"/>
            <a:ext cx="1599900" cy="1231500"/>
          </a:xfrm>
          <a:prstGeom prst="straightConnector1">
            <a:avLst/>
          </a:prstGeom>
          <a:noFill/>
          <a:ln cap="flat" cmpd="sng" w="19050">
            <a:solidFill>
              <a:srgbClr val="FFFFFF"/>
            </a:solidFill>
            <a:prstDash val="solid"/>
            <a:round/>
            <a:headEnd len="lg" w="lg" type="none"/>
            <a:tailEnd len="lg" w="lg" type="none"/>
          </a:ln>
        </p:spPr>
      </p:cxnSp>
      <p:cxnSp>
        <p:nvCxnSpPr>
          <p:cNvPr id="485" name="Shape 485"/>
          <p:cNvCxnSpPr>
            <a:stCxn id="483" idx="4"/>
            <a:endCxn id="486" idx="2"/>
          </p:cNvCxnSpPr>
          <p:nvPr/>
        </p:nvCxnSpPr>
        <p:spPr>
          <a:xfrm flipH="1" rot="10800000">
            <a:off x="1761713" y="2802766"/>
            <a:ext cx="756000" cy="759300"/>
          </a:xfrm>
          <a:prstGeom prst="straightConnector1">
            <a:avLst/>
          </a:prstGeom>
          <a:noFill/>
          <a:ln cap="flat" cmpd="sng" w="19050">
            <a:solidFill>
              <a:srgbClr val="FFFFFF"/>
            </a:solidFill>
            <a:prstDash val="solid"/>
            <a:round/>
            <a:headEnd len="lg" w="lg" type="none"/>
            <a:tailEnd len="lg" w="lg" type="none"/>
          </a:ln>
        </p:spPr>
      </p:cxnSp>
      <p:cxnSp>
        <p:nvCxnSpPr>
          <p:cNvPr id="487" name="Shape 487"/>
          <p:cNvCxnSpPr>
            <a:stCxn id="486" idx="3"/>
            <a:endCxn id="488" idx="2"/>
          </p:cNvCxnSpPr>
          <p:nvPr/>
        </p:nvCxnSpPr>
        <p:spPr>
          <a:xfrm>
            <a:off x="2922534" y="3006731"/>
            <a:ext cx="1973400" cy="730500"/>
          </a:xfrm>
          <a:prstGeom prst="straightConnector1">
            <a:avLst/>
          </a:prstGeom>
          <a:noFill/>
          <a:ln cap="flat" cmpd="sng" w="19050">
            <a:solidFill>
              <a:srgbClr val="FFFFFF"/>
            </a:solidFill>
            <a:prstDash val="solid"/>
            <a:round/>
            <a:headEnd len="lg" w="lg" type="none"/>
            <a:tailEnd len="lg" w="lg" type="none"/>
          </a:ln>
        </p:spPr>
      </p:cxnSp>
      <p:cxnSp>
        <p:nvCxnSpPr>
          <p:cNvPr id="489" name="Shape 489"/>
          <p:cNvCxnSpPr>
            <a:stCxn id="484" idx="4"/>
            <a:endCxn id="488" idx="2"/>
          </p:cNvCxnSpPr>
          <p:nvPr/>
        </p:nvCxnSpPr>
        <p:spPr>
          <a:xfrm flipH="1" rot="10800000">
            <a:off x="3766563" y="3737291"/>
            <a:ext cx="1129200" cy="852300"/>
          </a:xfrm>
          <a:prstGeom prst="straightConnector1">
            <a:avLst/>
          </a:prstGeom>
          <a:noFill/>
          <a:ln cap="flat" cmpd="sng" w="19050">
            <a:solidFill>
              <a:srgbClr val="FFFFFF"/>
            </a:solidFill>
            <a:prstDash val="solid"/>
            <a:round/>
            <a:headEnd len="lg" w="lg" type="none"/>
            <a:tailEnd len="lg" w="lg" type="none"/>
          </a:ln>
        </p:spPr>
      </p:cxnSp>
      <p:cxnSp>
        <p:nvCxnSpPr>
          <p:cNvPr id="490" name="Shape 490"/>
          <p:cNvCxnSpPr>
            <a:stCxn id="484" idx="4"/>
            <a:endCxn id="491" idx="2"/>
          </p:cNvCxnSpPr>
          <p:nvPr/>
        </p:nvCxnSpPr>
        <p:spPr>
          <a:xfrm flipH="1" rot="10800000">
            <a:off x="3766563" y="4424891"/>
            <a:ext cx="2898600" cy="164700"/>
          </a:xfrm>
          <a:prstGeom prst="straightConnector1">
            <a:avLst/>
          </a:prstGeom>
          <a:noFill/>
          <a:ln cap="flat" cmpd="sng" w="19050">
            <a:solidFill>
              <a:srgbClr val="FFFFFF"/>
            </a:solidFill>
            <a:prstDash val="solid"/>
            <a:round/>
            <a:headEnd len="lg" w="lg" type="none"/>
            <a:tailEnd len="lg" w="lg" type="none"/>
          </a:ln>
        </p:spPr>
      </p:cxnSp>
      <p:cxnSp>
        <p:nvCxnSpPr>
          <p:cNvPr id="492" name="Shape 492"/>
          <p:cNvCxnSpPr>
            <a:stCxn id="488" idx="4"/>
            <a:endCxn id="491" idx="2"/>
          </p:cNvCxnSpPr>
          <p:nvPr/>
        </p:nvCxnSpPr>
        <p:spPr>
          <a:xfrm>
            <a:off x="5705576" y="3737366"/>
            <a:ext cx="959400" cy="687600"/>
          </a:xfrm>
          <a:prstGeom prst="straightConnector1">
            <a:avLst/>
          </a:prstGeom>
          <a:noFill/>
          <a:ln cap="flat" cmpd="sng" w="19050">
            <a:solidFill>
              <a:srgbClr val="FFFFFF"/>
            </a:solidFill>
            <a:prstDash val="solid"/>
            <a:round/>
            <a:headEnd len="lg" w="lg" type="none"/>
            <a:tailEnd len="lg" w="lg" type="none"/>
          </a:ln>
        </p:spPr>
      </p:cxnSp>
      <p:cxnSp>
        <p:nvCxnSpPr>
          <p:cNvPr id="493" name="Shape 493"/>
          <p:cNvCxnSpPr>
            <a:stCxn id="488" idx="3"/>
            <a:endCxn id="494" idx="2"/>
          </p:cNvCxnSpPr>
          <p:nvPr/>
        </p:nvCxnSpPr>
        <p:spPr>
          <a:xfrm flipH="1" rot="10800000">
            <a:off x="5300696" y="3112631"/>
            <a:ext cx="1950300" cy="828600"/>
          </a:xfrm>
          <a:prstGeom prst="straightConnector1">
            <a:avLst/>
          </a:prstGeom>
          <a:noFill/>
          <a:ln cap="flat" cmpd="sng" w="19050">
            <a:solidFill>
              <a:srgbClr val="FFFFFF"/>
            </a:solidFill>
            <a:prstDash val="solid"/>
            <a:round/>
            <a:headEnd len="lg" w="lg" type="none"/>
            <a:tailEnd len="lg" w="lg" type="none"/>
          </a:ln>
        </p:spPr>
      </p:cxnSp>
      <p:cxnSp>
        <p:nvCxnSpPr>
          <p:cNvPr id="495" name="Shape 495"/>
          <p:cNvCxnSpPr>
            <a:stCxn id="494" idx="3"/>
            <a:endCxn id="491" idx="3"/>
          </p:cNvCxnSpPr>
          <p:nvPr/>
        </p:nvCxnSpPr>
        <p:spPr>
          <a:xfrm flipH="1">
            <a:off x="7070059" y="3316581"/>
            <a:ext cx="585900" cy="1312200"/>
          </a:xfrm>
          <a:prstGeom prst="straightConnector1">
            <a:avLst/>
          </a:prstGeom>
          <a:noFill/>
          <a:ln cap="flat" cmpd="sng" w="19050">
            <a:solidFill>
              <a:srgbClr val="FFFFFF"/>
            </a:solidFill>
            <a:prstDash val="solid"/>
            <a:round/>
            <a:headEnd len="lg" w="lg" type="none"/>
            <a:tailEnd len="lg" w="lg" type="none"/>
          </a:ln>
        </p:spPr>
      </p:cxnSp>
      <p:grpSp>
        <p:nvGrpSpPr>
          <p:cNvPr id="496" name="Shape 496"/>
          <p:cNvGrpSpPr/>
          <p:nvPr/>
        </p:nvGrpSpPr>
        <p:grpSpPr>
          <a:xfrm>
            <a:off x="951954" y="3215486"/>
            <a:ext cx="809759" cy="550445"/>
            <a:chOff x="565525" y="1153875"/>
            <a:chExt cx="1250400" cy="881700"/>
          </a:xfrm>
        </p:grpSpPr>
        <p:sp>
          <p:nvSpPr>
            <p:cNvPr id="483" name="Shape 483"/>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497" name="Shape 497"/>
            <p:cNvGrpSpPr/>
            <p:nvPr/>
          </p:nvGrpSpPr>
          <p:grpSpPr>
            <a:xfrm>
              <a:off x="565525" y="1153875"/>
              <a:ext cx="1250400" cy="606300"/>
              <a:chOff x="565525" y="1153875"/>
              <a:chExt cx="1250400" cy="606300"/>
            </a:xfrm>
          </p:grpSpPr>
          <p:sp>
            <p:nvSpPr>
              <p:cNvPr id="498" name="Shape 498"/>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499" name="Shape 499"/>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500" name="Shape 500"/>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sp>
        <p:nvSpPr>
          <p:cNvPr id="501" name="Shape 501"/>
          <p:cNvSpPr txBox="1"/>
          <p:nvPr/>
        </p:nvSpPr>
        <p:spPr>
          <a:xfrm>
            <a:off x="233500" y="163975"/>
            <a:ext cx="8545800" cy="793800"/>
          </a:xfrm>
          <a:prstGeom prst="rect">
            <a:avLst/>
          </a:prstGeom>
          <a:noFill/>
          <a:ln>
            <a:noFill/>
          </a:ln>
        </p:spPr>
        <p:txBody>
          <a:bodyPr anchorCtr="0" anchor="t" bIns="91425" lIns="91425" rIns="91425" wrap="square" tIns="91425">
            <a:noAutofit/>
          </a:bodyPr>
          <a:lstStyle/>
          <a:p>
            <a:pPr lvl="0" rtl="0">
              <a:spcBef>
                <a:spcPts val="0"/>
              </a:spcBef>
              <a:buNone/>
            </a:pPr>
            <a:r>
              <a:rPr b="1" lang="en" sz="3000">
                <a:solidFill>
                  <a:srgbClr val="FF9900"/>
                </a:solidFill>
                <a:latin typeface="Proxima Nova"/>
                <a:ea typeface="Proxima Nova"/>
                <a:cs typeface="Proxima Nova"/>
                <a:sym typeface="Proxima Nova"/>
              </a:rPr>
              <a:t>capsules</a:t>
            </a:r>
          </a:p>
        </p:txBody>
      </p:sp>
      <p:grpSp>
        <p:nvGrpSpPr>
          <p:cNvPr id="502" name="Shape 502"/>
          <p:cNvGrpSpPr/>
          <p:nvPr/>
        </p:nvGrpSpPr>
        <p:grpSpPr>
          <a:xfrm>
            <a:off x="2956804" y="4243011"/>
            <a:ext cx="809759" cy="550445"/>
            <a:chOff x="565525" y="1153875"/>
            <a:chExt cx="1250400" cy="881700"/>
          </a:xfrm>
        </p:grpSpPr>
        <p:sp>
          <p:nvSpPr>
            <p:cNvPr id="484" name="Shape 484"/>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503" name="Shape 503"/>
            <p:cNvGrpSpPr/>
            <p:nvPr/>
          </p:nvGrpSpPr>
          <p:grpSpPr>
            <a:xfrm>
              <a:off x="565525" y="1153875"/>
              <a:ext cx="1250400" cy="606300"/>
              <a:chOff x="565525" y="1153875"/>
              <a:chExt cx="1250400" cy="606300"/>
            </a:xfrm>
          </p:grpSpPr>
          <p:sp>
            <p:nvSpPr>
              <p:cNvPr id="504" name="Shape 504"/>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505" name="Shape 505"/>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506" name="Shape 506"/>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507" name="Shape 507"/>
          <p:cNvGrpSpPr/>
          <p:nvPr/>
        </p:nvGrpSpPr>
        <p:grpSpPr>
          <a:xfrm>
            <a:off x="2517654" y="2456286"/>
            <a:ext cx="809759" cy="550445"/>
            <a:chOff x="565525" y="1153875"/>
            <a:chExt cx="1250400" cy="881700"/>
          </a:xfrm>
        </p:grpSpPr>
        <p:sp>
          <p:nvSpPr>
            <p:cNvPr id="486" name="Shape 486"/>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508" name="Shape 508"/>
            <p:cNvGrpSpPr/>
            <p:nvPr/>
          </p:nvGrpSpPr>
          <p:grpSpPr>
            <a:xfrm>
              <a:off x="565525" y="1153875"/>
              <a:ext cx="1250400" cy="606300"/>
              <a:chOff x="565525" y="1153875"/>
              <a:chExt cx="1250400" cy="606300"/>
            </a:xfrm>
          </p:grpSpPr>
          <p:sp>
            <p:nvSpPr>
              <p:cNvPr id="509" name="Shape 509"/>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510" name="Shape 510"/>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511" name="Shape 511"/>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512" name="Shape 512"/>
          <p:cNvGrpSpPr/>
          <p:nvPr/>
        </p:nvGrpSpPr>
        <p:grpSpPr>
          <a:xfrm>
            <a:off x="4895817" y="3390786"/>
            <a:ext cx="809759" cy="550445"/>
            <a:chOff x="565525" y="1153875"/>
            <a:chExt cx="1250400" cy="881700"/>
          </a:xfrm>
        </p:grpSpPr>
        <p:sp>
          <p:nvSpPr>
            <p:cNvPr id="488" name="Shape 488"/>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513" name="Shape 513"/>
            <p:cNvGrpSpPr/>
            <p:nvPr/>
          </p:nvGrpSpPr>
          <p:grpSpPr>
            <a:xfrm>
              <a:off x="565525" y="1153875"/>
              <a:ext cx="1250400" cy="606300"/>
              <a:chOff x="565525" y="1153875"/>
              <a:chExt cx="1250400" cy="606300"/>
            </a:xfrm>
          </p:grpSpPr>
          <p:sp>
            <p:nvSpPr>
              <p:cNvPr id="514" name="Shape 514"/>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515" name="Shape 515"/>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516" name="Shape 516"/>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517" name="Shape 517"/>
          <p:cNvGrpSpPr/>
          <p:nvPr/>
        </p:nvGrpSpPr>
        <p:grpSpPr>
          <a:xfrm>
            <a:off x="6665029" y="4078286"/>
            <a:ext cx="809759" cy="550445"/>
            <a:chOff x="565525" y="1153875"/>
            <a:chExt cx="1250400" cy="881700"/>
          </a:xfrm>
        </p:grpSpPr>
        <p:sp>
          <p:nvSpPr>
            <p:cNvPr id="491" name="Shape 491"/>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518" name="Shape 518"/>
            <p:cNvGrpSpPr/>
            <p:nvPr/>
          </p:nvGrpSpPr>
          <p:grpSpPr>
            <a:xfrm>
              <a:off x="565525" y="1153875"/>
              <a:ext cx="1250400" cy="606300"/>
              <a:chOff x="565525" y="1153875"/>
              <a:chExt cx="1250400" cy="606300"/>
            </a:xfrm>
          </p:grpSpPr>
          <p:sp>
            <p:nvSpPr>
              <p:cNvPr id="519" name="Shape 519"/>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520" name="Shape 520"/>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521" name="Shape 521"/>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522" name="Shape 522"/>
          <p:cNvGrpSpPr/>
          <p:nvPr/>
        </p:nvGrpSpPr>
        <p:grpSpPr>
          <a:xfrm>
            <a:off x="7251079" y="2766136"/>
            <a:ext cx="809759" cy="550445"/>
            <a:chOff x="565525" y="1153875"/>
            <a:chExt cx="1250400" cy="881700"/>
          </a:xfrm>
        </p:grpSpPr>
        <p:sp>
          <p:nvSpPr>
            <p:cNvPr id="494" name="Shape 494"/>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523" name="Shape 523"/>
            <p:cNvGrpSpPr/>
            <p:nvPr/>
          </p:nvGrpSpPr>
          <p:grpSpPr>
            <a:xfrm>
              <a:off x="565525" y="1153875"/>
              <a:ext cx="1250400" cy="606300"/>
              <a:chOff x="565525" y="1153875"/>
              <a:chExt cx="1250400" cy="606300"/>
            </a:xfrm>
          </p:grpSpPr>
          <p:sp>
            <p:nvSpPr>
              <p:cNvPr id="524" name="Shape 524"/>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525" name="Shape 525"/>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526" name="Shape 526"/>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cxnSp>
        <p:nvCxnSpPr>
          <p:cNvPr id="527" name="Shape 527"/>
          <p:cNvCxnSpPr>
            <a:stCxn id="486" idx="4"/>
            <a:endCxn id="494" idx="2"/>
          </p:cNvCxnSpPr>
          <p:nvPr/>
        </p:nvCxnSpPr>
        <p:spPr>
          <a:xfrm>
            <a:off x="3327413" y="2802866"/>
            <a:ext cx="3923700" cy="309900"/>
          </a:xfrm>
          <a:prstGeom prst="straightConnector1">
            <a:avLst/>
          </a:prstGeom>
          <a:noFill/>
          <a:ln cap="flat" cmpd="sng" w="19050">
            <a:solidFill>
              <a:srgbClr val="FFFFFF"/>
            </a:solidFill>
            <a:prstDash val="solid"/>
            <a:round/>
            <a:headEnd len="lg" w="lg" type="none"/>
            <a:tailEnd len="lg" w="lg"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1" name="Shape 531"/>
        <p:cNvGrpSpPr/>
        <p:nvPr/>
      </p:nvGrpSpPr>
      <p:grpSpPr>
        <a:xfrm>
          <a:off x="0" y="0"/>
          <a:ext cx="0" cy="0"/>
          <a:chOff x="0" y="0"/>
          <a:chExt cx="0" cy="0"/>
        </a:xfrm>
      </p:grpSpPr>
      <p:cxnSp>
        <p:nvCxnSpPr>
          <p:cNvPr id="532" name="Shape 532"/>
          <p:cNvCxnSpPr>
            <a:stCxn id="533" idx="4"/>
            <a:endCxn id="534" idx="3"/>
          </p:cNvCxnSpPr>
          <p:nvPr/>
        </p:nvCxnSpPr>
        <p:spPr>
          <a:xfrm>
            <a:off x="1761713" y="3562066"/>
            <a:ext cx="1599900" cy="1231500"/>
          </a:xfrm>
          <a:prstGeom prst="straightConnector1">
            <a:avLst/>
          </a:prstGeom>
          <a:noFill/>
          <a:ln cap="flat" cmpd="sng" w="19050">
            <a:solidFill>
              <a:srgbClr val="FFFFFF"/>
            </a:solidFill>
            <a:prstDash val="solid"/>
            <a:round/>
            <a:headEnd len="lg" w="lg" type="none"/>
            <a:tailEnd len="lg" w="lg" type="none"/>
          </a:ln>
        </p:spPr>
      </p:cxnSp>
      <p:cxnSp>
        <p:nvCxnSpPr>
          <p:cNvPr id="535" name="Shape 535"/>
          <p:cNvCxnSpPr>
            <a:stCxn id="533" idx="4"/>
            <a:endCxn id="536" idx="2"/>
          </p:cNvCxnSpPr>
          <p:nvPr/>
        </p:nvCxnSpPr>
        <p:spPr>
          <a:xfrm flipH="1" rot="10800000">
            <a:off x="1761713" y="2802766"/>
            <a:ext cx="756000" cy="759300"/>
          </a:xfrm>
          <a:prstGeom prst="straightConnector1">
            <a:avLst/>
          </a:prstGeom>
          <a:noFill/>
          <a:ln cap="flat" cmpd="sng" w="19050">
            <a:solidFill>
              <a:srgbClr val="FFFFFF"/>
            </a:solidFill>
            <a:prstDash val="solid"/>
            <a:round/>
            <a:headEnd len="lg" w="lg" type="none"/>
            <a:tailEnd len="lg" w="lg" type="none"/>
          </a:ln>
        </p:spPr>
      </p:cxnSp>
      <p:cxnSp>
        <p:nvCxnSpPr>
          <p:cNvPr id="537" name="Shape 537"/>
          <p:cNvCxnSpPr>
            <a:stCxn id="536" idx="3"/>
            <a:endCxn id="538" idx="2"/>
          </p:cNvCxnSpPr>
          <p:nvPr/>
        </p:nvCxnSpPr>
        <p:spPr>
          <a:xfrm>
            <a:off x="2922534" y="3006731"/>
            <a:ext cx="1973400" cy="730500"/>
          </a:xfrm>
          <a:prstGeom prst="straightConnector1">
            <a:avLst/>
          </a:prstGeom>
          <a:noFill/>
          <a:ln cap="flat" cmpd="sng" w="19050">
            <a:solidFill>
              <a:srgbClr val="FFFFFF"/>
            </a:solidFill>
            <a:prstDash val="solid"/>
            <a:round/>
            <a:headEnd len="lg" w="lg" type="none"/>
            <a:tailEnd len="lg" w="lg" type="none"/>
          </a:ln>
        </p:spPr>
      </p:cxnSp>
      <p:cxnSp>
        <p:nvCxnSpPr>
          <p:cNvPr id="539" name="Shape 539"/>
          <p:cNvCxnSpPr>
            <a:stCxn id="534" idx="4"/>
            <a:endCxn id="538" idx="2"/>
          </p:cNvCxnSpPr>
          <p:nvPr/>
        </p:nvCxnSpPr>
        <p:spPr>
          <a:xfrm flipH="1" rot="10800000">
            <a:off x="3766563" y="3737291"/>
            <a:ext cx="1129200" cy="852300"/>
          </a:xfrm>
          <a:prstGeom prst="straightConnector1">
            <a:avLst/>
          </a:prstGeom>
          <a:noFill/>
          <a:ln cap="flat" cmpd="sng" w="19050">
            <a:solidFill>
              <a:srgbClr val="FFFFFF"/>
            </a:solidFill>
            <a:prstDash val="solid"/>
            <a:round/>
            <a:headEnd len="lg" w="lg" type="none"/>
            <a:tailEnd len="lg" w="lg" type="none"/>
          </a:ln>
        </p:spPr>
      </p:cxnSp>
      <p:cxnSp>
        <p:nvCxnSpPr>
          <p:cNvPr id="540" name="Shape 540"/>
          <p:cNvCxnSpPr>
            <a:stCxn id="534" idx="4"/>
            <a:endCxn id="541" idx="2"/>
          </p:cNvCxnSpPr>
          <p:nvPr/>
        </p:nvCxnSpPr>
        <p:spPr>
          <a:xfrm flipH="1" rot="10800000">
            <a:off x="3766563" y="4424891"/>
            <a:ext cx="2898600" cy="164700"/>
          </a:xfrm>
          <a:prstGeom prst="straightConnector1">
            <a:avLst/>
          </a:prstGeom>
          <a:noFill/>
          <a:ln cap="flat" cmpd="sng" w="19050">
            <a:solidFill>
              <a:srgbClr val="FFFFFF"/>
            </a:solidFill>
            <a:prstDash val="solid"/>
            <a:round/>
            <a:headEnd len="lg" w="lg" type="none"/>
            <a:tailEnd len="lg" w="lg" type="none"/>
          </a:ln>
        </p:spPr>
      </p:cxnSp>
      <p:cxnSp>
        <p:nvCxnSpPr>
          <p:cNvPr id="542" name="Shape 542"/>
          <p:cNvCxnSpPr>
            <a:stCxn id="538" idx="4"/>
            <a:endCxn id="541" idx="2"/>
          </p:cNvCxnSpPr>
          <p:nvPr/>
        </p:nvCxnSpPr>
        <p:spPr>
          <a:xfrm>
            <a:off x="5705576" y="3737366"/>
            <a:ext cx="959400" cy="687600"/>
          </a:xfrm>
          <a:prstGeom prst="straightConnector1">
            <a:avLst/>
          </a:prstGeom>
          <a:noFill/>
          <a:ln cap="flat" cmpd="sng" w="19050">
            <a:solidFill>
              <a:srgbClr val="FFFFFF"/>
            </a:solidFill>
            <a:prstDash val="solid"/>
            <a:round/>
            <a:headEnd len="lg" w="lg" type="none"/>
            <a:tailEnd len="lg" w="lg" type="none"/>
          </a:ln>
        </p:spPr>
      </p:cxnSp>
      <p:cxnSp>
        <p:nvCxnSpPr>
          <p:cNvPr id="543" name="Shape 543"/>
          <p:cNvCxnSpPr>
            <a:stCxn id="538" idx="3"/>
            <a:endCxn id="544" idx="2"/>
          </p:cNvCxnSpPr>
          <p:nvPr/>
        </p:nvCxnSpPr>
        <p:spPr>
          <a:xfrm flipH="1" rot="10800000">
            <a:off x="5300696" y="3112631"/>
            <a:ext cx="1950300" cy="828600"/>
          </a:xfrm>
          <a:prstGeom prst="straightConnector1">
            <a:avLst/>
          </a:prstGeom>
          <a:noFill/>
          <a:ln cap="flat" cmpd="sng" w="19050">
            <a:solidFill>
              <a:srgbClr val="FFFFFF"/>
            </a:solidFill>
            <a:prstDash val="solid"/>
            <a:round/>
            <a:headEnd len="lg" w="lg" type="none"/>
            <a:tailEnd len="lg" w="lg" type="none"/>
          </a:ln>
        </p:spPr>
      </p:cxnSp>
      <p:cxnSp>
        <p:nvCxnSpPr>
          <p:cNvPr id="545" name="Shape 545"/>
          <p:cNvCxnSpPr>
            <a:stCxn id="544" idx="3"/>
            <a:endCxn id="541" idx="3"/>
          </p:cNvCxnSpPr>
          <p:nvPr/>
        </p:nvCxnSpPr>
        <p:spPr>
          <a:xfrm flipH="1">
            <a:off x="7070059" y="3316581"/>
            <a:ext cx="585900" cy="1312200"/>
          </a:xfrm>
          <a:prstGeom prst="straightConnector1">
            <a:avLst/>
          </a:prstGeom>
          <a:noFill/>
          <a:ln cap="flat" cmpd="sng" w="19050">
            <a:solidFill>
              <a:srgbClr val="FFFFFF"/>
            </a:solidFill>
            <a:prstDash val="solid"/>
            <a:round/>
            <a:headEnd len="lg" w="lg" type="none"/>
            <a:tailEnd len="lg" w="lg" type="none"/>
          </a:ln>
        </p:spPr>
      </p:cxnSp>
      <p:grpSp>
        <p:nvGrpSpPr>
          <p:cNvPr id="546" name="Shape 546"/>
          <p:cNvGrpSpPr/>
          <p:nvPr/>
        </p:nvGrpSpPr>
        <p:grpSpPr>
          <a:xfrm>
            <a:off x="951954" y="3215486"/>
            <a:ext cx="809759" cy="550445"/>
            <a:chOff x="565525" y="1153875"/>
            <a:chExt cx="1250400" cy="881700"/>
          </a:xfrm>
        </p:grpSpPr>
        <p:sp>
          <p:nvSpPr>
            <p:cNvPr id="533" name="Shape 533"/>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547" name="Shape 547"/>
            <p:cNvGrpSpPr/>
            <p:nvPr/>
          </p:nvGrpSpPr>
          <p:grpSpPr>
            <a:xfrm>
              <a:off x="565525" y="1153875"/>
              <a:ext cx="1250400" cy="606300"/>
              <a:chOff x="565525" y="1153875"/>
              <a:chExt cx="1250400" cy="606300"/>
            </a:xfrm>
          </p:grpSpPr>
          <p:sp>
            <p:nvSpPr>
              <p:cNvPr id="548" name="Shape 548"/>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549" name="Shape 549"/>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550" name="Shape 550"/>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551" name="Shape 551"/>
          <p:cNvGrpSpPr/>
          <p:nvPr/>
        </p:nvGrpSpPr>
        <p:grpSpPr>
          <a:xfrm>
            <a:off x="2956804" y="4243011"/>
            <a:ext cx="809759" cy="550445"/>
            <a:chOff x="565525" y="1153875"/>
            <a:chExt cx="1250400" cy="881700"/>
          </a:xfrm>
        </p:grpSpPr>
        <p:sp>
          <p:nvSpPr>
            <p:cNvPr id="534" name="Shape 534"/>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552" name="Shape 552"/>
            <p:cNvGrpSpPr/>
            <p:nvPr/>
          </p:nvGrpSpPr>
          <p:grpSpPr>
            <a:xfrm>
              <a:off x="565525" y="1153875"/>
              <a:ext cx="1250400" cy="606300"/>
              <a:chOff x="565525" y="1153875"/>
              <a:chExt cx="1250400" cy="606300"/>
            </a:xfrm>
          </p:grpSpPr>
          <p:sp>
            <p:nvSpPr>
              <p:cNvPr id="553" name="Shape 553"/>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554" name="Shape 554"/>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555" name="Shape 555"/>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556" name="Shape 556"/>
          <p:cNvGrpSpPr/>
          <p:nvPr/>
        </p:nvGrpSpPr>
        <p:grpSpPr>
          <a:xfrm>
            <a:off x="2517654" y="2456286"/>
            <a:ext cx="809759" cy="550445"/>
            <a:chOff x="565525" y="1153875"/>
            <a:chExt cx="1250400" cy="881700"/>
          </a:xfrm>
        </p:grpSpPr>
        <p:sp>
          <p:nvSpPr>
            <p:cNvPr id="536" name="Shape 536"/>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557" name="Shape 557"/>
            <p:cNvGrpSpPr/>
            <p:nvPr/>
          </p:nvGrpSpPr>
          <p:grpSpPr>
            <a:xfrm>
              <a:off x="565525" y="1153875"/>
              <a:ext cx="1250400" cy="606300"/>
              <a:chOff x="565525" y="1153875"/>
              <a:chExt cx="1250400" cy="606300"/>
            </a:xfrm>
          </p:grpSpPr>
          <p:sp>
            <p:nvSpPr>
              <p:cNvPr id="558" name="Shape 558"/>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559" name="Shape 559"/>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560" name="Shape 560"/>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561" name="Shape 561"/>
          <p:cNvGrpSpPr/>
          <p:nvPr/>
        </p:nvGrpSpPr>
        <p:grpSpPr>
          <a:xfrm>
            <a:off x="4895817" y="3390786"/>
            <a:ext cx="809759" cy="550445"/>
            <a:chOff x="565525" y="1153875"/>
            <a:chExt cx="1250400" cy="881700"/>
          </a:xfrm>
        </p:grpSpPr>
        <p:sp>
          <p:nvSpPr>
            <p:cNvPr id="538" name="Shape 538"/>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562" name="Shape 562"/>
            <p:cNvGrpSpPr/>
            <p:nvPr/>
          </p:nvGrpSpPr>
          <p:grpSpPr>
            <a:xfrm>
              <a:off x="565525" y="1153875"/>
              <a:ext cx="1250400" cy="606300"/>
              <a:chOff x="565525" y="1153875"/>
              <a:chExt cx="1250400" cy="606300"/>
            </a:xfrm>
          </p:grpSpPr>
          <p:sp>
            <p:nvSpPr>
              <p:cNvPr id="563" name="Shape 563"/>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564" name="Shape 564"/>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565" name="Shape 565"/>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566" name="Shape 566"/>
          <p:cNvGrpSpPr/>
          <p:nvPr/>
        </p:nvGrpSpPr>
        <p:grpSpPr>
          <a:xfrm>
            <a:off x="6665029" y="4078286"/>
            <a:ext cx="809759" cy="550445"/>
            <a:chOff x="565525" y="1153875"/>
            <a:chExt cx="1250400" cy="881700"/>
          </a:xfrm>
        </p:grpSpPr>
        <p:sp>
          <p:nvSpPr>
            <p:cNvPr id="541" name="Shape 541"/>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567" name="Shape 567"/>
            <p:cNvGrpSpPr/>
            <p:nvPr/>
          </p:nvGrpSpPr>
          <p:grpSpPr>
            <a:xfrm>
              <a:off x="565525" y="1153875"/>
              <a:ext cx="1250400" cy="606300"/>
              <a:chOff x="565525" y="1153875"/>
              <a:chExt cx="1250400" cy="606300"/>
            </a:xfrm>
          </p:grpSpPr>
          <p:sp>
            <p:nvSpPr>
              <p:cNvPr id="568" name="Shape 568"/>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569" name="Shape 569"/>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570" name="Shape 570"/>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571" name="Shape 571"/>
          <p:cNvGrpSpPr/>
          <p:nvPr/>
        </p:nvGrpSpPr>
        <p:grpSpPr>
          <a:xfrm>
            <a:off x="7251079" y="2766136"/>
            <a:ext cx="809759" cy="550445"/>
            <a:chOff x="565525" y="1153875"/>
            <a:chExt cx="1250400" cy="881700"/>
          </a:xfrm>
        </p:grpSpPr>
        <p:sp>
          <p:nvSpPr>
            <p:cNvPr id="544" name="Shape 544"/>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572" name="Shape 572"/>
            <p:cNvGrpSpPr/>
            <p:nvPr/>
          </p:nvGrpSpPr>
          <p:grpSpPr>
            <a:xfrm>
              <a:off x="565525" y="1153875"/>
              <a:ext cx="1250400" cy="606300"/>
              <a:chOff x="565525" y="1153875"/>
              <a:chExt cx="1250400" cy="606300"/>
            </a:xfrm>
          </p:grpSpPr>
          <p:sp>
            <p:nvSpPr>
              <p:cNvPr id="573" name="Shape 573"/>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574" name="Shape 574"/>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575" name="Shape 575"/>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cxnSp>
        <p:nvCxnSpPr>
          <p:cNvPr id="576" name="Shape 576"/>
          <p:cNvCxnSpPr>
            <a:stCxn id="536" idx="4"/>
            <a:endCxn id="544" idx="2"/>
          </p:cNvCxnSpPr>
          <p:nvPr/>
        </p:nvCxnSpPr>
        <p:spPr>
          <a:xfrm>
            <a:off x="3327413" y="2802866"/>
            <a:ext cx="3923700" cy="309900"/>
          </a:xfrm>
          <a:prstGeom prst="straightConnector1">
            <a:avLst/>
          </a:prstGeom>
          <a:noFill/>
          <a:ln cap="flat" cmpd="sng" w="19050">
            <a:solidFill>
              <a:srgbClr val="FFFFFF"/>
            </a:solidFill>
            <a:prstDash val="solid"/>
            <a:round/>
            <a:headEnd len="lg" w="lg" type="none"/>
            <a:tailEnd len="lg" w="lg" type="none"/>
          </a:ln>
        </p:spPr>
      </p:cxnSp>
      <p:sp>
        <p:nvSpPr>
          <p:cNvPr id="577" name="Shape 577"/>
          <p:cNvSpPr txBox="1"/>
          <p:nvPr/>
        </p:nvSpPr>
        <p:spPr>
          <a:xfrm>
            <a:off x="260175" y="293525"/>
            <a:ext cx="3346200" cy="1194300"/>
          </a:xfrm>
          <a:prstGeom prst="rect">
            <a:avLst/>
          </a:prstGeom>
          <a:noFill/>
          <a:ln>
            <a:noFill/>
          </a:ln>
        </p:spPr>
        <p:txBody>
          <a:bodyPr anchorCtr="0" anchor="t" bIns="91425" lIns="91425" rIns="91425" wrap="square" tIns="91425">
            <a:noAutofit/>
          </a:bodyPr>
          <a:lstStyle/>
          <a:p>
            <a:pPr lvl="0" rtl="0">
              <a:spcBef>
                <a:spcPts val="0"/>
              </a:spcBef>
              <a:buNone/>
            </a:pPr>
            <a:r>
              <a:rPr lang="en" sz="1800">
                <a:solidFill>
                  <a:srgbClr val="FFFFFF"/>
                </a:solidFill>
                <a:latin typeface="Proxima Nova"/>
                <a:ea typeface="Proxima Nova"/>
                <a:cs typeface="Proxima Nova"/>
                <a:sym typeface="Proxima Nova"/>
              </a:rPr>
              <a:t>packet contains instructions to push switch info at every hop</a:t>
            </a:r>
          </a:p>
        </p:txBody>
      </p:sp>
      <p:sp>
        <p:nvSpPr>
          <p:cNvPr id="578" name="Shape 578"/>
          <p:cNvSpPr txBox="1"/>
          <p:nvPr/>
        </p:nvSpPr>
        <p:spPr>
          <a:xfrm>
            <a:off x="5441775" y="293525"/>
            <a:ext cx="3346200" cy="1194300"/>
          </a:xfrm>
          <a:prstGeom prst="rect">
            <a:avLst/>
          </a:prstGeom>
          <a:noFill/>
          <a:ln>
            <a:noFill/>
          </a:ln>
        </p:spPr>
        <p:txBody>
          <a:bodyPr anchorCtr="0" anchor="t" bIns="91425" lIns="91425" rIns="91425" wrap="square" tIns="91425">
            <a:noAutofit/>
          </a:bodyPr>
          <a:lstStyle/>
          <a:p>
            <a:pPr lvl="0" rtl="0" algn="r">
              <a:spcBef>
                <a:spcPts val="0"/>
              </a:spcBef>
              <a:buNone/>
            </a:pPr>
            <a:r>
              <a:rPr b="1" lang="en">
                <a:solidFill>
                  <a:srgbClr val="B7B7B7"/>
                </a:solidFill>
                <a:latin typeface="Proxima Nova"/>
                <a:ea typeface="Proxima Nova"/>
                <a:cs typeface="Proxima Nova"/>
                <a:sym typeface="Proxima Nova"/>
              </a:rPr>
              <a:t>Tiny Packet Programs</a:t>
            </a:r>
          </a:p>
          <a:p>
            <a:pPr lvl="0" rtl="0" algn="r">
              <a:spcBef>
                <a:spcPts val="0"/>
              </a:spcBef>
              <a:buNone/>
            </a:pPr>
            <a:r>
              <a:rPr lang="en">
                <a:solidFill>
                  <a:srgbClr val="B7B7B7"/>
                </a:solidFill>
                <a:latin typeface="Proxima Nova"/>
                <a:ea typeface="Proxima Nova"/>
                <a:cs typeface="Proxima Nova"/>
                <a:sym typeface="Proxima Nova"/>
              </a:rPr>
              <a:t>Jeyakumar et al, 2014</a:t>
            </a:r>
          </a:p>
          <a:p>
            <a:pPr lvl="0" rtl="0" algn="r">
              <a:spcBef>
                <a:spcPts val="0"/>
              </a:spcBef>
              <a:buNone/>
            </a:pPr>
            <a:r>
              <a:t/>
            </a:r>
            <a:endParaRPr b="1">
              <a:solidFill>
                <a:srgbClr val="B7B7B7"/>
              </a:solidFill>
              <a:latin typeface="Proxima Nova"/>
              <a:ea typeface="Proxima Nova"/>
              <a:cs typeface="Proxima Nova"/>
              <a:sym typeface="Proxima Nova"/>
            </a:endParaRPr>
          </a:p>
          <a:p>
            <a:pPr lvl="0" rtl="0" algn="r">
              <a:spcBef>
                <a:spcPts val="0"/>
              </a:spcBef>
              <a:buNone/>
            </a:pPr>
            <a:r>
              <a:rPr b="1" lang="en">
                <a:solidFill>
                  <a:srgbClr val="B7B7B7"/>
                </a:solidFill>
                <a:latin typeface="Proxima Nova"/>
                <a:ea typeface="Proxima Nova"/>
                <a:cs typeface="Proxima Nova"/>
                <a:sym typeface="Proxima Nova"/>
              </a:rPr>
              <a:t>In-Band Network Telemetry</a:t>
            </a:r>
          </a:p>
          <a:p>
            <a:pPr lvl="0" rtl="0" algn="r">
              <a:spcBef>
                <a:spcPts val="0"/>
              </a:spcBef>
              <a:buNone/>
            </a:pPr>
            <a:r>
              <a:rPr lang="en">
                <a:solidFill>
                  <a:srgbClr val="B7B7B7"/>
                </a:solidFill>
                <a:latin typeface="Proxima Nova"/>
                <a:ea typeface="Proxima Nova"/>
                <a:cs typeface="Proxima Nova"/>
                <a:sym typeface="Proxima Nova"/>
              </a:rPr>
              <a:t>Kim et al, 2016</a:t>
            </a:r>
          </a:p>
        </p:txBody>
      </p:sp>
      <p:sp>
        <p:nvSpPr>
          <p:cNvPr id="579" name="Shape 579"/>
          <p:cNvSpPr/>
          <p:nvPr/>
        </p:nvSpPr>
        <p:spPr>
          <a:xfrm>
            <a:off x="2089238" y="2533925"/>
            <a:ext cx="327000" cy="232200"/>
          </a:xfrm>
          <a:prstGeom prst="snip1Rect">
            <a:avLst>
              <a:gd fmla="val 31643" name="adj"/>
            </a:avLst>
          </a:prstGeom>
          <a:solidFill>
            <a:srgbClr val="FF99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rPr b="1" lang="en" sz="800"/>
              <a:t>...</a:t>
            </a:r>
          </a:p>
        </p:txBody>
      </p:sp>
      <p:cxnSp>
        <p:nvCxnSpPr>
          <p:cNvPr id="580" name="Shape 580"/>
          <p:cNvCxnSpPr>
            <a:endCxn id="579" idx="1"/>
          </p:cNvCxnSpPr>
          <p:nvPr/>
        </p:nvCxnSpPr>
        <p:spPr>
          <a:xfrm flipH="1" rot="10800000">
            <a:off x="1864538" y="2766125"/>
            <a:ext cx="388200" cy="421800"/>
          </a:xfrm>
          <a:prstGeom prst="straightConnector1">
            <a:avLst/>
          </a:prstGeom>
          <a:noFill/>
          <a:ln cap="flat" cmpd="sng" w="19050">
            <a:solidFill>
              <a:srgbClr val="B7B7B7"/>
            </a:solidFill>
            <a:prstDash val="dot"/>
            <a:round/>
            <a:headEnd len="lg" w="lg" type="none"/>
            <a:tailEnd len="lg" w="lg" type="triangl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4" name="Shape 584"/>
        <p:cNvGrpSpPr/>
        <p:nvPr/>
      </p:nvGrpSpPr>
      <p:grpSpPr>
        <a:xfrm>
          <a:off x="0" y="0"/>
          <a:ext cx="0" cy="0"/>
          <a:chOff x="0" y="0"/>
          <a:chExt cx="0" cy="0"/>
        </a:xfrm>
      </p:grpSpPr>
      <p:cxnSp>
        <p:nvCxnSpPr>
          <p:cNvPr id="585" name="Shape 585"/>
          <p:cNvCxnSpPr>
            <a:stCxn id="586" idx="4"/>
            <a:endCxn id="587" idx="3"/>
          </p:cNvCxnSpPr>
          <p:nvPr/>
        </p:nvCxnSpPr>
        <p:spPr>
          <a:xfrm>
            <a:off x="1761713" y="3562066"/>
            <a:ext cx="1599900" cy="1231500"/>
          </a:xfrm>
          <a:prstGeom prst="straightConnector1">
            <a:avLst/>
          </a:prstGeom>
          <a:noFill/>
          <a:ln cap="flat" cmpd="sng" w="19050">
            <a:solidFill>
              <a:srgbClr val="FFFFFF"/>
            </a:solidFill>
            <a:prstDash val="solid"/>
            <a:round/>
            <a:headEnd len="lg" w="lg" type="none"/>
            <a:tailEnd len="lg" w="lg" type="none"/>
          </a:ln>
        </p:spPr>
      </p:cxnSp>
      <p:cxnSp>
        <p:nvCxnSpPr>
          <p:cNvPr id="588" name="Shape 588"/>
          <p:cNvCxnSpPr>
            <a:stCxn id="586" idx="4"/>
            <a:endCxn id="589" idx="2"/>
          </p:cNvCxnSpPr>
          <p:nvPr/>
        </p:nvCxnSpPr>
        <p:spPr>
          <a:xfrm flipH="1" rot="10800000">
            <a:off x="1761713" y="2802766"/>
            <a:ext cx="756000" cy="759300"/>
          </a:xfrm>
          <a:prstGeom prst="straightConnector1">
            <a:avLst/>
          </a:prstGeom>
          <a:noFill/>
          <a:ln cap="flat" cmpd="sng" w="19050">
            <a:solidFill>
              <a:srgbClr val="FFFFFF"/>
            </a:solidFill>
            <a:prstDash val="solid"/>
            <a:round/>
            <a:headEnd len="lg" w="lg" type="none"/>
            <a:tailEnd len="lg" w="lg" type="none"/>
          </a:ln>
        </p:spPr>
      </p:cxnSp>
      <p:cxnSp>
        <p:nvCxnSpPr>
          <p:cNvPr id="590" name="Shape 590"/>
          <p:cNvCxnSpPr>
            <a:stCxn id="589" idx="3"/>
            <a:endCxn id="591" idx="2"/>
          </p:cNvCxnSpPr>
          <p:nvPr/>
        </p:nvCxnSpPr>
        <p:spPr>
          <a:xfrm>
            <a:off x="2922534" y="3006731"/>
            <a:ext cx="1973400" cy="730500"/>
          </a:xfrm>
          <a:prstGeom prst="straightConnector1">
            <a:avLst/>
          </a:prstGeom>
          <a:noFill/>
          <a:ln cap="flat" cmpd="sng" w="19050">
            <a:solidFill>
              <a:srgbClr val="FFFFFF"/>
            </a:solidFill>
            <a:prstDash val="solid"/>
            <a:round/>
            <a:headEnd len="lg" w="lg" type="none"/>
            <a:tailEnd len="lg" w="lg" type="none"/>
          </a:ln>
        </p:spPr>
      </p:cxnSp>
      <p:cxnSp>
        <p:nvCxnSpPr>
          <p:cNvPr id="592" name="Shape 592"/>
          <p:cNvCxnSpPr>
            <a:stCxn id="587" idx="4"/>
            <a:endCxn id="591" idx="2"/>
          </p:cNvCxnSpPr>
          <p:nvPr/>
        </p:nvCxnSpPr>
        <p:spPr>
          <a:xfrm flipH="1" rot="10800000">
            <a:off x="3766563" y="3737291"/>
            <a:ext cx="1129200" cy="852300"/>
          </a:xfrm>
          <a:prstGeom prst="straightConnector1">
            <a:avLst/>
          </a:prstGeom>
          <a:noFill/>
          <a:ln cap="flat" cmpd="sng" w="19050">
            <a:solidFill>
              <a:srgbClr val="FFFFFF"/>
            </a:solidFill>
            <a:prstDash val="solid"/>
            <a:round/>
            <a:headEnd len="lg" w="lg" type="none"/>
            <a:tailEnd len="lg" w="lg" type="none"/>
          </a:ln>
        </p:spPr>
      </p:cxnSp>
      <p:cxnSp>
        <p:nvCxnSpPr>
          <p:cNvPr id="593" name="Shape 593"/>
          <p:cNvCxnSpPr>
            <a:stCxn id="587" idx="4"/>
            <a:endCxn id="594" idx="2"/>
          </p:cNvCxnSpPr>
          <p:nvPr/>
        </p:nvCxnSpPr>
        <p:spPr>
          <a:xfrm flipH="1" rot="10800000">
            <a:off x="3766563" y="4424891"/>
            <a:ext cx="2898600" cy="164700"/>
          </a:xfrm>
          <a:prstGeom prst="straightConnector1">
            <a:avLst/>
          </a:prstGeom>
          <a:noFill/>
          <a:ln cap="flat" cmpd="sng" w="19050">
            <a:solidFill>
              <a:srgbClr val="FFFFFF"/>
            </a:solidFill>
            <a:prstDash val="solid"/>
            <a:round/>
            <a:headEnd len="lg" w="lg" type="none"/>
            <a:tailEnd len="lg" w="lg" type="none"/>
          </a:ln>
        </p:spPr>
      </p:cxnSp>
      <p:cxnSp>
        <p:nvCxnSpPr>
          <p:cNvPr id="595" name="Shape 595"/>
          <p:cNvCxnSpPr>
            <a:stCxn id="591" idx="4"/>
            <a:endCxn id="594" idx="2"/>
          </p:cNvCxnSpPr>
          <p:nvPr/>
        </p:nvCxnSpPr>
        <p:spPr>
          <a:xfrm>
            <a:off x="5705576" y="3737366"/>
            <a:ext cx="959400" cy="687600"/>
          </a:xfrm>
          <a:prstGeom prst="straightConnector1">
            <a:avLst/>
          </a:prstGeom>
          <a:noFill/>
          <a:ln cap="flat" cmpd="sng" w="19050">
            <a:solidFill>
              <a:srgbClr val="FFFFFF"/>
            </a:solidFill>
            <a:prstDash val="solid"/>
            <a:round/>
            <a:headEnd len="lg" w="lg" type="none"/>
            <a:tailEnd len="lg" w="lg" type="none"/>
          </a:ln>
        </p:spPr>
      </p:cxnSp>
      <p:cxnSp>
        <p:nvCxnSpPr>
          <p:cNvPr id="596" name="Shape 596"/>
          <p:cNvCxnSpPr>
            <a:stCxn id="591" idx="3"/>
            <a:endCxn id="597" idx="2"/>
          </p:cNvCxnSpPr>
          <p:nvPr/>
        </p:nvCxnSpPr>
        <p:spPr>
          <a:xfrm flipH="1" rot="10800000">
            <a:off x="5300696" y="3112631"/>
            <a:ext cx="1950300" cy="828600"/>
          </a:xfrm>
          <a:prstGeom prst="straightConnector1">
            <a:avLst/>
          </a:prstGeom>
          <a:noFill/>
          <a:ln cap="flat" cmpd="sng" w="19050">
            <a:solidFill>
              <a:srgbClr val="FFFFFF"/>
            </a:solidFill>
            <a:prstDash val="solid"/>
            <a:round/>
            <a:headEnd len="lg" w="lg" type="none"/>
            <a:tailEnd len="lg" w="lg" type="none"/>
          </a:ln>
        </p:spPr>
      </p:cxnSp>
      <p:cxnSp>
        <p:nvCxnSpPr>
          <p:cNvPr id="598" name="Shape 598"/>
          <p:cNvCxnSpPr>
            <a:stCxn id="597" idx="3"/>
            <a:endCxn id="594" idx="3"/>
          </p:cNvCxnSpPr>
          <p:nvPr/>
        </p:nvCxnSpPr>
        <p:spPr>
          <a:xfrm flipH="1">
            <a:off x="7070059" y="3316581"/>
            <a:ext cx="585900" cy="1312200"/>
          </a:xfrm>
          <a:prstGeom prst="straightConnector1">
            <a:avLst/>
          </a:prstGeom>
          <a:noFill/>
          <a:ln cap="flat" cmpd="sng" w="19050">
            <a:solidFill>
              <a:srgbClr val="FFFFFF"/>
            </a:solidFill>
            <a:prstDash val="solid"/>
            <a:round/>
            <a:headEnd len="lg" w="lg" type="none"/>
            <a:tailEnd len="lg" w="lg" type="none"/>
          </a:ln>
        </p:spPr>
      </p:cxnSp>
      <p:grpSp>
        <p:nvGrpSpPr>
          <p:cNvPr id="599" name="Shape 599"/>
          <p:cNvGrpSpPr/>
          <p:nvPr/>
        </p:nvGrpSpPr>
        <p:grpSpPr>
          <a:xfrm>
            <a:off x="951954" y="3215486"/>
            <a:ext cx="809759" cy="550445"/>
            <a:chOff x="565525" y="1153875"/>
            <a:chExt cx="1250400" cy="881700"/>
          </a:xfrm>
        </p:grpSpPr>
        <p:sp>
          <p:nvSpPr>
            <p:cNvPr id="586" name="Shape 586"/>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600" name="Shape 600"/>
            <p:cNvGrpSpPr/>
            <p:nvPr/>
          </p:nvGrpSpPr>
          <p:grpSpPr>
            <a:xfrm>
              <a:off x="565525" y="1153875"/>
              <a:ext cx="1250400" cy="606300"/>
              <a:chOff x="565525" y="1153875"/>
              <a:chExt cx="1250400" cy="606300"/>
            </a:xfrm>
          </p:grpSpPr>
          <p:sp>
            <p:nvSpPr>
              <p:cNvPr id="601" name="Shape 601"/>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602" name="Shape 602"/>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603" name="Shape 603"/>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604" name="Shape 604"/>
          <p:cNvGrpSpPr/>
          <p:nvPr/>
        </p:nvGrpSpPr>
        <p:grpSpPr>
          <a:xfrm>
            <a:off x="2956804" y="4243011"/>
            <a:ext cx="809759" cy="550445"/>
            <a:chOff x="565525" y="1153875"/>
            <a:chExt cx="1250400" cy="881700"/>
          </a:xfrm>
        </p:grpSpPr>
        <p:sp>
          <p:nvSpPr>
            <p:cNvPr id="587" name="Shape 587"/>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605" name="Shape 605"/>
            <p:cNvGrpSpPr/>
            <p:nvPr/>
          </p:nvGrpSpPr>
          <p:grpSpPr>
            <a:xfrm>
              <a:off x="565525" y="1153875"/>
              <a:ext cx="1250400" cy="606300"/>
              <a:chOff x="565525" y="1153875"/>
              <a:chExt cx="1250400" cy="606300"/>
            </a:xfrm>
          </p:grpSpPr>
          <p:sp>
            <p:nvSpPr>
              <p:cNvPr id="606" name="Shape 606"/>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607" name="Shape 607"/>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608" name="Shape 608"/>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609" name="Shape 609"/>
          <p:cNvGrpSpPr/>
          <p:nvPr/>
        </p:nvGrpSpPr>
        <p:grpSpPr>
          <a:xfrm>
            <a:off x="2517654" y="2456286"/>
            <a:ext cx="809759" cy="550445"/>
            <a:chOff x="565525" y="1153875"/>
            <a:chExt cx="1250400" cy="881700"/>
          </a:xfrm>
        </p:grpSpPr>
        <p:sp>
          <p:nvSpPr>
            <p:cNvPr id="589" name="Shape 589"/>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610" name="Shape 610"/>
            <p:cNvGrpSpPr/>
            <p:nvPr/>
          </p:nvGrpSpPr>
          <p:grpSpPr>
            <a:xfrm>
              <a:off x="565525" y="1153875"/>
              <a:ext cx="1250400" cy="606300"/>
              <a:chOff x="565525" y="1153875"/>
              <a:chExt cx="1250400" cy="606300"/>
            </a:xfrm>
          </p:grpSpPr>
          <p:sp>
            <p:nvSpPr>
              <p:cNvPr id="611" name="Shape 611"/>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p:txBody>
          </p:sp>
          <p:cxnSp>
            <p:nvCxnSpPr>
              <p:cNvPr id="612" name="Shape 612"/>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613" name="Shape 613"/>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614" name="Shape 614"/>
          <p:cNvGrpSpPr/>
          <p:nvPr/>
        </p:nvGrpSpPr>
        <p:grpSpPr>
          <a:xfrm>
            <a:off x="4895817" y="3390786"/>
            <a:ext cx="809759" cy="550445"/>
            <a:chOff x="565525" y="1153875"/>
            <a:chExt cx="1250400" cy="881700"/>
          </a:xfrm>
        </p:grpSpPr>
        <p:sp>
          <p:nvSpPr>
            <p:cNvPr id="591" name="Shape 591"/>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615" name="Shape 615"/>
            <p:cNvGrpSpPr/>
            <p:nvPr/>
          </p:nvGrpSpPr>
          <p:grpSpPr>
            <a:xfrm>
              <a:off x="565525" y="1153875"/>
              <a:ext cx="1250400" cy="606300"/>
              <a:chOff x="565525" y="1153875"/>
              <a:chExt cx="1250400" cy="606300"/>
            </a:xfrm>
          </p:grpSpPr>
          <p:sp>
            <p:nvSpPr>
              <p:cNvPr id="616" name="Shape 616"/>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617" name="Shape 617"/>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618" name="Shape 618"/>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619" name="Shape 619"/>
          <p:cNvGrpSpPr/>
          <p:nvPr/>
        </p:nvGrpSpPr>
        <p:grpSpPr>
          <a:xfrm>
            <a:off x="6665029" y="4078286"/>
            <a:ext cx="809759" cy="550445"/>
            <a:chOff x="565525" y="1153875"/>
            <a:chExt cx="1250400" cy="881700"/>
          </a:xfrm>
        </p:grpSpPr>
        <p:sp>
          <p:nvSpPr>
            <p:cNvPr id="594" name="Shape 594"/>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620" name="Shape 620"/>
            <p:cNvGrpSpPr/>
            <p:nvPr/>
          </p:nvGrpSpPr>
          <p:grpSpPr>
            <a:xfrm>
              <a:off x="565525" y="1153875"/>
              <a:ext cx="1250400" cy="606300"/>
              <a:chOff x="565525" y="1153875"/>
              <a:chExt cx="1250400" cy="606300"/>
            </a:xfrm>
          </p:grpSpPr>
          <p:sp>
            <p:nvSpPr>
              <p:cNvPr id="621" name="Shape 621"/>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622" name="Shape 622"/>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623" name="Shape 623"/>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624" name="Shape 624"/>
          <p:cNvGrpSpPr/>
          <p:nvPr/>
        </p:nvGrpSpPr>
        <p:grpSpPr>
          <a:xfrm>
            <a:off x="7251079" y="2766136"/>
            <a:ext cx="809759" cy="550445"/>
            <a:chOff x="565525" y="1153875"/>
            <a:chExt cx="1250400" cy="881700"/>
          </a:xfrm>
        </p:grpSpPr>
        <p:sp>
          <p:nvSpPr>
            <p:cNvPr id="597" name="Shape 597"/>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625" name="Shape 625"/>
            <p:cNvGrpSpPr/>
            <p:nvPr/>
          </p:nvGrpSpPr>
          <p:grpSpPr>
            <a:xfrm>
              <a:off x="565525" y="1153875"/>
              <a:ext cx="1250400" cy="606300"/>
              <a:chOff x="565525" y="1153875"/>
              <a:chExt cx="1250400" cy="606300"/>
            </a:xfrm>
          </p:grpSpPr>
          <p:sp>
            <p:nvSpPr>
              <p:cNvPr id="626" name="Shape 626"/>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627" name="Shape 627"/>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628" name="Shape 628"/>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cxnSp>
        <p:nvCxnSpPr>
          <p:cNvPr id="629" name="Shape 629"/>
          <p:cNvCxnSpPr>
            <a:stCxn id="589" idx="4"/>
            <a:endCxn id="597" idx="2"/>
          </p:cNvCxnSpPr>
          <p:nvPr/>
        </p:nvCxnSpPr>
        <p:spPr>
          <a:xfrm>
            <a:off x="3327413" y="2802866"/>
            <a:ext cx="3923700" cy="309900"/>
          </a:xfrm>
          <a:prstGeom prst="straightConnector1">
            <a:avLst/>
          </a:prstGeom>
          <a:noFill/>
          <a:ln cap="flat" cmpd="sng" w="19050">
            <a:solidFill>
              <a:srgbClr val="FFFFFF"/>
            </a:solidFill>
            <a:prstDash val="solid"/>
            <a:round/>
            <a:headEnd len="lg" w="lg" type="none"/>
            <a:tailEnd len="lg" w="lg" type="none"/>
          </a:ln>
        </p:spPr>
      </p:cxnSp>
      <p:cxnSp>
        <p:nvCxnSpPr>
          <p:cNvPr id="630" name="Shape 630"/>
          <p:cNvCxnSpPr>
            <a:endCxn id="631" idx="2"/>
          </p:cNvCxnSpPr>
          <p:nvPr/>
        </p:nvCxnSpPr>
        <p:spPr>
          <a:xfrm>
            <a:off x="3424488" y="2628725"/>
            <a:ext cx="3355800" cy="253500"/>
          </a:xfrm>
          <a:prstGeom prst="straightConnector1">
            <a:avLst/>
          </a:prstGeom>
          <a:noFill/>
          <a:ln cap="flat" cmpd="sng" w="19050">
            <a:solidFill>
              <a:srgbClr val="B7B7B7"/>
            </a:solidFill>
            <a:prstDash val="dot"/>
            <a:round/>
            <a:headEnd len="lg" w="lg" type="none"/>
            <a:tailEnd len="lg" w="lg" type="triangle"/>
          </a:ln>
        </p:spPr>
      </p:cxnSp>
      <p:graphicFrame>
        <p:nvGraphicFramePr>
          <p:cNvPr id="632" name="Shape 632"/>
          <p:cNvGraphicFramePr/>
          <p:nvPr/>
        </p:nvGraphicFramePr>
        <p:xfrm>
          <a:off x="5956075" y="228638"/>
          <a:ext cx="3000000" cy="3000000"/>
        </p:xfrm>
        <a:graphic>
          <a:graphicData uri="http://schemas.openxmlformats.org/drawingml/2006/table">
            <a:tbl>
              <a:tblPr>
                <a:noFill/>
                <a:tableStyleId>{5DAF8068-221B-4022-8F71-1C7C18F761E4}</a:tableStyleId>
              </a:tblPr>
              <a:tblGrid>
                <a:gridCol w="1430725"/>
                <a:gridCol w="1430725"/>
              </a:tblGrid>
              <a:tr h="301500">
                <a:tc>
                  <a:txBody>
                    <a:bodyPr>
                      <a:noAutofit/>
                    </a:bodyPr>
                    <a:lstStyle/>
                    <a:p>
                      <a:pPr lvl="0" rtl="0" algn="ctr">
                        <a:spcBef>
                          <a:spcPts val="0"/>
                        </a:spcBef>
                        <a:buNone/>
                      </a:pPr>
                      <a:r>
                        <a:rPr b="1" lang="en" sz="1800">
                          <a:solidFill>
                            <a:srgbClr val="FFFFFF"/>
                          </a:solidFill>
                          <a:latin typeface="Proxima Nova"/>
                          <a:ea typeface="Proxima Nova"/>
                          <a:cs typeface="Proxima Nova"/>
                          <a:sym typeface="Proxima Nova"/>
                        </a:rPr>
                        <a:t>switch ID</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FFFFFF">
                          <a:alpha val="0"/>
                        </a:srgbClr>
                      </a:solidFill>
                      <a:prstDash val="solid"/>
                      <a:round/>
                      <a:headEnd len="med" w="med" type="none"/>
                      <a:tailEnd len="med" w="med" type="none"/>
                    </a:lnR>
                    <a:lnT cap="flat" cmpd="sng" w="9525">
                      <a:solidFill>
                        <a:srgbClr val="FFFFFF">
                          <a:alpha val="0"/>
                        </a:srgbClr>
                      </a:solidFill>
                      <a:prstDash val="solid"/>
                      <a:round/>
                      <a:headEnd len="med" w="med" type="none"/>
                      <a:tailEnd len="med" w="med" type="none"/>
                    </a:lnT>
                    <a:lnB cap="flat" cmpd="sng" w="9525">
                      <a:solidFill>
                        <a:srgbClr val="FFFFFF">
                          <a:alpha val="0"/>
                        </a:srgbClr>
                      </a:solidFill>
                      <a:prstDash val="solid"/>
                      <a:round/>
                      <a:headEnd len="med" w="med" type="none"/>
                      <a:tailEnd len="med" w="med" type="none"/>
                    </a:lnB>
                  </a:tcPr>
                </a:tc>
                <a:tc>
                  <a:txBody>
                    <a:bodyPr>
                      <a:noAutofit/>
                    </a:bodyPr>
                    <a:lstStyle/>
                    <a:p>
                      <a:pPr lvl="0" rtl="0" algn="ctr">
                        <a:spcBef>
                          <a:spcPts val="0"/>
                        </a:spcBef>
                        <a:buNone/>
                      </a:pPr>
                      <a:r>
                        <a:rPr b="1" lang="en" sz="1800">
                          <a:solidFill>
                            <a:srgbClr val="FFFFFF"/>
                          </a:solidFill>
                          <a:latin typeface="Proxima Nova"/>
                          <a:ea typeface="Proxima Nova"/>
                          <a:cs typeface="Proxima Nova"/>
                          <a:sym typeface="Proxima Nova"/>
                        </a:rPr>
                        <a:t>egress time</a:t>
                      </a:r>
                    </a:p>
                  </a:txBody>
                  <a:tcPr marT="91425" marB="91425" marR="91425" marL="91425">
                    <a:lnL cap="flat" cmpd="sng" w="9525">
                      <a:solidFill>
                        <a:srgbClr val="FFFFFF">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r>
              <a:tr h="301500">
                <a:tc>
                  <a:txBody>
                    <a:bodyPr>
                      <a:noAutofit/>
                    </a:bodyPr>
                    <a:lstStyle/>
                    <a:p>
                      <a:pPr lvl="0" rtl="0" algn="ctr">
                        <a:spcBef>
                          <a:spcPts val="0"/>
                        </a:spcBef>
                        <a:buNone/>
                      </a:pPr>
                      <a:r>
                        <a:rPr lang="en" sz="1800">
                          <a:latin typeface="Proxima Nova"/>
                          <a:ea typeface="Proxima Nova"/>
                          <a:cs typeface="Proxima Nova"/>
                          <a:sym typeface="Proxima Nova"/>
                        </a:rPr>
                        <a:t>2</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FFFFFF">
                          <a:alpha val="0"/>
                        </a:srgbClr>
                      </a:solidFill>
                      <a:prstDash val="solid"/>
                      <a:round/>
                      <a:headEnd len="med" w="med" type="none"/>
                      <a:tailEnd len="med" w="med" type="none"/>
                    </a:lnR>
                    <a:lnT cap="flat" cmpd="sng" w="9525">
                      <a:solidFill>
                        <a:srgbClr val="FFFFFF">
                          <a:alpha val="0"/>
                        </a:srgbClr>
                      </a:solidFill>
                      <a:prstDash val="solid"/>
                      <a:round/>
                      <a:headEnd len="med" w="med" type="none"/>
                      <a:tailEnd len="med" w="med" type="none"/>
                    </a:lnT>
                    <a:lnB cap="flat" cmpd="sng" w="9525">
                      <a:solidFill>
                        <a:srgbClr val="FFFFFF">
                          <a:alpha val="0"/>
                        </a:srgbClr>
                      </a:solidFill>
                      <a:prstDash val="solid"/>
                      <a:round/>
                      <a:headEnd len="med" w="med" type="none"/>
                      <a:tailEnd len="med" w="med" type="none"/>
                    </a:lnB>
                    <a:solidFill>
                      <a:srgbClr val="FF9900"/>
                    </a:solidFill>
                  </a:tcPr>
                </a:tc>
                <a:tc>
                  <a:txBody>
                    <a:bodyPr>
                      <a:noAutofit/>
                    </a:bodyPr>
                    <a:lstStyle/>
                    <a:p>
                      <a:pPr lvl="0" rtl="0" algn="ctr">
                        <a:spcBef>
                          <a:spcPts val="0"/>
                        </a:spcBef>
                        <a:buNone/>
                      </a:pPr>
                      <a:r>
                        <a:rPr lang="en" sz="1800">
                          <a:latin typeface="Proxima Nova"/>
                          <a:ea typeface="Proxima Nova"/>
                          <a:cs typeface="Proxima Nova"/>
                          <a:sym typeface="Proxima Nova"/>
                        </a:rPr>
                        <a:t>1510765743</a:t>
                      </a:r>
                    </a:p>
                  </a:txBody>
                  <a:tcPr marT="91425" marB="91425" marR="91425" marL="91425">
                    <a:lnL cap="flat" cmpd="sng" w="9525">
                      <a:solidFill>
                        <a:srgbClr val="FFFFFF">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solidFill>
                      <a:srgbClr val="FF9900"/>
                    </a:solidFill>
                  </a:tcPr>
                </a:tc>
              </a:tr>
            </a:tbl>
          </a:graphicData>
        </a:graphic>
      </p:graphicFrame>
      <p:sp>
        <p:nvSpPr>
          <p:cNvPr id="631" name="Shape 631"/>
          <p:cNvSpPr/>
          <p:nvPr/>
        </p:nvSpPr>
        <p:spPr>
          <a:xfrm>
            <a:off x="6780288" y="2766125"/>
            <a:ext cx="327000" cy="232200"/>
          </a:xfrm>
          <a:prstGeom prst="snip1Rect">
            <a:avLst>
              <a:gd fmla="val 31643" name="adj"/>
            </a:avLst>
          </a:prstGeom>
          <a:solidFill>
            <a:srgbClr val="FF99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rPr b="1" lang="en" sz="800"/>
              <a:t>...</a:t>
            </a:r>
          </a:p>
        </p:txBody>
      </p:sp>
      <p:cxnSp>
        <p:nvCxnSpPr>
          <p:cNvPr id="633" name="Shape 633"/>
          <p:cNvCxnSpPr/>
          <p:nvPr/>
        </p:nvCxnSpPr>
        <p:spPr>
          <a:xfrm rot="10800000">
            <a:off x="5962175" y="1143775"/>
            <a:ext cx="836700" cy="1644000"/>
          </a:xfrm>
          <a:prstGeom prst="straightConnector1">
            <a:avLst/>
          </a:prstGeom>
          <a:noFill/>
          <a:ln cap="flat" cmpd="sng" w="9525">
            <a:solidFill>
              <a:srgbClr val="FF9900"/>
            </a:solidFill>
            <a:prstDash val="solid"/>
            <a:round/>
            <a:headEnd len="lg" w="lg" type="none"/>
            <a:tailEnd len="lg" w="lg" type="none"/>
          </a:ln>
        </p:spPr>
      </p:cxnSp>
      <p:cxnSp>
        <p:nvCxnSpPr>
          <p:cNvPr id="634" name="Shape 634"/>
          <p:cNvCxnSpPr>
            <a:stCxn id="631" idx="0"/>
          </p:cNvCxnSpPr>
          <p:nvPr/>
        </p:nvCxnSpPr>
        <p:spPr>
          <a:xfrm flipH="1" rot="10800000">
            <a:off x="7107288" y="1138025"/>
            <a:ext cx="1708500" cy="1744200"/>
          </a:xfrm>
          <a:prstGeom prst="straightConnector1">
            <a:avLst/>
          </a:prstGeom>
          <a:noFill/>
          <a:ln cap="flat" cmpd="sng" w="9525">
            <a:solidFill>
              <a:srgbClr val="FF9900"/>
            </a:solidFill>
            <a:prstDash val="solid"/>
            <a:round/>
            <a:headEnd len="lg" w="lg" type="none"/>
            <a:tailEnd len="lg" w="lg" type="non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8" name="Shape 638"/>
        <p:cNvGrpSpPr/>
        <p:nvPr/>
      </p:nvGrpSpPr>
      <p:grpSpPr>
        <a:xfrm>
          <a:off x="0" y="0"/>
          <a:ext cx="0" cy="0"/>
          <a:chOff x="0" y="0"/>
          <a:chExt cx="0" cy="0"/>
        </a:xfrm>
      </p:grpSpPr>
      <p:cxnSp>
        <p:nvCxnSpPr>
          <p:cNvPr id="639" name="Shape 639"/>
          <p:cNvCxnSpPr>
            <a:stCxn id="640" idx="4"/>
            <a:endCxn id="641" idx="3"/>
          </p:cNvCxnSpPr>
          <p:nvPr/>
        </p:nvCxnSpPr>
        <p:spPr>
          <a:xfrm>
            <a:off x="1761713" y="3562066"/>
            <a:ext cx="1599900" cy="1231500"/>
          </a:xfrm>
          <a:prstGeom prst="straightConnector1">
            <a:avLst/>
          </a:prstGeom>
          <a:noFill/>
          <a:ln cap="flat" cmpd="sng" w="19050">
            <a:solidFill>
              <a:srgbClr val="FFFFFF"/>
            </a:solidFill>
            <a:prstDash val="solid"/>
            <a:round/>
            <a:headEnd len="lg" w="lg" type="none"/>
            <a:tailEnd len="lg" w="lg" type="none"/>
          </a:ln>
        </p:spPr>
      </p:cxnSp>
      <p:cxnSp>
        <p:nvCxnSpPr>
          <p:cNvPr id="642" name="Shape 642"/>
          <p:cNvCxnSpPr>
            <a:stCxn id="640" idx="4"/>
            <a:endCxn id="643" idx="2"/>
          </p:cNvCxnSpPr>
          <p:nvPr/>
        </p:nvCxnSpPr>
        <p:spPr>
          <a:xfrm flipH="1" rot="10800000">
            <a:off x="1761713" y="2802766"/>
            <a:ext cx="756000" cy="759300"/>
          </a:xfrm>
          <a:prstGeom prst="straightConnector1">
            <a:avLst/>
          </a:prstGeom>
          <a:noFill/>
          <a:ln cap="flat" cmpd="sng" w="19050">
            <a:solidFill>
              <a:srgbClr val="FFFFFF"/>
            </a:solidFill>
            <a:prstDash val="solid"/>
            <a:round/>
            <a:headEnd len="lg" w="lg" type="none"/>
            <a:tailEnd len="lg" w="lg" type="none"/>
          </a:ln>
        </p:spPr>
      </p:cxnSp>
      <p:cxnSp>
        <p:nvCxnSpPr>
          <p:cNvPr id="644" name="Shape 644"/>
          <p:cNvCxnSpPr>
            <a:stCxn id="643" idx="3"/>
            <a:endCxn id="645" idx="2"/>
          </p:cNvCxnSpPr>
          <p:nvPr/>
        </p:nvCxnSpPr>
        <p:spPr>
          <a:xfrm>
            <a:off x="2922534" y="3006731"/>
            <a:ext cx="1973400" cy="730500"/>
          </a:xfrm>
          <a:prstGeom prst="straightConnector1">
            <a:avLst/>
          </a:prstGeom>
          <a:noFill/>
          <a:ln cap="flat" cmpd="sng" w="19050">
            <a:solidFill>
              <a:srgbClr val="FFFFFF"/>
            </a:solidFill>
            <a:prstDash val="solid"/>
            <a:round/>
            <a:headEnd len="lg" w="lg" type="none"/>
            <a:tailEnd len="lg" w="lg" type="none"/>
          </a:ln>
        </p:spPr>
      </p:cxnSp>
      <p:cxnSp>
        <p:nvCxnSpPr>
          <p:cNvPr id="646" name="Shape 646"/>
          <p:cNvCxnSpPr>
            <a:stCxn id="641" idx="4"/>
            <a:endCxn id="645" idx="2"/>
          </p:cNvCxnSpPr>
          <p:nvPr/>
        </p:nvCxnSpPr>
        <p:spPr>
          <a:xfrm flipH="1" rot="10800000">
            <a:off x="3766563" y="3737291"/>
            <a:ext cx="1129200" cy="852300"/>
          </a:xfrm>
          <a:prstGeom prst="straightConnector1">
            <a:avLst/>
          </a:prstGeom>
          <a:noFill/>
          <a:ln cap="flat" cmpd="sng" w="19050">
            <a:solidFill>
              <a:srgbClr val="FFFFFF"/>
            </a:solidFill>
            <a:prstDash val="solid"/>
            <a:round/>
            <a:headEnd len="lg" w="lg" type="none"/>
            <a:tailEnd len="lg" w="lg" type="none"/>
          </a:ln>
        </p:spPr>
      </p:cxnSp>
      <p:cxnSp>
        <p:nvCxnSpPr>
          <p:cNvPr id="647" name="Shape 647"/>
          <p:cNvCxnSpPr>
            <a:stCxn id="641" idx="4"/>
            <a:endCxn id="648" idx="2"/>
          </p:cNvCxnSpPr>
          <p:nvPr/>
        </p:nvCxnSpPr>
        <p:spPr>
          <a:xfrm flipH="1" rot="10800000">
            <a:off x="3766563" y="4424891"/>
            <a:ext cx="2898600" cy="164700"/>
          </a:xfrm>
          <a:prstGeom prst="straightConnector1">
            <a:avLst/>
          </a:prstGeom>
          <a:noFill/>
          <a:ln cap="flat" cmpd="sng" w="19050">
            <a:solidFill>
              <a:srgbClr val="FFFFFF"/>
            </a:solidFill>
            <a:prstDash val="solid"/>
            <a:round/>
            <a:headEnd len="lg" w="lg" type="none"/>
            <a:tailEnd len="lg" w="lg" type="none"/>
          </a:ln>
        </p:spPr>
      </p:cxnSp>
      <p:cxnSp>
        <p:nvCxnSpPr>
          <p:cNvPr id="649" name="Shape 649"/>
          <p:cNvCxnSpPr>
            <a:stCxn id="645" idx="4"/>
            <a:endCxn id="648" idx="2"/>
          </p:cNvCxnSpPr>
          <p:nvPr/>
        </p:nvCxnSpPr>
        <p:spPr>
          <a:xfrm>
            <a:off x="5705576" y="3737366"/>
            <a:ext cx="959400" cy="687600"/>
          </a:xfrm>
          <a:prstGeom prst="straightConnector1">
            <a:avLst/>
          </a:prstGeom>
          <a:noFill/>
          <a:ln cap="flat" cmpd="sng" w="19050">
            <a:solidFill>
              <a:srgbClr val="FFFFFF"/>
            </a:solidFill>
            <a:prstDash val="solid"/>
            <a:round/>
            <a:headEnd len="lg" w="lg" type="none"/>
            <a:tailEnd len="lg" w="lg" type="none"/>
          </a:ln>
        </p:spPr>
      </p:cxnSp>
      <p:cxnSp>
        <p:nvCxnSpPr>
          <p:cNvPr id="650" name="Shape 650"/>
          <p:cNvCxnSpPr>
            <a:stCxn id="645" idx="3"/>
            <a:endCxn id="651" idx="2"/>
          </p:cNvCxnSpPr>
          <p:nvPr/>
        </p:nvCxnSpPr>
        <p:spPr>
          <a:xfrm flipH="1" rot="10800000">
            <a:off x="5300696" y="3112631"/>
            <a:ext cx="1950300" cy="828600"/>
          </a:xfrm>
          <a:prstGeom prst="straightConnector1">
            <a:avLst/>
          </a:prstGeom>
          <a:noFill/>
          <a:ln cap="flat" cmpd="sng" w="19050">
            <a:solidFill>
              <a:srgbClr val="FFFFFF"/>
            </a:solidFill>
            <a:prstDash val="solid"/>
            <a:round/>
            <a:headEnd len="lg" w="lg" type="none"/>
            <a:tailEnd len="lg" w="lg" type="none"/>
          </a:ln>
        </p:spPr>
      </p:cxnSp>
      <p:cxnSp>
        <p:nvCxnSpPr>
          <p:cNvPr id="652" name="Shape 652"/>
          <p:cNvCxnSpPr>
            <a:stCxn id="651" idx="3"/>
            <a:endCxn id="648" idx="3"/>
          </p:cNvCxnSpPr>
          <p:nvPr/>
        </p:nvCxnSpPr>
        <p:spPr>
          <a:xfrm flipH="1">
            <a:off x="7070059" y="3316581"/>
            <a:ext cx="585900" cy="1312200"/>
          </a:xfrm>
          <a:prstGeom prst="straightConnector1">
            <a:avLst/>
          </a:prstGeom>
          <a:noFill/>
          <a:ln cap="flat" cmpd="sng" w="19050">
            <a:solidFill>
              <a:srgbClr val="FFFFFF"/>
            </a:solidFill>
            <a:prstDash val="solid"/>
            <a:round/>
            <a:headEnd len="lg" w="lg" type="none"/>
            <a:tailEnd len="lg" w="lg" type="none"/>
          </a:ln>
        </p:spPr>
      </p:cxnSp>
      <p:grpSp>
        <p:nvGrpSpPr>
          <p:cNvPr id="653" name="Shape 653"/>
          <p:cNvGrpSpPr/>
          <p:nvPr/>
        </p:nvGrpSpPr>
        <p:grpSpPr>
          <a:xfrm>
            <a:off x="951954" y="3215486"/>
            <a:ext cx="809759" cy="550445"/>
            <a:chOff x="565525" y="1153875"/>
            <a:chExt cx="1250400" cy="881700"/>
          </a:xfrm>
        </p:grpSpPr>
        <p:sp>
          <p:nvSpPr>
            <p:cNvPr id="640" name="Shape 640"/>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654" name="Shape 654"/>
            <p:cNvGrpSpPr/>
            <p:nvPr/>
          </p:nvGrpSpPr>
          <p:grpSpPr>
            <a:xfrm>
              <a:off x="565525" y="1153875"/>
              <a:ext cx="1250400" cy="606300"/>
              <a:chOff x="565525" y="1153875"/>
              <a:chExt cx="1250400" cy="606300"/>
            </a:xfrm>
          </p:grpSpPr>
          <p:sp>
            <p:nvSpPr>
              <p:cNvPr id="655" name="Shape 655"/>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656" name="Shape 656"/>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657" name="Shape 657"/>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658" name="Shape 658"/>
          <p:cNvGrpSpPr/>
          <p:nvPr/>
        </p:nvGrpSpPr>
        <p:grpSpPr>
          <a:xfrm>
            <a:off x="2956804" y="4243011"/>
            <a:ext cx="809759" cy="550445"/>
            <a:chOff x="565525" y="1153875"/>
            <a:chExt cx="1250400" cy="881700"/>
          </a:xfrm>
        </p:grpSpPr>
        <p:sp>
          <p:nvSpPr>
            <p:cNvPr id="641" name="Shape 641"/>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659" name="Shape 659"/>
            <p:cNvGrpSpPr/>
            <p:nvPr/>
          </p:nvGrpSpPr>
          <p:grpSpPr>
            <a:xfrm>
              <a:off x="565525" y="1153875"/>
              <a:ext cx="1250400" cy="606300"/>
              <a:chOff x="565525" y="1153875"/>
              <a:chExt cx="1250400" cy="606300"/>
            </a:xfrm>
          </p:grpSpPr>
          <p:sp>
            <p:nvSpPr>
              <p:cNvPr id="660" name="Shape 660"/>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661" name="Shape 661"/>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662" name="Shape 662"/>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663" name="Shape 663"/>
          <p:cNvGrpSpPr/>
          <p:nvPr/>
        </p:nvGrpSpPr>
        <p:grpSpPr>
          <a:xfrm>
            <a:off x="2517654" y="2456286"/>
            <a:ext cx="809759" cy="550445"/>
            <a:chOff x="565525" y="1153875"/>
            <a:chExt cx="1250400" cy="881700"/>
          </a:xfrm>
        </p:grpSpPr>
        <p:sp>
          <p:nvSpPr>
            <p:cNvPr id="643" name="Shape 643"/>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664" name="Shape 664"/>
            <p:cNvGrpSpPr/>
            <p:nvPr/>
          </p:nvGrpSpPr>
          <p:grpSpPr>
            <a:xfrm>
              <a:off x="565525" y="1153875"/>
              <a:ext cx="1250400" cy="606300"/>
              <a:chOff x="565525" y="1153875"/>
              <a:chExt cx="1250400" cy="606300"/>
            </a:xfrm>
          </p:grpSpPr>
          <p:sp>
            <p:nvSpPr>
              <p:cNvPr id="665" name="Shape 665"/>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p:txBody>
          </p:sp>
          <p:cxnSp>
            <p:nvCxnSpPr>
              <p:cNvPr id="666" name="Shape 666"/>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667" name="Shape 667"/>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668" name="Shape 668"/>
          <p:cNvGrpSpPr/>
          <p:nvPr/>
        </p:nvGrpSpPr>
        <p:grpSpPr>
          <a:xfrm>
            <a:off x="4895817" y="3390786"/>
            <a:ext cx="809759" cy="550445"/>
            <a:chOff x="565525" y="1153875"/>
            <a:chExt cx="1250400" cy="881700"/>
          </a:xfrm>
        </p:grpSpPr>
        <p:sp>
          <p:nvSpPr>
            <p:cNvPr id="645" name="Shape 645"/>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669" name="Shape 669"/>
            <p:cNvGrpSpPr/>
            <p:nvPr/>
          </p:nvGrpSpPr>
          <p:grpSpPr>
            <a:xfrm>
              <a:off x="565525" y="1153875"/>
              <a:ext cx="1250400" cy="606300"/>
              <a:chOff x="565525" y="1153875"/>
              <a:chExt cx="1250400" cy="606300"/>
            </a:xfrm>
          </p:grpSpPr>
          <p:sp>
            <p:nvSpPr>
              <p:cNvPr id="670" name="Shape 670"/>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671" name="Shape 671"/>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672" name="Shape 672"/>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673" name="Shape 673"/>
          <p:cNvGrpSpPr/>
          <p:nvPr/>
        </p:nvGrpSpPr>
        <p:grpSpPr>
          <a:xfrm>
            <a:off x="6665029" y="4078286"/>
            <a:ext cx="809759" cy="550445"/>
            <a:chOff x="565525" y="1153875"/>
            <a:chExt cx="1250400" cy="881700"/>
          </a:xfrm>
        </p:grpSpPr>
        <p:sp>
          <p:nvSpPr>
            <p:cNvPr id="648" name="Shape 648"/>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674" name="Shape 674"/>
            <p:cNvGrpSpPr/>
            <p:nvPr/>
          </p:nvGrpSpPr>
          <p:grpSpPr>
            <a:xfrm>
              <a:off x="565525" y="1153875"/>
              <a:ext cx="1250400" cy="606300"/>
              <a:chOff x="565525" y="1153875"/>
              <a:chExt cx="1250400" cy="606300"/>
            </a:xfrm>
          </p:grpSpPr>
          <p:sp>
            <p:nvSpPr>
              <p:cNvPr id="675" name="Shape 675"/>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676" name="Shape 676"/>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677" name="Shape 677"/>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678" name="Shape 678"/>
          <p:cNvGrpSpPr/>
          <p:nvPr/>
        </p:nvGrpSpPr>
        <p:grpSpPr>
          <a:xfrm>
            <a:off x="7251079" y="2766136"/>
            <a:ext cx="809759" cy="550445"/>
            <a:chOff x="565525" y="1153875"/>
            <a:chExt cx="1250400" cy="881700"/>
          </a:xfrm>
        </p:grpSpPr>
        <p:sp>
          <p:nvSpPr>
            <p:cNvPr id="651" name="Shape 651"/>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679" name="Shape 679"/>
            <p:cNvGrpSpPr/>
            <p:nvPr/>
          </p:nvGrpSpPr>
          <p:grpSpPr>
            <a:xfrm>
              <a:off x="565525" y="1153875"/>
              <a:ext cx="1250400" cy="606300"/>
              <a:chOff x="565525" y="1153875"/>
              <a:chExt cx="1250400" cy="606300"/>
            </a:xfrm>
          </p:grpSpPr>
          <p:sp>
            <p:nvSpPr>
              <p:cNvPr id="680" name="Shape 680"/>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681" name="Shape 681"/>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682" name="Shape 682"/>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cxnSp>
        <p:nvCxnSpPr>
          <p:cNvPr id="683" name="Shape 683"/>
          <p:cNvCxnSpPr>
            <a:stCxn id="643" idx="4"/>
            <a:endCxn id="651" idx="2"/>
          </p:cNvCxnSpPr>
          <p:nvPr/>
        </p:nvCxnSpPr>
        <p:spPr>
          <a:xfrm>
            <a:off x="3327413" y="2802866"/>
            <a:ext cx="3923700" cy="309900"/>
          </a:xfrm>
          <a:prstGeom prst="straightConnector1">
            <a:avLst/>
          </a:prstGeom>
          <a:noFill/>
          <a:ln cap="flat" cmpd="sng" w="19050">
            <a:solidFill>
              <a:srgbClr val="FFFFFF"/>
            </a:solidFill>
            <a:prstDash val="solid"/>
            <a:round/>
            <a:headEnd len="lg" w="lg" type="none"/>
            <a:tailEnd len="lg" w="lg" type="none"/>
          </a:ln>
        </p:spPr>
      </p:cxnSp>
      <p:cxnSp>
        <p:nvCxnSpPr>
          <p:cNvPr id="684" name="Shape 684"/>
          <p:cNvCxnSpPr>
            <a:endCxn id="685" idx="3"/>
          </p:cNvCxnSpPr>
          <p:nvPr/>
        </p:nvCxnSpPr>
        <p:spPr>
          <a:xfrm flipH="1">
            <a:off x="7691938" y="3374375"/>
            <a:ext cx="202800" cy="590700"/>
          </a:xfrm>
          <a:prstGeom prst="straightConnector1">
            <a:avLst/>
          </a:prstGeom>
          <a:noFill/>
          <a:ln cap="flat" cmpd="sng" w="19050">
            <a:solidFill>
              <a:srgbClr val="B7B7B7"/>
            </a:solidFill>
            <a:prstDash val="dot"/>
            <a:round/>
            <a:headEnd len="lg" w="lg" type="none"/>
            <a:tailEnd len="lg" w="lg" type="triangle"/>
          </a:ln>
        </p:spPr>
      </p:cxnSp>
      <p:graphicFrame>
        <p:nvGraphicFramePr>
          <p:cNvPr id="686" name="Shape 686"/>
          <p:cNvGraphicFramePr/>
          <p:nvPr/>
        </p:nvGraphicFramePr>
        <p:xfrm>
          <a:off x="5956075" y="228638"/>
          <a:ext cx="3000000" cy="3000000"/>
        </p:xfrm>
        <a:graphic>
          <a:graphicData uri="http://schemas.openxmlformats.org/drawingml/2006/table">
            <a:tbl>
              <a:tblPr>
                <a:noFill/>
                <a:tableStyleId>{5DAF8068-221B-4022-8F71-1C7C18F761E4}</a:tableStyleId>
              </a:tblPr>
              <a:tblGrid>
                <a:gridCol w="1430725"/>
                <a:gridCol w="1430725"/>
              </a:tblGrid>
              <a:tr h="301500">
                <a:tc>
                  <a:txBody>
                    <a:bodyPr>
                      <a:noAutofit/>
                    </a:bodyPr>
                    <a:lstStyle/>
                    <a:p>
                      <a:pPr lvl="0" rtl="0" algn="ctr">
                        <a:spcBef>
                          <a:spcPts val="0"/>
                        </a:spcBef>
                        <a:buNone/>
                      </a:pPr>
                      <a:r>
                        <a:rPr b="1" lang="en" sz="1800">
                          <a:solidFill>
                            <a:srgbClr val="FFFFFF"/>
                          </a:solidFill>
                          <a:latin typeface="Proxima Nova"/>
                          <a:ea typeface="Proxima Nova"/>
                          <a:cs typeface="Proxima Nova"/>
                          <a:sym typeface="Proxima Nova"/>
                        </a:rPr>
                        <a:t>switch ID</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FFFFFF">
                          <a:alpha val="0"/>
                        </a:srgbClr>
                      </a:solidFill>
                      <a:prstDash val="solid"/>
                      <a:round/>
                      <a:headEnd len="med" w="med" type="none"/>
                      <a:tailEnd len="med" w="med" type="none"/>
                    </a:lnR>
                    <a:lnT cap="flat" cmpd="sng" w="9525">
                      <a:solidFill>
                        <a:srgbClr val="FFFFFF">
                          <a:alpha val="0"/>
                        </a:srgbClr>
                      </a:solidFill>
                      <a:prstDash val="solid"/>
                      <a:round/>
                      <a:headEnd len="med" w="med" type="none"/>
                      <a:tailEnd len="med" w="med" type="none"/>
                    </a:lnT>
                    <a:lnB cap="flat" cmpd="sng" w="9525">
                      <a:solidFill>
                        <a:srgbClr val="FFFFFF">
                          <a:alpha val="0"/>
                        </a:srgbClr>
                      </a:solidFill>
                      <a:prstDash val="solid"/>
                      <a:round/>
                      <a:headEnd len="med" w="med" type="none"/>
                      <a:tailEnd len="med" w="med" type="none"/>
                    </a:lnB>
                  </a:tcPr>
                </a:tc>
                <a:tc>
                  <a:txBody>
                    <a:bodyPr>
                      <a:noAutofit/>
                    </a:bodyPr>
                    <a:lstStyle/>
                    <a:p>
                      <a:pPr lvl="0" rtl="0" algn="ctr">
                        <a:spcBef>
                          <a:spcPts val="0"/>
                        </a:spcBef>
                        <a:buNone/>
                      </a:pPr>
                      <a:r>
                        <a:rPr b="1" lang="en" sz="1800">
                          <a:solidFill>
                            <a:srgbClr val="FFFFFF"/>
                          </a:solidFill>
                          <a:latin typeface="Proxima Nova"/>
                          <a:ea typeface="Proxima Nova"/>
                          <a:cs typeface="Proxima Nova"/>
                          <a:sym typeface="Proxima Nova"/>
                        </a:rPr>
                        <a:t>egress time</a:t>
                      </a:r>
                    </a:p>
                  </a:txBody>
                  <a:tcPr marT="91425" marB="91425" marR="91425" marL="91425">
                    <a:lnL cap="flat" cmpd="sng" w="9525">
                      <a:solidFill>
                        <a:srgbClr val="FFFFFF">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r>
              <a:tr h="301500">
                <a:tc>
                  <a:txBody>
                    <a:bodyPr>
                      <a:noAutofit/>
                    </a:bodyPr>
                    <a:lstStyle/>
                    <a:p>
                      <a:pPr lvl="0" rtl="0" algn="ctr">
                        <a:spcBef>
                          <a:spcPts val="0"/>
                        </a:spcBef>
                        <a:buNone/>
                      </a:pPr>
                      <a:r>
                        <a:rPr lang="en" sz="1800">
                          <a:latin typeface="Proxima Nova"/>
                          <a:ea typeface="Proxima Nova"/>
                          <a:cs typeface="Proxima Nova"/>
                          <a:sym typeface="Proxima Nova"/>
                        </a:rPr>
                        <a:t>3</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FFFFFF">
                          <a:alpha val="0"/>
                        </a:srgbClr>
                      </a:solidFill>
                      <a:prstDash val="solid"/>
                      <a:round/>
                      <a:headEnd len="med" w="med" type="none"/>
                      <a:tailEnd len="med" w="med" type="none"/>
                    </a:lnR>
                    <a:lnT cap="flat" cmpd="sng" w="9525">
                      <a:solidFill>
                        <a:srgbClr val="FFFFFF">
                          <a:alpha val="0"/>
                        </a:srgbClr>
                      </a:solidFill>
                      <a:prstDash val="solid"/>
                      <a:round/>
                      <a:headEnd len="med" w="med" type="none"/>
                      <a:tailEnd len="med" w="med" type="none"/>
                    </a:lnT>
                    <a:lnB cap="flat" cmpd="sng" w="9525">
                      <a:solidFill>
                        <a:srgbClr val="FFFFFF">
                          <a:alpha val="0"/>
                        </a:srgbClr>
                      </a:solidFill>
                      <a:prstDash val="solid"/>
                      <a:round/>
                      <a:headEnd len="med" w="med" type="none"/>
                      <a:tailEnd len="med" w="med" type="none"/>
                    </a:lnB>
                    <a:solidFill>
                      <a:srgbClr val="FF9900"/>
                    </a:solidFill>
                  </a:tcPr>
                </a:tc>
                <a:tc>
                  <a:txBody>
                    <a:bodyPr>
                      <a:noAutofit/>
                    </a:bodyPr>
                    <a:lstStyle/>
                    <a:p>
                      <a:pPr lvl="0" rtl="0" algn="ctr">
                        <a:spcBef>
                          <a:spcPts val="0"/>
                        </a:spcBef>
                        <a:buNone/>
                      </a:pPr>
                      <a:r>
                        <a:rPr lang="en" sz="1800">
                          <a:latin typeface="Proxima Nova"/>
                          <a:ea typeface="Proxima Nova"/>
                          <a:cs typeface="Proxima Nova"/>
                          <a:sym typeface="Proxima Nova"/>
                        </a:rPr>
                        <a:t>1510765745</a:t>
                      </a:r>
                    </a:p>
                  </a:txBody>
                  <a:tcPr marT="91425" marB="91425" marR="91425" marL="91425">
                    <a:lnL cap="flat" cmpd="sng" w="9525">
                      <a:solidFill>
                        <a:srgbClr val="FFFFFF">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solidFill>
                      <a:srgbClr val="FF9900"/>
                    </a:solidFill>
                  </a:tcPr>
                </a:tc>
              </a:tr>
              <a:tr h="301500">
                <a:tc>
                  <a:txBody>
                    <a:bodyPr>
                      <a:noAutofit/>
                    </a:bodyPr>
                    <a:lstStyle/>
                    <a:p>
                      <a:pPr lvl="0" rtl="0" algn="ctr">
                        <a:spcBef>
                          <a:spcPts val="0"/>
                        </a:spcBef>
                        <a:buNone/>
                      </a:pPr>
                      <a:r>
                        <a:rPr lang="en" sz="1800">
                          <a:latin typeface="Proxima Nova"/>
                          <a:ea typeface="Proxima Nova"/>
                          <a:cs typeface="Proxima Nova"/>
                          <a:sym typeface="Proxima Nova"/>
                        </a:rPr>
                        <a:t>2</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FFFFFF">
                          <a:alpha val="0"/>
                        </a:srgbClr>
                      </a:solidFill>
                      <a:prstDash val="solid"/>
                      <a:round/>
                      <a:headEnd len="med" w="med" type="none"/>
                      <a:tailEnd len="med" w="med" type="none"/>
                    </a:lnR>
                    <a:lnT cap="flat" cmpd="sng" w="9525">
                      <a:solidFill>
                        <a:srgbClr val="FFFFFF">
                          <a:alpha val="0"/>
                        </a:srgbClr>
                      </a:solidFill>
                      <a:prstDash val="solid"/>
                      <a:round/>
                      <a:headEnd len="med" w="med" type="none"/>
                      <a:tailEnd len="med" w="med" type="none"/>
                    </a:lnT>
                    <a:lnB cap="flat" cmpd="sng" w="9525">
                      <a:solidFill>
                        <a:srgbClr val="FFFFFF">
                          <a:alpha val="0"/>
                        </a:srgbClr>
                      </a:solidFill>
                      <a:prstDash val="solid"/>
                      <a:round/>
                      <a:headEnd len="med" w="med" type="none"/>
                      <a:tailEnd len="med" w="med" type="none"/>
                    </a:lnB>
                    <a:solidFill>
                      <a:srgbClr val="FF9900"/>
                    </a:solidFill>
                  </a:tcPr>
                </a:tc>
                <a:tc>
                  <a:txBody>
                    <a:bodyPr>
                      <a:noAutofit/>
                    </a:bodyPr>
                    <a:lstStyle/>
                    <a:p>
                      <a:pPr lvl="0" rtl="0" algn="ctr">
                        <a:spcBef>
                          <a:spcPts val="0"/>
                        </a:spcBef>
                        <a:buNone/>
                      </a:pPr>
                      <a:r>
                        <a:rPr lang="en" sz="1800">
                          <a:latin typeface="Proxima Nova"/>
                          <a:ea typeface="Proxima Nova"/>
                          <a:cs typeface="Proxima Nova"/>
                          <a:sym typeface="Proxima Nova"/>
                        </a:rPr>
                        <a:t>1510765743</a:t>
                      </a:r>
                    </a:p>
                  </a:txBody>
                  <a:tcPr marT="91425" marB="91425" marR="91425" marL="91425">
                    <a:lnL cap="flat" cmpd="sng" w="9525">
                      <a:solidFill>
                        <a:srgbClr val="FFFFFF">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solidFill>
                      <a:srgbClr val="FF9900"/>
                    </a:solidFill>
                  </a:tcPr>
                </a:tc>
              </a:tr>
            </a:tbl>
          </a:graphicData>
        </a:graphic>
      </p:graphicFrame>
      <p:sp>
        <p:nvSpPr>
          <p:cNvPr id="685" name="Shape 685"/>
          <p:cNvSpPr/>
          <p:nvPr/>
        </p:nvSpPr>
        <p:spPr>
          <a:xfrm>
            <a:off x="7528438" y="3965075"/>
            <a:ext cx="327000" cy="232200"/>
          </a:xfrm>
          <a:prstGeom prst="snip1Rect">
            <a:avLst>
              <a:gd fmla="val 31643" name="adj"/>
            </a:avLst>
          </a:prstGeom>
          <a:solidFill>
            <a:srgbClr val="FF99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rPr b="1" lang="en" sz="800"/>
              <a:t>...</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0" name="Shape 690"/>
        <p:cNvGrpSpPr/>
        <p:nvPr/>
      </p:nvGrpSpPr>
      <p:grpSpPr>
        <a:xfrm>
          <a:off x="0" y="0"/>
          <a:ext cx="0" cy="0"/>
          <a:chOff x="0" y="0"/>
          <a:chExt cx="0" cy="0"/>
        </a:xfrm>
      </p:grpSpPr>
      <p:sp>
        <p:nvSpPr>
          <p:cNvPr id="691" name="Shape 691"/>
          <p:cNvSpPr txBox="1"/>
          <p:nvPr/>
        </p:nvSpPr>
        <p:spPr>
          <a:xfrm>
            <a:off x="233500" y="163975"/>
            <a:ext cx="8545800" cy="793800"/>
          </a:xfrm>
          <a:prstGeom prst="rect">
            <a:avLst/>
          </a:prstGeom>
          <a:noFill/>
          <a:ln>
            <a:noFill/>
          </a:ln>
        </p:spPr>
        <p:txBody>
          <a:bodyPr anchorCtr="0" anchor="t" bIns="91425" lIns="91425" rIns="91425" wrap="square" tIns="91425">
            <a:noAutofit/>
          </a:bodyPr>
          <a:lstStyle/>
          <a:p>
            <a:pPr lvl="0" rtl="0">
              <a:spcBef>
                <a:spcPts val="0"/>
              </a:spcBef>
              <a:buNone/>
            </a:pPr>
            <a:r>
              <a:rPr b="1" lang="en" sz="3000">
                <a:solidFill>
                  <a:srgbClr val="FF9900"/>
                </a:solidFill>
                <a:latin typeface="Proxima Nova"/>
                <a:ea typeface="Proxima Nova"/>
                <a:cs typeface="Proxima Nova"/>
                <a:sym typeface="Proxima Nova"/>
              </a:rPr>
              <a:t>whither active networks?</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5" name="Shape 695"/>
        <p:cNvGrpSpPr/>
        <p:nvPr/>
      </p:nvGrpSpPr>
      <p:grpSpPr>
        <a:xfrm>
          <a:off x="0" y="0"/>
          <a:ext cx="0" cy="0"/>
          <a:chOff x="0" y="0"/>
          <a:chExt cx="0" cy="0"/>
        </a:xfrm>
      </p:grpSpPr>
      <p:sp>
        <p:nvSpPr>
          <p:cNvPr id="696" name="Shape 696"/>
          <p:cNvSpPr txBox="1"/>
          <p:nvPr>
            <p:ph idx="1" type="body"/>
          </p:nvPr>
        </p:nvSpPr>
        <p:spPr>
          <a:xfrm>
            <a:off x="311700" y="957775"/>
            <a:ext cx="4520700" cy="3611100"/>
          </a:xfrm>
          <a:prstGeom prst="rect">
            <a:avLst/>
          </a:prstGeom>
        </p:spPr>
        <p:txBody>
          <a:bodyPr anchorCtr="0" anchor="ctr" bIns="91425" lIns="91425" rIns="91425" wrap="square" tIns="91425">
            <a:noAutofit/>
          </a:bodyPr>
          <a:lstStyle/>
          <a:p>
            <a:pPr lvl="0" rtl="0">
              <a:spcBef>
                <a:spcPts val="0"/>
              </a:spcBef>
              <a:buNone/>
            </a:pPr>
            <a:r>
              <a:rPr b="1" lang="en" sz="1800"/>
              <a:t>performance and security concerns</a:t>
            </a:r>
          </a:p>
          <a:p>
            <a:pPr lvl="0" rtl="0">
              <a:spcBef>
                <a:spcPts val="0"/>
              </a:spcBef>
              <a:buNone/>
            </a:pPr>
            <a:r>
              <a:t/>
            </a:r>
            <a:endParaRPr b="1" sz="1800"/>
          </a:p>
          <a:p>
            <a:pPr lvl="0" rtl="0">
              <a:spcBef>
                <a:spcPts val="0"/>
              </a:spcBef>
              <a:buNone/>
            </a:pPr>
            <a:r>
              <a:rPr b="1" lang="en" sz="1800"/>
              <a:t>no “killer app”</a:t>
            </a:r>
          </a:p>
          <a:p>
            <a:pPr lvl="0" rtl="0">
              <a:spcBef>
                <a:spcPts val="0"/>
              </a:spcBef>
              <a:buNone/>
            </a:pPr>
            <a:r>
              <a:t/>
            </a:r>
            <a:endParaRPr b="1" sz="1800"/>
          </a:p>
          <a:p>
            <a:pPr lvl="0" rtl="0">
              <a:spcBef>
                <a:spcPts val="0"/>
              </a:spcBef>
              <a:buNone/>
            </a:pPr>
            <a:r>
              <a:rPr b="1" lang="en" sz="1800"/>
              <a:t>no practical deployment plan</a:t>
            </a:r>
          </a:p>
        </p:txBody>
      </p:sp>
      <p:sp>
        <p:nvSpPr>
          <p:cNvPr id="697" name="Shape 697"/>
          <p:cNvSpPr txBox="1"/>
          <p:nvPr/>
        </p:nvSpPr>
        <p:spPr>
          <a:xfrm>
            <a:off x="233500" y="163975"/>
            <a:ext cx="8545800" cy="793800"/>
          </a:xfrm>
          <a:prstGeom prst="rect">
            <a:avLst/>
          </a:prstGeom>
          <a:noFill/>
          <a:ln>
            <a:noFill/>
          </a:ln>
        </p:spPr>
        <p:txBody>
          <a:bodyPr anchorCtr="0" anchor="t" bIns="91425" lIns="91425" rIns="91425" wrap="square" tIns="91425">
            <a:noAutofit/>
          </a:bodyPr>
          <a:lstStyle/>
          <a:p>
            <a:pPr lvl="0" rtl="0">
              <a:spcBef>
                <a:spcPts val="0"/>
              </a:spcBef>
              <a:buNone/>
            </a:pPr>
            <a:r>
              <a:rPr b="1" lang="en" sz="3000">
                <a:solidFill>
                  <a:srgbClr val="FF9900"/>
                </a:solidFill>
                <a:latin typeface="Proxima Nova"/>
                <a:ea typeface="Proxima Nova"/>
                <a:cs typeface="Proxima Nova"/>
                <a:sym typeface="Proxima Nova"/>
              </a:rPr>
              <a:t>whither active networks?</a:t>
            </a:r>
          </a:p>
        </p:txBody>
      </p:sp>
      <p:sp>
        <p:nvSpPr>
          <p:cNvPr id="698" name="Shape 698"/>
          <p:cNvSpPr txBox="1"/>
          <p:nvPr>
            <p:ph idx="2" type="body"/>
          </p:nvPr>
        </p:nvSpPr>
        <p:spPr>
          <a:xfrm>
            <a:off x="4832400" y="957775"/>
            <a:ext cx="3999900" cy="3611100"/>
          </a:xfrm>
          <a:prstGeom prst="rect">
            <a:avLst/>
          </a:prstGeom>
        </p:spPr>
        <p:txBody>
          <a:bodyPr anchorCtr="0" anchor="ctr" bIns="91425" lIns="91425" rIns="91425" wrap="square" tIns="91425">
            <a:noAutofit/>
          </a:bodyPr>
          <a:lstStyle/>
          <a:p>
            <a:pPr lvl="0" rtl="0">
              <a:spcBef>
                <a:spcPts val="0"/>
              </a:spcBef>
              <a:buNone/>
            </a:pPr>
            <a:r>
              <a:rPr b="1" i="1" lang="en" sz="1800">
                <a:solidFill>
                  <a:srgbClr val="434343"/>
                </a:solidFill>
              </a:rPr>
              <a:t>“The misconception that packets would necessarily carry Java code written by end users made it possible to dismiss active network research as too far removed from real networks and inherently unsafe.”</a:t>
            </a:r>
          </a:p>
        </p:txBody>
      </p:sp>
      <p:sp>
        <p:nvSpPr>
          <p:cNvPr id="699" name="Shape 699"/>
          <p:cNvSpPr txBox="1"/>
          <p:nvPr/>
        </p:nvSpPr>
        <p:spPr>
          <a:xfrm>
            <a:off x="4832400" y="3712475"/>
            <a:ext cx="3946800" cy="822900"/>
          </a:xfrm>
          <a:prstGeom prst="rect">
            <a:avLst/>
          </a:prstGeom>
          <a:noFill/>
          <a:ln>
            <a:noFill/>
          </a:ln>
        </p:spPr>
        <p:txBody>
          <a:bodyPr anchorCtr="0" anchor="t" bIns="91425" lIns="91425" rIns="91425" wrap="square" tIns="91425">
            <a:noAutofit/>
          </a:bodyPr>
          <a:lstStyle/>
          <a:p>
            <a:pPr lvl="0" rtl="0" algn="r">
              <a:spcBef>
                <a:spcPts val="0"/>
              </a:spcBef>
              <a:buNone/>
            </a:pPr>
            <a:r>
              <a:t/>
            </a:r>
            <a:endParaRPr b="1">
              <a:solidFill>
                <a:srgbClr val="434343"/>
              </a:solidFill>
              <a:latin typeface="Proxima Nova"/>
              <a:ea typeface="Proxima Nova"/>
              <a:cs typeface="Proxima Nova"/>
              <a:sym typeface="Proxima Nova"/>
            </a:endParaRPr>
          </a:p>
          <a:p>
            <a:pPr lvl="0" rtl="0" algn="r">
              <a:spcBef>
                <a:spcPts val="0"/>
              </a:spcBef>
              <a:buNone/>
            </a:pPr>
            <a:r>
              <a:rPr b="1" lang="en">
                <a:solidFill>
                  <a:srgbClr val="434343"/>
                </a:solidFill>
                <a:latin typeface="Proxima Nova"/>
                <a:ea typeface="Proxima Nova"/>
                <a:cs typeface="Proxima Nova"/>
                <a:sym typeface="Proxima Nova"/>
              </a:rPr>
              <a:t>“The Road to SDN,” Feamster et al 2014</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3" name="Shape 703"/>
        <p:cNvGrpSpPr/>
        <p:nvPr/>
      </p:nvGrpSpPr>
      <p:grpSpPr>
        <a:xfrm>
          <a:off x="0" y="0"/>
          <a:ext cx="0" cy="0"/>
          <a:chOff x="0" y="0"/>
          <a:chExt cx="0" cy="0"/>
        </a:xfrm>
      </p:grpSpPr>
      <p:sp>
        <p:nvSpPr>
          <p:cNvPr id="704" name="Shape 704"/>
          <p:cNvSpPr txBox="1"/>
          <p:nvPr>
            <p:ph idx="1" type="body"/>
          </p:nvPr>
        </p:nvSpPr>
        <p:spPr>
          <a:xfrm>
            <a:off x="311700" y="957775"/>
            <a:ext cx="4520700" cy="3611100"/>
          </a:xfrm>
          <a:prstGeom prst="rect">
            <a:avLst/>
          </a:prstGeom>
        </p:spPr>
        <p:txBody>
          <a:bodyPr anchorCtr="0" anchor="ctr" bIns="91425" lIns="91425" rIns="91425" wrap="square" tIns="91425">
            <a:noAutofit/>
          </a:bodyPr>
          <a:lstStyle/>
          <a:p>
            <a:pPr lvl="0" rtl="0">
              <a:spcBef>
                <a:spcPts val="0"/>
              </a:spcBef>
              <a:buNone/>
            </a:pPr>
            <a:r>
              <a:rPr b="1" lang="en" sz="1800">
                <a:solidFill>
                  <a:srgbClr val="434343"/>
                </a:solidFill>
              </a:rPr>
              <a:t>performance and security concerns</a:t>
            </a:r>
          </a:p>
          <a:p>
            <a:pPr lvl="0" rtl="0">
              <a:spcBef>
                <a:spcPts val="0"/>
              </a:spcBef>
              <a:buNone/>
            </a:pPr>
            <a:r>
              <a:t/>
            </a:r>
            <a:endParaRPr b="1" sz="1800">
              <a:solidFill>
                <a:srgbClr val="434343"/>
              </a:solidFill>
            </a:endParaRPr>
          </a:p>
          <a:p>
            <a:pPr lvl="0" rtl="0">
              <a:spcBef>
                <a:spcPts val="0"/>
              </a:spcBef>
              <a:buNone/>
            </a:pPr>
            <a:r>
              <a:rPr b="1" lang="en" sz="1800">
                <a:solidFill>
                  <a:srgbClr val="434343"/>
                </a:solidFill>
              </a:rPr>
              <a:t>no “killer app”</a:t>
            </a:r>
          </a:p>
          <a:p>
            <a:pPr lvl="0" rtl="0">
              <a:spcBef>
                <a:spcPts val="0"/>
              </a:spcBef>
              <a:buNone/>
            </a:pPr>
            <a:r>
              <a:t/>
            </a:r>
            <a:endParaRPr b="1" sz="1800">
              <a:solidFill>
                <a:srgbClr val="434343"/>
              </a:solidFill>
            </a:endParaRPr>
          </a:p>
          <a:p>
            <a:pPr lvl="0" rtl="0">
              <a:spcBef>
                <a:spcPts val="0"/>
              </a:spcBef>
              <a:buNone/>
            </a:pPr>
            <a:r>
              <a:rPr b="1" lang="en" sz="1800">
                <a:solidFill>
                  <a:srgbClr val="434343"/>
                </a:solidFill>
              </a:rPr>
              <a:t>no practical deployment plan</a:t>
            </a:r>
          </a:p>
        </p:txBody>
      </p:sp>
      <p:sp>
        <p:nvSpPr>
          <p:cNvPr id="705" name="Shape 705"/>
          <p:cNvSpPr txBox="1"/>
          <p:nvPr>
            <p:ph idx="2" type="body"/>
          </p:nvPr>
        </p:nvSpPr>
        <p:spPr>
          <a:xfrm>
            <a:off x="4832400" y="957775"/>
            <a:ext cx="3999900" cy="3611100"/>
          </a:xfrm>
          <a:prstGeom prst="rect">
            <a:avLst/>
          </a:prstGeom>
        </p:spPr>
        <p:txBody>
          <a:bodyPr anchorCtr="0" anchor="ctr" bIns="91425" lIns="91425" rIns="91425" wrap="square" tIns="91425">
            <a:noAutofit/>
          </a:bodyPr>
          <a:lstStyle/>
          <a:p>
            <a:pPr lvl="0" rtl="0">
              <a:spcBef>
                <a:spcPts val="0"/>
              </a:spcBef>
              <a:buNone/>
            </a:pPr>
            <a:r>
              <a:rPr b="1" i="1" lang="en" sz="1800">
                <a:solidFill>
                  <a:schemeClr val="dk1"/>
                </a:solidFill>
              </a:rPr>
              <a:t>“The misconception that packets would necessarily carry Java code written by end users made it possible to dismiss active network research as too far removed from real networks and inherently unsafe.”</a:t>
            </a:r>
          </a:p>
        </p:txBody>
      </p:sp>
      <p:sp>
        <p:nvSpPr>
          <p:cNvPr id="706" name="Shape 706"/>
          <p:cNvSpPr txBox="1"/>
          <p:nvPr/>
        </p:nvSpPr>
        <p:spPr>
          <a:xfrm>
            <a:off x="233500" y="163975"/>
            <a:ext cx="8545800" cy="793800"/>
          </a:xfrm>
          <a:prstGeom prst="rect">
            <a:avLst/>
          </a:prstGeom>
          <a:noFill/>
          <a:ln>
            <a:noFill/>
          </a:ln>
        </p:spPr>
        <p:txBody>
          <a:bodyPr anchorCtr="0" anchor="t" bIns="91425" lIns="91425" rIns="91425" wrap="square" tIns="91425">
            <a:noAutofit/>
          </a:bodyPr>
          <a:lstStyle/>
          <a:p>
            <a:pPr lvl="0" rtl="0">
              <a:spcBef>
                <a:spcPts val="0"/>
              </a:spcBef>
              <a:buNone/>
            </a:pPr>
            <a:r>
              <a:rPr b="1" lang="en" sz="3000">
                <a:solidFill>
                  <a:srgbClr val="FF9900"/>
                </a:solidFill>
                <a:latin typeface="Proxima Nova"/>
                <a:ea typeface="Proxima Nova"/>
                <a:cs typeface="Proxima Nova"/>
                <a:sym typeface="Proxima Nova"/>
              </a:rPr>
              <a:t>whither active networks?</a:t>
            </a:r>
          </a:p>
        </p:txBody>
      </p:sp>
      <p:sp>
        <p:nvSpPr>
          <p:cNvPr id="707" name="Shape 707"/>
          <p:cNvSpPr txBox="1"/>
          <p:nvPr/>
        </p:nvSpPr>
        <p:spPr>
          <a:xfrm>
            <a:off x="4832400" y="3712475"/>
            <a:ext cx="3946800" cy="822900"/>
          </a:xfrm>
          <a:prstGeom prst="rect">
            <a:avLst/>
          </a:prstGeom>
          <a:noFill/>
          <a:ln>
            <a:noFill/>
          </a:ln>
        </p:spPr>
        <p:txBody>
          <a:bodyPr anchorCtr="0" anchor="t" bIns="91425" lIns="91425" rIns="91425" wrap="square" tIns="91425">
            <a:noAutofit/>
          </a:bodyPr>
          <a:lstStyle/>
          <a:p>
            <a:pPr lvl="0" rtl="0" algn="r">
              <a:spcBef>
                <a:spcPts val="0"/>
              </a:spcBef>
              <a:buNone/>
            </a:pPr>
            <a:r>
              <a:t/>
            </a:r>
            <a:endParaRPr b="1">
              <a:solidFill>
                <a:srgbClr val="B7B7B7"/>
              </a:solidFill>
              <a:latin typeface="Proxima Nova"/>
              <a:ea typeface="Proxima Nova"/>
              <a:cs typeface="Proxima Nova"/>
              <a:sym typeface="Proxima Nova"/>
            </a:endParaRPr>
          </a:p>
          <a:p>
            <a:pPr lvl="0" rtl="0" algn="r">
              <a:spcBef>
                <a:spcPts val="0"/>
              </a:spcBef>
              <a:buNone/>
            </a:pPr>
            <a:r>
              <a:rPr b="1" lang="en">
                <a:solidFill>
                  <a:srgbClr val="B7B7B7"/>
                </a:solidFill>
                <a:latin typeface="Proxima Nova"/>
                <a:ea typeface="Proxima Nova"/>
                <a:cs typeface="Proxima Nova"/>
                <a:sym typeface="Proxima Nova"/>
              </a:rPr>
              <a:t>“The Road to SDN,” Feamster et al 2014</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1" name="Shape 711"/>
        <p:cNvGrpSpPr/>
        <p:nvPr/>
      </p:nvGrpSpPr>
      <p:grpSpPr>
        <a:xfrm>
          <a:off x="0" y="0"/>
          <a:ext cx="0" cy="0"/>
          <a:chOff x="0" y="0"/>
          <a:chExt cx="0" cy="0"/>
        </a:xfrm>
      </p:grpSpPr>
      <p:cxnSp>
        <p:nvCxnSpPr>
          <p:cNvPr id="712" name="Shape 712"/>
          <p:cNvCxnSpPr/>
          <p:nvPr/>
        </p:nvCxnSpPr>
        <p:spPr>
          <a:xfrm>
            <a:off x="687464" y="3470915"/>
            <a:ext cx="8259600" cy="18600"/>
          </a:xfrm>
          <a:prstGeom prst="straightConnector1">
            <a:avLst/>
          </a:prstGeom>
          <a:noFill/>
          <a:ln cap="flat" cmpd="sng" w="19050">
            <a:solidFill>
              <a:srgbClr val="FFFFFF"/>
            </a:solidFill>
            <a:prstDash val="solid"/>
            <a:round/>
            <a:headEnd len="lg" w="lg" type="none"/>
            <a:tailEnd len="lg" w="lg" type="none"/>
          </a:ln>
        </p:spPr>
      </p:cxnSp>
      <p:cxnSp>
        <p:nvCxnSpPr>
          <p:cNvPr id="713" name="Shape 713"/>
          <p:cNvCxnSpPr/>
          <p:nvPr/>
        </p:nvCxnSpPr>
        <p:spPr>
          <a:xfrm flipH="1">
            <a:off x="939121" y="3297566"/>
            <a:ext cx="3900" cy="387900"/>
          </a:xfrm>
          <a:prstGeom prst="straightConnector1">
            <a:avLst/>
          </a:prstGeom>
          <a:noFill/>
          <a:ln cap="flat" cmpd="sng" w="19050">
            <a:solidFill>
              <a:srgbClr val="FFFFFF"/>
            </a:solidFill>
            <a:prstDash val="solid"/>
            <a:round/>
            <a:headEnd len="lg" w="lg" type="none"/>
            <a:tailEnd len="lg" w="lg" type="none"/>
          </a:ln>
        </p:spPr>
      </p:cxnSp>
      <p:cxnSp>
        <p:nvCxnSpPr>
          <p:cNvPr id="714" name="Shape 714"/>
          <p:cNvCxnSpPr/>
          <p:nvPr/>
        </p:nvCxnSpPr>
        <p:spPr>
          <a:xfrm flipH="1">
            <a:off x="4593757" y="3297566"/>
            <a:ext cx="3900" cy="387900"/>
          </a:xfrm>
          <a:prstGeom prst="straightConnector1">
            <a:avLst/>
          </a:prstGeom>
          <a:noFill/>
          <a:ln cap="flat" cmpd="sng" w="19050">
            <a:solidFill>
              <a:srgbClr val="FFFFFF"/>
            </a:solidFill>
            <a:prstDash val="solid"/>
            <a:round/>
            <a:headEnd len="lg" w="lg" type="none"/>
            <a:tailEnd len="lg" w="lg" type="none"/>
          </a:ln>
        </p:spPr>
      </p:cxnSp>
      <p:cxnSp>
        <p:nvCxnSpPr>
          <p:cNvPr id="715" name="Shape 715"/>
          <p:cNvCxnSpPr/>
          <p:nvPr/>
        </p:nvCxnSpPr>
        <p:spPr>
          <a:xfrm flipH="1">
            <a:off x="8201068" y="3286200"/>
            <a:ext cx="3900" cy="387900"/>
          </a:xfrm>
          <a:prstGeom prst="straightConnector1">
            <a:avLst/>
          </a:prstGeom>
          <a:noFill/>
          <a:ln cap="flat" cmpd="sng" w="19050">
            <a:solidFill>
              <a:srgbClr val="FFFFFF"/>
            </a:solidFill>
            <a:prstDash val="solid"/>
            <a:round/>
            <a:headEnd len="lg" w="lg" type="none"/>
            <a:tailEnd len="lg" w="lg" type="none"/>
          </a:ln>
        </p:spPr>
      </p:cxnSp>
      <p:cxnSp>
        <p:nvCxnSpPr>
          <p:cNvPr id="716" name="Shape 716"/>
          <p:cNvCxnSpPr/>
          <p:nvPr/>
        </p:nvCxnSpPr>
        <p:spPr>
          <a:xfrm flipH="1">
            <a:off x="2681926" y="3297566"/>
            <a:ext cx="3900" cy="387900"/>
          </a:xfrm>
          <a:prstGeom prst="straightConnector1">
            <a:avLst/>
          </a:prstGeom>
          <a:noFill/>
          <a:ln cap="flat" cmpd="sng" w="19050">
            <a:solidFill>
              <a:srgbClr val="FFFFFF"/>
            </a:solidFill>
            <a:prstDash val="solid"/>
            <a:round/>
            <a:headEnd len="lg" w="lg" type="none"/>
            <a:tailEnd len="lg" w="lg" type="none"/>
          </a:ln>
        </p:spPr>
      </p:cxnSp>
      <p:cxnSp>
        <p:nvCxnSpPr>
          <p:cNvPr id="717" name="Shape 717"/>
          <p:cNvCxnSpPr/>
          <p:nvPr/>
        </p:nvCxnSpPr>
        <p:spPr>
          <a:xfrm flipH="1">
            <a:off x="6505588" y="3286200"/>
            <a:ext cx="3900" cy="387900"/>
          </a:xfrm>
          <a:prstGeom prst="straightConnector1">
            <a:avLst/>
          </a:prstGeom>
          <a:noFill/>
          <a:ln cap="flat" cmpd="sng" w="19050">
            <a:solidFill>
              <a:srgbClr val="FFFFFF"/>
            </a:solidFill>
            <a:prstDash val="solid"/>
            <a:round/>
            <a:headEnd len="lg" w="lg" type="none"/>
            <a:tailEnd len="lg" w="lg" type="none"/>
          </a:ln>
        </p:spPr>
      </p:cxnSp>
      <p:sp>
        <p:nvSpPr>
          <p:cNvPr id="718" name="Shape 718"/>
          <p:cNvSpPr txBox="1"/>
          <p:nvPr/>
        </p:nvSpPr>
        <p:spPr>
          <a:xfrm>
            <a:off x="640875" y="3589467"/>
            <a:ext cx="600300" cy="3561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1995</a:t>
            </a:r>
          </a:p>
        </p:txBody>
      </p:sp>
      <p:sp>
        <p:nvSpPr>
          <p:cNvPr id="719" name="Shape 719"/>
          <p:cNvSpPr txBox="1"/>
          <p:nvPr/>
        </p:nvSpPr>
        <p:spPr>
          <a:xfrm>
            <a:off x="2383674" y="3589475"/>
            <a:ext cx="693300" cy="3561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2000</a:t>
            </a:r>
          </a:p>
        </p:txBody>
      </p:sp>
      <p:sp>
        <p:nvSpPr>
          <p:cNvPr id="720" name="Shape 720"/>
          <p:cNvSpPr txBox="1"/>
          <p:nvPr/>
        </p:nvSpPr>
        <p:spPr>
          <a:xfrm>
            <a:off x="4295496" y="3589475"/>
            <a:ext cx="816600" cy="3561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2005</a:t>
            </a:r>
          </a:p>
        </p:txBody>
      </p:sp>
      <p:sp>
        <p:nvSpPr>
          <p:cNvPr id="721" name="Shape 721"/>
          <p:cNvSpPr txBox="1"/>
          <p:nvPr/>
        </p:nvSpPr>
        <p:spPr>
          <a:xfrm>
            <a:off x="6207342" y="3589467"/>
            <a:ext cx="600300" cy="3561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2010</a:t>
            </a:r>
          </a:p>
        </p:txBody>
      </p:sp>
      <p:sp>
        <p:nvSpPr>
          <p:cNvPr id="722" name="Shape 722"/>
          <p:cNvSpPr txBox="1"/>
          <p:nvPr/>
        </p:nvSpPr>
        <p:spPr>
          <a:xfrm>
            <a:off x="7902822" y="3589467"/>
            <a:ext cx="600300" cy="3561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2015</a:t>
            </a:r>
          </a:p>
        </p:txBody>
      </p:sp>
      <p:sp>
        <p:nvSpPr>
          <p:cNvPr id="723" name="Shape 723"/>
          <p:cNvSpPr txBox="1"/>
          <p:nvPr/>
        </p:nvSpPr>
        <p:spPr>
          <a:xfrm>
            <a:off x="258900" y="388375"/>
            <a:ext cx="1560300" cy="565500"/>
          </a:xfrm>
          <a:prstGeom prst="rect">
            <a:avLst/>
          </a:prstGeom>
          <a:noFill/>
          <a:ln>
            <a:noFill/>
          </a:ln>
        </p:spPr>
        <p:txBody>
          <a:bodyPr anchorCtr="0" anchor="t" bIns="91425" lIns="91425" rIns="91425" wrap="square" tIns="91425">
            <a:noAutofit/>
          </a:bodyPr>
          <a:lstStyle/>
          <a:p>
            <a:pPr lvl="0" rtl="0" algn="ctr">
              <a:spcBef>
                <a:spcPts val="0"/>
              </a:spcBef>
              <a:buNone/>
            </a:pPr>
            <a:r>
              <a:rPr b="1" lang="en">
                <a:solidFill>
                  <a:srgbClr val="FF9900"/>
                </a:solidFill>
                <a:latin typeface="Proxima Nova"/>
                <a:ea typeface="Proxima Nova"/>
                <a:cs typeface="Proxima Nova"/>
                <a:sym typeface="Proxima Nova"/>
              </a:rPr>
              <a:t>Tennenhouse &amp;</a:t>
            </a:r>
          </a:p>
          <a:p>
            <a:pPr lvl="0" rtl="0" algn="ctr">
              <a:spcBef>
                <a:spcPts val="0"/>
              </a:spcBef>
              <a:buNone/>
            </a:pPr>
            <a:r>
              <a:rPr b="1" lang="en">
                <a:solidFill>
                  <a:srgbClr val="FF9900"/>
                </a:solidFill>
                <a:latin typeface="Proxima Nova"/>
                <a:ea typeface="Proxima Nova"/>
                <a:cs typeface="Proxima Nova"/>
                <a:sym typeface="Proxima Nova"/>
              </a:rPr>
              <a:t>Wetherall</a:t>
            </a:r>
          </a:p>
        </p:txBody>
      </p:sp>
      <p:sp>
        <p:nvSpPr>
          <p:cNvPr id="724" name="Shape 724"/>
          <p:cNvSpPr txBox="1"/>
          <p:nvPr/>
        </p:nvSpPr>
        <p:spPr>
          <a:xfrm>
            <a:off x="2009875" y="882650"/>
            <a:ext cx="1353300" cy="387900"/>
          </a:xfrm>
          <a:prstGeom prst="rect">
            <a:avLst/>
          </a:prstGeom>
          <a:noFill/>
          <a:ln>
            <a:noFill/>
          </a:ln>
        </p:spPr>
        <p:txBody>
          <a:bodyPr anchorCtr="0" anchor="t" bIns="91425" lIns="91425" rIns="91425" wrap="square" tIns="91425">
            <a:noAutofit/>
          </a:bodyPr>
          <a:lstStyle/>
          <a:p>
            <a:pPr lvl="0" rtl="0" algn="ctr">
              <a:spcBef>
                <a:spcPts val="0"/>
              </a:spcBef>
              <a:buNone/>
            </a:pPr>
            <a:r>
              <a:rPr b="1" lang="en">
                <a:solidFill>
                  <a:srgbClr val="FF9900"/>
                </a:solidFill>
                <a:latin typeface="Proxima Nova"/>
                <a:ea typeface="Proxima Nova"/>
                <a:cs typeface="Proxima Nova"/>
                <a:sym typeface="Proxima Nova"/>
              </a:rPr>
              <a:t>Smart Packets</a:t>
            </a:r>
          </a:p>
        </p:txBody>
      </p:sp>
      <p:sp>
        <p:nvSpPr>
          <p:cNvPr id="725" name="Shape 725"/>
          <p:cNvSpPr txBox="1"/>
          <p:nvPr/>
        </p:nvSpPr>
        <p:spPr>
          <a:xfrm>
            <a:off x="3210775" y="1503975"/>
            <a:ext cx="1017000" cy="387900"/>
          </a:xfrm>
          <a:prstGeom prst="rect">
            <a:avLst/>
          </a:prstGeom>
          <a:noFill/>
          <a:ln>
            <a:noFill/>
          </a:ln>
        </p:spPr>
        <p:txBody>
          <a:bodyPr anchorCtr="0" anchor="t" bIns="91425" lIns="91425" rIns="91425" wrap="square" tIns="91425">
            <a:noAutofit/>
          </a:bodyPr>
          <a:lstStyle/>
          <a:p>
            <a:pPr lvl="0" rtl="0" algn="ctr">
              <a:spcBef>
                <a:spcPts val="0"/>
              </a:spcBef>
              <a:buNone/>
            </a:pPr>
            <a:r>
              <a:rPr b="1" lang="en">
                <a:solidFill>
                  <a:srgbClr val="FF9900"/>
                </a:solidFill>
                <a:latin typeface="Proxima Nova"/>
                <a:ea typeface="Proxima Nova"/>
                <a:cs typeface="Proxima Nova"/>
                <a:sym typeface="Proxima Nova"/>
              </a:rPr>
              <a:t>NetScript</a:t>
            </a:r>
          </a:p>
        </p:txBody>
      </p:sp>
      <p:cxnSp>
        <p:nvCxnSpPr>
          <p:cNvPr id="726" name="Shape 726"/>
          <p:cNvCxnSpPr>
            <a:stCxn id="723" idx="2"/>
          </p:cNvCxnSpPr>
          <p:nvPr/>
        </p:nvCxnSpPr>
        <p:spPr>
          <a:xfrm>
            <a:off x="1039050" y="953875"/>
            <a:ext cx="187500" cy="2527800"/>
          </a:xfrm>
          <a:prstGeom prst="straightConnector1">
            <a:avLst/>
          </a:prstGeom>
          <a:noFill/>
          <a:ln cap="flat" cmpd="sng" w="9525">
            <a:solidFill>
              <a:srgbClr val="FFFFFF"/>
            </a:solidFill>
            <a:prstDash val="dash"/>
            <a:round/>
            <a:headEnd len="lg" w="lg" type="none"/>
            <a:tailEnd len="lg" w="lg" type="triangle"/>
          </a:ln>
        </p:spPr>
      </p:cxnSp>
      <p:cxnSp>
        <p:nvCxnSpPr>
          <p:cNvPr id="727" name="Shape 727"/>
          <p:cNvCxnSpPr>
            <a:stCxn id="724" idx="2"/>
          </p:cNvCxnSpPr>
          <p:nvPr/>
        </p:nvCxnSpPr>
        <p:spPr>
          <a:xfrm flipH="1">
            <a:off x="2337025" y="1270550"/>
            <a:ext cx="349500" cy="2204400"/>
          </a:xfrm>
          <a:prstGeom prst="straightConnector1">
            <a:avLst/>
          </a:prstGeom>
          <a:noFill/>
          <a:ln cap="flat" cmpd="sng" w="9525">
            <a:solidFill>
              <a:srgbClr val="FFFFFF"/>
            </a:solidFill>
            <a:prstDash val="dash"/>
            <a:round/>
            <a:headEnd len="lg" w="lg" type="none"/>
            <a:tailEnd len="lg" w="lg" type="triangle"/>
          </a:ln>
        </p:spPr>
      </p:cxnSp>
      <p:cxnSp>
        <p:nvCxnSpPr>
          <p:cNvPr id="728" name="Shape 728"/>
          <p:cNvCxnSpPr>
            <a:stCxn id="725" idx="2"/>
          </p:cNvCxnSpPr>
          <p:nvPr/>
        </p:nvCxnSpPr>
        <p:spPr>
          <a:xfrm flipH="1">
            <a:off x="3011575" y="1891875"/>
            <a:ext cx="707700" cy="1590000"/>
          </a:xfrm>
          <a:prstGeom prst="straightConnector1">
            <a:avLst/>
          </a:prstGeom>
          <a:noFill/>
          <a:ln cap="flat" cmpd="sng" w="9525">
            <a:solidFill>
              <a:srgbClr val="FFFFFF"/>
            </a:solidFill>
            <a:prstDash val="dash"/>
            <a:round/>
            <a:headEnd len="lg" w="lg" type="none"/>
            <a:tailEnd len="lg" w="lg" type="triangle"/>
          </a:ln>
        </p:spPr>
      </p:cxnSp>
      <p:pic>
        <p:nvPicPr>
          <p:cNvPr descr="p4-logo.jpg" id="729" name="Shape 729"/>
          <p:cNvPicPr preferRelativeResize="0"/>
          <p:nvPr/>
        </p:nvPicPr>
        <p:blipFill rotWithShape="1">
          <a:blip r:embed="rId3">
            <a:alphaModFix/>
          </a:blip>
          <a:srcRect b="14386" l="8622" r="5665" t="11302"/>
          <a:stretch/>
        </p:blipFill>
        <p:spPr>
          <a:xfrm>
            <a:off x="5745388" y="174162"/>
            <a:ext cx="898346" cy="778775"/>
          </a:xfrm>
          <a:prstGeom prst="rect">
            <a:avLst/>
          </a:prstGeom>
          <a:noFill/>
          <a:ln>
            <a:noFill/>
          </a:ln>
        </p:spPr>
      </p:pic>
      <p:cxnSp>
        <p:nvCxnSpPr>
          <p:cNvPr id="730" name="Shape 730"/>
          <p:cNvCxnSpPr>
            <a:stCxn id="731" idx="2"/>
          </p:cNvCxnSpPr>
          <p:nvPr/>
        </p:nvCxnSpPr>
        <p:spPr>
          <a:xfrm>
            <a:off x="6194563" y="1309025"/>
            <a:ext cx="1600800" cy="2166600"/>
          </a:xfrm>
          <a:prstGeom prst="straightConnector1">
            <a:avLst/>
          </a:prstGeom>
          <a:noFill/>
          <a:ln cap="flat" cmpd="sng" w="9525">
            <a:solidFill>
              <a:srgbClr val="FFFFFF"/>
            </a:solidFill>
            <a:prstDash val="dash"/>
            <a:round/>
            <a:headEnd len="lg" w="lg" type="none"/>
            <a:tailEnd len="lg" w="lg" type="triangle"/>
          </a:ln>
        </p:spPr>
      </p:cxnSp>
      <p:sp>
        <p:nvSpPr>
          <p:cNvPr id="731" name="Shape 731"/>
          <p:cNvSpPr txBox="1"/>
          <p:nvPr/>
        </p:nvSpPr>
        <p:spPr>
          <a:xfrm>
            <a:off x="5414413" y="952925"/>
            <a:ext cx="1560300" cy="356100"/>
          </a:xfrm>
          <a:prstGeom prst="rect">
            <a:avLst/>
          </a:prstGeom>
          <a:noFill/>
          <a:ln>
            <a:noFill/>
          </a:ln>
        </p:spPr>
        <p:txBody>
          <a:bodyPr anchorCtr="0" anchor="t" bIns="91425" lIns="91425" rIns="91425" wrap="square" tIns="91425">
            <a:noAutofit/>
          </a:bodyPr>
          <a:lstStyle/>
          <a:p>
            <a:pPr lvl="0" rtl="0" algn="ctr">
              <a:spcBef>
                <a:spcPts val="0"/>
              </a:spcBef>
              <a:buNone/>
            </a:pPr>
            <a:r>
              <a:rPr b="1" lang="en">
                <a:solidFill>
                  <a:srgbClr val="FF9900"/>
                </a:solidFill>
                <a:latin typeface="Proxima Nova"/>
                <a:ea typeface="Proxima Nova"/>
                <a:cs typeface="Proxima Nova"/>
                <a:sym typeface="Proxima Nova"/>
              </a:rPr>
              <a:t>SIGCOMM 2014</a:t>
            </a:r>
          </a:p>
        </p:txBody>
      </p:sp>
      <p:cxnSp>
        <p:nvCxnSpPr>
          <p:cNvPr id="732" name="Shape 732"/>
          <p:cNvCxnSpPr>
            <a:stCxn id="733" idx="2"/>
          </p:cNvCxnSpPr>
          <p:nvPr/>
        </p:nvCxnSpPr>
        <p:spPr>
          <a:xfrm>
            <a:off x="1771100" y="2194075"/>
            <a:ext cx="0" cy="1274100"/>
          </a:xfrm>
          <a:prstGeom prst="straightConnector1">
            <a:avLst/>
          </a:prstGeom>
          <a:noFill/>
          <a:ln cap="flat" cmpd="sng" w="9525">
            <a:solidFill>
              <a:srgbClr val="FFFFFF"/>
            </a:solidFill>
            <a:prstDash val="dash"/>
            <a:round/>
            <a:headEnd len="lg" w="lg" type="none"/>
            <a:tailEnd len="lg" w="lg" type="triangle"/>
          </a:ln>
        </p:spPr>
      </p:cxnSp>
      <p:sp>
        <p:nvSpPr>
          <p:cNvPr id="734" name="Shape 734"/>
          <p:cNvSpPr txBox="1"/>
          <p:nvPr/>
        </p:nvSpPr>
        <p:spPr>
          <a:xfrm>
            <a:off x="5472750" y="1935025"/>
            <a:ext cx="1160100" cy="565500"/>
          </a:xfrm>
          <a:prstGeom prst="rect">
            <a:avLst/>
          </a:prstGeom>
          <a:noFill/>
          <a:ln>
            <a:noFill/>
          </a:ln>
        </p:spPr>
        <p:txBody>
          <a:bodyPr anchorCtr="0" anchor="t" bIns="91425" lIns="91425" rIns="91425" wrap="square" tIns="91425">
            <a:noAutofit/>
          </a:bodyPr>
          <a:lstStyle/>
          <a:p>
            <a:pPr lvl="0" rtl="0" algn="ctr">
              <a:spcBef>
                <a:spcPts val="0"/>
              </a:spcBef>
              <a:buNone/>
            </a:pPr>
            <a:r>
              <a:rPr b="1" lang="en">
                <a:solidFill>
                  <a:srgbClr val="FF9900"/>
                </a:solidFill>
                <a:latin typeface="Proxima Nova"/>
                <a:ea typeface="Proxima Nova"/>
                <a:cs typeface="Proxima Nova"/>
                <a:sym typeface="Proxima Nova"/>
              </a:rPr>
              <a:t>Tiny Packet Programs</a:t>
            </a:r>
          </a:p>
        </p:txBody>
      </p:sp>
      <p:cxnSp>
        <p:nvCxnSpPr>
          <p:cNvPr id="735" name="Shape 735"/>
          <p:cNvCxnSpPr>
            <a:stCxn id="734" idx="2"/>
          </p:cNvCxnSpPr>
          <p:nvPr/>
        </p:nvCxnSpPr>
        <p:spPr>
          <a:xfrm>
            <a:off x="6052800" y="2500525"/>
            <a:ext cx="1803900" cy="1002000"/>
          </a:xfrm>
          <a:prstGeom prst="straightConnector1">
            <a:avLst/>
          </a:prstGeom>
          <a:noFill/>
          <a:ln cap="flat" cmpd="sng" w="9525">
            <a:solidFill>
              <a:srgbClr val="FFFFFF"/>
            </a:solidFill>
            <a:prstDash val="dash"/>
            <a:round/>
            <a:headEnd len="lg" w="lg" type="none"/>
            <a:tailEnd len="lg" w="lg" type="triangle"/>
          </a:ln>
        </p:spPr>
      </p:cxnSp>
      <p:sp>
        <p:nvSpPr>
          <p:cNvPr id="736" name="Shape 736"/>
          <p:cNvSpPr txBox="1"/>
          <p:nvPr/>
        </p:nvSpPr>
        <p:spPr>
          <a:xfrm>
            <a:off x="6837863" y="1167450"/>
            <a:ext cx="1160100" cy="851700"/>
          </a:xfrm>
          <a:prstGeom prst="rect">
            <a:avLst/>
          </a:prstGeom>
          <a:noFill/>
          <a:ln>
            <a:noFill/>
          </a:ln>
        </p:spPr>
        <p:txBody>
          <a:bodyPr anchorCtr="0" anchor="t" bIns="91425" lIns="91425" rIns="91425" wrap="square" tIns="91425">
            <a:noAutofit/>
          </a:bodyPr>
          <a:lstStyle/>
          <a:p>
            <a:pPr lvl="0" rtl="0" algn="ctr">
              <a:spcBef>
                <a:spcPts val="0"/>
              </a:spcBef>
              <a:buNone/>
            </a:pPr>
            <a:r>
              <a:rPr b="1" lang="en">
                <a:solidFill>
                  <a:srgbClr val="FF9900"/>
                </a:solidFill>
                <a:latin typeface="Proxima Nova"/>
                <a:ea typeface="Proxima Nova"/>
                <a:cs typeface="Proxima Nova"/>
                <a:sym typeface="Proxima Nova"/>
              </a:rPr>
              <a:t>In-Band Network Telemetry</a:t>
            </a:r>
          </a:p>
        </p:txBody>
      </p:sp>
      <p:cxnSp>
        <p:nvCxnSpPr>
          <p:cNvPr id="737" name="Shape 737"/>
          <p:cNvCxnSpPr>
            <a:stCxn id="736" idx="2"/>
          </p:cNvCxnSpPr>
          <p:nvPr/>
        </p:nvCxnSpPr>
        <p:spPr>
          <a:xfrm>
            <a:off x="7417913" y="2019150"/>
            <a:ext cx="1026600" cy="1435500"/>
          </a:xfrm>
          <a:prstGeom prst="straightConnector1">
            <a:avLst/>
          </a:prstGeom>
          <a:noFill/>
          <a:ln cap="flat" cmpd="sng" w="9525">
            <a:solidFill>
              <a:srgbClr val="FFFFFF"/>
            </a:solidFill>
            <a:prstDash val="dash"/>
            <a:round/>
            <a:headEnd len="lg" w="lg" type="none"/>
            <a:tailEnd len="lg" w="lg" type="triangle"/>
          </a:ln>
        </p:spPr>
      </p:cxnSp>
      <p:sp>
        <p:nvSpPr>
          <p:cNvPr id="738" name="Shape 738"/>
          <p:cNvSpPr txBox="1"/>
          <p:nvPr/>
        </p:nvSpPr>
        <p:spPr>
          <a:xfrm>
            <a:off x="7417925" y="685557"/>
            <a:ext cx="1660200" cy="600300"/>
          </a:xfrm>
          <a:prstGeom prst="rect">
            <a:avLst/>
          </a:prstGeom>
          <a:noFill/>
          <a:ln>
            <a:noFill/>
          </a:ln>
        </p:spPr>
        <p:txBody>
          <a:bodyPr anchorCtr="0" anchor="t" bIns="91425" lIns="91425" rIns="91425" wrap="square" tIns="91425">
            <a:noAutofit/>
          </a:bodyPr>
          <a:lstStyle/>
          <a:p>
            <a:pPr lvl="0" rtl="0" algn="ctr">
              <a:spcBef>
                <a:spcPts val="0"/>
              </a:spcBef>
              <a:buNone/>
            </a:pPr>
            <a:r>
              <a:rPr b="1" lang="en">
                <a:solidFill>
                  <a:srgbClr val="FF9900"/>
                </a:solidFill>
                <a:latin typeface="Proxima Nova"/>
                <a:ea typeface="Proxima Nova"/>
                <a:cs typeface="Proxima Nova"/>
                <a:sym typeface="Proxima Nova"/>
              </a:rPr>
              <a:t>Whippersnapper</a:t>
            </a:r>
          </a:p>
          <a:p>
            <a:pPr lvl="0" rtl="0" algn="ctr">
              <a:spcBef>
                <a:spcPts val="0"/>
              </a:spcBef>
              <a:buNone/>
            </a:pPr>
            <a:r>
              <a:rPr b="1" lang="en">
                <a:solidFill>
                  <a:srgbClr val="FF9900"/>
                </a:solidFill>
                <a:latin typeface="Proxima Nova"/>
                <a:ea typeface="Proxima Nova"/>
                <a:cs typeface="Proxima Nova"/>
                <a:sym typeface="Proxima Nova"/>
              </a:rPr>
              <a:t>P4FPGA</a:t>
            </a:r>
          </a:p>
        </p:txBody>
      </p:sp>
      <p:cxnSp>
        <p:nvCxnSpPr>
          <p:cNvPr id="739" name="Shape 739"/>
          <p:cNvCxnSpPr>
            <a:stCxn id="738" idx="2"/>
          </p:cNvCxnSpPr>
          <p:nvPr/>
        </p:nvCxnSpPr>
        <p:spPr>
          <a:xfrm>
            <a:off x="8248025" y="1285857"/>
            <a:ext cx="520200" cy="2213100"/>
          </a:xfrm>
          <a:prstGeom prst="straightConnector1">
            <a:avLst/>
          </a:prstGeom>
          <a:noFill/>
          <a:ln cap="flat" cmpd="sng" w="9525">
            <a:solidFill>
              <a:srgbClr val="FFFFFF"/>
            </a:solidFill>
            <a:prstDash val="dash"/>
            <a:round/>
            <a:headEnd len="lg" w="lg" type="none"/>
            <a:tailEnd len="lg" w="lg" type="triangle"/>
          </a:ln>
        </p:spPr>
      </p:cxnSp>
      <p:pic>
        <p:nvPicPr>
          <p:cNvPr id="740" name="Shape 740"/>
          <p:cNvPicPr preferRelativeResize="0"/>
          <p:nvPr/>
        </p:nvPicPr>
        <p:blipFill>
          <a:blip r:embed="rId4">
            <a:alphaModFix/>
          </a:blip>
          <a:stretch>
            <a:fillRect/>
          </a:stretch>
        </p:blipFill>
        <p:spPr>
          <a:xfrm>
            <a:off x="7932901" y="161975"/>
            <a:ext cx="600300" cy="600300"/>
          </a:xfrm>
          <a:prstGeom prst="rect">
            <a:avLst/>
          </a:prstGeom>
          <a:noFill/>
          <a:ln>
            <a:noFill/>
          </a:ln>
        </p:spPr>
      </p:pic>
      <p:sp>
        <p:nvSpPr>
          <p:cNvPr id="733" name="Shape 733"/>
          <p:cNvSpPr txBox="1"/>
          <p:nvPr/>
        </p:nvSpPr>
        <p:spPr>
          <a:xfrm>
            <a:off x="1191050" y="1806175"/>
            <a:ext cx="1160100" cy="387900"/>
          </a:xfrm>
          <a:prstGeom prst="rect">
            <a:avLst/>
          </a:prstGeom>
          <a:noFill/>
          <a:ln>
            <a:noFill/>
          </a:ln>
        </p:spPr>
        <p:txBody>
          <a:bodyPr anchorCtr="0" anchor="t" bIns="91425" lIns="91425" rIns="91425" wrap="square" tIns="91425">
            <a:noAutofit/>
          </a:bodyPr>
          <a:lstStyle/>
          <a:p>
            <a:pPr lvl="0" rtl="0" algn="ctr">
              <a:spcBef>
                <a:spcPts val="0"/>
              </a:spcBef>
              <a:buNone/>
            </a:pPr>
            <a:r>
              <a:rPr b="1" lang="en">
                <a:solidFill>
                  <a:srgbClr val="FF9900"/>
                </a:solidFill>
                <a:latin typeface="Proxima Nova"/>
                <a:ea typeface="Proxima Nova"/>
                <a:cs typeface="Proxima Nova"/>
                <a:sym typeface="Proxima Nova"/>
              </a:rPr>
              <a:t>ANTS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0"/>
                                        </p:tgtEl>
                                        <p:attrNameLst>
                                          <p:attrName>style.visibility</p:attrName>
                                        </p:attrNameLst>
                                      </p:cBhvr>
                                      <p:to>
                                        <p:strVal val="visible"/>
                                      </p:to>
                                    </p:set>
                                    <p:animEffect filter="fade" transition="in">
                                      <p:cBhvr>
                                        <p:cTn dur="1000"/>
                                        <p:tgtEl>
                                          <p:spTgt spid="7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4" name="Shape 744"/>
        <p:cNvGrpSpPr/>
        <p:nvPr/>
      </p:nvGrpSpPr>
      <p:grpSpPr>
        <a:xfrm>
          <a:off x="0" y="0"/>
          <a:ext cx="0" cy="0"/>
          <a:chOff x="0" y="0"/>
          <a:chExt cx="0" cy="0"/>
        </a:xfrm>
      </p:grpSpPr>
      <p:sp>
        <p:nvSpPr>
          <p:cNvPr id="745" name="Shape 745"/>
          <p:cNvSpPr txBox="1"/>
          <p:nvPr>
            <p:ph type="title"/>
          </p:nvPr>
        </p:nvSpPr>
        <p:spPr>
          <a:xfrm>
            <a:off x="311700" y="292625"/>
            <a:ext cx="8520600" cy="4487100"/>
          </a:xfrm>
          <a:prstGeom prst="rect">
            <a:avLst/>
          </a:prstGeom>
        </p:spPr>
        <p:txBody>
          <a:bodyPr anchorCtr="0" anchor="ctr" bIns="91425" lIns="91425" rIns="91425" wrap="square" tIns="91425">
            <a:noAutofit/>
          </a:bodyPr>
          <a:lstStyle/>
          <a:p>
            <a:pPr lvl="0" rtl="0">
              <a:spcBef>
                <a:spcPts val="0"/>
              </a:spcBef>
              <a:buNone/>
            </a:pPr>
            <a:r>
              <a:rPr lang="en">
                <a:solidFill>
                  <a:srgbClr val="434343"/>
                </a:solidFill>
              </a:rPr>
              <a:t>Active Networks </a:t>
            </a:r>
          </a:p>
          <a:p>
            <a:pPr lvl="0" rtl="0">
              <a:spcBef>
                <a:spcPts val="0"/>
              </a:spcBef>
              <a:buNone/>
            </a:pPr>
            <a:r>
              <a:t/>
            </a:r>
            <a:endParaRPr/>
          </a:p>
          <a:p>
            <a:pPr lvl="0" rtl="0">
              <a:spcBef>
                <a:spcPts val="0"/>
              </a:spcBef>
              <a:buNone/>
            </a:pPr>
            <a:r>
              <a:rPr lang="en">
                <a:solidFill>
                  <a:srgbClr val="FF9900"/>
                </a:solidFill>
              </a:rPr>
              <a:t>Separating the Data and Control Planes </a:t>
            </a:r>
          </a:p>
          <a:p>
            <a:pPr lvl="0" rtl="0">
              <a:spcBef>
                <a:spcPts val="0"/>
              </a:spcBef>
              <a:buNone/>
            </a:pPr>
            <a:r>
              <a:t/>
            </a:r>
            <a:endParaRPr>
              <a:solidFill>
                <a:srgbClr val="434343"/>
              </a:solidFill>
            </a:endParaRPr>
          </a:p>
          <a:p>
            <a:pPr lvl="0" rtl="0">
              <a:spcBef>
                <a:spcPts val="0"/>
              </a:spcBef>
              <a:buNone/>
            </a:pPr>
            <a:r>
              <a:rPr lang="en">
                <a:solidFill>
                  <a:srgbClr val="434343"/>
                </a:solidFill>
              </a:rPr>
              <a:t>OpenFlow</a:t>
            </a:r>
          </a:p>
          <a:p>
            <a:pPr lvl="0" rtl="0">
              <a:spcBef>
                <a:spcPts val="0"/>
              </a:spcBef>
              <a:buNone/>
            </a:pPr>
            <a:r>
              <a:t/>
            </a:r>
            <a:endParaRPr>
              <a:solidFill>
                <a:srgbClr val="434343"/>
              </a:solidFill>
            </a:endParaRPr>
          </a:p>
          <a:p>
            <a:pPr lvl="0" rtl="0">
              <a:spcBef>
                <a:spcPts val="0"/>
              </a:spcBef>
              <a:buNone/>
            </a:pPr>
            <a:r>
              <a:rPr lang="en">
                <a:solidFill>
                  <a:srgbClr val="434343"/>
                </a:solidFill>
              </a:rPr>
              <a:t>SDN Today </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9" name="Shape 749"/>
        <p:cNvGrpSpPr/>
        <p:nvPr/>
      </p:nvGrpSpPr>
      <p:grpSpPr>
        <a:xfrm>
          <a:off x="0" y="0"/>
          <a:ext cx="0" cy="0"/>
          <a:chOff x="0" y="0"/>
          <a:chExt cx="0" cy="0"/>
        </a:xfrm>
      </p:grpSpPr>
      <p:cxnSp>
        <p:nvCxnSpPr>
          <p:cNvPr id="750" name="Shape 750"/>
          <p:cNvCxnSpPr/>
          <p:nvPr/>
        </p:nvCxnSpPr>
        <p:spPr>
          <a:xfrm>
            <a:off x="687464" y="3470915"/>
            <a:ext cx="7797600" cy="18300"/>
          </a:xfrm>
          <a:prstGeom prst="straightConnector1">
            <a:avLst/>
          </a:prstGeom>
          <a:noFill/>
          <a:ln cap="flat" cmpd="sng" w="19050">
            <a:solidFill>
              <a:srgbClr val="FFFFFF"/>
            </a:solidFill>
            <a:prstDash val="solid"/>
            <a:round/>
            <a:headEnd len="lg" w="lg" type="none"/>
            <a:tailEnd len="lg" w="lg" type="none"/>
          </a:ln>
        </p:spPr>
      </p:cxnSp>
      <p:cxnSp>
        <p:nvCxnSpPr>
          <p:cNvPr id="751" name="Shape 751"/>
          <p:cNvCxnSpPr/>
          <p:nvPr/>
        </p:nvCxnSpPr>
        <p:spPr>
          <a:xfrm flipH="1">
            <a:off x="939121" y="3297566"/>
            <a:ext cx="3900" cy="387900"/>
          </a:xfrm>
          <a:prstGeom prst="straightConnector1">
            <a:avLst/>
          </a:prstGeom>
          <a:noFill/>
          <a:ln cap="flat" cmpd="sng" w="19050">
            <a:solidFill>
              <a:srgbClr val="FFFFFF"/>
            </a:solidFill>
            <a:prstDash val="solid"/>
            <a:round/>
            <a:headEnd len="lg" w="lg" type="none"/>
            <a:tailEnd len="lg" w="lg" type="none"/>
          </a:ln>
        </p:spPr>
      </p:cxnSp>
      <p:cxnSp>
        <p:nvCxnSpPr>
          <p:cNvPr id="752" name="Shape 752"/>
          <p:cNvCxnSpPr/>
          <p:nvPr/>
        </p:nvCxnSpPr>
        <p:spPr>
          <a:xfrm flipH="1">
            <a:off x="4593757" y="3297566"/>
            <a:ext cx="3900" cy="387900"/>
          </a:xfrm>
          <a:prstGeom prst="straightConnector1">
            <a:avLst/>
          </a:prstGeom>
          <a:noFill/>
          <a:ln cap="flat" cmpd="sng" w="19050">
            <a:solidFill>
              <a:srgbClr val="FFFFFF"/>
            </a:solidFill>
            <a:prstDash val="solid"/>
            <a:round/>
            <a:headEnd len="lg" w="lg" type="none"/>
            <a:tailEnd len="lg" w="lg" type="none"/>
          </a:ln>
        </p:spPr>
      </p:cxnSp>
      <p:cxnSp>
        <p:nvCxnSpPr>
          <p:cNvPr id="753" name="Shape 753"/>
          <p:cNvCxnSpPr/>
          <p:nvPr/>
        </p:nvCxnSpPr>
        <p:spPr>
          <a:xfrm flipH="1">
            <a:off x="8201068" y="3286200"/>
            <a:ext cx="3900" cy="387900"/>
          </a:xfrm>
          <a:prstGeom prst="straightConnector1">
            <a:avLst/>
          </a:prstGeom>
          <a:noFill/>
          <a:ln cap="flat" cmpd="sng" w="19050">
            <a:solidFill>
              <a:srgbClr val="FFFFFF"/>
            </a:solidFill>
            <a:prstDash val="solid"/>
            <a:round/>
            <a:headEnd len="lg" w="lg" type="none"/>
            <a:tailEnd len="lg" w="lg" type="none"/>
          </a:ln>
        </p:spPr>
      </p:cxnSp>
      <p:cxnSp>
        <p:nvCxnSpPr>
          <p:cNvPr id="754" name="Shape 754"/>
          <p:cNvCxnSpPr/>
          <p:nvPr/>
        </p:nvCxnSpPr>
        <p:spPr>
          <a:xfrm flipH="1">
            <a:off x="2681926" y="3297566"/>
            <a:ext cx="3900" cy="387900"/>
          </a:xfrm>
          <a:prstGeom prst="straightConnector1">
            <a:avLst/>
          </a:prstGeom>
          <a:noFill/>
          <a:ln cap="flat" cmpd="sng" w="19050">
            <a:solidFill>
              <a:srgbClr val="FFFFFF"/>
            </a:solidFill>
            <a:prstDash val="solid"/>
            <a:round/>
            <a:headEnd len="lg" w="lg" type="none"/>
            <a:tailEnd len="lg" w="lg" type="none"/>
          </a:ln>
        </p:spPr>
      </p:cxnSp>
      <p:cxnSp>
        <p:nvCxnSpPr>
          <p:cNvPr id="755" name="Shape 755"/>
          <p:cNvCxnSpPr/>
          <p:nvPr/>
        </p:nvCxnSpPr>
        <p:spPr>
          <a:xfrm flipH="1">
            <a:off x="6505588" y="3286200"/>
            <a:ext cx="3900" cy="387900"/>
          </a:xfrm>
          <a:prstGeom prst="straightConnector1">
            <a:avLst/>
          </a:prstGeom>
          <a:noFill/>
          <a:ln cap="flat" cmpd="sng" w="19050">
            <a:solidFill>
              <a:srgbClr val="FFFFFF"/>
            </a:solidFill>
            <a:prstDash val="solid"/>
            <a:round/>
            <a:headEnd len="lg" w="lg" type="none"/>
            <a:tailEnd len="lg" w="lg" type="none"/>
          </a:ln>
        </p:spPr>
      </p:cxnSp>
      <p:sp>
        <p:nvSpPr>
          <p:cNvPr id="756" name="Shape 756"/>
          <p:cNvSpPr txBox="1"/>
          <p:nvPr/>
        </p:nvSpPr>
        <p:spPr>
          <a:xfrm>
            <a:off x="640875" y="3589467"/>
            <a:ext cx="600300" cy="3561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1995</a:t>
            </a:r>
          </a:p>
        </p:txBody>
      </p:sp>
      <p:sp>
        <p:nvSpPr>
          <p:cNvPr id="757" name="Shape 757"/>
          <p:cNvSpPr txBox="1"/>
          <p:nvPr/>
        </p:nvSpPr>
        <p:spPr>
          <a:xfrm>
            <a:off x="2383674" y="3589475"/>
            <a:ext cx="693300" cy="3561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2000</a:t>
            </a:r>
          </a:p>
        </p:txBody>
      </p:sp>
      <p:sp>
        <p:nvSpPr>
          <p:cNvPr id="758" name="Shape 758"/>
          <p:cNvSpPr txBox="1"/>
          <p:nvPr/>
        </p:nvSpPr>
        <p:spPr>
          <a:xfrm>
            <a:off x="4295496" y="3589475"/>
            <a:ext cx="816600" cy="3561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2005</a:t>
            </a:r>
          </a:p>
        </p:txBody>
      </p:sp>
      <p:sp>
        <p:nvSpPr>
          <p:cNvPr id="759" name="Shape 759"/>
          <p:cNvSpPr txBox="1"/>
          <p:nvPr/>
        </p:nvSpPr>
        <p:spPr>
          <a:xfrm>
            <a:off x="6207342" y="3589467"/>
            <a:ext cx="600300" cy="3561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2010</a:t>
            </a:r>
          </a:p>
        </p:txBody>
      </p:sp>
      <p:sp>
        <p:nvSpPr>
          <p:cNvPr id="760" name="Shape 760"/>
          <p:cNvSpPr txBox="1"/>
          <p:nvPr/>
        </p:nvSpPr>
        <p:spPr>
          <a:xfrm>
            <a:off x="7902822" y="3589467"/>
            <a:ext cx="600300" cy="3561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2015</a:t>
            </a:r>
          </a:p>
        </p:txBody>
      </p:sp>
      <p:sp>
        <p:nvSpPr>
          <p:cNvPr id="761" name="Shape 761"/>
          <p:cNvSpPr txBox="1"/>
          <p:nvPr/>
        </p:nvSpPr>
        <p:spPr>
          <a:xfrm>
            <a:off x="4076888" y="402050"/>
            <a:ext cx="1560300" cy="565500"/>
          </a:xfrm>
          <a:prstGeom prst="rect">
            <a:avLst/>
          </a:prstGeom>
          <a:noFill/>
          <a:ln>
            <a:noFill/>
          </a:ln>
        </p:spPr>
        <p:txBody>
          <a:bodyPr anchorCtr="0" anchor="t" bIns="91425" lIns="91425" rIns="91425" wrap="square" tIns="91425">
            <a:noAutofit/>
          </a:bodyPr>
          <a:lstStyle/>
          <a:p>
            <a:pPr lvl="0" rtl="0" algn="ctr">
              <a:spcBef>
                <a:spcPts val="0"/>
              </a:spcBef>
              <a:buNone/>
            </a:pPr>
            <a:r>
              <a:rPr b="1" lang="en">
                <a:solidFill>
                  <a:srgbClr val="FF9900"/>
                </a:solidFill>
                <a:latin typeface="Proxima Nova"/>
                <a:ea typeface="Proxima Nova"/>
                <a:cs typeface="Proxima Nova"/>
                <a:sym typeface="Proxima Nova"/>
              </a:rPr>
              <a:t>PCE</a:t>
            </a:r>
          </a:p>
          <a:p>
            <a:pPr lvl="0" rtl="0" algn="ctr">
              <a:spcBef>
                <a:spcPts val="0"/>
              </a:spcBef>
              <a:buNone/>
            </a:pPr>
            <a:r>
              <a:rPr b="1" lang="en">
                <a:solidFill>
                  <a:srgbClr val="FF9900"/>
                </a:solidFill>
                <a:latin typeface="Proxima Nova"/>
                <a:ea typeface="Proxima Nova"/>
                <a:cs typeface="Proxima Nova"/>
                <a:sym typeface="Proxima Nova"/>
              </a:rPr>
              <a:t>4D</a:t>
            </a:r>
          </a:p>
        </p:txBody>
      </p:sp>
      <p:sp>
        <p:nvSpPr>
          <p:cNvPr id="762" name="Shape 762"/>
          <p:cNvSpPr txBox="1"/>
          <p:nvPr/>
        </p:nvSpPr>
        <p:spPr>
          <a:xfrm>
            <a:off x="3512463" y="2305063"/>
            <a:ext cx="1353300" cy="387900"/>
          </a:xfrm>
          <a:prstGeom prst="rect">
            <a:avLst/>
          </a:prstGeom>
          <a:noFill/>
          <a:ln>
            <a:noFill/>
          </a:ln>
        </p:spPr>
        <p:txBody>
          <a:bodyPr anchorCtr="0" anchor="t" bIns="91425" lIns="91425" rIns="91425" wrap="square" tIns="91425">
            <a:noAutofit/>
          </a:bodyPr>
          <a:lstStyle/>
          <a:p>
            <a:pPr lvl="0" rtl="0" algn="ctr">
              <a:spcBef>
                <a:spcPts val="0"/>
              </a:spcBef>
              <a:buNone/>
            </a:pPr>
            <a:r>
              <a:rPr b="1" lang="en">
                <a:solidFill>
                  <a:srgbClr val="FF9900"/>
                </a:solidFill>
                <a:latin typeface="Proxima Nova"/>
                <a:ea typeface="Proxima Nova"/>
                <a:cs typeface="Proxima Nova"/>
                <a:sym typeface="Proxima Nova"/>
              </a:rPr>
              <a:t>RCP</a:t>
            </a:r>
          </a:p>
        </p:txBody>
      </p:sp>
      <p:sp>
        <p:nvSpPr>
          <p:cNvPr id="763" name="Shape 763"/>
          <p:cNvSpPr txBox="1"/>
          <p:nvPr/>
        </p:nvSpPr>
        <p:spPr>
          <a:xfrm>
            <a:off x="2498075" y="1970125"/>
            <a:ext cx="1017000" cy="565500"/>
          </a:xfrm>
          <a:prstGeom prst="rect">
            <a:avLst/>
          </a:prstGeom>
          <a:noFill/>
          <a:ln>
            <a:noFill/>
          </a:ln>
        </p:spPr>
        <p:txBody>
          <a:bodyPr anchorCtr="0" anchor="t" bIns="91425" lIns="91425" rIns="91425" wrap="square" tIns="91425">
            <a:noAutofit/>
          </a:bodyPr>
          <a:lstStyle/>
          <a:p>
            <a:pPr lvl="0" rtl="0" algn="ctr">
              <a:spcBef>
                <a:spcPts val="0"/>
              </a:spcBef>
              <a:buNone/>
            </a:pPr>
            <a:r>
              <a:rPr b="1" lang="en">
                <a:solidFill>
                  <a:srgbClr val="FF9900"/>
                </a:solidFill>
                <a:latin typeface="Proxima Nova"/>
                <a:ea typeface="Proxima Nova"/>
                <a:cs typeface="Proxima Nova"/>
                <a:sym typeface="Proxima Nova"/>
              </a:rPr>
              <a:t>ForCES protocol</a:t>
            </a:r>
          </a:p>
        </p:txBody>
      </p:sp>
      <p:sp>
        <p:nvSpPr>
          <p:cNvPr id="764" name="Shape 764"/>
          <p:cNvSpPr txBox="1"/>
          <p:nvPr/>
        </p:nvSpPr>
        <p:spPr>
          <a:xfrm>
            <a:off x="1191050" y="1837825"/>
            <a:ext cx="1160100" cy="356100"/>
          </a:xfrm>
          <a:prstGeom prst="rect">
            <a:avLst/>
          </a:prstGeom>
          <a:noFill/>
          <a:ln>
            <a:noFill/>
          </a:ln>
        </p:spPr>
        <p:txBody>
          <a:bodyPr anchorCtr="0" anchor="t" bIns="91425" lIns="91425" rIns="91425" wrap="square" tIns="91425">
            <a:noAutofit/>
          </a:bodyPr>
          <a:lstStyle/>
          <a:p>
            <a:pPr lvl="0" rtl="0" algn="ctr">
              <a:spcBef>
                <a:spcPts val="0"/>
              </a:spcBef>
              <a:buNone/>
            </a:pPr>
            <a:r>
              <a:rPr b="1" lang="en">
                <a:solidFill>
                  <a:srgbClr val="FF9900"/>
                </a:solidFill>
                <a:latin typeface="Proxima Nova"/>
                <a:ea typeface="Proxima Nova"/>
                <a:cs typeface="Proxima Nova"/>
                <a:sym typeface="Proxima Nova"/>
              </a:rPr>
              <a:t>Tempest</a:t>
            </a:r>
          </a:p>
        </p:txBody>
      </p:sp>
      <p:cxnSp>
        <p:nvCxnSpPr>
          <p:cNvPr id="765" name="Shape 765"/>
          <p:cNvCxnSpPr>
            <a:stCxn id="761" idx="2"/>
          </p:cNvCxnSpPr>
          <p:nvPr/>
        </p:nvCxnSpPr>
        <p:spPr>
          <a:xfrm flipH="1">
            <a:off x="4585238" y="967550"/>
            <a:ext cx="271800" cy="2435100"/>
          </a:xfrm>
          <a:prstGeom prst="straightConnector1">
            <a:avLst/>
          </a:prstGeom>
          <a:noFill/>
          <a:ln cap="flat" cmpd="sng" w="9525">
            <a:solidFill>
              <a:srgbClr val="FFFFFF"/>
            </a:solidFill>
            <a:prstDash val="dash"/>
            <a:round/>
            <a:headEnd len="lg" w="lg" type="none"/>
            <a:tailEnd len="lg" w="lg" type="triangle"/>
          </a:ln>
        </p:spPr>
      </p:cxnSp>
      <p:cxnSp>
        <p:nvCxnSpPr>
          <p:cNvPr id="766" name="Shape 766"/>
          <p:cNvCxnSpPr>
            <a:stCxn id="764" idx="2"/>
          </p:cNvCxnSpPr>
          <p:nvPr/>
        </p:nvCxnSpPr>
        <p:spPr>
          <a:xfrm>
            <a:off x="1771100" y="2193925"/>
            <a:ext cx="0" cy="1274100"/>
          </a:xfrm>
          <a:prstGeom prst="straightConnector1">
            <a:avLst/>
          </a:prstGeom>
          <a:noFill/>
          <a:ln cap="flat" cmpd="sng" w="9525">
            <a:solidFill>
              <a:srgbClr val="FFFFFF"/>
            </a:solidFill>
            <a:prstDash val="dash"/>
            <a:round/>
            <a:headEnd len="lg" w="lg" type="none"/>
            <a:tailEnd len="lg" w="lg" type="triangle"/>
          </a:ln>
        </p:spPr>
      </p:cxnSp>
      <p:cxnSp>
        <p:nvCxnSpPr>
          <p:cNvPr id="767" name="Shape 767"/>
          <p:cNvCxnSpPr>
            <a:stCxn id="762" idx="2"/>
          </p:cNvCxnSpPr>
          <p:nvPr/>
        </p:nvCxnSpPr>
        <p:spPr>
          <a:xfrm flipH="1">
            <a:off x="4033413" y="2692963"/>
            <a:ext cx="155700" cy="814800"/>
          </a:xfrm>
          <a:prstGeom prst="straightConnector1">
            <a:avLst/>
          </a:prstGeom>
          <a:noFill/>
          <a:ln cap="flat" cmpd="sng" w="9525">
            <a:solidFill>
              <a:srgbClr val="FFFFFF"/>
            </a:solidFill>
            <a:prstDash val="dash"/>
            <a:round/>
            <a:headEnd len="lg" w="lg" type="none"/>
            <a:tailEnd len="lg" w="lg" type="triangle"/>
          </a:ln>
        </p:spPr>
      </p:cxnSp>
      <p:cxnSp>
        <p:nvCxnSpPr>
          <p:cNvPr id="768" name="Shape 768"/>
          <p:cNvCxnSpPr>
            <a:stCxn id="763" idx="2"/>
          </p:cNvCxnSpPr>
          <p:nvPr/>
        </p:nvCxnSpPr>
        <p:spPr>
          <a:xfrm>
            <a:off x="3006575" y="2535625"/>
            <a:ext cx="5100" cy="946200"/>
          </a:xfrm>
          <a:prstGeom prst="straightConnector1">
            <a:avLst/>
          </a:prstGeom>
          <a:noFill/>
          <a:ln cap="flat" cmpd="sng" w="9525">
            <a:solidFill>
              <a:srgbClr val="FFFFFF"/>
            </a:solidFill>
            <a:prstDash val="dash"/>
            <a:round/>
            <a:headEnd len="lg" w="lg" type="none"/>
            <a:tailEnd len="lg" w="lg" type="triangle"/>
          </a:ln>
        </p:spPr>
      </p:cxnSp>
      <p:sp>
        <p:nvSpPr>
          <p:cNvPr id="769" name="Shape 769"/>
          <p:cNvSpPr txBox="1"/>
          <p:nvPr/>
        </p:nvSpPr>
        <p:spPr>
          <a:xfrm>
            <a:off x="3015750" y="1312550"/>
            <a:ext cx="1353300" cy="387900"/>
          </a:xfrm>
          <a:prstGeom prst="rect">
            <a:avLst/>
          </a:prstGeom>
          <a:noFill/>
          <a:ln>
            <a:noFill/>
          </a:ln>
        </p:spPr>
        <p:txBody>
          <a:bodyPr anchorCtr="0" anchor="t" bIns="91425" lIns="91425" rIns="91425" wrap="square" tIns="91425">
            <a:noAutofit/>
          </a:bodyPr>
          <a:lstStyle/>
          <a:p>
            <a:pPr lvl="0" rtl="0" algn="ctr">
              <a:spcBef>
                <a:spcPts val="0"/>
              </a:spcBef>
              <a:buNone/>
            </a:pPr>
            <a:r>
              <a:rPr b="1" lang="en">
                <a:solidFill>
                  <a:srgbClr val="FF9900"/>
                </a:solidFill>
                <a:latin typeface="Proxima Nova"/>
                <a:ea typeface="Proxima Nova"/>
                <a:cs typeface="Proxima Nova"/>
                <a:sym typeface="Proxima Nova"/>
              </a:rPr>
              <a:t>SoftRouter</a:t>
            </a:r>
          </a:p>
        </p:txBody>
      </p:sp>
      <p:cxnSp>
        <p:nvCxnSpPr>
          <p:cNvPr id="770" name="Shape 770"/>
          <p:cNvCxnSpPr>
            <a:stCxn id="769" idx="2"/>
          </p:cNvCxnSpPr>
          <p:nvPr/>
        </p:nvCxnSpPr>
        <p:spPr>
          <a:xfrm>
            <a:off x="3692400" y="1700450"/>
            <a:ext cx="341100" cy="1781100"/>
          </a:xfrm>
          <a:prstGeom prst="straightConnector1">
            <a:avLst/>
          </a:prstGeom>
          <a:noFill/>
          <a:ln cap="flat" cmpd="sng" w="9525">
            <a:solidFill>
              <a:srgbClr val="FFFFFF"/>
            </a:solidFill>
            <a:prstDash val="dash"/>
            <a:round/>
            <a:headEnd len="lg" w="lg" type="none"/>
            <a:tailEnd len="lg" w="lg" type="triangle"/>
          </a:ln>
        </p:spPr>
      </p:cxnSp>
      <p:sp>
        <p:nvSpPr>
          <p:cNvPr id="771" name="Shape 771"/>
          <p:cNvSpPr txBox="1"/>
          <p:nvPr/>
        </p:nvSpPr>
        <p:spPr>
          <a:xfrm>
            <a:off x="4350663" y="2305063"/>
            <a:ext cx="1353300" cy="387900"/>
          </a:xfrm>
          <a:prstGeom prst="rect">
            <a:avLst/>
          </a:prstGeom>
          <a:noFill/>
          <a:ln>
            <a:noFill/>
          </a:ln>
        </p:spPr>
        <p:txBody>
          <a:bodyPr anchorCtr="0" anchor="t" bIns="91425" lIns="91425" rIns="91425" wrap="square" tIns="91425">
            <a:noAutofit/>
          </a:bodyPr>
          <a:lstStyle/>
          <a:p>
            <a:pPr lvl="0" rtl="0" algn="ctr">
              <a:spcBef>
                <a:spcPts val="0"/>
              </a:spcBef>
              <a:buNone/>
            </a:pPr>
            <a:r>
              <a:rPr b="1" lang="en">
                <a:solidFill>
                  <a:srgbClr val="FF9900"/>
                </a:solidFill>
                <a:latin typeface="Proxima Nova"/>
                <a:ea typeface="Proxima Nova"/>
                <a:cs typeface="Proxima Nova"/>
                <a:sym typeface="Proxima Nova"/>
              </a:rPr>
              <a:t>IRSCP</a:t>
            </a:r>
          </a:p>
        </p:txBody>
      </p:sp>
      <p:cxnSp>
        <p:nvCxnSpPr>
          <p:cNvPr id="772" name="Shape 772"/>
          <p:cNvCxnSpPr>
            <a:stCxn id="771" idx="2"/>
          </p:cNvCxnSpPr>
          <p:nvPr/>
        </p:nvCxnSpPr>
        <p:spPr>
          <a:xfrm>
            <a:off x="5027313" y="2692963"/>
            <a:ext cx="17700" cy="788700"/>
          </a:xfrm>
          <a:prstGeom prst="straightConnector1">
            <a:avLst/>
          </a:prstGeom>
          <a:noFill/>
          <a:ln cap="flat" cmpd="sng" w="9525">
            <a:solidFill>
              <a:srgbClr val="FFFFFF"/>
            </a:solidFill>
            <a:prstDash val="dash"/>
            <a:round/>
            <a:headEnd len="lg" w="lg" type="none"/>
            <a:tailEnd len="lg" w="lg" type="triangle"/>
          </a:ln>
        </p:spPr>
      </p:cxnSp>
      <p:sp>
        <p:nvSpPr>
          <p:cNvPr id="773" name="Shape 773"/>
          <p:cNvSpPr txBox="1"/>
          <p:nvPr/>
        </p:nvSpPr>
        <p:spPr>
          <a:xfrm>
            <a:off x="4951163" y="1889263"/>
            <a:ext cx="1353300" cy="387900"/>
          </a:xfrm>
          <a:prstGeom prst="rect">
            <a:avLst/>
          </a:prstGeom>
          <a:noFill/>
          <a:ln>
            <a:noFill/>
          </a:ln>
        </p:spPr>
        <p:txBody>
          <a:bodyPr anchorCtr="0" anchor="t" bIns="91425" lIns="91425" rIns="91425" wrap="square" tIns="91425">
            <a:noAutofit/>
          </a:bodyPr>
          <a:lstStyle/>
          <a:p>
            <a:pPr lvl="0" rtl="0" algn="ctr">
              <a:spcBef>
                <a:spcPts val="0"/>
              </a:spcBef>
              <a:buNone/>
            </a:pPr>
            <a:r>
              <a:rPr b="1" lang="en">
                <a:solidFill>
                  <a:srgbClr val="FF9900"/>
                </a:solidFill>
                <a:latin typeface="Proxima Nova"/>
                <a:ea typeface="Proxima Nova"/>
                <a:cs typeface="Proxima Nova"/>
                <a:sym typeface="Proxima Nova"/>
              </a:rPr>
              <a:t>Ethane</a:t>
            </a:r>
          </a:p>
        </p:txBody>
      </p:sp>
      <p:cxnSp>
        <p:nvCxnSpPr>
          <p:cNvPr id="774" name="Shape 774"/>
          <p:cNvCxnSpPr>
            <a:stCxn id="773" idx="2"/>
          </p:cNvCxnSpPr>
          <p:nvPr/>
        </p:nvCxnSpPr>
        <p:spPr>
          <a:xfrm flipH="1">
            <a:off x="5570513" y="2277163"/>
            <a:ext cx="57300" cy="1243800"/>
          </a:xfrm>
          <a:prstGeom prst="straightConnector1">
            <a:avLst/>
          </a:prstGeom>
          <a:noFill/>
          <a:ln cap="flat" cmpd="sng" w="9525">
            <a:solidFill>
              <a:srgbClr val="FFFFFF"/>
            </a:solidFill>
            <a:prstDash val="dash"/>
            <a:round/>
            <a:headEnd len="lg" w="lg" type="none"/>
            <a:tailEnd len="lg" w="lg" type="triangl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Shape 66"/>
          <p:cNvSpPr txBox="1"/>
          <p:nvPr>
            <p:ph type="title"/>
          </p:nvPr>
        </p:nvSpPr>
        <p:spPr>
          <a:xfrm>
            <a:off x="311700" y="2285400"/>
            <a:ext cx="8520600" cy="572700"/>
          </a:xfrm>
          <a:prstGeom prst="rect">
            <a:avLst/>
          </a:prstGeom>
        </p:spPr>
        <p:txBody>
          <a:bodyPr anchorCtr="0" anchor="t" bIns="91425" lIns="91425" rIns="91425" wrap="square" tIns="91425">
            <a:noAutofit/>
          </a:bodyPr>
          <a:lstStyle/>
          <a:p>
            <a:pPr lvl="0" rtl="0" algn="ctr">
              <a:spcBef>
                <a:spcPts val="0"/>
              </a:spcBef>
              <a:buNone/>
            </a:pPr>
            <a:r>
              <a:rPr lang="en" sz="3600"/>
              <a:t>software defined </a:t>
            </a:r>
            <a:r>
              <a:rPr lang="en" sz="3600">
                <a:solidFill>
                  <a:srgbClr val="FFFFFF"/>
                </a:solidFill>
              </a:rPr>
              <a:t>networking</a:t>
            </a:r>
          </a:p>
        </p:txBody>
      </p:sp>
      <p:sp>
        <p:nvSpPr>
          <p:cNvPr id="67" name="Shape 67"/>
          <p:cNvSpPr txBox="1"/>
          <p:nvPr/>
        </p:nvSpPr>
        <p:spPr>
          <a:xfrm>
            <a:off x="1600800" y="2794550"/>
            <a:ext cx="3479100" cy="463800"/>
          </a:xfrm>
          <a:prstGeom prst="rect">
            <a:avLst/>
          </a:prstGeom>
          <a:noFill/>
          <a:ln>
            <a:noFill/>
          </a:ln>
        </p:spPr>
        <p:txBody>
          <a:bodyPr anchorCtr="0" anchor="t" bIns="91425" lIns="91425" rIns="91425" wrap="square" tIns="91425">
            <a:noAutofit/>
          </a:bodyPr>
          <a:lstStyle/>
          <a:p>
            <a:pPr lvl="0" algn="ctr">
              <a:spcBef>
                <a:spcPts val="0"/>
              </a:spcBef>
              <a:buNone/>
            </a:pPr>
            <a:r>
              <a:rPr b="1" lang="en" sz="1800">
                <a:solidFill>
                  <a:srgbClr val="B7B7B7"/>
                </a:solidFill>
                <a:latin typeface="Proxima Nova"/>
                <a:ea typeface="Proxima Nova"/>
                <a:cs typeface="Proxima Nova"/>
                <a:sym typeface="Proxima Nova"/>
              </a:rPr>
              <a:t>(OpenFlow, originally)</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8" name="Shape 778"/>
        <p:cNvGrpSpPr/>
        <p:nvPr/>
      </p:nvGrpSpPr>
      <p:grpSpPr>
        <a:xfrm>
          <a:off x="0" y="0"/>
          <a:ext cx="0" cy="0"/>
          <a:chOff x="0" y="0"/>
          <a:chExt cx="0" cy="0"/>
        </a:xfrm>
      </p:grpSpPr>
      <p:cxnSp>
        <p:nvCxnSpPr>
          <p:cNvPr id="779" name="Shape 779"/>
          <p:cNvCxnSpPr/>
          <p:nvPr/>
        </p:nvCxnSpPr>
        <p:spPr>
          <a:xfrm>
            <a:off x="687464" y="3470915"/>
            <a:ext cx="7797600" cy="18300"/>
          </a:xfrm>
          <a:prstGeom prst="straightConnector1">
            <a:avLst/>
          </a:prstGeom>
          <a:noFill/>
          <a:ln cap="flat" cmpd="sng" w="19050">
            <a:solidFill>
              <a:srgbClr val="FFFFFF"/>
            </a:solidFill>
            <a:prstDash val="solid"/>
            <a:round/>
            <a:headEnd len="lg" w="lg" type="none"/>
            <a:tailEnd len="lg" w="lg" type="none"/>
          </a:ln>
        </p:spPr>
      </p:cxnSp>
      <p:cxnSp>
        <p:nvCxnSpPr>
          <p:cNvPr id="780" name="Shape 780"/>
          <p:cNvCxnSpPr/>
          <p:nvPr/>
        </p:nvCxnSpPr>
        <p:spPr>
          <a:xfrm flipH="1">
            <a:off x="939121" y="3297566"/>
            <a:ext cx="3900" cy="387900"/>
          </a:xfrm>
          <a:prstGeom prst="straightConnector1">
            <a:avLst/>
          </a:prstGeom>
          <a:noFill/>
          <a:ln cap="flat" cmpd="sng" w="19050">
            <a:solidFill>
              <a:srgbClr val="FFFFFF"/>
            </a:solidFill>
            <a:prstDash val="solid"/>
            <a:round/>
            <a:headEnd len="lg" w="lg" type="none"/>
            <a:tailEnd len="lg" w="lg" type="none"/>
          </a:ln>
        </p:spPr>
      </p:cxnSp>
      <p:cxnSp>
        <p:nvCxnSpPr>
          <p:cNvPr id="781" name="Shape 781"/>
          <p:cNvCxnSpPr/>
          <p:nvPr/>
        </p:nvCxnSpPr>
        <p:spPr>
          <a:xfrm flipH="1">
            <a:off x="4593757" y="3297566"/>
            <a:ext cx="3900" cy="387900"/>
          </a:xfrm>
          <a:prstGeom prst="straightConnector1">
            <a:avLst/>
          </a:prstGeom>
          <a:noFill/>
          <a:ln cap="flat" cmpd="sng" w="19050">
            <a:solidFill>
              <a:srgbClr val="FFFFFF"/>
            </a:solidFill>
            <a:prstDash val="solid"/>
            <a:round/>
            <a:headEnd len="lg" w="lg" type="none"/>
            <a:tailEnd len="lg" w="lg" type="none"/>
          </a:ln>
        </p:spPr>
      </p:cxnSp>
      <p:cxnSp>
        <p:nvCxnSpPr>
          <p:cNvPr id="782" name="Shape 782"/>
          <p:cNvCxnSpPr/>
          <p:nvPr/>
        </p:nvCxnSpPr>
        <p:spPr>
          <a:xfrm flipH="1">
            <a:off x="8201068" y="3286200"/>
            <a:ext cx="3900" cy="387900"/>
          </a:xfrm>
          <a:prstGeom prst="straightConnector1">
            <a:avLst/>
          </a:prstGeom>
          <a:noFill/>
          <a:ln cap="flat" cmpd="sng" w="19050">
            <a:solidFill>
              <a:srgbClr val="FFFFFF"/>
            </a:solidFill>
            <a:prstDash val="solid"/>
            <a:round/>
            <a:headEnd len="lg" w="lg" type="none"/>
            <a:tailEnd len="lg" w="lg" type="none"/>
          </a:ln>
        </p:spPr>
      </p:cxnSp>
      <p:cxnSp>
        <p:nvCxnSpPr>
          <p:cNvPr id="783" name="Shape 783"/>
          <p:cNvCxnSpPr/>
          <p:nvPr/>
        </p:nvCxnSpPr>
        <p:spPr>
          <a:xfrm flipH="1">
            <a:off x="2681926" y="3297566"/>
            <a:ext cx="3900" cy="387900"/>
          </a:xfrm>
          <a:prstGeom prst="straightConnector1">
            <a:avLst/>
          </a:prstGeom>
          <a:noFill/>
          <a:ln cap="flat" cmpd="sng" w="19050">
            <a:solidFill>
              <a:srgbClr val="FFFFFF"/>
            </a:solidFill>
            <a:prstDash val="solid"/>
            <a:round/>
            <a:headEnd len="lg" w="lg" type="none"/>
            <a:tailEnd len="lg" w="lg" type="none"/>
          </a:ln>
        </p:spPr>
      </p:cxnSp>
      <p:cxnSp>
        <p:nvCxnSpPr>
          <p:cNvPr id="784" name="Shape 784"/>
          <p:cNvCxnSpPr/>
          <p:nvPr/>
        </p:nvCxnSpPr>
        <p:spPr>
          <a:xfrm flipH="1">
            <a:off x="6505588" y="3286200"/>
            <a:ext cx="3900" cy="387900"/>
          </a:xfrm>
          <a:prstGeom prst="straightConnector1">
            <a:avLst/>
          </a:prstGeom>
          <a:noFill/>
          <a:ln cap="flat" cmpd="sng" w="19050">
            <a:solidFill>
              <a:srgbClr val="FFFFFF"/>
            </a:solidFill>
            <a:prstDash val="solid"/>
            <a:round/>
            <a:headEnd len="lg" w="lg" type="none"/>
            <a:tailEnd len="lg" w="lg" type="none"/>
          </a:ln>
        </p:spPr>
      </p:cxnSp>
      <p:sp>
        <p:nvSpPr>
          <p:cNvPr id="785" name="Shape 785"/>
          <p:cNvSpPr txBox="1"/>
          <p:nvPr/>
        </p:nvSpPr>
        <p:spPr>
          <a:xfrm>
            <a:off x="640875" y="3589467"/>
            <a:ext cx="600300" cy="3561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1995</a:t>
            </a:r>
          </a:p>
        </p:txBody>
      </p:sp>
      <p:sp>
        <p:nvSpPr>
          <p:cNvPr id="786" name="Shape 786"/>
          <p:cNvSpPr txBox="1"/>
          <p:nvPr/>
        </p:nvSpPr>
        <p:spPr>
          <a:xfrm>
            <a:off x="2383674" y="3589475"/>
            <a:ext cx="693300" cy="3561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2000</a:t>
            </a:r>
          </a:p>
        </p:txBody>
      </p:sp>
      <p:sp>
        <p:nvSpPr>
          <p:cNvPr id="787" name="Shape 787"/>
          <p:cNvSpPr txBox="1"/>
          <p:nvPr/>
        </p:nvSpPr>
        <p:spPr>
          <a:xfrm>
            <a:off x="4295496" y="3589475"/>
            <a:ext cx="816600" cy="3561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2005</a:t>
            </a:r>
          </a:p>
        </p:txBody>
      </p:sp>
      <p:sp>
        <p:nvSpPr>
          <p:cNvPr id="788" name="Shape 788"/>
          <p:cNvSpPr txBox="1"/>
          <p:nvPr/>
        </p:nvSpPr>
        <p:spPr>
          <a:xfrm>
            <a:off x="6207342" y="3589467"/>
            <a:ext cx="600300" cy="3561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2010</a:t>
            </a:r>
          </a:p>
        </p:txBody>
      </p:sp>
      <p:sp>
        <p:nvSpPr>
          <p:cNvPr id="789" name="Shape 789"/>
          <p:cNvSpPr txBox="1"/>
          <p:nvPr/>
        </p:nvSpPr>
        <p:spPr>
          <a:xfrm>
            <a:off x="7902822" y="3589467"/>
            <a:ext cx="600300" cy="3561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2015</a:t>
            </a:r>
          </a:p>
        </p:txBody>
      </p:sp>
      <p:sp>
        <p:nvSpPr>
          <p:cNvPr id="790" name="Shape 790"/>
          <p:cNvSpPr txBox="1"/>
          <p:nvPr/>
        </p:nvSpPr>
        <p:spPr>
          <a:xfrm>
            <a:off x="4076888" y="402050"/>
            <a:ext cx="1560300" cy="565500"/>
          </a:xfrm>
          <a:prstGeom prst="rect">
            <a:avLst/>
          </a:prstGeom>
          <a:noFill/>
          <a:ln>
            <a:noFill/>
          </a:ln>
        </p:spPr>
        <p:txBody>
          <a:bodyPr anchorCtr="0" anchor="t" bIns="91425" lIns="91425" rIns="91425" wrap="square" tIns="91425">
            <a:noAutofit/>
          </a:bodyPr>
          <a:lstStyle/>
          <a:p>
            <a:pPr lvl="0" rtl="0" algn="ctr">
              <a:spcBef>
                <a:spcPts val="0"/>
              </a:spcBef>
              <a:buNone/>
            </a:pPr>
            <a:r>
              <a:rPr b="1" lang="en">
                <a:solidFill>
                  <a:srgbClr val="434343"/>
                </a:solidFill>
                <a:latin typeface="Proxima Nova"/>
                <a:ea typeface="Proxima Nova"/>
                <a:cs typeface="Proxima Nova"/>
                <a:sym typeface="Proxima Nova"/>
              </a:rPr>
              <a:t>PCE</a:t>
            </a:r>
          </a:p>
          <a:p>
            <a:pPr lvl="0" rtl="0" algn="ctr">
              <a:spcBef>
                <a:spcPts val="0"/>
              </a:spcBef>
              <a:buNone/>
            </a:pPr>
            <a:r>
              <a:rPr b="1" lang="en">
                <a:solidFill>
                  <a:srgbClr val="434343"/>
                </a:solidFill>
                <a:latin typeface="Proxima Nova"/>
                <a:ea typeface="Proxima Nova"/>
                <a:cs typeface="Proxima Nova"/>
                <a:sym typeface="Proxima Nova"/>
              </a:rPr>
              <a:t>4D</a:t>
            </a:r>
          </a:p>
        </p:txBody>
      </p:sp>
      <p:sp>
        <p:nvSpPr>
          <p:cNvPr id="791" name="Shape 791"/>
          <p:cNvSpPr txBox="1"/>
          <p:nvPr/>
        </p:nvSpPr>
        <p:spPr>
          <a:xfrm>
            <a:off x="3512463" y="2305063"/>
            <a:ext cx="1353300" cy="387900"/>
          </a:xfrm>
          <a:prstGeom prst="rect">
            <a:avLst/>
          </a:prstGeom>
          <a:noFill/>
          <a:ln>
            <a:noFill/>
          </a:ln>
        </p:spPr>
        <p:txBody>
          <a:bodyPr anchorCtr="0" anchor="t" bIns="91425" lIns="91425" rIns="91425" wrap="square" tIns="91425">
            <a:noAutofit/>
          </a:bodyPr>
          <a:lstStyle/>
          <a:p>
            <a:pPr lvl="0" rtl="0" algn="ctr">
              <a:spcBef>
                <a:spcPts val="0"/>
              </a:spcBef>
              <a:buNone/>
            </a:pPr>
            <a:r>
              <a:rPr b="1" lang="en">
                <a:solidFill>
                  <a:srgbClr val="434343"/>
                </a:solidFill>
                <a:latin typeface="Proxima Nova"/>
                <a:ea typeface="Proxima Nova"/>
                <a:cs typeface="Proxima Nova"/>
                <a:sym typeface="Proxima Nova"/>
              </a:rPr>
              <a:t>RCP</a:t>
            </a:r>
          </a:p>
        </p:txBody>
      </p:sp>
      <p:sp>
        <p:nvSpPr>
          <p:cNvPr id="792" name="Shape 792"/>
          <p:cNvSpPr txBox="1"/>
          <p:nvPr/>
        </p:nvSpPr>
        <p:spPr>
          <a:xfrm>
            <a:off x="2498075" y="1970125"/>
            <a:ext cx="1017000" cy="565500"/>
          </a:xfrm>
          <a:prstGeom prst="rect">
            <a:avLst/>
          </a:prstGeom>
          <a:noFill/>
          <a:ln>
            <a:noFill/>
          </a:ln>
        </p:spPr>
        <p:txBody>
          <a:bodyPr anchorCtr="0" anchor="t" bIns="91425" lIns="91425" rIns="91425" wrap="square" tIns="91425">
            <a:noAutofit/>
          </a:bodyPr>
          <a:lstStyle/>
          <a:p>
            <a:pPr lvl="0" rtl="0" algn="ctr">
              <a:spcBef>
                <a:spcPts val="0"/>
              </a:spcBef>
              <a:buNone/>
            </a:pPr>
            <a:r>
              <a:rPr b="1" lang="en">
                <a:solidFill>
                  <a:srgbClr val="FF9900"/>
                </a:solidFill>
                <a:latin typeface="Proxima Nova"/>
                <a:ea typeface="Proxima Nova"/>
                <a:cs typeface="Proxima Nova"/>
                <a:sym typeface="Proxima Nova"/>
              </a:rPr>
              <a:t>ForCES protocol</a:t>
            </a:r>
          </a:p>
        </p:txBody>
      </p:sp>
      <p:sp>
        <p:nvSpPr>
          <p:cNvPr id="793" name="Shape 793"/>
          <p:cNvSpPr txBox="1"/>
          <p:nvPr/>
        </p:nvSpPr>
        <p:spPr>
          <a:xfrm>
            <a:off x="1191050" y="1837825"/>
            <a:ext cx="1160100" cy="356100"/>
          </a:xfrm>
          <a:prstGeom prst="rect">
            <a:avLst/>
          </a:prstGeom>
          <a:noFill/>
          <a:ln>
            <a:noFill/>
          </a:ln>
        </p:spPr>
        <p:txBody>
          <a:bodyPr anchorCtr="0" anchor="t" bIns="91425" lIns="91425" rIns="91425" wrap="square" tIns="91425">
            <a:noAutofit/>
          </a:bodyPr>
          <a:lstStyle/>
          <a:p>
            <a:pPr lvl="0" rtl="0" algn="ctr">
              <a:spcBef>
                <a:spcPts val="0"/>
              </a:spcBef>
              <a:buNone/>
            </a:pPr>
            <a:r>
              <a:rPr b="1" lang="en">
                <a:solidFill>
                  <a:srgbClr val="434343"/>
                </a:solidFill>
                <a:latin typeface="Proxima Nova"/>
                <a:ea typeface="Proxima Nova"/>
                <a:cs typeface="Proxima Nova"/>
                <a:sym typeface="Proxima Nova"/>
              </a:rPr>
              <a:t>Tempest</a:t>
            </a:r>
          </a:p>
        </p:txBody>
      </p:sp>
      <p:cxnSp>
        <p:nvCxnSpPr>
          <p:cNvPr id="794" name="Shape 794"/>
          <p:cNvCxnSpPr>
            <a:stCxn id="790" idx="2"/>
          </p:cNvCxnSpPr>
          <p:nvPr/>
        </p:nvCxnSpPr>
        <p:spPr>
          <a:xfrm flipH="1">
            <a:off x="4585238" y="967550"/>
            <a:ext cx="271800" cy="2435100"/>
          </a:xfrm>
          <a:prstGeom prst="straightConnector1">
            <a:avLst/>
          </a:prstGeom>
          <a:noFill/>
          <a:ln cap="flat" cmpd="sng" w="9525">
            <a:solidFill>
              <a:srgbClr val="434343"/>
            </a:solidFill>
            <a:prstDash val="dash"/>
            <a:round/>
            <a:headEnd len="lg" w="lg" type="none"/>
            <a:tailEnd len="lg" w="lg" type="triangle"/>
          </a:ln>
        </p:spPr>
      </p:cxnSp>
      <p:cxnSp>
        <p:nvCxnSpPr>
          <p:cNvPr id="795" name="Shape 795"/>
          <p:cNvCxnSpPr>
            <a:stCxn id="793" idx="2"/>
          </p:cNvCxnSpPr>
          <p:nvPr/>
        </p:nvCxnSpPr>
        <p:spPr>
          <a:xfrm>
            <a:off x="1771100" y="2193925"/>
            <a:ext cx="0" cy="1274100"/>
          </a:xfrm>
          <a:prstGeom prst="straightConnector1">
            <a:avLst/>
          </a:prstGeom>
          <a:noFill/>
          <a:ln cap="flat" cmpd="sng" w="9525">
            <a:solidFill>
              <a:srgbClr val="434343"/>
            </a:solidFill>
            <a:prstDash val="dash"/>
            <a:round/>
            <a:headEnd len="lg" w="lg" type="none"/>
            <a:tailEnd len="lg" w="lg" type="triangle"/>
          </a:ln>
        </p:spPr>
      </p:cxnSp>
      <p:cxnSp>
        <p:nvCxnSpPr>
          <p:cNvPr id="796" name="Shape 796"/>
          <p:cNvCxnSpPr>
            <a:stCxn id="791" idx="2"/>
          </p:cNvCxnSpPr>
          <p:nvPr/>
        </p:nvCxnSpPr>
        <p:spPr>
          <a:xfrm flipH="1">
            <a:off x="4033413" y="2692963"/>
            <a:ext cx="155700" cy="814800"/>
          </a:xfrm>
          <a:prstGeom prst="straightConnector1">
            <a:avLst/>
          </a:prstGeom>
          <a:noFill/>
          <a:ln cap="flat" cmpd="sng" w="9525">
            <a:solidFill>
              <a:srgbClr val="434343"/>
            </a:solidFill>
            <a:prstDash val="dash"/>
            <a:round/>
            <a:headEnd len="lg" w="lg" type="none"/>
            <a:tailEnd len="lg" w="lg" type="triangle"/>
          </a:ln>
        </p:spPr>
      </p:cxnSp>
      <p:cxnSp>
        <p:nvCxnSpPr>
          <p:cNvPr id="797" name="Shape 797"/>
          <p:cNvCxnSpPr>
            <a:stCxn id="792" idx="2"/>
          </p:cNvCxnSpPr>
          <p:nvPr/>
        </p:nvCxnSpPr>
        <p:spPr>
          <a:xfrm>
            <a:off x="3006575" y="2535625"/>
            <a:ext cx="5100" cy="946200"/>
          </a:xfrm>
          <a:prstGeom prst="straightConnector1">
            <a:avLst/>
          </a:prstGeom>
          <a:noFill/>
          <a:ln cap="flat" cmpd="sng" w="9525">
            <a:solidFill>
              <a:srgbClr val="FFFFFF"/>
            </a:solidFill>
            <a:prstDash val="dash"/>
            <a:round/>
            <a:headEnd len="lg" w="lg" type="none"/>
            <a:tailEnd len="lg" w="lg" type="triangle"/>
          </a:ln>
        </p:spPr>
      </p:cxnSp>
      <p:sp>
        <p:nvSpPr>
          <p:cNvPr id="798" name="Shape 798"/>
          <p:cNvSpPr txBox="1"/>
          <p:nvPr/>
        </p:nvSpPr>
        <p:spPr>
          <a:xfrm>
            <a:off x="3015750" y="1312550"/>
            <a:ext cx="1353300" cy="387900"/>
          </a:xfrm>
          <a:prstGeom prst="rect">
            <a:avLst/>
          </a:prstGeom>
          <a:noFill/>
          <a:ln>
            <a:noFill/>
          </a:ln>
        </p:spPr>
        <p:txBody>
          <a:bodyPr anchorCtr="0" anchor="t" bIns="91425" lIns="91425" rIns="91425" wrap="square" tIns="91425">
            <a:noAutofit/>
          </a:bodyPr>
          <a:lstStyle/>
          <a:p>
            <a:pPr lvl="0" rtl="0" algn="ctr">
              <a:spcBef>
                <a:spcPts val="0"/>
              </a:spcBef>
              <a:buNone/>
            </a:pPr>
            <a:r>
              <a:rPr b="1" lang="en">
                <a:solidFill>
                  <a:srgbClr val="FF9900"/>
                </a:solidFill>
                <a:latin typeface="Proxima Nova"/>
                <a:ea typeface="Proxima Nova"/>
                <a:cs typeface="Proxima Nova"/>
                <a:sym typeface="Proxima Nova"/>
              </a:rPr>
              <a:t>SoftRouter</a:t>
            </a:r>
          </a:p>
        </p:txBody>
      </p:sp>
      <p:cxnSp>
        <p:nvCxnSpPr>
          <p:cNvPr id="799" name="Shape 799"/>
          <p:cNvCxnSpPr>
            <a:stCxn id="798" idx="2"/>
          </p:cNvCxnSpPr>
          <p:nvPr/>
        </p:nvCxnSpPr>
        <p:spPr>
          <a:xfrm>
            <a:off x="3692400" y="1700450"/>
            <a:ext cx="341100" cy="1781100"/>
          </a:xfrm>
          <a:prstGeom prst="straightConnector1">
            <a:avLst/>
          </a:prstGeom>
          <a:noFill/>
          <a:ln cap="flat" cmpd="sng" w="9525">
            <a:solidFill>
              <a:srgbClr val="FFFFFF"/>
            </a:solidFill>
            <a:prstDash val="dash"/>
            <a:round/>
            <a:headEnd len="lg" w="lg" type="none"/>
            <a:tailEnd len="lg" w="lg" type="triangle"/>
          </a:ln>
        </p:spPr>
      </p:cxnSp>
      <p:sp>
        <p:nvSpPr>
          <p:cNvPr id="800" name="Shape 800"/>
          <p:cNvSpPr txBox="1"/>
          <p:nvPr/>
        </p:nvSpPr>
        <p:spPr>
          <a:xfrm>
            <a:off x="4350663" y="2305063"/>
            <a:ext cx="1353300" cy="387900"/>
          </a:xfrm>
          <a:prstGeom prst="rect">
            <a:avLst/>
          </a:prstGeom>
          <a:noFill/>
          <a:ln>
            <a:noFill/>
          </a:ln>
        </p:spPr>
        <p:txBody>
          <a:bodyPr anchorCtr="0" anchor="t" bIns="91425" lIns="91425" rIns="91425" wrap="square" tIns="91425">
            <a:noAutofit/>
          </a:bodyPr>
          <a:lstStyle/>
          <a:p>
            <a:pPr lvl="0" rtl="0" algn="ctr">
              <a:spcBef>
                <a:spcPts val="0"/>
              </a:spcBef>
              <a:buNone/>
            </a:pPr>
            <a:r>
              <a:rPr b="1" lang="en">
                <a:solidFill>
                  <a:srgbClr val="434343"/>
                </a:solidFill>
                <a:latin typeface="Proxima Nova"/>
                <a:ea typeface="Proxima Nova"/>
                <a:cs typeface="Proxima Nova"/>
                <a:sym typeface="Proxima Nova"/>
              </a:rPr>
              <a:t>IRSCP</a:t>
            </a:r>
          </a:p>
        </p:txBody>
      </p:sp>
      <p:cxnSp>
        <p:nvCxnSpPr>
          <p:cNvPr id="801" name="Shape 801"/>
          <p:cNvCxnSpPr>
            <a:stCxn id="800" idx="2"/>
          </p:cNvCxnSpPr>
          <p:nvPr/>
        </p:nvCxnSpPr>
        <p:spPr>
          <a:xfrm>
            <a:off x="5027313" y="2692963"/>
            <a:ext cx="17700" cy="788700"/>
          </a:xfrm>
          <a:prstGeom prst="straightConnector1">
            <a:avLst/>
          </a:prstGeom>
          <a:noFill/>
          <a:ln cap="flat" cmpd="sng" w="9525">
            <a:solidFill>
              <a:srgbClr val="434343"/>
            </a:solidFill>
            <a:prstDash val="dash"/>
            <a:round/>
            <a:headEnd len="lg" w="lg" type="none"/>
            <a:tailEnd len="lg" w="lg" type="triangle"/>
          </a:ln>
        </p:spPr>
      </p:cxnSp>
      <p:sp>
        <p:nvSpPr>
          <p:cNvPr id="802" name="Shape 802"/>
          <p:cNvSpPr txBox="1"/>
          <p:nvPr/>
        </p:nvSpPr>
        <p:spPr>
          <a:xfrm>
            <a:off x="4951163" y="1889263"/>
            <a:ext cx="1353300" cy="387900"/>
          </a:xfrm>
          <a:prstGeom prst="rect">
            <a:avLst/>
          </a:prstGeom>
          <a:noFill/>
          <a:ln>
            <a:noFill/>
          </a:ln>
        </p:spPr>
        <p:txBody>
          <a:bodyPr anchorCtr="0" anchor="t" bIns="91425" lIns="91425" rIns="91425" wrap="square" tIns="91425">
            <a:noAutofit/>
          </a:bodyPr>
          <a:lstStyle/>
          <a:p>
            <a:pPr lvl="0" rtl="0" algn="ctr">
              <a:spcBef>
                <a:spcPts val="0"/>
              </a:spcBef>
              <a:buNone/>
            </a:pPr>
            <a:r>
              <a:rPr b="1" lang="en">
                <a:solidFill>
                  <a:srgbClr val="434343"/>
                </a:solidFill>
                <a:latin typeface="Proxima Nova"/>
                <a:ea typeface="Proxima Nova"/>
                <a:cs typeface="Proxima Nova"/>
                <a:sym typeface="Proxima Nova"/>
              </a:rPr>
              <a:t>Ethane</a:t>
            </a:r>
          </a:p>
        </p:txBody>
      </p:sp>
      <p:cxnSp>
        <p:nvCxnSpPr>
          <p:cNvPr id="803" name="Shape 803"/>
          <p:cNvCxnSpPr>
            <a:stCxn id="802" idx="2"/>
          </p:cNvCxnSpPr>
          <p:nvPr/>
        </p:nvCxnSpPr>
        <p:spPr>
          <a:xfrm flipH="1">
            <a:off x="5570513" y="2277163"/>
            <a:ext cx="57300" cy="1243800"/>
          </a:xfrm>
          <a:prstGeom prst="straightConnector1">
            <a:avLst/>
          </a:prstGeom>
          <a:noFill/>
          <a:ln cap="flat" cmpd="sng" w="9525">
            <a:solidFill>
              <a:srgbClr val="434343"/>
            </a:solidFill>
            <a:prstDash val="dash"/>
            <a:round/>
            <a:headEnd len="lg" w="lg" type="none"/>
            <a:tailEnd len="lg" w="lg" type="triangle"/>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7" name="Shape 807"/>
        <p:cNvGrpSpPr/>
        <p:nvPr/>
      </p:nvGrpSpPr>
      <p:grpSpPr>
        <a:xfrm>
          <a:off x="0" y="0"/>
          <a:ext cx="0" cy="0"/>
          <a:chOff x="0" y="0"/>
          <a:chExt cx="0" cy="0"/>
        </a:xfrm>
      </p:grpSpPr>
      <p:sp>
        <p:nvSpPr>
          <p:cNvPr id="808" name="Shape 808"/>
          <p:cNvSpPr txBox="1"/>
          <p:nvPr>
            <p:ph idx="1" type="body"/>
          </p:nvPr>
        </p:nvSpPr>
        <p:spPr>
          <a:xfrm>
            <a:off x="311700" y="477525"/>
            <a:ext cx="3999900" cy="4226100"/>
          </a:xfrm>
          <a:prstGeom prst="rect">
            <a:avLst/>
          </a:prstGeom>
        </p:spPr>
        <p:txBody>
          <a:bodyPr anchorCtr="0" anchor="ctr" bIns="91425" lIns="91425" rIns="91425" wrap="square" tIns="91425">
            <a:noAutofit/>
          </a:bodyPr>
          <a:lstStyle/>
          <a:p>
            <a:pPr lvl="0" rtl="0">
              <a:spcBef>
                <a:spcPts val="0"/>
              </a:spcBef>
              <a:buNone/>
            </a:pPr>
            <a:r>
              <a:rPr b="1" lang="en" sz="3000">
                <a:solidFill>
                  <a:srgbClr val="FF9900"/>
                </a:solidFill>
              </a:rPr>
              <a:t>use pulls</a:t>
            </a:r>
          </a:p>
          <a:p>
            <a:pPr lvl="0" rtl="0">
              <a:spcBef>
                <a:spcPts val="0"/>
              </a:spcBef>
              <a:buNone/>
            </a:pPr>
            <a:r>
              <a:rPr b="1" lang="en" sz="3000">
                <a:solidFill>
                  <a:srgbClr val="434343"/>
                </a:solidFill>
              </a:rPr>
              <a:t>technology pushes</a:t>
            </a:r>
          </a:p>
        </p:txBody>
      </p:sp>
      <p:sp>
        <p:nvSpPr>
          <p:cNvPr id="809" name="Shape 809"/>
          <p:cNvSpPr txBox="1"/>
          <p:nvPr/>
        </p:nvSpPr>
        <p:spPr>
          <a:xfrm>
            <a:off x="4832400" y="477525"/>
            <a:ext cx="3999900" cy="4226100"/>
          </a:xfrm>
          <a:prstGeom prst="rect">
            <a:avLst/>
          </a:prstGeom>
          <a:noFill/>
          <a:ln>
            <a:noFill/>
          </a:ln>
        </p:spPr>
        <p:txBody>
          <a:bodyPr anchorCtr="0" anchor="ctr" bIns="91425" lIns="91425" rIns="91425" wrap="square" tIns="91425">
            <a:noAutofit/>
          </a:bodyPr>
          <a:lstStyle/>
          <a:p>
            <a:pPr lvl="0" rtl="0">
              <a:spcBef>
                <a:spcPts val="0"/>
              </a:spcBef>
              <a:buNone/>
            </a:pPr>
            <a:r>
              <a:rPr lang="en" sz="2400">
                <a:solidFill>
                  <a:srgbClr val="FFFFFF"/>
                </a:solidFill>
                <a:latin typeface="Proxima Nova"/>
                <a:ea typeface="Proxima Nova"/>
                <a:cs typeface="Proxima Nova"/>
                <a:sym typeface="Proxima Nova"/>
              </a:rPr>
              <a:t>burgeoning network speeds</a:t>
            </a:r>
          </a:p>
          <a:p>
            <a:pPr lvl="0" rtl="0">
              <a:spcBef>
                <a:spcPts val="0"/>
              </a:spcBef>
              <a:buNone/>
            </a:pPr>
            <a:r>
              <a:t/>
            </a:r>
            <a:endParaRPr sz="2400">
              <a:solidFill>
                <a:srgbClr val="FFFFFF"/>
              </a:solidFill>
              <a:latin typeface="Proxima Nova"/>
              <a:ea typeface="Proxima Nova"/>
              <a:cs typeface="Proxima Nova"/>
              <a:sym typeface="Proxima Nova"/>
            </a:endParaRPr>
          </a:p>
          <a:p>
            <a:pPr lvl="0">
              <a:spcBef>
                <a:spcPts val="0"/>
              </a:spcBef>
              <a:buNone/>
            </a:pPr>
            <a:r>
              <a:rPr lang="en" sz="2400">
                <a:solidFill>
                  <a:srgbClr val="FFFFFF"/>
                </a:solidFill>
                <a:latin typeface="Proxima Nova"/>
                <a:ea typeface="Proxima Nova"/>
                <a:cs typeface="Proxima Nova"/>
                <a:sym typeface="Proxima Nova"/>
              </a:rPr>
              <a:t>insufficient </a:t>
            </a:r>
            <a:r>
              <a:rPr lang="en" sz="2400">
                <a:solidFill>
                  <a:srgbClr val="FFFFFF"/>
                </a:solidFill>
                <a:latin typeface="Proxima Nova"/>
                <a:ea typeface="Proxima Nova"/>
                <a:cs typeface="Proxima Nova"/>
                <a:sym typeface="Proxima Nova"/>
              </a:rPr>
              <a:t>n</a:t>
            </a:r>
            <a:r>
              <a:rPr lang="en" sz="2400">
                <a:solidFill>
                  <a:srgbClr val="FFFFFF"/>
                </a:solidFill>
                <a:latin typeface="Proxima Nova"/>
                <a:ea typeface="Proxima Nova"/>
                <a:cs typeface="Proxima Nova"/>
                <a:sym typeface="Proxima Nova"/>
              </a:rPr>
              <a:t>etwork reliability</a:t>
            </a:r>
          </a:p>
          <a:p>
            <a:pPr lvl="0">
              <a:spcBef>
                <a:spcPts val="0"/>
              </a:spcBef>
              <a:buNone/>
            </a:pPr>
            <a:r>
              <a:t/>
            </a:r>
            <a:endParaRPr sz="2400">
              <a:solidFill>
                <a:srgbClr val="FFFFFF"/>
              </a:solidFill>
              <a:latin typeface="Proxima Nova"/>
              <a:ea typeface="Proxima Nova"/>
              <a:cs typeface="Proxima Nova"/>
              <a:sym typeface="Proxima Nova"/>
            </a:endParaRPr>
          </a:p>
          <a:p>
            <a:pPr lvl="0" rtl="0">
              <a:spcBef>
                <a:spcPts val="0"/>
              </a:spcBef>
              <a:buNone/>
            </a:pPr>
            <a:r>
              <a:rPr lang="en" sz="2400">
                <a:solidFill>
                  <a:srgbClr val="FFFFFF"/>
                </a:solidFill>
                <a:latin typeface="Proxima Nova"/>
                <a:ea typeface="Proxima Nova"/>
                <a:cs typeface="Proxima Nova"/>
                <a:sym typeface="Proxima Nova"/>
              </a:rPr>
              <a:t>specialized services (VPNs)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9">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3" name="Shape 813"/>
        <p:cNvGrpSpPr/>
        <p:nvPr/>
      </p:nvGrpSpPr>
      <p:grpSpPr>
        <a:xfrm>
          <a:off x="0" y="0"/>
          <a:ext cx="0" cy="0"/>
          <a:chOff x="0" y="0"/>
          <a:chExt cx="0" cy="0"/>
        </a:xfrm>
      </p:grpSpPr>
      <p:sp>
        <p:nvSpPr>
          <p:cNvPr id="814" name="Shape 814"/>
          <p:cNvSpPr txBox="1"/>
          <p:nvPr/>
        </p:nvSpPr>
        <p:spPr>
          <a:xfrm>
            <a:off x="4832400" y="477525"/>
            <a:ext cx="3999900" cy="4226100"/>
          </a:xfrm>
          <a:prstGeom prst="rect">
            <a:avLst/>
          </a:prstGeom>
          <a:noFill/>
          <a:ln>
            <a:noFill/>
          </a:ln>
        </p:spPr>
        <p:txBody>
          <a:bodyPr anchorCtr="0" anchor="ctr" bIns="91425" lIns="91425" rIns="91425" wrap="square" tIns="91425">
            <a:noAutofit/>
          </a:bodyPr>
          <a:lstStyle/>
          <a:p>
            <a:pPr lvl="0">
              <a:spcBef>
                <a:spcPts val="0"/>
              </a:spcBef>
              <a:buNone/>
            </a:pPr>
            <a:r>
              <a:rPr lang="en" sz="2400">
                <a:solidFill>
                  <a:srgbClr val="FFFFFF"/>
                </a:solidFill>
                <a:latin typeface="Proxima Nova"/>
                <a:ea typeface="Proxima Nova"/>
                <a:cs typeface="Proxima Nova"/>
                <a:sym typeface="Proxima Nova"/>
              </a:rPr>
              <a:t>open interface between control and data planes</a:t>
            </a:r>
          </a:p>
          <a:p>
            <a:pPr lvl="0">
              <a:spcBef>
                <a:spcPts val="0"/>
              </a:spcBef>
              <a:buNone/>
            </a:pPr>
            <a:r>
              <a:t/>
            </a:r>
            <a:endParaRPr sz="2400">
              <a:solidFill>
                <a:srgbClr val="FFFFFF"/>
              </a:solidFill>
              <a:latin typeface="Proxima Nova"/>
              <a:ea typeface="Proxima Nova"/>
              <a:cs typeface="Proxima Nova"/>
              <a:sym typeface="Proxima Nova"/>
            </a:endParaRPr>
          </a:p>
          <a:p>
            <a:pPr lvl="0" rtl="0">
              <a:spcBef>
                <a:spcPts val="0"/>
              </a:spcBef>
              <a:buNone/>
            </a:pPr>
            <a:r>
              <a:rPr lang="en" sz="2400">
                <a:solidFill>
                  <a:srgbClr val="FFFFFF"/>
                </a:solidFill>
                <a:latin typeface="Proxima Nova"/>
                <a:ea typeface="Proxima Nova"/>
                <a:cs typeface="Proxima Nova"/>
                <a:sym typeface="Proxima Nova"/>
              </a:rPr>
              <a:t>logically centralized control</a:t>
            </a:r>
          </a:p>
        </p:txBody>
      </p:sp>
      <p:sp>
        <p:nvSpPr>
          <p:cNvPr id="815" name="Shape 815"/>
          <p:cNvSpPr txBox="1"/>
          <p:nvPr>
            <p:ph idx="1" type="body"/>
          </p:nvPr>
        </p:nvSpPr>
        <p:spPr>
          <a:xfrm>
            <a:off x="311700" y="477525"/>
            <a:ext cx="3999900" cy="4226100"/>
          </a:xfrm>
          <a:prstGeom prst="rect">
            <a:avLst/>
          </a:prstGeom>
        </p:spPr>
        <p:txBody>
          <a:bodyPr anchorCtr="0" anchor="ctr" bIns="91425" lIns="91425" rIns="91425" wrap="square" tIns="91425">
            <a:noAutofit/>
          </a:bodyPr>
          <a:lstStyle/>
          <a:p>
            <a:pPr lvl="0" rtl="0">
              <a:spcBef>
                <a:spcPts val="0"/>
              </a:spcBef>
              <a:buNone/>
            </a:pPr>
            <a:r>
              <a:rPr b="1" lang="en" sz="3000">
                <a:solidFill>
                  <a:srgbClr val="434343"/>
                </a:solidFill>
              </a:rPr>
              <a:t>use pulls</a:t>
            </a:r>
          </a:p>
          <a:p>
            <a:pPr lvl="0" rtl="0">
              <a:spcBef>
                <a:spcPts val="0"/>
              </a:spcBef>
              <a:buNone/>
            </a:pPr>
            <a:r>
              <a:rPr b="1" lang="en" sz="3000">
                <a:solidFill>
                  <a:srgbClr val="FF9900"/>
                </a:solidFill>
              </a:rPr>
              <a:t>technology pushes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4">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9" name="Shape 819"/>
        <p:cNvGrpSpPr/>
        <p:nvPr/>
      </p:nvGrpSpPr>
      <p:grpSpPr>
        <a:xfrm>
          <a:off x="0" y="0"/>
          <a:ext cx="0" cy="0"/>
          <a:chOff x="0" y="0"/>
          <a:chExt cx="0" cy="0"/>
        </a:xfrm>
      </p:grpSpPr>
      <p:cxnSp>
        <p:nvCxnSpPr>
          <p:cNvPr id="820" name="Shape 820"/>
          <p:cNvCxnSpPr>
            <a:stCxn id="821" idx="4"/>
            <a:endCxn id="822" idx="3"/>
          </p:cNvCxnSpPr>
          <p:nvPr/>
        </p:nvCxnSpPr>
        <p:spPr>
          <a:xfrm>
            <a:off x="1922732" y="2926377"/>
            <a:ext cx="1540500" cy="1377300"/>
          </a:xfrm>
          <a:prstGeom prst="straightConnector1">
            <a:avLst/>
          </a:prstGeom>
          <a:noFill/>
          <a:ln cap="flat" cmpd="sng" w="19050">
            <a:solidFill>
              <a:srgbClr val="FFFFFF"/>
            </a:solidFill>
            <a:prstDash val="solid"/>
            <a:round/>
            <a:headEnd len="lg" w="lg" type="none"/>
            <a:tailEnd len="lg" w="lg" type="none"/>
          </a:ln>
        </p:spPr>
      </p:cxnSp>
      <p:cxnSp>
        <p:nvCxnSpPr>
          <p:cNvPr id="823" name="Shape 823"/>
          <p:cNvCxnSpPr>
            <a:stCxn id="821" idx="4"/>
            <a:endCxn id="824" idx="2"/>
          </p:cNvCxnSpPr>
          <p:nvPr/>
        </p:nvCxnSpPr>
        <p:spPr>
          <a:xfrm flipH="1" rot="10800000">
            <a:off x="1922732" y="2077077"/>
            <a:ext cx="727800" cy="849300"/>
          </a:xfrm>
          <a:prstGeom prst="straightConnector1">
            <a:avLst/>
          </a:prstGeom>
          <a:noFill/>
          <a:ln cap="flat" cmpd="sng" w="19050">
            <a:solidFill>
              <a:srgbClr val="FFFFFF"/>
            </a:solidFill>
            <a:prstDash val="solid"/>
            <a:round/>
            <a:headEnd len="lg" w="lg" type="none"/>
            <a:tailEnd len="lg" w="lg" type="none"/>
          </a:ln>
        </p:spPr>
      </p:cxnSp>
      <p:cxnSp>
        <p:nvCxnSpPr>
          <p:cNvPr id="825" name="Shape 825"/>
          <p:cNvCxnSpPr>
            <a:stCxn id="824" idx="3"/>
            <a:endCxn id="826" idx="2"/>
          </p:cNvCxnSpPr>
          <p:nvPr/>
        </p:nvCxnSpPr>
        <p:spPr>
          <a:xfrm>
            <a:off x="3040470" y="2305242"/>
            <a:ext cx="1900200" cy="817200"/>
          </a:xfrm>
          <a:prstGeom prst="straightConnector1">
            <a:avLst/>
          </a:prstGeom>
          <a:noFill/>
          <a:ln cap="flat" cmpd="sng" w="19050">
            <a:solidFill>
              <a:srgbClr val="FFFFFF"/>
            </a:solidFill>
            <a:prstDash val="solid"/>
            <a:round/>
            <a:headEnd len="lg" w="lg" type="none"/>
            <a:tailEnd len="lg" w="lg" type="none"/>
          </a:ln>
        </p:spPr>
      </p:cxnSp>
      <p:cxnSp>
        <p:nvCxnSpPr>
          <p:cNvPr id="827" name="Shape 827"/>
          <p:cNvCxnSpPr>
            <a:stCxn id="822" idx="4"/>
            <a:endCxn id="826" idx="2"/>
          </p:cNvCxnSpPr>
          <p:nvPr/>
        </p:nvCxnSpPr>
        <p:spPr>
          <a:xfrm flipH="1" rot="10800000">
            <a:off x="3853203" y="3122564"/>
            <a:ext cx="1087200" cy="953100"/>
          </a:xfrm>
          <a:prstGeom prst="straightConnector1">
            <a:avLst/>
          </a:prstGeom>
          <a:noFill/>
          <a:ln cap="flat" cmpd="sng" w="19050">
            <a:solidFill>
              <a:srgbClr val="FFFFFF"/>
            </a:solidFill>
            <a:prstDash val="solid"/>
            <a:round/>
            <a:headEnd len="lg" w="lg" type="none"/>
            <a:tailEnd len="lg" w="lg" type="none"/>
          </a:ln>
        </p:spPr>
      </p:cxnSp>
      <p:cxnSp>
        <p:nvCxnSpPr>
          <p:cNvPr id="828" name="Shape 828"/>
          <p:cNvCxnSpPr>
            <a:stCxn id="822" idx="4"/>
            <a:endCxn id="829" idx="2"/>
          </p:cNvCxnSpPr>
          <p:nvPr/>
        </p:nvCxnSpPr>
        <p:spPr>
          <a:xfrm flipH="1" rot="10800000">
            <a:off x="3853203" y="3891464"/>
            <a:ext cx="2790900" cy="184200"/>
          </a:xfrm>
          <a:prstGeom prst="straightConnector1">
            <a:avLst/>
          </a:prstGeom>
          <a:noFill/>
          <a:ln cap="flat" cmpd="sng" w="19050">
            <a:solidFill>
              <a:srgbClr val="FFFFFF"/>
            </a:solidFill>
            <a:prstDash val="solid"/>
            <a:round/>
            <a:headEnd len="lg" w="lg" type="none"/>
            <a:tailEnd len="lg" w="lg" type="none"/>
          </a:ln>
        </p:spPr>
      </p:cxnSp>
      <p:cxnSp>
        <p:nvCxnSpPr>
          <p:cNvPr id="830" name="Shape 830"/>
          <p:cNvCxnSpPr>
            <a:stCxn id="826" idx="4"/>
            <a:endCxn id="829" idx="2"/>
          </p:cNvCxnSpPr>
          <p:nvPr/>
        </p:nvCxnSpPr>
        <p:spPr>
          <a:xfrm>
            <a:off x="5720278" y="3122450"/>
            <a:ext cx="923700" cy="768900"/>
          </a:xfrm>
          <a:prstGeom prst="straightConnector1">
            <a:avLst/>
          </a:prstGeom>
          <a:noFill/>
          <a:ln cap="flat" cmpd="sng" w="19050">
            <a:solidFill>
              <a:srgbClr val="FFFFFF"/>
            </a:solidFill>
            <a:prstDash val="solid"/>
            <a:round/>
            <a:headEnd len="lg" w="lg" type="none"/>
            <a:tailEnd len="lg" w="lg" type="none"/>
          </a:ln>
        </p:spPr>
      </p:cxnSp>
      <p:cxnSp>
        <p:nvCxnSpPr>
          <p:cNvPr id="831" name="Shape 831"/>
          <p:cNvCxnSpPr>
            <a:stCxn id="826" idx="3"/>
            <a:endCxn id="832" idx="2"/>
          </p:cNvCxnSpPr>
          <p:nvPr/>
        </p:nvCxnSpPr>
        <p:spPr>
          <a:xfrm flipH="1" rot="10800000">
            <a:off x="5330403" y="2423780"/>
            <a:ext cx="1878000" cy="926700"/>
          </a:xfrm>
          <a:prstGeom prst="straightConnector1">
            <a:avLst/>
          </a:prstGeom>
          <a:noFill/>
          <a:ln cap="flat" cmpd="sng" w="19050">
            <a:solidFill>
              <a:srgbClr val="FFFFFF"/>
            </a:solidFill>
            <a:prstDash val="solid"/>
            <a:round/>
            <a:headEnd len="lg" w="lg" type="none"/>
            <a:tailEnd len="lg" w="lg" type="none"/>
          </a:ln>
        </p:spPr>
      </p:cxnSp>
      <p:cxnSp>
        <p:nvCxnSpPr>
          <p:cNvPr id="833" name="Shape 833"/>
          <p:cNvCxnSpPr>
            <a:stCxn id="832" idx="3"/>
            <a:endCxn id="829" idx="3"/>
          </p:cNvCxnSpPr>
          <p:nvPr/>
        </p:nvCxnSpPr>
        <p:spPr>
          <a:xfrm flipH="1">
            <a:off x="7033985" y="2651809"/>
            <a:ext cx="564300" cy="1467600"/>
          </a:xfrm>
          <a:prstGeom prst="straightConnector1">
            <a:avLst/>
          </a:prstGeom>
          <a:noFill/>
          <a:ln cap="flat" cmpd="sng" w="19050">
            <a:solidFill>
              <a:srgbClr val="FFFFFF"/>
            </a:solidFill>
            <a:prstDash val="solid"/>
            <a:round/>
            <a:headEnd len="lg" w="lg" type="none"/>
            <a:tailEnd len="lg" w="lg" type="none"/>
          </a:ln>
        </p:spPr>
      </p:cxnSp>
      <p:grpSp>
        <p:nvGrpSpPr>
          <p:cNvPr id="834" name="Shape 834"/>
          <p:cNvGrpSpPr/>
          <p:nvPr/>
        </p:nvGrpSpPr>
        <p:grpSpPr>
          <a:xfrm>
            <a:off x="1142983" y="2538716"/>
            <a:ext cx="779749" cy="615691"/>
            <a:chOff x="565525" y="1153875"/>
            <a:chExt cx="1250400" cy="881700"/>
          </a:xfrm>
        </p:grpSpPr>
        <p:sp>
          <p:nvSpPr>
            <p:cNvPr id="821" name="Shape 821"/>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835" name="Shape 835"/>
            <p:cNvGrpSpPr/>
            <p:nvPr/>
          </p:nvGrpSpPr>
          <p:grpSpPr>
            <a:xfrm>
              <a:off x="565525" y="1153875"/>
              <a:ext cx="1250400" cy="606300"/>
              <a:chOff x="565525" y="1153875"/>
              <a:chExt cx="1250400" cy="606300"/>
            </a:xfrm>
          </p:grpSpPr>
          <p:sp>
            <p:nvSpPr>
              <p:cNvPr id="836" name="Shape 836"/>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837" name="Shape 837"/>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838" name="Shape 838"/>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839" name="Shape 839"/>
          <p:cNvGrpSpPr/>
          <p:nvPr/>
        </p:nvGrpSpPr>
        <p:grpSpPr>
          <a:xfrm>
            <a:off x="3073453" y="3688002"/>
            <a:ext cx="779749" cy="615691"/>
            <a:chOff x="565525" y="1153875"/>
            <a:chExt cx="1250400" cy="881700"/>
          </a:xfrm>
        </p:grpSpPr>
        <p:sp>
          <p:nvSpPr>
            <p:cNvPr id="822" name="Shape 822"/>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840" name="Shape 840"/>
            <p:cNvGrpSpPr/>
            <p:nvPr/>
          </p:nvGrpSpPr>
          <p:grpSpPr>
            <a:xfrm>
              <a:off x="565525" y="1153875"/>
              <a:ext cx="1250400" cy="606300"/>
              <a:chOff x="565525" y="1153875"/>
              <a:chExt cx="1250400" cy="606300"/>
            </a:xfrm>
          </p:grpSpPr>
          <p:sp>
            <p:nvSpPr>
              <p:cNvPr id="841" name="Shape 841"/>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842" name="Shape 842"/>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843" name="Shape 843"/>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844" name="Shape 844"/>
          <p:cNvGrpSpPr/>
          <p:nvPr/>
        </p:nvGrpSpPr>
        <p:grpSpPr>
          <a:xfrm>
            <a:off x="2650596" y="1689550"/>
            <a:ext cx="779749" cy="615691"/>
            <a:chOff x="565525" y="1153875"/>
            <a:chExt cx="1250400" cy="881700"/>
          </a:xfrm>
        </p:grpSpPr>
        <p:sp>
          <p:nvSpPr>
            <p:cNvPr id="824" name="Shape 824"/>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845" name="Shape 845"/>
            <p:cNvGrpSpPr/>
            <p:nvPr/>
          </p:nvGrpSpPr>
          <p:grpSpPr>
            <a:xfrm>
              <a:off x="565525" y="1153875"/>
              <a:ext cx="1250400" cy="606300"/>
              <a:chOff x="565525" y="1153875"/>
              <a:chExt cx="1250400" cy="606300"/>
            </a:xfrm>
          </p:grpSpPr>
          <p:sp>
            <p:nvSpPr>
              <p:cNvPr id="846" name="Shape 846"/>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847" name="Shape 847"/>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848" name="Shape 848"/>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849" name="Shape 849"/>
          <p:cNvGrpSpPr/>
          <p:nvPr/>
        </p:nvGrpSpPr>
        <p:grpSpPr>
          <a:xfrm>
            <a:off x="4940528" y="2734789"/>
            <a:ext cx="779749" cy="615691"/>
            <a:chOff x="565525" y="1153875"/>
            <a:chExt cx="1250400" cy="881700"/>
          </a:xfrm>
        </p:grpSpPr>
        <p:sp>
          <p:nvSpPr>
            <p:cNvPr id="826" name="Shape 826"/>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850" name="Shape 850"/>
            <p:cNvGrpSpPr/>
            <p:nvPr/>
          </p:nvGrpSpPr>
          <p:grpSpPr>
            <a:xfrm>
              <a:off x="565525" y="1153875"/>
              <a:ext cx="1250400" cy="606300"/>
              <a:chOff x="565525" y="1153875"/>
              <a:chExt cx="1250400" cy="606300"/>
            </a:xfrm>
          </p:grpSpPr>
          <p:sp>
            <p:nvSpPr>
              <p:cNvPr id="851" name="Shape 851"/>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852" name="Shape 852"/>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853" name="Shape 853"/>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854" name="Shape 854"/>
          <p:cNvGrpSpPr/>
          <p:nvPr/>
        </p:nvGrpSpPr>
        <p:grpSpPr>
          <a:xfrm>
            <a:off x="6644103" y="3503757"/>
            <a:ext cx="779749" cy="615691"/>
            <a:chOff x="565525" y="1153875"/>
            <a:chExt cx="1250400" cy="881700"/>
          </a:xfrm>
        </p:grpSpPr>
        <p:sp>
          <p:nvSpPr>
            <p:cNvPr id="829" name="Shape 829"/>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855" name="Shape 855"/>
            <p:cNvGrpSpPr/>
            <p:nvPr/>
          </p:nvGrpSpPr>
          <p:grpSpPr>
            <a:xfrm>
              <a:off x="565525" y="1153875"/>
              <a:ext cx="1250400" cy="606300"/>
              <a:chOff x="565525" y="1153875"/>
              <a:chExt cx="1250400" cy="606300"/>
            </a:xfrm>
          </p:grpSpPr>
          <p:sp>
            <p:nvSpPr>
              <p:cNvPr id="856" name="Shape 856"/>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857" name="Shape 857"/>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858" name="Shape 858"/>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859" name="Shape 859"/>
          <p:cNvGrpSpPr/>
          <p:nvPr/>
        </p:nvGrpSpPr>
        <p:grpSpPr>
          <a:xfrm>
            <a:off x="7208410" y="2036118"/>
            <a:ext cx="779749" cy="615691"/>
            <a:chOff x="565525" y="1153875"/>
            <a:chExt cx="1250400" cy="881700"/>
          </a:xfrm>
        </p:grpSpPr>
        <p:sp>
          <p:nvSpPr>
            <p:cNvPr id="832" name="Shape 832"/>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860" name="Shape 860"/>
            <p:cNvGrpSpPr/>
            <p:nvPr/>
          </p:nvGrpSpPr>
          <p:grpSpPr>
            <a:xfrm>
              <a:off x="565525" y="1153875"/>
              <a:ext cx="1250400" cy="606300"/>
              <a:chOff x="565525" y="1153875"/>
              <a:chExt cx="1250400" cy="606300"/>
            </a:xfrm>
          </p:grpSpPr>
          <p:sp>
            <p:nvSpPr>
              <p:cNvPr id="861" name="Shape 861"/>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862" name="Shape 862"/>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863" name="Shape 863"/>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cxnSp>
        <p:nvCxnSpPr>
          <p:cNvPr id="864" name="Shape 864"/>
          <p:cNvCxnSpPr>
            <a:stCxn id="824" idx="4"/>
            <a:endCxn id="832" idx="2"/>
          </p:cNvCxnSpPr>
          <p:nvPr/>
        </p:nvCxnSpPr>
        <p:spPr>
          <a:xfrm>
            <a:off x="3430345" y="2077212"/>
            <a:ext cx="3778200" cy="346500"/>
          </a:xfrm>
          <a:prstGeom prst="straightConnector1">
            <a:avLst/>
          </a:prstGeom>
          <a:noFill/>
          <a:ln cap="flat" cmpd="sng" w="19050">
            <a:solidFill>
              <a:srgbClr val="FFFFFF"/>
            </a:solidFill>
            <a:prstDash val="solid"/>
            <a:round/>
            <a:headEnd len="lg" w="lg" type="none"/>
            <a:tailEnd len="lg" w="lg" type="none"/>
          </a:ln>
        </p:spPr>
      </p:cxnSp>
      <p:sp>
        <p:nvSpPr>
          <p:cNvPr id="865" name="Shape 865"/>
          <p:cNvSpPr/>
          <p:nvPr/>
        </p:nvSpPr>
        <p:spPr>
          <a:xfrm>
            <a:off x="2191888" y="1803925"/>
            <a:ext cx="327000" cy="232200"/>
          </a:xfrm>
          <a:prstGeom prst="snip1Rect">
            <a:avLst>
              <a:gd fmla="val 31643" name="adj"/>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rPr b="1" lang="en" sz="800"/>
              <a:t>...</a:t>
            </a:r>
          </a:p>
        </p:txBody>
      </p:sp>
      <p:cxnSp>
        <p:nvCxnSpPr>
          <p:cNvPr id="866" name="Shape 866"/>
          <p:cNvCxnSpPr/>
          <p:nvPr/>
        </p:nvCxnSpPr>
        <p:spPr>
          <a:xfrm flipH="1" rot="10800000">
            <a:off x="1968050" y="2112375"/>
            <a:ext cx="463500" cy="486300"/>
          </a:xfrm>
          <a:prstGeom prst="straightConnector1">
            <a:avLst/>
          </a:prstGeom>
          <a:noFill/>
          <a:ln cap="flat" cmpd="sng" w="19050">
            <a:solidFill>
              <a:srgbClr val="B7B7B7"/>
            </a:solidFill>
            <a:prstDash val="dot"/>
            <a:round/>
            <a:headEnd len="lg" w="lg" type="none"/>
            <a:tailEnd len="lg" w="lg" type="triangle"/>
          </a:ln>
        </p:spPr>
      </p:cxnSp>
      <p:cxnSp>
        <p:nvCxnSpPr>
          <p:cNvPr id="867" name="Shape 867"/>
          <p:cNvCxnSpPr/>
          <p:nvPr/>
        </p:nvCxnSpPr>
        <p:spPr>
          <a:xfrm flipH="1" rot="10800000">
            <a:off x="1663250" y="2036175"/>
            <a:ext cx="463500" cy="486300"/>
          </a:xfrm>
          <a:prstGeom prst="straightConnector1">
            <a:avLst/>
          </a:prstGeom>
          <a:noFill/>
          <a:ln cap="flat" cmpd="sng" w="19050">
            <a:solidFill>
              <a:srgbClr val="B7B7B7"/>
            </a:solidFill>
            <a:prstDash val="dot"/>
            <a:round/>
            <a:headEnd len="lg" w="lg" type="triangle"/>
            <a:tailEnd len="lg" w="lg" type="none"/>
          </a:ln>
        </p:spPr>
      </p:cxnSp>
      <p:sp>
        <p:nvSpPr>
          <p:cNvPr id="868" name="Shape 868"/>
          <p:cNvSpPr txBox="1"/>
          <p:nvPr/>
        </p:nvSpPr>
        <p:spPr>
          <a:xfrm>
            <a:off x="1439925" y="1881350"/>
            <a:ext cx="635100" cy="407400"/>
          </a:xfrm>
          <a:prstGeom prst="rect">
            <a:avLst/>
          </a:prstGeom>
          <a:noFill/>
          <a:ln>
            <a:noFill/>
          </a:ln>
        </p:spPr>
        <p:txBody>
          <a:bodyPr anchorCtr="0" anchor="t" bIns="91425" lIns="91425" rIns="91425" wrap="square" tIns="91425">
            <a:noAutofit/>
          </a:bodyPr>
          <a:lstStyle/>
          <a:p>
            <a:pPr lvl="0">
              <a:spcBef>
                <a:spcPts val="0"/>
              </a:spcBef>
              <a:buNone/>
            </a:pPr>
            <a:r>
              <a:rPr lang="en">
                <a:solidFill>
                  <a:srgbClr val="FFFFFF"/>
                </a:solidFill>
              </a:rPr>
              <a:t>1μ</a:t>
            </a:r>
            <a:r>
              <a:rPr lang="en">
                <a:solidFill>
                  <a:srgbClr val="FFFFFF"/>
                </a:solidFill>
              </a:rPr>
              <a:t>s</a:t>
            </a:r>
          </a:p>
        </p:txBody>
      </p:sp>
      <p:sp>
        <p:nvSpPr>
          <p:cNvPr id="869" name="Shape 869"/>
          <p:cNvSpPr txBox="1"/>
          <p:nvPr/>
        </p:nvSpPr>
        <p:spPr>
          <a:xfrm>
            <a:off x="233500" y="163975"/>
            <a:ext cx="8545800" cy="793800"/>
          </a:xfrm>
          <a:prstGeom prst="rect">
            <a:avLst/>
          </a:prstGeom>
          <a:noFill/>
          <a:ln>
            <a:noFill/>
          </a:ln>
        </p:spPr>
        <p:txBody>
          <a:bodyPr anchorCtr="0" anchor="t" bIns="91425" lIns="91425" rIns="91425" wrap="square" tIns="91425">
            <a:noAutofit/>
          </a:bodyPr>
          <a:lstStyle/>
          <a:p>
            <a:pPr lvl="0" rtl="0">
              <a:spcBef>
                <a:spcPts val="0"/>
              </a:spcBef>
              <a:buNone/>
            </a:pPr>
            <a:r>
              <a:rPr b="1" lang="en" sz="3000">
                <a:solidFill>
                  <a:srgbClr val="FF9900"/>
                </a:solidFill>
                <a:latin typeface="Proxima Nova"/>
                <a:ea typeface="Proxima Nova"/>
                <a:cs typeface="Proxima Nova"/>
                <a:sym typeface="Proxima Nova"/>
              </a:rPr>
              <a:t>Open Shortest Path First (OSPF)</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3" name="Shape 873"/>
        <p:cNvGrpSpPr/>
        <p:nvPr/>
      </p:nvGrpSpPr>
      <p:grpSpPr>
        <a:xfrm>
          <a:off x="0" y="0"/>
          <a:ext cx="0" cy="0"/>
          <a:chOff x="0" y="0"/>
          <a:chExt cx="0" cy="0"/>
        </a:xfrm>
      </p:grpSpPr>
      <p:cxnSp>
        <p:nvCxnSpPr>
          <p:cNvPr id="874" name="Shape 874"/>
          <p:cNvCxnSpPr>
            <a:stCxn id="875" idx="4"/>
            <a:endCxn id="876" idx="3"/>
          </p:cNvCxnSpPr>
          <p:nvPr/>
        </p:nvCxnSpPr>
        <p:spPr>
          <a:xfrm>
            <a:off x="1922732" y="2926377"/>
            <a:ext cx="1540500" cy="1377300"/>
          </a:xfrm>
          <a:prstGeom prst="straightConnector1">
            <a:avLst/>
          </a:prstGeom>
          <a:noFill/>
          <a:ln cap="flat" cmpd="sng" w="19050">
            <a:solidFill>
              <a:srgbClr val="FFFFFF"/>
            </a:solidFill>
            <a:prstDash val="solid"/>
            <a:round/>
            <a:headEnd len="lg" w="lg" type="none"/>
            <a:tailEnd len="lg" w="lg" type="none"/>
          </a:ln>
        </p:spPr>
      </p:cxnSp>
      <p:cxnSp>
        <p:nvCxnSpPr>
          <p:cNvPr id="877" name="Shape 877"/>
          <p:cNvCxnSpPr>
            <a:stCxn id="875" idx="4"/>
            <a:endCxn id="878" idx="2"/>
          </p:cNvCxnSpPr>
          <p:nvPr/>
        </p:nvCxnSpPr>
        <p:spPr>
          <a:xfrm flipH="1" rot="10800000">
            <a:off x="1922732" y="2077077"/>
            <a:ext cx="727800" cy="849300"/>
          </a:xfrm>
          <a:prstGeom prst="straightConnector1">
            <a:avLst/>
          </a:prstGeom>
          <a:noFill/>
          <a:ln cap="flat" cmpd="sng" w="19050">
            <a:solidFill>
              <a:srgbClr val="FFFFFF"/>
            </a:solidFill>
            <a:prstDash val="solid"/>
            <a:round/>
            <a:headEnd len="lg" w="lg" type="none"/>
            <a:tailEnd len="lg" w="lg" type="none"/>
          </a:ln>
        </p:spPr>
      </p:cxnSp>
      <p:cxnSp>
        <p:nvCxnSpPr>
          <p:cNvPr id="879" name="Shape 879"/>
          <p:cNvCxnSpPr>
            <a:stCxn id="878" idx="3"/>
            <a:endCxn id="880" idx="2"/>
          </p:cNvCxnSpPr>
          <p:nvPr/>
        </p:nvCxnSpPr>
        <p:spPr>
          <a:xfrm>
            <a:off x="3040470" y="2305242"/>
            <a:ext cx="1900200" cy="817200"/>
          </a:xfrm>
          <a:prstGeom prst="straightConnector1">
            <a:avLst/>
          </a:prstGeom>
          <a:noFill/>
          <a:ln cap="flat" cmpd="sng" w="19050">
            <a:solidFill>
              <a:srgbClr val="FFFFFF"/>
            </a:solidFill>
            <a:prstDash val="solid"/>
            <a:round/>
            <a:headEnd len="lg" w="lg" type="none"/>
            <a:tailEnd len="lg" w="lg" type="none"/>
          </a:ln>
        </p:spPr>
      </p:cxnSp>
      <p:cxnSp>
        <p:nvCxnSpPr>
          <p:cNvPr id="881" name="Shape 881"/>
          <p:cNvCxnSpPr>
            <a:stCxn id="876" idx="4"/>
            <a:endCxn id="880" idx="2"/>
          </p:cNvCxnSpPr>
          <p:nvPr/>
        </p:nvCxnSpPr>
        <p:spPr>
          <a:xfrm flipH="1" rot="10800000">
            <a:off x="3853203" y="3122564"/>
            <a:ext cx="1087200" cy="953100"/>
          </a:xfrm>
          <a:prstGeom prst="straightConnector1">
            <a:avLst/>
          </a:prstGeom>
          <a:noFill/>
          <a:ln cap="flat" cmpd="sng" w="19050">
            <a:solidFill>
              <a:srgbClr val="FFFFFF"/>
            </a:solidFill>
            <a:prstDash val="solid"/>
            <a:round/>
            <a:headEnd len="lg" w="lg" type="none"/>
            <a:tailEnd len="lg" w="lg" type="none"/>
          </a:ln>
        </p:spPr>
      </p:cxnSp>
      <p:cxnSp>
        <p:nvCxnSpPr>
          <p:cNvPr id="882" name="Shape 882"/>
          <p:cNvCxnSpPr>
            <a:stCxn id="876" idx="4"/>
            <a:endCxn id="883" idx="2"/>
          </p:cNvCxnSpPr>
          <p:nvPr/>
        </p:nvCxnSpPr>
        <p:spPr>
          <a:xfrm flipH="1" rot="10800000">
            <a:off x="3853203" y="3891464"/>
            <a:ext cx="2790900" cy="184200"/>
          </a:xfrm>
          <a:prstGeom prst="straightConnector1">
            <a:avLst/>
          </a:prstGeom>
          <a:noFill/>
          <a:ln cap="flat" cmpd="sng" w="19050">
            <a:solidFill>
              <a:srgbClr val="FFFFFF"/>
            </a:solidFill>
            <a:prstDash val="solid"/>
            <a:round/>
            <a:headEnd len="lg" w="lg" type="none"/>
            <a:tailEnd len="lg" w="lg" type="none"/>
          </a:ln>
        </p:spPr>
      </p:cxnSp>
      <p:cxnSp>
        <p:nvCxnSpPr>
          <p:cNvPr id="884" name="Shape 884"/>
          <p:cNvCxnSpPr>
            <a:stCxn id="880" idx="4"/>
            <a:endCxn id="883" idx="2"/>
          </p:cNvCxnSpPr>
          <p:nvPr/>
        </p:nvCxnSpPr>
        <p:spPr>
          <a:xfrm>
            <a:off x="5720278" y="3122450"/>
            <a:ext cx="923700" cy="768900"/>
          </a:xfrm>
          <a:prstGeom prst="straightConnector1">
            <a:avLst/>
          </a:prstGeom>
          <a:noFill/>
          <a:ln cap="flat" cmpd="sng" w="19050">
            <a:solidFill>
              <a:srgbClr val="FFFFFF"/>
            </a:solidFill>
            <a:prstDash val="solid"/>
            <a:round/>
            <a:headEnd len="lg" w="lg" type="none"/>
            <a:tailEnd len="lg" w="lg" type="none"/>
          </a:ln>
        </p:spPr>
      </p:cxnSp>
      <p:cxnSp>
        <p:nvCxnSpPr>
          <p:cNvPr id="885" name="Shape 885"/>
          <p:cNvCxnSpPr>
            <a:stCxn id="880" idx="3"/>
            <a:endCxn id="886" idx="2"/>
          </p:cNvCxnSpPr>
          <p:nvPr/>
        </p:nvCxnSpPr>
        <p:spPr>
          <a:xfrm flipH="1" rot="10800000">
            <a:off x="5330403" y="2423780"/>
            <a:ext cx="1878000" cy="926700"/>
          </a:xfrm>
          <a:prstGeom prst="straightConnector1">
            <a:avLst/>
          </a:prstGeom>
          <a:noFill/>
          <a:ln cap="flat" cmpd="sng" w="19050">
            <a:solidFill>
              <a:srgbClr val="FFFFFF"/>
            </a:solidFill>
            <a:prstDash val="solid"/>
            <a:round/>
            <a:headEnd len="lg" w="lg" type="none"/>
            <a:tailEnd len="lg" w="lg" type="none"/>
          </a:ln>
        </p:spPr>
      </p:cxnSp>
      <p:cxnSp>
        <p:nvCxnSpPr>
          <p:cNvPr id="887" name="Shape 887"/>
          <p:cNvCxnSpPr>
            <a:stCxn id="886" idx="3"/>
            <a:endCxn id="883" idx="3"/>
          </p:cNvCxnSpPr>
          <p:nvPr/>
        </p:nvCxnSpPr>
        <p:spPr>
          <a:xfrm flipH="1">
            <a:off x="7033985" y="2651809"/>
            <a:ext cx="564300" cy="1467600"/>
          </a:xfrm>
          <a:prstGeom prst="straightConnector1">
            <a:avLst/>
          </a:prstGeom>
          <a:noFill/>
          <a:ln cap="flat" cmpd="sng" w="19050">
            <a:solidFill>
              <a:srgbClr val="FFFFFF"/>
            </a:solidFill>
            <a:prstDash val="solid"/>
            <a:round/>
            <a:headEnd len="lg" w="lg" type="none"/>
            <a:tailEnd len="lg" w="lg" type="none"/>
          </a:ln>
        </p:spPr>
      </p:cxnSp>
      <p:grpSp>
        <p:nvGrpSpPr>
          <p:cNvPr id="888" name="Shape 888"/>
          <p:cNvGrpSpPr/>
          <p:nvPr/>
        </p:nvGrpSpPr>
        <p:grpSpPr>
          <a:xfrm>
            <a:off x="1142983" y="2538716"/>
            <a:ext cx="779749" cy="615691"/>
            <a:chOff x="565525" y="1153875"/>
            <a:chExt cx="1250400" cy="881700"/>
          </a:xfrm>
        </p:grpSpPr>
        <p:sp>
          <p:nvSpPr>
            <p:cNvPr id="875" name="Shape 875"/>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889" name="Shape 889"/>
            <p:cNvGrpSpPr/>
            <p:nvPr/>
          </p:nvGrpSpPr>
          <p:grpSpPr>
            <a:xfrm>
              <a:off x="565525" y="1153875"/>
              <a:ext cx="1250400" cy="606300"/>
              <a:chOff x="565525" y="1153875"/>
              <a:chExt cx="1250400" cy="606300"/>
            </a:xfrm>
          </p:grpSpPr>
          <p:sp>
            <p:nvSpPr>
              <p:cNvPr id="890" name="Shape 890"/>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891" name="Shape 891"/>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892" name="Shape 892"/>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893" name="Shape 893"/>
          <p:cNvGrpSpPr/>
          <p:nvPr/>
        </p:nvGrpSpPr>
        <p:grpSpPr>
          <a:xfrm>
            <a:off x="3073453" y="3688002"/>
            <a:ext cx="779749" cy="615691"/>
            <a:chOff x="565525" y="1153875"/>
            <a:chExt cx="1250400" cy="881700"/>
          </a:xfrm>
        </p:grpSpPr>
        <p:sp>
          <p:nvSpPr>
            <p:cNvPr id="876" name="Shape 876"/>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894" name="Shape 894"/>
            <p:cNvGrpSpPr/>
            <p:nvPr/>
          </p:nvGrpSpPr>
          <p:grpSpPr>
            <a:xfrm>
              <a:off x="565525" y="1153875"/>
              <a:ext cx="1250400" cy="606300"/>
              <a:chOff x="565525" y="1153875"/>
              <a:chExt cx="1250400" cy="606300"/>
            </a:xfrm>
          </p:grpSpPr>
          <p:sp>
            <p:nvSpPr>
              <p:cNvPr id="895" name="Shape 895"/>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896" name="Shape 896"/>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897" name="Shape 897"/>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898" name="Shape 898"/>
          <p:cNvGrpSpPr/>
          <p:nvPr/>
        </p:nvGrpSpPr>
        <p:grpSpPr>
          <a:xfrm>
            <a:off x="2650596" y="1689550"/>
            <a:ext cx="779749" cy="615691"/>
            <a:chOff x="565525" y="1153875"/>
            <a:chExt cx="1250400" cy="881700"/>
          </a:xfrm>
        </p:grpSpPr>
        <p:sp>
          <p:nvSpPr>
            <p:cNvPr id="878" name="Shape 878"/>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899" name="Shape 899"/>
            <p:cNvGrpSpPr/>
            <p:nvPr/>
          </p:nvGrpSpPr>
          <p:grpSpPr>
            <a:xfrm>
              <a:off x="565525" y="1153875"/>
              <a:ext cx="1250400" cy="606300"/>
              <a:chOff x="565525" y="1153875"/>
              <a:chExt cx="1250400" cy="606300"/>
            </a:xfrm>
          </p:grpSpPr>
          <p:sp>
            <p:nvSpPr>
              <p:cNvPr id="900" name="Shape 900"/>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901" name="Shape 901"/>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902" name="Shape 902"/>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903" name="Shape 903"/>
          <p:cNvGrpSpPr/>
          <p:nvPr/>
        </p:nvGrpSpPr>
        <p:grpSpPr>
          <a:xfrm>
            <a:off x="4940528" y="2734789"/>
            <a:ext cx="779749" cy="615691"/>
            <a:chOff x="565525" y="1153875"/>
            <a:chExt cx="1250400" cy="881700"/>
          </a:xfrm>
        </p:grpSpPr>
        <p:sp>
          <p:nvSpPr>
            <p:cNvPr id="880" name="Shape 880"/>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904" name="Shape 904"/>
            <p:cNvGrpSpPr/>
            <p:nvPr/>
          </p:nvGrpSpPr>
          <p:grpSpPr>
            <a:xfrm>
              <a:off x="565525" y="1153875"/>
              <a:ext cx="1250400" cy="606300"/>
              <a:chOff x="565525" y="1153875"/>
              <a:chExt cx="1250400" cy="606300"/>
            </a:xfrm>
          </p:grpSpPr>
          <p:sp>
            <p:nvSpPr>
              <p:cNvPr id="905" name="Shape 905"/>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906" name="Shape 906"/>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907" name="Shape 907"/>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908" name="Shape 908"/>
          <p:cNvGrpSpPr/>
          <p:nvPr/>
        </p:nvGrpSpPr>
        <p:grpSpPr>
          <a:xfrm>
            <a:off x="6644103" y="3503757"/>
            <a:ext cx="779749" cy="615691"/>
            <a:chOff x="565525" y="1153875"/>
            <a:chExt cx="1250400" cy="881700"/>
          </a:xfrm>
        </p:grpSpPr>
        <p:sp>
          <p:nvSpPr>
            <p:cNvPr id="883" name="Shape 883"/>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909" name="Shape 909"/>
            <p:cNvGrpSpPr/>
            <p:nvPr/>
          </p:nvGrpSpPr>
          <p:grpSpPr>
            <a:xfrm>
              <a:off x="565525" y="1153875"/>
              <a:ext cx="1250400" cy="606300"/>
              <a:chOff x="565525" y="1153875"/>
              <a:chExt cx="1250400" cy="606300"/>
            </a:xfrm>
          </p:grpSpPr>
          <p:sp>
            <p:nvSpPr>
              <p:cNvPr id="910" name="Shape 910"/>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911" name="Shape 911"/>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912" name="Shape 912"/>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913" name="Shape 913"/>
          <p:cNvGrpSpPr/>
          <p:nvPr/>
        </p:nvGrpSpPr>
        <p:grpSpPr>
          <a:xfrm>
            <a:off x="7208410" y="2036118"/>
            <a:ext cx="779749" cy="615691"/>
            <a:chOff x="565525" y="1153875"/>
            <a:chExt cx="1250400" cy="881700"/>
          </a:xfrm>
        </p:grpSpPr>
        <p:sp>
          <p:nvSpPr>
            <p:cNvPr id="886" name="Shape 886"/>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914" name="Shape 914"/>
            <p:cNvGrpSpPr/>
            <p:nvPr/>
          </p:nvGrpSpPr>
          <p:grpSpPr>
            <a:xfrm>
              <a:off x="565525" y="1153875"/>
              <a:ext cx="1250400" cy="606300"/>
              <a:chOff x="565525" y="1153875"/>
              <a:chExt cx="1250400" cy="606300"/>
            </a:xfrm>
          </p:grpSpPr>
          <p:sp>
            <p:nvSpPr>
              <p:cNvPr id="915" name="Shape 915"/>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916" name="Shape 916"/>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917" name="Shape 917"/>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cxnSp>
        <p:nvCxnSpPr>
          <p:cNvPr id="918" name="Shape 918"/>
          <p:cNvCxnSpPr>
            <a:stCxn id="878" idx="4"/>
            <a:endCxn id="886" idx="2"/>
          </p:cNvCxnSpPr>
          <p:nvPr/>
        </p:nvCxnSpPr>
        <p:spPr>
          <a:xfrm>
            <a:off x="3430345" y="2077212"/>
            <a:ext cx="3778200" cy="346500"/>
          </a:xfrm>
          <a:prstGeom prst="straightConnector1">
            <a:avLst/>
          </a:prstGeom>
          <a:noFill/>
          <a:ln cap="flat" cmpd="sng" w="19050">
            <a:solidFill>
              <a:srgbClr val="FFFFFF"/>
            </a:solidFill>
            <a:prstDash val="solid"/>
            <a:round/>
            <a:headEnd len="lg" w="lg" type="none"/>
            <a:tailEnd len="lg" w="lg" type="none"/>
          </a:ln>
        </p:spPr>
      </p:cxnSp>
      <p:sp>
        <p:nvSpPr>
          <p:cNvPr id="919" name="Shape 919"/>
          <p:cNvSpPr txBox="1"/>
          <p:nvPr/>
        </p:nvSpPr>
        <p:spPr>
          <a:xfrm>
            <a:off x="1820925" y="2109950"/>
            <a:ext cx="635100" cy="4074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rPr>
              <a:t>1μs</a:t>
            </a:r>
          </a:p>
        </p:txBody>
      </p:sp>
      <p:sp>
        <p:nvSpPr>
          <p:cNvPr id="920" name="Shape 920"/>
          <p:cNvSpPr txBox="1"/>
          <p:nvPr/>
        </p:nvSpPr>
        <p:spPr>
          <a:xfrm>
            <a:off x="3878325" y="2338550"/>
            <a:ext cx="635100" cy="4074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rPr>
              <a:t>2</a:t>
            </a:r>
            <a:r>
              <a:rPr lang="en">
                <a:solidFill>
                  <a:srgbClr val="FFFFFF"/>
                </a:solidFill>
              </a:rPr>
              <a:t>μs</a:t>
            </a:r>
          </a:p>
        </p:txBody>
      </p:sp>
      <p:sp>
        <p:nvSpPr>
          <p:cNvPr id="921" name="Shape 921"/>
          <p:cNvSpPr txBox="1"/>
          <p:nvPr/>
        </p:nvSpPr>
        <p:spPr>
          <a:xfrm>
            <a:off x="2049525" y="3481550"/>
            <a:ext cx="635100" cy="4074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rPr>
              <a:t>10</a:t>
            </a:r>
            <a:r>
              <a:rPr lang="en">
                <a:solidFill>
                  <a:srgbClr val="FFFFFF"/>
                </a:solidFill>
              </a:rPr>
              <a:t>μs</a:t>
            </a:r>
          </a:p>
        </p:txBody>
      </p:sp>
      <p:sp>
        <p:nvSpPr>
          <p:cNvPr id="922" name="Shape 922"/>
          <p:cNvSpPr txBox="1"/>
          <p:nvPr/>
        </p:nvSpPr>
        <p:spPr>
          <a:xfrm>
            <a:off x="3954525" y="3176750"/>
            <a:ext cx="635100" cy="4074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rPr>
              <a:t>2μs</a:t>
            </a:r>
          </a:p>
        </p:txBody>
      </p:sp>
      <p:sp>
        <p:nvSpPr>
          <p:cNvPr id="923" name="Shape 923"/>
          <p:cNvSpPr txBox="1"/>
          <p:nvPr/>
        </p:nvSpPr>
        <p:spPr>
          <a:xfrm>
            <a:off x="5173725" y="3938750"/>
            <a:ext cx="635100" cy="4074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rPr>
              <a:t>5</a:t>
            </a:r>
            <a:r>
              <a:rPr lang="en">
                <a:solidFill>
                  <a:srgbClr val="FFFFFF"/>
                </a:solidFill>
              </a:rPr>
              <a:t>μs</a:t>
            </a:r>
          </a:p>
        </p:txBody>
      </p:sp>
      <p:sp>
        <p:nvSpPr>
          <p:cNvPr id="924" name="Shape 924"/>
          <p:cNvSpPr txBox="1"/>
          <p:nvPr/>
        </p:nvSpPr>
        <p:spPr>
          <a:xfrm>
            <a:off x="6088125" y="3176750"/>
            <a:ext cx="635100" cy="4074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rPr>
              <a:t>1</a:t>
            </a:r>
            <a:r>
              <a:rPr lang="en">
                <a:solidFill>
                  <a:srgbClr val="FFFFFF"/>
                </a:solidFill>
              </a:rPr>
              <a:t>μs</a:t>
            </a:r>
          </a:p>
        </p:txBody>
      </p:sp>
      <p:sp>
        <p:nvSpPr>
          <p:cNvPr id="925" name="Shape 925"/>
          <p:cNvSpPr txBox="1"/>
          <p:nvPr/>
        </p:nvSpPr>
        <p:spPr>
          <a:xfrm>
            <a:off x="4945125" y="1805150"/>
            <a:ext cx="635100" cy="4074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rPr>
              <a:t>2</a:t>
            </a:r>
            <a:r>
              <a:rPr lang="en">
                <a:solidFill>
                  <a:srgbClr val="FFFFFF"/>
                </a:solidFill>
              </a:rPr>
              <a:t>0μs</a:t>
            </a:r>
          </a:p>
        </p:txBody>
      </p:sp>
      <p:sp>
        <p:nvSpPr>
          <p:cNvPr id="926" name="Shape 926"/>
          <p:cNvSpPr txBox="1"/>
          <p:nvPr/>
        </p:nvSpPr>
        <p:spPr>
          <a:xfrm>
            <a:off x="5935725" y="2490950"/>
            <a:ext cx="635100" cy="4074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rPr>
              <a:t>3</a:t>
            </a:r>
            <a:r>
              <a:rPr lang="en">
                <a:solidFill>
                  <a:srgbClr val="FFFFFF"/>
                </a:solidFill>
              </a:rPr>
              <a:t>μs</a:t>
            </a:r>
          </a:p>
        </p:txBody>
      </p:sp>
      <p:sp>
        <p:nvSpPr>
          <p:cNvPr id="927" name="Shape 927"/>
          <p:cNvSpPr txBox="1"/>
          <p:nvPr/>
        </p:nvSpPr>
        <p:spPr>
          <a:xfrm>
            <a:off x="7535925" y="2871950"/>
            <a:ext cx="635100" cy="4074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rPr>
              <a:t>1</a:t>
            </a:r>
            <a:r>
              <a:rPr lang="en">
                <a:solidFill>
                  <a:srgbClr val="FFFFFF"/>
                </a:solidFill>
              </a:rPr>
              <a:t>μs</a:t>
            </a:r>
          </a:p>
        </p:txBody>
      </p:sp>
      <p:sp>
        <p:nvSpPr>
          <p:cNvPr id="928" name="Shape 928"/>
          <p:cNvSpPr txBox="1"/>
          <p:nvPr/>
        </p:nvSpPr>
        <p:spPr>
          <a:xfrm>
            <a:off x="233500" y="163975"/>
            <a:ext cx="8545800" cy="793800"/>
          </a:xfrm>
          <a:prstGeom prst="rect">
            <a:avLst/>
          </a:prstGeom>
          <a:noFill/>
          <a:ln>
            <a:noFill/>
          </a:ln>
        </p:spPr>
        <p:txBody>
          <a:bodyPr anchorCtr="0" anchor="t" bIns="91425" lIns="91425" rIns="91425" wrap="square" tIns="91425">
            <a:noAutofit/>
          </a:bodyPr>
          <a:lstStyle/>
          <a:p>
            <a:pPr lvl="0" rtl="0">
              <a:spcBef>
                <a:spcPts val="0"/>
              </a:spcBef>
              <a:buNone/>
            </a:pPr>
            <a:r>
              <a:rPr b="1" lang="en" sz="3000">
                <a:solidFill>
                  <a:srgbClr val="FF9900"/>
                </a:solidFill>
                <a:latin typeface="Proxima Nova"/>
                <a:ea typeface="Proxima Nova"/>
                <a:cs typeface="Proxima Nova"/>
                <a:sym typeface="Proxima Nova"/>
              </a:rPr>
              <a:t>OSPF</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2" name="Shape 932"/>
        <p:cNvGrpSpPr/>
        <p:nvPr/>
      </p:nvGrpSpPr>
      <p:grpSpPr>
        <a:xfrm>
          <a:off x="0" y="0"/>
          <a:ext cx="0" cy="0"/>
          <a:chOff x="0" y="0"/>
          <a:chExt cx="0" cy="0"/>
        </a:xfrm>
      </p:grpSpPr>
      <p:cxnSp>
        <p:nvCxnSpPr>
          <p:cNvPr id="933" name="Shape 933"/>
          <p:cNvCxnSpPr>
            <a:stCxn id="934" idx="4"/>
            <a:endCxn id="935" idx="3"/>
          </p:cNvCxnSpPr>
          <p:nvPr/>
        </p:nvCxnSpPr>
        <p:spPr>
          <a:xfrm>
            <a:off x="1922732" y="2926377"/>
            <a:ext cx="1540500" cy="1377300"/>
          </a:xfrm>
          <a:prstGeom prst="straightConnector1">
            <a:avLst/>
          </a:prstGeom>
          <a:noFill/>
          <a:ln cap="flat" cmpd="sng" w="19050">
            <a:solidFill>
              <a:srgbClr val="FFFFFF"/>
            </a:solidFill>
            <a:prstDash val="solid"/>
            <a:round/>
            <a:headEnd len="lg" w="lg" type="none"/>
            <a:tailEnd len="lg" w="lg" type="none"/>
          </a:ln>
        </p:spPr>
      </p:cxnSp>
      <p:cxnSp>
        <p:nvCxnSpPr>
          <p:cNvPr id="936" name="Shape 936"/>
          <p:cNvCxnSpPr>
            <a:stCxn id="934" idx="4"/>
            <a:endCxn id="937" idx="2"/>
          </p:cNvCxnSpPr>
          <p:nvPr/>
        </p:nvCxnSpPr>
        <p:spPr>
          <a:xfrm flipH="1" rot="10800000">
            <a:off x="1922732" y="2077077"/>
            <a:ext cx="727800" cy="849300"/>
          </a:xfrm>
          <a:prstGeom prst="straightConnector1">
            <a:avLst/>
          </a:prstGeom>
          <a:noFill/>
          <a:ln cap="flat" cmpd="sng" w="19050">
            <a:solidFill>
              <a:srgbClr val="FFFFFF"/>
            </a:solidFill>
            <a:prstDash val="solid"/>
            <a:round/>
            <a:headEnd len="lg" w="lg" type="none"/>
            <a:tailEnd len="lg" w="lg" type="none"/>
          </a:ln>
        </p:spPr>
      </p:cxnSp>
      <p:cxnSp>
        <p:nvCxnSpPr>
          <p:cNvPr id="938" name="Shape 938"/>
          <p:cNvCxnSpPr>
            <a:stCxn id="937" idx="3"/>
            <a:endCxn id="939" idx="2"/>
          </p:cNvCxnSpPr>
          <p:nvPr/>
        </p:nvCxnSpPr>
        <p:spPr>
          <a:xfrm>
            <a:off x="3040470" y="2305242"/>
            <a:ext cx="1900200" cy="817200"/>
          </a:xfrm>
          <a:prstGeom prst="straightConnector1">
            <a:avLst/>
          </a:prstGeom>
          <a:noFill/>
          <a:ln cap="flat" cmpd="sng" w="19050">
            <a:solidFill>
              <a:srgbClr val="FFFFFF"/>
            </a:solidFill>
            <a:prstDash val="solid"/>
            <a:round/>
            <a:headEnd len="lg" w="lg" type="none"/>
            <a:tailEnd len="lg" w="lg" type="none"/>
          </a:ln>
        </p:spPr>
      </p:cxnSp>
      <p:cxnSp>
        <p:nvCxnSpPr>
          <p:cNvPr id="940" name="Shape 940"/>
          <p:cNvCxnSpPr>
            <a:stCxn id="935" idx="4"/>
            <a:endCxn id="939" idx="2"/>
          </p:cNvCxnSpPr>
          <p:nvPr/>
        </p:nvCxnSpPr>
        <p:spPr>
          <a:xfrm flipH="1" rot="10800000">
            <a:off x="3853203" y="3122564"/>
            <a:ext cx="1087200" cy="953100"/>
          </a:xfrm>
          <a:prstGeom prst="straightConnector1">
            <a:avLst/>
          </a:prstGeom>
          <a:noFill/>
          <a:ln cap="flat" cmpd="sng" w="19050">
            <a:solidFill>
              <a:srgbClr val="FFFFFF"/>
            </a:solidFill>
            <a:prstDash val="solid"/>
            <a:round/>
            <a:headEnd len="lg" w="lg" type="none"/>
            <a:tailEnd len="lg" w="lg" type="none"/>
          </a:ln>
        </p:spPr>
      </p:cxnSp>
      <p:cxnSp>
        <p:nvCxnSpPr>
          <p:cNvPr id="941" name="Shape 941"/>
          <p:cNvCxnSpPr>
            <a:stCxn id="935" idx="4"/>
            <a:endCxn id="942" idx="2"/>
          </p:cNvCxnSpPr>
          <p:nvPr/>
        </p:nvCxnSpPr>
        <p:spPr>
          <a:xfrm flipH="1" rot="10800000">
            <a:off x="3853203" y="3891464"/>
            <a:ext cx="2790900" cy="184200"/>
          </a:xfrm>
          <a:prstGeom prst="straightConnector1">
            <a:avLst/>
          </a:prstGeom>
          <a:noFill/>
          <a:ln cap="flat" cmpd="sng" w="19050">
            <a:solidFill>
              <a:srgbClr val="FFFFFF"/>
            </a:solidFill>
            <a:prstDash val="solid"/>
            <a:round/>
            <a:headEnd len="lg" w="lg" type="none"/>
            <a:tailEnd len="lg" w="lg" type="none"/>
          </a:ln>
        </p:spPr>
      </p:cxnSp>
      <p:cxnSp>
        <p:nvCxnSpPr>
          <p:cNvPr id="943" name="Shape 943"/>
          <p:cNvCxnSpPr>
            <a:stCxn id="939" idx="4"/>
            <a:endCxn id="942" idx="2"/>
          </p:cNvCxnSpPr>
          <p:nvPr/>
        </p:nvCxnSpPr>
        <p:spPr>
          <a:xfrm>
            <a:off x="5720278" y="3122450"/>
            <a:ext cx="923700" cy="768900"/>
          </a:xfrm>
          <a:prstGeom prst="straightConnector1">
            <a:avLst/>
          </a:prstGeom>
          <a:noFill/>
          <a:ln cap="flat" cmpd="sng" w="19050">
            <a:solidFill>
              <a:srgbClr val="FFFFFF"/>
            </a:solidFill>
            <a:prstDash val="solid"/>
            <a:round/>
            <a:headEnd len="lg" w="lg" type="none"/>
            <a:tailEnd len="lg" w="lg" type="none"/>
          </a:ln>
        </p:spPr>
      </p:cxnSp>
      <p:cxnSp>
        <p:nvCxnSpPr>
          <p:cNvPr id="944" name="Shape 944"/>
          <p:cNvCxnSpPr>
            <a:stCxn id="939" idx="3"/>
            <a:endCxn id="945" idx="2"/>
          </p:cNvCxnSpPr>
          <p:nvPr/>
        </p:nvCxnSpPr>
        <p:spPr>
          <a:xfrm flipH="1" rot="10800000">
            <a:off x="5330403" y="2423780"/>
            <a:ext cx="1878000" cy="926700"/>
          </a:xfrm>
          <a:prstGeom prst="straightConnector1">
            <a:avLst/>
          </a:prstGeom>
          <a:noFill/>
          <a:ln cap="flat" cmpd="sng" w="19050">
            <a:solidFill>
              <a:srgbClr val="FFFFFF"/>
            </a:solidFill>
            <a:prstDash val="solid"/>
            <a:round/>
            <a:headEnd len="lg" w="lg" type="none"/>
            <a:tailEnd len="lg" w="lg" type="none"/>
          </a:ln>
        </p:spPr>
      </p:cxnSp>
      <p:cxnSp>
        <p:nvCxnSpPr>
          <p:cNvPr id="946" name="Shape 946"/>
          <p:cNvCxnSpPr>
            <a:stCxn id="945" idx="3"/>
            <a:endCxn id="942" idx="3"/>
          </p:cNvCxnSpPr>
          <p:nvPr/>
        </p:nvCxnSpPr>
        <p:spPr>
          <a:xfrm flipH="1">
            <a:off x="7033985" y="2651809"/>
            <a:ext cx="564300" cy="1467600"/>
          </a:xfrm>
          <a:prstGeom prst="straightConnector1">
            <a:avLst/>
          </a:prstGeom>
          <a:noFill/>
          <a:ln cap="flat" cmpd="sng" w="19050">
            <a:solidFill>
              <a:srgbClr val="FFFFFF"/>
            </a:solidFill>
            <a:prstDash val="solid"/>
            <a:round/>
            <a:headEnd len="lg" w="lg" type="none"/>
            <a:tailEnd len="lg" w="lg" type="none"/>
          </a:ln>
        </p:spPr>
      </p:cxnSp>
      <p:grpSp>
        <p:nvGrpSpPr>
          <p:cNvPr id="947" name="Shape 947"/>
          <p:cNvGrpSpPr/>
          <p:nvPr/>
        </p:nvGrpSpPr>
        <p:grpSpPr>
          <a:xfrm>
            <a:off x="1142983" y="2538716"/>
            <a:ext cx="779749" cy="615691"/>
            <a:chOff x="565525" y="1153875"/>
            <a:chExt cx="1250400" cy="881700"/>
          </a:xfrm>
        </p:grpSpPr>
        <p:sp>
          <p:nvSpPr>
            <p:cNvPr id="934" name="Shape 934"/>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948" name="Shape 948"/>
            <p:cNvGrpSpPr/>
            <p:nvPr/>
          </p:nvGrpSpPr>
          <p:grpSpPr>
            <a:xfrm>
              <a:off x="565525" y="1153875"/>
              <a:ext cx="1250400" cy="606300"/>
              <a:chOff x="565525" y="1153875"/>
              <a:chExt cx="1250400" cy="606300"/>
            </a:xfrm>
          </p:grpSpPr>
          <p:sp>
            <p:nvSpPr>
              <p:cNvPr id="949" name="Shape 949"/>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950" name="Shape 950"/>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951" name="Shape 951"/>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952" name="Shape 952"/>
          <p:cNvGrpSpPr/>
          <p:nvPr/>
        </p:nvGrpSpPr>
        <p:grpSpPr>
          <a:xfrm>
            <a:off x="3073453" y="3688002"/>
            <a:ext cx="779749" cy="615691"/>
            <a:chOff x="565525" y="1153875"/>
            <a:chExt cx="1250400" cy="881700"/>
          </a:xfrm>
        </p:grpSpPr>
        <p:sp>
          <p:nvSpPr>
            <p:cNvPr id="935" name="Shape 935"/>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953" name="Shape 953"/>
            <p:cNvGrpSpPr/>
            <p:nvPr/>
          </p:nvGrpSpPr>
          <p:grpSpPr>
            <a:xfrm>
              <a:off x="565525" y="1153875"/>
              <a:ext cx="1250400" cy="606300"/>
              <a:chOff x="565525" y="1153875"/>
              <a:chExt cx="1250400" cy="606300"/>
            </a:xfrm>
          </p:grpSpPr>
          <p:sp>
            <p:nvSpPr>
              <p:cNvPr id="954" name="Shape 954"/>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955" name="Shape 955"/>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956" name="Shape 956"/>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957" name="Shape 957"/>
          <p:cNvGrpSpPr/>
          <p:nvPr/>
        </p:nvGrpSpPr>
        <p:grpSpPr>
          <a:xfrm>
            <a:off x="2650596" y="1689550"/>
            <a:ext cx="779749" cy="615691"/>
            <a:chOff x="565525" y="1153875"/>
            <a:chExt cx="1250400" cy="881700"/>
          </a:xfrm>
        </p:grpSpPr>
        <p:sp>
          <p:nvSpPr>
            <p:cNvPr id="937" name="Shape 937"/>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958" name="Shape 958"/>
            <p:cNvGrpSpPr/>
            <p:nvPr/>
          </p:nvGrpSpPr>
          <p:grpSpPr>
            <a:xfrm>
              <a:off x="565525" y="1153875"/>
              <a:ext cx="1250400" cy="606300"/>
              <a:chOff x="565525" y="1153875"/>
              <a:chExt cx="1250400" cy="606300"/>
            </a:xfrm>
          </p:grpSpPr>
          <p:sp>
            <p:nvSpPr>
              <p:cNvPr id="959" name="Shape 959"/>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960" name="Shape 960"/>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961" name="Shape 961"/>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962" name="Shape 962"/>
          <p:cNvGrpSpPr/>
          <p:nvPr/>
        </p:nvGrpSpPr>
        <p:grpSpPr>
          <a:xfrm>
            <a:off x="4940528" y="2734789"/>
            <a:ext cx="779749" cy="615691"/>
            <a:chOff x="565525" y="1153875"/>
            <a:chExt cx="1250400" cy="881700"/>
          </a:xfrm>
        </p:grpSpPr>
        <p:sp>
          <p:nvSpPr>
            <p:cNvPr id="939" name="Shape 939"/>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963" name="Shape 963"/>
            <p:cNvGrpSpPr/>
            <p:nvPr/>
          </p:nvGrpSpPr>
          <p:grpSpPr>
            <a:xfrm>
              <a:off x="565525" y="1153875"/>
              <a:ext cx="1250400" cy="606300"/>
              <a:chOff x="565525" y="1153875"/>
              <a:chExt cx="1250400" cy="606300"/>
            </a:xfrm>
          </p:grpSpPr>
          <p:sp>
            <p:nvSpPr>
              <p:cNvPr id="964" name="Shape 964"/>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965" name="Shape 965"/>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966" name="Shape 966"/>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967" name="Shape 967"/>
          <p:cNvGrpSpPr/>
          <p:nvPr/>
        </p:nvGrpSpPr>
        <p:grpSpPr>
          <a:xfrm>
            <a:off x="6644103" y="3503757"/>
            <a:ext cx="779749" cy="615691"/>
            <a:chOff x="565525" y="1153875"/>
            <a:chExt cx="1250400" cy="881700"/>
          </a:xfrm>
        </p:grpSpPr>
        <p:sp>
          <p:nvSpPr>
            <p:cNvPr id="942" name="Shape 942"/>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968" name="Shape 968"/>
            <p:cNvGrpSpPr/>
            <p:nvPr/>
          </p:nvGrpSpPr>
          <p:grpSpPr>
            <a:xfrm>
              <a:off x="565525" y="1153875"/>
              <a:ext cx="1250400" cy="606300"/>
              <a:chOff x="565525" y="1153875"/>
              <a:chExt cx="1250400" cy="606300"/>
            </a:xfrm>
          </p:grpSpPr>
          <p:sp>
            <p:nvSpPr>
              <p:cNvPr id="969" name="Shape 969"/>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970" name="Shape 970"/>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971" name="Shape 971"/>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972" name="Shape 972"/>
          <p:cNvGrpSpPr/>
          <p:nvPr/>
        </p:nvGrpSpPr>
        <p:grpSpPr>
          <a:xfrm>
            <a:off x="7208410" y="2036118"/>
            <a:ext cx="779749" cy="615691"/>
            <a:chOff x="565525" y="1153875"/>
            <a:chExt cx="1250400" cy="881700"/>
          </a:xfrm>
        </p:grpSpPr>
        <p:sp>
          <p:nvSpPr>
            <p:cNvPr id="945" name="Shape 945"/>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973" name="Shape 973"/>
            <p:cNvGrpSpPr/>
            <p:nvPr/>
          </p:nvGrpSpPr>
          <p:grpSpPr>
            <a:xfrm>
              <a:off x="565525" y="1153875"/>
              <a:ext cx="1250400" cy="606300"/>
              <a:chOff x="565525" y="1153875"/>
              <a:chExt cx="1250400" cy="606300"/>
            </a:xfrm>
          </p:grpSpPr>
          <p:sp>
            <p:nvSpPr>
              <p:cNvPr id="974" name="Shape 974"/>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975" name="Shape 975"/>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976" name="Shape 976"/>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cxnSp>
        <p:nvCxnSpPr>
          <p:cNvPr id="977" name="Shape 977"/>
          <p:cNvCxnSpPr>
            <a:stCxn id="937" idx="4"/>
            <a:endCxn id="945" idx="2"/>
          </p:cNvCxnSpPr>
          <p:nvPr/>
        </p:nvCxnSpPr>
        <p:spPr>
          <a:xfrm>
            <a:off x="3430345" y="2077212"/>
            <a:ext cx="3778200" cy="346500"/>
          </a:xfrm>
          <a:prstGeom prst="straightConnector1">
            <a:avLst/>
          </a:prstGeom>
          <a:noFill/>
          <a:ln cap="flat" cmpd="sng" w="19050">
            <a:solidFill>
              <a:srgbClr val="FFFFFF"/>
            </a:solidFill>
            <a:prstDash val="solid"/>
            <a:round/>
            <a:headEnd len="lg" w="lg" type="none"/>
            <a:tailEnd len="lg" w="lg" type="none"/>
          </a:ln>
        </p:spPr>
      </p:cxnSp>
      <p:sp>
        <p:nvSpPr>
          <p:cNvPr id="978" name="Shape 978"/>
          <p:cNvSpPr txBox="1"/>
          <p:nvPr/>
        </p:nvSpPr>
        <p:spPr>
          <a:xfrm>
            <a:off x="1820925" y="2109950"/>
            <a:ext cx="635100" cy="4074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rPr>
              <a:t>1μs</a:t>
            </a:r>
          </a:p>
        </p:txBody>
      </p:sp>
      <p:sp>
        <p:nvSpPr>
          <p:cNvPr id="979" name="Shape 979"/>
          <p:cNvSpPr txBox="1"/>
          <p:nvPr/>
        </p:nvSpPr>
        <p:spPr>
          <a:xfrm>
            <a:off x="3878325" y="2338550"/>
            <a:ext cx="635100" cy="4074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rPr>
              <a:t>2μs</a:t>
            </a:r>
          </a:p>
        </p:txBody>
      </p:sp>
      <p:sp>
        <p:nvSpPr>
          <p:cNvPr id="980" name="Shape 980"/>
          <p:cNvSpPr txBox="1"/>
          <p:nvPr/>
        </p:nvSpPr>
        <p:spPr>
          <a:xfrm>
            <a:off x="2049525" y="3481550"/>
            <a:ext cx="635100" cy="4074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rPr>
              <a:t>10μs</a:t>
            </a:r>
          </a:p>
        </p:txBody>
      </p:sp>
      <p:sp>
        <p:nvSpPr>
          <p:cNvPr id="981" name="Shape 981"/>
          <p:cNvSpPr txBox="1"/>
          <p:nvPr/>
        </p:nvSpPr>
        <p:spPr>
          <a:xfrm>
            <a:off x="3954525" y="3176750"/>
            <a:ext cx="635100" cy="4074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rPr>
              <a:t>2μs</a:t>
            </a:r>
          </a:p>
        </p:txBody>
      </p:sp>
      <p:sp>
        <p:nvSpPr>
          <p:cNvPr id="982" name="Shape 982"/>
          <p:cNvSpPr txBox="1"/>
          <p:nvPr/>
        </p:nvSpPr>
        <p:spPr>
          <a:xfrm>
            <a:off x="5173725" y="3938750"/>
            <a:ext cx="635100" cy="4074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rPr>
              <a:t>5μs</a:t>
            </a:r>
          </a:p>
        </p:txBody>
      </p:sp>
      <p:sp>
        <p:nvSpPr>
          <p:cNvPr id="983" name="Shape 983"/>
          <p:cNvSpPr txBox="1"/>
          <p:nvPr/>
        </p:nvSpPr>
        <p:spPr>
          <a:xfrm>
            <a:off x="6088125" y="3176750"/>
            <a:ext cx="635100" cy="4074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rPr>
              <a:t>1μs</a:t>
            </a:r>
          </a:p>
        </p:txBody>
      </p:sp>
      <p:sp>
        <p:nvSpPr>
          <p:cNvPr id="984" name="Shape 984"/>
          <p:cNvSpPr txBox="1"/>
          <p:nvPr/>
        </p:nvSpPr>
        <p:spPr>
          <a:xfrm>
            <a:off x="4945125" y="1805150"/>
            <a:ext cx="635100" cy="4074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rPr>
              <a:t>20μs</a:t>
            </a:r>
          </a:p>
        </p:txBody>
      </p:sp>
      <p:sp>
        <p:nvSpPr>
          <p:cNvPr id="985" name="Shape 985"/>
          <p:cNvSpPr txBox="1"/>
          <p:nvPr/>
        </p:nvSpPr>
        <p:spPr>
          <a:xfrm>
            <a:off x="5935725" y="2490950"/>
            <a:ext cx="635100" cy="4074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rPr>
              <a:t>3μs</a:t>
            </a:r>
          </a:p>
        </p:txBody>
      </p:sp>
      <p:sp>
        <p:nvSpPr>
          <p:cNvPr id="986" name="Shape 986"/>
          <p:cNvSpPr txBox="1"/>
          <p:nvPr/>
        </p:nvSpPr>
        <p:spPr>
          <a:xfrm>
            <a:off x="7535925" y="2871950"/>
            <a:ext cx="635100" cy="4074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rPr>
              <a:t>1μs</a:t>
            </a:r>
          </a:p>
        </p:txBody>
      </p:sp>
      <p:grpSp>
        <p:nvGrpSpPr>
          <p:cNvPr id="987" name="Shape 987"/>
          <p:cNvGrpSpPr/>
          <p:nvPr/>
        </p:nvGrpSpPr>
        <p:grpSpPr>
          <a:xfrm>
            <a:off x="1634001" y="1017725"/>
            <a:ext cx="1140338" cy="849300"/>
            <a:chOff x="1237588" y="1186825"/>
            <a:chExt cx="1140338" cy="849300"/>
          </a:xfrm>
        </p:grpSpPr>
        <p:sp>
          <p:nvSpPr>
            <p:cNvPr id="988" name="Shape 988"/>
            <p:cNvSpPr/>
            <p:nvPr/>
          </p:nvSpPr>
          <p:spPr>
            <a:xfrm>
              <a:off x="1237626" y="1186825"/>
              <a:ext cx="1140300" cy="849300"/>
            </a:xfrm>
            <a:prstGeom prst="snip1Rect">
              <a:avLst>
                <a:gd fmla="val 31643" name="adj"/>
              </a:avLst>
            </a:prstGeom>
            <a:solidFill>
              <a:srgbClr val="999999"/>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rPr b="1" lang="en" sz="800"/>
                <a:t>...</a:t>
              </a:r>
            </a:p>
          </p:txBody>
        </p:sp>
        <p:grpSp>
          <p:nvGrpSpPr>
            <p:cNvPr id="989" name="Shape 989"/>
            <p:cNvGrpSpPr/>
            <p:nvPr/>
          </p:nvGrpSpPr>
          <p:grpSpPr>
            <a:xfrm>
              <a:off x="1237588" y="1243518"/>
              <a:ext cx="985334" cy="768839"/>
              <a:chOff x="954901" y="1017667"/>
              <a:chExt cx="1344248" cy="1070806"/>
            </a:xfrm>
          </p:grpSpPr>
          <p:cxnSp>
            <p:nvCxnSpPr>
              <p:cNvPr id="990" name="Shape 990"/>
              <p:cNvCxnSpPr>
                <a:stCxn id="991" idx="4"/>
                <a:endCxn id="992" idx="3"/>
              </p:cNvCxnSpPr>
              <p:nvPr/>
            </p:nvCxnSpPr>
            <p:spPr>
              <a:xfrm>
                <a:off x="1341650" y="1524289"/>
                <a:ext cx="764100" cy="564000"/>
              </a:xfrm>
              <a:prstGeom prst="straightConnector1">
                <a:avLst/>
              </a:prstGeom>
              <a:noFill/>
              <a:ln cap="flat" cmpd="sng" w="19050">
                <a:solidFill>
                  <a:srgbClr val="FFFFFF"/>
                </a:solidFill>
                <a:prstDash val="solid"/>
                <a:round/>
                <a:headEnd len="lg" w="lg" type="none"/>
                <a:tailEnd len="lg" w="lg" type="none"/>
              </a:ln>
            </p:spPr>
          </p:cxnSp>
          <p:cxnSp>
            <p:nvCxnSpPr>
              <p:cNvPr id="993" name="Shape 993"/>
              <p:cNvCxnSpPr>
                <a:stCxn id="991" idx="4"/>
                <a:endCxn id="994" idx="2"/>
              </p:cNvCxnSpPr>
              <p:nvPr/>
            </p:nvCxnSpPr>
            <p:spPr>
              <a:xfrm flipH="1" rot="10800000">
                <a:off x="1341650" y="1176289"/>
                <a:ext cx="360900" cy="348000"/>
              </a:xfrm>
              <a:prstGeom prst="straightConnector1">
                <a:avLst/>
              </a:prstGeom>
              <a:noFill/>
              <a:ln cap="flat" cmpd="sng" w="19050">
                <a:solidFill>
                  <a:srgbClr val="FFFFFF"/>
                </a:solidFill>
                <a:prstDash val="solid"/>
                <a:round/>
                <a:headEnd len="lg" w="lg" type="none"/>
                <a:tailEnd len="lg" w="lg" type="none"/>
              </a:ln>
            </p:spPr>
          </p:cxnSp>
          <p:grpSp>
            <p:nvGrpSpPr>
              <p:cNvPr id="995" name="Shape 995"/>
              <p:cNvGrpSpPr/>
              <p:nvPr/>
            </p:nvGrpSpPr>
            <p:grpSpPr>
              <a:xfrm>
                <a:off x="954901" y="1365516"/>
                <a:ext cx="386749" cy="252166"/>
                <a:chOff x="565525" y="1153875"/>
                <a:chExt cx="1250400" cy="881700"/>
              </a:xfrm>
            </p:grpSpPr>
            <p:sp>
              <p:nvSpPr>
                <p:cNvPr id="991" name="Shape 991"/>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996" name="Shape 996"/>
                <p:cNvGrpSpPr/>
                <p:nvPr/>
              </p:nvGrpSpPr>
              <p:grpSpPr>
                <a:xfrm>
                  <a:off x="565525" y="1153875"/>
                  <a:ext cx="1250400" cy="606300"/>
                  <a:chOff x="565525" y="1153875"/>
                  <a:chExt cx="1250400" cy="606300"/>
                </a:xfrm>
              </p:grpSpPr>
              <p:sp>
                <p:nvSpPr>
                  <p:cNvPr id="997" name="Shape 997"/>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998" name="Shape 998"/>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999" name="Shape 999"/>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1000" name="Shape 1000"/>
              <p:cNvGrpSpPr/>
              <p:nvPr/>
            </p:nvGrpSpPr>
            <p:grpSpPr>
              <a:xfrm>
                <a:off x="1912401" y="1836307"/>
                <a:ext cx="386749" cy="252166"/>
                <a:chOff x="565525" y="1153875"/>
                <a:chExt cx="1250400" cy="881700"/>
              </a:xfrm>
            </p:grpSpPr>
            <p:sp>
              <p:nvSpPr>
                <p:cNvPr id="992" name="Shape 992"/>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001" name="Shape 1001"/>
                <p:cNvGrpSpPr/>
                <p:nvPr/>
              </p:nvGrpSpPr>
              <p:grpSpPr>
                <a:xfrm>
                  <a:off x="565525" y="1153875"/>
                  <a:ext cx="1250400" cy="606300"/>
                  <a:chOff x="565525" y="1153875"/>
                  <a:chExt cx="1250400" cy="606300"/>
                </a:xfrm>
              </p:grpSpPr>
              <p:sp>
                <p:nvSpPr>
                  <p:cNvPr id="1002" name="Shape 1002"/>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003" name="Shape 1003"/>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004" name="Shape 1004"/>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1005" name="Shape 1005"/>
              <p:cNvGrpSpPr/>
              <p:nvPr/>
            </p:nvGrpSpPr>
            <p:grpSpPr>
              <a:xfrm>
                <a:off x="1702666" y="1017667"/>
                <a:ext cx="386749" cy="252166"/>
                <a:chOff x="565525" y="1153875"/>
                <a:chExt cx="1250400" cy="881700"/>
              </a:xfrm>
            </p:grpSpPr>
            <p:sp>
              <p:nvSpPr>
                <p:cNvPr id="994" name="Shape 994"/>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006" name="Shape 1006"/>
                <p:cNvGrpSpPr/>
                <p:nvPr/>
              </p:nvGrpSpPr>
              <p:grpSpPr>
                <a:xfrm>
                  <a:off x="565525" y="1153875"/>
                  <a:ext cx="1250400" cy="606300"/>
                  <a:chOff x="565525" y="1153875"/>
                  <a:chExt cx="1250400" cy="606300"/>
                </a:xfrm>
              </p:grpSpPr>
              <p:sp>
                <p:nvSpPr>
                  <p:cNvPr id="1007" name="Shape 1007"/>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008" name="Shape 1008"/>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009" name="Shape 1009"/>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grpSp>
      <p:grpSp>
        <p:nvGrpSpPr>
          <p:cNvPr id="1010" name="Shape 1010"/>
          <p:cNvGrpSpPr/>
          <p:nvPr/>
        </p:nvGrpSpPr>
        <p:grpSpPr>
          <a:xfrm>
            <a:off x="2049513" y="3985725"/>
            <a:ext cx="1140338" cy="849300"/>
            <a:chOff x="1237588" y="1186825"/>
            <a:chExt cx="1140338" cy="849300"/>
          </a:xfrm>
        </p:grpSpPr>
        <p:sp>
          <p:nvSpPr>
            <p:cNvPr id="1011" name="Shape 1011"/>
            <p:cNvSpPr/>
            <p:nvPr/>
          </p:nvSpPr>
          <p:spPr>
            <a:xfrm>
              <a:off x="1237626" y="1186825"/>
              <a:ext cx="1140300" cy="849300"/>
            </a:xfrm>
            <a:prstGeom prst="snip1Rect">
              <a:avLst>
                <a:gd fmla="val 31643" name="adj"/>
              </a:avLst>
            </a:prstGeom>
            <a:solidFill>
              <a:srgbClr val="999999"/>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rPr b="1" lang="en" sz="800"/>
                <a:t>...</a:t>
              </a:r>
            </a:p>
          </p:txBody>
        </p:sp>
        <p:grpSp>
          <p:nvGrpSpPr>
            <p:cNvPr id="1012" name="Shape 1012"/>
            <p:cNvGrpSpPr/>
            <p:nvPr/>
          </p:nvGrpSpPr>
          <p:grpSpPr>
            <a:xfrm>
              <a:off x="1237588" y="1243518"/>
              <a:ext cx="985334" cy="768839"/>
              <a:chOff x="954901" y="1017667"/>
              <a:chExt cx="1344248" cy="1070806"/>
            </a:xfrm>
          </p:grpSpPr>
          <p:cxnSp>
            <p:nvCxnSpPr>
              <p:cNvPr id="1013" name="Shape 1013"/>
              <p:cNvCxnSpPr>
                <a:stCxn id="1014" idx="4"/>
                <a:endCxn id="1015" idx="3"/>
              </p:cNvCxnSpPr>
              <p:nvPr/>
            </p:nvCxnSpPr>
            <p:spPr>
              <a:xfrm>
                <a:off x="1341650" y="1524289"/>
                <a:ext cx="764100" cy="564000"/>
              </a:xfrm>
              <a:prstGeom prst="straightConnector1">
                <a:avLst/>
              </a:prstGeom>
              <a:noFill/>
              <a:ln cap="flat" cmpd="sng" w="19050">
                <a:solidFill>
                  <a:srgbClr val="FFFFFF"/>
                </a:solidFill>
                <a:prstDash val="solid"/>
                <a:round/>
                <a:headEnd len="lg" w="lg" type="none"/>
                <a:tailEnd len="lg" w="lg" type="none"/>
              </a:ln>
            </p:spPr>
          </p:cxnSp>
          <p:cxnSp>
            <p:nvCxnSpPr>
              <p:cNvPr id="1016" name="Shape 1016"/>
              <p:cNvCxnSpPr>
                <a:stCxn id="1014" idx="4"/>
                <a:endCxn id="1017" idx="2"/>
              </p:cNvCxnSpPr>
              <p:nvPr/>
            </p:nvCxnSpPr>
            <p:spPr>
              <a:xfrm flipH="1" rot="10800000">
                <a:off x="1341650" y="1176289"/>
                <a:ext cx="360900" cy="348000"/>
              </a:xfrm>
              <a:prstGeom prst="straightConnector1">
                <a:avLst/>
              </a:prstGeom>
              <a:noFill/>
              <a:ln cap="flat" cmpd="sng" w="19050">
                <a:solidFill>
                  <a:srgbClr val="FFFFFF"/>
                </a:solidFill>
                <a:prstDash val="solid"/>
                <a:round/>
                <a:headEnd len="lg" w="lg" type="none"/>
                <a:tailEnd len="lg" w="lg" type="none"/>
              </a:ln>
            </p:spPr>
          </p:cxnSp>
          <p:grpSp>
            <p:nvGrpSpPr>
              <p:cNvPr id="1018" name="Shape 1018"/>
              <p:cNvGrpSpPr/>
              <p:nvPr/>
            </p:nvGrpSpPr>
            <p:grpSpPr>
              <a:xfrm>
                <a:off x="954901" y="1365516"/>
                <a:ext cx="386749" cy="252166"/>
                <a:chOff x="565525" y="1153875"/>
                <a:chExt cx="1250400" cy="881700"/>
              </a:xfrm>
            </p:grpSpPr>
            <p:sp>
              <p:nvSpPr>
                <p:cNvPr id="1014" name="Shape 1014"/>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019" name="Shape 1019"/>
                <p:cNvGrpSpPr/>
                <p:nvPr/>
              </p:nvGrpSpPr>
              <p:grpSpPr>
                <a:xfrm>
                  <a:off x="565525" y="1153875"/>
                  <a:ext cx="1250400" cy="606300"/>
                  <a:chOff x="565525" y="1153875"/>
                  <a:chExt cx="1250400" cy="606300"/>
                </a:xfrm>
              </p:grpSpPr>
              <p:sp>
                <p:nvSpPr>
                  <p:cNvPr id="1020" name="Shape 1020"/>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021" name="Shape 1021"/>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022" name="Shape 1022"/>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1023" name="Shape 1023"/>
              <p:cNvGrpSpPr/>
              <p:nvPr/>
            </p:nvGrpSpPr>
            <p:grpSpPr>
              <a:xfrm>
                <a:off x="1912401" y="1836307"/>
                <a:ext cx="386749" cy="252166"/>
                <a:chOff x="565525" y="1153875"/>
                <a:chExt cx="1250400" cy="881700"/>
              </a:xfrm>
            </p:grpSpPr>
            <p:sp>
              <p:nvSpPr>
                <p:cNvPr id="1015" name="Shape 1015"/>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024" name="Shape 1024"/>
                <p:cNvGrpSpPr/>
                <p:nvPr/>
              </p:nvGrpSpPr>
              <p:grpSpPr>
                <a:xfrm>
                  <a:off x="565525" y="1153875"/>
                  <a:ext cx="1250400" cy="606300"/>
                  <a:chOff x="565525" y="1153875"/>
                  <a:chExt cx="1250400" cy="606300"/>
                </a:xfrm>
              </p:grpSpPr>
              <p:sp>
                <p:nvSpPr>
                  <p:cNvPr id="1025" name="Shape 1025"/>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026" name="Shape 1026"/>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027" name="Shape 1027"/>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1028" name="Shape 1028"/>
              <p:cNvGrpSpPr/>
              <p:nvPr/>
            </p:nvGrpSpPr>
            <p:grpSpPr>
              <a:xfrm>
                <a:off x="1702666" y="1017667"/>
                <a:ext cx="386749" cy="252166"/>
                <a:chOff x="565525" y="1153875"/>
                <a:chExt cx="1250400" cy="881700"/>
              </a:xfrm>
            </p:grpSpPr>
            <p:sp>
              <p:nvSpPr>
                <p:cNvPr id="1017" name="Shape 1017"/>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029" name="Shape 1029"/>
                <p:cNvGrpSpPr/>
                <p:nvPr/>
              </p:nvGrpSpPr>
              <p:grpSpPr>
                <a:xfrm>
                  <a:off x="565525" y="1153875"/>
                  <a:ext cx="1250400" cy="606300"/>
                  <a:chOff x="565525" y="1153875"/>
                  <a:chExt cx="1250400" cy="606300"/>
                </a:xfrm>
              </p:grpSpPr>
              <p:sp>
                <p:nvSpPr>
                  <p:cNvPr id="1030" name="Shape 1030"/>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031" name="Shape 1031"/>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032" name="Shape 1032"/>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grpSp>
      <p:sp>
        <p:nvSpPr>
          <p:cNvPr id="1033" name="Shape 1033"/>
          <p:cNvSpPr txBox="1"/>
          <p:nvPr/>
        </p:nvSpPr>
        <p:spPr>
          <a:xfrm>
            <a:off x="233500" y="163975"/>
            <a:ext cx="8545800" cy="793800"/>
          </a:xfrm>
          <a:prstGeom prst="rect">
            <a:avLst/>
          </a:prstGeom>
          <a:noFill/>
          <a:ln>
            <a:noFill/>
          </a:ln>
        </p:spPr>
        <p:txBody>
          <a:bodyPr anchorCtr="0" anchor="t" bIns="91425" lIns="91425" rIns="91425" wrap="square" tIns="91425">
            <a:noAutofit/>
          </a:bodyPr>
          <a:lstStyle/>
          <a:p>
            <a:pPr lvl="0" rtl="0">
              <a:spcBef>
                <a:spcPts val="0"/>
              </a:spcBef>
              <a:buNone/>
            </a:pPr>
            <a:r>
              <a:rPr b="1" lang="en" sz="3000">
                <a:solidFill>
                  <a:srgbClr val="FF9900"/>
                </a:solidFill>
                <a:latin typeface="Proxima Nova"/>
                <a:ea typeface="Proxima Nova"/>
                <a:cs typeface="Proxima Nova"/>
                <a:sym typeface="Proxima Nova"/>
              </a:rPr>
              <a:t>OSPF</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7" name="Shape 1037"/>
        <p:cNvGrpSpPr/>
        <p:nvPr/>
      </p:nvGrpSpPr>
      <p:grpSpPr>
        <a:xfrm>
          <a:off x="0" y="0"/>
          <a:ext cx="0" cy="0"/>
          <a:chOff x="0" y="0"/>
          <a:chExt cx="0" cy="0"/>
        </a:xfrm>
      </p:grpSpPr>
      <p:sp>
        <p:nvSpPr>
          <p:cNvPr id="1038" name="Shape 1038"/>
          <p:cNvSpPr/>
          <p:nvPr/>
        </p:nvSpPr>
        <p:spPr>
          <a:xfrm>
            <a:off x="3778126" y="1034188"/>
            <a:ext cx="1140300" cy="849300"/>
          </a:xfrm>
          <a:prstGeom prst="snip1Rect">
            <a:avLst>
              <a:gd fmla="val 31643" name="adj"/>
            </a:avLst>
          </a:prstGeom>
          <a:solidFill>
            <a:srgbClr val="999999"/>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rPr b="1" lang="en" sz="800"/>
              <a:t>...</a:t>
            </a:r>
          </a:p>
        </p:txBody>
      </p:sp>
      <p:cxnSp>
        <p:nvCxnSpPr>
          <p:cNvPr id="1039" name="Shape 1039"/>
          <p:cNvCxnSpPr>
            <a:stCxn id="1040" idx="4"/>
            <a:endCxn id="1041" idx="3"/>
          </p:cNvCxnSpPr>
          <p:nvPr/>
        </p:nvCxnSpPr>
        <p:spPr>
          <a:xfrm>
            <a:off x="1922732" y="2926377"/>
            <a:ext cx="1540500" cy="1377300"/>
          </a:xfrm>
          <a:prstGeom prst="straightConnector1">
            <a:avLst/>
          </a:prstGeom>
          <a:noFill/>
          <a:ln cap="flat" cmpd="sng" w="19050">
            <a:solidFill>
              <a:srgbClr val="FFFFFF"/>
            </a:solidFill>
            <a:prstDash val="solid"/>
            <a:round/>
            <a:headEnd len="lg" w="lg" type="none"/>
            <a:tailEnd len="lg" w="lg" type="none"/>
          </a:ln>
        </p:spPr>
      </p:cxnSp>
      <p:cxnSp>
        <p:nvCxnSpPr>
          <p:cNvPr id="1042" name="Shape 1042"/>
          <p:cNvCxnSpPr>
            <a:stCxn id="1040" idx="4"/>
            <a:endCxn id="1043" idx="2"/>
          </p:cNvCxnSpPr>
          <p:nvPr/>
        </p:nvCxnSpPr>
        <p:spPr>
          <a:xfrm flipH="1" rot="10800000">
            <a:off x="1922732" y="2077077"/>
            <a:ext cx="727800" cy="849300"/>
          </a:xfrm>
          <a:prstGeom prst="straightConnector1">
            <a:avLst/>
          </a:prstGeom>
          <a:noFill/>
          <a:ln cap="flat" cmpd="sng" w="19050">
            <a:solidFill>
              <a:srgbClr val="FFFFFF"/>
            </a:solidFill>
            <a:prstDash val="solid"/>
            <a:round/>
            <a:headEnd len="lg" w="lg" type="none"/>
            <a:tailEnd len="lg" w="lg" type="none"/>
          </a:ln>
        </p:spPr>
      </p:cxnSp>
      <p:cxnSp>
        <p:nvCxnSpPr>
          <p:cNvPr id="1044" name="Shape 1044"/>
          <p:cNvCxnSpPr>
            <a:stCxn id="1043" idx="3"/>
            <a:endCxn id="1045" idx="2"/>
          </p:cNvCxnSpPr>
          <p:nvPr/>
        </p:nvCxnSpPr>
        <p:spPr>
          <a:xfrm>
            <a:off x="3040470" y="2305242"/>
            <a:ext cx="1900200" cy="817200"/>
          </a:xfrm>
          <a:prstGeom prst="straightConnector1">
            <a:avLst/>
          </a:prstGeom>
          <a:noFill/>
          <a:ln cap="flat" cmpd="sng" w="19050">
            <a:solidFill>
              <a:srgbClr val="FFFFFF"/>
            </a:solidFill>
            <a:prstDash val="solid"/>
            <a:round/>
            <a:headEnd len="lg" w="lg" type="none"/>
            <a:tailEnd len="lg" w="lg" type="none"/>
          </a:ln>
        </p:spPr>
      </p:cxnSp>
      <p:cxnSp>
        <p:nvCxnSpPr>
          <p:cNvPr id="1046" name="Shape 1046"/>
          <p:cNvCxnSpPr>
            <a:stCxn id="1041" idx="4"/>
            <a:endCxn id="1045" idx="2"/>
          </p:cNvCxnSpPr>
          <p:nvPr/>
        </p:nvCxnSpPr>
        <p:spPr>
          <a:xfrm flipH="1" rot="10800000">
            <a:off x="3853203" y="3122564"/>
            <a:ext cx="1087200" cy="953100"/>
          </a:xfrm>
          <a:prstGeom prst="straightConnector1">
            <a:avLst/>
          </a:prstGeom>
          <a:noFill/>
          <a:ln cap="flat" cmpd="sng" w="19050">
            <a:solidFill>
              <a:srgbClr val="FFFFFF"/>
            </a:solidFill>
            <a:prstDash val="solid"/>
            <a:round/>
            <a:headEnd len="lg" w="lg" type="none"/>
            <a:tailEnd len="lg" w="lg" type="none"/>
          </a:ln>
        </p:spPr>
      </p:cxnSp>
      <p:cxnSp>
        <p:nvCxnSpPr>
          <p:cNvPr id="1047" name="Shape 1047"/>
          <p:cNvCxnSpPr>
            <a:stCxn id="1041" idx="4"/>
            <a:endCxn id="1048" idx="2"/>
          </p:cNvCxnSpPr>
          <p:nvPr/>
        </p:nvCxnSpPr>
        <p:spPr>
          <a:xfrm flipH="1" rot="10800000">
            <a:off x="3853203" y="3891464"/>
            <a:ext cx="2790900" cy="184200"/>
          </a:xfrm>
          <a:prstGeom prst="straightConnector1">
            <a:avLst/>
          </a:prstGeom>
          <a:noFill/>
          <a:ln cap="flat" cmpd="sng" w="19050">
            <a:solidFill>
              <a:srgbClr val="FFFFFF"/>
            </a:solidFill>
            <a:prstDash val="solid"/>
            <a:round/>
            <a:headEnd len="lg" w="lg" type="none"/>
            <a:tailEnd len="lg" w="lg" type="none"/>
          </a:ln>
        </p:spPr>
      </p:cxnSp>
      <p:cxnSp>
        <p:nvCxnSpPr>
          <p:cNvPr id="1049" name="Shape 1049"/>
          <p:cNvCxnSpPr>
            <a:stCxn id="1045" idx="4"/>
            <a:endCxn id="1048" idx="2"/>
          </p:cNvCxnSpPr>
          <p:nvPr/>
        </p:nvCxnSpPr>
        <p:spPr>
          <a:xfrm>
            <a:off x="5720278" y="3122450"/>
            <a:ext cx="923700" cy="768900"/>
          </a:xfrm>
          <a:prstGeom prst="straightConnector1">
            <a:avLst/>
          </a:prstGeom>
          <a:noFill/>
          <a:ln cap="flat" cmpd="sng" w="19050">
            <a:solidFill>
              <a:srgbClr val="FFFFFF"/>
            </a:solidFill>
            <a:prstDash val="solid"/>
            <a:round/>
            <a:headEnd len="lg" w="lg" type="none"/>
            <a:tailEnd len="lg" w="lg" type="none"/>
          </a:ln>
        </p:spPr>
      </p:cxnSp>
      <p:cxnSp>
        <p:nvCxnSpPr>
          <p:cNvPr id="1050" name="Shape 1050"/>
          <p:cNvCxnSpPr>
            <a:stCxn id="1045" idx="3"/>
            <a:endCxn id="1051" idx="2"/>
          </p:cNvCxnSpPr>
          <p:nvPr/>
        </p:nvCxnSpPr>
        <p:spPr>
          <a:xfrm flipH="1" rot="10800000">
            <a:off x="5330403" y="2423780"/>
            <a:ext cx="1878000" cy="926700"/>
          </a:xfrm>
          <a:prstGeom prst="straightConnector1">
            <a:avLst/>
          </a:prstGeom>
          <a:noFill/>
          <a:ln cap="flat" cmpd="sng" w="19050">
            <a:solidFill>
              <a:srgbClr val="FFFFFF"/>
            </a:solidFill>
            <a:prstDash val="solid"/>
            <a:round/>
            <a:headEnd len="lg" w="lg" type="none"/>
            <a:tailEnd len="lg" w="lg" type="none"/>
          </a:ln>
        </p:spPr>
      </p:cxnSp>
      <p:cxnSp>
        <p:nvCxnSpPr>
          <p:cNvPr id="1052" name="Shape 1052"/>
          <p:cNvCxnSpPr>
            <a:stCxn id="1051" idx="3"/>
            <a:endCxn id="1048" idx="3"/>
          </p:cNvCxnSpPr>
          <p:nvPr/>
        </p:nvCxnSpPr>
        <p:spPr>
          <a:xfrm flipH="1">
            <a:off x="7033985" y="2651809"/>
            <a:ext cx="564300" cy="1467600"/>
          </a:xfrm>
          <a:prstGeom prst="straightConnector1">
            <a:avLst/>
          </a:prstGeom>
          <a:noFill/>
          <a:ln cap="flat" cmpd="sng" w="19050">
            <a:solidFill>
              <a:srgbClr val="FFFFFF"/>
            </a:solidFill>
            <a:prstDash val="solid"/>
            <a:round/>
            <a:headEnd len="lg" w="lg" type="none"/>
            <a:tailEnd len="lg" w="lg" type="none"/>
          </a:ln>
        </p:spPr>
      </p:cxnSp>
      <p:grpSp>
        <p:nvGrpSpPr>
          <p:cNvPr id="1053" name="Shape 1053"/>
          <p:cNvGrpSpPr/>
          <p:nvPr/>
        </p:nvGrpSpPr>
        <p:grpSpPr>
          <a:xfrm>
            <a:off x="1142983" y="2538716"/>
            <a:ext cx="779749" cy="615691"/>
            <a:chOff x="565525" y="1153875"/>
            <a:chExt cx="1250400" cy="881700"/>
          </a:xfrm>
        </p:grpSpPr>
        <p:sp>
          <p:nvSpPr>
            <p:cNvPr id="1040" name="Shape 1040"/>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054" name="Shape 1054"/>
            <p:cNvGrpSpPr/>
            <p:nvPr/>
          </p:nvGrpSpPr>
          <p:grpSpPr>
            <a:xfrm>
              <a:off x="565525" y="1153875"/>
              <a:ext cx="1250400" cy="606300"/>
              <a:chOff x="565525" y="1153875"/>
              <a:chExt cx="1250400" cy="606300"/>
            </a:xfrm>
          </p:grpSpPr>
          <p:sp>
            <p:nvSpPr>
              <p:cNvPr id="1055" name="Shape 1055"/>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056" name="Shape 1056"/>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057" name="Shape 1057"/>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1058" name="Shape 1058"/>
          <p:cNvGrpSpPr/>
          <p:nvPr/>
        </p:nvGrpSpPr>
        <p:grpSpPr>
          <a:xfrm>
            <a:off x="3073453" y="3688002"/>
            <a:ext cx="779749" cy="615691"/>
            <a:chOff x="565525" y="1153875"/>
            <a:chExt cx="1250400" cy="881700"/>
          </a:xfrm>
        </p:grpSpPr>
        <p:sp>
          <p:nvSpPr>
            <p:cNvPr id="1041" name="Shape 1041"/>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059" name="Shape 1059"/>
            <p:cNvGrpSpPr/>
            <p:nvPr/>
          </p:nvGrpSpPr>
          <p:grpSpPr>
            <a:xfrm>
              <a:off x="565525" y="1153875"/>
              <a:ext cx="1250400" cy="606300"/>
              <a:chOff x="565525" y="1153875"/>
              <a:chExt cx="1250400" cy="606300"/>
            </a:xfrm>
          </p:grpSpPr>
          <p:sp>
            <p:nvSpPr>
              <p:cNvPr id="1060" name="Shape 1060"/>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061" name="Shape 1061"/>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062" name="Shape 1062"/>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1063" name="Shape 1063"/>
          <p:cNvGrpSpPr/>
          <p:nvPr/>
        </p:nvGrpSpPr>
        <p:grpSpPr>
          <a:xfrm>
            <a:off x="2650596" y="1689550"/>
            <a:ext cx="779749" cy="615691"/>
            <a:chOff x="565525" y="1153875"/>
            <a:chExt cx="1250400" cy="881700"/>
          </a:xfrm>
        </p:grpSpPr>
        <p:sp>
          <p:nvSpPr>
            <p:cNvPr id="1043" name="Shape 1043"/>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064" name="Shape 1064"/>
            <p:cNvGrpSpPr/>
            <p:nvPr/>
          </p:nvGrpSpPr>
          <p:grpSpPr>
            <a:xfrm>
              <a:off x="565525" y="1153875"/>
              <a:ext cx="1250400" cy="606300"/>
              <a:chOff x="565525" y="1153875"/>
              <a:chExt cx="1250400" cy="606300"/>
            </a:xfrm>
          </p:grpSpPr>
          <p:sp>
            <p:nvSpPr>
              <p:cNvPr id="1065" name="Shape 1065"/>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066" name="Shape 1066"/>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067" name="Shape 1067"/>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1068" name="Shape 1068"/>
          <p:cNvGrpSpPr/>
          <p:nvPr/>
        </p:nvGrpSpPr>
        <p:grpSpPr>
          <a:xfrm>
            <a:off x="4940528" y="2734789"/>
            <a:ext cx="779749" cy="615691"/>
            <a:chOff x="565525" y="1153875"/>
            <a:chExt cx="1250400" cy="881700"/>
          </a:xfrm>
        </p:grpSpPr>
        <p:sp>
          <p:nvSpPr>
            <p:cNvPr id="1045" name="Shape 1045"/>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069" name="Shape 1069"/>
            <p:cNvGrpSpPr/>
            <p:nvPr/>
          </p:nvGrpSpPr>
          <p:grpSpPr>
            <a:xfrm>
              <a:off x="565525" y="1153875"/>
              <a:ext cx="1250400" cy="606300"/>
              <a:chOff x="565525" y="1153875"/>
              <a:chExt cx="1250400" cy="606300"/>
            </a:xfrm>
          </p:grpSpPr>
          <p:sp>
            <p:nvSpPr>
              <p:cNvPr id="1070" name="Shape 1070"/>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071" name="Shape 1071"/>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072" name="Shape 1072"/>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1073" name="Shape 1073"/>
          <p:cNvGrpSpPr/>
          <p:nvPr/>
        </p:nvGrpSpPr>
        <p:grpSpPr>
          <a:xfrm>
            <a:off x="6644103" y="3503757"/>
            <a:ext cx="779749" cy="615691"/>
            <a:chOff x="565525" y="1153875"/>
            <a:chExt cx="1250400" cy="881700"/>
          </a:xfrm>
        </p:grpSpPr>
        <p:sp>
          <p:nvSpPr>
            <p:cNvPr id="1048" name="Shape 1048"/>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074" name="Shape 1074"/>
            <p:cNvGrpSpPr/>
            <p:nvPr/>
          </p:nvGrpSpPr>
          <p:grpSpPr>
            <a:xfrm>
              <a:off x="565525" y="1153875"/>
              <a:ext cx="1250400" cy="606300"/>
              <a:chOff x="565525" y="1153875"/>
              <a:chExt cx="1250400" cy="606300"/>
            </a:xfrm>
          </p:grpSpPr>
          <p:sp>
            <p:nvSpPr>
              <p:cNvPr id="1075" name="Shape 1075"/>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076" name="Shape 1076"/>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077" name="Shape 1077"/>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1078" name="Shape 1078"/>
          <p:cNvGrpSpPr/>
          <p:nvPr/>
        </p:nvGrpSpPr>
        <p:grpSpPr>
          <a:xfrm>
            <a:off x="7208410" y="2036118"/>
            <a:ext cx="779749" cy="615691"/>
            <a:chOff x="565525" y="1153875"/>
            <a:chExt cx="1250400" cy="881700"/>
          </a:xfrm>
        </p:grpSpPr>
        <p:sp>
          <p:nvSpPr>
            <p:cNvPr id="1051" name="Shape 1051"/>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079" name="Shape 1079"/>
            <p:cNvGrpSpPr/>
            <p:nvPr/>
          </p:nvGrpSpPr>
          <p:grpSpPr>
            <a:xfrm>
              <a:off x="565525" y="1153875"/>
              <a:ext cx="1250400" cy="606300"/>
              <a:chOff x="565525" y="1153875"/>
              <a:chExt cx="1250400" cy="606300"/>
            </a:xfrm>
          </p:grpSpPr>
          <p:sp>
            <p:nvSpPr>
              <p:cNvPr id="1080" name="Shape 1080"/>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081" name="Shape 1081"/>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082" name="Shape 1082"/>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cxnSp>
        <p:nvCxnSpPr>
          <p:cNvPr id="1083" name="Shape 1083"/>
          <p:cNvCxnSpPr>
            <a:stCxn id="1043" idx="4"/>
            <a:endCxn id="1051" idx="2"/>
          </p:cNvCxnSpPr>
          <p:nvPr/>
        </p:nvCxnSpPr>
        <p:spPr>
          <a:xfrm>
            <a:off x="3430345" y="2077212"/>
            <a:ext cx="3778200" cy="346500"/>
          </a:xfrm>
          <a:prstGeom prst="straightConnector1">
            <a:avLst/>
          </a:prstGeom>
          <a:noFill/>
          <a:ln cap="flat" cmpd="sng" w="19050">
            <a:solidFill>
              <a:srgbClr val="FFFFFF"/>
            </a:solidFill>
            <a:prstDash val="solid"/>
            <a:round/>
            <a:headEnd len="lg" w="lg" type="none"/>
            <a:tailEnd len="lg" w="lg" type="none"/>
          </a:ln>
        </p:spPr>
      </p:cxnSp>
      <p:grpSp>
        <p:nvGrpSpPr>
          <p:cNvPr id="1084" name="Shape 1084"/>
          <p:cNvGrpSpPr/>
          <p:nvPr/>
        </p:nvGrpSpPr>
        <p:grpSpPr>
          <a:xfrm>
            <a:off x="3837284" y="1161549"/>
            <a:ext cx="941896" cy="636805"/>
            <a:chOff x="1295383" y="1841950"/>
            <a:chExt cx="6845177" cy="2614143"/>
          </a:xfrm>
        </p:grpSpPr>
        <p:cxnSp>
          <p:nvCxnSpPr>
            <p:cNvPr id="1085" name="Shape 1085"/>
            <p:cNvCxnSpPr>
              <a:stCxn id="1086" idx="4"/>
              <a:endCxn id="1087" idx="3"/>
            </p:cNvCxnSpPr>
            <p:nvPr/>
          </p:nvCxnSpPr>
          <p:spPr>
            <a:xfrm>
              <a:off x="2075132" y="3078777"/>
              <a:ext cx="1541400" cy="1376700"/>
            </a:xfrm>
            <a:prstGeom prst="straightConnector1">
              <a:avLst/>
            </a:prstGeom>
            <a:noFill/>
            <a:ln cap="flat" cmpd="sng" w="19050">
              <a:solidFill>
                <a:srgbClr val="FFFFFF"/>
              </a:solidFill>
              <a:prstDash val="solid"/>
              <a:round/>
              <a:headEnd len="lg" w="lg" type="none"/>
              <a:tailEnd len="lg" w="lg" type="none"/>
            </a:ln>
          </p:spPr>
        </p:cxnSp>
        <p:cxnSp>
          <p:nvCxnSpPr>
            <p:cNvPr id="1088" name="Shape 1088"/>
            <p:cNvCxnSpPr>
              <a:stCxn id="1086" idx="4"/>
              <a:endCxn id="1089" idx="2"/>
            </p:cNvCxnSpPr>
            <p:nvPr/>
          </p:nvCxnSpPr>
          <p:spPr>
            <a:xfrm flipH="1" rot="10800000">
              <a:off x="2075132" y="2228877"/>
              <a:ext cx="728100" cy="849900"/>
            </a:xfrm>
            <a:prstGeom prst="straightConnector1">
              <a:avLst/>
            </a:prstGeom>
            <a:noFill/>
            <a:ln cap="flat" cmpd="sng" w="19050">
              <a:solidFill>
                <a:srgbClr val="FFFFFF"/>
              </a:solidFill>
              <a:prstDash val="solid"/>
              <a:round/>
              <a:headEnd len="lg" w="lg" type="none"/>
              <a:tailEnd len="lg" w="lg" type="none"/>
            </a:ln>
          </p:spPr>
        </p:cxnSp>
        <p:cxnSp>
          <p:nvCxnSpPr>
            <p:cNvPr id="1090" name="Shape 1090"/>
            <p:cNvCxnSpPr>
              <a:stCxn id="1089" idx="3"/>
              <a:endCxn id="1091" idx="2"/>
            </p:cNvCxnSpPr>
            <p:nvPr/>
          </p:nvCxnSpPr>
          <p:spPr>
            <a:xfrm>
              <a:off x="3192870" y="2457642"/>
              <a:ext cx="1899000" cy="817800"/>
            </a:xfrm>
            <a:prstGeom prst="straightConnector1">
              <a:avLst/>
            </a:prstGeom>
            <a:noFill/>
            <a:ln cap="flat" cmpd="sng" w="19050">
              <a:solidFill>
                <a:srgbClr val="FFFFFF"/>
              </a:solidFill>
              <a:prstDash val="solid"/>
              <a:round/>
              <a:headEnd len="lg" w="lg" type="none"/>
              <a:tailEnd len="lg" w="lg" type="none"/>
            </a:ln>
          </p:spPr>
        </p:cxnSp>
        <p:cxnSp>
          <p:nvCxnSpPr>
            <p:cNvPr id="1092" name="Shape 1092"/>
            <p:cNvCxnSpPr>
              <a:stCxn id="1091" idx="3"/>
              <a:endCxn id="1093" idx="2"/>
            </p:cNvCxnSpPr>
            <p:nvPr/>
          </p:nvCxnSpPr>
          <p:spPr>
            <a:xfrm flipH="1" rot="10800000">
              <a:off x="5482803" y="2576780"/>
              <a:ext cx="1877100" cy="926100"/>
            </a:xfrm>
            <a:prstGeom prst="straightConnector1">
              <a:avLst/>
            </a:prstGeom>
            <a:noFill/>
            <a:ln cap="flat" cmpd="sng" w="19050">
              <a:solidFill>
                <a:srgbClr val="FFFFFF"/>
              </a:solidFill>
              <a:prstDash val="solid"/>
              <a:round/>
              <a:headEnd len="lg" w="lg" type="none"/>
              <a:tailEnd len="lg" w="lg" type="none"/>
            </a:ln>
          </p:spPr>
        </p:cxnSp>
        <p:grpSp>
          <p:nvGrpSpPr>
            <p:cNvPr id="1094" name="Shape 1094"/>
            <p:cNvGrpSpPr/>
            <p:nvPr/>
          </p:nvGrpSpPr>
          <p:grpSpPr>
            <a:xfrm>
              <a:off x="1295383" y="2691116"/>
              <a:ext cx="779749" cy="615691"/>
              <a:chOff x="565525" y="1153875"/>
              <a:chExt cx="1250400" cy="881700"/>
            </a:xfrm>
          </p:grpSpPr>
          <p:sp>
            <p:nvSpPr>
              <p:cNvPr id="1086" name="Shape 1086"/>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095" name="Shape 1095"/>
              <p:cNvGrpSpPr/>
              <p:nvPr/>
            </p:nvGrpSpPr>
            <p:grpSpPr>
              <a:xfrm>
                <a:off x="565525" y="1153875"/>
                <a:ext cx="1250400" cy="606300"/>
                <a:chOff x="565525" y="1153875"/>
                <a:chExt cx="1250400" cy="606300"/>
              </a:xfrm>
            </p:grpSpPr>
            <p:sp>
              <p:nvSpPr>
                <p:cNvPr id="1096" name="Shape 1096"/>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097" name="Shape 1097"/>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098" name="Shape 1098"/>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1099" name="Shape 1099"/>
            <p:cNvGrpSpPr/>
            <p:nvPr/>
          </p:nvGrpSpPr>
          <p:grpSpPr>
            <a:xfrm>
              <a:off x="3225853" y="3840402"/>
              <a:ext cx="779749" cy="615691"/>
              <a:chOff x="565525" y="1153875"/>
              <a:chExt cx="1250400" cy="881700"/>
            </a:xfrm>
          </p:grpSpPr>
          <p:sp>
            <p:nvSpPr>
              <p:cNvPr id="1087" name="Shape 1087"/>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100" name="Shape 1100"/>
              <p:cNvGrpSpPr/>
              <p:nvPr/>
            </p:nvGrpSpPr>
            <p:grpSpPr>
              <a:xfrm>
                <a:off x="565525" y="1153875"/>
                <a:ext cx="1250400" cy="606300"/>
                <a:chOff x="565525" y="1153875"/>
                <a:chExt cx="1250400" cy="606300"/>
              </a:xfrm>
            </p:grpSpPr>
            <p:sp>
              <p:nvSpPr>
                <p:cNvPr id="1101" name="Shape 1101"/>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102" name="Shape 1102"/>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103" name="Shape 1103"/>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1104" name="Shape 1104"/>
            <p:cNvGrpSpPr/>
            <p:nvPr/>
          </p:nvGrpSpPr>
          <p:grpSpPr>
            <a:xfrm>
              <a:off x="2802996" y="1841950"/>
              <a:ext cx="779749" cy="615691"/>
              <a:chOff x="565525" y="1153875"/>
              <a:chExt cx="1250400" cy="881700"/>
            </a:xfrm>
          </p:grpSpPr>
          <p:sp>
            <p:nvSpPr>
              <p:cNvPr id="1089" name="Shape 1089"/>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105" name="Shape 1105"/>
              <p:cNvGrpSpPr/>
              <p:nvPr/>
            </p:nvGrpSpPr>
            <p:grpSpPr>
              <a:xfrm>
                <a:off x="565525" y="1153875"/>
                <a:ext cx="1250400" cy="606300"/>
                <a:chOff x="565525" y="1153875"/>
                <a:chExt cx="1250400" cy="606300"/>
              </a:xfrm>
            </p:grpSpPr>
            <p:sp>
              <p:nvSpPr>
                <p:cNvPr id="1106" name="Shape 1106"/>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107" name="Shape 1107"/>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108" name="Shape 1108"/>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1109" name="Shape 1109"/>
            <p:cNvGrpSpPr/>
            <p:nvPr/>
          </p:nvGrpSpPr>
          <p:grpSpPr>
            <a:xfrm>
              <a:off x="5092928" y="2887189"/>
              <a:ext cx="779749" cy="615691"/>
              <a:chOff x="565525" y="1153875"/>
              <a:chExt cx="1250400" cy="881700"/>
            </a:xfrm>
          </p:grpSpPr>
          <p:sp>
            <p:nvSpPr>
              <p:cNvPr id="1091" name="Shape 1091"/>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110" name="Shape 1110"/>
              <p:cNvGrpSpPr/>
              <p:nvPr/>
            </p:nvGrpSpPr>
            <p:grpSpPr>
              <a:xfrm>
                <a:off x="565525" y="1153875"/>
                <a:ext cx="1250400" cy="606300"/>
                <a:chOff x="565525" y="1153875"/>
                <a:chExt cx="1250400" cy="606300"/>
              </a:xfrm>
            </p:grpSpPr>
            <p:sp>
              <p:nvSpPr>
                <p:cNvPr id="1111" name="Shape 1111"/>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112" name="Shape 1112"/>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113" name="Shape 1113"/>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1114" name="Shape 1114"/>
            <p:cNvGrpSpPr/>
            <p:nvPr/>
          </p:nvGrpSpPr>
          <p:grpSpPr>
            <a:xfrm>
              <a:off x="7360810" y="2188518"/>
              <a:ext cx="779749" cy="615691"/>
              <a:chOff x="565525" y="1153875"/>
              <a:chExt cx="1250400" cy="881700"/>
            </a:xfrm>
          </p:grpSpPr>
          <p:sp>
            <p:nvSpPr>
              <p:cNvPr id="1093" name="Shape 1093"/>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115" name="Shape 1115"/>
              <p:cNvGrpSpPr/>
              <p:nvPr/>
            </p:nvGrpSpPr>
            <p:grpSpPr>
              <a:xfrm>
                <a:off x="565525" y="1153875"/>
                <a:ext cx="1250400" cy="606300"/>
                <a:chOff x="565525" y="1153875"/>
                <a:chExt cx="1250400" cy="606300"/>
              </a:xfrm>
            </p:grpSpPr>
            <p:sp>
              <p:nvSpPr>
                <p:cNvPr id="1116" name="Shape 1116"/>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117" name="Shape 1117"/>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118" name="Shape 1118"/>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cxnSp>
          <p:nvCxnSpPr>
            <p:cNvPr id="1119" name="Shape 1119"/>
            <p:cNvCxnSpPr>
              <a:stCxn id="1089" idx="4"/>
              <a:endCxn id="1093" idx="2"/>
            </p:cNvCxnSpPr>
            <p:nvPr/>
          </p:nvCxnSpPr>
          <p:spPr>
            <a:xfrm>
              <a:off x="3582745" y="2229612"/>
              <a:ext cx="3778200" cy="346200"/>
            </a:xfrm>
            <a:prstGeom prst="straightConnector1">
              <a:avLst/>
            </a:prstGeom>
            <a:noFill/>
            <a:ln cap="flat" cmpd="sng" w="19050">
              <a:solidFill>
                <a:srgbClr val="FFFFFF"/>
              </a:solidFill>
              <a:prstDash val="solid"/>
              <a:round/>
              <a:headEnd len="lg" w="lg" type="none"/>
              <a:tailEnd len="lg" w="lg" type="none"/>
            </a:ln>
          </p:spPr>
        </p:cxnSp>
      </p:grpSp>
      <p:sp>
        <p:nvSpPr>
          <p:cNvPr id="1120" name="Shape 1120"/>
          <p:cNvSpPr/>
          <p:nvPr/>
        </p:nvSpPr>
        <p:spPr>
          <a:xfrm>
            <a:off x="199351" y="1689538"/>
            <a:ext cx="1140300" cy="849300"/>
          </a:xfrm>
          <a:prstGeom prst="snip1Rect">
            <a:avLst>
              <a:gd fmla="val 31643" name="adj"/>
            </a:avLst>
          </a:prstGeom>
          <a:solidFill>
            <a:srgbClr val="999999"/>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rPr b="1" lang="en" sz="800"/>
              <a:t>...</a:t>
            </a:r>
          </a:p>
        </p:txBody>
      </p:sp>
      <p:grpSp>
        <p:nvGrpSpPr>
          <p:cNvPr id="1121" name="Shape 1121"/>
          <p:cNvGrpSpPr/>
          <p:nvPr/>
        </p:nvGrpSpPr>
        <p:grpSpPr>
          <a:xfrm>
            <a:off x="258509" y="1816899"/>
            <a:ext cx="941896" cy="636805"/>
            <a:chOff x="1295383" y="1841950"/>
            <a:chExt cx="6845177" cy="2614143"/>
          </a:xfrm>
        </p:grpSpPr>
        <p:cxnSp>
          <p:nvCxnSpPr>
            <p:cNvPr id="1122" name="Shape 1122"/>
            <p:cNvCxnSpPr>
              <a:stCxn id="1123" idx="4"/>
              <a:endCxn id="1124" idx="3"/>
            </p:cNvCxnSpPr>
            <p:nvPr/>
          </p:nvCxnSpPr>
          <p:spPr>
            <a:xfrm>
              <a:off x="2075132" y="3078777"/>
              <a:ext cx="1541400" cy="1376700"/>
            </a:xfrm>
            <a:prstGeom prst="straightConnector1">
              <a:avLst/>
            </a:prstGeom>
            <a:noFill/>
            <a:ln cap="flat" cmpd="sng" w="19050">
              <a:solidFill>
                <a:srgbClr val="FFFFFF"/>
              </a:solidFill>
              <a:prstDash val="solid"/>
              <a:round/>
              <a:headEnd len="lg" w="lg" type="none"/>
              <a:tailEnd len="lg" w="lg" type="none"/>
            </a:ln>
          </p:spPr>
        </p:cxnSp>
        <p:cxnSp>
          <p:nvCxnSpPr>
            <p:cNvPr id="1125" name="Shape 1125"/>
            <p:cNvCxnSpPr>
              <a:stCxn id="1123" idx="4"/>
              <a:endCxn id="1126" idx="2"/>
            </p:cNvCxnSpPr>
            <p:nvPr/>
          </p:nvCxnSpPr>
          <p:spPr>
            <a:xfrm flipH="1" rot="10800000">
              <a:off x="2075132" y="2228877"/>
              <a:ext cx="728100" cy="849900"/>
            </a:xfrm>
            <a:prstGeom prst="straightConnector1">
              <a:avLst/>
            </a:prstGeom>
            <a:noFill/>
            <a:ln cap="flat" cmpd="sng" w="19050">
              <a:solidFill>
                <a:srgbClr val="FFFFFF"/>
              </a:solidFill>
              <a:prstDash val="solid"/>
              <a:round/>
              <a:headEnd len="lg" w="lg" type="none"/>
              <a:tailEnd len="lg" w="lg" type="none"/>
            </a:ln>
          </p:spPr>
        </p:cxnSp>
        <p:cxnSp>
          <p:nvCxnSpPr>
            <p:cNvPr id="1127" name="Shape 1127"/>
            <p:cNvCxnSpPr>
              <a:stCxn id="1126" idx="3"/>
              <a:endCxn id="1128" idx="2"/>
            </p:cNvCxnSpPr>
            <p:nvPr/>
          </p:nvCxnSpPr>
          <p:spPr>
            <a:xfrm>
              <a:off x="3192870" y="2457642"/>
              <a:ext cx="1899000" cy="817800"/>
            </a:xfrm>
            <a:prstGeom prst="straightConnector1">
              <a:avLst/>
            </a:prstGeom>
            <a:noFill/>
            <a:ln cap="flat" cmpd="sng" w="19050">
              <a:solidFill>
                <a:srgbClr val="FFFFFF"/>
              </a:solidFill>
              <a:prstDash val="solid"/>
              <a:round/>
              <a:headEnd len="lg" w="lg" type="none"/>
              <a:tailEnd len="lg" w="lg" type="none"/>
            </a:ln>
          </p:spPr>
        </p:cxnSp>
        <p:cxnSp>
          <p:nvCxnSpPr>
            <p:cNvPr id="1129" name="Shape 1129"/>
            <p:cNvCxnSpPr>
              <a:stCxn id="1128" idx="3"/>
              <a:endCxn id="1130" idx="2"/>
            </p:cNvCxnSpPr>
            <p:nvPr/>
          </p:nvCxnSpPr>
          <p:spPr>
            <a:xfrm flipH="1" rot="10800000">
              <a:off x="5482803" y="2576780"/>
              <a:ext cx="1877100" cy="926100"/>
            </a:xfrm>
            <a:prstGeom prst="straightConnector1">
              <a:avLst/>
            </a:prstGeom>
            <a:noFill/>
            <a:ln cap="flat" cmpd="sng" w="19050">
              <a:solidFill>
                <a:srgbClr val="FFFFFF"/>
              </a:solidFill>
              <a:prstDash val="solid"/>
              <a:round/>
              <a:headEnd len="lg" w="lg" type="none"/>
              <a:tailEnd len="lg" w="lg" type="none"/>
            </a:ln>
          </p:spPr>
        </p:cxnSp>
        <p:grpSp>
          <p:nvGrpSpPr>
            <p:cNvPr id="1131" name="Shape 1131"/>
            <p:cNvGrpSpPr/>
            <p:nvPr/>
          </p:nvGrpSpPr>
          <p:grpSpPr>
            <a:xfrm>
              <a:off x="1295383" y="2691116"/>
              <a:ext cx="779749" cy="615691"/>
              <a:chOff x="565525" y="1153875"/>
              <a:chExt cx="1250400" cy="881700"/>
            </a:xfrm>
          </p:grpSpPr>
          <p:sp>
            <p:nvSpPr>
              <p:cNvPr id="1123" name="Shape 1123"/>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132" name="Shape 1132"/>
              <p:cNvGrpSpPr/>
              <p:nvPr/>
            </p:nvGrpSpPr>
            <p:grpSpPr>
              <a:xfrm>
                <a:off x="565525" y="1153875"/>
                <a:ext cx="1250400" cy="606300"/>
                <a:chOff x="565525" y="1153875"/>
                <a:chExt cx="1250400" cy="606300"/>
              </a:xfrm>
            </p:grpSpPr>
            <p:sp>
              <p:nvSpPr>
                <p:cNvPr id="1133" name="Shape 1133"/>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134" name="Shape 1134"/>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135" name="Shape 1135"/>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1136" name="Shape 1136"/>
            <p:cNvGrpSpPr/>
            <p:nvPr/>
          </p:nvGrpSpPr>
          <p:grpSpPr>
            <a:xfrm>
              <a:off x="3225853" y="3840402"/>
              <a:ext cx="779749" cy="615691"/>
              <a:chOff x="565525" y="1153875"/>
              <a:chExt cx="1250400" cy="881700"/>
            </a:xfrm>
          </p:grpSpPr>
          <p:sp>
            <p:nvSpPr>
              <p:cNvPr id="1124" name="Shape 1124"/>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137" name="Shape 1137"/>
              <p:cNvGrpSpPr/>
              <p:nvPr/>
            </p:nvGrpSpPr>
            <p:grpSpPr>
              <a:xfrm>
                <a:off x="565525" y="1153875"/>
                <a:ext cx="1250400" cy="606300"/>
                <a:chOff x="565525" y="1153875"/>
                <a:chExt cx="1250400" cy="606300"/>
              </a:xfrm>
            </p:grpSpPr>
            <p:sp>
              <p:nvSpPr>
                <p:cNvPr id="1138" name="Shape 1138"/>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139" name="Shape 1139"/>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140" name="Shape 1140"/>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1141" name="Shape 1141"/>
            <p:cNvGrpSpPr/>
            <p:nvPr/>
          </p:nvGrpSpPr>
          <p:grpSpPr>
            <a:xfrm>
              <a:off x="2802996" y="1841950"/>
              <a:ext cx="779749" cy="615691"/>
              <a:chOff x="565525" y="1153875"/>
              <a:chExt cx="1250400" cy="881700"/>
            </a:xfrm>
          </p:grpSpPr>
          <p:sp>
            <p:nvSpPr>
              <p:cNvPr id="1126" name="Shape 1126"/>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142" name="Shape 1142"/>
              <p:cNvGrpSpPr/>
              <p:nvPr/>
            </p:nvGrpSpPr>
            <p:grpSpPr>
              <a:xfrm>
                <a:off x="565525" y="1153875"/>
                <a:ext cx="1250400" cy="606300"/>
                <a:chOff x="565525" y="1153875"/>
                <a:chExt cx="1250400" cy="606300"/>
              </a:xfrm>
            </p:grpSpPr>
            <p:sp>
              <p:nvSpPr>
                <p:cNvPr id="1143" name="Shape 1143"/>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144" name="Shape 1144"/>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145" name="Shape 1145"/>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1146" name="Shape 1146"/>
            <p:cNvGrpSpPr/>
            <p:nvPr/>
          </p:nvGrpSpPr>
          <p:grpSpPr>
            <a:xfrm>
              <a:off x="5092928" y="2887189"/>
              <a:ext cx="779749" cy="615691"/>
              <a:chOff x="565525" y="1153875"/>
              <a:chExt cx="1250400" cy="881700"/>
            </a:xfrm>
          </p:grpSpPr>
          <p:sp>
            <p:nvSpPr>
              <p:cNvPr id="1128" name="Shape 1128"/>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147" name="Shape 1147"/>
              <p:cNvGrpSpPr/>
              <p:nvPr/>
            </p:nvGrpSpPr>
            <p:grpSpPr>
              <a:xfrm>
                <a:off x="565525" y="1153875"/>
                <a:ext cx="1250400" cy="606300"/>
                <a:chOff x="565525" y="1153875"/>
                <a:chExt cx="1250400" cy="606300"/>
              </a:xfrm>
            </p:grpSpPr>
            <p:sp>
              <p:nvSpPr>
                <p:cNvPr id="1148" name="Shape 1148"/>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149" name="Shape 1149"/>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150" name="Shape 1150"/>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1151" name="Shape 1151"/>
            <p:cNvGrpSpPr/>
            <p:nvPr/>
          </p:nvGrpSpPr>
          <p:grpSpPr>
            <a:xfrm>
              <a:off x="7360810" y="2188518"/>
              <a:ext cx="779749" cy="615691"/>
              <a:chOff x="565525" y="1153875"/>
              <a:chExt cx="1250400" cy="881700"/>
            </a:xfrm>
          </p:grpSpPr>
          <p:sp>
            <p:nvSpPr>
              <p:cNvPr id="1130" name="Shape 1130"/>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152" name="Shape 1152"/>
              <p:cNvGrpSpPr/>
              <p:nvPr/>
            </p:nvGrpSpPr>
            <p:grpSpPr>
              <a:xfrm>
                <a:off x="565525" y="1153875"/>
                <a:ext cx="1250400" cy="606300"/>
                <a:chOff x="565525" y="1153875"/>
                <a:chExt cx="1250400" cy="606300"/>
              </a:xfrm>
            </p:grpSpPr>
            <p:sp>
              <p:nvSpPr>
                <p:cNvPr id="1153" name="Shape 1153"/>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154" name="Shape 1154"/>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155" name="Shape 1155"/>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cxnSp>
          <p:nvCxnSpPr>
            <p:cNvPr id="1156" name="Shape 1156"/>
            <p:cNvCxnSpPr>
              <a:stCxn id="1126" idx="4"/>
              <a:endCxn id="1130" idx="2"/>
            </p:cNvCxnSpPr>
            <p:nvPr/>
          </p:nvCxnSpPr>
          <p:spPr>
            <a:xfrm>
              <a:off x="3582745" y="2229612"/>
              <a:ext cx="3778200" cy="346200"/>
            </a:xfrm>
            <a:prstGeom prst="straightConnector1">
              <a:avLst/>
            </a:prstGeom>
            <a:noFill/>
            <a:ln cap="flat" cmpd="sng" w="19050">
              <a:solidFill>
                <a:srgbClr val="FFFFFF"/>
              </a:solidFill>
              <a:prstDash val="solid"/>
              <a:round/>
              <a:headEnd len="lg" w="lg" type="none"/>
              <a:tailEnd len="lg" w="lg" type="none"/>
            </a:ln>
          </p:spPr>
        </p:cxnSp>
      </p:grpSp>
      <p:sp>
        <p:nvSpPr>
          <p:cNvPr id="1157" name="Shape 1157"/>
          <p:cNvSpPr/>
          <p:nvPr/>
        </p:nvSpPr>
        <p:spPr>
          <a:xfrm>
            <a:off x="3701926" y="4119438"/>
            <a:ext cx="1140300" cy="849300"/>
          </a:xfrm>
          <a:prstGeom prst="snip1Rect">
            <a:avLst>
              <a:gd fmla="val 31643" name="adj"/>
            </a:avLst>
          </a:prstGeom>
          <a:solidFill>
            <a:srgbClr val="D9D9D9"/>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b="1" sz="800"/>
          </a:p>
        </p:txBody>
      </p:sp>
      <p:sp>
        <p:nvSpPr>
          <p:cNvPr id="1158" name="Shape 1158"/>
          <p:cNvSpPr/>
          <p:nvPr/>
        </p:nvSpPr>
        <p:spPr>
          <a:xfrm>
            <a:off x="7598276" y="966663"/>
            <a:ext cx="1140300" cy="849300"/>
          </a:xfrm>
          <a:prstGeom prst="snip1Rect">
            <a:avLst>
              <a:gd fmla="val 31643" name="adj"/>
            </a:avLst>
          </a:prstGeom>
          <a:solidFill>
            <a:srgbClr val="999999"/>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rPr b="1" lang="en" sz="800"/>
              <a:t>...</a:t>
            </a:r>
          </a:p>
        </p:txBody>
      </p:sp>
      <p:grpSp>
        <p:nvGrpSpPr>
          <p:cNvPr id="1159" name="Shape 1159"/>
          <p:cNvGrpSpPr/>
          <p:nvPr/>
        </p:nvGrpSpPr>
        <p:grpSpPr>
          <a:xfrm>
            <a:off x="7657434" y="1094024"/>
            <a:ext cx="941896" cy="636805"/>
            <a:chOff x="1295383" y="1841950"/>
            <a:chExt cx="6845177" cy="2614143"/>
          </a:xfrm>
        </p:grpSpPr>
        <p:cxnSp>
          <p:nvCxnSpPr>
            <p:cNvPr id="1160" name="Shape 1160"/>
            <p:cNvCxnSpPr>
              <a:stCxn id="1161" idx="4"/>
              <a:endCxn id="1162" idx="3"/>
            </p:cNvCxnSpPr>
            <p:nvPr/>
          </p:nvCxnSpPr>
          <p:spPr>
            <a:xfrm>
              <a:off x="2075132" y="3078777"/>
              <a:ext cx="1541400" cy="1376700"/>
            </a:xfrm>
            <a:prstGeom prst="straightConnector1">
              <a:avLst/>
            </a:prstGeom>
            <a:noFill/>
            <a:ln cap="flat" cmpd="sng" w="19050">
              <a:solidFill>
                <a:srgbClr val="FFFFFF"/>
              </a:solidFill>
              <a:prstDash val="solid"/>
              <a:round/>
              <a:headEnd len="lg" w="lg" type="none"/>
              <a:tailEnd len="lg" w="lg" type="none"/>
            </a:ln>
          </p:spPr>
        </p:cxnSp>
        <p:cxnSp>
          <p:nvCxnSpPr>
            <p:cNvPr id="1163" name="Shape 1163"/>
            <p:cNvCxnSpPr>
              <a:stCxn id="1161" idx="4"/>
              <a:endCxn id="1164" idx="2"/>
            </p:cNvCxnSpPr>
            <p:nvPr/>
          </p:nvCxnSpPr>
          <p:spPr>
            <a:xfrm flipH="1" rot="10800000">
              <a:off x="2075132" y="2228877"/>
              <a:ext cx="728100" cy="849900"/>
            </a:xfrm>
            <a:prstGeom prst="straightConnector1">
              <a:avLst/>
            </a:prstGeom>
            <a:noFill/>
            <a:ln cap="flat" cmpd="sng" w="19050">
              <a:solidFill>
                <a:srgbClr val="FFFFFF"/>
              </a:solidFill>
              <a:prstDash val="solid"/>
              <a:round/>
              <a:headEnd len="lg" w="lg" type="none"/>
              <a:tailEnd len="lg" w="lg" type="none"/>
            </a:ln>
          </p:spPr>
        </p:cxnSp>
        <p:cxnSp>
          <p:nvCxnSpPr>
            <p:cNvPr id="1165" name="Shape 1165"/>
            <p:cNvCxnSpPr>
              <a:stCxn id="1164" idx="3"/>
              <a:endCxn id="1166" idx="2"/>
            </p:cNvCxnSpPr>
            <p:nvPr/>
          </p:nvCxnSpPr>
          <p:spPr>
            <a:xfrm>
              <a:off x="3192870" y="2457642"/>
              <a:ext cx="1899000" cy="817800"/>
            </a:xfrm>
            <a:prstGeom prst="straightConnector1">
              <a:avLst/>
            </a:prstGeom>
            <a:noFill/>
            <a:ln cap="flat" cmpd="sng" w="19050">
              <a:solidFill>
                <a:srgbClr val="FFFFFF"/>
              </a:solidFill>
              <a:prstDash val="solid"/>
              <a:round/>
              <a:headEnd len="lg" w="lg" type="none"/>
              <a:tailEnd len="lg" w="lg" type="none"/>
            </a:ln>
          </p:spPr>
        </p:cxnSp>
        <p:cxnSp>
          <p:nvCxnSpPr>
            <p:cNvPr id="1167" name="Shape 1167"/>
            <p:cNvCxnSpPr>
              <a:stCxn id="1166" idx="3"/>
              <a:endCxn id="1168" idx="2"/>
            </p:cNvCxnSpPr>
            <p:nvPr/>
          </p:nvCxnSpPr>
          <p:spPr>
            <a:xfrm flipH="1" rot="10800000">
              <a:off x="5482803" y="2576780"/>
              <a:ext cx="1877100" cy="926100"/>
            </a:xfrm>
            <a:prstGeom prst="straightConnector1">
              <a:avLst/>
            </a:prstGeom>
            <a:noFill/>
            <a:ln cap="flat" cmpd="sng" w="19050">
              <a:solidFill>
                <a:srgbClr val="FFFFFF"/>
              </a:solidFill>
              <a:prstDash val="solid"/>
              <a:round/>
              <a:headEnd len="lg" w="lg" type="none"/>
              <a:tailEnd len="lg" w="lg" type="none"/>
            </a:ln>
          </p:spPr>
        </p:cxnSp>
        <p:grpSp>
          <p:nvGrpSpPr>
            <p:cNvPr id="1169" name="Shape 1169"/>
            <p:cNvGrpSpPr/>
            <p:nvPr/>
          </p:nvGrpSpPr>
          <p:grpSpPr>
            <a:xfrm>
              <a:off x="1295383" y="2691116"/>
              <a:ext cx="779749" cy="615691"/>
              <a:chOff x="565525" y="1153875"/>
              <a:chExt cx="1250400" cy="881700"/>
            </a:xfrm>
          </p:grpSpPr>
          <p:sp>
            <p:nvSpPr>
              <p:cNvPr id="1161" name="Shape 1161"/>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170" name="Shape 1170"/>
              <p:cNvGrpSpPr/>
              <p:nvPr/>
            </p:nvGrpSpPr>
            <p:grpSpPr>
              <a:xfrm>
                <a:off x="565525" y="1153875"/>
                <a:ext cx="1250400" cy="606300"/>
                <a:chOff x="565525" y="1153875"/>
                <a:chExt cx="1250400" cy="606300"/>
              </a:xfrm>
            </p:grpSpPr>
            <p:sp>
              <p:nvSpPr>
                <p:cNvPr id="1171" name="Shape 1171"/>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172" name="Shape 1172"/>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173" name="Shape 1173"/>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1174" name="Shape 1174"/>
            <p:cNvGrpSpPr/>
            <p:nvPr/>
          </p:nvGrpSpPr>
          <p:grpSpPr>
            <a:xfrm>
              <a:off x="3225853" y="3840402"/>
              <a:ext cx="779749" cy="615691"/>
              <a:chOff x="565525" y="1153875"/>
              <a:chExt cx="1250400" cy="881700"/>
            </a:xfrm>
          </p:grpSpPr>
          <p:sp>
            <p:nvSpPr>
              <p:cNvPr id="1162" name="Shape 1162"/>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175" name="Shape 1175"/>
              <p:cNvGrpSpPr/>
              <p:nvPr/>
            </p:nvGrpSpPr>
            <p:grpSpPr>
              <a:xfrm>
                <a:off x="565525" y="1153875"/>
                <a:ext cx="1250400" cy="606300"/>
                <a:chOff x="565525" y="1153875"/>
                <a:chExt cx="1250400" cy="606300"/>
              </a:xfrm>
            </p:grpSpPr>
            <p:sp>
              <p:nvSpPr>
                <p:cNvPr id="1176" name="Shape 1176"/>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177" name="Shape 1177"/>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178" name="Shape 1178"/>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1179" name="Shape 1179"/>
            <p:cNvGrpSpPr/>
            <p:nvPr/>
          </p:nvGrpSpPr>
          <p:grpSpPr>
            <a:xfrm>
              <a:off x="2802996" y="1841950"/>
              <a:ext cx="779749" cy="615691"/>
              <a:chOff x="565525" y="1153875"/>
              <a:chExt cx="1250400" cy="881700"/>
            </a:xfrm>
          </p:grpSpPr>
          <p:sp>
            <p:nvSpPr>
              <p:cNvPr id="1164" name="Shape 1164"/>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180" name="Shape 1180"/>
              <p:cNvGrpSpPr/>
              <p:nvPr/>
            </p:nvGrpSpPr>
            <p:grpSpPr>
              <a:xfrm>
                <a:off x="565525" y="1153875"/>
                <a:ext cx="1250400" cy="606300"/>
                <a:chOff x="565525" y="1153875"/>
                <a:chExt cx="1250400" cy="606300"/>
              </a:xfrm>
            </p:grpSpPr>
            <p:sp>
              <p:nvSpPr>
                <p:cNvPr id="1181" name="Shape 1181"/>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182" name="Shape 1182"/>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183" name="Shape 1183"/>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1184" name="Shape 1184"/>
            <p:cNvGrpSpPr/>
            <p:nvPr/>
          </p:nvGrpSpPr>
          <p:grpSpPr>
            <a:xfrm>
              <a:off x="5092928" y="2887189"/>
              <a:ext cx="779749" cy="615691"/>
              <a:chOff x="565525" y="1153875"/>
              <a:chExt cx="1250400" cy="881700"/>
            </a:xfrm>
          </p:grpSpPr>
          <p:sp>
            <p:nvSpPr>
              <p:cNvPr id="1166" name="Shape 1166"/>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185" name="Shape 1185"/>
              <p:cNvGrpSpPr/>
              <p:nvPr/>
            </p:nvGrpSpPr>
            <p:grpSpPr>
              <a:xfrm>
                <a:off x="565525" y="1153875"/>
                <a:ext cx="1250400" cy="606300"/>
                <a:chOff x="565525" y="1153875"/>
                <a:chExt cx="1250400" cy="606300"/>
              </a:xfrm>
            </p:grpSpPr>
            <p:sp>
              <p:nvSpPr>
                <p:cNvPr id="1186" name="Shape 1186"/>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187" name="Shape 1187"/>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188" name="Shape 1188"/>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1189" name="Shape 1189"/>
            <p:cNvGrpSpPr/>
            <p:nvPr/>
          </p:nvGrpSpPr>
          <p:grpSpPr>
            <a:xfrm>
              <a:off x="7360810" y="2188518"/>
              <a:ext cx="779749" cy="615691"/>
              <a:chOff x="565525" y="1153875"/>
              <a:chExt cx="1250400" cy="881700"/>
            </a:xfrm>
          </p:grpSpPr>
          <p:sp>
            <p:nvSpPr>
              <p:cNvPr id="1168" name="Shape 1168"/>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190" name="Shape 1190"/>
              <p:cNvGrpSpPr/>
              <p:nvPr/>
            </p:nvGrpSpPr>
            <p:grpSpPr>
              <a:xfrm>
                <a:off x="565525" y="1153875"/>
                <a:ext cx="1250400" cy="606300"/>
                <a:chOff x="565525" y="1153875"/>
                <a:chExt cx="1250400" cy="606300"/>
              </a:xfrm>
            </p:grpSpPr>
            <p:sp>
              <p:nvSpPr>
                <p:cNvPr id="1191" name="Shape 1191"/>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192" name="Shape 1192"/>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193" name="Shape 1193"/>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cxnSp>
          <p:nvCxnSpPr>
            <p:cNvPr id="1194" name="Shape 1194"/>
            <p:cNvCxnSpPr>
              <a:stCxn id="1164" idx="4"/>
              <a:endCxn id="1168" idx="2"/>
            </p:cNvCxnSpPr>
            <p:nvPr/>
          </p:nvCxnSpPr>
          <p:spPr>
            <a:xfrm>
              <a:off x="3582745" y="2229612"/>
              <a:ext cx="3778200" cy="346200"/>
            </a:xfrm>
            <a:prstGeom prst="straightConnector1">
              <a:avLst/>
            </a:prstGeom>
            <a:noFill/>
            <a:ln cap="flat" cmpd="sng" w="19050">
              <a:solidFill>
                <a:srgbClr val="FFFFFF"/>
              </a:solidFill>
              <a:prstDash val="solid"/>
              <a:round/>
              <a:headEnd len="lg" w="lg" type="none"/>
              <a:tailEnd len="lg" w="lg" type="none"/>
            </a:ln>
          </p:spPr>
        </p:cxnSp>
      </p:grpSp>
      <p:sp>
        <p:nvSpPr>
          <p:cNvPr id="1195" name="Shape 1195"/>
          <p:cNvSpPr/>
          <p:nvPr/>
        </p:nvSpPr>
        <p:spPr>
          <a:xfrm>
            <a:off x="5580576" y="2026425"/>
            <a:ext cx="1140300" cy="849300"/>
          </a:xfrm>
          <a:prstGeom prst="snip1Rect">
            <a:avLst>
              <a:gd fmla="val 31643" name="adj"/>
            </a:avLst>
          </a:prstGeom>
          <a:solidFill>
            <a:srgbClr val="999999"/>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rPr b="1" lang="en" sz="800"/>
              <a:t>...</a:t>
            </a:r>
          </a:p>
        </p:txBody>
      </p:sp>
      <p:grpSp>
        <p:nvGrpSpPr>
          <p:cNvPr id="1196" name="Shape 1196"/>
          <p:cNvGrpSpPr/>
          <p:nvPr/>
        </p:nvGrpSpPr>
        <p:grpSpPr>
          <a:xfrm>
            <a:off x="5639734" y="2153787"/>
            <a:ext cx="941896" cy="636805"/>
            <a:chOff x="1295383" y="1841950"/>
            <a:chExt cx="6845177" cy="2614143"/>
          </a:xfrm>
        </p:grpSpPr>
        <p:cxnSp>
          <p:nvCxnSpPr>
            <p:cNvPr id="1197" name="Shape 1197"/>
            <p:cNvCxnSpPr>
              <a:stCxn id="1198" idx="4"/>
              <a:endCxn id="1199" idx="3"/>
            </p:cNvCxnSpPr>
            <p:nvPr/>
          </p:nvCxnSpPr>
          <p:spPr>
            <a:xfrm>
              <a:off x="2075132" y="3078777"/>
              <a:ext cx="1541400" cy="1376700"/>
            </a:xfrm>
            <a:prstGeom prst="straightConnector1">
              <a:avLst/>
            </a:prstGeom>
            <a:noFill/>
            <a:ln cap="flat" cmpd="sng" w="19050">
              <a:solidFill>
                <a:srgbClr val="FFFFFF"/>
              </a:solidFill>
              <a:prstDash val="solid"/>
              <a:round/>
              <a:headEnd len="lg" w="lg" type="none"/>
              <a:tailEnd len="lg" w="lg" type="none"/>
            </a:ln>
          </p:spPr>
        </p:cxnSp>
        <p:cxnSp>
          <p:nvCxnSpPr>
            <p:cNvPr id="1200" name="Shape 1200"/>
            <p:cNvCxnSpPr>
              <a:stCxn id="1198" idx="4"/>
              <a:endCxn id="1201" idx="2"/>
            </p:cNvCxnSpPr>
            <p:nvPr/>
          </p:nvCxnSpPr>
          <p:spPr>
            <a:xfrm flipH="1" rot="10800000">
              <a:off x="2075132" y="2228877"/>
              <a:ext cx="728100" cy="849900"/>
            </a:xfrm>
            <a:prstGeom prst="straightConnector1">
              <a:avLst/>
            </a:prstGeom>
            <a:noFill/>
            <a:ln cap="flat" cmpd="sng" w="19050">
              <a:solidFill>
                <a:srgbClr val="FFFFFF"/>
              </a:solidFill>
              <a:prstDash val="solid"/>
              <a:round/>
              <a:headEnd len="lg" w="lg" type="none"/>
              <a:tailEnd len="lg" w="lg" type="none"/>
            </a:ln>
          </p:spPr>
        </p:cxnSp>
        <p:cxnSp>
          <p:nvCxnSpPr>
            <p:cNvPr id="1202" name="Shape 1202"/>
            <p:cNvCxnSpPr>
              <a:stCxn id="1201" idx="3"/>
              <a:endCxn id="1203" idx="2"/>
            </p:cNvCxnSpPr>
            <p:nvPr/>
          </p:nvCxnSpPr>
          <p:spPr>
            <a:xfrm>
              <a:off x="3192870" y="2457642"/>
              <a:ext cx="1899000" cy="817800"/>
            </a:xfrm>
            <a:prstGeom prst="straightConnector1">
              <a:avLst/>
            </a:prstGeom>
            <a:noFill/>
            <a:ln cap="flat" cmpd="sng" w="19050">
              <a:solidFill>
                <a:srgbClr val="FFFFFF"/>
              </a:solidFill>
              <a:prstDash val="solid"/>
              <a:round/>
              <a:headEnd len="lg" w="lg" type="none"/>
              <a:tailEnd len="lg" w="lg" type="none"/>
            </a:ln>
          </p:spPr>
        </p:cxnSp>
        <p:cxnSp>
          <p:nvCxnSpPr>
            <p:cNvPr id="1204" name="Shape 1204"/>
            <p:cNvCxnSpPr>
              <a:stCxn id="1203" idx="3"/>
              <a:endCxn id="1205" idx="2"/>
            </p:cNvCxnSpPr>
            <p:nvPr/>
          </p:nvCxnSpPr>
          <p:spPr>
            <a:xfrm flipH="1" rot="10800000">
              <a:off x="5482803" y="2576780"/>
              <a:ext cx="1877100" cy="926100"/>
            </a:xfrm>
            <a:prstGeom prst="straightConnector1">
              <a:avLst/>
            </a:prstGeom>
            <a:noFill/>
            <a:ln cap="flat" cmpd="sng" w="19050">
              <a:solidFill>
                <a:srgbClr val="FFFFFF"/>
              </a:solidFill>
              <a:prstDash val="solid"/>
              <a:round/>
              <a:headEnd len="lg" w="lg" type="none"/>
              <a:tailEnd len="lg" w="lg" type="none"/>
            </a:ln>
          </p:spPr>
        </p:cxnSp>
        <p:grpSp>
          <p:nvGrpSpPr>
            <p:cNvPr id="1206" name="Shape 1206"/>
            <p:cNvGrpSpPr/>
            <p:nvPr/>
          </p:nvGrpSpPr>
          <p:grpSpPr>
            <a:xfrm>
              <a:off x="1295383" y="2691116"/>
              <a:ext cx="779749" cy="615691"/>
              <a:chOff x="565525" y="1153875"/>
              <a:chExt cx="1250400" cy="881700"/>
            </a:xfrm>
          </p:grpSpPr>
          <p:sp>
            <p:nvSpPr>
              <p:cNvPr id="1198" name="Shape 1198"/>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207" name="Shape 1207"/>
              <p:cNvGrpSpPr/>
              <p:nvPr/>
            </p:nvGrpSpPr>
            <p:grpSpPr>
              <a:xfrm>
                <a:off x="565525" y="1153875"/>
                <a:ext cx="1250400" cy="606300"/>
                <a:chOff x="565525" y="1153875"/>
                <a:chExt cx="1250400" cy="606300"/>
              </a:xfrm>
            </p:grpSpPr>
            <p:sp>
              <p:nvSpPr>
                <p:cNvPr id="1208" name="Shape 1208"/>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209" name="Shape 1209"/>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210" name="Shape 1210"/>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1211" name="Shape 1211"/>
            <p:cNvGrpSpPr/>
            <p:nvPr/>
          </p:nvGrpSpPr>
          <p:grpSpPr>
            <a:xfrm>
              <a:off x="3225853" y="3840402"/>
              <a:ext cx="779749" cy="615691"/>
              <a:chOff x="565525" y="1153875"/>
              <a:chExt cx="1250400" cy="881700"/>
            </a:xfrm>
          </p:grpSpPr>
          <p:sp>
            <p:nvSpPr>
              <p:cNvPr id="1199" name="Shape 1199"/>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212" name="Shape 1212"/>
              <p:cNvGrpSpPr/>
              <p:nvPr/>
            </p:nvGrpSpPr>
            <p:grpSpPr>
              <a:xfrm>
                <a:off x="565525" y="1153875"/>
                <a:ext cx="1250400" cy="606300"/>
                <a:chOff x="565525" y="1153875"/>
                <a:chExt cx="1250400" cy="606300"/>
              </a:xfrm>
            </p:grpSpPr>
            <p:sp>
              <p:nvSpPr>
                <p:cNvPr id="1213" name="Shape 1213"/>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214" name="Shape 1214"/>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215" name="Shape 1215"/>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1216" name="Shape 1216"/>
            <p:cNvGrpSpPr/>
            <p:nvPr/>
          </p:nvGrpSpPr>
          <p:grpSpPr>
            <a:xfrm>
              <a:off x="2802996" y="1841950"/>
              <a:ext cx="779749" cy="615691"/>
              <a:chOff x="565525" y="1153875"/>
              <a:chExt cx="1250400" cy="881700"/>
            </a:xfrm>
          </p:grpSpPr>
          <p:sp>
            <p:nvSpPr>
              <p:cNvPr id="1201" name="Shape 1201"/>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217" name="Shape 1217"/>
              <p:cNvGrpSpPr/>
              <p:nvPr/>
            </p:nvGrpSpPr>
            <p:grpSpPr>
              <a:xfrm>
                <a:off x="565525" y="1153875"/>
                <a:ext cx="1250400" cy="606300"/>
                <a:chOff x="565525" y="1153875"/>
                <a:chExt cx="1250400" cy="606300"/>
              </a:xfrm>
            </p:grpSpPr>
            <p:sp>
              <p:nvSpPr>
                <p:cNvPr id="1218" name="Shape 1218"/>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219" name="Shape 1219"/>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220" name="Shape 1220"/>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1221" name="Shape 1221"/>
            <p:cNvGrpSpPr/>
            <p:nvPr/>
          </p:nvGrpSpPr>
          <p:grpSpPr>
            <a:xfrm>
              <a:off x="5092928" y="2887189"/>
              <a:ext cx="779749" cy="615691"/>
              <a:chOff x="565525" y="1153875"/>
              <a:chExt cx="1250400" cy="881700"/>
            </a:xfrm>
          </p:grpSpPr>
          <p:sp>
            <p:nvSpPr>
              <p:cNvPr id="1203" name="Shape 1203"/>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222" name="Shape 1222"/>
              <p:cNvGrpSpPr/>
              <p:nvPr/>
            </p:nvGrpSpPr>
            <p:grpSpPr>
              <a:xfrm>
                <a:off x="565525" y="1153875"/>
                <a:ext cx="1250400" cy="606300"/>
                <a:chOff x="565525" y="1153875"/>
                <a:chExt cx="1250400" cy="606300"/>
              </a:xfrm>
            </p:grpSpPr>
            <p:sp>
              <p:nvSpPr>
                <p:cNvPr id="1223" name="Shape 1223"/>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224" name="Shape 1224"/>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225" name="Shape 1225"/>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1226" name="Shape 1226"/>
            <p:cNvGrpSpPr/>
            <p:nvPr/>
          </p:nvGrpSpPr>
          <p:grpSpPr>
            <a:xfrm>
              <a:off x="7360810" y="2188518"/>
              <a:ext cx="779749" cy="615691"/>
              <a:chOff x="565525" y="1153875"/>
              <a:chExt cx="1250400" cy="881700"/>
            </a:xfrm>
          </p:grpSpPr>
          <p:sp>
            <p:nvSpPr>
              <p:cNvPr id="1205" name="Shape 1205"/>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227" name="Shape 1227"/>
              <p:cNvGrpSpPr/>
              <p:nvPr/>
            </p:nvGrpSpPr>
            <p:grpSpPr>
              <a:xfrm>
                <a:off x="565525" y="1153875"/>
                <a:ext cx="1250400" cy="606300"/>
                <a:chOff x="565525" y="1153875"/>
                <a:chExt cx="1250400" cy="606300"/>
              </a:xfrm>
            </p:grpSpPr>
            <p:sp>
              <p:nvSpPr>
                <p:cNvPr id="1228" name="Shape 1228"/>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229" name="Shape 1229"/>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230" name="Shape 1230"/>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cxnSp>
          <p:nvCxnSpPr>
            <p:cNvPr id="1231" name="Shape 1231"/>
            <p:cNvCxnSpPr>
              <a:stCxn id="1201" idx="4"/>
              <a:endCxn id="1205" idx="2"/>
            </p:cNvCxnSpPr>
            <p:nvPr/>
          </p:nvCxnSpPr>
          <p:spPr>
            <a:xfrm>
              <a:off x="3582745" y="2229612"/>
              <a:ext cx="3778200" cy="346200"/>
            </a:xfrm>
            <a:prstGeom prst="straightConnector1">
              <a:avLst/>
            </a:prstGeom>
            <a:noFill/>
            <a:ln cap="flat" cmpd="sng" w="19050">
              <a:solidFill>
                <a:srgbClr val="FFFFFF"/>
              </a:solidFill>
              <a:prstDash val="solid"/>
              <a:round/>
              <a:headEnd len="lg" w="lg" type="none"/>
              <a:tailEnd len="lg" w="lg" type="none"/>
            </a:ln>
          </p:spPr>
        </p:cxnSp>
      </p:grpSp>
      <p:grpSp>
        <p:nvGrpSpPr>
          <p:cNvPr id="1232" name="Shape 1232"/>
          <p:cNvGrpSpPr/>
          <p:nvPr/>
        </p:nvGrpSpPr>
        <p:grpSpPr>
          <a:xfrm>
            <a:off x="3733750" y="4200259"/>
            <a:ext cx="1087149" cy="636812"/>
            <a:chOff x="3809950" y="4200259"/>
            <a:chExt cx="1087149" cy="636812"/>
          </a:xfrm>
        </p:grpSpPr>
        <p:cxnSp>
          <p:nvCxnSpPr>
            <p:cNvPr id="1233" name="Shape 1233"/>
            <p:cNvCxnSpPr>
              <a:stCxn id="1234" idx="4"/>
              <a:endCxn id="1235" idx="3"/>
            </p:cNvCxnSpPr>
            <p:nvPr/>
          </p:nvCxnSpPr>
          <p:spPr>
            <a:xfrm>
              <a:off x="3944868" y="4501552"/>
              <a:ext cx="266700" cy="335400"/>
            </a:xfrm>
            <a:prstGeom prst="straightConnector1">
              <a:avLst/>
            </a:prstGeom>
            <a:noFill/>
            <a:ln cap="flat" cmpd="sng" w="19050">
              <a:solidFill>
                <a:srgbClr val="FFFFFF"/>
              </a:solidFill>
              <a:prstDash val="solid"/>
              <a:round/>
              <a:headEnd len="lg" w="lg" type="none"/>
              <a:tailEnd len="lg" w="lg" type="none"/>
            </a:ln>
          </p:spPr>
        </p:cxnSp>
        <p:cxnSp>
          <p:nvCxnSpPr>
            <p:cNvPr id="1236" name="Shape 1236"/>
            <p:cNvCxnSpPr>
              <a:stCxn id="1234" idx="4"/>
              <a:endCxn id="1237" idx="2"/>
            </p:cNvCxnSpPr>
            <p:nvPr/>
          </p:nvCxnSpPr>
          <p:spPr>
            <a:xfrm flipH="1" rot="10800000">
              <a:off x="3944868" y="4294552"/>
              <a:ext cx="126000" cy="207000"/>
            </a:xfrm>
            <a:prstGeom prst="straightConnector1">
              <a:avLst/>
            </a:prstGeom>
            <a:noFill/>
            <a:ln cap="flat" cmpd="sng" w="19050">
              <a:solidFill>
                <a:srgbClr val="FFFFFF"/>
              </a:solidFill>
              <a:prstDash val="solid"/>
              <a:round/>
              <a:headEnd len="lg" w="lg" type="none"/>
              <a:tailEnd len="lg" w="lg" type="none"/>
            </a:ln>
          </p:spPr>
        </p:cxnSp>
        <p:cxnSp>
          <p:nvCxnSpPr>
            <p:cNvPr id="1238" name="Shape 1238"/>
            <p:cNvCxnSpPr>
              <a:stCxn id="1237" idx="3"/>
              <a:endCxn id="1239" idx="2"/>
            </p:cNvCxnSpPr>
            <p:nvPr/>
          </p:nvCxnSpPr>
          <p:spPr>
            <a:xfrm>
              <a:off x="4138373" y="4350236"/>
              <a:ext cx="328800" cy="199200"/>
            </a:xfrm>
            <a:prstGeom prst="straightConnector1">
              <a:avLst/>
            </a:prstGeom>
            <a:noFill/>
            <a:ln cap="flat" cmpd="sng" w="19050">
              <a:solidFill>
                <a:srgbClr val="FFFFFF"/>
              </a:solidFill>
              <a:prstDash val="solid"/>
              <a:round/>
              <a:headEnd len="lg" w="lg" type="none"/>
              <a:tailEnd len="lg" w="lg" type="none"/>
            </a:ln>
          </p:spPr>
        </p:cxnSp>
        <p:cxnSp>
          <p:nvCxnSpPr>
            <p:cNvPr id="1240" name="Shape 1240"/>
            <p:cNvCxnSpPr>
              <a:stCxn id="1235" idx="4"/>
              <a:endCxn id="1239" idx="2"/>
            </p:cNvCxnSpPr>
            <p:nvPr/>
          </p:nvCxnSpPr>
          <p:spPr>
            <a:xfrm flipH="1" rot="10800000">
              <a:off x="4279028" y="4549325"/>
              <a:ext cx="188400" cy="232200"/>
            </a:xfrm>
            <a:prstGeom prst="straightConnector1">
              <a:avLst/>
            </a:prstGeom>
            <a:noFill/>
            <a:ln cap="flat" cmpd="sng" w="19050">
              <a:solidFill>
                <a:srgbClr val="FFFFFF"/>
              </a:solidFill>
              <a:prstDash val="solid"/>
              <a:round/>
              <a:headEnd len="lg" w="lg" type="none"/>
              <a:tailEnd len="lg" w="lg" type="none"/>
            </a:ln>
          </p:spPr>
        </p:cxnSp>
        <p:cxnSp>
          <p:nvCxnSpPr>
            <p:cNvPr id="1241" name="Shape 1241"/>
            <p:cNvCxnSpPr>
              <a:stCxn id="1235" idx="4"/>
              <a:endCxn id="1242" idx="2"/>
            </p:cNvCxnSpPr>
            <p:nvPr/>
          </p:nvCxnSpPr>
          <p:spPr>
            <a:xfrm flipH="1" rot="10800000">
              <a:off x="4279028" y="4736525"/>
              <a:ext cx="483300" cy="45000"/>
            </a:xfrm>
            <a:prstGeom prst="straightConnector1">
              <a:avLst/>
            </a:prstGeom>
            <a:noFill/>
            <a:ln cap="flat" cmpd="sng" w="19050">
              <a:solidFill>
                <a:srgbClr val="FFFFFF"/>
              </a:solidFill>
              <a:prstDash val="solid"/>
              <a:round/>
              <a:headEnd len="lg" w="lg" type="none"/>
              <a:tailEnd len="lg" w="lg" type="none"/>
            </a:ln>
          </p:spPr>
        </p:cxnSp>
        <p:cxnSp>
          <p:nvCxnSpPr>
            <p:cNvPr id="1243" name="Shape 1243"/>
            <p:cNvCxnSpPr>
              <a:stCxn id="1239" idx="4"/>
              <a:endCxn id="1242" idx="2"/>
            </p:cNvCxnSpPr>
            <p:nvPr/>
          </p:nvCxnSpPr>
          <p:spPr>
            <a:xfrm>
              <a:off x="4602214" y="4549316"/>
              <a:ext cx="159900" cy="187200"/>
            </a:xfrm>
            <a:prstGeom prst="straightConnector1">
              <a:avLst/>
            </a:prstGeom>
            <a:noFill/>
            <a:ln cap="flat" cmpd="sng" w="19050">
              <a:solidFill>
                <a:srgbClr val="FFFFFF"/>
              </a:solidFill>
              <a:prstDash val="solid"/>
              <a:round/>
              <a:headEnd len="lg" w="lg" type="none"/>
              <a:tailEnd len="lg" w="lg" type="none"/>
            </a:ln>
          </p:spPr>
        </p:cxnSp>
        <p:grpSp>
          <p:nvGrpSpPr>
            <p:cNvPr id="1244" name="Shape 1244"/>
            <p:cNvGrpSpPr/>
            <p:nvPr/>
          </p:nvGrpSpPr>
          <p:grpSpPr>
            <a:xfrm>
              <a:off x="3809950" y="4407121"/>
              <a:ext cx="134918" cy="149977"/>
              <a:chOff x="565525" y="1153875"/>
              <a:chExt cx="1250400" cy="881700"/>
            </a:xfrm>
          </p:grpSpPr>
          <p:sp>
            <p:nvSpPr>
              <p:cNvPr id="1234" name="Shape 1234"/>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245" name="Shape 1245"/>
              <p:cNvGrpSpPr/>
              <p:nvPr/>
            </p:nvGrpSpPr>
            <p:grpSpPr>
              <a:xfrm>
                <a:off x="565525" y="1153875"/>
                <a:ext cx="1250400" cy="606300"/>
                <a:chOff x="565525" y="1153875"/>
                <a:chExt cx="1250400" cy="606300"/>
              </a:xfrm>
            </p:grpSpPr>
            <p:sp>
              <p:nvSpPr>
                <p:cNvPr id="1246" name="Shape 1246"/>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247" name="Shape 1247"/>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248" name="Shape 1248"/>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1249" name="Shape 1249"/>
            <p:cNvGrpSpPr/>
            <p:nvPr/>
          </p:nvGrpSpPr>
          <p:grpSpPr>
            <a:xfrm>
              <a:off x="4144110" y="4687094"/>
              <a:ext cx="134918" cy="149977"/>
              <a:chOff x="565525" y="1153875"/>
              <a:chExt cx="1250400" cy="881700"/>
            </a:xfrm>
          </p:grpSpPr>
          <p:sp>
            <p:nvSpPr>
              <p:cNvPr id="1235" name="Shape 1235"/>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250" name="Shape 1250"/>
              <p:cNvGrpSpPr/>
              <p:nvPr/>
            </p:nvGrpSpPr>
            <p:grpSpPr>
              <a:xfrm>
                <a:off x="565525" y="1153875"/>
                <a:ext cx="1250400" cy="606300"/>
                <a:chOff x="565525" y="1153875"/>
                <a:chExt cx="1250400" cy="606300"/>
              </a:xfrm>
            </p:grpSpPr>
            <p:sp>
              <p:nvSpPr>
                <p:cNvPr id="1251" name="Shape 1251"/>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252" name="Shape 1252"/>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253" name="Shape 1253"/>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1254" name="Shape 1254"/>
            <p:cNvGrpSpPr/>
            <p:nvPr/>
          </p:nvGrpSpPr>
          <p:grpSpPr>
            <a:xfrm>
              <a:off x="4070914" y="4200259"/>
              <a:ext cx="134918" cy="149977"/>
              <a:chOff x="565525" y="1153875"/>
              <a:chExt cx="1250400" cy="881700"/>
            </a:xfrm>
          </p:grpSpPr>
          <p:sp>
            <p:nvSpPr>
              <p:cNvPr id="1237" name="Shape 1237"/>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255" name="Shape 1255"/>
              <p:cNvGrpSpPr/>
              <p:nvPr/>
            </p:nvGrpSpPr>
            <p:grpSpPr>
              <a:xfrm>
                <a:off x="565525" y="1153875"/>
                <a:ext cx="1250400" cy="606300"/>
                <a:chOff x="565525" y="1153875"/>
                <a:chExt cx="1250400" cy="606300"/>
              </a:xfrm>
            </p:grpSpPr>
            <p:sp>
              <p:nvSpPr>
                <p:cNvPr id="1256" name="Shape 1256"/>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257" name="Shape 1257"/>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258" name="Shape 1258"/>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1259" name="Shape 1259"/>
            <p:cNvGrpSpPr/>
            <p:nvPr/>
          </p:nvGrpSpPr>
          <p:grpSpPr>
            <a:xfrm>
              <a:off x="4467296" y="4454885"/>
              <a:ext cx="134918" cy="149977"/>
              <a:chOff x="565525" y="1153875"/>
              <a:chExt cx="1250400" cy="881700"/>
            </a:xfrm>
          </p:grpSpPr>
          <p:sp>
            <p:nvSpPr>
              <p:cNvPr id="1239" name="Shape 1239"/>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260" name="Shape 1260"/>
              <p:cNvGrpSpPr/>
              <p:nvPr/>
            </p:nvGrpSpPr>
            <p:grpSpPr>
              <a:xfrm>
                <a:off x="565525" y="1153875"/>
                <a:ext cx="1250400" cy="606300"/>
                <a:chOff x="565525" y="1153875"/>
                <a:chExt cx="1250400" cy="606300"/>
              </a:xfrm>
            </p:grpSpPr>
            <p:sp>
              <p:nvSpPr>
                <p:cNvPr id="1261" name="Shape 1261"/>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262" name="Shape 1262"/>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263" name="Shape 1263"/>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1264" name="Shape 1264"/>
            <p:cNvGrpSpPr/>
            <p:nvPr/>
          </p:nvGrpSpPr>
          <p:grpSpPr>
            <a:xfrm>
              <a:off x="4762181" y="4642211"/>
              <a:ext cx="134918" cy="149977"/>
              <a:chOff x="565525" y="1153875"/>
              <a:chExt cx="1250400" cy="881700"/>
            </a:xfrm>
          </p:grpSpPr>
          <p:sp>
            <p:nvSpPr>
              <p:cNvPr id="1242" name="Shape 1242"/>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265" name="Shape 1265"/>
              <p:cNvGrpSpPr/>
              <p:nvPr/>
            </p:nvGrpSpPr>
            <p:grpSpPr>
              <a:xfrm>
                <a:off x="565525" y="1153875"/>
                <a:ext cx="1250400" cy="606300"/>
                <a:chOff x="565525" y="1153875"/>
                <a:chExt cx="1250400" cy="606300"/>
              </a:xfrm>
            </p:grpSpPr>
            <p:sp>
              <p:nvSpPr>
                <p:cNvPr id="1266" name="Shape 1266"/>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267" name="Shape 1267"/>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268" name="Shape 1268"/>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sp>
        <p:nvSpPr>
          <p:cNvPr id="1269" name="Shape 1269"/>
          <p:cNvSpPr/>
          <p:nvPr/>
        </p:nvSpPr>
        <p:spPr>
          <a:xfrm>
            <a:off x="349126" y="2976438"/>
            <a:ext cx="1140300" cy="849300"/>
          </a:xfrm>
          <a:prstGeom prst="snip1Rect">
            <a:avLst>
              <a:gd fmla="val 31643" name="adj"/>
            </a:avLst>
          </a:prstGeom>
          <a:solidFill>
            <a:srgbClr val="D9D9D9"/>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b="1" sz="800"/>
          </a:p>
        </p:txBody>
      </p:sp>
      <p:grpSp>
        <p:nvGrpSpPr>
          <p:cNvPr id="1270" name="Shape 1270"/>
          <p:cNvGrpSpPr/>
          <p:nvPr/>
        </p:nvGrpSpPr>
        <p:grpSpPr>
          <a:xfrm>
            <a:off x="380950" y="3057259"/>
            <a:ext cx="1087149" cy="636812"/>
            <a:chOff x="3809950" y="4200259"/>
            <a:chExt cx="1087149" cy="636812"/>
          </a:xfrm>
        </p:grpSpPr>
        <p:cxnSp>
          <p:nvCxnSpPr>
            <p:cNvPr id="1271" name="Shape 1271"/>
            <p:cNvCxnSpPr>
              <a:stCxn id="1272" idx="4"/>
              <a:endCxn id="1273" idx="3"/>
            </p:cNvCxnSpPr>
            <p:nvPr/>
          </p:nvCxnSpPr>
          <p:spPr>
            <a:xfrm>
              <a:off x="3944868" y="4501552"/>
              <a:ext cx="266700" cy="335400"/>
            </a:xfrm>
            <a:prstGeom prst="straightConnector1">
              <a:avLst/>
            </a:prstGeom>
            <a:noFill/>
            <a:ln cap="flat" cmpd="sng" w="19050">
              <a:solidFill>
                <a:srgbClr val="FFFFFF"/>
              </a:solidFill>
              <a:prstDash val="solid"/>
              <a:round/>
              <a:headEnd len="lg" w="lg" type="none"/>
              <a:tailEnd len="lg" w="lg" type="none"/>
            </a:ln>
          </p:spPr>
        </p:cxnSp>
        <p:cxnSp>
          <p:nvCxnSpPr>
            <p:cNvPr id="1274" name="Shape 1274"/>
            <p:cNvCxnSpPr>
              <a:stCxn id="1272" idx="4"/>
              <a:endCxn id="1275" idx="2"/>
            </p:cNvCxnSpPr>
            <p:nvPr/>
          </p:nvCxnSpPr>
          <p:spPr>
            <a:xfrm flipH="1" rot="10800000">
              <a:off x="3944868" y="4294552"/>
              <a:ext cx="126000" cy="207000"/>
            </a:xfrm>
            <a:prstGeom prst="straightConnector1">
              <a:avLst/>
            </a:prstGeom>
            <a:noFill/>
            <a:ln cap="flat" cmpd="sng" w="19050">
              <a:solidFill>
                <a:srgbClr val="FFFFFF"/>
              </a:solidFill>
              <a:prstDash val="solid"/>
              <a:round/>
              <a:headEnd len="lg" w="lg" type="none"/>
              <a:tailEnd len="lg" w="lg" type="none"/>
            </a:ln>
          </p:spPr>
        </p:cxnSp>
        <p:cxnSp>
          <p:nvCxnSpPr>
            <p:cNvPr id="1276" name="Shape 1276"/>
            <p:cNvCxnSpPr>
              <a:stCxn id="1275" idx="3"/>
              <a:endCxn id="1277" idx="2"/>
            </p:cNvCxnSpPr>
            <p:nvPr/>
          </p:nvCxnSpPr>
          <p:spPr>
            <a:xfrm>
              <a:off x="4138373" y="4350236"/>
              <a:ext cx="328800" cy="199200"/>
            </a:xfrm>
            <a:prstGeom prst="straightConnector1">
              <a:avLst/>
            </a:prstGeom>
            <a:noFill/>
            <a:ln cap="flat" cmpd="sng" w="19050">
              <a:solidFill>
                <a:srgbClr val="FFFFFF"/>
              </a:solidFill>
              <a:prstDash val="solid"/>
              <a:round/>
              <a:headEnd len="lg" w="lg" type="none"/>
              <a:tailEnd len="lg" w="lg" type="none"/>
            </a:ln>
          </p:spPr>
        </p:cxnSp>
        <p:cxnSp>
          <p:nvCxnSpPr>
            <p:cNvPr id="1278" name="Shape 1278"/>
            <p:cNvCxnSpPr>
              <a:stCxn id="1273" idx="4"/>
              <a:endCxn id="1277" idx="2"/>
            </p:cNvCxnSpPr>
            <p:nvPr/>
          </p:nvCxnSpPr>
          <p:spPr>
            <a:xfrm flipH="1" rot="10800000">
              <a:off x="4279028" y="4549325"/>
              <a:ext cx="188400" cy="232200"/>
            </a:xfrm>
            <a:prstGeom prst="straightConnector1">
              <a:avLst/>
            </a:prstGeom>
            <a:noFill/>
            <a:ln cap="flat" cmpd="sng" w="19050">
              <a:solidFill>
                <a:srgbClr val="FFFFFF"/>
              </a:solidFill>
              <a:prstDash val="solid"/>
              <a:round/>
              <a:headEnd len="lg" w="lg" type="none"/>
              <a:tailEnd len="lg" w="lg" type="none"/>
            </a:ln>
          </p:spPr>
        </p:cxnSp>
        <p:cxnSp>
          <p:nvCxnSpPr>
            <p:cNvPr id="1279" name="Shape 1279"/>
            <p:cNvCxnSpPr>
              <a:stCxn id="1273" idx="4"/>
              <a:endCxn id="1280" idx="2"/>
            </p:cNvCxnSpPr>
            <p:nvPr/>
          </p:nvCxnSpPr>
          <p:spPr>
            <a:xfrm flipH="1" rot="10800000">
              <a:off x="4279028" y="4736525"/>
              <a:ext cx="483300" cy="45000"/>
            </a:xfrm>
            <a:prstGeom prst="straightConnector1">
              <a:avLst/>
            </a:prstGeom>
            <a:noFill/>
            <a:ln cap="flat" cmpd="sng" w="19050">
              <a:solidFill>
                <a:srgbClr val="FFFFFF"/>
              </a:solidFill>
              <a:prstDash val="solid"/>
              <a:round/>
              <a:headEnd len="lg" w="lg" type="none"/>
              <a:tailEnd len="lg" w="lg" type="none"/>
            </a:ln>
          </p:spPr>
        </p:cxnSp>
        <p:cxnSp>
          <p:nvCxnSpPr>
            <p:cNvPr id="1281" name="Shape 1281"/>
            <p:cNvCxnSpPr>
              <a:stCxn id="1277" idx="4"/>
              <a:endCxn id="1280" idx="2"/>
            </p:cNvCxnSpPr>
            <p:nvPr/>
          </p:nvCxnSpPr>
          <p:spPr>
            <a:xfrm>
              <a:off x="4602214" y="4549316"/>
              <a:ext cx="159900" cy="187200"/>
            </a:xfrm>
            <a:prstGeom prst="straightConnector1">
              <a:avLst/>
            </a:prstGeom>
            <a:noFill/>
            <a:ln cap="flat" cmpd="sng" w="19050">
              <a:solidFill>
                <a:srgbClr val="FFFFFF"/>
              </a:solidFill>
              <a:prstDash val="solid"/>
              <a:round/>
              <a:headEnd len="lg" w="lg" type="none"/>
              <a:tailEnd len="lg" w="lg" type="none"/>
            </a:ln>
          </p:spPr>
        </p:cxnSp>
        <p:grpSp>
          <p:nvGrpSpPr>
            <p:cNvPr id="1282" name="Shape 1282"/>
            <p:cNvGrpSpPr/>
            <p:nvPr/>
          </p:nvGrpSpPr>
          <p:grpSpPr>
            <a:xfrm>
              <a:off x="3809950" y="4407121"/>
              <a:ext cx="134918" cy="149977"/>
              <a:chOff x="565525" y="1153875"/>
              <a:chExt cx="1250400" cy="881700"/>
            </a:xfrm>
          </p:grpSpPr>
          <p:sp>
            <p:nvSpPr>
              <p:cNvPr id="1272" name="Shape 1272"/>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283" name="Shape 1283"/>
              <p:cNvGrpSpPr/>
              <p:nvPr/>
            </p:nvGrpSpPr>
            <p:grpSpPr>
              <a:xfrm>
                <a:off x="565525" y="1153875"/>
                <a:ext cx="1250400" cy="606300"/>
                <a:chOff x="565525" y="1153875"/>
                <a:chExt cx="1250400" cy="606300"/>
              </a:xfrm>
            </p:grpSpPr>
            <p:sp>
              <p:nvSpPr>
                <p:cNvPr id="1284" name="Shape 1284"/>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285" name="Shape 1285"/>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286" name="Shape 1286"/>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1287" name="Shape 1287"/>
            <p:cNvGrpSpPr/>
            <p:nvPr/>
          </p:nvGrpSpPr>
          <p:grpSpPr>
            <a:xfrm>
              <a:off x="4144110" y="4687094"/>
              <a:ext cx="134918" cy="149977"/>
              <a:chOff x="565525" y="1153875"/>
              <a:chExt cx="1250400" cy="881700"/>
            </a:xfrm>
          </p:grpSpPr>
          <p:sp>
            <p:nvSpPr>
              <p:cNvPr id="1273" name="Shape 1273"/>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288" name="Shape 1288"/>
              <p:cNvGrpSpPr/>
              <p:nvPr/>
            </p:nvGrpSpPr>
            <p:grpSpPr>
              <a:xfrm>
                <a:off x="565525" y="1153875"/>
                <a:ext cx="1250400" cy="606300"/>
                <a:chOff x="565525" y="1153875"/>
                <a:chExt cx="1250400" cy="606300"/>
              </a:xfrm>
            </p:grpSpPr>
            <p:sp>
              <p:nvSpPr>
                <p:cNvPr id="1289" name="Shape 1289"/>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290" name="Shape 1290"/>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291" name="Shape 1291"/>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1292" name="Shape 1292"/>
            <p:cNvGrpSpPr/>
            <p:nvPr/>
          </p:nvGrpSpPr>
          <p:grpSpPr>
            <a:xfrm>
              <a:off x="4070914" y="4200259"/>
              <a:ext cx="134918" cy="149977"/>
              <a:chOff x="565525" y="1153875"/>
              <a:chExt cx="1250400" cy="881700"/>
            </a:xfrm>
          </p:grpSpPr>
          <p:sp>
            <p:nvSpPr>
              <p:cNvPr id="1275" name="Shape 1275"/>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293" name="Shape 1293"/>
              <p:cNvGrpSpPr/>
              <p:nvPr/>
            </p:nvGrpSpPr>
            <p:grpSpPr>
              <a:xfrm>
                <a:off x="565525" y="1153875"/>
                <a:ext cx="1250400" cy="606300"/>
                <a:chOff x="565525" y="1153875"/>
                <a:chExt cx="1250400" cy="606300"/>
              </a:xfrm>
            </p:grpSpPr>
            <p:sp>
              <p:nvSpPr>
                <p:cNvPr id="1294" name="Shape 1294"/>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295" name="Shape 1295"/>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296" name="Shape 1296"/>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1297" name="Shape 1297"/>
            <p:cNvGrpSpPr/>
            <p:nvPr/>
          </p:nvGrpSpPr>
          <p:grpSpPr>
            <a:xfrm>
              <a:off x="4467296" y="4454885"/>
              <a:ext cx="134918" cy="149977"/>
              <a:chOff x="565525" y="1153875"/>
              <a:chExt cx="1250400" cy="881700"/>
            </a:xfrm>
          </p:grpSpPr>
          <p:sp>
            <p:nvSpPr>
              <p:cNvPr id="1277" name="Shape 1277"/>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298" name="Shape 1298"/>
              <p:cNvGrpSpPr/>
              <p:nvPr/>
            </p:nvGrpSpPr>
            <p:grpSpPr>
              <a:xfrm>
                <a:off x="565525" y="1153875"/>
                <a:ext cx="1250400" cy="606300"/>
                <a:chOff x="565525" y="1153875"/>
                <a:chExt cx="1250400" cy="606300"/>
              </a:xfrm>
            </p:grpSpPr>
            <p:sp>
              <p:nvSpPr>
                <p:cNvPr id="1299" name="Shape 1299"/>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300" name="Shape 1300"/>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301" name="Shape 1301"/>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1302" name="Shape 1302"/>
            <p:cNvGrpSpPr/>
            <p:nvPr/>
          </p:nvGrpSpPr>
          <p:grpSpPr>
            <a:xfrm>
              <a:off x="4762181" y="4642211"/>
              <a:ext cx="134918" cy="149977"/>
              <a:chOff x="565525" y="1153875"/>
              <a:chExt cx="1250400" cy="881700"/>
            </a:xfrm>
          </p:grpSpPr>
          <p:sp>
            <p:nvSpPr>
              <p:cNvPr id="1280" name="Shape 1280"/>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303" name="Shape 1303"/>
              <p:cNvGrpSpPr/>
              <p:nvPr/>
            </p:nvGrpSpPr>
            <p:grpSpPr>
              <a:xfrm>
                <a:off x="565525" y="1153875"/>
                <a:ext cx="1250400" cy="606300"/>
                <a:chOff x="565525" y="1153875"/>
                <a:chExt cx="1250400" cy="606300"/>
              </a:xfrm>
            </p:grpSpPr>
            <p:sp>
              <p:nvSpPr>
                <p:cNvPr id="1304" name="Shape 1304"/>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305" name="Shape 1305"/>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306" name="Shape 1306"/>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sp>
        <p:nvSpPr>
          <p:cNvPr id="1307" name="Shape 1307"/>
          <p:cNvSpPr/>
          <p:nvPr/>
        </p:nvSpPr>
        <p:spPr>
          <a:xfrm>
            <a:off x="5835526" y="1528638"/>
            <a:ext cx="1140300" cy="849300"/>
          </a:xfrm>
          <a:prstGeom prst="snip1Rect">
            <a:avLst>
              <a:gd fmla="val 31643" name="adj"/>
            </a:avLst>
          </a:prstGeom>
          <a:solidFill>
            <a:srgbClr val="D9D9D9"/>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b="1" sz="800"/>
          </a:p>
        </p:txBody>
      </p:sp>
      <p:grpSp>
        <p:nvGrpSpPr>
          <p:cNvPr id="1308" name="Shape 1308"/>
          <p:cNvGrpSpPr/>
          <p:nvPr/>
        </p:nvGrpSpPr>
        <p:grpSpPr>
          <a:xfrm>
            <a:off x="5867350" y="1609459"/>
            <a:ext cx="1087149" cy="636812"/>
            <a:chOff x="3809950" y="4200259"/>
            <a:chExt cx="1087149" cy="636812"/>
          </a:xfrm>
        </p:grpSpPr>
        <p:cxnSp>
          <p:nvCxnSpPr>
            <p:cNvPr id="1309" name="Shape 1309"/>
            <p:cNvCxnSpPr>
              <a:stCxn id="1310" idx="4"/>
              <a:endCxn id="1311" idx="3"/>
            </p:cNvCxnSpPr>
            <p:nvPr/>
          </p:nvCxnSpPr>
          <p:spPr>
            <a:xfrm>
              <a:off x="3944868" y="4501552"/>
              <a:ext cx="266700" cy="335400"/>
            </a:xfrm>
            <a:prstGeom prst="straightConnector1">
              <a:avLst/>
            </a:prstGeom>
            <a:noFill/>
            <a:ln cap="flat" cmpd="sng" w="19050">
              <a:solidFill>
                <a:srgbClr val="FFFFFF"/>
              </a:solidFill>
              <a:prstDash val="solid"/>
              <a:round/>
              <a:headEnd len="lg" w="lg" type="none"/>
              <a:tailEnd len="lg" w="lg" type="none"/>
            </a:ln>
          </p:spPr>
        </p:cxnSp>
        <p:cxnSp>
          <p:nvCxnSpPr>
            <p:cNvPr id="1312" name="Shape 1312"/>
            <p:cNvCxnSpPr>
              <a:stCxn id="1310" idx="4"/>
              <a:endCxn id="1313" idx="2"/>
            </p:cNvCxnSpPr>
            <p:nvPr/>
          </p:nvCxnSpPr>
          <p:spPr>
            <a:xfrm flipH="1" rot="10800000">
              <a:off x="3944868" y="4294552"/>
              <a:ext cx="126000" cy="207000"/>
            </a:xfrm>
            <a:prstGeom prst="straightConnector1">
              <a:avLst/>
            </a:prstGeom>
            <a:noFill/>
            <a:ln cap="flat" cmpd="sng" w="19050">
              <a:solidFill>
                <a:srgbClr val="FFFFFF"/>
              </a:solidFill>
              <a:prstDash val="solid"/>
              <a:round/>
              <a:headEnd len="lg" w="lg" type="none"/>
              <a:tailEnd len="lg" w="lg" type="none"/>
            </a:ln>
          </p:spPr>
        </p:cxnSp>
        <p:cxnSp>
          <p:nvCxnSpPr>
            <p:cNvPr id="1314" name="Shape 1314"/>
            <p:cNvCxnSpPr>
              <a:stCxn id="1313" idx="3"/>
              <a:endCxn id="1315" idx="2"/>
            </p:cNvCxnSpPr>
            <p:nvPr/>
          </p:nvCxnSpPr>
          <p:spPr>
            <a:xfrm>
              <a:off x="4138373" y="4350236"/>
              <a:ext cx="328800" cy="199200"/>
            </a:xfrm>
            <a:prstGeom prst="straightConnector1">
              <a:avLst/>
            </a:prstGeom>
            <a:noFill/>
            <a:ln cap="flat" cmpd="sng" w="19050">
              <a:solidFill>
                <a:srgbClr val="FFFFFF"/>
              </a:solidFill>
              <a:prstDash val="solid"/>
              <a:round/>
              <a:headEnd len="lg" w="lg" type="none"/>
              <a:tailEnd len="lg" w="lg" type="none"/>
            </a:ln>
          </p:spPr>
        </p:cxnSp>
        <p:cxnSp>
          <p:nvCxnSpPr>
            <p:cNvPr id="1316" name="Shape 1316"/>
            <p:cNvCxnSpPr>
              <a:stCxn id="1311" idx="4"/>
              <a:endCxn id="1315" idx="2"/>
            </p:cNvCxnSpPr>
            <p:nvPr/>
          </p:nvCxnSpPr>
          <p:spPr>
            <a:xfrm flipH="1" rot="10800000">
              <a:off x="4279028" y="4549325"/>
              <a:ext cx="188400" cy="232200"/>
            </a:xfrm>
            <a:prstGeom prst="straightConnector1">
              <a:avLst/>
            </a:prstGeom>
            <a:noFill/>
            <a:ln cap="flat" cmpd="sng" w="19050">
              <a:solidFill>
                <a:srgbClr val="FFFFFF"/>
              </a:solidFill>
              <a:prstDash val="solid"/>
              <a:round/>
              <a:headEnd len="lg" w="lg" type="none"/>
              <a:tailEnd len="lg" w="lg" type="none"/>
            </a:ln>
          </p:spPr>
        </p:cxnSp>
        <p:cxnSp>
          <p:nvCxnSpPr>
            <p:cNvPr id="1317" name="Shape 1317"/>
            <p:cNvCxnSpPr>
              <a:stCxn id="1311" idx="4"/>
              <a:endCxn id="1318" idx="2"/>
            </p:cNvCxnSpPr>
            <p:nvPr/>
          </p:nvCxnSpPr>
          <p:spPr>
            <a:xfrm flipH="1" rot="10800000">
              <a:off x="4279028" y="4736525"/>
              <a:ext cx="483300" cy="45000"/>
            </a:xfrm>
            <a:prstGeom prst="straightConnector1">
              <a:avLst/>
            </a:prstGeom>
            <a:noFill/>
            <a:ln cap="flat" cmpd="sng" w="19050">
              <a:solidFill>
                <a:srgbClr val="FFFFFF"/>
              </a:solidFill>
              <a:prstDash val="solid"/>
              <a:round/>
              <a:headEnd len="lg" w="lg" type="none"/>
              <a:tailEnd len="lg" w="lg" type="none"/>
            </a:ln>
          </p:spPr>
        </p:cxnSp>
        <p:cxnSp>
          <p:nvCxnSpPr>
            <p:cNvPr id="1319" name="Shape 1319"/>
            <p:cNvCxnSpPr>
              <a:stCxn id="1315" idx="4"/>
              <a:endCxn id="1318" idx="2"/>
            </p:cNvCxnSpPr>
            <p:nvPr/>
          </p:nvCxnSpPr>
          <p:spPr>
            <a:xfrm>
              <a:off x="4602214" y="4549316"/>
              <a:ext cx="159900" cy="187200"/>
            </a:xfrm>
            <a:prstGeom prst="straightConnector1">
              <a:avLst/>
            </a:prstGeom>
            <a:noFill/>
            <a:ln cap="flat" cmpd="sng" w="19050">
              <a:solidFill>
                <a:srgbClr val="FFFFFF"/>
              </a:solidFill>
              <a:prstDash val="solid"/>
              <a:round/>
              <a:headEnd len="lg" w="lg" type="none"/>
              <a:tailEnd len="lg" w="lg" type="none"/>
            </a:ln>
          </p:spPr>
        </p:cxnSp>
        <p:grpSp>
          <p:nvGrpSpPr>
            <p:cNvPr id="1320" name="Shape 1320"/>
            <p:cNvGrpSpPr/>
            <p:nvPr/>
          </p:nvGrpSpPr>
          <p:grpSpPr>
            <a:xfrm>
              <a:off x="3809950" y="4407121"/>
              <a:ext cx="134918" cy="149977"/>
              <a:chOff x="565525" y="1153875"/>
              <a:chExt cx="1250400" cy="881700"/>
            </a:xfrm>
          </p:grpSpPr>
          <p:sp>
            <p:nvSpPr>
              <p:cNvPr id="1310" name="Shape 1310"/>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321" name="Shape 1321"/>
              <p:cNvGrpSpPr/>
              <p:nvPr/>
            </p:nvGrpSpPr>
            <p:grpSpPr>
              <a:xfrm>
                <a:off x="565525" y="1153875"/>
                <a:ext cx="1250400" cy="606300"/>
                <a:chOff x="565525" y="1153875"/>
                <a:chExt cx="1250400" cy="606300"/>
              </a:xfrm>
            </p:grpSpPr>
            <p:sp>
              <p:nvSpPr>
                <p:cNvPr id="1322" name="Shape 1322"/>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323" name="Shape 1323"/>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324" name="Shape 1324"/>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1325" name="Shape 1325"/>
            <p:cNvGrpSpPr/>
            <p:nvPr/>
          </p:nvGrpSpPr>
          <p:grpSpPr>
            <a:xfrm>
              <a:off x="4144110" y="4687094"/>
              <a:ext cx="134918" cy="149977"/>
              <a:chOff x="565525" y="1153875"/>
              <a:chExt cx="1250400" cy="881700"/>
            </a:xfrm>
          </p:grpSpPr>
          <p:sp>
            <p:nvSpPr>
              <p:cNvPr id="1311" name="Shape 1311"/>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326" name="Shape 1326"/>
              <p:cNvGrpSpPr/>
              <p:nvPr/>
            </p:nvGrpSpPr>
            <p:grpSpPr>
              <a:xfrm>
                <a:off x="565525" y="1153875"/>
                <a:ext cx="1250400" cy="606300"/>
                <a:chOff x="565525" y="1153875"/>
                <a:chExt cx="1250400" cy="606300"/>
              </a:xfrm>
            </p:grpSpPr>
            <p:sp>
              <p:nvSpPr>
                <p:cNvPr id="1327" name="Shape 1327"/>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328" name="Shape 1328"/>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329" name="Shape 1329"/>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1330" name="Shape 1330"/>
            <p:cNvGrpSpPr/>
            <p:nvPr/>
          </p:nvGrpSpPr>
          <p:grpSpPr>
            <a:xfrm>
              <a:off x="4070914" y="4200259"/>
              <a:ext cx="134918" cy="149977"/>
              <a:chOff x="565525" y="1153875"/>
              <a:chExt cx="1250400" cy="881700"/>
            </a:xfrm>
          </p:grpSpPr>
          <p:sp>
            <p:nvSpPr>
              <p:cNvPr id="1313" name="Shape 1313"/>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331" name="Shape 1331"/>
              <p:cNvGrpSpPr/>
              <p:nvPr/>
            </p:nvGrpSpPr>
            <p:grpSpPr>
              <a:xfrm>
                <a:off x="565525" y="1153875"/>
                <a:ext cx="1250400" cy="606300"/>
                <a:chOff x="565525" y="1153875"/>
                <a:chExt cx="1250400" cy="606300"/>
              </a:xfrm>
            </p:grpSpPr>
            <p:sp>
              <p:nvSpPr>
                <p:cNvPr id="1332" name="Shape 1332"/>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333" name="Shape 1333"/>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334" name="Shape 1334"/>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1335" name="Shape 1335"/>
            <p:cNvGrpSpPr/>
            <p:nvPr/>
          </p:nvGrpSpPr>
          <p:grpSpPr>
            <a:xfrm>
              <a:off x="4467296" y="4454885"/>
              <a:ext cx="134918" cy="149977"/>
              <a:chOff x="565525" y="1153875"/>
              <a:chExt cx="1250400" cy="881700"/>
            </a:xfrm>
          </p:grpSpPr>
          <p:sp>
            <p:nvSpPr>
              <p:cNvPr id="1315" name="Shape 1315"/>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336" name="Shape 1336"/>
              <p:cNvGrpSpPr/>
              <p:nvPr/>
            </p:nvGrpSpPr>
            <p:grpSpPr>
              <a:xfrm>
                <a:off x="565525" y="1153875"/>
                <a:ext cx="1250400" cy="606300"/>
                <a:chOff x="565525" y="1153875"/>
                <a:chExt cx="1250400" cy="606300"/>
              </a:xfrm>
            </p:grpSpPr>
            <p:sp>
              <p:nvSpPr>
                <p:cNvPr id="1337" name="Shape 1337"/>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338" name="Shape 1338"/>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339" name="Shape 1339"/>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1340" name="Shape 1340"/>
            <p:cNvGrpSpPr/>
            <p:nvPr/>
          </p:nvGrpSpPr>
          <p:grpSpPr>
            <a:xfrm>
              <a:off x="4762181" y="4642211"/>
              <a:ext cx="134918" cy="149977"/>
              <a:chOff x="565525" y="1153875"/>
              <a:chExt cx="1250400" cy="881700"/>
            </a:xfrm>
          </p:grpSpPr>
          <p:sp>
            <p:nvSpPr>
              <p:cNvPr id="1318" name="Shape 1318"/>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341" name="Shape 1341"/>
              <p:cNvGrpSpPr/>
              <p:nvPr/>
            </p:nvGrpSpPr>
            <p:grpSpPr>
              <a:xfrm>
                <a:off x="565525" y="1153875"/>
                <a:ext cx="1250400" cy="606300"/>
                <a:chOff x="565525" y="1153875"/>
                <a:chExt cx="1250400" cy="606300"/>
              </a:xfrm>
            </p:grpSpPr>
            <p:sp>
              <p:nvSpPr>
                <p:cNvPr id="1342" name="Shape 1342"/>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343" name="Shape 1343"/>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344" name="Shape 1344"/>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sp>
        <p:nvSpPr>
          <p:cNvPr id="1345" name="Shape 1345"/>
          <p:cNvSpPr/>
          <p:nvPr/>
        </p:nvSpPr>
        <p:spPr>
          <a:xfrm>
            <a:off x="7207126" y="3890838"/>
            <a:ext cx="1140300" cy="849300"/>
          </a:xfrm>
          <a:prstGeom prst="snip1Rect">
            <a:avLst>
              <a:gd fmla="val 31643" name="adj"/>
            </a:avLst>
          </a:prstGeom>
          <a:solidFill>
            <a:srgbClr val="D9D9D9"/>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b="1" sz="800"/>
          </a:p>
        </p:txBody>
      </p:sp>
      <p:grpSp>
        <p:nvGrpSpPr>
          <p:cNvPr id="1346" name="Shape 1346"/>
          <p:cNvGrpSpPr/>
          <p:nvPr/>
        </p:nvGrpSpPr>
        <p:grpSpPr>
          <a:xfrm>
            <a:off x="7238950" y="3971659"/>
            <a:ext cx="1087149" cy="636812"/>
            <a:chOff x="3809950" y="4200259"/>
            <a:chExt cx="1087149" cy="636812"/>
          </a:xfrm>
        </p:grpSpPr>
        <p:cxnSp>
          <p:nvCxnSpPr>
            <p:cNvPr id="1347" name="Shape 1347"/>
            <p:cNvCxnSpPr>
              <a:stCxn id="1348" idx="4"/>
              <a:endCxn id="1349" idx="3"/>
            </p:cNvCxnSpPr>
            <p:nvPr/>
          </p:nvCxnSpPr>
          <p:spPr>
            <a:xfrm>
              <a:off x="3944868" y="4501552"/>
              <a:ext cx="266700" cy="335400"/>
            </a:xfrm>
            <a:prstGeom prst="straightConnector1">
              <a:avLst/>
            </a:prstGeom>
            <a:noFill/>
            <a:ln cap="flat" cmpd="sng" w="19050">
              <a:solidFill>
                <a:srgbClr val="FFFFFF"/>
              </a:solidFill>
              <a:prstDash val="solid"/>
              <a:round/>
              <a:headEnd len="lg" w="lg" type="none"/>
              <a:tailEnd len="lg" w="lg" type="none"/>
            </a:ln>
          </p:spPr>
        </p:cxnSp>
        <p:cxnSp>
          <p:nvCxnSpPr>
            <p:cNvPr id="1350" name="Shape 1350"/>
            <p:cNvCxnSpPr>
              <a:stCxn id="1348" idx="4"/>
              <a:endCxn id="1351" idx="2"/>
            </p:cNvCxnSpPr>
            <p:nvPr/>
          </p:nvCxnSpPr>
          <p:spPr>
            <a:xfrm flipH="1" rot="10800000">
              <a:off x="3944868" y="4294552"/>
              <a:ext cx="126000" cy="207000"/>
            </a:xfrm>
            <a:prstGeom prst="straightConnector1">
              <a:avLst/>
            </a:prstGeom>
            <a:noFill/>
            <a:ln cap="flat" cmpd="sng" w="19050">
              <a:solidFill>
                <a:srgbClr val="FFFFFF"/>
              </a:solidFill>
              <a:prstDash val="solid"/>
              <a:round/>
              <a:headEnd len="lg" w="lg" type="none"/>
              <a:tailEnd len="lg" w="lg" type="none"/>
            </a:ln>
          </p:spPr>
        </p:cxnSp>
        <p:cxnSp>
          <p:nvCxnSpPr>
            <p:cNvPr id="1352" name="Shape 1352"/>
            <p:cNvCxnSpPr>
              <a:stCxn id="1351" idx="3"/>
              <a:endCxn id="1353" idx="2"/>
            </p:cNvCxnSpPr>
            <p:nvPr/>
          </p:nvCxnSpPr>
          <p:spPr>
            <a:xfrm>
              <a:off x="4138373" y="4350236"/>
              <a:ext cx="328800" cy="199200"/>
            </a:xfrm>
            <a:prstGeom prst="straightConnector1">
              <a:avLst/>
            </a:prstGeom>
            <a:noFill/>
            <a:ln cap="flat" cmpd="sng" w="19050">
              <a:solidFill>
                <a:srgbClr val="FFFFFF"/>
              </a:solidFill>
              <a:prstDash val="solid"/>
              <a:round/>
              <a:headEnd len="lg" w="lg" type="none"/>
              <a:tailEnd len="lg" w="lg" type="none"/>
            </a:ln>
          </p:spPr>
        </p:cxnSp>
        <p:cxnSp>
          <p:nvCxnSpPr>
            <p:cNvPr id="1354" name="Shape 1354"/>
            <p:cNvCxnSpPr>
              <a:stCxn id="1349" idx="4"/>
              <a:endCxn id="1353" idx="2"/>
            </p:cNvCxnSpPr>
            <p:nvPr/>
          </p:nvCxnSpPr>
          <p:spPr>
            <a:xfrm flipH="1" rot="10800000">
              <a:off x="4279028" y="4549325"/>
              <a:ext cx="188400" cy="232200"/>
            </a:xfrm>
            <a:prstGeom prst="straightConnector1">
              <a:avLst/>
            </a:prstGeom>
            <a:noFill/>
            <a:ln cap="flat" cmpd="sng" w="19050">
              <a:solidFill>
                <a:srgbClr val="FFFFFF"/>
              </a:solidFill>
              <a:prstDash val="solid"/>
              <a:round/>
              <a:headEnd len="lg" w="lg" type="none"/>
              <a:tailEnd len="lg" w="lg" type="none"/>
            </a:ln>
          </p:spPr>
        </p:cxnSp>
        <p:cxnSp>
          <p:nvCxnSpPr>
            <p:cNvPr id="1355" name="Shape 1355"/>
            <p:cNvCxnSpPr>
              <a:stCxn id="1349" idx="4"/>
              <a:endCxn id="1356" idx="2"/>
            </p:cNvCxnSpPr>
            <p:nvPr/>
          </p:nvCxnSpPr>
          <p:spPr>
            <a:xfrm flipH="1" rot="10800000">
              <a:off x="4279028" y="4736525"/>
              <a:ext cx="483300" cy="45000"/>
            </a:xfrm>
            <a:prstGeom prst="straightConnector1">
              <a:avLst/>
            </a:prstGeom>
            <a:noFill/>
            <a:ln cap="flat" cmpd="sng" w="19050">
              <a:solidFill>
                <a:srgbClr val="FFFFFF"/>
              </a:solidFill>
              <a:prstDash val="solid"/>
              <a:round/>
              <a:headEnd len="lg" w="lg" type="none"/>
              <a:tailEnd len="lg" w="lg" type="none"/>
            </a:ln>
          </p:spPr>
        </p:cxnSp>
        <p:cxnSp>
          <p:nvCxnSpPr>
            <p:cNvPr id="1357" name="Shape 1357"/>
            <p:cNvCxnSpPr>
              <a:stCxn id="1353" idx="4"/>
              <a:endCxn id="1356" idx="2"/>
            </p:cNvCxnSpPr>
            <p:nvPr/>
          </p:nvCxnSpPr>
          <p:spPr>
            <a:xfrm>
              <a:off x="4602214" y="4549316"/>
              <a:ext cx="159900" cy="187200"/>
            </a:xfrm>
            <a:prstGeom prst="straightConnector1">
              <a:avLst/>
            </a:prstGeom>
            <a:noFill/>
            <a:ln cap="flat" cmpd="sng" w="19050">
              <a:solidFill>
                <a:srgbClr val="FFFFFF"/>
              </a:solidFill>
              <a:prstDash val="solid"/>
              <a:round/>
              <a:headEnd len="lg" w="lg" type="none"/>
              <a:tailEnd len="lg" w="lg" type="none"/>
            </a:ln>
          </p:spPr>
        </p:cxnSp>
        <p:grpSp>
          <p:nvGrpSpPr>
            <p:cNvPr id="1358" name="Shape 1358"/>
            <p:cNvGrpSpPr/>
            <p:nvPr/>
          </p:nvGrpSpPr>
          <p:grpSpPr>
            <a:xfrm>
              <a:off x="3809950" y="4407121"/>
              <a:ext cx="134918" cy="149977"/>
              <a:chOff x="565525" y="1153875"/>
              <a:chExt cx="1250400" cy="881700"/>
            </a:xfrm>
          </p:grpSpPr>
          <p:sp>
            <p:nvSpPr>
              <p:cNvPr id="1348" name="Shape 1348"/>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359" name="Shape 1359"/>
              <p:cNvGrpSpPr/>
              <p:nvPr/>
            </p:nvGrpSpPr>
            <p:grpSpPr>
              <a:xfrm>
                <a:off x="565525" y="1153875"/>
                <a:ext cx="1250400" cy="606300"/>
                <a:chOff x="565525" y="1153875"/>
                <a:chExt cx="1250400" cy="606300"/>
              </a:xfrm>
            </p:grpSpPr>
            <p:sp>
              <p:nvSpPr>
                <p:cNvPr id="1360" name="Shape 1360"/>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361" name="Shape 1361"/>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362" name="Shape 1362"/>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1363" name="Shape 1363"/>
            <p:cNvGrpSpPr/>
            <p:nvPr/>
          </p:nvGrpSpPr>
          <p:grpSpPr>
            <a:xfrm>
              <a:off x="4144110" y="4687094"/>
              <a:ext cx="134918" cy="149977"/>
              <a:chOff x="565525" y="1153875"/>
              <a:chExt cx="1250400" cy="881700"/>
            </a:xfrm>
          </p:grpSpPr>
          <p:sp>
            <p:nvSpPr>
              <p:cNvPr id="1349" name="Shape 1349"/>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364" name="Shape 1364"/>
              <p:cNvGrpSpPr/>
              <p:nvPr/>
            </p:nvGrpSpPr>
            <p:grpSpPr>
              <a:xfrm>
                <a:off x="565525" y="1153875"/>
                <a:ext cx="1250400" cy="606300"/>
                <a:chOff x="565525" y="1153875"/>
                <a:chExt cx="1250400" cy="606300"/>
              </a:xfrm>
            </p:grpSpPr>
            <p:sp>
              <p:nvSpPr>
                <p:cNvPr id="1365" name="Shape 1365"/>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366" name="Shape 1366"/>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367" name="Shape 1367"/>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1368" name="Shape 1368"/>
            <p:cNvGrpSpPr/>
            <p:nvPr/>
          </p:nvGrpSpPr>
          <p:grpSpPr>
            <a:xfrm>
              <a:off x="4070914" y="4200259"/>
              <a:ext cx="134918" cy="149977"/>
              <a:chOff x="565525" y="1153875"/>
              <a:chExt cx="1250400" cy="881700"/>
            </a:xfrm>
          </p:grpSpPr>
          <p:sp>
            <p:nvSpPr>
              <p:cNvPr id="1351" name="Shape 1351"/>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369" name="Shape 1369"/>
              <p:cNvGrpSpPr/>
              <p:nvPr/>
            </p:nvGrpSpPr>
            <p:grpSpPr>
              <a:xfrm>
                <a:off x="565525" y="1153875"/>
                <a:ext cx="1250400" cy="606300"/>
                <a:chOff x="565525" y="1153875"/>
                <a:chExt cx="1250400" cy="606300"/>
              </a:xfrm>
            </p:grpSpPr>
            <p:sp>
              <p:nvSpPr>
                <p:cNvPr id="1370" name="Shape 1370"/>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371" name="Shape 1371"/>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372" name="Shape 1372"/>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1373" name="Shape 1373"/>
            <p:cNvGrpSpPr/>
            <p:nvPr/>
          </p:nvGrpSpPr>
          <p:grpSpPr>
            <a:xfrm>
              <a:off x="4467296" y="4454885"/>
              <a:ext cx="134918" cy="149977"/>
              <a:chOff x="565525" y="1153875"/>
              <a:chExt cx="1250400" cy="881700"/>
            </a:xfrm>
          </p:grpSpPr>
          <p:sp>
            <p:nvSpPr>
              <p:cNvPr id="1353" name="Shape 1353"/>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374" name="Shape 1374"/>
              <p:cNvGrpSpPr/>
              <p:nvPr/>
            </p:nvGrpSpPr>
            <p:grpSpPr>
              <a:xfrm>
                <a:off x="565525" y="1153875"/>
                <a:ext cx="1250400" cy="606300"/>
                <a:chOff x="565525" y="1153875"/>
                <a:chExt cx="1250400" cy="606300"/>
              </a:xfrm>
            </p:grpSpPr>
            <p:sp>
              <p:nvSpPr>
                <p:cNvPr id="1375" name="Shape 1375"/>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376" name="Shape 1376"/>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377" name="Shape 1377"/>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1378" name="Shape 1378"/>
            <p:cNvGrpSpPr/>
            <p:nvPr/>
          </p:nvGrpSpPr>
          <p:grpSpPr>
            <a:xfrm>
              <a:off x="4762181" y="4642211"/>
              <a:ext cx="134918" cy="149977"/>
              <a:chOff x="565525" y="1153875"/>
              <a:chExt cx="1250400" cy="881700"/>
            </a:xfrm>
          </p:grpSpPr>
          <p:sp>
            <p:nvSpPr>
              <p:cNvPr id="1356" name="Shape 1356"/>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379" name="Shape 1379"/>
              <p:cNvGrpSpPr/>
              <p:nvPr/>
            </p:nvGrpSpPr>
            <p:grpSpPr>
              <a:xfrm>
                <a:off x="565525" y="1153875"/>
                <a:ext cx="1250400" cy="606300"/>
                <a:chOff x="565525" y="1153875"/>
                <a:chExt cx="1250400" cy="606300"/>
              </a:xfrm>
            </p:grpSpPr>
            <p:sp>
              <p:nvSpPr>
                <p:cNvPr id="1380" name="Shape 1380"/>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381" name="Shape 1381"/>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382" name="Shape 1382"/>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sp>
        <p:nvSpPr>
          <p:cNvPr id="1383" name="Shape 1383"/>
          <p:cNvSpPr txBox="1"/>
          <p:nvPr/>
        </p:nvSpPr>
        <p:spPr>
          <a:xfrm>
            <a:off x="1820925" y="2109950"/>
            <a:ext cx="635100" cy="4074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rPr>
              <a:t>1μs</a:t>
            </a:r>
          </a:p>
        </p:txBody>
      </p:sp>
      <p:sp>
        <p:nvSpPr>
          <p:cNvPr id="1384" name="Shape 1384"/>
          <p:cNvSpPr txBox="1"/>
          <p:nvPr/>
        </p:nvSpPr>
        <p:spPr>
          <a:xfrm>
            <a:off x="3878325" y="2338550"/>
            <a:ext cx="635100" cy="4074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rPr>
              <a:t>2μs</a:t>
            </a:r>
          </a:p>
        </p:txBody>
      </p:sp>
      <p:sp>
        <p:nvSpPr>
          <p:cNvPr id="1385" name="Shape 1385"/>
          <p:cNvSpPr txBox="1"/>
          <p:nvPr/>
        </p:nvSpPr>
        <p:spPr>
          <a:xfrm>
            <a:off x="2049525" y="3481550"/>
            <a:ext cx="635100" cy="4074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rPr>
              <a:t>10μs</a:t>
            </a:r>
          </a:p>
        </p:txBody>
      </p:sp>
      <p:sp>
        <p:nvSpPr>
          <p:cNvPr id="1386" name="Shape 1386"/>
          <p:cNvSpPr txBox="1"/>
          <p:nvPr/>
        </p:nvSpPr>
        <p:spPr>
          <a:xfrm>
            <a:off x="3954525" y="3176750"/>
            <a:ext cx="635100" cy="4074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rPr>
              <a:t>2μs</a:t>
            </a:r>
          </a:p>
        </p:txBody>
      </p:sp>
      <p:sp>
        <p:nvSpPr>
          <p:cNvPr id="1387" name="Shape 1387"/>
          <p:cNvSpPr txBox="1"/>
          <p:nvPr/>
        </p:nvSpPr>
        <p:spPr>
          <a:xfrm>
            <a:off x="5173725" y="3938750"/>
            <a:ext cx="635100" cy="4074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rPr>
              <a:t>5μs</a:t>
            </a:r>
          </a:p>
        </p:txBody>
      </p:sp>
      <p:sp>
        <p:nvSpPr>
          <p:cNvPr id="1388" name="Shape 1388"/>
          <p:cNvSpPr txBox="1"/>
          <p:nvPr/>
        </p:nvSpPr>
        <p:spPr>
          <a:xfrm>
            <a:off x="6088125" y="3176750"/>
            <a:ext cx="635100" cy="4074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rPr>
              <a:t>1μs</a:t>
            </a:r>
          </a:p>
        </p:txBody>
      </p:sp>
      <p:sp>
        <p:nvSpPr>
          <p:cNvPr id="1389" name="Shape 1389"/>
          <p:cNvSpPr txBox="1"/>
          <p:nvPr/>
        </p:nvSpPr>
        <p:spPr>
          <a:xfrm>
            <a:off x="4945125" y="1805150"/>
            <a:ext cx="635100" cy="4074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rPr>
              <a:t>20μs</a:t>
            </a:r>
          </a:p>
        </p:txBody>
      </p:sp>
      <p:sp>
        <p:nvSpPr>
          <p:cNvPr id="1390" name="Shape 1390"/>
          <p:cNvSpPr txBox="1"/>
          <p:nvPr/>
        </p:nvSpPr>
        <p:spPr>
          <a:xfrm>
            <a:off x="6392925" y="2719550"/>
            <a:ext cx="635100" cy="4074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rPr>
              <a:t>3μs</a:t>
            </a:r>
          </a:p>
        </p:txBody>
      </p:sp>
      <p:sp>
        <p:nvSpPr>
          <p:cNvPr id="1391" name="Shape 1391"/>
          <p:cNvSpPr txBox="1"/>
          <p:nvPr/>
        </p:nvSpPr>
        <p:spPr>
          <a:xfrm>
            <a:off x="7535925" y="2871950"/>
            <a:ext cx="635100" cy="4074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rPr>
              <a:t>1μs</a:t>
            </a:r>
          </a:p>
        </p:txBody>
      </p:sp>
      <p:sp>
        <p:nvSpPr>
          <p:cNvPr id="1392" name="Shape 1392"/>
          <p:cNvSpPr txBox="1"/>
          <p:nvPr/>
        </p:nvSpPr>
        <p:spPr>
          <a:xfrm>
            <a:off x="233500" y="163975"/>
            <a:ext cx="8545800" cy="793800"/>
          </a:xfrm>
          <a:prstGeom prst="rect">
            <a:avLst/>
          </a:prstGeom>
          <a:noFill/>
          <a:ln>
            <a:noFill/>
          </a:ln>
        </p:spPr>
        <p:txBody>
          <a:bodyPr anchorCtr="0" anchor="t" bIns="91425" lIns="91425" rIns="91425" wrap="square" tIns="91425">
            <a:noAutofit/>
          </a:bodyPr>
          <a:lstStyle/>
          <a:p>
            <a:pPr lvl="0" rtl="0">
              <a:spcBef>
                <a:spcPts val="0"/>
              </a:spcBef>
              <a:buNone/>
            </a:pPr>
            <a:r>
              <a:rPr b="1" lang="en" sz="3000">
                <a:solidFill>
                  <a:srgbClr val="FF9900"/>
                </a:solidFill>
                <a:latin typeface="Proxima Nova"/>
                <a:ea typeface="Proxima Nova"/>
                <a:cs typeface="Proxima Nova"/>
                <a:sym typeface="Proxima Nova"/>
              </a:rPr>
              <a:t>OSPF</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6" name="Shape 1396"/>
        <p:cNvGrpSpPr/>
        <p:nvPr/>
      </p:nvGrpSpPr>
      <p:grpSpPr>
        <a:xfrm>
          <a:off x="0" y="0"/>
          <a:ext cx="0" cy="0"/>
          <a:chOff x="0" y="0"/>
          <a:chExt cx="0" cy="0"/>
        </a:xfrm>
      </p:grpSpPr>
      <p:sp>
        <p:nvSpPr>
          <p:cNvPr id="1397" name="Shape 1397"/>
          <p:cNvSpPr/>
          <p:nvPr/>
        </p:nvSpPr>
        <p:spPr>
          <a:xfrm>
            <a:off x="495525" y="947800"/>
            <a:ext cx="8444400" cy="4020000"/>
          </a:xfrm>
          <a:prstGeom prst="rect">
            <a:avLst/>
          </a:prstGeom>
          <a:noFill/>
          <a:ln cap="flat" cmpd="sng" w="19050">
            <a:solidFill>
              <a:srgbClr val="FF9900"/>
            </a:solidFill>
            <a:prstDash val="lgDash"/>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398" name="Shape 1398"/>
          <p:cNvCxnSpPr>
            <a:stCxn id="1399" idx="4"/>
            <a:endCxn id="1400" idx="3"/>
          </p:cNvCxnSpPr>
          <p:nvPr/>
        </p:nvCxnSpPr>
        <p:spPr>
          <a:xfrm>
            <a:off x="1761654" y="3562051"/>
            <a:ext cx="1599900" cy="1231500"/>
          </a:xfrm>
          <a:prstGeom prst="straightConnector1">
            <a:avLst/>
          </a:prstGeom>
          <a:noFill/>
          <a:ln cap="flat" cmpd="sng" w="19050">
            <a:solidFill>
              <a:srgbClr val="FFFFFF"/>
            </a:solidFill>
            <a:prstDash val="solid"/>
            <a:round/>
            <a:headEnd len="lg" w="lg" type="none"/>
            <a:tailEnd len="lg" w="lg" type="none"/>
          </a:ln>
        </p:spPr>
      </p:cxnSp>
      <p:cxnSp>
        <p:nvCxnSpPr>
          <p:cNvPr id="1401" name="Shape 1401"/>
          <p:cNvCxnSpPr>
            <a:stCxn id="1399" idx="4"/>
            <a:endCxn id="1402" idx="2"/>
          </p:cNvCxnSpPr>
          <p:nvPr/>
        </p:nvCxnSpPr>
        <p:spPr>
          <a:xfrm flipH="1" rot="10800000">
            <a:off x="1761654" y="2802751"/>
            <a:ext cx="756000" cy="759300"/>
          </a:xfrm>
          <a:prstGeom prst="straightConnector1">
            <a:avLst/>
          </a:prstGeom>
          <a:noFill/>
          <a:ln cap="flat" cmpd="sng" w="19050">
            <a:solidFill>
              <a:srgbClr val="FFFFFF"/>
            </a:solidFill>
            <a:prstDash val="solid"/>
            <a:round/>
            <a:headEnd len="lg" w="lg" type="none"/>
            <a:tailEnd len="lg" w="lg" type="none"/>
          </a:ln>
        </p:spPr>
      </p:cxnSp>
      <p:cxnSp>
        <p:nvCxnSpPr>
          <p:cNvPr id="1403" name="Shape 1403"/>
          <p:cNvCxnSpPr>
            <a:stCxn id="1402" idx="3"/>
            <a:endCxn id="1404" idx="2"/>
          </p:cNvCxnSpPr>
          <p:nvPr/>
        </p:nvCxnSpPr>
        <p:spPr>
          <a:xfrm>
            <a:off x="2922504" y="3006701"/>
            <a:ext cx="1973400" cy="730800"/>
          </a:xfrm>
          <a:prstGeom prst="straightConnector1">
            <a:avLst/>
          </a:prstGeom>
          <a:noFill/>
          <a:ln cap="flat" cmpd="sng" w="19050">
            <a:solidFill>
              <a:srgbClr val="FFFFFF"/>
            </a:solidFill>
            <a:prstDash val="solid"/>
            <a:round/>
            <a:headEnd len="lg" w="lg" type="none"/>
            <a:tailEnd len="lg" w="lg" type="none"/>
          </a:ln>
        </p:spPr>
      </p:cxnSp>
      <p:cxnSp>
        <p:nvCxnSpPr>
          <p:cNvPr id="1405" name="Shape 1405"/>
          <p:cNvCxnSpPr>
            <a:stCxn id="1400" idx="4"/>
            <a:endCxn id="1404" idx="2"/>
          </p:cNvCxnSpPr>
          <p:nvPr/>
        </p:nvCxnSpPr>
        <p:spPr>
          <a:xfrm flipH="1" rot="10800000">
            <a:off x="3766504" y="3737276"/>
            <a:ext cx="1129200" cy="852300"/>
          </a:xfrm>
          <a:prstGeom prst="straightConnector1">
            <a:avLst/>
          </a:prstGeom>
          <a:noFill/>
          <a:ln cap="flat" cmpd="sng" w="19050">
            <a:solidFill>
              <a:srgbClr val="FFFFFF"/>
            </a:solidFill>
            <a:prstDash val="solid"/>
            <a:round/>
            <a:headEnd len="lg" w="lg" type="none"/>
            <a:tailEnd len="lg" w="lg" type="none"/>
          </a:ln>
        </p:spPr>
      </p:cxnSp>
      <p:cxnSp>
        <p:nvCxnSpPr>
          <p:cNvPr id="1406" name="Shape 1406"/>
          <p:cNvCxnSpPr>
            <a:stCxn id="1400" idx="4"/>
            <a:endCxn id="1407" idx="2"/>
          </p:cNvCxnSpPr>
          <p:nvPr/>
        </p:nvCxnSpPr>
        <p:spPr>
          <a:xfrm flipH="1" rot="10800000">
            <a:off x="3766504" y="4424876"/>
            <a:ext cx="2898600" cy="164700"/>
          </a:xfrm>
          <a:prstGeom prst="straightConnector1">
            <a:avLst/>
          </a:prstGeom>
          <a:noFill/>
          <a:ln cap="flat" cmpd="sng" w="19050">
            <a:solidFill>
              <a:srgbClr val="FFFFFF"/>
            </a:solidFill>
            <a:prstDash val="solid"/>
            <a:round/>
            <a:headEnd len="lg" w="lg" type="none"/>
            <a:tailEnd len="lg" w="lg" type="none"/>
          </a:ln>
        </p:spPr>
      </p:cxnSp>
      <p:cxnSp>
        <p:nvCxnSpPr>
          <p:cNvPr id="1408" name="Shape 1408"/>
          <p:cNvCxnSpPr>
            <a:stCxn id="1404" idx="4"/>
            <a:endCxn id="1407" idx="2"/>
          </p:cNvCxnSpPr>
          <p:nvPr/>
        </p:nvCxnSpPr>
        <p:spPr>
          <a:xfrm>
            <a:off x="5705517" y="3737351"/>
            <a:ext cx="959400" cy="687600"/>
          </a:xfrm>
          <a:prstGeom prst="straightConnector1">
            <a:avLst/>
          </a:prstGeom>
          <a:noFill/>
          <a:ln cap="flat" cmpd="sng" w="19050">
            <a:solidFill>
              <a:srgbClr val="FFFFFF"/>
            </a:solidFill>
            <a:prstDash val="solid"/>
            <a:round/>
            <a:headEnd len="lg" w="lg" type="none"/>
            <a:tailEnd len="lg" w="lg" type="none"/>
          </a:ln>
        </p:spPr>
      </p:cxnSp>
      <p:cxnSp>
        <p:nvCxnSpPr>
          <p:cNvPr id="1409" name="Shape 1409"/>
          <p:cNvCxnSpPr>
            <a:stCxn id="1404" idx="3"/>
            <a:endCxn id="1410" idx="2"/>
          </p:cNvCxnSpPr>
          <p:nvPr/>
        </p:nvCxnSpPr>
        <p:spPr>
          <a:xfrm flipH="1" rot="10800000">
            <a:off x="5300667" y="3112601"/>
            <a:ext cx="1950300" cy="828600"/>
          </a:xfrm>
          <a:prstGeom prst="straightConnector1">
            <a:avLst/>
          </a:prstGeom>
          <a:noFill/>
          <a:ln cap="flat" cmpd="sng" w="19050">
            <a:solidFill>
              <a:srgbClr val="FFFFFF"/>
            </a:solidFill>
            <a:prstDash val="solid"/>
            <a:round/>
            <a:headEnd len="lg" w="lg" type="none"/>
            <a:tailEnd len="lg" w="lg" type="none"/>
          </a:ln>
        </p:spPr>
      </p:cxnSp>
      <p:cxnSp>
        <p:nvCxnSpPr>
          <p:cNvPr id="1411" name="Shape 1411"/>
          <p:cNvCxnSpPr>
            <a:stCxn id="1410" idx="3"/>
            <a:endCxn id="1407" idx="3"/>
          </p:cNvCxnSpPr>
          <p:nvPr/>
        </p:nvCxnSpPr>
        <p:spPr>
          <a:xfrm flipH="1">
            <a:off x="7070029" y="3316551"/>
            <a:ext cx="585900" cy="1312200"/>
          </a:xfrm>
          <a:prstGeom prst="straightConnector1">
            <a:avLst/>
          </a:prstGeom>
          <a:noFill/>
          <a:ln cap="flat" cmpd="sng" w="19050">
            <a:solidFill>
              <a:srgbClr val="FFFFFF"/>
            </a:solidFill>
            <a:prstDash val="solid"/>
            <a:round/>
            <a:headEnd len="lg" w="lg" type="none"/>
            <a:tailEnd len="lg" w="lg" type="none"/>
          </a:ln>
        </p:spPr>
      </p:cxnSp>
      <p:sp>
        <p:nvSpPr>
          <p:cNvPr id="1399" name="Shape 1399"/>
          <p:cNvSpPr/>
          <p:nvPr/>
        </p:nvSpPr>
        <p:spPr>
          <a:xfrm>
            <a:off x="951954" y="3358201"/>
            <a:ext cx="809700" cy="4077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400" name="Shape 1400"/>
          <p:cNvSpPr/>
          <p:nvPr/>
        </p:nvSpPr>
        <p:spPr>
          <a:xfrm>
            <a:off x="2956804" y="4385726"/>
            <a:ext cx="809700" cy="4077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402" name="Shape 1402"/>
          <p:cNvSpPr/>
          <p:nvPr/>
        </p:nvSpPr>
        <p:spPr>
          <a:xfrm>
            <a:off x="2517654" y="2599001"/>
            <a:ext cx="809700" cy="4077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412" name="Shape 1412"/>
          <p:cNvGrpSpPr/>
          <p:nvPr/>
        </p:nvGrpSpPr>
        <p:grpSpPr>
          <a:xfrm>
            <a:off x="4167117" y="1288836"/>
            <a:ext cx="809759" cy="378513"/>
            <a:chOff x="565525" y="1153875"/>
            <a:chExt cx="1250400" cy="606300"/>
          </a:xfrm>
        </p:grpSpPr>
        <p:sp>
          <p:nvSpPr>
            <p:cNvPr id="1413" name="Shape 1413"/>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414" name="Shape 1414"/>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415" name="Shape 1415"/>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sp>
        <p:nvSpPr>
          <p:cNvPr id="1404" name="Shape 1404"/>
          <p:cNvSpPr/>
          <p:nvPr/>
        </p:nvSpPr>
        <p:spPr>
          <a:xfrm>
            <a:off x="4895817" y="3533501"/>
            <a:ext cx="809700" cy="4077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407" name="Shape 1407"/>
          <p:cNvSpPr/>
          <p:nvPr/>
        </p:nvSpPr>
        <p:spPr>
          <a:xfrm>
            <a:off x="6665029" y="4221001"/>
            <a:ext cx="809700" cy="4077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410" name="Shape 1410"/>
          <p:cNvSpPr/>
          <p:nvPr/>
        </p:nvSpPr>
        <p:spPr>
          <a:xfrm>
            <a:off x="7251079" y="2908851"/>
            <a:ext cx="809700" cy="4077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416" name="Shape 1416"/>
          <p:cNvCxnSpPr>
            <a:stCxn id="1402" idx="4"/>
            <a:endCxn id="1410" idx="2"/>
          </p:cNvCxnSpPr>
          <p:nvPr/>
        </p:nvCxnSpPr>
        <p:spPr>
          <a:xfrm>
            <a:off x="3327354" y="2802851"/>
            <a:ext cx="3923700" cy="309900"/>
          </a:xfrm>
          <a:prstGeom prst="straightConnector1">
            <a:avLst/>
          </a:prstGeom>
          <a:noFill/>
          <a:ln cap="flat" cmpd="sng" w="19050">
            <a:solidFill>
              <a:srgbClr val="FFFFFF"/>
            </a:solidFill>
            <a:prstDash val="solid"/>
            <a:round/>
            <a:headEnd len="lg" w="lg" type="none"/>
            <a:tailEnd len="lg" w="lg" type="none"/>
          </a:ln>
        </p:spPr>
      </p:cxnSp>
      <p:cxnSp>
        <p:nvCxnSpPr>
          <p:cNvPr id="1417" name="Shape 1417"/>
          <p:cNvCxnSpPr>
            <a:endCxn id="1399" idx="1"/>
          </p:cNvCxnSpPr>
          <p:nvPr/>
        </p:nvCxnSpPr>
        <p:spPr>
          <a:xfrm flipH="1">
            <a:off x="1356804" y="1478101"/>
            <a:ext cx="2810400" cy="1880100"/>
          </a:xfrm>
          <a:prstGeom prst="curvedConnector2">
            <a:avLst/>
          </a:prstGeom>
          <a:noFill/>
          <a:ln cap="flat" cmpd="sng" w="19050">
            <a:solidFill>
              <a:srgbClr val="FFFFFF"/>
            </a:solidFill>
            <a:prstDash val="dash"/>
            <a:round/>
            <a:headEnd len="lg" w="lg" type="none"/>
            <a:tailEnd len="lg" w="lg" type="none"/>
          </a:ln>
        </p:spPr>
      </p:cxnSp>
      <p:cxnSp>
        <p:nvCxnSpPr>
          <p:cNvPr id="1418" name="Shape 1418"/>
          <p:cNvCxnSpPr>
            <a:endCxn id="1402" idx="1"/>
          </p:cNvCxnSpPr>
          <p:nvPr/>
        </p:nvCxnSpPr>
        <p:spPr>
          <a:xfrm flipH="1">
            <a:off x="2922504" y="1478201"/>
            <a:ext cx="1244700" cy="1120800"/>
          </a:xfrm>
          <a:prstGeom prst="curvedConnector2">
            <a:avLst/>
          </a:prstGeom>
          <a:noFill/>
          <a:ln cap="flat" cmpd="sng" w="19050">
            <a:solidFill>
              <a:srgbClr val="FFFFFF"/>
            </a:solidFill>
            <a:prstDash val="dash"/>
            <a:round/>
            <a:headEnd len="lg" w="lg" type="none"/>
            <a:tailEnd len="lg" w="lg" type="none"/>
          </a:ln>
        </p:spPr>
      </p:cxnSp>
      <p:cxnSp>
        <p:nvCxnSpPr>
          <p:cNvPr id="1419" name="Shape 1419"/>
          <p:cNvCxnSpPr>
            <a:stCxn id="1413" idx="3"/>
            <a:endCxn id="1400" idx="1"/>
          </p:cNvCxnSpPr>
          <p:nvPr/>
        </p:nvCxnSpPr>
        <p:spPr>
          <a:xfrm rot="5400000">
            <a:off x="2607746" y="2421399"/>
            <a:ext cx="2718300" cy="1210200"/>
          </a:xfrm>
          <a:prstGeom prst="curvedConnector3">
            <a:avLst>
              <a:gd fmla="val 50001" name="adj1"/>
            </a:avLst>
          </a:prstGeom>
          <a:noFill/>
          <a:ln cap="flat" cmpd="sng" w="19050">
            <a:solidFill>
              <a:srgbClr val="FFFFFF"/>
            </a:solidFill>
            <a:prstDash val="dash"/>
            <a:round/>
            <a:headEnd len="lg" w="lg" type="none"/>
            <a:tailEnd len="lg" w="lg" type="none"/>
          </a:ln>
        </p:spPr>
      </p:cxnSp>
      <p:cxnSp>
        <p:nvCxnSpPr>
          <p:cNvPr id="1420" name="Shape 1420"/>
          <p:cNvCxnSpPr>
            <a:stCxn id="1413" idx="3"/>
            <a:endCxn id="1404" idx="1"/>
          </p:cNvCxnSpPr>
          <p:nvPr/>
        </p:nvCxnSpPr>
        <p:spPr>
          <a:xfrm flipH="1" rot="-5400000">
            <a:off x="4003196" y="2236149"/>
            <a:ext cx="1866300" cy="728700"/>
          </a:xfrm>
          <a:prstGeom prst="curvedConnector3">
            <a:avLst>
              <a:gd fmla="val 49996" name="adj1"/>
            </a:avLst>
          </a:prstGeom>
          <a:noFill/>
          <a:ln cap="flat" cmpd="sng" w="19050">
            <a:solidFill>
              <a:srgbClr val="FFFFFF"/>
            </a:solidFill>
            <a:prstDash val="dash"/>
            <a:round/>
            <a:headEnd len="lg" w="lg" type="none"/>
            <a:tailEnd len="lg" w="lg" type="none"/>
          </a:ln>
        </p:spPr>
      </p:cxnSp>
      <p:cxnSp>
        <p:nvCxnSpPr>
          <p:cNvPr id="1421" name="Shape 1421"/>
          <p:cNvCxnSpPr>
            <a:stCxn id="1413" idx="4"/>
            <a:endCxn id="1410" idx="1"/>
          </p:cNvCxnSpPr>
          <p:nvPr/>
        </p:nvCxnSpPr>
        <p:spPr>
          <a:xfrm>
            <a:off x="4976876" y="1478093"/>
            <a:ext cx="2679000" cy="1430700"/>
          </a:xfrm>
          <a:prstGeom prst="curvedConnector2">
            <a:avLst/>
          </a:prstGeom>
          <a:noFill/>
          <a:ln cap="flat" cmpd="sng" w="19050">
            <a:solidFill>
              <a:srgbClr val="FFFFFF"/>
            </a:solidFill>
            <a:prstDash val="dash"/>
            <a:round/>
            <a:headEnd len="lg" w="lg" type="none"/>
            <a:tailEnd len="lg" w="lg" type="none"/>
          </a:ln>
        </p:spPr>
      </p:cxnSp>
      <p:cxnSp>
        <p:nvCxnSpPr>
          <p:cNvPr id="1422" name="Shape 1422"/>
          <p:cNvCxnSpPr>
            <a:stCxn id="1413" idx="4"/>
            <a:endCxn id="1407" idx="1"/>
          </p:cNvCxnSpPr>
          <p:nvPr/>
        </p:nvCxnSpPr>
        <p:spPr>
          <a:xfrm>
            <a:off x="4976876" y="1478093"/>
            <a:ext cx="2093100" cy="2742900"/>
          </a:xfrm>
          <a:prstGeom prst="curvedConnector2">
            <a:avLst/>
          </a:prstGeom>
          <a:noFill/>
          <a:ln cap="flat" cmpd="sng" w="19050">
            <a:solidFill>
              <a:srgbClr val="FFFFFF"/>
            </a:solidFill>
            <a:prstDash val="dash"/>
            <a:round/>
            <a:headEnd len="lg" w="lg" type="none"/>
            <a:tailEnd len="lg" w="lg" type="none"/>
          </a:ln>
        </p:spPr>
      </p:cxnSp>
      <p:sp>
        <p:nvSpPr>
          <p:cNvPr id="1423" name="Shape 1423"/>
          <p:cNvSpPr txBox="1"/>
          <p:nvPr/>
        </p:nvSpPr>
        <p:spPr>
          <a:xfrm rot="-2160260">
            <a:off x="1615837" y="1768407"/>
            <a:ext cx="877780" cy="378467"/>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ForCES</a:t>
            </a:r>
          </a:p>
        </p:txBody>
      </p:sp>
      <p:sp>
        <p:nvSpPr>
          <p:cNvPr id="1424" name="Shape 1424"/>
          <p:cNvSpPr txBox="1"/>
          <p:nvPr/>
        </p:nvSpPr>
        <p:spPr>
          <a:xfrm>
            <a:off x="464600" y="917100"/>
            <a:ext cx="1866000" cy="378600"/>
          </a:xfrm>
          <a:prstGeom prst="rect">
            <a:avLst/>
          </a:prstGeom>
          <a:noFill/>
          <a:ln>
            <a:noFill/>
          </a:ln>
        </p:spPr>
        <p:txBody>
          <a:bodyPr anchorCtr="0" anchor="t" bIns="91425" lIns="91425" rIns="91425" wrap="square" tIns="91425">
            <a:noAutofit/>
          </a:bodyPr>
          <a:lstStyle/>
          <a:p>
            <a:pPr lvl="0" rtl="0">
              <a:spcBef>
                <a:spcPts val="0"/>
              </a:spcBef>
              <a:buNone/>
            </a:pPr>
            <a:r>
              <a:rPr b="1" lang="en">
                <a:solidFill>
                  <a:srgbClr val="FF9900"/>
                </a:solidFill>
              </a:rPr>
              <a:t>Network Entity (NE)</a:t>
            </a:r>
          </a:p>
        </p:txBody>
      </p:sp>
      <p:sp>
        <p:nvSpPr>
          <p:cNvPr id="1425" name="Shape 1425"/>
          <p:cNvSpPr txBox="1"/>
          <p:nvPr/>
        </p:nvSpPr>
        <p:spPr>
          <a:xfrm>
            <a:off x="4655600" y="993300"/>
            <a:ext cx="1973400" cy="378600"/>
          </a:xfrm>
          <a:prstGeom prst="rect">
            <a:avLst/>
          </a:prstGeom>
          <a:noFill/>
          <a:ln>
            <a:noFill/>
          </a:ln>
        </p:spPr>
        <p:txBody>
          <a:bodyPr anchorCtr="0" anchor="t" bIns="91425" lIns="91425" rIns="91425" wrap="square" tIns="91425">
            <a:noAutofit/>
          </a:bodyPr>
          <a:lstStyle/>
          <a:p>
            <a:pPr lvl="0" rtl="0">
              <a:spcBef>
                <a:spcPts val="0"/>
              </a:spcBef>
              <a:buNone/>
            </a:pPr>
            <a:r>
              <a:rPr b="1" lang="en">
                <a:solidFill>
                  <a:srgbClr val="FFFFFF"/>
                </a:solidFill>
              </a:rPr>
              <a:t>Control Element (CE)</a:t>
            </a:r>
          </a:p>
        </p:txBody>
      </p:sp>
      <p:sp>
        <p:nvSpPr>
          <p:cNvPr id="1426" name="Shape 1426"/>
          <p:cNvSpPr txBox="1"/>
          <p:nvPr/>
        </p:nvSpPr>
        <p:spPr>
          <a:xfrm>
            <a:off x="769400" y="3736500"/>
            <a:ext cx="1244700" cy="560700"/>
          </a:xfrm>
          <a:prstGeom prst="rect">
            <a:avLst/>
          </a:prstGeom>
          <a:noFill/>
          <a:ln>
            <a:noFill/>
          </a:ln>
        </p:spPr>
        <p:txBody>
          <a:bodyPr anchorCtr="0" anchor="t" bIns="91425" lIns="91425" rIns="91425" wrap="square" tIns="91425">
            <a:noAutofit/>
          </a:bodyPr>
          <a:lstStyle/>
          <a:p>
            <a:pPr lvl="0" rtl="0">
              <a:spcBef>
                <a:spcPts val="0"/>
              </a:spcBef>
              <a:buNone/>
            </a:pPr>
            <a:r>
              <a:rPr b="1" lang="en">
                <a:solidFill>
                  <a:srgbClr val="FF9900"/>
                </a:solidFill>
              </a:rPr>
              <a:t>Forwarding </a:t>
            </a:r>
          </a:p>
          <a:p>
            <a:pPr lvl="0" rtl="0">
              <a:spcBef>
                <a:spcPts val="0"/>
              </a:spcBef>
              <a:buNone/>
            </a:pPr>
            <a:r>
              <a:rPr b="1" lang="en">
                <a:solidFill>
                  <a:srgbClr val="FF9900"/>
                </a:solidFill>
              </a:rPr>
              <a:t>Entity (FE)</a:t>
            </a:r>
          </a:p>
        </p:txBody>
      </p:sp>
      <p:sp>
        <p:nvSpPr>
          <p:cNvPr id="1427" name="Shape 1427"/>
          <p:cNvSpPr txBox="1"/>
          <p:nvPr/>
        </p:nvSpPr>
        <p:spPr>
          <a:xfrm>
            <a:off x="233500" y="163975"/>
            <a:ext cx="8545800" cy="793800"/>
          </a:xfrm>
          <a:prstGeom prst="rect">
            <a:avLst/>
          </a:prstGeom>
          <a:noFill/>
          <a:ln>
            <a:noFill/>
          </a:ln>
        </p:spPr>
        <p:txBody>
          <a:bodyPr anchorCtr="0" anchor="t" bIns="91425" lIns="91425" rIns="91425" wrap="square" tIns="91425">
            <a:noAutofit/>
          </a:bodyPr>
          <a:lstStyle/>
          <a:p>
            <a:pPr lvl="0" rtl="0">
              <a:spcBef>
                <a:spcPts val="0"/>
              </a:spcBef>
              <a:buNone/>
            </a:pPr>
            <a:r>
              <a:rPr b="1" lang="en" sz="3000">
                <a:solidFill>
                  <a:srgbClr val="FF9900"/>
                </a:solidFill>
                <a:latin typeface="Proxima Nova"/>
                <a:ea typeface="Proxima Nova"/>
                <a:cs typeface="Proxima Nova"/>
                <a:sym typeface="Proxima Nova"/>
              </a:rPr>
              <a:t>SoftRouter</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1" name="Shape 1431"/>
        <p:cNvGrpSpPr/>
        <p:nvPr/>
      </p:nvGrpSpPr>
      <p:grpSpPr>
        <a:xfrm>
          <a:off x="0" y="0"/>
          <a:ext cx="0" cy="0"/>
          <a:chOff x="0" y="0"/>
          <a:chExt cx="0" cy="0"/>
        </a:xfrm>
      </p:grpSpPr>
      <p:grpSp>
        <p:nvGrpSpPr>
          <p:cNvPr id="1432" name="Shape 1432"/>
          <p:cNvGrpSpPr/>
          <p:nvPr/>
        </p:nvGrpSpPr>
        <p:grpSpPr>
          <a:xfrm>
            <a:off x="283264" y="3489446"/>
            <a:ext cx="1882257" cy="1460064"/>
            <a:chOff x="495525" y="947800"/>
            <a:chExt cx="8444400" cy="4020000"/>
          </a:xfrm>
        </p:grpSpPr>
        <p:sp>
          <p:nvSpPr>
            <p:cNvPr id="1433" name="Shape 1433"/>
            <p:cNvSpPr/>
            <p:nvPr/>
          </p:nvSpPr>
          <p:spPr>
            <a:xfrm>
              <a:off x="495525" y="947800"/>
              <a:ext cx="8444400" cy="4020000"/>
            </a:xfrm>
            <a:prstGeom prst="rect">
              <a:avLst/>
            </a:prstGeom>
            <a:noFill/>
            <a:ln cap="flat" cmpd="sng" w="19050">
              <a:solidFill>
                <a:srgbClr val="FF9900"/>
              </a:solidFill>
              <a:prstDash val="lgDash"/>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434" name="Shape 1434"/>
            <p:cNvCxnSpPr>
              <a:stCxn id="1435" idx="4"/>
              <a:endCxn id="1436" idx="2"/>
            </p:cNvCxnSpPr>
            <p:nvPr/>
          </p:nvCxnSpPr>
          <p:spPr>
            <a:xfrm flipH="1" rot="10800000">
              <a:off x="3766504" y="4425176"/>
              <a:ext cx="2899200" cy="164400"/>
            </a:xfrm>
            <a:prstGeom prst="straightConnector1">
              <a:avLst/>
            </a:prstGeom>
            <a:noFill/>
            <a:ln cap="flat" cmpd="sng" w="19050">
              <a:solidFill>
                <a:srgbClr val="FFFFFF"/>
              </a:solidFill>
              <a:prstDash val="solid"/>
              <a:round/>
              <a:headEnd len="lg" w="lg" type="none"/>
              <a:tailEnd len="lg" w="lg" type="none"/>
            </a:ln>
          </p:spPr>
        </p:cxnSp>
        <p:sp>
          <p:nvSpPr>
            <p:cNvPr id="1435" name="Shape 1435"/>
            <p:cNvSpPr/>
            <p:nvPr/>
          </p:nvSpPr>
          <p:spPr>
            <a:xfrm>
              <a:off x="2956804" y="4385726"/>
              <a:ext cx="809700" cy="4077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437" name="Shape 1437"/>
            <p:cNvCxnSpPr>
              <a:stCxn id="1438" idx="4"/>
              <a:endCxn id="1435" idx="3"/>
            </p:cNvCxnSpPr>
            <p:nvPr/>
          </p:nvCxnSpPr>
          <p:spPr>
            <a:xfrm>
              <a:off x="1761654" y="3562051"/>
              <a:ext cx="1600200" cy="1231500"/>
            </a:xfrm>
            <a:prstGeom prst="straightConnector1">
              <a:avLst/>
            </a:prstGeom>
            <a:noFill/>
            <a:ln cap="flat" cmpd="sng" w="19050">
              <a:solidFill>
                <a:srgbClr val="FFFFFF"/>
              </a:solidFill>
              <a:prstDash val="solid"/>
              <a:round/>
              <a:headEnd len="lg" w="lg" type="none"/>
              <a:tailEnd len="lg" w="lg" type="none"/>
            </a:ln>
          </p:spPr>
        </p:cxnSp>
        <p:cxnSp>
          <p:nvCxnSpPr>
            <p:cNvPr id="1439" name="Shape 1439"/>
            <p:cNvCxnSpPr>
              <a:stCxn id="1438" idx="4"/>
              <a:endCxn id="1440" idx="2"/>
            </p:cNvCxnSpPr>
            <p:nvPr/>
          </p:nvCxnSpPr>
          <p:spPr>
            <a:xfrm flipH="1" rot="10800000">
              <a:off x="1761654" y="2803051"/>
              <a:ext cx="756300" cy="759000"/>
            </a:xfrm>
            <a:prstGeom prst="straightConnector1">
              <a:avLst/>
            </a:prstGeom>
            <a:noFill/>
            <a:ln cap="flat" cmpd="sng" w="19050">
              <a:solidFill>
                <a:srgbClr val="FFFFFF"/>
              </a:solidFill>
              <a:prstDash val="solid"/>
              <a:round/>
              <a:headEnd len="lg" w="lg" type="none"/>
              <a:tailEnd len="lg" w="lg" type="none"/>
            </a:ln>
          </p:spPr>
        </p:cxnSp>
        <p:cxnSp>
          <p:nvCxnSpPr>
            <p:cNvPr id="1441" name="Shape 1441"/>
            <p:cNvCxnSpPr>
              <a:stCxn id="1440" idx="3"/>
              <a:endCxn id="1442" idx="2"/>
            </p:cNvCxnSpPr>
            <p:nvPr/>
          </p:nvCxnSpPr>
          <p:spPr>
            <a:xfrm>
              <a:off x="2922504" y="3006701"/>
              <a:ext cx="1973100" cy="731100"/>
            </a:xfrm>
            <a:prstGeom prst="straightConnector1">
              <a:avLst/>
            </a:prstGeom>
            <a:noFill/>
            <a:ln cap="flat" cmpd="sng" w="19050">
              <a:solidFill>
                <a:srgbClr val="FFFFFF"/>
              </a:solidFill>
              <a:prstDash val="solid"/>
              <a:round/>
              <a:headEnd len="lg" w="lg" type="none"/>
              <a:tailEnd len="lg" w="lg" type="none"/>
            </a:ln>
          </p:spPr>
        </p:cxnSp>
        <p:cxnSp>
          <p:nvCxnSpPr>
            <p:cNvPr id="1443" name="Shape 1443"/>
            <p:cNvCxnSpPr>
              <a:stCxn id="1435" idx="4"/>
              <a:endCxn id="1442" idx="2"/>
            </p:cNvCxnSpPr>
            <p:nvPr/>
          </p:nvCxnSpPr>
          <p:spPr>
            <a:xfrm flipH="1" rot="10800000">
              <a:off x="3766504" y="3737276"/>
              <a:ext cx="1129200" cy="852300"/>
            </a:xfrm>
            <a:prstGeom prst="straightConnector1">
              <a:avLst/>
            </a:prstGeom>
            <a:noFill/>
            <a:ln cap="flat" cmpd="sng" w="19050">
              <a:solidFill>
                <a:srgbClr val="FFFFFF"/>
              </a:solidFill>
              <a:prstDash val="solid"/>
              <a:round/>
              <a:headEnd len="lg" w="lg" type="none"/>
              <a:tailEnd len="lg" w="lg" type="none"/>
            </a:ln>
          </p:spPr>
        </p:cxnSp>
        <p:cxnSp>
          <p:nvCxnSpPr>
            <p:cNvPr id="1444" name="Shape 1444"/>
            <p:cNvCxnSpPr>
              <a:stCxn id="1442" idx="4"/>
              <a:endCxn id="1436" idx="2"/>
            </p:cNvCxnSpPr>
            <p:nvPr/>
          </p:nvCxnSpPr>
          <p:spPr>
            <a:xfrm>
              <a:off x="5705517" y="3737351"/>
              <a:ext cx="959700" cy="687300"/>
            </a:xfrm>
            <a:prstGeom prst="straightConnector1">
              <a:avLst/>
            </a:prstGeom>
            <a:noFill/>
            <a:ln cap="flat" cmpd="sng" w="19050">
              <a:solidFill>
                <a:srgbClr val="FFFFFF"/>
              </a:solidFill>
              <a:prstDash val="solid"/>
              <a:round/>
              <a:headEnd len="lg" w="lg" type="none"/>
              <a:tailEnd len="lg" w="lg" type="none"/>
            </a:ln>
          </p:spPr>
        </p:cxnSp>
        <p:cxnSp>
          <p:nvCxnSpPr>
            <p:cNvPr id="1445" name="Shape 1445"/>
            <p:cNvCxnSpPr>
              <a:stCxn id="1442" idx="3"/>
              <a:endCxn id="1446" idx="2"/>
            </p:cNvCxnSpPr>
            <p:nvPr/>
          </p:nvCxnSpPr>
          <p:spPr>
            <a:xfrm flipH="1" rot="10800000">
              <a:off x="5300667" y="3112601"/>
              <a:ext cx="1950300" cy="828600"/>
            </a:xfrm>
            <a:prstGeom prst="straightConnector1">
              <a:avLst/>
            </a:prstGeom>
            <a:noFill/>
            <a:ln cap="flat" cmpd="sng" w="19050">
              <a:solidFill>
                <a:srgbClr val="FFFFFF"/>
              </a:solidFill>
              <a:prstDash val="solid"/>
              <a:round/>
              <a:headEnd len="lg" w="lg" type="none"/>
              <a:tailEnd len="lg" w="lg" type="none"/>
            </a:ln>
          </p:spPr>
        </p:cxnSp>
        <p:cxnSp>
          <p:nvCxnSpPr>
            <p:cNvPr id="1447" name="Shape 1447"/>
            <p:cNvCxnSpPr>
              <a:stCxn id="1446" idx="3"/>
              <a:endCxn id="1436" idx="3"/>
            </p:cNvCxnSpPr>
            <p:nvPr/>
          </p:nvCxnSpPr>
          <p:spPr>
            <a:xfrm flipH="1">
              <a:off x="7070329" y="3316551"/>
              <a:ext cx="585600" cy="1312500"/>
            </a:xfrm>
            <a:prstGeom prst="straightConnector1">
              <a:avLst/>
            </a:prstGeom>
            <a:noFill/>
            <a:ln cap="flat" cmpd="sng" w="19050">
              <a:solidFill>
                <a:srgbClr val="FFFFFF"/>
              </a:solidFill>
              <a:prstDash val="solid"/>
              <a:round/>
              <a:headEnd len="lg" w="lg" type="none"/>
              <a:tailEnd len="lg" w="lg" type="none"/>
            </a:ln>
          </p:spPr>
        </p:cxnSp>
        <p:sp>
          <p:nvSpPr>
            <p:cNvPr id="1438" name="Shape 1438"/>
            <p:cNvSpPr/>
            <p:nvPr/>
          </p:nvSpPr>
          <p:spPr>
            <a:xfrm>
              <a:off x="951954" y="3358201"/>
              <a:ext cx="809700" cy="4077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440" name="Shape 1440"/>
            <p:cNvSpPr/>
            <p:nvPr/>
          </p:nvSpPr>
          <p:spPr>
            <a:xfrm>
              <a:off x="2517654" y="2599001"/>
              <a:ext cx="809700" cy="4077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448" name="Shape 1448"/>
            <p:cNvGrpSpPr/>
            <p:nvPr/>
          </p:nvGrpSpPr>
          <p:grpSpPr>
            <a:xfrm>
              <a:off x="4167117" y="1288836"/>
              <a:ext cx="809759" cy="378513"/>
              <a:chOff x="565525" y="1153875"/>
              <a:chExt cx="1250400" cy="606300"/>
            </a:xfrm>
          </p:grpSpPr>
          <p:sp>
            <p:nvSpPr>
              <p:cNvPr id="1449" name="Shape 1449"/>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450" name="Shape 1450"/>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451" name="Shape 1451"/>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sp>
          <p:nvSpPr>
            <p:cNvPr id="1442" name="Shape 1442"/>
            <p:cNvSpPr/>
            <p:nvPr/>
          </p:nvSpPr>
          <p:spPr>
            <a:xfrm>
              <a:off x="4895817" y="3533501"/>
              <a:ext cx="809700" cy="4077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436" name="Shape 1436"/>
            <p:cNvSpPr/>
            <p:nvPr/>
          </p:nvSpPr>
          <p:spPr>
            <a:xfrm>
              <a:off x="6665029" y="4221001"/>
              <a:ext cx="809700" cy="4077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446" name="Shape 1446"/>
            <p:cNvSpPr/>
            <p:nvPr/>
          </p:nvSpPr>
          <p:spPr>
            <a:xfrm>
              <a:off x="7251079" y="2908851"/>
              <a:ext cx="809700" cy="4077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452" name="Shape 1452"/>
            <p:cNvCxnSpPr>
              <a:stCxn id="1440" idx="4"/>
              <a:endCxn id="1446" idx="2"/>
            </p:cNvCxnSpPr>
            <p:nvPr/>
          </p:nvCxnSpPr>
          <p:spPr>
            <a:xfrm>
              <a:off x="3327354" y="2802851"/>
              <a:ext cx="3923400" cy="309600"/>
            </a:xfrm>
            <a:prstGeom prst="straightConnector1">
              <a:avLst/>
            </a:prstGeom>
            <a:noFill/>
            <a:ln cap="flat" cmpd="sng" w="19050">
              <a:solidFill>
                <a:srgbClr val="FFFFFF"/>
              </a:solidFill>
              <a:prstDash val="solid"/>
              <a:round/>
              <a:headEnd len="lg" w="lg" type="none"/>
              <a:tailEnd len="lg" w="lg" type="none"/>
            </a:ln>
          </p:spPr>
        </p:cxnSp>
        <p:cxnSp>
          <p:nvCxnSpPr>
            <p:cNvPr id="1453" name="Shape 1453"/>
            <p:cNvCxnSpPr>
              <a:endCxn id="1438" idx="1"/>
            </p:cNvCxnSpPr>
            <p:nvPr/>
          </p:nvCxnSpPr>
          <p:spPr>
            <a:xfrm rot="5400000">
              <a:off x="1821504" y="1012801"/>
              <a:ext cx="1880700" cy="2810100"/>
            </a:xfrm>
            <a:prstGeom prst="curvedConnector3">
              <a:avLst>
                <a:gd fmla="val 49992" name="adj1"/>
              </a:avLst>
            </a:prstGeom>
            <a:noFill/>
            <a:ln cap="flat" cmpd="sng" w="19050">
              <a:solidFill>
                <a:srgbClr val="FFFFFF"/>
              </a:solidFill>
              <a:prstDash val="dash"/>
              <a:round/>
              <a:headEnd len="lg" w="lg" type="none"/>
              <a:tailEnd len="lg" w="lg" type="none"/>
            </a:ln>
          </p:spPr>
        </p:cxnSp>
        <p:cxnSp>
          <p:nvCxnSpPr>
            <p:cNvPr id="1454" name="Shape 1454"/>
            <p:cNvCxnSpPr>
              <a:endCxn id="1440" idx="1"/>
            </p:cNvCxnSpPr>
            <p:nvPr/>
          </p:nvCxnSpPr>
          <p:spPr>
            <a:xfrm rot="5400000">
              <a:off x="2984604" y="1416101"/>
              <a:ext cx="1120800" cy="1245000"/>
            </a:xfrm>
            <a:prstGeom prst="curvedConnector3">
              <a:avLst>
                <a:gd fmla="val 50000" name="adj1"/>
              </a:avLst>
            </a:prstGeom>
            <a:noFill/>
            <a:ln cap="flat" cmpd="sng" w="19050">
              <a:solidFill>
                <a:srgbClr val="FFFFFF"/>
              </a:solidFill>
              <a:prstDash val="dash"/>
              <a:round/>
              <a:headEnd len="lg" w="lg" type="none"/>
              <a:tailEnd len="lg" w="lg" type="none"/>
            </a:ln>
          </p:spPr>
        </p:cxnSp>
        <p:cxnSp>
          <p:nvCxnSpPr>
            <p:cNvPr id="1455" name="Shape 1455"/>
            <p:cNvCxnSpPr>
              <a:stCxn id="1449" idx="3"/>
              <a:endCxn id="1435" idx="1"/>
            </p:cNvCxnSpPr>
            <p:nvPr/>
          </p:nvCxnSpPr>
          <p:spPr>
            <a:xfrm rot="5400000">
              <a:off x="2607896" y="2421549"/>
              <a:ext cx="2718300" cy="1209900"/>
            </a:xfrm>
            <a:prstGeom prst="curvedConnector3">
              <a:avLst>
                <a:gd fmla="val 50001" name="adj1"/>
              </a:avLst>
            </a:prstGeom>
            <a:noFill/>
            <a:ln cap="flat" cmpd="sng" w="19050">
              <a:solidFill>
                <a:srgbClr val="FFFFFF"/>
              </a:solidFill>
              <a:prstDash val="dash"/>
              <a:round/>
              <a:headEnd len="lg" w="lg" type="none"/>
              <a:tailEnd len="lg" w="lg" type="none"/>
            </a:ln>
          </p:spPr>
        </p:cxnSp>
        <p:cxnSp>
          <p:nvCxnSpPr>
            <p:cNvPr id="1456" name="Shape 1456"/>
            <p:cNvCxnSpPr>
              <a:stCxn id="1449" idx="3"/>
              <a:endCxn id="1442" idx="1"/>
            </p:cNvCxnSpPr>
            <p:nvPr/>
          </p:nvCxnSpPr>
          <p:spPr>
            <a:xfrm flipH="1" rot="-5400000">
              <a:off x="4003046" y="2236299"/>
              <a:ext cx="1866000" cy="728100"/>
            </a:xfrm>
            <a:prstGeom prst="curvedConnector3">
              <a:avLst>
                <a:gd fmla="val 50004" name="adj1"/>
              </a:avLst>
            </a:prstGeom>
            <a:noFill/>
            <a:ln cap="flat" cmpd="sng" w="19050">
              <a:solidFill>
                <a:srgbClr val="FFFFFF"/>
              </a:solidFill>
              <a:prstDash val="dash"/>
              <a:round/>
              <a:headEnd len="lg" w="lg" type="none"/>
              <a:tailEnd len="lg" w="lg" type="none"/>
            </a:ln>
          </p:spPr>
        </p:cxnSp>
        <p:cxnSp>
          <p:nvCxnSpPr>
            <p:cNvPr id="1457" name="Shape 1457"/>
            <p:cNvCxnSpPr>
              <a:stCxn id="1449" idx="4"/>
              <a:endCxn id="1446" idx="1"/>
            </p:cNvCxnSpPr>
            <p:nvPr/>
          </p:nvCxnSpPr>
          <p:spPr>
            <a:xfrm>
              <a:off x="4976876" y="1478093"/>
              <a:ext cx="2679600" cy="1430700"/>
            </a:xfrm>
            <a:prstGeom prst="curvedConnector2">
              <a:avLst/>
            </a:prstGeom>
            <a:noFill/>
            <a:ln cap="flat" cmpd="sng" w="19050">
              <a:solidFill>
                <a:srgbClr val="FFFFFF"/>
              </a:solidFill>
              <a:prstDash val="dash"/>
              <a:round/>
              <a:headEnd len="lg" w="lg" type="none"/>
              <a:tailEnd len="lg" w="lg" type="none"/>
            </a:ln>
          </p:spPr>
        </p:cxnSp>
        <p:cxnSp>
          <p:nvCxnSpPr>
            <p:cNvPr id="1458" name="Shape 1458"/>
            <p:cNvCxnSpPr>
              <a:stCxn id="1449" idx="4"/>
              <a:endCxn id="1436" idx="1"/>
            </p:cNvCxnSpPr>
            <p:nvPr/>
          </p:nvCxnSpPr>
          <p:spPr>
            <a:xfrm>
              <a:off x="4976876" y="1478093"/>
              <a:ext cx="2092800" cy="2743200"/>
            </a:xfrm>
            <a:prstGeom prst="curvedConnector2">
              <a:avLst/>
            </a:prstGeom>
            <a:noFill/>
            <a:ln cap="flat" cmpd="sng" w="19050">
              <a:solidFill>
                <a:srgbClr val="FFFFFF"/>
              </a:solidFill>
              <a:prstDash val="dash"/>
              <a:round/>
              <a:headEnd len="lg" w="lg" type="none"/>
              <a:tailEnd len="lg" w="lg" type="none"/>
            </a:ln>
          </p:spPr>
        </p:cxnSp>
      </p:grpSp>
      <p:cxnSp>
        <p:nvCxnSpPr>
          <p:cNvPr id="1459" name="Shape 1459"/>
          <p:cNvCxnSpPr>
            <a:stCxn id="1433" idx="0"/>
            <a:endCxn id="1460" idx="2"/>
          </p:cNvCxnSpPr>
          <p:nvPr/>
        </p:nvCxnSpPr>
        <p:spPr>
          <a:xfrm flipH="1" rot="10800000">
            <a:off x="1224392" y="2470946"/>
            <a:ext cx="92400" cy="1018500"/>
          </a:xfrm>
          <a:prstGeom prst="straightConnector1">
            <a:avLst/>
          </a:prstGeom>
          <a:noFill/>
          <a:ln cap="flat" cmpd="sng" w="76200">
            <a:solidFill>
              <a:srgbClr val="FFFFFF"/>
            </a:solidFill>
            <a:prstDash val="solid"/>
            <a:round/>
            <a:headEnd len="lg" w="lg" type="none"/>
            <a:tailEnd len="lg" w="lg" type="none"/>
          </a:ln>
        </p:spPr>
      </p:cxnSp>
      <p:cxnSp>
        <p:nvCxnSpPr>
          <p:cNvPr id="1461" name="Shape 1461"/>
          <p:cNvCxnSpPr>
            <a:stCxn id="1433" idx="3"/>
            <a:endCxn id="1462" idx="1"/>
          </p:cNvCxnSpPr>
          <p:nvPr/>
        </p:nvCxnSpPr>
        <p:spPr>
          <a:xfrm>
            <a:off x="2165520" y="4219478"/>
            <a:ext cx="4823700" cy="18300"/>
          </a:xfrm>
          <a:prstGeom prst="straightConnector1">
            <a:avLst/>
          </a:prstGeom>
          <a:noFill/>
          <a:ln cap="flat" cmpd="sng" w="76200">
            <a:solidFill>
              <a:srgbClr val="FFFFFF"/>
            </a:solidFill>
            <a:prstDash val="solid"/>
            <a:round/>
            <a:headEnd len="lg" w="lg" type="none"/>
            <a:tailEnd len="lg" w="lg" type="none"/>
          </a:ln>
        </p:spPr>
      </p:cxnSp>
      <p:grpSp>
        <p:nvGrpSpPr>
          <p:cNvPr id="1463" name="Shape 1463"/>
          <p:cNvGrpSpPr/>
          <p:nvPr/>
        </p:nvGrpSpPr>
        <p:grpSpPr>
          <a:xfrm>
            <a:off x="6989364" y="3507846"/>
            <a:ext cx="1882257" cy="1460064"/>
            <a:chOff x="495525" y="947800"/>
            <a:chExt cx="8444400" cy="4020000"/>
          </a:xfrm>
        </p:grpSpPr>
        <p:sp>
          <p:nvSpPr>
            <p:cNvPr id="1462" name="Shape 1462"/>
            <p:cNvSpPr/>
            <p:nvPr/>
          </p:nvSpPr>
          <p:spPr>
            <a:xfrm>
              <a:off x="495525" y="947800"/>
              <a:ext cx="8444400" cy="4020000"/>
            </a:xfrm>
            <a:prstGeom prst="rect">
              <a:avLst/>
            </a:prstGeom>
            <a:noFill/>
            <a:ln cap="flat" cmpd="sng" w="19050">
              <a:solidFill>
                <a:srgbClr val="FF9900"/>
              </a:solidFill>
              <a:prstDash val="lgDash"/>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464" name="Shape 1464"/>
            <p:cNvCxnSpPr>
              <a:stCxn id="1465" idx="4"/>
              <a:endCxn id="1466" idx="2"/>
            </p:cNvCxnSpPr>
            <p:nvPr/>
          </p:nvCxnSpPr>
          <p:spPr>
            <a:xfrm flipH="1" rot="10800000">
              <a:off x="3766504" y="4425176"/>
              <a:ext cx="2899200" cy="164400"/>
            </a:xfrm>
            <a:prstGeom prst="straightConnector1">
              <a:avLst/>
            </a:prstGeom>
            <a:noFill/>
            <a:ln cap="flat" cmpd="sng" w="19050">
              <a:solidFill>
                <a:srgbClr val="FFFFFF"/>
              </a:solidFill>
              <a:prstDash val="solid"/>
              <a:round/>
              <a:headEnd len="lg" w="lg" type="none"/>
              <a:tailEnd len="lg" w="lg" type="none"/>
            </a:ln>
          </p:spPr>
        </p:cxnSp>
        <p:sp>
          <p:nvSpPr>
            <p:cNvPr id="1465" name="Shape 1465"/>
            <p:cNvSpPr/>
            <p:nvPr/>
          </p:nvSpPr>
          <p:spPr>
            <a:xfrm>
              <a:off x="2956804" y="4385726"/>
              <a:ext cx="809700" cy="4077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467" name="Shape 1467"/>
            <p:cNvCxnSpPr>
              <a:stCxn id="1468" idx="4"/>
              <a:endCxn id="1465" idx="3"/>
            </p:cNvCxnSpPr>
            <p:nvPr/>
          </p:nvCxnSpPr>
          <p:spPr>
            <a:xfrm>
              <a:off x="1761654" y="3562051"/>
              <a:ext cx="1600200" cy="1231500"/>
            </a:xfrm>
            <a:prstGeom prst="straightConnector1">
              <a:avLst/>
            </a:prstGeom>
            <a:noFill/>
            <a:ln cap="flat" cmpd="sng" w="19050">
              <a:solidFill>
                <a:srgbClr val="FFFFFF"/>
              </a:solidFill>
              <a:prstDash val="solid"/>
              <a:round/>
              <a:headEnd len="lg" w="lg" type="none"/>
              <a:tailEnd len="lg" w="lg" type="none"/>
            </a:ln>
          </p:spPr>
        </p:cxnSp>
        <p:cxnSp>
          <p:nvCxnSpPr>
            <p:cNvPr id="1469" name="Shape 1469"/>
            <p:cNvCxnSpPr>
              <a:stCxn id="1468" idx="4"/>
              <a:endCxn id="1470" idx="2"/>
            </p:cNvCxnSpPr>
            <p:nvPr/>
          </p:nvCxnSpPr>
          <p:spPr>
            <a:xfrm flipH="1" rot="10800000">
              <a:off x="1761654" y="2803051"/>
              <a:ext cx="756300" cy="759000"/>
            </a:xfrm>
            <a:prstGeom prst="straightConnector1">
              <a:avLst/>
            </a:prstGeom>
            <a:noFill/>
            <a:ln cap="flat" cmpd="sng" w="19050">
              <a:solidFill>
                <a:srgbClr val="FFFFFF"/>
              </a:solidFill>
              <a:prstDash val="solid"/>
              <a:round/>
              <a:headEnd len="lg" w="lg" type="none"/>
              <a:tailEnd len="lg" w="lg" type="none"/>
            </a:ln>
          </p:spPr>
        </p:cxnSp>
        <p:cxnSp>
          <p:nvCxnSpPr>
            <p:cNvPr id="1471" name="Shape 1471"/>
            <p:cNvCxnSpPr>
              <a:stCxn id="1470" idx="3"/>
              <a:endCxn id="1472" idx="2"/>
            </p:cNvCxnSpPr>
            <p:nvPr/>
          </p:nvCxnSpPr>
          <p:spPr>
            <a:xfrm>
              <a:off x="2922504" y="3006701"/>
              <a:ext cx="1973100" cy="731100"/>
            </a:xfrm>
            <a:prstGeom prst="straightConnector1">
              <a:avLst/>
            </a:prstGeom>
            <a:noFill/>
            <a:ln cap="flat" cmpd="sng" w="19050">
              <a:solidFill>
                <a:srgbClr val="FFFFFF"/>
              </a:solidFill>
              <a:prstDash val="solid"/>
              <a:round/>
              <a:headEnd len="lg" w="lg" type="none"/>
              <a:tailEnd len="lg" w="lg" type="none"/>
            </a:ln>
          </p:spPr>
        </p:cxnSp>
        <p:cxnSp>
          <p:nvCxnSpPr>
            <p:cNvPr id="1473" name="Shape 1473"/>
            <p:cNvCxnSpPr>
              <a:stCxn id="1465" idx="4"/>
              <a:endCxn id="1472" idx="2"/>
            </p:cNvCxnSpPr>
            <p:nvPr/>
          </p:nvCxnSpPr>
          <p:spPr>
            <a:xfrm flipH="1" rot="10800000">
              <a:off x="3766504" y="3737276"/>
              <a:ext cx="1129200" cy="852300"/>
            </a:xfrm>
            <a:prstGeom prst="straightConnector1">
              <a:avLst/>
            </a:prstGeom>
            <a:noFill/>
            <a:ln cap="flat" cmpd="sng" w="19050">
              <a:solidFill>
                <a:srgbClr val="FFFFFF"/>
              </a:solidFill>
              <a:prstDash val="solid"/>
              <a:round/>
              <a:headEnd len="lg" w="lg" type="none"/>
              <a:tailEnd len="lg" w="lg" type="none"/>
            </a:ln>
          </p:spPr>
        </p:cxnSp>
        <p:cxnSp>
          <p:nvCxnSpPr>
            <p:cNvPr id="1474" name="Shape 1474"/>
            <p:cNvCxnSpPr>
              <a:stCxn id="1472" idx="4"/>
              <a:endCxn id="1466" idx="2"/>
            </p:cNvCxnSpPr>
            <p:nvPr/>
          </p:nvCxnSpPr>
          <p:spPr>
            <a:xfrm>
              <a:off x="5705517" y="3737351"/>
              <a:ext cx="959700" cy="687300"/>
            </a:xfrm>
            <a:prstGeom prst="straightConnector1">
              <a:avLst/>
            </a:prstGeom>
            <a:noFill/>
            <a:ln cap="flat" cmpd="sng" w="19050">
              <a:solidFill>
                <a:srgbClr val="FFFFFF"/>
              </a:solidFill>
              <a:prstDash val="solid"/>
              <a:round/>
              <a:headEnd len="lg" w="lg" type="none"/>
              <a:tailEnd len="lg" w="lg" type="none"/>
            </a:ln>
          </p:spPr>
        </p:cxnSp>
        <p:cxnSp>
          <p:nvCxnSpPr>
            <p:cNvPr id="1475" name="Shape 1475"/>
            <p:cNvCxnSpPr>
              <a:stCxn id="1472" idx="3"/>
              <a:endCxn id="1476" idx="2"/>
            </p:cNvCxnSpPr>
            <p:nvPr/>
          </p:nvCxnSpPr>
          <p:spPr>
            <a:xfrm flipH="1" rot="10800000">
              <a:off x="5300667" y="3112601"/>
              <a:ext cx="1950300" cy="828600"/>
            </a:xfrm>
            <a:prstGeom prst="straightConnector1">
              <a:avLst/>
            </a:prstGeom>
            <a:noFill/>
            <a:ln cap="flat" cmpd="sng" w="19050">
              <a:solidFill>
                <a:srgbClr val="FFFFFF"/>
              </a:solidFill>
              <a:prstDash val="solid"/>
              <a:round/>
              <a:headEnd len="lg" w="lg" type="none"/>
              <a:tailEnd len="lg" w="lg" type="none"/>
            </a:ln>
          </p:spPr>
        </p:cxnSp>
        <p:cxnSp>
          <p:nvCxnSpPr>
            <p:cNvPr id="1477" name="Shape 1477"/>
            <p:cNvCxnSpPr>
              <a:stCxn id="1476" idx="3"/>
              <a:endCxn id="1466" idx="3"/>
            </p:cNvCxnSpPr>
            <p:nvPr/>
          </p:nvCxnSpPr>
          <p:spPr>
            <a:xfrm flipH="1">
              <a:off x="7070329" y="3316551"/>
              <a:ext cx="585600" cy="1312500"/>
            </a:xfrm>
            <a:prstGeom prst="straightConnector1">
              <a:avLst/>
            </a:prstGeom>
            <a:noFill/>
            <a:ln cap="flat" cmpd="sng" w="19050">
              <a:solidFill>
                <a:srgbClr val="FFFFFF"/>
              </a:solidFill>
              <a:prstDash val="solid"/>
              <a:round/>
              <a:headEnd len="lg" w="lg" type="none"/>
              <a:tailEnd len="lg" w="lg" type="none"/>
            </a:ln>
          </p:spPr>
        </p:cxnSp>
        <p:sp>
          <p:nvSpPr>
            <p:cNvPr id="1468" name="Shape 1468"/>
            <p:cNvSpPr/>
            <p:nvPr/>
          </p:nvSpPr>
          <p:spPr>
            <a:xfrm>
              <a:off x="951954" y="3358201"/>
              <a:ext cx="809700" cy="4077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470" name="Shape 1470"/>
            <p:cNvSpPr/>
            <p:nvPr/>
          </p:nvSpPr>
          <p:spPr>
            <a:xfrm>
              <a:off x="2517654" y="2599001"/>
              <a:ext cx="809700" cy="4077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478" name="Shape 1478"/>
            <p:cNvGrpSpPr/>
            <p:nvPr/>
          </p:nvGrpSpPr>
          <p:grpSpPr>
            <a:xfrm>
              <a:off x="4167117" y="1288836"/>
              <a:ext cx="809759" cy="378513"/>
              <a:chOff x="565525" y="1153875"/>
              <a:chExt cx="1250400" cy="606300"/>
            </a:xfrm>
          </p:grpSpPr>
          <p:sp>
            <p:nvSpPr>
              <p:cNvPr id="1479" name="Shape 1479"/>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480" name="Shape 1480"/>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481" name="Shape 1481"/>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sp>
          <p:nvSpPr>
            <p:cNvPr id="1472" name="Shape 1472"/>
            <p:cNvSpPr/>
            <p:nvPr/>
          </p:nvSpPr>
          <p:spPr>
            <a:xfrm>
              <a:off x="4895817" y="3533501"/>
              <a:ext cx="809700" cy="4077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466" name="Shape 1466"/>
            <p:cNvSpPr/>
            <p:nvPr/>
          </p:nvSpPr>
          <p:spPr>
            <a:xfrm>
              <a:off x="6665029" y="4221001"/>
              <a:ext cx="809700" cy="4077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476" name="Shape 1476"/>
            <p:cNvSpPr/>
            <p:nvPr/>
          </p:nvSpPr>
          <p:spPr>
            <a:xfrm>
              <a:off x="7251079" y="2908851"/>
              <a:ext cx="809700" cy="4077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482" name="Shape 1482"/>
            <p:cNvCxnSpPr>
              <a:stCxn id="1470" idx="4"/>
              <a:endCxn id="1476" idx="2"/>
            </p:cNvCxnSpPr>
            <p:nvPr/>
          </p:nvCxnSpPr>
          <p:spPr>
            <a:xfrm>
              <a:off x="3327354" y="2802851"/>
              <a:ext cx="3923400" cy="309600"/>
            </a:xfrm>
            <a:prstGeom prst="straightConnector1">
              <a:avLst/>
            </a:prstGeom>
            <a:noFill/>
            <a:ln cap="flat" cmpd="sng" w="19050">
              <a:solidFill>
                <a:srgbClr val="FFFFFF"/>
              </a:solidFill>
              <a:prstDash val="solid"/>
              <a:round/>
              <a:headEnd len="lg" w="lg" type="none"/>
              <a:tailEnd len="lg" w="lg" type="none"/>
            </a:ln>
          </p:spPr>
        </p:cxnSp>
        <p:cxnSp>
          <p:nvCxnSpPr>
            <p:cNvPr id="1483" name="Shape 1483"/>
            <p:cNvCxnSpPr>
              <a:endCxn id="1468" idx="1"/>
            </p:cNvCxnSpPr>
            <p:nvPr/>
          </p:nvCxnSpPr>
          <p:spPr>
            <a:xfrm rot="5400000">
              <a:off x="1821504" y="1012801"/>
              <a:ext cx="1880700" cy="2810100"/>
            </a:xfrm>
            <a:prstGeom prst="curvedConnector3">
              <a:avLst>
                <a:gd fmla="val 50000" name="adj1"/>
              </a:avLst>
            </a:prstGeom>
            <a:noFill/>
            <a:ln cap="flat" cmpd="sng" w="19050">
              <a:solidFill>
                <a:srgbClr val="FFFFFF"/>
              </a:solidFill>
              <a:prstDash val="dash"/>
              <a:round/>
              <a:headEnd len="lg" w="lg" type="none"/>
              <a:tailEnd len="lg" w="lg" type="none"/>
            </a:ln>
          </p:spPr>
        </p:cxnSp>
        <p:cxnSp>
          <p:nvCxnSpPr>
            <p:cNvPr id="1484" name="Shape 1484"/>
            <p:cNvCxnSpPr>
              <a:endCxn id="1470" idx="1"/>
            </p:cNvCxnSpPr>
            <p:nvPr/>
          </p:nvCxnSpPr>
          <p:spPr>
            <a:xfrm rot="5400000">
              <a:off x="2984604" y="1416101"/>
              <a:ext cx="1120800" cy="1245000"/>
            </a:xfrm>
            <a:prstGeom prst="curvedConnector3">
              <a:avLst>
                <a:gd fmla="val 50000" name="adj1"/>
              </a:avLst>
            </a:prstGeom>
            <a:noFill/>
            <a:ln cap="flat" cmpd="sng" w="19050">
              <a:solidFill>
                <a:srgbClr val="FFFFFF"/>
              </a:solidFill>
              <a:prstDash val="dash"/>
              <a:round/>
              <a:headEnd len="lg" w="lg" type="none"/>
              <a:tailEnd len="lg" w="lg" type="none"/>
            </a:ln>
          </p:spPr>
        </p:cxnSp>
        <p:cxnSp>
          <p:nvCxnSpPr>
            <p:cNvPr id="1485" name="Shape 1485"/>
            <p:cNvCxnSpPr>
              <a:stCxn id="1479" idx="3"/>
              <a:endCxn id="1465" idx="1"/>
            </p:cNvCxnSpPr>
            <p:nvPr/>
          </p:nvCxnSpPr>
          <p:spPr>
            <a:xfrm rot="5400000">
              <a:off x="2607896" y="2421549"/>
              <a:ext cx="2718300" cy="1209900"/>
            </a:xfrm>
            <a:prstGeom prst="curvedConnector3">
              <a:avLst>
                <a:gd fmla="val 50001" name="adj1"/>
              </a:avLst>
            </a:prstGeom>
            <a:noFill/>
            <a:ln cap="flat" cmpd="sng" w="19050">
              <a:solidFill>
                <a:srgbClr val="FFFFFF"/>
              </a:solidFill>
              <a:prstDash val="dash"/>
              <a:round/>
              <a:headEnd len="lg" w="lg" type="none"/>
              <a:tailEnd len="lg" w="lg" type="none"/>
            </a:ln>
          </p:spPr>
        </p:cxnSp>
        <p:cxnSp>
          <p:nvCxnSpPr>
            <p:cNvPr id="1486" name="Shape 1486"/>
            <p:cNvCxnSpPr>
              <a:stCxn id="1479" idx="3"/>
              <a:endCxn id="1472" idx="1"/>
            </p:cNvCxnSpPr>
            <p:nvPr/>
          </p:nvCxnSpPr>
          <p:spPr>
            <a:xfrm flipH="1" rot="-5400000">
              <a:off x="4003046" y="2236299"/>
              <a:ext cx="1866000" cy="728100"/>
            </a:xfrm>
            <a:prstGeom prst="curvedConnector3">
              <a:avLst>
                <a:gd fmla="val 50004" name="adj1"/>
              </a:avLst>
            </a:prstGeom>
            <a:noFill/>
            <a:ln cap="flat" cmpd="sng" w="19050">
              <a:solidFill>
                <a:srgbClr val="FFFFFF"/>
              </a:solidFill>
              <a:prstDash val="dash"/>
              <a:round/>
              <a:headEnd len="lg" w="lg" type="none"/>
              <a:tailEnd len="lg" w="lg" type="none"/>
            </a:ln>
          </p:spPr>
        </p:cxnSp>
        <p:cxnSp>
          <p:nvCxnSpPr>
            <p:cNvPr id="1487" name="Shape 1487"/>
            <p:cNvCxnSpPr>
              <a:stCxn id="1479" idx="4"/>
              <a:endCxn id="1476" idx="1"/>
            </p:cNvCxnSpPr>
            <p:nvPr/>
          </p:nvCxnSpPr>
          <p:spPr>
            <a:xfrm>
              <a:off x="4976876" y="1478093"/>
              <a:ext cx="2679600" cy="1430700"/>
            </a:xfrm>
            <a:prstGeom prst="curvedConnector2">
              <a:avLst/>
            </a:prstGeom>
            <a:noFill/>
            <a:ln cap="flat" cmpd="sng" w="19050">
              <a:solidFill>
                <a:srgbClr val="FFFFFF"/>
              </a:solidFill>
              <a:prstDash val="dash"/>
              <a:round/>
              <a:headEnd len="lg" w="lg" type="none"/>
              <a:tailEnd len="lg" w="lg" type="none"/>
            </a:ln>
          </p:spPr>
        </p:cxnSp>
        <p:cxnSp>
          <p:nvCxnSpPr>
            <p:cNvPr id="1488" name="Shape 1488"/>
            <p:cNvCxnSpPr>
              <a:stCxn id="1479" idx="4"/>
              <a:endCxn id="1466" idx="1"/>
            </p:cNvCxnSpPr>
            <p:nvPr/>
          </p:nvCxnSpPr>
          <p:spPr>
            <a:xfrm>
              <a:off x="4976876" y="1478093"/>
              <a:ext cx="2092800" cy="2743200"/>
            </a:xfrm>
            <a:prstGeom prst="curvedConnector2">
              <a:avLst/>
            </a:prstGeom>
            <a:noFill/>
            <a:ln cap="flat" cmpd="sng" w="19050">
              <a:solidFill>
                <a:srgbClr val="FFFFFF"/>
              </a:solidFill>
              <a:prstDash val="dash"/>
              <a:round/>
              <a:headEnd len="lg" w="lg" type="none"/>
              <a:tailEnd len="lg" w="lg" type="none"/>
            </a:ln>
          </p:spPr>
        </p:cxnSp>
      </p:grpSp>
      <p:grpSp>
        <p:nvGrpSpPr>
          <p:cNvPr id="1489" name="Shape 1489"/>
          <p:cNvGrpSpPr/>
          <p:nvPr/>
        </p:nvGrpSpPr>
        <p:grpSpPr>
          <a:xfrm>
            <a:off x="375739" y="1010933"/>
            <a:ext cx="1882257" cy="1460064"/>
            <a:chOff x="495525" y="947800"/>
            <a:chExt cx="8444400" cy="4020000"/>
          </a:xfrm>
        </p:grpSpPr>
        <p:sp>
          <p:nvSpPr>
            <p:cNvPr id="1460" name="Shape 1460"/>
            <p:cNvSpPr/>
            <p:nvPr/>
          </p:nvSpPr>
          <p:spPr>
            <a:xfrm>
              <a:off x="495525" y="947800"/>
              <a:ext cx="8444400" cy="4020000"/>
            </a:xfrm>
            <a:prstGeom prst="rect">
              <a:avLst/>
            </a:prstGeom>
            <a:noFill/>
            <a:ln cap="flat" cmpd="sng" w="19050">
              <a:solidFill>
                <a:srgbClr val="FF9900"/>
              </a:solidFill>
              <a:prstDash val="lgDash"/>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490" name="Shape 1490"/>
            <p:cNvCxnSpPr>
              <a:stCxn id="1491" idx="4"/>
              <a:endCxn id="1492" idx="2"/>
            </p:cNvCxnSpPr>
            <p:nvPr/>
          </p:nvCxnSpPr>
          <p:spPr>
            <a:xfrm flipH="1" rot="10800000">
              <a:off x="3766504" y="4425176"/>
              <a:ext cx="2899200" cy="164400"/>
            </a:xfrm>
            <a:prstGeom prst="straightConnector1">
              <a:avLst/>
            </a:prstGeom>
            <a:noFill/>
            <a:ln cap="flat" cmpd="sng" w="19050">
              <a:solidFill>
                <a:srgbClr val="FFFFFF"/>
              </a:solidFill>
              <a:prstDash val="solid"/>
              <a:round/>
              <a:headEnd len="lg" w="lg" type="none"/>
              <a:tailEnd len="lg" w="lg" type="none"/>
            </a:ln>
          </p:spPr>
        </p:cxnSp>
        <p:sp>
          <p:nvSpPr>
            <p:cNvPr id="1491" name="Shape 1491"/>
            <p:cNvSpPr/>
            <p:nvPr/>
          </p:nvSpPr>
          <p:spPr>
            <a:xfrm>
              <a:off x="2956804" y="4385726"/>
              <a:ext cx="809700" cy="4077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493" name="Shape 1493"/>
            <p:cNvCxnSpPr>
              <a:stCxn id="1494" idx="4"/>
              <a:endCxn id="1491" idx="3"/>
            </p:cNvCxnSpPr>
            <p:nvPr/>
          </p:nvCxnSpPr>
          <p:spPr>
            <a:xfrm>
              <a:off x="1761654" y="3562051"/>
              <a:ext cx="1600200" cy="1231500"/>
            </a:xfrm>
            <a:prstGeom prst="straightConnector1">
              <a:avLst/>
            </a:prstGeom>
            <a:noFill/>
            <a:ln cap="flat" cmpd="sng" w="19050">
              <a:solidFill>
                <a:srgbClr val="FFFFFF"/>
              </a:solidFill>
              <a:prstDash val="solid"/>
              <a:round/>
              <a:headEnd len="lg" w="lg" type="none"/>
              <a:tailEnd len="lg" w="lg" type="none"/>
            </a:ln>
          </p:spPr>
        </p:cxnSp>
        <p:cxnSp>
          <p:nvCxnSpPr>
            <p:cNvPr id="1495" name="Shape 1495"/>
            <p:cNvCxnSpPr>
              <a:stCxn id="1494" idx="4"/>
              <a:endCxn id="1496" idx="2"/>
            </p:cNvCxnSpPr>
            <p:nvPr/>
          </p:nvCxnSpPr>
          <p:spPr>
            <a:xfrm flipH="1" rot="10800000">
              <a:off x="1761654" y="2803051"/>
              <a:ext cx="756300" cy="759000"/>
            </a:xfrm>
            <a:prstGeom prst="straightConnector1">
              <a:avLst/>
            </a:prstGeom>
            <a:noFill/>
            <a:ln cap="flat" cmpd="sng" w="19050">
              <a:solidFill>
                <a:srgbClr val="FFFFFF"/>
              </a:solidFill>
              <a:prstDash val="solid"/>
              <a:round/>
              <a:headEnd len="lg" w="lg" type="none"/>
              <a:tailEnd len="lg" w="lg" type="none"/>
            </a:ln>
          </p:spPr>
        </p:cxnSp>
        <p:cxnSp>
          <p:nvCxnSpPr>
            <p:cNvPr id="1497" name="Shape 1497"/>
            <p:cNvCxnSpPr>
              <a:stCxn id="1496" idx="3"/>
              <a:endCxn id="1498" idx="2"/>
            </p:cNvCxnSpPr>
            <p:nvPr/>
          </p:nvCxnSpPr>
          <p:spPr>
            <a:xfrm>
              <a:off x="2922504" y="3006701"/>
              <a:ext cx="1973100" cy="731100"/>
            </a:xfrm>
            <a:prstGeom prst="straightConnector1">
              <a:avLst/>
            </a:prstGeom>
            <a:noFill/>
            <a:ln cap="flat" cmpd="sng" w="19050">
              <a:solidFill>
                <a:srgbClr val="FFFFFF"/>
              </a:solidFill>
              <a:prstDash val="solid"/>
              <a:round/>
              <a:headEnd len="lg" w="lg" type="none"/>
              <a:tailEnd len="lg" w="lg" type="none"/>
            </a:ln>
          </p:spPr>
        </p:cxnSp>
        <p:cxnSp>
          <p:nvCxnSpPr>
            <p:cNvPr id="1499" name="Shape 1499"/>
            <p:cNvCxnSpPr>
              <a:stCxn id="1491" idx="4"/>
              <a:endCxn id="1498" idx="2"/>
            </p:cNvCxnSpPr>
            <p:nvPr/>
          </p:nvCxnSpPr>
          <p:spPr>
            <a:xfrm flipH="1" rot="10800000">
              <a:off x="3766504" y="3737276"/>
              <a:ext cx="1129200" cy="852300"/>
            </a:xfrm>
            <a:prstGeom prst="straightConnector1">
              <a:avLst/>
            </a:prstGeom>
            <a:noFill/>
            <a:ln cap="flat" cmpd="sng" w="19050">
              <a:solidFill>
                <a:srgbClr val="FFFFFF"/>
              </a:solidFill>
              <a:prstDash val="solid"/>
              <a:round/>
              <a:headEnd len="lg" w="lg" type="none"/>
              <a:tailEnd len="lg" w="lg" type="none"/>
            </a:ln>
          </p:spPr>
        </p:cxnSp>
        <p:cxnSp>
          <p:nvCxnSpPr>
            <p:cNvPr id="1500" name="Shape 1500"/>
            <p:cNvCxnSpPr>
              <a:stCxn id="1498" idx="4"/>
              <a:endCxn id="1492" idx="2"/>
            </p:cNvCxnSpPr>
            <p:nvPr/>
          </p:nvCxnSpPr>
          <p:spPr>
            <a:xfrm>
              <a:off x="5705517" y="3737351"/>
              <a:ext cx="959700" cy="687300"/>
            </a:xfrm>
            <a:prstGeom prst="straightConnector1">
              <a:avLst/>
            </a:prstGeom>
            <a:noFill/>
            <a:ln cap="flat" cmpd="sng" w="19050">
              <a:solidFill>
                <a:srgbClr val="FFFFFF"/>
              </a:solidFill>
              <a:prstDash val="solid"/>
              <a:round/>
              <a:headEnd len="lg" w="lg" type="none"/>
              <a:tailEnd len="lg" w="lg" type="none"/>
            </a:ln>
          </p:spPr>
        </p:cxnSp>
        <p:cxnSp>
          <p:nvCxnSpPr>
            <p:cNvPr id="1501" name="Shape 1501"/>
            <p:cNvCxnSpPr>
              <a:stCxn id="1498" idx="3"/>
              <a:endCxn id="1502" idx="2"/>
            </p:cNvCxnSpPr>
            <p:nvPr/>
          </p:nvCxnSpPr>
          <p:spPr>
            <a:xfrm flipH="1" rot="10800000">
              <a:off x="5300667" y="3112601"/>
              <a:ext cx="1950300" cy="828600"/>
            </a:xfrm>
            <a:prstGeom prst="straightConnector1">
              <a:avLst/>
            </a:prstGeom>
            <a:noFill/>
            <a:ln cap="flat" cmpd="sng" w="19050">
              <a:solidFill>
                <a:srgbClr val="FFFFFF"/>
              </a:solidFill>
              <a:prstDash val="solid"/>
              <a:round/>
              <a:headEnd len="lg" w="lg" type="none"/>
              <a:tailEnd len="lg" w="lg" type="none"/>
            </a:ln>
          </p:spPr>
        </p:cxnSp>
        <p:cxnSp>
          <p:nvCxnSpPr>
            <p:cNvPr id="1503" name="Shape 1503"/>
            <p:cNvCxnSpPr>
              <a:stCxn id="1502" idx="3"/>
              <a:endCxn id="1492" idx="3"/>
            </p:cNvCxnSpPr>
            <p:nvPr/>
          </p:nvCxnSpPr>
          <p:spPr>
            <a:xfrm flipH="1">
              <a:off x="7070329" y="3316551"/>
              <a:ext cx="585600" cy="1312500"/>
            </a:xfrm>
            <a:prstGeom prst="straightConnector1">
              <a:avLst/>
            </a:prstGeom>
            <a:noFill/>
            <a:ln cap="flat" cmpd="sng" w="19050">
              <a:solidFill>
                <a:srgbClr val="FFFFFF"/>
              </a:solidFill>
              <a:prstDash val="solid"/>
              <a:round/>
              <a:headEnd len="lg" w="lg" type="none"/>
              <a:tailEnd len="lg" w="lg" type="none"/>
            </a:ln>
          </p:spPr>
        </p:cxnSp>
        <p:sp>
          <p:nvSpPr>
            <p:cNvPr id="1494" name="Shape 1494"/>
            <p:cNvSpPr/>
            <p:nvPr/>
          </p:nvSpPr>
          <p:spPr>
            <a:xfrm>
              <a:off x="951954" y="3358201"/>
              <a:ext cx="809700" cy="4077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496" name="Shape 1496"/>
            <p:cNvSpPr/>
            <p:nvPr/>
          </p:nvSpPr>
          <p:spPr>
            <a:xfrm>
              <a:off x="2517654" y="2599001"/>
              <a:ext cx="809700" cy="4077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504" name="Shape 1504"/>
            <p:cNvGrpSpPr/>
            <p:nvPr/>
          </p:nvGrpSpPr>
          <p:grpSpPr>
            <a:xfrm>
              <a:off x="4167117" y="1288836"/>
              <a:ext cx="809759" cy="378513"/>
              <a:chOff x="565525" y="1153875"/>
              <a:chExt cx="1250400" cy="606300"/>
            </a:xfrm>
          </p:grpSpPr>
          <p:sp>
            <p:nvSpPr>
              <p:cNvPr id="1505" name="Shape 1505"/>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506" name="Shape 1506"/>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507" name="Shape 1507"/>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sp>
          <p:nvSpPr>
            <p:cNvPr id="1498" name="Shape 1498"/>
            <p:cNvSpPr/>
            <p:nvPr/>
          </p:nvSpPr>
          <p:spPr>
            <a:xfrm>
              <a:off x="4895817" y="3533501"/>
              <a:ext cx="809700" cy="4077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492" name="Shape 1492"/>
            <p:cNvSpPr/>
            <p:nvPr/>
          </p:nvSpPr>
          <p:spPr>
            <a:xfrm>
              <a:off x="6665029" y="4221001"/>
              <a:ext cx="809700" cy="4077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502" name="Shape 1502"/>
            <p:cNvSpPr/>
            <p:nvPr/>
          </p:nvSpPr>
          <p:spPr>
            <a:xfrm>
              <a:off x="7251079" y="2908851"/>
              <a:ext cx="809700" cy="4077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508" name="Shape 1508"/>
            <p:cNvCxnSpPr>
              <a:stCxn id="1496" idx="4"/>
              <a:endCxn id="1502" idx="2"/>
            </p:cNvCxnSpPr>
            <p:nvPr/>
          </p:nvCxnSpPr>
          <p:spPr>
            <a:xfrm>
              <a:off x="3327354" y="2802851"/>
              <a:ext cx="3923400" cy="309600"/>
            </a:xfrm>
            <a:prstGeom prst="straightConnector1">
              <a:avLst/>
            </a:prstGeom>
            <a:noFill/>
            <a:ln cap="flat" cmpd="sng" w="19050">
              <a:solidFill>
                <a:srgbClr val="FFFFFF"/>
              </a:solidFill>
              <a:prstDash val="solid"/>
              <a:round/>
              <a:headEnd len="lg" w="lg" type="none"/>
              <a:tailEnd len="lg" w="lg" type="none"/>
            </a:ln>
          </p:spPr>
        </p:cxnSp>
        <p:cxnSp>
          <p:nvCxnSpPr>
            <p:cNvPr id="1509" name="Shape 1509"/>
            <p:cNvCxnSpPr>
              <a:endCxn id="1494" idx="1"/>
            </p:cNvCxnSpPr>
            <p:nvPr/>
          </p:nvCxnSpPr>
          <p:spPr>
            <a:xfrm rot="5400000">
              <a:off x="1821504" y="1012801"/>
              <a:ext cx="1880700" cy="2810100"/>
            </a:xfrm>
            <a:prstGeom prst="curvedConnector3">
              <a:avLst>
                <a:gd fmla="val 50000" name="adj1"/>
              </a:avLst>
            </a:prstGeom>
            <a:noFill/>
            <a:ln cap="flat" cmpd="sng" w="19050">
              <a:solidFill>
                <a:srgbClr val="FFFFFF"/>
              </a:solidFill>
              <a:prstDash val="dash"/>
              <a:round/>
              <a:headEnd len="lg" w="lg" type="none"/>
              <a:tailEnd len="lg" w="lg" type="none"/>
            </a:ln>
          </p:spPr>
        </p:cxnSp>
        <p:cxnSp>
          <p:nvCxnSpPr>
            <p:cNvPr id="1510" name="Shape 1510"/>
            <p:cNvCxnSpPr>
              <a:endCxn id="1496" idx="1"/>
            </p:cNvCxnSpPr>
            <p:nvPr/>
          </p:nvCxnSpPr>
          <p:spPr>
            <a:xfrm rot="5400000">
              <a:off x="2984604" y="1416101"/>
              <a:ext cx="1120800" cy="1245000"/>
            </a:xfrm>
            <a:prstGeom prst="curvedConnector3">
              <a:avLst>
                <a:gd fmla="val 50000" name="adj1"/>
              </a:avLst>
            </a:prstGeom>
            <a:noFill/>
            <a:ln cap="flat" cmpd="sng" w="19050">
              <a:solidFill>
                <a:srgbClr val="FFFFFF"/>
              </a:solidFill>
              <a:prstDash val="dash"/>
              <a:round/>
              <a:headEnd len="lg" w="lg" type="none"/>
              <a:tailEnd len="lg" w="lg" type="none"/>
            </a:ln>
          </p:spPr>
        </p:cxnSp>
        <p:cxnSp>
          <p:nvCxnSpPr>
            <p:cNvPr id="1511" name="Shape 1511"/>
            <p:cNvCxnSpPr>
              <a:stCxn id="1505" idx="3"/>
              <a:endCxn id="1491" idx="1"/>
            </p:cNvCxnSpPr>
            <p:nvPr/>
          </p:nvCxnSpPr>
          <p:spPr>
            <a:xfrm rot="5400000">
              <a:off x="2607896" y="2421549"/>
              <a:ext cx="2718300" cy="1209900"/>
            </a:xfrm>
            <a:prstGeom prst="curvedConnector3">
              <a:avLst>
                <a:gd fmla="val 50001" name="adj1"/>
              </a:avLst>
            </a:prstGeom>
            <a:noFill/>
            <a:ln cap="flat" cmpd="sng" w="19050">
              <a:solidFill>
                <a:srgbClr val="FFFFFF"/>
              </a:solidFill>
              <a:prstDash val="dash"/>
              <a:round/>
              <a:headEnd len="lg" w="lg" type="none"/>
              <a:tailEnd len="lg" w="lg" type="none"/>
            </a:ln>
          </p:spPr>
        </p:cxnSp>
        <p:cxnSp>
          <p:nvCxnSpPr>
            <p:cNvPr id="1512" name="Shape 1512"/>
            <p:cNvCxnSpPr>
              <a:stCxn id="1505" idx="3"/>
              <a:endCxn id="1498" idx="1"/>
            </p:cNvCxnSpPr>
            <p:nvPr/>
          </p:nvCxnSpPr>
          <p:spPr>
            <a:xfrm flipH="1" rot="-5400000">
              <a:off x="4003046" y="2236299"/>
              <a:ext cx="1866000" cy="728100"/>
            </a:xfrm>
            <a:prstGeom prst="curvedConnector3">
              <a:avLst>
                <a:gd fmla="val 50004" name="adj1"/>
              </a:avLst>
            </a:prstGeom>
            <a:noFill/>
            <a:ln cap="flat" cmpd="sng" w="19050">
              <a:solidFill>
                <a:srgbClr val="FFFFFF"/>
              </a:solidFill>
              <a:prstDash val="dash"/>
              <a:round/>
              <a:headEnd len="lg" w="lg" type="none"/>
              <a:tailEnd len="lg" w="lg" type="none"/>
            </a:ln>
          </p:spPr>
        </p:cxnSp>
        <p:cxnSp>
          <p:nvCxnSpPr>
            <p:cNvPr id="1513" name="Shape 1513"/>
            <p:cNvCxnSpPr>
              <a:stCxn id="1505" idx="4"/>
              <a:endCxn id="1502" idx="1"/>
            </p:cNvCxnSpPr>
            <p:nvPr/>
          </p:nvCxnSpPr>
          <p:spPr>
            <a:xfrm>
              <a:off x="4976876" y="1478093"/>
              <a:ext cx="2679600" cy="1430700"/>
            </a:xfrm>
            <a:prstGeom prst="curvedConnector2">
              <a:avLst/>
            </a:prstGeom>
            <a:noFill/>
            <a:ln cap="flat" cmpd="sng" w="19050">
              <a:solidFill>
                <a:srgbClr val="FFFFFF"/>
              </a:solidFill>
              <a:prstDash val="dash"/>
              <a:round/>
              <a:headEnd len="lg" w="lg" type="none"/>
              <a:tailEnd len="lg" w="lg" type="none"/>
            </a:ln>
          </p:spPr>
        </p:cxnSp>
        <p:cxnSp>
          <p:nvCxnSpPr>
            <p:cNvPr id="1514" name="Shape 1514"/>
            <p:cNvCxnSpPr>
              <a:stCxn id="1505" idx="4"/>
              <a:endCxn id="1492" idx="1"/>
            </p:cNvCxnSpPr>
            <p:nvPr/>
          </p:nvCxnSpPr>
          <p:spPr>
            <a:xfrm>
              <a:off x="4976876" y="1478093"/>
              <a:ext cx="2092800" cy="2743200"/>
            </a:xfrm>
            <a:prstGeom prst="curvedConnector2">
              <a:avLst/>
            </a:prstGeom>
            <a:noFill/>
            <a:ln cap="flat" cmpd="sng" w="19050">
              <a:solidFill>
                <a:srgbClr val="FFFFFF"/>
              </a:solidFill>
              <a:prstDash val="dash"/>
              <a:round/>
              <a:headEnd len="lg" w="lg" type="none"/>
              <a:tailEnd len="lg" w="lg" type="none"/>
            </a:ln>
          </p:spPr>
        </p:cxnSp>
      </p:grpSp>
      <p:grpSp>
        <p:nvGrpSpPr>
          <p:cNvPr id="1515" name="Shape 1515"/>
          <p:cNvGrpSpPr/>
          <p:nvPr/>
        </p:nvGrpSpPr>
        <p:grpSpPr>
          <a:xfrm>
            <a:off x="3823114" y="2047746"/>
            <a:ext cx="1882257" cy="1460064"/>
            <a:chOff x="495525" y="947800"/>
            <a:chExt cx="8444400" cy="4020000"/>
          </a:xfrm>
        </p:grpSpPr>
        <p:sp>
          <p:nvSpPr>
            <p:cNvPr id="1516" name="Shape 1516"/>
            <p:cNvSpPr/>
            <p:nvPr/>
          </p:nvSpPr>
          <p:spPr>
            <a:xfrm>
              <a:off x="495525" y="947800"/>
              <a:ext cx="8444400" cy="4020000"/>
            </a:xfrm>
            <a:prstGeom prst="rect">
              <a:avLst/>
            </a:prstGeom>
            <a:noFill/>
            <a:ln cap="flat" cmpd="sng" w="19050">
              <a:solidFill>
                <a:srgbClr val="FF9900"/>
              </a:solidFill>
              <a:prstDash val="lgDash"/>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517" name="Shape 1517"/>
            <p:cNvCxnSpPr>
              <a:stCxn id="1518" idx="4"/>
              <a:endCxn id="1519" idx="2"/>
            </p:cNvCxnSpPr>
            <p:nvPr/>
          </p:nvCxnSpPr>
          <p:spPr>
            <a:xfrm flipH="1" rot="10800000">
              <a:off x="3766504" y="4425176"/>
              <a:ext cx="2899200" cy="164400"/>
            </a:xfrm>
            <a:prstGeom prst="straightConnector1">
              <a:avLst/>
            </a:prstGeom>
            <a:noFill/>
            <a:ln cap="flat" cmpd="sng" w="19050">
              <a:solidFill>
                <a:srgbClr val="FFFFFF"/>
              </a:solidFill>
              <a:prstDash val="solid"/>
              <a:round/>
              <a:headEnd len="lg" w="lg" type="none"/>
              <a:tailEnd len="lg" w="lg" type="none"/>
            </a:ln>
          </p:spPr>
        </p:cxnSp>
        <p:sp>
          <p:nvSpPr>
            <p:cNvPr id="1518" name="Shape 1518"/>
            <p:cNvSpPr/>
            <p:nvPr/>
          </p:nvSpPr>
          <p:spPr>
            <a:xfrm>
              <a:off x="2956804" y="4385726"/>
              <a:ext cx="809700" cy="4077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520" name="Shape 1520"/>
            <p:cNvCxnSpPr>
              <a:stCxn id="1521" idx="4"/>
              <a:endCxn id="1518" idx="3"/>
            </p:cNvCxnSpPr>
            <p:nvPr/>
          </p:nvCxnSpPr>
          <p:spPr>
            <a:xfrm>
              <a:off x="1761654" y="3562051"/>
              <a:ext cx="1600200" cy="1231500"/>
            </a:xfrm>
            <a:prstGeom prst="straightConnector1">
              <a:avLst/>
            </a:prstGeom>
            <a:noFill/>
            <a:ln cap="flat" cmpd="sng" w="19050">
              <a:solidFill>
                <a:srgbClr val="FFFFFF"/>
              </a:solidFill>
              <a:prstDash val="solid"/>
              <a:round/>
              <a:headEnd len="lg" w="lg" type="none"/>
              <a:tailEnd len="lg" w="lg" type="none"/>
            </a:ln>
          </p:spPr>
        </p:cxnSp>
        <p:cxnSp>
          <p:nvCxnSpPr>
            <p:cNvPr id="1522" name="Shape 1522"/>
            <p:cNvCxnSpPr>
              <a:stCxn id="1521" idx="4"/>
              <a:endCxn id="1523" idx="2"/>
            </p:cNvCxnSpPr>
            <p:nvPr/>
          </p:nvCxnSpPr>
          <p:spPr>
            <a:xfrm flipH="1" rot="10800000">
              <a:off x="1761654" y="2803051"/>
              <a:ext cx="756300" cy="759000"/>
            </a:xfrm>
            <a:prstGeom prst="straightConnector1">
              <a:avLst/>
            </a:prstGeom>
            <a:noFill/>
            <a:ln cap="flat" cmpd="sng" w="19050">
              <a:solidFill>
                <a:srgbClr val="FFFFFF"/>
              </a:solidFill>
              <a:prstDash val="solid"/>
              <a:round/>
              <a:headEnd len="lg" w="lg" type="none"/>
              <a:tailEnd len="lg" w="lg" type="none"/>
            </a:ln>
          </p:spPr>
        </p:cxnSp>
        <p:cxnSp>
          <p:nvCxnSpPr>
            <p:cNvPr id="1524" name="Shape 1524"/>
            <p:cNvCxnSpPr>
              <a:stCxn id="1523" idx="3"/>
              <a:endCxn id="1525" idx="2"/>
            </p:cNvCxnSpPr>
            <p:nvPr/>
          </p:nvCxnSpPr>
          <p:spPr>
            <a:xfrm>
              <a:off x="2922504" y="3006701"/>
              <a:ext cx="1973100" cy="731100"/>
            </a:xfrm>
            <a:prstGeom prst="straightConnector1">
              <a:avLst/>
            </a:prstGeom>
            <a:noFill/>
            <a:ln cap="flat" cmpd="sng" w="19050">
              <a:solidFill>
                <a:srgbClr val="FFFFFF"/>
              </a:solidFill>
              <a:prstDash val="solid"/>
              <a:round/>
              <a:headEnd len="lg" w="lg" type="none"/>
              <a:tailEnd len="lg" w="lg" type="none"/>
            </a:ln>
          </p:spPr>
        </p:cxnSp>
        <p:cxnSp>
          <p:nvCxnSpPr>
            <p:cNvPr id="1526" name="Shape 1526"/>
            <p:cNvCxnSpPr>
              <a:stCxn id="1518" idx="4"/>
              <a:endCxn id="1525" idx="2"/>
            </p:cNvCxnSpPr>
            <p:nvPr/>
          </p:nvCxnSpPr>
          <p:spPr>
            <a:xfrm flipH="1" rot="10800000">
              <a:off x="3766504" y="3737276"/>
              <a:ext cx="1129200" cy="852300"/>
            </a:xfrm>
            <a:prstGeom prst="straightConnector1">
              <a:avLst/>
            </a:prstGeom>
            <a:noFill/>
            <a:ln cap="flat" cmpd="sng" w="19050">
              <a:solidFill>
                <a:srgbClr val="FFFFFF"/>
              </a:solidFill>
              <a:prstDash val="solid"/>
              <a:round/>
              <a:headEnd len="lg" w="lg" type="none"/>
              <a:tailEnd len="lg" w="lg" type="none"/>
            </a:ln>
          </p:spPr>
        </p:cxnSp>
        <p:cxnSp>
          <p:nvCxnSpPr>
            <p:cNvPr id="1527" name="Shape 1527"/>
            <p:cNvCxnSpPr>
              <a:stCxn id="1525" idx="4"/>
              <a:endCxn id="1519" idx="2"/>
            </p:cNvCxnSpPr>
            <p:nvPr/>
          </p:nvCxnSpPr>
          <p:spPr>
            <a:xfrm>
              <a:off x="5705517" y="3737351"/>
              <a:ext cx="959700" cy="687300"/>
            </a:xfrm>
            <a:prstGeom prst="straightConnector1">
              <a:avLst/>
            </a:prstGeom>
            <a:noFill/>
            <a:ln cap="flat" cmpd="sng" w="19050">
              <a:solidFill>
                <a:srgbClr val="FFFFFF"/>
              </a:solidFill>
              <a:prstDash val="solid"/>
              <a:round/>
              <a:headEnd len="lg" w="lg" type="none"/>
              <a:tailEnd len="lg" w="lg" type="none"/>
            </a:ln>
          </p:spPr>
        </p:cxnSp>
        <p:cxnSp>
          <p:nvCxnSpPr>
            <p:cNvPr id="1528" name="Shape 1528"/>
            <p:cNvCxnSpPr>
              <a:stCxn id="1525" idx="3"/>
              <a:endCxn id="1529" idx="2"/>
            </p:cNvCxnSpPr>
            <p:nvPr/>
          </p:nvCxnSpPr>
          <p:spPr>
            <a:xfrm flipH="1" rot="10800000">
              <a:off x="5300667" y="3112601"/>
              <a:ext cx="1950300" cy="828600"/>
            </a:xfrm>
            <a:prstGeom prst="straightConnector1">
              <a:avLst/>
            </a:prstGeom>
            <a:noFill/>
            <a:ln cap="flat" cmpd="sng" w="19050">
              <a:solidFill>
                <a:srgbClr val="FFFFFF"/>
              </a:solidFill>
              <a:prstDash val="solid"/>
              <a:round/>
              <a:headEnd len="lg" w="lg" type="none"/>
              <a:tailEnd len="lg" w="lg" type="none"/>
            </a:ln>
          </p:spPr>
        </p:cxnSp>
        <p:cxnSp>
          <p:nvCxnSpPr>
            <p:cNvPr id="1530" name="Shape 1530"/>
            <p:cNvCxnSpPr>
              <a:stCxn id="1529" idx="3"/>
              <a:endCxn id="1519" idx="3"/>
            </p:cNvCxnSpPr>
            <p:nvPr/>
          </p:nvCxnSpPr>
          <p:spPr>
            <a:xfrm flipH="1">
              <a:off x="7070329" y="3316551"/>
              <a:ext cx="585600" cy="1312500"/>
            </a:xfrm>
            <a:prstGeom prst="straightConnector1">
              <a:avLst/>
            </a:prstGeom>
            <a:noFill/>
            <a:ln cap="flat" cmpd="sng" w="19050">
              <a:solidFill>
                <a:srgbClr val="FFFFFF"/>
              </a:solidFill>
              <a:prstDash val="solid"/>
              <a:round/>
              <a:headEnd len="lg" w="lg" type="none"/>
              <a:tailEnd len="lg" w="lg" type="none"/>
            </a:ln>
          </p:spPr>
        </p:cxnSp>
        <p:sp>
          <p:nvSpPr>
            <p:cNvPr id="1521" name="Shape 1521"/>
            <p:cNvSpPr/>
            <p:nvPr/>
          </p:nvSpPr>
          <p:spPr>
            <a:xfrm>
              <a:off x="951954" y="3358201"/>
              <a:ext cx="809700" cy="4077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523" name="Shape 1523"/>
            <p:cNvSpPr/>
            <p:nvPr/>
          </p:nvSpPr>
          <p:spPr>
            <a:xfrm>
              <a:off x="2517654" y="2599001"/>
              <a:ext cx="809700" cy="4077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531" name="Shape 1531"/>
            <p:cNvGrpSpPr/>
            <p:nvPr/>
          </p:nvGrpSpPr>
          <p:grpSpPr>
            <a:xfrm>
              <a:off x="4167117" y="1288836"/>
              <a:ext cx="809759" cy="378513"/>
              <a:chOff x="565525" y="1153875"/>
              <a:chExt cx="1250400" cy="606300"/>
            </a:xfrm>
          </p:grpSpPr>
          <p:sp>
            <p:nvSpPr>
              <p:cNvPr id="1532" name="Shape 1532"/>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533" name="Shape 1533"/>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534" name="Shape 1534"/>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sp>
          <p:nvSpPr>
            <p:cNvPr id="1525" name="Shape 1525"/>
            <p:cNvSpPr/>
            <p:nvPr/>
          </p:nvSpPr>
          <p:spPr>
            <a:xfrm>
              <a:off x="4895817" y="3533501"/>
              <a:ext cx="809700" cy="4077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519" name="Shape 1519"/>
            <p:cNvSpPr/>
            <p:nvPr/>
          </p:nvSpPr>
          <p:spPr>
            <a:xfrm>
              <a:off x="6665029" y="4221001"/>
              <a:ext cx="809700" cy="4077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529" name="Shape 1529"/>
            <p:cNvSpPr/>
            <p:nvPr/>
          </p:nvSpPr>
          <p:spPr>
            <a:xfrm>
              <a:off x="7251079" y="2908851"/>
              <a:ext cx="809700" cy="4077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535" name="Shape 1535"/>
            <p:cNvCxnSpPr>
              <a:stCxn id="1523" idx="4"/>
              <a:endCxn id="1529" idx="2"/>
            </p:cNvCxnSpPr>
            <p:nvPr/>
          </p:nvCxnSpPr>
          <p:spPr>
            <a:xfrm>
              <a:off x="3327354" y="2802851"/>
              <a:ext cx="3923400" cy="309600"/>
            </a:xfrm>
            <a:prstGeom prst="straightConnector1">
              <a:avLst/>
            </a:prstGeom>
            <a:noFill/>
            <a:ln cap="flat" cmpd="sng" w="19050">
              <a:solidFill>
                <a:srgbClr val="FFFFFF"/>
              </a:solidFill>
              <a:prstDash val="solid"/>
              <a:round/>
              <a:headEnd len="lg" w="lg" type="none"/>
              <a:tailEnd len="lg" w="lg" type="none"/>
            </a:ln>
          </p:spPr>
        </p:cxnSp>
        <p:cxnSp>
          <p:nvCxnSpPr>
            <p:cNvPr id="1536" name="Shape 1536"/>
            <p:cNvCxnSpPr>
              <a:endCxn id="1521" idx="1"/>
            </p:cNvCxnSpPr>
            <p:nvPr/>
          </p:nvCxnSpPr>
          <p:spPr>
            <a:xfrm rot="5400000">
              <a:off x="1821504" y="1012801"/>
              <a:ext cx="1880700" cy="2810100"/>
            </a:xfrm>
            <a:prstGeom prst="curvedConnector3">
              <a:avLst>
                <a:gd fmla="val 50000" name="adj1"/>
              </a:avLst>
            </a:prstGeom>
            <a:noFill/>
            <a:ln cap="flat" cmpd="sng" w="19050">
              <a:solidFill>
                <a:srgbClr val="FFFFFF"/>
              </a:solidFill>
              <a:prstDash val="dash"/>
              <a:round/>
              <a:headEnd len="lg" w="lg" type="none"/>
              <a:tailEnd len="lg" w="lg" type="none"/>
            </a:ln>
          </p:spPr>
        </p:cxnSp>
        <p:cxnSp>
          <p:nvCxnSpPr>
            <p:cNvPr id="1537" name="Shape 1537"/>
            <p:cNvCxnSpPr>
              <a:endCxn id="1523" idx="1"/>
            </p:cNvCxnSpPr>
            <p:nvPr/>
          </p:nvCxnSpPr>
          <p:spPr>
            <a:xfrm rot="5400000">
              <a:off x="2984604" y="1416101"/>
              <a:ext cx="1120800" cy="1245000"/>
            </a:xfrm>
            <a:prstGeom prst="curvedConnector3">
              <a:avLst>
                <a:gd fmla="val 50000" name="adj1"/>
              </a:avLst>
            </a:prstGeom>
            <a:noFill/>
            <a:ln cap="flat" cmpd="sng" w="19050">
              <a:solidFill>
                <a:srgbClr val="FFFFFF"/>
              </a:solidFill>
              <a:prstDash val="dash"/>
              <a:round/>
              <a:headEnd len="lg" w="lg" type="none"/>
              <a:tailEnd len="lg" w="lg" type="none"/>
            </a:ln>
          </p:spPr>
        </p:cxnSp>
        <p:cxnSp>
          <p:nvCxnSpPr>
            <p:cNvPr id="1538" name="Shape 1538"/>
            <p:cNvCxnSpPr>
              <a:stCxn id="1532" idx="3"/>
              <a:endCxn id="1518" idx="1"/>
            </p:cNvCxnSpPr>
            <p:nvPr/>
          </p:nvCxnSpPr>
          <p:spPr>
            <a:xfrm rot="5400000">
              <a:off x="2607896" y="2421549"/>
              <a:ext cx="2718300" cy="1209900"/>
            </a:xfrm>
            <a:prstGeom prst="curvedConnector3">
              <a:avLst>
                <a:gd fmla="val 50001" name="adj1"/>
              </a:avLst>
            </a:prstGeom>
            <a:noFill/>
            <a:ln cap="flat" cmpd="sng" w="19050">
              <a:solidFill>
                <a:srgbClr val="FFFFFF"/>
              </a:solidFill>
              <a:prstDash val="dash"/>
              <a:round/>
              <a:headEnd len="lg" w="lg" type="none"/>
              <a:tailEnd len="lg" w="lg" type="none"/>
            </a:ln>
          </p:spPr>
        </p:cxnSp>
        <p:cxnSp>
          <p:nvCxnSpPr>
            <p:cNvPr id="1539" name="Shape 1539"/>
            <p:cNvCxnSpPr>
              <a:stCxn id="1532" idx="3"/>
              <a:endCxn id="1525" idx="1"/>
            </p:cNvCxnSpPr>
            <p:nvPr/>
          </p:nvCxnSpPr>
          <p:spPr>
            <a:xfrm flipH="1" rot="-5400000">
              <a:off x="4003046" y="2236299"/>
              <a:ext cx="1866000" cy="728100"/>
            </a:xfrm>
            <a:prstGeom prst="curvedConnector3">
              <a:avLst>
                <a:gd fmla="val 50004" name="adj1"/>
              </a:avLst>
            </a:prstGeom>
            <a:noFill/>
            <a:ln cap="flat" cmpd="sng" w="19050">
              <a:solidFill>
                <a:srgbClr val="FFFFFF"/>
              </a:solidFill>
              <a:prstDash val="dash"/>
              <a:round/>
              <a:headEnd len="lg" w="lg" type="none"/>
              <a:tailEnd len="lg" w="lg" type="none"/>
            </a:ln>
          </p:spPr>
        </p:cxnSp>
        <p:cxnSp>
          <p:nvCxnSpPr>
            <p:cNvPr id="1540" name="Shape 1540"/>
            <p:cNvCxnSpPr>
              <a:stCxn id="1532" idx="4"/>
              <a:endCxn id="1529" idx="1"/>
            </p:cNvCxnSpPr>
            <p:nvPr/>
          </p:nvCxnSpPr>
          <p:spPr>
            <a:xfrm>
              <a:off x="4976876" y="1478093"/>
              <a:ext cx="2679600" cy="1430700"/>
            </a:xfrm>
            <a:prstGeom prst="curvedConnector2">
              <a:avLst/>
            </a:prstGeom>
            <a:noFill/>
            <a:ln cap="flat" cmpd="sng" w="19050">
              <a:solidFill>
                <a:srgbClr val="FFFFFF"/>
              </a:solidFill>
              <a:prstDash val="dash"/>
              <a:round/>
              <a:headEnd len="lg" w="lg" type="none"/>
              <a:tailEnd len="lg" w="lg" type="none"/>
            </a:ln>
          </p:spPr>
        </p:cxnSp>
        <p:cxnSp>
          <p:nvCxnSpPr>
            <p:cNvPr id="1541" name="Shape 1541"/>
            <p:cNvCxnSpPr>
              <a:stCxn id="1532" idx="4"/>
              <a:endCxn id="1519" idx="1"/>
            </p:cNvCxnSpPr>
            <p:nvPr/>
          </p:nvCxnSpPr>
          <p:spPr>
            <a:xfrm>
              <a:off x="4976876" y="1478093"/>
              <a:ext cx="2092800" cy="2743200"/>
            </a:xfrm>
            <a:prstGeom prst="curvedConnector2">
              <a:avLst/>
            </a:prstGeom>
            <a:noFill/>
            <a:ln cap="flat" cmpd="sng" w="19050">
              <a:solidFill>
                <a:srgbClr val="FFFFFF"/>
              </a:solidFill>
              <a:prstDash val="dash"/>
              <a:round/>
              <a:headEnd len="lg" w="lg" type="none"/>
              <a:tailEnd len="lg" w="lg" type="none"/>
            </a:ln>
          </p:spPr>
        </p:cxnSp>
      </p:grpSp>
      <p:cxnSp>
        <p:nvCxnSpPr>
          <p:cNvPr id="1542" name="Shape 1542"/>
          <p:cNvCxnSpPr>
            <a:endCxn id="1516" idx="1"/>
          </p:cNvCxnSpPr>
          <p:nvPr/>
        </p:nvCxnSpPr>
        <p:spPr>
          <a:xfrm flipH="1" rot="10800000">
            <a:off x="2220214" y="2777778"/>
            <a:ext cx="1602900" cy="808800"/>
          </a:xfrm>
          <a:prstGeom prst="straightConnector1">
            <a:avLst/>
          </a:prstGeom>
          <a:noFill/>
          <a:ln cap="flat" cmpd="sng" w="76200">
            <a:solidFill>
              <a:srgbClr val="FFFFFF"/>
            </a:solidFill>
            <a:prstDash val="solid"/>
            <a:round/>
            <a:headEnd len="lg" w="lg" type="none"/>
            <a:tailEnd len="lg" w="lg" type="none"/>
          </a:ln>
        </p:spPr>
      </p:cxnSp>
      <p:cxnSp>
        <p:nvCxnSpPr>
          <p:cNvPr id="1543" name="Shape 1543"/>
          <p:cNvCxnSpPr>
            <a:stCxn id="1460" idx="3"/>
            <a:endCxn id="1516" idx="1"/>
          </p:cNvCxnSpPr>
          <p:nvPr/>
        </p:nvCxnSpPr>
        <p:spPr>
          <a:xfrm>
            <a:off x="2257995" y="1740965"/>
            <a:ext cx="1565100" cy="1036800"/>
          </a:xfrm>
          <a:prstGeom prst="straightConnector1">
            <a:avLst/>
          </a:prstGeom>
          <a:noFill/>
          <a:ln cap="flat" cmpd="sng" w="76200">
            <a:solidFill>
              <a:srgbClr val="FFFFFF"/>
            </a:solidFill>
            <a:prstDash val="solid"/>
            <a:round/>
            <a:headEnd len="lg" w="lg" type="none"/>
            <a:tailEnd len="lg" w="lg" type="none"/>
          </a:ln>
        </p:spPr>
      </p:cxnSp>
      <p:cxnSp>
        <p:nvCxnSpPr>
          <p:cNvPr id="1544" name="Shape 1544"/>
          <p:cNvCxnSpPr>
            <a:stCxn id="1516" idx="2"/>
            <a:endCxn id="1462" idx="1"/>
          </p:cNvCxnSpPr>
          <p:nvPr/>
        </p:nvCxnSpPr>
        <p:spPr>
          <a:xfrm>
            <a:off x="4764242" y="3507810"/>
            <a:ext cx="2225100" cy="730200"/>
          </a:xfrm>
          <a:prstGeom prst="straightConnector1">
            <a:avLst/>
          </a:prstGeom>
          <a:noFill/>
          <a:ln cap="flat" cmpd="sng" w="76200">
            <a:solidFill>
              <a:srgbClr val="FFFFFF"/>
            </a:solidFill>
            <a:prstDash val="solid"/>
            <a:round/>
            <a:headEnd len="lg" w="lg" type="none"/>
            <a:tailEnd len="lg" w="lg" type="none"/>
          </a:ln>
        </p:spPr>
      </p:cxnSp>
      <p:sp>
        <p:nvSpPr>
          <p:cNvPr id="1545" name="Shape 1545"/>
          <p:cNvSpPr txBox="1"/>
          <p:nvPr/>
        </p:nvSpPr>
        <p:spPr>
          <a:xfrm>
            <a:off x="233500" y="163975"/>
            <a:ext cx="8545800" cy="793800"/>
          </a:xfrm>
          <a:prstGeom prst="rect">
            <a:avLst/>
          </a:prstGeom>
          <a:noFill/>
          <a:ln>
            <a:noFill/>
          </a:ln>
        </p:spPr>
        <p:txBody>
          <a:bodyPr anchorCtr="0" anchor="t" bIns="91425" lIns="91425" rIns="91425" wrap="square" tIns="91425">
            <a:noAutofit/>
          </a:bodyPr>
          <a:lstStyle/>
          <a:p>
            <a:pPr lvl="0" rtl="0">
              <a:spcBef>
                <a:spcPts val="0"/>
              </a:spcBef>
              <a:buNone/>
            </a:pPr>
            <a:r>
              <a:rPr b="1" lang="en" sz="3000">
                <a:solidFill>
                  <a:srgbClr val="FF9900"/>
                </a:solidFill>
                <a:latin typeface="Proxima Nova"/>
                <a:ea typeface="Proxima Nova"/>
                <a:cs typeface="Proxima Nova"/>
                <a:sym typeface="Proxima Nova"/>
              </a:rPr>
              <a:t>SoftRouter</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9" name="Shape 1549"/>
        <p:cNvGrpSpPr/>
        <p:nvPr/>
      </p:nvGrpSpPr>
      <p:grpSpPr>
        <a:xfrm>
          <a:off x="0" y="0"/>
          <a:ext cx="0" cy="0"/>
          <a:chOff x="0" y="0"/>
          <a:chExt cx="0" cy="0"/>
        </a:xfrm>
      </p:grpSpPr>
      <p:sp>
        <p:nvSpPr>
          <p:cNvPr id="1550" name="Shape 1550"/>
          <p:cNvSpPr/>
          <p:nvPr/>
        </p:nvSpPr>
        <p:spPr>
          <a:xfrm>
            <a:off x="495525" y="947800"/>
            <a:ext cx="8444400" cy="4020000"/>
          </a:xfrm>
          <a:prstGeom prst="rect">
            <a:avLst/>
          </a:prstGeom>
          <a:noFill/>
          <a:ln cap="flat" cmpd="sng" w="19050">
            <a:solidFill>
              <a:srgbClr val="FF9900"/>
            </a:solidFill>
            <a:prstDash val="lgDash"/>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551" name="Shape 1551"/>
          <p:cNvCxnSpPr>
            <a:stCxn id="1552" idx="4"/>
            <a:endCxn id="1553" idx="3"/>
          </p:cNvCxnSpPr>
          <p:nvPr/>
        </p:nvCxnSpPr>
        <p:spPr>
          <a:xfrm>
            <a:off x="1761654" y="3562051"/>
            <a:ext cx="1599900" cy="1231500"/>
          </a:xfrm>
          <a:prstGeom prst="straightConnector1">
            <a:avLst/>
          </a:prstGeom>
          <a:noFill/>
          <a:ln cap="flat" cmpd="sng" w="19050">
            <a:solidFill>
              <a:srgbClr val="FFFFFF"/>
            </a:solidFill>
            <a:prstDash val="solid"/>
            <a:round/>
            <a:headEnd len="lg" w="lg" type="none"/>
            <a:tailEnd len="lg" w="lg" type="none"/>
          </a:ln>
        </p:spPr>
      </p:cxnSp>
      <p:cxnSp>
        <p:nvCxnSpPr>
          <p:cNvPr id="1554" name="Shape 1554"/>
          <p:cNvCxnSpPr>
            <a:stCxn id="1552" idx="4"/>
            <a:endCxn id="1555" idx="2"/>
          </p:cNvCxnSpPr>
          <p:nvPr/>
        </p:nvCxnSpPr>
        <p:spPr>
          <a:xfrm flipH="1" rot="10800000">
            <a:off x="1761654" y="2802751"/>
            <a:ext cx="756000" cy="759300"/>
          </a:xfrm>
          <a:prstGeom prst="straightConnector1">
            <a:avLst/>
          </a:prstGeom>
          <a:noFill/>
          <a:ln cap="flat" cmpd="sng" w="19050">
            <a:solidFill>
              <a:srgbClr val="FFFFFF"/>
            </a:solidFill>
            <a:prstDash val="solid"/>
            <a:round/>
            <a:headEnd len="lg" w="lg" type="none"/>
            <a:tailEnd len="lg" w="lg" type="none"/>
          </a:ln>
        </p:spPr>
      </p:cxnSp>
      <p:cxnSp>
        <p:nvCxnSpPr>
          <p:cNvPr id="1556" name="Shape 1556"/>
          <p:cNvCxnSpPr>
            <a:stCxn id="1555" idx="3"/>
            <a:endCxn id="1557" idx="2"/>
          </p:cNvCxnSpPr>
          <p:nvPr/>
        </p:nvCxnSpPr>
        <p:spPr>
          <a:xfrm>
            <a:off x="2922504" y="3006701"/>
            <a:ext cx="1973400" cy="730800"/>
          </a:xfrm>
          <a:prstGeom prst="straightConnector1">
            <a:avLst/>
          </a:prstGeom>
          <a:noFill/>
          <a:ln cap="flat" cmpd="sng" w="19050">
            <a:solidFill>
              <a:srgbClr val="FFFFFF"/>
            </a:solidFill>
            <a:prstDash val="solid"/>
            <a:round/>
            <a:headEnd len="lg" w="lg" type="none"/>
            <a:tailEnd len="lg" w="lg" type="none"/>
          </a:ln>
        </p:spPr>
      </p:cxnSp>
      <p:cxnSp>
        <p:nvCxnSpPr>
          <p:cNvPr id="1558" name="Shape 1558"/>
          <p:cNvCxnSpPr>
            <a:stCxn id="1553" idx="4"/>
            <a:endCxn id="1557" idx="2"/>
          </p:cNvCxnSpPr>
          <p:nvPr/>
        </p:nvCxnSpPr>
        <p:spPr>
          <a:xfrm flipH="1" rot="10800000">
            <a:off x="3766504" y="3737276"/>
            <a:ext cx="1129200" cy="852300"/>
          </a:xfrm>
          <a:prstGeom prst="straightConnector1">
            <a:avLst/>
          </a:prstGeom>
          <a:noFill/>
          <a:ln cap="flat" cmpd="sng" w="19050">
            <a:solidFill>
              <a:srgbClr val="FFFFFF"/>
            </a:solidFill>
            <a:prstDash val="solid"/>
            <a:round/>
            <a:headEnd len="lg" w="lg" type="none"/>
            <a:tailEnd len="lg" w="lg" type="none"/>
          </a:ln>
        </p:spPr>
      </p:cxnSp>
      <p:cxnSp>
        <p:nvCxnSpPr>
          <p:cNvPr id="1559" name="Shape 1559"/>
          <p:cNvCxnSpPr>
            <a:stCxn id="1553" idx="4"/>
            <a:endCxn id="1560" idx="2"/>
          </p:cNvCxnSpPr>
          <p:nvPr/>
        </p:nvCxnSpPr>
        <p:spPr>
          <a:xfrm flipH="1" rot="10800000">
            <a:off x="3766504" y="4424876"/>
            <a:ext cx="2898600" cy="164700"/>
          </a:xfrm>
          <a:prstGeom prst="straightConnector1">
            <a:avLst/>
          </a:prstGeom>
          <a:noFill/>
          <a:ln cap="flat" cmpd="sng" w="19050">
            <a:solidFill>
              <a:srgbClr val="FFFFFF"/>
            </a:solidFill>
            <a:prstDash val="solid"/>
            <a:round/>
            <a:headEnd len="lg" w="lg" type="none"/>
            <a:tailEnd len="lg" w="lg" type="none"/>
          </a:ln>
        </p:spPr>
      </p:cxnSp>
      <p:cxnSp>
        <p:nvCxnSpPr>
          <p:cNvPr id="1561" name="Shape 1561"/>
          <p:cNvCxnSpPr>
            <a:stCxn id="1557" idx="4"/>
            <a:endCxn id="1560" idx="2"/>
          </p:cNvCxnSpPr>
          <p:nvPr/>
        </p:nvCxnSpPr>
        <p:spPr>
          <a:xfrm>
            <a:off x="5705517" y="3737351"/>
            <a:ext cx="959400" cy="687600"/>
          </a:xfrm>
          <a:prstGeom prst="straightConnector1">
            <a:avLst/>
          </a:prstGeom>
          <a:noFill/>
          <a:ln cap="flat" cmpd="sng" w="19050">
            <a:solidFill>
              <a:srgbClr val="FFFFFF"/>
            </a:solidFill>
            <a:prstDash val="solid"/>
            <a:round/>
            <a:headEnd len="lg" w="lg" type="none"/>
            <a:tailEnd len="lg" w="lg" type="none"/>
          </a:ln>
        </p:spPr>
      </p:cxnSp>
      <p:cxnSp>
        <p:nvCxnSpPr>
          <p:cNvPr id="1562" name="Shape 1562"/>
          <p:cNvCxnSpPr>
            <a:stCxn id="1557" idx="3"/>
            <a:endCxn id="1563" idx="2"/>
          </p:cNvCxnSpPr>
          <p:nvPr/>
        </p:nvCxnSpPr>
        <p:spPr>
          <a:xfrm flipH="1" rot="10800000">
            <a:off x="5300667" y="3112601"/>
            <a:ext cx="1950300" cy="828600"/>
          </a:xfrm>
          <a:prstGeom prst="straightConnector1">
            <a:avLst/>
          </a:prstGeom>
          <a:noFill/>
          <a:ln cap="flat" cmpd="sng" w="19050">
            <a:solidFill>
              <a:srgbClr val="FFFFFF"/>
            </a:solidFill>
            <a:prstDash val="solid"/>
            <a:round/>
            <a:headEnd len="lg" w="lg" type="none"/>
            <a:tailEnd len="lg" w="lg" type="none"/>
          </a:ln>
        </p:spPr>
      </p:cxnSp>
      <p:cxnSp>
        <p:nvCxnSpPr>
          <p:cNvPr id="1564" name="Shape 1564"/>
          <p:cNvCxnSpPr>
            <a:stCxn id="1563" idx="3"/>
            <a:endCxn id="1560" idx="3"/>
          </p:cNvCxnSpPr>
          <p:nvPr/>
        </p:nvCxnSpPr>
        <p:spPr>
          <a:xfrm flipH="1">
            <a:off x="7070029" y="3316551"/>
            <a:ext cx="585900" cy="1312200"/>
          </a:xfrm>
          <a:prstGeom prst="straightConnector1">
            <a:avLst/>
          </a:prstGeom>
          <a:noFill/>
          <a:ln cap="flat" cmpd="sng" w="19050">
            <a:solidFill>
              <a:srgbClr val="FFFFFF"/>
            </a:solidFill>
            <a:prstDash val="solid"/>
            <a:round/>
            <a:headEnd len="lg" w="lg" type="none"/>
            <a:tailEnd len="lg" w="lg" type="none"/>
          </a:ln>
        </p:spPr>
      </p:cxnSp>
      <p:sp>
        <p:nvSpPr>
          <p:cNvPr id="1552" name="Shape 1552"/>
          <p:cNvSpPr/>
          <p:nvPr/>
        </p:nvSpPr>
        <p:spPr>
          <a:xfrm>
            <a:off x="951954" y="3358201"/>
            <a:ext cx="809700" cy="4077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553" name="Shape 1553"/>
          <p:cNvSpPr/>
          <p:nvPr/>
        </p:nvSpPr>
        <p:spPr>
          <a:xfrm>
            <a:off x="2956804" y="4385726"/>
            <a:ext cx="809700" cy="4077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555" name="Shape 1555"/>
          <p:cNvSpPr/>
          <p:nvPr/>
        </p:nvSpPr>
        <p:spPr>
          <a:xfrm>
            <a:off x="2517654" y="2599001"/>
            <a:ext cx="809700" cy="4077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565" name="Shape 1565"/>
          <p:cNvGrpSpPr/>
          <p:nvPr/>
        </p:nvGrpSpPr>
        <p:grpSpPr>
          <a:xfrm>
            <a:off x="4167117" y="1288836"/>
            <a:ext cx="809759" cy="378513"/>
            <a:chOff x="565525" y="1153875"/>
            <a:chExt cx="1250400" cy="606300"/>
          </a:xfrm>
        </p:grpSpPr>
        <p:sp>
          <p:nvSpPr>
            <p:cNvPr id="1566" name="Shape 1566"/>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567" name="Shape 1567"/>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568" name="Shape 1568"/>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sp>
        <p:nvSpPr>
          <p:cNvPr id="1557" name="Shape 1557"/>
          <p:cNvSpPr/>
          <p:nvPr/>
        </p:nvSpPr>
        <p:spPr>
          <a:xfrm>
            <a:off x="4895817" y="3533501"/>
            <a:ext cx="809700" cy="4077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560" name="Shape 1560"/>
          <p:cNvSpPr/>
          <p:nvPr/>
        </p:nvSpPr>
        <p:spPr>
          <a:xfrm>
            <a:off x="6665029" y="4221001"/>
            <a:ext cx="809700" cy="4077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563" name="Shape 1563"/>
          <p:cNvSpPr/>
          <p:nvPr/>
        </p:nvSpPr>
        <p:spPr>
          <a:xfrm>
            <a:off x="7251079" y="2908851"/>
            <a:ext cx="809700" cy="4077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569" name="Shape 1569"/>
          <p:cNvCxnSpPr>
            <a:stCxn id="1555" idx="4"/>
            <a:endCxn id="1563" idx="2"/>
          </p:cNvCxnSpPr>
          <p:nvPr/>
        </p:nvCxnSpPr>
        <p:spPr>
          <a:xfrm>
            <a:off x="3327354" y="2802851"/>
            <a:ext cx="3923700" cy="309900"/>
          </a:xfrm>
          <a:prstGeom prst="straightConnector1">
            <a:avLst/>
          </a:prstGeom>
          <a:noFill/>
          <a:ln cap="flat" cmpd="sng" w="19050">
            <a:solidFill>
              <a:srgbClr val="FFFFFF"/>
            </a:solidFill>
            <a:prstDash val="solid"/>
            <a:round/>
            <a:headEnd len="lg" w="lg" type="none"/>
            <a:tailEnd len="lg" w="lg" type="none"/>
          </a:ln>
        </p:spPr>
      </p:cxnSp>
      <p:cxnSp>
        <p:nvCxnSpPr>
          <p:cNvPr id="1570" name="Shape 1570"/>
          <p:cNvCxnSpPr>
            <a:endCxn id="1552" idx="1"/>
          </p:cNvCxnSpPr>
          <p:nvPr/>
        </p:nvCxnSpPr>
        <p:spPr>
          <a:xfrm flipH="1">
            <a:off x="1356804" y="1478101"/>
            <a:ext cx="2810400" cy="1880100"/>
          </a:xfrm>
          <a:prstGeom prst="curvedConnector2">
            <a:avLst/>
          </a:prstGeom>
          <a:noFill/>
          <a:ln cap="flat" cmpd="sng" w="19050">
            <a:solidFill>
              <a:srgbClr val="FFFFFF"/>
            </a:solidFill>
            <a:prstDash val="dash"/>
            <a:round/>
            <a:headEnd len="lg" w="lg" type="none"/>
            <a:tailEnd len="lg" w="lg" type="none"/>
          </a:ln>
        </p:spPr>
      </p:cxnSp>
      <p:cxnSp>
        <p:nvCxnSpPr>
          <p:cNvPr id="1571" name="Shape 1571"/>
          <p:cNvCxnSpPr>
            <a:endCxn id="1555" idx="1"/>
          </p:cNvCxnSpPr>
          <p:nvPr/>
        </p:nvCxnSpPr>
        <p:spPr>
          <a:xfrm flipH="1">
            <a:off x="2922504" y="1478201"/>
            <a:ext cx="1244700" cy="1120800"/>
          </a:xfrm>
          <a:prstGeom prst="curvedConnector2">
            <a:avLst/>
          </a:prstGeom>
          <a:noFill/>
          <a:ln cap="flat" cmpd="sng" w="19050">
            <a:solidFill>
              <a:srgbClr val="FFFFFF"/>
            </a:solidFill>
            <a:prstDash val="dash"/>
            <a:round/>
            <a:headEnd len="lg" w="lg" type="none"/>
            <a:tailEnd len="lg" w="lg" type="none"/>
          </a:ln>
        </p:spPr>
      </p:cxnSp>
      <p:cxnSp>
        <p:nvCxnSpPr>
          <p:cNvPr id="1572" name="Shape 1572"/>
          <p:cNvCxnSpPr>
            <a:stCxn id="1566" idx="3"/>
            <a:endCxn id="1553" idx="1"/>
          </p:cNvCxnSpPr>
          <p:nvPr/>
        </p:nvCxnSpPr>
        <p:spPr>
          <a:xfrm rot="5400000">
            <a:off x="2607746" y="2421399"/>
            <a:ext cx="2718300" cy="1210200"/>
          </a:xfrm>
          <a:prstGeom prst="curvedConnector3">
            <a:avLst>
              <a:gd fmla="val 50001" name="adj1"/>
            </a:avLst>
          </a:prstGeom>
          <a:noFill/>
          <a:ln cap="flat" cmpd="sng" w="19050">
            <a:solidFill>
              <a:srgbClr val="FFFFFF"/>
            </a:solidFill>
            <a:prstDash val="dash"/>
            <a:round/>
            <a:headEnd len="lg" w="lg" type="none"/>
            <a:tailEnd len="lg" w="lg" type="none"/>
          </a:ln>
        </p:spPr>
      </p:cxnSp>
      <p:cxnSp>
        <p:nvCxnSpPr>
          <p:cNvPr id="1573" name="Shape 1573"/>
          <p:cNvCxnSpPr>
            <a:stCxn id="1566" idx="3"/>
            <a:endCxn id="1557" idx="1"/>
          </p:cNvCxnSpPr>
          <p:nvPr/>
        </p:nvCxnSpPr>
        <p:spPr>
          <a:xfrm flipH="1" rot="-5400000">
            <a:off x="4003196" y="2236149"/>
            <a:ext cx="1866300" cy="728700"/>
          </a:xfrm>
          <a:prstGeom prst="curvedConnector3">
            <a:avLst>
              <a:gd fmla="val 49996" name="adj1"/>
            </a:avLst>
          </a:prstGeom>
          <a:noFill/>
          <a:ln cap="flat" cmpd="sng" w="19050">
            <a:solidFill>
              <a:srgbClr val="FFFFFF"/>
            </a:solidFill>
            <a:prstDash val="dash"/>
            <a:round/>
            <a:headEnd len="lg" w="lg" type="none"/>
            <a:tailEnd len="lg" w="lg" type="none"/>
          </a:ln>
        </p:spPr>
      </p:cxnSp>
      <p:cxnSp>
        <p:nvCxnSpPr>
          <p:cNvPr id="1574" name="Shape 1574"/>
          <p:cNvCxnSpPr>
            <a:stCxn id="1566" idx="4"/>
            <a:endCxn id="1563" idx="1"/>
          </p:cNvCxnSpPr>
          <p:nvPr/>
        </p:nvCxnSpPr>
        <p:spPr>
          <a:xfrm>
            <a:off x="4976876" y="1478093"/>
            <a:ext cx="2679000" cy="1430700"/>
          </a:xfrm>
          <a:prstGeom prst="curvedConnector2">
            <a:avLst/>
          </a:prstGeom>
          <a:noFill/>
          <a:ln cap="flat" cmpd="sng" w="19050">
            <a:solidFill>
              <a:srgbClr val="FFFFFF"/>
            </a:solidFill>
            <a:prstDash val="dash"/>
            <a:round/>
            <a:headEnd len="lg" w="lg" type="none"/>
            <a:tailEnd len="lg" w="lg" type="none"/>
          </a:ln>
        </p:spPr>
      </p:cxnSp>
      <p:cxnSp>
        <p:nvCxnSpPr>
          <p:cNvPr id="1575" name="Shape 1575"/>
          <p:cNvCxnSpPr>
            <a:stCxn id="1566" idx="4"/>
            <a:endCxn id="1560" idx="1"/>
          </p:cNvCxnSpPr>
          <p:nvPr/>
        </p:nvCxnSpPr>
        <p:spPr>
          <a:xfrm>
            <a:off x="4976876" y="1478093"/>
            <a:ext cx="2093100" cy="2742900"/>
          </a:xfrm>
          <a:prstGeom prst="curvedConnector2">
            <a:avLst/>
          </a:prstGeom>
          <a:noFill/>
          <a:ln cap="flat" cmpd="sng" w="19050">
            <a:solidFill>
              <a:srgbClr val="FFFFFF"/>
            </a:solidFill>
            <a:prstDash val="dash"/>
            <a:round/>
            <a:headEnd len="lg" w="lg" type="none"/>
            <a:tailEnd len="lg" w="lg" type="none"/>
          </a:ln>
        </p:spPr>
      </p:cxnSp>
      <p:sp>
        <p:nvSpPr>
          <p:cNvPr id="1576" name="Shape 1576"/>
          <p:cNvSpPr txBox="1"/>
          <p:nvPr/>
        </p:nvSpPr>
        <p:spPr>
          <a:xfrm>
            <a:off x="1744725" y="2795750"/>
            <a:ext cx="635100" cy="4074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rPr>
              <a:t>1μs</a:t>
            </a:r>
          </a:p>
        </p:txBody>
      </p:sp>
      <p:sp>
        <p:nvSpPr>
          <p:cNvPr id="1577" name="Shape 1577"/>
          <p:cNvSpPr txBox="1"/>
          <p:nvPr/>
        </p:nvSpPr>
        <p:spPr>
          <a:xfrm>
            <a:off x="3954525" y="3024350"/>
            <a:ext cx="635100" cy="4074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rPr>
              <a:t>2μs</a:t>
            </a:r>
          </a:p>
        </p:txBody>
      </p:sp>
      <p:sp>
        <p:nvSpPr>
          <p:cNvPr id="1578" name="Shape 1578"/>
          <p:cNvSpPr txBox="1"/>
          <p:nvPr/>
        </p:nvSpPr>
        <p:spPr>
          <a:xfrm>
            <a:off x="1973325" y="4167350"/>
            <a:ext cx="635100" cy="4074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rPr>
              <a:t>10μs</a:t>
            </a:r>
          </a:p>
        </p:txBody>
      </p:sp>
      <p:sp>
        <p:nvSpPr>
          <p:cNvPr id="1579" name="Shape 1579"/>
          <p:cNvSpPr txBox="1"/>
          <p:nvPr/>
        </p:nvSpPr>
        <p:spPr>
          <a:xfrm>
            <a:off x="3954525" y="3786350"/>
            <a:ext cx="635100" cy="4074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rPr>
              <a:t>2μs</a:t>
            </a:r>
          </a:p>
        </p:txBody>
      </p:sp>
      <p:sp>
        <p:nvSpPr>
          <p:cNvPr id="1580" name="Shape 1580"/>
          <p:cNvSpPr txBox="1"/>
          <p:nvPr/>
        </p:nvSpPr>
        <p:spPr>
          <a:xfrm>
            <a:off x="5173725" y="4472150"/>
            <a:ext cx="635100" cy="4074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rPr>
              <a:t>5μs</a:t>
            </a:r>
          </a:p>
        </p:txBody>
      </p:sp>
      <p:sp>
        <p:nvSpPr>
          <p:cNvPr id="1581" name="Shape 1581"/>
          <p:cNvSpPr txBox="1"/>
          <p:nvPr/>
        </p:nvSpPr>
        <p:spPr>
          <a:xfrm>
            <a:off x="5630925" y="3938750"/>
            <a:ext cx="635100" cy="4074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rPr>
              <a:t>1μs</a:t>
            </a:r>
          </a:p>
        </p:txBody>
      </p:sp>
      <p:sp>
        <p:nvSpPr>
          <p:cNvPr id="1582" name="Shape 1582"/>
          <p:cNvSpPr txBox="1"/>
          <p:nvPr/>
        </p:nvSpPr>
        <p:spPr>
          <a:xfrm>
            <a:off x="5021325" y="2490950"/>
            <a:ext cx="635100" cy="4074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rPr>
              <a:t>20μs</a:t>
            </a:r>
          </a:p>
        </p:txBody>
      </p:sp>
      <p:sp>
        <p:nvSpPr>
          <p:cNvPr id="1583" name="Shape 1583"/>
          <p:cNvSpPr txBox="1"/>
          <p:nvPr/>
        </p:nvSpPr>
        <p:spPr>
          <a:xfrm>
            <a:off x="6316725" y="3405350"/>
            <a:ext cx="635100" cy="4074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rPr>
              <a:t>3μs</a:t>
            </a:r>
          </a:p>
        </p:txBody>
      </p:sp>
      <p:sp>
        <p:nvSpPr>
          <p:cNvPr id="1584" name="Shape 1584"/>
          <p:cNvSpPr txBox="1"/>
          <p:nvPr/>
        </p:nvSpPr>
        <p:spPr>
          <a:xfrm>
            <a:off x="7459725" y="3557750"/>
            <a:ext cx="635100" cy="4074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rPr>
              <a:t>1μs</a:t>
            </a:r>
          </a:p>
        </p:txBody>
      </p:sp>
      <p:sp>
        <p:nvSpPr>
          <p:cNvPr id="1585" name="Shape 1585"/>
          <p:cNvSpPr txBox="1"/>
          <p:nvPr/>
        </p:nvSpPr>
        <p:spPr>
          <a:xfrm>
            <a:off x="464600" y="917100"/>
            <a:ext cx="1866000" cy="378600"/>
          </a:xfrm>
          <a:prstGeom prst="rect">
            <a:avLst/>
          </a:prstGeom>
          <a:noFill/>
          <a:ln>
            <a:noFill/>
          </a:ln>
        </p:spPr>
        <p:txBody>
          <a:bodyPr anchorCtr="0" anchor="t" bIns="91425" lIns="91425" rIns="91425" wrap="square" tIns="91425">
            <a:noAutofit/>
          </a:bodyPr>
          <a:lstStyle/>
          <a:p>
            <a:pPr lvl="0">
              <a:spcBef>
                <a:spcPts val="0"/>
              </a:spcBef>
              <a:buNone/>
            </a:pPr>
            <a:r>
              <a:rPr b="1" lang="en">
                <a:solidFill>
                  <a:srgbClr val="FF9900"/>
                </a:solidFill>
              </a:rPr>
              <a:t>Network Entity (NE)</a:t>
            </a:r>
          </a:p>
        </p:txBody>
      </p:sp>
      <p:sp>
        <p:nvSpPr>
          <p:cNvPr id="1586" name="Shape 1586"/>
          <p:cNvSpPr txBox="1"/>
          <p:nvPr/>
        </p:nvSpPr>
        <p:spPr>
          <a:xfrm>
            <a:off x="4655600" y="993300"/>
            <a:ext cx="1973400" cy="378600"/>
          </a:xfrm>
          <a:prstGeom prst="rect">
            <a:avLst/>
          </a:prstGeom>
          <a:noFill/>
          <a:ln>
            <a:noFill/>
          </a:ln>
        </p:spPr>
        <p:txBody>
          <a:bodyPr anchorCtr="0" anchor="t" bIns="91425" lIns="91425" rIns="91425" wrap="square" tIns="91425">
            <a:noAutofit/>
          </a:bodyPr>
          <a:lstStyle/>
          <a:p>
            <a:pPr lvl="0" rtl="0">
              <a:spcBef>
                <a:spcPts val="0"/>
              </a:spcBef>
              <a:buNone/>
            </a:pPr>
            <a:r>
              <a:rPr b="1" lang="en">
                <a:solidFill>
                  <a:srgbClr val="FFFFFF"/>
                </a:solidFill>
              </a:rPr>
              <a:t>Control Element (CE)</a:t>
            </a:r>
          </a:p>
        </p:txBody>
      </p:sp>
      <p:sp>
        <p:nvSpPr>
          <p:cNvPr id="1587" name="Shape 1587"/>
          <p:cNvSpPr txBox="1"/>
          <p:nvPr/>
        </p:nvSpPr>
        <p:spPr>
          <a:xfrm>
            <a:off x="769400" y="3736500"/>
            <a:ext cx="1244700" cy="560700"/>
          </a:xfrm>
          <a:prstGeom prst="rect">
            <a:avLst/>
          </a:prstGeom>
          <a:noFill/>
          <a:ln>
            <a:noFill/>
          </a:ln>
        </p:spPr>
        <p:txBody>
          <a:bodyPr anchorCtr="0" anchor="t" bIns="91425" lIns="91425" rIns="91425" wrap="square" tIns="91425">
            <a:noAutofit/>
          </a:bodyPr>
          <a:lstStyle/>
          <a:p>
            <a:pPr lvl="0">
              <a:spcBef>
                <a:spcPts val="0"/>
              </a:spcBef>
              <a:buNone/>
            </a:pPr>
            <a:r>
              <a:rPr b="1" lang="en">
                <a:solidFill>
                  <a:srgbClr val="FF9900"/>
                </a:solidFill>
              </a:rPr>
              <a:t>Forwarding</a:t>
            </a:r>
            <a:r>
              <a:rPr b="1" lang="en">
                <a:solidFill>
                  <a:srgbClr val="FF9900"/>
                </a:solidFill>
              </a:rPr>
              <a:t> </a:t>
            </a:r>
          </a:p>
          <a:p>
            <a:pPr lvl="0" rtl="0">
              <a:spcBef>
                <a:spcPts val="0"/>
              </a:spcBef>
              <a:buNone/>
            </a:pPr>
            <a:r>
              <a:rPr b="1" lang="en">
                <a:solidFill>
                  <a:srgbClr val="FF9900"/>
                </a:solidFill>
              </a:rPr>
              <a:t>Entity (FE)</a:t>
            </a:r>
          </a:p>
        </p:txBody>
      </p:sp>
      <p:sp>
        <p:nvSpPr>
          <p:cNvPr id="1588" name="Shape 1588"/>
          <p:cNvSpPr txBox="1"/>
          <p:nvPr/>
        </p:nvSpPr>
        <p:spPr>
          <a:xfrm>
            <a:off x="233500" y="163975"/>
            <a:ext cx="8545800" cy="793800"/>
          </a:xfrm>
          <a:prstGeom prst="rect">
            <a:avLst/>
          </a:prstGeom>
          <a:noFill/>
          <a:ln>
            <a:noFill/>
          </a:ln>
        </p:spPr>
        <p:txBody>
          <a:bodyPr anchorCtr="0" anchor="t" bIns="91425" lIns="91425" rIns="91425" wrap="square" tIns="91425">
            <a:noAutofit/>
          </a:bodyPr>
          <a:lstStyle/>
          <a:p>
            <a:pPr lvl="0" rtl="0">
              <a:spcBef>
                <a:spcPts val="0"/>
              </a:spcBef>
              <a:buNone/>
            </a:pPr>
            <a:r>
              <a:rPr b="1" lang="en" sz="3000">
                <a:solidFill>
                  <a:srgbClr val="FF9900"/>
                </a:solidFill>
                <a:latin typeface="Proxima Nova"/>
                <a:ea typeface="Proxima Nova"/>
                <a:cs typeface="Proxima Nova"/>
                <a:sym typeface="Proxima Nova"/>
              </a:rPr>
              <a:t>SoftRouter</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pic>
        <p:nvPicPr>
          <p:cNvPr id="72" name="Shape 72"/>
          <p:cNvPicPr preferRelativeResize="0"/>
          <p:nvPr/>
        </p:nvPicPr>
        <p:blipFill>
          <a:blip r:embed="rId3">
            <a:alphaModFix/>
          </a:blip>
          <a:stretch>
            <a:fillRect/>
          </a:stretch>
        </p:blipFill>
        <p:spPr>
          <a:xfrm>
            <a:off x="766750" y="547675"/>
            <a:ext cx="7610475" cy="40481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2" name="Shape 1592"/>
        <p:cNvGrpSpPr/>
        <p:nvPr/>
      </p:nvGrpSpPr>
      <p:grpSpPr>
        <a:xfrm>
          <a:off x="0" y="0"/>
          <a:ext cx="0" cy="0"/>
          <a:chOff x="0" y="0"/>
          <a:chExt cx="0" cy="0"/>
        </a:xfrm>
      </p:grpSpPr>
      <p:sp>
        <p:nvSpPr>
          <p:cNvPr id="1593" name="Shape 1593"/>
          <p:cNvSpPr/>
          <p:nvPr/>
        </p:nvSpPr>
        <p:spPr>
          <a:xfrm>
            <a:off x="495525" y="947800"/>
            <a:ext cx="8444400" cy="4020000"/>
          </a:xfrm>
          <a:prstGeom prst="rect">
            <a:avLst/>
          </a:prstGeom>
          <a:noFill/>
          <a:ln cap="flat" cmpd="sng" w="19050">
            <a:solidFill>
              <a:srgbClr val="FF9900"/>
            </a:solidFill>
            <a:prstDash val="lgDash"/>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594" name="Shape 1594"/>
          <p:cNvCxnSpPr>
            <a:stCxn id="1595" idx="4"/>
            <a:endCxn id="1596" idx="3"/>
          </p:cNvCxnSpPr>
          <p:nvPr/>
        </p:nvCxnSpPr>
        <p:spPr>
          <a:xfrm>
            <a:off x="1761654" y="3562051"/>
            <a:ext cx="1599900" cy="1231500"/>
          </a:xfrm>
          <a:prstGeom prst="straightConnector1">
            <a:avLst/>
          </a:prstGeom>
          <a:noFill/>
          <a:ln cap="flat" cmpd="sng" w="19050">
            <a:solidFill>
              <a:srgbClr val="FFFFFF"/>
            </a:solidFill>
            <a:prstDash val="solid"/>
            <a:round/>
            <a:headEnd len="lg" w="lg" type="none"/>
            <a:tailEnd len="lg" w="lg" type="none"/>
          </a:ln>
        </p:spPr>
      </p:cxnSp>
      <p:cxnSp>
        <p:nvCxnSpPr>
          <p:cNvPr id="1597" name="Shape 1597"/>
          <p:cNvCxnSpPr>
            <a:stCxn id="1595" idx="4"/>
            <a:endCxn id="1598" idx="2"/>
          </p:cNvCxnSpPr>
          <p:nvPr/>
        </p:nvCxnSpPr>
        <p:spPr>
          <a:xfrm flipH="1" rot="10800000">
            <a:off x="1761654" y="2802751"/>
            <a:ext cx="756000" cy="759300"/>
          </a:xfrm>
          <a:prstGeom prst="straightConnector1">
            <a:avLst/>
          </a:prstGeom>
          <a:noFill/>
          <a:ln cap="flat" cmpd="sng" w="19050">
            <a:solidFill>
              <a:srgbClr val="FFFFFF"/>
            </a:solidFill>
            <a:prstDash val="solid"/>
            <a:round/>
            <a:headEnd len="lg" w="lg" type="none"/>
            <a:tailEnd len="lg" w="lg" type="none"/>
          </a:ln>
        </p:spPr>
      </p:cxnSp>
      <p:cxnSp>
        <p:nvCxnSpPr>
          <p:cNvPr id="1599" name="Shape 1599"/>
          <p:cNvCxnSpPr>
            <a:stCxn id="1598" idx="3"/>
            <a:endCxn id="1600" idx="2"/>
          </p:cNvCxnSpPr>
          <p:nvPr/>
        </p:nvCxnSpPr>
        <p:spPr>
          <a:xfrm>
            <a:off x="2922504" y="3006701"/>
            <a:ext cx="1973400" cy="730800"/>
          </a:xfrm>
          <a:prstGeom prst="straightConnector1">
            <a:avLst/>
          </a:prstGeom>
          <a:noFill/>
          <a:ln cap="flat" cmpd="sng" w="19050">
            <a:solidFill>
              <a:srgbClr val="FFFFFF"/>
            </a:solidFill>
            <a:prstDash val="solid"/>
            <a:round/>
            <a:headEnd len="lg" w="lg" type="none"/>
            <a:tailEnd len="lg" w="lg" type="none"/>
          </a:ln>
        </p:spPr>
      </p:cxnSp>
      <p:cxnSp>
        <p:nvCxnSpPr>
          <p:cNvPr id="1601" name="Shape 1601"/>
          <p:cNvCxnSpPr>
            <a:stCxn id="1596" idx="4"/>
            <a:endCxn id="1600" idx="2"/>
          </p:cNvCxnSpPr>
          <p:nvPr/>
        </p:nvCxnSpPr>
        <p:spPr>
          <a:xfrm flipH="1" rot="10800000">
            <a:off x="3766504" y="3737276"/>
            <a:ext cx="1129200" cy="852300"/>
          </a:xfrm>
          <a:prstGeom prst="straightConnector1">
            <a:avLst/>
          </a:prstGeom>
          <a:noFill/>
          <a:ln cap="flat" cmpd="sng" w="19050">
            <a:solidFill>
              <a:srgbClr val="FFFFFF"/>
            </a:solidFill>
            <a:prstDash val="solid"/>
            <a:round/>
            <a:headEnd len="lg" w="lg" type="none"/>
            <a:tailEnd len="lg" w="lg" type="none"/>
          </a:ln>
        </p:spPr>
      </p:cxnSp>
      <p:cxnSp>
        <p:nvCxnSpPr>
          <p:cNvPr id="1602" name="Shape 1602"/>
          <p:cNvCxnSpPr>
            <a:stCxn id="1596" idx="4"/>
            <a:endCxn id="1603" idx="2"/>
          </p:cNvCxnSpPr>
          <p:nvPr/>
        </p:nvCxnSpPr>
        <p:spPr>
          <a:xfrm flipH="1" rot="10800000">
            <a:off x="3766504" y="4424876"/>
            <a:ext cx="2898600" cy="164700"/>
          </a:xfrm>
          <a:prstGeom prst="straightConnector1">
            <a:avLst/>
          </a:prstGeom>
          <a:noFill/>
          <a:ln cap="flat" cmpd="sng" w="19050">
            <a:solidFill>
              <a:srgbClr val="FFFFFF"/>
            </a:solidFill>
            <a:prstDash val="solid"/>
            <a:round/>
            <a:headEnd len="lg" w="lg" type="none"/>
            <a:tailEnd len="lg" w="lg" type="none"/>
          </a:ln>
        </p:spPr>
      </p:cxnSp>
      <p:cxnSp>
        <p:nvCxnSpPr>
          <p:cNvPr id="1604" name="Shape 1604"/>
          <p:cNvCxnSpPr>
            <a:stCxn id="1600" idx="4"/>
            <a:endCxn id="1603" idx="2"/>
          </p:cNvCxnSpPr>
          <p:nvPr/>
        </p:nvCxnSpPr>
        <p:spPr>
          <a:xfrm>
            <a:off x="5705517" y="3737351"/>
            <a:ext cx="959400" cy="687600"/>
          </a:xfrm>
          <a:prstGeom prst="straightConnector1">
            <a:avLst/>
          </a:prstGeom>
          <a:noFill/>
          <a:ln cap="flat" cmpd="sng" w="19050">
            <a:solidFill>
              <a:srgbClr val="FFFFFF"/>
            </a:solidFill>
            <a:prstDash val="solid"/>
            <a:round/>
            <a:headEnd len="lg" w="lg" type="none"/>
            <a:tailEnd len="lg" w="lg" type="none"/>
          </a:ln>
        </p:spPr>
      </p:cxnSp>
      <p:cxnSp>
        <p:nvCxnSpPr>
          <p:cNvPr id="1605" name="Shape 1605"/>
          <p:cNvCxnSpPr>
            <a:stCxn id="1600" idx="3"/>
            <a:endCxn id="1606" idx="2"/>
          </p:cNvCxnSpPr>
          <p:nvPr/>
        </p:nvCxnSpPr>
        <p:spPr>
          <a:xfrm flipH="1" rot="10800000">
            <a:off x="5300667" y="3112601"/>
            <a:ext cx="1950300" cy="828600"/>
          </a:xfrm>
          <a:prstGeom prst="straightConnector1">
            <a:avLst/>
          </a:prstGeom>
          <a:noFill/>
          <a:ln cap="flat" cmpd="sng" w="19050">
            <a:solidFill>
              <a:srgbClr val="FFFFFF"/>
            </a:solidFill>
            <a:prstDash val="solid"/>
            <a:round/>
            <a:headEnd len="lg" w="lg" type="none"/>
            <a:tailEnd len="lg" w="lg" type="none"/>
          </a:ln>
        </p:spPr>
      </p:cxnSp>
      <p:cxnSp>
        <p:nvCxnSpPr>
          <p:cNvPr id="1607" name="Shape 1607"/>
          <p:cNvCxnSpPr>
            <a:stCxn id="1606" idx="3"/>
            <a:endCxn id="1603" idx="3"/>
          </p:cNvCxnSpPr>
          <p:nvPr/>
        </p:nvCxnSpPr>
        <p:spPr>
          <a:xfrm flipH="1">
            <a:off x="7070029" y="3316551"/>
            <a:ext cx="585900" cy="1312200"/>
          </a:xfrm>
          <a:prstGeom prst="straightConnector1">
            <a:avLst/>
          </a:prstGeom>
          <a:noFill/>
          <a:ln cap="flat" cmpd="sng" w="19050">
            <a:solidFill>
              <a:srgbClr val="FFFFFF"/>
            </a:solidFill>
            <a:prstDash val="solid"/>
            <a:round/>
            <a:headEnd len="lg" w="lg" type="none"/>
            <a:tailEnd len="lg" w="lg" type="none"/>
          </a:ln>
        </p:spPr>
      </p:cxnSp>
      <p:sp>
        <p:nvSpPr>
          <p:cNvPr id="1595" name="Shape 1595"/>
          <p:cNvSpPr/>
          <p:nvPr/>
        </p:nvSpPr>
        <p:spPr>
          <a:xfrm>
            <a:off x="951954" y="3358201"/>
            <a:ext cx="809700" cy="4077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596" name="Shape 1596"/>
          <p:cNvSpPr/>
          <p:nvPr/>
        </p:nvSpPr>
        <p:spPr>
          <a:xfrm>
            <a:off x="2956804" y="4385726"/>
            <a:ext cx="809700" cy="4077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598" name="Shape 1598"/>
          <p:cNvSpPr/>
          <p:nvPr/>
        </p:nvSpPr>
        <p:spPr>
          <a:xfrm>
            <a:off x="2517654" y="2599001"/>
            <a:ext cx="809700" cy="4077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608" name="Shape 1608"/>
          <p:cNvGrpSpPr/>
          <p:nvPr/>
        </p:nvGrpSpPr>
        <p:grpSpPr>
          <a:xfrm>
            <a:off x="4167117" y="1288836"/>
            <a:ext cx="809759" cy="378513"/>
            <a:chOff x="565525" y="1153875"/>
            <a:chExt cx="1250400" cy="606300"/>
          </a:xfrm>
        </p:grpSpPr>
        <p:sp>
          <p:nvSpPr>
            <p:cNvPr id="1609" name="Shape 1609"/>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610" name="Shape 1610"/>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611" name="Shape 1611"/>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sp>
        <p:nvSpPr>
          <p:cNvPr id="1600" name="Shape 1600"/>
          <p:cNvSpPr/>
          <p:nvPr/>
        </p:nvSpPr>
        <p:spPr>
          <a:xfrm>
            <a:off x="4895817" y="3533501"/>
            <a:ext cx="809700" cy="4077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603" name="Shape 1603"/>
          <p:cNvSpPr/>
          <p:nvPr/>
        </p:nvSpPr>
        <p:spPr>
          <a:xfrm>
            <a:off x="6665029" y="4221001"/>
            <a:ext cx="809700" cy="4077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606" name="Shape 1606"/>
          <p:cNvSpPr/>
          <p:nvPr/>
        </p:nvSpPr>
        <p:spPr>
          <a:xfrm>
            <a:off x="7251079" y="2908851"/>
            <a:ext cx="809700" cy="4077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612" name="Shape 1612"/>
          <p:cNvCxnSpPr>
            <a:stCxn id="1598" idx="4"/>
            <a:endCxn id="1606" idx="2"/>
          </p:cNvCxnSpPr>
          <p:nvPr/>
        </p:nvCxnSpPr>
        <p:spPr>
          <a:xfrm>
            <a:off x="3327354" y="2802851"/>
            <a:ext cx="3923700" cy="309900"/>
          </a:xfrm>
          <a:prstGeom prst="straightConnector1">
            <a:avLst/>
          </a:prstGeom>
          <a:noFill/>
          <a:ln cap="flat" cmpd="sng" w="19050">
            <a:solidFill>
              <a:srgbClr val="FFFFFF"/>
            </a:solidFill>
            <a:prstDash val="solid"/>
            <a:round/>
            <a:headEnd len="lg" w="lg" type="none"/>
            <a:tailEnd len="lg" w="lg" type="none"/>
          </a:ln>
        </p:spPr>
      </p:cxnSp>
      <p:cxnSp>
        <p:nvCxnSpPr>
          <p:cNvPr id="1613" name="Shape 1613"/>
          <p:cNvCxnSpPr>
            <a:endCxn id="1595" idx="1"/>
          </p:cNvCxnSpPr>
          <p:nvPr/>
        </p:nvCxnSpPr>
        <p:spPr>
          <a:xfrm flipH="1">
            <a:off x="1356804" y="1478101"/>
            <a:ext cx="2810400" cy="1880100"/>
          </a:xfrm>
          <a:prstGeom prst="curvedConnector2">
            <a:avLst/>
          </a:prstGeom>
          <a:noFill/>
          <a:ln cap="flat" cmpd="sng" w="19050">
            <a:solidFill>
              <a:srgbClr val="FFFFFF"/>
            </a:solidFill>
            <a:prstDash val="dash"/>
            <a:round/>
            <a:headEnd len="lg" w="lg" type="none"/>
            <a:tailEnd len="lg" w="lg" type="none"/>
          </a:ln>
        </p:spPr>
      </p:cxnSp>
      <p:cxnSp>
        <p:nvCxnSpPr>
          <p:cNvPr id="1614" name="Shape 1614"/>
          <p:cNvCxnSpPr>
            <a:endCxn id="1598" idx="1"/>
          </p:cNvCxnSpPr>
          <p:nvPr/>
        </p:nvCxnSpPr>
        <p:spPr>
          <a:xfrm flipH="1">
            <a:off x="2922504" y="1478201"/>
            <a:ext cx="1244700" cy="1120800"/>
          </a:xfrm>
          <a:prstGeom prst="curvedConnector2">
            <a:avLst/>
          </a:prstGeom>
          <a:noFill/>
          <a:ln cap="flat" cmpd="sng" w="19050">
            <a:solidFill>
              <a:srgbClr val="FFFFFF"/>
            </a:solidFill>
            <a:prstDash val="dash"/>
            <a:round/>
            <a:headEnd len="lg" w="lg" type="none"/>
            <a:tailEnd len="lg" w="lg" type="none"/>
          </a:ln>
        </p:spPr>
      </p:cxnSp>
      <p:cxnSp>
        <p:nvCxnSpPr>
          <p:cNvPr id="1615" name="Shape 1615"/>
          <p:cNvCxnSpPr>
            <a:stCxn id="1609" idx="3"/>
            <a:endCxn id="1596" idx="1"/>
          </p:cNvCxnSpPr>
          <p:nvPr/>
        </p:nvCxnSpPr>
        <p:spPr>
          <a:xfrm rot="5400000">
            <a:off x="2607746" y="2421399"/>
            <a:ext cx="2718300" cy="1210200"/>
          </a:xfrm>
          <a:prstGeom prst="curvedConnector3">
            <a:avLst>
              <a:gd fmla="val 50001" name="adj1"/>
            </a:avLst>
          </a:prstGeom>
          <a:noFill/>
          <a:ln cap="flat" cmpd="sng" w="19050">
            <a:solidFill>
              <a:srgbClr val="FFFFFF"/>
            </a:solidFill>
            <a:prstDash val="dash"/>
            <a:round/>
            <a:headEnd len="lg" w="lg" type="none"/>
            <a:tailEnd len="lg" w="lg" type="none"/>
          </a:ln>
        </p:spPr>
      </p:cxnSp>
      <p:cxnSp>
        <p:nvCxnSpPr>
          <p:cNvPr id="1616" name="Shape 1616"/>
          <p:cNvCxnSpPr>
            <a:stCxn id="1609" idx="3"/>
            <a:endCxn id="1600" idx="1"/>
          </p:cNvCxnSpPr>
          <p:nvPr/>
        </p:nvCxnSpPr>
        <p:spPr>
          <a:xfrm flipH="1" rot="-5400000">
            <a:off x="4003196" y="2236149"/>
            <a:ext cx="1866300" cy="728700"/>
          </a:xfrm>
          <a:prstGeom prst="curvedConnector3">
            <a:avLst>
              <a:gd fmla="val 49996" name="adj1"/>
            </a:avLst>
          </a:prstGeom>
          <a:noFill/>
          <a:ln cap="flat" cmpd="sng" w="19050">
            <a:solidFill>
              <a:srgbClr val="FFFFFF"/>
            </a:solidFill>
            <a:prstDash val="dash"/>
            <a:round/>
            <a:headEnd len="lg" w="lg" type="none"/>
            <a:tailEnd len="lg" w="lg" type="none"/>
          </a:ln>
        </p:spPr>
      </p:cxnSp>
      <p:cxnSp>
        <p:nvCxnSpPr>
          <p:cNvPr id="1617" name="Shape 1617"/>
          <p:cNvCxnSpPr>
            <a:stCxn id="1609" idx="4"/>
            <a:endCxn id="1606" idx="1"/>
          </p:cNvCxnSpPr>
          <p:nvPr/>
        </p:nvCxnSpPr>
        <p:spPr>
          <a:xfrm>
            <a:off x="4976876" y="1478093"/>
            <a:ext cx="2679000" cy="1430700"/>
          </a:xfrm>
          <a:prstGeom prst="curvedConnector2">
            <a:avLst/>
          </a:prstGeom>
          <a:noFill/>
          <a:ln cap="flat" cmpd="sng" w="19050">
            <a:solidFill>
              <a:srgbClr val="FFFFFF"/>
            </a:solidFill>
            <a:prstDash val="dash"/>
            <a:round/>
            <a:headEnd len="lg" w="lg" type="none"/>
            <a:tailEnd len="lg" w="lg" type="none"/>
          </a:ln>
        </p:spPr>
      </p:cxnSp>
      <p:cxnSp>
        <p:nvCxnSpPr>
          <p:cNvPr id="1618" name="Shape 1618"/>
          <p:cNvCxnSpPr>
            <a:stCxn id="1609" idx="4"/>
            <a:endCxn id="1603" idx="1"/>
          </p:cNvCxnSpPr>
          <p:nvPr/>
        </p:nvCxnSpPr>
        <p:spPr>
          <a:xfrm>
            <a:off x="4976876" y="1478093"/>
            <a:ext cx="2093100" cy="2742900"/>
          </a:xfrm>
          <a:prstGeom prst="curvedConnector2">
            <a:avLst/>
          </a:prstGeom>
          <a:noFill/>
          <a:ln cap="flat" cmpd="sng" w="19050">
            <a:solidFill>
              <a:srgbClr val="FFFFFF"/>
            </a:solidFill>
            <a:prstDash val="dash"/>
            <a:round/>
            <a:headEnd len="lg" w="lg" type="none"/>
            <a:tailEnd len="lg" w="lg" type="none"/>
          </a:ln>
        </p:spPr>
      </p:cxnSp>
      <p:sp>
        <p:nvSpPr>
          <p:cNvPr id="1619" name="Shape 1619"/>
          <p:cNvSpPr txBox="1"/>
          <p:nvPr/>
        </p:nvSpPr>
        <p:spPr>
          <a:xfrm>
            <a:off x="1744725" y="2795750"/>
            <a:ext cx="635100" cy="4074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rPr>
              <a:t>1μs</a:t>
            </a:r>
          </a:p>
        </p:txBody>
      </p:sp>
      <p:sp>
        <p:nvSpPr>
          <p:cNvPr id="1620" name="Shape 1620"/>
          <p:cNvSpPr txBox="1"/>
          <p:nvPr/>
        </p:nvSpPr>
        <p:spPr>
          <a:xfrm>
            <a:off x="3954525" y="3024350"/>
            <a:ext cx="635100" cy="4074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rPr>
              <a:t>2μs</a:t>
            </a:r>
          </a:p>
        </p:txBody>
      </p:sp>
      <p:sp>
        <p:nvSpPr>
          <p:cNvPr id="1621" name="Shape 1621"/>
          <p:cNvSpPr txBox="1"/>
          <p:nvPr/>
        </p:nvSpPr>
        <p:spPr>
          <a:xfrm>
            <a:off x="1973325" y="4167350"/>
            <a:ext cx="635100" cy="4074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rPr>
              <a:t>10μs</a:t>
            </a:r>
          </a:p>
        </p:txBody>
      </p:sp>
      <p:sp>
        <p:nvSpPr>
          <p:cNvPr id="1622" name="Shape 1622"/>
          <p:cNvSpPr txBox="1"/>
          <p:nvPr/>
        </p:nvSpPr>
        <p:spPr>
          <a:xfrm>
            <a:off x="4335525" y="3938750"/>
            <a:ext cx="635100" cy="4074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rPr>
              <a:t>2μs</a:t>
            </a:r>
          </a:p>
        </p:txBody>
      </p:sp>
      <p:sp>
        <p:nvSpPr>
          <p:cNvPr id="1623" name="Shape 1623"/>
          <p:cNvSpPr txBox="1"/>
          <p:nvPr/>
        </p:nvSpPr>
        <p:spPr>
          <a:xfrm>
            <a:off x="5173725" y="4472150"/>
            <a:ext cx="635100" cy="4074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rPr>
              <a:t>5μs</a:t>
            </a:r>
          </a:p>
        </p:txBody>
      </p:sp>
      <p:sp>
        <p:nvSpPr>
          <p:cNvPr id="1624" name="Shape 1624"/>
          <p:cNvSpPr txBox="1"/>
          <p:nvPr/>
        </p:nvSpPr>
        <p:spPr>
          <a:xfrm>
            <a:off x="5630925" y="3938750"/>
            <a:ext cx="635100" cy="4074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rPr>
              <a:t>1μs</a:t>
            </a:r>
          </a:p>
        </p:txBody>
      </p:sp>
      <p:sp>
        <p:nvSpPr>
          <p:cNvPr id="1625" name="Shape 1625"/>
          <p:cNvSpPr txBox="1"/>
          <p:nvPr/>
        </p:nvSpPr>
        <p:spPr>
          <a:xfrm>
            <a:off x="5021325" y="2490950"/>
            <a:ext cx="635100" cy="4074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rPr>
              <a:t>20μs</a:t>
            </a:r>
          </a:p>
        </p:txBody>
      </p:sp>
      <p:sp>
        <p:nvSpPr>
          <p:cNvPr id="1626" name="Shape 1626"/>
          <p:cNvSpPr txBox="1"/>
          <p:nvPr/>
        </p:nvSpPr>
        <p:spPr>
          <a:xfrm>
            <a:off x="6316725" y="3405350"/>
            <a:ext cx="635100" cy="4074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rPr>
              <a:t>3μs</a:t>
            </a:r>
          </a:p>
        </p:txBody>
      </p:sp>
      <p:sp>
        <p:nvSpPr>
          <p:cNvPr id="1627" name="Shape 1627"/>
          <p:cNvSpPr txBox="1"/>
          <p:nvPr/>
        </p:nvSpPr>
        <p:spPr>
          <a:xfrm>
            <a:off x="7459725" y="3557750"/>
            <a:ext cx="635100" cy="4074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rPr>
              <a:t>1μs</a:t>
            </a:r>
          </a:p>
        </p:txBody>
      </p:sp>
      <p:grpSp>
        <p:nvGrpSpPr>
          <p:cNvPr id="1628" name="Shape 1628"/>
          <p:cNvGrpSpPr/>
          <p:nvPr/>
        </p:nvGrpSpPr>
        <p:grpSpPr>
          <a:xfrm>
            <a:off x="472726" y="2034263"/>
            <a:ext cx="1140300" cy="849300"/>
            <a:chOff x="472726" y="2034263"/>
            <a:chExt cx="1140300" cy="849300"/>
          </a:xfrm>
        </p:grpSpPr>
        <p:sp>
          <p:nvSpPr>
            <p:cNvPr id="1629" name="Shape 1629"/>
            <p:cNvSpPr/>
            <p:nvPr/>
          </p:nvSpPr>
          <p:spPr>
            <a:xfrm>
              <a:off x="472726" y="2034263"/>
              <a:ext cx="1140300" cy="849300"/>
            </a:xfrm>
            <a:prstGeom prst="snip1Rect">
              <a:avLst>
                <a:gd fmla="val 31643" name="adj"/>
              </a:avLst>
            </a:prstGeom>
            <a:solidFill>
              <a:srgbClr val="999999"/>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b="1" sz="800"/>
            </a:p>
          </p:txBody>
        </p:sp>
        <p:grpSp>
          <p:nvGrpSpPr>
            <p:cNvPr id="1630" name="Shape 1630"/>
            <p:cNvGrpSpPr/>
            <p:nvPr/>
          </p:nvGrpSpPr>
          <p:grpSpPr>
            <a:xfrm>
              <a:off x="657526" y="2191397"/>
              <a:ext cx="876909" cy="606339"/>
              <a:chOff x="581326" y="2115197"/>
              <a:chExt cx="876909" cy="606339"/>
            </a:xfrm>
          </p:grpSpPr>
          <p:cxnSp>
            <p:nvCxnSpPr>
              <p:cNvPr id="1631" name="Shape 1631"/>
              <p:cNvCxnSpPr>
                <a:stCxn id="1632" idx="4"/>
                <a:endCxn id="1633" idx="3"/>
              </p:cNvCxnSpPr>
              <p:nvPr/>
            </p:nvCxnSpPr>
            <p:spPr>
              <a:xfrm>
                <a:off x="833626" y="2381307"/>
                <a:ext cx="498600" cy="340200"/>
              </a:xfrm>
              <a:prstGeom prst="straightConnector1">
                <a:avLst/>
              </a:prstGeom>
              <a:noFill/>
              <a:ln cap="flat" cmpd="sng" w="19050">
                <a:solidFill>
                  <a:srgbClr val="FFFFFF"/>
                </a:solidFill>
                <a:prstDash val="solid"/>
                <a:round/>
                <a:headEnd len="lg" w="lg" type="none"/>
                <a:tailEnd len="lg" w="lg" type="none"/>
              </a:ln>
            </p:spPr>
          </p:cxnSp>
          <p:cxnSp>
            <p:nvCxnSpPr>
              <p:cNvPr id="1634" name="Shape 1634"/>
              <p:cNvCxnSpPr>
                <a:stCxn id="1632" idx="4"/>
                <a:endCxn id="1635" idx="2"/>
              </p:cNvCxnSpPr>
              <p:nvPr/>
            </p:nvCxnSpPr>
            <p:spPr>
              <a:xfrm flipH="1" rot="10800000">
                <a:off x="833626" y="2171607"/>
                <a:ext cx="235500" cy="209700"/>
              </a:xfrm>
              <a:prstGeom prst="straightConnector1">
                <a:avLst/>
              </a:prstGeom>
              <a:noFill/>
              <a:ln cap="flat" cmpd="sng" w="19050">
                <a:solidFill>
                  <a:srgbClr val="FFFFFF"/>
                </a:solidFill>
                <a:prstDash val="solid"/>
                <a:round/>
                <a:headEnd len="lg" w="lg" type="none"/>
                <a:tailEnd len="lg" w="lg" type="none"/>
              </a:ln>
            </p:spPr>
          </p:cxnSp>
          <p:sp>
            <p:nvSpPr>
              <p:cNvPr id="1632" name="Shape 1632"/>
              <p:cNvSpPr/>
              <p:nvPr/>
            </p:nvSpPr>
            <p:spPr>
              <a:xfrm>
                <a:off x="581326" y="2324907"/>
                <a:ext cx="252300" cy="1128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633" name="Shape 1633"/>
              <p:cNvSpPr/>
              <p:nvPr/>
            </p:nvSpPr>
            <p:spPr>
              <a:xfrm>
                <a:off x="1205934" y="2608736"/>
                <a:ext cx="252300" cy="1128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635" name="Shape 1635"/>
              <p:cNvSpPr/>
              <p:nvPr/>
            </p:nvSpPr>
            <p:spPr>
              <a:xfrm>
                <a:off x="1069118" y="2115197"/>
                <a:ext cx="252300" cy="1128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grpSp>
      <p:grpSp>
        <p:nvGrpSpPr>
          <p:cNvPr id="1636" name="Shape 1636"/>
          <p:cNvGrpSpPr/>
          <p:nvPr/>
        </p:nvGrpSpPr>
        <p:grpSpPr>
          <a:xfrm>
            <a:off x="2816905" y="3780391"/>
            <a:ext cx="1012928" cy="699250"/>
            <a:chOff x="2974675" y="3733700"/>
            <a:chExt cx="1140300" cy="599700"/>
          </a:xfrm>
        </p:grpSpPr>
        <p:sp>
          <p:nvSpPr>
            <p:cNvPr id="1637" name="Shape 1637"/>
            <p:cNvSpPr/>
            <p:nvPr/>
          </p:nvSpPr>
          <p:spPr>
            <a:xfrm>
              <a:off x="2974675" y="3733700"/>
              <a:ext cx="1140300" cy="599700"/>
            </a:xfrm>
            <a:prstGeom prst="snip1Rect">
              <a:avLst>
                <a:gd fmla="val 31643" name="adj"/>
              </a:avLst>
            </a:prstGeom>
            <a:solidFill>
              <a:srgbClr val="999999"/>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b="1" sz="800"/>
            </a:p>
          </p:txBody>
        </p:sp>
        <p:grpSp>
          <p:nvGrpSpPr>
            <p:cNvPr id="1638" name="Shape 1638"/>
            <p:cNvGrpSpPr/>
            <p:nvPr/>
          </p:nvGrpSpPr>
          <p:grpSpPr>
            <a:xfrm>
              <a:off x="3065150" y="3857088"/>
              <a:ext cx="959392" cy="309893"/>
              <a:chOff x="2399750" y="3547578"/>
              <a:chExt cx="1599786" cy="407700"/>
            </a:xfrm>
          </p:grpSpPr>
          <p:cxnSp>
            <p:nvCxnSpPr>
              <p:cNvPr id="1639" name="Shape 1639"/>
              <p:cNvCxnSpPr>
                <a:stCxn id="1640" idx="4"/>
                <a:endCxn id="1641" idx="3"/>
              </p:cNvCxnSpPr>
              <p:nvPr/>
            </p:nvCxnSpPr>
            <p:spPr>
              <a:xfrm>
                <a:off x="2598350" y="3605478"/>
                <a:ext cx="392400" cy="349800"/>
              </a:xfrm>
              <a:prstGeom prst="straightConnector1">
                <a:avLst/>
              </a:prstGeom>
              <a:noFill/>
              <a:ln cap="flat" cmpd="sng" w="19050">
                <a:solidFill>
                  <a:srgbClr val="FFFFFF"/>
                </a:solidFill>
                <a:prstDash val="solid"/>
                <a:round/>
                <a:headEnd len="lg" w="lg" type="none"/>
                <a:tailEnd len="lg" w="lg" type="none"/>
              </a:ln>
            </p:spPr>
          </p:cxnSp>
          <p:cxnSp>
            <p:nvCxnSpPr>
              <p:cNvPr id="1642" name="Shape 1642"/>
              <p:cNvCxnSpPr>
                <a:stCxn id="1641" idx="4"/>
                <a:endCxn id="1643" idx="2"/>
              </p:cNvCxnSpPr>
              <p:nvPr/>
            </p:nvCxnSpPr>
            <p:spPr>
              <a:xfrm flipH="1" rot="10800000">
                <a:off x="3090059" y="3655267"/>
                <a:ext cx="277200" cy="242100"/>
              </a:xfrm>
              <a:prstGeom prst="straightConnector1">
                <a:avLst/>
              </a:prstGeom>
              <a:noFill/>
              <a:ln cap="flat" cmpd="sng" w="19050">
                <a:solidFill>
                  <a:srgbClr val="FFFFFF"/>
                </a:solidFill>
                <a:prstDash val="solid"/>
                <a:round/>
                <a:headEnd len="lg" w="lg" type="none"/>
                <a:tailEnd len="lg" w="lg" type="none"/>
              </a:ln>
            </p:spPr>
          </p:cxnSp>
          <p:cxnSp>
            <p:nvCxnSpPr>
              <p:cNvPr id="1644" name="Shape 1644"/>
              <p:cNvCxnSpPr>
                <a:stCxn id="1641" idx="4"/>
                <a:endCxn id="1645" idx="2"/>
              </p:cNvCxnSpPr>
              <p:nvPr/>
            </p:nvCxnSpPr>
            <p:spPr>
              <a:xfrm flipH="1" rot="10800000">
                <a:off x="3090059" y="3850567"/>
                <a:ext cx="710700" cy="46800"/>
              </a:xfrm>
              <a:prstGeom prst="straightConnector1">
                <a:avLst/>
              </a:prstGeom>
              <a:noFill/>
              <a:ln cap="flat" cmpd="sng" w="19050">
                <a:solidFill>
                  <a:srgbClr val="FFFFFF"/>
                </a:solidFill>
                <a:prstDash val="solid"/>
                <a:round/>
                <a:headEnd len="lg" w="lg" type="none"/>
                <a:tailEnd len="lg" w="lg" type="none"/>
              </a:ln>
            </p:spPr>
          </p:cxnSp>
          <p:sp>
            <p:nvSpPr>
              <p:cNvPr id="1640" name="Shape 1640"/>
              <p:cNvSpPr/>
              <p:nvPr/>
            </p:nvSpPr>
            <p:spPr>
              <a:xfrm>
                <a:off x="2399750" y="3547578"/>
                <a:ext cx="198600" cy="1158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641" name="Shape 1641"/>
              <p:cNvSpPr/>
              <p:nvPr/>
            </p:nvSpPr>
            <p:spPr>
              <a:xfrm>
                <a:off x="2891459" y="3839467"/>
                <a:ext cx="198600" cy="1158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643" name="Shape 1643"/>
              <p:cNvSpPr/>
              <p:nvPr/>
            </p:nvSpPr>
            <p:spPr>
              <a:xfrm>
                <a:off x="3367020" y="3597375"/>
                <a:ext cx="198600" cy="1158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645" name="Shape 1645"/>
              <p:cNvSpPr/>
              <p:nvPr/>
            </p:nvSpPr>
            <p:spPr>
              <a:xfrm>
                <a:off x="3800937" y="3792674"/>
                <a:ext cx="198600" cy="1158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grpSp>
      <p:grpSp>
        <p:nvGrpSpPr>
          <p:cNvPr id="1646" name="Shape 1646"/>
          <p:cNvGrpSpPr/>
          <p:nvPr/>
        </p:nvGrpSpPr>
        <p:grpSpPr>
          <a:xfrm>
            <a:off x="2647400" y="1835250"/>
            <a:ext cx="1210200" cy="849300"/>
            <a:chOff x="2647400" y="1835250"/>
            <a:chExt cx="1210200" cy="849300"/>
          </a:xfrm>
        </p:grpSpPr>
        <p:sp>
          <p:nvSpPr>
            <p:cNvPr id="1647" name="Shape 1647"/>
            <p:cNvSpPr/>
            <p:nvPr/>
          </p:nvSpPr>
          <p:spPr>
            <a:xfrm>
              <a:off x="2647400" y="1835250"/>
              <a:ext cx="1210200" cy="849300"/>
            </a:xfrm>
            <a:prstGeom prst="snip1Rect">
              <a:avLst>
                <a:gd fmla="val 31643" name="adj"/>
              </a:avLst>
            </a:prstGeom>
            <a:solidFill>
              <a:srgbClr val="999999"/>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b="1" sz="800"/>
            </a:p>
          </p:txBody>
        </p:sp>
        <p:grpSp>
          <p:nvGrpSpPr>
            <p:cNvPr id="1648" name="Shape 1648"/>
            <p:cNvGrpSpPr/>
            <p:nvPr/>
          </p:nvGrpSpPr>
          <p:grpSpPr>
            <a:xfrm>
              <a:off x="2663839" y="2102646"/>
              <a:ext cx="1129320" cy="407753"/>
              <a:chOff x="7124151" y="1247521"/>
              <a:chExt cx="1129320" cy="407753"/>
            </a:xfrm>
          </p:grpSpPr>
          <p:cxnSp>
            <p:nvCxnSpPr>
              <p:cNvPr id="1649" name="Shape 1649"/>
              <p:cNvCxnSpPr>
                <a:stCxn id="1650" idx="4"/>
                <a:endCxn id="1651" idx="2"/>
              </p:cNvCxnSpPr>
              <p:nvPr/>
            </p:nvCxnSpPr>
            <p:spPr>
              <a:xfrm flipH="1" rot="10800000">
                <a:off x="7252851" y="1309377"/>
                <a:ext cx="120000" cy="230700"/>
              </a:xfrm>
              <a:prstGeom prst="straightConnector1">
                <a:avLst/>
              </a:prstGeom>
              <a:noFill/>
              <a:ln cap="flat" cmpd="sng" w="19050">
                <a:solidFill>
                  <a:srgbClr val="FFFFFF"/>
                </a:solidFill>
                <a:prstDash val="solid"/>
                <a:round/>
                <a:headEnd len="lg" w="lg" type="none"/>
                <a:tailEnd len="lg" w="lg" type="none"/>
              </a:ln>
            </p:spPr>
          </p:cxnSp>
          <p:cxnSp>
            <p:nvCxnSpPr>
              <p:cNvPr id="1652" name="Shape 1652"/>
              <p:cNvCxnSpPr>
                <a:stCxn id="1651" idx="3"/>
                <a:endCxn id="1653" idx="2"/>
              </p:cNvCxnSpPr>
              <p:nvPr/>
            </p:nvCxnSpPr>
            <p:spPr>
              <a:xfrm>
                <a:off x="7437214" y="1371421"/>
                <a:ext cx="313500" cy="222000"/>
              </a:xfrm>
              <a:prstGeom prst="straightConnector1">
                <a:avLst/>
              </a:prstGeom>
              <a:noFill/>
              <a:ln cap="flat" cmpd="sng" w="19050">
                <a:solidFill>
                  <a:srgbClr val="FFFFFF"/>
                </a:solidFill>
                <a:prstDash val="solid"/>
                <a:round/>
                <a:headEnd len="lg" w="lg" type="none"/>
                <a:tailEnd len="lg" w="lg" type="none"/>
              </a:ln>
            </p:spPr>
          </p:cxnSp>
          <p:sp>
            <p:nvSpPr>
              <p:cNvPr id="1650" name="Shape 1650"/>
              <p:cNvSpPr/>
              <p:nvPr/>
            </p:nvSpPr>
            <p:spPr>
              <a:xfrm>
                <a:off x="7124151" y="1478127"/>
                <a:ext cx="128700" cy="1239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651" name="Shape 1651"/>
              <p:cNvSpPr/>
              <p:nvPr/>
            </p:nvSpPr>
            <p:spPr>
              <a:xfrm>
                <a:off x="7372864" y="1247521"/>
                <a:ext cx="128700" cy="1239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653" name="Shape 1653"/>
              <p:cNvSpPr/>
              <p:nvPr/>
            </p:nvSpPr>
            <p:spPr>
              <a:xfrm>
                <a:off x="7750636" y="1531374"/>
                <a:ext cx="128700" cy="1239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654" name="Shape 1654"/>
              <p:cNvSpPr/>
              <p:nvPr/>
            </p:nvSpPr>
            <p:spPr>
              <a:xfrm>
                <a:off x="8124771" y="1341638"/>
                <a:ext cx="128700" cy="1239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655" name="Shape 1655"/>
              <p:cNvCxnSpPr>
                <a:stCxn id="1651" idx="4"/>
                <a:endCxn id="1654" idx="2"/>
              </p:cNvCxnSpPr>
              <p:nvPr/>
            </p:nvCxnSpPr>
            <p:spPr>
              <a:xfrm>
                <a:off x="7501564" y="1309471"/>
                <a:ext cx="623100" cy="94200"/>
              </a:xfrm>
              <a:prstGeom prst="straightConnector1">
                <a:avLst/>
              </a:prstGeom>
              <a:noFill/>
              <a:ln cap="flat" cmpd="sng" w="19050">
                <a:solidFill>
                  <a:srgbClr val="FFFFFF"/>
                </a:solidFill>
                <a:prstDash val="solid"/>
                <a:round/>
                <a:headEnd len="lg" w="lg" type="none"/>
                <a:tailEnd len="lg" w="lg" type="none"/>
              </a:ln>
            </p:spPr>
          </p:cxnSp>
        </p:grpSp>
      </p:grpSp>
      <p:grpSp>
        <p:nvGrpSpPr>
          <p:cNvPr id="1656" name="Shape 1656"/>
          <p:cNvGrpSpPr/>
          <p:nvPr/>
        </p:nvGrpSpPr>
        <p:grpSpPr>
          <a:xfrm>
            <a:off x="5087303" y="2951324"/>
            <a:ext cx="951449" cy="699220"/>
            <a:chOff x="4958400" y="2951300"/>
            <a:chExt cx="1244700" cy="687600"/>
          </a:xfrm>
        </p:grpSpPr>
        <p:sp>
          <p:nvSpPr>
            <p:cNvPr id="1657" name="Shape 1657"/>
            <p:cNvSpPr/>
            <p:nvPr/>
          </p:nvSpPr>
          <p:spPr>
            <a:xfrm>
              <a:off x="4958400" y="2951300"/>
              <a:ext cx="1244700" cy="687600"/>
            </a:xfrm>
            <a:prstGeom prst="snip1Rect">
              <a:avLst>
                <a:gd fmla="val 31643" name="adj"/>
              </a:avLst>
            </a:prstGeom>
            <a:solidFill>
              <a:srgbClr val="999999"/>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b="1" sz="800"/>
            </a:p>
          </p:txBody>
        </p:sp>
        <p:grpSp>
          <p:nvGrpSpPr>
            <p:cNvPr id="1658" name="Shape 1658"/>
            <p:cNvGrpSpPr/>
            <p:nvPr/>
          </p:nvGrpSpPr>
          <p:grpSpPr>
            <a:xfrm>
              <a:off x="5041676" y="3072160"/>
              <a:ext cx="1129285" cy="491396"/>
              <a:chOff x="4727453" y="2810426"/>
              <a:chExt cx="1442070" cy="687651"/>
            </a:xfrm>
          </p:grpSpPr>
          <p:cxnSp>
            <p:nvCxnSpPr>
              <p:cNvPr id="1659" name="Shape 1659"/>
              <p:cNvCxnSpPr>
                <a:stCxn id="1660" idx="3"/>
                <a:endCxn id="1661" idx="2"/>
              </p:cNvCxnSpPr>
              <p:nvPr/>
            </p:nvCxnSpPr>
            <p:spPr>
              <a:xfrm>
                <a:off x="4832753" y="2938226"/>
                <a:ext cx="513300" cy="228600"/>
              </a:xfrm>
              <a:prstGeom prst="straightConnector1">
                <a:avLst/>
              </a:prstGeom>
              <a:noFill/>
              <a:ln cap="flat" cmpd="sng" w="19050">
                <a:solidFill>
                  <a:srgbClr val="FFFFFF"/>
                </a:solidFill>
                <a:prstDash val="solid"/>
                <a:round/>
                <a:headEnd len="lg" w="lg" type="none"/>
                <a:tailEnd len="lg" w="lg" type="none"/>
              </a:ln>
            </p:spPr>
          </p:cxnSp>
          <p:cxnSp>
            <p:nvCxnSpPr>
              <p:cNvPr id="1662" name="Shape 1662"/>
              <p:cNvCxnSpPr>
                <a:stCxn id="1663" idx="4"/>
                <a:endCxn id="1661" idx="2"/>
              </p:cNvCxnSpPr>
              <p:nvPr/>
            </p:nvCxnSpPr>
            <p:spPr>
              <a:xfrm flipH="1" rot="10800000">
                <a:off x="5052304" y="3167177"/>
                <a:ext cx="293700" cy="267000"/>
              </a:xfrm>
              <a:prstGeom prst="straightConnector1">
                <a:avLst/>
              </a:prstGeom>
              <a:noFill/>
              <a:ln cap="flat" cmpd="sng" w="19050">
                <a:solidFill>
                  <a:srgbClr val="FFFFFF"/>
                </a:solidFill>
                <a:prstDash val="solid"/>
                <a:round/>
                <a:headEnd len="lg" w="lg" type="none"/>
                <a:tailEnd len="lg" w="lg" type="none"/>
              </a:ln>
            </p:spPr>
          </p:cxnSp>
          <p:cxnSp>
            <p:nvCxnSpPr>
              <p:cNvPr id="1664" name="Shape 1664"/>
              <p:cNvCxnSpPr>
                <a:stCxn id="1661" idx="4"/>
                <a:endCxn id="1665" idx="2"/>
              </p:cNvCxnSpPr>
              <p:nvPr/>
            </p:nvCxnSpPr>
            <p:spPr>
              <a:xfrm>
                <a:off x="5556767" y="3167142"/>
                <a:ext cx="249600" cy="215400"/>
              </a:xfrm>
              <a:prstGeom prst="straightConnector1">
                <a:avLst/>
              </a:prstGeom>
              <a:noFill/>
              <a:ln cap="flat" cmpd="sng" w="19050">
                <a:solidFill>
                  <a:srgbClr val="FFFFFF"/>
                </a:solidFill>
                <a:prstDash val="solid"/>
                <a:round/>
                <a:headEnd len="lg" w="lg" type="none"/>
                <a:tailEnd len="lg" w="lg" type="none"/>
              </a:ln>
            </p:spPr>
          </p:cxnSp>
          <p:cxnSp>
            <p:nvCxnSpPr>
              <p:cNvPr id="1666" name="Shape 1666"/>
              <p:cNvCxnSpPr>
                <a:stCxn id="1661" idx="3"/>
                <a:endCxn id="1667" idx="2"/>
              </p:cNvCxnSpPr>
              <p:nvPr/>
            </p:nvCxnSpPr>
            <p:spPr>
              <a:xfrm flipH="1" rot="10800000">
                <a:off x="5451467" y="2971242"/>
                <a:ext cx="507600" cy="259800"/>
              </a:xfrm>
              <a:prstGeom prst="straightConnector1">
                <a:avLst/>
              </a:prstGeom>
              <a:noFill/>
              <a:ln cap="flat" cmpd="sng" w="19050">
                <a:solidFill>
                  <a:srgbClr val="FFFFFF"/>
                </a:solidFill>
                <a:prstDash val="solid"/>
                <a:round/>
                <a:headEnd len="lg" w="lg" type="none"/>
                <a:tailEnd len="lg" w="lg" type="none"/>
              </a:ln>
            </p:spPr>
          </p:cxnSp>
          <p:sp>
            <p:nvSpPr>
              <p:cNvPr id="1663" name="Shape 1663"/>
              <p:cNvSpPr/>
              <p:nvPr/>
            </p:nvSpPr>
            <p:spPr>
              <a:xfrm>
                <a:off x="4841704" y="3370277"/>
                <a:ext cx="210600" cy="1278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660" name="Shape 1660"/>
              <p:cNvSpPr/>
              <p:nvPr/>
            </p:nvSpPr>
            <p:spPr>
              <a:xfrm>
                <a:off x="4727453" y="2810426"/>
                <a:ext cx="210600" cy="1278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661" name="Shape 1661"/>
              <p:cNvSpPr/>
              <p:nvPr/>
            </p:nvSpPr>
            <p:spPr>
              <a:xfrm>
                <a:off x="5346167" y="3103242"/>
                <a:ext cx="210600" cy="1278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665" name="Shape 1665"/>
              <p:cNvSpPr/>
              <p:nvPr/>
            </p:nvSpPr>
            <p:spPr>
              <a:xfrm>
                <a:off x="5806453" y="3318662"/>
                <a:ext cx="210600" cy="1278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667" name="Shape 1667"/>
              <p:cNvSpPr/>
              <p:nvPr/>
            </p:nvSpPr>
            <p:spPr>
              <a:xfrm>
                <a:off x="5958923" y="2907514"/>
                <a:ext cx="210600" cy="1278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grpSp>
      <p:grpSp>
        <p:nvGrpSpPr>
          <p:cNvPr id="1668" name="Shape 1668"/>
          <p:cNvGrpSpPr/>
          <p:nvPr/>
        </p:nvGrpSpPr>
        <p:grpSpPr>
          <a:xfrm>
            <a:off x="7398625" y="4007125"/>
            <a:ext cx="1231800" cy="854700"/>
            <a:chOff x="7474825" y="4007125"/>
            <a:chExt cx="1231800" cy="854700"/>
          </a:xfrm>
        </p:grpSpPr>
        <p:sp>
          <p:nvSpPr>
            <p:cNvPr id="1669" name="Shape 1669"/>
            <p:cNvSpPr/>
            <p:nvPr/>
          </p:nvSpPr>
          <p:spPr>
            <a:xfrm>
              <a:off x="7474825" y="4007125"/>
              <a:ext cx="1231800" cy="854700"/>
            </a:xfrm>
            <a:prstGeom prst="snip1Rect">
              <a:avLst>
                <a:gd fmla="val 31643" name="adj"/>
              </a:avLst>
            </a:prstGeom>
            <a:solidFill>
              <a:srgbClr val="999999"/>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b="1" sz="800"/>
            </a:p>
          </p:txBody>
        </p:sp>
        <p:grpSp>
          <p:nvGrpSpPr>
            <p:cNvPr id="1670" name="Shape 1670"/>
            <p:cNvGrpSpPr/>
            <p:nvPr/>
          </p:nvGrpSpPr>
          <p:grpSpPr>
            <a:xfrm>
              <a:off x="7547848" y="4137332"/>
              <a:ext cx="994254" cy="599672"/>
              <a:chOff x="3109204" y="3061251"/>
              <a:chExt cx="5103975" cy="1884575"/>
            </a:xfrm>
          </p:grpSpPr>
          <p:cxnSp>
            <p:nvCxnSpPr>
              <p:cNvPr id="1671" name="Shape 1671"/>
              <p:cNvCxnSpPr>
                <a:stCxn id="1672" idx="4"/>
                <a:endCxn id="1673" idx="2"/>
              </p:cNvCxnSpPr>
              <p:nvPr/>
            </p:nvCxnSpPr>
            <p:spPr>
              <a:xfrm flipH="1" rot="10800000">
                <a:off x="3918904" y="4576976"/>
                <a:ext cx="2898300" cy="165000"/>
              </a:xfrm>
              <a:prstGeom prst="straightConnector1">
                <a:avLst/>
              </a:prstGeom>
              <a:noFill/>
              <a:ln cap="flat" cmpd="sng" w="19050">
                <a:solidFill>
                  <a:srgbClr val="FFFFFF"/>
                </a:solidFill>
                <a:prstDash val="solid"/>
                <a:round/>
                <a:headEnd len="lg" w="lg" type="none"/>
                <a:tailEnd len="lg" w="lg" type="none"/>
              </a:ln>
            </p:spPr>
          </p:cxnSp>
          <p:cxnSp>
            <p:nvCxnSpPr>
              <p:cNvPr id="1674" name="Shape 1674"/>
              <p:cNvCxnSpPr>
                <a:stCxn id="1675" idx="4"/>
                <a:endCxn id="1673" idx="2"/>
              </p:cNvCxnSpPr>
              <p:nvPr/>
            </p:nvCxnSpPr>
            <p:spPr>
              <a:xfrm>
                <a:off x="5857917" y="3889751"/>
                <a:ext cx="959400" cy="687300"/>
              </a:xfrm>
              <a:prstGeom prst="straightConnector1">
                <a:avLst/>
              </a:prstGeom>
              <a:noFill/>
              <a:ln cap="flat" cmpd="sng" w="19050">
                <a:solidFill>
                  <a:srgbClr val="FFFFFF"/>
                </a:solidFill>
                <a:prstDash val="solid"/>
                <a:round/>
                <a:headEnd len="lg" w="lg" type="none"/>
                <a:tailEnd len="lg" w="lg" type="none"/>
              </a:ln>
            </p:spPr>
          </p:cxnSp>
          <p:cxnSp>
            <p:nvCxnSpPr>
              <p:cNvPr id="1676" name="Shape 1676"/>
              <p:cNvCxnSpPr>
                <a:stCxn id="1677" idx="3"/>
                <a:endCxn id="1673" idx="3"/>
              </p:cNvCxnSpPr>
              <p:nvPr/>
            </p:nvCxnSpPr>
            <p:spPr>
              <a:xfrm flipH="1">
                <a:off x="7221529" y="3468951"/>
                <a:ext cx="586800" cy="1312500"/>
              </a:xfrm>
              <a:prstGeom prst="straightConnector1">
                <a:avLst/>
              </a:prstGeom>
              <a:noFill/>
              <a:ln cap="flat" cmpd="sng" w="19050">
                <a:solidFill>
                  <a:srgbClr val="FFFFFF"/>
                </a:solidFill>
                <a:prstDash val="solid"/>
                <a:round/>
                <a:headEnd len="lg" w="lg" type="none"/>
                <a:tailEnd len="lg" w="lg" type="none"/>
              </a:ln>
            </p:spPr>
          </p:cxnSp>
          <p:sp>
            <p:nvSpPr>
              <p:cNvPr id="1672" name="Shape 1672"/>
              <p:cNvSpPr/>
              <p:nvPr/>
            </p:nvSpPr>
            <p:spPr>
              <a:xfrm>
                <a:off x="3109204" y="4538126"/>
                <a:ext cx="809700" cy="4077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675" name="Shape 1675"/>
              <p:cNvSpPr/>
              <p:nvPr/>
            </p:nvSpPr>
            <p:spPr>
              <a:xfrm>
                <a:off x="5048217" y="3685901"/>
                <a:ext cx="809700" cy="4077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673" name="Shape 1673"/>
              <p:cNvSpPr/>
              <p:nvPr/>
            </p:nvSpPr>
            <p:spPr>
              <a:xfrm>
                <a:off x="6817429" y="4373401"/>
                <a:ext cx="809700" cy="4077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677" name="Shape 1677"/>
              <p:cNvSpPr/>
              <p:nvPr/>
            </p:nvSpPr>
            <p:spPr>
              <a:xfrm>
                <a:off x="7403479" y="3061251"/>
                <a:ext cx="809700" cy="4077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grpSp>
      <p:sp>
        <p:nvSpPr>
          <p:cNvPr id="1678" name="Shape 1678"/>
          <p:cNvSpPr/>
          <p:nvPr/>
        </p:nvSpPr>
        <p:spPr>
          <a:xfrm>
            <a:off x="7639001" y="2034263"/>
            <a:ext cx="1140300" cy="849300"/>
          </a:xfrm>
          <a:prstGeom prst="snip1Rect">
            <a:avLst>
              <a:gd fmla="val 31643" name="adj"/>
            </a:avLst>
          </a:prstGeom>
          <a:solidFill>
            <a:srgbClr val="999999"/>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b="1" sz="800"/>
          </a:p>
        </p:txBody>
      </p:sp>
      <p:grpSp>
        <p:nvGrpSpPr>
          <p:cNvPr id="1679" name="Shape 1679"/>
          <p:cNvGrpSpPr/>
          <p:nvPr/>
        </p:nvGrpSpPr>
        <p:grpSpPr>
          <a:xfrm>
            <a:off x="7711190" y="2082667"/>
            <a:ext cx="959434" cy="759328"/>
            <a:chOff x="7308603" y="1989401"/>
            <a:chExt cx="1285587" cy="852507"/>
          </a:xfrm>
        </p:grpSpPr>
        <p:cxnSp>
          <p:nvCxnSpPr>
            <p:cNvPr id="1680" name="Shape 1680"/>
            <p:cNvCxnSpPr>
              <a:stCxn id="1681" idx="3"/>
              <a:endCxn id="1682" idx="2"/>
            </p:cNvCxnSpPr>
            <p:nvPr/>
          </p:nvCxnSpPr>
          <p:spPr>
            <a:xfrm flipH="1" rot="10800000">
              <a:off x="7954052" y="2205101"/>
              <a:ext cx="452100" cy="348000"/>
            </a:xfrm>
            <a:prstGeom prst="straightConnector1">
              <a:avLst/>
            </a:prstGeom>
            <a:noFill/>
            <a:ln cap="flat" cmpd="sng" w="19050">
              <a:solidFill>
                <a:srgbClr val="FFFFFF"/>
              </a:solidFill>
              <a:prstDash val="solid"/>
              <a:round/>
              <a:headEnd len="lg" w="lg" type="none"/>
              <a:tailEnd len="lg" w="lg" type="none"/>
            </a:ln>
          </p:spPr>
        </p:cxnSp>
        <p:cxnSp>
          <p:nvCxnSpPr>
            <p:cNvPr id="1683" name="Shape 1683"/>
            <p:cNvCxnSpPr>
              <a:stCxn id="1682" idx="3"/>
              <a:endCxn id="1684" idx="3"/>
            </p:cNvCxnSpPr>
            <p:nvPr/>
          </p:nvCxnSpPr>
          <p:spPr>
            <a:xfrm flipH="1">
              <a:off x="8364391" y="2290808"/>
              <a:ext cx="135900" cy="551100"/>
            </a:xfrm>
            <a:prstGeom prst="straightConnector1">
              <a:avLst/>
            </a:prstGeom>
            <a:noFill/>
            <a:ln cap="flat" cmpd="sng" w="19050">
              <a:solidFill>
                <a:srgbClr val="FFFFFF"/>
              </a:solidFill>
              <a:prstDash val="solid"/>
              <a:round/>
              <a:headEnd len="lg" w="lg" type="none"/>
              <a:tailEnd len="lg" w="lg" type="none"/>
            </a:ln>
          </p:spPr>
        </p:cxnSp>
        <p:sp>
          <p:nvSpPr>
            <p:cNvPr id="1685" name="Shape 1685"/>
            <p:cNvSpPr/>
            <p:nvPr/>
          </p:nvSpPr>
          <p:spPr>
            <a:xfrm>
              <a:off x="7308603" y="1989401"/>
              <a:ext cx="187800" cy="1713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681" name="Shape 1681"/>
            <p:cNvSpPr/>
            <p:nvPr/>
          </p:nvSpPr>
          <p:spPr>
            <a:xfrm>
              <a:off x="7860152" y="2381801"/>
              <a:ext cx="187800" cy="1713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684" name="Shape 1684"/>
            <p:cNvSpPr/>
            <p:nvPr/>
          </p:nvSpPr>
          <p:spPr>
            <a:xfrm>
              <a:off x="8270472" y="2670485"/>
              <a:ext cx="187800" cy="1713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682" name="Shape 1682"/>
            <p:cNvSpPr/>
            <p:nvPr/>
          </p:nvSpPr>
          <p:spPr>
            <a:xfrm>
              <a:off x="8406391" y="2119508"/>
              <a:ext cx="187800" cy="1713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686" name="Shape 1686"/>
            <p:cNvCxnSpPr>
              <a:stCxn id="1685" idx="4"/>
              <a:endCxn id="1682" idx="2"/>
            </p:cNvCxnSpPr>
            <p:nvPr/>
          </p:nvCxnSpPr>
          <p:spPr>
            <a:xfrm>
              <a:off x="7496403" y="2075051"/>
              <a:ext cx="910200" cy="129900"/>
            </a:xfrm>
            <a:prstGeom prst="straightConnector1">
              <a:avLst/>
            </a:prstGeom>
            <a:noFill/>
            <a:ln cap="flat" cmpd="sng" w="19050">
              <a:solidFill>
                <a:srgbClr val="FFFFFF"/>
              </a:solidFill>
              <a:prstDash val="solid"/>
              <a:round/>
              <a:headEnd len="lg" w="lg" type="none"/>
              <a:tailEnd len="lg" w="lg" type="none"/>
            </a:ln>
          </p:spPr>
        </p:cxnSp>
      </p:grpSp>
      <p:cxnSp>
        <p:nvCxnSpPr>
          <p:cNvPr id="1687" name="Shape 1687"/>
          <p:cNvCxnSpPr/>
          <p:nvPr/>
        </p:nvCxnSpPr>
        <p:spPr>
          <a:xfrm flipH="1">
            <a:off x="1222450" y="1852450"/>
            <a:ext cx="1326300" cy="585000"/>
          </a:xfrm>
          <a:prstGeom prst="straightConnector1">
            <a:avLst/>
          </a:prstGeom>
          <a:noFill/>
          <a:ln cap="flat" cmpd="sng" w="76200">
            <a:solidFill>
              <a:srgbClr val="FFFFFF"/>
            </a:solidFill>
            <a:prstDash val="solid"/>
            <a:round/>
            <a:headEnd len="lg" w="lg" type="triangle"/>
            <a:tailEnd len="lg" w="lg" type="none"/>
          </a:ln>
        </p:spPr>
      </p:cxnSp>
      <p:cxnSp>
        <p:nvCxnSpPr>
          <p:cNvPr id="1688" name="Shape 1688"/>
          <p:cNvCxnSpPr/>
          <p:nvPr/>
        </p:nvCxnSpPr>
        <p:spPr>
          <a:xfrm flipH="1">
            <a:off x="3327300" y="1681650"/>
            <a:ext cx="548400" cy="478500"/>
          </a:xfrm>
          <a:prstGeom prst="straightConnector1">
            <a:avLst/>
          </a:prstGeom>
          <a:noFill/>
          <a:ln cap="flat" cmpd="sng" w="76200">
            <a:solidFill>
              <a:srgbClr val="FFFFFF"/>
            </a:solidFill>
            <a:prstDash val="solid"/>
            <a:round/>
            <a:headEnd len="lg" w="lg" type="triangle"/>
            <a:tailEnd len="lg" w="lg" type="none"/>
          </a:ln>
        </p:spPr>
      </p:cxnSp>
      <p:cxnSp>
        <p:nvCxnSpPr>
          <p:cNvPr id="1689" name="Shape 1689"/>
          <p:cNvCxnSpPr/>
          <p:nvPr/>
        </p:nvCxnSpPr>
        <p:spPr>
          <a:xfrm flipH="1">
            <a:off x="3354200" y="2814150"/>
            <a:ext cx="589800" cy="986400"/>
          </a:xfrm>
          <a:prstGeom prst="straightConnector1">
            <a:avLst/>
          </a:prstGeom>
          <a:noFill/>
          <a:ln cap="flat" cmpd="sng" w="76200">
            <a:solidFill>
              <a:srgbClr val="FFFFFF"/>
            </a:solidFill>
            <a:prstDash val="solid"/>
            <a:round/>
            <a:headEnd len="lg" w="lg" type="triangle"/>
            <a:tailEnd len="lg" w="lg" type="none"/>
          </a:ln>
        </p:spPr>
      </p:cxnSp>
      <p:cxnSp>
        <p:nvCxnSpPr>
          <p:cNvPr id="1690" name="Shape 1690"/>
          <p:cNvCxnSpPr/>
          <p:nvPr/>
        </p:nvCxnSpPr>
        <p:spPr>
          <a:xfrm>
            <a:off x="6647800" y="1813025"/>
            <a:ext cx="1231800" cy="854700"/>
          </a:xfrm>
          <a:prstGeom prst="straightConnector1">
            <a:avLst/>
          </a:prstGeom>
          <a:noFill/>
          <a:ln cap="flat" cmpd="sng" w="76200">
            <a:solidFill>
              <a:srgbClr val="FFFFFF"/>
            </a:solidFill>
            <a:prstDash val="solid"/>
            <a:round/>
            <a:headEnd len="lg" w="lg" type="triangle"/>
            <a:tailEnd len="lg" w="lg" type="none"/>
          </a:ln>
        </p:spPr>
      </p:cxnSp>
      <p:cxnSp>
        <p:nvCxnSpPr>
          <p:cNvPr id="1691" name="Shape 1691"/>
          <p:cNvCxnSpPr/>
          <p:nvPr/>
        </p:nvCxnSpPr>
        <p:spPr>
          <a:xfrm>
            <a:off x="4716525" y="2233450"/>
            <a:ext cx="458700" cy="787200"/>
          </a:xfrm>
          <a:prstGeom prst="straightConnector1">
            <a:avLst/>
          </a:prstGeom>
          <a:noFill/>
          <a:ln cap="flat" cmpd="sng" w="76200">
            <a:solidFill>
              <a:srgbClr val="FFFFFF"/>
            </a:solidFill>
            <a:prstDash val="solid"/>
            <a:round/>
            <a:headEnd len="lg" w="lg" type="triangle"/>
            <a:tailEnd len="lg" w="lg" type="none"/>
          </a:ln>
        </p:spPr>
      </p:cxnSp>
      <p:cxnSp>
        <p:nvCxnSpPr>
          <p:cNvPr id="1692" name="Shape 1692"/>
          <p:cNvCxnSpPr/>
          <p:nvPr/>
        </p:nvCxnSpPr>
        <p:spPr>
          <a:xfrm>
            <a:off x="6713475" y="2969175"/>
            <a:ext cx="785100" cy="1374900"/>
          </a:xfrm>
          <a:prstGeom prst="straightConnector1">
            <a:avLst/>
          </a:prstGeom>
          <a:noFill/>
          <a:ln cap="flat" cmpd="sng" w="76200">
            <a:solidFill>
              <a:srgbClr val="FFFFFF"/>
            </a:solidFill>
            <a:prstDash val="solid"/>
            <a:round/>
            <a:headEnd len="lg" w="lg" type="triangle"/>
            <a:tailEnd len="lg" w="lg" type="none"/>
          </a:ln>
        </p:spPr>
      </p:cxnSp>
      <p:grpSp>
        <p:nvGrpSpPr>
          <p:cNvPr id="1693" name="Shape 1693"/>
          <p:cNvGrpSpPr/>
          <p:nvPr/>
        </p:nvGrpSpPr>
        <p:grpSpPr>
          <a:xfrm>
            <a:off x="5344000" y="662125"/>
            <a:ext cx="1231800" cy="828600"/>
            <a:chOff x="5344000" y="662125"/>
            <a:chExt cx="1231800" cy="828600"/>
          </a:xfrm>
        </p:grpSpPr>
        <p:sp>
          <p:nvSpPr>
            <p:cNvPr id="1694" name="Shape 1694"/>
            <p:cNvSpPr/>
            <p:nvPr/>
          </p:nvSpPr>
          <p:spPr>
            <a:xfrm>
              <a:off x="5344000" y="662125"/>
              <a:ext cx="1231800" cy="828600"/>
            </a:xfrm>
            <a:prstGeom prst="cloudCallout">
              <a:avLst>
                <a:gd fmla="val -85539" name="adj1"/>
                <a:gd fmla="val 45281"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695" name="Shape 1695"/>
            <p:cNvGrpSpPr/>
            <p:nvPr/>
          </p:nvGrpSpPr>
          <p:grpSpPr>
            <a:xfrm>
              <a:off x="5472947" y="841176"/>
              <a:ext cx="973909" cy="470485"/>
              <a:chOff x="1104354" y="2751401"/>
              <a:chExt cx="7108825" cy="2194425"/>
            </a:xfrm>
          </p:grpSpPr>
          <p:cxnSp>
            <p:nvCxnSpPr>
              <p:cNvPr id="1696" name="Shape 1696"/>
              <p:cNvCxnSpPr>
                <a:stCxn id="1697" idx="4"/>
                <a:endCxn id="1698" idx="3"/>
              </p:cNvCxnSpPr>
              <p:nvPr/>
            </p:nvCxnSpPr>
            <p:spPr>
              <a:xfrm>
                <a:off x="1914054" y="3714451"/>
                <a:ext cx="1600800" cy="1231200"/>
              </a:xfrm>
              <a:prstGeom prst="straightConnector1">
                <a:avLst/>
              </a:prstGeom>
              <a:noFill/>
              <a:ln cap="flat" cmpd="sng" w="19050">
                <a:solidFill>
                  <a:srgbClr val="FFFFFF"/>
                </a:solidFill>
                <a:prstDash val="solid"/>
                <a:round/>
                <a:headEnd len="lg" w="lg" type="none"/>
                <a:tailEnd len="lg" w="lg" type="none"/>
              </a:ln>
            </p:spPr>
          </p:cxnSp>
          <p:cxnSp>
            <p:nvCxnSpPr>
              <p:cNvPr id="1699" name="Shape 1699"/>
              <p:cNvCxnSpPr>
                <a:stCxn id="1697" idx="4"/>
                <a:endCxn id="1700" idx="2"/>
              </p:cNvCxnSpPr>
              <p:nvPr/>
            </p:nvCxnSpPr>
            <p:spPr>
              <a:xfrm flipH="1" rot="10800000">
                <a:off x="1914054" y="2954551"/>
                <a:ext cx="755400" cy="759900"/>
              </a:xfrm>
              <a:prstGeom prst="straightConnector1">
                <a:avLst/>
              </a:prstGeom>
              <a:noFill/>
              <a:ln cap="flat" cmpd="sng" w="19050">
                <a:solidFill>
                  <a:srgbClr val="FFFFFF"/>
                </a:solidFill>
                <a:prstDash val="solid"/>
                <a:round/>
                <a:headEnd len="lg" w="lg" type="none"/>
                <a:tailEnd len="lg" w="lg" type="none"/>
              </a:ln>
            </p:spPr>
          </p:cxnSp>
          <p:cxnSp>
            <p:nvCxnSpPr>
              <p:cNvPr id="1701" name="Shape 1701"/>
              <p:cNvCxnSpPr>
                <a:stCxn id="1700" idx="3"/>
                <a:endCxn id="1702" idx="2"/>
              </p:cNvCxnSpPr>
              <p:nvPr/>
            </p:nvCxnSpPr>
            <p:spPr>
              <a:xfrm>
                <a:off x="3074904" y="3159101"/>
                <a:ext cx="1973100" cy="730500"/>
              </a:xfrm>
              <a:prstGeom prst="straightConnector1">
                <a:avLst/>
              </a:prstGeom>
              <a:noFill/>
              <a:ln cap="flat" cmpd="sng" w="19050">
                <a:solidFill>
                  <a:srgbClr val="FFFFFF"/>
                </a:solidFill>
                <a:prstDash val="solid"/>
                <a:round/>
                <a:headEnd len="lg" w="lg" type="none"/>
                <a:tailEnd len="lg" w="lg" type="none"/>
              </a:ln>
            </p:spPr>
          </p:cxnSp>
          <p:cxnSp>
            <p:nvCxnSpPr>
              <p:cNvPr id="1703" name="Shape 1703"/>
              <p:cNvCxnSpPr>
                <a:stCxn id="1698" idx="4"/>
                <a:endCxn id="1702" idx="2"/>
              </p:cNvCxnSpPr>
              <p:nvPr/>
            </p:nvCxnSpPr>
            <p:spPr>
              <a:xfrm flipH="1" rot="10800000">
                <a:off x="3918904" y="3889976"/>
                <a:ext cx="1129800" cy="852000"/>
              </a:xfrm>
              <a:prstGeom prst="straightConnector1">
                <a:avLst/>
              </a:prstGeom>
              <a:noFill/>
              <a:ln cap="flat" cmpd="sng" w="19050">
                <a:solidFill>
                  <a:srgbClr val="FFFFFF"/>
                </a:solidFill>
                <a:prstDash val="solid"/>
                <a:round/>
                <a:headEnd len="lg" w="lg" type="none"/>
                <a:tailEnd len="lg" w="lg" type="none"/>
              </a:ln>
            </p:spPr>
          </p:cxnSp>
          <p:cxnSp>
            <p:nvCxnSpPr>
              <p:cNvPr id="1704" name="Shape 1704"/>
              <p:cNvCxnSpPr>
                <a:stCxn id="1698" idx="4"/>
                <a:endCxn id="1705" idx="2"/>
              </p:cNvCxnSpPr>
              <p:nvPr/>
            </p:nvCxnSpPr>
            <p:spPr>
              <a:xfrm flipH="1" rot="10800000">
                <a:off x="3918904" y="4576976"/>
                <a:ext cx="2899200" cy="165000"/>
              </a:xfrm>
              <a:prstGeom prst="straightConnector1">
                <a:avLst/>
              </a:prstGeom>
              <a:noFill/>
              <a:ln cap="flat" cmpd="sng" w="19050">
                <a:solidFill>
                  <a:srgbClr val="FFFFFF"/>
                </a:solidFill>
                <a:prstDash val="solid"/>
                <a:round/>
                <a:headEnd len="lg" w="lg" type="none"/>
                <a:tailEnd len="lg" w="lg" type="none"/>
              </a:ln>
            </p:spPr>
          </p:cxnSp>
          <p:cxnSp>
            <p:nvCxnSpPr>
              <p:cNvPr id="1706" name="Shape 1706"/>
              <p:cNvCxnSpPr>
                <a:stCxn id="1702" idx="4"/>
                <a:endCxn id="1705" idx="2"/>
              </p:cNvCxnSpPr>
              <p:nvPr/>
            </p:nvCxnSpPr>
            <p:spPr>
              <a:xfrm>
                <a:off x="5857917" y="3889751"/>
                <a:ext cx="959100" cy="687000"/>
              </a:xfrm>
              <a:prstGeom prst="straightConnector1">
                <a:avLst/>
              </a:prstGeom>
              <a:noFill/>
              <a:ln cap="flat" cmpd="sng" w="19050">
                <a:solidFill>
                  <a:srgbClr val="FFFFFF"/>
                </a:solidFill>
                <a:prstDash val="solid"/>
                <a:round/>
                <a:headEnd len="lg" w="lg" type="none"/>
                <a:tailEnd len="lg" w="lg" type="none"/>
              </a:ln>
            </p:spPr>
          </p:cxnSp>
          <p:cxnSp>
            <p:nvCxnSpPr>
              <p:cNvPr id="1707" name="Shape 1707"/>
              <p:cNvCxnSpPr>
                <a:stCxn id="1702" idx="3"/>
                <a:endCxn id="1708" idx="2"/>
              </p:cNvCxnSpPr>
              <p:nvPr/>
            </p:nvCxnSpPr>
            <p:spPr>
              <a:xfrm flipH="1" rot="10800000">
                <a:off x="5453067" y="3265301"/>
                <a:ext cx="1951200" cy="828300"/>
              </a:xfrm>
              <a:prstGeom prst="straightConnector1">
                <a:avLst/>
              </a:prstGeom>
              <a:noFill/>
              <a:ln cap="flat" cmpd="sng" w="19050">
                <a:solidFill>
                  <a:srgbClr val="FFFFFF"/>
                </a:solidFill>
                <a:prstDash val="solid"/>
                <a:round/>
                <a:headEnd len="lg" w="lg" type="none"/>
                <a:tailEnd len="lg" w="lg" type="none"/>
              </a:ln>
            </p:spPr>
          </p:cxnSp>
          <p:cxnSp>
            <p:nvCxnSpPr>
              <p:cNvPr id="1709" name="Shape 1709"/>
              <p:cNvCxnSpPr>
                <a:stCxn id="1708" idx="3"/>
                <a:endCxn id="1705" idx="3"/>
              </p:cNvCxnSpPr>
              <p:nvPr/>
            </p:nvCxnSpPr>
            <p:spPr>
              <a:xfrm flipH="1">
                <a:off x="7221529" y="3468951"/>
                <a:ext cx="586800" cy="1312500"/>
              </a:xfrm>
              <a:prstGeom prst="straightConnector1">
                <a:avLst/>
              </a:prstGeom>
              <a:noFill/>
              <a:ln cap="flat" cmpd="sng" w="19050">
                <a:solidFill>
                  <a:srgbClr val="FFFFFF"/>
                </a:solidFill>
                <a:prstDash val="solid"/>
                <a:round/>
                <a:headEnd len="lg" w="lg" type="none"/>
                <a:tailEnd len="lg" w="lg" type="none"/>
              </a:ln>
            </p:spPr>
          </p:cxnSp>
          <p:sp>
            <p:nvSpPr>
              <p:cNvPr id="1697" name="Shape 1697"/>
              <p:cNvSpPr/>
              <p:nvPr/>
            </p:nvSpPr>
            <p:spPr>
              <a:xfrm>
                <a:off x="1104354" y="3510601"/>
                <a:ext cx="809700" cy="4077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698" name="Shape 1698"/>
              <p:cNvSpPr/>
              <p:nvPr/>
            </p:nvSpPr>
            <p:spPr>
              <a:xfrm>
                <a:off x="3109204" y="4538126"/>
                <a:ext cx="809700" cy="4077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700" name="Shape 1700"/>
              <p:cNvSpPr/>
              <p:nvPr/>
            </p:nvSpPr>
            <p:spPr>
              <a:xfrm>
                <a:off x="2670054" y="2751401"/>
                <a:ext cx="809700" cy="4077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702" name="Shape 1702"/>
              <p:cNvSpPr/>
              <p:nvPr/>
            </p:nvSpPr>
            <p:spPr>
              <a:xfrm>
                <a:off x="5048217" y="3685901"/>
                <a:ext cx="809700" cy="4077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705" name="Shape 1705"/>
              <p:cNvSpPr/>
              <p:nvPr/>
            </p:nvSpPr>
            <p:spPr>
              <a:xfrm>
                <a:off x="6817429" y="4373401"/>
                <a:ext cx="809700" cy="4077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708" name="Shape 1708"/>
              <p:cNvSpPr/>
              <p:nvPr/>
            </p:nvSpPr>
            <p:spPr>
              <a:xfrm>
                <a:off x="7403479" y="3061251"/>
                <a:ext cx="809700" cy="4077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710" name="Shape 1710"/>
              <p:cNvCxnSpPr>
                <a:stCxn id="1700" idx="4"/>
                <a:endCxn id="1708" idx="2"/>
              </p:cNvCxnSpPr>
              <p:nvPr/>
            </p:nvCxnSpPr>
            <p:spPr>
              <a:xfrm>
                <a:off x="3479754" y="2955251"/>
                <a:ext cx="3924000" cy="309300"/>
              </a:xfrm>
              <a:prstGeom prst="straightConnector1">
                <a:avLst/>
              </a:prstGeom>
              <a:noFill/>
              <a:ln cap="flat" cmpd="sng" w="19050">
                <a:solidFill>
                  <a:srgbClr val="FFFFFF"/>
                </a:solidFill>
                <a:prstDash val="solid"/>
                <a:round/>
                <a:headEnd len="lg" w="lg" type="none"/>
                <a:tailEnd len="lg" w="lg" type="none"/>
              </a:ln>
            </p:spPr>
          </p:cxnSp>
        </p:grpSp>
      </p:grpSp>
      <p:sp>
        <p:nvSpPr>
          <p:cNvPr id="1711" name="Shape 1711"/>
          <p:cNvSpPr txBox="1"/>
          <p:nvPr/>
        </p:nvSpPr>
        <p:spPr>
          <a:xfrm>
            <a:off x="940898" y="3569804"/>
            <a:ext cx="458700" cy="537900"/>
          </a:xfrm>
          <a:prstGeom prst="rect">
            <a:avLst/>
          </a:prstGeom>
          <a:noFill/>
          <a:ln>
            <a:noFill/>
          </a:ln>
        </p:spPr>
        <p:txBody>
          <a:bodyPr anchorCtr="0" anchor="t" bIns="91425" lIns="91425" rIns="91425" wrap="square" tIns="91425">
            <a:noAutofit/>
          </a:bodyPr>
          <a:lstStyle/>
          <a:p>
            <a:pPr lvl="0">
              <a:spcBef>
                <a:spcPts val="0"/>
              </a:spcBef>
              <a:buNone/>
            </a:pPr>
            <a:r>
              <a:rPr b="1" lang="en" sz="3600">
                <a:solidFill>
                  <a:srgbClr val="FFFFFF"/>
                </a:solidFill>
                <a:latin typeface="Proxima Nova"/>
                <a:ea typeface="Proxima Nova"/>
                <a:cs typeface="Proxima Nova"/>
                <a:sym typeface="Proxima Nova"/>
              </a:rPr>
              <a:t>A</a:t>
            </a:r>
          </a:p>
        </p:txBody>
      </p:sp>
      <p:sp>
        <p:nvSpPr>
          <p:cNvPr id="1712" name="Shape 1712"/>
          <p:cNvSpPr txBox="1"/>
          <p:nvPr/>
        </p:nvSpPr>
        <p:spPr>
          <a:xfrm>
            <a:off x="6607123" y="3624082"/>
            <a:ext cx="458700" cy="609300"/>
          </a:xfrm>
          <a:prstGeom prst="rect">
            <a:avLst/>
          </a:prstGeom>
          <a:noFill/>
          <a:ln>
            <a:noFill/>
          </a:ln>
        </p:spPr>
        <p:txBody>
          <a:bodyPr anchorCtr="0" anchor="t" bIns="91425" lIns="91425" rIns="91425" wrap="square" tIns="91425">
            <a:noAutofit/>
          </a:bodyPr>
          <a:lstStyle/>
          <a:p>
            <a:pPr lvl="0" rtl="0">
              <a:spcBef>
                <a:spcPts val="0"/>
              </a:spcBef>
              <a:buNone/>
            </a:pPr>
            <a:r>
              <a:rPr b="1" lang="en" sz="3600">
                <a:solidFill>
                  <a:srgbClr val="FFFFFF"/>
                </a:solidFill>
                <a:latin typeface="Proxima Nova"/>
                <a:ea typeface="Proxima Nova"/>
                <a:cs typeface="Proxima Nova"/>
                <a:sym typeface="Proxima Nova"/>
              </a:rPr>
              <a:t>B</a:t>
            </a:r>
          </a:p>
        </p:txBody>
      </p:sp>
      <p:cxnSp>
        <p:nvCxnSpPr>
          <p:cNvPr id="1713" name="Shape 1713"/>
          <p:cNvCxnSpPr/>
          <p:nvPr/>
        </p:nvCxnSpPr>
        <p:spPr>
          <a:xfrm flipH="1" rot="10800000">
            <a:off x="1761654" y="2802751"/>
            <a:ext cx="756000" cy="759300"/>
          </a:xfrm>
          <a:prstGeom prst="straightConnector1">
            <a:avLst/>
          </a:prstGeom>
          <a:noFill/>
          <a:ln cap="flat" cmpd="sng" w="38100">
            <a:solidFill>
              <a:srgbClr val="FF9900"/>
            </a:solidFill>
            <a:prstDash val="solid"/>
            <a:round/>
            <a:headEnd len="lg" w="lg" type="none"/>
            <a:tailEnd len="lg" w="lg" type="none"/>
          </a:ln>
        </p:spPr>
      </p:cxnSp>
      <p:cxnSp>
        <p:nvCxnSpPr>
          <p:cNvPr id="1714" name="Shape 1714"/>
          <p:cNvCxnSpPr/>
          <p:nvPr/>
        </p:nvCxnSpPr>
        <p:spPr>
          <a:xfrm>
            <a:off x="2922504" y="3006701"/>
            <a:ext cx="1973400" cy="730800"/>
          </a:xfrm>
          <a:prstGeom prst="straightConnector1">
            <a:avLst/>
          </a:prstGeom>
          <a:noFill/>
          <a:ln cap="flat" cmpd="sng" w="38100">
            <a:solidFill>
              <a:srgbClr val="FF9900"/>
            </a:solidFill>
            <a:prstDash val="solid"/>
            <a:round/>
            <a:headEnd len="lg" w="lg" type="none"/>
            <a:tailEnd len="lg" w="lg" type="none"/>
          </a:ln>
        </p:spPr>
      </p:cxnSp>
      <p:cxnSp>
        <p:nvCxnSpPr>
          <p:cNvPr id="1715" name="Shape 1715"/>
          <p:cNvCxnSpPr/>
          <p:nvPr/>
        </p:nvCxnSpPr>
        <p:spPr>
          <a:xfrm>
            <a:off x="5705517" y="3737351"/>
            <a:ext cx="959400" cy="687600"/>
          </a:xfrm>
          <a:prstGeom prst="straightConnector1">
            <a:avLst/>
          </a:prstGeom>
          <a:noFill/>
          <a:ln cap="flat" cmpd="sng" w="38100">
            <a:solidFill>
              <a:srgbClr val="FF9900"/>
            </a:solidFill>
            <a:prstDash val="solid"/>
            <a:round/>
            <a:headEnd len="lg" w="lg" type="none"/>
            <a:tailEnd len="lg" w="lg" type="none"/>
          </a:ln>
        </p:spPr>
      </p:cxnSp>
      <p:sp>
        <p:nvSpPr>
          <p:cNvPr id="1716" name="Shape 1716"/>
          <p:cNvSpPr txBox="1"/>
          <p:nvPr/>
        </p:nvSpPr>
        <p:spPr>
          <a:xfrm>
            <a:off x="233500" y="163975"/>
            <a:ext cx="8545800" cy="793800"/>
          </a:xfrm>
          <a:prstGeom prst="rect">
            <a:avLst/>
          </a:prstGeom>
          <a:noFill/>
          <a:ln>
            <a:noFill/>
          </a:ln>
        </p:spPr>
        <p:txBody>
          <a:bodyPr anchorCtr="0" anchor="t" bIns="91425" lIns="91425" rIns="91425" wrap="square" tIns="91425">
            <a:noAutofit/>
          </a:bodyPr>
          <a:lstStyle/>
          <a:p>
            <a:pPr lvl="0" rtl="0">
              <a:spcBef>
                <a:spcPts val="0"/>
              </a:spcBef>
              <a:buNone/>
            </a:pPr>
            <a:r>
              <a:rPr b="1" lang="en" sz="3000">
                <a:solidFill>
                  <a:srgbClr val="FF9900"/>
                </a:solidFill>
                <a:latin typeface="Proxima Nova"/>
                <a:ea typeface="Proxima Nova"/>
                <a:cs typeface="Proxima Nova"/>
                <a:sym typeface="Proxima Nova"/>
              </a:rPr>
              <a:t>Shortest Path Routing</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7"/>
                                        </p:tgtEl>
                                        <p:attrNameLst>
                                          <p:attrName>style.visibility</p:attrName>
                                        </p:attrNameLst>
                                      </p:cBhvr>
                                      <p:to>
                                        <p:strVal val="visible"/>
                                      </p:to>
                                    </p:set>
                                    <p:animEffect filter="fade" transition="in">
                                      <p:cBhvr>
                                        <p:cTn dur="1000"/>
                                        <p:tgtEl>
                                          <p:spTgt spid="1687"/>
                                        </p:tgtEl>
                                      </p:cBhvr>
                                    </p:animEffect>
                                  </p:childTnLst>
                                </p:cTn>
                              </p:par>
                              <p:par>
                                <p:cTn fill="hold" nodeType="withEffect" presetClass="entr" presetID="10" presetSubtype="0">
                                  <p:stCondLst>
                                    <p:cond delay="0"/>
                                  </p:stCondLst>
                                  <p:childTnLst>
                                    <p:set>
                                      <p:cBhvr>
                                        <p:cTn dur="1" fill="hold">
                                          <p:stCondLst>
                                            <p:cond delay="0"/>
                                          </p:stCondLst>
                                        </p:cTn>
                                        <p:tgtEl>
                                          <p:spTgt spid="1688"/>
                                        </p:tgtEl>
                                        <p:attrNameLst>
                                          <p:attrName>style.visibility</p:attrName>
                                        </p:attrNameLst>
                                      </p:cBhvr>
                                      <p:to>
                                        <p:strVal val="visible"/>
                                      </p:to>
                                    </p:set>
                                    <p:animEffect filter="fade" transition="in">
                                      <p:cBhvr>
                                        <p:cTn dur="1000"/>
                                        <p:tgtEl>
                                          <p:spTgt spid="1688"/>
                                        </p:tgtEl>
                                      </p:cBhvr>
                                    </p:animEffect>
                                  </p:childTnLst>
                                </p:cTn>
                              </p:par>
                              <p:par>
                                <p:cTn fill="hold" nodeType="withEffect" presetClass="entr" presetID="10" presetSubtype="0">
                                  <p:stCondLst>
                                    <p:cond delay="0"/>
                                  </p:stCondLst>
                                  <p:childTnLst>
                                    <p:set>
                                      <p:cBhvr>
                                        <p:cTn dur="1" fill="hold">
                                          <p:stCondLst>
                                            <p:cond delay="0"/>
                                          </p:stCondLst>
                                        </p:cTn>
                                        <p:tgtEl>
                                          <p:spTgt spid="1689"/>
                                        </p:tgtEl>
                                        <p:attrNameLst>
                                          <p:attrName>style.visibility</p:attrName>
                                        </p:attrNameLst>
                                      </p:cBhvr>
                                      <p:to>
                                        <p:strVal val="visible"/>
                                      </p:to>
                                    </p:set>
                                    <p:animEffect filter="fade" transition="in">
                                      <p:cBhvr>
                                        <p:cTn dur="1000"/>
                                        <p:tgtEl>
                                          <p:spTgt spid="1689"/>
                                        </p:tgtEl>
                                      </p:cBhvr>
                                    </p:animEffect>
                                  </p:childTnLst>
                                </p:cTn>
                              </p:par>
                              <p:par>
                                <p:cTn fill="hold" nodeType="withEffect" presetClass="entr" presetID="10" presetSubtype="0">
                                  <p:stCondLst>
                                    <p:cond delay="0"/>
                                  </p:stCondLst>
                                  <p:childTnLst>
                                    <p:set>
                                      <p:cBhvr>
                                        <p:cTn dur="1" fill="hold">
                                          <p:stCondLst>
                                            <p:cond delay="0"/>
                                          </p:stCondLst>
                                        </p:cTn>
                                        <p:tgtEl>
                                          <p:spTgt spid="1691"/>
                                        </p:tgtEl>
                                        <p:attrNameLst>
                                          <p:attrName>style.visibility</p:attrName>
                                        </p:attrNameLst>
                                      </p:cBhvr>
                                      <p:to>
                                        <p:strVal val="visible"/>
                                      </p:to>
                                    </p:set>
                                    <p:animEffect filter="fade" transition="in">
                                      <p:cBhvr>
                                        <p:cTn dur="1000"/>
                                        <p:tgtEl>
                                          <p:spTgt spid="1691"/>
                                        </p:tgtEl>
                                      </p:cBhvr>
                                    </p:animEffect>
                                  </p:childTnLst>
                                </p:cTn>
                              </p:par>
                              <p:par>
                                <p:cTn fill="hold" nodeType="withEffect" presetClass="entr" presetID="10" presetSubtype="0">
                                  <p:stCondLst>
                                    <p:cond delay="0"/>
                                  </p:stCondLst>
                                  <p:childTnLst>
                                    <p:set>
                                      <p:cBhvr>
                                        <p:cTn dur="1" fill="hold">
                                          <p:stCondLst>
                                            <p:cond delay="0"/>
                                          </p:stCondLst>
                                        </p:cTn>
                                        <p:tgtEl>
                                          <p:spTgt spid="1692"/>
                                        </p:tgtEl>
                                        <p:attrNameLst>
                                          <p:attrName>style.visibility</p:attrName>
                                        </p:attrNameLst>
                                      </p:cBhvr>
                                      <p:to>
                                        <p:strVal val="visible"/>
                                      </p:to>
                                    </p:set>
                                    <p:animEffect filter="fade" transition="in">
                                      <p:cBhvr>
                                        <p:cTn dur="1000"/>
                                        <p:tgtEl>
                                          <p:spTgt spid="1692"/>
                                        </p:tgtEl>
                                      </p:cBhvr>
                                    </p:animEffect>
                                  </p:childTnLst>
                                </p:cTn>
                              </p:par>
                              <p:par>
                                <p:cTn fill="hold" nodeType="withEffect" presetClass="entr" presetID="10" presetSubtype="0">
                                  <p:stCondLst>
                                    <p:cond delay="0"/>
                                  </p:stCondLst>
                                  <p:childTnLst>
                                    <p:set>
                                      <p:cBhvr>
                                        <p:cTn dur="1" fill="hold">
                                          <p:stCondLst>
                                            <p:cond delay="0"/>
                                          </p:stCondLst>
                                        </p:cTn>
                                        <p:tgtEl>
                                          <p:spTgt spid="1690"/>
                                        </p:tgtEl>
                                        <p:attrNameLst>
                                          <p:attrName>style.visibility</p:attrName>
                                        </p:attrNameLst>
                                      </p:cBhvr>
                                      <p:to>
                                        <p:strVal val="visible"/>
                                      </p:to>
                                    </p:set>
                                    <p:animEffect filter="fade" transition="in">
                                      <p:cBhvr>
                                        <p:cTn dur="1000"/>
                                        <p:tgtEl>
                                          <p:spTgt spid="1690"/>
                                        </p:tgtEl>
                                      </p:cBhvr>
                                    </p:animEffect>
                                  </p:childTnLst>
                                </p:cTn>
                              </p:par>
                              <p:par>
                                <p:cTn fill="hold" nodeType="withEffect" presetClass="entr" presetID="10" presetSubtype="0">
                                  <p:stCondLst>
                                    <p:cond delay="0"/>
                                  </p:stCondLst>
                                  <p:childTnLst>
                                    <p:set>
                                      <p:cBhvr>
                                        <p:cTn dur="1" fill="hold">
                                          <p:stCondLst>
                                            <p:cond delay="0"/>
                                          </p:stCondLst>
                                        </p:cTn>
                                        <p:tgtEl>
                                          <p:spTgt spid="1693"/>
                                        </p:tgtEl>
                                        <p:attrNameLst>
                                          <p:attrName>style.visibility</p:attrName>
                                        </p:attrNameLst>
                                      </p:cBhvr>
                                      <p:to>
                                        <p:strVal val="visible"/>
                                      </p:to>
                                    </p:set>
                                    <p:animEffect filter="fade" transition="in">
                                      <p:cBhvr>
                                        <p:cTn dur="1600"/>
                                        <p:tgtEl>
                                          <p:spTgt spid="1693"/>
                                        </p:tgtEl>
                                      </p:cBhvr>
                                    </p:animEffect>
                                  </p:childTnLst>
                                </p:cTn>
                              </p:par>
                            </p:childTnLst>
                          </p:cTn>
                        </p:par>
                        <p:par>
                          <p:cTn fill="hold">
                            <p:stCondLst>
                              <p:cond delay="1600"/>
                            </p:stCondLst>
                            <p:childTnLst>
                              <p:par>
                                <p:cTn fill="hold" nodeType="afterEffect" presetClass="exit" presetID="10" presetSubtype="0">
                                  <p:stCondLst>
                                    <p:cond delay="0"/>
                                  </p:stCondLst>
                                  <p:childTnLst>
                                    <p:animEffect filter="fade" transition="out">
                                      <p:cBhvr>
                                        <p:cTn dur="1000"/>
                                        <p:tgtEl>
                                          <p:spTgt spid="1628"/>
                                        </p:tgtEl>
                                      </p:cBhvr>
                                    </p:animEffect>
                                    <p:set>
                                      <p:cBhvr>
                                        <p:cTn dur="1" fill="hold">
                                          <p:stCondLst>
                                            <p:cond delay="1000"/>
                                          </p:stCondLst>
                                        </p:cTn>
                                        <p:tgtEl>
                                          <p:spTgt spid="162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636"/>
                                        </p:tgtEl>
                                      </p:cBhvr>
                                    </p:animEffect>
                                    <p:set>
                                      <p:cBhvr>
                                        <p:cTn dur="1" fill="hold">
                                          <p:stCondLst>
                                            <p:cond delay="1000"/>
                                          </p:stCondLst>
                                        </p:cTn>
                                        <p:tgtEl>
                                          <p:spTgt spid="163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646"/>
                                        </p:tgtEl>
                                      </p:cBhvr>
                                    </p:animEffect>
                                    <p:set>
                                      <p:cBhvr>
                                        <p:cTn dur="1" fill="hold">
                                          <p:stCondLst>
                                            <p:cond delay="1000"/>
                                          </p:stCondLst>
                                        </p:cTn>
                                        <p:tgtEl>
                                          <p:spTgt spid="164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656"/>
                                        </p:tgtEl>
                                      </p:cBhvr>
                                    </p:animEffect>
                                    <p:set>
                                      <p:cBhvr>
                                        <p:cTn dur="1" fill="hold">
                                          <p:stCondLst>
                                            <p:cond delay="1000"/>
                                          </p:stCondLst>
                                        </p:cTn>
                                        <p:tgtEl>
                                          <p:spTgt spid="165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668"/>
                                        </p:tgtEl>
                                      </p:cBhvr>
                                    </p:animEffect>
                                    <p:set>
                                      <p:cBhvr>
                                        <p:cTn dur="1" fill="hold">
                                          <p:stCondLst>
                                            <p:cond delay="1000"/>
                                          </p:stCondLst>
                                        </p:cTn>
                                        <p:tgtEl>
                                          <p:spTgt spid="166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678"/>
                                        </p:tgtEl>
                                      </p:cBhvr>
                                    </p:animEffect>
                                    <p:set>
                                      <p:cBhvr>
                                        <p:cTn dur="1" fill="hold">
                                          <p:stCondLst>
                                            <p:cond delay="1000"/>
                                          </p:stCondLst>
                                        </p:cTn>
                                        <p:tgtEl>
                                          <p:spTgt spid="167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679"/>
                                        </p:tgtEl>
                                      </p:cBhvr>
                                    </p:animEffect>
                                    <p:set>
                                      <p:cBhvr>
                                        <p:cTn dur="1" fill="hold">
                                          <p:stCondLst>
                                            <p:cond delay="1000"/>
                                          </p:stCondLst>
                                        </p:cTn>
                                        <p:tgtEl>
                                          <p:spTgt spid="167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687"/>
                                        </p:tgtEl>
                                      </p:cBhvr>
                                    </p:animEffect>
                                    <p:set>
                                      <p:cBhvr>
                                        <p:cTn dur="1" fill="hold">
                                          <p:stCondLst>
                                            <p:cond delay="1000"/>
                                          </p:stCondLst>
                                        </p:cTn>
                                        <p:tgtEl>
                                          <p:spTgt spid="168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688"/>
                                        </p:tgtEl>
                                      </p:cBhvr>
                                    </p:animEffect>
                                    <p:set>
                                      <p:cBhvr>
                                        <p:cTn dur="1" fill="hold">
                                          <p:stCondLst>
                                            <p:cond delay="1000"/>
                                          </p:stCondLst>
                                        </p:cTn>
                                        <p:tgtEl>
                                          <p:spTgt spid="168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689"/>
                                        </p:tgtEl>
                                      </p:cBhvr>
                                    </p:animEffect>
                                    <p:set>
                                      <p:cBhvr>
                                        <p:cTn dur="1" fill="hold">
                                          <p:stCondLst>
                                            <p:cond delay="1000"/>
                                          </p:stCondLst>
                                        </p:cTn>
                                        <p:tgtEl>
                                          <p:spTgt spid="168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690"/>
                                        </p:tgtEl>
                                      </p:cBhvr>
                                    </p:animEffect>
                                    <p:set>
                                      <p:cBhvr>
                                        <p:cTn dur="1" fill="hold">
                                          <p:stCondLst>
                                            <p:cond delay="1000"/>
                                          </p:stCondLst>
                                        </p:cTn>
                                        <p:tgtEl>
                                          <p:spTgt spid="169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691"/>
                                        </p:tgtEl>
                                      </p:cBhvr>
                                    </p:animEffect>
                                    <p:set>
                                      <p:cBhvr>
                                        <p:cTn dur="1" fill="hold">
                                          <p:stCondLst>
                                            <p:cond delay="1000"/>
                                          </p:stCondLst>
                                        </p:cTn>
                                        <p:tgtEl>
                                          <p:spTgt spid="169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692"/>
                                        </p:tgtEl>
                                      </p:cBhvr>
                                    </p:animEffect>
                                    <p:set>
                                      <p:cBhvr>
                                        <p:cTn dur="1" fill="hold">
                                          <p:stCondLst>
                                            <p:cond delay="1000"/>
                                          </p:stCondLst>
                                        </p:cTn>
                                        <p:tgtEl>
                                          <p:spTgt spid="169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14"/>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1715"/>
                                        </p:tgtEl>
                                        <p:attrNameLst>
                                          <p:attrName>style.visibility</p:attrName>
                                        </p:attrNameLst>
                                      </p:cBhvr>
                                      <p:to>
                                        <p:strVal val="visible"/>
                                      </p:to>
                                    </p:set>
                                    <p:animEffect filter="fade" transition="in">
                                      <p:cBhvr>
                                        <p:cTn dur="1"/>
                                        <p:tgtEl>
                                          <p:spTgt spid="17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0" name="Shape 1720"/>
        <p:cNvGrpSpPr/>
        <p:nvPr/>
      </p:nvGrpSpPr>
      <p:grpSpPr>
        <a:xfrm>
          <a:off x="0" y="0"/>
          <a:ext cx="0" cy="0"/>
          <a:chOff x="0" y="0"/>
          <a:chExt cx="0" cy="0"/>
        </a:xfrm>
      </p:grpSpPr>
      <p:sp>
        <p:nvSpPr>
          <p:cNvPr id="1721" name="Shape 1721"/>
          <p:cNvSpPr txBox="1"/>
          <p:nvPr>
            <p:ph idx="1" type="body"/>
          </p:nvPr>
        </p:nvSpPr>
        <p:spPr>
          <a:xfrm>
            <a:off x="311700" y="957775"/>
            <a:ext cx="4520700" cy="3611100"/>
          </a:xfrm>
          <a:prstGeom prst="rect">
            <a:avLst/>
          </a:prstGeom>
        </p:spPr>
        <p:txBody>
          <a:bodyPr anchorCtr="0" anchor="ctr" bIns="91425" lIns="91425" rIns="91425" wrap="square" tIns="91425">
            <a:noAutofit/>
          </a:bodyPr>
          <a:lstStyle/>
          <a:p>
            <a:pPr lvl="0" rtl="0">
              <a:spcBef>
                <a:spcPts val="0"/>
              </a:spcBef>
              <a:buNone/>
            </a:pPr>
            <a:r>
              <a:rPr b="1" lang="en" sz="1800"/>
              <a:t>vendors didn’t adopt ForCES (and others)</a:t>
            </a:r>
          </a:p>
          <a:p>
            <a:pPr lvl="0" rtl="0">
              <a:spcBef>
                <a:spcPts val="0"/>
              </a:spcBef>
              <a:buNone/>
            </a:pPr>
            <a:r>
              <a:t/>
            </a:r>
            <a:endParaRPr b="1" sz="1800"/>
          </a:p>
          <a:p>
            <a:pPr lvl="0" rtl="0">
              <a:spcBef>
                <a:spcPts val="0"/>
              </a:spcBef>
              <a:buNone/>
            </a:pPr>
            <a:r>
              <a:rPr b="1" lang="en" sz="1800"/>
              <a:t>not general enough</a:t>
            </a:r>
          </a:p>
          <a:p>
            <a:pPr lvl="0" rtl="0">
              <a:spcBef>
                <a:spcPts val="0"/>
              </a:spcBef>
              <a:buNone/>
            </a:pPr>
            <a:r>
              <a:t/>
            </a:r>
            <a:endParaRPr b="1" sz="1800"/>
          </a:p>
          <a:p>
            <a:pPr lvl="0" rtl="0">
              <a:spcBef>
                <a:spcPts val="0"/>
              </a:spcBef>
              <a:buNone/>
            </a:pPr>
            <a:r>
              <a:rPr b="1" lang="en" sz="1800"/>
              <a:t>no practical deployment plan</a:t>
            </a:r>
          </a:p>
        </p:txBody>
      </p:sp>
      <p:sp>
        <p:nvSpPr>
          <p:cNvPr id="1722" name="Shape 1722"/>
          <p:cNvSpPr txBox="1"/>
          <p:nvPr/>
        </p:nvSpPr>
        <p:spPr>
          <a:xfrm>
            <a:off x="233500" y="163975"/>
            <a:ext cx="8545800" cy="793800"/>
          </a:xfrm>
          <a:prstGeom prst="rect">
            <a:avLst/>
          </a:prstGeom>
          <a:noFill/>
          <a:ln>
            <a:noFill/>
          </a:ln>
        </p:spPr>
        <p:txBody>
          <a:bodyPr anchorCtr="0" anchor="t" bIns="91425" lIns="91425" rIns="91425" wrap="square" tIns="91425">
            <a:noAutofit/>
          </a:bodyPr>
          <a:lstStyle/>
          <a:p>
            <a:pPr lvl="0" rtl="0">
              <a:spcBef>
                <a:spcPts val="0"/>
              </a:spcBef>
              <a:buNone/>
            </a:pPr>
            <a:r>
              <a:rPr b="1" lang="en" sz="3000">
                <a:solidFill>
                  <a:srgbClr val="FF9900"/>
                </a:solidFill>
                <a:latin typeface="Proxima Nova"/>
                <a:ea typeface="Proxima Nova"/>
                <a:cs typeface="Proxima Nova"/>
                <a:sym typeface="Proxima Nova"/>
              </a:rPr>
              <a:t>w</a:t>
            </a:r>
            <a:r>
              <a:rPr b="1" lang="en" sz="3000">
                <a:solidFill>
                  <a:srgbClr val="FF9900"/>
                </a:solidFill>
                <a:latin typeface="Proxima Nova"/>
                <a:ea typeface="Proxima Nova"/>
                <a:cs typeface="Proxima Nova"/>
                <a:sym typeface="Proxima Nova"/>
              </a:rPr>
              <a:t>hither SoftRouter (and others)?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1">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6" name="Shape 1726"/>
        <p:cNvGrpSpPr/>
        <p:nvPr/>
      </p:nvGrpSpPr>
      <p:grpSpPr>
        <a:xfrm>
          <a:off x="0" y="0"/>
          <a:ext cx="0" cy="0"/>
          <a:chOff x="0" y="0"/>
          <a:chExt cx="0" cy="0"/>
        </a:xfrm>
      </p:grpSpPr>
      <p:sp>
        <p:nvSpPr>
          <p:cNvPr id="1727" name="Shape 1727"/>
          <p:cNvSpPr txBox="1"/>
          <p:nvPr>
            <p:ph type="title"/>
          </p:nvPr>
        </p:nvSpPr>
        <p:spPr>
          <a:xfrm>
            <a:off x="311700" y="292625"/>
            <a:ext cx="8520600" cy="4487100"/>
          </a:xfrm>
          <a:prstGeom prst="rect">
            <a:avLst/>
          </a:prstGeom>
        </p:spPr>
        <p:txBody>
          <a:bodyPr anchorCtr="0" anchor="ctr" bIns="91425" lIns="91425" rIns="91425" wrap="square" tIns="91425">
            <a:noAutofit/>
          </a:bodyPr>
          <a:lstStyle/>
          <a:p>
            <a:pPr lvl="0" rtl="0">
              <a:spcBef>
                <a:spcPts val="0"/>
              </a:spcBef>
              <a:buNone/>
            </a:pPr>
            <a:r>
              <a:rPr lang="en">
                <a:solidFill>
                  <a:srgbClr val="434343"/>
                </a:solidFill>
              </a:rPr>
              <a:t>Active Networks </a:t>
            </a:r>
          </a:p>
          <a:p>
            <a:pPr lvl="0" rtl="0">
              <a:spcBef>
                <a:spcPts val="0"/>
              </a:spcBef>
              <a:buNone/>
            </a:pPr>
            <a:r>
              <a:t/>
            </a:r>
            <a:endParaRPr/>
          </a:p>
          <a:p>
            <a:pPr lvl="0" rtl="0">
              <a:spcBef>
                <a:spcPts val="0"/>
              </a:spcBef>
              <a:buNone/>
            </a:pPr>
            <a:r>
              <a:rPr lang="en">
                <a:solidFill>
                  <a:srgbClr val="434343"/>
                </a:solidFill>
              </a:rPr>
              <a:t>Separating the Data and Control Planes </a:t>
            </a:r>
          </a:p>
          <a:p>
            <a:pPr lvl="0" rtl="0">
              <a:spcBef>
                <a:spcPts val="0"/>
              </a:spcBef>
              <a:buNone/>
            </a:pPr>
            <a:r>
              <a:t/>
            </a:r>
            <a:endParaRPr>
              <a:solidFill>
                <a:srgbClr val="434343"/>
              </a:solidFill>
            </a:endParaRPr>
          </a:p>
          <a:p>
            <a:pPr lvl="0" rtl="0">
              <a:spcBef>
                <a:spcPts val="0"/>
              </a:spcBef>
              <a:buNone/>
            </a:pPr>
            <a:r>
              <a:rPr lang="en">
                <a:solidFill>
                  <a:srgbClr val="FF9900"/>
                </a:solidFill>
              </a:rPr>
              <a:t>OpenFlow </a:t>
            </a:r>
          </a:p>
          <a:p>
            <a:pPr lvl="0" rtl="0">
              <a:spcBef>
                <a:spcPts val="0"/>
              </a:spcBef>
              <a:buNone/>
            </a:pPr>
            <a:r>
              <a:t/>
            </a:r>
            <a:endParaRPr>
              <a:solidFill>
                <a:srgbClr val="434343"/>
              </a:solidFill>
            </a:endParaRPr>
          </a:p>
          <a:p>
            <a:pPr lvl="0" rtl="0">
              <a:spcBef>
                <a:spcPts val="0"/>
              </a:spcBef>
              <a:buNone/>
            </a:pPr>
            <a:r>
              <a:rPr lang="en">
                <a:solidFill>
                  <a:srgbClr val="434343"/>
                </a:solidFill>
              </a:rPr>
              <a:t>SDN Today</a:t>
            </a: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1" name="Shape 1731"/>
        <p:cNvGrpSpPr/>
        <p:nvPr/>
      </p:nvGrpSpPr>
      <p:grpSpPr>
        <a:xfrm>
          <a:off x="0" y="0"/>
          <a:ext cx="0" cy="0"/>
          <a:chOff x="0" y="0"/>
          <a:chExt cx="0" cy="0"/>
        </a:xfrm>
      </p:grpSpPr>
      <p:cxnSp>
        <p:nvCxnSpPr>
          <p:cNvPr id="1732" name="Shape 1732"/>
          <p:cNvCxnSpPr/>
          <p:nvPr/>
        </p:nvCxnSpPr>
        <p:spPr>
          <a:xfrm>
            <a:off x="687464" y="3470915"/>
            <a:ext cx="7797600" cy="18300"/>
          </a:xfrm>
          <a:prstGeom prst="straightConnector1">
            <a:avLst/>
          </a:prstGeom>
          <a:noFill/>
          <a:ln cap="flat" cmpd="sng" w="19050">
            <a:solidFill>
              <a:srgbClr val="FFFFFF"/>
            </a:solidFill>
            <a:prstDash val="solid"/>
            <a:round/>
            <a:headEnd len="lg" w="lg" type="none"/>
            <a:tailEnd len="lg" w="lg" type="none"/>
          </a:ln>
        </p:spPr>
      </p:cxnSp>
      <p:cxnSp>
        <p:nvCxnSpPr>
          <p:cNvPr id="1733" name="Shape 1733"/>
          <p:cNvCxnSpPr/>
          <p:nvPr/>
        </p:nvCxnSpPr>
        <p:spPr>
          <a:xfrm flipH="1">
            <a:off x="939121" y="3297566"/>
            <a:ext cx="3900" cy="387900"/>
          </a:xfrm>
          <a:prstGeom prst="straightConnector1">
            <a:avLst/>
          </a:prstGeom>
          <a:noFill/>
          <a:ln cap="flat" cmpd="sng" w="19050">
            <a:solidFill>
              <a:srgbClr val="FFFFFF"/>
            </a:solidFill>
            <a:prstDash val="solid"/>
            <a:round/>
            <a:headEnd len="lg" w="lg" type="none"/>
            <a:tailEnd len="lg" w="lg" type="none"/>
          </a:ln>
        </p:spPr>
      </p:cxnSp>
      <p:cxnSp>
        <p:nvCxnSpPr>
          <p:cNvPr id="1734" name="Shape 1734"/>
          <p:cNvCxnSpPr/>
          <p:nvPr/>
        </p:nvCxnSpPr>
        <p:spPr>
          <a:xfrm flipH="1">
            <a:off x="4593757" y="3297566"/>
            <a:ext cx="3900" cy="387900"/>
          </a:xfrm>
          <a:prstGeom prst="straightConnector1">
            <a:avLst/>
          </a:prstGeom>
          <a:noFill/>
          <a:ln cap="flat" cmpd="sng" w="19050">
            <a:solidFill>
              <a:srgbClr val="FFFFFF"/>
            </a:solidFill>
            <a:prstDash val="solid"/>
            <a:round/>
            <a:headEnd len="lg" w="lg" type="none"/>
            <a:tailEnd len="lg" w="lg" type="none"/>
          </a:ln>
        </p:spPr>
      </p:cxnSp>
      <p:cxnSp>
        <p:nvCxnSpPr>
          <p:cNvPr id="1735" name="Shape 1735"/>
          <p:cNvCxnSpPr/>
          <p:nvPr/>
        </p:nvCxnSpPr>
        <p:spPr>
          <a:xfrm flipH="1">
            <a:off x="8201068" y="3286200"/>
            <a:ext cx="3900" cy="387900"/>
          </a:xfrm>
          <a:prstGeom prst="straightConnector1">
            <a:avLst/>
          </a:prstGeom>
          <a:noFill/>
          <a:ln cap="flat" cmpd="sng" w="19050">
            <a:solidFill>
              <a:srgbClr val="FFFFFF"/>
            </a:solidFill>
            <a:prstDash val="solid"/>
            <a:round/>
            <a:headEnd len="lg" w="lg" type="none"/>
            <a:tailEnd len="lg" w="lg" type="none"/>
          </a:ln>
        </p:spPr>
      </p:cxnSp>
      <p:cxnSp>
        <p:nvCxnSpPr>
          <p:cNvPr id="1736" name="Shape 1736"/>
          <p:cNvCxnSpPr/>
          <p:nvPr/>
        </p:nvCxnSpPr>
        <p:spPr>
          <a:xfrm flipH="1">
            <a:off x="2681926" y="3297566"/>
            <a:ext cx="3900" cy="387900"/>
          </a:xfrm>
          <a:prstGeom prst="straightConnector1">
            <a:avLst/>
          </a:prstGeom>
          <a:noFill/>
          <a:ln cap="flat" cmpd="sng" w="19050">
            <a:solidFill>
              <a:srgbClr val="FFFFFF"/>
            </a:solidFill>
            <a:prstDash val="solid"/>
            <a:round/>
            <a:headEnd len="lg" w="lg" type="none"/>
            <a:tailEnd len="lg" w="lg" type="none"/>
          </a:ln>
        </p:spPr>
      </p:cxnSp>
      <p:cxnSp>
        <p:nvCxnSpPr>
          <p:cNvPr id="1737" name="Shape 1737"/>
          <p:cNvCxnSpPr/>
          <p:nvPr/>
        </p:nvCxnSpPr>
        <p:spPr>
          <a:xfrm flipH="1">
            <a:off x="6505588" y="3286200"/>
            <a:ext cx="3900" cy="387900"/>
          </a:xfrm>
          <a:prstGeom prst="straightConnector1">
            <a:avLst/>
          </a:prstGeom>
          <a:noFill/>
          <a:ln cap="flat" cmpd="sng" w="19050">
            <a:solidFill>
              <a:srgbClr val="FFFFFF"/>
            </a:solidFill>
            <a:prstDash val="solid"/>
            <a:round/>
            <a:headEnd len="lg" w="lg" type="none"/>
            <a:tailEnd len="lg" w="lg" type="none"/>
          </a:ln>
        </p:spPr>
      </p:cxnSp>
      <p:sp>
        <p:nvSpPr>
          <p:cNvPr id="1738" name="Shape 1738"/>
          <p:cNvSpPr txBox="1"/>
          <p:nvPr/>
        </p:nvSpPr>
        <p:spPr>
          <a:xfrm>
            <a:off x="640875" y="3589467"/>
            <a:ext cx="600300" cy="3561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1995</a:t>
            </a:r>
          </a:p>
        </p:txBody>
      </p:sp>
      <p:sp>
        <p:nvSpPr>
          <p:cNvPr id="1739" name="Shape 1739"/>
          <p:cNvSpPr txBox="1"/>
          <p:nvPr/>
        </p:nvSpPr>
        <p:spPr>
          <a:xfrm>
            <a:off x="2383674" y="3589475"/>
            <a:ext cx="693300" cy="3561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2000</a:t>
            </a:r>
          </a:p>
        </p:txBody>
      </p:sp>
      <p:sp>
        <p:nvSpPr>
          <p:cNvPr id="1740" name="Shape 1740"/>
          <p:cNvSpPr txBox="1"/>
          <p:nvPr/>
        </p:nvSpPr>
        <p:spPr>
          <a:xfrm>
            <a:off x="4295496" y="3589475"/>
            <a:ext cx="816600" cy="3561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2005</a:t>
            </a:r>
          </a:p>
        </p:txBody>
      </p:sp>
      <p:sp>
        <p:nvSpPr>
          <p:cNvPr id="1741" name="Shape 1741"/>
          <p:cNvSpPr txBox="1"/>
          <p:nvPr/>
        </p:nvSpPr>
        <p:spPr>
          <a:xfrm>
            <a:off x="6207342" y="3589467"/>
            <a:ext cx="600300" cy="3561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2010</a:t>
            </a:r>
          </a:p>
        </p:txBody>
      </p:sp>
      <p:sp>
        <p:nvSpPr>
          <p:cNvPr id="1742" name="Shape 1742"/>
          <p:cNvSpPr txBox="1"/>
          <p:nvPr/>
        </p:nvSpPr>
        <p:spPr>
          <a:xfrm>
            <a:off x="7902822" y="3589467"/>
            <a:ext cx="600300" cy="3561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2015</a:t>
            </a:r>
          </a:p>
        </p:txBody>
      </p:sp>
      <p:sp>
        <p:nvSpPr>
          <p:cNvPr id="1743" name="Shape 1743"/>
          <p:cNvSpPr txBox="1"/>
          <p:nvPr/>
        </p:nvSpPr>
        <p:spPr>
          <a:xfrm>
            <a:off x="5063250" y="1137325"/>
            <a:ext cx="1017000" cy="416100"/>
          </a:xfrm>
          <a:prstGeom prst="rect">
            <a:avLst/>
          </a:prstGeom>
          <a:noFill/>
          <a:ln>
            <a:noFill/>
          </a:ln>
        </p:spPr>
        <p:txBody>
          <a:bodyPr anchorCtr="0" anchor="t" bIns="91425" lIns="91425" rIns="91425" wrap="square" tIns="91425">
            <a:noAutofit/>
          </a:bodyPr>
          <a:lstStyle/>
          <a:p>
            <a:pPr lvl="0" rtl="0" algn="ctr">
              <a:spcBef>
                <a:spcPts val="0"/>
              </a:spcBef>
              <a:buNone/>
            </a:pPr>
            <a:r>
              <a:rPr b="1" lang="en">
                <a:solidFill>
                  <a:srgbClr val="FF9900"/>
                </a:solidFill>
                <a:latin typeface="Proxima Nova"/>
                <a:ea typeface="Proxima Nova"/>
                <a:cs typeface="Proxima Nova"/>
                <a:sym typeface="Proxima Nova"/>
              </a:rPr>
              <a:t>OpenFlow</a:t>
            </a:r>
          </a:p>
        </p:txBody>
      </p:sp>
      <p:cxnSp>
        <p:nvCxnSpPr>
          <p:cNvPr id="1744" name="Shape 1744"/>
          <p:cNvCxnSpPr>
            <a:stCxn id="1743" idx="2"/>
          </p:cNvCxnSpPr>
          <p:nvPr/>
        </p:nvCxnSpPr>
        <p:spPr>
          <a:xfrm>
            <a:off x="5571750" y="1553425"/>
            <a:ext cx="408000" cy="1928400"/>
          </a:xfrm>
          <a:prstGeom prst="straightConnector1">
            <a:avLst/>
          </a:prstGeom>
          <a:noFill/>
          <a:ln cap="flat" cmpd="sng" w="9525">
            <a:solidFill>
              <a:srgbClr val="FFFFFF"/>
            </a:solidFill>
            <a:prstDash val="dash"/>
            <a:round/>
            <a:headEnd len="lg" w="lg" type="none"/>
            <a:tailEnd len="lg" w="lg" type="triangle"/>
          </a:ln>
        </p:spPr>
      </p:cxnSp>
      <p:cxnSp>
        <p:nvCxnSpPr>
          <p:cNvPr id="1745" name="Shape 1745"/>
          <p:cNvCxnSpPr/>
          <p:nvPr/>
        </p:nvCxnSpPr>
        <p:spPr>
          <a:xfrm flipH="1">
            <a:off x="6005425" y="2040850"/>
            <a:ext cx="275700" cy="1454700"/>
          </a:xfrm>
          <a:prstGeom prst="straightConnector1">
            <a:avLst/>
          </a:prstGeom>
          <a:noFill/>
          <a:ln cap="flat" cmpd="sng" w="9525">
            <a:solidFill>
              <a:srgbClr val="FFFFFF"/>
            </a:solidFill>
            <a:prstDash val="dash"/>
            <a:round/>
            <a:headEnd len="lg" w="lg" type="none"/>
            <a:tailEnd len="lg" w="lg" type="triangle"/>
          </a:ln>
        </p:spPr>
      </p:cxnSp>
      <p:sp>
        <p:nvSpPr>
          <p:cNvPr id="1746" name="Shape 1746"/>
          <p:cNvSpPr txBox="1"/>
          <p:nvPr/>
        </p:nvSpPr>
        <p:spPr>
          <a:xfrm>
            <a:off x="5790650" y="1649099"/>
            <a:ext cx="1017000" cy="356100"/>
          </a:xfrm>
          <a:prstGeom prst="rect">
            <a:avLst/>
          </a:prstGeom>
          <a:noFill/>
          <a:ln>
            <a:noFill/>
          </a:ln>
        </p:spPr>
        <p:txBody>
          <a:bodyPr anchorCtr="0" anchor="t" bIns="91425" lIns="91425" rIns="91425" wrap="square" tIns="91425">
            <a:noAutofit/>
          </a:bodyPr>
          <a:lstStyle/>
          <a:p>
            <a:pPr lvl="0" rtl="0" algn="ctr">
              <a:spcBef>
                <a:spcPts val="0"/>
              </a:spcBef>
              <a:buNone/>
            </a:pPr>
            <a:r>
              <a:rPr b="1" lang="en">
                <a:solidFill>
                  <a:srgbClr val="FF9900"/>
                </a:solidFill>
                <a:latin typeface="Proxima Nova"/>
                <a:ea typeface="Proxima Nova"/>
                <a:cs typeface="Proxima Nova"/>
                <a:sym typeface="Proxima Nova"/>
              </a:rPr>
              <a:t>NOX</a:t>
            </a:r>
          </a:p>
        </p:txBody>
      </p:sp>
      <p:sp>
        <p:nvSpPr>
          <p:cNvPr id="1747" name="Shape 1747"/>
          <p:cNvSpPr txBox="1"/>
          <p:nvPr/>
        </p:nvSpPr>
        <p:spPr>
          <a:xfrm>
            <a:off x="4153875" y="1589100"/>
            <a:ext cx="1017000" cy="416100"/>
          </a:xfrm>
          <a:prstGeom prst="rect">
            <a:avLst/>
          </a:prstGeom>
          <a:noFill/>
          <a:ln>
            <a:noFill/>
          </a:ln>
        </p:spPr>
        <p:txBody>
          <a:bodyPr anchorCtr="0" anchor="t" bIns="91425" lIns="91425" rIns="91425" wrap="square" tIns="91425">
            <a:noAutofit/>
          </a:bodyPr>
          <a:lstStyle/>
          <a:p>
            <a:pPr lvl="0" rtl="0" algn="ctr">
              <a:spcBef>
                <a:spcPts val="0"/>
              </a:spcBef>
              <a:buNone/>
            </a:pPr>
            <a:r>
              <a:rPr b="1" lang="en">
                <a:solidFill>
                  <a:srgbClr val="FF9900"/>
                </a:solidFill>
                <a:latin typeface="Proxima Nova"/>
                <a:ea typeface="Proxima Nova"/>
                <a:cs typeface="Proxima Nova"/>
                <a:sym typeface="Proxima Nova"/>
              </a:rPr>
              <a:t>Ethane</a:t>
            </a:r>
          </a:p>
        </p:txBody>
      </p:sp>
      <p:cxnSp>
        <p:nvCxnSpPr>
          <p:cNvPr id="1748" name="Shape 1748"/>
          <p:cNvCxnSpPr>
            <a:stCxn id="1747" idx="2"/>
          </p:cNvCxnSpPr>
          <p:nvPr/>
        </p:nvCxnSpPr>
        <p:spPr>
          <a:xfrm>
            <a:off x="4662375" y="2005200"/>
            <a:ext cx="888000" cy="1476600"/>
          </a:xfrm>
          <a:prstGeom prst="straightConnector1">
            <a:avLst/>
          </a:prstGeom>
          <a:noFill/>
          <a:ln cap="flat" cmpd="sng" w="9525">
            <a:solidFill>
              <a:srgbClr val="FFFFFF"/>
            </a:solidFill>
            <a:prstDash val="dash"/>
            <a:round/>
            <a:headEnd len="lg" w="lg" type="none"/>
            <a:tailEnd len="lg" w="lg" type="triangle"/>
          </a:ln>
        </p:spPr>
      </p:cxn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2" name="Shape 1752"/>
        <p:cNvGrpSpPr/>
        <p:nvPr/>
      </p:nvGrpSpPr>
      <p:grpSpPr>
        <a:xfrm>
          <a:off x="0" y="0"/>
          <a:ext cx="0" cy="0"/>
          <a:chOff x="0" y="0"/>
          <a:chExt cx="0" cy="0"/>
        </a:xfrm>
      </p:grpSpPr>
      <p:sp>
        <p:nvSpPr>
          <p:cNvPr id="1753" name="Shape 1753"/>
          <p:cNvSpPr txBox="1"/>
          <p:nvPr/>
        </p:nvSpPr>
        <p:spPr>
          <a:xfrm>
            <a:off x="303075" y="2192500"/>
            <a:ext cx="8505600" cy="2631000"/>
          </a:xfrm>
          <a:prstGeom prst="rect">
            <a:avLst/>
          </a:prstGeom>
          <a:noFill/>
          <a:ln>
            <a:noFill/>
          </a:ln>
        </p:spPr>
        <p:txBody>
          <a:bodyPr anchorCtr="0" anchor="ctr" bIns="91425" lIns="91425" rIns="91425" wrap="square" tIns="91425">
            <a:noAutofit/>
          </a:bodyPr>
          <a:lstStyle/>
          <a:p>
            <a:pPr lvl="0" algn="ctr">
              <a:spcBef>
                <a:spcPts val="0"/>
              </a:spcBef>
              <a:buNone/>
            </a:pPr>
            <a:r>
              <a:rPr b="1" lang="en" sz="2400">
                <a:solidFill>
                  <a:srgbClr val="FF9900"/>
                </a:solidFill>
                <a:latin typeface="Proxima Nova"/>
                <a:ea typeface="Proxima Nova"/>
                <a:cs typeface="Proxima Nova"/>
                <a:sym typeface="Proxima Nova"/>
              </a:rPr>
              <a:t>OpenFlow: enabling innovation in campus networks</a:t>
            </a:r>
          </a:p>
          <a:p>
            <a:pPr lvl="0" algn="ctr">
              <a:spcBef>
                <a:spcPts val="0"/>
              </a:spcBef>
              <a:buNone/>
            </a:pPr>
            <a:r>
              <a:t/>
            </a:r>
            <a:endParaRPr sz="2400">
              <a:solidFill>
                <a:srgbClr val="FFFFFF"/>
              </a:solidFill>
              <a:latin typeface="Proxima Nova"/>
              <a:ea typeface="Proxima Nova"/>
              <a:cs typeface="Proxima Nova"/>
              <a:sym typeface="Proxima Nova"/>
            </a:endParaRPr>
          </a:p>
          <a:p>
            <a:pPr lvl="0" rtl="0" algn="ctr">
              <a:spcBef>
                <a:spcPts val="0"/>
              </a:spcBef>
              <a:buNone/>
            </a:pPr>
            <a:r>
              <a:rPr lang="en" sz="1800">
                <a:solidFill>
                  <a:srgbClr val="FFFFFF"/>
                </a:solidFill>
                <a:latin typeface="Proxima Nova"/>
                <a:ea typeface="Proxima Nova"/>
                <a:cs typeface="Proxima Nova"/>
                <a:sym typeface="Proxima Nova"/>
              </a:rPr>
              <a:t>Nick McKeown, Tom Anderson, Hari Balakrishnan,</a:t>
            </a:r>
          </a:p>
          <a:p>
            <a:pPr lvl="0" rtl="0" algn="ctr">
              <a:spcBef>
                <a:spcPts val="0"/>
              </a:spcBef>
              <a:buNone/>
            </a:pPr>
            <a:r>
              <a:rPr lang="en" sz="1800">
                <a:solidFill>
                  <a:srgbClr val="FFFFFF"/>
                </a:solidFill>
                <a:latin typeface="Proxima Nova"/>
                <a:ea typeface="Proxima Nova"/>
                <a:cs typeface="Proxima Nova"/>
                <a:sym typeface="Proxima Nova"/>
              </a:rPr>
              <a:t>Guru Parulkar, Larry Peterson,</a:t>
            </a:r>
          </a:p>
          <a:p>
            <a:pPr lvl="0" algn="ctr">
              <a:spcBef>
                <a:spcPts val="0"/>
              </a:spcBef>
              <a:buNone/>
            </a:pPr>
            <a:r>
              <a:rPr lang="en" sz="1800">
                <a:solidFill>
                  <a:srgbClr val="FFFFFF"/>
                </a:solidFill>
                <a:latin typeface="Proxima Nova"/>
                <a:ea typeface="Proxima Nova"/>
                <a:cs typeface="Proxima Nova"/>
                <a:sym typeface="Proxima Nova"/>
              </a:rPr>
              <a:t>Jennifer Rexford, Scott Shenker, Jonathan Turner</a:t>
            </a:r>
          </a:p>
          <a:p>
            <a:pPr lvl="0" rtl="0" algn="ctr">
              <a:spcBef>
                <a:spcPts val="0"/>
              </a:spcBef>
              <a:buNone/>
            </a:pPr>
            <a:r>
              <a:t/>
            </a:r>
            <a:endParaRPr sz="2400">
              <a:solidFill>
                <a:srgbClr val="FFFFFF"/>
              </a:solidFill>
              <a:latin typeface="Proxima Nova"/>
              <a:ea typeface="Proxima Nova"/>
              <a:cs typeface="Proxima Nova"/>
              <a:sym typeface="Proxima Nova"/>
            </a:endParaRPr>
          </a:p>
          <a:p>
            <a:pPr lvl="0" algn="ctr">
              <a:spcBef>
                <a:spcPts val="0"/>
              </a:spcBef>
              <a:buNone/>
            </a:pPr>
            <a:r>
              <a:rPr b="1" lang="en" sz="2400">
                <a:solidFill>
                  <a:srgbClr val="FFFFFF"/>
                </a:solidFill>
                <a:latin typeface="Proxima Nova"/>
                <a:ea typeface="Proxima Nova"/>
                <a:cs typeface="Proxima Nova"/>
                <a:sym typeface="Proxima Nova"/>
              </a:rPr>
              <a:t>SIGCOMM 2008</a:t>
            </a:r>
          </a:p>
        </p:txBody>
      </p:sp>
      <p:pic>
        <p:nvPicPr>
          <p:cNvPr descr="OpenFlow3b.png" id="1754" name="Shape 1754"/>
          <p:cNvPicPr preferRelativeResize="0"/>
          <p:nvPr/>
        </p:nvPicPr>
        <p:blipFill>
          <a:blip r:embed="rId3">
            <a:alphaModFix/>
          </a:blip>
          <a:stretch>
            <a:fillRect/>
          </a:stretch>
        </p:blipFill>
        <p:spPr>
          <a:xfrm>
            <a:off x="3629923" y="332700"/>
            <a:ext cx="1884175" cy="18598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8" name="Shape 1758"/>
        <p:cNvGrpSpPr/>
        <p:nvPr/>
      </p:nvGrpSpPr>
      <p:grpSpPr>
        <a:xfrm>
          <a:off x="0" y="0"/>
          <a:ext cx="0" cy="0"/>
          <a:chOff x="0" y="0"/>
          <a:chExt cx="0" cy="0"/>
        </a:xfrm>
      </p:grpSpPr>
      <p:pic>
        <p:nvPicPr>
          <p:cNvPr id="1759" name="Shape 1759"/>
          <p:cNvPicPr preferRelativeResize="0"/>
          <p:nvPr/>
        </p:nvPicPr>
        <p:blipFill rotWithShape="1">
          <a:blip r:embed="rId3">
            <a:alphaModFix/>
          </a:blip>
          <a:srcRect b="27700" l="11838" r="16584" t="4622"/>
          <a:stretch/>
        </p:blipFill>
        <p:spPr>
          <a:xfrm>
            <a:off x="840250" y="268600"/>
            <a:ext cx="1657824" cy="2109150"/>
          </a:xfrm>
          <a:prstGeom prst="rect">
            <a:avLst/>
          </a:prstGeom>
          <a:noFill/>
          <a:ln>
            <a:noFill/>
          </a:ln>
        </p:spPr>
      </p:pic>
      <p:pic>
        <p:nvPicPr>
          <p:cNvPr id="1760" name="Shape 1760"/>
          <p:cNvPicPr preferRelativeResize="0"/>
          <p:nvPr/>
        </p:nvPicPr>
        <p:blipFill rotWithShape="1">
          <a:blip r:embed="rId4">
            <a:alphaModFix/>
          </a:blip>
          <a:srcRect b="0" l="22328" r="25745" t="0"/>
          <a:stretch/>
        </p:blipFill>
        <p:spPr>
          <a:xfrm>
            <a:off x="5173725" y="284100"/>
            <a:ext cx="1617425" cy="2078142"/>
          </a:xfrm>
          <a:prstGeom prst="rect">
            <a:avLst/>
          </a:prstGeom>
          <a:noFill/>
          <a:ln>
            <a:noFill/>
          </a:ln>
        </p:spPr>
      </p:pic>
      <p:pic>
        <p:nvPicPr>
          <p:cNvPr id="1761" name="Shape 1761"/>
          <p:cNvPicPr preferRelativeResize="0"/>
          <p:nvPr/>
        </p:nvPicPr>
        <p:blipFill>
          <a:blip r:embed="rId5">
            <a:alphaModFix/>
          </a:blip>
          <a:stretch>
            <a:fillRect/>
          </a:stretch>
        </p:blipFill>
        <p:spPr>
          <a:xfrm>
            <a:off x="878225" y="2718621"/>
            <a:ext cx="1581875" cy="2109166"/>
          </a:xfrm>
          <a:prstGeom prst="rect">
            <a:avLst/>
          </a:prstGeom>
          <a:noFill/>
          <a:ln>
            <a:noFill/>
          </a:ln>
        </p:spPr>
      </p:pic>
      <p:sp>
        <p:nvSpPr>
          <p:cNvPr id="1762" name="Shape 1762"/>
          <p:cNvSpPr txBox="1"/>
          <p:nvPr/>
        </p:nvSpPr>
        <p:spPr>
          <a:xfrm>
            <a:off x="2640825" y="268600"/>
            <a:ext cx="2049600" cy="2109000"/>
          </a:xfrm>
          <a:prstGeom prst="rect">
            <a:avLst/>
          </a:prstGeom>
          <a:noFill/>
          <a:ln>
            <a:noFill/>
          </a:ln>
        </p:spPr>
        <p:txBody>
          <a:bodyPr anchorCtr="0" anchor="ctr" bIns="91425" lIns="91425" rIns="91425" wrap="square" tIns="91425">
            <a:noAutofit/>
          </a:bodyPr>
          <a:lstStyle/>
          <a:p>
            <a:pPr lvl="0">
              <a:spcBef>
                <a:spcPts val="0"/>
              </a:spcBef>
              <a:buNone/>
            </a:pPr>
            <a:r>
              <a:rPr b="1" lang="en" sz="1800">
                <a:solidFill>
                  <a:srgbClr val="FF9900"/>
                </a:solidFill>
                <a:latin typeface="Proxima Nova"/>
                <a:ea typeface="Proxima Nova"/>
                <a:cs typeface="Proxima Nova"/>
                <a:sym typeface="Proxima Nova"/>
              </a:rPr>
              <a:t>Nick McKeown</a:t>
            </a:r>
          </a:p>
          <a:p>
            <a:pPr lvl="0">
              <a:spcBef>
                <a:spcPts val="0"/>
              </a:spcBef>
              <a:buNone/>
            </a:pPr>
            <a:r>
              <a:rPr lang="en" sz="1800">
                <a:solidFill>
                  <a:srgbClr val="FFFFFF"/>
                </a:solidFill>
                <a:latin typeface="Proxima Nova"/>
                <a:ea typeface="Proxima Nova"/>
                <a:cs typeface="Proxima Nova"/>
                <a:sym typeface="Proxima Nova"/>
              </a:rPr>
              <a:t>Stanford</a:t>
            </a:r>
          </a:p>
        </p:txBody>
      </p:sp>
      <p:sp>
        <p:nvSpPr>
          <p:cNvPr id="1763" name="Shape 1763"/>
          <p:cNvSpPr txBox="1"/>
          <p:nvPr/>
        </p:nvSpPr>
        <p:spPr>
          <a:xfrm>
            <a:off x="2640825" y="2718700"/>
            <a:ext cx="2049600" cy="2109000"/>
          </a:xfrm>
          <a:prstGeom prst="rect">
            <a:avLst/>
          </a:prstGeom>
          <a:noFill/>
          <a:ln>
            <a:noFill/>
          </a:ln>
        </p:spPr>
        <p:txBody>
          <a:bodyPr anchorCtr="0" anchor="ctr" bIns="91425" lIns="91425" rIns="91425" wrap="square" tIns="91425">
            <a:noAutofit/>
          </a:bodyPr>
          <a:lstStyle/>
          <a:p>
            <a:pPr lvl="0" rtl="0">
              <a:spcBef>
                <a:spcPts val="0"/>
              </a:spcBef>
              <a:buNone/>
            </a:pPr>
            <a:r>
              <a:rPr b="1" lang="en" sz="1800">
                <a:solidFill>
                  <a:srgbClr val="FF9900"/>
                </a:solidFill>
                <a:latin typeface="Proxima Nova"/>
                <a:ea typeface="Proxima Nova"/>
                <a:cs typeface="Proxima Nova"/>
                <a:sym typeface="Proxima Nova"/>
              </a:rPr>
              <a:t>Scott Shenker</a:t>
            </a:r>
          </a:p>
          <a:p>
            <a:pPr lvl="0" rtl="0">
              <a:spcBef>
                <a:spcPts val="0"/>
              </a:spcBef>
              <a:buNone/>
            </a:pPr>
            <a:r>
              <a:rPr lang="en" sz="1800">
                <a:solidFill>
                  <a:srgbClr val="FFFFFF"/>
                </a:solidFill>
                <a:latin typeface="Proxima Nova"/>
                <a:ea typeface="Proxima Nova"/>
                <a:cs typeface="Proxima Nova"/>
                <a:sym typeface="Proxima Nova"/>
              </a:rPr>
              <a:t>Berkeley</a:t>
            </a:r>
          </a:p>
        </p:txBody>
      </p:sp>
      <p:sp>
        <p:nvSpPr>
          <p:cNvPr id="1764" name="Shape 1764"/>
          <p:cNvSpPr txBox="1"/>
          <p:nvPr/>
        </p:nvSpPr>
        <p:spPr>
          <a:xfrm>
            <a:off x="6970850" y="268675"/>
            <a:ext cx="2049600" cy="2109000"/>
          </a:xfrm>
          <a:prstGeom prst="rect">
            <a:avLst/>
          </a:prstGeom>
          <a:noFill/>
          <a:ln>
            <a:noFill/>
          </a:ln>
        </p:spPr>
        <p:txBody>
          <a:bodyPr anchorCtr="0" anchor="ctr" bIns="91425" lIns="91425" rIns="91425" wrap="square" tIns="91425">
            <a:noAutofit/>
          </a:bodyPr>
          <a:lstStyle/>
          <a:p>
            <a:pPr lvl="0" rtl="0">
              <a:spcBef>
                <a:spcPts val="0"/>
              </a:spcBef>
              <a:buNone/>
            </a:pPr>
            <a:r>
              <a:rPr b="1" lang="en" sz="1800">
                <a:solidFill>
                  <a:srgbClr val="FF9900"/>
                </a:solidFill>
                <a:latin typeface="Proxima Nova"/>
                <a:ea typeface="Proxima Nova"/>
                <a:cs typeface="Proxima Nova"/>
                <a:sym typeface="Proxima Nova"/>
              </a:rPr>
              <a:t>Jennifer Rexford</a:t>
            </a:r>
          </a:p>
          <a:p>
            <a:pPr lvl="0" rtl="0">
              <a:spcBef>
                <a:spcPts val="0"/>
              </a:spcBef>
              <a:buNone/>
            </a:pPr>
            <a:r>
              <a:rPr lang="en" sz="1800">
                <a:solidFill>
                  <a:srgbClr val="FFFFFF"/>
                </a:solidFill>
                <a:latin typeface="Proxima Nova"/>
                <a:ea typeface="Proxima Nova"/>
                <a:cs typeface="Proxima Nova"/>
                <a:sym typeface="Proxima Nova"/>
              </a:rPr>
              <a:t>Princeton</a:t>
            </a: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8" name="Shape 1768"/>
        <p:cNvGrpSpPr/>
        <p:nvPr/>
      </p:nvGrpSpPr>
      <p:grpSpPr>
        <a:xfrm>
          <a:off x="0" y="0"/>
          <a:ext cx="0" cy="0"/>
          <a:chOff x="0" y="0"/>
          <a:chExt cx="0" cy="0"/>
        </a:xfrm>
      </p:grpSpPr>
      <p:pic>
        <p:nvPicPr>
          <p:cNvPr id="1769" name="Shape 1769"/>
          <p:cNvPicPr preferRelativeResize="0"/>
          <p:nvPr/>
        </p:nvPicPr>
        <p:blipFill rotWithShape="1">
          <a:blip r:embed="rId3">
            <a:alphaModFix/>
          </a:blip>
          <a:srcRect b="27700" l="11838" r="16584" t="4622"/>
          <a:stretch/>
        </p:blipFill>
        <p:spPr>
          <a:xfrm>
            <a:off x="840250" y="268600"/>
            <a:ext cx="1657824" cy="2109150"/>
          </a:xfrm>
          <a:prstGeom prst="rect">
            <a:avLst/>
          </a:prstGeom>
          <a:noFill/>
          <a:ln>
            <a:noFill/>
          </a:ln>
        </p:spPr>
      </p:pic>
      <p:pic>
        <p:nvPicPr>
          <p:cNvPr id="1770" name="Shape 1770"/>
          <p:cNvPicPr preferRelativeResize="0"/>
          <p:nvPr/>
        </p:nvPicPr>
        <p:blipFill rotWithShape="1">
          <a:blip r:embed="rId4">
            <a:alphaModFix/>
          </a:blip>
          <a:srcRect b="0" l="22328" r="25745" t="0"/>
          <a:stretch/>
        </p:blipFill>
        <p:spPr>
          <a:xfrm>
            <a:off x="5173725" y="284100"/>
            <a:ext cx="1617425" cy="2078142"/>
          </a:xfrm>
          <a:prstGeom prst="rect">
            <a:avLst/>
          </a:prstGeom>
          <a:noFill/>
          <a:ln>
            <a:noFill/>
          </a:ln>
        </p:spPr>
      </p:pic>
      <p:pic>
        <p:nvPicPr>
          <p:cNvPr id="1771" name="Shape 1771"/>
          <p:cNvPicPr preferRelativeResize="0"/>
          <p:nvPr/>
        </p:nvPicPr>
        <p:blipFill>
          <a:blip r:embed="rId5">
            <a:alphaModFix/>
          </a:blip>
          <a:stretch>
            <a:fillRect/>
          </a:stretch>
        </p:blipFill>
        <p:spPr>
          <a:xfrm>
            <a:off x="878225" y="2718621"/>
            <a:ext cx="1581875" cy="2109166"/>
          </a:xfrm>
          <a:prstGeom prst="rect">
            <a:avLst/>
          </a:prstGeom>
          <a:noFill/>
          <a:ln>
            <a:noFill/>
          </a:ln>
        </p:spPr>
      </p:pic>
      <p:sp>
        <p:nvSpPr>
          <p:cNvPr id="1772" name="Shape 1772"/>
          <p:cNvSpPr txBox="1"/>
          <p:nvPr/>
        </p:nvSpPr>
        <p:spPr>
          <a:xfrm>
            <a:off x="2640825" y="268600"/>
            <a:ext cx="2049600" cy="2109000"/>
          </a:xfrm>
          <a:prstGeom prst="rect">
            <a:avLst/>
          </a:prstGeom>
          <a:noFill/>
          <a:ln>
            <a:noFill/>
          </a:ln>
        </p:spPr>
        <p:txBody>
          <a:bodyPr anchorCtr="0" anchor="ctr" bIns="91425" lIns="91425" rIns="91425" wrap="square" tIns="91425">
            <a:noAutofit/>
          </a:bodyPr>
          <a:lstStyle/>
          <a:p>
            <a:pPr lvl="0" rtl="0">
              <a:spcBef>
                <a:spcPts val="0"/>
              </a:spcBef>
              <a:buNone/>
            </a:pPr>
            <a:r>
              <a:rPr b="1" lang="en" sz="1800">
                <a:solidFill>
                  <a:srgbClr val="FF9900"/>
                </a:solidFill>
                <a:latin typeface="Proxima Nova"/>
                <a:ea typeface="Proxima Nova"/>
                <a:cs typeface="Proxima Nova"/>
                <a:sym typeface="Proxima Nova"/>
              </a:rPr>
              <a:t>Nick McKeown</a:t>
            </a:r>
          </a:p>
          <a:p>
            <a:pPr lvl="0" rtl="0">
              <a:spcBef>
                <a:spcPts val="0"/>
              </a:spcBef>
              <a:buNone/>
            </a:pPr>
            <a:r>
              <a:rPr lang="en" sz="1800">
                <a:solidFill>
                  <a:srgbClr val="FFFFFF"/>
                </a:solidFill>
                <a:latin typeface="Proxima Nova"/>
                <a:ea typeface="Proxima Nova"/>
                <a:cs typeface="Proxima Nova"/>
                <a:sym typeface="Proxima Nova"/>
              </a:rPr>
              <a:t>Stanford</a:t>
            </a:r>
          </a:p>
        </p:txBody>
      </p:sp>
      <p:sp>
        <p:nvSpPr>
          <p:cNvPr id="1773" name="Shape 1773"/>
          <p:cNvSpPr txBox="1"/>
          <p:nvPr/>
        </p:nvSpPr>
        <p:spPr>
          <a:xfrm>
            <a:off x="6970850" y="268675"/>
            <a:ext cx="2049600" cy="2109000"/>
          </a:xfrm>
          <a:prstGeom prst="rect">
            <a:avLst/>
          </a:prstGeom>
          <a:noFill/>
          <a:ln>
            <a:noFill/>
          </a:ln>
        </p:spPr>
        <p:txBody>
          <a:bodyPr anchorCtr="0" anchor="ctr" bIns="91425" lIns="91425" rIns="91425" wrap="square" tIns="91425">
            <a:noAutofit/>
          </a:bodyPr>
          <a:lstStyle/>
          <a:p>
            <a:pPr lvl="0" rtl="0">
              <a:spcBef>
                <a:spcPts val="0"/>
              </a:spcBef>
              <a:buNone/>
            </a:pPr>
            <a:r>
              <a:rPr b="1" lang="en" sz="1800">
                <a:solidFill>
                  <a:srgbClr val="FF9900"/>
                </a:solidFill>
                <a:latin typeface="Proxima Nova"/>
                <a:ea typeface="Proxima Nova"/>
                <a:cs typeface="Proxima Nova"/>
                <a:sym typeface="Proxima Nova"/>
              </a:rPr>
              <a:t>Jennifer Rexford</a:t>
            </a:r>
          </a:p>
          <a:p>
            <a:pPr lvl="0" rtl="0">
              <a:spcBef>
                <a:spcPts val="0"/>
              </a:spcBef>
              <a:buNone/>
            </a:pPr>
            <a:r>
              <a:rPr lang="en" sz="1800">
                <a:solidFill>
                  <a:srgbClr val="FFFFFF"/>
                </a:solidFill>
                <a:latin typeface="Proxima Nova"/>
                <a:ea typeface="Proxima Nova"/>
                <a:cs typeface="Proxima Nova"/>
                <a:sym typeface="Proxima Nova"/>
              </a:rPr>
              <a:t>Princeton</a:t>
            </a:r>
          </a:p>
        </p:txBody>
      </p:sp>
      <p:pic>
        <p:nvPicPr>
          <p:cNvPr id="1774" name="Shape 1774"/>
          <p:cNvPicPr preferRelativeResize="0"/>
          <p:nvPr/>
        </p:nvPicPr>
        <p:blipFill rotWithShape="1">
          <a:blip r:embed="rId6">
            <a:alphaModFix/>
          </a:blip>
          <a:srcRect b="0" l="19271" r="23168" t="0"/>
          <a:stretch/>
        </p:blipFill>
        <p:spPr>
          <a:xfrm>
            <a:off x="5173713" y="2718625"/>
            <a:ext cx="1617431" cy="2109150"/>
          </a:xfrm>
          <a:prstGeom prst="rect">
            <a:avLst/>
          </a:prstGeom>
          <a:noFill/>
          <a:ln>
            <a:noFill/>
          </a:ln>
        </p:spPr>
      </p:pic>
      <p:sp>
        <p:nvSpPr>
          <p:cNvPr id="1775" name="Shape 1775"/>
          <p:cNvSpPr txBox="1"/>
          <p:nvPr/>
        </p:nvSpPr>
        <p:spPr>
          <a:xfrm>
            <a:off x="6970850" y="2718700"/>
            <a:ext cx="2049600" cy="2109000"/>
          </a:xfrm>
          <a:prstGeom prst="rect">
            <a:avLst/>
          </a:prstGeom>
          <a:noFill/>
          <a:ln>
            <a:noFill/>
          </a:ln>
        </p:spPr>
        <p:txBody>
          <a:bodyPr anchorCtr="0" anchor="ctr" bIns="91425" lIns="91425" rIns="91425" wrap="square" tIns="91425">
            <a:noAutofit/>
          </a:bodyPr>
          <a:lstStyle/>
          <a:p>
            <a:pPr lvl="0" rtl="0">
              <a:spcBef>
                <a:spcPts val="0"/>
              </a:spcBef>
              <a:buNone/>
            </a:pPr>
            <a:r>
              <a:rPr b="1" lang="en" sz="1800">
                <a:solidFill>
                  <a:srgbClr val="FF9900"/>
                </a:solidFill>
                <a:latin typeface="Proxima Nova"/>
                <a:ea typeface="Proxima Nova"/>
                <a:cs typeface="Proxima Nova"/>
                <a:sym typeface="Proxima Nova"/>
              </a:rPr>
              <a:t>Mart</a:t>
            </a:r>
            <a:r>
              <a:rPr b="1" lang="en" sz="1800">
                <a:solidFill>
                  <a:srgbClr val="FF9900"/>
                </a:solidFill>
                <a:latin typeface="Proxima Nova"/>
                <a:ea typeface="Proxima Nova"/>
                <a:cs typeface="Proxima Nova"/>
                <a:sym typeface="Proxima Nova"/>
              </a:rPr>
              <a:t>ín</a:t>
            </a:r>
            <a:r>
              <a:rPr b="1" lang="en" sz="1800">
                <a:solidFill>
                  <a:srgbClr val="FF9900"/>
                </a:solidFill>
                <a:latin typeface="Proxima Nova"/>
                <a:ea typeface="Proxima Nova"/>
                <a:cs typeface="Proxima Nova"/>
                <a:sym typeface="Proxima Nova"/>
              </a:rPr>
              <a:t> Casado</a:t>
            </a:r>
          </a:p>
          <a:p>
            <a:pPr lvl="0" rtl="0">
              <a:spcBef>
                <a:spcPts val="0"/>
              </a:spcBef>
              <a:buNone/>
            </a:pPr>
            <a:r>
              <a:rPr lang="en" sz="1800">
                <a:solidFill>
                  <a:srgbClr val="FFFFFF"/>
                </a:solidFill>
                <a:latin typeface="Proxima Nova"/>
                <a:ea typeface="Proxima Nova"/>
                <a:cs typeface="Proxima Nova"/>
                <a:sym typeface="Proxima Nova"/>
              </a:rPr>
              <a:t>Stanford</a:t>
            </a:r>
          </a:p>
        </p:txBody>
      </p:sp>
      <p:sp>
        <p:nvSpPr>
          <p:cNvPr id="1776" name="Shape 1776"/>
          <p:cNvSpPr txBox="1"/>
          <p:nvPr/>
        </p:nvSpPr>
        <p:spPr>
          <a:xfrm>
            <a:off x="2640825" y="2718700"/>
            <a:ext cx="2049600" cy="2109000"/>
          </a:xfrm>
          <a:prstGeom prst="rect">
            <a:avLst/>
          </a:prstGeom>
          <a:noFill/>
          <a:ln>
            <a:noFill/>
          </a:ln>
        </p:spPr>
        <p:txBody>
          <a:bodyPr anchorCtr="0" anchor="ctr" bIns="91425" lIns="91425" rIns="91425" wrap="square" tIns="91425">
            <a:noAutofit/>
          </a:bodyPr>
          <a:lstStyle/>
          <a:p>
            <a:pPr lvl="0" rtl="0">
              <a:spcBef>
                <a:spcPts val="0"/>
              </a:spcBef>
              <a:buNone/>
            </a:pPr>
            <a:r>
              <a:rPr b="1" lang="en" sz="1800">
                <a:solidFill>
                  <a:srgbClr val="FF9900"/>
                </a:solidFill>
                <a:latin typeface="Proxima Nova"/>
                <a:ea typeface="Proxima Nova"/>
                <a:cs typeface="Proxima Nova"/>
                <a:sym typeface="Proxima Nova"/>
              </a:rPr>
              <a:t>Scott Shenker</a:t>
            </a:r>
          </a:p>
          <a:p>
            <a:pPr lvl="0" rtl="0">
              <a:spcBef>
                <a:spcPts val="0"/>
              </a:spcBef>
              <a:buNone/>
            </a:pPr>
            <a:r>
              <a:rPr lang="en" sz="1800">
                <a:solidFill>
                  <a:srgbClr val="FFFFFF"/>
                </a:solidFill>
                <a:latin typeface="Proxima Nova"/>
                <a:ea typeface="Proxima Nova"/>
                <a:cs typeface="Proxima Nova"/>
                <a:sym typeface="Proxima Nova"/>
              </a:rPr>
              <a:t>Berkeley</a:t>
            </a: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0" name="Shape 1780"/>
        <p:cNvGrpSpPr/>
        <p:nvPr/>
      </p:nvGrpSpPr>
      <p:grpSpPr>
        <a:xfrm>
          <a:off x="0" y="0"/>
          <a:ext cx="0" cy="0"/>
          <a:chOff x="0" y="0"/>
          <a:chExt cx="0" cy="0"/>
        </a:xfrm>
      </p:grpSpPr>
      <p:sp>
        <p:nvSpPr>
          <p:cNvPr id="1781" name="Shape 1781"/>
          <p:cNvSpPr txBox="1"/>
          <p:nvPr>
            <p:ph idx="1" type="body"/>
          </p:nvPr>
        </p:nvSpPr>
        <p:spPr>
          <a:xfrm>
            <a:off x="311700" y="477525"/>
            <a:ext cx="3999900" cy="4226100"/>
          </a:xfrm>
          <a:prstGeom prst="rect">
            <a:avLst/>
          </a:prstGeom>
        </p:spPr>
        <p:txBody>
          <a:bodyPr anchorCtr="0" anchor="ctr" bIns="91425" lIns="91425" rIns="91425" wrap="square" tIns="91425">
            <a:noAutofit/>
          </a:bodyPr>
          <a:lstStyle/>
          <a:p>
            <a:pPr lvl="0" rtl="0">
              <a:spcBef>
                <a:spcPts val="0"/>
              </a:spcBef>
              <a:buNone/>
            </a:pPr>
            <a:r>
              <a:rPr b="1" lang="en" sz="3000">
                <a:solidFill>
                  <a:srgbClr val="FF9900"/>
                </a:solidFill>
              </a:rPr>
              <a:t>use pulls</a:t>
            </a:r>
          </a:p>
          <a:p>
            <a:pPr lvl="0" rtl="0">
              <a:spcBef>
                <a:spcPts val="0"/>
              </a:spcBef>
              <a:buNone/>
            </a:pPr>
            <a:r>
              <a:rPr b="1" lang="en" sz="3000">
                <a:solidFill>
                  <a:srgbClr val="434343"/>
                </a:solidFill>
              </a:rPr>
              <a:t>technology pushes</a:t>
            </a:r>
          </a:p>
        </p:txBody>
      </p:sp>
      <p:sp>
        <p:nvSpPr>
          <p:cNvPr id="1782" name="Shape 1782"/>
          <p:cNvSpPr txBox="1"/>
          <p:nvPr/>
        </p:nvSpPr>
        <p:spPr>
          <a:xfrm>
            <a:off x="4832400" y="477525"/>
            <a:ext cx="3999900" cy="4226100"/>
          </a:xfrm>
          <a:prstGeom prst="rect">
            <a:avLst/>
          </a:prstGeom>
          <a:noFill/>
          <a:ln>
            <a:noFill/>
          </a:ln>
        </p:spPr>
        <p:txBody>
          <a:bodyPr anchorCtr="0" anchor="ctr" bIns="91425" lIns="91425" rIns="91425" wrap="square" tIns="91425">
            <a:noAutofit/>
          </a:bodyPr>
          <a:lstStyle/>
          <a:p>
            <a:pPr lvl="0">
              <a:spcBef>
                <a:spcPts val="0"/>
              </a:spcBef>
              <a:buNone/>
            </a:pPr>
            <a:r>
              <a:rPr lang="en" sz="2400">
                <a:solidFill>
                  <a:srgbClr val="FFFFFF"/>
                </a:solidFill>
                <a:latin typeface="Proxima Nova"/>
                <a:ea typeface="Proxima Nova"/>
                <a:cs typeface="Proxima Nova"/>
                <a:sym typeface="Proxima Nova"/>
              </a:rPr>
              <a:t>networking research</a:t>
            </a:r>
          </a:p>
          <a:p>
            <a:pPr lvl="0">
              <a:spcBef>
                <a:spcPts val="0"/>
              </a:spcBef>
              <a:buNone/>
            </a:pPr>
            <a:r>
              <a:t/>
            </a:r>
            <a:endParaRPr sz="2400">
              <a:solidFill>
                <a:srgbClr val="FFFFFF"/>
              </a:solidFill>
              <a:latin typeface="Proxima Nova"/>
              <a:ea typeface="Proxima Nova"/>
              <a:cs typeface="Proxima Nova"/>
              <a:sym typeface="Proxima Nova"/>
            </a:endParaRPr>
          </a:p>
          <a:p>
            <a:pPr lvl="0">
              <a:spcBef>
                <a:spcPts val="0"/>
              </a:spcBef>
              <a:buNone/>
            </a:pPr>
            <a:r>
              <a:t/>
            </a:r>
            <a:endParaRPr sz="2400">
              <a:solidFill>
                <a:srgbClr val="FFFFFF"/>
              </a:solidFill>
              <a:latin typeface="Proxima Nova"/>
              <a:ea typeface="Proxima Nova"/>
              <a:cs typeface="Proxima Nova"/>
              <a:sym typeface="Proxima Nova"/>
            </a:endParaRPr>
          </a:p>
          <a:p>
            <a:pPr lvl="0">
              <a:spcBef>
                <a:spcPts val="0"/>
              </a:spcBef>
              <a:buNone/>
            </a:pPr>
            <a:r>
              <a:rPr lang="en" sz="2400">
                <a:solidFill>
                  <a:schemeClr val="dk1"/>
                </a:solidFill>
                <a:latin typeface="Proxima Nova"/>
                <a:ea typeface="Proxima Nova"/>
                <a:cs typeface="Proxima Nova"/>
                <a:sym typeface="Proxima Nova"/>
              </a:rPr>
              <a:t>market factors</a:t>
            </a:r>
          </a:p>
          <a:p>
            <a:pPr lvl="0">
              <a:spcBef>
                <a:spcPts val="0"/>
              </a:spcBef>
              <a:buNone/>
            </a:pPr>
            <a:r>
              <a:t/>
            </a:r>
            <a:endParaRPr sz="2400">
              <a:solidFill>
                <a:srgbClr val="FFFFFF"/>
              </a:solidFill>
              <a:latin typeface="Proxima Nova"/>
              <a:ea typeface="Proxima Nova"/>
              <a:cs typeface="Proxima Nova"/>
              <a:sym typeface="Proxima Nova"/>
            </a:endParaRPr>
          </a:p>
          <a:p>
            <a:pPr lvl="0">
              <a:spcBef>
                <a:spcPts val="0"/>
              </a:spcBef>
              <a:buNone/>
            </a:pPr>
            <a:r>
              <a:t/>
            </a:r>
            <a:endParaRPr sz="2400">
              <a:solidFill>
                <a:srgbClr val="FFFFFF"/>
              </a:solidFill>
              <a:latin typeface="Proxima Nova"/>
              <a:ea typeface="Proxima Nova"/>
              <a:cs typeface="Proxima Nova"/>
              <a:sym typeface="Proxima Nova"/>
            </a:endParaRPr>
          </a:p>
          <a:p>
            <a:pPr lvl="0" rtl="0">
              <a:spcBef>
                <a:spcPts val="0"/>
              </a:spcBef>
              <a:buNone/>
            </a:pPr>
            <a:r>
              <a:rPr lang="en" sz="2400">
                <a:solidFill>
                  <a:srgbClr val="FFFFFF"/>
                </a:solidFill>
                <a:latin typeface="Proxima Nova"/>
                <a:ea typeface="Proxima Nova"/>
                <a:cs typeface="Proxima Nova"/>
                <a:sym typeface="Proxima Nova"/>
              </a:rPr>
              <a:t>datacenter networks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2">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6" name="Shape 1786"/>
        <p:cNvGrpSpPr/>
        <p:nvPr/>
      </p:nvGrpSpPr>
      <p:grpSpPr>
        <a:xfrm>
          <a:off x="0" y="0"/>
          <a:ext cx="0" cy="0"/>
          <a:chOff x="0" y="0"/>
          <a:chExt cx="0" cy="0"/>
        </a:xfrm>
      </p:grpSpPr>
      <p:sp>
        <p:nvSpPr>
          <p:cNvPr id="1787" name="Shape 1787"/>
          <p:cNvSpPr txBox="1"/>
          <p:nvPr>
            <p:ph idx="1" type="body"/>
          </p:nvPr>
        </p:nvSpPr>
        <p:spPr>
          <a:xfrm>
            <a:off x="311700" y="477525"/>
            <a:ext cx="3999900" cy="4226100"/>
          </a:xfrm>
          <a:prstGeom prst="rect">
            <a:avLst/>
          </a:prstGeom>
        </p:spPr>
        <p:txBody>
          <a:bodyPr anchorCtr="0" anchor="ctr" bIns="91425" lIns="91425" rIns="91425" wrap="square" tIns="91425">
            <a:noAutofit/>
          </a:bodyPr>
          <a:lstStyle/>
          <a:p>
            <a:pPr lvl="0" rtl="0">
              <a:spcBef>
                <a:spcPts val="0"/>
              </a:spcBef>
              <a:buNone/>
            </a:pPr>
            <a:r>
              <a:rPr b="1" lang="en" sz="3000">
                <a:solidFill>
                  <a:srgbClr val="434343"/>
                </a:solidFill>
              </a:rPr>
              <a:t>use pulls</a:t>
            </a:r>
          </a:p>
          <a:p>
            <a:pPr lvl="0" rtl="0">
              <a:spcBef>
                <a:spcPts val="0"/>
              </a:spcBef>
              <a:buNone/>
            </a:pPr>
            <a:r>
              <a:rPr b="1" lang="en" sz="3000">
                <a:solidFill>
                  <a:srgbClr val="FF9900"/>
                </a:solidFill>
              </a:rPr>
              <a:t>technology pushes</a:t>
            </a:r>
          </a:p>
        </p:txBody>
      </p:sp>
      <p:sp>
        <p:nvSpPr>
          <p:cNvPr id="1788" name="Shape 1788"/>
          <p:cNvSpPr txBox="1"/>
          <p:nvPr/>
        </p:nvSpPr>
        <p:spPr>
          <a:xfrm>
            <a:off x="4832400" y="477525"/>
            <a:ext cx="3999900" cy="4226100"/>
          </a:xfrm>
          <a:prstGeom prst="rect">
            <a:avLst/>
          </a:prstGeom>
          <a:noFill/>
          <a:ln>
            <a:noFill/>
          </a:ln>
        </p:spPr>
        <p:txBody>
          <a:bodyPr anchorCtr="0" anchor="ctr" bIns="91425" lIns="91425" rIns="91425" wrap="square" tIns="91425">
            <a:noAutofit/>
          </a:bodyPr>
          <a:lstStyle/>
          <a:p>
            <a:pPr lvl="0">
              <a:spcBef>
                <a:spcPts val="0"/>
              </a:spcBef>
              <a:buNone/>
            </a:pPr>
            <a:r>
              <a:rPr lang="en" sz="2400">
                <a:solidFill>
                  <a:srgbClr val="FFFFFF"/>
                </a:solidFill>
                <a:latin typeface="Proxima Nova"/>
                <a:ea typeface="Proxima Nova"/>
                <a:cs typeface="Proxima Nova"/>
                <a:sym typeface="Proxima Nova"/>
              </a:rPr>
              <a:t>backwards compatible</a:t>
            </a:r>
          </a:p>
          <a:p>
            <a:pPr lvl="0">
              <a:spcBef>
                <a:spcPts val="0"/>
              </a:spcBef>
              <a:buNone/>
            </a:pPr>
            <a:r>
              <a:t/>
            </a:r>
            <a:endParaRPr sz="2400">
              <a:solidFill>
                <a:srgbClr val="FFFFFF"/>
              </a:solidFill>
              <a:latin typeface="Proxima Nova"/>
              <a:ea typeface="Proxima Nova"/>
              <a:cs typeface="Proxima Nova"/>
              <a:sym typeface="Proxima Nova"/>
            </a:endParaRPr>
          </a:p>
          <a:p>
            <a:pPr lvl="0">
              <a:spcBef>
                <a:spcPts val="0"/>
              </a:spcBef>
              <a:buNone/>
            </a:pPr>
            <a:r>
              <a:t/>
            </a:r>
            <a:endParaRPr sz="2400">
              <a:solidFill>
                <a:srgbClr val="FFFFFF"/>
              </a:solidFill>
              <a:latin typeface="Proxima Nova"/>
              <a:ea typeface="Proxima Nova"/>
              <a:cs typeface="Proxima Nova"/>
              <a:sym typeface="Proxima Nova"/>
            </a:endParaRPr>
          </a:p>
          <a:p>
            <a:pPr lvl="0">
              <a:spcBef>
                <a:spcPts val="0"/>
              </a:spcBef>
              <a:buNone/>
            </a:pPr>
            <a:r>
              <a:rPr lang="en" sz="2400">
                <a:solidFill>
                  <a:schemeClr val="dk1"/>
                </a:solidFill>
                <a:latin typeface="Proxima Nova"/>
                <a:ea typeface="Proxima Nova"/>
                <a:cs typeface="Proxima Nova"/>
                <a:sym typeface="Proxima Nova"/>
              </a:rPr>
              <a:t>general packet processing</a:t>
            </a:r>
          </a:p>
          <a:p>
            <a:pPr lvl="0">
              <a:spcBef>
                <a:spcPts val="0"/>
              </a:spcBef>
              <a:buNone/>
            </a:pPr>
            <a:r>
              <a:rPr lang="en" sz="2400">
                <a:solidFill>
                  <a:schemeClr val="dk1"/>
                </a:solidFill>
                <a:latin typeface="Proxima Nova"/>
                <a:ea typeface="Proxima Nova"/>
                <a:cs typeface="Proxima Nova"/>
                <a:sym typeface="Proxima Nova"/>
              </a:rPr>
              <a:t>(more fields to match on)</a:t>
            </a:r>
          </a:p>
          <a:p>
            <a:pPr lvl="0" rtl="0">
              <a:spcBef>
                <a:spcPts val="0"/>
              </a:spcBef>
              <a:buNone/>
            </a:pPr>
            <a:r>
              <a:t/>
            </a:r>
            <a:endParaRPr sz="2400">
              <a:solidFill>
                <a:srgbClr val="FFFFFF"/>
              </a:solidFill>
              <a:latin typeface="Proxima Nova"/>
              <a:ea typeface="Proxima Nova"/>
              <a:cs typeface="Proxima Nova"/>
              <a:sym typeface="Proxima Nov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8">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2" name="Shape 1792"/>
        <p:cNvGrpSpPr/>
        <p:nvPr/>
      </p:nvGrpSpPr>
      <p:grpSpPr>
        <a:xfrm>
          <a:off x="0" y="0"/>
          <a:ext cx="0" cy="0"/>
          <a:chOff x="0" y="0"/>
          <a:chExt cx="0" cy="0"/>
        </a:xfrm>
      </p:grpSpPr>
      <p:sp>
        <p:nvSpPr>
          <p:cNvPr id="1793" name="Shape 1793"/>
          <p:cNvSpPr/>
          <p:nvPr/>
        </p:nvSpPr>
        <p:spPr>
          <a:xfrm>
            <a:off x="3840568" y="2511874"/>
            <a:ext cx="1271100" cy="5250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794" name="Shape 1794"/>
          <p:cNvGrpSpPr/>
          <p:nvPr/>
        </p:nvGrpSpPr>
        <p:grpSpPr>
          <a:xfrm>
            <a:off x="3840490" y="444111"/>
            <a:ext cx="1271282" cy="487223"/>
            <a:chOff x="565525" y="1153875"/>
            <a:chExt cx="1250400" cy="606300"/>
          </a:xfrm>
        </p:grpSpPr>
        <p:sp>
          <p:nvSpPr>
            <p:cNvPr id="1795" name="Shape 1795"/>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796" name="Shape 1796"/>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797" name="Shape 1797"/>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cxnSp>
        <p:nvCxnSpPr>
          <p:cNvPr id="1798" name="Shape 1798"/>
          <p:cNvCxnSpPr>
            <a:stCxn id="1795" idx="3"/>
            <a:endCxn id="1793" idx="1"/>
          </p:cNvCxnSpPr>
          <p:nvPr/>
        </p:nvCxnSpPr>
        <p:spPr>
          <a:xfrm>
            <a:off x="4476130" y="931333"/>
            <a:ext cx="0" cy="1580400"/>
          </a:xfrm>
          <a:prstGeom prst="straightConnector1">
            <a:avLst/>
          </a:prstGeom>
          <a:noFill/>
          <a:ln cap="flat" cmpd="sng" w="19050">
            <a:solidFill>
              <a:srgbClr val="FFFFFF"/>
            </a:solidFill>
            <a:prstDash val="dash"/>
            <a:round/>
            <a:headEnd len="lg" w="lg" type="none"/>
            <a:tailEnd len="lg" w="lg" type="none"/>
          </a:ln>
        </p:spPr>
      </p:cxnSp>
      <p:graphicFrame>
        <p:nvGraphicFramePr>
          <p:cNvPr id="1799" name="Shape 1799"/>
          <p:cNvGraphicFramePr/>
          <p:nvPr/>
        </p:nvGraphicFramePr>
        <p:xfrm>
          <a:off x="1950925" y="3474138"/>
          <a:ext cx="3000000" cy="3000000"/>
        </p:xfrm>
        <a:graphic>
          <a:graphicData uri="http://schemas.openxmlformats.org/drawingml/2006/table">
            <a:tbl>
              <a:tblPr>
                <a:noFill/>
                <a:tableStyleId>{5DAF8068-221B-4022-8F71-1C7C18F761E4}</a:tableStyleId>
              </a:tblPr>
              <a:tblGrid>
                <a:gridCol w="3415400"/>
                <a:gridCol w="1036600"/>
                <a:gridCol w="1804950"/>
              </a:tblGrid>
              <a:tr h="381000">
                <a:tc>
                  <a:txBody>
                    <a:bodyPr>
                      <a:noAutofit/>
                    </a:bodyPr>
                    <a:lstStyle/>
                    <a:p>
                      <a:pPr lvl="0" rtl="0" algn="ctr">
                        <a:spcBef>
                          <a:spcPts val="0"/>
                        </a:spcBef>
                        <a:buNone/>
                      </a:pPr>
                      <a:r>
                        <a:rPr b="1" lang="en" sz="1800">
                          <a:solidFill>
                            <a:srgbClr val="FF9900"/>
                          </a:solidFill>
                          <a:latin typeface="Proxima Nova"/>
                          <a:ea typeface="Proxima Nova"/>
                          <a:cs typeface="Proxima Nova"/>
                          <a:sym typeface="Proxima Nova"/>
                        </a:rPr>
                        <a:t>fields</a:t>
                      </a:r>
                    </a:p>
                  </a:txBody>
                  <a:tcPr marT="91425" marB="91425" marR="91425" marL="91425">
                    <a:lnL cap="flat" cmpd="sng" w="9525">
                      <a:solidFill>
                        <a:srgbClr val="B7B7B7"/>
                      </a:solidFill>
                      <a:prstDash val="dot"/>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c>
                  <a:txBody>
                    <a:bodyPr>
                      <a:noAutofit/>
                    </a:bodyPr>
                    <a:lstStyle/>
                    <a:p>
                      <a:pPr lvl="0" rtl="0" algn="ctr">
                        <a:spcBef>
                          <a:spcPts val="0"/>
                        </a:spcBef>
                        <a:buNone/>
                      </a:pPr>
                      <a:r>
                        <a:rPr b="1" lang="en" sz="1800">
                          <a:solidFill>
                            <a:srgbClr val="FF9900"/>
                          </a:solidFill>
                          <a:latin typeface="Proxima Nova"/>
                          <a:ea typeface="Proxima Nova"/>
                          <a:cs typeface="Proxima Nova"/>
                          <a:sym typeface="Proxima Nova"/>
                        </a:rPr>
                        <a:t>counter</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c>
                  <a:txBody>
                    <a:bodyPr>
                      <a:noAutofit/>
                    </a:bodyPr>
                    <a:lstStyle/>
                    <a:p>
                      <a:pPr lvl="0" rtl="0" algn="ctr">
                        <a:spcBef>
                          <a:spcPts val="0"/>
                        </a:spcBef>
                        <a:buNone/>
                      </a:pPr>
                      <a:r>
                        <a:rPr b="1" lang="en" sz="1800">
                          <a:solidFill>
                            <a:srgbClr val="FF9900"/>
                          </a:solidFill>
                          <a:latin typeface="Proxima Nova"/>
                          <a:ea typeface="Proxima Nova"/>
                          <a:cs typeface="Proxima Nova"/>
                          <a:sym typeface="Proxima Nova"/>
                        </a:rPr>
                        <a:t>action</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B7B7B7"/>
                      </a:solidFill>
                      <a:prstDash val="dot"/>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r>
              <a:tr h="381000">
                <a:tc>
                  <a:txBody>
                    <a:bodyPr>
                      <a:noAutofit/>
                    </a:bodyPr>
                    <a:lstStyle/>
                    <a:p>
                      <a:pPr lvl="0" rtl="0" algn="ctr">
                        <a:spcBef>
                          <a:spcPts val="0"/>
                        </a:spcBef>
                        <a:buNone/>
                      </a:pPr>
                      <a:r>
                        <a:rPr lang="en" sz="1800">
                          <a:solidFill>
                            <a:srgbClr val="FFFFFF"/>
                          </a:solidFill>
                          <a:latin typeface="Proxima Nova"/>
                          <a:ea typeface="Proxima Nova"/>
                          <a:cs typeface="Proxima Nova"/>
                          <a:sym typeface="Proxima Nova"/>
                        </a:rPr>
                        <a:t>srcIp=10.0.0.*, ipProto=TCP</a:t>
                      </a:r>
                    </a:p>
                  </a:txBody>
                  <a:tcPr marT="91425" marB="91425" marR="91425" marL="91425">
                    <a:lnL cap="flat" cmpd="sng" w="9525">
                      <a:solidFill>
                        <a:srgbClr val="B7B7B7"/>
                      </a:solidFill>
                      <a:prstDash val="dot"/>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c>
                  <a:txBody>
                    <a:bodyPr>
                      <a:noAutofit/>
                    </a:bodyPr>
                    <a:lstStyle/>
                    <a:p>
                      <a:pPr lvl="0" rtl="0" algn="ctr">
                        <a:spcBef>
                          <a:spcPts val="0"/>
                        </a:spcBef>
                        <a:buNone/>
                      </a:pPr>
                      <a:r>
                        <a:rPr lang="en" sz="1800">
                          <a:solidFill>
                            <a:srgbClr val="FFFFFF"/>
                          </a:solidFill>
                          <a:latin typeface="Proxima Nova"/>
                          <a:ea typeface="Proxima Nova"/>
                          <a:cs typeface="Proxima Nova"/>
                          <a:sym typeface="Proxima Nova"/>
                        </a:rPr>
                        <a:t>10</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c>
                  <a:txBody>
                    <a:bodyPr>
                      <a:noAutofit/>
                    </a:bodyPr>
                    <a:lstStyle/>
                    <a:p>
                      <a:pPr lvl="0" rtl="0" algn="ctr">
                        <a:spcBef>
                          <a:spcPts val="0"/>
                        </a:spcBef>
                        <a:buNone/>
                      </a:pPr>
                      <a:r>
                        <a:rPr lang="en" sz="1800">
                          <a:solidFill>
                            <a:srgbClr val="FFFFFF"/>
                          </a:solidFill>
                          <a:latin typeface="Proxima Nova"/>
                          <a:ea typeface="Proxima Nova"/>
                          <a:cs typeface="Proxima Nova"/>
                          <a:sym typeface="Proxima Nova"/>
                        </a:rPr>
                        <a:t>pt = 2</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B7B7B7"/>
                      </a:solidFill>
                      <a:prstDash val="dot"/>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r>
              <a:tr h="381000">
                <a:tc>
                  <a:txBody>
                    <a:bodyPr>
                      <a:noAutofit/>
                    </a:bodyPr>
                    <a:lstStyle/>
                    <a:p>
                      <a:pPr lvl="0" rtl="0" algn="ctr">
                        <a:spcBef>
                          <a:spcPts val="0"/>
                        </a:spcBef>
                        <a:buNone/>
                      </a:pPr>
                      <a:r>
                        <a:rPr lang="en" sz="1800">
                          <a:solidFill>
                            <a:srgbClr val="FFFFFF"/>
                          </a:solidFill>
                          <a:latin typeface="Proxima Nova"/>
                          <a:ea typeface="Proxima Nova"/>
                          <a:cs typeface="Proxima Nova"/>
                          <a:sym typeface="Proxima Nova"/>
                        </a:rPr>
                        <a:t>dstPort=80</a:t>
                      </a:r>
                    </a:p>
                  </a:txBody>
                  <a:tcPr marT="91425" marB="91425" marR="91425" marL="91425">
                    <a:lnL cap="flat" cmpd="sng" w="9525">
                      <a:solidFill>
                        <a:srgbClr val="B7B7B7"/>
                      </a:solidFill>
                      <a:prstDash val="dot"/>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B7B7B7"/>
                      </a:solidFill>
                      <a:prstDash val="dot"/>
                      <a:round/>
                      <a:headEnd len="med" w="med" type="none"/>
                      <a:tailEnd len="med" w="med" type="none"/>
                    </a:lnB>
                  </a:tcPr>
                </a:tc>
                <a:tc>
                  <a:txBody>
                    <a:bodyPr>
                      <a:noAutofit/>
                    </a:bodyPr>
                    <a:lstStyle/>
                    <a:p>
                      <a:pPr lvl="0" rtl="0" algn="ctr">
                        <a:spcBef>
                          <a:spcPts val="0"/>
                        </a:spcBef>
                        <a:buNone/>
                      </a:pPr>
                      <a:r>
                        <a:rPr lang="en" sz="1800">
                          <a:solidFill>
                            <a:srgbClr val="FFFFFF"/>
                          </a:solidFill>
                          <a:latin typeface="Proxima Nova"/>
                          <a:ea typeface="Proxima Nova"/>
                          <a:cs typeface="Proxima Nova"/>
                          <a:sym typeface="Proxima Nova"/>
                        </a:rPr>
                        <a:t>0</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B7B7B7"/>
                      </a:solidFill>
                      <a:prstDash val="dot"/>
                      <a:round/>
                      <a:headEnd len="med" w="med" type="none"/>
                      <a:tailEnd len="med" w="med" type="none"/>
                    </a:lnB>
                  </a:tcPr>
                </a:tc>
                <a:tc>
                  <a:txBody>
                    <a:bodyPr>
                      <a:noAutofit/>
                    </a:bodyPr>
                    <a:lstStyle/>
                    <a:p>
                      <a:pPr lvl="0" rtl="0" algn="ctr">
                        <a:spcBef>
                          <a:spcPts val="0"/>
                        </a:spcBef>
                        <a:buNone/>
                      </a:pPr>
                      <a:r>
                        <a:rPr lang="en" sz="1800">
                          <a:solidFill>
                            <a:srgbClr val="FFFFFF"/>
                          </a:solidFill>
                          <a:latin typeface="Proxima Nova"/>
                          <a:ea typeface="Proxima Nova"/>
                          <a:cs typeface="Proxima Nova"/>
                          <a:sym typeface="Proxima Nova"/>
                        </a:rPr>
                        <a:t>drop</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B7B7B7"/>
                      </a:solidFill>
                      <a:prstDash val="dot"/>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B7B7B7"/>
                      </a:solidFill>
                      <a:prstDash val="dot"/>
                      <a:round/>
                      <a:headEnd len="med" w="med" type="none"/>
                      <a:tailEnd len="med" w="med" type="none"/>
                    </a:lnB>
                  </a:tcPr>
                </a:tc>
              </a:tr>
            </a:tbl>
          </a:graphicData>
        </a:graphic>
      </p:graphicFrame>
      <p:sp>
        <p:nvSpPr>
          <p:cNvPr id="1800" name="Shape 1800"/>
          <p:cNvSpPr txBox="1"/>
          <p:nvPr/>
        </p:nvSpPr>
        <p:spPr>
          <a:xfrm>
            <a:off x="4688450" y="1399650"/>
            <a:ext cx="1627200" cy="620400"/>
          </a:xfrm>
          <a:prstGeom prst="rect">
            <a:avLst/>
          </a:prstGeom>
          <a:noFill/>
          <a:ln>
            <a:noFill/>
          </a:ln>
        </p:spPr>
        <p:txBody>
          <a:bodyPr anchorCtr="0" anchor="t" bIns="91425" lIns="91425" rIns="91425" wrap="square" tIns="91425">
            <a:noAutofit/>
          </a:bodyPr>
          <a:lstStyle/>
          <a:p>
            <a:pPr lvl="0">
              <a:spcBef>
                <a:spcPts val="0"/>
              </a:spcBef>
              <a:buNone/>
            </a:pPr>
            <a:r>
              <a:rPr b="1" lang="en" sz="1800">
                <a:solidFill>
                  <a:srgbClr val="FFFFFF"/>
                </a:solidFill>
                <a:latin typeface="Proxima Nova"/>
                <a:ea typeface="Proxima Nova"/>
                <a:cs typeface="Proxima Nova"/>
                <a:sym typeface="Proxima Nova"/>
              </a:rPr>
              <a:t>OpenFlow</a:t>
            </a:r>
          </a:p>
          <a:p>
            <a:pPr lvl="0">
              <a:spcBef>
                <a:spcPts val="0"/>
              </a:spcBef>
              <a:buNone/>
            </a:pPr>
            <a:r>
              <a:rPr b="1" lang="en" sz="1800">
                <a:solidFill>
                  <a:srgbClr val="FFFFFF"/>
                </a:solidFill>
                <a:latin typeface="Proxima Nova"/>
                <a:ea typeface="Proxima Nova"/>
                <a:cs typeface="Proxima Nova"/>
                <a:sym typeface="Proxima Nova"/>
              </a:rPr>
              <a:t>protocol</a:t>
            </a:r>
          </a:p>
        </p:txBody>
      </p:sp>
      <p:sp>
        <p:nvSpPr>
          <p:cNvPr id="1801" name="Shape 1801"/>
          <p:cNvSpPr txBox="1"/>
          <p:nvPr/>
        </p:nvSpPr>
        <p:spPr>
          <a:xfrm>
            <a:off x="307100" y="3474125"/>
            <a:ext cx="1643700" cy="1377300"/>
          </a:xfrm>
          <a:prstGeom prst="rect">
            <a:avLst/>
          </a:prstGeom>
          <a:noFill/>
          <a:ln>
            <a:noFill/>
          </a:ln>
        </p:spPr>
        <p:txBody>
          <a:bodyPr anchorCtr="0" anchor="ctr" bIns="91425" lIns="91425" rIns="91425" wrap="square" tIns="91425">
            <a:noAutofit/>
          </a:bodyPr>
          <a:lstStyle/>
          <a:p>
            <a:pPr lvl="0" algn="ctr">
              <a:spcBef>
                <a:spcPts val="0"/>
              </a:spcBef>
              <a:buNone/>
            </a:pPr>
            <a:r>
              <a:rPr b="1" lang="en" sz="1800">
                <a:solidFill>
                  <a:srgbClr val="FFFFFF"/>
                </a:solidFill>
                <a:latin typeface="Proxima Nova"/>
                <a:ea typeface="Proxima Nova"/>
                <a:cs typeface="Proxima Nova"/>
                <a:sym typeface="Proxima Nova"/>
              </a:rPr>
              <a:t>flow</a:t>
            </a:r>
          </a:p>
          <a:p>
            <a:pPr lvl="0" rtl="0" algn="ctr">
              <a:spcBef>
                <a:spcPts val="0"/>
              </a:spcBef>
              <a:buNone/>
            </a:pPr>
            <a:r>
              <a:rPr b="1" lang="en" sz="1800">
                <a:solidFill>
                  <a:srgbClr val="FFFFFF"/>
                </a:solidFill>
                <a:latin typeface="Proxima Nova"/>
                <a:ea typeface="Proxima Nova"/>
                <a:cs typeface="Proxima Nova"/>
                <a:sym typeface="Proxima Nova"/>
              </a:rPr>
              <a:t>table</a:t>
            </a:r>
          </a:p>
        </p:txBody>
      </p:sp>
      <p:cxnSp>
        <p:nvCxnSpPr>
          <p:cNvPr id="1802" name="Shape 1802"/>
          <p:cNvCxnSpPr>
            <a:stCxn id="1793" idx="3"/>
          </p:cNvCxnSpPr>
          <p:nvPr/>
        </p:nvCxnSpPr>
        <p:spPr>
          <a:xfrm flipH="1">
            <a:off x="1958218" y="3036874"/>
            <a:ext cx="2517900" cy="417300"/>
          </a:xfrm>
          <a:prstGeom prst="straightConnector1">
            <a:avLst/>
          </a:prstGeom>
          <a:noFill/>
          <a:ln cap="flat" cmpd="sng" w="9525">
            <a:solidFill>
              <a:srgbClr val="B7B7B7"/>
            </a:solidFill>
            <a:prstDash val="dot"/>
            <a:round/>
            <a:headEnd len="lg" w="lg" type="none"/>
            <a:tailEnd len="lg" w="lg" type="none"/>
          </a:ln>
        </p:spPr>
      </p:cxnSp>
      <p:cxnSp>
        <p:nvCxnSpPr>
          <p:cNvPr id="1803" name="Shape 1803"/>
          <p:cNvCxnSpPr>
            <a:stCxn id="1793" idx="3"/>
          </p:cNvCxnSpPr>
          <p:nvPr/>
        </p:nvCxnSpPr>
        <p:spPr>
          <a:xfrm>
            <a:off x="4476118" y="3036874"/>
            <a:ext cx="3741300" cy="438000"/>
          </a:xfrm>
          <a:prstGeom prst="straightConnector1">
            <a:avLst/>
          </a:prstGeom>
          <a:noFill/>
          <a:ln cap="flat" cmpd="sng" w="9525">
            <a:solidFill>
              <a:srgbClr val="B7B7B7"/>
            </a:solidFill>
            <a:prstDash val="dot"/>
            <a:round/>
            <a:headEnd len="lg" w="lg" type="none"/>
            <a:tailEnd len="lg" w="lg"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Shape 77"/>
          <p:cNvSpPr txBox="1"/>
          <p:nvPr>
            <p:ph idx="1" type="body"/>
          </p:nvPr>
        </p:nvSpPr>
        <p:spPr>
          <a:xfrm>
            <a:off x="862650" y="624750"/>
            <a:ext cx="7418700" cy="3894000"/>
          </a:xfrm>
          <a:prstGeom prst="rect">
            <a:avLst/>
          </a:prstGeom>
        </p:spPr>
        <p:txBody>
          <a:bodyPr anchorCtr="0" anchor="t" bIns="91425" lIns="91425" rIns="91425" wrap="square" tIns="91425">
            <a:noAutofit/>
          </a:bodyPr>
          <a:lstStyle/>
          <a:p>
            <a:pPr lvl="0">
              <a:spcBef>
                <a:spcPts val="0"/>
              </a:spcBef>
              <a:buNone/>
            </a:pPr>
            <a:r>
              <a:rPr i="1" lang="en" sz="2400">
                <a:solidFill>
                  <a:srgbClr val="FFFFFF"/>
                </a:solidFill>
              </a:rPr>
              <a:t>“Stanford computer scientist Nick McKeown and colleagues developed a standard called OpenFlow that essentially opens up the Internet to researchers, allowing them to define data flows using software–a sort of ‘</a:t>
            </a:r>
            <a:r>
              <a:rPr b="1" i="1" lang="en" sz="2400">
                <a:solidFill>
                  <a:srgbClr val="FF9900"/>
                </a:solidFill>
              </a:rPr>
              <a:t>software-defined networking</a:t>
            </a:r>
            <a:r>
              <a:rPr i="1" lang="en" sz="2400">
                <a:solidFill>
                  <a:srgbClr val="FFFFFF"/>
                </a:solidFill>
              </a:rPr>
              <a:t>.’ Installing a small piece of OpenFlow firmware (software embedded in hardware) gives engineers access to flow tables, rules that tell switches and routers how to direct network traffic.”</a:t>
            </a: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7" name="Shape 1807"/>
        <p:cNvGrpSpPr/>
        <p:nvPr/>
      </p:nvGrpSpPr>
      <p:grpSpPr>
        <a:xfrm>
          <a:off x="0" y="0"/>
          <a:ext cx="0" cy="0"/>
          <a:chOff x="0" y="0"/>
          <a:chExt cx="0" cy="0"/>
        </a:xfrm>
      </p:grpSpPr>
      <p:sp>
        <p:nvSpPr>
          <p:cNvPr id="1808" name="Shape 1808"/>
          <p:cNvSpPr/>
          <p:nvPr/>
        </p:nvSpPr>
        <p:spPr>
          <a:xfrm>
            <a:off x="3840568" y="2511874"/>
            <a:ext cx="1271100" cy="5250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809" name="Shape 1809"/>
          <p:cNvGrpSpPr/>
          <p:nvPr/>
        </p:nvGrpSpPr>
        <p:grpSpPr>
          <a:xfrm>
            <a:off x="3840490" y="444111"/>
            <a:ext cx="1271282" cy="487223"/>
            <a:chOff x="565525" y="1153875"/>
            <a:chExt cx="1250400" cy="606300"/>
          </a:xfrm>
        </p:grpSpPr>
        <p:sp>
          <p:nvSpPr>
            <p:cNvPr id="1810" name="Shape 1810"/>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811" name="Shape 1811"/>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812" name="Shape 1812"/>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cxnSp>
        <p:nvCxnSpPr>
          <p:cNvPr id="1813" name="Shape 1813"/>
          <p:cNvCxnSpPr>
            <a:stCxn id="1810" idx="3"/>
            <a:endCxn id="1808" idx="1"/>
          </p:cNvCxnSpPr>
          <p:nvPr/>
        </p:nvCxnSpPr>
        <p:spPr>
          <a:xfrm>
            <a:off x="4476130" y="931333"/>
            <a:ext cx="0" cy="1580400"/>
          </a:xfrm>
          <a:prstGeom prst="straightConnector1">
            <a:avLst/>
          </a:prstGeom>
          <a:noFill/>
          <a:ln cap="flat" cmpd="sng" w="19050">
            <a:solidFill>
              <a:srgbClr val="FFFFFF"/>
            </a:solidFill>
            <a:prstDash val="dash"/>
            <a:round/>
            <a:headEnd len="lg" w="lg" type="none"/>
            <a:tailEnd len="lg" w="lg" type="none"/>
          </a:ln>
        </p:spPr>
      </p:cxnSp>
      <p:cxnSp>
        <p:nvCxnSpPr>
          <p:cNvPr id="1814" name="Shape 1814"/>
          <p:cNvCxnSpPr>
            <a:stCxn id="1808" idx="2"/>
          </p:cNvCxnSpPr>
          <p:nvPr/>
        </p:nvCxnSpPr>
        <p:spPr>
          <a:xfrm flipH="1">
            <a:off x="2096368" y="2774374"/>
            <a:ext cx="1744200" cy="301500"/>
          </a:xfrm>
          <a:prstGeom prst="straightConnector1">
            <a:avLst/>
          </a:prstGeom>
          <a:noFill/>
          <a:ln cap="flat" cmpd="sng" w="19050">
            <a:solidFill>
              <a:srgbClr val="FFFFFF"/>
            </a:solidFill>
            <a:prstDash val="solid"/>
            <a:round/>
            <a:headEnd len="lg" w="lg" type="none"/>
            <a:tailEnd len="lg" w="lg" type="none"/>
          </a:ln>
        </p:spPr>
      </p:cxnSp>
      <p:cxnSp>
        <p:nvCxnSpPr>
          <p:cNvPr id="1815" name="Shape 1815"/>
          <p:cNvCxnSpPr>
            <a:stCxn id="1808" idx="3"/>
          </p:cNvCxnSpPr>
          <p:nvPr/>
        </p:nvCxnSpPr>
        <p:spPr>
          <a:xfrm flipH="1">
            <a:off x="4471318" y="3036874"/>
            <a:ext cx="4800" cy="681600"/>
          </a:xfrm>
          <a:prstGeom prst="straightConnector1">
            <a:avLst/>
          </a:prstGeom>
          <a:noFill/>
          <a:ln cap="flat" cmpd="sng" w="19050">
            <a:solidFill>
              <a:srgbClr val="FFFFFF"/>
            </a:solidFill>
            <a:prstDash val="solid"/>
            <a:round/>
            <a:headEnd len="lg" w="lg" type="none"/>
            <a:tailEnd len="lg" w="lg" type="none"/>
          </a:ln>
        </p:spPr>
      </p:cxnSp>
      <p:cxnSp>
        <p:nvCxnSpPr>
          <p:cNvPr id="1816" name="Shape 1816"/>
          <p:cNvCxnSpPr>
            <a:stCxn id="1808" idx="4"/>
          </p:cNvCxnSpPr>
          <p:nvPr/>
        </p:nvCxnSpPr>
        <p:spPr>
          <a:xfrm>
            <a:off x="5111668" y="2774374"/>
            <a:ext cx="2004300" cy="301500"/>
          </a:xfrm>
          <a:prstGeom prst="straightConnector1">
            <a:avLst/>
          </a:prstGeom>
          <a:noFill/>
          <a:ln cap="flat" cmpd="sng" w="19050">
            <a:solidFill>
              <a:srgbClr val="FFFFFF"/>
            </a:solidFill>
            <a:prstDash val="solid"/>
            <a:round/>
            <a:headEnd len="lg" w="lg" type="none"/>
            <a:tailEnd len="lg" w="lg" type="none"/>
          </a:ln>
        </p:spPr>
      </p:cxnSp>
      <p:sp>
        <p:nvSpPr>
          <p:cNvPr id="1817" name="Shape 1817"/>
          <p:cNvSpPr txBox="1"/>
          <p:nvPr/>
        </p:nvSpPr>
        <p:spPr>
          <a:xfrm>
            <a:off x="3568775" y="2774375"/>
            <a:ext cx="267000" cy="4002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1</a:t>
            </a:r>
          </a:p>
        </p:txBody>
      </p:sp>
      <p:sp>
        <p:nvSpPr>
          <p:cNvPr id="1818" name="Shape 1818"/>
          <p:cNvSpPr txBox="1"/>
          <p:nvPr/>
        </p:nvSpPr>
        <p:spPr>
          <a:xfrm>
            <a:off x="4520600" y="2996850"/>
            <a:ext cx="267000" cy="4002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2</a:t>
            </a:r>
          </a:p>
        </p:txBody>
      </p:sp>
      <p:sp>
        <p:nvSpPr>
          <p:cNvPr id="1819" name="Shape 1819"/>
          <p:cNvSpPr txBox="1"/>
          <p:nvPr/>
        </p:nvSpPr>
        <p:spPr>
          <a:xfrm>
            <a:off x="5106875" y="2774375"/>
            <a:ext cx="267000" cy="4002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3</a:t>
            </a:r>
          </a:p>
        </p:txBody>
      </p:sp>
      <p:sp>
        <p:nvSpPr>
          <p:cNvPr id="1820" name="Shape 1820"/>
          <p:cNvSpPr txBox="1"/>
          <p:nvPr/>
        </p:nvSpPr>
        <p:spPr>
          <a:xfrm>
            <a:off x="233500" y="163975"/>
            <a:ext cx="2898600" cy="793800"/>
          </a:xfrm>
          <a:prstGeom prst="rect">
            <a:avLst/>
          </a:prstGeom>
          <a:noFill/>
          <a:ln>
            <a:noFill/>
          </a:ln>
        </p:spPr>
        <p:txBody>
          <a:bodyPr anchorCtr="0" anchor="t" bIns="91425" lIns="91425" rIns="91425" wrap="square" tIns="91425">
            <a:noAutofit/>
          </a:bodyPr>
          <a:lstStyle/>
          <a:p>
            <a:pPr lvl="0" rtl="0">
              <a:spcBef>
                <a:spcPts val="0"/>
              </a:spcBef>
              <a:buNone/>
            </a:pPr>
            <a:r>
              <a:rPr b="1" lang="en" sz="3000">
                <a:solidFill>
                  <a:srgbClr val="FF9900"/>
                </a:solidFill>
                <a:latin typeface="Proxima Nova"/>
                <a:ea typeface="Proxima Nova"/>
                <a:cs typeface="Proxima Nova"/>
                <a:sym typeface="Proxima Nova"/>
              </a:rPr>
              <a:t>learning switch</a:t>
            </a:r>
          </a:p>
        </p:txBody>
      </p:sp>
      <p:pic>
        <p:nvPicPr>
          <p:cNvPr descr="squidward.png" id="1821" name="Shape 1821"/>
          <p:cNvPicPr preferRelativeResize="0"/>
          <p:nvPr/>
        </p:nvPicPr>
        <p:blipFill>
          <a:blip r:embed="rId3">
            <a:alphaModFix/>
          </a:blip>
          <a:stretch>
            <a:fillRect/>
          </a:stretch>
        </p:blipFill>
        <p:spPr>
          <a:xfrm>
            <a:off x="7211862" y="2532725"/>
            <a:ext cx="1013400" cy="1013400"/>
          </a:xfrm>
          <a:prstGeom prst="rect">
            <a:avLst/>
          </a:prstGeom>
          <a:noFill/>
          <a:ln>
            <a:noFill/>
          </a:ln>
        </p:spPr>
      </p:pic>
      <p:pic>
        <p:nvPicPr>
          <p:cNvPr descr="spongebob.jpg" id="1822" name="Shape 1822"/>
          <p:cNvPicPr preferRelativeResize="0"/>
          <p:nvPr/>
        </p:nvPicPr>
        <p:blipFill>
          <a:blip r:embed="rId4">
            <a:alphaModFix/>
          </a:blip>
          <a:stretch>
            <a:fillRect/>
          </a:stretch>
        </p:blipFill>
        <p:spPr>
          <a:xfrm>
            <a:off x="918736" y="2508211"/>
            <a:ext cx="1177625" cy="1177625"/>
          </a:xfrm>
          <a:prstGeom prst="rect">
            <a:avLst/>
          </a:prstGeom>
          <a:noFill/>
          <a:ln>
            <a:noFill/>
          </a:ln>
        </p:spPr>
      </p:pic>
      <p:pic>
        <p:nvPicPr>
          <p:cNvPr descr="patrick.png" id="1823" name="Shape 1823"/>
          <p:cNvPicPr preferRelativeResize="0"/>
          <p:nvPr/>
        </p:nvPicPr>
        <p:blipFill>
          <a:blip r:embed="rId5">
            <a:alphaModFix/>
          </a:blip>
          <a:stretch>
            <a:fillRect/>
          </a:stretch>
        </p:blipFill>
        <p:spPr>
          <a:xfrm>
            <a:off x="3930137" y="3871950"/>
            <a:ext cx="1091950" cy="109195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7" name="Shape 1827"/>
        <p:cNvGrpSpPr/>
        <p:nvPr/>
      </p:nvGrpSpPr>
      <p:grpSpPr>
        <a:xfrm>
          <a:off x="0" y="0"/>
          <a:ext cx="0" cy="0"/>
          <a:chOff x="0" y="0"/>
          <a:chExt cx="0" cy="0"/>
        </a:xfrm>
      </p:grpSpPr>
      <p:sp>
        <p:nvSpPr>
          <p:cNvPr id="1828" name="Shape 1828"/>
          <p:cNvSpPr/>
          <p:nvPr/>
        </p:nvSpPr>
        <p:spPr>
          <a:xfrm>
            <a:off x="3840568" y="2511874"/>
            <a:ext cx="1271100" cy="5250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829" name="Shape 1829"/>
          <p:cNvGrpSpPr/>
          <p:nvPr/>
        </p:nvGrpSpPr>
        <p:grpSpPr>
          <a:xfrm>
            <a:off x="3840490" y="444111"/>
            <a:ext cx="1271282" cy="487223"/>
            <a:chOff x="565525" y="1153875"/>
            <a:chExt cx="1250400" cy="606300"/>
          </a:xfrm>
        </p:grpSpPr>
        <p:sp>
          <p:nvSpPr>
            <p:cNvPr id="1830" name="Shape 1830"/>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831" name="Shape 1831"/>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832" name="Shape 1832"/>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cxnSp>
        <p:nvCxnSpPr>
          <p:cNvPr id="1833" name="Shape 1833"/>
          <p:cNvCxnSpPr>
            <a:stCxn id="1830" idx="3"/>
            <a:endCxn id="1828" idx="1"/>
          </p:cNvCxnSpPr>
          <p:nvPr/>
        </p:nvCxnSpPr>
        <p:spPr>
          <a:xfrm>
            <a:off x="4476130" y="931333"/>
            <a:ext cx="0" cy="1580400"/>
          </a:xfrm>
          <a:prstGeom prst="straightConnector1">
            <a:avLst/>
          </a:prstGeom>
          <a:noFill/>
          <a:ln cap="flat" cmpd="sng" w="19050">
            <a:solidFill>
              <a:srgbClr val="FFFFFF"/>
            </a:solidFill>
            <a:prstDash val="dash"/>
            <a:round/>
            <a:headEnd len="lg" w="lg" type="none"/>
            <a:tailEnd len="lg" w="lg" type="none"/>
          </a:ln>
        </p:spPr>
      </p:cxnSp>
      <p:cxnSp>
        <p:nvCxnSpPr>
          <p:cNvPr id="1834" name="Shape 1834"/>
          <p:cNvCxnSpPr>
            <a:stCxn id="1828" idx="2"/>
          </p:cNvCxnSpPr>
          <p:nvPr/>
        </p:nvCxnSpPr>
        <p:spPr>
          <a:xfrm flipH="1">
            <a:off x="2096368" y="2774374"/>
            <a:ext cx="1744200" cy="301500"/>
          </a:xfrm>
          <a:prstGeom prst="straightConnector1">
            <a:avLst/>
          </a:prstGeom>
          <a:noFill/>
          <a:ln cap="flat" cmpd="sng" w="19050">
            <a:solidFill>
              <a:srgbClr val="FFFFFF"/>
            </a:solidFill>
            <a:prstDash val="solid"/>
            <a:round/>
            <a:headEnd len="lg" w="lg" type="none"/>
            <a:tailEnd len="lg" w="lg" type="none"/>
          </a:ln>
        </p:spPr>
      </p:cxnSp>
      <p:cxnSp>
        <p:nvCxnSpPr>
          <p:cNvPr id="1835" name="Shape 1835"/>
          <p:cNvCxnSpPr>
            <a:stCxn id="1828" idx="3"/>
          </p:cNvCxnSpPr>
          <p:nvPr/>
        </p:nvCxnSpPr>
        <p:spPr>
          <a:xfrm flipH="1">
            <a:off x="4471318" y="3036874"/>
            <a:ext cx="4800" cy="681600"/>
          </a:xfrm>
          <a:prstGeom prst="straightConnector1">
            <a:avLst/>
          </a:prstGeom>
          <a:noFill/>
          <a:ln cap="flat" cmpd="sng" w="19050">
            <a:solidFill>
              <a:srgbClr val="FFFFFF"/>
            </a:solidFill>
            <a:prstDash val="solid"/>
            <a:round/>
            <a:headEnd len="lg" w="lg" type="none"/>
            <a:tailEnd len="lg" w="lg" type="none"/>
          </a:ln>
        </p:spPr>
      </p:cxnSp>
      <p:cxnSp>
        <p:nvCxnSpPr>
          <p:cNvPr id="1836" name="Shape 1836"/>
          <p:cNvCxnSpPr>
            <a:stCxn id="1828" idx="4"/>
          </p:cNvCxnSpPr>
          <p:nvPr/>
        </p:nvCxnSpPr>
        <p:spPr>
          <a:xfrm>
            <a:off x="5111668" y="2774374"/>
            <a:ext cx="2004300" cy="301500"/>
          </a:xfrm>
          <a:prstGeom prst="straightConnector1">
            <a:avLst/>
          </a:prstGeom>
          <a:noFill/>
          <a:ln cap="flat" cmpd="sng" w="19050">
            <a:solidFill>
              <a:srgbClr val="FFFFFF"/>
            </a:solidFill>
            <a:prstDash val="solid"/>
            <a:round/>
            <a:headEnd len="lg" w="lg" type="none"/>
            <a:tailEnd len="lg" w="lg" type="none"/>
          </a:ln>
        </p:spPr>
      </p:cxnSp>
      <p:pic>
        <p:nvPicPr>
          <p:cNvPr descr="squidward.png" id="1837" name="Shape 1837"/>
          <p:cNvPicPr preferRelativeResize="0"/>
          <p:nvPr/>
        </p:nvPicPr>
        <p:blipFill>
          <a:blip r:embed="rId3">
            <a:alphaModFix/>
          </a:blip>
          <a:stretch>
            <a:fillRect/>
          </a:stretch>
        </p:blipFill>
        <p:spPr>
          <a:xfrm>
            <a:off x="7211862" y="2532725"/>
            <a:ext cx="1013400" cy="1013400"/>
          </a:xfrm>
          <a:prstGeom prst="rect">
            <a:avLst/>
          </a:prstGeom>
          <a:noFill/>
          <a:ln>
            <a:noFill/>
          </a:ln>
        </p:spPr>
      </p:pic>
      <p:pic>
        <p:nvPicPr>
          <p:cNvPr descr="spongebob.jpg" id="1838" name="Shape 1838"/>
          <p:cNvPicPr preferRelativeResize="0"/>
          <p:nvPr/>
        </p:nvPicPr>
        <p:blipFill>
          <a:blip r:embed="rId4">
            <a:alphaModFix/>
          </a:blip>
          <a:stretch>
            <a:fillRect/>
          </a:stretch>
        </p:blipFill>
        <p:spPr>
          <a:xfrm>
            <a:off x="918736" y="2508211"/>
            <a:ext cx="1177625" cy="1177625"/>
          </a:xfrm>
          <a:prstGeom prst="rect">
            <a:avLst/>
          </a:prstGeom>
          <a:noFill/>
          <a:ln>
            <a:noFill/>
          </a:ln>
        </p:spPr>
      </p:pic>
      <p:pic>
        <p:nvPicPr>
          <p:cNvPr descr="patrick.png" id="1839" name="Shape 1839"/>
          <p:cNvPicPr preferRelativeResize="0"/>
          <p:nvPr/>
        </p:nvPicPr>
        <p:blipFill>
          <a:blip r:embed="rId5">
            <a:alphaModFix/>
          </a:blip>
          <a:stretch>
            <a:fillRect/>
          </a:stretch>
        </p:blipFill>
        <p:spPr>
          <a:xfrm>
            <a:off x="3930137" y="3871950"/>
            <a:ext cx="1091950" cy="1091950"/>
          </a:xfrm>
          <a:prstGeom prst="rect">
            <a:avLst/>
          </a:prstGeom>
          <a:noFill/>
          <a:ln>
            <a:noFill/>
          </a:ln>
        </p:spPr>
      </p:pic>
      <p:sp>
        <p:nvSpPr>
          <p:cNvPr id="1840" name="Shape 1840"/>
          <p:cNvSpPr txBox="1"/>
          <p:nvPr/>
        </p:nvSpPr>
        <p:spPr>
          <a:xfrm>
            <a:off x="3568775" y="2774375"/>
            <a:ext cx="267000" cy="4002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1</a:t>
            </a:r>
          </a:p>
        </p:txBody>
      </p:sp>
      <p:sp>
        <p:nvSpPr>
          <p:cNvPr id="1841" name="Shape 1841"/>
          <p:cNvSpPr txBox="1"/>
          <p:nvPr/>
        </p:nvSpPr>
        <p:spPr>
          <a:xfrm>
            <a:off x="4520600" y="2996850"/>
            <a:ext cx="267000" cy="4002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2</a:t>
            </a:r>
          </a:p>
        </p:txBody>
      </p:sp>
      <p:sp>
        <p:nvSpPr>
          <p:cNvPr id="1842" name="Shape 1842"/>
          <p:cNvSpPr txBox="1"/>
          <p:nvPr/>
        </p:nvSpPr>
        <p:spPr>
          <a:xfrm>
            <a:off x="5106875" y="2774375"/>
            <a:ext cx="267000" cy="4002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3</a:t>
            </a:r>
          </a:p>
        </p:txBody>
      </p:sp>
      <p:graphicFrame>
        <p:nvGraphicFramePr>
          <p:cNvPr id="1843" name="Shape 1843"/>
          <p:cNvGraphicFramePr/>
          <p:nvPr/>
        </p:nvGraphicFramePr>
        <p:xfrm>
          <a:off x="5956075" y="228638"/>
          <a:ext cx="3000000" cy="3000000"/>
        </p:xfrm>
        <a:graphic>
          <a:graphicData uri="http://schemas.openxmlformats.org/drawingml/2006/table">
            <a:tbl>
              <a:tblPr>
                <a:noFill/>
                <a:tableStyleId>{5DAF8068-221B-4022-8F71-1C7C18F761E4}</a:tableStyleId>
              </a:tblPr>
              <a:tblGrid>
                <a:gridCol w="1430725"/>
                <a:gridCol w="1430725"/>
              </a:tblGrid>
              <a:tr h="301500">
                <a:tc>
                  <a:txBody>
                    <a:bodyPr>
                      <a:noAutofit/>
                    </a:bodyPr>
                    <a:lstStyle/>
                    <a:p>
                      <a:pPr lvl="0" rtl="0" algn="ctr">
                        <a:spcBef>
                          <a:spcPts val="0"/>
                        </a:spcBef>
                        <a:buNone/>
                      </a:pPr>
                      <a:r>
                        <a:rPr b="1" lang="en" sz="1800">
                          <a:solidFill>
                            <a:srgbClr val="FF9900"/>
                          </a:solidFill>
                          <a:latin typeface="Proxima Nova"/>
                          <a:ea typeface="Proxima Nova"/>
                          <a:cs typeface="Proxima Nova"/>
                          <a:sym typeface="Proxima Nova"/>
                        </a:rPr>
                        <a:t>MAC</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FFFFFF">
                          <a:alpha val="0"/>
                        </a:srgbClr>
                      </a:solidFill>
                      <a:prstDash val="solid"/>
                      <a:round/>
                      <a:headEnd len="med" w="med" type="none"/>
                      <a:tailEnd len="med" w="med" type="none"/>
                    </a:lnR>
                    <a:lnT cap="flat" cmpd="sng" w="9525">
                      <a:solidFill>
                        <a:srgbClr val="FFFFFF">
                          <a:alpha val="0"/>
                        </a:srgbClr>
                      </a:solidFill>
                      <a:prstDash val="solid"/>
                      <a:round/>
                      <a:headEnd len="med" w="med" type="none"/>
                      <a:tailEnd len="med" w="med" type="none"/>
                    </a:lnT>
                    <a:lnB cap="flat" cmpd="sng" w="9525">
                      <a:solidFill>
                        <a:srgbClr val="FFFFFF">
                          <a:alpha val="0"/>
                        </a:srgbClr>
                      </a:solidFill>
                      <a:prstDash val="solid"/>
                      <a:round/>
                      <a:headEnd len="med" w="med" type="none"/>
                      <a:tailEnd len="med" w="med" type="none"/>
                    </a:lnB>
                  </a:tcPr>
                </a:tc>
                <a:tc>
                  <a:txBody>
                    <a:bodyPr>
                      <a:noAutofit/>
                    </a:bodyPr>
                    <a:lstStyle/>
                    <a:p>
                      <a:pPr lvl="0" rtl="0" algn="ctr">
                        <a:spcBef>
                          <a:spcPts val="0"/>
                        </a:spcBef>
                        <a:buNone/>
                      </a:pPr>
                      <a:r>
                        <a:rPr b="1" lang="en" sz="1800">
                          <a:solidFill>
                            <a:srgbClr val="FF9900"/>
                          </a:solidFill>
                          <a:latin typeface="Proxima Nova"/>
                          <a:ea typeface="Proxima Nova"/>
                          <a:cs typeface="Proxima Nova"/>
                          <a:sym typeface="Proxima Nova"/>
                        </a:rPr>
                        <a:t>p</a:t>
                      </a:r>
                      <a:r>
                        <a:rPr b="1" lang="en" sz="1800">
                          <a:solidFill>
                            <a:srgbClr val="FF9900"/>
                          </a:solidFill>
                          <a:latin typeface="Proxima Nova"/>
                          <a:ea typeface="Proxima Nova"/>
                          <a:cs typeface="Proxima Nova"/>
                          <a:sym typeface="Proxima Nova"/>
                        </a:rPr>
                        <a:t>ort</a:t>
                      </a:r>
                    </a:p>
                  </a:txBody>
                  <a:tcPr marT="91425" marB="91425" marR="91425" marL="91425">
                    <a:lnL cap="flat" cmpd="sng" w="9525">
                      <a:solidFill>
                        <a:srgbClr val="FFFFFF">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r>
            </a:tbl>
          </a:graphicData>
        </a:graphic>
      </p:graphicFrame>
      <p:sp>
        <p:nvSpPr>
          <p:cNvPr id="1844" name="Shape 1844"/>
          <p:cNvSpPr txBox="1"/>
          <p:nvPr/>
        </p:nvSpPr>
        <p:spPr>
          <a:xfrm>
            <a:off x="260175" y="293525"/>
            <a:ext cx="3055500" cy="1194300"/>
          </a:xfrm>
          <a:prstGeom prst="rect">
            <a:avLst/>
          </a:prstGeom>
          <a:noFill/>
          <a:ln>
            <a:noFill/>
          </a:ln>
        </p:spPr>
        <p:txBody>
          <a:bodyPr anchorCtr="0" anchor="t" bIns="91425" lIns="91425" rIns="91425" wrap="square" tIns="91425">
            <a:noAutofit/>
          </a:bodyPr>
          <a:lstStyle/>
          <a:p>
            <a:pPr lvl="0" rtl="0">
              <a:spcBef>
                <a:spcPts val="0"/>
              </a:spcBef>
              <a:buNone/>
            </a:pPr>
            <a:r>
              <a:rPr lang="en" sz="1800">
                <a:solidFill>
                  <a:srgbClr val="FFFFFF"/>
                </a:solidFill>
                <a:latin typeface="Proxima Nova"/>
                <a:ea typeface="Proxima Nova"/>
                <a:cs typeface="Proxima Nova"/>
                <a:sym typeface="Proxima Nova"/>
              </a:rPr>
              <a:t>controller maintains hash table of MAC to port number mappings</a:t>
            </a:r>
          </a:p>
        </p:txBody>
      </p:sp>
      <p:cxnSp>
        <p:nvCxnSpPr>
          <p:cNvPr id="1845" name="Shape 1845"/>
          <p:cNvCxnSpPr>
            <a:stCxn id="1830" idx="4"/>
          </p:cNvCxnSpPr>
          <p:nvPr/>
        </p:nvCxnSpPr>
        <p:spPr>
          <a:xfrm flipH="1" rot="10800000">
            <a:off x="5111771" y="463922"/>
            <a:ext cx="1173300" cy="223800"/>
          </a:xfrm>
          <a:prstGeom prst="curvedConnector3">
            <a:avLst>
              <a:gd fmla="val 50000" name="adj1"/>
            </a:avLst>
          </a:prstGeom>
          <a:noFill/>
          <a:ln cap="flat" cmpd="sng" w="9525">
            <a:solidFill>
              <a:srgbClr val="B7B7B7"/>
            </a:solidFill>
            <a:prstDash val="dash"/>
            <a:round/>
            <a:headEnd len="lg" w="lg" type="none"/>
            <a:tailEnd len="lg" w="lg" type="stealth"/>
          </a:ln>
        </p:spPr>
      </p:cxn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9" name="Shape 1849"/>
        <p:cNvGrpSpPr/>
        <p:nvPr/>
      </p:nvGrpSpPr>
      <p:grpSpPr>
        <a:xfrm>
          <a:off x="0" y="0"/>
          <a:ext cx="0" cy="0"/>
          <a:chOff x="0" y="0"/>
          <a:chExt cx="0" cy="0"/>
        </a:xfrm>
      </p:grpSpPr>
      <p:sp>
        <p:nvSpPr>
          <p:cNvPr id="1850" name="Shape 1850"/>
          <p:cNvSpPr/>
          <p:nvPr/>
        </p:nvSpPr>
        <p:spPr>
          <a:xfrm>
            <a:off x="3840568" y="2511874"/>
            <a:ext cx="1271100" cy="5250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851" name="Shape 1851"/>
          <p:cNvGrpSpPr/>
          <p:nvPr/>
        </p:nvGrpSpPr>
        <p:grpSpPr>
          <a:xfrm>
            <a:off x="3840490" y="444111"/>
            <a:ext cx="1271282" cy="487223"/>
            <a:chOff x="565525" y="1153875"/>
            <a:chExt cx="1250400" cy="606300"/>
          </a:xfrm>
        </p:grpSpPr>
        <p:sp>
          <p:nvSpPr>
            <p:cNvPr id="1852" name="Shape 1852"/>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853" name="Shape 1853"/>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854" name="Shape 1854"/>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cxnSp>
        <p:nvCxnSpPr>
          <p:cNvPr id="1855" name="Shape 1855"/>
          <p:cNvCxnSpPr>
            <a:stCxn id="1852" idx="3"/>
            <a:endCxn id="1850" idx="1"/>
          </p:cNvCxnSpPr>
          <p:nvPr/>
        </p:nvCxnSpPr>
        <p:spPr>
          <a:xfrm>
            <a:off x="4476130" y="931333"/>
            <a:ext cx="0" cy="1580400"/>
          </a:xfrm>
          <a:prstGeom prst="straightConnector1">
            <a:avLst/>
          </a:prstGeom>
          <a:noFill/>
          <a:ln cap="flat" cmpd="sng" w="19050">
            <a:solidFill>
              <a:srgbClr val="FFFFFF"/>
            </a:solidFill>
            <a:prstDash val="dash"/>
            <a:round/>
            <a:headEnd len="lg" w="lg" type="none"/>
            <a:tailEnd len="lg" w="lg" type="none"/>
          </a:ln>
        </p:spPr>
      </p:cxnSp>
      <p:cxnSp>
        <p:nvCxnSpPr>
          <p:cNvPr id="1856" name="Shape 1856"/>
          <p:cNvCxnSpPr>
            <a:stCxn id="1850" idx="2"/>
          </p:cNvCxnSpPr>
          <p:nvPr/>
        </p:nvCxnSpPr>
        <p:spPr>
          <a:xfrm flipH="1">
            <a:off x="2096368" y="2774374"/>
            <a:ext cx="1744200" cy="301500"/>
          </a:xfrm>
          <a:prstGeom prst="straightConnector1">
            <a:avLst/>
          </a:prstGeom>
          <a:noFill/>
          <a:ln cap="flat" cmpd="sng" w="19050">
            <a:solidFill>
              <a:srgbClr val="FFFFFF"/>
            </a:solidFill>
            <a:prstDash val="solid"/>
            <a:round/>
            <a:headEnd len="lg" w="lg" type="none"/>
            <a:tailEnd len="lg" w="lg" type="none"/>
          </a:ln>
        </p:spPr>
      </p:cxnSp>
      <p:cxnSp>
        <p:nvCxnSpPr>
          <p:cNvPr id="1857" name="Shape 1857"/>
          <p:cNvCxnSpPr>
            <a:stCxn id="1850" idx="3"/>
          </p:cNvCxnSpPr>
          <p:nvPr/>
        </p:nvCxnSpPr>
        <p:spPr>
          <a:xfrm flipH="1">
            <a:off x="4471318" y="3036874"/>
            <a:ext cx="4800" cy="681600"/>
          </a:xfrm>
          <a:prstGeom prst="straightConnector1">
            <a:avLst/>
          </a:prstGeom>
          <a:noFill/>
          <a:ln cap="flat" cmpd="sng" w="19050">
            <a:solidFill>
              <a:srgbClr val="FFFFFF"/>
            </a:solidFill>
            <a:prstDash val="solid"/>
            <a:round/>
            <a:headEnd len="lg" w="lg" type="none"/>
            <a:tailEnd len="lg" w="lg" type="none"/>
          </a:ln>
        </p:spPr>
      </p:cxnSp>
      <p:cxnSp>
        <p:nvCxnSpPr>
          <p:cNvPr id="1858" name="Shape 1858"/>
          <p:cNvCxnSpPr>
            <a:stCxn id="1850" idx="4"/>
          </p:cNvCxnSpPr>
          <p:nvPr/>
        </p:nvCxnSpPr>
        <p:spPr>
          <a:xfrm>
            <a:off x="5111668" y="2774374"/>
            <a:ext cx="2004300" cy="301500"/>
          </a:xfrm>
          <a:prstGeom prst="straightConnector1">
            <a:avLst/>
          </a:prstGeom>
          <a:noFill/>
          <a:ln cap="flat" cmpd="sng" w="19050">
            <a:solidFill>
              <a:srgbClr val="FFFFFF"/>
            </a:solidFill>
            <a:prstDash val="solid"/>
            <a:round/>
            <a:headEnd len="lg" w="lg" type="none"/>
            <a:tailEnd len="lg" w="lg" type="none"/>
          </a:ln>
        </p:spPr>
      </p:cxnSp>
      <p:pic>
        <p:nvPicPr>
          <p:cNvPr descr="squidward.png" id="1859" name="Shape 1859"/>
          <p:cNvPicPr preferRelativeResize="0"/>
          <p:nvPr/>
        </p:nvPicPr>
        <p:blipFill>
          <a:blip r:embed="rId3">
            <a:alphaModFix/>
          </a:blip>
          <a:stretch>
            <a:fillRect/>
          </a:stretch>
        </p:blipFill>
        <p:spPr>
          <a:xfrm>
            <a:off x="7211862" y="2532725"/>
            <a:ext cx="1013400" cy="1013400"/>
          </a:xfrm>
          <a:prstGeom prst="rect">
            <a:avLst/>
          </a:prstGeom>
          <a:noFill/>
          <a:ln>
            <a:noFill/>
          </a:ln>
        </p:spPr>
      </p:pic>
      <p:pic>
        <p:nvPicPr>
          <p:cNvPr descr="spongebob.jpg" id="1860" name="Shape 1860"/>
          <p:cNvPicPr preferRelativeResize="0"/>
          <p:nvPr/>
        </p:nvPicPr>
        <p:blipFill>
          <a:blip r:embed="rId4">
            <a:alphaModFix/>
          </a:blip>
          <a:stretch>
            <a:fillRect/>
          </a:stretch>
        </p:blipFill>
        <p:spPr>
          <a:xfrm>
            <a:off x="918736" y="2508211"/>
            <a:ext cx="1177625" cy="1177625"/>
          </a:xfrm>
          <a:prstGeom prst="rect">
            <a:avLst/>
          </a:prstGeom>
          <a:noFill/>
          <a:ln>
            <a:noFill/>
          </a:ln>
        </p:spPr>
      </p:pic>
      <p:pic>
        <p:nvPicPr>
          <p:cNvPr descr="patrick.png" id="1861" name="Shape 1861"/>
          <p:cNvPicPr preferRelativeResize="0"/>
          <p:nvPr/>
        </p:nvPicPr>
        <p:blipFill>
          <a:blip r:embed="rId5">
            <a:alphaModFix/>
          </a:blip>
          <a:stretch>
            <a:fillRect/>
          </a:stretch>
        </p:blipFill>
        <p:spPr>
          <a:xfrm>
            <a:off x="3930137" y="3871950"/>
            <a:ext cx="1091950" cy="1091950"/>
          </a:xfrm>
          <a:prstGeom prst="rect">
            <a:avLst/>
          </a:prstGeom>
          <a:noFill/>
          <a:ln>
            <a:noFill/>
          </a:ln>
        </p:spPr>
      </p:pic>
      <p:sp>
        <p:nvSpPr>
          <p:cNvPr id="1862" name="Shape 1862"/>
          <p:cNvSpPr txBox="1"/>
          <p:nvPr/>
        </p:nvSpPr>
        <p:spPr>
          <a:xfrm>
            <a:off x="3568775" y="2774375"/>
            <a:ext cx="267000" cy="4002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1</a:t>
            </a:r>
          </a:p>
        </p:txBody>
      </p:sp>
      <p:sp>
        <p:nvSpPr>
          <p:cNvPr id="1863" name="Shape 1863"/>
          <p:cNvSpPr txBox="1"/>
          <p:nvPr/>
        </p:nvSpPr>
        <p:spPr>
          <a:xfrm>
            <a:off x="4520600" y="2996850"/>
            <a:ext cx="267000" cy="4002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2</a:t>
            </a:r>
          </a:p>
        </p:txBody>
      </p:sp>
      <p:sp>
        <p:nvSpPr>
          <p:cNvPr id="1864" name="Shape 1864"/>
          <p:cNvSpPr txBox="1"/>
          <p:nvPr/>
        </p:nvSpPr>
        <p:spPr>
          <a:xfrm>
            <a:off x="5106875" y="2774375"/>
            <a:ext cx="267000" cy="4002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3</a:t>
            </a:r>
          </a:p>
        </p:txBody>
      </p:sp>
      <p:sp>
        <p:nvSpPr>
          <p:cNvPr id="1865" name="Shape 1865"/>
          <p:cNvSpPr/>
          <p:nvPr/>
        </p:nvSpPr>
        <p:spPr>
          <a:xfrm>
            <a:off x="723638" y="444088"/>
            <a:ext cx="1567800" cy="788400"/>
          </a:xfrm>
          <a:prstGeom prst="snip1Rect">
            <a:avLst>
              <a:gd fmla="val 16667" name="adj"/>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rPr b="1" lang="en">
                <a:latin typeface="Proxima Nova"/>
                <a:ea typeface="Proxima Nova"/>
                <a:cs typeface="Proxima Nova"/>
                <a:sym typeface="Proxima Nova"/>
              </a:rPr>
              <a:t>src:</a:t>
            </a:r>
            <a:r>
              <a:rPr lang="en">
                <a:latin typeface="Proxima Nova"/>
                <a:ea typeface="Proxima Nova"/>
                <a:cs typeface="Proxima Nova"/>
                <a:sym typeface="Proxima Nova"/>
              </a:rPr>
              <a:t> spongebob</a:t>
            </a:r>
          </a:p>
          <a:p>
            <a:pPr lvl="0" rtl="0">
              <a:spcBef>
                <a:spcPts val="0"/>
              </a:spcBef>
              <a:buNone/>
            </a:pPr>
            <a:r>
              <a:rPr b="1" lang="en">
                <a:latin typeface="Proxima Nova"/>
                <a:ea typeface="Proxima Nova"/>
                <a:cs typeface="Proxima Nova"/>
                <a:sym typeface="Proxima Nova"/>
              </a:rPr>
              <a:t>dst:</a:t>
            </a:r>
            <a:r>
              <a:rPr lang="en">
                <a:latin typeface="Proxima Nova"/>
                <a:ea typeface="Proxima Nova"/>
                <a:cs typeface="Proxima Nova"/>
                <a:sym typeface="Proxima Nova"/>
              </a:rPr>
              <a:t> patrick</a:t>
            </a:r>
          </a:p>
          <a:p>
            <a:pPr lvl="0" rtl="0">
              <a:spcBef>
                <a:spcPts val="0"/>
              </a:spcBef>
              <a:buNone/>
            </a:pPr>
            <a:r>
              <a:rPr b="1" lang="en">
                <a:latin typeface="Proxima Nova"/>
                <a:ea typeface="Proxima Nova"/>
                <a:cs typeface="Proxima Nova"/>
                <a:sym typeface="Proxima Nova"/>
              </a:rPr>
              <a:t>msg:</a:t>
            </a:r>
            <a:r>
              <a:rPr lang="en">
                <a:latin typeface="Proxima Nova"/>
                <a:ea typeface="Proxima Nova"/>
                <a:cs typeface="Proxima Nova"/>
                <a:sym typeface="Proxima Nova"/>
              </a:rPr>
              <a:t> I’M READY </a:t>
            </a:r>
          </a:p>
        </p:txBody>
      </p:sp>
      <p:sp>
        <p:nvSpPr>
          <p:cNvPr id="1866" name="Shape 1866"/>
          <p:cNvSpPr/>
          <p:nvPr/>
        </p:nvSpPr>
        <p:spPr>
          <a:xfrm>
            <a:off x="3430813" y="2395575"/>
            <a:ext cx="327000" cy="232200"/>
          </a:xfrm>
          <a:prstGeom prst="snip1Rect">
            <a:avLst>
              <a:gd fmla="val 31643" name="adj"/>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rPr b="1" lang="en" sz="800"/>
              <a:t>...</a:t>
            </a:r>
          </a:p>
        </p:txBody>
      </p:sp>
      <p:cxnSp>
        <p:nvCxnSpPr>
          <p:cNvPr id="1867" name="Shape 1867"/>
          <p:cNvCxnSpPr>
            <a:endCxn id="1866" idx="2"/>
          </p:cNvCxnSpPr>
          <p:nvPr/>
        </p:nvCxnSpPr>
        <p:spPr>
          <a:xfrm flipH="1" rot="10800000">
            <a:off x="2263513" y="2511675"/>
            <a:ext cx="1167300" cy="210300"/>
          </a:xfrm>
          <a:prstGeom prst="straightConnector1">
            <a:avLst/>
          </a:prstGeom>
          <a:noFill/>
          <a:ln cap="flat" cmpd="sng" w="19050">
            <a:solidFill>
              <a:srgbClr val="B7B7B7"/>
            </a:solidFill>
            <a:prstDash val="dot"/>
            <a:round/>
            <a:headEnd len="lg" w="lg" type="none"/>
            <a:tailEnd len="lg" w="lg" type="triangle"/>
          </a:ln>
        </p:spPr>
      </p:cxnSp>
      <p:graphicFrame>
        <p:nvGraphicFramePr>
          <p:cNvPr id="1868" name="Shape 1868"/>
          <p:cNvGraphicFramePr/>
          <p:nvPr/>
        </p:nvGraphicFramePr>
        <p:xfrm>
          <a:off x="5956075" y="228638"/>
          <a:ext cx="3000000" cy="3000000"/>
        </p:xfrm>
        <a:graphic>
          <a:graphicData uri="http://schemas.openxmlformats.org/drawingml/2006/table">
            <a:tbl>
              <a:tblPr>
                <a:noFill/>
                <a:tableStyleId>{5DAF8068-221B-4022-8F71-1C7C18F761E4}</a:tableStyleId>
              </a:tblPr>
              <a:tblGrid>
                <a:gridCol w="1430725"/>
                <a:gridCol w="1430725"/>
              </a:tblGrid>
              <a:tr h="301500">
                <a:tc>
                  <a:txBody>
                    <a:bodyPr>
                      <a:noAutofit/>
                    </a:bodyPr>
                    <a:lstStyle/>
                    <a:p>
                      <a:pPr lvl="0" rtl="0" algn="ctr">
                        <a:spcBef>
                          <a:spcPts val="0"/>
                        </a:spcBef>
                        <a:buNone/>
                      </a:pPr>
                      <a:r>
                        <a:rPr b="1" lang="en" sz="1800">
                          <a:solidFill>
                            <a:srgbClr val="FF9900"/>
                          </a:solidFill>
                          <a:latin typeface="Proxima Nova"/>
                          <a:ea typeface="Proxima Nova"/>
                          <a:cs typeface="Proxima Nova"/>
                          <a:sym typeface="Proxima Nova"/>
                        </a:rPr>
                        <a:t>MAC</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FFFFFF">
                          <a:alpha val="0"/>
                        </a:srgbClr>
                      </a:solidFill>
                      <a:prstDash val="solid"/>
                      <a:round/>
                      <a:headEnd len="med" w="med" type="none"/>
                      <a:tailEnd len="med" w="med" type="none"/>
                    </a:lnR>
                    <a:lnT cap="flat" cmpd="sng" w="9525">
                      <a:solidFill>
                        <a:srgbClr val="FFFFFF">
                          <a:alpha val="0"/>
                        </a:srgbClr>
                      </a:solidFill>
                      <a:prstDash val="solid"/>
                      <a:round/>
                      <a:headEnd len="med" w="med" type="none"/>
                      <a:tailEnd len="med" w="med" type="none"/>
                    </a:lnT>
                    <a:lnB cap="flat" cmpd="sng" w="9525">
                      <a:solidFill>
                        <a:srgbClr val="FFFFFF">
                          <a:alpha val="0"/>
                        </a:srgbClr>
                      </a:solidFill>
                      <a:prstDash val="solid"/>
                      <a:round/>
                      <a:headEnd len="med" w="med" type="none"/>
                      <a:tailEnd len="med" w="med" type="none"/>
                    </a:lnB>
                  </a:tcPr>
                </a:tc>
                <a:tc>
                  <a:txBody>
                    <a:bodyPr>
                      <a:noAutofit/>
                    </a:bodyPr>
                    <a:lstStyle/>
                    <a:p>
                      <a:pPr lvl="0" rtl="0" algn="ctr">
                        <a:spcBef>
                          <a:spcPts val="0"/>
                        </a:spcBef>
                        <a:buNone/>
                      </a:pPr>
                      <a:r>
                        <a:rPr b="1" lang="en" sz="1800">
                          <a:solidFill>
                            <a:srgbClr val="FF9900"/>
                          </a:solidFill>
                          <a:latin typeface="Proxima Nova"/>
                          <a:ea typeface="Proxima Nova"/>
                          <a:cs typeface="Proxima Nova"/>
                          <a:sym typeface="Proxima Nova"/>
                        </a:rPr>
                        <a:t>p</a:t>
                      </a:r>
                      <a:r>
                        <a:rPr b="1" lang="en" sz="1800">
                          <a:solidFill>
                            <a:srgbClr val="FF9900"/>
                          </a:solidFill>
                          <a:latin typeface="Proxima Nova"/>
                          <a:ea typeface="Proxima Nova"/>
                          <a:cs typeface="Proxima Nova"/>
                          <a:sym typeface="Proxima Nova"/>
                        </a:rPr>
                        <a:t>ort</a:t>
                      </a:r>
                    </a:p>
                  </a:txBody>
                  <a:tcPr marT="91425" marB="91425" marR="91425" marL="91425">
                    <a:lnL cap="flat" cmpd="sng" w="9525">
                      <a:solidFill>
                        <a:srgbClr val="FFFFFF">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2" name="Shape 1872"/>
        <p:cNvGrpSpPr/>
        <p:nvPr/>
      </p:nvGrpSpPr>
      <p:grpSpPr>
        <a:xfrm>
          <a:off x="0" y="0"/>
          <a:ext cx="0" cy="0"/>
          <a:chOff x="0" y="0"/>
          <a:chExt cx="0" cy="0"/>
        </a:xfrm>
      </p:grpSpPr>
      <p:sp>
        <p:nvSpPr>
          <p:cNvPr id="1873" name="Shape 1873"/>
          <p:cNvSpPr/>
          <p:nvPr/>
        </p:nvSpPr>
        <p:spPr>
          <a:xfrm>
            <a:off x="3840568" y="2511874"/>
            <a:ext cx="1271100" cy="5250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874" name="Shape 1874"/>
          <p:cNvGrpSpPr/>
          <p:nvPr/>
        </p:nvGrpSpPr>
        <p:grpSpPr>
          <a:xfrm>
            <a:off x="3840490" y="444111"/>
            <a:ext cx="1271282" cy="487223"/>
            <a:chOff x="565525" y="1153875"/>
            <a:chExt cx="1250400" cy="606300"/>
          </a:xfrm>
        </p:grpSpPr>
        <p:sp>
          <p:nvSpPr>
            <p:cNvPr id="1875" name="Shape 1875"/>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876" name="Shape 1876"/>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877" name="Shape 1877"/>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cxnSp>
        <p:nvCxnSpPr>
          <p:cNvPr id="1878" name="Shape 1878"/>
          <p:cNvCxnSpPr>
            <a:stCxn id="1875" idx="3"/>
            <a:endCxn id="1873" idx="1"/>
          </p:cNvCxnSpPr>
          <p:nvPr/>
        </p:nvCxnSpPr>
        <p:spPr>
          <a:xfrm>
            <a:off x="4476130" y="931333"/>
            <a:ext cx="0" cy="1580400"/>
          </a:xfrm>
          <a:prstGeom prst="straightConnector1">
            <a:avLst/>
          </a:prstGeom>
          <a:noFill/>
          <a:ln cap="flat" cmpd="sng" w="19050">
            <a:solidFill>
              <a:srgbClr val="FFFFFF"/>
            </a:solidFill>
            <a:prstDash val="dash"/>
            <a:round/>
            <a:headEnd len="lg" w="lg" type="none"/>
            <a:tailEnd len="lg" w="lg" type="none"/>
          </a:ln>
        </p:spPr>
      </p:cxnSp>
      <p:cxnSp>
        <p:nvCxnSpPr>
          <p:cNvPr id="1879" name="Shape 1879"/>
          <p:cNvCxnSpPr>
            <a:stCxn id="1873" idx="2"/>
          </p:cNvCxnSpPr>
          <p:nvPr/>
        </p:nvCxnSpPr>
        <p:spPr>
          <a:xfrm flipH="1">
            <a:off x="2096368" y="2774374"/>
            <a:ext cx="1744200" cy="301500"/>
          </a:xfrm>
          <a:prstGeom prst="straightConnector1">
            <a:avLst/>
          </a:prstGeom>
          <a:noFill/>
          <a:ln cap="flat" cmpd="sng" w="19050">
            <a:solidFill>
              <a:srgbClr val="FFFFFF"/>
            </a:solidFill>
            <a:prstDash val="solid"/>
            <a:round/>
            <a:headEnd len="lg" w="lg" type="none"/>
            <a:tailEnd len="lg" w="lg" type="none"/>
          </a:ln>
        </p:spPr>
      </p:cxnSp>
      <p:cxnSp>
        <p:nvCxnSpPr>
          <p:cNvPr id="1880" name="Shape 1880"/>
          <p:cNvCxnSpPr>
            <a:stCxn id="1873" idx="3"/>
          </p:cNvCxnSpPr>
          <p:nvPr/>
        </p:nvCxnSpPr>
        <p:spPr>
          <a:xfrm flipH="1">
            <a:off x="4471318" y="3036874"/>
            <a:ext cx="4800" cy="681600"/>
          </a:xfrm>
          <a:prstGeom prst="straightConnector1">
            <a:avLst/>
          </a:prstGeom>
          <a:noFill/>
          <a:ln cap="flat" cmpd="sng" w="19050">
            <a:solidFill>
              <a:srgbClr val="FFFFFF"/>
            </a:solidFill>
            <a:prstDash val="solid"/>
            <a:round/>
            <a:headEnd len="lg" w="lg" type="none"/>
            <a:tailEnd len="lg" w="lg" type="none"/>
          </a:ln>
        </p:spPr>
      </p:cxnSp>
      <p:cxnSp>
        <p:nvCxnSpPr>
          <p:cNvPr id="1881" name="Shape 1881"/>
          <p:cNvCxnSpPr>
            <a:stCxn id="1873" idx="4"/>
          </p:cNvCxnSpPr>
          <p:nvPr/>
        </p:nvCxnSpPr>
        <p:spPr>
          <a:xfrm>
            <a:off x="5111668" y="2774374"/>
            <a:ext cx="2004300" cy="301500"/>
          </a:xfrm>
          <a:prstGeom prst="straightConnector1">
            <a:avLst/>
          </a:prstGeom>
          <a:noFill/>
          <a:ln cap="flat" cmpd="sng" w="19050">
            <a:solidFill>
              <a:srgbClr val="FFFFFF"/>
            </a:solidFill>
            <a:prstDash val="solid"/>
            <a:round/>
            <a:headEnd len="lg" w="lg" type="none"/>
            <a:tailEnd len="lg" w="lg" type="none"/>
          </a:ln>
        </p:spPr>
      </p:cxnSp>
      <p:pic>
        <p:nvPicPr>
          <p:cNvPr descr="squidward.png" id="1882" name="Shape 1882"/>
          <p:cNvPicPr preferRelativeResize="0"/>
          <p:nvPr/>
        </p:nvPicPr>
        <p:blipFill>
          <a:blip r:embed="rId3">
            <a:alphaModFix/>
          </a:blip>
          <a:stretch>
            <a:fillRect/>
          </a:stretch>
        </p:blipFill>
        <p:spPr>
          <a:xfrm>
            <a:off x="7211862" y="2532725"/>
            <a:ext cx="1013400" cy="1013400"/>
          </a:xfrm>
          <a:prstGeom prst="rect">
            <a:avLst/>
          </a:prstGeom>
          <a:noFill/>
          <a:ln>
            <a:noFill/>
          </a:ln>
        </p:spPr>
      </p:pic>
      <p:pic>
        <p:nvPicPr>
          <p:cNvPr descr="spongebob.jpg" id="1883" name="Shape 1883"/>
          <p:cNvPicPr preferRelativeResize="0"/>
          <p:nvPr/>
        </p:nvPicPr>
        <p:blipFill>
          <a:blip r:embed="rId4">
            <a:alphaModFix/>
          </a:blip>
          <a:stretch>
            <a:fillRect/>
          </a:stretch>
        </p:blipFill>
        <p:spPr>
          <a:xfrm>
            <a:off x="918736" y="2508211"/>
            <a:ext cx="1177625" cy="1177625"/>
          </a:xfrm>
          <a:prstGeom prst="rect">
            <a:avLst/>
          </a:prstGeom>
          <a:noFill/>
          <a:ln>
            <a:noFill/>
          </a:ln>
        </p:spPr>
      </p:pic>
      <p:pic>
        <p:nvPicPr>
          <p:cNvPr descr="patrick.png" id="1884" name="Shape 1884"/>
          <p:cNvPicPr preferRelativeResize="0"/>
          <p:nvPr/>
        </p:nvPicPr>
        <p:blipFill>
          <a:blip r:embed="rId5">
            <a:alphaModFix/>
          </a:blip>
          <a:stretch>
            <a:fillRect/>
          </a:stretch>
        </p:blipFill>
        <p:spPr>
          <a:xfrm>
            <a:off x="3930137" y="3871950"/>
            <a:ext cx="1091950" cy="1091950"/>
          </a:xfrm>
          <a:prstGeom prst="rect">
            <a:avLst/>
          </a:prstGeom>
          <a:noFill/>
          <a:ln>
            <a:noFill/>
          </a:ln>
        </p:spPr>
      </p:pic>
      <p:sp>
        <p:nvSpPr>
          <p:cNvPr id="1885" name="Shape 1885"/>
          <p:cNvSpPr txBox="1"/>
          <p:nvPr/>
        </p:nvSpPr>
        <p:spPr>
          <a:xfrm>
            <a:off x="3568775" y="2774375"/>
            <a:ext cx="267000" cy="4002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1</a:t>
            </a:r>
          </a:p>
        </p:txBody>
      </p:sp>
      <p:sp>
        <p:nvSpPr>
          <p:cNvPr id="1886" name="Shape 1886"/>
          <p:cNvSpPr txBox="1"/>
          <p:nvPr/>
        </p:nvSpPr>
        <p:spPr>
          <a:xfrm>
            <a:off x="4520600" y="2996850"/>
            <a:ext cx="267000" cy="4002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2</a:t>
            </a:r>
          </a:p>
        </p:txBody>
      </p:sp>
      <p:sp>
        <p:nvSpPr>
          <p:cNvPr id="1887" name="Shape 1887"/>
          <p:cNvSpPr txBox="1"/>
          <p:nvPr/>
        </p:nvSpPr>
        <p:spPr>
          <a:xfrm>
            <a:off x="5106875" y="2774375"/>
            <a:ext cx="267000" cy="4002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3</a:t>
            </a:r>
          </a:p>
        </p:txBody>
      </p:sp>
      <p:sp>
        <p:nvSpPr>
          <p:cNvPr id="1888" name="Shape 1888"/>
          <p:cNvSpPr/>
          <p:nvPr/>
        </p:nvSpPr>
        <p:spPr>
          <a:xfrm>
            <a:off x="4037650" y="1048100"/>
            <a:ext cx="327000" cy="232200"/>
          </a:xfrm>
          <a:prstGeom prst="snip1Rect">
            <a:avLst>
              <a:gd fmla="val 31643" name="adj"/>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rPr b="1" lang="en" sz="800"/>
              <a:t>...</a:t>
            </a:r>
          </a:p>
        </p:txBody>
      </p:sp>
      <p:cxnSp>
        <p:nvCxnSpPr>
          <p:cNvPr id="1889" name="Shape 1889"/>
          <p:cNvCxnSpPr>
            <a:endCxn id="1888" idx="1"/>
          </p:cNvCxnSpPr>
          <p:nvPr/>
        </p:nvCxnSpPr>
        <p:spPr>
          <a:xfrm rot="10800000">
            <a:off x="4201150" y="1280300"/>
            <a:ext cx="0" cy="1114800"/>
          </a:xfrm>
          <a:prstGeom prst="straightConnector1">
            <a:avLst/>
          </a:prstGeom>
          <a:noFill/>
          <a:ln cap="flat" cmpd="sng" w="19050">
            <a:solidFill>
              <a:srgbClr val="B7B7B7"/>
            </a:solidFill>
            <a:prstDash val="dot"/>
            <a:round/>
            <a:headEnd len="lg" w="lg" type="none"/>
            <a:tailEnd len="lg" w="lg" type="triangle"/>
          </a:ln>
        </p:spPr>
      </p:cxnSp>
      <p:sp>
        <p:nvSpPr>
          <p:cNvPr id="1890" name="Shape 1890"/>
          <p:cNvSpPr txBox="1"/>
          <p:nvPr/>
        </p:nvSpPr>
        <p:spPr>
          <a:xfrm>
            <a:off x="2984000" y="1652750"/>
            <a:ext cx="1177500" cy="400200"/>
          </a:xfrm>
          <a:prstGeom prst="rect">
            <a:avLst/>
          </a:prstGeom>
          <a:noFill/>
          <a:ln>
            <a:noFill/>
          </a:ln>
        </p:spPr>
        <p:txBody>
          <a:bodyPr anchorCtr="0" anchor="t" bIns="91425" lIns="91425" rIns="91425" wrap="square" tIns="91425">
            <a:noAutofit/>
          </a:bodyPr>
          <a:lstStyle/>
          <a:p>
            <a:pPr lvl="0" rtl="0" algn="r">
              <a:spcBef>
                <a:spcPts val="0"/>
              </a:spcBef>
              <a:buNone/>
            </a:pPr>
            <a:r>
              <a:rPr b="1" lang="en">
                <a:solidFill>
                  <a:srgbClr val="FFFFFF"/>
                </a:solidFill>
                <a:latin typeface="Roboto Mono"/>
                <a:ea typeface="Roboto Mono"/>
                <a:cs typeface="Roboto Mono"/>
                <a:sym typeface="Roboto Mono"/>
              </a:rPr>
              <a:t>packet_in</a:t>
            </a:r>
          </a:p>
        </p:txBody>
      </p:sp>
      <p:graphicFrame>
        <p:nvGraphicFramePr>
          <p:cNvPr id="1891" name="Shape 1891"/>
          <p:cNvGraphicFramePr/>
          <p:nvPr/>
        </p:nvGraphicFramePr>
        <p:xfrm>
          <a:off x="5956075" y="228638"/>
          <a:ext cx="3000000" cy="3000000"/>
        </p:xfrm>
        <a:graphic>
          <a:graphicData uri="http://schemas.openxmlformats.org/drawingml/2006/table">
            <a:tbl>
              <a:tblPr>
                <a:noFill/>
                <a:tableStyleId>{5DAF8068-221B-4022-8F71-1C7C18F761E4}</a:tableStyleId>
              </a:tblPr>
              <a:tblGrid>
                <a:gridCol w="1430725"/>
                <a:gridCol w="1430725"/>
              </a:tblGrid>
              <a:tr h="301500">
                <a:tc>
                  <a:txBody>
                    <a:bodyPr>
                      <a:noAutofit/>
                    </a:bodyPr>
                    <a:lstStyle/>
                    <a:p>
                      <a:pPr lvl="0" rtl="0" algn="ctr">
                        <a:spcBef>
                          <a:spcPts val="0"/>
                        </a:spcBef>
                        <a:buNone/>
                      </a:pPr>
                      <a:r>
                        <a:rPr b="1" lang="en" sz="1800">
                          <a:solidFill>
                            <a:srgbClr val="FF9900"/>
                          </a:solidFill>
                          <a:latin typeface="Proxima Nova"/>
                          <a:ea typeface="Proxima Nova"/>
                          <a:cs typeface="Proxima Nova"/>
                          <a:sym typeface="Proxima Nova"/>
                        </a:rPr>
                        <a:t>MAC</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FFFFFF">
                          <a:alpha val="0"/>
                        </a:srgbClr>
                      </a:solidFill>
                      <a:prstDash val="solid"/>
                      <a:round/>
                      <a:headEnd len="med" w="med" type="none"/>
                      <a:tailEnd len="med" w="med" type="none"/>
                    </a:lnR>
                    <a:lnT cap="flat" cmpd="sng" w="9525">
                      <a:solidFill>
                        <a:srgbClr val="FFFFFF">
                          <a:alpha val="0"/>
                        </a:srgbClr>
                      </a:solidFill>
                      <a:prstDash val="solid"/>
                      <a:round/>
                      <a:headEnd len="med" w="med" type="none"/>
                      <a:tailEnd len="med" w="med" type="none"/>
                    </a:lnT>
                    <a:lnB cap="flat" cmpd="sng" w="9525">
                      <a:solidFill>
                        <a:srgbClr val="FFFFFF">
                          <a:alpha val="0"/>
                        </a:srgbClr>
                      </a:solidFill>
                      <a:prstDash val="solid"/>
                      <a:round/>
                      <a:headEnd len="med" w="med" type="none"/>
                      <a:tailEnd len="med" w="med" type="none"/>
                    </a:lnB>
                  </a:tcPr>
                </a:tc>
                <a:tc>
                  <a:txBody>
                    <a:bodyPr>
                      <a:noAutofit/>
                    </a:bodyPr>
                    <a:lstStyle/>
                    <a:p>
                      <a:pPr lvl="0" rtl="0" algn="ctr">
                        <a:spcBef>
                          <a:spcPts val="0"/>
                        </a:spcBef>
                        <a:buNone/>
                      </a:pPr>
                      <a:r>
                        <a:rPr b="1" lang="en" sz="1800">
                          <a:solidFill>
                            <a:srgbClr val="FF9900"/>
                          </a:solidFill>
                          <a:latin typeface="Proxima Nova"/>
                          <a:ea typeface="Proxima Nova"/>
                          <a:cs typeface="Proxima Nova"/>
                          <a:sym typeface="Proxima Nova"/>
                        </a:rPr>
                        <a:t>p</a:t>
                      </a:r>
                      <a:r>
                        <a:rPr b="1" lang="en" sz="1800">
                          <a:solidFill>
                            <a:srgbClr val="FF9900"/>
                          </a:solidFill>
                          <a:latin typeface="Proxima Nova"/>
                          <a:ea typeface="Proxima Nova"/>
                          <a:cs typeface="Proxima Nova"/>
                          <a:sym typeface="Proxima Nova"/>
                        </a:rPr>
                        <a:t>ort</a:t>
                      </a:r>
                    </a:p>
                  </a:txBody>
                  <a:tcPr marT="91425" marB="91425" marR="91425" marL="91425">
                    <a:lnL cap="flat" cmpd="sng" w="9525">
                      <a:solidFill>
                        <a:srgbClr val="FFFFFF">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5" name="Shape 1895"/>
        <p:cNvGrpSpPr/>
        <p:nvPr/>
      </p:nvGrpSpPr>
      <p:grpSpPr>
        <a:xfrm>
          <a:off x="0" y="0"/>
          <a:ext cx="0" cy="0"/>
          <a:chOff x="0" y="0"/>
          <a:chExt cx="0" cy="0"/>
        </a:xfrm>
      </p:grpSpPr>
      <p:sp>
        <p:nvSpPr>
          <p:cNvPr id="1896" name="Shape 1896"/>
          <p:cNvSpPr/>
          <p:nvPr/>
        </p:nvSpPr>
        <p:spPr>
          <a:xfrm>
            <a:off x="3840568" y="2511874"/>
            <a:ext cx="1271100" cy="5250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897" name="Shape 1897"/>
          <p:cNvGrpSpPr/>
          <p:nvPr/>
        </p:nvGrpSpPr>
        <p:grpSpPr>
          <a:xfrm>
            <a:off x="3840490" y="444111"/>
            <a:ext cx="1271282" cy="487223"/>
            <a:chOff x="565525" y="1153875"/>
            <a:chExt cx="1250400" cy="606300"/>
          </a:xfrm>
        </p:grpSpPr>
        <p:sp>
          <p:nvSpPr>
            <p:cNvPr id="1898" name="Shape 1898"/>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899" name="Shape 1899"/>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900" name="Shape 1900"/>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cxnSp>
        <p:nvCxnSpPr>
          <p:cNvPr id="1901" name="Shape 1901"/>
          <p:cNvCxnSpPr>
            <a:stCxn id="1898" idx="3"/>
            <a:endCxn id="1896" idx="1"/>
          </p:cNvCxnSpPr>
          <p:nvPr/>
        </p:nvCxnSpPr>
        <p:spPr>
          <a:xfrm>
            <a:off x="4476130" y="931333"/>
            <a:ext cx="0" cy="1580400"/>
          </a:xfrm>
          <a:prstGeom prst="straightConnector1">
            <a:avLst/>
          </a:prstGeom>
          <a:noFill/>
          <a:ln cap="flat" cmpd="sng" w="19050">
            <a:solidFill>
              <a:srgbClr val="FFFFFF"/>
            </a:solidFill>
            <a:prstDash val="dash"/>
            <a:round/>
            <a:headEnd len="lg" w="lg" type="none"/>
            <a:tailEnd len="lg" w="lg" type="none"/>
          </a:ln>
        </p:spPr>
      </p:cxnSp>
      <p:cxnSp>
        <p:nvCxnSpPr>
          <p:cNvPr id="1902" name="Shape 1902"/>
          <p:cNvCxnSpPr>
            <a:stCxn id="1896" idx="2"/>
          </p:cNvCxnSpPr>
          <p:nvPr/>
        </p:nvCxnSpPr>
        <p:spPr>
          <a:xfrm flipH="1">
            <a:off x="2096368" y="2774374"/>
            <a:ext cx="1744200" cy="301500"/>
          </a:xfrm>
          <a:prstGeom prst="straightConnector1">
            <a:avLst/>
          </a:prstGeom>
          <a:noFill/>
          <a:ln cap="flat" cmpd="sng" w="19050">
            <a:solidFill>
              <a:srgbClr val="FFFFFF"/>
            </a:solidFill>
            <a:prstDash val="solid"/>
            <a:round/>
            <a:headEnd len="lg" w="lg" type="none"/>
            <a:tailEnd len="lg" w="lg" type="none"/>
          </a:ln>
        </p:spPr>
      </p:cxnSp>
      <p:cxnSp>
        <p:nvCxnSpPr>
          <p:cNvPr id="1903" name="Shape 1903"/>
          <p:cNvCxnSpPr>
            <a:stCxn id="1896" idx="3"/>
          </p:cNvCxnSpPr>
          <p:nvPr/>
        </p:nvCxnSpPr>
        <p:spPr>
          <a:xfrm flipH="1">
            <a:off x="4471318" y="3036874"/>
            <a:ext cx="4800" cy="681600"/>
          </a:xfrm>
          <a:prstGeom prst="straightConnector1">
            <a:avLst/>
          </a:prstGeom>
          <a:noFill/>
          <a:ln cap="flat" cmpd="sng" w="19050">
            <a:solidFill>
              <a:srgbClr val="FFFFFF"/>
            </a:solidFill>
            <a:prstDash val="solid"/>
            <a:round/>
            <a:headEnd len="lg" w="lg" type="none"/>
            <a:tailEnd len="lg" w="lg" type="none"/>
          </a:ln>
        </p:spPr>
      </p:cxnSp>
      <p:cxnSp>
        <p:nvCxnSpPr>
          <p:cNvPr id="1904" name="Shape 1904"/>
          <p:cNvCxnSpPr>
            <a:stCxn id="1896" idx="4"/>
          </p:cNvCxnSpPr>
          <p:nvPr/>
        </p:nvCxnSpPr>
        <p:spPr>
          <a:xfrm>
            <a:off x="5111668" y="2774374"/>
            <a:ext cx="2004300" cy="301500"/>
          </a:xfrm>
          <a:prstGeom prst="straightConnector1">
            <a:avLst/>
          </a:prstGeom>
          <a:noFill/>
          <a:ln cap="flat" cmpd="sng" w="19050">
            <a:solidFill>
              <a:srgbClr val="FFFFFF"/>
            </a:solidFill>
            <a:prstDash val="solid"/>
            <a:round/>
            <a:headEnd len="lg" w="lg" type="none"/>
            <a:tailEnd len="lg" w="lg" type="none"/>
          </a:ln>
        </p:spPr>
      </p:cxnSp>
      <p:pic>
        <p:nvPicPr>
          <p:cNvPr descr="squidward.png" id="1905" name="Shape 1905"/>
          <p:cNvPicPr preferRelativeResize="0"/>
          <p:nvPr/>
        </p:nvPicPr>
        <p:blipFill>
          <a:blip r:embed="rId3">
            <a:alphaModFix/>
          </a:blip>
          <a:stretch>
            <a:fillRect/>
          </a:stretch>
        </p:blipFill>
        <p:spPr>
          <a:xfrm>
            <a:off x="7211862" y="2532725"/>
            <a:ext cx="1013400" cy="1013400"/>
          </a:xfrm>
          <a:prstGeom prst="rect">
            <a:avLst/>
          </a:prstGeom>
          <a:noFill/>
          <a:ln>
            <a:noFill/>
          </a:ln>
        </p:spPr>
      </p:pic>
      <p:pic>
        <p:nvPicPr>
          <p:cNvPr descr="spongebob.jpg" id="1906" name="Shape 1906"/>
          <p:cNvPicPr preferRelativeResize="0"/>
          <p:nvPr/>
        </p:nvPicPr>
        <p:blipFill>
          <a:blip r:embed="rId4">
            <a:alphaModFix/>
          </a:blip>
          <a:stretch>
            <a:fillRect/>
          </a:stretch>
        </p:blipFill>
        <p:spPr>
          <a:xfrm>
            <a:off x="918736" y="2508211"/>
            <a:ext cx="1177625" cy="1177625"/>
          </a:xfrm>
          <a:prstGeom prst="rect">
            <a:avLst/>
          </a:prstGeom>
          <a:noFill/>
          <a:ln>
            <a:noFill/>
          </a:ln>
        </p:spPr>
      </p:pic>
      <p:pic>
        <p:nvPicPr>
          <p:cNvPr descr="patrick.png" id="1907" name="Shape 1907"/>
          <p:cNvPicPr preferRelativeResize="0"/>
          <p:nvPr/>
        </p:nvPicPr>
        <p:blipFill>
          <a:blip r:embed="rId5">
            <a:alphaModFix/>
          </a:blip>
          <a:stretch>
            <a:fillRect/>
          </a:stretch>
        </p:blipFill>
        <p:spPr>
          <a:xfrm>
            <a:off x="3930137" y="3871950"/>
            <a:ext cx="1091950" cy="1091950"/>
          </a:xfrm>
          <a:prstGeom prst="rect">
            <a:avLst/>
          </a:prstGeom>
          <a:noFill/>
          <a:ln>
            <a:noFill/>
          </a:ln>
        </p:spPr>
      </p:pic>
      <p:sp>
        <p:nvSpPr>
          <p:cNvPr id="1908" name="Shape 1908"/>
          <p:cNvSpPr txBox="1"/>
          <p:nvPr/>
        </p:nvSpPr>
        <p:spPr>
          <a:xfrm>
            <a:off x="3568775" y="2774375"/>
            <a:ext cx="267000" cy="4002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1</a:t>
            </a:r>
          </a:p>
        </p:txBody>
      </p:sp>
      <p:sp>
        <p:nvSpPr>
          <p:cNvPr id="1909" name="Shape 1909"/>
          <p:cNvSpPr txBox="1"/>
          <p:nvPr/>
        </p:nvSpPr>
        <p:spPr>
          <a:xfrm>
            <a:off x="4520600" y="2996850"/>
            <a:ext cx="267000" cy="4002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2</a:t>
            </a:r>
          </a:p>
        </p:txBody>
      </p:sp>
      <p:sp>
        <p:nvSpPr>
          <p:cNvPr id="1910" name="Shape 1910"/>
          <p:cNvSpPr txBox="1"/>
          <p:nvPr/>
        </p:nvSpPr>
        <p:spPr>
          <a:xfrm>
            <a:off x="5106875" y="2774375"/>
            <a:ext cx="267000" cy="4002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3</a:t>
            </a:r>
          </a:p>
        </p:txBody>
      </p:sp>
      <p:sp>
        <p:nvSpPr>
          <p:cNvPr id="1911" name="Shape 1911"/>
          <p:cNvSpPr/>
          <p:nvPr/>
        </p:nvSpPr>
        <p:spPr>
          <a:xfrm>
            <a:off x="4037650" y="1048100"/>
            <a:ext cx="327000" cy="232200"/>
          </a:xfrm>
          <a:prstGeom prst="snip1Rect">
            <a:avLst>
              <a:gd fmla="val 31643" name="adj"/>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rPr b="1" lang="en" sz="800"/>
              <a:t>...</a:t>
            </a:r>
          </a:p>
        </p:txBody>
      </p:sp>
      <p:cxnSp>
        <p:nvCxnSpPr>
          <p:cNvPr id="1912" name="Shape 1912"/>
          <p:cNvCxnSpPr>
            <a:endCxn id="1911" idx="1"/>
          </p:cNvCxnSpPr>
          <p:nvPr/>
        </p:nvCxnSpPr>
        <p:spPr>
          <a:xfrm rot="10800000">
            <a:off x="4201150" y="1280300"/>
            <a:ext cx="0" cy="1114800"/>
          </a:xfrm>
          <a:prstGeom prst="straightConnector1">
            <a:avLst/>
          </a:prstGeom>
          <a:noFill/>
          <a:ln cap="flat" cmpd="sng" w="19050">
            <a:solidFill>
              <a:srgbClr val="B7B7B7"/>
            </a:solidFill>
            <a:prstDash val="dot"/>
            <a:round/>
            <a:headEnd len="lg" w="lg" type="none"/>
            <a:tailEnd len="lg" w="lg" type="triangle"/>
          </a:ln>
        </p:spPr>
      </p:cxnSp>
      <p:sp>
        <p:nvSpPr>
          <p:cNvPr id="1913" name="Shape 1913"/>
          <p:cNvSpPr txBox="1"/>
          <p:nvPr/>
        </p:nvSpPr>
        <p:spPr>
          <a:xfrm>
            <a:off x="2984000" y="1652750"/>
            <a:ext cx="1177500" cy="400200"/>
          </a:xfrm>
          <a:prstGeom prst="rect">
            <a:avLst/>
          </a:prstGeom>
          <a:noFill/>
          <a:ln>
            <a:noFill/>
          </a:ln>
        </p:spPr>
        <p:txBody>
          <a:bodyPr anchorCtr="0" anchor="t" bIns="91425" lIns="91425" rIns="91425" wrap="square" tIns="91425">
            <a:noAutofit/>
          </a:bodyPr>
          <a:lstStyle/>
          <a:p>
            <a:pPr lvl="0" rtl="0" algn="r">
              <a:spcBef>
                <a:spcPts val="0"/>
              </a:spcBef>
              <a:buNone/>
            </a:pPr>
            <a:r>
              <a:rPr b="1" lang="en">
                <a:solidFill>
                  <a:srgbClr val="FFFFFF"/>
                </a:solidFill>
                <a:latin typeface="Roboto Mono"/>
                <a:ea typeface="Roboto Mono"/>
                <a:cs typeface="Roboto Mono"/>
                <a:sym typeface="Roboto Mono"/>
              </a:rPr>
              <a:t>packet_in</a:t>
            </a:r>
          </a:p>
        </p:txBody>
      </p:sp>
      <p:graphicFrame>
        <p:nvGraphicFramePr>
          <p:cNvPr id="1914" name="Shape 1914"/>
          <p:cNvGraphicFramePr/>
          <p:nvPr/>
        </p:nvGraphicFramePr>
        <p:xfrm>
          <a:off x="5956075" y="228638"/>
          <a:ext cx="3000000" cy="3000000"/>
        </p:xfrm>
        <a:graphic>
          <a:graphicData uri="http://schemas.openxmlformats.org/drawingml/2006/table">
            <a:tbl>
              <a:tblPr>
                <a:noFill/>
                <a:tableStyleId>{5DAF8068-221B-4022-8F71-1C7C18F761E4}</a:tableStyleId>
              </a:tblPr>
              <a:tblGrid>
                <a:gridCol w="1430725"/>
                <a:gridCol w="1430725"/>
              </a:tblGrid>
              <a:tr h="301500">
                <a:tc>
                  <a:txBody>
                    <a:bodyPr>
                      <a:noAutofit/>
                    </a:bodyPr>
                    <a:lstStyle/>
                    <a:p>
                      <a:pPr lvl="0" rtl="0" algn="ctr">
                        <a:spcBef>
                          <a:spcPts val="0"/>
                        </a:spcBef>
                        <a:buNone/>
                      </a:pPr>
                      <a:r>
                        <a:rPr b="1" lang="en" sz="1800">
                          <a:solidFill>
                            <a:srgbClr val="FF9900"/>
                          </a:solidFill>
                          <a:latin typeface="Proxima Nova"/>
                          <a:ea typeface="Proxima Nova"/>
                          <a:cs typeface="Proxima Nova"/>
                          <a:sym typeface="Proxima Nova"/>
                        </a:rPr>
                        <a:t>MAC</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FFFFFF">
                          <a:alpha val="0"/>
                        </a:srgbClr>
                      </a:solidFill>
                      <a:prstDash val="solid"/>
                      <a:round/>
                      <a:headEnd len="med" w="med" type="none"/>
                      <a:tailEnd len="med" w="med" type="none"/>
                    </a:lnR>
                    <a:lnT cap="flat" cmpd="sng" w="9525">
                      <a:solidFill>
                        <a:srgbClr val="FFFFFF">
                          <a:alpha val="0"/>
                        </a:srgbClr>
                      </a:solidFill>
                      <a:prstDash val="solid"/>
                      <a:round/>
                      <a:headEnd len="med" w="med" type="none"/>
                      <a:tailEnd len="med" w="med" type="none"/>
                    </a:lnT>
                    <a:lnB cap="flat" cmpd="sng" w="9525">
                      <a:solidFill>
                        <a:srgbClr val="FFFFFF">
                          <a:alpha val="0"/>
                        </a:srgbClr>
                      </a:solidFill>
                      <a:prstDash val="solid"/>
                      <a:round/>
                      <a:headEnd len="med" w="med" type="none"/>
                      <a:tailEnd len="med" w="med" type="none"/>
                    </a:lnB>
                  </a:tcPr>
                </a:tc>
                <a:tc>
                  <a:txBody>
                    <a:bodyPr>
                      <a:noAutofit/>
                    </a:bodyPr>
                    <a:lstStyle/>
                    <a:p>
                      <a:pPr lvl="0" rtl="0" algn="ctr">
                        <a:spcBef>
                          <a:spcPts val="0"/>
                        </a:spcBef>
                        <a:buNone/>
                      </a:pPr>
                      <a:r>
                        <a:rPr b="1" lang="en" sz="1800">
                          <a:solidFill>
                            <a:srgbClr val="FF9900"/>
                          </a:solidFill>
                          <a:latin typeface="Proxima Nova"/>
                          <a:ea typeface="Proxima Nova"/>
                          <a:cs typeface="Proxima Nova"/>
                          <a:sym typeface="Proxima Nova"/>
                        </a:rPr>
                        <a:t>p</a:t>
                      </a:r>
                      <a:r>
                        <a:rPr b="1" lang="en" sz="1800">
                          <a:solidFill>
                            <a:srgbClr val="FF9900"/>
                          </a:solidFill>
                          <a:latin typeface="Proxima Nova"/>
                          <a:ea typeface="Proxima Nova"/>
                          <a:cs typeface="Proxima Nova"/>
                          <a:sym typeface="Proxima Nova"/>
                        </a:rPr>
                        <a:t>ort</a:t>
                      </a:r>
                    </a:p>
                  </a:txBody>
                  <a:tcPr marT="91425" marB="91425" marR="91425" marL="91425">
                    <a:lnL cap="flat" cmpd="sng" w="9525">
                      <a:solidFill>
                        <a:srgbClr val="FFFFFF">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r>
              <a:tr h="301500">
                <a:tc>
                  <a:txBody>
                    <a:bodyPr>
                      <a:noAutofit/>
                    </a:bodyPr>
                    <a:lstStyle/>
                    <a:p>
                      <a:pPr lvl="0" rtl="0" algn="ctr">
                        <a:spcBef>
                          <a:spcPts val="0"/>
                        </a:spcBef>
                        <a:buNone/>
                      </a:pPr>
                      <a:r>
                        <a:rPr lang="en" sz="1800">
                          <a:solidFill>
                            <a:srgbClr val="FFFFFF"/>
                          </a:solidFill>
                          <a:latin typeface="Proxima Nova"/>
                          <a:ea typeface="Proxima Nova"/>
                          <a:cs typeface="Proxima Nova"/>
                          <a:sym typeface="Proxima Nova"/>
                        </a:rPr>
                        <a:t>spongebob</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FFFFFF">
                          <a:alpha val="0"/>
                        </a:srgbClr>
                      </a:solidFill>
                      <a:prstDash val="solid"/>
                      <a:round/>
                      <a:headEnd len="med" w="med" type="none"/>
                      <a:tailEnd len="med" w="med" type="none"/>
                    </a:lnR>
                    <a:lnT cap="flat" cmpd="sng" w="9525">
                      <a:solidFill>
                        <a:srgbClr val="FFFFFF">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c>
                  <a:txBody>
                    <a:bodyPr>
                      <a:noAutofit/>
                    </a:bodyPr>
                    <a:lstStyle/>
                    <a:p>
                      <a:pPr lvl="0" rtl="0" algn="ctr">
                        <a:spcBef>
                          <a:spcPts val="0"/>
                        </a:spcBef>
                        <a:buNone/>
                      </a:pPr>
                      <a:r>
                        <a:rPr lang="en" sz="1800">
                          <a:solidFill>
                            <a:srgbClr val="FFFFFF"/>
                          </a:solidFill>
                          <a:latin typeface="Proxima Nova"/>
                          <a:ea typeface="Proxima Nova"/>
                          <a:cs typeface="Proxima Nova"/>
                          <a:sym typeface="Proxima Nova"/>
                        </a:rPr>
                        <a:t>1</a:t>
                      </a:r>
                    </a:p>
                  </a:txBody>
                  <a:tcPr marT="91425" marB="91425" marR="91425" marL="91425">
                    <a:lnL cap="flat" cmpd="sng" w="9525">
                      <a:solidFill>
                        <a:srgbClr val="FFFFFF">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8" name="Shape 1918"/>
        <p:cNvGrpSpPr/>
        <p:nvPr/>
      </p:nvGrpSpPr>
      <p:grpSpPr>
        <a:xfrm>
          <a:off x="0" y="0"/>
          <a:ext cx="0" cy="0"/>
          <a:chOff x="0" y="0"/>
          <a:chExt cx="0" cy="0"/>
        </a:xfrm>
      </p:grpSpPr>
      <p:sp>
        <p:nvSpPr>
          <p:cNvPr id="1919" name="Shape 1919"/>
          <p:cNvSpPr/>
          <p:nvPr/>
        </p:nvSpPr>
        <p:spPr>
          <a:xfrm>
            <a:off x="3840568" y="2511874"/>
            <a:ext cx="1271100" cy="5250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920" name="Shape 1920"/>
          <p:cNvGrpSpPr/>
          <p:nvPr/>
        </p:nvGrpSpPr>
        <p:grpSpPr>
          <a:xfrm>
            <a:off x="3840490" y="444111"/>
            <a:ext cx="1271282" cy="487223"/>
            <a:chOff x="565525" y="1153875"/>
            <a:chExt cx="1250400" cy="606300"/>
          </a:xfrm>
        </p:grpSpPr>
        <p:sp>
          <p:nvSpPr>
            <p:cNvPr id="1921" name="Shape 1921"/>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922" name="Shape 1922"/>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923" name="Shape 1923"/>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cxnSp>
        <p:nvCxnSpPr>
          <p:cNvPr id="1924" name="Shape 1924"/>
          <p:cNvCxnSpPr>
            <a:stCxn id="1921" idx="3"/>
            <a:endCxn id="1919" idx="1"/>
          </p:cNvCxnSpPr>
          <p:nvPr/>
        </p:nvCxnSpPr>
        <p:spPr>
          <a:xfrm>
            <a:off x="4476130" y="931333"/>
            <a:ext cx="0" cy="1580400"/>
          </a:xfrm>
          <a:prstGeom prst="straightConnector1">
            <a:avLst/>
          </a:prstGeom>
          <a:noFill/>
          <a:ln cap="flat" cmpd="sng" w="19050">
            <a:solidFill>
              <a:srgbClr val="FFFFFF"/>
            </a:solidFill>
            <a:prstDash val="dash"/>
            <a:round/>
            <a:headEnd len="lg" w="lg" type="none"/>
            <a:tailEnd len="lg" w="lg" type="none"/>
          </a:ln>
        </p:spPr>
      </p:cxnSp>
      <p:cxnSp>
        <p:nvCxnSpPr>
          <p:cNvPr id="1925" name="Shape 1925"/>
          <p:cNvCxnSpPr>
            <a:stCxn id="1919" idx="2"/>
          </p:cNvCxnSpPr>
          <p:nvPr/>
        </p:nvCxnSpPr>
        <p:spPr>
          <a:xfrm flipH="1">
            <a:off x="2096368" y="2774374"/>
            <a:ext cx="1744200" cy="301500"/>
          </a:xfrm>
          <a:prstGeom prst="straightConnector1">
            <a:avLst/>
          </a:prstGeom>
          <a:noFill/>
          <a:ln cap="flat" cmpd="sng" w="19050">
            <a:solidFill>
              <a:srgbClr val="FFFFFF"/>
            </a:solidFill>
            <a:prstDash val="solid"/>
            <a:round/>
            <a:headEnd len="lg" w="lg" type="none"/>
            <a:tailEnd len="lg" w="lg" type="none"/>
          </a:ln>
        </p:spPr>
      </p:cxnSp>
      <p:cxnSp>
        <p:nvCxnSpPr>
          <p:cNvPr id="1926" name="Shape 1926"/>
          <p:cNvCxnSpPr>
            <a:stCxn id="1919" idx="3"/>
          </p:cNvCxnSpPr>
          <p:nvPr/>
        </p:nvCxnSpPr>
        <p:spPr>
          <a:xfrm flipH="1">
            <a:off x="4471318" y="3036874"/>
            <a:ext cx="4800" cy="681600"/>
          </a:xfrm>
          <a:prstGeom prst="straightConnector1">
            <a:avLst/>
          </a:prstGeom>
          <a:noFill/>
          <a:ln cap="flat" cmpd="sng" w="19050">
            <a:solidFill>
              <a:srgbClr val="FFFFFF"/>
            </a:solidFill>
            <a:prstDash val="solid"/>
            <a:round/>
            <a:headEnd len="lg" w="lg" type="none"/>
            <a:tailEnd len="lg" w="lg" type="none"/>
          </a:ln>
        </p:spPr>
      </p:cxnSp>
      <p:cxnSp>
        <p:nvCxnSpPr>
          <p:cNvPr id="1927" name="Shape 1927"/>
          <p:cNvCxnSpPr>
            <a:stCxn id="1919" idx="4"/>
          </p:cNvCxnSpPr>
          <p:nvPr/>
        </p:nvCxnSpPr>
        <p:spPr>
          <a:xfrm>
            <a:off x="5111668" y="2774374"/>
            <a:ext cx="2004300" cy="301500"/>
          </a:xfrm>
          <a:prstGeom prst="straightConnector1">
            <a:avLst/>
          </a:prstGeom>
          <a:noFill/>
          <a:ln cap="flat" cmpd="sng" w="19050">
            <a:solidFill>
              <a:srgbClr val="FFFFFF"/>
            </a:solidFill>
            <a:prstDash val="solid"/>
            <a:round/>
            <a:headEnd len="lg" w="lg" type="none"/>
            <a:tailEnd len="lg" w="lg" type="none"/>
          </a:ln>
        </p:spPr>
      </p:cxnSp>
      <p:pic>
        <p:nvPicPr>
          <p:cNvPr descr="squidward.png" id="1928" name="Shape 1928"/>
          <p:cNvPicPr preferRelativeResize="0"/>
          <p:nvPr/>
        </p:nvPicPr>
        <p:blipFill>
          <a:blip r:embed="rId3">
            <a:alphaModFix/>
          </a:blip>
          <a:stretch>
            <a:fillRect/>
          </a:stretch>
        </p:blipFill>
        <p:spPr>
          <a:xfrm>
            <a:off x="7211862" y="2532725"/>
            <a:ext cx="1013400" cy="1013400"/>
          </a:xfrm>
          <a:prstGeom prst="rect">
            <a:avLst/>
          </a:prstGeom>
          <a:noFill/>
          <a:ln>
            <a:noFill/>
          </a:ln>
        </p:spPr>
      </p:pic>
      <p:pic>
        <p:nvPicPr>
          <p:cNvPr descr="spongebob.jpg" id="1929" name="Shape 1929"/>
          <p:cNvPicPr preferRelativeResize="0"/>
          <p:nvPr/>
        </p:nvPicPr>
        <p:blipFill>
          <a:blip r:embed="rId4">
            <a:alphaModFix/>
          </a:blip>
          <a:stretch>
            <a:fillRect/>
          </a:stretch>
        </p:blipFill>
        <p:spPr>
          <a:xfrm>
            <a:off x="918736" y="2508211"/>
            <a:ext cx="1177625" cy="1177625"/>
          </a:xfrm>
          <a:prstGeom prst="rect">
            <a:avLst/>
          </a:prstGeom>
          <a:noFill/>
          <a:ln>
            <a:noFill/>
          </a:ln>
        </p:spPr>
      </p:pic>
      <p:pic>
        <p:nvPicPr>
          <p:cNvPr descr="patrick.png" id="1930" name="Shape 1930"/>
          <p:cNvPicPr preferRelativeResize="0"/>
          <p:nvPr/>
        </p:nvPicPr>
        <p:blipFill>
          <a:blip r:embed="rId5">
            <a:alphaModFix/>
          </a:blip>
          <a:stretch>
            <a:fillRect/>
          </a:stretch>
        </p:blipFill>
        <p:spPr>
          <a:xfrm>
            <a:off x="3930137" y="3871950"/>
            <a:ext cx="1091950" cy="1091950"/>
          </a:xfrm>
          <a:prstGeom prst="rect">
            <a:avLst/>
          </a:prstGeom>
          <a:noFill/>
          <a:ln>
            <a:noFill/>
          </a:ln>
        </p:spPr>
      </p:pic>
      <p:sp>
        <p:nvSpPr>
          <p:cNvPr id="1931" name="Shape 1931"/>
          <p:cNvSpPr txBox="1"/>
          <p:nvPr/>
        </p:nvSpPr>
        <p:spPr>
          <a:xfrm>
            <a:off x="3568775" y="2774375"/>
            <a:ext cx="267000" cy="4002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1</a:t>
            </a:r>
          </a:p>
        </p:txBody>
      </p:sp>
      <p:sp>
        <p:nvSpPr>
          <p:cNvPr id="1932" name="Shape 1932"/>
          <p:cNvSpPr txBox="1"/>
          <p:nvPr/>
        </p:nvSpPr>
        <p:spPr>
          <a:xfrm>
            <a:off x="4520600" y="2996850"/>
            <a:ext cx="267000" cy="4002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2</a:t>
            </a:r>
          </a:p>
        </p:txBody>
      </p:sp>
      <p:sp>
        <p:nvSpPr>
          <p:cNvPr id="1933" name="Shape 1933"/>
          <p:cNvSpPr txBox="1"/>
          <p:nvPr/>
        </p:nvSpPr>
        <p:spPr>
          <a:xfrm>
            <a:off x="5106875" y="2774375"/>
            <a:ext cx="267000" cy="4002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3</a:t>
            </a:r>
          </a:p>
        </p:txBody>
      </p:sp>
      <p:sp>
        <p:nvSpPr>
          <p:cNvPr id="1934" name="Shape 1934"/>
          <p:cNvSpPr/>
          <p:nvPr/>
        </p:nvSpPr>
        <p:spPr>
          <a:xfrm>
            <a:off x="4004300" y="2202225"/>
            <a:ext cx="327000" cy="232200"/>
          </a:xfrm>
          <a:prstGeom prst="snip1Rect">
            <a:avLst>
              <a:gd fmla="val 31643" name="adj"/>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rPr b="1" lang="en" sz="800"/>
              <a:t>...</a:t>
            </a:r>
          </a:p>
        </p:txBody>
      </p:sp>
      <p:cxnSp>
        <p:nvCxnSpPr>
          <p:cNvPr id="1935" name="Shape 1935"/>
          <p:cNvCxnSpPr>
            <a:endCxn id="1934" idx="3"/>
          </p:cNvCxnSpPr>
          <p:nvPr/>
        </p:nvCxnSpPr>
        <p:spPr>
          <a:xfrm>
            <a:off x="4167800" y="1013925"/>
            <a:ext cx="0" cy="1188300"/>
          </a:xfrm>
          <a:prstGeom prst="straightConnector1">
            <a:avLst/>
          </a:prstGeom>
          <a:noFill/>
          <a:ln cap="flat" cmpd="sng" w="19050">
            <a:solidFill>
              <a:srgbClr val="B7B7B7"/>
            </a:solidFill>
            <a:prstDash val="dot"/>
            <a:round/>
            <a:headEnd len="lg" w="lg" type="none"/>
            <a:tailEnd len="lg" w="lg" type="triangle"/>
          </a:ln>
        </p:spPr>
      </p:cxnSp>
      <p:graphicFrame>
        <p:nvGraphicFramePr>
          <p:cNvPr id="1936" name="Shape 1936"/>
          <p:cNvGraphicFramePr/>
          <p:nvPr/>
        </p:nvGraphicFramePr>
        <p:xfrm>
          <a:off x="5956075" y="228638"/>
          <a:ext cx="3000000" cy="3000000"/>
        </p:xfrm>
        <a:graphic>
          <a:graphicData uri="http://schemas.openxmlformats.org/drawingml/2006/table">
            <a:tbl>
              <a:tblPr>
                <a:noFill/>
                <a:tableStyleId>{5DAF8068-221B-4022-8F71-1C7C18F761E4}</a:tableStyleId>
              </a:tblPr>
              <a:tblGrid>
                <a:gridCol w="1430725"/>
                <a:gridCol w="1430725"/>
              </a:tblGrid>
              <a:tr h="301500">
                <a:tc>
                  <a:txBody>
                    <a:bodyPr>
                      <a:noAutofit/>
                    </a:bodyPr>
                    <a:lstStyle/>
                    <a:p>
                      <a:pPr lvl="0" rtl="0" algn="ctr">
                        <a:spcBef>
                          <a:spcPts val="0"/>
                        </a:spcBef>
                        <a:buNone/>
                      </a:pPr>
                      <a:r>
                        <a:rPr b="1" lang="en" sz="1800">
                          <a:solidFill>
                            <a:srgbClr val="FF9900"/>
                          </a:solidFill>
                          <a:latin typeface="Proxima Nova"/>
                          <a:ea typeface="Proxima Nova"/>
                          <a:cs typeface="Proxima Nova"/>
                          <a:sym typeface="Proxima Nova"/>
                        </a:rPr>
                        <a:t>MAC</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FFFFFF">
                          <a:alpha val="0"/>
                        </a:srgbClr>
                      </a:solidFill>
                      <a:prstDash val="solid"/>
                      <a:round/>
                      <a:headEnd len="med" w="med" type="none"/>
                      <a:tailEnd len="med" w="med" type="none"/>
                    </a:lnR>
                    <a:lnT cap="flat" cmpd="sng" w="9525">
                      <a:solidFill>
                        <a:srgbClr val="FFFFFF">
                          <a:alpha val="0"/>
                        </a:srgbClr>
                      </a:solidFill>
                      <a:prstDash val="solid"/>
                      <a:round/>
                      <a:headEnd len="med" w="med" type="none"/>
                      <a:tailEnd len="med" w="med" type="none"/>
                    </a:lnT>
                    <a:lnB cap="flat" cmpd="sng" w="9525">
                      <a:solidFill>
                        <a:srgbClr val="FFFFFF">
                          <a:alpha val="0"/>
                        </a:srgbClr>
                      </a:solidFill>
                      <a:prstDash val="solid"/>
                      <a:round/>
                      <a:headEnd len="med" w="med" type="none"/>
                      <a:tailEnd len="med" w="med" type="none"/>
                    </a:lnB>
                  </a:tcPr>
                </a:tc>
                <a:tc>
                  <a:txBody>
                    <a:bodyPr>
                      <a:noAutofit/>
                    </a:bodyPr>
                    <a:lstStyle/>
                    <a:p>
                      <a:pPr lvl="0" rtl="0" algn="ctr">
                        <a:spcBef>
                          <a:spcPts val="0"/>
                        </a:spcBef>
                        <a:buNone/>
                      </a:pPr>
                      <a:r>
                        <a:rPr b="1" lang="en" sz="1800">
                          <a:solidFill>
                            <a:srgbClr val="FF9900"/>
                          </a:solidFill>
                          <a:latin typeface="Proxima Nova"/>
                          <a:ea typeface="Proxima Nova"/>
                          <a:cs typeface="Proxima Nova"/>
                          <a:sym typeface="Proxima Nova"/>
                        </a:rPr>
                        <a:t>p</a:t>
                      </a:r>
                      <a:r>
                        <a:rPr b="1" lang="en" sz="1800">
                          <a:solidFill>
                            <a:srgbClr val="FF9900"/>
                          </a:solidFill>
                          <a:latin typeface="Proxima Nova"/>
                          <a:ea typeface="Proxima Nova"/>
                          <a:cs typeface="Proxima Nova"/>
                          <a:sym typeface="Proxima Nova"/>
                        </a:rPr>
                        <a:t>ort</a:t>
                      </a:r>
                    </a:p>
                  </a:txBody>
                  <a:tcPr marT="91425" marB="91425" marR="91425" marL="91425">
                    <a:lnL cap="flat" cmpd="sng" w="9525">
                      <a:solidFill>
                        <a:srgbClr val="FFFFFF">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r>
              <a:tr h="301500">
                <a:tc>
                  <a:txBody>
                    <a:bodyPr>
                      <a:noAutofit/>
                    </a:bodyPr>
                    <a:lstStyle/>
                    <a:p>
                      <a:pPr lvl="0" rtl="0" algn="ctr">
                        <a:spcBef>
                          <a:spcPts val="0"/>
                        </a:spcBef>
                        <a:buNone/>
                      </a:pPr>
                      <a:r>
                        <a:rPr lang="en" sz="1800">
                          <a:solidFill>
                            <a:srgbClr val="FFFFFF"/>
                          </a:solidFill>
                          <a:latin typeface="Proxima Nova"/>
                          <a:ea typeface="Proxima Nova"/>
                          <a:cs typeface="Proxima Nova"/>
                          <a:sym typeface="Proxima Nova"/>
                        </a:rPr>
                        <a:t>spongebob</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FFFFFF">
                          <a:alpha val="0"/>
                        </a:srgbClr>
                      </a:solidFill>
                      <a:prstDash val="solid"/>
                      <a:round/>
                      <a:headEnd len="med" w="med" type="none"/>
                      <a:tailEnd len="med" w="med" type="none"/>
                    </a:lnR>
                    <a:lnT cap="flat" cmpd="sng" w="9525">
                      <a:solidFill>
                        <a:srgbClr val="FFFFFF">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c>
                  <a:txBody>
                    <a:bodyPr>
                      <a:noAutofit/>
                    </a:bodyPr>
                    <a:lstStyle/>
                    <a:p>
                      <a:pPr lvl="0" rtl="0" algn="ctr">
                        <a:spcBef>
                          <a:spcPts val="0"/>
                        </a:spcBef>
                        <a:buNone/>
                      </a:pPr>
                      <a:r>
                        <a:rPr lang="en" sz="1800">
                          <a:solidFill>
                            <a:srgbClr val="FFFFFF"/>
                          </a:solidFill>
                          <a:latin typeface="Proxima Nova"/>
                          <a:ea typeface="Proxima Nova"/>
                          <a:cs typeface="Proxima Nova"/>
                          <a:sym typeface="Proxima Nova"/>
                        </a:rPr>
                        <a:t>1</a:t>
                      </a:r>
                    </a:p>
                  </a:txBody>
                  <a:tcPr marT="91425" marB="91425" marR="91425" marL="91425">
                    <a:lnL cap="flat" cmpd="sng" w="9525">
                      <a:solidFill>
                        <a:srgbClr val="FFFFFF">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r>
            </a:tbl>
          </a:graphicData>
        </a:graphic>
      </p:graphicFrame>
      <p:sp>
        <p:nvSpPr>
          <p:cNvPr id="1937" name="Shape 1937"/>
          <p:cNvSpPr txBox="1"/>
          <p:nvPr/>
        </p:nvSpPr>
        <p:spPr>
          <a:xfrm>
            <a:off x="2890225" y="1652750"/>
            <a:ext cx="1271400" cy="400200"/>
          </a:xfrm>
          <a:prstGeom prst="rect">
            <a:avLst/>
          </a:prstGeom>
          <a:noFill/>
          <a:ln>
            <a:noFill/>
          </a:ln>
        </p:spPr>
        <p:txBody>
          <a:bodyPr anchorCtr="0" anchor="t" bIns="91425" lIns="91425" rIns="91425" wrap="square" tIns="91425">
            <a:noAutofit/>
          </a:bodyPr>
          <a:lstStyle/>
          <a:p>
            <a:pPr lvl="0" rtl="0" algn="r">
              <a:spcBef>
                <a:spcPts val="0"/>
              </a:spcBef>
              <a:buNone/>
            </a:pPr>
            <a:r>
              <a:rPr b="1" lang="en">
                <a:solidFill>
                  <a:srgbClr val="FFFFFF"/>
                </a:solidFill>
                <a:latin typeface="Roboto Mono"/>
                <a:ea typeface="Roboto Mono"/>
                <a:cs typeface="Roboto Mono"/>
                <a:sym typeface="Roboto Mono"/>
              </a:rPr>
              <a:t>packet_out</a:t>
            </a: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1" name="Shape 1941"/>
        <p:cNvGrpSpPr/>
        <p:nvPr/>
      </p:nvGrpSpPr>
      <p:grpSpPr>
        <a:xfrm>
          <a:off x="0" y="0"/>
          <a:ext cx="0" cy="0"/>
          <a:chOff x="0" y="0"/>
          <a:chExt cx="0" cy="0"/>
        </a:xfrm>
      </p:grpSpPr>
      <p:sp>
        <p:nvSpPr>
          <p:cNvPr id="1942" name="Shape 1942"/>
          <p:cNvSpPr/>
          <p:nvPr/>
        </p:nvSpPr>
        <p:spPr>
          <a:xfrm>
            <a:off x="3840568" y="2511874"/>
            <a:ext cx="1271100" cy="5250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943" name="Shape 1943"/>
          <p:cNvGrpSpPr/>
          <p:nvPr/>
        </p:nvGrpSpPr>
        <p:grpSpPr>
          <a:xfrm>
            <a:off x="3840490" y="444111"/>
            <a:ext cx="1271282" cy="487223"/>
            <a:chOff x="565525" y="1153875"/>
            <a:chExt cx="1250400" cy="606300"/>
          </a:xfrm>
        </p:grpSpPr>
        <p:sp>
          <p:nvSpPr>
            <p:cNvPr id="1944" name="Shape 1944"/>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945" name="Shape 1945"/>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946" name="Shape 1946"/>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cxnSp>
        <p:nvCxnSpPr>
          <p:cNvPr id="1947" name="Shape 1947"/>
          <p:cNvCxnSpPr>
            <a:stCxn id="1944" idx="3"/>
            <a:endCxn id="1942" idx="1"/>
          </p:cNvCxnSpPr>
          <p:nvPr/>
        </p:nvCxnSpPr>
        <p:spPr>
          <a:xfrm>
            <a:off x="4476130" y="931333"/>
            <a:ext cx="0" cy="1580400"/>
          </a:xfrm>
          <a:prstGeom prst="straightConnector1">
            <a:avLst/>
          </a:prstGeom>
          <a:noFill/>
          <a:ln cap="flat" cmpd="sng" w="19050">
            <a:solidFill>
              <a:srgbClr val="FFFFFF"/>
            </a:solidFill>
            <a:prstDash val="dash"/>
            <a:round/>
            <a:headEnd len="lg" w="lg" type="none"/>
            <a:tailEnd len="lg" w="lg" type="none"/>
          </a:ln>
        </p:spPr>
      </p:cxnSp>
      <p:cxnSp>
        <p:nvCxnSpPr>
          <p:cNvPr id="1948" name="Shape 1948"/>
          <p:cNvCxnSpPr>
            <a:stCxn id="1942" idx="2"/>
          </p:cNvCxnSpPr>
          <p:nvPr/>
        </p:nvCxnSpPr>
        <p:spPr>
          <a:xfrm flipH="1">
            <a:off x="2096368" y="2774374"/>
            <a:ext cx="1744200" cy="301500"/>
          </a:xfrm>
          <a:prstGeom prst="straightConnector1">
            <a:avLst/>
          </a:prstGeom>
          <a:noFill/>
          <a:ln cap="flat" cmpd="sng" w="19050">
            <a:solidFill>
              <a:srgbClr val="FFFFFF"/>
            </a:solidFill>
            <a:prstDash val="solid"/>
            <a:round/>
            <a:headEnd len="lg" w="lg" type="none"/>
            <a:tailEnd len="lg" w="lg" type="none"/>
          </a:ln>
        </p:spPr>
      </p:cxnSp>
      <p:cxnSp>
        <p:nvCxnSpPr>
          <p:cNvPr id="1949" name="Shape 1949"/>
          <p:cNvCxnSpPr>
            <a:stCxn id="1942" idx="3"/>
          </p:cNvCxnSpPr>
          <p:nvPr/>
        </p:nvCxnSpPr>
        <p:spPr>
          <a:xfrm flipH="1">
            <a:off x="4471318" y="3036874"/>
            <a:ext cx="4800" cy="681600"/>
          </a:xfrm>
          <a:prstGeom prst="straightConnector1">
            <a:avLst/>
          </a:prstGeom>
          <a:noFill/>
          <a:ln cap="flat" cmpd="sng" w="19050">
            <a:solidFill>
              <a:srgbClr val="FFFFFF"/>
            </a:solidFill>
            <a:prstDash val="solid"/>
            <a:round/>
            <a:headEnd len="lg" w="lg" type="none"/>
            <a:tailEnd len="lg" w="lg" type="none"/>
          </a:ln>
        </p:spPr>
      </p:cxnSp>
      <p:cxnSp>
        <p:nvCxnSpPr>
          <p:cNvPr id="1950" name="Shape 1950"/>
          <p:cNvCxnSpPr>
            <a:stCxn id="1942" idx="4"/>
          </p:cNvCxnSpPr>
          <p:nvPr/>
        </p:nvCxnSpPr>
        <p:spPr>
          <a:xfrm>
            <a:off x="5111668" y="2774374"/>
            <a:ext cx="2004300" cy="301500"/>
          </a:xfrm>
          <a:prstGeom prst="straightConnector1">
            <a:avLst/>
          </a:prstGeom>
          <a:noFill/>
          <a:ln cap="flat" cmpd="sng" w="19050">
            <a:solidFill>
              <a:srgbClr val="FFFFFF"/>
            </a:solidFill>
            <a:prstDash val="solid"/>
            <a:round/>
            <a:headEnd len="lg" w="lg" type="none"/>
            <a:tailEnd len="lg" w="lg" type="none"/>
          </a:ln>
        </p:spPr>
      </p:cxnSp>
      <p:pic>
        <p:nvPicPr>
          <p:cNvPr descr="squidward.png" id="1951" name="Shape 1951"/>
          <p:cNvPicPr preferRelativeResize="0"/>
          <p:nvPr/>
        </p:nvPicPr>
        <p:blipFill>
          <a:blip r:embed="rId3">
            <a:alphaModFix/>
          </a:blip>
          <a:stretch>
            <a:fillRect/>
          </a:stretch>
        </p:blipFill>
        <p:spPr>
          <a:xfrm>
            <a:off x="7211862" y="2532725"/>
            <a:ext cx="1013400" cy="1013400"/>
          </a:xfrm>
          <a:prstGeom prst="rect">
            <a:avLst/>
          </a:prstGeom>
          <a:noFill/>
          <a:ln>
            <a:noFill/>
          </a:ln>
        </p:spPr>
      </p:pic>
      <p:pic>
        <p:nvPicPr>
          <p:cNvPr descr="spongebob.jpg" id="1952" name="Shape 1952"/>
          <p:cNvPicPr preferRelativeResize="0"/>
          <p:nvPr/>
        </p:nvPicPr>
        <p:blipFill>
          <a:blip r:embed="rId4">
            <a:alphaModFix/>
          </a:blip>
          <a:stretch>
            <a:fillRect/>
          </a:stretch>
        </p:blipFill>
        <p:spPr>
          <a:xfrm>
            <a:off x="918736" y="2508211"/>
            <a:ext cx="1177625" cy="1177625"/>
          </a:xfrm>
          <a:prstGeom prst="rect">
            <a:avLst/>
          </a:prstGeom>
          <a:noFill/>
          <a:ln>
            <a:noFill/>
          </a:ln>
        </p:spPr>
      </p:pic>
      <p:pic>
        <p:nvPicPr>
          <p:cNvPr descr="patrick.png" id="1953" name="Shape 1953"/>
          <p:cNvPicPr preferRelativeResize="0"/>
          <p:nvPr/>
        </p:nvPicPr>
        <p:blipFill>
          <a:blip r:embed="rId5">
            <a:alphaModFix/>
          </a:blip>
          <a:stretch>
            <a:fillRect/>
          </a:stretch>
        </p:blipFill>
        <p:spPr>
          <a:xfrm>
            <a:off x="3930137" y="3871950"/>
            <a:ext cx="1091950" cy="1091950"/>
          </a:xfrm>
          <a:prstGeom prst="rect">
            <a:avLst/>
          </a:prstGeom>
          <a:noFill/>
          <a:ln>
            <a:noFill/>
          </a:ln>
        </p:spPr>
      </p:pic>
      <p:sp>
        <p:nvSpPr>
          <p:cNvPr id="1954" name="Shape 1954"/>
          <p:cNvSpPr txBox="1"/>
          <p:nvPr/>
        </p:nvSpPr>
        <p:spPr>
          <a:xfrm>
            <a:off x="3568775" y="2774375"/>
            <a:ext cx="267000" cy="4002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1</a:t>
            </a:r>
          </a:p>
        </p:txBody>
      </p:sp>
      <p:sp>
        <p:nvSpPr>
          <p:cNvPr id="1955" name="Shape 1955"/>
          <p:cNvSpPr txBox="1"/>
          <p:nvPr/>
        </p:nvSpPr>
        <p:spPr>
          <a:xfrm>
            <a:off x="4520600" y="2996850"/>
            <a:ext cx="267000" cy="4002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2</a:t>
            </a:r>
          </a:p>
        </p:txBody>
      </p:sp>
      <p:sp>
        <p:nvSpPr>
          <p:cNvPr id="1956" name="Shape 1956"/>
          <p:cNvSpPr txBox="1"/>
          <p:nvPr/>
        </p:nvSpPr>
        <p:spPr>
          <a:xfrm>
            <a:off x="5106875" y="2774375"/>
            <a:ext cx="267000" cy="4002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3</a:t>
            </a:r>
          </a:p>
        </p:txBody>
      </p:sp>
      <p:graphicFrame>
        <p:nvGraphicFramePr>
          <p:cNvPr id="1957" name="Shape 1957"/>
          <p:cNvGraphicFramePr/>
          <p:nvPr/>
        </p:nvGraphicFramePr>
        <p:xfrm>
          <a:off x="5956075" y="228638"/>
          <a:ext cx="3000000" cy="3000000"/>
        </p:xfrm>
        <a:graphic>
          <a:graphicData uri="http://schemas.openxmlformats.org/drawingml/2006/table">
            <a:tbl>
              <a:tblPr>
                <a:noFill/>
                <a:tableStyleId>{5DAF8068-221B-4022-8F71-1C7C18F761E4}</a:tableStyleId>
              </a:tblPr>
              <a:tblGrid>
                <a:gridCol w="1430725"/>
                <a:gridCol w="1430725"/>
              </a:tblGrid>
              <a:tr h="301500">
                <a:tc>
                  <a:txBody>
                    <a:bodyPr>
                      <a:noAutofit/>
                    </a:bodyPr>
                    <a:lstStyle/>
                    <a:p>
                      <a:pPr lvl="0" rtl="0" algn="ctr">
                        <a:spcBef>
                          <a:spcPts val="0"/>
                        </a:spcBef>
                        <a:buNone/>
                      </a:pPr>
                      <a:r>
                        <a:rPr b="1" lang="en" sz="1800">
                          <a:solidFill>
                            <a:srgbClr val="FF9900"/>
                          </a:solidFill>
                          <a:latin typeface="Proxima Nova"/>
                          <a:ea typeface="Proxima Nova"/>
                          <a:cs typeface="Proxima Nova"/>
                          <a:sym typeface="Proxima Nova"/>
                        </a:rPr>
                        <a:t>MAC</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FFFFFF">
                          <a:alpha val="0"/>
                        </a:srgbClr>
                      </a:solidFill>
                      <a:prstDash val="solid"/>
                      <a:round/>
                      <a:headEnd len="med" w="med" type="none"/>
                      <a:tailEnd len="med" w="med" type="none"/>
                    </a:lnR>
                    <a:lnT cap="flat" cmpd="sng" w="9525">
                      <a:solidFill>
                        <a:srgbClr val="FFFFFF">
                          <a:alpha val="0"/>
                        </a:srgbClr>
                      </a:solidFill>
                      <a:prstDash val="solid"/>
                      <a:round/>
                      <a:headEnd len="med" w="med" type="none"/>
                      <a:tailEnd len="med" w="med" type="none"/>
                    </a:lnT>
                    <a:lnB cap="flat" cmpd="sng" w="9525">
                      <a:solidFill>
                        <a:srgbClr val="FFFFFF">
                          <a:alpha val="0"/>
                        </a:srgbClr>
                      </a:solidFill>
                      <a:prstDash val="solid"/>
                      <a:round/>
                      <a:headEnd len="med" w="med" type="none"/>
                      <a:tailEnd len="med" w="med" type="none"/>
                    </a:lnB>
                  </a:tcPr>
                </a:tc>
                <a:tc>
                  <a:txBody>
                    <a:bodyPr>
                      <a:noAutofit/>
                    </a:bodyPr>
                    <a:lstStyle/>
                    <a:p>
                      <a:pPr lvl="0" rtl="0" algn="ctr">
                        <a:spcBef>
                          <a:spcPts val="0"/>
                        </a:spcBef>
                        <a:buNone/>
                      </a:pPr>
                      <a:r>
                        <a:rPr b="1" lang="en" sz="1800">
                          <a:solidFill>
                            <a:srgbClr val="FF9900"/>
                          </a:solidFill>
                          <a:latin typeface="Proxima Nova"/>
                          <a:ea typeface="Proxima Nova"/>
                          <a:cs typeface="Proxima Nova"/>
                          <a:sym typeface="Proxima Nova"/>
                        </a:rPr>
                        <a:t>p</a:t>
                      </a:r>
                      <a:r>
                        <a:rPr b="1" lang="en" sz="1800">
                          <a:solidFill>
                            <a:srgbClr val="FF9900"/>
                          </a:solidFill>
                          <a:latin typeface="Proxima Nova"/>
                          <a:ea typeface="Proxima Nova"/>
                          <a:cs typeface="Proxima Nova"/>
                          <a:sym typeface="Proxima Nova"/>
                        </a:rPr>
                        <a:t>ort</a:t>
                      </a:r>
                    </a:p>
                  </a:txBody>
                  <a:tcPr marT="91425" marB="91425" marR="91425" marL="91425">
                    <a:lnL cap="flat" cmpd="sng" w="9525">
                      <a:solidFill>
                        <a:srgbClr val="FFFFFF">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r>
              <a:tr h="301500">
                <a:tc>
                  <a:txBody>
                    <a:bodyPr>
                      <a:noAutofit/>
                    </a:bodyPr>
                    <a:lstStyle/>
                    <a:p>
                      <a:pPr lvl="0" rtl="0" algn="ctr">
                        <a:spcBef>
                          <a:spcPts val="0"/>
                        </a:spcBef>
                        <a:buNone/>
                      </a:pPr>
                      <a:r>
                        <a:rPr lang="en" sz="1800">
                          <a:solidFill>
                            <a:srgbClr val="FFFFFF"/>
                          </a:solidFill>
                          <a:latin typeface="Proxima Nova"/>
                          <a:ea typeface="Proxima Nova"/>
                          <a:cs typeface="Proxima Nova"/>
                          <a:sym typeface="Proxima Nova"/>
                        </a:rPr>
                        <a:t>spongebob</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FFFFFF">
                          <a:alpha val="0"/>
                        </a:srgbClr>
                      </a:solidFill>
                      <a:prstDash val="solid"/>
                      <a:round/>
                      <a:headEnd len="med" w="med" type="none"/>
                      <a:tailEnd len="med" w="med" type="none"/>
                    </a:lnR>
                    <a:lnT cap="flat" cmpd="sng" w="9525">
                      <a:solidFill>
                        <a:srgbClr val="FFFFFF">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c>
                  <a:txBody>
                    <a:bodyPr>
                      <a:noAutofit/>
                    </a:bodyPr>
                    <a:lstStyle/>
                    <a:p>
                      <a:pPr lvl="0" rtl="0" algn="ctr">
                        <a:spcBef>
                          <a:spcPts val="0"/>
                        </a:spcBef>
                        <a:buNone/>
                      </a:pPr>
                      <a:r>
                        <a:rPr lang="en" sz="1800">
                          <a:solidFill>
                            <a:srgbClr val="FFFFFF"/>
                          </a:solidFill>
                          <a:latin typeface="Proxima Nova"/>
                          <a:ea typeface="Proxima Nova"/>
                          <a:cs typeface="Proxima Nova"/>
                          <a:sym typeface="Proxima Nova"/>
                        </a:rPr>
                        <a:t>1</a:t>
                      </a:r>
                    </a:p>
                  </a:txBody>
                  <a:tcPr marT="91425" marB="91425" marR="91425" marL="91425">
                    <a:lnL cap="flat" cmpd="sng" w="9525">
                      <a:solidFill>
                        <a:srgbClr val="FFFFFF">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r>
            </a:tbl>
          </a:graphicData>
        </a:graphic>
      </p:graphicFrame>
      <p:sp>
        <p:nvSpPr>
          <p:cNvPr id="1958" name="Shape 1958"/>
          <p:cNvSpPr/>
          <p:nvPr/>
        </p:nvSpPr>
        <p:spPr>
          <a:xfrm>
            <a:off x="3987938" y="3871950"/>
            <a:ext cx="327000" cy="232200"/>
          </a:xfrm>
          <a:prstGeom prst="snip1Rect">
            <a:avLst>
              <a:gd fmla="val 31643" name="adj"/>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rPr b="1" lang="en" sz="800"/>
              <a:t>...</a:t>
            </a:r>
          </a:p>
        </p:txBody>
      </p:sp>
      <p:cxnSp>
        <p:nvCxnSpPr>
          <p:cNvPr id="1959" name="Shape 1959"/>
          <p:cNvCxnSpPr>
            <a:endCxn id="1958" idx="3"/>
          </p:cNvCxnSpPr>
          <p:nvPr/>
        </p:nvCxnSpPr>
        <p:spPr>
          <a:xfrm flipH="1">
            <a:off x="4151438" y="3122250"/>
            <a:ext cx="4800" cy="749700"/>
          </a:xfrm>
          <a:prstGeom prst="straightConnector1">
            <a:avLst/>
          </a:prstGeom>
          <a:noFill/>
          <a:ln cap="flat" cmpd="sng" w="19050">
            <a:solidFill>
              <a:srgbClr val="B7B7B7"/>
            </a:solidFill>
            <a:prstDash val="dot"/>
            <a:round/>
            <a:headEnd len="lg" w="lg" type="none"/>
            <a:tailEnd len="lg" w="lg" type="triangle"/>
          </a:ln>
        </p:spPr>
      </p:cxnSp>
      <p:sp>
        <p:nvSpPr>
          <p:cNvPr id="1960" name="Shape 1960"/>
          <p:cNvSpPr/>
          <p:nvPr/>
        </p:nvSpPr>
        <p:spPr>
          <a:xfrm>
            <a:off x="6788975" y="2714875"/>
            <a:ext cx="327000" cy="232200"/>
          </a:xfrm>
          <a:prstGeom prst="snip1Rect">
            <a:avLst>
              <a:gd fmla="val 31643" name="adj"/>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rPr b="1" lang="en" sz="800"/>
              <a:t>...</a:t>
            </a:r>
          </a:p>
        </p:txBody>
      </p:sp>
      <p:cxnSp>
        <p:nvCxnSpPr>
          <p:cNvPr id="1961" name="Shape 1961"/>
          <p:cNvCxnSpPr>
            <a:endCxn id="1960" idx="2"/>
          </p:cNvCxnSpPr>
          <p:nvPr/>
        </p:nvCxnSpPr>
        <p:spPr>
          <a:xfrm>
            <a:off x="5210075" y="2588275"/>
            <a:ext cx="1578900" cy="242700"/>
          </a:xfrm>
          <a:prstGeom prst="straightConnector1">
            <a:avLst/>
          </a:prstGeom>
          <a:noFill/>
          <a:ln cap="flat" cmpd="sng" w="19050">
            <a:solidFill>
              <a:srgbClr val="B7B7B7"/>
            </a:solidFill>
            <a:prstDash val="dot"/>
            <a:round/>
            <a:headEnd len="lg" w="lg" type="none"/>
            <a:tailEnd len="lg" w="lg" type="triangle"/>
          </a:ln>
        </p:spPr>
      </p:cxn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5" name="Shape 1965"/>
        <p:cNvGrpSpPr/>
        <p:nvPr/>
      </p:nvGrpSpPr>
      <p:grpSpPr>
        <a:xfrm>
          <a:off x="0" y="0"/>
          <a:ext cx="0" cy="0"/>
          <a:chOff x="0" y="0"/>
          <a:chExt cx="0" cy="0"/>
        </a:xfrm>
      </p:grpSpPr>
      <p:sp>
        <p:nvSpPr>
          <p:cNvPr id="1966" name="Shape 1966"/>
          <p:cNvSpPr/>
          <p:nvPr/>
        </p:nvSpPr>
        <p:spPr>
          <a:xfrm>
            <a:off x="3840568" y="2511874"/>
            <a:ext cx="1271100" cy="5250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967" name="Shape 1967"/>
          <p:cNvGrpSpPr/>
          <p:nvPr/>
        </p:nvGrpSpPr>
        <p:grpSpPr>
          <a:xfrm>
            <a:off x="3840490" y="444111"/>
            <a:ext cx="1271282" cy="487223"/>
            <a:chOff x="565525" y="1153875"/>
            <a:chExt cx="1250400" cy="606300"/>
          </a:xfrm>
        </p:grpSpPr>
        <p:sp>
          <p:nvSpPr>
            <p:cNvPr id="1968" name="Shape 1968"/>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969" name="Shape 1969"/>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970" name="Shape 1970"/>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cxnSp>
        <p:nvCxnSpPr>
          <p:cNvPr id="1971" name="Shape 1971"/>
          <p:cNvCxnSpPr>
            <a:stCxn id="1968" idx="3"/>
            <a:endCxn id="1966" idx="1"/>
          </p:cNvCxnSpPr>
          <p:nvPr/>
        </p:nvCxnSpPr>
        <p:spPr>
          <a:xfrm>
            <a:off x="4476130" y="931333"/>
            <a:ext cx="0" cy="1580400"/>
          </a:xfrm>
          <a:prstGeom prst="straightConnector1">
            <a:avLst/>
          </a:prstGeom>
          <a:noFill/>
          <a:ln cap="flat" cmpd="sng" w="19050">
            <a:solidFill>
              <a:srgbClr val="FFFFFF"/>
            </a:solidFill>
            <a:prstDash val="dash"/>
            <a:round/>
            <a:headEnd len="lg" w="lg" type="none"/>
            <a:tailEnd len="lg" w="lg" type="none"/>
          </a:ln>
        </p:spPr>
      </p:cxnSp>
      <p:cxnSp>
        <p:nvCxnSpPr>
          <p:cNvPr id="1972" name="Shape 1972"/>
          <p:cNvCxnSpPr>
            <a:stCxn id="1966" idx="2"/>
          </p:cNvCxnSpPr>
          <p:nvPr/>
        </p:nvCxnSpPr>
        <p:spPr>
          <a:xfrm flipH="1">
            <a:off x="2096368" y="2774374"/>
            <a:ext cx="1744200" cy="301500"/>
          </a:xfrm>
          <a:prstGeom prst="straightConnector1">
            <a:avLst/>
          </a:prstGeom>
          <a:noFill/>
          <a:ln cap="flat" cmpd="sng" w="19050">
            <a:solidFill>
              <a:srgbClr val="FFFFFF"/>
            </a:solidFill>
            <a:prstDash val="solid"/>
            <a:round/>
            <a:headEnd len="lg" w="lg" type="none"/>
            <a:tailEnd len="lg" w="lg" type="none"/>
          </a:ln>
        </p:spPr>
      </p:cxnSp>
      <p:cxnSp>
        <p:nvCxnSpPr>
          <p:cNvPr id="1973" name="Shape 1973"/>
          <p:cNvCxnSpPr>
            <a:stCxn id="1966" idx="3"/>
          </p:cNvCxnSpPr>
          <p:nvPr/>
        </p:nvCxnSpPr>
        <p:spPr>
          <a:xfrm flipH="1">
            <a:off x="4471318" y="3036874"/>
            <a:ext cx="4800" cy="681600"/>
          </a:xfrm>
          <a:prstGeom prst="straightConnector1">
            <a:avLst/>
          </a:prstGeom>
          <a:noFill/>
          <a:ln cap="flat" cmpd="sng" w="19050">
            <a:solidFill>
              <a:srgbClr val="FFFFFF"/>
            </a:solidFill>
            <a:prstDash val="solid"/>
            <a:round/>
            <a:headEnd len="lg" w="lg" type="none"/>
            <a:tailEnd len="lg" w="lg" type="none"/>
          </a:ln>
        </p:spPr>
      </p:cxnSp>
      <p:cxnSp>
        <p:nvCxnSpPr>
          <p:cNvPr id="1974" name="Shape 1974"/>
          <p:cNvCxnSpPr>
            <a:stCxn id="1966" idx="4"/>
          </p:cNvCxnSpPr>
          <p:nvPr/>
        </p:nvCxnSpPr>
        <p:spPr>
          <a:xfrm>
            <a:off x="5111668" y="2774374"/>
            <a:ext cx="2004300" cy="301500"/>
          </a:xfrm>
          <a:prstGeom prst="straightConnector1">
            <a:avLst/>
          </a:prstGeom>
          <a:noFill/>
          <a:ln cap="flat" cmpd="sng" w="19050">
            <a:solidFill>
              <a:srgbClr val="FFFFFF"/>
            </a:solidFill>
            <a:prstDash val="solid"/>
            <a:round/>
            <a:headEnd len="lg" w="lg" type="none"/>
            <a:tailEnd len="lg" w="lg" type="none"/>
          </a:ln>
        </p:spPr>
      </p:cxnSp>
      <p:pic>
        <p:nvPicPr>
          <p:cNvPr descr="squidward.png" id="1975" name="Shape 1975"/>
          <p:cNvPicPr preferRelativeResize="0"/>
          <p:nvPr/>
        </p:nvPicPr>
        <p:blipFill>
          <a:blip r:embed="rId3">
            <a:alphaModFix/>
          </a:blip>
          <a:stretch>
            <a:fillRect/>
          </a:stretch>
        </p:blipFill>
        <p:spPr>
          <a:xfrm>
            <a:off x="7211862" y="2532725"/>
            <a:ext cx="1013400" cy="1013400"/>
          </a:xfrm>
          <a:prstGeom prst="rect">
            <a:avLst/>
          </a:prstGeom>
          <a:noFill/>
          <a:ln>
            <a:noFill/>
          </a:ln>
        </p:spPr>
      </p:pic>
      <p:pic>
        <p:nvPicPr>
          <p:cNvPr descr="spongebob.jpg" id="1976" name="Shape 1976"/>
          <p:cNvPicPr preferRelativeResize="0"/>
          <p:nvPr/>
        </p:nvPicPr>
        <p:blipFill>
          <a:blip r:embed="rId4">
            <a:alphaModFix/>
          </a:blip>
          <a:stretch>
            <a:fillRect/>
          </a:stretch>
        </p:blipFill>
        <p:spPr>
          <a:xfrm>
            <a:off x="918736" y="2508211"/>
            <a:ext cx="1177625" cy="1177625"/>
          </a:xfrm>
          <a:prstGeom prst="rect">
            <a:avLst/>
          </a:prstGeom>
          <a:noFill/>
          <a:ln>
            <a:noFill/>
          </a:ln>
        </p:spPr>
      </p:pic>
      <p:pic>
        <p:nvPicPr>
          <p:cNvPr descr="patrick.png" id="1977" name="Shape 1977"/>
          <p:cNvPicPr preferRelativeResize="0"/>
          <p:nvPr/>
        </p:nvPicPr>
        <p:blipFill>
          <a:blip r:embed="rId5">
            <a:alphaModFix/>
          </a:blip>
          <a:stretch>
            <a:fillRect/>
          </a:stretch>
        </p:blipFill>
        <p:spPr>
          <a:xfrm>
            <a:off x="3930137" y="3871950"/>
            <a:ext cx="1091950" cy="1091950"/>
          </a:xfrm>
          <a:prstGeom prst="rect">
            <a:avLst/>
          </a:prstGeom>
          <a:noFill/>
          <a:ln>
            <a:noFill/>
          </a:ln>
        </p:spPr>
      </p:pic>
      <p:sp>
        <p:nvSpPr>
          <p:cNvPr id="1978" name="Shape 1978"/>
          <p:cNvSpPr txBox="1"/>
          <p:nvPr/>
        </p:nvSpPr>
        <p:spPr>
          <a:xfrm>
            <a:off x="3568775" y="2774375"/>
            <a:ext cx="267000" cy="4002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1</a:t>
            </a:r>
          </a:p>
        </p:txBody>
      </p:sp>
      <p:sp>
        <p:nvSpPr>
          <p:cNvPr id="1979" name="Shape 1979"/>
          <p:cNvSpPr txBox="1"/>
          <p:nvPr/>
        </p:nvSpPr>
        <p:spPr>
          <a:xfrm>
            <a:off x="4520600" y="2996850"/>
            <a:ext cx="267000" cy="4002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2</a:t>
            </a:r>
          </a:p>
        </p:txBody>
      </p:sp>
      <p:sp>
        <p:nvSpPr>
          <p:cNvPr id="1980" name="Shape 1980"/>
          <p:cNvSpPr txBox="1"/>
          <p:nvPr/>
        </p:nvSpPr>
        <p:spPr>
          <a:xfrm>
            <a:off x="5106875" y="2774375"/>
            <a:ext cx="267000" cy="4002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3</a:t>
            </a:r>
          </a:p>
        </p:txBody>
      </p:sp>
      <p:graphicFrame>
        <p:nvGraphicFramePr>
          <p:cNvPr id="1981" name="Shape 1981"/>
          <p:cNvGraphicFramePr/>
          <p:nvPr/>
        </p:nvGraphicFramePr>
        <p:xfrm>
          <a:off x="5956075" y="228638"/>
          <a:ext cx="3000000" cy="3000000"/>
        </p:xfrm>
        <a:graphic>
          <a:graphicData uri="http://schemas.openxmlformats.org/drawingml/2006/table">
            <a:tbl>
              <a:tblPr>
                <a:noFill/>
                <a:tableStyleId>{5DAF8068-221B-4022-8F71-1C7C18F761E4}</a:tableStyleId>
              </a:tblPr>
              <a:tblGrid>
                <a:gridCol w="1430725"/>
                <a:gridCol w="1430725"/>
              </a:tblGrid>
              <a:tr h="301500">
                <a:tc>
                  <a:txBody>
                    <a:bodyPr>
                      <a:noAutofit/>
                    </a:bodyPr>
                    <a:lstStyle/>
                    <a:p>
                      <a:pPr lvl="0" rtl="0" algn="ctr">
                        <a:spcBef>
                          <a:spcPts val="0"/>
                        </a:spcBef>
                        <a:buNone/>
                      </a:pPr>
                      <a:r>
                        <a:rPr b="1" lang="en" sz="1800">
                          <a:solidFill>
                            <a:srgbClr val="FF9900"/>
                          </a:solidFill>
                          <a:latin typeface="Proxima Nova"/>
                          <a:ea typeface="Proxima Nova"/>
                          <a:cs typeface="Proxima Nova"/>
                          <a:sym typeface="Proxima Nova"/>
                        </a:rPr>
                        <a:t>MAC</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FFFFFF">
                          <a:alpha val="0"/>
                        </a:srgbClr>
                      </a:solidFill>
                      <a:prstDash val="solid"/>
                      <a:round/>
                      <a:headEnd len="med" w="med" type="none"/>
                      <a:tailEnd len="med" w="med" type="none"/>
                    </a:lnR>
                    <a:lnT cap="flat" cmpd="sng" w="9525">
                      <a:solidFill>
                        <a:srgbClr val="FFFFFF">
                          <a:alpha val="0"/>
                        </a:srgbClr>
                      </a:solidFill>
                      <a:prstDash val="solid"/>
                      <a:round/>
                      <a:headEnd len="med" w="med" type="none"/>
                      <a:tailEnd len="med" w="med" type="none"/>
                    </a:lnT>
                    <a:lnB cap="flat" cmpd="sng" w="9525">
                      <a:solidFill>
                        <a:srgbClr val="FFFFFF">
                          <a:alpha val="0"/>
                        </a:srgbClr>
                      </a:solidFill>
                      <a:prstDash val="solid"/>
                      <a:round/>
                      <a:headEnd len="med" w="med" type="none"/>
                      <a:tailEnd len="med" w="med" type="none"/>
                    </a:lnB>
                  </a:tcPr>
                </a:tc>
                <a:tc>
                  <a:txBody>
                    <a:bodyPr>
                      <a:noAutofit/>
                    </a:bodyPr>
                    <a:lstStyle/>
                    <a:p>
                      <a:pPr lvl="0" rtl="0" algn="ctr">
                        <a:spcBef>
                          <a:spcPts val="0"/>
                        </a:spcBef>
                        <a:buNone/>
                      </a:pPr>
                      <a:r>
                        <a:rPr b="1" lang="en" sz="1800">
                          <a:solidFill>
                            <a:srgbClr val="FF9900"/>
                          </a:solidFill>
                          <a:latin typeface="Proxima Nova"/>
                          <a:ea typeface="Proxima Nova"/>
                          <a:cs typeface="Proxima Nova"/>
                          <a:sym typeface="Proxima Nova"/>
                        </a:rPr>
                        <a:t>p</a:t>
                      </a:r>
                      <a:r>
                        <a:rPr b="1" lang="en" sz="1800">
                          <a:solidFill>
                            <a:srgbClr val="FF9900"/>
                          </a:solidFill>
                          <a:latin typeface="Proxima Nova"/>
                          <a:ea typeface="Proxima Nova"/>
                          <a:cs typeface="Proxima Nova"/>
                          <a:sym typeface="Proxima Nova"/>
                        </a:rPr>
                        <a:t>ort</a:t>
                      </a:r>
                    </a:p>
                  </a:txBody>
                  <a:tcPr marT="91425" marB="91425" marR="91425" marL="91425">
                    <a:lnL cap="flat" cmpd="sng" w="9525">
                      <a:solidFill>
                        <a:srgbClr val="FFFFFF">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r>
              <a:tr h="301500">
                <a:tc>
                  <a:txBody>
                    <a:bodyPr>
                      <a:noAutofit/>
                    </a:bodyPr>
                    <a:lstStyle/>
                    <a:p>
                      <a:pPr lvl="0" rtl="0" algn="ctr">
                        <a:spcBef>
                          <a:spcPts val="0"/>
                        </a:spcBef>
                        <a:buNone/>
                      </a:pPr>
                      <a:r>
                        <a:rPr lang="en" sz="1800">
                          <a:solidFill>
                            <a:srgbClr val="FFFFFF"/>
                          </a:solidFill>
                          <a:latin typeface="Proxima Nova"/>
                          <a:ea typeface="Proxima Nova"/>
                          <a:cs typeface="Proxima Nova"/>
                          <a:sym typeface="Proxima Nova"/>
                        </a:rPr>
                        <a:t>spongebob</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FFFFFF">
                          <a:alpha val="0"/>
                        </a:srgbClr>
                      </a:solidFill>
                      <a:prstDash val="solid"/>
                      <a:round/>
                      <a:headEnd len="med" w="med" type="none"/>
                      <a:tailEnd len="med" w="med" type="none"/>
                    </a:lnR>
                    <a:lnT cap="flat" cmpd="sng" w="9525">
                      <a:solidFill>
                        <a:srgbClr val="FFFFFF">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c>
                  <a:txBody>
                    <a:bodyPr>
                      <a:noAutofit/>
                    </a:bodyPr>
                    <a:lstStyle/>
                    <a:p>
                      <a:pPr lvl="0" rtl="0" algn="ctr">
                        <a:spcBef>
                          <a:spcPts val="0"/>
                        </a:spcBef>
                        <a:buNone/>
                      </a:pPr>
                      <a:r>
                        <a:rPr lang="en" sz="1800">
                          <a:solidFill>
                            <a:srgbClr val="FFFFFF"/>
                          </a:solidFill>
                          <a:latin typeface="Proxima Nova"/>
                          <a:ea typeface="Proxima Nova"/>
                          <a:cs typeface="Proxima Nova"/>
                          <a:sym typeface="Proxima Nova"/>
                        </a:rPr>
                        <a:t>1</a:t>
                      </a:r>
                    </a:p>
                  </a:txBody>
                  <a:tcPr marT="91425" marB="91425" marR="91425" marL="91425">
                    <a:lnL cap="flat" cmpd="sng" w="9525">
                      <a:solidFill>
                        <a:srgbClr val="FFFFFF">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r>
            </a:tbl>
          </a:graphicData>
        </a:graphic>
      </p:graphicFrame>
      <p:cxnSp>
        <p:nvCxnSpPr>
          <p:cNvPr id="1982" name="Shape 1982"/>
          <p:cNvCxnSpPr/>
          <p:nvPr/>
        </p:nvCxnSpPr>
        <p:spPr>
          <a:xfrm>
            <a:off x="4167800" y="1014025"/>
            <a:ext cx="1800" cy="1414200"/>
          </a:xfrm>
          <a:prstGeom prst="straightConnector1">
            <a:avLst/>
          </a:prstGeom>
          <a:noFill/>
          <a:ln cap="flat" cmpd="sng" w="19050">
            <a:solidFill>
              <a:srgbClr val="B7B7B7"/>
            </a:solidFill>
            <a:prstDash val="dot"/>
            <a:round/>
            <a:headEnd len="lg" w="lg" type="none"/>
            <a:tailEnd len="lg" w="lg" type="triangle"/>
          </a:ln>
        </p:spPr>
      </p:cxnSp>
      <p:sp>
        <p:nvSpPr>
          <p:cNvPr id="1983" name="Shape 1983"/>
          <p:cNvSpPr txBox="1"/>
          <p:nvPr/>
        </p:nvSpPr>
        <p:spPr>
          <a:xfrm>
            <a:off x="2890225" y="1652750"/>
            <a:ext cx="1271400" cy="400200"/>
          </a:xfrm>
          <a:prstGeom prst="rect">
            <a:avLst/>
          </a:prstGeom>
          <a:noFill/>
          <a:ln>
            <a:noFill/>
          </a:ln>
        </p:spPr>
        <p:txBody>
          <a:bodyPr anchorCtr="0" anchor="t" bIns="91425" lIns="91425" rIns="91425" wrap="square" tIns="91425">
            <a:noAutofit/>
          </a:bodyPr>
          <a:lstStyle/>
          <a:p>
            <a:pPr lvl="0" rtl="0" algn="r">
              <a:spcBef>
                <a:spcPts val="0"/>
              </a:spcBef>
              <a:buNone/>
            </a:pPr>
            <a:r>
              <a:rPr b="1" lang="en">
                <a:solidFill>
                  <a:srgbClr val="FFFFFF"/>
                </a:solidFill>
                <a:latin typeface="Roboto Mono"/>
                <a:ea typeface="Roboto Mono"/>
                <a:cs typeface="Roboto Mono"/>
                <a:sym typeface="Roboto Mono"/>
              </a:rPr>
              <a:t>flow_mod</a:t>
            </a:r>
          </a:p>
        </p:txBody>
      </p:sp>
      <p:sp>
        <p:nvSpPr>
          <p:cNvPr id="1984" name="Shape 1984"/>
          <p:cNvSpPr txBox="1"/>
          <p:nvPr/>
        </p:nvSpPr>
        <p:spPr>
          <a:xfrm>
            <a:off x="260175" y="293525"/>
            <a:ext cx="3055500" cy="1194300"/>
          </a:xfrm>
          <a:prstGeom prst="rect">
            <a:avLst/>
          </a:prstGeom>
          <a:noFill/>
          <a:ln>
            <a:noFill/>
          </a:ln>
        </p:spPr>
        <p:txBody>
          <a:bodyPr anchorCtr="0" anchor="t" bIns="91425" lIns="91425" rIns="91425" wrap="square" tIns="91425">
            <a:noAutofit/>
          </a:bodyPr>
          <a:lstStyle/>
          <a:p>
            <a:pPr lvl="0" rtl="0">
              <a:spcBef>
                <a:spcPts val="0"/>
              </a:spcBef>
              <a:buNone/>
            </a:pPr>
            <a:r>
              <a:rPr lang="en" sz="1800">
                <a:solidFill>
                  <a:srgbClr val="FFFFFF"/>
                </a:solidFill>
                <a:latin typeface="Proxima Nova"/>
                <a:ea typeface="Proxima Nova"/>
                <a:cs typeface="Proxima Nova"/>
                <a:sym typeface="Proxima Nova"/>
              </a:rPr>
              <a:t>install rule: </a:t>
            </a:r>
            <a:r>
              <a:rPr b="1" lang="en" sz="1800">
                <a:solidFill>
                  <a:srgbClr val="FFFFFF"/>
                </a:solidFill>
                <a:latin typeface="Proxima Nova"/>
                <a:ea typeface="Proxima Nova"/>
                <a:cs typeface="Proxima Nova"/>
                <a:sym typeface="Proxima Nova"/>
              </a:rPr>
              <a:t>forward packets for spongebob to port 1</a:t>
            </a: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8" name="Shape 1988"/>
        <p:cNvGrpSpPr/>
        <p:nvPr/>
      </p:nvGrpSpPr>
      <p:grpSpPr>
        <a:xfrm>
          <a:off x="0" y="0"/>
          <a:ext cx="0" cy="0"/>
          <a:chOff x="0" y="0"/>
          <a:chExt cx="0" cy="0"/>
        </a:xfrm>
      </p:grpSpPr>
      <p:sp>
        <p:nvSpPr>
          <p:cNvPr id="1989" name="Shape 1989"/>
          <p:cNvSpPr/>
          <p:nvPr/>
        </p:nvSpPr>
        <p:spPr>
          <a:xfrm>
            <a:off x="3840568" y="2511874"/>
            <a:ext cx="1271100" cy="5250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990" name="Shape 1990"/>
          <p:cNvGrpSpPr/>
          <p:nvPr/>
        </p:nvGrpSpPr>
        <p:grpSpPr>
          <a:xfrm>
            <a:off x="3840490" y="444111"/>
            <a:ext cx="1271282" cy="487223"/>
            <a:chOff x="565525" y="1153875"/>
            <a:chExt cx="1250400" cy="606300"/>
          </a:xfrm>
        </p:grpSpPr>
        <p:sp>
          <p:nvSpPr>
            <p:cNvPr id="1991" name="Shape 1991"/>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992" name="Shape 1992"/>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993" name="Shape 1993"/>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cxnSp>
        <p:nvCxnSpPr>
          <p:cNvPr id="1994" name="Shape 1994"/>
          <p:cNvCxnSpPr>
            <a:stCxn id="1991" idx="3"/>
            <a:endCxn id="1989" idx="1"/>
          </p:cNvCxnSpPr>
          <p:nvPr/>
        </p:nvCxnSpPr>
        <p:spPr>
          <a:xfrm>
            <a:off x="4476130" y="931333"/>
            <a:ext cx="0" cy="1580400"/>
          </a:xfrm>
          <a:prstGeom prst="straightConnector1">
            <a:avLst/>
          </a:prstGeom>
          <a:noFill/>
          <a:ln cap="flat" cmpd="sng" w="19050">
            <a:solidFill>
              <a:srgbClr val="FFFFFF"/>
            </a:solidFill>
            <a:prstDash val="dash"/>
            <a:round/>
            <a:headEnd len="lg" w="lg" type="none"/>
            <a:tailEnd len="lg" w="lg" type="none"/>
          </a:ln>
        </p:spPr>
      </p:cxnSp>
      <p:cxnSp>
        <p:nvCxnSpPr>
          <p:cNvPr id="1995" name="Shape 1995"/>
          <p:cNvCxnSpPr>
            <a:stCxn id="1989" idx="2"/>
          </p:cNvCxnSpPr>
          <p:nvPr/>
        </p:nvCxnSpPr>
        <p:spPr>
          <a:xfrm flipH="1">
            <a:off x="2096368" y="2774374"/>
            <a:ext cx="1744200" cy="301500"/>
          </a:xfrm>
          <a:prstGeom prst="straightConnector1">
            <a:avLst/>
          </a:prstGeom>
          <a:noFill/>
          <a:ln cap="flat" cmpd="sng" w="19050">
            <a:solidFill>
              <a:srgbClr val="FFFFFF"/>
            </a:solidFill>
            <a:prstDash val="solid"/>
            <a:round/>
            <a:headEnd len="lg" w="lg" type="none"/>
            <a:tailEnd len="lg" w="lg" type="none"/>
          </a:ln>
        </p:spPr>
      </p:cxnSp>
      <p:cxnSp>
        <p:nvCxnSpPr>
          <p:cNvPr id="1996" name="Shape 1996"/>
          <p:cNvCxnSpPr>
            <a:stCxn id="1989" idx="3"/>
          </p:cNvCxnSpPr>
          <p:nvPr/>
        </p:nvCxnSpPr>
        <p:spPr>
          <a:xfrm flipH="1">
            <a:off x="4471318" y="3036874"/>
            <a:ext cx="4800" cy="681600"/>
          </a:xfrm>
          <a:prstGeom prst="straightConnector1">
            <a:avLst/>
          </a:prstGeom>
          <a:noFill/>
          <a:ln cap="flat" cmpd="sng" w="19050">
            <a:solidFill>
              <a:srgbClr val="FFFFFF"/>
            </a:solidFill>
            <a:prstDash val="solid"/>
            <a:round/>
            <a:headEnd len="lg" w="lg" type="none"/>
            <a:tailEnd len="lg" w="lg" type="none"/>
          </a:ln>
        </p:spPr>
      </p:cxnSp>
      <p:cxnSp>
        <p:nvCxnSpPr>
          <p:cNvPr id="1997" name="Shape 1997"/>
          <p:cNvCxnSpPr>
            <a:stCxn id="1989" idx="4"/>
          </p:cNvCxnSpPr>
          <p:nvPr/>
        </p:nvCxnSpPr>
        <p:spPr>
          <a:xfrm>
            <a:off x="5111668" y="2774374"/>
            <a:ext cx="2004300" cy="301500"/>
          </a:xfrm>
          <a:prstGeom prst="straightConnector1">
            <a:avLst/>
          </a:prstGeom>
          <a:noFill/>
          <a:ln cap="flat" cmpd="sng" w="19050">
            <a:solidFill>
              <a:srgbClr val="FFFFFF"/>
            </a:solidFill>
            <a:prstDash val="solid"/>
            <a:round/>
            <a:headEnd len="lg" w="lg" type="none"/>
            <a:tailEnd len="lg" w="lg" type="none"/>
          </a:ln>
        </p:spPr>
      </p:cxnSp>
      <p:pic>
        <p:nvPicPr>
          <p:cNvPr descr="squidward.png" id="1998" name="Shape 1998"/>
          <p:cNvPicPr preferRelativeResize="0"/>
          <p:nvPr/>
        </p:nvPicPr>
        <p:blipFill>
          <a:blip r:embed="rId3">
            <a:alphaModFix/>
          </a:blip>
          <a:stretch>
            <a:fillRect/>
          </a:stretch>
        </p:blipFill>
        <p:spPr>
          <a:xfrm>
            <a:off x="7211862" y="2532725"/>
            <a:ext cx="1013400" cy="1013400"/>
          </a:xfrm>
          <a:prstGeom prst="rect">
            <a:avLst/>
          </a:prstGeom>
          <a:noFill/>
          <a:ln>
            <a:noFill/>
          </a:ln>
        </p:spPr>
      </p:pic>
      <p:pic>
        <p:nvPicPr>
          <p:cNvPr descr="spongebob.jpg" id="1999" name="Shape 1999"/>
          <p:cNvPicPr preferRelativeResize="0"/>
          <p:nvPr/>
        </p:nvPicPr>
        <p:blipFill>
          <a:blip r:embed="rId4">
            <a:alphaModFix/>
          </a:blip>
          <a:stretch>
            <a:fillRect/>
          </a:stretch>
        </p:blipFill>
        <p:spPr>
          <a:xfrm>
            <a:off x="918736" y="2508211"/>
            <a:ext cx="1177625" cy="1177625"/>
          </a:xfrm>
          <a:prstGeom prst="rect">
            <a:avLst/>
          </a:prstGeom>
          <a:noFill/>
          <a:ln>
            <a:noFill/>
          </a:ln>
        </p:spPr>
      </p:pic>
      <p:pic>
        <p:nvPicPr>
          <p:cNvPr descr="patrick.png" id="2000" name="Shape 2000"/>
          <p:cNvPicPr preferRelativeResize="0"/>
          <p:nvPr/>
        </p:nvPicPr>
        <p:blipFill>
          <a:blip r:embed="rId5">
            <a:alphaModFix/>
          </a:blip>
          <a:stretch>
            <a:fillRect/>
          </a:stretch>
        </p:blipFill>
        <p:spPr>
          <a:xfrm>
            <a:off x="3930137" y="3871950"/>
            <a:ext cx="1091950" cy="1091950"/>
          </a:xfrm>
          <a:prstGeom prst="rect">
            <a:avLst/>
          </a:prstGeom>
          <a:noFill/>
          <a:ln>
            <a:noFill/>
          </a:ln>
        </p:spPr>
      </p:pic>
      <p:sp>
        <p:nvSpPr>
          <p:cNvPr id="2001" name="Shape 2001"/>
          <p:cNvSpPr txBox="1"/>
          <p:nvPr/>
        </p:nvSpPr>
        <p:spPr>
          <a:xfrm>
            <a:off x="3568775" y="2774375"/>
            <a:ext cx="267000" cy="4002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1</a:t>
            </a:r>
          </a:p>
        </p:txBody>
      </p:sp>
      <p:sp>
        <p:nvSpPr>
          <p:cNvPr id="2002" name="Shape 2002"/>
          <p:cNvSpPr txBox="1"/>
          <p:nvPr/>
        </p:nvSpPr>
        <p:spPr>
          <a:xfrm>
            <a:off x="4520600" y="2996850"/>
            <a:ext cx="267000" cy="4002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2</a:t>
            </a:r>
          </a:p>
        </p:txBody>
      </p:sp>
      <p:sp>
        <p:nvSpPr>
          <p:cNvPr id="2003" name="Shape 2003"/>
          <p:cNvSpPr txBox="1"/>
          <p:nvPr/>
        </p:nvSpPr>
        <p:spPr>
          <a:xfrm>
            <a:off x="5106875" y="2774375"/>
            <a:ext cx="267000" cy="4002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3</a:t>
            </a:r>
          </a:p>
        </p:txBody>
      </p:sp>
      <p:graphicFrame>
        <p:nvGraphicFramePr>
          <p:cNvPr id="2004" name="Shape 2004"/>
          <p:cNvGraphicFramePr/>
          <p:nvPr/>
        </p:nvGraphicFramePr>
        <p:xfrm>
          <a:off x="5956075" y="228638"/>
          <a:ext cx="3000000" cy="3000000"/>
        </p:xfrm>
        <a:graphic>
          <a:graphicData uri="http://schemas.openxmlformats.org/drawingml/2006/table">
            <a:tbl>
              <a:tblPr>
                <a:noFill/>
                <a:tableStyleId>{5DAF8068-221B-4022-8F71-1C7C18F761E4}</a:tableStyleId>
              </a:tblPr>
              <a:tblGrid>
                <a:gridCol w="1430725"/>
                <a:gridCol w="1430725"/>
              </a:tblGrid>
              <a:tr h="301500">
                <a:tc>
                  <a:txBody>
                    <a:bodyPr>
                      <a:noAutofit/>
                    </a:bodyPr>
                    <a:lstStyle/>
                    <a:p>
                      <a:pPr lvl="0" rtl="0" algn="ctr">
                        <a:spcBef>
                          <a:spcPts val="0"/>
                        </a:spcBef>
                        <a:buNone/>
                      </a:pPr>
                      <a:r>
                        <a:rPr b="1" lang="en" sz="1800">
                          <a:solidFill>
                            <a:srgbClr val="FF9900"/>
                          </a:solidFill>
                          <a:latin typeface="Proxima Nova"/>
                          <a:ea typeface="Proxima Nova"/>
                          <a:cs typeface="Proxima Nova"/>
                          <a:sym typeface="Proxima Nova"/>
                        </a:rPr>
                        <a:t>MAC</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FFFFFF">
                          <a:alpha val="0"/>
                        </a:srgbClr>
                      </a:solidFill>
                      <a:prstDash val="solid"/>
                      <a:round/>
                      <a:headEnd len="med" w="med" type="none"/>
                      <a:tailEnd len="med" w="med" type="none"/>
                    </a:lnR>
                    <a:lnT cap="flat" cmpd="sng" w="9525">
                      <a:solidFill>
                        <a:srgbClr val="FFFFFF">
                          <a:alpha val="0"/>
                        </a:srgbClr>
                      </a:solidFill>
                      <a:prstDash val="solid"/>
                      <a:round/>
                      <a:headEnd len="med" w="med" type="none"/>
                      <a:tailEnd len="med" w="med" type="none"/>
                    </a:lnT>
                    <a:lnB cap="flat" cmpd="sng" w="9525">
                      <a:solidFill>
                        <a:srgbClr val="FFFFFF">
                          <a:alpha val="0"/>
                        </a:srgbClr>
                      </a:solidFill>
                      <a:prstDash val="solid"/>
                      <a:round/>
                      <a:headEnd len="med" w="med" type="none"/>
                      <a:tailEnd len="med" w="med" type="none"/>
                    </a:lnB>
                  </a:tcPr>
                </a:tc>
                <a:tc>
                  <a:txBody>
                    <a:bodyPr>
                      <a:noAutofit/>
                    </a:bodyPr>
                    <a:lstStyle/>
                    <a:p>
                      <a:pPr lvl="0" rtl="0" algn="ctr">
                        <a:spcBef>
                          <a:spcPts val="0"/>
                        </a:spcBef>
                        <a:buNone/>
                      </a:pPr>
                      <a:r>
                        <a:rPr b="1" lang="en" sz="1800">
                          <a:solidFill>
                            <a:srgbClr val="FF9900"/>
                          </a:solidFill>
                          <a:latin typeface="Proxima Nova"/>
                          <a:ea typeface="Proxima Nova"/>
                          <a:cs typeface="Proxima Nova"/>
                          <a:sym typeface="Proxima Nova"/>
                        </a:rPr>
                        <a:t>p</a:t>
                      </a:r>
                      <a:r>
                        <a:rPr b="1" lang="en" sz="1800">
                          <a:solidFill>
                            <a:srgbClr val="FF9900"/>
                          </a:solidFill>
                          <a:latin typeface="Proxima Nova"/>
                          <a:ea typeface="Proxima Nova"/>
                          <a:cs typeface="Proxima Nova"/>
                          <a:sym typeface="Proxima Nova"/>
                        </a:rPr>
                        <a:t>ort</a:t>
                      </a:r>
                    </a:p>
                  </a:txBody>
                  <a:tcPr marT="91425" marB="91425" marR="91425" marL="91425">
                    <a:lnL cap="flat" cmpd="sng" w="9525">
                      <a:solidFill>
                        <a:srgbClr val="FFFFFF">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r>
              <a:tr h="301500">
                <a:tc>
                  <a:txBody>
                    <a:bodyPr>
                      <a:noAutofit/>
                    </a:bodyPr>
                    <a:lstStyle/>
                    <a:p>
                      <a:pPr lvl="0" rtl="0" algn="ctr">
                        <a:spcBef>
                          <a:spcPts val="0"/>
                        </a:spcBef>
                        <a:buNone/>
                      </a:pPr>
                      <a:r>
                        <a:rPr lang="en" sz="1800">
                          <a:solidFill>
                            <a:srgbClr val="FFFFFF"/>
                          </a:solidFill>
                          <a:latin typeface="Proxima Nova"/>
                          <a:ea typeface="Proxima Nova"/>
                          <a:cs typeface="Proxima Nova"/>
                          <a:sym typeface="Proxima Nova"/>
                        </a:rPr>
                        <a:t>spongebob</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FFFFFF">
                          <a:alpha val="0"/>
                        </a:srgbClr>
                      </a:solidFill>
                      <a:prstDash val="solid"/>
                      <a:round/>
                      <a:headEnd len="med" w="med" type="none"/>
                      <a:tailEnd len="med" w="med" type="none"/>
                    </a:lnR>
                    <a:lnT cap="flat" cmpd="sng" w="9525">
                      <a:solidFill>
                        <a:srgbClr val="FFFFFF">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c>
                  <a:txBody>
                    <a:bodyPr>
                      <a:noAutofit/>
                    </a:bodyPr>
                    <a:lstStyle/>
                    <a:p>
                      <a:pPr lvl="0" rtl="0" algn="ctr">
                        <a:spcBef>
                          <a:spcPts val="0"/>
                        </a:spcBef>
                        <a:buNone/>
                      </a:pPr>
                      <a:r>
                        <a:rPr lang="en" sz="1800">
                          <a:solidFill>
                            <a:srgbClr val="FFFFFF"/>
                          </a:solidFill>
                          <a:latin typeface="Proxima Nova"/>
                          <a:ea typeface="Proxima Nova"/>
                          <a:cs typeface="Proxima Nova"/>
                          <a:sym typeface="Proxima Nova"/>
                        </a:rPr>
                        <a:t>1</a:t>
                      </a:r>
                    </a:p>
                  </a:txBody>
                  <a:tcPr marT="91425" marB="91425" marR="91425" marL="91425">
                    <a:lnL cap="flat" cmpd="sng" w="9525">
                      <a:solidFill>
                        <a:srgbClr val="FFFFFF">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r>
            </a:tbl>
          </a:graphicData>
        </a:graphic>
      </p:graphicFrame>
      <p:sp>
        <p:nvSpPr>
          <p:cNvPr id="2005" name="Shape 2005"/>
          <p:cNvSpPr/>
          <p:nvPr/>
        </p:nvSpPr>
        <p:spPr>
          <a:xfrm>
            <a:off x="3990038" y="3114325"/>
            <a:ext cx="327000" cy="232200"/>
          </a:xfrm>
          <a:prstGeom prst="snip1Rect">
            <a:avLst>
              <a:gd fmla="val 31643" name="adj"/>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rPr b="1" lang="en" sz="800"/>
              <a:t>...</a:t>
            </a:r>
          </a:p>
        </p:txBody>
      </p:sp>
      <p:cxnSp>
        <p:nvCxnSpPr>
          <p:cNvPr id="2006" name="Shape 2006"/>
          <p:cNvCxnSpPr>
            <a:endCxn id="2005" idx="1"/>
          </p:cNvCxnSpPr>
          <p:nvPr/>
        </p:nvCxnSpPr>
        <p:spPr>
          <a:xfrm flipH="1" rot="10800000">
            <a:off x="4149638" y="3346525"/>
            <a:ext cx="3900" cy="769500"/>
          </a:xfrm>
          <a:prstGeom prst="straightConnector1">
            <a:avLst/>
          </a:prstGeom>
          <a:noFill/>
          <a:ln cap="flat" cmpd="sng" w="19050">
            <a:solidFill>
              <a:srgbClr val="B7B7B7"/>
            </a:solidFill>
            <a:prstDash val="dot"/>
            <a:round/>
            <a:headEnd len="lg" w="lg" type="none"/>
            <a:tailEnd len="lg" w="lg" type="triangle"/>
          </a:ln>
        </p:spPr>
      </p:cxnSp>
      <p:sp>
        <p:nvSpPr>
          <p:cNvPr id="2007" name="Shape 2007"/>
          <p:cNvSpPr/>
          <p:nvPr/>
        </p:nvSpPr>
        <p:spPr>
          <a:xfrm>
            <a:off x="723638" y="444088"/>
            <a:ext cx="1567800" cy="788400"/>
          </a:xfrm>
          <a:prstGeom prst="snip1Rect">
            <a:avLst>
              <a:gd fmla="val 16667" name="adj"/>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rPr b="1" lang="en">
                <a:latin typeface="Proxima Nova"/>
                <a:ea typeface="Proxima Nova"/>
                <a:cs typeface="Proxima Nova"/>
                <a:sym typeface="Proxima Nova"/>
              </a:rPr>
              <a:t>src:</a:t>
            </a:r>
            <a:r>
              <a:rPr lang="en">
                <a:latin typeface="Proxima Nova"/>
                <a:ea typeface="Proxima Nova"/>
                <a:cs typeface="Proxima Nova"/>
                <a:sym typeface="Proxima Nova"/>
              </a:rPr>
              <a:t> patrick</a:t>
            </a:r>
          </a:p>
          <a:p>
            <a:pPr lvl="0" rtl="0">
              <a:spcBef>
                <a:spcPts val="0"/>
              </a:spcBef>
              <a:buNone/>
            </a:pPr>
            <a:r>
              <a:rPr b="1" lang="en">
                <a:latin typeface="Proxima Nova"/>
                <a:ea typeface="Proxima Nova"/>
                <a:cs typeface="Proxima Nova"/>
                <a:sym typeface="Proxima Nova"/>
              </a:rPr>
              <a:t>dst:</a:t>
            </a:r>
            <a:r>
              <a:rPr lang="en">
                <a:latin typeface="Proxima Nova"/>
                <a:ea typeface="Proxima Nova"/>
                <a:cs typeface="Proxima Nova"/>
                <a:sym typeface="Proxima Nova"/>
              </a:rPr>
              <a:t> spongebob</a:t>
            </a:r>
          </a:p>
          <a:p>
            <a:pPr lvl="0" rtl="0">
              <a:spcBef>
                <a:spcPts val="0"/>
              </a:spcBef>
              <a:buNone/>
            </a:pPr>
            <a:r>
              <a:rPr b="1" lang="en">
                <a:latin typeface="Proxima Nova"/>
                <a:ea typeface="Proxima Nova"/>
                <a:cs typeface="Proxima Nova"/>
                <a:sym typeface="Proxima Nova"/>
              </a:rPr>
              <a:t>msg:</a:t>
            </a:r>
            <a:r>
              <a:rPr lang="en">
                <a:latin typeface="Proxima Nova"/>
                <a:ea typeface="Proxima Nova"/>
                <a:cs typeface="Proxima Nova"/>
                <a:sym typeface="Proxima Nova"/>
              </a:rPr>
              <a:t> i’m patrick</a:t>
            </a: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1" name="Shape 2011"/>
        <p:cNvGrpSpPr/>
        <p:nvPr/>
      </p:nvGrpSpPr>
      <p:grpSpPr>
        <a:xfrm>
          <a:off x="0" y="0"/>
          <a:ext cx="0" cy="0"/>
          <a:chOff x="0" y="0"/>
          <a:chExt cx="0" cy="0"/>
        </a:xfrm>
      </p:grpSpPr>
      <p:sp>
        <p:nvSpPr>
          <p:cNvPr id="2012" name="Shape 2012"/>
          <p:cNvSpPr/>
          <p:nvPr/>
        </p:nvSpPr>
        <p:spPr>
          <a:xfrm>
            <a:off x="3840568" y="2511874"/>
            <a:ext cx="1271100" cy="5250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2013" name="Shape 2013"/>
          <p:cNvGrpSpPr/>
          <p:nvPr/>
        </p:nvGrpSpPr>
        <p:grpSpPr>
          <a:xfrm>
            <a:off x="3840490" y="444111"/>
            <a:ext cx="1271282" cy="487223"/>
            <a:chOff x="565525" y="1153875"/>
            <a:chExt cx="1250400" cy="606300"/>
          </a:xfrm>
        </p:grpSpPr>
        <p:sp>
          <p:nvSpPr>
            <p:cNvPr id="2014" name="Shape 2014"/>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2015" name="Shape 2015"/>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2016" name="Shape 2016"/>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cxnSp>
        <p:nvCxnSpPr>
          <p:cNvPr id="2017" name="Shape 2017"/>
          <p:cNvCxnSpPr>
            <a:stCxn id="2014" idx="3"/>
            <a:endCxn id="2012" idx="1"/>
          </p:cNvCxnSpPr>
          <p:nvPr/>
        </p:nvCxnSpPr>
        <p:spPr>
          <a:xfrm>
            <a:off x="4476130" y="931333"/>
            <a:ext cx="0" cy="1580400"/>
          </a:xfrm>
          <a:prstGeom prst="straightConnector1">
            <a:avLst/>
          </a:prstGeom>
          <a:noFill/>
          <a:ln cap="flat" cmpd="sng" w="19050">
            <a:solidFill>
              <a:srgbClr val="FFFFFF"/>
            </a:solidFill>
            <a:prstDash val="dash"/>
            <a:round/>
            <a:headEnd len="lg" w="lg" type="none"/>
            <a:tailEnd len="lg" w="lg" type="none"/>
          </a:ln>
        </p:spPr>
      </p:cxnSp>
      <p:cxnSp>
        <p:nvCxnSpPr>
          <p:cNvPr id="2018" name="Shape 2018"/>
          <p:cNvCxnSpPr>
            <a:stCxn id="2012" idx="2"/>
          </p:cNvCxnSpPr>
          <p:nvPr/>
        </p:nvCxnSpPr>
        <p:spPr>
          <a:xfrm flipH="1">
            <a:off x="2096368" y="2774374"/>
            <a:ext cx="1744200" cy="301500"/>
          </a:xfrm>
          <a:prstGeom prst="straightConnector1">
            <a:avLst/>
          </a:prstGeom>
          <a:noFill/>
          <a:ln cap="flat" cmpd="sng" w="19050">
            <a:solidFill>
              <a:srgbClr val="FFFFFF"/>
            </a:solidFill>
            <a:prstDash val="solid"/>
            <a:round/>
            <a:headEnd len="lg" w="lg" type="none"/>
            <a:tailEnd len="lg" w="lg" type="none"/>
          </a:ln>
        </p:spPr>
      </p:cxnSp>
      <p:cxnSp>
        <p:nvCxnSpPr>
          <p:cNvPr id="2019" name="Shape 2019"/>
          <p:cNvCxnSpPr>
            <a:stCxn id="2012" idx="3"/>
          </p:cNvCxnSpPr>
          <p:nvPr/>
        </p:nvCxnSpPr>
        <p:spPr>
          <a:xfrm flipH="1">
            <a:off x="4471318" y="3036874"/>
            <a:ext cx="4800" cy="681600"/>
          </a:xfrm>
          <a:prstGeom prst="straightConnector1">
            <a:avLst/>
          </a:prstGeom>
          <a:noFill/>
          <a:ln cap="flat" cmpd="sng" w="19050">
            <a:solidFill>
              <a:srgbClr val="FFFFFF"/>
            </a:solidFill>
            <a:prstDash val="solid"/>
            <a:round/>
            <a:headEnd len="lg" w="lg" type="none"/>
            <a:tailEnd len="lg" w="lg" type="none"/>
          </a:ln>
        </p:spPr>
      </p:cxnSp>
      <p:cxnSp>
        <p:nvCxnSpPr>
          <p:cNvPr id="2020" name="Shape 2020"/>
          <p:cNvCxnSpPr>
            <a:stCxn id="2012" idx="4"/>
          </p:cNvCxnSpPr>
          <p:nvPr/>
        </p:nvCxnSpPr>
        <p:spPr>
          <a:xfrm>
            <a:off x="5111668" y="2774374"/>
            <a:ext cx="2004300" cy="301500"/>
          </a:xfrm>
          <a:prstGeom prst="straightConnector1">
            <a:avLst/>
          </a:prstGeom>
          <a:noFill/>
          <a:ln cap="flat" cmpd="sng" w="19050">
            <a:solidFill>
              <a:srgbClr val="FFFFFF"/>
            </a:solidFill>
            <a:prstDash val="solid"/>
            <a:round/>
            <a:headEnd len="lg" w="lg" type="none"/>
            <a:tailEnd len="lg" w="lg" type="none"/>
          </a:ln>
        </p:spPr>
      </p:cxnSp>
      <p:pic>
        <p:nvPicPr>
          <p:cNvPr descr="squidward.png" id="2021" name="Shape 2021"/>
          <p:cNvPicPr preferRelativeResize="0"/>
          <p:nvPr/>
        </p:nvPicPr>
        <p:blipFill>
          <a:blip r:embed="rId3">
            <a:alphaModFix/>
          </a:blip>
          <a:stretch>
            <a:fillRect/>
          </a:stretch>
        </p:blipFill>
        <p:spPr>
          <a:xfrm>
            <a:off x="7211862" y="2532725"/>
            <a:ext cx="1013400" cy="1013400"/>
          </a:xfrm>
          <a:prstGeom prst="rect">
            <a:avLst/>
          </a:prstGeom>
          <a:noFill/>
          <a:ln>
            <a:noFill/>
          </a:ln>
        </p:spPr>
      </p:pic>
      <p:pic>
        <p:nvPicPr>
          <p:cNvPr descr="spongebob.jpg" id="2022" name="Shape 2022"/>
          <p:cNvPicPr preferRelativeResize="0"/>
          <p:nvPr/>
        </p:nvPicPr>
        <p:blipFill>
          <a:blip r:embed="rId4">
            <a:alphaModFix/>
          </a:blip>
          <a:stretch>
            <a:fillRect/>
          </a:stretch>
        </p:blipFill>
        <p:spPr>
          <a:xfrm>
            <a:off x="918736" y="2508211"/>
            <a:ext cx="1177625" cy="1177625"/>
          </a:xfrm>
          <a:prstGeom prst="rect">
            <a:avLst/>
          </a:prstGeom>
          <a:noFill/>
          <a:ln>
            <a:noFill/>
          </a:ln>
        </p:spPr>
      </p:pic>
      <p:pic>
        <p:nvPicPr>
          <p:cNvPr descr="patrick.png" id="2023" name="Shape 2023"/>
          <p:cNvPicPr preferRelativeResize="0"/>
          <p:nvPr/>
        </p:nvPicPr>
        <p:blipFill>
          <a:blip r:embed="rId5">
            <a:alphaModFix/>
          </a:blip>
          <a:stretch>
            <a:fillRect/>
          </a:stretch>
        </p:blipFill>
        <p:spPr>
          <a:xfrm>
            <a:off x="3930137" y="3871950"/>
            <a:ext cx="1091950" cy="1091950"/>
          </a:xfrm>
          <a:prstGeom prst="rect">
            <a:avLst/>
          </a:prstGeom>
          <a:noFill/>
          <a:ln>
            <a:noFill/>
          </a:ln>
        </p:spPr>
      </p:pic>
      <p:sp>
        <p:nvSpPr>
          <p:cNvPr id="2024" name="Shape 2024"/>
          <p:cNvSpPr txBox="1"/>
          <p:nvPr/>
        </p:nvSpPr>
        <p:spPr>
          <a:xfrm>
            <a:off x="3568775" y="2774375"/>
            <a:ext cx="267000" cy="4002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1</a:t>
            </a:r>
          </a:p>
        </p:txBody>
      </p:sp>
      <p:sp>
        <p:nvSpPr>
          <p:cNvPr id="2025" name="Shape 2025"/>
          <p:cNvSpPr txBox="1"/>
          <p:nvPr/>
        </p:nvSpPr>
        <p:spPr>
          <a:xfrm>
            <a:off x="4520600" y="2996850"/>
            <a:ext cx="267000" cy="4002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2</a:t>
            </a:r>
          </a:p>
        </p:txBody>
      </p:sp>
      <p:sp>
        <p:nvSpPr>
          <p:cNvPr id="2026" name="Shape 2026"/>
          <p:cNvSpPr txBox="1"/>
          <p:nvPr/>
        </p:nvSpPr>
        <p:spPr>
          <a:xfrm>
            <a:off x="5106875" y="2774375"/>
            <a:ext cx="267000" cy="4002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3</a:t>
            </a:r>
          </a:p>
        </p:txBody>
      </p:sp>
      <p:sp>
        <p:nvSpPr>
          <p:cNvPr id="2027" name="Shape 2027"/>
          <p:cNvSpPr/>
          <p:nvPr/>
        </p:nvSpPr>
        <p:spPr>
          <a:xfrm>
            <a:off x="2229988" y="2689125"/>
            <a:ext cx="327000" cy="232200"/>
          </a:xfrm>
          <a:prstGeom prst="snip1Rect">
            <a:avLst>
              <a:gd fmla="val 31643" name="adj"/>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rPr b="1" lang="en" sz="800"/>
              <a:t>...</a:t>
            </a:r>
          </a:p>
        </p:txBody>
      </p:sp>
      <p:cxnSp>
        <p:nvCxnSpPr>
          <p:cNvPr id="2028" name="Shape 2028"/>
          <p:cNvCxnSpPr>
            <a:endCxn id="2027" idx="0"/>
          </p:cNvCxnSpPr>
          <p:nvPr/>
        </p:nvCxnSpPr>
        <p:spPr>
          <a:xfrm flipH="1">
            <a:off x="2556988" y="2621925"/>
            <a:ext cx="1145400" cy="183300"/>
          </a:xfrm>
          <a:prstGeom prst="straightConnector1">
            <a:avLst/>
          </a:prstGeom>
          <a:noFill/>
          <a:ln cap="flat" cmpd="sng" w="19050">
            <a:solidFill>
              <a:srgbClr val="B7B7B7"/>
            </a:solidFill>
            <a:prstDash val="dot"/>
            <a:round/>
            <a:headEnd len="lg" w="lg" type="none"/>
            <a:tailEnd len="lg" w="lg" type="triangle"/>
          </a:ln>
        </p:spPr>
      </p:cxnSp>
      <p:sp>
        <p:nvSpPr>
          <p:cNvPr id="2029" name="Shape 2029"/>
          <p:cNvSpPr txBox="1"/>
          <p:nvPr/>
        </p:nvSpPr>
        <p:spPr>
          <a:xfrm>
            <a:off x="260175" y="293525"/>
            <a:ext cx="3055500" cy="637800"/>
          </a:xfrm>
          <a:prstGeom prst="rect">
            <a:avLst/>
          </a:prstGeom>
          <a:noFill/>
          <a:ln>
            <a:noFill/>
          </a:ln>
        </p:spPr>
        <p:txBody>
          <a:bodyPr anchorCtr="0" anchor="t" bIns="91425" lIns="91425" rIns="91425" wrap="square" tIns="91425">
            <a:noAutofit/>
          </a:bodyPr>
          <a:lstStyle/>
          <a:p>
            <a:pPr lvl="0">
              <a:spcBef>
                <a:spcPts val="0"/>
              </a:spcBef>
              <a:buNone/>
            </a:pPr>
            <a:r>
              <a:rPr b="1" lang="en" sz="1800">
                <a:solidFill>
                  <a:srgbClr val="FFFFFF"/>
                </a:solidFill>
                <a:latin typeface="Proxima Nova"/>
                <a:ea typeface="Proxima Nova"/>
                <a:cs typeface="Proxima Nova"/>
                <a:sym typeface="Proxima Nova"/>
              </a:rPr>
              <a:t>no flooding required!</a:t>
            </a:r>
          </a:p>
        </p:txBody>
      </p:sp>
      <p:graphicFrame>
        <p:nvGraphicFramePr>
          <p:cNvPr id="2030" name="Shape 2030"/>
          <p:cNvGraphicFramePr/>
          <p:nvPr/>
        </p:nvGraphicFramePr>
        <p:xfrm>
          <a:off x="5956075" y="228638"/>
          <a:ext cx="3000000" cy="3000000"/>
        </p:xfrm>
        <a:graphic>
          <a:graphicData uri="http://schemas.openxmlformats.org/drawingml/2006/table">
            <a:tbl>
              <a:tblPr>
                <a:noFill/>
                <a:tableStyleId>{5DAF8068-221B-4022-8F71-1C7C18F761E4}</a:tableStyleId>
              </a:tblPr>
              <a:tblGrid>
                <a:gridCol w="1430725"/>
                <a:gridCol w="1430725"/>
              </a:tblGrid>
              <a:tr h="301500">
                <a:tc>
                  <a:txBody>
                    <a:bodyPr>
                      <a:noAutofit/>
                    </a:bodyPr>
                    <a:lstStyle/>
                    <a:p>
                      <a:pPr lvl="0" rtl="0" algn="ctr">
                        <a:spcBef>
                          <a:spcPts val="0"/>
                        </a:spcBef>
                        <a:buNone/>
                      </a:pPr>
                      <a:r>
                        <a:rPr b="1" lang="en" sz="1800">
                          <a:solidFill>
                            <a:srgbClr val="FF9900"/>
                          </a:solidFill>
                          <a:latin typeface="Proxima Nova"/>
                          <a:ea typeface="Proxima Nova"/>
                          <a:cs typeface="Proxima Nova"/>
                          <a:sym typeface="Proxima Nova"/>
                        </a:rPr>
                        <a:t>MAC</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FFFFFF">
                          <a:alpha val="0"/>
                        </a:srgbClr>
                      </a:solidFill>
                      <a:prstDash val="solid"/>
                      <a:round/>
                      <a:headEnd len="med" w="med" type="none"/>
                      <a:tailEnd len="med" w="med" type="none"/>
                    </a:lnR>
                    <a:lnT cap="flat" cmpd="sng" w="9525">
                      <a:solidFill>
                        <a:srgbClr val="FFFFFF">
                          <a:alpha val="0"/>
                        </a:srgbClr>
                      </a:solidFill>
                      <a:prstDash val="solid"/>
                      <a:round/>
                      <a:headEnd len="med" w="med" type="none"/>
                      <a:tailEnd len="med" w="med" type="none"/>
                    </a:lnT>
                    <a:lnB cap="flat" cmpd="sng" w="9525">
                      <a:solidFill>
                        <a:srgbClr val="FFFFFF">
                          <a:alpha val="0"/>
                        </a:srgbClr>
                      </a:solidFill>
                      <a:prstDash val="solid"/>
                      <a:round/>
                      <a:headEnd len="med" w="med" type="none"/>
                      <a:tailEnd len="med" w="med" type="none"/>
                    </a:lnB>
                  </a:tcPr>
                </a:tc>
                <a:tc>
                  <a:txBody>
                    <a:bodyPr>
                      <a:noAutofit/>
                    </a:bodyPr>
                    <a:lstStyle/>
                    <a:p>
                      <a:pPr lvl="0" rtl="0" algn="ctr">
                        <a:spcBef>
                          <a:spcPts val="0"/>
                        </a:spcBef>
                        <a:buNone/>
                      </a:pPr>
                      <a:r>
                        <a:rPr b="1" lang="en" sz="1800">
                          <a:solidFill>
                            <a:srgbClr val="FF9900"/>
                          </a:solidFill>
                          <a:latin typeface="Proxima Nova"/>
                          <a:ea typeface="Proxima Nova"/>
                          <a:cs typeface="Proxima Nova"/>
                          <a:sym typeface="Proxima Nova"/>
                        </a:rPr>
                        <a:t>p</a:t>
                      </a:r>
                      <a:r>
                        <a:rPr b="1" lang="en" sz="1800">
                          <a:solidFill>
                            <a:srgbClr val="FF9900"/>
                          </a:solidFill>
                          <a:latin typeface="Proxima Nova"/>
                          <a:ea typeface="Proxima Nova"/>
                          <a:cs typeface="Proxima Nova"/>
                          <a:sym typeface="Proxima Nova"/>
                        </a:rPr>
                        <a:t>ort</a:t>
                      </a:r>
                    </a:p>
                  </a:txBody>
                  <a:tcPr marT="91425" marB="91425" marR="91425" marL="91425">
                    <a:lnL cap="flat" cmpd="sng" w="9525">
                      <a:solidFill>
                        <a:srgbClr val="FFFFFF">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r>
              <a:tr h="301500">
                <a:tc>
                  <a:txBody>
                    <a:bodyPr>
                      <a:noAutofit/>
                    </a:bodyPr>
                    <a:lstStyle/>
                    <a:p>
                      <a:pPr lvl="0" rtl="0" algn="ctr">
                        <a:spcBef>
                          <a:spcPts val="0"/>
                        </a:spcBef>
                        <a:buNone/>
                      </a:pPr>
                      <a:r>
                        <a:rPr lang="en" sz="1800">
                          <a:solidFill>
                            <a:srgbClr val="FFFFFF"/>
                          </a:solidFill>
                          <a:latin typeface="Proxima Nova"/>
                          <a:ea typeface="Proxima Nova"/>
                          <a:cs typeface="Proxima Nova"/>
                          <a:sym typeface="Proxima Nova"/>
                        </a:rPr>
                        <a:t>spongebob</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FFFFFF">
                          <a:alpha val="0"/>
                        </a:srgbClr>
                      </a:solidFill>
                      <a:prstDash val="solid"/>
                      <a:round/>
                      <a:headEnd len="med" w="med" type="none"/>
                      <a:tailEnd len="med" w="med" type="none"/>
                    </a:lnR>
                    <a:lnT cap="flat" cmpd="sng" w="9525">
                      <a:solidFill>
                        <a:srgbClr val="FFFFFF">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c>
                  <a:txBody>
                    <a:bodyPr>
                      <a:noAutofit/>
                    </a:bodyPr>
                    <a:lstStyle/>
                    <a:p>
                      <a:pPr lvl="0" rtl="0" algn="ctr">
                        <a:spcBef>
                          <a:spcPts val="0"/>
                        </a:spcBef>
                        <a:buNone/>
                      </a:pPr>
                      <a:r>
                        <a:rPr lang="en" sz="1800">
                          <a:solidFill>
                            <a:srgbClr val="FFFFFF"/>
                          </a:solidFill>
                          <a:latin typeface="Proxima Nova"/>
                          <a:ea typeface="Proxima Nova"/>
                          <a:cs typeface="Proxima Nova"/>
                          <a:sym typeface="Proxima Nova"/>
                        </a:rPr>
                        <a:t>1</a:t>
                      </a:r>
                    </a:p>
                  </a:txBody>
                  <a:tcPr marT="91425" marB="91425" marR="91425" marL="91425">
                    <a:lnL cap="flat" cmpd="sng" w="9525">
                      <a:solidFill>
                        <a:srgbClr val="FFFFFF">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pic>
        <p:nvPicPr>
          <p:cNvPr id="82" name="Shape 82"/>
          <p:cNvPicPr preferRelativeResize="0"/>
          <p:nvPr/>
        </p:nvPicPr>
        <p:blipFill>
          <a:blip r:embed="rId3">
            <a:alphaModFix/>
          </a:blip>
          <a:stretch>
            <a:fillRect/>
          </a:stretch>
        </p:blipFill>
        <p:spPr>
          <a:xfrm>
            <a:off x="781050" y="1214438"/>
            <a:ext cx="7581900" cy="2714625"/>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4" name="Shape 2034"/>
        <p:cNvGrpSpPr/>
        <p:nvPr/>
      </p:nvGrpSpPr>
      <p:grpSpPr>
        <a:xfrm>
          <a:off x="0" y="0"/>
          <a:ext cx="0" cy="0"/>
          <a:chOff x="0" y="0"/>
          <a:chExt cx="0" cy="0"/>
        </a:xfrm>
      </p:grpSpPr>
      <p:sp>
        <p:nvSpPr>
          <p:cNvPr id="2035" name="Shape 2035"/>
          <p:cNvSpPr/>
          <p:nvPr/>
        </p:nvSpPr>
        <p:spPr>
          <a:xfrm>
            <a:off x="3840568" y="2511874"/>
            <a:ext cx="1271100" cy="5250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2036" name="Shape 2036"/>
          <p:cNvGrpSpPr/>
          <p:nvPr/>
        </p:nvGrpSpPr>
        <p:grpSpPr>
          <a:xfrm>
            <a:off x="3840490" y="444111"/>
            <a:ext cx="1271282" cy="487223"/>
            <a:chOff x="565525" y="1153875"/>
            <a:chExt cx="1250400" cy="606300"/>
          </a:xfrm>
        </p:grpSpPr>
        <p:sp>
          <p:nvSpPr>
            <p:cNvPr id="2037" name="Shape 2037"/>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2038" name="Shape 2038"/>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2039" name="Shape 2039"/>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cxnSp>
        <p:nvCxnSpPr>
          <p:cNvPr id="2040" name="Shape 2040"/>
          <p:cNvCxnSpPr>
            <a:stCxn id="2037" idx="3"/>
            <a:endCxn id="2035" idx="1"/>
          </p:cNvCxnSpPr>
          <p:nvPr/>
        </p:nvCxnSpPr>
        <p:spPr>
          <a:xfrm>
            <a:off x="4476130" y="931333"/>
            <a:ext cx="0" cy="1580400"/>
          </a:xfrm>
          <a:prstGeom prst="straightConnector1">
            <a:avLst/>
          </a:prstGeom>
          <a:noFill/>
          <a:ln cap="flat" cmpd="sng" w="19050">
            <a:solidFill>
              <a:srgbClr val="FFFFFF"/>
            </a:solidFill>
            <a:prstDash val="dash"/>
            <a:round/>
            <a:headEnd len="lg" w="lg" type="none"/>
            <a:tailEnd len="lg" w="lg" type="none"/>
          </a:ln>
        </p:spPr>
      </p:cxnSp>
      <p:cxnSp>
        <p:nvCxnSpPr>
          <p:cNvPr id="2041" name="Shape 2041"/>
          <p:cNvCxnSpPr>
            <a:stCxn id="2035" idx="2"/>
          </p:cNvCxnSpPr>
          <p:nvPr/>
        </p:nvCxnSpPr>
        <p:spPr>
          <a:xfrm flipH="1">
            <a:off x="2096368" y="2774374"/>
            <a:ext cx="1744200" cy="301500"/>
          </a:xfrm>
          <a:prstGeom prst="straightConnector1">
            <a:avLst/>
          </a:prstGeom>
          <a:noFill/>
          <a:ln cap="flat" cmpd="sng" w="19050">
            <a:solidFill>
              <a:srgbClr val="FFFFFF"/>
            </a:solidFill>
            <a:prstDash val="solid"/>
            <a:round/>
            <a:headEnd len="lg" w="lg" type="none"/>
            <a:tailEnd len="lg" w="lg" type="none"/>
          </a:ln>
        </p:spPr>
      </p:cxnSp>
      <p:cxnSp>
        <p:nvCxnSpPr>
          <p:cNvPr id="2042" name="Shape 2042"/>
          <p:cNvCxnSpPr>
            <a:stCxn id="2035" idx="3"/>
          </p:cNvCxnSpPr>
          <p:nvPr/>
        </p:nvCxnSpPr>
        <p:spPr>
          <a:xfrm flipH="1">
            <a:off x="4471318" y="3036874"/>
            <a:ext cx="4800" cy="681600"/>
          </a:xfrm>
          <a:prstGeom prst="straightConnector1">
            <a:avLst/>
          </a:prstGeom>
          <a:noFill/>
          <a:ln cap="flat" cmpd="sng" w="19050">
            <a:solidFill>
              <a:srgbClr val="FFFFFF"/>
            </a:solidFill>
            <a:prstDash val="solid"/>
            <a:round/>
            <a:headEnd len="lg" w="lg" type="none"/>
            <a:tailEnd len="lg" w="lg" type="none"/>
          </a:ln>
        </p:spPr>
      </p:cxnSp>
      <p:cxnSp>
        <p:nvCxnSpPr>
          <p:cNvPr id="2043" name="Shape 2043"/>
          <p:cNvCxnSpPr>
            <a:stCxn id="2035" idx="4"/>
          </p:cNvCxnSpPr>
          <p:nvPr/>
        </p:nvCxnSpPr>
        <p:spPr>
          <a:xfrm>
            <a:off x="5111668" y="2774374"/>
            <a:ext cx="2004300" cy="301500"/>
          </a:xfrm>
          <a:prstGeom prst="straightConnector1">
            <a:avLst/>
          </a:prstGeom>
          <a:noFill/>
          <a:ln cap="flat" cmpd="sng" w="19050">
            <a:solidFill>
              <a:srgbClr val="FFFFFF"/>
            </a:solidFill>
            <a:prstDash val="solid"/>
            <a:round/>
            <a:headEnd len="lg" w="lg" type="none"/>
            <a:tailEnd len="lg" w="lg" type="none"/>
          </a:ln>
        </p:spPr>
      </p:cxnSp>
      <p:pic>
        <p:nvPicPr>
          <p:cNvPr descr="squidward.png" id="2044" name="Shape 2044"/>
          <p:cNvPicPr preferRelativeResize="0"/>
          <p:nvPr/>
        </p:nvPicPr>
        <p:blipFill>
          <a:blip r:embed="rId3">
            <a:alphaModFix/>
          </a:blip>
          <a:stretch>
            <a:fillRect/>
          </a:stretch>
        </p:blipFill>
        <p:spPr>
          <a:xfrm>
            <a:off x="7211862" y="2532725"/>
            <a:ext cx="1013400" cy="1013400"/>
          </a:xfrm>
          <a:prstGeom prst="rect">
            <a:avLst/>
          </a:prstGeom>
          <a:noFill/>
          <a:ln>
            <a:noFill/>
          </a:ln>
        </p:spPr>
      </p:pic>
      <p:pic>
        <p:nvPicPr>
          <p:cNvPr descr="spongebob.jpg" id="2045" name="Shape 2045"/>
          <p:cNvPicPr preferRelativeResize="0"/>
          <p:nvPr/>
        </p:nvPicPr>
        <p:blipFill>
          <a:blip r:embed="rId4">
            <a:alphaModFix/>
          </a:blip>
          <a:stretch>
            <a:fillRect/>
          </a:stretch>
        </p:blipFill>
        <p:spPr>
          <a:xfrm>
            <a:off x="918736" y="2508211"/>
            <a:ext cx="1177625" cy="1177625"/>
          </a:xfrm>
          <a:prstGeom prst="rect">
            <a:avLst/>
          </a:prstGeom>
          <a:noFill/>
          <a:ln>
            <a:noFill/>
          </a:ln>
        </p:spPr>
      </p:pic>
      <p:pic>
        <p:nvPicPr>
          <p:cNvPr descr="patrick.png" id="2046" name="Shape 2046"/>
          <p:cNvPicPr preferRelativeResize="0"/>
          <p:nvPr/>
        </p:nvPicPr>
        <p:blipFill>
          <a:blip r:embed="rId5">
            <a:alphaModFix/>
          </a:blip>
          <a:stretch>
            <a:fillRect/>
          </a:stretch>
        </p:blipFill>
        <p:spPr>
          <a:xfrm>
            <a:off x="3930137" y="3871950"/>
            <a:ext cx="1091950" cy="1091950"/>
          </a:xfrm>
          <a:prstGeom prst="rect">
            <a:avLst/>
          </a:prstGeom>
          <a:noFill/>
          <a:ln>
            <a:noFill/>
          </a:ln>
        </p:spPr>
      </p:pic>
      <p:sp>
        <p:nvSpPr>
          <p:cNvPr id="2047" name="Shape 2047"/>
          <p:cNvSpPr txBox="1"/>
          <p:nvPr/>
        </p:nvSpPr>
        <p:spPr>
          <a:xfrm>
            <a:off x="3568775" y="2774375"/>
            <a:ext cx="267000" cy="4002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1</a:t>
            </a:r>
          </a:p>
        </p:txBody>
      </p:sp>
      <p:sp>
        <p:nvSpPr>
          <p:cNvPr id="2048" name="Shape 2048"/>
          <p:cNvSpPr txBox="1"/>
          <p:nvPr/>
        </p:nvSpPr>
        <p:spPr>
          <a:xfrm>
            <a:off x="4520600" y="2996850"/>
            <a:ext cx="267000" cy="4002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2</a:t>
            </a:r>
          </a:p>
        </p:txBody>
      </p:sp>
      <p:sp>
        <p:nvSpPr>
          <p:cNvPr id="2049" name="Shape 2049"/>
          <p:cNvSpPr txBox="1"/>
          <p:nvPr/>
        </p:nvSpPr>
        <p:spPr>
          <a:xfrm>
            <a:off x="5106875" y="2774375"/>
            <a:ext cx="267000" cy="4002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3</a:t>
            </a:r>
          </a:p>
        </p:txBody>
      </p:sp>
      <p:sp>
        <p:nvSpPr>
          <p:cNvPr id="2050" name="Shape 2050"/>
          <p:cNvSpPr txBox="1"/>
          <p:nvPr/>
        </p:nvSpPr>
        <p:spPr>
          <a:xfrm>
            <a:off x="233500" y="163975"/>
            <a:ext cx="2898600" cy="793800"/>
          </a:xfrm>
          <a:prstGeom prst="rect">
            <a:avLst/>
          </a:prstGeom>
          <a:noFill/>
          <a:ln>
            <a:noFill/>
          </a:ln>
        </p:spPr>
        <p:txBody>
          <a:bodyPr anchorCtr="0" anchor="t" bIns="91425" lIns="91425" rIns="91425" wrap="square" tIns="91425">
            <a:noAutofit/>
          </a:bodyPr>
          <a:lstStyle/>
          <a:p>
            <a:pPr lvl="0" rtl="0">
              <a:spcBef>
                <a:spcPts val="0"/>
              </a:spcBef>
              <a:buNone/>
            </a:pPr>
            <a:r>
              <a:rPr b="1" lang="en" sz="3000">
                <a:solidFill>
                  <a:srgbClr val="FF9900"/>
                </a:solidFill>
                <a:latin typeface="Proxima Nova"/>
                <a:ea typeface="Proxima Nova"/>
                <a:cs typeface="Proxima Nova"/>
                <a:sym typeface="Proxima Nova"/>
              </a:rPr>
              <a:t>firewall</a:t>
            </a: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4" name="Shape 2054"/>
        <p:cNvGrpSpPr/>
        <p:nvPr/>
      </p:nvGrpSpPr>
      <p:grpSpPr>
        <a:xfrm>
          <a:off x="0" y="0"/>
          <a:ext cx="0" cy="0"/>
          <a:chOff x="0" y="0"/>
          <a:chExt cx="0" cy="0"/>
        </a:xfrm>
      </p:grpSpPr>
      <p:sp>
        <p:nvSpPr>
          <p:cNvPr id="2055" name="Shape 2055"/>
          <p:cNvSpPr/>
          <p:nvPr/>
        </p:nvSpPr>
        <p:spPr>
          <a:xfrm>
            <a:off x="3840568" y="2511874"/>
            <a:ext cx="1271100" cy="5250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2056" name="Shape 2056"/>
          <p:cNvGrpSpPr/>
          <p:nvPr/>
        </p:nvGrpSpPr>
        <p:grpSpPr>
          <a:xfrm>
            <a:off x="3840490" y="444111"/>
            <a:ext cx="1271282" cy="487223"/>
            <a:chOff x="565525" y="1153875"/>
            <a:chExt cx="1250400" cy="606300"/>
          </a:xfrm>
        </p:grpSpPr>
        <p:sp>
          <p:nvSpPr>
            <p:cNvPr id="2057" name="Shape 2057"/>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2058" name="Shape 2058"/>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2059" name="Shape 2059"/>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cxnSp>
        <p:nvCxnSpPr>
          <p:cNvPr id="2060" name="Shape 2060"/>
          <p:cNvCxnSpPr>
            <a:stCxn id="2057" idx="3"/>
            <a:endCxn id="2055" idx="1"/>
          </p:cNvCxnSpPr>
          <p:nvPr/>
        </p:nvCxnSpPr>
        <p:spPr>
          <a:xfrm>
            <a:off x="4476130" y="931333"/>
            <a:ext cx="0" cy="1580400"/>
          </a:xfrm>
          <a:prstGeom prst="straightConnector1">
            <a:avLst/>
          </a:prstGeom>
          <a:noFill/>
          <a:ln cap="flat" cmpd="sng" w="19050">
            <a:solidFill>
              <a:srgbClr val="FFFFFF"/>
            </a:solidFill>
            <a:prstDash val="dash"/>
            <a:round/>
            <a:headEnd len="lg" w="lg" type="none"/>
            <a:tailEnd len="lg" w="lg" type="none"/>
          </a:ln>
        </p:spPr>
      </p:cxnSp>
      <p:cxnSp>
        <p:nvCxnSpPr>
          <p:cNvPr id="2061" name="Shape 2061"/>
          <p:cNvCxnSpPr>
            <a:stCxn id="2055" idx="2"/>
          </p:cNvCxnSpPr>
          <p:nvPr/>
        </p:nvCxnSpPr>
        <p:spPr>
          <a:xfrm flipH="1">
            <a:off x="2096368" y="2774374"/>
            <a:ext cx="1744200" cy="301500"/>
          </a:xfrm>
          <a:prstGeom prst="straightConnector1">
            <a:avLst/>
          </a:prstGeom>
          <a:noFill/>
          <a:ln cap="flat" cmpd="sng" w="19050">
            <a:solidFill>
              <a:srgbClr val="FFFFFF"/>
            </a:solidFill>
            <a:prstDash val="solid"/>
            <a:round/>
            <a:headEnd len="lg" w="lg" type="none"/>
            <a:tailEnd len="lg" w="lg" type="none"/>
          </a:ln>
        </p:spPr>
      </p:cxnSp>
      <p:cxnSp>
        <p:nvCxnSpPr>
          <p:cNvPr id="2062" name="Shape 2062"/>
          <p:cNvCxnSpPr>
            <a:stCxn id="2055" idx="3"/>
          </p:cNvCxnSpPr>
          <p:nvPr/>
        </p:nvCxnSpPr>
        <p:spPr>
          <a:xfrm flipH="1">
            <a:off x="4471318" y="3036874"/>
            <a:ext cx="4800" cy="681600"/>
          </a:xfrm>
          <a:prstGeom prst="straightConnector1">
            <a:avLst/>
          </a:prstGeom>
          <a:noFill/>
          <a:ln cap="flat" cmpd="sng" w="19050">
            <a:solidFill>
              <a:srgbClr val="FFFFFF"/>
            </a:solidFill>
            <a:prstDash val="solid"/>
            <a:round/>
            <a:headEnd len="lg" w="lg" type="none"/>
            <a:tailEnd len="lg" w="lg" type="none"/>
          </a:ln>
        </p:spPr>
      </p:cxnSp>
      <p:cxnSp>
        <p:nvCxnSpPr>
          <p:cNvPr id="2063" name="Shape 2063"/>
          <p:cNvCxnSpPr>
            <a:stCxn id="2055" idx="4"/>
          </p:cNvCxnSpPr>
          <p:nvPr/>
        </p:nvCxnSpPr>
        <p:spPr>
          <a:xfrm>
            <a:off x="5111668" y="2774374"/>
            <a:ext cx="2004300" cy="301500"/>
          </a:xfrm>
          <a:prstGeom prst="straightConnector1">
            <a:avLst/>
          </a:prstGeom>
          <a:noFill/>
          <a:ln cap="flat" cmpd="sng" w="19050">
            <a:solidFill>
              <a:srgbClr val="FFFFFF"/>
            </a:solidFill>
            <a:prstDash val="solid"/>
            <a:round/>
            <a:headEnd len="lg" w="lg" type="none"/>
            <a:tailEnd len="lg" w="lg" type="none"/>
          </a:ln>
        </p:spPr>
      </p:cxnSp>
      <p:pic>
        <p:nvPicPr>
          <p:cNvPr descr="squidward.png" id="2064" name="Shape 2064"/>
          <p:cNvPicPr preferRelativeResize="0"/>
          <p:nvPr/>
        </p:nvPicPr>
        <p:blipFill>
          <a:blip r:embed="rId3">
            <a:alphaModFix/>
          </a:blip>
          <a:stretch>
            <a:fillRect/>
          </a:stretch>
        </p:blipFill>
        <p:spPr>
          <a:xfrm>
            <a:off x="7211862" y="2532725"/>
            <a:ext cx="1013400" cy="1013400"/>
          </a:xfrm>
          <a:prstGeom prst="rect">
            <a:avLst/>
          </a:prstGeom>
          <a:noFill/>
          <a:ln>
            <a:noFill/>
          </a:ln>
        </p:spPr>
      </p:pic>
      <p:pic>
        <p:nvPicPr>
          <p:cNvPr descr="spongebob.jpg" id="2065" name="Shape 2065"/>
          <p:cNvPicPr preferRelativeResize="0"/>
          <p:nvPr/>
        </p:nvPicPr>
        <p:blipFill>
          <a:blip r:embed="rId4">
            <a:alphaModFix/>
          </a:blip>
          <a:stretch>
            <a:fillRect/>
          </a:stretch>
        </p:blipFill>
        <p:spPr>
          <a:xfrm>
            <a:off x="918736" y="2508211"/>
            <a:ext cx="1177625" cy="1177625"/>
          </a:xfrm>
          <a:prstGeom prst="rect">
            <a:avLst/>
          </a:prstGeom>
          <a:noFill/>
          <a:ln>
            <a:noFill/>
          </a:ln>
        </p:spPr>
      </p:pic>
      <p:pic>
        <p:nvPicPr>
          <p:cNvPr descr="patrick.png" id="2066" name="Shape 2066"/>
          <p:cNvPicPr preferRelativeResize="0"/>
          <p:nvPr/>
        </p:nvPicPr>
        <p:blipFill>
          <a:blip r:embed="rId5">
            <a:alphaModFix/>
          </a:blip>
          <a:stretch>
            <a:fillRect/>
          </a:stretch>
        </p:blipFill>
        <p:spPr>
          <a:xfrm>
            <a:off x="3930137" y="3871950"/>
            <a:ext cx="1091950" cy="1091950"/>
          </a:xfrm>
          <a:prstGeom prst="rect">
            <a:avLst/>
          </a:prstGeom>
          <a:noFill/>
          <a:ln>
            <a:noFill/>
          </a:ln>
        </p:spPr>
      </p:pic>
      <p:sp>
        <p:nvSpPr>
          <p:cNvPr id="2067" name="Shape 2067"/>
          <p:cNvSpPr txBox="1"/>
          <p:nvPr/>
        </p:nvSpPr>
        <p:spPr>
          <a:xfrm>
            <a:off x="3568775" y="2774375"/>
            <a:ext cx="267000" cy="4002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1</a:t>
            </a:r>
          </a:p>
        </p:txBody>
      </p:sp>
      <p:sp>
        <p:nvSpPr>
          <p:cNvPr id="2068" name="Shape 2068"/>
          <p:cNvSpPr txBox="1"/>
          <p:nvPr/>
        </p:nvSpPr>
        <p:spPr>
          <a:xfrm>
            <a:off x="4520600" y="2996850"/>
            <a:ext cx="267000" cy="4002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2</a:t>
            </a:r>
          </a:p>
        </p:txBody>
      </p:sp>
      <p:sp>
        <p:nvSpPr>
          <p:cNvPr id="2069" name="Shape 2069"/>
          <p:cNvSpPr txBox="1"/>
          <p:nvPr/>
        </p:nvSpPr>
        <p:spPr>
          <a:xfrm>
            <a:off x="5106875" y="2774375"/>
            <a:ext cx="267000" cy="4002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3</a:t>
            </a:r>
          </a:p>
        </p:txBody>
      </p:sp>
      <p:cxnSp>
        <p:nvCxnSpPr>
          <p:cNvPr id="2070" name="Shape 2070"/>
          <p:cNvCxnSpPr/>
          <p:nvPr/>
        </p:nvCxnSpPr>
        <p:spPr>
          <a:xfrm>
            <a:off x="4167800" y="1014025"/>
            <a:ext cx="1800" cy="1414200"/>
          </a:xfrm>
          <a:prstGeom prst="straightConnector1">
            <a:avLst/>
          </a:prstGeom>
          <a:noFill/>
          <a:ln cap="flat" cmpd="sng" w="19050">
            <a:solidFill>
              <a:srgbClr val="B7B7B7"/>
            </a:solidFill>
            <a:prstDash val="dot"/>
            <a:round/>
            <a:headEnd len="lg" w="lg" type="none"/>
            <a:tailEnd len="lg" w="lg" type="triangle"/>
          </a:ln>
        </p:spPr>
      </p:cxnSp>
      <p:sp>
        <p:nvSpPr>
          <p:cNvPr id="2071" name="Shape 2071"/>
          <p:cNvSpPr txBox="1"/>
          <p:nvPr/>
        </p:nvSpPr>
        <p:spPr>
          <a:xfrm>
            <a:off x="2890225" y="1652750"/>
            <a:ext cx="1271400" cy="400200"/>
          </a:xfrm>
          <a:prstGeom prst="rect">
            <a:avLst/>
          </a:prstGeom>
          <a:noFill/>
          <a:ln>
            <a:noFill/>
          </a:ln>
        </p:spPr>
        <p:txBody>
          <a:bodyPr anchorCtr="0" anchor="t" bIns="91425" lIns="91425" rIns="91425" wrap="square" tIns="91425">
            <a:noAutofit/>
          </a:bodyPr>
          <a:lstStyle/>
          <a:p>
            <a:pPr lvl="0" rtl="0" algn="r">
              <a:spcBef>
                <a:spcPts val="0"/>
              </a:spcBef>
              <a:buNone/>
            </a:pPr>
            <a:r>
              <a:rPr b="1" lang="en">
                <a:solidFill>
                  <a:srgbClr val="FFFFFF"/>
                </a:solidFill>
                <a:latin typeface="Roboto Mono"/>
                <a:ea typeface="Roboto Mono"/>
                <a:cs typeface="Roboto Mono"/>
                <a:sym typeface="Roboto Mono"/>
              </a:rPr>
              <a:t>flow_mod</a:t>
            </a:r>
          </a:p>
        </p:txBody>
      </p:sp>
      <p:sp>
        <p:nvSpPr>
          <p:cNvPr id="2072" name="Shape 2072"/>
          <p:cNvSpPr txBox="1"/>
          <p:nvPr/>
        </p:nvSpPr>
        <p:spPr>
          <a:xfrm>
            <a:off x="260175" y="293525"/>
            <a:ext cx="3055500" cy="1194300"/>
          </a:xfrm>
          <a:prstGeom prst="rect">
            <a:avLst/>
          </a:prstGeom>
          <a:noFill/>
          <a:ln>
            <a:noFill/>
          </a:ln>
        </p:spPr>
        <p:txBody>
          <a:bodyPr anchorCtr="0" anchor="t" bIns="91425" lIns="91425" rIns="91425" wrap="square" tIns="91425">
            <a:noAutofit/>
          </a:bodyPr>
          <a:lstStyle/>
          <a:p>
            <a:pPr lvl="0" rtl="0">
              <a:spcBef>
                <a:spcPts val="0"/>
              </a:spcBef>
              <a:buNone/>
            </a:pPr>
            <a:r>
              <a:rPr lang="en" sz="1800">
                <a:solidFill>
                  <a:srgbClr val="FFFFFF"/>
                </a:solidFill>
                <a:latin typeface="Proxima Nova"/>
                <a:ea typeface="Proxima Nova"/>
                <a:cs typeface="Proxima Nova"/>
                <a:sym typeface="Proxima Nova"/>
              </a:rPr>
              <a:t>install rule: </a:t>
            </a:r>
            <a:r>
              <a:rPr b="1" lang="en" sz="1800">
                <a:solidFill>
                  <a:srgbClr val="FFFFFF"/>
                </a:solidFill>
                <a:latin typeface="Proxima Nova"/>
                <a:ea typeface="Proxima Nova"/>
                <a:cs typeface="Proxima Nova"/>
                <a:sym typeface="Proxima Nova"/>
              </a:rPr>
              <a:t>drop packets destined for squidward</a:t>
            </a: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6" name="Shape 2076"/>
        <p:cNvGrpSpPr/>
        <p:nvPr/>
      </p:nvGrpSpPr>
      <p:grpSpPr>
        <a:xfrm>
          <a:off x="0" y="0"/>
          <a:ext cx="0" cy="0"/>
          <a:chOff x="0" y="0"/>
          <a:chExt cx="0" cy="0"/>
        </a:xfrm>
      </p:grpSpPr>
      <p:sp>
        <p:nvSpPr>
          <p:cNvPr id="2077" name="Shape 2077"/>
          <p:cNvSpPr/>
          <p:nvPr/>
        </p:nvSpPr>
        <p:spPr>
          <a:xfrm>
            <a:off x="3840568" y="2511874"/>
            <a:ext cx="1271100" cy="5250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2078" name="Shape 2078"/>
          <p:cNvGrpSpPr/>
          <p:nvPr/>
        </p:nvGrpSpPr>
        <p:grpSpPr>
          <a:xfrm>
            <a:off x="3840490" y="444111"/>
            <a:ext cx="1271282" cy="487223"/>
            <a:chOff x="565525" y="1153875"/>
            <a:chExt cx="1250400" cy="606300"/>
          </a:xfrm>
        </p:grpSpPr>
        <p:sp>
          <p:nvSpPr>
            <p:cNvPr id="2079" name="Shape 2079"/>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2080" name="Shape 2080"/>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2081" name="Shape 2081"/>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cxnSp>
        <p:nvCxnSpPr>
          <p:cNvPr id="2082" name="Shape 2082"/>
          <p:cNvCxnSpPr>
            <a:stCxn id="2079" idx="3"/>
            <a:endCxn id="2077" idx="1"/>
          </p:cNvCxnSpPr>
          <p:nvPr/>
        </p:nvCxnSpPr>
        <p:spPr>
          <a:xfrm>
            <a:off x="4476130" y="931333"/>
            <a:ext cx="0" cy="1580400"/>
          </a:xfrm>
          <a:prstGeom prst="straightConnector1">
            <a:avLst/>
          </a:prstGeom>
          <a:noFill/>
          <a:ln cap="flat" cmpd="sng" w="19050">
            <a:solidFill>
              <a:srgbClr val="FFFFFF"/>
            </a:solidFill>
            <a:prstDash val="dash"/>
            <a:round/>
            <a:headEnd len="lg" w="lg" type="none"/>
            <a:tailEnd len="lg" w="lg" type="none"/>
          </a:ln>
        </p:spPr>
      </p:cxnSp>
      <p:cxnSp>
        <p:nvCxnSpPr>
          <p:cNvPr id="2083" name="Shape 2083"/>
          <p:cNvCxnSpPr>
            <a:stCxn id="2077" idx="2"/>
          </p:cNvCxnSpPr>
          <p:nvPr/>
        </p:nvCxnSpPr>
        <p:spPr>
          <a:xfrm flipH="1">
            <a:off x="2096368" y="2774374"/>
            <a:ext cx="1744200" cy="301500"/>
          </a:xfrm>
          <a:prstGeom prst="straightConnector1">
            <a:avLst/>
          </a:prstGeom>
          <a:noFill/>
          <a:ln cap="flat" cmpd="sng" w="19050">
            <a:solidFill>
              <a:srgbClr val="FFFFFF"/>
            </a:solidFill>
            <a:prstDash val="solid"/>
            <a:round/>
            <a:headEnd len="lg" w="lg" type="none"/>
            <a:tailEnd len="lg" w="lg" type="none"/>
          </a:ln>
        </p:spPr>
      </p:cxnSp>
      <p:cxnSp>
        <p:nvCxnSpPr>
          <p:cNvPr id="2084" name="Shape 2084"/>
          <p:cNvCxnSpPr>
            <a:stCxn id="2077" idx="3"/>
          </p:cNvCxnSpPr>
          <p:nvPr/>
        </p:nvCxnSpPr>
        <p:spPr>
          <a:xfrm flipH="1">
            <a:off x="4471318" y="3036874"/>
            <a:ext cx="4800" cy="681600"/>
          </a:xfrm>
          <a:prstGeom prst="straightConnector1">
            <a:avLst/>
          </a:prstGeom>
          <a:noFill/>
          <a:ln cap="flat" cmpd="sng" w="19050">
            <a:solidFill>
              <a:srgbClr val="FFFFFF"/>
            </a:solidFill>
            <a:prstDash val="solid"/>
            <a:round/>
            <a:headEnd len="lg" w="lg" type="none"/>
            <a:tailEnd len="lg" w="lg" type="none"/>
          </a:ln>
        </p:spPr>
      </p:cxnSp>
      <p:cxnSp>
        <p:nvCxnSpPr>
          <p:cNvPr id="2085" name="Shape 2085"/>
          <p:cNvCxnSpPr>
            <a:stCxn id="2077" idx="4"/>
          </p:cNvCxnSpPr>
          <p:nvPr/>
        </p:nvCxnSpPr>
        <p:spPr>
          <a:xfrm>
            <a:off x="5111668" y="2774374"/>
            <a:ext cx="2004300" cy="301500"/>
          </a:xfrm>
          <a:prstGeom prst="straightConnector1">
            <a:avLst/>
          </a:prstGeom>
          <a:noFill/>
          <a:ln cap="flat" cmpd="sng" w="19050">
            <a:solidFill>
              <a:srgbClr val="FFFFFF"/>
            </a:solidFill>
            <a:prstDash val="solid"/>
            <a:round/>
            <a:headEnd len="lg" w="lg" type="none"/>
            <a:tailEnd len="lg" w="lg" type="none"/>
          </a:ln>
        </p:spPr>
      </p:cxnSp>
      <p:pic>
        <p:nvPicPr>
          <p:cNvPr descr="squidward.png" id="2086" name="Shape 2086"/>
          <p:cNvPicPr preferRelativeResize="0"/>
          <p:nvPr/>
        </p:nvPicPr>
        <p:blipFill>
          <a:blip r:embed="rId3">
            <a:alphaModFix/>
          </a:blip>
          <a:stretch>
            <a:fillRect/>
          </a:stretch>
        </p:blipFill>
        <p:spPr>
          <a:xfrm>
            <a:off x="7211862" y="2532725"/>
            <a:ext cx="1013400" cy="1013400"/>
          </a:xfrm>
          <a:prstGeom prst="rect">
            <a:avLst/>
          </a:prstGeom>
          <a:noFill/>
          <a:ln>
            <a:noFill/>
          </a:ln>
        </p:spPr>
      </p:pic>
      <p:pic>
        <p:nvPicPr>
          <p:cNvPr descr="patrick.png" id="2087" name="Shape 2087"/>
          <p:cNvPicPr preferRelativeResize="0"/>
          <p:nvPr/>
        </p:nvPicPr>
        <p:blipFill>
          <a:blip r:embed="rId4">
            <a:alphaModFix/>
          </a:blip>
          <a:stretch>
            <a:fillRect/>
          </a:stretch>
        </p:blipFill>
        <p:spPr>
          <a:xfrm>
            <a:off x="3930137" y="3871950"/>
            <a:ext cx="1091950" cy="1091950"/>
          </a:xfrm>
          <a:prstGeom prst="rect">
            <a:avLst/>
          </a:prstGeom>
          <a:noFill/>
          <a:ln>
            <a:noFill/>
          </a:ln>
        </p:spPr>
      </p:pic>
      <p:sp>
        <p:nvSpPr>
          <p:cNvPr id="2088" name="Shape 2088"/>
          <p:cNvSpPr txBox="1"/>
          <p:nvPr/>
        </p:nvSpPr>
        <p:spPr>
          <a:xfrm>
            <a:off x="3568775" y="2774375"/>
            <a:ext cx="267000" cy="4002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1</a:t>
            </a:r>
          </a:p>
        </p:txBody>
      </p:sp>
      <p:sp>
        <p:nvSpPr>
          <p:cNvPr id="2089" name="Shape 2089"/>
          <p:cNvSpPr txBox="1"/>
          <p:nvPr/>
        </p:nvSpPr>
        <p:spPr>
          <a:xfrm>
            <a:off x="4520600" y="2996850"/>
            <a:ext cx="267000" cy="4002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2</a:t>
            </a:r>
          </a:p>
        </p:txBody>
      </p:sp>
      <p:sp>
        <p:nvSpPr>
          <p:cNvPr id="2090" name="Shape 2090"/>
          <p:cNvSpPr txBox="1"/>
          <p:nvPr/>
        </p:nvSpPr>
        <p:spPr>
          <a:xfrm>
            <a:off x="5106875" y="2774375"/>
            <a:ext cx="267000" cy="4002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3</a:t>
            </a:r>
          </a:p>
        </p:txBody>
      </p:sp>
      <p:sp>
        <p:nvSpPr>
          <p:cNvPr id="2091" name="Shape 2091"/>
          <p:cNvSpPr/>
          <p:nvPr/>
        </p:nvSpPr>
        <p:spPr>
          <a:xfrm>
            <a:off x="723638" y="444088"/>
            <a:ext cx="1567800" cy="788400"/>
          </a:xfrm>
          <a:prstGeom prst="snip1Rect">
            <a:avLst>
              <a:gd fmla="val 16667" name="adj"/>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rPr b="1" lang="en">
                <a:latin typeface="Proxima Nova"/>
                <a:ea typeface="Proxima Nova"/>
                <a:cs typeface="Proxima Nova"/>
                <a:sym typeface="Proxima Nova"/>
              </a:rPr>
              <a:t>src:</a:t>
            </a:r>
            <a:r>
              <a:rPr lang="en">
                <a:latin typeface="Proxima Nova"/>
                <a:ea typeface="Proxima Nova"/>
                <a:cs typeface="Proxima Nova"/>
                <a:sym typeface="Proxima Nova"/>
              </a:rPr>
              <a:t> spongebob</a:t>
            </a:r>
          </a:p>
          <a:p>
            <a:pPr lvl="0" rtl="0">
              <a:spcBef>
                <a:spcPts val="0"/>
              </a:spcBef>
              <a:buNone/>
            </a:pPr>
            <a:r>
              <a:rPr b="1" lang="en">
                <a:latin typeface="Proxima Nova"/>
                <a:ea typeface="Proxima Nova"/>
                <a:cs typeface="Proxima Nova"/>
                <a:sym typeface="Proxima Nova"/>
              </a:rPr>
              <a:t>dst:</a:t>
            </a:r>
            <a:r>
              <a:rPr lang="en">
                <a:latin typeface="Proxima Nova"/>
                <a:ea typeface="Proxima Nova"/>
                <a:cs typeface="Proxima Nova"/>
                <a:sym typeface="Proxima Nova"/>
              </a:rPr>
              <a:t> squidward</a:t>
            </a:r>
          </a:p>
          <a:p>
            <a:pPr lvl="0" rtl="0">
              <a:spcBef>
                <a:spcPts val="0"/>
              </a:spcBef>
              <a:buNone/>
            </a:pPr>
            <a:r>
              <a:rPr b="1" lang="en">
                <a:latin typeface="Proxima Nova"/>
                <a:ea typeface="Proxima Nova"/>
                <a:cs typeface="Proxima Nova"/>
                <a:sym typeface="Proxima Nova"/>
              </a:rPr>
              <a:t>msg:</a:t>
            </a:r>
            <a:r>
              <a:rPr lang="en">
                <a:latin typeface="Proxima Nova"/>
                <a:ea typeface="Proxima Nova"/>
                <a:cs typeface="Proxima Nova"/>
                <a:sym typeface="Proxima Nova"/>
              </a:rPr>
              <a:t> hello</a:t>
            </a:r>
          </a:p>
        </p:txBody>
      </p:sp>
      <p:sp>
        <p:nvSpPr>
          <p:cNvPr id="2092" name="Shape 2092"/>
          <p:cNvSpPr/>
          <p:nvPr/>
        </p:nvSpPr>
        <p:spPr>
          <a:xfrm>
            <a:off x="3430813" y="2395575"/>
            <a:ext cx="327000" cy="232200"/>
          </a:xfrm>
          <a:prstGeom prst="snip1Rect">
            <a:avLst>
              <a:gd fmla="val 31643" name="adj"/>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rPr b="1" lang="en" sz="800"/>
              <a:t>...</a:t>
            </a:r>
          </a:p>
        </p:txBody>
      </p:sp>
      <p:cxnSp>
        <p:nvCxnSpPr>
          <p:cNvPr id="2093" name="Shape 2093"/>
          <p:cNvCxnSpPr>
            <a:endCxn id="2092" idx="2"/>
          </p:cNvCxnSpPr>
          <p:nvPr/>
        </p:nvCxnSpPr>
        <p:spPr>
          <a:xfrm flipH="1" rot="10800000">
            <a:off x="2263513" y="2511675"/>
            <a:ext cx="1167300" cy="210300"/>
          </a:xfrm>
          <a:prstGeom prst="straightConnector1">
            <a:avLst/>
          </a:prstGeom>
          <a:noFill/>
          <a:ln cap="flat" cmpd="sng" w="19050">
            <a:solidFill>
              <a:srgbClr val="B7B7B7"/>
            </a:solidFill>
            <a:prstDash val="dot"/>
            <a:round/>
            <a:headEnd len="lg" w="lg" type="none"/>
            <a:tailEnd len="lg" w="lg" type="triangle"/>
          </a:ln>
        </p:spPr>
      </p:cxnSp>
      <p:sp>
        <p:nvSpPr>
          <p:cNvPr id="2094" name="Shape 2094"/>
          <p:cNvSpPr/>
          <p:nvPr/>
        </p:nvSpPr>
        <p:spPr>
          <a:xfrm>
            <a:off x="3503215" y="2227575"/>
            <a:ext cx="398100" cy="400200"/>
          </a:xfrm>
          <a:prstGeom prst="mathMultiply">
            <a:avLst>
              <a:gd fmla="val 13128" name="adj1"/>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pic>
        <p:nvPicPr>
          <p:cNvPr descr="spongebob.jpg" id="2095" name="Shape 2095"/>
          <p:cNvPicPr preferRelativeResize="0"/>
          <p:nvPr/>
        </p:nvPicPr>
        <p:blipFill>
          <a:blip r:embed="rId5">
            <a:alphaModFix/>
          </a:blip>
          <a:stretch>
            <a:fillRect/>
          </a:stretch>
        </p:blipFill>
        <p:spPr>
          <a:xfrm>
            <a:off x="918736" y="2508211"/>
            <a:ext cx="1177625" cy="1177625"/>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9" name="Shape 2099"/>
        <p:cNvGrpSpPr/>
        <p:nvPr/>
      </p:nvGrpSpPr>
      <p:grpSpPr>
        <a:xfrm>
          <a:off x="0" y="0"/>
          <a:ext cx="0" cy="0"/>
          <a:chOff x="0" y="0"/>
          <a:chExt cx="0" cy="0"/>
        </a:xfrm>
      </p:grpSpPr>
      <p:sp>
        <p:nvSpPr>
          <p:cNvPr id="2100" name="Shape 2100"/>
          <p:cNvSpPr txBox="1"/>
          <p:nvPr>
            <p:ph type="title"/>
          </p:nvPr>
        </p:nvSpPr>
        <p:spPr>
          <a:xfrm>
            <a:off x="311700" y="292625"/>
            <a:ext cx="8520600" cy="4487100"/>
          </a:xfrm>
          <a:prstGeom prst="rect">
            <a:avLst/>
          </a:prstGeom>
        </p:spPr>
        <p:txBody>
          <a:bodyPr anchorCtr="0" anchor="ctr" bIns="91425" lIns="91425" rIns="91425" wrap="square" tIns="91425">
            <a:noAutofit/>
          </a:bodyPr>
          <a:lstStyle/>
          <a:p>
            <a:pPr lvl="0" rtl="0">
              <a:spcBef>
                <a:spcPts val="0"/>
              </a:spcBef>
              <a:buNone/>
            </a:pPr>
            <a:r>
              <a:rPr lang="en">
                <a:solidFill>
                  <a:srgbClr val="434343"/>
                </a:solidFill>
              </a:rPr>
              <a:t>Active Networks</a:t>
            </a:r>
          </a:p>
          <a:p>
            <a:pPr lvl="0" rtl="0">
              <a:spcBef>
                <a:spcPts val="0"/>
              </a:spcBef>
              <a:buNone/>
            </a:pPr>
            <a:r>
              <a:t/>
            </a:r>
            <a:endParaRPr/>
          </a:p>
          <a:p>
            <a:pPr lvl="0" rtl="0">
              <a:spcBef>
                <a:spcPts val="0"/>
              </a:spcBef>
              <a:buNone/>
            </a:pPr>
            <a:r>
              <a:rPr lang="en">
                <a:solidFill>
                  <a:srgbClr val="434343"/>
                </a:solidFill>
              </a:rPr>
              <a:t>Separating the Data and Control Planes</a:t>
            </a:r>
          </a:p>
          <a:p>
            <a:pPr lvl="0" rtl="0">
              <a:spcBef>
                <a:spcPts val="0"/>
              </a:spcBef>
              <a:buNone/>
            </a:pPr>
            <a:r>
              <a:t/>
            </a:r>
            <a:endParaRPr>
              <a:solidFill>
                <a:srgbClr val="434343"/>
              </a:solidFill>
            </a:endParaRPr>
          </a:p>
          <a:p>
            <a:pPr lvl="0" rtl="0">
              <a:spcBef>
                <a:spcPts val="0"/>
              </a:spcBef>
              <a:buNone/>
            </a:pPr>
            <a:r>
              <a:rPr lang="en">
                <a:solidFill>
                  <a:srgbClr val="434343"/>
                </a:solidFill>
              </a:rPr>
              <a:t>OpenFlow/SDN</a:t>
            </a:r>
          </a:p>
          <a:p>
            <a:pPr lvl="0" rtl="0">
              <a:spcBef>
                <a:spcPts val="0"/>
              </a:spcBef>
              <a:buNone/>
            </a:pPr>
            <a:r>
              <a:t/>
            </a:r>
            <a:endParaRPr>
              <a:solidFill>
                <a:srgbClr val="434343"/>
              </a:solidFill>
            </a:endParaRPr>
          </a:p>
          <a:p>
            <a:pPr lvl="0" rtl="0">
              <a:spcBef>
                <a:spcPts val="0"/>
              </a:spcBef>
              <a:buNone/>
            </a:pPr>
            <a:r>
              <a:rPr lang="en"/>
              <a:t>SDN Today</a:t>
            </a: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4" name="Shape 2104"/>
        <p:cNvGrpSpPr/>
        <p:nvPr/>
      </p:nvGrpSpPr>
      <p:grpSpPr>
        <a:xfrm>
          <a:off x="0" y="0"/>
          <a:ext cx="0" cy="0"/>
          <a:chOff x="0" y="0"/>
          <a:chExt cx="0" cy="0"/>
        </a:xfrm>
      </p:grpSpPr>
      <p:cxnSp>
        <p:nvCxnSpPr>
          <p:cNvPr id="2105" name="Shape 2105"/>
          <p:cNvCxnSpPr/>
          <p:nvPr/>
        </p:nvCxnSpPr>
        <p:spPr>
          <a:xfrm>
            <a:off x="687464" y="3470915"/>
            <a:ext cx="7797600" cy="18300"/>
          </a:xfrm>
          <a:prstGeom prst="straightConnector1">
            <a:avLst/>
          </a:prstGeom>
          <a:noFill/>
          <a:ln cap="flat" cmpd="sng" w="19050">
            <a:solidFill>
              <a:srgbClr val="FFFFFF"/>
            </a:solidFill>
            <a:prstDash val="solid"/>
            <a:round/>
            <a:headEnd len="lg" w="lg" type="none"/>
            <a:tailEnd len="lg" w="lg" type="none"/>
          </a:ln>
        </p:spPr>
      </p:cxnSp>
      <p:cxnSp>
        <p:nvCxnSpPr>
          <p:cNvPr id="2106" name="Shape 2106"/>
          <p:cNvCxnSpPr/>
          <p:nvPr/>
        </p:nvCxnSpPr>
        <p:spPr>
          <a:xfrm flipH="1">
            <a:off x="939121" y="3297566"/>
            <a:ext cx="3900" cy="387900"/>
          </a:xfrm>
          <a:prstGeom prst="straightConnector1">
            <a:avLst/>
          </a:prstGeom>
          <a:noFill/>
          <a:ln cap="flat" cmpd="sng" w="19050">
            <a:solidFill>
              <a:srgbClr val="FFFFFF"/>
            </a:solidFill>
            <a:prstDash val="solid"/>
            <a:round/>
            <a:headEnd len="lg" w="lg" type="none"/>
            <a:tailEnd len="lg" w="lg" type="none"/>
          </a:ln>
        </p:spPr>
      </p:cxnSp>
      <p:cxnSp>
        <p:nvCxnSpPr>
          <p:cNvPr id="2107" name="Shape 2107"/>
          <p:cNvCxnSpPr/>
          <p:nvPr/>
        </p:nvCxnSpPr>
        <p:spPr>
          <a:xfrm flipH="1">
            <a:off x="4593757" y="3297566"/>
            <a:ext cx="3900" cy="387900"/>
          </a:xfrm>
          <a:prstGeom prst="straightConnector1">
            <a:avLst/>
          </a:prstGeom>
          <a:noFill/>
          <a:ln cap="flat" cmpd="sng" w="19050">
            <a:solidFill>
              <a:srgbClr val="FFFFFF"/>
            </a:solidFill>
            <a:prstDash val="solid"/>
            <a:round/>
            <a:headEnd len="lg" w="lg" type="none"/>
            <a:tailEnd len="lg" w="lg" type="none"/>
          </a:ln>
        </p:spPr>
      </p:cxnSp>
      <p:cxnSp>
        <p:nvCxnSpPr>
          <p:cNvPr id="2108" name="Shape 2108"/>
          <p:cNvCxnSpPr/>
          <p:nvPr/>
        </p:nvCxnSpPr>
        <p:spPr>
          <a:xfrm flipH="1">
            <a:off x="8201068" y="3286200"/>
            <a:ext cx="3900" cy="387900"/>
          </a:xfrm>
          <a:prstGeom prst="straightConnector1">
            <a:avLst/>
          </a:prstGeom>
          <a:noFill/>
          <a:ln cap="flat" cmpd="sng" w="19050">
            <a:solidFill>
              <a:srgbClr val="FFFFFF"/>
            </a:solidFill>
            <a:prstDash val="solid"/>
            <a:round/>
            <a:headEnd len="lg" w="lg" type="none"/>
            <a:tailEnd len="lg" w="lg" type="none"/>
          </a:ln>
        </p:spPr>
      </p:cxnSp>
      <p:cxnSp>
        <p:nvCxnSpPr>
          <p:cNvPr id="2109" name="Shape 2109"/>
          <p:cNvCxnSpPr/>
          <p:nvPr/>
        </p:nvCxnSpPr>
        <p:spPr>
          <a:xfrm flipH="1">
            <a:off x="2681926" y="3297566"/>
            <a:ext cx="3900" cy="387900"/>
          </a:xfrm>
          <a:prstGeom prst="straightConnector1">
            <a:avLst/>
          </a:prstGeom>
          <a:noFill/>
          <a:ln cap="flat" cmpd="sng" w="19050">
            <a:solidFill>
              <a:srgbClr val="FFFFFF"/>
            </a:solidFill>
            <a:prstDash val="solid"/>
            <a:round/>
            <a:headEnd len="lg" w="lg" type="none"/>
            <a:tailEnd len="lg" w="lg" type="none"/>
          </a:ln>
        </p:spPr>
      </p:cxnSp>
      <p:cxnSp>
        <p:nvCxnSpPr>
          <p:cNvPr id="2110" name="Shape 2110"/>
          <p:cNvCxnSpPr/>
          <p:nvPr/>
        </p:nvCxnSpPr>
        <p:spPr>
          <a:xfrm flipH="1">
            <a:off x="6505588" y="3286200"/>
            <a:ext cx="3900" cy="387900"/>
          </a:xfrm>
          <a:prstGeom prst="straightConnector1">
            <a:avLst/>
          </a:prstGeom>
          <a:noFill/>
          <a:ln cap="flat" cmpd="sng" w="19050">
            <a:solidFill>
              <a:srgbClr val="FFFFFF"/>
            </a:solidFill>
            <a:prstDash val="solid"/>
            <a:round/>
            <a:headEnd len="lg" w="lg" type="none"/>
            <a:tailEnd len="lg" w="lg" type="none"/>
          </a:ln>
        </p:spPr>
      </p:cxnSp>
      <p:sp>
        <p:nvSpPr>
          <p:cNvPr id="2111" name="Shape 2111"/>
          <p:cNvSpPr txBox="1"/>
          <p:nvPr/>
        </p:nvSpPr>
        <p:spPr>
          <a:xfrm>
            <a:off x="640875" y="3589467"/>
            <a:ext cx="600300" cy="3561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1995</a:t>
            </a:r>
          </a:p>
        </p:txBody>
      </p:sp>
      <p:sp>
        <p:nvSpPr>
          <p:cNvPr id="2112" name="Shape 2112"/>
          <p:cNvSpPr txBox="1"/>
          <p:nvPr/>
        </p:nvSpPr>
        <p:spPr>
          <a:xfrm>
            <a:off x="2383674" y="3589475"/>
            <a:ext cx="693300" cy="3561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2000</a:t>
            </a:r>
          </a:p>
        </p:txBody>
      </p:sp>
      <p:sp>
        <p:nvSpPr>
          <p:cNvPr id="2113" name="Shape 2113"/>
          <p:cNvSpPr txBox="1"/>
          <p:nvPr/>
        </p:nvSpPr>
        <p:spPr>
          <a:xfrm>
            <a:off x="4295496" y="3589475"/>
            <a:ext cx="816600" cy="3561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2005</a:t>
            </a:r>
          </a:p>
        </p:txBody>
      </p:sp>
      <p:sp>
        <p:nvSpPr>
          <p:cNvPr id="2114" name="Shape 2114"/>
          <p:cNvSpPr txBox="1"/>
          <p:nvPr/>
        </p:nvSpPr>
        <p:spPr>
          <a:xfrm>
            <a:off x="6207342" y="3589467"/>
            <a:ext cx="600300" cy="3561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2010</a:t>
            </a:r>
          </a:p>
        </p:txBody>
      </p:sp>
      <p:sp>
        <p:nvSpPr>
          <p:cNvPr id="2115" name="Shape 2115"/>
          <p:cNvSpPr txBox="1"/>
          <p:nvPr/>
        </p:nvSpPr>
        <p:spPr>
          <a:xfrm>
            <a:off x="7902822" y="3589467"/>
            <a:ext cx="600300" cy="3561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2015</a:t>
            </a:r>
          </a:p>
        </p:txBody>
      </p:sp>
      <p:sp>
        <p:nvSpPr>
          <p:cNvPr id="2116" name="Shape 2116"/>
          <p:cNvSpPr txBox="1"/>
          <p:nvPr/>
        </p:nvSpPr>
        <p:spPr>
          <a:xfrm>
            <a:off x="4195300" y="1061175"/>
            <a:ext cx="1017000" cy="416100"/>
          </a:xfrm>
          <a:prstGeom prst="rect">
            <a:avLst/>
          </a:prstGeom>
          <a:noFill/>
          <a:ln>
            <a:noFill/>
          </a:ln>
        </p:spPr>
        <p:txBody>
          <a:bodyPr anchorCtr="0" anchor="t" bIns="91425" lIns="91425" rIns="91425" wrap="square" tIns="91425">
            <a:noAutofit/>
          </a:bodyPr>
          <a:lstStyle/>
          <a:p>
            <a:pPr lvl="0" rtl="0" algn="ctr">
              <a:spcBef>
                <a:spcPts val="0"/>
              </a:spcBef>
              <a:buNone/>
            </a:pPr>
            <a:r>
              <a:rPr b="1" lang="en">
                <a:solidFill>
                  <a:srgbClr val="FF9900"/>
                </a:solidFill>
                <a:latin typeface="Proxima Nova"/>
                <a:ea typeface="Proxima Nova"/>
                <a:cs typeface="Proxima Nova"/>
                <a:sym typeface="Proxima Nova"/>
              </a:rPr>
              <a:t>Frenetic</a:t>
            </a:r>
          </a:p>
        </p:txBody>
      </p:sp>
      <p:cxnSp>
        <p:nvCxnSpPr>
          <p:cNvPr id="2117" name="Shape 2117"/>
          <p:cNvCxnSpPr>
            <a:stCxn id="2116" idx="2"/>
          </p:cNvCxnSpPr>
          <p:nvPr/>
        </p:nvCxnSpPr>
        <p:spPr>
          <a:xfrm>
            <a:off x="4703800" y="1477275"/>
            <a:ext cx="1803300" cy="1997700"/>
          </a:xfrm>
          <a:prstGeom prst="straightConnector1">
            <a:avLst/>
          </a:prstGeom>
          <a:noFill/>
          <a:ln cap="flat" cmpd="sng" w="9525">
            <a:solidFill>
              <a:srgbClr val="FFFFFF"/>
            </a:solidFill>
            <a:prstDash val="dash"/>
            <a:round/>
            <a:headEnd len="lg" w="lg" type="none"/>
            <a:tailEnd len="lg" w="lg" type="triangle"/>
          </a:ln>
        </p:spPr>
      </p:cxnSp>
      <p:sp>
        <p:nvSpPr>
          <p:cNvPr id="2118" name="Shape 2118"/>
          <p:cNvSpPr txBox="1"/>
          <p:nvPr/>
        </p:nvSpPr>
        <p:spPr>
          <a:xfrm>
            <a:off x="6498975" y="1173525"/>
            <a:ext cx="1017000" cy="416100"/>
          </a:xfrm>
          <a:prstGeom prst="rect">
            <a:avLst/>
          </a:prstGeom>
          <a:noFill/>
          <a:ln>
            <a:noFill/>
          </a:ln>
        </p:spPr>
        <p:txBody>
          <a:bodyPr anchorCtr="0" anchor="t" bIns="91425" lIns="91425" rIns="91425" wrap="square" tIns="91425">
            <a:noAutofit/>
          </a:bodyPr>
          <a:lstStyle/>
          <a:p>
            <a:pPr lvl="0" rtl="0" algn="ctr">
              <a:spcBef>
                <a:spcPts val="0"/>
              </a:spcBef>
              <a:buNone/>
            </a:pPr>
            <a:r>
              <a:rPr b="1" lang="en">
                <a:solidFill>
                  <a:srgbClr val="FF9900"/>
                </a:solidFill>
                <a:latin typeface="Proxima Nova"/>
                <a:ea typeface="Proxima Nova"/>
                <a:cs typeface="Proxima Nova"/>
                <a:sym typeface="Proxima Nova"/>
              </a:rPr>
              <a:t>NetKAT</a:t>
            </a:r>
          </a:p>
        </p:txBody>
      </p:sp>
      <p:cxnSp>
        <p:nvCxnSpPr>
          <p:cNvPr id="2119" name="Shape 2119"/>
          <p:cNvCxnSpPr>
            <a:stCxn id="2118" idx="2"/>
          </p:cNvCxnSpPr>
          <p:nvPr/>
        </p:nvCxnSpPr>
        <p:spPr>
          <a:xfrm>
            <a:off x="7007475" y="1589625"/>
            <a:ext cx="735600" cy="1892100"/>
          </a:xfrm>
          <a:prstGeom prst="straightConnector1">
            <a:avLst/>
          </a:prstGeom>
          <a:noFill/>
          <a:ln cap="flat" cmpd="sng" w="9525">
            <a:solidFill>
              <a:srgbClr val="FFFFFF"/>
            </a:solidFill>
            <a:prstDash val="dash"/>
            <a:round/>
            <a:headEnd len="lg" w="lg" type="none"/>
            <a:tailEnd len="lg" w="lg" type="triangle"/>
          </a:ln>
        </p:spPr>
      </p:cxnSp>
      <p:sp>
        <p:nvSpPr>
          <p:cNvPr id="2120" name="Shape 2120"/>
          <p:cNvSpPr txBox="1"/>
          <p:nvPr/>
        </p:nvSpPr>
        <p:spPr>
          <a:xfrm>
            <a:off x="5112100" y="948825"/>
            <a:ext cx="1528800" cy="640800"/>
          </a:xfrm>
          <a:prstGeom prst="rect">
            <a:avLst/>
          </a:prstGeom>
          <a:noFill/>
          <a:ln>
            <a:noFill/>
          </a:ln>
        </p:spPr>
        <p:txBody>
          <a:bodyPr anchorCtr="0" anchor="t" bIns="91425" lIns="91425" rIns="91425" wrap="square" tIns="91425">
            <a:noAutofit/>
          </a:bodyPr>
          <a:lstStyle/>
          <a:p>
            <a:pPr lvl="0" rtl="0" algn="ctr">
              <a:spcBef>
                <a:spcPts val="0"/>
              </a:spcBef>
              <a:buNone/>
            </a:pPr>
            <a:r>
              <a:rPr b="1" lang="en">
                <a:solidFill>
                  <a:srgbClr val="FF9900"/>
                </a:solidFill>
                <a:latin typeface="Proxima Nova"/>
                <a:ea typeface="Proxima Nova"/>
                <a:cs typeface="Proxima Nova"/>
                <a:sym typeface="Proxima Nova"/>
              </a:rPr>
              <a:t>Abstractions for Network Update</a:t>
            </a:r>
          </a:p>
        </p:txBody>
      </p:sp>
      <p:sp>
        <p:nvSpPr>
          <p:cNvPr id="2121" name="Shape 2121"/>
          <p:cNvSpPr txBox="1"/>
          <p:nvPr/>
        </p:nvSpPr>
        <p:spPr>
          <a:xfrm>
            <a:off x="8109150" y="2186200"/>
            <a:ext cx="1017000" cy="387900"/>
          </a:xfrm>
          <a:prstGeom prst="rect">
            <a:avLst/>
          </a:prstGeom>
          <a:noFill/>
          <a:ln>
            <a:noFill/>
          </a:ln>
        </p:spPr>
        <p:txBody>
          <a:bodyPr anchorCtr="0" anchor="ctr" bIns="91425" lIns="91425" rIns="91425" wrap="square" tIns="91425">
            <a:noAutofit/>
          </a:bodyPr>
          <a:lstStyle/>
          <a:p>
            <a:pPr lvl="0" rtl="0" algn="ctr">
              <a:spcBef>
                <a:spcPts val="0"/>
              </a:spcBef>
              <a:buNone/>
            </a:pPr>
            <a:r>
              <a:rPr b="1" lang="en">
                <a:solidFill>
                  <a:srgbClr val="FF9900"/>
                </a:solidFill>
                <a:latin typeface="Proxima Nova"/>
                <a:ea typeface="Proxima Nova"/>
                <a:cs typeface="Proxima Nova"/>
                <a:sym typeface="Proxima Nova"/>
              </a:rPr>
              <a:t>Propane</a:t>
            </a:r>
          </a:p>
        </p:txBody>
      </p:sp>
      <p:cxnSp>
        <p:nvCxnSpPr>
          <p:cNvPr id="2122" name="Shape 2122"/>
          <p:cNvCxnSpPr>
            <a:stCxn id="2121" idx="2"/>
          </p:cNvCxnSpPr>
          <p:nvPr/>
        </p:nvCxnSpPr>
        <p:spPr>
          <a:xfrm flipH="1">
            <a:off x="8428650" y="2574100"/>
            <a:ext cx="189000" cy="914400"/>
          </a:xfrm>
          <a:prstGeom prst="straightConnector1">
            <a:avLst/>
          </a:prstGeom>
          <a:noFill/>
          <a:ln cap="flat" cmpd="sng" w="9525">
            <a:solidFill>
              <a:srgbClr val="FFFFFF"/>
            </a:solidFill>
            <a:prstDash val="dash"/>
            <a:round/>
            <a:headEnd len="lg" w="lg" type="none"/>
            <a:tailEnd len="lg" w="lg" type="triangle"/>
          </a:ln>
        </p:spPr>
      </p:cxnSp>
      <p:cxnSp>
        <p:nvCxnSpPr>
          <p:cNvPr id="2123" name="Shape 2123"/>
          <p:cNvCxnSpPr>
            <a:stCxn id="2120" idx="2"/>
          </p:cNvCxnSpPr>
          <p:nvPr/>
        </p:nvCxnSpPr>
        <p:spPr>
          <a:xfrm>
            <a:off x="5876500" y="1589625"/>
            <a:ext cx="1114500" cy="1892100"/>
          </a:xfrm>
          <a:prstGeom prst="straightConnector1">
            <a:avLst/>
          </a:prstGeom>
          <a:noFill/>
          <a:ln cap="flat" cmpd="sng" w="9525">
            <a:solidFill>
              <a:srgbClr val="FFFFFF"/>
            </a:solidFill>
            <a:prstDash val="dash"/>
            <a:round/>
            <a:headEnd len="lg" w="lg" type="none"/>
            <a:tailEnd len="lg" w="lg" type="triangle"/>
          </a:ln>
        </p:spPr>
      </p:cxn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7" name="Shape 2127"/>
        <p:cNvGrpSpPr/>
        <p:nvPr/>
      </p:nvGrpSpPr>
      <p:grpSpPr>
        <a:xfrm>
          <a:off x="0" y="0"/>
          <a:ext cx="0" cy="0"/>
          <a:chOff x="0" y="0"/>
          <a:chExt cx="0" cy="0"/>
        </a:xfrm>
      </p:grpSpPr>
      <p:cxnSp>
        <p:nvCxnSpPr>
          <p:cNvPr id="2128" name="Shape 2128"/>
          <p:cNvCxnSpPr/>
          <p:nvPr/>
        </p:nvCxnSpPr>
        <p:spPr>
          <a:xfrm>
            <a:off x="687464" y="3470915"/>
            <a:ext cx="7797600" cy="18300"/>
          </a:xfrm>
          <a:prstGeom prst="straightConnector1">
            <a:avLst/>
          </a:prstGeom>
          <a:noFill/>
          <a:ln cap="flat" cmpd="sng" w="19050">
            <a:solidFill>
              <a:srgbClr val="FFFFFF"/>
            </a:solidFill>
            <a:prstDash val="solid"/>
            <a:round/>
            <a:headEnd len="lg" w="lg" type="none"/>
            <a:tailEnd len="lg" w="lg" type="none"/>
          </a:ln>
        </p:spPr>
      </p:cxnSp>
      <p:cxnSp>
        <p:nvCxnSpPr>
          <p:cNvPr id="2129" name="Shape 2129"/>
          <p:cNvCxnSpPr/>
          <p:nvPr/>
        </p:nvCxnSpPr>
        <p:spPr>
          <a:xfrm flipH="1">
            <a:off x="939121" y="3297566"/>
            <a:ext cx="3900" cy="387900"/>
          </a:xfrm>
          <a:prstGeom prst="straightConnector1">
            <a:avLst/>
          </a:prstGeom>
          <a:noFill/>
          <a:ln cap="flat" cmpd="sng" w="19050">
            <a:solidFill>
              <a:srgbClr val="FFFFFF"/>
            </a:solidFill>
            <a:prstDash val="solid"/>
            <a:round/>
            <a:headEnd len="lg" w="lg" type="none"/>
            <a:tailEnd len="lg" w="lg" type="none"/>
          </a:ln>
        </p:spPr>
      </p:cxnSp>
      <p:cxnSp>
        <p:nvCxnSpPr>
          <p:cNvPr id="2130" name="Shape 2130"/>
          <p:cNvCxnSpPr/>
          <p:nvPr/>
        </p:nvCxnSpPr>
        <p:spPr>
          <a:xfrm flipH="1">
            <a:off x="4593757" y="3297566"/>
            <a:ext cx="3900" cy="387900"/>
          </a:xfrm>
          <a:prstGeom prst="straightConnector1">
            <a:avLst/>
          </a:prstGeom>
          <a:noFill/>
          <a:ln cap="flat" cmpd="sng" w="19050">
            <a:solidFill>
              <a:srgbClr val="FFFFFF"/>
            </a:solidFill>
            <a:prstDash val="solid"/>
            <a:round/>
            <a:headEnd len="lg" w="lg" type="none"/>
            <a:tailEnd len="lg" w="lg" type="none"/>
          </a:ln>
        </p:spPr>
      </p:cxnSp>
      <p:cxnSp>
        <p:nvCxnSpPr>
          <p:cNvPr id="2131" name="Shape 2131"/>
          <p:cNvCxnSpPr/>
          <p:nvPr/>
        </p:nvCxnSpPr>
        <p:spPr>
          <a:xfrm flipH="1">
            <a:off x="8201068" y="3286200"/>
            <a:ext cx="3900" cy="387900"/>
          </a:xfrm>
          <a:prstGeom prst="straightConnector1">
            <a:avLst/>
          </a:prstGeom>
          <a:noFill/>
          <a:ln cap="flat" cmpd="sng" w="19050">
            <a:solidFill>
              <a:srgbClr val="FFFFFF"/>
            </a:solidFill>
            <a:prstDash val="solid"/>
            <a:round/>
            <a:headEnd len="lg" w="lg" type="none"/>
            <a:tailEnd len="lg" w="lg" type="none"/>
          </a:ln>
        </p:spPr>
      </p:cxnSp>
      <p:cxnSp>
        <p:nvCxnSpPr>
          <p:cNvPr id="2132" name="Shape 2132"/>
          <p:cNvCxnSpPr/>
          <p:nvPr/>
        </p:nvCxnSpPr>
        <p:spPr>
          <a:xfrm flipH="1">
            <a:off x="2681926" y="3297566"/>
            <a:ext cx="3900" cy="387900"/>
          </a:xfrm>
          <a:prstGeom prst="straightConnector1">
            <a:avLst/>
          </a:prstGeom>
          <a:noFill/>
          <a:ln cap="flat" cmpd="sng" w="19050">
            <a:solidFill>
              <a:srgbClr val="FFFFFF"/>
            </a:solidFill>
            <a:prstDash val="solid"/>
            <a:round/>
            <a:headEnd len="lg" w="lg" type="none"/>
            <a:tailEnd len="lg" w="lg" type="none"/>
          </a:ln>
        </p:spPr>
      </p:cxnSp>
      <p:cxnSp>
        <p:nvCxnSpPr>
          <p:cNvPr id="2133" name="Shape 2133"/>
          <p:cNvCxnSpPr/>
          <p:nvPr/>
        </p:nvCxnSpPr>
        <p:spPr>
          <a:xfrm flipH="1">
            <a:off x="6505588" y="3286200"/>
            <a:ext cx="3900" cy="387900"/>
          </a:xfrm>
          <a:prstGeom prst="straightConnector1">
            <a:avLst/>
          </a:prstGeom>
          <a:noFill/>
          <a:ln cap="flat" cmpd="sng" w="19050">
            <a:solidFill>
              <a:srgbClr val="FFFFFF"/>
            </a:solidFill>
            <a:prstDash val="solid"/>
            <a:round/>
            <a:headEnd len="lg" w="lg" type="none"/>
            <a:tailEnd len="lg" w="lg" type="none"/>
          </a:ln>
        </p:spPr>
      </p:cxnSp>
      <p:sp>
        <p:nvSpPr>
          <p:cNvPr id="2134" name="Shape 2134"/>
          <p:cNvSpPr txBox="1"/>
          <p:nvPr/>
        </p:nvSpPr>
        <p:spPr>
          <a:xfrm>
            <a:off x="640875" y="3589467"/>
            <a:ext cx="600300" cy="3561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1995</a:t>
            </a:r>
          </a:p>
        </p:txBody>
      </p:sp>
      <p:sp>
        <p:nvSpPr>
          <p:cNvPr id="2135" name="Shape 2135"/>
          <p:cNvSpPr txBox="1"/>
          <p:nvPr/>
        </p:nvSpPr>
        <p:spPr>
          <a:xfrm>
            <a:off x="2383674" y="3589475"/>
            <a:ext cx="693300" cy="3561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2000</a:t>
            </a:r>
          </a:p>
        </p:txBody>
      </p:sp>
      <p:sp>
        <p:nvSpPr>
          <p:cNvPr id="2136" name="Shape 2136"/>
          <p:cNvSpPr txBox="1"/>
          <p:nvPr/>
        </p:nvSpPr>
        <p:spPr>
          <a:xfrm>
            <a:off x="4295496" y="3589475"/>
            <a:ext cx="816600" cy="3561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2005</a:t>
            </a:r>
          </a:p>
        </p:txBody>
      </p:sp>
      <p:sp>
        <p:nvSpPr>
          <p:cNvPr id="2137" name="Shape 2137"/>
          <p:cNvSpPr txBox="1"/>
          <p:nvPr/>
        </p:nvSpPr>
        <p:spPr>
          <a:xfrm>
            <a:off x="6207342" y="3589467"/>
            <a:ext cx="600300" cy="3561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2010</a:t>
            </a:r>
          </a:p>
        </p:txBody>
      </p:sp>
      <p:sp>
        <p:nvSpPr>
          <p:cNvPr id="2138" name="Shape 2138"/>
          <p:cNvSpPr txBox="1"/>
          <p:nvPr/>
        </p:nvSpPr>
        <p:spPr>
          <a:xfrm>
            <a:off x="7902822" y="3589467"/>
            <a:ext cx="600300" cy="3561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Proxima Nova"/>
                <a:ea typeface="Proxima Nova"/>
                <a:cs typeface="Proxima Nova"/>
                <a:sym typeface="Proxima Nova"/>
              </a:rPr>
              <a:t>2015</a:t>
            </a:r>
          </a:p>
        </p:txBody>
      </p:sp>
      <p:sp>
        <p:nvSpPr>
          <p:cNvPr id="2139" name="Shape 2139"/>
          <p:cNvSpPr txBox="1"/>
          <p:nvPr/>
        </p:nvSpPr>
        <p:spPr>
          <a:xfrm>
            <a:off x="4195300" y="1061175"/>
            <a:ext cx="1017000" cy="416100"/>
          </a:xfrm>
          <a:prstGeom prst="rect">
            <a:avLst/>
          </a:prstGeom>
          <a:noFill/>
          <a:ln>
            <a:noFill/>
          </a:ln>
        </p:spPr>
        <p:txBody>
          <a:bodyPr anchorCtr="0" anchor="t" bIns="91425" lIns="91425" rIns="91425" wrap="square" tIns="91425">
            <a:noAutofit/>
          </a:bodyPr>
          <a:lstStyle/>
          <a:p>
            <a:pPr lvl="0" rtl="0" algn="ctr">
              <a:spcBef>
                <a:spcPts val="0"/>
              </a:spcBef>
              <a:buNone/>
            </a:pPr>
            <a:r>
              <a:rPr b="1" lang="en">
                <a:solidFill>
                  <a:srgbClr val="434343"/>
                </a:solidFill>
                <a:latin typeface="Proxima Nova"/>
                <a:ea typeface="Proxima Nova"/>
                <a:cs typeface="Proxima Nova"/>
                <a:sym typeface="Proxima Nova"/>
              </a:rPr>
              <a:t>Frenetic</a:t>
            </a:r>
          </a:p>
        </p:txBody>
      </p:sp>
      <p:cxnSp>
        <p:nvCxnSpPr>
          <p:cNvPr id="2140" name="Shape 2140"/>
          <p:cNvCxnSpPr>
            <a:stCxn id="2139" idx="2"/>
          </p:cNvCxnSpPr>
          <p:nvPr/>
        </p:nvCxnSpPr>
        <p:spPr>
          <a:xfrm>
            <a:off x="4703800" y="1477275"/>
            <a:ext cx="1803300" cy="1997700"/>
          </a:xfrm>
          <a:prstGeom prst="straightConnector1">
            <a:avLst/>
          </a:prstGeom>
          <a:noFill/>
          <a:ln cap="flat" cmpd="sng" w="9525">
            <a:solidFill>
              <a:srgbClr val="434343"/>
            </a:solidFill>
            <a:prstDash val="dash"/>
            <a:round/>
            <a:headEnd len="lg" w="lg" type="none"/>
            <a:tailEnd len="lg" w="lg" type="triangle"/>
          </a:ln>
        </p:spPr>
      </p:cxnSp>
      <p:sp>
        <p:nvSpPr>
          <p:cNvPr id="2141" name="Shape 2141"/>
          <p:cNvSpPr txBox="1"/>
          <p:nvPr/>
        </p:nvSpPr>
        <p:spPr>
          <a:xfrm>
            <a:off x="6498975" y="1173525"/>
            <a:ext cx="1017000" cy="416100"/>
          </a:xfrm>
          <a:prstGeom prst="rect">
            <a:avLst/>
          </a:prstGeom>
          <a:noFill/>
          <a:ln>
            <a:noFill/>
          </a:ln>
        </p:spPr>
        <p:txBody>
          <a:bodyPr anchorCtr="0" anchor="t" bIns="91425" lIns="91425" rIns="91425" wrap="square" tIns="91425">
            <a:noAutofit/>
          </a:bodyPr>
          <a:lstStyle/>
          <a:p>
            <a:pPr lvl="0" rtl="0" algn="ctr">
              <a:spcBef>
                <a:spcPts val="0"/>
              </a:spcBef>
              <a:buNone/>
            </a:pPr>
            <a:r>
              <a:rPr b="1" lang="en">
                <a:solidFill>
                  <a:srgbClr val="FF9900"/>
                </a:solidFill>
                <a:latin typeface="Proxima Nova"/>
                <a:ea typeface="Proxima Nova"/>
                <a:cs typeface="Proxima Nova"/>
                <a:sym typeface="Proxima Nova"/>
              </a:rPr>
              <a:t>NetKAT</a:t>
            </a:r>
          </a:p>
        </p:txBody>
      </p:sp>
      <p:cxnSp>
        <p:nvCxnSpPr>
          <p:cNvPr id="2142" name="Shape 2142"/>
          <p:cNvCxnSpPr>
            <a:stCxn id="2141" idx="2"/>
          </p:cNvCxnSpPr>
          <p:nvPr/>
        </p:nvCxnSpPr>
        <p:spPr>
          <a:xfrm>
            <a:off x="7007475" y="1589625"/>
            <a:ext cx="735600" cy="1892100"/>
          </a:xfrm>
          <a:prstGeom prst="straightConnector1">
            <a:avLst/>
          </a:prstGeom>
          <a:noFill/>
          <a:ln cap="flat" cmpd="sng" w="9525">
            <a:solidFill>
              <a:srgbClr val="FFFFFF"/>
            </a:solidFill>
            <a:prstDash val="dash"/>
            <a:round/>
            <a:headEnd len="lg" w="lg" type="none"/>
            <a:tailEnd len="lg" w="lg" type="triangle"/>
          </a:ln>
        </p:spPr>
      </p:cxnSp>
      <p:sp>
        <p:nvSpPr>
          <p:cNvPr id="2143" name="Shape 2143"/>
          <p:cNvSpPr txBox="1"/>
          <p:nvPr/>
        </p:nvSpPr>
        <p:spPr>
          <a:xfrm>
            <a:off x="5112100" y="948825"/>
            <a:ext cx="1528800" cy="640800"/>
          </a:xfrm>
          <a:prstGeom prst="rect">
            <a:avLst/>
          </a:prstGeom>
          <a:noFill/>
          <a:ln>
            <a:noFill/>
          </a:ln>
        </p:spPr>
        <p:txBody>
          <a:bodyPr anchorCtr="0" anchor="t" bIns="91425" lIns="91425" rIns="91425" wrap="square" tIns="91425">
            <a:noAutofit/>
          </a:bodyPr>
          <a:lstStyle/>
          <a:p>
            <a:pPr lvl="0" rtl="0" algn="ctr">
              <a:spcBef>
                <a:spcPts val="0"/>
              </a:spcBef>
              <a:buNone/>
            </a:pPr>
            <a:r>
              <a:rPr b="1" lang="en">
                <a:solidFill>
                  <a:srgbClr val="434343"/>
                </a:solidFill>
                <a:latin typeface="Proxima Nova"/>
                <a:ea typeface="Proxima Nova"/>
                <a:cs typeface="Proxima Nova"/>
                <a:sym typeface="Proxima Nova"/>
              </a:rPr>
              <a:t>Abstractions for Network Update</a:t>
            </a:r>
          </a:p>
        </p:txBody>
      </p:sp>
      <p:sp>
        <p:nvSpPr>
          <p:cNvPr id="2144" name="Shape 2144"/>
          <p:cNvSpPr txBox="1"/>
          <p:nvPr/>
        </p:nvSpPr>
        <p:spPr>
          <a:xfrm>
            <a:off x="8109150" y="2186200"/>
            <a:ext cx="1017000" cy="387900"/>
          </a:xfrm>
          <a:prstGeom prst="rect">
            <a:avLst/>
          </a:prstGeom>
          <a:noFill/>
          <a:ln>
            <a:noFill/>
          </a:ln>
        </p:spPr>
        <p:txBody>
          <a:bodyPr anchorCtr="0" anchor="ctr" bIns="91425" lIns="91425" rIns="91425" wrap="square" tIns="91425">
            <a:noAutofit/>
          </a:bodyPr>
          <a:lstStyle/>
          <a:p>
            <a:pPr lvl="0" rtl="0" algn="ctr">
              <a:spcBef>
                <a:spcPts val="0"/>
              </a:spcBef>
              <a:buNone/>
            </a:pPr>
            <a:r>
              <a:rPr b="1" lang="en">
                <a:solidFill>
                  <a:srgbClr val="434343"/>
                </a:solidFill>
                <a:latin typeface="Proxima Nova"/>
                <a:ea typeface="Proxima Nova"/>
                <a:cs typeface="Proxima Nova"/>
                <a:sym typeface="Proxima Nova"/>
              </a:rPr>
              <a:t>Propane</a:t>
            </a:r>
          </a:p>
        </p:txBody>
      </p:sp>
      <p:cxnSp>
        <p:nvCxnSpPr>
          <p:cNvPr id="2145" name="Shape 2145"/>
          <p:cNvCxnSpPr>
            <a:stCxn id="2144" idx="2"/>
          </p:cNvCxnSpPr>
          <p:nvPr/>
        </p:nvCxnSpPr>
        <p:spPr>
          <a:xfrm flipH="1">
            <a:off x="8428650" y="2574100"/>
            <a:ext cx="189000" cy="914400"/>
          </a:xfrm>
          <a:prstGeom prst="straightConnector1">
            <a:avLst/>
          </a:prstGeom>
          <a:noFill/>
          <a:ln cap="flat" cmpd="sng" w="9525">
            <a:solidFill>
              <a:srgbClr val="434343"/>
            </a:solidFill>
            <a:prstDash val="dash"/>
            <a:round/>
            <a:headEnd len="lg" w="lg" type="none"/>
            <a:tailEnd len="lg" w="lg" type="triangle"/>
          </a:ln>
        </p:spPr>
      </p:cxnSp>
      <p:cxnSp>
        <p:nvCxnSpPr>
          <p:cNvPr id="2146" name="Shape 2146"/>
          <p:cNvCxnSpPr>
            <a:stCxn id="2143" idx="2"/>
          </p:cNvCxnSpPr>
          <p:nvPr/>
        </p:nvCxnSpPr>
        <p:spPr>
          <a:xfrm>
            <a:off x="5876500" y="1589625"/>
            <a:ext cx="1114500" cy="1892100"/>
          </a:xfrm>
          <a:prstGeom prst="straightConnector1">
            <a:avLst/>
          </a:prstGeom>
          <a:noFill/>
          <a:ln cap="flat" cmpd="sng" w="9525">
            <a:solidFill>
              <a:srgbClr val="434343"/>
            </a:solidFill>
            <a:prstDash val="dash"/>
            <a:round/>
            <a:headEnd len="lg" w="lg" type="none"/>
            <a:tailEnd len="lg" w="lg" type="triangle"/>
          </a:ln>
        </p:spPr>
      </p:cxn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0" name="Shape 2150"/>
        <p:cNvGrpSpPr/>
        <p:nvPr/>
      </p:nvGrpSpPr>
      <p:grpSpPr>
        <a:xfrm>
          <a:off x="0" y="0"/>
          <a:ext cx="0" cy="0"/>
          <a:chOff x="0" y="0"/>
          <a:chExt cx="0" cy="0"/>
        </a:xfrm>
      </p:grpSpPr>
      <p:cxnSp>
        <p:nvCxnSpPr>
          <p:cNvPr id="2151" name="Shape 2151"/>
          <p:cNvCxnSpPr>
            <a:stCxn id="2152" idx="4"/>
            <a:endCxn id="2153" idx="2"/>
          </p:cNvCxnSpPr>
          <p:nvPr/>
        </p:nvCxnSpPr>
        <p:spPr>
          <a:xfrm>
            <a:off x="5772905" y="4425313"/>
            <a:ext cx="1307400" cy="0"/>
          </a:xfrm>
          <a:prstGeom prst="straightConnector1">
            <a:avLst/>
          </a:prstGeom>
          <a:noFill/>
          <a:ln cap="flat" cmpd="sng" w="19050">
            <a:solidFill>
              <a:srgbClr val="FFFFFF"/>
            </a:solidFill>
            <a:prstDash val="solid"/>
            <a:round/>
            <a:headEnd len="lg" w="lg" type="none"/>
            <a:tailEnd len="lg" w="lg" type="none"/>
          </a:ln>
        </p:spPr>
      </p:cxnSp>
      <p:sp>
        <p:nvSpPr>
          <p:cNvPr id="2152" name="Shape 2152"/>
          <p:cNvSpPr/>
          <p:nvPr/>
        </p:nvSpPr>
        <p:spPr>
          <a:xfrm>
            <a:off x="5132105" y="4277263"/>
            <a:ext cx="640800" cy="296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153" name="Shape 2153"/>
          <p:cNvSpPr/>
          <p:nvPr/>
        </p:nvSpPr>
        <p:spPr>
          <a:xfrm>
            <a:off x="7080308" y="4277273"/>
            <a:ext cx="640800" cy="296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2154" name="Shape 2154"/>
          <p:cNvCxnSpPr>
            <a:endCxn id="2152" idx="2"/>
          </p:cNvCxnSpPr>
          <p:nvPr/>
        </p:nvCxnSpPr>
        <p:spPr>
          <a:xfrm flipH="1" rot="10800000">
            <a:off x="4605005" y="4425313"/>
            <a:ext cx="527100" cy="3000"/>
          </a:xfrm>
          <a:prstGeom prst="straightConnector1">
            <a:avLst/>
          </a:prstGeom>
          <a:noFill/>
          <a:ln cap="flat" cmpd="sng" w="19050">
            <a:solidFill>
              <a:srgbClr val="FFFFFF"/>
            </a:solidFill>
            <a:prstDash val="solid"/>
            <a:round/>
            <a:headEnd len="lg" w="lg" type="none"/>
            <a:tailEnd len="lg" w="lg" type="none"/>
          </a:ln>
        </p:spPr>
      </p:cxnSp>
      <p:cxnSp>
        <p:nvCxnSpPr>
          <p:cNvPr id="2155" name="Shape 2155"/>
          <p:cNvCxnSpPr>
            <a:stCxn id="2153" idx="4"/>
          </p:cNvCxnSpPr>
          <p:nvPr/>
        </p:nvCxnSpPr>
        <p:spPr>
          <a:xfrm>
            <a:off x="7721108" y="4425323"/>
            <a:ext cx="555600" cy="0"/>
          </a:xfrm>
          <a:prstGeom prst="straightConnector1">
            <a:avLst/>
          </a:prstGeom>
          <a:noFill/>
          <a:ln cap="flat" cmpd="sng" w="19050">
            <a:solidFill>
              <a:srgbClr val="FFFFFF"/>
            </a:solidFill>
            <a:prstDash val="solid"/>
            <a:round/>
            <a:headEnd len="lg" w="lg" type="none"/>
            <a:tailEnd len="lg" w="lg" type="none"/>
          </a:ln>
        </p:spPr>
      </p:cxnSp>
      <p:sp>
        <p:nvSpPr>
          <p:cNvPr id="2156" name="Shape 2156"/>
          <p:cNvSpPr txBox="1"/>
          <p:nvPr>
            <p:ph idx="1" type="body"/>
          </p:nvPr>
        </p:nvSpPr>
        <p:spPr>
          <a:xfrm>
            <a:off x="5236201" y="3724375"/>
            <a:ext cx="484200" cy="446400"/>
          </a:xfrm>
          <a:prstGeom prst="rect">
            <a:avLst/>
          </a:prstGeom>
        </p:spPr>
        <p:txBody>
          <a:bodyPr anchorCtr="0" anchor="t" bIns="91425" lIns="91425" rIns="91425" wrap="square" tIns="91425">
            <a:noAutofit/>
          </a:bodyPr>
          <a:lstStyle/>
          <a:p>
            <a:pPr lvl="0" rtl="0">
              <a:spcBef>
                <a:spcPts val="0"/>
              </a:spcBef>
              <a:buNone/>
            </a:pPr>
            <a:r>
              <a:rPr lang="en" sz="3000"/>
              <a:t>A</a:t>
            </a:r>
          </a:p>
        </p:txBody>
      </p:sp>
      <p:sp>
        <p:nvSpPr>
          <p:cNvPr id="2157" name="Shape 2157"/>
          <p:cNvSpPr txBox="1"/>
          <p:nvPr>
            <p:ph idx="1" type="body"/>
          </p:nvPr>
        </p:nvSpPr>
        <p:spPr>
          <a:xfrm>
            <a:off x="7202287" y="3739669"/>
            <a:ext cx="410400" cy="415800"/>
          </a:xfrm>
          <a:prstGeom prst="rect">
            <a:avLst/>
          </a:prstGeom>
        </p:spPr>
        <p:txBody>
          <a:bodyPr anchorCtr="0" anchor="t" bIns="91425" lIns="91425" rIns="91425" wrap="square" tIns="91425">
            <a:noAutofit/>
          </a:bodyPr>
          <a:lstStyle/>
          <a:p>
            <a:pPr lvl="0" rtl="0">
              <a:spcBef>
                <a:spcPts val="0"/>
              </a:spcBef>
              <a:buNone/>
            </a:pPr>
            <a:r>
              <a:rPr lang="en" sz="3000"/>
              <a:t>B</a:t>
            </a:r>
          </a:p>
        </p:txBody>
      </p:sp>
      <p:sp>
        <p:nvSpPr>
          <p:cNvPr id="2158" name="Shape 2158"/>
          <p:cNvSpPr txBox="1"/>
          <p:nvPr>
            <p:ph idx="1" type="body"/>
          </p:nvPr>
        </p:nvSpPr>
        <p:spPr>
          <a:xfrm>
            <a:off x="4911301" y="4090524"/>
            <a:ext cx="220800" cy="296100"/>
          </a:xfrm>
          <a:prstGeom prst="rect">
            <a:avLst/>
          </a:prstGeom>
        </p:spPr>
        <p:txBody>
          <a:bodyPr anchorCtr="0" anchor="t" bIns="91425" lIns="91425" rIns="91425" wrap="square" tIns="91425">
            <a:noAutofit/>
          </a:bodyPr>
          <a:lstStyle/>
          <a:p>
            <a:pPr lvl="0" rtl="0">
              <a:spcBef>
                <a:spcPts val="0"/>
              </a:spcBef>
              <a:buNone/>
            </a:pPr>
            <a:r>
              <a:rPr lang="en"/>
              <a:t>1</a:t>
            </a:r>
          </a:p>
        </p:txBody>
      </p:sp>
      <p:sp>
        <p:nvSpPr>
          <p:cNvPr id="2159" name="Shape 2159"/>
          <p:cNvSpPr txBox="1"/>
          <p:nvPr>
            <p:ph idx="1" type="body"/>
          </p:nvPr>
        </p:nvSpPr>
        <p:spPr>
          <a:xfrm>
            <a:off x="5747102" y="4090536"/>
            <a:ext cx="220800" cy="296100"/>
          </a:xfrm>
          <a:prstGeom prst="rect">
            <a:avLst/>
          </a:prstGeom>
        </p:spPr>
        <p:txBody>
          <a:bodyPr anchorCtr="0" anchor="t" bIns="91425" lIns="91425" rIns="91425" wrap="square" tIns="91425">
            <a:noAutofit/>
          </a:bodyPr>
          <a:lstStyle/>
          <a:p>
            <a:pPr lvl="0" rtl="0">
              <a:spcBef>
                <a:spcPts val="0"/>
              </a:spcBef>
              <a:buNone/>
            </a:pPr>
            <a:r>
              <a:rPr lang="en"/>
              <a:t>2</a:t>
            </a:r>
          </a:p>
        </p:txBody>
      </p:sp>
      <p:sp>
        <p:nvSpPr>
          <p:cNvPr id="2160" name="Shape 2160"/>
          <p:cNvSpPr txBox="1"/>
          <p:nvPr>
            <p:ph idx="1" type="body"/>
          </p:nvPr>
        </p:nvSpPr>
        <p:spPr>
          <a:xfrm>
            <a:off x="6792296" y="4090513"/>
            <a:ext cx="220800" cy="296100"/>
          </a:xfrm>
          <a:prstGeom prst="rect">
            <a:avLst/>
          </a:prstGeom>
        </p:spPr>
        <p:txBody>
          <a:bodyPr anchorCtr="0" anchor="t" bIns="91425" lIns="91425" rIns="91425" wrap="square" tIns="91425">
            <a:noAutofit/>
          </a:bodyPr>
          <a:lstStyle/>
          <a:p>
            <a:pPr lvl="0" rtl="0">
              <a:spcBef>
                <a:spcPts val="0"/>
              </a:spcBef>
              <a:buNone/>
            </a:pPr>
            <a:r>
              <a:rPr lang="en"/>
              <a:t>1</a:t>
            </a:r>
          </a:p>
        </p:txBody>
      </p:sp>
      <p:sp>
        <p:nvSpPr>
          <p:cNvPr id="2161" name="Shape 2161"/>
          <p:cNvSpPr txBox="1"/>
          <p:nvPr>
            <p:ph idx="1" type="body"/>
          </p:nvPr>
        </p:nvSpPr>
        <p:spPr>
          <a:xfrm>
            <a:off x="7695296" y="4090534"/>
            <a:ext cx="220800" cy="296100"/>
          </a:xfrm>
          <a:prstGeom prst="rect">
            <a:avLst/>
          </a:prstGeom>
        </p:spPr>
        <p:txBody>
          <a:bodyPr anchorCtr="0" anchor="t" bIns="91425" lIns="91425" rIns="91425" wrap="square" tIns="91425">
            <a:noAutofit/>
          </a:bodyPr>
          <a:lstStyle/>
          <a:p>
            <a:pPr lvl="0" rtl="0">
              <a:spcBef>
                <a:spcPts val="0"/>
              </a:spcBef>
              <a:buNone/>
            </a:pPr>
            <a:r>
              <a:rPr lang="en"/>
              <a:t>2</a:t>
            </a:r>
          </a:p>
        </p:txBody>
      </p:sp>
      <p:sp>
        <p:nvSpPr>
          <p:cNvPr id="2162" name="Shape 2162"/>
          <p:cNvSpPr txBox="1"/>
          <p:nvPr>
            <p:ph type="title"/>
          </p:nvPr>
        </p:nvSpPr>
        <p:spPr>
          <a:xfrm>
            <a:off x="311700" y="140225"/>
            <a:ext cx="8520600" cy="572700"/>
          </a:xfrm>
          <a:prstGeom prst="rect">
            <a:avLst/>
          </a:prstGeom>
        </p:spPr>
        <p:txBody>
          <a:bodyPr anchorCtr="0" anchor="t" bIns="91425" lIns="91425" rIns="91425" wrap="square" tIns="91425">
            <a:noAutofit/>
          </a:bodyPr>
          <a:lstStyle/>
          <a:p>
            <a:pPr lvl="0" rtl="0">
              <a:spcBef>
                <a:spcPts val="0"/>
              </a:spcBef>
              <a:buNone/>
            </a:pPr>
            <a:r>
              <a:rPr lang="en"/>
              <a:t>NetKAT</a:t>
            </a:r>
          </a:p>
        </p:txBody>
      </p:sp>
      <p:sp>
        <p:nvSpPr>
          <p:cNvPr id="2163" name="Shape 2163"/>
          <p:cNvSpPr txBox="1"/>
          <p:nvPr/>
        </p:nvSpPr>
        <p:spPr>
          <a:xfrm>
            <a:off x="311700" y="728225"/>
            <a:ext cx="4221600" cy="504900"/>
          </a:xfrm>
          <a:prstGeom prst="rect">
            <a:avLst/>
          </a:prstGeom>
          <a:noFill/>
          <a:ln>
            <a:noFill/>
          </a:ln>
        </p:spPr>
        <p:txBody>
          <a:bodyPr anchorCtr="0" anchor="t" bIns="91425" lIns="91425" rIns="91425" wrap="square" tIns="91425">
            <a:noAutofit/>
          </a:bodyPr>
          <a:lstStyle/>
          <a:p>
            <a:pPr lvl="0" rtl="0">
              <a:spcBef>
                <a:spcPts val="0"/>
              </a:spcBef>
              <a:buNone/>
            </a:pPr>
            <a:r>
              <a:rPr b="1" lang="en" sz="1800">
                <a:solidFill>
                  <a:srgbClr val="FFFFFF"/>
                </a:solidFill>
                <a:latin typeface="Proxima Nova"/>
                <a:ea typeface="Proxima Nova"/>
                <a:cs typeface="Proxima Nova"/>
                <a:sym typeface="Proxima Nova"/>
              </a:rPr>
              <a:t>Forwarding Policy (F)</a:t>
            </a:r>
          </a:p>
        </p:txBody>
      </p:sp>
      <p:sp>
        <p:nvSpPr>
          <p:cNvPr id="2164" name="Shape 2164"/>
          <p:cNvSpPr txBox="1"/>
          <p:nvPr/>
        </p:nvSpPr>
        <p:spPr>
          <a:xfrm>
            <a:off x="337500" y="2524088"/>
            <a:ext cx="4221600" cy="504900"/>
          </a:xfrm>
          <a:prstGeom prst="rect">
            <a:avLst/>
          </a:prstGeom>
          <a:noFill/>
          <a:ln>
            <a:noFill/>
          </a:ln>
        </p:spPr>
        <p:txBody>
          <a:bodyPr anchorCtr="0" anchor="t" bIns="91425" lIns="91425" rIns="91425" wrap="square" tIns="91425">
            <a:noAutofit/>
          </a:bodyPr>
          <a:lstStyle/>
          <a:p>
            <a:pPr lvl="0" rtl="0">
              <a:spcBef>
                <a:spcPts val="0"/>
              </a:spcBef>
              <a:buNone/>
            </a:pPr>
            <a:r>
              <a:rPr b="1" lang="en" sz="1800">
                <a:solidFill>
                  <a:srgbClr val="FFFFFF"/>
                </a:solidFill>
                <a:latin typeface="Proxima Nova"/>
                <a:ea typeface="Proxima Nova"/>
                <a:cs typeface="Proxima Nova"/>
                <a:sym typeface="Proxima Nova"/>
              </a:rPr>
              <a:t>Topology (T)</a:t>
            </a:r>
          </a:p>
        </p:txBody>
      </p:sp>
      <p:sp>
        <p:nvSpPr>
          <p:cNvPr id="2165" name="Shape 2165"/>
          <p:cNvSpPr/>
          <p:nvPr/>
        </p:nvSpPr>
        <p:spPr>
          <a:xfrm>
            <a:off x="4079100" y="4174375"/>
            <a:ext cx="555600" cy="5049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sz="1800">
                <a:latin typeface="Proxima Nova"/>
                <a:ea typeface="Proxima Nova"/>
                <a:cs typeface="Proxima Nova"/>
                <a:sym typeface="Proxima Nova"/>
              </a:rPr>
              <a:t>H1</a:t>
            </a:r>
          </a:p>
        </p:txBody>
      </p:sp>
      <p:sp>
        <p:nvSpPr>
          <p:cNvPr id="2166" name="Shape 2166"/>
          <p:cNvSpPr/>
          <p:nvPr/>
        </p:nvSpPr>
        <p:spPr>
          <a:xfrm>
            <a:off x="8276700" y="4172875"/>
            <a:ext cx="555600" cy="5049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sz="1800">
                <a:latin typeface="Proxima Nova"/>
                <a:ea typeface="Proxima Nova"/>
                <a:cs typeface="Proxima Nova"/>
                <a:sym typeface="Proxima Nova"/>
              </a:rPr>
              <a:t>H2</a:t>
            </a:r>
          </a:p>
        </p:txBody>
      </p:sp>
      <p:sp>
        <p:nvSpPr>
          <p:cNvPr id="2167" name="Shape 2167"/>
          <p:cNvSpPr txBox="1"/>
          <p:nvPr/>
        </p:nvSpPr>
        <p:spPr>
          <a:xfrm>
            <a:off x="311700" y="1233125"/>
            <a:ext cx="5085600" cy="1172100"/>
          </a:xfrm>
          <a:prstGeom prst="rect">
            <a:avLst/>
          </a:prstGeom>
          <a:noFill/>
          <a:ln>
            <a:noFill/>
          </a:ln>
        </p:spPr>
        <p:txBody>
          <a:bodyPr anchorCtr="0" anchor="t" bIns="91425" lIns="91425" rIns="91425" wrap="square" tIns="91425">
            <a:noAutofit/>
          </a:bodyPr>
          <a:lstStyle/>
          <a:p>
            <a:pPr lvl="0">
              <a:spcBef>
                <a:spcPts val="0"/>
              </a:spcBef>
              <a:buNone/>
            </a:pPr>
            <a:r>
              <a:rPr lang="en">
                <a:solidFill>
                  <a:srgbClr val="FFFFFF"/>
                </a:solidFill>
                <a:latin typeface="Roboto Mono"/>
                <a:ea typeface="Roboto Mono"/>
                <a:cs typeface="Roboto Mono"/>
                <a:sym typeface="Roboto Mono"/>
              </a:rPr>
              <a:t>if sw==A then</a:t>
            </a:r>
          </a:p>
          <a:p>
            <a:pPr indent="457200" lvl="0">
              <a:spcBef>
                <a:spcPts val="0"/>
              </a:spcBef>
              <a:buNone/>
            </a:pPr>
            <a:r>
              <a:rPr lang="en">
                <a:solidFill>
                  <a:srgbClr val="FFFFFF"/>
                </a:solidFill>
                <a:latin typeface="Roboto Mono"/>
                <a:ea typeface="Roboto Mono"/>
                <a:cs typeface="Roboto Mono"/>
                <a:sym typeface="Roboto Mono"/>
              </a:rPr>
              <a:t>(if pt==1 then pt=2 elif pt==2 then pt=1)</a:t>
            </a:r>
          </a:p>
          <a:p>
            <a:pPr lvl="0">
              <a:spcBef>
                <a:spcPts val="0"/>
              </a:spcBef>
              <a:buNone/>
            </a:pPr>
            <a:r>
              <a:rPr lang="en">
                <a:solidFill>
                  <a:srgbClr val="FFFFFF"/>
                </a:solidFill>
                <a:latin typeface="Roboto Mono"/>
                <a:ea typeface="Roboto Mono"/>
                <a:cs typeface="Roboto Mono"/>
                <a:sym typeface="Roboto Mono"/>
              </a:rPr>
              <a:t>elif sw==B then</a:t>
            </a:r>
          </a:p>
          <a:p>
            <a:pPr indent="457200" lvl="0" rtl="0">
              <a:spcBef>
                <a:spcPts val="0"/>
              </a:spcBef>
              <a:buNone/>
            </a:pPr>
            <a:r>
              <a:rPr lang="en">
                <a:solidFill>
                  <a:srgbClr val="FFFFFF"/>
                </a:solidFill>
                <a:latin typeface="Roboto Mono"/>
                <a:ea typeface="Roboto Mono"/>
                <a:cs typeface="Roboto Mono"/>
                <a:sym typeface="Roboto Mono"/>
              </a:rPr>
              <a:t>(if pt==1 then p=2 elif pt=2 then pt=1)</a:t>
            </a:r>
          </a:p>
          <a:p>
            <a:pPr indent="0" lvl="0" marL="0">
              <a:spcBef>
                <a:spcPts val="0"/>
              </a:spcBef>
              <a:buNone/>
            </a:pPr>
            <a:r>
              <a:rPr lang="en">
                <a:solidFill>
                  <a:srgbClr val="FFFFFF"/>
                </a:solidFill>
                <a:latin typeface="Roboto Mono"/>
                <a:ea typeface="Roboto Mono"/>
                <a:cs typeface="Roboto Mono"/>
                <a:sym typeface="Roboto Mono"/>
              </a:rPr>
              <a:t>else drop</a:t>
            </a:r>
          </a:p>
          <a:p>
            <a:pPr lvl="0">
              <a:spcBef>
                <a:spcPts val="0"/>
              </a:spcBef>
              <a:buNone/>
            </a:pPr>
            <a:r>
              <a:t/>
            </a:r>
            <a:endParaRPr>
              <a:solidFill>
                <a:srgbClr val="FFFFFF"/>
              </a:solidFill>
              <a:latin typeface="Roboto Mono"/>
              <a:ea typeface="Roboto Mono"/>
              <a:cs typeface="Roboto Mono"/>
              <a:sym typeface="Roboto Mono"/>
            </a:endParaRPr>
          </a:p>
          <a:p>
            <a:pPr lvl="0">
              <a:spcBef>
                <a:spcPts val="0"/>
              </a:spcBef>
              <a:buNone/>
            </a:pPr>
            <a:r>
              <a:t/>
            </a:r>
            <a:endParaRPr>
              <a:solidFill>
                <a:srgbClr val="FFFFFF"/>
              </a:solidFill>
              <a:latin typeface="Roboto Mono"/>
              <a:ea typeface="Roboto Mono"/>
              <a:cs typeface="Roboto Mono"/>
              <a:sym typeface="Roboto Mono"/>
            </a:endParaRPr>
          </a:p>
        </p:txBody>
      </p:sp>
      <p:sp>
        <p:nvSpPr>
          <p:cNvPr id="2168" name="Shape 2168"/>
          <p:cNvSpPr txBox="1"/>
          <p:nvPr/>
        </p:nvSpPr>
        <p:spPr>
          <a:xfrm>
            <a:off x="337500" y="3029000"/>
            <a:ext cx="4267500" cy="841800"/>
          </a:xfrm>
          <a:prstGeom prst="rect">
            <a:avLst/>
          </a:prstGeom>
          <a:noFill/>
          <a:ln>
            <a:noFill/>
          </a:ln>
        </p:spPr>
        <p:txBody>
          <a:bodyPr anchorCtr="0" anchor="t" bIns="91425" lIns="91425" rIns="91425" wrap="square" tIns="91425">
            <a:noAutofit/>
          </a:bodyPr>
          <a:lstStyle/>
          <a:p>
            <a:pPr lvl="0">
              <a:spcBef>
                <a:spcPts val="0"/>
              </a:spcBef>
              <a:buNone/>
            </a:pPr>
            <a:r>
              <a:rPr lang="en">
                <a:solidFill>
                  <a:srgbClr val="FFFFFF"/>
                </a:solidFill>
                <a:latin typeface="Roboto Mono"/>
                <a:ea typeface="Roboto Mono"/>
                <a:cs typeface="Roboto Mono"/>
                <a:sym typeface="Roboto Mono"/>
              </a:rPr>
              <a:t>if sw==A and pt==2 then (sw=B; pt=1)</a:t>
            </a:r>
          </a:p>
          <a:p>
            <a:pPr lvl="0">
              <a:spcBef>
                <a:spcPts val="0"/>
              </a:spcBef>
              <a:buNone/>
            </a:pPr>
            <a:r>
              <a:rPr lang="en">
                <a:solidFill>
                  <a:srgbClr val="FFFFFF"/>
                </a:solidFill>
                <a:latin typeface="Roboto Mono"/>
                <a:ea typeface="Roboto Mono"/>
                <a:cs typeface="Roboto Mono"/>
                <a:sym typeface="Roboto Mono"/>
              </a:rPr>
              <a:t>elif sw==B and pt==1 then (sw=A; pt=2)</a:t>
            </a:r>
          </a:p>
          <a:p>
            <a:pPr lvl="0">
              <a:spcBef>
                <a:spcPts val="0"/>
              </a:spcBef>
              <a:buNone/>
            </a:pPr>
            <a:r>
              <a:rPr lang="en">
                <a:solidFill>
                  <a:srgbClr val="FFFFFF"/>
                </a:solidFill>
                <a:latin typeface="Roboto Mono"/>
                <a:ea typeface="Roboto Mono"/>
                <a:cs typeface="Roboto Mono"/>
                <a:sym typeface="Roboto Mono"/>
              </a:rPr>
              <a:t>else drop</a:t>
            </a:r>
          </a:p>
          <a:p>
            <a:pPr lvl="0">
              <a:spcBef>
                <a:spcPts val="0"/>
              </a:spcBef>
              <a:buNone/>
            </a:pPr>
            <a:r>
              <a:t/>
            </a:r>
            <a:endParaRPr>
              <a:solidFill>
                <a:srgbClr val="FFFFFF"/>
              </a:solidFill>
              <a:latin typeface="Roboto Mono"/>
              <a:ea typeface="Roboto Mono"/>
              <a:cs typeface="Roboto Mono"/>
              <a:sym typeface="Roboto Mono"/>
            </a:endParaRPr>
          </a:p>
          <a:p>
            <a:pPr lvl="0" rtl="0">
              <a:spcBef>
                <a:spcPts val="0"/>
              </a:spcBef>
              <a:buNone/>
            </a:pPr>
            <a:r>
              <a:t/>
            </a:r>
            <a:endParaRPr>
              <a:solidFill>
                <a:srgbClr val="FFFFFF"/>
              </a:solidFill>
              <a:latin typeface="Roboto Mono"/>
              <a:ea typeface="Roboto Mono"/>
              <a:cs typeface="Roboto Mono"/>
              <a:sym typeface="Roboto Mono"/>
            </a:endParaRPr>
          </a:p>
          <a:p>
            <a:pPr lvl="0" rtl="0">
              <a:spcBef>
                <a:spcPts val="0"/>
              </a:spcBef>
              <a:buNone/>
            </a:pPr>
            <a:r>
              <a:t/>
            </a:r>
            <a:endParaRPr>
              <a:solidFill>
                <a:srgbClr val="FFFFFF"/>
              </a:solidFill>
              <a:latin typeface="Roboto Mono"/>
              <a:ea typeface="Roboto Mono"/>
              <a:cs typeface="Roboto Mono"/>
              <a:sym typeface="Roboto Mono"/>
            </a:endParaRPr>
          </a:p>
          <a:p>
            <a:pPr lvl="0" rtl="0">
              <a:spcBef>
                <a:spcPts val="0"/>
              </a:spcBef>
              <a:buNone/>
            </a:pPr>
            <a:r>
              <a:t/>
            </a:r>
            <a:endParaRPr>
              <a:solidFill>
                <a:srgbClr val="FFFFFF"/>
              </a:solidFill>
              <a:latin typeface="Roboto Mono"/>
              <a:ea typeface="Roboto Mono"/>
              <a:cs typeface="Roboto Mono"/>
              <a:sym typeface="Roboto Mono"/>
            </a:endParaRPr>
          </a:p>
        </p:txBody>
      </p:sp>
      <p:sp>
        <p:nvSpPr>
          <p:cNvPr id="2169" name="Shape 2169"/>
          <p:cNvSpPr txBox="1"/>
          <p:nvPr/>
        </p:nvSpPr>
        <p:spPr>
          <a:xfrm>
            <a:off x="6516000" y="2002025"/>
            <a:ext cx="1218600" cy="3549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Roboto Mono"/>
                <a:ea typeface="Roboto Mono"/>
                <a:cs typeface="Roboto Mono"/>
                <a:sym typeface="Roboto Mono"/>
              </a:rPr>
              <a:t>run(</a:t>
            </a:r>
            <a:r>
              <a:rPr b="1" lang="en">
                <a:solidFill>
                  <a:srgbClr val="FFFFFF"/>
                </a:solidFill>
                <a:latin typeface="Roboto Mono"/>
                <a:ea typeface="Roboto Mono"/>
                <a:cs typeface="Roboto Mono"/>
                <a:sym typeface="Roboto Mono"/>
              </a:rPr>
              <a:t>F</a:t>
            </a:r>
            <a:r>
              <a:rPr lang="en">
                <a:solidFill>
                  <a:srgbClr val="FFFFFF"/>
                </a:solidFill>
                <a:latin typeface="Roboto Mono"/>
                <a:ea typeface="Roboto Mono"/>
                <a:cs typeface="Roboto Mono"/>
                <a:sym typeface="Roboto Mono"/>
              </a:rPr>
              <a:t>;</a:t>
            </a:r>
            <a:r>
              <a:rPr b="1" lang="en">
                <a:solidFill>
                  <a:srgbClr val="FFFFFF"/>
                </a:solidFill>
                <a:latin typeface="Roboto Mono"/>
                <a:ea typeface="Roboto Mono"/>
                <a:cs typeface="Roboto Mono"/>
                <a:sym typeface="Roboto Mono"/>
              </a:rPr>
              <a:t>T</a:t>
            </a:r>
            <a:r>
              <a:rPr lang="en">
                <a:solidFill>
                  <a:srgbClr val="FFFFFF"/>
                </a:solidFill>
                <a:latin typeface="Roboto Mono"/>
                <a:ea typeface="Roboto Mono"/>
                <a:cs typeface="Roboto Mono"/>
                <a:sym typeface="Roboto Mono"/>
              </a:rPr>
              <a:t>)</a:t>
            </a:r>
          </a:p>
        </p:txBody>
      </p:sp>
      <p:sp>
        <p:nvSpPr>
          <p:cNvPr id="2170" name="Shape 2170"/>
          <p:cNvSpPr txBox="1"/>
          <p:nvPr/>
        </p:nvSpPr>
        <p:spPr>
          <a:xfrm>
            <a:off x="6477000" y="1676400"/>
            <a:ext cx="2158200" cy="354900"/>
          </a:xfrm>
          <a:prstGeom prst="rect">
            <a:avLst/>
          </a:prstGeom>
          <a:noFill/>
          <a:ln>
            <a:noFill/>
          </a:ln>
        </p:spPr>
        <p:txBody>
          <a:bodyPr anchorCtr="0" anchor="ctr" bIns="91425" lIns="91425" rIns="91425" wrap="square" tIns="91425">
            <a:noAutofit/>
          </a:bodyPr>
          <a:lstStyle/>
          <a:p>
            <a:pPr lvl="0" rtl="0">
              <a:spcBef>
                <a:spcPts val="0"/>
              </a:spcBef>
              <a:buNone/>
            </a:pPr>
            <a:r>
              <a:rPr b="1" lang="en" sz="1800">
                <a:solidFill>
                  <a:schemeClr val="dk1"/>
                </a:solidFill>
                <a:latin typeface="Proxima Nova"/>
                <a:ea typeface="Proxima Nova"/>
                <a:cs typeface="Proxima Nova"/>
                <a:sym typeface="Proxima Nova"/>
              </a:rPr>
              <a:t>Network Behavior</a:t>
            </a: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4" name="Shape 2174"/>
        <p:cNvGrpSpPr/>
        <p:nvPr/>
      </p:nvGrpSpPr>
      <p:grpSpPr>
        <a:xfrm>
          <a:off x="0" y="0"/>
          <a:ext cx="0" cy="0"/>
          <a:chOff x="0" y="0"/>
          <a:chExt cx="0" cy="0"/>
        </a:xfrm>
      </p:grpSpPr>
      <p:cxnSp>
        <p:nvCxnSpPr>
          <p:cNvPr id="2175" name="Shape 2175"/>
          <p:cNvCxnSpPr>
            <a:stCxn id="2176" idx="4"/>
            <a:endCxn id="2177" idx="2"/>
          </p:cNvCxnSpPr>
          <p:nvPr/>
        </p:nvCxnSpPr>
        <p:spPr>
          <a:xfrm>
            <a:off x="5772905" y="4425313"/>
            <a:ext cx="1307400" cy="0"/>
          </a:xfrm>
          <a:prstGeom prst="straightConnector1">
            <a:avLst/>
          </a:prstGeom>
          <a:noFill/>
          <a:ln cap="flat" cmpd="sng" w="19050">
            <a:solidFill>
              <a:srgbClr val="FFFFFF"/>
            </a:solidFill>
            <a:prstDash val="solid"/>
            <a:round/>
            <a:headEnd len="lg" w="lg" type="none"/>
            <a:tailEnd len="lg" w="lg" type="none"/>
          </a:ln>
        </p:spPr>
      </p:cxnSp>
      <p:sp>
        <p:nvSpPr>
          <p:cNvPr id="2176" name="Shape 2176"/>
          <p:cNvSpPr/>
          <p:nvPr/>
        </p:nvSpPr>
        <p:spPr>
          <a:xfrm>
            <a:off x="5132105" y="4277263"/>
            <a:ext cx="640800" cy="296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177" name="Shape 2177"/>
          <p:cNvSpPr/>
          <p:nvPr/>
        </p:nvSpPr>
        <p:spPr>
          <a:xfrm>
            <a:off x="7080308" y="4277273"/>
            <a:ext cx="640800" cy="296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2178" name="Shape 2178"/>
          <p:cNvCxnSpPr>
            <a:endCxn id="2176" idx="2"/>
          </p:cNvCxnSpPr>
          <p:nvPr/>
        </p:nvCxnSpPr>
        <p:spPr>
          <a:xfrm flipH="1" rot="10800000">
            <a:off x="4605005" y="4425313"/>
            <a:ext cx="527100" cy="3000"/>
          </a:xfrm>
          <a:prstGeom prst="straightConnector1">
            <a:avLst/>
          </a:prstGeom>
          <a:noFill/>
          <a:ln cap="flat" cmpd="sng" w="19050">
            <a:solidFill>
              <a:srgbClr val="FFFFFF"/>
            </a:solidFill>
            <a:prstDash val="solid"/>
            <a:round/>
            <a:headEnd len="lg" w="lg" type="none"/>
            <a:tailEnd len="lg" w="lg" type="none"/>
          </a:ln>
        </p:spPr>
      </p:cxnSp>
      <p:cxnSp>
        <p:nvCxnSpPr>
          <p:cNvPr id="2179" name="Shape 2179"/>
          <p:cNvCxnSpPr>
            <a:stCxn id="2177" idx="4"/>
          </p:cNvCxnSpPr>
          <p:nvPr/>
        </p:nvCxnSpPr>
        <p:spPr>
          <a:xfrm>
            <a:off x="7721108" y="4425323"/>
            <a:ext cx="555600" cy="0"/>
          </a:xfrm>
          <a:prstGeom prst="straightConnector1">
            <a:avLst/>
          </a:prstGeom>
          <a:noFill/>
          <a:ln cap="flat" cmpd="sng" w="19050">
            <a:solidFill>
              <a:srgbClr val="FFFFFF"/>
            </a:solidFill>
            <a:prstDash val="solid"/>
            <a:round/>
            <a:headEnd len="lg" w="lg" type="none"/>
            <a:tailEnd len="lg" w="lg" type="none"/>
          </a:ln>
        </p:spPr>
      </p:cxnSp>
      <p:sp>
        <p:nvSpPr>
          <p:cNvPr id="2180" name="Shape 2180"/>
          <p:cNvSpPr txBox="1"/>
          <p:nvPr>
            <p:ph idx="1" type="body"/>
          </p:nvPr>
        </p:nvSpPr>
        <p:spPr>
          <a:xfrm>
            <a:off x="5236201" y="3724375"/>
            <a:ext cx="484200" cy="446400"/>
          </a:xfrm>
          <a:prstGeom prst="rect">
            <a:avLst/>
          </a:prstGeom>
        </p:spPr>
        <p:txBody>
          <a:bodyPr anchorCtr="0" anchor="t" bIns="91425" lIns="91425" rIns="91425" wrap="square" tIns="91425">
            <a:noAutofit/>
          </a:bodyPr>
          <a:lstStyle/>
          <a:p>
            <a:pPr lvl="0" rtl="0">
              <a:spcBef>
                <a:spcPts val="0"/>
              </a:spcBef>
              <a:buNone/>
            </a:pPr>
            <a:r>
              <a:rPr lang="en" sz="3000"/>
              <a:t>A</a:t>
            </a:r>
          </a:p>
        </p:txBody>
      </p:sp>
      <p:sp>
        <p:nvSpPr>
          <p:cNvPr id="2181" name="Shape 2181"/>
          <p:cNvSpPr txBox="1"/>
          <p:nvPr>
            <p:ph idx="1" type="body"/>
          </p:nvPr>
        </p:nvSpPr>
        <p:spPr>
          <a:xfrm>
            <a:off x="7202287" y="3739669"/>
            <a:ext cx="410400" cy="415800"/>
          </a:xfrm>
          <a:prstGeom prst="rect">
            <a:avLst/>
          </a:prstGeom>
        </p:spPr>
        <p:txBody>
          <a:bodyPr anchorCtr="0" anchor="t" bIns="91425" lIns="91425" rIns="91425" wrap="square" tIns="91425">
            <a:noAutofit/>
          </a:bodyPr>
          <a:lstStyle/>
          <a:p>
            <a:pPr lvl="0" rtl="0">
              <a:spcBef>
                <a:spcPts val="0"/>
              </a:spcBef>
              <a:buNone/>
            </a:pPr>
            <a:r>
              <a:rPr lang="en" sz="3000"/>
              <a:t>B</a:t>
            </a:r>
          </a:p>
        </p:txBody>
      </p:sp>
      <p:sp>
        <p:nvSpPr>
          <p:cNvPr id="2182" name="Shape 2182"/>
          <p:cNvSpPr txBox="1"/>
          <p:nvPr>
            <p:ph idx="1" type="body"/>
          </p:nvPr>
        </p:nvSpPr>
        <p:spPr>
          <a:xfrm>
            <a:off x="4911301" y="4090524"/>
            <a:ext cx="220800" cy="296100"/>
          </a:xfrm>
          <a:prstGeom prst="rect">
            <a:avLst/>
          </a:prstGeom>
        </p:spPr>
        <p:txBody>
          <a:bodyPr anchorCtr="0" anchor="t" bIns="91425" lIns="91425" rIns="91425" wrap="square" tIns="91425">
            <a:noAutofit/>
          </a:bodyPr>
          <a:lstStyle/>
          <a:p>
            <a:pPr lvl="0" rtl="0">
              <a:spcBef>
                <a:spcPts val="0"/>
              </a:spcBef>
              <a:buNone/>
            </a:pPr>
            <a:r>
              <a:rPr lang="en"/>
              <a:t>1</a:t>
            </a:r>
          </a:p>
        </p:txBody>
      </p:sp>
      <p:sp>
        <p:nvSpPr>
          <p:cNvPr id="2183" name="Shape 2183"/>
          <p:cNvSpPr txBox="1"/>
          <p:nvPr>
            <p:ph idx="1" type="body"/>
          </p:nvPr>
        </p:nvSpPr>
        <p:spPr>
          <a:xfrm>
            <a:off x="5747102" y="4090536"/>
            <a:ext cx="220800" cy="296100"/>
          </a:xfrm>
          <a:prstGeom prst="rect">
            <a:avLst/>
          </a:prstGeom>
        </p:spPr>
        <p:txBody>
          <a:bodyPr anchorCtr="0" anchor="t" bIns="91425" lIns="91425" rIns="91425" wrap="square" tIns="91425">
            <a:noAutofit/>
          </a:bodyPr>
          <a:lstStyle/>
          <a:p>
            <a:pPr lvl="0" rtl="0">
              <a:spcBef>
                <a:spcPts val="0"/>
              </a:spcBef>
              <a:buNone/>
            </a:pPr>
            <a:r>
              <a:rPr lang="en"/>
              <a:t>2</a:t>
            </a:r>
          </a:p>
        </p:txBody>
      </p:sp>
      <p:sp>
        <p:nvSpPr>
          <p:cNvPr id="2184" name="Shape 2184"/>
          <p:cNvSpPr txBox="1"/>
          <p:nvPr>
            <p:ph idx="1" type="body"/>
          </p:nvPr>
        </p:nvSpPr>
        <p:spPr>
          <a:xfrm>
            <a:off x="6792296" y="4090513"/>
            <a:ext cx="220800" cy="296100"/>
          </a:xfrm>
          <a:prstGeom prst="rect">
            <a:avLst/>
          </a:prstGeom>
        </p:spPr>
        <p:txBody>
          <a:bodyPr anchorCtr="0" anchor="t" bIns="91425" lIns="91425" rIns="91425" wrap="square" tIns="91425">
            <a:noAutofit/>
          </a:bodyPr>
          <a:lstStyle/>
          <a:p>
            <a:pPr lvl="0" rtl="0">
              <a:spcBef>
                <a:spcPts val="0"/>
              </a:spcBef>
              <a:buNone/>
            </a:pPr>
            <a:r>
              <a:rPr lang="en"/>
              <a:t>1</a:t>
            </a:r>
          </a:p>
        </p:txBody>
      </p:sp>
      <p:sp>
        <p:nvSpPr>
          <p:cNvPr id="2185" name="Shape 2185"/>
          <p:cNvSpPr txBox="1"/>
          <p:nvPr>
            <p:ph idx="1" type="body"/>
          </p:nvPr>
        </p:nvSpPr>
        <p:spPr>
          <a:xfrm>
            <a:off x="7695296" y="4090534"/>
            <a:ext cx="220800" cy="296100"/>
          </a:xfrm>
          <a:prstGeom prst="rect">
            <a:avLst/>
          </a:prstGeom>
        </p:spPr>
        <p:txBody>
          <a:bodyPr anchorCtr="0" anchor="t" bIns="91425" lIns="91425" rIns="91425" wrap="square" tIns="91425">
            <a:noAutofit/>
          </a:bodyPr>
          <a:lstStyle/>
          <a:p>
            <a:pPr lvl="0" rtl="0">
              <a:spcBef>
                <a:spcPts val="0"/>
              </a:spcBef>
              <a:buNone/>
            </a:pPr>
            <a:r>
              <a:rPr lang="en"/>
              <a:t>2</a:t>
            </a:r>
          </a:p>
        </p:txBody>
      </p:sp>
      <p:sp>
        <p:nvSpPr>
          <p:cNvPr id="2186" name="Shape 2186"/>
          <p:cNvSpPr txBox="1"/>
          <p:nvPr>
            <p:ph type="title"/>
          </p:nvPr>
        </p:nvSpPr>
        <p:spPr>
          <a:xfrm>
            <a:off x="311700" y="140225"/>
            <a:ext cx="8520600" cy="572700"/>
          </a:xfrm>
          <a:prstGeom prst="rect">
            <a:avLst/>
          </a:prstGeom>
        </p:spPr>
        <p:txBody>
          <a:bodyPr anchorCtr="0" anchor="t" bIns="91425" lIns="91425" rIns="91425" wrap="square" tIns="91425">
            <a:noAutofit/>
          </a:bodyPr>
          <a:lstStyle/>
          <a:p>
            <a:pPr lvl="0" rtl="0">
              <a:spcBef>
                <a:spcPts val="0"/>
              </a:spcBef>
              <a:buNone/>
            </a:pPr>
            <a:r>
              <a:rPr lang="en"/>
              <a:t>NetKAT</a:t>
            </a:r>
          </a:p>
        </p:txBody>
      </p:sp>
      <p:sp>
        <p:nvSpPr>
          <p:cNvPr id="2187" name="Shape 2187"/>
          <p:cNvSpPr txBox="1"/>
          <p:nvPr/>
        </p:nvSpPr>
        <p:spPr>
          <a:xfrm>
            <a:off x="311700" y="728225"/>
            <a:ext cx="4221600" cy="504900"/>
          </a:xfrm>
          <a:prstGeom prst="rect">
            <a:avLst/>
          </a:prstGeom>
          <a:noFill/>
          <a:ln>
            <a:noFill/>
          </a:ln>
        </p:spPr>
        <p:txBody>
          <a:bodyPr anchorCtr="0" anchor="t" bIns="91425" lIns="91425" rIns="91425" wrap="square" tIns="91425">
            <a:noAutofit/>
          </a:bodyPr>
          <a:lstStyle/>
          <a:p>
            <a:pPr lvl="0" rtl="0">
              <a:spcBef>
                <a:spcPts val="0"/>
              </a:spcBef>
              <a:buNone/>
            </a:pPr>
            <a:r>
              <a:rPr b="1" lang="en" sz="1800">
                <a:solidFill>
                  <a:srgbClr val="FFFFFF"/>
                </a:solidFill>
                <a:latin typeface="Proxima Nova"/>
                <a:ea typeface="Proxima Nova"/>
                <a:cs typeface="Proxima Nova"/>
                <a:sym typeface="Proxima Nova"/>
              </a:rPr>
              <a:t>Forwarding Policy (F)</a:t>
            </a:r>
          </a:p>
        </p:txBody>
      </p:sp>
      <p:sp>
        <p:nvSpPr>
          <p:cNvPr id="2188" name="Shape 2188"/>
          <p:cNvSpPr txBox="1"/>
          <p:nvPr/>
        </p:nvSpPr>
        <p:spPr>
          <a:xfrm>
            <a:off x="337500" y="2524088"/>
            <a:ext cx="4221600" cy="504900"/>
          </a:xfrm>
          <a:prstGeom prst="rect">
            <a:avLst/>
          </a:prstGeom>
          <a:noFill/>
          <a:ln>
            <a:noFill/>
          </a:ln>
        </p:spPr>
        <p:txBody>
          <a:bodyPr anchorCtr="0" anchor="t" bIns="91425" lIns="91425" rIns="91425" wrap="square" tIns="91425">
            <a:noAutofit/>
          </a:bodyPr>
          <a:lstStyle/>
          <a:p>
            <a:pPr lvl="0" rtl="0">
              <a:spcBef>
                <a:spcPts val="0"/>
              </a:spcBef>
              <a:buNone/>
            </a:pPr>
            <a:r>
              <a:rPr b="1" lang="en" sz="1800">
                <a:solidFill>
                  <a:srgbClr val="FFFFFF"/>
                </a:solidFill>
                <a:latin typeface="Proxima Nova"/>
                <a:ea typeface="Proxima Nova"/>
                <a:cs typeface="Proxima Nova"/>
                <a:sym typeface="Proxima Nova"/>
              </a:rPr>
              <a:t>Topology (T)</a:t>
            </a:r>
          </a:p>
        </p:txBody>
      </p:sp>
      <p:sp>
        <p:nvSpPr>
          <p:cNvPr id="2189" name="Shape 2189"/>
          <p:cNvSpPr/>
          <p:nvPr/>
        </p:nvSpPr>
        <p:spPr>
          <a:xfrm>
            <a:off x="4079100" y="4174375"/>
            <a:ext cx="555600" cy="5049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sz="1800">
                <a:latin typeface="Proxima Nova"/>
                <a:ea typeface="Proxima Nova"/>
                <a:cs typeface="Proxima Nova"/>
                <a:sym typeface="Proxima Nova"/>
              </a:rPr>
              <a:t>H1</a:t>
            </a:r>
          </a:p>
        </p:txBody>
      </p:sp>
      <p:sp>
        <p:nvSpPr>
          <p:cNvPr id="2190" name="Shape 2190"/>
          <p:cNvSpPr/>
          <p:nvPr/>
        </p:nvSpPr>
        <p:spPr>
          <a:xfrm>
            <a:off x="8276700" y="4172875"/>
            <a:ext cx="555600" cy="5049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sz="1800">
                <a:latin typeface="Proxima Nova"/>
                <a:ea typeface="Proxima Nova"/>
                <a:cs typeface="Proxima Nova"/>
                <a:sym typeface="Proxima Nova"/>
              </a:rPr>
              <a:t>H2</a:t>
            </a:r>
          </a:p>
        </p:txBody>
      </p:sp>
      <p:sp>
        <p:nvSpPr>
          <p:cNvPr id="2191" name="Shape 2191"/>
          <p:cNvSpPr txBox="1"/>
          <p:nvPr/>
        </p:nvSpPr>
        <p:spPr>
          <a:xfrm>
            <a:off x="311700" y="1233125"/>
            <a:ext cx="5085600" cy="11721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Roboto Mono"/>
                <a:ea typeface="Roboto Mono"/>
                <a:cs typeface="Roboto Mono"/>
                <a:sym typeface="Roboto Mono"/>
              </a:rPr>
              <a:t>if sw==A then</a:t>
            </a:r>
          </a:p>
          <a:p>
            <a:pPr indent="457200" lvl="0" rtl="0">
              <a:spcBef>
                <a:spcPts val="0"/>
              </a:spcBef>
              <a:buNone/>
            </a:pPr>
            <a:r>
              <a:rPr lang="en">
                <a:solidFill>
                  <a:srgbClr val="FFFFFF"/>
                </a:solidFill>
                <a:latin typeface="Roboto Mono"/>
                <a:ea typeface="Roboto Mono"/>
                <a:cs typeface="Roboto Mono"/>
                <a:sym typeface="Roboto Mono"/>
              </a:rPr>
              <a:t>(if pt==1 then pt=2 elif pt==2 then pt=1)</a:t>
            </a:r>
          </a:p>
          <a:p>
            <a:pPr lvl="0" rtl="0">
              <a:spcBef>
                <a:spcPts val="0"/>
              </a:spcBef>
              <a:buNone/>
            </a:pPr>
            <a:r>
              <a:rPr lang="en">
                <a:solidFill>
                  <a:srgbClr val="FFFFFF"/>
                </a:solidFill>
                <a:latin typeface="Roboto Mono"/>
                <a:ea typeface="Roboto Mono"/>
                <a:cs typeface="Roboto Mono"/>
                <a:sym typeface="Roboto Mono"/>
              </a:rPr>
              <a:t>elif sw==B then</a:t>
            </a:r>
          </a:p>
          <a:p>
            <a:pPr indent="457200" lvl="0" rtl="0">
              <a:spcBef>
                <a:spcPts val="0"/>
              </a:spcBef>
              <a:buNone/>
            </a:pPr>
            <a:r>
              <a:rPr lang="en">
                <a:solidFill>
                  <a:srgbClr val="FFFFFF"/>
                </a:solidFill>
                <a:latin typeface="Roboto Mono"/>
                <a:ea typeface="Roboto Mono"/>
                <a:cs typeface="Roboto Mono"/>
                <a:sym typeface="Roboto Mono"/>
              </a:rPr>
              <a:t>(if pt==1 then p=2 elif pt=2 then pt=1)</a:t>
            </a:r>
          </a:p>
          <a:p>
            <a:pPr indent="0" lvl="0" marL="0" rtl="0">
              <a:spcBef>
                <a:spcPts val="0"/>
              </a:spcBef>
              <a:buNone/>
            </a:pPr>
            <a:r>
              <a:rPr lang="en">
                <a:solidFill>
                  <a:srgbClr val="FFFFFF"/>
                </a:solidFill>
                <a:latin typeface="Roboto Mono"/>
                <a:ea typeface="Roboto Mono"/>
                <a:cs typeface="Roboto Mono"/>
                <a:sym typeface="Roboto Mono"/>
              </a:rPr>
              <a:t>else drop</a:t>
            </a:r>
          </a:p>
          <a:p>
            <a:pPr lvl="0" rtl="0">
              <a:spcBef>
                <a:spcPts val="0"/>
              </a:spcBef>
              <a:buNone/>
            </a:pPr>
            <a:r>
              <a:t/>
            </a:r>
            <a:endParaRPr>
              <a:solidFill>
                <a:srgbClr val="FFFFFF"/>
              </a:solidFill>
              <a:latin typeface="Roboto Mono"/>
              <a:ea typeface="Roboto Mono"/>
              <a:cs typeface="Roboto Mono"/>
              <a:sym typeface="Roboto Mono"/>
            </a:endParaRPr>
          </a:p>
          <a:p>
            <a:pPr lvl="0" rtl="0">
              <a:spcBef>
                <a:spcPts val="0"/>
              </a:spcBef>
              <a:buNone/>
            </a:pPr>
            <a:r>
              <a:t/>
            </a:r>
            <a:endParaRPr>
              <a:solidFill>
                <a:srgbClr val="FFFFFF"/>
              </a:solidFill>
              <a:latin typeface="Roboto Mono"/>
              <a:ea typeface="Roboto Mono"/>
              <a:cs typeface="Roboto Mono"/>
              <a:sym typeface="Roboto Mono"/>
            </a:endParaRPr>
          </a:p>
        </p:txBody>
      </p:sp>
      <p:sp>
        <p:nvSpPr>
          <p:cNvPr id="2192" name="Shape 2192"/>
          <p:cNvSpPr txBox="1"/>
          <p:nvPr/>
        </p:nvSpPr>
        <p:spPr>
          <a:xfrm>
            <a:off x="337500" y="3029000"/>
            <a:ext cx="4267500" cy="8418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Roboto Mono"/>
                <a:ea typeface="Roboto Mono"/>
                <a:cs typeface="Roboto Mono"/>
                <a:sym typeface="Roboto Mono"/>
              </a:rPr>
              <a:t>if sw==A and pt==2 then (sw=B; pt=1)</a:t>
            </a:r>
          </a:p>
          <a:p>
            <a:pPr lvl="0" rtl="0">
              <a:spcBef>
                <a:spcPts val="0"/>
              </a:spcBef>
              <a:buNone/>
            </a:pPr>
            <a:r>
              <a:rPr lang="en">
                <a:solidFill>
                  <a:srgbClr val="FFFFFF"/>
                </a:solidFill>
                <a:latin typeface="Roboto Mono"/>
                <a:ea typeface="Roboto Mono"/>
                <a:cs typeface="Roboto Mono"/>
                <a:sym typeface="Roboto Mono"/>
              </a:rPr>
              <a:t>elif sw==B and pt==1 then (sw=A; pt=2)</a:t>
            </a:r>
          </a:p>
          <a:p>
            <a:pPr lvl="0" rtl="0">
              <a:spcBef>
                <a:spcPts val="0"/>
              </a:spcBef>
              <a:buNone/>
            </a:pPr>
            <a:r>
              <a:rPr lang="en">
                <a:solidFill>
                  <a:srgbClr val="FFFFFF"/>
                </a:solidFill>
                <a:latin typeface="Roboto Mono"/>
                <a:ea typeface="Roboto Mono"/>
                <a:cs typeface="Roboto Mono"/>
                <a:sym typeface="Roboto Mono"/>
              </a:rPr>
              <a:t>else drop</a:t>
            </a:r>
          </a:p>
          <a:p>
            <a:pPr lvl="0" rtl="0">
              <a:spcBef>
                <a:spcPts val="0"/>
              </a:spcBef>
              <a:buNone/>
            </a:pPr>
            <a:r>
              <a:t/>
            </a:r>
            <a:endParaRPr>
              <a:solidFill>
                <a:srgbClr val="FFFFFF"/>
              </a:solidFill>
              <a:latin typeface="Roboto Mono"/>
              <a:ea typeface="Roboto Mono"/>
              <a:cs typeface="Roboto Mono"/>
              <a:sym typeface="Roboto Mono"/>
            </a:endParaRPr>
          </a:p>
          <a:p>
            <a:pPr lvl="0" rtl="0">
              <a:spcBef>
                <a:spcPts val="0"/>
              </a:spcBef>
              <a:buNone/>
            </a:pPr>
            <a:r>
              <a:t/>
            </a:r>
            <a:endParaRPr>
              <a:solidFill>
                <a:srgbClr val="FFFFFF"/>
              </a:solidFill>
              <a:latin typeface="Roboto Mono"/>
              <a:ea typeface="Roboto Mono"/>
              <a:cs typeface="Roboto Mono"/>
              <a:sym typeface="Roboto Mono"/>
            </a:endParaRPr>
          </a:p>
          <a:p>
            <a:pPr lvl="0" rtl="0">
              <a:spcBef>
                <a:spcPts val="0"/>
              </a:spcBef>
              <a:buNone/>
            </a:pPr>
            <a:r>
              <a:t/>
            </a:r>
            <a:endParaRPr>
              <a:solidFill>
                <a:srgbClr val="FFFFFF"/>
              </a:solidFill>
              <a:latin typeface="Roboto Mono"/>
              <a:ea typeface="Roboto Mono"/>
              <a:cs typeface="Roboto Mono"/>
              <a:sym typeface="Roboto Mono"/>
            </a:endParaRPr>
          </a:p>
          <a:p>
            <a:pPr lvl="0" rtl="0">
              <a:spcBef>
                <a:spcPts val="0"/>
              </a:spcBef>
              <a:buNone/>
            </a:pPr>
            <a:r>
              <a:t/>
            </a:r>
            <a:endParaRPr>
              <a:solidFill>
                <a:srgbClr val="FFFFFF"/>
              </a:solidFill>
              <a:latin typeface="Roboto Mono"/>
              <a:ea typeface="Roboto Mono"/>
              <a:cs typeface="Roboto Mono"/>
              <a:sym typeface="Roboto Mono"/>
            </a:endParaRPr>
          </a:p>
        </p:txBody>
      </p:sp>
      <p:sp>
        <p:nvSpPr>
          <p:cNvPr id="2193" name="Shape 2193"/>
          <p:cNvSpPr txBox="1"/>
          <p:nvPr/>
        </p:nvSpPr>
        <p:spPr>
          <a:xfrm>
            <a:off x="6516000" y="2002025"/>
            <a:ext cx="1218600" cy="354900"/>
          </a:xfrm>
          <a:prstGeom prst="rect">
            <a:avLst/>
          </a:prstGeom>
          <a:noFill/>
          <a:ln>
            <a:noFill/>
          </a:ln>
        </p:spPr>
        <p:txBody>
          <a:bodyPr anchorCtr="0" anchor="t" bIns="91425" lIns="91425" rIns="91425" wrap="square" tIns="91425">
            <a:noAutofit/>
          </a:bodyPr>
          <a:lstStyle/>
          <a:p>
            <a:pPr lvl="0" rtl="0">
              <a:spcBef>
                <a:spcPts val="0"/>
              </a:spcBef>
              <a:buNone/>
            </a:pPr>
            <a:r>
              <a:rPr lang="en">
                <a:solidFill>
                  <a:srgbClr val="FFFFFF"/>
                </a:solidFill>
                <a:latin typeface="Roboto Mono"/>
                <a:ea typeface="Roboto Mono"/>
                <a:cs typeface="Roboto Mono"/>
                <a:sym typeface="Roboto Mono"/>
              </a:rPr>
              <a:t>run(</a:t>
            </a:r>
            <a:r>
              <a:rPr b="1" lang="en">
                <a:solidFill>
                  <a:srgbClr val="FFFFFF"/>
                </a:solidFill>
                <a:latin typeface="Roboto Mono"/>
                <a:ea typeface="Roboto Mono"/>
                <a:cs typeface="Roboto Mono"/>
                <a:sym typeface="Roboto Mono"/>
              </a:rPr>
              <a:t>F</a:t>
            </a:r>
            <a:r>
              <a:rPr lang="en">
                <a:solidFill>
                  <a:srgbClr val="FFFFFF"/>
                </a:solidFill>
                <a:latin typeface="Roboto Mono"/>
                <a:ea typeface="Roboto Mono"/>
                <a:cs typeface="Roboto Mono"/>
                <a:sym typeface="Roboto Mono"/>
              </a:rPr>
              <a:t>;</a:t>
            </a:r>
            <a:r>
              <a:rPr b="1" lang="en">
                <a:solidFill>
                  <a:srgbClr val="FFFFFF"/>
                </a:solidFill>
                <a:latin typeface="Roboto Mono"/>
                <a:ea typeface="Roboto Mono"/>
                <a:cs typeface="Roboto Mono"/>
                <a:sym typeface="Roboto Mono"/>
              </a:rPr>
              <a:t>T</a:t>
            </a:r>
            <a:r>
              <a:rPr lang="en">
                <a:solidFill>
                  <a:srgbClr val="FFFFFF"/>
                </a:solidFill>
                <a:latin typeface="Roboto Mono"/>
                <a:ea typeface="Roboto Mono"/>
                <a:cs typeface="Roboto Mono"/>
                <a:sym typeface="Roboto Mono"/>
              </a:rPr>
              <a:t>)</a:t>
            </a:r>
          </a:p>
        </p:txBody>
      </p:sp>
      <p:sp>
        <p:nvSpPr>
          <p:cNvPr id="2194" name="Shape 2194"/>
          <p:cNvSpPr txBox="1"/>
          <p:nvPr/>
        </p:nvSpPr>
        <p:spPr>
          <a:xfrm>
            <a:off x="6477000" y="1676400"/>
            <a:ext cx="2158200" cy="354900"/>
          </a:xfrm>
          <a:prstGeom prst="rect">
            <a:avLst/>
          </a:prstGeom>
          <a:noFill/>
          <a:ln>
            <a:noFill/>
          </a:ln>
        </p:spPr>
        <p:txBody>
          <a:bodyPr anchorCtr="0" anchor="ctr" bIns="91425" lIns="91425" rIns="91425" wrap="square" tIns="91425">
            <a:noAutofit/>
          </a:bodyPr>
          <a:lstStyle/>
          <a:p>
            <a:pPr lvl="0" rtl="0">
              <a:spcBef>
                <a:spcPts val="0"/>
              </a:spcBef>
              <a:buNone/>
            </a:pPr>
            <a:r>
              <a:rPr b="1" lang="en" sz="1800">
                <a:solidFill>
                  <a:schemeClr val="dk1"/>
                </a:solidFill>
                <a:latin typeface="Proxima Nova"/>
                <a:ea typeface="Proxima Nova"/>
                <a:cs typeface="Proxima Nova"/>
                <a:sym typeface="Proxima Nova"/>
              </a:rPr>
              <a:t>Network Behavior</a:t>
            </a:r>
          </a:p>
        </p:txBody>
      </p:sp>
      <p:sp>
        <p:nvSpPr>
          <p:cNvPr id="2195" name="Shape 2195"/>
          <p:cNvSpPr txBox="1"/>
          <p:nvPr/>
        </p:nvSpPr>
        <p:spPr>
          <a:xfrm>
            <a:off x="6447150" y="244425"/>
            <a:ext cx="2537700" cy="988800"/>
          </a:xfrm>
          <a:prstGeom prst="rect">
            <a:avLst/>
          </a:prstGeom>
          <a:noFill/>
          <a:ln>
            <a:noFill/>
          </a:ln>
        </p:spPr>
        <p:txBody>
          <a:bodyPr anchorCtr="0" anchor="t" bIns="91425" lIns="91425" rIns="91425" wrap="square" tIns="91425">
            <a:noAutofit/>
          </a:bodyPr>
          <a:lstStyle/>
          <a:p>
            <a:pPr lvl="0" rtl="0">
              <a:spcBef>
                <a:spcPts val="0"/>
              </a:spcBef>
              <a:buNone/>
            </a:pPr>
            <a:r>
              <a:rPr b="1" lang="en" sz="1800">
                <a:solidFill>
                  <a:srgbClr val="B7B7B7"/>
                </a:solidFill>
                <a:latin typeface="Proxima Nova"/>
                <a:ea typeface="Proxima Nova"/>
                <a:cs typeface="Proxima Nova"/>
                <a:sym typeface="Proxima Nova"/>
              </a:rPr>
              <a:t>Intuition: </a:t>
            </a:r>
            <a:r>
              <a:rPr lang="en" sz="1800">
                <a:solidFill>
                  <a:srgbClr val="B7B7B7"/>
                </a:solidFill>
                <a:latin typeface="Proxima Nova"/>
                <a:ea typeface="Proxima Nova"/>
                <a:cs typeface="Proxima Nova"/>
                <a:sym typeface="Proxima Nova"/>
              </a:rPr>
              <a:t>These are functions from packets to sets of packets</a:t>
            </a: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9" name="Shape 2199"/>
        <p:cNvGrpSpPr/>
        <p:nvPr/>
      </p:nvGrpSpPr>
      <p:grpSpPr>
        <a:xfrm>
          <a:off x="0" y="0"/>
          <a:ext cx="0" cy="0"/>
          <a:chOff x="0" y="0"/>
          <a:chExt cx="0" cy="0"/>
        </a:xfrm>
      </p:grpSpPr>
      <p:cxnSp>
        <p:nvCxnSpPr>
          <p:cNvPr id="2200" name="Shape 2200"/>
          <p:cNvCxnSpPr>
            <a:stCxn id="2201" idx="4"/>
            <a:endCxn id="2202" idx="2"/>
          </p:cNvCxnSpPr>
          <p:nvPr/>
        </p:nvCxnSpPr>
        <p:spPr>
          <a:xfrm>
            <a:off x="5772905" y="4425313"/>
            <a:ext cx="1307400" cy="0"/>
          </a:xfrm>
          <a:prstGeom prst="straightConnector1">
            <a:avLst/>
          </a:prstGeom>
          <a:noFill/>
          <a:ln cap="flat" cmpd="sng" w="19050">
            <a:solidFill>
              <a:srgbClr val="FFFFFF"/>
            </a:solidFill>
            <a:prstDash val="solid"/>
            <a:round/>
            <a:headEnd len="lg" w="lg" type="none"/>
            <a:tailEnd len="lg" w="lg" type="none"/>
          </a:ln>
        </p:spPr>
      </p:cxnSp>
      <p:sp>
        <p:nvSpPr>
          <p:cNvPr id="2201" name="Shape 2201"/>
          <p:cNvSpPr/>
          <p:nvPr/>
        </p:nvSpPr>
        <p:spPr>
          <a:xfrm>
            <a:off x="5132105" y="4277263"/>
            <a:ext cx="640800" cy="296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202" name="Shape 2202"/>
          <p:cNvSpPr/>
          <p:nvPr/>
        </p:nvSpPr>
        <p:spPr>
          <a:xfrm>
            <a:off x="7080308" y="4277273"/>
            <a:ext cx="640800" cy="296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2203" name="Shape 2203"/>
          <p:cNvCxnSpPr>
            <a:endCxn id="2201" idx="2"/>
          </p:cNvCxnSpPr>
          <p:nvPr/>
        </p:nvCxnSpPr>
        <p:spPr>
          <a:xfrm flipH="1" rot="10800000">
            <a:off x="4605005" y="4425313"/>
            <a:ext cx="527100" cy="3000"/>
          </a:xfrm>
          <a:prstGeom prst="straightConnector1">
            <a:avLst/>
          </a:prstGeom>
          <a:noFill/>
          <a:ln cap="flat" cmpd="sng" w="19050">
            <a:solidFill>
              <a:srgbClr val="FFFFFF"/>
            </a:solidFill>
            <a:prstDash val="solid"/>
            <a:round/>
            <a:headEnd len="lg" w="lg" type="none"/>
            <a:tailEnd len="lg" w="lg" type="none"/>
          </a:ln>
        </p:spPr>
      </p:cxnSp>
      <p:cxnSp>
        <p:nvCxnSpPr>
          <p:cNvPr id="2204" name="Shape 2204"/>
          <p:cNvCxnSpPr>
            <a:stCxn id="2202" idx="4"/>
          </p:cNvCxnSpPr>
          <p:nvPr/>
        </p:nvCxnSpPr>
        <p:spPr>
          <a:xfrm>
            <a:off x="7721108" y="4425323"/>
            <a:ext cx="555600" cy="0"/>
          </a:xfrm>
          <a:prstGeom prst="straightConnector1">
            <a:avLst/>
          </a:prstGeom>
          <a:noFill/>
          <a:ln cap="flat" cmpd="sng" w="19050">
            <a:solidFill>
              <a:srgbClr val="FFFFFF"/>
            </a:solidFill>
            <a:prstDash val="solid"/>
            <a:round/>
            <a:headEnd len="lg" w="lg" type="none"/>
            <a:tailEnd len="lg" w="lg" type="none"/>
          </a:ln>
        </p:spPr>
      </p:cxnSp>
      <p:sp>
        <p:nvSpPr>
          <p:cNvPr id="2205" name="Shape 2205"/>
          <p:cNvSpPr txBox="1"/>
          <p:nvPr>
            <p:ph idx="1" type="body"/>
          </p:nvPr>
        </p:nvSpPr>
        <p:spPr>
          <a:xfrm>
            <a:off x="5236201" y="3724375"/>
            <a:ext cx="484200" cy="446400"/>
          </a:xfrm>
          <a:prstGeom prst="rect">
            <a:avLst/>
          </a:prstGeom>
        </p:spPr>
        <p:txBody>
          <a:bodyPr anchorCtr="0" anchor="t" bIns="91425" lIns="91425" rIns="91425" wrap="square" tIns="91425">
            <a:noAutofit/>
          </a:bodyPr>
          <a:lstStyle/>
          <a:p>
            <a:pPr lvl="0" rtl="0">
              <a:spcBef>
                <a:spcPts val="0"/>
              </a:spcBef>
              <a:buNone/>
            </a:pPr>
            <a:r>
              <a:rPr lang="en" sz="3000"/>
              <a:t>A</a:t>
            </a:r>
          </a:p>
        </p:txBody>
      </p:sp>
      <p:sp>
        <p:nvSpPr>
          <p:cNvPr id="2206" name="Shape 2206"/>
          <p:cNvSpPr txBox="1"/>
          <p:nvPr>
            <p:ph idx="1" type="body"/>
          </p:nvPr>
        </p:nvSpPr>
        <p:spPr>
          <a:xfrm>
            <a:off x="7202287" y="3739669"/>
            <a:ext cx="410400" cy="415800"/>
          </a:xfrm>
          <a:prstGeom prst="rect">
            <a:avLst/>
          </a:prstGeom>
        </p:spPr>
        <p:txBody>
          <a:bodyPr anchorCtr="0" anchor="t" bIns="91425" lIns="91425" rIns="91425" wrap="square" tIns="91425">
            <a:noAutofit/>
          </a:bodyPr>
          <a:lstStyle/>
          <a:p>
            <a:pPr lvl="0" rtl="0">
              <a:spcBef>
                <a:spcPts val="0"/>
              </a:spcBef>
              <a:buNone/>
            </a:pPr>
            <a:r>
              <a:rPr lang="en" sz="3000"/>
              <a:t>B</a:t>
            </a:r>
          </a:p>
        </p:txBody>
      </p:sp>
      <p:sp>
        <p:nvSpPr>
          <p:cNvPr id="2207" name="Shape 2207"/>
          <p:cNvSpPr txBox="1"/>
          <p:nvPr>
            <p:ph idx="1" type="body"/>
          </p:nvPr>
        </p:nvSpPr>
        <p:spPr>
          <a:xfrm>
            <a:off x="4911301" y="4090524"/>
            <a:ext cx="220800" cy="296100"/>
          </a:xfrm>
          <a:prstGeom prst="rect">
            <a:avLst/>
          </a:prstGeom>
        </p:spPr>
        <p:txBody>
          <a:bodyPr anchorCtr="0" anchor="t" bIns="91425" lIns="91425" rIns="91425" wrap="square" tIns="91425">
            <a:noAutofit/>
          </a:bodyPr>
          <a:lstStyle/>
          <a:p>
            <a:pPr lvl="0" rtl="0">
              <a:spcBef>
                <a:spcPts val="0"/>
              </a:spcBef>
              <a:buNone/>
            </a:pPr>
            <a:r>
              <a:rPr lang="en"/>
              <a:t>1</a:t>
            </a:r>
          </a:p>
        </p:txBody>
      </p:sp>
      <p:sp>
        <p:nvSpPr>
          <p:cNvPr id="2208" name="Shape 2208"/>
          <p:cNvSpPr txBox="1"/>
          <p:nvPr>
            <p:ph idx="1" type="body"/>
          </p:nvPr>
        </p:nvSpPr>
        <p:spPr>
          <a:xfrm>
            <a:off x="5747102" y="4090536"/>
            <a:ext cx="220800" cy="296100"/>
          </a:xfrm>
          <a:prstGeom prst="rect">
            <a:avLst/>
          </a:prstGeom>
        </p:spPr>
        <p:txBody>
          <a:bodyPr anchorCtr="0" anchor="t" bIns="91425" lIns="91425" rIns="91425" wrap="square" tIns="91425">
            <a:noAutofit/>
          </a:bodyPr>
          <a:lstStyle/>
          <a:p>
            <a:pPr lvl="0" rtl="0">
              <a:spcBef>
                <a:spcPts val="0"/>
              </a:spcBef>
              <a:buNone/>
            </a:pPr>
            <a:r>
              <a:rPr lang="en"/>
              <a:t>2</a:t>
            </a:r>
          </a:p>
        </p:txBody>
      </p:sp>
      <p:sp>
        <p:nvSpPr>
          <p:cNvPr id="2209" name="Shape 2209"/>
          <p:cNvSpPr txBox="1"/>
          <p:nvPr>
            <p:ph idx="1" type="body"/>
          </p:nvPr>
        </p:nvSpPr>
        <p:spPr>
          <a:xfrm>
            <a:off x="6792296" y="4090513"/>
            <a:ext cx="220800" cy="296100"/>
          </a:xfrm>
          <a:prstGeom prst="rect">
            <a:avLst/>
          </a:prstGeom>
        </p:spPr>
        <p:txBody>
          <a:bodyPr anchorCtr="0" anchor="t" bIns="91425" lIns="91425" rIns="91425" wrap="square" tIns="91425">
            <a:noAutofit/>
          </a:bodyPr>
          <a:lstStyle/>
          <a:p>
            <a:pPr lvl="0" rtl="0">
              <a:spcBef>
                <a:spcPts val="0"/>
              </a:spcBef>
              <a:buNone/>
            </a:pPr>
            <a:r>
              <a:rPr lang="en"/>
              <a:t>1</a:t>
            </a:r>
          </a:p>
        </p:txBody>
      </p:sp>
      <p:sp>
        <p:nvSpPr>
          <p:cNvPr id="2210" name="Shape 2210"/>
          <p:cNvSpPr txBox="1"/>
          <p:nvPr>
            <p:ph idx="1" type="body"/>
          </p:nvPr>
        </p:nvSpPr>
        <p:spPr>
          <a:xfrm>
            <a:off x="7695296" y="4090534"/>
            <a:ext cx="220800" cy="296100"/>
          </a:xfrm>
          <a:prstGeom prst="rect">
            <a:avLst/>
          </a:prstGeom>
        </p:spPr>
        <p:txBody>
          <a:bodyPr anchorCtr="0" anchor="t" bIns="91425" lIns="91425" rIns="91425" wrap="square" tIns="91425">
            <a:noAutofit/>
          </a:bodyPr>
          <a:lstStyle/>
          <a:p>
            <a:pPr lvl="0" rtl="0">
              <a:spcBef>
                <a:spcPts val="0"/>
              </a:spcBef>
              <a:buNone/>
            </a:pPr>
            <a:r>
              <a:rPr lang="en"/>
              <a:t>2</a:t>
            </a:r>
          </a:p>
        </p:txBody>
      </p:sp>
      <p:sp>
        <p:nvSpPr>
          <p:cNvPr id="2211" name="Shape 2211"/>
          <p:cNvSpPr txBox="1"/>
          <p:nvPr/>
        </p:nvSpPr>
        <p:spPr>
          <a:xfrm>
            <a:off x="311625" y="222725"/>
            <a:ext cx="4514700" cy="1598700"/>
          </a:xfrm>
          <a:prstGeom prst="rect">
            <a:avLst/>
          </a:prstGeom>
          <a:noFill/>
          <a:ln>
            <a:noFill/>
          </a:ln>
        </p:spPr>
        <p:txBody>
          <a:bodyPr anchorCtr="0" anchor="t" bIns="91425" lIns="91425" rIns="91425" wrap="square" tIns="91425">
            <a:noAutofit/>
          </a:bodyPr>
          <a:lstStyle/>
          <a:p>
            <a:pPr lvl="0">
              <a:spcBef>
                <a:spcPts val="0"/>
              </a:spcBef>
              <a:buNone/>
            </a:pPr>
            <a:r>
              <a:rPr b="1" lang="en" sz="1800">
                <a:solidFill>
                  <a:srgbClr val="FFFFFF"/>
                </a:solidFill>
                <a:latin typeface="Proxima Nova"/>
                <a:ea typeface="Proxima Nova"/>
                <a:cs typeface="Proxima Nova"/>
                <a:sym typeface="Proxima Nova"/>
              </a:rPr>
              <a:t>Want to show:</a:t>
            </a:r>
          </a:p>
          <a:p>
            <a:pPr lvl="0" rtl="0">
              <a:spcBef>
                <a:spcPts val="0"/>
              </a:spcBef>
              <a:buNone/>
            </a:pPr>
            <a:r>
              <a:rPr lang="en" sz="1800">
                <a:solidFill>
                  <a:srgbClr val="FFFFFF"/>
                </a:solidFill>
                <a:latin typeface="Proxima Nova"/>
                <a:ea typeface="Proxima Nova"/>
                <a:cs typeface="Proxima Nova"/>
                <a:sym typeface="Proxima Nova"/>
              </a:rPr>
              <a:t>SSH packets sent from </a:t>
            </a:r>
            <a:r>
              <a:rPr b="1" lang="en" sz="1800">
                <a:solidFill>
                  <a:srgbClr val="FFFFFF"/>
                </a:solidFill>
                <a:latin typeface="Proxima Nova"/>
                <a:ea typeface="Proxima Nova"/>
                <a:cs typeface="Proxima Nova"/>
                <a:sym typeface="Proxima Nova"/>
              </a:rPr>
              <a:t>H1</a:t>
            </a:r>
            <a:r>
              <a:rPr lang="en" sz="1800">
                <a:solidFill>
                  <a:srgbClr val="FFFFFF"/>
                </a:solidFill>
                <a:latin typeface="Proxima Nova"/>
                <a:ea typeface="Proxima Nova"/>
                <a:cs typeface="Proxima Nova"/>
                <a:sym typeface="Proxima Nova"/>
              </a:rPr>
              <a:t> get to </a:t>
            </a:r>
            <a:r>
              <a:rPr b="1" lang="en" sz="1800">
                <a:solidFill>
                  <a:srgbClr val="FFFFFF"/>
                </a:solidFill>
                <a:latin typeface="Proxima Nova"/>
                <a:ea typeface="Proxima Nova"/>
                <a:cs typeface="Proxima Nova"/>
                <a:sym typeface="Proxima Nova"/>
              </a:rPr>
              <a:t>H2</a:t>
            </a:r>
          </a:p>
          <a:p>
            <a:pPr lvl="0">
              <a:spcBef>
                <a:spcPts val="0"/>
              </a:spcBef>
              <a:buNone/>
            </a:pPr>
            <a:r>
              <a:t/>
            </a:r>
            <a:endParaRPr sz="1800">
              <a:solidFill>
                <a:srgbClr val="FFFFFF"/>
              </a:solidFill>
              <a:latin typeface="Proxima Nova"/>
              <a:ea typeface="Proxima Nova"/>
              <a:cs typeface="Proxima Nova"/>
              <a:sym typeface="Proxima Nova"/>
            </a:endParaRPr>
          </a:p>
          <a:p>
            <a:pPr lvl="0" rtl="0">
              <a:spcBef>
                <a:spcPts val="0"/>
              </a:spcBef>
              <a:buNone/>
            </a:pPr>
            <a:r>
              <a:t/>
            </a:r>
            <a:endParaRPr sz="1800">
              <a:solidFill>
                <a:srgbClr val="FFFFFF"/>
              </a:solidFill>
              <a:latin typeface="Proxima Nova"/>
              <a:ea typeface="Proxima Nova"/>
              <a:cs typeface="Proxima Nova"/>
              <a:sym typeface="Proxima Nova"/>
            </a:endParaRPr>
          </a:p>
        </p:txBody>
      </p:sp>
      <p:sp>
        <p:nvSpPr>
          <p:cNvPr id="2212" name="Shape 2212"/>
          <p:cNvSpPr/>
          <p:nvPr/>
        </p:nvSpPr>
        <p:spPr>
          <a:xfrm>
            <a:off x="4079100" y="4174375"/>
            <a:ext cx="555600" cy="5049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sz="1800">
                <a:latin typeface="Proxima Nova"/>
                <a:ea typeface="Proxima Nova"/>
                <a:cs typeface="Proxima Nova"/>
                <a:sym typeface="Proxima Nova"/>
              </a:rPr>
              <a:t>H1</a:t>
            </a:r>
          </a:p>
        </p:txBody>
      </p:sp>
      <p:sp>
        <p:nvSpPr>
          <p:cNvPr id="2213" name="Shape 2213"/>
          <p:cNvSpPr/>
          <p:nvPr/>
        </p:nvSpPr>
        <p:spPr>
          <a:xfrm>
            <a:off x="8276700" y="4172875"/>
            <a:ext cx="555600" cy="5049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sz="1800">
                <a:latin typeface="Proxima Nova"/>
                <a:ea typeface="Proxima Nova"/>
                <a:cs typeface="Proxima Nova"/>
                <a:sym typeface="Proxima Nova"/>
              </a:rPr>
              <a:t>H2</a:t>
            </a:r>
          </a:p>
        </p:txBody>
      </p:sp>
      <p:sp>
        <p:nvSpPr>
          <p:cNvPr id="2214" name="Shape 2214"/>
          <p:cNvSpPr txBox="1"/>
          <p:nvPr/>
        </p:nvSpPr>
        <p:spPr>
          <a:xfrm>
            <a:off x="771225" y="2016975"/>
            <a:ext cx="4055100" cy="968400"/>
          </a:xfrm>
          <a:prstGeom prst="rect">
            <a:avLst/>
          </a:prstGeom>
          <a:noFill/>
          <a:ln cap="flat" cmpd="sng" w="9525">
            <a:solidFill>
              <a:srgbClr val="B7B7B7"/>
            </a:solidFill>
            <a:prstDash val="dot"/>
            <a:round/>
            <a:headEnd len="med" w="med" type="none"/>
            <a:tailEnd len="med" w="med" type="none"/>
          </a:ln>
        </p:spPr>
        <p:txBody>
          <a:bodyPr anchorCtr="0" anchor="ctr" bIns="91425" lIns="91425" rIns="91425" wrap="square" tIns="91425">
            <a:noAutofit/>
          </a:bodyPr>
          <a:lstStyle/>
          <a:p>
            <a:pPr lvl="0" rtl="0">
              <a:spcBef>
                <a:spcPts val="0"/>
              </a:spcBef>
              <a:buNone/>
            </a:pPr>
            <a:r>
              <a:rPr lang="en">
                <a:solidFill>
                  <a:srgbClr val="FFFFFF"/>
                </a:solidFill>
                <a:latin typeface="Roboto Mono"/>
                <a:ea typeface="Roboto Mono"/>
                <a:cs typeface="Roboto Mono"/>
                <a:sym typeface="Roboto Mono"/>
              </a:rPr>
              <a:t>if typ==SSH and @h1</a:t>
            </a:r>
          </a:p>
          <a:p>
            <a:pPr lvl="0" rtl="0">
              <a:spcBef>
                <a:spcPts val="0"/>
              </a:spcBef>
              <a:buNone/>
            </a:pPr>
            <a:r>
              <a:rPr lang="en">
                <a:solidFill>
                  <a:srgbClr val="FFFFFF"/>
                </a:solidFill>
                <a:latin typeface="Roboto Mono"/>
                <a:ea typeface="Roboto Mono"/>
                <a:cs typeface="Roboto Mono"/>
                <a:sym typeface="Roboto Mono"/>
              </a:rPr>
              <a:t>then run(</a:t>
            </a:r>
            <a:r>
              <a:rPr b="1" lang="en">
                <a:solidFill>
                  <a:srgbClr val="FFFFFF"/>
                </a:solidFill>
                <a:latin typeface="Roboto Mono"/>
                <a:ea typeface="Roboto Mono"/>
                <a:cs typeface="Roboto Mono"/>
                <a:sym typeface="Roboto Mono"/>
              </a:rPr>
              <a:t>F</a:t>
            </a:r>
            <a:r>
              <a:rPr lang="en">
                <a:solidFill>
                  <a:srgbClr val="FFFFFF"/>
                </a:solidFill>
                <a:latin typeface="Roboto Mono"/>
                <a:ea typeface="Roboto Mono"/>
                <a:cs typeface="Roboto Mono"/>
                <a:sym typeface="Roboto Mono"/>
              </a:rPr>
              <a:t>;</a:t>
            </a:r>
            <a:r>
              <a:rPr b="1" lang="en">
                <a:solidFill>
                  <a:srgbClr val="FFFFFF"/>
                </a:solidFill>
                <a:latin typeface="Roboto Mono"/>
                <a:ea typeface="Roboto Mono"/>
                <a:cs typeface="Roboto Mono"/>
                <a:sym typeface="Roboto Mono"/>
              </a:rPr>
              <a:t>T</a:t>
            </a:r>
            <a:r>
              <a:rPr lang="en">
                <a:solidFill>
                  <a:srgbClr val="FFFFFF"/>
                </a:solidFill>
                <a:latin typeface="Roboto Mono"/>
                <a:ea typeface="Roboto Mono"/>
                <a:cs typeface="Roboto Mono"/>
                <a:sym typeface="Roboto Mono"/>
              </a:rPr>
              <a:t>); </a:t>
            </a:r>
          </a:p>
          <a:p>
            <a:pPr lvl="0" rtl="0">
              <a:spcBef>
                <a:spcPts val="0"/>
              </a:spcBef>
              <a:buNone/>
            </a:pPr>
            <a:r>
              <a:rPr lang="en">
                <a:solidFill>
                  <a:srgbClr val="FFFFFF"/>
                </a:solidFill>
                <a:latin typeface="Roboto Mono"/>
                <a:ea typeface="Roboto Mono"/>
                <a:cs typeface="Roboto Mono"/>
                <a:sym typeface="Roboto Mono"/>
              </a:rPr>
              <a:t>eventually(@h2)</a:t>
            </a:r>
          </a:p>
        </p:txBody>
      </p:sp>
      <p:sp>
        <p:nvSpPr>
          <p:cNvPr id="2215" name="Shape 2215"/>
          <p:cNvSpPr txBox="1"/>
          <p:nvPr/>
        </p:nvSpPr>
        <p:spPr>
          <a:xfrm>
            <a:off x="5890275" y="2016975"/>
            <a:ext cx="2369400" cy="968400"/>
          </a:xfrm>
          <a:prstGeom prst="rect">
            <a:avLst/>
          </a:prstGeom>
          <a:noFill/>
          <a:ln cap="flat" cmpd="sng" w="9525">
            <a:solidFill>
              <a:srgbClr val="B7B7B7"/>
            </a:solidFill>
            <a:prstDash val="dot"/>
            <a:round/>
            <a:headEnd len="med" w="med" type="none"/>
            <a:tailEnd len="med" w="med" type="none"/>
          </a:ln>
        </p:spPr>
        <p:txBody>
          <a:bodyPr anchorCtr="0" anchor="ctr" bIns="91425" lIns="91425" rIns="91425" wrap="square" tIns="91425">
            <a:noAutofit/>
          </a:bodyPr>
          <a:lstStyle/>
          <a:p>
            <a:pPr lvl="0" rtl="0">
              <a:spcBef>
                <a:spcPts val="0"/>
              </a:spcBef>
              <a:buNone/>
            </a:pPr>
            <a:r>
              <a:rPr lang="en">
                <a:solidFill>
                  <a:schemeClr val="dk1"/>
                </a:solidFill>
                <a:latin typeface="Roboto Mono"/>
                <a:ea typeface="Roboto Mono"/>
                <a:cs typeface="Roboto Mono"/>
                <a:sym typeface="Roboto Mono"/>
              </a:rPr>
              <a:t>if typ==SSH and @h1</a:t>
            </a:r>
          </a:p>
          <a:p>
            <a:pPr lvl="0" rtl="0" algn="l">
              <a:spcBef>
                <a:spcPts val="0"/>
              </a:spcBef>
              <a:buNone/>
            </a:pPr>
            <a:r>
              <a:rPr lang="en">
                <a:solidFill>
                  <a:schemeClr val="dk1"/>
                </a:solidFill>
                <a:latin typeface="Roboto Mono"/>
                <a:ea typeface="Roboto Mono"/>
                <a:cs typeface="Roboto Mono"/>
                <a:sym typeface="Roboto Mono"/>
              </a:rPr>
              <a:t>then run(</a:t>
            </a:r>
            <a:r>
              <a:rPr b="1" lang="en">
                <a:solidFill>
                  <a:schemeClr val="dk1"/>
                </a:solidFill>
                <a:latin typeface="Roboto Mono"/>
                <a:ea typeface="Roboto Mono"/>
                <a:cs typeface="Roboto Mono"/>
                <a:sym typeface="Roboto Mono"/>
              </a:rPr>
              <a:t>F</a:t>
            </a:r>
            <a:r>
              <a:rPr lang="en">
                <a:solidFill>
                  <a:schemeClr val="dk1"/>
                </a:solidFill>
                <a:latin typeface="Roboto Mono"/>
                <a:ea typeface="Roboto Mono"/>
                <a:cs typeface="Roboto Mono"/>
                <a:sym typeface="Roboto Mono"/>
              </a:rPr>
              <a:t>;</a:t>
            </a:r>
            <a:r>
              <a:rPr b="1" lang="en">
                <a:solidFill>
                  <a:schemeClr val="dk1"/>
                </a:solidFill>
                <a:latin typeface="Roboto Mono"/>
                <a:ea typeface="Roboto Mono"/>
                <a:cs typeface="Roboto Mono"/>
                <a:sym typeface="Roboto Mono"/>
              </a:rPr>
              <a:t>T</a:t>
            </a:r>
            <a:r>
              <a:rPr lang="en">
                <a:solidFill>
                  <a:schemeClr val="dk1"/>
                </a:solidFill>
                <a:latin typeface="Roboto Mono"/>
                <a:ea typeface="Roboto Mono"/>
                <a:cs typeface="Roboto Mono"/>
                <a:sym typeface="Roboto Mono"/>
              </a:rPr>
              <a:t>)</a:t>
            </a:r>
            <a:r>
              <a:rPr lang="en">
                <a:solidFill>
                  <a:srgbClr val="FFFFFF"/>
                </a:solidFill>
                <a:latin typeface="Roboto Mono"/>
                <a:ea typeface="Roboto Mono"/>
                <a:cs typeface="Roboto Mono"/>
                <a:sym typeface="Roboto Mono"/>
              </a:rPr>
              <a:t> </a:t>
            </a:r>
          </a:p>
        </p:txBody>
      </p:sp>
      <p:sp>
        <p:nvSpPr>
          <p:cNvPr id="2216" name="Shape 2216"/>
          <p:cNvSpPr txBox="1"/>
          <p:nvPr/>
        </p:nvSpPr>
        <p:spPr>
          <a:xfrm>
            <a:off x="141875" y="2016850"/>
            <a:ext cx="555600" cy="968400"/>
          </a:xfrm>
          <a:prstGeom prst="rect">
            <a:avLst/>
          </a:prstGeom>
          <a:noFill/>
          <a:ln>
            <a:noFill/>
          </a:ln>
        </p:spPr>
        <p:txBody>
          <a:bodyPr anchorCtr="0" anchor="ctr" bIns="91425" lIns="91425" rIns="91425" wrap="square" tIns="91425">
            <a:noAutofit/>
          </a:bodyPr>
          <a:lstStyle/>
          <a:p>
            <a:pPr lvl="0" algn="ctr">
              <a:spcBef>
                <a:spcPts val="0"/>
              </a:spcBef>
              <a:buNone/>
            </a:pPr>
            <a:r>
              <a:rPr b="1" lang="en" sz="1800">
                <a:solidFill>
                  <a:srgbClr val="FFFFFF"/>
                </a:solidFill>
                <a:latin typeface="Proxima Nova"/>
                <a:ea typeface="Proxima Nova"/>
                <a:cs typeface="Proxima Nova"/>
                <a:sym typeface="Proxima Nova"/>
              </a:rPr>
              <a:t>P1</a:t>
            </a:r>
          </a:p>
        </p:txBody>
      </p:sp>
      <p:sp>
        <p:nvSpPr>
          <p:cNvPr id="2217" name="Shape 2217"/>
          <p:cNvSpPr txBox="1"/>
          <p:nvPr/>
        </p:nvSpPr>
        <p:spPr>
          <a:xfrm>
            <a:off x="5334675" y="2010900"/>
            <a:ext cx="555600" cy="968400"/>
          </a:xfrm>
          <a:prstGeom prst="rect">
            <a:avLst/>
          </a:prstGeom>
          <a:noFill/>
          <a:ln>
            <a:noFill/>
          </a:ln>
        </p:spPr>
        <p:txBody>
          <a:bodyPr anchorCtr="0" anchor="ctr" bIns="91425" lIns="91425" rIns="91425" wrap="square" tIns="91425">
            <a:noAutofit/>
          </a:bodyPr>
          <a:lstStyle/>
          <a:p>
            <a:pPr lvl="0" rtl="0" algn="ctr">
              <a:spcBef>
                <a:spcPts val="0"/>
              </a:spcBef>
              <a:buNone/>
            </a:pPr>
            <a:r>
              <a:rPr b="1" lang="en" sz="1800">
                <a:solidFill>
                  <a:srgbClr val="FFFFFF"/>
                </a:solidFill>
                <a:latin typeface="Proxima Nova"/>
                <a:ea typeface="Proxima Nova"/>
                <a:cs typeface="Proxima Nova"/>
                <a:sym typeface="Proxima Nova"/>
              </a:rPr>
              <a:t>P2</a:t>
            </a:r>
          </a:p>
        </p:txBody>
      </p:sp>
      <p:sp>
        <p:nvSpPr>
          <p:cNvPr id="2218" name="Shape 2218"/>
          <p:cNvSpPr txBox="1"/>
          <p:nvPr/>
        </p:nvSpPr>
        <p:spPr>
          <a:xfrm>
            <a:off x="5852975" y="229525"/>
            <a:ext cx="2979300" cy="792600"/>
          </a:xfrm>
          <a:prstGeom prst="rect">
            <a:avLst/>
          </a:prstGeom>
          <a:noFill/>
          <a:ln>
            <a:noFill/>
          </a:ln>
        </p:spPr>
        <p:txBody>
          <a:bodyPr anchorCtr="0" anchor="t" bIns="91425" lIns="91425" rIns="91425" wrap="square" tIns="91425">
            <a:noAutofit/>
          </a:bodyPr>
          <a:lstStyle/>
          <a:p>
            <a:pPr lvl="0">
              <a:spcBef>
                <a:spcPts val="0"/>
              </a:spcBef>
              <a:buNone/>
            </a:pPr>
            <a:r>
              <a:rPr lang="en" sz="1800">
                <a:solidFill>
                  <a:srgbClr val="FFFFFF"/>
                </a:solidFill>
                <a:latin typeface="Proxima Nova"/>
                <a:ea typeface="Proxima Nova"/>
                <a:cs typeface="Proxima Nova"/>
                <a:sym typeface="Proxima Nova"/>
              </a:rPr>
              <a:t>Invariant true when </a:t>
            </a:r>
          </a:p>
          <a:p>
            <a:pPr lvl="0" rtl="0">
              <a:spcBef>
                <a:spcPts val="0"/>
              </a:spcBef>
              <a:buNone/>
            </a:pPr>
            <a:r>
              <a:rPr b="1" lang="en" sz="1800">
                <a:solidFill>
                  <a:srgbClr val="FFFFFF"/>
                </a:solidFill>
                <a:latin typeface="Proxima Nova"/>
                <a:ea typeface="Proxima Nova"/>
                <a:cs typeface="Proxima Nova"/>
                <a:sym typeface="Proxima Nova"/>
              </a:rPr>
              <a:t>P1</a:t>
            </a:r>
            <a:r>
              <a:rPr lang="en" sz="1800">
                <a:solidFill>
                  <a:srgbClr val="FFFFFF"/>
                </a:solidFill>
                <a:latin typeface="Proxima Nova"/>
                <a:ea typeface="Proxima Nova"/>
                <a:cs typeface="Proxima Nova"/>
                <a:sym typeface="Proxima Nova"/>
              </a:rPr>
              <a:t> is equivalent to </a:t>
            </a:r>
            <a:r>
              <a:rPr b="1" lang="en" sz="1800">
                <a:solidFill>
                  <a:srgbClr val="FFFFFF"/>
                </a:solidFill>
                <a:latin typeface="Proxima Nova"/>
                <a:ea typeface="Proxima Nova"/>
                <a:cs typeface="Proxima Nova"/>
                <a:sym typeface="Proxima Nova"/>
              </a:rPr>
              <a:t>P2</a:t>
            </a:r>
            <a:r>
              <a:rPr lang="en" sz="1800">
                <a:solidFill>
                  <a:srgbClr val="FFFFFF"/>
                </a:solidFill>
                <a:latin typeface="Proxima Nova"/>
                <a:ea typeface="Proxima Nova"/>
                <a:cs typeface="Proxima Nova"/>
                <a:sym typeface="Proxima Nova"/>
              </a:rPr>
              <a:t>.</a:t>
            </a:r>
          </a:p>
          <a:p>
            <a:pPr lvl="0" rtl="0" algn="r">
              <a:spcBef>
                <a:spcPts val="0"/>
              </a:spcBef>
              <a:buNone/>
            </a:pPr>
            <a:r>
              <a:t/>
            </a:r>
            <a:endParaRPr sz="1800">
              <a:solidFill>
                <a:srgbClr val="FFFFFF"/>
              </a:solidFill>
              <a:latin typeface="Proxima Nova"/>
              <a:ea typeface="Proxima Nova"/>
              <a:cs typeface="Proxima Nova"/>
              <a:sym typeface="Proxima Nova"/>
            </a:endParaRPr>
          </a:p>
          <a:p>
            <a:pPr lvl="0" rtl="0" algn="r">
              <a:spcBef>
                <a:spcPts val="0"/>
              </a:spcBef>
              <a:buNone/>
            </a:pPr>
            <a:r>
              <a:t/>
            </a:r>
            <a:endParaRPr sz="1800">
              <a:solidFill>
                <a:srgbClr val="FFFFFF"/>
              </a:solidFill>
              <a:latin typeface="Proxima Nova"/>
              <a:ea typeface="Proxima Nova"/>
              <a:cs typeface="Proxima Nova"/>
              <a:sym typeface="Proxima Nova"/>
            </a:endParaRPr>
          </a:p>
        </p:txBody>
      </p:sp>
      <p:sp>
        <p:nvSpPr>
          <p:cNvPr id="2219" name="Shape 2219"/>
          <p:cNvSpPr txBox="1"/>
          <p:nvPr/>
        </p:nvSpPr>
        <p:spPr>
          <a:xfrm>
            <a:off x="771225" y="2985375"/>
            <a:ext cx="4055100" cy="792600"/>
          </a:xfrm>
          <a:prstGeom prst="rect">
            <a:avLst/>
          </a:prstGeom>
          <a:noFill/>
          <a:ln>
            <a:noFill/>
          </a:ln>
        </p:spPr>
        <p:txBody>
          <a:bodyPr anchorCtr="0" anchor="t" bIns="91425" lIns="91425" rIns="91425" wrap="square" tIns="91425">
            <a:noAutofit/>
          </a:bodyPr>
          <a:lstStyle/>
          <a:p>
            <a:pPr lvl="0" rtl="0" algn="ctr">
              <a:lnSpc>
                <a:spcPct val="100000"/>
              </a:lnSpc>
              <a:spcBef>
                <a:spcPts val="0"/>
              </a:spcBef>
              <a:buNone/>
            </a:pPr>
            <a:r>
              <a:rPr lang="en" sz="1800">
                <a:solidFill>
                  <a:srgbClr val="FFFFFF"/>
                </a:solidFill>
                <a:latin typeface="Proxima Nova"/>
                <a:ea typeface="Proxima Nova"/>
                <a:cs typeface="Proxima Nova"/>
                <a:sym typeface="Proxima Nova"/>
              </a:rPr>
              <a:t>let </a:t>
            </a:r>
            <a:r>
              <a:rPr lang="en">
                <a:solidFill>
                  <a:srgbClr val="FFFFFF"/>
                </a:solidFill>
                <a:latin typeface="Roboto Mono"/>
                <a:ea typeface="Roboto Mono"/>
                <a:cs typeface="Roboto Mono"/>
                <a:sym typeface="Roboto Mono"/>
              </a:rPr>
              <a:t>@h1</a:t>
            </a:r>
            <a:r>
              <a:rPr lang="en" sz="1800">
                <a:solidFill>
                  <a:srgbClr val="FFFFFF"/>
                </a:solidFill>
                <a:latin typeface="Proxima Nova"/>
                <a:ea typeface="Proxima Nova"/>
                <a:cs typeface="Proxima Nova"/>
                <a:sym typeface="Proxima Nova"/>
              </a:rPr>
              <a:t> be </a:t>
            </a:r>
            <a:r>
              <a:rPr lang="en">
                <a:solidFill>
                  <a:srgbClr val="FFFFFF"/>
                </a:solidFill>
                <a:latin typeface="Roboto Mono"/>
                <a:ea typeface="Roboto Mono"/>
                <a:cs typeface="Roboto Mono"/>
                <a:sym typeface="Roboto Mono"/>
              </a:rPr>
              <a:t>sw==A and pt==1</a:t>
            </a:r>
          </a:p>
          <a:p>
            <a:pPr lvl="0" rtl="0" algn="ctr">
              <a:lnSpc>
                <a:spcPct val="100000"/>
              </a:lnSpc>
              <a:spcBef>
                <a:spcPts val="0"/>
              </a:spcBef>
              <a:buNone/>
            </a:pPr>
            <a:r>
              <a:rPr lang="en" sz="1800">
                <a:solidFill>
                  <a:srgbClr val="FFFFFF"/>
                </a:solidFill>
                <a:latin typeface="Proxima Nova"/>
                <a:ea typeface="Proxima Nova"/>
                <a:cs typeface="Proxima Nova"/>
                <a:sym typeface="Proxima Nova"/>
              </a:rPr>
              <a:t>let </a:t>
            </a:r>
            <a:r>
              <a:rPr lang="en">
                <a:solidFill>
                  <a:srgbClr val="FFFFFF"/>
                </a:solidFill>
                <a:latin typeface="Roboto Mono"/>
                <a:ea typeface="Roboto Mono"/>
                <a:cs typeface="Roboto Mono"/>
                <a:sym typeface="Roboto Mono"/>
              </a:rPr>
              <a:t>@h2</a:t>
            </a:r>
            <a:r>
              <a:rPr lang="en" sz="1800">
                <a:solidFill>
                  <a:srgbClr val="FFFFFF"/>
                </a:solidFill>
                <a:latin typeface="Proxima Nova"/>
                <a:ea typeface="Proxima Nova"/>
                <a:cs typeface="Proxima Nova"/>
                <a:sym typeface="Proxima Nova"/>
              </a:rPr>
              <a:t> be </a:t>
            </a:r>
            <a:r>
              <a:rPr lang="en">
                <a:solidFill>
                  <a:srgbClr val="FFFFFF"/>
                </a:solidFill>
                <a:latin typeface="Roboto Mono"/>
                <a:ea typeface="Roboto Mono"/>
                <a:cs typeface="Roboto Mono"/>
                <a:sym typeface="Roboto Mono"/>
              </a:rPr>
              <a:t>sw==B and pt==2</a:t>
            </a: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3" name="Shape 2223"/>
        <p:cNvGrpSpPr/>
        <p:nvPr/>
      </p:nvGrpSpPr>
      <p:grpSpPr>
        <a:xfrm>
          <a:off x="0" y="0"/>
          <a:ext cx="0" cy="0"/>
          <a:chOff x="0" y="0"/>
          <a:chExt cx="0" cy="0"/>
        </a:xfrm>
      </p:grpSpPr>
      <p:cxnSp>
        <p:nvCxnSpPr>
          <p:cNvPr id="2224" name="Shape 2224"/>
          <p:cNvCxnSpPr>
            <a:stCxn id="2225" idx="4"/>
            <a:endCxn id="2226" idx="2"/>
          </p:cNvCxnSpPr>
          <p:nvPr/>
        </p:nvCxnSpPr>
        <p:spPr>
          <a:xfrm>
            <a:off x="5772905" y="4425313"/>
            <a:ext cx="1307400" cy="0"/>
          </a:xfrm>
          <a:prstGeom prst="straightConnector1">
            <a:avLst/>
          </a:prstGeom>
          <a:noFill/>
          <a:ln cap="flat" cmpd="sng" w="19050">
            <a:solidFill>
              <a:srgbClr val="FFFFFF"/>
            </a:solidFill>
            <a:prstDash val="solid"/>
            <a:round/>
            <a:headEnd len="lg" w="lg" type="none"/>
            <a:tailEnd len="lg" w="lg" type="none"/>
          </a:ln>
        </p:spPr>
      </p:cxnSp>
      <p:sp>
        <p:nvSpPr>
          <p:cNvPr id="2225" name="Shape 2225"/>
          <p:cNvSpPr/>
          <p:nvPr/>
        </p:nvSpPr>
        <p:spPr>
          <a:xfrm>
            <a:off x="5132105" y="4277263"/>
            <a:ext cx="640800" cy="296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226" name="Shape 2226"/>
          <p:cNvSpPr/>
          <p:nvPr/>
        </p:nvSpPr>
        <p:spPr>
          <a:xfrm>
            <a:off x="7080308" y="4277273"/>
            <a:ext cx="640800" cy="296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2227" name="Shape 2227"/>
          <p:cNvCxnSpPr>
            <a:endCxn id="2225" idx="2"/>
          </p:cNvCxnSpPr>
          <p:nvPr/>
        </p:nvCxnSpPr>
        <p:spPr>
          <a:xfrm flipH="1" rot="10800000">
            <a:off x="4605005" y="4425313"/>
            <a:ext cx="527100" cy="3000"/>
          </a:xfrm>
          <a:prstGeom prst="straightConnector1">
            <a:avLst/>
          </a:prstGeom>
          <a:noFill/>
          <a:ln cap="flat" cmpd="sng" w="19050">
            <a:solidFill>
              <a:srgbClr val="FFFFFF"/>
            </a:solidFill>
            <a:prstDash val="solid"/>
            <a:round/>
            <a:headEnd len="lg" w="lg" type="none"/>
            <a:tailEnd len="lg" w="lg" type="none"/>
          </a:ln>
        </p:spPr>
      </p:cxnSp>
      <p:cxnSp>
        <p:nvCxnSpPr>
          <p:cNvPr id="2228" name="Shape 2228"/>
          <p:cNvCxnSpPr>
            <a:stCxn id="2226" idx="4"/>
          </p:cNvCxnSpPr>
          <p:nvPr/>
        </p:nvCxnSpPr>
        <p:spPr>
          <a:xfrm>
            <a:off x="7721108" y="4425323"/>
            <a:ext cx="555600" cy="0"/>
          </a:xfrm>
          <a:prstGeom prst="straightConnector1">
            <a:avLst/>
          </a:prstGeom>
          <a:noFill/>
          <a:ln cap="flat" cmpd="sng" w="19050">
            <a:solidFill>
              <a:srgbClr val="FFFFFF"/>
            </a:solidFill>
            <a:prstDash val="solid"/>
            <a:round/>
            <a:headEnd len="lg" w="lg" type="none"/>
            <a:tailEnd len="lg" w="lg" type="none"/>
          </a:ln>
        </p:spPr>
      </p:cxnSp>
      <p:sp>
        <p:nvSpPr>
          <p:cNvPr id="2229" name="Shape 2229"/>
          <p:cNvSpPr txBox="1"/>
          <p:nvPr>
            <p:ph idx="1" type="body"/>
          </p:nvPr>
        </p:nvSpPr>
        <p:spPr>
          <a:xfrm>
            <a:off x="5236201" y="3724375"/>
            <a:ext cx="484200" cy="446400"/>
          </a:xfrm>
          <a:prstGeom prst="rect">
            <a:avLst/>
          </a:prstGeom>
        </p:spPr>
        <p:txBody>
          <a:bodyPr anchorCtr="0" anchor="t" bIns="91425" lIns="91425" rIns="91425" wrap="square" tIns="91425">
            <a:noAutofit/>
          </a:bodyPr>
          <a:lstStyle/>
          <a:p>
            <a:pPr lvl="0" rtl="0">
              <a:spcBef>
                <a:spcPts val="0"/>
              </a:spcBef>
              <a:buNone/>
            </a:pPr>
            <a:r>
              <a:rPr lang="en" sz="3000"/>
              <a:t>A</a:t>
            </a:r>
          </a:p>
        </p:txBody>
      </p:sp>
      <p:sp>
        <p:nvSpPr>
          <p:cNvPr id="2230" name="Shape 2230"/>
          <p:cNvSpPr txBox="1"/>
          <p:nvPr>
            <p:ph idx="1" type="body"/>
          </p:nvPr>
        </p:nvSpPr>
        <p:spPr>
          <a:xfrm>
            <a:off x="7202287" y="3739669"/>
            <a:ext cx="410400" cy="415800"/>
          </a:xfrm>
          <a:prstGeom prst="rect">
            <a:avLst/>
          </a:prstGeom>
        </p:spPr>
        <p:txBody>
          <a:bodyPr anchorCtr="0" anchor="t" bIns="91425" lIns="91425" rIns="91425" wrap="square" tIns="91425">
            <a:noAutofit/>
          </a:bodyPr>
          <a:lstStyle/>
          <a:p>
            <a:pPr lvl="0" rtl="0">
              <a:spcBef>
                <a:spcPts val="0"/>
              </a:spcBef>
              <a:buNone/>
            </a:pPr>
            <a:r>
              <a:rPr lang="en" sz="3000"/>
              <a:t>B</a:t>
            </a:r>
          </a:p>
        </p:txBody>
      </p:sp>
      <p:sp>
        <p:nvSpPr>
          <p:cNvPr id="2231" name="Shape 2231"/>
          <p:cNvSpPr txBox="1"/>
          <p:nvPr>
            <p:ph idx="1" type="body"/>
          </p:nvPr>
        </p:nvSpPr>
        <p:spPr>
          <a:xfrm>
            <a:off x="4911301" y="4090524"/>
            <a:ext cx="220800" cy="296100"/>
          </a:xfrm>
          <a:prstGeom prst="rect">
            <a:avLst/>
          </a:prstGeom>
        </p:spPr>
        <p:txBody>
          <a:bodyPr anchorCtr="0" anchor="t" bIns="91425" lIns="91425" rIns="91425" wrap="square" tIns="91425">
            <a:noAutofit/>
          </a:bodyPr>
          <a:lstStyle/>
          <a:p>
            <a:pPr lvl="0" rtl="0">
              <a:spcBef>
                <a:spcPts val="0"/>
              </a:spcBef>
              <a:buNone/>
            </a:pPr>
            <a:r>
              <a:rPr lang="en"/>
              <a:t>1</a:t>
            </a:r>
          </a:p>
        </p:txBody>
      </p:sp>
      <p:sp>
        <p:nvSpPr>
          <p:cNvPr id="2232" name="Shape 2232"/>
          <p:cNvSpPr txBox="1"/>
          <p:nvPr>
            <p:ph idx="1" type="body"/>
          </p:nvPr>
        </p:nvSpPr>
        <p:spPr>
          <a:xfrm>
            <a:off x="5747102" y="4090536"/>
            <a:ext cx="220800" cy="296100"/>
          </a:xfrm>
          <a:prstGeom prst="rect">
            <a:avLst/>
          </a:prstGeom>
        </p:spPr>
        <p:txBody>
          <a:bodyPr anchorCtr="0" anchor="t" bIns="91425" lIns="91425" rIns="91425" wrap="square" tIns="91425">
            <a:noAutofit/>
          </a:bodyPr>
          <a:lstStyle/>
          <a:p>
            <a:pPr lvl="0" rtl="0">
              <a:spcBef>
                <a:spcPts val="0"/>
              </a:spcBef>
              <a:buNone/>
            </a:pPr>
            <a:r>
              <a:rPr lang="en"/>
              <a:t>2</a:t>
            </a:r>
          </a:p>
        </p:txBody>
      </p:sp>
      <p:sp>
        <p:nvSpPr>
          <p:cNvPr id="2233" name="Shape 2233"/>
          <p:cNvSpPr txBox="1"/>
          <p:nvPr>
            <p:ph idx="1" type="body"/>
          </p:nvPr>
        </p:nvSpPr>
        <p:spPr>
          <a:xfrm>
            <a:off x="6792296" y="4090513"/>
            <a:ext cx="220800" cy="296100"/>
          </a:xfrm>
          <a:prstGeom prst="rect">
            <a:avLst/>
          </a:prstGeom>
        </p:spPr>
        <p:txBody>
          <a:bodyPr anchorCtr="0" anchor="t" bIns="91425" lIns="91425" rIns="91425" wrap="square" tIns="91425">
            <a:noAutofit/>
          </a:bodyPr>
          <a:lstStyle/>
          <a:p>
            <a:pPr lvl="0" rtl="0">
              <a:spcBef>
                <a:spcPts val="0"/>
              </a:spcBef>
              <a:buNone/>
            </a:pPr>
            <a:r>
              <a:rPr lang="en"/>
              <a:t>1</a:t>
            </a:r>
          </a:p>
        </p:txBody>
      </p:sp>
      <p:sp>
        <p:nvSpPr>
          <p:cNvPr id="2234" name="Shape 2234"/>
          <p:cNvSpPr txBox="1"/>
          <p:nvPr>
            <p:ph idx="1" type="body"/>
          </p:nvPr>
        </p:nvSpPr>
        <p:spPr>
          <a:xfrm>
            <a:off x="7695296" y="4090534"/>
            <a:ext cx="220800" cy="296100"/>
          </a:xfrm>
          <a:prstGeom prst="rect">
            <a:avLst/>
          </a:prstGeom>
        </p:spPr>
        <p:txBody>
          <a:bodyPr anchorCtr="0" anchor="t" bIns="91425" lIns="91425" rIns="91425" wrap="square" tIns="91425">
            <a:noAutofit/>
          </a:bodyPr>
          <a:lstStyle/>
          <a:p>
            <a:pPr lvl="0" rtl="0">
              <a:spcBef>
                <a:spcPts val="0"/>
              </a:spcBef>
              <a:buNone/>
            </a:pPr>
            <a:r>
              <a:rPr lang="en"/>
              <a:t>2</a:t>
            </a:r>
          </a:p>
        </p:txBody>
      </p:sp>
      <p:sp>
        <p:nvSpPr>
          <p:cNvPr id="2235" name="Shape 2235"/>
          <p:cNvSpPr/>
          <p:nvPr/>
        </p:nvSpPr>
        <p:spPr>
          <a:xfrm>
            <a:off x="4079100" y="4174375"/>
            <a:ext cx="555600" cy="5049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sz="1800">
                <a:latin typeface="Proxima Nova"/>
                <a:ea typeface="Proxima Nova"/>
                <a:cs typeface="Proxima Nova"/>
                <a:sym typeface="Proxima Nova"/>
              </a:rPr>
              <a:t>H1</a:t>
            </a:r>
          </a:p>
        </p:txBody>
      </p:sp>
      <p:sp>
        <p:nvSpPr>
          <p:cNvPr id="2236" name="Shape 2236"/>
          <p:cNvSpPr/>
          <p:nvPr/>
        </p:nvSpPr>
        <p:spPr>
          <a:xfrm>
            <a:off x="8276700" y="4172875"/>
            <a:ext cx="555600" cy="5049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sz="1800">
                <a:latin typeface="Proxima Nova"/>
                <a:ea typeface="Proxima Nova"/>
                <a:cs typeface="Proxima Nova"/>
                <a:sym typeface="Proxima Nova"/>
              </a:rPr>
              <a:t>H2</a:t>
            </a:r>
          </a:p>
        </p:txBody>
      </p:sp>
      <p:sp>
        <p:nvSpPr>
          <p:cNvPr id="2237" name="Shape 2237"/>
          <p:cNvSpPr txBox="1"/>
          <p:nvPr/>
        </p:nvSpPr>
        <p:spPr>
          <a:xfrm>
            <a:off x="771225" y="2016975"/>
            <a:ext cx="4055100" cy="968400"/>
          </a:xfrm>
          <a:prstGeom prst="rect">
            <a:avLst/>
          </a:prstGeom>
          <a:noFill/>
          <a:ln cap="flat" cmpd="sng" w="9525">
            <a:solidFill>
              <a:srgbClr val="B7B7B7"/>
            </a:solidFill>
            <a:prstDash val="dot"/>
            <a:round/>
            <a:headEnd len="med" w="med" type="none"/>
            <a:tailEnd len="med" w="med" type="none"/>
          </a:ln>
        </p:spPr>
        <p:txBody>
          <a:bodyPr anchorCtr="0" anchor="ctr" bIns="91425" lIns="91425" rIns="91425" wrap="square" tIns="91425">
            <a:noAutofit/>
          </a:bodyPr>
          <a:lstStyle/>
          <a:p>
            <a:pPr lvl="0" rtl="0">
              <a:spcBef>
                <a:spcPts val="0"/>
              </a:spcBef>
              <a:buNone/>
            </a:pPr>
            <a:r>
              <a:rPr lang="en">
                <a:solidFill>
                  <a:srgbClr val="FFFFFF"/>
                </a:solidFill>
                <a:latin typeface="Roboto Mono"/>
                <a:ea typeface="Roboto Mono"/>
                <a:cs typeface="Roboto Mono"/>
                <a:sym typeface="Roboto Mono"/>
              </a:rPr>
              <a:t>if </a:t>
            </a:r>
            <a:r>
              <a:rPr lang="en">
                <a:solidFill>
                  <a:srgbClr val="FF9900"/>
                </a:solidFill>
                <a:latin typeface="Roboto Mono"/>
                <a:ea typeface="Roboto Mono"/>
                <a:cs typeface="Roboto Mono"/>
                <a:sym typeface="Roboto Mono"/>
              </a:rPr>
              <a:t>typ==SSH and @h1</a:t>
            </a:r>
          </a:p>
          <a:p>
            <a:pPr lvl="0">
              <a:spcBef>
                <a:spcPts val="0"/>
              </a:spcBef>
              <a:buNone/>
            </a:pPr>
            <a:r>
              <a:rPr lang="en">
                <a:solidFill>
                  <a:srgbClr val="FFFFFF"/>
                </a:solidFill>
                <a:latin typeface="Roboto Mono"/>
                <a:ea typeface="Roboto Mono"/>
                <a:cs typeface="Roboto Mono"/>
                <a:sym typeface="Roboto Mono"/>
              </a:rPr>
              <a:t>then run(</a:t>
            </a:r>
            <a:r>
              <a:rPr b="1" lang="en">
                <a:solidFill>
                  <a:srgbClr val="FFFFFF"/>
                </a:solidFill>
                <a:latin typeface="Roboto Mono"/>
                <a:ea typeface="Roboto Mono"/>
                <a:cs typeface="Roboto Mono"/>
                <a:sym typeface="Roboto Mono"/>
              </a:rPr>
              <a:t>F</a:t>
            </a:r>
            <a:r>
              <a:rPr lang="en">
                <a:solidFill>
                  <a:srgbClr val="FFFFFF"/>
                </a:solidFill>
                <a:latin typeface="Roboto Mono"/>
                <a:ea typeface="Roboto Mono"/>
                <a:cs typeface="Roboto Mono"/>
                <a:sym typeface="Roboto Mono"/>
              </a:rPr>
              <a:t>;</a:t>
            </a:r>
            <a:r>
              <a:rPr b="1" lang="en">
                <a:solidFill>
                  <a:srgbClr val="FFFFFF"/>
                </a:solidFill>
                <a:latin typeface="Roboto Mono"/>
                <a:ea typeface="Roboto Mono"/>
                <a:cs typeface="Roboto Mono"/>
                <a:sym typeface="Roboto Mono"/>
              </a:rPr>
              <a:t>T</a:t>
            </a:r>
            <a:r>
              <a:rPr lang="en">
                <a:solidFill>
                  <a:srgbClr val="FFFFFF"/>
                </a:solidFill>
                <a:latin typeface="Roboto Mono"/>
                <a:ea typeface="Roboto Mono"/>
                <a:cs typeface="Roboto Mono"/>
                <a:sym typeface="Roboto Mono"/>
              </a:rPr>
              <a:t>);</a:t>
            </a:r>
          </a:p>
          <a:p>
            <a:pPr lvl="0" rtl="0">
              <a:spcBef>
                <a:spcPts val="0"/>
              </a:spcBef>
              <a:buNone/>
            </a:pPr>
            <a:r>
              <a:rPr lang="en">
                <a:solidFill>
                  <a:srgbClr val="FFFFFF"/>
                </a:solidFill>
                <a:latin typeface="Roboto Mono"/>
                <a:ea typeface="Roboto Mono"/>
                <a:cs typeface="Roboto Mono"/>
                <a:sym typeface="Roboto Mono"/>
              </a:rPr>
              <a:t>e</a:t>
            </a:r>
            <a:r>
              <a:rPr lang="en">
                <a:solidFill>
                  <a:srgbClr val="FFFFFF"/>
                </a:solidFill>
                <a:latin typeface="Roboto Mono"/>
                <a:ea typeface="Roboto Mono"/>
                <a:cs typeface="Roboto Mono"/>
                <a:sym typeface="Roboto Mono"/>
              </a:rPr>
              <a:t>ventually(@h2)</a:t>
            </a:r>
          </a:p>
        </p:txBody>
      </p:sp>
      <p:sp>
        <p:nvSpPr>
          <p:cNvPr id="2238" name="Shape 2238"/>
          <p:cNvSpPr txBox="1"/>
          <p:nvPr/>
        </p:nvSpPr>
        <p:spPr>
          <a:xfrm>
            <a:off x="5890275" y="2016975"/>
            <a:ext cx="2316900" cy="968400"/>
          </a:xfrm>
          <a:prstGeom prst="rect">
            <a:avLst/>
          </a:prstGeom>
          <a:noFill/>
          <a:ln cap="flat" cmpd="sng" w="9525">
            <a:solidFill>
              <a:srgbClr val="B7B7B7"/>
            </a:solidFill>
            <a:prstDash val="dot"/>
            <a:round/>
            <a:headEnd len="med" w="med" type="none"/>
            <a:tailEnd len="med" w="med" type="none"/>
          </a:ln>
        </p:spPr>
        <p:txBody>
          <a:bodyPr anchorCtr="0" anchor="ctr" bIns="91425" lIns="91425" rIns="91425" wrap="square" tIns="91425">
            <a:noAutofit/>
          </a:bodyPr>
          <a:lstStyle/>
          <a:p>
            <a:pPr lvl="0" rtl="0">
              <a:spcBef>
                <a:spcPts val="0"/>
              </a:spcBef>
              <a:buNone/>
            </a:pPr>
            <a:r>
              <a:rPr lang="en">
                <a:solidFill>
                  <a:schemeClr val="dk1"/>
                </a:solidFill>
                <a:latin typeface="Roboto Mono"/>
                <a:ea typeface="Roboto Mono"/>
                <a:cs typeface="Roboto Mono"/>
                <a:sym typeface="Roboto Mono"/>
              </a:rPr>
              <a:t>if </a:t>
            </a:r>
            <a:r>
              <a:rPr lang="en">
                <a:solidFill>
                  <a:srgbClr val="FF9900"/>
                </a:solidFill>
                <a:latin typeface="Roboto Mono"/>
                <a:ea typeface="Roboto Mono"/>
                <a:cs typeface="Roboto Mono"/>
                <a:sym typeface="Roboto Mono"/>
              </a:rPr>
              <a:t>typ==SSH and @h1</a:t>
            </a:r>
          </a:p>
          <a:p>
            <a:pPr lvl="0" rtl="0">
              <a:spcBef>
                <a:spcPts val="0"/>
              </a:spcBef>
              <a:buNone/>
            </a:pPr>
            <a:r>
              <a:rPr lang="en">
                <a:solidFill>
                  <a:schemeClr val="dk1"/>
                </a:solidFill>
                <a:latin typeface="Roboto Mono"/>
                <a:ea typeface="Roboto Mono"/>
                <a:cs typeface="Roboto Mono"/>
                <a:sym typeface="Roboto Mono"/>
              </a:rPr>
              <a:t>then run(</a:t>
            </a:r>
            <a:r>
              <a:rPr b="1" lang="en">
                <a:solidFill>
                  <a:schemeClr val="dk1"/>
                </a:solidFill>
                <a:latin typeface="Roboto Mono"/>
                <a:ea typeface="Roboto Mono"/>
                <a:cs typeface="Roboto Mono"/>
                <a:sym typeface="Roboto Mono"/>
              </a:rPr>
              <a:t>F</a:t>
            </a:r>
            <a:r>
              <a:rPr lang="en">
                <a:solidFill>
                  <a:schemeClr val="dk1"/>
                </a:solidFill>
                <a:latin typeface="Roboto Mono"/>
                <a:ea typeface="Roboto Mono"/>
                <a:cs typeface="Roboto Mono"/>
                <a:sym typeface="Roboto Mono"/>
              </a:rPr>
              <a:t>;</a:t>
            </a:r>
            <a:r>
              <a:rPr b="1" lang="en">
                <a:solidFill>
                  <a:schemeClr val="dk1"/>
                </a:solidFill>
                <a:latin typeface="Roboto Mono"/>
                <a:ea typeface="Roboto Mono"/>
                <a:cs typeface="Roboto Mono"/>
                <a:sym typeface="Roboto Mono"/>
              </a:rPr>
              <a:t>T</a:t>
            </a:r>
            <a:r>
              <a:rPr lang="en">
                <a:solidFill>
                  <a:schemeClr val="dk1"/>
                </a:solidFill>
                <a:latin typeface="Roboto Mono"/>
                <a:ea typeface="Roboto Mono"/>
                <a:cs typeface="Roboto Mono"/>
                <a:sym typeface="Roboto Mono"/>
              </a:rPr>
              <a:t>)</a:t>
            </a:r>
          </a:p>
        </p:txBody>
      </p:sp>
      <p:sp>
        <p:nvSpPr>
          <p:cNvPr id="2239" name="Shape 2239"/>
          <p:cNvSpPr txBox="1"/>
          <p:nvPr/>
        </p:nvSpPr>
        <p:spPr>
          <a:xfrm>
            <a:off x="141875" y="2016850"/>
            <a:ext cx="555600" cy="968400"/>
          </a:xfrm>
          <a:prstGeom prst="rect">
            <a:avLst/>
          </a:prstGeom>
          <a:noFill/>
          <a:ln>
            <a:noFill/>
          </a:ln>
        </p:spPr>
        <p:txBody>
          <a:bodyPr anchorCtr="0" anchor="ctr" bIns="91425" lIns="91425" rIns="91425" wrap="square" tIns="91425">
            <a:noAutofit/>
          </a:bodyPr>
          <a:lstStyle/>
          <a:p>
            <a:pPr lvl="0" rtl="0" algn="ctr">
              <a:spcBef>
                <a:spcPts val="0"/>
              </a:spcBef>
              <a:buNone/>
            </a:pPr>
            <a:r>
              <a:rPr b="1" lang="en" sz="1800">
                <a:solidFill>
                  <a:srgbClr val="FFFFFF"/>
                </a:solidFill>
                <a:latin typeface="Proxima Nova"/>
                <a:ea typeface="Proxima Nova"/>
                <a:cs typeface="Proxima Nova"/>
                <a:sym typeface="Proxima Nova"/>
              </a:rPr>
              <a:t>P1</a:t>
            </a:r>
          </a:p>
        </p:txBody>
      </p:sp>
      <p:sp>
        <p:nvSpPr>
          <p:cNvPr id="2240" name="Shape 2240"/>
          <p:cNvSpPr txBox="1"/>
          <p:nvPr/>
        </p:nvSpPr>
        <p:spPr>
          <a:xfrm>
            <a:off x="5334675" y="2010900"/>
            <a:ext cx="555600" cy="968400"/>
          </a:xfrm>
          <a:prstGeom prst="rect">
            <a:avLst/>
          </a:prstGeom>
          <a:noFill/>
          <a:ln>
            <a:noFill/>
          </a:ln>
        </p:spPr>
        <p:txBody>
          <a:bodyPr anchorCtr="0" anchor="ctr" bIns="91425" lIns="91425" rIns="91425" wrap="square" tIns="91425">
            <a:noAutofit/>
          </a:bodyPr>
          <a:lstStyle/>
          <a:p>
            <a:pPr lvl="0" rtl="0" algn="ctr">
              <a:spcBef>
                <a:spcPts val="0"/>
              </a:spcBef>
              <a:buNone/>
            </a:pPr>
            <a:r>
              <a:rPr b="1" lang="en" sz="1800">
                <a:solidFill>
                  <a:srgbClr val="FFFFFF"/>
                </a:solidFill>
                <a:latin typeface="Proxima Nova"/>
                <a:ea typeface="Proxima Nova"/>
                <a:cs typeface="Proxima Nova"/>
                <a:sym typeface="Proxima Nova"/>
              </a:rPr>
              <a:t>P2</a:t>
            </a:r>
          </a:p>
        </p:txBody>
      </p:sp>
      <p:sp>
        <p:nvSpPr>
          <p:cNvPr id="2241" name="Shape 2241"/>
          <p:cNvSpPr txBox="1"/>
          <p:nvPr/>
        </p:nvSpPr>
        <p:spPr>
          <a:xfrm>
            <a:off x="5852975" y="229525"/>
            <a:ext cx="2979300" cy="792600"/>
          </a:xfrm>
          <a:prstGeom prst="rect">
            <a:avLst/>
          </a:prstGeom>
          <a:noFill/>
          <a:ln>
            <a:noFill/>
          </a:ln>
        </p:spPr>
        <p:txBody>
          <a:bodyPr anchorCtr="0" anchor="t" bIns="91425" lIns="91425" rIns="91425" wrap="square" tIns="91425">
            <a:noAutofit/>
          </a:bodyPr>
          <a:lstStyle/>
          <a:p>
            <a:pPr lvl="0">
              <a:spcBef>
                <a:spcPts val="0"/>
              </a:spcBef>
              <a:buNone/>
            </a:pPr>
            <a:r>
              <a:rPr lang="en" sz="1800">
                <a:solidFill>
                  <a:srgbClr val="FFFFFF"/>
                </a:solidFill>
                <a:latin typeface="Proxima Nova"/>
                <a:ea typeface="Proxima Nova"/>
                <a:cs typeface="Proxima Nova"/>
                <a:sym typeface="Proxima Nova"/>
              </a:rPr>
              <a:t>Invariant true when </a:t>
            </a:r>
          </a:p>
          <a:p>
            <a:pPr lvl="0" rtl="0">
              <a:spcBef>
                <a:spcPts val="0"/>
              </a:spcBef>
              <a:buNone/>
            </a:pPr>
            <a:r>
              <a:rPr b="1" lang="en" sz="1800">
                <a:solidFill>
                  <a:srgbClr val="FFFFFF"/>
                </a:solidFill>
                <a:latin typeface="Proxima Nova"/>
                <a:ea typeface="Proxima Nova"/>
                <a:cs typeface="Proxima Nova"/>
                <a:sym typeface="Proxima Nova"/>
              </a:rPr>
              <a:t>P1</a:t>
            </a:r>
            <a:r>
              <a:rPr lang="en" sz="1800">
                <a:solidFill>
                  <a:srgbClr val="FFFFFF"/>
                </a:solidFill>
                <a:latin typeface="Proxima Nova"/>
                <a:ea typeface="Proxima Nova"/>
                <a:cs typeface="Proxima Nova"/>
                <a:sym typeface="Proxima Nova"/>
              </a:rPr>
              <a:t> is equivalent to </a:t>
            </a:r>
            <a:r>
              <a:rPr b="1" lang="en" sz="1800">
                <a:solidFill>
                  <a:srgbClr val="FFFFFF"/>
                </a:solidFill>
                <a:latin typeface="Proxima Nova"/>
                <a:ea typeface="Proxima Nova"/>
                <a:cs typeface="Proxima Nova"/>
                <a:sym typeface="Proxima Nova"/>
              </a:rPr>
              <a:t>P2</a:t>
            </a:r>
            <a:r>
              <a:rPr lang="en" sz="1800">
                <a:solidFill>
                  <a:srgbClr val="FFFFFF"/>
                </a:solidFill>
                <a:latin typeface="Proxima Nova"/>
                <a:ea typeface="Proxima Nova"/>
                <a:cs typeface="Proxima Nova"/>
                <a:sym typeface="Proxima Nova"/>
              </a:rPr>
              <a:t>.</a:t>
            </a:r>
          </a:p>
          <a:p>
            <a:pPr lvl="0" rtl="0" algn="r">
              <a:spcBef>
                <a:spcPts val="0"/>
              </a:spcBef>
              <a:buNone/>
            </a:pPr>
            <a:r>
              <a:t/>
            </a:r>
            <a:endParaRPr sz="1800">
              <a:solidFill>
                <a:srgbClr val="FFFFFF"/>
              </a:solidFill>
              <a:latin typeface="Proxima Nova"/>
              <a:ea typeface="Proxima Nova"/>
              <a:cs typeface="Proxima Nova"/>
              <a:sym typeface="Proxima Nova"/>
            </a:endParaRPr>
          </a:p>
          <a:p>
            <a:pPr lvl="0" rtl="0" algn="r">
              <a:spcBef>
                <a:spcPts val="0"/>
              </a:spcBef>
              <a:buNone/>
            </a:pPr>
            <a:r>
              <a:t/>
            </a:r>
            <a:endParaRPr sz="1800">
              <a:solidFill>
                <a:srgbClr val="FFFFFF"/>
              </a:solidFill>
              <a:latin typeface="Proxima Nova"/>
              <a:ea typeface="Proxima Nova"/>
              <a:cs typeface="Proxima Nova"/>
              <a:sym typeface="Proxima Nova"/>
            </a:endParaRPr>
          </a:p>
        </p:txBody>
      </p:sp>
      <p:sp>
        <p:nvSpPr>
          <p:cNvPr id="2242" name="Shape 2242"/>
          <p:cNvSpPr txBox="1"/>
          <p:nvPr/>
        </p:nvSpPr>
        <p:spPr>
          <a:xfrm>
            <a:off x="771225" y="2985375"/>
            <a:ext cx="4055100" cy="792600"/>
          </a:xfrm>
          <a:prstGeom prst="rect">
            <a:avLst/>
          </a:prstGeom>
          <a:noFill/>
          <a:ln>
            <a:noFill/>
          </a:ln>
        </p:spPr>
        <p:txBody>
          <a:bodyPr anchorCtr="0" anchor="t" bIns="91425" lIns="91425" rIns="91425" wrap="square" tIns="91425">
            <a:noAutofit/>
          </a:bodyPr>
          <a:lstStyle/>
          <a:p>
            <a:pPr lvl="0" rtl="0" algn="ctr">
              <a:lnSpc>
                <a:spcPct val="100000"/>
              </a:lnSpc>
              <a:spcBef>
                <a:spcPts val="0"/>
              </a:spcBef>
              <a:buNone/>
            </a:pPr>
            <a:r>
              <a:rPr lang="en" sz="1800">
                <a:solidFill>
                  <a:srgbClr val="FF9900"/>
                </a:solidFill>
                <a:latin typeface="Proxima Nova"/>
                <a:ea typeface="Proxima Nova"/>
                <a:cs typeface="Proxima Nova"/>
                <a:sym typeface="Proxima Nova"/>
              </a:rPr>
              <a:t>SSH packets from </a:t>
            </a:r>
            <a:r>
              <a:rPr b="1" lang="en" sz="1800">
                <a:solidFill>
                  <a:srgbClr val="FF9900"/>
                </a:solidFill>
                <a:latin typeface="Proxima Nova"/>
                <a:ea typeface="Proxima Nova"/>
                <a:cs typeface="Proxima Nova"/>
                <a:sym typeface="Proxima Nova"/>
              </a:rPr>
              <a:t>H1</a:t>
            </a:r>
          </a:p>
        </p:txBody>
      </p:sp>
      <p:sp>
        <p:nvSpPr>
          <p:cNvPr id="2243" name="Shape 2243"/>
          <p:cNvSpPr txBox="1"/>
          <p:nvPr/>
        </p:nvSpPr>
        <p:spPr>
          <a:xfrm>
            <a:off x="311625" y="222725"/>
            <a:ext cx="4514700" cy="1598700"/>
          </a:xfrm>
          <a:prstGeom prst="rect">
            <a:avLst/>
          </a:prstGeom>
          <a:noFill/>
          <a:ln>
            <a:noFill/>
          </a:ln>
        </p:spPr>
        <p:txBody>
          <a:bodyPr anchorCtr="0" anchor="t" bIns="91425" lIns="91425" rIns="91425" wrap="square" tIns="91425">
            <a:noAutofit/>
          </a:bodyPr>
          <a:lstStyle/>
          <a:p>
            <a:pPr lvl="0" rtl="0">
              <a:spcBef>
                <a:spcPts val="0"/>
              </a:spcBef>
              <a:buNone/>
            </a:pPr>
            <a:r>
              <a:rPr b="1" lang="en" sz="1800">
                <a:solidFill>
                  <a:srgbClr val="FFFFFF"/>
                </a:solidFill>
                <a:latin typeface="Proxima Nova"/>
                <a:ea typeface="Proxima Nova"/>
                <a:cs typeface="Proxima Nova"/>
                <a:sym typeface="Proxima Nova"/>
              </a:rPr>
              <a:t>Want to show:</a:t>
            </a:r>
          </a:p>
          <a:p>
            <a:pPr lvl="0" rtl="0">
              <a:spcBef>
                <a:spcPts val="0"/>
              </a:spcBef>
              <a:buNone/>
            </a:pPr>
            <a:r>
              <a:rPr lang="en" sz="1800">
                <a:solidFill>
                  <a:srgbClr val="FFFFFF"/>
                </a:solidFill>
                <a:latin typeface="Proxima Nova"/>
                <a:ea typeface="Proxima Nova"/>
                <a:cs typeface="Proxima Nova"/>
                <a:sym typeface="Proxima Nova"/>
              </a:rPr>
              <a:t>SSH packets sent from </a:t>
            </a:r>
            <a:r>
              <a:rPr b="1" lang="en" sz="1800">
                <a:solidFill>
                  <a:srgbClr val="FFFFFF"/>
                </a:solidFill>
                <a:latin typeface="Proxima Nova"/>
                <a:ea typeface="Proxima Nova"/>
                <a:cs typeface="Proxima Nova"/>
                <a:sym typeface="Proxima Nova"/>
              </a:rPr>
              <a:t>H1</a:t>
            </a:r>
            <a:r>
              <a:rPr lang="en" sz="1800">
                <a:solidFill>
                  <a:srgbClr val="FFFFFF"/>
                </a:solidFill>
                <a:latin typeface="Proxima Nova"/>
                <a:ea typeface="Proxima Nova"/>
                <a:cs typeface="Proxima Nova"/>
                <a:sym typeface="Proxima Nova"/>
              </a:rPr>
              <a:t> get to </a:t>
            </a:r>
            <a:r>
              <a:rPr b="1" lang="en" sz="1800">
                <a:solidFill>
                  <a:srgbClr val="FFFFFF"/>
                </a:solidFill>
                <a:latin typeface="Proxima Nova"/>
                <a:ea typeface="Proxima Nova"/>
                <a:cs typeface="Proxima Nova"/>
                <a:sym typeface="Proxima Nova"/>
              </a:rPr>
              <a:t>H2</a:t>
            </a:r>
          </a:p>
          <a:p>
            <a:pPr lvl="0" rtl="0">
              <a:spcBef>
                <a:spcPts val="0"/>
              </a:spcBef>
              <a:buNone/>
            </a:pPr>
            <a:r>
              <a:t/>
            </a:r>
            <a:endParaRPr sz="1800">
              <a:solidFill>
                <a:srgbClr val="FFFFFF"/>
              </a:solidFill>
              <a:latin typeface="Proxima Nova"/>
              <a:ea typeface="Proxima Nova"/>
              <a:cs typeface="Proxima Nova"/>
              <a:sym typeface="Proxima Nova"/>
            </a:endParaRPr>
          </a:p>
          <a:p>
            <a:pPr lvl="0" rtl="0">
              <a:spcBef>
                <a:spcPts val="0"/>
              </a:spcBef>
              <a:buNone/>
            </a:pPr>
            <a:r>
              <a:t/>
            </a:r>
            <a:endParaRPr sz="1800">
              <a:solidFill>
                <a:srgbClr val="FFFFFF"/>
              </a:solidFill>
              <a:latin typeface="Proxima Nova"/>
              <a:ea typeface="Proxima Nova"/>
              <a:cs typeface="Proxima Nova"/>
              <a:sym typeface="Proxima Nov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grpSp>
        <p:nvGrpSpPr>
          <p:cNvPr id="87" name="Shape 87"/>
          <p:cNvGrpSpPr/>
          <p:nvPr/>
        </p:nvGrpSpPr>
        <p:grpSpPr>
          <a:xfrm>
            <a:off x="3642202" y="374094"/>
            <a:ext cx="1859595" cy="1288340"/>
            <a:chOff x="565525" y="1153875"/>
            <a:chExt cx="1250400" cy="881700"/>
          </a:xfrm>
        </p:grpSpPr>
        <p:sp>
          <p:nvSpPr>
            <p:cNvPr id="88" name="Shape 88"/>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89" name="Shape 89"/>
            <p:cNvGrpSpPr/>
            <p:nvPr/>
          </p:nvGrpSpPr>
          <p:grpSpPr>
            <a:xfrm>
              <a:off x="565525" y="1153875"/>
              <a:ext cx="1250400" cy="606300"/>
              <a:chOff x="565525" y="1153875"/>
              <a:chExt cx="1250400" cy="606300"/>
            </a:xfrm>
          </p:grpSpPr>
          <p:sp>
            <p:nvSpPr>
              <p:cNvPr id="90" name="Shape 90"/>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91" name="Shape 91"/>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92" name="Shape 92"/>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sp>
        <p:nvSpPr>
          <p:cNvPr id="93" name="Shape 93"/>
          <p:cNvSpPr txBox="1"/>
          <p:nvPr>
            <p:ph idx="1" type="body"/>
          </p:nvPr>
        </p:nvSpPr>
        <p:spPr>
          <a:xfrm>
            <a:off x="311700" y="1907025"/>
            <a:ext cx="3999900" cy="2796600"/>
          </a:xfrm>
          <a:prstGeom prst="rect">
            <a:avLst/>
          </a:prstGeom>
        </p:spPr>
        <p:txBody>
          <a:bodyPr anchorCtr="0" anchor="ctr" bIns="91425" lIns="91425" rIns="91425" wrap="square" tIns="91425">
            <a:noAutofit/>
          </a:bodyPr>
          <a:lstStyle/>
          <a:p>
            <a:pPr lvl="0" rtl="0" algn="ctr">
              <a:lnSpc>
                <a:spcPct val="115000"/>
              </a:lnSpc>
              <a:spcBef>
                <a:spcPts val="0"/>
              </a:spcBef>
              <a:buNone/>
            </a:pPr>
            <a:r>
              <a:rPr b="1" lang="en" sz="2400">
                <a:solidFill>
                  <a:srgbClr val="FFFFFF"/>
                </a:solidFill>
              </a:rPr>
              <a:t>control plane</a:t>
            </a:r>
          </a:p>
          <a:p>
            <a:pPr lvl="0" algn="ctr">
              <a:lnSpc>
                <a:spcPct val="115000"/>
              </a:lnSpc>
              <a:spcBef>
                <a:spcPts val="0"/>
              </a:spcBef>
              <a:buNone/>
            </a:pPr>
            <a:r>
              <a:rPr lang="en" sz="2400">
                <a:solidFill>
                  <a:srgbClr val="FFFFFF"/>
                </a:solidFill>
              </a:rPr>
              <a:t>routing</a:t>
            </a:r>
          </a:p>
          <a:p>
            <a:pPr lvl="0" algn="ctr">
              <a:lnSpc>
                <a:spcPct val="115000"/>
              </a:lnSpc>
              <a:spcBef>
                <a:spcPts val="0"/>
              </a:spcBef>
              <a:buNone/>
            </a:pPr>
            <a:r>
              <a:rPr lang="en" sz="2400">
                <a:solidFill>
                  <a:srgbClr val="FFFFFF"/>
                </a:solidFill>
              </a:rPr>
              <a:t>isolation</a:t>
            </a:r>
          </a:p>
          <a:p>
            <a:pPr lvl="0" rtl="0" algn="ctr">
              <a:lnSpc>
                <a:spcPct val="115000"/>
              </a:lnSpc>
              <a:spcBef>
                <a:spcPts val="0"/>
              </a:spcBef>
              <a:buNone/>
            </a:pPr>
            <a:r>
              <a:rPr lang="en" sz="2400">
                <a:solidFill>
                  <a:srgbClr val="FFFFFF"/>
                </a:solidFill>
              </a:rPr>
              <a:t>traffic engineering</a:t>
            </a:r>
          </a:p>
        </p:txBody>
      </p:sp>
      <p:sp>
        <p:nvSpPr>
          <p:cNvPr id="94" name="Shape 94"/>
          <p:cNvSpPr txBox="1"/>
          <p:nvPr>
            <p:ph idx="1" type="body"/>
          </p:nvPr>
        </p:nvSpPr>
        <p:spPr>
          <a:xfrm>
            <a:off x="4807500" y="1907025"/>
            <a:ext cx="3999900" cy="2796600"/>
          </a:xfrm>
          <a:prstGeom prst="rect">
            <a:avLst/>
          </a:prstGeom>
        </p:spPr>
        <p:txBody>
          <a:bodyPr anchorCtr="0" anchor="ctr" bIns="91425" lIns="91425" rIns="91425" wrap="square" tIns="91425">
            <a:noAutofit/>
          </a:bodyPr>
          <a:lstStyle/>
          <a:p>
            <a:pPr lvl="0" rtl="0" algn="ctr">
              <a:lnSpc>
                <a:spcPct val="115000"/>
              </a:lnSpc>
              <a:spcBef>
                <a:spcPts val="0"/>
              </a:spcBef>
              <a:buNone/>
            </a:pPr>
            <a:r>
              <a:rPr b="1" lang="en" sz="2400">
                <a:solidFill>
                  <a:srgbClr val="FF9900"/>
                </a:solidFill>
              </a:rPr>
              <a:t>data</a:t>
            </a:r>
            <a:r>
              <a:rPr b="1" lang="en" sz="2400">
                <a:solidFill>
                  <a:srgbClr val="FF9900"/>
                </a:solidFill>
              </a:rPr>
              <a:t> plane</a:t>
            </a:r>
          </a:p>
          <a:p>
            <a:pPr lvl="0" rtl="0" algn="ctr">
              <a:lnSpc>
                <a:spcPct val="115000"/>
              </a:lnSpc>
              <a:spcBef>
                <a:spcPts val="0"/>
              </a:spcBef>
              <a:buNone/>
            </a:pPr>
            <a:r>
              <a:rPr lang="en" sz="2400">
                <a:solidFill>
                  <a:srgbClr val="FF9900"/>
                </a:solidFill>
              </a:rPr>
              <a:t>packet forwarding</a:t>
            </a:r>
          </a:p>
          <a:p>
            <a:pPr lvl="0" rtl="0" algn="ctr">
              <a:lnSpc>
                <a:spcPct val="115000"/>
              </a:lnSpc>
              <a:spcBef>
                <a:spcPts val="0"/>
              </a:spcBef>
              <a:buNone/>
            </a:pPr>
            <a:r>
              <a:rPr lang="en" sz="2400">
                <a:solidFill>
                  <a:srgbClr val="FF9900"/>
                </a:solidFill>
              </a:rPr>
              <a:t>packet scheduling</a:t>
            </a:r>
          </a:p>
          <a:p>
            <a:pPr lvl="0" rtl="0" algn="ctr">
              <a:lnSpc>
                <a:spcPct val="115000"/>
              </a:lnSpc>
              <a:spcBef>
                <a:spcPts val="0"/>
              </a:spcBef>
              <a:buNone/>
            </a:pPr>
            <a:r>
              <a:t/>
            </a:r>
            <a:endParaRPr sz="2400">
              <a:solidFill>
                <a:srgbClr val="FF9900"/>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7" name="Shape 2247"/>
        <p:cNvGrpSpPr/>
        <p:nvPr/>
      </p:nvGrpSpPr>
      <p:grpSpPr>
        <a:xfrm>
          <a:off x="0" y="0"/>
          <a:ext cx="0" cy="0"/>
          <a:chOff x="0" y="0"/>
          <a:chExt cx="0" cy="0"/>
        </a:xfrm>
      </p:grpSpPr>
      <p:cxnSp>
        <p:nvCxnSpPr>
          <p:cNvPr id="2248" name="Shape 2248"/>
          <p:cNvCxnSpPr>
            <a:stCxn id="2249" idx="4"/>
            <a:endCxn id="2250" idx="2"/>
          </p:cNvCxnSpPr>
          <p:nvPr/>
        </p:nvCxnSpPr>
        <p:spPr>
          <a:xfrm>
            <a:off x="5772905" y="4425313"/>
            <a:ext cx="1307400" cy="0"/>
          </a:xfrm>
          <a:prstGeom prst="straightConnector1">
            <a:avLst/>
          </a:prstGeom>
          <a:noFill/>
          <a:ln cap="flat" cmpd="sng" w="19050">
            <a:solidFill>
              <a:srgbClr val="FFFFFF"/>
            </a:solidFill>
            <a:prstDash val="solid"/>
            <a:round/>
            <a:headEnd len="lg" w="lg" type="none"/>
            <a:tailEnd len="lg" w="lg" type="none"/>
          </a:ln>
        </p:spPr>
      </p:cxnSp>
      <p:sp>
        <p:nvSpPr>
          <p:cNvPr id="2249" name="Shape 2249"/>
          <p:cNvSpPr/>
          <p:nvPr/>
        </p:nvSpPr>
        <p:spPr>
          <a:xfrm>
            <a:off x="5132105" y="4277263"/>
            <a:ext cx="640800" cy="296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250" name="Shape 2250"/>
          <p:cNvSpPr/>
          <p:nvPr/>
        </p:nvSpPr>
        <p:spPr>
          <a:xfrm>
            <a:off x="7080308" y="4277273"/>
            <a:ext cx="640800" cy="296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2251" name="Shape 2251"/>
          <p:cNvCxnSpPr>
            <a:endCxn id="2249" idx="2"/>
          </p:cNvCxnSpPr>
          <p:nvPr/>
        </p:nvCxnSpPr>
        <p:spPr>
          <a:xfrm flipH="1" rot="10800000">
            <a:off x="4605005" y="4425313"/>
            <a:ext cx="527100" cy="3000"/>
          </a:xfrm>
          <a:prstGeom prst="straightConnector1">
            <a:avLst/>
          </a:prstGeom>
          <a:noFill/>
          <a:ln cap="flat" cmpd="sng" w="19050">
            <a:solidFill>
              <a:srgbClr val="FFFFFF"/>
            </a:solidFill>
            <a:prstDash val="solid"/>
            <a:round/>
            <a:headEnd len="lg" w="lg" type="none"/>
            <a:tailEnd len="lg" w="lg" type="none"/>
          </a:ln>
        </p:spPr>
      </p:cxnSp>
      <p:cxnSp>
        <p:nvCxnSpPr>
          <p:cNvPr id="2252" name="Shape 2252"/>
          <p:cNvCxnSpPr>
            <a:stCxn id="2250" idx="4"/>
          </p:cNvCxnSpPr>
          <p:nvPr/>
        </p:nvCxnSpPr>
        <p:spPr>
          <a:xfrm>
            <a:off x="7721108" y="4425323"/>
            <a:ext cx="555600" cy="0"/>
          </a:xfrm>
          <a:prstGeom prst="straightConnector1">
            <a:avLst/>
          </a:prstGeom>
          <a:noFill/>
          <a:ln cap="flat" cmpd="sng" w="19050">
            <a:solidFill>
              <a:srgbClr val="FFFFFF"/>
            </a:solidFill>
            <a:prstDash val="solid"/>
            <a:round/>
            <a:headEnd len="lg" w="lg" type="none"/>
            <a:tailEnd len="lg" w="lg" type="none"/>
          </a:ln>
        </p:spPr>
      </p:cxnSp>
      <p:sp>
        <p:nvSpPr>
          <p:cNvPr id="2253" name="Shape 2253"/>
          <p:cNvSpPr txBox="1"/>
          <p:nvPr>
            <p:ph idx="1" type="body"/>
          </p:nvPr>
        </p:nvSpPr>
        <p:spPr>
          <a:xfrm>
            <a:off x="5236201" y="3724375"/>
            <a:ext cx="484200" cy="446400"/>
          </a:xfrm>
          <a:prstGeom prst="rect">
            <a:avLst/>
          </a:prstGeom>
        </p:spPr>
        <p:txBody>
          <a:bodyPr anchorCtr="0" anchor="t" bIns="91425" lIns="91425" rIns="91425" wrap="square" tIns="91425">
            <a:noAutofit/>
          </a:bodyPr>
          <a:lstStyle/>
          <a:p>
            <a:pPr lvl="0" rtl="0">
              <a:spcBef>
                <a:spcPts val="0"/>
              </a:spcBef>
              <a:buNone/>
            </a:pPr>
            <a:r>
              <a:rPr lang="en" sz="3000"/>
              <a:t>A</a:t>
            </a:r>
          </a:p>
        </p:txBody>
      </p:sp>
      <p:sp>
        <p:nvSpPr>
          <p:cNvPr id="2254" name="Shape 2254"/>
          <p:cNvSpPr txBox="1"/>
          <p:nvPr>
            <p:ph idx="1" type="body"/>
          </p:nvPr>
        </p:nvSpPr>
        <p:spPr>
          <a:xfrm>
            <a:off x="7202287" y="3739669"/>
            <a:ext cx="410400" cy="415800"/>
          </a:xfrm>
          <a:prstGeom prst="rect">
            <a:avLst/>
          </a:prstGeom>
        </p:spPr>
        <p:txBody>
          <a:bodyPr anchorCtr="0" anchor="t" bIns="91425" lIns="91425" rIns="91425" wrap="square" tIns="91425">
            <a:noAutofit/>
          </a:bodyPr>
          <a:lstStyle/>
          <a:p>
            <a:pPr lvl="0" rtl="0">
              <a:spcBef>
                <a:spcPts val="0"/>
              </a:spcBef>
              <a:buNone/>
            </a:pPr>
            <a:r>
              <a:rPr lang="en" sz="3000"/>
              <a:t>B</a:t>
            </a:r>
          </a:p>
        </p:txBody>
      </p:sp>
      <p:sp>
        <p:nvSpPr>
          <p:cNvPr id="2255" name="Shape 2255"/>
          <p:cNvSpPr txBox="1"/>
          <p:nvPr>
            <p:ph idx="1" type="body"/>
          </p:nvPr>
        </p:nvSpPr>
        <p:spPr>
          <a:xfrm>
            <a:off x="4911301" y="4090524"/>
            <a:ext cx="220800" cy="296100"/>
          </a:xfrm>
          <a:prstGeom prst="rect">
            <a:avLst/>
          </a:prstGeom>
        </p:spPr>
        <p:txBody>
          <a:bodyPr anchorCtr="0" anchor="t" bIns="91425" lIns="91425" rIns="91425" wrap="square" tIns="91425">
            <a:noAutofit/>
          </a:bodyPr>
          <a:lstStyle/>
          <a:p>
            <a:pPr lvl="0" rtl="0">
              <a:spcBef>
                <a:spcPts val="0"/>
              </a:spcBef>
              <a:buNone/>
            </a:pPr>
            <a:r>
              <a:rPr lang="en"/>
              <a:t>1</a:t>
            </a:r>
          </a:p>
        </p:txBody>
      </p:sp>
      <p:sp>
        <p:nvSpPr>
          <p:cNvPr id="2256" name="Shape 2256"/>
          <p:cNvSpPr txBox="1"/>
          <p:nvPr>
            <p:ph idx="1" type="body"/>
          </p:nvPr>
        </p:nvSpPr>
        <p:spPr>
          <a:xfrm>
            <a:off x="5747102" y="4090536"/>
            <a:ext cx="220800" cy="296100"/>
          </a:xfrm>
          <a:prstGeom prst="rect">
            <a:avLst/>
          </a:prstGeom>
        </p:spPr>
        <p:txBody>
          <a:bodyPr anchorCtr="0" anchor="t" bIns="91425" lIns="91425" rIns="91425" wrap="square" tIns="91425">
            <a:noAutofit/>
          </a:bodyPr>
          <a:lstStyle/>
          <a:p>
            <a:pPr lvl="0" rtl="0">
              <a:spcBef>
                <a:spcPts val="0"/>
              </a:spcBef>
              <a:buNone/>
            </a:pPr>
            <a:r>
              <a:rPr lang="en"/>
              <a:t>2</a:t>
            </a:r>
          </a:p>
        </p:txBody>
      </p:sp>
      <p:sp>
        <p:nvSpPr>
          <p:cNvPr id="2257" name="Shape 2257"/>
          <p:cNvSpPr txBox="1"/>
          <p:nvPr>
            <p:ph idx="1" type="body"/>
          </p:nvPr>
        </p:nvSpPr>
        <p:spPr>
          <a:xfrm>
            <a:off x="6792296" y="4090513"/>
            <a:ext cx="220800" cy="296100"/>
          </a:xfrm>
          <a:prstGeom prst="rect">
            <a:avLst/>
          </a:prstGeom>
        </p:spPr>
        <p:txBody>
          <a:bodyPr anchorCtr="0" anchor="t" bIns="91425" lIns="91425" rIns="91425" wrap="square" tIns="91425">
            <a:noAutofit/>
          </a:bodyPr>
          <a:lstStyle/>
          <a:p>
            <a:pPr lvl="0" rtl="0">
              <a:spcBef>
                <a:spcPts val="0"/>
              </a:spcBef>
              <a:buNone/>
            </a:pPr>
            <a:r>
              <a:rPr lang="en"/>
              <a:t>1</a:t>
            </a:r>
          </a:p>
        </p:txBody>
      </p:sp>
      <p:sp>
        <p:nvSpPr>
          <p:cNvPr id="2258" name="Shape 2258"/>
          <p:cNvSpPr txBox="1"/>
          <p:nvPr>
            <p:ph idx="1" type="body"/>
          </p:nvPr>
        </p:nvSpPr>
        <p:spPr>
          <a:xfrm>
            <a:off x="7695296" y="4090534"/>
            <a:ext cx="220800" cy="296100"/>
          </a:xfrm>
          <a:prstGeom prst="rect">
            <a:avLst/>
          </a:prstGeom>
        </p:spPr>
        <p:txBody>
          <a:bodyPr anchorCtr="0" anchor="t" bIns="91425" lIns="91425" rIns="91425" wrap="square" tIns="91425">
            <a:noAutofit/>
          </a:bodyPr>
          <a:lstStyle/>
          <a:p>
            <a:pPr lvl="0" rtl="0">
              <a:spcBef>
                <a:spcPts val="0"/>
              </a:spcBef>
              <a:buNone/>
            </a:pPr>
            <a:r>
              <a:rPr lang="en"/>
              <a:t>2</a:t>
            </a:r>
          </a:p>
        </p:txBody>
      </p:sp>
      <p:sp>
        <p:nvSpPr>
          <p:cNvPr id="2259" name="Shape 2259"/>
          <p:cNvSpPr/>
          <p:nvPr/>
        </p:nvSpPr>
        <p:spPr>
          <a:xfrm>
            <a:off x="4079100" y="4174375"/>
            <a:ext cx="555600" cy="5049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sz="1800">
                <a:latin typeface="Proxima Nova"/>
                <a:ea typeface="Proxima Nova"/>
                <a:cs typeface="Proxima Nova"/>
                <a:sym typeface="Proxima Nova"/>
              </a:rPr>
              <a:t>H1</a:t>
            </a:r>
          </a:p>
        </p:txBody>
      </p:sp>
      <p:sp>
        <p:nvSpPr>
          <p:cNvPr id="2260" name="Shape 2260"/>
          <p:cNvSpPr/>
          <p:nvPr/>
        </p:nvSpPr>
        <p:spPr>
          <a:xfrm>
            <a:off x="8276700" y="4172875"/>
            <a:ext cx="555600" cy="5049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sz="1800">
                <a:latin typeface="Proxima Nova"/>
                <a:ea typeface="Proxima Nova"/>
                <a:cs typeface="Proxima Nova"/>
                <a:sym typeface="Proxima Nova"/>
              </a:rPr>
              <a:t>H2</a:t>
            </a:r>
          </a:p>
        </p:txBody>
      </p:sp>
      <p:sp>
        <p:nvSpPr>
          <p:cNvPr id="2261" name="Shape 2261"/>
          <p:cNvSpPr txBox="1"/>
          <p:nvPr/>
        </p:nvSpPr>
        <p:spPr>
          <a:xfrm>
            <a:off x="771225" y="2016975"/>
            <a:ext cx="4055100" cy="968400"/>
          </a:xfrm>
          <a:prstGeom prst="rect">
            <a:avLst/>
          </a:prstGeom>
          <a:noFill/>
          <a:ln cap="flat" cmpd="sng" w="9525">
            <a:solidFill>
              <a:srgbClr val="B7B7B7"/>
            </a:solidFill>
            <a:prstDash val="dot"/>
            <a:round/>
            <a:headEnd len="med" w="med" type="none"/>
            <a:tailEnd len="med" w="med" type="none"/>
          </a:ln>
        </p:spPr>
        <p:txBody>
          <a:bodyPr anchorCtr="0" anchor="ctr" bIns="91425" lIns="91425" rIns="91425" wrap="square" tIns="91425">
            <a:noAutofit/>
          </a:bodyPr>
          <a:lstStyle/>
          <a:p>
            <a:pPr lvl="0">
              <a:spcBef>
                <a:spcPts val="0"/>
              </a:spcBef>
              <a:buNone/>
            </a:pPr>
            <a:r>
              <a:rPr lang="en">
                <a:solidFill>
                  <a:srgbClr val="FFFFFF"/>
                </a:solidFill>
                <a:latin typeface="Roboto Mono"/>
                <a:ea typeface="Roboto Mono"/>
                <a:cs typeface="Roboto Mono"/>
                <a:sym typeface="Roboto Mono"/>
              </a:rPr>
              <a:t>if typ==SSH and @h1</a:t>
            </a:r>
          </a:p>
          <a:p>
            <a:pPr lvl="0">
              <a:spcBef>
                <a:spcPts val="0"/>
              </a:spcBef>
              <a:buNone/>
            </a:pPr>
            <a:r>
              <a:rPr lang="en">
                <a:solidFill>
                  <a:srgbClr val="FFFFFF"/>
                </a:solidFill>
                <a:latin typeface="Roboto Mono"/>
                <a:ea typeface="Roboto Mono"/>
                <a:cs typeface="Roboto Mono"/>
                <a:sym typeface="Roboto Mono"/>
              </a:rPr>
              <a:t>then </a:t>
            </a:r>
            <a:r>
              <a:rPr lang="en">
                <a:solidFill>
                  <a:srgbClr val="FF9900"/>
                </a:solidFill>
                <a:latin typeface="Roboto Mono"/>
                <a:ea typeface="Roboto Mono"/>
                <a:cs typeface="Roboto Mono"/>
                <a:sym typeface="Roboto Mono"/>
              </a:rPr>
              <a:t>run(</a:t>
            </a:r>
            <a:r>
              <a:rPr b="1" lang="en">
                <a:solidFill>
                  <a:srgbClr val="FF9900"/>
                </a:solidFill>
                <a:latin typeface="Roboto Mono"/>
                <a:ea typeface="Roboto Mono"/>
                <a:cs typeface="Roboto Mono"/>
                <a:sym typeface="Roboto Mono"/>
              </a:rPr>
              <a:t>F</a:t>
            </a:r>
            <a:r>
              <a:rPr lang="en">
                <a:solidFill>
                  <a:srgbClr val="FF9900"/>
                </a:solidFill>
                <a:latin typeface="Roboto Mono"/>
                <a:ea typeface="Roboto Mono"/>
                <a:cs typeface="Roboto Mono"/>
                <a:sym typeface="Roboto Mono"/>
              </a:rPr>
              <a:t>;</a:t>
            </a:r>
            <a:r>
              <a:rPr b="1" lang="en">
                <a:solidFill>
                  <a:srgbClr val="FF9900"/>
                </a:solidFill>
                <a:latin typeface="Roboto Mono"/>
                <a:ea typeface="Roboto Mono"/>
                <a:cs typeface="Roboto Mono"/>
                <a:sym typeface="Roboto Mono"/>
              </a:rPr>
              <a:t>T</a:t>
            </a:r>
            <a:r>
              <a:rPr lang="en">
                <a:solidFill>
                  <a:srgbClr val="FF9900"/>
                </a:solidFill>
                <a:latin typeface="Roboto Mono"/>
                <a:ea typeface="Roboto Mono"/>
                <a:cs typeface="Roboto Mono"/>
                <a:sym typeface="Roboto Mono"/>
              </a:rPr>
              <a:t>)</a:t>
            </a:r>
            <a:r>
              <a:rPr lang="en">
                <a:solidFill>
                  <a:srgbClr val="FFFFFF"/>
                </a:solidFill>
                <a:latin typeface="Roboto Mono"/>
                <a:ea typeface="Roboto Mono"/>
                <a:cs typeface="Roboto Mono"/>
                <a:sym typeface="Roboto Mono"/>
              </a:rPr>
              <a:t>;</a:t>
            </a:r>
          </a:p>
          <a:p>
            <a:pPr lvl="0" rtl="0">
              <a:spcBef>
                <a:spcPts val="0"/>
              </a:spcBef>
              <a:buNone/>
            </a:pPr>
            <a:r>
              <a:rPr lang="en">
                <a:solidFill>
                  <a:srgbClr val="FFFFFF"/>
                </a:solidFill>
                <a:latin typeface="Roboto Mono"/>
                <a:ea typeface="Roboto Mono"/>
                <a:cs typeface="Roboto Mono"/>
                <a:sym typeface="Roboto Mono"/>
              </a:rPr>
              <a:t>eventually(@h2)</a:t>
            </a:r>
          </a:p>
        </p:txBody>
      </p:sp>
      <p:sp>
        <p:nvSpPr>
          <p:cNvPr id="2262" name="Shape 2262"/>
          <p:cNvSpPr txBox="1"/>
          <p:nvPr/>
        </p:nvSpPr>
        <p:spPr>
          <a:xfrm>
            <a:off x="5890275" y="2016975"/>
            <a:ext cx="2421600" cy="968400"/>
          </a:xfrm>
          <a:prstGeom prst="rect">
            <a:avLst/>
          </a:prstGeom>
          <a:noFill/>
          <a:ln cap="flat" cmpd="sng" w="9525">
            <a:solidFill>
              <a:srgbClr val="B7B7B7"/>
            </a:solidFill>
            <a:prstDash val="dot"/>
            <a:round/>
            <a:headEnd len="med" w="med" type="none"/>
            <a:tailEnd len="med" w="med" type="none"/>
          </a:ln>
        </p:spPr>
        <p:txBody>
          <a:bodyPr anchorCtr="0" anchor="ctr" bIns="91425" lIns="91425" rIns="91425" wrap="square" tIns="91425">
            <a:noAutofit/>
          </a:bodyPr>
          <a:lstStyle/>
          <a:p>
            <a:pPr lvl="0" rtl="0">
              <a:spcBef>
                <a:spcPts val="0"/>
              </a:spcBef>
              <a:buNone/>
            </a:pPr>
            <a:r>
              <a:rPr lang="en">
                <a:solidFill>
                  <a:schemeClr val="dk1"/>
                </a:solidFill>
                <a:latin typeface="Roboto Mono"/>
                <a:ea typeface="Roboto Mono"/>
                <a:cs typeface="Roboto Mono"/>
                <a:sym typeface="Roboto Mono"/>
              </a:rPr>
              <a:t>if typ==SSH and @h1</a:t>
            </a:r>
          </a:p>
          <a:p>
            <a:pPr lvl="0" rtl="0">
              <a:spcBef>
                <a:spcPts val="0"/>
              </a:spcBef>
              <a:buNone/>
            </a:pPr>
            <a:r>
              <a:rPr lang="en">
                <a:solidFill>
                  <a:schemeClr val="dk1"/>
                </a:solidFill>
                <a:latin typeface="Roboto Mono"/>
                <a:ea typeface="Roboto Mono"/>
                <a:cs typeface="Roboto Mono"/>
                <a:sym typeface="Roboto Mono"/>
              </a:rPr>
              <a:t>then </a:t>
            </a:r>
            <a:r>
              <a:rPr lang="en">
                <a:solidFill>
                  <a:srgbClr val="FF9900"/>
                </a:solidFill>
                <a:latin typeface="Roboto Mono"/>
                <a:ea typeface="Roboto Mono"/>
                <a:cs typeface="Roboto Mono"/>
                <a:sym typeface="Roboto Mono"/>
              </a:rPr>
              <a:t>run(</a:t>
            </a:r>
            <a:r>
              <a:rPr b="1" lang="en">
                <a:solidFill>
                  <a:srgbClr val="FF9900"/>
                </a:solidFill>
                <a:latin typeface="Roboto Mono"/>
                <a:ea typeface="Roboto Mono"/>
                <a:cs typeface="Roboto Mono"/>
                <a:sym typeface="Roboto Mono"/>
              </a:rPr>
              <a:t>F</a:t>
            </a:r>
            <a:r>
              <a:rPr lang="en">
                <a:solidFill>
                  <a:srgbClr val="FF9900"/>
                </a:solidFill>
                <a:latin typeface="Roboto Mono"/>
                <a:ea typeface="Roboto Mono"/>
                <a:cs typeface="Roboto Mono"/>
                <a:sym typeface="Roboto Mono"/>
              </a:rPr>
              <a:t>;</a:t>
            </a:r>
            <a:r>
              <a:rPr b="1" lang="en">
                <a:solidFill>
                  <a:srgbClr val="FF9900"/>
                </a:solidFill>
                <a:latin typeface="Roboto Mono"/>
                <a:ea typeface="Roboto Mono"/>
                <a:cs typeface="Roboto Mono"/>
                <a:sym typeface="Roboto Mono"/>
              </a:rPr>
              <a:t>T</a:t>
            </a:r>
            <a:r>
              <a:rPr lang="en">
                <a:solidFill>
                  <a:srgbClr val="FF9900"/>
                </a:solidFill>
                <a:latin typeface="Roboto Mono"/>
                <a:ea typeface="Roboto Mono"/>
                <a:cs typeface="Roboto Mono"/>
                <a:sym typeface="Roboto Mono"/>
              </a:rPr>
              <a:t>)</a:t>
            </a:r>
          </a:p>
        </p:txBody>
      </p:sp>
      <p:sp>
        <p:nvSpPr>
          <p:cNvPr id="2263" name="Shape 2263"/>
          <p:cNvSpPr txBox="1"/>
          <p:nvPr/>
        </p:nvSpPr>
        <p:spPr>
          <a:xfrm>
            <a:off x="141875" y="2016850"/>
            <a:ext cx="555600" cy="968400"/>
          </a:xfrm>
          <a:prstGeom prst="rect">
            <a:avLst/>
          </a:prstGeom>
          <a:noFill/>
          <a:ln>
            <a:noFill/>
          </a:ln>
        </p:spPr>
        <p:txBody>
          <a:bodyPr anchorCtr="0" anchor="ctr" bIns="91425" lIns="91425" rIns="91425" wrap="square" tIns="91425">
            <a:noAutofit/>
          </a:bodyPr>
          <a:lstStyle/>
          <a:p>
            <a:pPr lvl="0" rtl="0" algn="ctr">
              <a:spcBef>
                <a:spcPts val="0"/>
              </a:spcBef>
              <a:buNone/>
            </a:pPr>
            <a:r>
              <a:rPr b="1" lang="en" sz="1800">
                <a:solidFill>
                  <a:srgbClr val="FFFFFF"/>
                </a:solidFill>
                <a:latin typeface="Proxima Nova"/>
                <a:ea typeface="Proxima Nova"/>
                <a:cs typeface="Proxima Nova"/>
                <a:sym typeface="Proxima Nova"/>
              </a:rPr>
              <a:t>P1</a:t>
            </a:r>
          </a:p>
        </p:txBody>
      </p:sp>
      <p:sp>
        <p:nvSpPr>
          <p:cNvPr id="2264" name="Shape 2264"/>
          <p:cNvSpPr txBox="1"/>
          <p:nvPr/>
        </p:nvSpPr>
        <p:spPr>
          <a:xfrm>
            <a:off x="5334675" y="2010900"/>
            <a:ext cx="555600" cy="968400"/>
          </a:xfrm>
          <a:prstGeom prst="rect">
            <a:avLst/>
          </a:prstGeom>
          <a:noFill/>
          <a:ln>
            <a:noFill/>
          </a:ln>
        </p:spPr>
        <p:txBody>
          <a:bodyPr anchorCtr="0" anchor="ctr" bIns="91425" lIns="91425" rIns="91425" wrap="square" tIns="91425">
            <a:noAutofit/>
          </a:bodyPr>
          <a:lstStyle/>
          <a:p>
            <a:pPr lvl="0" rtl="0" algn="ctr">
              <a:spcBef>
                <a:spcPts val="0"/>
              </a:spcBef>
              <a:buNone/>
            </a:pPr>
            <a:r>
              <a:rPr b="1" lang="en" sz="1800">
                <a:solidFill>
                  <a:srgbClr val="FFFFFF"/>
                </a:solidFill>
                <a:latin typeface="Proxima Nova"/>
                <a:ea typeface="Proxima Nova"/>
                <a:cs typeface="Proxima Nova"/>
                <a:sym typeface="Proxima Nova"/>
              </a:rPr>
              <a:t>P2</a:t>
            </a:r>
          </a:p>
        </p:txBody>
      </p:sp>
      <p:sp>
        <p:nvSpPr>
          <p:cNvPr id="2265" name="Shape 2265"/>
          <p:cNvSpPr txBox="1"/>
          <p:nvPr/>
        </p:nvSpPr>
        <p:spPr>
          <a:xfrm>
            <a:off x="5852975" y="229525"/>
            <a:ext cx="2979300" cy="792600"/>
          </a:xfrm>
          <a:prstGeom prst="rect">
            <a:avLst/>
          </a:prstGeom>
          <a:noFill/>
          <a:ln>
            <a:noFill/>
          </a:ln>
        </p:spPr>
        <p:txBody>
          <a:bodyPr anchorCtr="0" anchor="t" bIns="91425" lIns="91425" rIns="91425" wrap="square" tIns="91425">
            <a:noAutofit/>
          </a:bodyPr>
          <a:lstStyle/>
          <a:p>
            <a:pPr lvl="0">
              <a:spcBef>
                <a:spcPts val="0"/>
              </a:spcBef>
              <a:buNone/>
            </a:pPr>
            <a:r>
              <a:rPr lang="en" sz="1800">
                <a:solidFill>
                  <a:srgbClr val="FFFFFF"/>
                </a:solidFill>
                <a:latin typeface="Proxima Nova"/>
                <a:ea typeface="Proxima Nova"/>
                <a:cs typeface="Proxima Nova"/>
                <a:sym typeface="Proxima Nova"/>
              </a:rPr>
              <a:t>Invariant true when </a:t>
            </a:r>
          </a:p>
          <a:p>
            <a:pPr lvl="0" rtl="0">
              <a:spcBef>
                <a:spcPts val="0"/>
              </a:spcBef>
              <a:buNone/>
            </a:pPr>
            <a:r>
              <a:rPr b="1" lang="en" sz="1800">
                <a:solidFill>
                  <a:srgbClr val="FFFFFF"/>
                </a:solidFill>
                <a:latin typeface="Proxima Nova"/>
                <a:ea typeface="Proxima Nova"/>
                <a:cs typeface="Proxima Nova"/>
                <a:sym typeface="Proxima Nova"/>
              </a:rPr>
              <a:t>P1</a:t>
            </a:r>
            <a:r>
              <a:rPr lang="en" sz="1800">
                <a:solidFill>
                  <a:srgbClr val="FFFFFF"/>
                </a:solidFill>
                <a:latin typeface="Proxima Nova"/>
                <a:ea typeface="Proxima Nova"/>
                <a:cs typeface="Proxima Nova"/>
                <a:sym typeface="Proxima Nova"/>
              </a:rPr>
              <a:t> is equivalent to </a:t>
            </a:r>
            <a:r>
              <a:rPr b="1" lang="en" sz="1800">
                <a:solidFill>
                  <a:srgbClr val="FFFFFF"/>
                </a:solidFill>
                <a:latin typeface="Proxima Nova"/>
                <a:ea typeface="Proxima Nova"/>
                <a:cs typeface="Proxima Nova"/>
                <a:sym typeface="Proxima Nova"/>
              </a:rPr>
              <a:t>P2</a:t>
            </a:r>
            <a:r>
              <a:rPr lang="en" sz="1800">
                <a:solidFill>
                  <a:srgbClr val="FFFFFF"/>
                </a:solidFill>
                <a:latin typeface="Proxima Nova"/>
                <a:ea typeface="Proxima Nova"/>
                <a:cs typeface="Proxima Nova"/>
                <a:sym typeface="Proxima Nova"/>
              </a:rPr>
              <a:t>.</a:t>
            </a:r>
          </a:p>
          <a:p>
            <a:pPr lvl="0" rtl="0" algn="r">
              <a:spcBef>
                <a:spcPts val="0"/>
              </a:spcBef>
              <a:buNone/>
            </a:pPr>
            <a:r>
              <a:t/>
            </a:r>
            <a:endParaRPr sz="1800">
              <a:solidFill>
                <a:srgbClr val="FFFFFF"/>
              </a:solidFill>
              <a:latin typeface="Proxima Nova"/>
              <a:ea typeface="Proxima Nova"/>
              <a:cs typeface="Proxima Nova"/>
              <a:sym typeface="Proxima Nova"/>
            </a:endParaRPr>
          </a:p>
          <a:p>
            <a:pPr lvl="0" rtl="0" algn="r">
              <a:spcBef>
                <a:spcPts val="0"/>
              </a:spcBef>
              <a:buNone/>
            </a:pPr>
            <a:r>
              <a:t/>
            </a:r>
            <a:endParaRPr sz="1800">
              <a:solidFill>
                <a:srgbClr val="FFFFFF"/>
              </a:solidFill>
              <a:latin typeface="Proxima Nova"/>
              <a:ea typeface="Proxima Nova"/>
              <a:cs typeface="Proxima Nova"/>
              <a:sym typeface="Proxima Nova"/>
            </a:endParaRPr>
          </a:p>
        </p:txBody>
      </p:sp>
      <p:sp>
        <p:nvSpPr>
          <p:cNvPr id="2266" name="Shape 2266"/>
          <p:cNvSpPr txBox="1"/>
          <p:nvPr/>
        </p:nvSpPr>
        <p:spPr>
          <a:xfrm>
            <a:off x="771225" y="2985375"/>
            <a:ext cx="4055100" cy="792600"/>
          </a:xfrm>
          <a:prstGeom prst="rect">
            <a:avLst/>
          </a:prstGeom>
          <a:noFill/>
          <a:ln>
            <a:noFill/>
          </a:ln>
        </p:spPr>
        <p:txBody>
          <a:bodyPr anchorCtr="0" anchor="t" bIns="91425" lIns="91425" rIns="91425" wrap="square" tIns="91425">
            <a:noAutofit/>
          </a:bodyPr>
          <a:lstStyle/>
          <a:p>
            <a:pPr lvl="0" rtl="0" algn="ctr">
              <a:lnSpc>
                <a:spcPct val="100000"/>
              </a:lnSpc>
              <a:spcBef>
                <a:spcPts val="0"/>
              </a:spcBef>
              <a:buNone/>
            </a:pPr>
            <a:r>
              <a:rPr lang="en" sz="1800">
                <a:solidFill>
                  <a:srgbClr val="FF9900"/>
                </a:solidFill>
                <a:latin typeface="Proxima Nova"/>
                <a:ea typeface="Proxima Nova"/>
                <a:cs typeface="Proxima Nova"/>
                <a:sym typeface="Proxima Nova"/>
              </a:rPr>
              <a:t>“run” the network</a:t>
            </a:r>
          </a:p>
        </p:txBody>
      </p:sp>
      <p:sp>
        <p:nvSpPr>
          <p:cNvPr id="2267" name="Shape 2267"/>
          <p:cNvSpPr txBox="1"/>
          <p:nvPr/>
        </p:nvSpPr>
        <p:spPr>
          <a:xfrm>
            <a:off x="311625" y="222725"/>
            <a:ext cx="4514700" cy="1598700"/>
          </a:xfrm>
          <a:prstGeom prst="rect">
            <a:avLst/>
          </a:prstGeom>
          <a:noFill/>
          <a:ln>
            <a:noFill/>
          </a:ln>
        </p:spPr>
        <p:txBody>
          <a:bodyPr anchorCtr="0" anchor="t" bIns="91425" lIns="91425" rIns="91425" wrap="square" tIns="91425">
            <a:noAutofit/>
          </a:bodyPr>
          <a:lstStyle/>
          <a:p>
            <a:pPr lvl="0" rtl="0">
              <a:spcBef>
                <a:spcPts val="0"/>
              </a:spcBef>
              <a:buNone/>
            </a:pPr>
            <a:r>
              <a:rPr b="1" lang="en" sz="1800">
                <a:solidFill>
                  <a:srgbClr val="FFFFFF"/>
                </a:solidFill>
                <a:latin typeface="Proxima Nova"/>
                <a:ea typeface="Proxima Nova"/>
                <a:cs typeface="Proxima Nova"/>
                <a:sym typeface="Proxima Nova"/>
              </a:rPr>
              <a:t>Want to show:</a:t>
            </a:r>
          </a:p>
          <a:p>
            <a:pPr lvl="0" rtl="0">
              <a:spcBef>
                <a:spcPts val="0"/>
              </a:spcBef>
              <a:buNone/>
            </a:pPr>
            <a:r>
              <a:rPr lang="en" sz="1800">
                <a:solidFill>
                  <a:srgbClr val="FFFFFF"/>
                </a:solidFill>
                <a:latin typeface="Proxima Nova"/>
                <a:ea typeface="Proxima Nova"/>
                <a:cs typeface="Proxima Nova"/>
                <a:sym typeface="Proxima Nova"/>
              </a:rPr>
              <a:t>SSH packets sent from </a:t>
            </a:r>
            <a:r>
              <a:rPr b="1" lang="en" sz="1800">
                <a:solidFill>
                  <a:srgbClr val="FFFFFF"/>
                </a:solidFill>
                <a:latin typeface="Proxima Nova"/>
                <a:ea typeface="Proxima Nova"/>
                <a:cs typeface="Proxima Nova"/>
                <a:sym typeface="Proxima Nova"/>
              </a:rPr>
              <a:t>H1</a:t>
            </a:r>
            <a:r>
              <a:rPr lang="en" sz="1800">
                <a:solidFill>
                  <a:srgbClr val="FFFFFF"/>
                </a:solidFill>
                <a:latin typeface="Proxima Nova"/>
                <a:ea typeface="Proxima Nova"/>
                <a:cs typeface="Proxima Nova"/>
                <a:sym typeface="Proxima Nova"/>
              </a:rPr>
              <a:t> get to </a:t>
            </a:r>
            <a:r>
              <a:rPr b="1" lang="en" sz="1800">
                <a:solidFill>
                  <a:srgbClr val="FFFFFF"/>
                </a:solidFill>
                <a:latin typeface="Proxima Nova"/>
                <a:ea typeface="Proxima Nova"/>
                <a:cs typeface="Proxima Nova"/>
                <a:sym typeface="Proxima Nova"/>
              </a:rPr>
              <a:t>H2</a:t>
            </a:r>
          </a:p>
          <a:p>
            <a:pPr lvl="0" rtl="0">
              <a:spcBef>
                <a:spcPts val="0"/>
              </a:spcBef>
              <a:buNone/>
            </a:pPr>
            <a:r>
              <a:t/>
            </a:r>
            <a:endParaRPr sz="1800">
              <a:solidFill>
                <a:srgbClr val="FFFFFF"/>
              </a:solidFill>
              <a:latin typeface="Proxima Nova"/>
              <a:ea typeface="Proxima Nova"/>
              <a:cs typeface="Proxima Nova"/>
              <a:sym typeface="Proxima Nova"/>
            </a:endParaRPr>
          </a:p>
          <a:p>
            <a:pPr lvl="0" rtl="0">
              <a:spcBef>
                <a:spcPts val="0"/>
              </a:spcBef>
              <a:buNone/>
            </a:pPr>
            <a:r>
              <a:t/>
            </a:r>
            <a:endParaRPr sz="1800">
              <a:solidFill>
                <a:srgbClr val="FFFFFF"/>
              </a:solidFill>
              <a:latin typeface="Proxima Nova"/>
              <a:ea typeface="Proxima Nova"/>
              <a:cs typeface="Proxima Nova"/>
              <a:sym typeface="Proxima Nova"/>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1" name="Shape 2271"/>
        <p:cNvGrpSpPr/>
        <p:nvPr/>
      </p:nvGrpSpPr>
      <p:grpSpPr>
        <a:xfrm>
          <a:off x="0" y="0"/>
          <a:ext cx="0" cy="0"/>
          <a:chOff x="0" y="0"/>
          <a:chExt cx="0" cy="0"/>
        </a:xfrm>
      </p:grpSpPr>
      <p:cxnSp>
        <p:nvCxnSpPr>
          <p:cNvPr id="2272" name="Shape 2272"/>
          <p:cNvCxnSpPr>
            <a:stCxn id="2273" idx="4"/>
            <a:endCxn id="2274" idx="2"/>
          </p:cNvCxnSpPr>
          <p:nvPr/>
        </p:nvCxnSpPr>
        <p:spPr>
          <a:xfrm>
            <a:off x="5772905" y="4425313"/>
            <a:ext cx="1307400" cy="0"/>
          </a:xfrm>
          <a:prstGeom prst="straightConnector1">
            <a:avLst/>
          </a:prstGeom>
          <a:noFill/>
          <a:ln cap="flat" cmpd="sng" w="19050">
            <a:solidFill>
              <a:srgbClr val="FFFFFF"/>
            </a:solidFill>
            <a:prstDash val="solid"/>
            <a:round/>
            <a:headEnd len="lg" w="lg" type="none"/>
            <a:tailEnd len="lg" w="lg" type="none"/>
          </a:ln>
        </p:spPr>
      </p:cxnSp>
      <p:sp>
        <p:nvSpPr>
          <p:cNvPr id="2273" name="Shape 2273"/>
          <p:cNvSpPr/>
          <p:nvPr/>
        </p:nvSpPr>
        <p:spPr>
          <a:xfrm>
            <a:off x="5132105" y="4277263"/>
            <a:ext cx="640800" cy="296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274" name="Shape 2274"/>
          <p:cNvSpPr/>
          <p:nvPr/>
        </p:nvSpPr>
        <p:spPr>
          <a:xfrm>
            <a:off x="7080308" y="4277273"/>
            <a:ext cx="640800" cy="296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2275" name="Shape 2275"/>
          <p:cNvCxnSpPr>
            <a:endCxn id="2273" idx="2"/>
          </p:cNvCxnSpPr>
          <p:nvPr/>
        </p:nvCxnSpPr>
        <p:spPr>
          <a:xfrm flipH="1" rot="10800000">
            <a:off x="4605005" y="4425313"/>
            <a:ext cx="527100" cy="3000"/>
          </a:xfrm>
          <a:prstGeom prst="straightConnector1">
            <a:avLst/>
          </a:prstGeom>
          <a:noFill/>
          <a:ln cap="flat" cmpd="sng" w="19050">
            <a:solidFill>
              <a:srgbClr val="FFFFFF"/>
            </a:solidFill>
            <a:prstDash val="solid"/>
            <a:round/>
            <a:headEnd len="lg" w="lg" type="none"/>
            <a:tailEnd len="lg" w="lg" type="none"/>
          </a:ln>
        </p:spPr>
      </p:cxnSp>
      <p:cxnSp>
        <p:nvCxnSpPr>
          <p:cNvPr id="2276" name="Shape 2276"/>
          <p:cNvCxnSpPr>
            <a:stCxn id="2274" idx="4"/>
          </p:cNvCxnSpPr>
          <p:nvPr/>
        </p:nvCxnSpPr>
        <p:spPr>
          <a:xfrm>
            <a:off x="7721108" y="4425323"/>
            <a:ext cx="555600" cy="0"/>
          </a:xfrm>
          <a:prstGeom prst="straightConnector1">
            <a:avLst/>
          </a:prstGeom>
          <a:noFill/>
          <a:ln cap="flat" cmpd="sng" w="19050">
            <a:solidFill>
              <a:srgbClr val="FFFFFF"/>
            </a:solidFill>
            <a:prstDash val="solid"/>
            <a:round/>
            <a:headEnd len="lg" w="lg" type="none"/>
            <a:tailEnd len="lg" w="lg" type="none"/>
          </a:ln>
        </p:spPr>
      </p:cxnSp>
      <p:sp>
        <p:nvSpPr>
          <p:cNvPr id="2277" name="Shape 2277"/>
          <p:cNvSpPr txBox="1"/>
          <p:nvPr>
            <p:ph idx="1" type="body"/>
          </p:nvPr>
        </p:nvSpPr>
        <p:spPr>
          <a:xfrm>
            <a:off x="5236201" y="3724375"/>
            <a:ext cx="484200" cy="446400"/>
          </a:xfrm>
          <a:prstGeom prst="rect">
            <a:avLst/>
          </a:prstGeom>
        </p:spPr>
        <p:txBody>
          <a:bodyPr anchorCtr="0" anchor="t" bIns="91425" lIns="91425" rIns="91425" wrap="square" tIns="91425">
            <a:noAutofit/>
          </a:bodyPr>
          <a:lstStyle/>
          <a:p>
            <a:pPr lvl="0" rtl="0">
              <a:spcBef>
                <a:spcPts val="0"/>
              </a:spcBef>
              <a:buNone/>
            </a:pPr>
            <a:r>
              <a:rPr lang="en" sz="3000"/>
              <a:t>A</a:t>
            </a:r>
          </a:p>
        </p:txBody>
      </p:sp>
      <p:sp>
        <p:nvSpPr>
          <p:cNvPr id="2278" name="Shape 2278"/>
          <p:cNvSpPr txBox="1"/>
          <p:nvPr>
            <p:ph idx="1" type="body"/>
          </p:nvPr>
        </p:nvSpPr>
        <p:spPr>
          <a:xfrm>
            <a:off x="7202287" y="3739669"/>
            <a:ext cx="410400" cy="415800"/>
          </a:xfrm>
          <a:prstGeom prst="rect">
            <a:avLst/>
          </a:prstGeom>
        </p:spPr>
        <p:txBody>
          <a:bodyPr anchorCtr="0" anchor="t" bIns="91425" lIns="91425" rIns="91425" wrap="square" tIns="91425">
            <a:noAutofit/>
          </a:bodyPr>
          <a:lstStyle/>
          <a:p>
            <a:pPr lvl="0" rtl="0">
              <a:spcBef>
                <a:spcPts val="0"/>
              </a:spcBef>
              <a:buNone/>
            </a:pPr>
            <a:r>
              <a:rPr lang="en" sz="3000"/>
              <a:t>B</a:t>
            </a:r>
          </a:p>
        </p:txBody>
      </p:sp>
      <p:sp>
        <p:nvSpPr>
          <p:cNvPr id="2279" name="Shape 2279"/>
          <p:cNvSpPr txBox="1"/>
          <p:nvPr>
            <p:ph idx="1" type="body"/>
          </p:nvPr>
        </p:nvSpPr>
        <p:spPr>
          <a:xfrm>
            <a:off x="4911301" y="4090524"/>
            <a:ext cx="220800" cy="296100"/>
          </a:xfrm>
          <a:prstGeom prst="rect">
            <a:avLst/>
          </a:prstGeom>
        </p:spPr>
        <p:txBody>
          <a:bodyPr anchorCtr="0" anchor="t" bIns="91425" lIns="91425" rIns="91425" wrap="square" tIns="91425">
            <a:noAutofit/>
          </a:bodyPr>
          <a:lstStyle/>
          <a:p>
            <a:pPr lvl="0" rtl="0">
              <a:spcBef>
                <a:spcPts val="0"/>
              </a:spcBef>
              <a:buNone/>
            </a:pPr>
            <a:r>
              <a:rPr lang="en"/>
              <a:t>1</a:t>
            </a:r>
          </a:p>
        </p:txBody>
      </p:sp>
      <p:sp>
        <p:nvSpPr>
          <p:cNvPr id="2280" name="Shape 2280"/>
          <p:cNvSpPr txBox="1"/>
          <p:nvPr>
            <p:ph idx="1" type="body"/>
          </p:nvPr>
        </p:nvSpPr>
        <p:spPr>
          <a:xfrm>
            <a:off x="5747102" y="4090536"/>
            <a:ext cx="220800" cy="296100"/>
          </a:xfrm>
          <a:prstGeom prst="rect">
            <a:avLst/>
          </a:prstGeom>
        </p:spPr>
        <p:txBody>
          <a:bodyPr anchorCtr="0" anchor="t" bIns="91425" lIns="91425" rIns="91425" wrap="square" tIns="91425">
            <a:noAutofit/>
          </a:bodyPr>
          <a:lstStyle/>
          <a:p>
            <a:pPr lvl="0" rtl="0">
              <a:spcBef>
                <a:spcPts val="0"/>
              </a:spcBef>
              <a:buNone/>
            </a:pPr>
            <a:r>
              <a:rPr lang="en"/>
              <a:t>2</a:t>
            </a:r>
          </a:p>
        </p:txBody>
      </p:sp>
      <p:sp>
        <p:nvSpPr>
          <p:cNvPr id="2281" name="Shape 2281"/>
          <p:cNvSpPr txBox="1"/>
          <p:nvPr>
            <p:ph idx="1" type="body"/>
          </p:nvPr>
        </p:nvSpPr>
        <p:spPr>
          <a:xfrm>
            <a:off x="6792296" y="4090513"/>
            <a:ext cx="220800" cy="296100"/>
          </a:xfrm>
          <a:prstGeom prst="rect">
            <a:avLst/>
          </a:prstGeom>
        </p:spPr>
        <p:txBody>
          <a:bodyPr anchorCtr="0" anchor="t" bIns="91425" lIns="91425" rIns="91425" wrap="square" tIns="91425">
            <a:noAutofit/>
          </a:bodyPr>
          <a:lstStyle/>
          <a:p>
            <a:pPr lvl="0" rtl="0">
              <a:spcBef>
                <a:spcPts val="0"/>
              </a:spcBef>
              <a:buNone/>
            </a:pPr>
            <a:r>
              <a:rPr lang="en"/>
              <a:t>1</a:t>
            </a:r>
          </a:p>
        </p:txBody>
      </p:sp>
      <p:sp>
        <p:nvSpPr>
          <p:cNvPr id="2282" name="Shape 2282"/>
          <p:cNvSpPr txBox="1"/>
          <p:nvPr>
            <p:ph idx="1" type="body"/>
          </p:nvPr>
        </p:nvSpPr>
        <p:spPr>
          <a:xfrm>
            <a:off x="7695296" y="4090534"/>
            <a:ext cx="220800" cy="296100"/>
          </a:xfrm>
          <a:prstGeom prst="rect">
            <a:avLst/>
          </a:prstGeom>
        </p:spPr>
        <p:txBody>
          <a:bodyPr anchorCtr="0" anchor="t" bIns="91425" lIns="91425" rIns="91425" wrap="square" tIns="91425">
            <a:noAutofit/>
          </a:bodyPr>
          <a:lstStyle/>
          <a:p>
            <a:pPr lvl="0" rtl="0">
              <a:spcBef>
                <a:spcPts val="0"/>
              </a:spcBef>
              <a:buNone/>
            </a:pPr>
            <a:r>
              <a:rPr lang="en"/>
              <a:t>2</a:t>
            </a:r>
          </a:p>
        </p:txBody>
      </p:sp>
      <p:sp>
        <p:nvSpPr>
          <p:cNvPr id="2283" name="Shape 2283"/>
          <p:cNvSpPr/>
          <p:nvPr/>
        </p:nvSpPr>
        <p:spPr>
          <a:xfrm>
            <a:off x="4079100" y="4174375"/>
            <a:ext cx="555600" cy="5049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sz="1800">
                <a:latin typeface="Proxima Nova"/>
                <a:ea typeface="Proxima Nova"/>
                <a:cs typeface="Proxima Nova"/>
                <a:sym typeface="Proxima Nova"/>
              </a:rPr>
              <a:t>H1</a:t>
            </a:r>
          </a:p>
        </p:txBody>
      </p:sp>
      <p:sp>
        <p:nvSpPr>
          <p:cNvPr id="2284" name="Shape 2284"/>
          <p:cNvSpPr/>
          <p:nvPr/>
        </p:nvSpPr>
        <p:spPr>
          <a:xfrm>
            <a:off x="8276700" y="4172875"/>
            <a:ext cx="555600" cy="5049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sz="1800">
                <a:latin typeface="Proxima Nova"/>
                <a:ea typeface="Proxima Nova"/>
                <a:cs typeface="Proxima Nova"/>
                <a:sym typeface="Proxima Nova"/>
              </a:rPr>
              <a:t>H2</a:t>
            </a:r>
          </a:p>
        </p:txBody>
      </p:sp>
      <p:sp>
        <p:nvSpPr>
          <p:cNvPr id="2285" name="Shape 2285"/>
          <p:cNvSpPr txBox="1"/>
          <p:nvPr/>
        </p:nvSpPr>
        <p:spPr>
          <a:xfrm>
            <a:off x="771225" y="2016975"/>
            <a:ext cx="4055100" cy="968400"/>
          </a:xfrm>
          <a:prstGeom prst="rect">
            <a:avLst/>
          </a:prstGeom>
          <a:noFill/>
          <a:ln cap="flat" cmpd="sng" w="9525">
            <a:solidFill>
              <a:srgbClr val="B7B7B7"/>
            </a:solidFill>
            <a:prstDash val="dot"/>
            <a:round/>
            <a:headEnd len="med" w="med" type="none"/>
            <a:tailEnd len="med" w="med" type="none"/>
          </a:ln>
        </p:spPr>
        <p:txBody>
          <a:bodyPr anchorCtr="0" anchor="ctr" bIns="91425" lIns="91425" rIns="91425" wrap="square" tIns="91425">
            <a:noAutofit/>
          </a:bodyPr>
          <a:lstStyle/>
          <a:p>
            <a:pPr lvl="0">
              <a:spcBef>
                <a:spcPts val="0"/>
              </a:spcBef>
              <a:buNone/>
            </a:pPr>
            <a:r>
              <a:rPr lang="en">
                <a:solidFill>
                  <a:srgbClr val="FFFFFF"/>
                </a:solidFill>
                <a:latin typeface="Roboto Mono"/>
                <a:ea typeface="Roboto Mono"/>
                <a:cs typeface="Roboto Mono"/>
                <a:sym typeface="Roboto Mono"/>
              </a:rPr>
              <a:t>if typ==SSH and @h1</a:t>
            </a:r>
          </a:p>
          <a:p>
            <a:pPr lvl="0">
              <a:spcBef>
                <a:spcPts val="0"/>
              </a:spcBef>
              <a:buNone/>
            </a:pPr>
            <a:r>
              <a:rPr lang="en">
                <a:solidFill>
                  <a:srgbClr val="FFFFFF"/>
                </a:solidFill>
                <a:latin typeface="Roboto Mono"/>
                <a:ea typeface="Roboto Mono"/>
                <a:cs typeface="Roboto Mono"/>
                <a:sym typeface="Roboto Mono"/>
              </a:rPr>
              <a:t>then run(</a:t>
            </a:r>
            <a:r>
              <a:rPr b="1" lang="en">
                <a:solidFill>
                  <a:srgbClr val="FFFFFF"/>
                </a:solidFill>
                <a:latin typeface="Roboto Mono"/>
                <a:ea typeface="Roboto Mono"/>
                <a:cs typeface="Roboto Mono"/>
                <a:sym typeface="Roboto Mono"/>
              </a:rPr>
              <a:t>F</a:t>
            </a:r>
            <a:r>
              <a:rPr lang="en">
                <a:solidFill>
                  <a:srgbClr val="FFFFFF"/>
                </a:solidFill>
                <a:latin typeface="Roboto Mono"/>
                <a:ea typeface="Roboto Mono"/>
                <a:cs typeface="Roboto Mono"/>
                <a:sym typeface="Roboto Mono"/>
              </a:rPr>
              <a:t>;</a:t>
            </a:r>
            <a:r>
              <a:rPr b="1" lang="en">
                <a:solidFill>
                  <a:srgbClr val="FFFFFF"/>
                </a:solidFill>
                <a:latin typeface="Roboto Mono"/>
                <a:ea typeface="Roboto Mono"/>
                <a:cs typeface="Roboto Mono"/>
                <a:sym typeface="Roboto Mono"/>
              </a:rPr>
              <a:t>T</a:t>
            </a:r>
            <a:r>
              <a:rPr lang="en">
                <a:solidFill>
                  <a:srgbClr val="FFFFFF"/>
                </a:solidFill>
                <a:latin typeface="Roboto Mono"/>
                <a:ea typeface="Roboto Mono"/>
                <a:cs typeface="Roboto Mono"/>
                <a:sym typeface="Roboto Mono"/>
              </a:rPr>
              <a:t>);</a:t>
            </a:r>
          </a:p>
          <a:p>
            <a:pPr lvl="0" rtl="0">
              <a:spcBef>
                <a:spcPts val="0"/>
              </a:spcBef>
              <a:buNone/>
            </a:pPr>
            <a:r>
              <a:rPr lang="en">
                <a:solidFill>
                  <a:srgbClr val="FF9900"/>
                </a:solidFill>
                <a:latin typeface="Roboto Mono"/>
                <a:ea typeface="Roboto Mono"/>
                <a:cs typeface="Roboto Mono"/>
                <a:sym typeface="Roboto Mono"/>
              </a:rPr>
              <a:t>eventually(@h2)</a:t>
            </a:r>
          </a:p>
        </p:txBody>
      </p:sp>
      <p:sp>
        <p:nvSpPr>
          <p:cNvPr id="2286" name="Shape 2286"/>
          <p:cNvSpPr txBox="1"/>
          <p:nvPr/>
        </p:nvSpPr>
        <p:spPr>
          <a:xfrm>
            <a:off x="5890275" y="2016975"/>
            <a:ext cx="2226300" cy="968400"/>
          </a:xfrm>
          <a:prstGeom prst="rect">
            <a:avLst/>
          </a:prstGeom>
          <a:noFill/>
          <a:ln cap="flat" cmpd="sng" w="9525">
            <a:solidFill>
              <a:srgbClr val="B7B7B7"/>
            </a:solidFill>
            <a:prstDash val="dot"/>
            <a:round/>
            <a:headEnd len="med" w="med" type="none"/>
            <a:tailEnd len="med" w="med" type="none"/>
          </a:ln>
        </p:spPr>
        <p:txBody>
          <a:bodyPr anchorCtr="0" anchor="ctr" bIns="91425" lIns="91425" rIns="91425" wrap="square" tIns="91425">
            <a:noAutofit/>
          </a:bodyPr>
          <a:lstStyle/>
          <a:p>
            <a:pPr lvl="0" rtl="0">
              <a:spcBef>
                <a:spcPts val="0"/>
              </a:spcBef>
              <a:buNone/>
            </a:pPr>
            <a:r>
              <a:rPr lang="en">
                <a:solidFill>
                  <a:schemeClr val="dk1"/>
                </a:solidFill>
                <a:latin typeface="Roboto Mono"/>
                <a:ea typeface="Roboto Mono"/>
                <a:cs typeface="Roboto Mono"/>
                <a:sym typeface="Roboto Mono"/>
              </a:rPr>
              <a:t>if typ==SSH and @h1</a:t>
            </a:r>
          </a:p>
          <a:p>
            <a:pPr lvl="0" rtl="0">
              <a:spcBef>
                <a:spcPts val="0"/>
              </a:spcBef>
              <a:buNone/>
            </a:pPr>
            <a:r>
              <a:rPr lang="en">
                <a:solidFill>
                  <a:schemeClr val="dk1"/>
                </a:solidFill>
                <a:latin typeface="Roboto Mono"/>
                <a:ea typeface="Roboto Mono"/>
                <a:cs typeface="Roboto Mono"/>
                <a:sym typeface="Roboto Mono"/>
              </a:rPr>
              <a:t>then run(</a:t>
            </a:r>
            <a:r>
              <a:rPr b="1" lang="en">
                <a:solidFill>
                  <a:schemeClr val="dk1"/>
                </a:solidFill>
                <a:latin typeface="Roboto Mono"/>
                <a:ea typeface="Roboto Mono"/>
                <a:cs typeface="Roboto Mono"/>
                <a:sym typeface="Roboto Mono"/>
              </a:rPr>
              <a:t>F</a:t>
            </a:r>
            <a:r>
              <a:rPr lang="en">
                <a:solidFill>
                  <a:schemeClr val="dk1"/>
                </a:solidFill>
                <a:latin typeface="Roboto Mono"/>
                <a:ea typeface="Roboto Mono"/>
                <a:cs typeface="Roboto Mono"/>
                <a:sym typeface="Roboto Mono"/>
              </a:rPr>
              <a:t>;</a:t>
            </a:r>
            <a:r>
              <a:rPr b="1" lang="en">
                <a:solidFill>
                  <a:schemeClr val="dk1"/>
                </a:solidFill>
                <a:latin typeface="Roboto Mono"/>
                <a:ea typeface="Roboto Mono"/>
                <a:cs typeface="Roboto Mono"/>
                <a:sym typeface="Roboto Mono"/>
              </a:rPr>
              <a:t>T</a:t>
            </a:r>
            <a:r>
              <a:rPr lang="en">
                <a:solidFill>
                  <a:schemeClr val="dk1"/>
                </a:solidFill>
                <a:latin typeface="Roboto Mono"/>
                <a:ea typeface="Roboto Mono"/>
                <a:cs typeface="Roboto Mono"/>
                <a:sym typeface="Roboto Mono"/>
              </a:rPr>
              <a:t>)</a:t>
            </a:r>
          </a:p>
        </p:txBody>
      </p:sp>
      <p:sp>
        <p:nvSpPr>
          <p:cNvPr id="2287" name="Shape 2287"/>
          <p:cNvSpPr txBox="1"/>
          <p:nvPr/>
        </p:nvSpPr>
        <p:spPr>
          <a:xfrm>
            <a:off x="141875" y="2016850"/>
            <a:ext cx="555600" cy="968400"/>
          </a:xfrm>
          <a:prstGeom prst="rect">
            <a:avLst/>
          </a:prstGeom>
          <a:noFill/>
          <a:ln>
            <a:noFill/>
          </a:ln>
        </p:spPr>
        <p:txBody>
          <a:bodyPr anchorCtr="0" anchor="ctr" bIns="91425" lIns="91425" rIns="91425" wrap="square" tIns="91425">
            <a:noAutofit/>
          </a:bodyPr>
          <a:lstStyle/>
          <a:p>
            <a:pPr lvl="0" rtl="0" algn="ctr">
              <a:spcBef>
                <a:spcPts val="0"/>
              </a:spcBef>
              <a:buNone/>
            </a:pPr>
            <a:r>
              <a:rPr b="1" lang="en" sz="1800">
                <a:solidFill>
                  <a:srgbClr val="FFFFFF"/>
                </a:solidFill>
                <a:latin typeface="Proxima Nova"/>
                <a:ea typeface="Proxima Nova"/>
                <a:cs typeface="Proxima Nova"/>
                <a:sym typeface="Proxima Nova"/>
              </a:rPr>
              <a:t>P1</a:t>
            </a:r>
          </a:p>
        </p:txBody>
      </p:sp>
      <p:sp>
        <p:nvSpPr>
          <p:cNvPr id="2288" name="Shape 2288"/>
          <p:cNvSpPr txBox="1"/>
          <p:nvPr/>
        </p:nvSpPr>
        <p:spPr>
          <a:xfrm>
            <a:off x="5334675" y="2010900"/>
            <a:ext cx="555600" cy="968400"/>
          </a:xfrm>
          <a:prstGeom prst="rect">
            <a:avLst/>
          </a:prstGeom>
          <a:noFill/>
          <a:ln>
            <a:noFill/>
          </a:ln>
        </p:spPr>
        <p:txBody>
          <a:bodyPr anchorCtr="0" anchor="ctr" bIns="91425" lIns="91425" rIns="91425" wrap="square" tIns="91425">
            <a:noAutofit/>
          </a:bodyPr>
          <a:lstStyle/>
          <a:p>
            <a:pPr lvl="0" rtl="0" algn="ctr">
              <a:spcBef>
                <a:spcPts val="0"/>
              </a:spcBef>
              <a:buNone/>
            </a:pPr>
            <a:r>
              <a:rPr b="1" lang="en" sz="1800">
                <a:solidFill>
                  <a:srgbClr val="FFFFFF"/>
                </a:solidFill>
                <a:latin typeface="Proxima Nova"/>
                <a:ea typeface="Proxima Nova"/>
                <a:cs typeface="Proxima Nova"/>
                <a:sym typeface="Proxima Nova"/>
              </a:rPr>
              <a:t>P2</a:t>
            </a:r>
          </a:p>
        </p:txBody>
      </p:sp>
      <p:sp>
        <p:nvSpPr>
          <p:cNvPr id="2289" name="Shape 2289"/>
          <p:cNvSpPr txBox="1"/>
          <p:nvPr/>
        </p:nvSpPr>
        <p:spPr>
          <a:xfrm>
            <a:off x="5852975" y="229525"/>
            <a:ext cx="2979300" cy="792600"/>
          </a:xfrm>
          <a:prstGeom prst="rect">
            <a:avLst/>
          </a:prstGeom>
          <a:noFill/>
          <a:ln>
            <a:noFill/>
          </a:ln>
        </p:spPr>
        <p:txBody>
          <a:bodyPr anchorCtr="0" anchor="t" bIns="91425" lIns="91425" rIns="91425" wrap="square" tIns="91425">
            <a:noAutofit/>
          </a:bodyPr>
          <a:lstStyle/>
          <a:p>
            <a:pPr lvl="0">
              <a:spcBef>
                <a:spcPts val="0"/>
              </a:spcBef>
              <a:buNone/>
            </a:pPr>
            <a:r>
              <a:rPr lang="en" sz="1800">
                <a:solidFill>
                  <a:srgbClr val="FFFFFF"/>
                </a:solidFill>
                <a:latin typeface="Proxima Nova"/>
                <a:ea typeface="Proxima Nova"/>
                <a:cs typeface="Proxima Nova"/>
                <a:sym typeface="Proxima Nova"/>
              </a:rPr>
              <a:t>Invariant true when </a:t>
            </a:r>
          </a:p>
          <a:p>
            <a:pPr lvl="0" rtl="0">
              <a:spcBef>
                <a:spcPts val="0"/>
              </a:spcBef>
              <a:buNone/>
            </a:pPr>
            <a:r>
              <a:rPr b="1" lang="en" sz="1800">
                <a:solidFill>
                  <a:srgbClr val="FFFFFF"/>
                </a:solidFill>
                <a:latin typeface="Proxima Nova"/>
                <a:ea typeface="Proxima Nova"/>
                <a:cs typeface="Proxima Nova"/>
                <a:sym typeface="Proxima Nova"/>
              </a:rPr>
              <a:t>P1</a:t>
            </a:r>
            <a:r>
              <a:rPr lang="en" sz="1800">
                <a:solidFill>
                  <a:srgbClr val="FFFFFF"/>
                </a:solidFill>
                <a:latin typeface="Proxima Nova"/>
                <a:ea typeface="Proxima Nova"/>
                <a:cs typeface="Proxima Nova"/>
                <a:sym typeface="Proxima Nova"/>
              </a:rPr>
              <a:t> is equivalent to </a:t>
            </a:r>
            <a:r>
              <a:rPr b="1" lang="en" sz="1800">
                <a:solidFill>
                  <a:srgbClr val="FFFFFF"/>
                </a:solidFill>
                <a:latin typeface="Proxima Nova"/>
                <a:ea typeface="Proxima Nova"/>
                <a:cs typeface="Proxima Nova"/>
                <a:sym typeface="Proxima Nova"/>
              </a:rPr>
              <a:t>P2</a:t>
            </a:r>
            <a:r>
              <a:rPr lang="en" sz="1800">
                <a:solidFill>
                  <a:srgbClr val="FFFFFF"/>
                </a:solidFill>
                <a:latin typeface="Proxima Nova"/>
                <a:ea typeface="Proxima Nova"/>
                <a:cs typeface="Proxima Nova"/>
                <a:sym typeface="Proxima Nova"/>
              </a:rPr>
              <a:t>.</a:t>
            </a:r>
          </a:p>
          <a:p>
            <a:pPr lvl="0" rtl="0" algn="r">
              <a:spcBef>
                <a:spcPts val="0"/>
              </a:spcBef>
              <a:buNone/>
            </a:pPr>
            <a:r>
              <a:t/>
            </a:r>
            <a:endParaRPr sz="1800">
              <a:solidFill>
                <a:srgbClr val="FFFFFF"/>
              </a:solidFill>
              <a:latin typeface="Proxima Nova"/>
              <a:ea typeface="Proxima Nova"/>
              <a:cs typeface="Proxima Nova"/>
              <a:sym typeface="Proxima Nova"/>
            </a:endParaRPr>
          </a:p>
          <a:p>
            <a:pPr lvl="0" rtl="0" algn="r">
              <a:spcBef>
                <a:spcPts val="0"/>
              </a:spcBef>
              <a:buNone/>
            </a:pPr>
            <a:r>
              <a:t/>
            </a:r>
            <a:endParaRPr sz="1800">
              <a:solidFill>
                <a:srgbClr val="FFFFFF"/>
              </a:solidFill>
              <a:latin typeface="Proxima Nova"/>
              <a:ea typeface="Proxima Nova"/>
              <a:cs typeface="Proxima Nova"/>
              <a:sym typeface="Proxima Nova"/>
            </a:endParaRPr>
          </a:p>
        </p:txBody>
      </p:sp>
      <p:sp>
        <p:nvSpPr>
          <p:cNvPr id="2290" name="Shape 2290"/>
          <p:cNvSpPr txBox="1"/>
          <p:nvPr/>
        </p:nvSpPr>
        <p:spPr>
          <a:xfrm>
            <a:off x="771225" y="2985375"/>
            <a:ext cx="4055100" cy="792600"/>
          </a:xfrm>
          <a:prstGeom prst="rect">
            <a:avLst/>
          </a:prstGeom>
          <a:noFill/>
          <a:ln>
            <a:noFill/>
          </a:ln>
        </p:spPr>
        <p:txBody>
          <a:bodyPr anchorCtr="0" anchor="t" bIns="91425" lIns="91425" rIns="91425" wrap="square" tIns="91425">
            <a:noAutofit/>
          </a:bodyPr>
          <a:lstStyle/>
          <a:p>
            <a:pPr lvl="0" rtl="0" algn="ctr">
              <a:lnSpc>
                <a:spcPct val="100000"/>
              </a:lnSpc>
              <a:spcBef>
                <a:spcPts val="0"/>
              </a:spcBef>
              <a:buNone/>
            </a:pPr>
            <a:r>
              <a:rPr lang="en" sz="1800">
                <a:solidFill>
                  <a:srgbClr val="FF9900"/>
                </a:solidFill>
                <a:latin typeface="Proxima Nova"/>
                <a:ea typeface="Proxima Nova"/>
                <a:cs typeface="Proxima Nova"/>
                <a:sym typeface="Proxima Nova"/>
              </a:rPr>
              <a:t>packets received by </a:t>
            </a:r>
            <a:r>
              <a:rPr b="1" lang="en" sz="1800">
                <a:solidFill>
                  <a:srgbClr val="FF9900"/>
                </a:solidFill>
                <a:latin typeface="Proxima Nova"/>
                <a:ea typeface="Proxima Nova"/>
                <a:cs typeface="Proxima Nova"/>
                <a:sym typeface="Proxima Nova"/>
              </a:rPr>
              <a:t>H2</a:t>
            </a:r>
          </a:p>
        </p:txBody>
      </p:sp>
      <p:sp>
        <p:nvSpPr>
          <p:cNvPr id="2291" name="Shape 2291"/>
          <p:cNvSpPr txBox="1"/>
          <p:nvPr/>
        </p:nvSpPr>
        <p:spPr>
          <a:xfrm>
            <a:off x="311625" y="222725"/>
            <a:ext cx="4514700" cy="1598700"/>
          </a:xfrm>
          <a:prstGeom prst="rect">
            <a:avLst/>
          </a:prstGeom>
          <a:noFill/>
          <a:ln>
            <a:noFill/>
          </a:ln>
        </p:spPr>
        <p:txBody>
          <a:bodyPr anchorCtr="0" anchor="t" bIns="91425" lIns="91425" rIns="91425" wrap="square" tIns="91425">
            <a:noAutofit/>
          </a:bodyPr>
          <a:lstStyle/>
          <a:p>
            <a:pPr lvl="0" rtl="0">
              <a:spcBef>
                <a:spcPts val="0"/>
              </a:spcBef>
              <a:buNone/>
            </a:pPr>
            <a:r>
              <a:rPr b="1" lang="en" sz="1800">
                <a:solidFill>
                  <a:srgbClr val="FFFFFF"/>
                </a:solidFill>
                <a:latin typeface="Proxima Nova"/>
                <a:ea typeface="Proxima Nova"/>
                <a:cs typeface="Proxima Nova"/>
                <a:sym typeface="Proxima Nova"/>
              </a:rPr>
              <a:t>Want to show:</a:t>
            </a:r>
          </a:p>
          <a:p>
            <a:pPr lvl="0" rtl="0">
              <a:spcBef>
                <a:spcPts val="0"/>
              </a:spcBef>
              <a:buNone/>
            </a:pPr>
            <a:r>
              <a:rPr lang="en" sz="1800">
                <a:solidFill>
                  <a:srgbClr val="FFFFFF"/>
                </a:solidFill>
                <a:latin typeface="Proxima Nova"/>
                <a:ea typeface="Proxima Nova"/>
                <a:cs typeface="Proxima Nova"/>
                <a:sym typeface="Proxima Nova"/>
              </a:rPr>
              <a:t>SSH packets sent from </a:t>
            </a:r>
            <a:r>
              <a:rPr b="1" lang="en" sz="1800">
                <a:solidFill>
                  <a:srgbClr val="FFFFFF"/>
                </a:solidFill>
                <a:latin typeface="Proxima Nova"/>
                <a:ea typeface="Proxima Nova"/>
                <a:cs typeface="Proxima Nova"/>
                <a:sym typeface="Proxima Nova"/>
              </a:rPr>
              <a:t>H1</a:t>
            </a:r>
            <a:r>
              <a:rPr lang="en" sz="1800">
                <a:solidFill>
                  <a:srgbClr val="FFFFFF"/>
                </a:solidFill>
                <a:latin typeface="Proxima Nova"/>
                <a:ea typeface="Proxima Nova"/>
                <a:cs typeface="Proxima Nova"/>
                <a:sym typeface="Proxima Nova"/>
              </a:rPr>
              <a:t> get to </a:t>
            </a:r>
            <a:r>
              <a:rPr b="1" lang="en" sz="1800">
                <a:solidFill>
                  <a:srgbClr val="FFFFFF"/>
                </a:solidFill>
                <a:latin typeface="Proxima Nova"/>
                <a:ea typeface="Proxima Nova"/>
                <a:cs typeface="Proxima Nova"/>
                <a:sym typeface="Proxima Nova"/>
              </a:rPr>
              <a:t>H2</a:t>
            </a:r>
          </a:p>
          <a:p>
            <a:pPr lvl="0" rtl="0">
              <a:spcBef>
                <a:spcPts val="0"/>
              </a:spcBef>
              <a:buNone/>
            </a:pPr>
            <a:r>
              <a:t/>
            </a:r>
            <a:endParaRPr sz="1800">
              <a:solidFill>
                <a:srgbClr val="FFFFFF"/>
              </a:solidFill>
              <a:latin typeface="Proxima Nova"/>
              <a:ea typeface="Proxima Nova"/>
              <a:cs typeface="Proxima Nova"/>
              <a:sym typeface="Proxima Nova"/>
            </a:endParaRPr>
          </a:p>
          <a:p>
            <a:pPr lvl="0" rtl="0">
              <a:spcBef>
                <a:spcPts val="0"/>
              </a:spcBef>
              <a:buNone/>
            </a:pPr>
            <a:r>
              <a:t/>
            </a:r>
            <a:endParaRPr sz="1800">
              <a:solidFill>
                <a:srgbClr val="FFFFFF"/>
              </a:solidFill>
              <a:latin typeface="Proxima Nova"/>
              <a:ea typeface="Proxima Nova"/>
              <a:cs typeface="Proxima Nova"/>
              <a:sym typeface="Proxima Nova"/>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5" name="Shape 2295"/>
        <p:cNvGrpSpPr/>
        <p:nvPr/>
      </p:nvGrpSpPr>
      <p:grpSpPr>
        <a:xfrm>
          <a:off x="0" y="0"/>
          <a:ext cx="0" cy="0"/>
          <a:chOff x="0" y="0"/>
          <a:chExt cx="0" cy="0"/>
        </a:xfrm>
      </p:grpSpPr>
      <p:sp>
        <p:nvSpPr>
          <p:cNvPr id="2296" name="Shape 2296"/>
          <p:cNvSpPr txBox="1"/>
          <p:nvPr>
            <p:ph idx="1" type="body"/>
          </p:nvPr>
        </p:nvSpPr>
        <p:spPr>
          <a:xfrm>
            <a:off x="311700" y="1152475"/>
            <a:ext cx="3226500" cy="3471600"/>
          </a:xfrm>
          <a:prstGeom prst="rect">
            <a:avLst/>
          </a:prstGeom>
        </p:spPr>
        <p:txBody>
          <a:bodyPr anchorCtr="0" anchor="t" bIns="91425" lIns="91425" rIns="91425" wrap="square" tIns="91425">
            <a:noAutofit/>
          </a:bodyPr>
          <a:lstStyle/>
          <a:p>
            <a:pPr lvl="0" rtl="0">
              <a:spcBef>
                <a:spcPts val="0"/>
              </a:spcBef>
              <a:buNone/>
            </a:pPr>
            <a:r>
              <a:rPr lang="en" sz="1100">
                <a:latin typeface="Roboto Mono"/>
                <a:ea typeface="Roboto Mono"/>
                <a:cs typeface="Roboto Mono"/>
                <a:sym typeface="Roboto Mono"/>
              </a:rPr>
              <a:t>i</a:t>
            </a:r>
            <a:r>
              <a:rPr lang="en" sz="1100">
                <a:latin typeface="Roboto Mono"/>
                <a:ea typeface="Roboto Mono"/>
                <a:cs typeface="Roboto Mono"/>
                <a:sym typeface="Roboto Mono"/>
              </a:rPr>
              <a:t>f sw == A then:</a:t>
            </a:r>
            <a:br>
              <a:rPr lang="en" sz="1100">
                <a:latin typeface="Roboto Mono"/>
                <a:ea typeface="Roboto Mono"/>
                <a:cs typeface="Roboto Mono"/>
                <a:sym typeface="Roboto Mono"/>
              </a:rPr>
            </a:br>
            <a:r>
              <a:rPr lang="en" sz="1100">
                <a:latin typeface="Roboto Mono"/>
                <a:ea typeface="Roboto Mono"/>
                <a:cs typeface="Roboto Mono"/>
                <a:sym typeface="Roboto Mono"/>
              </a:rPr>
              <a:t>	if port == 1 then port := 2</a:t>
            </a:r>
            <a:br>
              <a:rPr lang="en" sz="1100">
                <a:latin typeface="Roboto Mono"/>
                <a:ea typeface="Roboto Mono"/>
                <a:cs typeface="Roboto Mono"/>
                <a:sym typeface="Roboto Mono"/>
              </a:rPr>
            </a:br>
            <a:r>
              <a:rPr lang="en" sz="1100">
                <a:latin typeface="Roboto Mono"/>
                <a:ea typeface="Roboto Mono"/>
                <a:cs typeface="Roboto Mono"/>
                <a:sym typeface="Roboto Mono"/>
              </a:rPr>
              <a:t>	</a:t>
            </a:r>
            <a:r>
              <a:rPr lang="en" sz="1100">
                <a:latin typeface="Roboto Mono"/>
                <a:ea typeface="Roboto Mono"/>
                <a:cs typeface="Roboto Mono"/>
                <a:sym typeface="Roboto Mono"/>
              </a:rPr>
              <a:t>e</a:t>
            </a:r>
            <a:r>
              <a:rPr lang="en" sz="1100">
                <a:latin typeface="Roboto Mono"/>
                <a:ea typeface="Roboto Mono"/>
                <a:cs typeface="Roboto Mono"/>
                <a:sym typeface="Roboto Mono"/>
              </a:rPr>
              <a:t>lif port == 2 then port := 3</a:t>
            </a:r>
            <a:br>
              <a:rPr lang="en" sz="1100">
                <a:latin typeface="Roboto Mono"/>
                <a:ea typeface="Roboto Mono"/>
                <a:cs typeface="Roboto Mono"/>
                <a:sym typeface="Roboto Mono"/>
              </a:rPr>
            </a:br>
            <a:r>
              <a:rPr lang="en" sz="1100">
                <a:latin typeface="Roboto Mono"/>
                <a:ea typeface="Roboto Mono"/>
                <a:cs typeface="Roboto Mono"/>
                <a:sym typeface="Roboto Mono"/>
              </a:rPr>
              <a:t>	e</a:t>
            </a:r>
            <a:r>
              <a:rPr lang="en" sz="1100">
                <a:latin typeface="Roboto Mono"/>
                <a:ea typeface="Roboto Mono"/>
                <a:cs typeface="Roboto Mono"/>
                <a:sym typeface="Roboto Mono"/>
              </a:rPr>
              <a:t>lse drop</a:t>
            </a:r>
          </a:p>
          <a:p>
            <a:pPr lvl="0">
              <a:spcBef>
                <a:spcPts val="0"/>
              </a:spcBef>
              <a:buNone/>
            </a:pPr>
            <a:r>
              <a:rPr lang="en" sz="1100">
                <a:latin typeface="Roboto Mono"/>
                <a:ea typeface="Roboto Mono"/>
                <a:cs typeface="Roboto Mono"/>
                <a:sym typeface="Roboto Mono"/>
              </a:rPr>
              <a:t>elif sw == B then:</a:t>
            </a:r>
            <a:br>
              <a:rPr lang="en" sz="1100">
                <a:latin typeface="Roboto Mono"/>
                <a:ea typeface="Roboto Mono"/>
                <a:cs typeface="Roboto Mono"/>
                <a:sym typeface="Roboto Mono"/>
              </a:rPr>
            </a:br>
            <a:r>
              <a:rPr lang="en" sz="1100">
                <a:latin typeface="Roboto Mono"/>
                <a:ea typeface="Roboto Mono"/>
                <a:cs typeface="Roboto Mono"/>
                <a:sym typeface="Roboto Mono"/>
              </a:rPr>
              <a:t>	if port==1 drop</a:t>
            </a:r>
            <a:br>
              <a:rPr lang="en" sz="1100">
                <a:latin typeface="Roboto Mono"/>
                <a:ea typeface="Roboto Mono"/>
                <a:cs typeface="Roboto Mono"/>
                <a:sym typeface="Roboto Mono"/>
              </a:rPr>
            </a:br>
            <a:r>
              <a:rPr lang="en" sz="1100">
                <a:latin typeface="Roboto Mono"/>
                <a:ea typeface="Roboto Mono"/>
                <a:cs typeface="Roboto Mono"/>
                <a:sym typeface="Roboto Mono"/>
              </a:rPr>
              <a:t>	</a:t>
            </a:r>
            <a:r>
              <a:rPr lang="en" sz="1100">
                <a:latin typeface="Roboto Mono"/>
                <a:ea typeface="Roboto Mono"/>
                <a:cs typeface="Roboto Mono"/>
                <a:sym typeface="Roboto Mono"/>
              </a:rPr>
              <a:t>e</a:t>
            </a:r>
            <a:r>
              <a:rPr lang="en" sz="1100">
                <a:latin typeface="Roboto Mono"/>
                <a:ea typeface="Roboto Mono"/>
                <a:cs typeface="Roboto Mono"/>
                <a:sym typeface="Roboto Mono"/>
              </a:rPr>
              <a:t>lse port := 1</a:t>
            </a:r>
          </a:p>
          <a:p>
            <a:pPr lvl="0" rtl="0">
              <a:spcBef>
                <a:spcPts val="0"/>
              </a:spcBef>
              <a:buNone/>
            </a:pPr>
            <a:r>
              <a:rPr lang="en" sz="1100">
                <a:latin typeface="Roboto Mono"/>
                <a:ea typeface="Roboto Mono"/>
                <a:cs typeface="Roboto Mono"/>
                <a:sym typeface="Roboto Mono"/>
              </a:rPr>
              <a:t>elif sw == C</a:t>
            </a:r>
            <a:br>
              <a:rPr lang="en" sz="1100">
                <a:latin typeface="Roboto Mono"/>
                <a:ea typeface="Roboto Mono"/>
                <a:cs typeface="Roboto Mono"/>
                <a:sym typeface="Roboto Mono"/>
              </a:rPr>
            </a:br>
            <a:r>
              <a:rPr lang="en" sz="1100">
                <a:latin typeface="Roboto Mono"/>
                <a:ea typeface="Roboto Mono"/>
                <a:cs typeface="Roboto Mono"/>
                <a:sym typeface="Roboto Mono"/>
              </a:rPr>
              <a:t>	if   port == 1 then port :=3</a:t>
            </a:r>
            <a:br>
              <a:rPr lang="en" sz="1100">
                <a:latin typeface="Roboto Mono"/>
                <a:ea typeface="Roboto Mono"/>
                <a:cs typeface="Roboto Mono"/>
                <a:sym typeface="Roboto Mono"/>
              </a:rPr>
            </a:br>
            <a:r>
              <a:rPr lang="en" sz="1100">
                <a:latin typeface="Roboto Mono"/>
                <a:ea typeface="Roboto Mono"/>
                <a:cs typeface="Roboto Mono"/>
                <a:sym typeface="Roboto Mono"/>
              </a:rPr>
              <a:t>	elif port == 3 then port :=2</a:t>
            </a:r>
            <a:br>
              <a:rPr lang="en" sz="1100">
                <a:latin typeface="Roboto Mono"/>
                <a:ea typeface="Roboto Mono"/>
                <a:cs typeface="Roboto Mono"/>
                <a:sym typeface="Roboto Mono"/>
              </a:rPr>
            </a:br>
            <a:r>
              <a:rPr lang="en" sz="1100">
                <a:latin typeface="Roboto Mono"/>
                <a:ea typeface="Roboto Mono"/>
                <a:cs typeface="Roboto Mono"/>
                <a:sym typeface="Roboto Mono"/>
              </a:rPr>
              <a:t>	</a:t>
            </a:r>
            <a:r>
              <a:rPr lang="en" sz="1100">
                <a:latin typeface="Roboto Mono"/>
                <a:ea typeface="Roboto Mono"/>
                <a:cs typeface="Roboto Mono"/>
                <a:sym typeface="Roboto Mono"/>
              </a:rPr>
              <a:t>e</a:t>
            </a:r>
            <a:r>
              <a:rPr lang="en" sz="1100">
                <a:latin typeface="Roboto Mono"/>
                <a:ea typeface="Roboto Mono"/>
                <a:cs typeface="Roboto Mono"/>
                <a:sym typeface="Roboto Mono"/>
              </a:rPr>
              <a:t>lif port == 2 drop;</a:t>
            </a:r>
            <a:br>
              <a:rPr lang="en" sz="1100">
                <a:latin typeface="Roboto Mono"/>
                <a:ea typeface="Roboto Mono"/>
                <a:cs typeface="Roboto Mono"/>
                <a:sym typeface="Roboto Mono"/>
              </a:rPr>
            </a:br>
            <a:br>
              <a:rPr lang="en" sz="1100">
                <a:latin typeface="Roboto Mono"/>
                <a:ea typeface="Roboto Mono"/>
                <a:cs typeface="Roboto Mono"/>
                <a:sym typeface="Roboto Mono"/>
              </a:rPr>
            </a:br>
            <a:r>
              <a:rPr lang="en" sz="1100">
                <a:latin typeface="Roboto Mono"/>
                <a:ea typeface="Roboto Mono"/>
                <a:cs typeface="Roboto Mono"/>
                <a:sym typeface="Roboto Mono"/>
              </a:rPr>
              <a:t>	</a:t>
            </a:r>
          </a:p>
        </p:txBody>
      </p:sp>
      <p:cxnSp>
        <p:nvCxnSpPr>
          <p:cNvPr id="2297" name="Shape 2297"/>
          <p:cNvCxnSpPr>
            <a:stCxn id="2298" idx="4"/>
            <a:endCxn id="2299" idx="2"/>
          </p:cNvCxnSpPr>
          <p:nvPr/>
        </p:nvCxnSpPr>
        <p:spPr>
          <a:xfrm>
            <a:off x="5338904" y="1566176"/>
            <a:ext cx="1651800" cy="935100"/>
          </a:xfrm>
          <a:prstGeom prst="straightConnector1">
            <a:avLst/>
          </a:prstGeom>
          <a:noFill/>
          <a:ln cap="flat" cmpd="sng" w="19050">
            <a:solidFill>
              <a:srgbClr val="FFFFFF"/>
            </a:solidFill>
            <a:prstDash val="solid"/>
            <a:round/>
            <a:headEnd len="lg" w="lg" type="none"/>
            <a:tailEnd len="lg" w="lg" type="none"/>
          </a:ln>
        </p:spPr>
      </p:cxnSp>
      <p:sp>
        <p:nvSpPr>
          <p:cNvPr id="2298" name="Shape 2298"/>
          <p:cNvSpPr/>
          <p:nvPr/>
        </p:nvSpPr>
        <p:spPr>
          <a:xfrm>
            <a:off x="4529204" y="1362326"/>
            <a:ext cx="809700" cy="4077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299" name="Shape 2299"/>
          <p:cNvSpPr/>
          <p:nvPr/>
        </p:nvSpPr>
        <p:spPr>
          <a:xfrm>
            <a:off x="6990554" y="2297401"/>
            <a:ext cx="809700" cy="4077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2300" name="Shape 2300"/>
          <p:cNvCxnSpPr>
            <a:endCxn id="2298" idx="2"/>
          </p:cNvCxnSpPr>
          <p:nvPr/>
        </p:nvCxnSpPr>
        <p:spPr>
          <a:xfrm flipH="1" rot="10800000">
            <a:off x="3863504" y="1566176"/>
            <a:ext cx="665700" cy="4200"/>
          </a:xfrm>
          <a:prstGeom prst="straightConnector1">
            <a:avLst/>
          </a:prstGeom>
          <a:noFill/>
          <a:ln cap="flat" cmpd="sng" w="19050">
            <a:solidFill>
              <a:srgbClr val="FFFFFF"/>
            </a:solidFill>
            <a:prstDash val="solid"/>
            <a:round/>
            <a:headEnd len="lg" w="lg" type="none"/>
            <a:tailEnd len="lg" w="lg" type="none"/>
          </a:ln>
        </p:spPr>
      </p:cxnSp>
      <p:cxnSp>
        <p:nvCxnSpPr>
          <p:cNvPr id="2301" name="Shape 2301"/>
          <p:cNvCxnSpPr>
            <a:stCxn id="2299" idx="4"/>
          </p:cNvCxnSpPr>
          <p:nvPr/>
        </p:nvCxnSpPr>
        <p:spPr>
          <a:xfrm>
            <a:off x="7800254" y="2501251"/>
            <a:ext cx="701700" cy="0"/>
          </a:xfrm>
          <a:prstGeom prst="straightConnector1">
            <a:avLst/>
          </a:prstGeom>
          <a:noFill/>
          <a:ln cap="flat" cmpd="sng" w="19050">
            <a:solidFill>
              <a:srgbClr val="FFFFFF"/>
            </a:solidFill>
            <a:prstDash val="solid"/>
            <a:round/>
            <a:headEnd len="lg" w="lg" type="none"/>
            <a:tailEnd len="lg" w="lg" type="none"/>
          </a:ln>
        </p:spPr>
      </p:cxnSp>
      <p:sp>
        <p:nvSpPr>
          <p:cNvPr id="2302" name="Shape 2302"/>
          <p:cNvSpPr txBox="1"/>
          <p:nvPr>
            <p:ph idx="1" type="body"/>
          </p:nvPr>
        </p:nvSpPr>
        <p:spPr>
          <a:xfrm>
            <a:off x="4706250" y="725200"/>
            <a:ext cx="611700" cy="614700"/>
          </a:xfrm>
          <a:prstGeom prst="rect">
            <a:avLst/>
          </a:prstGeom>
        </p:spPr>
        <p:txBody>
          <a:bodyPr anchorCtr="0" anchor="t" bIns="91425" lIns="91425" rIns="91425" wrap="square" tIns="91425">
            <a:noAutofit/>
          </a:bodyPr>
          <a:lstStyle/>
          <a:p>
            <a:pPr lvl="0" rtl="0">
              <a:spcBef>
                <a:spcPts val="0"/>
              </a:spcBef>
              <a:buNone/>
            </a:pPr>
            <a:r>
              <a:rPr lang="en" sz="3600"/>
              <a:t>A</a:t>
            </a:r>
          </a:p>
        </p:txBody>
      </p:sp>
      <p:sp>
        <p:nvSpPr>
          <p:cNvPr id="2303" name="Shape 2303"/>
          <p:cNvSpPr txBox="1"/>
          <p:nvPr>
            <p:ph idx="1" type="body"/>
          </p:nvPr>
        </p:nvSpPr>
        <p:spPr>
          <a:xfrm>
            <a:off x="7144650" y="1639600"/>
            <a:ext cx="518400" cy="572700"/>
          </a:xfrm>
          <a:prstGeom prst="rect">
            <a:avLst/>
          </a:prstGeom>
        </p:spPr>
        <p:txBody>
          <a:bodyPr anchorCtr="0" anchor="t" bIns="91425" lIns="91425" rIns="91425" wrap="square" tIns="91425">
            <a:noAutofit/>
          </a:bodyPr>
          <a:lstStyle/>
          <a:p>
            <a:pPr lvl="0" rtl="0">
              <a:spcBef>
                <a:spcPts val="0"/>
              </a:spcBef>
              <a:buNone/>
            </a:pPr>
            <a:r>
              <a:rPr lang="en" sz="3600"/>
              <a:t>C</a:t>
            </a:r>
          </a:p>
        </p:txBody>
      </p:sp>
      <p:sp>
        <p:nvSpPr>
          <p:cNvPr id="2304" name="Shape 2304"/>
          <p:cNvSpPr txBox="1"/>
          <p:nvPr>
            <p:ph idx="1" type="body"/>
          </p:nvPr>
        </p:nvSpPr>
        <p:spPr>
          <a:xfrm>
            <a:off x="4250200" y="1276425"/>
            <a:ext cx="279000" cy="407700"/>
          </a:xfrm>
          <a:prstGeom prst="rect">
            <a:avLst/>
          </a:prstGeom>
        </p:spPr>
        <p:txBody>
          <a:bodyPr anchorCtr="0" anchor="t" bIns="91425" lIns="91425" rIns="91425" wrap="square" tIns="91425">
            <a:noAutofit/>
          </a:bodyPr>
          <a:lstStyle/>
          <a:p>
            <a:pPr lvl="0" rtl="0">
              <a:spcBef>
                <a:spcPts val="0"/>
              </a:spcBef>
              <a:buNone/>
            </a:pPr>
            <a:r>
              <a:rPr lang="en"/>
              <a:t>1</a:t>
            </a:r>
          </a:p>
        </p:txBody>
      </p:sp>
      <p:sp>
        <p:nvSpPr>
          <p:cNvPr id="2305" name="Shape 2305"/>
          <p:cNvSpPr txBox="1"/>
          <p:nvPr>
            <p:ph idx="1" type="body"/>
          </p:nvPr>
        </p:nvSpPr>
        <p:spPr>
          <a:xfrm>
            <a:off x="5449450" y="1276425"/>
            <a:ext cx="279000" cy="407700"/>
          </a:xfrm>
          <a:prstGeom prst="rect">
            <a:avLst/>
          </a:prstGeom>
        </p:spPr>
        <p:txBody>
          <a:bodyPr anchorCtr="0" anchor="t" bIns="91425" lIns="91425" rIns="91425" wrap="square" tIns="91425">
            <a:noAutofit/>
          </a:bodyPr>
          <a:lstStyle/>
          <a:p>
            <a:pPr lvl="0" rtl="0">
              <a:spcBef>
                <a:spcPts val="0"/>
              </a:spcBef>
              <a:buNone/>
            </a:pPr>
            <a:r>
              <a:rPr lang="en"/>
              <a:t>2</a:t>
            </a:r>
          </a:p>
        </p:txBody>
      </p:sp>
      <p:sp>
        <p:nvSpPr>
          <p:cNvPr id="2306" name="Shape 2306"/>
          <p:cNvSpPr txBox="1"/>
          <p:nvPr>
            <p:ph idx="1" type="body"/>
          </p:nvPr>
        </p:nvSpPr>
        <p:spPr>
          <a:xfrm>
            <a:off x="6668650" y="1962225"/>
            <a:ext cx="279000" cy="407700"/>
          </a:xfrm>
          <a:prstGeom prst="rect">
            <a:avLst/>
          </a:prstGeom>
        </p:spPr>
        <p:txBody>
          <a:bodyPr anchorCtr="0" anchor="t" bIns="91425" lIns="91425" rIns="91425" wrap="square" tIns="91425">
            <a:noAutofit/>
          </a:bodyPr>
          <a:lstStyle/>
          <a:p>
            <a:pPr lvl="0" rtl="0">
              <a:spcBef>
                <a:spcPts val="0"/>
              </a:spcBef>
              <a:buNone/>
            </a:pPr>
            <a:r>
              <a:rPr lang="en"/>
              <a:t>1</a:t>
            </a:r>
          </a:p>
        </p:txBody>
      </p:sp>
      <p:sp>
        <p:nvSpPr>
          <p:cNvPr id="2307" name="Shape 2307"/>
          <p:cNvSpPr txBox="1"/>
          <p:nvPr>
            <p:ph idx="1" type="body"/>
          </p:nvPr>
        </p:nvSpPr>
        <p:spPr>
          <a:xfrm>
            <a:off x="7811650" y="2114625"/>
            <a:ext cx="279000" cy="407700"/>
          </a:xfrm>
          <a:prstGeom prst="rect">
            <a:avLst/>
          </a:prstGeom>
        </p:spPr>
        <p:txBody>
          <a:bodyPr anchorCtr="0" anchor="t" bIns="91425" lIns="91425" rIns="91425" wrap="square" tIns="91425">
            <a:noAutofit/>
          </a:bodyPr>
          <a:lstStyle/>
          <a:p>
            <a:pPr lvl="0" rtl="0">
              <a:spcBef>
                <a:spcPts val="0"/>
              </a:spcBef>
              <a:buNone/>
            </a:pPr>
            <a:r>
              <a:rPr lang="en"/>
              <a:t>3</a:t>
            </a:r>
          </a:p>
        </p:txBody>
      </p:sp>
      <p:sp>
        <p:nvSpPr>
          <p:cNvPr id="2308" name="Shape 2308"/>
          <p:cNvSpPr/>
          <p:nvPr/>
        </p:nvSpPr>
        <p:spPr>
          <a:xfrm>
            <a:off x="4529204" y="3191126"/>
            <a:ext cx="809700" cy="4077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2309" name="Shape 2309"/>
          <p:cNvCxnSpPr/>
          <p:nvPr/>
        </p:nvCxnSpPr>
        <p:spPr>
          <a:xfrm flipH="1" rot="10800000">
            <a:off x="3863504" y="3394976"/>
            <a:ext cx="665700" cy="4200"/>
          </a:xfrm>
          <a:prstGeom prst="straightConnector1">
            <a:avLst/>
          </a:prstGeom>
          <a:noFill/>
          <a:ln cap="flat" cmpd="sng" w="19050">
            <a:solidFill>
              <a:srgbClr val="FFFFFF"/>
            </a:solidFill>
            <a:prstDash val="solid"/>
            <a:round/>
            <a:headEnd len="lg" w="lg" type="none"/>
            <a:tailEnd len="lg" w="lg" type="none"/>
          </a:ln>
        </p:spPr>
      </p:cxnSp>
      <p:sp>
        <p:nvSpPr>
          <p:cNvPr id="2310" name="Shape 2310"/>
          <p:cNvSpPr txBox="1"/>
          <p:nvPr>
            <p:ph idx="1" type="body"/>
          </p:nvPr>
        </p:nvSpPr>
        <p:spPr>
          <a:xfrm>
            <a:off x="4250200" y="3105225"/>
            <a:ext cx="279000" cy="407700"/>
          </a:xfrm>
          <a:prstGeom prst="rect">
            <a:avLst/>
          </a:prstGeom>
        </p:spPr>
        <p:txBody>
          <a:bodyPr anchorCtr="0" anchor="t" bIns="91425" lIns="91425" rIns="91425" wrap="square" tIns="91425">
            <a:noAutofit/>
          </a:bodyPr>
          <a:lstStyle/>
          <a:p>
            <a:pPr lvl="0" rtl="0">
              <a:spcBef>
                <a:spcPts val="0"/>
              </a:spcBef>
              <a:buNone/>
            </a:pPr>
            <a:r>
              <a:rPr lang="en"/>
              <a:t>1</a:t>
            </a:r>
          </a:p>
        </p:txBody>
      </p:sp>
      <p:cxnSp>
        <p:nvCxnSpPr>
          <p:cNvPr id="2311" name="Shape 2311"/>
          <p:cNvCxnSpPr>
            <a:endCxn id="2299" idx="2"/>
          </p:cNvCxnSpPr>
          <p:nvPr/>
        </p:nvCxnSpPr>
        <p:spPr>
          <a:xfrm flipH="1" rot="10800000">
            <a:off x="5338754" y="2501251"/>
            <a:ext cx="1651800" cy="893700"/>
          </a:xfrm>
          <a:prstGeom prst="straightConnector1">
            <a:avLst/>
          </a:prstGeom>
          <a:noFill/>
          <a:ln cap="flat" cmpd="sng" w="19050">
            <a:solidFill>
              <a:srgbClr val="FFFFFF"/>
            </a:solidFill>
            <a:prstDash val="solid"/>
            <a:round/>
            <a:headEnd len="lg" w="lg" type="none"/>
            <a:tailEnd len="lg" w="lg" type="none"/>
          </a:ln>
        </p:spPr>
      </p:cxnSp>
      <p:sp>
        <p:nvSpPr>
          <p:cNvPr id="2312" name="Shape 2312"/>
          <p:cNvSpPr txBox="1"/>
          <p:nvPr>
            <p:ph idx="1" type="body"/>
          </p:nvPr>
        </p:nvSpPr>
        <p:spPr>
          <a:xfrm>
            <a:off x="5220850" y="2876625"/>
            <a:ext cx="279000" cy="407700"/>
          </a:xfrm>
          <a:prstGeom prst="rect">
            <a:avLst/>
          </a:prstGeom>
        </p:spPr>
        <p:txBody>
          <a:bodyPr anchorCtr="0" anchor="t" bIns="91425" lIns="91425" rIns="91425" wrap="square" tIns="91425">
            <a:noAutofit/>
          </a:bodyPr>
          <a:lstStyle/>
          <a:p>
            <a:pPr lvl="0" rtl="0">
              <a:spcBef>
                <a:spcPts val="0"/>
              </a:spcBef>
              <a:buNone/>
            </a:pPr>
            <a:r>
              <a:rPr lang="en"/>
              <a:t>2</a:t>
            </a:r>
          </a:p>
        </p:txBody>
      </p:sp>
      <p:sp>
        <p:nvSpPr>
          <p:cNvPr id="2313" name="Shape 2313"/>
          <p:cNvSpPr txBox="1"/>
          <p:nvPr>
            <p:ph idx="1" type="body"/>
          </p:nvPr>
        </p:nvSpPr>
        <p:spPr>
          <a:xfrm>
            <a:off x="4706250" y="3544600"/>
            <a:ext cx="611700" cy="614700"/>
          </a:xfrm>
          <a:prstGeom prst="rect">
            <a:avLst/>
          </a:prstGeom>
        </p:spPr>
        <p:txBody>
          <a:bodyPr anchorCtr="0" anchor="t" bIns="91425" lIns="91425" rIns="91425" wrap="square" tIns="91425">
            <a:noAutofit/>
          </a:bodyPr>
          <a:lstStyle/>
          <a:p>
            <a:pPr lvl="0" rtl="0">
              <a:spcBef>
                <a:spcPts val="0"/>
              </a:spcBef>
              <a:buNone/>
            </a:pPr>
            <a:r>
              <a:rPr lang="en" sz="3600"/>
              <a:t>B</a:t>
            </a:r>
          </a:p>
        </p:txBody>
      </p:sp>
      <p:sp>
        <p:nvSpPr>
          <p:cNvPr id="2314" name="Shape 2314"/>
          <p:cNvSpPr txBox="1"/>
          <p:nvPr>
            <p:ph idx="1" type="body"/>
          </p:nvPr>
        </p:nvSpPr>
        <p:spPr>
          <a:xfrm>
            <a:off x="6668650" y="2571825"/>
            <a:ext cx="279000" cy="407700"/>
          </a:xfrm>
          <a:prstGeom prst="rect">
            <a:avLst/>
          </a:prstGeom>
        </p:spPr>
        <p:txBody>
          <a:bodyPr anchorCtr="0" anchor="t" bIns="91425" lIns="91425" rIns="91425" wrap="square" tIns="91425">
            <a:noAutofit/>
          </a:bodyPr>
          <a:lstStyle/>
          <a:p>
            <a:pPr lvl="0" rtl="0">
              <a:spcBef>
                <a:spcPts val="0"/>
              </a:spcBef>
              <a:buNone/>
            </a:pPr>
            <a:r>
              <a:rPr lang="en"/>
              <a:t>2</a:t>
            </a:r>
          </a:p>
        </p:txBody>
      </p:sp>
      <p:cxnSp>
        <p:nvCxnSpPr>
          <p:cNvPr id="2315" name="Shape 2315"/>
          <p:cNvCxnSpPr>
            <a:stCxn id="2308" idx="1"/>
            <a:endCxn id="2298" idx="3"/>
          </p:cNvCxnSpPr>
          <p:nvPr/>
        </p:nvCxnSpPr>
        <p:spPr>
          <a:xfrm rot="10800000">
            <a:off x="4934054" y="1770026"/>
            <a:ext cx="0" cy="1421100"/>
          </a:xfrm>
          <a:prstGeom prst="straightConnector1">
            <a:avLst/>
          </a:prstGeom>
          <a:noFill/>
          <a:ln cap="flat" cmpd="sng" w="19050">
            <a:solidFill>
              <a:srgbClr val="FFFFFF"/>
            </a:solidFill>
            <a:prstDash val="solid"/>
            <a:round/>
            <a:headEnd len="lg" w="lg" type="none"/>
            <a:tailEnd len="lg" w="lg" type="none"/>
          </a:ln>
        </p:spPr>
      </p:cxnSp>
      <p:sp>
        <p:nvSpPr>
          <p:cNvPr id="2316" name="Shape 2316"/>
          <p:cNvSpPr txBox="1"/>
          <p:nvPr>
            <p:ph idx="1" type="body"/>
          </p:nvPr>
        </p:nvSpPr>
        <p:spPr>
          <a:xfrm>
            <a:off x="4611250" y="2800425"/>
            <a:ext cx="279000" cy="407700"/>
          </a:xfrm>
          <a:prstGeom prst="rect">
            <a:avLst/>
          </a:prstGeom>
        </p:spPr>
        <p:txBody>
          <a:bodyPr anchorCtr="0" anchor="t" bIns="91425" lIns="91425" rIns="91425" wrap="square" tIns="91425">
            <a:noAutofit/>
          </a:bodyPr>
          <a:lstStyle/>
          <a:p>
            <a:pPr lvl="0" rtl="0">
              <a:spcBef>
                <a:spcPts val="0"/>
              </a:spcBef>
              <a:buNone/>
            </a:pPr>
            <a:r>
              <a:rPr lang="en"/>
              <a:t>3</a:t>
            </a:r>
          </a:p>
        </p:txBody>
      </p:sp>
      <p:sp>
        <p:nvSpPr>
          <p:cNvPr id="2317" name="Shape 2317"/>
          <p:cNvSpPr txBox="1"/>
          <p:nvPr>
            <p:ph idx="1" type="body"/>
          </p:nvPr>
        </p:nvSpPr>
        <p:spPr>
          <a:xfrm>
            <a:off x="4916050" y="1733625"/>
            <a:ext cx="279000" cy="407700"/>
          </a:xfrm>
          <a:prstGeom prst="rect">
            <a:avLst/>
          </a:prstGeom>
        </p:spPr>
        <p:txBody>
          <a:bodyPr anchorCtr="0" anchor="t" bIns="91425" lIns="91425" rIns="91425" wrap="square" tIns="91425">
            <a:noAutofit/>
          </a:bodyPr>
          <a:lstStyle/>
          <a:p>
            <a:pPr lvl="0" rtl="0">
              <a:spcBef>
                <a:spcPts val="0"/>
              </a:spcBef>
              <a:buNone/>
            </a:pPr>
            <a:r>
              <a:rPr lang="en"/>
              <a:t>3</a:t>
            </a:r>
          </a:p>
        </p:txBody>
      </p:sp>
      <p:sp>
        <p:nvSpPr>
          <p:cNvPr id="2318" name="Shape 2318"/>
          <p:cNvSpPr txBox="1"/>
          <p:nvPr>
            <p:ph type="title"/>
          </p:nvPr>
        </p:nvSpPr>
        <p:spPr>
          <a:xfrm>
            <a:off x="311700" y="140225"/>
            <a:ext cx="8520600" cy="572700"/>
          </a:xfrm>
          <a:prstGeom prst="rect">
            <a:avLst/>
          </a:prstGeom>
        </p:spPr>
        <p:txBody>
          <a:bodyPr anchorCtr="0" anchor="t" bIns="91425" lIns="91425" rIns="91425" wrap="square" tIns="91425">
            <a:noAutofit/>
          </a:bodyPr>
          <a:lstStyle/>
          <a:p>
            <a:pPr lvl="0" rtl="0">
              <a:spcBef>
                <a:spcPts val="0"/>
              </a:spcBef>
              <a:buNone/>
            </a:pPr>
            <a:r>
              <a:rPr lang="en"/>
              <a:t>NetKAT</a:t>
            </a: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2" name="Shape 2322"/>
        <p:cNvGrpSpPr/>
        <p:nvPr/>
      </p:nvGrpSpPr>
      <p:grpSpPr>
        <a:xfrm>
          <a:off x="0" y="0"/>
          <a:ext cx="0" cy="0"/>
          <a:chOff x="0" y="0"/>
          <a:chExt cx="0" cy="0"/>
        </a:xfrm>
      </p:grpSpPr>
      <p:sp>
        <p:nvSpPr>
          <p:cNvPr id="2323" name="Shape 2323"/>
          <p:cNvSpPr txBox="1"/>
          <p:nvPr>
            <p:ph type="title"/>
          </p:nvPr>
        </p:nvSpPr>
        <p:spPr>
          <a:xfrm>
            <a:off x="311700" y="140225"/>
            <a:ext cx="8520600" cy="572700"/>
          </a:xfrm>
          <a:prstGeom prst="rect">
            <a:avLst/>
          </a:prstGeom>
        </p:spPr>
        <p:txBody>
          <a:bodyPr anchorCtr="0" anchor="t" bIns="91425" lIns="91425" rIns="91425" wrap="square" tIns="91425">
            <a:noAutofit/>
          </a:bodyPr>
          <a:lstStyle/>
          <a:p>
            <a:pPr lvl="0" rtl="0">
              <a:spcBef>
                <a:spcPts val="0"/>
              </a:spcBef>
              <a:buNone/>
            </a:pPr>
            <a:r>
              <a:rPr lang="en"/>
              <a:t>NetKAT</a:t>
            </a:r>
          </a:p>
        </p:txBody>
      </p:sp>
      <p:sp>
        <p:nvSpPr>
          <p:cNvPr id="2324" name="Shape 2324"/>
          <p:cNvSpPr txBox="1"/>
          <p:nvPr>
            <p:ph idx="1" type="body"/>
          </p:nvPr>
        </p:nvSpPr>
        <p:spPr>
          <a:xfrm>
            <a:off x="311700" y="1152475"/>
            <a:ext cx="3463800" cy="2979900"/>
          </a:xfrm>
          <a:prstGeom prst="rect">
            <a:avLst/>
          </a:prstGeom>
        </p:spPr>
        <p:txBody>
          <a:bodyPr anchorCtr="0" anchor="t" bIns="91425" lIns="91425" rIns="91425" wrap="square" tIns="91425">
            <a:noAutofit/>
          </a:bodyPr>
          <a:lstStyle/>
          <a:p>
            <a:pPr lvl="0" rtl="0">
              <a:spcBef>
                <a:spcPts val="0"/>
              </a:spcBef>
              <a:buNone/>
            </a:pPr>
            <a:r>
              <a:rPr lang="en" sz="1100">
                <a:latin typeface="Roboto Mono"/>
                <a:ea typeface="Roboto Mono"/>
                <a:cs typeface="Roboto Mono"/>
                <a:sym typeface="Roboto Mono"/>
              </a:rPr>
              <a:t>if sw == A then:</a:t>
            </a:r>
            <a:br>
              <a:rPr lang="en" sz="1100">
                <a:latin typeface="Roboto Mono"/>
                <a:ea typeface="Roboto Mono"/>
                <a:cs typeface="Roboto Mono"/>
                <a:sym typeface="Roboto Mono"/>
              </a:rPr>
            </a:br>
            <a:r>
              <a:rPr lang="en" sz="1100">
                <a:latin typeface="Roboto Mono"/>
                <a:ea typeface="Roboto Mono"/>
                <a:cs typeface="Roboto Mono"/>
                <a:sym typeface="Roboto Mono"/>
              </a:rPr>
              <a:t>	if port == 2 then alert_ctrl</a:t>
            </a:r>
            <a:br>
              <a:rPr lang="en" sz="1100">
                <a:latin typeface="Roboto Mono"/>
                <a:ea typeface="Roboto Mono"/>
                <a:cs typeface="Roboto Mono"/>
                <a:sym typeface="Roboto Mono"/>
              </a:rPr>
            </a:br>
            <a:r>
              <a:rPr lang="en" sz="1100">
                <a:latin typeface="Roboto Mono"/>
                <a:ea typeface="Roboto Mono"/>
                <a:cs typeface="Roboto Mono"/>
                <a:sym typeface="Roboto Mono"/>
              </a:rPr>
              <a:t>	else port := 3 </a:t>
            </a:r>
          </a:p>
          <a:p>
            <a:pPr lvl="0" rtl="0">
              <a:spcBef>
                <a:spcPts val="0"/>
              </a:spcBef>
              <a:buNone/>
            </a:pPr>
            <a:r>
              <a:rPr lang="en" sz="1100">
                <a:latin typeface="Roboto Mono"/>
                <a:ea typeface="Roboto Mono"/>
                <a:cs typeface="Roboto Mono"/>
                <a:sym typeface="Roboto Mono"/>
              </a:rPr>
              <a:t>if sw == B then:</a:t>
            </a:r>
            <a:br>
              <a:rPr lang="en" sz="1100">
                <a:latin typeface="Roboto Mono"/>
                <a:ea typeface="Roboto Mono"/>
                <a:cs typeface="Roboto Mono"/>
                <a:sym typeface="Roboto Mono"/>
              </a:rPr>
            </a:br>
            <a:r>
              <a:rPr lang="en" sz="1100">
                <a:latin typeface="Roboto Mono"/>
                <a:ea typeface="Roboto Mono"/>
                <a:cs typeface="Roboto Mono"/>
                <a:sym typeface="Roboto Mono"/>
              </a:rPr>
              <a:t>	if port == 1 then drop</a:t>
            </a:r>
            <a:br>
              <a:rPr lang="en" sz="1100">
                <a:latin typeface="Roboto Mono"/>
                <a:ea typeface="Roboto Mono"/>
                <a:cs typeface="Roboto Mono"/>
                <a:sym typeface="Roboto Mono"/>
              </a:rPr>
            </a:br>
            <a:r>
              <a:rPr lang="en" sz="1100">
                <a:latin typeface="Roboto Mono"/>
                <a:ea typeface="Roboto Mono"/>
                <a:cs typeface="Roboto Mono"/>
                <a:sym typeface="Roboto Mono"/>
              </a:rPr>
              <a:t>	elif port == 2 then port := 3</a:t>
            </a:r>
            <a:br>
              <a:rPr lang="en" sz="1100">
                <a:latin typeface="Roboto Mono"/>
                <a:ea typeface="Roboto Mono"/>
                <a:cs typeface="Roboto Mono"/>
                <a:sym typeface="Roboto Mono"/>
              </a:rPr>
            </a:br>
            <a:r>
              <a:rPr lang="en" sz="1100">
                <a:latin typeface="Roboto Mono"/>
                <a:ea typeface="Roboto Mono"/>
                <a:cs typeface="Roboto Mono"/>
                <a:sym typeface="Roboto Mono"/>
              </a:rPr>
              <a:t>	elif port == 3 then port := 2</a:t>
            </a:r>
          </a:p>
          <a:p>
            <a:pPr lvl="0" rtl="0">
              <a:spcBef>
                <a:spcPts val="0"/>
              </a:spcBef>
              <a:buNone/>
            </a:pPr>
            <a:r>
              <a:rPr lang="en" sz="1100">
                <a:latin typeface="Roboto Mono"/>
                <a:ea typeface="Roboto Mono"/>
                <a:cs typeface="Roboto Mono"/>
                <a:sym typeface="Roboto Mono"/>
              </a:rPr>
              <a:t>if sw == C </a:t>
            </a:r>
            <a:br>
              <a:rPr lang="en" sz="1100">
                <a:latin typeface="Roboto Mono"/>
                <a:ea typeface="Roboto Mono"/>
                <a:cs typeface="Roboto Mono"/>
                <a:sym typeface="Roboto Mono"/>
              </a:rPr>
            </a:br>
            <a:r>
              <a:rPr lang="en" sz="1100">
                <a:latin typeface="Roboto Mono"/>
                <a:ea typeface="Roboto Mono"/>
                <a:cs typeface="Roboto Mono"/>
                <a:sym typeface="Roboto Mono"/>
              </a:rPr>
              <a:t>	if port == 1 then alert_ctrl</a:t>
            </a:r>
            <a:br>
              <a:rPr lang="en" sz="1100">
                <a:latin typeface="Roboto Mono"/>
                <a:ea typeface="Roboto Mono"/>
                <a:cs typeface="Roboto Mono"/>
                <a:sym typeface="Roboto Mono"/>
              </a:rPr>
            </a:br>
            <a:r>
              <a:rPr lang="en" sz="1100">
                <a:latin typeface="Roboto Mono"/>
                <a:ea typeface="Roboto Mono"/>
                <a:cs typeface="Roboto Mono"/>
                <a:sym typeface="Roboto Mono"/>
              </a:rPr>
              <a:t>      elif port == 2 then port := 1</a:t>
            </a:r>
            <a:br>
              <a:rPr lang="en" sz="1100">
                <a:latin typeface="Roboto Mono"/>
                <a:ea typeface="Roboto Mono"/>
                <a:cs typeface="Roboto Mono"/>
                <a:sym typeface="Roboto Mono"/>
              </a:rPr>
            </a:br>
            <a:r>
              <a:rPr lang="en" sz="1100">
                <a:latin typeface="Roboto Mono"/>
                <a:ea typeface="Roboto Mono"/>
                <a:cs typeface="Roboto Mono"/>
                <a:sym typeface="Roboto Mono"/>
              </a:rPr>
              <a:t>	elif port == 3 then port := 2</a:t>
            </a:r>
            <a:br>
              <a:rPr lang="en" sz="1100">
                <a:latin typeface="Roboto Mono"/>
                <a:ea typeface="Roboto Mono"/>
                <a:cs typeface="Roboto Mono"/>
                <a:sym typeface="Roboto Mono"/>
              </a:rPr>
            </a:br>
            <a:r>
              <a:rPr lang="en" sz="1100">
                <a:latin typeface="Roboto Mono"/>
                <a:ea typeface="Roboto Mono"/>
                <a:cs typeface="Roboto Mono"/>
                <a:sym typeface="Roboto Mono"/>
              </a:rPr>
              <a:t>	</a:t>
            </a:r>
          </a:p>
        </p:txBody>
      </p:sp>
      <p:cxnSp>
        <p:nvCxnSpPr>
          <p:cNvPr id="2325" name="Shape 2325"/>
          <p:cNvCxnSpPr>
            <a:stCxn id="2326" idx="4"/>
            <a:endCxn id="2327" idx="2"/>
          </p:cNvCxnSpPr>
          <p:nvPr/>
        </p:nvCxnSpPr>
        <p:spPr>
          <a:xfrm>
            <a:off x="5338904" y="1566176"/>
            <a:ext cx="1651800" cy="935100"/>
          </a:xfrm>
          <a:prstGeom prst="straightConnector1">
            <a:avLst/>
          </a:prstGeom>
          <a:noFill/>
          <a:ln cap="flat" cmpd="sng" w="19050">
            <a:solidFill>
              <a:srgbClr val="FFFFFF"/>
            </a:solidFill>
            <a:prstDash val="solid"/>
            <a:round/>
            <a:headEnd len="lg" w="lg" type="none"/>
            <a:tailEnd len="lg" w="lg" type="none"/>
          </a:ln>
        </p:spPr>
      </p:cxnSp>
      <p:sp>
        <p:nvSpPr>
          <p:cNvPr id="2326" name="Shape 2326"/>
          <p:cNvSpPr/>
          <p:nvPr/>
        </p:nvSpPr>
        <p:spPr>
          <a:xfrm>
            <a:off x="4529204" y="1362326"/>
            <a:ext cx="809700" cy="4077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327" name="Shape 2327"/>
          <p:cNvSpPr/>
          <p:nvPr/>
        </p:nvSpPr>
        <p:spPr>
          <a:xfrm>
            <a:off x="6990554" y="2297401"/>
            <a:ext cx="809700" cy="4077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2328" name="Shape 2328"/>
          <p:cNvCxnSpPr>
            <a:endCxn id="2326" idx="2"/>
          </p:cNvCxnSpPr>
          <p:nvPr/>
        </p:nvCxnSpPr>
        <p:spPr>
          <a:xfrm flipH="1" rot="10800000">
            <a:off x="3863504" y="1566176"/>
            <a:ext cx="665700" cy="4200"/>
          </a:xfrm>
          <a:prstGeom prst="straightConnector1">
            <a:avLst/>
          </a:prstGeom>
          <a:noFill/>
          <a:ln cap="flat" cmpd="sng" w="19050">
            <a:solidFill>
              <a:srgbClr val="FFFFFF"/>
            </a:solidFill>
            <a:prstDash val="solid"/>
            <a:round/>
            <a:headEnd len="lg" w="lg" type="none"/>
            <a:tailEnd len="lg" w="lg" type="none"/>
          </a:ln>
        </p:spPr>
      </p:cxnSp>
      <p:cxnSp>
        <p:nvCxnSpPr>
          <p:cNvPr id="2329" name="Shape 2329"/>
          <p:cNvCxnSpPr>
            <a:stCxn id="2327" idx="4"/>
          </p:cNvCxnSpPr>
          <p:nvPr/>
        </p:nvCxnSpPr>
        <p:spPr>
          <a:xfrm>
            <a:off x="7800254" y="2501251"/>
            <a:ext cx="701700" cy="0"/>
          </a:xfrm>
          <a:prstGeom prst="straightConnector1">
            <a:avLst/>
          </a:prstGeom>
          <a:noFill/>
          <a:ln cap="flat" cmpd="sng" w="19050">
            <a:solidFill>
              <a:srgbClr val="FFFFFF"/>
            </a:solidFill>
            <a:prstDash val="solid"/>
            <a:round/>
            <a:headEnd len="lg" w="lg" type="none"/>
            <a:tailEnd len="lg" w="lg" type="none"/>
          </a:ln>
        </p:spPr>
      </p:cxnSp>
      <p:sp>
        <p:nvSpPr>
          <p:cNvPr id="2330" name="Shape 2330"/>
          <p:cNvSpPr txBox="1"/>
          <p:nvPr>
            <p:ph idx="1" type="body"/>
          </p:nvPr>
        </p:nvSpPr>
        <p:spPr>
          <a:xfrm>
            <a:off x="4706250" y="725200"/>
            <a:ext cx="611700" cy="614700"/>
          </a:xfrm>
          <a:prstGeom prst="rect">
            <a:avLst/>
          </a:prstGeom>
        </p:spPr>
        <p:txBody>
          <a:bodyPr anchorCtr="0" anchor="t" bIns="91425" lIns="91425" rIns="91425" wrap="square" tIns="91425">
            <a:noAutofit/>
          </a:bodyPr>
          <a:lstStyle/>
          <a:p>
            <a:pPr lvl="0" rtl="0">
              <a:spcBef>
                <a:spcPts val="0"/>
              </a:spcBef>
              <a:buNone/>
            </a:pPr>
            <a:r>
              <a:rPr lang="en" sz="3600"/>
              <a:t>A</a:t>
            </a:r>
          </a:p>
        </p:txBody>
      </p:sp>
      <p:sp>
        <p:nvSpPr>
          <p:cNvPr id="2331" name="Shape 2331"/>
          <p:cNvSpPr txBox="1"/>
          <p:nvPr>
            <p:ph idx="1" type="body"/>
          </p:nvPr>
        </p:nvSpPr>
        <p:spPr>
          <a:xfrm>
            <a:off x="7144650" y="1639600"/>
            <a:ext cx="518400" cy="572700"/>
          </a:xfrm>
          <a:prstGeom prst="rect">
            <a:avLst/>
          </a:prstGeom>
        </p:spPr>
        <p:txBody>
          <a:bodyPr anchorCtr="0" anchor="t" bIns="91425" lIns="91425" rIns="91425" wrap="square" tIns="91425">
            <a:noAutofit/>
          </a:bodyPr>
          <a:lstStyle/>
          <a:p>
            <a:pPr lvl="0" rtl="0">
              <a:spcBef>
                <a:spcPts val="0"/>
              </a:spcBef>
              <a:buNone/>
            </a:pPr>
            <a:r>
              <a:rPr lang="en" sz="3600"/>
              <a:t>C</a:t>
            </a:r>
          </a:p>
        </p:txBody>
      </p:sp>
      <p:sp>
        <p:nvSpPr>
          <p:cNvPr id="2332" name="Shape 2332"/>
          <p:cNvSpPr txBox="1"/>
          <p:nvPr>
            <p:ph idx="1" type="body"/>
          </p:nvPr>
        </p:nvSpPr>
        <p:spPr>
          <a:xfrm>
            <a:off x="4250200" y="1276425"/>
            <a:ext cx="279000" cy="407700"/>
          </a:xfrm>
          <a:prstGeom prst="rect">
            <a:avLst/>
          </a:prstGeom>
        </p:spPr>
        <p:txBody>
          <a:bodyPr anchorCtr="0" anchor="t" bIns="91425" lIns="91425" rIns="91425" wrap="square" tIns="91425">
            <a:noAutofit/>
          </a:bodyPr>
          <a:lstStyle/>
          <a:p>
            <a:pPr lvl="0" rtl="0">
              <a:spcBef>
                <a:spcPts val="0"/>
              </a:spcBef>
              <a:buNone/>
            </a:pPr>
            <a:r>
              <a:rPr lang="en"/>
              <a:t>1</a:t>
            </a:r>
          </a:p>
        </p:txBody>
      </p:sp>
      <p:sp>
        <p:nvSpPr>
          <p:cNvPr id="2333" name="Shape 2333"/>
          <p:cNvSpPr txBox="1"/>
          <p:nvPr>
            <p:ph idx="1" type="body"/>
          </p:nvPr>
        </p:nvSpPr>
        <p:spPr>
          <a:xfrm>
            <a:off x="5449450" y="1276425"/>
            <a:ext cx="279000" cy="407700"/>
          </a:xfrm>
          <a:prstGeom prst="rect">
            <a:avLst/>
          </a:prstGeom>
        </p:spPr>
        <p:txBody>
          <a:bodyPr anchorCtr="0" anchor="t" bIns="91425" lIns="91425" rIns="91425" wrap="square" tIns="91425">
            <a:noAutofit/>
          </a:bodyPr>
          <a:lstStyle/>
          <a:p>
            <a:pPr lvl="0" rtl="0">
              <a:spcBef>
                <a:spcPts val="0"/>
              </a:spcBef>
              <a:buNone/>
            </a:pPr>
            <a:r>
              <a:rPr lang="en"/>
              <a:t>2</a:t>
            </a:r>
          </a:p>
        </p:txBody>
      </p:sp>
      <p:sp>
        <p:nvSpPr>
          <p:cNvPr id="2334" name="Shape 2334"/>
          <p:cNvSpPr txBox="1"/>
          <p:nvPr>
            <p:ph idx="1" type="body"/>
          </p:nvPr>
        </p:nvSpPr>
        <p:spPr>
          <a:xfrm>
            <a:off x="6668650" y="1962225"/>
            <a:ext cx="279000" cy="407700"/>
          </a:xfrm>
          <a:prstGeom prst="rect">
            <a:avLst/>
          </a:prstGeom>
        </p:spPr>
        <p:txBody>
          <a:bodyPr anchorCtr="0" anchor="t" bIns="91425" lIns="91425" rIns="91425" wrap="square" tIns="91425">
            <a:noAutofit/>
          </a:bodyPr>
          <a:lstStyle/>
          <a:p>
            <a:pPr lvl="0" rtl="0">
              <a:spcBef>
                <a:spcPts val="0"/>
              </a:spcBef>
              <a:buNone/>
            </a:pPr>
            <a:r>
              <a:rPr lang="en"/>
              <a:t>1</a:t>
            </a:r>
          </a:p>
        </p:txBody>
      </p:sp>
      <p:sp>
        <p:nvSpPr>
          <p:cNvPr id="2335" name="Shape 2335"/>
          <p:cNvSpPr txBox="1"/>
          <p:nvPr>
            <p:ph idx="1" type="body"/>
          </p:nvPr>
        </p:nvSpPr>
        <p:spPr>
          <a:xfrm>
            <a:off x="7811650" y="2114625"/>
            <a:ext cx="279000" cy="407700"/>
          </a:xfrm>
          <a:prstGeom prst="rect">
            <a:avLst/>
          </a:prstGeom>
        </p:spPr>
        <p:txBody>
          <a:bodyPr anchorCtr="0" anchor="t" bIns="91425" lIns="91425" rIns="91425" wrap="square" tIns="91425">
            <a:noAutofit/>
          </a:bodyPr>
          <a:lstStyle/>
          <a:p>
            <a:pPr lvl="0" rtl="0">
              <a:spcBef>
                <a:spcPts val="0"/>
              </a:spcBef>
              <a:buNone/>
            </a:pPr>
            <a:r>
              <a:rPr lang="en"/>
              <a:t>3</a:t>
            </a:r>
          </a:p>
        </p:txBody>
      </p:sp>
      <p:sp>
        <p:nvSpPr>
          <p:cNvPr id="2336" name="Shape 2336"/>
          <p:cNvSpPr/>
          <p:nvPr/>
        </p:nvSpPr>
        <p:spPr>
          <a:xfrm>
            <a:off x="4529204" y="3191126"/>
            <a:ext cx="809700" cy="4077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2337" name="Shape 2337"/>
          <p:cNvCxnSpPr/>
          <p:nvPr/>
        </p:nvCxnSpPr>
        <p:spPr>
          <a:xfrm flipH="1" rot="10800000">
            <a:off x="3863504" y="3394976"/>
            <a:ext cx="665700" cy="4200"/>
          </a:xfrm>
          <a:prstGeom prst="straightConnector1">
            <a:avLst/>
          </a:prstGeom>
          <a:noFill/>
          <a:ln cap="flat" cmpd="sng" w="19050">
            <a:solidFill>
              <a:srgbClr val="FFFFFF"/>
            </a:solidFill>
            <a:prstDash val="solid"/>
            <a:round/>
            <a:headEnd len="lg" w="lg" type="none"/>
            <a:tailEnd len="lg" w="lg" type="none"/>
          </a:ln>
        </p:spPr>
      </p:cxnSp>
      <p:sp>
        <p:nvSpPr>
          <p:cNvPr id="2338" name="Shape 2338"/>
          <p:cNvSpPr txBox="1"/>
          <p:nvPr>
            <p:ph idx="1" type="body"/>
          </p:nvPr>
        </p:nvSpPr>
        <p:spPr>
          <a:xfrm>
            <a:off x="4250200" y="3105225"/>
            <a:ext cx="279000" cy="407700"/>
          </a:xfrm>
          <a:prstGeom prst="rect">
            <a:avLst/>
          </a:prstGeom>
        </p:spPr>
        <p:txBody>
          <a:bodyPr anchorCtr="0" anchor="t" bIns="91425" lIns="91425" rIns="91425" wrap="square" tIns="91425">
            <a:noAutofit/>
          </a:bodyPr>
          <a:lstStyle/>
          <a:p>
            <a:pPr lvl="0" rtl="0">
              <a:spcBef>
                <a:spcPts val="0"/>
              </a:spcBef>
              <a:buNone/>
            </a:pPr>
            <a:r>
              <a:rPr lang="en"/>
              <a:t>1</a:t>
            </a:r>
          </a:p>
        </p:txBody>
      </p:sp>
      <p:cxnSp>
        <p:nvCxnSpPr>
          <p:cNvPr id="2339" name="Shape 2339"/>
          <p:cNvCxnSpPr>
            <a:endCxn id="2327" idx="2"/>
          </p:cNvCxnSpPr>
          <p:nvPr/>
        </p:nvCxnSpPr>
        <p:spPr>
          <a:xfrm flipH="1" rot="10800000">
            <a:off x="5338754" y="2501251"/>
            <a:ext cx="1651800" cy="893700"/>
          </a:xfrm>
          <a:prstGeom prst="straightConnector1">
            <a:avLst/>
          </a:prstGeom>
          <a:noFill/>
          <a:ln cap="flat" cmpd="sng" w="19050">
            <a:solidFill>
              <a:srgbClr val="FFFFFF"/>
            </a:solidFill>
            <a:prstDash val="solid"/>
            <a:round/>
            <a:headEnd len="lg" w="lg" type="none"/>
            <a:tailEnd len="lg" w="lg" type="none"/>
          </a:ln>
        </p:spPr>
      </p:cxnSp>
      <p:sp>
        <p:nvSpPr>
          <p:cNvPr id="2340" name="Shape 2340"/>
          <p:cNvSpPr txBox="1"/>
          <p:nvPr>
            <p:ph idx="1" type="body"/>
          </p:nvPr>
        </p:nvSpPr>
        <p:spPr>
          <a:xfrm>
            <a:off x="5220850" y="2876625"/>
            <a:ext cx="279000" cy="407700"/>
          </a:xfrm>
          <a:prstGeom prst="rect">
            <a:avLst/>
          </a:prstGeom>
        </p:spPr>
        <p:txBody>
          <a:bodyPr anchorCtr="0" anchor="t" bIns="91425" lIns="91425" rIns="91425" wrap="square" tIns="91425">
            <a:noAutofit/>
          </a:bodyPr>
          <a:lstStyle/>
          <a:p>
            <a:pPr lvl="0" rtl="0">
              <a:spcBef>
                <a:spcPts val="0"/>
              </a:spcBef>
              <a:buNone/>
            </a:pPr>
            <a:r>
              <a:rPr lang="en"/>
              <a:t>2</a:t>
            </a:r>
          </a:p>
        </p:txBody>
      </p:sp>
      <p:sp>
        <p:nvSpPr>
          <p:cNvPr id="2341" name="Shape 2341"/>
          <p:cNvSpPr txBox="1"/>
          <p:nvPr>
            <p:ph idx="1" type="body"/>
          </p:nvPr>
        </p:nvSpPr>
        <p:spPr>
          <a:xfrm>
            <a:off x="4706250" y="3544600"/>
            <a:ext cx="611700" cy="614700"/>
          </a:xfrm>
          <a:prstGeom prst="rect">
            <a:avLst/>
          </a:prstGeom>
        </p:spPr>
        <p:txBody>
          <a:bodyPr anchorCtr="0" anchor="t" bIns="91425" lIns="91425" rIns="91425" wrap="square" tIns="91425">
            <a:noAutofit/>
          </a:bodyPr>
          <a:lstStyle/>
          <a:p>
            <a:pPr lvl="0" rtl="0">
              <a:spcBef>
                <a:spcPts val="0"/>
              </a:spcBef>
              <a:buNone/>
            </a:pPr>
            <a:r>
              <a:rPr lang="en" sz="3600"/>
              <a:t>B</a:t>
            </a:r>
          </a:p>
        </p:txBody>
      </p:sp>
      <p:sp>
        <p:nvSpPr>
          <p:cNvPr id="2342" name="Shape 2342"/>
          <p:cNvSpPr txBox="1"/>
          <p:nvPr>
            <p:ph idx="1" type="body"/>
          </p:nvPr>
        </p:nvSpPr>
        <p:spPr>
          <a:xfrm>
            <a:off x="6668650" y="2571825"/>
            <a:ext cx="279000" cy="407700"/>
          </a:xfrm>
          <a:prstGeom prst="rect">
            <a:avLst/>
          </a:prstGeom>
        </p:spPr>
        <p:txBody>
          <a:bodyPr anchorCtr="0" anchor="t" bIns="91425" lIns="91425" rIns="91425" wrap="square" tIns="91425">
            <a:noAutofit/>
          </a:bodyPr>
          <a:lstStyle/>
          <a:p>
            <a:pPr lvl="0" rtl="0">
              <a:spcBef>
                <a:spcPts val="0"/>
              </a:spcBef>
              <a:buNone/>
            </a:pPr>
            <a:r>
              <a:rPr lang="en"/>
              <a:t>2</a:t>
            </a:r>
          </a:p>
        </p:txBody>
      </p:sp>
      <p:cxnSp>
        <p:nvCxnSpPr>
          <p:cNvPr id="2343" name="Shape 2343"/>
          <p:cNvCxnSpPr>
            <a:stCxn id="2336" idx="1"/>
            <a:endCxn id="2326" idx="3"/>
          </p:cNvCxnSpPr>
          <p:nvPr/>
        </p:nvCxnSpPr>
        <p:spPr>
          <a:xfrm rot="10800000">
            <a:off x="4934054" y="1770026"/>
            <a:ext cx="0" cy="1421100"/>
          </a:xfrm>
          <a:prstGeom prst="straightConnector1">
            <a:avLst/>
          </a:prstGeom>
          <a:noFill/>
          <a:ln cap="flat" cmpd="sng" w="19050">
            <a:solidFill>
              <a:srgbClr val="FFFFFF"/>
            </a:solidFill>
            <a:prstDash val="solid"/>
            <a:round/>
            <a:headEnd len="lg" w="lg" type="none"/>
            <a:tailEnd len="lg" w="lg" type="none"/>
          </a:ln>
        </p:spPr>
      </p:cxnSp>
      <p:sp>
        <p:nvSpPr>
          <p:cNvPr id="2344" name="Shape 2344"/>
          <p:cNvSpPr txBox="1"/>
          <p:nvPr>
            <p:ph idx="1" type="body"/>
          </p:nvPr>
        </p:nvSpPr>
        <p:spPr>
          <a:xfrm>
            <a:off x="4611250" y="2800425"/>
            <a:ext cx="279000" cy="407700"/>
          </a:xfrm>
          <a:prstGeom prst="rect">
            <a:avLst/>
          </a:prstGeom>
        </p:spPr>
        <p:txBody>
          <a:bodyPr anchorCtr="0" anchor="t" bIns="91425" lIns="91425" rIns="91425" wrap="square" tIns="91425">
            <a:noAutofit/>
          </a:bodyPr>
          <a:lstStyle/>
          <a:p>
            <a:pPr lvl="0" rtl="0">
              <a:spcBef>
                <a:spcPts val="0"/>
              </a:spcBef>
              <a:buNone/>
            </a:pPr>
            <a:r>
              <a:rPr lang="en"/>
              <a:t>3</a:t>
            </a:r>
          </a:p>
        </p:txBody>
      </p:sp>
      <p:sp>
        <p:nvSpPr>
          <p:cNvPr id="2345" name="Shape 2345"/>
          <p:cNvSpPr txBox="1"/>
          <p:nvPr>
            <p:ph idx="1" type="body"/>
          </p:nvPr>
        </p:nvSpPr>
        <p:spPr>
          <a:xfrm>
            <a:off x="4916050" y="1733625"/>
            <a:ext cx="279000" cy="407700"/>
          </a:xfrm>
          <a:prstGeom prst="rect">
            <a:avLst/>
          </a:prstGeom>
        </p:spPr>
        <p:txBody>
          <a:bodyPr anchorCtr="0" anchor="t" bIns="91425" lIns="91425" rIns="91425" wrap="square" tIns="91425">
            <a:noAutofit/>
          </a:bodyPr>
          <a:lstStyle/>
          <a:p>
            <a:pPr lvl="0" rtl="0">
              <a:spcBef>
                <a:spcPts val="0"/>
              </a:spcBef>
              <a:buNone/>
            </a:pPr>
            <a:r>
              <a:rPr lang="en"/>
              <a:t>3</a:t>
            </a:r>
          </a:p>
        </p:txBody>
      </p:sp>
      <p:sp>
        <p:nvSpPr>
          <p:cNvPr id="2346" name="Shape 2346"/>
          <p:cNvSpPr/>
          <p:nvPr/>
        </p:nvSpPr>
        <p:spPr>
          <a:xfrm>
            <a:off x="5559175" y="1490625"/>
            <a:ext cx="889200" cy="893700"/>
          </a:xfrm>
          <a:prstGeom prst="mathMultiply">
            <a:avLst>
              <a:gd fmla="val 13128" name="adj1"/>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0" name="Shape 2350"/>
        <p:cNvGrpSpPr/>
        <p:nvPr/>
      </p:nvGrpSpPr>
      <p:grpSpPr>
        <a:xfrm>
          <a:off x="0" y="0"/>
          <a:ext cx="0" cy="0"/>
          <a:chOff x="0" y="0"/>
          <a:chExt cx="0" cy="0"/>
        </a:xfrm>
      </p:grpSpPr>
      <p:sp>
        <p:nvSpPr>
          <p:cNvPr id="2351" name="Shape 2351"/>
          <p:cNvSpPr txBox="1"/>
          <p:nvPr/>
        </p:nvSpPr>
        <p:spPr>
          <a:xfrm>
            <a:off x="233500" y="163975"/>
            <a:ext cx="8545800" cy="793800"/>
          </a:xfrm>
          <a:prstGeom prst="rect">
            <a:avLst/>
          </a:prstGeom>
          <a:noFill/>
          <a:ln>
            <a:noFill/>
          </a:ln>
        </p:spPr>
        <p:txBody>
          <a:bodyPr anchorCtr="0" anchor="t" bIns="91425" lIns="91425" rIns="91425" wrap="square" tIns="91425">
            <a:noAutofit/>
          </a:bodyPr>
          <a:lstStyle/>
          <a:p>
            <a:pPr lvl="0" rtl="0">
              <a:spcBef>
                <a:spcPts val="0"/>
              </a:spcBef>
              <a:buNone/>
            </a:pPr>
            <a:r>
              <a:rPr b="1" lang="en" sz="3000">
                <a:solidFill>
                  <a:srgbClr val="FF9900"/>
                </a:solidFill>
                <a:latin typeface="Proxima Nova"/>
                <a:ea typeface="Proxima Nova"/>
                <a:cs typeface="Proxima Nova"/>
                <a:sym typeface="Proxima Nova"/>
              </a:rPr>
              <a:t>whither SDN?</a:t>
            </a:r>
          </a:p>
        </p:txBody>
      </p:sp>
      <p:pic>
        <p:nvPicPr>
          <p:cNvPr id="2352" name="Shape 2352"/>
          <p:cNvPicPr preferRelativeResize="0"/>
          <p:nvPr/>
        </p:nvPicPr>
        <p:blipFill>
          <a:blip r:embed="rId3">
            <a:alphaModFix/>
          </a:blip>
          <a:stretch>
            <a:fillRect/>
          </a:stretch>
        </p:blipFill>
        <p:spPr>
          <a:xfrm>
            <a:off x="381000" y="1614475"/>
            <a:ext cx="8382000" cy="1914525"/>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6" name="Shape 2356"/>
        <p:cNvGrpSpPr/>
        <p:nvPr/>
      </p:nvGrpSpPr>
      <p:grpSpPr>
        <a:xfrm>
          <a:off x="0" y="0"/>
          <a:ext cx="0" cy="0"/>
          <a:chOff x="0" y="0"/>
          <a:chExt cx="0" cy="0"/>
        </a:xfrm>
      </p:grpSpPr>
      <p:sp>
        <p:nvSpPr>
          <p:cNvPr id="2357" name="Shape 2357"/>
          <p:cNvSpPr txBox="1"/>
          <p:nvPr/>
        </p:nvSpPr>
        <p:spPr>
          <a:xfrm>
            <a:off x="233500" y="163975"/>
            <a:ext cx="8545800" cy="793800"/>
          </a:xfrm>
          <a:prstGeom prst="rect">
            <a:avLst/>
          </a:prstGeom>
          <a:noFill/>
          <a:ln>
            <a:noFill/>
          </a:ln>
        </p:spPr>
        <p:txBody>
          <a:bodyPr anchorCtr="0" anchor="t" bIns="91425" lIns="91425" rIns="91425" wrap="square" tIns="91425">
            <a:noAutofit/>
          </a:bodyPr>
          <a:lstStyle/>
          <a:p>
            <a:pPr lvl="0" rtl="0">
              <a:spcBef>
                <a:spcPts val="0"/>
              </a:spcBef>
              <a:buNone/>
            </a:pPr>
            <a:r>
              <a:rPr b="1" lang="en" sz="3000">
                <a:solidFill>
                  <a:srgbClr val="FF9900"/>
                </a:solidFill>
                <a:latin typeface="Proxima Nova"/>
                <a:ea typeface="Proxima Nova"/>
                <a:cs typeface="Proxima Nova"/>
                <a:sym typeface="Proxima Nova"/>
              </a:rPr>
              <a:t>whither SDN?</a:t>
            </a:r>
          </a:p>
        </p:txBody>
      </p:sp>
      <p:pic>
        <p:nvPicPr>
          <p:cNvPr id="2358" name="Shape 2358"/>
          <p:cNvPicPr preferRelativeResize="0"/>
          <p:nvPr/>
        </p:nvPicPr>
        <p:blipFill>
          <a:blip r:embed="rId3">
            <a:alphaModFix/>
          </a:blip>
          <a:stretch>
            <a:fillRect/>
          </a:stretch>
        </p:blipFill>
        <p:spPr>
          <a:xfrm>
            <a:off x="923925" y="1084575"/>
            <a:ext cx="7296150" cy="3438525"/>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2" name="Shape 2362"/>
        <p:cNvGrpSpPr/>
        <p:nvPr/>
      </p:nvGrpSpPr>
      <p:grpSpPr>
        <a:xfrm>
          <a:off x="0" y="0"/>
          <a:ext cx="0" cy="0"/>
          <a:chOff x="0" y="0"/>
          <a:chExt cx="0" cy="0"/>
        </a:xfrm>
      </p:grpSpPr>
      <p:sp>
        <p:nvSpPr>
          <p:cNvPr id="2363" name="Shape 2363"/>
          <p:cNvSpPr txBox="1"/>
          <p:nvPr>
            <p:ph type="title"/>
          </p:nvPr>
        </p:nvSpPr>
        <p:spPr>
          <a:xfrm>
            <a:off x="311700" y="1323800"/>
            <a:ext cx="8520600" cy="2599200"/>
          </a:xfrm>
          <a:prstGeom prst="rect">
            <a:avLst/>
          </a:prstGeom>
        </p:spPr>
        <p:txBody>
          <a:bodyPr anchorCtr="0" anchor="ctr" bIns="91425" lIns="91425" rIns="91425" wrap="square" tIns="91425">
            <a:noAutofit/>
          </a:bodyPr>
          <a:lstStyle/>
          <a:p>
            <a:pPr lvl="0" rtl="0" algn="ctr">
              <a:spcBef>
                <a:spcPts val="0"/>
              </a:spcBef>
              <a:buNone/>
            </a:pPr>
            <a:r>
              <a:rPr lang="en" sz="3600">
                <a:solidFill>
                  <a:srgbClr val="FF9900"/>
                </a:solidFill>
              </a:rPr>
              <a:t>questions?</a:t>
            </a: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7" name="Shape 2367"/>
        <p:cNvGrpSpPr/>
        <p:nvPr/>
      </p:nvGrpSpPr>
      <p:grpSpPr>
        <a:xfrm>
          <a:off x="0" y="0"/>
          <a:ext cx="0" cy="0"/>
          <a:chOff x="0" y="0"/>
          <a:chExt cx="0" cy="0"/>
        </a:xfrm>
      </p:grpSpPr>
      <p:sp>
        <p:nvSpPr>
          <p:cNvPr id="2368" name="Shape 2368"/>
          <p:cNvSpPr txBox="1"/>
          <p:nvPr>
            <p:ph type="title"/>
          </p:nvPr>
        </p:nvSpPr>
        <p:spPr>
          <a:xfrm>
            <a:off x="311700" y="2285400"/>
            <a:ext cx="8520600" cy="572700"/>
          </a:xfrm>
          <a:prstGeom prst="rect">
            <a:avLst/>
          </a:prstGeom>
        </p:spPr>
        <p:txBody>
          <a:bodyPr anchorCtr="0" anchor="t" bIns="91425" lIns="91425" rIns="91425" wrap="square" tIns="91425">
            <a:noAutofit/>
          </a:bodyPr>
          <a:lstStyle/>
          <a:p>
            <a:pPr lvl="0" rtl="0" algn="ctr">
              <a:spcBef>
                <a:spcPts val="0"/>
              </a:spcBef>
              <a:buNone/>
            </a:pPr>
            <a:r>
              <a:rPr lang="en" sz="3600">
                <a:solidFill>
                  <a:srgbClr val="FF9900"/>
                </a:solidFill>
              </a:rPr>
              <a:t>thanks!</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cxnSp>
        <p:nvCxnSpPr>
          <p:cNvPr id="99" name="Shape 99"/>
          <p:cNvCxnSpPr>
            <a:stCxn id="100" idx="4"/>
            <a:endCxn id="101" idx="3"/>
          </p:cNvCxnSpPr>
          <p:nvPr/>
        </p:nvCxnSpPr>
        <p:spPr>
          <a:xfrm>
            <a:off x="1761713" y="3562066"/>
            <a:ext cx="1599900" cy="1231500"/>
          </a:xfrm>
          <a:prstGeom prst="straightConnector1">
            <a:avLst/>
          </a:prstGeom>
          <a:noFill/>
          <a:ln cap="flat" cmpd="sng" w="19050">
            <a:solidFill>
              <a:srgbClr val="FFFFFF"/>
            </a:solidFill>
            <a:prstDash val="solid"/>
            <a:round/>
            <a:headEnd len="lg" w="lg" type="none"/>
            <a:tailEnd len="lg" w="lg" type="none"/>
          </a:ln>
        </p:spPr>
      </p:cxnSp>
      <p:cxnSp>
        <p:nvCxnSpPr>
          <p:cNvPr id="102" name="Shape 102"/>
          <p:cNvCxnSpPr>
            <a:stCxn id="100" idx="4"/>
            <a:endCxn id="103" idx="2"/>
          </p:cNvCxnSpPr>
          <p:nvPr/>
        </p:nvCxnSpPr>
        <p:spPr>
          <a:xfrm flipH="1" rot="10800000">
            <a:off x="1761713" y="2802766"/>
            <a:ext cx="756000" cy="759300"/>
          </a:xfrm>
          <a:prstGeom prst="straightConnector1">
            <a:avLst/>
          </a:prstGeom>
          <a:noFill/>
          <a:ln cap="flat" cmpd="sng" w="19050">
            <a:solidFill>
              <a:srgbClr val="FFFFFF"/>
            </a:solidFill>
            <a:prstDash val="solid"/>
            <a:round/>
            <a:headEnd len="lg" w="lg" type="none"/>
            <a:tailEnd len="lg" w="lg" type="none"/>
          </a:ln>
        </p:spPr>
      </p:cxnSp>
      <p:cxnSp>
        <p:nvCxnSpPr>
          <p:cNvPr id="104" name="Shape 104"/>
          <p:cNvCxnSpPr>
            <a:stCxn id="103" idx="3"/>
            <a:endCxn id="105" idx="2"/>
          </p:cNvCxnSpPr>
          <p:nvPr/>
        </p:nvCxnSpPr>
        <p:spPr>
          <a:xfrm>
            <a:off x="2922534" y="3006731"/>
            <a:ext cx="1973400" cy="730500"/>
          </a:xfrm>
          <a:prstGeom prst="straightConnector1">
            <a:avLst/>
          </a:prstGeom>
          <a:noFill/>
          <a:ln cap="flat" cmpd="sng" w="19050">
            <a:solidFill>
              <a:srgbClr val="FFFFFF"/>
            </a:solidFill>
            <a:prstDash val="solid"/>
            <a:round/>
            <a:headEnd len="lg" w="lg" type="none"/>
            <a:tailEnd len="lg" w="lg" type="none"/>
          </a:ln>
        </p:spPr>
      </p:cxnSp>
      <p:cxnSp>
        <p:nvCxnSpPr>
          <p:cNvPr id="106" name="Shape 106"/>
          <p:cNvCxnSpPr>
            <a:stCxn id="101" idx="4"/>
            <a:endCxn id="105" idx="2"/>
          </p:cNvCxnSpPr>
          <p:nvPr/>
        </p:nvCxnSpPr>
        <p:spPr>
          <a:xfrm flipH="1" rot="10800000">
            <a:off x="3766563" y="3737291"/>
            <a:ext cx="1129200" cy="852300"/>
          </a:xfrm>
          <a:prstGeom prst="straightConnector1">
            <a:avLst/>
          </a:prstGeom>
          <a:noFill/>
          <a:ln cap="flat" cmpd="sng" w="19050">
            <a:solidFill>
              <a:srgbClr val="FFFFFF"/>
            </a:solidFill>
            <a:prstDash val="solid"/>
            <a:round/>
            <a:headEnd len="lg" w="lg" type="none"/>
            <a:tailEnd len="lg" w="lg" type="none"/>
          </a:ln>
        </p:spPr>
      </p:cxnSp>
      <p:cxnSp>
        <p:nvCxnSpPr>
          <p:cNvPr id="107" name="Shape 107"/>
          <p:cNvCxnSpPr>
            <a:stCxn id="101" idx="4"/>
            <a:endCxn id="108" idx="2"/>
          </p:cNvCxnSpPr>
          <p:nvPr/>
        </p:nvCxnSpPr>
        <p:spPr>
          <a:xfrm flipH="1" rot="10800000">
            <a:off x="3766563" y="4424891"/>
            <a:ext cx="2898600" cy="164700"/>
          </a:xfrm>
          <a:prstGeom prst="straightConnector1">
            <a:avLst/>
          </a:prstGeom>
          <a:noFill/>
          <a:ln cap="flat" cmpd="sng" w="19050">
            <a:solidFill>
              <a:srgbClr val="FFFFFF"/>
            </a:solidFill>
            <a:prstDash val="solid"/>
            <a:round/>
            <a:headEnd len="lg" w="lg" type="none"/>
            <a:tailEnd len="lg" w="lg" type="none"/>
          </a:ln>
        </p:spPr>
      </p:cxnSp>
      <p:cxnSp>
        <p:nvCxnSpPr>
          <p:cNvPr id="109" name="Shape 109"/>
          <p:cNvCxnSpPr>
            <a:stCxn id="105" idx="4"/>
            <a:endCxn id="108" idx="2"/>
          </p:cNvCxnSpPr>
          <p:nvPr/>
        </p:nvCxnSpPr>
        <p:spPr>
          <a:xfrm>
            <a:off x="5705576" y="3737366"/>
            <a:ext cx="959400" cy="687600"/>
          </a:xfrm>
          <a:prstGeom prst="straightConnector1">
            <a:avLst/>
          </a:prstGeom>
          <a:noFill/>
          <a:ln cap="flat" cmpd="sng" w="19050">
            <a:solidFill>
              <a:srgbClr val="FFFFFF"/>
            </a:solidFill>
            <a:prstDash val="solid"/>
            <a:round/>
            <a:headEnd len="lg" w="lg" type="none"/>
            <a:tailEnd len="lg" w="lg" type="none"/>
          </a:ln>
        </p:spPr>
      </p:cxnSp>
      <p:cxnSp>
        <p:nvCxnSpPr>
          <p:cNvPr id="110" name="Shape 110"/>
          <p:cNvCxnSpPr>
            <a:stCxn id="105" idx="3"/>
            <a:endCxn id="111" idx="2"/>
          </p:cNvCxnSpPr>
          <p:nvPr/>
        </p:nvCxnSpPr>
        <p:spPr>
          <a:xfrm flipH="1" rot="10800000">
            <a:off x="5300696" y="3112631"/>
            <a:ext cx="1950300" cy="828600"/>
          </a:xfrm>
          <a:prstGeom prst="straightConnector1">
            <a:avLst/>
          </a:prstGeom>
          <a:noFill/>
          <a:ln cap="flat" cmpd="sng" w="19050">
            <a:solidFill>
              <a:srgbClr val="FFFFFF"/>
            </a:solidFill>
            <a:prstDash val="solid"/>
            <a:round/>
            <a:headEnd len="lg" w="lg" type="none"/>
            <a:tailEnd len="lg" w="lg" type="none"/>
          </a:ln>
        </p:spPr>
      </p:cxnSp>
      <p:cxnSp>
        <p:nvCxnSpPr>
          <p:cNvPr id="112" name="Shape 112"/>
          <p:cNvCxnSpPr>
            <a:stCxn id="111" idx="3"/>
            <a:endCxn id="108" idx="3"/>
          </p:cNvCxnSpPr>
          <p:nvPr/>
        </p:nvCxnSpPr>
        <p:spPr>
          <a:xfrm flipH="1">
            <a:off x="7070059" y="3316581"/>
            <a:ext cx="585900" cy="1312200"/>
          </a:xfrm>
          <a:prstGeom prst="straightConnector1">
            <a:avLst/>
          </a:prstGeom>
          <a:noFill/>
          <a:ln cap="flat" cmpd="sng" w="19050">
            <a:solidFill>
              <a:srgbClr val="FFFFFF"/>
            </a:solidFill>
            <a:prstDash val="solid"/>
            <a:round/>
            <a:headEnd len="lg" w="lg" type="none"/>
            <a:tailEnd len="lg" w="lg" type="none"/>
          </a:ln>
        </p:spPr>
      </p:cxnSp>
      <p:grpSp>
        <p:nvGrpSpPr>
          <p:cNvPr id="113" name="Shape 113"/>
          <p:cNvGrpSpPr/>
          <p:nvPr/>
        </p:nvGrpSpPr>
        <p:grpSpPr>
          <a:xfrm>
            <a:off x="951954" y="3215486"/>
            <a:ext cx="809759" cy="550445"/>
            <a:chOff x="565525" y="1153875"/>
            <a:chExt cx="1250400" cy="881700"/>
          </a:xfrm>
        </p:grpSpPr>
        <p:sp>
          <p:nvSpPr>
            <p:cNvPr id="100" name="Shape 100"/>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14" name="Shape 114"/>
            <p:cNvGrpSpPr/>
            <p:nvPr/>
          </p:nvGrpSpPr>
          <p:grpSpPr>
            <a:xfrm>
              <a:off x="565525" y="1153875"/>
              <a:ext cx="1250400" cy="606300"/>
              <a:chOff x="565525" y="1153875"/>
              <a:chExt cx="1250400" cy="606300"/>
            </a:xfrm>
          </p:grpSpPr>
          <p:sp>
            <p:nvSpPr>
              <p:cNvPr id="115" name="Shape 115"/>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16" name="Shape 116"/>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17" name="Shape 117"/>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sp>
        <p:nvSpPr>
          <p:cNvPr id="118" name="Shape 118"/>
          <p:cNvSpPr txBox="1"/>
          <p:nvPr/>
        </p:nvSpPr>
        <p:spPr>
          <a:xfrm>
            <a:off x="233500" y="163975"/>
            <a:ext cx="8545800" cy="793800"/>
          </a:xfrm>
          <a:prstGeom prst="rect">
            <a:avLst/>
          </a:prstGeom>
          <a:noFill/>
          <a:ln>
            <a:noFill/>
          </a:ln>
        </p:spPr>
        <p:txBody>
          <a:bodyPr anchorCtr="0" anchor="t" bIns="91425" lIns="91425" rIns="91425" wrap="square" tIns="91425">
            <a:noAutofit/>
          </a:bodyPr>
          <a:lstStyle/>
          <a:p>
            <a:pPr lvl="0" rtl="0">
              <a:spcBef>
                <a:spcPts val="0"/>
              </a:spcBef>
              <a:buNone/>
            </a:pPr>
            <a:r>
              <a:rPr b="1" lang="en" sz="3000">
                <a:solidFill>
                  <a:srgbClr val="FF9900"/>
                </a:solidFill>
                <a:latin typeface="Proxima Nova"/>
                <a:ea typeface="Proxima Nova"/>
                <a:cs typeface="Proxima Nova"/>
                <a:sym typeface="Proxima Nova"/>
              </a:rPr>
              <a:t>traditional networking</a:t>
            </a:r>
          </a:p>
        </p:txBody>
      </p:sp>
      <p:grpSp>
        <p:nvGrpSpPr>
          <p:cNvPr id="119" name="Shape 119"/>
          <p:cNvGrpSpPr/>
          <p:nvPr/>
        </p:nvGrpSpPr>
        <p:grpSpPr>
          <a:xfrm>
            <a:off x="2956804" y="4243011"/>
            <a:ext cx="809759" cy="550445"/>
            <a:chOff x="565525" y="1153875"/>
            <a:chExt cx="1250400" cy="881700"/>
          </a:xfrm>
        </p:grpSpPr>
        <p:sp>
          <p:nvSpPr>
            <p:cNvPr id="101" name="Shape 101"/>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20" name="Shape 120"/>
            <p:cNvGrpSpPr/>
            <p:nvPr/>
          </p:nvGrpSpPr>
          <p:grpSpPr>
            <a:xfrm>
              <a:off x="565525" y="1153875"/>
              <a:ext cx="1250400" cy="606300"/>
              <a:chOff x="565525" y="1153875"/>
              <a:chExt cx="1250400" cy="606300"/>
            </a:xfrm>
          </p:grpSpPr>
          <p:sp>
            <p:nvSpPr>
              <p:cNvPr id="121" name="Shape 121"/>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22" name="Shape 122"/>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23" name="Shape 123"/>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124" name="Shape 124"/>
          <p:cNvGrpSpPr/>
          <p:nvPr/>
        </p:nvGrpSpPr>
        <p:grpSpPr>
          <a:xfrm>
            <a:off x="2517654" y="2456286"/>
            <a:ext cx="809759" cy="550445"/>
            <a:chOff x="565525" y="1153875"/>
            <a:chExt cx="1250400" cy="881700"/>
          </a:xfrm>
        </p:grpSpPr>
        <p:sp>
          <p:nvSpPr>
            <p:cNvPr id="103" name="Shape 103"/>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25" name="Shape 125"/>
            <p:cNvGrpSpPr/>
            <p:nvPr/>
          </p:nvGrpSpPr>
          <p:grpSpPr>
            <a:xfrm>
              <a:off x="565525" y="1153875"/>
              <a:ext cx="1250400" cy="606300"/>
              <a:chOff x="565525" y="1153875"/>
              <a:chExt cx="1250400" cy="606300"/>
            </a:xfrm>
          </p:grpSpPr>
          <p:sp>
            <p:nvSpPr>
              <p:cNvPr id="126" name="Shape 126"/>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27" name="Shape 127"/>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28" name="Shape 128"/>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129" name="Shape 129"/>
          <p:cNvGrpSpPr/>
          <p:nvPr/>
        </p:nvGrpSpPr>
        <p:grpSpPr>
          <a:xfrm>
            <a:off x="4895817" y="3390786"/>
            <a:ext cx="809759" cy="550445"/>
            <a:chOff x="565525" y="1153875"/>
            <a:chExt cx="1250400" cy="881700"/>
          </a:xfrm>
        </p:grpSpPr>
        <p:sp>
          <p:nvSpPr>
            <p:cNvPr id="105" name="Shape 105"/>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30" name="Shape 130"/>
            <p:cNvGrpSpPr/>
            <p:nvPr/>
          </p:nvGrpSpPr>
          <p:grpSpPr>
            <a:xfrm>
              <a:off x="565525" y="1153875"/>
              <a:ext cx="1250400" cy="606300"/>
              <a:chOff x="565525" y="1153875"/>
              <a:chExt cx="1250400" cy="606300"/>
            </a:xfrm>
          </p:grpSpPr>
          <p:sp>
            <p:nvSpPr>
              <p:cNvPr id="131" name="Shape 131"/>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32" name="Shape 132"/>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33" name="Shape 133"/>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134" name="Shape 134"/>
          <p:cNvGrpSpPr/>
          <p:nvPr/>
        </p:nvGrpSpPr>
        <p:grpSpPr>
          <a:xfrm>
            <a:off x="6665029" y="4078286"/>
            <a:ext cx="809759" cy="550445"/>
            <a:chOff x="565525" y="1153875"/>
            <a:chExt cx="1250400" cy="881700"/>
          </a:xfrm>
        </p:grpSpPr>
        <p:sp>
          <p:nvSpPr>
            <p:cNvPr id="108" name="Shape 108"/>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35" name="Shape 135"/>
            <p:cNvGrpSpPr/>
            <p:nvPr/>
          </p:nvGrpSpPr>
          <p:grpSpPr>
            <a:xfrm>
              <a:off x="565525" y="1153875"/>
              <a:ext cx="1250400" cy="606300"/>
              <a:chOff x="565525" y="1153875"/>
              <a:chExt cx="1250400" cy="606300"/>
            </a:xfrm>
          </p:grpSpPr>
          <p:sp>
            <p:nvSpPr>
              <p:cNvPr id="136" name="Shape 136"/>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37" name="Shape 137"/>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38" name="Shape 138"/>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grpSp>
        <p:nvGrpSpPr>
          <p:cNvPr id="139" name="Shape 139"/>
          <p:cNvGrpSpPr/>
          <p:nvPr/>
        </p:nvGrpSpPr>
        <p:grpSpPr>
          <a:xfrm>
            <a:off x="7251079" y="2766136"/>
            <a:ext cx="809759" cy="550445"/>
            <a:chOff x="565525" y="1153875"/>
            <a:chExt cx="1250400" cy="881700"/>
          </a:xfrm>
        </p:grpSpPr>
        <p:sp>
          <p:nvSpPr>
            <p:cNvPr id="111" name="Shape 111"/>
            <p:cNvSpPr/>
            <p:nvPr/>
          </p:nvSpPr>
          <p:spPr>
            <a:xfrm>
              <a:off x="565525" y="1382475"/>
              <a:ext cx="1250400" cy="65310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40" name="Shape 140"/>
            <p:cNvGrpSpPr/>
            <p:nvPr/>
          </p:nvGrpSpPr>
          <p:grpSpPr>
            <a:xfrm>
              <a:off x="565525" y="1153875"/>
              <a:ext cx="1250400" cy="606300"/>
              <a:chOff x="565525" y="1153875"/>
              <a:chExt cx="1250400" cy="606300"/>
            </a:xfrm>
          </p:grpSpPr>
          <p:sp>
            <p:nvSpPr>
              <p:cNvPr id="141" name="Shape 141"/>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42" name="Shape 142"/>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43" name="Shape 143"/>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grpSp>
      <p:cxnSp>
        <p:nvCxnSpPr>
          <p:cNvPr id="144" name="Shape 144"/>
          <p:cNvCxnSpPr>
            <a:stCxn id="103" idx="4"/>
            <a:endCxn id="111" idx="2"/>
          </p:cNvCxnSpPr>
          <p:nvPr/>
        </p:nvCxnSpPr>
        <p:spPr>
          <a:xfrm>
            <a:off x="3327413" y="2802866"/>
            <a:ext cx="3923700" cy="309900"/>
          </a:xfrm>
          <a:prstGeom prst="straightConnector1">
            <a:avLst/>
          </a:prstGeom>
          <a:noFill/>
          <a:ln cap="flat" cmpd="sng" w="19050">
            <a:solidFill>
              <a:srgbClr val="FFFFFF"/>
            </a:solidFill>
            <a:prstDash val="solid"/>
            <a:round/>
            <a:headEnd len="lg" w="lg" type="none"/>
            <a:tailEnd len="lg" w="lg"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cxnSp>
        <p:nvCxnSpPr>
          <p:cNvPr id="149" name="Shape 149"/>
          <p:cNvCxnSpPr>
            <a:stCxn id="150" idx="4"/>
            <a:endCxn id="151" idx="3"/>
          </p:cNvCxnSpPr>
          <p:nvPr/>
        </p:nvCxnSpPr>
        <p:spPr>
          <a:xfrm>
            <a:off x="1761713" y="3562066"/>
            <a:ext cx="1599900" cy="1231500"/>
          </a:xfrm>
          <a:prstGeom prst="straightConnector1">
            <a:avLst/>
          </a:prstGeom>
          <a:noFill/>
          <a:ln cap="flat" cmpd="sng" w="19050">
            <a:solidFill>
              <a:srgbClr val="FFFFFF"/>
            </a:solidFill>
            <a:prstDash val="solid"/>
            <a:round/>
            <a:headEnd len="lg" w="lg" type="none"/>
            <a:tailEnd len="lg" w="lg" type="none"/>
          </a:ln>
        </p:spPr>
      </p:cxnSp>
      <p:cxnSp>
        <p:nvCxnSpPr>
          <p:cNvPr id="152" name="Shape 152"/>
          <p:cNvCxnSpPr>
            <a:stCxn id="150" idx="4"/>
            <a:endCxn id="153" idx="2"/>
          </p:cNvCxnSpPr>
          <p:nvPr/>
        </p:nvCxnSpPr>
        <p:spPr>
          <a:xfrm flipH="1" rot="10800000">
            <a:off x="1761713" y="2802766"/>
            <a:ext cx="756000" cy="759300"/>
          </a:xfrm>
          <a:prstGeom prst="straightConnector1">
            <a:avLst/>
          </a:prstGeom>
          <a:noFill/>
          <a:ln cap="flat" cmpd="sng" w="19050">
            <a:solidFill>
              <a:srgbClr val="FFFFFF"/>
            </a:solidFill>
            <a:prstDash val="solid"/>
            <a:round/>
            <a:headEnd len="lg" w="lg" type="none"/>
            <a:tailEnd len="lg" w="lg" type="none"/>
          </a:ln>
        </p:spPr>
      </p:cxnSp>
      <p:cxnSp>
        <p:nvCxnSpPr>
          <p:cNvPr id="154" name="Shape 154"/>
          <p:cNvCxnSpPr>
            <a:stCxn id="153" idx="3"/>
            <a:endCxn id="155" idx="2"/>
          </p:cNvCxnSpPr>
          <p:nvPr/>
        </p:nvCxnSpPr>
        <p:spPr>
          <a:xfrm>
            <a:off x="2922534" y="3006731"/>
            <a:ext cx="1973400" cy="730500"/>
          </a:xfrm>
          <a:prstGeom prst="straightConnector1">
            <a:avLst/>
          </a:prstGeom>
          <a:noFill/>
          <a:ln cap="flat" cmpd="sng" w="19050">
            <a:solidFill>
              <a:srgbClr val="FFFFFF"/>
            </a:solidFill>
            <a:prstDash val="solid"/>
            <a:round/>
            <a:headEnd len="lg" w="lg" type="none"/>
            <a:tailEnd len="lg" w="lg" type="none"/>
          </a:ln>
        </p:spPr>
      </p:cxnSp>
      <p:cxnSp>
        <p:nvCxnSpPr>
          <p:cNvPr id="156" name="Shape 156"/>
          <p:cNvCxnSpPr>
            <a:stCxn id="151" idx="4"/>
            <a:endCxn id="155" idx="2"/>
          </p:cNvCxnSpPr>
          <p:nvPr/>
        </p:nvCxnSpPr>
        <p:spPr>
          <a:xfrm flipH="1" rot="10800000">
            <a:off x="3766563" y="3737291"/>
            <a:ext cx="1129200" cy="852300"/>
          </a:xfrm>
          <a:prstGeom prst="straightConnector1">
            <a:avLst/>
          </a:prstGeom>
          <a:noFill/>
          <a:ln cap="flat" cmpd="sng" w="19050">
            <a:solidFill>
              <a:srgbClr val="FFFFFF"/>
            </a:solidFill>
            <a:prstDash val="solid"/>
            <a:round/>
            <a:headEnd len="lg" w="lg" type="none"/>
            <a:tailEnd len="lg" w="lg" type="none"/>
          </a:ln>
        </p:spPr>
      </p:cxnSp>
      <p:cxnSp>
        <p:nvCxnSpPr>
          <p:cNvPr id="157" name="Shape 157"/>
          <p:cNvCxnSpPr>
            <a:stCxn id="151" idx="4"/>
            <a:endCxn id="158" idx="2"/>
          </p:cNvCxnSpPr>
          <p:nvPr/>
        </p:nvCxnSpPr>
        <p:spPr>
          <a:xfrm flipH="1" rot="10800000">
            <a:off x="3766563" y="4424891"/>
            <a:ext cx="2898600" cy="164700"/>
          </a:xfrm>
          <a:prstGeom prst="straightConnector1">
            <a:avLst/>
          </a:prstGeom>
          <a:noFill/>
          <a:ln cap="flat" cmpd="sng" w="19050">
            <a:solidFill>
              <a:srgbClr val="FFFFFF"/>
            </a:solidFill>
            <a:prstDash val="solid"/>
            <a:round/>
            <a:headEnd len="lg" w="lg" type="none"/>
            <a:tailEnd len="lg" w="lg" type="none"/>
          </a:ln>
        </p:spPr>
      </p:cxnSp>
      <p:cxnSp>
        <p:nvCxnSpPr>
          <p:cNvPr id="159" name="Shape 159"/>
          <p:cNvCxnSpPr>
            <a:stCxn id="155" idx="4"/>
            <a:endCxn id="158" idx="2"/>
          </p:cNvCxnSpPr>
          <p:nvPr/>
        </p:nvCxnSpPr>
        <p:spPr>
          <a:xfrm>
            <a:off x="5705576" y="3737366"/>
            <a:ext cx="959400" cy="687600"/>
          </a:xfrm>
          <a:prstGeom prst="straightConnector1">
            <a:avLst/>
          </a:prstGeom>
          <a:noFill/>
          <a:ln cap="flat" cmpd="sng" w="19050">
            <a:solidFill>
              <a:srgbClr val="FFFFFF"/>
            </a:solidFill>
            <a:prstDash val="solid"/>
            <a:round/>
            <a:headEnd len="lg" w="lg" type="none"/>
            <a:tailEnd len="lg" w="lg" type="none"/>
          </a:ln>
        </p:spPr>
      </p:cxnSp>
      <p:cxnSp>
        <p:nvCxnSpPr>
          <p:cNvPr id="160" name="Shape 160"/>
          <p:cNvCxnSpPr>
            <a:stCxn id="155" idx="3"/>
            <a:endCxn id="161" idx="2"/>
          </p:cNvCxnSpPr>
          <p:nvPr/>
        </p:nvCxnSpPr>
        <p:spPr>
          <a:xfrm flipH="1" rot="10800000">
            <a:off x="5300696" y="3112631"/>
            <a:ext cx="1950300" cy="828600"/>
          </a:xfrm>
          <a:prstGeom prst="straightConnector1">
            <a:avLst/>
          </a:prstGeom>
          <a:noFill/>
          <a:ln cap="flat" cmpd="sng" w="19050">
            <a:solidFill>
              <a:srgbClr val="FFFFFF"/>
            </a:solidFill>
            <a:prstDash val="solid"/>
            <a:round/>
            <a:headEnd len="lg" w="lg" type="none"/>
            <a:tailEnd len="lg" w="lg" type="none"/>
          </a:ln>
        </p:spPr>
      </p:cxnSp>
      <p:cxnSp>
        <p:nvCxnSpPr>
          <p:cNvPr id="162" name="Shape 162"/>
          <p:cNvCxnSpPr>
            <a:stCxn id="161" idx="3"/>
            <a:endCxn id="158" idx="3"/>
          </p:cNvCxnSpPr>
          <p:nvPr/>
        </p:nvCxnSpPr>
        <p:spPr>
          <a:xfrm flipH="1">
            <a:off x="7070059" y="3316581"/>
            <a:ext cx="585900" cy="1312200"/>
          </a:xfrm>
          <a:prstGeom prst="straightConnector1">
            <a:avLst/>
          </a:prstGeom>
          <a:noFill/>
          <a:ln cap="flat" cmpd="sng" w="19050">
            <a:solidFill>
              <a:srgbClr val="FFFFFF"/>
            </a:solidFill>
            <a:prstDash val="solid"/>
            <a:round/>
            <a:headEnd len="lg" w="lg" type="none"/>
            <a:tailEnd len="lg" w="lg" type="none"/>
          </a:ln>
        </p:spPr>
      </p:cxnSp>
      <p:sp>
        <p:nvSpPr>
          <p:cNvPr id="150" name="Shape 150"/>
          <p:cNvSpPr/>
          <p:nvPr/>
        </p:nvSpPr>
        <p:spPr>
          <a:xfrm>
            <a:off x="951954" y="3358201"/>
            <a:ext cx="809759" cy="40773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51" name="Shape 151"/>
          <p:cNvSpPr/>
          <p:nvPr/>
        </p:nvSpPr>
        <p:spPr>
          <a:xfrm>
            <a:off x="2956804" y="4385726"/>
            <a:ext cx="809759" cy="40773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53" name="Shape 153"/>
          <p:cNvSpPr/>
          <p:nvPr/>
        </p:nvSpPr>
        <p:spPr>
          <a:xfrm>
            <a:off x="2517654" y="2599001"/>
            <a:ext cx="809759" cy="40773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nvGrpSpPr>
          <p:cNvPr id="163" name="Shape 163"/>
          <p:cNvGrpSpPr/>
          <p:nvPr/>
        </p:nvGrpSpPr>
        <p:grpSpPr>
          <a:xfrm>
            <a:off x="4167117" y="1288836"/>
            <a:ext cx="809759" cy="378513"/>
            <a:chOff x="565525" y="1153875"/>
            <a:chExt cx="1250400" cy="606300"/>
          </a:xfrm>
        </p:grpSpPr>
        <p:sp>
          <p:nvSpPr>
            <p:cNvPr id="164" name="Shape 164"/>
            <p:cNvSpPr/>
            <p:nvPr/>
          </p:nvSpPr>
          <p:spPr>
            <a:xfrm>
              <a:off x="565525" y="1153875"/>
              <a:ext cx="1250400" cy="606300"/>
            </a:xfrm>
            <a:prstGeom prst="can">
              <a:avLst>
                <a:gd fmla="val 50000" name="adj"/>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65" name="Shape 165"/>
            <p:cNvCxnSpPr/>
            <p:nvPr/>
          </p:nvCxnSpPr>
          <p:spPr>
            <a:xfrm>
              <a:off x="774600" y="1216675"/>
              <a:ext cx="926100" cy="155100"/>
            </a:xfrm>
            <a:prstGeom prst="straightConnector1">
              <a:avLst/>
            </a:prstGeom>
            <a:noFill/>
            <a:ln cap="flat" cmpd="sng" w="9525">
              <a:solidFill>
                <a:srgbClr val="000000"/>
              </a:solidFill>
              <a:prstDash val="solid"/>
              <a:round/>
              <a:headEnd len="lg" w="lg" type="triangle"/>
              <a:tailEnd len="lg" w="lg" type="triangle"/>
            </a:ln>
          </p:spPr>
        </p:cxnSp>
        <p:cxnSp>
          <p:nvCxnSpPr>
            <p:cNvPr id="166" name="Shape 166"/>
            <p:cNvCxnSpPr/>
            <p:nvPr/>
          </p:nvCxnSpPr>
          <p:spPr>
            <a:xfrm flipH="1" rot="10800000">
              <a:off x="727675" y="1216675"/>
              <a:ext cx="926100" cy="155100"/>
            </a:xfrm>
            <a:prstGeom prst="straightConnector1">
              <a:avLst/>
            </a:prstGeom>
            <a:noFill/>
            <a:ln cap="flat" cmpd="sng" w="9525">
              <a:solidFill>
                <a:srgbClr val="000000"/>
              </a:solidFill>
              <a:prstDash val="solid"/>
              <a:round/>
              <a:headEnd len="lg" w="lg" type="triangle"/>
              <a:tailEnd len="lg" w="lg" type="triangle"/>
            </a:ln>
          </p:spPr>
        </p:cxnSp>
      </p:grpSp>
      <p:sp>
        <p:nvSpPr>
          <p:cNvPr id="155" name="Shape 155"/>
          <p:cNvSpPr/>
          <p:nvPr/>
        </p:nvSpPr>
        <p:spPr>
          <a:xfrm>
            <a:off x="4895817" y="3533501"/>
            <a:ext cx="809759" cy="40773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58" name="Shape 158"/>
          <p:cNvSpPr/>
          <p:nvPr/>
        </p:nvSpPr>
        <p:spPr>
          <a:xfrm>
            <a:off x="6665029" y="4221001"/>
            <a:ext cx="809759" cy="40773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61" name="Shape 161"/>
          <p:cNvSpPr/>
          <p:nvPr/>
        </p:nvSpPr>
        <p:spPr>
          <a:xfrm>
            <a:off x="7251079" y="2908851"/>
            <a:ext cx="809759" cy="407730"/>
          </a:xfrm>
          <a:prstGeom prst="can">
            <a:avLst>
              <a:gd fmla="val 50000" name="adj"/>
            </a:avLst>
          </a:prstGeom>
          <a:solidFill>
            <a:srgbClr val="FF99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167" name="Shape 167"/>
          <p:cNvCxnSpPr>
            <a:stCxn id="153" idx="4"/>
            <a:endCxn id="161" idx="2"/>
          </p:cNvCxnSpPr>
          <p:nvPr/>
        </p:nvCxnSpPr>
        <p:spPr>
          <a:xfrm>
            <a:off x="3327413" y="2802866"/>
            <a:ext cx="3923700" cy="309900"/>
          </a:xfrm>
          <a:prstGeom prst="straightConnector1">
            <a:avLst/>
          </a:prstGeom>
          <a:noFill/>
          <a:ln cap="flat" cmpd="sng" w="19050">
            <a:solidFill>
              <a:srgbClr val="FFFFFF"/>
            </a:solidFill>
            <a:prstDash val="solid"/>
            <a:round/>
            <a:headEnd len="lg" w="lg" type="none"/>
            <a:tailEnd len="lg" w="lg" type="none"/>
          </a:ln>
        </p:spPr>
      </p:cxnSp>
      <p:cxnSp>
        <p:nvCxnSpPr>
          <p:cNvPr id="168" name="Shape 168"/>
          <p:cNvCxnSpPr>
            <a:endCxn id="150" idx="1"/>
          </p:cNvCxnSpPr>
          <p:nvPr/>
        </p:nvCxnSpPr>
        <p:spPr>
          <a:xfrm flipH="1">
            <a:off x="1356834" y="1478101"/>
            <a:ext cx="2810400" cy="1880100"/>
          </a:xfrm>
          <a:prstGeom prst="curvedConnector2">
            <a:avLst/>
          </a:prstGeom>
          <a:noFill/>
          <a:ln cap="flat" cmpd="sng" w="19050">
            <a:solidFill>
              <a:srgbClr val="FFFFFF"/>
            </a:solidFill>
            <a:prstDash val="dash"/>
            <a:round/>
            <a:headEnd len="lg" w="lg" type="none"/>
            <a:tailEnd len="lg" w="lg" type="none"/>
          </a:ln>
        </p:spPr>
      </p:cxnSp>
      <p:cxnSp>
        <p:nvCxnSpPr>
          <p:cNvPr id="169" name="Shape 169"/>
          <p:cNvCxnSpPr>
            <a:endCxn id="153" idx="1"/>
          </p:cNvCxnSpPr>
          <p:nvPr/>
        </p:nvCxnSpPr>
        <p:spPr>
          <a:xfrm flipH="1">
            <a:off x="2922534" y="1478201"/>
            <a:ext cx="1244700" cy="1120800"/>
          </a:xfrm>
          <a:prstGeom prst="curvedConnector2">
            <a:avLst/>
          </a:prstGeom>
          <a:noFill/>
          <a:ln cap="flat" cmpd="sng" w="19050">
            <a:solidFill>
              <a:srgbClr val="FFFFFF"/>
            </a:solidFill>
            <a:prstDash val="dash"/>
            <a:round/>
            <a:headEnd len="lg" w="lg" type="none"/>
            <a:tailEnd len="lg" w="lg" type="none"/>
          </a:ln>
        </p:spPr>
      </p:cxnSp>
      <p:cxnSp>
        <p:nvCxnSpPr>
          <p:cNvPr id="170" name="Shape 170"/>
          <p:cNvCxnSpPr>
            <a:stCxn id="164" idx="3"/>
            <a:endCxn id="151" idx="1"/>
          </p:cNvCxnSpPr>
          <p:nvPr/>
        </p:nvCxnSpPr>
        <p:spPr>
          <a:xfrm rot="5400000">
            <a:off x="2607746" y="2421399"/>
            <a:ext cx="2718300" cy="1210200"/>
          </a:xfrm>
          <a:prstGeom prst="curvedConnector3">
            <a:avLst>
              <a:gd fmla="val 50001" name="adj1"/>
            </a:avLst>
          </a:prstGeom>
          <a:noFill/>
          <a:ln cap="flat" cmpd="sng" w="19050">
            <a:solidFill>
              <a:srgbClr val="FFFFFF"/>
            </a:solidFill>
            <a:prstDash val="dash"/>
            <a:round/>
            <a:headEnd len="lg" w="lg" type="none"/>
            <a:tailEnd len="lg" w="lg" type="none"/>
          </a:ln>
        </p:spPr>
      </p:cxnSp>
      <p:cxnSp>
        <p:nvCxnSpPr>
          <p:cNvPr id="171" name="Shape 171"/>
          <p:cNvCxnSpPr>
            <a:stCxn id="164" idx="3"/>
            <a:endCxn id="155" idx="1"/>
          </p:cNvCxnSpPr>
          <p:nvPr/>
        </p:nvCxnSpPr>
        <p:spPr>
          <a:xfrm flipH="1" rot="-5400000">
            <a:off x="4003196" y="2236149"/>
            <a:ext cx="1866300" cy="728700"/>
          </a:xfrm>
          <a:prstGeom prst="curvedConnector3">
            <a:avLst>
              <a:gd fmla="val 49996" name="adj1"/>
            </a:avLst>
          </a:prstGeom>
          <a:noFill/>
          <a:ln cap="flat" cmpd="sng" w="19050">
            <a:solidFill>
              <a:srgbClr val="FFFFFF"/>
            </a:solidFill>
            <a:prstDash val="dash"/>
            <a:round/>
            <a:headEnd len="lg" w="lg" type="none"/>
            <a:tailEnd len="lg" w="lg" type="none"/>
          </a:ln>
        </p:spPr>
      </p:cxnSp>
      <p:cxnSp>
        <p:nvCxnSpPr>
          <p:cNvPr id="172" name="Shape 172"/>
          <p:cNvCxnSpPr>
            <a:stCxn id="164" idx="4"/>
            <a:endCxn id="161" idx="1"/>
          </p:cNvCxnSpPr>
          <p:nvPr/>
        </p:nvCxnSpPr>
        <p:spPr>
          <a:xfrm>
            <a:off x="4976876" y="1478093"/>
            <a:ext cx="2679000" cy="1430700"/>
          </a:xfrm>
          <a:prstGeom prst="curvedConnector2">
            <a:avLst/>
          </a:prstGeom>
          <a:noFill/>
          <a:ln cap="flat" cmpd="sng" w="19050">
            <a:solidFill>
              <a:srgbClr val="FFFFFF"/>
            </a:solidFill>
            <a:prstDash val="dash"/>
            <a:round/>
            <a:headEnd len="lg" w="lg" type="none"/>
            <a:tailEnd len="lg" w="lg" type="none"/>
          </a:ln>
        </p:spPr>
      </p:cxnSp>
      <p:cxnSp>
        <p:nvCxnSpPr>
          <p:cNvPr id="173" name="Shape 173"/>
          <p:cNvCxnSpPr>
            <a:stCxn id="164" idx="4"/>
            <a:endCxn id="158" idx="1"/>
          </p:cNvCxnSpPr>
          <p:nvPr/>
        </p:nvCxnSpPr>
        <p:spPr>
          <a:xfrm>
            <a:off x="4976876" y="1478093"/>
            <a:ext cx="2093100" cy="2742900"/>
          </a:xfrm>
          <a:prstGeom prst="curvedConnector2">
            <a:avLst/>
          </a:prstGeom>
          <a:noFill/>
          <a:ln cap="flat" cmpd="sng" w="19050">
            <a:solidFill>
              <a:srgbClr val="FFFFFF"/>
            </a:solidFill>
            <a:prstDash val="dash"/>
            <a:round/>
            <a:headEnd len="lg" w="lg" type="none"/>
            <a:tailEnd len="lg" w="lg" type="none"/>
          </a:ln>
        </p:spPr>
      </p:cxnSp>
      <p:sp>
        <p:nvSpPr>
          <p:cNvPr id="174" name="Shape 174"/>
          <p:cNvSpPr txBox="1"/>
          <p:nvPr/>
        </p:nvSpPr>
        <p:spPr>
          <a:xfrm>
            <a:off x="233500" y="163975"/>
            <a:ext cx="8545800" cy="793800"/>
          </a:xfrm>
          <a:prstGeom prst="rect">
            <a:avLst/>
          </a:prstGeom>
          <a:noFill/>
          <a:ln>
            <a:noFill/>
          </a:ln>
        </p:spPr>
        <p:txBody>
          <a:bodyPr anchorCtr="0" anchor="t" bIns="91425" lIns="91425" rIns="91425" wrap="square" tIns="91425">
            <a:noAutofit/>
          </a:bodyPr>
          <a:lstStyle/>
          <a:p>
            <a:pPr lvl="0" rtl="0">
              <a:spcBef>
                <a:spcPts val="0"/>
              </a:spcBef>
              <a:buNone/>
            </a:pPr>
            <a:r>
              <a:rPr b="1" lang="en" sz="3000">
                <a:solidFill>
                  <a:srgbClr val="FF9900"/>
                </a:solidFill>
                <a:latin typeface="Proxima Nova"/>
                <a:ea typeface="Proxima Nova"/>
                <a:cs typeface="Proxima Nova"/>
                <a:sym typeface="Proxima Nova"/>
              </a:rPr>
              <a:t>SDN</a:t>
            </a:r>
          </a:p>
        </p:txBody>
      </p:sp>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