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</p:sldIdLst>
  <p:sldSz cy="5143500" cx="9144000"/>
  <p:notesSz cx="6858000" cy="9144000"/>
  <p:embeddedFontLst>
    <p:embeddedFont>
      <p:font typeface="Raleway"/>
      <p:regular r:id="rId46"/>
      <p:bold r:id="rId47"/>
      <p:italic r:id="rId48"/>
      <p:boldItalic r:id="rId49"/>
    </p:embeddedFont>
    <p:embeddedFont>
      <p:font typeface="Lato"/>
      <p:regular r:id="rId50"/>
      <p:bold r:id="rId51"/>
      <p:italic r:id="rId52"/>
      <p:boldItalic r:id="rId5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font" Target="fonts/Raleway-regular.fntdata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font" Target="fonts/Raleway-italic.fntdata"/><Relationship Id="rId47" Type="http://schemas.openxmlformats.org/officeDocument/2006/relationships/font" Target="fonts/Raleway-bold.fntdata"/><Relationship Id="rId49" Type="http://schemas.openxmlformats.org/officeDocument/2006/relationships/font" Target="fonts/Raleway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font" Target="fonts/Lato-bold.fntdata"/><Relationship Id="rId50" Type="http://schemas.openxmlformats.org/officeDocument/2006/relationships/font" Target="fonts/Lato-regular.fntdata"/><Relationship Id="rId53" Type="http://schemas.openxmlformats.org/officeDocument/2006/relationships/font" Target="fonts/Lato-boldItalic.fntdata"/><Relationship Id="rId52" Type="http://schemas.openxmlformats.org/officeDocument/2006/relationships/font" Target="fonts/Lato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Shape 2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Shape 2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Shape 2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Shape 2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Shape 3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Shape 3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Shape 3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Shape 3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Shape 3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Shape 3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Shape 3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Reliability: components fail continuously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Shape 3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Shape 3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Shape 77"/>
          <p:cNvSpPr txBox="1"/>
          <p:nvPr>
            <p:ph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8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Shape 21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Shape 2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Shape 3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Shape 4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Shape 52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Shape 59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Shape 66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600"/>
            </a:lvl9pPr>
          </a:lstStyle>
          <a:p/>
        </p:txBody>
      </p:sp>
      <p:sp>
        <p:nvSpPr>
          <p:cNvPr id="68" name="Shape 68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SzPct val="1000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SzPct val="1000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6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jp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5.jp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4.jp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"/>
              <a:t>Dynamo</a:t>
            </a:r>
          </a:p>
        </p:txBody>
      </p:sp>
      <p:sp>
        <p:nvSpPr>
          <p:cNvPr id="87" name="Shape 87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Amazon’s Highly Available Key-value Store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SOSP ’07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System design: Partitioning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729450" y="2078875"/>
            <a:ext cx="40845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Consistent hashing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The output range of the hash function is a fixed circular space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Each node in the system is assigned a random position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Lookup: find the first node with  a position larger than the item’s position</a:t>
            </a:r>
          </a:p>
          <a:p>
            <a:pPr indent="-317500" lvl="0" marL="457200" rtl="0">
              <a:spcBef>
                <a:spcPts val="0"/>
              </a:spcBef>
              <a:buSzPct val="100000"/>
              <a:buChar char="❏"/>
            </a:pPr>
            <a:r>
              <a:rPr lang="en" sz="1400"/>
              <a:t>Node join/leave only affects its immediate neighbors</a:t>
            </a:r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Partitioning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729450" y="2078875"/>
            <a:ext cx="43506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Consistent hashing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Advantages: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Naturally somewhat balanced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Decentralized (both lookup and join/leave)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pic>
        <p:nvPicPr>
          <p:cNvPr id="151" name="Shape 1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Partitioning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729450" y="2078875"/>
            <a:ext cx="43506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Consistent hashing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Problems: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Not really balanced -- random position assignment leads to non-uniform data and load distribution</a:t>
            </a:r>
          </a:p>
          <a:p>
            <a:pPr indent="-342900" lvl="1" marL="914400" rtl="0">
              <a:lnSpc>
                <a:spcPct val="115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Solution: use virtual nodes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Partitioning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729450" y="2078875"/>
            <a:ext cx="43506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Virtual nodes</a:t>
            </a:r>
          </a:p>
          <a:p>
            <a:pPr indent="-342900" lvl="0" marL="457200" rtl="0">
              <a:spcBef>
                <a:spcPts val="0"/>
              </a:spcBef>
              <a:buSzPct val="100000"/>
              <a:buChar char="❏"/>
            </a:pPr>
            <a:r>
              <a:rPr lang="en" sz="1800"/>
              <a:t>Nodes gets several, smaller key ranges instead of a big one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pic>
        <p:nvPicPr>
          <p:cNvPr id="165" name="Shape 1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Shape 166"/>
          <p:cNvSpPr/>
          <p:nvPr/>
        </p:nvSpPr>
        <p:spPr>
          <a:xfrm>
            <a:off x="6573300" y="2045650"/>
            <a:ext cx="313800" cy="313800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167" name="Shape 167"/>
          <p:cNvSpPr/>
          <p:nvPr/>
        </p:nvSpPr>
        <p:spPr>
          <a:xfrm>
            <a:off x="7216650" y="2859475"/>
            <a:ext cx="313800" cy="3138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</a:t>
            </a:r>
          </a:p>
        </p:txBody>
      </p:sp>
      <p:sp>
        <p:nvSpPr>
          <p:cNvPr id="168" name="Shape 168"/>
          <p:cNvSpPr/>
          <p:nvPr/>
        </p:nvSpPr>
        <p:spPr>
          <a:xfrm>
            <a:off x="6148500" y="3352825"/>
            <a:ext cx="313800" cy="313800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E</a:t>
            </a:r>
          </a:p>
        </p:txBody>
      </p:sp>
      <p:sp>
        <p:nvSpPr>
          <p:cNvPr id="169" name="Shape 169"/>
          <p:cNvSpPr/>
          <p:nvPr/>
        </p:nvSpPr>
        <p:spPr>
          <a:xfrm>
            <a:off x="7112325" y="2359450"/>
            <a:ext cx="313800" cy="313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</a:t>
            </a:r>
          </a:p>
        </p:txBody>
      </p:sp>
      <p:sp>
        <p:nvSpPr>
          <p:cNvPr id="170" name="Shape 170"/>
          <p:cNvSpPr/>
          <p:nvPr/>
        </p:nvSpPr>
        <p:spPr>
          <a:xfrm>
            <a:off x="6887100" y="3359500"/>
            <a:ext cx="313800" cy="3138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</a:t>
            </a:r>
          </a:p>
        </p:txBody>
      </p:sp>
      <p:sp>
        <p:nvSpPr>
          <p:cNvPr id="171" name="Shape 171"/>
          <p:cNvSpPr/>
          <p:nvPr/>
        </p:nvSpPr>
        <p:spPr>
          <a:xfrm>
            <a:off x="5834700" y="2859475"/>
            <a:ext cx="313800" cy="3138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</a:t>
            </a:r>
          </a:p>
        </p:txBody>
      </p:sp>
      <p:sp>
        <p:nvSpPr>
          <p:cNvPr id="172" name="Shape 172"/>
          <p:cNvSpPr/>
          <p:nvPr/>
        </p:nvSpPr>
        <p:spPr>
          <a:xfrm>
            <a:off x="6034275" y="2250900"/>
            <a:ext cx="313800" cy="313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Partitioning</a:t>
            </a:r>
          </a:p>
        </p:txBody>
      </p:sp>
      <p:sp>
        <p:nvSpPr>
          <p:cNvPr id="178" name="Shape 178"/>
          <p:cNvSpPr txBox="1"/>
          <p:nvPr>
            <p:ph idx="1" type="body"/>
          </p:nvPr>
        </p:nvSpPr>
        <p:spPr>
          <a:xfrm>
            <a:off x="729450" y="2078875"/>
            <a:ext cx="43506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Benefits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Incremental scalability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Load balance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pic>
        <p:nvPicPr>
          <p:cNvPr id="179" name="Shape 1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Shape 180"/>
          <p:cNvSpPr/>
          <p:nvPr/>
        </p:nvSpPr>
        <p:spPr>
          <a:xfrm>
            <a:off x="6573300" y="2045650"/>
            <a:ext cx="313800" cy="313800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181" name="Shape 181"/>
          <p:cNvSpPr/>
          <p:nvPr/>
        </p:nvSpPr>
        <p:spPr>
          <a:xfrm>
            <a:off x="7216650" y="2859475"/>
            <a:ext cx="313800" cy="3138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</a:t>
            </a:r>
          </a:p>
        </p:txBody>
      </p:sp>
      <p:sp>
        <p:nvSpPr>
          <p:cNvPr id="182" name="Shape 182"/>
          <p:cNvSpPr/>
          <p:nvPr/>
        </p:nvSpPr>
        <p:spPr>
          <a:xfrm>
            <a:off x="6148500" y="3352825"/>
            <a:ext cx="313800" cy="313800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E</a:t>
            </a:r>
          </a:p>
        </p:txBody>
      </p:sp>
      <p:sp>
        <p:nvSpPr>
          <p:cNvPr id="183" name="Shape 183"/>
          <p:cNvSpPr/>
          <p:nvPr/>
        </p:nvSpPr>
        <p:spPr>
          <a:xfrm>
            <a:off x="7112325" y="2359450"/>
            <a:ext cx="313800" cy="313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</a:t>
            </a:r>
          </a:p>
        </p:txBody>
      </p:sp>
      <p:sp>
        <p:nvSpPr>
          <p:cNvPr id="184" name="Shape 184"/>
          <p:cNvSpPr/>
          <p:nvPr/>
        </p:nvSpPr>
        <p:spPr>
          <a:xfrm>
            <a:off x="6887100" y="3359500"/>
            <a:ext cx="313800" cy="3138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</a:t>
            </a:r>
          </a:p>
        </p:txBody>
      </p:sp>
      <p:sp>
        <p:nvSpPr>
          <p:cNvPr id="185" name="Shape 185"/>
          <p:cNvSpPr/>
          <p:nvPr/>
        </p:nvSpPr>
        <p:spPr>
          <a:xfrm>
            <a:off x="5834700" y="2859475"/>
            <a:ext cx="313800" cy="3138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</a:t>
            </a:r>
          </a:p>
        </p:txBody>
      </p:sp>
      <p:sp>
        <p:nvSpPr>
          <p:cNvPr id="186" name="Shape 186"/>
          <p:cNvSpPr/>
          <p:nvPr/>
        </p:nvSpPr>
        <p:spPr>
          <a:xfrm>
            <a:off x="6034275" y="2250900"/>
            <a:ext cx="313800" cy="313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</a:t>
            </a:r>
            <a:r>
              <a:rPr lang="en"/>
              <a:t>Partitioning</a:t>
            </a:r>
          </a:p>
        </p:txBody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729450" y="2078875"/>
            <a:ext cx="4350600" cy="2261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Up to now, we just redefined Chord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pic>
        <p:nvPicPr>
          <p:cNvPr id="193" name="Shape 1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❏"/>
            </a:pPr>
            <a:r>
              <a:rPr lang="en" sz="1800">
                <a:solidFill>
                  <a:srgbClr val="000000"/>
                </a:solidFill>
              </a:rPr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Handling permanent failures</a:t>
            </a:r>
          </a:p>
          <a:p>
            <a:pPr indent="-342900" lvl="0" marL="457200" rtl="0">
              <a:spcBef>
                <a:spcPts val="0"/>
              </a:spcBef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Membership and Failure Detection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System design: Replication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729450" y="2078875"/>
            <a:ext cx="38595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Coordinator node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Replicas at N - 1 successors</a:t>
            </a: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N: # of replicas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Preference list</a:t>
            </a: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List of nodes that is responsible for storing a particular key</a:t>
            </a:r>
          </a:p>
          <a:p>
            <a:pPr indent="-317500" lvl="1" marL="914400">
              <a:lnSpc>
                <a:spcPct val="115000"/>
              </a:lnSpc>
              <a:spcBef>
                <a:spcPts val="0"/>
              </a:spcBef>
              <a:buSzPct val="100000"/>
              <a:buChar char="❏"/>
            </a:pPr>
            <a:r>
              <a:rPr lang="en" sz="1400"/>
              <a:t>Contains more than N nodes to account for node failures</a:t>
            </a:r>
          </a:p>
        </p:txBody>
      </p:sp>
      <p:pic>
        <p:nvPicPr>
          <p:cNvPr id="206" name="Shape 2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Replication</a:t>
            </a:r>
          </a:p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729450" y="2078875"/>
            <a:ext cx="38595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Storage system built on top of Chord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Like Cooperative File System(CFS)</a:t>
            </a:r>
          </a:p>
        </p:txBody>
      </p:sp>
      <p:pic>
        <p:nvPicPr>
          <p:cNvPr id="213" name="Shape 2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2450" y="1618400"/>
            <a:ext cx="3538851" cy="27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❏"/>
            </a:pPr>
            <a:r>
              <a:rPr lang="en" sz="1800">
                <a:solidFill>
                  <a:srgbClr val="000000"/>
                </a:solidFill>
              </a:rPr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Handling permanent failures</a:t>
            </a:r>
          </a:p>
          <a:p>
            <a:pPr indent="-342900" lvl="0" marL="457200" rtl="0">
              <a:spcBef>
                <a:spcPts val="0"/>
              </a:spcBef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Membership and Failure Detection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Authors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729450" y="2222925"/>
            <a:ext cx="4989300" cy="2117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/>
              <a:t>Giuseppe DeCandia, Deniz Hastorun, Madan Jampani, Gunavardhan Kakulapati, Avinash Lakshman, Alex Pilchin, Swaminathan Sivasubramanian, Peter Vosshall and </a:t>
            </a:r>
            <a:r>
              <a:rPr b="1" lang="en" sz="1800"/>
              <a:t>Werner Vogels</a:t>
            </a: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13375" y="1449724"/>
            <a:ext cx="1538858" cy="21171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 txBox="1"/>
          <p:nvPr/>
        </p:nvSpPr>
        <p:spPr>
          <a:xfrm>
            <a:off x="6400200" y="3566825"/>
            <a:ext cx="1765200" cy="4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/>
              <a:t>Werner Vogels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Cornell → Amazon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System design: Sloppy quorum</a:t>
            </a:r>
          </a:p>
        </p:txBody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Temporary failure handling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Goals: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Do not block waiting for unreachable nodes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Put should always succeed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Get should have high probability of seeing most recent put(s)</a:t>
            </a:r>
          </a:p>
          <a:p>
            <a:pPr indent="-381000" lvl="1" marL="914400" rtl="0">
              <a:spcBef>
                <a:spcPts val="0"/>
              </a:spcBef>
              <a:buSzPct val="100000"/>
              <a:buChar char="❏"/>
            </a:pPr>
            <a:r>
              <a:rPr lang="en" sz="2400"/>
              <a:t>C</a:t>
            </a:r>
            <a:r>
              <a:rPr b="1" lang="en" sz="2400">
                <a:solidFill>
                  <a:srgbClr val="FF0000"/>
                </a:solidFill>
              </a:rPr>
              <a:t>AP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Sloppy quorum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Quorum: R + W &gt; N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N - first N reachable nodes in the preference list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R - minimum # of responses for get</a:t>
            </a: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W - minimum # of responses for put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Never wait for all N, but R and W will overlap</a:t>
            </a:r>
          </a:p>
          <a:p>
            <a:pPr indent="-342900" lvl="0" marL="457200" rtl="0">
              <a:spcBef>
                <a:spcPts val="0"/>
              </a:spcBef>
              <a:buSzPct val="100000"/>
              <a:buChar char="❏"/>
            </a:pPr>
            <a:r>
              <a:rPr lang="en" sz="1800"/>
              <a:t>“Sloppy” quorum means R/W overlap </a:t>
            </a:r>
            <a:r>
              <a:rPr b="1" lang="en" sz="1800"/>
              <a:t>is not guaranteed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Conflict!</a:t>
            </a:r>
          </a:p>
        </p:txBody>
      </p:sp>
      <p:sp>
        <p:nvSpPr>
          <p:cNvPr id="237" name="Shape 237"/>
          <p:cNvSpPr txBox="1"/>
          <p:nvPr>
            <p:ph idx="1" type="body"/>
          </p:nvPr>
        </p:nvSpPr>
        <p:spPr>
          <a:xfrm>
            <a:off x="729450" y="2078875"/>
            <a:ext cx="38388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8" name="Shape 238"/>
          <p:cNvSpPr txBox="1"/>
          <p:nvPr/>
        </p:nvSpPr>
        <p:spPr>
          <a:xfrm>
            <a:off x="4934650" y="1266925"/>
            <a:ext cx="3613800" cy="33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Example:                                                                                        N=3, R=2, W=2                                                                          Shopping cart, empty “”                                                        preference list n1, n2, n3, n4                                             client1 wants to add item X                          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 get() from n1, n2 yields “”                      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 n1 and n2 fail                                                 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 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put(“X”) goes to n3, n4                                                 n1, n2 revive                                                                                 client2 wants to add item Y                           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 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get() from n1, n2 yields “”                      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 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put(“Y”) to n1, n2                                                              client3 wants to display cart                         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 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get() from n1, n3 yields two values!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 “X” and “Y”                                                                           </a:t>
            </a:r>
            <a:r>
              <a:rPr lang="en" sz="1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_</a:t>
            </a:r>
            <a:r>
              <a:rPr lang="en"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        neither supersedes the other -- conflict!                                               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Eventual consistency</a:t>
            </a:r>
          </a:p>
        </p:txBody>
      </p:sp>
      <p:sp>
        <p:nvSpPr>
          <p:cNvPr id="244" name="Shape 24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Accept writes at any replica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Allow divergent replica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Allow reads to see stale or conflicting data</a:t>
            </a:r>
          </a:p>
          <a:p>
            <a:pPr indent="-342900" lvl="0" marL="45720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Resolve multiple versions when failures go away(gossip!)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Conflict resolution</a:t>
            </a:r>
          </a:p>
        </p:txBody>
      </p:sp>
      <p:sp>
        <p:nvSpPr>
          <p:cNvPr id="250" name="Shape 250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When?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During reads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Always writeable: cannot reject updates 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Who?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Clients</a:t>
            </a:r>
          </a:p>
          <a:p>
            <a:pPr indent="-342900" lvl="1" marL="91440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Application can decide the best suited method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256" name="Shape 25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❏"/>
            </a:pPr>
            <a:r>
              <a:rPr lang="en" sz="1800">
                <a:solidFill>
                  <a:srgbClr val="000000"/>
                </a:solidFill>
              </a:rPr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Handling permanent failures</a:t>
            </a:r>
          </a:p>
          <a:p>
            <a:pPr indent="-342900" lvl="0" marL="457200" rtl="0">
              <a:spcBef>
                <a:spcPts val="0"/>
              </a:spcBef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Membership and Failure Detection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System design: Versioning</a:t>
            </a:r>
          </a:p>
        </p:txBody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x="729450" y="2078875"/>
            <a:ext cx="74316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Eventual consistency ⇒ conflicting versions</a:t>
            </a:r>
          </a:p>
          <a:p>
            <a:pPr indent="-342900" lvl="0" marL="45720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Version number? No; it forces total ordering (Lamport clock)</a:t>
            </a:r>
          </a:p>
          <a:p>
            <a:pPr indent="-342900" lvl="0" marL="457200">
              <a:lnSpc>
                <a:spcPct val="20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Vector clock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System design: Versioning</a:t>
            </a:r>
          </a:p>
        </p:txBody>
      </p:sp>
      <p:sp>
        <p:nvSpPr>
          <p:cNvPr id="268" name="Shape 268"/>
          <p:cNvSpPr txBox="1"/>
          <p:nvPr>
            <p:ph idx="1" type="body"/>
          </p:nvPr>
        </p:nvSpPr>
        <p:spPr>
          <a:xfrm>
            <a:off x="729450" y="2078875"/>
            <a:ext cx="38391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Vector clock: version number per key per node.</a:t>
            </a:r>
          </a:p>
          <a:p>
            <a:pPr indent="-342900" lvl="0" marL="45720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List of [node, counter] pairs</a:t>
            </a:r>
          </a:p>
        </p:txBody>
      </p:sp>
      <p:pic>
        <p:nvPicPr>
          <p:cNvPr id="269" name="Shape 2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4650" y="1464700"/>
            <a:ext cx="2885355" cy="298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275" name="Shape 27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❏"/>
            </a:pPr>
            <a:r>
              <a:rPr lang="en" sz="1800">
                <a:solidFill>
                  <a:srgbClr val="000000"/>
                </a:solidFill>
              </a:rPr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Handling permanent failures</a:t>
            </a:r>
          </a:p>
          <a:p>
            <a:pPr indent="-342900" lvl="0" marL="457200" rtl="0">
              <a:spcBef>
                <a:spcPts val="0"/>
              </a:spcBef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Membership and Failure Detection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System design: Interface</a:t>
            </a:r>
          </a:p>
        </p:txBody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All objects are immutable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Get(key)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may return multiple versions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Put(key, context, object)</a:t>
            </a:r>
          </a:p>
          <a:p>
            <a:pPr indent="-342900" lvl="1" marL="914400" rtl="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Creates a new version of key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Motivation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/>
              <a:t>A key-value storage system that provide an </a:t>
            </a:r>
            <a:r>
              <a:rPr b="1" lang="en" sz="2400"/>
              <a:t>“always-on” experience</a:t>
            </a:r>
            <a:r>
              <a:rPr lang="en" sz="2400"/>
              <a:t> at </a:t>
            </a:r>
            <a:r>
              <a:rPr b="1" lang="en" sz="2400"/>
              <a:t>massive scale</a:t>
            </a:r>
            <a:r>
              <a:rPr lang="en" sz="240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❏"/>
            </a:pPr>
            <a:r>
              <a:rPr lang="en" sz="1800">
                <a:solidFill>
                  <a:srgbClr val="000000"/>
                </a:solidFill>
              </a:rPr>
              <a:t>Handling permanent failures</a:t>
            </a:r>
          </a:p>
          <a:p>
            <a:pPr indent="-342900" lvl="0" marL="457200" rtl="0">
              <a:spcBef>
                <a:spcPts val="0"/>
              </a:spcBef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Membership and Failure Detection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Handling permanent failures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3" name="Shape 293"/>
          <p:cNvSpPr txBox="1"/>
          <p:nvPr>
            <p:ph idx="1" type="body"/>
          </p:nvPr>
        </p:nvSpPr>
        <p:spPr>
          <a:xfrm>
            <a:off x="729450" y="2078875"/>
            <a:ext cx="35391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Detect inconsistencies between replicas</a:t>
            </a:r>
          </a:p>
          <a:p>
            <a:pPr indent="-3175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1600"/>
              </a:spcAft>
              <a:buSzPct val="100000"/>
              <a:buChar char="❏"/>
            </a:pPr>
            <a:r>
              <a:rPr lang="en" sz="1400"/>
              <a:t>Synchronization</a:t>
            </a:r>
          </a:p>
        </p:txBody>
      </p:sp>
      <p:pic>
        <p:nvPicPr>
          <p:cNvPr id="294" name="Shape 2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7175" y="1848638"/>
            <a:ext cx="3538851" cy="27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Handling permanent failures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x="729450" y="2078875"/>
            <a:ext cx="35391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Anti-entropy replica synchronization protocol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Merkle trees</a:t>
            </a: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A hash tree where leaves are hashes of the values of individual keys; nodes are hashes of their children</a:t>
            </a: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buSzPct val="100000"/>
              <a:buChar char="❏"/>
            </a:pPr>
            <a:r>
              <a:rPr lang="en" sz="1400"/>
              <a:t>Minimize the amount of data that needs to be transferred for synchronization</a:t>
            </a:r>
          </a:p>
        </p:txBody>
      </p:sp>
      <p:sp>
        <p:nvSpPr>
          <p:cNvPr id="301" name="Shape 301"/>
          <p:cNvSpPr/>
          <p:nvPr/>
        </p:nvSpPr>
        <p:spPr>
          <a:xfrm>
            <a:off x="5918700" y="2224500"/>
            <a:ext cx="1050000" cy="402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800"/>
              <a:t>H</a:t>
            </a:r>
            <a:r>
              <a:rPr baseline="-25000" lang="en" sz="800"/>
              <a:t>ABCD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800"/>
              <a:t>Hash(H</a:t>
            </a:r>
            <a:r>
              <a:rPr baseline="-25000" lang="en" sz="800"/>
              <a:t>AB</a:t>
            </a:r>
            <a:r>
              <a:rPr lang="en" sz="800"/>
              <a:t>+H</a:t>
            </a:r>
            <a:r>
              <a:rPr baseline="-25000" lang="en" sz="800"/>
              <a:t>CD</a:t>
            </a:r>
            <a:r>
              <a:rPr lang="en" sz="800"/>
              <a:t>)</a:t>
            </a:r>
          </a:p>
        </p:txBody>
      </p:sp>
      <p:sp>
        <p:nvSpPr>
          <p:cNvPr id="302" name="Shape 302"/>
          <p:cNvSpPr/>
          <p:nvPr/>
        </p:nvSpPr>
        <p:spPr>
          <a:xfrm>
            <a:off x="5034650" y="3009075"/>
            <a:ext cx="1050000" cy="47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800"/>
              <a:t>H</a:t>
            </a:r>
            <a:r>
              <a:rPr baseline="-25000" lang="en" sz="800"/>
              <a:t>AB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800"/>
              <a:t>Hash(H</a:t>
            </a:r>
            <a:r>
              <a:rPr baseline="-25000" lang="en" sz="800"/>
              <a:t>A</a:t>
            </a:r>
            <a:r>
              <a:rPr lang="en" sz="800"/>
              <a:t>+H</a:t>
            </a:r>
            <a:r>
              <a:rPr baseline="-25000" lang="en" sz="800"/>
              <a:t>B</a:t>
            </a:r>
            <a:r>
              <a:rPr lang="en" sz="800"/>
              <a:t>)</a:t>
            </a:r>
          </a:p>
        </p:txBody>
      </p:sp>
      <p:sp>
        <p:nvSpPr>
          <p:cNvPr id="303" name="Shape 303"/>
          <p:cNvSpPr/>
          <p:nvPr/>
        </p:nvSpPr>
        <p:spPr>
          <a:xfrm>
            <a:off x="6762200" y="3009125"/>
            <a:ext cx="1050000" cy="477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800"/>
              <a:t>H</a:t>
            </a:r>
            <a:r>
              <a:rPr baseline="-25000" lang="en" sz="800"/>
              <a:t>CD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800"/>
              <a:t>Hash(H</a:t>
            </a:r>
            <a:r>
              <a:rPr baseline="-25000" lang="en" sz="800"/>
              <a:t>C</a:t>
            </a:r>
            <a:r>
              <a:rPr lang="en" sz="800"/>
              <a:t>+H</a:t>
            </a:r>
            <a:r>
              <a:rPr baseline="-25000" lang="en" sz="800"/>
              <a:t>D</a:t>
            </a:r>
            <a:r>
              <a:rPr lang="en" sz="800"/>
              <a:t>)</a:t>
            </a:r>
          </a:p>
        </p:txBody>
      </p:sp>
      <p:sp>
        <p:nvSpPr>
          <p:cNvPr id="304" name="Shape 304"/>
          <p:cNvSpPr/>
          <p:nvPr/>
        </p:nvSpPr>
        <p:spPr>
          <a:xfrm>
            <a:off x="4732550" y="3888550"/>
            <a:ext cx="656700" cy="456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800"/>
              <a:t>H</a:t>
            </a:r>
            <a:r>
              <a:rPr baseline="-25000" lang="en" sz="800"/>
              <a:t>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800"/>
              <a:t>Hash(A)</a:t>
            </a:r>
          </a:p>
        </p:txBody>
      </p:sp>
      <p:sp>
        <p:nvSpPr>
          <p:cNvPr id="305" name="Shape 305"/>
          <p:cNvSpPr/>
          <p:nvPr/>
        </p:nvSpPr>
        <p:spPr>
          <a:xfrm>
            <a:off x="5655475" y="3888550"/>
            <a:ext cx="656700" cy="456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800"/>
              <a:t>H</a:t>
            </a:r>
            <a:r>
              <a:rPr baseline="-25000" lang="en" sz="800"/>
              <a:t>B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800"/>
              <a:t>Hash(B)</a:t>
            </a:r>
          </a:p>
        </p:txBody>
      </p:sp>
      <p:sp>
        <p:nvSpPr>
          <p:cNvPr id="306" name="Shape 306"/>
          <p:cNvSpPr/>
          <p:nvPr/>
        </p:nvSpPr>
        <p:spPr>
          <a:xfrm>
            <a:off x="6578400" y="3888550"/>
            <a:ext cx="656700" cy="456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800"/>
              <a:t>H</a:t>
            </a:r>
            <a:r>
              <a:rPr baseline="-25000" lang="en" sz="800"/>
              <a:t>C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800"/>
              <a:t>Hash(C)</a:t>
            </a:r>
          </a:p>
        </p:txBody>
      </p:sp>
      <p:sp>
        <p:nvSpPr>
          <p:cNvPr id="307" name="Shape 307"/>
          <p:cNvSpPr/>
          <p:nvPr/>
        </p:nvSpPr>
        <p:spPr>
          <a:xfrm>
            <a:off x="7501325" y="3888550"/>
            <a:ext cx="656700" cy="456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800"/>
              <a:t>H</a:t>
            </a:r>
            <a:r>
              <a:rPr baseline="-25000" lang="en" sz="800"/>
              <a:t>D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800"/>
              <a:t>Hash(D)</a:t>
            </a:r>
          </a:p>
        </p:txBody>
      </p:sp>
      <p:cxnSp>
        <p:nvCxnSpPr>
          <p:cNvPr id="308" name="Shape 308"/>
          <p:cNvCxnSpPr>
            <a:stCxn id="302" idx="0"/>
            <a:endCxn id="301" idx="2"/>
          </p:cNvCxnSpPr>
          <p:nvPr/>
        </p:nvCxnSpPr>
        <p:spPr>
          <a:xfrm flipH="1" rot="10800000">
            <a:off x="5559650" y="2626875"/>
            <a:ext cx="884100" cy="38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09" name="Shape 309"/>
          <p:cNvCxnSpPr>
            <a:stCxn id="303" idx="0"/>
            <a:endCxn id="301" idx="2"/>
          </p:cNvCxnSpPr>
          <p:nvPr/>
        </p:nvCxnSpPr>
        <p:spPr>
          <a:xfrm rot="10800000">
            <a:off x="6443600" y="2626925"/>
            <a:ext cx="843600" cy="38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10" name="Shape 310"/>
          <p:cNvCxnSpPr>
            <a:stCxn id="304" idx="0"/>
            <a:endCxn id="302" idx="2"/>
          </p:cNvCxnSpPr>
          <p:nvPr/>
        </p:nvCxnSpPr>
        <p:spPr>
          <a:xfrm flipH="1" rot="10800000">
            <a:off x="5060900" y="3485950"/>
            <a:ext cx="498900" cy="40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11" name="Shape 311"/>
          <p:cNvCxnSpPr>
            <a:stCxn id="305" idx="0"/>
            <a:endCxn id="302" idx="2"/>
          </p:cNvCxnSpPr>
          <p:nvPr/>
        </p:nvCxnSpPr>
        <p:spPr>
          <a:xfrm rot="10800000">
            <a:off x="5559625" y="3485950"/>
            <a:ext cx="424200" cy="40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12" name="Shape 312"/>
          <p:cNvCxnSpPr>
            <a:stCxn id="306" idx="0"/>
            <a:endCxn id="303" idx="2"/>
          </p:cNvCxnSpPr>
          <p:nvPr/>
        </p:nvCxnSpPr>
        <p:spPr>
          <a:xfrm flipH="1" rot="10800000">
            <a:off x="6906750" y="3486250"/>
            <a:ext cx="380400" cy="402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313" name="Shape 313"/>
          <p:cNvCxnSpPr>
            <a:stCxn id="307" idx="0"/>
            <a:endCxn id="303" idx="2"/>
          </p:cNvCxnSpPr>
          <p:nvPr/>
        </p:nvCxnSpPr>
        <p:spPr>
          <a:xfrm rot="10800000">
            <a:off x="7287275" y="3486250"/>
            <a:ext cx="542400" cy="402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319" name="Shape 31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Handling permanent failures</a:t>
            </a:r>
          </a:p>
          <a:p>
            <a:pPr indent="-342900" lvl="0" marL="457200" rtl="0">
              <a:spcBef>
                <a:spcPts val="0"/>
              </a:spcBef>
              <a:buClr>
                <a:srgbClr val="000000"/>
              </a:buClr>
              <a:buSzPct val="100000"/>
              <a:buChar char="❏"/>
            </a:pPr>
            <a:r>
              <a:rPr lang="en" sz="1800">
                <a:solidFill>
                  <a:srgbClr val="000000"/>
                </a:solidFill>
              </a:rPr>
              <a:t>Membership and Failure Detection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System design: Membership and Failure Detection</a:t>
            </a:r>
          </a:p>
        </p:txBody>
      </p:sp>
      <p:sp>
        <p:nvSpPr>
          <p:cNvPr id="325" name="Shape 32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Gossip-based protocol propagates membership changes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External discovery of seed nodes to prevent logical partitions</a:t>
            </a:r>
          </a:p>
          <a:p>
            <a:pPr indent="-342900" lvl="0" marL="45720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Temporary failures can be detected through timeout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System design: Summary</a:t>
            </a:r>
          </a:p>
        </p:txBody>
      </p:sp>
      <p:sp>
        <p:nvSpPr>
          <p:cNvPr id="331" name="Shape 331"/>
          <p:cNvSpPr txBox="1"/>
          <p:nvPr>
            <p:ph idx="1" type="body"/>
          </p:nvPr>
        </p:nvSpPr>
        <p:spPr>
          <a:xfrm>
            <a:off x="729450" y="2078875"/>
            <a:ext cx="40302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32" name="Shape 3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7525" y="647800"/>
            <a:ext cx="4088750" cy="438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Evaluation?</a:t>
            </a:r>
          </a:p>
        </p:txBody>
      </p:sp>
      <p:sp>
        <p:nvSpPr>
          <p:cNvPr id="338" name="Shape 338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No real evaluation; only experiences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Experiences: Flexible N, R, W and impacts</a:t>
            </a:r>
          </a:p>
        </p:txBody>
      </p:sp>
      <p:sp>
        <p:nvSpPr>
          <p:cNvPr id="344" name="Shape 34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They claim “the main advantage of Dynamo” is flexible N, R, W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What do you get by varying them?</a:t>
            </a:r>
          </a:p>
          <a:p>
            <a:pPr indent="-3302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600"/>
              <a:t>(3-2-2) : default; reasonable R/W performance, durability, consistency</a:t>
            </a:r>
          </a:p>
          <a:p>
            <a:pPr indent="-330200" lvl="1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600"/>
              <a:t>(3-3-1) : fast W, slow R, not very durable</a:t>
            </a:r>
          </a:p>
          <a:p>
            <a:pPr indent="-330200" lvl="1" marL="914400" rtl="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600"/>
              <a:t>(3-1-3) : fast R, slow W, durable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Experiences: Latency</a:t>
            </a:r>
          </a:p>
        </p:txBody>
      </p:sp>
      <p:sp>
        <p:nvSpPr>
          <p:cNvPr id="350" name="Shape 350"/>
          <p:cNvSpPr txBox="1"/>
          <p:nvPr>
            <p:ph idx="1" type="body"/>
          </p:nvPr>
        </p:nvSpPr>
        <p:spPr>
          <a:xfrm>
            <a:off x="4582225" y="2078875"/>
            <a:ext cx="38358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99.9th percentile latency: ~200ms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Avg latency: ~20ms</a:t>
            </a:r>
          </a:p>
          <a:p>
            <a:pPr indent="-317500" lvl="0" marL="45720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400"/>
              <a:t>“Always-on” experience!</a:t>
            </a:r>
          </a:p>
        </p:txBody>
      </p:sp>
      <p:pic>
        <p:nvPicPr>
          <p:cNvPr id="351" name="Shape 3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6525" y="1917625"/>
            <a:ext cx="3178578" cy="298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Experiences: Load balancing</a:t>
            </a:r>
          </a:p>
        </p:txBody>
      </p:sp>
      <p:sp>
        <p:nvSpPr>
          <p:cNvPr id="357" name="Shape 357"/>
          <p:cNvSpPr txBox="1"/>
          <p:nvPr>
            <p:ph idx="1" type="body"/>
          </p:nvPr>
        </p:nvSpPr>
        <p:spPr>
          <a:xfrm>
            <a:off x="4643600" y="2078875"/>
            <a:ext cx="4193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Out-of-balance: 15% away from average load</a:t>
            </a: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400"/>
              <a:t>High loads: many popular keys; load is evenly distributed; fewer out-of-balance nodes</a:t>
            </a:r>
          </a:p>
          <a:p>
            <a:pPr indent="-317500" lvl="0" marL="45720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400"/>
              <a:t>Low loads: fewer popular keys; more out-of-balance nodes</a:t>
            </a:r>
          </a:p>
        </p:txBody>
      </p:sp>
      <p:pic>
        <p:nvPicPr>
          <p:cNvPr id="358" name="Shape 3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4900" y="1890325"/>
            <a:ext cx="3724380" cy="298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Motivation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A key-value storage system that provide an “always-on” experience at </a:t>
            </a:r>
            <a:r>
              <a:rPr b="1" lang="en" sz="2400"/>
              <a:t>massive scale</a:t>
            </a:r>
            <a:r>
              <a:rPr lang="en" sz="2400"/>
              <a:t>.</a:t>
            </a:r>
          </a:p>
          <a:p>
            <a:pPr lvl="0">
              <a:spcBef>
                <a:spcPts val="0"/>
              </a:spcBef>
              <a:buNone/>
            </a:pPr>
            <a:r>
              <a:rPr lang="en" sz="1600"/>
              <a:t>“Over 3 million checkouts in a single day” and “hundreds of thousands of concurrently active sessions.”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/>
              <a:t>Reliability can be a problem: “data center being destroyed by tornados”.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364" name="Shape 36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Eventual consistency</a:t>
            </a:r>
          </a:p>
          <a:p>
            <a:pPr indent="-3429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Always writeable despite failures</a:t>
            </a:r>
          </a:p>
          <a:p>
            <a:pPr indent="-342900" lvl="0" marL="457200">
              <a:lnSpc>
                <a:spcPct val="150000"/>
              </a:lnSpc>
              <a:spcBef>
                <a:spcPts val="0"/>
              </a:spcBef>
              <a:buSzPct val="100000"/>
              <a:buChar char="❏"/>
            </a:pPr>
            <a:r>
              <a:rPr lang="en" sz="1800"/>
              <a:t>Allow conflicting writes, client merges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  <p:sp>
        <p:nvSpPr>
          <p:cNvPr id="370" name="Shape 370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Motivation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A key-value storage system that provide an </a:t>
            </a:r>
            <a:r>
              <a:rPr b="1" lang="en" sz="2400"/>
              <a:t>“always-on” experience</a:t>
            </a:r>
            <a:r>
              <a:rPr lang="en" sz="2400"/>
              <a:t> at massive scale.</a:t>
            </a:r>
          </a:p>
          <a:p>
            <a:pPr lvl="0">
              <a:spcBef>
                <a:spcPts val="0"/>
              </a:spcBef>
              <a:buNone/>
            </a:pPr>
            <a:r>
              <a:rPr lang="en" sz="1600"/>
              <a:t>Service Level Agreements (SLA): e.g. 99.9th percentile of delay &lt; 300ms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600"/>
              <a:t>ALL </a:t>
            </a:r>
            <a:r>
              <a:rPr lang="en" sz="1600"/>
              <a:t>customers have a good experience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/>
              <a:t>Always writeable!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Consequence of “always writeable”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Always writeable ⇒ no master! Decentralization; peer-to-peer.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 Always writeable + failures ⇒ conflicts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>
              <a:spcBef>
                <a:spcPts val="0"/>
              </a:spcBef>
              <a:buNone/>
            </a:pPr>
            <a:r>
              <a:rPr lang="en" sz="1800"/>
              <a:t>CAP theorem: A and 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Amazon’s solution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Sacrifice consistency!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Handling permanent failures</a:t>
            </a:r>
          </a:p>
          <a:p>
            <a:pPr indent="-342900" lvl="0" marL="457200">
              <a:spcBef>
                <a:spcPts val="0"/>
              </a:spcBef>
              <a:buSzPct val="100000"/>
              <a:buChar char="❏"/>
            </a:pPr>
            <a:r>
              <a:rPr lang="en" sz="1800"/>
              <a:t>Membership and Failure Detection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System design: Overview</a:t>
            </a:r>
          </a:p>
        </p:txBody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ct val="100000"/>
              <a:buChar char="❏"/>
            </a:pPr>
            <a:r>
              <a:rPr lang="en" sz="1800"/>
              <a:t>Partitioning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Replication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Sloppy quorum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Versioning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Interface</a:t>
            </a: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Handling permanent failures</a:t>
            </a:r>
          </a:p>
          <a:p>
            <a:pPr indent="-342900" lvl="0" marL="457200" rtl="0">
              <a:spcBef>
                <a:spcPts val="0"/>
              </a:spcBef>
              <a:buClr>
                <a:srgbClr val="CCCCCC"/>
              </a:buClr>
              <a:buSzPct val="100000"/>
              <a:buChar char="❏"/>
            </a:pPr>
            <a:r>
              <a:rPr lang="en" sz="1800">
                <a:solidFill>
                  <a:srgbClr val="CCCCCC"/>
                </a:solidFill>
              </a:rPr>
              <a:t>Membership and Failure Detection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