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9" r:id="rId1"/>
  </p:sldMasterIdLst>
  <p:sldIdLst>
    <p:sldId id="256" r:id="rId2"/>
    <p:sldId id="316" r:id="rId3"/>
    <p:sldId id="315" r:id="rId4"/>
    <p:sldId id="260" r:id="rId5"/>
    <p:sldId id="259" r:id="rId6"/>
    <p:sldId id="257" r:id="rId7"/>
    <p:sldId id="318" r:id="rId8"/>
    <p:sldId id="328" r:id="rId9"/>
    <p:sldId id="280" r:id="rId10"/>
    <p:sldId id="263" r:id="rId11"/>
    <p:sldId id="262" r:id="rId12"/>
    <p:sldId id="270" r:id="rId13"/>
    <p:sldId id="261" r:id="rId14"/>
    <p:sldId id="264" r:id="rId15"/>
    <p:sldId id="265" r:id="rId16"/>
    <p:sldId id="267" r:id="rId17"/>
    <p:sldId id="266" r:id="rId18"/>
    <p:sldId id="268" r:id="rId19"/>
    <p:sldId id="269" r:id="rId20"/>
    <p:sldId id="271" r:id="rId21"/>
    <p:sldId id="323" r:id="rId22"/>
    <p:sldId id="274" r:id="rId23"/>
    <p:sldId id="275" r:id="rId24"/>
    <p:sldId id="324" r:id="rId25"/>
    <p:sldId id="325" r:id="rId26"/>
    <p:sldId id="326" r:id="rId27"/>
    <p:sldId id="278" r:id="rId28"/>
    <p:sldId id="279" r:id="rId29"/>
    <p:sldId id="283" r:id="rId30"/>
    <p:sldId id="284" r:id="rId31"/>
    <p:sldId id="285" r:id="rId32"/>
    <p:sldId id="286" r:id="rId33"/>
    <p:sldId id="287" r:id="rId34"/>
    <p:sldId id="288" r:id="rId35"/>
    <p:sldId id="321" r:id="rId36"/>
    <p:sldId id="289" r:id="rId37"/>
    <p:sldId id="290" r:id="rId38"/>
    <p:sldId id="327" r:id="rId39"/>
    <p:sldId id="293" r:id="rId40"/>
    <p:sldId id="295" r:id="rId41"/>
    <p:sldId id="294" r:id="rId42"/>
    <p:sldId id="291" r:id="rId43"/>
    <p:sldId id="296" r:id="rId44"/>
    <p:sldId id="297" r:id="rId45"/>
    <p:sldId id="298" r:id="rId46"/>
    <p:sldId id="320" r:id="rId47"/>
    <p:sldId id="299" r:id="rId48"/>
    <p:sldId id="330" r:id="rId49"/>
    <p:sldId id="300" r:id="rId50"/>
    <p:sldId id="329" r:id="rId51"/>
    <p:sldId id="301" r:id="rId52"/>
    <p:sldId id="302" r:id="rId53"/>
    <p:sldId id="303" r:id="rId54"/>
    <p:sldId id="306" r:id="rId55"/>
    <p:sldId id="305" r:id="rId56"/>
    <p:sldId id="317" r:id="rId57"/>
    <p:sldId id="309" r:id="rId58"/>
    <p:sldId id="331" r:id="rId59"/>
    <p:sldId id="310" r:id="rId60"/>
    <p:sldId id="311" r:id="rId61"/>
    <p:sldId id="312" r:id="rId62"/>
    <p:sldId id="313" r:id="rId63"/>
    <p:sldId id="314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120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51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4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2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8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44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05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6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1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62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3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57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2DD7A56-E186-41E4-A17F-AF17C261853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9AE1020-6A9A-4A5F-9F22-5BAA1A1B6F8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86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DHT Routing Geometries and Chord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Dietrich Geisler</a:t>
            </a:r>
          </a:p>
        </p:txBody>
      </p:sp>
    </p:spTree>
    <p:extLst>
      <p:ext uri="{BB962C8B-B14F-4D97-AF65-F5344CB8AC3E}">
        <p14:creationId xmlns:p14="http://schemas.microsoft.com/office/powerpoint/2010/main" val="152899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 </a:t>
            </a:r>
            <a:r>
              <a:rPr lang="en-US" dirty="0" smtClean="0"/>
              <a:t>of Nodes</a:t>
            </a:r>
            <a:endParaRPr lang="en-US" dirty="0"/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4B76E5-6519-4818-996F-20575E7B39FF}"/>
              </a:ext>
            </a:extLst>
          </p:cNvPr>
          <p:cNvSpPr txBox="1"/>
          <p:nvPr/>
        </p:nvSpPr>
        <p:spPr>
          <a:xfrm>
            <a:off x="5956916" y="1699186"/>
            <a:ext cx="825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BA1BD44-AFF2-4ABB-927F-F8AB179F253E}"/>
              </a:ext>
            </a:extLst>
          </p:cNvPr>
          <p:cNvSpPr txBox="1"/>
          <p:nvPr/>
        </p:nvSpPr>
        <p:spPr>
          <a:xfrm>
            <a:off x="6949905" y="1930018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7399242-0262-4DB8-956A-CCB35F869D50}"/>
              </a:ext>
            </a:extLst>
          </p:cNvPr>
          <p:cNvSpPr txBox="1"/>
          <p:nvPr/>
        </p:nvSpPr>
        <p:spPr>
          <a:xfrm>
            <a:off x="7640205" y="2377368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0B87636-E4B5-4647-BD51-A0883F1944CC}"/>
              </a:ext>
            </a:extLst>
          </p:cNvPr>
          <p:cNvSpPr txBox="1"/>
          <p:nvPr/>
        </p:nvSpPr>
        <p:spPr>
          <a:xfrm>
            <a:off x="8067180" y="4708639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C1E794F-F1B4-4976-8206-56AAA64A6700}"/>
              </a:ext>
            </a:extLst>
          </p:cNvPr>
          <p:cNvSpPr txBox="1"/>
          <p:nvPr/>
        </p:nvSpPr>
        <p:spPr>
          <a:xfrm>
            <a:off x="3869967" y="4708639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1A7B622-E8A9-46EB-BEDE-59B0160C619E}"/>
              </a:ext>
            </a:extLst>
          </p:cNvPr>
          <p:cNvSpPr txBox="1"/>
          <p:nvPr/>
        </p:nvSpPr>
        <p:spPr>
          <a:xfrm>
            <a:off x="4141471" y="2377368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697CF44-9390-4F56-8F8F-1DAD4F6D3B57}"/>
              </a:ext>
            </a:extLst>
          </p:cNvPr>
          <p:cNvSpPr txBox="1"/>
          <p:nvPr/>
        </p:nvSpPr>
        <p:spPr>
          <a:xfrm>
            <a:off x="4772835" y="1930017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86AE6D-848D-4819-A23C-7B3335F85A0A}"/>
              </a:ext>
            </a:extLst>
          </p:cNvPr>
          <p:cNvSpPr txBox="1"/>
          <p:nvPr/>
        </p:nvSpPr>
        <p:spPr>
          <a:xfrm>
            <a:off x="3806510" y="2991784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BCF4260-5569-4C6D-BBEC-BB44C9D5A57A}"/>
              </a:ext>
            </a:extLst>
          </p:cNvPr>
          <p:cNvSpPr txBox="1"/>
          <p:nvPr/>
        </p:nvSpPr>
        <p:spPr>
          <a:xfrm>
            <a:off x="8016705" y="2996818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B86B9F1-9999-4C1C-BC30-3C3A771EDF2E}"/>
              </a:ext>
            </a:extLst>
          </p:cNvPr>
          <p:cNvSpPr txBox="1"/>
          <p:nvPr/>
        </p:nvSpPr>
        <p:spPr>
          <a:xfrm>
            <a:off x="6949905" y="5814996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E636E81-FDD8-4900-BDC6-45428474FD8C}"/>
              </a:ext>
            </a:extLst>
          </p:cNvPr>
          <p:cNvSpPr txBox="1"/>
          <p:nvPr/>
        </p:nvSpPr>
        <p:spPr>
          <a:xfrm>
            <a:off x="8130637" y="3847100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B20190A-6912-47AC-91DD-E56E895CA154}"/>
              </a:ext>
            </a:extLst>
          </p:cNvPr>
          <p:cNvSpPr txBox="1"/>
          <p:nvPr/>
        </p:nvSpPr>
        <p:spPr>
          <a:xfrm>
            <a:off x="7642995" y="5363636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FCDAC15-9767-4C4C-9F80-E43278B78690}"/>
              </a:ext>
            </a:extLst>
          </p:cNvPr>
          <p:cNvSpPr txBox="1"/>
          <p:nvPr/>
        </p:nvSpPr>
        <p:spPr>
          <a:xfrm>
            <a:off x="3628690" y="3847100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9DC2AD6-6C30-4BA8-9A3D-85C13D0E3876}"/>
              </a:ext>
            </a:extLst>
          </p:cNvPr>
          <p:cNvSpPr txBox="1"/>
          <p:nvPr/>
        </p:nvSpPr>
        <p:spPr>
          <a:xfrm>
            <a:off x="5956916" y="5956843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19D294B-5C47-438D-AFAF-049B2E94521B}"/>
              </a:ext>
            </a:extLst>
          </p:cNvPr>
          <p:cNvSpPr txBox="1"/>
          <p:nvPr/>
        </p:nvSpPr>
        <p:spPr>
          <a:xfrm>
            <a:off x="4260316" y="5391569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CB8DB44-0095-4A3F-BD0B-2174EDB019FA}"/>
              </a:ext>
            </a:extLst>
          </p:cNvPr>
          <p:cNvSpPr txBox="1"/>
          <p:nvPr/>
        </p:nvSpPr>
        <p:spPr>
          <a:xfrm>
            <a:off x="4965798" y="5812512"/>
            <a:ext cx="63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53749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Assignment in Chord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88054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4871841" y="2742816"/>
            <a:ext cx="268330" cy="240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9800A2E-C314-43EE-8F18-9E5A113BCB2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6977055" y="2882698"/>
            <a:ext cx="444501" cy="1053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26" idx="1"/>
          </p:cNvCxnSpPr>
          <p:nvPr/>
        </p:nvCxnSpPr>
        <p:spPr>
          <a:xfrm>
            <a:off x="6977055" y="4950369"/>
            <a:ext cx="633223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CF32032D-4BFF-40D2-AD6C-2CAECB83641F}"/>
              </a:ext>
            </a:extLst>
          </p:cNvPr>
          <p:cNvCxnSpPr>
            <a:cxnSpLocks/>
            <a:stCxn id="32" idx="3"/>
            <a:endCxn id="28" idx="1"/>
          </p:cNvCxnSpPr>
          <p:nvPr/>
        </p:nvCxnSpPr>
        <p:spPr>
          <a:xfrm>
            <a:off x="4871841" y="2742816"/>
            <a:ext cx="2549715" cy="19432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D33F64C-9EF1-47D9-B4EE-CBCBC7E39705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7676096" y="2928864"/>
            <a:ext cx="54632" cy="2134278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D637B7C-5A67-48CA-A1B4-FF946ACB9C9A}"/>
              </a:ext>
            </a:extLst>
          </p:cNvPr>
          <p:cNvCxnSpPr>
            <a:cxnSpLocks/>
            <a:stCxn id="25" idx="0"/>
          </p:cNvCxnSpPr>
          <p:nvPr/>
        </p:nvCxnSpPr>
        <p:spPr>
          <a:xfrm flipH="1" flipV="1">
            <a:off x="4617301" y="2863266"/>
            <a:ext cx="13640" cy="2320326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83C9E7E-242B-40B6-9A52-94DBF52DFF6D}"/>
              </a:ext>
            </a:extLst>
          </p:cNvPr>
          <p:cNvCxnSpPr>
            <a:cxnSpLocks/>
            <a:endCxn id="25" idx="3"/>
          </p:cNvCxnSpPr>
          <p:nvPr/>
        </p:nvCxnSpPr>
        <p:spPr>
          <a:xfrm flipH="1">
            <a:off x="4751391" y="5296365"/>
            <a:ext cx="2858887" cy="7677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14F727F6-3D0F-4AC5-B6CC-58E7A9878A5F}"/>
              </a:ext>
            </a:extLst>
          </p:cNvPr>
          <p:cNvSpPr txBox="1"/>
          <p:nvPr/>
        </p:nvSpPr>
        <p:spPr>
          <a:xfrm>
            <a:off x="5204862" y="2322114"/>
            <a:ext cx="1927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Successor(14)</a:t>
            </a:r>
          </a:p>
        </p:txBody>
      </p:sp>
    </p:spTree>
    <p:extLst>
      <p:ext uri="{BB962C8B-B14F-4D97-AF65-F5344CB8AC3E}">
        <p14:creationId xmlns:p14="http://schemas.microsoft.com/office/powerpoint/2010/main" val="203769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Assignment in Chord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88054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4871841" y="2742816"/>
            <a:ext cx="268330" cy="240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9800A2E-C314-43EE-8F18-9E5A113BCB2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6977055" y="2882698"/>
            <a:ext cx="444501" cy="1053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26" idx="1"/>
          </p:cNvCxnSpPr>
          <p:nvPr/>
        </p:nvCxnSpPr>
        <p:spPr>
          <a:xfrm>
            <a:off x="6977055" y="4950369"/>
            <a:ext cx="633223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</p:spTree>
    <p:extLst>
      <p:ext uri="{BB962C8B-B14F-4D97-AF65-F5344CB8AC3E}">
        <p14:creationId xmlns:p14="http://schemas.microsoft.com/office/powerpoint/2010/main" val="183225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Assignment in Chord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5" name="Shape 447"/>
          <p:cNvGrpSpPr/>
          <p:nvPr/>
        </p:nvGrpSpPr>
        <p:grpSpPr>
          <a:xfrm>
            <a:off x="1097280" y="3522804"/>
            <a:ext cx="1725600" cy="327600"/>
            <a:chOff x="481575" y="1812600"/>
            <a:chExt cx="1725600" cy="327600"/>
          </a:xfrm>
        </p:grpSpPr>
        <p:sp>
          <p:nvSpPr>
            <p:cNvPr id="6" name="Shape 44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6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" name="Shape 44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8" name="Shape 450"/>
          <p:cNvGrpSpPr/>
          <p:nvPr/>
        </p:nvGrpSpPr>
        <p:grpSpPr>
          <a:xfrm>
            <a:off x="1097280" y="3850404"/>
            <a:ext cx="1725600" cy="327600"/>
            <a:chOff x="481575" y="1812600"/>
            <a:chExt cx="1725600" cy="327600"/>
          </a:xfrm>
        </p:grpSpPr>
        <p:sp>
          <p:nvSpPr>
            <p:cNvPr id="9" name="Shape 45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12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" name="Shape 45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11" name="Shape 453"/>
          <p:cNvGrpSpPr/>
          <p:nvPr/>
        </p:nvGrpSpPr>
        <p:grpSpPr>
          <a:xfrm>
            <a:off x="1097280" y="4178004"/>
            <a:ext cx="1725600" cy="327600"/>
            <a:chOff x="481575" y="1812600"/>
            <a:chExt cx="1725600" cy="327600"/>
          </a:xfrm>
        </p:grpSpPr>
        <p:sp>
          <p:nvSpPr>
            <p:cNvPr id="12" name="Shape 45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13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" name="Shape 45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20" name="Shape 462"/>
          <p:cNvGrpSpPr/>
          <p:nvPr/>
        </p:nvGrpSpPr>
        <p:grpSpPr>
          <a:xfrm>
            <a:off x="1097280" y="3195204"/>
            <a:ext cx="1725600" cy="327600"/>
            <a:chOff x="481575" y="1812600"/>
            <a:chExt cx="1725600" cy="327600"/>
          </a:xfrm>
        </p:grpSpPr>
        <p:sp>
          <p:nvSpPr>
            <p:cNvPr id="21" name="Shape 46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" name="Shape 46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23" name="Shape 477"/>
          <p:cNvSpPr/>
          <p:nvPr/>
        </p:nvSpPr>
        <p:spPr>
          <a:xfrm>
            <a:off x="6765998" y="2171425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88054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4871841" y="2742816"/>
            <a:ext cx="268330" cy="240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9800A2E-C314-43EE-8F18-9E5A113BCB2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6977055" y="2882698"/>
            <a:ext cx="444501" cy="1053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26" idx="1"/>
          </p:cNvCxnSpPr>
          <p:nvPr/>
        </p:nvCxnSpPr>
        <p:spPr>
          <a:xfrm>
            <a:off x="6977055" y="4950369"/>
            <a:ext cx="633223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36" name="Shape 477">
            <a:extLst>
              <a:ext uri="{FF2B5EF4-FFF2-40B4-BE49-F238E27FC236}">
                <a16:creationId xmlns:a16="http://schemas.microsoft.com/office/drawing/2014/main" id="{CD8329C9-F44F-4797-9AEF-05BE83343E8D}"/>
              </a:ext>
            </a:extLst>
          </p:cNvPr>
          <p:cNvSpPr/>
          <p:nvPr/>
        </p:nvSpPr>
        <p:spPr>
          <a:xfrm>
            <a:off x="7900558" y="5060656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" name="Shape 477">
            <a:extLst>
              <a:ext uri="{FF2B5EF4-FFF2-40B4-BE49-F238E27FC236}">
                <a16:creationId xmlns:a16="http://schemas.microsoft.com/office/drawing/2014/main" id="{BF01EBA9-EC10-47CF-9DC9-E66D9F6392AA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" name="Shape 477">
            <a:extLst>
              <a:ext uri="{FF2B5EF4-FFF2-40B4-BE49-F238E27FC236}">
                <a16:creationId xmlns:a16="http://schemas.microsoft.com/office/drawing/2014/main" id="{3756EDBC-42A8-443B-9435-531BD66BBBC5}"/>
              </a:ext>
            </a:extLst>
          </p:cNvPr>
          <p:cNvSpPr/>
          <p:nvPr/>
        </p:nvSpPr>
        <p:spPr>
          <a:xfrm>
            <a:off x="4063176" y="3895777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65E6562-446A-4B14-B60C-0E61A45347B1}"/>
              </a:ext>
            </a:extLst>
          </p:cNvPr>
          <p:cNvSpPr txBox="1"/>
          <p:nvPr/>
        </p:nvSpPr>
        <p:spPr>
          <a:xfrm>
            <a:off x="6977055" y="180548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E97EBAA-1ACC-4D8D-BCF2-282CEE2C55E5}"/>
              </a:ext>
            </a:extLst>
          </p:cNvPr>
          <p:cNvSpPr txBox="1"/>
          <p:nvPr/>
        </p:nvSpPr>
        <p:spPr>
          <a:xfrm>
            <a:off x="3562552" y="3716339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F7659C-A371-4DA0-A302-4B61D995C21E}"/>
              </a:ext>
            </a:extLst>
          </p:cNvPr>
          <p:cNvSpPr txBox="1"/>
          <p:nvPr/>
        </p:nvSpPr>
        <p:spPr>
          <a:xfrm>
            <a:off x="8137181" y="494822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B3A864-D6A5-4A1C-B24A-5F8480A9F90B}"/>
              </a:ext>
            </a:extLst>
          </p:cNvPr>
          <p:cNvSpPr txBox="1"/>
          <p:nvPr/>
        </p:nvSpPr>
        <p:spPr>
          <a:xfrm>
            <a:off x="3779021" y="2789878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68585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Assignment in Chord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5" name="Shape 447"/>
          <p:cNvGrpSpPr/>
          <p:nvPr/>
        </p:nvGrpSpPr>
        <p:grpSpPr>
          <a:xfrm>
            <a:off x="1097280" y="3522804"/>
            <a:ext cx="1725600" cy="327600"/>
            <a:chOff x="481575" y="1812600"/>
            <a:chExt cx="1725600" cy="327600"/>
          </a:xfrm>
        </p:grpSpPr>
        <p:sp>
          <p:nvSpPr>
            <p:cNvPr id="6" name="Shape 44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6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" name="Shape 44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8" name="Shape 450"/>
          <p:cNvGrpSpPr/>
          <p:nvPr/>
        </p:nvGrpSpPr>
        <p:grpSpPr>
          <a:xfrm>
            <a:off x="1097280" y="3850404"/>
            <a:ext cx="1725600" cy="327600"/>
            <a:chOff x="481575" y="1812600"/>
            <a:chExt cx="1725600" cy="327600"/>
          </a:xfrm>
        </p:grpSpPr>
        <p:sp>
          <p:nvSpPr>
            <p:cNvPr id="9" name="Shape 45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12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" name="Shape 45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11" name="Shape 453"/>
          <p:cNvGrpSpPr/>
          <p:nvPr/>
        </p:nvGrpSpPr>
        <p:grpSpPr>
          <a:xfrm>
            <a:off x="1097280" y="4178004"/>
            <a:ext cx="1725600" cy="327600"/>
            <a:chOff x="481575" y="1812600"/>
            <a:chExt cx="1725600" cy="327600"/>
          </a:xfrm>
        </p:grpSpPr>
        <p:sp>
          <p:nvSpPr>
            <p:cNvPr id="12" name="Shape 45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13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" name="Shape 45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20" name="Shape 462"/>
          <p:cNvGrpSpPr/>
          <p:nvPr/>
        </p:nvGrpSpPr>
        <p:grpSpPr>
          <a:xfrm>
            <a:off x="1097280" y="3195204"/>
            <a:ext cx="1725600" cy="327600"/>
            <a:chOff x="481575" y="1812600"/>
            <a:chExt cx="1725600" cy="327600"/>
          </a:xfrm>
        </p:grpSpPr>
        <p:sp>
          <p:nvSpPr>
            <p:cNvPr id="21" name="Shape 46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" name="Shape 46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23" name="Shape 477"/>
          <p:cNvSpPr/>
          <p:nvPr/>
        </p:nvSpPr>
        <p:spPr>
          <a:xfrm>
            <a:off x="6765998" y="2171425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88054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4871841" y="2742816"/>
            <a:ext cx="268330" cy="240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9800A2E-C314-43EE-8F18-9E5A113BCB2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6977055" y="2882698"/>
            <a:ext cx="444501" cy="1053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26" idx="1"/>
          </p:cNvCxnSpPr>
          <p:nvPr/>
        </p:nvCxnSpPr>
        <p:spPr>
          <a:xfrm>
            <a:off x="6977055" y="4950369"/>
            <a:ext cx="633223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36" name="Shape 477">
            <a:extLst>
              <a:ext uri="{FF2B5EF4-FFF2-40B4-BE49-F238E27FC236}">
                <a16:creationId xmlns:a16="http://schemas.microsoft.com/office/drawing/2014/main" id="{CD8329C9-F44F-4797-9AEF-05BE83343E8D}"/>
              </a:ext>
            </a:extLst>
          </p:cNvPr>
          <p:cNvSpPr/>
          <p:nvPr/>
        </p:nvSpPr>
        <p:spPr>
          <a:xfrm>
            <a:off x="7900558" y="5060656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" name="Shape 477">
            <a:extLst>
              <a:ext uri="{FF2B5EF4-FFF2-40B4-BE49-F238E27FC236}">
                <a16:creationId xmlns:a16="http://schemas.microsoft.com/office/drawing/2014/main" id="{BF01EBA9-EC10-47CF-9DC9-E66D9F6392AA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" name="Shape 477">
            <a:extLst>
              <a:ext uri="{FF2B5EF4-FFF2-40B4-BE49-F238E27FC236}">
                <a16:creationId xmlns:a16="http://schemas.microsoft.com/office/drawing/2014/main" id="{3756EDBC-42A8-443B-9435-531BD66BBBC5}"/>
              </a:ext>
            </a:extLst>
          </p:cNvPr>
          <p:cNvSpPr/>
          <p:nvPr/>
        </p:nvSpPr>
        <p:spPr>
          <a:xfrm>
            <a:off x="4063176" y="3895777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65E6562-446A-4B14-B60C-0E61A45347B1}"/>
              </a:ext>
            </a:extLst>
          </p:cNvPr>
          <p:cNvSpPr txBox="1"/>
          <p:nvPr/>
        </p:nvSpPr>
        <p:spPr>
          <a:xfrm>
            <a:off x="6977055" y="180548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E97EBAA-1ACC-4D8D-BCF2-282CEE2C55E5}"/>
              </a:ext>
            </a:extLst>
          </p:cNvPr>
          <p:cNvSpPr txBox="1"/>
          <p:nvPr/>
        </p:nvSpPr>
        <p:spPr>
          <a:xfrm>
            <a:off x="3562552" y="3716339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F7659C-A371-4DA0-A302-4B61D995C21E}"/>
              </a:ext>
            </a:extLst>
          </p:cNvPr>
          <p:cNvSpPr txBox="1"/>
          <p:nvPr/>
        </p:nvSpPr>
        <p:spPr>
          <a:xfrm>
            <a:off x="8137181" y="494822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B3A864-D6A5-4A1C-B24A-5F8480A9F90B}"/>
              </a:ext>
            </a:extLst>
          </p:cNvPr>
          <p:cNvSpPr txBox="1"/>
          <p:nvPr/>
        </p:nvSpPr>
        <p:spPr>
          <a:xfrm>
            <a:off x="3779021" y="2789878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5AE1BE9-C4E1-40E5-9BA2-0B3B58C59422}"/>
              </a:ext>
            </a:extLst>
          </p:cNvPr>
          <p:cNvCxnSpPr>
            <a:cxnSpLocks/>
            <a:stCxn id="42" idx="3"/>
            <a:endCxn id="32" idx="2"/>
          </p:cNvCxnSpPr>
          <p:nvPr/>
        </p:nvCxnSpPr>
        <p:spPr>
          <a:xfrm flipV="1">
            <a:off x="4502248" y="2863266"/>
            <a:ext cx="249143" cy="375288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E672C70-456B-4C6E-9182-C06F659332EA}"/>
              </a:ext>
            </a:extLst>
          </p:cNvPr>
          <p:cNvCxnSpPr>
            <a:cxnSpLocks/>
            <a:endCxn id="32" idx="2"/>
          </p:cNvCxnSpPr>
          <p:nvPr/>
        </p:nvCxnSpPr>
        <p:spPr>
          <a:xfrm flipV="1">
            <a:off x="4279492" y="2863266"/>
            <a:ext cx="471899" cy="1130436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FE2CCF-1F7B-4E64-A0BF-21415FE713C6}"/>
              </a:ext>
            </a:extLst>
          </p:cNvPr>
          <p:cNvCxnSpPr>
            <a:cxnSpLocks/>
            <a:stCxn id="23" idx="2"/>
            <a:endCxn id="28" idx="1"/>
          </p:cNvCxnSpPr>
          <p:nvPr/>
        </p:nvCxnSpPr>
        <p:spPr>
          <a:xfrm>
            <a:off x="6886448" y="2412325"/>
            <a:ext cx="535108" cy="349923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BC6E44B-F1CB-47E1-89B2-821113091090}"/>
              </a:ext>
            </a:extLst>
          </p:cNvPr>
          <p:cNvCxnSpPr>
            <a:cxnSpLocks/>
          </p:cNvCxnSpPr>
          <p:nvPr/>
        </p:nvCxnSpPr>
        <p:spPr>
          <a:xfrm flipH="1" flipV="1">
            <a:off x="7777000" y="5171680"/>
            <a:ext cx="148354" cy="7374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7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Assignment in Chord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5" name="Shape 447"/>
          <p:cNvGrpSpPr/>
          <p:nvPr/>
        </p:nvGrpSpPr>
        <p:grpSpPr>
          <a:xfrm>
            <a:off x="1097280" y="3522804"/>
            <a:ext cx="1725600" cy="327600"/>
            <a:chOff x="481575" y="1812600"/>
            <a:chExt cx="1725600" cy="327600"/>
          </a:xfrm>
        </p:grpSpPr>
        <p:sp>
          <p:nvSpPr>
            <p:cNvPr id="6" name="Shape 44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6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" name="Shape 44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8" name="Shape 450"/>
          <p:cNvGrpSpPr/>
          <p:nvPr/>
        </p:nvGrpSpPr>
        <p:grpSpPr>
          <a:xfrm>
            <a:off x="1097280" y="3850404"/>
            <a:ext cx="1725600" cy="327600"/>
            <a:chOff x="481575" y="1812600"/>
            <a:chExt cx="1725600" cy="327600"/>
          </a:xfrm>
        </p:grpSpPr>
        <p:sp>
          <p:nvSpPr>
            <p:cNvPr id="9" name="Shape 45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12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" name="Shape 45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11" name="Shape 453"/>
          <p:cNvGrpSpPr/>
          <p:nvPr/>
        </p:nvGrpSpPr>
        <p:grpSpPr>
          <a:xfrm>
            <a:off x="1097280" y="4178004"/>
            <a:ext cx="1725600" cy="327600"/>
            <a:chOff x="481575" y="1812600"/>
            <a:chExt cx="1725600" cy="327600"/>
          </a:xfrm>
        </p:grpSpPr>
        <p:sp>
          <p:nvSpPr>
            <p:cNvPr id="12" name="Shape 45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13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" name="Shape 45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20" name="Shape 462"/>
          <p:cNvGrpSpPr/>
          <p:nvPr/>
        </p:nvGrpSpPr>
        <p:grpSpPr>
          <a:xfrm>
            <a:off x="1097280" y="3195204"/>
            <a:ext cx="1725600" cy="327600"/>
            <a:chOff x="481575" y="1812600"/>
            <a:chExt cx="1725600" cy="327600"/>
          </a:xfrm>
        </p:grpSpPr>
        <p:sp>
          <p:nvSpPr>
            <p:cNvPr id="21" name="Shape 46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" name="Shape 46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23" name="Shape 477"/>
          <p:cNvSpPr/>
          <p:nvPr/>
        </p:nvSpPr>
        <p:spPr>
          <a:xfrm>
            <a:off x="6765998" y="2171425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88054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4871841" y="2742816"/>
            <a:ext cx="268330" cy="240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9800A2E-C314-43EE-8F18-9E5A113BCB2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6977055" y="2882698"/>
            <a:ext cx="444501" cy="1053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26" idx="1"/>
          </p:cNvCxnSpPr>
          <p:nvPr/>
        </p:nvCxnSpPr>
        <p:spPr>
          <a:xfrm>
            <a:off x="6977055" y="4950369"/>
            <a:ext cx="633223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36" name="Shape 477">
            <a:extLst>
              <a:ext uri="{FF2B5EF4-FFF2-40B4-BE49-F238E27FC236}">
                <a16:creationId xmlns:a16="http://schemas.microsoft.com/office/drawing/2014/main" id="{CD8329C9-F44F-4797-9AEF-05BE83343E8D}"/>
              </a:ext>
            </a:extLst>
          </p:cNvPr>
          <p:cNvSpPr/>
          <p:nvPr/>
        </p:nvSpPr>
        <p:spPr>
          <a:xfrm>
            <a:off x="7900558" y="5060656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" name="Shape 477">
            <a:extLst>
              <a:ext uri="{FF2B5EF4-FFF2-40B4-BE49-F238E27FC236}">
                <a16:creationId xmlns:a16="http://schemas.microsoft.com/office/drawing/2014/main" id="{BF01EBA9-EC10-47CF-9DC9-E66D9F6392AA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" name="Shape 477">
            <a:extLst>
              <a:ext uri="{FF2B5EF4-FFF2-40B4-BE49-F238E27FC236}">
                <a16:creationId xmlns:a16="http://schemas.microsoft.com/office/drawing/2014/main" id="{3756EDBC-42A8-443B-9435-531BD66BBBC5}"/>
              </a:ext>
            </a:extLst>
          </p:cNvPr>
          <p:cNvSpPr/>
          <p:nvPr/>
        </p:nvSpPr>
        <p:spPr>
          <a:xfrm>
            <a:off x="3696201" y="3887791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65E6562-446A-4B14-B60C-0E61A45347B1}"/>
              </a:ext>
            </a:extLst>
          </p:cNvPr>
          <p:cNvSpPr txBox="1"/>
          <p:nvPr/>
        </p:nvSpPr>
        <p:spPr>
          <a:xfrm>
            <a:off x="6977055" y="180548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E97EBAA-1ACC-4D8D-BCF2-282CEE2C55E5}"/>
              </a:ext>
            </a:extLst>
          </p:cNvPr>
          <p:cNvSpPr txBox="1"/>
          <p:nvPr/>
        </p:nvSpPr>
        <p:spPr>
          <a:xfrm>
            <a:off x="3159274" y="3716339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F7659C-A371-4DA0-A302-4B61D995C21E}"/>
              </a:ext>
            </a:extLst>
          </p:cNvPr>
          <p:cNvSpPr txBox="1"/>
          <p:nvPr/>
        </p:nvSpPr>
        <p:spPr>
          <a:xfrm>
            <a:off x="8137181" y="494822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B3A864-D6A5-4A1C-B24A-5F8480A9F90B}"/>
              </a:ext>
            </a:extLst>
          </p:cNvPr>
          <p:cNvSpPr txBox="1"/>
          <p:nvPr/>
        </p:nvSpPr>
        <p:spPr>
          <a:xfrm>
            <a:off x="3926300" y="2729490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  <p:pic>
        <p:nvPicPr>
          <p:cNvPr id="51" name="Shape 467">
            <a:extLst>
              <a:ext uri="{FF2B5EF4-FFF2-40B4-BE49-F238E27FC236}">
                <a16:creationId xmlns:a16="http://schemas.microsoft.com/office/drawing/2014/main" id="{1862918D-8A94-411C-A731-5CFDA61CFB61}"/>
              </a:ext>
            </a:extLst>
          </p:cNvPr>
          <p:cNvPicPr preferRelativeResize="0"/>
          <p:nvPr/>
        </p:nvPicPr>
        <p:blipFill rotWithShape="1">
          <a:blip r:embed="rId3">
            <a:alphaModFix/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b="40500"/>
          <a:stretch/>
        </p:blipFill>
        <p:spPr>
          <a:xfrm>
            <a:off x="4598880" y="3628881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474">
            <a:extLst>
              <a:ext uri="{FF2B5EF4-FFF2-40B4-BE49-F238E27FC236}">
                <a16:creationId xmlns:a16="http://schemas.microsoft.com/office/drawing/2014/main" id="{CEE8FF56-5EA8-49D9-BCD6-EBA0661F4967}"/>
              </a:ext>
            </a:extLst>
          </p:cNvPr>
          <p:cNvSpPr/>
          <p:nvPr/>
        </p:nvSpPr>
        <p:spPr>
          <a:xfrm>
            <a:off x="4076131" y="3887791"/>
            <a:ext cx="240900" cy="2409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 w="19050" cap="flat" cmpd="sng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831C28C-B196-4DF9-AE71-3588CEAE583D}"/>
              </a:ext>
            </a:extLst>
          </p:cNvPr>
          <p:cNvCxnSpPr>
            <a:cxnSpLocks/>
            <a:endCxn id="51" idx="1"/>
          </p:cNvCxnSpPr>
          <p:nvPr/>
        </p:nvCxnSpPr>
        <p:spPr>
          <a:xfrm flipV="1">
            <a:off x="4317031" y="3965394"/>
            <a:ext cx="281849" cy="5032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AFF0F49E-57CB-4FCA-9FC0-12314E268FED}"/>
              </a:ext>
            </a:extLst>
          </p:cNvPr>
          <p:cNvCxnSpPr>
            <a:cxnSpLocks/>
          </p:cNvCxnSpPr>
          <p:nvPr/>
        </p:nvCxnSpPr>
        <p:spPr>
          <a:xfrm flipV="1">
            <a:off x="4502248" y="2863266"/>
            <a:ext cx="249143" cy="375288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CFC67D3-76EC-4596-A019-4077C4A1AF03}"/>
              </a:ext>
            </a:extLst>
          </p:cNvPr>
          <p:cNvCxnSpPr>
            <a:cxnSpLocks/>
          </p:cNvCxnSpPr>
          <p:nvPr/>
        </p:nvCxnSpPr>
        <p:spPr>
          <a:xfrm>
            <a:off x="6886448" y="2412325"/>
            <a:ext cx="535108" cy="349923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D890608-35E8-410A-9D9C-FE8B4BD66C23}"/>
              </a:ext>
            </a:extLst>
          </p:cNvPr>
          <p:cNvCxnSpPr>
            <a:cxnSpLocks/>
          </p:cNvCxnSpPr>
          <p:nvPr/>
        </p:nvCxnSpPr>
        <p:spPr>
          <a:xfrm flipH="1" flipV="1">
            <a:off x="7777000" y="5171680"/>
            <a:ext cx="148354" cy="7374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1392CFB8-66AD-4423-BB5F-0B24D2A5E6F9}"/>
              </a:ext>
            </a:extLst>
          </p:cNvPr>
          <p:cNvCxnSpPr>
            <a:cxnSpLocks/>
            <a:stCxn id="43" idx="0"/>
          </p:cNvCxnSpPr>
          <p:nvPr/>
        </p:nvCxnSpPr>
        <p:spPr>
          <a:xfrm flipV="1">
            <a:off x="3816651" y="2863267"/>
            <a:ext cx="934740" cy="1024524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E97EBAA-1ACC-4D8D-BCF2-282CEE2C55E5}"/>
              </a:ext>
            </a:extLst>
          </p:cNvPr>
          <p:cNvSpPr txBox="1"/>
          <p:nvPr/>
        </p:nvSpPr>
        <p:spPr>
          <a:xfrm>
            <a:off x="3725978" y="4137802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17266" y="4085402"/>
            <a:ext cx="3068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Which keys do we need to update?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54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Assignment in Chord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5" name="Shape 447"/>
          <p:cNvGrpSpPr/>
          <p:nvPr/>
        </p:nvGrpSpPr>
        <p:grpSpPr>
          <a:xfrm>
            <a:off x="1097280" y="3522804"/>
            <a:ext cx="1725600" cy="327600"/>
            <a:chOff x="481575" y="1812600"/>
            <a:chExt cx="1725600" cy="327600"/>
          </a:xfrm>
        </p:grpSpPr>
        <p:sp>
          <p:nvSpPr>
            <p:cNvPr id="6" name="Shape 44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6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" name="Shape 44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8" name="Shape 450"/>
          <p:cNvGrpSpPr/>
          <p:nvPr/>
        </p:nvGrpSpPr>
        <p:grpSpPr>
          <a:xfrm>
            <a:off x="1097280" y="3850404"/>
            <a:ext cx="1725600" cy="327600"/>
            <a:chOff x="481575" y="1812600"/>
            <a:chExt cx="1725600" cy="327600"/>
          </a:xfrm>
        </p:grpSpPr>
        <p:sp>
          <p:nvSpPr>
            <p:cNvPr id="9" name="Shape 45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12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" name="Shape 45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11" name="Shape 453"/>
          <p:cNvGrpSpPr/>
          <p:nvPr/>
        </p:nvGrpSpPr>
        <p:grpSpPr>
          <a:xfrm>
            <a:off x="1097280" y="4178004"/>
            <a:ext cx="1725600" cy="327600"/>
            <a:chOff x="481575" y="1812600"/>
            <a:chExt cx="1725600" cy="327600"/>
          </a:xfrm>
        </p:grpSpPr>
        <p:sp>
          <p:nvSpPr>
            <p:cNvPr id="12" name="Shape 45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13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" name="Shape 45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20" name="Shape 462"/>
          <p:cNvGrpSpPr/>
          <p:nvPr/>
        </p:nvGrpSpPr>
        <p:grpSpPr>
          <a:xfrm>
            <a:off x="1097280" y="3195204"/>
            <a:ext cx="1725600" cy="327600"/>
            <a:chOff x="481575" y="1812600"/>
            <a:chExt cx="1725600" cy="327600"/>
          </a:xfrm>
        </p:grpSpPr>
        <p:sp>
          <p:nvSpPr>
            <p:cNvPr id="21" name="Shape 46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" name="Shape 46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23" name="Shape 477"/>
          <p:cNvSpPr/>
          <p:nvPr/>
        </p:nvSpPr>
        <p:spPr>
          <a:xfrm>
            <a:off x="6765998" y="2171425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88054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4871841" y="2742816"/>
            <a:ext cx="268330" cy="240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9800A2E-C314-43EE-8F18-9E5A113BCB2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6977055" y="2882698"/>
            <a:ext cx="444501" cy="1053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26" idx="1"/>
          </p:cNvCxnSpPr>
          <p:nvPr/>
        </p:nvCxnSpPr>
        <p:spPr>
          <a:xfrm>
            <a:off x="6977055" y="4950369"/>
            <a:ext cx="633223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36" name="Shape 477">
            <a:extLst>
              <a:ext uri="{FF2B5EF4-FFF2-40B4-BE49-F238E27FC236}">
                <a16:creationId xmlns:a16="http://schemas.microsoft.com/office/drawing/2014/main" id="{CD8329C9-F44F-4797-9AEF-05BE83343E8D}"/>
              </a:ext>
            </a:extLst>
          </p:cNvPr>
          <p:cNvSpPr/>
          <p:nvPr/>
        </p:nvSpPr>
        <p:spPr>
          <a:xfrm>
            <a:off x="7900558" y="5060656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" name="Shape 477">
            <a:extLst>
              <a:ext uri="{FF2B5EF4-FFF2-40B4-BE49-F238E27FC236}">
                <a16:creationId xmlns:a16="http://schemas.microsoft.com/office/drawing/2014/main" id="{BF01EBA9-EC10-47CF-9DC9-E66D9F6392AA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" name="Shape 477">
            <a:extLst>
              <a:ext uri="{FF2B5EF4-FFF2-40B4-BE49-F238E27FC236}">
                <a16:creationId xmlns:a16="http://schemas.microsoft.com/office/drawing/2014/main" id="{3756EDBC-42A8-443B-9435-531BD66BBBC5}"/>
              </a:ext>
            </a:extLst>
          </p:cNvPr>
          <p:cNvSpPr/>
          <p:nvPr/>
        </p:nvSpPr>
        <p:spPr>
          <a:xfrm>
            <a:off x="3696201" y="3887791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65E6562-446A-4B14-B60C-0E61A45347B1}"/>
              </a:ext>
            </a:extLst>
          </p:cNvPr>
          <p:cNvSpPr txBox="1"/>
          <p:nvPr/>
        </p:nvSpPr>
        <p:spPr>
          <a:xfrm>
            <a:off x="6977055" y="180548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E97EBAA-1ACC-4D8D-BCF2-282CEE2C55E5}"/>
              </a:ext>
            </a:extLst>
          </p:cNvPr>
          <p:cNvSpPr txBox="1"/>
          <p:nvPr/>
        </p:nvSpPr>
        <p:spPr>
          <a:xfrm>
            <a:off x="3159274" y="3716339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F7659C-A371-4DA0-A302-4B61D995C21E}"/>
              </a:ext>
            </a:extLst>
          </p:cNvPr>
          <p:cNvSpPr txBox="1"/>
          <p:nvPr/>
        </p:nvSpPr>
        <p:spPr>
          <a:xfrm>
            <a:off x="8137181" y="494822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B3A864-D6A5-4A1C-B24A-5F8480A9F90B}"/>
              </a:ext>
            </a:extLst>
          </p:cNvPr>
          <p:cNvSpPr txBox="1"/>
          <p:nvPr/>
        </p:nvSpPr>
        <p:spPr>
          <a:xfrm>
            <a:off x="3926300" y="2729490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FE2CCF-1F7B-4E64-A0BF-21415FE713C6}"/>
              </a:ext>
            </a:extLst>
          </p:cNvPr>
          <p:cNvCxnSpPr>
            <a:cxnSpLocks/>
            <a:stCxn id="23" idx="2"/>
            <a:endCxn id="28" idx="1"/>
          </p:cNvCxnSpPr>
          <p:nvPr/>
        </p:nvCxnSpPr>
        <p:spPr>
          <a:xfrm>
            <a:off x="6886448" y="2412325"/>
            <a:ext cx="535108" cy="349923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BC6E44B-F1CB-47E1-89B2-821113091090}"/>
              </a:ext>
            </a:extLst>
          </p:cNvPr>
          <p:cNvCxnSpPr>
            <a:cxnSpLocks/>
          </p:cNvCxnSpPr>
          <p:nvPr/>
        </p:nvCxnSpPr>
        <p:spPr>
          <a:xfrm flipH="1" flipV="1">
            <a:off x="7777000" y="5171680"/>
            <a:ext cx="148354" cy="7374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51" name="Shape 467">
            <a:extLst>
              <a:ext uri="{FF2B5EF4-FFF2-40B4-BE49-F238E27FC236}">
                <a16:creationId xmlns:a16="http://schemas.microsoft.com/office/drawing/2014/main" id="{1862918D-8A94-411C-A731-5CFDA61CFB61}"/>
              </a:ext>
            </a:extLst>
          </p:cNvPr>
          <p:cNvPicPr preferRelativeResize="0"/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b="40500"/>
          <a:stretch/>
        </p:blipFill>
        <p:spPr>
          <a:xfrm>
            <a:off x="4598880" y="3628881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474">
            <a:extLst>
              <a:ext uri="{FF2B5EF4-FFF2-40B4-BE49-F238E27FC236}">
                <a16:creationId xmlns:a16="http://schemas.microsoft.com/office/drawing/2014/main" id="{CEE8FF56-5EA8-49D9-BCD6-EBA0661F4967}"/>
              </a:ext>
            </a:extLst>
          </p:cNvPr>
          <p:cNvSpPr/>
          <p:nvPr/>
        </p:nvSpPr>
        <p:spPr>
          <a:xfrm>
            <a:off x="4076131" y="3887791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831C28C-B196-4DF9-AE71-3588CEAE583D}"/>
              </a:ext>
            </a:extLst>
          </p:cNvPr>
          <p:cNvCxnSpPr>
            <a:cxnSpLocks/>
            <a:endCxn id="51" idx="1"/>
          </p:cNvCxnSpPr>
          <p:nvPr/>
        </p:nvCxnSpPr>
        <p:spPr>
          <a:xfrm flipV="1">
            <a:off x="4317031" y="3965394"/>
            <a:ext cx="281849" cy="503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795EDAF3-EAF4-4147-8C7D-067EDC8A0BA9}"/>
              </a:ext>
            </a:extLst>
          </p:cNvPr>
          <p:cNvCxnSpPr>
            <a:cxnSpLocks/>
            <a:stCxn id="42" idx="3"/>
            <a:endCxn id="32" idx="2"/>
          </p:cNvCxnSpPr>
          <p:nvPr/>
        </p:nvCxnSpPr>
        <p:spPr>
          <a:xfrm flipV="1">
            <a:off x="4502248" y="2863266"/>
            <a:ext cx="249143" cy="375288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FCFADE2-1340-418E-878C-7DB187679461}"/>
              </a:ext>
            </a:extLst>
          </p:cNvPr>
          <p:cNvCxnSpPr>
            <a:cxnSpLocks/>
            <a:endCxn id="52" idx="1"/>
          </p:cNvCxnSpPr>
          <p:nvPr/>
        </p:nvCxnSpPr>
        <p:spPr>
          <a:xfrm flipV="1">
            <a:off x="3936869" y="4008241"/>
            <a:ext cx="139262" cy="1644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59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Assignment in Chord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5" name="Shape 447"/>
          <p:cNvGrpSpPr/>
          <p:nvPr/>
        </p:nvGrpSpPr>
        <p:grpSpPr>
          <a:xfrm>
            <a:off x="1097280" y="3522804"/>
            <a:ext cx="1725600" cy="327600"/>
            <a:chOff x="481575" y="1812600"/>
            <a:chExt cx="1725600" cy="327600"/>
          </a:xfrm>
        </p:grpSpPr>
        <p:sp>
          <p:nvSpPr>
            <p:cNvPr id="6" name="Shape 44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6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" name="Shape 44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8" name="Shape 450"/>
          <p:cNvGrpSpPr/>
          <p:nvPr/>
        </p:nvGrpSpPr>
        <p:grpSpPr>
          <a:xfrm>
            <a:off x="1097280" y="3850404"/>
            <a:ext cx="1725600" cy="327600"/>
            <a:chOff x="481575" y="1812600"/>
            <a:chExt cx="1725600" cy="327600"/>
          </a:xfrm>
        </p:grpSpPr>
        <p:sp>
          <p:nvSpPr>
            <p:cNvPr id="9" name="Shape 45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12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" name="Shape 45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11" name="Shape 453"/>
          <p:cNvGrpSpPr/>
          <p:nvPr/>
        </p:nvGrpSpPr>
        <p:grpSpPr>
          <a:xfrm>
            <a:off x="1097280" y="4178004"/>
            <a:ext cx="1725600" cy="327600"/>
            <a:chOff x="481575" y="1812600"/>
            <a:chExt cx="1725600" cy="327600"/>
          </a:xfrm>
        </p:grpSpPr>
        <p:sp>
          <p:nvSpPr>
            <p:cNvPr id="12" name="Shape 45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13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" name="Shape 45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20" name="Shape 462"/>
          <p:cNvGrpSpPr/>
          <p:nvPr/>
        </p:nvGrpSpPr>
        <p:grpSpPr>
          <a:xfrm>
            <a:off x="1097280" y="3195204"/>
            <a:ext cx="1725600" cy="327600"/>
            <a:chOff x="481575" y="1812600"/>
            <a:chExt cx="1725600" cy="327600"/>
          </a:xfrm>
        </p:grpSpPr>
        <p:sp>
          <p:nvSpPr>
            <p:cNvPr id="21" name="Shape 46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" name="Shape 46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23" name="Shape 477"/>
          <p:cNvSpPr/>
          <p:nvPr/>
        </p:nvSpPr>
        <p:spPr>
          <a:xfrm>
            <a:off x="6765998" y="2171425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3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88054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4871841" y="2742816"/>
            <a:ext cx="268330" cy="240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9800A2E-C314-43EE-8F18-9E5A113BCB2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6977055" y="2882698"/>
            <a:ext cx="444501" cy="10535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26" idx="1"/>
          </p:cNvCxnSpPr>
          <p:nvPr/>
        </p:nvCxnSpPr>
        <p:spPr>
          <a:xfrm>
            <a:off x="6977055" y="4950369"/>
            <a:ext cx="633223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36" name="Shape 477">
            <a:extLst>
              <a:ext uri="{FF2B5EF4-FFF2-40B4-BE49-F238E27FC236}">
                <a16:creationId xmlns:a16="http://schemas.microsoft.com/office/drawing/2014/main" id="{CD8329C9-F44F-4797-9AEF-05BE83343E8D}"/>
              </a:ext>
            </a:extLst>
          </p:cNvPr>
          <p:cNvSpPr/>
          <p:nvPr/>
        </p:nvSpPr>
        <p:spPr>
          <a:xfrm>
            <a:off x="7900558" y="5060656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" name="Shape 477">
            <a:extLst>
              <a:ext uri="{FF2B5EF4-FFF2-40B4-BE49-F238E27FC236}">
                <a16:creationId xmlns:a16="http://schemas.microsoft.com/office/drawing/2014/main" id="{BF01EBA9-EC10-47CF-9DC9-E66D9F6392AA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" name="Shape 477">
            <a:extLst>
              <a:ext uri="{FF2B5EF4-FFF2-40B4-BE49-F238E27FC236}">
                <a16:creationId xmlns:a16="http://schemas.microsoft.com/office/drawing/2014/main" id="{3756EDBC-42A8-443B-9435-531BD66BBBC5}"/>
              </a:ext>
            </a:extLst>
          </p:cNvPr>
          <p:cNvSpPr/>
          <p:nvPr/>
        </p:nvSpPr>
        <p:spPr>
          <a:xfrm>
            <a:off x="4063176" y="3895777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65E6562-446A-4B14-B60C-0E61A45347B1}"/>
              </a:ext>
            </a:extLst>
          </p:cNvPr>
          <p:cNvSpPr txBox="1"/>
          <p:nvPr/>
        </p:nvSpPr>
        <p:spPr>
          <a:xfrm>
            <a:off x="6977055" y="180548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E97EBAA-1ACC-4D8D-BCF2-282CEE2C55E5}"/>
              </a:ext>
            </a:extLst>
          </p:cNvPr>
          <p:cNvSpPr txBox="1"/>
          <p:nvPr/>
        </p:nvSpPr>
        <p:spPr>
          <a:xfrm>
            <a:off x="3562552" y="3716339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F7659C-A371-4DA0-A302-4B61D995C21E}"/>
              </a:ext>
            </a:extLst>
          </p:cNvPr>
          <p:cNvSpPr txBox="1"/>
          <p:nvPr/>
        </p:nvSpPr>
        <p:spPr>
          <a:xfrm>
            <a:off x="8137181" y="494822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B3A864-D6A5-4A1C-B24A-5F8480A9F90B}"/>
              </a:ext>
            </a:extLst>
          </p:cNvPr>
          <p:cNvSpPr txBox="1"/>
          <p:nvPr/>
        </p:nvSpPr>
        <p:spPr>
          <a:xfrm>
            <a:off x="3779021" y="2789878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5AE1BE9-C4E1-40E5-9BA2-0B3B58C59422}"/>
              </a:ext>
            </a:extLst>
          </p:cNvPr>
          <p:cNvCxnSpPr>
            <a:cxnSpLocks/>
            <a:stCxn id="42" idx="3"/>
            <a:endCxn id="32" idx="2"/>
          </p:cNvCxnSpPr>
          <p:nvPr/>
        </p:nvCxnSpPr>
        <p:spPr>
          <a:xfrm flipV="1">
            <a:off x="4502248" y="2863266"/>
            <a:ext cx="249143" cy="375288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E672C70-456B-4C6E-9182-C06F659332EA}"/>
              </a:ext>
            </a:extLst>
          </p:cNvPr>
          <p:cNvCxnSpPr>
            <a:cxnSpLocks/>
            <a:endCxn id="32" idx="2"/>
          </p:cNvCxnSpPr>
          <p:nvPr/>
        </p:nvCxnSpPr>
        <p:spPr>
          <a:xfrm flipV="1">
            <a:off x="4279492" y="2863266"/>
            <a:ext cx="471899" cy="1130436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FE2CCF-1F7B-4E64-A0BF-21415FE713C6}"/>
              </a:ext>
            </a:extLst>
          </p:cNvPr>
          <p:cNvCxnSpPr>
            <a:cxnSpLocks/>
            <a:stCxn id="23" idx="2"/>
            <a:endCxn id="28" idx="1"/>
          </p:cNvCxnSpPr>
          <p:nvPr/>
        </p:nvCxnSpPr>
        <p:spPr>
          <a:xfrm>
            <a:off x="6886448" y="2412325"/>
            <a:ext cx="535108" cy="349923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BC6E44B-F1CB-47E1-89B2-821113091090}"/>
              </a:ext>
            </a:extLst>
          </p:cNvPr>
          <p:cNvCxnSpPr>
            <a:cxnSpLocks/>
          </p:cNvCxnSpPr>
          <p:nvPr/>
        </p:nvCxnSpPr>
        <p:spPr>
          <a:xfrm flipH="1" flipV="1">
            <a:off x="7777000" y="5171680"/>
            <a:ext cx="148354" cy="7374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35D4048-AF5B-4727-985D-2C2DA532B64C}"/>
              </a:ext>
            </a:extLst>
          </p:cNvPr>
          <p:cNvCxnSpPr>
            <a:cxnSpLocks/>
          </p:cNvCxnSpPr>
          <p:nvPr/>
        </p:nvCxnSpPr>
        <p:spPr>
          <a:xfrm flipV="1">
            <a:off x="6410856" y="2973349"/>
            <a:ext cx="1119865" cy="732622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2681243-5293-42A9-A547-E065B32B29CF}"/>
              </a:ext>
            </a:extLst>
          </p:cNvPr>
          <p:cNvCxnSpPr>
            <a:cxnSpLocks/>
          </p:cNvCxnSpPr>
          <p:nvPr/>
        </p:nvCxnSpPr>
        <p:spPr>
          <a:xfrm>
            <a:off x="6422141" y="3003148"/>
            <a:ext cx="1119865" cy="67302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8717266" y="4085402"/>
            <a:ext cx="3068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Which keys do we need to update?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68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Assignment in Chord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5" name="Shape 447"/>
          <p:cNvGrpSpPr/>
          <p:nvPr/>
        </p:nvGrpSpPr>
        <p:grpSpPr>
          <a:xfrm>
            <a:off x="1097280" y="3522804"/>
            <a:ext cx="1725600" cy="327600"/>
            <a:chOff x="481575" y="1812600"/>
            <a:chExt cx="1725600" cy="327600"/>
          </a:xfrm>
        </p:grpSpPr>
        <p:sp>
          <p:nvSpPr>
            <p:cNvPr id="6" name="Shape 44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6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" name="Shape 44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8" name="Shape 450"/>
          <p:cNvGrpSpPr/>
          <p:nvPr/>
        </p:nvGrpSpPr>
        <p:grpSpPr>
          <a:xfrm>
            <a:off x="1097280" y="3850404"/>
            <a:ext cx="1725600" cy="327600"/>
            <a:chOff x="481575" y="1812600"/>
            <a:chExt cx="1725600" cy="327600"/>
          </a:xfrm>
        </p:grpSpPr>
        <p:sp>
          <p:nvSpPr>
            <p:cNvPr id="9" name="Shape 45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12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" name="Shape 45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11" name="Shape 453"/>
          <p:cNvGrpSpPr/>
          <p:nvPr/>
        </p:nvGrpSpPr>
        <p:grpSpPr>
          <a:xfrm>
            <a:off x="1097280" y="4178004"/>
            <a:ext cx="1725600" cy="327600"/>
            <a:chOff x="481575" y="1812600"/>
            <a:chExt cx="1725600" cy="327600"/>
          </a:xfrm>
        </p:grpSpPr>
        <p:sp>
          <p:nvSpPr>
            <p:cNvPr id="12" name="Shape 45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13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" name="Shape 45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20" name="Shape 462"/>
          <p:cNvGrpSpPr/>
          <p:nvPr/>
        </p:nvGrpSpPr>
        <p:grpSpPr>
          <a:xfrm>
            <a:off x="1097280" y="3195204"/>
            <a:ext cx="1725600" cy="327600"/>
            <a:chOff x="481575" y="1812600"/>
            <a:chExt cx="1725600" cy="327600"/>
          </a:xfrm>
        </p:grpSpPr>
        <p:sp>
          <p:nvSpPr>
            <p:cNvPr id="21" name="Shape 46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dirty="0"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lang="en" baseline="-25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" name="Shape 46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lang="en" baseline="-250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23" name="Shape 477"/>
          <p:cNvSpPr/>
          <p:nvPr/>
        </p:nvSpPr>
        <p:spPr>
          <a:xfrm>
            <a:off x="6765998" y="2171425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3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4871841" y="2742816"/>
            <a:ext cx="268330" cy="240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26" idx="1"/>
          </p:cNvCxnSpPr>
          <p:nvPr/>
        </p:nvCxnSpPr>
        <p:spPr>
          <a:xfrm>
            <a:off x="6977055" y="4950369"/>
            <a:ext cx="633223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36" name="Shape 477">
            <a:extLst>
              <a:ext uri="{FF2B5EF4-FFF2-40B4-BE49-F238E27FC236}">
                <a16:creationId xmlns:a16="http://schemas.microsoft.com/office/drawing/2014/main" id="{CD8329C9-F44F-4797-9AEF-05BE83343E8D}"/>
              </a:ext>
            </a:extLst>
          </p:cNvPr>
          <p:cNvSpPr/>
          <p:nvPr/>
        </p:nvSpPr>
        <p:spPr>
          <a:xfrm>
            <a:off x="7900558" y="5060656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" name="Shape 477">
            <a:extLst>
              <a:ext uri="{FF2B5EF4-FFF2-40B4-BE49-F238E27FC236}">
                <a16:creationId xmlns:a16="http://schemas.microsoft.com/office/drawing/2014/main" id="{BF01EBA9-EC10-47CF-9DC9-E66D9F6392AA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" name="Shape 477">
            <a:extLst>
              <a:ext uri="{FF2B5EF4-FFF2-40B4-BE49-F238E27FC236}">
                <a16:creationId xmlns:a16="http://schemas.microsoft.com/office/drawing/2014/main" id="{3756EDBC-42A8-443B-9435-531BD66BBBC5}"/>
              </a:ext>
            </a:extLst>
          </p:cNvPr>
          <p:cNvSpPr/>
          <p:nvPr/>
        </p:nvSpPr>
        <p:spPr>
          <a:xfrm>
            <a:off x="4063176" y="3895777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65E6562-446A-4B14-B60C-0E61A45347B1}"/>
              </a:ext>
            </a:extLst>
          </p:cNvPr>
          <p:cNvSpPr txBox="1"/>
          <p:nvPr/>
        </p:nvSpPr>
        <p:spPr>
          <a:xfrm>
            <a:off x="6977055" y="180548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E97EBAA-1ACC-4D8D-BCF2-282CEE2C55E5}"/>
              </a:ext>
            </a:extLst>
          </p:cNvPr>
          <p:cNvSpPr txBox="1"/>
          <p:nvPr/>
        </p:nvSpPr>
        <p:spPr>
          <a:xfrm>
            <a:off x="3562552" y="3716339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F7659C-A371-4DA0-A302-4B61D995C21E}"/>
              </a:ext>
            </a:extLst>
          </p:cNvPr>
          <p:cNvSpPr txBox="1"/>
          <p:nvPr/>
        </p:nvSpPr>
        <p:spPr>
          <a:xfrm>
            <a:off x="8137181" y="494822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B3A864-D6A5-4A1C-B24A-5F8480A9F90B}"/>
              </a:ext>
            </a:extLst>
          </p:cNvPr>
          <p:cNvSpPr txBox="1"/>
          <p:nvPr/>
        </p:nvSpPr>
        <p:spPr>
          <a:xfrm>
            <a:off x="3779021" y="2789878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5AE1BE9-C4E1-40E5-9BA2-0B3B58C59422}"/>
              </a:ext>
            </a:extLst>
          </p:cNvPr>
          <p:cNvCxnSpPr>
            <a:cxnSpLocks/>
            <a:stCxn id="42" idx="3"/>
            <a:endCxn id="32" idx="2"/>
          </p:cNvCxnSpPr>
          <p:nvPr/>
        </p:nvCxnSpPr>
        <p:spPr>
          <a:xfrm flipV="1">
            <a:off x="4502248" y="2863266"/>
            <a:ext cx="249143" cy="375288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E672C70-456B-4C6E-9182-C06F659332EA}"/>
              </a:ext>
            </a:extLst>
          </p:cNvPr>
          <p:cNvCxnSpPr>
            <a:cxnSpLocks/>
            <a:endCxn id="32" idx="2"/>
          </p:cNvCxnSpPr>
          <p:nvPr/>
        </p:nvCxnSpPr>
        <p:spPr>
          <a:xfrm flipV="1">
            <a:off x="4279492" y="2863266"/>
            <a:ext cx="471899" cy="1130436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6FE2CCF-1F7B-4E64-A0BF-21415FE713C6}"/>
              </a:ext>
            </a:extLst>
          </p:cNvPr>
          <p:cNvCxnSpPr>
            <a:cxnSpLocks/>
            <a:stCxn id="23" idx="2"/>
            <a:endCxn id="26" idx="0"/>
          </p:cNvCxnSpPr>
          <p:nvPr/>
        </p:nvCxnSpPr>
        <p:spPr>
          <a:xfrm>
            <a:off x="6886448" y="2412325"/>
            <a:ext cx="844280" cy="2650817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BC6E44B-F1CB-47E1-89B2-821113091090}"/>
              </a:ext>
            </a:extLst>
          </p:cNvPr>
          <p:cNvCxnSpPr>
            <a:cxnSpLocks/>
          </p:cNvCxnSpPr>
          <p:nvPr/>
        </p:nvCxnSpPr>
        <p:spPr>
          <a:xfrm flipH="1" flipV="1">
            <a:off x="7777000" y="5171680"/>
            <a:ext cx="148354" cy="7374"/>
          </a:xfrm>
          <a:prstGeom prst="straightConnector1">
            <a:avLst/>
          </a:prstGeom>
          <a:ln w="25400"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47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Consistent Hashing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/>
              <a:t>For any set of N nodes and K keys, with high probability,</a:t>
            </a:r>
          </a:p>
          <a:p>
            <a:pPr marL="201168" lvl="1" indent="0">
              <a:buNone/>
            </a:pPr>
            <a:endParaRPr lang="en-US" sz="3200" dirty="0"/>
          </a:p>
          <a:p>
            <a:pPr lvl="1"/>
            <a:r>
              <a:rPr lang="en-US" sz="3200" dirty="0"/>
              <a:t>Each node is responsible for at most (1 + </a:t>
            </a:r>
            <a:r>
              <a:rPr lang="el-GR" sz="3200" dirty="0"/>
              <a:t>ε</a:t>
            </a:r>
            <a:r>
              <a:rPr lang="en-US" sz="3200" dirty="0"/>
              <a:t>)K=N keys</a:t>
            </a:r>
          </a:p>
          <a:p>
            <a:pPr lvl="2"/>
            <a:r>
              <a:rPr lang="el-GR" sz="2800" dirty="0"/>
              <a:t>ε</a:t>
            </a:r>
            <a:r>
              <a:rPr lang="en-US" sz="2800" dirty="0"/>
              <a:t> = O(</a:t>
            </a:r>
            <a:r>
              <a:rPr lang="en-US" sz="2800" dirty="0" err="1"/>
              <a:t>logN</a:t>
            </a:r>
            <a:r>
              <a:rPr lang="en-US" sz="2800" dirty="0"/>
              <a:t>)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When an (N +1)</a:t>
            </a:r>
            <a:r>
              <a:rPr lang="en-US" sz="3200" dirty="0" err="1"/>
              <a:t>st</a:t>
            </a:r>
            <a:r>
              <a:rPr lang="en-US" sz="3200" dirty="0"/>
              <a:t> node joins or leaves the network, responsibility for O(K=N) keys changes hands (and only to or from the joining or leaving node)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7185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Attempts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Freenet, Gnutella, </a:t>
            </a:r>
            <a:r>
              <a:rPr lang="en-US" sz="3200" dirty="0" err="1" smtClean="0"/>
              <a:t>BitTorrent</a:t>
            </a:r>
            <a:r>
              <a:rPr lang="en-US" sz="3200" dirty="0" smtClean="0"/>
              <a:t>, Napster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File-sharing services that take advantage of networks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Two major approaches for file delivery system</a:t>
            </a:r>
          </a:p>
          <a:p>
            <a:pPr lvl="2"/>
            <a:r>
              <a:rPr lang="en-US" sz="2800" dirty="0" smtClean="0"/>
              <a:t>Central indexing which searches for data – vulnerable to failure</a:t>
            </a:r>
          </a:p>
          <a:p>
            <a:pPr lvl="2"/>
            <a:r>
              <a:rPr lang="en-US" sz="2800" dirty="0" smtClean="0"/>
              <a:t>Querying machines for file – inefficient and potentially incorrect</a:t>
            </a:r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9326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Linking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88054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4871841" y="2742816"/>
            <a:ext cx="268330" cy="2409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9800A2E-C314-43EE-8F18-9E5A113BCB2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6977055" y="2882698"/>
            <a:ext cx="444501" cy="1053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26" idx="1"/>
          </p:cNvCxnSpPr>
          <p:nvPr/>
        </p:nvCxnSpPr>
        <p:spPr>
          <a:xfrm>
            <a:off x="6977055" y="4950369"/>
            <a:ext cx="633223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CF32032D-4BFF-40D2-AD6C-2CAECB83641F}"/>
              </a:ext>
            </a:extLst>
          </p:cNvPr>
          <p:cNvCxnSpPr>
            <a:cxnSpLocks/>
            <a:stCxn id="32" idx="3"/>
            <a:endCxn id="28" idx="1"/>
          </p:cNvCxnSpPr>
          <p:nvPr/>
        </p:nvCxnSpPr>
        <p:spPr>
          <a:xfrm>
            <a:off x="4871841" y="2742816"/>
            <a:ext cx="2549715" cy="19432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D33F64C-9EF1-47D9-B4EE-CBCBC7E39705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7676096" y="2928864"/>
            <a:ext cx="54632" cy="2134278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D637B7C-5A67-48CA-A1B4-FF946ACB9C9A}"/>
              </a:ext>
            </a:extLst>
          </p:cNvPr>
          <p:cNvCxnSpPr>
            <a:cxnSpLocks/>
            <a:stCxn id="25" idx="0"/>
          </p:cNvCxnSpPr>
          <p:nvPr/>
        </p:nvCxnSpPr>
        <p:spPr>
          <a:xfrm flipH="1" flipV="1">
            <a:off x="4617301" y="2863266"/>
            <a:ext cx="13640" cy="2320326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83C9E7E-242B-40B6-9A52-94DBF52DFF6D}"/>
              </a:ext>
            </a:extLst>
          </p:cNvPr>
          <p:cNvCxnSpPr>
            <a:cxnSpLocks/>
            <a:endCxn id="25" idx="3"/>
          </p:cNvCxnSpPr>
          <p:nvPr/>
        </p:nvCxnSpPr>
        <p:spPr>
          <a:xfrm flipH="1">
            <a:off x="4751391" y="5296365"/>
            <a:ext cx="2858887" cy="7677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14F727F6-3D0F-4AC5-B6CC-58E7A9878A5F}"/>
              </a:ext>
            </a:extLst>
          </p:cNvPr>
          <p:cNvSpPr txBox="1"/>
          <p:nvPr/>
        </p:nvSpPr>
        <p:spPr>
          <a:xfrm>
            <a:off x="5204862" y="2322114"/>
            <a:ext cx="1927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Successor(14)</a:t>
            </a:r>
          </a:p>
        </p:txBody>
      </p:sp>
      <p:sp>
        <p:nvSpPr>
          <p:cNvPr id="43" name="Shape 477">
            <a:extLst>
              <a:ext uri="{FF2B5EF4-FFF2-40B4-BE49-F238E27FC236}">
                <a16:creationId xmlns:a16="http://schemas.microsoft.com/office/drawing/2014/main" id="{CD8329C9-F44F-4797-9AEF-05BE83343E8D}"/>
              </a:ext>
            </a:extLst>
          </p:cNvPr>
          <p:cNvSpPr/>
          <p:nvPr/>
        </p:nvSpPr>
        <p:spPr>
          <a:xfrm>
            <a:off x="7900558" y="5060656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CF7659C-A371-4DA0-A302-4B61D995C21E}"/>
              </a:ext>
            </a:extLst>
          </p:cNvPr>
          <p:cNvSpPr txBox="1"/>
          <p:nvPr/>
        </p:nvSpPr>
        <p:spPr>
          <a:xfrm>
            <a:off x="8137181" y="4948222"/>
            <a:ext cx="341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4F727F6-3D0F-4AC5-B6CC-58E7A9878A5F}"/>
              </a:ext>
            </a:extLst>
          </p:cNvPr>
          <p:cNvSpPr txBox="1"/>
          <p:nvPr/>
        </p:nvSpPr>
        <p:spPr>
          <a:xfrm>
            <a:off x="8088528" y="3720618"/>
            <a:ext cx="1927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Successor(2)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59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Linking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857729" y="3350150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5173824" y="5731600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5098112" y="5932237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095339" y="32195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1C375F9-7A6C-45CE-B05D-D7518B590B70}"/>
              </a:ext>
            </a:extLst>
          </p:cNvPr>
          <p:cNvSpPr txBox="1"/>
          <p:nvPr/>
        </p:nvSpPr>
        <p:spPr>
          <a:xfrm>
            <a:off x="3779021" y="2789878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  <p:sp>
        <p:nvSpPr>
          <p:cNvPr id="60" name="Shape 477">
            <a:extLst>
              <a:ext uri="{FF2B5EF4-FFF2-40B4-BE49-F238E27FC236}">
                <a16:creationId xmlns:a16="http://schemas.microsoft.com/office/drawing/2014/main" id="{D89DE9A7-055C-48AE-9DC1-ACC217AE95D7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717266" y="4085402"/>
            <a:ext cx="30689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we get the item with identifier 13 from node 0 using only successor nodes?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5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Linking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857729" y="3350150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5173824" y="5731600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5098112" y="5932237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095339" y="32195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1C375F9-7A6C-45CE-B05D-D7518B590B70}"/>
              </a:ext>
            </a:extLst>
          </p:cNvPr>
          <p:cNvSpPr txBox="1"/>
          <p:nvPr/>
        </p:nvSpPr>
        <p:spPr>
          <a:xfrm>
            <a:off x="3779021" y="2789878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  <p:sp>
        <p:nvSpPr>
          <p:cNvPr id="60" name="Shape 477">
            <a:extLst>
              <a:ext uri="{FF2B5EF4-FFF2-40B4-BE49-F238E27FC236}">
                <a16:creationId xmlns:a16="http://schemas.microsoft.com/office/drawing/2014/main" id="{D89DE9A7-055C-48AE-9DC1-ACC217AE95D7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F391C6AC-6EAF-47DA-B97D-3DBF4EA438C7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6246930" y="2104917"/>
            <a:ext cx="1174626" cy="657331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C451F08-78A9-49F1-964A-55373F2EDC39}"/>
              </a:ext>
            </a:extLst>
          </p:cNvPr>
          <p:cNvCxnSpPr>
            <a:cxnSpLocks/>
            <a:stCxn id="28" idx="2"/>
            <a:endCxn id="51" idx="1"/>
          </p:cNvCxnSpPr>
          <p:nvPr/>
        </p:nvCxnSpPr>
        <p:spPr>
          <a:xfrm>
            <a:off x="7542006" y="2882698"/>
            <a:ext cx="315723" cy="587902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1616024-0079-405B-986E-D7AA76FB2A52}"/>
              </a:ext>
            </a:extLst>
          </p:cNvPr>
          <p:cNvCxnSpPr>
            <a:cxnSpLocks/>
            <a:stCxn id="51" idx="2"/>
            <a:endCxn id="26" idx="0"/>
          </p:cNvCxnSpPr>
          <p:nvPr/>
        </p:nvCxnSpPr>
        <p:spPr>
          <a:xfrm flipH="1">
            <a:off x="7730728" y="3591050"/>
            <a:ext cx="247451" cy="1472092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001B1B5-3F74-4507-97A2-6B9E3B2E3132}"/>
              </a:ext>
            </a:extLst>
          </p:cNvPr>
          <p:cNvCxnSpPr>
            <a:cxnSpLocks/>
            <a:stCxn id="26" idx="1"/>
            <a:endCxn id="52" idx="3"/>
          </p:cNvCxnSpPr>
          <p:nvPr/>
        </p:nvCxnSpPr>
        <p:spPr>
          <a:xfrm flipH="1">
            <a:off x="5414724" y="5183592"/>
            <a:ext cx="2195554" cy="668458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6172E1A-C626-4274-A84F-5EC8C6226287}"/>
              </a:ext>
            </a:extLst>
          </p:cNvPr>
          <p:cNvCxnSpPr>
            <a:cxnSpLocks/>
            <a:stCxn id="52" idx="0"/>
            <a:endCxn id="25" idx="3"/>
          </p:cNvCxnSpPr>
          <p:nvPr/>
        </p:nvCxnSpPr>
        <p:spPr>
          <a:xfrm flipH="1" flipV="1">
            <a:off x="4751391" y="5304042"/>
            <a:ext cx="542883" cy="427558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67876F1-97E0-4CE5-8196-C8F1B3AB426D}"/>
              </a:ext>
            </a:extLst>
          </p:cNvPr>
          <p:cNvCxnSpPr>
            <a:cxnSpLocks/>
            <a:stCxn id="25" idx="0"/>
          </p:cNvCxnSpPr>
          <p:nvPr/>
        </p:nvCxnSpPr>
        <p:spPr>
          <a:xfrm flipH="1" flipV="1">
            <a:off x="4185780" y="4085402"/>
            <a:ext cx="445161" cy="1098190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88D1933E-7B31-4629-A23B-2C37591A5158}"/>
              </a:ext>
            </a:extLst>
          </p:cNvPr>
          <p:cNvCxnSpPr>
            <a:cxnSpLocks/>
            <a:stCxn id="46" idx="0"/>
            <a:endCxn id="32" idx="2"/>
          </p:cNvCxnSpPr>
          <p:nvPr/>
        </p:nvCxnSpPr>
        <p:spPr>
          <a:xfrm flipV="1">
            <a:off x="4175106" y="2863266"/>
            <a:ext cx="576285" cy="973768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01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Finger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4"/>
            <a:ext cx="10058400" cy="4023360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Maintain a list of nodes at intervals of the ring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Provide good coverage while minimizing space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Tables where </a:t>
            </a:r>
            <a:r>
              <a:rPr lang="en-US" sz="3200" i="1" dirty="0" err="1"/>
              <a:t>i</a:t>
            </a:r>
            <a:r>
              <a:rPr lang="en-US" sz="3200" dirty="0" err="1"/>
              <a:t>th</a:t>
            </a:r>
            <a:r>
              <a:rPr lang="en-US" sz="3200" dirty="0"/>
              <a:t> entry of the node </a:t>
            </a:r>
            <a:r>
              <a:rPr lang="en-US" sz="3200" i="1" dirty="0"/>
              <a:t>n </a:t>
            </a:r>
            <a:r>
              <a:rPr lang="en-US" sz="3200" dirty="0"/>
              <a:t>is the successor of</a:t>
            </a:r>
          </a:p>
          <a:p>
            <a:pPr marL="201168" lvl="1" indent="0" algn="ctr">
              <a:buNone/>
            </a:pPr>
            <a:r>
              <a:rPr lang="en-US" sz="3200" dirty="0"/>
              <a:t>(n + 2</a:t>
            </a:r>
            <a:r>
              <a:rPr lang="en-US" sz="3200" baseline="30000" dirty="0"/>
              <a:t>i-1</a:t>
            </a:r>
            <a:r>
              <a:rPr lang="en-US" sz="3200" dirty="0"/>
              <a:t>) mod 2</a:t>
            </a:r>
            <a:r>
              <a:rPr lang="en-US" sz="3200" baseline="30000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2199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Linking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857729" y="3350150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5173824" y="5731600"/>
            <a:ext cx="240900" cy="240900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5098112" y="5932237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9</a:t>
            </a:r>
            <a:endParaRPr lang="en-US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095339" y="32195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0</a:t>
            </a: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1552F41D-FA4F-420D-8C2D-51352D468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174980"/>
              </p:ext>
            </p:extLst>
          </p:nvPr>
        </p:nvGraphicFramePr>
        <p:xfrm>
          <a:off x="343812" y="3102081"/>
          <a:ext cx="303357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192">
                  <a:extLst>
                    <a:ext uri="{9D8B030D-6E8A-4147-A177-3AD203B41FA5}">
                      <a16:colId xmlns:a16="http://schemas.microsoft.com/office/drawing/2014/main" val="1004265834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4252007313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810200553"/>
                    </a:ext>
                  </a:extLst>
                </a:gridCol>
              </a:tblGrid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ident.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54726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733047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9506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9107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460506"/>
                  </a:ext>
                </a:extLst>
              </a:tr>
            </a:tbl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EF3C291C-AA9F-4D0E-91F2-4149AC307B96}"/>
              </a:ext>
            </a:extLst>
          </p:cNvPr>
          <p:cNvSpPr txBox="1"/>
          <p:nvPr/>
        </p:nvSpPr>
        <p:spPr>
          <a:xfrm>
            <a:off x="295303" y="2446578"/>
            <a:ext cx="3136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Finger Table for node 0</a:t>
            </a:r>
          </a:p>
        </p:txBody>
      </p:sp>
    </p:spTree>
    <p:extLst>
      <p:ext uri="{BB962C8B-B14F-4D97-AF65-F5344CB8AC3E}">
        <p14:creationId xmlns:p14="http://schemas.microsoft.com/office/powerpoint/2010/main" val="212695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Linking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857729" y="3350150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5173824" y="5731600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5098112" y="5932237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095339" y="32195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1C375F9-7A6C-45CE-B05D-D7518B590B70}"/>
              </a:ext>
            </a:extLst>
          </p:cNvPr>
          <p:cNvSpPr txBox="1"/>
          <p:nvPr/>
        </p:nvSpPr>
        <p:spPr>
          <a:xfrm>
            <a:off x="3779021" y="2789878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  <p:sp>
        <p:nvSpPr>
          <p:cNvPr id="60" name="Shape 477">
            <a:extLst>
              <a:ext uri="{FF2B5EF4-FFF2-40B4-BE49-F238E27FC236}">
                <a16:creationId xmlns:a16="http://schemas.microsoft.com/office/drawing/2014/main" id="{D89DE9A7-055C-48AE-9DC1-ACC217AE95D7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1552F41D-FA4F-420D-8C2D-51352D468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042250"/>
              </p:ext>
            </p:extLst>
          </p:nvPr>
        </p:nvGraphicFramePr>
        <p:xfrm>
          <a:off x="343812" y="3102081"/>
          <a:ext cx="303357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192">
                  <a:extLst>
                    <a:ext uri="{9D8B030D-6E8A-4147-A177-3AD203B41FA5}">
                      <a16:colId xmlns:a16="http://schemas.microsoft.com/office/drawing/2014/main" val="1004265834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4252007313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810200553"/>
                    </a:ext>
                  </a:extLst>
                </a:gridCol>
              </a:tblGrid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ident.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54726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733047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9506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9107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460506"/>
                  </a:ext>
                </a:extLst>
              </a:tr>
            </a:tbl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EF3C291C-AA9F-4D0E-91F2-4149AC307B96}"/>
              </a:ext>
            </a:extLst>
          </p:cNvPr>
          <p:cNvSpPr txBox="1"/>
          <p:nvPr/>
        </p:nvSpPr>
        <p:spPr>
          <a:xfrm>
            <a:off x="295303" y="2446578"/>
            <a:ext cx="3136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Finger Table for node 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17266" y="4085402"/>
            <a:ext cx="30689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we get the item with identifier 13 from node 0?</a:t>
            </a:r>
          </a:p>
          <a:p>
            <a:r>
              <a:rPr lang="en-US" dirty="0" smtClean="0"/>
              <a:t>(We don’t have a notion of predecessor yet!)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87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Linking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" name="Shape 474">
            <a:extLst>
              <a:ext uri="{FF2B5EF4-FFF2-40B4-BE49-F238E27FC236}">
                <a16:creationId xmlns:a16="http://schemas.microsoft.com/office/drawing/2014/main" id="{79B3A80D-D769-4B08-BC13-702B8D4AEA0F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DBB059-7B3D-498C-B2EF-1FD9F9E41F93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857729" y="3350150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5173824" y="5731600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5098112" y="5932237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095339" y="32195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1C375F9-7A6C-45CE-B05D-D7518B590B70}"/>
              </a:ext>
            </a:extLst>
          </p:cNvPr>
          <p:cNvSpPr txBox="1"/>
          <p:nvPr/>
        </p:nvSpPr>
        <p:spPr>
          <a:xfrm>
            <a:off x="3779021" y="2789878"/>
            <a:ext cx="56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13</a:t>
            </a:r>
          </a:p>
        </p:txBody>
      </p:sp>
      <p:sp>
        <p:nvSpPr>
          <p:cNvPr id="60" name="Shape 477">
            <a:extLst>
              <a:ext uri="{FF2B5EF4-FFF2-40B4-BE49-F238E27FC236}">
                <a16:creationId xmlns:a16="http://schemas.microsoft.com/office/drawing/2014/main" id="{D89DE9A7-055C-48AE-9DC1-ACC217AE95D7}"/>
              </a:ext>
            </a:extLst>
          </p:cNvPr>
          <p:cNvSpPr/>
          <p:nvPr/>
        </p:nvSpPr>
        <p:spPr>
          <a:xfrm>
            <a:off x="4261348" y="3118104"/>
            <a:ext cx="240900" cy="240900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1552F41D-FA4F-420D-8C2D-51352D468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474650"/>
              </p:ext>
            </p:extLst>
          </p:nvPr>
        </p:nvGraphicFramePr>
        <p:xfrm>
          <a:off x="343812" y="3102081"/>
          <a:ext cx="303357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192">
                  <a:extLst>
                    <a:ext uri="{9D8B030D-6E8A-4147-A177-3AD203B41FA5}">
                      <a16:colId xmlns:a16="http://schemas.microsoft.com/office/drawing/2014/main" val="1004265834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4252007313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810200553"/>
                    </a:ext>
                  </a:extLst>
                </a:gridCol>
              </a:tblGrid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ident.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54726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733047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9506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9107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460506"/>
                  </a:ext>
                </a:extLst>
              </a:tr>
            </a:tbl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EF3C291C-AA9F-4D0E-91F2-4149AC307B96}"/>
              </a:ext>
            </a:extLst>
          </p:cNvPr>
          <p:cNvSpPr txBox="1"/>
          <p:nvPr/>
        </p:nvSpPr>
        <p:spPr>
          <a:xfrm>
            <a:off x="295303" y="2446578"/>
            <a:ext cx="3136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Finger Table for node 0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8D1933E-7B31-4629-A23B-2C37591A5158}"/>
              </a:ext>
            </a:extLst>
          </p:cNvPr>
          <p:cNvCxnSpPr>
            <a:cxnSpLocks/>
            <a:stCxn id="52" idx="0"/>
            <a:endCxn id="32" idx="2"/>
          </p:cNvCxnSpPr>
          <p:nvPr/>
        </p:nvCxnSpPr>
        <p:spPr>
          <a:xfrm flipH="1" flipV="1">
            <a:off x="4751391" y="2863266"/>
            <a:ext cx="542883" cy="28683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88D1933E-7B31-4629-A23B-2C37591A5158}"/>
              </a:ext>
            </a:extLst>
          </p:cNvPr>
          <p:cNvCxnSpPr>
            <a:cxnSpLocks/>
            <a:stCxn id="45" idx="2"/>
            <a:endCxn id="52" idx="0"/>
          </p:cNvCxnSpPr>
          <p:nvPr/>
        </p:nvCxnSpPr>
        <p:spPr>
          <a:xfrm flipH="1">
            <a:off x="5294274" y="2225367"/>
            <a:ext cx="832206" cy="3506233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4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Joins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4"/>
            <a:ext cx="10058400" cy="4023360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Preserve ability to locate a given key</a:t>
            </a:r>
          </a:p>
          <a:p>
            <a:pPr lvl="2"/>
            <a:r>
              <a:rPr lang="en-US" sz="2800" dirty="0"/>
              <a:t>Each node’s successor must be correctly maintained</a:t>
            </a:r>
          </a:p>
          <a:p>
            <a:pPr lvl="2"/>
            <a:r>
              <a:rPr lang="en-US" sz="2800" dirty="0"/>
              <a:t>For every </a:t>
            </a:r>
            <a:r>
              <a:rPr lang="en-US" sz="2800" i="1" dirty="0"/>
              <a:t>k</a:t>
            </a:r>
            <a:r>
              <a:rPr lang="en-US" sz="2000" i="1" dirty="0"/>
              <a:t>∈ </a:t>
            </a:r>
            <a:r>
              <a:rPr lang="en-US" sz="2800" i="1" dirty="0"/>
              <a:t>Keys</a:t>
            </a:r>
            <a:r>
              <a:rPr lang="en-US" sz="2800" dirty="0"/>
              <a:t>,</a:t>
            </a:r>
            <a:r>
              <a:rPr lang="en-US" sz="2800" i="1" dirty="0"/>
              <a:t> successor(k)</a:t>
            </a:r>
            <a:r>
              <a:rPr lang="en-US" sz="2800" dirty="0"/>
              <a:t> is responsible for </a:t>
            </a:r>
            <a:r>
              <a:rPr lang="en-US" sz="2800" i="1" dirty="0"/>
              <a:t>k</a:t>
            </a:r>
            <a:endParaRPr lang="en-US" sz="2800" dirty="0"/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To help with this, each node will maintain a predecessor node in addition to the nodes stored in the finger table</a:t>
            </a:r>
          </a:p>
        </p:txBody>
      </p:sp>
    </p:spTree>
    <p:extLst>
      <p:ext uri="{BB962C8B-B14F-4D97-AF65-F5344CB8AC3E}">
        <p14:creationId xmlns:p14="http://schemas.microsoft.com/office/powerpoint/2010/main" val="379976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Join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4"/>
            <a:ext cx="10058400" cy="4023360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 Initialize the predecessor and ﬁngers of node </a:t>
            </a:r>
            <a:r>
              <a:rPr lang="en-US" sz="3200" i="1" dirty="0"/>
              <a:t>n</a:t>
            </a:r>
          </a:p>
          <a:p>
            <a:pPr lvl="1"/>
            <a:endParaRPr lang="en-US" sz="3200" i="1" dirty="0"/>
          </a:p>
          <a:p>
            <a:pPr lvl="1"/>
            <a:r>
              <a:rPr lang="en-US" sz="3200" dirty="0"/>
              <a:t>Update the ﬁngers and predecessors of existing nodes to reﬂect the addition of </a:t>
            </a:r>
            <a:r>
              <a:rPr lang="en-US" sz="3200" i="1" dirty="0"/>
              <a:t>n</a:t>
            </a:r>
            <a:endParaRPr lang="en-US" sz="3200" dirty="0"/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Notify the higher layer software so that it can transfer state (e.g. values) associated with keys that node n is now responsible for.</a:t>
            </a:r>
          </a:p>
        </p:txBody>
      </p:sp>
    </p:spTree>
    <p:extLst>
      <p:ext uri="{BB962C8B-B14F-4D97-AF65-F5344CB8AC3E}">
        <p14:creationId xmlns:p14="http://schemas.microsoft.com/office/powerpoint/2010/main" val="276803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Join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3"/>
            <a:ext cx="10058400" cy="4751711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 Initialize the predecessor and ﬁngers of node </a:t>
            </a:r>
            <a:r>
              <a:rPr lang="en-US" sz="3200" i="1" dirty="0"/>
              <a:t>n</a:t>
            </a:r>
          </a:p>
          <a:p>
            <a:pPr marL="201168" lvl="1" indent="0" algn="ctr">
              <a:buNone/>
            </a:pPr>
            <a:r>
              <a:rPr lang="en-US" sz="3200" i="1" dirty="0"/>
              <a:t>O(log N)</a:t>
            </a:r>
          </a:p>
          <a:p>
            <a:pPr lvl="1"/>
            <a:r>
              <a:rPr lang="en-US" sz="3200" dirty="0"/>
              <a:t>Update the ﬁngers and predecessors of existing nodes to reﬂect the addition of </a:t>
            </a:r>
            <a:r>
              <a:rPr lang="en-US" sz="3200" i="1" dirty="0"/>
              <a:t>n</a:t>
            </a:r>
            <a:endParaRPr lang="en-US" sz="3200" dirty="0"/>
          </a:p>
          <a:p>
            <a:pPr marL="201168" lvl="1" indent="0" algn="ctr">
              <a:buNone/>
            </a:pPr>
            <a:r>
              <a:rPr lang="en-US" sz="3200" i="1" dirty="0"/>
              <a:t>O(log N)</a:t>
            </a:r>
          </a:p>
          <a:p>
            <a:pPr lvl="1"/>
            <a:r>
              <a:rPr lang="en-US" sz="3200" dirty="0"/>
              <a:t>Notify the higher layer software so that it can transfer state (e.g. values) associated with keys that node n is now responsible for.</a:t>
            </a:r>
          </a:p>
          <a:p>
            <a:pPr marL="201168" lvl="1" indent="0" algn="ctr">
              <a:buNone/>
            </a:pPr>
            <a:r>
              <a:rPr lang="en-US" sz="3200" i="1" dirty="0"/>
              <a:t>O(1)</a:t>
            </a:r>
          </a:p>
        </p:txBody>
      </p:sp>
    </p:spTree>
    <p:extLst>
      <p:ext uri="{BB962C8B-B14F-4D97-AF65-F5344CB8AC3E}">
        <p14:creationId xmlns:p14="http://schemas.microsoft.com/office/powerpoint/2010/main" val="21272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01168" lvl="1" indent="0" algn="ctr">
              <a:buNone/>
            </a:pPr>
            <a:r>
              <a:rPr lang="en-US" sz="7200" dirty="0" smtClean="0"/>
              <a:t>How do we store and access distributed data?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19757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Join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968078" y="384450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6006030" y="5921883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6252543" y="5956843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208978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552F41D-FA4F-420D-8C2D-51352D468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09468"/>
              </p:ext>
            </p:extLst>
          </p:nvPr>
        </p:nvGraphicFramePr>
        <p:xfrm>
          <a:off x="343812" y="3102081"/>
          <a:ext cx="303357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192">
                  <a:extLst>
                    <a:ext uri="{9D8B030D-6E8A-4147-A177-3AD203B41FA5}">
                      <a16:colId xmlns:a16="http://schemas.microsoft.com/office/drawing/2014/main" val="1004265834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4252007313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810200553"/>
                    </a:ext>
                  </a:extLst>
                </a:gridCol>
              </a:tblGrid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ident.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54726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733047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9506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9107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4605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F3C291C-AA9F-4D0E-91F2-4149AC307B96}"/>
              </a:ext>
            </a:extLst>
          </p:cNvPr>
          <p:cNvSpPr txBox="1"/>
          <p:nvPr/>
        </p:nvSpPr>
        <p:spPr>
          <a:xfrm>
            <a:off x="295303" y="2446578"/>
            <a:ext cx="3136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Finger Table for node 0</a:t>
            </a:r>
          </a:p>
        </p:txBody>
      </p:sp>
      <p:sp>
        <p:nvSpPr>
          <p:cNvPr id="61" name="Shape 474">
            <a:extLst>
              <a:ext uri="{FF2B5EF4-FFF2-40B4-BE49-F238E27FC236}">
                <a16:creationId xmlns:a16="http://schemas.microsoft.com/office/drawing/2014/main" id="{E87EF62C-4942-492F-A21A-DEA938B24D65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DC5AFAB-D9B6-4BEB-BFF6-01F0B1F0F705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pic>
        <p:nvPicPr>
          <p:cNvPr id="43" name="Shape 467"/>
          <p:cNvPicPr preferRelativeResize="0"/>
          <p:nvPr/>
        </p:nvPicPr>
        <p:blipFill rotWithShape="1">
          <a:blip r:embed="rId2">
            <a:alphaModFix/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b="40500"/>
          <a:stretch/>
        </p:blipFill>
        <p:spPr>
          <a:xfrm>
            <a:off x="6411480" y="2971380"/>
            <a:ext cx="1131150" cy="673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CD13F6-7915-4837-A04B-00BAD2885389}"/>
              </a:ext>
            </a:extLst>
          </p:cNvPr>
          <p:cNvCxnSpPr>
            <a:cxnSpLocks/>
          </p:cNvCxnSpPr>
          <p:nvPr/>
        </p:nvCxnSpPr>
        <p:spPr>
          <a:xfrm flipV="1">
            <a:off x="6977055" y="2866024"/>
            <a:ext cx="444501" cy="105356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8717266" y="4085402"/>
            <a:ext cx="3068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Which nodes have to update their tables?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Join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968078" y="3844502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6006030" y="5921883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6252543" y="5956843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208978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552F41D-FA4F-420D-8C2D-51352D468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834999"/>
              </p:ext>
            </p:extLst>
          </p:nvPr>
        </p:nvGraphicFramePr>
        <p:xfrm>
          <a:off x="343812" y="3102081"/>
          <a:ext cx="303357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192">
                  <a:extLst>
                    <a:ext uri="{9D8B030D-6E8A-4147-A177-3AD203B41FA5}">
                      <a16:colId xmlns:a16="http://schemas.microsoft.com/office/drawing/2014/main" val="1004265834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4252007313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810200553"/>
                    </a:ext>
                  </a:extLst>
                </a:gridCol>
              </a:tblGrid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ident.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54726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733047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9506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9107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4605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F3C291C-AA9F-4D0E-91F2-4149AC307B96}"/>
              </a:ext>
            </a:extLst>
          </p:cNvPr>
          <p:cNvSpPr txBox="1"/>
          <p:nvPr/>
        </p:nvSpPr>
        <p:spPr>
          <a:xfrm>
            <a:off x="295303" y="2446578"/>
            <a:ext cx="3136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Finger Table for node 0</a:t>
            </a:r>
          </a:p>
        </p:txBody>
      </p:sp>
      <p:sp>
        <p:nvSpPr>
          <p:cNvPr id="61" name="Shape 474">
            <a:extLst>
              <a:ext uri="{FF2B5EF4-FFF2-40B4-BE49-F238E27FC236}">
                <a16:creationId xmlns:a16="http://schemas.microsoft.com/office/drawing/2014/main" id="{E87EF62C-4942-492F-A21A-DEA938B24D65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DC5AFAB-D9B6-4BEB-BFF6-01F0B1F0F705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pic>
        <p:nvPicPr>
          <p:cNvPr id="43" name="Shape 467"/>
          <p:cNvPicPr preferRelativeResize="0"/>
          <p:nvPr/>
        </p:nvPicPr>
        <p:blipFill rotWithShape="1">
          <a:blip r:embed="rId2">
            <a:alphaModFix/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b="40500"/>
          <a:stretch/>
        </p:blipFill>
        <p:spPr>
          <a:xfrm>
            <a:off x="6411480" y="2971380"/>
            <a:ext cx="1131150" cy="673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CD13F6-7915-4837-A04B-00BAD2885389}"/>
              </a:ext>
            </a:extLst>
          </p:cNvPr>
          <p:cNvCxnSpPr>
            <a:cxnSpLocks/>
          </p:cNvCxnSpPr>
          <p:nvPr/>
        </p:nvCxnSpPr>
        <p:spPr>
          <a:xfrm flipV="1">
            <a:off x="6977055" y="2866024"/>
            <a:ext cx="444501" cy="105356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9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Join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968078" y="384450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6006030" y="5921883"/>
            <a:ext cx="240900" cy="240900"/>
          </a:xfrm>
          <a:prstGeom prst="flowChartAlternateProcess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6252543" y="5956843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208978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552F41D-FA4F-420D-8C2D-51352D468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368358"/>
              </p:ext>
            </p:extLst>
          </p:nvPr>
        </p:nvGraphicFramePr>
        <p:xfrm>
          <a:off x="343812" y="3102081"/>
          <a:ext cx="303357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192">
                  <a:extLst>
                    <a:ext uri="{9D8B030D-6E8A-4147-A177-3AD203B41FA5}">
                      <a16:colId xmlns:a16="http://schemas.microsoft.com/office/drawing/2014/main" val="1004265834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4252007313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810200553"/>
                    </a:ext>
                  </a:extLst>
                </a:gridCol>
              </a:tblGrid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ident.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54726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733047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9506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9107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4605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F3C291C-AA9F-4D0E-91F2-4149AC307B96}"/>
              </a:ext>
            </a:extLst>
          </p:cNvPr>
          <p:cNvSpPr txBox="1"/>
          <p:nvPr/>
        </p:nvSpPr>
        <p:spPr>
          <a:xfrm>
            <a:off x="295303" y="2446578"/>
            <a:ext cx="3136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Finger Table for node 0</a:t>
            </a:r>
          </a:p>
        </p:txBody>
      </p:sp>
      <p:pic>
        <p:nvPicPr>
          <p:cNvPr id="47" name="Shape 467">
            <a:extLst>
              <a:ext uri="{FF2B5EF4-FFF2-40B4-BE49-F238E27FC236}">
                <a16:creationId xmlns:a16="http://schemas.microsoft.com/office/drawing/2014/main" id="{C1D65B7C-BA60-4E44-9B25-1AD2EDBF3AA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5560905" y="4926716"/>
            <a:ext cx="1131150" cy="673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EF4232A-4F51-48CD-8717-76C1660C75B6}"/>
              </a:ext>
            </a:extLst>
          </p:cNvPr>
          <p:cNvCxnSpPr>
            <a:cxnSpLocks/>
            <a:stCxn id="47" idx="2"/>
          </p:cNvCxnSpPr>
          <p:nvPr/>
        </p:nvCxnSpPr>
        <p:spPr>
          <a:xfrm>
            <a:off x="6126480" y="5599741"/>
            <a:ext cx="0" cy="32214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Shape 474">
            <a:extLst>
              <a:ext uri="{FF2B5EF4-FFF2-40B4-BE49-F238E27FC236}">
                <a16:creationId xmlns:a16="http://schemas.microsoft.com/office/drawing/2014/main" id="{E87EF62C-4942-492F-A21A-DEA938B24D65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DC5AFAB-D9B6-4BEB-BFF6-01F0B1F0F705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3E2E35D-2377-47BD-9D96-E586D76A19C3}"/>
              </a:ext>
            </a:extLst>
          </p:cNvPr>
          <p:cNvCxnSpPr>
            <a:cxnSpLocks/>
          </p:cNvCxnSpPr>
          <p:nvPr/>
        </p:nvCxnSpPr>
        <p:spPr>
          <a:xfrm flipV="1">
            <a:off x="5564172" y="4929420"/>
            <a:ext cx="1119865" cy="732622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2CAC70E-52C5-423D-A8C9-1D10ACFEC880}"/>
              </a:ext>
            </a:extLst>
          </p:cNvPr>
          <p:cNvCxnSpPr>
            <a:cxnSpLocks/>
          </p:cNvCxnSpPr>
          <p:nvPr/>
        </p:nvCxnSpPr>
        <p:spPr>
          <a:xfrm>
            <a:off x="5575457" y="4959219"/>
            <a:ext cx="1119865" cy="67302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8717266" y="4085402"/>
            <a:ext cx="3068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Which nodes have to update their tables?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9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Join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968078" y="3844502"/>
            <a:ext cx="240900" cy="240900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6006030" y="5921883"/>
            <a:ext cx="240900" cy="240900"/>
          </a:xfrm>
          <a:prstGeom prst="flowChartAlternateProcess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6252543" y="5956843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208978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552F41D-FA4F-420D-8C2D-51352D468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049258"/>
              </p:ext>
            </p:extLst>
          </p:nvPr>
        </p:nvGraphicFramePr>
        <p:xfrm>
          <a:off x="343812" y="3102081"/>
          <a:ext cx="303357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192">
                  <a:extLst>
                    <a:ext uri="{9D8B030D-6E8A-4147-A177-3AD203B41FA5}">
                      <a16:colId xmlns:a16="http://schemas.microsoft.com/office/drawing/2014/main" val="1004265834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4252007313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810200553"/>
                    </a:ext>
                  </a:extLst>
                </a:gridCol>
              </a:tblGrid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ident.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54726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733047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9506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9107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4605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F3C291C-AA9F-4D0E-91F2-4149AC307B96}"/>
              </a:ext>
            </a:extLst>
          </p:cNvPr>
          <p:cNvSpPr txBox="1"/>
          <p:nvPr/>
        </p:nvSpPr>
        <p:spPr>
          <a:xfrm>
            <a:off x="295303" y="2446578"/>
            <a:ext cx="3136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Finger Table for node 0</a:t>
            </a:r>
          </a:p>
        </p:txBody>
      </p:sp>
      <p:pic>
        <p:nvPicPr>
          <p:cNvPr id="47" name="Shape 467">
            <a:extLst>
              <a:ext uri="{FF2B5EF4-FFF2-40B4-BE49-F238E27FC236}">
                <a16:creationId xmlns:a16="http://schemas.microsoft.com/office/drawing/2014/main" id="{C1D65B7C-BA60-4E44-9B25-1AD2EDBF3AA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5560905" y="4926716"/>
            <a:ext cx="1131150" cy="673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EF4232A-4F51-48CD-8717-76C1660C75B6}"/>
              </a:ext>
            </a:extLst>
          </p:cNvPr>
          <p:cNvCxnSpPr>
            <a:cxnSpLocks/>
            <a:stCxn id="47" idx="2"/>
          </p:cNvCxnSpPr>
          <p:nvPr/>
        </p:nvCxnSpPr>
        <p:spPr>
          <a:xfrm>
            <a:off x="6126480" y="5599741"/>
            <a:ext cx="0" cy="32214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Shape 474">
            <a:extLst>
              <a:ext uri="{FF2B5EF4-FFF2-40B4-BE49-F238E27FC236}">
                <a16:creationId xmlns:a16="http://schemas.microsoft.com/office/drawing/2014/main" id="{E87EF62C-4942-492F-A21A-DEA938B24D65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chemeClr val="accent2">
                  <a:lumMod val="75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DC5AFAB-D9B6-4BEB-BFF6-01F0B1F0F705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3E2E35D-2377-47BD-9D96-E586D76A19C3}"/>
              </a:ext>
            </a:extLst>
          </p:cNvPr>
          <p:cNvCxnSpPr>
            <a:cxnSpLocks/>
          </p:cNvCxnSpPr>
          <p:nvPr/>
        </p:nvCxnSpPr>
        <p:spPr>
          <a:xfrm flipV="1">
            <a:off x="5564172" y="4929420"/>
            <a:ext cx="1119865" cy="732622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2CAC70E-52C5-423D-A8C9-1D10ACFEC880}"/>
              </a:ext>
            </a:extLst>
          </p:cNvPr>
          <p:cNvCxnSpPr>
            <a:cxnSpLocks/>
          </p:cNvCxnSpPr>
          <p:nvPr/>
        </p:nvCxnSpPr>
        <p:spPr>
          <a:xfrm>
            <a:off x="5575457" y="4959219"/>
            <a:ext cx="1119865" cy="67302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35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3"/>
            <a:ext cx="10058400" cy="4751711"/>
          </a:xfrm>
        </p:spPr>
        <p:txBody>
          <a:bodyPr>
            <a:normAutofit/>
          </a:bodyPr>
          <a:lstStyle/>
          <a:p>
            <a:pPr lvl="1"/>
            <a:r>
              <a:rPr lang="en-US" sz="3200" dirty="0" smtClean="0"/>
              <a:t>We have a protocol that can reach any node from a given node in </a:t>
            </a:r>
            <a:r>
              <a:rPr lang="en-US" sz="3200" i="1" dirty="0" smtClean="0"/>
              <a:t>O(log N)</a:t>
            </a:r>
            <a:r>
              <a:rPr lang="en-US" sz="3200" dirty="0" smtClean="0"/>
              <a:t> steps with high probability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Nodes can join and leave while maintaining our tables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So what problems do we still need to address?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109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and Failures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3"/>
            <a:ext cx="10058400" cy="4751711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It is necessary to handle concurrent joins and failures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It cannot be assumed the operations described will be able to handle these conditions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In particular, we want to maintain finger tables to be as accurate as possible to minimize searching cost </a:t>
            </a:r>
          </a:p>
        </p:txBody>
      </p:sp>
    </p:spTree>
    <p:extLst>
      <p:ext uri="{BB962C8B-B14F-4D97-AF65-F5344CB8AC3E}">
        <p14:creationId xmlns:p14="http://schemas.microsoft.com/office/powerpoint/2010/main" val="62527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3"/>
            <a:ext cx="10058400" cy="4751711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A node informs neighboring nodes of its existence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Iterative runs of stabilize will eventually result in a system with fully correct tables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If </a:t>
            </a:r>
            <a:r>
              <a:rPr lang="en-US" sz="3200" i="1" dirty="0"/>
              <a:t>N</a:t>
            </a:r>
            <a:r>
              <a:rPr lang="en-US" sz="3200" dirty="0"/>
              <a:t> nodes are added to a system with </a:t>
            </a:r>
            <a:r>
              <a:rPr lang="en-US" sz="3200" i="1" dirty="0"/>
              <a:t>N</a:t>
            </a:r>
            <a:r>
              <a:rPr lang="en-US" sz="3200" dirty="0"/>
              <a:t> initial nodes concurrently, lookups will take </a:t>
            </a:r>
            <a:r>
              <a:rPr lang="en-US" sz="3200" i="1" dirty="0"/>
              <a:t>O(log N) </a:t>
            </a:r>
            <a:r>
              <a:rPr lang="en-US" sz="3200" dirty="0"/>
              <a:t>time with high probability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34846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3"/>
            <a:ext cx="10058400" cy="4751711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To handle faults, each node must maintain an additional list of replacement successors of size </a:t>
            </a:r>
            <a:r>
              <a:rPr lang="en-US" sz="3200" i="1" dirty="0"/>
              <a:t>r</a:t>
            </a:r>
            <a:endParaRPr lang="en-US" sz="3200" dirty="0"/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As </a:t>
            </a:r>
            <a:r>
              <a:rPr lang="en-US" sz="3200" i="1" dirty="0"/>
              <a:t>r</a:t>
            </a:r>
            <a:r>
              <a:rPr lang="en-US" sz="3200" dirty="0"/>
              <a:t> increases, fault tolerance clearly increases, but memory costs increase linearly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In particular, </a:t>
            </a:r>
            <a:r>
              <a:rPr lang="en-US" sz="3200" i="1" dirty="0"/>
              <a:t>r = O(log N) </a:t>
            </a:r>
            <a:r>
              <a:rPr lang="en-US" sz="3200" dirty="0"/>
              <a:t>allows for recovery with high probability if each node fails with probability ½ </a:t>
            </a:r>
          </a:p>
        </p:txBody>
      </p:sp>
    </p:spTree>
    <p:extLst>
      <p:ext uri="{BB962C8B-B14F-4D97-AF65-F5344CB8AC3E}">
        <p14:creationId xmlns:p14="http://schemas.microsoft.com/office/powerpoint/2010/main" val="190473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3"/>
            <a:ext cx="10058400" cy="4751711"/>
          </a:xfrm>
        </p:spPr>
        <p:txBody>
          <a:bodyPr>
            <a:normAutofit/>
          </a:bodyPr>
          <a:lstStyle/>
          <a:p>
            <a:pPr lvl="1"/>
            <a:r>
              <a:rPr lang="en-US" sz="3200" dirty="0" smtClean="0"/>
              <a:t>The load balancing of this system can be improved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How about we allow each member to house multiple ‘nodes’?</a:t>
            </a:r>
          </a:p>
        </p:txBody>
      </p:sp>
    </p:spTree>
    <p:extLst>
      <p:ext uri="{BB962C8B-B14F-4D97-AF65-F5344CB8AC3E}">
        <p14:creationId xmlns:p14="http://schemas.microsoft.com/office/powerpoint/2010/main" val="427314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Nodes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71380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968078" y="384450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6006030" y="5921883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6252543" y="5956843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208978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61" name="Shape 474">
            <a:extLst>
              <a:ext uri="{FF2B5EF4-FFF2-40B4-BE49-F238E27FC236}">
                <a16:creationId xmlns:a16="http://schemas.microsoft.com/office/drawing/2014/main" id="{E87EF62C-4942-492F-A21A-DEA938B24D65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DC5AFAB-D9B6-4BEB-BFF6-01F0B1F0F705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59" name="Shape 474">
            <a:extLst>
              <a:ext uri="{FF2B5EF4-FFF2-40B4-BE49-F238E27FC236}">
                <a16:creationId xmlns:a16="http://schemas.microsoft.com/office/drawing/2014/main" id="{8DB5D48F-F43A-48BB-AEFA-CDAD381FC306}"/>
              </a:ext>
            </a:extLst>
          </p:cNvPr>
          <p:cNvSpPr/>
          <p:nvPr/>
        </p:nvSpPr>
        <p:spPr>
          <a:xfrm>
            <a:off x="6774822" y="2177905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Shape 474">
            <a:extLst>
              <a:ext uri="{FF2B5EF4-FFF2-40B4-BE49-F238E27FC236}">
                <a16:creationId xmlns:a16="http://schemas.microsoft.com/office/drawing/2014/main" id="{87646971-A454-445B-AAA1-8870AF5D5DD6}"/>
              </a:ext>
            </a:extLst>
          </p:cNvPr>
          <p:cNvSpPr/>
          <p:nvPr/>
        </p:nvSpPr>
        <p:spPr>
          <a:xfrm>
            <a:off x="7889178" y="449340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Shape 474">
            <a:extLst>
              <a:ext uri="{FF2B5EF4-FFF2-40B4-BE49-F238E27FC236}">
                <a16:creationId xmlns:a16="http://schemas.microsoft.com/office/drawing/2014/main" id="{B6E1B5D3-03CE-4054-B4A1-0D3332CA5A87}"/>
              </a:ext>
            </a:extLst>
          </p:cNvPr>
          <p:cNvSpPr/>
          <p:nvPr/>
        </p:nvSpPr>
        <p:spPr>
          <a:xfrm>
            <a:off x="5200905" y="5689963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5" name="Shape 474">
            <a:extLst>
              <a:ext uri="{FF2B5EF4-FFF2-40B4-BE49-F238E27FC236}">
                <a16:creationId xmlns:a16="http://schemas.microsoft.com/office/drawing/2014/main" id="{D4E0CBE7-AA63-4B7D-8148-F8202E41E7C0}"/>
              </a:ext>
            </a:extLst>
          </p:cNvPr>
          <p:cNvSpPr/>
          <p:nvPr/>
        </p:nvSpPr>
        <p:spPr>
          <a:xfrm>
            <a:off x="4231134" y="31874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E07BBF4-AF06-4166-8B7F-A5F65E6DE5AC}"/>
              </a:ext>
            </a:extLst>
          </p:cNvPr>
          <p:cNvSpPr txBox="1"/>
          <p:nvPr/>
        </p:nvSpPr>
        <p:spPr>
          <a:xfrm>
            <a:off x="4963962" y="5893481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9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678340B-9F52-4C94-849A-A384240B8CEC}"/>
              </a:ext>
            </a:extLst>
          </p:cNvPr>
          <p:cNvSpPr txBox="1"/>
          <p:nvPr/>
        </p:nvSpPr>
        <p:spPr>
          <a:xfrm>
            <a:off x="7049023" y="1874084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6C4A89F-2731-42EE-A004-1E599BD7E4FA}"/>
              </a:ext>
            </a:extLst>
          </p:cNvPr>
          <p:cNvSpPr txBox="1"/>
          <p:nvPr/>
        </p:nvSpPr>
        <p:spPr>
          <a:xfrm>
            <a:off x="8160105" y="4534687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967D7FF-0C8B-43B5-94AE-DD6B0A92CF22}"/>
              </a:ext>
            </a:extLst>
          </p:cNvPr>
          <p:cNvSpPr txBox="1"/>
          <p:nvPr/>
        </p:nvSpPr>
        <p:spPr>
          <a:xfrm>
            <a:off x="3703876" y="2787379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418878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/>
              <a:t>Distributed system for managing data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No central controller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No notion of hierarchy among member nodes</a:t>
            </a:r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7151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Nodes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71380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stCxn id="31" idx="1"/>
            <a:endCxn id="32" idx="3"/>
          </p:cNvCxnSpPr>
          <p:nvPr/>
        </p:nvCxnSpPr>
        <p:spPr>
          <a:xfrm flipH="1" flipV="1">
            <a:off x="4871841" y="2742816"/>
            <a:ext cx="1539639" cy="18710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64" idx="0"/>
          </p:cNvCxnSpPr>
          <p:nvPr/>
        </p:nvCxnSpPr>
        <p:spPr>
          <a:xfrm flipH="1">
            <a:off x="5321355" y="4950369"/>
            <a:ext cx="1655700" cy="7395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968078" y="384450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6006030" y="5921883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6252543" y="5956843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208978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0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2DB8410-2C06-4C82-8EDA-0A74CE193556}"/>
              </a:ext>
            </a:extLst>
          </p:cNvPr>
          <p:cNvCxnSpPr>
            <a:cxnSpLocks/>
            <a:stCxn id="24" idx="0"/>
          </p:cNvCxnSpPr>
          <p:nvPr/>
        </p:nvCxnSpPr>
        <p:spPr>
          <a:xfrm flipV="1">
            <a:off x="5321355" y="2225368"/>
            <a:ext cx="805126" cy="20519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89B07D0-2716-44E8-94BA-A4AF46C67010}"/>
              </a:ext>
            </a:extLst>
          </p:cNvPr>
          <p:cNvCxnSpPr>
            <a:cxnSpLocks/>
            <a:stCxn id="29" idx="2"/>
          </p:cNvCxnSpPr>
          <p:nvPr/>
        </p:nvCxnSpPr>
        <p:spPr>
          <a:xfrm flipH="1">
            <a:off x="4295557" y="3656741"/>
            <a:ext cx="1025798" cy="300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D188BEF4-5774-40C3-8607-5D5D1E81E70F}"/>
              </a:ext>
            </a:extLst>
          </p:cNvPr>
          <p:cNvCxnSpPr>
            <a:cxnSpLocks/>
            <a:stCxn id="31" idx="3"/>
          </p:cNvCxnSpPr>
          <p:nvPr/>
        </p:nvCxnSpPr>
        <p:spPr>
          <a:xfrm flipV="1">
            <a:off x="7542630" y="3964953"/>
            <a:ext cx="425448" cy="6489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Shape 474">
            <a:extLst>
              <a:ext uri="{FF2B5EF4-FFF2-40B4-BE49-F238E27FC236}">
                <a16:creationId xmlns:a16="http://schemas.microsoft.com/office/drawing/2014/main" id="{E87EF62C-4942-492F-A21A-DEA938B24D65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2CD13F6-7915-4837-A04B-00BAD2885389}"/>
              </a:ext>
            </a:extLst>
          </p:cNvPr>
          <p:cNvCxnSpPr>
            <a:cxnSpLocks/>
          </p:cNvCxnSpPr>
          <p:nvPr/>
        </p:nvCxnSpPr>
        <p:spPr>
          <a:xfrm flipV="1">
            <a:off x="6977055" y="2866024"/>
            <a:ext cx="444501" cy="1053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DC5AFAB-D9B6-4BEB-BFF6-01F0B1F0F705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59" name="Shape 474">
            <a:extLst>
              <a:ext uri="{FF2B5EF4-FFF2-40B4-BE49-F238E27FC236}">
                <a16:creationId xmlns:a16="http://schemas.microsoft.com/office/drawing/2014/main" id="{8DB5D48F-F43A-48BB-AEFA-CDAD381FC306}"/>
              </a:ext>
            </a:extLst>
          </p:cNvPr>
          <p:cNvSpPr/>
          <p:nvPr/>
        </p:nvSpPr>
        <p:spPr>
          <a:xfrm>
            <a:off x="6774822" y="2177905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Shape 474">
            <a:extLst>
              <a:ext uri="{FF2B5EF4-FFF2-40B4-BE49-F238E27FC236}">
                <a16:creationId xmlns:a16="http://schemas.microsoft.com/office/drawing/2014/main" id="{87646971-A454-445B-AAA1-8870AF5D5DD6}"/>
              </a:ext>
            </a:extLst>
          </p:cNvPr>
          <p:cNvSpPr/>
          <p:nvPr/>
        </p:nvSpPr>
        <p:spPr>
          <a:xfrm>
            <a:off x="7889178" y="449340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Shape 474">
            <a:extLst>
              <a:ext uri="{FF2B5EF4-FFF2-40B4-BE49-F238E27FC236}">
                <a16:creationId xmlns:a16="http://schemas.microsoft.com/office/drawing/2014/main" id="{B6E1B5D3-03CE-4054-B4A1-0D3332CA5A87}"/>
              </a:ext>
            </a:extLst>
          </p:cNvPr>
          <p:cNvSpPr/>
          <p:nvPr/>
        </p:nvSpPr>
        <p:spPr>
          <a:xfrm>
            <a:off x="5200905" y="5689963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5" name="Shape 474">
            <a:extLst>
              <a:ext uri="{FF2B5EF4-FFF2-40B4-BE49-F238E27FC236}">
                <a16:creationId xmlns:a16="http://schemas.microsoft.com/office/drawing/2014/main" id="{D4E0CBE7-AA63-4B7D-8148-F8202E41E7C0}"/>
              </a:ext>
            </a:extLst>
          </p:cNvPr>
          <p:cNvSpPr/>
          <p:nvPr/>
        </p:nvSpPr>
        <p:spPr>
          <a:xfrm>
            <a:off x="4231134" y="31874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E07BBF4-AF06-4166-8B7F-A5F65E6DE5AC}"/>
              </a:ext>
            </a:extLst>
          </p:cNvPr>
          <p:cNvSpPr txBox="1"/>
          <p:nvPr/>
        </p:nvSpPr>
        <p:spPr>
          <a:xfrm>
            <a:off x="4963962" y="5893481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9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678340B-9F52-4C94-849A-A384240B8CEC}"/>
              </a:ext>
            </a:extLst>
          </p:cNvPr>
          <p:cNvSpPr txBox="1"/>
          <p:nvPr/>
        </p:nvSpPr>
        <p:spPr>
          <a:xfrm>
            <a:off x="7049023" y="1874084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6C4A89F-2731-42EE-A004-1E599BD7E4FA}"/>
              </a:ext>
            </a:extLst>
          </p:cNvPr>
          <p:cNvSpPr txBox="1"/>
          <p:nvPr/>
        </p:nvSpPr>
        <p:spPr>
          <a:xfrm>
            <a:off x="8160105" y="4534687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967D7FF-0C8B-43B5-94AE-DD6B0A92CF22}"/>
              </a:ext>
            </a:extLst>
          </p:cNvPr>
          <p:cNvSpPr txBox="1"/>
          <p:nvPr/>
        </p:nvSpPr>
        <p:spPr>
          <a:xfrm>
            <a:off x="3703876" y="2787379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13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A2F9A5E-DA99-46B1-8DFC-4E9F2DC7335F}"/>
              </a:ext>
            </a:extLst>
          </p:cNvPr>
          <p:cNvCxnSpPr>
            <a:cxnSpLocks/>
            <a:stCxn id="30" idx="2"/>
            <a:endCxn id="65" idx="3"/>
          </p:cNvCxnSpPr>
          <p:nvPr/>
        </p:nvCxnSpPr>
        <p:spPr>
          <a:xfrm flipH="1" flipV="1">
            <a:off x="4472034" y="3307892"/>
            <a:ext cx="2505021" cy="3365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3F68A7E-FDB7-4EA6-BCB7-377A702EEAC8}"/>
              </a:ext>
            </a:extLst>
          </p:cNvPr>
          <p:cNvCxnSpPr>
            <a:cxnSpLocks/>
            <a:stCxn id="59" idx="2"/>
            <a:endCxn id="29" idx="0"/>
          </p:cNvCxnSpPr>
          <p:nvPr/>
        </p:nvCxnSpPr>
        <p:spPr>
          <a:xfrm flipH="1">
            <a:off x="5321355" y="2418805"/>
            <a:ext cx="1573917" cy="5649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A1BB2B6-6B22-4144-B30F-39F88B70F85A}"/>
              </a:ext>
            </a:extLst>
          </p:cNvPr>
          <p:cNvCxnSpPr>
            <a:cxnSpLocks/>
            <a:stCxn id="60" idx="1"/>
            <a:endCxn id="24" idx="3"/>
          </p:cNvCxnSpPr>
          <p:nvPr/>
        </p:nvCxnSpPr>
        <p:spPr>
          <a:xfrm flipH="1">
            <a:off x="5886930" y="4613856"/>
            <a:ext cx="2002248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E97F3CB-34B9-4D7D-A453-72643BB64063}"/>
              </a:ext>
            </a:extLst>
          </p:cNvPr>
          <p:cNvCxnSpPr>
            <a:cxnSpLocks/>
            <a:stCxn id="26" idx="1"/>
            <a:endCxn id="29" idx="3"/>
          </p:cNvCxnSpPr>
          <p:nvPr/>
        </p:nvCxnSpPr>
        <p:spPr>
          <a:xfrm flipH="1" flipV="1">
            <a:off x="5886930" y="3320229"/>
            <a:ext cx="1723348" cy="18633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935E9EB-E1D8-4DB5-BF72-03A2344B4708}"/>
              </a:ext>
            </a:extLst>
          </p:cNvPr>
          <p:cNvCxnSpPr>
            <a:cxnSpLocks/>
            <a:stCxn id="52" idx="0"/>
            <a:endCxn id="30" idx="2"/>
          </p:cNvCxnSpPr>
          <p:nvPr/>
        </p:nvCxnSpPr>
        <p:spPr>
          <a:xfrm flipV="1">
            <a:off x="6126480" y="3644405"/>
            <a:ext cx="850575" cy="22774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22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Nodes</a:t>
            </a:r>
          </a:p>
        </p:txBody>
      </p:sp>
      <p:sp>
        <p:nvSpPr>
          <p:cNvPr id="4" name="Shape 365"/>
          <p:cNvSpPr/>
          <p:nvPr/>
        </p:nvSpPr>
        <p:spPr>
          <a:xfrm>
            <a:off x="4185780" y="2137234"/>
            <a:ext cx="3881400" cy="3881400"/>
          </a:xfrm>
          <a:prstGeom prst="ellipse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4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474"/>
          <p:cNvSpPr/>
          <p:nvPr/>
        </p:nvSpPr>
        <p:spPr>
          <a:xfrm>
            <a:off x="4510491" y="518359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51391" y="4950369"/>
            <a:ext cx="182806" cy="233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4755780" y="2983716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2971380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467"/>
          <p:cNvPicPr preferRelativeResize="0"/>
          <p:nvPr/>
        </p:nvPicPr>
        <p:blipFill rotWithShape="1">
          <a:blip r:embed="rId2">
            <a:alphaModFix/>
          </a:blip>
          <a:srcRect b="40500"/>
          <a:stretch/>
        </p:blipFill>
        <p:spPr>
          <a:xfrm>
            <a:off x="6411480" y="4277344"/>
            <a:ext cx="1131150" cy="673025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Shape 474">
            <a:extLst>
              <a:ext uri="{FF2B5EF4-FFF2-40B4-BE49-F238E27FC236}">
                <a16:creationId xmlns:a16="http://schemas.microsoft.com/office/drawing/2014/main" id="{3A967B1A-B399-49D8-983E-F7DAF8FE60BA}"/>
              </a:ext>
            </a:extLst>
          </p:cNvPr>
          <p:cNvSpPr/>
          <p:nvPr/>
        </p:nvSpPr>
        <p:spPr>
          <a:xfrm>
            <a:off x="7610278" y="50631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" name="Shape 474">
            <a:extLst>
              <a:ext uri="{FF2B5EF4-FFF2-40B4-BE49-F238E27FC236}">
                <a16:creationId xmlns:a16="http://schemas.microsoft.com/office/drawing/2014/main" id="{6EC77731-9228-40E1-93A0-953FD187DE46}"/>
              </a:ext>
            </a:extLst>
          </p:cNvPr>
          <p:cNvSpPr/>
          <p:nvPr/>
        </p:nvSpPr>
        <p:spPr>
          <a:xfrm>
            <a:off x="4630941" y="262236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3B6D7C9-7013-45A2-BD76-E8DB5BF73CFE}"/>
              </a:ext>
            </a:extLst>
          </p:cNvPr>
          <p:cNvCxnSpPr>
            <a:cxnSpLocks/>
            <a:stCxn id="31" idx="1"/>
            <a:endCxn id="32" idx="3"/>
          </p:cNvCxnSpPr>
          <p:nvPr/>
        </p:nvCxnSpPr>
        <p:spPr>
          <a:xfrm flipH="1" flipV="1">
            <a:off x="4871841" y="2742816"/>
            <a:ext cx="1539639" cy="18710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6E971A-21FF-406D-8E0F-2552F4872A45}"/>
              </a:ext>
            </a:extLst>
          </p:cNvPr>
          <p:cNvCxnSpPr>
            <a:cxnSpLocks/>
            <a:stCxn id="31" idx="2"/>
            <a:endCxn id="64" idx="0"/>
          </p:cNvCxnSpPr>
          <p:nvPr/>
        </p:nvCxnSpPr>
        <p:spPr>
          <a:xfrm flipH="1">
            <a:off x="5321355" y="4950369"/>
            <a:ext cx="1655700" cy="7395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F0BC1164-1D53-4785-B59B-9A6B14CDADEC}"/>
              </a:ext>
            </a:extLst>
          </p:cNvPr>
          <p:cNvSpPr txBox="1"/>
          <p:nvPr/>
        </p:nvSpPr>
        <p:spPr>
          <a:xfrm>
            <a:off x="7851177" y="5304042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B71ADE-1516-4EBE-9DEB-3C367160781A}"/>
              </a:ext>
            </a:extLst>
          </p:cNvPr>
          <p:cNvSpPr txBox="1"/>
          <p:nvPr/>
        </p:nvSpPr>
        <p:spPr>
          <a:xfrm>
            <a:off x="3996530" y="5433603"/>
            <a:ext cx="77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02E2A9-579A-4187-989D-715F00643D70}"/>
              </a:ext>
            </a:extLst>
          </p:cNvPr>
          <p:cNvSpPr txBox="1"/>
          <p:nvPr/>
        </p:nvSpPr>
        <p:spPr>
          <a:xfrm>
            <a:off x="4164432" y="2148775"/>
            <a:ext cx="79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63B622-8871-449B-A270-04F3BAE462B8}"/>
              </a:ext>
            </a:extLst>
          </p:cNvPr>
          <p:cNvSpPr txBox="1"/>
          <p:nvPr/>
        </p:nvSpPr>
        <p:spPr>
          <a:xfrm>
            <a:off x="8717266" y="2272466"/>
            <a:ext cx="1730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 = 4, 2</a:t>
            </a:r>
            <a:r>
              <a:rPr lang="en-US" baseline="30000" dirty="0"/>
              <a:t>m</a:t>
            </a:r>
            <a:r>
              <a:rPr lang="en-US" dirty="0"/>
              <a:t> = 16</a:t>
            </a: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0B5B9EEA-37E6-429F-A55A-955BBAFD14C7}"/>
              </a:ext>
            </a:extLst>
          </p:cNvPr>
          <p:cNvSpPr/>
          <p:nvPr/>
        </p:nvSpPr>
        <p:spPr>
          <a:xfrm>
            <a:off x="6006030" y="1984467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FFFF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" name="Shape 474">
            <a:extLst>
              <a:ext uri="{FF2B5EF4-FFF2-40B4-BE49-F238E27FC236}">
                <a16:creationId xmlns:a16="http://schemas.microsoft.com/office/drawing/2014/main" id="{B96EF6DE-4C6D-4290-A038-A2BD9BFFEF45}"/>
              </a:ext>
            </a:extLst>
          </p:cNvPr>
          <p:cNvSpPr/>
          <p:nvPr/>
        </p:nvSpPr>
        <p:spPr>
          <a:xfrm>
            <a:off x="4054656" y="3837034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Shape 474">
            <a:extLst>
              <a:ext uri="{FF2B5EF4-FFF2-40B4-BE49-F238E27FC236}">
                <a16:creationId xmlns:a16="http://schemas.microsoft.com/office/drawing/2014/main" id="{CCCBF105-7EED-4EC9-B069-DE6E2E157E75}"/>
              </a:ext>
            </a:extLst>
          </p:cNvPr>
          <p:cNvSpPr/>
          <p:nvPr/>
        </p:nvSpPr>
        <p:spPr>
          <a:xfrm>
            <a:off x="7968078" y="384450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Shape 474">
            <a:extLst>
              <a:ext uri="{FF2B5EF4-FFF2-40B4-BE49-F238E27FC236}">
                <a16:creationId xmlns:a16="http://schemas.microsoft.com/office/drawing/2014/main" id="{5356F7E7-7B0B-4D9C-9A5E-F1C85D446FDF}"/>
              </a:ext>
            </a:extLst>
          </p:cNvPr>
          <p:cNvSpPr/>
          <p:nvPr/>
        </p:nvSpPr>
        <p:spPr>
          <a:xfrm>
            <a:off x="6006030" y="5921883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BD5751-EDF3-4570-AB13-38EDB40226C2}"/>
              </a:ext>
            </a:extLst>
          </p:cNvPr>
          <p:cNvSpPr txBox="1"/>
          <p:nvPr/>
        </p:nvSpPr>
        <p:spPr>
          <a:xfrm>
            <a:off x="6252543" y="5956843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AC38EB-468A-4C9B-8A4A-452344147C9C}"/>
              </a:ext>
            </a:extLst>
          </p:cNvPr>
          <p:cNvSpPr txBox="1"/>
          <p:nvPr/>
        </p:nvSpPr>
        <p:spPr>
          <a:xfrm>
            <a:off x="8208978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101E925-B9A2-40DE-A950-C9525BA5FA5E}"/>
              </a:ext>
            </a:extLst>
          </p:cNvPr>
          <p:cNvSpPr txBox="1"/>
          <p:nvPr/>
        </p:nvSpPr>
        <p:spPr>
          <a:xfrm>
            <a:off x="3526521" y="3734119"/>
            <a:ext cx="6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D1C3ED-41C5-4285-80A1-7B8403817C2D}"/>
              </a:ext>
            </a:extLst>
          </p:cNvPr>
          <p:cNvSpPr txBox="1"/>
          <p:nvPr/>
        </p:nvSpPr>
        <p:spPr>
          <a:xfrm>
            <a:off x="5970148" y="1634390"/>
            <a:ext cx="27678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552F41D-FA4F-420D-8C2D-51352D468275}"/>
              </a:ext>
            </a:extLst>
          </p:cNvPr>
          <p:cNvGraphicFramePr>
            <a:graphicFrameLocks noGrp="1"/>
          </p:cNvGraphicFramePr>
          <p:nvPr/>
        </p:nvGraphicFramePr>
        <p:xfrm>
          <a:off x="343812" y="3102081"/>
          <a:ext cx="303357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192">
                  <a:extLst>
                    <a:ext uri="{9D8B030D-6E8A-4147-A177-3AD203B41FA5}">
                      <a16:colId xmlns:a16="http://schemas.microsoft.com/office/drawing/2014/main" val="1004265834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4252007313"/>
                    </a:ext>
                  </a:extLst>
                </a:gridCol>
                <a:gridCol w="1011192">
                  <a:extLst>
                    <a:ext uri="{9D8B030D-6E8A-4147-A177-3AD203B41FA5}">
                      <a16:colId xmlns:a16="http://schemas.microsoft.com/office/drawing/2014/main" val="810200553"/>
                    </a:ext>
                  </a:extLst>
                </a:gridCol>
              </a:tblGrid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ident.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54726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733047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9506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91073"/>
                  </a:ext>
                </a:extLst>
              </a:tr>
              <a:tr h="4564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4605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F3C291C-AA9F-4D0E-91F2-4149AC307B96}"/>
              </a:ext>
            </a:extLst>
          </p:cNvPr>
          <p:cNvSpPr txBox="1"/>
          <p:nvPr/>
        </p:nvSpPr>
        <p:spPr>
          <a:xfrm>
            <a:off x="295303" y="2446578"/>
            <a:ext cx="3136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Finger Table for node 0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2DB8410-2C06-4C82-8EDA-0A74CE193556}"/>
              </a:ext>
            </a:extLst>
          </p:cNvPr>
          <p:cNvCxnSpPr>
            <a:cxnSpLocks/>
            <a:stCxn id="24" idx="0"/>
          </p:cNvCxnSpPr>
          <p:nvPr/>
        </p:nvCxnSpPr>
        <p:spPr>
          <a:xfrm flipV="1">
            <a:off x="5321355" y="2225368"/>
            <a:ext cx="805126" cy="20519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89B07D0-2716-44E8-94BA-A4AF46C67010}"/>
              </a:ext>
            </a:extLst>
          </p:cNvPr>
          <p:cNvCxnSpPr>
            <a:cxnSpLocks/>
            <a:stCxn id="29" idx="2"/>
          </p:cNvCxnSpPr>
          <p:nvPr/>
        </p:nvCxnSpPr>
        <p:spPr>
          <a:xfrm flipH="1">
            <a:off x="4295557" y="3656741"/>
            <a:ext cx="1025798" cy="300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D188BEF4-5774-40C3-8607-5D5D1E81E70F}"/>
              </a:ext>
            </a:extLst>
          </p:cNvPr>
          <p:cNvCxnSpPr>
            <a:cxnSpLocks/>
            <a:stCxn id="31" idx="3"/>
          </p:cNvCxnSpPr>
          <p:nvPr/>
        </p:nvCxnSpPr>
        <p:spPr>
          <a:xfrm flipV="1">
            <a:off x="7542630" y="3964953"/>
            <a:ext cx="425448" cy="6489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Shape 474">
            <a:extLst>
              <a:ext uri="{FF2B5EF4-FFF2-40B4-BE49-F238E27FC236}">
                <a16:creationId xmlns:a16="http://schemas.microsoft.com/office/drawing/2014/main" id="{E87EF62C-4942-492F-A21A-DEA938B24D65}"/>
              </a:ext>
            </a:extLst>
          </p:cNvPr>
          <p:cNvSpPr/>
          <p:nvPr/>
        </p:nvSpPr>
        <p:spPr>
          <a:xfrm>
            <a:off x="7421556" y="2641798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2CD13F6-7915-4837-A04B-00BAD2885389}"/>
              </a:ext>
            </a:extLst>
          </p:cNvPr>
          <p:cNvCxnSpPr>
            <a:cxnSpLocks/>
          </p:cNvCxnSpPr>
          <p:nvPr/>
        </p:nvCxnSpPr>
        <p:spPr>
          <a:xfrm flipV="1">
            <a:off x="6977055" y="2866024"/>
            <a:ext cx="444501" cy="1053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DC5AFAB-D9B6-4BEB-BFF6-01F0B1F0F705}"/>
              </a:ext>
            </a:extLst>
          </p:cNvPr>
          <p:cNvSpPr txBox="1"/>
          <p:nvPr/>
        </p:nvSpPr>
        <p:spPr>
          <a:xfrm>
            <a:off x="7656984" y="2272466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59" name="Shape 474">
            <a:extLst>
              <a:ext uri="{FF2B5EF4-FFF2-40B4-BE49-F238E27FC236}">
                <a16:creationId xmlns:a16="http://schemas.microsoft.com/office/drawing/2014/main" id="{8DB5D48F-F43A-48BB-AEFA-CDAD381FC306}"/>
              </a:ext>
            </a:extLst>
          </p:cNvPr>
          <p:cNvSpPr/>
          <p:nvPr/>
        </p:nvSpPr>
        <p:spPr>
          <a:xfrm>
            <a:off x="6774822" y="2177905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Shape 474">
            <a:extLst>
              <a:ext uri="{FF2B5EF4-FFF2-40B4-BE49-F238E27FC236}">
                <a16:creationId xmlns:a16="http://schemas.microsoft.com/office/drawing/2014/main" id="{87646971-A454-445B-AAA1-8870AF5D5DD6}"/>
              </a:ext>
            </a:extLst>
          </p:cNvPr>
          <p:cNvSpPr/>
          <p:nvPr/>
        </p:nvSpPr>
        <p:spPr>
          <a:xfrm>
            <a:off x="7889178" y="4493406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Shape 474">
            <a:extLst>
              <a:ext uri="{FF2B5EF4-FFF2-40B4-BE49-F238E27FC236}">
                <a16:creationId xmlns:a16="http://schemas.microsoft.com/office/drawing/2014/main" id="{B6E1B5D3-03CE-4054-B4A1-0D3332CA5A87}"/>
              </a:ext>
            </a:extLst>
          </p:cNvPr>
          <p:cNvSpPr/>
          <p:nvPr/>
        </p:nvSpPr>
        <p:spPr>
          <a:xfrm>
            <a:off x="5200905" y="5689963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5" name="Shape 474">
            <a:extLst>
              <a:ext uri="{FF2B5EF4-FFF2-40B4-BE49-F238E27FC236}">
                <a16:creationId xmlns:a16="http://schemas.microsoft.com/office/drawing/2014/main" id="{D4E0CBE7-AA63-4B7D-8148-F8202E41E7C0}"/>
              </a:ext>
            </a:extLst>
          </p:cNvPr>
          <p:cNvSpPr/>
          <p:nvPr/>
        </p:nvSpPr>
        <p:spPr>
          <a:xfrm>
            <a:off x="4231134" y="3187442"/>
            <a:ext cx="240900" cy="24090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E07BBF4-AF06-4166-8B7F-A5F65E6DE5AC}"/>
              </a:ext>
            </a:extLst>
          </p:cNvPr>
          <p:cNvSpPr txBox="1"/>
          <p:nvPr/>
        </p:nvSpPr>
        <p:spPr>
          <a:xfrm>
            <a:off x="4963962" y="5893481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9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678340B-9F52-4C94-849A-A384240B8CEC}"/>
              </a:ext>
            </a:extLst>
          </p:cNvPr>
          <p:cNvSpPr txBox="1"/>
          <p:nvPr/>
        </p:nvSpPr>
        <p:spPr>
          <a:xfrm>
            <a:off x="7049023" y="1874084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6C4A89F-2731-42EE-A004-1E599BD7E4FA}"/>
              </a:ext>
            </a:extLst>
          </p:cNvPr>
          <p:cNvSpPr txBox="1"/>
          <p:nvPr/>
        </p:nvSpPr>
        <p:spPr>
          <a:xfrm>
            <a:off x="8160105" y="4534687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967D7FF-0C8B-43B5-94AE-DD6B0A92CF22}"/>
              </a:ext>
            </a:extLst>
          </p:cNvPr>
          <p:cNvSpPr txBox="1"/>
          <p:nvPr/>
        </p:nvSpPr>
        <p:spPr>
          <a:xfrm>
            <a:off x="3703876" y="2787379"/>
            <a:ext cx="5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13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A2F9A5E-DA99-46B1-8DFC-4E9F2DC7335F}"/>
              </a:ext>
            </a:extLst>
          </p:cNvPr>
          <p:cNvCxnSpPr>
            <a:cxnSpLocks/>
            <a:stCxn id="30" idx="2"/>
            <a:endCxn id="65" idx="3"/>
          </p:cNvCxnSpPr>
          <p:nvPr/>
        </p:nvCxnSpPr>
        <p:spPr>
          <a:xfrm flipH="1" flipV="1">
            <a:off x="4472034" y="3307892"/>
            <a:ext cx="2505021" cy="3365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3F68A7E-FDB7-4EA6-BCB7-377A702EEAC8}"/>
              </a:ext>
            </a:extLst>
          </p:cNvPr>
          <p:cNvCxnSpPr>
            <a:cxnSpLocks/>
            <a:stCxn id="59" idx="2"/>
            <a:endCxn id="29" idx="0"/>
          </p:cNvCxnSpPr>
          <p:nvPr/>
        </p:nvCxnSpPr>
        <p:spPr>
          <a:xfrm flipH="1">
            <a:off x="5321355" y="2418805"/>
            <a:ext cx="1573917" cy="5649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A1BB2B6-6B22-4144-B30F-39F88B70F85A}"/>
              </a:ext>
            </a:extLst>
          </p:cNvPr>
          <p:cNvCxnSpPr>
            <a:cxnSpLocks/>
            <a:stCxn id="60" idx="1"/>
            <a:endCxn id="24" idx="3"/>
          </p:cNvCxnSpPr>
          <p:nvPr/>
        </p:nvCxnSpPr>
        <p:spPr>
          <a:xfrm flipH="1">
            <a:off x="5886930" y="4613856"/>
            <a:ext cx="2002248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E97F3CB-34B9-4D7D-A453-72643BB64063}"/>
              </a:ext>
            </a:extLst>
          </p:cNvPr>
          <p:cNvCxnSpPr>
            <a:cxnSpLocks/>
            <a:stCxn id="26" idx="1"/>
            <a:endCxn id="29" idx="3"/>
          </p:cNvCxnSpPr>
          <p:nvPr/>
        </p:nvCxnSpPr>
        <p:spPr>
          <a:xfrm flipH="1" flipV="1">
            <a:off x="5886930" y="3320229"/>
            <a:ext cx="1723348" cy="18633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935E9EB-E1D8-4DB5-BF72-03A2344B4708}"/>
              </a:ext>
            </a:extLst>
          </p:cNvPr>
          <p:cNvCxnSpPr>
            <a:cxnSpLocks/>
            <a:stCxn id="52" idx="0"/>
            <a:endCxn id="30" idx="2"/>
          </p:cNvCxnSpPr>
          <p:nvPr/>
        </p:nvCxnSpPr>
        <p:spPr>
          <a:xfrm flipV="1">
            <a:off x="6126480" y="3644405"/>
            <a:ext cx="850575" cy="22774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28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112" y="1845733"/>
            <a:ext cx="10058400" cy="4751711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Virtual nodes allow for improved load balancing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The probability that a given node contains no keys is</a:t>
            </a:r>
          </a:p>
          <a:p>
            <a:pPr marL="201168" lvl="1" indent="0" algn="ctr">
              <a:buNone/>
            </a:pPr>
            <a:r>
              <a:rPr lang="en-US" sz="3200" dirty="0"/>
              <a:t>(1-1/N)</a:t>
            </a:r>
            <a:r>
              <a:rPr lang="en-US" sz="3200" baseline="30000" dirty="0"/>
              <a:t>N </a:t>
            </a:r>
            <a:r>
              <a:rPr lang="en-US" sz="3200" dirty="0"/>
              <a:t>≈ e</a:t>
            </a:r>
            <a:r>
              <a:rPr lang="en-US" sz="3200" baseline="30000" dirty="0"/>
              <a:t>-1</a:t>
            </a:r>
            <a:r>
              <a:rPr lang="en-US" sz="3200" dirty="0"/>
              <a:t> ≈ 0.368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With </a:t>
            </a:r>
            <a:r>
              <a:rPr lang="en-US" sz="3200" i="1" dirty="0"/>
              <a:t>M &lt; N</a:t>
            </a:r>
            <a:r>
              <a:rPr lang="en-US" sz="3200" dirty="0"/>
              <a:t> virtual nodes, this probability is reduced to</a:t>
            </a:r>
          </a:p>
          <a:p>
            <a:pPr marL="201168" lvl="1" indent="0" algn="ctr">
              <a:buNone/>
            </a:pPr>
            <a:r>
              <a:rPr lang="en-US" sz="3200" dirty="0"/>
              <a:t>1-(1-(1-1/N)</a:t>
            </a:r>
            <a:r>
              <a:rPr lang="en-US" sz="3200" baseline="30000" dirty="0"/>
              <a:t>N</a:t>
            </a:r>
            <a:r>
              <a:rPr lang="en-US" sz="3200" dirty="0"/>
              <a:t>)</a:t>
            </a:r>
            <a:r>
              <a:rPr lang="en-US" sz="3200" baseline="30000" dirty="0"/>
              <a:t>M</a:t>
            </a:r>
            <a:r>
              <a:rPr lang="en-US" sz="3200" dirty="0"/>
              <a:t> ≈ 1-(1- 0.368)</a:t>
            </a:r>
            <a:r>
              <a:rPr lang="en-US" sz="3200" baseline="30000" dirty="0"/>
              <a:t>M</a:t>
            </a:r>
            <a:r>
              <a:rPr lang="en-US" sz="3200" dirty="0"/>
              <a:t> ≈ 1-(0.632)</a:t>
            </a:r>
            <a:r>
              <a:rPr lang="en-US" sz="3200" baseline="30000" dirty="0"/>
              <a:t>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464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1FE0D-B2F0-4A4C-BD6C-4712C8E53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11BF9F0-0AD4-4E2A-A040-5DD115D7BB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4215" y="1846263"/>
            <a:ext cx="5263896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20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D2B76-92ED-4D49-AA1D-A0A2B13A0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8BD18BD-13AE-4A22-AF25-798E2F2E09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6963" y="1896812"/>
            <a:ext cx="10058400" cy="3921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83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86A5A-2B08-4092-89BC-F1F820BF3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8635370-D3F6-46F5-8A6B-7D3A4DA86E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3446" y="1846263"/>
            <a:ext cx="5065434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01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Chord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How well did Chord achieve its goals?</a:t>
            </a:r>
          </a:p>
          <a:p>
            <a:pPr lvl="2"/>
            <a:r>
              <a:rPr lang="en-US" sz="2800" dirty="0" smtClean="0"/>
              <a:t>Load Balancing</a:t>
            </a:r>
          </a:p>
          <a:p>
            <a:pPr lvl="2"/>
            <a:r>
              <a:rPr lang="en-US" sz="2800" dirty="0" smtClean="0"/>
              <a:t>Decentralization</a:t>
            </a:r>
          </a:p>
          <a:p>
            <a:pPr lvl="2"/>
            <a:r>
              <a:rPr lang="en-US" sz="2800" dirty="0" smtClean="0"/>
              <a:t>Scalability</a:t>
            </a:r>
          </a:p>
          <a:p>
            <a:pPr lvl="2"/>
            <a:r>
              <a:rPr lang="en-US" sz="2800" dirty="0" smtClean="0"/>
              <a:t>Flexible Naming</a:t>
            </a:r>
          </a:p>
          <a:p>
            <a:pPr lvl="2"/>
            <a:r>
              <a:rPr lang="en-US" sz="2800" dirty="0" smtClean="0"/>
              <a:t>Availability</a:t>
            </a:r>
          </a:p>
          <a:p>
            <a:pPr lvl="1"/>
            <a:r>
              <a:rPr lang="en-US" sz="3200" dirty="0" smtClean="0"/>
              <a:t>What are the problems with this protocol?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384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Hash Tables (Recall)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sz="3200" dirty="0"/>
              <a:t>Structure of a hash table – (key, value) pairs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Member nodes contain local keys and values</a:t>
            </a:r>
          </a:p>
          <a:p>
            <a:pPr lvl="2"/>
            <a:endParaRPr lang="en-US" sz="2800" dirty="0"/>
          </a:p>
          <a:p>
            <a:pPr lvl="1"/>
            <a:r>
              <a:rPr lang="en-US" sz="3200" dirty="0"/>
              <a:t>Nodes have information for retrieving ‘neighbor’ nodes in the form of keys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Only a subset of all references are stored on a given node</a:t>
            </a:r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2"/>
            <a:endParaRPr lang="en-US" sz="28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7463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Geometry (and why it matters)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How can we compare a variety of DHT algorithms?</a:t>
            </a:r>
            <a:endParaRPr lang="en-US" sz="3200" dirty="0"/>
          </a:p>
          <a:p>
            <a:pPr lvl="2"/>
            <a:endParaRPr lang="en-US" sz="28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3192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Geometry (and why it matters)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How can we compare a variety of DHT algorithms?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The structure of how they connect and search for nodes within the system seems like a good place to start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The </a:t>
            </a:r>
            <a:r>
              <a:rPr lang="en-US" sz="3200" dirty="0"/>
              <a:t>geometry of a DHT refers loosely to the connections between nodes in the DHT </a:t>
            </a:r>
            <a:r>
              <a:rPr lang="en-US" sz="3200" dirty="0" smtClean="0"/>
              <a:t>structure</a:t>
            </a:r>
            <a:endParaRPr lang="en-US" sz="3200" dirty="0"/>
          </a:p>
          <a:p>
            <a:pPr lvl="2"/>
            <a:endParaRPr lang="en-US" sz="28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4199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Hash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sz="3200" dirty="0"/>
              <a:t>Structure of a hash table – (key, value) pairs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Member nodes contain local keys and values</a:t>
            </a:r>
          </a:p>
          <a:p>
            <a:pPr lvl="2"/>
            <a:endParaRPr lang="en-US" sz="2800" dirty="0"/>
          </a:p>
          <a:p>
            <a:pPr lvl="1"/>
            <a:r>
              <a:rPr lang="en-US" sz="3200" dirty="0"/>
              <a:t>Nodes have information for retrieving ‘neighbor’ nodes in the form of keys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Only a subset of all references are stored on a given node</a:t>
            </a:r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2"/>
            <a:endParaRPr lang="en-US" sz="28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108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Outline of DHT Geometries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Notable Geometries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Theoretical Speed and Resilience Comparison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Experimental Results</a:t>
            </a:r>
          </a:p>
          <a:p>
            <a:pPr lvl="1"/>
            <a:endParaRPr lang="en-US" sz="3200" dirty="0" smtClean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2844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Notable Geometries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/>
              <a:t>Tree</a:t>
            </a:r>
          </a:p>
          <a:p>
            <a:pPr lvl="1"/>
            <a:r>
              <a:rPr lang="en-US" sz="3200" dirty="0"/>
              <a:t>Hypercube</a:t>
            </a:r>
          </a:p>
          <a:p>
            <a:pPr lvl="1"/>
            <a:r>
              <a:rPr lang="en-US" sz="3200" dirty="0"/>
              <a:t>Butterfly</a:t>
            </a:r>
          </a:p>
          <a:p>
            <a:pPr lvl="1"/>
            <a:r>
              <a:rPr lang="en-US" sz="3200" dirty="0"/>
              <a:t>Ring (Chord!)</a:t>
            </a:r>
          </a:p>
          <a:p>
            <a:pPr lvl="1"/>
            <a:r>
              <a:rPr lang="en-US" sz="3200" dirty="0"/>
              <a:t>XOR</a:t>
            </a:r>
          </a:p>
          <a:p>
            <a:pPr lvl="1"/>
            <a:r>
              <a:rPr lang="en-US" sz="3200" dirty="0"/>
              <a:t>Hybrid</a:t>
            </a:r>
          </a:p>
          <a:p>
            <a:pPr lvl="2"/>
            <a:endParaRPr lang="en-US" sz="28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811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72844-FC92-4AF5-BB09-CD8C70178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Geometry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90F2299-A9D5-4CC6-A7BD-6DC3DC8CD0D2}"/>
              </a:ext>
            </a:extLst>
          </p:cNvPr>
          <p:cNvCxnSpPr>
            <a:cxnSpLocks/>
          </p:cNvCxnSpPr>
          <p:nvPr/>
        </p:nvCxnSpPr>
        <p:spPr>
          <a:xfrm flipH="1">
            <a:off x="3728852" y="2448232"/>
            <a:ext cx="2406600" cy="1086464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BF9BAB4-F5D5-4080-B688-91045B29956E}"/>
              </a:ext>
            </a:extLst>
          </p:cNvPr>
          <p:cNvCxnSpPr>
            <a:cxnSpLocks/>
          </p:cNvCxnSpPr>
          <p:nvPr/>
        </p:nvCxnSpPr>
        <p:spPr>
          <a:xfrm>
            <a:off x="6135451" y="2448232"/>
            <a:ext cx="2563225" cy="1122923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79BBBA-3491-4F95-A876-92EC039979F0}"/>
              </a:ext>
            </a:extLst>
          </p:cNvPr>
          <p:cNvCxnSpPr>
            <a:cxnSpLocks/>
          </p:cNvCxnSpPr>
          <p:nvPr/>
        </p:nvCxnSpPr>
        <p:spPr>
          <a:xfrm>
            <a:off x="3728852" y="3534696"/>
            <a:ext cx="1235034" cy="1265093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85595AF-74A5-4E30-8F93-D9B9DE229D5D}"/>
              </a:ext>
            </a:extLst>
          </p:cNvPr>
          <p:cNvCxnSpPr>
            <a:cxnSpLocks/>
          </p:cNvCxnSpPr>
          <p:nvPr/>
        </p:nvCxnSpPr>
        <p:spPr>
          <a:xfrm flipH="1">
            <a:off x="2379148" y="3534696"/>
            <a:ext cx="1349704" cy="1252767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55D7254-86BE-47E4-8BE3-886CEFC93239}"/>
              </a:ext>
            </a:extLst>
          </p:cNvPr>
          <p:cNvCxnSpPr>
            <a:cxnSpLocks/>
          </p:cNvCxnSpPr>
          <p:nvPr/>
        </p:nvCxnSpPr>
        <p:spPr>
          <a:xfrm flipH="1">
            <a:off x="7684398" y="3571155"/>
            <a:ext cx="998987" cy="1305745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56ED872-7ED1-421B-9A71-4FDCE1941FA7}"/>
              </a:ext>
            </a:extLst>
          </p:cNvPr>
          <p:cNvCxnSpPr>
            <a:cxnSpLocks/>
          </p:cNvCxnSpPr>
          <p:nvPr/>
        </p:nvCxnSpPr>
        <p:spPr>
          <a:xfrm flipH="1" flipV="1">
            <a:off x="8698676" y="3571155"/>
            <a:ext cx="1169720" cy="1305745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562EAB0-5803-4A42-B8ED-8EFD3BE8761E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2379148" y="4799789"/>
            <a:ext cx="705754" cy="1001861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40BEDD8-3D36-408E-AB2D-2CF1B1A3D887}"/>
              </a:ext>
            </a:extLst>
          </p:cNvPr>
          <p:cNvCxnSpPr>
            <a:cxnSpLocks/>
            <a:endCxn id="33" idx="0"/>
          </p:cNvCxnSpPr>
          <p:nvPr/>
        </p:nvCxnSpPr>
        <p:spPr>
          <a:xfrm flipH="1">
            <a:off x="1590293" y="4799789"/>
            <a:ext cx="770230" cy="995924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D4B7958-4223-480F-BDC5-1C3287E7A321}"/>
              </a:ext>
            </a:extLst>
          </p:cNvPr>
          <p:cNvCxnSpPr>
            <a:cxnSpLocks/>
            <a:endCxn id="40" idx="0"/>
          </p:cNvCxnSpPr>
          <p:nvPr/>
        </p:nvCxnSpPr>
        <p:spPr>
          <a:xfrm>
            <a:off x="4963886" y="4788309"/>
            <a:ext cx="616031" cy="100016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E70F8D3-3A42-4047-BFDD-4D1777C51566}"/>
              </a:ext>
            </a:extLst>
          </p:cNvPr>
          <p:cNvCxnSpPr>
            <a:cxnSpLocks/>
            <a:endCxn id="42" idx="0"/>
          </p:cNvCxnSpPr>
          <p:nvPr/>
        </p:nvCxnSpPr>
        <p:spPr>
          <a:xfrm flipH="1">
            <a:off x="7070609" y="4873283"/>
            <a:ext cx="613787" cy="922430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B7376EF-623C-481F-A155-B2D06D5A6A76}"/>
              </a:ext>
            </a:extLst>
          </p:cNvPr>
          <p:cNvCxnSpPr>
            <a:cxnSpLocks/>
            <a:endCxn id="47" idx="0"/>
          </p:cNvCxnSpPr>
          <p:nvPr/>
        </p:nvCxnSpPr>
        <p:spPr>
          <a:xfrm flipH="1">
            <a:off x="9341141" y="4876900"/>
            <a:ext cx="527254" cy="911578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5B63167-448E-42C5-A9B1-27132AB7F5F8}"/>
              </a:ext>
            </a:extLst>
          </p:cNvPr>
          <p:cNvCxnSpPr>
            <a:cxnSpLocks/>
            <a:endCxn id="39" idx="0"/>
          </p:cNvCxnSpPr>
          <p:nvPr/>
        </p:nvCxnSpPr>
        <p:spPr>
          <a:xfrm flipH="1">
            <a:off x="4309344" y="4794049"/>
            <a:ext cx="648504" cy="99442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CB991F2-A41B-4183-A670-61653011CA15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7684397" y="4876900"/>
            <a:ext cx="530947" cy="911578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D840720-666F-40C1-8B49-17CB994560D3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9868395" y="4876900"/>
            <a:ext cx="598543" cy="911578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3" name="Shape 474">
            <a:extLst>
              <a:ext uri="{FF2B5EF4-FFF2-40B4-BE49-F238E27FC236}">
                <a16:creationId xmlns:a16="http://schemas.microsoft.com/office/drawing/2014/main" id="{4FC4B76C-9162-45AE-AF13-53FFC7E5FC13}"/>
              </a:ext>
            </a:extLst>
          </p:cNvPr>
          <p:cNvSpPr/>
          <p:nvPr/>
        </p:nvSpPr>
        <p:spPr>
          <a:xfrm>
            <a:off x="1364272" y="5795713"/>
            <a:ext cx="452041" cy="455132"/>
          </a:xfrm>
          <a:prstGeom prst="flowChartAlternateProcess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" name="Shape 474">
            <a:extLst>
              <a:ext uri="{FF2B5EF4-FFF2-40B4-BE49-F238E27FC236}">
                <a16:creationId xmlns:a16="http://schemas.microsoft.com/office/drawing/2014/main" id="{4FC4B76C-9162-45AE-AF13-53FFC7E5FC13}"/>
              </a:ext>
            </a:extLst>
          </p:cNvPr>
          <p:cNvSpPr/>
          <p:nvPr/>
        </p:nvSpPr>
        <p:spPr>
          <a:xfrm>
            <a:off x="2858881" y="5801650"/>
            <a:ext cx="452041" cy="455132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4083323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0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5353896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6844588" y="5795713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7989323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9115120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9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10240917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80010" y="2095995"/>
            <a:ext cx="1781299" cy="120032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Origin Node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Distance = 1</a:t>
            </a:r>
          </a:p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Distance = 2</a:t>
            </a:r>
          </a:p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Distance = 3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2" name="Shape 1813"/>
          <p:cNvSpPr/>
          <p:nvPr/>
        </p:nvSpPr>
        <p:spPr>
          <a:xfrm rot="16200000">
            <a:off x="4399167" y="4586490"/>
            <a:ext cx="1117360" cy="2859107"/>
          </a:xfrm>
          <a:prstGeom prst="ellipse">
            <a:avLst/>
          </a:prstGeom>
          <a:noFill/>
          <a:ln w="28575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1813"/>
          <p:cNvSpPr/>
          <p:nvPr/>
        </p:nvSpPr>
        <p:spPr>
          <a:xfrm rot="16200000">
            <a:off x="8243909" y="3734604"/>
            <a:ext cx="1117360" cy="4530438"/>
          </a:xfrm>
          <a:prstGeom prst="ellipse">
            <a:avLst/>
          </a:prstGeom>
          <a:noFill/>
          <a:ln w="28575" cap="flat" cmpd="sng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674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72844-FC92-4AF5-BB09-CD8C70178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Hypercube Geometry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90F2299-A9D5-4CC6-A7BD-6DC3DC8CD0D2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4344538" y="2568702"/>
            <a:ext cx="1199" cy="1993075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BF9BAB4-F5D5-4080-B688-91045B29956E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4571757" y="2326980"/>
            <a:ext cx="1999425" cy="14156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79BBBA-3491-4F95-A876-92EC039979F0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4570558" y="4751047"/>
            <a:ext cx="2000624" cy="38296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85595AF-74A5-4E30-8F93-D9B9DE229D5D}"/>
              </a:ext>
            </a:extLst>
          </p:cNvPr>
          <p:cNvCxnSpPr>
            <a:cxnSpLocks/>
          </p:cNvCxnSpPr>
          <p:nvPr/>
        </p:nvCxnSpPr>
        <p:spPr>
          <a:xfrm>
            <a:off x="4570557" y="4978613"/>
            <a:ext cx="697252" cy="38534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56ED872-7ED1-421B-9A71-4FDCE1941FA7}"/>
              </a:ext>
            </a:extLst>
          </p:cNvPr>
          <p:cNvCxnSpPr>
            <a:cxnSpLocks/>
          </p:cNvCxnSpPr>
          <p:nvPr/>
        </p:nvCxnSpPr>
        <p:spPr>
          <a:xfrm flipH="1" flipV="1">
            <a:off x="7023223" y="2579320"/>
            <a:ext cx="588861" cy="376210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40BEDD8-3D36-408E-AB2D-2CF1B1A3D887}"/>
              </a:ext>
            </a:extLst>
          </p:cNvPr>
          <p:cNvCxnSpPr>
            <a:cxnSpLocks/>
            <a:stCxn id="7" idx="0"/>
            <a:endCxn id="9" idx="2"/>
          </p:cNvCxnSpPr>
          <p:nvPr/>
        </p:nvCxnSpPr>
        <p:spPr>
          <a:xfrm flipV="1">
            <a:off x="5493830" y="3415038"/>
            <a:ext cx="0" cy="1948924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D4B7958-4223-480F-BDC5-1C3287E7A321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6797203" y="2554546"/>
            <a:ext cx="0" cy="1968935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CB991F2-A41B-4183-A670-61653011CA15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5719850" y="3183096"/>
            <a:ext cx="1892234" cy="4376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F88257A-F1BB-4117-8598-D2FC19C599FB}"/>
              </a:ext>
            </a:extLst>
          </p:cNvPr>
          <p:cNvCxnSpPr>
            <a:cxnSpLocks/>
            <a:stCxn id="83" idx="0"/>
            <a:endCxn id="10" idx="2"/>
          </p:cNvCxnSpPr>
          <p:nvPr/>
        </p:nvCxnSpPr>
        <p:spPr>
          <a:xfrm flipH="1" flipV="1">
            <a:off x="7838105" y="3410662"/>
            <a:ext cx="41123" cy="1953300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73975F43-D363-4A86-9CC3-31320AB9512C}"/>
              </a:ext>
            </a:extLst>
          </p:cNvPr>
          <p:cNvCxnSpPr>
            <a:cxnSpLocks/>
            <a:stCxn id="83" idx="1"/>
            <a:endCxn id="7" idx="3"/>
          </p:cNvCxnSpPr>
          <p:nvPr/>
        </p:nvCxnSpPr>
        <p:spPr>
          <a:xfrm flipH="1">
            <a:off x="5719850" y="5591528"/>
            <a:ext cx="1933357" cy="0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1DD1D75-15FA-4387-8D33-13FD03D32852}"/>
              </a:ext>
            </a:extLst>
          </p:cNvPr>
          <p:cNvCxnSpPr>
            <a:cxnSpLocks/>
          </p:cNvCxnSpPr>
          <p:nvPr/>
        </p:nvCxnSpPr>
        <p:spPr>
          <a:xfrm flipH="1" flipV="1">
            <a:off x="4570557" y="2554546"/>
            <a:ext cx="697252" cy="405360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B030394E-8C9F-4372-A99E-BF21AE46689A}"/>
              </a:ext>
            </a:extLst>
          </p:cNvPr>
          <p:cNvCxnSpPr>
            <a:cxnSpLocks/>
          </p:cNvCxnSpPr>
          <p:nvPr/>
        </p:nvCxnSpPr>
        <p:spPr>
          <a:xfrm>
            <a:off x="7023223" y="4982212"/>
            <a:ext cx="614906" cy="386126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2C2E2ED6-6ECB-4CF9-B733-5472A42AA880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2812026" y="2341136"/>
            <a:ext cx="1307690" cy="14994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4166FDCD-DF88-42BA-99B8-FE82DB72FD8C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2812027" y="4789343"/>
            <a:ext cx="1306490" cy="3233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45EAC6A-E57F-49E4-BBA2-645D31288A1A}"/>
              </a:ext>
            </a:extLst>
          </p:cNvPr>
          <p:cNvCxnSpPr>
            <a:cxnSpLocks/>
          </p:cNvCxnSpPr>
          <p:nvPr/>
        </p:nvCxnSpPr>
        <p:spPr>
          <a:xfrm flipH="1">
            <a:off x="7023223" y="2294641"/>
            <a:ext cx="1306490" cy="3233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4C3CF37A-C652-4204-9712-3855EED1B06F}"/>
              </a:ext>
            </a:extLst>
          </p:cNvPr>
          <p:cNvCxnSpPr>
            <a:cxnSpLocks/>
          </p:cNvCxnSpPr>
          <p:nvPr/>
        </p:nvCxnSpPr>
        <p:spPr>
          <a:xfrm flipH="1">
            <a:off x="8100576" y="3144415"/>
            <a:ext cx="1306490" cy="3233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C8932D2A-D2B6-48EE-ADEB-7BEE19C18487}"/>
              </a:ext>
            </a:extLst>
          </p:cNvPr>
          <p:cNvCxnSpPr>
            <a:cxnSpLocks/>
          </p:cNvCxnSpPr>
          <p:nvPr/>
        </p:nvCxnSpPr>
        <p:spPr>
          <a:xfrm flipH="1">
            <a:off x="3917312" y="3183096"/>
            <a:ext cx="1306490" cy="3233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D4C2C298-8B08-4D3C-93E8-C2AE83438FBA}"/>
              </a:ext>
            </a:extLst>
          </p:cNvPr>
          <p:cNvCxnSpPr>
            <a:cxnSpLocks/>
          </p:cNvCxnSpPr>
          <p:nvPr/>
        </p:nvCxnSpPr>
        <p:spPr>
          <a:xfrm flipH="1">
            <a:off x="3917312" y="5582486"/>
            <a:ext cx="1306490" cy="3233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B5FB0CB0-209F-4071-811D-3C0DFF2D5601}"/>
              </a:ext>
            </a:extLst>
          </p:cNvPr>
          <p:cNvCxnSpPr>
            <a:cxnSpLocks/>
          </p:cNvCxnSpPr>
          <p:nvPr/>
        </p:nvCxnSpPr>
        <p:spPr>
          <a:xfrm flipH="1">
            <a:off x="7023223" y="4714332"/>
            <a:ext cx="1306490" cy="3233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A8B2E3F3-8E69-42B2-A28A-4711CC9872EB}"/>
              </a:ext>
            </a:extLst>
          </p:cNvPr>
          <p:cNvCxnSpPr>
            <a:cxnSpLocks/>
          </p:cNvCxnSpPr>
          <p:nvPr/>
        </p:nvCxnSpPr>
        <p:spPr>
          <a:xfrm flipH="1">
            <a:off x="8120684" y="5547443"/>
            <a:ext cx="1306490" cy="3233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Shape 474">
            <a:extLst>
              <a:ext uri="{FF2B5EF4-FFF2-40B4-BE49-F238E27FC236}">
                <a16:creationId xmlns:a16="http://schemas.microsoft.com/office/drawing/2014/main" id="{F1AF1FBC-5866-4C80-9A66-70811D1BD8EA}"/>
              </a:ext>
            </a:extLst>
          </p:cNvPr>
          <p:cNvSpPr/>
          <p:nvPr/>
        </p:nvSpPr>
        <p:spPr>
          <a:xfrm>
            <a:off x="4119716" y="2113570"/>
            <a:ext cx="452041" cy="455132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" name="Shape 474">
            <a:extLst>
              <a:ext uri="{FF2B5EF4-FFF2-40B4-BE49-F238E27FC236}">
                <a16:creationId xmlns:a16="http://schemas.microsoft.com/office/drawing/2014/main" id="{101B0740-3BC4-46E2-A54E-CAC921C31570}"/>
              </a:ext>
            </a:extLst>
          </p:cNvPr>
          <p:cNvSpPr/>
          <p:nvPr/>
        </p:nvSpPr>
        <p:spPr>
          <a:xfrm>
            <a:off x="5267809" y="2959906"/>
            <a:ext cx="452041" cy="455132"/>
          </a:xfrm>
          <a:prstGeom prst="flowChartAlternateProcess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solidFill>
                <a:srgbClr val="C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Shape 474">
            <a:extLst>
              <a:ext uri="{FF2B5EF4-FFF2-40B4-BE49-F238E27FC236}">
                <a16:creationId xmlns:a16="http://schemas.microsoft.com/office/drawing/2014/main" id="{00BD91C6-CF31-48B3-AB68-B04FBC5DCE66}"/>
              </a:ext>
            </a:extLst>
          </p:cNvPr>
          <p:cNvSpPr/>
          <p:nvPr/>
        </p:nvSpPr>
        <p:spPr>
          <a:xfrm>
            <a:off x="6571182" y="2099414"/>
            <a:ext cx="452041" cy="455132"/>
          </a:xfrm>
          <a:prstGeom prst="flowChartAlternateProcess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" name="Shape 474">
            <a:extLst>
              <a:ext uri="{FF2B5EF4-FFF2-40B4-BE49-F238E27FC236}">
                <a16:creationId xmlns:a16="http://schemas.microsoft.com/office/drawing/2014/main" id="{6D20B214-044E-486A-8387-34DDD36F1AA6}"/>
              </a:ext>
            </a:extLst>
          </p:cNvPr>
          <p:cNvSpPr/>
          <p:nvPr/>
        </p:nvSpPr>
        <p:spPr>
          <a:xfrm>
            <a:off x="7612084" y="2955530"/>
            <a:ext cx="452041" cy="455132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6571182" y="4523481"/>
            <a:ext cx="452041" cy="455132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Shape 474">
            <a:extLst>
              <a:ext uri="{FF2B5EF4-FFF2-40B4-BE49-F238E27FC236}">
                <a16:creationId xmlns:a16="http://schemas.microsoft.com/office/drawing/2014/main" id="{0D843516-2918-467F-8C68-490835A5AC9E}"/>
              </a:ext>
            </a:extLst>
          </p:cNvPr>
          <p:cNvSpPr/>
          <p:nvPr/>
        </p:nvSpPr>
        <p:spPr>
          <a:xfrm>
            <a:off x="7653207" y="5363962"/>
            <a:ext cx="452041" cy="455132"/>
          </a:xfrm>
          <a:prstGeom prst="flowChartAlternateProcess">
            <a:avLst/>
          </a:prstGeom>
          <a:solidFill>
            <a:schemeClr val="tx1"/>
          </a:solidFill>
          <a:ln w="19050" cap="flat" cmpd="sng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Shape 474">
            <a:extLst>
              <a:ext uri="{FF2B5EF4-FFF2-40B4-BE49-F238E27FC236}">
                <a16:creationId xmlns:a16="http://schemas.microsoft.com/office/drawing/2014/main" id="{4FC4B76C-9162-45AE-AF13-53FFC7E5FC13}"/>
              </a:ext>
            </a:extLst>
          </p:cNvPr>
          <p:cNvSpPr/>
          <p:nvPr/>
        </p:nvSpPr>
        <p:spPr>
          <a:xfrm>
            <a:off x="5267809" y="5363962"/>
            <a:ext cx="452041" cy="455132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Shape 474">
            <a:extLst>
              <a:ext uri="{FF2B5EF4-FFF2-40B4-BE49-F238E27FC236}">
                <a16:creationId xmlns:a16="http://schemas.microsoft.com/office/drawing/2014/main" id="{F1AD526B-7538-4AB4-BBE9-402E1A594AC0}"/>
              </a:ext>
            </a:extLst>
          </p:cNvPr>
          <p:cNvSpPr/>
          <p:nvPr/>
        </p:nvSpPr>
        <p:spPr>
          <a:xfrm>
            <a:off x="4118517" y="4561777"/>
            <a:ext cx="452041" cy="455132"/>
          </a:xfrm>
          <a:prstGeom prst="flowChartAlternateProcess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0010" y="2095995"/>
            <a:ext cx="1781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Origin Node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Distance = 1</a:t>
            </a:r>
          </a:p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Distance = 2</a:t>
            </a:r>
          </a:p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Distance = 3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04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Butterfly Geometry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/>
              <a:t>Stages for each bit of the identifier</a:t>
            </a:r>
          </a:p>
          <a:p>
            <a:pPr lvl="1"/>
            <a:endParaRPr lang="en-US" sz="3200" dirty="0"/>
          </a:p>
          <a:p>
            <a:pPr lvl="1"/>
            <a:r>
              <a:rPr lang="en-US" sz="3200" i="1" dirty="0"/>
              <a:t>O(log n) </a:t>
            </a:r>
            <a:r>
              <a:rPr lang="en-US" sz="3200" dirty="0"/>
              <a:t>jumps for each stage</a:t>
            </a:r>
          </a:p>
          <a:p>
            <a:pPr lvl="1"/>
            <a:endParaRPr lang="en-US" sz="3200" i="1" dirty="0"/>
          </a:p>
          <a:p>
            <a:pPr lvl="1"/>
            <a:r>
              <a:rPr lang="en-US" sz="3200" dirty="0"/>
              <a:t>Fast, but very little flexibility</a:t>
            </a:r>
            <a:endParaRPr lang="en-US" sz="28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253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72844-FC92-4AF5-BB09-CD8C70178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 Geometry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90F2299-A9D5-4CC6-A7BD-6DC3DC8CD0D2}"/>
              </a:ext>
            </a:extLst>
          </p:cNvPr>
          <p:cNvCxnSpPr>
            <a:cxnSpLocks/>
            <a:stCxn id="4" idx="1"/>
            <a:endCxn id="5" idx="0"/>
          </p:cNvCxnSpPr>
          <p:nvPr/>
        </p:nvCxnSpPr>
        <p:spPr>
          <a:xfrm flipH="1">
            <a:off x="4977072" y="2458973"/>
            <a:ext cx="1061438" cy="324845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BF9BAB4-F5D5-4080-B688-91045B29956E}"/>
              </a:ext>
            </a:extLst>
          </p:cNvPr>
          <p:cNvCxnSpPr>
            <a:cxnSpLocks/>
            <a:stCxn id="4" idx="3"/>
            <a:endCxn id="6" idx="0"/>
          </p:cNvCxnSpPr>
          <p:nvPr/>
        </p:nvCxnSpPr>
        <p:spPr>
          <a:xfrm>
            <a:off x="6490551" y="2458973"/>
            <a:ext cx="1293033" cy="32731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79BBBA-3491-4F95-A876-92EC039979F0}"/>
              </a:ext>
            </a:extLst>
          </p:cNvPr>
          <p:cNvCxnSpPr>
            <a:cxnSpLocks/>
            <a:stCxn id="7" idx="2"/>
            <a:endCxn id="8" idx="1"/>
          </p:cNvCxnSpPr>
          <p:nvPr/>
        </p:nvCxnSpPr>
        <p:spPr>
          <a:xfrm>
            <a:off x="4027855" y="4224799"/>
            <a:ext cx="723197" cy="902835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85595AF-74A5-4E30-8F93-D9B9DE229D5D}"/>
              </a:ext>
            </a:extLst>
          </p:cNvPr>
          <p:cNvCxnSpPr>
            <a:cxnSpLocks/>
            <a:stCxn id="5" idx="1"/>
            <a:endCxn id="7" idx="0"/>
          </p:cNvCxnSpPr>
          <p:nvPr/>
        </p:nvCxnSpPr>
        <p:spPr>
          <a:xfrm flipH="1">
            <a:off x="4027855" y="3011384"/>
            <a:ext cx="723196" cy="758283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56ED872-7ED1-421B-9A71-4FDCE1941FA7}"/>
              </a:ext>
            </a:extLst>
          </p:cNvPr>
          <p:cNvCxnSpPr>
            <a:cxnSpLocks/>
            <a:stCxn id="10" idx="0"/>
            <a:endCxn id="6" idx="3"/>
          </p:cNvCxnSpPr>
          <p:nvPr/>
        </p:nvCxnSpPr>
        <p:spPr>
          <a:xfrm flipH="1" flipV="1">
            <a:off x="8009604" y="3013858"/>
            <a:ext cx="556039" cy="840122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CB991F2-A41B-4183-A670-61653011CA15}"/>
              </a:ext>
            </a:extLst>
          </p:cNvPr>
          <p:cNvCxnSpPr>
            <a:cxnSpLocks/>
            <a:stCxn id="9" idx="1"/>
            <a:endCxn id="8" idx="2"/>
          </p:cNvCxnSpPr>
          <p:nvPr/>
        </p:nvCxnSpPr>
        <p:spPr>
          <a:xfrm flipH="1" flipV="1">
            <a:off x="4977073" y="5355200"/>
            <a:ext cx="1061437" cy="469352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81AF34C-82A0-49E0-AC00-57223AA99EB1}"/>
              </a:ext>
            </a:extLst>
          </p:cNvPr>
          <p:cNvCxnSpPr>
            <a:cxnSpLocks/>
            <a:stCxn id="10" idx="2"/>
            <a:endCxn id="66" idx="3"/>
          </p:cNvCxnSpPr>
          <p:nvPr/>
        </p:nvCxnSpPr>
        <p:spPr>
          <a:xfrm flipH="1">
            <a:off x="8006129" y="4309112"/>
            <a:ext cx="559514" cy="809691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1344791-11A6-4215-A807-3F1FD0463888}"/>
              </a:ext>
            </a:extLst>
          </p:cNvPr>
          <p:cNvCxnSpPr>
            <a:cxnSpLocks/>
            <a:stCxn id="66" idx="2"/>
            <a:endCxn id="9" idx="3"/>
          </p:cNvCxnSpPr>
          <p:nvPr/>
        </p:nvCxnSpPr>
        <p:spPr>
          <a:xfrm flipH="1">
            <a:off x="6490551" y="5346369"/>
            <a:ext cx="1289558" cy="478183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" name="Shape 474">
            <a:extLst>
              <a:ext uri="{FF2B5EF4-FFF2-40B4-BE49-F238E27FC236}">
                <a16:creationId xmlns:a16="http://schemas.microsoft.com/office/drawing/2014/main" id="{4FC4B76C-9162-45AE-AF13-53FFC7E5FC13}"/>
              </a:ext>
            </a:extLst>
          </p:cNvPr>
          <p:cNvSpPr/>
          <p:nvPr/>
        </p:nvSpPr>
        <p:spPr>
          <a:xfrm>
            <a:off x="3801834" y="3769667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Shape 474">
            <a:extLst>
              <a:ext uri="{FF2B5EF4-FFF2-40B4-BE49-F238E27FC236}">
                <a16:creationId xmlns:a16="http://schemas.microsoft.com/office/drawing/2014/main" id="{F1AD526B-7538-4AB4-BBE9-402E1A594AC0}"/>
              </a:ext>
            </a:extLst>
          </p:cNvPr>
          <p:cNvSpPr/>
          <p:nvPr/>
        </p:nvSpPr>
        <p:spPr>
          <a:xfrm>
            <a:off x="4751051" y="278381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Shape 474">
            <a:extLst>
              <a:ext uri="{FF2B5EF4-FFF2-40B4-BE49-F238E27FC236}">
                <a16:creationId xmlns:a16="http://schemas.microsoft.com/office/drawing/2014/main" id="{F1AF1FBC-5866-4C80-9A66-70811D1BD8EA}"/>
              </a:ext>
            </a:extLst>
          </p:cNvPr>
          <p:cNvSpPr/>
          <p:nvPr/>
        </p:nvSpPr>
        <p:spPr>
          <a:xfrm>
            <a:off x="6038510" y="2231407"/>
            <a:ext cx="452041" cy="455132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Shape 474">
            <a:extLst>
              <a:ext uri="{FF2B5EF4-FFF2-40B4-BE49-F238E27FC236}">
                <a16:creationId xmlns:a16="http://schemas.microsoft.com/office/drawing/2014/main" id="{00BD91C6-CF31-48B3-AB68-B04FBC5DCE66}"/>
              </a:ext>
            </a:extLst>
          </p:cNvPr>
          <p:cNvSpPr/>
          <p:nvPr/>
        </p:nvSpPr>
        <p:spPr>
          <a:xfrm>
            <a:off x="7557563" y="2786292"/>
            <a:ext cx="452041" cy="455132"/>
          </a:xfrm>
          <a:prstGeom prst="flowChartAlternateProcess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4751052" y="490006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" name="Shape 474">
            <a:extLst>
              <a:ext uri="{FF2B5EF4-FFF2-40B4-BE49-F238E27FC236}">
                <a16:creationId xmlns:a16="http://schemas.microsoft.com/office/drawing/2014/main" id="{101B0740-3BC4-46E2-A54E-CAC921C31570}"/>
              </a:ext>
            </a:extLst>
          </p:cNvPr>
          <p:cNvSpPr/>
          <p:nvPr/>
        </p:nvSpPr>
        <p:spPr>
          <a:xfrm>
            <a:off x="6038510" y="5596986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" name="Shape 474">
            <a:extLst>
              <a:ext uri="{FF2B5EF4-FFF2-40B4-BE49-F238E27FC236}">
                <a16:creationId xmlns:a16="http://schemas.microsoft.com/office/drawing/2014/main" id="{6D20B214-044E-486A-8387-34DDD36F1AA6}"/>
              </a:ext>
            </a:extLst>
          </p:cNvPr>
          <p:cNvSpPr/>
          <p:nvPr/>
        </p:nvSpPr>
        <p:spPr>
          <a:xfrm>
            <a:off x="8339622" y="3853980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Shape 474">
            <a:extLst>
              <a:ext uri="{FF2B5EF4-FFF2-40B4-BE49-F238E27FC236}">
                <a16:creationId xmlns:a16="http://schemas.microsoft.com/office/drawing/2014/main" id="{14796019-867C-46D2-B2DB-A27B8576DB17}"/>
              </a:ext>
            </a:extLst>
          </p:cNvPr>
          <p:cNvSpPr/>
          <p:nvPr/>
        </p:nvSpPr>
        <p:spPr>
          <a:xfrm>
            <a:off x="7554088" y="4891237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80010" y="2095995"/>
            <a:ext cx="1781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Origin Node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Distance = 1</a:t>
            </a:r>
          </a:p>
        </p:txBody>
      </p:sp>
      <p:sp>
        <p:nvSpPr>
          <p:cNvPr id="103" name="Shape 1813"/>
          <p:cNvSpPr/>
          <p:nvPr/>
        </p:nvSpPr>
        <p:spPr>
          <a:xfrm rot="19089108">
            <a:off x="4038318" y="2145128"/>
            <a:ext cx="2535346" cy="4409130"/>
          </a:xfrm>
          <a:prstGeom prst="ellipse">
            <a:avLst/>
          </a:prstGeom>
          <a:noFill/>
          <a:ln w="28575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813"/>
          <p:cNvSpPr/>
          <p:nvPr/>
        </p:nvSpPr>
        <p:spPr>
          <a:xfrm rot="19089108">
            <a:off x="7155097" y="3891331"/>
            <a:ext cx="2130429" cy="1451599"/>
          </a:xfrm>
          <a:prstGeom prst="ellipse">
            <a:avLst/>
          </a:prstGeom>
          <a:noFill/>
          <a:ln w="28575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068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72844-FC92-4AF5-BB09-CD8C70178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XOR Geometry (Tree, but fault-tolerant)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90F2299-A9D5-4CC6-A7BD-6DC3DC8CD0D2}"/>
              </a:ext>
            </a:extLst>
          </p:cNvPr>
          <p:cNvCxnSpPr>
            <a:cxnSpLocks/>
          </p:cNvCxnSpPr>
          <p:nvPr/>
        </p:nvCxnSpPr>
        <p:spPr>
          <a:xfrm flipH="1">
            <a:off x="3728852" y="2448232"/>
            <a:ext cx="2406600" cy="1086464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BF9BAB4-F5D5-4080-B688-91045B29956E}"/>
              </a:ext>
            </a:extLst>
          </p:cNvPr>
          <p:cNvCxnSpPr>
            <a:cxnSpLocks/>
          </p:cNvCxnSpPr>
          <p:nvPr/>
        </p:nvCxnSpPr>
        <p:spPr>
          <a:xfrm>
            <a:off x="6135451" y="2448232"/>
            <a:ext cx="2563225" cy="1318304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79BBBA-3491-4F95-A876-92EC039979F0}"/>
              </a:ext>
            </a:extLst>
          </p:cNvPr>
          <p:cNvCxnSpPr>
            <a:cxnSpLocks/>
          </p:cNvCxnSpPr>
          <p:nvPr/>
        </p:nvCxnSpPr>
        <p:spPr>
          <a:xfrm>
            <a:off x="3728852" y="3534696"/>
            <a:ext cx="1235034" cy="1265093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85595AF-74A5-4E30-8F93-D9B9DE229D5D}"/>
              </a:ext>
            </a:extLst>
          </p:cNvPr>
          <p:cNvCxnSpPr>
            <a:cxnSpLocks/>
          </p:cNvCxnSpPr>
          <p:nvPr/>
        </p:nvCxnSpPr>
        <p:spPr>
          <a:xfrm flipH="1">
            <a:off x="2379148" y="3534696"/>
            <a:ext cx="1349704" cy="1252767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55D7254-86BE-47E4-8BE3-886CEFC93239}"/>
              </a:ext>
            </a:extLst>
          </p:cNvPr>
          <p:cNvCxnSpPr>
            <a:cxnSpLocks/>
          </p:cNvCxnSpPr>
          <p:nvPr/>
        </p:nvCxnSpPr>
        <p:spPr>
          <a:xfrm flipH="1">
            <a:off x="7684398" y="3766536"/>
            <a:ext cx="1014278" cy="1110364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56ED872-7ED1-421B-9A71-4FDCE1941FA7}"/>
              </a:ext>
            </a:extLst>
          </p:cNvPr>
          <p:cNvCxnSpPr>
            <a:cxnSpLocks/>
          </p:cNvCxnSpPr>
          <p:nvPr/>
        </p:nvCxnSpPr>
        <p:spPr>
          <a:xfrm flipH="1" flipV="1">
            <a:off x="8698676" y="3766536"/>
            <a:ext cx="1169719" cy="1110364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562EAB0-5803-4A42-B8ED-8EFD3BE8761E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2379148" y="4799789"/>
            <a:ext cx="705754" cy="1001861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40BEDD8-3D36-408E-AB2D-2CF1B1A3D887}"/>
              </a:ext>
            </a:extLst>
          </p:cNvPr>
          <p:cNvCxnSpPr>
            <a:cxnSpLocks/>
            <a:endCxn id="33" idx="0"/>
          </p:cNvCxnSpPr>
          <p:nvPr/>
        </p:nvCxnSpPr>
        <p:spPr>
          <a:xfrm flipH="1">
            <a:off x="1590293" y="4799789"/>
            <a:ext cx="770230" cy="995924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D4B7958-4223-480F-BDC5-1C3287E7A321}"/>
              </a:ext>
            </a:extLst>
          </p:cNvPr>
          <p:cNvCxnSpPr>
            <a:cxnSpLocks/>
            <a:endCxn id="40" idx="0"/>
          </p:cNvCxnSpPr>
          <p:nvPr/>
        </p:nvCxnSpPr>
        <p:spPr>
          <a:xfrm>
            <a:off x="4963886" y="4788309"/>
            <a:ext cx="616031" cy="100016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E70F8D3-3A42-4047-BFDD-4D1777C51566}"/>
              </a:ext>
            </a:extLst>
          </p:cNvPr>
          <p:cNvCxnSpPr>
            <a:cxnSpLocks/>
            <a:endCxn id="42" idx="0"/>
          </p:cNvCxnSpPr>
          <p:nvPr/>
        </p:nvCxnSpPr>
        <p:spPr>
          <a:xfrm flipH="1">
            <a:off x="7070609" y="4873283"/>
            <a:ext cx="613787" cy="922430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B7376EF-623C-481F-A155-B2D06D5A6A76}"/>
              </a:ext>
            </a:extLst>
          </p:cNvPr>
          <p:cNvCxnSpPr>
            <a:cxnSpLocks/>
            <a:endCxn id="47" idx="0"/>
          </p:cNvCxnSpPr>
          <p:nvPr/>
        </p:nvCxnSpPr>
        <p:spPr>
          <a:xfrm flipH="1">
            <a:off x="9341141" y="4876900"/>
            <a:ext cx="527254" cy="911578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5B63167-448E-42C5-A9B1-27132AB7F5F8}"/>
              </a:ext>
            </a:extLst>
          </p:cNvPr>
          <p:cNvCxnSpPr>
            <a:cxnSpLocks/>
            <a:endCxn id="39" idx="0"/>
          </p:cNvCxnSpPr>
          <p:nvPr/>
        </p:nvCxnSpPr>
        <p:spPr>
          <a:xfrm flipH="1">
            <a:off x="4309344" y="4794049"/>
            <a:ext cx="648504" cy="994429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CB991F2-A41B-4183-A670-61653011CA15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7684397" y="4876900"/>
            <a:ext cx="530947" cy="911578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D840720-666F-40C1-8B49-17CB994560D3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9868395" y="4876900"/>
            <a:ext cx="598543" cy="911578"/>
          </a:xfrm>
          <a:prstGeom prst="line">
            <a:avLst/>
          </a:prstGeom>
          <a:ln w="7620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3" name="Shape 474">
            <a:extLst>
              <a:ext uri="{FF2B5EF4-FFF2-40B4-BE49-F238E27FC236}">
                <a16:creationId xmlns:a16="http://schemas.microsoft.com/office/drawing/2014/main" id="{4FC4B76C-9162-45AE-AF13-53FFC7E5FC13}"/>
              </a:ext>
            </a:extLst>
          </p:cNvPr>
          <p:cNvSpPr/>
          <p:nvPr/>
        </p:nvSpPr>
        <p:spPr>
          <a:xfrm>
            <a:off x="1364272" y="5795713"/>
            <a:ext cx="452041" cy="455132"/>
          </a:xfrm>
          <a:prstGeom prst="flowChartAlternateProcess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" name="Shape 474">
            <a:extLst>
              <a:ext uri="{FF2B5EF4-FFF2-40B4-BE49-F238E27FC236}">
                <a16:creationId xmlns:a16="http://schemas.microsoft.com/office/drawing/2014/main" id="{4FC4B76C-9162-45AE-AF13-53FFC7E5FC13}"/>
              </a:ext>
            </a:extLst>
          </p:cNvPr>
          <p:cNvSpPr/>
          <p:nvPr/>
        </p:nvSpPr>
        <p:spPr>
          <a:xfrm>
            <a:off x="2858881" y="5801650"/>
            <a:ext cx="452041" cy="455132"/>
          </a:xfrm>
          <a:prstGeom prst="flowChartAlternateProcess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4083323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0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5353896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6844588" y="5795713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5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7989323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9115120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9" name="Shape 474">
            <a:extLst>
              <a:ext uri="{FF2B5EF4-FFF2-40B4-BE49-F238E27FC236}">
                <a16:creationId xmlns:a16="http://schemas.microsoft.com/office/drawing/2014/main" id="{B534EFC9-299D-4CF9-81F9-469BECF33945}"/>
              </a:ext>
            </a:extLst>
          </p:cNvPr>
          <p:cNvSpPr/>
          <p:nvPr/>
        </p:nvSpPr>
        <p:spPr>
          <a:xfrm>
            <a:off x="10240917" y="5788478"/>
            <a:ext cx="452041" cy="45513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80010" y="2095995"/>
            <a:ext cx="1781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Origin Node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Distance = 1</a:t>
            </a:r>
          </a:p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Distance = 2</a:t>
            </a:r>
          </a:p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Distance = 3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Shape 1813"/>
          <p:cNvSpPr/>
          <p:nvPr/>
        </p:nvSpPr>
        <p:spPr>
          <a:xfrm rot="16200000">
            <a:off x="4399167" y="4586490"/>
            <a:ext cx="1117360" cy="2859107"/>
          </a:xfrm>
          <a:prstGeom prst="ellipse">
            <a:avLst/>
          </a:prstGeom>
          <a:noFill/>
          <a:ln w="28575" cap="flat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" name="Shape 1813"/>
          <p:cNvSpPr/>
          <p:nvPr/>
        </p:nvSpPr>
        <p:spPr>
          <a:xfrm rot="16200000">
            <a:off x="8243909" y="3734604"/>
            <a:ext cx="1117360" cy="4530438"/>
          </a:xfrm>
          <a:prstGeom prst="ellipse">
            <a:avLst/>
          </a:prstGeom>
          <a:noFill/>
          <a:ln w="28575" cap="flat" cmpd="sng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673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Geometry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/>
              <a:t>Allows combining the strengths of different geometries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Can be implemented by computing the distance between two nodes multiple ways</a:t>
            </a:r>
          </a:p>
          <a:p>
            <a:pPr lvl="1"/>
            <a:endParaRPr lang="en-US" sz="3200" i="1" dirty="0"/>
          </a:p>
          <a:p>
            <a:pPr lvl="1"/>
            <a:r>
              <a:rPr lang="en-US" sz="3200" dirty="0"/>
              <a:t>More space intensive than a single geometry and search complexity can be subtle</a:t>
            </a:r>
            <a:endParaRPr lang="en-US" sz="28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210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Geometry Summary</a:t>
            </a:r>
            <a:endParaRPr lang="en-US" dirty="0"/>
          </a:p>
        </p:txBody>
      </p:sp>
      <p:cxnSp>
        <p:nvCxnSpPr>
          <p:cNvPr id="158" name="Shape 1900"/>
          <p:cNvCxnSpPr>
            <a:cxnSpLocks noChangeAspect="1"/>
          </p:cNvCxnSpPr>
          <p:nvPr/>
        </p:nvCxnSpPr>
        <p:spPr>
          <a:xfrm>
            <a:off x="4876876" y="1845734"/>
            <a:ext cx="0" cy="402336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59" name="Shape 1901"/>
          <p:cNvCxnSpPr>
            <a:cxnSpLocks noChangeAspect="1"/>
          </p:cNvCxnSpPr>
          <p:nvPr/>
        </p:nvCxnSpPr>
        <p:spPr>
          <a:xfrm>
            <a:off x="6201542" y="1845734"/>
            <a:ext cx="0" cy="402336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60" name="Shape 1902"/>
          <p:cNvCxnSpPr>
            <a:cxnSpLocks noChangeAspect="1"/>
          </p:cNvCxnSpPr>
          <p:nvPr/>
        </p:nvCxnSpPr>
        <p:spPr>
          <a:xfrm>
            <a:off x="7502052" y="1845734"/>
            <a:ext cx="0" cy="402336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61" name="Shape 1903"/>
          <p:cNvCxnSpPr>
            <a:cxnSpLocks noChangeAspect="1"/>
          </p:cNvCxnSpPr>
          <p:nvPr/>
        </p:nvCxnSpPr>
        <p:spPr>
          <a:xfrm>
            <a:off x="1097280" y="3577568"/>
            <a:ext cx="10058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62" name="Shape 1904"/>
          <p:cNvCxnSpPr>
            <a:cxnSpLocks noChangeAspect="1"/>
          </p:cNvCxnSpPr>
          <p:nvPr/>
        </p:nvCxnSpPr>
        <p:spPr>
          <a:xfrm>
            <a:off x="1097280" y="4452318"/>
            <a:ext cx="10058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pic>
        <p:nvPicPr>
          <p:cNvPr id="230" name="Shape 1972" descr="Image result for check icon"/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123690" y="3760543"/>
            <a:ext cx="508820" cy="50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Shape 1974" descr="Image result for check icon"/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04963" y="4832789"/>
            <a:ext cx="508820" cy="50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Shape 1975"/>
          <p:cNvSpPr txBox="1">
            <a:spLocks noChangeAspect="1"/>
          </p:cNvSpPr>
          <p:nvPr/>
        </p:nvSpPr>
        <p:spPr>
          <a:xfrm>
            <a:off x="1564903" y="3532193"/>
            <a:ext cx="3580759" cy="6157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Neighbor </a:t>
            </a:r>
            <a:r>
              <a:rPr lang="en" sz="2400" dirty="0" smtClean="0">
                <a:latin typeface="Roboto"/>
                <a:ea typeface="Roboto"/>
                <a:cs typeface="Roboto"/>
                <a:sym typeface="Roboto"/>
              </a:rPr>
              <a:t>selection (Speed)</a:t>
            </a:r>
            <a:endParaRPr lang="en" sz="24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0" name="Shape 1975"/>
          <p:cNvSpPr txBox="1">
            <a:spLocks noChangeAspect="1"/>
          </p:cNvSpPr>
          <p:nvPr/>
        </p:nvSpPr>
        <p:spPr>
          <a:xfrm>
            <a:off x="1564902" y="4488282"/>
            <a:ext cx="3580759" cy="6157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 dirty="0" smtClean="0">
                <a:latin typeface="Roboto"/>
                <a:ea typeface="Roboto"/>
                <a:cs typeface="Roboto"/>
                <a:sym typeface="Roboto"/>
              </a:rPr>
              <a:t>Route selection (Resilience)</a:t>
            </a:r>
            <a:endParaRPr lang="en" sz="24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3" name="Shape 1905"/>
          <p:cNvSpPr txBox="1">
            <a:spLocks noChangeAspect="1"/>
          </p:cNvSpPr>
          <p:nvPr/>
        </p:nvSpPr>
        <p:spPr>
          <a:xfrm>
            <a:off x="4898023" y="3032805"/>
            <a:ext cx="1283174" cy="508800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en" sz="240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Tree</a:t>
            </a:r>
            <a:endParaRPr lang="en" sz="240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55" name="Shape 1902"/>
          <p:cNvCxnSpPr>
            <a:cxnSpLocks noChangeAspect="1"/>
          </p:cNvCxnSpPr>
          <p:nvPr/>
        </p:nvCxnSpPr>
        <p:spPr>
          <a:xfrm>
            <a:off x="8822276" y="1845734"/>
            <a:ext cx="0" cy="402336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57" name="Shape 1905"/>
          <p:cNvSpPr txBox="1">
            <a:spLocks noChangeAspect="1"/>
          </p:cNvSpPr>
          <p:nvPr/>
        </p:nvSpPr>
        <p:spPr>
          <a:xfrm>
            <a:off x="6220990" y="2682085"/>
            <a:ext cx="1283174" cy="508800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en" sz="240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Hyper</a:t>
            </a:r>
          </a:p>
          <a:p>
            <a:pPr algn="ctr"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en" sz="240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Cube</a:t>
            </a:r>
            <a:endParaRPr lang="en" sz="240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8" name="Shape 1905"/>
          <p:cNvSpPr txBox="1">
            <a:spLocks noChangeAspect="1"/>
          </p:cNvSpPr>
          <p:nvPr/>
        </p:nvSpPr>
        <p:spPr>
          <a:xfrm>
            <a:off x="7519388" y="2679139"/>
            <a:ext cx="1283174" cy="508800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en" sz="240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Butter</a:t>
            </a:r>
          </a:p>
          <a:p>
            <a:pPr algn="ctr"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en" sz="240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fly</a:t>
            </a:r>
            <a:endParaRPr lang="en" sz="240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9" name="Shape 1905"/>
          <p:cNvSpPr txBox="1">
            <a:spLocks noChangeAspect="1"/>
          </p:cNvSpPr>
          <p:nvPr/>
        </p:nvSpPr>
        <p:spPr>
          <a:xfrm>
            <a:off x="8817786" y="3024309"/>
            <a:ext cx="1283174" cy="508800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en" sz="240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Ring</a:t>
            </a:r>
            <a:endParaRPr lang="en" sz="240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60" name="Shape 1973" descr="Image result for check icon"/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86984" y="3760543"/>
            <a:ext cx="508820" cy="50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Shape 1973" descr="Image result for check icon"/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28162" y="4832789"/>
            <a:ext cx="508820" cy="50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Shape 1973" descr="Image result for check icon"/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303349" y="3760543"/>
            <a:ext cx="508820" cy="50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TextBox 262"/>
          <p:cNvSpPr txBox="1"/>
          <p:nvPr/>
        </p:nvSpPr>
        <p:spPr>
          <a:xfrm>
            <a:off x="10278910" y="4654838"/>
            <a:ext cx="7678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C000"/>
                </a:solidFill>
              </a:rPr>
              <a:t>~</a:t>
            </a:r>
            <a:endParaRPr lang="en-US" sz="7200" dirty="0">
              <a:solidFill>
                <a:srgbClr val="FFC000"/>
              </a:solidFill>
            </a:endParaRPr>
          </a:p>
        </p:txBody>
      </p:sp>
      <p:cxnSp>
        <p:nvCxnSpPr>
          <p:cNvPr id="264" name="Shape 1902"/>
          <p:cNvCxnSpPr>
            <a:cxnSpLocks noChangeAspect="1"/>
          </p:cNvCxnSpPr>
          <p:nvPr/>
        </p:nvCxnSpPr>
        <p:spPr>
          <a:xfrm>
            <a:off x="10106490" y="1845734"/>
            <a:ext cx="0" cy="402336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65" name="Shape 1905"/>
          <p:cNvSpPr txBox="1">
            <a:spLocks noChangeAspect="1"/>
          </p:cNvSpPr>
          <p:nvPr/>
        </p:nvSpPr>
        <p:spPr>
          <a:xfrm>
            <a:off x="10120674" y="3031765"/>
            <a:ext cx="1283174" cy="508800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en" sz="240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XOR</a:t>
            </a:r>
            <a:endParaRPr lang="en" sz="240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66" name="Shape 1973" descr="Image result for check icon"/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408425" y="3760543"/>
            <a:ext cx="508820" cy="50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157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80BB7-1FDE-4A75-8F73-1E608462F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93285BF-965A-4536-8F75-CE23FD5584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6936" y="1983612"/>
            <a:ext cx="9267825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61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Chord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/>
              <a:t>Chord consists of a DHT protocol and program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Nodes are placed on a ring structure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Each node acts independently</a:t>
            </a:r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831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B5CE8-1C21-4BC1-B9CF-2036A1A94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9C42AEA-B699-4CEE-8B76-261544102A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7657" y="2038289"/>
            <a:ext cx="9296400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52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9DDE6-F601-4A27-A1EF-01CE46B2E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Fault-Tolerance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BF93EB3-A053-484F-8B24-F4CFA5FDE0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7330" y="2048247"/>
            <a:ext cx="925830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38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EBF44-0C06-478E-A196-CB9F0E280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7E3DA-4883-4081-8EF4-0EB842D9C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en-US" sz="3200" dirty="0"/>
              <a:t>At this point, I think I’ll be out of time; I can add slides on PNS/PRS, Convergence, or the Discussion section if you think they’re relevant</a:t>
            </a:r>
          </a:p>
        </p:txBody>
      </p:sp>
    </p:spTree>
    <p:extLst>
      <p:ext uri="{BB962C8B-B14F-4D97-AF65-F5344CB8AC3E}">
        <p14:creationId xmlns:p14="http://schemas.microsoft.com/office/powerpoint/2010/main" val="402295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7D348-8D23-479C-89F1-DFFE8A1F7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CDAC54E-A60A-438D-8192-AFD615E63B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591" y="2556038"/>
            <a:ext cx="8457143" cy="260317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BE0473-C1DE-475E-90B5-495D6B6A6082}"/>
              </a:ext>
            </a:extLst>
          </p:cNvPr>
          <p:cNvSpPr txBox="1"/>
          <p:nvPr/>
        </p:nvSpPr>
        <p:spPr>
          <a:xfrm>
            <a:off x="2356921" y="5331560"/>
            <a:ext cx="7538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https://xkcd.com/327/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16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Chord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Load Balancing</a:t>
            </a:r>
          </a:p>
          <a:p>
            <a:pPr lvl="1"/>
            <a:r>
              <a:rPr lang="en-US" sz="3200" dirty="0" smtClean="0"/>
              <a:t>Decentralization</a:t>
            </a:r>
          </a:p>
          <a:p>
            <a:pPr lvl="1"/>
            <a:r>
              <a:rPr lang="en-US" sz="3200" dirty="0" smtClean="0"/>
              <a:t>Scalability</a:t>
            </a:r>
          </a:p>
          <a:p>
            <a:pPr lvl="1"/>
            <a:r>
              <a:rPr lang="en-US" sz="3200" dirty="0" smtClean="0"/>
              <a:t>Flexible Naming</a:t>
            </a:r>
          </a:p>
          <a:p>
            <a:pPr lvl="1"/>
            <a:r>
              <a:rPr lang="en-US" sz="3200" dirty="0" smtClean="0"/>
              <a:t>Availability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326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Outline of Chord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sz="3200" dirty="0" smtClean="0"/>
              <a:t>Key assignment</a:t>
            </a:r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Linking nodes</a:t>
            </a:r>
          </a:p>
          <a:p>
            <a:pPr lvl="2"/>
            <a:r>
              <a:rPr lang="en-US" sz="2800" dirty="0" smtClean="0"/>
              <a:t>Finger tables</a:t>
            </a:r>
          </a:p>
          <a:p>
            <a:pPr lvl="2"/>
            <a:endParaRPr lang="en-US" sz="2800" dirty="0"/>
          </a:p>
          <a:p>
            <a:pPr lvl="1"/>
            <a:r>
              <a:rPr lang="en-US" sz="3200" dirty="0" smtClean="0"/>
              <a:t>Adding/Removing nodes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Optimizations</a:t>
            </a:r>
          </a:p>
          <a:p>
            <a:pPr lvl="2"/>
            <a:r>
              <a:rPr lang="en-US" sz="2800" dirty="0" smtClean="0"/>
              <a:t>Concurrency</a:t>
            </a:r>
          </a:p>
          <a:p>
            <a:pPr lvl="2"/>
            <a:r>
              <a:rPr lang="en-US" sz="2800" dirty="0" smtClean="0"/>
              <a:t>Load Balancing</a:t>
            </a:r>
            <a:endParaRPr lang="en-US" sz="28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566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B03BB-97F2-482A-8D76-2C851ECC3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Structure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1DDE763-094E-4054-8061-458774AB35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8913" y="1846263"/>
            <a:ext cx="7094499" cy="40227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392DEE-1999-4EC6-8F26-76870C81CD41}"/>
              </a:ext>
            </a:extLst>
          </p:cNvPr>
          <p:cNvSpPr txBox="1"/>
          <p:nvPr/>
        </p:nvSpPr>
        <p:spPr>
          <a:xfrm>
            <a:off x="2356921" y="5868988"/>
            <a:ext cx="7538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From </a:t>
            </a:r>
            <a:r>
              <a:rPr lang="en-US" b="1" dirty="0"/>
              <a:t>Chord: A Scalable Peer-to-peer Lookup Service for Internet Applications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6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5892</TotalTime>
  <Words>1743</Words>
  <Application>Microsoft Office PowerPoint</Application>
  <PresentationFormat>Widescreen</PresentationFormat>
  <Paragraphs>643</Paragraphs>
  <Slides>63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7" baseType="lpstr">
      <vt:lpstr>Calibri</vt:lpstr>
      <vt:lpstr>Calibri Light</vt:lpstr>
      <vt:lpstr>Roboto</vt:lpstr>
      <vt:lpstr>Retrospect</vt:lpstr>
      <vt:lpstr>DHT Routing Geometries and Chord</vt:lpstr>
      <vt:lpstr>Initial Attempts</vt:lpstr>
      <vt:lpstr>Problem</vt:lpstr>
      <vt:lpstr>Peer-to-Peer Systems</vt:lpstr>
      <vt:lpstr>Distributed Hash Tables</vt:lpstr>
      <vt:lpstr>Introduction to Chord</vt:lpstr>
      <vt:lpstr> Chord Goals</vt:lpstr>
      <vt:lpstr> Outline of Chord</vt:lpstr>
      <vt:lpstr>Chord Structure</vt:lpstr>
      <vt:lpstr>Ring of Nodes</vt:lpstr>
      <vt:lpstr>Key Assignment in Chord</vt:lpstr>
      <vt:lpstr>Key Assignment in Chord</vt:lpstr>
      <vt:lpstr>Key Assignment in Chord</vt:lpstr>
      <vt:lpstr>Key Assignment in Chord</vt:lpstr>
      <vt:lpstr>Key Assignment in Chord</vt:lpstr>
      <vt:lpstr>Key Assignment in Chord</vt:lpstr>
      <vt:lpstr>Key Assignment in Chord</vt:lpstr>
      <vt:lpstr>Key Assignment in Chord</vt:lpstr>
      <vt:lpstr>Properties of Consistent Hashing</vt:lpstr>
      <vt:lpstr>Naïve Linking</vt:lpstr>
      <vt:lpstr>Naïve Linking</vt:lpstr>
      <vt:lpstr>Naïve Linking</vt:lpstr>
      <vt:lpstr>Finger Tables</vt:lpstr>
      <vt:lpstr>Naïve Linking</vt:lpstr>
      <vt:lpstr>Naïve Linking</vt:lpstr>
      <vt:lpstr>Naïve Linking</vt:lpstr>
      <vt:lpstr>Node Joins</vt:lpstr>
      <vt:lpstr>Node Join Requirements</vt:lpstr>
      <vt:lpstr>Node Join Requirements</vt:lpstr>
      <vt:lpstr>Node Join</vt:lpstr>
      <vt:lpstr>Node Join</vt:lpstr>
      <vt:lpstr>Node Join</vt:lpstr>
      <vt:lpstr>Node Join</vt:lpstr>
      <vt:lpstr>What can go wrong?</vt:lpstr>
      <vt:lpstr>Concurrency and Failures</vt:lpstr>
      <vt:lpstr>Stabilization</vt:lpstr>
      <vt:lpstr>Fault Tolerance</vt:lpstr>
      <vt:lpstr>Virtual Nodes</vt:lpstr>
      <vt:lpstr>Virtual Nodes</vt:lpstr>
      <vt:lpstr>Virtual Nodes</vt:lpstr>
      <vt:lpstr>Virtual Nodes</vt:lpstr>
      <vt:lpstr>Virtual Nodes</vt:lpstr>
      <vt:lpstr>Results</vt:lpstr>
      <vt:lpstr>Results</vt:lpstr>
      <vt:lpstr>Results</vt:lpstr>
      <vt:lpstr> Chord Goals</vt:lpstr>
      <vt:lpstr>Distributed Hash Tables (Recall)</vt:lpstr>
      <vt:lpstr>Geometry (and why it matters)</vt:lpstr>
      <vt:lpstr>Geometry (and why it matters)</vt:lpstr>
      <vt:lpstr> Outline of DHT Geometries</vt:lpstr>
      <vt:lpstr>Notable Geometries</vt:lpstr>
      <vt:lpstr>Tree Geometry</vt:lpstr>
      <vt:lpstr>Hypercube Geometry</vt:lpstr>
      <vt:lpstr>Butterfly Geometry</vt:lpstr>
      <vt:lpstr>Ring Geometry</vt:lpstr>
      <vt:lpstr>XOR Geometry (Tree, but fault-tolerant)</vt:lpstr>
      <vt:lpstr>Hybrid Geometry</vt:lpstr>
      <vt:lpstr>Geometry Summary</vt:lpstr>
      <vt:lpstr>Results</vt:lpstr>
      <vt:lpstr>Results</vt:lpstr>
      <vt:lpstr>Fault-Tolerance</vt:lpstr>
      <vt:lpstr>NOTE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Checkmate</dc:creator>
  <cp:lastModifiedBy>Checkmate</cp:lastModifiedBy>
  <cp:revision>263</cp:revision>
  <dcterms:created xsi:type="dcterms:W3CDTF">2017-10-26T17:52:10Z</dcterms:created>
  <dcterms:modified xsi:type="dcterms:W3CDTF">2017-11-01T03:23:55Z</dcterms:modified>
</cp:coreProperties>
</file>