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</p:sldIdLst>
  <p:sldSz cy="5143500" cx="9144000"/>
  <p:notesSz cx="6858000" cy="9144000"/>
  <p:embeddedFontLst>
    <p:embeddedFont>
      <p:font typeface="Roboto"/>
      <p:regular r:id="rId66"/>
      <p:bold r:id="rId67"/>
      <p:italic r:id="rId68"/>
      <p:boldItalic r:id="rId69"/>
    </p:embeddedFont>
    <p:embeddedFont>
      <p:font typeface="Playfair Display"/>
      <p:regular r:id="rId70"/>
      <p:bold r:id="rId71"/>
      <p:italic r:id="rId72"/>
      <p:boldItalic r:id="rId73"/>
    </p:embeddedFont>
    <p:embeddedFont>
      <p:font typeface="Permanent Marker"/>
      <p:regular r:id="rId74"/>
    </p:embeddedFont>
    <p:embeddedFont>
      <p:font typeface="Old Standard TT"/>
      <p:regular r:id="rId75"/>
      <p:bold r:id="rId76"/>
      <p:italic r:id="rId77"/>
    </p:embeddedFont>
    <p:embeddedFont>
      <p:font typeface="Bree Serif"/>
      <p:regular r:id="rId78"/>
    </p:embeddedFont>
    <p:embeddedFont>
      <p:font typeface="Merriweather Black"/>
      <p:bold r:id="rId79"/>
      <p:boldItalic r:id="rId80"/>
    </p:embeddedFont>
    <p:embeddedFont>
      <p:font typeface="Merriweather"/>
      <p:regular r:id="rId81"/>
      <p:bold r:id="rId82"/>
      <p:italic r:id="rId83"/>
      <p:boldItalic r:id="rId8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84" Type="http://schemas.openxmlformats.org/officeDocument/2006/relationships/font" Target="fonts/Merriweather-boldItalic.fntdata"/><Relationship Id="rId83" Type="http://schemas.openxmlformats.org/officeDocument/2006/relationships/font" Target="fonts/Merriweather-italic.fntdata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80" Type="http://schemas.openxmlformats.org/officeDocument/2006/relationships/font" Target="fonts/MerriweatherBlack-boldItalic.fntdata"/><Relationship Id="rId82" Type="http://schemas.openxmlformats.org/officeDocument/2006/relationships/font" Target="fonts/Merriweather-bold.fntdata"/><Relationship Id="rId81" Type="http://schemas.openxmlformats.org/officeDocument/2006/relationships/font" Target="fonts/Merriweather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font" Target="fonts/PlayfairDisplay-boldItalic.fntdata"/><Relationship Id="rId72" Type="http://schemas.openxmlformats.org/officeDocument/2006/relationships/font" Target="fonts/PlayfairDisplay-italic.fntdata"/><Relationship Id="rId31" Type="http://schemas.openxmlformats.org/officeDocument/2006/relationships/slide" Target="slides/slide27.xml"/><Relationship Id="rId75" Type="http://schemas.openxmlformats.org/officeDocument/2006/relationships/font" Target="fonts/OldStandardTT-regular.fntdata"/><Relationship Id="rId30" Type="http://schemas.openxmlformats.org/officeDocument/2006/relationships/slide" Target="slides/slide26.xml"/><Relationship Id="rId74" Type="http://schemas.openxmlformats.org/officeDocument/2006/relationships/font" Target="fonts/PermanentMarker-regular.fntdata"/><Relationship Id="rId33" Type="http://schemas.openxmlformats.org/officeDocument/2006/relationships/slide" Target="slides/slide29.xml"/><Relationship Id="rId77" Type="http://schemas.openxmlformats.org/officeDocument/2006/relationships/font" Target="fonts/OldStandardTT-italic.fntdata"/><Relationship Id="rId32" Type="http://schemas.openxmlformats.org/officeDocument/2006/relationships/slide" Target="slides/slide28.xml"/><Relationship Id="rId76" Type="http://schemas.openxmlformats.org/officeDocument/2006/relationships/font" Target="fonts/OldStandardTT-bold.fntdata"/><Relationship Id="rId35" Type="http://schemas.openxmlformats.org/officeDocument/2006/relationships/slide" Target="slides/slide31.xml"/><Relationship Id="rId79" Type="http://schemas.openxmlformats.org/officeDocument/2006/relationships/font" Target="fonts/MerriweatherBlack-bold.fntdata"/><Relationship Id="rId34" Type="http://schemas.openxmlformats.org/officeDocument/2006/relationships/slide" Target="slides/slide30.xml"/><Relationship Id="rId78" Type="http://schemas.openxmlformats.org/officeDocument/2006/relationships/font" Target="fonts/BreeSerif-regular.fntdata"/><Relationship Id="rId71" Type="http://schemas.openxmlformats.org/officeDocument/2006/relationships/font" Target="fonts/PlayfairDisplay-bold.fntdata"/><Relationship Id="rId70" Type="http://schemas.openxmlformats.org/officeDocument/2006/relationships/font" Target="fonts/PlayfairDisplay-regular.fntdata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font" Target="fonts/Roboto-regular.fntdata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font" Target="fonts/Roboto-italic.fntdata"/><Relationship Id="rId23" Type="http://schemas.openxmlformats.org/officeDocument/2006/relationships/slide" Target="slides/slide19.xml"/><Relationship Id="rId67" Type="http://schemas.openxmlformats.org/officeDocument/2006/relationships/font" Target="fonts/Roboto-bold.fntdata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font" Target="fonts/Roboto-boldItalic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Shape 2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Shape 2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Shape 2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Shape 3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Shape 3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Shape 3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Shape 3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Shape 3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Shape 4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Shape 4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Shape 4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Shape 4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Shape 4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Shape 5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Shape 5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Shape 5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Transition: We want to ensure that we state how this is different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Shape 5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/>
              <a:t>author  = {Richard Karp and Christian Schindelhauer Scott Shenker and Berthold Vocking},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/>
              <a:t>    title   = {Randomized Rumor Spreading},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/>
              <a:t>    publisher = {IEEE},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/>
              <a:t>    booktitle = {Proceedings of the 41st Annual Symposium on Foundations of Computer Science},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/>
              <a:t>    year    = {2000},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Shape 5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Shape 563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Shape 5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Shape 5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Shape 599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Shape 6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Shape 6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Shape 637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Shape 6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Shape 654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Shape 6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Shape 677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Shape 6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hape 6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Shape 6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Shape 7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Shape 7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Shape 7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Shape 7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Shape 7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Shape 7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Shape 7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Shape 7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Shape 7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Shape 7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Shape 7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Shape 7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Shape 7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Paxos -&gt; (Notes - system may not be responsive if there is a network partition, but it will be safe/consistent)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Gossip -&gt; (Notes - system will be responsive given a network partition and may become inconsistent as a result; weak consistency.  Further, if there are no updates and state will be the same will high probability; eventual consistency)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Consistency -- all nodes contain the same information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Availability -- requests are always responded to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Partition tolerance -- system can stay online and functional even when message passing fails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Shape 7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Shape 7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Shape 7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Shape 7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Shape 7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Shape 804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Shape 8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Shape 8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Shape 8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Shape 8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Shape 8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Shape 8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Shape 8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Shape 8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Shape 8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Shape 9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7" name="Shape 9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Shape 9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Shape 9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Gossip never mentioned in the course of the paper.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Potential question: How many times during the course of the paper is the term “gossip” used: Answer: 0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Shape 9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5" name="Shape 9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Shape 933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Shape 9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/>
              <a:t>Dan Greene – PARC Research Scientist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/>
              <a:t>Carl Hauser – PhD from Cornell 1980					WSU Professor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/>
              <a:t>Wes Irish – Pilot,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/>
              <a:t>Director of Networking Systems, Stanford (2004)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/>
              <a:t>Scott Shenker – Prof @ UC Berkeley  &amp; International Computer Science Institute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/>
              <a:t>Post-Doc at Cornell 1983-1984 (T. Physics)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/>
              <a:t>Doug Terry – Prof @ UC Berkeley (1985-2000) Worked @ Microsoft Research and Samsung,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/>
              <a:t>Senior Principal Technologist 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	Amazon Web Services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950">
                <a:solidFill>
                  <a:srgbClr val="222222"/>
                </a:solidFill>
                <a:highlight>
                  <a:srgbClr val="FFFFFF"/>
                </a:highlight>
              </a:rPr>
              <a:t> Unreliable network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950">
                <a:solidFill>
                  <a:srgbClr val="222222"/>
                </a:solidFill>
                <a:highlight>
                  <a:srgbClr val="FFFFFF"/>
                </a:highlight>
              </a:rPr>
              <a:t>- Unreliable nodes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950">
                <a:solidFill>
                  <a:srgbClr val="222222"/>
                </a:solidFill>
                <a:highlight>
                  <a:srgbClr val="FFFFFF"/>
                </a:highlight>
              </a:rPr>
              <a:t>- CAP: *AP*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r>
              <a:rPr lang="en" sz="950">
                <a:solidFill>
                  <a:srgbClr val="222222"/>
                </a:solidFill>
                <a:highlight>
                  <a:srgbClr val="FFFFFF"/>
                </a:highlight>
              </a:rPr>
              <a:t>  - Always able to respond to a (read/write) request</a:t>
            </a:r>
          </a:p>
          <a:p>
            <a:pPr lvl="0">
              <a:spcBef>
                <a:spcPts val="0"/>
              </a:spcBef>
              <a:buNone/>
            </a:pPr>
            <a:r>
              <a:rPr lang="en" sz="950">
                <a:solidFill>
                  <a:srgbClr val="222222"/>
                </a:solidFill>
                <a:highlight>
                  <a:srgbClr val="FFFFFF"/>
                </a:highlight>
              </a:rPr>
              <a:t>  - eventual consistency (state eventually consistent if no updates)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100"/>
            <a:ext cx="9144000" cy="171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1" name="Shape 11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" name="Shape 12"/>
          <p:cNvSpPr txBox="1"/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type="title"/>
          </p:nvPr>
        </p:nvSpPr>
        <p:spPr>
          <a:xfrm>
            <a:off x="311700" y="1039650"/>
            <a:ext cx="8520600" cy="2106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b="1" sz="14000"/>
            </a:lvl1pPr>
            <a:lvl2pPr lvl="1" algn="ctr">
              <a:spcBef>
                <a:spcPts val="0"/>
              </a:spcBef>
              <a:buSzPct val="100000"/>
              <a:defRPr b="1" sz="14000"/>
            </a:lvl2pPr>
            <a:lvl3pPr lvl="2" algn="ctr">
              <a:spcBef>
                <a:spcPts val="0"/>
              </a:spcBef>
              <a:buSzPct val="100000"/>
              <a:defRPr b="1" sz="14000"/>
            </a:lvl3pPr>
            <a:lvl4pPr lvl="3" algn="ctr">
              <a:spcBef>
                <a:spcPts val="0"/>
              </a:spcBef>
              <a:buSzPct val="100000"/>
              <a:defRPr b="1" sz="14000"/>
            </a:lvl4pPr>
            <a:lvl5pPr lvl="4" algn="ctr">
              <a:spcBef>
                <a:spcPts val="0"/>
              </a:spcBef>
              <a:buSzPct val="100000"/>
              <a:defRPr b="1" sz="14000"/>
            </a:lvl5pPr>
            <a:lvl6pPr lvl="5" algn="ctr">
              <a:spcBef>
                <a:spcPts val="0"/>
              </a:spcBef>
              <a:buSzPct val="100000"/>
              <a:defRPr b="1" sz="14000"/>
            </a:lvl6pPr>
            <a:lvl7pPr lvl="6" algn="ctr">
              <a:spcBef>
                <a:spcPts val="0"/>
              </a:spcBef>
              <a:buSzPct val="100000"/>
              <a:defRPr b="1" sz="14000"/>
            </a:lvl7pPr>
            <a:lvl8pPr lvl="7" algn="ctr">
              <a:spcBef>
                <a:spcPts val="0"/>
              </a:spcBef>
              <a:buSzPct val="100000"/>
              <a:defRPr b="1" sz="14000"/>
            </a:lvl8pPr>
            <a:lvl9pPr lvl="8" algn="ctr">
              <a:spcBef>
                <a:spcPts val="0"/>
              </a:spcBef>
              <a:buSzPct val="100000"/>
              <a:defRPr b="1" sz="14000"/>
            </a:lvl9pPr>
          </a:lstStyle>
          <a:p/>
        </p:txBody>
      </p:sp>
      <p:sp>
        <p:nvSpPr>
          <p:cNvPr id="51" name="Shape 5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2" name="Shape 52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hape 16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" name="Shape 17"/>
          <p:cNvSpPr txBox="1"/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103108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" type="body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7" name="Shape 27"/>
          <p:cNvSpPr txBox="1"/>
          <p:nvPr>
            <p:ph idx="2" type="body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4" name="Shape 3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1" name="Shape 41"/>
          <p:cNvCxnSpPr/>
          <p:nvPr/>
        </p:nvCxnSpPr>
        <p:spPr>
          <a:xfrm>
            <a:off x="5029675" y="4495500"/>
            <a:ext cx="6864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" name="Shape 42"/>
          <p:cNvSpPr txBox="1"/>
          <p:nvPr>
            <p:ph type="title"/>
          </p:nvPr>
        </p:nvSpPr>
        <p:spPr>
          <a:xfrm>
            <a:off x="265500" y="1382350"/>
            <a:ext cx="4045200" cy="13332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44" name="Shape 4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paperback"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Old Standard TT"/>
              <a:buChar char="●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b="1"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7.jpg"/><Relationship Id="rId4" Type="http://schemas.openxmlformats.org/officeDocument/2006/relationships/image" Target="../media/image38.jpg"/><Relationship Id="rId5" Type="http://schemas.openxmlformats.org/officeDocument/2006/relationships/image" Target="../media/image26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7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4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5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2.png"/><Relationship Id="rId4" Type="http://schemas.openxmlformats.org/officeDocument/2006/relationships/image" Target="../media/image19.png"/><Relationship Id="rId5" Type="http://schemas.openxmlformats.org/officeDocument/2006/relationships/image" Target="../media/image21.jpg"/><Relationship Id="rId6" Type="http://schemas.openxmlformats.org/officeDocument/2006/relationships/image" Target="../media/image31.png"/><Relationship Id="rId7" Type="http://schemas.openxmlformats.org/officeDocument/2006/relationships/image" Target="../media/image18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0.gif"/><Relationship Id="rId4" Type="http://schemas.openxmlformats.org/officeDocument/2006/relationships/image" Target="../media/image22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5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9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0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9.jpg"/><Relationship Id="rId4" Type="http://schemas.openxmlformats.org/officeDocument/2006/relationships/image" Target="../media/image34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3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0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5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7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1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ctrTitle"/>
          </p:nvPr>
        </p:nvSpPr>
        <p:spPr>
          <a:xfrm>
            <a:off x="512700" y="1916050"/>
            <a:ext cx="7947900" cy="15228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P2P Systems: Gossip Protocols </a:t>
            </a:r>
          </a:p>
        </p:txBody>
      </p:sp>
      <p:sp>
        <p:nvSpPr>
          <p:cNvPr id="60" name="Shape 60"/>
          <p:cNvSpPr txBox="1"/>
          <p:nvPr>
            <p:ph idx="1" type="subTitle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</a:rPr>
              <a:t>CS 6410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</a:rPr>
              <a:t>By Alane Suhr &amp; Danny Adams</a:t>
            </a:r>
          </a:p>
        </p:txBody>
      </p:sp>
      <p:sp>
        <p:nvSpPr>
          <p:cNvPr id="61" name="Shape 61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</a:rPr>
              <a:t>‹#›</a:t>
            </a:fld>
          </a:p>
        </p:txBody>
      </p:sp>
      <p:sp>
        <p:nvSpPr>
          <p:cNvPr id="62" name="Shape 62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accen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>
            <p:ph type="title"/>
          </p:nvPr>
        </p:nvSpPr>
        <p:spPr>
          <a:xfrm>
            <a:off x="265500" y="1382350"/>
            <a:ext cx="4045200" cy="13332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Epidemic Models</a:t>
            </a:r>
          </a:p>
        </p:txBody>
      </p:sp>
      <p:sp>
        <p:nvSpPr>
          <p:cNvPr id="192" name="Shape 192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2"/>
                </a:solidFill>
              </a:rPr>
              <a:t>‹#›</a:t>
            </a:fld>
          </a:p>
        </p:txBody>
      </p:sp>
      <p:pic>
        <p:nvPicPr>
          <p:cNvPr descr="virus-1812092_640.jpg"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7000" y="306325"/>
            <a:ext cx="3928075" cy="45126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Shape 194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Proposers and Acceptors</a:t>
            </a:r>
          </a:p>
        </p:txBody>
      </p:sp>
      <p:sp>
        <p:nvSpPr>
          <p:cNvPr id="200" name="Shape 200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Proposer</a:t>
            </a:r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400"/>
              <a:t>In Paxos: clients </a:t>
            </a:r>
            <a:r>
              <a:rPr lang="en" sz="2400" u="sng"/>
              <a:t>propose</a:t>
            </a:r>
            <a:r>
              <a:rPr lang="en" sz="2400"/>
              <a:t> an update to the database</a:t>
            </a:r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400"/>
              <a:t>Epidemic model: a node </a:t>
            </a:r>
            <a:r>
              <a:rPr lang="en" sz="2400" u="sng"/>
              <a:t>infects</a:t>
            </a:r>
            <a:r>
              <a:rPr lang="en" sz="2400"/>
              <a:t> its neighbors</a:t>
            </a: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Acceptor</a:t>
            </a:r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400"/>
              <a:t>In Paxos: acceptor </a:t>
            </a:r>
            <a:r>
              <a:rPr lang="en" sz="2400" u="sng"/>
              <a:t>accepts</a:t>
            </a:r>
            <a:r>
              <a:rPr lang="en" sz="2400"/>
              <a:t> an update based on one or more proposals</a:t>
            </a:r>
          </a:p>
          <a:p>
            <a:pPr indent="-381000" lvl="1" marL="914400">
              <a:spcBef>
                <a:spcPts val="0"/>
              </a:spcBef>
              <a:buSzPct val="100000"/>
              <a:buChar char="○"/>
            </a:pPr>
            <a:r>
              <a:rPr lang="en" sz="2400"/>
              <a:t>Epidemic model: a node is </a:t>
            </a:r>
            <a:r>
              <a:rPr lang="en" sz="2400" u="sng"/>
              <a:t>infected</a:t>
            </a:r>
            <a:r>
              <a:rPr lang="en" sz="2400"/>
              <a:t> by a neighbor</a:t>
            </a:r>
          </a:p>
        </p:txBody>
      </p:sp>
      <p:sp>
        <p:nvSpPr>
          <p:cNvPr id="201" name="Shape 201"/>
          <p:cNvSpPr txBox="1"/>
          <p:nvPr>
            <p:ph idx="12" type="sldNum"/>
          </p:nvPr>
        </p:nvSpPr>
        <p:spPr>
          <a:xfrm>
            <a:off x="103108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202" name="Shape 202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>
                <a:latin typeface="Merriweather"/>
                <a:ea typeface="Merriweather"/>
                <a:cs typeface="Merriweather"/>
                <a:sym typeface="Merriweather"/>
              </a:rPr>
              <a:t>Types of Epidemics</a:t>
            </a:r>
          </a:p>
        </p:txBody>
      </p:sp>
      <p:sp>
        <p:nvSpPr>
          <p:cNvPr id="208" name="Shape 208"/>
          <p:cNvSpPr txBox="1"/>
          <p:nvPr>
            <p:ph idx="1" type="body"/>
          </p:nvPr>
        </p:nvSpPr>
        <p:spPr>
          <a:xfrm>
            <a:off x="311700" y="1389600"/>
            <a:ext cx="3072300" cy="1394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ct val="100000"/>
              <a:buChar char="❖"/>
            </a:pPr>
            <a:r>
              <a:rPr lang="en" sz="2400"/>
              <a:t>Direct Mail</a:t>
            </a: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ct val="100000"/>
              <a:buChar char="❖"/>
            </a:pPr>
            <a:r>
              <a:rPr lang="en" sz="2400"/>
              <a:t>Anti-Entropy</a:t>
            </a:r>
          </a:p>
          <a:p>
            <a:pPr indent="-381000" lvl="0" marL="457200">
              <a:spcBef>
                <a:spcPts val="0"/>
              </a:spcBef>
              <a:buSzPct val="100000"/>
              <a:buChar char="❖"/>
            </a:pPr>
            <a:r>
              <a:rPr lang="en" sz="2400"/>
              <a:t>Rumor Mongering</a:t>
            </a:r>
          </a:p>
        </p:txBody>
      </p:sp>
      <p:sp>
        <p:nvSpPr>
          <p:cNvPr id="209" name="Shape 209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‹#›</a:t>
            </a:fld>
          </a:p>
        </p:txBody>
      </p:sp>
      <p:pic>
        <p:nvPicPr>
          <p:cNvPr descr="human-rhinovirus-c15a-1750028_640.jpg" id="210" name="Shape 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9600" y="1279600"/>
            <a:ext cx="5633475" cy="370522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 txBox="1"/>
          <p:nvPr/>
        </p:nvSpPr>
        <p:spPr>
          <a:xfrm>
            <a:off x="8774750" y="46152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/>
          <p:nvPr>
            <p:ph type="title"/>
          </p:nvPr>
        </p:nvSpPr>
        <p:spPr>
          <a:xfrm>
            <a:off x="490250" y="256775"/>
            <a:ext cx="6626100" cy="775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/>
              <a:t>Advantages</a:t>
            </a:r>
          </a:p>
        </p:txBody>
      </p:sp>
      <p:sp>
        <p:nvSpPr>
          <p:cNvPr id="217" name="Shape 217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218" name="Shape 218"/>
          <p:cNvSpPr txBox="1"/>
          <p:nvPr/>
        </p:nvSpPr>
        <p:spPr>
          <a:xfrm>
            <a:off x="581375" y="1313650"/>
            <a:ext cx="6764100" cy="28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Bree Serif"/>
              <a:buChar char="➢"/>
            </a:pPr>
            <a:r>
              <a:rPr lang="en" sz="24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Simple algorithms</a:t>
            </a: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Bree Serif"/>
              <a:buChar char="➢"/>
            </a:pPr>
            <a:r>
              <a:rPr lang="en" sz="24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High </a:t>
            </a:r>
            <a:r>
              <a:rPr lang="en" sz="24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Availability</a:t>
            </a: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Bree Serif"/>
              <a:buChar char="➢"/>
            </a:pPr>
            <a:r>
              <a:rPr lang="en" sz="24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Fault Tolerant</a:t>
            </a: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Bree Serif"/>
              <a:buChar char="➢"/>
            </a:pPr>
            <a:r>
              <a:rPr lang="en" sz="24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Tunable</a:t>
            </a: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Bree Serif"/>
              <a:buChar char="➢"/>
            </a:pPr>
            <a:r>
              <a:rPr lang="en" sz="24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Scalable</a:t>
            </a:r>
          </a:p>
          <a:p>
            <a:pPr indent="-3810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Bree Serif"/>
              <a:buChar char="➢"/>
            </a:pPr>
            <a:r>
              <a:rPr lang="en" sz="24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Works in Partition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descr="males-2339843_640.jpg" id="219" name="Shape 219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4833675" y="508375"/>
            <a:ext cx="3853450" cy="4173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Shape 220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>
            <p:ph idx="1" type="body"/>
          </p:nvPr>
        </p:nvSpPr>
        <p:spPr>
          <a:xfrm>
            <a:off x="4346325" y="4077075"/>
            <a:ext cx="4797600" cy="6051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3000"/>
              <a:t>Direct Mail</a:t>
            </a:r>
          </a:p>
        </p:txBody>
      </p:sp>
      <p:sp>
        <p:nvSpPr>
          <p:cNvPr id="226" name="Shape 226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227" name="Shape 227"/>
          <p:cNvSpPr txBox="1"/>
          <p:nvPr/>
        </p:nvSpPr>
        <p:spPr>
          <a:xfrm>
            <a:off x="422850" y="274375"/>
            <a:ext cx="3923400" cy="44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Old Standard TT"/>
              <a:buChar char="●"/>
            </a:pPr>
            <a:r>
              <a:rPr lang="en" sz="2400">
                <a:latin typeface="Old Standard TT"/>
                <a:ea typeface="Old Standard TT"/>
                <a:cs typeface="Old Standard TT"/>
                <a:sym typeface="Old Standard TT"/>
              </a:rPr>
              <a:t>Notify all neighbors of an update</a:t>
            </a: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Old Standard TT"/>
              <a:buChar char="●"/>
            </a:pPr>
            <a:r>
              <a:rPr lang="en" sz="2400">
                <a:latin typeface="Old Standard TT"/>
                <a:ea typeface="Old Standard TT"/>
                <a:cs typeface="Old Standard TT"/>
                <a:sym typeface="Old Standard TT"/>
              </a:rPr>
              <a:t>Timely and reasonably efficient</a:t>
            </a:r>
          </a:p>
          <a:p>
            <a:pPr indent="-381000" lvl="0" marL="457200" rtl="0">
              <a:spcBef>
                <a:spcPts val="0"/>
              </a:spcBef>
              <a:buSzPct val="100000"/>
              <a:buFont typeface="Old Standard TT"/>
              <a:buChar char="●"/>
            </a:pPr>
            <a:r>
              <a:rPr i="1" lang="en" sz="2400">
                <a:latin typeface="Old Standard TT"/>
                <a:ea typeface="Old Standard TT"/>
                <a:cs typeface="Old Standard TT"/>
                <a:sym typeface="Old Standard TT"/>
              </a:rPr>
              <a:t>n</a:t>
            </a:r>
            <a:r>
              <a:rPr lang="en" sz="2400">
                <a:latin typeface="Old Standard TT"/>
                <a:ea typeface="Old Standard TT"/>
                <a:cs typeface="Old Standard TT"/>
                <a:sym typeface="Old Standard TT"/>
              </a:rPr>
              <a:t> messages per update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mathyas-kurmann-102977.jpg" id="228" name="Shape 2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6324" y="0"/>
            <a:ext cx="4797668" cy="319844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Shape 229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/>
          <p:nvPr>
            <p:ph type="title"/>
          </p:nvPr>
        </p:nvSpPr>
        <p:spPr>
          <a:xfrm>
            <a:off x="353850" y="282725"/>
            <a:ext cx="6105900" cy="8184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latin typeface="Bree Serif"/>
                <a:ea typeface="Bree Serif"/>
                <a:cs typeface="Bree Serif"/>
                <a:sym typeface="Bree Serif"/>
              </a:rPr>
              <a:t>Direct Mail</a:t>
            </a:r>
          </a:p>
        </p:txBody>
      </p:sp>
      <p:sp>
        <p:nvSpPr>
          <p:cNvPr id="235" name="Shape 235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236" name="Shape 236"/>
          <p:cNvSpPr/>
          <p:nvPr/>
        </p:nvSpPr>
        <p:spPr>
          <a:xfrm>
            <a:off x="4563275" y="2374950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7" name="Shape 237"/>
          <p:cNvSpPr/>
          <p:nvPr/>
        </p:nvSpPr>
        <p:spPr>
          <a:xfrm>
            <a:off x="4135775" y="39840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8" name="Shape 238"/>
          <p:cNvSpPr/>
          <p:nvPr/>
        </p:nvSpPr>
        <p:spPr>
          <a:xfrm>
            <a:off x="2097700" y="16612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9" name="Shape 239"/>
          <p:cNvSpPr/>
          <p:nvPr/>
        </p:nvSpPr>
        <p:spPr>
          <a:xfrm>
            <a:off x="5926500" y="16612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0" name="Shape 240"/>
          <p:cNvSpPr/>
          <p:nvPr/>
        </p:nvSpPr>
        <p:spPr>
          <a:xfrm>
            <a:off x="4990563" y="11011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1" name="Shape 241"/>
          <p:cNvSpPr/>
          <p:nvPr/>
        </p:nvSpPr>
        <p:spPr>
          <a:xfrm>
            <a:off x="2310975" y="2625838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2" name="Shape 242"/>
          <p:cNvSpPr/>
          <p:nvPr/>
        </p:nvSpPr>
        <p:spPr>
          <a:xfrm>
            <a:off x="6459750" y="25050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3" name="Shape 243"/>
          <p:cNvSpPr/>
          <p:nvPr/>
        </p:nvSpPr>
        <p:spPr>
          <a:xfrm>
            <a:off x="3708275" y="11983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4" name="Shape 244"/>
          <p:cNvSpPr/>
          <p:nvPr/>
        </p:nvSpPr>
        <p:spPr>
          <a:xfrm>
            <a:off x="5297763" y="35904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5" name="Shape 245"/>
          <p:cNvSpPr/>
          <p:nvPr/>
        </p:nvSpPr>
        <p:spPr>
          <a:xfrm>
            <a:off x="2525200" y="35904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246" name="Shape 246"/>
          <p:cNvCxnSpPr>
            <a:stCxn id="236" idx="1"/>
            <a:endCxn id="243" idx="5"/>
          </p:cNvCxnSpPr>
          <p:nvPr/>
        </p:nvCxnSpPr>
        <p:spPr>
          <a:xfrm rot="10800000">
            <a:off x="4073281" y="1534391"/>
            <a:ext cx="552600" cy="8982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47" name="Shape 247"/>
          <p:cNvCxnSpPr>
            <a:stCxn id="236" idx="0"/>
            <a:endCxn id="240" idx="4"/>
          </p:cNvCxnSpPr>
          <p:nvPr/>
        </p:nvCxnSpPr>
        <p:spPr>
          <a:xfrm flipH="1" rot="10800000">
            <a:off x="4777025" y="1494750"/>
            <a:ext cx="427200" cy="8802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48" name="Shape 248"/>
          <p:cNvCxnSpPr>
            <a:stCxn id="236" idx="6"/>
            <a:endCxn id="242" idx="2"/>
          </p:cNvCxnSpPr>
          <p:nvPr/>
        </p:nvCxnSpPr>
        <p:spPr>
          <a:xfrm>
            <a:off x="4990775" y="2571750"/>
            <a:ext cx="1469100" cy="1302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49" name="Shape 249"/>
          <p:cNvCxnSpPr>
            <a:stCxn id="236" idx="2"/>
            <a:endCxn id="241" idx="6"/>
          </p:cNvCxnSpPr>
          <p:nvPr/>
        </p:nvCxnSpPr>
        <p:spPr>
          <a:xfrm flipH="1">
            <a:off x="2738375" y="2571750"/>
            <a:ext cx="1824900" cy="2508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50" name="Shape 250"/>
          <p:cNvCxnSpPr>
            <a:stCxn id="236" idx="7"/>
          </p:cNvCxnSpPr>
          <p:nvPr/>
        </p:nvCxnSpPr>
        <p:spPr>
          <a:xfrm flipH="1" rot="10800000">
            <a:off x="4928169" y="1898891"/>
            <a:ext cx="1060800" cy="5337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51" name="Shape 251"/>
          <p:cNvCxnSpPr>
            <a:stCxn id="236" idx="3"/>
            <a:endCxn id="245" idx="6"/>
          </p:cNvCxnSpPr>
          <p:nvPr/>
        </p:nvCxnSpPr>
        <p:spPr>
          <a:xfrm flipH="1">
            <a:off x="2952781" y="2710909"/>
            <a:ext cx="1673100" cy="10764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52" name="Shape 252"/>
          <p:cNvCxnSpPr>
            <a:stCxn id="236" idx="5"/>
            <a:endCxn id="244" idx="1"/>
          </p:cNvCxnSpPr>
          <p:nvPr/>
        </p:nvCxnSpPr>
        <p:spPr>
          <a:xfrm>
            <a:off x="4928169" y="2710909"/>
            <a:ext cx="432300" cy="9372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53" name="Shape 253"/>
          <p:cNvCxnSpPr>
            <a:stCxn id="236" idx="4"/>
            <a:endCxn id="237" idx="0"/>
          </p:cNvCxnSpPr>
          <p:nvPr/>
        </p:nvCxnSpPr>
        <p:spPr>
          <a:xfrm flipH="1">
            <a:off x="4349525" y="2768550"/>
            <a:ext cx="427500" cy="12156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54" name="Shape 254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>
            <p:ph type="title"/>
          </p:nvPr>
        </p:nvSpPr>
        <p:spPr>
          <a:xfrm>
            <a:off x="353850" y="282725"/>
            <a:ext cx="6105900" cy="8184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latin typeface="Bree Serif"/>
                <a:ea typeface="Bree Serif"/>
                <a:cs typeface="Bree Serif"/>
                <a:sym typeface="Bree Serif"/>
              </a:rPr>
              <a:t>Direct Mail</a:t>
            </a:r>
          </a:p>
        </p:txBody>
      </p:sp>
      <p:sp>
        <p:nvSpPr>
          <p:cNvPr id="260" name="Shape 260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261" name="Shape 261"/>
          <p:cNvSpPr/>
          <p:nvPr/>
        </p:nvSpPr>
        <p:spPr>
          <a:xfrm>
            <a:off x="4563275" y="2374950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2" name="Shape 262"/>
          <p:cNvSpPr/>
          <p:nvPr/>
        </p:nvSpPr>
        <p:spPr>
          <a:xfrm>
            <a:off x="4135775" y="3984050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3" name="Shape 263"/>
          <p:cNvSpPr/>
          <p:nvPr/>
        </p:nvSpPr>
        <p:spPr>
          <a:xfrm>
            <a:off x="2097700" y="16612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4" name="Shape 264"/>
          <p:cNvSpPr/>
          <p:nvPr/>
        </p:nvSpPr>
        <p:spPr>
          <a:xfrm>
            <a:off x="5926500" y="16612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5" name="Shape 265"/>
          <p:cNvSpPr/>
          <p:nvPr/>
        </p:nvSpPr>
        <p:spPr>
          <a:xfrm>
            <a:off x="4990563" y="11011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6" name="Shape 266"/>
          <p:cNvSpPr/>
          <p:nvPr/>
        </p:nvSpPr>
        <p:spPr>
          <a:xfrm>
            <a:off x="2310975" y="2625838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7" name="Shape 267"/>
          <p:cNvSpPr/>
          <p:nvPr/>
        </p:nvSpPr>
        <p:spPr>
          <a:xfrm>
            <a:off x="6459750" y="25050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8" name="Shape 268"/>
          <p:cNvSpPr/>
          <p:nvPr/>
        </p:nvSpPr>
        <p:spPr>
          <a:xfrm>
            <a:off x="3708275" y="1198350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9" name="Shape 269"/>
          <p:cNvSpPr/>
          <p:nvPr/>
        </p:nvSpPr>
        <p:spPr>
          <a:xfrm>
            <a:off x="5297763" y="3590450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0" name="Shape 270"/>
          <p:cNvSpPr/>
          <p:nvPr/>
        </p:nvSpPr>
        <p:spPr>
          <a:xfrm>
            <a:off x="2525200" y="3590450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1" name="Shape 271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Direct Mail</a:t>
            </a:r>
          </a:p>
        </p:txBody>
      </p:sp>
      <p:sp>
        <p:nvSpPr>
          <p:cNvPr id="277" name="Shape 277"/>
          <p:cNvSpPr txBox="1"/>
          <p:nvPr>
            <p:ph idx="1" type="body"/>
          </p:nvPr>
        </p:nvSpPr>
        <p:spPr>
          <a:xfrm>
            <a:off x="311700" y="1171675"/>
            <a:ext cx="4330200" cy="3397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Messages sent: O(n) where n is number of neighbors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Not fault tolerant -- doesn’t guarantee eventual consistency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High volume of traffic with site at the epicenter</a:t>
            </a:r>
          </a:p>
        </p:txBody>
      </p:sp>
      <p:sp>
        <p:nvSpPr>
          <p:cNvPr id="278" name="Shape 278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descr="mathyas-kurmann-102977.jpg" id="279" name="Shape 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2324" y="1945050"/>
            <a:ext cx="4411678" cy="319844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Shape 280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/>
              <a:t>Anti-Entropy</a:t>
            </a:r>
          </a:p>
        </p:txBody>
      </p:sp>
      <p:sp>
        <p:nvSpPr>
          <p:cNvPr id="286" name="Shape 286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‹#›</a:t>
            </a:fld>
          </a:p>
        </p:txBody>
      </p:sp>
      <p:sp>
        <p:nvSpPr>
          <p:cNvPr id="287" name="Shape 287"/>
          <p:cNvSpPr txBox="1"/>
          <p:nvPr>
            <p:ph idx="1" type="body"/>
          </p:nvPr>
        </p:nvSpPr>
        <p:spPr>
          <a:xfrm>
            <a:off x="311700" y="1171675"/>
            <a:ext cx="3666000" cy="3397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en" sz="2400"/>
              <a:t>Site chooses random partner to share data</a:t>
            </a: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en" sz="2400"/>
              <a:t>Number of rounds til consistency: O(log n)</a:t>
            </a: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en" sz="2400"/>
              <a:t>Sites use custom protocols to resolve conflicts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❏"/>
            </a:pPr>
            <a:r>
              <a:rPr lang="en" sz="2400"/>
              <a:t>Fault tolerant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  <p:pic>
        <p:nvPicPr>
          <p:cNvPr descr="yarn-phone-2091195_640.png" id="288" name="Shape 2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4325" y="80300"/>
            <a:ext cx="5039675" cy="499547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Shape 289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/>
          <p:nvPr>
            <p:ph type="title"/>
          </p:nvPr>
        </p:nvSpPr>
        <p:spPr>
          <a:xfrm>
            <a:off x="353850" y="282725"/>
            <a:ext cx="6105900" cy="8184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latin typeface="Bree Serif"/>
                <a:ea typeface="Bree Serif"/>
                <a:cs typeface="Bree Serif"/>
                <a:sym typeface="Bree Serif"/>
              </a:rPr>
              <a:t>Anti-Entropy</a:t>
            </a:r>
          </a:p>
        </p:txBody>
      </p:sp>
      <p:sp>
        <p:nvSpPr>
          <p:cNvPr id="295" name="Shape 295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296" name="Shape 296"/>
          <p:cNvSpPr/>
          <p:nvPr/>
        </p:nvSpPr>
        <p:spPr>
          <a:xfrm>
            <a:off x="4135775" y="25050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7" name="Shape 297"/>
          <p:cNvSpPr/>
          <p:nvPr/>
        </p:nvSpPr>
        <p:spPr>
          <a:xfrm>
            <a:off x="4135775" y="39840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8" name="Shape 298"/>
          <p:cNvSpPr/>
          <p:nvPr/>
        </p:nvSpPr>
        <p:spPr>
          <a:xfrm>
            <a:off x="2738475" y="18902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9" name="Shape 299"/>
          <p:cNvSpPr/>
          <p:nvPr/>
        </p:nvSpPr>
        <p:spPr>
          <a:xfrm>
            <a:off x="5644650" y="18902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0" name="Shape 300"/>
          <p:cNvSpPr/>
          <p:nvPr/>
        </p:nvSpPr>
        <p:spPr>
          <a:xfrm>
            <a:off x="4870275" y="12676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1" name="Shape 301"/>
          <p:cNvSpPr/>
          <p:nvPr/>
        </p:nvSpPr>
        <p:spPr>
          <a:xfrm>
            <a:off x="2310975" y="2625838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2" name="Shape 302"/>
          <p:cNvSpPr/>
          <p:nvPr/>
        </p:nvSpPr>
        <p:spPr>
          <a:xfrm>
            <a:off x="5960575" y="27340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3" name="Shape 303"/>
          <p:cNvSpPr/>
          <p:nvPr/>
        </p:nvSpPr>
        <p:spPr>
          <a:xfrm>
            <a:off x="3708275" y="11983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4" name="Shape 304"/>
          <p:cNvSpPr/>
          <p:nvPr/>
        </p:nvSpPr>
        <p:spPr>
          <a:xfrm>
            <a:off x="5297763" y="35904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5" name="Shape 305"/>
          <p:cNvSpPr/>
          <p:nvPr/>
        </p:nvSpPr>
        <p:spPr>
          <a:xfrm>
            <a:off x="2525200" y="35904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6" name="Shape 306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Outline</a:t>
            </a:r>
          </a:p>
        </p:txBody>
      </p:sp>
      <p:sp>
        <p:nvSpPr>
          <p:cNvPr id="68" name="Shape 68"/>
          <p:cNvSpPr txBox="1"/>
          <p:nvPr>
            <p:ph idx="12" type="sldNum"/>
          </p:nvPr>
        </p:nvSpPr>
        <p:spPr>
          <a:xfrm>
            <a:off x="103108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‹#›</a:t>
            </a:fld>
          </a:p>
        </p:txBody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ct val="100000"/>
              <a:buChar char="❖"/>
            </a:pPr>
            <a:r>
              <a:rPr lang="en" sz="2400"/>
              <a:t>Timeline</a:t>
            </a: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ct val="100000"/>
              <a:buChar char="❖"/>
            </a:pPr>
            <a:r>
              <a:rPr lang="en" sz="2400"/>
              <a:t>CAP Theorem</a:t>
            </a: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ct val="100000"/>
              <a:buChar char="❖"/>
            </a:pPr>
            <a:r>
              <a:rPr lang="en" sz="2400"/>
              <a:t>Epidemic algorithms for replicated database maintenance</a:t>
            </a: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ct val="100000"/>
              <a:buChar char="❖"/>
            </a:pPr>
            <a:r>
              <a:rPr lang="en" sz="2400"/>
              <a:t>Managing update conflicts in Bayou, a weakly connected replicated storage system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❖"/>
            </a:pPr>
            <a:r>
              <a:rPr lang="en" sz="2400"/>
              <a:t>Conclusion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  <p:sp>
        <p:nvSpPr>
          <p:cNvPr id="70" name="Shape 70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/>
          <p:nvPr>
            <p:ph type="title"/>
          </p:nvPr>
        </p:nvSpPr>
        <p:spPr>
          <a:xfrm>
            <a:off x="353850" y="282725"/>
            <a:ext cx="6105900" cy="8184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latin typeface="Bree Serif"/>
                <a:ea typeface="Bree Serif"/>
                <a:cs typeface="Bree Serif"/>
                <a:sym typeface="Bree Serif"/>
              </a:rPr>
              <a:t>Anti-Entropy</a:t>
            </a:r>
          </a:p>
        </p:txBody>
      </p:sp>
      <p:sp>
        <p:nvSpPr>
          <p:cNvPr id="312" name="Shape 312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313" name="Shape 313"/>
          <p:cNvSpPr/>
          <p:nvPr/>
        </p:nvSpPr>
        <p:spPr>
          <a:xfrm>
            <a:off x="4135775" y="25050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4" name="Shape 314"/>
          <p:cNvSpPr/>
          <p:nvPr/>
        </p:nvSpPr>
        <p:spPr>
          <a:xfrm>
            <a:off x="4135775" y="39840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5" name="Shape 315"/>
          <p:cNvSpPr/>
          <p:nvPr/>
        </p:nvSpPr>
        <p:spPr>
          <a:xfrm>
            <a:off x="2738475" y="18902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6" name="Shape 316"/>
          <p:cNvSpPr/>
          <p:nvPr/>
        </p:nvSpPr>
        <p:spPr>
          <a:xfrm>
            <a:off x="5644650" y="18902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7" name="Shape 317"/>
          <p:cNvSpPr/>
          <p:nvPr/>
        </p:nvSpPr>
        <p:spPr>
          <a:xfrm>
            <a:off x="4870275" y="12676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8" name="Shape 318"/>
          <p:cNvSpPr/>
          <p:nvPr/>
        </p:nvSpPr>
        <p:spPr>
          <a:xfrm>
            <a:off x="2310975" y="2625838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9" name="Shape 319"/>
          <p:cNvSpPr/>
          <p:nvPr/>
        </p:nvSpPr>
        <p:spPr>
          <a:xfrm>
            <a:off x="5960575" y="27340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0" name="Shape 320"/>
          <p:cNvSpPr/>
          <p:nvPr/>
        </p:nvSpPr>
        <p:spPr>
          <a:xfrm>
            <a:off x="3708275" y="11983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1" name="Shape 321"/>
          <p:cNvSpPr/>
          <p:nvPr/>
        </p:nvSpPr>
        <p:spPr>
          <a:xfrm>
            <a:off x="5297763" y="35904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2" name="Shape 322"/>
          <p:cNvSpPr/>
          <p:nvPr/>
        </p:nvSpPr>
        <p:spPr>
          <a:xfrm>
            <a:off x="2525200" y="35904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23" name="Shape 323"/>
          <p:cNvCxnSpPr>
            <a:stCxn id="313" idx="2"/>
            <a:endCxn id="315" idx="5"/>
          </p:cNvCxnSpPr>
          <p:nvPr/>
        </p:nvCxnSpPr>
        <p:spPr>
          <a:xfrm rot="10800000">
            <a:off x="3103475" y="2226325"/>
            <a:ext cx="1032300" cy="4755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lg" w="lg" type="stealth"/>
            <a:tailEnd len="lg" w="lg" type="stealth"/>
          </a:ln>
        </p:spPr>
      </p:cxnSp>
      <p:cxnSp>
        <p:nvCxnSpPr>
          <p:cNvPr id="324" name="Shape 324"/>
          <p:cNvCxnSpPr>
            <a:stCxn id="322" idx="0"/>
            <a:endCxn id="318" idx="4"/>
          </p:cNvCxnSpPr>
          <p:nvPr/>
        </p:nvCxnSpPr>
        <p:spPr>
          <a:xfrm rot="10800000">
            <a:off x="2524750" y="3019550"/>
            <a:ext cx="214200" cy="5709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lg" w="lg" type="stealth"/>
            <a:tailEnd len="lg" w="lg" type="stealth"/>
          </a:ln>
        </p:spPr>
      </p:cxnSp>
      <p:cxnSp>
        <p:nvCxnSpPr>
          <p:cNvPr id="325" name="Shape 325"/>
          <p:cNvCxnSpPr>
            <a:endCxn id="316" idx="4"/>
          </p:cNvCxnSpPr>
          <p:nvPr/>
        </p:nvCxnSpPr>
        <p:spPr>
          <a:xfrm rot="10800000">
            <a:off x="5858400" y="2283825"/>
            <a:ext cx="313800" cy="4755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lg" w="lg" type="stealth"/>
            <a:tailEnd len="lg" w="lg" type="stealth"/>
          </a:ln>
        </p:spPr>
      </p:cxnSp>
      <p:cxnSp>
        <p:nvCxnSpPr>
          <p:cNvPr id="326" name="Shape 326"/>
          <p:cNvCxnSpPr>
            <a:stCxn id="314" idx="6"/>
            <a:endCxn id="321" idx="3"/>
          </p:cNvCxnSpPr>
          <p:nvPr/>
        </p:nvCxnSpPr>
        <p:spPr>
          <a:xfrm flipH="1" rot="10800000">
            <a:off x="4563275" y="3926450"/>
            <a:ext cx="797100" cy="2544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lg" w="lg" type="stealth"/>
            <a:tailEnd len="lg" w="lg" type="stealth"/>
          </a:ln>
        </p:spPr>
      </p:cxnSp>
      <p:cxnSp>
        <p:nvCxnSpPr>
          <p:cNvPr id="327" name="Shape 327"/>
          <p:cNvCxnSpPr>
            <a:stCxn id="317" idx="2"/>
          </p:cNvCxnSpPr>
          <p:nvPr/>
        </p:nvCxnSpPr>
        <p:spPr>
          <a:xfrm flipH="1">
            <a:off x="4135875" y="1464425"/>
            <a:ext cx="734400" cy="81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lg" w="lg" type="stealth"/>
            <a:tailEnd len="lg" w="lg" type="stealth"/>
          </a:ln>
        </p:spPr>
      </p:cxnSp>
      <p:sp>
        <p:nvSpPr>
          <p:cNvPr id="328" name="Shape 328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/>
          <p:nvPr>
            <p:ph type="title"/>
          </p:nvPr>
        </p:nvSpPr>
        <p:spPr>
          <a:xfrm>
            <a:off x="353850" y="282725"/>
            <a:ext cx="6105900" cy="8184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latin typeface="Bree Serif"/>
                <a:ea typeface="Bree Serif"/>
                <a:cs typeface="Bree Serif"/>
                <a:sym typeface="Bree Serif"/>
              </a:rPr>
              <a:t>Anti-Entropy</a:t>
            </a:r>
          </a:p>
        </p:txBody>
      </p:sp>
      <p:sp>
        <p:nvSpPr>
          <p:cNvPr id="334" name="Shape 334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335" name="Shape 335"/>
          <p:cNvSpPr/>
          <p:nvPr/>
        </p:nvSpPr>
        <p:spPr>
          <a:xfrm>
            <a:off x="4135775" y="25050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6" name="Shape 336"/>
          <p:cNvSpPr/>
          <p:nvPr/>
        </p:nvSpPr>
        <p:spPr>
          <a:xfrm>
            <a:off x="4135775" y="39840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7" name="Shape 337"/>
          <p:cNvSpPr/>
          <p:nvPr/>
        </p:nvSpPr>
        <p:spPr>
          <a:xfrm>
            <a:off x="2738475" y="18902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5644650" y="18902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9" name="Shape 339"/>
          <p:cNvSpPr/>
          <p:nvPr/>
        </p:nvSpPr>
        <p:spPr>
          <a:xfrm>
            <a:off x="4870275" y="12676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0" name="Shape 340"/>
          <p:cNvSpPr/>
          <p:nvPr/>
        </p:nvSpPr>
        <p:spPr>
          <a:xfrm>
            <a:off x="2310975" y="2625838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1" name="Shape 341"/>
          <p:cNvSpPr/>
          <p:nvPr/>
        </p:nvSpPr>
        <p:spPr>
          <a:xfrm>
            <a:off x="5960575" y="27340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2" name="Shape 342"/>
          <p:cNvSpPr/>
          <p:nvPr/>
        </p:nvSpPr>
        <p:spPr>
          <a:xfrm>
            <a:off x="3708275" y="11983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3" name="Shape 343"/>
          <p:cNvSpPr/>
          <p:nvPr/>
        </p:nvSpPr>
        <p:spPr>
          <a:xfrm>
            <a:off x="5297763" y="35904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4" name="Shape 344"/>
          <p:cNvSpPr/>
          <p:nvPr/>
        </p:nvSpPr>
        <p:spPr>
          <a:xfrm>
            <a:off x="2525200" y="35904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5" name="Shape 345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/>
          <p:nvPr>
            <p:ph type="title"/>
          </p:nvPr>
        </p:nvSpPr>
        <p:spPr>
          <a:xfrm>
            <a:off x="353850" y="282725"/>
            <a:ext cx="6105900" cy="8184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latin typeface="Bree Serif"/>
                <a:ea typeface="Bree Serif"/>
                <a:cs typeface="Bree Serif"/>
                <a:sym typeface="Bree Serif"/>
              </a:rPr>
              <a:t>Anti-Entropy</a:t>
            </a:r>
          </a:p>
        </p:txBody>
      </p:sp>
      <p:sp>
        <p:nvSpPr>
          <p:cNvPr id="351" name="Shape 351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352" name="Shape 352"/>
          <p:cNvSpPr/>
          <p:nvPr/>
        </p:nvSpPr>
        <p:spPr>
          <a:xfrm>
            <a:off x="4135775" y="25050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3" name="Shape 353"/>
          <p:cNvSpPr/>
          <p:nvPr/>
        </p:nvSpPr>
        <p:spPr>
          <a:xfrm>
            <a:off x="4135775" y="39840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4" name="Shape 354"/>
          <p:cNvSpPr/>
          <p:nvPr/>
        </p:nvSpPr>
        <p:spPr>
          <a:xfrm>
            <a:off x="2738475" y="18902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5" name="Shape 355"/>
          <p:cNvSpPr/>
          <p:nvPr/>
        </p:nvSpPr>
        <p:spPr>
          <a:xfrm>
            <a:off x="5644650" y="18902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6" name="Shape 356"/>
          <p:cNvSpPr/>
          <p:nvPr/>
        </p:nvSpPr>
        <p:spPr>
          <a:xfrm>
            <a:off x="4870275" y="12676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7" name="Shape 357"/>
          <p:cNvSpPr/>
          <p:nvPr/>
        </p:nvSpPr>
        <p:spPr>
          <a:xfrm>
            <a:off x="2310975" y="2625838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8" name="Shape 358"/>
          <p:cNvSpPr/>
          <p:nvPr/>
        </p:nvSpPr>
        <p:spPr>
          <a:xfrm>
            <a:off x="5960575" y="27340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9" name="Shape 359"/>
          <p:cNvSpPr/>
          <p:nvPr/>
        </p:nvSpPr>
        <p:spPr>
          <a:xfrm>
            <a:off x="3708275" y="11983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0" name="Shape 360"/>
          <p:cNvSpPr/>
          <p:nvPr/>
        </p:nvSpPr>
        <p:spPr>
          <a:xfrm>
            <a:off x="5297763" y="35904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1" name="Shape 361"/>
          <p:cNvSpPr/>
          <p:nvPr/>
        </p:nvSpPr>
        <p:spPr>
          <a:xfrm>
            <a:off x="2525200" y="35904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62" name="Shape 362"/>
          <p:cNvCxnSpPr>
            <a:stCxn id="353" idx="0"/>
            <a:endCxn id="352" idx="4"/>
          </p:cNvCxnSpPr>
          <p:nvPr/>
        </p:nvCxnSpPr>
        <p:spPr>
          <a:xfrm rot="10800000">
            <a:off x="4349525" y="2898650"/>
            <a:ext cx="0" cy="10854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lg" w="lg" type="stealth"/>
            <a:tailEnd len="lg" w="lg" type="stealth"/>
          </a:ln>
        </p:spPr>
      </p:cxnSp>
      <p:cxnSp>
        <p:nvCxnSpPr>
          <p:cNvPr id="363" name="Shape 363"/>
          <p:cNvCxnSpPr>
            <a:stCxn id="361" idx="0"/>
            <a:endCxn id="357" idx="4"/>
          </p:cNvCxnSpPr>
          <p:nvPr/>
        </p:nvCxnSpPr>
        <p:spPr>
          <a:xfrm rot="10800000">
            <a:off x="2524750" y="3019550"/>
            <a:ext cx="214200" cy="5709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lg" w="lg" type="stealth"/>
            <a:tailEnd len="lg" w="lg" type="stealth"/>
          </a:ln>
        </p:spPr>
      </p:cxnSp>
      <p:cxnSp>
        <p:nvCxnSpPr>
          <p:cNvPr id="364" name="Shape 364"/>
          <p:cNvCxnSpPr>
            <a:endCxn id="355" idx="4"/>
          </p:cNvCxnSpPr>
          <p:nvPr/>
        </p:nvCxnSpPr>
        <p:spPr>
          <a:xfrm rot="10800000">
            <a:off x="5858400" y="2283825"/>
            <a:ext cx="313800" cy="4755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lg" w="lg" type="stealth"/>
            <a:tailEnd len="lg" w="lg" type="stealth"/>
          </a:ln>
        </p:spPr>
      </p:cxnSp>
      <p:cxnSp>
        <p:nvCxnSpPr>
          <p:cNvPr id="365" name="Shape 365"/>
          <p:cNvCxnSpPr>
            <a:stCxn id="359" idx="5"/>
            <a:endCxn id="360" idx="1"/>
          </p:cNvCxnSpPr>
          <p:nvPr/>
        </p:nvCxnSpPr>
        <p:spPr>
          <a:xfrm>
            <a:off x="4073169" y="1534309"/>
            <a:ext cx="1287300" cy="21138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lg" w="lg" type="stealth"/>
            <a:tailEnd len="lg" w="lg" type="stealth"/>
          </a:ln>
        </p:spPr>
      </p:cxnSp>
      <p:cxnSp>
        <p:nvCxnSpPr>
          <p:cNvPr id="366" name="Shape 366"/>
          <p:cNvCxnSpPr>
            <a:stCxn id="356" idx="2"/>
            <a:endCxn id="354" idx="6"/>
          </p:cNvCxnSpPr>
          <p:nvPr/>
        </p:nvCxnSpPr>
        <p:spPr>
          <a:xfrm flipH="1">
            <a:off x="3165975" y="1464425"/>
            <a:ext cx="1704300" cy="6225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lg" w="lg" type="stealth"/>
            <a:tailEnd len="lg" w="lg" type="stealth"/>
          </a:ln>
        </p:spPr>
      </p:cxnSp>
      <p:sp>
        <p:nvSpPr>
          <p:cNvPr id="367" name="Shape 367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/>
          <p:nvPr>
            <p:ph type="title"/>
          </p:nvPr>
        </p:nvSpPr>
        <p:spPr>
          <a:xfrm>
            <a:off x="353850" y="282725"/>
            <a:ext cx="6105900" cy="8184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latin typeface="Bree Serif"/>
                <a:ea typeface="Bree Serif"/>
                <a:cs typeface="Bree Serif"/>
                <a:sym typeface="Bree Serif"/>
              </a:rPr>
              <a:t>Anti-Entropy</a:t>
            </a:r>
          </a:p>
        </p:txBody>
      </p:sp>
      <p:sp>
        <p:nvSpPr>
          <p:cNvPr id="373" name="Shape 373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374" name="Shape 374"/>
          <p:cNvSpPr/>
          <p:nvPr/>
        </p:nvSpPr>
        <p:spPr>
          <a:xfrm>
            <a:off x="4135775" y="25050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5" name="Shape 375"/>
          <p:cNvSpPr/>
          <p:nvPr/>
        </p:nvSpPr>
        <p:spPr>
          <a:xfrm>
            <a:off x="4135775" y="3984050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6" name="Shape 376"/>
          <p:cNvSpPr/>
          <p:nvPr/>
        </p:nvSpPr>
        <p:spPr>
          <a:xfrm>
            <a:off x="2738475" y="18902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7" name="Shape 377"/>
          <p:cNvSpPr/>
          <p:nvPr/>
        </p:nvSpPr>
        <p:spPr>
          <a:xfrm>
            <a:off x="5644650" y="18902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8" name="Shape 378"/>
          <p:cNvSpPr/>
          <p:nvPr/>
        </p:nvSpPr>
        <p:spPr>
          <a:xfrm>
            <a:off x="4870275" y="12676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9" name="Shape 379"/>
          <p:cNvSpPr/>
          <p:nvPr/>
        </p:nvSpPr>
        <p:spPr>
          <a:xfrm>
            <a:off x="2310975" y="2625838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0" name="Shape 380"/>
          <p:cNvSpPr/>
          <p:nvPr/>
        </p:nvSpPr>
        <p:spPr>
          <a:xfrm>
            <a:off x="5960575" y="27340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1" name="Shape 381"/>
          <p:cNvSpPr/>
          <p:nvPr/>
        </p:nvSpPr>
        <p:spPr>
          <a:xfrm>
            <a:off x="3708275" y="11983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2" name="Shape 382"/>
          <p:cNvSpPr/>
          <p:nvPr/>
        </p:nvSpPr>
        <p:spPr>
          <a:xfrm>
            <a:off x="5297763" y="35904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3" name="Shape 383"/>
          <p:cNvSpPr/>
          <p:nvPr/>
        </p:nvSpPr>
        <p:spPr>
          <a:xfrm>
            <a:off x="2525200" y="35904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4" name="Shape 384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 txBox="1"/>
          <p:nvPr>
            <p:ph type="title"/>
          </p:nvPr>
        </p:nvSpPr>
        <p:spPr>
          <a:xfrm>
            <a:off x="353850" y="282725"/>
            <a:ext cx="6105900" cy="8184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latin typeface="Bree Serif"/>
                <a:ea typeface="Bree Serif"/>
                <a:cs typeface="Bree Serif"/>
                <a:sym typeface="Bree Serif"/>
              </a:rPr>
              <a:t>Anti-Entropy</a:t>
            </a:r>
          </a:p>
        </p:txBody>
      </p:sp>
      <p:sp>
        <p:nvSpPr>
          <p:cNvPr id="390" name="Shape 390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391" name="Shape 391"/>
          <p:cNvSpPr/>
          <p:nvPr/>
        </p:nvSpPr>
        <p:spPr>
          <a:xfrm>
            <a:off x="4135775" y="25050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2" name="Shape 392"/>
          <p:cNvSpPr/>
          <p:nvPr/>
        </p:nvSpPr>
        <p:spPr>
          <a:xfrm>
            <a:off x="4135775" y="3984050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3" name="Shape 393"/>
          <p:cNvSpPr/>
          <p:nvPr/>
        </p:nvSpPr>
        <p:spPr>
          <a:xfrm>
            <a:off x="2738475" y="18902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4" name="Shape 394"/>
          <p:cNvSpPr/>
          <p:nvPr/>
        </p:nvSpPr>
        <p:spPr>
          <a:xfrm>
            <a:off x="5644650" y="18902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5" name="Shape 395"/>
          <p:cNvSpPr/>
          <p:nvPr/>
        </p:nvSpPr>
        <p:spPr>
          <a:xfrm>
            <a:off x="4870275" y="12676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6" name="Shape 396"/>
          <p:cNvSpPr/>
          <p:nvPr/>
        </p:nvSpPr>
        <p:spPr>
          <a:xfrm>
            <a:off x="2310975" y="2625838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7" name="Shape 397"/>
          <p:cNvSpPr/>
          <p:nvPr/>
        </p:nvSpPr>
        <p:spPr>
          <a:xfrm>
            <a:off x="5960575" y="27340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8" name="Shape 398"/>
          <p:cNvSpPr/>
          <p:nvPr/>
        </p:nvSpPr>
        <p:spPr>
          <a:xfrm>
            <a:off x="3708275" y="11983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9" name="Shape 399"/>
          <p:cNvSpPr/>
          <p:nvPr/>
        </p:nvSpPr>
        <p:spPr>
          <a:xfrm>
            <a:off x="5297763" y="35904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0" name="Shape 400"/>
          <p:cNvSpPr/>
          <p:nvPr/>
        </p:nvSpPr>
        <p:spPr>
          <a:xfrm>
            <a:off x="2525200" y="35904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01" name="Shape 401"/>
          <p:cNvCxnSpPr>
            <a:stCxn id="397" idx="2"/>
            <a:endCxn id="391" idx="6"/>
          </p:cNvCxnSpPr>
          <p:nvPr/>
        </p:nvCxnSpPr>
        <p:spPr>
          <a:xfrm rot="10800000">
            <a:off x="4563175" y="2701925"/>
            <a:ext cx="1397400" cy="2289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lg" w="lg" type="stealth"/>
            <a:tailEnd len="lg" w="lg" type="stealth"/>
          </a:ln>
        </p:spPr>
      </p:cxnSp>
      <p:cxnSp>
        <p:nvCxnSpPr>
          <p:cNvPr id="402" name="Shape 402"/>
          <p:cNvCxnSpPr>
            <a:stCxn id="400" idx="5"/>
            <a:endCxn id="392" idx="2"/>
          </p:cNvCxnSpPr>
          <p:nvPr/>
        </p:nvCxnSpPr>
        <p:spPr>
          <a:xfrm>
            <a:off x="2890094" y="3926409"/>
            <a:ext cx="1245600" cy="2544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lg" w="lg" type="stealth"/>
            <a:tailEnd len="lg" w="lg" type="stealth"/>
          </a:ln>
        </p:spPr>
      </p:cxnSp>
      <p:cxnSp>
        <p:nvCxnSpPr>
          <p:cNvPr id="403" name="Shape 403"/>
          <p:cNvCxnSpPr>
            <a:stCxn id="399" idx="0"/>
            <a:endCxn id="394" idx="4"/>
          </p:cNvCxnSpPr>
          <p:nvPr/>
        </p:nvCxnSpPr>
        <p:spPr>
          <a:xfrm flipH="1" rot="10800000">
            <a:off x="5511513" y="2283950"/>
            <a:ext cx="346800" cy="13065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lg" w="lg" type="stealth"/>
            <a:tailEnd len="lg" w="lg" type="stealth"/>
          </a:ln>
        </p:spPr>
      </p:cxnSp>
      <p:cxnSp>
        <p:nvCxnSpPr>
          <p:cNvPr id="404" name="Shape 404"/>
          <p:cNvCxnSpPr>
            <a:stCxn id="398" idx="3"/>
            <a:endCxn id="393" idx="7"/>
          </p:cNvCxnSpPr>
          <p:nvPr/>
        </p:nvCxnSpPr>
        <p:spPr>
          <a:xfrm flipH="1">
            <a:off x="3103381" y="1534309"/>
            <a:ext cx="667500" cy="4137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lg" w="lg" type="stealth"/>
            <a:tailEnd len="lg" w="lg" type="stealth"/>
          </a:ln>
        </p:spPr>
      </p:cxnSp>
      <p:cxnSp>
        <p:nvCxnSpPr>
          <p:cNvPr id="405" name="Shape 405"/>
          <p:cNvCxnSpPr>
            <a:stCxn id="395" idx="2"/>
            <a:endCxn id="396" idx="6"/>
          </p:cNvCxnSpPr>
          <p:nvPr/>
        </p:nvCxnSpPr>
        <p:spPr>
          <a:xfrm flipH="1">
            <a:off x="2738475" y="1464425"/>
            <a:ext cx="2131800" cy="13581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lg" w="lg" type="stealth"/>
            <a:tailEnd len="lg" w="lg" type="stealth"/>
          </a:ln>
        </p:spPr>
      </p:cxnSp>
      <p:sp>
        <p:nvSpPr>
          <p:cNvPr id="406" name="Shape 406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 txBox="1"/>
          <p:nvPr>
            <p:ph type="title"/>
          </p:nvPr>
        </p:nvSpPr>
        <p:spPr>
          <a:xfrm>
            <a:off x="353850" y="282725"/>
            <a:ext cx="6105900" cy="8184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latin typeface="Bree Serif"/>
                <a:ea typeface="Bree Serif"/>
                <a:cs typeface="Bree Serif"/>
                <a:sym typeface="Bree Serif"/>
              </a:rPr>
              <a:t>Anti-Entropy</a:t>
            </a:r>
          </a:p>
        </p:txBody>
      </p:sp>
      <p:sp>
        <p:nvSpPr>
          <p:cNvPr id="412" name="Shape 412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413" name="Shape 413"/>
          <p:cNvSpPr/>
          <p:nvPr/>
        </p:nvSpPr>
        <p:spPr>
          <a:xfrm>
            <a:off x="4135775" y="25050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4" name="Shape 414"/>
          <p:cNvSpPr/>
          <p:nvPr/>
        </p:nvSpPr>
        <p:spPr>
          <a:xfrm>
            <a:off x="4135775" y="3984050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5" name="Shape 415"/>
          <p:cNvSpPr/>
          <p:nvPr/>
        </p:nvSpPr>
        <p:spPr>
          <a:xfrm>
            <a:off x="2738475" y="18902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6" name="Shape 416"/>
          <p:cNvSpPr/>
          <p:nvPr/>
        </p:nvSpPr>
        <p:spPr>
          <a:xfrm>
            <a:off x="5644650" y="18902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7" name="Shape 417"/>
          <p:cNvSpPr/>
          <p:nvPr/>
        </p:nvSpPr>
        <p:spPr>
          <a:xfrm>
            <a:off x="4870275" y="12676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8" name="Shape 418"/>
          <p:cNvSpPr/>
          <p:nvPr/>
        </p:nvSpPr>
        <p:spPr>
          <a:xfrm>
            <a:off x="2310975" y="2625838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9" name="Shape 419"/>
          <p:cNvSpPr/>
          <p:nvPr/>
        </p:nvSpPr>
        <p:spPr>
          <a:xfrm>
            <a:off x="5960575" y="27340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0" name="Shape 420"/>
          <p:cNvSpPr/>
          <p:nvPr/>
        </p:nvSpPr>
        <p:spPr>
          <a:xfrm>
            <a:off x="3708275" y="1198350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1" name="Shape 421"/>
          <p:cNvSpPr/>
          <p:nvPr/>
        </p:nvSpPr>
        <p:spPr>
          <a:xfrm>
            <a:off x="5297763" y="35904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2" name="Shape 422"/>
          <p:cNvSpPr/>
          <p:nvPr/>
        </p:nvSpPr>
        <p:spPr>
          <a:xfrm>
            <a:off x="2525200" y="3590450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3" name="Shape 423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 txBox="1"/>
          <p:nvPr>
            <p:ph type="title"/>
          </p:nvPr>
        </p:nvSpPr>
        <p:spPr>
          <a:xfrm>
            <a:off x="353850" y="282725"/>
            <a:ext cx="6105900" cy="8184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latin typeface="Bree Serif"/>
                <a:ea typeface="Bree Serif"/>
                <a:cs typeface="Bree Serif"/>
                <a:sym typeface="Bree Serif"/>
              </a:rPr>
              <a:t>Anti-Entropy</a:t>
            </a:r>
          </a:p>
        </p:txBody>
      </p:sp>
      <p:sp>
        <p:nvSpPr>
          <p:cNvPr id="429" name="Shape 429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430" name="Shape 430"/>
          <p:cNvSpPr/>
          <p:nvPr/>
        </p:nvSpPr>
        <p:spPr>
          <a:xfrm>
            <a:off x="4135775" y="25050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1" name="Shape 431"/>
          <p:cNvSpPr/>
          <p:nvPr/>
        </p:nvSpPr>
        <p:spPr>
          <a:xfrm>
            <a:off x="4135775" y="3984050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2" name="Shape 432"/>
          <p:cNvSpPr/>
          <p:nvPr/>
        </p:nvSpPr>
        <p:spPr>
          <a:xfrm>
            <a:off x="2738475" y="18902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3" name="Shape 433"/>
          <p:cNvSpPr/>
          <p:nvPr/>
        </p:nvSpPr>
        <p:spPr>
          <a:xfrm>
            <a:off x="5644650" y="18902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4" name="Shape 434"/>
          <p:cNvSpPr/>
          <p:nvPr/>
        </p:nvSpPr>
        <p:spPr>
          <a:xfrm>
            <a:off x="4870275" y="12676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5" name="Shape 435"/>
          <p:cNvSpPr/>
          <p:nvPr/>
        </p:nvSpPr>
        <p:spPr>
          <a:xfrm>
            <a:off x="2310975" y="2625838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6" name="Shape 436"/>
          <p:cNvSpPr/>
          <p:nvPr/>
        </p:nvSpPr>
        <p:spPr>
          <a:xfrm>
            <a:off x="5960575" y="27340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7" name="Shape 437"/>
          <p:cNvSpPr/>
          <p:nvPr/>
        </p:nvSpPr>
        <p:spPr>
          <a:xfrm>
            <a:off x="3708275" y="1198350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8" name="Shape 438"/>
          <p:cNvSpPr/>
          <p:nvPr/>
        </p:nvSpPr>
        <p:spPr>
          <a:xfrm>
            <a:off x="5297763" y="35904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9" name="Shape 439"/>
          <p:cNvSpPr/>
          <p:nvPr/>
        </p:nvSpPr>
        <p:spPr>
          <a:xfrm>
            <a:off x="2525200" y="3590450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40" name="Shape 440"/>
          <p:cNvCxnSpPr>
            <a:stCxn id="436" idx="2"/>
            <a:endCxn id="431" idx="7"/>
          </p:cNvCxnSpPr>
          <p:nvPr/>
        </p:nvCxnSpPr>
        <p:spPr>
          <a:xfrm flipH="1">
            <a:off x="4500775" y="2930825"/>
            <a:ext cx="1459800" cy="11109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lg" w="lg" type="stealth"/>
            <a:tailEnd len="lg" w="lg" type="stealth"/>
          </a:ln>
        </p:spPr>
      </p:cxnSp>
      <p:cxnSp>
        <p:nvCxnSpPr>
          <p:cNvPr id="441" name="Shape 441"/>
          <p:cNvCxnSpPr>
            <a:stCxn id="430" idx="5"/>
            <a:endCxn id="438" idx="1"/>
          </p:cNvCxnSpPr>
          <p:nvPr/>
        </p:nvCxnSpPr>
        <p:spPr>
          <a:xfrm>
            <a:off x="4500669" y="2840984"/>
            <a:ext cx="859800" cy="8070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lg" w="lg" type="stealth"/>
            <a:tailEnd len="lg" w="lg" type="stealth"/>
          </a:ln>
        </p:spPr>
      </p:cxnSp>
      <p:cxnSp>
        <p:nvCxnSpPr>
          <p:cNvPr id="442" name="Shape 442"/>
          <p:cNvCxnSpPr>
            <a:stCxn id="439" idx="6"/>
            <a:endCxn id="433" idx="3"/>
          </p:cNvCxnSpPr>
          <p:nvPr/>
        </p:nvCxnSpPr>
        <p:spPr>
          <a:xfrm flipH="1" rot="10800000">
            <a:off x="2952700" y="2226050"/>
            <a:ext cx="2754600" cy="15612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lg" w="lg" type="stealth"/>
            <a:tailEnd len="lg" w="lg" type="stealth"/>
          </a:ln>
        </p:spPr>
      </p:cxnSp>
      <p:cxnSp>
        <p:nvCxnSpPr>
          <p:cNvPr id="443" name="Shape 443"/>
          <p:cNvCxnSpPr>
            <a:stCxn id="437" idx="3"/>
            <a:endCxn id="435" idx="7"/>
          </p:cNvCxnSpPr>
          <p:nvPr/>
        </p:nvCxnSpPr>
        <p:spPr>
          <a:xfrm flipH="1">
            <a:off x="2675881" y="1534309"/>
            <a:ext cx="1095000" cy="11493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lg" w="lg" type="stealth"/>
            <a:tailEnd len="lg" w="lg" type="stealth"/>
          </a:ln>
        </p:spPr>
      </p:cxnSp>
      <p:cxnSp>
        <p:nvCxnSpPr>
          <p:cNvPr id="444" name="Shape 444"/>
          <p:cNvCxnSpPr>
            <a:stCxn id="434" idx="3"/>
            <a:endCxn id="432" idx="6"/>
          </p:cNvCxnSpPr>
          <p:nvPr/>
        </p:nvCxnSpPr>
        <p:spPr>
          <a:xfrm flipH="1">
            <a:off x="3165881" y="1603584"/>
            <a:ext cx="1767000" cy="4833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lg" w="lg" type="stealth"/>
            <a:tailEnd len="lg" w="lg" type="stealth"/>
          </a:ln>
        </p:spPr>
      </p:cxnSp>
      <p:sp>
        <p:nvSpPr>
          <p:cNvPr id="445" name="Shape 445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/>
          <p:nvPr>
            <p:ph type="title"/>
          </p:nvPr>
        </p:nvSpPr>
        <p:spPr>
          <a:xfrm>
            <a:off x="353850" y="282725"/>
            <a:ext cx="6105900" cy="8184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latin typeface="Bree Serif"/>
                <a:ea typeface="Bree Serif"/>
                <a:cs typeface="Bree Serif"/>
                <a:sym typeface="Bree Serif"/>
              </a:rPr>
              <a:t>Anti-Entropy</a:t>
            </a:r>
          </a:p>
        </p:txBody>
      </p:sp>
      <p:sp>
        <p:nvSpPr>
          <p:cNvPr id="451" name="Shape 451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452" name="Shape 452"/>
          <p:cNvSpPr/>
          <p:nvPr/>
        </p:nvSpPr>
        <p:spPr>
          <a:xfrm>
            <a:off x="4135775" y="25050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3" name="Shape 453"/>
          <p:cNvSpPr/>
          <p:nvPr/>
        </p:nvSpPr>
        <p:spPr>
          <a:xfrm>
            <a:off x="4135775" y="3984050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4" name="Shape 454"/>
          <p:cNvSpPr/>
          <p:nvPr/>
        </p:nvSpPr>
        <p:spPr>
          <a:xfrm>
            <a:off x="2738475" y="18902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5" name="Shape 455"/>
          <p:cNvSpPr/>
          <p:nvPr/>
        </p:nvSpPr>
        <p:spPr>
          <a:xfrm>
            <a:off x="5644650" y="18902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6" name="Shape 456"/>
          <p:cNvSpPr/>
          <p:nvPr/>
        </p:nvSpPr>
        <p:spPr>
          <a:xfrm>
            <a:off x="4870275" y="12676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7" name="Shape 457"/>
          <p:cNvSpPr/>
          <p:nvPr/>
        </p:nvSpPr>
        <p:spPr>
          <a:xfrm>
            <a:off x="2310975" y="2625838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8" name="Shape 458"/>
          <p:cNvSpPr/>
          <p:nvPr/>
        </p:nvSpPr>
        <p:spPr>
          <a:xfrm>
            <a:off x="5960575" y="27340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9" name="Shape 459"/>
          <p:cNvSpPr/>
          <p:nvPr/>
        </p:nvSpPr>
        <p:spPr>
          <a:xfrm>
            <a:off x="3708275" y="1198350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0" name="Shape 460"/>
          <p:cNvSpPr/>
          <p:nvPr/>
        </p:nvSpPr>
        <p:spPr>
          <a:xfrm>
            <a:off x="5297763" y="3590450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1" name="Shape 461"/>
          <p:cNvSpPr/>
          <p:nvPr/>
        </p:nvSpPr>
        <p:spPr>
          <a:xfrm>
            <a:off x="2525200" y="3590450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2" name="Shape 462"/>
          <p:cNvSpPr txBox="1"/>
          <p:nvPr/>
        </p:nvSpPr>
        <p:spPr>
          <a:xfrm>
            <a:off x="6384575" y="3513475"/>
            <a:ext cx="2508600" cy="12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What happens next?</a:t>
            </a:r>
          </a:p>
        </p:txBody>
      </p:sp>
      <p:cxnSp>
        <p:nvCxnSpPr>
          <p:cNvPr id="463" name="Shape 463"/>
          <p:cNvCxnSpPr>
            <a:stCxn id="459" idx="6"/>
            <a:endCxn id="456" idx="2"/>
          </p:cNvCxnSpPr>
          <p:nvPr/>
        </p:nvCxnSpPr>
        <p:spPr>
          <a:xfrm>
            <a:off x="4135775" y="1395150"/>
            <a:ext cx="734400" cy="693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lg" w="lg" type="stealth"/>
            <a:tailEnd len="lg" w="lg" type="stealth"/>
          </a:ln>
        </p:spPr>
      </p:cxnSp>
      <p:cxnSp>
        <p:nvCxnSpPr>
          <p:cNvPr id="464" name="Shape 464"/>
          <p:cNvCxnSpPr>
            <a:stCxn id="453" idx="2"/>
            <a:endCxn id="461" idx="5"/>
          </p:cNvCxnSpPr>
          <p:nvPr/>
        </p:nvCxnSpPr>
        <p:spPr>
          <a:xfrm rot="10800000">
            <a:off x="2890175" y="3926450"/>
            <a:ext cx="1245600" cy="2544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lg" w="lg" type="stealth"/>
            <a:tailEnd len="lg" w="lg" type="stealth"/>
          </a:ln>
        </p:spPr>
      </p:cxnSp>
      <p:cxnSp>
        <p:nvCxnSpPr>
          <p:cNvPr id="465" name="Shape 465"/>
          <p:cNvCxnSpPr>
            <a:stCxn id="452" idx="5"/>
            <a:endCxn id="460" idx="1"/>
          </p:cNvCxnSpPr>
          <p:nvPr/>
        </p:nvCxnSpPr>
        <p:spPr>
          <a:xfrm>
            <a:off x="4500669" y="2840984"/>
            <a:ext cx="859800" cy="8070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lg" w="lg" type="stealth"/>
            <a:tailEnd len="lg" w="lg" type="stealth"/>
          </a:ln>
        </p:spPr>
      </p:cxnSp>
      <p:cxnSp>
        <p:nvCxnSpPr>
          <p:cNvPr id="466" name="Shape 466"/>
          <p:cNvCxnSpPr>
            <a:stCxn id="454" idx="3"/>
            <a:endCxn id="457" idx="7"/>
          </p:cNvCxnSpPr>
          <p:nvPr/>
        </p:nvCxnSpPr>
        <p:spPr>
          <a:xfrm flipH="1">
            <a:off x="2675981" y="2226184"/>
            <a:ext cx="125100" cy="4572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lg" w="lg" type="stealth"/>
            <a:tailEnd len="lg" w="lg" type="stealth"/>
          </a:ln>
        </p:spPr>
      </p:cxnSp>
      <p:cxnSp>
        <p:nvCxnSpPr>
          <p:cNvPr id="467" name="Shape 467"/>
          <p:cNvCxnSpPr>
            <a:stCxn id="455" idx="4"/>
            <a:endCxn id="458" idx="1"/>
          </p:cNvCxnSpPr>
          <p:nvPr/>
        </p:nvCxnSpPr>
        <p:spPr>
          <a:xfrm>
            <a:off x="5858400" y="2283825"/>
            <a:ext cx="164700" cy="5079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lg" w="lg" type="stealth"/>
            <a:tailEnd len="lg" w="lg" type="stealth"/>
          </a:ln>
        </p:spPr>
      </p:cxnSp>
      <p:sp>
        <p:nvSpPr>
          <p:cNvPr id="468" name="Shape 468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‹#›</a:t>
            </a:fld>
          </a:p>
        </p:txBody>
      </p:sp>
      <p:sp>
        <p:nvSpPr>
          <p:cNvPr id="474" name="Shape 47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/>
              <a:t>Mechanism: Push &amp; Pull</a:t>
            </a:r>
          </a:p>
        </p:txBody>
      </p:sp>
      <p:pic>
        <p:nvPicPr>
          <p:cNvPr descr="twi_and_la.jpg" id="475" name="Shape 4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4000" y="272875"/>
            <a:ext cx="4009802" cy="4630075"/>
          </a:xfrm>
          <a:prstGeom prst="rect">
            <a:avLst/>
          </a:prstGeom>
          <a:noFill/>
          <a:ln cap="flat" cmpd="sng" w="28575">
            <a:solidFill>
              <a:srgbClr val="999999"/>
            </a:solidFill>
            <a:prstDash val="lgDash"/>
            <a:round/>
            <a:headEnd len="med" w="med" type="none"/>
            <a:tailEnd len="med" w="med" type="none"/>
          </a:ln>
        </p:spPr>
      </p:pic>
      <p:sp>
        <p:nvSpPr>
          <p:cNvPr id="476" name="Shape 476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D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>
                <a:latin typeface="Merriweather"/>
                <a:ea typeface="Merriweather"/>
                <a:cs typeface="Merriweather"/>
                <a:sym typeface="Merriweather"/>
              </a:rPr>
              <a:t>Push vs. Pull </a:t>
            </a:r>
          </a:p>
        </p:txBody>
      </p:sp>
      <p:sp>
        <p:nvSpPr>
          <p:cNvPr id="482" name="Shape 482"/>
          <p:cNvSpPr txBox="1"/>
          <p:nvPr>
            <p:ph idx="1" type="body"/>
          </p:nvPr>
        </p:nvSpPr>
        <p:spPr>
          <a:xfrm>
            <a:off x="717700" y="1171675"/>
            <a:ext cx="1749300" cy="4956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Push </a:t>
            </a:r>
          </a:p>
        </p:txBody>
      </p:sp>
      <p:sp>
        <p:nvSpPr>
          <p:cNvPr id="483" name="Shape 483"/>
          <p:cNvSpPr txBox="1"/>
          <p:nvPr>
            <p:ph idx="2" type="body"/>
          </p:nvPr>
        </p:nvSpPr>
        <p:spPr>
          <a:xfrm>
            <a:off x="4939900" y="1171675"/>
            <a:ext cx="1846500" cy="4956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/>
              <a:t>Pull</a:t>
            </a:r>
          </a:p>
        </p:txBody>
      </p:sp>
      <p:sp>
        <p:nvSpPr>
          <p:cNvPr id="484" name="Shape 484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cxnSp>
        <p:nvCxnSpPr>
          <p:cNvPr id="485" name="Shape 485"/>
          <p:cNvCxnSpPr/>
          <p:nvPr/>
        </p:nvCxnSpPr>
        <p:spPr>
          <a:xfrm>
            <a:off x="717700" y="2193350"/>
            <a:ext cx="0" cy="2322300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86" name="Shape 486"/>
          <p:cNvCxnSpPr/>
          <p:nvPr/>
        </p:nvCxnSpPr>
        <p:spPr>
          <a:xfrm>
            <a:off x="2486900" y="2193325"/>
            <a:ext cx="0" cy="2322300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87" name="Shape 487"/>
          <p:cNvCxnSpPr/>
          <p:nvPr/>
        </p:nvCxnSpPr>
        <p:spPr>
          <a:xfrm>
            <a:off x="4939900" y="2193350"/>
            <a:ext cx="0" cy="2322300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88" name="Shape 488"/>
          <p:cNvCxnSpPr/>
          <p:nvPr/>
        </p:nvCxnSpPr>
        <p:spPr>
          <a:xfrm>
            <a:off x="6800875" y="2193325"/>
            <a:ext cx="0" cy="2322300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89" name="Shape 489"/>
          <p:cNvSpPr txBox="1"/>
          <p:nvPr/>
        </p:nvSpPr>
        <p:spPr>
          <a:xfrm>
            <a:off x="411175" y="1772525"/>
            <a:ext cx="28185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{A, B}                           {A, C}</a:t>
            </a:r>
          </a:p>
        </p:txBody>
      </p:sp>
      <p:sp>
        <p:nvSpPr>
          <p:cNvPr id="490" name="Shape 490"/>
          <p:cNvSpPr txBox="1"/>
          <p:nvPr/>
        </p:nvSpPr>
        <p:spPr>
          <a:xfrm>
            <a:off x="4650350" y="1772500"/>
            <a:ext cx="28185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{A, B}                            {A, C}</a:t>
            </a:r>
          </a:p>
        </p:txBody>
      </p:sp>
      <p:cxnSp>
        <p:nvCxnSpPr>
          <p:cNvPr id="491" name="Shape 491"/>
          <p:cNvCxnSpPr/>
          <p:nvPr/>
        </p:nvCxnSpPr>
        <p:spPr>
          <a:xfrm>
            <a:off x="732650" y="2369900"/>
            <a:ext cx="1749300" cy="53820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92" name="Shape 492"/>
          <p:cNvCxnSpPr/>
          <p:nvPr/>
        </p:nvCxnSpPr>
        <p:spPr>
          <a:xfrm>
            <a:off x="4953738" y="2358650"/>
            <a:ext cx="1833300" cy="56070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493" name="Shape 493"/>
          <p:cNvSpPr/>
          <p:nvPr/>
        </p:nvSpPr>
        <p:spPr>
          <a:xfrm rot="1114352">
            <a:off x="927470" y="2403381"/>
            <a:ext cx="1349658" cy="189337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  <a:solidFill>
                  <a:schemeClr val="accent5"/>
                </a:solidFill>
                <a:latin typeface="Arial"/>
              </a:rPr>
              <a:t>H(A), H(B)</a:t>
            </a:r>
          </a:p>
        </p:txBody>
      </p:sp>
      <p:sp>
        <p:nvSpPr>
          <p:cNvPr id="494" name="Shape 494"/>
          <p:cNvSpPr/>
          <p:nvPr/>
        </p:nvSpPr>
        <p:spPr>
          <a:xfrm rot="1092182">
            <a:off x="5231008" y="2398045"/>
            <a:ext cx="1164136" cy="21310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  <a:solidFill>
                  <a:schemeClr val="accent5"/>
                </a:solidFill>
                <a:latin typeface="Arial"/>
              </a:rPr>
              <a:t>H(A), H(B)</a:t>
            </a:r>
          </a:p>
        </p:txBody>
      </p:sp>
      <p:cxnSp>
        <p:nvCxnSpPr>
          <p:cNvPr id="495" name="Shape 495"/>
          <p:cNvCxnSpPr/>
          <p:nvPr/>
        </p:nvCxnSpPr>
        <p:spPr>
          <a:xfrm flipH="1">
            <a:off x="710275" y="3132450"/>
            <a:ext cx="1756800" cy="32910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496" name="Shape 496"/>
          <p:cNvSpPr/>
          <p:nvPr/>
        </p:nvSpPr>
        <p:spPr>
          <a:xfrm rot="-678363">
            <a:off x="1295858" y="3084628"/>
            <a:ext cx="504853" cy="186898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  <a:solidFill>
                  <a:schemeClr val="accent5"/>
                </a:solidFill>
                <a:latin typeface="Arial"/>
              </a:rPr>
              <a:t>H(B)</a:t>
            </a:r>
          </a:p>
        </p:txBody>
      </p:sp>
      <p:cxnSp>
        <p:nvCxnSpPr>
          <p:cNvPr id="497" name="Shape 497"/>
          <p:cNvCxnSpPr/>
          <p:nvPr/>
        </p:nvCxnSpPr>
        <p:spPr>
          <a:xfrm flipH="1">
            <a:off x="4979100" y="3169825"/>
            <a:ext cx="1846500" cy="38880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98" name="Shape 498"/>
          <p:cNvCxnSpPr/>
          <p:nvPr/>
        </p:nvCxnSpPr>
        <p:spPr>
          <a:xfrm>
            <a:off x="747600" y="3700625"/>
            <a:ext cx="1704600" cy="48600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499" name="Shape 499"/>
          <p:cNvSpPr/>
          <p:nvPr/>
        </p:nvSpPr>
        <p:spPr>
          <a:xfrm rot="900782">
            <a:off x="1458720" y="3705697"/>
            <a:ext cx="179088" cy="198617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  <a:solidFill>
                  <a:schemeClr val="accent5"/>
                </a:solidFill>
                <a:latin typeface="Arial"/>
              </a:rPr>
              <a:t>B</a:t>
            </a:r>
          </a:p>
        </p:txBody>
      </p:sp>
      <p:sp>
        <p:nvSpPr>
          <p:cNvPr id="500" name="Shape 500"/>
          <p:cNvSpPr/>
          <p:nvPr/>
        </p:nvSpPr>
        <p:spPr>
          <a:xfrm rot="-708081">
            <a:off x="5697482" y="3152533"/>
            <a:ext cx="231186" cy="20873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  <a:solidFill>
                  <a:schemeClr val="accent5"/>
                </a:solidFill>
                <a:latin typeface="Arial"/>
              </a:rPr>
              <a:t>C</a:t>
            </a:r>
          </a:p>
        </p:txBody>
      </p:sp>
      <p:sp>
        <p:nvSpPr>
          <p:cNvPr id="501" name="Shape 501"/>
          <p:cNvSpPr txBox="1"/>
          <p:nvPr/>
        </p:nvSpPr>
        <p:spPr>
          <a:xfrm>
            <a:off x="411175" y="4425700"/>
            <a:ext cx="28185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{A, B}                           {A,B,C}</a:t>
            </a:r>
          </a:p>
        </p:txBody>
      </p:sp>
      <p:sp>
        <p:nvSpPr>
          <p:cNvPr id="502" name="Shape 502"/>
          <p:cNvSpPr txBox="1"/>
          <p:nvPr/>
        </p:nvSpPr>
        <p:spPr>
          <a:xfrm>
            <a:off x="4531600" y="4425700"/>
            <a:ext cx="28185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{A, B, C}                          {A, C}</a:t>
            </a:r>
          </a:p>
        </p:txBody>
      </p:sp>
      <p:sp>
        <p:nvSpPr>
          <p:cNvPr id="503" name="Shape 503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D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Timeline</a:t>
            </a:r>
          </a:p>
        </p:txBody>
      </p:sp>
      <p:sp>
        <p:nvSpPr>
          <p:cNvPr id="76" name="Shape 76"/>
          <p:cNvSpPr txBox="1"/>
          <p:nvPr>
            <p:ph idx="12" type="sldNum"/>
          </p:nvPr>
        </p:nvSpPr>
        <p:spPr>
          <a:xfrm>
            <a:off x="103108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grpSp>
        <p:nvGrpSpPr>
          <p:cNvPr id="77" name="Shape 77"/>
          <p:cNvGrpSpPr/>
          <p:nvPr/>
        </p:nvGrpSpPr>
        <p:grpSpPr>
          <a:xfrm>
            <a:off x="618820" y="1575830"/>
            <a:ext cx="1418334" cy="2315200"/>
            <a:chOff x="618820" y="1574025"/>
            <a:chExt cx="1418334" cy="2315200"/>
          </a:xfrm>
        </p:grpSpPr>
        <p:cxnSp>
          <p:nvCxnSpPr>
            <p:cNvPr id="78" name="Shape 78"/>
            <p:cNvCxnSpPr/>
            <p:nvPr/>
          </p:nvCxnSpPr>
          <p:spPr>
            <a:xfrm>
              <a:off x="1299277" y="1695421"/>
              <a:ext cx="718500" cy="741900"/>
            </a:xfrm>
            <a:prstGeom prst="straightConnector1">
              <a:avLst/>
            </a:prstGeom>
            <a:noFill/>
            <a:ln cap="flat" cmpd="sng" w="9525">
              <a:solidFill>
                <a:srgbClr val="DB4437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79" name="Shape 79"/>
            <p:cNvSpPr/>
            <p:nvPr/>
          </p:nvSpPr>
          <p:spPr>
            <a:xfrm flipH="1">
              <a:off x="618820" y="2306625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DB4437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">
                  <a:solidFill>
                    <a:srgbClr val="999999"/>
                  </a:solidFill>
                </a:rPr>
                <a:t>  </a:t>
              </a:r>
            </a:p>
          </p:txBody>
        </p:sp>
        <p:sp>
          <p:nvSpPr>
            <p:cNvPr id="80" name="Shape 80"/>
            <p:cNvSpPr/>
            <p:nvPr/>
          </p:nvSpPr>
          <p:spPr>
            <a:xfrm>
              <a:off x="619055" y="2460450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C5392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999999"/>
                </a:solidFill>
              </a:endParaRPr>
            </a:p>
          </p:txBody>
        </p:sp>
        <p:grpSp>
          <p:nvGrpSpPr>
            <p:cNvPr id="81" name="Shape 81"/>
            <p:cNvGrpSpPr/>
            <p:nvPr/>
          </p:nvGrpSpPr>
          <p:grpSpPr>
            <a:xfrm>
              <a:off x="719081" y="1574025"/>
              <a:ext cx="1177279" cy="2315200"/>
              <a:chOff x="1314039" y="1574025"/>
              <a:chExt cx="1177279" cy="2315200"/>
            </a:xfrm>
          </p:grpSpPr>
          <p:sp>
            <p:nvSpPr>
              <p:cNvPr id="82" name="Shape 82"/>
              <p:cNvSpPr txBox="1"/>
              <p:nvPr/>
            </p:nvSpPr>
            <p:spPr>
              <a:xfrm>
                <a:off x="1321858" y="2695025"/>
                <a:ext cx="1167300" cy="44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b" bIns="91425" lIns="91425" rIns="91425" wrap="square" tIns="91425">
                <a:noAutofit/>
              </a:bodyPr>
              <a:lstStyle/>
              <a:p>
                <a:pPr lvl="0">
                  <a:lnSpc>
                    <a:spcPct val="115000"/>
                  </a:lnSpc>
                  <a:spcBef>
                    <a:spcPts val="0"/>
                  </a:spcBef>
                  <a:buNone/>
                </a:pPr>
                <a:r>
                  <a:rPr b="1" lang="en" sz="1000">
                    <a:solidFill>
                      <a:srgbClr val="DB4437"/>
                    </a:solidFill>
                    <a:latin typeface="Roboto"/>
                    <a:ea typeface="Roboto"/>
                    <a:cs typeface="Roboto"/>
                    <a:sym typeface="Roboto"/>
                  </a:rPr>
                  <a:t>Lamport</a:t>
                </a:r>
              </a:p>
            </p:txBody>
          </p:sp>
          <p:sp>
            <p:nvSpPr>
              <p:cNvPr id="83" name="Shape 83"/>
              <p:cNvSpPr txBox="1"/>
              <p:nvPr/>
            </p:nvSpPr>
            <p:spPr>
              <a:xfrm>
                <a:off x="1324018" y="3151825"/>
                <a:ext cx="1167300" cy="73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wrap="square" tIns="91425">
                <a:noAutofit/>
              </a:bodyPr>
              <a:lstStyle/>
              <a:p>
                <a:pPr lvl="0" rtl="0">
                  <a:lnSpc>
                    <a:spcPct val="115000"/>
                  </a:lnSpc>
                  <a:spcBef>
                    <a:spcPts val="0"/>
                  </a:spcBef>
                  <a:buClr>
                    <a:schemeClr val="dk1"/>
                  </a:buClr>
                  <a:buSzPct val="100000"/>
                  <a:buFont typeface="Arial"/>
                  <a:buNone/>
                </a:pPr>
                <a:r>
                  <a:rPr lang="en" sz="1050">
                    <a:solidFill>
                      <a:srgbClr val="333333"/>
                    </a:solidFill>
                    <a:highlight>
                      <a:srgbClr val="F4F4F4"/>
                    </a:highlight>
                  </a:rPr>
                  <a:t>Time, Clocks, and the Ordering of Events in a Distributed System</a:t>
                </a:r>
              </a:p>
              <a:p>
                <a:pPr lvl="0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t/>
                </a:r>
                <a:endParaRPr sz="800">
                  <a:solidFill>
                    <a:srgbClr val="DB4437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4" name="Shape 84"/>
              <p:cNvSpPr txBox="1"/>
              <p:nvPr/>
            </p:nvSpPr>
            <p:spPr>
              <a:xfrm>
                <a:off x="1314039" y="1574025"/>
                <a:ext cx="624300" cy="241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wrap="square" tIns="91425">
                <a:noAutofit/>
              </a:bodyPr>
              <a:lstStyle/>
              <a:p>
                <a:pPr lvl="0" algn="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SzPct val="137500"/>
                  <a:buNone/>
                </a:pPr>
                <a:r>
                  <a:rPr lang="en" sz="800">
                    <a:solidFill>
                      <a:srgbClr val="DB4437"/>
                    </a:solidFill>
                    <a:latin typeface="Roboto"/>
                    <a:ea typeface="Roboto"/>
                    <a:cs typeface="Roboto"/>
                    <a:sym typeface="Roboto"/>
                  </a:rPr>
                  <a:t>1978</a:t>
                </a:r>
              </a:p>
            </p:txBody>
          </p:sp>
        </p:grpSp>
      </p:grpSp>
      <p:grpSp>
        <p:nvGrpSpPr>
          <p:cNvPr id="85" name="Shape 85"/>
          <p:cNvGrpSpPr/>
          <p:nvPr/>
        </p:nvGrpSpPr>
        <p:grpSpPr>
          <a:xfrm>
            <a:off x="1917073" y="1575830"/>
            <a:ext cx="1418334" cy="2315200"/>
            <a:chOff x="1917073" y="1575830"/>
            <a:chExt cx="1418334" cy="2315200"/>
          </a:xfrm>
        </p:grpSpPr>
        <p:cxnSp>
          <p:nvCxnSpPr>
            <p:cNvPr id="86" name="Shape 86"/>
            <p:cNvCxnSpPr/>
            <p:nvPr/>
          </p:nvCxnSpPr>
          <p:spPr>
            <a:xfrm>
              <a:off x="2597529" y="1695421"/>
              <a:ext cx="718500" cy="741900"/>
            </a:xfrm>
            <a:prstGeom prst="straightConnector1">
              <a:avLst/>
            </a:prstGeom>
            <a:noFill/>
            <a:ln cap="flat" cmpd="sng" w="9525">
              <a:solidFill>
                <a:srgbClr val="DB4437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87" name="Shape 87"/>
            <p:cNvSpPr/>
            <p:nvPr/>
          </p:nvSpPr>
          <p:spPr>
            <a:xfrm flipH="1">
              <a:off x="1917073" y="2306625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DB4437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">
                  <a:solidFill>
                    <a:srgbClr val="999999"/>
                  </a:solidFill>
                </a:rPr>
                <a:t>  </a:t>
              </a:r>
            </a:p>
          </p:txBody>
        </p:sp>
        <p:sp>
          <p:nvSpPr>
            <p:cNvPr id="88" name="Shape 88"/>
            <p:cNvSpPr/>
            <p:nvPr/>
          </p:nvSpPr>
          <p:spPr>
            <a:xfrm>
              <a:off x="1917307" y="2460450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C5392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999999"/>
                </a:solidFill>
              </a:endParaRPr>
            </a:p>
          </p:txBody>
        </p:sp>
        <p:sp>
          <p:nvSpPr>
            <p:cNvPr id="89" name="Shape 89"/>
            <p:cNvSpPr txBox="1"/>
            <p:nvPr/>
          </p:nvSpPr>
          <p:spPr>
            <a:xfrm>
              <a:off x="2021560" y="2696830"/>
              <a:ext cx="11673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rIns="91425" wrap="square" tIns="91425">
              <a:noAutofit/>
            </a:bodyPr>
            <a:lstStyle/>
            <a:p>
              <a:pPr lvl="0">
                <a:lnSpc>
                  <a:spcPct val="115000"/>
                </a:lnSpc>
                <a:spcBef>
                  <a:spcPts val="0"/>
                </a:spcBef>
                <a:buNone/>
              </a:pPr>
              <a:r>
                <a:rPr b="1" lang="en" sz="1000">
                  <a:solidFill>
                    <a:srgbClr val="DB4437"/>
                  </a:solidFill>
                  <a:latin typeface="Roboto"/>
                  <a:ea typeface="Roboto"/>
                  <a:cs typeface="Roboto"/>
                  <a:sym typeface="Roboto"/>
                </a:rPr>
                <a:t>Lamport</a:t>
              </a:r>
            </a:p>
          </p:txBody>
        </p:sp>
        <p:sp>
          <p:nvSpPr>
            <p:cNvPr id="90" name="Shape 90"/>
            <p:cNvSpPr txBox="1"/>
            <p:nvPr/>
          </p:nvSpPr>
          <p:spPr>
            <a:xfrm>
              <a:off x="2023720" y="3153630"/>
              <a:ext cx="11673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rPr lang="en" sz="1050">
                  <a:solidFill>
                    <a:srgbClr val="333333"/>
                  </a:solidFill>
                  <a:highlight>
                    <a:srgbClr val="F4F4F4"/>
                  </a:highlight>
                </a:rPr>
                <a:t>The Byzantine Generals Problem</a:t>
              </a:r>
            </a:p>
            <a:p>
              <a:pPr lv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t/>
              </a:r>
              <a:endParaRPr sz="800">
                <a:solidFill>
                  <a:srgbClr val="DB4437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1" name="Shape 91"/>
            <p:cNvSpPr txBox="1"/>
            <p:nvPr/>
          </p:nvSpPr>
          <p:spPr>
            <a:xfrm>
              <a:off x="2013741" y="1575830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algn="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SzPct val="137500"/>
                <a:buNone/>
              </a:pPr>
              <a:r>
                <a:rPr lang="en" sz="800">
                  <a:solidFill>
                    <a:srgbClr val="DB4437"/>
                  </a:solidFill>
                  <a:latin typeface="Roboto"/>
                  <a:ea typeface="Roboto"/>
                  <a:cs typeface="Roboto"/>
                  <a:sym typeface="Roboto"/>
                </a:rPr>
                <a:t>1982</a:t>
              </a:r>
            </a:p>
          </p:txBody>
        </p:sp>
      </p:grpSp>
      <p:grpSp>
        <p:nvGrpSpPr>
          <p:cNvPr id="92" name="Shape 92"/>
          <p:cNvGrpSpPr/>
          <p:nvPr/>
        </p:nvGrpSpPr>
        <p:grpSpPr>
          <a:xfrm>
            <a:off x="3214118" y="1575830"/>
            <a:ext cx="1418334" cy="2315200"/>
            <a:chOff x="3214118" y="1575830"/>
            <a:chExt cx="1418334" cy="2315200"/>
          </a:xfrm>
        </p:grpSpPr>
        <p:cxnSp>
          <p:nvCxnSpPr>
            <p:cNvPr id="93" name="Shape 93"/>
            <p:cNvCxnSpPr/>
            <p:nvPr/>
          </p:nvCxnSpPr>
          <p:spPr>
            <a:xfrm>
              <a:off x="3894575" y="1695421"/>
              <a:ext cx="718500" cy="741900"/>
            </a:xfrm>
            <a:prstGeom prst="straightConnector1">
              <a:avLst/>
            </a:prstGeom>
            <a:noFill/>
            <a:ln cap="flat" cmpd="sng" w="9525">
              <a:solidFill>
                <a:srgbClr val="DB4437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94" name="Shape 94"/>
            <p:cNvSpPr/>
            <p:nvPr/>
          </p:nvSpPr>
          <p:spPr>
            <a:xfrm flipH="1">
              <a:off x="3214118" y="2306625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DB4437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">
                  <a:solidFill>
                    <a:srgbClr val="999999"/>
                  </a:solidFill>
                </a:rPr>
                <a:t>  </a:t>
              </a:r>
            </a:p>
          </p:txBody>
        </p:sp>
        <p:sp>
          <p:nvSpPr>
            <p:cNvPr id="95" name="Shape 95"/>
            <p:cNvSpPr/>
            <p:nvPr/>
          </p:nvSpPr>
          <p:spPr>
            <a:xfrm>
              <a:off x="3214352" y="2460450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DB4437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999999"/>
                </a:solidFill>
              </a:endParaRPr>
            </a:p>
          </p:txBody>
        </p:sp>
        <p:sp>
          <p:nvSpPr>
            <p:cNvPr id="96" name="Shape 96"/>
            <p:cNvSpPr txBox="1"/>
            <p:nvPr/>
          </p:nvSpPr>
          <p:spPr>
            <a:xfrm>
              <a:off x="3324920" y="2696830"/>
              <a:ext cx="11673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rIns="91425" wrap="square" tIns="91425">
              <a:noAutofit/>
            </a:bodyPr>
            <a:lstStyle/>
            <a:p>
              <a:pPr lvl="0">
                <a:lnSpc>
                  <a:spcPct val="115000"/>
                </a:lnSpc>
                <a:spcBef>
                  <a:spcPts val="0"/>
                </a:spcBef>
                <a:buNone/>
              </a:pPr>
              <a:r>
                <a:rPr b="1" lang="en" sz="1000">
                  <a:solidFill>
                    <a:srgbClr val="DB4437"/>
                  </a:solidFill>
                  <a:latin typeface="Roboto"/>
                  <a:ea typeface="Roboto"/>
                  <a:cs typeface="Roboto"/>
                  <a:sym typeface="Roboto"/>
                </a:rPr>
                <a:t>FLP</a:t>
              </a:r>
            </a:p>
          </p:txBody>
        </p:sp>
        <p:sp>
          <p:nvSpPr>
            <p:cNvPr id="97" name="Shape 97"/>
            <p:cNvSpPr txBox="1"/>
            <p:nvPr/>
          </p:nvSpPr>
          <p:spPr>
            <a:xfrm>
              <a:off x="3327080" y="3153630"/>
              <a:ext cx="11673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50">
                  <a:highlight>
                    <a:srgbClr val="F4F4F4"/>
                  </a:highlight>
                </a:rPr>
                <a:t>Impossibility of Distributed Consensus with One Faulty Process</a:t>
              </a:r>
            </a:p>
          </p:txBody>
        </p:sp>
        <p:sp>
          <p:nvSpPr>
            <p:cNvPr id="98" name="Shape 98"/>
            <p:cNvSpPr txBox="1"/>
            <p:nvPr/>
          </p:nvSpPr>
          <p:spPr>
            <a:xfrm>
              <a:off x="3317101" y="1575830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algn="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SzPct val="137500"/>
                <a:buNone/>
              </a:pPr>
              <a:r>
                <a:rPr lang="en" sz="800">
                  <a:solidFill>
                    <a:srgbClr val="DB4437"/>
                  </a:solidFill>
                  <a:latin typeface="Roboto"/>
                  <a:ea typeface="Roboto"/>
                  <a:cs typeface="Roboto"/>
                  <a:sym typeface="Roboto"/>
                </a:rPr>
                <a:t>1985</a:t>
              </a:r>
            </a:p>
          </p:txBody>
        </p:sp>
      </p:grpSp>
      <p:grpSp>
        <p:nvGrpSpPr>
          <p:cNvPr id="99" name="Shape 99"/>
          <p:cNvGrpSpPr/>
          <p:nvPr/>
        </p:nvGrpSpPr>
        <p:grpSpPr>
          <a:xfrm>
            <a:off x="4511544" y="1575830"/>
            <a:ext cx="1418334" cy="2315200"/>
            <a:chOff x="4511544" y="1575830"/>
            <a:chExt cx="1418334" cy="2315200"/>
          </a:xfrm>
        </p:grpSpPr>
        <p:cxnSp>
          <p:nvCxnSpPr>
            <p:cNvPr id="100" name="Shape 100"/>
            <p:cNvCxnSpPr/>
            <p:nvPr/>
          </p:nvCxnSpPr>
          <p:spPr>
            <a:xfrm>
              <a:off x="5192001" y="1695421"/>
              <a:ext cx="718500" cy="7419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01" name="Shape 101"/>
            <p:cNvSpPr/>
            <p:nvPr/>
          </p:nvSpPr>
          <p:spPr>
            <a:xfrm flipH="1">
              <a:off x="4511544" y="2306625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">
                  <a:solidFill>
                    <a:srgbClr val="999999"/>
                  </a:solidFill>
                </a:rPr>
                <a:t>  </a:t>
              </a:r>
            </a:p>
          </p:txBody>
        </p:sp>
        <p:sp>
          <p:nvSpPr>
            <p:cNvPr id="102" name="Shape 102"/>
            <p:cNvSpPr/>
            <p:nvPr/>
          </p:nvSpPr>
          <p:spPr>
            <a:xfrm>
              <a:off x="4511779" y="2460450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chemeClr val="lt2"/>
            </a:solidFill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999999"/>
                </a:solidFill>
              </a:endParaRPr>
            </a:p>
          </p:txBody>
        </p:sp>
        <p:sp>
          <p:nvSpPr>
            <p:cNvPr id="103" name="Shape 103"/>
            <p:cNvSpPr txBox="1"/>
            <p:nvPr/>
          </p:nvSpPr>
          <p:spPr>
            <a:xfrm>
              <a:off x="4619580" y="2696830"/>
              <a:ext cx="11673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rIns="91425" wrap="square" tIns="91425">
              <a:noAutofit/>
            </a:bodyPr>
            <a:lstStyle/>
            <a:p>
              <a:pPr lvl="0">
                <a:lnSpc>
                  <a:spcPct val="115000"/>
                </a:lnSpc>
                <a:spcBef>
                  <a:spcPts val="0"/>
                </a:spcBef>
                <a:buNone/>
              </a:pPr>
              <a:r>
                <a:rPr b="1" lang="en" sz="1000">
                  <a:solidFill>
                    <a:schemeClr val="lt2"/>
                  </a:solidFill>
                  <a:latin typeface="Roboto"/>
                  <a:ea typeface="Roboto"/>
                  <a:cs typeface="Roboto"/>
                  <a:sym typeface="Roboto"/>
                </a:rPr>
                <a:t>Demers</a:t>
              </a:r>
            </a:p>
          </p:txBody>
        </p:sp>
        <p:sp>
          <p:nvSpPr>
            <p:cNvPr id="104" name="Shape 104"/>
            <p:cNvSpPr txBox="1"/>
            <p:nvPr/>
          </p:nvSpPr>
          <p:spPr>
            <a:xfrm>
              <a:off x="4621740" y="3153630"/>
              <a:ext cx="11673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rPr lang="en" sz="1050">
                  <a:solidFill>
                    <a:schemeClr val="dk1"/>
                  </a:solidFill>
                  <a:highlight>
                    <a:srgbClr val="F4F4F4"/>
                  </a:highlight>
                </a:rPr>
                <a:t>Epidemic algorithms for replicated database maintenance</a:t>
              </a:r>
            </a:p>
            <a:p>
              <a:pPr lv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t/>
              </a:r>
              <a:endParaRPr sz="8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5" name="Shape 105"/>
            <p:cNvSpPr txBox="1"/>
            <p:nvPr/>
          </p:nvSpPr>
          <p:spPr>
            <a:xfrm>
              <a:off x="4611761" y="1575830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algn="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SzPct val="137500"/>
                <a:buNone/>
              </a:pPr>
              <a:r>
                <a:rPr lang="en" sz="800">
                  <a:solidFill>
                    <a:schemeClr val="lt2"/>
                  </a:solidFill>
                  <a:latin typeface="Roboto"/>
                  <a:ea typeface="Roboto"/>
                  <a:cs typeface="Roboto"/>
                  <a:sym typeface="Roboto"/>
                </a:rPr>
                <a:t>1987</a:t>
              </a:r>
            </a:p>
          </p:txBody>
        </p:sp>
      </p:grpSp>
      <p:grpSp>
        <p:nvGrpSpPr>
          <p:cNvPr id="106" name="Shape 106"/>
          <p:cNvGrpSpPr/>
          <p:nvPr/>
        </p:nvGrpSpPr>
        <p:grpSpPr>
          <a:xfrm>
            <a:off x="5557147" y="1575830"/>
            <a:ext cx="1531816" cy="2315200"/>
            <a:chOff x="2962563" y="1575830"/>
            <a:chExt cx="1531816" cy="2315200"/>
          </a:xfrm>
        </p:grpSpPr>
        <p:cxnSp>
          <p:nvCxnSpPr>
            <p:cNvPr id="107" name="Shape 107"/>
            <p:cNvCxnSpPr/>
            <p:nvPr/>
          </p:nvCxnSpPr>
          <p:spPr>
            <a:xfrm>
              <a:off x="3654450" y="1708121"/>
              <a:ext cx="718500" cy="74190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08" name="Shape 108"/>
            <p:cNvSpPr/>
            <p:nvPr/>
          </p:nvSpPr>
          <p:spPr>
            <a:xfrm flipH="1">
              <a:off x="3205679" y="2306625"/>
              <a:ext cx="1167300" cy="143400"/>
            </a:xfrm>
            <a:prstGeom prst="parallelogram">
              <a:avLst>
                <a:gd fmla="val 96952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">
                  <a:solidFill>
                    <a:srgbClr val="999999"/>
                  </a:solidFill>
                </a:rPr>
                <a:t>  </a:t>
              </a:r>
            </a:p>
          </p:txBody>
        </p:sp>
        <p:sp>
          <p:nvSpPr>
            <p:cNvPr id="109" name="Shape 109"/>
            <p:cNvSpPr/>
            <p:nvPr/>
          </p:nvSpPr>
          <p:spPr>
            <a:xfrm>
              <a:off x="3214341" y="2460450"/>
              <a:ext cx="1158600" cy="143400"/>
            </a:xfrm>
            <a:prstGeom prst="parallelogram">
              <a:avLst>
                <a:gd fmla="val 96952" name="adj"/>
              </a:avLst>
            </a:pr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999999"/>
                </a:solidFill>
              </a:endParaRPr>
            </a:p>
          </p:txBody>
        </p:sp>
        <p:sp>
          <p:nvSpPr>
            <p:cNvPr id="110" name="Shape 110"/>
            <p:cNvSpPr txBox="1"/>
            <p:nvPr/>
          </p:nvSpPr>
          <p:spPr>
            <a:xfrm>
              <a:off x="3324920" y="2696830"/>
              <a:ext cx="11673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rIns="91425" wrap="square" tIns="91425">
              <a:noAutofit/>
            </a:bodyPr>
            <a:lstStyle/>
            <a:p>
              <a:pPr lvl="0">
                <a:lnSpc>
                  <a:spcPct val="115000"/>
                </a:lnSpc>
                <a:spcBef>
                  <a:spcPts val="0"/>
                </a:spcBef>
                <a:buNone/>
              </a:pPr>
              <a:r>
                <a:rPr b="1" lang="en" sz="1000">
                  <a:solidFill>
                    <a:srgbClr val="B7B7B7"/>
                  </a:solidFill>
                  <a:latin typeface="Roboto"/>
                  <a:ea typeface="Roboto"/>
                  <a:cs typeface="Roboto"/>
                  <a:sym typeface="Roboto"/>
                </a:rPr>
                <a:t>Schneider</a:t>
              </a:r>
            </a:p>
          </p:txBody>
        </p:sp>
        <p:sp>
          <p:nvSpPr>
            <p:cNvPr id="111" name="Shape 111"/>
            <p:cNvSpPr txBox="1"/>
            <p:nvPr/>
          </p:nvSpPr>
          <p:spPr>
            <a:xfrm>
              <a:off x="3327080" y="3153630"/>
              <a:ext cx="11673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1"/>
                </a:buClr>
                <a:buSzPct val="110000"/>
                <a:buFont typeface="Arial"/>
                <a:buNone/>
              </a:pPr>
              <a:r>
                <a:rPr lang="en" sz="1000">
                  <a:solidFill>
                    <a:schemeClr val="accent2"/>
                  </a:solidFill>
                  <a:highlight>
                    <a:srgbClr val="F4F4F4"/>
                  </a:highlight>
                </a:rPr>
                <a:t>Implementing fault-tolerant services using the state machine approach: A tutorial</a:t>
              </a:r>
            </a:p>
            <a:p>
              <a:pPr lv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t/>
              </a:r>
              <a:endParaRPr sz="8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2" name="Shape 112"/>
            <p:cNvSpPr txBox="1"/>
            <p:nvPr/>
          </p:nvSpPr>
          <p:spPr>
            <a:xfrm>
              <a:off x="2962563" y="1575830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algn="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SzPct val="137500"/>
                <a:buNone/>
              </a:pPr>
              <a:r>
                <a:rPr lang="en" sz="800">
                  <a:solidFill>
                    <a:srgbClr val="B7B7B7"/>
                  </a:solidFill>
                  <a:latin typeface="Roboto"/>
                  <a:ea typeface="Roboto"/>
                  <a:cs typeface="Roboto"/>
                  <a:sym typeface="Roboto"/>
                </a:rPr>
                <a:t>1990</a:t>
              </a:r>
            </a:p>
          </p:txBody>
        </p:sp>
      </p:grpSp>
      <p:grpSp>
        <p:nvGrpSpPr>
          <p:cNvPr id="113" name="Shape 113"/>
          <p:cNvGrpSpPr/>
          <p:nvPr/>
        </p:nvGrpSpPr>
        <p:grpSpPr>
          <a:xfrm>
            <a:off x="6617672" y="1575830"/>
            <a:ext cx="1531816" cy="2315200"/>
            <a:chOff x="2962563" y="1575830"/>
            <a:chExt cx="1531816" cy="2315200"/>
          </a:xfrm>
        </p:grpSpPr>
        <p:cxnSp>
          <p:nvCxnSpPr>
            <p:cNvPr id="114" name="Shape 114"/>
            <p:cNvCxnSpPr/>
            <p:nvPr/>
          </p:nvCxnSpPr>
          <p:spPr>
            <a:xfrm>
              <a:off x="3654450" y="1708121"/>
              <a:ext cx="718500" cy="74190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15" name="Shape 115"/>
            <p:cNvSpPr/>
            <p:nvPr/>
          </p:nvSpPr>
          <p:spPr>
            <a:xfrm flipH="1">
              <a:off x="3205679" y="2306625"/>
              <a:ext cx="1167300" cy="143400"/>
            </a:xfrm>
            <a:prstGeom prst="parallelogram">
              <a:avLst>
                <a:gd fmla="val 96952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>
                  <a:solidFill>
                    <a:srgbClr val="999999"/>
                  </a:solidFill>
                </a:rPr>
                <a:t>  </a:t>
              </a:r>
            </a:p>
          </p:txBody>
        </p:sp>
        <p:sp>
          <p:nvSpPr>
            <p:cNvPr id="116" name="Shape 116"/>
            <p:cNvSpPr/>
            <p:nvPr/>
          </p:nvSpPr>
          <p:spPr>
            <a:xfrm>
              <a:off x="3214341" y="2460450"/>
              <a:ext cx="1158600" cy="143400"/>
            </a:xfrm>
            <a:prstGeom prst="parallelogram">
              <a:avLst>
                <a:gd fmla="val 96952" name="adj"/>
              </a:avLst>
            </a:pr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999999"/>
                </a:solidFill>
              </a:endParaRPr>
            </a:p>
          </p:txBody>
        </p:sp>
        <p:sp>
          <p:nvSpPr>
            <p:cNvPr id="117" name="Shape 117"/>
            <p:cNvSpPr txBox="1"/>
            <p:nvPr/>
          </p:nvSpPr>
          <p:spPr>
            <a:xfrm>
              <a:off x="3324920" y="2696830"/>
              <a:ext cx="11673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rIns="91425" wrap="square" tIns="91425">
              <a:noAutofit/>
            </a:bodyPr>
            <a:lstStyle/>
            <a:p>
              <a:pPr lvl="0" rtl="0">
                <a:lnSpc>
                  <a:spcPct val="115000"/>
                </a:lnSpc>
                <a:spcBef>
                  <a:spcPts val="0"/>
                </a:spcBef>
                <a:buNone/>
              </a:pPr>
              <a:r>
                <a:rPr b="1" lang="en" sz="1000">
                  <a:solidFill>
                    <a:srgbClr val="B7B7B7"/>
                  </a:solidFill>
                  <a:latin typeface="Roboto"/>
                  <a:ea typeface="Roboto"/>
                  <a:cs typeface="Roboto"/>
                  <a:sym typeface="Roboto"/>
                </a:rPr>
                <a:t>Terry</a:t>
              </a:r>
            </a:p>
          </p:txBody>
        </p:sp>
        <p:sp>
          <p:nvSpPr>
            <p:cNvPr id="118" name="Shape 118"/>
            <p:cNvSpPr txBox="1"/>
            <p:nvPr/>
          </p:nvSpPr>
          <p:spPr>
            <a:xfrm>
              <a:off x="3327080" y="3153630"/>
              <a:ext cx="11673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rPr lang="en" sz="1050">
                  <a:solidFill>
                    <a:schemeClr val="accent2"/>
                  </a:solidFill>
                  <a:highlight>
                    <a:srgbClr val="F4F4F4"/>
                  </a:highlight>
                </a:rPr>
                <a:t>Managing update conflicts in Bayou, a weakly connected replicated storage system</a:t>
              </a:r>
            </a:p>
            <a:p>
              <a:pPr lvl="0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t/>
              </a:r>
              <a:endParaRPr sz="8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9" name="Shape 119"/>
            <p:cNvSpPr txBox="1"/>
            <p:nvPr/>
          </p:nvSpPr>
          <p:spPr>
            <a:xfrm>
              <a:off x="2962563" y="1575830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 algn="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SzPct val="137500"/>
                <a:buNone/>
              </a:pPr>
              <a:r>
                <a:rPr lang="en" sz="800">
                  <a:solidFill>
                    <a:srgbClr val="B7B7B7"/>
                  </a:solidFill>
                  <a:latin typeface="Roboto"/>
                  <a:ea typeface="Roboto"/>
                  <a:cs typeface="Roboto"/>
                  <a:sym typeface="Roboto"/>
                </a:rPr>
                <a:t>1995</a:t>
              </a:r>
            </a:p>
          </p:txBody>
        </p:sp>
      </p:grpSp>
      <p:grpSp>
        <p:nvGrpSpPr>
          <p:cNvPr id="120" name="Shape 120"/>
          <p:cNvGrpSpPr/>
          <p:nvPr/>
        </p:nvGrpSpPr>
        <p:grpSpPr>
          <a:xfrm>
            <a:off x="7654747" y="1575830"/>
            <a:ext cx="1531816" cy="2315200"/>
            <a:chOff x="2962563" y="1575830"/>
            <a:chExt cx="1531816" cy="2315200"/>
          </a:xfrm>
        </p:grpSpPr>
        <p:cxnSp>
          <p:nvCxnSpPr>
            <p:cNvPr id="121" name="Shape 121"/>
            <p:cNvCxnSpPr/>
            <p:nvPr/>
          </p:nvCxnSpPr>
          <p:spPr>
            <a:xfrm>
              <a:off x="3654450" y="1708121"/>
              <a:ext cx="718500" cy="74190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22" name="Shape 122"/>
            <p:cNvSpPr/>
            <p:nvPr/>
          </p:nvSpPr>
          <p:spPr>
            <a:xfrm flipH="1">
              <a:off x="3246743" y="2306625"/>
              <a:ext cx="1126200" cy="143400"/>
            </a:xfrm>
            <a:prstGeom prst="parallelogram">
              <a:avLst>
                <a:gd fmla="val 96952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>
                  <a:solidFill>
                    <a:srgbClr val="999999"/>
                  </a:solidFill>
                </a:rPr>
                <a:t>  </a:t>
              </a:r>
            </a:p>
          </p:txBody>
        </p:sp>
        <p:sp>
          <p:nvSpPr>
            <p:cNvPr id="123" name="Shape 123"/>
            <p:cNvSpPr/>
            <p:nvPr/>
          </p:nvSpPr>
          <p:spPr>
            <a:xfrm>
              <a:off x="3246741" y="2460450"/>
              <a:ext cx="1126200" cy="143400"/>
            </a:xfrm>
            <a:prstGeom prst="parallelogram">
              <a:avLst>
                <a:gd fmla="val 96952" name="adj"/>
              </a:avLst>
            </a:pr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999999"/>
                </a:solidFill>
              </a:endParaRPr>
            </a:p>
          </p:txBody>
        </p:sp>
        <p:sp>
          <p:nvSpPr>
            <p:cNvPr id="124" name="Shape 124"/>
            <p:cNvSpPr txBox="1"/>
            <p:nvPr/>
          </p:nvSpPr>
          <p:spPr>
            <a:xfrm>
              <a:off x="3324920" y="2696830"/>
              <a:ext cx="11673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rIns="91425" wrap="square" tIns="91425">
              <a:noAutofit/>
            </a:bodyPr>
            <a:lstStyle/>
            <a:p>
              <a:pPr lvl="0" rtl="0">
                <a:lnSpc>
                  <a:spcPct val="115000"/>
                </a:lnSpc>
                <a:spcBef>
                  <a:spcPts val="0"/>
                </a:spcBef>
                <a:buNone/>
              </a:pPr>
              <a:r>
                <a:rPr b="1" lang="en" sz="1000">
                  <a:solidFill>
                    <a:srgbClr val="B7B7B7"/>
                  </a:solidFill>
                  <a:latin typeface="Roboto"/>
                  <a:ea typeface="Roboto"/>
                  <a:cs typeface="Roboto"/>
                  <a:sym typeface="Roboto"/>
                </a:rPr>
                <a:t>Lamport</a:t>
              </a:r>
            </a:p>
          </p:txBody>
        </p:sp>
        <p:sp>
          <p:nvSpPr>
            <p:cNvPr id="125" name="Shape 125"/>
            <p:cNvSpPr txBox="1"/>
            <p:nvPr/>
          </p:nvSpPr>
          <p:spPr>
            <a:xfrm>
              <a:off x="3327080" y="3153630"/>
              <a:ext cx="11673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solidFill>
                    <a:schemeClr val="accent2"/>
                  </a:solidFill>
                  <a:highlight>
                    <a:srgbClr val="F4F4F4"/>
                  </a:highlight>
                </a:rPr>
                <a:t>The part-time parliament</a:t>
              </a:r>
            </a:p>
          </p:txBody>
        </p:sp>
        <p:sp>
          <p:nvSpPr>
            <p:cNvPr id="126" name="Shape 126"/>
            <p:cNvSpPr txBox="1"/>
            <p:nvPr/>
          </p:nvSpPr>
          <p:spPr>
            <a:xfrm>
              <a:off x="2962563" y="1575830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 algn="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SzPct val="137500"/>
                <a:buNone/>
              </a:pPr>
              <a:r>
                <a:rPr lang="en" sz="800">
                  <a:solidFill>
                    <a:srgbClr val="B7B7B7"/>
                  </a:solidFill>
                  <a:latin typeface="Roboto"/>
                  <a:ea typeface="Roboto"/>
                  <a:cs typeface="Roboto"/>
                  <a:sym typeface="Roboto"/>
                </a:rPr>
                <a:t>1998</a:t>
              </a:r>
            </a:p>
          </p:txBody>
        </p:sp>
      </p:grpSp>
      <p:sp>
        <p:nvSpPr>
          <p:cNvPr id="127" name="Shape 127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 txBox="1"/>
          <p:nvPr>
            <p:ph type="title"/>
          </p:nvPr>
        </p:nvSpPr>
        <p:spPr>
          <a:xfrm>
            <a:off x="311700" y="445025"/>
            <a:ext cx="5690400" cy="613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is Push-Pull?</a:t>
            </a:r>
          </a:p>
        </p:txBody>
      </p:sp>
      <p:sp>
        <p:nvSpPr>
          <p:cNvPr id="509" name="Shape 509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descr="hustle-and-bustle-1738072_640.jpg" id="510" name="Shape 5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975" y="1214450"/>
            <a:ext cx="5655675" cy="3311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1" name="Shape 511"/>
          <p:cNvCxnSpPr/>
          <p:nvPr/>
        </p:nvCxnSpPr>
        <p:spPr>
          <a:xfrm flipH="1">
            <a:off x="6509900" y="445025"/>
            <a:ext cx="17100" cy="4388400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2" name="Shape 512"/>
          <p:cNvCxnSpPr/>
          <p:nvPr/>
        </p:nvCxnSpPr>
        <p:spPr>
          <a:xfrm flipH="1">
            <a:off x="8350775" y="445025"/>
            <a:ext cx="17100" cy="4388400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13" name="Shape 513"/>
          <p:cNvSpPr txBox="1"/>
          <p:nvPr/>
        </p:nvSpPr>
        <p:spPr>
          <a:xfrm>
            <a:off x="6235750" y="98225"/>
            <a:ext cx="28185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{A, B}                           {A, C}</a:t>
            </a:r>
          </a:p>
        </p:txBody>
      </p:sp>
      <p:sp>
        <p:nvSpPr>
          <p:cNvPr id="514" name="Shape 514"/>
          <p:cNvSpPr txBox="1"/>
          <p:nvPr/>
        </p:nvSpPr>
        <p:spPr>
          <a:xfrm>
            <a:off x="6051650" y="4721175"/>
            <a:ext cx="28185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  <a:r>
              <a:rPr lang="en"/>
              <a:t>{A, B, C}                        {A,B,C}</a:t>
            </a:r>
          </a:p>
        </p:txBody>
      </p:sp>
      <p:sp>
        <p:nvSpPr>
          <p:cNvPr id="515" name="Shape 515"/>
          <p:cNvSpPr/>
          <p:nvPr/>
        </p:nvSpPr>
        <p:spPr>
          <a:xfrm rot="1092182">
            <a:off x="6856820" y="773420"/>
            <a:ext cx="1164136" cy="21310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  <a:solidFill>
                  <a:schemeClr val="accent5"/>
                </a:solidFill>
                <a:latin typeface="Arial"/>
              </a:rPr>
              <a:t>H(A), H(B)</a:t>
            </a:r>
          </a:p>
        </p:txBody>
      </p:sp>
      <p:cxnSp>
        <p:nvCxnSpPr>
          <p:cNvPr id="516" name="Shape 516"/>
          <p:cNvCxnSpPr/>
          <p:nvPr/>
        </p:nvCxnSpPr>
        <p:spPr>
          <a:xfrm>
            <a:off x="6555375" y="683875"/>
            <a:ext cx="1780500" cy="65250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517" name="Shape 517"/>
          <p:cNvSpPr/>
          <p:nvPr/>
        </p:nvSpPr>
        <p:spPr>
          <a:xfrm rot="-1335812">
            <a:off x="6857659" y="1597659"/>
            <a:ext cx="1162473" cy="22275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000000"/>
                  </a:solidFill>
                  <a:prstDash val="solid"/>
                  <a:round/>
                  <a:headEnd len="med" w="med" type="none"/>
                  <a:tailEnd len="med" w="med" type="none"/>
                </a:ln>
                <a:solidFill>
                  <a:schemeClr val="accent5"/>
                </a:solidFill>
                <a:latin typeface="Arial"/>
              </a:rPr>
              <a:t>C, H(B)</a:t>
            </a:r>
          </a:p>
        </p:txBody>
      </p:sp>
      <p:cxnSp>
        <p:nvCxnSpPr>
          <p:cNvPr id="518" name="Shape 518"/>
          <p:cNvCxnSpPr/>
          <p:nvPr/>
        </p:nvCxnSpPr>
        <p:spPr>
          <a:xfrm flipH="1">
            <a:off x="6548300" y="1542300"/>
            <a:ext cx="1773600" cy="65970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519" name="Shape 519"/>
          <p:cNvCxnSpPr/>
          <p:nvPr/>
        </p:nvCxnSpPr>
        <p:spPr>
          <a:xfrm>
            <a:off x="6534075" y="2514250"/>
            <a:ext cx="1773600" cy="82290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520" name="Shape 520"/>
          <p:cNvSpPr/>
          <p:nvPr/>
        </p:nvSpPr>
        <p:spPr>
          <a:xfrm rot="1439766">
            <a:off x="7247821" y="2634447"/>
            <a:ext cx="179089" cy="19861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  <a:solidFill>
                  <a:schemeClr val="accent5"/>
                </a:solidFill>
                <a:latin typeface="Arial"/>
              </a:rPr>
              <a:t>B</a:t>
            </a:r>
          </a:p>
        </p:txBody>
      </p:sp>
      <p:sp>
        <p:nvSpPr>
          <p:cNvPr id="521" name="Shape 521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D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Propagation</a:t>
            </a:r>
            <a:r>
              <a:rPr lang="en"/>
              <a:t> times of Push vs. Pull</a:t>
            </a:r>
          </a:p>
        </p:txBody>
      </p:sp>
      <p:sp>
        <p:nvSpPr>
          <p:cNvPr id="527" name="Shape 527"/>
          <p:cNvSpPr txBox="1"/>
          <p:nvPr>
            <p:ph idx="1" type="body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Push:</a:t>
            </a: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</a:t>
            </a:r>
            <a:r>
              <a:rPr baseline="-25000"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i+1 </a:t>
            </a: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 </a:t>
            </a:r>
            <a:r>
              <a:rPr lang="en" sz="1800">
                <a:latin typeface="Arial"/>
                <a:ea typeface="Arial"/>
                <a:cs typeface="Arial"/>
                <a:sym typeface="Arial"/>
              </a:rPr>
              <a:t>P</a:t>
            </a:r>
            <a:r>
              <a:rPr baseline="-25000" lang="en" sz="1800"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" sz="1800">
                <a:latin typeface="Arial"/>
                <a:ea typeface="Arial"/>
                <a:cs typeface="Arial"/>
                <a:sym typeface="Arial"/>
              </a:rPr>
              <a:t>e</a:t>
            </a:r>
            <a:r>
              <a:rPr baseline="30000" lang="en" sz="1800">
                <a:latin typeface="Arial"/>
                <a:ea typeface="Arial"/>
                <a:cs typeface="Arial"/>
                <a:sym typeface="Arial"/>
              </a:rPr>
              <a:t>-1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/>
              <a:t>P= Probability node hasn’t received</a:t>
            </a:r>
          </a:p>
          <a:p>
            <a:pPr indent="38735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/>
              <a:t>update after the i</a:t>
            </a:r>
            <a:r>
              <a:rPr baseline="30000" lang="en" sz="1800"/>
              <a:t>th</a:t>
            </a:r>
            <a:r>
              <a:rPr lang="en" sz="1800"/>
              <a:t> round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8" name="Shape 528"/>
          <p:cNvSpPr txBox="1"/>
          <p:nvPr>
            <p:ph idx="2" type="body"/>
          </p:nvPr>
        </p:nvSpPr>
        <p:spPr>
          <a:xfrm>
            <a:off x="4832400" y="1171675"/>
            <a:ext cx="1849200" cy="4569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Pull:</a:t>
            </a: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</a:t>
            </a:r>
            <a:r>
              <a:rPr baseline="-25000"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i+1</a:t>
            </a:r>
            <a:r>
              <a:rPr lang="en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 </a:t>
            </a:r>
            <a:r>
              <a:rPr lang="en" sz="1800">
                <a:latin typeface="Arial"/>
                <a:ea typeface="Arial"/>
                <a:cs typeface="Arial"/>
                <a:sym typeface="Arial"/>
              </a:rPr>
              <a:t>P</a:t>
            </a:r>
            <a:r>
              <a:rPr baseline="-25000" lang="en" sz="1800">
                <a:latin typeface="Arial"/>
                <a:ea typeface="Arial"/>
                <a:cs typeface="Arial"/>
                <a:sym typeface="Arial"/>
              </a:rPr>
              <a:t>i</a:t>
            </a:r>
            <a:r>
              <a:rPr baseline="30000" lang="en" sz="1800">
                <a:latin typeface="Arial"/>
                <a:ea typeface="Arial"/>
                <a:cs typeface="Arial"/>
                <a:sym typeface="Arial"/>
              </a:rPr>
              <a:t>2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9" name="Shape 529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descr="fax-1889011_640.jpg" id="530" name="Shape 5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7400" y="2216025"/>
            <a:ext cx="2586426" cy="2586426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Shape 531"/>
          <p:cNvSpPr txBox="1"/>
          <p:nvPr/>
        </p:nvSpPr>
        <p:spPr>
          <a:xfrm>
            <a:off x="4851175" y="1740025"/>
            <a:ext cx="1865400" cy="4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Pull is faster!!</a:t>
            </a:r>
          </a:p>
        </p:txBody>
      </p:sp>
      <p:sp>
        <p:nvSpPr>
          <p:cNvPr id="532" name="Shape 532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D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Rumor Mongering</a:t>
            </a:r>
          </a:p>
        </p:txBody>
      </p:sp>
      <p:sp>
        <p:nvSpPr>
          <p:cNvPr id="538" name="Shape 538"/>
          <p:cNvSpPr txBox="1"/>
          <p:nvPr>
            <p:ph idx="1" type="body"/>
          </p:nvPr>
        </p:nvSpPr>
        <p:spPr>
          <a:xfrm>
            <a:off x="311700" y="1171675"/>
            <a:ext cx="4229100" cy="3397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>
              <a:spcBef>
                <a:spcPts val="0"/>
              </a:spcBef>
              <a:buSzPct val="100000"/>
              <a:buNone/>
            </a:pPr>
            <a:r>
              <a:rPr lang="en" sz="1800"/>
              <a:t>Sites choose a random neighbor to share information with</a:t>
            </a:r>
          </a:p>
          <a:p>
            <a:pPr indent="-342900" lvl="0" marL="457200">
              <a:spcBef>
                <a:spcPts val="0"/>
              </a:spcBef>
              <a:buSzPct val="100000"/>
              <a:buNone/>
            </a:pPr>
            <a:r>
              <a:rPr lang="en" sz="1800"/>
              <a:t>Transmission rate is tuneable</a:t>
            </a:r>
          </a:p>
          <a:p>
            <a:pPr indent="-342900" lvl="0" marL="457200" rtl="0">
              <a:spcBef>
                <a:spcPts val="0"/>
              </a:spcBef>
              <a:buSzPct val="100000"/>
              <a:buAutoNum type="arabicPeriod"/>
            </a:pPr>
            <a:r>
              <a:rPr b="1" lang="en" sz="1800"/>
              <a:t>How long new updates are interesting is also tuneable</a:t>
            </a:r>
          </a:p>
          <a:p>
            <a:pPr indent="-3429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1800"/>
              <a:t>Can use push or pull mechanisms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pic>
        <p:nvPicPr>
          <p:cNvPr descr="gossip2.jpeg" id="539" name="Shape 5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05200" y="338150"/>
            <a:ext cx="2035800" cy="19554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ssip1.jpeg" id="540" name="Shape 540"/>
          <p:cNvPicPr preferRelativeResize="0"/>
          <p:nvPr/>
        </p:nvPicPr>
        <p:blipFill rotWithShape="1">
          <a:blip r:embed="rId4">
            <a:alphaModFix/>
          </a:blip>
          <a:srcRect b="0" l="30279" r="0" t="0"/>
          <a:stretch/>
        </p:blipFill>
        <p:spPr>
          <a:xfrm>
            <a:off x="6796500" y="338150"/>
            <a:ext cx="2035796" cy="19554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ens-johnsson-121803.jpg" id="541" name="Shape 541"/>
          <p:cNvPicPr preferRelativeResize="0"/>
          <p:nvPr/>
        </p:nvPicPr>
        <p:blipFill rotWithShape="1">
          <a:blip r:embed="rId5">
            <a:alphaModFix/>
          </a:blip>
          <a:srcRect b="0" l="0" r="0" t="13524"/>
          <a:stretch/>
        </p:blipFill>
        <p:spPr>
          <a:xfrm>
            <a:off x="4705200" y="2336900"/>
            <a:ext cx="4127096" cy="2379950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Shape 542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543" name="Shape 543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Rumor Mongering Complexity</a:t>
            </a:r>
          </a:p>
        </p:txBody>
      </p:sp>
      <p:sp>
        <p:nvSpPr>
          <p:cNvPr id="549" name="Shape 549"/>
          <p:cNvSpPr txBox="1"/>
          <p:nvPr>
            <p:ph idx="1" type="body"/>
          </p:nvPr>
        </p:nvSpPr>
        <p:spPr>
          <a:xfrm>
            <a:off x="311700" y="1171600"/>
            <a:ext cx="6103200" cy="3397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O(ln n) rounds leads to consistency </a:t>
            </a:r>
            <a:r>
              <a:rPr i="1" lang="en" sz="2400"/>
              <a:t>with high probability</a:t>
            </a: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Push requires O(n ln n) transmissions until consistency 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●"/>
            </a:pPr>
            <a:r>
              <a:rPr lang="en" sz="2400"/>
              <a:t>Further proved lower bound for all push-pull transmissions: 0(n ln ln n)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  <p:sp>
        <p:nvSpPr>
          <p:cNvPr id="550" name="Shape 550"/>
          <p:cNvSpPr txBox="1"/>
          <p:nvPr>
            <p:ph idx="12" type="sldNum"/>
          </p:nvPr>
        </p:nvSpPr>
        <p:spPr>
          <a:xfrm>
            <a:off x="103108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551" name="Shape 551"/>
          <p:cNvSpPr txBox="1"/>
          <p:nvPr/>
        </p:nvSpPr>
        <p:spPr>
          <a:xfrm>
            <a:off x="766650" y="4638775"/>
            <a:ext cx="6752400" cy="5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Karp et al 2000. Randomized rumor spreading. In </a:t>
            </a:r>
            <a:r>
              <a:rPr i="1" lang="en" sz="2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FOCS.</a:t>
            </a:r>
          </a:p>
        </p:txBody>
      </p:sp>
      <p:pic>
        <p:nvPicPr>
          <p:cNvPr descr="fractal-429039_640.jpg" id="552" name="Shape 5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4900" y="0"/>
            <a:ext cx="2729099" cy="2046812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553" name="Shape 553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Analogy to epidemiology</a:t>
            </a:r>
          </a:p>
        </p:txBody>
      </p:sp>
      <p:sp>
        <p:nvSpPr>
          <p:cNvPr id="559" name="Shape 559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" sz="2400"/>
              <a:t>Susceptible:</a:t>
            </a:r>
            <a:r>
              <a:rPr lang="en" sz="2400"/>
              <a:t> site does not know an update yet</a:t>
            </a: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" sz="2400"/>
              <a:t>Infective: </a:t>
            </a:r>
            <a:r>
              <a:rPr lang="en" sz="2400"/>
              <a:t>actively sharing an update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●"/>
            </a:pPr>
            <a:r>
              <a:rPr b="1" lang="en" sz="2400"/>
              <a:t>Removed:</a:t>
            </a:r>
            <a:r>
              <a:rPr lang="en" sz="2400"/>
              <a:t> updated and no longer sharing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>
              <a:spcBef>
                <a:spcPts val="0"/>
              </a:spcBef>
              <a:buNone/>
            </a:pPr>
            <a:r>
              <a:rPr lang="en" sz="2400"/>
              <a:t>Rumor mongering: nodes go from </a:t>
            </a:r>
            <a:r>
              <a:rPr i="1" lang="en" sz="2400"/>
              <a:t>susceptible</a:t>
            </a:r>
            <a:r>
              <a:rPr lang="en" sz="2400"/>
              <a:t> to </a:t>
            </a:r>
            <a:r>
              <a:rPr i="1" lang="en" sz="2400"/>
              <a:t>infective</a:t>
            </a:r>
            <a:r>
              <a:rPr lang="en" sz="2400"/>
              <a:t> and eventually (probabilistically) to </a:t>
            </a:r>
            <a:r>
              <a:rPr i="1" lang="en" sz="2400"/>
              <a:t>removed</a:t>
            </a:r>
          </a:p>
        </p:txBody>
      </p:sp>
      <p:sp>
        <p:nvSpPr>
          <p:cNvPr id="560" name="Shape 560"/>
          <p:cNvSpPr txBox="1"/>
          <p:nvPr>
            <p:ph idx="12" type="sldNum"/>
          </p:nvPr>
        </p:nvSpPr>
        <p:spPr>
          <a:xfrm>
            <a:off x="103108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561" name="Shape 561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 txBox="1"/>
          <p:nvPr>
            <p:ph type="title"/>
          </p:nvPr>
        </p:nvSpPr>
        <p:spPr>
          <a:xfrm>
            <a:off x="353850" y="282725"/>
            <a:ext cx="6105900" cy="8184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latin typeface="Bree Serif"/>
                <a:ea typeface="Bree Serif"/>
                <a:cs typeface="Bree Serif"/>
                <a:sym typeface="Bree Serif"/>
              </a:rPr>
              <a:t>Rumor mongering</a:t>
            </a:r>
          </a:p>
        </p:txBody>
      </p:sp>
      <p:sp>
        <p:nvSpPr>
          <p:cNvPr id="567" name="Shape 567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568" name="Shape 568"/>
          <p:cNvSpPr/>
          <p:nvPr/>
        </p:nvSpPr>
        <p:spPr>
          <a:xfrm>
            <a:off x="4135775" y="25050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9" name="Shape 569"/>
          <p:cNvSpPr/>
          <p:nvPr/>
        </p:nvSpPr>
        <p:spPr>
          <a:xfrm>
            <a:off x="4135775" y="39840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0" name="Shape 570"/>
          <p:cNvSpPr/>
          <p:nvPr/>
        </p:nvSpPr>
        <p:spPr>
          <a:xfrm>
            <a:off x="2738475" y="18902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1" name="Shape 571"/>
          <p:cNvSpPr/>
          <p:nvPr/>
        </p:nvSpPr>
        <p:spPr>
          <a:xfrm>
            <a:off x="5644650" y="18902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2" name="Shape 572"/>
          <p:cNvSpPr/>
          <p:nvPr/>
        </p:nvSpPr>
        <p:spPr>
          <a:xfrm>
            <a:off x="4870275" y="12676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3" name="Shape 573"/>
          <p:cNvSpPr/>
          <p:nvPr/>
        </p:nvSpPr>
        <p:spPr>
          <a:xfrm>
            <a:off x="2310975" y="2625838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4" name="Shape 574"/>
          <p:cNvSpPr/>
          <p:nvPr/>
        </p:nvSpPr>
        <p:spPr>
          <a:xfrm>
            <a:off x="5960575" y="27340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5" name="Shape 575"/>
          <p:cNvSpPr/>
          <p:nvPr/>
        </p:nvSpPr>
        <p:spPr>
          <a:xfrm>
            <a:off x="3708275" y="11983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6" name="Shape 576"/>
          <p:cNvSpPr/>
          <p:nvPr/>
        </p:nvSpPr>
        <p:spPr>
          <a:xfrm>
            <a:off x="5297763" y="35904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7" name="Shape 577"/>
          <p:cNvSpPr/>
          <p:nvPr/>
        </p:nvSpPr>
        <p:spPr>
          <a:xfrm>
            <a:off x="2525200" y="3590450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8" name="Shape 578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/>
          <p:nvPr>
            <p:ph type="title"/>
          </p:nvPr>
        </p:nvSpPr>
        <p:spPr>
          <a:xfrm>
            <a:off x="353850" y="282725"/>
            <a:ext cx="6105900" cy="8184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latin typeface="Bree Serif"/>
                <a:ea typeface="Bree Serif"/>
                <a:cs typeface="Bree Serif"/>
                <a:sym typeface="Bree Serif"/>
              </a:rPr>
              <a:t>Rumor mongering</a:t>
            </a:r>
          </a:p>
        </p:txBody>
      </p:sp>
      <p:sp>
        <p:nvSpPr>
          <p:cNvPr id="584" name="Shape 584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585" name="Shape 585"/>
          <p:cNvSpPr/>
          <p:nvPr/>
        </p:nvSpPr>
        <p:spPr>
          <a:xfrm>
            <a:off x="4135775" y="25050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6" name="Shape 586"/>
          <p:cNvSpPr/>
          <p:nvPr/>
        </p:nvSpPr>
        <p:spPr>
          <a:xfrm>
            <a:off x="4135775" y="39840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7" name="Shape 587"/>
          <p:cNvSpPr/>
          <p:nvPr/>
        </p:nvSpPr>
        <p:spPr>
          <a:xfrm>
            <a:off x="2738475" y="18902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8" name="Shape 588"/>
          <p:cNvSpPr/>
          <p:nvPr/>
        </p:nvSpPr>
        <p:spPr>
          <a:xfrm>
            <a:off x="5644650" y="18902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9" name="Shape 589"/>
          <p:cNvSpPr/>
          <p:nvPr/>
        </p:nvSpPr>
        <p:spPr>
          <a:xfrm>
            <a:off x="4870275" y="12676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0" name="Shape 590"/>
          <p:cNvSpPr/>
          <p:nvPr/>
        </p:nvSpPr>
        <p:spPr>
          <a:xfrm>
            <a:off x="2310975" y="2625838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1" name="Shape 591"/>
          <p:cNvSpPr/>
          <p:nvPr/>
        </p:nvSpPr>
        <p:spPr>
          <a:xfrm>
            <a:off x="5960575" y="27340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2" name="Shape 592"/>
          <p:cNvSpPr/>
          <p:nvPr/>
        </p:nvSpPr>
        <p:spPr>
          <a:xfrm>
            <a:off x="3708275" y="11983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3" name="Shape 593"/>
          <p:cNvSpPr/>
          <p:nvPr/>
        </p:nvSpPr>
        <p:spPr>
          <a:xfrm>
            <a:off x="5297763" y="35904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4" name="Shape 594"/>
          <p:cNvSpPr/>
          <p:nvPr/>
        </p:nvSpPr>
        <p:spPr>
          <a:xfrm>
            <a:off x="2525200" y="3590450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95" name="Shape 595"/>
          <p:cNvCxnSpPr>
            <a:stCxn id="594" idx="0"/>
            <a:endCxn id="590" idx="4"/>
          </p:cNvCxnSpPr>
          <p:nvPr/>
        </p:nvCxnSpPr>
        <p:spPr>
          <a:xfrm rot="10800000">
            <a:off x="2524750" y="3019550"/>
            <a:ext cx="214200" cy="5709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596" name="Shape 596"/>
          <p:cNvCxnSpPr>
            <a:stCxn id="585" idx="0"/>
            <a:endCxn id="592" idx="4"/>
          </p:cNvCxnSpPr>
          <p:nvPr/>
        </p:nvCxnSpPr>
        <p:spPr>
          <a:xfrm rot="10800000">
            <a:off x="3922025" y="1591825"/>
            <a:ext cx="427500" cy="9132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597" name="Shape 597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Shape 602"/>
          <p:cNvSpPr txBox="1"/>
          <p:nvPr>
            <p:ph type="title"/>
          </p:nvPr>
        </p:nvSpPr>
        <p:spPr>
          <a:xfrm>
            <a:off x="353850" y="282725"/>
            <a:ext cx="6105900" cy="8184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latin typeface="Bree Serif"/>
                <a:ea typeface="Bree Serif"/>
                <a:cs typeface="Bree Serif"/>
                <a:sym typeface="Bree Serif"/>
              </a:rPr>
              <a:t>Rumor mongering</a:t>
            </a:r>
          </a:p>
        </p:txBody>
      </p:sp>
      <p:sp>
        <p:nvSpPr>
          <p:cNvPr id="603" name="Shape 603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604" name="Shape 604"/>
          <p:cNvSpPr/>
          <p:nvPr/>
        </p:nvSpPr>
        <p:spPr>
          <a:xfrm>
            <a:off x="4135775" y="25050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5" name="Shape 605"/>
          <p:cNvSpPr/>
          <p:nvPr/>
        </p:nvSpPr>
        <p:spPr>
          <a:xfrm>
            <a:off x="4135775" y="39840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6" name="Shape 606"/>
          <p:cNvSpPr/>
          <p:nvPr/>
        </p:nvSpPr>
        <p:spPr>
          <a:xfrm>
            <a:off x="2738475" y="18902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7" name="Shape 607"/>
          <p:cNvSpPr/>
          <p:nvPr/>
        </p:nvSpPr>
        <p:spPr>
          <a:xfrm>
            <a:off x="5644650" y="18902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8" name="Shape 608"/>
          <p:cNvSpPr/>
          <p:nvPr/>
        </p:nvSpPr>
        <p:spPr>
          <a:xfrm>
            <a:off x="4870275" y="12676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9" name="Shape 609"/>
          <p:cNvSpPr/>
          <p:nvPr/>
        </p:nvSpPr>
        <p:spPr>
          <a:xfrm>
            <a:off x="2310975" y="2625838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0" name="Shape 610"/>
          <p:cNvSpPr/>
          <p:nvPr/>
        </p:nvSpPr>
        <p:spPr>
          <a:xfrm>
            <a:off x="5960575" y="27340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1" name="Shape 611"/>
          <p:cNvSpPr/>
          <p:nvPr/>
        </p:nvSpPr>
        <p:spPr>
          <a:xfrm>
            <a:off x="3708275" y="1198350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2" name="Shape 612"/>
          <p:cNvSpPr/>
          <p:nvPr/>
        </p:nvSpPr>
        <p:spPr>
          <a:xfrm>
            <a:off x="5297763" y="35904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3" name="Shape 613"/>
          <p:cNvSpPr/>
          <p:nvPr/>
        </p:nvSpPr>
        <p:spPr>
          <a:xfrm>
            <a:off x="2525200" y="3590450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4" name="Shape 614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Shape 619"/>
          <p:cNvSpPr txBox="1"/>
          <p:nvPr>
            <p:ph type="title"/>
          </p:nvPr>
        </p:nvSpPr>
        <p:spPr>
          <a:xfrm>
            <a:off x="353850" y="282725"/>
            <a:ext cx="6105900" cy="8184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latin typeface="Bree Serif"/>
                <a:ea typeface="Bree Serif"/>
                <a:cs typeface="Bree Serif"/>
                <a:sym typeface="Bree Serif"/>
              </a:rPr>
              <a:t>Rumor mongering</a:t>
            </a:r>
          </a:p>
        </p:txBody>
      </p:sp>
      <p:sp>
        <p:nvSpPr>
          <p:cNvPr id="620" name="Shape 620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621" name="Shape 621"/>
          <p:cNvSpPr/>
          <p:nvPr/>
        </p:nvSpPr>
        <p:spPr>
          <a:xfrm>
            <a:off x="4135775" y="25050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2" name="Shape 622"/>
          <p:cNvSpPr/>
          <p:nvPr/>
        </p:nvSpPr>
        <p:spPr>
          <a:xfrm>
            <a:off x="4135775" y="39840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3" name="Shape 623"/>
          <p:cNvSpPr/>
          <p:nvPr/>
        </p:nvSpPr>
        <p:spPr>
          <a:xfrm>
            <a:off x="2738475" y="18902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4" name="Shape 624"/>
          <p:cNvSpPr/>
          <p:nvPr/>
        </p:nvSpPr>
        <p:spPr>
          <a:xfrm>
            <a:off x="5644650" y="18902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5" name="Shape 625"/>
          <p:cNvSpPr/>
          <p:nvPr/>
        </p:nvSpPr>
        <p:spPr>
          <a:xfrm>
            <a:off x="4870275" y="12676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6" name="Shape 626"/>
          <p:cNvSpPr/>
          <p:nvPr/>
        </p:nvSpPr>
        <p:spPr>
          <a:xfrm>
            <a:off x="2310975" y="2625838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7" name="Shape 627"/>
          <p:cNvSpPr/>
          <p:nvPr/>
        </p:nvSpPr>
        <p:spPr>
          <a:xfrm>
            <a:off x="5960575" y="27340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8" name="Shape 628"/>
          <p:cNvSpPr/>
          <p:nvPr/>
        </p:nvSpPr>
        <p:spPr>
          <a:xfrm>
            <a:off x="3708275" y="1198350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9" name="Shape 629"/>
          <p:cNvSpPr/>
          <p:nvPr/>
        </p:nvSpPr>
        <p:spPr>
          <a:xfrm>
            <a:off x="5297763" y="35904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30" name="Shape 630"/>
          <p:cNvSpPr/>
          <p:nvPr/>
        </p:nvSpPr>
        <p:spPr>
          <a:xfrm>
            <a:off x="2525200" y="3590450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631" name="Shape 631"/>
          <p:cNvCxnSpPr>
            <a:stCxn id="626" idx="6"/>
            <a:endCxn id="627" idx="2"/>
          </p:cNvCxnSpPr>
          <p:nvPr/>
        </p:nvCxnSpPr>
        <p:spPr>
          <a:xfrm>
            <a:off x="2738475" y="2822638"/>
            <a:ext cx="3222000" cy="1083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32" name="Shape 632"/>
          <p:cNvCxnSpPr>
            <a:stCxn id="630" idx="7"/>
            <a:endCxn id="621" idx="3"/>
          </p:cNvCxnSpPr>
          <p:nvPr/>
        </p:nvCxnSpPr>
        <p:spPr>
          <a:xfrm flipH="1" rot="10800000">
            <a:off x="2890094" y="2841091"/>
            <a:ext cx="1308300" cy="8070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33" name="Shape 633"/>
          <p:cNvCxnSpPr>
            <a:stCxn id="621" idx="6"/>
            <a:endCxn id="624" idx="3"/>
          </p:cNvCxnSpPr>
          <p:nvPr/>
        </p:nvCxnSpPr>
        <p:spPr>
          <a:xfrm flipH="1" rot="10800000">
            <a:off x="4563275" y="2226325"/>
            <a:ext cx="1143900" cy="4755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34" name="Shape 634"/>
          <p:cNvCxnSpPr>
            <a:stCxn id="628" idx="6"/>
            <a:endCxn id="625" idx="2"/>
          </p:cNvCxnSpPr>
          <p:nvPr/>
        </p:nvCxnSpPr>
        <p:spPr>
          <a:xfrm>
            <a:off x="4135775" y="1395150"/>
            <a:ext cx="734400" cy="693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635" name="Shape 635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Shape 640"/>
          <p:cNvSpPr txBox="1"/>
          <p:nvPr>
            <p:ph type="title"/>
          </p:nvPr>
        </p:nvSpPr>
        <p:spPr>
          <a:xfrm>
            <a:off x="353850" y="282725"/>
            <a:ext cx="6105900" cy="8184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latin typeface="Bree Serif"/>
                <a:ea typeface="Bree Serif"/>
                <a:cs typeface="Bree Serif"/>
                <a:sym typeface="Bree Serif"/>
              </a:rPr>
              <a:t>Rumor mongering</a:t>
            </a:r>
          </a:p>
        </p:txBody>
      </p:sp>
      <p:sp>
        <p:nvSpPr>
          <p:cNvPr id="641" name="Shape 641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642" name="Shape 642"/>
          <p:cNvSpPr/>
          <p:nvPr/>
        </p:nvSpPr>
        <p:spPr>
          <a:xfrm>
            <a:off x="4135775" y="25050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3" name="Shape 643"/>
          <p:cNvSpPr/>
          <p:nvPr/>
        </p:nvSpPr>
        <p:spPr>
          <a:xfrm>
            <a:off x="4135775" y="39840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4" name="Shape 644"/>
          <p:cNvSpPr/>
          <p:nvPr/>
        </p:nvSpPr>
        <p:spPr>
          <a:xfrm>
            <a:off x="2738475" y="18902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5" name="Shape 645"/>
          <p:cNvSpPr/>
          <p:nvPr/>
        </p:nvSpPr>
        <p:spPr>
          <a:xfrm>
            <a:off x="5644650" y="18902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6" name="Shape 646"/>
          <p:cNvSpPr/>
          <p:nvPr/>
        </p:nvSpPr>
        <p:spPr>
          <a:xfrm>
            <a:off x="4870275" y="12676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7" name="Shape 647"/>
          <p:cNvSpPr/>
          <p:nvPr/>
        </p:nvSpPr>
        <p:spPr>
          <a:xfrm>
            <a:off x="2310975" y="2661063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8" name="Shape 648"/>
          <p:cNvSpPr/>
          <p:nvPr/>
        </p:nvSpPr>
        <p:spPr>
          <a:xfrm>
            <a:off x="5960575" y="27340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9" name="Shape 649"/>
          <p:cNvSpPr/>
          <p:nvPr/>
        </p:nvSpPr>
        <p:spPr>
          <a:xfrm>
            <a:off x="3708275" y="11011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0" name="Shape 650"/>
          <p:cNvSpPr/>
          <p:nvPr/>
        </p:nvSpPr>
        <p:spPr>
          <a:xfrm>
            <a:off x="5297763" y="35904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1" name="Shape 651"/>
          <p:cNvSpPr/>
          <p:nvPr/>
        </p:nvSpPr>
        <p:spPr>
          <a:xfrm>
            <a:off x="2613275" y="3590450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2" name="Shape 652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CAP</a:t>
            </a:r>
          </a:p>
        </p:txBody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Consistency -- all nodes contain the same state</a:t>
            </a: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Availability -- requests are responded to </a:t>
            </a:r>
            <a:r>
              <a:rPr i="1" lang="en" sz="2400"/>
              <a:t>promptly</a:t>
            </a: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Partition</a:t>
            </a:r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400"/>
              <a:t>part of a system completely independent from the rest of the system</a:t>
            </a:r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400"/>
              <a:t>ideally should maintain itself autonomously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●"/>
            </a:pPr>
            <a:r>
              <a:rPr lang="en" sz="2400"/>
              <a:t>Partition tolerance -- system can stay online and functional even when message passing fails</a:t>
            </a:r>
          </a:p>
        </p:txBody>
      </p:sp>
      <p:sp>
        <p:nvSpPr>
          <p:cNvPr id="134" name="Shape 134"/>
          <p:cNvSpPr txBox="1"/>
          <p:nvPr>
            <p:ph idx="12" type="sldNum"/>
          </p:nvPr>
        </p:nvSpPr>
        <p:spPr>
          <a:xfrm>
            <a:off x="103108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135" name="Shape 135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Shape 657"/>
          <p:cNvSpPr txBox="1"/>
          <p:nvPr>
            <p:ph type="title"/>
          </p:nvPr>
        </p:nvSpPr>
        <p:spPr>
          <a:xfrm>
            <a:off x="353850" y="282725"/>
            <a:ext cx="6105900" cy="8184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latin typeface="Bree Serif"/>
                <a:ea typeface="Bree Serif"/>
                <a:cs typeface="Bree Serif"/>
                <a:sym typeface="Bree Serif"/>
              </a:rPr>
              <a:t>Rumor mongering</a:t>
            </a:r>
          </a:p>
        </p:txBody>
      </p:sp>
      <p:sp>
        <p:nvSpPr>
          <p:cNvPr id="658" name="Shape 658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659" name="Shape 659"/>
          <p:cNvSpPr/>
          <p:nvPr/>
        </p:nvSpPr>
        <p:spPr>
          <a:xfrm>
            <a:off x="4135775" y="25050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2857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0" name="Shape 660"/>
          <p:cNvSpPr/>
          <p:nvPr/>
        </p:nvSpPr>
        <p:spPr>
          <a:xfrm>
            <a:off x="4135775" y="39840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1" name="Shape 661"/>
          <p:cNvSpPr/>
          <p:nvPr/>
        </p:nvSpPr>
        <p:spPr>
          <a:xfrm>
            <a:off x="2738475" y="1890225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2" name="Shape 662"/>
          <p:cNvSpPr/>
          <p:nvPr/>
        </p:nvSpPr>
        <p:spPr>
          <a:xfrm>
            <a:off x="5644650" y="18902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3" name="Shape 663"/>
          <p:cNvSpPr/>
          <p:nvPr/>
        </p:nvSpPr>
        <p:spPr>
          <a:xfrm>
            <a:off x="4870275" y="12676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4" name="Shape 664"/>
          <p:cNvSpPr/>
          <p:nvPr/>
        </p:nvSpPr>
        <p:spPr>
          <a:xfrm>
            <a:off x="2310975" y="2661063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5" name="Shape 665"/>
          <p:cNvSpPr/>
          <p:nvPr/>
        </p:nvSpPr>
        <p:spPr>
          <a:xfrm>
            <a:off x="5960575" y="27340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6" name="Shape 666"/>
          <p:cNvSpPr/>
          <p:nvPr/>
        </p:nvSpPr>
        <p:spPr>
          <a:xfrm>
            <a:off x="3708275" y="11011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7" name="Shape 667"/>
          <p:cNvSpPr/>
          <p:nvPr/>
        </p:nvSpPr>
        <p:spPr>
          <a:xfrm>
            <a:off x="5297763" y="3590450"/>
            <a:ext cx="427500" cy="393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8" name="Shape 668"/>
          <p:cNvSpPr/>
          <p:nvPr/>
        </p:nvSpPr>
        <p:spPr>
          <a:xfrm>
            <a:off x="2613275" y="3590450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669" name="Shape 669"/>
          <p:cNvCxnSpPr>
            <a:stCxn id="664" idx="0"/>
            <a:endCxn id="661" idx="3"/>
          </p:cNvCxnSpPr>
          <p:nvPr/>
        </p:nvCxnSpPr>
        <p:spPr>
          <a:xfrm flipH="1" rot="10800000">
            <a:off x="2524725" y="2226063"/>
            <a:ext cx="276300" cy="4350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70" name="Shape 670"/>
          <p:cNvCxnSpPr>
            <a:stCxn id="666" idx="3"/>
            <a:endCxn id="661" idx="6"/>
          </p:cNvCxnSpPr>
          <p:nvPr/>
        </p:nvCxnSpPr>
        <p:spPr>
          <a:xfrm flipH="1">
            <a:off x="3166081" y="1437084"/>
            <a:ext cx="604800" cy="6498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71" name="Shape 671"/>
          <p:cNvCxnSpPr>
            <a:stCxn id="668" idx="7"/>
            <a:endCxn id="659" idx="3"/>
          </p:cNvCxnSpPr>
          <p:nvPr/>
        </p:nvCxnSpPr>
        <p:spPr>
          <a:xfrm flipH="1" rot="10800000">
            <a:off x="2978169" y="2841091"/>
            <a:ext cx="1220100" cy="8070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72" name="Shape 672"/>
          <p:cNvCxnSpPr>
            <a:stCxn id="662" idx="5"/>
            <a:endCxn id="665" idx="0"/>
          </p:cNvCxnSpPr>
          <p:nvPr/>
        </p:nvCxnSpPr>
        <p:spPr>
          <a:xfrm>
            <a:off x="6009544" y="2226184"/>
            <a:ext cx="164700" cy="5079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73" name="Shape 673"/>
          <p:cNvCxnSpPr>
            <a:stCxn id="665" idx="3"/>
            <a:endCxn id="667" idx="7"/>
          </p:cNvCxnSpPr>
          <p:nvPr/>
        </p:nvCxnSpPr>
        <p:spPr>
          <a:xfrm flipH="1">
            <a:off x="5662581" y="3069984"/>
            <a:ext cx="360600" cy="5781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74" name="Shape 674"/>
          <p:cNvCxnSpPr>
            <a:stCxn id="663" idx="4"/>
            <a:endCxn id="660" idx="7"/>
          </p:cNvCxnSpPr>
          <p:nvPr/>
        </p:nvCxnSpPr>
        <p:spPr>
          <a:xfrm flipH="1">
            <a:off x="4500525" y="1661225"/>
            <a:ext cx="583500" cy="23805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675" name="Shape 675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Shape 680"/>
          <p:cNvSpPr txBox="1"/>
          <p:nvPr>
            <p:ph type="title"/>
          </p:nvPr>
        </p:nvSpPr>
        <p:spPr>
          <a:xfrm>
            <a:off x="353850" y="282725"/>
            <a:ext cx="6105900" cy="8184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latin typeface="Bree Serif"/>
                <a:ea typeface="Bree Serif"/>
                <a:cs typeface="Bree Serif"/>
                <a:sym typeface="Bree Serif"/>
              </a:rPr>
              <a:t>Rumor mongering</a:t>
            </a:r>
          </a:p>
        </p:txBody>
      </p:sp>
      <p:sp>
        <p:nvSpPr>
          <p:cNvPr id="681" name="Shape 681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682" name="Shape 682"/>
          <p:cNvSpPr/>
          <p:nvPr/>
        </p:nvSpPr>
        <p:spPr>
          <a:xfrm>
            <a:off x="4135775" y="25050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3" name="Shape 683"/>
          <p:cNvSpPr/>
          <p:nvPr/>
        </p:nvSpPr>
        <p:spPr>
          <a:xfrm>
            <a:off x="4135775" y="3984050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4" name="Shape 684"/>
          <p:cNvSpPr/>
          <p:nvPr/>
        </p:nvSpPr>
        <p:spPr>
          <a:xfrm>
            <a:off x="2738475" y="18902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5" name="Shape 685"/>
          <p:cNvSpPr/>
          <p:nvPr/>
        </p:nvSpPr>
        <p:spPr>
          <a:xfrm>
            <a:off x="5644650" y="18902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6" name="Shape 686"/>
          <p:cNvSpPr/>
          <p:nvPr/>
        </p:nvSpPr>
        <p:spPr>
          <a:xfrm>
            <a:off x="4870275" y="12676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7" name="Shape 687"/>
          <p:cNvSpPr/>
          <p:nvPr/>
        </p:nvSpPr>
        <p:spPr>
          <a:xfrm>
            <a:off x="2310975" y="2625838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8" name="Shape 688"/>
          <p:cNvSpPr/>
          <p:nvPr/>
        </p:nvSpPr>
        <p:spPr>
          <a:xfrm>
            <a:off x="5960575" y="27340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9" name="Shape 689"/>
          <p:cNvSpPr/>
          <p:nvPr/>
        </p:nvSpPr>
        <p:spPr>
          <a:xfrm>
            <a:off x="3708275" y="1101125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90" name="Shape 690"/>
          <p:cNvSpPr/>
          <p:nvPr/>
        </p:nvSpPr>
        <p:spPr>
          <a:xfrm>
            <a:off x="5297763" y="3590450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91" name="Shape 691"/>
          <p:cNvSpPr/>
          <p:nvPr/>
        </p:nvSpPr>
        <p:spPr>
          <a:xfrm>
            <a:off x="2525200" y="3590450"/>
            <a:ext cx="427500" cy="393600"/>
          </a:xfrm>
          <a:prstGeom prst="flowChartConnector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92" name="Shape 692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</a:p>
        </p:txBody>
      </p:sp>
      <p:sp>
        <p:nvSpPr>
          <p:cNvPr id="693" name="Shape 693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Shape 698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>
                <a:latin typeface="Merriweather Black"/>
                <a:ea typeface="Merriweather Black"/>
                <a:cs typeface="Merriweather Black"/>
                <a:sym typeface="Merriweather Black"/>
              </a:rPr>
              <a:t>Rumor mongering </a:t>
            </a:r>
          </a:p>
        </p:txBody>
      </p:sp>
      <p:sp>
        <p:nvSpPr>
          <p:cNvPr id="699" name="Shape 699"/>
          <p:cNvSpPr txBox="1"/>
          <p:nvPr>
            <p:ph idx="1" type="body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1800"/>
              <a:t>Pros: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Fast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Low call on resources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Fault-Tolerant</a:t>
            </a:r>
          </a:p>
          <a:p>
            <a:pPr indent="-342900" lvl="0" marL="457200">
              <a:spcBef>
                <a:spcPts val="0"/>
              </a:spcBef>
              <a:buSzPct val="100000"/>
              <a:buChar char="●"/>
            </a:pPr>
            <a:r>
              <a:rPr lang="en" sz="1800"/>
              <a:t>Less traffic</a:t>
            </a:r>
          </a:p>
        </p:txBody>
      </p:sp>
      <p:sp>
        <p:nvSpPr>
          <p:cNvPr id="700" name="Shape 700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‹#›</a:t>
            </a:fld>
          </a:p>
        </p:txBody>
      </p:sp>
      <p:sp>
        <p:nvSpPr>
          <p:cNvPr id="701" name="Shape 701"/>
          <p:cNvSpPr txBox="1"/>
          <p:nvPr>
            <p:ph idx="2" type="body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1800"/>
              <a:t>Cons:</a:t>
            </a:r>
          </a:p>
          <a:p>
            <a:pPr indent="-342900" lvl="0" marL="457200">
              <a:spcBef>
                <a:spcPts val="0"/>
              </a:spcBef>
              <a:buSzPct val="100000"/>
              <a:buChar char="●"/>
            </a:pPr>
            <a:r>
              <a:rPr lang="en" sz="1800"/>
              <a:t>A site can potentially miss an update</a:t>
            </a:r>
          </a:p>
        </p:txBody>
      </p:sp>
      <p:pic>
        <p:nvPicPr>
          <p:cNvPr descr="horizontal-2071304_640.jpg" id="702" name="Shape 702"/>
          <p:cNvPicPr preferRelativeResize="0"/>
          <p:nvPr/>
        </p:nvPicPr>
        <p:blipFill rotWithShape="1">
          <a:blip r:embed="rId3">
            <a:alphaModFix/>
          </a:blip>
          <a:srcRect b="22265" l="0" r="0" t="22265"/>
          <a:stretch/>
        </p:blipFill>
        <p:spPr>
          <a:xfrm>
            <a:off x="4547625" y="2581150"/>
            <a:ext cx="4565501" cy="2532426"/>
          </a:xfrm>
          <a:prstGeom prst="rect">
            <a:avLst/>
          </a:prstGeom>
          <a:noFill/>
          <a:ln cap="flat" cmpd="sng" w="3810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703" name="Shape 703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Shape 708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Merriweather Black"/>
                <a:ea typeface="Merriweather Black"/>
                <a:cs typeface="Merriweather Black"/>
                <a:sym typeface="Merriweather Black"/>
              </a:rPr>
              <a:t>Backups</a:t>
            </a:r>
          </a:p>
        </p:txBody>
      </p:sp>
      <p:sp>
        <p:nvSpPr>
          <p:cNvPr id="709" name="Shape 709"/>
          <p:cNvSpPr txBox="1"/>
          <p:nvPr>
            <p:ph idx="1" type="body"/>
          </p:nvPr>
        </p:nvSpPr>
        <p:spPr>
          <a:xfrm>
            <a:off x="311700" y="1171600"/>
            <a:ext cx="4427400" cy="3397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68300" lvl="0" marL="457200" rtl="0">
              <a:spcBef>
                <a:spcPts val="0"/>
              </a:spcBef>
              <a:spcAft>
                <a:spcPts val="0"/>
              </a:spcAft>
              <a:buSzPct val="100000"/>
              <a:buFont typeface="Bree Serif"/>
              <a:buChar char="●"/>
            </a:pPr>
            <a:r>
              <a:rPr lang="en" sz="2200">
                <a:latin typeface="Bree Serif"/>
                <a:ea typeface="Bree Serif"/>
                <a:cs typeface="Bree Serif"/>
                <a:sym typeface="Bree Serif"/>
              </a:rPr>
              <a:t>Anti-entropy can be used to “update” the network regularly after direct mail or rumor mongering</a:t>
            </a:r>
          </a:p>
          <a:p>
            <a:pPr indent="-368300" lvl="0" marL="457200">
              <a:spcBef>
                <a:spcPts val="0"/>
              </a:spcBef>
              <a:buSzPct val="100000"/>
              <a:buFont typeface="Bree Serif"/>
              <a:buChar char="●"/>
            </a:pPr>
            <a:r>
              <a:rPr lang="en" sz="2200">
                <a:latin typeface="Bree Serif"/>
                <a:ea typeface="Bree Serif"/>
                <a:cs typeface="Bree Serif"/>
                <a:sym typeface="Bree Serif"/>
              </a:rPr>
              <a:t>If inconsistency found in anti-entropy, run the original algorithm again</a:t>
            </a:r>
          </a:p>
        </p:txBody>
      </p:sp>
      <p:sp>
        <p:nvSpPr>
          <p:cNvPr id="710" name="Shape 710"/>
          <p:cNvSpPr txBox="1"/>
          <p:nvPr>
            <p:ph idx="12" type="sldNum"/>
          </p:nvPr>
        </p:nvSpPr>
        <p:spPr>
          <a:xfrm>
            <a:off x="103108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descr="usb-932180_640.jpg" id="711" name="Shape 7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7450" y="1321425"/>
            <a:ext cx="4217950" cy="3097550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Shape 712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D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Shape 717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Death Certificates</a:t>
            </a:r>
          </a:p>
        </p:txBody>
      </p:sp>
      <p:sp>
        <p:nvSpPr>
          <p:cNvPr id="718" name="Shape 718"/>
          <p:cNvSpPr txBox="1"/>
          <p:nvPr>
            <p:ph idx="1" type="body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  <a:buChar char="❖"/>
            </a:pPr>
            <a:r>
              <a:rPr lang="en" sz="2400"/>
              <a:t>How are items deleted using epidemic models?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  <p:sp>
        <p:nvSpPr>
          <p:cNvPr id="719" name="Shape 719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descr="death-159120_640.png" id="720" name="Shape 7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1750" y="1171675"/>
            <a:ext cx="3723050" cy="33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Shape 721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D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sket.png" id="726" name="Shape 726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>
            <a:off x="595425" y="2654925"/>
            <a:ext cx="3100375" cy="2488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range_juice.png" id="727" name="Shape 7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3726" y="2153745"/>
            <a:ext cx="921175" cy="1771326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Shape 728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descr="IMG_0374.JPG" id="729" name="Shape 729"/>
          <p:cNvPicPr preferRelativeResize="0"/>
          <p:nvPr/>
        </p:nvPicPr>
        <p:blipFill rotWithShape="1">
          <a:blip r:embed="rId5">
            <a:alphaModFix/>
          </a:blip>
          <a:srcRect b="0" l="31572" r="0" t="10321"/>
          <a:stretch/>
        </p:blipFill>
        <p:spPr>
          <a:xfrm>
            <a:off x="4597750" y="0"/>
            <a:ext cx="454625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Shape 730"/>
          <p:cNvSpPr/>
          <p:nvPr/>
        </p:nvSpPr>
        <p:spPr>
          <a:xfrm>
            <a:off x="7056575" y="70400"/>
            <a:ext cx="1719600" cy="859800"/>
          </a:xfrm>
          <a:prstGeom prst="cloudCallout">
            <a:avLst>
              <a:gd fmla="val -60469" name="adj1"/>
              <a:gd fmla="val 53524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 like Bread</a:t>
            </a:r>
          </a:p>
        </p:txBody>
      </p:sp>
      <p:sp>
        <p:nvSpPr>
          <p:cNvPr id="731" name="Shape 731"/>
          <p:cNvSpPr/>
          <p:nvPr/>
        </p:nvSpPr>
        <p:spPr>
          <a:xfrm>
            <a:off x="4334475" y="139275"/>
            <a:ext cx="1894800" cy="859800"/>
          </a:xfrm>
          <a:prstGeom prst="cloudCallout">
            <a:avLst>
              <a:gd fmla="val 37522" name="adj1"/>
              <a:gd fmla="val 64131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 DON’T like Bread!</a:t>
            </a:r>
          </a:p>
        </p:txBody>
      </p:sp>
      <p:pic>
        <p:nvPicPr>
          <p:cNvPr descr="bread.png" id="732" name="Shape 7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344569">
            <a:off x="915468" y="3105938"/>
            <a:ext cx="1761641" cy="819399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Shape 733"/>
          <p:cNvSpPr/>
          <p:nvPr/>
        </p:nvSpPr>
        <p:spPr>
          <a:xfrm>
            <a:off x="7124750" y="1245200"/>
            <a:ext cx="1923300" cy="859800"/>
          </a:xfrm>
          <a:prstGeom prst="cloudCallout">
            <a:avLst>
              <a:gd fmla="val -66457" name="adj1"/>
              <a:gd fmla="val -6935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 like orange juice</a:t>
            </a:r>
          </a:p>
        </p:txBody>
      </p:sp>
      <p:sp>
        <p:nvSpPr>
          <p:cNvPr id="734" name="Shape 734"/>
          <p:cNvSpPr/>
          <p:nvPr/>
        </p:nvSpPr>
        <p:spPr>
          <a:xfrm rot="25">
            <a:off x="0" y="587191"/>
            <a:ext cx="4597748" cy="65799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chemeClr val="accent5"/>
                  </a:solidFill>
                  <a:prstDash val="solid"/>
                  <a:round/>
                  <a:headEnd len="med" w="med" type="none"/>
                  <a:tailEnd len="med" w="med" type="none"/>
                </a:ln>
                <a:solidFill>
                  <a:schemeClr val="accent3"/>
                </a:solidFill>
                <a:latin typeface="Playfair Display"/>
              </a:rPr>
              <a:t>System Update</a:t>
            </a:r>
          </a:p>
        </p:txBody>
      </p:sp>
      <p:sp>
        <p:nvSpPr>
          <p:cNvPr id="735" name="Shape 735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</a:t>
            </a:r>
          </a:p>
        </p:txBody>
      </p:sp>
      <p:pic>
        <p:nvPicPr>
          <p:cNvPr descr="death-159120_640.png" id="736" name="Shape 7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595425" cy="543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Shape 741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Death Certificates</a:t>
            </a:r>
          </a:p>
        </p:txBody>
      </p:sp>
      <p:sp>
        <p:nvSpPr>
          <p:cNvPr id="742" name="Shape 742"/>
          <p:cNvSpPr txBox="1"/>
          <p:nvPr>
            <p:ph idx="1" type="body"/>
          </p:nvPr>
        </p:nvSpPr>
        <p:spPr>
          <a:xfrm>
            <a:off x="311700" y="1171675"/>
            <a:ext cx="3999900" cy="965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  <a:buChar char="❖"/>
            </a:pPr>
            <a:r>
              <a:rPr lang="en" sz="2400"/>
              <a:t>How to remove items from epidemic model?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  <p:sp>
        <p:nvSpPr>
          <p:cNvPr id="743" name="Shape 743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descr="death-159120_640.png" id="744" name="Shape 7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1750" y="1171675"/>
            <a:ext cx="3723050" cy="33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Shape 745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D</a:t>
            </a:r>
          </a:p>
        </p:txBody>
      </p:sp>
      <p:sp>
        <p:nvSpPr>
          <p:cNvPr id="746" name="Shape 746"/>
          <p:cNvSpPr txBox="1"/>
          <p:nvPr/>
        </p:nvSpPr>
        <p:spPr>
          <a:xfrm>
            <a:off x="311700" y="2303775"/>
            <a:ext cx="3723000" cy="25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Old Standard TT"/>
              <a:buChar char="❖"/>
            </a:pPr>
            <a:r>
              <a:rPr lang="en" sz="24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Drawbacks</a:t>
            </a:r>
          </a:p>
          <a:p>
            <a:pPr indent="-381000" lvl="1" marL="9144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Old Standard TT"/>
              <a:buChar char="➢"/>
            </a:pPr>
            <a:r>
              <a:rPr lang="en" sz="24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Space</a:t>
            </a:r>
          </a:p>
          <a:p>
            <a:pPr indent="-381000" lvl="1" marL="9144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Old Standard TT"/>
              <a:buChar char="➢"/>
            </a:pPr>
            <a:r>
              <a:rPr lang="en" sz="24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Increases traffic</a:t>
            </a:r>
          </a:p>
          <a:p>
            <a:pPr indent="-381000" lvl="1" marL="9144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Old Standard TT"/>
              <a:buChar char="➢"/>
            </a:pPr>
            <a:r>
              <a:rPr lang="en" sz="24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DC Can be lost</a:t>
            </a:r>
          </a:p>
          <a:p>
            <a: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Old Standard TT"/>
              <a:buChar char="❖"/>
            </a:pPr>
            <a:r>
              <a:rPr lang="en" sz="24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Dormant death certificates &amp; retention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Shape 751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Evaluating Epidemic Models</a:t>
            </a:r>
          </a:p>
        </p:txBody>
      </p:sp>
      <p:sp>
        <p:nvSpPr>
          <p:cNvPr id="752" name="Shape 752"/>
          <p:cNvSpPr txBox="1"/>
          <p:nvPr>
            <p:ph idx="1" type="body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ct val="100000"/>
              <a:buChar char="➢"/>
            </a:pPr>
            <a:r>
              <a:rPr b="1" lang="en" sz="1800"/>
              <a:t>Residue:</a:t>
            </a:r>
            <a:r>
              <a:rPr lang="en" sz="1800"/>
              <a:t> remaining susceptibles when epidemic finishes</a:t>
            </a:r>
          </a:p>
          <a:p>
            <a:pPr indent="-317500" lvl="0" marL="457200" rtl="0">
              <a:spcBef>
                <a:spcPts val="0"/>
              </a:spcBef>
              <a:buChar char="➢"/>
            </a:pPr>
            <a:r>
              <a:rPr b="1" lang="en" sz="1800"/>
              <a:t>Traffic:</a:t>
            </a:r>
            <a:r>
              <a:rPr b="1" lang="en"/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ct val="100000"/>
              <a:buChar char="➢"/>
            </a:pPr>
            <a:r>
              <a:rPr b="1" lang="en" sz="1800"/>
              <a:t>Delay:</a:t>
            </a:r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b="1" lang="en" sz="1800"/>
              <a:t>T</a:t>
            </a:r>
            <a:r>
              <a:rPr b="1" baseline="-25000" lang="en" sz="1800"/>
              <a:t>avg</a:t>
            </a:r>
            <a:r>
              <a:rPr b="1" lang="en" sz="1800"/>
              <a:t>:</a:t>
            </a:r>
            <a:r>
              <a:rPr lang="en" sz="1800"/>
              <a:t> Average time between start of outbreak and arrival of update @ given site</a:t>
            </a:r>
          </a:p>
          <a:p>
            <a:pPr indent="-342900" lvl="1" marL="914400" rtl="0">
              <a:spcBef>
                <a:spcPts val="0"/>
              </a:spcBef>
              <a:buSzPct val="100000"/>
              <a:buChar char="○"/>
            </a:pPr>
            <a:r>
              <a:rPr b="1" lang="en" sz="1800"/>
              <a:t>T</a:t>
            </a:r>
            <a:r>
              <a:rPr b="1" baseline="-25000" lang="en" sz="1800"/>
              <a:t>last</a:t>
            </a:r>
            <a:r>
              <a:rPr b="1" lang="en" sz="1800"/>
              <a:t>:</a:t>
            </a:r>
            <a:r>
              <a:rPr lang="en" sz="1800"/>
              <a:t> Delay until last update</a:t>
            </a:r>
          </a:p>
        </p:txBody>
      </p:sp>
      <p:sp>
        <p:nvSpPr>
          <p:cNvPr id="753" name="Shape 753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descr="CodeCogsEqn (1).gif" id="754" name="Shape 7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4175" y="1924775"/>
            <a:ext cx="1227657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-1020371_640.jpg" id="755" name="Shape 7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5175" y="1093700"/>
            <a:ext cx="3832026" cy="3832026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Shape 756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D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Shape 761"/>
          <p:cNvSpPr txBox="1"/>
          <p:nvPr>
            <p:ph type="title"/>
          </p:nvPr>
        </p:nvSpPr>
        <p:spPr>
          <a:xfrm>
            <a:off x="265500" y="1382350"/>
            <a:ext cx="4045200" cy="13332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Spatial Distribution</a:t>
            </a:r>
          </a:p>
        </p:txBody>
      </p:sp>
      <p:sp>
        <p:nvSpPr>
          <p:cNvPr id="762" name="Shape 762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Helping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Or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Hurting</a:t>
            </a:r>
          </a:p>
        </p:txBody>
      </p:sp>
      <p:sp>
        <p:nvSpPr>
          <p:cNvPr id="763" name="Shape 763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descr="balls-1567918_640.jpg" id="764" name="Shape 7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6225" y="500900"/>
            <a:ext cx="4009050" cy="4022101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Shape 765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Shape 770"/>
          <p:cNvSpPr txBox="1"/>
          <p:nvPr>
            <p:ph type="title"/>
          </p:nvPr>
        </p:nvSpPr>
        <p:spPr>
          <a:xfrm>
            <a:off x="446075" y="391550"/>
            <a:ext cx="7067100" cy="6120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/>
              <a:t>Convergence Times and Traffic</a:t>
            </a:r>
          </a:p>
        </p:txBody>
      </p:sp>
      <p:sp>
        <p:nvSpPr>
          <p:cNvPr id="771" name="Shape 771"/>
          <p:cNvSpPr txBox="1"/>
          <p:nvPr>
            <p:ph idx="4294967295" type="body"/>
          </p:nvPr>
        </p:nvSpPr>
        <p:spPr>
          <a:xfrm>
            <a:off x="311700" y="1171600"/>
            <a:ext cx="4583400" cy="3074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●"/>
            </a:pPr>
            <a:r>
              <a:rPr lang="en" sz="2400">
                <a:solidFill>
                  <a:schemeClr val="accent1"/>
                </a:solidFill>
              </a:rPr>
              <a:t>Linear network: anti entropy</a:t>
            </a:r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○"/>
            </a:pPr>
            <a:r>
              <a:rPr b="1" lang="en" sz="2400">
                <a:solidFill>
                  <a:schemeClr val="accent1"/>
                </a:solidFill>
              </a:rPr>
              <a:t>Nearest-neighbors</a:t>
            </a:r>
          </a:p>
          <a:p>
            <a:pPr indent="-381000" lvl="2" marL="13716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■"/>
            </a:pPr>
            <a:r>
              <a:rPr lang="en" sz="2400">
                <a:solidFill>
                  <a:schemeClr val="accent1"/>
                </a:solidFill>
              </a:rPr>
              <a:t> O(n) convergence</a:t>
            </a:r>
          </a:p>
          <a:p>
            <a:pPr indent="-381000" lvl="2" marL="13716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■"/>
            </a:pPr>
            <a:r>
              <a:rPr lang="en" sz="2400">
                <a:solidFill>
                  <a:schemeClr val="accent1"/>
                </a:solidFill>
              </a:rPr>
              <a:t> O(1) traffic</a:t>
            </a:r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○"/>
            </a:pPr>
            <a:r>
              <a:rPr b="1" lang="en" sz="2400">
                <a:solidFill>
                  <a:schemeClr val="accent1"/>
                </a:solidFill>
              </a:rPr>
              <a:t>Random connections</a:t>
            </a:r>
          </a:p>
          <a:p>
            <a:pPr indent="-381000" lvl="2" marL="13716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■"/>
            </a:pPr>
            <a:r>
              <a:rPr lang="en" sz="2400">
                <a:solidFill>
                  <a:schemeClr val="accent1"/>
                </a:solidFill>
              </a:rPr>
              <a:t>O(log(n)) convergence</a:t>
            </a:r>
          </a:p>
          <a:p>
            <a:pPr indent="-381000" lvl="2" marL="1371600" rtl="0">
              <a:spcBef>
                <a:spcPts val="0"/>
              </a:spcBef>
              <a:buClr>
                <a:schemeClr val="accent1"/>
              </a:buClr>
              <a:buSzPct val="100000"/>
              <a:buChar char="■"/>
            </a:pPr>
            <a:r>
              <a:rPr lang="en" sz="2400">
                <a:solidFill>
                  <a:schemeClr val="accent1"/>
                </a:solidFill>
              </a:rPr>
              <a:t> O(n) traffic</a:t>
            </a:r>
          </a:p>
          <a:p>
            <a:pPr lv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solidFill>
                <a:schemeClr val="accent1"/>
              </a:solidFill>
            </a:endParaRPr>
          </a:p>
        </p:txBody>
      </p:sp>
      <p:sp>
        <p:nvSpPr>
          <p:cNvPr id="772" name="Shape 772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</a:p>
        </p:txBody>
      </p:sp>
      <p:pic>
        <p:nvPicPr>
          <p:cNvPr descr="traffic-332857_640.jpg" id="773" name="Shape 773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4774650" y="1384575"/>
            <a:ext cx="4369350" cy="3758925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Shape 774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>
            <p:ph type="title"/>
          </p:nvPr>
        </p:nvSpPr>
        <p:spPr>
          <a:xfrm>
            <a:off x="265500" y="3162925"/>
            <a:ext cx="4045200" cy="13332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CAP Theorem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Paxos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&amp;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Gossip</a:t>
            </a:r>
          </a:p>
        </p:txBody>
      </p:sp>
      <p:sp>
        <p:nvSpPr>
          <p:cNvPr id="141" name="Shape 14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-355600" lvl="0" marL="457200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Paxos: prioritize consistency given a network partition</a:t>
            </a:r>
          </a:p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Gossip: prioritize availability given a network partition</a:t>
            </a:r>
          </a:p>
        </p:txBody>
      </p:sp>
      <p:sp>
        <p:nvSpPr>
          <p:cNvPr id="142" name="Shape 142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2"/>
                </a:solidFill>
              </a:rPr>
              <a:t>‹#›</a:t>
            </a:fld>
          </a:p>
        </p:txBody>
      </p:sp>
      <p:sp>
        <p:nvSpPr>
          <p:cNvPr id="143" name="Shape 143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Shape 779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Optimizations for realistic network distributions</a:t>
            </a:r>
          </a:p>
        </p:txBody>
      </p:sp>
      <p:sp>
        <p:nvSpPr>
          <p:cNvPr id="780" name="Shape 780"/>
          <p:cNvSpPr txBox="1"/>
          <p:nvPr>
            <p:ph idx="1" type="body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ld Standard TT"/>
              <a:buChar char="●"/>
            </a:pPr>
            <a:r>
              <a:rPr lang="en" sz="2400"/>
              <a:t>Select connections from list of neighbors sorted by distance</a:t>
            </a: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Treat network as linear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●"/>
            </a:pPr>
            <a:r>
              <a:rPr lang="en" sz="2400"/>
              <a:t>Compute probabilities based on position in list</a:t>
            </a:r>
          </a:p>
        </p:txBody>
      </p:sp>
      <p:sp>
        <p:nvSpPr>
          <p:cNvPr id="781" name="Shape 781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descr="nasa-53884.jpg" id="782" name="Shape 7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8200" y="1171675"/>
            <a:ext cx="4343876" cy="3584427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Shape 783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eometry-2520247_640.jpg" id="788" name="Shape 7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4225" y="1171600"/>
            <a:ext cx="5398075" cy="3036425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Shape 789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Rumor Mongering Non-Standard Distribution</a:t>
            </a:r>
          </a:p>
        </p:txBody>
      </p:sp>
      <p:sp>
        <p:nvSpPr>
          <p:cNvPr id="790" name="Shape 790"/>
          <p:cNvSpPr txBox="1"/>
          <p:nvPr>
            <p:ph idx="1" type="body"/>
          </p:nvPr>
        </p:nvSpPr>
        <p:spPr>
          <a:xfrm>
            <a:off x="311700" y="1171600"/>
            <a:ext cx="2980200" cy="3397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en" sz="2400">
                <a:solidFill>
                  <a:srgbClr val="000000"/>
                </a:solidFill>
              </a:rPr>
              <a:t>Increase </a:t>
            </a:r>
            <a:r>
              <a:rPr i="1" lang="en" sz="2400">
                <a:solidFill>
                  <a:srgbClr val="000000"/>
                </a:solidFill>
              </a:rPr>
              <a:t>k</a:t>
            </a:r>
            <a:r>
              <a:rPr lang="en" sz="2400">
                <a:solidFill>
                  <a:srgbClr val="000000"/>
                </a:solidFill>
              </a:rPr>
              <a:t> -- number of rounds a rumor is “interesting” </a:t>
            </a:r>
          </a:p>
          <a:p>
            <a:pPr indent="-381000" lvl="0" marL="457200"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lang="en" sz="2400">
                <a:solidFill>
                  <a:srgbClr val="000000"/>
                </a:solidFill>
              </a:rPr>
              <a:t>Use push-pull</a:t>
            </a:r>
          </a:p>
        </p:txBody>
      </p:sp>
      <p:sp>
        <p:nvSpPr>
          <p:cNvPr id="791" name="Shape 791"/>
          <p:cNvSpPr txBox="1"/>
          <p:nvPr>
            <p:ph idx="12" type="sldNum"/>
          </p:nvPr>
        </p:nvSpPr>
        <p:spPr>
          <a:xfrm>
            <a:off x="103108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</a:rPr>
              <a:t>‹#›</a:t>
            </a:fld>
          </a:p>
        </p:txBody>
      </p:sp>
      <p:sp>
        <p:nvSpPr>
          <p:cNvPr id="792" name="Shape 792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Shape 797"/>
          <p:cNvSpPr txBox="1"/>
          <p:nvPr>
            <p:ph type="title"/>
          </p:nvPr>
        </p:nvSpPr>
        <p:spPr>
          <a:xfrm>
            <a:off x="311700" y="445025"/>
            <a:ext cx="3307500" cy="613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Merriweather Black"/>
                <a:ea typeface="Merriweather Black"/>
                <a:cs typeface="Merriweather Black"/>
                <a:sym typeface="Merriweather Black"/>
              </a:rPr>
              <a:t>Takeaways</a:t>
            </a:r>
          </a:p>
        </p:txBody>
      </p:sp>
      <p:sp>
        <p:nvSpPr>
          <p:cNvPr id="798" name="Shape 798"/>
          <p:cNvSpPr txBox="1"/>
          <p:nvPr>
            <p:ph idx="1" type="body"/>
          </p:nvPr>
        </p:nvSpPr>
        <p:spPr>
          <a:xfrm>
            <a:off x="177450" y="1171600"/>
            <a:ext cx="4390500" cy="135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"/>
              <a:t>Availability &gt;&gt; consistency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"/>
              <a:t>Updates can be expensive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"/>
              <a:t>Distribution protocols should be robust</a:t>
            </a: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"/>
              <a:t>Network design can hurt overall performance</a:t>
            </a:r>
          </a:p>
          <a:p>
            <a:pPr indent="-342900" lvl="0" marL="457200" rtl="0">
              <a:spcBef>
                <a:spcPts val="0"/>
              </a:spcBef>
              <a:buChar char="●"/>
            </a:pPr>
            <a:r>
              <a:rPr lang="en"/>
              <a:t>Byzantine Behavior not addressed</a:t>
            </a:r>
          </a:p>
          <a:p>
            <a:pPr lvl="0">
              <a:spcBef>
                <a:spcPts val="0"/>
              </a:spcBef>
              <a:buNone/>
            </a:pPr>
            <a:r>
              <a:rPr b="1" lang="en" sz="2200"/>
              <a:t>Questions?</a:t>
            </a:r>
          </a:p>
        </p:txBody>
      </p:sp>
      <p:sp>
        <p:nvSpPr>
          <p:cNvPr id="799" name="Shape 799"/>
          <p:cNvSpPr txBox="1"/>
          <p:nvPr>
            <p:ph idx="12" type="sldNum"/>
          </p:nvPr>
        </p:nvSpPr>
        <p:spPr>
          <a:xfrm>
            <a:off x="103108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descr="idea-2123972_640.jpg" id="800" name="Shape 8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0025" y="2253050"/>
            <a:ext cx="4390350" cy="268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Shape 8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2050" y="3557175"/>
            <a:ext cx="1116325" cy="1273375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Shape 802"/>
          <p:cNvSpPr txBox="1"/>
          <p:nvPr/>
        </p:nvSpPr>
        <p:spPr>
          <a:xfrm>
            <a:off x="881730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Shape 807"/>
          <p:cNvSpPr txBox="1"/>
          <p:nvPr>
            <p:ph idx="1" type="body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Managing update conflicts in Bayou, a weakly connected replicated storage system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1995</a:t>
            </a:r>
          </a:p>
        </p:txBody>
      </p:sp>
      <p:sp>
        <p:nvSpPr>
          <p:cNvPr id="808" name="Shape 808"/>
          <p:cNvSpPr txBox="1"/>
          <p:nvPr>
            <p:ph type="title"/>
          </p:nvPr>
        </p:nvSpPr>
        <p:spPr>
          <a:xfrm>
            <a:off x="311700" y="445025"/>
            <a:ext cx="3810300" cy="613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/>
              <a:t>Additional Reading</a:t>
            </a:r>
          </a:p>
        </p:txBody>
      </p:sp>
      <p:sp>
        <p:nvSpPr>
          <p:cNvPr id="809" name="Shape 809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descr="alligator-170134_640.jpg" id="810" name="Shape 8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1600" y="0"/>
            <a:ext cx="4832400" cy="5143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811" name="Shape 811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em-onojeghuo-222411.jpg" id="816" name="Shape 8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Shape 817"/>
          <p:cNvSpPr txBox="1"/>
          <p:nvPr>
            <p:ph idx="2" type="body"/>
          </p:nvPr>
        </p:nvSpPr>
        <p:spPr>
          <a:xfrm>
            <a:off x="3924300" y="696325"/>
            <a:ext cx="3999900" cy="3397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55600" lvl="0" marL="457200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Weak consistency makes unstable network applications possible</a:t>
            </a:r>
          </a:p>
          <a:p>
            <a:pPr indent="-355600" lvl="0" marL="457200">
              <a:spcBef>
                <a:spcPts val="0"/>
              </a:spcBef>
              <a:buSzPct val="100000"/>
              <a:buChar char="●"/>
            </a:pPr>
            <a:r>
              <a:rPr lang="en" sz="2000"/>
              <a:t>Developing good interfaces allows for complex functions like merging to be interchangeable via the application</a:t>
            </a:r>
          </a:p>
        </p:txBody>
      </p:sp>
      <p:sp>
        <p:nvSpPr>
          <p:cNvPr id="818" name="Shape 818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</a:p>
        </p:txBody>
      </p:sp>
      <p:sp>
        <p:nvSpPr>
          <p:cNvPr id="819" name="Shape 819"/>
          <p:cNvSpPr txBox="1"/>
          <p:nvPr/>
        </p:nvSpPr>
        <p:spPr>
          <a:xfrm>
            <a:off x="881730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D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Shape 824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Timeline</a:t>
            </a:r>
          </a:p>
        </p:txBody>
      </p:sp>
      <p:sp>
        <p:nvSpPr>
          <p:cNvPr id="825" name="Shape 825"/>
          <p:cNvSpPr txBox="1"/>
          <p:nvPr>
            <p:ph idx="12" type="sldNum"/>
          </p:nvPr>
        </p:nvSpPr>
        <p:spPr>
          <a:xfrm>
            <a:off x="103108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grpSp>
        <p:nvGrpSpPr>
          <p:cNvPr id="826" name="Shape 826"/>
          <p:cNvGrpSpPr/>
          <p:nvPr/>
        </p:nvGrpSpPr>
        <p:grpSpPr>
          <a:xfrm>
            <a:off x="618820" y="1575830"/>
            <a:ext cx="1418334" cy="2315200"/>
            <a:chOff x="618820" y="1574025"/>
            <a:chExt cx="1418334" cy="2315200"/>
          </a:xfrm>
        </p:grpSpPr>
        <p:cxnSp>
          <p:nvCxnSpPr>
            <p:cNvPr id="827" name="Shape 827"/>
            <p:cNvCxnSpPr/>
            <p:nvPr/>
          </p:nvCxnSpPr>
          <p:spPr>
            <a:xfrm>
              <a:off x="1299277" y="1695421"/>
              <a:ext cx="718500" cy="741900"/>
            </a:xfrm>
            <a:prstGeom prst="straightConnector1">
              <a:avLst/>
            </a:prstGeom>
            <a:noFill/>
            <a:ln cap="flat" cmpd="sng" w="9525">
              <a:solidFill>
                <a:srgbClr val="DB4437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828" name="Shape 828"/>
            <p:cNvSpPr/>
            <p:nvPr/>
          </p:nvSpPr>
          <p:spPr>
            <a:xfrm flipH="1">
              <a:off x="618820" y="2306625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DB4437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>
                  <a:solidFill>
                    <a:srgbClr val="999999"/>
                  </a:solidFill>
                </a:rPr>
                <a:t>  </a:t>
              </a:r>
            </a:p>
          </p:txBody>
        </p:sp>
        <p:sp>
          <p:nvSpPr>
            <p:cNvPr id="829" name="Shape 829"/>
            <p:cNvSpPr/>
            <p:nvPr/>
          </p:nvSpPr>
          <p:spPr>
            <a:xfrm>
              <a:off x="619055" y="2460450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C5392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999999"/>
                </a:solidFill>
              </a:endParaRPr>
            </a:p>
          </p:txBody>
        </p:sp>
        <p:grpSp>
          <p:nvGrpSpPr>
            <p:cNvPr id="830" name="Shape 830"/>
            <p:cNvGrpSpPr/>
            <p:nvPr/>
          </p:nvGrpSpPr>
          <p:grpSpPr>
            <a:xfrm>
              <a:off x="719081" y="1574025"/>
              <a:ext cx="1177279" cy="2315200"/>
              <a:chOff x="1314039" y="1574025"/>
              <a:chExt cx="1177279" cy="2315200"/>
            </a:xfrm>
          </p:grpSpPr>
          <p:sp>
            <p:nvSpPr>
              <p:cNvPr id="831" name="Shape 831"/>
              <p:cNvSpPr txBox="1"/>
              <p:nvPr/>
            </p:nvSpPr>
            <p:spPr>
              <a:xfrm>
                <a:off x="1321858" y="2695025"/>
                <a:ext cx="1167300" cy="44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b" bIns="91425" lIns="91425" rIns="91425" wrap="square" tIns="91425">
                <a:noAutofit/>
              </a:bodyPr>
              <a:lstStyle/>
              <a:p>
                <a:pPr lvl="0" rtl="0">
                  <a:lnSpc>
                    <a:spcPct val="115000"/>
                  </a:lnSpc>
                  <a:spcBef>
                    <a:spcPts val="0"/>
                  </a:spcBef>
                  <a:buNone/>
                </a:pPr>
                <a:r>
                  <a:rPr b="1" lang="en" sz="1000">
                    <a:solidFill>
                      <a:srgbClr val="DB4437"/>
                    </a:solidFill>
                    <a:latin typeface="Roboto"/>
                    <a:ea typeface="Roboto"/>
                    <a:cs typeface="Roboto"/>
                    <a:sym typeface="Roboto"/>
                  </a:rPr>
                  <a:t>Lamport</a:t>
                </a:r>
              </a:p>
            </p:txBody>
          </p:sp>
          <p:sp>
            <p:nvSpPr>
              <p:cNvPr id="832" name="Shape 832"/>
              <p:cNvSpPr txBox="1"/>
              <p:nvPr/>
            </p:nvSpPr>
            <p:spPr>
              <a:xfrm>
                <a:off x="1324018" y="3151825"/>
                <a:ext cx="1167300" cy="73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wrap="square" tIns="91425">
                <a:noAutofit/>
              </a:bodyPr>
              <a:lstStyle/>
              <a:p>
                <a:pPr lvl="0" rtl="0">
                  <a:lnSpc>
                    <a:spcPct val="115000"/>
                  </a:lnSpc>
                  <a:spcBef>
                    <a:spcPts val="0"/>
                  </a:spcBef>
                  <a:buNone/>
                </a:pPr>
                <a:r>
                  <a:rPr lang="en" sz="1050">
                    <a:solidFill>
                      <a:srgbClr val="333333"/>
                    </a:solidFill>
                    <a:highlight>
                      <a:srgbClr val="F4F4F4"/>
                    </a:highlight>
                  </a:rPr>
                  <a:t>Time, Clocks, and the Ordering of Events in a Distributed System</a:t>
                </a:r>
              </a:p>
              <a:p>
                <a:pPr lvl="0" rtl="0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t/>
                </a:r>
                <a:endParaRPr sz="800">
                  <a:solidFill>
                    <a:srgbClr val="DB4437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33" name="Shape 833"/>
              <p:cNvSpPr txBox="1"/>
              <p:nvPr/>
            </p:nvSpPr>
            <p:spPr>
              <a:xfrm>
                <a:off x="1314039" y="1574025"/>
                <a:ext cx="624300" cy="241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wrap="square" tIns="91425">
                <a:noAutofit/>
              </a:bodyPr>
              <a:lstStyle/>
              <a:p>
                <a:pPr lvl="0" rtl="0" algn="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SzPct val="137500"/>
                  <a:buNone/>
                </a:pPr>
                <a:r>
                  <a:rPr lang="en" sz="800">
                    <a:solidFill>
                      <a:srgbClr val="DB4437"/>
                    </a:solidFill>
                    <a:latin typeface="Roboto"/>
                    <a:ea typeface="Roboto"/>
                    <a:cs typeface="Roboto"/>
                    <a:sym typeface="Roboto"/>
                  </a:rPr>
                  <a:t>1978</a:t>
                </a:r>
              </a:p>
            </p:txBody>
          </p:sp>
        </p:grpSp>
      </p:grpSp>
      <p:grpSp>
        <p:nvGrpSpPr>
          <p:cNvPr id="834" name="Shape 834"/>
          <p:cNvGrpSpPr/>
          <p:nvPr/>
        </p:nvGrpSpPr>
        <p:grpSpPr>
          <a:xfrm>
            <a:off x="1917073" y="1575830"/>
            <a:ext cx="1418334" cy="2315200"/>
            <a:chOff x="1917073" y="1575830"/>
            <a:chExt cx="1418334" cy="2315200"/>
          </a:xfrm>
        </p:grpSpPr>
        <p:cxnSp>
          <p:nvCxnSpPr>
            <p:cNvPr id="835" name="Shape 835"/>
            <p:cNvCxnSpPr/>
            <p:nvPr/>
          </p:nvCxnSpPr>
          <p:spPr>
            <a:xfrm>
              <a:off x="2597529" y="1695421"/>
              <a:ext cx="718500" cy="741900"/>
            </a:xfrm>
            <a:prstGeom prst="straightConnector1">
              <a:avLst/>
            </a:prstGeom>
            <a:noFill/>
            <a:ln cap="flat" cmpd="sng" w="9525">
              <a:solidFill>
                <a:srgbClr val="DB4437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836" name="Shape 836"/>
            <p:cNvSpPr/>
            <p:nvPr/>
          </p:nvSpPr>
          <p:spPr>
            <a:xfrm flipH="1">
              <a:off x="1917073" y="2306625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DB4437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>
                  <a:solidFill>
                    <a:srgbClr val="999999"/>
                  </a:solidFill>
                </a:rPr>
                <a:t>  </a:t>
              </a:r>
            </a:p>
          </p:txBody>
        </p:sp>
        <p:sp>
          <p:nvSpPr>
            <p:cNvPr id="837" name="Shape 837"/>
            <p:cNvSpPr/>
            <p:nvPr/>
          </p:nvSpPr>
          <p:spPr>
            <a:xfrm>
              <a:off x="1917307" y="2460450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C5392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999999"/>
                </a:solidFill>
              </a:endParaRPr>
            </a:p>
          </p:txBody>
        </p:sp>
        <p:sp>
          <p:nvSpPr>
            <p:cNvPr id="838" name="Shape 838"/>
            <p:cNvSpPr txBox="1"/>
            <p:nvPr/>
          </p:nvSpPr>
          <p:spPr>
            <a:xfrm>
              <a:off x="2021560" y="2696830"/>
              <a:ext cx="11673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rIns="91425" wrap="square" tIns="91425">
              <a:noAutofit/>
            </a:bodyPr>
            <a:lstStyle/>
            <a:p>
              <a:pPr lvl="0" rtl="0">
                <a:lnSpc>
                  <a:spcPct val="115000"/>
                </a:lnSpc>
                <a:spcBef>
                  <a:spcPts val="0"/>
                </a:spcBef>
                <a:buNone/>
              </a:pPr>
              <a:r>
                <a:rPr b="1" lang="en" sz="1000">
                  <a:solidFill>
                    <a:srgbClr val="DB4437"/>
                  </a:solidFill>
                  <a:latin typeface="Roboto"/>
                  <a:ea typeface="Roboto"/>
                  <a:cs typeface="Roboto"/>
                  <a:sym typeface="Roboto"/>
                </a:rPr>
                <a:t>Lamport</a:t>
              </a:r>
            </a:p>
          </p:txBody>
        </p:sp>
        <p:sp>
          <p:nvSpPr>
            <p:cNvPr id="839" name="Shape 839"/>
            <p:cNvSpPr txBox="1"/>
            <p:nvPr/>
          </p:nvSpPr>
          <p:spPr>
            <a:xfrm>
              <a:off x="2023720" y="3153630"/>
              <a:ext cx="11673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50">
                  <a:solidFill>
                    <a:srgbClr val="333333"/>
                  </a:solidFill>
                  <a:highlight>
                    <a:srgbClr val="F4F4F4"/>
                  </a:highlight>
                </a:rPr>
                <a:t>The Byzantine Generals Problem</a:t>
              </a:r>
            </a:p>
            <a:p>
              <a:pPr lvl="0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t/>
              </a:r>
              <a:endParaRPr sz="800">
                <a:solidFill>
                  <a:srgbClr val="DB4437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40" name="Shape 840"/>
            <p:cNvSpPr txBox="1"/>
            <p:nvPr/>
          </p:nvSpPr>
          <p:spPr>
            <a:xfrm>
              <a:off x="2013741" y="1575830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 algn="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SzPct val="137500"/>
                <a:buNone/>
              </a:pPr>
              <a:r>
                <a:rPr lang="en" sz="800">
                  <a:solidFill>
                    <a:srgbClr val="DB4437"/>
                  </a:solidFill>
                  <a:latin typeface="Roboto"/>
                  <a:ea typeface="Roboto"/>
                  <a:cs typeface="Roboto"/>
                  <a:sym typeface="Roboto"/>
                </a:rPr>
                <a:t>1982</a:t>
              </a:r>
            </a:p>
          </p:txBody>
        </p:sp>
      </p:grpSp>
      <p:grpSp>
        <p:nvGrpSpPr>
          <p:cNvPr id="841" name="Shape 841"/>
          <p:cNvGrpSpPr/>
          <p:nvPr/>
        </p:nvGrpSpPr>
        <p:grpSpPr>
          <a:xfrm>
            <a:off x="3214118" y="1575830"/>
            <a:ext cx="1418334" cy="2315200"/>
            <a:chOff x="3214118" y="1575830"/>
            <a:chExt cx="1418334" cy="2315200"/>
          </a:xfrm>
        </p:grpSpPr>
        <p:cxnSp>
          <p:nvCxnSpPr>
            <p:cNvPr id="842" name="Shape 842"/>
            <p:cNvCxnSpPr/>
            <p:nvPr/>
          </p:nvCxnSpPr>
          <p:spPr>
            <a:xfrm>
              <a:off x="3894575" y="1695421"/>
              <a:ext cx="718500" cy="741900"/>
            </a:xfrm>
            <a:prstGeom prst="straightConnector1">
              <a:avLst/>
            </a:prstGeom>
            <a:noFill/>
            <a:ln cap="flat" cmpd="sng" w="9525">
              <a:solidFill>
                <a:srgbClr val="DB4437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843" name="Shape 843"/>
            <p:cNvSpPr/>
            <p:nvPr/>
          </p:nvSpPr>
          <p:spPr>
            <a:xfrm flipH="1">
              <a:off x="3214118" y="2306625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DB4437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>
                  <a:solidFill>
                    <a:srgbClr val="999999"/>
                  </a:solidFill>
                </a:rPr>
                <a:t>  </a:t>
              </a:r>
            </a:p>
          </p:txBody>
        </p:sp>
        <p:sp>
          <p:nvSpPr>
            <p:cNvPr id="844" name="Shape 844"/>
            <p:cNvSpPr/>
            <p:nvPr/>
          </p:nvSpPr>
          <p:spPr>
            <a:xfrm>
              <a:off x="3214352" y="2460450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DB4437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999999"/>
                </a:solidFill>
              </a:endParaRPr>
            </a:p>
          </p:txBody>
        </p:sp>
        <p:sp>
          <p:nvSpPr>
            <p:cNvPr id="845" name="Shape 845"/>
            <p:cNvSpPr txBox="1"/>
            <p:nvPr/>
          </p:nvSpPr>
          <p:spPr>
            <a:xfrm>
              <a:off x="3324920" y="2696830"/>
              <a:ext cx="11673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rIns="91425" wrap="square" tIns="91425">
              <a:noAutofit/>
            </a:bodyPr>
            <a:lstStyle/>
            <a:p>
              <a:pPr lvl="0" rtl="0">
                <a:lnSpc>
                  <a:spcPct val="115000"/>
                </a:lnSpc>
                <a:spcBef>
                  <a:spcPts val="0"/>
                </a:spcBef>
                <a:buNone/>
              </a:pPr>
              <a:r>
                <a:rPr b="1" lang="en" sz="1000">
                  <a:solidFill>
                    <a:srgbClr val="DB4437"/>
                  </a:solidFill>
                  <a:latin typeface="Roboto"/>
                  <a:ea typeface="Roboto"/>
                  <a:cs typeface="Roboto"/>
                  <a:sym typeface="Roboto"/>
                </a:rPr>
                <a:t>FLP</a:t>
              </a:r>
            </a:p>
          </p:txBody>
        </p:sp>
        <p:sp>
          <p:nvSpPr>
            <p:cNvPr id="846" name="Shape 846"/>
            <p:cNvSpPr txBox="1"/>
            <p:nvPr/>
          </p:nvSpPr>
          <p:spPr>
            <a:xfrm>
              <a:off x="3327080" y="3153630"/>
              <a:ext cx="11673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50">
                  <a:highlight>
                    <a:srgbClr val="F4F4F4"/>
                  </a:highlight>
                </a:rPr>
                <a:t>Impossibility of Distributed Consensus with One Faulty Process</a:t>
              </a:r>
            </a:p>
          </p:txBody>
        </p:sp>
        <p:sp>
          <p:nvSpPr>
            <p:cNvPr id="847" name="Shape 847"/>
            <p:cNvSpPr txBox="1"/>
            <p:nvPr/>
          </p:nvSpPr>
          <p:spPr>
            <a:xfrm>
              <a:off x="3317101" y="1575830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 algn="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SzPct val="137500"/>
                <a:buNone/>
              </a:pPr>
              <a:r>
                <a:rPr lang="en" sz="800">
                  <a:solidFill>
                    <a:srgbClr val="DB4437"/>
                  </a:solidFill>
                  <a:latin typeface="Roboto"/>
                  <a:ea typeface="Roboto"/>
                  <a:cs typeface="Roboto"/>
                  <a:sym typeface="Roboto"/>
                </a:rPr>
                <a:t>1985</a:t>
              </a:r>
            </a:p>
          </p:txBody>
        </p:sp>
      </p:grpSp>
      <p:grpSp>
        <p:nvGrpSpPr>
          <p:cNvPr id="848" name="Shape 848"/>
          <p:cNvGrpSpPr/>
          <p:nvPr/>
        </p:nvGrpSpPr>
        <p:grpSpPr>
          <a:xfrm>
            <a:off x="4511544" y="1575830"/>
            <a:ext cx="1418334" cy="2315200"/>
            <a:chOff x="4511544" y="1575830"/>
            <a:chExt cx="1418334" cy="2315200"/>
          </a:xfrm>
        </p:grpSpPr>
        <p:cxnSp>
          <p:nvCxnSpPr>
            <p:cNvPr id="849" name="Shape 849"/>
            <p:cNvCxnSpPr/>
            <p:nvPr/>
          </p:nvCxnSpPr>
          <p:spPr>
            <a:xfrm>
              <a:off x="5192001" y="1695421"/>
              <a:ext cx="718500" cy="741900"/>
            </a:xfrm>
            <a:prstGeom prst="straightConnector1">
              <a:avLst/>
            </a:prstGeom>
            <a:noFill/>
            <a:ln cap="flat" cmpd="sng" w="9525">
              <a:solidFill>
                <a:srgbClr val="DB4437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850" name="Shape 850"/>
            <p:cNvSpPr/>
            <p:nvPr/>
          </p:nvSpPr>
          <p:spPr>
            <a:xfrm flipH="1">
              <a:off x="4511544" y="2306625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DB4437"/>
            </a:solidFill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>
                  <a:solidFill>
                    <a:srgbClr val="999999"/>
                  </a:solidFill>
                </a:rPr>
                <a:t>  </a:t>
              </a:r>
            </a:p>
          </p:txBody>
        </p:sp>
        <p:sp>
          <p:nvSpPr>
            <p:cNvPr id="851" name="Shape 851"/>
            <p:cNvSpPr/>
            <p:nvPr/>
          </p:nvSpPr>
          <p:spPr>
            <a:xfrm>
              <a:off x="4511779" y="2460450"/>
              <a:ext cx="1418100" cy="143400"/>
            </a:xfrm>
            <a:prstGeom prst="parallelogram">
              <a:avLst>
                <a:gd fmla="val 96952" name="adj"/>
              </a:avLst>
            </a:prstGeom>
            <a:solidFill>
              <a:srgbClr val="DB4437"/>
            </a:solidFill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999999"/>
                </a:solidFill>
              </a:endParaRPr>
            </a:p>
          </p:txBody>
        </p:sp>
        <p:sp>
          <p:nvSpPr>
            <p:cNvPr id="852" name="Shape 852"/>
            <p:cNvSpPr txBox="1"/>
            <p:nvPr/>
          </p:nvSpPr>
          <p:spPr>
            <a:xfrm>
              <a:off x="4619580" y="2696830"/>
              <a:ext cx="11673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rIns="91425" wrap="square" tIns="91425">
              <a:noAutofit/>
            </a:bodyPr>
            <a:lstStyle/>
            <a:p>
              <a:pPr lvl="0" rtl="0">
                <a:lnSpc>
                  <a:spcPct val="115000"/>
                </a:lnSpc>
                <a:spcBef>
                  <a:spcPts val="0"/>
                </a:spcBef>
                <a:buNone/>
              </a:pPr>
              <a:r>
                <a:rPr b="1" lang="en" sz="1000">
                  <a:solidFill>
                    <a:srgbClr val="DB4437"/>
                  </a:solidFill>
                  <a:latin typeface="Roboto"/>
                  <a:ea typeface="Roboto"/>
                  <a:cs typeface="Roboto"/>
                  <a:sym typeface="Roboto"/>
                </a:rPr>
                <a:t>Demers</a:t>
              </a:r>
            </a:p>
          </p:txBody>
        </p:sp>
        <p:sp>
          <p:nvSpPr>
            <p:cNvPr id="853" name="Shape 853"/>
            <p:cNvSpPr txBox="1"/>
            <p:nvPr/>
          </p:nvSpPr>
          <p:spPr>
            <a:xfrm>
              <a:off x="4621740" y="3153630"/>
              <a:ext cx="11673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50">
                  <a:solidFill>
                    <a:schemeClr val="dk1"/>
                  </a:solidFill>
                  <a:highlight>
                    <a:srgbClr val="F4F4F4"/>
                  </a:highlight>
                </a:rPr>
                <a:t>Epidemic algorithms for replicated database maintenance</a:t>
              </a:r>
            </a:p>
            <a:p>
              <a:pPr lvl="0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t/>
              </a:r>
              <a:endParaRPr sz="8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54" name="Shape 854"/>
            <p:cNvSpPr txBox="1"/>
            <p:nvPr/>
          </p:nvSpPr>
          <p:spPr>
            <a:xfrm>
              <a:off x="4611761" y="1575830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 algn="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SzPct val="137500"/>
                <a:buNone/>
              </a:pPr>
              <a:r>
                <a:rPr lang="en" sz="800">
                  <a:solidFill>
                    <a:srgbClr val="DB4437"/>
                  </a:solidFill>
                  <a:latin typeface="Roboto"/>
                  <a:ea typeface="Roboto"/>
                  <a:cs typeface="Roboto"/>
                  <a:sym typeface="Roboto"/>
                </a:rPr>
                <a:t>1987</a:t>
              </a:r>
            </a:p>
          </p:txBody>
        </p:sp>
      </p:grpSp>
      <p:grpSp>
        <p:nvGrpSpPr>
          <p:cNvPr id="855" name="Shape 855"/>
          <p:cNvGrpSpPr/>
          <p:nvPr/>
        </p:nvGrpSpPr>
        <p:grpSpPr>
          <a:xfrm>
            <a:off x="5557147" y="1575830"/>
            <a:ext cx="1531816" cy="2315200"/>
            <a:chOff x="2962563" y="1575830"/>
            <a:chExt cx="1531816" cy="2315200"/>
          </a:xfrm>
        </p:grpSpPr>
        <p:cxnSp>
          <p:nvCxnSpPr>
            <p:cNvPr id="856" name="Shape 856"/>
            <p:cNvCxnSpPr/>
            <p:nvPr/>
          </p:nvCxnSpPr>
          <p:spPr>
            <a:xfrm>
              <a:off x="3654450" y="1708121"/>
              <a:ext cx="718500" cy="741900"/>
            </a:xfrm>
            <a:prstGeom prst="straightConnector1">
              <a:avLst/>
            </a:prstGeom>
            <a:noFill/>
            <a:ln cap="flat" cmpd="sng" w="9525">
              <a:solidFill>
                <a:srgbClr val="DB4437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857" name="Shape 857"/>
            <p:cNvSpPr/>
            <p:nvPr/>
          </p:nvSpPr>
          <p:spPr>
            <a:xfrm flipH="1">
              <a:off x="3205679" y="2306625"/>
              <a:ext cx="1167300" cy="143400"/>
            </a:xfrm>
            <a:prstGeom prst="parallelogram">
              <a:avLst>
                <a:gd fmla="val 96952" name="adj"/>
              </a:avLst>
            </a:prstGeom>
            <a:solidFill>
              <a:srgbClr val="DB4437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>
                  <a:solidFill>
                    <a:srgbClr val="999999"/>
                  </a:solidFill>
                </a:rPr>
                <a:t>  </a:t>
              </a:r>
            </a:p>
          </p:txBody>
        </p:sp>
        <p:sp>
          <p:nvSpPr>
            <p:cNvPr id="858" name="Shape 858"/>
            <p:cNvSpPr/>
            <p:nvPr/>
          </p:nvSpPr>
          <p:spPr>
            <a:xfrm>
              <a:off x="3214341" y="2460450"/>
              <a:ext cx="1158600" cy="143400"/>
            </a:xfrm>
            <a:prstGeom prst="parallelogram">
              <a:avLst>
                <a:gd fmla="val 96952" name="adj"/>
              </a:avLst>
            </a:prstGeom>
            <a:solidFill>
              <a:srgbClr val="DB4437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999999"/>
                </a:solidFill>
              </a:endParaRPr>
            </a:p>
          </p:txBody>
        </p:sp>
        <p:sp>
          <p:nvSpPr>
            <p:cNvPr id="859" name="Shape 859"/>
            <p:cNvSpPr txBox="1"/>
            <p:nvPr/>
          </p:nvSpPr>
          <p:spPr>
            <a:xfrm>
              <a:off x="3324920" y="2696830"/>
              <a:ext cx="11673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rIns="91425" wrap="square" tIns="91425">
              <a:noAutofit/>
            </a:bodyPr>
            <a:lstStyle/>
            <a:p>
              <a:pPr lvl="0" rtl="0">
                <a:lnSpc>
                  <a:spcPct val="115000"/>
                </a:lnSpc>
                <a:spcBef>
                  <a:spcPts val="0"/>
                </a:spcBef>
                <a:buNone/>
              </a:pPr>
              <a:r>
                <a:rPr b="1" lang="en" sz="1000">
                  <a:solidFill>
                    <a:srgbClr val="DB4437"/>
                  </a:solidFill>
                </a:rPr>
                <a:t>Schneider</a:t>
              </a:r>
            </a:p>
          </p:txBody>
        </p:sp>
        <p:sp>
          <p:nvSpPr>
            <p:cNvPr id="860" name="Shape 860"/>
            <p:cNvSpPr txBox="1"/>
            <p:nvPr/>
          </p:nvSpPr>
          <p:spPr>
            <a:xfrm>
              <a:off x="3327080" y="3153630"/>
              <a:ext cx="11673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highlight>
                    <a:srgbClr val="F4F4F4"/>
                  </a:highlight>
                </a:rPr>
                <a:t>Implementing fault-tolerant services using the state machine approach: A tutorial</a:t>
              </a:r>
            </a:p>
            <a:p>
              <a:pPr lvl="0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t/>
              </a:r>
              <a:endParaRPr sz="8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61" name="Shape 861"/>
            <p:cNvSpPr txBox="1"/>
            <p:nvPr/>
          </p:nvSpPr>
          <p:spPr>
            <a:xfrm>
              <a:off x="2962563" y="1575830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 algn="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SzPct val="137500"/>
                <a:buNone/>
              </a:pPr>
              <a:r>
                <a:rPr lang="en" sz="800">
                  <a:solidFill>
                    <a:srgbClr val="DB4437"/>
                  </a:solidFill>
                  <a:latin typeface="Roboto"/>
                  <a:ea typeface="Roboto"/>
                  <a:cs typeface="Roboto"/>
                  <a:sym typeface="Roboto"/>
                </a:rPr>
                <a:t>1990</a:t>
              </a:r>
            </a:p>
          </p:txBody>
        </p:sp>
      </p:grpSp>
      <p:grpSp>
        <p:nvGrpSpPr>
          <p:cNvPr id="862" name="Shape 862"/>
          <p:cNvGrpSpPr/>
          <p:nvPr/>
        </p:nvGrpSpPr>
        <p:grpSpPr>
          <a:xfrm>
            <a:off x="6617672" y="1575830"/>
            <a:ext cx="1531816" cy="2315200"/>
            <a:chOff x="2962563" y="1575830"/>
            <a:chExt cx="1531816" cy="2315200"/>
          </a:xfrm>
        </p:grpSpPr>
        <p:cxnSp>
          <p:nvCxnSpPr>
            <p:cNvPr id="863" name="Shape 863"/>
            <p:cNvCxnSpPr/>
            <p:nvPr/>
          </p:nvCxnSpPr>
          <p:spPr>
            <a:xfrm>
              <a:off x="3654450" y="1708121"/>
              <a:ext cx="718500" cy="7419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864" name="Shape 864"/>
            <p:cNvSpPr/>
            <p:nvPr/>
          </p:nvSpPr>
          <p:spPr>
            <a:xfrm flipH="1">
              <a:off x="3205679" y="2306625"/>
              <a:ext cx="1167300" cy="143400"/>
            </a:xfrm>
            <a:prstGeom prst="parallelogram">
              <a:avLst>
                <a:gd fmla="val 96952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>
                  <a:solidFill>
                    <a:srgbClr val="999999"/>
                  </a:solidFill>
                </a:rPr>
                <a:t>  </a:t>
              </a:r>
            </a:p>
          </p:txBody>
        </p:sp>
        <p:sp>
          <p:nvSpPr>
            <p:cNvPr id="865" name="Shape 865"/>
            <p:cNvSpPr/>
            <p:nvPr/>
          </p:nvSpPr>
          <p:spPr>
            <a:xfrm>
              <a:off x="3214341" y="2460450"/>
              <a:ext cx="1158600" cy="143400"/>
            </a:xfrm>
            <a:prstGeom prst="parallelogram">
              <a:avLst>
                <a:gd fmla="val 96952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999999"/>
                </a:solidFill>
              </a:endParaRPr>
            </a:p>
          </p:txBody>
        </p:sp>
        <p:sp>
          <p:nvSpPr>
            <p:cNvPr id="866" name="Shape 866"/>
            <p:cNvSpPr txBox="1"/>
            <p:nvPr/>
          </p:nvSpPr>
          <p:spPr>
            <a:xfrm>
              <a:off x="3324920" y="2696830"/>
              <a:ext cx="11673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rIns="91425" wrap="square" tIns="91425">
              <a:noAutofit/>
            </a:bodyPr>
            <a:lstStyle/>
            <a:p>
              <a:pPr lvl="0" rtl="0">
                <a:lnSpc>
                  <a:spcPct val="115000"/>
                </a:lnSpc>
                <a:spcBef>
                  <a:spcPts val="0"/>
                </a:spcBef>
                <a:buNone/>
              </a:pPr>
              <a:r>
                <a:rPr b="1" lang="en" sz="1000">
                  <a:solidFill>
                    <a:schemeClr val="lt2"/>
                  </a:solidFill>
                  <a:latin typeface="Roboto"/>
                  <a:ea typeface="Roboto"/>
                  <a:cs typeface="Roboto"/>
                  <a:sym typeface="Roboto"/>
                </a:rPr>
                <a:t>Terry</a:t>
              </a:r>
            </a:p>
          </p:txBody>
        </p:sp>
        <p:sp>
          <p:nvSpPr>
            <p:cNvPr id="867" name="Shape 867"/>
            <p:cNvSpPr txBox="1"/>
            <p:nvPr/>
          </p:nvSpPr>
          <p:spPr>
            <a:xfrm>
              <a:off x="3327080" y="3153630"/>
              <a:ext cx="11673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highlight>
                    <a:srgbClr val="F4F4F4"/>
                  </a:highlight>
                </a:rPr>
                <a:t>Managing update conflicts in Bayou, a weakly connected replicated storage system</a:t>
              </a:r>
            </a:p>
            <a:p>
              <a:pPr lvl="0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t/>
              </a:r>
              <a:endParaRPr sz="8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68" name="Shape 868"/>
            <p:cNvSpPr txBox="1"/>
            <p:nvPr/>
          </p:nvSpPr>
          <p:spPr>
            <a:xfrm>
              <a:off x="2962563" y="1575830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 algn="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SzPct val="137500"/>
                <a:buNone/>
              </a:pPr>
              <a:r>
                <a:rPr lang="en" sz="800">
                  <a:solidFill>
                    <a:schemeClr val="lt2"/>
                  </a:solidFill>
                  <a:latin typeface="Roboto"/>
                  <a:ea typeface="Roboto"/>
                  <a:cs typeface="Roboto"/>
                  <a:sym typeface="Roboto"/>
                </a:rPr>
                <a:t>1995</a:t>
              </a:r>
            </a:p>
          </p:txBody>
        </p:sp>
      </p:grpSp>
      <p:grpSp>
        <p:nvGrpSpPr>
          <p:cNvPr id="869" name="Shape 869"/>
          <p:cNvGrpSpPr/>
          <p:nvPr/>
        </p:nvGrpSpPr>
        <p:grpSpPr>
          <a:xfrm>
            <a:off x="7654747" y="1575830"/>
            <a:ext cx="1531816" cy="2315200"/>
            <a:chOff x="2962563" y="1575830"/>
            <a:chExt cx="1531816" cy="2315200"/>
          </a:xfrm>
        </p:grpSpPr>
        <p:cxnSp>
          <p:nvCxnSpPr>
            <p:cNvPr id="870" name="Shape 870"/>
            <p:cNvCxnSpPr/>
            <p:nvPr/>
          </p:nvCxnSpPr>
          <p:spPr>
            <a:xfrm>
              <a:off x="3654450" y="1708121"/>
              <a:ext cx="718500" cy="74190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871" name="Shape 871"/>
            <p:cNvSpPr/>
            <p:nvPr/>
          </p:nvSpPr>
          <p:spPr>
            <a:xfrm flipH="1">
              <a:off x="3246743" y="2306625"/>
              <a:ext cx="1126200" cy="143400"/>
            </a:xfrm>
            <a:prstGeom prst="parallelogram">
              <a:avLst>
                <a:gd fmla="val 96952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>
                  <a:solidFill>
                    <a:srgbClr val="999999"/>
                  </a:solidFill>
                </a:rPr>
                <a:t>  </a:t>
              </a:r>
            </a:p>
          </p:txBody>
        </p:sp>
        <p:sp>
          <p:nvSpPr>
            <p:cNvPr id="872" name="Shape 872"/>
            <p:cNvSpPr/>
            <p:nvPr/>
          </p:nvSpPr>
          <p:spPr>
            <a:xfrm>
              <a:off x="3246741" y="2460450"/>
              <a:ext cx="1126200" cy="143400"/>
            </a:xfrm>
            <a:prstGeom prst="parallelogram">
              <a:avLst>
                <a:gd fmla="val 96952" name="adj"/>
              </a:avLst>
            </a:pr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>
                <a:solidFill>
                  <a:srgbClr val="999999"/>
                </a:solidFill>
              </a:endParaRPr>
            </a:p>
          </p:txBody>
        </p:sp>
        <p:sp>
          <p:nvSpPr>
            <p:cNvPr id="873" name="Shape 873"/>
            <p:cNvSpPr txBox="1"/>
            <p:nvPr/>
          </p:nvSpPr>
          <p:spPr>
            <a:xfrm>
              <a:off x="3324920" y="2696830"/>
              <a:ext cx="11673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rIns="91425" wrap="square" tIns="91425">
              <a:noAutofit/>
            </a:bodyPr>
            <a:lstStyle/>
            <a:p>
              <a:pPr lvl="0" rtl="0">
                <a:lnSpc>
                  <a:spcPct val="115000"/>
                </a:lnSpc>
                <a:spcBef>
                  <a:spcPts val="0"/>
                </a:spcBef>
                <a:buNone/>
              </a:pPr>
              <a:r>
                <a:rPr b="1" lang="en" sz="1000">
                  <a:solidFill>
                    <a:srgbClr val="B7B7B7"/>
                  </a:solidFill>
                  <a:latin typeface="Roboto"/>
                  <a:ea typeface="Roboto"/>
                  <a:cs typeface="Roboto"/>
                  <a:sym typeface="Roboto"/>
                </a:rPr>
                <a:t>Lamport</a:t>
              </a:r>
            </a:p>
          </p:txBody>
        </p:sp>
        <p:sp>
          <p:nvSpPr>
            <p:cNvPr id="874" name="Shape 874"/>
            <p:cNvSpPr txBox="1"/>
            <p:nvPr/>
          </p:nvSpPr>
          <p:spPr>
            <a:xfrm>
              <a:off x="3327080" y="3153630"/>
              <a:ext cx="11673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000">
                  <a:solidFill>
                    <a:schemeClr val="accent2"/>
                  </a:solidFill>
                  <a:highlight>
                    <a:srgbClr val="F4F4F4"/>
                  </a:highlight>
                </a:rPr>
                <a:t>The part-time parliament</a:t>
              </a:r>
            </a:p>
          </p:txBody>
        </p:sp>
        <p:sp>
          <p:nvSpPr>
            <p:cNvPr id="875" name="Shape 875"/>
            <p:cNvSpPr txBox="1"/>
            <p:nvPr/>
          </p:nvSpPr>
          <p:spPr>
            <a:xfrm>
              <a:off x="2962563" y="1575830"/>
              <a:ext cx="6243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 algn="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SzPct val="137500"/>
                <a:buNone/>
              </a:pPr>
              <a:r>
                <a:rPr lang="en" sz="800">
                  <a:solidFill>
                    <a:srgbClr val="B7B7B7"/>
                  </a:solidFill>
                  <a:latin typeface="Roboto"/>
                  <a:ea typeface="Roboto"/>
                  <a:cs typeface="Roboto"/>
                  <a:sym typeface="Roboto"/>
                </a:rPr>
                <a:t>1998</a:t>
              </a:r>
            </a:p>
          </p:txBody>
        </p:sp>
      </p:grpSp>
      <p:sp>
        <p:nvSpPr>
          <p:cNvPr id="876" name="Shape 876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D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Shape 881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is Bayou?</a:t>
            </a:r>
          </a:p>
        </p:txBody>
      </p:sp>
      <p:sp>
        <p:nvSpPr>
          <p:cNvPr id="882" name="Shape 882"/>
          <p:cNvSpPr txBox="1"/>
          <p:nvPr>
            <p:ph idx="1" type="body"/>
          </p:nvPr>
        </p:nvSpPr>
        <p:spPr>
          <a:xfrm>
            <a:off x="311700" y="1171600"/>
            <a:ext cx="4844400" cy="3397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Storage system designed for mobile computing</a:t>
            </a:r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400"/>
              <a:t>Network is not stable</a:t>
            </a:r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400"/>
              <a:t>Parts of the network may not be connected all the time</a:t>
            </a:r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b="1" lang="en" sz="2400"/>
              <a:t>Goal: high availability</a:t>
            </a:r>
          </a:p>
          <a:p>
            <a:pPr indent="-381000" lvl="1" marL="914400">
              <a:spcBef>
                <a:spcPts val="0"/>
              </a:spcBef>
              <a:buSzPct val="100000"/>
              <a:buChar char="○"/>
            </a:pPr>
            <a:r>
              <a:rPr lang="en" sz="2400"/>
              <a:t>Guarantees </a:t>
            </a:r>
            <a:r>
              <a:rPr i="1" lang="en" sz="2400"/>
              <a:t>weak</a:t>
            </a:r>
            <a:r>
              <a:rPr lang="en" sz="2400"/>
              <a:t> consistency</a:t>
            </a:r>
          </a:p>
        </p:txBody>
      </p:sp>
      <p:sp>
        <p:nvSpPr>
          <p:cNvPr id="883" name="Shape 883"/>
          <p:cNvSpPr txBox="1"/>
          <p:nvPr>
            <p:ph idx="12" type="sldNum"/>
          </p:nvPr>
        </p:nvSpPr>
        <p:spPr>
          <a:xfrm>
            <a:off x="103108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descr="storage-warehouse-1553550_640.jpg" id="884" name="Shape 8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8075" y="0"/>
            <a:ext cx="4125925" cy="2739850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Shape 885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D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Shape 89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2400"/>
              <a:t>Bayou System Diagram</a:t>
            </a:r>
          </a:p>
        </p:txBody>
      </p:sp>
      <p:sp>
        <p:nvSpPr>
          <p:cNvPr id="891" name="Shape 891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892" name="Shape 892"/>
          <p:cNvSpPr/>
          <p:nvPr/>
        </p:nvSpPr>
        <p:spPr>
          <a:xfrm>
            <a:off x="4970250" y="1129125"/>
            <a:ext cx="1881600" cy="853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Server</a:t>
            </a:r>
          </a:p>
        </p:txBody>
      </p:sp>
      <p:sp>
        <p:nvSpPr>
          <p:cNvPr id="893" name="Shape 893"/>
          <p:cNvSpPr/>
          <p:nvPr/>
        </p:nvSpPr>
        <p:spPr>
          <a:xfrm>
            <a:off x="5227350" y="2647150"/>
            <a:ext cx="1367400" cy="13425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Client</a:t>
            </a:r>
          </a:p>
        </p:txBody>
      </p:sp>
      <p:sp>
        <p:nvSpPr>
          <p:cNvPr id="894" name="Shape 894"/>
          <p:cNvSpPr/>
          <p:nvPr/>
        </p:nvSpPr>
        <p:spPr>
          <a:xfrm>
            <a:off x="1987625" y="388725"/>
            <a:ext cx="1367400" cy="13425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Client</a:t>
            </a:r>
          </a:p>
        </p:txBody>
      </p:sp>
      <p:cxnSp>
        <p:nvCxnSpPr>
          <p:cNvPr id="895" name="Shape 895"/>
          <p:cNvCxnSpPr>
            <a:endCxn id="892" idx="1"/>
          </p:cNvCxnSpPr>
          <p:nvPr/>
        </p:nvCxnSpPr>
        <p:spPr>
          <a:xfrm>
            <a:off x="3355050" y="1060125"/>
            <a:ext cx="1615200" cy="495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896" name="Shape 896"/>
          <p:cNvSpPr txBox="1"/>
          <p:nvPr/>
        </p:nvSpPr>
        <p:spPr>
          <a:xfrm rot="1082081">
            <a:off x="3280966" y="445486"/>
            <a:ext cx="1874075" cy="7527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>
                <a:latin typeface="Old Standard TT"/>
                <a:ea typeface="Old Standard TT"/>
                <a:cs typeface="Old Standard TT"/>
                <a:sym typeface="Old Standard TT"/>
              </a:rPr>
              <a:t>Write </a:t>
            </a:r>
          </a:p>
          <a:p>
            <a:pPr lvl="0">
              <a:spcBef>
                <a:spcPts val="0"/>
              </a:spcBef>
              <a:buNone/>
            </a:pPr>
            <a:r>
              <a:rPr lang="en" sz="2400">
                <a:latin typeface="Old Standard TT"/>
                <a:ea typeface="Old Standard TT"/>
                <a:cs typeface="Old Standard TT"/>
                <a:sym typeface="Old Standard TT"/>
              </a:rPr>
              <a:t>(unique ID)</a:t>
            </a:r>
          </a:p>
        </p:txBody>
      </p:sp>
      <p:sp>
        <p:nvSpPr>
          <p:cNvPr id="897" name="Shape 897"/>
          <p:cNvSpPr/>
          <p:nvPr/>
        </p:nvSpPr>
        <p:spPr>
          <a:xfrm>
            <a:off x="1648900" y="2780200"/>
            <a:ext cx="1881600" cy="853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Server</a:t>
            </a:r>
          </a:p>
        </p:txBody>
      </p:sp>
      <p:sp>
        <p:nvSpPr>
          <p:cNvPr id="898" name="Shape 898"/>
          <p:cNvSpPr txBox="1"/>
          <p:nvPr/>
        </p:nvSpPr>
        <p:spPr>
          <a:xfrm rot="-1692207">
            <a:off x="2680748" y="1675278"/>
            <a:ext cx="2285212" cy="7529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latin typeface="Old Standard TT"/>
                <a:ea typeface="Old Standard TT"/>
                <a:cs typeface="Old Standard TT"/>
                <a:sym typeface="Old Standard TT"/>
              </a:rPr>
              <a:t>Anti-Entropy</a:t>
            </a:r>
          </a:p>
        </p:txBody>
      </p:sp>
      <p:cxnSp>
        <p:nvCxnSpPr>
          <p:cNvPr id="899" name="Shape 899"/>
          <p:cNvCxnSpPr>
            <a:stCxn id="892" idx="1"/>
          </p:cNvCxnSpPr>
          <p:nvPr/>
        </p:nvCxnSpPr>
        <p:spPr>
          <a:xfrm flipH="1">
            <a:off x="2676450" y="1555725"/>
            <a:ext cx="2293800" cy="1224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900" name="Shape 900"/>
          <p:cNvCxnSpPr>
            <a:stCxn id="893" idx="1"/>
          </p:cNvCxnSpPr>
          <p:nvPr/>
        </p:nvCxnSpPr>
        <p:spPr>
          <a:xfrm flipH="1">
            <a:off x="3530401" y="2843755"/>
            <a:ext cx="1897200" cy="3402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901" name="Shape 901"/>
          <p:cNvSpPr txBox="1"/>
          <p:nvPr/>
        </p:nvSpPr>
        <p:spPr>
          <a:xfrm rot="-742329">
            <a:off x="3486541" y="2516206"/>
            <a:ext cx="2285067" cy="75368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latin typeface="Old Standard TT"/>
                <a:ea typeface="Old Standard TT"/>
                <a:cs typeface="Old Standard TT"/>
                <a:sym typeface="Old Standard TT"/>
              </a:rPr>
              <a:t>Read Request</a:t>
            </a:r>
          </a:p>
        </p:txBody>
      </p:sp>
      <p:cxnSp>
        <p:nvCxnSpPr>
          <p:cNvPr id="902" name="Shape 902"/>
          <p:cNvCxnSpPr>
            <a:stCxn id="901" idx="1"/>
            <a:endCxn id="893" idx="2"/>
          </p:cNvCxnSpPr>
          <p:nvPr/>
        </p:nvCxnSpPr>
        <p:spPr>
          <a:xfrm>
            <a:off x="3513075" y="3137848"/>
            <a:ext cx="1714200" cy="180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903" name="Shape 903"/>
          <p:cNvSpPr txBox="1"/>
          <p:nvPr/>
        </p:nvSpPr>
        <p:spPr>
          <a:xfrm rot="324986">
            <a:off x="3227760" y="3162903"/>
            <a:ext cx="2285103" cy="75306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latin typeface="Old Standard TT"/>
                <a:ea typeface="Old Standard TT"/>
                <a:cs typeface="Old Standard TT"/>
                <a:sym typeface="Old Standard TT"/>
              </a:rPr>
              <a:t>Data</a:t>
            </a:r>
          </a:p>
        </p:txBody>
      </p:sp>
      <p:sp>
        <p:nvSpPr>
          <p:cNvPr id="904" name="Shape 904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D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Shape 909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Consistent Replicas</a:t>
            </a:r>
          </a:p>
        </p:txBody>
      </p:sp>
      <p:sp>
        <p:nvSpPr>
          <p:cNvPr id="910" name="Shape 910"/>
          <p:cNvSpPr txBox="1"/>
          <p:nvPr>
            <p:ph idx="1" type="body"/>
          </p:nvPr>
        </p:nvSpPr>
        <p:spPr>
          <a:xfrm>
            <a:off x="311700" y="1171600"/>
            <a:ext cx="4242300" cy="3397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Writes are first </a:t>
            </a:r>
            <a:r>
              <a:rPr lang="en" sz="2400" u="sng"/>
              <a:t>tentative</a:t>
            </a: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Eventually they are </a:t>
            </a:r>
            <a:r>
              <a:rPr lang="en" sz="2400" u="sng"/>
              <a:t>committed</a:t>
            </a:r>
            <a:r>
              <a:rPr lang="en" sz="2400"/>
              <a:t>, ordered by time</a:t>
            </a: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Clients can tell whether writes are </a:t>
            </a:r>
            <a:r>
              <a:rPr lang="en" sz="2400" u="sng"/>
              <a:t>stable</a:t>
            </a:r>
            <a:r>
              <a:rPr lang="en" sz="2400"/>
              <a:t> (</a:t>
            </a:r>
            <a:r>
              <a:rPr lang="en" sz="2400" u="sng"/>
              <a:t>committed</a:t>
            </a:r>
            <a:r>
              <a:rPr lang="en" sz="2400"/>
              <a:t>)</a:t>
            </a:r>
          </a:p>
          <a:p>
            <a:pPr indent="-381000" lvl="0" marL="457200">
              <a:spcBef>
                <a:spcPts val="0"/>
              </a:spcBef>
              <a:buSzPct val="100000"/>
              <a:buChar char="●"/>
            </a:pPr>
            <a:r>
              <a:rPr lang="en" sz="2400" u="sng"/>
              <a:t>Primary</a:t>
            </a:r>
            <a:r>
              <a:rPr lang="en" sz="2400"/>
              <a:t> servers deal with committing updates</a:t>
            </a:r>
          </a:p>
        </p:txBody>
      </p:sp>
      <p:sp>
        <p:nvSpPr>
          <p:cNvPr id="911" name="Shape 911"/>
          <p:cNvSpPr txBox="1"/>
          <p:nvPr>
            <p:ph idx="12" type="sldNum"/>
          </p:nvPr>
        </p:nvSpPr>
        <p:spPr>
          <a:xfrm>
            <a:off x="103108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descr="chrome-103695_640.jpg" id="912" name="Shape 9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8250" y="869800"/>
            <a:ext cx="4093501" cy="3699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Shape 913"/>
          <p:cNvSpPr txBox="1"/>
          <p:nvPr/>
        </p:nvSpPr>
        <p:spPr>
          <a:xfrm>
            <a:off x="881730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Shape 918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Detecting and Resolving Conflicts</a:t>
            </a:r>
          </a:p>
        </p:txBody>
      </p:sp>
      <p:sp>
        <p:nvSpPr>
          <p:cNvPr id="919" name="Shape 919"/>
          <p:cNvSpPr txBox="1"/>
          <p:nvPr>
            <p:ph idx="1" type="body"/>
          </p:nvPr>
        </p:nvSpPr>
        <p:spPr>
          <a:xfrm>
            <a:off x="311700" y="1187963"/>
            <a:ext cx="4292400" cy="3380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Dependency checks</a:t>
            </a: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Merge procedures</a:t>
            </a:r>
          </a:p>
          <a:p>
            <a:pPr indent="-381000" lvl="0" marL="457200">
              <a:spcBef>
                <a:spcPts val="0"/>
              </a:spcBef>
              <a:buSzPct val="100000"/>
              <a:buChar char="●"/>
            </a:pPr>
            <a:r>
              <a:rPr lang="en" sz="2400"/>
              <a:t>Described by the clients, application-dependent</a:t>
            </a:r>
          </a:p>
        </p:txBody>
      </p:sp>
      <p:sp>
        <p:nvSpPr>
          <p:cNvPr id="920" name="Shape 920"/>
          <p:cNvSpPr txBox="1"/>
          <p:nvPr>
            <p:ph idx="12" type="sldNum"/>
          </p:nvPr>
        </p:nvSpPr>
        <p:spPr>
          <a:xfrm>
            <a:off x="103108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descr="argument-238529_640.jpg" id="921" name="Shape 921"/>
          <p:cNvPicPr preferRelativeResize="0"/>
          <p:nvPr/>
        </p:nvPicPr>
        <p:blipFill rotWithShape="1">
          <a:blip r:embed="rId3">
            <a:alphaModFix/>
          </a:blip>
          <a:srcRect b="0" l="3170" r="-3170" t="0"/>
          <a:stretch/>
        </p:blipFill>
        <p:spPr>
          <a:xfrm>
            <a:off x="4228400" y="1187975"/>
            <a:ext cx="4966125" cy="3491050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Shape 922"/>
          <p:cNvSpPr txBox="1"/>
          <p:nvPr/>
        </p:nvSpPr>
        <p:spPr>
          <a:xfrm>
            <a:off x="881730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Gossip</a:t>
            </a:r>
          </a:p>
        </p:txBody>
      </p:sp>
      <p:pic>
        <p:nvPicPr>
          <p:cNvPr descr="yada-yada-1432923_640.jpg"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7725" y="0"/>
            <a:ext cx="48362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Shape 150"/>
          <p:cNvSpPr txBox="1"/>
          <p:nvPr>
            <p:ph idx="12" type="sldNum"/>
          </p:nvPr>
        </p:nvSpPr>
        <p:spPr>
          <a:xfrm>
            <a:off x="8" y="4749892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b="1" lang="en" sz="1200">
                <a:latin typeface="Bree Serif"/>
                <a:ea typeface="Bree Serif"/>
                <a:cs typeface="Bree Serif"/>
                <a:sym typeface="Bree Serif"/>
              </a:rPr>
              <a:t>‹#›</a:t>
            </a:fld>
          </a:p>
        </p:txBody>
      </p:sp>
      <p:sp>
        <p:nvSpPr>
          <p:cNvPr id="151" name="Shape 151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Shape 927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Merriweather Black"/>
                <a:ea typeface="Merriweather Black"/>
                <a:cs typeface="Merriweather Black"/>
                <a:sym typeface="Merriweather Black"/>
              </a:rPr>
              <a:t>Conclusions</a:t>
            </a:r>
          </a:p>
        </p:txBody>
      </p:sp>
      <p:sp>
        <p:nvSpPr>
          <p:cNvPr id="928" name="Shape 928"/>
          <p:cNvSpPr txBox="1"/>
          <p:nvPr>
            <p:ph idx="1" type="body"/>
          </p:nvPr>
        </p:nvSpPr>
        <p:spPr>
          <a:xfrm>
            <a:off x="311700" y="1171600"/>
            <a:ext cx="3874800" cy="3397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55600" lvl="0" marL="457200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Distributed systems need a form of consensus</a:t>
            </a:r>
          </a:p>
          <a:p>
            <a:pPr indent="-355600" lvl="0" marL="457200">
              <a:spcBef>
                <a:spcPts val="0"/>
              </a:spcBef>
              <a:buSzPct val="100000"/>
              <a:buChar char="●"/>
            </a:pPr>
            <a:r>
              <a:rPr lang="en" sz="2000"/>
              <a:t>Effectively choosing the correct consensus model for a system has to be weighed carefully with the attributes of the system</a:t>
            </a:r>
          </a:p>
        </p:txBody>
      </p:sp>
      <p:sp>
        <p:nvSpPr>
          <p:cNvPr id="929" name="Shape 929"/>
          <p:cNvSpPr txBox="1"/>
          <p:nvPr>
            <p:ph idx="12" type="sldNum"/>
          </p:nvPr>
        </p:nvSpPr>
        <p:spPr>
          <a:xfrm>
            <a:off x="103108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descr="alex-iby-215484.jpg" id="930" name="Shape 9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4975" y="-19125"/>
            <a:ext cx="3679020" cy="5062852"/>
          </a:xfrm>
          <a:prstGeom prst="rect">
            <a:avLst/>
          </a:prstGeom>
          <a:noFill/>
          <a:ln>
            <a:noFill/>
          </a:ln>
        </p:spPr>
      </p:pic>
      <p:sp>
        <p:nvSpPr>
          <p:cNvPr id="931" name="Shape 931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Shape 93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Acknowledgements</a:t>
            </a:r>
          </a:p>
        </p:txBody>
      </p:sp>
      <p:sp>
        <p:nvSpPr>
          <p:cNvPr id="937" name="Shape 937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/>
              <a:t>Content Inspired by:</a:t>
            </a:r>
          </a:p>
          <a:p>
            <a:pPr lvl="0">
              <a:spcBef>
                <a:spcPts val="0"/>
              </a:spcBef>
              <a:buNone/>
            </a:pPr>
            <a:r>
              <a:rPr b="1" lang="en"/>
              <a:t>Ki Suh Lee: </a:t>
            </a:r>
            <a:r>
              <a:rPr lang="en"/>
              <a:t>“Epidemic Techniques”[2009]</a:t>
            </a:r>
          </a:p>
          <a:p>
            <a:pPr lvl="0">
              <a:spcBef>
                <a:spcPts val="0"/>
              </a:spcBef>
              <a:buNone/>
            </a:pPr>
            <a:r>
              <a:rPr b="1" lang="en"/>
              <a:t>Eugene Bagdasaryan: </a:t>
            </a:r>
            <a:r>
              <a:rPr lang="en"/>
              <a:t>“P2P Gossip Protocols” [2016]</a:t>
            </a:r>
          </a:p>
          <a:p>
            <a:pPr lvl="0">
              <a:spcBef>
                <a:spcPts val="0"/>
              </a:spcBef>
              <a:buNone/>
            </a:pPr>
            <a:r>
              <a:rPr b="1" lang="en"/>
              <a:t>Photos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/>
              <a:t>www.pixabay.com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/>
              <a:t>www.unsplash.com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/>
              <a:t>www.1001freedownloads.com/free-cliparts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8" name="Shape 938"/>
          <p:cNvSpPr txBox="1"/>
          <p:nvPr>
            <p:ph idx="12" type="sldNum"/>
          </p:nvPr>
        </p:nvSpPr>
        <p:spPr>
          <a:xfrm>
            <a:off x="103108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939" name="Shape 939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/>
          <p:nvPr>
            <p:ph type="title"/>
          </p:nvPr>
        </p:nvSpPr>
        <p:spPr>
          <a:xfrm>
            <a:off x="490250" y="186300"/>
            <a:ext cx="5604000" cy="9333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Gossip Overview</a:t>
            </a:r>
          </a:p>
        </p:txBody>
      </p:sp>
      <p:sp>
        <p:nvSpPr>
          <p:cNvPr id="157" name="Shape 157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158" name="Shape 158"/>
          <p:cNvSpPr txBox="1"/>
          <p:nvPr/>
        </p:nvSpPr>
        <p:spPr>
          <a:xfrm>
            <a:off x="616625" y="1180075"/>
            <a:ext cx="4808700" cy="26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Bree Serif"/>
              <a:buChar char="❏"/>
            </a:pPr>
            <a:r>
              <a:rPr lang="en" sz="24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Authors</a:t>
            </a: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Bree Serif"/>
              <a:buChar char="❏"/>
            </a:pPr>
            <a:r>
              <a:rPr lang="en" sz="24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Motivations</a:t>
            </a:r>
          </a:p>
          <a:p>
            <a:pPr indent="-3810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Bree Serif"/>
              <a:buChar char="❏"/>
            </a:pPr>
            <a:r>
              <a:rPr lang="en" sz="24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Epidemic Models</a:t>
            </a:r>
          </a:p>
          <a:p>
            <a:pPr indent="-381000" lvl="1" marL="914400" rtl="0">
              <a:spcBef>
                <a:spcPts val="0"/>
              </a:spcBef>
              <a:buClr>
                <a:schemeClr val="lt1"/>
              </a:buClr>
              <a:buSzPct val="100000"/>
              <a:buFont typeface="Bree Serif"/>
              <a:buChar char="❏"/>
            </a:pPr>
            <a:r>
              <a:rPr lang="en" sz="24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Direct Mail</a:t>
            </a:r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Bree Serif"/>
              <a:buChar char="❏"/>
            </a:pPr>
            <a:r>
              <a:rPr lang="en" sz="24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Anti-Entropy</a:t>
            </a:r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Bree Serif"/>
              <a:buChar char="❏"/>
            </a:pPr>
            <a:r>
              <a:rPr lang="en" sz="24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Rumor mongering</a:t>
            </a: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Bree Serif"/>
              <a:buChar char="❏"/>
            </a:pPr>
            <a:r>
              <a:rPr lang="en" sz="24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Evaluation</a:t>
            </a: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Bree Serif"/>
              <a:buChar char="❏"/>
            </a:pPr>
            <a:r>
              <a:rPr lang="en" sz="24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DC’s</a:t>
            </a:r>
          </a:p>
          <a:p>
            <a:pPr indent="-381000" lvl="0" marL="457200" rtl="0">
              <a:spcBef>
                <a:spcPts val="0"/>
              </a:spcBef>
              <a:buClr>
                <a:schemeClr val="lt1"/>
              </a:buClr>
              <a:buSzPct val="100000"/>
              <a:buFont typeface="Bree Serif"/>
              <a:buChar char="❏"/>
            </a:pPr>
            <a:r>
              <a:rPr lang="en" sz="24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Spatial Distribution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lt1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descr="adrian-207619.jpg" id="159" name="Shape 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9220" y="0"/>
            <a:ext cx="3429859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</a:p>
        </p:txBody>
      </p:sp>
      <p:pic>
        <p:nvPicPr>
          <p:cNvPr id="166" name="Shape 166"/>
          <p:cNvPicPr preferRelativeResize="0"/>
          <p:nvPr/>
        </p:nvPicPr>
        <p:blipFill rotWithShape="1">
          <a:blip r:embed="rId3">
            <a:alphaModFix/>
          </a:blip>
          <a:srcRect b="33620" l="0" r="25116" t="0"/>
          <a:stretch/>
        </p:blipFill>
        <p:spPr>
          <a:xfrm>
            <a:off x="3378400" y="98250"/>
            <a:ext cx="1455075" cy="162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 rotWithShape="1">
          <a:blip r:embed="rId4">
            <a:alphaModFix/>
          </a:blip>
          <a:srcRect b="38469" l="0" r="28279" t="0"/>
          <a:stretch/>
        </p:blipFill>
        <p:spPr>
          <a:xfrm>
            <a:off x="1053163" y="2997538"/>
            <a:ext cx="1455075" cy="1840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ugTerry.png" id="168" name="Shape 168"/>
          <p:cNvPicPr preferRelativeResize="0"/>
          <p:nvPr/>
        </p:nvPicPr>
        <p:blipFill rotWithShape="1">
          <a:blip r:embed="rId5">
            <a:alphaModFix/>
          </a:blip>
          <a:srcRect b="0" l="9832" r="9840" t="0"/>
          <a:stretch/>
        </p:blipFill>
        <p:spPr>
          <a:xfrm>
            <a:off x="4643100" y="2997550"/>
            <a:ext cx="1377025" cy="1840251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169" name="Shape 1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7525" y="98250"/>
            <a:ext cx="1623725" cy="162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Shape 170"/>
          <p:cNvPicPr preferRelativeResize="0"/>
          <p:nvPr/>
        </p:nvPicPr>
        <p:blipFill rotWithShape="1">
          <a:blip r:embed="rId7">
            <a:alphaModFix/>
          </a:blip>
          <a:srcRect b="28972" l="0" r="30497" t="0"/>
          <a:stretch/>
        </p:blipFill>
        <p:spPr>
          <a:xfrm>
            <a:off x="5816350" y="195100"/>
            <a:ext cx="1212628" cy="162055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Shape 171"/>
          <p:cNvSpPr txBox="1"/>
          <p:nvPr/>
        </p:nvSpPr>
        <p:spPr>
          <a:xfrm>
            <a:off x="968900" y="1877325"/>
            <a:ext cx="1623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Alan Demers</a:t>
            </a:r>
          </a:p>
          <a:p>
            <a:pPr lvl="0">
              <a:spcBef>
                <a:spcPts val="0"/>
              </a:spcBef>
              <a:buNone/>
            </a:pPr>
            <a:r>
              <a:rPr lang="en" sz="1800"/>
              <a:t>Cornell University</a:t>
            </a:r>
          </a:p>
        </p:txBody>
      </p:sp>
      <p:sp>
        <p:nvSpPr>
          <p:cNvPr id="172" name="Shape 172"/>
          <p:cNvSpPr txBox="1"/>
          <p:nvPr/>
        </p:nvSpPr>
        <p:spPr>
          <a:xfrm>
            <a:off x="3434975" y="1912550"/>
            <a:ext cx="1623600" cy="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Dan Greene</a:t>
            </a:r>
          </a:p>
          <a:p>
            <a:pPr lvl="0">
              <a:spcBef>
                <a:spcPts val="0"/>
              </a:spcBef>
              <a:buNone/>
            </a:pPr>
            <a:r>
              <a:rPr lang="en" sz="1800"/>
              <a:t>PARC </a:t>
            </a:r>
            <a:r>
              <a:rPr lang="en" sz="1800"/>
              <a:t>Research</a:t>
            </a:r>
          </a:p>
        </p:txBody>
      </p:sp>
      <p:sp>
        <p:nvSpPr>
          <p:cNvPr id="173" name="Shape 173"/>
          <p:cNvSpPr txBox="1"/>
          <p:nvPr/>
        </p:nvSpPr>
        <p:spPr>
          <a:xfrm>
            <a:off x="2836075" y="3550725"/>
            <a:ext cx="1726200" cy="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Scott Shenker</a:t>
            </a:r>
          </a:p>
          <a:p>
            <a:pPr lvl="0">
              <a:spcBef>
                <a:spcPts val="0"/>
              </a:spcBef>
              <a:buNone/>
            </a:pPr>
            <a:r>
              <a:rPr lang="en" sz="1800"/>
              <a:t>EECS Berkeley</a:t>
            </a:r>
          </a:p>
        </p:txBody>
      </p:sp>
      <p:sp>
        <p:nvSpPr>
          <p:cNvPr id="174" name="Shape 174"/>
          <p:cNvSpPr txBox="1"/>
          <p:nvPr/>
        </p:nvSpPr>
        <p:spPr>
          <a:xfrm>
            <a:off x="6588000" y="3656400"/>
            <a:ext cx="1623600" cy="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Doug Terry</a:t>
            </a:r>
          </a:p>
          <a:p>
            <a:pPr lvl="0">
              <a:spcBef>
                <a:spcPts val="0"/>
              </a:spcBef>
              <a:buNone/>
            </a:pPr>
            <a:r>
              <a:rPr lang="en" sz="1800"/>
              <a:t>Amazon Web Services</a:t>
            </a:r>
          </a:p>
        </p:txBody>
      </p:sp>
      <p:sp>
        <p:nvSpPr>
          <p:cNvPr id="175" name="Shape 175"/>
          <p:cNvSpPr txBox="1"/>
          <p:nvPr/>
        </p:nvSpPr>
        <p:spPr>
          <a:xfrm>
            <a:off x="6020125" y="1815650"/>
            <a:ext cx="1881900" cy="7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Carl Hauser</a:t>
            </a:r>
          </a:p>
          <a:p>
            <a:pPr lvl="0">
              <a:spcBef>
                <a:spcPts val="0"/>
              </a:spcBef>
              <a:buNone/>
            </a:pPr>
            <a:r>
              <a:rPr lang="en" sz="1800"/>
              <a:t>PhD Cornell</a:t>
            </a:r>
          </a:p>
          <a:p>
            <a:pPr lvl="0">
              <a:spcBef>
                <a:spcPts val="0"/>
              </a:spcBef>
              <a:buNone/>
            </a:pPr>
            <a:r>
              <a:rPr lang="en" sz="1800"/>
              <a:t>Washington State University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193875" y="380075"/>
            <a:ext cx="548700" cy="3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36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Authors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accen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larm-clock-2175382_640.jpg" id="182" name="Shape 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5350" y="0"/>
            <a:ext cx="4048650" cy="23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 txBox="1"/>
          <p:nvPr>
            <p:ph type="title"/>
          </p:nvPr>
        </p:nvSpPr>
        <p:spPr>
          <a:xfrm>
            <a:off x="490250" y="256775"/>
            <a:ext cx="6626100" cy="7752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latin typeface="Permanent Marker"/>
                <a:ea typeface="Permanent Marker"/>
                <a:cs typeface="Permanent Marker"/>
                <a:sym typeface="Permanent Marker"/>
              </a:rPr>
              <a:t>Motivations</a:t>
            </a:r>
          </a:p>
        </p:txBody>
      </p:sp>
      <p:sp>
        <p:nvSpPr>
          <p:cNvPr id="184" name="Shape 184"/>
          <p:cNvSpPr txBox="1"/>
          <p:nvPr>
            <p:ph idx="12" type="sldNum"/>
          </p:nvPr>
        </p:nvSpPr>
        <p:spPr>
          <a:xfrm>
            <a:off x="103133" y="468216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185" name="Shape 185"/>
          <p:cNvSpPr txBox="1"/>
          <p:nvPr/>
        </p:nvSpPr>
        <p:spPr>
          <a:xfrm>
            <a:off x="563775" y="1419325"/>
            <a:ext cx="8208300" cy="28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4191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Bree Serif"/>
              <a:buChar char="●"/>
            </a:pPr>
            <a:r>
              <a:rPr lang="en" sz="3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Unreliable network</a:t>
            </a:r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Bree Serif"/>
              <a:buChar char="●"/>
            </a:pPr>
            <a:r>
              <a:rPr lang="en" sz="3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Unreliable nodes</a:t>
            </a:r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Bree Serif"/>
              <a:buChar char="●"/>
            </a:pPr>
            <a:r>
              <a:rPr lang="en" sz="3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CAP:  *AP*</a:t>
            </a:r>
          </a:p>
          <a:p>
            <a:pPr indent="-4191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Bree Serif"/>
              <a:buChar char="○"/>
            </a:pPr>
            <a:r>
              <a:rPr lang="en" sz="3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always be able to respond to a (read/write) request</a:t>
            </a:r>
          </a:p>
          <a:p>
            <a:pPr indent="-419100" lvl="1" marL="914400" rtl="0">
              <a:spcBef>
                <a:spcPts val="0"/>
              </a:spcBef>
              <a:buClr>
                <a:schemeClr val="lt1"/>
              </a:buClr>
              <a:buSzPct val="100000"/>
              <a:buFont typeface="Bree Serif"/>
              <a:buChar char="○"/>
            </a:pPr>
            <a:r>
              <a:rPr lang="en" sz="3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eventual consistency </a:t>
            </a:r>
          </a:p>
        </p:txBody>
      </p:sp>
      <p:sp>
        <p:nvSpPr>
          <p:cNvPr id="186" name="Shape 186"/>
          <p:cNvSpPr txBox="1"/>
          <p:nvPr/>
        </p:nvSpPr>
        <p:spPr>
          <a:xfrm>
            <a:off x="8774750" y="4767675"/>
            <a:ext cx="3267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D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