
<file path=[Content_Types].xml><?xml version="1.0" encoding="utf-8"?>
<Types xmlns="http://schemas.openxmlformats.org/package/2006/content-types">
  <Default ContentType="application/x-fontdata" Extension="fntdata"/>
  <Default ContentType="application/xml" Extension="xml"/>
  <Default ContentType="image/png" Extension="png"/>
  <Default ContentType="application/vnd.openxmlformats-package.relationships+xml" Extension="rels"/>
  <Override ContentType="application/vnd.openxmlformats-officedocument.presentationml.notesSlide+xml" PartName="/ppt/notesSlides/notesSlide67.xml"/>
  <Override ContentType="application/vnd.openxmlformats-officedocument.presentationml.notesSlide+xml" PartName="/ppt/notesSlides/notesSlide125.xml"/>
  <Override ContentType="application/vnd.openxmlformats-officedocument.presentationml.notesSlide+xml" PartName="/ppt/notesSlides/notesSlide59.xml"/>
  <Override ContentType="application/vnd.openxmlformats-officedocument.presentationml.notesSlide+xml" PartName="/ppt/notesSlides/notesSlide32.xml"/>
  <Override ContentType="application/vnd.openxmlformats-officedocument.presentationml.notesSlide+xml" PartName="/ppt/notesSlides/notesSlide117.xml"/>
  <Override ContentType="application/vnd.openxmlformats-officedocument.presentationml.notesSlide+xml" PartName="/ppt/notesSlides/notesSlide3.xml"/>
  <Override ContentType="application/vnd.openxmlformats-officedocument.presentationml.notesSlide+xml" PartName="/ppt/notesSlides/notesSlide91.xml"/>
  <Override ContentType="application/vnd.openxmlformats-officedocument.presentationml.notesSlide+xml" PartName="/ppt/notesSlides/notesSlide133.xml"/>
  <Override ContentType="application/vnd.openxmlformats-officedocument.presentationml.notesSlide+xml" PartName="/ppt/notesSlides/notesSlide109.xml"/>
  <Override ContentType="application/vnd.openxmlformats-officedocument.presentationml.notesSlide+xml" PartName="/ppt/notesSlides/notesSlide24.xml"/>
  <Override ContentType="application/vnd.openxmlformats-officedocument.presentationml.notesSlide+xml" PartName="/ppt/notesSlides/notesSlide50.xml"/>
  <Override ContentType="application/vnd.openxmlformats-officedocument.presentationml.notesSlide+xml" PartName="/ppt/notesSlides/notesSlide107.xml"/>
  <Override ContentType="application/vnd.openxmlformats-officedocument.presentationml.notesSlide+xml" PartName="/ppt/notesSlides/notesSlide143.xml"/>
  <Override ContentType="application/vnd.openxmlformats-officedocument.presentationml.notesSlide+xml" PartName="/ppt/notesSlides/notesSlide100.xml"/>
  <Override ContentType="application/vnd.openxmlformats-officedocument.presentationml.notesSlide+xml" PartName="/ppt/notesSlides/notesSlide42.xml"/>
  <Override ContentType="application/vnd.openxmlformats-officedocument.presentationml.notesSlide+xml" PartName="/ppt/notesSlides/notesSlide85.xml"/>
  <Override ContentType="application/vnd.openxmlformats-officedocument.presentationml.notesSlide+xml" PartName="/ppt/notesSlides/notesSlide16.xml"/>
  <Override ContentType="application/vnd.openxmlformats-officedocument.presentationml.notesSlide+xml" PartName="/ppt/notesSlides/notesSlide34.xml"/>
  <Override ContentType="application/vnd.openxmlformats-officedocument.presentationml.notesSlide+xml" PartName="/ppt/notesSlides/notesSlide77.xml"/>
  <Override ContentType="application/vnd.openxmlformats-officedocument.presentationml.notesSlide+xml" PartName="/ppt/notesSlides/notesSlide1.xml"/>
  <Override ContentType="application/vnd.openxmlformats-officedocument.presentationml.notesSlide+xml" PartName="/ppt/notesSlides/notesSlide73.xml"/>
  <Override ContentType="application/vnd.openxmlformats-officedocument.presentationml.notesSlide+xml" PartName="/ppt/notesSlides/notesSlide119.xml"/>
  <Override ContentType="application/vnd.openxmlformats-officedocument.presentationml.notesSlide+xml" PartName="/ppt/notesSlides/notesSlide81.xml"/>
  <Override ContentType="application/vnd.openxmlformats-officedocument.presentationml.notesSlide+xml" PartName="/ppt/notesSlides/notesSlide30.xml"/>
  <Override ContentType="application/vnd.openxmlformats-officedocument.presentationml.notesSlide+xml" PartName="/ppt/notesSlides/notesSlide69.xml"/>
  <Override ContentType="application/vnd.openxmlformats-officedocument.presentationml.notesSlide+xml" PartName="/ppt/notesSlides/notesSlide105.xml"/>
  <Override ContentType="application/vnd.openxmlformats-officedocument.presentationml.notesSlide+xml" PartName="/ppt/notesSlides/notesSlide26.xml"/>
  <Override ContentType="application/vnd.openxmlformats-officedocument.presentationml.notesSlide+xml" PartName="/ppt/notesSlides/notesSlide148.xml"/>
  <Override ContentType="application/vnd.openxmlformats-officedocument.presentationml.notesSlide+xml" PartName="/ppt/notesSlides/notesSlide39.xml"/>
  <Override ContentType="application/vnd.openxmlformats-officedocument.presentationml.notesSlide+xml" PartName="/ppt/notesSlides/notesSlide135.xml"/>
  <Override ContentType="application/vnd.openxmlformats-officedocument.presentationml.notesSlide+xml" PartName="/ppt/notesSlides/notesSlide137.xml"/>
  <Override ContentType="application/vnd.openxmlformats-officedocument.presentationml.notesSlide+xml" PartName="/ppt/notesSlides/notesSlide93.xml"/>
  <Override ContentType="application/vnd.openxmlformats-officedocument.presentationml.notesSlide+xml" PartName="/ppt/notesSlides/notesSlide87.xml"/>
  <Override ContentType="application/vnd.openxmlformats-officedocument.presentationml.notesSlide+xml" PartName="/ppt/notesSlides/notesSlide57.xml"/>
  <Override ContentType="application/vnd.openxmlformats-officedocument.presentationml.notesSlide+xml" PartName="/ppt/notesSlides/notesSlide44.xml"/>
  <Override ContentType="application/vnd.openxmlformats-officedocument.presentationml.notesSlide+xml" PartName="/ppt/notesSlides/notesSlide141.xml"/>
  <Override ContentType="application/vnd.openxmlformats-officedocument.presentationml.notesSlide+xml" PartName="/ppt/notesSlides/notesSlide123.xml"/>
  <Override ContentType="application/vnd.openxmlformats-officedocument.presentationml.notesSlide+xml" PartName="/ppt/notesSlides/notesSlide110.xml"/>
  <Override ContentType="application/vnd.openxmlformats-officedocument.presentationml.notesSlide+xml" PartName="/ppt/notesSlides/notesSlide14.xml"/>
  <Override ContentType="application/vnd.openxmlformats-officedocument.presentationml.notesSlide+xml" PartName="/ppt/notesSlides/notesSlide75.xml"/>
  <Override ContentType="application/vnd.openxmlformats-officedocument.presentationml.notesSlide+xml" PartName="/ppt/notesSlides/notesSlide37.xml"/>
  <Override ContentType="application/vnd.openxmlformats-officedocument.presentationml.notesSlide+xml" PartName="/ppt/notesSlides/notesSlide138.xml"/>
  <Override ContentType="application/vnd.openxmlformats-officedocument.presentationml.notesSlide+xml" PartName="/ppt/notesSlides/notesSlide29.xml"/>
  <Override ContentType="application/vnd.openxmlformats-officedocument.presentationml.notesSlide+xml" PartName="/ppt/notesSlides/notesSlide54.xml"/>
  <Override ContentType="application/vnd.openxmlformats-officedocument.presentationml.notesSlide+xml" PartName="/ppt/notesSlides/notesSlide112.xml"/>
  <Override ContentType="application/vnd.openxmlformats-officedocument.presentationml.notesSlide+xml" PartName="/ppt/notesSlides/notesSlide103.xml"/>
  <Override ContentType="application/vnd.openxmlformats-officedocument.presentationml.notesSlide+xml" PartName="/ppt/notesSlides/notesSlide97.xml"/>
  <Override ContentType="application/vnd.openxmlformats-officedocument.presentationml.notesSlide+xml" PartName="/ppt/notesSlides/notesSlide46.xml"/>
  <Override ContentType="application/vnd.openxmlformats-officedocument.presentationml.notesSlide+xml" PartName="/ppt/notesSlides/notesSlide9.xml"/>
  <Override ContentType="application/vnd.openxmlformats-officedocument.presentationml.notesSlide+xml" PartName="/ppt/notesSlides/notesSlide89.xml"/>
  <Override ContentType="application/vnd.openxmlformats-officedocument.presentationml.notesSlide+xml" PartName="/ppt/notesSlides/notesSlide146.xml"/>
  <Override ContentType="application/vnd.openxmlformats-officedocument.presentationml.notesSlide+xml" PartName="/ppt/notesSlides/notesSlide11.xml"/>
  <Override ContentType="application/vnd.openxmlformats-officedocument.presentationml.notesSlide+xml" PartName="/ppt/notesSlides/notesSlide63.xml"/>
  <Override ContentType="application/vnd.openxmlformats-officedocument.presentationml.notesSlide+xml" PartName="/ppt/notesSlides/notesSlide120.xml"/>
  <Override ContentType="application/vnd.openxmlformats-officedocument.presentationml.notesSlide+xml" PartName="/ppt/notesSlides/notesSlide20.xml"/>
  <Override ContentType="application/vnd.openxmlformats-officedocument.presentationml.notesSlide+xml" PartName="/ppt/notesSlides/notesSlide129.xml"/>
  <Override ContentType="application/vnd.openxmlformats-officedocument.presentationml.notesSlide+xml" PartName="/ppt/notesSlides/notesSlide60.xml"/>
  <Override ContentType="application/vnd.openxmlformats-officedocument.presentationml.notesSlide+xml" PartName="/ppt/notesSlides/notesSlide18.xml"/>
  <Override ContentType="application/vnd.openxmlformats-officedocument.presentationml.notesSlide+xml" PartName="/ppt/notesSlides/notesSlide144.xml"/>
  <Override ContentType="application/vnd.openxmlformats-officedocument.presentationml.notesSlide+xml" PartName="/ppt/notesSlides/notesSlide48.xml"/>
  <Override ContentType="application/vnd.openxmlformats-officedocument.presentationml.notesSlide+xml" PartName="/ppt/notesSlides/notesSlide131.xml"/>
  <Override ContentType="application/vnd.openxmlformats-officedocument.presentationml.notesSlide+xml" PartName="/ppt/notesSlides/notesSlide127.xml"/>
  <Override ContentType="application/vnd.openxmlformats-officedocument.presentationml.notesSlide+xml" PartName="/ppt/notesSlides/notesSlide114.xml"/>
  <Override ContentType="application/vnd.openxmlformats-officedocument.presentationml.notesSlide+xml" PartName="/ppt/notesSlides/notesSlide101.xml"/>
  <Override ContentType="application/vnd.openxmlformats-officedocument.presentationml.notesSlide+xml" PartName="/ppt/notesSlides/notesSlide95.xml"/>
  <Override ContentType="application/vnd.openxmlformats-officedocument.presentationml.notesSlide+xml" PartName="/ppt/notesSlides/notesSlide22.xml"/>
  <Override ContentType="application/vnd.openxmlformats-officedocument.presentationml.notesSlide+xml" PartName="/ppt/notesSlides/notesSlide52.xml"/>
  <Override ContentType="application/vnd.openxmlformats-officedocument.presentationml.notesSlide+xml" PartName="/ppt/notesSlides/notesSlide7.xml"/>
  <Override ContentType="application/vnd.openxmlformats-officedocument.presentationml.notesSlide+xml" PartName="/ppt/notesSlides/notesSlide35.xml"/>
  <Override ContentType="application/vnd.openxmlformats-officedocument.presentationml.notesSlide+xml" PartName="/ppt/notesSlides/notesSlide5.xml"/>
  <Override ContentType="application/vnd.openxmlformats-officedocument.presentationml.notesSlide+xml" PartName="/ppt/notesSlides/notesSlide65.xml"/>
  <Override ContentType="application/vnd.openxmlformats-officedocument.presentationml.notesSlide+xml" PartName="/ppt/notesSlides/notesSlide78.xml"/>
  <Override ContentType="application/vnd.openxmlformats-officedocument.presentationml.notesSlide+xml" PartName="/ppt/notesSlides/notesSlide71.xml"/>
  <Override ContentType="application/vnd.openxmlformats-officedocument.presentationml.notesSlide+xml" PartName="/ppt/notesSlides/notesSlide92.xml"/>
  <Override ContentType="application/vnd.openxmlformats-officedocument.presentationml.notesSlide+xml" PartName="/ppt/notesSlides/notesSlide150.xml"/>
  <Override ContentType="application/vnd.openxmlformats-officedocument.presentationml.notesSlide+xml" PartName="/ppt/notesSlides/notesSlide142.xml"/>
  <Override ContentType="application/vnd.openxmlformats-officedocument.presentationml.notesSlide+xml" PartName="/ppt/notesSlides/notesSlide84.xml"/>
  <Override ContentType="application/vnd.openxmlformats-officedocument.presentationml.notesSlide+xml" PartName="/ppt/notesSlides/notesSlide116.xml"/>
  <Override ContentType="application/vnd.openxmlformats-officedocument.presentationml.notesSlide+xml" PartName="/ppt/notesSlides/notesSlide76.xml"/>
  <Override ContentType="application/vnd.openxmlformats-officedocument.presentationml.notesSlide+xml" PartName="/ppt/notesSlides/notesSlide33.xml"/>
  <Override ContentType="application/vnd.openxmlformats-officedocument.presentationml.notesSlide+xml" PartName="/ppt/notesSlides/notesSlide41.xml"/>
  <Override ContentType="application/vnd.openxmlformats-officedocument.presentationml.notesSlide+xml" PartName="/ppt/notesSlides/notesSlide15.xml"/>
  <Override ContentType="application/vnd.openxmlformats-officedocument.presentationml.notesSlide+xml" PartName="/ppt/notesSlides/notesSlide124.xml"/>
  <Override ContentType="application/vnd.openxmlformats-officedocument.presentationml.notesSlide+xml" PartName="/ppt/notesSlides/notesSlide126.xml"/>
  <Override ContentType="application/vnd.openxmlformats-officedocument.presentationml.notesSlide+xml" PartName="/ppt/notesSlides/notesSlide68.xml"/>
  <Override ContentType="application/vnd.openxmlformats-officedocument.presentationml.notesSlide+xml" PartName="/ppt/notesSlides/notesSlide17.xml"/>
  <Override ContentType="application/vnd.openxmlformats-officedocument.presentationml.notesSlide+xml" PartName="/ppt/notesSlides/notesSlide82.xml"/>
  <Override ContentType="application/vnd.openxmlformats-officedocument.presentationml.notesSlide+xml" PartName="/ppt/notesSlides/notesSlide94.xml"/>
  <Override ContentType="application/vnd.openxmlformats-officedocument.presentationml.notesSlide+xml" PartName="/ppt/notesSlides/notesSlide51.xml"/>
  <Override ContentType="application/vnd.openxmlformats-officedocument.presentationml.notesSlide+xml" PartName="/ppt/notesSlides/notesSlide108.xml"/>
  <Override ContentType="application/vnd.openxmlformats-officedocument.presentationml.notesSlide+xml" PartName="/ppt/notesSlides/notesSlide90.xml"/>
  <Override ContentType="application/vnd.openxmlformats-officedocument.presentationml.notesSlide+xml" PartName="/ppt/notesSlides/notesSlide134.xml"/>
  <Override ContentType="application/vnd.openxmlformats-officedocument.presentationml.notesSlide+xml" PartName="/ppt/notesSlides/notesSlide4.xml"/>
  <Override ContentType="application/vnd.openxmlformats-officedocument.presentationml.notesSlide+xml" PartName="/ppt/notesSlides/notesSlide25.xml"/>
  <Override ContentType="application/vnd.openxmlformats-officedocument.presentationml.notesSlide+xml" PartName="/ppt/notesSlides/notesSlide43.xml"/>
  <Override ContentType="application/vnd.openxmlformats-officedocument.presentationml.notesSlide+xml" PartName="/ppt/notesSlides/notesSlide13.xml"/>
  <Override ContentType="application/vnd.openxmlformats-officedocument.presentationml.notesSlide+xml" PartName="/ppt/notesSlides/notesSlide86.xml"/>
  <Override ContentType="application/vnd.openxmlformats-officedocument.presentationml.notesSlide+xml" PartName="/ppt/notesSlides/notesSlide106.xml"/>
  <Override ContentType="application/vnd.openxmlformats-officedocument.presentationml.notesSlide+xml" PartName="/ppt/notesSlides/notesSlide99.xml"/>
  <Override ContentType="application/vnd.openxmlformats-officedocument.presentationml.notesSlide+xml" PartName="/ppt/notesSlides/notesSlide56.xml"/>
  <Override ContentType="application/vnd.openxmlformats-officedocument.presentationml.notesSlide+xml" PartName="/ppt/notesSlides/notesSlide122.xml"/>
  <Override ContentType="application/vnd.openxmlformats-officedocument.presentationml.notesSlide+xml" PartName="/ppt/notesSlides/notesSlide31.xml"/>
  <Override ContentType="application/vnd.openxmlformats-officedocument.presentationml.notesSlide+xml" PartName="/ppt/notesSlides/notesSlide80.xml"/>
  <Override ContentType="application/vnd.openxmlformats-officedocument.presentationml.notesSlide+xml" PartName="/ppt/notesSlides/notesSlide61.xml"/>
  <Override ContentType="application/vnd.openxmlformats-officedocument.presentationml.notesSlide+xml" PartName="/ppt/notesSlides/notesSlide118.xml"/>
  <Override ContentType="application/vnd.openxmlformats-officedocument.presentationml.notesSlide+xml" PartName="/ppt/notesSlides/notesSlide74.xml"/>
  <Override ContentType="application/vnd.openxmlformats-officedocument.presentationml.notesSlide+xml" PartName="/ppt/notesSlides/notesSlide58.xml"/>
  <Override ContentType="application/vnd.openxmlformats-officedocument.presentationml.notesSlide+xml" PartName="/ppt/notesSlides/notesSlide140.xml"/>
  <Override ContentType="application/vnd.openxmlformats-officedocument.presentationml.notesSlide+xml" PartName="/ppt/notesSlides/notesSlide27.xml"/>
  <Override ContentType="application/vnd.openxmlformats-officedocument.presentationml.notesSlide+xml" PartName="/ppt/notesSlides/notesSlide88.xml"/>
  <Override ContentType="application/vnd.openxmlformats-officedocument.presentationml.notesSlide+xml" PartName="/ppt/notesSlides/notesSlide136.xml"/>
  <Override ContentType="application/vnd.openxmlformats-officedocument.presentationml.notesSlide+xml" PartName="/ppt/notesSlides/notesSlide2.xml"/>
  <Override ContentType="application/vnd.openxmlformats-officedocument.presentationml.notesSlide+xml" PartName="/ppt/notesSlides/notesSlide149.xml"/>
  <Override ContentType="application/vnd.openxmlformats-officedocument.presentationml.notesSlide+xml" PartName="/ppt/notesSlides/notesSlide62.xml"/>
  <Override ContentType="application/vnd.openxmlformats-officedocument.presentationml.notesSlide+xml" PartName="/ppt/notesSlides/notesSlide45.xml"/>
  <Override ContentType="application/vnd.openxmlformats-officedocument.presentationml.notesSlide+xml" PartName="/ppt/notesSlides/notesSlide70.xml"/>
  <Override ContentType="application/vnd.openxmlformats-officedocument.presentationml.notesSlide+xml" PartName="/ppt/notesSlides/notesSlide28.xml"/>
  <Override ContentType="application/vnd.openxmlformats-officedocument.presentationml.notesSlide+xml" PartName="/ppt/notesSlides/notesSlide111.xml"/>
  <Override ContentType="application/vnd.openxmlformats-officedocument.presentationml.notesSlide+xml" PartName="/ppt/notesSlides/notesSlide139.xml"/>
  <Override ContentType="application/vnd.openxmlformats-officedocument.presentationml.notesSlide+xml" PartName="/ppt/notesSlides/notesSlide55.xml"/>
  <Override ContentType="application/vnd.openxmlformats-officedocument.presentationml.notesSlide+xml" PartName="/ppt/notesSlides/notesSlide12.xml"/>
  <Override ContentType="application/vnd.openxmlformats-officedocument.presentationml.notesSlide+xml" PartName="/ppt/notesSlides/notesSlide113.xml"/>
  <Override ContentType="application/vnd.openxmlformats-officedocument.presentationml.notesSlide+xml" PartName="/ppt/notesSlides/notesSlide47.xml"/>
  <Override ContentType="application/vnd.openxmlformats-officedocument.presentationml.notesSlide+xml" PartName="/ppt/notesSlides/notesSlide72.xml"/>
  <Override ContentType="application/vnd.openxmlformats-officedocument.presentationml.notesSlide+xml" PartName="/ppt/notesSlides/notesSlide98.xml"/>
  <Override ContentType="application/vnd.openxmlformats-officedocument.presentationml.notesSlide+xml" PartName="/ppt/notesSlides/notesSlide104.xml"/>
  <Override ContentType="application/vnd.openxmlformats-officedocument.presentationml.notesSlide+xml" PartName="/ppt/notesSlides/notesSlide147.xml"/>
  <Override ContentType="application/vnd.openxmlformats-officedocument.presentationml.notesSlide+xml" PartName="/ppt/notesSlides/notesSlide21.xml"/>
  <Override ContentType="application/vnd.openxmlformats-officedocument.presentationml.notesSlide+xml" PartName="/ppt/notesSlides/notesSlide8.xml"/>
  <Override ContentType="application/vnd.openxmlformats-officedocument.presentationml.notesSlide+xml" PartName="/ppt/notesSlides/notesSlide130.xml"/>
  <Override ContentType="application/vnd.openxmlformats-officedocument.presentationml.notesSlide+xml" PartName="/ppt/notesSlides/notesSlide38.xml"/>
  <Override ContentType="application/vnd.openxmlformats-officedocument.presentationml.notesSlide+xml" PartName="/ppt/notesSlides/notesSlide64.xml"/>
  <Override ContentType="application/vnd.openxmlformats-officedocument.presentationml.notesSlide+xml" PartName="/ppt/notesSlides/notesSlide121.xml"/>
  <Override ContentType="application/vnd.openxmlformats-officedocument.presentationml.notesSlide+xml" PartName="/ppt/notesSlides/notesSlide6.xml"/>
  <Override ContentType="application/vnd.openxmlformats-officedocument.presentationml.notesSlide+xml" PartName="/ppt/notesSlides/notesSlide128.xml"/>
  <Override ContentType="application/vnd.openxmlformats-officedocument.presentationml.notesSlide+xml" PartName="/ppt/notesSlides/notesSlide79.xml"/>
  <Override ContentType="application/vnd.openxmlformats-officedocument.presentationml.notesSlide+xml" PartName="/ppt/notesSlides/notesSlide132.xml"/>
  <Override ContentType="application/vnd.openxmlformats-officedocument.presentationml.notesSlide+xml" PartName="/ppt/notesSlides/notesSlide36.xml"/>
  <Override ContentType="application/vnd.openxmlformats-officedocument.presentationml.notesSlide+xml" PartName="/ppt/notesSlides/notesSlide49.xml"/>
  <Override ContentType="application/vnd.openxmlformats-officedocument.presentationml.notesSlide+xml" PartName="/ppt/notesSlides/notesSlide145.xml"/>
  <Override ContentType="application/vnd.openxmlformats-officedocument.presentationml.notesSlide+xml" PartName="/ppt/notesSlides/notesSlide96.xml"/>
  <Override ContentType="application/vnd.openxmlformats-officedocument.presentationml.notesSlide+xml" PartName="/ppt/notesSlides/notesSlide102.xml"/>
  <Override ContentType="application/vnd.openxmlformats-officedocument.presentationml.notesSlide+xml" PartName="/ppt/notesSlides/notesSlide19.xml"/>
  <Override ContentType="application/vnd.openxmlformats-officedocument.presentationml.notesSlide+xml" PartName="/ppt/notesSlides/notesSlide83.xml"/>
  <Override ContentType="application/vnd.openxmlformats-officedocument.presentationml.notesSlide+xml" PartName="/ppt/notesSlides/notesSlide115.xml"/>
  <Override ContentType="application/vnd.openxmlformats-officedocument.presentationml.notesSlide+xml" PartName="/ppt/notesSlides/notesSlide53.xml"/>
  <Override ContentType="application/vnd.openxmlformats-officedocument.presentationml.notesSlide+xml" PartName="/ppt/notesSlides/notesSlide40.xml"/>
  <Override ContentType="application/vnd.openxmlformats-officedocument.presentationml.notesSlide+xml" PartName="/ppt/notesSlides/notesSlide23.xml"/>
  <Override ContentType="application/vnd.openxmlformats-officedocument.presentationml.notesSlide+xml" PartName="/ppt/notesSlides/notesSlide66.xml"/>
  <Override ContentType="application/vnd.openxmlformats-officedocument.presentationml.notesSlide+xml" PartName="/ppt/notesSlides/notesSlide10.xml"/>
  <Override ContentType="application/vnd.openxmlformats-officedocument.presentationml.tableStyles+xml" PartName="/ppt/tableStyles.xml"/>
  <Override ContentType="application/vnd.openxmlformats-officedocument.presentationml.slideLayout+xml" PartName="/ppt/slideLayouts/slideLayout3.xml"/>
  <Override ContentType="application/vnd.openxmlformats-officedocument.presentationml.slideLayout+xml" PartName="/ppt/slideLayouts/slideLayout4.xml"/>
  <Override ContentType="application/vnd.openxmlformats-officedocument.presentationml.slideLayout+xml" PartName="/ppt/slideLayouts/slideLayout5.xml"/>
  <Override ContentType="application/vnd.openxmlformats-officedocument.presentationml.slideLayout+xml" PartName="/ppt/slideLayouts/slideLayout2.xml"/>
  <Override ContentType="application/vnd.openxmlformats-officedocument.presentationml.slideLayout+xml" PartName="/ppt/slideLayouts/slideLayout11.xml"/>
  <Override ContentType="application/vnd.openxmlformats-officedocument.presentationml.slideLayout+xml" PartName="/ppt/slideLayouts/slideLayout1.xml"/>
  <Override ContentType="application/vnd.openxmlformats-officedocument.presentationml.slideLayout+xml" PartName="/ppt/slideLayouts/slideLayout10.xml"/>
  <Override ContentType="application/vnd.openxmlformats-officedocument.presentationml.slideLayout+xml" PartName="/ppt/slideLayouts/slideLayout7.xml"/>
  <Override ContentType="application/vnd.openxmlformats-officedocument.presentationml.slideLayout+xml" PartName="/ppt/slideLayouts/slideLayout6.xml"/>
  <Override ContentType="application/vnd.openxmlformats-officedocument.presentationml.slideLayout+xml" PartName="/ppt/slideLayouts/slideLayout8.xml"/>
  <Override ContentType="application/vnd.openxmlformats-officedocument.presentationml.slideLayout+xml" PartName="/ppt/slideLayouts/slideLayout9.xml"/>
  <Override ContentType="application/vnd.openxmlformats-officedocument.presentationml.slideMaster+xml" PartName="/ppt/slideMasters/slideMaster1.xml"/>
  <Override ContentType="application/vnd.openxmlformats-officedocument.presentationml.slide+xml" PartName="/ppt/slides/slide121.xml"/>
  <Override ContentType="application/vnd.openxmlformats-officedocument.presentationml.slide+xml" PartName="/ppt/slides/slide43.xml"/>
  <Override ContentType="application/vnd.openxmlformats-officedocument.presentationml.slide+xml" PartName="/ppt/slides/slide78.xml"/>
  <Override ContentType="application/vnd.openxmlformats-officedocument.presentationml.slide+xml" PartName="/ppt/slides/slide86.xml"/>
  <Override ContentType="application/vnd.openxmlformats-officedocument.presentationml.slide+xml" PartName="/ppt/slides/slide35.xml"/>
  <Override ContentType="application/vnd.openxmlformats-officedocument.presentationml.slide+xml" PartName="/ppt/slides/slide105.xml"/>
  <Override ContentType="application/vnd.openxmlformats-officedocument.presentationml.slide+xml" PartName="/ppt/slides/slide148.xml"/>
  <Override ContentType="application/vnd.openxmlformats-officedocument.presentationml.slide+xml" PartName="/ppt/slides/slide19.xml"/>
  <Override ContentType="application/vnd.openxmlformats-officedocument.presentationml.slide+xml" PartName="/ppt/slides/slide3.xml"/>
  <Override ContentType="application/vnd.openxmlformats-officedocument.presentationml.slide+xml" PartName="/ppt/slides/slide5.xml"/>
  <Override ContentType="application/vnd.openxmlformats-officedocument.presentationml.slide+xml" PartName="/ppt/slides/slide17.xml"/>
  <Override ContentType="application/vnd.openxmlformats-officedocument.presentationml.slide+xml" PartName="/ppt/slides/slide138.xml"/>
  <Override ContentType="application/vnd.openxmlformats-officedocument.presentationml.slide+xml" PartName="/ppt/slides/slide25.xml"/>
  <Override ContentType="application/vnd.openxmlformats-officedocument.presentationml.slide+xml" PartName="/ppt/slides/slide33.xml"/>
  <Override ContentType="application/vnd.openxmlformats-officedocument.presentationml.slide+xml" PartName="/ppt/slides/slide51.xml"/>
  <Override ContentType="application/vnd.openxmlformats-officedocument.presentationml.slide+xml" PartName="/ppt/slides/slide113.xml"/>
  <Override ContentType="application/vnd.openxmlformats-officedocument.presentationml.slide+xml" PartName="/ppt/slides/slide68.xml"/>
  <Override ContentType="application/vnd.openxmlformats-officedocument.presentationml.slide+xml" PartName="/ppt/slides/slide94.xml"/>
  <Override ContentType="application/vnd.openxmlformats-officedocument.presentationml.slide+xml" PartName="/ppt/slides/slide84.xml"/>
  <Override ContentType="application/vnd.openxmlformats-officedocument.presentationml.slide+xml" PartName="/ppt/slides/slide107.xml"/>
  <Override ContentType="application/vnd.openxmlformats-officedocument.presentationml.slide+xml" PartName="/ppt/slides/slide37.xml"/>
  <Override ContentType="application/vnd.openxmlformats-officedocument.presentationml.slide+xml" PartName="/ppt/slides/slide123.xml"/>
  <Override ContentType="application/vnd.openxmlformats-officedocument.presentationml.slide+xml" PartName="/ppt/slides/slide71.xml"/>
  <Override ContentType="application/vnd.openxmlformats-officedocument.presentationml.slide+xml" PartName="/ppt/slides/slide41.xml"/>
  <Override ContentType="application/vnd.openxmlformats-officedocument.presentationml.slide+xml" PartName="/ppt/slides/slide7.xml"/>
  <Override ContentType="application/vnd.openxmlformats-officedocument.presentationml.slide+xml" PartName="/ppt/slides/slide66.xml"/>
  <Override ContentType="application/vnd.openxmlformats-officedocument.presentationml.slide+xml" PartName="/ppt/slides/slide23.xml"/>
  <Override ContentType="application/vnd.openxmlformats-officedocument.presentationml.slide+xml" PartName="/ppt/slides/slide136.xml"/>
  <Override ContentType="application/vnd.openxmlformats-officedocument.presentationml.slide+xml" PartName="/ppt/slides/slide10.xml"/>
  <Override ContentType="application/vnd.openxmlformats-officedocument.presentationml.slide+xml" PartName="/ppt/slides/slide111.xml"/>
  <Override ContentType="application/vnd.openxmlformats-officedocument.presentationml.slide+xml" PartName="/ppt/slides/slide53.xml"/>
  <Override ContentType="application/vnd.openxmlformats-officedocument.presentationml.slide+xml" PartName="/ppt/slides/slide141.xml"/>
  <Override ContentType="application/vnd.openxmlformats-officedocument.presentationml.slide+xml" PartName="/ppt/slides/slide96.xml"/>
  <Override ContentType="application/vnd.openxmlformats-officedocument.presentationml.slide+xml" PartName="/ppt/slides/slide48.xml"/>
  <Override ContentType="application/vnd.openxmlformats-officedocument.presentationml.slide+xml" PartName="/ppt/slides/slide22.xml"/>
  <Override ContentType="application/vnd.openxmlformats-officedocument.presentationml.slide+xml" PartName="/ppt/slides/slide82.xml"/>
  <Override ContentType="application/vnd.openxmlformats-officedocument.presentationml.slide+xml" PartName="/ppt/slides/slide65.xml"/>
  <Override ContentType="application/vnd.openxmlformats-officedocument.presentationml.slide+xml" PartName="/ppt/slides/slide9.xml"/>
  <Override ContentType="application/vnd.openxmlformats-officedocument.presentationml.slide+xml" PartName="/ppt/slides/slide118.xml"/>
  <Override ContentType="application/vnd.openxmlformats-officedocument.presentationml.slide+xml" PartName="/ppt/slides/slide142.xml"/>
  <Override ContentType="application/vnd.openxmlformats-officedocument.presentationml.slide+xml" PartName="/ppt/slides/slide12.xml"/>
  <Override ContentType="application/vnd.openxmlformats-officedocument.presentationml.slide+xml" PartName="/ppt/slides/slide108.xml"/>
  <Override ContentType="application/vnd.openxmlformats-officedocument.presentationml.slide+xml" PartName="/ppt/slides/slide98.xml"/>
  <Override ContentType="application/vnd.openxmlformats-officedocument.presentationml.slide+xml" PartName="/ppt/slides/slide125.xml"/>
  <Override ContentType="application/vnd.openxmlformats-officedocument.presentationml.slide+xml" PartName="/ppt/slides/slide72.xml"/>
  <Override ContentType="application/vnd.openxmlformats-officedocument.presentationml.slide+xml" PartName="/ppt/slides/slide135.xml"/>
  <Override ContentType="application/vnd.openxmlformats-officedocument.presentationml.slide+xml" PartName="/ppt/slides/slide20.xml"/>
  <Override ContentType="application/vnd.openxmlformats-officedocument.presentationml.slide+xml" PartName="/ppt/slides/slide38.xml"/>
  <Override ContentType="application/vnd.openxmlformats-officedocument.presentationml.slide+xml" PartName="/ppt/slides/slide46.xml"/>
  <Override ContentType="application/vnd.openxmlformats-officedocument.presentationml.slide+xml" PartName="/ppt/slides/slide55.xml"/>
  <Override ContentType="application/vnd.openxmlformats-officedocument.presentationml.slide+xml" PartName="/ppt/slides/slide29.xml"/>
  <Override ContentType="application/vnd.openxmlformats-officedocument.presentationml.slide+xml" PartName="/ppt/slides/slide59.xml"/>
  <Override ContentType="application/vnd.openxmlformats-officedocument.presentationml.slide+xml" PartName="/ppt/slides/slide89.xml"/>
  <Override ContentType="application/vnd.openxmlformats-officedocument.presentationml.slide+xml" PartName="/ppt/slides/slide76.xml"/>
  <Override ContentType="application/vnd.openxmlformats-officedocument.presentationml.slide+xml" PartName="/ppt/slides/slide129.xml"/>
  <Override ContentType="application/vnd.openxmlformats-officedocument.presentationml.slide+xml" PartName="/ppt/slides/slide63.xml"/>
  <Override ContentType="application/vnd.openxmlformats-officedocument.presentationml.slide+xml" PartName="/ppt/slides/slide131.xml"/>
  <Override ContentType="application/vnd.openxmlformats-officedocument.presentationml.slide+xml" PartName="/ppt/slides/slide93.xml"/>
  <Override ContentType="application/vnd.openxmlformats-officedocument.presentationml.slide+xml" PartName="/ppt/slides/slide101.xml"/>
  <Override ContentType="application/vnd.openxmlformats-officedocument.presentationml.slide+xml" PartName="/ppt/slides/slide116.xml"/>
  <Override ContentType="application/vnd.openxmlformats-officedocument.presentationml.slide+xml" PartName="/ppt/slides/slide144.xml"/>
  <Override ContentType="application/vnd.openxmlformats-officedocument.presentationml.slide+xml" PartName="/ppt/slides/slide80.xml"/>
  <Override ContentType="application/vnd.openxmlformats-officedocument.presentationml.slide+xml" PartName="/ppt/slides/slide103.xml"/>
  <Override ContentType="application/vnd.openxmlformats-officedocument.presentationml.slide+xml" PartName="/ppt/slides/slide61.xml"/>
  <Override ContentType="application/vnd.openxmlformats-officedocument.presentationml.slide+xml" PartName="/ppt/slides/slide133.xml"/>
  <Override ContentType="application/vnd.openxmlformats-officedocument.presentationml.slide+xml" PartName="/ppt/slides/slide91.xml"/>
  <Override ContentType="application/vnd.openxmlformats-officedocument.presentationml.slide+xml" PartName="/ppt/slides/slide114.xml"/>
  <Override ContentType="application/vnd.openxmlformats-officedocument.presentationml.slide+xml" PartName="/ppt/slides/slide31.xml"/>
  <Override ContentType="application/vnd.openxmlformats-officedocument.presentationml.slide+xml" PartName="/ppt/slides/slide127.xml"/>
  <Override ContentType="application/vnd.openxmlformats-officedocument.presentationml.slide+xml" PartName="/ppt/slides/slide146.xml"/>
  <Override ContentType="application/vnd.openxmlformats-officedocument.presentationml.slide+xml" PartName="/ppt/slides/slide150.xml"/>
  <Override ContentType="application/vnd.openxmlformats-officedocument.presentationml.slide+xml" PartName="/ppt/slides/slide120.xml"/>
  <Override ContentType="application/vnd.openxmlformats-officedocument.presentationml.slide+xml" PartName="/ppt/slides/slide87.xml"/>
  <Override ContentType="application/vnd.openxmlformats-officedocument.presentationml.slide+xml" PartName="/ppt/slides/slide74.xml"/>
  <Override ContentType="application/vnd.openxmlformats-officedocument.presentationml.slide+xml" PartName="/ppt/slides/slide27.xml"/>
  <Override ContentType="application/vnd.openxmlformats-officedocument.presentationml.slide+xml" PartName="/ppt/slides/slide57.xml"/>
  <Override ContentType="application/vnd.openxmlformats-officedocument.presentationml.slide+xml" PartName="/ppt/slides/slide2.xml"/>
  <Override ContentType="application/vnd.openxmlformats-officedocument.presentationml.slide+xml" PartName="/ppt/slides/slide44.xml"/>
  <Override ContentType="application/vnd.openxmlformats-officedocument.presentationml.slide+xml" PartName="/ppt/slides/slide14.xml"/>
  <Override ContentType="application/vnd.openxmlformats-officedocument.presentationml.slide+xml" PartName="/ppt/slides/slide4.xml"/>
  <Override ContentType="application/vnd.openxmlformats-officedocument.presentationml.slide+xml" PartName="/ppt/slides/slide18.xml"/>
  <Override ContentType="application/vnd.openxmlformats-officedocument.presentationml.slide+xml" PartName="/ppt/slides/slide139.xml"/>
  <Override ContentType="application/vnd.openxmlformats-officedocument.presentationml.slide+xml" PartName="/ppt/slides/slide60.xml"/>
  <Override ContentType="application/vnd.openxmlformats-officedocument.presentationml.slide+xml" PartName="/ppt/slides/slide52.xml"/>
  <Override ContentType="application/vnd.openxmlformats-officedocument.presentationml.slide+xml" PartName="/ppt/slides/slide26.xml"/>
  <Override ContentType="application/vnd.openxmlformats-officedocument.presentationml.slide+xml" PartName="/ppt/slides/slide112.xml"/>
  <Override ContentType="application/vnd.openxmlformats-officedocument.presentationml.slide+xml" PartName="/ppt/slides/slide95.xml"/>
  <Override ContentType="application/vnd.openxmlformats-officedocument.presentationml.slide+xml" PartName="/ppt/slides/slide69.xml"/>
  <Override ContentType="application/vnd.openxmlformats-officedocument.presentationml.slide+xml" PartName="/ppt/slides/slide85.xml"/>
  <Override ContentType="application/vnd.openxmlformats-officedocument.presentationml.slide+xml" PartName="/ppt/slides/slide42.xml"/>
  <Override ContentType="application/vnd.openxmlformats-officedocument.presentationml.slide+xml" PartName="/ppt/slides/slide50.xml"/>
  <Override ContentType="application/vnd.openxmlformats-officedocument.presentationml.slide+xml" PartName="/ppt/slides/slide77.xml"/>
  <Override ContentType="application/vnd.openxmlformats-officedocument.presentationml.slide+xml" PartName="/ppt/slides/slide34.xml"/>
  <Override ContentType="application/vnd.openxmlformats-officedocument.presentationml.slide+xml" PartName="/ppt/slides/slide122.xml"/>
  <Override ContentType="application/vnd.openxmlformats-officedocument.presentationml.slide+xml" PartName="/ppt/slides/slide130.xml"/>
  <Override ContentType="application/vnd.openxmlformats-officedocument.presentationml.slide+xml" PartName="/ppt/slides/slide147.xml"/>
  <Override ContentType="application/vnd.openxmlformats-officedocument.presentationml.slide+xml" PartName="/ppt/slides/slide16.xml"/>
  <Override ContentType="application/vnd.openxmlformats-officedocument.presentationml.slide+xml" PartName="/ppt/slides/slide104.xml"/>
  <Override ContentType="application/vnd.openxmlformats-officedocument.presentationml.slide+xml" PartName="/ppt/slides/slide24.xml"/>
  <Override ContentType="application/vnd.openxmlformats-officedocument.presentationml.slide+xml" PartName="/ppt/slides/slide97.xml"/>
  <Override ContentType="application/vnd.openxmlformats-officedocument.presentationml.slide+xml" PartName="/ppt/slides/slide140.xml"/>
  <Override ContentType="application/vnd.openxmlformats-officedocument.presentationml.slide+xml" PartName="/ppt/slides/slide11.xml"/>
  <Override ContentType="application/vnd.openxmlformats-officedocument.presentationml.slide+xml" PartName="/ppt/slides/slide137.xml"/>
  <Override ContentType="application/vnd.openxmlformats-officedocument.presentationml.slide+xml" PartName="/ppt/slides/slide110.xml"/>
  <Override ContentType="application/vnd.openxmlformats-officedocument.presentationml.slide+xml" PartName="/ppt/slides/slide67.xml"/>
  <Override ContentType="application/vnd.openxmlformats-officedocument.presentationml.slide+xml" PartName="/ppt/slides/slide54.xml"/>
  <Override ContentType="application/vnd.openxmlformats-officedocument.presentationml.slide+xml" PartName="/ppt/slides/slide36.xml"/>
  <Override ContentType="application/vnd.openxmlformats-officedocument.presentationml.slide+xml" PartName="/ppt/slides/slide79.xml"/>
  <Override ContentType="application/vnd.openxmlformats-officedocument.presentationml.slide+xml" PartName="/ppt/slides/slide149.xml"/>
  <Override ContentType="application/vnd.openxmlformats-officedocument.presentationml.slide+xml" PartName="/ppt/slides/slide49.xml"/>
  <Override ContentType="application/vnd.openxmlformats-officedocument.presentationml.slide+xml" PartName="/ppt/slides/slide124.xml"/>
  <Override ContentType="application/vnd.openxmlformats-officedocument.presentationml.slide+xml" PartName="/ppt/slides/slide83.xml"/>
  <Override ContentType="application/vnd.openxmlformats-officedocument.presentationml.slide+xml" PartName="/ppt/slides/slide106.xml"/>
  <Override ContentType="application/vnd.openxmlformats-officedocument.presentationml.slide+xml" PartName="/ppt/slides/slide70.xml"/>
  <Override ContentType="application/vnd.openxmlformats-officedocument.presentationml.slide+xml" PartName="/ppt/slides/slide6.xml"/>
  <Override ContentType="application/vnd.openxmlformats-officedocument.presentationml.slide+xml" PartName="/ppt/slides/slide119.xml"/>
  <Override ContentType="application/vnd.openxmlformats-officedocument.presentationml.slide+xml" PartName="/ppt/slides/slide40.xml"/>
  <Override ContentType="application/vnd.openxmlformats-officedocument.presentationml.slide+xml" PartName="/ppt/slides/slide73.xml"/>
  <Override ContentType="application/vnd.openxmlformats-officedocument.presentationml.slide+xml" PartName="/ppt/slides/slide30.xml"/>
  <Override ContentType="application/vnd.openxmlformats-officedocument.presentationml.slide+xml" PartName="/ppt/slides/slide126.xml"/>
  <Override ContentType="application/vnd.openxmlformats-officedocument.presentationml.slide+xml" PartName="/ppt/slides/slide109.xml"/>
  <Override ContentType="application/vnd.openxmlformats-officedocument.presentationml.slide+xml" PartName="/ppt/slides/slide134.xml"/>
  <Override ContentType="application/vnd.openxmlformats-officedocument.presentationml.slide+xml" PartName="/ppt/slides/slide99.xml"/>
  <Override ContentType="application/vnd.openxmlformats-officedocument.presentationml.slide+xml" PartName="/ppt/slides/slide39.xml"/>
  <Override ContentType="application/vnd.openxmlformats-officedocument.presentationml.slide+xml" PartName="/ppt/slides/slide13.xml"/>
  <Override ContentType="application/vnd.openxmlformats-officedocument.presentationml.slide+xml" PartName="/ppt/slides/slide56.xml"/>
  <Override ContentType="application/vnd.openxmlformats-officedocument.presentationml.slide+xml" PartName="/ppt/slides/slide47.xml"/>
  <Override ContentType="application/vnd.openxmlformats-officedocument.presentationml.slide+xml" PartName="/ppt/slides/slide21.xml"/>
  <Override ContentType="application/vnd.openxmlformats-officedocument.presentationml.slide+xml" PartName="/ppt/slides/slide100.xml"/>
  <Override ContentType="application/vnd.openxmlformats-officedocument.presentationml.slide+xml" PartName="/ppt/slides/slide64.xml"/>
  <Override ContentType="application/vnd.openxmlformats-officedocument.presentationml.slide+xml" PartName="/ppt/slides/slide81.xml"/>
  <Override ContentType="application/vnd.openxmlformats-officedocument.presentationml.slide+xml" PartName="/ppt/slides/slide90.xml"/>
  <Override ContentType="application/vnd.openxmlformats-officedocument.presentationml.slide+xml" PartName="/ppt/slides/slide8.xml"/>
  <Override ContentType="application/vnd.openxmlformats-officedocument.presentationml.slide+xml" PartName="/ppt/slides/slide143.xml"/>
  <Override ContentType="application/vnd.openxmlformats-officedocument.presentationml.slide+xml" PartName="/ppt/slides/slide117.xml"/>
  <Override ContentType="application/vnd.openxmlformats-officedocument.presentationml.slide+xml" PartName="/ppt/slides/slide145.xml"/>
  <Override ContentType="application/vnd.openxmlformats-officedocument.presentationml.slide+xml" PartName="/ppt/slides/slide132.xml"/>
  <Override ContentType="application/vnd.openxmlformats-officedocument.presentationml.slide+xml" PartName="/ppt/slides/slide32.xml"/>
  <Override ContentType="application/vnd.openxmlformats-officedocument.presentationml.slide+xml" PartName="/ppt/slides/slide62.xml"/>
  <Override ContentType="application/vnd.openxmlformats-officedocument.presentationml.slide+xml" PartName="/ppt/slides/slide75.xml"/>
  <Override ContentType="application/vnd.openxmlformats-officedocument.presentationml.slide+xml" PartName="/ppt/slides/slide1.xml"/>
  <Override ContentType="application/vnd.openxmlformats-officedocument.presentationml.slide+xml" PartName="/ppt/slides/slide58.xml"/>
  <Override ContentType="application/vnd.openxmlformats-officedocument.presentationml.slide+xml" PartName="/ppt/slides/slide45.xml"/>
  <Override ContentType="application/vnd.openxmlformats-officedocument.presentationml.slide+xml" PartName="/ppt/slides/slide28.xml"/>
  <Override ContentType="application/vnd.openxmlformats-officedocument.presentationml.slide+xml" PartName="/ppt/slides/slide15.xml"/>
  <Override ContentType="application/vnd.openxmlformats-officedocument.presentationml.slide+xml" PartName="/ppt/slides/slide88.xml"/>
  <Override ContentType="application/vnd.openxmlformats-officedocument.presentationml.slide+xml" PartName="/ppt/slides/slide128.xml"/>
  <Override ContentType="application/vnd.openxmlformats-officedocument.presentationml.slide+xml" PartName="/ppt/slides/slide92.xml"/>
  <Override ContentType="application/vnd.openxmlformats-officedocument.presentationml.slide+xml" PartName="/ppt/slides/slide115.xml"/>
  <Override ContentType="application/vnd.openxmlformats-officedocument.presentationml.slide+xml" PartName="/ppt/slides/slide102.xml"/>
  <Override ContentType="application/vnd.openxmlformats-officedocument.presentationml.notesMaster+xml" PartName="/ppt/notesMasters/notesMaster1.xml"/>
  <Override ContentType="application/vnd.openxmlformats-officedocument.presentationml.presentation.main+xml" PartName="/ppt/presentation.xml"/>
  <Override ContentType="application/vnd.openxmlformats-officedocument.presentationml.presProps+xml" PartName="/ppt/presProps.xml"/>
  <Override ContentType="application/vnd.openxmlformats-officedocument.theme+xml" PartName="/ppt/theme/theme1.xml"/>
  <Override ContentType="application/vnd.openxmlformats-officedocument.theme+xml" PartName="/ppt/theme/theme2.xml"/>
</Types>
</file>

<file path=_rels/.rels><?xml version="1.0" encoding="UTF-8" standalone="yes"?><Relationships xmlns="http://schemas.openxmlformats.org/package/2006/relationships"><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autoCompressPictures="0" embedTrueTypeFonts="1" strictFirstAndLastChars="0" saveSubsetFonts="1">
  <p:sldMasterIdLst>
    <p:sldMasterId id="2147483659" r:id="rId4"/>
  </p:sldMasterIdLst>
  <p:notesMasterIdLst>
    <p:notesMasterId r:id="rId5"/>
  </p:notesMasterIdLst>
  <p:sldIdLst>
    <p:sldId id="256" r:id="rId6"/>
    <p:sldId id="257" r:id="rId7"/>
    <p:sldId id="258" r:id="rId8"/>
    <p:sldId id="259" r:id="rId9"/>
    <p:sldId id="260" r:id="rId10"/>
    <p:sldId id="261" r:id="rId11"/>
    <p:sldId id="262" r:id="rId12"/>
    <p:sldId id="263" r:id="rId13"/>
    <p:sldId id="264" r:id="rId14"/>
    <p:sldId id="265" r:id="rId15"/>
    <p:sldId id="266" r:id="rId16"/>
    <p:sldId id="267" r:id="rId17"/>
    <p:sldId id="268" r:id="rId18"/>
    <p:sldId id="269" r:id="rId19"/>
    <p:sldId id="270" r:id="rId20"/>
    <p:sldId id="271" r:id="rId21"/>
    <p:sldId id="272" r:id="rId22"/>
    <p:sldId id="273" r:id="rId23"/>
    <p:sldId id="274" r:id="rId24"/>
    <p:sldId id="275" r:id="rId25"/>
    <p:sldId id="276" r:id="rId26"/>
    <p:sldId id="277" r:id="rId27"/>
    <p:sldId id="278" r:id="rId28"/>
    <p:sldId id="279" r:id="rId29"/>
    <p:sldId id="280" r:id="rId30"/>
    <p:sldId id="281" r:id="rId31"/>
    <p:sldId id="282" r:id="rId32"/>
    <p:sldId id="283" r:id="rId33"/>
    <p:sldId id="284" r:id="rId34"/>
    <p:sldId id="285" r:id="rId35"/>
    <p:sldId id="286" r:id="rId36"/>
    <p:sldId id="287" r:id="rId37"/>
    <p:sldId id="288" r:id="rId38"/>
    <p:sldId id="289" r:id="rId39"/>
    <p:sldId id="290" r:id="rId40"/>
    <p:sldId id="291" r:id="rId41"/>
    <p:sldId id="292" r:id="rId42"/>
    <p:sldId id="293" r:id="rId43"/>
    <p:sldId id="294" r:id="rId44"/>
    <p:sldId id="295" r:id="rId45"/>
    <p:sldId id="296" r:id="rId46"/>
    <p:sldId id="297" r:id="rId47"/>
    <p:sldId id="298" r:id="rId48"/>
    <p:sldId id="299" r:id="rId49"/>
    <p:sldId id="300" r:id="rId50"/>
    <p:sldId id="301" r:id="rId51"/>
    <p:sldId id="302" r:id="rId52"/>
    <p:sldId id="303" r:id="rId53"/>
    <p:sldId id="304" r:id="rId54"/>
    <p:sldId id="305" r:id="rId55"/>
    <p:sldId id="306" r:id="rId56"/>
    <p:sldId id="307" r:id="rId57"/>
    <p:sldId id="308" r:id="rId58"/>
    <p:sldId id="309" r:id="rId59"/>
    <p:sldId id="310" r:id="rId60"/>
    <p:sldId id="311" r:id="rId61"/>
    <p:sldId id="312" r:id="rId62"/>
    <p:sldId id="313" r:id="rId63"/>
    <p:sldId id="314" r:id="rId64"/>
    <p:sldId id="315" r:id="rId65"/>
    <p:sldId id="316" r:id="rId66"/>
    <p:sldId id="317" r:id="rId67"/>
    <p:sldId id="318" r:id="rId68"/>
    <p:sldId id="319" r:id="rId69"/>
    <p:sldId id="320" r:id="rId70"/>
    <p:sldId id="321" r:id="rId71"/>
    <p:sldId id="322" r:id="rId72"/>
    <p:sldId id="323" r:id="rId73"/>
    <p:sldId id="324" r:id="rId74"/>
    <p:sldId id="325" r:id="rId75"/>
    <p:sldId id="326" r:id="rId76"/>
    <p:sldId id="327" r:id="rId77"/>
    <p:sldId id="328" r:id="rId78"/>
    <p:sldId id="329" r:id="rId79"/>
    <p:sldId id="330" r:id="rId80"/>
    <p:sldId id="331" r:id="rId81"/>
    <p:sldId id="332" r:id="rId82"/>
    <p:sldId id="333" r:id="rId83"/>
    <p:sldId id="334" r:id="rId84"/>
    <p:sldId id="335" r:id="rId85"/>
    <p:sldId id="336" r:id="rId86"/>
    <p:sldId id="337" r:id="rId87"/>
    <p:sldId id="338" r:id="rId88"/>
    <p:sldId id="339" r:id="rId89"/>
    <p:sldId id="340" r:id="rId90"/>
    <p:sldId id="341" r:id="rId91"/>
    <p:sldId id="342" r:id="rId92"/>
    <p:sldId id="343" r:id="rId93"/>
    <p:sldId id="344" r:id="rId94"/>
    <p:sldId id="345" r:id="rId95"/>
    <p:sldId id="346" r:id="rId96"/>
    <p:sldId id="347" r:id="rId97"/>
    <p:sldId id="348" r:id="rId98"/>
    <p:sldId id="349" r:id="rId99"/>
    <p:sldId id="350" r:id="rId100"/>
    <p:sldId id="351" r:id="rId101"/>
    <p:sldId id="352" r:id="rId102"/>
    <p:sldId id="353" r:id="rId103"/>
    <p:sldId id="354" r:id="rId104"/>
    <p:sldId id="355" r:id="rId105"/>
    <p:sldId id="356" r:id="rId106"/>
    <p:sldId id="357" r:id="rId107"/>
    <p:sldId id="358" r:id="rId108"/>
    <p:sldId id="359" r:id="rId109"/>
    <p:sldId id="360" r:id="rId110"/>
    <p:sldId id="361" r:id="rId111"/>
    <p:sldId id="362" r:id="rId112"/>
    <p:sldId id="363" r:id="rId113"/>
    <p:sldId id="364" r:id="rId114"/>
    <p:sldId id="365" r:id="rId115"/>
    <p:sldId id="366" r:id="rId116"/>
    <p:sldId id="367" r:id="rId117"/>
    <p:sldId id="368" r:id="rId118"/>
    <p:sldId id="369" r:id="rId119"/>
    <p:sldId id="370" r:id="rId120"/>
    <p:sldId id="371" r:id="rId121"/>
    <p:sldId id="372" r:id="rId122"/>
    <p:sldId id="373" r:id="rId123"/>
    <p:sldId id="374" r:id="rId124"/>
    <p:sldId id="375" r:id="rId125"/>
    <p:sldId id="376" r:id="rId126"/>
    <p:sldId id="377" r:id="rId127"/>
    <p:sldId id="378" r:id="rId128"/>
    <p:sldId id="379" r:id="rId129"/>
    <p:sldId id="380" r:id="rId130"/>
    <p:sldId id="381" r:id="rId131"/>
    <p:sldId id="382" r:id="rId132"/>
    <p:sldId id="383" r:id="rId133"/>
    <p:sldId id="384" r:id="rId134"/>
    <p:sldId id="385" r:id="rId135"/>
    <p:sldId id="386" r:id="rId136"/>
    <p:sldId id="387" r:id="rId137"/>
    <p:sldId id="388" r:id="rId138"/>
    <p:sldId id="389" r:id="rId139"/>
    <p:sldId id="390" r:id="rId140"/>
    <p:sldId id="391" r:id="rId141"/>
    <p:sldId id="392" r:id="rId142"/>
    <p:sldId id="393" r:id="rId143"/>
    <p:sldId id="394" r:id="rId144"/>
    <p:sldId id="395" r:id="rId145"/>
    <p:sldId id="396" r:id="rId146"/>
    <p:sldId id="397" r:id="rId147"/>
    <p:sldId id="398" r:id="rId148"/>
    <p:sldId id="399" r:id="rId149"/>
    <p:sldId id="400" r:id="rId150"/>
    <p:sldId id="401" r:id="rId151"/>
    <p:sldId id="402" r:id="rId152"/>
    <p:sldId id="403" r:id="rId153"/>
    <p:sldId id="404" r:id="rId154"/>
    <p:sldId id="405" r:id="rId155"/>
  </p:sldIdLst>
  <p:sldSz cy="5143500" cx="9144000"/>
  <p:notesSz cx="6858000" cy="9144000"/>
  <p:embeddedFontLst>
    <p:embeddedFont>
      <p:font typeface="Montserrat"/>
      <p:regular r:id="rId156"/>
      <p:bold r:id="rId157"/>
      <p:italic r:id="rId158"/>
      <p:boldItalic r:id="rId159"/>
    </p:embeddedFont>
    <p:embeddedFont>
      <p:font typeface="Lato"/>
      <p:regular r:id="rId160"/>
      <p:bold r:id="rId161"/>
      <p:italic r:id="rId162"/>
      <p:boldItalic r:id="rId163"/>
    </p:embeddedFont>
  </p:embeddedFontLst>
  <p:defaultTextStyle>
    <a:defPPr lvl="0" marR="0" rtl="0" algn="l">
      <a:lnSpc>
        <a:spcPct val="100000"/>
      </a:lnSpc>
      <a:spcBef>
        <a:spcPts val="0"/>
      </a:spcBef>
      <a:spcAft>
        <a:spcPts val="0"/>
      </a:spcAft>
    </a:defPPr>
    <a:lvl1pPr lvl="0"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9pPr>
  </p:defaultTextStyle>
</p:presentation>
</file>

<file path=ppt/presProps.xml><?xml version="1.0" encoding="utf-8"?>
<p:presentation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file>

<file path=ppt/tableStyles.xml><?xml version="1.0" encoding="utf-8"?>
<a:tblStyleLst xmlns:a="http://schemas.openxmlformats.org/drawingml/2006/main" xmlns:r="http://schemas.openxmlformats.org/officeDocument/2006/relationships" def="{CA6AF855-7782-43EF-AF66-9B8A36CDC593}">
  <a:tblStyle styleId="{CA6AF855-7782-43EF-AF66-9B8A36CDC593}" styleName="Table_0">
    <a:wholeTbl>
      <a:tcTxStyle>
        <a:font>
          <a:latin typeface="Arial"/>
          <a:ea typeface="Arial"/>
          <a:cs typeface="Arial"/>
        </a:font>
        <a:srgbClr val="000000"/>
      </a:tcTxStyle>
      <a:tcStyle>
        <a:tcBdr>
          <a:left>
            <a:ln cap="flat" cmpd="sng" w="9525">
              <a:solidFill>
                <a:srgbClr val="9E9E9E"/>
              </a:solidFill>
              <a:prstDash val="solid"/>
              <a:round/>
              <a:headEnd len="med" w="med" type="none"/>
              <a:tailEnd len="med" w="med" type="none"/>
            </a:ln>
          </a:left>
          <a:right>
            <a:ln cap="flat" cmpd="sng" w="9525">
              <a:solidFill>
                <a:srgbClr val="9E9E9E"/>
              </a:solidFill>
              <a:prstDash val="solid"/>
              <a:round/>
              <a:headEnd len="med" w="med" type="none"/>
              <a:tailEnd len="med" w="med" type="none"/>
            </a:ln>
          </a:right>
          <a:top>
            <a:ln cap="flat" cmpd="sng" w="9525">
              <a:solidFill>
                <a:srgbClr val="9E9E9E"/>
              </a:solidFill>
              <a:prstDash val="solid"/>
              <a:round/>
              <a:headEnd len="med" w="med" type="none"/>
              <a:tailEnd len="med" w="med" type="none"/>
            </a:ln>
          </a:top>
          <a:bottom>
            <a:ln cap="flat" cmpd="sng" w="9525">
              <a:solidFill>
                <a:srgbClr val="9E9E9E"/>
              </a:solidFill>
              <a:prstDash val="solid"/>
              <a:round/>
              <a:headEnd len="med" w="med" type="none"/>
              <a:tailEnd len="med" w="med" type="none"/>
            </a:ln>
          </a:bottom>
          <a:insideH>
            <a:ln cap="flat" cmpd="sng" w="9525">
              <a:solidFill>
                <a:srgbClr val="9E9E9E"/>
              </a:solidFill>
              <a:prstDash val="solid"/>
              <a:round/>
              <a:headEnd len="med" w="med" type="none"/>
              <a:tailEnd len="med" w="med" type="none"/>
            </a:ln>
          </a:insideH>
          <a:insideV>
            <a:ln cap="flat" cmpd="sng" w="9525">
              <a:solidFill>
                <a:srgbClr val="9E9E9E"/>
              </a:solidFill>
              <a:prstDash val="solid"/>
              <a:round/>
              <a:headEnd len="med" w="med" type="none"/>
              <a:tailEnd len="med" w="med" type="none"/>
            </a:ln>
          </a:insideV>
        </a:tcBdr>
      </a:tcStyle>
    </a:wholeTbl>
    <a:band1H>
      <a:tcTxStyle/>
    </a:band1H>
    <a:band2H>
      <a:tcTxStyle/>
    </a:band2H>
    <a:band1V>
      <a:tcTxStyle/>
    </a:band1V>
    <a:band2V>
      <a:tcTxStyle/>
    </a:band2V>
    <a:lastCol>
      <a:tcTxStyle/>
    </a:lastCol>
    <a:firstCol>
      <a:tcTxStyle/>
    </a:firstCol>
    <a:lastRow>
      <a:tcTxStyle/>
    </a:lastRow>
    <a:seCell>
      <a:tcTxStyle/>
    </a:seCell>
    <a:swCell>
      <a:tcTxStyle/>
    </a:swCell>
    <a:firstRow>
      <a:tcTxStyle/>
    </a:firstRow>
    <a:neCell>
      <a:tcTxStyle/>
    </a:neCell>
    <a:nwCell>
      <a:tcTxStyle/>
    </a:nwCell>
  </a:tblStyle>
</a:tblStyleLst>
</file>

<file path=ppt/_rels/presentation.xml.rels><?xml version="1.0" encoding="UTF-8" standalone="yes"?><Relationships xmlns="http://schemas.openxmlformats.org/package/2006/relationships"><Relationship Id="rId40" Type="http://schemas.openxmlformats.org/officeDocument/2006/relationships/slide" Target="slides/slide35.xml"/><Relationship Id="rId42" Type="http://schemas.openxmlformats.org/officeDocument/2006/relationships/slide" Target="slides/slide37.xml"/><Relationship Id="rId41" Type="http://schemas.openxmlformats.org/officeDocument/2006/relationships/slide" Target="slides/slide36.xml"/><Relationship Id="rId44" Type="http://schemas.openxmlformats.org/officeDocument/2006/relationships/slide" Target="slides/slide39.xml"/><Relationship Id="rId43" Type="http://schemas.openxmlformats.org/officeDocument/2006/relationships/slide" Target="slides/slide38.xml"/><Relationship Id="rId46" Type="http://schemas.openxmlformats.org/officeDocument/2006/relationships/slide" Target="slides/slide41.xml"/><Relationship Id="rId45" Type="http://schemas.openxmlformats.org/officeDocument/2006/relationships/slide" Target="slides/slide40.xml"/><Relationship Id="rId107" Type="http://schemas.openxmlformats.org/officeDocument/2006/relationships/slide" Target="slides/slide102.xml"/><Relationship Id="rId106" Type="http://schemas.openxmlformats.org/officeDocument/2006/relationships/slide" Target="slides/slide101.xml"/><Relationship Id="rId105" Type="http://schemas.openxmlformats.org/officeDocument/2006/relationships/slide" Target="slides/slide100.xml"/><Relationship Id="rId104" Type="http://schemas.openxmlformats.org/officeDocument/2006/relationships/slide" Target="slides/slide99.xml"/><Relationship Id="rId109" Type="http://schemas.openxmlformats.org/officeDocument/2006/relationships/slide" Target="slides/slide104.xml"/><Relationship Id="rId108" Type="http://schemas.openxmlformats.org/officeDocument/2006/relationships/slide" Target="slides/slide103.xml"/><Relationship Id="rId48" Type="http://schemas.openxmlformats.org/officeDocument/2006/relationships/slide" Target="slides/slide43.xml"/><Relationship Id="rId47" Type="http://schemas.openxmlformats.org/officeDocument/2006/relationships/slide" Target="slides/slide42.xml"/><Relationship Id="rId49" Type="http://schemas.openxmlformats.org/officeDocument/2006/relationships/slide" Target="slides/slide44.xml"/><Relationship Id="rId103" Type="http://schemas.openxmlformats.org/officeDocument/2006/relationships/slide" Target="slides/slide98.xml"/><Relationship Id="rId102" Type="http://schemas.openxmlformats.org/officeDocument/2006/relationships/slide" Target="slides/slide97.xml"/><Relationship Id="rId101" Type="http://schemas.openxmlformats.org/officeDocument/2006/relationships/slide" Target="slides/slide96.xml"/><Relationship Id="rId100" Type="http://schemas.openxmlformats.org/officeDocument/2006/relationships/slide" Target="slides/slide95.xml"/><Relationship Id="rId31" Type="http://schemas.openxmlformats.org/officeDocument/2006/relationships/slide" Target="slides/slide26.xml"/><Relationship Id="rId30" Type="http://schemas.openxmlformats.org/officeDocument/2006/relationships/slide" Target="slides/slide25.xml"/><Relationship Id="rId33" Type="http://schemas.openxmlformats.org/officeDocument/2006/relationships/slide" Target="slides/slide28.xml"/><Relationship Id="rId32" Type="http://schemas.openxmlformats.org/officeDocument/2006/relationships/slide" Target="slides/slide27.xml"/><Relationship Id="rId35" Type="http://schemas.openxmlformats.org/officeDocument/2006/relationships/slide" Target="slides/slide30.xml"/><Relationship Id="rId34" Type="http://schemas.openxmlformats.org/officeDocument/2006/relationships/slide" Target="slides/slide29.xml"/><Relationship Id="rId37" Type="http://schemas.openxmlformats.org/officeDocument/2006/relationships/slide" Target="slides/slide32.xml"/><Relationship Id="rId36" Type="http://schemas.openxmlformats.org/officeDocument/2006/relationships/slide" Target="slides/slide31.xml"/><Relationship Id="rId39" Type="http://schemas.openxmlformats.org/officeDocument/2006/relationships/slide" Target="slides/slide34.xml"/><Relationship Id="rId38" Type="http://schemas.openxmlformats.org/officeDocument/2006/relationships/slide" Target="slides/slide33.xml"/><Relationship Id="rId20" Type="http://schemas.openxmlformats.org/officeDocument/2006/relationships/slide" Target="slides/slide15.xml"/><Relationship Id="rId22" Type="http://schemas.openxmlformats.org/officeDocument/2006/relationships/slide" Target="slides/slide17.xml"/><Relationship Id="rId21" Type="http://schemas.openxmlformats.org/officeDocument/2006/relationships/slide" Target="slides/slide16.xml"/><Relationship Id="rId24" Type="http://schemas.openxmlformats.org/officeDocument/2006/relationships/slide" Target="slides/slide19.xml"/><Relationship Id="rId23" Type="http://schemas.openxmlformats.org/officeDocument/2006/relationships/slide" Target="slides/slide18.xml"/><Relationship Id="rId129" Type="http://schemas.openxmlformats.org/officeDocument/2006/relationships/slide" Target="slides/slide124.xml"/><Relationship Id="rId128" Type="http://schemas.openxmlformats.org/officeDocument/2006/relationships/slide" Target="slides/slide123.xml"/><Relationship Id="rId127" Type="http://schemas.openxmlformats.org/officeDocument/2006/relationships/slide" Target="slides/slide122.xml"/><Relationship Id="rId126" Type="http://schemas.openxmlformats.org/officeDocument/2006/relationships/slide" Target="slides/slide121.xml"/><Relationship Id="rId26" Type="http://schemas.openxmlformats.org/officeDocument/2006/relationships/slide" Target="slides/slide21.xml"/><Relationship Id="rId121" Type="http://schemas.openxmlformats.org/officeDocument/2006/relationships/slide" Target="slides/slide116.xml"/><Relationship Id="rId25" Type="http://schemas.openxmlformats.org/officeDocument/2006/relationships/slide" Target="slides/slide20.xml"/><Relationship Id="rId120" Type="http://schemas.openxmlformats.org/officeDocument/2006/relationships/slide" Target="slides/slide115.xml"/><Relationship Id="rId28" Type="http://schemas.openxmlformats.org/officeDocument/2006/relationships/slide" Target="slides/slide23.xml"/><Relationship Id="rId27" Type="http://schemas.openxmlformats.org/officeDocument/2006/relationships/slide" Target="slides/slide22.xml"/><Relationship Id="rId125" Type="http://schemas.openxmlformats.org/officeDocument/2006/relationships/slide" Target="slides/slide120.xml"/><Relationship Id="rId29" Type="http://schemas.openxmlformats.org/officeDocument/2006/relationships/slide" Target="slides/slide24.xml"/><Relationship Id="rId124" Type="http://schemas.openxmlformats.org/officeDocument/2006/relationships/slide" Target="slides/slide119.xml"/><Relationship Id="rId123" Type="http://schemas.openxmlformats.org/officeDocument/2006/relationships/slide" Target="slides/slide118.xml"/><Relationship Id="rId122" Type="http://schemas.openxmlformats.org/officeDocument/2006/relationships/slide" Target="slides/slide117.xml"/><Relationship Id="rId95" Type="http://schemas.openxmlformats.org/officeDocument/2006/relationships/slide" Target="slides/slide90.xml"/><Relationship Id="rId94" Type="http://schemas.openxmlformats.org/officeDocument/2006/relationships/slide" Target="slides/slide89.xml"/><Relationship Id="rId97" Type="http://schemas.openxmlformats.org/officeDocument/2006/relationships/slide" Target="slides/slide92.xml"/><Relationship Id="rId96" Type="http://schemas.openxmlformats.org/officeDocument/2006/relationships/slide" Target="slides/slide91.xml"/><Relationship Id="rId11" Type="http://schemas.openxmlformats.org/officeDocument/2006/relationships/slide" Target="slides/slide6.xml"/><Relationship Id="rId99" Type="http://schemas.openxmlformats.org/officeDocument/2006/relationships/slide" Target="slides/slide94.xml"/><Relationship Id="rId10" Type="http://schemas.openxmlformats.org/officeDocument/2006/relationships/slide" Target="slides/slide5.xml"/><Relationship Id="rId98" Type="http://schemas.openxmlformats.org/officeDocument/2006/relationships/slide" Target="slides/slide93.xml"/><Relationship Id="rId13" Type="http://schemas.openxmlformats.org/officeDocument/2006/relationships/slide" Target="slides/slide8.xml"/><Relationship Id="rId12" Type="http://schemas.openxmlformats.org/officeDocument/2006/relationships/slide" Target="slides/slide7.xml"/><Relationship Id="rId91" Type="http://schemas.openxmlformats.org/officeDocument/2006/relationships/slide" Target="slides/slide86.xml"/><Relationship Id="rId90" Type="http://schemas.openxmlformats.org/officeDocument/2006/relationships/slide" Target="slides/slide85.xml"/><Relationship Id="rId93" Type="http://schemas.openxmlformats.org/officeDocument/2006/relationships/slide" Target="slides/slide88.xml"/><Relationship Id="rId92" Type="http://schemas.openxmlformats.org/officeDocument/2006/relationships/slide" Target="slides/slide87.xml"/><Relationship Id="rId118" Type="http://schemas.openxmlformats.org/officeDocument/2006/relationships/slide" Target="slides/slide113.xml"/><Relationship Id="rId117" Type="http://schemas.openxmlformats.org/officeDocument/2006/relationships/slide" Target="slides/slide112.xml"/><Relationship Id="rId116" Type="http://schemas.openxmlformats.org/officeDocument/2006/relationships/slide" Target="slides/slide111.xml"/><Relationship Id="rId115" Type="http://schemas.openxmlformats.org/officeDocument/2006/relationships/slide" Target="slides/slide110.xml"/><Relationship Id="rId119" Type="http://schemas.openxmlformats.org/officeDocument/2006/relationships/slide" Target="slides/slide114.xml"/><Relationship Id="rId15" Type="http://schemas.openxmlformats.org/officeDocument/2006/relationships/slide" Target="slides/slide10.xml"/><Relationship Id="rId110" Type="http://schemas.openxmlformats.org/officeDocument/2006/relationships/slide" Target="slides/slide105.xml"/><Relationship Id="rId14" Type="http://schemas.openxmlformats.org/officeDocument/2006/relationships/slide" Target="slides/slide9.xml"/><Relationship Id="rId17" Type="http://schemas.openxmlformats.org/officeDocument/2006/relationships/slide" Target="slides/slide12.xml"/><Relationship Id="rId16" Type="http://schemas.openxmlformats.org/officeDocument/2006/relationships/slide" Target="slides/slide11.xml"/><Relationship Id="rId19" Type="http://schemas.openxmlformats.org/officeDocument/2006/relationships/slide" Target="slides/slide14.xml"/><Relationship Id="rId114" Type="http://schemas.openxmlformats.org/officeDocument/2006/relationships/slide" Target="slides/slide109.xml"/><Relationship Id="rId18" Type="http://schemas.openxmlformats.org/officeDocument/2006/relationships/slide" Target="slides/slide13.xml"/><Relationship Id="rId113" Type="http://schemas.openxmlformats.org/officeDocument/2006/relationships/slide" Target="slides/slide108.xml"/><Relationship Id="rId112" Type="http://schemas.openxmlformats.org/officeDocument/2006/relationships/slide" Target="slides/slide107.xml"/><Relationship Id="rId111" Type="http://schemas.openxmlformats.org/officeDocument/2006/relationships/slide" Target="slides/slide106.xml"/><Relationship Id="rId84" Type="http://schemas.openxmlformats.org/officeDocument/2006/relationships/slide" Target="slides/slide79.xml"/><Relationship Id="rId83" Type="http://schemas.openxmlformats.org/officeDocument/2006/relationships/slide" Target="slides/slide78.xml"/><Relationship Id="rId86" Type="http://schemas.openxmlformats.org/officeDocument/2006/relationships/slide" Target="slides/slide81.xml"/><Relationship Id="rId85" Type="http://schemas.openxmlformats.org/officeDocument/2006/relationships/slide" Target="slides/slide80.xml"/><Relationship Id="rId88" Type="http://schemas.openxmlformats.org/officeDocument/2006/relationships/slide" Target="slides/slide83.xml"/><Relationship Id="rId150" Type="http://schemas.openxmlformats.org/officeDocument/2006/relationships/slide" Target="slides/slide145.xml"/><Relationship Id="rId87" Type="http://schemas.openxmlformats.org/officeDocument/2006/relationships/slide" Target="slides/slide82.xml"/><Relationship Id="rId89" Type="http://schemas.openxmlformats.org/officeDocument/2006/relationships/slide" Target="slides/slide84.xml"/><Relationship Id="rId80" Type="http://schemas.openxmlformats.org/officeDocument/2006/relationships/slide" Target="slides/slide75.xml"/><Relationship Id="rId82" Type="http://schemas.openxmlformats.org/officeDocument/2006/relationships/slide" Target="slides/slide77.xml"/><Relationship Id="rId81" Type="http://schemas.openxmlformats.org/officeDocument/2006/relationships/slide" Target="slides/slide76.xml"/><Relationship Id="rId1" Type="http://schemas.openxmlformats.org/officeDocument/2006/relationships/theme" Target="theme/theme1.xml"/><Relationship Id="rId2" Type="http://schemas.openxmlformats.org/officeDocument/2006/relationships/presProps" Target="presProps.xml"/><Relationship Id="rId3" Type="http://schemas.openxmlformats.org/officeDocument/2006/relationships/tableStyles" Target="tableStyles.xml"/><Relationship Id="rId149" Type="http://schemas.openxmlformats.org/officeDocument/2006/relationships/slide" Target="slides/slide144.xml"/><Relationship Id="rId4" Type="http://schemas.openxmlformats.org/officeDocument/2006/relationships/slideMaster" Target="slideMasters/slideMaster1.xml"/><Relationship Id="rId148" Type="http://schemas.openxmlformats.org/officeDocument/2006/relationships/slide" Target="slides/slide143.xml"/><Relationship Id="rId9" Type="http://schemas.openxmlformats.org/officeDocument/2006/relationships/slide" Target="slides/slide4.xml"/><Relationship Id="rId143" Type="http://schemas.openxmlformats.org/officeDocument/2006/relationships/slide" Target="slides/slide138.xml"/><Relationship Id="rId142" Type="http://schemas.openxmlformats.org/officeDocument/2006/relationships/slide" Target="slides/slide137.xml"/><Relationship Id="rId141" Type="http://schemas.openxmlformats.org/officeDocument/2006/relationships/slide" Target="slides/slide136.xml"/><Relationship Id="rId140" Type="http://schemas.openxmlformats.org/officeDocument/2006/relationships/slide" Target="slides/slide135.xml"/><Relationship Id="rId5" Type="http://schemas.openxmlformats.org/officeDocument/2006/relationships/notesMaster" Target="notesMasters/notesMaster1.xml"/><Relationship Id="rId147" Type="http://schemas.openxmlformats.org/officeDocument/2006/relationships/slide" Target="slides/slide142.xml"/><Relationship Id="rId6" Type="http://schemas.openxmlformats.org/officeDocument/2006/relationships/slide" Target="slides/slide1.xml"/><Relationship Id="rId146" Type="http://schemas.openxmlformats.org/officeDocument/2006/relationships/slide" Target="slides/slide141.xml"/><Relationship Id="rId7" Type="http://schemas.openxmlformats.org/officeDocument/2006/relationships/slide" Target="slides/slide2.xml"/><Relationship Id="rId145" Type="http://schemas.openxmlformats.org/officeDocument/2006/relationships/slide" Target="slides/slide140.xml"/><Relationship Id="rId8" Type="http://schemas.openxmlformats.org/officeDocument/2006/relationships/slide" Target="slides/slide3.xml"/><Relationship Id="rId144" Type="http://schemas.openxmlformats.org/officeDocument/2006/relationships/slide" Target="slides/slide139.xml"/><Relationship Id="rId73" Type="http://schemas.openxmlformats.org/officeDocument/2006/relationships/slide" Target="slides/slide68.xml"/><Relationship Id="rId72" Type="http://schemas.openxmlformats.org/officeDocument/2006/relationships/slide" Target="slides/slide67.xml"/><Relationship Id="rId75" Type="http://schemas.openxmlformats.org/officeDocument/2006/relationships/slide" Target="slides/slide70.xml"/><Relationship Id="rId74" Type="http://schemas.openxmlformats.org/officeDocument/2006/relationships/slide" Target="slides/slide69.xml"/><Relationship Id="rId77" Type="http://schemas.openxmlformats.org/officeDocument/2006/relationships/slide" Target="slides/slide72.xml"/><Relationship Id="rId76" Type="http://schemas.openxmlformats.org/officeDocument/2006/relationships/slide" Target="slides/slide71.xml"/><Relationship Id="rId79" Type="http://schemas.openxmlformats.org/officeDocument/2006/relationships/slide" Target="slides/slide74.xml"/><Relationship Id="rId78" Type="http://schemas.openxmlformats.org/officeDocument/2006/relationships/slide" Target="slides/slide73.xml"/><Relationship Id="rId71" Type="http://schemas.openxmlformats.org/officeDocument/2006/relationships/slide" Target="slides/slide66.xml"/><Relationship Id="rId70" Type="http://schemas.openxmlformats.org/officeDocument/2006/relationships/slide" Target="slides/slide65.xml"/><Relationship Id="rId139" Type="http://schemas.openxmlformats.org/officeDocument/2006/relationships/slide" Target="slides/slide134.xml"/><Relationship Id="rId138" Type="http://schemas.openxmlformats.org/officeDocument/2006/relationships/slide" Target="slides/slide133.xml"/><Relationship Id="rId137" Type="http://schemas.openxmlformats.org/officeDocument/2006/relationships/slide" Target="slides/slide132.xml"/><Relationship Id="rId132" Type="http://schemas.openxmlformats.org/officeDocument/2006/relationships/slide" Target="slides/slide127.xml"/><Relationship Id="rId131" Type="http://schemas.openxmlformats.org/officeDocument/2006/relationships/slide" Target="slides/slide126.xml"/><Relationship Id="rId130" Type="http://schemas.openxmlformats.org/officeDocument/2006/relationships/slide" Target="slides/slide125.xml"/><Relationship Id="rId136" Type="http://schemas.openxmlformats.org/officeDocument/2006/relationships/slide" Target="slides/slide131.xml"/><Relationship Id="rId135" Type="http://schemas.openxmlformats.org/officeDocument/2006/relationships/slide" Target="slides/slide130.xml"/><Relationship Id="rId134" Type="http://schemas.openxmlformats.org/officeDocument/2006/relationships/slide" Target="slides/slide129.xml"/><Relationship Id="rId133" Type="http://schemas.openxmlformats.org/officeDocument/2006/relationships/slide" Target="slides/slide128.xml"/><Relationship Id="rId62" Type="http://schemas.openxmlformats.org/officeDocument/2006/relationships/slide" Target="slides/slide57.xml"/><Relationship Id="rId61" Type="http://schemas.openxmlformats.org/officeDocument/2006/relationships/slide" Target="slides/slide56.xml"/><Relationship Id="rId64" Type="http://schemas.openxmlformats.org/officeDocument/2006/relationships/slide" Target="slides/slide59.xml"/><Relationship Id="rId63" Type="http://schemas.openxmlformats.org/officeDocument/2006/relationships/slide" Target="slides/slide58.xml"/><Relationship Id="rId66" Type="http://schemas.openxmlformats.org/officeDocument/2006/relationships/slide" Target="slides/slide61.xml"/><Relationship Id="rId65" Type="http://schemas.openxmlformats.org/officeDocument/2006/relationships/slide" Target="slides/slide60.xml"/><Relationship Id="rId68" Type="http://schemas.openxmlformats.org/officeDocument/2006/relationships/slide" Target="slides/slide63.xml"/><Relationship Id="rId67" Type="http://schemas.openxmlformats.org/officeDocument/2006/relationships/slide" Target="slides/slide62.xml"/><Relationship Id="rId60" Type="http://schemas.openxmlformats.org/officeDocument/2006/relationships/slide" Target="slides/slide55.xml"/><Relationship Id="rId69" Type="http://schemas.openxmlformats.org/officeDocument/2006/relationships/slide" Target="slides/slide64.xml"/><Relationship Id="rId163" Type="http://schemas.openxmlformats.org/officeDocument/2006/relationships/font" Target="fonts/Lato-boldItalic.fntdata"/><Relationship Id="rId162" Type="http://schemas.openxmlformats.org/officeDocument/2006/relationships/font" Target="fonts/Lato-italic.fntdata"/><Relationship Id="rId51" Type="http://schemas.openxmlformats.org/officeDocument/2006/relationships/slide" Target="slides/slide46.xml"/><Relationship Id="rId50" Type="http://schemas.openxmlformats.org/officeDocument/2006/relationships/slide" Target="slides/slide45.xml"/><Relationship Id="rId53" Type="http://schemas.openxmlformats.org/officeDocument/2006/relationships/slide" Target="slides/slide48.xml"/><Relationship Id="rId52" Type="http://schemas.openxmlformats.org/officeDocument/2006/relationships/slide" Target="slides/slide47.xml"/><Relationship Id="rId55" Type="http://schemas.openxmlformats.org/officeDocument/2006/relationships/slide" Target="slides/slide50.xml"/><Relationship Id="rId161" Type="http://schemas.openxmlformats.org/officeDocument/2006/relationships/font" Target="fonts/Lato-bold.fntdata"/><Relationship Id="rId54" Type="http://schemas.openxmlformats.org/officeDocument/2006/relationships/slide" Target="slides/slide49.xml"/><Relationship Id="rId160" Type="http://schemas.openxmlformats.org/officeDocument/2006/relationships/font" Target="fonts/Lato-regular.fntdata"/><Relationship Id="rId57" Type="http://schemas.openxmlformats.org/officeDocument/2006/relationships/slide" Target="slides/slide52.xml"/><Relationship Id="rId56" Type="http://schemas.openxmlformats.org/officeDocument/2006/relationships/slide" Target="slides/slide51.xml"/><Relationship Id="rId159" Type="http://schemas.openxmlformats.org/officeDocument/2006/relationships/font" Target="fonts/Montserrat-boldItalic.fntdata"/><Relationship Id="rId59" Type="http://schemas.openxmlformats.org/officeDocument/2006/relationships/slide" Target="slides/slide54.xml"/><Relationship Id="rId154" Type="http://schemas.openxmlformats.org/officeDocument/2006/relationships/slide" Target="slides/slide149.xml"/><Relationship Id="rId58" Type="http://schemas.openxmlformats.org/officeDocument/2006/relationships/slide" Target="slides/slide53.xml"/><Relationship Id="rId153" Type="http://schemas.openxmlformats.org/officeDocument/2006/relationships/slide" Target="slides/slide148.xml"/><Relationship Id="rId152" Type="http://schemas.openxmlformats.org/officeDocument/2006/relationships/slide" Target="slides/slide147.xml"/><Relationship Id="rId151" Type="http://schemas.openxmlformats.org/officeDocument/2006/relationships/slide" Target="slides/slide146.xml"/><Relationship Id="rId158" Type="http://schemas.openxmlformats.org/officeDocument/2006/relationships/font" Target="fonts/Montserrat-italic.fntdata"/><Relationship Id="rId157" Type="http://schemas.openxmlformats.org/officeDocument/2006/relationships/font" Target="fonts/Montserrat-bold.fntdata"/><Relationship Id="rId156" Type="http://schemas.openxmlformats.org/officeDocument/2006/relationships/font" Target="fonts/Montserrat-regular.fntdata"/><Relationship Id="rId155" Type="http://schemas.openxmlformats.org/officeDocument/2006/relationships/slide" Target="slides/slide150.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 name="Shape 2"/>
        <p:cNvGrpSpPr/>
        <p:nvPr/>
      </p:nvGrpSpPr>
      <p:grpSpPr>
        <a:xfrm>
          <a:off x="0" y="0"/>
          <a:ext cx="0" cy="0"/>
          <a:chOff x="0" y="0"/>
          <a:chExt cx="0" cy="0"/>
        </a:xfrm>
      </p:grpSpPr>
      <p:sp>
        <p:nvSpPr>
          <p:cNvPr id="3" name="Shape 3"/>
          <p:cNvSpPr/>
          <p:nvPr>
            <p:ph idx="2" type="sldImg"/>
          </p:nvPr>
        </p:nvSpPr>
        <p:spPr>
          <a:xfrm>
            <a:off x="381300" y="685800"/>
            <a:ext cx="6096075" cy="3429000"/>
          </a:xfrm>
          <a:custGeom>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med" w="med" type="none"/>
            <a:tailEnd len="med" w="med" type="none"/>
          </a:ln>
        </p:spPr>
      </p:sp>
      <p:sp>
        <p:nvSpPr>
          <p:cNvPr id="4" name="Shape 4"/>
          <p:cNvSpPr txBox="1"/>
          <p:nvPr>
            <p:ph idx="1" type="body"/>
          </p:nvPr>
        </p:nvSpPr>
        <p:spPr>
          <a:xfrm>
            <a:off x="685800" y="4343400"/>
            <a:ext cx="5486400" cy="4114800"/>
          </a:xfrm>
          <a:prstGeom prst="rect">
            <a:avLst/>
          </a:prstGeom>
          <a:noFill/>
          <a:ln>
            <a:noFill/>
          </a:ln>
        </p:spPr>
        <p:txBody>
          <a:bodyPr anchorCtr="0" anchor="t" bIns="91425" lIns="91425" rIns="91425" wrap="square" tIns="91425"/>
          <a:lstStyle>
            <a:lvl1pPr lvl="0">
              <a:spcBef>
                <a:spcPts val="0"/>
              </a:spcBef>
              <a:buChar char="●"/>
              <a:defRPr sz="1100"/>
            </a:lvl1pPr>
            <a:lvl2pPr lvl="1">
              <a:spcBef>
                <a:spcPts val="0"/>
              </a:spcBef>
              <a:buChar char="○"/>
              <a:defRPr sz="1100"/>
            </a:lvl2pPr>
            <a:lvl3pPr lvl="2">
              <a:spcBef>
                <a:spcPts val="0"/>
              </a:spcBef>
              <a:buChar char="■"/>
              <a:defRPr sz="1100"/>
            </a:lvl3pPr>
            <a:lvl4pPr lvl="3">
              <a:spcBef>
                <a:spcPts val="0"/>
              </a:spcBef>
              <a:buChar char="●"/>
              <a:defRPr sz="1100"/>
            </a:lvl4pPr>
            <a:lvl5pPr lvl="4">
              <a:spcBef>
                <a:spcPts val="0"/>
              </a:spcBef>
              <a:buChar char="○"/>
              <a:defRPr sz="1100"/>
            </a:lvl5pPr>
            <a:lvl6pPr lvl="5">
              <a:spcBef>
                <a:spcPts val="0"/>
              </a:spcBef>
              <a:buChar char="■"/>
              <a:defRPr sz="1100"/>
            </a:lvl6pPr>
            <a:lvl7pPr lvl="6">
              <a:spcBef>
                <a:spcPts val="0"/>
              </a:spcBef>
              <a:buChar char="●"/>
              <a:defRPr sz="1100"/>
            </a:lvl7pPr>
            <a:lvl8pPr lvl="7">
              <a:spcBef>
                <a:spcPts val="0"/>
              </a:spcBef>
              <a:buChar char="○"/>
              <a:defRPr sz="1100"/>
            </a:lvl8pPr>
            <a:lvl9pPr lvl="8">
              <a:spcBef>
                <a:spcPts val="0"/>
              </a:spcBef>
              <a:buChar char="■"/>
              <a:defRPr sz="1100"/>
            </a:lvl9pPr>
          </a:lstStyle>
          <a:p/>
        </p:txBody>
      </p:sp>
    </p:spTree>
  </p:cSld>
  <p:clrMap accent1="accent1" accent2="accent2" accent3="accent3" accent4="accent4" accent5="accent5" accent6="accent6" bg1="lt1" bg2="dk2" tx1="dk1" tx2="lt2" folHlink="folHlink" hlink="hlink"/>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7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8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8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8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8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8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8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8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8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8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8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9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9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9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9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9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9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9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9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9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9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0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0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0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0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0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0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0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0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0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0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1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1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1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1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1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1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1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1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1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1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2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2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2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2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2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2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2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2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2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2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3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3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3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3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3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3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3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3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3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3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4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4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4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4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4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4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4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4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4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4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5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30" name="Shape 130"/>
        <p:cNvGrpSpPr/>
        <p:nvPr/>
      </p:nvGrpSpPr>
      <p:grpSpPr>
        <a:xfrm>
          <a:off x="0" y="0"/>
          <a:ext cx="0" cy="0"/>
          <a:chOff x="0" y="0"/>
          <a:chExt cx="0" cy="0"/>
        </a:xfrm>
      </p:grpSpPr>
      <p:sp>
        <p:nvSpPr>
          <p:cNvPr id="131" name="Shape 131"/>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32" name="Shape 132"/>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36" name="Shape 136"/>
        <p:cNvGrpSpPr/>
        <p:nvPr/>
      </p:nvGrpSpPr>
      <p:grpSpPr>
        <a:xfrm>
          <a:off x="0" y="0"/>
          <a:ext cx="0" cy="0"/>
          <a:chOff x="0" y="0"/>
          <a:chExt cx="0" cy="0"/>
        </a:xfrm>
      </p:grpSpPr>
      <p:sp>
        <p:nvSpPr>
          <p:cNvPr id="137" name="Shape 137"/>
          <p:cNvSpPr/>
          <p:nvPr>
            <p:ph idx="2" type="sldImg"/>
          </p:nvPr>
        </p:nvSpPr>
        <p:spPr>
          <a:xfrm>
            <a:off x="381300" y="685800"/>
            <a:ext cx="6096000" cy="3429000"/>
          </a:xfrm>
          <a:custGeom>
            <a:pathLst>
              <a:path extrusionOk="0" h="120000" w="120000">
                <a:moveTo>
                  <a:pt x="0" y="0"/>
                </a:moveTo>
                <a:lnTo>
                  <a:pt x="120000" y="0"/>
                </a:lnTo>
                <a:lnTo>
                  <a:pt x="120000" y="120000"/>
                </a:lnTo>
                <a:lnTo>
                  <a:pt x="0" y="120000"/>
                </a:lnTo>
                <a:close/>
              </a:path>
            </a:pathLst>
          </a:custGeom>
        </p:spPr>
      </p:sp>
      <p:sp>
        <p:nvSpPr>
          <p:cNvPr id="138" name="Shape 138"/>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40" name="Shape 140"/>
        <p:cNvGrpSpPr/>
        <p:nvPr/>
      </p:nvGrpSpPr>
      <p:grpSpPr>
        <a:xfrm>
          <a:off x="0" y="0"/>
          <a:ext cx="0" cy="0"/>
          <a:chOff x="0" y="0"/>
          <a:chExt cx="0" cy="0"/>
        </a:xfrm>
      </p:grpSpPr>
      <p:sp>
        <p:nvSpPr>
          <p:cNvPr id="141" name="Shape 141"/>
          <p:cNvSpPr/>
          <p:nvPr>
            <p:ph idx="2" type="sldImg"/>
          </p:nvPr>
        </p:nvSpPr>
        <p:spPr>
          <a:xfrm>
            <a:off x="381300" y="685800"/>
            <a:ext cx="6096000" cy="3429000"/>
          </a:xfrm>
          <a:custGeom>
            <a:pathLst>
              <a:path extrusionOk="0" h="120000" w="120000">
                <a:moveTo>
                  <a:pt x="0" y="0"/>
                </a:moveTo>
                <a:lnTo>
                  <a:pt x="120000" y="0"/>
                </a:lnTo>
                <a:lnTo>
                  <a:pt x="120000" y="120000"/>
                </a:lnTo>
                <a:lnTo>
                  <a:pt x="0" y="120000"/>
                </a:lnTo>
                <a:close/>
              </a:path>
            </a:pathLst>
          </a:custGeom>
        </p:spPr>
      </p:sp>
      <p:sp>
        <p:nvSpPr>
          <p:cNvPr id="142" name="Shape 142"/>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46" name="Shape 146"/>
        <p:cNvGrpSpPr/>
        <p:nvPr/>
      </p:nvGrpSpPr>
      <p:grpSpPr>
        <a:xfrm>
          <a:off x="0" y="0"/>
          <a:ext cx="0" cy="0"/>
          <a:chOff x="0" y="0"/>
          <a:chExt cx="0" cy="0"/>
        </a:xfrm>
      </p:grpSpPr>
      <p:sp>
        <p:nvSpPr>
          <p:cNvPr id="147" name="Shape 147"/>
          <p:cNvSpPr/>
          <p:nvPr>
            <p:ph idx="2" type="sldImg"/>
          </p:nvPr>
        </p:nvSpPr>
        <p:spPr>
          <a:xfrm>
            <a:off x="381300" y="685800"/>
            <a:ext cx="6096000" cy="3429000"/>
          </a:xfrm>
          <a:custGeom>
            <a:pathLst>
              <a:path extrusionOk="0" h="120000" w="120000">
                <a:moveTo>
                  <a:pt x="0" y="0"/>
                </a:moveTo>
                <a:lnTo>
                  <a:pt x="120000" y="0"/>
                </a:lnTo>
                <a:lnTo>
                  <a:pt x="120000" y="120000"/>
                </a:lnTo>
                <a:lnTo>
                  <a:pt x="0" y="120000"/>
                </a:lnTo>
                <a:close/>
              </a:path>
            </a:pathLst>
          </a:custGeom>
        </p:spPr>
      </p:sp>
      <p:sp>
        <p:nvSpPr>
          <p:cNvPr id="148" name="Shape 148"/>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52" name="Shape 152"/>
        <p:cNvGrpSpPr/>
        <p:nvPr/>
      </p:nvGrpSpPr>
      <p:grpSpPr>
        <a:xfrm>
          <a:off x="0" y="0"/>
          <a:ext cx="0" cy="0"/>
          <a:chOff x="0" y="0"/>
          <a:chExt cx="0" cy="0"/>
        </a:xfrm>
      </p:grpSpPr>
      <p:sp>
        <p:nvSpPr>
          <p:cNvPr id="153" name="Shape 153"/>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54" name="Shape 154"/>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a:spcBef>
                <a:spcPts val="0"/>
              </a:spcBef>
              <a:buNone/>
            </a:pPr>
            <a:r>
              <a:t/>
            </a:r>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58" name="Shape 158"/>
        <p:cNvGrpSpPr/>
        <p:nvPr/>
      </p:nvGrpSpPr>
      <p:grpSpPr>
        <a:xfrm>
          <a:off x="0" y="0"/>
          <a:ext cx="0" cy="0"/>
          <a:chOff x="0" y="0"/>
          <a:chExt cx="0" cy="0"/>
        </a:xfrm>
      </p:grpSpPr>
      <p:sp>
        <p:nvSpPr>
          <p:cNvPr id="159" name="Shape 159"/>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60" name="Shape 160"/>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sz="1050">
              <a:solidFill>
                <a:srgbClr val="333333"/>
              </a:solidFill>
              <a:highlight>
                <a:srgbClr val="F4F4F4"/>
              </a:highlight>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64" name="Shape 164"/>
        <p:cNvGrpSpPr/>
        <p:nvPr/>
      </p:nvGrpSpPr>
      <p:grpSpPr>
        <a:xfrm>
          <a:off x="0" y="0"/>
          <a:ext cx="0" cy="0"/>
          <a:chOff x="0" y="0"/>
          <a:chExt cx="0" cy="0"/>
        </a:xfrm>
      </p:grpSpPr>
      <p:sp>
        <p:nvSpPr>
          <p:cNvPr id="165" name="Shape 165"/>
          <p:cNvSpPr/>
          <p:nvPr>
            <p:ph idx="2" type="sldImg"/>
          </p:nvPr>
        </p:nvSpPr>
        <p:spPr>
          <a:xfrm>
            <a:off x="381300" y="685800"/>
            <a:ext cx="6096000" cy="3429000"/>
          </a:xfrm>
          <a:custGeom>
            <a:pathLst>
              <a:path extrusionOk="0" h="120000" w="120000">
                <a:moveTo>
                  <a:pt x="0" y="0"/>
                </a:moveTo>
                <a:lnTo>
                  <a:pt x="120000" y="0"/>
                </a:lnTo>
                <a:lnTo>
                  <a:pt x="120000" y="120000"/>
                </a:lnTo>
                <a:lnTo>
                  <a:pt x="0" y="120000"/>
                </a:lnTo>
                <a:close/>
              </a:path>
            </a:pathLst>
          </a:custGeom>
        </p:spPr>
      </p:sp>
      <p:sp>
        <p:nvSpPr>
          <p:cNvPr id="166" name="Shape 166"/>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a:spcBef>
                <a:spcPts val="0"/>
              </a:spcBef>
              <a:buNone/>
            </a:pPr>
            <a:r>
              <a:rPr lang="en"/>
              <a:t>The paper won the 2001 Dijkstra prize for the most influential paper in distributed computing. All three authors, Michael Fischer, Nancy Lynch and Mike Paterson are still very active and extremely eminent researchers in the field. Nancy Lynch, in particular, seems to have been involved in almost every important piece of work in distributed algorithms.</a:t>
            </a:r>
          </a:p>
          <a:p>
            <a:pPr lvl="0">
              <a:spcBef>
                <a:spcPts val="0"/>
              </a:spcBef>
              <a:buNone/>
            </a:pPr>
            <a:r>
              <a:t/>
            </a:r>
            <a:endParaRPr/>
          </a:p>
          <a:p>
            <a:pPr lvl="0">
              <a:spcBef>
                <a:spcPts val="0"/>
              </a:spcBef>
              <a:buNone/>
            </a:pPr>
            <a:r>
              <a:rPr lang="en"/>
              <a:t>Lorenzo shaked hands with all three of them!</a:t>
            </a:r>
          </a:p>
        </p:txBody>
      </p:sp>
    </p:spTree>
  </p:cSld>
  <p:clrMapOvr>
    <a:masterClrMapping/>
  </p:clrMapOvr>
</p:notes>
</file>

<file path=ppt/notesSlides/notesSlide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75" name="Shape 175"/>
        <p:cNvGrpSpPr/>
        <p:nvPr/>
      </p:nvGrpSpPr>
      <p:grpSpPr>
        <a:xfrm>
          <a:off x="0" y="0"/>
          <a:ext cx="0" cy="0"/>
          <a:chOff x="0" y="0"/>
          <a:chExt cx="0" cy="0"/>
        </a:xfrm>
      </p:grpSpPr>
      <p:sp>
        <p:nvSpPr>
          <p:cNvPr id="176" name="Shape 176"/>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77" name="Shape 177"/>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81" name="Shape 181"/>
        <p:cNvGrpSpPr/>
        <p:nvPr/>
      </p:nvGrpSpPr>
      <p:grpSpPr>
        <a:xfrm>
          <a:off x="0" y="0"/>
          <a:ext cx="0" cy="0"/>
          <a:chOff x="0" y="0"/>
          <a:chExt cx="0" cy="0"/>
        </a:xfrm>
      </p:grpSpPr>
      <p:sp>
        <p:nvSpPr>
          <p:cNvPr id="182" name="Shape 182"/>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83" name="Shape 183"/>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87" name="Shape 187"/>
        <p:cNvGrpSpPr/>
        <p:nvPr/>
      </p:nvGrpSpPr>
      <p:grpSpPr>
        <a:xfrm>
          <a:off x="0" y="0"/>
          <a:ext cx="0" cy="0"/>
          <a:chOff x="0" y="0"/>
          <a:chExt cx="0" cy="0"/>
        </a:xfrm>
      </p:grpSpPr>
      <p:sp>
        <p:nvSpPr>
          <p:cNvPr id="188" name="Shape 188"/>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89" name="Shape 189"/>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93" name="Shape 193"/>
        <p:cNvGrpSpPr/>
        <p:nvPr/>
      </p:nvGrpSpPr>
      <p:grpSpPr>
        <a:xfrm>
          <a:off x="0" y="0"/>
          <a:ext cx="0" cy="0"/>
          <a:chOff x="0" y="0"/>
          <a:chExt cx="0" cy="0"/>
        </a:xfrm>
      </p:grpSpPr>
      <p:sp>
        <p:nvSpPr>
          <p:cNvPr id="194" name="Shape 194"/>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95" name="Shape 195"/>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99" name="Shape 199"/>
        <p:cNvGrpSpPr/>
        <p:nvPr/>
      </p:nvGrpSpPr>
      <p:grpSpPr>
        <a:xfrm>
          <a:off x="0" y="0"/>
          <a:ext cx="0" cy="0"/>
          <a:chOff x="0" y="0"/>
          <a:chExt cx="0" cy="0"/>
        </a:xfrm>
      </p:grpSpPr>
      <p:sp>
        <p:nvSpPr>
          <p:cNvPr id="200" name="Shape 200"/>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01" name="Shape 201"/>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05" name="Shape 205"/>
        <p:cNvGrpSpPr/>
        <p:nvPr/>
      </p:nvGrpSpPr>
      <p:grpSpPr>
        <a:xfrm>
          <a:off x="0" y="0"/>
          <a:ext cx="0" cy="0"/>
          <a:chOff x="0" y="0"/>
          <a:chExt cx="0" cy="0"/>
        </a:xfrm>
      </p:grpSpPr>
      <p:sp>
        <p:nvSpPr>
          <p:cNvPr id="206" name="Shape 206"/>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07" name="Shape 207"/>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11" name="Shape 211"/>
        <p:cNvGrpSpPr/>
        <p:nvPr/>
      </p:nvGrpSpPr>
      <p:grpSpPr>
        <a:xfrm>
          <a:off x="0" y="0"/>
          <a:ext cx="0" cy="0"/>
          <a:chOff x="0" y="0"/>
          <a:chExt cx="0" cy="0"/>
        </a:xfrm>
      </p:grpSpPr>
      <p:sp>
        <p:nvSpPr>
          <p:cNvPr id="212" name="Shape 212"/>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13" name="Shape 213"/>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17" name="Shape 217"/>
        <p:cNvGrpSpPr/>
        <p:nvPr/>
      </p:nvGrpSpPr>
      <p:grpSpPr>
        <a:xfrm>
          <a:off x="0" y="0"/>
          <a:ext cx="0" cy="0"/>
          <a:chOff x="0" y="0"/>
          <a:chExt cx="0" cy="0"/>
        </a:xfrm>
      </p:grpSpPr>
      <p:sp>
        <p:nvSpPr>
          <p:cNvPr id="218" name="Shape 218"/>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19" name="Shape 219"/>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23" name="Shape 223"/>
        <p:cNvGrpSpPr/>
        <p:nvPr/>
      </p:nvGrpSpPr>
      <p:grpSpPr>
        <a:xfrm>
          <a:off x="0" y="0"/>
          <a:ext cx="0" cy="0"/>
          <a:chOff x="0" y="0"/>
          <a:chExt cx="0" cy="0"/>
        </a:xfrm>
      </p:grpSpPr>
      <p:sp>
        <p:nvSpPr>
          <p:cNvPr id="224" name="Shape 224"/>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25" name="Shape 225"/>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29" name="Shape 229"/>
        <p:cNvGrpSpPr/>
        <p:nvPr/>
      </p:nvGrpSpPr>
      <p:grpSpPr>
        <a:xfrm>
          <a:off x="0" y="0"/>
          <a:ext cx="0" cy="0"/>
          <a:chOff x="0" y="0"/>
          <a:chExt cx="0" cy="0"/>
        </a:xfrm>
      </p:grpSpPr>
      <p:sp>
        <p:nvSpPr>
          <p:cNvPr id="230" name="Shape 230"/>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31" name="Shape 231"/>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35" name="Shape 235"/>
        <p:cNvGrpSpPr/>
        <p:nvPr/>
      </p:nvGrpSpPr>
      <p:grpSpPr>
        <a:xfrm>
          <a:off x="0" y="0"/>
          <a:ext cx="0" cy="0"/>
          <a:chOff x="0" y="0"/>
          <a:chExt cx="0" cy="0"/>
        </a:xfrm>
      </p:grpSpPr>
      <p:sp>
        <p:nvSpPr>
          <p:cNvPr id="236" name="Shape 236"/>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37" name="Shape 237"/>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41" name="Shape 241"/>
        <p:cNvGrpSpPr/>
        <p:nvPr/>
      </p:nvGrpSpPr>
      <p:grpSpPr>
        <a:xfrm>
          <a:off x="0" y="0"/>
          <a:ext cx="0" cy="0"/>
          <a:chOff x="0" y="0"/>
          <a:chExt cx="0" cy="0"/>
        </a:xfrm>
      </p:grpSpPr>
      <p:sp>
        <p:nvSpPr>
          <p:cNvPr id="242" name="Shape 242"/>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43" name="Shape 243"/>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47" name="Shape 247"/>
        <p:cNvGrpSpPr/>
        <p:nvPr/>
      </p:nvGrpSpPr>
      <p:grpSpPr>
        <a:xfrm>
          <a:off x="0" y="0"/>
          <a:ext cx="0" cy="0"/>
          <a:chOff x="0" y="0"/>
          <a:chExt cx="0" cy="0"/>
        </a:xfrm>
      </p:grpSpPr>
      <p:sp>
        <p:nvSpPr>
          <p:cNvPr id="248" name="Shape 248"/>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49" name="Shape 249"/>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2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53" name="Shape 253"/>
        <p:cNvGrpSpPr/>
        <p:nvPr/>
      </p:nvGrpSpPr>
      <p:grpSpPr>
        <a:xfrm>
          <a:off x="0" y="0"/>
          <a:ext cx="0" cy="0"/>
          <a:chOff x="0" y="0"/>
          <a:chExt cx="0" cy="0"/>
        </a:xfrm>
      </p:grpSpPr>
      <p:sp>
        <p:nvSpPr>
          <p:cNvPr id="254" name="Shape 254"/>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55" name="Shape 255"/>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2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59" name="Shape 259"/>
        <p:cNvGrpSpPr/>
        <p:nvPr/>
      </p:nvGrpSpPr>
      <p:grpSpPr>
        <a:xfrm>
          <a:off x="0" y="0"/>
          <a:ext cx="0" cy="0"/>
          <a:chOff x="0" y="0"/>
          <a:chExt cx="0" cy="0"/>
        </a:xfrm>
      </p:grpSpPr>
      <p:sp>
        <p:nvSpPr>
          <p:cNvPr id="260" name="Shape 260"/>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61" name="Shape 261"/>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65" name="Shape 265"/>
        <p:cNvGrpSpPr/>
        <p:nvPr/>
      </p:nvGrpSpPr>
      <p:grpSpPr>
        <a:xfrm>
          <a:off x="0" y="0"/>
          <a:ext cx="0" cy="0"/>
          <a:chOff x="0" y="0"/>
          <a:chExt cx="0" cy="0"/>
        </a:xfrm>
      </p:grpSpPr>
      <p:sp>
        <p:nvSpPr>
          <p:cNvPr id="266" name="Shape 266"/>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67" name="Shape 267"/>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a:spcBef>
                <a:spcPts val="0"/>
              </a:spcBef>
              <a:buNone/>
            </a:pPr>
            <a:r>
              <a:rPr lang="en"/>
              <a:t>Difference between knowing there is at most one faulty node and there is indeed one faulty node!</a:t>
            </a:r>
          </a:p>
          <a:p>
            <a:pPr lvl="0" rtl="0">
              <a:spcBef>
                <a:spcPts val="0"/>
              </a:spcBef>
              <a:buNone/>
            </a:pPr>
            <a:r>
              <a:rPr lang="en"/>
              <a:t>The proof goes with the assumption of the knowledge of there is at most one node!</a:t>
            </a:r>
          </a:p>
        </p:txBody>
      </p:sp>
    </p:spTree>
  </p:cSld>
  <p:clrMapOvr>
    <a:masterClrMapping/>
  </p:clrMapOvr>
</p:notes>
</file>

<file path=ppt/notesSlides/notesSlide2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71" name="Shape 271"/>
        <p:cNvGrpSpPr/>
        <p:nvPr/>
      </p:nvGrpSpPr>
      <p:grpSpPr>
        <a:xfrm>
          <a:off x="0" y="0"/>
          <a:ext cx="0" cy="0"/>
          <a:chOff x="0" y="0"/>
          <a:chExt cx="0" cy="0"/>
        </a:xfrm>
      </p:grpSpPr>
      <p:sp>
        <p:nvSpPr>
          <p:cNvPr id="272" name="Shape 272"/>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73" name="Shape 273"/>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2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77" name="Shape 277"/>
        <p:cNvGrpSpPr/>
        <p:nvPr/>
      </p:nvGrpSpPr>
      <p:grpSpPr>
        <a:xfrm>
          <a:off x="0" y="0"/>
          <a:ext cx="0" cy="0"/>
          <a:chOff x="0" y="0"/>
          <a:chExt cx="0" cy="0"/>
        </a:xfrm>
      </p:grpSpPr>
      <p:sp>
        <p:nvSpPr>
          <p:cNvPr id="278" name="Shape 278"/>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79" name="Shape 279"/>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t/>
            </a:r>
            <a:endParaRPr/>
          </a:p>
        </p:txBody>
      </p:sp>
    </p:spTree>
  </p:cSld>
  <p:clrMapOvr>
    <a:masterClrMapping/>
  </p:clrMapOvr>
</p:notes>
</file>

<file path=ppt/notesSlides/notesSlide2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89" name="Shape 289"/>
        <p:cNvGrpSpPr/>
        <p:nvPr/>
      </p:nvGrpSpPr>
      <p:grpSpPr>
        <a:xfrm>
          <a:off x="0" y="0"/>
          <a:ext cx="0" cy="0"/>
          <a:chOff x="0" y="0"/>
          <a:chExt cx="0" cy="0"/>
        </a:xfrm>
      </p:grpSpPr>
      <p:sp>
        <p:nvSpPr>
          <p:cNvPr id="290" name="Shape 290"/>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91" name="Shape 291"/>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t/>
            </a:r>
            <a:endParaRPr/>
          </a:p>
        </p:txBody>
      </p:sp>
    </p:spTree>
  </p:cSld>
  <p:clrMapOvr>
    <a:masterClrMapping/>
  </p:clrMapOvr>
</p:notes>
</file>

<file path=ppt/notesSlides/notesSlide2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03" name="Shape 303"/>
        <p:cNvGrpSpPr/>
        <p:nvPr/>
      </p:nvGrpSpPr>
      <p:grpSpPr>
        <a:xfrm>
          <a:off x="0" y="0"/>
          <a:ext cx="0" cy="0"/>
          <a:chOff x="0" y="0"/>
          <a:chExt cx="0" cy="0"/>
        </a:xfrm>
      </p:grpSpPr>
      <p:sp>
        <p:nvSpPr>
          <p:cNvPr id="304" name="Shape 304"/>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305" name="Shape 305"/>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t/>
            </a:r>
            <a:endParaRPr/>
          </a:p>
        </p:txBody>
      </p:sp>
    </p:spTree>
  </p:cSld>
  <p:clrMapOvr>
    <a:masterClrMapping/>
  </p:clrMapOvr>
</p:notes>
</file>

<file path=ppt/notesSlides/notesSlide2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18" name="Shape 318"/>
        <p:cNvGrpSpPr/>
        <p:nvPr/>
      </p:nvGrpSpPr>
      <p:grpSpPr>
        <a:xfrm>
          <a:off x="0" y="0"/>
          <a:ext cx="0" cy="0"/>
          <a:chOff x="0" y="0"/>
          <a:chExt cx="0" cy="0"/>
        </a:xfrm>
      </p:grpSpPr>
      <p:sp>
        <p:nvSpPr>
          <p:cNvPr id="319" name="Shape 319"/>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320" name="Shape 320"/>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t/>
            </a:r>
            <a:endParaRPr/>
          </a:p>
        </p:txBody>
      </p:sp>
    </p:spTree>
  </p:cSld>
  <p:clrMapOvr>
    <a:masterClrMapping/>
  </p:clrMapOvr>
</p:notes>
</file>

<file path=ppt/notesSlides/notesSlide2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32" name="Shape 332"/>
        <p:cNvGrpSpPr/>
        <p:nvPr/>
      </p:nvGrpSpPr>
      <p:grpSpPr>
        <a:xfrm>
          <a:off x="0" y="0"/>
          <a:ext cx="0" cy="0"/>
          <a:chOff x="0" y="0"/>
          <a:chExt cx="0" cy="0"/>
        </a:xfrm>
      </p:grpSpPr>
      <p:sp>
        <p:nvSpPr>
          <p:cNvPr id="333" name="Shape 333"/>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334" name="Shape 334"/>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t/>
            </a:r>
            <a:endParaRPr/>
          </a:p>
        </p:txBody>
      </p:sp>
    </p:spTree>
  </p:cSld>
  <p:clrMapOvr>
    <a:masterClrMapping/>
  </p:clrMapOvr>
</p:notes>
</file>

<file path=ppt/notesSlides/notesSlide3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47" name="Shape 347"/>
        <p:cNvGrpSpPr/>
        <p:nvPr/>
      </p:nvGrpSpPr>
      <p:grpSpPr>
        <a:xfrm>
          <a:off x="0" y="0"/>
          <a:ext cx="0" cy="0"/>
          <a:chOff x="0" y="0"/>
          <a:chExt cx="0" cy="0"/>
        </a:xfrm>
      </p:grpSpPr>
      <p:sp>
        <p:nvSpPr>
          <p:cNvPr id="348" name="Shape 348"/>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349" name="Shape 349"/>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t/>
            </a:r>
            <a:endParaRPr/>
          </a:p>
        </p:txBody>
      </p:sp>
    </p:spTree>
  </p:cSld>
  <p:clrMapOvr>
    <a:masterClrMapping/>
  </p:clrMapOvr>
</p:notes>
</file>

<file path=ppt/notesSlides/notesSlide3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62" name="Shape 362"/>
        <p:cNvGrpSpPr/>
        <p:nvPr/>
      </p:nvGrpSpPr>
      <p:grpSpPr>
        <a:xfrm>
          <a:off x="0" y="0"/>
          <a:ext cx="0" cy="0"/>
          <a:chOff x="0" y="0"/>
          <a:chExt cx="0" cy="0"/>
        </a:xfrm>
      </p:grpSpPr>
      <p:sp>
        <p:nvSpPr>
          <p:cNvPr id="363" name="Shape 363"/>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364" name="Shape 364"/>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t/>
            </a:r>
            <a:endParaRPr/>
          </a:p>
        </p:txBody>
      </p:sp>
    </p:spTree>
  </p:cSld>
  <p:clrMapOvr>
    <a:masterClrMapping/>
  </p:clrMapOvr>
</p:notes>
</file>

<file path=ppt/notesSlides/notesSlide3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76" name="Shape 376"/>
        <p:cNvGrpSpPr/>
        <p:nvPr/>
      </p:nvGrpSpPr>
      <p:grpSpPr>
        <a:xfrm>
          <a:off x="0" y="0"/>
          <a:ext cx="0" cy="0"/>
          <a:chOff x="0" y="0"/>
          <a:chExt cx="0" cy="0"/>
        </a:xfrm>
      </p:grpSpPr>
      <p:sp>
        <p:nvSpPr>
          <p:cNvPr id="377" name="Shape 377"/>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378" name="Shape 378"/>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t/>
            </a:r>
            <a:endParaRPr/>
          </a:p>
        </p:txBody>
      </p:sp>
    </p:spTree>
  </p:cSld>
  <p:clrMapOvr>
    <a:masterClrMapping/>
  </p:clrMapOvr>
</p:notes>
</file>

<file path=ppt/notesSlides/notesSlide3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91" name="Shape 391"/>
        <p:cNvGrpSpPr/>
        <p:nvPr/>
      </p:nvGrpSpPr>
      <p:grpSpPr>
        <a:xfrm>
          <a:off x="0" y="0"/>
          <a:ext cx="0" cy="0"/>
          <a:chOff x="0" y="0"/>
          <a:chExt cx="0" cy="0"/>
        </a:xfrm>
      </p:grpSpPr>
      <p:sp>
        <p:nvSpPr>
          <p:cNvPr id="392" name="Shape 392"/>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393" name="Shape 393"/>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t/>
            </a:r>
            <a:endParaRPr/>
          </a:p>
        </p:txBody>
      </p:sp>
    </p:spTree>
  </p:cSld>
  <p:clrMapOvr>
    <a:masterClrMapping/>
  </p:clrMapOvr>
</p:notes>
</file>

<file path=ppt/notesSlides/notesSlide3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06" name="Shape 406"/>
        <p:cNvGrpSpPr/>
        <p:nvPr/>
      </p:nvGrpSpPr>
      <p:grpSpPr>
        <a:xfrm>
          <a:off x="0" y="0"/>
          <a:ext cx="0" cy="0"/>
          <a:chOff x="0" y="0"/>
          <a:chExt cx="0" cy="0"/>
        </a:xfrm>
      </p:grpSpPr>
      <p:sp>
        <p:nvSpPr>
          <p:cNvPr id="407" name="Shape 407"/>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408" name="Shape 408"/>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t/>
            </a:r>
            <a:endParaRPr/>
          </a:p>
        </p:txBody>
      </p:sp>
    </p:spTree>
  </p:cSld>
  <p:clrMapOvr>
    <a:masterClrMapping/>
  </p:clrMapOvr>
</p:notes>
</file>

<file path=ppt/notesSlides/notesSlide3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20" name="Shape 420"/>
        <p:cNvGrpSpPr/>
        <p:nvPr/>
      </p:nvGrpSpPr>
      <p:grpSpPr>
        <a:xfrm>
          <a:off x="0" y="0"/>
          <a:ext cx="0" cy="0"/>
          <a:chOff x="0" y="0"/>
          <a:chExt cx="0" cy="0"/>
        </a:xfrm>
      </p:grpSpPr>
      <p:sp>
        <p:nvSpPr>
          <p:cNvPr id="421" name="Shape 421"/>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422" name="Shape 422"/>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t/>
            </a:r>
            <a:endParaRPr/>
          </a:p>
        </p:txBody>
      </p:sp>
    </p:spTree>
  </p:cSld>
  <p:clrMapOvr>
    <a:masterClrMapping/>
  </p:clrMapOvr>
</p:notes>
</file>

<file path=ppt/notesSlides/notesSlide3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35" name="Shape 435"/>
        <p:cNvGrpSpPr/>
        <p:nvPr/>
      </p:nvGrpSpPr>
      <p:grpSpPr>
        <a:xfrm>
          <a:off x="0" y="0"/>
          <a:ext cx="0" cy="0"/>
          <a:chOff x="0" y="0"/>
          <a:chExt cx="0" cy="0"/>
        </a:xfrm>
      </p:grpSpPr>
      <p:sp>
        <p:nvSpPr>
          <p:cNvPr id="436" name="Shape 436"/>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437" name="Shape 437"/>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t/>
            </a:r>
            <a:endParaRPr/>
          </a:p>
        </p:txBody>
      </p:sp>
    </p:spTree>
  </p:cSld>
  <p:clrMapOvr>
    <a:masterClrMapping/>
  </p:clrMapOvr>
</p:notes>
</file>

<file path=ppt/notesSlides/notesSlide3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50" name="Shape 450"/>
        <p:cNvGrpSpPr/>
        <p:nvPr/>
      </p:nvGrpSpPr>
      <p:grpSpPr>
        <a:xfrm>
          <a:off x="0" y="0"/>
          <a:ext cx="0" cy="0"/>
          <a:chOff x="0" y="0"/>
          <a:chExt cx="0" cy="0"/>
        </a:xfrm>
      </p:grpSpPr>
      <p:sp>
        <p:nvSpPr>
          <p:cNvPr id="451" name="Shape 451"/>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452" name="Shape 452"/>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a:p>
            <a:pPr lvl="0" rtl="0">
              <a:lnSpc>
                <a:spcPct val="115000"/>
              </a:lnSpc>
              <a:spcBef>
                <a:spcPts val="0"/>
              </a:spcBef>
              <a:spcAft>
                <a:spcPts val="1600"/>
              </a:spcAft>
              <a:buNone/>
            </a:pPr>
            <a:r>
              <a:t/>
            </a:r>
            <a:endParaRPr/>
          </a:p>
        </p:txBody>
      </p:sp>
    </p:spTree>
  </p:cSld>
  <p:clrMapOvr>
    <a:masterClrMapping/>
  </p:clrMapOvr>
</p:notes>
</file>

<file path=ppt/notesSlides/notesSlide3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64" name="Shape 464"/>
        <p:cNvGrpSpPr/>
        <p:nvPr/>
      </p:nvGrpSpPr>
      <p:grpSpPr>
        <a:xfrm>
          <a:off x="0" y="0"/>
          <a:ext cx="0" cy="0"/>
          <a:chOff x="0" y="0"/>
          <a:chExt cx="0" cy="0"/>
        </a:xfrm>
      </p:grpSpPr>
      <p:sp>
        <p:nvSpPr>
          <p:cNvPr id="465" name="Shape 465"/>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466" name="Shape 466"/>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3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70" name="Shape 470"/>
        <p:cNvGrpSpPr/>
        <p:nvPr/>
      </p:nvGrpSpPr>
      <p:grpSpPr>
        <a:xfrm>
          <a:off x="0" y="0"/>
          <a:ext cx="0" cy="0"/>
          <a:chOff x="0" y="0"/>
          <a:chExt cx="0" cy="0"/>
        </a:xfrm>
      </p:grpSpPr>
      <p:sp>
        <p:nvSpPr>
          <p:cNvPr id="471" name="Shape 471"/>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472" name="Shape 472"/>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t/>
            </a:r>
            <a:endParaRPr/>
          </a:p>
        </p:txBody>
      </p:sp>
    </p:spTree>
  </p:cSld>
  <p:clrMapOvr>
    <a:masterClrMapping/>
  </p:clrMapOvr>
</p:notes>
</file>

<file path=ppt/notesSlides/notesSlide4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84" name="Shape 484"/>
        <p:cNvGrpSpPr/>
        <p:nvPr/>
      </p:nvGrpSpPr>
      <p:grpSpPr>
        <a:xfrm>
          <a:off x="0" y="0"/>
          <a:ext cx="0" cy="0"/>
          <a:chOff x="0" y="0"/>
          <a:chExt cx="0" cy="0"/>
        </a:xfrm>
      </p:grpSpPr>
      <p:sp>
        <p:nvSpPr>
          <p:cNvPr id="485" name="Shape 485"/>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486" name="Shape 486"/>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t/>
            </a:r>
            <a:endParaRPr/>
          </a:p>
        </p:txBody>
      </p:sp>
    </p:spTree>
  </p:cSld>
  <p:clrMapOvr>
    <a:masterClrMapping/>
  </p:clrMapOvr>
</p:notes>
</file>

<file path=ppt/notesSlides/notesSlide4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505" name="Shape 505"/>
        <p:cNvGrpSpPr/>
        <p:nvPr/>
      </p:nvGrpSpPr>
      <p:grpSpPr>
        <a:xfrm>
          <a:off x="0" y="0"/>
          <a:ext cx="0" cy="0"/>
          <a:chOff x="0" y="0"/>
          <a:chExt cx="0" cy="0"/>
        </a:xfrm>
      </p:grpSpPr>
      <p:sp>
        <p:nvSpPr>
          <p:cNvPr id="506" name="Shape 506"/>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507" name="Shape 507"/>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t/>
            </a:r>
            <a:endParaRPr/>
          </a:p>
        </p:txBody>
      </p:sp>
    </p:spTree>
  </p:cSld>
  <p:clrMapOvr>
    <a:masterClrMapping/>
  </p:clrMapOvr>
</p:notes>
</file>

<file path=ppt/notesSlides/notesSlide4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531" name="Shape 531"/>
        <p:cNvGrpSpPr/>
        <p:nvPr/>
      </p:nvGrpSpPr>
      <p:grpSpPr>
        <a:xfrm>
          <a:off x="0" y="0"/>
          <a:ext cx="0" cy="0"/>
          <a:chOff x="0" y="0"/>
          <a:chExt cx="0" cy="0"/>
        </a:xfrm>
      </p:grpSpPr>
      <p:sp>
        <p:nvSpPr>
          <p:cNvPr id="532" name="Shape 532"/>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533" name="Shape 533"/>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t/>
            </a:r>
            <a:endParaRPr/>
          </a:p>
        </p:txBody>
      </p:sp>
    </p:spTree>
  </p:cSld>
  <p:clrMapOvr>
    <a:masterClrMapping/>
  </p:clrMapOvr>
</p:notes>
</file>

<file path=ppt/notesSlides/notesSlide4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572" name="Shape 572"/>
        <p:cNvGrpSpPr/>
        <p:nvPr/>
      </p:nvGrpSpPr>
      <p:grpSpPr>
        <a:xfrm>
          <a:off x="0" y="0"/>
          <a:ext cx="0" cy="0"/>
          <a:chOff x="0" y="0"/>
          <a:chExt cx="0" cy="0"/>
        </a:xfrm>
      </p:grpSpPr>
      <p:sp>
        <p:nvSpPr>
          <p:cNvPr id="573" name="Shape 573"/>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574" name="Shape 574"/>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t/>
            </a:r>
            <a:endParaRPr/>
          </a:p>
        </p:txBody>
      </p:sp>
    </p:spTree>
  </p:cSld>
  <p:clrMapOvr>
    <a:masterClrMapping/>
  </p:clrMapOvr>
</p:notes>
</file>

<file path=ppt/notesSlides/notesSlide4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628" name="Shape 628"/>
        <p:cNvGrpSpPr/>
        <p:nvPr/>
      </p:nvGrpSpPr>
      <p:grpSpPr>
        <a:xfrm>
          <a:off x="0" y="0"/>
          <a:ext cx="0" cy="0"/>
          <a:chOff x="0" y="0"/>
          <a:chExt cx="0" cy="0"/>
        </a:xfrm>
      </p:grpSpPr>
      <p:sp>
        <p:nvSpPr>
          <p:cNvPr id="629" name="Shape 629"/>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630" name="Shape 630"/>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t/>
            </a:r>
            <a:endParaRPr/>
          </a:p>
        </p:txBody>
      </p:sp>
    </p:spTree>
  </p:cSld>
  <p:clrMapOvr>
    <a:masterClrMapping/>
  </p:clrMapOvr>
</p:notes>
</file>

<file path=ppt/notesSlides/notesSlide4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692" name="Shape 692"/>
        <p:cNvGrpSpPr/>
        <p:nvPr/>
      </p:nvGrpSpPr>
      <p:grpSpPr>
        <a:xfrm>
          <a:off x="0" y="0"/>
          <a:ext cx="0" cy="0"/>
          <a:chOff x="0" y="0"/>
          <a:chExt cx="0" cy="0"/>
        </a:xfrm>
      </p:grpSpPr>
      <p:sp>
        <p:nvSpPr>
          <p:cNvPr id="693" name="Shape 693"/>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694" name="Shape 694"/>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t/>
            </a:r>
            <a:endParaRPr/>
          </a:p>
        </p:txBody>
      </p:sp>
    </p:spTree>
  </p:cSld>
  <p:clrMapOvr>
    <a:masterClrMapping/>
  </p:clrMapOvr>
</p:notes>
</file>

<file path=ppt/notesSlides/notesSlide4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753" name="Shape 753"/>
        <p:cNvGrpSpPr/>
        <p:nvPr/>
      </p:nvGrpSpPr>
      <p:grpSpPr>
        <a:xfrm>
          <a:off x="0" y="0"/>
          <a:ext cx="0" cy="0"/>
          <a:chOff x="0" y="0"/>
          <a:chExt cx="0" cy="0"/>
        </a:xfrm>
      </p:grpSpPr>
      <p:sp>
        <p:nvSpPr>
          <p:cNvPr id="754" name="Shape 754"/>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755" name="Shape 755"/>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t/>
            </a:r>
            <a:endParaRPr/>
          </a:p>
        </p:txBody>
      </p:sp>
    </p:spTree>
  </p:cSld>
  <p:clrMapOvr>
    <a:masterClrMapping/>
  </p:clrMapOvr>
</p:notes>
</file>

<file path=ppt/notesSlides/notesSlide4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816" name="Shape 816"/>
        <p:cNvGrpSpPr/>
        <p:nvPr/>
      </p:nvGrpSpPr>
      <p:grpSpPr>
        <a:xfrm>
          <a:off x="0" y="0"/>
          <a:ext cx="0" cy="0"/>
          <a:chOff x="0" y="0"/>
          <a:chExt cx="0" cy="0"/>
        </a:xfrm>
      </p:grpSpPr>
      <p:sp>
        <p:nvSpPr>
          <p:cNvPr id="817" name="Shape 817"/>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818" name="Shape 818"/>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t/>
            </a:r>
            <a:endParaRPr/>
          </a:p>
        </p:txBody>
      </p:sp>
    </p:spTree>
  </p:cSld>
  <p:clrMapOvr>
    <a:masterClrMapping/>
  </p:clrMapOvr>
</p:notes>
</file>

<file path=ppt/notesSlides/notesSlide4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877" name="Shape 877"/>
        <p:cNvGrpSpPr/>
        <p:nvPr/>
      </p:nvGrpSpPr>
      <p:grpSpPr>
        <a:xfrm>
          <a:off x="0" y="0"/>
          <a:ext cx="0" cy="0"/>
          <a:chOff x="0" y="0"/>
          <a:chExt cx="0" cy="0"/>
        </a:xfrm>
      </p:grpSpPr>
      <p:sp>
        <p:nvSpPr>
          <p:cNvPr id="878" name="Shape 878"/>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879" name="Shape 879"/>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t/>
            </a:r>
            <a:endParaRPr/>
          </a:p>
        </p:txBody>
      </p:sp>
    </p:spTree>
  </p:cSld>
  <p:clrMapOvr>
    <a:masterClrMapping/>
  </p:clrMapOvr>
</p:notes>
</file>

<file path=ppt/notesSlides/notesSlide4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939" name="Shape 939"/>
        <p:cNvGrpSpPr/>
        <p:nvPr/>
      </p:nvGrpSpPr>
      <p:grpSpPr>
        <a:xfrm>
          <a:off x="0" y="0"/>
          <a:ext cx="0" cy="0"/>
          <a:chOff x="0" y="0"/>
          <a:chExt cx="0" cy="0"/>
        </a:xfrm>
      </p:grpSpPr>
      <p:sp>
        <p:nvSpPr>
          <p:cNvPr id="940" name="Shape 940"/>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941" name="Shape 941"/>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5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945" name="Shape 945"/>
        <p:cNvGrpSpPr/>
        <p:nvPr/>
      </p:nvGrpSpPr>
      <p:grpSpPr>
        <a:xfrm>
          <a:off x="0" y="0"/>
          <a:ext cx="0" cy="0"/>
          <a:chOff x="0" y="0"/>
          <a:chExt cx="0" cy="0"/>
        </a:xfrm>
      </p:grpSpPr>
      <p:sp>
        <p:nvSpPr>
          <p:cNvPr id="946" name="Shape 946"/>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947" name="Shape 947"/>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5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951" name="Shape 951"/>
        <p:cNvGrpSpPr/>
        <p:nvPr/>
      </p:nvGrpSpPr>
      <p:grpSpPr>
        <a:xfrm>
          <a:off x="0" y="0"/>
          <a:ext cx="0" cy="0"/>
          <a:chOff x="0" y="0"/>
          <a:chExt cx="0" cy="0"/>
        </a:xfrm>
      </p:grpSpPr>
      <p:sp>
        <p:nvSpPr>
          <p:cNvPr id="952" name="Shape 952"/>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953" name="Shape 953"/>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5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957" name="Shape 957"/>
        <p:cNvGrpSpPr/>
        <p:nvPr/>
      </p:nvGrpSpPr>
      <p:grpSpPr>
        <a:xfrm>
          <a:off x="0" y="0"/>
          <a:ext cx="0" cy="0"/>
          <a:chOff x="0" y="0"/>
          <a:chExt cx="0" cy="0"/>
        </a:xfrm>
      </p:grpSpPr>
      <p:sp>
        <p:nvSpPr>
          <p:cNvPr id="958" name="Shape 958"/>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959" name="Shape 959"/>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5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963" name="Shape 963"/>
        <p:cNvGrpSpPr/>
        <p:nvPr/>
      </p:nvGrpSpPr>
      <p:grpSpPr>
        <a:xfrm>
          <a:off x="0" y="0"/>
          <a:ext cx="0" cy="0"/>
          <a:chOff x="0" y="0"/>
          <a:chExt cx="0" cy="0"/>
        </a:xfrm>
      </p:grpSpPr>
      <p:sp>
        <p:nvSpPr>
          <p:cNvPr id="964" name="Shape 964"/>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965" name="Shape 965"/>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5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969" name="Shape 969"/>
        <p:cNvGrpSpPr/>
        <p:nvPr/>
      </p:nvGrpSpPr>
      <p:grpSpPr>
        <a:xfrm>
          <a:off x="0" y="0"/>
          <a:ext cx="0" cy="0"/>
          <a:chOff x="0" y="0"/>
          <a:chExt cx="0" cy="0"/>
        </a:xfrm>
      </p:grpSpPr>
      <p:sp>
        <p:nvSpPr>
          <p:cNvPr id="970" name="Shape 970"/>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971" name="Shape 971"/>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5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975" name="Shape 975"/>
        <p:cNvGrpSpPr/>
        <p:nvPr/>
      </p:nvGrpSpPr>
      <p:grpSpPr>
        <a:xfrm>
          <a:off x="0" y="0"/>
          <a:ext cx="0" cy="0"/>
          <a:chOff x="0" y="0"/>
          <a:chExt cx="0" cy="0"/>
        </a:xfrm>
      </p:grpSpPr>
      <p:sp>
        <p:nvSpPr>
          <p:cNvPr id="976" name="Shape 976"/>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977" name="Shape 977"/>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5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030" name="Shape 1030"/>
        <p:cNvGrpSpPr/>
        <p:nvPr/>
      </p:nvGrpSpPr>
      <p:grpSpPr>
        <a:xfrm>
          <a:off x="0" y="0"/>
          <a:ext cx="0" cy="0"/>
          <a:chOff x="0" y="0"/>
          <a:chExt cx="0" cy="0"/>
        </a:xfrm>
      </p:grpSpPr>
      <p:sp>
        <p:nvSpPr>
          <p:cNvPr id="1031" name="Shape 1031"/>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032" name="Shape 1032"/>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5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036" name="Shape 1036"/>
        <p:cNvGrpSpPr/>
        <p:nvPr/>
      </p:nvGrpSpPr>
      <p:grpSpPr>
        <a:xfrm>
          <a:off x="0" y="0"/>
          <a:ext cx="0" cy="0"/>
          <a:chOff x="0" y="0"/>
          <a:chExt cx="0" cy="0"/>
        </a:xfrm>
      </p:grpSpPr>
      <p:sp>
        <p:nvSpPr>
          <p:cNvPr id="1037" name="Shape 1037"/>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038" name="Shape 1038"/>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5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042" name="Shape 1042"/>
        <p:cNvGrpSpPr/>
        <p:nvPr/>
      </p:nvGrpSpPr>
      <p:grpSpPr>
        <a:xfrm>
          <a:off x="0" y="0"/>
          <a:ext cx="0" cy="0"/>
          <a:chOff x="0" y="0"/>
          <a:chExt cx="0" cy="0"/>
        </a:xfrm>
      </p:grpSpPr>
      <p:sp>
        <p:nvSpPr>
          <p:cNvPr id="1043" name="Shape 1043"/>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044" name="Shape 1044"/>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5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080" name="Shape 1080"/>
        <p:cNvGrpSpPr/>
        <p:nvPr/>
      </p:nvGrpSpPr>
      <p:grpSpPr>
        <a:xfrm>
          <a:off x="0" y="0"/>
          <a:ext cx="0" cy="0"/>
          <a:chOff x="0" y="0"/>
          <a:chExt cx="0" cy="0"/>
        </a:xfrm>
      </p:grpSpPr>
      <p:sp>
        <p:nvSpPr>
          <p:cNvPr id="1081" name="Shape 1081"/>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082" name="Shape 1082"/>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6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135" name="Shape 1135"/>
        <p:cNvGrpSpPr/>
        <p:nvPr/>
      </p:nvGrpSpPr>
      <p:grpSpPr>
        <a:xfrm>
          <a:off x="0" y="0"/>
          <a:ext cx="0" cy="0"/>
          <a:chOff x="0" y="0"/>
          <a:chExt cx="0" cy="0"/>
        </a:xfrm>
      </p:grpSpPr>
      <p:sp>
        <p:nvSpPr>
          <p:cNvPr id="1136" name="Shape 1136"/>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137" name="Shape 1137"/>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6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141" name="Shape 1141"/>
        <p:cNvGrpSpPr/>
        <p:nvPr/>
      </p:nvGrpSpPr>
      <p:grpSpPr>
        <a:xfrm>
          <a:off x="0" y="0"/>
          <a:ext cx="0" cy="0"/>
          <a:chOff x="0" y="0"/>
          <a:chExt cx="0" cy="0"/>
        </a:xfrm>
      </p:grpSpPr>
      <p:sp>
        <p:nvSpPr>
          <p:cNvPr id="1142" name="Shape 1142"/>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143" name="Shape 1143"/>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6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147" name="Shape 1147"/>
        <p:cNvGrpSpPr/>
        <p:nvPr/>
      </p:nvGrpSpPr>
      <p:grpSpPr>
        <a:xfrm>
          <a:off x="0" y="0"/>
          <a:ext cx="0" cy="0"/>
          <a:chOff x="0" y="0"/>
          <a:chExt cx="0" cy="0"/>
        </a:xfrm>
      </p:grpSpPr>
      <p:sp>
        <p:nvSpPr>
          <p:cNvPr id="1148" name="Shape 1148"/>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149" name="Shape 1149"/>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6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153" name="Shape 1153"/>
        <p:cNvGrpSpPr/>
        <p:nvPr/>
      </p:nvGrpSpPr>
      <p:grpSpPr>
        <a:xfrm>
          <a:off x="0" y="0"/>
          <a:ext cx="0" cy="0"/>
          <a:chOff x="0" y="0"/>
          <a:chExt cx="0" cy="0"/>
        </a:xfrm>
      </p:grpSpPr>
      <p:sp>
        <p:nvSpPr>
          <p:cNvPr id="1154" name="Shape 1154"/>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155" name="Shape 1155"/>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6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159" name="Shape 1159"/>
        <p:cNvGrpSpPr/>
        <p:nvPr/>
      </p:nvGrpSpPr>
      <p:grpSpPr>
        <a:xfrm>
          <a:off x="0" y="0"/>
          <a:ext cx="0" cy="0"/>
          <a:chOff x="0" y="0"/>
          <a:chExt cx="0" cy="0"/>
        </a:xfrm>
      </p:grpSpPr>
      <p:sp>
        <p:nvSpPr>
          <p:cNvPr id="1160" name="Shape 1160"/>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161" name="Shape 1161"/>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6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165" name="Shape 1165"/>
        <p:cNvGrpSpPr/>
        <p:nvPr/>
      </p:nvGrpSpPr>
      <p:grpSpPr>
        <a:xfrm>
          <a:off x="0" y="0"/>
          <a:ext cx="0" cy="0"/>
          <a:chOff x="0" y="0"/>
          <a:chExt cx="0" cy="0"/>
        </a:xfrm>
      </p:grpSpPr>
      <p:sp>
        <p:nvSpPr>
          <p:cNvPr id="1166" name="Shape 1166"/>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167" name="Shape 1167"/>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6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199" name="Shape 1199"/>
        <p:cNvGrpSpPr/>
        <p:nvPr/>
      </p:nvGrpSpPr>
      <p:grpSpPr>
        <a:xfrm>
          <a:off x="0" y="0"/>
          <a:ext cx="0" cy="0"/>
          <a:chOff x="0" y="0"/>
          <a:chExt cx="0" cy="0"/>
        </a:xfrm>
      </p:grpSpPr>
      <p:sp>
        <p:nvSpPr>
          <p:cNvPr id="1200" name="Shape 1200"/>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201" name="Shape 1201"/>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6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233" name="Shape 1233"/>
        <p:cNvGrpSpPr/>
        <p:nvPr/>
      </p:nvGrpSpPr>
      <p:grpSpPr>
        <a:xfrm>
          <a:off x="0" y="0"/>
          <a:ext cx="0" cy="0"/>
          <a:chOff x="0" y="0"/>
          <a:chExt cx="0" cy="0"/>
        </a:xfrm>
      </p:grpSpPr>
      <p:sp>
        <p:nvSpPr>
          <p:cNvPr id="1234" name="Shape 1234"/>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235" name="Shape 1235"/>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6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269" name="Shape 1269"/>
        <p:cNvGrpSpPr/>
        <p:nvPr/>
      </p:nvGrpSpPr>
      <p:grpSpPr>
        <a:xfrm>
          <a:off x="0" y="0"/>
          <a:ext cx="0" cy="0"/>
          <a:chOff x="0" y="0"/>
          <a:chExt cx="0" cy="0"/>
        </a:xfrm>
      </p:grpSpPr>
      <p:sp>
        <p:nvSpPr>
          <p:cNvPr id="1270" name="Shape 1270"/>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271" name="Shape 1271"/>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6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305" name="Shape 1305"/>
        <p:cNvGrpSpPr/>
        <p:nvPr/>
      </p:nvGrpSpPr>
      <p:grpSpPr>
        <a:xfrm>
          <a:off x="0" y="0"/>
          <a:ext cx="0" cy="0"/>
          <a:chOff x="0" y="0"/>
          <a:chExt cx="0" cy="0"/>
        </a:xfrm>
      </p:grpSpPr>
      <p:sp>
        <p:nvSpPr>
          <p:cNvPr id="1306" name="Shape 1306"/>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307" name="Shape 1307"/>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7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311" name="Shape 1311"/>
        <p:cNvGrpSpPr/>
        <p:nvPr/>
      </p:nvGrpSpPr>
      <p:grpSpPr>
        <a:xfrm>
          <a:off x="0" y="0"/>
          <a:ext cx="0" cy="0"/>
          <a:chOff x="0" y="0"/>
          <a:chExt cx="0" cy="0"/>
        </a:xfrm>
      </p:grpSpPr>
      <p:sp>
        <p:nvSpPr>
          <p:cNvPr id="1312" name="Shape 1312"/>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313" name="Shape 1313"/>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7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318" name="Shape 1318"/>
        <p:cNvGrpSpPr/>
        <p:nvPr/>
      </p:nvGrpSpPr>
      <p:grpSpPr>
        <a:xfrm>
          <a:off x="0" y="0"/>
          <a:ext cx="0" cy="0"/>
          <a:chOff x="0" y="0"/>
          <a:chExt cx="0" cy="0"/>
        </a:xfrm>
      </p:grpSpPr>
      <p:sp>
        <p:nvSpPr>
          <p:cNvPr id="1319" name="Shape 1319"/>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320" name="Shape 1320"/>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7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326" name="Shape 1326"/>
        <p:cNvGrpSpPr/>
        <p:nvPr/>
      </p:nvGrpSpPr>
      <p:grpSpPr>
        <a:xfrm>
          <a:off x="0" y="0"/>
          <a:ext cx="0" cy="0"/>
          <a:chOff x="0" y="0"/>
          <a:chExt cx="0" cy="0"/>
        </a:xfrm>
      </p:grpSpPr>
      <p:sp>
        <p:nvSpPr>
          <p:cNvPr id="1327" name="Shape 1327"/>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328" name="Shape 1328"/>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7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334" name="Shape 1334"/>
        <p:cNvGrpSpPr/>
        <p:nvPr/>
      </p:nvGrpSpPr>
      <p:grpSpPr>
        <a:xfrm>
          <a:off x="0" y="0"/>
          <a:ext cx="0" cy="0"/>
          <a:chOff x="0" y="0"/>
          <a:chExt cx="0" cy="0"/>
        </a:xfrm>
      </p:grpSpPr>
      <p:sp>
        <p:nvSpPr>
          <p:cNvPr id="1335" name="Shape 1335"/>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336" name="Shape 1336"/>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7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340" name="Shape 1340"/>
        <p:cNvGrpSpPr/>
        <p:nvPr/>
      </p:nvGrpSpPr>
      <p:grpSpPr>
        <a:xfrm>
          <a:off x="0" y="0"/>
          <a:ext cx="0" cy="0"/>
          <a:chOff x="0" y="0"/>
          <a:chExt cx="0" cy="0"/>
        </a:xfrm>
      </p:grpSpPr>
      <p:sp>
        <p:nvSpPr>
          <p:cNvPr id="1341" name="Shape 1341"/>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342" name="Shape 1342"/>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7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346" name="Shape 1346"/>
        <p:cNvGrpSpPr/>
        <p:nvPr/>
      </p:nvGrpSpPr>
      <p:grpSpPr>
        <a:xfrm>
          <a:off x="0" y="0"/>
          <a:ext cx="0" cy="0"/>
          <a:chOff x="0" y="0"/>
          <a:chExt cx="0" cy="0"/>
        </a:xfrm>
      </p:grpSpPr>
      <p:sp>
        <p:nvSpPr>
          <p:cNvPr id="1347" name="Shape 1347"/>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348" name="Shape 1348"/>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7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372" name="Shape 1372"/>
        <p:cNvGrpSpPr/>
        <p:nvPr/>
      </p:nvGrpSpPr>
      <p:grpSpPr>
        <a:xfrm>
          <a:off x="0" y="0"/>
          <a:ext cx="0" cy="0"/>
          <a:chOff x="0" y="0"/>
          <a:chExt cx="0" cy="0"/>
        </a:xfrm>
      </p:grpSpPr>
      <p:sp>
        <p:nvSpPr>
          <p:cNvPr id="1373" name="Shape 1373"/>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374" name="Shape 1374"/>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7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378" name="Shape 1378"/>
        <p:cNvGrpSpPr/>
        <p:nvPr/>
      </p:nvGrpSpPr>
      <p:grpSpPr>
        <a:xfrm>
          <a:off x="0" y="0"/>
          <a:ext cx="0" cy="0"/>
          <a:chOff x="0" y="0"/>
          <a:chExt cx="0" cy="0"/>
        </a:xfrm>
      </p:grpSpPr>
      <p:sp>
        <p:nvSpPr>
          <p:cNvPr id="1379" name="Shape 1379"/>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380" name="Shape 1380"/>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7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384" name="Shape 1384"/>
        <p:cNvGrpSpPr/>
        <p:nvPr/>
      </p:nvGrpSpPr>
      <p:grpSpPr>
        <a:xfrm>
          <a:off x="0" y="0"/>
          <a:ext cx="0" cy="0"/>
          <a:chOff x="0" y="0"/>
          <a:chExt cx="0" cy="0"/>
        </a:xfrm>
      </p:grpSpPr>
      <p:sp>
        <p:nvSpPr>
          <p:cNvPr id="1385" name="Shape 1385"/>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386" name="Shape 1386"/>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7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414" name="Shape 1414"/>
        <p:cNvGrpSpPr/>
        <p:nvPr/>
      </p:nvGrpSpPr>
      <p:grpSpPr>
        <a:xfrm>
          <a:off x="0" y="0"/>
          <a:ext cx="0" cy="0"/>
          <a:chOff x="0" y="0"/>
          <a:chExt cx="0" cy="0"/>
        </a:xfrm>
      </p:grpSpPr>
      <p:sp>
        <p:nvSpPr>
          <p:cNvPr id="1415" name="Shape 1415"/>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416" name="Shape 1416"/>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8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469" name="Shape 1469"/>
        <p:cNvGrpSpPr/>
        <p:nvPr/>
      </p:nvGrpSpPr>
      <p:grpSpPr>
        <a:xfrm>
          <a:off x="0" y="0"/>
          <a:ext cx="0" cy="0"/>
          <a:chOff x="0" y="0"/>
          <a:chExt cx="0" cy="0"/>
        </a:xfrm>
      </p:grpSpPr>
      <p:sp>
        <p:nvSpPr>
          <p:cNvPr id="1470" name="Shape 1470"/>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471" name="Shape 1471"/>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8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525" name="Shape 1525"/>
        <p:cNvGrpSpPr/>
        <p:nvPr/>
      </p:nvGrpSpPr>
      <p:grpSpPr>
        <a:xfrm>
          <a:off x="0" y="0"/>
          <a:ext cx="0" cy="0"/>
          <a:chOff x="0" y="0"/>
          <a:chExt cx="0" cy="0"/>
        </a:xfrm>
      </p:grpSpPr>
      <p:sp>
        <p:nvSpPr>
          <p:cNvPr id="1526" name="Shape 1526"/>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527" name="Shape 1527"/>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8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580" name="Shape 1580"/>
        <p:cNvGrpSpPr/>
        <p:nvPr/>
      </p:nvGrpSpPr>
      <p:grpSpPr>
        <a:xfrm>
          <a:off x="0" y="0"/>
          <a:ext cx="0" cy="0"/>
          <a:chOff x="0" y="0"/>
          <a:chExt cx="0" cy="0"/>
        </a:xfrm>
      </p:grpSpPr>
      <p:sp>
        <p:nvSpPr>
          <p:cNvPr id="1581" name="Shape 1581"/>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582" name="Shape 1582"/>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8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637" name="Shape 1637"/>
        <p:cNvGrpSpPr/>
        <p:nvPr/>
      </p:nvGrpSpPr>
      <p:grpSpPr>
        <a:xfrm>
          <a:off x="0" y="0"/>
          <a:ext cx="0" cy="0"/>
          <a:chOff x="0" y="0"/>
          <a:chExt cx="0" cy="0"/>
        </a:xfrm>
      </p:grpSpPr>
      <p:sp>
        <p:nvSpPr>
          <p:cNvPr id="1638" name="Shape 1638"/>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639" name="Shape 1639"/>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8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651" name="Shape 1651"/>
        <p:cNvGrpSpPr/>
        <p:nvPr/>
      </p:nvGrpSpPr>
      <p:grpSpPr>
        <a:xfrm>
          <a:off x="0" y="0"/>
          <a:ext cx="0" cy="0"/>
          <a:chOff x="0" y="0"/>
          <a:chExt cx="0" cy="0"/>
        </a:xfrm>
      </p:grpSpPr>
      <p:sp>
        <p:nvSpPr>
          <p:cNvPr id="1652" name="Shape 1652"/>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653" name="Shape 1653"/>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8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677" name="Shape 1677"/>
        <p:cNvGrpSpPr/>
        <p:nvPr/>
      </p:nvGrpSpPr>
      <p:grpSpPr>
        <a:xfrm>
          <a:off x="0" y="0"/>
          <a:ext cx="0" cy="0"/>
          <a:chOff x="0" y="0"/>
          <a:chExt cx="0" cy="0"/>
        </a:xfrm>
      </p:grpSpPr>
      <p:sp>
        <p:nvSpPr>
          <p:cNvPr id="1678" name="Shape 1678"/>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679" name="Shape 1679"/>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8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723" name="Shape 1723"/>
        <p:cNvGrpSpPr/>
        <p:nvPr/>
      </p:nvGrpSpPr>
      <p:grpSpPr>
        <a:xfrm>
          <a:off x="0" y="0"/>
          <a:ext cx="0" cy="0"/>
          <a:chOff x="0" y="0"/>
          <a:chExt cx="0" cy="0"/>
        </a:xfrm>
      </p:grpSpPr>
      <p:sp>
        <p:nvSpPr>
          <p:cNvPr id="1724" name="Shape 1724"/>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725" name="Shape 1725"/>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8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770" name="Shape 1770"/>
        <p:cNvGrpSpPr/>
        <p:nvPr/>
      </p:nvGrpSpPr>
      <p:grpSpPr>
        <a:xfrm>
          <a:off x="0" y="0"/>
          <a:ext cx="0" cy="0"/>
          <a:chOff x="0" y="0"/>
          <a:chExt cx="0" cy="0"/>
        </a:xfrm>
      </p:grpSpPr>
      <p:sp>
        <p:nvSpPr>
          <p:cNvPr id="1771" name="Shape 1771"/>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772" name="Shape 1772"/>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rPr lang="en"/>
              <a:t>Even when there is no faulty node!</a:t>
            </a:r>
          </a:p>
        </p:txBody>
      </p:sp>
    </p:spTree>
  </p:cSld>
  <p:clrMapOvr>
    <a:masterClrMapping/>
  </p:clrMapOvr>
</p:notes>
</file>

<file path=ppt/notesSlides/notesSlide8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825" name="Shape 1825"/>
        <p:cNvGrpSpPr/>
        <p:nvPr/>
      </p:nvGrpSpPr>
      <p:grpSpPr>
        <a:xfrm>
          <a:off x="0" y="0"/>
          <a:ext cx="0" cy="0"/>
          <a:chOff x="0" y="0"/>
          <a:chExt cx="0" cy="0"/>
        </a:xfrm>
      </p:grpSpPr>
      <p:sp>
        <p:nvSpPr>
          <p:cNvPr id="1826" name="Shape 1826"/>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827" name="Shape 1827"/>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8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885" name="Shape 1885"/>
        <p:cNvGrpSpPr/>
        <p:nvPr/>
      </p:nvGrpSpPr>
      <p:grpSpPr>
        <a:xfrm>
          <a:off x="0" y="0"/>
          <a:ext cx="0" cy="0"/>
          <a:chOff x="0" y="0"/>
          <a:chExt cx="0" cy="0"/>
        </a:xfrm>
      </p:grpSpPr>
      <p:sp>
        <p:nvSpPr>
          <p:cNvPr id="1886" name="Shape 1886"/>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887" name="Shape 1887"/>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9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1947" name="Shape 1947"/>
        <p:cNvGrpSpPr/>
        <p:nvPr/>
      </p:nvGrpSpPr>
      <p:grpSpPr>
        <a:xfrm>
          <a:off x="0" y="0"/>
          <a:ext cx="0" cy="0"/>
          <a:chOff x="0" y="0"/>
          <a:chExt cx="0" cy="0"/>
        </a:xfrm>
      </p:grpSpPr>
      <p:sp>
        <p:nvSpPr>
          <p:cNvPr id="1948" name="Shape 1948"/>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1949" name="Shape 1949"/>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9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013" name="Shape 2013"/>
        <p:cNvGrpSpPr/>
        <p:nvPr/>
      </p:nvGrpSpPr>
      <p:grpSpPr>
        <a:xfrm>
          <a:off x="0" y="0"/>
          <a:ext cx="0" cy="0"/>
          <a:chOff x="0" y="0"/>
          <a:chExt cx="0" cy="0"/>
        </a:xfrm>
      </p:grpSpPr>
      <p:sp>
        <p:nvSpPr>
          <p:cNvPr id="2014" name="Shape 2014"/>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015" name="Shape 2015"/>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9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083" name="Shape 2083"/>
        <p:cNvGrpSpPr/>
        <p:nvPr/>
      </p:nvGrpSpPr>
      <p:grpSpPr>
        <a:xfrm>
          <a:off x="0" y="0"/>
          <a:ext cx="0" cy="0"/>
          <a:chOff x="0" y="0"/>
          <a:chExt cx="0" cy="0"/>
        </a:xfrm>
      </p:grpSpPr>
      <p:sp>
        <p:nvSpPr>
          <p:cNvPr id="2084" name="Shape 2084"/>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085" name="Shape 2085"/>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9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149" name="Shape 2149"/>
        <p:cNvGrpSpPr/>
        <p:nvPr/>
      </p:nvGrpSpPr>
      <p:grpSpPr>
        <a:xfrm>
          <a:off x="0" y="0"/>
          <a:ext cx="0" cy="0"/>
          <a:chOff x="0" y="0"/>
          <a:chExt cx="0" cy="0"/>
        </a:xfrm>
      </p:grpSpPr>
      <p:sp>
        <p:nvSpPr>
          <p:cNvPr id="2150" name="Shape 2150"/>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151" name="Shape 2151"/>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9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219" name="Shape 2219"/>
        <p:cNvGrpSpPr/>
        <p:nvPr/>
      </p:nvGrpSpPr>
      <p:grpSpPr>
        <a:xfrm>
          <a:off x="0" y="0"/>
          <a:ext cx="0" cy="0"/>
          <a:chOff x="0" y="0"/>
          <a:chExt cx="0" cy="0"/>
        </a:xfrm>
      </p:grpSpPr>
      <p:sp>
        <p:nvSpPr>
          <p:cNvPr id="2220" name="Shape 2220"/>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221" name="Shape 2221"/>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9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225" name="Shape 2225"/>
        <p:cNvGrpSpPr/>
        <p:nvPr/>
      </p:nvGrpSpPr>
      <p:grpSpPr>
        <a:xfrm>
          <a:off x="0" y="0"/>
          <a:ext cx="0" cy="0"/>
          <a:chOff x="0" y="0"/>
          <a:chExt cx="0" cy="0"/>
        </a:xfrm>
      </p:grpSpPr>
      <p:sp>
        <p:nvSpPr>
          <p:cNvPr id="2226" name="Shape 2226"/>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227" name="Shape 2227"/>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9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231" name="Shape 2231"/>
        <p:cNvGrpSpPr/>
        <p:nvPr/>
      </p:nvGrpSpPr>
      <p:grpSpPr>
        <a:xfrm>
          <a:off x="0" y="0"/>
          <a:ext cx="0" cy="0"/>
          <a:chOff x="0" y="0"/>
          <a:chExt cx="0" cy="0"/>
        </a:xfrm>
      </p:grpSpPr>
      <p:sp>
        <p:nvSpPr>
          <p:cNvPr id="2232" name="Shape 2232"/>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233" name="Shape 2233"/>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9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244" name="Shape 2244"/>
        <p:cNvGrpSpPr/>
        <p:nvPr/>
      </p:nvGrpSpPr>
      <p:grpSpPr>
        <a:xfrm>
          <a:off x="0" y="0"/>
          <a:ext cx="0" cy="0"/>
          <a:chOff x="0" y="0"/>
          <a:chExt cx="0" cy="0"/>
        </a:xfrm>
      </p:grpSpPr>
      <p:sp>
        <p:nvSpPr>
          <p:cNvPr id="2245" name="Shape 2245"/>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246" name="Shape 2246"/>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9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271" name="Shape 2271"/>
        <p:cNvGrpSpPr/>
        <p:nvPr/>
      </p:nvGrpSpPr>
      <p:grpSpPr>
        <a:xfrm>
          <a:off x="0" y="0"/>
          <a:ext cx="0" cy="0"/>
          <a:chOff x="0" y="0"/>
          <a:chExt cx="0" cy="0"/>
        </a:xfrm>
      </p:grpSpPr>
      <p:sp>
        <p:nvSpPr>
          <p:cNvPr id="2272" name="Shape 2272"/>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273" name="Shape 2273"/>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9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312" name="Shape 2312"/>
        <p:cNvGrpSpPr/>
        <p:nvPr/>
      </p:nvGrpSpPr>
      <p:grpSpPr>
        <a:xfrm>
          <a:off x="0" y="0"/>
          <a:ext cx="0" cy="0"/>
          <a:chOff x="0" y="0"/>
          <a:chExt cx="0" cy="0"/>
        </a:xfrm>
      </p:grpSpPr>
      <p:sp>
        <p:nvSpPr>
          <p:cNvPr id="2313" name="Shape 2313"/>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314" name="Shape 2314"/>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0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357" name="Shape 2357"/>
        <p:cNvGrpSpPr/>
        <p:nvPr/>
      </p:nvGrpSpPr>
      <p:grpSpPr>
        <a:xfrm>
          <a:off x="0" y="0"/>
          <a:ext cx="0" cy="0"/>
          <a:chOff x="0" y="0"/>
          <a:chExt cx="0" cy="0"/>
        </a:xfrm>
      </p:grpSpPr>
      <p:sp>
        <p:nvSpPr>
          <p:cNvPr id="2358" name="Shape 2358"/>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359" name="Shape 2359"/>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0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363" name="Shape 2363"/>
        <p:cNvGrpSpPr/>
        <p:nvPr/>
      </p:nvGrpSpPr>
      <p:grpSpPr>
        <a:xfrm>
          <a:off x="0" y="0"/>
          <a:ext cx="0" cy="0"/>
          <a:chOff x="0" y="0"/>
          <a:chExt cx="0" cy="0"/>
        </a:xfrm>
      </p:grpSpPr>
      <p:sp>
        <p:nvSpPr>
          <p:cNvPr id="2364" name="Shape 2364"/>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365" name="Shape 2365"/>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0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369" name="Shape 2369"/>
        <p:cNvGrpSpPr/>
        <p:nvPr/>
      </p:nvGrpSpPr>
      <p:grpSpPr>
        <a:xfrm>
          <a:off x="0" y="0"/>
          <a:ext cx="0" cy="0"/>
          <a:chOff x="0" y="0"/>
          <a:chExt cx="0" cy="0"/>
        </a:xfrm>
      </p:grpSpPr>
      <p:sp>
        <p:nvSpPr>
          <p:cNvPr id="2370" name="Shape 2370"/>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371" name="Shape 2371"/>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0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375" name="Shape 2375"/>
        <p:cNvGrpSpPr/>
        <p:nvPr/>
      </p:nvGrpSpPr>
      <p:grpSpPr>
        <a:xfrm>
          <a:off x="0" y="0"/>
          <a:ext cx="0" cy="0"/>
          <a:chOff x="0" y="0"/>
          <a:chExt cx="0" cy="0"/>
        </a:xfrm>
      </p:grpSpPr>
      <p:sp>
        <p:nvSpPr>
          <p:cNvPr id="2376" name="Shape 2376"/>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377" name="Shape 2377"/>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0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381" name="Shape 2381"/>
        <p:cNvGrpSpPr/>
        <p:nvPr/>
      </p:nvGrpSpPr>
      <p:grpSpPr>
        <a:xfrm>
          <a:off x="0" y="0"/>
          <a:ext cx="0" cy="0"/>
          <a:chOff x="0" y="0"/>
          <a:chExt cx="0" cy="0"/>
        </a:xfrm>
      </p:grpSpPr>
      <p:sp>
        <p:nvSpPr>
          <p:cNvPr id="2382" name="Shape 2382"/>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383" name="Shape 2383"/>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0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402" name="Shape 2402"/>
        <p:cNvGrpSpPr/>
        <p:nvPr/>
      </p:nvGrpSpPr>
      <p:grpSpPr>
        <a:xfrm>
          <a:off x="0" y="0"/>
          <a:ext cx="0" cy="0"/>
          <a:chOff x="0" y="0"/>
          <a:chExt cx="0" cy="0"/>
        </a:xfrm>
      </p:grpSpPr>
      <p:sp>
        <p:nvSpPr>
          <p:cNvPr id="2403" name="Shape 2403"/>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404" name="Shape 2404"/>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0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424" name="Shape 2424"/>
        <p:cNvGrpSpPr/>
        <p:nvPr/>
      </p:nvGrpSpPr>
      <p:grpSpPr>
        <a:xfrm>
          <a:off x="0" y="0"/>
          <a:ext cx="0" cy="0"/>
          <a:chOff x="0" y="0"/>
          <a:chExt cx="0" cy="0"/>
        </a:xfrm>
      </p:grpSpPr>
      <p:sp>
        <p:nvSpPr>
          <p:cNvPr id="2425" name="Shape 2425"/>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426" name="Shape 2426"/>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0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455" name="Shape 2455"/>
        <p:cNvGrpSpPr/>
        <p:nvPr/>
      </p:nvGrpSpPr>
      <p:grpSpPr>
        <a:xfrm>
          <a:off x="0" y="0"/>
          <a:ext cx="0" cy="0"/>
          <a:chOff x="0" y="0"/>
          <a:chExt cx="0" cy="0"/>
        </a:xfrm>
      </p:grpSpPr>
      <p:sp>
        <p:nvSpPr>
          <p:cNvPr id="2456" name="Shape 2456"/>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457" name="Shape 2457"/>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0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487" name="Shape 2487"/>
        <p:cNvGrpSpPr/>
        <p:nvPr/>
      </p:nvGrpSpPr>
      <p:grpSpPr>
        <a:xfrm>
          <a:off x="0" y="0"/>
          <a:ext cx="0" cy="0"/>
          <a:chOff x="0" y="0"/>
          <a:chExt cx="0" cy="0"/>
        </a:xfrm>
      </p:grpSpPr>
      <p:sp>
        <p:nvSpPr>
          <p:cNvPr id="2488" name="Shape 2488"/>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489" name="Shape 2489"/>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0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509" name="Shape 2509"/>
        <p:cNvGrpSpPr/>
        <p:nvPr/>
      </p:nvGrpSpPr>
      <p:grpSpPr>
        <a:xfrm>
          <a:off x="0" y="0"/>
          <a:ext cx="0" cy="0"/>
          <a:chOff x="0" y="0"/>
          <a:chExt cx="0" cy="0"/>
        </a:xfrm>
      </p:grpSpPr>
      <p:sp>
        <p:nvSpPr>
          <p:cNvPr id="2510" name="Shape 2510"/>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511" name="Shape 2511"/>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1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555" name="Shape 2555"/>
        <p:cNvGrpSpPr/>
        <p:nvPr/>
      </p:nvGrpSpPr>
      <p:grpSpPr>
        <a:xfrm>
          <a:off x="0" y="0"/>
          <a:ext cx="0" cy="0"/>
          <a:chOff x="0" y="0"/>
          <a:chExt cx="0" cy="0"/>
        </a:xfrm>
      </p:grpSpPr>
      <p:sp>
        <p:nvSpPr>
          <p:cNvPr id="2556" name="Shape 2556"/>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557" name="Shape 2557"/>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1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602" name="Shape 2602"/>
        <p:cNvGrpSpPr/>
        <p:nvPr/>
      </p:nvGrpSpPr>
      <p:grpSpPr>
        <a:xfrm>
          <a:off x="0" y="0"/>
          <a:ext cx="0" cy="0"/>
          <a:chOff x="0" y="0"/>
          <a:chExt cx="0" cy="0"/>
        </a:xfrm>
      </p:grpSpPr>
      <p:sp>
        <p:nvSpPr>
          <p:cNvPr id="2603" name="Shape 2603"/>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604" name="Shape 2604"/>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1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608" name="Shape 2608"/>
        <p:cNvGrpSpPr/>
        <p:nvPr/>
      </p:nvGrpSpPr>
      <p:grpSpPr>
        <a:xfrm>
          <a:off x="0" y="0"/>
          <a:ext cx="0" cy="0"/>
          <a:chOff x="0" y="0"/>
          <a:chExt cx="0" cy="0"/>
        </a:xfrm>
      </p:grpSpPr>
      <p:sp>
        <p:nvSpPr>
          <p:cNvPr id="2609" name="Shape 2609"/>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610" name="Shape 2610"/>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1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614" name="Shape 2614"/>
        <p:cNvGrpSpPr/>
        <p:nvPr/>
      </p:nvGrpSpPr>
      <p:grpSpPr>
        <a:xfrm>
          <a:off x="0" y="0"/>
          <a:ext cx="0" cy="0"/>
          <a:chOff x="0" y="0"/>
          <a:chExt cx="0" cy="0"/>
        </a:xfrm>
      </p:grpSpPr>
      <p:sp>
        <p:nvSpPr>
          <p:cNvPr id="2615" name="Shape 2615"/>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616" name="Shape 2616"/>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1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628" name="Shape 2628"/>
        <p:cNvGrpSpPr/>
        <p:nvPr/>
      </p:nvGrpSpPr>
      <p:grpSpPr>
        <a:xfrm>
          <a:off x="0" y="0"/>
          <a:ext cx="0" cy="0"/>
          <a:chOff x="0" y="0"/>
          <a:chExt cx="0" cy="0"/>
        </a:xfrm>
      </p:grpSpPr>
      <p:sp>
        <p:nvSpPr>
          <p:cNvPr id="2629" name="Shape 2629"/>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630" name="Shape 2630"/>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1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664" name="Shape 2664"/>
        <p:cNvGrpSpPr/>
        <p:nvPr/>
      </p:nvGrpSpPr>
      <p:grpSpPr>
        <a:xfrm>
          <a:off x="0" y="0"/>
          <a:ext cx="0" cy="0"/>
          <a:chOff x="0" y="0"/>
          <a:chExt cx="0" cy="0"/>
        </a:xfrm>
      </p:grpSpPr>
      <p:sp>
        <p:nvSpPr>
          <p:cNvPr id="2665" name="Shape 2665"/>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666" name="Shape 2666"/>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1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709" name="Shape 2709"/>
        <p:cNvGrpSpPr/>
        <p:nvPr/>
      </p:nvGrpSpPr>
      <p:grpSpPr>
        <a:xfrm>
          <a:off x="0" y="0"/>
          <a:ext cx="0" cy="0"/>
          <a:chOff x="0" y="0"/>
          <a:chExt cx="0" cy="0"/>
        </a:xfrm>
      </p:grpSpPr>
      <p:sp>
        <p:nvSpPr>
          <p:cNvPr id="2710" name="Shape 2710"/>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711" name="Shape 2711"/>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1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779" name="Shape 2779"/>
        <p:cNvGrpSpPr/>
        <p:nvPr/>
      </p:nvGrpSpPr>
      <p:grpSpPr>
        <a:xfrm>
          <a:off x="0" y="0"/>
          <a:ext cx="0" cy="0"/>
          <a:chOff x="0" y="0"/>
          <a:chExt cx="0" cy="0"/>
        </a:xfrm>
      </p:grpSpPr>
      <p:sp>
        <p:nvSpPr>
          <p:cNvPr id="2780" name="Shape 2780"/>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781" name="Shape 2781"/>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1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851" name="Shape 2851"/>
        <p:cNvGrpSpPr/>
        <p:nvPr/>
      </p:nvGrpSpPr>
      <p:grpSpPr>
        <a:xfrm>
          <a:off x="0" y="0"/>
          <a:ext cx="0" cy="0"/>
          <a:chOff x="0" y="0"/>
          <a:chExt cx="0" cy="0"/>
        </a:xfrm>
      </p:grpSpPr>
      <p:sp>
        <p:nvSpPr>
          <p:cNvPr id="2852" name="Shape 2852"/>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853" name="Shape 2853"/>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1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2941" name="Shape 2941"/>
        <p:cNvGrpSpPr/>
        <p:nvPr/>
      </p:nvGrpSpPr>
      <p:grpSpPr>
        <a:xfrm>
          <a:off x="0" y="0"/>
          <a:ext cx="0" cy="0"/>
          <a:chOff x="0" y="0"/>
          <a:chExt cx="0" cy="0"/>
        </a:xfrm>
      </p:grpSpPr>
      <p:sp>
        <p:nvSpPr>
          <p:cNvPr id="2942" name="Shape 2942"/>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2943" name="Shape 2943"/>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2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033" name="Shape 3033"/>
        <p:cNvGrpSpPr/>
        <p:nvPr/>
      </p:nvGrpSpPr>
      <p:grpSpPr>
        <a:xfrm>
          <a:off x="0" y="0"/>
          <a:ext cx="0" cy="0"/>
          <a:chOff x="0" y="0"/>
          <a:chExt cx="0" cy="0"/>
        </a:xfrm>
      </p:grpSpPr>
      <p:sp>
        <p:nvSpPr>
          <p:cNvPr id="3034" name="Shape 3034"/>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3035" name="Shape 3035"/>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2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129" name="Shape 3129"/>
        <p:cNvGrpSpPr/>
        <p:nvPr/>
      </p:nvGrpSpPr>
      <p:grpSpPr>
        <a:xfrm>
          <a:off x="0" y="0"/>
          <a:ext cx="0" cy="0"/>
          <a:chOff x="0" y="0"/>
          <a:chExt cx="0" cy="0"/>
        </a:xfrm>
      </p:grpSpPr>
      <p:sp>
        <p:nvSpPr>
          <p:cNvPr id="3130" name="Shape 3130"/>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3131" name="Shape 3131"/>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2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226" name="Shape 3226"/>
        <p:cNvGrpSpPr/>
        <p:nvPr/>
      </p:nvGrpSpPr>
      <p:grpSpPr>
        <a:xfrm>
          <a:off x="0" y="0"/>
          <a:ext cx="0" cy="0"/>
          <a:chOff x="0" y="0"/>
          <a:chExt cx="0" cy="0"/>
        </a:xfrm>
      </p:grpSpPr>
      <p:sp>
        <p:nvSpPr>
          <p:cNvPr id="3227" name="Shape 3227"/>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3228" name="Shape 3228"/>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2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316" name="Shape 3316"/>
        <p:cNvGrpSpPr/>
        <p:nvPr/>
      </p:nvGrpSpPr>
      <p:grpSpPr>
        <a:xfrm>
          <a:off x="0" y="0"/>
          <a:ext cx="0" cy="0"/>
          <a:chOff x="0" y="0"/>
          <a:chExt cx="0" cy="0"/>
        </a:xfrm>
      </p:grpSpPr>
      <p:sp>
        <p:nvSpPr>
          <p:cNvPr id="3317" name="Shape 3317"/>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3318" name="Shape 3318"/>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2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411" name="Shape 3411"/>
        <p:cNvGrpSpPr/>
        <p:nvPr/>
      </p:nvGrpSpPr>
      <p:grpSpPr>
        <a:xfrm>
          <a:off x="0" y="0"/>
          <a:ext cx="0" cy="0"/>
          <a:chOff x="0" y="0"/>
          <a:chExt cx="0" cy="0"/>
        </a:xfrm>
      </p:grpSpPr>
      <p:sp>
        <p:nvSpPr>
          <p:cNvPr id="3412" name="Shape 3412"/>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3413" name="Shape 3413"/>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2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513" name="Shape 3513"/>
        <p:cNvGrpSpPr/>
        <p:nvPr/>
      </p:nvGrpSpPr>
      <p:grpSpPr>
        <a:xfrm>
          <a:off x="0" y="0"/>
          <a:ext cx="0" cy="0"/>
          <a:chOff x="0" y="0"/>
          <a:chExt cx="0" cy="0"/>
        </a:xfrm>
      </p:grpSpPr>
      <p:sp>
        <p:nvSpPr>
          <p:cNvPr id="3514" name="Shape 3514"/>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3515" name="Shape 3515"/>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2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619" name="Shape 3619"/>
        <p:cNvGrpSpPr/>
        <p:nvPr/>
      </p:nvGrpSpPr>
      <p:grpSpPr>
        <a:xfrm>
          <a:off x="0" y="0"/>
          <a:ext cx="0" cy="0"/>
          <a:chOff x="0" y="0"/>
          <a:chExt cx="0" cy="0"/>
        </a:xfrm>
      </p:grpSpPr>
      <p:sp>
        <p:nvSpPr>
          <p:cNvPr id="3620" name="Shape 3620"/>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3621" name="Shape 3621"/>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2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737" name="Shape 3737"/>
        <p:cNvGrpSpPr/>
        <p:nvPr/>
      </p:nvGrpSpPr>
      <p:grpSpPr>
        <a:xfrm>
          <a:off x="0" y="0"/>
          <a:ext cx="0" cy="0"/>
          <a:chOff x="0" y="0"/>
          <a:chExt cx="0" cy="0"/>
        </a:xfrm>
      </p:grpSpPr>
      <p:sp>
        <p:nvSpPr>
          <p:cNvPr id="3738" name="Shape 3738"/>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3739" name="Shape 3739"/>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2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859" name="Shape 3859"/>
        <p:cNvGrpSpPr/>
        <p:nvPr/>
      </p:nvGrpSpPr>
      <p:grpSpPr>
        <a:xfrm>
          <a:off x="0" y="0"/>
          <a:ext cx="0" cy="0"/>
          <a:chOff x="0" y="0"/>
          <a:chExt cx="0" cy="0"/>
        </a:xfrm>
      </p:grpSpPr>
      <p:sp>
        <p:nvSpPr>
          <p:cNvPr id="3860" name="Shape 3860"/>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3861" name="Shape 3861"/>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2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982" name="Shape 3982"/>
        <p:cNvGrpSpPr/>
        <p:nvPr/>
      </p:nvGrpSpPr>
      <p:grpSpPr>
        <a:xfrm>
          <a:off x="0" y="0"/>
          <a:ext cx="0" cy="0"/>
          <a:chOff x="0" y="0"/>
          <a:chExt cx="0" cy="0"/>
        </a:xfrm>
      </p:grpSpPr>
      <p:sp>
        <p:nvSpPr>
          <p:cNvPr id="3983" name="Shape 3983"/>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3984" name="Shape 3984"/>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3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988" name="Shape 3988"/>
        <p:cNvGrpSpPr/>
        <p:nvPr/>
      </p:nvGrpSpPr>
      <p:grpSpPr>
        <a:xfrm>
          <a:off x="0" y="0"/>
          <a:ext cx="0" cy="0"/>
          <a:chOff x="0" y="0"/>
          <a:chExt cx="0" cy="0"/>
        </a:xfrm>
      </p:grpSpPr>
      <p:sp>
        <p:nvSpPr>
          <p:cNvPr id="3989" name="Shape 3989"/>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3990" name="Shape 3990"/>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3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3994" name="Shape 3994"/>
        <p:cNvGrpSpPr/>
        <p:nvPr/>
      </p:nvGrpSpPr>
      <p:grpSpPr>
        <a:xfrm>
          <a:off x="0" y="0"/>
          <a:ext cx="0" cy="0"/>
          <a:chOff x="0" y="0"/>
          <a:chExt cx="0" cy="0"/>
        </a:xfrm>
      </p:grpSpPr>
      <p:sp>
        <p:nvSpPr>
          <p:cNvPr id="3995" name="Shape 3995"/>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3996" name="Shape 3996"/>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3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000" name="Shape 4000"/>
        <p:cNvGrpSpPr/>
        <p:nvPr/>
      </p:nvGrpSpPr>
      <p:grpSpPr>
        <a:xfrm>
          <a:off x="0" y="0"/>
          <a:ext cx="0" cy="0"/>
          <a:chOff x="0" y="0"/>
          <a:chExt cx="0" cy="0"/>
        </a:xfrm>
      </p:grpSpPr>
      <p:sp>
        <p:nvSpPr>
          <p:cNvPr id="4001" name="Shape 4001"/>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4002" name="Shape 4002"/>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3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014" name="Shape 4014"/>
        <p:cNvGrpSpPr/>
        <p:nvPr/>
      </p:nvGrpSpPr>
      <p:grpSpPr>
        <a:xfrm>
          <a:off x="0" y="0"/>
          <a:ext cx="0" cy="0"/>
          <a:chOff x="0" y="0"/>
          <a:chExt cx="0" cy="0"/>
        </a:xfrm>
      </p:grpSpPr>
      <p:sp>
        <p:nvSpPr>
          <p:cNvPr id="4015" name="Shape 4015"/>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4016" name="Shape 4016"/>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3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038" name="Shape 4038"/>
        <p:cNvGrpSpPr/>
        <p:nvPr/>
      </p:nvGrpSpPr>
      <p:grpSpPr>
        <a:xfrm>
          <a:off x="0" y="0"/>
          <a:ext cx="0" cy="0"/>
          <a:chOff x="0" y="0"/>
          <a:chExt cx="0" cy="0"/>
        </a:xfrm>
      </p:grpSpPr>
      <p:sp>
        <p:nvSpPr>
          <p:cNvPr id="4039" name="Shape 4039"/>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4040" name="Shape 4040"/>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3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072" name="Shape 4072"/>
        <p:cNvGrpSpPr/>
        <p:nvPr/>
      </p:nvGrpSpPr>
      <p:grpSpPr>
        <a:xfrm>
          <a:off x="0" y="0"/>
          <a:ext cx="0" cy="0"/>
          <a:chOff x="0" y="0"/>
          <a:chExt cx="0" cy="0"/>
        </a:xfrm>
      </p:grpSpPr>
      <p:sp>
        <p:nvSpPr>
          <p:cNvPr id="4073" name="Shape 4073"/>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4074" name="Shape 4074"/>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3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116" name="Shape 4116"/>
        <p:cNvGrpSpPr/>
        <p:nvPr/>
      </p:nvGrpSpPr>
      <p:grpSpPr>
        <a:xfrm>
          <a:off x="0" y="0"/>
          <a:ext cx="0" cy="0"/>
          <a:chOff x="0" y="0"/>
          <a:chExt cx="0" cy="0"/>
        </a:xfrm>
      </p:grpSpPr>
      <p:sp>
        <p:nvSpPr>
          <p:cNvPr id="4117" name="Shape 4117"/>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4118" name="Shape 4118"/>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3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170" name="Shape 4170"/>
        <p:cNvGrpSpPr/>
        <p:nvPr/>
      </p:nvGrpSpPr>
      <p:grpSpPr>
        <a:xfrm>
          <a:off x="0" y="0"/>
          <a:ext cx="0" cy="0"/>
          <a:chOff x="0" y="0"/>
          <a:chExt cx="0" cy="0"/>
        </a:xfrm>
      </p:grpSpPr>
      <p:sp>
        <p:nvSpPr>
          <p:cNvPr id="4171" name="Shape 4171"/>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4172" name="Shape 4172"/>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3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225" name="Shape 4225"/>
        <p:cNvGrpSpPr/>
        <p:nvPr/>
      </p:nvGrpSpPr>
      <p:grpSpPr>
        <a:xfrm>
          <a:off x="0" y="0"/>
          <a:ext cx="0" cy="0"/>
          <a:chOff x="0" y="0"/>
          <a:chExt cx="0" cy="0"/>
        </a:xfrm>
      </p:grpSpPr>
      <p:sp>
        <p:nvSpPr>
          <p:cNvPr id="4226" name="Shape 4226"/>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4227" name="Shape 4227"/>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3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282" name="Shape 4282"/>
        <p:cNvGrpSpPr/>
        <p:nvPr/>
      </p:nvGrpSpPr>
      <p:grpSpPr>
        <a:xfrm>
          <a:off x="0" y="0"/>
          <a:ext cx="0" cy="0"/>
          <a:chOff x="0" y="0"/>
          <a:chExt cx="0" cy="0"/>
        </a:xfrm>
      </p:grpSpPr>
      <p:sp>
        <p:nvSpPr>
          <p:cNvPr id="4283" name="Shape 4283"/>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4284" name="Shape 4284"/>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4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288" name="Shape 4288"/>
        <p:cNvGrpSpPr/>
        <p:nvPr/>
      </p:nvGrpSpPr>
      <p:grpSpPr>
        <a:xfrm>
          <a:off x="0" y="0"/>
          <a:ext cx="0" cy="0"/>
          <a:chOff x="0" y="0"/>
          <a:chExt cx="0" cy="0"/>
        </a:xfrm>
      </p:grpSpPr>
      <p:sp>
        <p:nvSpPr>
          <p:cNvPr id="4289" name="Shape 4289"/>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4290" name="Shape 4290"/>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4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296" name="Shape 4296"/>
        <p:cNvGrpSpPr/>
        <p:nvPr/>
      </p:nvGrpSpPr>
      <p:grpSpPr>
        <a:xfrm>
          <a:off x="0" y="0"/>
          <a:ext cx="0" cy="0"/>
          <a:chOff x="0" y="0"/>
          <a:chExt cx="0" cy="0"/>
        </a:xfrm>
      </p:grpSpPr>
      <p:sp>
        <p:nvSpPr>
          <p:cNvPr id="4297" name="Shape 4297"/>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4298" name="Shape 4298"/>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4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302" name="Shape 4302"/>
        <p:cNvGrpSpPr/>
        <p:nvPr/>
      </p:nvGrpSpPr>
      <p:grpSpPr>
        <a:xfrm>
          <a:off x="0" y="0"/>
          <a:ext cx="0" cy="0"/>
          <a:chOff x="0" y="0"/>
          <a:chExt cx="0" cy="0"/>
        </a:xfrm>
      </p:grpSpPr>
      <p:sp>
        <p:nvSpPr>
          <p:cNvPr id="4303" name="Shape 4303"/>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4304" name="Shape 4304"/>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4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308" name="Shape 4308"/>
        <p:cNvGrpSpPr/>
        <p:nvPr/>
      </p:nvGrpSpPr>
      <p:grpSpPr>
        <a:xfrm>
          <a:off x="0" y="0"/>
          <a:ext cx="0" cy="0"/>
          <a:chOff x="0" y="0"/>
          <a:chExt cx="0" cy="0"/>
        </a:xfrm>
      </p:grpSpPr>
      <p:sp>
        <p:nvSpPr>
          <p:cNvPr id="4309" name="Shape 4309"/>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4310" name="Shape 4310"/>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4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320" name="Shape 4320"/>
        <p:cNvGrpSpPr/>
        <p:nvPr/>
      </p:nvGrpSpPr>
      <p:grpSpPr>
        <a:xfrm>
          <a:off x="0" y="0"/>
          <a:ext cx="0" cy="0"/>
          <a:chOff x="0" y="0"/>
          <a:chExt cx="0" cy="0"/>
        </a:xfrm>
      </p:grpSpPr>
      <p:sp>
        <p:nvSpPr>
          <p:cNvPr id="4321" name="Shape 4321"/>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4322" name="Shape 4322"/>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4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326" name="Shape 4326"/>
        <p:cNvGrpSpPr/>
        <p:nvPr/>
      </p:nvGrpSpPr>
      <p:grpSpPr>
        <a:xfrm>
          <a:off x="0" y="0"/>
          <a:ext cx="0" cy="0"/>
          <a:chOff x="0" y="0"/>
          <a:chExt cx="0" cy="0"/>
        </a:xfrm>
      </p:grpSpPr>
      <p:sp>
        <p:nvSpPr>
          <p:cNvPr id="4327" name="Shape 4327"/>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4328" name="Shape 4328"/>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a:spcBef>
                <a:spcPts val="0"/>
              </a:spcBef>
              <a:buNone/>
            </a:pPr>
            <a:r>
              <a:t/>
            </a:r>
            <a:endParaRPr/>
          </a:p>
        </p:txBody>
      </p:sp>
    </p:spTree>
  </p:cSld>
  <p:clrMapOvr>
    <a:masterClrMapping/>
  </p:clrMapOvr>
</p:notes>
</file>

<file path=ppt/notesSlides/notesSlide14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332" name="Shape 4332"/>
        <p:cNvGrpSpPr/>
        <p:nvPr/>
      </p:nvGrpSpPr>
      <p:grpSpPr>
        <a:xfrm>
          <a:off x="0" y="0"/>
          <a:ext cx="0" cy="0"/>
          <a:chOff x="0" y="0"/>
          <a:chExt cx="0" cy="0"/>
        </a:xfrm>
      </p:grpSpPr>
      <p:sp>
        <p:nvSpPr>
          <p:cNvPr id="4333" name="Shape 4333"/>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4334" name="Shape 4334"/>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4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339" name="Shape 4339"/>
        <p:cNvGrpSpPr/>
        <p:nvPr/>
      </p:nvGrpSpPr>
      <p:grpSpPr>
        <a:xfrm>
          <a:off x="0" y="0"/>
          <a:ext cx="0" cy="0"/>
          <a:chOff x="0" y="0"/>
          <a:chExt cx="0" cy="0"/>
        </a:xfrm>
      </p:grpSpPr>
      <p:sp>
        <p:nvSpPr>
          <p:cNvPr id="4340" name="Shape 4340"/>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4341" name="Shape 4341"/>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4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345" name="Shape 4345"/>
        <p:cNvGrpSpPr/>
        <p:nvPr/>
      </p:nvGrpSpPr>
      <p:grpSpPr>
        <a:xfrm>
          <a:off x="0" y="0"/>
          <a:ext cx="0" cy="0"/>
          <a:chOff x="0" y="0"/>
          <a:chExt cx="0" cy="0"/>
        </a:xfrm>
      </p:grpSpPr>
      <p:sp>
        <p:nvSpPr>
          <p:cNvPr id="4346" name="Shape 4346"/>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4347" name="Shape 4347"/>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4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351" name="Shape 4351"/>
        <p:cNvGrpSpPr/>
        <p:nvPr/>
      </p:nvGrpSpPr>
      <p:grpSpPr>
        <a:xfrm>
          <a:off x="0" y="0"/>
          <a:ext cx="0" cy="0"/>
          <a:chOff x="0" y="0"/>
          <a:chExt cx="0" cy="0"/>
        </a:xfrm>
      </p:grpSpPr>
      <p:sp>
        <p:nvSpPr>
          <p:cNvPr id="4352" name="Shape 4352"/>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4353" name="Shape 4353"/>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notesSlides/notesSlide15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showMasterPhAnim="0" showMasterSp="0">
  <p:cSld>
    <p:spTree>
      <p:nvGrpSpPr>
        <p:cNvPr id="4357" name="Shape 4357"/>
        <p:cNvGrpSpPr/>
        <p:nvPr/>
      </p:nvGrpSpPr>
      <p:grpSpPr>
        <a:xfrm>
          <a:off x="0" y="0"/>
          <a:ext cx="0" cy="0"/>
          <a:chOff x="0" y="0"/>
          <a:chExt cx="0" cy="0"/>
        </a:xfrm>
      </p:grpSpPr>
      <p:sp>
        <p:nvSpPr>
          <p:cNvPr id="4358" name="Shape 4358"/>
          <p:cNvSpPr/>
          <p:nvPr>
            <p:ph idx="2" type="sldImg"/>
          </p:nvPr>
        </p:nvSpPr>
        <p:spPr>
          <a:xfrm>
            <a:off x="381188" y="685800"/>
            <a:ext cx="6096300" cy="3429000"/>
          </a:xfrm>
          <a:custGeom>
            <a:pathLst>
              <a:path extrusionOk="0" h="120000" w="120000">
                <a:moveTo>
                  <a:pt x="0" y="0"/>
                </a:moveTo>
                <a:lnTo>
                  <a:pt x="120000" y="0"/>
                </a:lnTo>
                <a:lnTo>
                  <a:pt x="120000" y="120000"/>
                </a:lnTo>
                <a:lnTo>
                  <a:pt x="0" y="120000"/>
                </a:lnTo>
                <a:close/>
              </a:path>
            </a:pathLst>
          </a:custGeom>
        </p:spPr>
      </p:sp>
      <p:sp>
        <p:nvSpPr>
          <p:cNvPr id="4359" name="Shape 4359"/>
          <p:cNvSpPr txBox="1"/>
          <p:nvPr>
            <p:ph idx="1" type="body"/>
          </p:nvPr>
        </p:nvSpPr>
        <p:spPr>
          <a:xfrm>
            <a:off x="685800" y="4343400"/>
            <a:ext cx="5486400" cy="4114800"/>
          </a:xfrm>
          <a:prstGeom prst="rect">
            <a:avLst/>
          </a:prstGeom>
        </p:spPr>
        <p:txBody>
          <a:bodyPr anchorCtr="0" anchor="t" bIns="91425" lIns="91425" rIns="91425" wrap="square" tIns="91425">
            <a:noAutofit/>
          </a:bodyPr>
          <a:lstStyle/>
          <a:p>
            <a:pPr lvl="0" rtl="0">
              <a:spcBef>
                <a:spcPts val="0"/>
              </a:spcBef>
              <a:buNone/>
            </a:pPr>
            <a:r>
              <a:t/>
            </a:r>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type="title">
  <p:cSld name="Title slide">
    <p:spTree>
      <p:nvGrpSpPr>
        <p:cNvPr id="9" name="Shape 9"/>
        <p:cNvGrpSpPr/>
        <p:nvPr/>
      </p:nvGrpSpPr>
      <p:grpSpPr>
        <a:xfrm>
          <a:off x="0" y="0"/>
          <a:ext cx="0" cy="0"/>
          <a:chOff x="0" y="0"/>
          <a:chExt cx="0" cy="0"/>
        </a:xfrm>
      </p:grpSpPr>
      <p:sp>
        <p:nvSpPr>
          <p:cNvPr id="10" name="Shape 10"/>
          <p:cNvSpPr/>
          <p:nvPr/>
        </p:nvSpPr>
        <p:spPr>
          <a:xfrm rot="5400000">
            <a:off x="7500300" y="505"/>
            <a:ext cx="1643700" cy="1643700"/>
          </a:xfrm>
          <a:prstGeom prst="diagStripe">
            <a:avLst>
              <a:gd fmla="val 0" name="adj"/>
            </a:avLst>
          </a:prstGeom>
          <a:solidFill>
            <a:schemeClr val="lt1">
              <a:alpha val="3030"/>
            </a:schemeClr>
          </a:solidFill>
          <a:ln>
            <a:noFill/>
          </a:ln>
        </p:spPr>
        <p:txBody>
          <a:bodyPr anchorCtr="0" anchor="ctr" bIns="91425" lIns="91425" rIns="91425" wrap="square" tIns="91425">
            <a:noAutofit/>
          </a:bodyPr>
          <a:lstStyle/>
          <a:p>
            <a:pPr lvl="0">
              <a:spcBef>
                <a:spcPts val="0"/>
              </a:spcBef>
              <a:buNone/>
            </a:pPr>
            <a:r>
              <a:t/>
            </a:r>
            <a:endParaRPr/>
          </a:p>
        </p:txBody>
      </p:sp>
      <p:grpSp>
        <p:nvGrpSpPr>
          <p:cNvPr id="11" name="Shape 11"/>
          <p:cNvGrpSpPr/>
          <p:nvPr/>
        </p:nvGrpSpPr>
        <p:grpSpPr>
          <a:xfrm>
            <a:off x="0" y="490"/>
            <a:ext cx="5153705" cy="5134399"/>
            <a:chOff x="0" y="75"/>
            <a:chExt cx="5153705" cy="5152950"/>
          </a:xfrm>
        </p:grpSpPr>
        <p:sp>
          <p:nvSpPr>
            <p:cNvPr id="12" name="Shape 12"/>
            <p:cNvSpPr/>
            <p:nvPr/>
          </p:nvSpPr>
          <p:spPr>
            <a:xfrm rot="-5400000">
              <a:off x="455" y="-225"/>
              <a:ext cx="5152800" cy="5153700"/>
            </a:xfrm>
            <a:prstGeom prst="diagStripe">
              <a:avLst>
                <a:gd fmla="val 50000" name="adj"/>
              </a:avLst>
            </a:prstGeom>
            <a:solidFill>
              <a:schemeClr val="lt1">
                <a:alpha val="3030"/>
              </a:schemeClr>
            </a:solidFill>
            <a:ln>
              <a:noFill/>
            </a:ln>
          </p:spPr>
          <p:txBody>
            <a:bodyPr anchorCtr="0" anchor="ctr" bIns="91425" lIns="91425" rIns="91425" wrap="square" tIns="91425">
              <a:noAutofit/>
            </a:bodyPr>
            <a:lstStyle/>
            <a:p>
              <a:pPr lvl="0">
                <a:spcBef>
                  <a:spcPts val="0"/>
                </a:spcBef>
                <a:buNone/>
              </a:pPr>
              <a:r>
                <a:t/>
              </a:r>
              <a:endParaRPr/>
            </a:p>
          </p:txBody>
        </p:sp>
        <p:sp>
          <p:nvSpPr>
            <p:cNvPr id="13" name="Shape 13"/>
            <p:cNvSpPr/>
            <p:nvPr/>
          </p:nvSpPr>
          <p:spPr>
            <a:xfrm rot="-5400000">
              <a:off x="150" y="1145825"/>
              <a:ext cx="3996600" cy="3996900"/>
            </a:xfrm>
            <a:prstGeom prst="diagStripe">
              <a:avLst>
                <a:gd fmla="val 58774" name="adj"/>
              </a:avLst>
            </a:prstGeom>
            <a:solidFill>
              <a:schemeClr val="lt1">
                <a:alpha val="3030"/>
              </a:schemeClr>
            </a:solidFill>
            <a:ln>
              <a:noFill/>
            </a:ln>
          </p:spPr>
          <p:txBody>
            <a:bodyPr anchorCtr="0" anchor="ctr" bIns="91425" lIns="91425" rIns="91425" wrap="square" tIns="91425">
              <a:noAutofit/>
            </a:bodyPr>
            <a:lstStyle/>
            <a:p>
              <a:pPr lvl="0">
                <a:spcBef>
                  <a:spcPts val="0"/>
                </a:spcBef>
                <a:buNone/>
              </a:pPr>
              <a:r>
                <a:t/>
              </a:r>
              <a:endParaRPr/>
            </a:p>
          </p:txBody>
        </p:sp>
        <p:sp>
          <p:nvSpPr>
            <p:cNvPr id="14" name="Shape 14"/>
            <p:cNvSpPr/>
            <p:nvPr/>
          </p:nvSpPr>
          <p:spPr>
            <a:xfrm rot="-5400000">
              <a:off x="1646" y="-75"/>
              <a:ext cx="2299800" cy="2300100"/>
            </a:xfrm>
            <a:prstGeom prst="diagStripe">
              <a:avLst>
                <a:gd fmla="val 50000" name="adj"/>
              </a:avLst>
            </a:prstGeom>
            <a:solidFill>
              <a:schemeClr val="accent1"/>
            </a:solidFill>
            <a:ln>
              <a:noFill/>
            </a:ln>
          </p:spPr>
          <p:txBody>
            <a:bodyPr anchorCtr="0" anchor="ctr" bIns="91425" lIns="91425" rIns="91425" wrap="square" tIns="91425">
              <a:noAutofit/>
            </a:bodyPr>
            <a:lstStyle/>
            <a:p>
              <a:pPr lvl="0">
                <a:spcBef>
                  <a:spcPts val="0"/>
                </a:spcBef>
                <a:buNone/>
              </a:pPr>
              <a:r>
                <a:t/>
              </a:r>
              <a:endParaRPr/>
            </a:p>
          </p:txBody>
        </p:sp>
        <p:sp>
          <p:nvSpPr>
            <p:cNvPr id="15" name="Shape 15"/>
            <p:cNvSpPr/>
            <p:nvPr/>
          </p:nvSpPr>
          <p:spPr>
            <a:xfrm flipH="1">
              <a:off x="652821" y="590035"/>
              <a:ext cx="2300100" cy="2299800"/>
            </a:xfrm>
            <a:prstGeom prst="diagStripe">
              <a:avLst>
                <a:gd fmla="val 50000" name="adj"/>
              </a:avLst>
            </a:prstGeom>
            <a:solidFill>
              <a:schemeClr val="lt2"/>
            </a:solidFill>
            <a:ln>
              <a:noFill/>
            </a:ln>
          </p:spPr>
          <p:txBody>
            <a:bodyPr anchorCtr="0" anchor="ctr" bIns="91425" lIns="91425" rIns="91425" wrap="square" tIns="91425">
              <a:noAutofit/>
            </a:bodyPr>
            <a:lstStyle/>
            <a:p>
              <a:pPr lvl="0">
                <a:spcBef>
                  <a:spcPts val="0"/>
                </a:spcBef>
                <a:buNone/>
              </a:pPr>
              <a:r>
                <a:t/>
              </a:r>
              <a:endParaRPr/>
            </a:p>
          </p:txBody>
        </p:sp>
      </p:grpSp>
      <p:sp>
        <p:nvSpPr>
          <p:cNvPr id="16" name="Shape 16"/>
          <p:cNvSpPr txBox="1"/>
          <p:nvPr>
            <p:ph type="ctrTitle"/>
          </p:nvPr>
        </p:nvSpPr>
        <p:spPr>
          <a:xfrm>
            <a:off x="3537150" y="1578400"/>
            <a:ext cx="5017500" cy="1578900"/>
          </a:xfrm>
          <a:prstGeom prst="rect">
            <a:avLst/>
          </a:prstGeom>
        </p:spPr>
        <p:txBody>
          <a:bodyPr anchorCtr="0" anchor="t" bIns="91425" lIns="91425" rIns="91425" wrap="square" tIns="91425"/>
          <a:lstStyle>
            <a:lvl1pPr lvl="0">
              <a:spcBef>
                <a:spcPts val="0"/>
              </a:spcBef>
              <a:buSzPct val="100000"/>
              <a:defRPr sz="4000"/>
            </a:lvl1pPr>
            <a:lvl2pPr lvl="1">
              <a:spcBef>
                <a:spcPts val="0"/>
              </a:spcBef>
              <a:buSzPct val="100000"/>
              <a:defRPr sz="4000"/>
            </a:lvl2pPr>
            <a:lvl3pPr lvl="2">
              <a:spcBef>
                <a:spcPts val="0"/>
              </a:spcBef>
              <a:buSzPct val="100000"/>
              <a:defRPr sz="4000"/>
            </a:lvl3pPr>
            <a:lvl4pPr lvl="3">
              <a:spcBef>
                <a:spcPts val="0"/>
              </a:spcBef>
              <a:buSzPct val="100000"/>
              <a:defRPr sz="4000"/>
            </a:lvl4pPr>
            <a:lvl5pPr lvl="4">
              <a:spcBef>
                <a:spcPts val="0"/>
              </a:spcBef>
              <a:buSzPct val="100000"/>
              <a:defRPr sz="4000"/>
            </a:lvl5pPr>
            <a:lvl6pPr lvl="5">
              <a:spcBef>
                <a:spcPts val="0"/>
              </a:spcBef>
              <a:buSzPct val="100000"/>
              <a:defRPr sz="4000"/>
            </a:lvl6pPr>
            <a:lvl7pPr lvl="6">
              <a:spcBef>
                <a:spcPts val="0"/>
              </a:spcBef>
              <a:buSzPct val="100000"/>
              <a:defRPr sz="4000"/>
            </a:lvl7pPr>
            <a:lvl8pPr lvl="7">
              <a:spcBef>
                <a:spcPts val="0"/>
              </a:spcBef>
              <a:buSzPct val="100000"/>
              <a:defRPr sz="4000"/>
            </a:lvl8pPr>
            <a:lvl9pPr lvl="8">
              <a:spcBef>
                <a:spcPts val="0"/>
              </a:spcBef>
              <a:buSzPct val="100000"/>
              <a:defRPr sz="4000"/>
            </a:lvl9pPr>
          </a:lstStyle>
          <a:p/>
        </p:txBody>
      </p:sp>
      <p:sp>
        <p:nvSpPr>
          <p:cNvPr id="17" name="Shape 17"/>
          <p:cNvSpPr txBox="1"/>
          <p:nvPr>
            <p:ph idx="1" type="subTitle"/>
          </p:nvPr>
        </p:nvSpPr>
        <p:spPr>
          <a:xfrm>
            <a:off x="5083950" y="3924925"/>
            <a:ext cx="3470700" cy="506100"/>
          </a:xfrm>
          <a:prstGeom prst="rect">
            <a:avLst/>
          </a:prstGeom>
        </p:spPr>
        <p:txBody>
          <a:bodyPr anchorCtr="0" anchor="t" bIns="91425" lIns="91425" rIns="91425" wrap="square" tIns="91425"/>
          <a:lstStyle>
            <a:lvl1pPr lvl="0">
              <a:lnSpc>
                <a:spcPct val="100000"/>
              </a:lnSpc>
              <a:spcBef>
                <a:spcPts val="0"/>
              </a:spcBef>
              <a:spcAft>
                <a:spcPts val="0"/>
              </a:spcAft>
              <a:buNone/>
              <a:defRPr/>
            </a:lvl1pPr>
            <a:lvl2pPr lvl="1">
              <a:lnSpc>
                <a:spcPct val="100000"/>
              </a:lnSpc>
              <a:spcBef>
                <a:spcPts val="0"/>
              </a:spcBef>
              <a:spcAft>
                <a:spcPts val="0"/>
              </a:spcAft>
              <a:buSzPct val="100000"/>
              <a:buNone/>
              <a:defRPr sz="1300"/>
            </a:lvl2pPr>
            <a:lvl3pPr lvl="2">
              <a:lnSpc>
                <a:spcPct val="100000"/>
              </a:lnSpc>
              <a:spcBef>
                <a:spcPts val="0"/>
              </a:spcBef>
              <a:spcAft>
                <a:spcPts val="0"/>
              </a:spcAft>
              <a:buSzPct val="100000"/>
              <a:buNone/>
              <a:defRPr sz="1300"/>
            </a:lvl3pPr>
            <a:lvl4pPr lvl="3">
              <a:lnSpc>
                <a:spcPct val="100000"/>
              </a:lnSpc>
              <a:spcBef>
                <a:spcPts val="0"/>
              </a:spcBef>
              <a:spcAft>
                <a:spcPts val="0"/>
              </a:spcAft>
              <a:buSzPct val="100000"/>
              <a:buNone/>
              <a:defRPr sz="1300"/>
            </a:lvl4pPr>
            <a:lvl5pPr lvl="4">
              <a:lnSpc>
                <a:spcPct val="100000"/>
              </a:lnSpc>
              <a:spcBef>
                <a:spcPts val="0"/>
              </a:spcBef>
              <a:spcAft>
                <a:spcPts val="0"/>
              </a:spcAft>
              <a:buSzPct val="100000"/>
              <a:buNone/>
              <a:defRPr sz="1300"/>
            </a:lvl5pPr>
            <a:lvl6pPr lvl="5">
              <a:lnSpc>
                <a:spcPct val="100000"/>
              </a:lnSpc>
              <a:spcBef>
                <a:spcPts val="0"/>
              </a:spcBef>
              <a:spcAft>
                <a:spcPts val="0"/>
              </a:spcAft>
              <a:buSzPct val="100000"/>
              <a:buNone/>
              <a:defRPr sz="1300"/>
            </a:lvl6pPr>
            <a:lvl7pPr lvl="6">
              <a:lnSpc>
                <a:spcPct val="100000"/>
              </a:lnSpc>
              <a:spcBef>
                <a:spcPts val="0"/>
              </a:spcBef>
              <a:spcAft>
                <a:spcPts val="0"/>
              </a:spcAft>
              <a:buSzPct val="100000"/>
              <a:buNone/>
              <a:defRPr sz="1300"/>
            </a:lvl7pPr>
            <a:lvl8pPr lvl="7">
              <a:lnSpc>
                <a:spcPct val="100000"/>
              </a:lnSpc>
              <a:spcBef>
                <a:spcPts val="0"/>
              </a:spcBef>
              <a:spcAft>
                <a:spcPts val="0"/>
              </a:spcAft>
              <a:buSzPct val="100000"/>
              <a:buNone/>
              <a:defRPr sz="1300"/>
            </a:lvl8pPr>
            <a:lvl9pPr lvl="8">
              <a:lnSpc>
                <a:spcPct val="100000"/>
              </a:lnSpc>
              <a:spcBef>
                <a:spcPts val="0"/>
              </a:spcBef>
              <a:spcAft>
                <a:spcPts val="0"/>
              </a:spcAft>
              <a:buSzPct val="100000"/>
              <a:buNone/>
              <a:defRPr sz="1300"/>
            </a:lvl9pPr>
          </a:lstStyle>
          <a:p/>
        </p:txBody>
      </p:sp>
      <p:sp>
        <p:nvSpPr>
          <p:cNvPr id="18" name="Shape 18"/>
          <p:cNvSpPr txBox="1"/>
          <p:nvPr>
            <p:ph idx="12" type="sldNum"/>
          </p:nvPr>
        </p:nvSpPr>
        <p:spPr>
          <a:xfrm>
            <a:off x="8472458" y="4663217"/>
            <a:ext cx="548700" cy="393600"/>
          </a:xfrm>
          <a:prstGeom prst="rect">
            <a:avLst/>
          </a:prstGeom>
        </p:spPr>
        <p:txBody>
          <a:bodyPr anchorCtr="0" anchor="ctr" bIns="91425" lIns="91425" rIns="91425" wrap="square" tIns="91425">
            <a:noAutofit/>
          </a:bodyPr>
          <a:lstStyle/>
          <a:p>
            <a:pPr lvl="0">
              <a:spcBef>
                <a:spcPts val="0"/>
              </a:spcBef>
              <a:buNone/>
            </a:pPr>
            <a:fld id="{00000000-1234-1234-1234-123412341234}" type="slidenum">
              <a:rPr lang="en"/>
              <a:t>‹#›</a:t>
            </a:fld>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type="secHead">
  <p:cSld name="Section header">
    <p:spTree>
      <p:nvGrpSpPr>
        <p:cNvPr id="19" name="Shape 19"/>
        <p:cNvGrpSpPr/>
        <p:nvPr/>
      </p:nvGrpSpPr>
      <p:grpSpPr>
        <a:xfrm>
          <a:off x="0" y="0"/>
          <a:ext cx="0" cy="0"/>
          <a:chOff x="0" y="0"/>
          <a:chExt cx="0" cy="0"/>
        </a:xfrm>
      </p:grpSpPr>
      <p:grpSp>
        <p:nvGrpSpPr>
          <p:cNvPr id="20" name="Shape 20"/>
          <p:cNvGrpSpPr/>
          <p:nvPr/>
        </p:nvGrpSpPr>
        <p:grpSpPr>
          <a:xfrm>
            <a:off x="4406400" y="0"/>
            <a:ext cx="4737600" cy="5143065"/>
            <a:chOff x="4406400" y="0"/>
            <a:chExt cx="4737600" cy="5143065"/>
          </a:xfrm>
        </p:grpSpPr>
        <p:sp>
          <p:nvSpPr>
            <p:cNvPr id="21" name="Shape 21"/>
            <p:cNvSpPr/>
            <p:nvPr/>
          </p:nvSpPr>
          <p:spPr>
            <a:xfrm rot="5400000">
              <a:off x="4408200" y="-1800"/>
              <a:ext cx="4734000" cy="4737600"/>
            </a:xfrm>
            <a:prstGeom prst="diagStripe">
              <a:avLst>
                <a:gd fmla="val 49469" name="adj"/>
              </a:avLst>
            </a:prstGeom>
            <a:solidFill>
              <a:schemeClr val="lt1">
                <a:alpha val="3460"/>
              </a:schemeClr>
            </a:solidFill>
            <a:ln>
              <a:noFill/>
            </a:ln>
          </p:spPr>
          <p:txBody>
            <a:bodyPr anchorCtr="0" anchor="ctr" bIns="91425" lIns="91425" rIns="91425" wrap="square" tIns="91425">
              <a:noAutofit/>
            </a:bodyPr>
            <a:lstStyle/>
            <a:p>
              <a:pPr lvl="0">
                <a:spcBef>
                  <a:spcPts val="0"/>
                </a:spcBef>
                <a:buNone/>
              </a:pPr>
              <a:r>
                <a:t/>
              </a:r>
              <a:endParaRPr/>
            </a:p>
          </p:txBody>
        </p:sp>
        <p:sp>
          <p:nvSpPr>
            <p:cNvPr id="22" name="Shape 22"/>
            <p:cNvSpPr/>
            <p:nvPr/>
          </p:nvSpPr>
          <p:spPr>
            <a:xfrm rot="5400000">
              <a:off x="4841125" y="5700"/>
              <a:ext cx="4298100" cy="4286700"/>
            </a:xfrm>
            <a:prstGeom prst="diagStripe">
              <a:avLst>
                <a:gd fmla="val 0" name="adj"/>
              </a:avLst>
            </a:prstGeom>
            <a:solidFill>
              <a:schemeClr val="lt1">
                <a:alpha val="3460"/>
              </a:schemeClr>
            </a:solidFill>
            <a:ln>
              <a:noFill/>
            </a:ln>
          </p:spPr>
          <p:txBody>
            <a:bodyPr anchorCtr="0" anchor="ctr" bIns="91425" lIns="91425" rIns="91425" wrap="square" tIns="91425">
              <a:noAutofit/>
            </a:bodyPr>
            <a:lstStyle/>
            <a:p>
              <a:pPr lvl="0">
                <a:spcBef>
                  <a:spcPts val="0"/>
                </a:spcBef>
                <a:buNone/>
              </a:pPr>
              <a:r>
                <a:t/>
              </a:r>
              <a:endParaRPr/>
            </a:p>
          </p:txBody>
        </p:sp>
        <p:sp>
          <p:nvSpPr>
            <p:cNvPr id="23" name="Shape 23"/>
            <p:cNvSpPr/>
            <p:nvPr/>
          </p:nvSpPr>
          <p:spPr>
            <a:xfrm rot="-5400000">
              <a:off x="5618399" y="1236468"/>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24" name="Shape 24"/>
            <p:cNvSpPr/>
            <p:nvPr/>
          </p:nvSpPr>
          <p:spPr>
            <a:xfrm flipH="1">
              <a:off x="5849857" y="1443956"/>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25" name="Shape 25"/>
            <p:cNvSpPr/>
            <p:nvPr/>
          </p:nvSpPr>
          <p:spPr>
            <a:xfrm rot="-5400000">
              <a:off x="5987081" y="2469465"/>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26" name="Shape 26"/>
            <p:cNvSpPr/>
            <p:nvPr/>
          </p:nvSpPr>
          <p:spPr>
            <a:xfrm flipH="1">
              <a:off x="6222115" y="2676953"/>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27" name="Shape 27"/>
            <p:cNvSpPr/>
            <p:nvPr/>
          </p:nvSpPr>
          <p:spPr>
            <a:xfrm rot="-5400000">
              <a:off x="6675341" y="1862018"/>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28" name="Shape 28"/>
            <p:cNvSpPr/>
            <p:nvPr/>
          </p:nvSpPr>
          <p:spPr>
            <a:xfrm flipH="1">
              <a:off x="6908099" y="2069505"/>
              <a:ext cx="808800" cy="808800"/>
            </a:xfrm>
            <a:prstGeom prst="diagStripe">
              <a:avLst>
                <a:gd fmla="val 50000" name="adj"/>
              </a:avLst>
            </a:prstGeom>
            <a:solidFill>
              <a:schemeClr val="lt2"/>
            </a:solidFill>
            <a:ln>
              <a:noFill/>
            </a:ln>
          </p:spPr>
          <p:txBody>
            <a:bodyPr anchorCtr="0" anchor="ctr" bIns="91425" lIns="91425" rIns="91425" wrap="square" tIns="91425">
              <a:noAutofit/>
            </a:bodyPr>
            <a:lstStyle/>
            <a:p>
              <a:pPr lvl="0">
                <a:spcBef>
                  <a:spcPts val="0"/>
                </a:spcBef>
                <a:buNone/>
              </a:pPr>
              <a:r>
                <a:t/>
              </a:r>
              <a:endParaRPr/>
            </a:p>
          </p:txBody>
        </p:sp>
        <p:sp>
          <p:nvSpPr>
            <p:cNvPr id="29" name="Shape 29"/>
            <p:cNvSpPr/>
            <p:nvPr/>
          </p:nvSpPr>
          <p:spPr>
            <a:xfrm rot="-5400000">
              <a:off x="6861141" y="2477810"/>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30" name="Shape 30"/>
            <p:cNvSpPr/>
            <p:nvPr/>
          </p:nvSpPr>
          <p:spPr>
            <a:xfrm flipH="1">
              <a:off x="7965266" y="2692963"/>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31" name="Shape 31"/>
            <p:cNvSpPr/>
            <p:nvPr/>
          </p:nvSpPr>
          <p:spPr>
            <a:xfrm flipH="1">
              <a:off x="8145082" y="3308755"/>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32" name="Shape 32"/>
            <p:cNvSpPr/>
            <p:nvPr/>
          </p:nvSpPr>
          <p:spPr>
            <a:xfrm rot="-5400000">
              <a:off x="7047599" y="3095015"/>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33" name="Shape 33"/>
            <p:cNvSpPr/>
            <p:nvPr/>
          </p:nvSpPr>
          <p:spPr>
            <a:xfrm flipH="1">
              <a:off x="7276649" y="3302502"/>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34" name="Shape 34"/>
            <p:cNvSpPr/>
            <p:nvPr/>
          </p:nvSpPr>
          <p:spPr>
            <a:xfrm rot="-5400000">
              <a:off x="7227414" y="3710807"/>
              <a:ext cx="808800" cy="808800"/>
            </a:xfrm>
            <a:prstGeom prst="diagStripe">
              <a:avLst>
                <a:gd fmla="val 50000" name="adj"/>
              </a:avLst>
            </a:prstGeom>
            <a:solidFill>
              <a:schemeClr val="accent1"/>
            </a:solidFill>
            <a:ln>
              <a:noFill/>
            </a:ln>
          </p:spPr>
          <p:txBody>
            <a:bodyPr anchorCtr="0" anchor="ctr" bIns="91425" lIns="91425" rIns="91425" wrap="square" tIns="91425">
              <a:noAutofit/>
            </a:bodyPr>
            <a:lstStyle/>
            <a:p>
              <a:pPr lvl="0">
                <a:spcBef>
                  <a:spcPts val="0"/>
                </a:spcBef>
                <a:buNone/>
              </a:pPr>
              <a:r>
                <a:t/>
              </a:r>
              <a:endParaRPr/>
            </a:p>
          </p:txBody>
        </p:sp>
        <p:sp>
          <p:nvSpPr>
            <p:cNvPr id="35" name="Shape 35"/>
            <p:cNvSpPr/>
            <p:nvPr/>
          </p:nvSpPr>
          <p:spPr>
            <a:xfrm flipH="1">
              <a:off x="7462448" y="3918294"/>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36" name="Shape 36"/>
            <p:cNvSpPr/>
            <p:nvPr/>
          </p:nvSpPr>
          <p:spPr>
            <a:xfrm rot="-5400000">
              <a:off x="8102491" y="3718473"/>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37" name="Shape 37"/>
            <p:cNvSpPr/>
            <p:nvPr/>
          </p:nvSpPr>
          <p:spPr>
            <a:xfrm flipH="1">
              <a:off x="8334533" y="3925960"/>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38" name="Shape 38"/>
            <p:cNvSpPr/>
            <p:nvPr/>
          </p:nvSpPr>
          <p:spPr>
            <a:xfrm rot="-5400000">
              <a:off x="8288290" y="4334265"/>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grpSp>
      <p:sp>
        <p:nvSpPr>
          <p:cNvPr id="39" name="Shape 39"/>
          <p:cNvSpPr txBox="1"/>
          <p:nvPr>
            <p:ph type="title"/>
          </p:nvPr>
        </p:nvSpPr>
        <p:spPr>
          <a:xfrm>
            <a:off x="823850" y="2053000"/>
            <a:ext cx="4587000" cy="1148700"/>
          </a:xfrm>
          <a:prstGeom prst="rect">
            <a:avLst/>
          </a:prstGeom>
        </p:spPr>
        <p:txBody>
          <a:bodyPr anchorCtr="0" anchor="ctr" bIns="91425" lIns="91425" rIns="91425" wrap="square" tIns="91425"/>
          <a:lstStyle>
            <a:lvl1pPr lvl="0">
              <a:spcBef>
                <a:spcPts val="0"/>
              </a:spcBef>
              <a:defRPr/>
            </a:lvl1pPr>
            <a:lvl2pPr lvl="1">
              <a:spcBef>
                <a:spcPts val="0"/>
              </a:spcBef>
              <a:defRPr/>
            </a:lvl2pPr>
            <a:lvl3pPr lvl="2">
              <a:spcBef>
                <a:spcPts val="0"/>
              </a:spcBef>
              <a:defRPr/>
            </a:lvl3pPr>
            <a:lvl4pPr lvl="3">
              <a:spcBef>
                <a:spcPts val="0"/>
              </a:spcBef>
              <a:defRPr/>
            </a:lvl4pPr>
            <a:lvl5pPr lvl="4">
              <a:spcBef>
                <a:spcPts val="0"/>
              </a:spcBef>
              <a:defRPr/>
            </a:lvl5pPr>
            <a:lvl6pPr lvl="5">
              <a:spcBef>
                <a:spcPts val="0"/>
              </a:spcBef>
              <a:defRPr/>
            </a:lvl6pPr>
            <a:lvl7pPr lvl="6">
              <a:spcBef>
                <a:spcPts val="0"/>
              </a:spcBef>
              <a:defRPr/>
            </a:lvl7pPr>
            <a:lvl8pPr lvl="7">
              <a:spcBef>
                <a:spcPts val="0"/>
              </a:spcBef>
              <a:defRPr/>
            </a:lvl8pPr>
            <a:lvl9pPr lvl="8">
              <a:spcBef>
                <a:spcPts val="0"/>
              </a:spcBef>
              <a:defRPr/>
            </a:lvl9pPr>
          </a:lstStyle>
          <a:p/>
        </p:txBody>
      </p:sp>
      <p:sp>
        <p:nvSpPr>
          <p:cNvPr id="40" name="Shape 40"/>
          <p:cNvSpPr txBox="1"/>
          <p:nvPr>
            <p:ph idx="12" type="sldNum"/>
          </p:nvPr>
        </p:nvSpPr>
        <p:spPr>
          <a:xfrm>
            <a:off x="8472458" y="4663217"/>
            <a:ext cx="548700" cy="393600"/>
          </a:xfrm>
          <a:prstGeom prst="rect">
            <a:avLst/>
          </a:prstGeom>
        </p:spPr>
        <p:txBody>
          <a:bodyPr anchorCtr="0" anchor="ctr" bIns="91425" lIns="91425" rIns="91425" wrap="square" tIns="91425">
            <a:noAutofit/>
          </a:bodyPr>
          <a:lstStyle/>
          <a:p>
            <a:pPr lvl="0">
              <a:spcBef>
                <a:spcPts val="0"/>
              </a:spcBef>
              <a:buNone/>
            </a:pPr>
            <a:fld id="{00000000-1234-1234-1234-123412341234}" type="slidenum">
              <a:rPr lang="en"/>
              <a:t>‹#›</a:t>
            </a:fld>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type="tx">
  <p:cSld name="Title and body">
    <p:spTree>
      <p:nvGrpSpPr>
        <p:cNvPr id="41" name="Shape 41"/>
        <p:cNvGrpSpPr/>
        <p:nvPr/>
      </p:nvGrpSpPr>
      <p:grpSpPr>
        <a:xfrm>
          <a:off x="0" y="0"/>
          <a:ext cx="0" cy="0"/>
          <a:chOff x="0" y="0"/>
          <a:chExt cx="0" cy="0"/>
        </a:xfrm>
      </p:grpSpPr>
      <p:grpSp>
        <p:nvGrpSpPr>
          <p:cNvPr id="42" name="Shape 42"/>
          <p:cNvGrpSpPr/>
          <p:nvPr/>
        </p:nvGrpSpPr>
        <p:grpSpPr>
          <a:xfrm>
            <a:off x="0" y="381001"/>
            <a:ext cx="1037850" cy="1016287"/>
            <a:chOff x="0" y="381001"/>
            <a:chExt cx="1037850" cy="1016287"/>
          </a:xfrm>
        </p:grpSpPr>
        <p:sp>
          <p:nvSpPr>
            <p:cNvPr id="43" name="Shape 43"/>
            <p:cNvSpPr/>
            <p:nvPr/>
          </p:nvSpPr>
          <p:spPr>
            <a:xfrm rot="-5400000">
              <a:off x="0" y="381001"/>
              <a:ext cx="808800" cy="808800"/>
            </a:xfrm>
            <a:prstGeom prst="diagStripe">
              <a:avLst>
                <a:gd fmla="val 50000" name="adj"/>
              </a:avLst>
            </a:prstGeom>
            <a:solidFill>
              <a:schemeClr val="accent1"/>
            </a:solidFill>
            <a:ln>
              <a:noFill/>
            </a:ln>
          </p:spPr>
          <p:txBody>
            <a:bodyPr anchorCtr="0" anchor="ctr" bIns="91425" lIns="91425" rIns="91425" wrap="square" tIns="91425">
              <a:noAutofit/>
            </a:bodyPr>
            <a:lstStyle/>
            <a:p>
              <a:pPr lvl="0">
                <a:spcBef>
                  <a:spcPts val="0"/>
                </a:spcBef>
                <a:buNone/>
              </a:pPr>
              <a:r>
                <a:t/>
              </a:r>
              <a:endParaRPr/>
            </a:p>
          </p:txBody>
        </p:sp>
        <p:sp>
          <p:nvSpPr>
            <p:cNvPr id="44" name="Shape 44"/>
            <p:cNvSpPr/>
            <p:nvPr/>
          </p:nvSpPr>
          <p:spPr>
            <a:xfrm flipH="1">
              <a:off x="229050" y="588489"/>
              <a:ext cx="808800" cy="808800"/>
            </a:xfrm>
            <a:prstGeom prst="diagStripe">
              <a:avLst>
                <a:gd fmla="val 50000" name="adj"/>
              </a:avLst>
            </a:prstGeom>
            <a:solidFill>
              <a:schemeClr val="lt2"/>
            </a:solidFill>
            <a:ln>
              <a:noFill/>
            </a:ln>
          </p:spPr>
          <p:txBody>
            <a:bodyPr anchorCtr="0" anchor="ctr" bIns="91425" lIns="91425" rIns="91425" wrap="square" tIns="91425">
              <a:noAutofit/>
            </a:bodyPr>
            <a:lstStyle/>
            <a:p>
              <a:pPr lvl="0">
                <a:spcBef>
                  <a:spcPts val="0"/>
                </a:spcBef>
                <a:buNone/>
              </a:pPr>
              <a:r>
                <a:t/>
              </a:r>
              <a:endParaRPr/>
            </a:p>
          </p:txBody>
        </p:sp>
      </p:grpSp>
      <p:sp>
        <p:nvSpPr>
          <p:cNvPr id="45" name="Shape 45"/>
          <p:cNvSpPr txBox="1"/>
          <p:nvPr>
            <p:ph type="title"/>
          </p:nvPr>
        </p:nvSpPr>
        <p:spPr>
          <a:xfrm>
            <a:off x="1297500" y="393750"/>
            <a:ext cx="7038900" cy="914100"/>
          </a:xfrm>
          <a:prstGeom prst="rect">
            <a:avLst/>
          </a:prstGeom>
        </p:spPr>
        <p:txBody>
          <a:bodyPr anchorCtr="0" anchor="t" bIns="91425" lIns="91425" rIns="91425" wrap="square" tIns="91425"/>
          <a:lstStyle>
            <a:lvl1pPr lvl="0">
              <a:spcBef>
                <a:spcPts val="0"/>
              </a:spcBef>
              <a:buSzPct val="100000"/>
              <a:defRPr sz="2400"/>
            </a:lvl1pPr>
            <a:lvl2pPr lvl="1">
              <a:spcBef>
                <a:spcPts val="0"/>
              </a:spcBef>
              <a:buSzPct val="100000"/>
              <a:defRPr sz="2400"/>
            </a:lvl2pPr>
            <a:lvl3pPr lvl="2">
              <a:spcBef>
                <a:spcPts val="0"/>
              </a:spcBef>
              <a:buSzPct val="100000"/>
              <a:defRPr sz="2400"/>
            </a:lvl3pPr>
            <a:lvl4pPr lvl="3">
              <a:spcBef>
                <a:spcPts val="0"/>
              </a:spcBef>
              <a:buSzPct val="100000"/>
              <a:defRPr sz="2400"/>
            </a:lvl4pPr>
            <a:lvl5pPr lvl="4">
              <a:spcBef>
                <a:spcPts val="0"/>
              </a:spcBef>
              <a:buSzPct val="100000"/>
              <a:defRPr sz="2400"/>
            </a:lvl5pPr>
            <a:lvl6pPr lvl="5">
              <a:spcBef>
                <a:spcPts val="0"/>
              </a:spcBef>
              <a:buSzPct val="100000"/>
              <a:defRPr sz="2400"/>
            </a:lvl6pPr>
            <a:lvl7pPr lvl="6">
              <a:spcBef>
                <a:spcPts val="0"/>
              </a:spcBef>
              <a:buSzPct val="100000"/>
              <a:defRPr sz="2400"/>
            </a:lvl7pPr>
            <a:lvl8pPr lvl="7">
              <a:spcBef>
                <a:spcPts val="0"/>
              </a:spcBef>
              <a:buSzPct val="100000"/>
              <a:defRPr sz="2400"/>
            </a:lvl8pPr>
            <a:lvl9pPr lvl="8">
              <a:spcBef>
                <a:spcPts val="0"/>
              </a:spcBef>
              <a:buSzPct val="100000"/>
              <a:defRPr sz="2400"/>
            </a:lvl9pPr>
          </a:lstStyle>
          <a:p/>
        </p:txBody>
      </p:sp>
      <p:sp>
        <p:nvSpPr>
          <p:cNvPr id="46" name="Shape 46"/>
          <p:cNvSpPr txBox="1"/>
          <p:nvPr>
            <p:ph idx="1" type="body"/>
          </p:nvPr>
        </p:nvSpPr>
        <p:spPr>
          <a:xfrm>
            <a:off x="1297500" y="1567550"/>
            <a:ext cx="7038900" cy="2911200"/>
          </a:xfrm>
          <a:prstGeom prst="rect">
            <a:avLst/>
          </a:prstGeom>
        </p:spPr>
        <p:txBody>
          <a:bodyPr anchorCtr="0" anchor="t" bIns="91425" lIns="91425" rIns="91425" wrap="square" tIns="91425"/>
          <a:lstStyle>
            <a:lvl1pPr lvl="0">
              <a:spcBef>
                <a:spcPts val="0"/>
              </a:spcBef>
              <a:defRPr/>
            </a:lvl1pPr>
            <a:lvl2pPr lvl="1">
              <a:spcBef>
                <a:spcPts val="0"/>
              </a:spcBef>
              <a:defRPr/>
            </a:lvl2pPr>
            <a:lvl3pPr lvl="2">
              <a:spcBef>
                <a:spcPts val="0"/>
              </a:spcBef>
              <a:defRPr/>
            </a:lvl3pPr>
            <a:lvl4pPr lvl="3">
              <a:spcBef>
                <a:spcPts val="0"/>
              </a:spcBef>
              <a:defRPr/>
            </a:lvl4pPr>
            <a:lvl5pPr lvl="4">
              <a:spcBef>
                <a:spcPts val="0"/>
              </a:spcBef>
              <a:defRPr/>
            </a:lvl5pPr>
            <a:lvl6pPr lvl="5">
              <a:spcBef>
                <a:spcPts val="0"/>
              </a:spcBef>
              <a:defRPr/>
            </a:lvl6pPr>
            <a:lvl7pPr lvl="6">
              <a:spcBef>
                <a:spcPts val="0"/>
              </a:spcBef>
              <a:defRPr/>
            </a:lvl7pPr>
            <a:lvl8pPr lvl="7">
              <a:spcBef>
                <a:spcPts val="0"/>
              </a:spcBef>
              <a:defRPr/>
            </a:lvl8pPr>
            <a:lvl9pPr lvl="8">
              <a:spcBef>
                <a:spcPts val="0"/>
              </a:spcBef>
              <a:defRPr/>
            </a:lvl9pPr>
          </a:lstStyle>
          <a:p/>
        </p:txBody>
      </p:sp>
      <p:sp>
        <p:nvSpPr>
          <p:cNvPr id="47" name="Shape 47"/>
          <p:cNvSpPr txBox="1"/>
          <p:nvPr>
            <p:ph idx="12" type="sldNum"/>
          </p:nvPr>
        </p:nvSpPr>
        <p:spPr>
          <a:xfrm>
            <a:off x="8472458" y="4663217"/>
            <a:ext cx="548700" cy="393600"/>
          </a:xfrm>
          <a:prstGeom prst="rect">
            <a:avLst/>
          </a:prstGeom>
        </p:spPr>
        <p:txBody>
          <a:bodyPr anchorCtr="0" anchor="ctr" bIns="91425" lIns="91425" rIns="91425" wrap="square" tIns="91425">
            <a:noAutofit/>
          </a:bodyPr>
          <a:lstStyle/>
          <a:p>
            <a:pPr lvl="0">
              <a:spcBef>
                <a:spcPts val="0"/>
              </a:spcBef>
              <a:buNone/>
            </a:pPr>
            <a:fld id="{00000000-1234-1234-1234-123412341234}" type="slidenum">
              <a:rPr lang="en"/>
              <a:t>‹#›</a:t>
            </a:fld>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type="twoColTx">
  <p:cSld name="Title and two columns">
    <p:spTree>
      <p:nvGrpSpPr>
        <p:cNvPr id="48" name="Shape 48"/>
        <p:cNvGrpSpPr/>
        <p:nvPr/>
      </p:nvGrpSpPr>
      <p:grpSpPr>
        <a:xfrm>
          <a:off x="0" y="0"/>
          <a:ext cx="0" cy="0"/>
          <a:chOff x="0" y="0"/>
          <a:chExt cx="0" cy="0"/>
        </a:xfrm>
      </p:grpSpPr>
      <p:grpSp>
        <p:nvGrpSpPr>
          <p:cNvPr id="49" name="Shape 49"/>
          <p:cNvGrpSpPr/>
          <p:nvPr/>
        </p:nvGrpSpPr>
        <p:grpSpPr>
          <a:xfrm>
            <a:off x="0" y="381001"/>
            <a:ext cx="1037850" cy="1016287"/>
            <a:chOff x="0" y="381001"/>
            <a:chExt cx="1037850" cy="1016287"/>
          </a:xfrm>
        </p:grpSpPr>
        <p:sp>
          <p:nvSpPr>
            <p:cNvPr id="50" name="Shape 50"/>
            <p:cNvSpPr/>
            <p:nvPr/>
          </p:nvSpPr>
          <p:spPr>
            <a:xfrm rot="-5400000">
              <a:off x="0" y="381001"/>
              <a:ext cx="808800" cy="808800"/>
            </a:xfrm>
            <a:prstGeom prst="diagStripe">
              <a:avLst>
                <a:gd fmla="val 50000" name="adj"/>
              </a:avLst>
            </a:prstGeom>
            <a:solidFill>
              <a:schemeClr val="accent1"/>
            </a:solidFill>
            <a:ln>
              <a:noFill/>
            </a:ln>
          </p:spPr>
          <p:txBody>
            <a:bodyPr anchorCtr="0" anchor="ctr" bIns="91425" lIns="91425" rIns="91425" wrap="square" tIns="91425">
              <a:noAutofit/>
            </a:bodyPr>
            <a:lstStyle/>
            <a:p>
              <a:pPr lvl="0">
                <a:spcBef>
                  <a:spcPts val="0"/>
                </a:spcBef>
                <a:buNone/>
              </a:pPr>
              <a:r>
                <a:t/>
              </a:r>
              <a:endParaRPr/>
            </a:p>
          </p:txBody>
        </p:sp>
        <p:sp>
          <p:nvSpPr>
            <p:cNvPr id="51" name="Shape 51"/>
            <p:cNvSpPr/>
            <p:nvPr/>
          </p:nvSpPr>
          <p:spPr>
            <a:xfrm flipH="1">
              <a:off x="229050" y="588489"/>
              <a:ext cx="808800" cy="808800"/>
            </a:xfrm>
            <a:prstGeom prst="diagStripe">
              <a:avLst>
                <a:gd fmla="val 50000" name="adj"/>
              </a:avLst>
            </a:prstGeom>
            <a:solidFill>
              <a:schemeClr val="lt2"/>
            </a:solidFill>
            <a:ln>
              <a:noFill/>
            </a:ln>
          </p:spPr>
          <p:txBody>
            <a:bodyPr anchorCtr="0" anchor="ctr" bIns="91425" lIns="91425" rIns="91425" wrap="square" tIns="91425">
              <a:noAutofit/>
            </a:bodyPr>
            <a:lstStyle/>
            <a:p>
              <a:pPr lvl="0">
                <a:spcBef>
                  <a:spcPts val="0"/>
                </a:spcBef>
                <a:buNone/>
              </a:pPr>
              <a:r>
                <a:t/>
              </a:r>
              <a:endParaRPr/>
            </a:p>
          </p:txBody>
        </p:sp>
      </p:grpSp>
      <p:sp>
        <p:nvSpPr>
          <p:cNvPr id="52" name="Shape 52"/>
          <p:cNvSpPr txBox="1"/>
          <p:nvPr>
            <p:ph type="title"/>
          </p:nvPr>
        </p:nvSpPr>
        <p:spPr>
          <a:xfrm>
            <a:off x="1297500" y="393750"/>
            <a:ext cx="7038900" cy="914100"/>
          </a:xfrm>
          <a:prstGeom prst="rect">
            <a:avLst/>
          </a:prstGeom>
        </p:spPr>
        <p:txBody>
          <a:bodyPr anchorCtr="0" anchor="t" bIns="91425" lIns="91425" rIns="91425" wrap="square" tIns="91425"/>
          <a:lstStyle>
            <a:lvl1pPr lvl="0">
              <a:spcBef>
                <a:spcPts val="0"/>
              </a:spcBef>
              <a:buSzPct val="100000"/>
              <a:defRPr sz="2400"/>
            </a:lvl1pPr>
            <a:lvl2pPr lvl="1">
              <a:spcBef>
                <a:spcPts val="0"/>
              </a:spcBef>
              <a:buSzPct val="100000"/>
              <a:defRPr sz="2400"/>
            </a:lvl2pPr>
            <a:lvl3pPr lvl="2">
              <a:spcBef>
                <a:spcPts val="0"/>
              </a:spcBef>
              <a:buSzPct val="100000"/>
              <a:defRPr sz="2400"/>
            </a:lvl3pPr>
            <a:lvl4pPr lvl="3">
              <a:spcBef>
                <a:spcPts val="0"/>
              </a:spcBef>
              <a:buSzPct val="100000"/>
              <a:defRPr sz="2400"/>
            </a:lvl4pPr>
            <a:lvl5pPr lvl="4">
              <a:spcBef>
                <a:spcPts val="0"/>
              </a:spcBef>
              <a:buSzPct val="100000"/>
              <a:defRPr sz="2400"/>
            </a:lvl5pPr>
            <a:lvl6pPr lvl="5">
              <a:spcBef>
                <a:spcPts val="0"/>
              </a:spcBef>
              <a:buSzPct val="100000"/>
              <a:defRPr sz="2400"/>
            </a:lvl6pPr>
            <a:lvl7pPr lvl="6">
              <a:spcBef>
                <a:spcPts val="0"/>
              </a:spcBef>
              <a:buSzPct val="100000"/>
              <a:defRPr sz="2400"/>
            </a:lvl7pPr>
            <a:lvl8pPr lvl="7">
              <a:spcBef>
                <a:spcPts val="0"/>
              </a:spcBef>
              <a:buSzPct val="100000"/>
              <a:defRPr sz="2400"/>
            </a:lvl8pPr>
            <a:lvl9pPr lvl="8">
              <a:spcBef>
                <a:spcPts val="0"/>
              </a:spcBef>
              <a:buSzPct val="100000"/>
              <a:defRPr sz="2400"/>
            </a:lvl9pPr>
          </a:lstStyle>
          <a:p/>
        </p:txBody>
      </p:sp>
      <p:sp>
        <p:nvSpPr>
          <p:cNvPr id="53" name="Shape 53"/>
          <p:cNvSpPr txBox="1"/>
          <p:nvPr>
            <p:ph idx="1" type="body"/>
          </p:nvPr>
        </p:nvSpPr>
        <p:spPr>
          <a:xfrm>
            <a:off x="1297500" y="1567550"/>
            <a:ext cx="3403200" cy="2911200"/>
          </a:xfrm>
          <a:prstGeom prst="rect">
            <a:avLst/>
          </a:prstGeom>
        </p:spPr>
        <p:txBody>
          <a:bodyPr anchorCtr="0" anchor="t" bIns="91425" lIns="91425" rIns="91425" wrap="square" tIns="91425"/>
          <a:lstStyle>
            <a:lvl1pPr lvl="0">
              <a:spcBef>
                <a:spcPts val="0"/>
              </a:spcBef>
              <a:defRPr/>
            </a:lvl1pPr>
            <a:lvl2pPr lvl="1">
              <a:spcBef>
                <a:spcPts val="0"/>
              </a:spcBef>
              <a:defRPr/>
            </a:lvl2pPr>
            <a:lvl3pPr lvl="2">
              <a:spcBef>
                <a:spcPts val="0"/>
              </a:spcBef>
              <a:defRPr/>
            </a:lvl3pPr>
            <a:lvl4pPr lvl="3">
              <a:spcBef>
                <a:spcPts val="0"/>
              </a:spcBef>
              <a:defRPr/>
            </a:lvl4pPr>
            <a:lvl5pPr lvl="4">
              <a:spcBef>
                <a:spcPts val="0"/>
              </a:spcBef>
              <a:defRPr/>
            </a:lvl5pPr>
            <a:lvl6pPr lvl="5">
              <a:spcBef>
                <a:spcPts val="0"/>
              </a:spcBef>
              <a:defRPr/>
            </a:lvl6pPr>
            <a:lvl7pPr lvl="6">
              <a:spcBef>
                <a:spcPts val="0"/>
              </a:spcBef>
              <a:defRPr/>
            </a:lvl7pPr>
            <a:lvl8pPr lvl="7">
              <a:spcBef>
                <a:spcPts val="0"/>
              </a:spcBef>
              <a:defRPr/>
            </a:lvl8pPr>
            <a:lvl9pPr lvl="8">
              <a:spcBef>
                <a:spcPts val="0"/>
              </a:spcBef>
              <a:defRPr/>
            </a:lvl9pPr>
          </a:lstStyle>
          <a:p/>
        </p:txBody>
      </p:sp>
      <p:sp>
        <p:nvSpPr>
          <p:cNvPr id="54" name="Shape 54"/>
          <p:cNvSpPr txBox="1"/>
          <p:nvPr>
            <p:ph idx="2" type="body"/>
          </p:nvPr>
        </p:nvSpPr>
        <p:spPr>
          <a:xfrm>
            <a:off x="4933221" y="1567550"/>
            <a:ext cx="3403200" cy="2911200"/>
          </a:xfrm>
          <a:prstGeom prst="rect">
            <a:avLst/>
          </a:prstGeom>
        </p:spPr>
        <p:txBody>
          <a:bodyPr anchorCtr="0" anchor="t" bIns="91425" lIns="91425" rIns="91425" wrap="square" tIns="91425"/>
          <a:lstStyle>
            <a:lvl1pPr lvl="0">
              <a:spcBef>
                <a:spcPts val="0"/>
              </a:spcBef>
              <a:defRPr/>
            </a:lvl1pPr>
            <a:lvl2pPr lvl="1">
              <a:spcBef>
                <a:spcPts val="0"/>
              </a:spcBef>
              <a:defRPr/>
            </a:lvl2pPr>
            <a:lvl3pPr lvl="2">
              <a:spcBef>
                <a:spcPts val="0"/>
              </a:spcBef>
              <a:defRPr/>
            </a:lvl3pPr>
            <a:lvl4pPr lvl="3">
              <a:spcBef>
                <a:spcPts val="0"/>
              </a:spcBef>
              <a:defRPr/>
            </a:lvl4pPr>
            <a:lvl5pPr lvl="4">
              <a:spcBef>
                <a:spcPts val="0"/>
              </a:spcBef>
              <a:defRPr/>
            </a:lvl5pPr>
            <a:lvl6pPr lvl="5">
              <a:spcBef>
                <a:spcPts val="0"/>
              </a:spcBef>
              <a:defRPr/>
            </a:lvl6pPr>
            <a:lvl7pPr lvl="6">
              <a:spcBef>
                <a:spcPts val="0"/>
              </a:spcBef>
              <a:defRPr/>
            </a:lvl7pPr>
            <a:lvl8pPr lvl="7">
              <a:spcBef>
                <a:spcPts val="0"/>
              </a:spcBef>
              <a:defRPr/>
            </a:lvl8pPr>
            <a:lvl9pPr lvl="8">
              <a:spcBef>
                <a:spcPts val="0"/>
              </a:spcBef>
              <a:defRPr/>
            </a:lvl9pPr>
          </a:lstStyle>
          <a:p/>
        </p:txBody>
      </p:sp>
      <p:sp>
        <p:nvSpPr>
          <p:cNvPr id="55" name="Shape 55"/>
          <p:cNvSpPr txBox="1"/>
          <p:nvPr>
            <p:ph idx="12" type="sldNum"/>
          </p:nvPr>
        </p:nvSpPr>
        <p:spPr>
          <a:xfrm>
            <a:off x="8472458" y="4663217"/>
            <a:ext cx="548700" cy="393600"/>
          </a:xfrm>
          <a:prstGeom prst="rect">
            <a:avLst/>
          </a:prstGeom>
        </p:spPr>
        <p:txBody>
          <a:bodyPr anchorCtr="0" anchor="ctr" bIns="91425" lIns="91425" rIns="91425" wrap="square" tIns="91425">
            <a:noAutofit/>
          </a:bodyPr>
          <a:lstStyle/>
          <a:p>
            <a:pPr lvl="0">
              <a:spcBef>
                <a:spcPts val="0"/>
              </a:spcBef>
              <a:buNone/>
            </a:pPr>
            <a:fld id="{00000000-1234-1234-1234-123412341234}" type="slidenum">
              <a:rPr lang="en"/>
              <a:t>‹#›</a:t>
            </a:fld>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type="titleOnly">
  <p:cSld name="Title only">
    <p:spTree>
      <p:nvGrpSpPr>
        <p:cNvPr id="56" name="Shape 56"/>
        <p:cNvGrpSpPr/>
        <p:nvPr/>
      </p:nvGrpSpPr>
      <p:grpSpPr>
        <a:xfrm>
          <a:off x="0" y="0"/>
          <a:ext cx="0" cy="0"/>
          <a:chOff x="0" y="0"/>
          <a:chExt cx="0" cy="0"/>
        </a:xfrm>
      </p:grpSpPr>
      <p:grpSp>
        <p:nvGrpSpPr>
          <p:cNvPr id="57" name="Shape 57"/>
          <p:cNvGrpSpPr/>
          <p:nvPr/>
        </p:nvGrpSpPr>
        <p:grpSpPr>
          <a:xfrm>
            <a:off x="0" y="381001"/>
            <a:ext cx="1037850" cy="1016287"/>
            <a:chOff x="0" y="381001"/>
            <a:chExt cx="1037850" cy="1016287"/>
          </a:xfrm>
        </p:grpSpPr>
        <p:sp>
          <p:nvSpPr>
            <p:cNvPr id="58" name="Shape 58"/>
            <p:cNvSpPr/>
            <p:nvPr/>
          </p:nvSpPr>
          <p:spPr>
            <a:xfrm rot="-5400000">
              <a:off x="0" y="381001"/>
              <a:ext cx="808800" cy="808800"/>
            </a:xfrm>
            <a:prstGeom prst="diagStripe">
              <a:avLst>
                <a:gd fmla="val 50000" name="adj"/>
              </a:avLst>
            </a:prstGeom>
            <a:solidFill>
              <a:schemeClr val="accent1"/>
            </a:solidFill>
            <a:ln>
              <a:noFill/>
            </a:ln>
          </p:spPr>
          <p:txBody>
            <a:bodyPr anchorCtr="0" anchor="ctr" bIns="91425" lIns="91425" rIns="91425" wrap="square" tIns="91425">
              <a:noAutofit/>
            </a:bodyPr>
            <a:lstStyle/>
            <a:p>
              <a:pPr lvl="0">
                <a:spcBef>
                  <a:spcPts val="0"/>
                </a:spcBef>
                <a:buNone/>
              </a:pPr>
              <a:r>
                <a:t/>
              </a:r>
              <a:endParaRPr/>
            </a:p>
          </p:txBody>
        </p:sp>
        <p:sp>
          <p:nvSpPr>
            <p:cNvPr id="59" name="Shape 59"/>
            <p:cNvSpPr/>
            <p:nvPr/>
          </p:nvSpPr>
          <p:spPr>
            <a:xfrm flipH="1">
              <a:off x="229050" y="588489"/>
              <a:ext cx="808800" cy="808800"/>
            </a:xfrm>
            <a:prstGeom prst="diagStripe">
              <a:avLst>
                <a:gd fmla="val 50000" name="adj"/>
              </a:avLst>
            </a:prstGeom>
            <a:solidFill>
              <a:schemeClr val="lt2"/>
            </a:solidFill>
            <a:ln>
              <a:noFill/>
            </a:ln>
          </p:spPr>
          <p:txBody>
            <a:bodyPr anchorCtr="0" anchor="ctr" bIns="91425" lIns="91425" rIns="91425" wrap="square" tIns="91425">
              <a:noAutofit/>
            </a:bodyPr>
            <a:lstStyle/>
            <a:p>
              <a:pPr lvl="0">
                <a:spcBef>
                  <a:spcPts val="0"/>
                </a:spcBef>
                <a:buNone/>
              </a:pPr>
              <a:r>
                <a:t/>
              </a:r>
              <a:endParaRPr/>
            </a:p>
          </p:txBody>
        </p:sp>
      </p:grpSp>
      <p:sp>
        <p:nvSpPr>
          <p:cNvPr id="60" name="Shape 60"/>
          <p:cNvSpPr txBox="1"/>
          <p:nvPr>
            <p:ph type="title"/>
          </p:nvPr>
        </p:nvSpPr>
        <p:spPr>
          <a:xfrm>
            <a:off x="1297500" y="393750"/>
            <a:ext cx="7038900" cy="914100"/>
          </a:xfrm>
          <a:prstGeom prst="rect">
            <a:avLst/>
          </a:prstGeom>
        </p:spPr>
        <p:txBody>
          <a:bodyPr anchorCtr="0" anchor="t" bIns="91425" lIns="91425" rIns="91425" wrap="square" tIns="91425"/>
          <a:lstStyle>
            <a:lvl1pPr lvl="0">
              <a:spcBef>
                <a:spcPts val="0"/>
              </a:spcBef>
              <a:buSzPct val="100000"/>
              <a:defRPr sz="2400"/>
            </a:lvl1pPr>
            <a:lvl2pPr lvl="1">
              <a:spcBef>
                <a:spcPts val="0"/>
              </a:spcBef>
              <a:buSzPct val="100000"/>
              <a:defRPr sz="2400"/>
            </a:lvl2pPr>
            <a:lvl3pPr lvl="2">
              <a:spcBef>
                <a:spcPts val="0"/>
              </a:spcBef>
              <a:buSzPct val="100000"/>
              <a:defRPr sz="2400"/>
            </a:lvl3pPr>
            <a:lvl4pPr lvl="3">
              <a:spcBef>
                <a:spcPts val="0"/>
              </a:spcBef>
              <a:buSzPct val="100000"/>
              <a:defRPr sz="2400"/>
            </a:lvl4pPr>
            <a:lvl5pPr lvl="4">
              <a:spcBef>
                <a:spcPts val="0"/>
              </a:spcBef>
              <a:buSzPct val="100000"/>
              <a:defRPr sz="2400"/>
            </a:lvl5pPr>
            <a:lvl6pPr lvl="5">
              <a:spcBef>
                <a:spcPts val="0"/>
              </a:spcBef>
              <a:buSzPct val="100000"/>
              <a:defRPr sz="2400"/>
            </a:lvl6pPr>
            <a:lvl7pPr lvl="6">
              <a:spcBef>
                <a:spcPts val="0"/>
              </a:spcBef>
              <a:buSzPct val="100000"/>
              <a:defRPr sz="2400"/>
            </a:lvl7pPr>
            <a:lvl8pPr lvl="7">
              <a:spcBef>
                <a:spcPts val="0"/>
              </a:spcBef>
              <a:buSzPct val="100000"/>
              <a:defRPr sz="2400"/>
            </a:lvl8pPr>
            <a:lvl9pPr lvl="8">
              <a:spcBef>
                <a:spcPts val="0"/>
              </a:spcBef>
              <a:buSzPct val="100000"/>
              <a:defRPr sz="2400"/>
            </a:lvl9pPr>
          </a:lstStyle>
          <a:p/>
        </p:txBody>
      </p:sp>
      <p:sp>
        <p:nvSpPr>
          <p:cNvPr id="61" name="Shape 61"/>
          <p:cNvSpPr txBox="1"/>
          <p:nvPr>
            <p:ph idx="12" type="sldNum"/>
          </p:nvPr>
        </p:nvSpPr>
        <p:spPr>
          <a:xfrm>
            <a:off x="8472458" y="4663217"/>
            <a:ext cx="548700" cy="393600"/>
          </a:xfrm>
          <a:prstGeom prst="rect">
            <a:avLst/>
          </a:prstGeom>
        </p:spPr>
        <p:txBody>
          <a:bodyPr anchorCtr="0" anchor="ctr" bIns="91425" lIns="91425" rIns="91425" wrap="square" tIns="91425">
            <a:noAutofit/>
          </a:bodyPr>
          <a:lstStyle/>
          <a:p>
            <a:pPr lvl="0">
              <a:spcBef>
                <a:spcPts val="0"/>
              </a:spcBef>
              <a:buNone/>
            </a:pPr>
            <a:fld id="{00000000-1234-1234-1234-123412341234}" type="slidenum">
              <a:rPr lang="en"/>
              <a:t>‹#›</a:t>
            </a:fld>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name="One column text">
    <p:spTree>
      <p:nvGrpSpPr>
        <p:cNvPr id="62" name="Shape 62"/>
        <p:cNvGrpSpPr/>
        <p:nvPr/>
      </p:nvGrpSpPr>
      <p:grpSpPr>
        <a:xfrm>
          <a:off x="0" y="0"/>
          <a:ext cx="0" cy="0"/>
          <a:chOff x="0" y="0"/>
          <a:chExt cx="0" cy="0"/>
        </a:xfrm>
      </p:grpSpPr>
      <p:grpSp>
        <p:nvGrpSpPr>
          <p:cNvPr id="63" name="Shape 63"/>
          <p:cNvGrpSpPr/>
          <p:nvPr/>
        </p:nvGrpSpPr>
        <p:grpSpPr>
          <a:xfrm>
            <a:off x="0" y="381001"/>
            <a:ext cx="1037850" cy="1016287"/>
            <a:chOff x="0" y="381001"/>
            <a:chExt cx="1037850" cy="1016287"/>
          </a:xfrm>
        </p:grpSpPr>
        <p:sp>
          <p:nvSpPr>
            <p:cNvPr id="64" name="Shape 64"/>
            <p:cNvSpPr/>
            <p:nvPr/>
          </p:nvSpPr>
          <p:spPr>
            <a:xfrm rot="-5400000">
              <a:off x="0" y="381001"/>
              <a:ext cx="808800" cy="808800"/>
            </a:xfrm>
            <a:prstGeom prst="diagStripe">
              <a:avLst>
                <a:gd fmla="val 50000" name="adj"/>
              </a:avLst>
            </a:prstGeom>
            <a:solidFill>
              <a:schemeClr val="accent1"/>
            </a:solidFill>
            <a:ln>
              <a:noFill/>
            </a:ln>
          </p:spPr>
          <p:txBody>
            <a:bodyPr anchorCtr="0" anchor="ctr" bIns="91425" lIns="91425" rIns="91425" wrap="square" tIns="91425">
              <a:noAutofit/>
            </a:bodyPr>
            <a:lstStyle/>
            <a:p>
              <a:pPr lvl="0">
                <a:spcBef>
                  <a:spcPts val="0"/>
                </a:spcBef>
                <a:buNone/>
              </a:pPr>
              <a:r>
                <a:t/>
              </a:r>
              <a:endParaRPr/>
            </a:p>
          </p:txBody>
        </p:sp>
        <p:sp>
          <p:nvSpPr>
            <p:cNvPr id="65" name="Shape 65"/>
            <p:cNvSpPr/>
            <p:nvPr/>
          </p:nvSpPr>
          <p:spPr>
            <a:xfrm flipH="1">
              <a:off x="229050" y="588489"/>
              <a:ext cx="808800" cy="808800"/>
            </a:xfrm>
            <a:prstGeom prst="diagStripe">
              <a:avLst>
                <a:gd fmla="val 50000" name="adj"/>
              </a:avLst>
            </a:prstGeom>
            <a:solidFill>
              <a:schemeClr val="lt2"/>
            </a:solidFill>
            <a:ln>
              <a:noFill/>
            </a:ln>
          </p:spPr>
          <p:txBody>
            <a:bodyPr anchorCtr="0" anchor="ctr" bIns="91425" lIns="91425" rIns="91425" wrap="square" tIns="91425">
              <a:noAutofit/>
            </a:bodyPr>
            <a:lstStyle/>
            <a:p>
              <a:pPr lvl="0">
                <a:spcBef>
                  <a:spcPts val="0"/>
                </a:spcBef>
                <a:buNone/>
              </a:pPr>
              <a:r>
                <a:t/>
              </a:r>
              <a:endParaRPr/>
            </a:p>
          </p:txBody>
        </p:sp>
      </p:grpSp>
      <p:sp>
        <p:nvSpPr>
          <p:cNvPr id="66" name="Shape 66"/>
          <p:cNvSpPr txBox="1"/>
          <p:nvPr>
            <p:ph type="title"/>
          </p:nvPr>
        </p:nvSpPr>
        <p:spPr>
          <a:xfrm>
            <a:off x="1297500" y="393750"/>
            <a:ext cx="3798900" cy="1493100"/>
          </a:xfrm>
          <a:prstGeom prst="rect">
            <a:avLst/>
          </a:prstGeom>
        </p:spPr>
        <p:txBody>
          <a:bodyPr anchorCtr="0" anchor="t" bIns="91425" lIns="91425" rIns="91425" wrap="square" tIns="91425"/>
          <a:lstStyle>
            <a:lvl1pPr lvl="0">
              <a:spcBef>
                <a:spcPts val="0"/>
              </a:spcBef>
              <a:buSzPct val="100000"/>
              <a:defRPr sz="2400"/>
            </a:lvl1pPr>
            <a:lvl2pPr lvl="1">
              <a:spcBef>
                <a:spcPts val="0"/>
              </a:spcBef>
              <a:buSzPct val="100000"/>
              <a:defRPr sz="2400"/>
            </a:lvl2pPr>
            <a:lvl3pPr lvl="2">
              <a:spcBef>
                <a:spcPts val="0"/>
              </a:spcBef>
              <a:buSzPct val="100000"/>
              <a:defRPr sz="2400"/>
            </a:lvl3pPr>
            <a:lvl4pPr lvl="3">
              <a:spcBef>
                <a:spcPts val="0"/>
              </a:spcBef>
              <a:buSzPct val="100000"/>
              <a:defRPr sz="2400"/>
            </a:lvl4pPr>
            <a:lvl5pPr lvl="4">
              <a:spcBef>
                <a:spcPts val="0"/>
              </a:spcBef>
              <a:buSzPct val="100000"/>
              <a:defRPr sz="2400"/>
            </a:lvl5pPr>
            <a:lvl6pPr lvl="5">
              <a:spcBef>
                <a:spcPts val="0"/>
              </a:spcBef>
              <a:buSzPct val="100000"/>
              <a:defRPr sz="2400"/>
            </a:lvl6pPr>
            <a:lvl7pPr lvl="6">
              <a:spcBef>
                <a:spcPts val="0"/>
              </a:spcBef>
              <a:buSzPct val="100000"/>
              <a:defRPr sz="2400"/>
            </a:lvl7pPr>
            <a:lvl8pPr lvl="7">
              <a:spcBef>
                <a:spcPts val="0"/>
              </a:spcBef>
              <a:buSzPct val="100000"/>
              <a:defRPr sz="2400"/>
            </a:lvl8pPr>
            <a:lvl9pPr lvl="8">
              <a:spcBef>
                <a:spcPts val="0"/>
              </a:spcBef>
              <a:buSzPct val="100000"/>
              <a:defRPr sz="2400"/>
            </a:lvl9pPr>
          </a:lstStyle>
          <a:p/>
        </p:txBody>
      </p:sp>
      <p:sp>
        <p:nvSpPr>
          <p:cNvPr id="67" name="Shape 67"/>
          <p:cNvSpPr txBox="1"/>
          <p:nvPr>
            <p:ph idx="1" type="body"/>
          </p:nvPr>
        </p:nvSpPr>
        <p:spPr>
          <a:xfrm>
            <a:off x="1297500" y="1972550"/>
            <a:ext cx="3798900" cy="2415900"/>
          </a:xfrm>
          <a:prstGeom prst="rect">
            <a:avLst/>
          </a:prstGeom>
        </p:spPr>
        <p:txBody>
          <a:bodyPr anchorCtr="0" anchor="t" bIns="91425" lIns="91425" rIns="91425" wrap="square" tIns="91425"/>
          <a:lstStyle>
            <a:lvl1pPr lvl="0">
              <a:spcBef>
                <a:spcPts val="0"/>
              </a:spcBef>
              <a:defRPr/>
            </a:lvl1pPr>
            <a:lvl2pPr lvl="1">
              <a:spcBef>
                <a:spcPts val="0"/>
              </a:spcBef>
              <a:defRPr/>
            </a:lvl2pPr>
            <a:lvl3pPr lvl="2">
              <a:spcBef>
                <a:spcPts val="0"/>
              </a:spcBef>
              <a:defRPr/>
            </a:lvl3pPr>
            <a:lvl4pPr lvl="3">
              <a:spcBef>
                <a:spcPts val="0"/>
              </a:spcBef>
              <a:defRPr/>
            </a:lvl4pPr>
            <a:lvl5pPr lvl="4">
              <a:spcBef>
                <a:spcPts val="0"/>
              </a:spcBef>
              <a:defRPr/>
            </a:lvl5pPr>
            <a:lvl6pPr lvl="5">
              <a:spcBef>
                <a:spcPts val="0"/>
              </a:spcBef>
              <a:defRPr/>
            </a:lvl6pPr>
            <a:lvl7pPr lvl="6">
              <a:spcBef>
                <a:spcPts val="0"/>
              </a:spcBef>
              <a:defRPr/>
            </a:lvl7pPr>
            <a:lvl8pPr lvl="7">
              <a:spcBef>
                <a:spcPts val="0"/>
              </a:spcBef>
              <a:defRPr/>
            </a:lvl8pPr>
            <a:lvl9pPr lvl="8">
              <a:spcBef>
                <a:spcPts val="0"/>
              </a:spcBef>
              <a:defRPr/>
            </a:lvl9pPr>
          </a:lstStyle>
          <a:p/>
        </p:txBody>
      </p:sp>
      <p:sp>
        <p:nvSpPr>
          <p:cNvPr id="68" name="Shape 68"/>
          <p:cNvSpPr txBox="1"/>
          <p:nvPr>
            <p:ph idx="12" type="sldNum"/>
          </p:nvPr>
        </p:nvSpPr>
        <p:spPr>
          <a:xfrm>
            <a:off x="8472458" y="4663217"/>
            <a:ext cx="548700" cy="393600"/>
          </a:xfrm>
          <a:prstGeom prst="rect">
            <a:avLst/>
          </a:prstGeom>
        </p:spPr>
        <p:txBody>
          <a:bodyPr anchorCtr="0" anchor="ctr" bIns="91425" lIns="91425" rIns="91425" wrap="square" tIns="91425">
            <a:noAutofit/>
          </a:bodyPr>
          <a:lstStyle/>
          <a:p>
            <a:pPr lvl="0">
              <a:spcBef>
                <a:spcPts val="0"/>
              </a:spcBef>
              <a:buNone/>
            </a:pPr>
            <a:fld id="{00000000-1234-1234-1234-123412341234}" type="slidenum">
              <a:rPr lang="en"/>
              <a:t>‹#›</a:t>
            </a:fld>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name="Main point">
    <p:spTree>
      <p:nvGrpSpPr>
        <p:cNvPr id="69" name="Shape 69"/>
        <p:cNvGrpSpPr/>
        <p:nvPr/>
      </p:nvGrpSpPr>
      <p:grpSpPr>
        <a:xfrm>
          <a:off x="0" y="0"/>
          <a:ext cx="0" cy="0"/>
          <a:chOff x="0" y="0"/>
          <a:chExt cx="0" cy="0"/>
        </a:xfrm>
      </p:grpSpPr>
      <p:grpSp>
        <p:nvGrpSpPr>
          <p:cNvPr id="70" name="Shape 70"/>
          <p:cNvGrpSpPr/>
          <p:nvPr/>
        </p:nvGrpSpPr>
        <p:grpSpPr>
          <a:xfrm>
            <a:off x="4406400" y="0"/>
            <a:ext cx="4737600" cy="5143500"/>
            <a:chOff x="4406400" y="0"/>
            <a:chExt cx="4737600" cy="5143500"/>
          </a:xfrm>
        </p:grpSpPr>
        <p:sp>
          <p:nvSpPr>
            <p:cNvPr id="71" name="Shape 71"/>
            <p:cNvSpPr/>
            <p:nvPr/>
          </p:nvSpPr>
          <p:spPr>
            <a:xfrm rot="5400000">
              <a:off x="4407900" y="-1500"/>
              <a:ext cx="4734600" cy="4737600"/>
            </a:xfrm>
            <a:prstGeom prst="diagStripe">
              <a:avLst>
                <a:gd fmla="val 49469" name="adj"/>
              </a:avLst>
            </a:prstGeom>
            <a:solidFill>
              <a:schemeClr val="lt1">
                <a:alpha val="3460"/>
              </a:schemeClr>
            </a:solidFill>
            <a:ln>
              <a:noFill/>
            </a:ln>
          </p:spPr>
          <p:txBody>
            <a:bodyPr anchorCtr="0" anchor="ctr" bIns="91425" lIns="91425" rIns="91425" wrap="square" tIns="91425">
              <a:noAutofit/>
            </a:bodyPr>
            <a:lstStyle/>
            <a:p>
              <a:pPr lvl="0">
                <a:spcBef>
                  <a:spcPts val="0"/>
                </a:spcBef>
                <a:buNone/>
              </a:pPr>
              <a:r>
                <a:t/>
              </a:r>
              <a:endParaRPr/>
            </a:p>
          </p:txBody>
        </p:sp>
        <p:sp>
          <p:nvSpPr>
            <p:cNvPr id="72" name="Shape 72"/>
            <p:cNvSpPr/>
            <p:nvPr/>
          </p:nvSpPr>
          <p:spPr>
            <a:xfrm rot="5400000">
              <a:off x="4840825" y="6000"/>
              <a:ext cx="4298700" cy="4286700"/>
            </a:xfrm>
            <a:prstGeom prst="diagStripe">
              <a:avLst>
                <a:gd fmla="val 0" name="adj"/>
              </a:avLst>
            </a:prstGeom>
            <a:solidFill>
              <a:schemeClr val="lt1">
                <a:alpha val="3460"/>
              </a:schemeClr>
            </a:solidFill>
            <a:ln>
              <a:noFill/>
            </a:ln>
          </p:spPr>
          <p:txBody>
            <a:bodyPr anchorCtr="0" anchor="ctr" bIns="91425" lIns="91425" rIns="91425" wrap="square" tIns="91425">
              <a:noAutofit/>
            </a:bodyPr>
            <a:lstStyle/>
            <a:p>
              <a:pPr lvl="0">
                <a:spcBef>
                  <a:spcPts val="0"/>
                </a:spcBef>
                <a:buNone/>
              </a:pPr>
              <a:r>
                <a:t/>
              </a:r>
              <a:endParaRPr/>
            </a:p>
          </p:txBody>
        </p:sp>
        <p:sp>
          <p:nvSpPr>
            <p:cNvPr id="73" name="Shape 73"/>
            <p:cNvSpPr/>
            <p:nvPr/>
          </p:nvSpPr>
          <p:spPr>
            <a:xfrm rot="-5400000">
              <a:off x="5618399" y="1236641"/>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74" name="Shape 74"/>
            <p:cNvSpPr/>
            <p:nvPr/>
          </p:nvSpPr>
          <p:spPr>
            <a:xfrm flipH="1">
              <a:off x="5849857" y="1444078"/>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75" name="Shape 75"/>
            <p:cNvSpPr/>
            <p:nvPr/>
          </p:nvSpPr>
          <p:spPr>
            <a:xfrm rot="-5400000">
              <a:off x="5987081" y="2469743"/>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76" name="Shape 76"/>
            <p:cNvSpPr/>
            <p:nvPr/>
          </p:nvSpPr>
          <p:spPr>
            <a:xfrm flipH="1">
              <a:off x="6222115" y="2677179"/>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77" name="Shape 77"/>
            <p:cNvSpPr/>
            <p:nvPr/>
          </p:nvSpPr>
          <p:spPr>
            <a:xfrm rot="-5400000">
              <a:off x="6675341" y="1862244"/>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78" name="Shape 78"/>
            <p:cNvSpPr/>
            <p:nvPr/>
          </p:nvSpPr>
          <p:spPr>
            <a:xfrm flipH="1">
              <a:off x="6908099" y="2069680"/>
              <a:ext cx="808800" cy="808800"/>
            </a:xfrm>
            <a:prstGeom prst="diagStripe">
              <a:avLst>
                <a:gd fmla="val 50000" name="adj"/>
              </a:avLst>
            </a:prstGeom>
            <a:solidFill>
              <a:schemeClr val="lt2"/>
            </a:solidFill>
            <a:ln>
              <a:noFill/>
            </a:ln>
          </p:spPr>
          <p:txBody>
            <a:bodyPr anchorCtr="0" anchor="ctr" bIns="91425" lIns="91425" rIns="91425" wrap="square" tIns="91425">
              <a:noAutofit/>
            </a:bodyPr>
            <a:lstStyle/>
            <a:p>
              <a:pPr lvl="0">
                <a:spcBef>
                  <a:spcPts val="0"/>
                </a:spcBef>
                <a:buNone/>
              </a:pPr>
              <a:r>
                <a:t/>
              </a:r>
              <a:endParaRPr/>
            </a:p>
          </p:txBody>
        </p:sp>
        <p:sp>
          <p:nvSpPr>
            <p:cNvPr id="79" name="Shape 79"/>
            <p:cNvSpPr/>
            <p:nvPr/>
          </p:nvSpPr>
          <p:spPr>
            <a:xfrm rot="-5400000">
              <a:off x="6861141" y="2478088"/>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80" name="Shape 80"/>
            <p:cNvSpPr/>
            <p:nvPr/>
          </p:nvSpPr>
          <p:spPr>
            <a:xfrm flipH="1">
              <a:off x="7965266" y="2693191"/>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81" name="Shape 81"/>
            <p:cNvSpPr/>
            <p:nvPr/>
          </p:nvSpPr>
          <p:spPr>
            <a:xfrm flipH="1">
              <a:off x="8145082" y="3309036"/>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82" name="Shape 82"/>
            <p:cNvSpPr/>
            <p:nvPr/>
          </p:nvSpPr>
          <p:spPr>
            <a:xfrm rot="-5400000">
              <a:off x="7047599" y="3095345"/>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83" name="Shape 83"/>
            <p:cNvSpPr/>
            <p:nvPr/>
          </p:nvSpPr>
          <p:spPr>
            <a:xfrm flipH="1">
              <a:off x="7276649" y="3302781"/>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84" name="Shape 84"/>
            <p:cNvSpPr/>
            <p:nvPr/>
          </p:nvSpPr>
          <p:spPr>
            <a:xfrm rot="-5400000">
              <a:off x="7227414" y="3711189"/>
              <a:ext cx="808800" cy="808800"/>
            </a:xfrm>
            <a:prstGeom prst="diagStripe">
              <a:avLst>
                <a:gd fmla="val 50000" name="adj"/>
              </a:avLst>
            </a:prstGeom>
            <a:solidFill>
              <a:schemeClr val="accent1"/>
            </a:solidFill>
            <a:ln>
              <a:noFill/>
            </a:ln>
          </p:spPr>
          <p:txBody>
            <a:bodyPr anchorCtr="0" anchor="ctr" bIns="91425" lIns="91425" rIns="91425" wrap="square" tIns="91425">
              <a:noAutofit/>
            </a:bodyPr>
            <a:lstStyle/>
            <a:p>
              <a:pPr lvl="0">
                <a:spcBef>
                  <a:spcPts val="0"/>
                </a:spcBef>
                <a:buNone/>
              </a:pPr>
              <a:r>
                <a:t/>
              </a:r>
              <a:endParaRPr/>
            </a:p>
          </p:txBody>
        </p:sp>
        <p:sp>
          <p:nvSpPr>
            <p:cNvPr id="85" name="Shape 85"/>
            <p:cNvSpPr/>
            <p:nvPr/>
          </p:nvSpPr>
          <p:spPr>
            <a:xfrm flipH="1">
              <a:off x="7462448" y="3918625"/>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86" name="Shape 86"/>
            <p:cNvSpPr/>
            <p:nvPr/>
          </p:nvSpPr>
          <p:spPr>
            <a:xfrm rot="-5400000">
              <a:off x="8102491" y="3718856"/>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87" name="Shape 87"/>
            <p:cNvSpPr/>
            <p:nvPr/>
          </p:nvSpPr>
          <p:spPr>
            <a:xfrm flipH="1">
              <a:off x="8334533" y="3926292"/>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88" name="Shape 88"/>
            <p:cNvSpPr/>
            <p:nvPr/>
          </p:nvSpPr>
          <p:spPr>
            <a:xfrm rot="-5400000">
              <a:off x="8288290" y="4334700"/>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grpSp>
      <p:sp>
        <p:nvSpPr>
          <p:cNvPr id="89" name="Shape 89"/>
          <p:cNvSpPr txBox="1"/>
          <p:nvPr>
            <p:ph type="title"/>
          </p:nvPr>
        </p:nvSpPr>
        <p:spPr>
          <a:xfrm>
            <a:off x="823850" y="866775"/>
            <a:ext cx="4587000" cy="3521100"/>
          </a:xfrm>
          <a:prstGeom prst="rect">
            <a:avLst/>
          </a:prstGeom>
        </p:spPr>
        <p:txBody>
          <a:bodyPr anchorCtr="0" anchor="ctr" bIns="91425" lIns="91425" rIns="91425" wrap="square" tIns="91425"/>
          <a:lstStyle>
            <a:lvl1pPr lvl="0">
              <a:spcBef>
                <a:spcPts val="0"/>
              </a:spcBef>
              <a:defRPr/>
            </a:lvl1pPr>
            <a:lvl2pPr lvl="1">
              <a:spcBef>
                <a:spcPts val="0"/>
              </a:spcBef>
              <a:defRPr/>
            </a:lvl2pPr>
            <a:lvl3pPr lvl="2">
              <a:spcBef>
                <a:spcPts val="0"/>
              </a:spcBef>
              <a:defRPr/>
            </a:lvl3pPr>
            <a:lvl4pPr lvl="3">
              <a:spcBef>
                <a:spcPts val="0"/>
              </a:spcBef>
              <a:defRPr/>
            </a:lvl4pPr>
            <a:lvl5pPr lvl="4">
              <a:spcBef>
                <a:spcPts val="0"/>
              </a:spcBef>
              <a:defRPr/>
            </a:lvl5pPr>
            <a:lvl6pPr lvl="5">
              <a:spcBef>
                <a:spcPts val="0"/>
              </a:spcBef>
              <a:defRPr/>
            </a:lvl6pPr>
            <a:lvl7pPr lvl="6">
              <a:spcBef>
                <a:spcPts val="0"/>
              </a:spcBef>
              <a:defRPr/>
            </a:lvl7pPr>
            <a:lvl8pPr lvl="7">
              <a:spcBef>
                <a:spcPts val="0"/>
              </a:spcBef>
              <a:defRPr/>
            </a:lvl8pPr>
            <a:lvl9pPr lvl="8">
              <a:spcBef>
                <a:spcPts val="0"/>
              </a:spcBef>
              <a:defRPr/>
            </a:lvl9pPr>
          </a:lstStyle>
          <a:p/>
        </p:txBody>
      </p:sp>
      <p:sp>
        <p:nvSpPr>
          <p:cNvPr id="90" name="Shape 90"/>
          <p:cNvSpPr txBox="1"/>
          <p:nvPr>
            <p:ph idx="12" type="sldNum"/>
          </p:nvPr>
        </p:nvSpPr>
        <p:spPr>
          <a:xfrm>
            <a:off x="8472458" y="4663217"/>
            <a:ext cx="548700" cy="393600"/>
          </a:xfrm>
          <a:prstGeom prst="rect">
            <a:avLst/>
          </a:prstGeom>
        </p:spPr>
        <p:txBody>
          <a:bodyPr anchorCtr="0" anchor="ctr" bIns="91425" lIns="91425" rIns="91425" wrap="square" tIns="91425">
            <a:noAutofit/>
          </a:bodyPr>
          <a:lstStyle/>
          <a:p>
            <a:pPr lvl="0">
              <a:spcBef>
                <a:spcPts val="0"/>
              </a:spcBef>
              <a:buNone/>
            </a:pPr>
            <a:fld id="{00000000-1234-1234-1234-123412341234}" type="slidenum">
              <a:rPr lang="en"/>
              <a:t>‹#›</a:t>
            </a:fld>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name="Section title and description">
    <p:spTree>
      <p:nvGrpSpPr>
        <p:cNvPr id="91" name="Shape 91"/>
        <p:cNvGrpSpPr/>
        <p:nvPr/>
      </p:nvGrpSpPr>
      <p:grpSpPr>
        <a:xfrm>
          <a:off x="0" y="0"/>
          <a:ext cx="0" cy="0"/>
          <a:chOff x="0" y="0"/>
          <a:chExt cx="0" cy="0"/>
        </a:xfrm>
      </p:grpSpPr>
      <p:grpSp>
        <p:nvGrpSpPr>
          <p:cNvPr id="92" name="Shape 92"/>
          <p:cNvGrpSpPr/>
          <p:nvPr/>
        </p:nvGrpSpPr>
        <p:grpSpPr>
          <a:xfrm>
            <a:off x="0" y="381001"/>
            <a:ext cx="1037850" cy="1016287"/>
            <a:chOff x="0" y="381001"/>
            <a:chExt cx="1037850" cy="1016287"/>
          </a:xfrm>
        </p:grpSpPr>
        <p:sp>
          <p:nvSpPr>
            <p:cNvPr id="93" name="Shape 93"/>
            <p:cNvSpPr/>
            <p:nvPr/>
          </p:nvSpPr>
          <p:spPr>
            <a:xfrm rot="-5400000">
              <a:off x="0" y="381001"/>
              <a:ext cx="808800" cy="808800"/>
            </a:xfrm>
            <a:prstGeom prst="diagStripe">
              <a:avLst>
                <a:gd fmla="val 50000" name="adj"/>
              </a:avLst>
            </a:prstGeom>
            <a:solidFill>
              <a:schemeClr val="accent1"/>
            </a:solidFill>
            <a:ln>
              <a:noFill/>
            </a:ln>
          </p:spPr>
          <p:txBody>
            <a:bodyPr anchorCtr="0" anchor="ctr" bIns="91425" lIns="91425" rIns="91425" wrap="square" tIns="91425">
              <a:noAutofit/>
            </a:bodyPr>
            <a:lstStyle/>
            <a:p>
              <a:pPr lvl="0">
                <a:spcBef>
                  <a:spcPts val="0"/>
                </a:spcBef>
                <a:buNone/>
              </a:pPr>
              <a:r>
                <a:t/>
              </a:r>
              <a:endParaRPr/>
            </a:p>
          </p:txBody>
        </p:sp>
        <p:sp>
          <p:nvSpPr>
            <p:cNvPr id="94" name="Shape 94"/>
            <p:cNvSpPr/>
            <p:nvPr/>
          </p:nvSpPr>
          <p:spPr>
            <a:xfrm flipH="1">
              <a:off x="229050" y="588489"/>
              <a:ext cx="808800" cy="808800"/>
            </a:xfrm>
            <a:prstGeom prst="diagStripe">
              <a:avLst>
                <a:gd fmla="val 50000" name="adj"/>
              </a:avLst>
            </a:prstGeom>
            <a:solidFill>
              <a:schemeClr val="lt2"/>
            </a:solidFill>
            <a:ln>
              <a:noFill/>
            </a:ln>
          </p:spPr>
          <p:txBody>
            <a:bodyPr anchorCtr="0" anchor="ctr" bIns="91425" lIns="91425" rIns="91425" wrap="square" tIns="91425">
              <a:noAutofit/>
            </a:bodyPr>
            <a:lstStyle/>
            <a:p>
              <a:pPr lvl="0">
                <a:spcBef>
                  <a:spcPts val="0"/>
                </a:spcBef>
                <a:buNone/>
              </a:pPr>
              <a:r>
                <a:t/>
              </a:r>
              <a:endParaRPr/>
            </a:p>
          </p:txBody>
        </p:sp>
      </p:grpSp>
      <p:sp>
        <p:nvSpPr>
          <p:cNvPr id="95" name="Shape 95"/>
          <p:cNvSpPr txBox="1"/>
          <p:nvPr>
            <p:ph type="title"/>
          </p:nvPr>
        </p:nvSpPr>
        <p:spPr>
          <a:xfrm>
            <a:off x="1297500" y="1658325"/>
            <a:ext cx="3036300" cy="1751700"/>
          </a:xfrm>
          <a:prstGeom prst="rect">
            <a:avLst/>
          </a:prstGeom>
        </p:spPr>
        <p:txBody>
          <a:bodyPr anchorCtr="0" anchor="t" bIns="91425" lIns="91425" rIns="91425" wrap="square" tIns="91425"/>
          <a:lstStyle>
            <a:lvl1pPr lvl="0">
              <a:spcBef>
                <a:spcPts val="0"/>
              </a:spcBef>
              <a:buSzPct val="100000"/>
              <a:defRPr sz="2400"/>
            </a:lvl1pPr>
            <a:lvl2pPr lvl="1">
              <a:spcBef>
                <a:spcPts val="0"/>
              </a:spcBef>
              <a:buSzPct val="100000"/>
              <a:defRPr sz="2400"/>
            </a:lvl2pPr>
            <a:lvl3pPr lvl="2">
              <a:spcBef>
                <a:spcPts val="0"/>
              </a:spcBef>
              <a:buSzPct val="100000"/>
              <a:defRPr sz="2400"/>
            </a:lvl3pPr>
            <a:lvl4pPr lvl="3">
              <a:spcBef>
                <a:spcPts val="0"/>
              </a:spcBef>
              <a:buSzPct val="100000"/>
              <a:defRPr sz="2400"/>
            </a:lvl4pPr>
            <a:lvl5pPr lvl="4">
              <a:spcBef>
                <a:spcPts val="0"/>
              </a:spcBef>
              <a:buSzPct val="100000"/>
              <a:defRPr sz="2400"/>
            </a:lvl5pPr>
            <a:lvl6pPr lvl="5">
              <a:spcBef>
                <a:spcPts val="0"/>
              </a:spcBef>
              <a:buSzPct val="100000"/>
              <a:defRPr sz="2400"/>
            </a:lvl6pPr>
            <a:lvl7pPr lvl="6">
              <a:spcBef>
                <a:spcPts val="0"/>
              </a:spcBef>
              <a:buSzPct val="100000"/>
              <a:defRPr sz="2400"/>
            </a:lvl7pPr>
            <a:lvl8pPr lvl="7">
              <a:spcBef>
                <a:spcPts val="0"/>
              </a:spcBef>
              <a:buSzPct val="100000"/>
              <a:defRPr sz="2400"/>
            </a:lvl8pPr>
            <a:lvl9pPr lvl="8">
              <a:spcBef>
                <a:spcPts val="0"/>
              </a:spcBef>
              <a:buSzPct val="100000"/>
              <a:defRPr sz="2400"/>
            </a:lvl9pPr>
          </a:lstStyle>
          <a:p/>
        </p:txBody>
      </p:sp>
      <p:sp>
        <p:nvSpPr>
          <p:cNvPr id="96" name="Shape 96"/>
          <p:cNvSpPr txBox="1"/>
          <p:nvPr>
            <p:ph idx="1" type="subTitle"/>
          </p:nvPr>
        </p:nvSpPr>
        <p:spPr>
          <a:xfrm>
            <a:off x="1297500" y="3538000"/>
            <a:ext cx="3036300" cy="506100"/>
          </a:xfrm>
          <a:prstGeom prst="rect">
            <a:avLst/>
          </a:prstGeom>
        </p:spPr>
        <p:txBody>
          <a:bodyPr anchorCtr="0" anchor="t" bIns="91425" lIns="91425" rIns="91425" wrap="square" tIns="91425"/>
          <a:lstStyle>
            <a:lvl1pPr lvl="0">
              <a:lnSpc>
                <a:spcPct val="100000"/>
              </a:lnSpc>
              <a:spcBef>
                <a:spcPts val="0"/>
              </a:spcBef>
              <a:spcAft>
                <a:spcPts val="0"/>
              </a:spcAft>
              <a:buNone/>
              <a:defRPr/>
            </a:lvl1pPr>
            <a:lvl2pPr lvl="1">
              <a:lnSpc>
                <a:spcPct val="100000"/>
              </a:lnSpc>
              <a:spcBef>
                <a:spcPts val="0"/>
              </a:spcBef>
              <a:spcAft>
                <a:spcPts val="0"/>
              </a:spcAft>
              <a:buSzPct val="100000"/>
              <a:buNone/>
              <a:defRPr sz="1300"/>
            </a:lvl2pPr>
            <a:lvl3pPr lvl="2">
              <a:lnSpc>
                <a:spcPct val="100000"/>
              </a:lnSpc>
              <a:spcBef>
                <a:spcPts val="0"/>
              </a:spcBef>
              <a:spcAft>
                <a:spcPts val="0"/>
              </a:spcAft>
              <a:buSzPct val="100000"/>
              <a:buNone/>
              <a:defRPr sz="1300"/>
            </a:lvl3pPr>
            <a:lvl4pPr lvl="3">
              <a:lnSpc>
                <a:spcPct val="100000"/>
              </a:lnSpc>
              <a:spcBef>
                <a:spcPts val="0"/>
              </a:spcBef>
              <a:spcAft>
                <a:spcPts val="0"/>
              </a:spcAft>
              <a:buSzPct val="100000"/>
              <a:buNone/>
              <a:defRPr sz="1300"/>
            </a:lvl4pPr>
            <a:lvl5pPr lvl="4">
              <a:lnSpc>
                <a:spcPct val="100000"/>
              </a:lnSpc>
              <a:spcBef>
                <a:spcPts val="0"/>
              </a:spcBef>
              <a:spcAft>
                <a:spcPts val="0"/>
              </a:spcAft>
              <a:buSzPct val="100000"/>
              <a:buNone/>
              <a:defRPr sz="1300"/>
            </a:lvl5pPr>
            <a:lvl6pPr lvl="5">
              <a:lnSpc>
                <a:spcPct val="100000"/>
              </a:lnSpc>
              <a:spcBef>
                <a:spcPts val="0"/>
              </a:spcBef>
              <a:spcAft>
                <a:spcPts val="0"/>
              </a:spcAft>
              <a:buSzPct val="100000"/>
              <a:buNone/>
              <a:defRPr sz="1300"/>
            </a:lvl6pPr>
            <a:lvl7pPr lvl="6">
              <a:lnSpc>
                <a:spcPct val="100000"/>
              </a:lnSpc>
              <a:spcBef>
                <a:spcPts val="0"/>
              </a:spcBef>
              <a:spcAft>
                <a:spcPts val="0"/>
              </a:spcAft>
              <a:buSzPct val="100000"/>
              <a:buNone/>
              <a:defRPr sz="1300"/>
            </a:lvl7pPr>
            <a:lvl8pPr lvl="7">
              <a:lnSpc>
                <a:spcPct val="100000"/>
              </a:lnSpc>
              <a:spcBef>
                <a:spcPts val="0"/>
              </a:spcBef>
              <a:spcAft>
                <a:spcPts val="0"/>
              </a:spcAft>
              <a:buSzPct val="100000"/>
              <a:buNone/>
              <a:defRPr sz="1300"/>
            </a:lvl8pPr>
            <a:lvl9pPr lvl="8">
              <a:lnSpc>
                <a:spcPct val="100000"/>
              </a:lnSpc>
              <a:spcBef>
                <a:spcPts val="0"/>
              </a:spcBef>
              <a:spcAft>
                <a:spcPts val="0"/>
              </a:spcAft>
              <a:buSzPct val="100000"/>
              <a:buNone/>
              <a:defRPr sz="1300"/>
            </a:lvl9pPr>
          </a:lstStyle>
          <a:p/>
        </p:txBody>
      </p:sp>
      <p:sp>
        <p:nvSpPr>
          <p:cNvPr id="97" name="Shape 97"/>
          <p:cNvSpPr txBox="1"/>
          <p:nvPr>
            <p:ph idx="2" type="body"/>
          </p:nvPr>
        </p:nvSpPr>
        <p:spPr>
          <a:xfrm>
            <a:off x="4648200" y="1696600"/>
            <a:ext cx="3676800" cy="2347500"/>
          </a:xfrm>
          <a:prstGeom prst="rect">
            <a:avLst/>
          </a:prstGeom>
        </p:spPr>
        <p:txBody>
          <a:bodyPr anchorCtr="0" anchor="t" bIns="91425" lIns="91425" rIns="91425" wrap="square" tIns="91425"/>
          <a:lstStyle>
            <a:lvl1pPr lvl="0">
              <a:spcBef>
                <a:spcPts val="0"/>
              </a:spcBef>
              <a:defRPr/>
            </a:lvl1pPr>
            <a:lvl2pPr lvl="1">
              <a:spcBef>
                <a:spcPts val="0"/>
              </a:spcBef>
              <a:defRPr/>
            </a:lvl2pPr>
            <a:lvl3pPr lvl="2">
              <a:spcBef>
                <a:spcPts val="0"/>
              </a:spcBef>
              <a:defRPr/>
            </a:lvl3pPr>
            <a:lvl4pPr lvl="3">
              <a:spcBef>
                <a:spcPts val="0"/>
              </a:spcBef>
              <a:defRPr/>
            </a:lvl4pPr>
            <a:lvl5pPr lvl="4">
              <a:spcBef>
                <a:spcPts val="0"/>
              </a:spcBef>
              <a:defRPr/>
            </a:lvl5pPr>
            <a:lvl6pPr lvl="5">
              <a:spcBef>
                <a:spcPts val="0"/>
              </a:spcBef>
              <a:defRPr/>
            </a:lvl6pPr>
            <a:lvl7pPr lvl="6">
              <a:spcBef>
                <a:spcPts val="0"/>
              </a:spcBef>
              <a:defRPr/>
            </a:lvl7pPr>
            <a:lvl8pPr lvl="7">
              <a:spcBef>
                <a:spcPts val="0"/>
              </a:spcBef>
              <a:defRPr/>
            </a:lvl8pPr>
            <a:lvl9pPr lvl="8">
              <a:spcBef>
                <a:spcPts val="0"/>
              </a:spcBef>
              <a:defRPr/>
            </a:lvl9pPr>
          </a:lstStyle>
          <a:p/>
        </p:txBody>
      </p:sp>
      <p:sp>
        <p:nvSpPr>
          <p:cNvPr id="98" name="Shape 98"/>
          <p:cNvSpPr txBox="1"/>
          <p:nvPr>
            <p:ph idx="12" type="sldNum"/>
          </p:nvPr>
        </p:nvSpPr>
        <p:spPr>
          <a:xfrm>
            <a:off x="8472458" y="4663217"/>
            <a:ext cx="548700" cy="393600"/>
          </a:xfrm>
          <a:prstGeom prst="rect">
            <a:avLst/>
          </a:prstGeom>
        </p:spPr>
        <p:txBody>
          <a:bodyPr anchorCtr="0" anchor="ctr" bIns="91425" lIns="91425" rIns="91425" wrap="square" tIns="91425">
            <a:noAutofit/>
          </a:bodyPr>
          <a:lstStyle/>
          <a:p>
            <a:pPr lvl="0">
              <a:spcBef>
                <a:spcPts val="0"/>
              </a:spcBef>
              <a:buNone/>
            </a:pPr>
            <a:fld id="{00000000-1234-1234-1234-123412341234}" type="slidenum">
              <a:rPr lang="en"/>
              <a:t>‹#›</a:t>
            </a:fld>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name="Caption">
    <p:spTree>
      <p:nvGrpSpPr>
        <p:cNvPr id="99" name="Shape 99"/>
        <p:cNvGrpSpPr/>
        <p:nvPr/>
      </p:nvGrpSpPr>
      <p:grpSpPr>
        <a:xfrm>
          <a:off x="0" y="0"/>
          <a:ext cx="0" cy="0"/>
          <a:chOff x="0" y="0"/>
          <a:chExt cx="0" cy="0"/>
        </a:xfrm>
      </p:grpSpPr>
      <p:grpSp>
        <p:nvGrpSpPr>
          <p:cNvPr id="100" name="Shape 100"/>
          <p:cNvGrpSpPr/>
          <p:nvPr/>
        </p:nvGrpSpPr>
        <p:grpSpPr>
          <a:xfrm>
            <a:off x="0" y="4128572"/>
            <a:ext cx="698925" cy="684657"/>
            <a:chOff x="0" y="3785672"/>
            <a:chExt cx="698925" cy="684657"/>
          </a:xfrm>
        </p:grpSpPr>
        <p:sp>
          <p:nvSpPr>
            <p:cNvPr id="101" name="Shape 101"/>
            <p:cNvSpPr/>
            <p:nvPr/>
          </p:nvSpPr>
          <p:spPr>
            <a:xfrm rot="-5400000">
              <a:off x="0" y="3785672"/>
              <a:ext cx="544800" cy="544800"/>
            </a:xfrm>
            <a:prstGeom prst="diagStripe">
              <a:avLst>
                <a:gd fmla="val 50000" name="adj"/>
              </a:avLst>
            </a:prstGeom>
            <a:solidFill>
              <a:schemeClr val="lt1">
                <a:alpha val="9620"/>
              </a:schemeClr>
            </a:solidFill>
            <a:ln>
              <a:noFill/>
            </a:ln>
          </p:spPr>
          <p:txBody>
            <a:bodyPr anchorCtr="0" anchor="ctr" bIns="91425" lIns="91425" rIns="91425" wrap="square" tIns="91425">
              <a:noAutofit/>
            </a:bodyPr>
            <a:lstStyle/>
            <a:p>
              <a:pPr lvl="0">
                <a:spcBef>
                  <a:spcPts val="0"/>
                </a:spcBef>
                <a:buNone/>
              </a:pPr>
              <a:r>
                <a:t/>
              </a:r>
              <a:endParaRPr/>
            </a:p>
          </p:txBody>
        </p:sp>
        <p:sp>
          <p:nvSpPr>
            <p:cNvPr id="102" name="Shape 102"/>
            <p:cNvSpPr/>
            <p:nvPr/>
          </p:nvSpPr>
          <p:spPr>
            <a:xfrm flipH="1">
              <a:off x="154125" y="3925529"/>
              <a:ext cx="544800" cy="544800"/>
            </a:xfrm>
            <a:prstGeom prst="diagStripe">
              <a:avLst>
                <a:gd fmla="val 50000" name="adj"/>
              </a:avLst>
            </a:prstGeom>
            <a:solidFill>
              <a:schemeClr val="lt1">
                <a:alpha val="9620"/>
              </a:schemeClr>
            </a:solidFill>
            <a:ln>
              <a:noFill/>
            </a:ln>
          </p:spPr>
          <p:txBody>
            <a:bodyPr anchorCtr="0" anchor="ctr" bIns="91425" lIns="91425" rIns="91425" wrap="square" tIns="91425">
              <a:noAutofit/>
            </a:bodyPr>
            <a:lstStyle/>
            <a:p>
              <a:pPr lvl="0">
                <a:spcBef>
                  <a:spcPts val="0"/>
                </a:spcBef>
                <a:buNone/>
              </a:pPr>
              <a:r>
                <a:t/>
              </a:r>
              <a:endParaRPr/>
            </a:p>
          </p:txBody>
        </p:sp>
      </p:grpSp>
      <p:sp>
        <p:nvSpPr>
          <p:cNvPr id="103" name="Shape 103"/>
          <p:cNvSpPr txBox="1"/>
          <p:nvPr>
            <p:ph idx="1" type="body"/>
          </p:nvPr>
        </p:nvSpPr>
        <p:spPr>
          <a:xfrm>
            <a:off x="812725" y="4305375"/>
            <a:ext cx="6936000" cy="523800"/>
          </a:xfrm>
          <a:prstGeom prst="rect">
            <a:avLst/>
          </a:prstGeom>
        </p:spPr>
        <p:txBody>
          <a:bodyPr anchorCtr="0" anchor="ctr" bIns="91425" lIns="91425" rIns="91425" wrap="square" tIns="91425"/>
          <a:lstStyle>
            <a:lvl1pPr lvl="0">
              <a:lnSpc>
                <a:spcPct val="100000"/>
              </a:lnSpc>
              <a:spcBef>
                <a:spcPts val="0"/>
              </a:spcBef>
              <a:spcAft>
                <a:spcPts val="0"/>
              </a:spcAft>
              <a:buNone/>
              <a:defRPr/>
            </a:lvl1pPr>
          </a:lstStyle>
          <a:p/>
        </p:txBody>
      </p:sp>
      <p:sp>
        <p:nvSpPr>
          <p:cNvPr id="104" name="Shape 104"/>
          <p:cNvSpPr txBox="1"/>
          <p:nvPr>
            <p:ph idx="12" type="sldNum"/>
          </p:nvPr>
        </p:nvSpPr>
        <p:spPr>
          <a:xfrm>
            <a:off x="8472458" y="4663217"/>
            <a:ext cx="548700" cy="393600"/>
          </a:xfrm>
          <a:prstGeom prst="rect">
            <a:avLst/>
          </a:prstGeom>
        </p:spPr>
        <p:txBody>
          <a:bodyPr anchorCtr="0" anchor="ctr" bIns="91425" lIns="91425" rIns="91425" wrap="square" tIns="91425">
            <a:noAutofit/>
          </a:bodyPr>
          <a:lstStyle/>
          <a:p>
            <a:pPr lvl="0">
              <a:spcBef>
                <a:spcPts val="0"/>
              </a:spcBef>
              <a:buNone/>
            </a:pPr>
            <a:fld id="{00000000-1234-1234-1234-123412341234}" type="slidenum">
              <a:rPr lang="en"/>
              <a:t>‹#›</a:t>
            </a:fld>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name="Big number">
    <p:spTree>
      <p:nvGrpSpPr>
        <p:cNvPr id="105" name="Shape 105"/>
        <p:cNvGrpSpPr/>
        <p:nvPr/>
      </p:nvGrpSpPr>
      <p:grpSpPr>
        <a:xfrm>
          <a:off x="0" y="0"/>
          <a:ext cx="0" cy="0"/>
          <a:chOff x="0" y="0"/>
          <a:chExt cx="0" cy="0"/>
        </a:xfrm>
      </p:grpSpPr>
      <p:grpSp>
        <p:nvGrpSpPr>
          <p:cNvPr id="106" name="Shape 106"/>
          <p:cNvGrpSpPr/>
          <p:nvPr/>
        </p:nvGrpSpPr>
        <p:grpSpPr>
          <a:xfrm>
            <a:off x="4406400" y="0"/>
            <a:ext cx="4737600" cy="5143065"/>
            <a:chOff x="4406400" y="0"/>
            <a:chExt cx="4737600" cy="5143065"/>
          </a:xfrm>
        </p:grpSpPr>
        <p:sp>
          <p:nvSpPr>
            <p:cNvPr id="107" name="Shape 107"/>
            <p:cNvSpPr/>
            <p:nvPr/>
          </p:nvSpPr>
          <p:spPr>
            <a:xfrm rot="5400000">
              <a:off x="4408200" y="-1800"/>
              <a:ext cx="4734000" cy="4737600"/>
            </a:xfrm>
            <a:prstGeom prst="diagStripe">
              <a:avLst>
                <a:gd fmla="val 49469" name="adj"/>
              </a:avLst>
            </a:prstGeom>
            <a:solidFill>
              <a:schemeClr val="lt1">
                <a:alpha val="3460"/>
              </a:schemeClr>
            </a:solidFill>
            <a:ln>
              <a:noFill/>
            </a:ln>
          </p:spPr>
          <p:txBody>
            <a:bodyPr anchorCtr="0" anchor="ctr" bIns="91425" lIns="91425" rIns="91425" wrap="square" tIns="91425">
              <a:noAutofit/>
            </a:bodyPr>
            <a:lstStyle/>
            <a:p>
              <a:pPr lvl="0">
                <a:spcBef>
                  <a:spcPts val="0"/>
                </a:spcBef>
                <a:buNone/>
              </a:pPr>
              <a:r>
                <a:t/>
              </a:r>
              <a:endParaRPr/>
            </a:p>
          </p:txBody>
        </p:sp>
        <p:sp>
          <p:nvSpPr>
            <p:cNvPr id="108" name="Shape 108"/>
            <p:cNvSpPr/>
            <p:nvPr/>
          </p:nvSpPr>
          <p:spPr>
            <a:xfrm rot="5400000">
              <a:off x="4841125" y="5700"/>
              <a:ext cx="4298100" cy="4286700"/>
            </a:xfrm>
            <a:prstGeom prst="diagStripe">
              <a:avLst>
                <a:gd fmla="val 0" name="adj"/>
              </a:avLst>
            </a:prstGeom>
            <a:solidFill>
              <a:schemeClr val="lt1">
                <a:alpha val="3460"/>
              </a:schemeClr>
            </a:solidFill>
            <a:ln>
              <a:noFill/>
            </a:ln>
          </p:spPr>
          <p:txBody>
            <a:bodyPr anchorCtr="0" anchor="ctr" bIns="91425" lIns="91425" rIns="91425" wrap="square" tIns="91425">
              <a:noAutofit/>
            </a:bodyPr>
            <a:lstStyle/>
            <a:p>
              <a:pPr lvl="0">
                <a:spcBef>
                  <a:spcPts val="0"/>
                </a:spcBef>
                <a:buNone/>
              </a:pPr>
              <a:r>
                <a:t/>
              </a:r>
              <a:endParaRPr/>
            </a:p>
          </p:txBody>
        </p:sp>
        <p:sp>
          <p:nvSpPr>
            <p:cNvPr id="109" name="Shape 109"/>
            <p:cNvSpPr/>
            <p:nvPr/>
          </p:nvSpPr>
          <p:spPr>
            <a:xfrm rot="-5400000">
              <a:off x="5618399" y="1236468"/>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110" name="Shape 110"/>
            <p:cNvSpPr/>
            <p:nvPr/>
          </p:nvSpPr>
          <p:spPr>
            <a:xfrm flipH="1">
              <a:off x="5849857" y="1443956"/>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111" name="Shape 111"/>
            <p:cNvSpPr/>
            <p:nvPr/>
          </p:nvSpPr>
          <p:spPr>
            <a:xfrm rot="-5400000">
              <a:off x="5987081" y="2469465"/>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112" name="Shape 112"/>
            <p:cNvSpPr/>
            <p:nvPr/>
          </p:nvSpPr>
          <p:spPr>
            <a:xfrm flipH="1">
              <a:off x="6222115" y="2676953"/>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113" name="Shape 113"/>
            <p:cNvSpPr/>
            <p:nvPr/>
          </p:nvSpPr>
          <p:spPr>
            <a:xfrm rot="-5400000">
              <a:off x="6675341" y="1862018"/>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114" name="Shape 114"/>
            <p:cNvSpPr/>
            <p:nvPr/>
          </p:nvSpPr>
          <p:spPr>
            <a:xfrm flipH="1">
              <a:off x="6908099" y="2069505"/>
              <a:ext cx="808800" cy="808800"/>
            </a:xfrm>
            <a:prstGeom prst="diagStripe">
              <a:avLst>
                <a:gd fmla="val 50000" name="adj"/>
              </a:avLst>
            </a:prstGeom>
            <a:solidFill>
              <a:schemeClr val="lt2"/>
            </a:solidFill>
            <a:ln>
              <a:noFill/>
            </a:ln>
          </p:spPr>
          <p:txBody>
            <a:bodyPr anchorCtr="0" anchor="ctr" bIns="91425" lIns="91425" rIns="91425" wrap="square" tIns="91425">
              <a:noAutofit/>
            </a:bodyPr>
            <a:lstStyle/>
            <a:p>
              <a:pPr lvl="0">
                <a:spcBef>
                  <a:spcPts val="0"/>
                </a:spcBef>
                <a:buNone/>
              </a:pPr>
              <a:r>
                <a:t/>
              </a:r>
              <a:endParaRPr/>
            </a:p>
          </p:txBody>
        </p:sp>
        <p:sp>
          <p:nvSpPr>
            <p:cNvPr id="115" name="Shape 115"/>
            <p:cNvSpPr/>
            <p:nvPr/>
          </p:nvSpPr>
          <p:spPr>
            <a:xfrm rot="-5400000">
              <a:off x="6861141" y="2477810"/>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116" name="Shape 116"/>
            <p:cNvSpPr/>
            <p:nvPr/>
          </p:nvSpPr>
          <p:spPr>
            <a:xfrm flipH="1">
              <a:off x="7965266" y="2692963"/>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117" name="Shape 117"/>
            <p:cNvSpPr/>
            <p:nvPr/>
          </p:nvSpPr>
          <p:spPr>
            <a:xfrm flipH="1">
              <a:off x="8145082" y="3308755"/>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118" name="Shape 118"/>
            <p:cNvSpPr/>
            <p:nvPr/>
          </p:nvSpPr>
          <p:spPr>
            <a:xfrm rot="-5400000">
              <a:off x="7047599" y="3095015"/>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119" name="Shape 119"/>
            <p:cNvSpPr/>
            <p:nvPr/>
          </p:nvSpPr>
          <p:spPr>
            <a:xfrm flipH="1">
              <a:off x="7276649" y="3302502"/>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120" name="Shape 120"/>
            <p:cNvSpPr/>
            <p:nvPr/>
          </p:nvSpPr>
          <p:spPr>
            <a:xfrm rot="-5400000">
              <a:off x="7227414" y="3710807"/>
              <a:ext cx="808800" cy="808800"/>
            </a:xfrm>
            <a:prstGeom prst="diagStripe">
              <a:avLst>
                <a:gd fmla="val 50000" name="adj"/>
              </a:avLst>
            </a:prstGeom>
            <a:solidFill>
              <a:schemeClr val="accent1"/>
            </a:solidFill>
            <a:ln>
              <a:noFill/>
            </a:ln>
          </p:spPr>
          <p:txBody>
            <a:bodyPr anchorCtr="0" anchor="ctr" bIns="91425" lIns="91425" rIns="91425" wrap="square" tIns="91425">
              <a:noAutofit/>
            </a:bodyPr>
            <a:lstStyle/>
            <a:p>
              <a:pPr lvl="0">
                <a:spcBef>
                  <a:spcPts val="0"/>
                </a:spcBef>
                <a:buNone/>
              </a:pPr>
              <a:r>
                <a:t/>
              </a:r>
              <a:endParaRPr/>
            </a:p>
          </p:txBody>
        </p:sp>
        <p:sp>
          <p:nvSpPr>
            <p:cNvPr id="121" name="Shape 121"/>
            <p:cNvSpPr/>
            <p:nvPr/>
          </p:nvSpPr>
          <p:spPr>
            <a:xfrm flipH="1">
              <a:off x="7462448" y="3918294"/>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122" name="Shape 122"/>
            <p:cNvSpPr/>
            <p:nvPr/>
          </p:nvSpPr>
          <p:spPr>
            <a:xfrm rot="-5400000">
              <a:off x="8102491" y="3718473"/>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123" name="Shape 123"/>
            <p:cNvSpPr/>
            <p:nvPr/>
          </p:nvSpPr>
          <p:spPr>
            <a:xfrm flipH="1">
              <a:off x="8334533" y="3925960"/>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sp>
          <p:nvSpPr>
            <p:cNvPr id="124" name="Shape 124"/>
            <p:cNvSpPr/>
            <p:nvPr/>
          </p:nvSpPr>
          <p:spPr>
            <a:xfrm rot="-5400000">
              <a:off x="8288290" y="4334265"/>
              <a:ext cx="808800" cy="808800"/>
            </a:xfrm>
            <a:prstGeom prst="diagStripe">
              <a:avLst>
                <a:gd fmla="val 50000" name="adj"/>
              </a:avLst>
            </a:prstGeom>
            <a:solidFill>
              <a:schemeClr val="lt1">
                <a:alpha val="7310"/>
              </a:schemeClr>
            </a:solidFill>
            <a:ln>
              <a:noFill/>
            </a:ln>
          </p:spPr>
          <p:txBody>
            <a:bodyPr anchorCtr="0" anchor="ctr" bIns="91425" lIns="91425" rIns="91425" wrap="square" tIns="91425">
              <a:noAutofit/>
            </a:bodyPr>
            <a:lstStyle/>
            <a:p>
              <a:pPr lvl="0">
                <a:spcBef>
                  <a:spcPts val="0"/>
                </a:spcBef>
                <a:buNone/>
              </a:pPr>
              <a:r>
                <a:t/>
              </a:r>
              <a:endParaRPr/>
            </a:p>
          </p:txBody>
        </p:sp>
      </p:grpSp>
      <p:sp>
        <p:nvSpPr>
          <p:cNvPr id="125" name="Shape 125"/>
          <p:cNvSpPr txBox="1"/>
          <p:nvPr>
            <p:ph type="title"/>
          </p:nvPr>
        </p:nvSpPr>
        <p:spPr>
          <a:xfrm>
            <a:off x="823850" y="1284675"/>
            <a:ext cx="4776000" cy="1300800"/>
          </a:xfrm>
          <a:prstGeom prst="rect">
            <a:avLst/>
          </a:prstGeom>
        </p:spPr>
        <p:txBody>
          <a:bodyPr anchorCtr="0" anchor="t" bIns="91425" lIns="91425" rIns="91425" wrap="square" tIns="91425"/>
          <a:lstStyle>
            <a:lvl1pPr lvl="0">
              <a:spcBef>
                <a:spcPts val="0"/>
              </a:spcBef>
              <a:buSzPct val="100000"/>
              <a:defRPr sz="8000"/>
            </a:lvl1pPr>
            <a:lvl2pPr lvl="1">
              <a:spcBef>
                <a:spcPts val="0"/>
              </a:spcBef>
              <a:buSzPct val="100000"/>
              <a:defRPr sz="8000"/>
            </a:lvl2pPr>
            <a:lvl3pPr lvl="2">
              <a:spcBef>
                <a:spcPts val="0"/>
              </a:spcBef>
              <a:buSzPct val="100000"/>
              <a:defRPr sz="8000"/>
            </a:lvl3pPr>
            <a:lvl4pPr lvl="3">
              <a:spcBef>
                <a:spcPts val="0"/>
              </a:spcBef>
              <a:buSzPct val="100000"/>
              <a:defRPr sz="8000"/>
            </a:lvl4pPr>
            <a:lvl5pPr lvl="4">
              <a:spcBef>
                <a:spcPts val="0"/>
              </a:spcBef>
              <a:buSzPct val="100000"/>
              <a:defRPr sz="8000"/>
            </a:lvl5pPr>
            <a:lvl6pPr lvl="5">
              <a:spcBef>
                <a:spcPts val="0"/>
              </a:spcBef>
              <a:buSzPct val="100000"/>
              <a:defRPr sz="8000"/>
            </a:lvl6pPr>
            <a:lvl7pPr lvl="6">
              <a:spcBef>
                <a:spcPts val="0"/>
              </a:spcBef>
              <a:buSzPct val="100000"/>
              <a:defRPr sz="8000"/>
            </a:lvl7pPr>
            <a:lvl8pPr lvl="7">
              <a:spcBef>
                <a:spcPts val="0"/>
              </a:spcBef>
              <a:buSzPct val="100000"/>
              <a:defRPr sz="8000"/>
            </a:lvl8pPr>
            <a:lvl9pPr lvl="8">
              <a:spcBef>
                <a:spcPts val="0"/>
              </a:spcBef>
              <a:buSzPct val="100000"/>
              <a:defRPr sz="8000"/>
            </a:lvl9pPr>
          </a:lstStyle>
          <a:p/>
        </p:txBody>
      </p:sp>
      <p:sp>
        <p:nvSpPr>
          <p:cNvPr id="126" name="Shape 126"/>
          <p:cNvSpPr txBox="1"/>
          <p:nvPr>
            <p:ph idx="1" type="body"/>
          </p:nvPr>
        </p:nvSpPr>
        <p:spPr>
          <a:xfrm>
            <a:off x="823850" y="2643124"/>
            <a:ext cx="4776000" cy="1218900"/>
          </a:xfrm>
          <a:prstGeom prst="rect">
            <a:avLst/>
          </a:prstGeom>
        </p:spPr>
        <p:txBody>
          <a:bodyPr anchorCtr="0" anchor="t" bIns="91425" lIns="91425" rIns="91425" wrap="square" tIns="91425"/>
          <a:lstStyle>
            <a:lvl1pPr lvl="0">
              <a:spcBef>
                <a:spcPts val="0"/>
              </a:spcBef>
              <a:defRPr/>
            </a:lvl1pPr>
            <a:lvl2pPr lvl="1">
              <a:spcBef>
                <a:spcPts val="0"/>
              </a:spcBef>
              <a:defRPr/>
            </a:lvl2pPr>
            <a:lvl3pPr lvl="2">
              <a:spcBef>
                <a:spcPts val="0"/>
              </a:spcBef>
              <a:defRPr/>
            </a:lvl3pPr>
            <a:lvl4pPr lvl="3">
              <a:spcBef>
                <a:spcPts val="0"/>
              </a:spcBef>
              <a:defRPr/>
            </a:lvl4pPr>
            <a:lvl5pPr lvl="4">
              <a:spcBef>
                <a:spcPts val="0"/>
              </a:spcBef>
              <a:defRPr/>
            </a:lvl5pPr>
            <a:lvl6pPr lvl="5">
              <a:spcBef>
                <a:spcPts val="0"/>
              </a:spcBef>
              <a:defRPr/>
            </a:lvl6pPr>
            <a:lvl7pPr lvl="6">
              <a:spcBef>
                <a:spcPts val="0"/>
              </a:spcBef>
              <a:defRPr/>
            </a:lvl7pPr>
            <a:lvl8pPr lvl="7">
              <a:spcBef>
                <a:spcPts val="0"/>
              </a:spcBef>
              <a:defRPr/>
            </a:lvl8pPr>
            <a:lvl9pPr lvl="8">
              <a:spcBef>
                <a:spcPts val="0"/>
              </a:spcBef>
              <a:defRPr/>
            </a:lvl9pPr>
          </a:lstStyle>
          <a:p/>
        </p:txBody>
      </p:sp>
      <p:sp>
        <p:nvSpPr>
          <p:cNvPr id="127" name="Shape 127"/>
          <p:cNvSpPr txBox="1"/>
          <p:nvPr>
            <p:ph idx="12" type="sldNum"/>
          </p:nvPr>
        </p:nvSpPr>
        <p:spPr>
          <a:xfrm>
            <a:off x="8472458" y="4663217"/>
            <a:ext cx="548700" cy="393600"/>
          </a:xfrm>
          <a:prstGeom prst="rect">
            <a:avLst/>
          </a:prstGeom>
        </p:spPr>
        <p:txBody>
          <a:bodyPr anchorCtr="0" anchor="ctr" bIns="91425" lIns="91425" rIns="91425" wrap="square" tIns="91425">
            <a:noAutofit/>
          </a:bodyPr>
          <a:lstStyle/>
          <a:p>
            <a:pPr lvl="0">
              <a:spcBef>
                <a:spcPts val="0"/>
              </a:spcBef>
              <a:buNone/>
            </a:pPr>
            <a:fld id="{00000000-1234-1234-1234-123412341234}" type="slidenum">
              <a:rPr lang="en"/>
              <a:t>‹#›</a:t>
            </a:fld>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type="blank">
  <p:cSld name="Blank">
    <p:spTree>
      <p:nvGrpSpPr>
        <p:cNvPr id="128" name="Shape 128"/>
        <p:cNvGrpSpPr/>
        <p:nvPr/>
      </p:nvGrpSpPr>
      <p:grpSpPr>
        <a:xfrm>
          <a:off x="0" y="0"/>
          <a:ext cx="0" cy="0"/>
          <a:chOff x="0" y="0"/>
          <a:chExt cx="0" cy="0"/>
        </a:xfrm>
      </p:grpSpPr>
      <p:sp>
        <p:nvSpPr>
          <p:cNvPr id="129" name="Shape 129"/>
          <p:cNvSpPr txBox="1"/>
          <p:nvPr>
            <p:ph idx="12" type="sldNum"/>
          </p:nvPr>
        </p:nvSpPr>
        <p:spPr>
          <a:xfrm>
            <a:off x="8472458" y="4663217"/>
            <a:ext cx="548700" cy="393600"/>
          </a:xfrm>
          <a:prstGeom prst="rect">
            <a:avLst/>
          </a:prstGeom>
        </p:spPr>
        <p:txBody>
          <a:bodyPr anchorCtr="0" anchor="ctr" bIns="91425" lIns="91425" rIns="91425" wrap="square" tIns="91425">
            <a:noAutofit/>
          </a:bodyPr>
          <a:lstStyle/>
          <a:p>
            <a:pPr lvl="0">
              <a:spcBef>
                <a:spcPts val="0"/>
              </a:spcBef>
              <a:buNone/>
            </a:pPr>
            <a:fld id="{00000000-1234-1234-1234-123412341234}" type="slidenum">
              <a:rPr lang="en"/>
              <a:t>‹#›</a:t>
            </a:fld>
          </a:p>
        </p:txBody>
      </p:sp>
    </p:spTree>
  </p:cSld>
  <p:clrMapOvr>
    <a:masterClrMapping/>
  </p:clrMapOvr>
</p:sldLayout>
</file>

<file path=ppt/slideMasters/_rels/slideMaster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11" Type="http://schemas.openxmlformats.org/officeDocument/2006/relationships/slideLayout" Target="../slideLayouts/slideLayout11.xml"/><Relationship Id="rId10" Type="http://schemas.openxmlformats.org/officeDocument/2006/relationships/slideLayout" Target="../slideLayouts/slideLayout10.xml"/><Relationship Id="rId12" Type="http://schemas.openxmlformats.org/officeDocument/2006/relationships/theme" Target="../theme/theme1.xml"/><Relationship Id="rId9" Type="http://schemas.openxmlformats.org/officeDocument/2006/relationships/slideLayout" Target="../slideLayouts/slideLayout9.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s>
</file>

<file path=ppt/slideMasters/slideMaster1.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name="focus">
    <p:bg>
      <p:bgPr>
        <a:solidFill>
          <a:schemeClr val="dk1"/>
        </a:solidFill>
      </p:bgPr>
    </p:bg>
    <p:spTree>
      <p:nvGrpSpPr>
        <p:cNvPr id="5" name="Shape 5"/>
        <p:cNvGrpSpPr/>
        <p:nvPr/>
      </p:nvGrpSpPr>
      <p:grpSpPr>
        <a:xfrm>
          <a:off x="0" y="0"/>
          <a:ext cx="0" cy="0"/>
          <a:chOff x="0" y="0"/>
          <a:chExt cx="0" cy="0"/>
        </a:xfrm>
      </p:grpSpPr>
      <p:sp>
        <p:nvSpPr>
          <p:cNvPr id="6" name="Shape 6"/>
          <p:cNvSpPr txBox="1"/>
          <p:nvPr>
            <p:ph type="title"/>
          </p:nvPr>
        </p:nvSpPr>
        <p:spPr>
          <a:xfrm>
            <a:off x="311700" y="445025"/>
            <a:ext cx="8520600" cy="572700"/>
          </a:xfrm>
          <a:prstGeom prst="rect">
            <a:avLst/>
          </a:prstGeom>
          <a:noFill/>
          <a:ln>
            <a:noFill/>
          </a:ln>
        </p:spPr>
        <p:txBody>
          <a:bodyPr anchorCtr="0" anchor="t" bIns="91425" lIns="91425" rIns="91425" wrap="square" tIns="91425"/>
          <a:lstStyle>
            <a:lvl1pPr lvl="0">
              <a:spcBef>
                <a:spcPts val="0"/>
              </a:spcBef>
              <a:buClr>
                <a:schemeClr val="lt1"/>
              </a:buClr>
              <a:buSzPct val="100000"/>
              <a:buFont typeface="Montserrat"/>
              <a:buNone/>
              <a:defRPr sz="2800">
                <a:solidFill>
                  <a:schemeClr val="lt1"/>
                </a:solidFill>
                <a:latin typeface="Montserrat"/>
                <a:ea typeface="Montserrat"/>
                <a:cs typeface="Montserrat"/>
                <a:sym typeface="Montserrat"/>
              </a:defRPr>
            </a:lvl1pPr>
            <a:lvl2pPr lvl="1">
              <a:spcBef>
                <a:spcPts val="0"/>
              </a:spcBef>
              <a:buClr>
                <a:schemeClr val="lt1"/>
              </a:buClr>
              <a:buSzPct val="100000"/>
              <a:buFont typeface="Montserrat"/>
              <a:buNone/>
              <a:defRPr sz="2800">
                <a:solidFill>
                  <a:schemeClr val="lt1"/>
                </a:solidFill>
                <a:latin typeface="Montserrat"/>
                <a:ea typeface="Montserrat"/>
                <a:cs typeface="Montserrat"/>
                <a:sym typeface="Montserrat"/>
              </a:defRPr>
            </a:lvl2pPr>
            <a:lvl3pPr lvl="2">
              <a:spcBef>
                <a:spcPts val="0"/>
              </a:spcBef>
              <a:buClr>
                <a:schemeClr val="lt1"/>
              </a:buClr>
              <a:buSzPct val="100000"/>
              <a:buFont typeface="Montserrat"/>
              <a:buNone/>
              <a:defRPr sz="2800">
                <a:solidFill>
                  <a:schemeClr val="lt1"/>
                </a:solidFill>
                <a:latin typeface="Montserrat"/>
                <a:ea typeface="Montserrat"/>
                <a:cs typeface="Montserrat"/>
                <a:sym typeface="Montserrat"/>
              </a:defRPr>
            </a:lvl3pPr>
            <a:lvl4pPr lvl="3">
              <a:spcBef>
                <a:spcPts val="0"/>
              </a:spcBef>
              <a:buClr>
                <a:schemeClr val="lt1"/>
              </a:buClr>
              <a:buSzPct val="100000"/>
              <a:buFont typeface="Montserrat"/>
              <a:buNone/>
              <a:defRPr sz="2800">
                <a:solidFill>
                  <a:schemeClr val="lt1"/>
                </a:solidFill>
                <a:latin typeface="Montserrat"/>
                <a:ea typeface="Montserrat"/>
                <a:cs typeface="Montserrat"/>
                <a:sym typeface="Montserrat"/>
              </a:defRPr>
            </a:lvl4pPr>
            <a:lvl5pPr lvl="4">
              <a:spcBef>
                <a:spcPts val="0"/>
              </a:spcBef>
              <a:buClr>
                <a:schemeClr val="lt1"/>
              </a:buClr>
              <a:buSzPct val="100000"/>
              <a:buFont typeface="Montserrat"/>
              <a:buNone/>
              <a:defRPr sz="2800">
                <a:solidFill>
                  <a:schemeClr val="lt1"/>
                </a:solidFill>
                <a:latin typeface="Montserrat"/>
                <a:ea typeface="Montserrat"/>
                <a:cs typeface="Montserrat"/>
                <a:sym typeface="Montserrat"/>
              </a:defRPr>
            </a:lvl5pPr>
            <a:lvl6pPr lvl="5">
              <a:spcBef>
                <a:spcPts val="0"/>
              </a:spcBef>
              <a:buClr>
                <a:schemeClr val="lt1"/>
              </a:buClr>
              <a:buSzPct val="100000"/>
              <a:buFont typeface="Montserrat"/>
              <a:buNone/>
              <a:defRPr sz="2800">
                <a:solidFill>
                  <a:schemeClr val="lt1"/>
                </a:solidFill>
                <a:latin typeface="Montserrat"/>
                <a:ea typeface="Montserrat"/>
                <a:cs typeface="Montserrat"/>
                <a:sym typeface="Montserrat"/>
              </a:defRPr>
            </a:lvl6pPr>
            <a:lvl7pPr lvl="6">
              <a:spcBef>
                <a:spcPts val="0"/>
              </a:spcBef>
              <a:buClr>
                <a:schemeClr val="lt1"/>
              </a:buClr>
              <a:buSzPct val="100000"/>
              <a:buFont typeface="Montserrat"/>
              <a:buNone/>
              <a:defRPr sz="2800">
                <a:solidFill>
                  <a:schemeClr val="lt1"/>
                </a:solidFill>
                <a:latin typeface="Montserrat"/>
                <a:ea typeface="Montserrat"/>
                <a:cs typeface="Montserrat"/>
                <a:sym typeface="Montserrat"/>
              </a:defRPr>
            </a:lvl7pPr>
            <a:lvl8pPr lvl="7">
              <a:spcBef>
                <a:spcPts val="0"/>
              </a:spcBef>
              <a:buClr>
                <a:schemeClr val="lt1"/>
              </a:buClr>
              <a:buSzPct val="100000"/>
              <a:buFont typeface="Montserrat"/>
              <a:buNone/>
              <a:defRPr sz="2800">
                <a:solidFill>
                  <a:schemeClr val="lt1"/>
                </a:solidFill>
                <a:latin typeface="Montserrat"/>
                <a:ea typeface="Montserrat"/>
                <a:cs typeface="Montserrat"/>
                <a:sym typeface="Montserrat"/>
              </a:defRPr>
            </a:lvl8pPr>
            <a:lvl9pPr lvl="8">
              <a:spcBef>
                <a:spcPts val="0"/>
              </a:spcBef>
              <a:buClr>
                <a:schemeClr val="lt1"/>
              </a:buClr>
              <a:buSzPct val="100000"/>
              <a:buFont typeface="Montserrat"/>
              <a:buNone/>
              <a:defRPr sz="2800">
                <a:solidFill>
                  <a:schemeClr val="lt1"/>
                </a:solidFill>
                <a:latin typeface="Montserrat"/>
                <a:ea typeface="Montserrat"/>
                <a:cs typeface="Montserrat"/>
                <a:sym typeface="Montserrat"/>
              </a:defRPr>
            </a:lvl9pPr>
          </a:lstStyle>
          <a:p/>
        </p:txBody>
      </p:sp>
      <p:sp>
        <p:nvSpPr>
          <p:cNvPr id="7" name="Shape 7"/>
          <p:cNvSpPr txBox="1"/>
          <p:nvPr>
            <p:ph idx="1" type="body"/>
          </p:nvPr>
        </p:nvSpPr>
        <p:spPr>
          <a:xfrm>
            <a:off x="311700" y="1152475"/>
            <a:ext cx="8520600" cy="3416400"/>
          </a:xfrm>
          <a:prstGeom prst="rect">
            <a:avLst/>
          </a:prstGeom>
          <a:noFill/>
          <a:ln>
            <a:noFill/>
          </a:ln>
        </p:spPr>
        <p:txBody>
          <a:bodyPr anchorCtr="0" anchor="t" bIns="91425" lIns="91425" rIns="91425" wrap="square" tIns="91425"/>
          <a:lstStyle>
            <a:lvl1pPr lvl="0">
              <a:lnSpc>
                <a:spcPct val="115000"/>
              </a:lnSpc>
              <a:spcBef>
                <a:spcPts val="0"/>
              </a:spcBef>
              <a:spcAft>
                <a:spcPts val="1600"/>
              </a:spcAft>
              <a:buClr>
                <a:schemeClr val="lt1"/>
              </a:buClr>
              <a:buSzPct val="100000"/>
              <a:buFont typeface="Lato"/>
              <a:buChar char="●"/>
              <a:defRPr sz="1300">
                <a:solidFill>
                  <a:schemeClr val="lt1"/>
                </a:solidFill>
                <a:latin typeface="Lato"/>
                <a:ea typeface="Lato"/>
                <a:cs typeface="Lato"/>
                <a:sym typeface="Lato"/>
              </a:defRPr>
            </a:lvl1pPr>
            <a:lvl2pPr lvl="1">
              <a:lnSpc>
                <a:spcPct val="115000"/>
              </a:lnSpc>
              <a:spcBef>
                <a:spcPts val="0"/>
              </a:spcBef>
              <a:spcAft>
                <a:spcPts val="1600"/>
              </a:spcAft>
              <a:buClr>
                <a:schemeClr val="lt1"/>
              </a:buClr>
              <a:buSzPct val="100000"/>
              <a:buFont typeface="Lato"/>
              <a:buChar char="○"/>
              <a:defRPr sz="1100">
                <a:solidFill>
                  <a:schemeClr val="lt1"/>
                </a:solidFill>
                <a:latin typeface="Lato"/>
                <a:ea typeface="Lato"/>
                <a:cs typeface="Lato"/>
                <a:sym typeface="Lato"/>
              </a:defRPr>
            </a:lvl2pPr>
            <a:lvl3pPr lvl="2">
              <a:lnSpc>
                <a:spcPct val="115000"/>
              </a:lnSpc>
              <a:spcBef>
                <a:spcPts val="0"/>
              </a:spcBef>
              <a:spcAft>
                <a:spcPts val="1600"/>
              </a:spcAft>
              <a:buClr>
                <a:schemeClr val="lt1"/>
              </a:buClr>
              <a:buSzPct val="100000"/>
              <a:buFont typeface="Lato"/>
              <a:buChar char="■"/>
              <a:defRPr sz="1100">
                <a:solidFill>
                  <a:schemeClr val="lt1"/>
                </a:solidFill>
                <a:latin typeface="Lato"/>
                <a:ea typeface="Lato"/>
                <a:cs typeface="Lato"/>
                <a:sym typeface="Lato"/>
              </a:defRPr>
            </a:lvl3pPr>
            <a:lvl4pPr lvl="3">
              <a:lnSpc>
                <a:spcPct val="115000"/>
              </a:lnSpc>
              <a:spcBef>
                <a:spcPts val="0"/>
              </a:spcBef>
              <a:spcAft>
                <a:spcPts val="1600"/>
              </a:spcAft>
              <a:buClr>
                <a:schemeClr val="lt1"/>
              </a:buClr>
              <a:buSzPct val="100000"/>
              <a:buFont typeface="Lato"/>
              <a:buChar char="●"/>
              <a:defRPr sz="1100">
                <a:solidFill>
                  <a:schemeClr val="lt1"/>
                </a:solidFill>
                <a:latin typeface="Lato"/>
                <a:ea typeface="Lato"/>
                <a:cs typeface="Lato"/>
                <a:sym typeface="Lato"/>
              </a:defRPr>
            </a:lvl4pPr>
            <a:lvl5pPr lvl="4">
              <a:lnSpc>
                <a:spcPct val="115000"/>
              </a:lnSpc>
              <a:spcBef>
                <a:spcPts val="0"/>
              </a:spcBef>
              <a:spcAft>
                <a:spcPts val="1600"/>
              </a:spcAft>
              <a:buClr>
                <a:schemeClr val="lt1"/>
              </a:buClr>
              <a:buSzPct val="100000"/>
              <a:buFont typeface="Lato"/>
              <a:buChar char="○"/>
              <a:defRPr sz="1100">
                <a:solidFill>
                  <a:schemeClr val="lt1"/>
                </a:solidFill>
                <a:latin typeface="Lato"/>
                <a:ea typeface="Lato"/>
                <a:cs typeface="Lato"/>
                <a:sym typeface="Lato"/>
              </a:defRPr>
            </a:lvl5pPr>
            <a:lvl6pPr lvl="5">
              <a:lnSpc>
                <a:spcPct val="115000"/>
              </a:lnSpc>
              <a:spcBef>
                <a:spcPts val="0"/>
              </a:spcBef>
              <a:spcAft>
                <a:spcPts val="1600"/>
              </a:spcAft>
              <a:buClr>
                <a:schemeClr val="lt1"/>
              </a:buClr>
              <a:buSzPct val="100000"/>
              <a:buFont typeface="Lato"/>
              <a:buChar char="■"/>
              <a:defRPr sz="1100">
                <a:solidFill>
                  <a:schemeClr val="lt1"/>
                </a:solidFill>
                <a:latin typeface="Lato"/>
                <a:ea typeface="Lato"/>
                <a:cs typeface="Lato"/>
                <a:sym typeface="Lato"/>
              </a:defRPr>
            </a:lvl6pPr>
            <a:lvl7pPr lvl="6">
              <a:lnSpc>
                <a:spcPct val="115000"/>
              </a:lnSpc>
              <a:spcBef>
                <a:spcPts val="0"/>
              </a:spcBef>
              <a:spcAft>
                <a:spcPts val="1600"/>
              </a:spcAft>
              <a:buClr>
                <a:schemeClr val="lt1"/>
              </a:buClr>
              <a:buSzPct val="100000"/>
              <a:buFont typeface="Lato"/>
              <a:buChar char="●"/>
              <a:defRPr sz="1100">
                <a:solidFill>
                  <a:schemeClr val="lt1"/>
                </a:solidFill>
                <a:latin typeface="Lato"/>
                <a:ea typeface="Lato"/>
                <a:cs typeface="Lato"/>
                <a:sym typeface="Lato"/>
              </a:defRPr>
            </a:lvl7pPr>
            <a:lvl8pPr lvl="7">
              <a:lnSpc>
                <a:spcPct val="115000"/>
              </a:lnSpc>
              <a:spcBef>
                <a:spcPts val="0"/>
              </a:spcBef>
              <a:spcAft>
                <a:spcPts val="1600"/>
              </a:spcAft>
              <a:buClr>
                <a:schemeClr val="lt1"/>
              </a:buClr>
              <a:buSzPct val="100000"/>
              <a:buFont typeface="Lato"/>
              <a:buChar char="○"/>
              <a:defRPr sz="1100">
                <a:solidFill>
                  <a:schemeClr val="lt1"/>
                </a:solidFill>
                <a:latin typeface="Lato"/>
                <a:ea typeface="Lato"/>
                <a:cs typeface="Lato"/>
                <a:sym typeface="Lato"/>
              </a:defRPr>
            </a:lvl8pPr>
            <a:lvl9pPr lvl="8">
              <a:lnSpc>
                <a:spcPct val="115000"/>
              </a:lnSpc>
              <a:spcBef>
                <a:spcPts val="0"/>
              </a:spcBef>
              <a:spcAft>
                <a:spcPts val="1600"/>
              </a:spcAft>
              <a:buClr>
                <a:schemeClr val="lt1"/>
              </a:buClr>
              <a:buSzPct val="100000"/>
              <a:buFont typeface="Lato"/>
              <a:buChar char="■"/>
              <a:defRPr sz="1100">
                <a:solidFill>
                  <a:schemeClr val="lt1"/>
                </a:solidFill>
                <a:latin typeface="Lato"/>
                <a:ea typeface="Lato"/>
                <a:cs typeface="Lato"/>
                <a:sym typeface="Lato"/>
              </a:defRPr>
            </a:lvl9pPr>
          </a:lstStyle>
          <a:p/>
        </p:txBody>
      </p:sp>
      <p:sp>
        <p:nvSpPr>
          <p:cNvPr id="8" name="Shape 8"/>
          <p:cNvSpPr txBox="1"/>
          <p:nvPr>
            <p:ph idx="12" type="sldNum"/>
          </p:nvPr>
        </p:nvSpPr>
        <p:spPr>
          <a:xfrm>
            <a:off x="8472458" y="4663217"/>
            <a:ext cx="548700" cy="393600"/>
          </a:xfrm>
          <a:prstGeom prst="rect">
            <a:avLst/>
          </a:prstGeom>
          <a:noFill/>
          <a:ln>
            <a:noFill/>
          </a:ln>
        </p:spPr>
        <p:txBody>
          <a:bodyPr anchorCtr="0" anchor="ctr" bIns="91425" lIns="91425" rIns="91425" wrap="square" tIns="91425">
            <a:noAutofit/>
          </a:bodyPr>
          <a:lstStyle/>
          <a:p>
            <a:pPr lvl="0" algn="r">
              <a:spcBef>
                <a:spcPts val="0"/>
              </a:spcBef>
              <a:buNone/>
            </a:pPr>
            <a:fld id="{00000000-1234-1234-1234-123412341234}" type="slidenum">
              <a:rPr lang="en" sz="1000">
                <a:solidFill>
                  <a:schemeClr val="lt1"/>
                </a:solidFill>
                <a:latin typeface="Lato"/>
                <a:ea typeface="Lato"/>
                <a:cs typeface="Lato"/>
                <a:sym typeface="Lato"/>
              </a:rPr>
              <a:t>‹#›</a:t>
            </a:fld>
          </a:p>
        </p:txBody>
      </p:sp>
    </p:spTree>
  </p:cSld>
  <p:clrMap accent1="accent1" accent2="accent2" accent3="accent3" accent4="accent4" accent5="accent5" accent6="accent6" bg1="lt1" bg2="dk2" tx1="dk1" tx2="lt2" folHlink="folHlink" hlink="hlink"/>
  <p:sldLayoutIdLst>
    <p:sldLayoutId id="2147483648" r:id="rId1"/>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Lst>
  <p:hf dt="0" ftr="0" hdr="0" sldNum="0"/>
  <p:txStyles>
    <p:titleStyle>
      <a:defPPr lvl="0" marR="0" rtl="0" algn="l">
        <a:lnSpc>
          <a:spcPct val="100000"/>
        </a:lnSpc>
        <a:spcBef>
          <a:spcPts val="0"/>
        </a:spcBef>
        <a:spcAft>
          <a:spcPts val="0"/>
        </a:spcAft>
      </a:defPPr>
      <a:lvl1pPr lvl="0"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1pPr>
    </p:titleStyle>
    <p:bodyStyle>
      <a:defPPr lvl="0" marR="0" rtl="0" algn="l">
        <a:lnSpc>
          <a:spcPct val="100000"/>
        </a:lnSpc>
        <a:spcBef>
          <a:spcPts val="0"/>
        </a:spcBef>
        <a:spcAft>
          <a:spcPts val="0"/>
        </a:spcAft>
      </a:defPPr>
      <a:lvl1pPr lvl="0"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None/>
        <a:defRPr b="0" i="0" sz="1400" u="none" cap="none" strike="noStrik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notesSlide" Target="../notesSlides/notesSlide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notesSlide" Target="../notesSlides/notesSlide3.xml"/><Relationship Id="rId3" Type="http://schemas.openxmlformats.org/officeDocument/2006/relationships/image" Target="../media/image2.png"/></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7.xml"/><Relationship Id="rId2" Type="http://schemas.openxmlformats.org/officeDocument/2006/relationships/notesSlide" Target="../notesSlides/notesSlide4.xml"/><Relationship Id="rId3" Type="http://schemas.openxmlformats.org/officeDocument/2006/relationships/image" Target="../media/image2.pn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5.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6.xml"/><Relationship Id="rId3" Type="http://schemas.openxmlformats.org/officeDocument/2006/relationships/image" Target="../media/image5.png"/></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7.xml"/><Relationship Id="rId3" Type="http://schemas.openxmlformats.org/officeDocument/2006/relationships/image" Target="../media/image1.png"/><Relationship Id="rId4" Type="http://schemas.openxmlformats.org/officeDocument/2006/relationships/image" Target="../media/image3.png"/><Relationship Id="rId5" Type="http://schemas.openxmlformats.org/officeDocument/2006/relationships/image" Target="../media/image4.pn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8.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9.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0.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1.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3.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4.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5.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6.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7.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8.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9.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0.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1.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3.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4.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5.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6.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7.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8.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29.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0.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1.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3.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4.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5.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6.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7.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8.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9.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40.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41.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4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43.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44.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45.xml"/></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46.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47.xml"/></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48.xml"/></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49.xml"/></Relationships>
</file>

<file path=ppt/slides/_rels/slide50.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50.xml"/></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51.xml"/></Relationships>
</file>

<file path=ppt/slides/_rels/slide5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52.xml"/></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53.xml"/></Relationships>
</file>

<file path=ppt/slides/_rels/slide54.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54.xml"/></Relationships>
</file>

<file path=ppt/slides/_rels/slide5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55.xml"/></Relationships>
</file>

<file path=ppt/slides/_rels/slide56.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56.xml"/></Relationships>
</file>

<file path=ppt/slides/_rels/slide5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57.xml"/></Relationships>
</file>

<file path=ppt/slides/_rels/slide5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58.xml"/></Relationships>
</file>

<file path=ppt/slides/_rels/slide5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59.xml"/></Relationships>
</file>

<file path=ppt/slides/_rels/slide60.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60.xml"/></Relationships>
</file>

<file path=ppt/slides/_rels/slide6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61.xml"/></Relationships>
</file>

<file path=ppt/slides/_rels/slide6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62.xml"/></Relationships>
</file>

<file path=ppt/slides/_rels/slide6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63.xml"/></Relationships>
</file>

<file path=ppt/slides/_rels/slide64.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64.xml"/></Relationships>
</file>

<file path=ppt/slides/_rels/slide6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65.xml"/></Relationships>
</file>

<file path=ppt/slides/_rels/slide66.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66.xml"/></Relationships>
</file>

<file path=ppt/slides/_rels/slide6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67.xml"/></Relationships>
</file>

<file path=ppt/slides/_rels/slide6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68.xml"/></Relationships>
</file>

<file path=ppt/slides/_rels/slide6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69.xml"/></Relationships>
</file>

<file path=ppt/slides/_rels/slide70.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70.xml"/></Relationships>
</file>

<file path=ppt/slides/_rels/slide7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71.xml"/></Relationships>
</file>

<file path=ppt/slides/_rels/slide7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72.xml"/></Relationships>
</file>

<file path=ppt/slides/_rels/slide7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73.xml"/></Relationships>
</file>

<file path=ppt/slides/_rels/slide74.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74.xml"/></Relationships>
</file>

<file path=ppt/slides/_rels/slide7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75.xml"/></Relationships>
</file>

<file path=ppt/slides/_rels/slide76.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76.xml"/></Relationships>
</file>

<file path=ppt/slides/_rels/slide7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77.xml"/></Relationships>
</file>

<file path=ppt/slides/_rels/slide7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78.xml"/></Relationships>
</file>

<file path=ppt/slides/_rels/slide7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79.xml"/></Relationships>
</file>

<file path=ppt/slides/_rels/slide80.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80.xml"/></Relationships>
</file>

<file path=ppt/slides/_rels/slide8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81.xml"/></Relationships>
</file>

<file path=ppt/slides/_rels/slide8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82.xml"/></Relationships>
</file>

<file path=ppt/slides/_rels/slide8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83.xml"/></Relationships>
</file>

<file path=ppt/slides/_rels/slide84.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84.xml"/></Relationships>
</file>

<file path=ppt/slides/_rels/slide8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85.xml"/></Relationships>
</file>

<file path=ppt/slides/_rels/slide86.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86.xml"/></Relationships>
</file>

<file path=ppt/slides/_rels/slide8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87.xml"/></Relationships>
</file>

<file path=ppt/slides/_rels/slide8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88.xml"/></Relationships>
</file>

<file path=ppt/slides/_rels/slide8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89.xml"/></Relationships>
</file>

<file path=ppt/slides/_rels/slide90.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90.xml"/></Relationships>
</file>

<file path=ppt/slides/_rels/slide9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91.xml"/></Relationships>
</file>

<file path=ppt/slides/_rels/slide9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92.xml"/></Relationships>
</file>

<file path=ppt/slides/_rels/slide9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93.xml"/></Relationships>
</file>

<file path=ppt/slides/_rels/slide94.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94.xml"/></Relationships>
</file>

<file path=ppt/slides/_rels/slide9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95.xml"/></Relationships>
</file>

<file path=ppt/slides/_rels/slide96.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96.xml"/></Relationships>
</file>

<file path=ppt/slides/_rels/slide9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97.xml"/></Relationships>
</file>

<file path=ppt/slides/_rels/slide9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98.xml"/></Relationships>
</file>

<file path=ppt/slides/_rels/slide9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99.xml"/></Relationships>
</file>

<file path=ppt/slides/_rels/slide100.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00.xml"/></Relationships>
</file>

<file path=ppt/slides/_rels/slide10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01.xml"/></Relationships>
</file>

<file path=ppt/slides/_rels/slide10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02.xml"/></Relationships>
</file>

<file path=ppt/slides/_rels/slide10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03.xml"/></Relationships>
</file>

<file path=ppt/slides/_rels/slide104.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04.xml"/></Relationships>
</file>

<file path=ppt/slides/_rels/slide10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05.xml"/></Relationships>
</file>

<file path=ppt/slides/_rels/slide106.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06.xml"/></Relationships>
</file>

<file path=ppt/slides/_rels/slide10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07.xml"/></Relationships>
</file>

<file path=ppt/slides/_rels/slide10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08.xml"/></Relationships>
</file>

<file path=ppt/slides/_rels/slide10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09.xml"/></Relationships>
</file>

<file path=ppt/slides/_rels/slide110.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10.xml"/></Relationships>
</file>

<file path=ppt/slides/_rels/slide11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11.xml"/></Relationships>
</file>

<file path=ppt/slides/_rels/slide11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12.xml"/></Relationships>
</file>

<file path=ppt/slides/_rels/slide11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13.xml"/></Relationships>
</file>

<file path=ppt/slides/_rels/slide114.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14.xml"/></Relationships>
</file>

<file path=ppt/slides/_rels/slide11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15.xml"/></Relationships>
</file>

<file path=ppt/slides/_rels/slide116.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16.xml"/></Relationships>
</file>

<file path=ppt/slides/_rels/slide11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17.xml"/></Relationships>
</file>

<file path=ppt/slides/_rels/slide11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18.xml"/></Relationships>
</file>

<file path=ppt/slides/_rels/slide11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19.xml"/></Relationships>
</file>

<file path=ppt/slides/_rels/slide120.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20.xml"/></Relationships>
</file>

<file path=ppt/slides/_rels/slide12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21.xml"/></Relationships>
</file>

<file path=ppt/slides/_rels/slide12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22.xml"/></Relationships>
</file>

<file path=ppt/slides/_rels/slide12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23.xml"/></Relationships>
</file>

<file path=ppt/slides/_rels/slide124.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24.xml"/></Relationships>
</file>

<file path=ppt/slides/_rels/slide12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25.xml"/></Relationships>
</file>

<file path=ppt/slides/_rels/slide126.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26.xml"/></Relationships>
</file>

<file path=ppt/slides/_rels/slide12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27.xml"/></Relationships>
</file>

<file path=ppt/slides/_rels/slide12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28.xml"/></Relationships>
</file>

<file path=ppt/slides/_rels/slide12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29.xml"/></Relationships>
</file>

<file path=ppt/slides/_rels/slide130.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30.xml"/></Relationships>
</file>

<file path=ppt/slides/_rels/slide13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31.xml"/></Relationships>
</file>

<file path=ppt/slides/_rels/slide13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32.xml"/></Relationships>
</file>

<file path=ppt/slides/_rels/slide13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33.xml"/></Relationships>
</file>

<file path=ppt/slides/_rels/slide134.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34.xml"/></Relationships>
</file>

<file path=ppt/slides/_rels/slide13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35.xml"/></Relationships>
</file>

<file path=ppt/slides/_rels/slide136.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36.xml"/></Relationships>
</file>

<file path=ppt/slides/_rels/slide13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37.xml"/></Relationships>
</file>

<file path=ppt/slides/_rels/slide13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38.xml"/></Relationships>
</file>

<file path=ppt/slides/_rels/slide13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39.xml"/></Relationships>
</file>

<file path=ppt/slides/_rels/slide140.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40.xml"/></Relationships>
</file>

<file path=ppt/slides/_rels/slide141.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41.xml"/></Relationships>
</file>

<file path=ppt/slides/_rels/slide14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42.xml"/></Relationships>
</file>

<file path=ppt/slides/_rels/slide143.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43.xml"/></Relationships>
</file>

<file path=ppt/slides/_rels/slide144.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44.xml"/></Relationships>
</file>

<file path=ppt/slides/_rels/slide145.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45.xml"/></Relationships>
</file>

<file path=ppt/slides/_rels/slide146.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46.xml"/></Relationships>
</file>

<file path=ppt/slides/_rels/slide147.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47.xml"/></Relationships>
</file>

<file path=ppt/slides/_rels/slide148.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48.xml"/></Relationships>
</file>

<file path=ppt/slides/_rels/slide149.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49.xml"/></Relationships>
</file>

<file path=ppt/slides/_rels/slide150.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50.xml"/></Relationships>
</file>

<file path=ppt/slides/slide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33" name="Shape 133"/>
        <p:cNvGrpSpPr/>
        <p:nvPr/>
      </p:nvGrpSpPr>
      <p:grpSpPr>
        <a:xfrm>
          <a:off x="0" y="0"/>
          <a:ext cx="0" cy="0"/>
          <a:chOff x="0" y="0"/>
          <a:chExt cx="0" cy="0"/>
        </a:xfrm>
      </p:grpSpPr>
      <p:sp>
        <p:nvSpPr>
          <p:cNvPr id="134" name="Shape 134"/>
          <p:cNvSpPr txBox="1"/>
          <p:nvPr>
            <p:ph type="ctrTitle"/>
          </p:nvPr>
        </p:nvSpPr>
        <p:spPr>
          <a:xfrm>
            <a:off x="3537150" y="1578400"/>
            <a:ext cx="5017500" cy="1578900"/>
          </a:xfrm>
          <a:prstGeom prst="rect">
            <a:avLst/>
          </a:prstGeom>
        </p:spPr>
        <p:txBody>
          <a:bodyPr anchorCtr="0" anchor="t" bIns="91425" lIns="91425" rIns="91425" wrap="square" tIns="91425">
            <a:noAutofit/>
          </a:bodyPr>
          <a:lstStyle/>
          <a:p>
            <a:pPr lvl="0" rtl="0">
              <a:spcBef>
                <a:spcPts val="0"/>
              </a:spcBef>
              <a:buNone/>
            </a:pPr>
            <a:r>
              <a:rPr lang="en"/>
              <a:t>FLP Impossibility of Consensus</a:t>
            </a:r>
          </a:p>
        </p:txBody>
      </p:sp>
      <p:sp>
        <p:nvSpPr>
          <p:cNvPr id="135" name="Shape 135"/>
          <p:cNvSpPr txBox="1"/>
          <p:nvPr>
            <p:ph idx="1" type="subTitle"/>
          </p:nvPr>
        </p:nvSpPr>
        <p:spPr>
          <a:xfrm>
            <a:off x="4672850" y="3924925"/>
            <a:ext cx="4191000" cy="506100"/>
          </a:xfrm>
          <a:prstGeom prst="rect">
            <a:avLst/>
          </a:prstGeom>
        </p:spPr>
        <p:txBody>
          <a:bodyPr anchorCtr="0" anchor="t" bIns="91425" lIns="91425" rIns="91425" wrap="square" tIns="91425">
            <a:noAutofit/>
          </a:bodyPr>
          <a:lstStyle/>
          <a:p>
            <a:pPr lvl="0" rtl="0">
              <a:spcBef>
                <a:spcPts val="0"/>
              </a:spcBef>
              <a:buNone/>
            </a:pPr>
            <a:r>
              <a:rPr lang="en"/>
              <a:t>Yan Ji      Oct 26, 2017</a:t>
            </a:r>
          </a:p>
          <a:p>
            <a:pPr lvl="0" rtl="0">
              <a:spcBef>
                <a:spcPts val="0"/>
              </a:spcBef>
              <a:buNone/>
            </a:pPr>
            <a:r>
              <a:t/>
            </a:r>
            <a:endParaRPr/>
          </a:p>
          <a:p>
            <a:pPr lvl="0" rtl="0">
              <a:spcBef>
                <a:spcPts val="0"/>
              </a:spcBef>
              <a:buNone/>
            </a:pPr>
            <a:r>
              <a:rPr lang="en"/>
              <a:t>Slides inspired by Lorenzo Alvisi (CS5414 FA16) slides and Philip Daian (CS6410 FA16) slides</a:t>
            </a:r>
          </a:p>
        </p:txBody>
      </p:sp>
    </p:spTree>
  </p:cSld>
  <p:clrMapOvr>
    <a:masterClrMapping/>
  </p:clrMapOvr>
</p:sld>
</file>

<file path=ppt/slides/slide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39" name="Shape 139"/>
        <p:cNvGrpSpPr/>
        <p:nvPr/>
      </p:nvGrpSpPr>
      <p:grpSpPr>
        <a:xfrm>
          <a:off x="0" y="0"/>
          <a:ext cx="0" cy="0"/>
          <a:chOff x="0" y="0"/>
          <a:chExt cx="0" cy="0"/>
        </a:xfrm>
      </p:grpSpPr>
    </p:spTree>
  </p:cSld>
  <p:clrMapOvr>
    <a:masterClrMapping/>
  </p:clrMapOvr>
</p:sld>
</file>

<file path=ppt/slides/slide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43" name="Shape 143"/>
        <p:cNvGrpSpPr/>
        <p:nvPr/>
      </p:nvGrpSpPr>
      <p:grpSpPr>
        <a:xfrm>
          <a:off x="0" y="0"/>
          <a:ext cx="0" cy="0"/>
          <a:chOff x="0" y="0"/>
          <a:chExt cx="0" cy="0"/>
        </a:xfrm>
      </p:grpSpPr>
      <p:sp>
        <p:nvSpPr>
          <p:cNvPr id="144" name="Shape 144"/>
          <p:cNvSpPr txBox="1"/>
          <p:nvPr>
            <p:ph type="title"/>
          </p:nvPr>
        </p:nvSpPr>
        <p:spPr>
          <a:xfrm>
            <a:off x="3440775" y="2277000"/>
            <a:ext cx="4587000" cy="2790300"/>
          </a:xfrm>
          <a:prstGeom prst="rect">
            <a:avLst/>
          </a:prstGeom>
          <a:noFill/>
          <a:ln>
            <a:noFill/>
          </a:ln>
        </p:spPr>
        <p:txBody>
          <a:bodyPr anchorCtr="0" anchor="t" bIns="91425" lIns="91425" rIns="91425" wrap="square" tIns="91425">
            <a:noAutofit/>
          </a:bodyPr>
          <a:lstStyle/>
          <a:p>
            <a:pPr indent="0" lvl="0" marL="0" marR="0" rtl="0" algn="l">
              <a:lnSpc>
                <a:spcPct val="115000"/>
              </a:lnSpc>
              <a:spcBef>
                <a:spcPts val="0"/>
              </a:spcBef>
              <a:spcAft>
                <a:spcPts val="1600"/>
              </a:spcAft>
              <a:buNone/>
            </a:pPr>
            <a:r>
              <a:rPr lang="en" sz="2400">
                <a:latin typeface="Lato"/>
                <a:ea typeface="Lato"/>
                <a:cs typeface="Lato"/>
                <a:sym typeface="Lato"/>
              </a:rPr>
              <a:t>I think you ought to know I'm feeling very depressed.</a:t>
            </a:r>
          </a:p>
          <a:p>
            <a:pPr indent="0" lvl="0" marL="0" marR="0" rtl="0" algn="l">
              <a:lnSpc>
                <a:spcPct val="115000"/>
              </a:lnSpc>
              <a:spcBef>
                <a:spcPts val="0"/>
              </a:spcBef>
              <a:spcAft>
                <a:spcPts val="1600"/>
              </a:spcAft>
              <a:buNone/>
            </a:pPr>
            <a:r>
              <a:t/>
            </a:r>
            <a:endParaRPr sz="2400">
              <a:latin typeface="Lato"/>
              <a:ea typeface="Lato"/>
              <a:cs typeface="Lato"/>
              <a:sym typeface="Lato"/>
            </a:endParaRPr>
          </a:p>
        </p:txBody>
      </p:sp>
      <p:pic>
        <p:nvPicPr>
          <p:cNvPr id="145" name="Shape 145"/>
          <p:cNvPicPr preferRelativeResize="0"/>
          <p:nvPr/>
        </p:nvPicPr>
        <p:blipFill>
          <a:blip r:embed="rId3">
            <a:alphaModFix/>
          </a:blip>
          <a:stretch>
            <a:fillRect/>
          </a:stretch>
        </p:blipFill>
        <p:spPr>
          <a:xfrm>
            <a:off x="208425" y="256038"/>
            <a:ext cx="3232350" cy="4631427"/>
          </a:xfrm>
          <a:prstGeom prst="rect">
            <a:avLst/>
          </a:prstGeom>
          <a:noFill/>
          <a:ln>
            <a:noFill/>
          </a:ln>
        </p:spPr>
      </p:pic>
    </p:spTree>
  </p:cSld>
  <p:clrMapOvr>
    <a:masterClrMapping/>
  </p:clrMapOvr>
</p:sld>
</file>

<file path=ppt/slides/slide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49" name="Shape 149"/>
        <p:cNvGrpSpPr/>
        <p:nvPr/>
      </p:nvGrpSpPr>
      <p:grpSpPr>
        <a:xfrm>
          <a:off x="0" y="0"/>
          <a:ext cx="0" cy="0"/>
          <a:chOff x="0" y="0"/>
          <a:chExt cx="0" cy="0"/>
        </a:xfrm>
      </p:grpSpPr>
      <p:sp>
        <p:nvSpPr>
          <p:cNvPr id="150" name="Shape 150"/>
          <p:cNvSpPr txBox="1"/>
          <p:nvPr>
            <p:ph type="title"/>
          </p:nvPr>
        </p:nvSpPr>
        <p:spPr>
          <a:xfrm>
            <a:off x="3440775" y="2277000"/>
            <a:ext cx="4587000" cy="2790300"/>
          </a:xfrm>
          <a:prstGeom prst="rect">
            <a:avLst/>
          </a:prstGeom>
          <a:noFill/>
          <a:ln>
            <a:noFill/>
          </a:ln>
        </p:spPr>
        <p:txBody>
          <a:bodyPr anchorCtr="0" anchor="t" bIns="91425" lIns="91425" rIns="91425" wrap="square" tIns="91425">
            <a:noAutofit/>
          </a:bodyPr>
          <a:lstStyle/>
          <a:p>
            <a:pPr indent="0" lvl="0" marL="0" marR="0" rtl="0" algn="l">
              <a:lnSpc>
                <a:spcPct val="115000"/>
              </a:lnSpc>
              <a:spcBef>
                <a:spcPts val="0"/>
              </a:spcBef>
              <a:spcAft>
                <a:spcPts val="1600"/>
              </a:spcAft>
              <a:buNone/>
            </a:pPr>
            <a:r>
              <a:rPr lang="en" sz="2400">
                <a:latin typeface="Lato"/>
                <a:ea typeface="Lato"/>
                <a:cs typeface="Lato"/>
                <a:sym typeface="Lato"/>
              </a:rPr>
              <a:t>I think you ought to know I'm feeling very depressed.</a:t>
            </a:r>
          </a:p>
          <a:p>
            <a:pPr indent="0" lvl="0" marL="0" marR="0" rtl="0" algn="l">
              <a:lnSpc>
                <a:spcPct val="115000"/>
              </a:lnSpc>
              <a:spcBef>
                <a:spcPts val="0"/>
              </a:spcBef>
              <a:spcAft>
                <a:spcPts val="1600"/>
              </a:spcAft>
              <a:buNone/>
            </a:pPr>
            <a:r>
              <a:rPr lang="en" sz="2400">
                <a:latin typeface="Lato"/>
                <a:ea typeface="Lato"/>
                <a:cs typeface="Lato"/>
                <a:sym typeface="Lato"/>
              </a:rPr>
              <a:t>I have a million ideas, but, they all point to certain death…</a:t>
            </a:r>
          </a:p>
          <a:p>
            <a:pPr indent="0" lvl="0" marL="0" marR="0" rtl="0" algn="l">
              <a:lnSpc>
                <a:spcPct val="115000"/>
              </a:lnSpc>
              <a:spcBef>
                <a:spcPts val="0"/>
              </a:spcBef>
              <a:spcAft>
                <a:spcPts val="1600"/>
              </a:spcAft>
              <a:buNone/>
            </a:pPr>
            <a:r>
              <a:t/>
            </a:r>
            <a:endParaRPr sz="2400">
              <a:latin typeface="Lato"/>
              <a:ea typeface="Lato"/>
              <a:cs typeface="Lato"/>
              <a:sym typeface="Lato"/>
            </a:endParaRPr>
          </a:p>
        </p:txBody>
      </p:sp>
      <p:pic>
        <p:nvPicPr>
          <p:cNvPr id="151" name="Shape 151"/>
          <p:cNvPicPr preferRelativeResize="0"/>
          <p:nvPr/>
        </p:nvPicPr>
        <p:blipFill>
          <a:blip r:embed="rId3">
            <a:alphaModFix/>
          </a:blip>
          <a:stretch>
            <a:fillRect/>
          </a:stretch>
        </p:blipFill>
        <p:spPr>
          <a:xfrm>
            <a:off x="208425" y="256038"/>
            <a:ext cx="3232350" cy="4631427"/>
          </a:xfrm>
          <a:prstGeom prst="rect">
            <a:avLst/>
          </a:prstGeom>
          <a:noFill/>
          <a:ln>
            <a:noFill/>
          </a:ln>
        </p:spPr>
      </p:pic>
    </p:spTree>
  </p:cSld>
  <p:clrMapOvr>
    <a:masterClrMapping/>
  </p:clrMapOvr>
</p:sld>
</file>

<file path=ppt/slides/slide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55" name="Shape 155"/>
        <p:cNvGrpSpPr/>
        <p:nvPr/>
      </p:nvGrpSpPr>
      <p:grpSpPr>
        <a:xfrm>
          <a:off x="0" y="0"/>
          <a:ext cx="0" cy="0"/>
          <a:chOff x="0" y="0"/>
          <a:chExt cx="0" cy="0"/>
        </a:xfrm>
      </p:grpSpPr>
      <p:sp>
        <p:nvSpPr>
          <p:cNvPr id="156" name="Shape 156"/>
          <p:cNvSpPr txBox="1"/>
          <p:nvPr>
            <p:ph type="ctrTitle"/>
          </p:nvPr>
        </p:nvSpPr>
        <p:spPr>
          <a:xfrm>
            <a:off x="3537150" y="1578400"/>
            <a:ext cx="5017500" cy="1578900"/>
          </a:xfrm>
          <a:prstGeom prst="rect">
            <a:avLst/>
          </a:prstGeom>
        </p:spPr>
        <p:txBody>
          <a:bodyPr anchorCtr="0" anchor="t" bIns="91425" lIns="91425" rIns="91425" wrap="square" tIns="91425">
            <a:noAutofit/>
          </a:bodyPr>
          <a:lstStyle/>
          <a:p>
            <a:pPr lvl="0">
              <a:spcBef>
                <a:spcPts val="0"/>
              </a:spcBef>
              <a:buNone/>
            </a:pPr>
            <a:r>
              <a:rPr lang="en"/>
              <a:t>FLP Impossibility of Consensus</a:t>
            </a:r>
          </a:p>
        </p:txBody>
      </p:sp>
      <p:sp>
        <p:nvSpPr>
          <p:cNvPr id="157" name="Shape 157"/>
          <p:cNvSpPr txBox="1"/>
          <p:nvPr>
            <p:ph idx="1" type="subTitle"/>
          </p:nvPr>
        </p:nvSpPr>
        <p:spPr>
          <a:xfrm>
            <a:off x="4672850" y="3924925"/>
            <a:ext cx="4191000" cy="506100"/>
          </a:xfrm>
          <a:prstGeom prst="rect">
            <a:avLst/>
          </a:prstGeom>
        </p:spPr>
        <p:txBody>
          <a:bodyPr anchorCtr="0" anchor="t" bIns="91425" lIns="91425" rIns="91425" wrap="square" tIns="91425">
            <a:noAutofit/>
          </a:bodyPr>
          <a:lstStyle/>
          <a:p>
            <a:pPr lvl="0">
              <a:spcBef>
                <a:spcPts val="0"/>
              </a:spcBef>
              <a:buNone/>
            </a:pPr>
            <a:r>
              <a:rPr lang="en"/>
              <a:t>Yan Ji      Oct 26, 2017</a:t>
            </a:r>
          </a:p>
          <a:p>
            <a:pPr lvl="0">
              <a:spcBef>
                <a:spcPts val="0"/>
              </a:spcBef>
              <a:buNone/>
            </a:pPr>
            <a:r>
              <a:t/>
            </a:r>
            <a:endParaRPr/>
          </a:p>
          <a:p>
            <a:pPr lvl="0">
              <a:spcBef>
                <a:spcPts val="0"/>
              </a:spcBef>
              <a:buNone/>
            </a:pPr>
            <a:r>
              <a:rPr lang="en"/>
              <a:t>Slides inspired by Lorenzo Alvisi (CS5414 FA16) slides and Philip Daian (CS6410 FA16) slides</a:t>
            </a:r>
          </a:p>
        </p:txBody>
      </p:sp>
    </p:spTree>
  </p:cSld>
  <p:clrMapOvr>
    <a:masterClrMapping/>
  </p:clrMapOvr>
</p:sld>
</file>

<file path=ppt/slides/slide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61" name="Shape 161"/>
        <p:cNvGrpSpPr/>
        <p:nvPr/>
      </p:nvGrpSpPr>
      <p:grpSpPr>
        <a:xfrm>
          <a:off x="0" y="0"/>
          <a:ext cx="0" cy="0"/>
          <a:chOff x="0" y="0"/>
          <a:chExt cx="0" cy="0"/>
        </a:xfrm>
      </p:grpSpPr>
      <p:sp>
        <p:nvSpPr>
          <p:cNvPr id="162" name="Shape 162"/>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Timeline</a:t>
            </a:r>
          </a:p>
        </p:txBody>
      </p:sp>
      <p:pic>
        <p:nvPicPr>
          <p:cNvPr id="163" name="Shape 163"/>
          <p:cNvPicPr preferRelativeResize="0"/>
          <p:nvPr/>
        </p:nvPicPr>
        <p:blipFill rotWithShape="1">
          <a:blip r:embed="rId3">
            <a:alphaModFix/>
          </a:blip>
          <a:srcRect b="4454" l="3126" r="978" t="23922"/>
          <a:stretch/>
        </p:blipFill>
        <p:spPr>
          <a:xfrm>
            <a:off x="317575" y="1232775"/>
            <a:ext cx="8508826" cy="3574850"/>
          </a:xfrm>
          <a:prstGeom prst="rect">
            <a:avLst/>
          </a:prstGeom>
          <a:noFill/>
          <a:ln>
            <a:noFill/>
          </a:ln>
        </p:spPr>
      </p:pic>
    </p:spTree>
  </p:cSld>
  <p:clrMapOvr>
    <a:masterClrMapping/>
  </p:clrMapOvr>
</p:sld>
</file>

<file path=ppt/slides/slide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67" name="Shape 167"/>
        <p:cNvGrpSpPr/>
        <p:nvPr/>
      </p:nvGrpSpPr>
      <p:grpSpPr>
        <a:xfrm>
          <a:off x="0" y="0"/>
          <a:ext cx="0" cy="0"/>
          <a:chOff x="0" y="0"/>
          <a:chExt cx="0" cy="0"/>
        </a:xfrm>
      </p:grpSpPr>
      <p:sp>
        <p:nvSpPr>
          <p:cNvPr id="168" name="Shape 168"/>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a:spcBef>
                <a:spcPts val="0"/>
              </a:spcBef>
              <a:buNone/>
            </a:pPr>
            <a:r>
              <a:rPr lang="en"/>
              <a:t>Impossibility of distributed consensus with one faulty process (1985)</a:t>
            </a:r>
          </a:p>
          <a:p>
            <a:pPr lvl="0">
              <a:spcBef>
                <a:spcPts val="0"/>
              </a:spcBef>
              <a:buNone/>
            </a:pPr>
            <a:r>
              <a:rPr lang="en" sz="1400"/>
              <a:t>2001 Dijkstra prize for the most influential paper in distributed computing</a:t>
            </a:r>
          </a:p>
        </p:txBody>
      </p:sp>
      <p:sp>
        <p:nvSpPr>
          <p:cNvPr id="169" name="Shape 169"/>
          <p:cNvSpPr txBox="1"/>
          <p:nvPr>
            <p:ph idx="1" type="body"/>
          </p:nvPr>
        </p:nvSpPr>
        <p:spPr>
          <a:xfrm>
            <a:off x="733125" y="3706025"/>
            <a:ext cx="2494500" cy="1245000"/>
          </a:xfrm>
          <a:prstGeom prst="rect">
            <a:avLst/>
          </a:prstGeom>
        </p:spPr>
        <p:txBody>
          <a:bodyPr anchorCtr="0" anchor="t" bIns="91425" lIns="91425" rIns="91425" wrap="square" tIns="91425">
            <a:noAutofit/>
          </a:bodyPr>
          <a:lstStyle/>
          <a:p>
            <a:pPr lvl="0">
              <a:lnSpc>
                <a:spcPct val="100000"/>
              </a:lnSpc>
              <a:spcBef>
                <a:spcPts val="0"/>
              </a:spcBef>
              <a:buNone/>
            </a:pPr>
            <a:r>
              <a:rPr b="1" lang="en"/>
              <a:t>Michael Fischer, </a:t>
            </a:r>
            <a:r>
              <a:rPr lang="en" sz="1100"/>
              <a:t>Yale University</a:t>
            </a:r>
          </a:p>
          <a:p>
            <a:pPr lvl="0" rtl="0">
              <a:lnSpc>
                <a:spcPct val="100000"/>
              </a:lnSpc>
              <a:spcBef>
                <a:spcPts val="0"/>
              </a:spcBef>
              <a:buNone/>
            </a:pPr>
            <a:r>
              <a:rPr lang="en" sz="1100"/>
              <a:t>Distributed computing, Cryptography</a:t>
            </a:r>
          </a:p>
          <a:p>
            <a:pPr lvl="0">
              <a:spcBef>
                <a:spcPts val="0"/>
              </a:spcBef>
              <a:buNone/>
            </a:pPr>
            <a:r>
              <a:t/>
            </a:r>
            <a:endParaRPr/>
          </a:p>
        </p:txBody>
      </p:sp>
      <p:pic>
        <p:nvPicPr>
          <p:cNvPr id="170" name="Shape 170"/>
          <p:cNvPicPr preferRelativeResize="0"/>
          <p:nvPr/>
        </p:nvPicPr>
        <p:blipFill>
          <a:blip r:embed="rId3">
            <a:alphaModFix/>
          </a:blip>
          <a:stretch>
            <a:fillRect/>
          </a:stretch>
        </p:blipFill>
        <p:spPr>
          <a:xfrm>
            <a:off x="733125" y="1595950"/>
            <a:ext cx="1483200" cy="1951575"/>
          </a:xfrm>
          <a:prstGeom prst="rect">
            <a:avLst/>
          </a:prstGeom>
          <a:noFill/>
          <a:ln>
            <a:noFill/>
          </a:ln>
        </p:spPr>
      </p:pic>
      <p:sp>
        <p:nvSpPr>
          <p:cNvPr id="171" name="Shape 171"/>
          <p:cNvSpPr txBox="1"/>
          <p:nvPr>
            <p:ph idx="1" type="body"/>
          </p:nvPr>
        </p:nvSpPr>
        <p:spPr>
          <a:xfrm>
            <a:off x="3646350" y="3706025"/>
            <a:ext cx="2494500" cy="1245000"/>
          </a:xfrm>
          <a:prstGeom prst="rect">
            <a:avLst/>
          </a:prstGeom>
        </p:spPr>
        <p:txBody>
          <a:bodyPr anchorCtr="0" anchor="t" bIns="91425" lIns="91425" rIns="91425" wrap="square" tIns="91425">
            <a:noAutofit/>
          </a:bodyPr>
          <a:lstStyle/>
          <a:p>
            <a:pPr lvl="0" rtl="0">
              <a:lnSpc>
                <a:spcPct val="100000"/>
              </a:lnSpc>
              <a:spcBef>
                <a:spcPts val="0"/>
              </a:spcBef>
              <a:buNone/>
            </a:pPr>
            <a:r>
              <a:rPr b="1" lang="en"/>
              <a:t>Nancy Lynch, </a:t>
            </a:r>
            <a:r>
              <a:rPr lang="en" sz="1100"/>
              <a:t>MIT</a:t>
            </a:r>
          </a:p>
          <a:p>
            <a:pPr lvl="0" rtl="0">
              <a:lnSpc>
                <a:spcPct val="100000"/>
              </a:lnSpc>
              <a:spcBef>
                <a:spcPts val="0"/>
              </a:spcBef>
              <a:buNone/>
            </a:pPr>
            <a:r>
              <a:rPr lang="en" sz="1100"/>
              <a:t>Distributed computing theory: Algorithms and lower bounds, Modeling and verification, Wireless networks, Biological algorithms</a:t>
            </a:r>
          </a:p>
        </p:txBody>
      </p:sp>
      <p:sp>
        <p:nvSpPr>
          <p:cNvPr id="172" name="Shape 172"/>
          <p:cNvSpPr txBox="1"/>
          <p:nvPr>
            <p:ph idx="1" type="body"/>
          </p:nvPr>
        </p:nvSpPr>
        <p:spPr>
          <a:xfrm>
            <a:off x="6140850" y="3706025"/>
            <a:ext cx="2752200" cy="1245000"/>
          </a:xfrm>
          <a:prstGeom prst="rect">
            <a:avLst/>
          </a:prstGeom>
        </p:spPr>
        <p:txBody>
          <a:bodyPr anchorCtr="0" anchor="t" bIns="91425" lIns="91425" rIns="91425" wrap="square" tIns="91425">
            <a:noAutofit/>
          </a:bodyPr>
          <a:lstStyle/>
          <a:p>
            <a:pPr lvl="0" rtl="0">
              <a:lnSpc>
                <a:spcPct val="100000"/>
              </a:lnSpc>
              <a:spcBef>
                <a:spcPts val="0"/>
              </a:spcBef>
              <a:buNone/>
            </a:pPr>
            <a:r>
              <a:rPr b="1" lang="en"/>
              <a:t>Mike Paterson, </a:t>
            </a:r>
            <a:r>
              <a:rPr lang="en" sz="1100"/>
              <a:t>University of Warwick</a:t>
            </a:r>
          </a:p>
          <a:p>
            <a:pPr lvl="0" rtl="0">
              <a:lnSpc>
                <a:spcPct val="100000"/>
              </a:lnSpc>
              <a:spcBef>
                <a:spcPts val="0"/>
              </a:spcBef>
              <a:buNone/>
            </a:pPr>
            <a:r>
              <a:rPr lang="en" sz="1100"/>
              <a:t>Algorithms, Complexity</a:t>
            </a:r>
          </a:p>
          <a:p>
            <a:pPr lvl="0" rtl="0">
              <a:lnSpc>
                <a:spcPct val="100000"/>
              </a:lnSpc>
              <a:spcBef>
                <a:spcPts val="0"/>
              </a:spcBef>
              <a:buNone/>
            </a:pPr>
            <a:r>
              <a:t/>
            </a:r>
            <a:endParaRPr b="1"/>
          </a:p>
          <a:p>
            <a:pPr lvl="0" rtl="0">
              <a:spcBef>
                <a:spcPts val="0"/>
              </a:spcBef>
              <a:buNone/>
            </a:pPr>
            <a:r>
              <a:t/>
            </a:r>
            <a:endParaRPr/>
          </a:p>
        </p:txBody>
      </p:sp>
      <p:pic>
        <p:nvPicPr>
          <p:cNvPr id="173" name="Shape 173"/>
          <p:cNvPicPr preferRelativeResize="0"/>
          <p:nvPr/>
        </p:nvPicPr>
        <p:blipFill>
          <a:blip r:embed="rId4">
            <a:alphaModFix/>
          </a:blip>
          <a:stretch>
            <a:fillRect/>
          </a:stretch>
        </p:blipFill>
        <p:spPr>
          <a:xfrm>
            <a:off x="3646350" y="1595962"/>
            <a:ext cx="1295856" cy="1951575"/>
          </a:xfrm>
          <a:prstGeom prst="rect">
            <a:avLst/>
          </a:prstGeom>
          <a:noFill/>
          <a:ln>
            <a:noFill/>
          </a:ln>
        </p:spPr>
      </p:pic>
      <p:pic>
        <p:nvPicPr>
          <p:cNvPr id="174" name="Shape 174"/>
          <p:cNvPicPr preferRelativeResize="0"/>
          <p:nvPr/>
        </p:nvPicPr>
        <p:blipFill>
          <a:blip r:embed="rId5">
            <a:alphaModFix/>
          </a:blip>
          <a:stretch>
            <a:fillRect/>
          </a:stretch>
        </p:blipFill>
        <p:spPr>
          <a:xfrm>
            <a:off x="6140843" y="1595938"/>
            <a:ext cx="2093375" cy="2093375"/>
          </a:xfrm>
          <a:prstGeom prst="rect">
            <a:avLst/>
          </a:prstGeom>
          <a:noFill/>
          <a:ln>
            <a:noFill/>
          </a:ln>
        </p:spPr>
      </p:pic>
    </p:spTree>
  </p:cSld>
  <p:clrMapOvr>
    <a:masterClrMapping/>
  </p:clrMapOvr>
</p:sld>
</file>

<file path=ppt/slides/slide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78" name="Shape 178"/>
        <p:cNvGrpSpPr/>
        <p:nvPr/>
      </p:nvGrpSpPr>
      <p:grpSpPr>
        <a:xfrm>
          <a:off x="0" y="0"/>
          <a:ext cx="0" cy="0"/>
          <a:chOff x="0" y="0"/>
          <a:chExt cx="0" cy="0"/>
        </a:xfrm>
      </p:grpSpPr>
      <p:sp>
        <p:nvSpPr>
          <p:cNvPr id="179" name="Shape 179"/>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FLP Result</a:t>
            </a:r>
          </a:p>
        </p:txBody>
      </p:sp>
      <p:sp>
        <p:nvSpPr>
          <p:cNvPr id="180" name="Shape 180"/>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2400"/>
              <a:t>It is impossible to have a deterministic protocol that solves consensus in a message-passing asynchronous system in which at most one process may fail by crashing.</a:t>
            </a:r>
          </a:p>
        </p:txBody>
      </p:sp>
    </p:spTree>
  </p:cSld>
  <p:clrMapOvr>
    <a:masterClrMapping/>
  </p:clrMapOvr>
</p:sld>
</file>

<file path=ppt/slides/slide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84" name="Shape 184"/>
        <p:cNvGrpSpPr/>
        <p:nvPr/>
      </p:nvGrpSpPr>
      <p:grpSpPr>
        <a:xfrm>
          <a:off x="0" y="0"/>
          <a:ext cx="0" cy="0"/>
          <a:chOff x="0" y="0"/>
          <a:chExt cx="0" cy="0"/>
        </a:xfrm>
      </p:grpSpPr>
      <p:sp>
        <p:nvSpPr>
          <p:cNvPr id="185" name="Shape 185"/>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The Intuition</a:t>
            </a:r>
          </a:p>
        </p:txBody>
      </p:sp>
      <p:sp>
        <p:nvSpPr>
          <p:cNvPr id="186" name="Shape 186"/>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t>Considering how Paxos works, what is the most difficult part for reaching consensus in an asynchronous distributed system?</a:t>
            </a:r>
          </a:p>
          <a:p>
            <a:pPr lvl="0" rtl="0">
              <a:spcBef>
                <a:spcPts val="0"/>
              </a:spcBef>
              <a:buNone/>
            </a:pPr>
            <a:r>
              <a:t/>
            </a:r>
            <a:endParaRPr sz="1800"/>
          </a:p>
        </p:txBody>
      </p:sp>
    </p:spTree>
  </p:cSld>
  <p:clrMapOvr>
    <a:masterClrMapping/>
  </p:clrMapOvr>
</p:sld>
</file>

<file path=ppt/slides/slide1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90" name="Shape 190"/>
        <p:cNvGrpSpPr/>
        <p:nvPr/>
      </p:nvGrpSpPr>
      <p:grpSpPr>
        <a:xfrm>
          <a:off x="0" y="0"/>
          <a:ext cx="0" cy="0"/>
          <a:chOff x="0" y="0"/>
          <a:chExt cx="0" cy="0"/>
        </a:xfrm>
      </p:grpSpPr>
      <p:sp>
        <p:nvSpPr>
          <p:cNvPr id="191" name="Shape 191"/>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When does liveness fail in Paxos</a:t>
            </a:r>
          </a:p>
        </p:txBody>
      </p:sp>
      <p:sp>
        <p:nvSpPr>
          <p:cNvPr id="192" name="Shape 192"/>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AutoNum type="arabicPeriod"/>
            </a:pPr>
            <a:r>
              <a:rPr lang="en" sz="1800"/>
              <a:t>P1 receives promises for n1</a:t>
            </a:r>
          </a:p>
        </p:txBody>
      </p:sp>
    </p:spTree>
  </p:cSld>
  <p:clrMapOvr>
    <a:masterClrMapping/>
  </p:clrMapOvr>
</p:sld>
</file>

<file path=ppt/slides/slide1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96" name="Shape 196"/>
        <p:cNvGrpSpPr/>
        <p:nvPr/>
      </p:nvGrpSpPr>
      <p:grpSpPr>
        <a:xfrm>
          <a:off x="0" y="0"/>
          <a:ext cx="0" cy="0"/>
          <a:chOff x="0" y="0"/>
          <a:chExt cx="0" cy="0"/>
        </a:xfrm>
      </p:grpSpPr>
      <p:sp>
        <p:nvSpPr>
          <p:cNvPr id="197" name="Shape 197"/>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When does liveness fail in Paxos</a:t>
            </a:r>
          </a:p>
        </p:txBody>
      </p:sp>
      <p:sp>
        <p:nvSpPr>
          <p:cNvPr id="198" name="Shape 198"/>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AutoNum type="arabicPeriod"/>
            </a:pPr>
            <a:r>
              <a:rPr lang="en" sz="1800"/>
              <a:t>P1 receives promises for n1</a:t>
            </a:r>
          </a:p>
          <a:p>
            <a:pPr indent="-342900" lvl="0" marL="457200" rtl="0">
              <a:spcBef>
                <a:spcPts val="0"/>
              </a:spcBef>
              <a:buSzPct val="100000"/>
              <a:buAutoNum type="arabicPeriod"/>
            </a:pPr>
            <a:r>
              <a:rPr lang="en" sz="1800"/>
              <a:t>P2 receives promises for n2 &gt; n1</a:t>
            </a:r>
          </a:p>
          <a:p>
            <a:pPr indent="-342900" lvl="0" marL="457200" rtl="0">
              <a:spcBef>
                <a:spcPts val="0"/>
              </a:spcBef>
              <a:buSzPct val="100000"/>
              <a:buAutoNum type="arabicPeriod"/>
            </a:pPr>
            <a:r>
              <a:rPr lang="en" sz="1800"/>
              <a:t>P1 sends proposal numbered n1, rejected</a:t>
            </a:r>
          </a:p>
          <a:p>
            <a:pPr lvl="0" rtl="0">
              <a:spcBef>
                <a:spcPts val="0"/>
              </a:spcBef>
              <a:buNone/>
            </a:pPr>
            <a:r>
              <a:t/>
            </a:r>
            <a:endParaRPr sz="1800"/>
          </a:p>
        </p:txBody>
      </p:sp>
    </p:spTree>
  </p:cSld>
  <p:clrMapOvr>
    <a:masterClrMapping/>
  </p:clrMapOvr>
</p:sld>
</file>

<file path=ppt/slides/slide1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02" name="Shape 202"/>
        <p:cNvGrpSpPr/>
        <p:nvPr/>
      </p:nvGrpSpPr>
      <p:grpSpPr>
        <a:xfrm>
          <a:off x="0" y="0"/>
          <a:ext cx="0" cy="0"/>
          <a:chOff x="0" y="0"/>
          <a:chExt cx="0" cy="0"/>
        </a:xfrm>
      </p:grpSpPr>
      <p:sp>
        <p:nvSpPr>
          <p:cNvPr id="203" name="Shape 203"/>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When does liveness fail in Paxos</a:t>
            </a:r>
          </a:p>
        </p:txBody>
      </p:sp>
      <p:sp>
        <p:nvSpPr>
          <p:cNvPr id="204" name="Shape 204"/>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AutoNum type="arabicPeriod"/>
            </a:pPr>
            <a:r>
              <a:rPr lang="en" sz="1800"/>
              <a:t>P1 receives promises for n1</a:t>
            </a:r>
          </a:p>
          <a:p>
            <a:pPr indent="-342900" lvl="0" marL="457200" rtl="0">
              <a:spcBef>
                <a:spcPts val="0"/>
              </a:spcBef>
              <a:buSzPct val="100000"/>
              <a:buAutoNum type="arabicPeriod"/>
            </a:pPr>
            <a:r>
              <a:rPr lang="en" sz="1800"/>
              <a:t>P2 receives promises for n2 &gt; n1</a:t>
            </a:r>
          </a:p>
          <a:p>
            <a:pPr indent="-342900" lvl="0" marL="457200" rtl="0">
              <a:spcBef>
                <a:spcPts val="0"/>
              </a:spcBef>
              <a:buSzPct val="100000"/>
              <a:buAutoNum type="arabicPeriod"/>
            </a:pPr>
            <a:r>
              <a:rPr lang="en" sz="1800"/>
              <a:t>P1 sends proposal numbered n1, rejected</a:t>
            </a:r>
          </a:p>
          <a:p>
            <a:pPr indent="-342900" lvl="0" marL="457200" rtl="0">
              <a:spcBef>
                <a:spcPts val="0"/>
              </a:spcBef>
              <a:buSzPct val="100000"/>
              <a:buAutoNum type="arabicPeriod"/>
            </a:pPr>
            <a:r>
              <a:rPr lang="en" sz="1800"/>
              <a:t>P1 receives promises for n1′ &gt; n2</a:t>
            </a:r>
          </a:p>
          <a:p>
            <a:pPr indent="-342900" lvl="0" marL="457200" rtl="0">
              <a:spcBef>
                <a:spcPts val="0"/>
              </a:spcBef>
              <a:buSzPct val="100000"/>
              <a:buAutoNum type="arabicPeriod"/>
            </a:pPr>
            <a:r>
              <a:rPr lang="en" sz="1800"/>
              <a:t>P2 sends proposal numbered n2, rejected</a:t>
            </a:r>
          </a:p>
        </p:txBody>
      </p:sp>
    </p:spTree>
  </p:cSld>
  <p:clrMapOvr>
    <a:masterClrMapping/>
  </p:clrMapOvr>
</p:sld>
</file>

<file path=ppt/slides/slide1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08" name="Shape 208"/>
        <p:cNvGrpSpPr/>
        <p:nvPr/>
      </p:nvGrpSpPr>
      <p:grpSpPr>
        <a:xfrm>
          <a:off x="0" y="0"/>
          <a:ext cx="0" cy="0"/>
          <a:chOff x="0" y="0"/>
          <a:chExt cx="0" cy="0"/>
        </a:xfrm>
      </p:grpSpPr>
      <p:sp>
        <p:nvSpPr>
          <p:cNvPr id="209" name="Shape 209"/>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When does liveness fail in Paxos</a:t>
            </a:r>
          </a:p>
        </p:txBody>
      </p:sp>
      <p:sp>
        <p:nvSpPr>
          <p:cNvPr id="210" name="Shape 210"/>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AutoNum type="arabicPeriod"/>
            </a:pPr>
            <a:r>
              <a:rPr lang="en" sz="1800"/>
              <a:t>P1 receives promises for n1</a:t>
            </a:r>
          </a:p>
          <a:p>
            <a:pPr indent="-342900" lvl="0" marL="457200" rtl="0">
              <a:spcBef>
                <a:spcPts val="0"/>
              </a:spcBef>
              <a:buSzPct val="100000"/>
              <a:buAutoNum type="arabicPeriod"/>
            </a:pPr>
            <a:r>
              <a:rPr lang="en" sz="1800"/>
              <a:t>P2 receives promises for n2 &gt; n1</a:t>
            </a:r>
          </a:p>
          <a:p>
            <a:pPr indent="-342900" lvl="0" marL="457200" rtl="0">
              <a:spcBef>
                <a:spcPts val="0"/>
              </a:spcBef>
              <a:buSzPct val="100000"/>
              <a:buAutoNum type="arabicPeriod"/>
            </a:pPr>
            <a:r>
              <a:rPr lang="en" sz="1800"/>
              <a:t>P1 sends proposal numbered n1, rejected</a:t>
            </a:r>
          </a:p>
          <a:p>
            <a:pPr indent="-342900" lvl="0" marL="457200" rtl="0">
              <a:spcBef>
                <a:spcPts val="0"/>
              </a:spcBef>
              <a:buSzPct val="100000"/>
              <a:buAutoNum type="arabicPeriod"/>
            </a:pPr>
            <a:r>
              <a:rPr lang="en" sz="1800"/>
              <a:t>P1 receives promises for n1′ &gt; n2</a:t>
            </a:r>
          </a:p>
          <a:p>
            <a:pPr indent="-342900" lvl="0" marL="457200" rtl="0">
              <a:spcBef>
                <a:spcPts val="0"/>
              </a:spcBef>
              <a:buSzPct val="100000"/>
              <a:buAutoNum type="arabicPeriod"/>
            </a:pPr>
            <a:r>
              <a:rPr lang="en" sz="1800"/>
              <a:t>P2 sends proposal numbered n2, rejected</a:t>
            </a:r>
          </a:p>
          <a:p>
            <a:pPr indent="-342900" lvl="0" marL="457200" rtl="0">
              <a:spcBef>
                <a:spcPts val="0"/>
              </a:spcBef>
              <a:buSzPct val="100000"/>
              <a:buAutoNum type="arabicPeriod"/>
            </a:pPr>
            <a:r>
              <a:rPr lang="en" sz="1800"/>
              <a:t>P1 receives promises for n2′ &gt; n1’</a:t>
            </a:r>
          </a:p>
          <a:p>
            <a:pPr indent="-342900" lvl="0" marL="457200" rtl="0">
              <a:spcBef>
                <a:spcPts val="0"/>
              </a:spcBef>
              <a:buSzPct val="100000"/>
              <a:buAutoNum type="arabicPeriod"/>
            </a:pPr>
            <a:r>
              <a:rPr lang="en" sz="1800"/>
              <a:t>P1 sends proposal numbered n1′ , rejected</a:t>
            </a:r>
          </a:p>
        </p:txBody>
      </p:sp>
    </p:spTree>
  </p:cSld>
  <p:clrMapOvr>
    <a:masterClrMapping/>
  </p:clrMapOvr>
</p:sld>
</file>

<file path=ppt/slides/slide1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14" name="Shape 214"/>
        <p:cNvGrpSpPr/>
        <p:nvPr/>
      </p:nvGrpSpPr>
      <p:grpSpPr>
        <a:xfrm>
          <a:off x="0" y="0"/>
          <a:ext cx="0" cy="0"/>
          <a:chOff x="0" y="0"/>
          <a:chExt cx="0" cy="0"/>
        </a:xfrm>
      </p:grpSpPr>
      <p:sp>
        <p:nvSpPr>
          <p:cNvPr id="215" name="Shape 215"/>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When does liveness fail in Paxos</a:t>
            </a:r>
          </a:p>
        </p:txBody>
      </p:sp>
      <p:sp>
        <p:nvSpPr>
          <p:cNvPr id="216" name="Shape 216"/>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AutoNum type="arabicPeriod"/>
            </a:pPr>
            <a:r>
              <a:rPr lang="en" sz="1800"/>
              <a:t>P1 receives promises for n1</a:t>
            </a:r>
          </a:p>
          <a:p>
            <a:pPr indent="-342900" lvl="0" marL="457200" rtl="0">
              <a:spcBef>
                <a:spcPts val="0"/>
              </a:spcBef>
              <a:buSzPct val="100000"/>
              <a:buAutoNum type="arabicPeriod"/>
            </a:pPr>
            <a:r>
              <a:rPr lang="en" sz="1800"/>
              <a:t>P2 receives promises for n2 &gt; n1</a:t>
            </a:r>
          </a:p>
          <a:p>
            <a:pPr indent="-342900" lvl="0" marL="457200" rtl="0">
              <a:spcBef>
                <a:spcPts val="0"/>
              </a:spcBef>
              <a:buSzPct val="100000"/>
              <a:buAutoNum type="arabicPeriod"/>
            </a:pPr>
            <a:r>
              <a:rPr lang="en" sz="1800"/>
              <a:t>P1 sends proposal numbered n1, rejected</a:t>
            </a:r>
          </a:p>
          <a:p>
            <a:pPr indent="-342900" lvl="0" marL="457200" rtl="0">
              <a:spcBef>
                <a:spcPts val="0"/>
              </a:spcBef>
              <a:buSzPct val="100000"/>
              <a:buAutoNum type="arabicPeriod"/>
            </a:pPr>
            <a:r>
              <a:rPr lang="en" sz="1800"/>
              <a:t>P1 receives promises for n1′ &gt; n2</a:t>
            </a:r>
          </a:p>
          <a:p>
            <a:pPr indent="-342900" lvl="0" marL="457200" rtl="0">
              <a:spcBef>
                <a:spcPts val="0"/>
              </a:spcBef>
              <a:buSzPct val="100000"/>
              <a:buAutoNum type="arabicPeriod"/>
            </a:pPr>
            <a:r>
              <a:rPr lang="en" sz="1800"/>
              <a:t>P2 sends proposal numbered n2, rejected</a:t>
            </a:r>
          </a:p>
          <a:p>
            <a:pPr indent="-342900" lvl="0" marL="457200" rtl="0">
              <a:spcBef>
                <a:spcPts val="0"/>
              </a:spcBef>
              <a:buSzPct val="100000"/>
              <a:buAutoNum type="arabicPeriod"/>
            </a:pPr>
            <a:r>
              <a:rPr lang="en" sz="1800"/>
              <a:t>P1 receives promises for n2′ &gt; n1’</a:t>
            </a:r>
          </a:p>
          <a:p>
            <a:pPr indent="-342900" lvl="0" marL="457200" rtl="0">
              <a:spcBef>
                <a:spcPts val="0"/>
              </a:spcBef>
              <a:buSzPct val="100000"/>
              <a:buAutoNum type="arabicPeriod"/>
            </a:pPr>
            <a:r>
              <a:rPr lang="en" sz="1800"/>
              <a:t>P1 sends proposal numbered n1′ , rejected</a:t>
            </a:r>
          </a:p>
          <a:p>
            <a:pPr indent="-342900" lvl="0" marL="457200" rtl="0">
              <a:spcBef>
                <a:spcPts val="0"/>
              </a:spcBef>
              <a:buSzPct val="100000"/>
              <a:buAutoNum type="arabicPeriod"/>
            </a:pPr>
            <a:r>
              <a:rPr lang="en" sz="1800"/>
              <a:t>. . .</a:t>
            </a:r>
          </a:p>
        </p:txBody>
      </p:sp>
    </p:spTree>
  </p:cSld>
  <p:clrMapOvr>
    <a:masterClrMapping/>
  </p:clrMapOvr>
</p:sld>
</file>

<file path=ppt/slides/slide1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20" name="Shape 220"/>
        <p:cNvGrpSpPr/>
        <p:nvPr/>
      </p:nvGrpSpPr>
      <p:grpSpPr>
        <a:xfrm>
          <a:off x="0" y="0"/>
          <a:ext cx="0" cy="0"/>
          <a:chOff x="0" y="0"/>
          <a:chExt cx="0" cy="0"/>
        </a:xfrm>
      </p:grpSpPr>
      <p:sp>
        <p:nvSpPr>
          <p:cNvPr id="221" name="Shape 221"/>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The Intuition</a:t>
            </a:r>
          </a:p>
        </p:txBody>
      </p:sp>
      <p:sp>
        <p:nvSpPr>
          <p:cNvPr id="222" name="Shape 222"/>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t>Considering how Paxos works, what is the most difficult part for reaching consensus in an asynchronous distributed system?</a:t>
            </a:r>
          </a:p>
          <a:p>
            <a:pPr lvl="0" rtl="0">
              <a:spcBef>
                <a:spcPts val="0"/>
              </a:spcBef>
              <a:buNone/>
            </a:pPr>
            <a:r>
              <a:t/>
            </a:r>
            <a:endParaRPr sz="1800"/>
          </a:p>
        </p:txBody>
      </p:sp>
    </p:spTree>
  </p:cSld>
  <p:clrMapOvr>
    <a:masterClrMapping/>
  </p:clrMapOvr>
</p:sld>
</file>

<file path=ppt/slides/slide1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26" name="Shape 226"/>
        <p:cNvGrpSpPr/>
        <p:nvPr/>
      </p:nvGrpSpPr>
      <p:grpSpPr>
        <a:xfrm>
          <a:off x="0" y="0"/>
          <a:ext cx="0" cy="0"/>
          <a:chOff x="0" y="0"/>
          <a:chExt cx="0" cy="0"/>
        </a:xfrm>
      </p:grpSpPr>
      <p:sp>
        <p:nvSpPr>
          <p:cNvPr id="227" name="Shape 227"/>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The Intuition</a:t>
            </a:r>
          </a:p>
        </p:txBody>
      </p:sp>
      <p:sp>
        <p:nvSpPr>
          <p:cNvPr id="228" name="Shape 228"/>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a:spcBef>
                <a:spcPts val="0"/>
              </a:spcBef>
              <a:buNone/>
            </a:pPr>
            <a:r>
              <a:rPr lang="en" sz="1800"/>
              <a:t>Considering how Paxos works, what is the most difficult part for reaching consensus in an asynchronous distributed system?</a:t>
            </a:r>
          </a:p>
          <a:p>
            <a:pPr lvl="0">
              <a:spcBef>
                <a:spcPts val="0"/>
              </a:spcBef>
              <a:buNone/>
            </a:pPr>
            <a:r>
              <a:t/>
            </a:r>
            <a:endParaRPr sz="1800"/>
          </a:p>
          <a:p>
            <a:pPr lvl="0">
              <a:spcBef>
                <a:spcPts val="0"/>
              </a:spcBef>
              <a:buNone/>
            </a:pPr>
            <a:r>
              <a:rPr lang="en" sz="1800"/>
              <a:t>CANNOT DISTINGUISH between processes:</a:t>
            </a:r>
          </a:p>
          <a:p>
            <a:pPr indent="-342900" lvl="0" marL="457200" rtl="0">
              <a:spcBef>
                <a:spcPts val="0"/>
              </a:spcBef>
              <a:buSzPct val="100000"/>
            </a:pPr>
            <a:r>
              <a:rPr lang="en" sz="1800"/>
              <a:t>Crash failure</a:t>
            </a:r>
          </a:p>
          <a:p>
            <a:pPr indent="-342900" lvl="0" marL="457200" rtl="0">
              <a:spcBef>
                <a:spcPts val="0"/>
              </a:spcBef>
              <a:buSzPct val="100000"/>
            </a:pPr>
            <a:r>
              <a:rPr lang="en" sz="1800"/>
              <a:t>Slow (e.g. in processing or network message delivering)</a:t>
            </a:r>
          </a:p>
        </p:txBody>
      </p:sp>
    </p:spTree>
  </p:cSld>
  <p:clrMapOvr>
    <a:masterClrMapping/>
  </p:clrMapOvr>
</p:sld>
</file>

<file path=ppt/slides/slide1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32" name="Shape 232"/>
        <p:cNvGrpSpPr/>
        <p:nvPr/>
      </p:nvGrpSpPr>
      <p:grpSpPr>
        <a:xfrm>
          <a:off x="0" y="0"/>
          <a:ext cx="0" cy="0"/>
          <a:chOff x="0" y="0"/>
          <a:chExt cx="0" cy="0"/>
        </a:xfrm>
      </p:grpSpPr>
      <p:sp>
        <p:nvSpPr>
          <p:cNvPr id="233" name="Shape 233"/>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a:spcBef>
                <a:spcPts val="0"/>
              </a:spcBef>
              <a:buNone/>
            </a:pPr>
            <a:r>
              <a:rPr lang="en"/>
              <a:t>Assumption</a:t>
            </a:r>
          </a:p>
          <a:p>
            <a:pPr lvl="0" rtl="0">
              <a:spcBef>
                <a:spcPts val="0"/>
              </a:spcBef>
              <a:buNone/>
            </a:pPr>
            <a:r>
              <a:t/>
            </a:r>
            <a:endParaRPr/>
          </a:p>
        </p:txBody>
      </p:sp>
      <p:sp>
        <p:nvSpPr>
          <p:cNvPr id="234" name="Shape 234"/>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a:spcBef>
                <a:spcPts val="0"/>
              </a:spcBef>
              <a:buNone/>
            </a:pPr>
            <a:r>
              <a:rPr lang="en" sz="1800"/>
              <a:t>It is impossible to have a deterministic protocol that solves consensus in a message-passing </a:t>
            </a:r>
            <a:r>
              <a:rPr b="1" lang="en" sz="1800">
                <a:solidFill>
                  <a:srgbClr val="FFFF00"/>
                </a:solidFill>
              </a:rPr>
              <a:t>asynchronous</a:t>
            </a:r>
            <a:r>
              <a:rPr lang="en" sz="1800"/>
              <a:t> system in which at most one process may fail by crashing.</a:t>
            </a:r>
          </a:p>
          <a:p>
            <a:pPr lvl="0">
              <a:spcBef>
                <a:spcPts val="0"/>
              </a:spcBef>
              <a:buNone/>
            </a:pPr>
            <a:r>
              <a:t/>
            </a:r>
            <a:endParaRPr sz="1800"/>
          </a:p>
          <a:p>
            <a:pPr lvl="0" rtl="0">
              <a:spcBef>
                <a:spcPts val="0"/>
              </a:spcBef>
              <a:buNone/>
            </a:pPr>
            <a:r>
              <a:t/>
            </a:r>
            <a:endParaRPr sz="1800"/>
          </a:p>
        </p:txBody>
      </p:sp>
    </p:spTree>
  </p:cSld>
  <p:clrMapOvr>
    <a:masterClrMapping/>
  </p:clrMapOvr>
</p:sld>
</file>

<file path=ppt/slides/slide1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38" name="Shape 238"/>
        <p:cNvGrpSpPr/>
        <p:nvPr/>
      </p:nvGrpSpPr>
      <p:grpSpPr>
        <a:xfrm>
          <a:off x="0" y="0"/>
          <a:ext cx="0" cy="0"/>
          <a:chOff x="0" y="0"/>
          <a:chExt cx="0" cy="0"/>
        </a:xfrm>
      </p:grpSpPr>
      <p:sp>
        <p:nvSpPr>
          <p:cNvPr id="239" name="Shape 239"/>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a:spcBef>
                <a:spcPts val="0"/>
              </a:spcBef>
              <a:buNone/>
            </a:pPr>
            <a:r>
              <a:rPr lang="en"/>
              <a:t>Assumption</a:t>
            </a:r>
          </a:p>
          <a:p>
            <a:pPr lvl="0" rtl="0">
              <a:spcBef>
                <a:spcPts val="0"/>
              </a:spcBef>
              <a:buNone/>
            </a:pPr>
            <a:r>
              <a:t/>
            </a:r>
            <a:endParaRPr/>
          </a:p>
        </p:txBody>
      </p:sp>
      <p:sp>
        <p:nvSpPr>
          <p:cNvPr id="240" name="Shape 240"/>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t>It is impossible to have a deterministic protocol that solves consensus in a message-passing </a:t>
            </a:r>
            <a:r>
              <a:rPr b="1" lang="en" sz="1800">
                <a:solidFill>
                  <a:srgbClr val="FFFF00"/>
                </a:solidFill>
              </a:rPr>
              <a:t>asynchronous</a:t>
            </a:r>
            <a:r>
              <a:rPr lang="en" sz="1800"/>
              <a:t> system in which at most one process may fail by crashing.</a:t>
            </a:r>
          </a:p>
          <a:p>
            <a:pPr lvl="0" rtl="0">
              <a:spcBef>
                <a:spcPts val="0"/>
              </a:spcBef>
              <a:buNone/>
            </a:pPr>
            <a:r>
              <a:t/>
            </a:r>
            <a:endParaRPr sz="1800"/>
          </a:p>
          <a:p>
            <a:pPr indent="-342900" lvl="0" marL="457200" rtl="0">
              <a:spcBef>
                <a:spcPts val="0"/>
              </a:spcBef>
              <a:buSzPct val="100000"/>
            </a:pPr>
            <a:r>
              <a:rPr lang="en" sz="1800"/>
              <a:t>No assumptions about the relative speeds of processes or about the delay time in delivering a message</a:t>
            </a:r>
          </a:p>
          <a:p>
            <a:pPr indent="-342900" lvl="0" marL="457200" rtl="0">
              <a:spcBef>
                <a:spcPts val="0"/>
              </a:spcBef>
              <a:buSzPct val="100000"/>
            </a:pPr>
            <a:r>
              <a:rPr lang="en" sz="1800"/>
              <a:t>Processes don’t have access to synchronized clocks</a:t>
            </a:r>
          </a:p>
          <a:p>
            <a:pPr indent="-342900" lvl="0" marL="457200" rtl="0">
              <a:spcBef>
                <a:spcPts val="0"/>
              </a:spcBef>
              <a:buSzPct val="100000"/>
            </a:pPr>
            <a:r>
              <a:rPr lang="en" sz="1800"/>
              <a:t>Unable</a:t>
            </a:r>
            <a:r>
              <a:rPr lang="en" sz="1800"/>
              <a:t> to detect the death of a process</a:t>
            </a:r>
          </a:p>
        </p:txBody>
      </p:sp>
    </p:spTree>
  </p:cSld>
  <p:clrMapOvr>
    <a:masterClrMapping/>
  </p:clrMapOvr>
</p:sld>
</file>

<file path=ppt/slides/slide1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44" name="Shape 244"/>
        <p:cNvGrpSpPr/>
        <p:nvPr/>
      </p:nvGrpSpPr>
      <p:grpSpPr>
        <a:xfrm>
          <a:off x="0" y="0"/>
          <a:ext cx="0" cy="0"/>
          <a:chOff x="0" y="0"/>
          <a:chExt cx="0" cy="0"/>
        </a:xfrm>
      </p:grpSpPr>
      <p:sp>
        <p:nvSpPr>
          <p:cNvPr id="245" name="Shape 245"/>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a:spcBef>
                <a:spcPts val="0"/>
              </a:spcBef>
              <a:buNone/>
            </a:pPr>
            <a:r>
              <a:rPr lang="en"/>
              <a:t>Assumption</a:t>
            </a:r>
          </a:p>
          <a:p>
            <a:pPr lvl="0" rtl="0">
              <a:spcBef>
                <a:spcPts val="0"/>
              </a:spcBef>
              <a:buNone/>
            </a:pPr>
            <a:r>
              <a:t/>
            </a:r>
            <a:endParaRPr/>
          </a:p>
        </p:txBody>
      </p:sp>
      <p:sp>
        <p:nvSpPr>
          <p:cNvPr id="246" name="Shape 246"/>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t>It is impossible to have a deterministic protocol that solves </a:t>
            </a:r>
            <a:r>
              <a:rPr b="1" lang="en" sz="1800">
                <a:solidFill>
                  <a:srgbClr val="FFFF00"/>
                </a:solidFill>
              </a:rPr>
              <a:t>consensus</a:t>
            </a:r>
            <a:r>
              <a:rPr lang="en" sz="1800"/>
              <a:t> in a message</a:t>
            </a:r>
            <a:r>
              <a:rPr lang="en" sz="1800"/>
              <a:t>-passing asynchronous system in which at most one process may fail by crashing.</a:t>
            </a:r>
          </a:p>
          <a:p>
            <a:pPr lvl="0" rtl="0">
              <a:spcBef>
                <a:spcPts val="0"/>
              </a:spcBef>
              <a:buNone/>
            </a:pPr>
            <a:r>
              <a:t/>
            </a:r>
            <a:endParaRPr sz="1800"/>
          </a:p>
          <a:p>
            <a:pPr lvl="0" rtl="0">
              <a:spcBef>
                <a:spcPts val="0"/>
              </a:spcBef>
              <a:buNone/>
            </a:pPr>
            <a:r>
              <a:t/>
            </a:r>
            <a:endParaRPr sz="1800"/>
          </a:p>
        </p:txBody>
      </p:sp>
    </p:spTree>
  </p:cSld>
  <p:clrMapOvr>
    <a:masterClrMapping/>
  </p:clrMapOvr>
</p:sld>
</file>

<file path=ppt/slides/slide2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50" name="Shape 250"/>
        <p:cNvGrpSpPr/>
        <p:nvPr/>
      </p:nvGrpSpPr>
      <p:grpSpPr>
        <a:xfrm>
          <a:off x="0" y="0"/>
          <a:ext cx="0" cy="0"/>
          <a:chOff x="0" y="0"/>
          <a:chExt cx="0" cy="0"/>
        </a:xfrm>
      </p:grpSpPr>
      <p:sp>
        <p:nvSpPr>
          <p:cNvPr id="251" name="Shape 251"/>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a:spcBef>
                <a:spcPts val="0"/>
              </a:spcBef>
              <a:buNone/>
            </a:pPr>
            <a:r>
              <a:rPr lang="en"/>
              <a:t>Assumption</a:t>
            </a:r>
          </a:p>
          <a:p>
            <a:pPr lvl="0" rtl="0">
              <a:spcBef>
                <a:spcPts val="0"/>
              </a:spcBef>
              <a:buNone/>
            </a:pPr>
            <a:r>
              <a:t/>
            </a:r>
            <a:endParaRPr/>
          </a:p>
        </p:txBody>
      </p:sp>
      <p:sp>
        <p:nvSpPr>
          <p:cNvPr id="252" name="Shape 252"/>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a:spcBef>
                <a:spcPts val="0"/>
              </a:spcBef>
              <a:buNone/>
            </a:pPr>
            <a:r>
              <a:rPr lang="en" sz="1800"/>
              <a:t>It is impossible to have a deterministic protocol that solves </a:t>
            </a:r>
            <a:r>
              <a:rPr b="1" lang="en" sz="1800">
                <a:solidFill>
                  <a:srgbClr val="FFFF00"/>
                </a:solidFill>
              </a:rPr>
              <a:t>consensus</a:t>
            </a:r>
            <a:r>
              <a:rPr lang="en" sz="1800"/>
              <a:t> in a message-passing asynchronous system in which at most one process may fail by crashing.</a:t>
            </a:r>
          </a:p>
          <a:p>
            <a:pPr lvl="0">
              <a:spcBef>
                <a:spcPts val="0"/>
              </a:spcBef>
              <a:buNone/>
            </a:pPr>
            <a:r>
              <a:t/>
            </a:r>
            <a:endParaRPr sz="1800"/>
          </a:p>
          <a:p>
            <a:pPr indent="-342900" lvl="0" marL="457200" rtl="0">
              <a:spcBef>
                <a:spcPts val="0"/>
              </a:spcBef>
              <a:buSzPct val="100000"/>
            </a:pPr>
            <a:r>
              <a:rPr lang="en" sz="1800"/>
              <a:t>Termination: a</a:t>
            </a:r>
            <a:r>
              <a:rPr lang="en" sz="1800"/>
              <a:t>ll non-faulty processes eventually decide on a value</a:t>
            </a:r>
          </a:p>
          <a:p>
            <a:pPr indent="-342900" lvl="0" marL="457200" rtl="0">
              <a:spcBef>
                <a:spcPts val="0"/>
              </a:spcBef>
              <a:buSzPct val="100000"/>
            </a:pPr>
            <a:r>
              <a:rPr lang="en" sz="1800"/>
              <a:t>Agreement: all processes that decide do so on the same value</a:t>
            </a:r>
          </a:p>
          <a:p>
            <a:pPr indent="-342900" lvl="0" marL="457200" rtl="0">
              <a:spcBef>
                <a:spcPts val="0"/>
              </a:spcBef>
              <a:buSzPct val="100000"/>
            </a:pPr>
            <a:r>
              <a:rPr lang="en" sz="1800"/>
              <a:t>Validity: the value that has been decided must have been proposed by some process</a:t>
            </a:r>
          </a:p>
          <a:p>
            <a:pPr lvl="0" rtl="0">
              <a:spcBef>
                <a:spcPts val="0"/>
              </a:spcBef>
              <a:buNone/>
            </a:pPr>
            <a:r>
              <a:t/>
            </a:r>
            <a:endParaRPr sz="1800"/>
          </a:p>
          <a:p>
            <a:pPr lvl="0" rtl="0">
              <a:spcBef>
                <a:spcPts val="0"/>
              </a:spcBef>
              <a:buNone/>
            </a:pPr>
            <a:r>
              <a:t/>
            </a:r>
            <a:endParaRPr sz="1800"/>
          </a:p>
          <a:p>
            <a:pPr lvl="0" rtl="0">
              <a:spcBef>
                <a:spcPts val="0"/>
              </a:spcBef>
              <a:buNone/>
            </a:pPr>
            <a:r>
              <a:t/>
            </a:r>
            <a:endParaRPr sz="1800"/>
          </a:p>
        </p:txBody>
      </p:sp>
    </p:spTree>
  </p:cSld>
  <p:clrMapOvr>
    <a:masterClrMapping/>
  </p:clrMapOvr>
</p:sld>
</file>

<file path=ppt/slides/slide2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56" name="Shape 256"/>
        <p:cNvGrpSpPr/>
        <p:nvPr/>
      </p:nvGrpSpPr>
      <p:grpSpPr>
        <a:xfrm>
          <a:off x="0" y="0"/>
          <a:ext cx="0" cy="0"/>
          <a:chOff x="0" y="0"/>
          <a:chExt cx="0" cy="0"/>
        </a:xfrm>
      </p:grpSpPr>
      <p:sp>
        <p:nvSpPr>
          <p:cNvPr id="257" name="Shape 257"/>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Assumption</a:t>
            </a:r>
          </a:p>
        </p:txBody>
      </p:sp>
      <p:sp>
        <p:nvSpPr>
          <p:cNvPr id="258" name="Shape 258"/>
          <p:cNvSpPr txBox="1"/>
          <p:nvPr>
            <p:ph idx="1" type="body"/>
          </p:nvPr>
        </p:nvSpPr>
        <p:spPr>
          <a:xfrm>
            <a:off x="973350" y="1377025"/>
            <a:ext cx="8170500" cy="2911200"/>
          </a:xfrm>
          <a:prstGeom prst="rect">
            <a:avLst/>
          </a:prstGeom>
        </p:spPr>
        <p:txBody>
          <a:bodyPr anchorCtr="0" anchor="t" bIns="91425" lIns="91425" rIns="91425" wrap="square" tIns="91425">
            <a:noAutofit/>
          </a:bodyPr>
          <a:lstStyle/>
          <a:p>
            <a:pPr lvl="0" rtl="0">
              <a:spcBef>
                <a:spcPts val="0"/>
              </a:spcBef>
              <a:buNone/>
            </a:pPr>
            <a:r>
              <a:rPr lang="en" sz="1800"/>
              <a:t>It is impossible to have a deterministic protocol that solves </a:t>
            </a:r>
            <a:r>
              <a:rPr b="1" lang="en" sz="1800">
                <a:solidFill>
                  <a:srgbClr val="FFFF00"/>
                </a:solidFill>
              </a:rPr>
              <a:t>consensus</a:t>
            </a:r>
            <a:r>
              <a:rPr lang="en" sz="1800"/>
              <a:t> in a message-passing asynchronous system in which at most one process may fail by crashing.</a:t>
            </a:r>
          </a:p>
          <a:p>
            <a:pPr lvl="0" rtl="0">
              <a:spcBef>
                <a:spcPts val="0"/>
              </a:spcBef>
              <a:buNone/>
            </a:pPr>
            <a:r>
              <a:rPr lang="en" sz="1800"/>
              <a:t>For simplicity,</a:t>
            </a:r>
          </a:p>
          <a:p>
            <a:pPr indent="-342900" lvl="0" marL="457200" rtl="0">
              <a:spcBef>
                <a:spcPts val="0"/>
              </a:spcBef>
              <a:buSzPct val="100000"/>
            </a:pPr>
            <a:r>
              <a:rPr lang="en" sz="1800"/>
              <a:t>Termination: all non-faulty processes eventually decide on a value in {0, 1}</a:t>
            </a:r>
          </a:p>
          <a:p>
            <a:pPr indent="-342900" lvl="0" marL="457200" rtl="0">
              <a:spcBef>
                <a:spcPts val="0"/>
              </a:spcBef>
              <a:buSzPct val="100000"/>
            </a:pPr>
            <a:r>
              <a:rPr lang="en" sz="1800"/>
              <a:t>Agreement: all processes that decide do so on the same value</a:t>
            </a:r>
          </a:p>
          <a:p>
            <a:pPr indent="-342900" lvl="0" marL="457200" rtl="0">
              <a:spcBef>
                <a:spcPts val="0"/>
              </a:spcBef>
              <a:buSzPct val="100000"/>
            </a:pPr>
            <a:r>
              <a:rPr lang="en" sz="1800"/>
              <a:t>Validity: both 0 and 1 are possible decision values</a:t>
            </a:r>
          </a:p>
          <a:p>
            <a:pPr lvl="0" rtl="0">
              <a:spcBef>
                <a:spcPts val="0"/>
              </a:spcBef>
              <a:buNone/>
            </a:pPr>
            <a:r>
              <a:t/>
            </a:r>
            <a:endParaRPr sz="1800"/>
          </a:p>
          <a:p>
            <a:pPr lvl="0" rtl="0">
              <a:spcBef>
                <a:spcPts val="0"/>
              </a:spcBef>
              <a:buNone/>
            </a:pPr>
            <a:r>
              <a:t/>
            </a:r>
            <a:endParaRPr sz="1800"/>
          </a:p>
          <a:p>
            <a:pPr lvl="0" rtl="0">
              <a:spcBef>
                <a:spcPts val="0"/>
              </a:spcBef>
              <a:buNone/>
            </a:pPr>
            <a:r>
              <a:t/>
            </a:r>
            <a:endParaRPr sz="1800"/>
          </a:p>
        </p:txBody>
      </p:sp>
    </p:spTree>
  </p:cSld>
  <p:clrMapOvr>
    <a:masterClrMapping/>
  </p:clrMapOvr>
</p:sld>
</file>

<file path=ppt/slides/slide2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62" name="Shape 262"/>
        <p:cNvGrpSpPr/>
        <p:nvPr/>
      </p:nvGrpSpPr>
      <p:grpSpPr>
        <a:xfrm>
          <a:off x="0" y="0"/>
          <a:ext cx="0" cy="0"/>
          <a:chOff x="0" y="0"/>
          <a:chExt cx="0" cy="0"/>
        </a:xfrm>
      </p:grpSpPr>
      <p:sp>
        <p:nvSpPr>
          <p:cNvPr id="263" name="Shape 263"/>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a:spcBef>
                <a:spcPts val="0"/>
              </a:spcBef>
              <a:buNone/>
            </a:pPr>
            <a:r>
              <a:rPr lang="en"/>
              <a:t>Assumption</a:t>
            </a:r>
          </a:p>
          <a:p>
            <a:pPr lvl="0" rtl="0">
              <a:spcBef>
                <a:spcPts val="0"/>
              </a:spcBef>
              <a:buNone/>
            </a:pPr>
            <a:r>
              <a:t/>
            </a:r>
            <a:endParaRPr/>
          </a:p>
        </p:txBody>
      </p:sp>
      <p:sp>
        <p:nvSpPr>
          <p:cNvPr id="264" name="Shape 264"/>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t>It is impossible to have a deterministic protocol that solves consensus in a message-passing asynchronous system in which at most one process may fail by </a:t>
            </a:r>
            <a:r>
              <a:rPr b="1" lang="en" sz="1800">
                <a:solidFill>
                  <a:srgbClr val="FFFF00"/>
                </a:solidFill>
              </a:rPr>
              <a:t>crashing</a:t>
            </a:r>
            <a:r>
              <a:rPr lang="en" sz="1800"/>
              <a:t>.</a:t>
            </a:r>
          </a:p>
          <a:p>
            <a:pPr lvl="0" rtl="0">
              <a:spcBef>
                <a:spcPts val="0"/>
              </a:spcBef>
              <a:buNone/>
            </a:pPr>
            <a:r>
              <a:t/>
            </a:r>
            <a:endParaRPr sz="1800"/>
          </a:p>
          <a:p>
            <a:pPr lvl="0" rtl="0">
              <a:spcBef>
                <a:spcPts val="0"/>
              </a:spcBef>
              <a:buNone/>
            </a:pPr>
            <a:r>
              <a:t/>
            </a:r>
            <a:endParaRPr sz="1800"/>
          </a:p>
          <a:p>
            <a:pPr lvl="0" rtl="0">
              <a:spcBef>
                <a:spcPts val="0"/>
              </a:spcBef>
              <a:buNone/>
            </a:pPr>
            <a:r>
              <a:t/>
            </a:r>
            <a:endParaRPr sz="1800"/>
          </a:p>
        </p:txBody>
      </p:sp>
    </p:spTree>
  </p:cSld>
  <p:clrMapOvr>
    <a:masterClrMapping/>
  </p:clrMapOvr>
</p:sld>
</file>

<file path=ppt/slides/slide2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68" name="Shape 268"/>
        <p:cNvGrpSpPr/>
        <p:nvPr/>
      </p:nvGrpSpPr>
      <p:grpSpPr>
        <a:xfrm>
          <a:off x="0" y="0"/>
          <a:ext cx="0" cy="0"/>
          <a:chOff x="0" y="0"/>
          <a:chExt cx="0" cy="0"/>
        </a:xfrm>
      </p:grpSpPr>
      <p:sp>
        <p:nvSpPr>
          <p:cNvPr id="269" name="Shape 269"/>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Assumption</a:t>
            </a:r>
          </a:p>
        </p:txBody>
      </p:sp>
      <p:sp>
        <p:nvSpPr>
          <p:cNvPr id="270" name="Shape 270"/>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a:spcBef>
                <a:spcPts val="0"/>
              </a:spcBef>
              <a:buNone/>
            </a:pPr>
            <a:r>
              <a:rPr lang="en" sz="1800"/>
              <a:t>It is impossible to have a deterministic protocol that s</a:t>
            </a:r>
            <a:r>
              <a:rPr lang="en" sz="1800"/>
              <a:t>olves consensus in a message-passing asynchronous system in which at mos</a:t>
            </a:r>
            <a:r>
              <a:rPr lang="en" sz="1800"/>
              <a:t>t one process may fail by </a:t>
            </a:r>
            <a:r>
              <a:rPr b="1" lang="en" sz="1800">
                <a:solidFill>
                  <a:srgbClr val="FFFF00"/>
                </a:solidFill>
              </a:rPr>
              <a:t>crashing</a:t>
            </a:r>
            <a:r>
              <a:rPr lang="en" sz="1800"/>
              <a:t>.</a:t>
            </a:r>
          </a:p>
          <a:p>
            <a:pPr lvl="0">
              <a:spcBef>
                <a:spcPts val="0"/>
              </a:spcBef>
              <a:buNone/>
            </a:pPr>
            <a:r>
              <a:t/>
            </a:r>
            <a:endParaRPr sz="1800"/>
          </a:p>
          <a:p>
            <a:pPr lvl="0">
              <a:spcBef>
                <a:spcPts val="0"/>
              </a:spcBef>
              <a:buNone/>
            </a:pPr>
            <a:r>
              <a:rPr lang="en" sz="1800"/>
              <a:t>No Byzantine, no fail-stop, just CRASH.</a:t>
            </a:r>
          </a:p>
          <a:p>
            <a:pPr lvl="0" rtl="0">
              <a:spcBef>
                <a:spcPts val="0"/>
              </a:spcBef>
              <a:buNone/>
            </a:pPr>
            <a:r>
              <a:rPr lang="en" sz="1800"/>
              <a:t>All processes follow the protocol except for that at most one might crash.</a:t>
            </a:r>
          </a:p>
          <a:p>
            <a:pPr lvl="0" rtl="0">
              <a:spcBef>
                <a:spcPts val="0"/>
              </a:spcBef>
              <a:buNone/>
            </a:pPr>
            <a:r>
              <a:t/>
            </a:r>
            <a:endParaRPr sz="1800"/>
          </a:p>
          <a:p>
            <a:pPr lvl="0" rtl="0">
              <a:spcBef>
                <a:spcPts val="0"/>
              </a:spcBef>
              <a:buNone/>
            </a:pPr>
            <a:r>
              <a:t/>
            </a:r>
            <a:endParaRPr sz="1800"/>
          </a:p>
        </p:txBody>
      </p:sp>
    </p:spTree>
  </p:cSld>
  <p:clrMapOvr>
    <a:masterClrMapping/>
  </p:clrMapOvr>
</p:sld>
</file>

<file path=ppt/slides/slide2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74" name="Shape 274"/>
        <p:cNvGrpSpPr/>
        <p:nvPr/>
      </p:nvGrpSpPr>
      <p:grpSpPr>
        <a:xfrm>
          <a:off x="0" y="0"/>
          <a:ext cx="0" cy="0"/>
          <a:chOff x="0" y="0"/>
          <a:chExt cx="0" cy="0"/>
        </a:xfrm>
      </p:grpSpPr>
      <p:sp>
        <p:nvSpPr>
          <p:cNvPr id="275" name="Shape 275"/>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Model</a:t>
            </a:r>
          </a:p>
        </p:txBody>
      </p:sp>
      <p:sp>
        <p:nvSpPr>
          <p:cNvPr id="276" name="Shape 276"/>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t>It is impossible to have a deterministic protocol that solves consensus in a </a:t>
            </a:r>
            <a:r>
              <a:rPr b="1" lang="en" sz="1800">
                <a:solidFill>
                  <a:srgbClr val="FFFF00"/>
                </a:solidFill>
              </a:rPr>
              <a:t>message-passing</a:t>
            </a:r>
            <a:r>
              <a:rPr lang="en" sz="1800"/>
              <a:t> asynchronous system in which at most one process may fail by crashing.</a:t>
            </a:r>
          </a:p>
          <a:p>
            <a:pPr lvl="0" rtl="0">
              <a:spcBef>
                <a:spcPts val="0"/>
              </a:spcBef>
              <a:buNone/>
            </a:pPr>
            <a:r>
              <a:t/>
            </a:r>
            <a:endParaRPr sz="1800"/>
          </a:p>
          <a:p>
            <a:pPr lvl="0" rtl="0">
              <a:spcBef>
                <a:spcPts val="0"/>
              </a:spcBef>
              <a:buNone/>
            </a:pPr>
            <a:r>
              <a:t/>
            </a:r>
            <a:endParaRPr sz="1800"/>
          </a:p>
        </p:txBody>
      </p:sp>
    </p:spTree>
  </p:cSld>
  <p:clrMapOvr>
    <a:masterClrMapping/>
  </p:clrMapOvr>
</p:sld>
</file>

<file path=ppt/slides/slide2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80" name="Shape 280"/>
        <p:cNvGrpSpPr/>
        <p:nvPr/>
      </p:nvGrpSpPr>
      <p:grpSpPr>
        <a:xfrm>
          <a:off x="0" y="0"/>
          <a:ext cx="0" cy="0"/>
          <a:chOff x="0" y="0"/>
          <a:chExt cx="0" cy="0"/>
        </a:xfrm>
      </p:grpSpPr>
      <p:sp>
        <p:nvSpPr>
          <p:cNvPr id="281" name="Shape 281"/>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Model</a:t>
            </a:r>
          </a:p>
        </p:txBody>
      </p:sp>
      <p:sp>
        <p:nvSpPr>
          <p:cNvPr id="282" name="Shape 282"/>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t>It is impossible to have a deterministic protocol that solves consensus in a </a:t>
            </a:r>
            <a:r>
              <a:rPr b="1" lang="en" sz="1800">
                <a:solidFill>
                  <a:srgbClr val="FFFF00"/>
                </a:solidFill>
              </a:rPr>
              <a:t>message-passing</a:t>
            </a:r>
            <a:r>
              <a:rPr lang="en" sz="1800"/>
              <a:t> asynchronous system in which at most one process may fail by crashing.</a:t>
            </a:r>
          </a:p>
          <a:p>
            <a:pPr lvl="0" rtl="0">
              <a:spcBef>
                <a:spcPts val="0"/>
              </a:spcBef>
              <a:buNone/>
            </a:pPr>
            <a:r>
              <a:t/>
            </a:r>
            <a:endParaRPr sz="1800"/>
          </a:p>
          <a:p>
            <a:pPr lvl="0" rtl="0">
              <a:spcBef>
                <a:spcPts val="0"/>
              </a:spcBef>
              <a:buNone/>
            </a:pPr>
            <a:r>
              <a:t/>
            </a:r>
            <a:endParaRPr sz="1800"/>
          </a:p>
        </p:txBody>
      </p:sp>
      <p:sp>
        <p:nvSpPr>
          <p:cNvPr id="283" name="Shape 283"/>
          <p:cNvSpPr/>
          <p:nvPr/>
        </p:nvSpPr>
        <p:spPr>
          <a:xfrm>
            <a:off x="3318050" y="4213550"/>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84" name="Shape 284"/>
          <p:cNvSpPr/>
          <p:nvPr/>
        </p:nvSpPr>
        <p:spPr>
          <a:xfrm>
            <a:off x="2115675" y="2976300"/>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85" name="Shape 285"/>
          <p:cNvSpPr/>
          <p:nvPr/>
        </p:nvSpPr>
        <p:spPr>
          <a:xfrm>
            <a:off x="2115675" y="3984625"/>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286" name="Shape 286"/>
          <p:cNvCxnSpPr>
            <a:stCxn id="284" idx="5"/>
            <a:endCxn id="283" idx="1"/>
          </p:cNvCxnSpPr>
          <p:nvPr/>
        </p:nvCxnSpPr>
        <p:spPr>
          <a:xfrm>
            <a:off x="2450353" y="3310978"/>
            <a:ext cx="925200" cy="960000"/>
          </a:xfrm>
          <a:prstGeom prst="straightConnector1">
            <a:avLst/>
          </a:prstGeom>
          <a:noFill/>
          <a:ln cap="flat" cmpd="sng" w="28575">
            <a:solidFill>
              <a:schemeClr val="dk2"/>
            </a:solidFill>
            <a:prstDash val="solid"/>
            <a:round/>
            <a:headEnd len="lg" w="lg" type="none"/>
            <a:tailEnd len="lg" w="lg" type="stealth"/>
          </a:ln>
        </p:spPr>
      </p:cxnSp>
      <p:sp>
        <p:nvSpPr>
          <p:cNvPr id="287" name="Shape 287"/>
          <p:cNvSpPr txBox="1"/>
          <p:nvPr/>
        </p:nvSpPr>
        <p:spPr>
          <a:xfrm>
            <a:off x="2818225" y="3452350"/>
            <a:ext cx="1187700" cy="392100"/>
          </a:xfrm>
          <a:prstGeom prst="rect">
            <a:avLst/>
          </a:prstGeom>
          <a:noFill/>
          <a:ln>
            <a:noFill/>
          </a:ln>
        </p:spPr>
        <p:txBody>
          <a:bodyPr anchorCtr="0" anchor="t" bIns="91425" lIns="91425" rIns="91425" wrap="square" tIns="91425">
            <a:noAutofit/>
          </a:bodyPr>
          <a:lstStyle/>
          <a:p>
            <a:pPr lvl="0" rtl="0">
              <a:spcBef>
                <a:spcPts val="0"/>
              </a:spcBef>
              <a:buNone/>
            </a:pPr>
            <a:r>
              <a:rPr lang="en" sz="1800">
                <a:solidFill>
                  <a:srgbClr val="FFFFFF"/>
                </a:solidFill>
              </a:rPr>
              <a:t>(p, m)</a:t>
            </a:r>
          </a:p>
        </p:txBody>
      </p:sp>
      <p:sp>
        <p:nvSpPr>
          <p:cNvPr id="288" name="Shape 288"/>
          <p:cNvSpPr txBox="1"/>
          <p:nvPr/>
        </p:nvSpPr>
        <p:spPr>
          <a:xfrm>
            <a:off x="3375550" y="4163725"/>
            <a:ext cx="281100" cy="213000"/>
          </a:xfrm>
          <a:prstGeom prst="rect">
            <a:avLst/>
          </a:prstGeom>
          <a:noFill/>
          <a:ln>
            <a:noFill/>
          </a:ln>
        </p:spPr>
        <p:txBody>
          <a:bodyPr anchorCtr="0" anchor="t" bIns="91425" lIns="91425" rIns="91425" wrap="square" tIns="91425">
            <a:noAutofit/>
          </a:bodyPr>
          <a:lstStyle/>
          <a:p>
            <a:pPr lvl="0">
              <a:spcBef>
                <a:spcPts val="0"/>
              </a:spcBef>
              <a:buNone/>
            </a:pPr>
            <a:r>
              <a:rPr lang="en" sz="1800"/>
              <a:t>p</a:t>
            </a:r>
          </a:p>
        </p:txBody>
      </p:sp>
    </p:spTree>
  </p:cSld>
  <p:clrMapOvr>
    <a:masterClrMapping/>
  </p:clrMapOvr>
</p:sld>
</file>

<file path=ppt/slides/slide2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92" name="Shape 292"/>
        <p:cNvGrpSpPr/>
        <p:nvPr/>
      </p:nvGrpSpPr>
      <p:grpSpPr>
        <a:xfrm>
          <a:off x="0" y="0"/>
          <a:ext cx="0" cy="0"/>
          <a:chOff x="0" y="0"/>
          <a:chExt cx="0" cy="0"/>
        </a:xfrm>
      </p:grpSpPr>
      <p:sp>
        <p:nvSpPr>
          <p:cNvPr id="293" name="Shape 293"/>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Model</a:t>
            </a:r>
          </a:p>
        </p:txBody>
      </p:sp>
      <p:sp>
        <p:nvSpPr>
          <p:cNvPr id="294" name="Shape 294"/>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t>It is impossible to have a deterministic protocol that solves consensus in a </a:t>
            </a:r>
            <a:r>
              <a:rPr b="1" lang="en" sz="1800">
                <a:solidFill>
                  <a:srgbClr val="FFFF00"/>
                </a:solidFill>
              </a:rPr>
              <a:t>message-passing</a:t>
            </a:r>
            <a:r>
              <a:rPr lang="en" sz="1800"/>
              <a:t> asynchronous system in which at most one process may fail by crashing.</a:t>
            </a:r>
          </a:p>
          <a:p>
            <a:pPr lvl="0" rtl="0">
              <a:spcBef>
                <a:spcPts val="0"/>
              </a:spcBef>
              <a:buNone/>
            </a:pPr>
            <a:r>
              <a:t/>
            </a:r>
            <a:endParaRPr sz="1800"/>
          </a:p>
          <a:p>
            <a:pPr lvl="0" rtl="0">
              <a:spcBef>
                <a:spcPts val="0"/>
              </a:spcBef>
              <a:buNone/>
            </a:pPr>
            <a:r>
              <a:t/>
            </a:r>
            <a:endParaRPr sz="1800"/>
          </a:p>
        </p:txBody>
      </p:sp>
      <p:sp>
        <p:nvSpPr>
          <p:cNvPr id="295" name="Shape 295"/>
          <p:cNvSpPr/>
          <p:nvPr/>
        </p:nvSpPr>
        <p:spPr>
          <a:xfrm>
            <a:off x="4294100" y="2454100"/>
            <a:ext cx="2734236" cy="1905012"/>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rPr lang="en" sz="1800"/>
              <a:t>Message Buffer M</a:t>
            </a:r>
          </a:p>
        </p:txBody>
      </p:sp>
      <p:sp>
        <p:nvSpPr>
          <p:cNvPr id="296" name="Shape 296"/>
          <p:cNvSpPr/>
          <p:nvPr/>
        </p:nvSpPr>
        <p:spPr>
          <a:xfrm>
            <a:off x="3318050" y="4213525"/>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97" name="Shape 297"/>
          <p:cNvSpPr/>
          <p:nvPr/>
        </p:nvSpPr>
        <p:spPr>
          <a:xfrm>
            <a:off x="2115675" y="2976275"/>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98" name="Shape 298"/>
          <p:cNvSpPr/>
          <p:nvPr/>
        </p:nvSpPr>
        <p:spPr>
          <a:xfrm>
            <a:off x="2115675" y="3984600"/>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299" name="Shape 299"/>
          <p:cNvCxnSpPr/>
          <p:nvPr/>
        </p:nvCxnSpPr>
        <p:spPr>
          <a:xfrm flipH="1">
            <a:off x="2507775" y="3149375"/>
            <a:ext cx="1943100" cy="45900"/>
          </a:xfrm>
          <a:prstGeom prst="straightConnector1">
            <a:avLst/>
          </a:prstGeom>
          <a:noFill/>
          <a:ln cap="flat" cmpd="sng" w="28575">
            <a:solidFill>
              <a:schemeClr val="dk2"/>
            </a:solidFill>
            <a:prstDash val="solid"/>
            <a:round/>
            <a:headEnd len="lg" w="lg" type="none"/>
            <a:tailEnd len="lg" w="lg" type="none"/>
          </a:ln>
        </p:spPr>
      </p:cxnSp>
      <p:cxnSp>
        <p:nvCxnSpPr>
          <p:cNvPr id="300" name="Shape 300"/>
          <p:cNvCxnSpPr>
            <a:stCxn id="295" idx="1"/>
            <a:endCxn id="298" idx="6"/>
          </p:cNvCxnSpPr>
          <p:nvPr/>
        </p:nvCxnSpPr>
        <p:spPr>
          <a:xfrm flipH="1">
            <a:off x="2507900" y="3589787"/>
            <a:ext cx="1786200" cy="591000"/>
          </a:xfrm>
          <a:prstGeom prst="straightConnector1">
            <a:avLst/>
          </a:prstGeom>
          <a:noFill/>
          <a:ln cap="flat" cmpd="sng" w="28575">
            <a:solidFill>
              <a:schemeClr val="dk2"/>
            </a:solidFill>
            <a:prstDash val="solid"/>
            <a:round/>
            <a:headEnd len="lg" w="lg" type="none"/>
            <a:tailEnd len="lg" w="lg" type="none"/>
          </a:ln>
        </p:spPr>
      </p:cxnSp>
      <p:cxnSp>
        <p:nvCxnSpPr>
          <p:cNvPr id="301" name="Shape 301"/>
          <p:cNvCxnSpPr>
            <a:endCxn id="296" idx="7"/>
          </p:cNvCxnSpPr>
          <p:nvPr/>
        </p:nvCxnSpPr>
        <p:spPr>
          <a:xfrm flipH="1">
            <a:off x="3652728" y="3810147"/>
            <a:ext cx="932700" cy="460800"/>
          </a:xfrm>
          <a:prstGeom prst="straightConnector1">
            <a:avLst/>
          </a:prstGeom>
          <a:noFill/>
          <a:ln cap="flat" cmpd="sng" w="28575">
            <a:solidFill>
              <a:schemeClr val="dk2"/>
            </a:solidFill>
            <a:prstDash val="solid"/>
            <a:round/>
            <a:headEnd len="lg" w="lg" type="none"/>
            <a:tailEnd len="lg" w="lg" type="none"/>
          </a:ln>
        </p:spPr>
      </p:cxnSp>
      <p:sp>
        <p:nvSpPr>
          <p:cNvPr id="302" name="Shape 302"/>
          <p:cNvSpPr txBox="1"/>
          <p:nvPr/>
        </p:nvSpPr>
        <p:spPr>
          <a:xfrm>
            <a:off x="3375550" y="4163725"/>
            <a:ext cx="281100" cy="213000"/>
          </a:xfrm>
          <a:prstGeom prst="rect">
            <a:avLst/>
          </a:prstGeom>
          <a:noFill/>
          <a:ln>
            <a:noFill/>
          </a:ln>
        </p:spPr>
        <p:txBody>
          <a:bodyPr anchorCtr="0" anchor="t" bIns="91425" lIns="91425" rIns="91425" wrap="square" tIns="91425">
            <a:noAutofit/>
          </a:bodyPr>
          <a:lstStyle/>
          <a:p>
            <a:pPr lvl="0" rtl="0">
              <a:spcBef>
                <a:spcPts val="0"/>
              </a:spcBef>
              <a:buNone/>
            </a:pPr>
            <a:r>
              <a:rPr lang="en" sz="1800"/>
              <a:t>p</a:t>
            </a:r>
          </a:p>
        </p:txBody>
      </p:sp>
    </p:spTree>
  </p:cSld>
  <p:clrMapOvr>
    <a:masterClrMapping/>
  </p:clrMapOvr>
</p:sld>
</file>

<file path=ppt/slides/slide2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06" name="Shape 306"/>
        <p:cNvGrpSpPr/>
        <p:nvPr/>
      </p:nvGrpSpPr>
      <p:grpSpPr>
        <a:xfrm>
          <a:off x="0" y="0"/>
          <a:ext cx="0" cy="0"/>
          <a:chOff x="0" y="0"/>
          <a:chExt cx="0" cy="0"/>
        </a:xfrm>
      </p:grpSpPr>
      <p:sp>
        <p:nvSpPr>
          <p:cNvPr id="307" name="Shape 307"/>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Model</a:t>
            </a:r>
          </a:p>
        </p:txBody>
      </p:sp>
      <p:sp>
        <p:nvSpPr>
          <p:cNvPr id="308" name="Shape 308"/>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a:spcBef>
                <a:spcPts val="0"/>
              </a:spcBef>
              <a:buNone/>
            </a:pPr>
            <a:r>
              <a:rPr lang="en" sz="1800"/>
              <a:t>It is impossible to have a deterministic protocol that solves consensus in a </a:t>
            </a:r>
            <a:r>
              <a:rPr b="1" lang="en" sz="1800">
                <a:solidFill>
                  <a:srgbClr val="FFFF00"/>
                </a:solidFill>
              </a:rPr>
              <a:t>message-passing</a:t>
            </a:r>
            <a:r>
              <a:rPr lang="en" sz="1800"/>
              <a:t> asynchronous system in which at most one process may fail by crashing.</a:t>
            </a:r>
          </a:p>
          <a:p>
            <a:pPr lvl="0">
              <a:spcBef>
                <a:spcPts val="0"/>
              </a:spcBef>
              <a:buNone/>
            </a:pPr>
            <a:r>
              <a:t/>
            </a:r>
            <a:endParaRPr sz="1800"/>
          </a:p>
          <a:p>
            <a:pPr lvl="0" rtl="0">
              <a:spcBef>
                <a:spcPts val="0"/>
              </a:spcBef>
              <a:buNone/>
            </a:pPr>
            <a:r>
              <a:t/>
            </a:r>
            <a:endParaRPr sz="1800"/>
          </a:p>
        </p:txBody>
      </p:sp>
      <p:sp>
        <p:nvSpPr>
          <p:cNvPr id="309" name="Shape 309"/>
          <p:cNvSpPr/>
          <p:nvPr/>
        </p:nvSpPr>
        <p:spPr>
          <a:xfrm>
            <a:off x="4294100" y="2454100"/>
            <a:ext cx="2734236" cy="1905012"/>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rPr lang="en" sz="1800"/>
              <a:t>Message Buffer M</a:t>
            </a:r>
          </a:p>
        </p:txBody>
      </p:sp>
      <p:sp>
        <p:nvSpPr>
          <p:cNvPr id="310" name="Shape 310"/>
          <p:cNvSpPr/>
          <p:nvPr/>
        </p:nvSpPr>
        <p:spPr>
          <a:xfrm>
            <a:off x="3318050" y="4213525"/>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11" name="Shape 311"/>
          <p:cNvSpPr/>
          <p:nvPr/>
        </p:nvSpPr>
        <p:spPr>
          <a:xfrm>
            <a:off x="2115675" y="2976275"/>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12" name="Shape 312"/>
          <p:cNvSpPr/>
          <p:nvPr/>
        </p:nvSpPr>
        <p:spPr>
          <a:xfrm>
            <a:off x="2115675" y="3984600"/>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313" name="Shape 313"/>
          <p:cNvCxnSpPr/>
          <p:nvPr/>
        </p:nvCxnSpPr>
        <p:spPr>
          <a:xfrm flipH="1">
            <a:off x="2507775" y="3149375"/>
            <a:ext cx="1943100" cy="45900"/>
          </a:xfrm>
          <a:prstGeom prst="straightConnector1">
            <a:avLst/>
          </a:prstGeom>
          <a:noFill/>
          <a:ln cap="flat" cmpd="sng" w="28575">
            <a:solidFill>
              <a:schemeClr val="dk2"/>
            </a:solidFill>
            <a:prstDash val="solid"/>
            <a:round/>
            <a:headEnd len="lg" w="lg" type="stealth"/>
            <a:tailEnd len="lg" w="lg" type="none"/>
          </a:ln>
        </p:spPr>
      </p:cxnSp>
      <p:cxnSp>
        <p:nvCxnSpPr>
          <p:cNvPr id="314" name="Shape 314"/>
          <p:cNvCxnSpPr>
            <a:stCxn id="309" idx="1"/>
            <a:endCxn id="312" idx="6"/>
          </p:cNvCxnSpPr>
          <p:nvPr/>
        </p:nvCxnSpPr>
        <p:spPr>
          <a:xfrm flipH="1">
            <a:off x="2507900" y="3589787"/>
            <a:ext cx="1786200" cy="591000"/>
          </a:xfrm>
          <a:prstGeom prst="straightConnector1">
            <a:avLst/>
          </a:prstGeom>
          <a:noFill/>
          <a:ln cap="flat" cmpd="sng" w="28575">
            <a:solidFill>
              <a:schemeClr val="dk2"/>
            </a:solidFill>
            <a:prstDash val="solid"/>
            <a:round/>
            <a:headEnd len="lg" w="lg" type="none"/>
            <a:tailEnd len="lg" w="lg" type="none"/>
          </a:ln>
        </p:spPr>
      </p:cxnSp>
      <p:cxnSp>
        <p:nvCxnSpPr>
          <p:cNvPr id="315" name="Shape 315"/>
          <p:cNvCxnSpPr>
            <a:endCxn id="310" idx="7"/>
          </p:cNvCxnSpPr>
          <p:nvPr/>
        </p:nvCxnSpPr>
        <p:spPr>
          <a:xfrm flipH="1">
            <a:off x="3652728" y="3810147"/>
            <a:ext cx="932700" cy="460800"/>
          </a:xfrm>
          <a:prstGeom prst="straightConnector1">
            <a:avLst/>
          </a:prstGeom>
          <a:noFill/>
          <a:ln cap="flat" cmpd="sng" w="28575">
            <a:solidFill>
              <a:schemeClr val="dk2"/>
            </a:solidFill>
            <a:prstDash val="solid"/>
            <a:round/>
            <a:headEnd len="lg" w="lg" type="none"/>
            <a:tailEnd len="lg" w="lg" type="none"/>
          </a:ln>
        </p:spPr>
      </p:cxnSp>
      <p:sp>
        <p:nvSpPr>
          <p:cNvPr id="316" name="Shape 316"/>
          <p:cNvSpPr txBox="1"/>
          <p:nvPr/>
        </p:nvSpPr>
        <p:spPr>
          <a:xfrm>
            <a:off x="2920250" y="2803175"/>
            <a:ext cx="1427700" cy="392100"/>
          </a:xfrm>
          <a:prstGeom prst="rect">
            <a:avLst/>
          </a:prstGeom>
          <a:noFill/>
          <a:ln>
            <a:noFill/>
          </a:ln>
        </p:spPr>
        <p:txBody>
          <a:bodyPr anchorCtr="0" anchor="t" bIns="91425" lIns="91425" rIns="91425" wrap="square" tIns="91425">
            <a:noAutofit/>
          </a:bodyPr>
          <a:lstStyle/>
          <a:p>
            <a:pPr lvl="0">
              <a:spcBef>
                <a:spcPts val="0"/>
              </a:spcBef>
              <a:buNone/>
            </a:pPr>
            <a:r>
              <a:rPr lang="en" sz="1800">
                <a:solidFill>
                  <a:srgbClr val="FFFFFF"/>
                </a:solidFill>
              </a:rPr>
              <a:t>send(p, m)</a:t>
            </a:r>
          </a:p>
        </p:txBody>
      </p:sp>
      <p:sp>
        <p:nvSpPr>
          <p:cNvPr id="317" name="Shape 317"/>
          <p:cNvSpPr txBox="1"/>
          <p:nvPr/>
        </p:nvSpPr>
        <p:spPr>
          <a:xfrm>
            <a:off x="3375550" y="4163725"/>
            <a:ext cx="281100" cy="213000"/>
          </a:xfrm>
          <a:prstGeom prst="rect">
            <a:avLst/>
          </a:prstGeom>
          <a:noFill/>
          <a:ln>
            <a:noFill/>
          </a:ln>
        </p:spPr>
        <p:txBody>
          <a:bodyPr anchorCtr="0" anchor="t" bIns="91425" lIns="91425" rIns="91425" wrap="square" tIns="91425">
            <a:noAutofit/>
          </a:bodyPr>
          <a:lstStyle/>
          <a:p>
            <a:pPr lvl="0" rtl="0">
              <a:spcBef>
                <a:spcPts val="0"/>
              </a:spcBef>
              <a:buNone/>
            </a:pPr>
            <a:r>
              <a:rPr lang="en" sz="1800"/>
              <a:t>p</a:t>
            </a:r>
          </a:p>
        </p:txBody>
      </p:sp>
    </p:spTree>
  </p:cSld>
  <p:clrMapOvr>
    <a:masterClrMapping/>
  </p:clrMapOvr>
</p:sld>
</file>

<file path=ppt/slides/slide2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21" name="Shape 321"/>
        <p:cNvGrpSpPr/>
        <p:nvPr/>
      </p:nvGrpSpPr>
      <p:grpSpPr>
        <a:xfrm>
          <a:off x="0" y="0"/>
          <a:ext cx="0" cy="0"/>
          <a:chOff x="0" y="0"/>
          <a:chExt cx="0" cy="0"/>
        </a:xfrm>
      </p:grpSpPr>
      <p:sp>
        <p:nvSpPr>
          <p:cNvPr id="322" name="Shape 322"/>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Model</a:t>
            </a:r>
          </a:p>
        </p:txBody>
      </p:sp>
      <p:sp>
        <p:nvSpPr>
          <p:cNvPr id="323" name="Shape 323"/>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t>It is impossible to have a deterministic protocol that solves consensus in a </a:t>
            </a:r>
            <a:r>
              <a:rPr b="1" lang="en" sz="1800">
                <a:solidFill>
                  <a:srgbClr val="FFFF00"/>
                </a:solidFill>
              </a:rPr>
              <a:t>message-passing</a:t>
            </a:r>
            <a:r>
              <a:rPr lang="en" sz="1800"/>
              <a:t> asynchronous system in which at most one process may fail by crashing.</a:t>
            </a:r>
          </a:p>
          <a:p>
            <a:pPr lvl="0" rtl="0">
              <a:spcBef>
                <a:spcPts val="0"/>
              </a:spcBef>
              <a:buNone/>
            </a:pPr>
            <a:r>
              <a:t/>
            </a:r>
            <a:endParaRPr sz="1800"/>
          </a:p>
          <a:p>
            <a:pPr lvl="0" rtl="0">
              <a:spcBef>
                <a:spcPts val="0"/>
              </a:spcBef>
              <a:buNone/>
            </a:pPr>
            <a:r>
              <a:t/>
            </a:r>
            <a:endParaRPr sz="1800"/>
          </a:p>
        </p:txBody>
      </p:sp>
      <p:sp>
        <p:nvSpPr>
          <p:cNvPr id="324" name="Shape 324"/>
          <p:cNvSpPr/>
          <p:nvPr/>
        </p:nvSpPr>
        <p:spPr>
          <a:xfrm>
            <a:off x="4294100" y="2454100"/>
            <a:ext cx="2734236" cy="1905012"/>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rPr lang="en" sz="1800"/>
              <a:t>(p, m)</a:t>
            </a:r>
          </a:p>
        </p:txBody>
      </p:sp>
      <p:sp>
        <p:nvSpPr>
          <p:cNvPr id="325" name="Shape 325"/>
          <p:cNvSpPr/>
          <p:nvPr/>
        </p:nvSpPr>
        <p:spPr>
          <a:xfrm>
            <a:off x="3318050" y="4213525"/>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26" name="Shape 326"/>
          <p:cNvSpPr/>
          <p:nvPr/>
        </p:nvSpPr>
        <p:spPr>
          <a:xfrm>
            <a:off x="2115675" y="2976275"/>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27" name="Shape 327"/>
          <p:cNvSpPr/>
          <p:nvPr/>
        </p:nvSpPr>
        <p:spPr>
          <a:xfrm>
            <a:off x="2115675" y="3984600"/>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328" name="Shape 328"/>
          <p:cNvCxnSpPr/>
          <p:nvPr/>
        </p:nvCxnSpPr>
        <p:spPr>
          <a:xfrm flipH="1">
            <a:off x="2507775" y="3149375"/>
            <a:ext cx="1943100" cy="45900"/>
          </a:xfrm>
          <a:prstGeom prst="straightConnector1">
            <a:avLst/>
          </a:prstGeom>
          <a:noFill/>
          <a:ln cap="flat" cmpd="sng" w="28575">
            <a:solidFill>
              <a:schemeClr val="dk2"/>
            </a:solidFill>
            <a:prstDash val="solid"/>
            <a:round/>
            <a:headEnd len="lg" w="lg" type="none"/>
            <a:tailEnd len="lg" w="lg" type="none"/>
          </a:ln>
        </p:spPr>
      </p:cxnSp>
      <p:cxnSp>
        <p:nvCxnSpPr>
          <p:cNvPr id="329" name="Shape 329"/>
          <p:cNvCxnSpPr>
            <a:stCxn id="324" idx="1"/>
            <a:endCxn id="327" idx="6"/>
          </p:cNvCxnSpPr>
          <p:nvPr/>
        </p:nvCxnSpPr>
        <p:spPr>
          <a:xfrm flipH="1">
            <a:off x="2507900" y="3589787"/>
            <a:ext cx="1786200" cy="591000"/>
          </a:xfrm>
          <a:prstGeom prst="straightConnector1">
            <a:avLst/>
          </a:prstGeom>
          <a:noFill/>
          <a:ln cap="flat" cmpd="sng" w="28575">
            <a:solidFill>
              <a:schemeClr val="dk2"/>
            </a:solidFill>
            <a:prstDash val="solid"/>
            <a:round/>
            <a:headEnd len="lg" w="lg" type="none"/>
            <a:tailEnd len="lg" w="lg" type="none"/>
          </a:ln>
        </p:spPr>
      </p:cxnSp>
      <p:cxnSp>
        <p:nvCxnSpPr>
          <p:cNvPr id="330" name="Shape 330"/>
          <p:cNvCxnSpPr>
            <a:endCxn id="325" idx="7"/>
          </p:cNvCxnSpPr>
          <p:nvPr/>
        </p:nvCxnSpPr>
        <p:spPr>
          <a:xfrm flipH="1">
            <a:off x="3652728" y="3810147"/>
            <a:ext cx="932700" cy="460800"/>
          </a:xfrm>
          <a:prstGeom prst="straightConnector1">
            <a:avLst/>
          </a:prstGeom>
          <a:noFill/>
          <a:ln cap="flat" cmpd="sng" w="28575">
            <a:solidFill>
              <a:schemeClr val="dk2"/>
            </a:solidFill>
            <a:prstDash val="solid"/>
            <a:round/>
            <a:headEnd len="lg" w="lg" type="none"/>
            <a:tailEnd len="lg" w="lg" type="none"/>
          </a:ln>
        </p:spPr>
      </p:cxnSp>
      <p:sp>
        <p:nvSpPr>
          <p:cNvPr id="331" name="Shape 331"/>
          <p:cNvSpPr txBox="1"/>
          <p:nvPr/>
        </p:nvSpPr>
        <p:spPr>
          <a:xfrm>
            <a:off x="3375550" y="4163725"/>
            <a:ext cx="281100" cy="213000"/>
          </a:xfrm>
          <a:prstGeom prst="rect">
            <a:avLst/>
          </a:prstGeom>
          <a:noFill/>
          <a:ln>
            <a:noFill/>
          </a:ln>
        </p:spPr>
        <p:txBody>
          <a:bodyPr anchorCtr="0" anchor="t" bIns="91425" lIns="91425" rIns="91425" wrap="square" tIns="91425">
            <a:noAutofit/>
          </a:bodyPr>
          <a:lstStyle/>
          <a:p>
            <a:pPr lvl="0" rtl="0">
              <a:spcBef>
                <a:spcPts val="0"/>
              </a:spcBef>
              <a:buNone/>
            </a:pPr>
            <a:r>
              <a:rPr lang="en" sz="1800"/>
              <a:t>p</a:t>
            </a:r>
          </a:p>
        </p:txBody>
      </p:sp>
    </p:spTree>
  </p:cSld>
  <p:clrMapOvr>
    <a:masterClrMapping/>
  </p:clrMapOvr>
</p:sld>
</file>

<file path=ppt/slides/slide2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35" name="Shape 335"/>
        <p:cNvGrpSpPr/>
        <p:nvPr/>
      </p:nvGrpSpPr>
      <p:grpSpPr>
        <a:xfrm>
          <a:off x="0" y="0"/>
          <a:ext cx="0" cy="0"/>
          <a:chOff x="0" y="0"/>
          <a:chExt cx="0" cy="0"/>
        </a:xfrm>
      </p:grpSpPr>
      <p:sp>
        <p:nvSpPr>
          <p:cNvPr id="336" name="Shape 336"/>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Model</a:t>
            </a:r>
          </a:p>
        </p:txBody>
      </p:sp>
      <p:sp>
        <p:nvSpPr>
          <p:cNvPr id="337" name="Shape 337"/>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t>It is impossible to have a deterministic protocol that solves consensus in a </a:t>
            </a:r>
            <a:r>
              <a:rPr b="1" lang="en" sz="1800">
                <a:solidFill>
                  <a:srgbClr val="FFFF00"/>
                </a:solidFill>
              </a:rPr>
              <a:t>message-passing</a:t>
            </a:r>
            <a:r>
              <a:rPr lang="en" sz="1800"/>
              <a:t> asynchronous system in which at most one process may fail by crashing.</a:t>
            </a:r>
          </a:p>
          <a:p>
            <a:pPr lvl="0" rtl="0">
              <a:spcBef>
                <a:spcPts val="0"/>
              </a:spcBef>
              <a:buNone/>
            </a:pPr>
            <a:r>
              <a:t/>
            </a:r>
            <a:endParaRPr sz="1800"/>
          </a:p>
          <a:p>
            <a:pPr lvl="0" rtl="0">
              <a:spcBef>
                <a:spcPts val="0"/>
              </a:spcBef>
              <a:buNone/>
            </a:pPr>
            <a:r>
              <a:t/>
            </a:r>
            <a:endParaRPr sz="1800"/>
          </a:p>
        </p:txBody>
      </p:sp>
      <p:sp>
        <p:nvSpPr>
          <p:cNvPr id="338" name="Shape 338"/>
          <p:cNvSpPr/>
          <p:nvPr/>
        </p:nvSpPr>
        <p:spPr>
          <a:xfrm>
            <a:off x="4294100" y="2454100"/>
            <a:ext cx="2734236" cy="1905012"/>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rPr lang="en" sz="1800"/>
              <a:t>(p, m)</a:t>
            </a:r>
          </a:p>
        </p:txBody>
      </p:sp>
      <p:sp>
        <p:nvSpPr>
          <p:cNvPr id="339" name="Shape 339"/>
          <p:cNvSpPr/>
          <p:nvPr/>
        </p:nvSpPr>
        <p:spPr>
          <a:xfrm>
            <a:off x="3318050" y="4213525"/>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40" name="Shape 340"/>
          <p:cNvSpPr/>
          <p:nvPr/>
        </p:nvSpPr>
        <p:spPr>
          <a:xfrm>
            <a:off x="2115675" y="2976275"/>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41" name="Shape 341"/>
          <p:cNvSpPr/>
          <p:nvPr/>
        </p:nvSpPr>
        <p:spPr>
          <a:xfrm>
            <a:off x="2115675" y="3984600"/>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342" name="Shape 342"/>
          <p:cNvCxnSpPr/>
          <p:nvPr/>
        </p:nvCxnSpPr>
        <p:spPr>
          <a:xfrm flipH="1">
            <a:off x="2507775" y="3149375"/>
            <a:ext cx="1943100" cy="45900"/>
          </a:xfrm>
          <a:prstGeom prst="straightConnector1">
            <a:avLst/>
          </a:prstGeom>
          <a:noFill/>
          <a:ln cap="flat" cmpd="sng" w="28575">
            <a:solidFill>
              <a:schemeClr val="dk2"/>
            </a:solidFill>
            <a:prstDash val="solid"/>
            <a:round/>
            <a:headEnd len="lg" w="lg" type="none"/>
            <a:tailEnd len="lg" w="lg" type="none"/>
          </a:ln>
        </p:spPr>
      </p:cxnSp>
      <p:cxnSp>
        <p:nvCxnSpPr>
          <p:cNvPr id="343" name="Shape 343"/>
          <p:cNvCxnSpPr>
            <a:stCxn id="338" idx="1"/>
            <a:endCxn id="341" idx="6"/>
          </p:cNvCxnSpPr>
          <p:nvPr/>
        </p:nvCxnSpPr>
        <p:spPr>
          <a:xfrm flipH="1">
            <a:off x="2507900" y="3589787"/>
            <a:ext cx="1786200" cy="591000"/>
          </a:xfrm>
          <a:prstGeom prst="straightConnector1">
            <a:avLst/>
          </a:prstGeom>
          <a:noFill/>
          <a:ln cap="flat" cmpd="sng" w="28575">
            <a:solidFill>
              <a:schemeClr val="dk2"/>
            </a:solidFill>
            <a:prstDash val="solid"/>
            <a:round/>
            <a:headEnd len="lg" w="lg" type="none"/>
            <a:tailEnd len="lg" w="lg" type="none"/>
          </a:ln>
        </p:spPr>
      </p:cxnSp>
      <p:cxnSp>
        <p:nvCxnSpPr>
          <p:cNvPr id="344" name="Shape 344"/>
          <p:cNvCxnSpPr>
            <a:endCxn id="339" idx="7"/>
          </p:cNvCxnSpPr>
          <p:nvPr/>
        </p:nvCxnSpPr>
        <p:spPr>
          <a:xfrm flipH="1">
            <a:off x="3652728" y="3810147"/>
            <a:ext cx="932700" cy="460800"/>
          </a:xfrm>
          <a:prstGeom prst="straightConnector1">
            <a:avLst/>
          </a:prstGeom>
          <a:noFill/>
          <a:ln cap="flat" cmpd="sng" w="28575">
            <a:solidFill>
              <a:schemeClr val="dk2"/>
            </a:solidFill>
            <a:prstDash val="solid"/>
            <a:round/>
            <a:headEnd len="lg" w="lg" type="none"/>
            <a:tailEnd len="lg" w="lg" type="stealth"/>
          </a:ln>
        </p:spPr>
      </p:cxnSp>
      <p:sp>
        <p:nvSpPr>
          <p:cNvPr id="345" name="Shape 345"/>
          <p:cNvSpPr txBox="1"/>
          <p:nvPr/>
        </p:nvSpPr>
        <p:spPr>
          <a:xfrm>
            <a:off x="3375550" y="4163725"/>
            <a:ext cx="281100" cy="213000"/>
          </a:xfrm>
          <a:prstGeom prst="rect">
            <a:avLst/>
          </a:prstGeom>
          <a:noFill/>
          <a:ln>
            <a:noFill/>
          </a:ln>
        </p:spPr>
        <p:txBody>
          <a:bodyPr anchorCtr="0" anchor="t" bIns="91425" lIns="91425" rIns="91425" wrap="square" tIns="91425">
            <a:noAutofit/>
          </a:bodyPr>
          <a:lstStyle/>
          <a:p>
            <a:pPr lvl="0" rtl="0">
              <a:spcBef>
                <a:spcPts val="0"/>
              </a:spcBef>
              <a:buNone/>
            </a:pPr>
            <a:r>
              <a:rPr lang="en" sz="1800"/>
              <a:t>p</a:t>
            </a:r>
          </a:p>
        </p:txBody>
      </p:sp>
      <p:sp>
        <p:nvSpPr>
          <p:cNvPr id="346" name="Shape 346"/>
          <p:cNvSpPr txBox="1"/>
          <p:nvPr/>
        </p:nvSpPr>
        <p:spPr>
          <a:xfrm>
            <a:off x="3764800" y="4074175"/>
            <a:ext cx="1427700" cy="392100"/>
          </a:xfrm>
          <a:prstGeom prst="rect">
            <a:avLst/>
          </a:prstGeom>
          <a:noFill/>
          <a:ln>
            <a:noFill/>
          </a:ln>
        </p:spPr>
        <p:txBody>
          <a:bodyPr anchorCtr="0" anchor="t" bIns="91425" lIns="91425" rIns="91425" wrap="square" tIns="91425">
            <a:noAutofit/>
          </a:bodyPr>
          <a:lstStyle/>
          <a:p>
            <a:pPr lvl="0" rtl="0">
              <a:spcBef>
                <a:spcPts val="0"/>
              </a:spcBef>
              <a:buNone/>
            </a:pPr>
            <a:r>
              <a:rPr lang="en" sz="1800">
                <a:solidFill>
                  <a:srgbClr val="FFFFFF"/>
                </a:solidFill>
              </a:rPr>
              <a:t>receive</a:t>
            </a:r>
            <a:r>
              <a:rPr lang="en" sz="1800">
                <a:solidFill>
                  <a:srgbClr val="FFFFFF"/>
                </a:solidFill>
              </a:rPr>
              <a:t>(p)</a:t>
            </a:r>
          </a:p>
        </p:txBody>
      </p:sp>
    </p:spTree>
  </p:cSld>
  <p:clrMapOvr>
    <a:masterClrMapping/>
  </p:clrMapOvr>
</p:sld>
</file>

<file path=ppt/slides/slide3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50" name="Shape 350"/>
        <p:cNvGrpSpPr/>
        <p:nvPr/>
      </p:nvGrpSpPr>
      <p:grpSpPr>
        <a:xfrm>
          <a:off x="0" y="0"/>
          <a:ext cx="0" cy="0"/>
          <a:chOff x="0" y="0"/>
          <a:chExt cx="0" cy="0"/>
        </a:xfrm>
      </p:grpSpPr>
      <p:sp>
        <p:nvSpPr>
          <p:cNvPr id="351" name="Shape 351"/>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Model</a:t>
            </a:r>
          </a:p>
        </p:txBody>
      </p:sp>
      <p:sp>
        <p:nvSpPr>
          <p:cNvPr id="352" name="Shape 352"/>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t>It is impossible to have a deterministic protocol that solves consensus in a </a:t>
            </a:r>
            <a:r>
              <a:rPr b="1" lang="en" sz="1800">
                <a:solidFill>
                  <a:srgbClr val="FFFF00"/>
                </a:solidFill>
              </a:rPr>
              <a:t>message-passing</a:t>
            </a:r>
            <a:r>
              <a:rPr lang="en" sz="1800"/>
              <a:t> asynchronous system in which at most one process may fail by crashing.</a:t>
            </a:r>
          </a:p>
          <a:p>
            <a:pPr lvl="0" rtl="0">
              <a:spcBef>
                <a:spcPts val="0"/>
              </a:spcBef>
              <a:buNone/>
            </a:pPr>
            <a:r>
              <a:t/>
            </a:r>
            <a:endParaRPr sz="1800"/>
          </a:p>
          <a:p>
            <a:pPr lvl="0" rtl="0">
              <a:spcBef>
                <a:spcPts val="0"/>
              </a:spcBef>
              <a:buNone/>
            </a:pPr>
            <a:r>
              <a:t/>
            </a:r>
            <a:endParaRPr sz="1800"/>
          </a:p>
        </p:txBody>
      </p:sp>
      <p:sp>
        <p:nvSpPr>
          <p:cNvPr id="353" name="Shape 353"/>
          <p:cNvSpPr/>
          <p:nvPr/>
        </p:nvSpPr>
        <p:spPr>
          <a:xfrm>
            <a:off x="4294100" y="2454100"/>
            <a:ext cx="2734236" cy="1905012"/>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rPr lang="en" sz="1800" strike="sngStrike"/>
              <a:t>(p, m)</a:t>
            </a:r>
          </a:p>
        </p:txBody>
      </p:sp>
      <p:sp>
        <p:nvSpPr>
          <p:cNvPr id="354" name="Shape 354"/>
          <p:cNvSpPr/>
          <p:nvPr/>
        </p:nvSpPr>
        <p:spPr>
          <a:xfrm>
            <a:off x="3318050" y="4213525"/>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55" name="Shape 355"/>
          <p:cNvSpPr/>
          <p:nvPr/>
        </p:nvSpPr>
        <p:spPr>
          <a:xfrm>
            <a:off x="2115675" y="2976275"/>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56" name="Shape 356"/>
          <p:cNvSpPr/>
          <p:nvPr/>
        </p:nvSpPr>
        <p:spPr>
          <a:xfrm>
            <a:off x="2115675" y="3984600"/>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357" name="Shape 357"/>
          <p:cNvCxnSpPr/>
          <p:nvPr/>
        </p:nvCxnSpPr>
        <p:spPr>
          <a:xfrm flipH="1">
            <a:off x="2507775" y="3149375"/>
            <a:ext cx="1943100" cy="45900"/>
          </a:xfrm>
          <a:prstGeom prst="straightConnector1">
            <a:avLst/>
          </a:prstGeom>
          <a:noFill/>
          <a:ln cap="flat" cmpd="sng" w="28575">
            <a:solidFill>
              <a:schemeClr val="dk2"/>
            </a:solidFill>
            <a:prstDash val="solid"/>
            <a:round/>
            <a:headEnd len="lg" w="lg" type="none"/>
            <a:tailEnd len="lg" w="lg" type="none"/>
          </a:ln>
        </p:spPr>
      </p:cxnSp>
      <p:cxnSp>
        <p:nvCxnSpPr>
          <p:cNvPr id="358" name="Shape 358"/>
          <p:cNvCxnSpPr>
            <a:stCxn id="353" idx="1"/>
            <a:endCxn id="356" idx="6"/>
          </p:cNvCxnSpPr>
          <p:nvPr/>
        </p:nvCxnSpPr>
        <p:spPr>
          <a:xfrm flipH="1">
            <a:off x="2507900" y="3589787"/>
            <a:ext cx="1786200" cy="591000"/>
          </a:xfrm>
          <a:prstGeom prst="straightConnector1">
            <a:avLst/>
          </a:prstGeom>
          <a:noFill/>
          <a:ln cap="flat" cmpd="sng" w="28575">
            <a:solidFill>
              <a:schemeClr val="dk2"/>
            </a:solidFill>
            <a:prstDash val="solid"/>
            <a:round/>
            <a:headEnd len="lg" w="lg" type="none"/>
            <a:tailEnd len="lg" w="lg" type="none"/>
          </a:ln>
        </p:spPr>
      </p:cxnSp>
      <p:cxnSp>
        <p:nvCxnSpPr>
          <p:cNvPr id="359" name="Shape 359"/>
          <p:cNvCxnSpPr>
            <a:endCxn id="354" idx="7"/>
          </p:cNvCxnSpPr>
          <p:nvPr/>
        </p:nvCxnSpPr>
        <p:spPr>
          <a:xfrm flipH="1">
            <a:off x="3652728" y="3810147"/>
            <a:ext cx="932700" cy="460800"/>
          </a:xfrm>
          <a:prstGeom prst="straightConnector1">
            <a:avLst/>
          </a:prstGeom>
          <a:noFill/>
          <a:ln cap="flat" cmpd="sng" w="28575">
            <a:solidFill>
              <a:schemeClr val="dk2"/>
            </a:solidFill>
            <a:prstDash val="solid"/>
            <a:round/>
            <a:headEnd len="lg" w="lg" type="none"/>
            <a:tailEnd len="lg" w="lg" type="none"/>
          </a:ln>
        </p:spPr>
      </p:cxnSp>
      <p:sp>
        <p:nvSpPr>
          <p:cNvPr id="360" name="Shape 360"/>
          <p:cNvSpPr txBox="1"/>
          <p:nvPr/>
        </p:nvSpPr>
        <p:spPr>
          <a:xfrm>
            <a:off x="3375550" y="4163725"/>
            <a:ext cx="281100" cy="213000"/>
          </a:xfrm>
          <a:prstGeom prst="rect">
            <a:avLst/>
          </a:prstGeom>
          <a:noFill/>
          <a:ln>
            <a:noFill/>
          </a:ln>
        </p:spPr>
        <p:txBody>
          <a:bodyPr anchorCtr="0" anchor="t" bIns="91425" lIns="91425" rIns="91425" wrap="square" tIns="91425">
            <a:noAutofit/>
          </a:bodyPr>
          <a:lstStyle/>
          <a:p>
            <a:pPr lvl="0" rtl="0">
              <a:spcBef>
                <a:spcPts val="0"/>
              </a:spcBef>
              <a:buNone/>
            </a:pPr>
            <a:r>
              <a:rPr lang="en" sz="1800"/>
              <a:t>p</a:t>
            </a:r>
          </a:p>
        </p:txBody>
      </p:sp>
      <p:sp>
        <p:nvSpPr>
          <p:cNvPr id="361" name="Shape 361"/>
          <p:cNvSpPr txBox="1"/>
          <p:nvPr/>
        </p:nvSpPr>
        <p:spPr>
          <a:xfrm>
            <a:off x="2866400" y="4575275"/>
            <a:ext cx="1427700" cy="392100"/>
          </a:xfrm>
          <a:prstGeom prst="rect">
            <a:avLst/>
          </a:prstGeom>
          <a:noFill/>
          <a:ln>
            <a:noFill/>
          </a:ln>
        </p:spPr>
        <p:txBody>
          <a:bodyPr anchorCtr="0" anchor="t" bIns="91425" lIns="91425" rIns="91425" wrap="square" tIns="91425">
            <a:noAutofit/>
          </a:bodyPr>
          <a:lstStyle/>
          <a:p>
            <a:pPr lvl="0" rtl="0">
              <a:spcBef>
                <a:spcPts val="0"/>
              </a:spcBef>
              <a:buNone/>
            </a:pPr>
            <a:r>
              <a:rPr lang="en" sz="1800">
                <a:solidFill>
                  <a:srgbClr val="FFFFFF"/>
                </a:solidFill>
              </a:rPr>
              <a:t>Deal with m</a:t>
            </a:r>
          </a:p>
        </p:txBody>
      </p:sp>
    </p:spTree>
  </p:cSld>
  <p:clrMapOvr>
    <a:masterClrMapping/>
  </p:clrMapOvr>
</p:sld>
</file>

<file path=ppt/slides/slide3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65" name="Shape 365"/>
        <p:cNvGrpSpPr/>
        <p:nvPr/>
      </p:nvGrpSpPr>
      <p:grpSpPr>
        <a:xfrm>
          <a:off x="0" y="0"/>
          <a:ext cx="0" cy="0"/>
          <a:chOff x="0" y="0"/>
          <a:chExt cx="0" cy="0"/>
        </a:xfrm>
      </p:grpSpPr>
      <p:sp>
        <p:nvSpPr>
          <p:cNvPr id="366" name="Shape 366"/>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Model</a:t>
            </a:r>
          </a:p>
        </p:txBody>
      </p:sp>
      <p:sp>
        <p:nvSpPr>
          <p:cNvPr id="367" name="Shape 367"/>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t>It is impossible to have a deterministic protocol that solves consensus in a </a:t>
            </a:r>
            <a:r>
              <a:rPr b="1" lang="en" sz="1800">
                <a:solidFill>
                  <a:srgbClr val="FFFF00"/>
                </a:solidFill>
              </a:rPr>
              <a:t>message-passing</a:t>
            </a:r>
            <a:r>
              <a:rPr lang="en" sz="1800"/>
              <a:t> asynchronous system in which at most one process may fail by crashing.</a:t>
            </a:r>
          </a:p>
          <a:p>
            <a:pPr lvl="0" rtl="0">
              <a:spcBef>
                <a:spcPts val="0"/>
              </a:spcBef>
              <a:buNone/>
            </a:pPr>
            <a:r>
              <a:t/>
            </a:r>
            <a:endParaRPr sz="1800"/>
          </a:p>
          <a:p>
            <a:pPr lvl="0" rtl="0">
              <a:spcBef>
                <a:spcPts val="0"/>
              </a:spcBef>
              <a:buNone/>
            </a:pPr>
            <a:r>
              <a:t/>
            </a:r>
            <a:endParaRPr sz="1800"/>
          </a:p>
        </p:txBody>
      </p:sp>
      <p:sp>
        <p:nvSpPr>
          <p:cNvPr id="368" name="Shape 368"/>
          <p:cNvSpPr/>
          <p:nvPr/>
        </p:nvSpPr>
        <p:spPr>
          <a:xfrm>
            <a:off x="4294100" y="2454100"/>
            <a:ext cx="2734236" cy="1905012"/>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rPr lang="en" sz="1800"/>
              <a:t>Message Buffer M</a:t>
            </a:r>
          </a:p>
        </p:txBody>
      </p:sp>
      <p:sp>
        <p:nvSpPr>
          <p:cNvPr id="369" name="Shape 369"/>
          <p:cNvSpPr/>
          <p:nvPr/>
        </p:nvSpPr>
        <p:spPr>
          <a:xfrm>
            <a:off x="3318050" y="4213525"/>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70" name="Shape 370"/>
          <p:cNvSpPr/>
          <p:nvPr/>
        </p:nvSpPr>
        <p:spPr>
          <a:xfrm>
            <a:off x="2115675" y="2976275"/>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71" name="Shape 371"/>
          <p:cNvSpPr/>
          <p:nvPr/>
        </p:nvSpPr>
        <p:spPr>
          <a:xfrm>
            <a:off x="2115675" y="3984600"/>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372" name="Shape 372"/>
          <p:cNvCxnSpPr/>
          <p:nvPr/>
        </p:nvCxnSpPr>
        <p:spPr>
          <a:xfrm flipH="1">
            <a:off x="2507775" y="3149375"/>
            <a:ext cx="1943100" cy="45900"/>
          </a:xfrm>
          <a:prstGeom prst="straightConnector1">
            <a:avLst/>
          </a:prstGeom>
          <a:noFill/>
          <a:ln cap="flat" cmpd="sng" w="28575">
            <a:solidFill>
              <a:schemeClr val="dk2"/>
            </a:solidFill>
            <a:prstDash val="solid"/>
            <a:round/>
            <a:headEnd len="lg" w="lg" type="none"/>
            <a:tailEnd len="lg" w="lg" type="none"/>
          </a:ln>
        </p:spPr>
      </p:cxnSp>
      <p:cxnSp>
        <p:nvCxnSpPr>
          <p:cNvPr id="373" name="Shape 373"/>
          <p:cNvCxnSpPr>
            <a:stCxn id="368" idx="1"/>
            <a:endCxn id="371" idx="6"/>
          </p:cNvCxnSpPr>
          <p:nvPr/>
        </p:nvCxnSpPr>
        <p:spPr>
          <a:xfrm flipH="1">
            <a:off x="2507900" y="3589787"/>
            <a:ext cx="1786200" cy="591000"/>
          </a:xfrm>
          <a:prstGeom prst="straightConnector1">
            <a:avLst/>
          </a:prstGeom>
          <a:noFill/>
          <a:ln cap="flat" cmpd="sng" w="28575">
            <a:solidFill>
              <a:schemeClr val="dk2"/>
            </a:solidFill>
            <a:prstDash val="solid"/>
            <a:round/>
            <a:headEnd len="lg" w="lg" type="none"/>
            <a:tailEnd len="lg" w="lg" type="none"/>
          </a:ln>
        </p:spPr>
      </p:cxnSp>
      <p:cxnSp>
        <p:nvCxnSpPr>
          <p:cNvPr id="374" name="Shape 374"/>
          <p:cNvCxnSpPr>
            <a:endCxn id="369" idx="7"/>
          </p:cNvCxnSpPr>
          <p:nvPr/>
        </p:nvCxnSpPr>
        <p:spPr>
          <a:xfrm flipH="1">
            <a:off x="3652728" y="3810147"/>
            <a:ext cx="932700" cy="460800"/>
          </a:xfrm>
          <a:prstGeom prst="straightConnector1">
            <a:avLst/>
          </a:prstGeom>
          <a:noFill/>
          <a:ln cap="flat" cmpd="sng" w="28575">
            <a:solidFill>
              <a:schemeClr val="dk2"/>
            </a:solidFill>
            <a:prstDash val="solid"/>
            <a:round/>
            <a:headEnd len="lg" w="lg" type="none"/>
            <a:tailEnd len="lg" w="lg" type="none"/>
          </a:ln>
        </p:spPr>
      </p:cxnSp>
      <p:sp>
        <p:nvSpPr>
          <p:cNvPr id="375" name="Shape 375"/>
          <p:cNvSpPr txBox="1"/>
          <p:nvPr/>
        </p:nvSpPr>
        <p:spPr>
          <a:xfrm>
            <a:off x="3375550" y="4163725"/>
            <a:ext cx="281100" cy="213000"/>
          </a:xfrm>
          <a:prstGeom prst="rect">
            <a:avLst/>
          </a:prstGeom>
          <a:noFill/>
          <a:ln>
            <a:noFill/>
          </a:ln>
        </p:spPr>
        <p:txBody>
          <a:bodyPr anchorCtr="0" anchor="t" bIns="91425" lIns="91425" rIns="91425" wrap="square" tIns="91425">
            <a:noAutofit/>
          </a:bodyPr>
          <a:lstStyle/>
          <a:p>
            <a:pPr lvl="0" rtl="0">
              <a:spcBef>
                <a:spcPts val="0"/>
              </a:spcBef>
              <a:buNone/>
            </a:pPr>
            <a:r>
              <a:rPr lang="en" sz="1800"/>
              <a:t>p</a:t>
            </a:r>
          </a:p>
        </p:txBody>
      </p:sp>
    </p:spTree>
  </p:cSld>
  <p:clrMapOvr>
    <a:masterClrMapping/>
  </p:clrMapOvr>
</p:sld>
</file>

<file path=ppt/slides/slide3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79" name="Shape 379"/>
        <p:cNvGrpSpPr/>
        <p:nvPr/>
      </p:nvGrpSpPr>
      <p:grpSpPr>
        <a:xfrm>
          <a:off x="0" y="0"/>
          <a:ext cx="0" cy="0"/>
          <a:chOff x="0" y="0"/>
          <a:chExt cx="0" cy="0"/>
        </a:xfrm>
      </p:grpSpPr>
      <p:sp>
        <p:nvSpPr>
          <p:cNvPr id="380" name="Shape 380"/>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Model</a:t>
            </a:r>
          </a:p>
        </p:txBody>
      </p:sp>
      <p:sp>
        <p:nvSpPr>
          <p:cNvPr id="381" name="Shape 381"/>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t>It is impossible to have a deterministic protocol that solves consensus in a </a:t>
            </a:r>
            <a:r>
              <a:rPr b="1" lang="en" sz="1800">
                <a:solidFill>
                  <a:srgbClr val="FFFF00"/>
                </a:solidFill>
              </a:rPr>
              <a:t>message-passing</a:t>
            </a:r>
            <a:r>
              <a:rPr lang="en" sz="1800"/>
              <a:t> asynchronous system in which at most one process may fail by crashing.</a:t>
            </a:r>
          </a:p>
          <a:p>
            <a:pPr lvl="0" rtl="0">
              <a:spcBef>
                <a:spcPts val="0"/>
              </a:spcBef>
              <a:buNone/>
            </a:pPr>
            <a:r>
              <a:t/>
            </a:r>
            <a:endParaRPr sz="1800"/>
          </a:p>
          <a:p>
            <a:pPr lvl="0" rtl="0">
              <a:spcBef>
                <a:spcPts val="0"/>
              </a:spcBef>
              <a:buNone/>
            </a:pPr>
            <a:r>
              <a:t/>
            </a:r>
            <a:endParaRPr sz="1800"/>
          </a:p>
        </p:txBody>
      </p:sp>
      <p:sp>
        <p:nvSpPr>
          <p:cNvPr id="382" name="Shape 382"/>
          <p:cNvSpPr/>
          <p:nvPr/>
        </p:nvSpPr>
        <p:spPr>
          <a:xfrm>
            <a:off x="4294100" y="2454100"/>
            <a:ext cx="2734236" cy="1905012"/>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rPr lang="en" sz="1800"/>
              <a:t>Message Buffer M</a:t>
            </a:r>
          </a:p>
        </p:txBody>
      </p:sp>
      <p:sp>
        <p:nvSpPr>
          <p:cNvPr id="383" name="Shape 383"/>
          <p:cNvSpPr/>
          <p:nvPr/>
        </p:nvSpPr>
        <p:spPr>
          <a:xfrm>
            <a:off x="3318050" y="4213525"/>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84" name="Shape 384"/>
          <p:cNvSpPr/>
          <p:nvPr/>
        </p:nvSpPr>
        <p:spPr>
          <a:xfrm>
            <a:off x="2115675" y="2976275"/>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85" name="Shape 385"/>
          <p:cNvSpPr/>
          <p:nvPr/>
        </p:nvSpPr>
        <p:spPr>
          <a:xfrm>
            <a:off x="2115675" y="3984600"/>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386" name="Shape 386"/>
          <p:cNvCxnSpPr/>
          <p:nvPr/>
        </p:nvCxnSpPr>
        <p:spPr>
          <a:xfrm flipH="1">
            <a:off x="2507775" y="3149375"/>
            <a:ext cx="1943100" cy="45900"/>
          </a:xfrm>
          <a:prstGeom prst="straightConnector1">
            <a:avLst/>
          </a:prstGeom>
          <a:noFill/>
          <a:ln cap="flat" cmpd="sng" w="28575">
            <a:solidFill>
              <a:schemeClr val="dk2"/>
            </a:solidFill>
            <a:prstDash val="solid"/>
            <a:round/>
            <a:headEnd len="lg" w="lg" type="none"/>
            <a:tailEnd len="lg" w="lg" type="none"/>
          </a:ln>
        </p:spPr>
      </p:cxnSp>
      <p:cxnSp>
        <p:nvCxnSpPr>
          <p:cNvPr id="387" name="Shape 387"/>
          <p:cNvCxnSpPr>
            <a:stCxn id="382" idx="1"/>
            <a:endCxn id="385" idx="6"/>
          </p:cNvCxnSpPr>
          <p:nvPr/>
        </p:nvCxnSpPr>
        <p:spPr>
          <a:xfrm flipH="1">
            <a:off x="2507900" y="3589787"/>
            <a:ext cx="1786200" cy="591000"/>
          </a:xfrm>
          <a:prstGeom prst="straightConnector1">
            <a:avLst/>
          </a:prstGeom>
          <a:noFill/>
          <a:ln cap="flat" cmpd="sng" w="28575">
            <a:solidFill>
              <a:schemeClr val="dk2"/>
            </a:solidFill>
            <a:prstDash val="solid"/>
            <a:round/>
            <a:headEnd len="lg" w="lg" type="none"/>
            <a:tailEnd len="lg" w="lg" type="none"/>
          </a:ln>
        </p:spPr>
      </p:cxnSp>
      <p:cxnSp>
        <p:nvCxnSpPr>
          <p:cNvPr id="388" name="Shape 388"/>
          <p:cNvCxnSpPr>
            <a:endCxn id="383" idx="7"/>
          </p:cNvCxnSpPr>
          <p:nvPr/>
        </p:nvCxnSpPr>
        <p:spPr>
          <a:xfrm flipH="1">
            <a:off x="3652728" y="3810147"/>
            <a:ext cx="932700" cy="460800"/>
          </a:xfrm>
          <a:prstGeom prst="straightConnector1">
            <a:avLst/>
          </a:prstGeom>
          <a:noFill/>
          <a:ln cap="flat" cmpd="sng" w="28575">
            <a:solidFill>
              <a:schemeClr val="dk2"/>
            </a:solidFill>
            <a:prstDash val="solid"/>
            <a:round/>
            <a:headEnd len="lg" w="lg" type="none"/>
            <a:tailEnd len="lg" w="lg" type="stealth"/>
          </a:ln>
        </p:spPr>
      </p:cxnSp>
      <p:sp>
        <p:nvSpPr>
          <p:cNvPr id="389" name="Shape 389"/>
          <p:cNvSpPr txBox="1"/>
          <p:nvPr/>
        </p:nvSpPr>
        <p:spPr>
          <a:xfrm>
            <a:off x="3375550" y="4163725"/>
            <a:ext cx="281100" cy="213000"/>
          </a:xfrm>
          <a:prstGeom prst="rect">
            <a:avLst/>
          </a:prstGeom>
          <a:noFill/>
          <a:ln>
            <a:noFill/>
          </a:ln>
        </p:spPr>
        <p:txBody>
          <a:bodyPr anchorCtr="0" anchor="t" bIns="91425" lIns="91425" rIns="91425" wrap="square" tIns="91425">
            <a:noAutofit/>
          </a:bodyPr>
          <a:lstStyle/>
          <a:p>
            <a:pPr lvl="0" rtl="0">
              <a:spcBef>
                <a:spcPts val="0"/>
              </a:spcBef>
              <a:buNone/>
            </a:pPr>
            <a:r>
              <a:rPr lang="en" sz="1800"/>
              <a:t>p</a:t>
            </a:r>
          </a:p>
        </p:txBody>
      </p:sp>
      <p:sp>
        <p:nvSpPr>
          <p:cNvPr id="390" name="Shape 390"/>
          <p:cNvSpPr txBox="1"/>
          <p:nvPr/>
        </p:nvSpPr>
        <p:spPr>
          <a:xfrm>
            <a:off x="3764800" y="4074175"/>
            <a:ext cx="1427700" cy="392100"/>
          </a:xfrm>
          <a:prstGeom prst="rect">
            <a:avLst/>
          </a:prstGeom>
          <a:noFill/>
          <a:ln>
            <a:noFill/>
          </a:ln>
        </p:spPr>
        <p:txBody>
          <a:bodyPr anchorCtr="0" anchor="t" bIns="91425" lIns="91425" rIns="91425" wrap="square" tIns="91425">
            <a:noAutofit/>
          </a:bodyPr>
          <a:lstStyle/>
          <a:p>
            <a:pPr lvl="0" rtl="0">
              <a:spcBef>
                <a:spcPts val="0"/>
              </a:spcBef>
              <a:buNone/>
            </a:pPr>
            <a:r>
              <a:rPr lang="en" sz="1800">
                <a:solidFill>
                  <a:srgbClr val="FFFFFF"/>
                </a:solidFill>
              </a:rPr>
              <a:t>receive(p)</a:t>
            </a:r>
          </a:p>
        </p:txBody>
      </p:sp>
    </p:spTree>
  </p:cSld>
  <p:clrMapOvr>
    <a:masterClrMapping/>
  </p:clrMapOvr>
</p:sld>
</file>

<file path=ppt/slides/slide3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94" name="Shape 394"/>
        <p:cNvGrpSpPr/>
        <p:nvPr/>
      </p:nvGrpSpPr>
      <p:grpSpPr>
        <a:xfrm>
          <a:off x="0" y="0"/>
          <a:ext cx="0" cy="0"/>
          <a:chOff x="0" y="0"/>
          <a:chExt cx="0" cy="0"/>
        </a:xfrm>
      </p:grpSpPr>
      <p:sp>
        <p:nvSpPr>
          <p:cNvPr id="395" name="Shape 395"/>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Model</a:t>
            </a:r>
          </a:p>
        </p:txBody>
      </p:sp>
      <p:sp>
        <p:nvSpPr>
          <p:cNvPr id="396" name="Shape 396"/>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t>It is impossible to have a deterministic protocol that solves consensus in a </a:t>
            </a:r>
            <a:r>
              <a:rPr b="1" lang="en" sz="1800">
                <a:solidFill>
                  <a:srgbClr val="FFFF00"/>
                </a:solidFill>
              </a:rPr>
              <a:t>message-passing</a:t>
            </a:r>
            <a:r>
              <a:rPr lang="en" sz="1800"/>
              <a:t> asynchronous system in which at most one process may fail by crashing.</a:t>
            </a:r>
          </a:p>
          <a:p>
            <a:pPr lvl="0" rtl="0">
              <a:spcBef>
                <a:spcPts val="0"/>
              </a:spcBef>
              <a:buNone/>
            </a:pPr>
            <a:r>
              <a:t/>
            </a:r>
            <a:endParaRPr sz="1800"/>
          </a:p>
          <a:p>
            <a:pPr lvl="0" rtl="0">
              <a:spcBef>
                <a:spcPts val="0"/>
              </a:spcBef>
              <a:buNone/>
            </a:pPr>
            <a:r>
              <a:t/>
            </a:r>
            <a:endParaRPr sz="1800"/>
          </a:p>
        </p:txBody>
      </p:sp>
      <p:sp>
        <p:nvSpPr>
          <p:cNvPr id="397" name="Shape 397"/>
          <p:cNvSpPr/>
          <p:nvPr/>
        </p:nvSpPr>
        <p:spPr>
          <a:xfrm>
            <a:off x="4294100" y="2454100"/>
            <a:ext cx="2734236" cy="1905012"/>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rPr lang="en" sz="1800"/>
              <a:t>Message Buffer M</a:t>
            </a:r>
          </a:p>
        </p:txBody>
      </p:sp>
      <p:sp>
        <p:nvSpPr>
          <p:cNvPr id="398" name="Shape 398"/>
          <p:cNvSpPr/>
          <p:nvPr/>
        </p:nvSpPr>
        <p:spPr>
          <a:xfrm>
            <a:off x="3318050" y="4213525"/>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99" name="Shape 399"/>
          <p:cNvSpPr/>
          <p:nvPr/>
        </p:nvSpPr>
        <p:spPr>
          <a:xfrm>
            <a:off x="2115675" y="2976275"/>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00" name="Shape 400"/>
          <p:cNvSpPr/>
          <p:nvPr/>
        </p:nvSpPr>
        <p:spPr>
          <a:xfrm>
            <a:off x="2115675" y="3984600"/>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401" name="Shape 401"/>
          <p:cNvCxnSpPr/>
          <p:nvPr/>
        </p:nvCxnSpPr>
        <p:spPr>
          <a:xfrm flipH="1">
            <a:off x="2507775" y="3149375"/>
            <a:ext cx="1943100" cy="45900"/>
          </a:xfrm>
          <a:prstGeom prst="straightConnector1">
            <a:avLst/>
          </a:prstGeom>
          <a:noFill/>
          <a:ln cap="flat" cmpd="sng" w="28575">
            <a:solidFill>
              <a:schemeClr val="dk2"/>
            </a:solidFill>
            <a:prstDash val="solid"/>
            <a:round/>
            <a:headEnd len="lg" w="lg" type="none"/>
            <a:tailEnd len="lg" w="lg" type="none"/>
          </a:ln>
        </p:spPr>
      </p:cxnSp>
      <p:cxnSp>
        <p:nvCxnSpPr>
          <p:cNvPr id="402" name="Shape 402"/>
          <p:cNvCxnSpPr>
            <a:stCxn id="397" idx="1"/>
            <a:endCxn id="400" idx="6"/>
          </p:cNvCxnSpPr>
          <p:nvPr/>
        </p:nvCxnSpPr>
        <p:spPr>
          <a:xfrm flipH="1">
            <a:off x="2507900" y="3589787"/>
            <a:ext cx="1786200" cy="591000"/>
          </a:xfrm>
          <a:prstGeom prst="straightConnector1">
            <a:avLst/>
          </a:prstGeom>
          <a:noFill/>
          <a:ln cap="flat" cmpd="sng" w="28575">
            <a:solidFill>
              <a:schemeClr val="dk2"/>
            </a:solidFill>
            <a:prstDash val="solid"/>
            <a:round/>
            <a:headEnd len="lg" w="lg" type="none"/>
            <a:tailEnd len="lg" w="lg" type="none"/>
          </a:ln>
        </p:spPr>
      </p:cxnSp>
      <p:cxnSp>
        <p:nvCxnSpPr>
          <p:cNvPr id="403" name="Shape 403"/>
          <p:cNvCxnSpPr>
            <a:endCxn id="398" idx="7"/>
          </p:cNvCxnSpPr>
          <p:nvPr/>
        </p:nvCxnSpPr>
        <p:spPr>
          <a:xfrm flipH="1">
            <a:off x="3652728" y="3810147"/>
            <a:ext cx="932700" cy="460800"/>
          </a:xfrm>
          <a:prstGeom prst="straightConnector1">
            <a:avLst/>
          </a:prstGeom>
          <a:noFill/>
          <a:ln cap="flat" cmpd="sng" w="28575">
            <a:solidFill>
              <a:schemeClr val="dk2"/>
            </a:solidFill>
            <a:prstDash val="solid"/>
            <a:round/>
            <a:headEnd len="lg" w="lg" type="none"/>
            <a:tailEnd len="lg" w="lg" type="none"/>
          </a:ln>
        </p:spPr>
      </p:cxnSp>
      <p:sp>
        <p:nvSpPr>
          <p:cNvPr id="404" name="Shape 404"/>
          <p:cNvSpPr txBox="1"/>
          <p:nvPr/>
        </p:nvSpPr>
        <p:spPr>
          <a:xfrm>
            <a:off x="3375550" y="4163725"/>
            <a:ext cx="281100" cy="213000"/>
          </a:xfrm>
          <a:prstGeom prst="rect">
            <a:avLst/>
          </a:prstGeom>
          <a:noFill/>
          <a:ln>
            <a:noFill/>
          </a:ln>
        </p:spPr>
        <p:txBody>
          <a:bodyPr anchorCtr="0" anchor="t" bIns="91425" lIns="91425" rIns="91425" wrap="square" tIns="91425">
            <a:noAutofit/>
          </a:bodyPr>
          <a:lstStyle/>
          <a:p>
            <a:pPr lvl="0" rtl="0">
              <a:spcBef>
                <a:spcPts val="0"/>
              </a:spcBef>
              <a:buNone/>
            </a:pPr>
            <a:r>
              <a:rPr lang="en" sz="1800"/>
              <a:t>p</a:t>
            </a:r>
          </a:p>
        </p:txBody>
      </p:sp>
      <p:sp>
        <p:nvSpPr>
          <p:cNvPr id="405" name="Shape 405"/>
          <p:cNvSpPr txBox="1"/>
          <p:nvPr/>
        </p:nvSpPr>
        <p:spPr>
          <a:xfrm>
            <a:off x="2866400" y="4575275"/>
            <a:ext cx="1786200" cy="392100"/>
          </a:xfrm>
          <a:prstGeom prst="rect">
            <a:avLst/>
          </a:prstGeom>
          <a:noFill/>
          <a:ln>
            <a:noFill/>
          </a:ln>
        </p:spPr>
        <p:txBody>
          <a:bodyPr anchorCtr="0" anchor="t" bIns="91425" lIns="91425" rIns="91425" wrap="square" tIns="91425">
            <a:noAutofit/>
          </a:bodyPr>
          <a:lstStyle/>
          <a:p>
            <a:pPr lvl="0" rtl="0">
              <a:spcBef>
                <a:spcPts val="0"/>
              </a:spcBef>
              <a:buNone/>
            </a:pPr>
            <a:r>
              <a:rPr lang="en" sz="1800">
                <a:solidFill>
                  <a:srgbClr val="FFFFFF"/>
                </a:solidFill>
              </a:rPr>
              <a:t>Deal wit</a:t>
            </a:r>
            <a:r>
              <a:rPr lang="en" sz="1800">
                <a:solidFill>
                  <a:srgbClr val="FFFFFF"/>
                </a:solidFill>
              </a:rPr>
              <a:t>h Ø</a:t>
            </a:r>
          </a:p>
        </p:txBody>
      </p:sp>
    </p:spTree>
  </p:cSld>
  <p:clrMapOvr>
    <a:masterClrMapping/>
  </p:clrMapOvr>
</p:sld>
</file>

<file path=ppt/slides/slide3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09" name="Shape 409"/>
        <p:cNvGrpSpPr/>
        <p:nvPr/>
      </p:nvGrpSpPr>
      <p:grpSpPr>
        <a:xfrm>
          <a:off x="0" y="0"/>
          <a:ext cx="0" cy="0"/>
          <a:chOff x="0" y="0"/>
          <a:chExt cx="0" cy="0"/>
        </a:xfrm>
      </p:grpSpPr>
      <p:sp>
        <p:nvSpPr>
          <p:cNvPr id="410" name="Shape 410"/>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Model</a:t>
            </a:r>
          </a:p>
        </p:txBody>
      </p:sp>
      <p:sp>
        <p:nvSpPr>
          <p:cNvPr id="411" name="Shape 411"/>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t>It is impossible to have a deterministic protocol that solves consensus in a </a:t>
            </a:r>
            <a:r>
              <a:rPr b="1" lang="en" sz="1800">
                <a:solidFill>
                  <a:srgbClr val="FFFF00"/>
                </a:solidFill>
              </a:rPr>
              <a:t>message-passing</a:t>
            </a:r>
            <a:r>
              <a:rPr lang="en" sz="1800"/>
              <a:t> asynchronous system in which at most one process may fail by crashing.</a:t>
            </a:r>
          </a:p>
          <a:p>
            <a:pPr lvl="0" rtl="0">
              <a:spcBef>
                <a:spcPts val="0"/>
              </a:spcBef>
              <a:buNone/>
            </a:pPr>
            <a:r>
              <a:t/>
            </a:r>
            <a:endParaRPr sz="1800"/>
          </a:p>
          <a:p>
            <a:pPr lvl="0" rtl="0">
              <a:spcBef>
                <a:spcPts val="0"/>
              </a:spcBef>
              <a:buNone/>
            </a:pPr>
            <a:r>
              <a:t/>
            </a:r>
            <a:endParaRPr sz="1800"/>
          </a:p>
        </p:txBody>
      </p:sp>
      <p:sp>
        <p:nvSpPr>
          <p:cNvPr id="412" name="Shape 412"/>
          <p:cNvSpPr/>
          <p:nvPr/>
        </p:nvSpPr>
        <p:spPr>
          <a:xfrm>
            <a:off x="4294100" y="2454100"/>
            <a:ext cx="2734236" cy="1905012"/>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rPr lang="en" sz="1800"/>
              <a:t>(p, m)</a:t>
            </a:r>
          </a:p>
        </p:txBody>
      </p:sp>
      <p:sp>
        <p:nvSpPr>
          <p:cNvPr id="413" name="Shape 413"/>
          <p:cNvSpPr/>
          <p:nvPr/>
        </p:nvSpPr>
        <p:spPr>
          <a:xfrm>
            <a:off x="3318050" y="4213525"/>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14" name="Shape 414"/>
          <p:cNvSpPr/>
          <p:nvPr/>
        </p:nvSpPr>
        <p:spPr>
          <a:xfrm>
            <a:off x="2115675" y="2976275"/>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15" name="Shape 415"/>
          <p:cNvSpPr/>
          <p:nvPr/>
        </p:nvSpPr>
        <p:spPr>
          <a:xfrm>
            <a:off x="2115675" y="3984600"/>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416" name="Shape 416"/>
          <p:cNvCxnSpPr/>
          <p:nvPr/>
        </p:nvCxnSpPr>
        <p:spPr>
          <a:xfrm flipH="1">
            <a:off x="2507775" y="3149375"/>
            <a:ext cx="1943100" cy="45900"/>
          </a:xfrm>
          <a:prstGeom prst="straightConnector1">
            <a:avLst/>
          </a:prstGeom>
          <a:noFill/>
          <a:ln cap="flat" cmpd="sng" w="28575">
            <a:solidFill>
              <a:schemeClr val="dk2"/>
            </a:solidFill>
            <a:prstDash val="solid"/>
            <a:round/>
            <a:headEnd len="lg" w="lg" type="none"/>
            <a:tailEnd len="lg" w="lg" type="none"/>
          </a:ln>
        </p:spPr>
      </p:cxnSp>
      <p:cxnSp>
        <p:nvCxnSpPr>
          <p:cNvPr id="417" name="Shape 417"/>
          <p:cNvCxnSpPr>
            <a:stCxn id="412" idx="1"/>
            <a:endCxn id="415" idx="6"/>
          </p:cNvCxnSpPr>
          <p:nvPr/>
        </p:nvCxnSpPr>
        <p:spPr>
          <a:xfrm flipH="1">
            <a:off x="2507900" y="3589787"/>
            <a:ext cx="1786200" cy="591000"/>
          </a:xfrm>
          <a:prstGeom prst="straightConnector1">
            <a:avLst/>
          </a:prstGeom>
          <a:noFill/>
          <a:ln cap="flat" cmpd="sng" w="28575">
            <a:solidFill>
              <a:schemeClr val="dk2"/>
            </a:solidFill>
            <a:prstDash val="solid"/>
            <a:round/>
            <a:headEnd len="lg" w="lg" type="none"/>
            <a:tailEnd len="lg" w="lg" type="none"/>
          </a:ln>
        </p:spPr>
      </p:cxnSp>
      <p:cxnSp>
        <p:nvCxnSpPr>
          <p:cNvPr id="418" name="Shape 418"/>
          <p:cNvCxnSpPr>
            <a:endCxn id="413" idx="7"/>
          </p:cNvCxnSpPr>
          <p:nvPr/>
        </p:nvCxnSpPr>
        <p:spPr>
          <a:xfrm flipH="1">
            <a:off x="3652728" y="3810147"/>
            <a:ext cx="932700" cy="460800"/>
          </a:xfrm>
          <a:prstGeom prst="straightConnector1">
            <a:avLst/>
          </a:prstGeom>
          <a:noFill/>
          <a:ln cap="flat" cmpd="sng" w="28575">
            <a:solidFill>
              <a:schemeClr val="dk2"/>
            </a:solidFill>
            <a:prstDash val="solid"/>
            <a:round/>
            <a:headEnd len="lg" w="lg" type="none"/>
            <a:tailEnd len="lg" w="lg" type="none"/>
          </a:ln>
        </p:spPr>
      </p:cxnSp>
      <p:sp>
        <p:nvSpPr>
          <p:cNvPr id="419" name="Shape 419"/>
          <p:cNvSpPr txBox="1"/>
          <p:nvPr/>
        </p:nvSpPr>
        <p:spPr>
          <a:xfrm>
            <a:off x="3375550" y="4163725"/>
            <a:ext cx="281100" cy="213000"/>
          </a:xfrm>
          <a:prstGeom prst="rect">
            <a:avLst/>
          </a:prstGeom>
          <a:noFill/>
          <a:ln>
            <a:noFill/>
          </a:ln>
        </p:spPr>
        <p:txBody>
          <a:bodyPr anchorCtr="0" anchor="t" bIns="91425" lIns="91425" rIns="91425" wrap="square" tIns="91425">
            <a:noAutofit/>
          </a:bodyPr>
          <a:lstStyle/>
          <a:p>
            <a:pPr lvl="0" rtl="0">
              <a:spcBef>
                <a:spcPts val="0"/>
              </a:spcBef>
              <a:buNone/>
            </a:pPr>
            <a:r>
              <a:rPr lang="en" sz="1800"/>
              <a:t>p</a:t>
            </a:r>
          </a:p>
        </p:txBody>
      </p:sp>
    </p:spTree>
  </p:cSld>
  <p:clrMapOvr>
    <a:masterClrMapping/>
  </p:clrMapOvr>
</p:sld>
</file>

<file path=ppt/slides/slide3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23" name="Shape 423"/>
        <p:cNvGrpSpPr/>
        <p:nvPr/>
      </p:nvGrpSpPr>
      <p:grpSpPr>
        <a:xfrm>
          <a:off x="0" y="0"/>
          <a:ext cx="0" cy="0"/>
          <a:chOff x="0" y="0"/>
          <a:chExt cx="0" cy="0"/>
        </a:xfrm>
      </p:grpSpPr>
      <p:sp>
        <p:nvSpPr>
          <p:cNvPr id="424" name="Shape 424"/>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Model</a:t>
            </a:r>
          </a:p>
        </p:txBody>
      </p:sp>
      <p:sp>
        <p:nvSpPr>
          <p:cNvPr id="425" name="Shape 425"/>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t>It is impossible to have a deterministic protocol that solves consensus in a </a:t>
            </a:r>
            <a:r>
              <a:rPr b="1" lang="en" sz="1800">
                <a:solidFill>
                  <a:srgbClr val="FFFF00"/>
                </a:solidFill>
              </a:rPr>
              <a:t>message-passing</a:t>
            </a:r>
            <a:r>
              <a:rPr lang="en" sz="1800"/>
              <a:t> asynchronous system in which at most one process may fail by crashing.</a:t>
            </a:r>
          </a:p>
          <a:p>
            <a:pPr lvl="0" rtl="0">
              <a:spcBef>
                <a:spcPts val="0"/>
              </a:spcBef>
              <a:buNone/>
            </a:pPr>
            <a:r>
              <a:t/>
            </a:r>
            <a:endParaRPr sz="1800"/>
          </a:p>
          <a:p>
            <a:pPr lvl="0" rtl="0">
              <a:spcBef>
                <a:spcPts val="0"/>
              </a:spcBef>
              <a:buNone/>
            </a:pPr>
            <a:r>
              <a:t/>
            </a:r>
            <a:endParaRPr sz="1800"/>
          </a:p>
        </p:txBody>
      </p:sp>
      <p:sp>
        <p:nvSpPr>
          <p:cNvPr id="426" name="Shape 426"/>
          <p:cNvSpPr/>
          <p:nvPr/>
        </p:nvSpPr>
        <p:spPr>
          <a:xfrm>
            <a:off x="4294100" y="2454100"/>
            <a:ext cx="2734236" cy="1905012"/>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rPr lang="en" sz="1800"/>
              <a:t>(p, m)</a:t>
            </a:r>
          </a:p>
        </p:txBody>
      </p:sp>
      <p:sp>
        <p:nvSpPr>
          <p:cNvPr id="427" name="Shape 427"/>
          <p:cNvSpPr/>
          <p:nvPr/>
        </p:nvSpPr>
        <p:spPr>
          <a:xfrm>
            <a:off x="3318050" y="4213525"/>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28" name="Shape 428"/>
          <p:cNvSpPr/>
          <p:nvPr/>
        </p:nvSpPr>
        <p:spPr>
          <a:xfrm>
            <a:off x="2115675" y="2976275"/>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29" name="Shape 429"/>
          <p:cNvSpPr/>
          <p:nvPr/>
        </p:nvSpPr>
        <p:spPr>
          <a:xfrm>
            <a:off x="2115675" y="3984600"/>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430" name="Shape 430"/>
          <p:cNvCxnSpPr/>
          <p:nvPr/>
        </p:nvCxnSpPr>
        <p:spPr>
          <a:xfrm flipH="1">
            <a:off x="2507775" y="3149375"/>
            <a:ext cx="1943100" cy="45900"/>
          </a:xfrm>
          <a:prstGeom prst="straightConnector1">
            <a:avLst/>
          </a:prstGeom>
          <a:noFill/>
          <a:ln cap="flat" cmpd="sng" w="28575">
            <a:solidFill>
              <a:schemeClr val="dk2"/>
            </a:solidFill>
            <a:prstDash val="solid"/>
            <a:round/>
            <a:headEnd len="lg" w="lg" type="none"/>
            <a:tailEnd len="lg" w="lg" type="none"/>
          </a:ln>
        </p:spPr>
      </p:cxnSp>
      <p:cxnSp>
        <p:nvCxnSpPr>
          <p:cNvPr id="431" name="Shape 431"/>
          <p:cNvCxnSpPr>
            <a:stCxn id="426" idx="1"/>
            <a:endCxn id="429" idx="6"/>
          </p:cNvCxnSpPr>
          <p:nvPr/>
        </p:nvCxnSpPr>
        <p:spPr>
          <a:xfrm flipH="1">
            <a:off x="2507900" y="3589787"/>
            <a:ext cx="1786200" cy="591000"/>
          </a:xfrm>
          <a:prstGeom prst="straightConnector1">
            <a:avLst/>
          </a:prstGeom>
          <a:noFill/>
          <a:ln cap="flat" cmpd="sng" w="28575">
            <a:solidFill>
              <a:schemeClr val="dk2"/>
            </a:solidFill>
            <a:prstDash val="solid"/>
            <a:round/>
            <a:headEnd len="lg" w="lg" type="none"/>
            <a:tailEnd len="lg" w="lg" type="none"/>
          </a:ln>
        </p:spPr>
      </p:cxnSp>
      <p:cxnSp>
        <p:nvCxnSpPr>
          <p:cNvPr id="432" name="Shape 432"/>
          <p:cNvCxnSpPr>
            <a:endCxn id="427" idx="7"/>
          </p:cNvCxnSpPr>
          <p:nvPr/>
        </p:nvCxnSpPr>
        <p:spPr>
          <a:xfrm flipH="1">
            <a:off x="3652728" y="3810147"/>
            <a:ext cx="932700" cy="460800"/>
          </a:xfrm>
          <a:prstGeom prst="straightConnector1">
            <a:avLst/>
          </a:prstGeom>
          <a:noFill/>
          <a:ln cap="flat" cmpd="sng" w="28575">
            <a:solidFill>
              <a:schemeClr val="dk2"/>
            </a:solidFill>
            <a:prstDash val="solid"/>
            <a:round/>
            <a:headEnd len="lg" w="lg" type="none"/>
            <a:tailEnd len="lg" w="lg" type="stealth"/>
          </a:ln>
        </p:spPr>
      </p:cxnSp>
      <p:sp>
        <p:nvSpPr>
          <p:cNvPr id="433" name="Shape 433"/>
          <p:cNvSpPr txBox="1"/>
          <p:nvPr/>
        </p:nvSpPr>
        <p:spPr>
          <a:xfrm>
            <a:off x="3375550" y="4163725"/>
            <a:ext cx="281100" cy="213000"/>
          </a:xfrm>
          <a:prstGeom prst="rect">
            <a:avLst/>
          </a:prstGeom>
          <a:noFill/>
          <a:ln>
            <a:noFill/>
          </a:ln>
        </p:spPr>
        <p:txBody>
          <a:bodyPr anchorCtr="0" anchor="t" bIns="91425" lIns="91425" rIns="91425" wrap="square" tIns="91425">
            <a:noAutofit/>
          </a:bodyPr>
          <a:lstStyle/>
          <a:p>
            <a:pPr lvl="0" rtl="0">
              <a:spcBef>
                <a:spcPts val="0"/>
              </a:spcBef>
              <a:buNone/>
            </a:pPr>
            <a:r>
              <a:rPr lang="en" sz="1800"/>
              <a:t>p</a:t>
            </a:r>
          </a:p>
        </p:txBody>
      </p:sp>
      <p:sp>
        <p:nvSpPr>
          <p:cNvPr id="434" name="Shape 434"/>
          <p:cNvSpPr txBox="1"/>
          <p:nvPr/>
        </p:nvSpPr>
        <p:spPr>
          <a:xfrm>
            <a:off x="3764800" y="4074175"/>
            <a:ext cx="1427700" cy="392100"/>
          </a:xfrm>
          <a:prstGeom prst="rect">
            <a:avLst/>
          </a:prstGeom>
          <a:noFill/>
          <a:ln>
            <a:noFill/>
          </a:ln>
        </p:spPr>
        <p:txBody>
          <a:bodyPr anchorCtr="0" anchor="t" bIns="91425" lIns="91425" rIns="91425" wrap="square" tIns="91425">
            <a:noAutofit/>
          </a:bodyPr>
          <a:lstStyle/>
          <a:p>
            <a:pPr lvl="0" rtl="0">
              <a:spcBef>
                <a:spcPts val="0"/>
              </a:spcBef>
              <a:buNone/>
            </a:pPr>
            <a:r>
              <a:rPr lang="en" sz="1800">
                <a:solidFill>
                  <a:srgbClr val="FFFFFF"/>
                </a:solidFill>
              </a:rPr>
              <a:t>receive(p)</a:t>
            </a:r>
          </a:p>
        </p:txBody>
      </p:sp>
    </p:spTree>
  </p:cSld>
  <p:clrMapOvr>
    <a:masterClrMapping/>
  </p:clrMapOvr>
</p:sld>
</file>

<file path=ppt/slides/slide3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38" name="Shape 438"/>
        <p:cNvGrpSpPr/>
        <p:nvPr/>
      </p:nvGrpSpPr>
      <p:grpSpPr>
        <a:xfrm>
          <a:off x="0" y="0"/>
          <a:ext cx="0" cy="0"/>
          <a:chOff x="0" y="0"/>
          <a:chExt cx="0" cy="0"/>
        </a:xfrm>
      </p:grpSpPr>
      <p:sp>
        <p:nvSpPr>
          <p:cNvPr id="439" name="Shape 439"/>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Model</a:t>
            </a:r>
          </a:p>
        </p:txBody>
      </p:sp>
      <p:sp>
        <p:nvSpPr>
          <p:cNvPr id="440" name="Shape 440"/>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t>It is impossible to have a deterministic protocol that solves consensus in a </a:t>
            </a:r>
            <a:r>
              <a:rPr b="1" lang="en" sz="1800">
                <a:solidFill>
                  <a:srgbClr val="FFFF00"/>
                </a:solidFill>
              </a:rPr>
              <a:t>message-passing</a:t>
            </a:r>
            <a:r>
              <a:rPr lang="en" sz="1800"/>
              <a:t> asynchronous system in which at most one process may fail by crashing.</a:t>
            </a:r>
          </a:p>
          <a:p>
            <a:pPr lvl="0" rtl="0">
              <a:spcBef>
                <a:spcPts val="0"/>
              </a:spcBef>
              <a:buNone/>
            </a:pPr>
            <a:r>
              <a:t/>
            </a:r>
            <a:endParaRPr sz="1800"/>
          </a:p>
          <a:p>
            <a:pPr lvl="0" rtl="0">
              <a:spcBef>
                <a:spcPts val="0"/>
              </a:spcBef>
              <a:buNone/>
            </a:pPr>
            <a:r>
              <a:t/>
            </a:r>
            <a:endParaRPr sz="1800"/>
          </a:p>
        </p:txBody>
      </p:sp>
      <p:sp>
        <p:nvSpPr>
          <p:cNvPr id="441" name="Shape 441"/>
          <p:cNvSpPr/>
          <p:nvPr/>
        </p:nvSpPr>
        <p:spPr>
          <a:xfrm>
            <a:off x="4294100" y="2454100"/>
            <a:ext cx="2734236" cy="1905012"/>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rPr lang="en" sz="1800"/>
              <a:t>(p, m)</a:t>
            </a:r>
          </a:p>
        </p:txBody>
      </p:sp>
      <p:sp>
        <p:nvSpPr>
          <p:cNvPr id="442" name="Shape 442"/>
          <p:cNvSpPr/>
          <p:nvPr/>
        </p:nvSpPr>
        <p:spPr>
          <a:xfrm>
            <a:off x="3318050" y="4213525"/>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43" name="Shape 443"/>
          <p:cNvSpPr/>
          <p:nvPr/>
        </p:nvSpPr>
        <p:spPr>
          <a:xfrm>
            <a:off x="2115675" y="2976275"/>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44" name="Shape 444"/>
          <p:cNvSpPr/>
          <p:nvPr/>
        </p:nvSpPr>
        <p:spPr>
          <a:xfrm>
            <a:off x="2115675" y="3984600"/>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445" name="Shape 445"/>
          <p:cNvCxnSpPr/>
          <p:nvPr/>
        </p:nvCxnSpPr>
        <p:spPr>
          <a:xfrm flipH="1">
            <a:off x="2507775" y="3149375"/>
            <a:ext cx="1943100" cy="45900"/>
          </a:xfrm>
          <a:prstGeom prst="straightConnector1">
            <a:avLst/>
          </a:prstGeom>
          <a:noFill/>
          <a:ln cap="flat" cmpd="sng" w="28575">
            <a:solidFill>
              <a:schemeClr val="dk2"/>
            </a:solidFill>
            <a:prstDash val="solid"/>
            <a:round/>
            <a:headEnd len="lg" w="lg" type="none"/>
            <a:tailEnd len="lg" w="lg" type="none"/>
          </a:ln>
        </p:spPr>
      </p:cxnSp>
      <p:cxnSp>
        <p:nvCxnSpPr>
          <p:cNvPr id="446" name="Shape 446"/>
          <p:cNvCxnSpPr>
            <a:stCxn id="441" idx="1"/>
            <a:endCxn id="444" idx="6"/>
          </p:cNvCxnSpPr>
          <p:nvPr/>
        </p:nvCxnSpPr>
        <p:spPr>
          <a:xfrm flipH="1">
            <a:off x="2507900" y="3589787"/>
            <a:ext cx="1786200" cy="591000"/>
          </a:xfrm>
          <a:prstGeom prst="straightConnector1">
            <a:avLst/>
          </a:prstGeom>
          <a:noFill/>
          <a:ln cap="flat" cmpd="sng" w="28575">
            <a:solidFill>
              <a:schemeClr val="dk2"/>
            </a:solidFill>
            <a:prstDash val="solid"/>
            <a:round/>
            <a:headEnd len="lg" w="lg" type="none"/>
            <a:tailEnd len="lg" w="lg" type="none"/>
          </a:ln>
        </p:spPr>
      </p:cxnSp>
      <p:cxnSp>
        <p:nvCxnSpPr>
          <p:cNvPr id="447" name="Shape 447"/>
          <p:cNvCxnSpPr>
            <a:endCxn id="442" idx="7"/>
          </p:cNvCxnSpPr>
          <p:nvPr/>
        </p:nvCxnSpPr>
        <p:spPr>
          <a:xfrm flipH="1">
            <a:off x="3652728" y="3810147"/>
            <a:ext cx="932700" cy="460800"/>
          </a:xfrm>
          <a:prstGeom prst="straightConnector1">
            <a:avLst/>
          </a:prstGeom>
          <a:noFill/>
          <a:ln cap="flat" cmpd="sng" w="28575">
            <a:solidFill>
              <a:schemeClr val="dk2"/>
            </a:solidFill>
            <a:prstDash val="solid"/>
            <a:round/>
            <a:headEnd len="lg" w="lg" type="none"/>
            <a:tailEnd len="lg" w="lg" type="none"/>
          </a:ln>
        </p:spPr>
      </p:cxnSp>
      <p:sp>
        <p:nvSpPr>
          <p:cNvPr id="448" name="Shape 448"/>
          <p:cNvSpPr txBox="1"/>
          <p:nvPr/>
        </p:nvSpPr>
        <p:spPr>
          <a:xfrm>
            <a:off x="3375550" y="4163725"/>
            <a:ext cx="281100" cy="213000"/>
          </a:xfrm>
          <a:prstGeom prst="rect">
            <a:avLst/>
          </a:prstGeom>
          <a:noFill/>
          <a:ln>
            <a:noFill/>
          </a:ln>
        </p:spPr>
        <p:txBody>
          <a:bodyPr anchorCtr="0" anchor="t" bIns="91425" lIns="91425" rIns="91425" wrap="square" tIns="91425">
            <a:noAutofit/>
          </a:bodyPr>
          <a:lstStyle/>
          <a:p>
            <a:pPr lvl="0" rtl="0">
              <a:spcBef>
                <a:spcPts val="0"/>
              </a:spcBef>
              <a:buNone/>
            </a:pPr>
            <a:r>
              <a:rPr lang="en" sz="1800"/>
              <a:t>p</a:t>
            </a:r>
          </a:p>
        </p:txBody>
      </p:sp>
      <p:sp>
        <p:nvSpPr>
          <p:cNvPr id="449" name="Shape 449"/>
          <p:cNvSpPr txBox="1"/>
          <p:nvPr/>
        </p:nvSpPr>
        <p:spPr>
          <a:xfrm>
            <a:off x="2866400" y="4575275"/>
            <a:ext cx="1786200" cy="392100"/>
          </a:xfrm>
          <a:prstGeom prst="rect">
            <a:avLst/>
          </a:prstGeom>
          <a:noFill/>
          <a:ln>
            <a:noFill/>
          </a:ln>
        </p:spPr>
        <p:txBody>
          <a:bodyPr anchorCtr="0" anchor="t" bIns="91425" lIns="91425" rIns="91425" wrap="square" tIns="91425">
            <a:noAutofit/>
          </a:bodyPr>
          <a:lstStyle/>
          <a:p>
            <a:pPr lvl="0" rtl="0">
              <a:spcBef>
                <a:spcPts val="0"/>
              </a:spcBef>
              <a:buNone/>
            </a:pPr>
            <a:r>
              <a:rPr lang="en" sz="1800">
                <a:solidFill>
                  <a:srgbClr val="FFFFFF"/>
                </a:solidFill>
              </a:rPr>
              <a:t>Deal with Ø</a:t>
            </a:r>
          </a:p>
        </p:txBody>
      </p:sp>
    </p:spTree>
  </p:cSld>
  <p:clrMapOvr>
    <a:masterClrMapping/>
  </p:clrMapOvr>
</p:sld>
</file>

<file path=ppt/slides/slide3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53" name="Shape 453"/>
        <p:cNvGrpSpPr/>
        <p:nvPr/>
      </p:nvGrpSpPr>
      <p:grpSpPr>
        <a:xfrm>
          <a:off x="0" y="0"/>
          <a:ext cx="0" cy="0"/>
          <a:chOff x="0" y="0"/>
          <a:chExt cx="0" cy="0"/>
        </a:xfrm>
      </p:grpSpPr>
      <p:sp>
        <p:nvSpPr>
          <p:cNvPr id="454" name="Shape 454"/>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Model</a:t>
            </a:r>
          </a:p>
        </p:txBody>
      </p:sp>
      <p:sp>
        <p:nvSpPr>
          <p:cNvPr id="455" name="Shape 455"/>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t>It is impossible to have a deterministic protocol that solves consensus in a </a:t>
            </a:r>
            <a:r>
              <a:rPr b="1" lang="en" sz="1800">
                <a:solidFill>
                  <a:srgbClr val="FFFF00"/>
                </a:solidFill>
              </a:rPr>
              <a:t>message-passing</a:t>
            </a:r>
            <a:r>
              <a:rPr lang="en" sz="1800"/>
              <a:t> asynchronous system in which at most one process may fail by crashing.</a:t>
            </a:r>
          </a:p>
          <a:p>
            <a:pPr lvl="0" rtl="0">
              <a:spcBef>
                <a:spcPts val="0"/>
              </a:spcBef>
              <a:buNone/>
            </a:pPr>
            <a:r>
              <a:t/>
            </a:r>
            <a:endParaRPr sz="1800"/>
          </a:p>
          <a:p>
            <a:pPr lvl="0" rtl="0">
              <a:spcBef>
                <a:spcPts val="0"/>
              </a:spcBef>
              <a:buNone/>
            </a:pPr>
            <a:r>
              <a:t/>
            </a:r>
            <a:endParaRPr sz="1800"/>
          </a:p>
        </p:txBody>
      </p:sp>
      <p:sp>
        <p:nvSpPr>
          <p:cNvPr id="456" name="Shape 456"/>
          <p:cNvSpPr txBox="1"/>
          <p:nvPr/>
        </p:nvSpPr>
        <p:spPr>
          <a:xfrm>
            <a:off x="246525" y="2498900"/>
            <a:ext cx="3930900" cy="2286000"/>
          </a:xfrm>
          <a:prstGeom prst="rect">
            <a:avLst/>
          </a:prstGeom>
          <a:noFill/>
          <a:ln>
            <a:noFill/>
          </a:ln>
        </p:spPr>
        <p:txBody>
          <a:bodyPr anchorCtr="0" anchor="t" bIns="91425" lIns="91425" rIns="91425" wrap="square" tIns="91425">
            <a:noAutofit/>
          </a:bodyPr>
          <a:lstStyle/>
          <a:p>
            <a:pPr indent="-342900" lvl="0" marL="457200" rtl="0">
              <a:lnSpc>
                <a:spcPct val="115000"/>
              </a:lnSpc>
              <a:spcBef>
                <a:spcPts val="0"/>
              </a:spcBef>
              <a:buClr>
                <a:srgbClr val="FFFFFF"/>
              </a:buClr>
              <a:buSzPct val="100000"/>
              <a:buChar char="●"/>
            </a:pPr>
            <a:r>
              <a:rPr lang="en" sz="1800">
                <a:solidFill>
                  <a:srgbClr val="FFFFFF"/>
                </a:solidFill>
              </a:rPr>
              <a:t>All messages are delivered correctly and exactly once</a:t>
            </a:r>
          </a:p>
          <a:p>
            <a:pPr indent="-342900" lvl="0" marL="457200" rtl="0">
              <a:lnSpc>
                <a:spcPct val="115000"/>
              </a:lnSpc>
              <a:spcBef>
                <a:spcPts val="0"/>
              </a:spcBef>
              <a:buClr>
                <a:srgbClr val="FFFFFF"/>
              </a:buClr>
              <a:buSzPct val="100000"/>
              <a:buChar char="●"/>
            </a:pPr>
            <a:r>
              <a:rPr lang="en" sz="1800">
                <a:solidFill>
                  <a:srgbClr val="FFFFFF"/>
                </a:solidFill>
              </a:rPr>
              <a:t>The message buffer acts nondeterministically</a:t>
            </a:r>
          </a:p>
          <a:p>
            <a:pPr indent="-342900" lvl="0" marL="457200" rtl="0">
              <a:lnSpc>
                <a:spcPct val="115000"/>
              </a:lnSpc>
              <a:spcBef>
                <a:spcPts val="0"/>
              </a:spcBef>
              <a:buClr>
                <a:srgbClr val="FFFFFF"/>
              </a:buClr>
              <a:buSzPct val="100000"/>
              <a:buChar char="●"/>
            </a:pPr>
            <a:r>
              <a:rPr lang="en" sz="1800">
                <a:solidFill>
                  <a:srgbClr val="FFFFFF"/>
                </a:solidFill>
              </a:rPr>
              <a:t>Inserted with arbitrary number of empty messages</a:t>
            </a:r>
          </a:p>
        </p:txBody>
      </p:sp>
      <p:sp>
        <p:nvSpPr>
          <p:cNvPr id="457" name="Shape 457"/>
          <p:cNvSpPr/>
          <p:nvPr/>
        </p:nvSpPr>
        <p:spPr>
          <a:xfrm>
            <a:off x="6355975" y="2711850"/>
            <a:ext cx="2734236" cy="1905012"/>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rPr lang="en" sz="1800"/>
              <a:t>Message Buffer M</a:t>
            </a:r>
          </a:p>
        </p:txBody>
      </p:sp>
      <p:sp>
        <p:nvSpPr>
          <p:cNvPr id="458" name="Shape 458"/>
          <p:cNvSpPr/>
          <p:nvPr/>
        </p:nvSpPr>
        <p:spPr>
          <a:xfrm>
            <a:off x="5379925" y="4471275"/>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59" name="Shape 459"/>
          <p:cNvSpPr/>
          <p:nvPr/>
        </p:nvSpPr>
        <p:spPr>
          <a:xfrm>
            <a:off x="4177550" y="3234025"/>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60" name="Shape 460"/>
          <p:cNvSpPr/>
          <p:nvPr/>
        </p:nvSpPr>
        <p:spPr>
          <a:xfrm>
            <a:off x="4177550" y="4242350"/>
            <a:ext cx="392100" cy="3921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461" name="Shape 461"/>
          <p:cNvCxnSpPr/>
          <p:nvPr/>
        </p:nvCxnSpPr>
        <p:spPr>
          <a:xfrm flipH="1">
            <a:off x="4569650" y="3407125"/>
            <a:ext cx="1943100" cy="45900"/>
          </a:xfrm>
          <a:prstGeom prst="straightConnector1">
            <a:avLst/>
          </a:prstGeom>
          <a:noFill/>
          <a:ln cap="flat" cmpd="sng" w="28575">
            <a:solidFill>
              <a:schemeClr val="dk2"/>
            </a:solidFill>
            <a:prstDash val="solid"/>
            <a:round/>
            <a:headEnd len="lg" w="lg" type="none"/>
            <a:tailEnd len="lg" w="lg" type="none"/>
          </a:ln>
        </p:spPr>
      </p:cxnSp>
      <p:cxnSp>
        <p:nvCxnSpPr>
          <p:cNvPr id="462" name="Shape 462"/>
          <p:cNvCxnSpPr>
            <a:stCxn id="457" idx="1"/>
            <a:endCxn id="460" idx="6"/>
          </p:cNvCxnSpPr>
          <p:nvPr/>
        </p:nvCxnSpPr>
        <p:spPr>
          <a:xfrm flipH="1">
            <a:off x="4569775" y="3847537"/>
            <a:ext cx="1786200" cy="591000"/>
          </a:xfrm>
          <a:prstGeom prst="straightConnector1">
            <a:avLst/>
          </a:prstGeom>
          <a:noFill/>
          <a:ln cap="flat" cmpd="sng" w="28575">
            <a:solidFill>
              <a:schemeClr val="dk2"/>
            </a:solidFill>
            <a:prstDash val="solid"/>
            <a:round/>
            <a:headEnd len="lg" w="lg" type="none"/>
            <a:tailEnd len="lg" w="lg" type="none"/>
          </a:ln>
        </p:spPr>
      </p:cxnSp>
      <p:cxnSp>
        <p:nvCxnSpPr>
          <p:cNvPr id="463" name="Shape 463"/>
          <p:cNvCxnSpPr>
            <a:endCxn id="458" idx="7"/>
          </p:cNvCxnSpPr>
          <p:nvPr/>
        </p:nvCxnSpPr>
        <p:spPr>
          <a:xfrm flipH="1">
            <a:off x="5714603" y="4067897"/>
            <a:ext cx="932700" cy="460800"/>
          </a:xfrm>
          <a:prstGeom prst="straightConnector1">
            <a:avLst/>
          </a:prstGeom>
          <a:noFill/>
          <a:ln cap="flat" cmpd="sng" w="28575">
            <a:solidFill>
              <a:schemeClr val="dk2"/>
            </a:solidFill>
            <a:prstDash val="solid"/>
            <a:round/>
            <a:headEnd len="lg" w="lg" type="none"/>
            <a:tailEnd len="lg" w="lg" type="none"/>
          </a:ln>
        </p:spPr>
      </p:cxnSp>
    </p:spTree>
  </p:cSld>
  <p:clrMapOvr>
    <a:masterClrMapping/>
  </p:clrMapOvr>
</p:sld>
</file>

<file path=ppt/slides/slide3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67" name="Shape 467"/>
        <p:cNvGrpSpPr/>
        <p:nvPr/>
      </p:nvGrpSpPr>
      <p:grpSpPr>
        <a:xfrm>
          <a:off x="0" y="0"/>
          <a:ext cx="0" cy="0"/>
          <a:chOff x="0" y="0"/>
          <a:chExt cx="0" cy="0"/>
        </a:xfrm>
      </p:grpSpPr>
      <p:sp>
        <p:nvSpPr>
          <p:cNvPr id="468" name="Shape 468"/>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Model</a:t>
            </a:r>
          </a:p>
        </p:txBody>
      </p:sp>
      <p:sp>
        <p:nvSpPr>
          <p:cNvPr id="469" name="Shape 469"/>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t>It is impossible to have a </a:t>
            </a:r>
            <a:r>
              <a:rPr b="1" lang="en" sz="1800">
                <a:solidFill>
                  <a:srgbClr val="FFFF00"/>
                </a:solidFill>
              </a:rPr>
              <a:t>deterministic</a:t>
            </a:r>
            <a:r>
              <a:rPr lang="en" sz="1800"/>
              <a:t> protocol that solves consensus in a message-passing asynchronous system in which at most one process may fail by crashing.</a:t>
            </a:r>
          </a:p>
          <a:p>
            <a:pPr lvl="0" rtl="0">
              <a:spcBef>
                <a:spcPts val="0"/>
              </a:spcBef>
              <a:buNone/>
            </a:pPr>
            <a:r>
              <a:t/>
            </a:r>
            <a:endParaRPr sz="1800"/>
          </a:p>
          <a:p>
            <a:pPr lvl="0" rtl="0">
              <a:spcBef>
                <a:spcPts val="0"/>
              </a:spcBef>
              <a:buNone/>
            </a:pPr>
            <a:r>
              <a:t/>
            </a:r>
            <a:endParaRPr sz="1800"/>
          </a:p>
        </p:txBody>
      </p:sp>
    </p:spTree>
  </p:cSld>
  <p:clrMapOvr>
    <a:masterClrMapping/>
  </p:clrMapOvr>
</p:sld>
</file>

<file path=ppt/slides/slide3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73" name="Shape 473"/>
        <p:cNvGrpSpPr/>
        <p:nvPr/>
      </p:nvGrpSpPr>
      <p:grpSpPr>
        <a:xfrm>
          <a:off x="0" y="0"/>
          <a:ext cx="0" cy="0"/>
          <a:chOff x="0" y="0"/>
          <a:chExt cx="0" cy="0"/>
        </a:xfrm>
      </p:grpSpPr>
      <p:sp>
        <p:nvSpPr>
          <p:cNvPr id="474" name="Shape 474"/>
          <p:cNvSpPr/>
          <p:nvPr/>
        </p:nvSpPr>
        <p:spPr>
          <a:xfrm>
            <a:off x="5021025" y="2841325"/>
            <a:ext cx="3914700" cy="2106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rPr lang="en"/>
              <a:t>  </a:t>
            </a:r>
          </a:p>
        </p:txBody>
      </p:sp>
      <p:sp>
        <p:nvSpPr>
          <p:cNvPr id="475" name="Shape 475"/>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Model</a:t>
            </a:r>
          </a:p>
        </p:txBody>
      </p:sp>
      <p:sp>
        <p:nvSpPr>
          <p:cNvPr id="476" name="Shape 476"/>
          <p:cNvSpPr txBox="1"/>
          <p:nvPr>
            <p:ph idx="1" type="body"/>
          </p:nvPr>
        </p:nvSpPr>
        <p:spPr>
          <a:xfrm>
            <a:off x="973350" y="1377025"/>
            <a:ext cx="7687200" cy="1464300"/>
          </a:xfrm>
          <a:prstGeom prst="rect">
            <a:avLst/>
          </a:prstGeom>
        </p:spPr>
        <p:txBody>
          <a:bodyPr anchorCtr="0" anchor="t" bIns="91425" lIns="91425" rIns="91425" wrap="square" tIns="91425">
            <a:noAutofit/>
          </a:bodyPr>
          <a:lstStyle/>
          <a:p>
            <a:pPr lvl="0" rtl="0">
              <a:spcBef>
                <a:spcPts val="0"/>
              </a:spcBef>
              <a:buNone/>
            </a:pPr>
            <a:r>
              <a:rPr lang="en" sz="1800"/>
              <a:t>It is impossible to have a </a:t>
            </a:r>
            <a:r>
              <a:rPr b="1" lang="en" sz="1800">
                <a:solidFill>
                  <a:srgbClr val="FFFF00"/>
                </a:solidFill>
              </a:rPr>
              <a:t>deterministic</a:t>
            </a:r>
            <a:r>
              <a:rPr lang="en" sz="1800"/>
              <a:t> protocol that solves consensus in a message-passing asynchronous system in which at most one process may fail by crashing.</a:t>
            </a:r>
          </a:p>
          <a:p>
            <a:pPr indent="-342900" lvl="0" marL="457200" rtl="0">
              <a:spcBef>
                <a:spcPts val="0"/>
              </a:spcBef>
              <a:buClr>
                <a:srgbClr val="FFFFFF"/>
              </a:buClr>
              <a:buSzPct val="100000"/>
              <a:buFont typeface="Lato"/>
              <a:buChar char="●"/>
            </a:pPr>
            <a:r>
              <a:rPr lang="en" sz="1800">
                <a:solidFill>
                  <a:srgbClr val="FFFFFF"/>
                </a:solidFill>
              </a:rPr>
              <a:t>Configuration: C = (s, M)</a:t>
            </a:r>
          </a:p>
          <a:p>
            <a:pPr indent="-342900" lvl="1" marL="914400" rtl="0">
              <a:spcBef>
                <a:spcPts val="0"/>
              </a:spcBef>
              <a:buClr>
                <a:srgbClr val="FFFFFF"/>
              </a:buClr>
              <a:buSzPct val="100000"/>
              <a:buFont typeface="Arial"/>
              <a:buChar char="○"/>
            </a:pPr>
            <a:r>
              <a:rPr lang="en" sz="1800">
                <a:solidFill>
                  <a:srgbClr val="FFFFFF"/>
                </a:solidFill>
              </a:rPr>
              <a:t>M: message buffer</a:t>
            </a:r>
          </a:p>
          <a:p>
            <a:pPr indent="-342900" lvl="1" marL="914400" rtl="0">
              <a:spcBef>
                <a:spcPts val="0"/>
              </a:spcBef>
              <a:buClr>
                <a:srgbClr val="FFFFFF"/>
              </a:buClr>
              <a:buSzPct val="100000"/>
              <a:buFont typeface="Arial"/>
              <a:buChar char="○"/>
            </a:pPr>
            <a:r>
              <a:rPr lang="en" sz="1800">
                <a:solidFill>
                  <a:srgbClr val="FFFFFF"/>
                </a:solidFill>
              </a:rPr>
              <a:t>s: internal states of processes</a:t>
            </a:r>
          </a:p>
          <a:p>
            <a:pPr indent="-342900" lvl="2" marL="1371600" rtl="0">
              <a:spcBef>
                <a:spcPts val="0"/>
              </a:spcBef>
              <a:buClr>
                <a:srgbClr val="FFFFFF"/>
              </a:buClr>
              <a:buSzPct val="100000"/>
              <a:buFont typeface="Arial"/>
              <a:buChar char="■"/>
            </a:pPr>
            <a:r>
              <a:rPr lang="en" sz="1800">
                <a:solidFill>
                  <a:srgbClr val="FFFFFF"/>
                </a:solidFill>
              </a:rPr>
              <a:t>Input register</a:t>
            </a:r>
          </a:p>
          <a:p>
            <a:pPr indent="-342900" lvl="2" marL="1371600" rtl="0">
              <a:spcBef>
                <a:spcPts val="0"/>
              </a:spcBef>
              <a:buClr>
                <a:srgbClr val="FFFFFF"/>
              </a:buClr>
              <a:buSzPct val="100000"/>
              <a:buFont typeface="Arial"/>
              <a:buChar char="■"/>
            </a:pPr>
            <a:r>
              <a:rPr lang="en" sz="1800">
                <a:solidFill>
                  <a:srgbClr val="FFFFFF"/>
                </a:solidFill>
              </a:rPr>
              <a:t>Output register</a:t>
            </a:r>
          </a:p>
          <a:p>
            <a:pPr indent="-342900" lvl="2" marL="1371600" rtl="0">
              <a:spcBef>
                <a:spcPts val="0"/>
              </a:spcBef>
              <a:buClr>
                <a:srgbClr val="FFFFFF"/>
              </a:buClr>
              <a:buSzPct val="100000"/>
              <a:buFont typeface="Arial"/>
              <a:buChar char="■"/>
            </a:pPr>
            <a:r>
              <a:rPr lang="en" sz="1800">
                <a:solidFill>
                  <a:srgbClr val="FFFFFF"/>
                </a:solidFill>
              </a:rPr>
              <a:t>Internal storage</a:t>
            </a:r>
          </a:p>
          <a:p>
            <a:pPr indent="-342900" lvl="2" marL="1371600" rtl="0">
              <a:spcBef>
                <a:spcPts val="0"/>
              </a:spcBef>
              <a:buClr>
                <a:srgbClr val="FFFFFF"/>
              </a:buClr>
              <a:buSzPct val="100000"/>
              <a:buFont typeface="Arial"/>
              <a:buChar char="■"/>
            </a:pPr>
            <a:r>
              <a:rPr lang="en" sz="1800">
                <a:solidFill>
                  <a:srgbClr val="FFFFFF"/>
                </a:solidFill>
              </a:rPr>
              <a:t>Program counter</a:t>
            </a:r>
          </a:p>
          <a:p>
            <a:pPr lvl="0" rtl="0">
              <a:spcBef>
                <a:spcPts val="0"/>
              </a:spcBef>
              <a:buNone/>
            </a:pPr>
            <a:r>
              <a:t/>
            </a:r>
            <a:endParaRPr sz="1800"/>
          </a:p>
          <a:p>
            <a:pPr lvl="0" rtl="0">
              <a:spcBef>
                <a:spcPts val="0"/>
              </a:spcBef>
              <a:buNone/>
            </a:pPr>
            <a:r>
              <a:t/>
            </a:r>
            <a:endParaRPr sz="1800"/>
          </a:p>
        </p:txBody>
      </p:sp>
      <p:sp>
        <p:nvSpPr>
          <p:cNvPr id="477" name="Shape 477"/>
          <p:cNvSpPr/>
          <p:nvPr/>
        </p:nvSpPr>
        <p:spPr>
          <a:xfrm>
            <a:off x="6711850" y="3135075"/>
            <a:ext cx="2223936" cy="1392120"/>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rPr lang="en"/>
              <a:t>Message Buffer M</a:t>
            </a:r>
          </a:p>
        </p:txBody>
      </p:sp>
      <p:sp>
        <p:nvSpPr>
          <p:cNvPr id="478" name="Shape 478"/>
          <p:cNvSpPr/>
          <p:nvPr/>
        </p:nvSpPr>
        <p:spPr>
          <a:xfrm>
            <a:off x="5998599" y="4420795"/>
            <a:ext cx="286500" cy="2865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79" name="Shape 479"/>
          <p:cNvSpPr/>
          <p:nvPr/>
        </p:nvSpPr>
        <p:spPr>
          <a:xfrm>
            <a:off x="5119949" y="3516660"/>
            <a:ext cx="286500" cy="2865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80" name="Shape 480"/>
          <p:cNvSpPr/>
          <p:nvPr/>
        </p:nvSpPr>
        <p:spPr>
          <a:xfrm>
            <a:off x="5119949" y="4253505"/>
            <a:ext cx="286500" cy="286500"/>
          </a:xfrm>
          <a:prstGeom prst="flowChartConnector">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481" name="Shape 481"/>
          <p:cNvCxnSpPr/>
          <p:nvPr/>
        </p:nvCxnSpPr>
        <p:spPr>
          <a:xfrm flipH="1">
            <a:off x="5406425" y="3661700"/>
            <a:ext cx="1482300" cy="14700"/>
          </a:xfrm>
          <a:prstGeom prst="straightConnector1">
            <a:avLst/>
          </a:prstGeom>
          <a:noFill/>
          <a:ln cap="flat" cmpd="sng" w="28575">
            <a:solidFill>
              <a:srgbClr val="000000"/>
            </a:solidFill>
            <a:prstDash val="solid"/>
            <a:round/>
            <a:headEnd len="lg" w="lg" type="none"/>
            <a:tailEnd len="lg" w="lg" type="none"/>
          </a:ln>
        </p:spPr>
      </p:cxnSp>
      <p:cxnSp>
        <p:nvCxnSpPr>
          <p:cNvPr id="482" name="Shape 482"/>
          <p:cNvCxnSpPr>
            <a:stCxn id="477" idx="1"/>
            <a:endCxn id="480" idx="6"/>
          </p:cNvCxnSpPr>
          <p:nvPr/>
        </p:nvCxnSpPr>
        <p:spPr>
          <a:xfrm flipH="1">
            <a:off x="5406550" y="3964998"/>
            <a:ext cx="1305300" cy="431700"/>
          </a:xfrm>
          <a:prstGeom prst="straightConnector1">
            <a:avLst/>
          </a:prstGeom>
          <a:noFill/>
          <a:ln cap="flat" cmpd="sng" w="28575">
            <a:solidFill>
              <a:srgbClr val="000000"/>
            </a:solidFill>
            <a:prstDash val="solid"/>
            <a:round/>
            <a:headEnd len="lg" w="lg" type="none"/>
            <a:tailEnd len="lg" w="lg" type="none"/>
          </a:ln>
        </p:spPr>
      </p:cxnSp>
      <p:cxnSp>
        <p:nvCxnSpPr>
          <p:cNvPr id="483" name="Shape 483"/>
          <p:cNvCxnSpPr>
            <a:endCxn id="478" idx="7"/>
          </p:cNvCxnSpPr>
          <p:nvPr/>
        </p:nvCxnSpPr>
        <p:spPr>
          <a:xfrm flipH="1">
            <a:off x="6243142" y="4267452"/>
            <a:ext cx="665100" cy="195300"/>
          </a:xfrm>
          <a:prstGeom prst="straightConnector1">
            <a:avLst/>
          </a:prstGeom>
          <a:noFill/>
          <a:ln cap="flat" cmpd="sng" w="28575">
            <a:solidFill>
              <a:srgbClr val="000000"/>
            </a:solidFill>
            <a:prstDash val="solid"/>
            <a:round/>
            <a:headEnd len="lg" w="lg" type="none"/>
            <a:tailEnd len="lg" w="lg" type="none"/>
          </a:ln>
        </p:spPr>
      </p:cxnSp>
    </p:spTree>
  </p:cSld>
  <p:clrMapOvr>
    <a:masterClrMapping/>
  </p:clrMapOvr>
</p:sld>
</file>

<file path=ppt/slides/slide4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87" name="Shape 487"/>
        <p:cNvGrpSpPr/>
        <p:nvPr/>
      </p:nvGrpSpPr>
      <p:grpSpPr>
        <a:xfrm>
          <a:off x="0" y="0"/>
          <a:ext cx="0" cy="0"/>
          <a:chOff x="0" y="0"/>
          <a:chExt cx="0" cy="0"/>
        </a:xfrm>
      </p:grpSpPr>
      <p:sp>
        <p:nvSpPr>
          <p:cNvPr id="488" name="Shape 488"/>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Model</a:t>
            </a:r>
          </a:p>
        </p:txBody>
      </p:sp>
      <p:sp>
        <p:nvSpPr>
          <p:cNvPr id="489" name="Shape 489"/>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a:spcBef>
                <a:spcPts val="0"/>
              </a:spcBef>
              <a:buNone/>
            </a:pPr>
            <a:r>
              <a:rPr lang="en" sz="1800"/>
              <a:t>It is impossible to have a </a:t>
            </a:r>
            <a:r>
              <a:rPr b="1" lang="en" sz="1800">
                <a:solidFill>
                  <a:srgbClr val="FFFF00"/>
                </a:solidFill>
              </a:rPr>
              <a:t>deterministic</a:t>
            </a:r>
            <a:r>
              <a:rPr lang="en" sz="1800"/>
              <a:t> protocol that solves consensus in a message-passing asynchronous system in which at most one process may fail by crashing.</a:t>
            </a:r>
          </a:p>
          <a:p>
            <a:pPr indent="-342900" lvl="0" marL="457200" rtl="0">
              <a:spcBef>
                <a:spcPts val="0"/>
              </a:spcBef>
              <a:buClr>
                <a:srgbClr val="FFFFFF"/>
              </a:buClr>
              <a:buSzPct val="100000"/>
              <a:buFont typeface="Lato"/>
              <a:buChar char="●"/>
            </a:pPr>
            <a:r>
              <a:rPr lang="en" sz="1800">
                <a:solidFill>
                  <a:srgbClr val="FFFFFF"/>
                </a:solidFill>
              </a:rPr>
              <a:t>Configuration: C = (s, M)</a:t>
            </a:r>
          </a:p>
          <a:p>
            <a:pPr indent="-342900" lvl="1" marL="914400" rtl="0">
              <a:spcBef>
                <a:spcPts val="0"/>
              </a:spcBef>
              <a:buClr>
                <a:srgbClr val="FFFFFF"/>
              </a:buClr>
              <a:buSzPct val="100000"/>
              <a:buFont typeface="Arial"/>
              <a:buChar char="○"/>
            </a:pPr>
            <a:r>
              <a:rPr lang="en" sz="1800">
                <a:solidFill>
                  <a:srgbClr val="FFFFFF"/>
                </a:solidFill>
              </a:rPr>
              <a:t>M: message buffer</a:t>
            </a:r>
          </a:p>
          <a:p>
            <a:pPr indent="-342900" lvl="1" marL="914400" rtl="0">
              <a:spcBef>
                <a:spcPts val="0"/>
              </a:spcBef>
              <a:buClr>
                <a:srgbClr val="FFFFFF"/>
              </a:buClr>
              <a:buSzPct val="100000"/>
              <a:buFont typeface="Arial"/>
              <a:buChar char="○"/>
            </a:pPr>
            <a:r>
              <a:rPr lang="en" sz="1800">
                <a:solidFill>
                  <a:srgbClr val="FFFFFF"/>
                </a:solidFill>
              </a:rPr>
              <a:t>s: internal states of processes</a:t>
            </a:r>
          </a:p>
          <a:p>
            <a:pPr indent="-342900" lvl="2" marL="1371600" rtl="0">
              <a:spcBef>
                <a:spcPts val="0"/>
              </a:spcBef>
              <a:buClr>
                <a:srgbClr val="FFFFFF"/>
              </a:buClr>
              <a:buSzPct val="100000"/>
              <a:buFont typeface="Arial"/>
              <a:buChar char="■"/>
            </a:pPr>
            <a:r>
              <a:rPr lang="en" sz="1800">
                <a:solidFill>
                  <a:srgbClr val="FFFFFF"/>
                </a:solidFill>
              </a:rPr>
              <a:t>Input register, value in {0, 1}</a:t>
            </a:r>
          </a:p>
          <a:p>
            <a:pPr indent="-342900" lvl="2" marL="1371600" rtl="0">
              <a:spcBef>
                <a:spcPts val="0"/>
              </a:spcBef>
              <a:buClr>
                <a:srgbClr val="FFFFFF"/>
              </a:buClr>
              <a:buSzPct val="100000"/>
              <a:buFont typeface="Arial"/>
              <a:buChar char="■"/>
            </a:pPr>
            <a:r>
              <a:rPr lang="en" sz="1800">
                <a:solidFill>
                  <a:srgbClr val="FFFFFF"/>
                </a:solidFill>
              </a:rPr>
              <a:t>Output register, value in {b, 0, 1}</a:t>
            </a:r>
          </a:p>
          <a:p>
            <a:pPr indent="-342900" lvl="2" marL="1371600" rtl="0">
              <a:spcBef>
                <a:spcPts val="0"/>
              </a:spcBef>
              <a:buClr>
                <a:srgbClr val="FFFFFF"/>
              </a:buClr>
              <a:buSzPct val="100000"/>
              <a:buFont typeface="Arial"/>
              <a:buChar char="■"/>
            </a:pPr>
            <a:r>
              <a:rPr lang="en" sz="1800">
                <a:solidFill>
                  <a:srgbClr val="FFFFFF"/>
                </a:solidFill>
              </a:rPr>
              <a:t>Internal storage</a:t>
            </a:r>
          </a:p>
          <a:p>
            <a:pPr indent="-342900" lvl="2" marL="1371600" rtl="0">
              <a:spcBef>
                <a:spcPts val="0"/>
              </a:spcBef>
              <a:buClr>
                <a:srgbClr val="FFFFFF"/>
              </a:buClr>
              <a:buSzPct val="100000"/>
              <a:buFont typeface="Arial"/>
              <a:buChar char="■"/>
            </a:pPr>
            <a:r>
              <a:rPr lang="en" sz="1800">
                <a:solidFill>
                  <a:srgbClr val="FFFFFF"/>
                </a:solidFill>
              </a:rPr>
              <a:t>Program counter</a:t>
            </a:r>
          </a:p>
          <a:p>
            <a:pPr lvl="0" rtl="0">
              <a:spcBef>
                <a:spcPts val="0"/>
              </a:spcBef>
              <a:buNone/>
            </a:pPr>
            <a:r>
              <a:t/>
            </a:r>
            <a:endParaRPr sz="1800"/>
          </a:p>
          <a:p>
            <a:pPr lvl="0" rtl="0">
              <a:spcBef>
                <a:spcPts val="0"/>
              </a:spcBef>
              <a:buNone/>
            </a:pPr>
            <a:r>
              <a:t/>
            </a:r>
            <a:endParaRPr sz="1800"/>
          </a:p>
        </p:txBody>
      </p:sp>
      <p:sp>
        <p:nvSpPr>
          <p:cNvPr id="490" name="Shape 490"/>
          <p:cNvSpPr/>
          <p:nvPr/>
        </p:nvSpPr>
        <p:spPr>
          <a:xfrm>
            <a:off x="6063800" y="2645350"/>
            <a:ext cx="2610000" cy="2241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91" name="Shape 491"/>
          <p:cNvSpPr/>
          <p:nvPr/>
        </p:nvSpPr>
        <p:spPr>
          <a:xfrm>
            <a:off x="6204025" y="2842450"/>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92" name="Shape 492"/>
          <p:cNvSpPr/>
          <p:nvPr/>
        </p:nvSpPr>
        <p:spPr>
          <a:xfrm>
            <a:off x="7707650" y="3548500"/>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493" name="Shape 493"/>
          <p:cNvGrpSpPr/>
          <p:nvPr/>
        </p:nvGrpSpPr>
        <p:grpSpPr>
          <a:xfrm>
            <a:off x="6238900" y="2842325"/>
            <a:ext cx="353100" cy="414600"/>
            <a:chOff x="4355150" y="3099175"/>
            <a:chExt cx="353100" cy="414600"/>
          </a:xfrm>
        </p:grpSpPr>
        <p:sp>
          <p:nvSpPr>
            <p:cNvPr id="494" name="Shape 494"/>
            <p:cNvSpPr/>
            <p:nvPr/>
          </p:nvSpPr>
          <p:spPr>
            <a:xfrm>
              <a:off x="4397200" y="322800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495" name="Shape 495"/>
            <p:cNvSpPr txBox="1"/>
            <p:nvPr/>
          </p:nvSpPr>
          <p:spPr>
            <a:xfrm>
              <a:off x="4355150" y="309917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496" name="Shape 496"/>
          <p:cNvGrpSpPr/>
          <p:nvPr/>
        </p:nvGrpSpPr>
        <p:grpSpPr>
          <a:xfrm>
            <a:off x="6238900" y="4053900"/>
            <a:ext cx="353100" cy="414600"/>
            <a:chOff x="4355150" y="4310750"/>
            <a:chExt cx="353100" cy="414600"/>
          </a:xfrm>
        </p:grpSpPr>
        <p:sp>
          <p:nvSpPr>
            <p:cNvPr id="497" name="Shape 497"/>
            <p:cNvSpPr/>
            <p:nvPr/>
          </p:nvSpPr>
          <p:spPr>
            <a:xfrm>
              <a:off x="4397200" y="443957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498" name="Shape 498"/>
            <p:cNvSpPr txBox="1"/>
            <p:nvPr/>
          </p:nvSpPr>
          <p:spPr>
            <a:xfrm>
              <a:off x="4355150" y="431075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499" name="Shape 499"/>
          <p:cNvSpPr txBox="1"/>
          <p:nvPr/>
        </p:nvSpPr>
        <p:spPr>
          <a:xfrm>
            <a:off x="7936150" y="3693650"/>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p>
        </p:txBody>
      </p:sp>
      <p:sp>
        <p:nvSpPr>
          <p:cNvPr id="500" name="Shape 500"/>
          <p:cNvSpPr txBox="1"/>
          <p:nvPr/>
        </p:nvSpPr>
        <p:spPr>
          <a:xfrm>
            <a:off x="6732622" y="3104525"/>
            <a:ext cx="353100" cy="670200"/>
          </a:xfrm>
          <a:prstGeom prst="rect">
            <a:avLst/>
          </a:prstGeom>
          <a:noFill/>
          <a:ln>
            <a:noFill/>
          </a:ln>
        </p:spPr>
        <p:txBody>
          <a:bodyPr anchorCtr="0" anchor="t" bIns="91425" lIns="91425" rIns="91425" wrap="square" tIns="91425">
            <a:noAutofit/>
          </a:bodyPr>
          <a:lstStyle/>
          <a:p>
            <a:pPr lvl="0" rtl="0">
              <a:spcBef>
                <a:spcPts val="0"/>
              </a:spcBef>
              <a:buNone/>
            </a:pPr>
            <a:r>
              <a:rPr b="1" lang="en" sz="1800"/>
              <a:t>.</a:t>
            </a:r>
          </a:p>
          <a:p>
            <a:pPr lvl="0" rtl="0">
              <a:spcBef>
                <a:spcPts val="0"/>
              </a:spcBef>
              <a:buNone/>
            </a:pPr>
            <a:r>
              <a:rPr b="1" lang="en" sz="1800"/>
              <a:t>.</a:t>
            </a:r>
          </a:p>
          <a:p>
            <a:pPr lvl="0" rtl="0">
              <a:spcBef>
                <a:spcPts val="0"/>
              </a:spcBef>
              <a:buNone/>
            </a:pPr>
            <a:r>
              <a:rPr b="1" lang="en" sz="1800"/>
              <a:t>.</a:t>
            </a:r>
          </a:p>
        </p:txBody>
      </p:sp>
      <p:sp>
        <p:nvSpPr>
          <p:cNvPr id="501" name="Shape 501"/>
          <p:cNvSpPr txBox="1"/>
          <p:nvPr/>
        </p:nvSpPr>
        <p:spPr>
          <a:xfrm>
            <a:off x="7645875" y="2921675"/>
            <a:ext cx="1199100" cy="541500"/>
          </a:xfrm>
          <a:prstGeom prst="rect">
            <a:avLst/>
          </a:prstGeom>
          <a:noFill/>
          <a:ln>
            <a:noFill/>
          </a:ln>
        </p:spPr>
        <p:txBody>
          <a:bodyPr anchorCtr="0" anchor="t" bIns="91425" lIns="91425" rIns="91425" wrap="square" tIns="91425">
            <a:noAutofit/>
          </a:bodyPr>
          <a:lstStyle/>
          <a:p>
            <a:pPr lvl="0" rtl="0">
              <a:spcBef>
                <a:spcPts val="0"/>
              </a:spcBef>
              <a:buNone/>
            </a:pPr>
            <a:r>
              <a:rPr b="1" lang="en"/>
              <a:t>C = (s, M)</a:t>
            </a:r>
          </a:p>
        </p:txBody>
      </p:sp>
      <p:sp>
        <p:nvSpPr>
          <p:cNvPr id="502" name="Shape 502"/>
          <p:cNvSpPr txBox="1"/>
          <p:nvPr/>
        </p:nvSpPr>
        <p:spPr>
          <a:xfrm>
            <a:off x="6710951" y="4406989"/>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p>
        </p:txBody>
      </p:sp>
      <p:graphicFrame>
        <p:nvGraphicFramePr>
          <p:cNvPr id="503" name="Shape 503"/>
          <p:cNvGraphicFramePr/>
          <p:nvPr/>
        </p:nvGraphicFramePr>
        <p:xfrm>
          <a:off x="6592000" y="292167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a:spcBef>
                          <a:spcPts val="0"/>
                        </a:spcBef>
                        <a:buNone/>
                      </a:pPr>
                      <a:r>
                        <a:rPr lang="en" sz="1000"/>
                        <a:t>0/1, b/0/1</a:t>
                      </a:r>
                    </a:p>
                  </a:txBody>
                  <a:tcPr marT="91425" marB="91425" marR="91425" marL="91425">
                    <a:solidFill>
                      <a:srgbClr val="FCE5CD"/>
                    </a:solidFill>
                  </a:tcPr>
                </a:tc>
              </a:tr>
            </a:tbl>
          </a:graphicData>
        </a:graphic>
      </p:graphicFrame>
      <p:graphicFrame>
        <p:nvGraphicFramePr>
          <p:cNvPr id="504" name="Shape 504"/>
          <p:cNvGraphicFramePr/>
          <p:nvPr/>
        </p:nvGraphicFramePr>
        <p:xfrm>
          <a:off x="6592000" y="413325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spTree>
  </p:cSld>
  <p:clrMapOvr>
    <a:masterClrMapping/>
  </p:clrMapOvr>
</p:sld>
</file>

<file path=ppt/slides/slide4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508" name="Shape 508"/>
        <p:cNvGrpSpPr/>
        <p:nvPr/>
      </p:nvGrpSpPr>
      <p:grpSpPr>
        <a:xfrm>
          <a:off x="0" y="0"/>
          <a:ext cx="0" cy="0"/>
          <a:chOff x="0" y="0"/>
          <a:chExt cx="0" cy="0"/>
        </a:xfrm>
      </p:grpSpPr>
      <p:sp>
        <p:nvSpPr>
          <p:cNvPr id="509" name="Shape 509"/>
          <p:cNvSpPr/>
          <p:nvPr/>
        </p:nvSpPr>
        <p:spPr>
          <a:xfrm>
            <a:off x="5371350" y="282267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510" name="Shape 510"/>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Model</a:t>
            </a:r>
          </a:p>
        </p:txBody>
      </p:sp>
      <p:sp>
        <p:nvSpPr>
          <p:cNvPr id="511" name="Shape 511"/>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t>It is impossible to have a </a:t>
            </a:r>
            <a:r>
              <a:rPr b="1" lang="en" sz="1800">
                <a:solidFill>
                  <a:srgbClr val="FFFF00"/>
                </a:solidFill>
              </a:rPr>
              <a:t>deterministic</a:t>
            </a:r>
            <a:r>
              <a:rPr lang="en" sz="1800"/>
              <a:t> protocol that solves consensus in a message-passing asynchronous system in which at most one process may fail by crashing.</a:t>
            </a:r>
          </a:p>
          <a:p>
            <a:pPr indent="-342900" lvl="0" marL="457200" rtl="0">
              <a:spcBef>
                <a:spcPts val="0"/>
              </a:spcBef>
              <a:buClr>
                <a:srgbClr val="FFFFFF"/>
              </a:buClr>
              <a:buSzPct val="100000"/>
              <a:buFont typeface="Lato"/>
              <a:buChar char="●"/>
            </a:pPr>
            <a:r>
              <a:rPr lang="en" sz="1800">
                <a:solidFill>
                  <a:srgbClr val="FFFFFF"/>
                </a:solidFill>
              </a:rPr>
              <a:t>Event: e = (p, m)</a:t>
            </a:r>
          </a:p>
          <a:p>
            <a:pPr lvl="0" rtl="0">
              <a:spcBef>
                <a:spcPts val="0"/>
              </a:spcBef>
              <a:buNone/>
            </a:pPr>
            <a:r>
              <a:t/>
            </a:r>
            <a:endParaRPr sz="1100">
              <a:solidFill>
                <a:srgbClr val="FFFFFF"/>
              </a:solidFill>
              <a:latin typeface="Arial"/>
              <a:ea typeface="Arial"/>
              <a:cs typeface="Arial"/>
              <a:sym typeface="Arial"/>
            </a:endParaRPr>
          </a:p>
          <a:p>
            <a:pPr lvl="0" rtl="0">
              <a:spcBef>
                <a:spcPts val="0"/>
              </a:spcBef>
              <a:buNone/>
            </a:pPr>
            <a:r>
              <a:t/>
            </a:r>
            <a:endParaRPr sz="1800"/>
          </a:p>
          <a:p>
            <a:pPr lvl="0" rtl="0">
              <a:spcBef>
                <a:spcPts val="0"/>
              </a:spcBef>
              <a:buNone/>
            </a:pPr>
            <a:r>
              <a:t/>
            </a:r>
            <a:endParaRPr sz="1800"/>
          </a:p>
        </p:txBody>
      </p:sp>
      <p:cxnSp>
        <p:nvCxnSpPr>
          <p:cNvPr id="512" name="Shape 512"/>
          <p:cNvCxnSpPr>
            <a:stCxn id="513" idx="1"/>
          </p:cNvCxnSpPr>
          <p:nvPr/>
        </p:nvCxnSpPr>
        <p:spPr>
          <a:xfrm rot="10800000">
            <a:off x="6550100" y="3701291"/>
            <a:ext cx="925800" cy="13800"/>
          </a:xfrm>
          <a:prstGeom prst="straightConnector1">
            <a:avLst/>
          </a:prstGeom>
          <a:noFill/>
          <a:ln cap="flat" cmpd="sng" w="28575">
            <a:solidFill>
              <a:schemeClr val="dk2"/>
            </a:solidFill>
            <a:prstDash val="solid"/>
            <a:round/>
            <a:headEnd len="lg" w="lg" type="none"/>
            <a:tailEnd len="lg" w="lg" type="triangle"/>
          </a:ln>
        </p:spPr>
      </p:cxnSp>
      <p:sp>
        <p:nvSpPr>
          <p:cNvPr id="514" name="Shape 514"/>
          <p:cNvSpPr txBox="1"/>
          <p:nvPr/>
        </p:nvSpPr>
        <p:spPr>
          <a:xfrm>
            <a:off x="6742199" y="3323680"/>
            <a:ext cx="860400" cy="4146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FFFFFF"/>
                </a:solidFill>
              </a:rPr>
              <a:t>(p</a:t>
            </a:r>
            <a:r>
              <a:rPr baseline="-25000" lang="en">
                <a:solidFill>
                  <a:srgbClr val="FFFFFF"/>
                </a:solidFill>
              </a:rPr>
              <a:t>i</a:t>
            </a:r>
            <a:r>
              <a:rPr lang="en">
                <a:solidFill>
                  <a:srgbClr val="FFFFFF"/>
                </a:solidFill>
              </a:rPr>
              <a:t>, m)</a:t>
            </a:r>
          </a:p>
        </p:txBody>
      </p:sp>
      <p:grpSp>
        <p:nvGrpSpPr>
          <p:cNvPr id="515" name="Shape 515"/>
          <p:cNvGrpSpPr/>
          <p:nvPr/>
        </p:nvGrpSpPr>
        <p:grpSpPr>
          <a:xfrm>
            <a:off x="5406232" y="3428334"/>
            <a:ext cx="519900" cy="414600"/>
            <a:chOff x="3216032" y="3540309"/>
            <a:chExt cx="519900" cy="414600"/>
          </a:xfrm>
        </p:grpSpPr>
        <p:sp>
          <p:nvSpPr>
            <p:cNvPr id="516" name="Shape 516"/>
            <p:cNvSpPr/>
            <p:nvPr/>
          </p:nvSpPr>
          <p:spPr>
            <a:xfrm>
              <a:off x="3258082" y="3669134"/>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517" name="Shape 517"/>
            <p:cNvSpPr txBox="1"/>
            <p:nvPr/>
          </p:nvSpPr>
          <p:spPr>
            <a:xfrm>
              <a:off x="3216032" y="3540309"/>
              <a:ext cx="5199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i</a:t>
              </a:r>
            </a:p>
          </p:txBody>
        </p:sp>
      </p:grpSp>
      <p:sp>
        <p:nvSpPr>
          <p:cNvPr id="518" name="Shape 518"/>
          <p:cNvSpPr txBox="1"/>
          <p:nvPr/>
        </p:nvSpPr>
        <p:spPr>
          <a:xfrm>
            <a:off x="5827275" y="3121763"/>
            <a:ext cx="353100" cy="291300"/>
          </a:xfrm>
          <a:prstGeom prst="rect">
            <a:avLst/>
          </a:prstGeom>
          <a:noFill/>
          <a:ln>
            <a:noFill/>
          </a:ln>
        </p:spPr>
        <p:txBody>
          <a:bodyPr anchorCtr="0" anchor="t" bIns="91425" lIns="91425" rIns="91425" wrap="square" tIns="91425">
            <a:noAutofit/>
          </a:bodyPr>
          <a:lstStyle/>
          <a:p>
            <a:pPr lvl="0" rtl="0">
              <a:spcBef>
                <a:spcPts val="0"/>
              </a:spcBef>
              <a:buNone/>
            </a:pPr>
            <a:r>
              <a:rPr lang="en"/>
              <a:t>...</a:t>
            </a:r>
          </a:p>
        </p:txBody>
      </p:sp>
      <p:sp>
        <p:nvSpPr>
          <p:cNvPr id="519" name="Shape 519"/>
          <p:cNvSpPr txBox="1"/>
          <p:nvPr/>
        </p:nvSpPr>
        <p:spPr>
          <a:xfrm>
            <a:off x="5823750" y="3728144"/>
            <a:ext cx="353100" cy="291300"/>
          </a:xfrm>
          <a:prstGeom prst="rect">
            <a:avLst/>
          </a:prstGeom>
          <a:noFill/>
          <a:ln>
            <a:noFill/>
          </a:ln>
        </p:spPr>
        <p:txBody>
          <a:bodyPr anchorCtr="0" anchor="t" bIns="91425" lIns="91425" rIns="91425" wrap="square" tIns="91425">
            <a:noAutofit/>
          </a:bodyPr>
          <a:lstStyle/>
          <a:p>
            <a:pPr lvl="0" rtl="0">
              <a:spcBef>
                <a:spcPts val="0"/>
              </a:spcBef>
              <a:buNone/>
            </a:pPr>
            <a:r>
              <a:rPr lang="en"/>
              <a:t>...</a:t>
            </a:r>
          </a:p>
        </p:txBody>
      </p:sp>
      <p:sp>
        <p:nvSpPr>
          <p:cNvPr id="513" name="Shape 513"/>
          <p:cNvSpPr/>
          <p:nvPr/>
        </p:nvSpPr>
        <p:spPr>
          <a:xfrm>
            <a:off x="7475900" y="3315550"/>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520" name="Shape 520"/>
          <p:cNvGrpSpPr/>
          <p:nvPr/>
        </p:nvGrpSpPr>
        <p:grpSpPr>
          <a:xfrm>
            <a:off x="5406225" y="2822550"/>
            <a:ext cx="353100" cy="414600"/>
            <a:chOff x="3216025" y="2934525"/>
            <a:chExt cx="353100" cy="414600"/>
          </a:xfrm>
        </p:grpSpPr>
        <p:sp>
          <p:nvSpPr>
            <p:cNvPr id="521" name="Shape 521"/>
            <p:cNvSpPr/>
            <p:nvPr/>
          </p:nvSpPr>
          <p:spPr>
            <a:xfrm>
              <a:off x="3258075" y="306335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522" name="Shape 522"/>
            <p:cNvSpPr txBox="1"/>
            <p:nvPr/>
          </p:nvSpPr>
          <p:spPr>
            <a:xfrm>
              <a:off x="3216025" y="293452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523" name="Shape 523"/>
          <p:cNvGrpSpPr/>
          <p:nvPr/>
        </p:nvGrpSpPr>
        <p:grpSpPr>
          <a:xfrm>
            <a:off x="5406225" y="4034125"/>
            <a:ext cx="353100" cy="414600"/>
            <a:chOff x="3216025" y="4146100"/>
            <a:chExt cx="353100" cy="414600"/>
          </a:xfrm>
        </p:grpSpPr>
        <p:sp>
          <p:nvSpPr>
            <p:cNvPr id="524" name="Shape 524"/>
            <p:cNvSpPr/>
            <p:nvPr/>
          </p:nvSpPr>
          <p:spPr>
            <a:xfrm>
              <a:off x="3258075" y="427492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525" name="Shape 525"/>
            <p:cNvSpPr txBox="1"/>
            <p:nvPr/>
          </p:nvSpPr>
          <p:spPr>
            <a:xfrm>
              <a:off x="3216025" y="414610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526" name="Shape 526"/>
          <p:cNvSpPr txBox="1"/>
          <p:nvPr/>
        </p:nvSpPr>
        <p:spPr>
          <a:xfrm>
            <a:off x="7701738" y="346802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p>
        </p:txBody>
      </p:sp>
      <p:sp>
        <p:nvSpPr>
          <p:cNvPr id="527" name="Shape 527"/>
          <p:cNvSpPr txBox="1"/>
          <p:nvPr/>
        </p:nvSpPr>
        <p:spPr>
          <a:xfrm>
            <a:off x="5878276" y="438721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p>
        </p:txBody>
      </p:sp>
      <p:graphicFrame>
        <p:nvGraphicFramePr>
          <p:cNvPr id="528" name="Shape 528"/>
          <p:cNvGraphicFramePr/>
          <p:nvPr/>
        </p:nvGraphicFramePr>
        <p:xfrm>
          <a:off x="5759325" y="290190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529" name="Shape 529"/>
          <p:cNvGraphicFramePr/>
          <p:nvPr/>
        </p:nvGraphicFramePr>
        <p:xfrm>
          <a:off x="5759325" y="411347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530" name="Shape 530"/>
          <p:cNvGraphicFramePr/>
          <p:nvPr/>
        </p:nvGraphicFramePr>
        <p:xfrm>
          <a:off x="5759325" y="3507688"/>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spTree>
  </p:cSld>
  <p:clrMapOvr>
    <a:masterClrMapping/>
  </p:clrMapOvr>
</p:sld>
</file>

<file path=ppt/slides/slide4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534" name="Shape 534"/>
        <p:cNvGrpSpPr/>
        <p:nvPr/>
      </p:nvGrpSpPr>
      <p:grpSpPr>
        <a:xfrm>
          <a:off x="0" y="0"/>
          <a:ext cx="0" cy="0"/>
          <a:chOff x="0" y="0"/>
          <a:chExt cx="0" cy="0"/>
        </a:xfrm>
      </p:grpSpPr>
      <p:sp>
        <p:nvSpPr>
          <p:cNvPr id="535" name="Shape 535"/>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Model</a:t>
            </a:r>
          </a:p>
        </p:txBody>
      </p:sp>
      <p:sp>
        <p:nvSpPr>
          <p:cNvPr id="536" name="Shape 536"/>
          <p:cNvSpPr txBox="1"/>
          <p:nvPr>
            <p:ph idx="1" type="body"/>
          </p:nvPr>
        </p:nvSpPr>
        <p:spPr>
          <a:xfrm>
            <a:off x="973350" y="1116150"/>
            <a:ext cx="7687200" cy="2911200"/>
          </a:xfrm>
          <a:prstGeom prst="rect">
            <a:avLst/>
          </a:prstGeom>
        </p:spPr>
        <p:txBody>
          <a:bodyPr anchorCtr="0" anchor="t" bIns="91425" lIns="91425" rIns="91425" wrap="square" tIns="91425">
            <a:noAutofit/>
          </a:bodyPr>
          <a:lstStyle/>
          <a:p>
            <a:pPr lvl="0" rtl="0">
              <a:spcBef>
                <a:spcPts val="0"/>
              </a:spcBef>
              <a:buNone/>
            </a:pPr>
            <a:r>
              <a:rPr lang="en" sz="1800"/>
              <a:t>It is impossible to have a </a:t>
            </a:r>
            <a:r>
              <a:rPr b="1" lang="en" sz="1800">
                <a:solidFill>
                  <a:srgbClr val="FFFF00"/>
                </a:solidFill>
              </a:rPr>
              <a:t>deterministic</a:t>
            </a:r>
            <a:r>
              <a:rPr lang="en" sz="1800"/>
              <a:t> protocol that solves consensus in a message-passing asynchronous system in which at most one process may </a:t>
            </a:r>
            <a:r>
              <a:rPr lang="en" sz="1800">
                <a:solidFill>
                  <a:srgbClr val="FFFFFF"/>
                </a:solidFill>
              </a:rPr>
              <a:t>fail by crashing.</a:t>
            </a:r>
          </a:p>
          <a:p>
            <a:pPr indent="-342900" lvl="0" marL="457200" rtl="0">
              <a:spcBef>
                <a:spcPts val="0"/>
              </a:spcBef>
              <a:buClr>
                <a:srgbClr val="FFFFFF"/>
              </a:buClr>
              <a:buSzPct val="100000"/>
              <a:buFont typeface="Lato"/>
              <a:buChar char="●"/>
            </a:pPr>
            <a:r>
              <a:rPr lang="en" sz="1800">
                <a:solidFill>
                  <a:srgbClr val="FFFFFF"/>
                </a:solidFill>
              </a:rPr>
              <a:t>Step: C’= e(C) = (s’, M’)</a:t>
            </a:r>
          </a:p>
          <a:p>
            <a:pPr lvl="0" rtl="0">
              <a:spcBef>
                <a:spcPts val="0"/>
              </a:spcBef>
              <a:buNone/>
            </a:pPr>
            <a:r>
              <a:t/>
            </a:r>
            <a:endParaRPr sz="1100">
              <a:solidFill>
                <a:srgbClr val="FFFFFF"/>
              </a:solidFill>
              <a:latin typeface="Arial"/>
              <a:ea typeface="Arial"/>
              <a:cs typeface="Arial"/>
              <a:sym typeface="Arial"/>
            </a:endParaRPr>
          </a:p>
          <a:p>
            <a:pPr lvl="0" rtl="0">
              <a:spcBef>
                <a:spcPts val="0"/>
              </a:spcBef>
              <a:buNone/>
            </a:pPr>
            <a:r>
              <a:t/>
            </a:r>
            <a:endParaRPr sz="1800"/>
          </a:p>
          <a:p>
            <a:pPr lvl="0" rtl="0">
              <a:spcBef>
                <a:spcPts val="0"/>
              </a:spcBef>
              <a:buNone/>
            </a:pPr>
            <a:r>
              <a:t/>
            </a:r>
            <a:endParaRPr sz="1800"/>
          </a:p>
        </p:txBody>
      </p:sp>
      <p:sp>
        <p:nvSpPr>
          <p:cNvPr id="537" name="Shape 537"/>
          <p:cNvSpPr/>
          <p:nvPr/>
        </p:nvSpPr>
        <p:spPr>
          <a:xfrm>
            <a:off x="90500" y="2846175"/>
            <a:ext cx="2610000" cy="2241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538" name="Shape 538"/>
          <p:cNvSpPr/>
          <p:nvPr/>
        </p:nvSpPr>
        <p:spPr>
          <a:xfrm>
            <a:off x="230725" y="304327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539" name="Shape 539"/>
          <p:cNvSpPr/>
          <p:nvPr/>
        </p:nvSpPr>
        <p:spPr>
          <a:xfrm>
            <a:off x="1734350" y="3749325"/>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540" name="Shape 540"/>
          <p:cNvGrpSpPr/>
          <p:nvPr/>
        </p:nvGrpSpPr>
        <p:grpSpPr>
          <a:xfrm>
            <a:off x="265600" y="3043150"/>
            <a:ext cx="353100" cy="414600"/>
            <a:chOff x="4355150" y="3099175"/>
            <a:chExt cx="353100" cy="414600"/>
          </a:xfrm>
        </p:grpSpPr>
        <p:sp>
          <p:nvSpPr>
            <p:cNvPr id="541" name="Shape 541"/>
            <p:cNvSpPr/>
            <p:nvPr/>
          </p:nvSpPr>
          <p:spPr>
            <a:xfrm>
              <a:off x="4397200" y="322800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542" name="Shape 542"/>
            <p:cNvSpPr txBox="1"/>
            <p:nvPr/>
          </p:nvSpPr>
          <p:spPr>
            <a:xfrm>
              <a:off x="4355150" y="309917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543" name="Shape 543"/>
          <p:cNvGrpSpPr/>
          <p:nvPr/>
        </p:nvGrpSpPr>
        <p:grpSpPr>
          <a:xfrm>
            <a:off x="265600" y="4254725"/>
            <a:ext cx="353100" cy="414600"/>
            <a:chOff x="4355150" y="4310750"/>
            <a:chExt cx="353100" cy="414600"/>
          </a:xfrm>
        </p:grpSpPr>
        <p:sp>
          <p:nvSpPr>
            <p:cNvPr id="544" name="Shape 544"/>
            <p:cNvSpPr/>
            <p:nvPr/>
          </p:nvSpPr>
          <p:spPr>
            <a:xfrm>
              <a:off x="4397200" y="443957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545" name="Shape 545"/>
            <p:cNvSpPr txBox="1"/>
            <p:nvPr/>
          </p:nvSpPr>
          <p:spPr>
            <a:xfrm>
              <a:off x="4355150" y="431075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546" name="Shape 546"/>
          <p:cNvSpPr txBox="1"/>
          <p:nvPr/>
        </p:nvSpPr>
        <p:spPr>
          <a:xfrm>
            <a:off x="1962850" y="38944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p>
        </p:txBody>
      </p:sp>
      <p:sp>
        <p:nvSpPr>
          <p:cNvPr id="547" name="Shape 547"/>
          <p:cNvSpPr txBox="1"/>
          <p:nvPr/>
        </p:nvSpPr>
        <p:spPr>
          <a:xfrm>
            <a:off x="759322" y="3305350"/>
            <a:ext cx="353100" cy="670200"/>
          </a:xfrm>
          <a:prstGeom prst="rect">
            <a:avLst/>
          </a:prstGeom>
          <a:noFill/>
          <a:ln>
            <a:noFill/>
          </a:ln>
        </p:spPr>
        <p:txBody>
          <a:bodyPr anchorCtr="0" anchor="t" bIns="91425" lIns="91425" rIns="91425" wrap="square" tIns="91425">
            <a:noAutofit/>
          </a:bodyPr>
          <a:lstStyle/>
          <a:p>
            <a:pPr lvl="0" rtl="0">
              <a:spcBef>
                <a:spcPts val="0"/>
              </a:spcBef>
              <a:buNone/>
            </a:pPr>
            <a:r>
              <a:rPr b="1" lang="en" sz="1800"/>
              <a:t>.</a:t>
            </a:r>
          </a:p>
          <a:p>
            <a:pPr lvl="0" rtl="0">
              <a:spcBef>
                <a:spcPts val="0"/>
              </a:spcBef>
              <a:buNone/>
            </a:pPr>
            <a:r>
              <a:rPr b="1" lang="en" sz="1800"/>
              <a:t>.</a:t>
            </a:r>
          </a:p>
          <a:p>
            <a:pPr lvl="0" rtl="0">
              <a:spcBef>
                <a:spcPts val="0"/>
              </a:spcBef>
              <a:buNone/>
            </a:pPr>
            <a:r>
              <a:rPr b="1" lang="en" sz="1800"/>
              <a:t>.</a:t>
            </a:r>
          </a:p>
        </p:txBody>
      </p:sp>
      <p:sp>
        <p:nvSpPr>
          <p:cNvPr id="548" name="Shape 548"/>
          <p:cNvSpPr txBox="1"/>
          <p:nvPr/>
        </p:nvSpPr>
        <p:spPr>
          <a:xfrm>
            <a:off x="1672575" y="3122500"/>
            <a:ext cx="1199100" cy="541500"/>
          </a:xfrm>
          <a:prstGeom prst="rect">
            <a:avLst/>
          </a:prstGeom>
          <a:noFill/>
          <a:ln>
            <a:noFill/>
          </a:ln>
        </p:spPr>
        <p:txBody>
          <a:bodyPr anchorCtr="0" anchor="t" bIns="91425" lIns="91425" rIns="91425" wrap="square" tIns="91425">
            <a:noAutofit/>
          </a:bodyPr>
          <a:lstStyle/>
          <a:p>
            <a:pPr lvl="0" rtl="0">
              <a:spcBef>
                <a:spcPts val="0"/>
              </a:spcBef>
              <a:buNone/>
            </a:pPr>
            <a:r>
              <a:rPr b="1" lang="en"/>
              <a:t>C = (s, M)</a:t>
            </a:r>
          </a:p>
        </p:txBody>
      </p:sp>
      <p:sp>
        <p:nvSpPr>
          <p:cNvPr id="549" name="Shape 549"/>
          <p:cNvSpPr txBox="1"/>
          <p:nvPr/>
        </p:nvSpPr>
        <p:spPr>
          <a:xfrm>
            <a:off x="737651" y="460781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p>
        </p:txBody>
      </p:sp>
      <p:graphicFrame>
        <p:nvGraphicFramePr>
          <p:cNvPr id="550" name="Shape 550"/>
          <p:cNvGraphicFramePr/>
          <p:nvPr/>
        </p:nvGraphicFramePr>
        <p:xfrm>
          <a:off x="618700" y="312250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551" name="Shape 551"/>
          <p:cNvGraphicFramePr/>
          <p:nvPr/>
        </p:nvGraphicFramePr>
        <p:xfrm>
          <a:off x="618700" y="433407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sp>
        <p:nvSpPr>
          <p:cNvPr id="552" name="Shape 552"/>
          <p:cNvSpPr/>
          <p:nvPr/>
        </p:nvSpPr>
        <p:spPr>
          <a:xfrm>
            <a:off x="3718325" y="186592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553" name="Shape 553"/>
          <p:cNvCxnSpPr>
            <a:stCxn id="554" idx="1"/>
          </p:cNvCxnSpPr>
          <p:nvPr/>
        </p:nvCxnSpPr>
        <p:spPr>
          <a:xfrm rot="10800000">
            <a:off x="4897075" y="2744541"/>
            <a:ext cx="925800" cy="13800"/>
          </a:xfrm>
          <a:prstGeom prst="straightConnector1">
            <a:avLst/>
          </a:prstGeom>
          <a:noFill/>
          <a:ln cap="flat" cmpd="sng" w="28575">
            <a:solidFill>
              <a:schemeClr val="dk2"/>
            </a:solidFill>
            <a:prstDash val="solid"/>
            <a:round/>
            <a:headEnd len="lg" w="lg" type="none"/>
            <a:tailEnd len="lg" w="lg" type="triangle"/>
          </a:ln>
        </p:spPr>
      </p:cxnSp>
      <p:sp>
        <p:nvSpPr>
          <p:cNvPr id="555" name="Shape 555"/>
          <p:cNvSpPr txBox="1"/>
          <p:nvPr/>
        </p:nvSpPr>
        <p:spPr>
          <a:xfrm>
            <a:off x="5089174" y="2366930"/>
            <a:ext cx="860400" cy="4146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FFFFFF"/>
                </a:solidFill>
              </a:rPr>
              <a:t>(p</a:t>
            </a:r>
            <a:r>
              <a:rPr baseline="-25000" lang="en">
                <a:solidFill>
                  <a:srgbClr val="FFFFFF"/>
                </a:solidFill>
              </a:rPr>
              <a:t>i</a:t>
            </a:r>
            <a:r>
              <a:rPr lang="en">
                <a:solidFill>
                  <a:srgbClr val="FFFFFF"/>
                </a:solidFill>
              </a:rPr>
              <a:t>, m)</a:t>
            </a:r>
          </a:p>
        </p:txBody>
      </p:sp>
      <p:grpSp>
        <p:nvGrpSpPr>
          <p:cNvPr id="556" name="Shape 556"/>
          <p:cNvGrpSpPr/>
          <p:nvPr/>
        </p:nvGrpSpPr>
        <p:grpSpPr>
          <a:xfrm>
            <a:off x="3753207" y="2471584"/>
            <a:ext cx="519900" cy="414600"/>
            <a:chOff x="3216032" y="3540309"/>
            <a:chExt cx="519900" cy="414600"/>
          </a:xfrm>
        </p:grpSpPr>
        <p:sp>
          <p:nvSpPr>
            <p:cNvPr id="557" name="Shape 557"/>
            <p:cNvSpPr/>
            <p:nvPr/>
          </p:nvSpPr>
          <p:spPr>
            <a:xfrm>
              <a:off x="3258082" y="3669134"/>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558" name="Shape 558"/>
            <p:cNvSpPr txBox="1"/>
            <p:nvPr/>
          </p:nvSpPr>
          <p:spPr>
            <a:xfrm>
              <a:off x="3216032" y="3540309"/>
              <a:ext cx="5199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i</a:t>
              </a:r>
            </a:p>
          </p:txBody>
        </p:sp>
      </p:grpSp>
      <p:sp>
        <p:nvSpPr>
          <p:cNvPr id="559" name="Shape 559"/>
          <p:cNvSpPr txBox="1"/>
          <p:nvPr/>
        </p:nvSpPr>
        <p:spPr>
          <a:xfrm>
            <a:off x="4174250" y="2165013"/>
            <a:ext cx="353100" cy="291300"/>
          </a:xfrm>
          <a:prstGeom prst="rect">
            <a:avLst/>
          </a:prstGeom>
          <a:noFill/>
          <a:ln>
            <a:noFill/>
          </a:ln>
        </p:spPr>
        <p:txBody>
          <a:bodyPr anchorCtr="0" anchor="t" bIns="91425" lIns="91425" rIns="91425" wrap="square" tIns="91425">
            <a:noAutofit/>
          </a:bodyPr>
          <a:lstStyle/>
          <a:p>
            <a:pPr lvl="0" rtl="0">
              <a:spcBef>
                <a:spcPts val="0"/>
              </a:spcBef>
              <a:buNone/>
            </a:pPr>
            <a:r>
              <a:rPr lang="en"/>
              <a:t>...</a:t>
            </a:r>
          </a:p>
        </p:txBody>
      </p:sp>
      <p:sp>
        <p:nvSpPr>
          <p:cNvPr id="560" name="Shape 560"/>
          <p:cNvSpPr txBox="1"/>
          <p:nvPr/>
        </p:nvSpPr>
        <p:spPr>
          <a:xfrm>
            <a:off x="4170725" y="2771394"/>
            <a:ext cx="353100" cy="291300"/>
          </a:xfrm>
          <a:prstGeom prst="rect">
            <a:avLst/>
          </a:prstGeom>
          <a:noFill/>
          <a:ln>
            <a:noFill/>
          </a:ln>
        </p:spPr>
        <p:txBody>
          <a:bodyPr anchorCtr="0" anchor="t" bIns="91425" lIns="91425" rIns="91425" wrap="square" tIns="91425">
            <a:noAutofit/>
          </a:bodyPr>
          <a:lstStyle/>
          <a:p>
            <a:pPr lvl="0" rtl="0">
              <a:spcBef>
                <a:spcPts val="0"/>
              </a:spcBef>
              <a:buNone/>
            </a:pPr>
            <a:r>
              <a:rPr lang="en"/>
              <a:t>...</a:t>
            </a:r>
          </a:p>
        </p:txBody>
      </p:sp>
      <p:sp>
        <p:nvSpPr>
          <p:cNvPr id="554" name="Shape 554"/>
          <p:cNvSpPr/>
          <p:nvPr/>
        </p:nvSpPr>
        <p:spPr>
          <a:xfrm>
            <a:off x="5822875" y="2358800"/>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561" name="Shape 561"/>
          <p:cNvGrpSpPr/>
          <p:nvPr/>
        </p:nvGrpSpPr>
        <p:grpSpPr>
          <a:xfrm>
            <a:off x="3753200" y="1865800"/>
            <a:ext cx="353100" cy="414600"/>
            <a:chOff x="3216025" y="2934525"/>
            <a:chExt cx="353100" cy="414600"/>
          </a:xfrm>
        </p:grpSpPr>
        <p:sp>
          <p:nvSpPr>
            <p:cNvPr id="562" name="Shape 562"/>
            <p:cNvSpPr/>
            <p:nvPr/>
          </p:nvSpPr>
          <p:spPr>
            <a:xfrm>
              <a:off x="3258075" y="306335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563" name="Shape 563"/>
            <p:cNvSpPr txBox="1"/>
            <p:nvPr/>
          </p:nvSpPr>
          <p:spPr>
            <a:xfrm>
              <a:off x="3216025" y="293452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564" name="Shape 564"/>
          <p:cNvGrpSpPr/>
          <p:nvPr/>
        </p:nvGrpSpPr>
        <p:grpSpPr>
          <a:xfrm>
            <a:off x="3753200" y="3077375"/>
            <a:ext cx="353100" cy="414600"/>
            <a:chOff x="3216025" y="4146100"/>
            <a:chExt cx="353100" cy="414600"/>
          </a:xfrm>
        </p:grpSpPr>
        <p:sp>
          <p:nvSpPr>
            <p:cNvPr id="565" name="Shape 565"/>
            <p:cNvSpPr/>
            <p:nvPr/>
          </p:nvSpPr>
          <p:spPr>
            <a:xfrm>
              <a:off x="3258075" y="427492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566" name="Shape 566"/>
            <p:cNvSpPr txBox="1"/>
            <p:nvPr/>
          </p:nvSpPr>
          <p:spPr>
            <a:xfrm>
              <a:off x="3216025" y="414610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567" name="Shape 567"/>
          <p:cNvSpPr txBox="1"/>
          <p:nvPr/>
        </p:nvSpPr>
        <p:spPr>
          <a:xfrm>
            <a:off x="6048713" y="25112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p>
        </p:txBody>
      </p:sp>
      <p:sp>
        <p:nvSpPr>
          <p:cNvPr id="568" name="Shape 568"/>
          <p:cNvSpPr txBox="1"/>
          <p:nvPr/>
        </p:nvSpPr>
        <p:spPr>
          <a:xfrm>
            <a:off x="4225251" y="343046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p>
        </p:txBody>
      </p:sp>
      <p:graphicFrame>
        <p:nvGraphicFramePr>
          <p:cNvPr id="569" name="Shape 569"/>
          <p:cNvGraphicFramePr/>
          <p:nvPr/>
        </p:nvGraphicFramePr>
        <p:xfrm>
          <a:off x="4106300" y="194515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570" name="Shape 570"/>
          <p:cNvGraphicFramePr/>
          <p:nvPr/>
        </p:nvGraphicFramePr>
        <p:xfrm>
          <a:off x="4106300" y="315672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571" name="Shape 571"/>
          <p:cNvGraphicFramePr/>
          <p:nvPr/>
        </p:nvGraphicFramePr>
        <p:xfrm>
          <a:off x="4106300" y="2550938"/>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spTree>
  </p:cSld>
  <p:clrMapOvr>
    <a:masterClrMapping/>
  </p:clrMapOvr>
</p:sld>
</file>

<file path=ppt/slides/slide4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575" name="Shape 575"/>
        <p:cNvGrpSpPr/>
        <p:nvPr/>
      </p:nvGrpSpPr>
      <p:grpSpPr>
        <a:xfrm>
          <a:off x="0" y="0"/>
          <a:ext cx="0" cy="0"/>
          <a:chOff x="0" y="0"/>
          <a:chExt cx="0" cy="0"/>
        </a:xfrm>
      </p:grpSpPr>
      <p:sp>
        <p:nvSpPr>
          <p:cNvPr id="576" name="Shape 576"/>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Model</a:t>
            </a:r>
          </a:p>
        </p:txBody>
      </p:sp>
      <p:sp>
        <p:nvSpPr>
          <p:cNvPr id="577" name="Shape 577"/>
          <p:cNvSpPr txBox="1"/>
          <p:nvPr>
            <p:ph idx="1" type="body"/>
          </p:nvPr>
        </p:nvSpPr>
        <p:spPr>
          <a:xfrm>
            <a:off x="973350" y="1116150"/>
            <a:ext cx="7687200" cy="2911200"/>
          </a:xfrm>
          <a:prstGeom prst="rect">
            <a:avLst/>
          </a:prstGeom>
        </p:spPr>
        <p:txBody>
          <a:bodyPr anchorCtr="0" anchor="t" bIns="91425" lIns="91425" rIns="91425" wrap="square" tIns="91425">
            <a:noAutofit/>
          </a:bodyPr>
          <a:lstStyle/>
          <a:p>
            <a:pPr lvl="0" rtl="0">
              <a:spcBef>
                <a:spcPts val="0"/>
              </a:spcBef>
              <a:buNone/>
            </a:pPr>
            <a:r>
              <a:rPr lang="en" sz="1800"/>
              <a:t>It is impossible to have a </a:t>
            </a:r>
            <a:r>
              <a:rPr b="1" lang="en" sz="1800">
                <a:solidFill>
                  <a:srgbClr val="FFFF00"/>
                </a:solidFill>
              </a:rPr>
              <a:t>deterministic</a:t>
            </a:r>
            <a:r>
              <a:rPr lang="en" sz="1800"/>
              <a:t> protocol that solves consensus in a message-passing asynchronous system in which at most one process may </a:t>
            </a:r>
            <a:r>
              <a:rPr lang="en" sz="1800">
                <a:solidFill>
                  <a:srgbClr val="FFFFFF"/>
                </a:solidFill>
              </a:rPr>
              <a:t>fail by crashing.</a:t>
            </a:r>
          </a:p>
          <a:p>
            <a:pPr indent="-342900" lvl="0" marL="457200" rtl="0">
              <a:spcBef>
                <a:spcPts val="0"/>
              </a:spcBef>
              <a:buClr>
                <a:srgbClr val="FFFFFF"/>
              </a:buClr>
              <a:buSzPct val="100000"/>
              <a:buFont typeface="Lato"/>
              <a:buChar char="●"/>
            </a:pPr>
            <a:r>
              <a:rPr lang="en" sz="1800">
                <a:solidFill>
                  <a:srgbClr val="FFFFFF"/>
                </a:solidFill>
              </a:rPr>
              <a:t>Step: C’= e(C) = (s’, M’)</a:t>
            </a:r>
          </a:p>
          <a:p>
            <a:pPr lvl="0" rtl="0">
              <a:spcBef>
                <a:spcPts val="0"/>
              </a:spcBef>
              <a:buNone/>
            </a:pPr>
            <a:r>
              <a:t/>
            </a:r>
            <a:endParaRPr sz="1100">
              <a:solidFill>
                <a:srgbClr val="FFFFFF"/>
              </a:solidFill>
              <a:latin typeface="Arial"/>
              <a:ea typeface="Arial"/>
              <a:cs typeface="Arial"/>
              <a:sym typeface="Arial"/>
            </a:endParaRPr>
          </a:p>
          <a:p>
            <a:pPr lvl="0" rtl="0">
              <a:spcBef>
                <a:spcPts val="0"/>
              </a:spcBef>
              <a:buNone/>
            </a:pPr>
            <a:r>
              <a:t/>
            </a:r>
            <a:endParaRPr sz="1800"/>
          </a:p>
          <a:p>
            <a:pPr lvl="0" rtl="0">
              <a:spcBef>
                <a:spcPts val="0"/>
              </a:spcBef>
              <a:buNone/>
            </a:pPr>
            <a:r>
              <a:t/>
            </a:r>
            <a:endParaRPr sz="1800"/>
          </a:p>
        </p:txBody>
      </p:sp>
      <p:sp>
        <p:nvSpPr>
          <p:cNvPr id="578" name="Shape 578"/>
          <p:cNvSpPr/>
          <p:nvPr/>
        </p:nvSpPr>
        <p:spPr>
          <a:xfrm>
            <a:off x="90500" y="2846175"/>
            <a:ext cx="2610000" cy="2241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579" name="Shape 579"/>
          <p:cNvSpPr/>
          <p:nvPr/>
        </p:nvSpPr>
        <p:spPr>
          <a:xfrm>
            <a:off x="230725" y="304327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580" name="Shape 580"/>
          <p:cNvSpPr/>
          <p:nvPr/>
        </p:nvSpPr>
        <p:spPr>
          <a:xfrm>
            <a:off x="1734350" y="3749325"/>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581" name="Shape 581"/>
          <p:cNvGrpSpPr/>
          <p:nvPr/>
        </p:nvGrpSpPr>
        <p:grpSpPr>
          <a:xfrm>
            <a:off x="265600" y="3043150"/>
            <a:ext cx="353100" cy="414600"/>
            <a:chOff x="4355150" y="3099175"/>
            <a:chExt cx="353100" cy="414600"/>
          </a:xfrm>
        </p:grpSpPr>
        <p:sp>
          <p:nvSpPr>
            <p:cNvPr id="582" name="Shape 582"/>
            <p:cNvSpPr/>
            <p:nvPr/>
          </p:nvSpPr>
          <p:spPr>
            <a:xfrm>
              <a:off x="4397200" y="322800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583" name="Shape 583"/>
            <p:cNvSpPr txBox="1"/>
            <p:nvPr/>
          </p:nvSpPr>
          <p:spPr>
            <a:xfrm>
              <a:off x="4355150" y="309917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584" name="Shape 584"/>
          <p:cNvGrpSpPr/>
          <p:nvPr/>
        </p:nvGrpSpPr>
        <p:grpSpPr>
          <a:xfrm>
            <a:off x="265600" y="4254725"/>
            <a:ext cx="353100" cy="414600"/>
            <a:chOff x="4355150" y="4310750"/>
            <a:chExt cx="353100" cy="414600"/>
          </a:xfrm>
        </p:grpSpPr>
        <p:sp>
          <p:nvSpPr>
            <p:cNvPr id="585" name="Shape 585"/>
            <p:cNvSpPr/>
            <p:nvPr/>
          </p:nvSpPr>
          <p:spPr>
            <a:xfrm>
              <a:off x="4397200" y="443957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586" name="Shape 586"/>
            <p:cNvSpPr txBox="1"/>
            <p:nvPr/>
          </p:nvSpPr>
          <p:spPr>
            <a:xfrm>
              <a:off x="4355150" y="431075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587" name="Shape 587"/>
          <p:cNvSpPr txBox="1"/>
          <p:nvPr/>
        </p:nvSpPr>
        <p:spPr>
          <a:xfrm>
            <a:off x="1962850" y="38944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p>
        </p:txBody>
      </p:sp>
      <p:sp>
        <p:nvSpPr>
          <p:cNvPr id="588" name="Shape 588"/>
          <p:cNvSpPr txBox="1"/>
          <p:nvPr/>
        </p:nvSpPr>
        <p:spPr>
          <a:xfrm>
            <a:off x="759322" y="3305350"/>
            <a:ext cx="353100" cy="670200"/>
          </a:xfrm>
          <a:prstGeom prst="rect">
            <a:avLst/>
          </a:prstGeom>
          <a:noFill/>
          <a:ln>
            <a:noFill/>
          </a:ln>
        </p:spPr>
        <p:txBody>
          <a:bodyPr anchorCtr="0" anchor="t" bIns="91425" lIns="91425" rIns="91425" wrap="square" tIns="91425">
            <a:noAutofit/>
          </a:bodyPr>
          <a:lstStyle/>
          <a:p>
            <a:pPr lvl="0" rtl="0">
              <a:spcBef>
                <a:spcPts val="0"/>
              </a:spcBef>
              <a:buNone/>
            </a:pPr>
            <a:r>
              <a:rPr b="1" lang="en" sz="1800"/>
              <a:t>.</a:t>
            </a:r>
          </a:p>
          <a:p>
            <a:pPr lvl="0" rtl="0">
              <a:spcBef>
                <a:spcPts val="0"/>
              </a:spcBef>
              <a:buNone/>
            </a:pPr>
            <a:r>
              <a:rPr b="1" lang="en" sz="1800"/>
              <a:t>.</a:t>
            </a:r>
          </a:p>
          <a:p>
            <a:pPr lvl="0" rtl="0">
              <a:spcBef>
                <a:spcPts val="0"/>
              </a:spcBef>
              <a:buNone/>
            </a:pPr>
            <a:r>
              <a:rPr b="1" lang="en" sz="1800"/>
              <a:t>.</a:t>
            </a:r>
          </a:p>
        </p:txBody>
      </p:sp>
      <p:sp>
        <p:nvSpPr>
          <p:cNvPr id="589" name="Shape 589"/>
          <p:cNvSpPr txBox="1"/>
          <p:nvPr/>
        </p:nvSpPr>
        <p:spPr>
          <a:xfrm>
            <a:off x="1672575" y="3122500"/>
            <a:ext cx="1199100" cy="541500"/>
          </a:xfrm>
          <a:prstGeom prst="rect">
            <a:avLst/>
          </a:prstGeom>
          <a:noFill/>
          <a:ln>
            <a:noFill/>
          </a:ln>
        </p:spPr>
        <p:txBody>
          <a:bodyPr anchorCtr="0" anchor="t" bIns="91425" lIns="91425" rIns="91425" wrap="square" tIns="91425">
            <a:noAutofit/>
          </a:bodyPr>
          <a:lstStyle/>
          <a:p>
            <a:pPr lvl="0" rtl="0">
              <a:spcBef>
                <a:spcPts val="0"/>
              </a:spcBef>
              <a:buNone/>
            </a:pPr>
            <a:r>
              <a:rPr b="1" lang="en"/>
              <a:t>C = (s, M)</a:t>
            </a:r>
          </a:p>
        </p:txBody>
      </p:sp>
      <p:sp>
        <p:nvSpPr>
          <p:cNvPr id="590" name="Shape 590"/>
          <p:cNvSpPr txBox="1"/>
          <p:nvPr/>
        </p:nvSpPr>
        <p:spPr>
          <a:xfrm>
            <a:off x="737651" y="460781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p>
        </p:txBody>
      </p:sp>
      <p:graphicFrame>
        <p:nvGraphicFramePr>
          <p:cNvPr id="591" name="Shape 591"/>
          <p:cNvGraphicFramePr/>
          <p:nvPr/>
        </p:nvGraphicFramePr>
        <p:xfrm>
          <a:off x="618700" y="312250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592" name="Shape 592"/>
          <p:cNvGraphicFramePr/>
          <p:nvPr/>
        </p:nvGraphicFramePr>
        <p:xfrm>
          <a:off x="618700" y="433407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sp>
        <p:nvSpPr>
          <p:cNvPr id="593" name="Shape 593"/>
          <p:cNvSpPr/>
          <p:nvPr/>
        </p:nvSpPr>
        <p:spPr>
          <a:xfrm>
            <a:off x="3718325" y="186592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594" name="Shape 594"/>
          <p:cNvCxnSpPr>
            <a:stCxn id="595" idx="1"/>
          </p:cNvCxnSpPr>
          <p:nvPr/>
        </p:nvCxnSpPr>
        <p:spPr>
          <a:xfrm rot="10800000">
            <a:off x="4897075" y="2744541"/>
            <a:ext cx="925800" cy="13800"/>
          </a:xfrm>
          <a:prstGeom prst="straightConnector1">
            <a:avLst/>
          </a:prstGeom>
          <a:noFill/>
          <a:ln cap="flat" cmpd="sng" w="28575">
            <a:solidFill>
              <a:schemeClr val="dk2"/>
            </a:solidFill>
            <a:prstDash val="solid"/>
            <a:round/>
            <a:headEnd len="lg" w="lg" type="none"/>
            <a:tailEnd len="lg" w="lg" type="triangle"/>
          </a:ln>
        </p:spPr>
      </p:cxnSp>
      <p:sp>
        <p:nvSpPr>
          <p:cNvPr id="596" name="Shape 596"/>
          <p:cNvSpPr txBox="1"/>
          <p:nvPr/>
        </p:nvSpPr>
        <p:spPr>
          <a:xfrm>
            <a:off x="5089174" y="2366930"/>
            <a:ext cx="860400" cy="4146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FFFFFF"/>
                </a:solidFill>
              </a:rPr>
              <a:t>(p</a:t>
            </a:r>
            <a:r>
              <a:rPr baseline="-25000" lang="en">
                <a:solidFill>
                  <a:srgbClr val="FFFFFF"/>
                </a:solidFill>
              </a:rPr>
              <a:t>i</a:t>
            </a:r>
            <a:r>
              <a:rPr lang="en">
                <a:solidFill>
                  <a:srgbClr val="FFFFFF"/>
                </a:solidFill>
              </a:rPr>
              <a:t>, m)</a:t>
            </a:r>
          </a:p>
        </p:txBody>
      </p:sp>
      <p:grpSp>
        <p:nvGrpSpPr>
          <p:cNvPr id="597" name="Shape 597"/>
          <p:cNvGrpSpPr/>
          <p:nvPr/>
        </p:nvGrpSpPr>
        <p:grpSpPr>
          <a:xfrm>
            <a:off x="3753207" y="2471584"/>
            <a:ext cx="519900" cy="414600"/>
            <a:chOff x="3216032" y="3540309"/>
            <a:chExt cx="519900" cy="414600"/>
          </a:xfrm>
        </p:grpSpPr>
        <p:sp>
          <p:nvSpPr>
            <p:cNvPr id="598" name="Shape 598"/>
            <p:cNvSpPr/>
            <p:nvPr/>
          </p:nvSpPr>
          <p:spPr>
            <a:xfrm>
              <a:off x="3258082" y="3669134"/>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599" name="Shape 599"/>
            <p:cNvSpPr txBox="1"/>
            <p:nvPr/>
          </p:nvSpPr>
          <p:spPr>
            <a:xfrm>
              <a:off x="3216032" y="3540309"/>
              <a:ext cx="5199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i</a:t>
              </a:r>
            </a:p>
          </p:txBody>
        </p:sp>
      </p:grpSp>
      <p:sp>
        <p:nvSpPr>
          <p:cNvPr id="600" name="Shape 600"/>
          <p:cNvSpPr txBox="1"/>
          <p:nvPr/>
        </p:nvSpPr>
        <p:spPr>
          <a:xfrm>
            <a:off x="4174250" y="2165013"/>
            <a:ext cx="353100" cy="291300"/>
          </a:xfrm>
          <a:prstGeom prst="rect">
            <a:avLst/>
          </a:prstGeom>
          <a:noFill/>
          <a:ln>
            <a:noFill/>
          </a:ln>
        </p:spPr>
        <p:txBody>
          <a:bodyPr anchorCtr="0" anchor="t" bIns="91425" lIns="91425" rIns="91425" wrap="square" tIns="91425">
            <a:noAutofit/>
          </a:bodyPr>
          <a:lstStyle/>
          <a:p>
            <a:pPr lvl="0" rtl="0">
              <a:spcBef>
                <a:spcPts val="0"/>
              </a:spcBef>
              <a:buNone/>
            </a:pPr>
            <a:r>
              <a:rPr lang="en"/>
              <a:t>...</a:t>
            </a:r>
          </a:p>
        </p:txBody>
      </p:sp>
      <p:sp>
        <p:nvSpPr>
          <p:cNvPr id="601" name="Shape 601"/>
          <p:cNvSpPr txBox="1"/>
          <p:nvPr/>
        </p:nvSpPr>
        <p:spPr>
          <a:xfrm>
            <a:off x="4170725" y="2771394"/>
            <a:ext cx="353100" cy="291300"/>
          </a:xfrm>
          <a:prstGeom prst="rect">
            <a:avLst/>
          </a:prstGeom>
          <a:noFill/>
          <a:ln>
            <a:noFill/>
          </a:ln>
        </p:spPr>
        <p:txBody>
          <a:bodyPr anchorCtr="0" anchor="t" bIns="91425" lIns="91425" rIns="91425" wrap="square" tIns="91425">
            <a:noAutofit/>
          </a:bodyPr>
          <a:lstStyle/>
          <a:p>
            <a:pPr lvl="0" rtl="0">
              <a:spcBef>
                <a:spcPts val="0"/>
              </a:spcBef>
              <a:buNone/>
            </a:pPr>
            <a:r>
              <a:rPr lang="en"/>
              <a:t>...</a:t>
            </a:r>
          </a:p>
        </p:txBody>
      </p:sp>
      <p:sp>
        <p:nvSpPr>
          <p:cNvPr id="595" name="Shape 595"/>
          <p:cNvSpPr/>
          <p:nvPr/>
        </p:nvSpPr>
        <p:spPr>
          <a:xfrm>
            <a:off x="5822875" y="2358800"/>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602" name="Shape 602"/>
          <p:cNvGrpSpPr/>
          <p:nvPr/>
        </p:nvGrpSpPr>
        <p:grpSpPr>
          <a:xfrm>
            <a:off x="3753200" y="1865800"/>
            <a:ext cx="353100" cy="414600"/>
            <a:chOff x="3216025" y="2934525"/>
            <a:chExt cx="353100" cy="414600"/>
          </a:xfrm>
        </p:grpSpPr>
        <p:sp>
          <p:nvSpPr>
            <p:cNvPr id="603" name="Shape 603"/>
            <p:cNvSpPr/>
            <p:nvPr/>
          </p:nvSpPr>
          <p:spPr>
            <a:xfrm>
              <a:off x="3258075" y="306335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604" name="Shape 604"/>
            <p:cNvSpPr txBox="1"/>
            <p:nvPr/>
          </p:nvSpPr>
          <p:spPr>
            <a:xfrm>
              <a:off x="3216025" y="293452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605" name="Shape 605"/>
          <p:cNvGrpSpPr/>
          <p:nvPr/>
        </p:nvGrpSpPr>
        <p:grpSpPr>
          <a:xfrm>
            <a:off x="3753200" y="3077375"/>
            <a:ext cx="353100" cy="414600"/>
            <a:chOff x="3216025" y="4146100"/>
            <a:chExt cx="353100" cy="414600"/>
          </a:xfrm>
        </p:grpSpPr>
        <p:sp>
          <p:nvSpPr>
            <p:cNvPr id="606" name="Shape 606"/>
            <p:cNvSpPr/>
            <p:nvPr/>
          </p:nvSpPr>
          <p:spPr>
            <a:xfrm>
              <a:off x="3258075" y="427492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607" name="Shape 607"/>
            <p:cNvSpPr txBox="1"/>
            <p:nvPr/>
          </p:nvSpPr>
          <p:spPr>
            <a:xfrm>
              <a:off x="3216025" y="414610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608" name="Shape 608"/>
          <p:cNvSpPr txBox="1"/>
          <p:nvPr/>
        </p:nvSpPr>
        <p:spPr>
          <a:xfrm>
            <a:off x="6048713" y="25112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p>
        </p:txBody>
      </p:sp>
      <p:sp>
        <p:nvSpPr>
          <p:cNvPr id="609" name="Shape 609"/>
          <p:cNvSpPr txBox="1"/>
          <p:nvPr/>
        </p:nvSpPr>
        <p:spPr>
          <a:xfrm>
            <a:off x="4225251" y="343046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p>
        </p:txBody>
      </p:sp>
      <p:graphicFrame>
        <p:nvGraphicFramePr>
          <p:cNvPr id="610" name="Shape 610"/>
          <p:cNvGraphicFramePr/>
          <p:nvPr/>
        </p:nvGraphicFramePr>
        <p:xfrm>
          <a:off x="4106300" y="194515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611" name="Shape 611"/>
          <p:cNvGraphicFramePr/>
          <p:nvPr/>
        </p:nvGraphicFramePr>
        <p:xfrm>
          <a:off x="4106300" y="315672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612" name="Shape 612"/>
          <p:cNvGraphicFramePr/>
          <p:nvPr/>
        </p:nvGraphicFramePr>
        <p:xfrm>
          <a:off x="4106300" y="2550938"/>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sp>
        <p:nvSpPr>
          <p:cNvPr id="613" name="Shape 613"/>
          <p:cNvSpPr/>
          <p:nvPr/>
        </p:nvSpPr>
        <p:spPr>
          <a:xfrm>
            <a:off x="6442850" y="2846175"/>
            <a:ext cx="2610000" cy="2241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614" name="Shape 614"/>
          <p:cNvSpPr/>
          <p:nvPr/>
        </p:nvSpPr>
        <p:spPr>
          <a:xfrm>
            <a:off x="6583075" y="304327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615" name="Shape 615"/>
          <p:cNvSpPr/>
          <p:nvPr/>
        </p:nvSpPr>
        <p:spPr>
          <a:xfrm>
            <a:off x="8086700" y="3749325"/>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616" name="Shape 616"/>
          <p:cNvGrpSpPr/>
          <p:nvPr/>
        </p:nvGrpSpPr>
        <p:grpSpPr>
          <a:xfrm>
            <a:off x="6617950" y="3043150"/>
            <a:ext cx="353100" cy="414600"/>
            <a:chOff x="4355150" y="3099175"/>
            <a:chExt cx="353100" cy="414600"/>
          </a:xfrm>
        </p:grpSpPr>
        <p:sp>
          <p:nvSpPr>
            <p:cNvPr id="617" name="Shape 617"/>
            <p:cNvSpPr/>
            <p:nvPr/>
          </p:nvSpPr>
          <p:spPr>
            <a:xfrm>
              <a:off x="4397200" y="322800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618" name="Shape 618"/>
            <p:cNvSpPr txBox="1"/>
            <p:nvPr/>
          </p:nvSpPr>
          <p:spPr>
            <a:xfrm>
              <a:off x="4355150" y="309917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619" name="Shape 619"/>
          <p:cNvGrpSpPr/>
          <p:nvPr/>
        </p:nvGrpSpPr>
        <p:grpSpPr>
          <a:xfrm>
            <a:off x="6617950" y="4254725"/>
            <a:ext cx="353100" cy="414600"/>
            <a:chOff x="4355150" y="4310750"/>
            <a:chExt cx="353100" cy="414600"/>
          </a:xfrm>
        </p:grpSpPr>
        <p:sp>
          <p:nvSpPr>
            <p:cNvPr id="620" name="Shape 620"/>
            <p:cNvSpPr/>
            <p:nvPr/>
          </p:nvSpPr>
          <p:spPr>
            <a:xfrm>
              <a:off x="4397200" y="443957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621" name="Shape 621"/>
            <p:cNvSpPr txBox="1"/>
            <p:nvPr/>
          </p:nvSpPr>
          <p:spPr>
            <a:xfrm>
              <a:off x="4355150" y="431075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622" name="Shape 622"/>
          <p:cNvSpPr txBox="1"/>
          <p:nvPr/>
        </p:nvSpPr>
        <p:spPr>
          <a:xfrm>
            <a:off x="8315200" y="38944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p>
        </p:txBody>
      </p:sp>
      <p:sp>
        <p:nvSpPr>
          <p:cNvPr id="623" name="Shape 623"/>
          <p:cNvSpPr txBox="1"/>
          <p:nvPr/>
        </p:nvSpPr>
        <p:spPr>
          <a:xfrm>
            <a:off x="7111672" y="3305350"/>
            <a:ext cx="353100" cy="670200"/>
          </a:xfrm>
          <a:prstGeom prst="rect">
            <a:avLst/>
          </a:prstGeom>
          <a:noFill/>
          <a:ln>
            <a:noFill/>
          </a:ln>
        </p:spPr>
        <p:txBody>
          <a:bodyPr anchorCtr="0" anchor="t" bIns="91425" lIns="91425" rIns="91425" wrap="square" tIns="91425">
            <a:noAutofit/>
          </a:bodyPr>
          <a:lstStyle/>
          <a:p>
            <a:pPr lvl="0" rtl="0">
              <a:spcBef>
                <a:spcPts val="0"/>
              </a:spcBef>
              <a:buNone/>
            </a:pPr>
            <a:r>
              <a:rPr b="1" lang="en" sz="1800"/>
              <a:t>.</a:t>
            </a:r>
          </a:p>
          <a:p>
            <a:pPr lvl="0" rtl="0">
              <a:spcBef>
                <a:spcPts val="0"/>
              </a:spcBef>
              <a:buNone/>
            </a:pPr>
            <a:r>
              <a:rPr b="1" lang="en" sz="1800"/>
              <a:t>.</a:t>
            </a:r>
          </a:p>
          <a:p>
            <a:pPr lvl="0" rtl="0">
              <a:spcBef>
                <a:spcPts val="0"/>
              </a:spcBef>
              <a:buNone/>
            </a:pPr>
            <a:r>
              <a:rPr b="1" lang="en" sz="1800"/>
              <a:t>.</a:t>
            </a:r>
          </a:p>
        </p:txBody>
      </p:sp>
      <p:sp>
        <p:nvSpPr>
          <p:cNvPr id="624" name="Shape 624"/>
          <p:cNvSpPr txBox="1"/>
          <p:nvPr/>
        </p:nvSpPr>
        <p:spPr>
          <a:xfrm>
            <a:off x="8024925" y="3122500"/>
            <a:ext cx="1199100" cy="541500"/>
          </a:xfrm>
          <a:prstGeom prst="rect">
            <a:avLst/>
          </a:prstGeom>
          <a:noFill/>
          <a:ln>
            <a:noFill/>
          </a:ln>
        </p:spPr>
        <p:txBody>
          <a:bodyPr anchorCtr="0" anchor="t" bIns="91425" lIns="91425" rIns="91425" wrap="square" tIns="91425">
            <a:noAutofit/>
          </a:bodyPr>
          <a:lstStyle/>
          <a:p>
            <a:pPr lvl="0" rtl="0">
              <a:spcBef>
                <a:spcPts val="0"/>
              </a:spcBef>
              <a:buNone/>
            </a:pPr>
            <a:r>
              <a:rPr b="1" lang="en"/>
              <a:t>C = (s, M)</a:t>
            </a:r>
          </a:p>
        </p:txBody>
      </p:sp>
      <p:sp>
        <p:nvSpPr>
          <p:cNvPr id="625" name="Shape 625"/>
          <p:cNvSpPr txBox="1"/>
          <p:nvPr/>
        </p:nvSpPr>
        <p:spPr>
          <a:xfrm>
            <a:off x="7090001" y="460781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p>
        </p:txBody>
      </p:sp>
      <p:graphicFrame>
        <p:nvGraphicFramePr>
          <p:cNvPr id="626" name="Shape 626"/>
          <p:cNvGraphicFramePr/>
          <p:nvPr/>
        </p:nvGraphicFramePr>
        <p:xfrm>
          <a:off x="6971050" y="312250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627" name="Shape 627"/>
          <p:cNvGraphicFramePr/>
          <p:nvPr/>
        </p:nvGraphicFramePr>
        <p:xfrm>
          <a:off x="6971050" y="433407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spTree>
  </p:cSld>
  <p:clrMapOvr>
    <a:masterClrMapping/>
  </p:clrMapOvr>
</p:sld>
</file>

<file path=ppt/slides/slide4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631" name="Shape 631"/>
        <p:cNvGrpSpPr/>
        <p:nvPr/>
      </p:nvGrpSpPr>
      <p:grpSpPr>
        <a:xfrm>
          <a:off x="0" y="0"/>
          <a:ext cx="0" cy="0"/>
          <a:chOff x="0" y="0"/>
          <a:chExt cx="0" cy="0"/>
        </a:xfrm>
      </p:grpSpPr>
      <p:sp>
        <p:nvSpPr>
          <p:cNvPr id="632" name="Shape 632"/>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Model</a:t>
            </a:r>
          </a:p>
        </p:txBody>
      </p:sp>
      <p:sp>
        <p:nvSpPr>
          <p:cNvPr id="633" name="Shape 633"/>
          <p:cNvSpPr txBox="1"/>
          <p:nvPr>
            <p:ph idx="1" type="body"/>
          </p:nvPr>
        </p:nvSpPr>
        <p:spPr>
          <a:xfrm>
            <a:off x="973350" y="1116150"/>
            <a:ext cx="7687200" cy="2911200"/>
          </a:xfrm>
          <a:prstGeom prst="rect">
            <a:avLst/>
          </a:prstGeom>
        </p:spPr>
        <p:txBody>
          <a:bodyPr anchorCtr="0" anchor="t" bIns="91425" lIns="91425" rIns="91425" wrap="square" tIns="91425">
            <a:noAutofit/>
          </a:bodyPr>
          <a:lstStyle/>
          <a:p>
            <a:pPr lvl="0" rtl="0">
              <a:spcBef>
                <a:spcPts val="0"/>
              </a:spcBef>
              <a:buNone/>
            </a:pPr>
            <a:r>
              <a:rPr lang="en" sz="1800"/>
              <a:t>It is impossible to have a </a:t>
            </a:r>
            <a:r>
              <a:rPr b="1" lang="en" sz="1800">
                <a:solidFill>
                  <a:srgbClr val="FFFF00"/>
                </a:solidFill>
              </a:rPr>
              <a:t>deterministic</a:t>
            </a:r>
            <a:r>
              <a:rPr lang="en" sz="1800"/>
              <a:t> protocol that solves consensus in a message-passing asynchronous system in which at most one process may </a:t>
            </a:r>
            <a:r>
              <a:rPr lang="en" sz="1800">
                <a:solidFill>
                  <a:srgbClr val="FFFFFF"/>
                </a:solidFill>
              </a:rPr>
              <a:t>fail by crashing.</a:t>
            </a:r>
          </a:p>
          <a:p>
            <a:pPr indent="-342900" lvl="0" marL="457200" rtl="0">
              <a:spcBef>
                <a:spcPts val="0"/>
              </a:spcBef>
              <a:buClr>
                <a:srgbClr val="FFFFFF"/>
              </a:buClr>
              <a:buSzPct val="100000"/>
              <a:buFont typeface="Lato"/>
              <a:buChar char="●"/>
            </a:pPr>
            <a:r>
              <a:rPr lang="en" sz="1800">
                <a:solidFill>
                  <a:srgbClr val="FFFFFF"/>
                </a:solidFill>
              </a:rPr>
              <a:t>Step: C’= e(C) = (s’, M’)</a:t>
            </a:r>
          </a:p>
          <a:p>
            <a:pPr lvl="0" rtl="0">
              <a:spcBef>
                <a:spcPts val="0"/>
              </a:spcBef>
              <a:buNone/>
            </a:pPr>
            <a:r>
              <a:t/>
            </a:r>
            <a:endParaRPr sz="1100">
              <a:solidFill>
                <a:srgbClr val="FFFFFF"/>
              </a:solidFill>
              <a:latin typeface="Arial"/>
              <a:ea typeface="Arial"/>
              <a:cs typeface="Arial"/>
              <a:sym typeface="Arial"/>
            </a:endParaRPr>
          </a:p>
          <a:p>
            <a:pPr lvl="0" rtl="0">
              <a:spcBef>
                <a:spcPts val="0"/>
              </a:spcBef>
              <a:buNone/>
            </a:pPr>
            <a:r>
              <a:t/>
            </a:r>
            <a:endParaRPr sz="1800"/>
          </a:p>
          <a:p>
            <a:pPr lvl="0" rtl="0">
              <a:spcBef>
                <a:spcPts val="0"/>
              </a:spcBef>
              <a:buNone/>
            </a:pPr>
            <a:r>
              <a:t/>
            </a:r>
            <a:endParaRPr sz="1800"/>
          </a:p>
        </p:txBody>
      </p:sp>
      <p:sp>
        <p:nvSpPr>
          <p:cNvPr id="634" name="Shape 634"/>
          <p:cNvSpPr/>
          <p:nvPr/>
        </p:nvSpPr>
        <p:spPr>
          <a:xfrm>
            <a:off x="90500" y="2846175"/>
            <a:ext cx="2610000" cy="2241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635" name="Shape 635"/>
          <p:cNvSpPr/>
          <p:nvPr/>
        </p:nvSpPr>
        <p:spPr>
          <a:xfrm>
            <a:off x="230725" y="304327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636" name="Shape 636"/>
          <p:cNvSpPr/>
          <p:nvPr/>
        </p:nvSpPr>
        <p:spPr>
          <a:xfrm>
            <a:off x="1734350" y="3749325"/>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637" name="Shape 637"/>
          <p:cNvGrpSpPr/>
          <p:nvPr/>
        </p:nvGrpSpPr>
        <p:grpSpPr>
          <a:xfrm>
            <a:off x="265600" y="3043150"/>
            <a:ext cx="353100" cy="414600"/>
            <a:chOff x="4355150" y="3099175"/>
            <a:chExt cx="353100" cy="414600"/>
          </a:xfrm>
        </p:grpSpPr>
        <p:sp>
          <p:nvSpPr>
            <p:cNvPr id="638" name="Shape 638"/>
            <p:cNvSpPr/>
            <p:nvPr/>
          </p:nvSpPr>
          <p:spPr>
            <a:xfrm>
              <a:off x="4397200" y="322800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639" name="Shape 639"/>
            <p:cNvSpPr txBox="1"/>
            <p:nvPr/>
          </p:nvSpPr>
          <p:spPr>
            <a:xfrm>
              <a:off x="4355150" y="309917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640" name="Shape 640"/>
          <p:cNvGrpSpPr/>
          <p:nvPr/>
        </p:nvGrpSpPr>
        <p:grpSpPr>
          <a:xfrm>
            <a:off x="265600" y="4254725"/>
            <a:ext cx="353100" cy="414600"/>
            <a:chOff x="4355150" y="4310750"/>
            <a:chExt cx="353100" cy="414600"/>
          </a:xfrm>
        </p:grpSpPr>
        <p:sp>
          <p:nvSpPr>
            <p:cNvPr id="641" name="Shape 641"/>
            <p:cNvSpPr/>
            <p:nvPr/>
          </p:nvSpPr>
          <p:spPr>
            <a:xfrm>
              <a:off x="4397200" y="443957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642" name="Shape 642"/>
            <p:cNvSpPr txBox="1"/>
            <p:nvPr/>
          </p:nvSpPr>
          <p:spPr>
            <a:xfrm>
              <a:off x="4355150" y="431075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643" name="Shape 643"/>
          <p:cNvSpPr txBox="1"/>
          <p:nvPr/>
        </p:nvSpPr>
        <p:spPr>
          <a:xfrm>
            <a:off x="1962850" y="38944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p>
        </p:txBody>
      </p:sp>
      <p:sp>
        <p:nvSpPr>
          <p:cNvPr id="644" name="Shape 644"/>
          <p:cNvSpPr txBox="1"/>
          <p:nvPr/>
        </p:nvSpPr>
        <p:spPr>
          <a:xfrm>
            <a:off x="759322" y="3305350"/>
            <a:ext cx="353100" cy="670200"/>
          </a:xfrm>
          <a:prstGeom prst="rect">
            <a:avLst/>
          </a:prstGeom>
          <a:noFill/>
          <a:ln>
            <a:noFill/>
          </a:ln>
        </p:spPr>
        <p:txBody>
          <a:bodyPr anchorCtr="0" anchor="t" bIns="91425" lIns="91425" rIns="91425" wrap="square" tIns="91425">
            <a:noAutofit/>
          </a:bodyPr>
          <a:lstStyle/>
          <a:p>
            <a:pPr lvl="0" rtl="0">
              <a:spcBef>
                <a:spcPts val="0"/>
              </a:spcBef>
              <a:buNone/>
            </a:pPr>
            <a:r>
              <a:rPr b="1" lang="en" sz="1800"/>
              <a:t>.</a:t>
            </a:r>
          </a:p>
          <a:p>
            <a:pPr lvl="0" rtl="0">
              <a:spcBef>
                <a:spcPts val="0"/>
              </a:spcBef>
              <a:buNone/>
            </a:pPr>
            <a:r>
              <a:rPr b="1" lang="en" sz="1800"/>
              <a:t>.</a:t>
            </a:r>
          </a:p>
          <a:p>
            <a:pPr lvl="0" rtl="0">
              <a:spcBef>
                <a:spcPts val="0"/>
              </a:spcBef>
              <a:buNone/>
            </a:pPr>
            <a:r>
              <a:rPr b="1" lang="en" sz="1800"/>
              <a:t>.</a:t>
            </a:r>
          </a:p>
        </p:txBody>
      </p:sp>
      <p:sp>
        <p:nvSpPr>
          <p:cNvPr id="645" name="Shape 645"/>
          <p:cNvSpPr txBox="1"/>
          <p:nvPr/>
        </p:nvSpPr>
        <p:spPr>
          <a:xfrm>
            <a:off x="1672575" y="3122500"/>
            <a:ext cx="1199100" cy="541500"/>
          </a:xfrm>
          <a:prstGeom prst="rect">
            <a:avLst/>
          </a:prstGeom>
          <a:noFill/>
          <a:ln>
            <a:noFill/>
          </a:ln>
        </p:spPr>
        <p:txBody>
          <a:bodyPr anchorCtr="0" anchor="t" bIns="91425" lIns="91425" rIns="91425" wrap="square" tIns="91425">
            <a:noAutofit/>
          </a:bodyPr>
          <a:lstStyle/>
          <a:p>
            <a:pPr lvl="0" rtl="0">
              <a:spcBef>
                <a:spcPts val="0"/>
              </a:spcBef>
              <a:buNone/>
            </a:pPr>
            <a:r>
              <a:rPr b="1" lang="en"/>
              <a:t>C = (s, M)</a:t>
            </a:r>
          </a:p>
        </p:txBody>
      </p:sp>
      <p:sp>
        <p:nvSpPr>
          <p:cNvPr id="646" name="Shape 646"/>
          <p:cNvSpPr txBox="1"/>
          <p:nvPr/>
        </p:nvSpPr>
        <p:spPr>
          <a:xfrm>
            <a:off x="737651" y="460781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p>
        </p:txBody>
      </p:sp>
      <p:graphicFrame>
        <p:nvGraphicFramePr>
          <p:cNvPr id="647" name="Shape 647"/>
          <p:cNvGraphicFramePr/>
          <p:nvPr/>
        </p:nvGraphicFramePr>
        <p:xfrm>
          <a:off x="618700" y="312250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648" name="Shape 648"/>
          <p:cNvGraphicFramePr/>
          <p:nvPr/>
        </p:nvGraphicFramePr>
        <p:xfrm>
          <a:off x="618700" y="433407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sp>
        <p:nvSpPr>
          <p:cNvPr id="649" name="Shape 649"/>
          <p:cNvSpPr/>
          <p:nvPr/>
        </p:nvSpPr>
        <p:spPr>
          <a:xfrm>
            <a:off x="3718325" y="186592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650" name="Shape 650"/>
          <p:cNvCxnSpPr>
            <a:stCxn id="651" idx="1"/>
          </p:cNvCxnSpPr>
          <p:nvPr/>
        </p:nvCxnSpPr>
        <p:spPr>
          <a:xfrm rot="10800000">
            <a:off x="4897075" y="2744541"/>
            <a:ext cx="925800" cy="13800"/>
          </a:xfrm>
          <a:prstGeom prst="straightConnector1">
            <a:avLst/>
          </a:prstGeom>
          <a:noFill/>
          <a:ln cap="flat" cmpd="sng" w="28575">
            <a:solidFill>
              <a:schemeClr val="dk2"/>
            </a:solidFill>
            <a:prstDash val="solid"/>
            <a:round/>
            <a:headEnd len="lg" w="lg" type="none"/>
            <a:tailEnd len="lg" w="lg" type="triangle"/>
          </a:ln>
        </p:spPr>
      </p:cxnSp>
      <p:sp>
        <p:nvSpPr>
          <p:cNvPr id="652" name="Shape 652"/>
          <p:cNvSpPr txBox="1"/>
          <p:nvPr/>
        </p:nvSpPr>
        <p:spPr>
          <a:xfrm>
            <a:off x="5089174" y="2366930"/>
            <a:ext cx="860400" cy="4146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FFFFFF"/>
                </a:solidFill>
              </a:rPr>
              <a:t>(p</a:t>
            </a:r>
            <a:r>
              <a:rPr baseline="-25000" lang="en">
                <a:solidFill>
                  <a:srgbClr val="FFFFFF"/>
                </a:solidFill>
              </a:rPr>
              <a:t>i</a:t>
            </a:r>
            <a:r>
              <a:rPr lang="en">
                <a:solidFill>
                  <a:srgbClr val="FFFFFF"/>
                </a:solidFill>
              </a:rPr>
              <a:t>, m)</a:t>
            </a:r>
          </a:p>
        </p:txBody>
      </p:sp>
      <p:grpSp>
        <p:nvGrpSpPr>
          <p:cNvPr id="653" name="Shape 653"/>
          <p:cNvGrpSpPr/>
          <p:nvPr/>
        </p:nvGrpSpPr>
        <p:grpSpPr>
          <a:xfrm>
            <a:off x="3753207" y="2471584"/>
            <a:ext cx="519900" cy="414600"/>
            <a:chOff x="3216032" y="3540309"/>
            <a:chExt cx="519900" cy="414600"/>
          </a:xfrm>
        </p:grpSpPr>
        <p:sp>
          <p:nvSpPr>
            <p:cNvPr id="654" name="Shape 654"/>
            <p:cNvSpPr/>
            <p:nvPr/>
          </p:nvSpPr>
          <p:spPr>
            <a:xfrm>
              <a:off x="3258082" y="3669134"/>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655" name="Shape 655"/>
            <p:cNvSpPr txBox="1"/>
            <p:nvPr/>
          </p:nvSpPr>
          <p:spPr>
            <a:xfrm>
              <a:off x="3216032" y="3540309"/>
              <a:ext cx="5199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i</a:t>
              </a:r>
            </a:p>
          </p:txBody>
        </p:sp>
      </p:grpSp>
      <p:sp>
        <p:nvSpPr>
          <p:cNvPr id="656" name="Shape 656"/>
          <p:cNvSpPr txBox="1"/>
          <p:nvPr/>
        </p:nvSpPr>
        <p:spPr>
          <a:xfrm>
            <a:off x="4174250" y="2165013"/>
            <a:ext cx="353100" cy="291300"/>
          </a:xfrm>
          <a:prstGeom prst="rect">
            <a:avLst/>
          </a:prstGeom>
          <a:noFill/>
          <a:ln>
            <a:noFill/>
          </a:ln>
        </p:spPr>
        <p:txBody>
          <a:bodyPr anchorCtr="0" anchor="t" bIns="91425" lIns="91425" rIns="91425" wrap="square" tIns="91425">
            <a:noAutofit/>
          </a:bodyPr>
          <a:lstStyle/>
          <a:p>
            <a:pPr lvl="0" rtl="0">
              <a:spcBef>
                <a:spcPts val="0"/>
              </a:spcBef>
              <a:buNone/>
            </a:pPr>
            <a:r>
              <a:rPr lang="en"/>
              <a:t>...</a:t>
            </a:r>
          </a:p>
        </p:txBody>
      </p:sp>
      <p:sp>
        <p:nvSpPr>
          <p:cNvPr id="657" name="Shape 657"/>
          <p:cNvSpPr txBox="1"/>
          <p:nvPr/>
        </p:nvSpPr>
        <p:spPr>
          <a:xfrm>
            <a:off x="4170725" y="2771394"/>
            <a:ext cx="353100" cy="291300"/>
          </a:xfrm>
          <a:prstGeom prst="rect">
            <a:avLst/>
          </a:prstGeom>
          <a:noFill/>
          <a:ln>
            <a:noFill/>
          </a:ln>
        </p:spPr>
        <p:txBody>
          <a:bodyPr anchorCtr="0" anchor="t" bIns="91425" lIns="91425" rIns="91425" wrap="square" tIns="91425">
            <a:noAutofit/>
          </a:bodyPr>
          <a:lstStyle/>
          <a:p>
            <a:pPr lvl="0" rtl="0">
              <a:spcBef>
                <a:spcPts val="0"/>
              </a:spcBef>
              <a:buNone/>
            </a:pPr>
            <a:r>
              <a:rPr lang="en"/>
              <a:t>...</a:t>
            </a:r>
          </a:p>
        </p:txBody>
      </p:sp>
      <p:sp>
        <p:nvSpPr>
          <p:cNvPr id="651" name="Shape 651"/>
          <p:cNvSpPr/>
          <p:nvPr/>
        </p:nvSpPr>
        <p:spPr>
          <a:xfrm>
            <a:off x="5822875" y="2358800"/>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658" name="Shape 658"/>
          <p:cNvGrpSpPr/>
          <p:nvPr/>
        </p:nvGrpSpPr>
        <p:grpSpPr>
          <a:xfrm>
            <a:off x="3753200" y="1865800"/>
            <a:ext cx="353100" cy="414600"/>
            <a:chOff x="3216025" y="2934525"/>
            <a:chExt cx="353100" cy="414600"/>
          </a:xfrm>
        </p:grpSpPr>
        <p:sp>
          <p:nvSpPr>
            <p:cNvPr id="659" name="Shape 659"/>
            <p:cNvSpPr/>
            <p:nvPr/>
          </p:nvSpPr>
          <p:spPr>
            <a:xfrm>
              <a:off x="3258075" y="306335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660" name="Shape 660"/>
            <p:cNvSpPr txBox="1"/>
            <p:nvPr/>
          </p:nvSpPr>
          <p:spPr>
            <a:xfrm>
              <a:off x="3216025" y="293452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661" name="Shape 661"/>
          <p:cNvGrpSpPr/>
          <p:nvPr/>
        </p:nvGrpSpPr>
        <p:grpSpPr>
          <a:xfrm>
            <a:off x="3753200" y="3077375"/>
            <a:ext cx="353100" cy="414600"/>
            <a:chOff x="3216025" y="4146100"/>
            <a:chExt cx="353100" cy="414600"/>
          </a:xfrm>
        </p:grpSpPr>
        <p:sp>
          <p:nvSpPr>
            <p:cNvPr id="662" name="Shape 662"/>
            <p:cNvSpPr/>
            <p:nvPr/>
          </p:nvSpPr>
          <p:spPr>
            <a:xfrm>
              <a:off x="3258075" y="427492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663" name="Shape 663"/>
            <p:cNvSpPr txBox="1"/>
            <p:nvPr/>
          </p:nvSpPr>
          <p:spPr>
            <a:xfrm>
              <a:off x="3216025" y="414610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664" name="Shape 664"/>
          <p:cNvSpPr txBox="1"/>
          <p:nvPr/>
        </p:nvSpPr>
        <p:spPr>
          <a:xfrm>
            <a:off x="6048713" y="25112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p>
        </p:txBody>
      </p:sp>
      <p:sp>
        <p:nvSpPr>
          <p:cNvPr id="665" name="Shape 665"/>
          <p:cNvSpPr txBox="1"/>
          <p:nvPr/>
        </p:nvSpPr>
        <p:spPr>
          <a:xfrm>
            <a:off x="4225251" y="343046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p>
        </p:txBody>
      </p:sp>
      <p:graphicFrame>
        <p:nvGraphicFramePr>
          <p:cNvPr id="666" name="Shape 666"/>
          <p:cNvGraphicFramePr/>
          <p:nvPr/>
        </p:nvGraphicFramePr>
        <p:xfrm>
          <a:off x="4106300" y="194515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667" name="Shape 667"/>
          <p:cNvGraphicFramePr/>
          <p:nvPr/>
        </p:nvGraphicFramePr>
        <p:xfrm>
          <a:off x="4106300" y="315672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668" name="Shape 668"/>
          <p:cNvGraphicFramePr/>
          <p:nvPr/>
        </p:nvGraphicFramePr>
        <p:xfrm>
          <a:off x="4106300" y="2550938"/>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sp>
        <p:nvSpPr>
          <p:cNvPr id="669" name="Shape 669"/>
          <p:cNvSpPr/>
          <p:nvPr/>
        </p:nvSpPr>
        <p:spPr>
          <a:xfrm>
            <a:off x="6443932" y="2846175"/>
            <a:ext cx="2610000" cy="2241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670" name="Shape 670"/>
          <p:cNvSpPr/>
          <p:nvPr/>
        </p:nvSpPr>
        <p:spPr>
          <a:xfrm>
            <a:off x="8087782" y="3749325"/>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671" name="Shape 671"/>
          <p:cNvSpPr txBox="1"/>
          <p:nvPr/>
        </p:nvSpPr>
        <p:spPr>
          <a:xfrm>
            <a:off x="8240076" y="3818275"/>
            <a:ext cx="673200" cy="414600"/>
          </a:xfrm>
          <a:prstGeom prst="rect">
            <a:avLst/>
          </a:prstGeom>
          <a:noFill/>
          <a:ln>
            <a:noFill/>
          </a:ln>
        </p:spPr>
        <p:txBody>
          <a:bodyPr anchorCtr="0" anchor="t" bIns="91425" lIns="91425" rIns="91425" wrap="square" tIns="91425">
            <a:noAutofit/>
          </a:bodyPr>
          <a:lstStyle/>
          <a:p>
            <a:pPr lvl="0">
              <a:spcBef>
                <a:spcPts val="0"/>
              </a:spcBef>
              <a:buNone/>
            </a:pPr>
            <a:r>
              <a:rPr b="1" lang="en" sz="1200"/>
              <a:t>M</a:t>
            </a:r>
          </a:p>
          <a:p>
            <a:pPr lvl="0" rtl="0">
              <a:spcBef>
                <a:spcPts val="0"/>
              </a:spcBef>
              <a:buNone/>
            </a:pPr>
            <a:r>
              <a:rPr b="1" lang="en" sz="1200"/>
              <a:t>(p</a:t>
            </a:r>
            <a:r>
              <a:rPr b="1" baseline="-25000" lang="en" sz="1200"/>
              <a:t>i</a:t>
            </a:r>
            <a:r>
              <a:rPr b="1" lang="en" sz="1200"/>
              <a:t>, m)</a:t>
            </a:r>
          </a:p>
        </p:txBody>
      </p:sp>
      <p:sp>
        <p:nvSpPr>
          <p:cNvPr id="672" name="Shape 672"/>
          <p:cNvSpPr txBox="1"/>
          <p:nvPr/>
        </p:nvSpPr>
        <p:spPr>
          <a:xfrm>
            <a:off x="8026007" y="3122500"/>
            <a:ext cx="1199100" cy="541500"/>
          </a:xfrm>
          <a:prstGeom prst="rect">
            <a:avLst/>
          </a:prstGeom>
          <a:noFill/>
          <a:ln>
            <a:noFill/>
          </a:ln>
        </p:spPr>
        <p:txBody>
          <a:bodyPr anchorCtr="0" anchor="t" bIns="91425" lIns="91425" rIns="91425" wrap="square" tIns="91425">
            <a:noAutofit/>
          </a:bodyPr>
          <a:lstStyle/>
          <a:p>
            <a:pPr lvl="0" rtl="0">
              <a:spcBef>
                <a:spcPts val="0"/>
              </a:spcBef>
              <a:buNone/>
            </a:pPr>
            <a:r>
              <a:rPr b="1" lang="en"/>
              <a:t>C = (s, M)</a:t>
            </a:r>
          </a:p>
        </p:txBody>
      </p:sp>
      <p:sp>
        <p:nvSpPr>
          <p:cNvPr id="673" name="Shape 673"/>
          <p:cNvSpPr/>
          <p:nvPr/>
        </p:nvSpPr>
        <p:spPr>
          <a:xfrm>
            <a:off x="6584075" y="3043338"/>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674" name="Shape 674"/>
          <p:cNvGrpSpPr/>
          <p:nvPr/>
        </p:nvGrpSpPr>
        <p:grpSpPr>
          <a:xfrm>
            <a:off x="6618957" y="3648997"/>
            <a:ext cx="519900" cy="414600"/>
            <a:chOff x="3216032" y="3540309"/>
            <a:chExt cx="519900" cy="414600"/>
          </a:xfrm>
        </p:grpSpPr>
        <p:sp>
          <p:nvSpPr>
            <p:cNvPr id="675" name="Shape 675"/>
            <p:cNvSpPr/>
            <p:nvPr/>
          </p:nvSpPr>
          <p:spPr>
            <a:xfrm>
              <a:off x="3258082" y="3669134"/>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676" name="Shape 676"/>
            <p:cNvSpPr txBox="1"/>
            <p:nvPr/>
          </p:nvSpPr>
          <p:spPr>
            <a:xfrm>
              <a:off x="3216032" y="3540309"/>
              <a:ext cx="5199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i</a:t>
              </a:r>
            </a:p>
          </p:txBody>
        </p:sp>
      </p:grpSp>
      <p:sp>
        <p:nvSpPr>
          <p:cNvPr id="677" name="Shape 677"/>
          <p:cNvSpPr txBox="1"/>
          <p:nvPr/>
        </p:nvSpPr>
        <p:spPr>
          <a:xfrm>
            <a:off x="7040000" y="3342425"/>
            <a:ext cx="353100" cy="291300"/>
          </a:xfrm>
          <a:prstGeom prst="rect">
            <a:avLst/>
          </a:prstGeom>
          <a:noFill/>
          <a:ln>
            <a:noFill/>
          </a:ln>
        </p:spPr>
        <p:txBody>
          <a:bodyPr anchorCtr="0" anchor="t" bIns="91425" lIns="91425" rIns="91425" wrap="square" tIns="91425">
            <a:noAutofit/>
          </a:bodyPr>
          <a:lstStyle/>
          <a:p>
            <a:pPr lvl="0" rtl="0">
              <a:spcBef>
                <a:spcPts val="0"/>
              </a:spcBef>
              <a:buNone/>
            </a:pPr>
            <a:r>
              <a:rPr lang="en"/>
              <a:t>...</a:t>
            </a:r>
          </a:p>
        </p:txBody>
      </p:sp>
      <p:sp>
        <p:nvSpPr>
          <p:cNvPr id="678" name="Shape 678"/>
          <p:cNvSpPr txBox="1"/>
          <p:nvPr/>
        </p:nvSpPr>
        <p:spPr>
          <a:xfrm>
            <a:off x="7036475" y="3948807"/>
            <a:ext cx="353100" cy="291300"/>
          </a:xfrm>
          <a:prstGeom prst="rect">
            <a:avLst/>
          </a:prstGeom>
          <a:noFill/>
          <a:ln>
            <a:noFill/>
          </a:ln>
        </p:spPr>
        <p:txBody>
          <a:bodyPr anchorCtr="0" anchor="t" bIns="91425" lIns="91425" rIns="91425" wrap="square" tIns="91425">
            <a:noAutofit/>
          </a:bodyPr>
          <a:lstStyle/>
          <a:p>
            <a:pPr lvl="0" rtl="0">
              <a:spcBef>
                <a:spcPts val="0"/>
              </a:spcBef>
              <a:buNone/>
            </a:pPr>
            <a:r>
              <a:rPr lang="en"/>
              <a:t>...</a:t>
            </a:r>
          </a:p>
        </p:txBody>
      </p:sp>
      <p:grpSp>
        <p:nvGrpSpPr>
          <p:cNvPr id="679" name="Shape 679"/>
          <p:cNvGrpSpPr/>
          <p:nvPr/>
        </p:nvGrpSpPr>
        <p:grpSpPr>
          <a:xfrm>
            <a:off x="6618950" y="3043213"/>
            <a:ext cx="353100" cy="414600"/>
            <a:chOff x="3216025" y="2934525"/>
            <a:chExt cx="353100" cy="414600"/>
          </a:xfrm>
        </p:grpSpPr>
        <p:sp>
          <p:nvSpPr>
            <p:cNvPr id="680" name="Shape 680"/>
            <p:cNvSpPr/>
            <p:nvPr/>
          </p:nvSpPr>
          <p:spPr>
            <a:xfrm>
              <a:off x="3258075" y="306335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681" name="Shape 681"/>
            <p:cNvSpPr txBox="1"/>
            <p:nvPr/>
          </p:nvSpPr>
          <p:spPr>
            <a:xfrm>
              <a:off x="3216025" y="293452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682" name="Shape 682"/>
          <p:cNvGrpSpPr/>
          <p:nvPr/>
        </p:nvGrpSpPr>
        <p:grpSpPr>
          <a:xfrm>
            <a:off x="6618950" y="4254788"/>
            <a:ext cx="353100" cy="414600"/>
            <a:chOff x="3216025" y="4146100"/>
            <a:chExt cx="353100" cy="414600"/>
          </a:xfrm>
        </p:grpSpPr>
        <p:sp>
          <p:nvSpPr>
            <p:cNvPr id="683" name="Shape 683"/>
            <p:cNvSpPr/>
            <p:nvPr/>
          </p:nvSpPr>
          <p:spPr>
            <a:xfrm>
              <a:off x="3258075" y="427492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684" name="Shape 684"/>
            <p:cNvSpPr txBox="1"/>
            <p:nvPr/>
          </p:nvSpPr>
          <p:spPr>
            <a:xfrm>
              <a:off x="3216025" y="414610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685" name="Shape 685"/>
          <p:cNvSpPr txBox="1"/>
          <p:nvPr/>
        </p:nvSpPr>
        <p:spPr>
          <a:xfrm>
            <a:off x="7091001" y="4607876"/>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p>
        </p:txBody>
      </p:sp>
      <p:graphicFrame>
        <p:nvGraphicFramePr>
          <p:cNvPr id="686" name="Shape 686"/>
          <p:cNvGraphicFramePr/>
          <p:nvPr/>
        </p:nvGraphicFramePr>
        <p:xfrm>
          <a:off x="6972050" y="3122563"/>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687" name="Shape 687"/>
          <p:cNvGraphicFramePr/>
          <p:nvPr/>
        </p:nvGraphicFramePr>
        <p:xfrm>
          <a:off x="6972050" y="4334138"/>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688" name="Shape 688"/>
          <p:cNvGraphicFramePr/>
          <p:nvPr/>
        </p:nvGraphicFramePr>
        <p:xfrm>
          <a:off x="6972050" y="372835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a:t>
                      </a:r>
                    </a:p>
                  </a:txBody>
                  <a:tcPr marT="91425" marB="91425" marR="91425" marL="91425">
                    <a:solidFill>
                      <a:srgbClr val="FCE5CD"/>
                    </a:solidFill>
                  </a:tcPr>
                </a:tc>
              </a:tr>
            </a:tbl>
          </a:graphicData>
        </a:graphic>
      </p:graphicFrame>
      <p:cxnSp>
        <p:nvCxnSpPr>
          <p:cNvPr id="689" name="Shape 689"/>
          <p:cNvCxnSpPr>
            <a:stCxn id="690" idx="2"/>
          </p:cNvCxnSpPr>
          <p:nvPr/>
        </p:nvCxnSpPr>
        <p:spPr>
          <a:xfrm rot="10800000">
            <a:off x="7723000" y="3976950"/>
            <a:ext cx="439800" cy="50400"/>
          </a:xfrm>
          <a:prstGeom prst="straightConnector1">
            <a:avLst/>
          </a:prstGeom>
          <a:noFill/>
          <a:ln cap="flat" cmpd="sng" w="19050">
            <a:solidFill>
              <a:srgbClr val="000000"/>
            </a:solidFill>
            <a:prstDash val="solid"/>
            <a:round/>
            <a:headEnd len="lg" w="lg" type="none"/>
            <a:tailEnd len="lg" w="lg" type="triangle"/>
          </a:ln>
        </p:spPr>
      </p:cxnSp>
      <p:sp>
        <p:nvSpPr>
          <p:cNvPr id="691" name="Shape 691"/>
          <p:cNvSpPr txBox="1"/>
          <p:nvPr/>
        </p:nvSpPr>
        <p:spPr>
          <a:xfrm>
            <a:off x="7741575" y="3613699"/>
            <a:ext cx="673200" cy="335100"/>
          </a:xfrm>
          <a:prstGeom prst="rect">
            <a:avLst/>
          </a:prstGeom>
          <a:noFill/>
          <a:ln>
            <a:noFill/>
          </a:ln>
        </p:spPr>
        <p:txBody>
          <a:bodyPr anchorCtr="0" anchor="t" bIns="91425" lIns="91425" rIns="91425" wrap="square" tIns="91425">
            <a:noAutofit/>
          </a:bodyPr>
          <a:lstStyle/>
          <a:p>
            <a:pPr lvl="0" rtl="0">
              <a:spcBef>
                <a:spcPts val="0"/>
              </a:spcBef>
              <a:buNone/>
            </a:pPr>
            <a:r>
              <a:rPr lang="en"/>
              <a:t>(p</a:t>
            </a:r>
            <a:r>
              <a:rPr baseline="-25000" lang="en"/>
              <a:t>i</a:t>
            </a:r>
            <a:r>
              <a:rPr lang="en"/>
              <a:t>, m)</a:t>
            </a:r>
          </a:p>
        </p:txBody>
      </p:sp>
    </p:spTree>
  </p:cSld>
  <p:clrMapOvr>
    <a:masterClrMapping/>
  </p:clrMapOvr>
</p:sld>
</file>

<file path=ppt/slides/slide4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695" name="Shape 695"/>
        <p:cNvGrpSpPr/>
        <p:nvPr/>
      </p:nvGrpSpPr>
      <p:grpSpPr>
        <a:xfrm>
          <a:off x="0" y="0"/>
          <a:ext cx="0" cy="0"/>
          <a:chOff x="0" y="0"/>
          <a:chExt cx="0" cy="0"/>
        </a:xfrm>
      </p:grpSpPr>
      <p:sp>
        <p:nvSpPr>
          <p:cNvPr id="696" name="Shape 696"/>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Model</a:t>
            </a:r>
          </a:p>
        </p:txBody>
      </p:sp>
      <p:sp>
        <p:nvSpPr>
          <p:cNvPr id="697" name="Shape 697"/>
          <p:cNvSpPr txBox="1"/>
          <p:nvPr>
            <p:ph idx="1" type="body"/>
          </p:nvPr>
        </p:nvSpPr>
        <p:spPr>
          <a:xfrm>
            <a:off x="973350" y="1116150"/>
            <a:ext cx="7687200" cy="2911200"/>
          </a:xfrm>
          <a:prstGeom prst="rect">
            <a:avLst/>
          </a:prstGeom>
        </p:spPr>
        <p:txBody>
          <a:bodyPr anchorCtr="0" anchor="t" bIns="91425" lIns="91425" rIns="91425" wrap="square" tIns="91425">
            <a:noAutofit/>
          </a:bodyPr>
          <a:lstStyle/>
          <a:p>
            <a:pPr lvl="0" rtl="0">
              <a:spcBef>
                <a:spcPts val="0"/>
              </a:spcBef>
              <a:buNone/>
            </a:pPr>
            <a:r>
              <a:rPr lang="en" sz="1800"/>
              <a:t>It is impossible to have a </a:t>
            </a:r>
            <a:r>
              <a:rPr b="1" lang="en" sz="1800">
                <a:solidFill>
                  <a:srgbClr val="FFFF00"/>
                </a:solidFill>
              </a:rPr>
              <a:t>deterministic</a:t>
            </a:r>
            <a:r>
              <a:rPr lang="en" sz="1800"/>
              <a:t> protocol that solves consensus in a message-passing asynchronous system in which at most one process may </a:t>
            </a:r>
            <a:r>
              <a:rPr lang="en" sz="1800">
                <a:solidFill>
                  <a:srgbClr val="FFFFFF"/>
                </a:solidFill>
              </a:rPr>
              <a:t>fail by crashing.</a:t>
            </a:r>
          </a:p>
          <a:p>
            <a:pPr indent="-342900" lvl="0" marL="457200" rtl="0">
              <a:spcBef>
                <a:spcPts val="0"/>
              </a:spcBef>
              <a:buClr>
                <a:srgbClr val="FFFFFF"/>
              </a:buClr>
              <a:buSzPct val="100000"/>
              <a:buFont typeface="Lato"/>
              <a:buChar char="●"/>
            </a:pPr>
            <a:r>
              <a:rPr lang="en" sz="1800">
                <a:solidFill>
                  <a:srgbClr val="FFFFFF"/>
                </a:solidFill>
              </a:rPr>
              <a:t>Step: C’= e(C) = (s’, M’)</a:t>
            </a:r>
          </a:p>
          <a:p>
            <a:pPr lvl="0" rtl="0">
              <a:spcBef>
                <a:spcPts val="0"/>
              </a:spcBef>
              <a:buNone/>
            </a:pPr>
            <a:r>
              <a:t/>
            </a:r>
            <a:endParaRPr sz="1100">
              <a:solidFill>
                <a:srgbClr val="FFFFFF"/>
              </a:solidFill>
              <a:latin typeface="Arial"/>
              <a:ea typeface="Arial"/>
              <a:cs typeface="Arial"/>
              <a:sym typeface="Arial"/>
            </a:endParaRPr>
          </a:p>
          <a:p>
            <a:pPr lvl="0" rtl="0">
              <a:spcBef>
                <a:spcPts val="0"/>
              </a:spcBef>
              <a:buNone/>
            </a:pPr>
            <a:r>
              <a:t/>
            </a:r>
            <a:endParaRPr sz="1800"/>
          </a:p>
          <a:p>
            <a:pPr lvl="0" rtl="0">
              <a:spcBef>
                <a:spcPts val="0"/>
              </a:spcBef>
              <a:buNone/>
            </a:pPr>
            <a:r>
              <a:t/>
            </a:r>
            <a:endParaRPr sz="1800"/>
          </a:p>
        </p:txBody>
      </p:sp>
      <p:sp>
        <p:nvSpPr>
          <p:cNvPr id="698" name="Shape 698"/>
          <p:cNvSpPr/>
          <p:nvPr/>
        </p:nvSpPr>
        <p:spPr>
          <a:xfrm>
            <a:off x="90500" y="2846175"/>
            <a:ext cx="2610000" cy="2241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699" name="Shape 699"/>
          <p:cNvSpPr/>
          <p:nvPr/>
        </p:nvSpPr>
        <p:spPr>
          <a:xfrm>
            <a:off x="230725" y="304327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700" name="Shape 700"/>
          <p:cNvSpPr/>
          <p:nvPr/>
        </p:nvSpPr>
        <p:spPr>
          <a:xfrm>
            <a:off x="1734350" y="3749325"/>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701" name="Shape 701"/>
          <p:cNvGrpSpPr/>
          <p:nvPr/>
        </p:nvGrpSpPr>
        <p:grpSpPr>
          <a:xfrm>
            <a:off x="265600" y="3043150"/>
            <a:ext cx="353100" cy="414600"/>
            <a:chOff x="4355150" y="3099175"/>
            <a:chExt cx="353100" cy="414600"/>
          </a:xfrm>
        </p:grpSpPr>
        <p:sp>
          <p:nvSpPr>
            <p:cNvPr id="702" name="Shape 702"/>
            <p:cNvSpPr/>
            <p:nvPr/>
          </p:nvSpPr>
          <p:spPr>
            <a:xfrm>
              <a:off x="4397200" y="322800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703" name="Shape 703"/>
            <p:cNvSpPr txBox="1"/>
            <p:nvPr/>
          </p:nvSpPr>
          <p:spPr>
            <a:xfrm>
              <a:off x="4355150" y="309917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704" name="Shape 704"/>
          <p:cNvGrpSpPr/>
          <p:nvPr/>
        </p:nvGrpSpPr>
        <p:grpSpPr>
          <a:xfrm>
            <a:off x="265600" y="4254725"/>
            <a:ext cx="353100" cy="414600"/>
            <a:chOff x="4355150" y="4310750"/>
            <a:chExt cx="353100" cy="414600"/>
          </a:xfrm>
        </p:grpSpPr>
        <p:sp>
          <p:nvSpPr>
            <p:cNvPr id="705" name="Shape 705"/>
            <p:cNvSpPr/>
            <p:nvPr/>
          </p:nvSpPr>
          <p:spPr>
            <a:xfrm>
              <a:off x="4397200" y="443957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706" name="Shape 706"/>
            <p:cNvSpPr txBox="1"/>
            <p:nvPr/>
          </p:nvSpPr>
          <p:spPr>
            <a:xfrm>
              <a:off x="4355150" y="431075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707" name="Shape 707"/>
          <p:cNvSpPr txBox="1"/>
          <p:nvPr/>
        </p:nvSpPr>
        <p:spPr>
          <a:xfrm>
            <a:off x="1962850" y="38944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p>
        </p:txBody>
      </p:sp>
      <p:sp>
        <p:nvSpPr>
          <p:cNvPr id="708" name="Shape 708"/>
          <p:cNvSpPr txBox="1"/>
          <p:nvPr/>
        </p:nvSpPr>
        <p:spPr>
          <a:xfrm>
            <a:off x="759322" y="3305350"/>
            <a:ext cx="353100" cy="670200"/>
          </a:xfrm>
          <a:prstGeom prst="rect">
            <a:avLst/>
          </a:prstGeom>
          <a:noFill/>
          <a:ln>
            <a:noFill/>
          </a:ln>
        </p:spPr>
        <p:txBody>
          <a:bodyPr anchorCtr="0" anchor="t" bIns="91425" lIns="91425" rIns="91425" wrap="square" tIns="91425">
            <a:noAutofit/>
          </a:bodyPr>
          <a:lstStyle/>
          <a:p>
            <a:pPr lvl="0" rtl="0">
              <a:spcBef>
                <a:spcPts val="0"/>
              </a:spcBef>
              <a:buNone/>
            </a:pPr>
            <a:r>
              <a:rPr b="1" lang="en" sz="1800"/>
              <a:t>.</a:t>
            </a:r>
          </a:p>
          <a:p>
            <a:pPr lvl="0" rtl="0">
              <a:spcBef>
                <a:spcPts val="0"/>
              </a:spcBef>
              <a:buNone/>
            </a:pPr>
            <a:r>
              <a:rPr b="1" lang="en" sz="1800"/>
              <a:t>.</a:t>
            </a:r>
          </a:p>
          <a:p>
            <a:pPr lvl="0" rtl="0">
              <a:spcBef>
                <a:spcPts val="0"/>
              </a:spcBef>
              <a:buNone/>
            </a:pPr>
            <a:r>
              <a:rPr b="1" lang="en" sz="1800"/>
              <a:t>.</a:t>
            </a:r>
          </a:p>
        </p:txBody>
      </p:sp>
      <p:sp>
        <p:nvSpPr>
          <p:cNvPr id="709" name="Shape 709"/>
          <p:cNvSpPr txBox="1"/>
          <p:nvPr/>
        </p:nvSpPr>
        <p:spPr>
          <a:xfrm>
            <a:off x="1672575" y="3122500"/>
            <a:ext cx="1199100" cy="541500"/>
          </a:xfrm>
          <a:prstGeom prst="rect">
            <a:avLst/>
          </a:prstGeom>
          <a:noFill/>
          <a:ln>
            <a:noFill/>
          </a:ln>
        </p:spPr>
        <p:txBody>
          <a:bodyPr anchorCtr="0" anchor="t" bIns="91425" lIns="91425" rIns="91425" wrap="square" tIns="91425">
            <a:noAutofit/>
          </a:bodyPr>
          <a:lstStyle/>
          <a:p>
            <a:pPr lvl="0" rtl="0">
              <a:spcBef>
                <a:spcPts val="0"/>
              </a:spcBef>
              <a:buNone/>
            </a:pPr>
            <a:r>
              <a:rPr b="1" lang="en"/>
              <a:t>C = (s, M)</a:t>
            </a:r>
          </a:p>
        </p:txBody>
      </p:sp>
      <p:sp>
        <p:nvSpPr>
          <p:cNvPr id="710" name="Shape 710"/>
          <p:cNvSpPr txBox="1"/>
          <p:nvPr/>
        </p:nvSpPr>
        <p:spPr>
          <a:xfrm>
            <a:off x="737651" y="460781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p>
        </p:txBody>
      </p:sp>
      <p:graphicFrame>
        <p:nvGraphicFramePr>
          <p:cNvPr id="711" name="Shape 711"/>
          <p:cNvGraphicFramePr/>
          <p:nvPr/>
        </p:nvGraphicFramePr>
        <p:xfrm>
          <a:off x="618700" y="312250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712" name="Shape 712"/>
          <p:cNvGraphicFramePr/>
          <p:nvPr/>
        </p:nvGraphicFramePr>
        <p:xfrm>
          <a:off x="618700" y="433407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sp>
        <p:nvSpPr>
          <p:cNvPr id="713" name="Shape 713"/>
          <p:cNvSpPr/>
          <p:nvPr/>
        </p:nvSpPr>
        <p:spPr>
          <a:xfrm>
            <a:off x="3718325" y="186592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714" name="Shape 714"/>
          <p:cNvCxnSpPr>
            <a:stCxn id="715" idx="1"/>
          </p:cNvCxnSpPr>
          <p:nvPr/>
        </p:nvCxnSpPr>
        <p:spPr>
          <a:xfrm rot="10800000">
            <a:off x="4897075" y="2744541"/>
            <a:ext cx="925800" cy="13800"/>
          </a:xfrm>
          <a:prstGeom prst="straightConnector1">
            <a:avLst/>
          </a:prstGeom>
          <a:noFill/>
          <a:ln cap="flat" cmpd="sng" w="28575">
            <a:solidFill>
              <a:schemeClr val="dk2"/>
            </a:solidFill>
            <a:prstDash val="solid"/>
            <a:round/>
            <a:headEnd len="lg" w="lg" type="none"/>
            <a:tailEnd len="lg" w="lg" type="triangle"/>
          </a:ln>
        </p:spPr>
      </p:cxnSp>
      <p:sp>
        <p:nvSpPr>
          <p:cNvPr id="716" name="Shape 716"/>
          <p:cNvSpPr txBox="1"/>
          <p:nvPr/>
        </p:nvSpPr>
        <p:spPr>
          <a:xfrm>
            <a:off x="5089174" y="2366930"/>
            <a:ext cx="860400" cy="4146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FFFFFF"/>
                </a:solidFill>
              </a:rPr>
              <a:t>(p</a:t>
            </a:r>
            <a:r>
              <a:rPr baseline="-25000" lang="en">
                <a:solidFill>
                  <a:srgbClr val="FFFFFF"/>
                </a:solidFill>
              </a:rPr>
              <a:t>i</a:t>
            </a:r>
            <a:r>
              <a:rPr lang="en">
                <a:solidFill>
                  <a:srgbClr val="FFFFFF"/>
                </a:solidFill>
              </a:rPr>
              <a:t>, m)</a:t>
            </a:r>
          </a:p>
        </p:txBody>
      </p:sp>
      <p:grpSp>
        <p:nvGrpSpPr>
          <p:cNvPr id="717" name="Shape 717"/>
          <p:cNvGrpSpPr/>
          <p:nvPr/>
        </p:nvGrpSpPr>
        <p:grpSpPr>
          <a:xfrm>
            <a:off x="3753207" y="2471584"/>
            <a:ext cx="519900" cy="414600"/>
            <a:chOff x="3216032" y="3540309"/>
            <a:chExt cx="519900" cy="414600"/>
          </a:xfrm>
        </p:grpSpPr>
        <p:sp>
          <p:nvSpPr>
            <p:cNvPr id="718" name="Shape 718"/>
            <p:cNvSpPr/>
            <p:nvPr/>
          </p:nvSpPr>
          <p:spPr>
            <a:xfrm>
              <a:off x="3258082" y="3669134"/>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719" name="Shape 719"/>
            <p:cNvSpPr txBox="1"/>
            <p:nvPr/>
          </p:nvSpPr>
          <p:spPr>
            <a:xfrm>
              <a:off x="3216032" y="3540309"/>
              <a:ext cx="5199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i</a:t>
              </a:r>
            </a:p>
          </p:txBody>
        </p:sp>
      </p:grpSp>
      <p:sp>
        <p:nvSpPr>
          <p:cNvPr id="720" name="Shape 720"/>
          <p:cNvSpPr txBox="1"/>
          <p:nvPr/>
        </p:nvSpPr>
        <p:spPr>
          <a:xfrm>
            <a:off x="4174250" y="2165013"/>
            <a:ext cx="353100" cy="291300"/>
          </a:xfrm>
          <a:prstGeom prst="rect">
            <a:avLst/>
          </a:prstGeom>
          <a:noFill/>
          <a:ln>
            <a:noFill/>
          </a:ln>
        </p:spPr>
        <p:txBody>
          <a:bodyPr anchorCtr="0" anchor="t" bIns="91425" lIns="91425" rIns="91425" wrap="square" tIns="91425">
            <a:noAutofit/>
          </a:bodyPr>
          <a:lstStyle/>
          <a:p>
            <a:pPr lvl="0" rtl="0">
              <a:spcBef>
                <a:spcPts val="0"/>
              </a:spcBef>
              <a:buNone/>
            </a:pPr>
            <a:r>
              <a:rPr lang="en"/>
              <a:t>...</a:t>
            </a:r>
          </a:p>
        </p:txBody>
      </p:sp>
      <p:sp>
        <p:nvSpPr>
          <p:cNvPr id="721" name="Shape 721"/>
          <p:cNvSpPr txBox="1"/>
          <p:nvPr/>
        </p:nvSpPr>
        <p:spPr>
          <a:xfrm>
            <a:off x="4170725" y="2771394"/>
            <a:ext cx="353100" cy="291300"/>
          </a:xfrm>
          <a:prstGeom prst="rect">
            <a:avLst/>
          </a:prstGeom>
          <a:noFill/>
          <a:ln>
            <a:noFill/>
          </a:ln>
        </p:spPr>
        <p:txBody>
          <a:bodyPr anchorCtr="0" anchor="t" bIns="91425" lIns="91425" rIns="91425" wrap="square" tIns="91425">
            <a:noAutofit/>
          </a:bodyPr>
          <a:lstStyle/>
          <a:p>
            <a:pPr lvl="0" rtl="0">
              <a:spcBef>
                <a:spcPts val="0"/>
              </a:spcBef>
              <a:buNone/>
            </a:pPr>
            <a:r>
              <a:rPr lang="en"/>
              <a:t>...</a:t>
            </a:r>
          </a:p>
        </p:txBody>
      </p:sp>
      <p:sp>
        <p:nvSpPr>
          <p:cNvPr id="715" name="Shape 715"/>
          <p:cNvSpPr/>
          <p:nvPr/>
        </p:nvSpPr>
        <p:spPr>
          <a:xfrm>
            <a:off x="5822875" y="2358800"/>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722" name="Shape 722"/>
          <p:cNvGrpSpPr/>
          <p:nvPr/>
        </p:nvGrpSpPr>
        <p:grpSpPr>
          <a:xfrm>
            <a:off x="3753200" y="1865800"/>
            <a:ext cx="353100" cy="414600"/>
            <a:chOff x="3216025" y="2934525"/>
            <a:chExt cx="353100" cy="414600"/>
          </a:xfrm>
        </p:grpSpPr>
        <p:sp>
          <p:nvSpPr>
            <p:cNvPr id="723" name="Shape 723"/>
            <p:cNvSpPr/>
            <p:nvPr/>
          </p:nvSpPr>
          <p:spPr>
            <a:xfrm>
              <a:off x="3258075" y="306335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724" name="Shape 724"/>
            <p:cNvSpPr txBox="1"/>
            <p:nvPr/>
          </p:nvSpPr>
          <p:spPr>
            <a:xfrm>
              <a:off x="3216025" y="293452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725" name="Shape 725"/>
          <p:cNvGrpSpPr/>
          <p:nvPr/>
        </p:nvGrpSpPr>
        <p:grpSpPr>
          <a:xfrm>
            <a:off x="3753200" y="3077375"/>
            <a:ext cx="353100" cy="414600"/>
            <a:chOff x="3216025" y="4146100"/>
            <a:chExt cx="353100" cy="414600"/>
          </a:xfrm>
        </p:grpSpPr>
        <p:sp>
          <p:nvSpPr>
            <p:cNvPr id="726" name="Shape 726"/>
            <p:cNvSpPr/>
            <p:nvPr/>
          </p:nvSpPr>
          <p:spPr>
            <a:xfrm>
              <a:off x="3258075" y="427492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727" name="Shape 727"/>
            <p:cNvSpPr txBox="1"/>
            <p:nvPr/>
          </p:nvSpPr>
          <p:spPr>
            <a:xfrm>
              <a:off x="3216025" y="414610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728" name="Shape 728"/>
          <p:cNvSpPr txBox="1"/>
          <p:nvPr/>
        </p:nvSpPr>
        <p:spPr>
          <a:xfrm>
            <a:off x="6048713" y="25112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p>
        </p:txBody>
      </p:sp>
      <p:sp>
        <p:nvSpPr>
          <p:cNvPr id="729" name="Shape 729"/>
          <p:cNvSpPr txBox="1"/>
          <p:nvPr/>
        </p:nvSpPr>
        <p:spPr>
          <a:xfrm>
            <a:off x="4225251" y="343046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p>
        </p:txBody>
      </p:sp>
      <p:graphicFrame>
        <p:nvGraphicFramePr>
          <p:cNvPr id="730" name="Shape 730"/>
          <p:cNvGraphicFramePr/>
          <p:nvPr/>
        </p:nvGraphicFramePr>
        <p:xfrm>
          <a:off x="4106300" y="194515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731" name="Shape 731"/>
          <p:cNvGraphicFramePr/>
          <p:nvPr/>
        </p:nvGraphicFramePr>
        <p:xfrm>
          <a:off x="4106300" y="315672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732" name="Shape 732"/>
          <p:cNvGraphicFramePr/>
          <p:nvPr/>
        </p:nvGraphicFramePr>
        <p:xfrm>
          <a:off x="4106300" y="2550938"/>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sp>
        <p:nvSpPr>
          <p:cNvPr id="733" name="Shape 733"/>
          <p:cNvSpPr/>
          <p:nvPr/>
        </p:nvSpPr>
        <p:spPr>
          <a:xfrm>
            <a:off x="6443932" y="2846175"/>
            <a:ext cx="2610000" cy="2241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734" name="Shape 734"/>
          <p:cNvSpPr/>
          <p:nvPr/>
        </p:nvSpPr>
        <p:spPr>
          <a:xfrm>
            <a:off x="8087782" y="3749325"/>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735" name="Shape 735"/>
          <p:cNvSpPr txBox="1"/>
          <p:nvPr/>
        </p:nvSpPr>
        <p:spPr>
          <a:xfrm>
            <a:off x="8240076" y="3818275"/>
            <a:ext cx="673200" cy="414600"/>
          </a:xfrm>
          <a:prstGeom prst="rect">
            <a:avLst/>
          </a:prstGeom>
          <a:noFill/>
          <a:ln>
            <a:noFill/>
          </a:ln>
        </p:spPr>
        <p:txBody>
          <a:bodyPr anchorCtr="0" anchor="t" bIns="91425" lIns="91425" rIns="91425" wrap="square" tIns="91425">
            <a:noAutofit/>
          </a:bodyPr>
          <a:lstStyle/>
          <a:p>
            <a:pPr lvl="0" rtl="0">
              <a:spcBef>
                <a:spcPts val="0"/>
              </a:spcBef>
              <a:buNone/>
            </a:pPr>
            <a:r>
              <a:rPr b="1" lang="en" sz="1200"/>
              <a:t>M</a:t>
            </a:r>
          </a:p>
          <a:p>
            <a:pPr lvl="0" rtl="0">
              <a:spcBef>
                <a:spcPts val="0"/>
              </a:spcBef>
              <a:buNone/>
            </a:pPr>
            <a:r>
              <a:rPr b="1" lang="en" sz="1200" strike="sngStrike"/>
              <a:t>(p</a:t>
            </a:r>
            <a:r>
              <a:rPr b="1" baseline="-25000" lang="en" sz="1200" strike="sngStrike"/>
              <a:t>i</a:t>
            </a:r>
            <a:r>
              <a:rPr b="1" lang="en" sz="1200" strike="sngStrike"/>
              <a:t>, m)</a:t>
            </a:r>
          </a:p>
        </p:txBody>
      </p:sp>
      <p:sp>
        <p:nvSpPr>
          <p:cNvPr id="736" name="Shape 736"/>
          <p:cNvSpPr txBox="1"/>
          <p:nvPr/>
        </p:nvSpPr>
        <p:spPr>
          <a:xfrm>
            <a:off x="8026007" y="3122500"/>
            <a:ext cx="1199100" cy="541500"/>
          </a:xfrm>
          <a:prstGeom prst="rect">
            <a:avLst/>
          </a:prstGeom>
          <a:noFill/>
          <a:ln>
            <a:noFill/>
          </a:ln>
        </p:spPr>
        <p:txBody>
          <a:bodyPr anchorCtr="0" anchor="t" bIns="91425" lIns="91425" rIns="91425" wrap="square" tIns="91425">
            <a:noAutofit/>
          </a:bodyPr>
          <a:lstStyle/>
          <a:p>
            <a:pPr lvl="0" rtl="0">
              <a:spcBef>
                <a:spcPts val="0"/>
              </a:spcBef>
              <a:buNone/>
            </a:pPr>
            <a:r>
              <a:rPr b="1" lang="en"/>
              <a:t>C = (s, M)</a:t>
            </a:r>
          </a:p>
        </p:txBody>
      </p:sp>
      <p:sp>
        <p:nvSpPr>
          <p:cNvPr id="737" name="Shape 737"/>
          <p:cNvSpPr/>
          <p:nvPr/>
        </p:nvSpPr>
        <p:spPr>
          <a:xfrm>
            <a:off x="6584075" y="3043338"/>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738" name="Shape 738"/>
          <p:cNvGrpSpPr/>
          <p:nvPr/>
        </p:nvGrpSpPr>
        <p:grpSpPr>
          <a:xfrm>
            <a:off x="6618957" y="3648997"/>
            <a:ext cx="519900" cy="414600"/>
            <a:chOff x="3216032" y="3540309"/>
            <a:chExt cx="519900" cy="414600"/>
          </a:xfrm>
        </p:grpSpPr>
        <p:sp>
          <p:nvSpPr>
            <p:cNvPr id="739" name="Shape 739"/>
            <p:cNvSpPr/>
            <p:nvPr/>
          </p:nvSpPr>
          <p:spPr>
            <a:xfrm>
              <a:off x="3258082" y="3669134"/>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740" name="Shape 740"/>
            <p:cNvSpPr txBox="1"/>
            <p:nvPr/>
          </p:nvSpPr>
          <p:spPr>
            <a:xfrm>
              <a:off x="3216032" y="3540309"/>
              <a:ext cx="5199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i</a:t>
              </a:r>
            </a:p>
          </p:txBody>
        </p:sp>
      </p:grpSp>
      <p:sp>
        <p:nvSpPr>
          <p:cNvPr id="741" name="Shape 741"/>
          <p:cNvSpPr txBox="1"/>
          <p:nvPr/>
        </p:nvSpPr>
        <p:spPr>
          <a:xfrm>
            <a:off x="7040000" y="3342425"/>
            <a:ext cx="353100" cy="291300"/>
          </a:xfrm>
          <a:prstGeom prst="rect">
            <a:avLst/>
          </a:prstGeom>
          <a:noFill/>
          <a:ln>
            <a:noFill/>
          </a:ln>
        </p:spPr>
        <p:txBody>
          <a:bodyPr anchorCtr="0" anchor="t" bIns="91425" lIns="91425" rIns="91425" wrap="square" tIns="91425">
            <a:noAutofit/>
          </a:bodyPr>
          <a:lstStyle/>
          <a:p>
            <a:pPr lvl="0" rtl="0">
              <a:spcBef>
                <a:spcPts val="0"/>
              </a:spcBef>
              <a:buNone/>
            </a:pPr>
            <a:r>
              <a:rPr lang="en"/>
              <a:t>...</a:t>
            </a:r>
          </a:p>
        </p:txBody>
      </p:sp>
      <p:sp>
        <p:nvSpPr>
          <p:cNvPr id="742" name="Shape 742"/>
          <p:cNvSpPr txBox="1"/>
          <p:nvPr/>
        </p:nvSpPr>
        <p:spPr>
          <a:xfrm>
            <a:off x="7036475" y="3948807"/>
            <a:ext cx="353100" cy="291300"/>
          </a:xfrm>
          <a:prstGeom prst="rect">
            <a:avLst/>
          </a:prstGeom>
          <a:noFill/>
          <a:ln>
            <a:noFill/>
          </a:ln>
        </p:spPr>
        <p:txBody>
          <a:bodyPr anchorCtr="0" anchor="t" bIns="91425" lIns="91425" rIns="91425" wrap="square" tIns="91425">
            <a:noAutofit/>
          </a:bodyPr>
          <a:lstStyle/>
          <a:p>
            <a:pPr lvl="0" rtl="0">
              <a:spcBef>
                <a:spcPts val="0"/>
              </a:spcBef>
              <a:buNone/>
            </a:pPr>
            <a:r>
              <a:rPr lang="en"/>
              <a:t>...</a:t>
            </a:r>
          </a:p>
        </p:txBody>
      </p:sp>
      <p:grpSp>
        <p:nvGrpSpPr>
          <p:cNvPr id="743" name="Shape 743"/>
          <p:cNvGrpSpPr/>
          <p:nvPr/>
        </p:nvGrpSpPr>
        <p:grpSpPr>
          <a:xfrm>
            <a:off x="6618950" y="3043213"/>
            <a:ext cx="353100" cy="414600"/>
            <a:chOff x="3216025" y="2934525"/>
            <a:chExt cx="353100" cy="414600"/>
          </a:xfrm>
        </p:grpSpPr>
        <p:sp>
          <p:nvSpPr>
            <p:cNvPr id="744" name="Shape 744"/>
            <p:cNvSpPr/>
            <p:nvPr/>
          </p:nvSpPr>
          <p:spPr>
            <a:xfrm>
              <a:off x="3258075" y="306335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745" name="Shape 745"/>
            <p:cNvSpPr txBox="1"/>
            <p:nvPr/>
          </p:nvSpPr>
          <p:spPr>
            <a:xfrm>
              <a:off x="3216025" y="293452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746" name="Shape 746"/>
          <p:cNvGrpSpPr/>
          <p:nvPr/>
        </p:nvGrpSpPr>
        <p:grpSpPr>
          <a:xfrm>
            <a:off x="6618950" y="4254788"/>
            <a:ext cx="353100" cy="414600"/>
            <a:chOff x="3216025" y="4146100"/>
            <a:chExt cx="353100" cy="414600"/>
          </a:xfrm>
        </p:grpSpPr>
        <p:sp>
          <p:nvSpPr>
            <p:cNvPr id="747" name="Shape 747"/>
            <p:cNvSpPr/>
            <p:nvPr/>
          </p:nvSpPr>
          <p:spPr>
            <a:xfrm>
              <a:off x="3258075" y="427492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748" name="Shape 748"/>
            <p:cNvSpPr txBox="1"/>
            <p:nvPr/>
          </p:nvSpPr>
          <p:spPr>
            <a:xfrm>
              <a:off x="3216025" y="414610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749" name="Shape 749"/>
          <p:cNvSpPr txBox="1"/>
          <p:nvPr/>
        </p:nvSpPr>
        <p:spPr>
          <a:xfrm>
            <a:off x="7091001" y="4607876"/>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p>
        </p:txBody>
      </p:sp>
      <p:graphicFrame>
        <p:nvGraphicFramePr>
          <p:cNvPr id="750" name="Shape 750"/>
          <p:cNvGraphicFramePr/>
          <p:nvPr/>
        </p:nvGraphicFramePr>
        <p:xfrm>
          <a:off x="6972050" y="3122563"/>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751" name="Shape 751"/>
          <p:cNvGraphicFramePr/>
          <p:nvPr/>
        </p:nvGraphicFramePr>
        <p:xfrm>
          <a:off x="6972050" y="4334138"/>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752" name="Shape 752"/>
          <p:cNvGraphicFramePr/>
          <p:nvPr/>
        </p:nvGraphicFramePr>
        <p:xfrm>
          <a:off x="6972050" y="372835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a:t>
                      </a:r>
                      <a:r>
                        <a:rPr lang="en" sz="1000" strike="sngStrike"/>
                        <a:t>b</a:t>
                      </a:r>
                      <a:r>
                        <a:rPr lang="en" sz="1000"/>
                        <a:t> 0</a:t>
                      </a:r>
                    </a:p>
                  </a:txBody>
                  <a:tcPr marT="91425" marB="91425" marR="91425" marL="91425">
                    <a:solidFill>
                      <a:srgbClr val="FCE5CD"/>
                    </a:solidFill>
                  </a:tcPr>
                </a:tc>
              </a:tr>
            </a:tbl>
          </a:graphicData>
        </a:graphic>
      </p:graphicFrame>
    </p:spTree>
  </p:cSld>
  <p:clrMapOvr>
    <a:masterClrMapping/>
  </p:clrMapOvr>
</p:sld>
</file>

<file path=ppt/slides/slide4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756" name="Shape 756"/>
        <p:cNvGrpSpPr/>
        <p:nvPr/>
      </p:nvGrpSpPr>
      <p:grpSpPr>
        <a:xfrm>
          <a:off x="0" y="0"/>
          <a:ext cx="0" cy="0"/>
          <a:chOff x="0" y="0"/>
          <a:chExt cx="0" cy="0"/>
        </a:xfrm>
      </p:grpSpPr>
      <p:sp>
        <p:nvSpPr>
          <p:cNvPr id="757" name="Shape 757"/>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Model</a:t>
            </a:r>
          </a:p>
        </p:txBody>
      </p:sp>
      <p:sp>
        <p:nvSpPr>
          <p:cNvPr id="758" name="Shape 758"/>
          <p:cNvSpPr txBox="1"/>
          <p:nvPr>
            <p:ph idx="1" type="body"/>
          </p:nvPr>
        </p:nvSpPr>
        <p:spPr>
          <a:xfrm>
            <a:off x="973350" y="1116150"/>
            <a:ext cx="7687200" cy="2911200"/>
          </a:xfrm>
          <a:prstGeom prst="rect">
            <a:avLst/>
          </a:prstGeom>
        </p:spPr>
        <p:txBody>
          <a:bodyPr anchorCtr="0" anchor="t" bIns="91425" lIns="91425" rIns="91425" wrap="square" tIns="91425">
            <a:noAutofit/>
          </a:bodyPr>
          <a:lstStyle/>
          <a:p>
            <a:pPr lvl="0" rtl="0">
              <a:spcBef>
                <a:spcPts val="0"/>
              </a:spcBef>
              <a:buNone/>
            </a:pPr>
            <a:r>
              <a:rPr lang="en" sz="1800"/>
              <a:t>It is impossible to have a </a:t>
            </a:r>
            <a:r>
              <a:rPr b="1" lang="en" sz="1800">
                <a:solidFill>
                  <a:srgbClr val="FFFF00"/>
                </a:solidFill>
              </a:rPr>
              <a:t>deterministic</a:t>
            </a:r>
            <a:r>
              <a:rPr lang="en" sz="1800"/>
              <a:t> protocol that solves consensus in a message-passing asynchronous system in which at most one process may </a:t>
            </a:r>
            <a:r>
              <a:rPr lang="en" sz="1800">
                <a:solidFill>
                  <a:srgbClr val="FFFFFF"/>
                </a:solidFill>
              </a:rPr>
              <a:t>fail by crashing.</a:t>
            </a:r>
          </a:p>
          <a:p>
            <a:pPr indent="-342900" lvl="0" marL="457200" rtl="0">
              <a:spcBef>
                <a:spcPts val="0"/>
              </a:spcBef>
              <a:buClr>
                <a:srgbClr val="FFFFFF"/>
              </a:buClr>
              <a:buSzPct val="100000"/>
              <a:buFont typeface="Lato"/>
              <a:buChar char="●"/>
            </a:pPr>
            <a:r>
              <a:rPr lang="en" sz="1800">
                <a:solidFill>
                  <a:srgbClr val="FFFFFF"/>
                </a:solidFill>
              </a:rPr>
              <a:t>Step: C’= e(C) = (s’, M’)</a:t>
            </a:r>
          </a:p>
          <a:p>
            <a:pPr lvl="0" rtl="0">
              <a:spcBef>
                <a:spcPts val="0"/>
              </a:spcBef>
              <a:buNone/>
            </a:pPr>
            <a:r>
              <a:t/>
            </a:r>
            <a:endParaRPr sz="1100">
              <a:solidFill>
                <a:srgbClr val="FFFFFF"/>
              </a:solidFill>
              <a:latin typeface="Arial"/>
              <a:ea typeface="Arial"/>
              <a:cs typeface="Arial"/>
              <a:sym typeface="Arial"/>
            </a:endParaRPr>
          </a:p>
          <a:p>
            <a:pPr lvl="0" rtl="0">
              <a:spcBef>
                <a:spcPts val="0"/>
              </a:spcBef>
              <a:buNone/>
            </a:pPr>
            <a:r>
              <a:t/>
            </a:r>
            <a:endParaRPr sz="1800"/>
          </a:p>
          <a:p>
            <a:pPr lvl="0" rtl="0">
              <a:spcBef>
                <a:spcPts val="0"/>
              </a:spcBef>
              <a:buNone/>
            </a:pPr>
            <a:r>
              <a:t/>
            </a:r>
            <a:endParaRPr sz="1800"/>
          </a:p>
        </p:txBody>
      </p:sp>
      <p:sp>
        <p:nvSpPr>
          <p:cNvPr id="759" name="Shape 759"/>
          <p:cNvSpPr/>
          <p:nvPr/>
        </p:nvSpPr>
        <p:spPr>
          <a:xfrm>
            <a:off x="90500" y="2846175"/>
            <a:ext cx="2610000" cy="2241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760" name="Shape 760"/>
          <p:cNvSpPr/>
          <p:nvPr/>
        </p:nvSpPr>
        <p:spPr>
          <a:xfrm>
            <a:off x="230725" y="304327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761" name="Shape 761"/>
          <p:cNvSpPr/>
          <p:nvPr/>
        </p:nvSpPr>
        <p:spPr>
          <a:xfrm>
            <a:off x="1734350" y="3749325"/>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762" name="Shape 762"/>
          <p:cNvGrpSpPr/>
          <p:nvPr/>
        </p:nvGrpSpPr>
        <p:grpSpPr>
          <a:xfrm>
            <a:off x="265600" y="3043150"/>
            <a:ext cx="353100" cy="414600"/>
            <a:chOff x="4355150" y="3099175"/>
            <a:chExt cx="353100" cy="414600"/>
          </a:xfrm>
        </p:grpSpPr>
        <p:sp>
          <p:nvSpPr>
            <p:cNvPr id="763" name="Shape 763"/>
            <p:cNvSpPr/>
            <p:nvPr/>
          </p:nvSpPr>
          <p:spPr>
            <a:xfrm>
              <a:off x="4397200" y="322800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764" name="Shape 764"/>
            <p:cNvSpPr txBox="1"/>
            <p:nvPr/>
          </p:nvSpPr>
          <p:spPr>
            <a:xfrm>
              <a:off x="4355150" y="309917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765" name="Shape 765"/>
          <p:cNvGrpSpPr/>
          <p:nvPr/>
        </p:nvGrpSpPr>
        <p:grpSpPr>
          <a:xfrm>
            <a:off x="265600" y="4254725"/>
            <a:ext cx="353100" cy="414600"/>
            <a:chOff x="4355150" y="4310750"/>
            <a:chExt cx="353100" cy="414600"/>
          </a:xfrm>
        </p:grpSpPr>
        <p:sp>
          <p:nvSpPr>
            <p:cNvPr id="766" name="Shape 766"/>
            <p:cNvSpPr/>
            <p:nvPr/>
          </p:nvSpPr>
          <p:spPr>
            <a:xfrm>
              <a:off x="4397200" y="443957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767" name="Shape 767"/>
            <p:cNvSpPr txBox="1"/>
            <p:nvPr/>
          </p:nvSpPr>
          <p:spPr>
            <a:xfrm>
              <a:off x="4355150" y="431075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768" name="Shape 768"/>
          <p:cNvSpPr txBox="1"/>
          <p:nvPr/>
        </p:nvSpPr>
        <p:spPr>
          <a:xfrm>
            <a:off x="1962850" y="38944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p>
        </p:txBody>
      </p:sp>
      <p:sp>
        <p:nvSpPr>
          <p:cNvPr id="769" name="Shape 769"/>
          <p:cNvSpPr txBox="1"/>
          <p:nvPr/>
        </p:nvSpPr>
        <p:spPr>
          <a:xfrm>
            <a:off x="759322" y="3305350"/>
            <a:ext cx="353100" cy="670200"/>
          </a:xfrm>
          <a:prstGeom prst="rect">
            <a:avLst/>
          </a:prstGeom>
          <a:noFill/>
          <a:ln>
            <a:noFill/>
          </a:ln>
        </p:spPr>
        <p:txBody>
          <a:bodyPr anchorCtr="0" anchor="t" bIns="91425" lIns="91425" rIns="91425" wrap="square" tIns="91425">
            <a:noAutofit/>
          </a:bodyPr>
          <a:lstStyle/>
          <a:p>
            <a:pPr lvl="0" rtl="0">
              <a:spcBef>
                <a:spcPts val="0"/>
              </a:spcBef>
              <a:buNone/>
            </a:pPr>
            <a:r>
              <a:rPr b="1" lang="en" sz="1800"/>
              <a:t>.</a:t>
            </a:r>
          </a:p>
          <a:p>
            <a:pPr lvl="0" rtl="0">
              <a:spcBef>
                <a:spcPts val="0"/>
              </a:spcBef>
              <a:buNone/>
            </a:pPr>
            <a:r>
              <a:rPr b="1" lang="en" sz="1800"/>
              <a:t>.</a:t>
            </a:r>
          </a:p>
          <a:p>
            <a:pPr lvl="0" rtl="0">
              <a:spcBef>
                <a:spcPts val="0"/>
              </a:spcBef>
              <a:buNone/>
            </a:pPr>
            <a:r>
              <a:rPr b="1" lang="en" sz="1800"/>
              <a:t>.</a:t>
            </a:r>
          </a:p>
        </p:txBody>
      </p:sp>
      <p:sp>
        <p:nvSpPr>
          <p:cNvPr id="770" name="Shape 770"/>
          <p:cNvSpPr txBox="1"/>
          <p:nvPr/>
        </p:nvSpPr>
        <p:spPr>
          <a:xfrm>
            <a:off x="1672575" y="3122500"/>
            <a:ext cx="1199100" cy="541500"/>
          </a:xfrm>
          <a:prstGeom prst="rect">
            <a:avLst/>
          </a:prstGeom>
          <a:noFill/>
          <a:ln>
            <a:noFill/>
          </a:ln>
        </p:spPr>
        <p:txBody>
          <a:bodyPr anchorCtr="0" anchor="t" bIns="91425" lIns="91425" rIns="91425" wrap="square" tIns="91425">
            <a:noAutofit/>
          </a:bodyPr>
          <a:lstStyle/>
          <a:p>
            <a:pPr lvl="0" rtl="0">
              <a:spcBef>
                <a:spcPts val="0"/>
              </a:spcBef>
              <a:buNone/>
            </a:pPr>
            <a:r>
              <a:rPr b="1" lang="en"/>
              <a:t>C = (s, M)</a:t>
            </a:r>
          </a:p>
        </p:txBody>
      </p:sp>
      <p:sp>
        <p:nvSpPr>
          <p:cNvPr id="771" name="Shape 771"/>
          <p:cNvSpPr txBox="1"/>
          <p:nvPr/>
        </p:nvSpPr>
        <p:spPr>
          <a:xfrm>
            <a:off x="737651" y="460781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p>
        </p:txBody>
      </p:sp>
      <p:graphicFrame>
        <p:nvGraphicFramePr>
          <p:cNvPr id="772" name="Shape 772"/>
          <p:cNvGraphicFramePr/>
          <p:nvPr/>
        </p:nvGraphicFramePr>
        <p:xfrm>
          <a:off x="618700" y="312250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773" name="Shape 773"/>
          <p:cNvGraphicFramePr/>
          <p:nvPr/>
        </p:nvGraphicFramePr>
        <p:xfrm>
          <a:off x="618700" y="433407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sp>
        <p:nvSpPr>
          <p:cNvPr id="774" name="Shape 774"/>
          <p:cNvSpPr/>
          <p:nvPr/>
        </p:nvSpPr>
        <p:spPr>
          <a:xfrm>
            <a:off x="3718325" y="186592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775" name="Shape 775"/>
          <p:cNvCxnSpPr>
            <a:stCxn id="776" idx="1"/>
          </p:cNvCxnSpPr>
          <p:nvPr/>
        </p:nvCxnSpPr>
        <p:spPr>
          <a:xfrm rot="10800000">
            <a:off x="4897075" y="2744541"/>
            <a:ext cx="925800" cy="13800"/>
          </a:xfrm>
          <a:prstGeom prst="straightConnector1">
            <a:avLst/>
          </a:prstGeom>
          <a:noFill/>
          <a:ln cap="flat" cmpd="sng" w="28575">
            <a:solidFill>
              <a:schemeClr val="dk2"/>
            </a:solidFill>
            <a:prstDash val="solid"/>
            <a:round/>
            <a:headEnd len="lg" w="lg" type="none"/>
            <a:tailEnd len="lg" w="lg" type="triangle"/>
          </a:ln>
        </p:spPr>
      </p:cxnSp>
      <p:sp>
        <p:nvSpPr>
          <p:cNvPr id="777" name="Shape 777"/>
          <p:cNvSpPr txBox="1"/>
          <p:nvPr/>
        </p:nvSpPr>
        <p:spPr>
          <a:xfrm>
            <a:off x="5089174" y="2366930"/>
            <a:ext cx="860400" cy="4146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FFFFFF"/>
                </a:solidFill>
              </a:rPr>
              <a:t>(p</a:t>
            </a:r>
            <a:r>
              <a:rPr baseline="-25000" lang="en">
                <a:solidFill>
                  <a:srgbClr val="FFFFFF"/>
                </a:solidFill>
              </a:rPr>
              <a:t>i</a:t>
            </a:r>
            <a:r>
              <a:rPr lang="en">
                <a:solidFill>
                  <a:srgbClr val="FFFFFF"/>
                </a:solidFill>
              </a:rPr>
              <a:t>, m)</a:t>
            </a:r>
          </a:p>
        </p:txBody>
      </p:sp>
      <p:grpSp>
        <p:nvGrpSpPr>
          <p:cNvPr id="778" name="Shape 778"/>
          <p:cNvGrpSpPr/>
          <p:nvPr/>
        </p:nvGrpSpPr>
        <p:grpSpPr>
          <a:xfrm>
            <a:off x="3753207" y="2471584"/>
            <a:ext cx="519900" cy="414600"/>
            <a:chOff x="3216032" y="3540309"/>
            <a:chExt cx="519900" cy="414600"/>
          </a:xfrm>
        </p:grpSpPr>
        <p:sp>
          <p:nvSpPr>
            <p:cNvPr id="779" name="Shape 779"/>
            <p:cNvSpPr/>
            <p:nvPr/>
          </p:nvSpPr>
          <p:spPr>
            <a:xfrm>
              <a:off x="3258082" y="3669134"/>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780" name="Shape 780"/>
            <p:cNvSpPr txBox="1"/>
            <p:nvPr/>
          </p:nvSpPr>
          <p:spPr>
            <a:xfrm>
              <a:off x="3216032" y="3540309"/>
              <a:ext cx="5199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i</a:t>
              </a:r>
            </a:p>
          </p:txBody>
        </p:sp>
      </p:grpSp>
      <p:sp>
        <p:nvSpPr>
          <p:cNvPr id="781" name="Shape 781"/>
          <p:cNvSpPr txBox="1"/>
          <p:nvPr/>
        </p:nvSpPr>
        <p:spPr>
          <a:xfrm>
            <a:off x="4174250" y="2165013"/>
            <a:ext cx="353100" cy="291300"/>
          </a:xfrm>
          <a:prstGeom prst="rect">
            <a:avLst/>
          </a:prstGeom>
          <a:noFill/>
          <a:ln>
            <a:noFill/>
          </a:ln>
        </p:spPr>
        <p:txBody>
          <a:bodyPr anchorCtr="0" anchor="t" bIns="91425" lIns="91425" rIns="91425" wrap="square" tIns="91425">
            <a:noAutofit/>
          </a:bodyPr>
          <a:lstStyle/>
          <a:p>
            <a:pPr lvl="0" rtl="0">
              <a:spcBef>
                <a:spcPts val="0"/>
              </a:spcBef>
              <a:buNone/>
            </a:pPr>
            <a:r>
              <a:rPr lang="en"/>
              <a:t>...</a:t>
            </a:r>
          </a:p>
        </p:txBody>
      </p:sp>
      <p:sp>
        <p:nvSpPr>
          <p:cNvPr id="782" name="Shape 782"/>
          <p:cNvSpPr txBox="1"/>
          <p:nvPr/>
        </p:nvSpPr>
        <p:spPr>
          <a:xfrm>
            <a:off x="4170725" y="2771394"/>
            <a:ext cx="353100" cy="291300"/>
          </a:xfrm>
          <a:prstGeom prst="rect">
            <a:avLst/>
          </a:prstGeom>
          <a:noFill/>
          <a:ln>
            <a:noFill/>
          </a:ln>
        </p:spPr>
        <p:txBody>
          <a:bodyPr anchorCtr="0" anchor="t" bIns="91425" lIns="91425" rIns="91425" wrap="square" tIns="91425">
            <a:noAutofit/>
          </a:bodyPr>
          <a:lstStyle/>
          <a:p>
            <a:pPr lvl="0" rtl="0">
              <a:spcBef>
                <a:spcPts val="0"/>
              </a:spcBef>
              <a:buNone/>
            </a:pPr>
            <a:r>
              <a:rPr lang="en"/>
              <a:t>...</a:t>
            </a:r>
          </a:p>
        </p:txBody>
      </p:sp>
      <p:sp>
        <p:nvSpPr>
          <p:cNvPr id="776" name="Shape 776"/>
          <p:cNvSpPr/>
          <p:nvPr/>
        </p:nvSpPr>
        <p:spPr>
          <a:xfrm>
            <a:off x="5822875" y="2358800"/>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783" name="Shape 783"/>
          <p:cNvGrpSpPr/>
          <p:nvPr/>
        </p:nvGrpSpPr>
        <p:grpSpPr>
          <a:xfrm>
            <a:off x="3753200" y="1865800"/>
            <a:ext cx="353100" cy="414600"/>
            <a:chOff x="3216025" y="2934525"/>
            <a:chExt cx="353100" cy="414600"/>
          </a:xfrm>
        </p:grpSpPr>
        <p:sp>
          <p:nvSpPr>
            <p:cNvPr id="784" name="Shape 784"/>
            <p:cNvSpPr/>
            <p:nvPr/>
          </p:nvSpPr>
          <p:spPr>
            <a:xfrm>
              <a:off x="3258075" y="306335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785" name="Shape 785"/>
            <p:cNvSpPr txBox="1"/>
            <p:nvPr/>
          </p:nvSpPr>
          <p:spPr>
            <a:xfrm>
              <a:off x="3216025" y="293452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786" name="Shape 786"/>
          <p:cNvGrpSpPr/>
          <p:nvPr/>
        </p:nvGrpSpPr>
        <p:grpSpPr>
          <a:xfrm>
            <a:off x="3753200" y="3077375"/>
            <a:ext cx="353100" cy="414600"/>
            <a:chOff x="3216025" y="4146100"/>
            <a:chExt cx="353100" cy="414600"/>
          </a:xfrm>
        </p:grpSpPr>
        <p:sp>
          <p:nvSpPr>
            <p:cNvPr id="787" name="Shape 787"/>
            <p:cNvSpPr/>
            <p:nvPr/>
          </p:nvSpPr>
          <p:spPr>
            <a:xfrm>
              <a:off x="3258075" y="427492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788" name="Shape 788"/>
            <p:cNvSpPr txBox="1"/>
            <p:nvPr/>
          </p:nvSpPr>
          <p:spPr>
            <a:xfrm>
              <a:off x="3216025" y="414610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789" name="Shape 789"/>
          <p:cNvSpPr txBox="1"/>
          <p:nvPr/>
        </p:nvSpPr>
        <p:spPr>
          <a:xfrm>
            <a:off x="6048713" y="25112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p>
        </p:txBody>
      </p:sp>
      <p:sp>
        <p:nvSpPr>
          <p:cNvPr id="790" name="Shape 790"/>
          <p:cNvSpPr txBox="1"/>
          <p:nvPr/>
        </p:nvSpPr>
        <p:spPr>
          <a:xfrm>
            <a:off x="4225251" y="343046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p>
        </p:txBody>
      </p:sp>
      <p:graphicFrame>
        <p:nvGraphicFramePr>
          <p:cNvPr id="791" name="Shape 791"/>
          <p:cNvGraphicFramePr/>
          <p:nvPr/>
        </p:nvGraphicFramePr>
        <p:xfrm>
          <a:off x="4106300" y="194515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792" name="Shape 792"/>
          <p:cNvGraphicFramePr/>
          <p:nvPr/>
        </p:nvGraphicFramePr>
        <p:xfrm>
          <a:off x="4106300" y="315672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793" name="Shape 793"/>
          <p:cNvGraphicFramePr/>
          <p:nvPr/>
        </p:nvGraphicFramePr>
        <p:xfrm>
          <a:off x="4106300" y="2550938"/>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sp>
        <p:nvSpPr>
          <p:cNvPr id="794" name="Shape 794"/>
          <p:cNvSpPr/>
          <p:nvPr/>
        </p:nvSpPr>
        <p:spPr>
          <a:xfrm>
            <a:off x="6443932" y="2846175"/>
            <a:ext cx="2610000" cy="2241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795" name="Shape 795"/>
          <p:cNvSpPr/>
          <p:nvPr/>
        </p:nvSpPr>
        <p:spPr>
          <a:xfrm>
            <a:off x="8087782" y="3749325"/>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796" name="Shape 796"/>
          <p:cNvSpPr txBox="1"/>
          <p:nvPr/>
        </p:nvSpPr>
        <p:spPr>
          <a:xfrm>
            <a:off x="8240076" y="3818275"/>
            <a:ext cx="673200" cy="414600"/>
          </a:xfrm>
          <a:prstGeom prst="rect">
            <a:avLst/>
          </a:prstGeom>
          <a:noFill/>
          <a:ln>
            <a:noFill/>
          </a:ln>
        </p:spPr>
        <p:txBody>
          <a:bodyPr anchorCtr="0" anchor="t" bIns="91425" lIns="91425" rIns="91425" wrap="square" tIns="91425">
            <a:noAutofit/>
          </a:bodyPr>
          <a:lstStyle/>
          <a:p>
            <a:pPr lvl="0" rtl="0">
              <a:spcBef>
                <a:spcPts val="0"/>
              </a:spcBef>
              <a:buNone/>
            </a:pPr>
            <a:r>
              <a:rPr b="1" lang="en" sz="1200"/>
              <a:t>M</a:t>
            </a:r>
          </a:p>
          <a:p>
            <a:pPr lvl="0" rtl="0">
              <a:spcBef>
                <a:spcPts val="0"/>
              </a:spcBef>
              <a:buNone/>
            </a:pPr>
            <a:r>
              <a:rPr b="1" lang="en" sz="1200" strike="sngStrike"/>
              <a:t>(p</a:t>
            </a:r>
            <a:r>
              <a:rPr b="1" baseline="-25000" lang="en" sz="1200" strike="sngStrike"/>
              <a:t>i</a:t>
            </a:r>
            <a:r>
              <a:rPr b="1" lang="en" sz="1200" strike="sngStrike"/>
              <a:t>, m)</a:t>
            </a:r>
          </a:p>
        </p:txBody>
      </p:sp>
      <p:sp>
        <p:nvSpPr>
          <p:cNvPr id="797" name="Shape 797"/>
          <p:cNvSpPr txBox="1"/>
          <p:nvPr/>
        </p:nvSpPr>
        <p:spPr>
          <a:xfrm>
            <a:off x="8026007" y="3122500"/>
            <a:ext cx="1199100" cy="541500"/>
          </a:xfrm>
          <a:prstGeom prst="rect">
            <a:avLst/>
          </a:prstGeom>
          <a:noFill/>
          <a:ln>
            <a:noFill/>
          </a:ln>
        </p:spPr>
        <p:txBody>
          <a:bodyPr anchorCtr="0" anchor="t" bIns="91425" lIns="91425" rIns="91425" wrap="square" tIns="91425">
            <a:noAutofit/>
          </a:bodyPr>
          <a:lstStyle/>
          <a:p>
            <a:pPr lvl="0" rtl="0">
              <a:spcBef>
                <a:spcPts val="0"/>
              </a:spcBef>
              <a:buNone/>
            </a:pPr>
            <a:r>
              <a:rPr b="1" lang="en"/>
              <a:t>C = (s, M)</a:t>
            </a:r>
          </a:p>
        </p:txBody>
      </p:sp>
      <p:sp>
        <p:nvSpPr>
          <p:cNvPr id="798" name="Shape 798"/>
          <p:cNvSpPr/>
          <p:nvPr/>
        </p:nvSpPr>
        <p:spPr>
          <a:xfrm>
            <a:off x="6584075" y="3043338"/>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799" name="Shape 799"/>
          <p:cNvGrpSpPr/>
          <p:nvPr/>
        </p:nvGrpSpPr>
        <p:grpSpPr>
          <a:xfrm>
            <a:off x="6618957" y="3648997"/>
            <a:ext cx="519900" cy="414600"/>
            <a:chOff x="3216032" y="3540309"/>
            <a:chExt cx="519900" cy="414600"/>
          </a:xfrm>
        </p:grpSpPr>
        <p:sp>
          <p:nvSpPr>
            <p:cNvPr id="800" name="Shape 800"/>
            <p:cNvSpPr/>
            <p:nvPr/>
          </p:nvSpPr>
          <p:spPr>
            <a:xfrm>
              <a:off x="3258082" y="3669134"/>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801" name="Shape 801"/>
            <p:cNvSpPr txBox="1"/>
            <p:nvPr/>
          </p:nvSpPr>
          <p:spPr>
            <a:xfrm>
              <a:off x="3216032" y="3540309"/>
              <a:ext cx="5199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i</a:t>
              </a:r>
            </a:p>
          </p:txBody>
        </p:sp>
      </p:grpSp>
      <p:sp>
        <p:nvSpPr>
          <p:cNvPr id="802" name="Shape 802"/>
          <p:cNvSpPr txBox="1"/>
          <p:nvPr/>
        </p:nvSpPr>
        <p:spPr>
          <a:xfrm>
            <a:off x="7040000" y="3342425"/>
            <a:ext cx="353100" cy="291300"/>
          </a:xfrm>
          <a:prstGeom prst="rect">
            <a:avLst/>
          </a:prstGeom>
          <a:noFill/>
          <a:ln>
            <a:noFill/>
          </a:ln>
        </p:spPr>
        <p:txBody>
          <a:bodyPr anchorCtr="0" anchor="t" bIns="91425" lIns="91425" rIns="91425" wrap="square" tIns="91425">
            <a:noAutofit/>
          </a:bodyPr>
          <a:lstStyle/>
          <a:p>
            <a:pPr lvl="0" rtl="0">
              <a:spcBef>
                <a:spcPts val="0"/>
              </a:spcBef>
              <a:buNone/>
            </a:pPr>
            <a:r>
              <a:rPr lang="en"/>
              <a:t>...</a:t>
            </a:r>
          </a:p>
        </p:txBody>
      </p:sp>
      <p:sp>
        <p:nvSpPr>
          <p:cNvPr id="803" name="Shape 803"/>
          <p:cNvSpPr txBox="1"/>
          <p:nvPr/>
        </p:nvSpPr>
        <p:spPr>
          <a:xfrm>
            <a:off x="7036475" y="3948807"/>
            <a:ext cx="353100" cy="291300"/>
          </a:xfrm>
          <a:prstGeom prst="rect">
            <a:avLst/>
          </a:prstGeom>
          <a:noFill/>
          <a:ln>
            <a:noFill/>
          </a:ln>
        </p:spPr>
        <p:txBody>
          <a:bodyPr anchorCtr="0" anchor="t" bIns="91425" lIns="91425" rIns="91425" wrap="square" tIns="91425">
            <a:noAutofit/>
          </a:bodyPr>
          <a:lstStyle/>
          <a:p>
            <a:pPr lvl="0" rtl="0">
              <a:spcBef>
                <a:spcPts val="0"/>
              </a:spcBef>
              <a:buNone/>
            </a:pPr>
            <a:r>
              <a:rPr lang="en"/>
              <a:t>...</a:t>
            </a:r>
          </a:p>
        </p:txBody>
      </p:sp>
      <p:grpSp>
        <p:nvGrpSpPr>
          <p:cNvPr id="804" name="Shape 804"/>
          <p:cNvGrpSpPr/>
          <p:nvPr/>
        </p:nvGrpSpPr>
        <p:grpSpPr>
          <a:xfrm>
            <a:off x="6618950" y="3043213"/>
            <a:ext cx="353100" cy="414600"/>
            <a:chOff x="3216025" y="2934525"/>
            <a:chExt cx="353100" cy="414600"/>
          </a:xfrm>
        </p:grpSpPr>
        <p:sp>
          <p:nvSpPr>
            <p:cNvPr id="805" name="Shape 805"/>
            <p:cNvSpPr/>
            <p:nvPr/>
          </p:nvSpPr>
          <p:spPr>
            <a:xfrm>
              <a:off x="3258075" y="306335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806" name="Shape 806"/>
            <p:cNvSpPr txBox="1"/>
            <p:nvPr/>
          </p:nvSpPr>
          <p:spPr>
            <a:xfrm>
              <a:off x="3216025" y="293452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807" name="Shape 807"/>
          <p:cNvGrpSpPr/>
          <p:nvPr/>
        </p:nvGrpSpPr>
        <p:grpSpPr>
          <a:xfrm>
            <a:off x="6618950" y="4254788"/>
            <a:ext cx="353100" cy="414600"/>
            <a:chOff x="3216025" y="4146100"/>
            <a:chExt cx="353100" cy="414600"/>
          </a:xfrm>
        </p:grpSpPr>
        <p:sp>
          <p:nvSpPr>
            <p:cNvPr id="808" name="Shape 808"/>
            <p:cNvSpPr/>
            <p:nvPr/>
          </p:nvSpPr>
          <p:spPr>
            <a:xfrm>
              <a:off x="3258075" y="427492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809" name="Shape 809"/>
            <p:cNvSpPr txBox="1"/>
            <p:nvPr/>
          </p:nvSpPr>
          <p:spPr>
            <a:xfrm>
              <a:off x="3216025" y="414610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810" name="Shape 810"/>
          <p:cNvSpPr txBox="1"/>
          <p:nvPr/>
        </p:nvSpPr>
        <p:spPr>
          <a:xfrm>
            <a:off x="7091001" y="4607876"/>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p>
        </p:txBody>
      </p:sp>
      <p:graphicFrame>
        <p:nvGraphicFramePr>
          <p:cNvPr id="811" name="Shape 811"/>
          <p:cNvGraphicFramePr/>
          <p:nvPr/>
        </p:nvGraphicFramePr>
        <p:xfrm>
          <a:off x="6972050" y="3122563"/>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812" name="Shape 812"/>
          <p:cNvGraphicFramePr/>
          <p:nvPr/>
        </p:nvGraphicFramePr>
        <p:xfrm>
          <a:off x="6972050" y="4334138"/>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813" name="Shape 813"/>
          <p:cNvGraphicFramePr/>
          <p:nvPr/>
        </p:nvGraphicFramePr>
        <p:xfrm>
          <a:off x="6972050" y="372835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a:t>
                      </a:r>
                      <a:r>
                        <a:rPr lang="en" sz="1000" strike="sngStrike"/>
                        <a:t>b</a:t>
                      </a:r>
                      <a:r>
                        <a:rPr lang="en" sz="1000"/>
                        <a:t> 0</a:t>
                      </a:r>
                    </a:p>
                  </a:txBody>
                  <a:tcPr marT="91425" marB="91425" marR="91425" marL="91425">
                    <a:solidFill>
                      <a:srgbClr val="FCE5CD"/>
                    </a:solidFill>
                  </a:tcPr>
                </a:tc>
              </a:tr>
            </a:tbl>
          </a:graphicData>
        </a:graphic>
      </p:graphicFrame>
      <p:cxnSp>
        <p:nvCxnSpPr>
          <p:cNvPr id="814" name="Shape 814"/>
          <p:cNvCxnSpPr/>
          <p:nvPr/>
        </p:nvCxnSpPr>
        <p:spPr>
          <a:xfrm>
            <a:off x="7758050" y="3951475"/>
            <a:ext cx="441300" cy="78900"/>
          </a:xfrm>
          <a:prstGeom prst="straightConnector1">
            <a:avLst/>
          </a:prstGeom>
          <a:noFill/>
          <a:ln cap="flat" cmpd="sng" w="19050">
            <a:solidFill>
              <a:srgbClr val="000000"/>
            </a:solidFill>
            <a:prstDash val="solid"/>
            <a:round/>
            <a:headEnd len="lg" w="lg" type="none"/>
            <a:tailEnd len="lg" w="lg" type="triangle"/>
          </a:ln>
        </p:spPr>
      </p:cxnSp>
      <p:sp>
        <p:nvSpPr>
          <p:cNvPr id="815" name="Shape 815"/>
          <p:cNvSpPr txBox="1"/>
          <p:nvPr/>
        </p:nvSpPr>
        <p:spPr>
          <a:xfrm>
            <a:off x="7741575" y="3613699"/>
            <a:ext cx="673200" cy="335100"/>
          </a:xfrm>
          <a:prstGeom prst="rect">
            <a:avLst/>
          </a:prstGeom>
          <a:noFill/>
          <a:ln>
            <a:noFill/>
          </a:ln>
        </p:spPr>
        <p:txBody>
          <a:bodyPr anchorCtr="0" anchor="t" bIns="91425" lIns="91425" rIns="91425" wrap="square" tIns="91425">
            <a:noAutofit/>
          </a:bodyPr>
          <a:lstStyle/>
          <a:p>
            <a:pPr lvl="0" rtl="0">
              <a:spcBef>
                <a:spcPts val="0"/>
              </a:spcBef>
              <a:buNone/>
            </a:pPr>
            <a:r>
              <a:rPr lang="en"/>
              <a:t>send</a:t>
            </a:r>
          </a:p>
        </p:txBody>
      </p:sp>
    </p:spTree>
  </p:cSld>
  <p:clrMapOvr>
    <a:masterClrMapping/>
  </p:clrMapOvr>
</p:sld>
</file>

<file path=ppt/slides/slide4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819" name="Shape 819"/>
        <p:cNvGrpSpPr/>
        <p:nvPr/>
      </p:nvGrpSpPr>
      <p:grpSpPr>
        <a:xfrm>
          <a:off x="0" y="0"/>
          <a:ext cx="0" cy="0"/>
          <a:chOff x="0" y="0"/>
          <a:chExt cx="0" cy="0"/>
        </a:xfrm>
      </p:grpSpPr>
      <p:sp>
        <p:nvSpPr>
          <p:cNvPr id="820" name="Shape 820"/>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Model</a:t>
            </a:r>
          </a:p>
        </p:txBody>
      </p:sp>
      <p:sp>
        <p:nvSpPr>
          <p:cNvPr id="821" name="Shape 821"/>
          <p:cNvSpPr txBox="1"/>
          <p:nvPr>
            <p:ph idx="1" type="body"/>
          </p:nvPr>
        </p:nvSpPr>
        <p:spPr>
          <a:xfrm>
            <a:off x="973350" y="1116150"/>
            <a:ext cx="7687200" cy="2911200"/>
          </a:xfrm>
          <a:prstGeom prst="rect">
            <a:avLst/>
          </a:prstGeom>
        </p:spPr>
        <p:txBody>
          <a:bodyPr anchorCtr="0" anchor="t" bIns="91425" lIns="91425" rIns="91425" wrap="square" tIns="91425">
            <a:noAutofit/>
          </a:bodyPr>
          <a:lstStyle/>
          <a:p>
            <a:pPr lvl="0" rtl="0">
              <a:spcBef>
                <a:spcPts val="0"/>
              </a:spcBef>
              <a:buNone/>
            </a:pPr>
            <a:r>
              <a:rPr lang="en" sz="1800"/>
              <a:t>It is impossible to have a </a:t>
            </a:r>
            <a:r>
              <a:rPr b="1" lang="en" sz="1800">
                <a:solidFill>
                  <a:srgbClr val="FFFF00"/>
                </a:solidFill>
              </a:rPr>
              <a:t>deterministic</a:t>
            </a:r>
            <a:r>
              <a:rPr lang="en" sz="1800"/>
              <a:t> protocol that solves consensus in a message-passing asynchronous system in which at most one process may </a:t>
            </a:r>
            <a:r>
              <a:rPr lang="en" sz="1800">
                <a:solidFill>
                  <a:srgbClr val="FFFFFF"/>
                </a:solidFill>
              </a:rPr>
              <a:t>fail by crashing.</a:t>
            </a:r>
          </a:p>
          <a:p>
            <a:pPr indent="-342900" lvl="0" marL="457200" rtl="0">
              <a:spcBef>
                <a:spcPts val="0"/>
              </a:spcBef>
              <a:buClr>
                <a:srgbClr val="FFFFFF"/>
              </a:buClr>
              <a:buSzPct val="100000"/>
              <a:buFont typeface="Lato"/>
              <a:buChar char="●"/>
            </a:pPr>
            <a:r>
              <a:rPr lang="en" sz="1800">
                <a:solidFill>
                  <a:srgbClr val="FFFFFF"/>
                </a:solidFill>
              </a:rPr>
              <a:t>Step: C’= e(C) = (s’, M’)</a:t>
            </a:r>
          </a:p>
          <a:p>
            <a:pPr lvl="0" rtl="0">
              <a:spcBef>
                <a:spcPts val="0"/>
              </a:spcBef>
              <a:buNone/>
            </a:pPr>
            <a:r>
              <a:t/>
            </a:r>
            <a:endParaRPr sz="1100">
              <a:solidFill>
                <a:srgbClr val="FFFFFF"/>
              </a:solidFill>
              <a:latin typeface="Arial"/>
              <a:ea typeface="Arial"/>
              <a:cs typeface="Arial"/>
              <a:sym typeface="Arial"/>
            </a:endParaRPr>
          </a:p>
          <a:p>
            <a:pPr lvl="0" rtl="0">
              <a:spcBef>
                <a:spcPts val="0"/>
              </a:spcBef>
              <a:buNone/>
            </a:pPr>
            <a:r>
              <a:t/>
            </a:r>
            <a:endParaRPr sz="1800"/>
          </a:p>
          <a:p>
            <a:pPr lvl="0" rtl="0">
              <a:spcBef>
                <a:spcPts val="0"/>
              </a:spcBef>
              <a:buNone/>
            </a:pPr>
            <a:r>
              <a:t/>
            </a:r>
            <a:endParaRPr sz="1800"/>
          </a:p>
        </p:txBody>
      </p:sp>
      <p:sp>
        <p:nvSpPr>
          <p:cNvPr id="822" name="Shape 822"/>
          <p:cNvSpPr/>
          <p:nvPr/>
        </p:nvSpPr>
        <p:spPr>
          <a:xfrm>
            <a:off x="90500" y="2846175"/>
            <a:ext cx="2610000" cy="2241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823" name="Shape 823"/>
          <p:cNvSpPr/>
          <p:nvPr/>
        </p:nvSpPr>
        <p:spPr>
          <a:xfrm>
            <a:off x="230725" y="304327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824" name="Shape 824"/>
          <p:cNvSpPr/>
          <p:nvPr/>
        </p:nvSpPr>
        <p:spPr>
          <a:xfrm>
            <a:off x="1734350" y="3749325"/>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825" name="Shape 825"/>
          <p:cNvGrpSpPr/>
          <p:nvPr/>
        </p:nvGrpSpPr>
        <p:grpSpPr>
          <a:xfrm>
            <a:off x="265600" y="3043150"/>
            <a:ext cx="353100" cy="414600"/>
            <a:chOff x="4355150" y="3099175"/>
            <a:chExt cx="353100" cy="414600"/>
          </a:xfrm>
        </p:grpSpPr>
        <p:sp>
          <p:nvSpPr>
            <p:cNvPr id="826" name="Shape 826"/>
            <p:cNvSpPr/>
            <p:nvPr/>
          </p:nvSpPr>
          <p:spPr>
            <a:xfrm>
              <a:off x="4397200" y="322800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827" name="Shape 827"/>
            <p:cNvSpPr txBox="1"/>
            <p:nvPr/>
          </p:nvSpPr>
          <p:spPr>
            <a:xfrm>
              <a:off x="4355150" y="309917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828" name="Shape 828"/>
          <p:cNvGrpSpPr/>
          <p:nvPr/>
        </p:nvGrpSpPr>
        <p:grpSpPr>
          <a:xfrm>
            <a:off x="265600" y="4254725"/>
            <a:ext cx="353100" cy="414600"/>
            <a:chOff x="4355150" y="4310750"/>
            <a:chExt cx="353100" cy="414600"/>
          </a:xfrm>
        </p:grpSpPr>
        <p:sp>
          <p:nvSpPr>
            <p:cNvPr id="829" name="Shape 829"/>
            <p:cNvSpPr/>
            <p:nvPr/>
          </p:nvSpPr>
          <p:spPr>
            <a:xfrm>
              <a:off x="4397200" y="443957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830" name="Shape 830"/>
            <p:cNvSpPr txBox="1"/>
            <p:nvPr/>
          </p:nvSpPr>
          <p:spPr>
            <a:xfrm>
              <a:off x="4355150" y="431075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831" name="Shape 831"/>
          <p:cNvSpPr txBox="1"/>
          <p:nvPr/>
        </p:nvSpPr>
        <p:spPr>
          <a:xfrm>
            <a:off x="1962850" y="38944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p>
        </p:txBody>
      </p:sp>
      <p:sp>
        <p:nvSpPr>
          <p:cNvPr id="832" name="Shape 832"/>
          <p:cNvSpPr txBox="1"/>
          <p:nvPr/>
        </p:nvSpPr>
        <p:spPr>
          <a:xfrm>
            <a:off x="759322" y="3305350"/>
            <a:ext cx="353100" cy="670200"/>
          </a:xfrm>
          <a:prstGeom prst="rect">
            <a:avLst/>
          </a:prstGeom>
          <a:noFill/>
          <a:ln>
            <a:noFill/>
          </a:ln>
        </p:spPr>
        <p:txBody>
          <a:bodyPr anchorCtr="0" anchor="t" bIns="91425" lIns="91425" rIns="91425" wrap="square" tIns="91425">
            <a:noAutofit/>
          </a:bodyPr>
          <a:lstStyle/>
          <a:p>
            <a:pPr lvl="0" rtl="0">
              <a:spcBef>
                <a:spcPts val="0"/>
              </a:spcBef>
              <a:buNone/>
            </a:pPr>
            <a:r>
              <a:rPr b="1" lang="en" sz="1800"/>
              <a:t>.</a:t>
            </a:r>
          </a:p>
          <a:p>
            <a:pPr lvl="0" rtl="0">
              <a:spcBef>
                <a:spcPts val="0"/>
              </a:spcBef>
              <a:buNone/>
            </a:pPr>
            <a:r>
              <a:rPr b="1" lang="en" sz="1800"/>
              <a:t>.</a:t>
            </a:r>
          </a:p>
          <a:p>
            <a:pPr lvl="0" rtl="0">
              <a:spcBef>
                <a:spcPts val="0"/>
              </a:spcBef>
              <a:buNone/>
            </a:pPr>
            <a:r>
              <a:rPr b="1" lang="en" sz="1800"/>
              <a:t>.</a:t>
            </a:r>
          </a:p>
        </p:txBody>
      </p:sp>
      <p:sp>
        <p:nvSpPr>
          <p:cNvPr id="833" name="Shape 833"/>
          <p:cNvSpPr txBox="1"/>
          <p:nvPr/>
        </p:nvSpPr>
        <p:spPr>
          <a:xfrm>
            <a:off x="1672575" y="3122500"/>
            <a:ext cx="1199100" cy="541500"/>
          </a:xfrm>
          <a:prstGeom prst="rect">
            <a:avLst/>
          </a:prstGeom>
          <a:noFill/>
          <a:ln>
            <a:noFill/>
          </a:ln>
        </p:spPr>
        <p:txBody>
          <a:bodyPr anchorCtr="0" anchor="t" bIns="91425" lIns="91425" rIns="91425" wrap="square" tIns="91425">
            <a:noAutofit/>
          </a:bodyPr>
          <a:lstStyle/>
          <a:p>
            <a:pPr lvl="0" rtl="0">
              <a:spcBef>
                <a:spcPts val="0"/>
              </a:spcBef>
              <a:buNone/>
            </a:pPr>
            <a:r>
              <a:rPr b="1" lang="en"/>
              <a:t>C = (s, M)</a:t>
            </a:r>
          </a:p>
        </p:txBody>
      </p:sp>
      <p:sp>
        <p:nvSpPr>
          <p:cNvPr id="834" name="Shape 834"/>
          <p:cNvSpPr txBox="1"/>
          <p:nvPr/>
        </p:nvSpPr>
        <p:spPr>
          <a:xfrm>
            <a:off x="737651" y="460781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p>
        </p:txBody>
      </p:sp>
      <p:graphicFrame>
        <p:nvGraphicFramePr>
          <p:cNvPr id="835" name="Shape 835"/>
          <p:cNvGraphicFramePr/>
          <p:nvPr/>
        </p:nvGraphicFramePr>
        <p:xfrm>
          <a:off x="618700" y="312250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836" name="Shape 836"/>
          <p:cNvGraphicFramePr/>
          <p:nvPr/>
        </p:nvGraphicFramePr>
        <p:xfrm>
          <a:off x="618700" y="433407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sp>
        <p:nvSpPr>
          <p:cNvPr id="837" name="Shape 837"/>
          <p:cNvSpPr/>
          <p:nvPr/>
        </p:nvSpPr>
        <p:spPr>
          <a:xfrm>
            <a:off x="3718325" y="186592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838" name="Shape 838"/>
          <p:cNvCxnSpPr>
            <a:stCxn id="839" idx="1"/>
          </p:cNvCxnSpPr>
          <p:nvPr/>
        </p:nvCxnSpPr>
        <p:spPr>
          <a:xfrm rot="10800000">
            <a:off x="4897075" y="2744541"/>
            <a:ext cx="925800" cy="13800"/>
          </a:xfrm>
          <a:prstGeom prst="straightConnector1">
            <a:avLst/>
          </a:prstGeom>
          <a:noFill/>
          <a:ln cap="flat" cmpd="sng" w="28575">
            <a:solidFill>
              <a:schemeClr val="dk2"/>
            </a:solidFill>
            <a:prstDash val="solid"/>
            <a:round/>
            <a:headEnd len="lg" w="lg" type="none"/>
            <a:tailEnd len="lg" w="lg" type="triangle"/>
          </a:ln>
        </p:spPr>
      </p:cxnSp>
      <p:sp>
        <p:nvSpPr>
          <p:cNvPr id="840" name="Shape 840"/>
          <p:cNvSpPr txBox="1"/>
          <p:nvPr/>
        </p:nvSpPr>
        <p:spPr>
          <a:xfrm>
            <a:off x="5089174" y="2366930"/>
            <a:ext cx="860400" cy="4146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FFFFFF"/>
                </a:solidFill>
              </a:rPr>
              <a:t>(p</a:t>
            </a:r>
            <a:r>
              <a:rPr baseline="-25000" lang="en">
                <a:solidFill>
                  <a:srgbClr val="FFFFFF"/>
                </a:solidFill>
              </a:rPr>
              <a:t>i</a:t>
            </a:r>
            <a:r>
              <a:rPr lang="en">
                <a:solidFill>
                  <a:srgbClr val="FFFFFF"/>
                </a:solidFill>
              </a:rPr>
              <a:t>, m)</a:t>
            </a:r>
          </a:p>
        </p:txBody>
      </p:sp>
      <p:grpSp>
        <p:nvGrpSpPr>
          <p:cNvPr id="841" name="Shape 841"/>
          <p:cNvGrpSpPr/>
          <p:nvPr/>
        </p:nvGrpSpPr>
        <p:grpSpPr>
          <a:xfrm>
            <a:off x="3753207" y="2471584"/>
            <a:ext cx="519900" cy="414600"/>
            <a:chOff x="3216032" y="3540309"/>
            <a:chExt cx="519900" cy="414600"/>
          </a:xfrm>
        </p:grpSpPr>
        <p:sp>
          <p:nvSpPr>
            <p:cNvPr id="842" name="Shape 842"/>
            <p:cNvSpPr/>
            <p:nvPr/>
          </p:nvSpPr>
          <p:spPr>
            <a:xfrm>
              <a:off x="3258082" y="3669134"/>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843" name="Shape 843"/>
            <p:cNvSpPr txBox="1"/>
            <p:nvPr/>
          </p:nvSpPr>
          <p:spPr>
            <a:xfrm>
              <a:off x="3216032" y="3540309"/>
              <a:ext cx="5199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i</a:t>
              </a:r>
            </a:p>
          </p:txBody>
        </p:sp>
      </p:grpSp>
      <p:sp>
        <p:nvSpPr>
          <p:cNvPr id="844" name="Shape 844"/>
          <p:cNvSpPr txBox="1"/>
          <p:nvPr/>
        </p:nvSpPr>
        <p:spPr>
          <a:xfrm>
            <a:off x="4174250" y="2165013"/>
            <a:ext cx="353100" cy="291300"/>
          </a:xfrm>
          <a:prstGeom prst="rect">
            <a:avLst/>
          </a:prstGeom>
          <a:noFill/>
          <a:ln>
            <a:noFill/>
          </a:ln>
        </p:spPr>
        <p:txBody>
          <a:bodyPr anchorCtr="0" anchor="t" bIns="91425" lIns="91425" rIns="91425" wrap="square" tIns="91425">
            <a:noAutofit/>
          </a:bodyPr>
          <a:lstStyle/>
          <a:p>
            <a:pPr lvl="0" rtl="0">
              <a:spcBef>
                <a:spcPts val="0"/>
              </a:spcBef>
              <a:buNone/>
            </a:pPr>
            <a:r>
              <a:rPr lang="en"/>
              <a:t>...</a:t>
            </a:r>
          </a:p>
        </p:txBody>
      </p:sp>
      <p:sp>
        <p:nvSpPr>
          <p:cNvPr id="845" name="Shape 845"/>
          <p:cNvSpPr txBox="1"/>
          <p:nvPr/>
        </p:nvSpPr>
        <p:spPr>
          <a:xfrm>
            <a:off x="4170725" y="2771394"/>
            <a:ext cx="353100" cy="291300"/>
          </a:xfrm>
          <a:prstGeom prst="rect">
            <a:avLst/>
          </a:prstGeom>
          <a:noFill/>
          <a:ln>
            <a:noFill/>
          </a:ln>
        </p:spPr>
        <p:txBody>
          <a:bodyPr anchorCtr="0" anchor="t" bIns="91425" lIns="91425" rIns="91425" wrap="square" tIns="91425">
            <a:noAutofit/>
          </a:bodyPr>
          <a:lstStyle/>
          <a:p>
            <a:pPr lvl="0" rtl="0">
              <a:spcBef>
                <a:spcPts val="0"/>
              </a:spcBef>
              <a:buNone/>
            </a:pPr>
            <a:r>
              <a:rPr lang="en"/>
              <a:t>...</a:t>
            </a:r>
          </a:p>
        </p:txBody>
      </p:sp>
      <p:sp>
        <p:nvSpPr>
          <p:cNvPr id="839" name="Shape 839"/>
          <p:cNvSpPr/>
          <p:nvPr/>
        </p:nvSpPr>
        <p:spPr>
          <a:xfrm>
            <a:off x="5822875" y="2358800"/>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846" name="Shape 846"/>
          <p:cNvGrpSpPr/>
          <p:nvPr/>
        </p:nvGrpSpPr>
        <p:grpSpPr>
          <a:xfrm>
            <a:off x="3753200" y="1865800"/>
            <a:ext cx="353100" cy="414600"/>
            <a:chOff x="3216025" y="2934525"/>
            <a:chExt cx="353100" cy="414600"/>
          </a:xfrm>
        </p:grpSpPr>
        <p:sp>
          <p:nvSpPr>
            <p:cNvPr id="847" name="Shape 847"/>
            <p:cNvSpPr/>
            <p:nvPr/>
          </p:nvSpPr>
          <p:spPr>
            <a:xfrm>
              <a:off x="3258075" y="306335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848" name="Shape 848"/>
            <p:cNvSpPr txBox="1"/>
            <p:nvPr/>
          </p:nvSpPr>
          <p:spPr>
            <a:xfrm>
              <a:off x="3216025" y="293452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849" name="Shape 849"/>
          <p:cNvGrpSpPr/>
          <p:nvPr/>
        </p:nvGrpSpPr>
        <p:grpSpPr>
          <a:xfrm>
            <a:off x="3753200" y="3077375"/>
            <a:ext cx="353100" cy="414600"/>
            <a:chOff x="3216025" y="4146100"/>
            <a:chExt cx="353100" cy="414600"/>
          </a:xfrm>
        </p:grpSpPr>
        <p:sp>
          <p:nvSpPr>
            <p:cNvPr id="850" name="Shape 850"/>
            <p:cNvSpPr/>
            <p:nvPr/>
          </p:nvSpPr>
          <p:spPr>
            <a:xfrm>
              <a:off x="3258075" y="427492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851" name="Shape 851"/>
            <p:cNvSpPr txBox="1"/>
            <p:nvPr/>
          </p:nvSpPr>
          <p:spPr>
            <a:xfrm>
              <a:off x="3216025" y="414610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852" name="Shape 852"/>
          <p:cNvSpPr txBox="1"/>
          <p:nvPr/>
        </p:nvSpPr>
        <p:spPr>
          <a:xfrm>
            <a:off x="6048713" y="25112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p>
        </p:txBody>
      </p:sp>
      <p:sp>
        <p:nvSpPr>
          <p:cNvPr id="853" name="Shape 853"/>
          <p:cNvSpPr txBox="1"/>
          <p:nvPr/>
        </p:nvSpPr>
        <p:spPr>
          <a:xfrm>
            <a:off x="4225251" y="343046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p>
        </p:txBody>
      </p:sp>
      <p:graphicFrame>
        <p:nvGraphicFramePr>
          <p:cNvPr id="854" name="Shape 854"/>
          <p:cNvGraphicFramePr/>
          <p:nvPr/>
        </p:nvGraphicFramePr>
        <p:xfrm>
          <a:off x="4106300" y="194515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855" name="Shape 855"/>
          <p:cNvGraphicFramePr/>
          <p:nvPr/>
        </p:nvGraphicFramePr>
        <p:xfrm>
          <a:off x="4106300" y="315672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856" name="Shape 856"/>
          <p:cNvGraphicFramePr/>
          <p:nvPr/>
        </p:nvGraphicFramePr>
        <p:xfrm>
          <a:off x="4106300" y="2550938"/>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sp>
        <p:nvSpPr>
          <p:cNvPr id="857" name="Shape 857"/>
          <p:cNvSpPr/>
          <p:nvPr/>
        </p:nvSpPr>
        <p:spPr>
          <a:xfrm>
            <a:off x="6443932" y="2846175"/>
            <a:ext cx="2610000" cy="2241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858" name="Shape 858"/>
          <p:cNvSpPr/>
          <p:nvPr/>
        </p:nvSpPr>
        <p:spPr>
          <a:xfrm>
            <a:off x="8087782" y="3749325"/>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859" name="Shape 859"/>
          <p:cNvSpPr txBox="1"/>
          <p:nvPr/>
        </p:nvSpPr>
        <p:spPr>
          <a:xfrm>
            <a:off x="8240076" y="3818275"/>
            <a:ext cx="673200" cy="414600"/>
          </a:xfrm>
          <a:prstGeom prst="rect">
            <a:avLst/>
          </a:prstGeom>
          <a:noFill/>
          <a:ln>
            <a:noFill/>
          </a:ln>
        </p:spPr>
        <p:txBody>
          <a:bodyPr anchorCtr="0" anchor="t" bIns="91425" lIns="91425" rIns="91425" wrap="square" tIns="91425">
            <a:noAutofit/>
          </a:bodyPr>
          <a:lstStyle/>
          <a:p>
            <a:pPr lvl="0" rtl="0">
              <a:spcBef>
                <a:spcPts val="0"/>
              </a:spcBef>
              <a:buNone/>
            </a:pPr>
            <a:r>
              <a:rPr b="1" lang="en" sz="1200"/>
              <a:t>M’</a:t>
            </a:r>
          </a:p>
          <a:p>
            <a:pPr lvl="0" rtl="0">
              <a:spcBef>
                <a:spcPts val="0"/>
              </a:spcBef>
              <a:buNone/>
            </a:pPr>
            <a:r>
              <a:rPr b="1" lang="en" sz="1200" strike="sngStrike"/>
              <a:t>(p</a:t>
            </a:r>
            <a:r>
              <a:rPr b="1" baseline="-25000" lang="en" sz="1200" strike="sngStrike"/>
              <a:t>i</a:t>
            </a:r>
            <a:r>
              <a:rPr b="1" lang="en" sz="1200" strike="sngStrike"/>
              <a:t>, m)</a:t>
            </a:r>
          </a:p>
        </p:txBody>
      </p:sp>
      <p:sp>
        <p:nvSpPr>
          <p:cNvPr id="860" name="Shape 860"/>
          <p:cNvSpPr txBox="1"/>
          <p:nvPr/>
        </p:nvSpPr>
        <p:spPr>
          <a:xfrm>
            <a:off x="7918482" y="3122500"/>
            <a:ext cx="1199100" cy="541500"/>
          </a:xfrm>
          <a:prstGeom prst="rect">
            <a:avLst/>
          </a:prstGeom>
          <a:noFill/>
          <a:ln>
            <a:noFill/>
          </a:ln>
        </p:spPr>
        <p:txBody>
          <a:bodyPr anchorCtr="0" anchor="t" bIns="91425" lIns="91425" rIns="91425" wrap="square" tIns="91425">
            <a:noAutofit/>
          </a:bodyPr>
          <a:lstStyle/>
          <a:p>
            <a:pPr lvl="0" rtl="0">
              <a:spcBef>
                <a:spcPts val="0"/>
              </a:spcBef>
              <a:buNone/>
            </a:pPr>
            <a:r>
              <a:rPr b="1" lang="en"/>
              <a:t>C’ = (s’, M’)</a:t>
            </a:r>
          </a:p>
        </p:txBody>
      </p:sp>
      <p:sp>
        <p:nvSpPr>
          <p:cNvPr id="861" name="Shape 861"/>
          <p:cNvSpPr/>
          <p:nvPr/>
        </p:nvSpPr>
        <p:spPr>
          <a:xfrm>
            <a:off x="6584075" y="3043338"/>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862" name="Shape 862"/>
          <p:cNvGrpSpPr/>
          <p:nvPr/>
        </p:nvGrpSpPr>
        <p:grpSpPr>
          <a:xfrm>
            <a:off x="6618957" y="3648997"/>
            <a:ext cx="519900" cy="414600"/>
            <a:chOff x="3216032" y="3540309"/>
            <a:chExt cx="519900" cy="414600"/>
          </a:xfrm>
        </p:grpSpPr>
        <p:sp>
          <p:nvSpPr>
            <p:cNvPr id="863" name="Shape 863"/>
            <p:cNvSpPr/>
            <p:nvPr/>
          </p:nvSpPr>
          <p:spPr>
            <a:xfrm>
              <a:off x="3258082" y="3669134"/>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864" name="Shape 864"/>
            <p:cNvSpPr txBox="1"/>
            <p:nvPr/>
          </p:nvSpPr>
          <p:spPr>
            <a:xfrm>
              <a:off x="3216032" y="3540309"/>
              <a:ext cx="5199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i</a:t>
              </a:r>
            </a:p>
          </p:txBody>
        </p:sp>
      </p:grpSp>
      <p:sp>
        <p:nvSpPr>
          <p:cNvPr id="865" name="Shape 865"/>
          <p:cNvSpPr txBox="1"/>
          <p:nvPr/>
        </p:nvSpPr>
        <p:spPr>
          <a:xfrm>
            <a:off x="7040000" y="3342425"/>
            <a:ext cx="353100" cy="291300"/>
          </a:xfrm>
          <a:prstGeom prst="rect">
            <a:avLst/>
          </a:prstGeom>
          <a:noFill/>
          <a:ln>
            <a:noFill/>
          </a:ln>
        </p:spPr>
        <p:txBody>
          <a:bodyPr anchorCtr="0" anchor="t" bIns="91425" lIns="91425" rIns="91425" wrap="square" tIns="91425">
            <a:noAutofit/>
          </a:bodyPr>
          <a:lstStyle/>
          <a:p>
            <a:pPr lvl="0" rtl="0">
              <a:spcBef>
                <a:spcPts val="0"/>
              </a:spcBef>
              <a:buNone/>
            </a:pPr>
            <a:r>
              <a:rPr lang="en"/>
              <a:t>...</a:t>
            </a:r>
          </a:p>
        </p:txBody>
      </p:sp>
      <p:sp>
        <p:nvSpPr>
          <p:cNvPr id="866" name="Shape 866"/>
          <p:cNvSpPr txBox="1"/>
          <p:nvPr/>
        </p:nvSpPr>
        <p:spPr>
          <a:xfrm>
            <a:off x="7036475" y="3948807"/>
            <a:ext cx="353100" cy="291300"/>
          </a:xfrm>
          <a:prstGeom prst="rect">
            <a:avLst/>
          </a:prstGeom>
          <a:noFill/>
          <a:ln>
            <a:noFill/>
          </a:ln>
        </p:spPr>
        <p:txBody>
          <a:bodyPr anchorCtr="0" anchor="t" bIns="91425" lIns="91425" rIns="91425" wrap="square" tIns="91425">
            <a:noAutofit/>
          </a:bodyPr>
          <a:lstStyle/>
          <a:p>
            <a:pPr lvl="0" rtl="0">
              <a:spcBef>
                <a:spcPts val="0"/>
              </a:spcBef>
              <a:buNone/>
            </a:pPr>
            <a:r>
              <a:rPr lang="en"/>
              <a:t>...</a:t>
            </a:r>
          </a:p>
        </p:txBody>
      </p:sp>
      <p:grpSp>
        <p:nvGrpSpPr>
          <p:cNvPr id="867" name="Shape 867"/>
          <p:cNvGrpSpPr/>
          <p:nvPr/>
        </p:nvGrpSpPr>
        <p:grpSpPr>
          <a:xfrm>
            <a:off x="6618950" y="3043213"/>
            <a:ext cx="353100" cy="414600"/>
            <a:chOff x="3216025" y="2934525"/>
            <a:chExt cx="353100" cy="414600"/>
          </a:xfrm>
        </p:grpSpPr>
        <p:sp>
          <p:nvSpPr>
            <p:cNvPr id="868" name="Shape 868"/>
            <p:cNvSpPr/>
            <p:nvPr/>
          </p:nvSpPr>
          <p:spPr>
            <a:xfrm>
              <a:off x="3258075" y="306335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869" name="Shape 869"/>
            <p:cNvSpPr txBox="1"/>
            <p:nvPr/>
          </p:nvSpPr>
          <p:spPr>
            <a:xfrm>
              <a:off x="3216025" y="293452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870" name="Shape 870"/>
          <p:cNvGrpSpPr/>
          <p:nvPr/>
        </p:nvGrpSpPr>
        <p:grpSpPr>
          <a:xfrm>
            <a:off x="6618950" y="4254788"/>
            <a:ext cx="353100" cy="414600"/>
            <a:chOff x="3216025" y="4146100"/>
            <a:chExt cx="353100" cy="414600"/>
          </a:xfrm>
        </p:grpSpPr>
        <p:sp>
          <p:nvSpPr>
            <p:cNvPr id="871" name="Shape 871"/>
            <p:cNvSpPr/>
            <p:nvPr/>
          </p:nvSpPr>
          <p:spPr>
            <a:xfrm>
              <a:off x="3258075" y="427492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872" name="Shape 872"/>
            <p:cNvSpPr txBox="1"/>
            <p:nvPr/>
          </p:nvSpPr>
          <p:spPr>
            <a:xfrm>
              <a:off x="3216025" y="414610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873" name="Shape 873"/>
          <p:cNvSpPr txBox="1"/>
          <p:nvPr/>
        </p:nvSpPr>
        <p:spPr>
          <a:xfrm>
            <a:off x="7091001" y="4607876"/>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p>
        </p:txBody>
      </p:sp>
      <p:graphicFrame>
        <p:nvGraphicFramePr>
          <p:cNvPr id="874" name="Shape 874"/>
          <p:cNvGraphicFramePr/>
          <p:nvPr/>
        </p:nvGraphicFramePr>
        <p:xfrm>
          <a:off x="6972050" y="3122563"/>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875" name="Shape 875"/>
          <p:cNvGraphicFramePr/>
          <p:nvPr/>
        </p:nvGraphicFramePr>
        <p:xfrm>
          <a:off x="6972050" y="4334138"/>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876" name="Shape 876"/>
          <p:cNvGraphicFramePr/>
          <p:nvPr/>
        </p:nvGraphicFramePr>
        <p:xfrm>
          <a:off x="6972050" y="372835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a:t>
                      </a:r>
                      <a:r>
                        <a:rPr lang="en" sz="1000" strike="sngStrike"/>
                        <a:t>b</a:t>
                      </a:r>
                      <a:r>
                        <a:rPr lang="en" sz="1000"/>
                        <a:t> 0</a:t>
                      </a:r>
                    </a:p>
                  </a:txBody>
                  <a:tcPr marT="91425" marB="91425" marR="91425" marL="91425">
                    <a:solidFill>
                      <a:srgbClr val="FCE5CD"/>
                    </a:solidFill>
                  </a:tcPr>
                </a:tc>
              </a:tr>
            </a:tbl>
          </a:graphicData>
        </a:graphic>
      </p:graphicFrame>
    </p:spTree>
  </p:cSld>
  <p:clrMapOvr>
    <a:masterClrMapping/>
  </p:clrMapOvr>
</p:sld>
</file>

<file path=ppt/slides/slide4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880" name="Shape 880"/>
        <p:cNvGrpSpPr/>
        <p:nvPr/>
      </p:nvGrpSpPr>
      <p:grpSpPr>
        <a:xfrm>
          <a:off x="0" y="0"/>
          <a:ext cx="0" cy="0"/>
          <a:chOff x="0" y="0"/>
          <a:chExt cx="0" cy="0"/>
        </a:xfrm>
      </p:grpSpPr>
      <p:sp>
        <p:nvSpPr>
          <p:cNvPr id="881" name="Shape 881"/>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Model</a:t>
            </a:r>
          </a:p>
        </p:txBody>
      </p:sp>
      <p:sp>
        <p:nvSpPr>
          <p:cNvPr id="882" name="Shape 882"/>
          <p:cNvSpPr txBox="1"/>
          <p:nvPr>
            <p:ph idx="1" type="body"/>
          </p:nvPr>
        </p:nvSpPr>
        <p:spPr>
          <a:xfrm>
            <a:off x="973350" y="1116150"/>
            <a:ext cx="7687200" cy="2911200"/>
          </a:xfrm>
          <a:prstGeom prst="rect">
            <a:avLst/>
          </a:prstGeom>
        </p:spPr>
        <p:txBody>
          <a:bodyPr anchorCtr="0" anchor="t" bIns="91425" lIns="91425" rIns="91425" wrap="square" tIns="91425">
            <a:noAutofit/>
          </a:bodyPr>
          <a:lstStyle/>
          <a:p>
            <a:pPr lvl="0" rtl="0">
              <a:spcBef>
                <a:spcPts val="0"/>
              </a:spcBef>
              <a:buNone/>
            </a:pPr>
            <a:r>
              <a:rPr lang="en" sz="1800"/>
              <a:t>It is impossible to have a </a:t>
            </a:r>
            <a:r>
              <a:rPr b="1" lang="en" sz="1800">
                <a:solidFill>
                  <a:srgbClr val="FFFF00"/>
                </a:solidFill>
              </a:rPr>
              <a:t>deterministic</a:t>
            </a:r>
            <a:r>
              <a:rPr lang="en" sz="1800"/>
              <a:t> protocol that solves consensus in a message-passing asynchronous system in which at most one process may </a:t>
            </a:r>
            <a:r>
              <a:rPr lang="en" sz="1800">
                <a:solidFill>
                  <a:srgbClr val="FFFFFF"/>
                </a:solidFill>
              </a:rPr>
              <a:t>fail by crashing.</a:t>
            </a:r>
          </a:p>
          <a:p>
            <a:pPr indent="-342900" lvl="0" marL="457200" rtl="0">
              <a:spcBef>
                <a:spcPts val="0"/>
              </a:spcBef>
              <a:buClr>
                <a:srgbClr val="FFFFFF"/>
              </a:buClr>
              <a:buSzPct val="100000"/>
              <a:buFont typeface="Lato"/>
              <a:buChar char="●"/>
            </a:pPr>
            <a:r>
              <a:rPr lang="en" sz="1800">
                <a:solidFill>
                  <a:srgbClr val="FFFFFF"/>
                </a:solidFill>
              </a:rPr>
              <a:t>Step: C’= e(C) = (s’, M’)</a:t>
            </a:r>
          </a:p>
          <a:p>
            <a:pPr lvl="0" rtl="0">
              <a:spcBef>
                <a:spcPts val="0"/>
              </a:spcBef>
              <a:buNone/>
            </a:pPr>
            <a:r>
              <a:t/>
            </a:r>
            <a:endParaRPr sz="1100">
              <a:solidFill>
                <a:srgbClr val="FFFFFF"/>
              </a:solidFill>
              <a:latin typeface="Arial"/>
              <a:ea typeface="Arial"/>
              <a:cs typeface="Arial"/>
              <a:sym typeface="Arial"/>
            </a:endParaRPr>
          </a:p>
          <a:p>
            <a:pPr lvl="0" rtl="0">
              <a:spcBef>
                <a:spcPts val="0"/>
              </a:spcBef>
              <a:buNone/>
            </a:pPr>
            <a:r>
              <a:t/>
            </a:r>
            <a:endParaRPr sz="1800"/>
          </a:p>
          <a:p>
            <a:pPr lvl="0" rtl="0">
              <a:spcBef>
                <a:spcPts val="0"/>
              </a:spcBef>
              <a:buNone/>
            </a:pPr>
            <a:r>
              <a:t/>
            </a:r>
            <a:endParaRPr sz="1800"/>
          </a:p>
        </p:txBody>
      </p:sp>
      <p:sp>
        <p:nvSpPr>
          <p:cNvPr id="883" name="Shape 883"/>
          <p:cNvSpPr/>
          <p:nvPr/>
        </p:nvSpPr>
        <p:spPr>
          <a:xfrm>
            <a:off x="90500" y="2846175"/>
            <a:ext cx="2610000" cy="2241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884" name="Shape 884"/>
          <p:cNvSpPr/>
          <p:nvPr/>
        </p:nvSpPr>
        <p:spPr>
          <a:xfrm>
            <a:off x="230725" y="304327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885" name="Shape 885"/>
          <p:cNvSpPr/>
          <p:nvPr/>
        </p:nvSpPr>
        <p:spPr>
          <a:xfrm>
            <a:off x="1734350" y="3749325"/>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886" name="Shape 886"/>
          <p:cNvGrpSpPr/>
          <p:nvPr/>
        </p:nvGrpSpPr>
        <p:grpSpPr>
          <a:xfrm>
            <a:off x="265600" y="3043150"/>
            <a:ext cx="353100" cy="414600"/>
            <a:chOff x="4355150" y="3099175"/>
            <a:chExt cx="353100" cy="414600"/>
          </a:xfrm>
        </p:grpSpPr>
        <p:sp>
          <p:nvSpPr>
            <p:cNvPr id="887" name="Shape 887"/>
            <p:cNvSpPr/>
            <p:nvPr/>
          </p:nvSpPr>
          <p:spPr>
            <a:xfrm>
              <a:off x="4397200" y="322800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888" name="Shape 888"/>
            <p:cNvSpPr txBox="1"/>
            <p:nvPr/>
          </p:nvSpPr>
          <p:spPr>
            <a:xfrm>
              <a:off x="4355150" y="309917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889" name="Shape 889"/>
          <p:cNvGrpSpPr/>
          <p:nvPr/>
        </p:nvGrpSpPr>
        <p:grpSpPr>
          <a:xfrm>
            <a:off x="265600" y="4254725"/>
            <a:ext cx="353100" cy="414600"/>
            <a:chOff x="4355150" y="4310750"/>
            <a:chExt cx="353100" cy="414600"/>
          </a:xfrm>
        </p:grpSpPr>
        <p:sp>
          <p:nvSpPr>
            <p:cNvPr id="890" name="Shape 890"/>
            <p:cNvSpPr/>
            <p:nvPr/>
          </p:nvSpPr>
          <p:spPr>
            <a:xfrm>
              <a:off x="4397200" y="443957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891" name="Shape 891"/>
            <p:cNvSpPr txBox="1"/>
            <p:nvPr/>
          </p:nvSpPr>
          <p:spPr>
            <a:xfrm>
              <a:off x="4355150" y="431075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892" name="Shape 892"/>
          <p:cNvSpPr txBox="1"/>
          <p:nvPr/>
        </p:nvSpPr>
        <p:spPr>
          <a:xfrm>
            <a:off x="1962850" y="38944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p>
        </p:txBody>
      </p:sp>
      <p:sp>
        <p:nvSpPr>
          <p:cNvPr id="893" name="Shape 893"/>
          <p:cNvSpPr txBox="1"/>
          <p:nvPr/>
        </p:nvSpPr>
        <p:spPr>
          <a:xfrm>
            <a:off x="759322" y="3305350"/>
            <a:ext cx="353100" cy="670200"/>
          </a:xfrm>
          <a:prstGeom prst="rect">
            <a:avLst/>
          </a:prstGeom>
          <a:noFill/>
          <a:ln>
            <a:noFill/>
          </a:ln>
        </p:spPr>
        <p:txBody>
          <a:bodyPr anchorCtr="0" anchor="t" bIns="91425" lIns="91425" rIns="91425" wrap="square" tIns="91425">
            <a:noAutofit/>
          </a:bodyPr>
          <a:lstStyle/>
          <a:p>
            <a:pPr lvl="0" rtl="0">
              <a:spcBef>
                <a:spcPts val="0"/>
              </a:spcBef>
              <a:buNone/>
            </a:pPr>
            <a:r>
              <a:rPr b="1" lang="en" sz="1800"/>
              <a:t>.</a:t>
            </a:r>
          </a:p>
          <a:p>
            <a:pPr lvl="0" rtl="0">
              <a:spcBef>
                <a:spcPts val="0"/>
              </a:spcBef>
              <a:buNone/>
            </a:pPr>
            <a:r>
              <a:rPr b="1" lang="en" sz="1800"/>
              <a:t>.</a:t>
            </a:r>
          </a:p>
          <a:p>
            <a:pPr lvl="0" rtl="0">
              <a:spcBef>
                <a:spcPts val="0"/>
              </a:spcBef>
              <a:buNone/>
            </a:pPr>
            <a:r>
              <a:rPr b="1" lang="en" sz="1800"/>
              <a:t>.</a:t>
            </a:r>
          </a:p>
        </p:txBody>
      </p:sp>
      <p:sp>
        <p:nvSpPr>
          <p:cNvPr id="894" name="Shape 894"/>
          <p:cNvSpPr txBox="1"/>
          <p:nvPr/>
        </p:nvSpPr>
        <p:spPr>
          <a:xfrm>
            <a:off x="1672575" y="3122500"/>
            <a:ext cx="1199100" cy="541500"/>
          </a:xfrm>
          <a:prstGeom prst="rect">
            <a:avLst/>
          </a:prstGeom>
          <a:noFill/>
          <a:ln>
            <a:noFill/>
          </a:ln>
        </p:spPr>
        <p:txBody>
          <a:bodyPr anchorCtr="0" anchor="t" bIns="91425" lIns="91425" rIns="91425" wrap="square" tIns="91425">
            <a:noAutofit/>
          </a:bodyPr>
          <a:lstStyle/>
          <a:p>
            <a:pPr lvl="0" rtl="0">
              <a:spcBef>
                <a:spcPts val="0"/>
              </a:spcBef>
              <a:buNone/>
            </a:pPr>
            <a:r>
              <a:rPr b="1" lang="en"/>
              <a:t>C = (s, M)</a:t>
            </a:r>
          </a:p>
        </p:txBody>
      </p:sp>
      <p:sp>
        <p:nvSpPr>
          <p:cNvPr id="895" name="Shape 895"/>
          <p:cNvSpPr txBox="1"/>
          <p:nvPr/>
        </p:nvSpPr>
        <p:spPr>
          <a:xfrm>
            <a:off x="737651" y="460781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p>
        </p:txBody>
      </p:sp>
      <p:graphicFrame>
        <p:nvGraphicFramePr>
          <p:cNvPr id="896" name="Shape 896"/>
          <p:cNvGraphicFramePr/>
          <p:nvPr/>
        </p:nvGraphicFramePr>
        <p:xfrm>
          <a:off x="618700" y="312250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897" name="Shape 897"/>
          <p:cNvGraphicFramePr/>
          <p:nvPr/>
        </p:nvGraphicFramePr>
        <p:xfrm>
          <a:off x="618700" y="433407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sp>
        <p:nvSpPr>
          <p:cNvPr id="898" name="Shape 898"/>
          <p:cNvSpPr/>
          <p:nvPr/>
        </p:nvSpPr>
        <p:spPr>
          <a:xfrm>
            <a:off x="3718325" y="186592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899" name="Shape 899"/>
          <p:cNvCxnSpPr>
            <a:stCxn id="900" idx="1"/>
          </p:cNvCxnSpPr>
          <p:nvPr/>
        </p:nvCxnSpPr>
        <p:spPr>
          <a:xfrm rot="10800000">
            <a:off x="4897075" y="2744541"/>
            <a:ext cx="925800" cy="13800"/>
          </a:xfrm>
          <a:prstGeom prst="straightConnector1">
            <a:avLst/>
          </a:prstGeom>
          <a:noFill/>
          <a:ln cap="flat" cmpd="sng" w="28575">
            <a:solidFill>
              <a:schemeClr val="dk2"/>
            </a:solidFill>
            <a:prstDash val="solid"/>
            <a:round/>
            <a:headEnd len="lg" w="lg" type="none"/>
            <a:tailEnd len="lg" w="lg" type="triangle"/>
          </a:ln>
        </p:spPr>
      </p:cxnSp>
      <p:sp>
        <p:nvSpPr>
          <p:cNvPr id="901" name="Shape 901"/>
          <p:cNvSpPr txBox="1"/>
          <p:nvPr/>
        </p:nvSpPr>
        <p:spPr>
          <a:xfrm>
            <a:off x="5089174" y="2366930"/>
            <a:ext cx="860400" cy="4146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FFFFFF"/>
                </a:solidFill>
              </a:rPr>
              <a:t>(p</a:t>
            </a:r>
            <a:r>
              <a:rPr baseline="-25000" lang="en">
                <a:solidFill>
                  <a:srgbClr val="FFFFFF"/>
                </a:solidFill>
              </a:rPr>
              <a:t>i</a:t>
            </a:r>
            <a:r>
              <a:rPr lang="en">
                <a:solidFill>
                  <a:srgbClr val="FFFFFF"/>
                </a:solidFill>
              </a:rPr>
              <a:t>, m)</a:t>
            </a:r>
          </a:p>
        </p:txBody>
      </p:sp>
      <p:grpSp>
        <p:nvGrpSpPr>
          <p:cNvPr id="902" name="Shape 902"/>
          <p:cNvGrpSpPr/>
          <p:nvPr/>
        </p:nvGrpSpPr>
        <p:grpSpPr>
          <a:xfrm>
            <a:off x="3753207" y="2471584"/>
            <a:ext cx="519900" cy="414600"/>
            <a:chOff x="3216032" y="3540309"/>
            <a:chExt cx="519900" cy="414600"/>
          </a:xfrm>
        </p:grpSpPr>
        <p:sp>
          <p:nvSpPr>
            <p:cNvPr id="903" name="Shape 903"/>
            <p:cNvSpPr/>
            <p:nvPr/>
          </p:nvSpPr>
          <p:spPr>
            <a:xfrm>
              <a:off x="3258082" y="3669134"/>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904" name="Shape 904"/>
            <p:cNvSpPr txBox="1"/>
            <p:nvPr/>
          </p:nvSpPr>
          <p:spPr>
            <a:xfrm>
              <a:off x="3216032" y="3540309"/>
              <a:ext cx="5199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i</a:t>
              </a:r>
            </a:p>
          </p:txBody>
        </p:sp>
      </p:grpSp>
      <p:sp>
        <p:nvSpPr>
          <p:cNvPr id="905" name="Shape 905"/>
          <p:cNvSpPr txBox="1"/>
          <p:nvPr/>
        </p:nvSpPr>
        <p:spPr>
          <a:xfrm>
            <a:off x="4174250" y="2165013"/>
            <a:ext cx="353100" cy="291300"/>
          </a:xfrm>
          <a:prstGeom prst="rect">
            <a:avLst/>
          </a:prstGeom>
          <a:noFill/>
          <a:ln>
            <a:noFill/>
          </a:ln>
        </p:spPr>
        <p:txBody>
          <a:bodyPr anchorCtr="0" anchor="t" bIns="91425" lIns="91425" rIns="91425" wrap="square" tIns="91425">
            <a:noAutofit/>
          </a:bodyPr>
          <a:lstStyle/>
          <a:p>
            <a:pPr lvl="0" rtl="0">
              <a:spcBef>
                <a:spcPts val="0"/>
              </a:spcBef>
              <a:buNone/>
            </a:pPr>
            <a:r>
              <a:rPr lang="en"/>
              <a:t>...</a:t>
            </a:r>
          </a:p>
        </p:txBody>
      </p:sp>
      <p:sp>
        <p:nvSpPr>
          <p:cNvPr id="906" name="Shape 906"/>
          <p:cNvSpPr txBox="1"/>
          <p:nvPr/>
        </p:nvSpPr>
        <p:spPr>
          <a:xfrm>
            <a:off x="4170725" y="2771394"/>
            <a:ext cx="353100" cy="291300"/>
          </a:xfrm>
          <a:prstGeom prst="rect">
            <a:avLst/>
          </a:prstGeom>
          <a:noFill/>
          <a:ln>
            <a:noFill/>
          </a:ln>
        </p:spPr>
        <p:txBody>
          <a:bodyPr anchorCtr="0" anchor="t" bIns="91425" lIns="91425" rIns="91425" wrap="square" tIns="91425">
            <a:noAutofit/>
          </a:bodyPr>
          <a:lstStyle/>
          <a:p>
            <a:pPr lvl="0" rtl="0">
              <a:spcBef>
                <a:spcPts val="0"/>
              </a:spcBef>
              <a:buNone/>
            </a:pPr>
            <a:r>
              <a:rPr lang="en"/>
              <a:t>...</a:t>
            </a:r>
          </a:p>
        </p:txBody>
      </p:sp>
      <p:sp>
        <p:nvSpPr>
          <p:cNvPr id="900" name="Shape 900"/>
          <p:cNvSpPr/>
          <p:nvPr/>
        </p:nvSpPr>
        <p:spPr>
          <a:xfrm>
            <a:off x="5822875" y="2358800"/>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907" name="Shape 907"/>
          <p:cNvGrpSpPr/>
          <p:nvPr/>
        </p:nvGrpSpPr>
        <p:grpSpPr>
          <a:xfrm>
            <a:off x="3753200" y="1865800"/>
            <a:ext cx="353100" cy="414600"/>
            <a:chOff x="3216025" y="2934525"/>
            <a:chExt cx="353100" cy="414600"/>
          </a:xfrm>
        </p:grpSpPr>
        <p:sp>
          <p:nvSpPr>
            <p:cNvPr id="908" name="Shape 908"/>
            <p:cNvSpPr/>
            <p:nvPr/>
          </p:nvSpPr>
          <p:spPr>
            <a:xfrm>
              <a:off x="3258075" y="306335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909" name="Shape 909"/>
            <p:cNvSpPr txBox="1"/>
            <p:nvPr/>
          </p:nvSpPr>
          <p:spPr>
            <a:xfrm>
              <a:off x="3216025" y="293452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910" name="Shape 910"/>
          <p:cNvGrpSpPr/>
          <p:nvPr/>
        </p:nvGrpSpPr>
        <p:grpSpPr>
          <a:xfrm>
            <a:off x="3753200" y="3077375"/>
            <a:ext cx="353100" cy="414600"/>
            <a:chOff x="3216025" y="4146100"/>
            <a:chExt cx="353100" cy="414600"/>
          </a:xfrm>
        </p:grpSpPr>
        <p:sp>
          <p:nvSpPr>
            <p:cNvPr id="911" name="Shape 911"/>
            <p:cNvSpPr/>
            <p:nvPr/>
          </p:nvSpPr>
          <p:spPr>
            <a:xfrm>
              <a:off x="3258075" y="427492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912" name="Shape 912"/>
            <p:cNvSpPr txBox="1"/>
            <p:nvPr/>
          </p:nvSpPr>
          <p:spPr>
            <a:xfrm>
              <a:off x="3216025" y="414610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913" name="Shape 913"/>
          <p:cNvSpPr txBox="1"/>
          <p:nvPr/>
        </p:nvSpPr>
        <p:spPr>
          <a:xfrm>
            <a:off x="6048713" y="25112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p>
        </p:txBody>
      </p:sp>
      <p:sp>
        <p:nvSpPr>
          <p:cNvPr id="914" name="Shape 914"/>
          <p:cNvSpPr txBox="1"/>
          <p:nvPr/>
        </p:nvSpPr>
        <p:spPr>
          <a:xfrm>
            <a:off x="4225251" y="343046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p>
        </p:txBody>
      </p:sp>
      <p:graphicFrame>
        <p:nvGraphicFramePr>
          <p:cNvPr id="915" name="Shape 915"/>
          <p:cNvGraphicFramePr/>
          <p:nvPr/>
        </p:nvGraphicFramePr>
        <p:xfrm>
          <a:off x="4106300" y="194515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916" name="Shape 916"/>
          <p:cNvGraphicFramePr/>
          <p:nvPr/>
        </p:nvGraphicFramePr>
        <p:xfrm>
          <a:off x="4106300" y="315672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917" name="Shape 917"/>
          <p:cNvGraphicFramePr/>
          <p:nvPr/>
        </p:nvGraphicFramePr>
        <p:xfrm>
          <a:off x="4106300" y="2550938"/>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sp>
        <p:nvSpPr>
          <p:cNvPr id="918" name="Shape 918"/>
          <p:cNvSpPr/>
          <p:nvPr/>
        </p:nvSpPr>
        <p:spPr>
          <a:xfrm>
            <a:off x="6443932" y="2846175"/>
            <a:ext cx="2610000" cy="2241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919" name="Shape 919"/>
          <p:cNvSpPr/>
          <p:nvPr/>
        </p:nvSpPr>
        <p:spPr>
          <a:xfrm>
            <a:off x="8087782" y="3749325"/>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920" name="Shape 920"/>
          <p:cNvSpPr txBox="1"/>
          <p:nvPr/>
        </p:nvSpPr>
        <p:spPr>
          <a:xfrm>
            <a:off x="8240076" y="3818275"/>
            <a:ext cx="673200" cy="414600"/>
          </a:xfrm>
          <a:prstGeom prst="rect">
            <a:avLst/>
          </a:prstGeom>
          <a:noFill/>
          <a:ln>
            <a:noFill/>
          </a:ln>
        </p:spPr>
        <p:txBody>
          <a:bodyPr anchorCtr="0" anchor="t" bIns="91425" lIns="91425" rIns="91425" wrap="square" tIns="91425">
            <a:noAutofit/>
          </a:bodyPr>
          <a:lstStyle/>
          <a:p>
            <a:pPr lvl="0" rtl="0">
              <a:spcBef>
                <a:spcPts val="0"/>
              </a:spcBef>
              <a:buNone/>
            </a:pPr>
            <a:r>
              <a:rPr b="1" lang="en" sz="1200"/>
              <a:t>M’</a:t>
            </a:r>
          </a:p>
          <a:p>
            <a:pPr lvl="0" rtl="0">
              <a:spcBef>
                <a:spcPts val="0"/>
              </a:spcBef>
              <a:buNone/>
            </a:pPr>
            <a:r>
              <a:rPr b="1" lang="en" sz="1200" strike="sngStrike"/>
              <a:t>(p</a:t>
            </a:r>
            <a:r>
              <a:rPr b="1" baseline="-25000" lang="en" sz="1200" strike="sngStrike"/>
              <a:t>i</a:t>
            </a:r>
            <a:r>
              <a:rPr b="1" lang="en" sz="1200" strike="sngStrike"/>
              <a:t>, m)</a:t>
            </a:r>
          </a:p>
        </p:txBody>
      </p:sp>
      <p:sp>
        <p:nvSpPr>
          <p:cNvPr id="921" name="Shape 921"/>
          <p:cNvSpPr txBox="1"/>
          <p:nvPr/>
        </p:nvSpPr>
        <p:spPr>
          <a:xfrm>
            <a:off x="7918482" y="3122500"/>
            <a:ext cx="1199100" cy="541500"/>
          </a:xfrm>
          <a:prstGeom prst="rect">
            <a:avLst/>
          </a:prstGeom>
          <a:noFill/>
          <a:ln>
            <a:noFill/>
          </a:ln>
        </p:spPr>
        <p:txBody>
          <a:bodyPr anchorCtr="0" anchor="t" bIns="91425" lIns="91425" rIns="91425" wrap="square" tIns="91425">
            <a:noAutofit/>
          </a:bodyPr>
          <a:lstStyle/>
          <a:p>
            <a:pPr lvl="0" rtl="0">
              <a:spcBef>
                <a:spcPts val="0"/>
              </a:spcBef>
              <a:buNone/>
            </a:pPr>
            <a:r>
              <a:rPr b="1" lang="en"/>
              <a:t>C’ = (s’, M’)</a:t>
            </a:r>
          </a:p>
        </p:txBody>
      </p:sp>
      <p:sp>
        <p:nvSpPr>
          <p:cNvPr id="922" name="Shape 922"/>
          <p:cNvSpPr/>
          <p:nvPr/>
        </p:nvSpPr>
        <p:spPr>
          <a:xfrm>
            <a:off x="6584075" y="3043338"/>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923" name="Shape 923"/>
          <p:cNvGrpSpPr/>
          <p:nvPr/>
        </p:nvGrpSpPr>
        <p:grpSpPr>
          <a:xfrm>
            <a:off x="6618957" y="3648997"/>
            <a:ext cx="519900" cy="414600"/>
            <a:chOff x="3216032" y="3540309"/>
            <a:chExt cx="519900" cy="414600"/>
          </a:xfrm>
        </p:grpSpPr>
        <p:sp>
          <p:nvSpPr>
            <p:cNvPr id="924" name="Shape 924"/>
            <p:cNvSpPr/>
            <p:nvPr/>
          </p:nvSpPr>
          <p:spPr>
            <a:xfrm>
              <a:off x="3258082" y="3669134"/>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925" name="Shape 925"/>
            <p:cNvSpPr txBox="1"/>
            <p:nvPr/>
          </p:nvSpPr>
          <p:spPr>
            <a:xfrm>
              <a:off x="3216032" y="3540309"/>
              <a:ext cx="5199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i</a:t>
              </a:r>
            </a:p>
          </p:txBody>
        </p:sp>
      </p:grpSp>
      <p:sp>
        <p:nvSpPr>
          <p:cNvPr id="926" name="Shape 926"/>
          <p:cNvSpPr txBox="1"/>
          <p:nvPr/>
        </p:nvSpPr>
        <p:spPr>
          <a:xfrm>
            <a:off x="7040000" y="3342425"/>
            <a:ext cx="353100" cy="291300"/>
          </a:xfrm>
          <a:prstGeom prst="rect">
            <a:avLst/>
          </a:prstGeom>
          <a:noFill/>
          <a:ln>
            <a:noFill/>
          </a:ln>
        </p:spPr>
        <p:txBody>
          <a:bodyPr anchorCtr="0" anchor="t" bIns="91425" lIns="91425" rIns="91425" wrap="square" tIns="91425">
            <a:noAutofit/>
          </a:bodyPr>
          <a:lstStyle/>
          <a:p>
            <a:pPr lvl="0" rtl="0">
              <a:spcBef>
                <a:spcPts val="0"/>
              </a:spcBef>
              <a:buNone/>
            </a:pPr>
            <a:r>
              <a:rPr lang="en"/>
              <a:t>...</a:t>
            </a:r>
          </a:p>
        </p:txBody>
      </p:sp>
      <p:sp>
        <p:nvSpPr>
          <p:cNvPr id="927" name="Shape 927"/>
          <p:cNvSpPr txBox="1"/>
          <p:nvPr/>
        </p:nvSpPr>
        <p:spPr>
          <a:xfrm>
            <a:off x="7036475" y="3948807"/>
            <a:ext cx="353100" cy="291300"/>
          </a:xfrm>
          <a:prstGeom prst="rect">
            <a:avLst/>
          </a:prstGeom>
          <a:noFill/>
          <a:ln>
            <a:noFill/>
          </a:ln>
        </p:spPr>
        <p:txBody>
          <a:bodyPr anchorCtr="0" anchor="t" bIns="91425" lIns="91425" rIns="91425" wrap="square" tIns="91425">
            <a:noAutofit/>
          </a:bodyPr>
          <a:lstStyle/>
          <a:p>
            <a:pPr lvl="0" rtl="0">
              <a:spcBef>
                <a:spcPts val="0"/>
              </a:spcBef>
              <a:buNone/>
            </a:pPr>
            <a:r>
              <a:rPr lang="en"/>
              <a:t>...</a:t>
            </a:r>
          </a:p>
        </p:txBody>
      </p:sp>
      <p:grpSp>
        <p:nvGrpSpPr>
          <p:cNvPr id="928" name="Shape 928"/>
          <p:cNvGrpSpPr/>
          <p:nvPr/>
        </p:nvGrpSpPr>
        <p:grpSpPr>
          <a:xfrm>
            <a:off x="6618950" y="3043213"/>
            <a:ext cx="353100" cy="414600"/>
            <a:chOff x="3216025" y="2934525"/>
            <a:chExt cx="353100" cy="414600"/>
          </a:xfrm>
        </p:grpSpPr>
        <p:sp>
          <p:nvSpPr>
            <p:cNvPr id="929" name="Shape 929"/>
            <p:cNvSpPr/>
            <p:nvPr/>
          </p:nvSpPr>
          <p:spPr>
            <a:xfrm>
              <a:off x="3258075" y="306335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930" name="Shape 930"/>
            <p:cNvSpPr txBox="1"/>
            <p:nvPr/>
          </p:nvSpPr>
          <p:spPr>
            <a:xfrm>
              <a:off x="3216025" y="293452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931" name="Shape 931"/>
          <p:cNvGrpSpPr/>
          <p:nvPr/>
        </p:nvGrpSpPr>
        <p:grpSpPr>
          <a:xfrm>
            <a:off x="6618950" y="4254788"/>
            <a:ext cx="353100" cy="414600"/>
            <a:chOff x="3216025" y="4146100"/>
            <a:chExt cx="353100" cy="414600"/>
          </a:xfrm>
        </p:grpSpPr>
        <p:sp>
          <p:nvSpPr>
            <p:cNvPr id="932" name="Shape 932"/>
            <p:cNvSpPr/>
            <p:nvPr/>
          </p:nvSpPr>
          <p:spPr>
            <a:xfrm>
              <a:off x="3258075" y="427492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933" name="Shape 933"/>
            <p:cNvSpPr txBox="1"/>
            <p:nvPr/>
          </p:nvSpPr>
          <p:spPr>
            <a:xfrm>
              <a:off x="3216025" y="414610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934" name="Shape 934"/>
          <p:cNvSpPr txBox="1"/>
          <p:nvPr/>
        </p:nvSpPr>
        <p:spPr>
          <a:xfrm>
            <a:off x="7091001" y="4607876"/>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p>
        </p:txBody>
      </p:sp>
      <p:graphicFrame>
        <p:nvGraphicFramePr>
          <p:cNvPr id="935" name="Shape 935"/>
          <p:cNvGraphicFramePr/>
          <p:nvPr/>
        </p:nvGraphicFramePr>
        <p:xfrm>
          <a:off x="6972050" y="3122563"/>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936" name="Shape 936"/>
          <p:cNvGraphicFramePr/>
          <p:nvPr/>
        </p:nvGraphicFramePr>
        <p:xfrm>
          <a:off x="6972050" y="4334138"/>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b/0/1</a:t>
                      </a:r>
                    </a:p>
                  </a:txBody>
                  <a:tcPr marT="91425" marB="91425" marR="91425" marL="91425">
                    <a:solidFill>
                      <a:srgbClr val="FCE5CD"/>
                    </a:solidFill>
                  </a:tcPr>
                </a:tc>
              </a:tr>
            </a:tbl>
          </a:graphicData>
        </a:graphic>
      </p:graphicFrame>
      <p:graphicFrame>
        <p:nvGraphicFramePr>
          <p:cNvPr id="937" name="Shape 937"/>
          <p:cNvGraphicFramePr/>
          <p:nvPr/>
        </p:nvGraphicFramePr>
        <p:xfrm>
          <a:off x="6972050" y="372835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a:t>
                      </a:r>
                      <a:r>
                        <a:rPr lang="en" sz="1000" strike="sngStrike"/>
                        <a:t>b</a:t>
                      </a:r>
                      <a:r>
                        <a:rPr lang="en" sz="1000"/>
                        <a:t> 0</a:t>
                      </a:r>
                    </a:p>
                  </a:txBody>
                  <a:tcPr marT="91425" marB="91425" marR="91425" marL="91425">
                    <a:solidFill>
                      <a:srgbClr val="FCE5CD"/>
                    </a:solidFill>
                  </a:tcPr>
                </a:tc>
              </a:tr>
            </a:tbl>
          </a:graphicData>
        </a:graphic>
      </p:graphicFrame>
      <p:sp>
        <p:nvSpPr>
          <p:cNvPr id="938" name="Shape 938"/>
          <p:cNvSpPr/>
          <p:nvPr/>
        </p:nvSpPr>
        <p:spPr>
          <a:xfrm>
            <a:off x="2716863" y="4129300"/>
            <a:ext cx="3710700" cy="368700"/>
          </a:xfrm>
          <a:prstGeom prst="rightArrow">
            <a:avLst>
              <a:gd fmla="val 50000" name="adj1"/>
              <a:gd fmla="val 50000" name="adj2"/>
            </a:avLst>
          </a:prstGeom>
          <a:solidFill>
            <a:srgbClr val="38761D"/>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Tree>
  </p:cSld>
  <p:clrMapOvr>
    <a:masterClrMapping/>
  </p:clrMapOvr>
</p:sld>
</file>

<file path=ppt/slides/slide4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942" name="Shape 942"/>
        <p:cNvGrpSpPr/>
        <p:nvPr/>
      </p:nvGrpSpPr>
      <p:grpSpPr>
        <a:xfrm>
          <a:off x="0" y="0"/>
          <a:ext cx="0" cy="0"/>
          <a:chOff x="0" y="0"/>
          <a:chExt cx="0" cy="0"/>
        </a:xfrm>
      </p:grpSpPr>
      <p:sp>
        <p:nvSpPr>
          <p:cNvPr id="943" name="Shape 943"/>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Proof</a:t>
            </a:r>
          </a:p>
        </p:txBody>
      </p:sp>
      <p:sp>
        <p:nvSpPr>
          <p:cNvPr id="944" name="Shape 944"/>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t>It is </a:t>
            </a:r>
            <a:r>
              <a:rPr b="1" lang="en" sz="1800">
                <a:solidFill>
                  <a:srgbClr val="FFFF00"/>
                </a:solidFill>
              </a:rPr>
              <a:t>impossible</a:t>
            </a:r>
            <a:r>
              <a:rPr lang="en" sz="1800"/>
              <a:t> to have a deterministic protocol that solves consensus in a message-passing asynchronous system in which at most one process may fail by crashing.</a:t>
            </a:r>
          </a:p>
          <a:p>
            <a:pPr lvl="0" rtl="0">
              <a:spcBef>
                <a:spcPts val="0"/>
              </a:spcBef>
              <a:buNone/>
            </a:pPr>
            <a:r>
              <a:t/>
            </a:r>
            <a:endParaRPr sz="1800"/>
          </a:p>
          <a:p>
            <a:pPr lvl="0">
              <a:spcBef>
                <a:spcPts val="0"/>
              </a:spcBef>
              <a:buNone/>
            </a:pPr>
            <a:r>
              <a:rPr lang="en" sz="1800"/>
              <a:t>How to prove impossibility?</a:t>
            </a:r>
          </a:p>
          <a:p>
            <a:pPr lvl="0" rtl="0">
              <a:spcBef>
                <a:spcPts val="0"/>
              </a:spcBef>
              <a:buNone/>
            </a:pPr>
            <a:r>
              <a:t/>
            </a:r>
            <a:endParaRPr sz="1800"/>
          </a:p>
        </p:txBody>
      </p:sp>
    </p:spTree>
  </p:cSld>
  <p:clrMapOvr>
    <a:masterClrMapping/>
  </p:clrMapOvr>
</p:sld>
</file>

<file path=ppt/slides/slide5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948" name="Shape 948"/>
        <p:cNvGrpSpPr/>
        <p:nvPr/>
      </p:nvGrpSpPr>
      <p:grpSpPr>
        <a:xfrm>
          <a:off x="0" y="0"/>
          <a:ext cx="0" cy="0"/>
          <a:chOff x="0" y="0"/>
          <a:chExt cx="0" cy="0"/>
        </a:xfrm>
      </p:grpSpPr>
      <p:sp>
        <p:nvSpPr>
          <p:cNvPr id="949" name="Shape 949"/>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Proof</a:t>
            </a:r>
          </a:p>
        </p:txBody>
      </p:sp>
      <p:sp>
        <p:nvSpPr>
          <p:cNvPr id="950" name="Shape 950"/>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t>It is </a:t>
            </a:r>
            <a:r>
              <a:rPr b="1" lang="en" sz="1800">
                <a:solidFill>
                  <a:srgbClr val="FFFF00"/>
                </a:solidFill>
              </a:rPr>
              <a:t>impossible</a:t>
            </a:r>
            <a:r>
              <a:rPr lang="en" sz="1800"/>
              <a:t> to have a deterministic protocol that solves consensus in a message-passing asynchronous system in which at most one process may fail by crashing.</a:t>
            </a:r>
          </a:p>
          <a:p>
            <a:pPr lvl="0" rtl="0">
              <a:spcBef>
                <a:spcPts val="0"/>
              </a:spcBef>
              <a:buNone/>
            </a:pPr>
            <a:r>
              <a:t/>
            </a:r>
            <a:endParaRPr sz="1800"/>
          </a:p>
          <a:p>
            <a:pPr lvl="0" rtl="0">
              <a:spcBef>
                <a:spcPts val="0"/>
              </a:spcBef>
              <a:buNone/>
            </a:pPr>
            <a:r>
              <a:rPr lang="en" sz="1800"/>
              <a:t>How to prove impossibility?</a:t>
            </a:r>
          </a:p>
          <a:p>
            <a:pPr lvl="0">
              <a:spcBef>
                <a:spcPts val="0"/>
              </a:spcBef>
              <a:buNone/>
            </a:pPr>
            <a:r>
              <a:rPr lang="en" sz="1800"/>
              <a:t>Assume to the contrary that there exists a consensus protocol P such that…</a:t>
            </a:r>
          </a:p>
          <a:p>
            <a:pPr lvl="0" rtl="0">
              <a:spcBef>
                <a:spcPts val="0"/>
              </a:spcBef>
              <a:buNone/>
            </a:pPr>
            <a:r>
              <a:rPr lang="en" sz="1800">
                <a:solidFill>
                  <a:srgbClr val="FFFF00"/>
                </a:solidFill>
              </a:rPr>
              <a:t>How to define P?</a:t>
            </a:r>
          </a:p>
        </p:txBody>
      </p:sp>
    </p:spTree>
  </p:cSld>
  <p:clrMapOvr>
    <a:masterClrMapping/>
  </p:clrMapOvr>
</p:sld>
</file>

<file path=ppt/slides/slide5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954" name="Shape 954"/>
        <p:cNvGrpSpPr/>
        <p:nvPr/>
      </p:nvGrpSpPr>
      <p:grpSpPr>
        <a:xfrm>
          <a:off x="0" y="0"/>
          <a:ext cx="0" cy="0"/>
          <a:chOff x="0" y="0"/>
          <a:chExt cx="0" cy="0"/>
        </a:xfrm>
      </p:grpSpPr>
      <p:sp>
        <p:nvSpPr>
          <p:cNvPr id="955" name="Shape 955"/>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More terms</a:t>
            </a:r>
          </a:p>
        </p:txBody>
      </p:sp>
      <p:sp>
        <p:nvSpPr>
          <p:cNvPr id="956" name="Shape 956"/>
          <p:cNvSpPr txBox="1"/>
          <p:nvPr>
            <p:ph idx="1" type="body"/>
          </p:nvPr>
        </p:nvSpPr>
        <p:spPr>
          <a:xfrm>
            <a:off x="906125" y="812100"/>
            <a:ext cx="7946400" cy="2398500"/>
          </a:xfrm>
          <a:prstGeom prst="rect">
            <a:avLst/>
          </a:prstGeom>
        </p:spPr>
        <p:txBody>
          <a:bodyPr anchorCtr="0" anchor="t" bIns="91425" lIns="91425" rIns="91425" wrap="square" tIns="91425">
            <a:noAutofit/>
          </a:bodyPr>
          <a:lstStyle/>
          <a:p>
            <a:pPr indent="-342900" lvl="0" marL="457200" rtl="0">
              <a:spcBef>
                <a:spcPts val="0"/>
              </a:spcBef>
              <a:buSzPct val="100000"/>
            </a:pPr>
            <a:r>
              <a:rPr lang="en" sz="1800"/>
              <a:t>A </a:t>
            </a:r>
            <a:r>
              <a:rPr lang="en" sz="1800">
                <a:solidFill>
                  <a:srgbClr val="FFFF00"/>
                </a:solidFill>
              </a:rPr>
              <a:t>schedule</a:t>
            </a:r>
            <a:r>
              <a:rPr lang="en" sz="1800"/>
              <a:t> S of P is a finite or infinite sequence of events (e</a:t>
            </a:r>
            <a:r>
              <a:rPr baseline="-25000" lang="en" sz="1800"/>
              <a:t>1</a:t>
            </a:r>
            <a:r>
              <a:rPr lang="en" sz="1800"/>
              <a:t>, e</a:t>
            </a:r>
            <a:r>
              <a:rPr baseline="-25000" lang="en" sz="1800"/>
              <a:t>2</a:t>
            </a:r>
            <a:r>
              <a:rPr lang="en" sz="1800"/>
              <a:t>, …, e</a:t>
            </a:r>
            <a:r>
              <a:rPr baseline="-25000" lang="en" sz="1800"/>
              <a:t>k</a:t>
            </a:r>
            <a:r>
              <a:rPr lang="en" sz="1800"/>
              <a:t>)of P, </a:t>
            </a:r>
            <a:r>
              <a:rPr lang="en" sz="1800">
                <a:solidFill>
                  <a:srgbClr val="FFFF00"/>
                </a:solidFill>
              </a:rPr>
              <a:t>S(C)</a:t>
            </a:r>
            <a:r>
              <a:rPr lang="en" sz="1800"/>
              <a:t> = e</a:t>
            </a:r>
            <a:r>
              <a:rPr baseline="-25000" lang="en" sz="1800"/>
              <a:t>k</a:t>
            </a:r>
            <a:r>
              <a:rPr lang="en" sz="1800"/>
              <a:t>(...(e</a:t>
            </a:r>
            <a:r>
              <a:rPr baseline="-25000" lang="en" sz="1800"/>
              <a:t>2</a:t>
            </a:r>
            <a:r>
              <a:rPr lang="en" sz="1800"/>
              <a:t>(e</a:t>
            </a:r>
            <a:r>
              <a:rPr baseline="-25000" lang="en" sz="1800"/>
              <a:t>1</a:t>
            </a:r>
            <a:r>
              <a:rPr lang="en" sz="1800"/>
              <a:t>(C)))...)</a:t>
            </a:r>
          </a:p>
          <a:p>
            <a:pPr lvl="0" rtl="0">
              <a:spcBef>
                <a:spcPts val="0"/>
              </a:spcBef>
              <a:buNone/>
            </a:pPr>
            <a:r>
              <a:t/>
            </a:r>
            <a:endParaRPr baseline="-25000" sz="1800"/>
          </a:p>
        </p:txBody>
      </p:sp>
    </p:spTree>
  </p:cSld>
  <p:clrMapOvr>
    <a:masterClrMapping/>
  </p:clrMapOvr>
</p:sld>
</file>

<file path=ppt/slides/slide5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960" name="Shape 960"/>
        <p:cNvGrpSpPr/>
        <p:nvPr/>
      </p:nvGrpSpPr>
      <p:grpSpPr>
        <a:xfrm>
          <a:off x="0" y="0"/>
          <a:ext cx="0" cy="0"/>
          <a:chOff x="0" y="0"/>
          <a:chExt cx="0" cy="0"/>
        </a:xfrm>
      </p:grpSpPr>
      <p:sp>
        <p:nvSpPr>
          <p:cNvPr id="961" name="Shape 961"/>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More terms</a:t>
            </a:r>
          </a:p>
        </p:txBody>
      </p:sp>
      <p:sp>
        <p:nvSpPr>
          <p:cNvPr id="962" name="Shape 962"/>
          <p:cNvSpPr txBox="1"/>
          <p:nvPr>
            <p:ph idx="1" type="body"/>
          </p:nvPr>
        </p:nvSpPr>
        <p:spPr>
          <a:xfrm>
            <a:off x="906125" y="812100"/>
            <a:ext cx="7946400" cy="2398500"/>
          </a:xfrm>
          <a:prstGeom prst="rect">
            <a:avLst/>
          </a:prstGeom>
        </p:spPr>
        <p:txBody>
          <a:bodyPr anchorCtr="0" anchor="t" bIns="91425" lIns="91425" rIns="91425" wrap="square" tIns="91425">
            <a:noAutofit/>
          </a:bodyPr>
          <a:lstStyle/>
          <a:p>
            <a:pPr indent="-342900" lvl="0" marL="457200" rtl="0">
              <a:spcBef>
                <a:spcPts val="0"/>
              </a:spcBef>
              <a:buSzPct val="100000"/>
            </a:pPr>
            <a:r>
              <a:rPr lang="en" sz="1800"/>
              <a:t>A </a:t>
            </a:r>
            <a:r>
              <a:rPr lang="en" sz="1800">
                <a:solidFill>
                  <a:srgbClr val="FFFF00"/>
                </a:solidFill>
              </a:rPr>
              <a:t>schedule</a:t>
            </a:r>
            <a:r>
              <a:rPr lang="en" sz="1800"/>
              <a:t> S of P is a finite or infinite sequence of events (e</a:t>
            </a:r>
            <a:r>
              <a:rPr baseline="-25000" lang="en" sz="1800"/>
              <a:t>1</a:t>
            </a:r>
            <a:r>
              <a:rPr lang="en" sz="1800"/>
              <a:t>, e</a:t>
            </a:r>
            <a:r>
              <a:rPr baseline="-25000" lang="en" sz="1800"/>
              <a:t>2</a:t>
            </a:r>
            <a:r>
              <a:rPr lang="en" sz="1800"/>
              <a:t>, …, e</a:t>
            </a:r>
            <a:r>
              <a:rPr baseline="-25000" lang="en" sz="1800"/>
              <a:t>k</a:t>
            </a:r>
            <a:r>
              <a:rPr lang="en" sz="1800"/>
              <a:t>)of P, </a:t>
            </a:r>
            <a:r>
              <a:rPr lang="en" sz="1800">
                <a:solidFill>
                  <a:srgbClr val="FFFF00"/>
                </a:solidFill>
              </a:rPr>
              <a:t>S(C)</a:t>
            </a:r>
            <a:r>
              <a:rPr lang="en" sz="1800"/>
              <a:t> = e</a:t>
            </a:r>
            <a:r>
              <a:rPr baseline="-25000" lang="en" sz="1800"/>
              <a:t>k</a:t>
            </a:r>
            <a:r>
              <a:rPr lang="en" sz="1800"/>
              <a:t>(...(e</a:t>
            </a:r>
            <a:r>
              <a:rPr baseline="-25000" lang="en" sz="1800"/>
              <a:t>2</a:t>
            </a:r>
            <a:r>
              <a:rPr lang="en" sz="1800"/>
              <a:t>(e</a:t>
            </a:r>
            <a:r>
              <a:rPr baseline="-25000" lang="en" sz="1800"/>
              <a:t>1</a:t>
            </a:r>
            <a:r>
              <a:rPr lang="en" sz="1800"/>
              <a:t>(C)))...)</a:t>
            </a:r>
          </a:p>
          <a:p>
            <a:pPr indent="-342900" lvl="0" marL="457200" rtl="0">
              <a:spcBef>
                <a:spcPts val="0"/>
              </a:spcBef>
              <a:buSzPct val="100000"/>
            </a:pPr>
            <a:r>
              <a:rPr lang="en" sz="1800"/>
              <a:t>A </a:t>
            </a:r>
            <a:r>
              <a:rPr lang="en" sz="1800">
                <a:solidFill>
                  <a:srgbClr val="FFFF00"/>
                </a:solidFill>
              </a:rPr>
              <a:t>run</a:t>
            </a:r>
            <a:r>
              <a:rPr lang="en" sz="1800"/>
              <a:t> of P is a sequence of steps associating a schedule S, in other words, a run is a pair of a configuration C and a schedule S, written as (C, S)</a:t>
            </a:r>
          </a:p>
          <a:p>
            <a:pPr lvl="0" rtl="0">
              <a:spcBef>
                <a:spcPts val="0"/>
              </a:spcBef>
              <a:buNone/>
            </a:pPr>
            <a:r>
              <a:t/>
            </a:r>
            <a:endParaRPr baseline="-25000" sz="1800"/>
          </a:p>
        </p:txBody>
      </p:sp>
    </p:spTree>
  </p:cSld>
  <p:clrMapOvr>
    <a:masterClrMapping/>
  </p:clrMapOvr>
</p:sld>
</file>

<file path=ppt/slides/slide5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966" name="Shape 966"/>
        <p:cNvGrpSpPr/>
        <p:nvPr/>
      </p:nvGrpSpPr>
      <p:grpSpPr>
        <a:xfrm>
          <a:off x="0" y="0"/>
          <a:ext cx="0" cy="0"/>
          <a:chOff x="0" y="0"/>
          <a:chExt cx="0" cy="0"/>
        </a:xfrm>
      </p:grpSpPr>
      <p:sp>
        <p:nvSpPr>
          <p:cNvPr id="967" name="Shape 967"/>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More terms</a:t>
            </a:r>
          </a:p>
        </p:txBody>
      </p:sp>
      <p:sp>
        <p:nvSpPr>
          <p:cNvPr id="968" name="Shape 968"/>
          <p:cNvSpPr txBox="1"/>
          <p:nvPr>
            <p:ph idx="1" type="body"/>
          </p:nvPr>
        </p:nvSpPr>
        <p:spPr>
          <a:xfrm>
            <a:off x="906125" y="812100"/>
            <a:ext cx="7946400" cy="1453500"/>
          </a:xfrm>
          <a:prstGeom prst="rect">
            <a:avLst/>
          </a:prstGeom>
        </p:spPr>
        <p:txBody>
          <a:bodyPr anchorCtr="0" anchor="t" bIns="91425" lIns="91425" rIns="91425" wrap="square" tIns="91425">
            <a:noAutofit/>
          </a:bodyPr>
          <a:lstStyle/>
          <a:p>
            <a:pPr indent="-342900" lvl="0" marL="457200" rtl="0">
              <a:spcBef>
                <a:spcPts val="0"/>
              </a:spcBef>
              <a:buSzPct val="100000"/>
            </a:pPr>
            <a:r>
              <a:rPr lang="en" sz="1800"/>
              <a:t>A configuration C’ is </a:t>
            </a:r>
            <a:r>
              <a:rPr lang="en" sz="1800">
                <a:solidFill>
                  <a:srgbClr val="FFFF00"/>
                </a:solidFill>
              </a:rPr>
              <a:t>reachable</a:t>
            </a:r>
            <a:r>
              <a:rPr lang="en" sz="1800"/>
              <a:t> from a configuration C if there exist a schedule S such that C’ = S(C)</a:t>
            </a:r>
          </a:p>
          <a:p>
            <a:pPr lvl="0" rtl="0">
              <a:spcBef>
                <a:spcPts val="0"/>
              </a:spcBef>
              <a:buNone/>
            </a:pPr>
            <a:r>
              <a:t/>
            </a:r>
            <a:endParaRPr baseline="-25000" sz="1800"/>
          </a:p>
        </p:txBody>
      </p:sp>
    </p:spTree>
  </p:cSld>
  <p:clrMapOvr>
    <a:masterClrMapping/>
  </p:clrMapOvr>
</p:sld>
</file>

<file path=ppt/slides/slide5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972" name="Shape 972"/>
        <p:cNvGrpSpPr/>
        <p:nvPr/>
      </p:nvGrpSpPr>
      <p:grpSpPr>
        <a:xfrm>
          <a:off x="0" y="0"/>
          <a:ext cx="0" cy="0"/>
          <a:chOff x="0" y="0"/>
          <a:chExt cx="0" cy="0"/>
        </a:xfrm>
      </p:grpSpPr>
      <p:sp>
        <p:nvSpPr>
          <p:cNvPr id="973" name="Shape 973"/>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More terms</a:t>
            </a:r>
          </a:p>
        </p:txBody>
      </p:sp>
      <p:sp>
        <p:nvSpPr>
          <p:cNvPr id="974" name="Shape 974"/>
          <p:cNvSpPr txBox="1"/>
          <p:nvPr>
            <p:ph idx="1" type="body"/>
          </p:nvPr>
        </p:nvSpPr>
        <p:spPr>
          <a:xfrm>
            <a:off x="906125" y="812100"/>
            <a:ext cx="7946400" cy="1453500"/>
          </a:xfrm>
          <a:prstGeom prst="rect">
            <a:avLst/>
          </a:prstGeom>
        </p:spPr>
        <p:txBody>
          <a:bodyPr anchorCtr="0" anchor="t" bIns="91425" lIns="91425" rIns="91425" wrap="square" tIns="91425">
            <a:noAutofit/>
          </a:bodyPr>
          <a:lstStyle/>
          <a:p>
            <a:pPr indent="-342900" lvl="0" marL="457200" rtl="0">
              <a:spcBef>
                <a:spcPts val="0"/>
              </a:spcBef>
              <a:buSzPct val="100000"/>
            </a:pPr>
            <a:r>
              <a:rPr lang="en" sz="1800"/>
              <a:t>A configuration C’ is </a:t>
            </a:r>
            <a:r>
              <a:rPr lang="en" sz="1800">
                <a:solidFill>
                  <a:srgbClr val="FFFF00"/>
                </a:solidFill>
              </a:rPr>
              <a:t>reachable</a:t>
            </a:r>
            <a:r>
              <a:rPr lang="en" sz="1800"/>
              <a:t> from a configuration C if there exist a schedule S such that C’ = S(C)</a:t>
            </a:r>
          </a:p>
          <a:p>
            <a:pPr indent="-342900" lvl="0" marL="457200" rtl="0">
              <a:spcBef>
                <a:spcPts val="0"/>
              </a:spcBef>
              <a:buSzPct val="100000"/>
            </a:pPr>
            <a:r>
              <a:rPr lang="en" sz="1800"/>
              <a:t>A configuration C′ is </a:t>
            </a:r>
            <a:r>
              <a:rPr lang="en" sz="1800">
                <a:solidFill>
                  <a:srgbClr val="FFFF00"/>
                </a:solidFill>
              </a:rPr>
              <a:t>accessible</a:t>
            </a:r>
            <a:r>
              <a:rPr lang="en" sz="1800"/>
              <a:t> from an initial configuration C</a:t>
            </a:r>
            <a:r>
              <a:rPr baseline="-25000" lang="en" sz="1800"/>
              <a:t>0</a:t>
            </a:r>
            <a:r>
              <a:rPr lang="en" sz="1800"/>
              <a:t> if C’ is reachable from C</a:t>
            </a:r>
            <a:r>
              <a:rPr baseline="-25000" lang="en" sz="1800"/>
              <a:t>0</a:t>
            </a:r>
          </a:p>
        </p:txBody>
      </p:sp>
    </p:spTree>
  </p:cSld>
  <p:clrMapOvr>
    <a:masterClrMapping/>
  </p:clrMapOvr>
</p:sld>
</file>

<file path=ppt/slides/slide5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978" name="Shape 978"/>
        <p:cNvGrpSpPr/>
        <p:nvPr/>
      </p:nvGrpSpPr>
      <p:grpSpPr>
        <a:xfrm>
          <a:off x="0" y="0"/>
          <a:ext cx="0" cy="0"/>
          <a:chOff x="0" y="0"/>
          <a:chExt cx="0" cy="0"/>
        </a:xfrm>
      </p:grpSpPr>
      <p:sp>
        <p:nvSpPr>
          <p:cNvPr id="979" name="Shape 979"/>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More terms</a:t>
            </a:r>
          </a:p>
        </p:txBody>
      </p:sp>
      <p:sp>
        <p:nvSpPr>
          <p:cNvPr id="980" name="Shape 980"/>
          <p:cNvSpPr txBox="1"/>
          <p:nvPr>
            <p:ph idx="1" type="body"/>
          </p:nvPr>
        </p:nvSpPr>
        <p:spPr>
          <a:xfrm>
            <a:off x="906125" y="812100"/>
            <a:ext cx="7946400" cy="1453500"/>
          </a:xfrm>
          <a:prstGeom prst="rect">
            <a:avLst/>
          </a:prstGeom>
        </p:spPr>
        <p:txBody>
          <a:bodyPr anchorCtr="0" anchor="t" bIns="91425" lIns="91425" rIns="91425" wrap="square" tIns="91425">
            <a:noAutofit/>
          </a:bodyPr>
          <a:lstStyle/>
          <a:p>
            <a:pPr indent="-342900" lvl="0" marL="457200" rtl="0">
              <a:spcBef>
                <a:spcPts val="0"/>
              </a:spcBef>
              <a:buSzPct val="100000"/>
            </a:pPr>
            <a:r>
              <a:rPr lang="en" sz="1800"/>
              <a:t>A configuration C’ is </a:t>
            </a:r>
            <a:r>
              <a:rPr lang="en" sz="1800">
                <a:solidFill>
                  <a:srgbClr val="FFFF00"/>
                </a:solidFill>
              </a:rPr>
              <a:t>reachable</a:t>
            </a:r>
            <a:r>
              <a:rPr lang="en" sz="1800"/>
              <a:t> from a configuration C if there exist a schedule S such that C’ = S(C)</a:t>
            </a:r>
          </a:p>
          <a:p>
            <a:pPr indent="-342900" lvl="0" marL="457200" rtl="0">
              <a:spcBef>
                <a:spcPts val="0"/>
              </a:spcBef>
              <a:buSzPct val="100000"/>
            </a:pPr>
            <a:r>
              <a:rPr lang="en" sz="1800"/>
              <a:t>A configuration C′ is </a:t>
            </a:r>
            <a:r>
              <a:rPr lang="en" sz="1800">
                <a:solidFill>
                  <a:srgbClr val="FFFF00"/>
                </a:solidFill>
              </a:rPr>
              <a:t>accessible</a:t>
            </a:r>
            <a:r>
              <a:rPr lang="en" sz="1800"/>
              <a:t> from an initial configuration C</a:t>
            </a:r>
            <a:r>
              <a:rPr baseline="-25000" lang="en" sz="1800"/>
              <a:t>0</a:t>
            </a:r>
            <a:r>
              <a:rPr lang="en" sz="1800"/>
              <a:t> if C’ is reachable from C</a:t>
            </a:r>
            <a:r>
              <a:rPr baseline="-25000" lang="en" sz="1800"/>
              <a:t>0</a:t>
            </a:r>
          </a:p>
        </p:txBody>
      </p:sp>
      <p:sp>
        <p:nvSpPr>
          <p:cNvPr id="981" name="Shape 981"/>
          <p:cNvSpPr/>
          <p:nvPr/>
        </p:nvSpPr>
        <p:spPr>
          <a:xfrm>
            <a:off x="2659146" y="2643199"/>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982" name="Shape 982"/>
          <p:cNvSpPr txBox="1"/>
          <p:nvPr/>
        </p:nvSpPr>
        <p:spPr>
          <a:xfrm>
            <a:off x="2551568" y="2345821"/>
            <a:ext cx="860400" cy="313500"/>
          </a:xfrm>
          <a:prstGeom prst="rect">
            <a:avLst/>
          </a:prstGeom>
          <a:noFill/>
          <a:ln>
            <a:noFill/>
          </a:ln>
        </p:spPr>
        <p:txBody>
          <a:bodyPr anchorCtr="0" anchor="t" bIns="91425" lIns="91425" rIns="91425" wrap="square" tIns="91425">
            <a:noAutofit/>
          </a:bodyPr>
          <a:lstStyle/>
          <a:p>
            <a:pPr lvl="0" rtl="0">
              <a:spcBef>
                <a:spcPts val="0"/>
              </a:spcBef>
              <a:buNone/>
            </a:pPr>
            <a:r>
              <a:rPr lang="en" sz="1200">
                <a:solidFill>
                  <a:srgbClr val="FFFFFF"/>
                </a:solidFill>
              </a:rPr>
              <a:t>e</a:t>
            </a:r>
            <a:r>
              <a:rPr baseline="-25000" lang="en" sz="1200">
                <a:solidFill>
                  <a:srgbClr val="FFFFFF"/>
                </a:solidFill>
              </a:rPr>
              <a:t>1</a:t>
            </a:r>
            <a:r>
              <a:rPr lang="en" sz="1200">
                <a:solidFill>
                  <a:srgbClr val="FFFFFF"/>
                </a:solidFill>
              </a:rPr>
              <a:t>(p</a:t>
            </a:r>
            <a:r>
              <a:rPr baseline="-25000" lang="en" sz="1200">
                <a:solidFill>
                  <a:srgbClr val="FFFFFF"/>
                </a:solidFill>
              </a:rPr>
              <a:t>1</a:t>
            </a:r>
            <a:r>
              <a:rPr lang="en" sz="1200">
                <a:solidFill>
                  <a:srgbClr val="FFFFFF"/>
                </a:solidFill>
              </a:rPr>
              <a:t>, m</a:t>
            </a:r>
            <a:r>
              <a:rPr baseline="-25000" lang="en" sz="1200">
                <a:solidFill>
                  <a:srgbClr val="FFFFFF"/>
                </a:solidFill>
              </a:rPr>
              <a:t>1</a:t>
            </a:r>
            <a:r>
              <a:rPr lang="en" sz="1200">
                <a:solidFill>
                  <a:srgbClr val="FFFFFF"/>
                </a:solidFill>
              </a:rPr>
              <a:t>)</a:t>
            </a:r>
          </a:p>
        </p:txBody>
      </p:sp>
      <p:sp>
        <p:nvSpPr>
          <p:cNvPr id="983" name="Shape 983"/>
          <p:cNvSpPr/>
          <p:nvPr/>
        </p:nvSpPr>
        <p:spPr>
          <a:xfrm>
            <a:off x="47232" y="2606275"/>
            <a:ext cx="2610000" cy="2241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984" name="Shape 984"/>
          <p:cNvSpPr/>
          <p:nvPr/>
        </p:nvSpPr>
        <p:spPr>
          <a:xfrm>
            <a:off x="187457" y="280337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985" name="Shape 985"/>
          <p:cNvSpPr/>
          <p:nvPr/>
        </p:nvSpPr>
        <p:spPr>
          <a:xfrm>
            <a:off x="1691082" y="3509425"/>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986" name="Shape 986"/>
          <p:cNvGrpSpPr/>
          <p:nvPr/>
        </p:nvGrpSpPr>
        <p:grpSpPr>
          <a:xfrm>
            <a:off x="222332" y="2803250"/>
            <a:ext cx="353100" cy="414600"/>
            <a:chOff x="4355150" y="3099175"/>
            <a:chExt cx="353100" cy="414600"/>
          </a:xfrm>
        </p:grpSpPr>
        <p:sp>
          <p:nvSpPr>
            <p:cNvPr id="987" name="Shape 987"/>
            <p:cNvSpPr/>
            <p:nvPr/>
          </p:nvSpPr>
          <p:spPr>
            <a:xfrm>
              <a:off x="4397200" y="322800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988" name="Shape 988"/>
            <p:cNvSpPr txBox="1"/>
            <p:nvPr/>
          </p:nvSpPr>
          <p:spPr>
            <a:xfrm>
              <a:off x="4355150" y="309917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989" name="Shape 989"/>
          <p:cNvGrpSpPr/>
          <p:nvPr/>
        </p:nvGrpSpPr>
        <p:grpSpPr>
          <a:xfrm>
            <a:off x="222332" y="4014825"/>
            <a:ext cx="353100" cy="414600"/>
            <a:chOff x="4355150" y="4310750"/>
            <a:chExt cx="353100" cy="414600"/>
          </a:xfrm>
        </p:grpSpPr>
        <p:sp>
          <p:nvSpPr>
            <p:cNvPr id="990" name="Shape 990"/>
            <p:cNvSpPr/>
            <p:nvPr/>
          </p:nvSpPr>
          <p:spPr>
            <a:xfrm>
              <a:off x="4397200" y="443957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991" name="Shape 991"/>
            <p:cNvSpPr txBox="1"/>
            <p:nvPr/>
          </p:nvSpPr>
          <p:spPr>
            <a:xfrm>
              <a:off x="4355150" y="431075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992" name="Shape 992"/>
          <p:cNvSpPr txBox="1"/>
          <p:nvPr/>
        </p:nvSpPr>
        <p:spPr>
          <a:xfrm>
            <a:off x="1919582" y="36545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r>
              <a:rPr b="1" baseline="-25000" lang="en"/>
              <a:t>0</a:t>
            </a:r>
          </a:p>
        </p:txBody>
      </p:sp>
      <p:sp>
        <p:nvSpPr>
          <p:cNvPr id="993" name="Shape 993"/>
          <p:cNvSpPr txBox="1"/>
          <p:nvPr/>
        </p:nvSpPr>
        <p:spPr>
          <a:xfrm>
            <a:off x="716054" y="3065450"/>
            <a:ext cx="353100" cy="670200"/>
          </a:xfrm>
          <a:prstGeom prst="rect">
            <a:avLst/>
          </a:prstGeom>
          <a:noFill/>
          <a:ln>
            <a:noFill/>
          </a:ln>
        </p:spPr>
        <p:txBody>
          <a:bodyPr anchorCtr="0" anchor="t" bIns="91425" lIns="91425" rIns="91425" wrap="square" tIns="91425">
            <a:noAutofit/>
          </a:bodyPr>
          <a:lstStyle/>
          <a:p>
            <a:pPr lvl="0" rtl="0">
              <a:spcBef>
                <a:spcPts val="0"/>
              </a:spcBef>
              <a:buNone/>
            </a:pPr>
            <a:r>
              <a:rPr b="1" lang="en" sz="1800"/>
              <a:t>.</a:t>
            </a:r>
          </a:p>
          <a:p>
            <a:pPr lvl="0" rtl="0">
              <a:spcBef>
                <a:spcPts val="0"/>
              </a:spcBef>
              <a:buNone/>
            </a:pPr>
            <a:r>
              <a:rPr b="1" lang="en" sz="1800"/>
              <a:t>.</a:t>
            </a:r>
          </a:p>
          <a:p>
            <a:pPr lvl="0" rtl="0">
              <a:spcBef>
                <a:spcPts val="0"/>
              </a:spcBef>
              <a:buNone/>
            </a:pPr>
            <a:r>
              <a:rPr b="1" lang="en" sz="1800"/>
              <a:t>.</a:t>
            </a:r>
          </a:p>
        </p:txBody>
      </p:sp>
      <p:sp>
        <p:nvSpPr>
          <p:cNvPr id="994" name="Shape 994"/>
          <p:cNvSpPr txBox="1"/>
          <p:nvPr/>
        </p:nvSpPr>
        <p:spPr>
          <a:xfrm>
            <a:off x="1521782" y="2886200"/>
            <a:ext cx="1199100" cy="5415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0</a:t>
            </a:r>
            <a:r>
              <a:rPr b="1" lang="en"/>
              <a:t> = (s</a:t>
            </a:r>
            <a:r>
              <a:rPr b="1" baseline="-25000" lang="en"/>
              <a:t>0</a:t>
            </a:r>
            <a:r>
              <a:rPr b="1" lang="en"/>
              <a:t>, M</a:t>
            </a:r>
            <a:r>
              <a:rPr b="1" baseline="-25000" lang="en"/>
              <a:t>0</a:t>
            </a:r>
            <a:r>
              <a:rPr b="1" lang="en"/>
              <a:t>)</a:t>
            </a:r>
          </a:p>
        </p:txBody>
      </p:sp>
      <p:sp>
        <p:nvSpPr>
          <p:cNvPr id="995" name="Shape 995"/>
          <p:cNvSpPr txBox="1"/>
          <p:nvPr/>
        </p:nvSpPr>
        <p:spPr>
          <a:xfrm>
            <a:off x="694382" y="436791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r>
              <a:rPr b="1" baseline="-25000" lang="en"/>
              <a:t>0</a:t>
            </a:r>
          </a:p>
        </p:txBody>
      </p:sp>
      <p:graphicFrame>
        <p:nvGraphicFramePr>
          <p:cNvPr id="996" name="Shape 996"/>
          <p:cNvGraphicFramePr/>
          <p:nvPr/>
        </p:nvGraphicFramePr>
        <p:xfrm>
          <a:off x="575432" y="288260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a:t>
                      </a:r>
                    </a:p>
                  </a:txBody>
                  <a:tcPr marT="91425" marB="91425" marR="91425" marL="91425">
                    <a:solidFill>
                      <a:srgbClr val="FCE5CD"/>
                    </a:solidFill>
                  </a:tcPr>
                </a:tc>
              </a:tr>
            </a:tbl>
          </a:graphicData>
        </a:graphic>
      </p:graphicFrame>
      <p:graphicFrame>
        <p:nvGraphicFramePr>
          <p:cNvPr id="997" name="Shape 997"/>
          <p:cNvGraphicFramePr/>
          <p:nvPr/>
        </p:nvGraphicFramePr>
        <p:xfrm>
          <a:off x="575432" y="409417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a:t>
                      </a:r>
                    </a:p>
                  </a:txBody>
                  <a:tcPr marT="91425" marB="91425" marR="91425" marL="91425">
                    <a:solidFill>
                      <a:srgbClr val="FCE5CD"/>
                    </a:solidFill>
                  </a:tcPr>
                </a:tc>
              </a:tr>
            </a:tbl>
          </a:graphicData>
        </a:graphic>
      </p:graphicFrame>
      <p:sp>
        <p:nvSpPr>
          <p:cNvPr id="998" name="Shape 998"/>
          <p:cNvSpPr/>
          <p:nvPr/>
        </p:nvSpPr>
        <p:spPr>
          <a:xfrm>
            <a:off x="3291350" y="2629525"/>
            <a:ext cx="2610000" cy="2241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999" name="Shape 999"/>
          <p:cNvSpPr/>
          <p:nvPr/>
        </p:nvSpPr>
        <p:spPr>
          <a:xfrm>
            <a:off x="3431575" y="282662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000" name="Shape 1000"/>
          <p:cNvSpPr/>
          <p:nvPr/>
        </p:nvSpPr>
        <p:spPr>
          <a:xfrm>
            <a:off x="4935200" y="3532675"/>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1001" name="Shape 1001"/>
          <p:cNvGrpSpPr/>
          <p:nvPr/>
        </p:nvGrpSpPr>
        <p:grpSpPr>
          <a:xfrm>
            <a:off x="3466450" y="2826500"/>
            <a:ext cx="403500" cy="414600"/>
            <a:chOff x="4355150" y="3099175"/>
            <a:chExt cx="403500" cy="414600"/>
          </a:xfrm>
        </p:grpSpPr>
        <p:sp>
          <p:nvSpPr>
            <p:cNvPr id="1002" name="Shape 1002"/>
            <p:cNvSpPr/>
            <p:nvPr/>
          </p:nvSpPr>
          <p:spPr>
            <a:xfrm>
              <a:off x="4397200" y="322800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1003" name="Shape 1003"/>
            <p:cNvSpPr txBox="1"/>
            <p:nvPr/>
          </p:nvSpPr>
          <p:spPr>
            <a:xfrm>
              <a:off x="4355150" y="30991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1004" name="Shape 1004"/>
          <p:cNvGrpSpPr/>
          <p:nvPr/>
        </p:nvGrpSpPr>
        <p:grpSpPr>
          <a:xfrm>
            <a:off x="3466450" y="4038075"/>
            <a:ext cx="353100" cy="414600"/>
            <a:chOff x="4355150" y="4310750"/>
            <a:chExt cx="353100" cy="414600"/>
          </a:xfrm>
        </p:grpSpPr>
        <p:sp>
          <p:nvSpPr>
            <p:cNvPr id="1005" name="Shape 1005"/>
            <p:cNvSpPr/>
            <p:nvPr/>
          </p:nvSpPr>
          <p:spPr>
            <a:xfrm>
              <a:off x="4397200" y="443957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1006" name="Shape 1006"/>
            <p:cNvSpPr txBox="1"/>
            <p:nvPr/>
          </p:nvSpPr>
          <p:spPr>
            <a:xfrm>
              <a:off x="4355150" y="431075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1007" name="Shape 1007"/>
          <p:cNvSpPr txBox="1"/>
          <p:nvPr/>
        </p:nvSpPr>
        <p:spPr>
          <a:xfrm>
            <a:off x="5163700" y="367782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r>
              <a:rPr b="1" baseline="-25000" lang="en"/>
              <a:t>1</a:t>
            </a:r>
          </a:p>
        </p:txBody>
      </p:sp>
      <p:sp>
        <p:nvSpPr>
          <p:cNvPr id="1008" name="Shape 1008"/>
          <p:cNvSpPr txBox="1"/>
          <p:nvPr/>
        </p:nvSpPr>
        <p:spPr>
          <a:xfrm>
            <a:off x="3960172" y="3088700"/>
            <a:ext cx="353100" cy="670200"/>
          </a:xfrm>
          <a:prstGeom prst="rect">
            <a:avLst/>
          </a:prstGeom>
          <a:noFill/>
          <a:ln>
            <a:noFill/>
          </a:ln>
        </p:spPr>
        <p:txBody>
          <a:bodyPr anchorCtr="0" anchor="t" bIns="91425" lIns="91425" rIns="91425" wrap="square" tIns="91425">
            <a:noAutofit/>
          </a:bodyPr>
          <a:lstStyle/>
          <a:p>
            <a:pPr lvl="0" rtl="0">
              <a:spcBef>
                <a:spcPts val="0"/>
              </a:spcBef>
              <a:buNone/>
            </a:pPr>
            <a:r>
              <a:rPr b="1" lang="en" sz="1800"/>
              <a:t>.</a:t>
            </a:r>
          </a:p>
          <a:p>
            <a:pPr lvl="0" rtl="0">
              <a:spcBef>
                <a:spcPts val="0"/>
              </a:spcBef>
              <a:buNone/>
            </a:pPr>
            <a:r>
              <a:rPr b="1" lang="en" sz="1800"/>
              <a:t>.</a:t>
            </a:r>
          </a:p>
          <a:p>
            <a:pPr lvl="0" rtl="0">
              <a:spcBef>
                <a:spcPts val="0"/>
              </a:spcBef>
              <a:buNone/>
            </a:pPr>
            <a:r>
              <a:rPr b="1" lang="en" sz="1800"/>
              <a:t>.</a:t>
            </a:r>
          </a:p>
        </p:txBody>
      </p:sp>
      <p:sp>
        <p:nvSpPr>
          <p:cNvPr id="1009" name="Shape 1009"/>
          <p:cNvSpPr txBox="1"/>
          <p:nvPr/>
        </p:nvSpPr>
        <p:spPr>
          <a:xfrm>
            <a:off x="4799488" y="2897825"/>
            <a:ext cx="1199100" cy="5415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1</a:t>
            </a:r>
            <a:r>
              <a:rPr b="1" lang="en"/>
              <a:t> = (s</a:t>
            </a:r>
            <a:r>
              <a:rPr b="1" baseline="-25000" lang="en"/>
              <a:t>1</a:t>
            </a:r>
            <a:r>
              <a:rPr b="1" lang="en"/>
              <a:t>, M</a:t>
            </a:r>
            <a:r>
              <a:rPr b="1" baseline="-25000" lang="en"/>
              <a:t>1</a:t>
            </a:r>
            <a:r>
              <a:rPr b="1" lang="en"/>
              <a:t>)</a:t>
            </a:r>
          </a:p>
        </p:txBody>
      </p:sp>
      <p:sp>
        <p:nvSpPr>
          <p:cNvPr id="1010" name="Shape 1010"/>
          <p:cNvSpPr txBox="1"/>
          <p:nvPr/>
        </p:nvSpPr>
        <p:spPr>
          <a:xfrm>
            <a:off x="3938501" y="439116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r>
              <a:rPr b="1" baseline="-25000" lang="en"/>
              <a:t>1</a:t>
            </a:r>
          </a:p>
        </p:txBody>
      </p:sp>
      <p:graphicFrame>
        <p:nvGraphicFramePr>
          <p:cNvPr id="1011" name="Shape 1011"/>
          <p:cNvGraphicFramePr/>
          <p:nvPr/>
        </p:nvGraphicFramePr>
        <p:xfrm>
          <a:off x="3819550" y="290585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a:t>
                      </a:r>
                      <a:r>
                        <a:rPr lang="en" sz="1000"/>
                        <a:t>b</a:t>
                      </a:r>
                    </a:p>
                  </a:txBody>
                  <a:tcPr marT="91425" marB="91425" marR="91425" marL="91425">
                    <a:solidFill>
                      <a:srgbClr val="FCE5CD"/>
                    </a:solidFill>
                  </a:tcPr>
                </a:tc>
              </a:tr>
            </a:tbl>
          </a:graphicData>
        </a:graphic>
      </p:graphicFrame>
      <p:graphicFrame>
        <p:nvGraphicFramePr>
          <p:cNvPr id="1012" name="Shape 1012"/>
          <p:cNvGraphicFramePr/>
          <p:nvPr/>
        </p:nvGraphicFramePr>
        <p:xfrm>
          <a:off x="3819550" y="411742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a:t>
                      </a:r>
                    </a:p>
                  </a:txBody>
                  <a:tcPr marT="91425" marB="91425" marR="91425" marL="91425">
                    <a:solidFill>
                      <a:srgbClr val="FCE5CD"/>
                    </a:solidFill>
                  </a:tcPr>
                </a:tc>
              </a:tr>
            </a:tbl>
          </a:graphicData>
        </a:graphic>
      </p:graphicFrame>
      <p:sp>
        <p:nvSpPr>
          <p:cNvPr id="1013" name="Shape 1013"/>
          <p:cNvSpPr/>
          <p:nvPr/>
        </p:nvSpPr>
        <p:spPr>
          <a:xfrm>
            <a:off x="6484800" y="2583025"/>
            <a:ext cx="2610000" cy="2241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014" name="Shape 1014"/>
          <p:cNvSpPr/>
          <p:nvPr/>
        </p:nvSpPr>
        <p:spPr>
          <a:xfrm>
            <a:off x="6625025" y="278012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015" name="Shape 1015"/>
          <p:cNvSpPr/>
          <p:nvPr/>
        </p:nvSpPr>
        <p:spPr>
          <a:xfrm>
            <a:off x="8128650" y="3486175"/>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1016" name="Shape 1016"/>
          <p:cNvGrpSpPr/>
          <p:nvPr/>
        </p:nvGrpSpPr>
        <p:grpSpPr>
          <a:xfrm>
            <a:off x="6659900" y="2780000"/>
            <a:ext cx="403500" cy="414600"/>
            <a:chOff x="4355150" y="3099175"/>
            <a:chExt cx="403500" cy="414600"/>
          </a:xfrm>
        </p:grpSpPr>
        <p:sp>
          <p:nvSpPr>
            <p:cNvPr id="1017" name="Shape 1017"/>
            <p:cNvSpPr/>
            <p:nvPr/>
          </p:nvSpPr>
          <p:spPr>
            <a:xfrm>
              <a:off x="4397200" y="322800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1018" name="Shape 1018"/>
            <p:cNvSpPr txBox="1"/>
            <p:nvPr/>
          </p:nvSpPr>
          <p:spPr>
            <a:xfrm>
              <a:off x="4355150" y="30991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1019" name="Shape 1019"/>
          <p:cNvGrpSpPr/>
          <p:nvPr/>
        </p:nvGrpSpPr>
        <p:grpSpPr>
          <a:xfrm>
            <a:off x="6659900" y="3991575"/>
            <a:ext cx="403500" cy="414600"/>
            <a:chOff x="4355150" y="4310750"/>
            <a:chExt cx="403500" cy="414600"/>
          </a:xfrm>
        </p:grpSpPr>
        <p:sp>
          <p:nvSpPr>
            <p:cNvPr id="1020" name="Shape 1020"/>
            <p:cNvSpPr/>
            <p:nvPr/>
          </p:nvSpPr>
          <p:spPr>
            <a:xfrm>
              <a:off x="4397200" y="443957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1021" name="Shape 1021"/>
            <p:cNvSpPr txBox="1"/>
            <p:nvPr/>
          </p:nvSpPr>
          <p:spPr>
            <a:xfrm>
              <a:off x="4355150" y="4310750"/>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1022" name="Shape 1022"/>
          <p:cNvSpPr txBox="1"/>
          <p:nvPr/>
        </p:nvSpPr>
        <p:spPr>
          <a:xfrm>
            <a:off x="8357150" y="363132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r>
              <a:rPr b="1" baseline="-25000" lang="en"/>
              <a:t>2</a:t>
            </a:r>
          </a:p>
        </p:txBody>
      </p:sp>
      <p:sp>
        <p:nvSpPr>
          <p:cNvPr id="1023" name="Shape 1023"/>
          <p:cNvSpPr txBox="1"/>
          <p:nvPr/>
        </p:nvSpPr>
        <p:spPr>
          <a:xfrm>
            <a:off x="7153622" y="3042200"/>
            <a:ext cx="353100" cy="670200"/>
          </a:xfrm>
          <a:prstGeom prst="rect">
            <a:avLst/>
          </a:prstGeom>
          <a:noFill/>
          <a:ln>
            <a:noFill/>
          </a:ln>
        </p:spPr>
        <p:txBody>
          <a:bodyPr anchorCtr="0" anchor="t" bIns="91425" lIns="91425" rIns="91425" wrap="square" tIns="91425">
            <a:noAutofit/>
          </a:bodyPr>
          <a:lstStyle/>
          <a:p>
            <a:pPr lvl="0" rtl="0">
              <a:spcBef>
                <a:spcPts val="0"/>
              </a:spcBef>
              <a:buNone/>
            </a:pPr>
            <a:r>
              <a:rPr b="1" lang="en" sz="1800"/>
              <a:t>.</a:t>
            </a:r>
          </a:p>
          <a:p>
            <a:pPr lvl="0" rtl="0">
              <a:spcBef>
                <a:spcPts val="0"/>
              </a:spcBef>
              <a:buNone/>
            </a:pPr>
            <a:r>
              <a:rPr b="1" lang="en" sz="1800"/>
              <a:t>.</a:t>
            </a:r>
          </a:p>
          <a:p>
            <a:pPr lvl="0" rtl="0">
              <a:spcBef>
                <a:spcPts val="0"/>
              </a:spcBef>
              <a:buNone/>
            </a:pPr>
            <a:r>
              <a:rPr b="1" lang="en" sz="1800"/>
              <a:t>.</a:t>
            </a:r>
          </a:p>
        </p:txBody>
      </p:sp>
      <p:sp>
        <p:nvSpPr>
          <p:cNvPr id="1024" name="Shape 1024"/>
          <p:cNvSpPr txBox="1"/>
          <p:nvPr/>
        </p:nvSpPr>
        <p:spPr>
          <a:xfrm>
            <a:off x="7996550" y="2886200"/>
            <a:ext cx="1199100" cy="5415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2</a:t>
            </a:r>
            <a:r>
              <a:rPr b="1" lang="en"/>
              <a:t> = (s</a:t>
            </a:r>
            <a:r>
              <a:rPr b="1" baseline="-25000" lang="en"/>
              <a:t>2</a:t>
            </a:r>
            <a:r>
              <a:rPr b="1" lang="en"/>
              <a:t>, M</a:t>
            </a:r>
            <a:r>
              <a:rPr b="1" baseline="-25000" lang="en"/>
              <a:t>2</a:t>
            </a:r>
            <a:r>
              <a:rPr b="1" lang="en"/>
              <a:t>)</a:t>
            </a:r>
          </a:p>
        </p:txBody>
      </p:sp>
      <p:sp>
        <p:nvSpPr>
          <p:cNvPr id="1025" name="Shape 1025"/>
          <p:cNvSpPr txBox="1"/>
          <p:nvPr/>
        </p:nvSpPr>
        <p:spPr>
          <a:xfrm>
            <a:off x="7131951" y="434466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r>
              <a:rPr b="1" baseline="-25000" lang="en"/>
              <a:t>2</a:t>
            </a:r>
          </a:p>
        </p:txBody>
      </p:sp>
      <p:graphicFrame>
        <p:nvGraphicFramePr>
          <p:cNvPr id="1026" name="Shape 1026"/>
          <p:cNvGraphicFramePr/>
          <p:nvPr/>
        </p:nvGraphicFramePr>
        <p:xfrm>
          <a:off x="7013000" y="285935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a:t>
                      </a:r>
                    </a:p>
                  </a:txBody>
                  <a:tcPr marT="91425" marB="91425" marR="91425" marL="91425">
                    <a:solidFill>
                      <a:srgbClr val="FCE5CD"/>
                    </a:solidFill>
                  </a:tcPr>
                </a:tc>
              </a:tr>
            </a:tbl>
          </a:graphicData>
        </a:graphic>
      </p:graphicFrame>
      <p:graphicFrame>
        <p:nvGraphicFramePr>
          <p:cNvPr id="1027" name="Shape 1027"/>
          <p:cNvGraphicFramePr/>
          <p:nvPr/>
        </p:nvGraphicFramePr>
        <p:xfrm>
          <a:off x="7013000" y="407092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a:t>
                      </a:r>
                      <a:r>
                        <a:rPr lang="en" sz="1000" strike="sngStrike"/>
                        <a:t>b</a:t>
                      </a:r>
                      <a:r>
                        <a:rPr lang="en" sz="1000"/>
                        <a:t> 0</a:t>
                      </a:r>
                    </a:p>
                  </a:txBody>
                  <a:tcPr marT="91425" marB="91425" marR="91425" marL="91425">
                    <a:solidFill>
                      <a:srgbClr val="FCE5CD"/>
                    </a:solidFill>
                  </a:tcPr>
                </a:tc>
              </a:tr>
            </a:tbl>
          </a:graphicData>
        </a:graphic>
      </p:graphicFrame>
      <p:sp>
        <p:nvSpPr>
          <p:cNvPr id="1028" name="Shape 1028"/>
          <p:cNvSpPr/>
          <p:nvPr/>
        </p:nvSpPr>
        <p:spPr>
          <a:xfrm>
            <a:off x="5897895" y="2643211"/>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029" name="Shape 1029"/>
          <p:cNvSpPr txBox="1"/>
          <p:nvPr/>
        </p:nvSpPr>
        <p:spPr>
          <a:xfrm>
            <a:off x="5790317" y="2345834"/>
            <a:ext cx="860400" cy="313500"/>
          </a:xfrm>
          <a:prstGeom prst="rect">
            <a:avLst/>
          </a:prstGeom>
          <a:noFill/>
          <a:ln>
            <a:noFill/>
          </a:ln>
        </p:spPr>
        <p:txBody>
          <a:bodyPr anchorCtr="0" anchor="t" bIns="91425" lIns="91425" rIns="91425" wrap="square" tIns="91425">
            <a:noAutofit/>
          </a:bodyPr>
          <a:lstStyle/>
          <a:p>
            <a:pPr lvl="0" rtl="0">
              <a:spcBef>
                <a:spcPts val="0"/>
              </a:spcBef>
              <a:buNone/>
            </a:pPr>
            <a:r>
              <a:rPr lang="en" sz="1200">
                <a:solidFill>
                  <a:srgbClr val="FFFFFF"/>
                </a:solidFill>
              </a:rPr>
              <a:t>e</a:t>
            </a:r>
            <a:r>
              <a:rPr baseline="-25000" lang="en" sz="1200">
                <a:solidFill>
                  <a:srgbClr val="FFFFFF"/>
                </a:solidFill>
              </a:rPr>
              <a:t>2</a:t>
            </a:r>
            <a:r>
              <a:rPr lang="en" sz="1200">
                <a:solidFill>
                  <a:srgbClr val="FFFFFF"/>
                </a:solidFill>
              </a:rPr>
              <a:t>(p</a:t>
            </a:r>
            <a:r>
              <a:rPr baseline="-25000" lang="en" sz="1200">
                <a:solidFill>
                  <a:srgbClr val="FFFFFF"/>
                </a:solidFill>
              </a:rPr>
              <a:t>k</a:t>
            </a:r>
            <a:r>
              <a:rPr lang="en" sz="1200">
                <a:solidFill>
                  <a:srgbClr val="FFFFFF"/>
                </a:solidFill>
              </a:rPr>
              <a:t>, m</a:t>
            </a:r>
            <a:r>
              <a:rPr baseline="-25000" lang="en" sz="1200">
                <a:solidFill>
                  <a:srgbClr val="FFFFFF"/>
                </a:solidFill>
              </a:rPr>
              <a:t>2</a:t>
            </a:r>
            <a:r>
              <a:rPr lang="en" sz="1200">
                <a:solidFill>
                  <a:srgbClr val="FFFFFF"/>
                </a:solidFill>
              </a:rPr>
              <a:t>)</a:t>
            </a:r>
          </a:p>
        </p:txBody>
      </p:sp>
    </p:spTree>
  </p:cSld>
  <p:clrMapOvr>
    <a:masterClrMapping/>
  </p:clrMapOvr>
</p:sld>
</file>

<file path=ppt/slides/slide5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033" name="Shape 1033"/>
        <p:cNvGrpSpPr/>
        <p:nvPr/>
      </p:nvGrpSpPr>
      <p:grpSpPr>
        <a:xfrm>
          <a:off x="0" y="0"/>
          <a:ext cx="0" cy="0"/>
          <a:chOff x="0" y="0"/>
          <a:chExt cx="0" cy="0"/>
        </a:xfrm>
      </p:grpSpPr>
      <p:sp>
        <p:nvSpPr>
          <p:cNvPr id="1034" name="Shape 1034"/>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More terms</a:t>
            </a:r>
          </a:p>
        </p:txBody>
      </p:sp>
      <p:sp>
        <p:nvSpPr>
          <p:cNvPr id="1035" name="Shape 1035"/>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pPr>
            <a:r>
              <a:rPr lang="en" sz="1800"/>
              <a:t>A configuration C has </a:t>
            </a:r>
            <a:r>
              <a:rPr lang="en" sz="1800">
                <a:solidFill>
                  <a:srgbClr val="FFFF00"/>
                </a:solidFill>
              </a:rPr>
              <a:t>decision value v</a:t>
            </a:r>
            <a:r>
              <a:rPr lang="en" sz="1800"/>
              <a:t> if some process p is in a decision state with output=v, which is “write-once”/irreversible</a:t>
            </a:r>
          </a:p>
        </p:txBody>
      </p:sp>
    </p:spTree>
  </p:cSld>
  <p:clrMapOvr>
    <a:masterClrMapping/>
  </p:clrMapOvr>
</p:sld>
</file>

<file path=ppt/slides/slide5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039" name="Shape 1039"/>
        <p:cNvGrpSpPr/>
        <p:nvPr/>
      </p:nvGrpSpPr>
      <p:grpSpPr>
        <a:xfrm>
          <a:off x="0" y="0"/>
          <a:ext cx="0" cy="0"/>
          <a:chOff x="0" y="0"/>
          <a:chExt cx="0" cy="0"/>
        </a:xfrm>
      </p:grpSpPr>
      <p:sp>
        <p:nvSpPr>
          <p:cNvPr id="1040" name="Shape 1040"/>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More terms</a:t>
            </a:r>
          </a:p>
        </p:txBody>
      </p:sp>
      <p:sp>
        <p:nvSpPr>
          <p:cNvPr id="1041" name="Shape 1041"/>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pPr>
            <a:r>
              <a:rPr lang="en" sz="1800"/>
              <a:t>A configuration C has </a:t>
            </a:r>
            <a:r>
              <a:rPr lang="en" sz="1800">
                <a:solidFill>
                  <a:srgbClr val="FFFF00"/>
                </a:solidFill>
              </a:rPr>
              <a:t>decision value v</a:t>
            </a:r>
            <a:r>
              <a:rPr lang="en" sz="1800"/>
              <a:t> if some process p is in a decision state with output=v, which is “write-once”/irreversible</a:t>
            </a:r>
          </a:p>
          <a:p>
            <a:pPr indent="-342900" lvl="0" marL="457200" rtl="0">
              <a:spcBef>
                <a:spcPts val="0"/>
              </a:spcBef>
              <a:buSzPct val="100000"/>
            </a:pPr>
            <a:r>
              <a:rPr lang="en" sz="1800"/>
              <a:t>A run is a </a:t>
            </a:r>
            <a:r>
              <a:rPr lang="en" sz="1800">
                <a:solidFill>
                  <a:srgbClr val="FFFF00"/>
                </a:solidFill>
              </a:rPr>
              <a:t>deciding</a:t>
            </a:r>
            <a:r>
              <a:rPr lang="en" sz="1800"/>
              <a:t> run if some process reaches a decision state.</a:t>
            </a:r>
          </a:p>
        </p:txBody>
      </p:sp>
    </p:spTree>
  </p:cSld>
  <p:clrMapOvr>
    <a:masterClrMapping/>
  </p:clrMapOvr>
</p:sld>
</file>

<file path=ppt/slides/slide5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045" name="Shape 1045"/>
        <p:cNvGrpSpPr/>
        <p:nvPr/>
      </p:nvGrpSpPr>
      <p:grpSpPr>
        <a:xfrm>
          <a:off x="0" y="0"/>
          <a:ext cx="0" cy="0"/>
          <a:chOff x="0" y="0"/>
          <a:chExt cx="0" cy="0"/>
        </a:xfrm>
      </p:grpSpPr>
      <p:sp>
        <p:nvSpPr>
          <p:cNvPr id="1046" name="Shape 1046"/>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More terms</a:t>
            </a:r>
          </a:p>
        </p:txBody>
      </p:sp>
      <p:sp>
        <p:nvSpPr>
          <p:cNvPr id="1047" name="Shape 1047"/>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pPr>
            <a:r>
              <a:rPr lang="en" sz="1800"/>
              <a:t>A configuration C has </a:t>
            </a:r>
            <a:r>
              <a:rPr lang="en" sz="1800">
                <a:solidFill>
                  <a:srgbClr val="FFFF00"/>
                </a:solidFill>
              </a:rPr>
              <a:t>decision value v</a:t>
            </a:r>
            <a:r>
              <a:rPr lang="en" sz="1800"/>
              <a:t> if some process p is in a decision state with output=v, which is “write-once”/irreversible</a:t>
            </a:r>
          </a:p>
          <a:p>
            <a:pPr indent="-342900" lvl="0" marL="457200" rtl="0">
              <a:spcBef>
                <a:spcPts val="0"/>
              </a:spcBef>
              <a:buSzPct val="100000"/>
            </a:pPr>
            <a:r>
              <a:rPr lang="en" sz="1800"/>
              <a:t>A run is a </a:t>
            </a:r>
            <a:r>
              <a:rPr lang="en" sz="1800">
                <a:solidFill>
                  <a:srgbClr val="FFFF00"/>
                </a:solidFill>
              </a:rPr>
              <a:t>deciding</a:t>
            </a:r>
            <a:r>
              <a:rPr lang="en" sz="1800"/>
              <a:t> run if some process reaches a decision state.</a:t>
            </a:r>
          </a:p>
        </p:txBody>
      </p:sp>
      <p:sp>
        <p:nvSpPr>
          <p:cNvPr id="1048" name="Shape 1048"/>
          <p:cNvSpPr/>
          <p:nvPr/>
        </p:nvSpPr>
        <p:spPr>
          <a:xfrm>
            <a:off x="2659146" y="2643199"/>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049" name="Shape 1049"/>
          <p:cNvSpPr txBox="1"/>
          <p:nvPr/>
        </p:nvSpPr>
        <p:spPr>
          <a:xfrm>
            <a:off x="2551568" y="2345821"/>
            <a:ext cx="860400" cy="313500"/>
          </a:xfrm>
          <a:prstGeom prst="rect">
            <a:avLst/>
          </a:prstGeom>
          <a:noFill/>
          <a:ln>
            <a:noFill/>
          </a:ln>
        </p:spPr>
        <p:txBody>
          <a:bodyPr anchorCtr="0" anchor="t" bIns="91425" lIns="91425" rIns="91425" wrap="square" tIns="91425">
            <a:noAutofit/>
          </a:bodyPr>
          <a:lstStyle/>
          <a:p>
            <a:pPr lvl="0" rtl="0">
              <a:spcBef>
                <a:spcPts val="0"/>
              </a:spcBef>
              <a:buNone/>
            </a:pPr>
            <a:r>
              <a:rPr lang="en" sz="1200">
                <a:solidFill>
                  <a:srgbClr val="FFFFFF"/>
                </a:solidFill>
              </a:rPr>
              <a:t>e</a:t>
            </a:r>
            <a:r>
              <a:rPr baseline="-25000" lang="en" sz="1200">
                <a:solidFill>
                  <a:srgbClr val="FFFFFF"/>
                </a:solidFill>
              </a:rPr>
              <a:t>1</a:t>
            </a:r>
            <a:r>
              <a:rPr lang="en" sz="1200">
                <a:solidFill>
                  <a:srgbClr val="FFFFFF"/>
                </a:solidFill>
              </a:rPr>
              <a:t>(p</a:t>
            </a:r>
            <a:r>
              <a:rPr baseline="-25000" lang="en" sz="1200">
                <a:solidFill>
                  <a:srgbClr val="FFFFFF"/>
                </a:solidFill>
              </a:rPr>
              <a:t>1</a:t>
            </a:r>
            <a:r>
              <a:rPr lang="en" sz="1200">
                <a:solidFill>
                  <a:srgbClr val="FFFFFF"/>
                </a:solidFill>
              </a:rPr>
              <a:t>, m</a:t>
            </a:r>
            <a:r>
              <a:rPr baseline="-25000" lang="en" sz="1200">
                <a:solidFill>
                  <a:srgbClr val="FFFFFF"/>
                </a:solidFill>
              </a:rPr>
              <a:t>1</a:t>
            </a:r>
            <a:r>
              <a:rPr lang="en" sz="1200">
                <a:solidFill>
                  <a:srgbClr val="FFFFFF"/>
                </a:solidFill>
              </a:rPr>
              <a:t>)</a:t>
            </a:r>
          </a:p>
        </p:txBody>
      </p:sp>
      <p:sp>
        <p:nvSpPr>
          <p:cNvPr id="1050" name="Shape 1050"/>
          <p:cNvSpPr/>
          <p:nvPr/>
        </p:nvSpPr>
        <p:spPr>
          <a:xfrm>
            <a:off x="47232" y="2606275"/>
            <a:ext cx="2610000" cy="2241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051" name="Shape 1051"/>
          <p:cNvSpPr/>
          <p:nvPr/>
        </p:nvSpPr>
        <p:spPr>
          <a:xfrm>
            <a:off x="187457" y="280337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052" name="Shape 1052"/>
          <p:cNvSpPr/>
          <p:nvPr/>
        </p:nvSpPr>
        <p:spPr>
          <a:xfrm>
            <a:off x="1691082" y="3509425"/>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1053" name="Shape 1053"/>
          <p:cNvGrpSpPr/>
          <p:nvPr/>
        </p:nvGrpSpPr>
        <p:grpSpPr>
          <a:xfrm>
            <a:off x="222332" y="2803250"/>
            <a:ext cx="353100" cy="414600"/>
            <a:chOff x="4355150" y="3099175"/>
            <a:chExt cx="353100" cy="414600"/>
          </a:xfrm>
        </p:grpSpPr>
        <p:sp>
          <p:nvSpPr>
            <p:cNvPr id="1054" name="Shape 1054"/>
            <p:cNvSpPr/>
            <p:nvPr/>
          </p:nvSpPr>
          <p:spPr>
            <a:xfrm>
              <a:off x="4397200" y="322800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1055" name="Shape 1055"/>
            <p:cNvSpPr txBox="1"/>
            <p:nvPr/>
          </p:nvSpPr>
          <p:spPr>
            <a:xfrm>
              <a:off x="4355150" y="309917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1056" name="Shape 1056"/>
          <p:cNvGrpSpPr/>
          <p:nvPr/>
        </p:nvGrpSpPr>
        <p:grpSpPr>
          <a:xfrm>
            <a:off x="222332" y="4014825"/>
            <a:ext cx="353100" cy="414600"/>
            <a:chOff x="4355150" y="4310750"/>
            <a:chExt cx="353100" cy="414600"/>
          </a:xfrm>
        </p:grpSpPr>
        <p:sp>
          <p:nvSpPr>
            <p:cNvPr id="1057" name="Shape 1057"/>
            <p:cNvSpPr/>
            <p:nvPr/>
          </p:nvSpPr>
          <p:spPr>
            <a:xfrm>
              <a:off x="4397200" y="443957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1058" name="Shape 1058"/>
            <p:cNvSpPr txBox="1"/>
            <p:nvPr/>
          </p:nvSpPr>
          <p:spPr>
            <a:xfrm>
              <a:off x="4355150" y="431075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1059" name="Shape 1059"/>
          <p:cNvSpPr txBox="1"/>
          <p:nvPr/>
        </p:nvSpPr>
        <p:spPr>
          <a:xfrm>
            <a:off x="1919582" y="36545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r>
              <a:rPr b="1" baseline="-25000" lang="en"/>
              <a:t>0</a:t>
            </a:r>
          </a:p>
        </p:txBody>
      </p:sp>
      <p:sp>
        <p:nvSpPr>
          <p:cNvPr id="1060" name="Shape 1060"/>
          <p:cNvSpPr txBox="1"/>
          <p:nvPr/>
        </p:nvSpPr>
        <p:spPr>
          <a:xfrm>
            <a:off x="716054" y="3065450"/>
            <a:ext cx="353100" cy="670200"/>
          </a:xfrm>
          <a:prstGeom prst="rect">
            <a:avLst/>
          </a:prstGeom>
          <a:noFill/>
          <a:ln>
            <a:noFill/>
          </a:ln>
        </p:spPr>
        <p:txBody>
          <a:bodyPr anchorCtr="0" anchor="t" bIns="91425" lIns="91425" rIns="91425" wrap="square" tIns="91425">
            <a:noAutofit/>
          </a:bodyPr>
          <a:lstStyle/>
          <a:p>
            <a:pPr lvl="0" rtl="0">
              <a:spcBef>
                <a:spcPts val="0"/>
              </a:spcBef>
              <a:buNone/>
            </a:pPr>
            <a:r>
              <a:rPr b="1" lang="en" sz="1800"/>
              <a:t>.</a:t>
            </a:r>
          </a:p>
          <a:p>
            <a:pPr lvl="0" rtl="0">
              <a:spcBef>
                <a:spcPts val="0"/>
              </a:spcBef>
              <a:buNone/>
            </a:pPr>
            <a:r>
              <a:rPr b="1" lang="en" sz="1800"/>
              <a:t>.</a:t>
            </a:r>
          </a:p>
          <a:p>
            <a:pPr lvl="0" rtl="0">
              <a:spcBef>
                <a:spcPts val="0"/>
              </a:spcBef>
              <a:buNone/>
            </a:pPr>
            <a:r>
              <a:rPr b="1" lang="en" sz="1800"/>
              <a:t>.</a:t>
            </a:r>
          </a:p>
        </p:txBody>
      </p:sp>
      <p:sp>
        <p:nvSpPr>
          <p:cNvPr id="1061" name="Shape 1061"/>
          <p:cNvSpPr txBox="1"/>
          <p:nvPr/>
        </p:nvSpPr>
        <p:spPr>
          <a:xfrm>
            <a:off x="1521782" y="2886200"/>
            <a:ext cx="1199100" cy="5415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0</a:t>
            </a:r>
            <a:r>
              <a:rPr b="1" lang="en"/>
              <a:t> = (s</a:t>
            </a:r>
            <a:r>
              <a:rPr b="1" baseline="-25000" lang="en"/>
              <a:t>0</a:t>
            </a:r>
            <a:r>
              <a:rPr b="1" lang="en"/>
              <a:t>, M</a:t>
            </a:r>
            <a:r>
              <a:rPr b="1" baseline="-25000" lang="en"/>
              <a:t>0</a:t>
            </a:r>
            <a:r>
              <a:rPr b="1" lang="en"/>
              <a:t>)</a:t>
            </a:r>
          </a:p>
        </p:txBody>
      </p:sp>
      <p:sp>
        <p:nvSpPr>
          <p:cNvPr id="1062" name="Shape 1062"/>
          <p:cNvSpPr txBox="1"/>
          <p:nvPr/>
        </p:nvSpPr>
        <p:spPr>
          <a:xfrm>
            <a:off x="694382" y="436791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r>
              <a:rPr b="1" baseline="-25000" lang="en"/>
              <a:t>0</a:t>
            </a:r>
          </a:p>
        </p:txBody>
      </p:sp>
      <p:graphicFrame>
        <p:nvGraphicFramePr>
          <p:cNvPr id="1063" name="Shape 1063"/>
          <p:cNvGraphicFramePr/>
          <p:nvPr/>
        </p:nvGraphicFramePr>
        <p:xfrm>
          <a:off x="575432" y="288260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a:t>
                      </a:r>
                    </a:p>
                  </a:txBody>
                  <a:tcPr marT="91425" marB="91425" marR="91425" marL="91425">
                    <a:solidFill>
                      <a:srgbClr val="FCE5CD"/>
                    </a:solidFill>
                  </a:tcPr>
                </a:tc>
              </a:tr>
            </a:tbl>
          </a:graphicData>
        </a:graphic>
      </p:graphicFrame>
      <p:graphicFrame>
        <p:nvGraphicFramePr>
          <p:cNvPr id="1064" name="Shape 1064"/>
          <p:cNvGraphicFramePr/>
          <p:nvPr/>
        </p:nvGraphicFramePr>
        <p:xfrm>
          <a:off x="575432" y="409417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a:t>
                      </a:r>
                    </a:p>
                  </a:txBody>
                  <a:tcPr marT="91425" marB="91425" marR="91425" marL="91425">
                    <a:solidFill>
                      <a:srgbClr val="FCE5CD"/>
                    </a:solidFill>
                  </a:tcPr>
                </a:tc>
              </a:tr>
            </a:tbl>
          </a:graphicData>
        </a:graphic>
      </p:graphicFrame>
      <p:sp>
        <p:nvSpPr>
          <p:cNvPr id="1065" name="Shape 1065"/>
          <p:cNvSpPr/>
          <p:nvPr/>
        </p:nvSpPr>
        <p:spPr>
          <a:xfrm>
            <a:off x="3291350" y="2629525"/>
            <a:ext cx="2610000" cy="2241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066" name="Shape 1066"/>
          <p:cNvSpPr/>
          <p:nvPr/>
        </p:nvSpPr>
        <p:spPr>
          <a:xfrm>
            <a:off x="3431575" y="282662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067" name="Shape 1067"/>
          <p:cNvSpPr/>
          <p:nvPr/>
        </p:nvSpPr>
        <p:spPr>
          <a:xfrm>
            <a:off x="4935200" y="3532675"/>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1068" name="Shape 1068"/>
          <p:cNvGrpSpPr/>
          <p:nvPr/>
        </p:nvGrpSpPr>
        <p:grpSpPr>
          <a:xfrm>
            <a:off x="3466450" y="2826500"/>
            <a:ext cx="403500" cy="414600"/>
            <a:chOff x="4355150" y="3099175"/>
            <a:chExt cx="403500" cy="414600"/>
          </a:xfrm>
        </p:grpSpPr>
        <p:sp>
          <p:nvSpPr>
            <p:cNvPr id="1069" name="Shape 1069"/>
            <p:cNvSpPr/>
            <p:nvPr/>
          </p:nvSpPr>
          <p:spPr>
            <a:xfrm>
              <a:off x="4397200" y="322800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1070" name="Shape 1070"/>
            <p:cNvSpPr txBox="1"/>
            <p:nvPr/>
          </p:nvSpPr>
          <p:spPr>
            <a:xfrm>
              <a:off x="4355150" y="30991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1071" name="Shape 1071"/>
          <p:cNvGrpSpPr/>
          <p:nvPr/>
        </p:nvGrpSpPr>
        <p:grpSpPr>
          <a:xfrm>
            <a:off x="3466450" y="4038075"/>
            <a:ext cx="353100" cy="414600"/>
            <a:chOff x="4355150" y="4310750"/>
            <a:chExt cx="353100" cy="414600"/>
          </a:xfrm>
        </p:grpSpPr>
        <p:sp>
          <p:nvSpPr>
            <p:cNvPr id="1072" name="Shape 1072"/>
            <p:cNvSpPr/>
            <p:nvPr/>
          </p:nvSpPr>
          <p:spPr>
            <a:xfrm>
              <a:off x="4397200" y="443957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1073" name="Shape 1073"/>
            <p:cNvSpPr txBox="1"/>
            <p:nvPr/>
          </p:nvSpPr>
          <p:spPr>
            <a:xfrm>
              <a:off x="4355150" y="431075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1074" name="Shape 1074"/>
          <p:cNvSpPr txBox="1"/>
          <p:nvPr/>
        </p:nvSpPr>
        <p:spPr>
          <a:xfrm>
            <a:off x="5163700" y="367782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r>
              <a:rPr b="1" baseline="-25000" lang="en"/>
              <a:t>1</a:t>
            </a:r>
          </a:p>
        </p:txBody>
      </p:sp>
      <p:sp>
        <p:nvSpPr>
          <p:cNvPr id="1075" name="Shape 1075"/>
          <p:cNvSpPr txBox="1"/>
          <p:nvPr/>
        </p:nvSpPr>
        <p:spPr>
          <a:xfrm>
            <a:off x="3960172" y="3088700"/>
            <a:ext cx="353100" cy="670200"/>
          </a:xfrm>
          <a:prstGeom prst="rect">
            <a:avLst/>
          </a:prstGeom>
          <a:noFill/>
          <a:ln>
            <a:noFill/>
          </a:ln>
        </p:spPr>
        <p:txBody>
          <a:bodyPr anchorCtr="0" anchor="t" bIns="91425" lIns="91425" rIns="91425" wrap="square" tIns="91425">
            <a:noAutofit/>
          </a:bodyPr>
          <a:lstStyle/>
          <a:p>
            <a:pPr lvl="0" rtl="0">
              <a:spcBef>
                <a:spcPts val="0"/>
              </a:spcBef>
              <a:buNone/>
            </a:pPr>
            <a:r>
              <a:rPr b="1" lang="en" sz="1800"/>
              <a:t>.</a:t>
            </a:r>
          </a:p>
          <a:p>
            <a:pPr lvl="0" rtl="0">
              <a:spcBef>
                <a:spcPts val="0"/>
              </a:spcBef>
              <a:buNone/>
            </a:pPr>
            <a:r>
              <a:rPr b="1" lang="en" sz="1800"/>
              <a:t>.</a:t>
            </a:r>
          </a:p>
          <a:p>
            <a:pPr lvl="0" rtl="0">
              <a:spcBef>
                <a:spcPts val="0"/>
              </a:spcBef>
              <a:buNone/>
            </a:pPr>
            <a:r>
              <a:rPr b="1" lang="en" sz="1800"/>
              <a:t>.</a:t>
            </a:r>
          </a:p>
        </p:txBody>
      </p:sp>
      <p:sp>
        <p:nvSpPr>
          <p:cNvPr id="1076" name="Shape 1076"/>
          <p:cNvSpPr txBox="1"/>
          <p:nvPr/>
        </p:nvSpPr>
        <p:spPr>
          <a:xfrm>
            <a:off x="4799488" y="2897825"/>
            <a:ext cx="1199100" cy="5415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1</a:t>
            </a:r>
            <a:r>
              <a:rPr b="1" lang="en"/>
              <a:t> = (s</a:t>
            </a:r>
            <a:r>
              <a:rPr b="1" baseline="-25000" lang="en"/>
              <a:t>1</a:t>
            </a:r>
            <a:r>
              <a:rPr b="1" lang="en"/>
              <a:t>, M</a:t>
            </a:r>
            <a:r>
              <a:rPr b="1" baseline="-25000" lang="en"/>
              <a:t>1</a:t>
            </a:r>
            <a:r>
              <a:rPr b="1" lang="en"/>
              <a:t>)</a:t>
            </a:r>
          </a:p>
        </p:txBody>
      </p:sp>
      <p:sp>
        <p:nvSpPr>
          <p:cNvPr id="1077" name="Shape 1077"/>
          <p:cNvSpPr txBox="1"/>
          <p:nvPr/>
        </p:nvSpPr>
        <p:spPr>
          <a:xfrm>
            <a:off x="3938501" y="439116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r>
              <a:rPr b="1" baseline="-25000" lang="en"/>
              <a:t>1</a:t>
            </a:r>
          </a:p>
        </p:txBody>
      </p:sp>
      <p:graphicFrame>
        <p:nvGraphicFramePr>
          <p:cNvPr id="1078" name="Shape 1078"/>
          <p:cNvGraphicFramePr/>
          <p:nvPr/>
        </p:nvGraphicFramePr>
        <p:xfrm>
          <a:off x="3819550" y="290585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a:t>
                      </a:r>
                    </a:p>
                  </a:txBody>
                  <a:tcPr marT="91425" marB="91425" marR="91425" marL="91425">
                    <a:solidFill>
                      <a:srgbClr val="FCE5CD"/>
                    </a:solidFill>
                  </a:tcPr>
                </a:tc>
              </a:tr>
            </a:tbl>
          </a:graphicData>
        </a:graphic>
      </p:graphicFrame>
      <p:graphicFrame>
        <p:nvGraphicFramePr>
          <p:cNvPr id="1079" name="Shape 1079"/>
          <p:cNvGraphicFramePr/>
          <p:nvPr/>
        </p:nvGraphicFramePr>
        <p:xfrm>
          <a:off x="3819550" y="411742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a:t>
                      </a:r>
                    </a:p>
                  </a:txBody>
                  <a:tcPr marT="91425" marB="91425" marR="91425" marL="91425">
                    <a:solidFill>
                      <a:srgbClr val="FCE5CD"/>
                    </a:solidFill>
                  </a:tcPr>
                </a:tc>
              </a:tr>
            </a:tbl>
          </a:graphicData>
        </a:graphic>
      </p:graphicFrame>
    </p:spTree>
  </p:cSld>
  <p:clrMapOvr>
    <a:masterClrMapping/>
  </p:clrMapOvr>
</p:sld>
</file>

<file path=ppt/slides/slide5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083" name="Shape 1083"/>
        <p:cNvGrpSpPr/>
        <p:nvPr/>
      </p:nvGrpSpPr>
      <p:grpSpPr>
        <a:xfrm>
          <a:off x="0" y="0"/>
          <a:ext cx="0" cy="0"/>
          <a:chOff x="0" y="0"/>
          <a:chExt cx="0" cy="0"/>
        </a:xfrm>
      </p:grpSpPr>
      <p:sp>
        <p:nvSpPr>
          <p:cNvPr id="1084" name="Shape 1084"/>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More terms</a:t>
            </a:r>
          </a:p>
        </p:txBody>
      </p:sp>
      <p:sp>
        <p:nvSpPr>
          <p:cNvPr id="1085" name="Shape 1085"/>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pPr>
            <a:r>
              <a:rPr lang="en" sz="1800"/>
              <a:t>A configuration C has </a:t>
            </a:r>
            <a:r>
              <a:rPr lang="en" sz="1800">
                <a:solidFill>
                  <a:srgbClr val="FFFF00"/>
                </a:solidFill>
              </a:rPr>
              <a:t>decision value v</a:t>
            </a:r>
            <a:r>
              <a:rPr lang="en" sz="1800"/>
              <a:t> if some process p is in a decision state with output=v, which is “write-once”/irreversible</a:t>
            </a:r>
          </a:p>
          <a:p>
            <a:pPr indent="-342900" lvl="0" marL="457200" rtl="0">
              <a:spcBef>
                <a:spcPts val="0"/>
              </a:spcBef>
              <a:buSzPct val="100000"/>
            </a:pPr>
            <a:r>
              <a:rPr lang="en" sz="1800"/>
              <a:t>A run is a </a:t>
            </a:r>
            <a:r>
              <a:rPr lang="en" sz="1800">
                <a:solidFill>
                  <a:srgbClr val="FFFF00"/>
                </a:solidFill>
              </a:rPr>
              <a:t>deciding</a:t>
            </a:r>
            <a:r>
              <a:rPr lang="en" sz="1800"/>
              <a:t> run if some process reaches a decision state.</a:t>
            </a:r>
          </a:p>
        </p:txBody>
      </p:sp>
      <p:sp>
        <p:nvSpPr>
          <p:cNvPr id="1086" name="Shape 1086"/>
          <p:cNvSpPr/>
          <p:nvPr/>
        </p:nvSpPr>
        <p:spPr>
          <a:xfrm>
            <a:off x="2659146" y="2643199"/>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087" name="Shape 1087"/>
          <p:cNvSpPr txBox="1"/>
          <p:nvPr/>
        </p:nvSpPr>
        <p:spPr>
          <a:xfrm>
            <a:off x="2551568" y="2345821"/>
            <a:ext cx="860400" cy="313500"/>
          </a:xfrm>
          <a:prstGeom prst="rect">
            <a:avLst/>
          </a:prstGeom>
          <a:noFill/>
          <a:ln>
            <a:noFill/>
          </a:ln>
        </p:spPr>
        <p:txBody>
          <a:bodyPr anchorCtr="0" anchor="t" bIns="91425" lIns="91425" rIns="91425" wrap="square" tIns="91425">
            <a:noAutofit/>
          </a:bodyPr>
          <a:lstStyle/>
          <a:p>
            <a:pPr lvl="0" rtl="0">
              <a:spcBef>
                <a:spcPts val="0"/>
              </a:spcBef>
              <a:buNone/>
            </a:pPr>
            <a:r>
              <a:rPr lang="en" sz="1200">
                <a:solidFill>
                  <a:srgbClr val="FFFFFF"/>
                </a:solidFill>
              </a:rPr>
              <a:t>e</a:t>
            </a:r>
            <a:r>
              <a:rPr baseline="-25000" lang="en" sz="1200">
                <a:solidFill>
                  <a:srgbClr val="FFFFFF"/>
                </a:solidFill>
              </a:rPr>
              <a:t>1</a:t>
            </a:r>
            <a:r>
              <a:rPr lang="en" sz="1200">
                <a:solidFill>
                  <a:srgbClr val="FFFFFF"/>
                </a:solidFill>
              </a:rPr>
              <a:t>(p</a:t>
            </a:r>
            <a:r>
              <a:rPr baseline="-25000" lang="en" sz="1200">
                <a:solidFill>
                  <a:srgbClr val="FFFFFF"/>
                </a:solidFill>
              </a:rPr>
              <a:t>1</a:t>
            </a:r>
            <a:r>
              <a:rPr lang="en" sz="1200">
                <a:solidFill>
                  <a:srgbClr val="FFFFFF"/>
                </a:solidFill>
              </a:rPr>
              <a:t>, m</a:t>
            </a:r>
            <a:r>
              <a:rPr baseline="-25000" lang="en" sz="1200">
                <a:solidFill>
                  <a:srgbClr val="FFFFFF"/>
                </a:solidFill>
              </a:rPr>
              <a:t>1</a:t>
            </a:r>
            <a:r>
              <a:rPr lang="en" sz="1200">
                <a:solidFill>
                  <a:srgbClr val="FFFFFF"/>
                </a:solidFill>
              </a:rPr>
              <a:t>)</a:t>
            </a:r>
          </a:p>
        </p:txBody>
      </p:sp>
      <p:sp>
        <p:nvSpPr>
          <p:cNvPr id="1088" name="Shape 1088"/>
          <p:cNvSpPr/>
          <p:nvPr/>
        </p:nvSpPr>
        <p:spPr>
          <a:xfrm>
            <a:off x="47232" y="2606275"/>
            <a:ext cx="2610000" cy="2241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089" name="Shape 1089"/>
          <p:cNvSpPr/>
          <p:nvPr/>
        </p:nvSpPr>
        <p:spPr>
          <a:xfrm>
            <a:off x="187457" y="280337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090" name="Shape 1090"/>
          <p:cNvSpPr/>
          <p:nvPr/>
        </p:nvSpPr>
        <p:spPr>
          <a:xfrm>
            <a:off x="1691082" y="3509425"/>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1091" name="Shape 1091"/>
          <p:cNvGrpSpPr/>
          <p:nvPr/>
        </p:nvGrpSpPr>
        <p:grpSpPr>
          <a:xfrm>
            <a:off x="222332" y="2803250"/>
            <a:ext cx="353100" cy="414600"/>
            <a:chOff x="4355150" y="3099175"/>
            <a:chExt cx="353100" cy="414600"/>
          </a:xfrm>
        </p:grpSpPr>
        <p:sp>
          <p:nvSpPr>
            <p:cNvPr id="1092" name="Shape 1092"/>
            <p:cNvSpPr/>
            <p:nvPr/>
          </p:nvSpPr>
          <p:spPr>
            <a:xfrm>
              <a:off x="4397200" y="322800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1093" name="Shape 1093"/>
            <p:cNvSpPr txBox="1"/>
            <p:nvPr/>
          </p:nvSpPr>
          <p:spPr>
            <a:xfrm>
              <a:off x="4355150" y="309917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1094" name="Shape 1094"/>
          <p:cNvGrpSpPr/>
          <p:nvPr/>
        </p:nvGrpSpPr>
        <p:grpSpPr>
          <a:xfrm>
            <a:off x="222332" y="4014825"/>
            <a:ext cx="353100" cy="414600"/>
            <a:chOff x="4355150" y="4310750"/>
            <a:chExt cx="353100" cy="414600"/>
          </a:xfrm>
        </p:grpSpPr>
        <p:sp>
          <p:nvSpPr>
            <p:cNvPr id="1095" name="Shape 1095"/>
            <p:cNvSpPr/>
            <p:nvPr/>
          </p:nvSpPr>
          <p:spPr>
            <a:xfrm>
              <a:off x="4397200" y="443957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1096" name="Shape 1096"/>
            <p:cNvSpPr txBox="1"/>
            <p:nvPr/>
          </p:nvSpPr>
          <p:spPr>
            <a:xfrm>
              <a:off x="4355150" y="431075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1097" name="Shape 1097"/>
          <p:cNvSpPr txBox="1"/>
          <p:nvPr/>
        </p:nvSpPr>
        <p:spPr>
          <a:xfrm>
            <a:off x="1919582" y="36545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r>
              <a:rPr b="1" baseline="-25000" lang="en"/>
              <a:t>0</a:t>
            </a:r>
          </a:p>
        </p:txBody>
      </p:sp>
      <p:sp>
        <p:nvSpPr>
          <p:cNvPr id="1098" name="Shape 1098"/>
          <p:cNvSpPr txBox="1"/>
          <p:nvPr/>
        </p:nvSpPr>
        <p:spPr>
          <a:xfrm>
            <a:off x="716054" y="3065450"/>
            <a:ext cx="353100" cy="670200"/>
          </a:xfrm>
          <a:prstGeom prst="rect">
            <a:avLst/>
          </a:prstGeom>
          <a:noFill/>
          <a:ln>
            <a:noFill/>
          </a:ln>
        </p:spPr>
        <p:txBody>
          <a:bodyPr anchorCtr="0" anchor="t" bIns="91425" lIns="91425" rIns="91425" wrap="square" tIns="91425">
            <a:noAutofit/>
          </a:bodyPr>
          <a:lstStyle/>
          <a:p>
            <a:pPr lvl="0" rtl="0">
              <a:spcBef>
                <a:spcPts val="0"/>
              </a:spcBef>
              <a:buNone/>
            </a:pPr>
            <a:r>
              <a:rPr b="1" lang="en" sz="1800"/>
              <a:t>.</a:t>
            </a:r>
          </a:p>
          <a:p>
            <a:pPr lvl="0" rtl="0">
              <a:spcBef>
                <a:spcPts val="0"/>
              </a:spcBef>
              <a:buNone/>
            </a:pPr>
            <a:r>
              <a:rPr b="1" lang="en" sz="1800"/>
              <a:t>.</a:t>
            </a:r>
          </a:p>
          <a:p>
            <a:pPr lvl="0" rtl="0">
              <a:spcBef>
                <a:spcPts val="0"/>
              </a:spcBef>
              <a:buNone/>
            </a:pPr>
            <a:r>
              <a:rPr b="1" lang="en" sz="1800"/>
              <a:t>.</a:t>
            </a:r>
          </a:p>
        </p:txBody>
      </p:sp>
      <p:sp>
        <p:nvSpPr>
          <p:cNvPr id="1099" name="Shape 1099"/>
          <p:cNvSpPr txBox="1"/>
          <p:nvPr/>
        </p:nvSpPr>
        <p:spPr>
          <a:xfrm>
            <a:off x="1521782" y="2886200"/>
            <a:ext cx="1199100" cy="5415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0</a:t>
            </a:r>
            <a:r>
              <a:rPr b="1" lang="en"/>
              <a:t> = (s</a:t>
            </a:r>
            <a:r>
              <a:rPr b="1" baseline="-25000" lang="en"/>
              <a:t>0</a:t>
            </a:r>
            <a:r>
              <a:rPr b="1" lang="en"/>
              <a:t>, M</a:t>
            </a:r>
            <a:r>
              <a:rPr b="1" baseline="-25000" lang="en"/>
              <a:t>0</a:t>
            </a:r>
            <a:r>
              <a:rPr b="1" lang="en"/>
              <a:t>)</a:t>
            </a:r>
          </a:p>
        </p:txBody>
      </p:sp>
      <p:sp>
        <p:nvSpPr>
          <p:cNvPr id="1100" name="Shape 1100"/>
          <p:cNvSpPr txBox="1"/>
          <p:nvPr/>
        </p:nvSpPr>
        <p:spPr>
          <a:xfrm>
            <a:off x="694382" y="436791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r>
              <a:rPr b="1" baseline="-25000" lang="en"/>
              <a:t>0</a:t>
            </a:r>
          </a:p>
        </p:txBody>
      </p:sp>
      <p:graphicFrame>
        <p:nvGraphicFramePr>
          <p:cNvPr id="1101" name="Shape 1101"/>
          <p:cNvGraphicFramePr/>
          <p:nvPr/>
        </p:nvGraphicFramePr>
        <p:xfrm>
          <a:off x="575432" y="288260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a:t>
                      </a:r>
                    </a:p>
                  </a:txBody>
                  <a:tcPr marT="91425" marB="91425" marR="91425" marL="91425">
                    <a:solidFill>
                      <a:srgbClr val="FCE5CD"/>
                    </a:solidFill>
                  </a:tcPr>
                </a:tc>
              </a:tr>
            </a:tbl>
          </a:graphicData>
        </a:graphic>
      </p:graphicFrame>
      <p:graphicFrame>
        <p:nvGraphicFramePr>
          <p:cNvPr id="1102" name="Shape 1102"/>
          <p:cNvGraphicFramePr/>
          <p:nvPr/>
        </p:nvGraphicFramePr>
        <p:xfrm>
          <a:off x="575432" y="409417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a:t>
                      </a:r>
                    </a:p>
                  </a:txBody>
                  <a:tcPr marT="91425" marB="91425" marR="91425" marL="91425">
                    <a:solidFill>
                      <a:srgbClr val="FCE5CD"/>
                    </a:solidFill>
                  </a:tcPr>
                </a:tc>
              </a:tr>
            </a:tbl>
          </a:graphicData>
        </a:graphic>
      </p:graphicFrame>
      <p:sp>
        <p:nvSpPr>
          <p:cNvPr id="1103" name="Shape 1103"/>
          <p:cNvSpPr/>
          <p:nvPr/>
        </p:nvSpPr>
        <p:spPr>
          <a:xfrm>
            <a:off x="3291350" y="2629525"/>
            <a:ext cx="2610000" cy="2241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104" name="Shape 1104"/>
          <p:cNvSpPr/>
          <p:nvPr/>
        </p:nvSpPr>
        <p:spPr>
          <a:xfrm>
            <a:off x="3431575" y="282662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105" name="Shape 1105"/>
          <p:cNvSpPr/>
          <p:nvPr/>
        </p:nvSpPr>
        <p:spPr>
          <a:xfrm>
            <a:off x="4935200" y="3532675"/>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1106" name="Shape 1106"/>
          <p:cNvGrpSpPr/>
          <p:nvPr/>
        </p:nvGrpSpPr>
        <p:grpSpPr>
          <a:xfrm>
            <a:off x="3466450" y="2826500"/>
            <a:ext cx="403500" cy="414600"/>
            <a:chOff x="4355150" y="3099175"/>
            <a:chExt cx="403500" cy="414600"/>
          </a:xfrm>
        </p:grpSpPr>
        <p:sp>
          <p:nvSpPr>
            <p:cNvPr id="1107" name="Shape 1107"/>
            <p:cNvSpPr/>
            <p:nvPr/>
          </p:nvSpPr>
          <p:spPr>
            <a:xfrm>
              <a:off x="4397200" y="322800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1108" name="Shape 1108"/>
            <p:cNvSpPr txBox="1"/>
            <p:nvPr/>
          </p:nvSpPr>
          <p:spPr>
            <a:xfrm>
              <a:off x="4355150" y="30991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1109" name="Shape 1109"/>
          <p:cNvGrpSpPr/>
          <p:nvPr/>
        </p:nvGrpSpPr>
        <p:grpSpPr>
          <a:xfrm>
            <a:off x="3466450" y="4038075"/>
            <a:ext cx="353100" cy="414600"/>
            <a:chOff x="4355150" y="4310750"/>
            <a:chExt cx="353100" cy="414600"/>
          </a:xfrm>
        </p:grpSpPr>
        <p:sp>
          <p:nvSpPr>
            <p:cNvPr id="1110" name="Shape 1110"/>
            <p:cNvSpPr/>
            <p:nvPr/>
          </p:nvSpPr>
          <p:spPr>
            <a:xfrm>
              <a:off x="4397200" y="443957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1111" name="Shape 1111"/>
            <p:cNvSpPr txBox="1"/>
            <p:nvPr/>
          </p:nvSpPr>
          <p:spPr>
            <a:xfrm>
              <a:off x="4355150" y="431075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1112" name="Shape 1112"/>
          <p:cNvSpPr txBox="1"/>
          <p:nvPr/>
        </p:nvSpPr>
        <p:spPr>
          <a:xfrm>
            <a:off x="5163700" y="367782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r>
              <a:rPr b="1" baseline="-25000" lang="en"/>
              <a:t>1</a:t>
            </a:r>
          </a:p>
        </p:txBody>
      </p:sp>
      <p:sp>
        <p:nvSpPr>
          <p:cNvPr id="1113" name="Shape 1113"/>
          <p:cNvSpPr txBox="1"/>
          <p:nvPr/>
        </p:nvSpPr>
        <p:spPr>
          <a:xfrm>
            <a:off x="3960172" y="3088700"/>
            <a:ext cx="353100" cy="670200"/>
          </a:xfrm>
          <a:prstGeom prst="rect">
            <a:avLst/>
          </a:prstGeom>
          <a:noFill/>
          <a:ln>
            <a:noFill/>
          </a:ln>
        </p:spPr>
        <p:txBody>
          <a:bodyPr anchorCtr="0" anchor="t" bIns="91425" lIns="91425" rIns="91425" wrap="square" tIns="91425">
            <a:noAutofit/>
          </a:bodyPr>
          <a:lstStyle/>
          <a:p>
            <a:pPr lvl="0" rtl="0">
              <a:spcBef>
                <a:spcPts val="0"/>
              </a:spcBef>
              <a:buNone/>
            </a:pPr>
            <a:r>
              <a:rPr b="1" lang="en" sz="1800"/>
              <a:t>.</a:t>
            </a:r>
          </a:p>
          <a:p>
            <a:pPr lvl="0" rtl="0">
              <a:spcBef>
                <a:spcPts val="0"/>
              </a:spcBef>
              <a:buNone/>
            </a:pPr>
            <a:r>
              <a:rPr b="1" lang="en" sz="1800"/>
              <a:t>.</a:t>
            </a:r>
          </a:p>
          <a:p>
            <a:pPr lvl="0" rtl="0">
              <a:spcBef>
                <a:spcPts val="0"/>
              </a:spcBef>
              <a:buNone/>
            </a:pPr>
            <a:r>
              <a:rPr b="1" lang="en" sz="1800"/>
              <a:t>.</a:t>
            </a:r>
          </a:p>
        </p:txBody>
      </p:sp>
      <p:sp>
        <p:nvSpPr>
          <p:cNvPr id="1114" name="Shape 1114"/>
          <p:cNvSpPr txBox="1"/>
          <p:nvPr/>
        </p:nvSpPr>
        <p:spPr>
          <a:xfrm>
            <a:off x="4799488" y="2897825"/>
            <a:ext cx="1199100" cy="5415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1</a:t>
            </a:r>
            <a:r>
              <a:rPr b="1" lang="en"/>
              <a:t> = (s</a:t>
            </a:r>
            <a:r>
              <a:rPr b="1" baseline="-25000" lang="en"/>
              <a:t>1</a:t>
            </a:r>
            <a:r>
              <a:rPr b="1" lang="en"/>
              <a:t>, M</a:t>
            </a:r>
            <a:r>
              <a:rPr b="1" baseline="-25000" lang="en"/>
              <a:t>1</a:t>
            </a:r>
            <a:r>
              <a:rPr b="1" lang="en"/>
              <a:t>)</a:t>
            </a:r>
          </a:p>
        </p:txBody>
      </p:sp>
      <p:sp>
        <p:nvSpPr>
          <p:cNvPr id="1115" name="Shape 1115"/>
          <p:cNvSpPr txBox="1"/>
          <p:nvPr/>
        </p:nvSpPr>
        <p:spPr>
          <a:xfrm>
            <a:off x="3938501" y="439116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r>
              <a:rPr b="1" baseline="-25000" lang="en"/>
              <a:t>1</a:t>
            </a:r>
          </a:p>
        </p:txBody>
      </p:sp>
      <p:graphicFrame>
        <p:nvGraphicFramePr>
          <p:cNvPr id="1116" name="Shape 1116"/>
          <p:cNvGraphicFramePr/>
          <p:nvPr/>
        </p:nvGraphicFramePr>
        <p:xfrm>
          <a:off x="3819550" y="290585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a:t>
                      </a:r>
                    </a:p>
                  </a:txBody>
                  <a:tcPr marT="91425" marB="91425" marR="91425" marL="91425">
                    <a:solidFill>
                      <a:srgbClr val="FCE5CD"/>
                    </a:solidFill>
                  </a:tcPr>
                </a:tc>
              </a:tr>
            </a:tbl>
          </a:graphicData>
        </a:graphic>
      </p:graphicFrame>
      <p:graphicFrame>
        <p:nvGraphicFramePr>
          <p:cNvPr id="1117" name="Shape 1117"/>
          <p:cNvGraphicFramePr/>
          <p:nvPr/>
        </p:nvGraphicFramePr>
        <p:xfrm>
          <a:off x="3819550" y="411742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a:t>
                      </a:r>
                    </a:p>
                  </a:txBody>
                  <a:tcPr marT="91425" marB="91425" marR="91425" marL="91425">
                    <a:solidFill>
                      <a:srgbClr val="FCE5CD"/>
                    </a:solidFill>
                  </a:tcPr>
                </a:tc>
              </a:tr>
            </a:tbl>
          </a:graphicData>
        </a:graphic>
      </p:graphicFrame>
      <p:sp>
        <p:nvSpPr>
          <p:cNvPr id="1118" name="Shape 1118"/>
          <p:cNvSpPr/>
          <p:nvPr/>
        </p:nvSpPr>
        <p:spPr>
          <a:xfrm>
            <a:off x="6484800" y="2583025"/>
            <a:ext cx="2610000" cy="2241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119" name="Shape 1119"/>
          <p:cNvSpPr/>
          <p:nvPr/>
        </p:nvSpPr>
        <p:spPr>
          <a:xfrm>
            <a:off x="6625025" y="278012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120" name="Shape 1120"/>
          <p:cNvSpPr/>
          <p:nvPr/>
        </p:nvSpPr>
        <p:spPr>
          <a:xfrm>
            <a:off x="8128650" y="3486175"/>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1121" name="Shape 1121"/>
          <p:cNvGrpSpPr/>
          <p:nvPr/>
        </p:nvGrpSpPr>
        <p:grpSpPr>
          <a:xfrm>
            <a:off x="6659900" y="2780000"/>
            <a:ext cx="403500" cy="414600"/>
            <a:chOff x="4355150" y="3099175"/>
            <a:chExt cx="403500" cy="414600"/>
          </a:xfrm>
        </p:grpSpPr>
        <p:sp>
          <p:nvSpPr>
            <p:cNvPr id="1122" name="Shape 1122"/>
            <p:cNvSpPr/>
            <p:nvPr/>
          </p:nvSpPr>
          <p:spPr>
            <a:xfrm>
              <a:off x="4397200" y="322800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1123" name="Shape 1123"/>
            <p:cNvSpPr txBox="1"/>
            <p:nvPr/>
          </p:nvSpPr>
          <p:spPr>
            <a:xfrm>
              <a:off x="4355150" y="30991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1124" name="Shape 1124"/>
          <p:cNvGrpSpPr/>
          <p:nvPr/>
        </p:nvGrpSpPr>
        <p:grpSpPr>
          <a:xfrm>
            <a:off x="6659900" y="3991575"/>
            <a:ext cx="403500" cy="414600"/>
            <a:chOff x="4355150" y="4310750"/>
            <a:chExt cx="403500" cy="414600"/>
          </a:xfrm>
        </p:grpSpPr>
        <p:sp>
          <p:nvSpPr>
            <p:cNvPr id="1125" name="Shape 1125"/>
            <p:cNvSpPr/>
            <p:nvPr/>
          </p:nvSpPr>
          <p:spPr>
            <a:xfrm>
              <a:off x="4397200" y="443957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1126" name="Shape 1126"/>
            <p:cNvSpPr txBox="1"/>
            <p:nvPr/>
          </p:nvSpPr>
          <p:spPr>
            <a:xfrm>
              <a:off x="4355150" y="4310750"/>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1127" name="Shape 1127"/>
          <p:cNvSpPr txBox="1"/>
          <p:nvPr/>
        </p:nvSpPr>
        <p:spPr>
          <a:xfrm>
            <a:off x="8357150" y="363132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r>
              <a:rPr b="1" baseline="-25000" lang="en"/>
              <a:t>2</a:t>
            </a:r>
          </a:p>
        </p:txBody>
      </p:sp>
      <p:sp>
        <p:nvSpPr>
          <p:cNvPr id="1128" name="Shape 1128"/>
          <p:cNvSpPr txBox="1"/>
          <p:nvPr/>
        </p:nvSpPr>
        <p:spPr>
          <a:xfrm>
            <a:off x="7153622" y="3042200"/>
            <a:ext cx="353100" cy="670200"/>
          </a:xfrm>
          <a:prstGeom prst="rect">
            <a:avLst/>
          </a:prstGeom>
          <a:noFill/>
          <a:ln>
            <a:noFill/>
          </a:ln>
        </p:spPr>
        <p:txBody>
          <a:bodyPr anchorCtr="0" anchor="t" bIns="91425" lIns="91425" rIns="91425" wrap="square" tIns="91425">
            <a:noAutofit/>
          </a:bodyPr>
          <a:lstStyle/>
          <a:p>
            <a:pPr lvl="0" rtl="0">
              <a:spcBef>
                <a:spcPts val="0"/>
              </a:spcBef>
              <a:buNone/>
            </a:pPr>
            <a:r>
              <a:rPr b="1" lang="en" sz="1800"/>
              <a:t>.</a:t>
            </a:r>
          </a:p>
          <a:p>
            <a:pPr lvl="0" rtl="0">
              <a:spcBef>
                <a:spcPts val="0"/>
              </a:spcBef>
              <a:buNone/>
            </a:pPr>
            <a:r>
              <a:rPr b="1" lang="en" sz="1800"/>
              <a:t>.</a:t>
            </a:r>
          </a:p>
          <a:p>
            <a:pPr lvl="0" rtl="0">
              <a:spcBef>
                <a:spcPts val="0"/>
              </a:spcBef>
              <a:buNone/>
            </a:pPr>
            <a:r>
              <a:rPr b="1" lang="en" sz="1800"/>
              <a:t>.</a:t>
            </a:r>
          </a:p>
        </p:txBody>
      </p:sp>
      <p:sp>
        <p:nvSpPr>
          <p:cNvPr id="1129" name="Shape 1129"/>
          <p:cNvSpPr txBox="1"/>
          <p:nvPr/>
        </p:nvSpPr>
        <p:spPr>
          <a:xfrm>
            <a:off x="7996550" y="2886200"/>
            <a:ext cx="1199100" cy="5415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2</a:t>
            </a:r>
            <a:r>
              <a:rPr b="1" lang="en"/>
              <a:t> = (s</a:t>
            </a:r>
            <a:r>
              <a:rPr b="1" baseline="-25000" lang="en"/>
              <a:t>2</a:t>
            </a:r>
            <a:r>
              <a:rPr b="1" lang="en"/>
              <a:t>, M</a:t>
            </a:r>
            <a:r>
              <a:rPr b="1" baseline="-25000" lang="en"/>
              <a:t>2</a:t>
            </a:r>
            <a:r>
              <a:rPr b="1" lang="en"/>
              <a:t>)</a:t>
            </a:r>
          </a:p>
        </p:txBody>
      </p:sp>
      <p:sp>
        <p:nvSpPr>
          <p:cNvPr id="1130" name="Shape 1130"/>
          <p:cNvSpPr txBox="1"/>
          <p:nvPr/>
        </p:nvSpPr>
        <p:spPr>
          <a:xfrm>
            <a:off x="7131951" y="434466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r>
              <a:rPr b="1" baseline="-25000" lang="en"/>
              <a:t>2</a:t>
            </a:r>
          </a:p>
        </p:txBody>
      </p:sp>
      <p:graphicFrame>
        <p:nvGraphicFramePr>
          <p:cNvPr id="1131" name="Shape 1131"/>
          <p:cNvGraphicFramePr/>
          <p:nvPr/>
        </p:nvGraphicFramePr>
        <p:xfrm>
          <a:off x="7013000" y="285935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b</a:t>
                      </a:r>
                    </a:p>
                  </a:txBody>
                  <a:tcPr marT="91425" marB="91425" marR="91425" marL="91425">
                    <a:solidFill>
                      <a:srgbClr val="FCE5CD"/>
                    </a:solidFill>
                  </a:tcPr>
                </a:tc>
              </a:tr>
            </a:tbl>
          </a:graphicData>
        </a:graphic>
      </p:graphicFrame>
      <p:graphicFrame>
        <p:nvGraphicFramePr>
          <p:cNvPr id="1132" name="Shape 1132"/>
          <p:cNvGraphicFramePr/>
          <p:nvPr/>
        </p:nvGraphicFramePr>
        <p:xfrm>
          <a:off x="7013000" y="407092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0/1, </a:t>
                      </a:r>
                      <a:r>
                        <a:rPr lang="en" sz="1000" strike="sngStrike"/>
                        <a:t>b</a:t>
                      </a:r>
                      <a:r>
                        <a:rPr lang="en" sz="1000"/>
                        <a:t> 0</a:t>
                      </a:r>
                    </a:p>
                  </a:txBody>
                  <a:tcPr marT="91425" marB="91425" marR="91425" marL="91425">
                    <a:solidFill>
                      <a:srgbClr val="FCE5CD"/>
                    </a:solidFill>
                  </a:tcPr>
                </a:tc>
              </a:tr>
            </a:tbl>
          </a:graphicData>
        </a:graphic>
      </p:graphicFrame>
      <p:sp>
        <p:nvSpPr>
          <p:cNvPr id="1133" name="Shape 1133"/>
          <p:cNvSpPr/>
          <p:nvPr/>
        </p:nvSpPr>
        <p:spPr>
          <a:xfrm>
            <a:off x="5897895" y="2643211"/>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134" name="Shape 1134"/>
          <p:cNvSpPr txBox="1"/>
          <p:nvPr/>
        </p:nvSpPr>
        <p:spPr>
          <a:xfrm>
            <a:off x="5790317" y="2345834"/>
            <a:ext cx="860400" cy="313500"/>
          </a:xfrm>
          <a:prstGeom prst="rect">
            <a:avLst/>
          </a:prstGeom>
          <a:noFill/>
          <a:ln>
            <a:noFill/>
          </a:ln>
        </p:spPr>
        <p:txBody>
          <a:bodyPr anchorCtr="0" anchor="t" bIns="91425" lIns="91425" rIns="91425" wrap="square" tIns="91425">
            <a:noAutofit/>
          </a:bodyPr>
          <a:lstStyle/>
          <a:p>
            <a:pPr lvl="0" rtl="0">
              <a:spcBef>
                <a:spcPts val="0"/>
              </a:spcBef>
              <a:buNone/>
            </a:pPr>
            <a:r>
              <a:rPr lang="en" sz="1200">
                <a:solidFill>
                  <a:srgbClr val="FFFFFF"/>
                </a:solidFill>
              </a:rPr>
              <a:t>e</a:t>
            </a:r>
            <a:r>
              <a:rPr baseline="-25000" lang="en" sz="1200">
                <a:solidFill>
                  <a:srgbClr val="FFFFFF"/>
                </a:solidFill>
              </a:rPr>
              <a:t>2</a:t>
            </a:r>
            <a:r>
              <a:rPr lang="en" sz="1200">
                <a:solidFill>
                  <a:srgbClr val="FFFFFF"/>
                </a:solidFill>
              </a:rPr>
              <a:t>(p</a:t>
            </a:r>
            <a:r>
              <a:rPr baseline="-25000" lang="en" sz="1200">
                <a:solidFill>
                  <a:srgbClr val="FFFFFF"/>
                </a:solidFill>
              </a:rPr>
              <a:t>k</a:t>
            </a:r>
            <a:r>
              <a:rPr lang="en" sz="1200">
                <a:solidFill>
                  <a:srgbClr val="FFFFFF"/>
                </a:solidFill>
              </a:rPr>
              <a:t>, m</a:t>
            </a:r>
            <a:r>
              <a:rPr baseline="-25000" lang="en" sz="1200">
                <a:solidFill>
                  <a:srgbClr val="FFFFFF"/>
                </a:solidFill>
              </a:rPr>
              <a:t>2</a:t>
            </a:r>
            <a:r>
              <a:rPr lang="en" sz="1200">
                <a:solidFill>
                  <a:srgbClr val="FFFFFF"/>
                </a:solidFill>
              </a:rPr>
              <a:t>)</a:t>
            </a:r>
          </a:p>
        </p:txBody>
      </p:sp>
    </p:spTree>
  </p:cSld>
  <p:clrMapOvr>
    <a:masterClrMapping/>
  </p:clrMapOvr>
</p:sld>
</file>

<file path=ppt/slides/slide6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138" name="Shape 1138"/>
        <p:cNvGrpSpPr/>
        <p:nvPr/>
      </p:nvGrpSpPr>
      <p:grpSpPr>
        <a:xfrm>
          <a:off x="0" y="0"/>
          <a:ext cx="0" cy="0"/>
          <a:chOff x="0" y="0"/>
          <a:chExt cx="0" cy="0"/>
        </a:xfrm>
      </p:grpSpPr>
      <p:sp>
        <p:nvSpPr>
          <p:cNvPr id="1139" name="Shape 1139"/>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More terms</a:t>
            </a:r>
          </a:p>
        </p:txBody>
      </p:sp>
      <p:sp>
        <p:nvSpPr>
          <p:cNvPr id="1140" name="Shape 1140"/>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pPr>
            <a:r>
              <a:rPr lang="en" sz="1800"/>
              <a:t>A consensus protocol P is </a:t>
            </a:r>
            <a:r>
              <a:rPr lang="en" sz="1800">
                <a:solidFill>
                  <a:srgbClr val="FFFF00"/>
                </a:solidFill>
              </a:rPr>
              <a:t>partially correct</a:t>
            </a:r>
            <a:r>
              <a:rPr lang="en" sz="1800"/>
              <a:t> if:</a:t>
            </a:r>
          </a:p>
          <a:p>
            <a:pPr indent="-342900" lvl="1" marL="914400" rtl="0">
              <a:spcBef>
                <a:spcPts val="0"/>
              </a:spcBef>
              <a:buSzPct val="100000"/>
            </a:pPr>
            <a:r>
              <a:rPr lang="en" sz="1800"/>
              <a:t>No accessible configuration has more than one decision value (agreement)</a:t>
            </a:r>
          </a:p>
          <a:p>
            <a:pPr indent="-342900" lvl="1" marL="914400" rtl="0">
              <a:spcBef>
                <a:spcPts val="0"/>
              </a:spcBef>
              <a:buSzPct val="100000"/>
            </a:pPr>
            <a:r>
              <a:rPr lang="en" sz="1800"/>
              <a:t>For each v in {0, 1}, some accessible configuration has decision value v (validity)</a:t>
            </a:r>
          </a:p>
          <a:p>
            <a:pPr indent="-342900" lvl="0" marL="457200" rtl="0">
              <a:spcBef>
                <a:spcPts val="0"/>
              </a:spcBef>
              <a:buSzPct val="100000"/>
            </a:pPr>
            <a:r>
              <a:rPr lang="en" sz="1800"/>
              <a:t>A run is </a:t>
            </a:r>
            <a:r>
              <a:rPr lang="en" sz="1800">
                <a:solidFill>
                  <a:srgbClr val="FFFF00"/>
                </a:solidFill>
              </a:rPr>
              <a:t>admissible</a:t>
            </a:r>
            <a:r>
              <a:rPr lang="en" sz="1800"/>
              <a:t> if every process, except possibly one (faulty process), takes infinitely many steps in S</a:t>
            </a:r>
          </a:p>
        </p:txBody>
      </p:sp>
    </p:spTree>
  </p:cSld>
  <p:clrMapOvr>
    <a:masterClrMapping/>
  </p:clrMapOvr>
</p:sld>
</file>

<file path=ppt/slides/slide6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144" name="Shape 1144"/>
        <p:cNvGrpSpPr/>
        <p:nvPr/>
      </p:nvGrpSpPr>
      <p:grpSpPr>
        <a:xfrm>
          <a:off x="0" y="0"/>
          <a:ext cx="0" cy="0"/>
          <a:chOff x="0" y="0"/>
          <a:chExt cx="0" cy="0"/>
        </a:xfrm>
      </p:grpSpPr>
      <p:sp>
        <p:nvSpPr>
          <p:cNvPr id="1145" name="Shape 1145"/>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Assume to the contrary that there exists P such that</a:t>
            </a:r>
          </a:p>
        </p:txBody>
      </p:sp>
      <p:sp>
        <p:nvSpPr>
          <p:cNvPr id="1146" name="Shape 1146"/>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pPr>
            <a:r>
              <a:rPr lang="en" sz="1800"/>
              <a:t>P is partially correct</a:t>
            </a:r>
          </a:p>
          <a:p>
            <a:pPr indent="-342900" lvl="1" marL="914400" rtl="0">
              <a:spcBef>
                <a:spcPts val="0"/>
              </a:spcBef>
              <a:buSzPct val="100000"/>
            </a:pPr>
            <a:r>
              <a:rPr lang="en" sz="1800"/>
              <a:t>Agreement + Validity</a:t>
            </a:r>
          </a:p>
          <a:p>
            <a:pPr indent="0" lvl="0" marL="457200" rtl="0">
              <a:spcBef>
                <a:spcPts val="0"/>
              </a:spcBef>
              <a:buNone/>
            </a:pPr>
            <a:r>
              <a:t/>
            </a:r>
            <a:endParaRPr sz="1800"/>
          </a:p>
          <a:p>
            <a:pPr lvl="0" marR="0" rtl="0" algn="l">
              <a:lnSpc>
                <a:spcPct val="115000"/>
              </a:lnSpc>
              <a:spcBef>
                <a:spcPts val="0"/>
              </a:spcBef>
              <a:spcAft>
                <a:spcPts val="1600"/>
              </a:spcAft>
              <a:buNone/>
            </a:pPr>
            <a:r>
              <a:t/>
            </a:r>
            <a:endParaRPr sz="1800"/>
          </a:p>
        </p:txBody>
      </p:sp>
    </p:spTree>
  </p:cSld>
  <p:clrMapOvr>
    <a:masterClrMapping/>
  </p:clrMapOvr>
</p:sld>
</file>

<file path=ppt/slides/slide6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150" name="Shape 1150"/>
        <p:cNvGrpSpPr/>
        <p:nvPr/>
      </p:nvGrpSpPr>
      <p:grpSpPr>
        <a:xfrm>
          <a:off x="0" y="0"/>
          <a:ext cx="0" cy="0"/>
          <a:chOff x="0" y="0"/>
          <a:chExt cx="0" cy="0"/>
        </a:xfrm>
      </p:grpSpPr>
      <p:sp>
        <p:nvSpPr>
          <p:cNvPr id="1151" name="Shape 1151"/>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Assume to the contrary that there exists P such that</a:t>
            </a:r>
          </a:p>
        </p:txBody>
      </p:sp>
      <p:sp>
        <p:nvSpPr>
          <p:cNvPr id="1152" name="Shape 1152"/>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pPr>
            <a:r>
              <a:rPr lang="en" sz="1800"/>
              <a:t>P is partially correct</a:t>
            </a:r>
          </a:p>
          <a:p>
            <a:pPr indent="-342900" lvl="1" marL="914400" rtl="0">
              <a:spcBef>
                <a:spcPts val="0"/>
              </a:spcBef>
              <a:buSzPct val="100000"/>
            </a:pPr>
            <a:r>
              <a:rPr lang="en" sz="1800"/>
              <a:t>Agreement + Validity</a:t>
            </a:r>
          </a:p>
          <a:p>
            <a:pPr indent="0" lvl="0" marL="457200" rtl="0">
              <a:spcBef>
                <a:spcPts val="0"/>
              </a:spcBef>
              <a:buNone/>
            </a:pPr>
            <a:r>
              <a:t/>
            </a:r>
            <a:endParaRPr sz="1800"/>
          </a:p>
          <a:p>
            <a:pPr indent="-342900" lvl="0" marL="457200" rtl="0">
              <a:spcBef>
                <a:spcPts val="0"/>
              </a:spcBef>
              <a:buSzPct val="100000"/>
            </a:pPr>
            <a:r>
              <a:rPr lang="en" sz="1800"/>
              <a:t>Every admissible run of P is a deciding run</a:t>
            </a:r>
          </a:p>
          <a:p>
            <a:pPr indent="-342900" lvl="1" marL="914400" rtl="0">
              <a:spcBef>
                <a:spcPts val="0"/>
              </a:spcBef>
              <a:buSzPct val="100000"/>
            </a:pPr>
            <a:r>
              <a:rPr lang="en" sz="1800"/>
              <a:t>Termination</a:t>
            </a:r>
          </a:p>
        </p:txBody>
      </p:sp>
    </p:spTree>
  </p:cSld>
  <p:clrMapOvr>
    <a:masterClrMapping/>
  </p:clrMapOvr>
</p:sld>
</file>

<file path=ppt/slides/slide6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156" name="Shape 1156"/>
        <p:cNvGrpSpPr/>
        <p:nvPr/>
      </p:nvGrpSpPr>
      <p:grpSpPr>
        <a:xfrm>
          <a:off x="0" y="0"/>
          <a:ext cx="0" cy="0"/>
          <a:chOff x="0" y="0"/>
          <a:chExt cx="0" cy="0"/>
        </a:xfrm>
      </p:grpSpPr>
      <p:sp>
        <p:nvSpPr>
          <p:cNvPr id="1157" name="Shape 1157"/>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Assume to the contrary that there exists P such that</a:t>
            </a:r>
          </a:p>
        </p:txBody>
      </p:sp>
      <p:sp>
        <p:nvSpPr>
          <p:cNvPr id="1158" name="Shape 1158"/>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pPr>
            <a:r>
              <a:rPr lang="en" sz="1800"/>
              <a:t>P is partially correct</a:t>
            </a:r>
          </a:p>
          <a:p>
            <a:pPr indent="-342900" lvl="1" marL="914400" rtl="0">
              <a:spcBef>
                <a:spcPts val="0"/>
              </a:spcBef>
              <a:buSzPct val="100000"/>
            </a:pPr>
            <a:r>
              <a:rPr lang="en" sz="1800"/>
              <a:t>Agreement + Validity</a:t>
            </a:r>
          </a:p>
          <a:p>
            <a:pPr indent="0" lvl="0" marL="457200" rtl="0">
              <a:spcBef>
                <a:spcPts val="0"/>
              </a:spcBef>
              <a:buNone/>
            </a:pPr>
            <a:r>
              <a:t/>
            </a:r>
            <a:endParaRPr sz="1800"/>
          </a:p>
          <a:p>
            <a:pPr indent="-342900" lvl="0" marL="457200" rtl="0">
              <a:spcBef>
                <a:spcPts val="0"/>
              </a:spcBef>
              <a:buSzPct val="100000"/>
            </a:pPr>
            <a:r>
              <a:rPr lang="en" sz="1800"/>
              <a:t>Every admissible run of P is a deciding run</a:t>
            </a:r>
          </a:p>
          <a:p>
            <a:pPr indent="-342900" lvl="1" marL="914400" rtl="0">
              <a:spcBef>
                <a:spcPts val="0"/>
              </a:spcBef>
              <a:buSzPct val="100000"/>
            </a:pPr>
            <a:r>
              <a:rPr lang="en" sz="1800"/>
              <a:t>Termination</a:t>
            </a:r>
          </a:p>
          <a:p>
            <a:pPr lvl="0" rtl="0">
              <a:spcBef>
                <a:spcPts val="0"/>
              </a:spcBef>
              <a:buNone/>
            </a:pPr>
            <a:r>
              <a:t/>
            </a:r>
            <a:endParaRPr sz="1800"/>
          </a:p>
          <a:p>
            <a:pPr indent="-342900" lvl="0" marL="457200" rtl="0">
              <a:spcBef>
                <a:spcPts val="0"/>
              </a:spcBef>
              <a:buClr>
                <a:srgbClr val="FFFF00"/>
              </a:buClr>
              <a:buSzPct val="100000"/>
            </a:pPr>
            <a:r>
              <a:rPr lang="en" sz="1800">
                <a:solidFill>
                  <a:srgbClr val="FFFF00"/>
                </a:solidFill>
              </a:rPr>
              <a:t>What kind of contradiction should possibly be like?</a:t>
            </a:r>
          </a:p>
        </p:txBody>
      </p:sp>
    </p:spTree>
  </p:cSld>
  <p:clrMapOvr>
    <a:masterClrMapping/>
  </p:clrMapOvr>
</p:sld>
</file>

<file path=ppt/slides/slide6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162" name="Shape 1162"/>
        <p:cNvGrpSpPr/>
        <p:nvPr/>
      </p:nvGrpSpPr>
      <p:grpSpPr>
        <a:xfrm>
          <a:off x="0" y="0"/>
          <a:ext cx="0" cy="0"/>
          <a:chOff x="0" y="0"/>
          <a:chExt cx="0" cy="0"/>
        </a:xfrm>
      </p:grpSpPr>
      <p:sp>
        <p:nvSpPr>
          <p:cNvPr id="1163" name="Shape 1163"/>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Categories of configurations</a:t>
            </a:r>
          </a:p>
        </p:txBody>
      </p:sp>
      <p:sp>
        <p:nvSpPr>
          <p:cNvPr id="1164" name="Shape 1164"/>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marR="0" rtl="0" algn="l">
              <a:lnSpc>
                <a:spcPct val="115000"/>
              </a:lnSpc>
              <a:spcBef>
                <a:spcPts val="0"/>
              </a:spcBef>
              <a:spcAft>
                <a:spcPts val="1600"/>
              </a:spcAft>
              <a:buClr>
                <a:schemeClr val="lt1"/>
              </a:buClr>
              <a:buSzPct val="100000"/>
              <a:buFont typeface="Lato"/>
            </a:pPr>
            <a:r>
              <a:rPr lang="en" sz="1800"/>
              <a:t>Univalent, or i-valent (i in {0, 1})</a:t>
            </a:r>
          </a:p>
          <a:p>
            <a:pPr indent="-342900" lvl="1" marL="914400" marR="0" rtl="0" algn="l">
              <a:lnSpc>
                <a:spcPct val="115000"/>
              </a:lnSpc>
              <a:spcBef>
                <a:spcPts val="0"/>
              </a:spcBef>
              <a:spcAft>
                <a:spcPts val="1600"/>
              </a:spcAft>
              <a:buSzPct val="100000"/>
            </a:pPr>
            <a:r>
              <a:rPr lang="en" sz="1800"/>
              <a:t>A configuration C is univalent or i-valent if some process has decided i in C, or if all configurations accessible from C are i-valent</a:t>
            </a:r>
          </a:p>
          <a:p>
            <a:pPr lvl="0" rtl="0">
              <a:spcBef>
                <a:spcPts val="0"/>
              </a:spcBef>
              <a:buNone/>
            </a:pPr>
            <a:r>
              <a:t/>
            </a:r>
            <a:endParaRPr sz="1800"/>
          </a:p>
          <a:p>
            <a:pPr lvl="0" rtl="0">
              <a:spcBef>
                <a:spcPts val="0"/>
              </a:spcBef>
              <a:buNone/>
            </a:pPr>
            <a:r>
              <a:t/>
            </a:r>
            <a:endParaRPr sz="1800">
              <a:solidFill>
                <a:srgbClr val="FFFF00"/>
              </a:solidFill>
            </a:endParaRPr>
          </a:p>
        </p:txBody>
      </p:sp>
    </p:spTree>
  </p:cSld>
  <p:clrMapOvr>
    <a:masterClrMapping/>
  </p:clrMapOvr>
</p:sld>
</file>

<file path=ppt/slides/slide6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168" name="Shape 1168"/>
        <p:cNvGrpSpPr/>
        <p:nvPr/>
      </p:nvGrpSpPr>
      <p:grpSpPr>
        <a:xfrm>
          <a:off x="0" y="0"/>
          <a:ext cx="0" cy="0"/>
          <a:chOff x="0" y="0"/>
          <a:chExt cx="0" cy="0"/>
        </a:xfrm>
      </p:grpSpPr>
      <p:sp>
        <p:nvSpPr>
          <p:cNvPr id="1169" name="Shape 1169"/>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Categories of configurations</a:t>
            </a:r>
          </a:p>
        </p:txBody>
      </p:sp>
      <p:sp>
        <p:nvSpPr>
          <p:cNvPr id="1170" name="Shape 1170"/>
          <p:cNvSpPr txBox="1"/>
          <p:nvPr>
            <p:ph idx="1" type="body"/>
          </p:nvPr>
        </p:nvSpPr>
        <p:spPr>
          <a:xfrm>
            <a:off x="973350" y="1377025"/>
            <a:ext cx="7687200" cy="1139400"/>
          </a:xfrm>
          <a:prstGeom prst="rect">
            <a:avLst/>
          </a:prstGeom>
        </p:spPr>
        <p:txBody>
          <a:bodyPr anchorCtr="0" anchor="t" bIns="91425" lIns="91425" rIns="91425" wrap="square" tIns="91425">
            <a:noAutofit/>
          </a:bodyPr>
          <a:lstStyle/>
          <a:p>
            <a:pPr indent="-342900" lvl="0" marL="457200" marR="0" rtl="0" algn="l">
              <a:lnSpc>
                <a:spcPct val="115000"/>
              </a:lnSpc>
              <a:spcBef>
                <a:spcPts val="0"/>
              </a:spcBef>
              <a:spcAft>
                <a:spcPts val="1600"/>
              </a:spcAft>
              <a:buClr>
                <a:schemeClr val="lt1"/>
              </a:buClr>
              <a:buSzPct val="100000"/>
              <a:buFont typeface="Lato"/>
            </a:pPr>
            <a:r>
              <a:rPr lang="en" sz="1800"/>
              <a:t>Univalent, or i-valent (i in {0, 1})</a:t>
            </a:r>
          </a:p>
          <a:p>
            <a:pPr indent="-342900" lvl="1" marL="914400" marR="0" rtl="0" algn="l">
              <a:lnSpc>
                <a:spcPct val="115000"/>
              </a:lnSpc>
              <a:spcBef>
                <a:spcPts val="0"/>
              </a:spcBef>
              <a:spcAft>
                <a:spcPts val="1600"/>
              </a:spcAft>
              <a:buSzPct val="100000"/>
            </a:pPr>
            <a:r>
              <a:rPr lang="en" sz="1800"/>
              <a:t>A configuration C is univalent or i-valent if some process has decided i in C, or if all configurations accessible from C are i-valent</a:t>
            </a:r>
          </a:p>
          <a:p>
            <a:pPr lvl="0" rtl="0">
              <a:spcBef>
                <a:spcPts val="0"/>
              </a:spcBef>
              <a:buNone/>
            </a:pPr>
            <a:r>
              <a:t/>
            </a:r>
            <a:endParaRPr sz="1800"/>
          </a:p>
          <a:p>
            <a:pPr lvl="0" rtl="0">
              <a:spcBef>
                <a:spcPts val="0"/>
              </a:spcBef>
              <a:buNone/>
            </a:pPr>
            <a:r>
              <a:t/>
            </a:r>
            <a:endParaRPr sz="1800">
              <a:solidFill>
                <a:srgbClr val="FFFF00"/>
              </a:solidFill>
            </a:endParaRPr>
          </a:p>
        </p:txBody>
      </p:sp>
      <p:sp>
        <p:nvSpPr>
          <p:cNvPr id="1171" name="Shape 1171"/>
          <p:cNvSpPr/>
          <p:nvPr/>
        </p:nvSpPr>
        <p:spPr>
          <a:xfrm>
            <a:off x="1002157" y="2606275"/>
            <a:ext cx="2610000" cy="2241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172" name="Shape 1172"/>
          <p:cNvSpPr/>
          <p:nvPr/>
        </p:nvSpPr>
        <p:spPr>
          <a:xfrm>
            <a:off x="1142382" y="280337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173" name="Shape 1173"/>
          <p:cNvSpPr/>
          <p:nvPr/>
        </p:nvSpPr>
        <p:spPr>
          <a:xfrm>
            <a:off x="2646007" y="3509425"/>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1174" name="Shape 1174"/>
          <p:cNvGrpSpPr/>
          <p:nvPr/>
        </p:nvGrpSpPr>
        <p:grpSpPr>
          <a:xfrm>
            <a:off x="1177257" y="2803250"/>
            <a:ext cx="353100" cy="414600"/>
            <a:chOff x="4355150" y="3099175"/>
            <a:chExt cx="353100" cy="414600"/>
          </a:xfrm>
        </p:grpSpPr>
        <p:sp>
          <p:nvSpPr>
            <p:cNvPr id="1175" name="Shape 1175"/>
            <p:cNvSpPr/>
            <p:nvPr/>
          </p:nvSpPr>
          <p:spPr>
            <a:xfrm>
              <a:off x="4397200" y="322800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1176" name="Shape 1176"/>
            <p:cNvSpPr txBox="1"/>
            <p:nvPr/>
          </p:nvSpPr>
          <p:spPr>
            <a:xfrm>
              <a:off x="4355150" y="309917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1177" name="Shape 1177"/>
          <p:cNvGrpSpPr/>
          <p:nvPr/>
        </p:nvGrpSpPr>
        <p:grpSpPr>
          <a:xfrm>
            <a:off x="1177257" y="4014825"/>
            <a:ext cx="353100" cy="414600"/>
            <a:chOff x="4355150" y="4310750"/>
            <a:chExt cx="353100" cy="414600"/>
          </a:xfrm>
        </p:grpSpPr>
        <p:sp>
          <p:nvSpPr>
            <p:cNvPr id="1178" name="Shape 1178"/>
            <p:cNvSpPr/>
            <p:nvPr/>
          </p:nvSpPr>
          <p:spPr>
            <a:xfrm>
              <a:off x="4397200" y="443957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1179" name="Shape 1179"/>
            <p:cNvSpPr txBox="1"/>
            <p:nvPr/>
          </p:nvSpPr>
          <p:spPr>
            <a:xfrm>
              <a:off x="4355150" y="431075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1180" name="Shape 1180"/>
          <p:cNvSpPr txBox="1"/>
          <p:nvPr/>
        </p:nvSpPr>
        <p:spPr>
          <a:xfrm>
            <a:off x="2874507" y="36545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p>
        </p:txBody>
      </p:sp>
      <p:sp>
        <p:nvSpPr>
          <p:cNvPr id="1181" name="Shape 1181"/>
          <p:cNvSpPr txBox="1"/>
          <p:nvPr/>
        </p:nvSpPr>
        <p:spPr>
          <a:xfrm>
            <a:off x="1670979" y="3065450"/>
            <a:ext cx="353100" cy="670200"/>
          </a:xfrm>
          <a:prstGeom prst="rect">
            <a:avLst/>
          </a:prstGeom>
          <a:noFill/>
          <a:ln>
            <a:noFill/>
          </a:ln>
        </p:spPr>
        <p:txBody>
          <a:bodyPr anchorCtr="0" anchor="t" bIns="91425" lIns="91425" rIns="91425" wrap="square" tIns="91425">
            <a:noAutofit/>
          </a:bodyPr>
          <a:lstStyle/>
          <a:p>
            <a:pPr lvl="0" rtl="0">
              <a:spcBef>
                <a:spcPts val="0"/>
              </a:spcBef>
              <a:buNone/>
            </a:pPr>
            <a:r>
              <a:rPr b="1" lang="en" sz="1800"/>
              <a:t>.</a:t>
            </a:r>
          </a:p>
          <a:p>
            <a:pPr lvl="0" rtl="0">
              <a:spcBef>
                <a:spcPts val="0"/>
              </a:spcBef>
              <a:buNone/>
            </a:pPr>
            <a:r>
              <a:rPr b="1" lang="en" sz="1800"/>
              <a:t>.</a:t>
            </a:r>
          </a:p>
          <a:p>
            <a:pPr lvl="0" rtl="0">
              <a:spcBef>
                <a:spcPts val="0"/>
              </a:spcBef>
              <a:buNone/>
            </a:pPr>
            <a:r>
              <a:rPr b="1" lang="en" sz="1800"/>
              <a:t>.</a:t>
            </a:r>
          </a:p>
        </p:txBody>
      </p:sp>
      <p:sp>
        <p:nvSpPr>
          <p:cNvPr id="1182" name="Shape 1182"/>
          <p:cNvSpPr txBox="1"/>
          <p:nvPr/>
        </p:nvSpPr>
        <p:spPr>
          <a:xfrm>
            <a:off x="2476707" y="2886200"/>
            <a:ext cx="1199100" cy="541500"/>
          </a:xfrm>
          <a:prstGeom prst="rect">
            <a:avLst/>
          </a:prstGeom>
          <a:noFill/>
          <a:ln>
            <a:noFill/>
          </a:ln>
        </p:spPr>
        <p:txBody>
          <a:bodyPr anchorCtr="0" anchor="t" bIns="91425" lIns="91425" rIns="91425" wrap="square" tIns="91425">
            <a:noAutofit/>
          </a:bodyPr>
          <a:lstStyle/>
          <a:p>
            <a:pPr lvl="0" rtl="0">
              <a:spcBef>
                <a:spcPts val="0"/>
              </a:spcBef>
              <a:buNone/>
            </a:pPr>
            <a:r>
              <a:rPr b="1" lang="en"/>
              <a:t>C = (s, M)</a:t>
            </a:r>
          </a:p>
        </p:txBody>
      </p:sp>
      <p:sp>
        <p:nvSpPr>
          <p:cNvPr id="1183" name="Shape 1183"/>
          <p:cNvSpPr txBox="1"/>
          <p:nvPr/>
        </p:nvSpPr>
        <p:spPr>
          <a:xfrm>
            <a:off x="1649307" y="436791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p>
        </p:txBody>
      </p:sp>
      <p:graphicFrame>
        <p:nvGraphicFramePr>
          <p:cNvPr id="1184" name="Shape 1184"/>
          <p:cNvGraphicFramePr/>
          <p:nvPr/>
        </p:nvGraphicFramePr>
        <p:xfrm>
          <a:off x="1530357" y="288260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 b</a:t>
                      </a:r>
                    </a:p>
                  </a:txBody>
                  <a:tcPr marT="91425" marB="91425" marR="91425" marL="91425">
                    <a:solidFill>
                      <a:srgbClr val="FCE5CD"/>
                    </a:solidFill>
                  </a:tcPr>
                </a:tc>
              </a:tr>
            </a:tbl>
          </a:graphicData>
        </a:graphic>
      </p:graphicFrame>
      <p:graphicFrame>
        <p:nvGraphicFramePr>
          <p:cNvPr id="1185" name="Shape 1185"/>
          <p:cNvGraphicFramePr/>
          <p:nvPr/>
        </p:nvGraphicFramePr>
        <p:xfrm>
          <a:off x="1530357" y="409417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 b</a:t>
                      </a:r>
                    </a:p>
                  </a:txBody>
                  <a:tcPr marT="91425" marB="91425" marR="91425" marL="91425">
                    <a:solidFill>
                      <a:srgbClr val="FCE5CD"/>
                    </a:solidFill>
                  </a:tcPr>
                </a:tc>
              </a:tr>
            </a:tbl>
          </a:graphicData>
        </a:graphic>
      </p:graphicFrame>
      <p:sp>
        <p:nvSpPr>
          <p:cNvPr id="1186" name="Shape 1186"/>
          <p:cNvSpPr/>
          <p:nvPr/>
        </p:nvSpPr>
        <p:spPr>
          <a:xfrm>
            <a:off x="3675795" y="2843011"/>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187" name="Shape 1187"/>
          <p:cNvSpPr/>
          <p:nvPr/>
        </p:nvSpPr>
        <p:spPr>
          <a:xfrm>
            <a:off x="5428545" y="2843011"/>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188" name="Shape 1188"/>
          <p:cNvSpPr txBox="1"/>
          <p:nvPr/>
        </p:nvSpPr>
        <p:spPr>
          <a:xfrm>
            <a:off x="4565904" y="2566760"/>
            <a:ext cx="651900" cy="270000"/>
          </a:xfrm>
          <a:prstGeom prst="rect">
            <a:avLst/>
          </a:prstGeom>
          <a:noFill/>
          <a:ln>
            <a:noFill/>
          </a:ln>
        </p:spPr>
        <p:txBody>
          <a:bodyPr anchorCtr="0" anchor="t" bIns="91425" lIns="91425" rIns="91425" wrap="square" tIns="91425">
            <a:noAutofit/>
          </a:bodyPr>
          <a:lstStyle/>
          <a:p>
            <a:pPr lvl="0">
              <a:spcBef>
                <a:spcPts val="0"/>
              </a:spcBef>
              <a:buNone/>
            </a:pPr>
            <a:r>
              <a:rPr lang="en" sz="3000">
                <a:solidFill>
                  <a:srgbClr val="38761D"/>
                </a:solidFill>
              </a:rPr>
              <a:t>...</a:t>
            </a:r>
          </a:p>
        </p:txBody>
      </p:sp>
      <p:sp>
        <p:nvSpPr>
          <p:cNvPr id="1189" name="Shape 1189"/>
          <p:cNvSpPr/>
          <p:nvPr/>
        </p:nvSpPr>
        <p:spPr>
          <a:xfrm>
            <a:off x="3675795" y="3647654"/>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190" name="Shape 1190"/>
          <p:cNvSpPr/>
          <p:nvPr/>
        </p:nvSpPr>
        <p:spPr>
          <a:xfrm>
            <a:off x="5428545" y="3647654"/>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191" name="Shape 1191"/>
          <p:cNvSpPr txBox="1"/>
          <p:nvPr/>
        </p:nvSpPr>
        <p:spPr>
          <a:xfrm>
            <a:off x="4565904" y="3371403"/>
            <a:ext cx="651900" cy="270000"/>
          </a:xfrm>
          <a:prstGeom prst="rect">
            <a:avLst/>
          </a:prstGeom>
          <a:noFill/>
          <a:ln>
            <a:noFill/>
          </a:ln>
        </p:spPr>
        <p:txBody>
          <a:bodyPr anchorCtr="0" anchor="t" bIns="91425" lIns="91425" rIns="91425" wrap="square" tIns="91425">
            <a:noAutofit/>
          </a:bodyPr>
          <a:lstStyle/>
          <a:p>
            <a:pPr lvl="0" rtl="0">
              <a:spcBef>
                <a:spcPts val="0"/>
              </a:spcBef>
              <a:buNone/>
            </a:pPr>
            <a:r>
              <a:rPr lang="en" sz="3000">
                <a:solidFill>
                  <a:srgbClr val="38761D"/>
                </a:solidFill>
              </a:rPr>
              <a:t>...</a:t>
            </a:r>
          </a:p>
        </p:txBody>
      </p:sp>
      <p:sp>
        <p:nvSpPr>
          <p:cNvPr id="1192" name="Shape 1192"/>
          <p:cNvSpPr/>
          <p:nvPr/>
        </p:nvSpPr>
        <p:spPr>
          <a:xfrm>
            <a:off x="3675795" y="4403411"/>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193" name="Shape 1193"/>
          <p:cNvSpPr/>
          <p:nvPr/>
        </p:nvSpPr>
        <p:spPr>
          <a:xfrm>
            <a:off x="5428545" y="4403411"/>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194" name="Shape 1194"/>
          <p:cNvSpPr txBox="1"/>
          <p:nvPr/>
        </p:nvSpPr>
        <p:spPr>
          <a:xfrm>
            <a:off x="4565904" y="4127160"/>
            <a:ext cx="651900" cy="270000"/>
          </a:xfrm>
          <a:prstGeom prst="rect">
            <a:avLst/>
          </a:prstGeom>
          <a:noFill/>
          <a:ln>
            <a:noFill/>
          </a:ln>
        </p:spPr>
        <p:txBody>
          <a:bodyPr anchorCtr="0" anchor="t" bIns="91425" lIns="91425" rIns="91425" wrap="square" tIns="91425">
            <a:noAutofit/>
          </a:bodyPr>
          <a:lstStyle/>
          <a:p>
            <a:pPr lvl="0" rtl="0">
              <a:spcBef>
                <a:spcPts val="0"/>
              </a:spcBef>
              <a:buNone/>
            </a:pPr>
            <a:r>
              <a:rPr lang="en" sz="3000">
                <a:solidFill>
                  <a:srgbClr val="38761D"/>
                </a:solidFill>
              </a:rPr>
              <a:t>...</a:t>
            </a:r>
          </a:p>
        </p:txBody>
      </p:sp>
      <p:sp>
        <p:nvSpPr>
          <p:cNvPr id="1195" name="Shape 1195"/>
          <p:cNvSpPr txBox="1"/>
          <p:nvPr/>
        </p:nvSpPr>
        <p:spPr>
          <a:xfrm>
            <a:off x="4648500" y="2585600"/>
            <a:ext cx="613500" cy="454500"/>
          </a:xfrm>
          <a:prstGeom prst="rect">
            <a:avLst/>
          </a:prstGeom>
          <a:noFill/>
          <a:ln>
            <a:noFill/>
          </a:ln>
        </p:spPr>
        <p:txBody>
          <a:bodyPr anchorCtr="0" anchor="t" bIns="91425" lIns="91425" rIns="91425" wrap="square" tIns="91425">
            <a:noAutofit/>
          </a:bodyPr>
          <a:lstStyle/>
          <a:p>
            <a:pPr lvl="0">
              <a:spcBef>
                <a:spcPts val="0"/>
              </a:spcBef>
              <a:buNone/>
            </a:pPr>
            <a:r>
              <a:rPr lang="en">
                <a:solidFill>
                  <a:srgbClr val="EFEFEF"/>
                </a:solidFill>
              </a:rPr>
              <a:t>S</a:t>
            </a:r>
            <a:r>
              <a:rPr baseline="-25000" lang="en">
                <a:solidFill>
                  <a:srgbClr val="EFEFEF"/>
                </a:solidFill>
              </a:rPr>
              <a:t>1</a:t>
            </a:r>
          </a:p>
        </p:txBody>
      </p:sp>
      <p:sp>
        <p:nvSpPr>
          <p:cNvPr id="1196" name="Shape 1196"/>
          <p:cNvSpPr txBox="1"/>
          <p:nvPr/>
        </p:nvSpPr>
        <p:spPr>
          <a:xfrm>
            <a:off x="4648500" y="3356375"/>
            <a:ext cx="613500" cy="4545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a:t>
            </a:r>
            <a:r>
              <a:rPr baseline="-25000" lang="en">
                <a:solidFill>
                  <a:srgbClr val="EFEFEF"/>
                </a:solidFill>
              </a:rPr>
              <a:t>2</a:t>
            </a:r>
          </a:p>
        </p:txBody>
      </p:sp>
      <p:sp>
        <p:nvSpPr>
          <p:cNvPr id="1197" name="Shape 1197"/>
          <p:cNvSpPr txBox="1"/>
          <p:nvPr/>
        </p:nvSpPr>
        <p:spPr>
          <a:xfrm>
            <a:off x="4648500" y="4145375"/>
            <a:ext cx="613500" cy="4545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a:t>
            </a:r>
            <a:r>
              <a:rPr baseline="-25000" lang="en">
                <a:solidFill>
                  <a:srgbClr val="EFEFEF"/>
                </a:solidFill>
              </a:rPr>
              <a:t>3</a:t>
            </a:r>
          </a:p>
        </p:txBody>
      </p:sp>
      <p:sp>
        <p:nvSpPr>
          <p:cNvPr id="1198" name="Shape 1198"/>
          <p:cNvSpPr txBox="1"/>
          <p:nvPr/>
        </p:nvSpPr>
        <p:spPr>
          <a:xfrm>
            <a:off x="6500200" y="3573775"/>
            <a:ext cx="2061300" cy="541500"/>
          </a:xfrm>
          <a:prstGeom prst="rect">
            <a:avLst/>
          </a:prstGeom>
          <a:noFill/>
          <a:ln>
            <a:noFill/>
          </a:ln>
        </p:spPr>
        <p:txBody>
          <a:bodyPr anchorCtr="0" anchor="t" bIns="91425" lIns="91425" rIns="91425" wrap="square" tIns="91425">
            <a:noAutofit/>
          </a:bodyPr>
          <a:lstStyle/>
          <a:p>
            <a:pPr lvl="0">
              <a:spcBef>
                <a:spcPts val="0"/>
              </a:spcBef>
              <a:buNone/>
            </a:pPr>
            <a:r>
              <a:rPr lang="en" sz="2400">
                <a:solidFill>
                  <a:srgbClr val="FFFF00"/>
                </a:solidFill>
              </a:rPr>
              <a:t>Decide on 0</a:t>
            </a:r>
          </a:p>
        </p:txBody>
      </p:sp>
    </p:spTree>
  </p:cSld>
  <p:clrMapOvr>
    <a:masterClrMapping/>
  </p:clrMapOvr>
</p:sld>
</file>

<file path=ppt/slides/slide6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202" name="Shape 1202"/>
        <p:cNvGrpSpPr/>
        <p:nvPr/>
      </p:nvGrpSpPr>
      <p:grpSpPr>
        <a:xfrm>
          <a:off x="0" y="0"/>
          <a:ext cx="0" cy="0"/>
          <a:chOff x="0" y="0"/>
          <a:chExt cx="0" cy="0"/>
        </a:xfrm>
      </p:grpSpPr>
      <p:sp>
        <p:nvSpPr>
          <p:cNvPr id="1203" name="Shape 1203"/>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Categories of configurations</a:t>
            </a:r>
          </a:p>
        </p:txBody>
      </p:sp>
      <p:sp>
        <p:nvSpPr>
          <p:cNvPr id="1204" name="Shape 1204"/>
          <p:cNvSpPr txBox="1"/>
          <p:nvPr>
            <p:ph idx="1" type="body"/>
          </p:nvPr>
        </p:nvSpPr>
        <p:spPr>
          <a:xfrm>
            <a:off x="973350" y="1377025"/>
            <a:ext cx="7687200" cy="1139400"/>
          </a:xfrm>
          <a:prstGeom prst="rect">
            <a:avLst/>
          </a:prstGeom>
        </p:spPr>
        <p:txBody>
          <a:bodyPr anchorCtr="0" anchor="t" bIns="91425" lIns="91425" rIns="91425" wrap="square" tIns="91425">
            <a:noAutofit/>
          </a:bodyPr>
          <a:lstStyle/>
          <a:p>
            <a:pPr indent="-342900" lvl="0" marL="457200" marR="0" rtl="0" algn="l">
              <a:lnSpc>
                <a:spcPct val="115000"/>
              </a:lnSpc>
              <a:spcBef>
                <a:spcPts val="0"/>
              </a:spcBef>
              <a:spcAft>
                <a:spcPts val="1600"/>
              </a:spcAft>
              <a:buClr>
                <a:schemeClr val="lt1"/>
              </a:buClr>
              <a:buSzPct val="100000"/>
              <a:buFont typeface="Lato"/>
            </a:pPr>
            <a:r>
              <a:rPr lang="en" sz="1800"/>
              <a:t>Univalent, or i-valent (i in {0, 1})</a:t>
            </a:r>
          </a:p>
          <a:p>
            <a:pPr indent="-342900" lvl="1" marL="914400" marR="0" rtl="0" algn="l">
              <a:lnSpc>
                <a:spcPct val="115000"/>
              </a:lnSpc>
              <a:spcBef>
                <a:spcPts val="0"/>
              </a:spcBef>
              <a:spcAft>
                <a:spcPts val="1600"/>
              </a:spcAft>
              <a:buSzPct val="100000"/>
            </a:pPr>
            <a:r>
              <a:rPr lang="en" sz="1800"/>
              <a:t>A configuration C is univalent or i-valent if some process has decided i in C, or if all configurations accessible from C are i-valent</a:t>
            </a:r>
          </a:p>
          <a:p>
            <a:pPr lvl="0" rtl="0">
              <a:spcBef>
                <a:spcPts val="0"/>
              </a:spcBef>
              <a:buNone/>
            </a:pPr>
            <a:r>
              <a:t/>
            </a:r>
            <a:endParaRPr sz="1800"/>
          </a:p>
          <a:p>
            <a:pPr lvl="0" rtl="0">
              <a:spcBef>
                <a:spcPts val="0"/>
              </a:spcBef>
              <a:buNone/>
            </a:pPr>
            <a:r>
              <a:t/>
            </a:r>
            <a:endParaRPr sz="1800">
              <a:solidFill>
                <a:srgbClr val="FFFF00"/>
              </a:solidFill>
            </a:endParaRPr>
          </a:p>
        </p:txBody>
      </p:sp>
      <p:sp>
        <p:nvSpPr>
          <p:cNvPr id="1205" name="Shape 1205"/>
          <p:cNvSpPr/>
          <p:nvPr/>
        </p:nvSpPr>
        <p:spPr>
          <a:xfrm>
            <a:off x="1002157" y="2606275"/>
            <a:ext cx="2610000" cy="2241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206" name="Shape 1206"/>
          <p:cNvSpPr/>
          <p:nvPr/>
        </p:nvSpPr>
        <p:spPr>
          <a:xfrm>
            <a:off x="1142382" y="280337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207" name="Shape 1207"/>
          <p:cNvSpPr/>
          <p:nvPr/>
        </p:nvSpPr>
        <p:spPr>
          <a:xfrm>
            <a:off x="2646007" y="3509425"/>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1208" name="Shape 1208"/>
          <p:cNvGrpSpPr/>
          <p:nvPr/>
        </p:nvGrpSpPr>
        <p:grpSpPr>
          <a:xfrm>
            <a:off x="1177257" y="2803250"/>
            <a:ext cx="353100" cy="414600"/>
            <a:chOff x="4355150" y="3099175"/>
            <a:chExt cx="353100" cy="414600"/>
          </a:xfrm>
        </p:grpSpPr>
        <p:sp>
          <p:nvSpPr>
            <p:cNvPr id="1209" name="Shape 1209"/>
            <p:cNvSpPr/>
            <p:nvPr/>
          </p:nvSpPr>
          <p:spPr>
            <a:xfrm>
              <a:off x="4397200" y="322800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1210" name="Shape 1210"/>
            <p:cNvSpPr txBox="1"/>
            <p:nvPr/>
          </p:nvSpPr>
          <p:spPr>
            <a:xfrm>
              <a:off x="4355150" y="309917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1211" name="Shape 1211"/>
          <p:cNvGrpSpPr/>
          <p:nvPr/>
        </p:nvGrpSpPr>
        <p:grpSpPr>
          <a:xfrm>
            <a:off x="1177257" y="4014825"/>
            <a:ext cx="353100" cy="414600"/>
            <a:chOff x="4355150" y="4310750"/>
            <a:chExt cx="353100" cy="414600"/>
          </a:xfrm>
        </p:grpSpPr>
        <p:sp>
          <p:nvSpPr>
            <p:cNvPr id="1212" name="Shape 1212"/>
            <p:cNvSpPr/>
            <p:nvPr/>
          </p:nvSpPr>
          <p:spPr>
            <a:xfrm>
              <a:off x="4397200" y="443957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1213" name="Shape 1213"/>
            <p:cNvSpPr txBox="1"/>
            <p:nvPr/>
          </p:nvSpPr>
          <p:spPr>
            <a:xfrm>
              <a:off x="4355150" y="431075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1214" name="Shape 1214"/>
          <p:cNvSpPr txBox="1"/>
          <p:nvPr/>
        </p:nvSpPr>
        <p:spPr>
          <a:xfrm>
            <a:off x="2874507" y="36545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p>
        </p:txBody>
      </p:sp>
      <p:sp>
        <p:nvSpPr>
          <p:cNvPr id="1215" name="Shape 1215"/>
          <p:cNvSpPr txBox="1"/>
          <p:nvPr/>
        </p:nvSpPr>
        <p:spPr>
          <a:xfrm>
            <a:off x="1670979" y="3065450"/>
            <a:ext cx="353100" cy="670200"/>
          </a:xfrm>
          <a:prstGeom prst="rect">
            <a:avLst/>
          </a:prstGeom>
          <a:noFill/>
          <a:ln>
            <a:noFill/>
          </a:ln>
        </p:spPr>
        <p:txBody>
          <a:bodyPr anchorCtr="0" anchor="t" bIns="91425" lIns="91425" rIns="91425" wrap="square" tIns="91425">
            <a:noAutofit/>
          </a:bodyPr>
          <a:lstStyle/>
          <a:p>
            <a:pPr lvl="0" rtl="0">
              <a:spcBef>
                <a:spcPts val="0"/>
              </a:spcBef>
              <a:buNone/>
            </a:pPr>
            <a:r>
              <a:rPr b="1" lang="en" sz="1800"/>
              <a:t>.</a:t>
            </a:r>
          </a:p>
          <a:p>
            <a:pPr lvl="0" rtl="0">
              <a:spcBef>
                <a:spcPts val="0"/>
              </a:spcBef>
              <a:buNone/>
            </a:pPr>
            <a:r>
              <a:rPr b="1" lang="en" sz="1800"/>
              <a:t>.</a:t>
            </a:r>
          </a:p>
          <a:p>
            <a:pPr lvl="0" rtl="0">
              <a:spcBef>
                <a:spcPts val="0"/>
              </a:spcBef>
              <a:buNone/>
            </a:pPr>
            <a:r>
              <a:rPr b="1" lang="en" sz="1800"/>
              <a:t>.</a:t>
            </a:r>
          </a:p>
        </p:txBody>
      </p:sp>
      <p:sp>
        <p:nvSpPr>
          <p:cNvPr id="1216" name="Shape 1216"/>
          <p:cNvSpPr txBox="1"/>
          <p:nvPr/>
        </p:nvSpPr>
        <p:spPr>
          <a:xfrm>
            <a:off x="2476707" y="2886200"/>
            <a:ext cx="1199100" cy="541500"/>
          </a:xfrm>
          <a:prstGeom prst="rect">
            <a:avLst/>
          </a:prstGeom>
          <a:noFill/>
          <a:ln>
            <a:noFill/>
          </a:ln>
        </p:spPr>
        <p:txBody>
          <a:bodyPr anchorCtr="0" anchor="t" bIns="91425" lIns="91425" rIns="91425" wrap="square" tIns="91425">
            <a:noAutofit/>
          </a:bodyPr>
          <a:lstStyle/>
          <a:p>
            <a:pPr lvl="0" rtl="0">
              <a:spcBef>
                <a:spcPts val="0"/>
              </a:spcBef>
              <a:buNone/>
            </a:pPr>
            <a:r>
              <a:rPr b="1" lang="en"/>
              <a:t>C = (s, M)</a:t>
            </a:r>
          </a:p>
        </p:txBody>
      </p:sp>
      <p:sp>
        <p:nvSpPr>
          <p:cNvPr id="1217" name="Shape 1217"/>
          <p:cNvSpPr txBox="1"/>
          <p:nvPr/>
        </p:nvSpPr>
        <p:spPr>
          <a:xfrm>
            <a:off x="1649307" y="436791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p>
        </p:txBody>
      </p:sp>
      <p:graphicFrame>
        <p:nvGraphicFramePr>
          <p:cNvPr id="1218" name="Shape 1218"/>
          <p:cNvGraphicFramePr/>
          <p:nvPr/>
        </p:nvGraphicFramePr>
        <p:xfrm>
          <a:off x="1530357" y="288260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1</a:t>
                      </a:r>
                      <a:r>
                        <a:rPr lang="en" sz="1000"/>
                        <a:t>, b</a:t>
                      </a:r>
                    </a:p>
                  </a:txBody>
                  <a:tcPr marT="91425" marB="91425" marR="91425" marL="91425">
                    <a:solidFill>
                      <a:srgbClr val="FCE5CD"/>
                    </a:solidFill>
                  </a:tcPr>
                </a:tc>
              </a:tr>
            </a:tbl>
          </a:graphicData>
        </a:graphic>
      </p:graphicFrame>
      <p:graphicFrame>
        <p:nvGraphicFramePr>
          <p:cNvPr id="1219" name="Shape 1219"/>
          <p:cNvGraphicFramePr/>
          <p:nvPr/>
        </p:nvGraphicFramePr>
        <p:xfrm>
          <a:off x="1530357" y="409417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1</a:t>
                      </a:r>
                      <a:r>
                        <a:rPr lang="en" sz="1000"/>
                        <a:t>, b</a:t>
                      </a:r>
                    </a:p>
                  </a:txBody>
                  <a:tcPr marT="91425" marB="91425" marR="91425" marL="91425">
                    <a:solidFill>
                      <a:srgbClr val="FCE5CD"/>
                    </a:solidFill>
                  </a:tcPr>
                </a:tc>
              </a:tr>
            </a:tbl>
          </a:graphicData>
        </a:graphic>
      </p:graphicFrame>
      <p:sp>
        <p:nvSpPr>
          <p:cNvPr id="1220" name="Shape 1220"/>
          <p:cNvSpPr/>
          <p:nvPr/>
        </p:nvSpPr>
        <p:spPr>
          <a:xfrm>
            <a:off x="3675795" y="2843011"/>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221" name="Shape 1221"/>
          <p:cNvSpPr/>
          <p:nvPr/>
        </p:nvSpPr>
        <p:spPr>
          <a:xfrm>
            <a:off x="5428545" y="2843011"/>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222" name="Shape 1222"/>
          <p:cNvSpPr txBox="1"/>
          <p:nvPr/>
        </p:nvSpPr>
        <p:spPr>
          <a:xfrm>
            <a:off x="4565904" y="2566760"/>
            <a:ext cx="651900" cy="270000"/>
          </a:xfrm>
          <a:prstGeom prst="rect">
            <a:avLst/>
          </a:prstGeom>
          <a:noFill/>
          <a:ln>
            <a:noFill/>
          </a:ln>
        </p:spPr>
        <p:txBody>
          <a:bodyPr anchorCtr="0" anchor="t" bIns="91425" lIns="91425" rIns="91425" wrap="square" tIns="91425">
            <a:noAutofit/>
          </a:bodyPr>
          <a:lstStyle/>
          <a:p>
            <a:pPr lvl="0" rtl="0">
              <a:spcBef>
                <a:spcPts val="0"/>
              </a:spcBef>
              <a:buNone/>
            </a:pPr>
            <a:r>
              <a:rPr lang="en" sz="3000">
                <a:solidFill>
                  <a:srgbClr val="38761D"/>
                </a:solidFill>
              </a:rPr>
              <a:t>...</a:t>
            </a:r>
          </a:p>
        </p:txBody>
      </p:sp>
      <p:sp>
        <p:nvSpPr>
          <p:cNvPr id="1223" name="Shape 1223"/>
          <p:cNvSpPr/>
          <p:nvPr/>
        </p:nvSpPr>
        <p:spPr>
          <a:xfrm>
            <a:off x="3675795" y="3647654"/>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224" name="Shape 1224"/>
          <p:cNvSpPr/>
          <p:nvPr/>
        </p:nvSpPr>
        <p:spPr>
          <a:xfrm>
            <a:off x="5428545" y="3647654"/>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225" name="Shape 1225"/>
          <p:cNvSpPr txBox="1"/>
          <p:nvPr/>
        </p:nvSpPr>
        <p:spPr>
          <a:xfrm>
            <a:off x="4565904" y="3371403"/>
            <a:ext cx="651900" cy="270000"/>
          </a:xfrm>
          <a:prstGeom prst="rect">
            <a:avLst/>
          </a:prstGeom>
          <a:noFill/>
          <a:ln>
            <a:noFill/>
          </a:ln>
        </p:spPr>
        <p:txBody>
          <a:bodyPr anchorCtr="0" anchor="t" bIns="91425" lIns="91425" rIns="91425" wrap="square" tIns="91425">
            <a:noAutofit/>
          </a:bodyPr>
          <a:lstStyle/>
          <a:p>
            <a:pPr lvl="0" rtl="0">
              <a:spcBef>
                <a:spcPts val="0"/>
              </a:spcBef>
              <a:buNone/>
            </a:pPr>
            <a:r>
              <a:rPr lang="en" sz="3000">
                <a:solidFill>
                  <a:srgbClr val="38761D"/>
                </a:solidFill>
              </a:rPr>
              <a:t>...</a:t>
            </a:r>
          </a:p>
        </p:txBody>
      </p:sp>
      <p:sp>
        <p:nvSpPr>
          <p:cNvPr id="1226" name="Shape 1226"/>
          <p:cNvSpPr/>
          <p:nvPr/>
        </p:nvSpPr>
        <p:spPr>
          <a:xfrm>
            <a:off x="3675795" y="4403411"/>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227" name="Shape 1227"/>
          <p:cNvSpPr/>
          <p:nvPr/>
        </p:nvSpPr>
        <p:spPr>
          <a:xfrm>
            <a:off x="5428545" y="4403411"/>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228" name="Shape 1228"/>
          <p:cNvSpPr txBox="1"/>
          <p:nvPr/>
        </p:nvSpPr>
        <p:spPr>
          <a:xfrm>
            <a:off x="4565904" y="4127160"/>
            <a:ext cx="651900" cy="270000"/>
          </a:xfrm>
          <a:prstGeom prst="rect">
            <a:avLst/>
          </a:prstGeom>
          <a:noFill/>
          <a:ln>
            <a:noFill/>
          </a:ln>
        </p:spPr>
        <p:txBody>
          <a:bodyPr anchorCtr="0" anchor="t" bIns="91425" lIns="91425" rIns="91425" wrap="square" tIns="91425">
            <a:noAutofit/>
          </a:bodyPr>
          <a:lstStyle/>
          <a:p>
            <a:pPr lvl="0" rtl="0">
              <a:spcBef>
                <a:spcPts val="0"/>
              </a:spcBef>
              <a:buNone/>
            </a:pPr>
            <a:r>
              <a:rPr lang="en" sz="3000">
                <a:solidFill>
                  <a:srgbClr val="38761D"/>
                </a:solidFill>
              </a:rPr>
              <a:t>...</a:t>
            </a:r>
          </a:p>
        </p:txBody>
      </p:sp>
      <p:sp>
        <p:nvSpPr>
          <p:cNvPr id="1229" name="Shape 1229"/>
          <p:cNvSpPr txBox="1"/>
          <p:nvPr/>
        </p:nvSpPr>
        <p:spPr>
          <a:xfrm>
            <a:off x="4648500" y="2585600"/>
            <a:ext cx="613500" cy="4545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a:t>
            </a:r>
            <a:r>
              <a:rPr baseline="-25000" lang="en">
                <a:solidFill>
                  <a:srgbClr val="EFEFEF"/>
                </a:solidFill>
              </a:rPr>
              <a:t>1</a:t>
            </a:r>
          </a:p>
        </p:txBody>
      </p:sp>
      <p:sp>
        <p:nvSpPr>
          <p:cNvPr id="1230" name="Shape 1230"/>
          <p:cNvSpPr txBox="1"/>
          <p:nvPr/>
        </p:nvSpPr>
        <p:spPr>
          <a:xfrm>
            <a:off x="4648500" y="3356375"/>
            <a:ext cx="613500" cy="4545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a:t>
            </a:r>
            <a:r>
              <a:rPr baseline="-25000" lang="en">
                <a:solidFill>
                  <a:srgbClr val="EFEFEF"/>
                </a:solidFill>
              </a:rPr>
              <a:t>2</a:t>
            </a:r>
          </a:p>
        </p:txBody>
      </p:sp>
      <p:sp>
        <p:nvSpPr>
          <p:cNvPr id="1231" name="Shape 1231"/>
          <p:cNvSpPr txBox="1"/>
          <p:nvPr/>
        </p:nvSpPr>
        <p:spPr>
          <a:xfrm>
            <a:off x="4648500" y="4145375"/>
            <a:ext cx="613500" cy="4545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a:t>
            </a:r>
            <a:r>
              <a:rPr baseline="-25000" lang="en">
                <a:solidFill>
                  <a:srgbClr val="EFEFEF"/>
                </a:solidFill>
              </a:rPr>
              <a:t>3</a:t>
            </a:r>
          </a:p>
        </p:txBody>
      </p:sp>
      <p:sp>
        <p:nvSpPr>
          <p:cNvPr id="1232" name="Shape 1232"/>
          <p:cNvSpPr txBox="1"/>
          <p:nvPr/>
        </p:nvSpPr>
        <p:spPr>
          <a:xfrm>
            <a:off x="6500200" y="3573775"/>
            <a:ext cx="2061300" cy="541500"/>
          </a:xfrm>
          <a:prstGeom prst="rect">
            <a:avLst/>
          </a:prstGeom>
          <a:noFill/>
          <a:ln>
            <a:noFill/>
          </a:ln>
        </p:spPr>
        <p:txBody>
          <a:bodyPr anchorCtr="0" anchor="t" bIns="91425" lIns="91425" rIns="91425" wrap="square" tIns="91425">
            <a:noAutofit/>
          </a:bodyPr>
          <a:lstStyle/>
          <a:p>
            <a:pPr lvl="0" rtl="0">
              <a:spcBef>
                <a:spcPts val="0"/>
              </a:spcBef>
              <a:buNone/>
            </a:pPr>
            <a:r>
              <a:rPr lang="en" sz="2400">
                <a:solidFill>
                  <a:srgbClr val="FFFF00"/>
                </a:solidFill>
              </a:rPr>
              <a:t>Decide on 1</a:t>
            </a:r>
          </a:p>
        </p:txBody>
      </p:sp>
    </p:spTree>
  </p:cSld>
  <p:clrMapOvr>
    <a:masterClrMapping/>
  </p:clrMapOvr>
</p:sld>
</file>

<file path=ppt/slides/slide6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236" name="Shape 1236"/>
        <p:cNvGrpSpPr/>
        <p:nvPr/>
      </p:nvGrpSpPr>
      <p:grpSpPr>
        <a:xfrm>
          <a:off x="0" y="0"/>
          <a:ext cx="0" cy="0"/>
          <a:chOff x="0" y="0"/>
          <a:chExt cx="0" cy="0"/>
        </a:xfrm>
      </p:grpSpPr>
      <p:sp>
        <p:nvSpPr>
          <p:cNvPr id="1237" name="Shape 1237"/>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Categories of configurations</a:t>
            </a:r>
          </a:p>
        </p:txBody>
      </p:sp>
      <p:sp>
        <p:nvSpPr>
          <p:cNvPr id="1238" name="Shape 1238"/>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pPr>
            <a:r>
              <a:rPr lang="en" sz="1800"/>
              <a:t>Bivalent</a:t>
            </a:r>
          </a:p>
          <a:p>
            <a:pPr indent="-342900" lvl="1" marL="914400" rtl="0">
              <a:spcBef>
                <a:spcPts val="0"/>
              </a:spcBef>
              <a:buSzPct val="100000"/>
            </a:pPr>
            <a:r>
              <a:rPr lang="en" sz="1800"/>
              <a:t>A configuration C is bivalent if some of the configurations accessible from it are 0-valent while others are 1-valent</a:t>
            </a:r>
          </a:p>
          <a:p>
            <a:pPr lvl="0" rtl="0">
              <a:spcBef>
                <a:spcPts val="0"/>
              </a:spcBef>
              <a:buNone/>
            </a:pPr>
            <a:r>
              <a:t/>
            </a:r>
            <a:endParaRPr sz="1800">
              <a:solidFill>
                <a:srgbClr val="FFFF00"/>
              </a:solidFill>
            </a:endParaRPr>
          </a:p>
        </p:txBody>
      </p:sp>
      <p:sp>
        <p:nvSpPr>
          <p:cNvPr id="1239" name="Shape 1239"/>
          <p:cNvSpPr/>
          <p:nvPr/>
        </p:nvSpPr>
        <p:spPr>
          <a:xfrm>
            <a:off x="1002157" y="2606275"/>
            <a:ext cx="2610000" cy="2241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240" name="Shape 1240"/>
          <p:cNvSpPr/>
          <p:nvPr/>
        </p:nvSpPr>
        <p:spPr>
          <a:xfrm>
            <a:off x="1142382" y="280337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241" name="Shape 1241"/>
          <p:cNvSpPr/>
          <p:nvPr/>
        </p:nvSpPr>
        <p:spPr>
          <a:xfrm>
            <a:off x="2646007" y="3509425"/>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1242" name="Shape 1242"/>
          <p:cNvGrpSpPr/>
          <p:nvPr/>
        </p:nvGrpSpPr>
        <p:grpSpPr>
          <a:xfrm>
            <a:off x="1177257" y="2803250"/>
            <a:ext cx="353100" cy="414600"/>
            <a:chOff x="4355150" y="3099175"/>
            <a:chExt cx="353100" cy="414600"/>
          </a:xfrm>
        </p:grpSpPr>
        <p:sp>
          <p:nvSpPr>
            <p:cNvPr id="1243" name="Shape 1243"/>
            <p:cNvSpPr/>
            <p:nvPr/>
          </p:nvSpPr>
          <p:spPr>
            <a:xfrm>
              <a:off x="4397200" y="322800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1244" name="Shape 1244"/>
            <p:cNvSpPr txBox="1"/>
            <p:nvPr/>
          </p:nvSpPr>
          <p:spPr>
            <a:xfrm>
              <a:off x="4355150" y="309917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1245" name="Shape 1245"/>
          <p:cNvGrpSpPr/>
          <p:nvPr/>
        </p:nvGrpSpPr>
        <p:grpSpPr>
          <a:xfrm>
            <a:off x="1177257" y="4014825"/>
            <a:ext cx="353100" cy="414600"/>
            <a:chOff x="4355150" y="4310750"/>
            <a:chExt cx="353100" cy="414600"/>
          </a:xfrm>
        </p:grpSpPr>
        <p:sp>
          <p:nvSpPr>
            <p:cNvPr id="1246" name="Shape 1246"/>
            <p:cNvSpPr/>
            <p:nvPr/>
          </p:nvSpPr>
          <p:spPr>
            <a:xfrm>
              <a:off x="4397200" y="443957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1247" name="Shape 1247"/>
            <p:cNvSpPr txBox="1"/>
            <p:nvPr/>
          </p:nvSpPr>
          <p:spPr>
            <a:xfrm>
              <a:off x="4355150" y="431075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1248" name="Shape 1248"/>
          <p:cNvSpPr txBox="1"/>
          <p:nvPr/>
        </p:nvSpPr>
        <p:spPr>
          <a:xfrm>
            <a:off x="2874507" y="36545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p>
        </p:txBody>
      </p:sp>
      <p:sp>
        <p:nvSpPr>
          <p:cNvPr id="1249" name="Shape 1249"/>
          <p:cNvSpPr txBox="1"/>
          <p:nvPr/>
        </p:nvSpPr>
        <p:spPr>
          <a:xfrm>
            <a:off x="1670979" y="3065450"/>
            <a:ext cx="353100" cy="670200"/>
          </a:xfrm>
          <a:prstGeom prst="rect">
            <a:avLst/>
          </a:prstGeom>
          <a:noFill/>
          <a:ln>
            <a:noFill/>
          </a:ln>
        </p:spPr>
        <p:txBody>
          <a:bodyPr anchorCtr="0" anchor="t" bIns="91425" lIns="91425" rIns="91425" wrap="square" tIns="91425">
            <a:noAutofit/>
          </a:bodyPr>
          <a:lstStyle/>
          <a:p>
            <a:pPr lvl="0" rtl="0">
              <a:spcBef>
                <a:spcPts val="0"/>
              </a:spcBef>
              <a:buNone/>
            </a:pPr>
            <a:r>
              <a:rPr b="1" lang="en" sz="1800"/>
              <a:t>.</a:t>
            </a:r>
          </a:p>
          <a:p>
            <a:pPr lvl="0" rtl="0">
              <a:spcBef>
                <a:spcPts val="0"/>
              </a:spcBef>
              <a:buNone/>
            </a:pPr>
            <a:r>
              <a:rPr b="1" lang="en" sz="1800"/>
              <a:t>.</a:t>
            </a:r>
          </a:p>
          <a:p>
            <a:pPr lvl="0" rtl="0">
              <a:spcBef>
                <a:spcPts val="0"/>
              </a:spcBef>
              <a:buNone/>
            </a:pPr>
            <a:r>
              <a:rPr b="1" lang="en" sz="1800"/>
              <a:t>.</a:t>
            </a:r>
          </a:p>
        </p:txBody>
      </p:sp>
      <p:sp>
        <p:nvSpPr>
          <p:cNvPr id="1250" name="Shape 1250"/>
          <p:cNvSpPr txBox="1"/>
          <p:nvPr/>
        </p:nvSpPr>
        <p:spPr>
          <a:xfrm>
            <a:off x="2476707" y="2886200"/>
            <a:ext cx="1199100" cy="541500"/>
          </a:xfrm>
          <a:prstGeom prst="rect">
            <a:avLst/>
          </a:prstGeom>
          <a:noFill/>
          <a:ln>
            <a:noFill/>
          </a:ln>
        </p:spPr>
        <p:txBody>
          <a:bodyPr anchorCtr="0" anchor="t" bIns="91425" lIns="91425" rIns="91425" wrap="square" tIns="91425">
            <a:noAutofit/>
          </a:bodyPr>
          <a:lstStyle/>
          <a:p>
            <a:pPr lvl="0" rtl="0">
              <a:spcBef>
                <a:spcPts val="0"/>
              </a:spcBef>
              <a:buNone/>
            </a:pPr>
            <a:r>
              <a:rPr b="1" lang="en"/>
              <a:t>C = (s, M)</a:t>
            </a:r>
          </a:p>
        </p:txBody>
      </p:sp>
      <p:sp>
        <p:nvSpPr>
          <p:cNvPr id="1251" name="Shape 1251"/>
          <p:cNvSpPr txBox="1"/>
          <p:nvPr/>
        </p:nvSpPr>
        <p:spPr>
          <a:xfrm>
            <a:off x="1649307" y="436791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p>
        </p:txBody>
      </p:sp>
      <p:graphicFrame>
        <p:nvGraphicFramePr>
          <p:cNvPr id="1252" name="Shape 1252"/>
          <p:cNvGraphicFramePr/>
          <p:nvPr/>
        </p:nvGraphicFramePr>
        <p:xfrm>
          <a:off x="1530357" y="288260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a:t>
                      </a:r>
                      <a:r>
                        <a:rPr lang="en" sz="1000"/>
                        <a:t>, b</a:t>
                      </a:r>
                    </a:p>
                  </a:txBody>
                  <a:tcPr marT="91425" marB="91425" marR="91425" marL="91425">
                    <a:solidFill>
                      <a:srgbClr val="FCE5CD"/>
                    </a:solidFill>
                  </a:tcPr>
                </a:tc>
              </a:tr>
            </a:tbl>
          </a:graphicData>
        </a:graphic>
      </p:graphicFrame>
      <p:graphicFrame>
        <p:nvGraphicFramePr>
          <p:cNvPr id="1253" name="Shape 1253"/>
          <p:cNvGraphicFramePr/>
          <p:nvPr/>
        </p:nvGraphicFramePr>
        <p:xfrm>
          <a:off x="1530357" y="409417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1, b</a:t>
                      </a:r>
                    </a:p>
                  </a:txBody>
                  <a:tcPr marT="91425" marB="91425" marR="91425" marL="91425">
                    <a:solidFill>
                      <a:srgbClr val="FCE5CD"/>
                    </a:solidFill>
                  </a:tcPr>
                </a:tc>
              </a:tr>
            </a:tbl>
          </a:graphicData>
        </a:graphic>
      </p:graphicFrame>
      <p:sp>
        <p:nvSpPr>
          <p:cNvPr id="1254" name="Shape 1254"/>
          <p:cNvSpPr/>
          <p:nvPr/>
        </p:nvSpPr>
        <p:spPr>
          <a:xfrm>
            <a:off x="3675795" y="2843011"/>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255" name="Shape 1255"/>
          <p:cNvSpPr/>
          <p:nvPr/>
        </p:nvSpPr>
        <p:spPr>
          <a:xfrm>
            <a:off x="5428545" y="2843011"/>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256" name="Shape 1256"/>
          <p:cNvSpPr txBox="1"/>
          <p:nvPr/>
        </p:nvSpPr>
        <p:spPr>
          <a:xfrm>
            <a:off x="4565904" y="2566760"/>
            <a:ext cx="651900" cy="270000"/>
          </a:xfrm>
          <a:prstGeom prst="rect">
            <a:avLst/>
          </a:prstGeom>
          <a:noFill/>
          <a:ln>
            <a:noFill/>
          </a:ln>
        </p:spPr>
        <p:txBody>
          <a:bodyPr anchorCtr="0" anchor="t" bIns="91425" lIns="91425" rIns="91425" wrap="square" tIns="91425">
            <a:noAutofit/>
          </a:bodyPr>
          <a:lstStyle/>
          <a:p>
            <a:pPr lvl="0" rtl="0">
              <a:spcBef>
                <a:spcPts val="0"/>
              </a:spcBef>
              <a:buNone/>
            </a:pPr>
            <a:r>
              <a:rPr lang="en" sz="3000">
                <a:solidFill>
                  <a:srgbClr val="38761D"/>
                </a:solidFill>
              </a:rPr>
              <a:t>...</a:t>
            </a:r>
          </a:p>
        </p:txBody>
      </p:sp>
      <p:sp>
        <p:nvSpPr>
          <p:cNvPr id="1257" name="Shape 1257"/>
          <p:cNvSpPr/>
          <p:nvPr/>
        </p:nvSpPr>
        <p:spPr>
          <a:xfrm>
            <a:off x="3675795" y="3647654"/>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258" name="Shape 1258"/>
          <p:cNvSpPr/>
          <p:nvPr/>
        </p:nvSpPr>
        <p:spPr>
          <a:xfrm>
            <a:off x="5428545" y="3647654"/>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259" name="Shape 1259"/>
          <p:cNvSpPr txBox="1"/>
          <p:nvPr/>
        </p:nvSpPr>
        <p:spPr>
          <a:xfrm>
            <a:off x="4565904" y="3371403"/>
            <a:ext cx="651900" cy="270000"/>
          </a:xfrm>
          <a:prstGeom prst="rect">
            <a:avLst/>
          </a:prstGeom>
          <a:noFill/>
          <a:ln>
            <a:noFill/>
          </a:ln>
        </p:spPr>
        <p:txBody>
          <a:bodyPr anchorCtr="0" anchor="t" bIns="91425" lIns="91425" rIns="91425" wrap="square" tIns="91425">
            <a:noAutofit/>
          </a:bodyPr>
          <a:lstStyle/>
          <a:p>
            <a:pPr lvl="0" rtl="0">
              <a:spcBef>
                <a:spcPts val="0"/>
              </a:spcBef>
              <a:buNone/>
            </a:pPr>
            <a:r>
              <a:rPr lang="en" sz="3000">
                <a:solidFill>
                  <a:srgbClr val="38761D"/>
                </a:solidFill>
              </a:rPr>
              <a:t>...</a:t>
            </a:r>
          </a:p>
        </p:txBody>
      </p:sp>
      <p:sp>
        <p:nvSpPr>
          <p:cNvPr id="1260" name="Shape 1260"/>
          <p:cNvSpPr/>
          <p:nvPr/>
        </p:nvSpPr>
        <p:spPr>
          <a:xfrm>
            <a:off x="3675795" y="4403411"/>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261" name="Shape 1261"/>
          <p:cNvSpPr/>
          <p:nvPr/>
        </p:nvSpPr>
        <p:spPr>
          <a:xfrm>
            <a:off x="5428545" y="4403411"/>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262" name="Shape 1262"/>
          <p:cNvSpPr txBox="1"/>
          <p:nvPr/>
        </p:nvSpPr>
        <p:spPr>
          <a:xfrm>
            <a:off x="4565904" y="4127160"/>
            <a:ext cx="651900" cy="270000"/>
          </a:xfrm>
          <a:prstGeom prst="rect">
            <a:avLst/>
          </a:prstGeom>
          <a:noFill/>
          <a:ln>
            <a:noFill/>
          </a:ln>
        </p:spPr>
        <p:txBody>
          <a:bodyPr anchorCtr="0" anchor="t" bIns="91425" lIns="91425" rIns="91425" wrap="square" tIns="91425">
            <a:noAutofit/>
          </a:bodyPr>
          <a:lstStyle/>
          <a:p>
            <a:pPr lvl="0" rtl="0">
              <a:spcBef>
                <a:spcPts val="0"/>
              </a:spcBef>
              <a:buNone/>
            </a:pPr>
            <a:r>
              <a:rPr lang="en" sz="3000">
                <a:solidFill>
                  <a:srgbClr val="38761D"/>
                </a:solidFill>
              </a:rPr>
              <a:t>...</a:t>
            </a:r>
          </a:p>
        </p:txBody>
      </p:sp>
      <p:sp>
        <p:nvSpPr>
          <p:cNvPr id="1263" name="Shape 1263"/>
          <p:cNvSpPr txBox="1"/>
          <p:nvPr/>
        </p:nvSpPr>
        <p:spPr>
          <a:xfrm>
            <a:off x="4648500" y="2585600"/>
            <a:ext cx="613500" cy="4545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a:t>
            </a:r>
            <a:r>
              <a:rPr baseline="-25000" lang="en">
                <a:solidFill>
                  <a:srgbClr val="EFEFEF"/>
                </a:solidFill>
              </a:rPr>
              <a:t>1</a:t>
            </a:r>
          </a:p>
        </p:txBody>
      </p:sp>
      <p:sp>
        <p:nvSpPr>
          <p:cNvPr id="1264" name="Shape 1264"/>
          <p:cNvSpPr txBox="1"/>
          <p:nvPr/>
        </p:nvSpPr>
        <p:spPr>
          <a:xfrm>
            <a:off x="4648500" y="3356375"/>
            <a:ext cx="613500" cy="4545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a:t>
            </a:r>
            <a:r>
              <a:rPr baseline="-25000" lang="en">
                <a:solidFill>
                  <a:srgbClr val="EFEFEF"/>
                </a:solidFill>
              </a:rPr>
              <a:t>2</a:t>
            </a:r>
          </a:p>
        </p:txBody>
      </p:sp>
      <p:sp>
        <p:nvSpPr>
          <p:cNvPr id="1265" name="Shape 1265"/>
          <p:cNvSpPr txBox="1"/>
          <p:nvPr/>
        </p:nvSpPr>
        <p:spPr>
          <a:xfrm>
            <a:off x="4648500" y="4145375"/>
            <a:ext cx="613500" cy="4545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a:t>
            </a:r>
            <a:r>
              <a:rPr baseline="-25000" lang="en">
                <a:solidFill>
                  <a:srgbClr val="EFEFEF"/>
                </a:solidFill>
              </a:rPr>
              <a:t>3</a:t>
            </a:r>
          </a:p>
        </p:txBody>
      </p:sp>
      <p:sp>
        <p:nvSpPr>
          <p:cNvPr id="1266" name="Shape 1266"/>
          <p:cNvSpPr txBox="1"/>
          <p:nvPr/>
        </p:nvSpPr>
        <p:spPr>
          <a:xfrm>
            <a:off x="6408000" y="2779475"/>
            <a:ext cx="2061300" cy="541500"/>
          </a:xfrm>
          <a:prstGeom prst="rect">
            <a:avLst/>
          </a:prstGeom>
          <a:noFill/>
          <a:ln>
            <a:noFill/>
          </a:ln>
        </p:spPr>
        <p:txBody>
          <a:bodyPr anchorCtr="0" anchor="t" bIns="91425" lIns="91425" rIns="91425" wrap="square" tIns="91425">
            <a:noAutofit/>
          </a:bodyPr>
          <a:lstStyle/>
          <a:p>
            <a:pPr lvl="0" rtl="0">
              <a:spcBef>
                <a:spcPts val="0"/>
              </a:spcBef>
              <a:buNone/>
            </a:pPr>
            <a:r>
              <a:rPr lang="en" sz="2400">
                <a:solidFill>
                  <a:srgbClr val="FFFF00"/>
                </a:solidFill>
              </a:rPr>
              <a:t>Decide on 0</a:t>
            </a:r>
          </a:p>
        </p:txBody>
      </p:sp>
      <p:sp>
        <p:nvSpPr>
          <p:cNvPr id="1267" name="Shape 1267"/>
          <p:cNvSpPr txBox="1"/>
          <p:nvPr/>
        </p:nvSpPr>
        <p:spPr>
          <a:xfrm>
            <a:off x="6404000" y="3544450"/>
            <a:ext cx="2061300" cy="541500"/>
          </a:xfrm>
          <a:prstGeom prst="rect">
            <a:avLst/>
          </a:prstGeom>
          <a:noFill/>
          <a:ln>
            <a:noFill/>
          </a:ln>
        </p:spPr>
        <p:txBody>
          <a:bodyPr anchorCtr="0" anchor="t" bIns="91425" lIns="91425" rIns="91425" wrap="square" tIns="91425">
            <a:noAutofit/>
          </a:bodyPr>
          <a:lstStyle/>
          <a:p>
            <a:pPr lvl="0" rtl="0">
              <a:spcBef>
                <a:spcPts val="0"/>
              </a:spcBef>
              <a:buNone/>
            </a:pPr>
            <a:r>
              <a:rPr lang="en" sz="2400">
                <a:solidFill>
                  <a:srgbClr val="FFFF00"/>
                </a:solidFill>
              </a:rPr>
              <a:t>Decide on 1</a:t>
            </a:r>
          </a:p>
        </p:txBody>
      </p:sp>
      <p:sp>
        <p:nvSpPr>
          <p:cNvPr id="1268" name="Shape 1268"/>
          <p:cNvSpPr txBox="1"/>
          <p:nvPr/>
        </p:nvSpPr>
        <p:spPr>
          <a:xfrm>
            <a:off x="6404000" y="4214775"/>
            <a:ext cx="2061300" cy="541500"/>
          </a:xfrm>
          <a:prstGeom prst="rect">
            <a:avLst/>
          </a:prstGeom>
          <a:noFill/>
          <a:ln>
            <a:noFill/>
          </a:ln>
        </p:spPr>
        <p:txBody>
          <a:bodyPr anchorCtr="0" anchor="t" bIns="91425" lIns="91425" rIns="91425" wrap="square" tIns="91425">
            <a:noAutofit/>
          </a:bodyPr>
          <a:lstStyle/>
          <a:p>
            <a:pPr lvl="0" rtl="0">
              <a:spcBef>
                <a:spcPts val="0"/>
              </a:spcBef>
              <a:buNone/>
            </a:pPr>
            <a:r>
              <a:rPr lang="en" sz="2400">
                <a:solidFill>
                  <a:srgbClr val="FFFF00"/>
                </a:solidFill>
              </a:rPr>
              <a:t>Decide on 0</a:t>
            </a:r>
          </a:p>
        </p:txBody>
      </p:sp>
    </p:spTree>
  </p:cSld>
  <p:clrMapOvr>
    <a:masterClrMapping/>
  </p:clrMapOvr>
</p:sld>
</file>

<file path=ppt/slides/slide6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272" name="Shape 1272"/>
        <p:cNvGrpSpPr/>
        <p:nvPr/>
      </p:nvGrpSpPr>
      <p:grpSpPr>
        <a:xfrm>
          <a:off x="0" y="0"/>
          <a:ext cx="0" cy="0"/>
          <a:chOff x="0" y="0"/>
          <a:chExt cx="0" cy="0"/>
        </a:xfrm>
      </p:grpSpPr>
      <p:sp>
        <p:nvSpPr>
          <p:cNvPr id="1273" name="Shape 1273"/>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Categories of configurations</a:t>
            </a:r>
          </a:p>
        </p:txBody>
      </p:sp>
      <p:sp>
        <p:nvSpPr>
          <p:cNvPr id="1274" name="Shape 1274"/>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pPr>
            <a:r>
              <a:rPr lang="en" sz="1800"/>
              <a:t>Bivalent (see Bivalent, read </a:t>
            </a:r>
            <a:r>
              <a:rPr lang="en" sz="1800">
                <a:solidFill>
                  <a:srgbClr val="FFFF00"/>
                </a:solidFill>
              </a:rPr>
              <a:t>Un</a:t>
            </a:r>
            <a:r>
              <a:rPr lang="en" sz="1800">
                <a:solidFill>
                  <a:srgbClr val="FFFF00"/>
                </a:solidFill>
              </a:rPr>
              <a:t>deciding</a:t>
            </a:r>
            <a:r>
              <a:rPr lang="en" sz="1800"/>
              <a:t>)</a:t>
            </a:r>
          </a:p>
          <a:p>
            <a:pPr indent="-342900" lvl="1" marL="914400" rtl="0">
              <a:spcBef>
                <a:spcPts val="0"/>
              </a:spcBef>
              <a:buSzPct val="100000"/>
            </a:pPr>
            <a:r>
              <a:rPr lang="en" sz="1800"/>
              <a:t>A configuration C is bivalent if some of the configurations accessible from it are 0-valent while others are 1-valent</a:t>
            </a:r>
          </a:p>
          <a:p>
            <a:pPr lvl="0" rtl="0">
              <a:spcBef>
                <a:spcPts val="0"/>
              </a:spcBef>
              <a:buNone/>
            </a:pPr>
            <a:r>
              <a:t/>
            </a:r>
            <a:endParaRPr sz="1800">
              <a:solidFill>
                <a:srgbClr val="FFFF00"/>
              </a:solidFill>
            </a:endParaRPr>
          </a:p>
        </p:txBody>
      </p:sp>
      <p:sp>
        <p:nvSpPr>
          <p:cNvPr id="1275" name="Shape 1275"/>
          <p:cNvSpPr/>
          <p:nvPr/>
        </p:nvSpPr>
        <p:spPr>
          <a:xfrm>
            <a:off x="1002157" y="2606275"/>
            <a:ext cx="2610000" cy="2241300"/>
          </a:xfrm>
          <a:prstGeom prst="roundRect">
            <a:avLst>
              <a:gd fmla="val 16667" name="adj"/>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276" name="Shape 1276"/>
          <p:cNvSpPr/>
          <p:nvPr/>
        </p:nvSpPr>
        <p:spPr>
          <a:xfrm>
            <a:off x="1142382" y="2803375"/>
            <a:ext cx="1257900" cy="1893600"/>
          </a:xfrm>
          <a:prstGeom prst="rect">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277" name="Shape 1277"/>
          <p:cNvSpPr/>
          <p:nvPr/>
        </p:nvSpPr>
        <p:spPr>
          <a:xfrm>
            <a:off x="2646007" y="3509425"/>
            <a:ext cx="860490" cy="670194"/>
          </a:xfrm>
          <a:prstGeom prst="irregularSeal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1278" name="Shape 1278"/>
          <p:cNvGrpSpPr/>
          <p:nvPr/>
        </p:nvGrpSpPr>
        <p:grpSpPr>
          <a:xfrm>
            <a:off x="1177257" y="2803250"/>
            <a:ext cx="353100" cy="414600"/>
            <a:chOff x="4355150" y="3099175"/>
            <a:chExt cx="353100" cy="414600"/>
          </a:xfrm>
        </p:grpSpPr>
        <p:sp>
          <p:nvSpPr>
            <p:cNvPr id="1279" name="Shape 1279"/>
            <p:cNvSpPr/>
            <p:nvPr/>
          </p:nvSpPr>
          <p:spPr>
            <a:xfrm>
              <a:off x="4397200" y="3228000"/>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1280" name="Shape 1280"/>
            <p:cNvSpPr txBox="1"/>
            <p:nvPr/>
          </p:nvSpPr>
          <p:spPr>
            <a:xfrm>
              <a:off x="4355150" y="3099175"/>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1281" name="Shape 1281"/>
          <p:cNvGrpSpPr/>
          <p:nvPr/>
        </p:nvGrpSpPr>
        <p:grpSpPr>
          <a:xfrm>
            <a:off x="1177257" y="4014825"/>
            <a:ext cx="353100" cy="414600"/>
            <a:chOff x="4355150" y="4310750"/>
            <a:chExt cx="353100" cy="414600"/>
          </a:xfrm>
        </p:grpSpPr>
        <p:sp>
          <p:nvSpPr>
            <p:cNvPr id="1282" name="Shape 1282"/>
            <p:cNvSpPr/>
            <p:nvPr/>
          </p:nvSpPr>
          <p:spPr>
            <a:xfrm>
              <a:off x="4397200" y="4439575"/>
              <a:ext cx="246600" cy="246600"/>
            </a:xfrm>
            <a:prstGeom prst="ellipse">
              <a:avLst/>
            </a:prstGeom>
            <a:solidFill>
              <a:srgbClr val="4A86E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solidFill>
                  <a:srgbClr val="4A86E8"/>
                </a:solidFill>
              </a:endParaRPr>
            </a:p>
          </p:txBody>
        </p:sp>
        <p:sp>
          <p:nvSpPr>
            <p:cNvPr id="1283" name="Shape 1283"/>
            <p:cNvSpPr txBox="1"/>
            <p:nvPr/>
          </p:nvSpPr>
          <p:spPr>
            <a:xfrm>
              <a:off x="4355150" y="4310750"/>
              <a:ext cx="353100" cy="4146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k</a:t>
              </a:r>
            </a:p>
          </p:txBody>
        </p:sp>
      </p:grpSp>
      <p:sp>
        <p:nvSpPr>
          <p:cNvPr id="1284" name="Shape 1284"/>
          <p:cNvSpPr txBox="1"/>
          <p:nvPr/>
        </p:nvSpPr>
        <p:spPr>
          <a:xfrm>
            <a:off x="2874507" y="3654575"/>
            <a:ext cx="403500" cy="414600"/>
          </a:xfrm>
          <a:prstGeom prst="rect">
            <a:avLst/>
          </a:prstGeom>
          <a:noFill/>
          <a:ln>
            <a:noFill/>
          </a:ln>
        </p:spPr>
        <p:txBody>
          <a:bodyPr anchorCtr="0" anchor="t" bIns="91425" lIns="91425" rIns="91425" wrap="square" tIns="91425">
            <a:noAutofit/>
          </a:bodyPr>
          <a:lstStyle/>
          <a:p>
            <a:pPr lvl="0" rtl="0">
              <a:spcBef>
                <a:spcPts val="0"/>
              </a:spcBef>
              <a:buNone/>
            </a:pPr>
            <a:r>
              <a:rPr b="1" lang="en"/>
              <a:t>M</a:t>
            </a:r>
          </a:p>
        </p:txBody>
      </p:sp>
      <p:sp>
        <p:nvSpPr>
          <p:cNvPr id="1285" name="Shape 1285"/>
          <p:cNvSpPr txBox="1"/>
          <p:nvPr/>
        </p:nvSpPr>
        <p:spPr>
          <a:xfrm>
            <a:off x="1670979" y="3065450"/>
            <a:ext cx="353100" cy="670200"/>
          </a:xfrm>
          <a:prstGeom prst="rect">
            <a:avLst/>
          </a:prstGeom>
          <a:noFill/>
          <a:ln>
            <a:noFill/>
          </a:ln>
        </p:spPr>
        <p:txBody>
          <a:bodyPr anchorCtr="0" anchor="t" bIns="91425" lIns="91425" rIns="91425" wrap="square" tIns="91425">
            <a:noAutofit/>
          </a:bodyPr>
          <a:lstStyle/>
          <a:p>
            <a:pPr lvl="0" rtl="0">
              <a:spcBef>
                <a:spcPts val="0"/>
              </a:spcBef>
              <a:buNone/>
            </a:pPr>
            <a:r>
              <a:rPr b="1" lang="en" sz="1800"/>
              <a:t>.</a:t>
            </a:r>
          </a:p>
          <a:p>
            <a:pPr lvl="0" rtl="0">
              <a:spcBef>
                <a:spcPts val="0"/>
              </a:spcBef>
              <a:buNone/>
            </a:pPr>
            <a:r>
              <a:rPr b="1" lang="en" sz="1800"/>
              <a:t>.</a:t>
            </a:r>
          </a:p>
          <a:p>
            <a:pPr lvl="0" rtl="0">
              <a:spcBef>
                <a:spcPts val="0"/>
              </a:spcBef>
              <a:buNone/>
            </a:pPr>
            <a:r>
              <a:rPr b="1" lang="en" sz="1800"/>
              <a:t>.</a:t>
            </a:r>
          </a:p>
        </p:txBody>
      </p:sp>
      <p:sp>
        <p:nvSpPr>
          <p:cNvPr id="1286" name="Shape 1286"/>
          <p:cNvSpPr txBox="1"/>
          <p:nvPr/>
        </p:nvSpPr>
        <p:spPr>
          <a:xfrm>
            <a:off x="2476707" y="2886200"/>
            <a:ext cx="1199100" cy="541500"/>
          </a:xfrm>
          <a:prstGeom prst="rect">
            <a:avLst/>
          </a:prstGeom>
          <a:noFill/>
          <a:ln>
            <a:noFill/>
          </a:ln>
        </p:spPr>
        <p:txBody>
          <a:bodyPr anchorCtr="0" anchor="t" bIns="91425" lIns="91425" rIns="91425" wrap="square" tIns="91425">
            <a:noAutofit/>
          </a:bodyPr>
          <a:lstStyle/>
          <a:p>
            <a:pPr lvl="0" rtl="0">
              <a:spcBef>
                <a:spcPts val="0"/>
              </a:spcBef>
              <a:buNone/>
            </a:pPr>
            <a:r>
              <a:rPr b="1" lang="en"/>
              <a:t>C = (s, M)</a:t>
            </a:r>
          </a:p>
        </p:txBody>
      </p:sp>
      <p:sp>
        <p:nvSpPr>
          <p:cNvPr id="1287" name="Shape 1287"/>
          <p:cNvSpPr txBox="1"/>
          <p:nvPr/>
        </p:nvSpPr>
        <p:spPr>
          <a:xfrm>
            <a:off x="1649307" y="4367914"/>
            <a:ext cx="403500" cy="235200"/>
          </a:xfrm>
          <a:prstGeom prst="rect">
            <a:avLst/>
          </a:prstGeom>
          <a:noFill/>
          <a:ln>
            <a:noFill/>
          </a:ln>
        </p:spPr>
        <p:txBody>
          <a:bodyPr anchorCtr="0" anchor="t" bIns="91425" lIns="91425" rIns="91425" wrap="square" tIns="91425">
            <a:noAutofit/>
          </a:bodyPr>
          <a:lstStyle/>
          <a:p>
            <a:pPr lvl="0" rtl="0">
              <a:spcBef>
                <a:spcPts val="0"/>
              </a:spcBef>
              <a:buNone/>
            </a:pPr>
            <a:r>
              <a:rPr b="1" lang="en"/>
              <a:t>s</a:t>
            </a:r>
          </a:p>
        </p:txBody>
      </p:sp>
      <p:graphicFrame>
        <p:nvGraphicFramePr>
          <p:cNvPr id="1288" name="Shape 1288"/>
          <p:cNvGraphicFramePr/>
          <p:nvPr/>
        </p:nvGraphicFramePr>
        <p:xfrm>
          <a:off x="1530357" y="2882600"/>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0, b</a:t>
                      </a:r>
                    </a:p>
                  </a:txBody>
                  <a:tcPr marT="91425" marB="91425" marR="91425" marL="91425">
                    <a:solidFill>
                      <a:srgbClr val="FCE5CD"/>
                    </a:solidFill>
                  </a:tcPr>
                </a:tc>
              </a:tr>
            </a:tbl>
          </a:graphicData>
        </a:graphic>
      </p:graphicFrame>
      <p:graphicFrame>
        <p:nvGraphicFramePr>
          <p:cNvPr id="1289" name="Shape 1289"/>
          <p:cNvGraphicFramePr/>
          <p:nvPr/>
        </p:nvGraphicFramePr>
        <p:xfrm>
          <a:off x="1530357" y="4094175"/>
          <a:ext cx="3000000" cy="3000000"/>
        </p:xfrm>
        <a:graphic>
          <a:graphicData uri="http://schemas.openxmlformats.org/drawingml/2006/table">
            <a:tbl>
              <a:tblPr>
                <a:noFill/>
                <a:tableStyleId>{CA6AF855-7782-43EF-AF66-9B8A36CDC593}</a:tableStyleId>
              </a:tblPr>
              <a:tblGrid>
                <a:gridCol w="778350"/>
              </a:tblGrid>
              <a:tr h="272675">
                <a:tc>
                  <a:txBody>
                    <a:bodyPr>
                      <a:noAutofit/>
                    </a:bodyPr>
                    <a:lstStyle/>
                    <a:p>
                      <a:pPr lvl="0" rtl="0">
                        <a:spcBef>
                          <a:spcPts val="0"/>
                        </a:spcBef>
                        <a:buNone/>
                      </a:pPr>
                      <a:r>
                        <a:rPr lang="en" sz="1000"/>
                        <a:t>1, b</a:t>
                      </a:r>
                    </a:p>
                  </a:txBody>
                  <a:tcPr marT="91425" marB="91425" marR="91425" marL="91425">
                    <a:solidFill>
                      <a:srgbClr val="FCE5CD"/>
                    </a:solidFill>
                  </a:tcPr>
                </a:tc>
              </a:tr>
            </a:tbl>
          </a:graphicData>
        </a:graphic>
      </p:graphicFrame>
      <p:sp>
        <p:nvSpPr>
          <p:cNvPr id="1290" name="Shape 1290"/>
          <p:cNvSpPr/>
          <p:nvPr/>
        </p:nvSpPr>
        <p:spPr>
          <a:xfrm>
            <a:off x="3675795" y="2843011"/>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291" name="Shape 1291"/>
          <p:cNvSpPr/>
          <p:nvPr/>
        </p:nvSpPr>
        <p:spPr>
          <a:xfrm>
            <a:off x="5428545" y="2843011"/>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292" name="Shape 1292"/>
          <p:cNvSpPr txBox="1"/>
          <p:nvPr/>
        </p:nvSpPr>
        <p:spPr>
          <a:xfrm>
            <a:off x="4565904" y="2566760"/>
            <a:ext cx="651900" cy="270000"/>
          </a:xfrm>
          <a:prstGeom prst="rect">
            <a:avLst/>
          </a:prstGeom>
          <a:noFill/>
          <a:ln>
            <a:noFill/>
          </a:ln>
        </p:spPr>
        <p:txBody>
          <a:bodyPr anchorCtr="0" anchor="t" bIns="91425" lIns="91425" rIns="91425" wrap="square" tIns="91425">
            <a:noAutofit/>
          </a:bodyPr>
          <a:lstStyle/>
          <a:p>
            <a:pPr lvl="0" rtl="0">
              <a:spcBef>
                <a:spcPts val="0"/>
              </a:spcBef>
              <a:buNone/>
            </a:pPr>
            <a:r>
              <a:rPr lang="en" sz="3000">
                <a:solidFill>
                  <a:srgbClr val="38761D"/>
                </a:solidFill>
              </a:rPr>
              <a:t>...</a:t>
            </a:r>
          </a:p>
        </p:txBody>
      </p:sp>
      <p:sp>
        <p:nvSpPr>
          <p:cNvPr id="1293" name="Shape 1293"/>
          <p:cNvSpPr/>
          <p:nvPr/>
        </p:nvSpPr>
        <p:spPr>
          <a:xfrm>
            <a:off x="3675795" y="3647654"/>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294" name="Shape 1294"/>
          <p:cNvSpPr/>
          <p:nvPr/>
        </p:nvSpPr>
        <p:spPr>
          <a:xfrm>
            <a:off x="5428545" y="3647654"/>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295" name="Shape 1295"/>
          <p:cNvSpPr txBox="1"/>
          <p:nvPr/>
        </p:nvSpPr>
        <p:spPr>
          <a:xfrm>
            <a:off x="4565904" y="3371403"/>
            <a:ext cx="651900" cy="270000"/>
          </a:xfrm>
          <a:prstGeom prst="rect">
            <a:avLst/>
          </a:prstGeom>
          <a:noFill/>
          <a:ln>
            <a:noFill/>
          </a:ln>
        </p:spPr>
        <p:txBody>
          <a:bodyPr anchorCtr="0" anchor="t" bIns="91425" lIns="91425" rIns="91425" wrap="square" tIns="91425">
            <a:noAutofit/>
          </a:bodyPr>
          <a:lstStyle/>
          <a:p>
            <a:pPr lvl="0" rtl="0">
              <a:spcBef>
                <a:spcPts val="0"/>
              </a:spcBef>
              <a:buNone/>
            </a:pPr>
            <a:r>
              <a:rPr lang="en" sz="3000">
                <a:solidFill>
                  <a:srgbClr val="38761D"/>
                </a:solidFill>
              </a:rPr>
              <a:t>...</a:t>
            </a:r>
          </a:p>
        </p:txBody>
      </p:sp>
      <p:sp>
        <p:nvSpPr>
          <p:cNvPr id="1296" name="Shape 1296"/>
          <p:cNvSpPr/>
          <p:nvPr/>
        </p:nvSpPr>
        <p:spPr>
          <a:xfrm>
            <a:off x="3675795" y="4403411"/>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297" name="Shape 1297"/>
          <p:cNvSpPr/>
          <p:nvPr/>
        </p:nvSpPr>
        <p:spPr>
          <a:xfrm>
            <a:off x="5428545" y="4403411"/>
            <a:ext cx="613500" cy="335100"/>
          </a:xfrm>
          <a:prstGeom prst="rightArrow">
            <a:avLst>
              <a:gd fmla="val 50000" name="adj1"/>
              <a:gd fmla="val 50000" name="adj2"/>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298" name="Shape 1298"/>
          <p:cNvSpPr txBox="1"/>
          <p:nvPr/>
        </p:nvSpPr>
        <p:spPr>
          <a:xfrm>
            <a:off x="4565904" y="4127160"/>
            <a:ext cx="651900" cy="270000"/>
          </a:xfrm>
          <a:prstGeom prst="rect">
            <a:avLst/>
          </a:prstGeom>
          <a:noFill/>
          <a:ln>
            <a:noFill/>
          </a:ln>
        </p:spPr>
        <p:txBody>
          <a:bodyPr anchorCtr="0" anchor="t" bIns="91425" lIns="91425" rIns="91425" wrap="square" tIns="91425">
            <a:noAutofit/>
          </a:bodyPr>
          <a:lstStyle/>
          <a:p>
            <a:pPr lvl="0" rtl="0">
              <a:spcBef>
                <a:spcPts val="0"/>
              </a:spcBef>
              <a:buNone/>
            </a:pPr>
            <a:r>
              <a:rPr lang="en" sz="3000">
                <a:solidFill>
                  <a:srgbClr val="38761D"/>
                </a:solidFill>
              </a:rPr>
              <a:t>...</a:t>
            </a:r>
          </a:p>
        </p:txBody>
      </p:sp>
      <p:sp>
        <p:nvSpPr>
          <p:cNvPr id="1299" name="Shape 1299"/>
          <p:cNvSpPr txBox="1"/>
          <p:nvPr/>
        </p:nvSpPr>
        <p:spPr>
          <a:xfrm>
            <a:off x="4648500" y="2585600"/>
            <a:ext cx="613500" cy="4545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a:t>
            </a:r>
            <a:r>
              <a:rPr baseline="-25000" lang="en">
                <a:solidFill>
                  <a:srgbClr val="EFEFEF"/>
                </a:solidFill>
              </a:rPr>
              <a:t>1</a:t>
            </a:r>
          </a:p>
        </p:txBody>
      </p:sp>
      <p:sp>
        <p:nvSpPr>
          <p:cNvPr id="1300" name="Shape 1300"/>
          <p:cNvSpPr txBox="1"/>
          <p:nvPr/>
        </p:nvSpPr>
        <p:spPr>
          <a:xfrm>
            <a:off x="4648500" y="3356375"/>
            <a:ext cx="613500" cy="4545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a:t>
            </a:r>
            <a:r>
              <a:rPr baseline="-25000" lang="en">
                <a:solidFill>
                  <a:srgbClr val="EFEFEF"/>
                </a:solidFill>
              </a:rPr>
              <a:t>2</a:t>
            </a:r>
          </a:p>
        </p:txBody>
      </p:sp>
      <p:sp>
        <p:nvSpPr>
          <p:cNvPr id="1301" name="Shape 1301"/>
          <p:cNvSpPr txBox="1"/>
          <p:nvPr/>
        </p:nvSpPr>
        <p:spPr>
          <a:xfrm>
            <a:off x="4648500" y="4145375"/>
            <a:ext cx="613500" cy="4545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a:t>
            </a:r>
            <a:r>
              <a:rPr baseline="-25000" lang="en">
                <a:solidFill>
                  <a:srgbClr val="EFEFEF"/>
                </a:solidFill>
              </a:rPr>
              <a:t>3</a:t>
            </a:r>
          </a:p>
        </p:txBody>
      </p:sp>
      <p:sp>
        <p:nvSpPr>
          <p:cNvPr id="1302" name="Shape 1302"/>
          <p:cNvSpPr txBox="1"/>
          <p:nvPr/>
        </p:nvSpPr>
        <p:spPr>
          <a:xfrm>
            <a:off x="6408000" y="2779475"/>
            <a:ext cx="2061300" cy="541500"/>
          </a:xfrm>
          <a:prstGeom prst="rect">
            <a:avLst/>
          </a:prstGeom>
          <a:noFill/>
          <a:ln>
            <a:noFill/>
          </a:ln>
        </p:spPr>
        <p:txBody>
          <a:bodyPr anchorCtr="0" anchor="t" bIns="91425" lIns="91425" rIns="91425" wrap="square" tIns="91425">
            <a:noAutofit/>
          </a:bodyPr>
          <a:lstStyle/>
          <a:p>
            <a:pPr lvl="0" rtl="0">
              <a:spcBef>
                <a:spcPts val="0"/>
              </a:spcBef>
              <a:buNone/>
            </a:pPr>
            <a:r>
              <a:rPr lang="en" sz="2400">
                <a:solidFill>
                  <a:srgbClr val="FFFF00"/>
                </a:solidFill>
              </a:rPr>
              <a:t>Decide on 0</a:t>
            </a:r>
          </a:p>
        </p:txBody>
      </p:sp>
      <p:sp>
        <p:nvSpPr>
          <p:cNvPr id="1303" name="Shape 1303"/>
          <p:cNvSpPr txBox="1"/>
          <p:nvPr/>
        </p:nvSpPr>
        <p:spPr>
          <a:xfrm>
            <a:off x="6404000" y="3544450"/>
            <a:ext cx="2061300" cy="541500"/>
          </a:xfrm>
          <a:prstGeom prst="rect">
            <a:avLst/>
          </a:prstGeom>
          <a:noFill/>
          <a:ln>
            <a:noFill/>
          </a:ln>
        </p:spPr>
        <p:txBody>
          <a:bodyPr anchorCtr="0" anchor="t" bIns="91425" lIns="91425" rIns="91425" wrap="square" tIns="91425">
            <a:noAutofit/>
          </a:bodyPr>
          <a:lstStyle/>
          <a:p>
            <a:pPr lvl="0" rtl="0">
              <a:spcBef>
                <a:spcPts val="0"/>
              </a:spcBef>
              <a:buNone/>
            </a:pPr>
            <a:r>
              <a:rPr lang="en" sz="2400">
                <a:solidFill>
                  <a:srgbClr val="FFFF00"/>
                </a:solidFill>
              </a:rPr>
              <a:t>Decide on 1</a:t>
            </a:r>
          </a:p>
        </p:txBody>
      </p:sp>
      <p:sp>
        <p:nvSpPr>
          <p:cNvPr id="1304" name="Shape 1304"/>
          <p:cNvSpPr txBox="1"/>
          <p:nvPr/>
        </p:nvSpPr>
        <p:spPr>
          <a:xfrm>
            <a:off x="6404000" y="4214775"/>
            <a:ext cx="2061300" cy="541500"/>
          </a:xfrm>
          <a:prstGeom prst="rect">
            <a:avLst/>
          </a:prstGeom>
          <a:noFill/>
          <a:ln>
            <a:noFill/>
          </a:ln>
        </p:spPr>
        <p:txBody>
          <a:bodyPr anchorCtr="0" anchor="t" bIns="91425" lIns="91425" rIns="91425" wrap="square" tIns="91425">
            <a:noAutofit/>
          </a:bodyPr>
          <a:lstStyle/>
          <a:p>
            <a:pPr lvl="0" rtl="0">
              <a:spcBef>
                <a:spcPts val="0"/>
              </a:spcBef>
              <a:buNone/>
            </a:pPr>
            <a:r>
              <a:rPr lang="en" sz="2400">
                <a:solidFill>
                  <a:srgbClr val="FFFF00"/>
                </a:solidFill>
              </a:rPr>
              <a:t>Decide on 0</a:t>
            </a:r>
          </a:p>
        </p:txBody>
      </p:sp>
    </p:spTree>
  </p:cSld>
  <p:clrMapOvr>
    <a:masterClrMapping/>
  </p:clrMapOvr>
</p:sld>
</file>

<file path=ppt/slides/slide6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308" name="Shape 1308"/>
        <p:cNvGrpSpPr/>
        <p:nvPr/>
      </p:nvGrpSpPr>
      <p:grpSpPr>
        <a:xfrm>
          <a:off x="0" y="0"/>
          <a:ext cx="0" cy="0"/>
          <a:chOff x="0" y="0"/>
          <a:chExt cx="0" cy="0"/>
        </a:xfrm>
      </p:grpSpPr>
      <p:sp>
        <p:nvSpPr>
          <p:cNvPr id="1309" name="Shape 1309"/>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What kind of contradiction should possibly be like?</a:t>
            </a:r>
          </a:p>
        </p:txBody>
      </p:sp>
      <p:sp>
        <p:nvSpPr>
          <p:cNvPr id="1310" name="Shape 1310"/>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solidFill>
                  <a:srgbClr val="FFFF00"/>
                </a:solidFill>
              </a:rPr>
              <a:t>INDISTINGUISHABILITY</a:t>
            </a:r>
            <a:r>
              <a:rPr lang="en" sz="1800"/>
              <a:t> between processes:</a:t>
            </a:r>
          </a:p>
          <a:p>
            <a:pPr indent="-342900" lvl="0" marL="457200" rtl="0">
              <a:spcBef>
                <a:spcPts val="0"/>
              </a:spcBef>
              <a:buSzPct val="100000"/>
            </a:pPr>
            <a:r>
              <a:rPr lang="en" sz="1800"/>
              <a:t>Crashed</a:t>
            </a:r>
          </a:p>
          <a:p>
            <a:pPr indent="-342900" lvl="0" marL="457200" rtl="0">
              <a:spcBef>
                <a:spcPts val="0"/>
              </a:spcBef>
              <a:buSzPct val="100000"/>
            </a:pPr>
            <a:r>
              <a:rPr lang="en" sz="1800"/>
              <a:t>Simply slow in processing or having a terrible network condition</a:t>
            </a:r>
          </a:p>
          <a:p>
            <a:pPr lvl="0" rtl="0">
              <a:spcBef>
                <a:spcPts val="0"/>
              </a:spcBef>
              <a:buNone/>
            </a:pPr>
            <a:r>
              <a:t/>
            </a:r>
            <a:endParaRPr sz="1800">
              <a:solidFill>
                <a:srgbClr val="FFFF00"/>
              </a:solidFill>
            </a:endParaRPr>
          </a:p>
          <a:p>
            <a:pPr lvl="0" rtl="0">
              <a:spcBef>
                <a:spcPts val="0"/>
              </a:spcBef>
              <a:buNone/>
            </a:pPr>
            <a:r>
              <a:t/>
            </a:r>
            <a:endParaRPr sz="1800">
              <a:solidFill>
                <a:srgbClr val="FFFFFF"/>
              </a:solidFill>
            </a:endParaRPr>
          </a:p>
        </p:txBody>
      </p:sp>
    </p:spTree>
  </p:cSld>
  <p:clrMapOvr>
    <a:masterClrMapping/>
  </p:clrMapOvr>
</p:sld>
</file>

<file path=ppt/slides/slide7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314" name="Shape 1314"/>
        <p:cNvGrpSpPr/>
        <p:nvPr/>
      </p:nvGrpSpPr>
      <p:grpSpPr>
        <a:xfrm>
          <a:off x="0" y="0"/>
          <a:ext cx="0" cy="0"/>
          <a:chOff x="0" y="0"/>
          <a:chExt cx="0" cy="0"/>
        </a:xfrm>
      </p:grpSpPr>
      <p:sp>
        <p:nvSpPr>
          <p:cNvPr id="1315" name="Shape 1315"/>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What kind of contradiction should possibly be like?</a:t>
            </a:r>
          </a:p>
        </p:txBody>
      </p:sp>
      <p:sp>
        <p:nvSpPr>
          <p:cNvPr id="1316" name="Shape 1316"/>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solidFill>
                  <a:srgbClr val="FFFF00"/>
                </a:solidFill>
              </a:rPr>
              <a:t>INDISTINGUISHABILITY</a:t>
            </a:r>
            <a:r>
              <a:rPr lang="en" sz="1800"/>
              <a:t> between processes:</a:t>
            </a:r>
          </a:p>
          <a:p>
            <a:pPr indent="-342900" lvl="0" marL="457200" rtl="0">
              <a:spcBef>
                <a:spcPts val="0"/>
              </a:spcBef>
              <a:buSzPct val="100000"/>
            </a:pPr>
            <a:r>
              <a:rPr lang="en" sz="1800"/>
              <a:t>Crashed</a:t>
            </a:r>
          </a:p>
          <a:p>
            <a:pPr indent="-342900" lvl="0" marL="457200" rtl="0">
              <a:spcBef>
                <a:spcPts val="0"/>
              </a:spcBef>
              <a:buSzPct val="100000"/>
            </a:pPr>
            <a:r>
              <a:rPr lang="en" sz="1800"/>
              <a:t>Simply slow in processing or having a terrible network condition</a:t>
            </a:r>
          </a:p>
          <a:p>
            <a:pPr lvl="0" rtl="0">
              <a:spcBef>
                <a:spcPts val="0"/>
              </a:spcBef>
              <a:buNone/>
            </a:pPr>
            <a:r>
              <a:t/>
            </a:r>
            <a:endParaRPr sz="1800">
              <a:solidFill>
                <a:srgbClr val="FFFF00"/>
              </a:solidFill>
            </a:endParaRPr>
          </a:p>
          <a:p>
            <a:pPr lvl="0" rtl="0">
              <a:spcBef>
                <a:spcPts val="0"/>
              </a:spcBef>
              <a:buNone/>
            </a:pPr>
            <a:r>
              <a:rPr lang="en" sz="1800">
                <a:solidFill>
                  <a:srgbClr val="FFFFFF"/>
                </a:solidFill>
              </a:rPr>
              <a:t>For any protocol, there exists a configuration that is always bivalent.</a:t>
            </a:r>
          </a:p>
          <a:p>
            <a:pPr lvl="0" rtl="0">
              <a:spcBef>
                <a:spcPts val="0"/>
              </a:spcBef>
              <a:buNone/>
            </a:pPr>
            <a:r>
              <a:t/>
            </a:r>
            <a:endParaRPr sz="1800">
              <a:solidFill>
                <a:srgbClr val="FFFFFF"/>
              </a:solidFill>
            </a:endParaRPr>
          </a:p>
        </p:txBody>
      </p:sp>
      <p:sp>
        <p:nvSpPr>
          <p:cNvPr id="1317" name="Shape 1317"/>
          <p:cNvSpPr/>
          <p:nvPr/>
        </p:nvSpPr>
        <p:spPr>
          <a:xfrm>
            <a:off x="4336675" y="2723025"/>
            <a:ext cx="481800" cy="571500"/>
          </a:xfrm>
          <a:prstGeom prst="downArrow">
            <a:avLst>
              <a:gd fmla="val 50000" name="adj1"/>
              <a:gd fmla="val 50000" name="adj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Tree>
  </p:cSld>
  <p:clrMapOvr>
    <a:masterClrMapping/>
  </p:clrMapOvr>
</p:sld>
</file>

<file path=ppt/slides/slide7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321" name="Shape 1321"/>
        <p:cNvGrpSpPr/>
        <p:nvPr/>
      </p:nvGrpSpPr>
      <p:grpSpPr>
        <a:xfrm>
          <a:off x="0" y="0"/>
          <a:ext cx="0" cy="0"/>
          <a:chOff x="0" y="0"/>
          <a:chExt cx="0" cy="0"/>
        </a:xfrm>
      </p:grpSpPr>
      <p:sp>
        <p:nvSpPr>
          <p:cNvPr id="1322" name="Shape 1322"/>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What kind of contradiction should possibly be like?</a:t>
            </a:r>
          </a:p>
        </p:txBody>
      </p:sp>
      <p:sp>
        <p:nvSpPr>
          <p:cNvPr id="1323" name="Shape 1323"/>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solidFill>
                  <a:srgbClr val="FFFF00"/>
                </a:solidFill>
              </a:rPr>
              <a:t>INDISTINGUISHABILITY</a:t>
            </a:r>
            <a:r>
              <a:rPr lang="en" sz="1800"/>
              <a:t> between processes:</a:t>
            </a:r>
          </a:p>
          <a:p>
            <a:pPr indent="-342900" lvl="0" marL="457200" rtl="0">
              <a:spcBef>
                <a:spcPts val="0"/>
              </a:spcBef>
              <a:buSzPct val="100000"/>
            </a:pPr>
            <a:r>
              <a:rPr lang="en" sz="1800"/>
              <a:t>Crashed</a:t>
            </a:r>
          </a:p>
          <a:p>
            <a:pPr indent="-342900" lvl="0" marL="457200" rtl="0">
              <a:spcBef>
                <a:spcPts val="0"/>
              </a:spcBef>
              <a:buSzPct val="100000"/>
            </a:pPr>
            <a:r>
              <a:rPr lang="en" sz="1800"/>
              <a:t>Simply slow in processing or having a terrible network condition</a:t>
            </a:r>
          </a:p>
          <a:p>
            <a:pPr lvl="0" rtl="0">
              <a:spcBef>
                <a:spcPts val="0"/>
              </a:spcBef>
              <a:buNone/>
            </a:pPr>
            <a:r>
              <a:t/>
            </a:r>
            <a:endParaRPr sz="1800">
              <a:solidFill>
                <a:srgbClr val="FFFF00"/>
              </a:solidFill>
            </a:endParaRPr>
          </a:p>
          <a:p>
            <a:pPr lvl="0" rtl="0">
              <a:spcBef>
                <a:spcPts val="0"/>
              </a:spcBef>
              <a:buNone/>
            </a:pPr>
            <a:r>
              <a:rPr lang="en" sz="1800">
                <a:solidFill>
                  <a:srgbClr val="FFFFFF"/>
                </a:solidFill>
              </a:rPr>
              <a:t>For any protocol, there exists a configuration that is always bivalent.</a:t>
            </a:r>
          </a:p>
          <a:p>
            <a:pPr lvl="0" rtl="0">
              <a:spcBef>
                <a:spcPts val="0"/>
              </a:spcBef>
              <a:buNone/>
            </a:pPr>
            <a:r>
              <a:t/>
            </a:r>
            <a:endParaRPr sz="1800">
              <a:solidFill>
                <a:srgbClr val="FFFFFF"/>
              </a:solidFill>
            </a:endParaRPr>
          </a:p>
          <a:p>
            <a:pPr lvl="0" rtl="0">
              <a:spcBef>
                <a:spcPts val="0"/>
              </a:spcBef>
              <a:buNone/>
            </a:pPr>
            <a:r>
              <a:rPr lang="en" sz="1800">
                <a:solidFill>
                  <a:srgbClr val="FFFFFF"/>
                </a:solidFill>
              </a:rPr>
              <a:t>Remaining </a:t>
            </a:r>
            <a:r>
              <a:rPr lang="en" sz="1800">
                <a:solidFill>
                  <a:srgbClr val="FFFF00"/>
                </a:solidFill>
              </a:rPr>
              <a:t>UNDECIDED</a:t>
            </a:r>
            <a:r>
              <a:rPr lang="en" sz="1800">
                <a:solidFill>
                  <a:srgbClr val="FFFFFF"/>
                </a:solidFill>
              </a:rPr>
              <a:t> in the value</a:t>
            </a:r>
          </a:p>
        </p:txBody>
      </p:sp>
      <p:sp>
        <p:nvSpPr>
          <p:cNvPr id="1324" name="Shape 1324"/>
          <p:cNvSpPr/>
          <p:nvPr/>
        </p:nvSpPr>
        <p:spPr>
          <a:xfrm>
            <a:off x="4336675" y="2723025"/>
            <a:ext cx="481800" cy="571500"/>
          </a:xfrm>
          <a:prstGeom prst="downArrow">
            <a:avLst>
              <a:gd fmla="val 50000" name="adj1"/>
              <a:gd fmla="val 50000" name="adj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325" name="Shape 1325"/>
          <p:cNvSpPr/>
          <p:nvPr/>
        </p:nvSpPr>
        <p:spPr>
          <a:xfrm>
            <a:off x="4336675" y="3716725"/>
            <a:ext cx="481800" cy="571500"/>
          </a:xfrm>
          <a:prstGeom prst="downArrow">
            <a:avLst>
              <a:gd fmla="val 50000" name="adj1"/>
              <a:gd fmla="val 50000" name="adj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Tree>
  </p:cSld>
  <p:clrMapOvr>
    <a:masterClrMapping/>
  </p:clrMapOvr>
</p:sld>
</file>

<file path=ppt/slides/slide7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329" name="Shape 1329"/>
        <p:cNvGrpSpPr/>
        <p:nvPr/>
      </p:nvGrpSpPr>
      <p:grpSpPr>
        <a:xfrm>
          <a:off x="0" y="0"/>
          <a:ext cx="0" cy="0"/>
          <a:chOff x="0" y="0"/>
          <a:chExt cx="0" cy="0"/>
        </a:xfrm>
      </p:grpSpPr>
      <p:sp>
        <p:nvSpPr>
          <p:cNvPr id="1330" name="Shape 1330"/>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What kind of contradiction should possibly be like?</a:t>
            </a:r>
          </a:p>
        </p:txBody>
      </p:sp>
      <p:sp>
        <p:nvSpPr>
          <p:cNvPr id="1331" name="Shape 1331"/>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solidFill>
                  <a:srgbClr val="FFFF00"/>
                </a:solidFill>
              </a:rPr>
              <a:t>INDISTINGUISHABILITY</a:t>
            </a:r>
            <a:r>
              <a:rPr lang="en" sz="1800"/>
              <a:t> between processes:</a:t>
            </a:r>
          </a:p>
          <a:p>
            <a:pPr indent="-342900" lvl="0" marL="457200" rtl="0">
              <a:spcBef>
                <a:spcPts val="0"/>
              </a:spcBef>
              <a:buSzPct val="100000"/>
            </a:pPr>
            <a:r>
              <a:rPr lang="en" sz="1800"/>
              <a:t>Crashed</a:t>
            </a:r>
          </a:p>
          <a:p>
            <a:pPr indent="-342900" lvl="0" marL="457200" rtl="0">
              <a:spcBef>
                <a:spcPts val="0"/>
              </a:spcBef>
              <a:buSzPct val="100000"/>
            </a:pPr>
            <a:r>
              <a:rPr lang="en" sz="1800"/>
              <a:t>Simply slow in processing or having a terrible network condition</a:t>
            </a:r>
          </a:p>
          <a:p>
            <a:pPr lvl="0" rtl="0">
              <a:spcBef>
                <a:spcPts val="0"/>
              </a:spcBef>
              <a:buNone/>
            </a:pPr>
            <a:r>
              <a:t/>
            </a:r>
            <a:endParaRPr sz="1800">
              <a:solidFill>
                <a:srgbClr val="FFFF00"/>
              </a:solidFill>
            </a:endParaRPr>
          </a:p>
          <a:p>
            <a:pPr lvl="0" rtl="0">
              <a:spcBef>
                <a:spcPts val="0"/>
              </a:spcBef>
              <a:buNone/>
            </a:pPr>
            <a:r>
              <a:rPr lang="en" sz="1800">
                <a:solidFill>
                  <a:srgbClr val="FFFF00"/>
                </a:solidFill>
              </a:rPr>
              <a:t>For any protocol, there exists a configuration that is always bivalent.</a:t>
            </a:r>
          </a:p>
          <a:p>
            <a:pPr lvl="0" rtl="0">
              <a:spcBef>
                <a:spcPts val="0"/>
              </a:spcBef>
              <a:buNone/>
            </a:pPr>
            <a:r>
              <a:t/>
            </a:r>
            <a:endParaRPr sz="1800">
              <a:solidFill>
                <a:srgbClr val="FFFFFF"/>
              </a:solidFill>
            </a:endParaRPr>
          </a:p>
          <a:p>
            <a:pPr lvl="0" rtl="0">
              <a:spcBef>
                <a:spcPts val="0"/>
              </a:spcBef>
              <a:buNone/>
            </a:pPr>
            <a:r>
              <a:rPr lang="en" sz="1800">
                <a:solidFill>
                  <a:srgbClr val="FFFFFF"/>
                </a:solidFill>
              </a:rPr>
              <a:t>Remaining </a:t>
            </a:r>
            <a:r>
              <a:rPr lang="en" sz="1800">
                <a:solidFill>
                  <a:srgbClr val="FFFF00"/>
                </a:solidFill>
              </a:rPr>
              <a:t>UNDECIDED</a:t>
            </a:r>
            <a:r>
              <a:rPr lang="en" sz="1800">
                <a:solidFill>
                  <a:srgbClr val="FFFFFF"/>
                </a:solidFill>
              </a:rPr>
              <a:t> in the value</a:t>
            </a:r>
          </a:p>
        </p:txBody>
      </p:sp>
      <p:sp>
        <p:nvSpPr>
          <p:cNvPr id="1332" name="Shape 1332"/>
          <p:cNvSpPr/>
          <p:nvPr/>
        </p:nvSpPr>
        <p:spPr>
          <a:xfrm>
            <a:off x="4336675" y="2723025"/>
            <a:ext cx="481800" cy="571500"/>
          </a:xfrm>
          <a:prstGeom prst="downArrow">
            <a:avLst>
              <a:gd fmla="val 50000" name="adj1"/>
              <a:gd fmla="val 50000" name="adj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333" name="Shape 1333"/>
          <p:cNvSpPr/>
          <p:nvPr/>
        </p:nvSpPr>
        <p:spPr>
          <a:xfrm>
            <a:off x="4336675" y="3716725"/>
            <a:ext cx="481800" cy="571500"/>
          </a:xfrm>
          <a:prstGeom prst="downArrow">
            <a:avLst>
              <a:gd fmla="val 50000" name="adj1"/>
              <a:gd fmla="val 50000" name="adj2"/>
            </a:avLst>
          </a:prstGeom>
          <a:solidFill>
            <a:srgbClr val="6AA84F"/>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Tree>
  </p:cSld>
  <p:clrMapOvr>
    <a:masterClrMapping/>
  </p:clrMapOvr>
</p:sld>
</file>

<file path=ppt/slides/slide7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337" name="Shape 1337"/>
        <p:cNvGrpSpPr/>
        <p:nvPr/>
      </p:nvGrpSpPr>
      <p:grpSpPr>
        <a:xfrm>
          <a:off x="0" y="0"/>
          <a:ext cx="0" cy="0"/>
          <a:chOff x="0" y="0"/>
          <a:chExt cx="0" cy="0"/>
        </a:xfrm>
      </p:grpSpPr>
      <p:sp>
        <p:nvSpPr>
          <p:cNvPr id="1338" name="Shape 1338"/>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Proof Outline</a:t>
            </a:r>
          </a:p>
        </p:txBody>
      </p:sp>
      <p:sp>
        <p:nvSpPr>
          <p:cNvPr id="1339" name="Shape 1339"/>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Clr>
                <a:srgbClr val="FFFFFF"/>
              </a:buClr>
              <a:buSzPct val="100000"/>
            </a:pPr>
            <a:r>
              <a:rPr lang="en" sz="1800">
                <a:solidFill>
                  <a:srgbClr val="FFFFFF"/>
                </a:solidFill>
              </a:rPr>
              <a:t>For any protocol, there is an initial configuration that is bivalent</a:t>
            </a:r>
          </a:p>
          <a:p>
            <a:pPr indent="-342900" lvl="0" marL="457200" rtl="0">
              <a:spcBef>
                <a:spcPts val="0"/>
              </a:spcBef>
              <a:buClr>
                <a:srgbClr val="FFFFFF"/>
              </a:buClr>
              <a:buSzPct val="100000"/>
            </a:pPr>
            <a:r>
              <a:rPr lang="en" sz="1800">
                <a:solidFill>
                  <a:srgbClr val="FFFFFF"/>
                </a:solidFill>
              </a:rPr>
              <a:t>Then there is another bivalent configuration reachable from it after applying some event</a:t>
            </a:r>
          </a:p>
          <a:p>
            <a:pPr indent="-342900" lvl="0" marL="457200" rtl="0">
              <a:spcBef>
                <a:spcPts val="0"/>
              </a:spcBef>
              <a:buClr>
                <a:srgbClr val="FFFFFF"/>
              </a:buClr>
              <a:buSzPct val="100000"/>
            </a:pPr>
            <a:r>
              <a:rPr lang="en" sz="1800">
                <a:solidFill>
                  <a:srgbClr val="FFFFFF"/>
                </a:solidFill>
              </a:rPr>
              <a:t>And another reachable bivalent configuration</a:t>
            </a:r>
          </a:p>
          <a:p>
            <a:pPr indent="-342900" lvl="0" marL="457200" rtl="0">
              <a:spcBef>
                <a:spcPts val="0"/>
              </a:spcBef>
              <a:buClr>
                <a:srgbClr val="FFFFFF"/>
              </a:buClr>
              <a:buSzPct val="100000"/>
            </a:pPr>
            <a:r>
              <a:rPr lang="en" sz="1800">
                <a:solidFill>
                  <a:srgbClr val="FFFFFF"/>
                </a:solidFill>
              </a:rPr>
              <a:t>…</a:t>
            </a:r>
          </a:p>
          <a:p>
            <a:pPr indent="-342900" lvl="0" marL="457200" rtl="0">
              <a:spcBef>
                <a:spcPts val="0"/>
              </a:spcBef>
              <a:buClr>
                <a:srgbClr val="FFFFFF"/>
              </a:buClr>
              <a:buSzPct val="100000"/>
            </a:pPr>
            <a:r>
              <a:rPr lang="en" sz="1800">
                <a:solidFill>
                  <a:srgbClr val="FFFFFF"/>
                </a:solidFill>
              </a:rPr>
              <a:t>An infinite undeciding run</a:t>
            </a:r>
          </a:p>
        </p:txBody>
      </p:sp>
    </p:spTree>
  </p:cSld>
  <p:clrMapOvr>
    <a:masterClrMapping/>
  </p:clrMapOvr>
</p:sld>
</file>

<file path=ppt/slides/slide7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343" name="Shape 1343"/>
        <p:cNvGrpSpPr/>
        <p:nvPr/>
      </p:nvGrpSpPr>
      <p:grpSpPr>
        <a:xfrm>
          <a:off x="0" y="0"/>
          <a:ext cx="0" cy="0"/>
          <a:chOff x="0" y="0"/>
          <a:chExt cx="0" cy="0"/>
        </a:xfrm>
      </p:grpSpPr>
      <p:sp>
        <p:nvSpPr>
          <p:cNvPr id="1344" name="Shape 1344"/>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1345" name="Shape 1345"/>
          <p:cNvSpPr txBox="1"/>
          <p:nvPr>
            <p:ph idx="1" type="body"/>
          </p:nvPr>
        </p:nvSpPr>
        <p:spPr>
          <a:xfrm>
            <a:off x="973350" y="1377025"/>
            <a:ext cx="79689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Lemma 1 (commutativity of schedules)</a:t>
            </a:r>
          </a:p>
          <a:p>
            <a:pPr indent="-342900" lvl="1" marL="914400" rtl="0">
              <a:spcBef>
                <a:spcPts val="0"/>
              </a:spcBef>
              <a:buSzPct val="100000"/>
              <a:buChar char="○"/>
            </a:pPr>
            <a:r>
              <a:rPr lang="en" sz="1800"/>
              <a:t>Suppose that from some C, the schedules S</a:t>
            </a:r>
            <a:r>
              <a:rPr baseline="-25000" lang="en" sz="1800"/>
              <a:t>1</a:t>
            </a:r>
            <a:r>
              <a:rPr lang="en" sz="1800"/>
              <a:t>, S</a:t>
            </a:r>
            <a:r>
              <a:rPr baseline="-25000" lang="en" sz="1800"/>
              <a:t>2</a:t>
            </a:r>
            <a:r>
              <a:rPr lang="en" sz="1800"/>
              <a:t> lead to C</a:t>
            </a:r>
            <a:r>
              <a:rPr baseline="-25000" lang="en" sz="1800"/>
              <a:t>1</a:t>
            </a:r>
            <a:r>
              <a:rPr lang="en" sz="1800"/>
              <a:t>, C</a:t>
            </a:r>
            <a:r>
              <a:rPr baseline="-25000" lang="en" sz="1800"/>
              <a:t>2</a:t>
            </a:r>
            <a:r>
              <a:rPr lang="en" sz="1800"/>
              <a:t> respectively. If the steps in S</a:t>
            </a:r>
            <a:r>
              <a:rPr baseline="-25000" lang="en" sz="1800"/>
              <a:t>1</a:t>
            </a:r>
            <a:r>
              <a:rPr lang="en" sz="1800"/>
              <a:t> and in S</a:t>
            </a:r>
            <a:r>
              <a:rPr baseline="-25000" lang="en" sz="1800"/>
              <a:t>2</a:t>
            </a:r>
            <a:r>
              <a:rPr lang="en" sz="1800"/>
              <a:t> are disjoint, then S</a:t>
            </a:r>
            <a:r>
              <a:rPr baseline="-25000" lang="en" sz="1800"/>
              <a:t>2</a:t>
            </a:r>
            <a:r>
              <a:rPr lang="en" sz="1800"/>
              <a:t> can be applied to C</a:t>
            </a:r>
            <a:r>
              <a:rPr baseline="-25000" lang="en" sz="1800"/>
              <a:t>1</a:t>
            </a:r>
            <a:r>
              <a:rPr lang="en" sz="1800"/>
              <a:t> and S</a:t>
            </a:r>
            <a:r>
              <a:rPr baseline="-25000" lang="en" sz="1800"/>
              <a:t>1</a:t>
            </a:r>
            <a:r>
              <a:rPr lang="en" sz="1800"/>
              <a:t> can be applied to C</a:t>
            </a:r>
            <a:r>
              <a:rPr baseline="-25000" lang="en" sz="1800"/>
              <a:t>2</a:t>
            </a:r>
            <a:r>
              <a:rPr lang="en" sz="1800"/>
              <a:t> and both lead to the same C</a:t>
            </a:r>
            <a:r>
              <a:rPr baseline="-25000" lang="en" sz="1800"/>
              <a:t>3</a:t>
            </a:r>
            <a:r>
              <a:rPr lang="en" sz="1800"/>
              <a:t>.</a:t>
            </a:r>
          </a:p>
          <a:p>
            <a:pPr lvl="0" rtl="0">
              <a:spcBef>
                <a:spcPts val="0"/>
              </a:spcBef>
              <a:buNone/>
            </a:pPr>
            <a:r>
              <a:t/>
            </a:r>
            <a:endParaRPr sz="1800">
              <a:solidFill>
                <a:srgbClr val="FFFFFF"/>
              </a:solidFill>
            </a:endParaRPr>
          </a:p>
        </p:txBody>
      </p:sp>
    </p:spTree>
  </p:cSld>
  <p:clrMapOvr>
    <a:masterClrMapping/>
  </p:clrMapOvr>
</p:sld>
</file>

<file path=ppt/slides/slide7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349" name="Shape 1349"/>
        <p:cNvGrpSpPr/>
        <p:nvPr/>
      </p:nvGrpSpPr>
      <p:grpSpPr>
        <a:xfrm>
          <a:off x="0" y="0"/>
          <a:ext cx="0" cy="0"/>
          <a:chOff x="0" y="0"/>
          <a:chExt cx="0" cy="0"/>
        </a:xfrm>
      </p:grpSpPr>
      <p:sp>
        <p:nvSpPr>
          <p:cNvPr id="1350" name="Shape 1350"/>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1351" name="Shape 1351"/>
          <p:cNvSpPr txBox="1"/>
          <p:nvPr>
            <p:ph idx="1" type="body"/>
          </p:nvPr>
        </p:nvSpPr>
        <p:spPr>
          <a:xfrm>
            <a:off x="973350" y="1377025"/>
            <a:ext cx="79689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Lemma 1 (commutativity of schedules)</a:t>
            </a:r>
          </a:p>
          <a:p>
            <a:pPr indent="-342900" lvl="1" marL="914400" rtl="0">
              <a:spcBef>
                <a:spcPts val="0"/>
              </a:spcBef>
              <a:buSzPct val="100000"/>
              <a:buChar char="○"/>
            </a:pPr>
            <a:r>
              <a:rPr lang="en" sz="1800"/>
              <a:t>Suppose that from some C, the schedules S</a:t>
            </a:r>
            <a:r>
              <a:rPr baseline="-25000" lang="en" sz="1800"/>
              <a:t>1</a:t>
            </a:r>
            <a:r>
              <a:rPr lang="en" sz="1800"/>
              <a:t>, S</a:t>
            </a:r>
            <a:r>
              <a:rPr baseline="-25000" lang="en" sz="1800"/>
              <a:t>2</a:t>
            </a:r>
            <a:r>
              <a:rPr lang="en" sz="1800"/>
              <a:t> lead to C</a:t>
            </a:r>
            <a:r>
              <a:rPr baseline="-25000" lang="en" sz="1800"/>
              <a:t>1</a:t>
            </a:r>
            <a:r>
              <a:rPr lang="en" sz="1800"/>
              <a:t>, C</a:t>
            </a:r>
            <a:r>
              <a:rPr baseline="-25000" lang="en" sz="1800"/>
              <a:t>2</a:t>
            </a:r>
            <a:r>
              <a:rPr lang="en" sz="1800"/>
              <a:t> respectively. If the steps in S</a:t>
            </a:r>
            <a:r>
              <a:rPr baseline="-25000" lang="en" sz="1800"/>
              <a:t>1</a:t>
            </a:r>
            <a:r>
              <a:rPr lang="en" sz="1800"/>
              <a:t> and in S</a:t>
            </a:r>
            <a:r>
              <a:rPr baseline="-25000" lang="en" sz="1800"/>
              <a:t>2</a:t>
            </a:r>
            <a:r>
              <a:rPr lang="en" sz="1800"/>
              <a:t> are disjoint, then S</a:t>
            </a:r>
            <a:r>
              <a:rPr baseline="-25000" lang="en" sz="1800"/>
              <a:t>2</a:t>
            </a:r>
            <a:r>
              <a:rPr lang="en" sz="1800"/>
              <a:t> can be applied to C</a:t>
            </a:r>
            <a:r>
              <a:rPr baseline="-25000" lang="en" sz="1800"/>
              <a:t>1</a:t>
            </a:r>
            <a:r>
              <a:rPr lang="en" sz="1800"/>
              <a:t> and S</a:t>
            </a:r>
            <a:r>
              <a:rPr baseline="-25000" lang="en" sz="1800"/>
              <a:t>1</a:t>
            </a:r>
            <a:r>
              <a:rPr lang="en" sz="1800"/>
              <a:t> can be applied to C</a:t>
            </a:r>
            <a:r>
              <a:rPr baseline="-25000" lang="en" sz="1800"/>
              <a:t>2</a:t>
            </a:r>
            <a:r>
              <a:rPr lang="en" sz="1800"/>
              <a:t> and both lead to the same C</a:t>
            </a:r>
            <a:r>
              <a:rPr baseline="-25000" lang="en" sz="1800"/>
              <a:t>3</a:t>
            </a:r>
            <a:r>
              <a:rPr lang="en" sz="1800"/>
              <a:t>.</a:t>
            </a:r>
          </a:p>
          <a:p>
            <a:pPr lvl="0" rtl="0">
              <a:spcBef>
                <a:spcPts val="0"/>
              </a:spcBef>
              <a:buNone/>
            </a:pPr>
            <a:r>
              <a:t/>
            </a:r>
            <a:endParaRPr sz="1800">
              <a:solidFill>
                <a:srgbClr val="FFFFFF"/>
              </a:solidFill>
            </a:endParaRPr>
          </a:p>
        </p:txBody>
      </p:sp>
      <p:grpSp>
        <p:nvGrpSpPr>
          <p:cNvPr id="1352" name="Shape 1352"/>
          <p:cNvGrpSpPr/>
          <p:nvPr/>
        </p:nvGrpSpPr>
        <p:grpSpPr>
          <a:xfrm>
            <a:off x="2215675" y="3662625"/>
            <a:ext cx="486300" cy="429600"/>
            <a:chOff x="1774800" y="2984350"/>
            <a:chExt cx="486300" cy="429600"/>
          </a:xfrm>
        </p:grpSpPr>
        <p:sp>
          <p:nvSpPr>
            <p:cNvPr id="1353" name="Shape 135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354" name="Shape 135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a:spcBef>
                  <a:spcPts val="0"/>
                </a:spcBef>
                <a:buNone/>
              </a:pPr>
              <a:r>
                <a:rPr b="1" lang="en"/>
                <a:t>C</a:t>
              </a:r>
              <a:r>
                <a:rPr b="1" baseline="-25000" lang="en"/>
                <a:t>1</a:t>
              </a:r>
            </a:p>
          </p:txBody>
        </p:sp>
      </p:grpSp>
      <p:grpSp>
        <p:nvGrpSpPr>
          <p:cNvPr id="1355" name="Shape 1355"/>
          <p:cNvGrpSpPr/>
          <p:nvPr/>
        </p:nvGrpSpPr>
        <p:grpSpPr>
          <a:xfrm>
            <a:off x="3261125" y="2859550"/>
            <a:ext cx="486300" cy="429600"/>
            <a:chOff x="1774800" y="2984350"/>
            <a:chExt cx="486300" cy="429600"/>
          </a:xfrm>
        </p:grpSpPr>
        <p:sp>
          <p:nvSpPr>
            <p:cNvPr id="1356" name="Shape 135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357" name="Shape 135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1358" name="Shape 1358"/>
          <p:cNvGrpSpPr/>
          <p:nvPr/>
        </p:nvGrpSpPr>
        <p:grpSpPr>
          <a:xfrm>
            <a:off x="3261125" y="4634375"/>
            <a:ext cx="486300" cy="429600"/>
            <a:chOff x="1774800" y="2984350"/>
            <a:chExt cx="486300" cy="429600"/>
          </a:xfrm>
        </p:grpSpPr>
        <p:sp>
          <p:nvSpPr>
            <p:cNvPr id="1359" name="Shape 135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360" name="Shape 136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3</a:t>
              </a:r>
            </a:p>
          </p:txBody>
        </p:sp>
      </p:grpSp>
      <p:grpSp>
        <p:nvGrpSpPr>
          <p:cNvPr id="1361" name="Shape 1361"/>
          <p:cNvGrpSpPr/>
          <p:nvPr/>
        </p:nvGrpSpPr>
        <p:grpSpPr>
          <a:xfrm>
            <a:off x="4328850" y="3662625"/>
            <a:ext cx="486300" cy="429600"/>
            <a:chOff x="1774800" y="2984350"/>
            <a:chExt cx="486300" cy="429600"/>
          </a:xfrm>
        </p:grpSpPr>
        <p:sp>
          <p:nvSpPr>
            <p:cNvPr id="1362" name="Shape 136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363" name="Shape 136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2</a:t>
              </a:r>
            </a:p>
          </p:txBody>
        </p:sp>
      </p:grpSp>
      <p:cxnSp>
        <p:nvCxnSpPr>
          <p:cNvPr id="1364" name="Shape 1364"/>
          <p:cNvCxnSpPr>
            <a:stCxn id="1357" idx="1"/>
            <a:endCxn id="1354" idx="0"/>
          </p:cNvCxnSpPr>
          <p:nvPr/>
        </p:nvCxnSpPr>
        <p:spPr>
          <a:xfrm flipH="1">
            <a:off x="2458925" y="3074350"/>
            <a:ext cx="802200" cy="588300"/>
          </a:xfrm>
          <a:prstGeom prst="straightConnector1">
            <a:avLst/>
          </a:prstGeom>
          <a:noFill/>
          <a:ln cap="flat" cmpd="sng" w="28575">
            <a:solidFill>
              <a:schemeClr val="dk2"/>
            </a:solidFill>
            <a:prstDash val="solid"/>
            <a:round/>
            <a:headEnd len="lg" w="lg" type="none"/>
            <a:tailEnd len="lg" w="lg" type="stealth"/>
          </a:ln>
        </p:spPr>
      </p:cxnSp>
      <p:cxnSp>
        <p:nvCxnSpPr>
          <p:cNvPr id="1365" name="Shape 1365"/>
          <p:cNvCxnSpPr>
            <a:stCxn id="1363" idx="2"/>
            <a:endCxn id="1360" idx="3"/>
          </p:cNvCxnSpPr>
          <p:nvPr/>
        </p:nvCxnSpPr>
        <p:spPr>
          <a:xfrm flipH="1">
            <a:off x="3747300" y="4092225"/>
            <a:ext cx="824700" cy="756900"/>
          </a:xfrm>
          <a:prstGeom prst="straightConnector1">
            <a:avLst/>
          </a:prstGeom>
          <a:noFill/>
          <a:ln cap="flat" cmpd="sng" w="28575">
            <a:solidFill>
              <a:schemeClr val="dk2"/>
            </a:solidFill>
            <a:prstDash val="dash"/>
            <a:round/>
            <a:headEnd len="lg" w="lg" type="none"/>
            <a:tailEnd len="lg" w="lg" type="stealth"/>
          </a:ln>
        </p:spPr>
      </p:cxnSp>
      <p:cxnSp>
        <p:nvCxnSpPr>
          <p:cNvPr id="1366" name="Shape 1366"/>
          <p:cNvCxnSpPr>
            <a:stCxn id="1354" idx="2"/>
            <a:endCxn id="1360" idx="1"/>
          </p:cNvCxnSpPr>
          <p:nvPr/>
        </p:nvCxnSpPr>
        <p:spPr>
          <a:xfrm>
            <a:off x="2458825" y="4092225"/>
            <a:ext cx="802200" cy="756900"/>
          </a:xfrm>
          <a:prstGeom prst="straightConnector1">
            <a:avLst/>
          </a:prstGeom>
          <a:noFill/>
          <a:ln cap="flat" cmpd="sng" w="28575">
            <a:solidFill>
              <a:schemeClr val="dk2"/>
            </a:solidFill>
            <a:prstDash val="dash"/>
            <a:round/>
            <a:headEnd len="lg" w="lg" type="none"/>
            <a:tailEnd len="lg" w="lg" type="stealth"/>
          </a:ln>
        </p:spPr>
      </p:cxnSp>
      <p:cxnSp>
        <p:nvCxnSpPr>
          <p:cNvPr id="1367" name="Shape 1367"/>
          <p:cNvCxnSpPr>
            <a:stCxn id="1357" idx="3"/>
            <a:endCxn id="1363" idx="0"/>
          </p:cNvCxnSpPr>
          <p:nvPr/>
        </p:nvCxnSpPr>
        <p:spPr>
          <a:xfrm>
            <a:off x="3747425" y="3074350"/>
            <a:ext cx="824700" cy="588300"/>
          </a:xfrm>
          <a:prstGeom prst="straightConnector1">
            <a:avLst/>
          </a:prstGeom>
          <a:noFill/>
          <a:ln cap="flat" cmpd="sng" w="28575">
            <a:solidFill>
              <a:schemeClr val="dk2"/>
            </a:solidFill>
            <a:prstDash val="solid"/>
            <a:round/>
            <a:headEnd len="lg" w="lg" type="none"/>
            <a:tailEnd len="lg" w="lg" type="stealth"/>
          </a:ln>
        </p:spPr>
      </p:cxnSp>
      <p:sp>
        <p:nvSpPr>
          <p:cNvPr id="1368" name="Shape 1368"/>
          <p:cNvSpPr txBox="1"/>
          <p:nvPr/>
        </p:nvSpPr>
        <p:spPr>
          <a:xfrm>
            <a:off x="2532175" y="3017825"/>
            <a:ext cx="395700" cy="384300"/>
          </a:xfrm>
          <a:prstGeom prst="rect">
            <a:avLst/>
          </a:prstGeom>
          <a:noFill/>
          <a:ln>
            <a:noFill/>
          </a:ln>
        </p:spPr>
        <p:txBody>
          <a:bodyPr anchorCtr="0" anchor="t" bIns="91425" lIns="91425" rIns="91425" wrap="square" tIns="91425">
            <a:noAutofit/>
          </a:bodyPr>
          <a:lstStyle/>
          <a:p>
            <a:pPr lvl="0">
              <a:spcBef>
                <a:spcPts val="0"/>
              </a:spcBef>
              <a:buNone/>
            </a:pPr>
            <a:r>
              <a:rPr lang="en">
                <a:solidFill>
                  <a:srgbClr val="EFEFEF"/>
                </a:solidFill>
              </a:rPr>
              <a:t>S</a:t>
            </a:r>
            <a:r>
              <a:rPr baseline="-25000" lang="en">
                <a:solidFill>
                  <a:srgbClr val="EFEFEF"/>
                </a:solidFill>
              </a:rPr>
              <a:t>1</a:t>
            </a:r>
          </a:p>
        </p:txBody>
      </p:sp>
      <p:sp>
        <p:nvSpPr>
          <p:cNvPr id="1369" name="Shape 1369"/>
          <p:cNvSpPr txBox="1"/>
          <p:nvPr/>
        </p:nvSpPr>
        <p:spPr>
          <a:xfrm>
            <a:off x="4080675" y="3017825"/>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a:t>
            </a:r>
            <a:r>
              <a:rPr baseline="-25000" lang="en">
                <a:solidFill>
                  <a:srgbClr val="EFEFEF"/>
                </a:solidFill>
              </a:rPr>
              <a:t>2</a:t>
            </a:r>
          </a:p>
        </p:txBody>
      </p:sp>
      <p:sp>
        <p:nvSpPr>
          <p:cNvPr id="1370" name="Shape 1370"/>
          <p:cNvSpPr txBox="1"/>
          <p:nvPr/>
        </p:nvSpPr>
        <p:spPr>
          <a:xfrm>
            <a:off x="4154025" y="4419150"/>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a:t>
            </a:r>
            <a:r>
              <a:rPr baseline="-25000" lang="en">
                <a:solidFill>
                  <a:srgbClr val="EFEFEF"/>
                </a:solidFill>
              </a:rPr>
              <a:t>1</a:t>
            </a:r>
          </a:p>
        </p:txBody>
      </p:sp>
      <p:sp>
        <p:nvSpPr>
          <p:cNvPr id="1371" name="Shape 1371"/>
          <p:cNvSpPr txBox="1"/>
          <p:nvPr/>
        </p:nvSpPr>
        <p:spPr>
          <a:xfrm>
            <a:off x="2458825" y="4357400"/>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a:t>
            </a:r>
            <a:r>
              <a:rPr baseline="-25000" lang="en">
                <a:solidFill>
                  <a:srgbClr val="EFEFEF"/>
                </a:solidFill>
              </a:rPr>
              <a:t>2</a:t>
            </a:r>
          </a:p>
        </p:txBody>
      </p:sp>
    </p:spTree>
  </p:cSld>
  <p:clrMapOvr>
    <a:masterClrMapping/>
  </p:clrMapOvr>
</p:sld>
</file>

<file path=ppt/slides/slide7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375" name="Shape 1375"/>
        <p:cNvGrpSpPr/>
        <p:nvPr/>
      </p:nvGrpSpPr>
      <p:grpSpPr>
        <a:xfrm>
          <a:off x="0" y="0"/>
          <a:ext cx="0" cy="0"/>
          <a:chOff x="0" y="0"/>
          <a:chExt cx="0" cy="0"/>
        </a:xfrm>
      </p:grpSpPr>
      <p:sp>
        <p:nvSpPr>
          <p:cNvPr id="1376" name="Shape 1376"/>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Proof Outline</a:t>
            </a:r>
          </a:p>
        </p:txBody>
      </p:sp>
      <p:sp>
        <p:nvSpPr>
          <p:cNvPr id="1377" name="Shape 1377"/>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Clr>
                <a:srgbClr val="FFFF00"/>
              </a:buClr>
              <a:buSzPct val="100000"/>
            </a:pPr>
            <a:r>
              <a:rPr lang="en" sz="1800">
                <a:solidFill>
                  <a:srgbClr val="FFFF00"/>
                </a:solidFill>
              </a:rPr>
              <a:t>For any protocol, there is an initial configuration that is bivalent</a:t>
            </a:r>
          </a:p>
          <a:p>
            <a:pPr indent="-342900" lvl="0" marL="457200" rtl="0">
              <a:spcBef>
                <a:spcPts val="0"/>
              </a:spcBef>
              <a:buClr>
                <a:srgbClr val="FFFFFF"/>
              </a:buClr>
              <a:buSzPct val="100000"/>
            </a:pPr>
            <a:r>
              <a:rPr lang="en" sz="1800">
                <a:solidFill>
                  <a:srgbClr val="FFFFFF"/>
                </a:solidFill>
              </a:rPr>
              <a:t>Then there is another bivalent configuration reachable from it after applying some event</a:t>
            </a:r>
          </a:p>
          <a:p>
            <a:pPr indent="-342900" lvl="0" marL="457200" rtl="0">
              <a:spcBef>
                <a:spcPts val="0"/>
              </a:spcBef>
              <a:buClr>
                <a:srgbClr val="FFFFFF"/>
              </a:buClr>
              <a:buSzPct val="100000"/>
            </a:pPr>
            <a:r>
              <a:rPr lang="en" sz="1800">
                <a:solidFill>
                  <a:srgbClr val="FFFFFF"/>
                </a:solidFill>
              </a:rPr>
              <a:t>And another reachable bivalent configuration</a:t>
            </a:r>
          </a:p>
          <a:p>
            <a:pPr indent="-342900" lvl="0" marL="457200" rtl="0">
              <a:spcBef>
                <a:spcPts val="0"/>
              </a:spcBef>
              <a:buClr>
                <a:srgbClr val="FFFFFF"/>
              </a:buClr>
              <a:buSzPct val="100000"/>
            </a:pPr>
            <a:r>
              <a:rPr lang="en" sz="1800">
                <a:solidFill>
                  <a:srgbClr val="FFFFFF"/>
                </a:solidFill>
              </a:rPr>
              <a:t>…</a:t>
            </a:r>
          </a:p>
          <a:p>
            <a:pPr indent="-342900" lvl="0" marL="457200" rtl="0">
              <a:spcBef>
                <a:spcPts val="0"/>
              </a:spcBef>
              <a:buClr>
                <a:srgbClr val="FFFFFF"/>
              </a:buClr>
              <a:buSzPct val="100000"/>
            </a:pPr>
            <a:r>
              <a:rPr lang="en" sz="1800"/>
              <a:t>An infinite undeciding run</a:t>
            </a:r>
          </a:p>
        </p:txBody>
      </p:sp>
    </p:spTree>
  </p:cSld>
  <p:clrMapOvr>
    <a:masterClrMapping/>
  </p:clrMapOvr>
</p:sld>
</file>

<file path=ppt/slides/slide7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381" name="Shape 1381"/>
        <p:cNvGrpSpPr/>
        <p:nvPr/>
      </p:nvGrpSpPr>
      <p:grpSpPr>
        <a:xfrm>
          <a:off x="0" y="0"/>
          <a:ext cx="0" cy="0"/>
          <a:chOff x="0" y="0"/>
          <a:chExt cx="0" cy="0"/>
        </a:xfrm>
      </p:grpSpPr>
      <p:sp>
        <p:nvSpPr>
          <p:cNvPr id="1382" name="Shape 1382"/>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1383" name="Shape 1383"/>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Lemma 2</a:t>
            </a:r>
          </a:p>
          <a:p>
            <a:pPr indent="-342900" lvl="1" marL="914400" rtl="0">
              <a:spcBef>
                <a:spcPts val="0"/>
              </a:spcBef>
              <a:buSzPct val="100000"/>
              <a:buChar char="○"/>
            </a:pPr>
            <a:r>
              <a:rPr lang="en" sz="1800"/>
              <a:t>P has a bivalent initial configuration.</a:t>
            </a:r>
          </a:p>
          <a:p>
            <a:pPr lvl="0" rtl="0">
              <a:spcBef>
                <a:spcPts val="0"/>
              </a:spcBef>
              <a:buNone/>
            </a:pPr>
            <a:r>
              <a:t/>
            </a:r>
            <a:endParaRPr sz="1800">
              <a:solidFill>
                <a:srgbClr val="FFFFFF"/>
              </a:solidFill>
            </a:endParaRPr>
          </a:p>
        </p:txBody>
      </p:sp>
    </p:spTree>
  </p:cSld>
  <p:clrMapOvr>
    <a:masterClrMapping/>
  </p:clrMapOvr>
</p:sld>
</file>

<file path=ppt/slides/slide7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387" name="Shape 1387"/>
        <p:cNvGrpSpPr/>
        <p:nvPr/>
      </p:nvGrpSpPr>
      <p:grpSpPr>
        <a:xfrm>
          <a:off x="0" y="0"/>
          <a:ext cx="0" cy="0"/>
          <a:chOff x="0" y="0"/>
          <a:chExt cx="0" cy="0"/>
        </a:xfrm>
      </p:grpSpPr>
      <p:sp>
        <p:nvSpPr>
          <p:cNvPr id="1388" name="Shape 1388"/>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1389" name="Shape 1389"/>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Lemma 2</a:t>
            </a:r>
          </a:p>
          <a:p>
            <a:pPr indent="-342900" lvl="1" marL="914400" rtl="0">
              <a:spcBef>
                <a:spcPts val="0"/>
              </a:spcBef>
              <a:buSzPct val="100000"/>
              <a:buChar char="○"/>
            </a:pPr>
            <a:r>
              <a:rPr lang="en" sz="1800"/>
              <a:t>P has a bivalent initial configuration.</a:t>
            </a:r>
          </a:p>
          <a:p>
            <a:pPr lvl="0" rtl="0">
              <a:spcBef>
                <a:spcPts val="0"/>
              </a:spcBef>
              <a:buNone/>
            </a:pPr>
            <a:r>
              <a:rPr lang="en" sz="1800"/>
              <a:t>Assume all initial configurations are either 0-valent or 1-valent.</a:t>
            </a:r>
          </a:p>
          <a:p>
            <a:pPr lvl="0" rtl="0">
              <a:spcBef>
                <a:spcPts val="0"/>
              </a:spcBef>
              <a:buNone/>
            </a:pPr>
            <a:r>
              <a:t/>
            </a:r>
            <a:endParaRPr sz="1800">
              <a:solidFill>
                <a:srgbClr val="FFFFFF"/>
              </a:solidFill>
            </a:endParaRPr>
          </a:p>
        </p:txBody>
      </p:sp>
      <p:grpSp>
        <p:nvGrpSpPr>
          <p:cNvPr id="1390" name="Shape 1390"/>
          <p:cNvGrpSpPr/>
          <p:nvPr/>
        </p:nvGrpSpPr>
        <p:grpSpPr>
          <a:xfrm>
            <a:off x="629775" y="2674825"/>
            <a:ext cx="474000" cy="474000"/>
            <a:chOff x="705975" y="3055825"/>
            <a:chExt cx="474000" cy="474000"/>
          </a:xfrm>
        </p:grpSpPr>
        <p:sp>
          <p:nvSpPr>
            <p:cNvPr id="1391" name="Shape 1391"/>
            <p:cNvSpPr/>
            <p:nvPr/>
          </p:nvSpPr>
          <p:spPr>
            <a:xfrm>
              <a:off x="705975" y="3055825"/>
              <a:ext cx="474000" cy="474000"/>
            </a:xfrm>
            <a:prstGeom prst="ellipse">
              <a:avLst/>
            </a:prstGeom>
            <a:solidFill>
              <a:srgbClr val="3C78D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392" name="Shape 1392"/>
            <p:cNvSpPr txBox="1"/>
            <p:nvPr/>
          </p:nvSpPr>
          <p:spPr>
            <a:xfrm>
              <a:off x="771375" y="3055825"/>
              <a:ext cx="408600" cy="4035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1393" name="Shape 1393"/>
          <p:cNvGrpSpPr/>
          <p:nvPr/>
        </p:nvGrpSpPr>
        <p:grpSpPr>
          <a:xfrm>
            <a:off x="629775" y="3391975"/>
            <a:ext cx="474000" cy="474000"/>
            <a:chOff x="705975" y="3055825"/>
            <a:chExt cx="474000" cy="474000"/>
          </a:xfrm>
        </p:grpSpPr>
        <p:sp>
          <p:nvSpPr>
            <p:cNvPr id="1394" name="Shape 1394"/>
            <p:cNvSpPr/>
            <p:nvPr/>
          </p:nvSpPr>
          <p:spPr>
            <a:xfrm>
              <a:off x="705975" y="3055825"/>
              <a:ext cx="474000" cy="474000"/>
            </a:xfrm>
            <a:prstGeom prst="ellipse">
              <a:avLst/>
            </a:prstGeom>
            <a:solidFill>
              <a:srgbClr val="3C78D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395" name="Shape 1395"/>
            <p:cNvSpPr txBox="1"/>
            <p:nvPr/>
          </p:nvSpPr>
          <p:spPr>
            <a:xfrm>
              <a:off x="771375" y="3055825"/>
              <a:ext cx="408600" cy="4035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2</a:t>
              </a:r>
            </a:p>
          </p:txBody>
        </p:sp>
      </p:grpSp>
      <p:grpSp>
        <p:nvGrpSpPr>
          <p:cNvPr id="1396" name="Shape 1396"/>
          <p:cNvGrpSpPr/>
          <p:nvPr/>
        </p:nvGrpSpPr>
        <p:grpSpPr>
          <a:xfrm>
            <a:off x="629775" y="4109125"/>
            <a:ext cx="474000" cy="474000"/>
            <a:chOff x="705975" y="3055825"/>
            <a:chExt cx="474000" cy="474000"/>
          </a:xfrm>
        </p:grpSpPr>
        <p:sp>
          <p:nvSpPr>
            <p:cNvPr id="1397" name="Shape 1397"/>
            <p:cNvSpPr/>
            <p:nvPr/>
          </p:nvSpPr>
          <p:spPr>
            <a:xfrm>
              <a:off x="705975" y="3055825"/>
              <a:ext cx="474000" cy="474000"/>
            </a:xfrm>
            <a:prstGeom prst="ellipse">
              <a:avLst/>
            </a:prstGeom>
            <a:solidFill>
              <a:srgbClr val="3C78D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398" name="Shape 1398"/>
            <p:cNvSpPr txBox="1"/>
            <p:nvPr/>
          </p:nvSpPr>
          <p:spPr>
            <a:xfrm>
              <a:off x="771375" y="3055825"/>
              <a:ext cx="408600" cy="4035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3</a:t>
              </a:r>
            </a:p>
            <a:p>
              <a:pPr lvl="0" rtl="0">
                <a:spcBef>
                  <a:spcPts val="0"/>
                </a:spcBef>
                <a:buNone/>
              </a:pPr>
              <a:r>
                <a:t/>
              </a:r>
              <a:endParaRPr b="1" baseline="-25000"/>
            </a:p>
          </p:txBody>
        </p:sp>
      </p:grpSp>
      <p:graphicFrame>
        <p:nvGraphicFramePr>
          <p:cNvPr id="1399" name="Shape 1399"/>
          <p:cNvGraphicFramePr/>
          <p:nvPr/>
        </p:nvGraphicFramePr>
        <p:xfrm>
          <a:off x="1400725"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bl>
          </a:graphicData>
        </a:graphic>
      </p:graphicFrame>
      <p:graphicFrame>
        <p:nvGraphicFramePr>
          <p:cNvPr id="1400" name="Shape 1400"/>
          <p:cNvGraphicFramePr/>
          <p:nvPr/>
        </p:nvGraphicFramePr>
        <p:xfrm>
          <a:off x="3352775"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bl>
          </a:graphicData>
        </a:graphic>
      </p:graphicFrame>
      <p:graphicFrame>
        <p:nvGraphicFramePr>
          <p:cNvPr id="1401" name="Shape 1401"/>
          <p:cNvGraphicFramePr/>
          <p:nvPr/>
        </p:nvGraphicFramePr>
        <p:xfrm>
          <a:off x="4315688"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bl>
          </a:graphicData>
        </a:graphic>
      </p:graphicFrame>
      <p:graphicFrame>
        <p:nvGraphicFramePr>
          <p:cNvPr id="1402" name="Shape 1402"/>
          <p:cNvGraphicFramePr/>
          <p:nvPr/>
        </p:nvGraphicFramePr>
        <p:xfrm>
          <a:off x="7230675"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bl>
          </a:graphicData>
        </a:graphic>
      </p:graphicFrame>
      <p:graphicFrame>
        <p:nvGraphicFramePr>
          <p:cNvPr id="1403" name="Shape 1403"/>
          <p:cNvGraphicFramePr/>
          <p:nvPr/>
        </p:nvGraphicFramePr>
        <p:xfrm>
          <a:off x="5238738"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bl>
          </a:graphicData>
        </a:graphic>
      </p:graphicFrame>
      <p:graphicFrame>
        <p:nvGraphicFramePr>
          <p:cNvPr id="1404" name="Shape 1404"/>
          <p:cNvGraphicFramePr/>
          <p:nvPr/>
        </p:nvGraphicFramePr>
        <p:xfrm>
          <a:off x="6254650"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bl>
          </a:graphicData>
        </a:graphic>
      </p:graphicFrame>
      <p:graphicFrame>
        <p:nvGraphicFramePr>
          <p:cNvPr id="1405" name="Shape 1405"/>
          <p:cNvGraphicFramePr/>
          <p:nvPr/>
        </p:nvGraphicFramePr>
        <p:xfrm>
          <a:off x="8206700"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bl>
          </a:graphicData>
        </a:graphic>
      </p:graphicFrame>
      <p:graphicFrame>
        <p:nvGraphicFramePr>
          <p:cNvPr id="1406" name="Shape 1406"/>
          <p:cNvGraphicFramePr/>
          <p:nvPr/>
        </p:nvGraphicFramePr>
        <p:xfrm>
          <a:off x="2376750"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bl>
          </a:graphicData>
        </a:graphic>
      </p:graphicFrame>
      <p:sp>
        <p:nvSpPr>
          <p:cNvPr id="1407" name="Shape 1407"/>
          <p:cNvSpPr/>
          <p:nvPr/>
        </p:nvSpPr>
        <p:spPr>
          <a:xfrm>
            <a:off x="2240263" y="327542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08" name="Shape 1408"/>
          <p:cNvSpPr/>
          <p:nvPr/>
        </p:nvSpPr>
        <p:spPr>
          <a:xfrm>
            <a:off x="3189800" y="386597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09" name="Shape 1409"/>
          <p:cNvSpPr/>
          <p:nvPr/>
        </p:nvSpPr>
        <p:spPr>
          <a:xfrm>
            <a:off x="4185763" y="267482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10" name="Shape 1410"/>
          <p:cNvSpPr/>
          <p:nvPr/>
        </p:nvSpPr>
        <p:spPr>
          <a:xfrm>
            <a:off x="5176100" y="386597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11" name="Shape 1411"/>
          <p:cNvSpPr/>
          <p:nvPr/>
        </p:nvSpPr>
        <p:spPr>
          <a:xfrm>
            <a:off x="6104775" y="327542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12" name="Shape 1412"/>
          <p:cNvSpPr/>
          <p:nvPr/>
        </p:nvSpPr>
        <p:spPr>
          <a:xfrm>
            <a:off x="7124725" y="386597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13" name="Shape 1413"/>
          <p:cNvSpPr/>
          <p:nvPr/>
        </p:nvSpPr>
        <p:spPr>
          <a:xfrm>
            <a:off x="1234038" y="386597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Tree>
  </p:cSld>
  <p:clrMapOvr>
    <a:masterClrMapping/>
  </p:clrMapOvr>
</p:sld>
</file>

<file path=ppt/slides/slide7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417" name="Shape 1417"/>
        <p:cNvGrpSpPr/>
        <p:nvPr/>
      </p:nvGrpSpPr>
      <p:grpSpPr>
        <a:xfrm>
          <a:off x="0" y="0"/>
          <a:ext cx="0" cy="0"/>
          <a:chOff x="0" y="0"/>
          <a:chExt cx="0" cy="0"/>
        </a:xfrm>
      </p:grpSpPr>
      <p:sp>
        <p:nvSpPr>
          <p:cNvPr id="1418" name="Shape 1418"/>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1419" name="Shape 1419"/>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Lemma 2</a:t>
            </a:r>
          </a:p>
          <a:p>
            <a:pPr indent="-342900" lvl="1" marL="914400" rtl="0">
              <a:spcBef>
                <a:spcPts val="0"/>
              </a:spcBef>
              <a:buSzPct val="100000"/>
              <a:buChar char="○"/>
            </a:pPr>
            <a:r>
              <a:rPr lang="en" sz="1800"/>
              <a:t>P has a bivalent initial configuration.</a:t>
            </a:r>
          </a:p>
          <a:p>
            <a:pPr lvl="0" rtl="0">
              <a:spcBef>
                <a:spcPts val="0"/>
              </a:spcBef>
              <a:buNone/>
            </a:pPr>
            <a:r>
              <a:rPr lang="en" sz="1800"/>
              <a:t>Assume all initial configurations are either 0-valent or 1-valent.</a:t>
            </a:r>
          </a:p>
          <a:p>
            <a:pPr lvl="0" rtl="0">
              <a:spcBef>
                <a:spcPts val="0"/>
              </a:spcBef>
              <a:buNone/>
            </a:pPr>
            <a:r>
              <a:t/>
            </a:r>
            <a:endParaRPr sz="1800">
              <a:solidFill>
                <a:srgbClr val="FFFFFF"/>
              </a:solidFill>
            </a:endParaRPr>
          </a:p>
        </p:txBody>
      </p:sp>
      <p:grpSp>
        <p:nvGrpSpPr>
          <p:cNvPr id="1420" name="Shape 1420"/>
          <p:cNvGrpSpPr/>
          <p:nvPr/>
        </p:nvGrpSpPr>
        <p:grpSpPr>
          <a:xfrm>
            <a:off x="629775" y="2674825"/>
            <a:ext cx="474000" cy="474000"/>
            <a:chOff x="705975" y="3055825"/>
            <a:chExt cx="474000" cy="474000"/>
          </a:xfrm>
        </p:grpSpPr>
        <p:sp>
          <p:nvSpPr>
            <p:cNvPr id="1421" name="Shape 1421"/>
            <p:cNvSpPr/>
            <p:nvPr/>
          </p:nvSpPr>
          <p:spPr>
            <a:xfrm>
              <a:off x="705975" y="3055825"/>
              <a:ext cx="474000" cy="474000"/>
            </a:xfrm>
            <a:prstGeom prst="ellipse">
              <a:avLst/>
            </a:prstGeom>
            <a:solidFill>
              <a:srgbClr val="3C78D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22" name="Shape 1422"/>
            <p:cNvSpPr txBox="1"/>
            <p:nvPr/>
          </p:nvSpPr>
          <p:spPr>
            <a:xfrm>
              <a:off x="771375" y="3055825"/>
              <a:ext cx="408600" cy="4035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1423" name="Shape 1423"/>
          <p:cNvGrpSpPr/>
          <p:nvPr/>
        </p:nvGrpSpPr>
        <p:grpSpPr>
          <a:xfrm>
            <a:off x="629775" y="3391975"/>
            <a:ext cx="474000" cy="474000"/>
            <a:chOff x="705975" y="3055825"/>
            <a:chExt cx="474000" cy="474000"/>
          </a:xfrm>
        </p:grpSpPr>
        <p:sp>
          <p:nvSpPr>
            <p:cNvPr id="1424" name="Shape 1424"/>
            <p:cNvSpPr/>
            <p:nvPr/>
          </p:nvSpPr>
          <p:spPr>
            <a:xfrm>
              <a:off x="705975" y="3055825"/>
              <a:ext cx="474000" cy="474000"/>
            </a:xfrm>
            <a:prstGeom prst="ellipse">
              <a:avLst/>
            </a:prstGeom>
            <a:solidFill>
              <a:srgbClr val="3C78D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25" name="Shape 1425"/>
            <p:cNvSpPr txBox="1"/>
            <p:nvPr/>
          </p:nvSpPr>
          <p:spPr>
            <a:xfrm>
              <a:off x="771375" y="3055825"/>
              <a:ext cx="408600" cy="4035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2</a:t>
              </a:r>
            </a:p>
          </p:txBody>
        </p:sp>
      </p:grpSp>
      <p:grpSp>
        <p:nvGrpSpPr>
          <p:cNvPr id="1426" name="Shape 1426"/>
          <p:cNvGrpSpPr/>
          <p:nvPr/>
        </p:nvGrpSpPr>
        <p:grpSpPr>
          <a:xfrm>
            <a:off x="629775" y="4109125"/>
            <a:ext cx="474000" cy="474000"/>
            <a:chOff x="705975" y="3055825"/>
            <a:chExt cx="474000" cy="474000"/>
          </a:xfrm>
        </p:grpSpPr>
        <p:sp>
          <p:nvSpPr>
            <p:cNvPr id="1427" name="Shape 1427"/>
            <p:cNvSpPr/>
            <p:nvPr/>
          </p:nvSpPr>
          <p:spPr>
            <a:xfrm>
              <a:off x="705975" y="3055825"/>
              <a:ext cx="474000" cy="474000"/>
            </a:xfrm>
            <a:prstGeom prst="ellipse">
              <a:avLst/>
            </a:prstGeom>
            <a:solidFill>
              <a:srgbClr val="3C78D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28" name="Shape 1428"/>
            <p:cNvSpPr txBox="1"/>
            <p:nvPr/>
          </p:nvSpPr>
          <p:spPr>
            <a:xfrm>
              <a:off x="771375" y="3055825"/>
              <a:ext cx="408600" cy="4035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3</a:t>
              </a:r>
            </a:p>
            <a:p>
              <a:pPr lvl="0" rtl="0">
                <a:spcBef>
                  <a:spcPts val="0"/>
                </a:spcBef>
                <a:buNone/>
              </a:pPr>
              <a:r>
                <a:t/>
              </a:r>
              <a:endParaRPr b="1" baseline="-25000"/>
            </a:p>
          </p:txBody>
        </p:sp>
      </p:grpSp>
      <p:graphicFrame>
        <p:nvGraphicFramePr>
          <p:cNvPr id="1429" name="Shape 1429"/>
          <p:cNvGraphicFramePr/>
          <p:nvPr/>
        </p:nvGraphicFramePr>
        <p:xfrm>
          <a:off x="1400725"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bl>
          </a:graphicData>
        </a:graphic>
      </p:graphicFrame>
      <p:graphicFrame>
        <p:nvGraphicFramePr>
          <p:cNvPr id="1430" name="Shape 1430"/>
          <p:cNvGraphicFramePr/>
          <p:nvPr/>
        </p:nvGraphicFramePr>
        <p:xfrm>
          <a:off x="3352775"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bl>
          </a:graphicData>
        </a:graphic>
      </p:graphicFrame>
      <p:graphicFrame>
        <p:nvGraphicFramePr>
          <p:cNvPr id="1431" name="Shape 1431"/>
          <p:cNvGraphicFramePr/>
          <p:nvPr/>
        </p:nvGraphicFramePr>
        <p:xfrm>
          <a:off x="4315688"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bl>
          </a:graphicData>
        </a:graphic>
      </p:graphicFrame>
      <p:graphicFrame>
        <p:nvGraphicFramePr>
          <p:cNvPr id="1432" name="Shape 1432"/>
          <p:cNvGraphicFramePr/>
          <p:nvPr/>
        </p:nvGraphicFramePr>
        <p:xfrm>
          <a:off x="7230675"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bl>
          </a:graphicData>
        </a:graphic>
      </p:graphicFrame>
      <p:graphicFrame>
        <p:nvGraphicFramePr>
          <p:cNvPr id="1433" name="Shape 1433"/>
          <p:cNvGraphicFramePr/>
          <p:nvPr/>
        </p:nvGraphicFramePr>
        <p:xfrm>
          <a:off x="5238738"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bl>
          </a:graphicData>
        </a:graphic>
      </p:graphicFrame>
      <p:graphicFrame>
        <p:nvGraphicFramePr>
          <p:cNvPr id="1434" name="Shape 1434"/>
          <p:cNvGraphicFramePr/>
          <p:nvPr/>
        </p:nvGraphicFramePr>
        <p:xfrm>
          <a:off x="6254650"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bl>
          </a:graphicData>
        </a:graphic>
      </p:graphicFrame>
      <p:graphicFrame>
        <p:nvGraphicFramePr>
          <p:cNvPr id="1435" name="Shape 1435"/>
          <p:cNvGraphicFramePr/>
          <p:nvPr/>
        </p:nvGraphicFramePr>
        <p:xfrm>
          <a:off x="8206700"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bl>
          </a:graphicData>
        </a:graphic>
      </p:graphicFrame>
      <p:graphicFrame>
        <p:nvGraphicFramePr>
          <p:cNvPr id="1436" name="Shape 1436"/>
          <p:cNvGraphicFramePr/>
          <p:nvPr/>
        </p:nvGraphicFramePr>
        <p:xfrm>
          <a:off x="2376750"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bl>
          </a:graphicData>
        </a:graphic>
      </p:graphicFrame>
      <p:sp>
        <p:nvSpPr>
          <p:cNvPr id="1437" name="Shape 1437"/>
          <p:cNvSpPr/>
          <p:nvPr/>
        </p:nvSpPr>
        <p:spPr>
          <a:xfrm>
            <a:off x="2240263" y="327542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38" name="Shape 1438"/>
          <p:cNvSpPr/>
          <p:nvPr/>
        </p:nvSpPr>
        <p:spPr>
          <a:xfrm>
            <a:off x="3189800" y="386597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39" name="Shape 1439"/>
          <p:cNvSpPr/>
          <p:nvPr/>
        </p:nvSpPr>
        <p:spPr>
          <a:xfrm>
            <a:off x="4185763" y="267482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40" name="Shape 1440"/>
          <p:cNvSpPr/>
          <p:nvPr/>
        </p:nvSpPr>
        <p:spPr>
          <a:xfrm>
            <a:off x="5176100" y="386597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41" name="Shape 1441"/>
          <p:cNvSpPr/>
          <p:nvPr/>
        </p:nvSpPr>
        <p:spPr>
          <a:xfrm>
            <a:off x="6104775" y="327542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42" name="Shape 1442"/>
          <p:cNvSpPr/>
          <p:nvPr/>
        </p:nvSpPr>
        <p:spPr>
          <a:xfrm>
            <a:off x="7124725" y="386597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43" name="Shape 1443"/>
          <p:cNvSpPr/>
          <p:nvPr/>
        </p:nvSpPr>
        <p:spPr>
          <a:xfrm>
            <a:off x="1234038" y="386597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1444" name="Shape 1444"/>
          <p:cNvGrpSpPr/>
          <p:nvPr/>
        </p:nvGrpSpPr>
        <p:grpSpPr>
          <a:xfrm>
            <a:off x="1467725" y="4596577"/>
            <a:ext cx="7261600" cy="401587"/>
            <a:chOff x="1543050" y="2634213"/>
            <a:chExt cx="7261600" cy="401587"/>
          </a:xfrm>
        </p:grpSpPr>
        <p:grpSp>
          <p:nvGrpSpPr>
            <p:cNvPr id="1445" name="Shape 1445"/>
            <p:cNvGrpSpPr/>
            <p:nvPr/>
          </p:nvGrpSpPr>
          <p:grpSpPr>
            <a:xfrm>
              <a:off x="1543050" y="2638988"/>
              <a:ext cx="453900" cy="396812"/>
              <a:chOff x="1543050" y="2638988"/>
              <a:chExt cx="453900" cy="396812"/>
            </a:xfrm>
          </p:grpSpPr>
          <p:sp>
            <p:nvSpPr>
              <p:cNvPr id="1446" name="Shape 1446"/>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47" name="Shape 1447"/>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0</a:t>
                </a:r>
              </a:p>
            </p:txBody>
          </p:sp>
        </p:grpSp>
        <p:grpSp>
          <p:nvGrpSpPr>
            <p:cNvPr id="1448" name="Shape 1448"/>
            <p:cNvGrpSpPr/>
            <p:nvPr/>
          </p:nvGrpSpPr>
          <p:grpSpPr>
            <a:xfrm>
              <a:off x="8350750" y="2638988"/>
              <a:ext cx="453900" cy="396812"/>
              <a:chOff x="1543050" y="2638988"/>
              <a:chExt cx="453900" cy="396812"/>
            </a:xfrm>
          </p:grpSpPr>
          <p:sp>
            <p:nvSpPr>
              <p:cNvPr id="1449" name="Shape 1449"/>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50" name="Shape 1450"/>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1</a:t>
                </a:r>
              </a:p>
            </p:txBody>
          </p:sp>
        </p:grpSp>
        <p:grpSp>
          <p:nvGrpSpPr>
            <p:cNvPr id="1451" name="Shape 1451"/>
            <p:cNvGrpSpPr/>
            <p:nvPr/>
          </p:nvGrpSpPr>
          <p:grpSpPr>
            <a:xfrm>
              <a:off x="7374725" y="2634213"/>
              <a:ext cx="453900" cy="396812"/>
              <a:chOff x="1543050" y="2638988"/>
              <a:chExt cx="453900" cy="396812"/>
            </a:xfrm>
          </p:grpSpPr>
          <p:sp>
            <p:nvSpPr>
              <p:cNvPr id="1452" name="Shape 1452"/>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53" name="Shape 1453"/>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1</a:t>
                </a:r>
              </a:p>
            </p:txBody>
          </p:sp>
        </p:grpSp>
        <p:grpSp>
          <p:nvGrpSpPr>
            <p:cNvPr id="1454" name="Shape 1454"/>
            <p:cNvGrpSpPr/>
            <p:nvPr/>
          </p:nvGrpSpPr>
          <p:grpSpPr>
            <a:xfrm>
              <a:off x="6398700" y="2638988"/>
              <a:ext cx="453900" cy="396812"/>
              <a:chOff x="1543050" y="2638988"/>
              <a:chExt cx="453900" cy="396812"/>
            </a:xfrm>
          </p:grpSpPr>
          <p:sp>
            <p:nvSpPr>
              <p:cNvPr id="1455" name="Shape 1455"/>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56" name="Shape 1456"/>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1</a:t>
                </a:r>
              </a:p>
            </p:txBody>
          </p:sp>
        </p:grpSp>
        <p:grpSp>
          <p:nvGrpSpPr>
            <p:cNvPr id="1457" name="Shape 1457"/>
            <p:cNvGrpSpPr/>
            <p:nvPr/>
          </p:nvGrpSpPr>
          <p:grpSpPr>
            <a:xfrm>
              <a:off x="5382800" y="2634213"/>
              <a:ext cx="453900" cy="396812"/>
              <a:chOff x="1543050" y="2638988"/>
              <a:chExt cx="453900" cy="396812"/>
            </a:xfrm>
          </p:grpSpPr>
          <p:sp>
            <p:nvSpPr>
              <p:cNvPr id="1458" name="Shape 1458"/>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59" name="Shape 1459"/>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1</a:t>
                </a:r>
              </a:p>
            </p:txBody>
          </p:sp>
        </p:grpSp>
        <p:grpSp>
          <p:nvGrpSpPr>
            <p:cNvPr id="1460" name="Shape 1460"/>
            <p:cNvGrpSpPr/>
            <p:nvPr/>
          </p:nvGrpSpPr>
          <p:grpSpPr>
            <a:xfrm>
              <a:off x="4476300" y="2638988"/>
              <a:ext cx="453900" cy="396812"/>
              <a:chOff x="1543050" y="2638988"/>
              <a:chExt cx="453900" cy="396812"/>
            </a:xfrm>
          </p:grpSpPr>
          <p:sp>
            <p:nvSpPr>
              <p:cNvPr id="1461" name="Shape 1461"/>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62" name="Shape 1462"/>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0</a:t>
                </a:r>
              </a:p>
            </p:txBody>
          </p:sp>
        </p:grpSp>
        <p:grpSp>
          <p:nvGrpSpPr>
            <p:cNvPr id="1463" name="Shape 1463"/>
            <p:cNvGrpSpPr/>
            <p:nvPr/>
          </p:nvGrpSpPr>
          <p:grpSpPr>
            <a:xfrm>
              <a:off x="3498550" y="2638988"/>
              <a:ext cx="453900" cy="396812"/>
              <a:chOff x="1543050" y="2638988"/>
              <a:chExt cx="453900" cy="396812"/>
            </a:xfrm>
          </p:grpSpPr>
          <p:sp>
            <p:nvSpPr>
              <p:cNvPr id="1464" name="Shape 1464"/>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65" name="Shape 1465"/>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0</a:t>
                </a:r>
              </a:p>
            </p:txBody>
          </p:sp>
        </p:grpSp>
        <p:grpSp>
          <p:nvGrpSpPr>
            <p:cNvPr id="1466" name="Shape 1466"/>
            <p:cNvGrpSpPr/>
            <p:nvPr/>
          </p:nvGrpSpPr>
          <p:grpSpPr>
            <a:xfrm>
              <a:off x="2520800" y="2638988"/>
              <a:ext cx="453900" cy="396812"/>
              <a:chOff x="1543050" y="2638988"/>
              <a:chExt cx="453900" cy="396812"/>
            </a:xfrm>
          </p:grpSpPr>
          <p:sp>
            <p:nvSpPr>
              <p:cNvPr id="1467" name="Shape 1467"/>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68" name="Shape 1468"/>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0</a:t>
                </a:r>
              </a:p>
            </p:txBody>
          </p:sp>
        </p:grpSp>
      </p:grpSp>
    </p:spTree>
  </p:cSld>
  <p:clrMapOvr>
    <a:masterClrMapping/>
  </p:clrMapOvr>
</p:sld>
</file>

<file path=ppt/slides/slide8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472" name="Shape 1472"/>
        <p:cNvGrpSpPr/>
        <p:nvPr/>
      </p:nvGrpSpPr>
      <p:grpSpPr>
        <a:xfrm>
          <a:off x="0" y="0"/>
          <a:ext cx="0" cy="0"/>
          <a:chOff x="0" y="0"/>
          <a:chExt cx="0" cy="0"/>
        </a:xfrm>
      </p:grpSpPr>
      <p:sp>
        <p:nvSpPr>
          <p:cNvPr id="1473" name="Shape 1473"/>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1474" name="Shape 1474"/>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Lemma 2</a:t>
            </a:r>
          </a:p>
          <a:p>
            <a:pPr indent="-342900" lvl="1" marL="914400" rtl="0">
              <a:spcBef>
                <a:spcPts val="0"/>
              </a:spcBef>
              <a:buSzPct val="100000"/>
              <a:buChar char="○"/>
            </a:pPr>
            <a:r>
              <a:rPr lang="en" sz="1800"/>
              <a:t>P has a bivalent initial configuration.</a:t>
            </a:r>
          </a:p>
          <a:p>
            <a:pPr lvl="0" rtl="0">
              <a:spcBef>
                <a:spcPts val="0"/>
              </a:spcBef>
              <a:buNone/>
            </a:pPr>
            <a:r>
              <a:rPr lang="en" sz="1800"/>
              <a:t>Assume all initial configurations are either 0-valent or 1-valent.</a:t>
            </a:r>
          </a:p>
          <a:p>
            <a:pPr lvl="0" rtl="0">
              <a:spcBef>
                <a:spcPts val="0"/>
              </a:spcBef>
              <a:buNone/>
            </a:pPr>
            <a:r>
              <a:t/>
            </a:r>
            <a:endParaRPr sz="1800">
              <a:solidFill>
                <a:srgbClr val="FFFFFF"/>
              </a:solidFill>
            </a:endParaRPr>
          </a:p>
        </p:txBody>
      </p:sp>
      <p:grpSp>
        <p:nvGrpSpPr>
          <p:cNvPr id="1475" name="Shape 1475"/>
          <p:cNvGrpSpPr/>
          <p:nvPr/>
        </p:nvGrpSpPr>
        <p:grpSpPr>
          <a:xfrm>
            <a:off x="629775" y="2674825"/>
            <a:ext cx="474000" cy="474000"/>
            <a:chOff x="705975" y="3055825"/>
            <a:chExt cx="474000" cy="474000"/>
          </a:xfrm>
        </p:grpSpPr>
        <p:sp>
          <p:nvSpPr>
            <p:cNvPr id="1476" name="Shape 1476"/>
            <p:cNvSpPr/>
            <p:nvPr/>
          </p:nvSpPr>
          <p:spPr>
            <a:xfrm>
              <a:off x="705975" y="3055825"/>
              <a:ext cx="474000" cy="474000"/>
            </a:xfrm>
            <a:prstGeom prst="ellipse">
              <a:avLst/>
            </a:prstGeom>
            <a:solidFill>
              <a:srgbClr val="3C78D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77" name="Shape 1477"/>
            <p:cNvSpPr txBox="1"/>
            <p:nvPr/>
          </p:nvSpPr>
          <p:spPr>
            <a:xfrm>
              <a:off x="771375" y="3055825"/>
              <a:ext cx="408600" cy="4035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1478" name="Shape 1478"/>
          <p:cNvGrpSpPr/>
          <p:nvPr/>
        </p:nvGrpSpPr>
        <p:grpSpPr>
          <a:xfrm>
            <a:off x="629775" y="3391975"/>
            <a:ext cx="474000" cy="474000"/>
            <a:chOff x="705975" y="3055825"/>
            <a:chExt cx="474000" cy="474000"/>
          </a:xfrm>
        </p:grpSpPr>
        <p:sp>
          <p:nvSpPr>
            <p:cNvPr id="1479" name="Shape 1479"/>
            <p:cNvSpPr/>
            <p:nvPr/>
          </p:nvSpPr>
          <p:spPr>
            <a:xfrm>
              <a:off x="705975" y="3055825"/>
              <a:ext cx="474000" cy="474000"/>
            </a:xfrm>
            <a:prstGeom prst="ellipse">
              <a:avLst/>
            </a:prstGeom>
            <a:solidFill>
              <a:srgbClr val="3C78D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80" name="Shape 1480"/>
            <p:cNvSpPr txBox="1"/>
            <p:nvPr/>
          </p:nvSpPr>
          <p:spPr>
            <a:xfrm>
              <a:off x="771375" y="3055825"/>
              <a:ext cx="408600" cy="4035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2</a:t>
              </a:r>
            </a:p>
          </p:txBody>
        </p:sp>
      </p:grpSp>
      <p:grpSp>
        <p:nvGrpSpPr>
          <p:cNvPr id="1481" name="Shape 1481"/>
          <p:cNvGrpSpPr/>
          <p:nvPr/>
        </p:nvGrpSpPr>
        <p:grpSpPr>
          <a:xfrm>
            <a:off x="629775" y="4109125"/>
            <a:ext cx="474000" cy="474000"/>
            <a:chOff x="705975" y="3055825"/>
            <a:chExt cx="474000" cy="474000"/>
          </a:xfrm>
        </p:grpSpPr>
        <p:sp>
          <p:nvSpPr>
            <p:cNvPr id="1482" name="Shape 1482"/>
            <p:cNvSpPr/>
            <p:nvPr/>
          </p:nvSpPr>
          <p:spPr>
            <a:xfrm>
              <a:off x="705975" y="3055825"/>
              <a:ext cx="474000" cy="474000"/>
            </a:xfrm>
            <a:prstGeom prst="ellipse">
              <a:avLst/>
            </a:prstGeom>
            <a:solidFill>
              <a:srgbClr val="3C78D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83" name="Shape 1483"/>
            <p:cNvSpPr txBox="1"/>
            <p:nvPr/>
          </p:nvSpPr>
          <p:spPr>
            <a:xfrm>
              <a:off x="771375" y="3055825"/>
              <a:ext cx="408600" cy="4035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3</a:t>
              </a:r>
            </a:p>
            <a:p>
              <a:pPr lvl="0" rtl="0">
                <a:spcBef>
                  <a:spcPts val="0"/>
                </a:spcBef>
                <a:buNone/>
              </a:pPr>
              <a:r>
                <a:t/>
              </a:r>
              <a:endParaRPr b="1" baseline="-25000"/>
            </a:p>
          </p:txBody>
        </p:sp>
      </p:grpSp>
      <p:graphicFrame>
        <p:nvGraphicFramePr>
          <p:cNvPr id="1484" name="Shape 1484"/>
          <p:cNvGraphicFramePr/>
          <p:nvPr/>
        </p:nvGraphicFramePr>
        <p:xfrm>
          <a:off x="1400725"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bl>
          </a:graphicData>
        </a:graphic>
      </p:graphicFrame>
      <p:graphicFrame>
        <p:nvGraphicFramePr>
          <p:cNvPr id="1485" name="Shape 1485"/>
          <p:cNvGraphicFramePr/>
          <p:nvPr/>
        </p:nvGraphicFramePr>
        <p:xfrm>
          <a:off x="3352775"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bl>
          </a:graphicData>
        </a:graphic>
      </p:graphicFrame>
      <p:graphicFrame>
        <p:nvGraphicFramePr>
          <p:cNvPr id="1486" name="Shape 1486"/>
          <p:cNvGraphicFramePr/>
          <p:nvPr/>
        </p:nvGraphicFramePr>
        <p:xfrm>
          <a:off x="4315688"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bl>
          </a:graphicData>
        </a:graphic>
      </p:graphicFrame>
      <p:graphicFrame>
        <p:nvGraphicFramePr>
          <p:cNvPr id="1487" name="Shape 1487"/>
          <p:cNvGraphicFramePr/>
          <p:nvPr/>
        </p:nvGraphicFramePr>
        <p:xfrm>
          <a:off x="7230675"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bl>
          </a:graphicData>
        </a:graphic>
      </p:graphicFrame>
      <p:graphicFrame>
        <p:nvGraphicFramePr>
          <p:cNvPr id="1488" name="Shape 1488"/>
          <p:cNvGraphicFramePr/>
          <p:nvPr/>
        </p:nvGraphicFramePr>
        <p:xfrm>
          <a:off x="5238738"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bl>
          </a:graphicData>
        </a:graphic>
      </p:graphicFrame>
      <p:graphicFrame>
        <p:nvGraphicFramePr>
          <p:cNvPr id="1489" name="Shape 1489"/>
          <p:cNvGraphicFramePr/>
          <p:nvPr/>
        </p:nvGraphicFramePr>
        <p:xfrm>
          <a:off x="6254650"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bl>
          </a:graphicData>
        </a:graphic>
      </p:graphicFrame>
      <p:graphicFrame>
        <p:nvGraphicFramePr>
          <p:cNvPr id="1490" name="Shape 1490"/>
          <p:cNvGraphicFramePr/>
          <p:nvPr/>
        </p:nvGraphicFramePr>
        <p:xfrm>
          <a:off x="8206700"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bl>
          </a:graphicData>
        </a:graphic>
      </p:graphicFrame>
      <p:graphicFrame>
        <p:nvGraphicFramePr>
          <p:cNvPr id="1491" name="Shape 1491"/>
          <p:cNvGraphicFramePr/>
          <p:nvPr/>
        </p:nvGraphicFramePr>
        <p:xfrm>
          <a:off x="2376750"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bl>
          </a:graphicData>
        </a:graphic>
      </p:graphicFrame>
      <p:sp>
        <p:nvSpPr>
          <p:cNvPr id="1492" name="Shape 1492"/>
          <p:cNvSpPr/>
          <p:nvPr/>
        </p:nvSpPr>
        <p:spPr>
          <a:xfrm>
            <a:off x="2240263" y="327542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93" name="Shape 1493"/>
          <p:cNvSpPr/>
          <p:nvPr/>
        </p:nvSpPr>
        <p:spPr>
          <a:xfrm>
            <a:off x="3189800" y="386597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94" name="Shape 1494"/>
          <p:cNvSpPr/>
          <p:nvPr/>
        </p:nvSpPr>
        <p:spPr>
          <a:xfrm>
            <a:off x="4185763" y="267482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95" name="Shape 1495"/>
          <p:cNvSpPr/>
          <p:nvPr/>
        </p:nvSpPr>
        <p:spPr>
          <a:xfrm>
            <a:off x="5176100" y="386597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96" name="Shape 1496"/>
          <p:cNvSpPr/>
          <p:nvPr/>
        </p:nvSpPr>
        <p:spPr>
          <a:xfrm>
            <a:off x="6104775" y="327542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97" name="Shape 1497"/>
          <p:cNvSpPr/>
          <p:nvPr/>
        </p:nvSpPr>
        <p:spPr>
          <a:xfrm>
            <a:off x="7124725" y="386597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498" name="Shape 1498"/>
          <p:cNvSpPr/>
          <p:nvPr/>
        </p:nvSpPr>
        <p:spPr>
          <a:xfrm>
            <a:off x="1234038" y="386597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1499" name="Shape 1499"/>
          <p:cNvGrpSpPr/>
          <p:nvPr/>
        </p:nvGrpSpPr>
        <p:grpSpPr>
          <a:xfrm>
            <a:off x="1467725" y="4596577"/>
            <a:ext cx="7261600" cy="401587"/>
            <a:chOff x="1543050" y="2634213"/>
            <a:chExt cx="7261600" cy="401587"/>
          </a:xfrm>
        </p:grpSpPr>
        <p:grpSp>
          <p:nvGrpSpPr>
            <p:cNvPr id="1500" name="Shape 1500"/>
            <p:cNvGrpSpPr/>
            <p:nvPr/>
          </p:nvGrpSpPr>
          <p:grpSpPr>
            <a:xfrm>
              <a:off x="1543050" y="2638988"/>
              <a:ext cx="453900" cy="396812"/>
              <a:chOff x="1543050" y="2638988"/>
              <a:chExt cx="453900" cy="396812"/>
            </a:xfrm>
          </p:grpSpPr>
          <p:sp>
            <p:nvSpPr>
              <p:cNvPr id="1501" name="Shape 1501"/>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02" name="Shape 1502"/>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0</a:t>
                </a:r>
              </a:p>
            </p:txBody>
          </p:sp>
        </p:grpSp>
        <p:grpSp>
          <p:nvGrpSpPr>
            <p:cNvPr id="1503" name="Shape 1503"/>
            <p:cNvGrpSpPr/>
            <p:nvPr/>
          </p:nvGrpSpPr>
          <p:grpSpPr>
            <a:xfrm>
              <a:off x="8350750" y="2638988"/>
              <a:ext cx="453900" cy="396812"/>
              <a:chOff x="1543050" y="2638988"/>
              <a:chExt cx="453900" cy="396812"/>
            </a:xfrm>
          </p:grpSpPr>
          <p:sp>
            <p:nvSpPr>
              <p:cNvPr id="1504" name="Shape 1504"/>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05" name="Shape 1505"/>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1</a:t>
                </a:r>
              </a:p>
            </p:txBody>
          </p:sp>
        </p:grpSp>
        <p:grpSp>
          <p:nvGrpSpPr>
            <p:cNvPr id="1506" name="Shape 1506"/>
            <p:cNvGrpSpPr/>
            <p:nvPr/>
          </p:nvGrpSpPr>
          <p:grpSpPr>
            <a:xfrm>
              <a:off x="7374725" y="2634213"/>
              <a:ext cx="453900" cy="396812"/>
              <a:chOff x="1543050" y="2638988"/>
              <a:chExt cx="453900" cy="396812"/>
            </a:xfrm>
          </p:grpSpPr>
          <p:sp>
            <p:nvSpPr>
              <p:cNvPr id="1507" name="Shape 1507"/>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08" name="Shape 1508"/>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1</a:t>
                </a:r>
              </a:p>
            </p:txBody>
          </p:sp>
        </p:grpSp>
        <p:grpSp>
          <p:nvGrpSpPr>
            <p:cNvPr id="1509" name="Shape 1509"/>
            <p:cNvGrpSpPr/>
            <p:nvPr/>
          </p:nvGrpSpPr>
          <p:grpSpPr>
            <a:xfrm>
              <a:off x="6398700" y="2638988"/>
              <a:ext cx="453900" cy="396812"/>
              <a:chOff x="1543050" y="2638988"/>
              <a:chExt cx="453900" cy="396812"/>
            </a:xfrm>
          </p:grpSpPr>
          <p:sp>
            <p:nvSpPr>
              <p:cNvPr id="1510" name="Shape 1510"/>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11" name="Shape 1511"/>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1</a:t>
                </a:r>
              </a:p>
            </p:txBody>
          </p:sp>
        </p:grpSp>
        <p:grpSp>
          <p:nvGrpSpPr>
            <p:cNvPr id="1512" name="Shape 1512"/>
            <p:cNvGrpSpPr/>
            <p:nvPr/>
          </p:nvGrpSpPr>
          <p:grpSpPr>
            <a:xfrm>
              <a:off x="5382800" y="2634213"/>
              <a:ext cx="453900" cy="396812"/>
              <a:chOff x="1543050" y="2638988"/>
              <a:chExt cx="453900" cy="396812"/>
            </a:xfrm>
          </p:grpSpPr>
          <p:sp>
            <p:nvSpPr>
              <p:cNvPr id="1513" name="Shape 1513"/>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14" name="Shape 1514"/>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1</a:t>
                </a:r>
              </a:p>
            </p:txBody>
          </p:sp>
        </p:grpSp>
        <p:grpSp>
          <p:nvGrpSpPr>
            <p:cNvPr id="1515" name="Shape 1515"/>
            <p:cNvGrpSpPr/>
            <p:nvPr/>
          </p:nvGrpSpPr>
          <p:grpSpPr>
            <a:xfrm>
              <a:off x="4476300" y="2638988"/>
              <a:ext cx="453900" cy="396812"/>
              <a:chOff x="1543050" y="2638988"/>
              <a:chExt cx="453900" cy="396812"/>
            </a:xfrm>
          </p:grpSpPr>
          <p:sp>
            <p:nvSpPr>
              <p:cNvPr id="1516" name="Shape 1516"/>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17" name="Shape 1517"/>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0</a:t>
                </a:r>
              </a:p>
            </p:txBody>
          </p:sp>
        </p:grpSp>
        <p:grpSp>
          <p:nvGrpSpPr>
            <p:cNvPr id="1518" name="Shape 1518"/>
            <p:cNvGrpSpPr/>
            <p:nvPr/>
          </p:nvGrpSpPr>
          <p:grpSpPr>
            <a:xfrm>
              <a:off x="3498550" y="2638988"/>
              <a:ext cx="453900" cy="396812"/>
              <a:chOff x="1543050" y="2638988"/>
              <a:chExt cx="453900" cy="396812"/>
            </a:xfrm>
          </p:grpSpPr>
          <p:sp>
            <p:nvSpPr>
              <p:cNvPr id="1519" name="Shape 1519"/>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20" name="Shape 1520"/>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0</a:t>
                </a:r>
              </a:p>
            </p:txBody>
          </p:sp>
        </p:grpSp>
        <p:grpSp>
          <p:nvGrpSpPr>
            <p:cNvPr id="1521" name="Shape 1521"/>
            <p:cNvGrpSpPr/>
            <p:nvPr/>
          </p:nvGrpSpPr>
          <p:grpSpPr>
            <a:xfrm>
              <a:off x="2520800" y="2638988"/>
              <a:ext cx="453900" cy="396812"/>
              <a:chOff x="1543050" y="2638988"/>
              <a:chExt cx="453900" cy="396812"/>
            </a:xfrm>
          </p:grpSpPr>
          <p:sp>
            <p:nvSpPr>
              <p:cNvPr id="1522" name="Shape 1522"/>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23" name="Shape 1523"/>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0</a:t>
                </a:r>
              </a:p>
            </p:txBody>
          </p:sp>
        </p:grpSp>
      </p:grpSp>
      <p:sp>
        <p:nvSpPr>
          <p:cNvPr id="1524" name="Shape 1524"/>
          <p:cNvSpPr/>
          <p:nvPr/>
        </p:nvSpPr>
        <p:spPr>
          <a:xfrm>
            <a:off x="4176281" y="2660568"/>
            <a:ext cx="1825500" cy="2388300"/>
          </a:xfrm>
          <a:prstGeom prst="rect">
            <a:avLst/>
          </a:prstGeom>
          <a:noFill/>
          <a:ln cap="flat" cmpd="sng" w="114300">
            <a:solidFill>
              <a:srgbClr val="FF00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Tree>
  </p:cSld>
  <p:clrMapOvr>
    <a:masterClrMapping/>
  </p:clrMapOvr>
</p:sld>
</file>

<file path=ppt/slides/slide8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528" name="Shape 1528"/>
        <p:cNvGrpSpPr/>
        <p:nvPr/>
      </p:nvGrpSpPr>
      <p:grpSpPr>
        <a:xfrm>
          <a:off x="0" y="0"/>
          <a:ext cx="0" cy="0"/>
          <a:chOff x="0" y="0"/>
          <a:chExt cx="0" cy="0"/>
        </a:xfrm>
      </p:grpSpPr>
      <p:sp>
        <p:nvSpPr>
          <p:cNvPr id="1529" name="Shape 1529"/>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1530" name="Shape 1530"/>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Lemma 2</a:t>
            </a:r>
          </a:p>
          <a:p>
            <a:pPr indent="-342900" lvl="1" marL="914400" rtl="0">
              <a:spcBef>
                <a:spcPts val="0"/>
              </a:spcBef>
              <a:buSzPct val="100000"/>
              <a:buChar char="○"/>
            </a:pPr>
            <a:r>
              <a:rPr lang="en" sz="1800"/>
              <a:t>P has a bivalent initial configuration.</a:t>
            </a:r>
          </a:p>
          <a:p>
            <a:pPr lvl="0" rtl="0">
              <a:spcBef>
                <a:spcPts val="0"/>
              </a:spcBef>
              <a:buNone/>
            </a:pPr>
            <a:r>
              <a:rPr lang="en" sz="1800"/>
              <a:t>Assume all initial configurations are either 0-valent or 1-valent.</a:t>
            </a:r>
          </a:p>
          <a:p>
            <a:pPr lvl="0" rtl="0">
              <a:spcBef>
                <a:spcPts val="0"/>
              </a:spcBef>
              <a:buNone/>
            </a:pPr>
            <a:r>
              <a:t/>
            </a:r>
            <a:endParaRPr sz="1800">
              <a:solidFill>
                <a:srgbClr val="FFFFFF"/>
              </a:solidFill>
            </a:endParaRPr>
          </a:p>
        </p:txBody>
      </p:sp>
      <p:grpSp>
        <p:nvGrpSpPr>
          <p:cNvPr id="1531" name="Shape 1531"/>
          <p:cNvGrpSpPr/>
          <p:nvPr/>
        </p:nvGrpSpPr>
        <p:grpSpPr>
          <a:xfrm>
            <a:off x="629775" y="2674825"/>
            <a:ext cx="474000" cy="474000"/>
            <a:chOff x="705975" y="3055825"/>
            <a:chExt cx="474000" cy="474000"/>
          </a:xfrm>
        </p:grpSpPr>
        <p:sp>
          <p:nvSpPr>
            <p:cNvPr id="1532" name="Shape 1532"/>
            <p:cNvSpPr/>
            <p:nvPr/>
          </p:nvSpPr>
          <p:spPr>
            <a:xfrm>
              <a:off x="705975" y="3055825"/>
              <a:ext cx="474000" cy="474000"/>
            </a:xfrm>
            <a:prstGeom prst="ellipse">
              <a:avLst/>
            </a:prstGeom>
            <a:solidFill>
              <a:srgbClr val="3C78D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33" name="Shape 1533"/>
            <p:cNvSpPr txBox="1"/>
            <p:nvPr/>
          </p:nvSpPr>
          <p:spPr>
            <a:xfrm>
              <a:off x="771375" y="3055825"/>
              <a:ext cx="408600" cy="4035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1534" name="Shape 1534"/>
          <p:cNvGrpSpPr/>
          <p:nvPr/>
        </p:nvGrpSpPr>
        <p:grpSpPr>
          <a:xfrm>
            <a:off x="629775" y="3391975"/>
            <a:ext cx="474000" cy="474000"/>
            <a:chOff x="705975" y="3055825"/>
            <a:chExt cx="474000" cy="474000"/>
          </a:xfrm>
        </p:grpSpPr>
        <p:sp>
          <p:nvSpPr>
            <p:cNvPr id="1535" name="Shape 1535"/>
            <p:cNvSpPr/>
            <p:nvPr/>
          </p:nvSpPr>
          <p:spPr>
            <a:xfrm>
              <a:off x="705975" y="3055825"/>
              <a:ext cx="474000" cy="474000"/>
            </a:xfrm>
            <a:prstGeom prst="ellipse">
              <a:avLst/>
            </a:prstGeom>
            <a:solidFill>
              <a:srgbClr val="3C78D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36" name="Shape 1536"/>
            <p:cNvSpPr txBox="1"/>
            <p:nvPr/>
          </p:nvSpPr>
          <p:spPr>
            <a:xfrm>
              <a:off x="771375" y="3055825"/>
              <a:ext cx="408600" cy="4035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2</a:t>
              </a:r>
            </a:p>
          </p:txBody>
        </p:sp>
      </p:grpSp>
      <p:grpSp>
        <p:nvGrpSpPr>
          <p:cNvPr id="1537" name="Shape 1537"/>
          <p:cNvGrpSpPr/>
          <p:nvPr/>
        </p:nvGrpSpPr>
        <p:grpSpPr>
          <a:xfrm>
            <a:off x="629775" y="4109125"/>
            <a:ext cx="474000" cy="474000"/>
            <a:chOff x="705975" y="3055825"/>
            <a:chExt cx="474000" cy="474000"/>
          </a:xfrm>
        </p:grpSpPr>
        <p:sp>
          <p:nvSpPr>
            <p:cNvPr id="1538" name="Shape 1538"/>
            <p:cNvSpPr/>
            <p:nvPr/>
          </p:nvSpPr>
          <p:spPr>
            <a:xfrm>
              <a:off x="705975" y="3055825"/>
              <a:ext cx="474000" cy="474000"/>
            </a:xfrm>
            <a:prstGeom prst="ellipse">
              <a:avLst/>
            </a:prstGeom>
            <a:solidFill>
              <a:srgbClr val="3C78D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39" name="Shape 1539"/>
            <p:cNvSpPr txBox="1"/>
            <p:nvPr/>
          </p:nvSpPr>
          <p:spPr>
            <a:xfrm>
              <a:off x="771375" y="3055825"/>
              <a:ext cx="408600" cy="4035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3</a:t>
              </a:r>
            </a:p>
            <a:p>
              <a:pPr lvl="0" rtl="0">
                <a:spcBef>
                  <a:spcPts val="0"/>
                </a:spcBef>
                <a:buNone/>
              </a:pPr>
              <a:r>
                <a:t/>
              </a:r>
              <a:endParaRPr b="1" baseline="-25000"/>
            </a:p>
          </p:txBody>
        </p:sp>
      </p:grpSp>
      <p:graphicFrame>
        <p:nvGraphicFramePr>
          <p:cNvPr id="1540" name="Shape 1540"/>
          <p:cNvGraphicFramePr/>
          <p:nvPr/>
        </p:nvGraphicFramePr>
        <p:xfrm>
          <a:off x="1400725"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bl>
          </a:graphicData>
        </a:graphic>
      </p:graphicFrame>
      <p:graphicFrame>
        <p:nvGraphicFramePr>
          <p:cNvPr id="1541" name="Shape 1541"/>
          <p:cNvGraphicFramePr/>
          <p:nvPr/>
        </p:nvGraphicFramePr>
        <p:xfrm>
          <a:off x="3352775"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bl>
          </a:graphicData>
        </a:graphic>
      </p:graphicFrame>
      <p:graphicFrame>
        <p:nvGraphicFramePr>
          <p:cNvPr id="1542" name="Shape 1542"/>
          <p:cNvGraphicFramePr/>
          <p:nvPr/>
        </p:nvGraphicFramePr>
        <p:xfrm>
          <a:off x="4315688"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bl>
          </a:graphicData>
        </a:graphic>
      </p:graphicFrame>
      <p:graphicFrame>
        <p:nvGraphicFramePr>
          <p:cNvPr id="1543" name="Shape 1543"/>
          <p:cNvGraphicFramePr/>
          <p:nvPr/>
        </p:nvGraphicFramePr>
        <p:xfrm>
          <a:off x="7230675"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bl>
          </a:graphicData>
        </a:graphic>
      </p:graphicFrame>
      <p:graphicFrame>
        <p:nvGraphicFramePr>
          <p:cNvPr id="1544" name="Shape 1544"/>
          <p:cNvGraphicFramePr/>
          <p:nvPr/>
        </p:nvGraphicFramePr>
        <p:xfrm>
          <a:off x="5238738"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bl>
          </a:graphicData>
        </a:graphic>
      </p:graphicFrame>
      <p:graphicFrame>
        <p:nvGraphicFramePr>
          <p:cNvPr id="1545" name="Shape 1545"/>
          <p:cNvGraphicFramePr/>
          <p:nvPr/>
        </p:nvGraphicFramePr>
        <p:xfrm>
          <a:off x="6254650"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bl>
          </a:graphicData>
        </a:graphic>
      </p:graphicFrame>
      <p:graphicFrame>
        <p:nvGraphicFramePr>
          <p:cNvPr id="1546" name="Shape 1546"/>
          <p:cNvGraphicFramePr/>
          <p:nvPr/>
        </p:nvGraphicFramePr>
        <p:xfrm>
          <a:off x="8206700"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bl>
          </a:graphicData>
        </a:graphic>
      </p:graphicFrame>
      <p:graphicFrame>
        <p:nvGraphicFramePr>
          <p:cNvPr id="1547" name="Shape 1547"/>
          <p:cNvGraphicFramePr/>
          <p:nvPr/>
        </p:nvGraphicFramePr>
        <p:xfrm>
          <a:off x="2376750"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bl>
          </a:graphicData>
        </a:graphic>
      </p:graphicFrame>
      <p:sp>
        <p:nvSpPr>
          <p:cNvPr id="1548" name="Shape 1548"/>
          <p:cNvSpPr/>
          <p:nvPr/>
        </p:nvSpPr>
        <p:spPr>
          <a:xfrm>
            <a:off x="2240263" y="327542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49" name="Shape 1549"/>
          <p:cNvSpPr/>
          <p:nvPr/>
        </p:nvSpPr>
        <p:spPr>
          <a:xfrm>
            <a:off x="3189800" y="386597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50" name="Shape 1550"/>
          <p:cNvSpPr/>
          <p:nvPr/>
        </p:nvSpPr>
        <p:spPr>
          <a:xfrm>
            <a:off x="4185763" y="267482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51" name="Shape 1551"/>
          <p:cNvSpPr/>
          <p:nvPr/>
        </p:nvSpPr>
        <p:spPr>
          <a:xfrm>
            <a:off x="5176100" y="386597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52" name="Shape 1552"/>
          <p:cNvSpPr/>
          <p:nvPr/>
        </p:nvSpPr>
        <p:spPr>
          <a:xfrm>
            <a:off x="6104775" y="327542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53" name="Shape 1553"/>
          <p:cNvSpPr/>
          <p:nvPr/>
        </p:nvSpPr>
        <p:spPr>
          <a:xfrm>
            <a:off x="7124725" y="386597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54" name="Shape 1554"/>
          <p:cNvSpPr/>
          <p:nvPr/>
        </p:nvSpPr>
        <p:spPr>
          <a:xfrm>
            <a:off x="1234038" y="386597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1555" name="Shape 1555"/>
          <p:cNvGrpSpPr/>
          <p:nvPr/>
        </p:nvGrpSpPr>
        <p:grpSpPr>
          <a:xfrm>
            <a:off x="1467725" y="4596577"/>
            <a:ext cx="7261600" cy="401587"/>
            <a:chOff x="1543050" y="2634213"/>
            <a:chExt cx="7261600" cy="401587"/>
          </a:xfrm>
        </p:grpSpPr>
        <p:grpSp>
          <p:nvGrpSpPr>
            <p:cNvPr id="1556" name="Shape 1556"/>
            <p:cNvGrpSpPr/>
            <p:nvPr/>
          </p:nvGrpSpPr>
          <p:grpSpPr>
            <a:xfrm>
              <a:off x="1543050" y="2638988"/>
              <a:ext cx="453900" cy="396812"/>
              <a:chOff x="1543050" y="2638988"/>
              <a:chExt cx="453900" cy="396812"/>
            </a:xfrm>
          </p:grpSpPr>
          <p:sp>
            <p:nvSpPr>
              <p:cNvPr id="1557" name="Shape 1557"/>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58" name="Shape 1558"/>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0</a:t>
                </a:r>
              </a:p>
            </p:txBody>
          </p:sp>
        </p:grpSp>
        <p:grpSp>
          <p:nvGrpSpPr>
            <p:cNvPr id="1559" name="Shape 1559"/>
            <p:cNvGrpSpPr/>
            <p:nvPr/>
          </p:nvGrpSpPr>
          <p:grpSpPr>
            <a:xfrm>
              <a:off x="8350750" y="2638988"/>
              <a:ext cx="453900" cy="396812"/>
              <a:chOff x="1543050" y="2638988"/>
              <a:chExt cx="453900" cy="396812"/>
            </a:xfrm>
          </p:grpSpPr>
          <p:sp>
            <p:nvSpPr>
              <p:cNvPr id="1560" name="Shape 1560"/>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61" name="Shape 1561"/>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0</a:t>
                </a:r>
              </a:p>
            </p:txBody>
          </p:sp>
        </p:grpSp>
        <p:grpSp>
          <p:nvGrpSpPr>
            <p:cNvPr id="1562" name="Shape 1562"/>
            <p:cNvGrpSpPr/>
            <p:nvPr/>
          </p:nvGrpSpPr>
          <p:grpSpPr>
            <a:xfrm>
              <a:off x="7374725" y="2634213"/>
              <a:ext cx="453900" cy="396812"/>
              <a:chOff x="1543050" y="2638988"/>
              <a:chExt cx="453900" cy="396812"/>
            </a:xfrm>
          </p:grpSpPr>
          <p:sp>
            <p:nvSpPr>
              <p:cNvPr id="1563" name="Shape 1563"/>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64" name="Shape 1564"/>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0</a:t>
                </a:r>
              </a:p>
            </p:txBody>
          </p:sp>
        </p:grpSp>
        <p:grpSp>
          <p:nvGrpSpPr>
            <p:cNvPr id="1565" name="Shape 1565"/>
            <p:cNvGrpSpPr/>
            <p:nvPr/>
          </p:nvGrpSpPr>
          <p:grpSpPr>
            <a:xfrm>
              <a:off x="6398700" y="2638988"/>
              <a:ext cx="453900" cy="396812"/>
              <a:chOff x="1543050" y="2638988"/>
              <a:chExt cx="453900" cy="396812"/>
            </a:xfrm>
          </p:grpSpPr>
          <p:sp>
            <p:nvSpPr>
              <p:cNvPr id="1566" name="Shape 1566"/>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67" name="Shape 1567"/>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1</a:t>
                </a:r>
              </a:p>
            </p:txBody>
          </p:sp>
        </p:grpSp>
        <p:grpSp>
          <p:nvGrpSpPr>
            <p:cNvPr id="1568" name="Shape 1568"/>
            <p:cNvGrpSpPr/>
            <p:nvPr/>
          </p:nvGrpSpPr>
          <p:grpSpPr>
            <a:xfrm>
              <a:off x="5382800" y="2634213"/>
              <a:ext cx="453900" cy="396812"/>
              <a:chOff x="1543050" y="2638988"/>
              <a:chExt cx="453900" cy="396812"/>
            </a:xfrm>
          </p:grpSpPr>
          <p:sp>
            <p:nvSpPr>
              <p:cNvPr id="1569" name="Shape 1569"/>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70" name="Shape 1570"/>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1</a:t>
                </a:r>
              </a:p>
            </p:txBody>
          </p:sp>
        </p:grpSp>
        <p:grpSp>
          <p:nvGrpSpPr>
            <p:cNvPr id="1571" name="Shape 1571"/>
            <p:cNvGrpSpPr/>
            <p:nvPr/>
          </p:nvGrpSpPr>
          <p:grpSpPr>
            <a:xfrm>
              <a:off x="4476300" y="2638988"/>
              <a:ext cx="453900" cy="396812"/>
              <a:chOff x="1543050" y="2638988"/>
              <a:chExt cx="453900" cy="396812"/>
            </a:xfrm>
          </p:grpSpPr>
          <p:sp>
            <p:nvSpPr>
              <p:cNvPr id="1572" name="Shape 1572"/>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73" name="Shape 1573"/>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1</a:t>
                </a:r>
              </a:p>
            </p:txBody>
          </p:sp>
        </p:grpSp>
        <p:grpSp>
          <p:nvGrpSpPr>
            <p:cNvPr id="1574" name="Shape 1574"/>
            <p:cNvGrpSpPr/>
            <p:nvPr/>
          </p:nvGrpSpPr>
          <p:grpSpPr>
            <a:xfrm>
              <a:off x="3498550" y="2638988"/>
              <a:ext cx="453900" cy="396812"/>
              <a:chOff x="1543050" y="2638988"/>
              <a:chExt cx="453900" cy="396812"/>
            </a:xfrm>
          </p:grpSpPr>
          <p:sp>
            <p:nvSpPr>
              <p:cNvPr id="1575" name="Shape 1575"/>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76" name="Shape 1576"/>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1</a:t>
                </a:r>
              </a:p>
            </p:txBody>
          </p:sp>
        </p:grpSp>
        <p:grpSp>
          <p:nvGrpSpPr>
            <p:cNvPr id="1577" name="Shape 1577"/>
            <p:cNvGrpSpPr/>
            <p:nvPr/>
          </p:nvGrpSpPr>
          <p:grpSpPr>
            <a:xfrm>
              <a:off x="2520800" y="2638988"/>
              <a:ext cx="453900" cy="396812"/>
              <a:chOff x="1543050" y="2638988"/>
              <a:chExt cx="453900" cy="396812"/>
            </a:xfrm>
          </p:grpSpPr>
          <p:sp>
            <p:nvSpPr>
              <p:cNvPr id="1578" name="Shape 1578"/>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79" name="Shape 1579"/>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0</a:t>
                </a:r>
              </a:p>
            </p:txBody>
          </p:sp>
        </p:grpSp>
      </p:grpSp>
    </p:spTree>
  </p:cSld>
  <p:clrMapOvr>
    <a:masterClrMapping/>
  </p:clrMapOvr>
</p:sld>
</file>

<file path=ppt/slides/slide8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583" name="Shape 1583"/>
        <p:cNvGrpSpPr/>
        <p:nvPr/>
      </p:nvGrpSpPr>
      <p:grpSpPr>
        <a:xfrm>
          <a:off x="0" y="0"/>
          <a:ext cx="0" cy="0"/>
          <a:chOff x="0" y="0"/>
          <a:chExt cx="0" cy="0"/>
        </a:xfrm>
      </p:grpSpPr>
      <p:sp>
        <p:nvSpPr>
          <p:cNvPr id="1584" name="Shape 1584"/>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1585" name="Shape 1585"/>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Lemma 2</a:t>
            </a:r>
          </a:p>
          <a:p>
            <a:pPr indent="-342900" lvl="1" marL="914400" rtl="0">
              <a:spcBef>
                <a:spcPts val="0"/>
              </a:spcBef>
              <a:buSzPct val="100000"/>
              <a:buChar char="○"/>
            </a:pPr>
            <a:r>
              <a:rPr lang="en" sz="1800"/>
              <a:t>P has a bivalent initial configuration.</a:t>
            </a:r>
          </a:p>
          <a:p>
            <a:pPr lvl="0" rtl="0">
              <a:spcBef>
                <a:spcPts val="0"/>
              </a:spcBef>
              <a:buNone/>
            </a:pPr>
            <a:r>
              <a:rPr lang="en" sz="1800"/>
              <a:t>Assume all initial configurations are either 0-valent or 1-valent.</a:t>
            </a:r>
          </a:p>
          <a:p>
            <a:pPr lvl="0" rtl="0">
              <a:spcBef>
                <a:spcPts val="0"/>
              </a:spcBef>
              <a:buNone/>
            </a:pPr>
            <a:r>
              <a:t/>
            </a:r>
            <a:endParaRPr sz="1800">
              <a:solidFill>
                <a:srgbClr val="FFFFFF"/>
              </a:solidFill>
            </a:endParaRPr>
          </a:p>
        </p:txBody>
      </p:sp>
      <p:grpSp>
        <p:nvGrpSpPr>
          <p:cNvPr id="1586" name="Shape 1586"/>
          <p:cNvGrpSpPr/>
          <p:nvPr/>
        </p:nvGrpSpPr>
        <p:grpSpPr>
          <a:xfrm>
            <a:off x="629775" y="2674825"/>
            <a:ext cx="474000" cy="474000"/>
            <a:chOff x="705975" y="3055825"/>
            <a:chExt cx="474000" cy="474000"/>
          </a:xfrm>
        </p:grpSpPr>
        <p:sp>
          <p:nvSpPr>
            <p:cNvPr id="1587" name="Shape 1587"/>
            <p:cNvSpPr/>
            <p:nvPr/>
          </p:nvSpPr>
          <p:spPr>
            <a:xfrm>
              <a:off x="705975" y="3055825"/>
              <a:ext cx="474000" cy="474000"/>
            </a:xfrm>
            <a:prstGeom prst="ellipse">
              <a:avLst/>
            </a:prstGeom>
            <a:solidFill>
              <a:srgbClr val="3C78D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88" name="Shape 1588"/>
            <p:cNvSpPr txBox="1"/>
            <p:nvPr/>
          </p:nvSpPr>
          <p:spPr>
            <a:xfrm>
              <a:off x="771375" y="3055825"/>
              <a:ext cx="408600" cy="4035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1</a:t>
              </a:r>
            </a:p>
          </p:txBody>
        </p:sp>
      </p:grpSp>
      <p:grpSp>
        <p:nvGrpSpPr>
          <p:cNvPr id="1589" name="Shape 1589"/>
          <p:cNvGrpSpPr/>
          <p:nvPr/>
        </p:nvGrpSpPr>
        <p:grpSpPr>
          <a:xfrm>
            <a:off x="629775" y="3391975"/>
            <a:ext cx="474000" cy="474000"/>
            <a:chOff x="705975" y="3055825"/>
            <a:chExt cx="474000" cy="474000"/>
          </a:xfrm>
        </p:grpSpPr>
        <p:sp>
          <p:nvSpPr>
            <p:cNvPr id="1590" name="Shape 1590"/>
            <p:cNvSpPr/>
            <p:nvPr/>
          </p:nvSpPr>
          <p:spPr>
            <a:xfrm>
              <a:off x="705975" y="3055825"/>
              <a:ext cx="474000" cy="474000"/>
            </a:xfrm>
            <a:prstGeom prst="ellipse">
              <a:avLst/>
            </a:prstGeom>
            <a:solidFill>
              <a:srgbClr val="3C78D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91" name="Shape 1591"/>
            <p:cNvSpPr txBox="1"/>
            <p:nvPr/>
          </p:nvSpPr>
          <p:spPr>
            <a:xfrm>
              <a:off x="771375" y="3055825"/>
              <a:ext cx="408600" cy="4035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2</a:t>
              </a:r>
            </a:p>
          </p:txBody>
        </p:sp>
      </p:grpSp>
      <p:grpSp>
        <p:nvGrpSpPr>
          <p:cNvPr id="1592" name="Shape 1592"/>
          <p:cNvGrpSpPr/>
          <p:nvPr/>
        </p:nvGrpSpPr>
        <p:grpSpPr>
          <a:xfrm>
            <a:off x="629775" y="4109125"/>
            <a:ext cx="474000" cy="474000"/>
            <a:chOff x="705975" y="3055825"/>
            <a:chExt cx="474000" cy="474000"/>
          </a:xfrm>
        </p:grpSpPr>
        <p:sp>
          <p:nvSpPr>
            <p:cNvPr id="1593" name="Shape 1593"/>
            <p:cNvSpPr/>
            <p:nvPr/>
          </p:nvSpPr>
          <p:spPr>
            <a:xfrm>
              <a:off x="705975" y="3055825"/>
              <a:ext cx="474000" cy="474000"/>
            </a:xfrm>
            <a:prstGeom prst="ellipse">
              <a:avLst/>
            </a:prstGeom>
            <a:solidFill>
              <a:srgbClr val="3C78D8"/>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594" name="Shape 1594"/>
            <p:cNvSpPr txBox="1"/>
            <p:nvPr/>
          </p:nvSpPr>
          <p:spPr>
            <a:xfrm>
              <a:off x="771375" y="3055825"/>
              <a:ext cx="408600" cy="403500"/>
            </a:xfrm>
            <a:prstGeom prst="rect">
              <a:avLst/>
            </a:prstGeom>
            <a:noFill/>
            <a:ln>
              <a:noFill/>
            </a:ln>
          </p:spPr>
          <p:txBody>
            <a:bodyPr anchorCtr="0" anchor="t" bIns="91425" lIns="91425" rIns="91425" wrap="square" tIns="91425">
              <a:noAutofit/>
            </a:bodyPr>
            <a:lstStyle/>
            <a:p>
              <a:pPr lvl="0" rtl="0">
                <a:spcBef>
                  <a:spcPts val="0"/>
                </a:spcBef>
                <a:buNone/>
              </a:pPr>
              <a:r>
                <a:rPr b="1" lang="en"/>
                <a:t>p</a:t>
              </a:r>
              <a:r>
                <a:rPr b="1" baseline="-25000" lang="en"/>
                <a:t>3</a:t>
              </a:r>
            </a:p>
            <a:p>
              <a:pPr lvl="0" rtl="0">
                <a:spcBef>
                  <a:spcPts val="0"/>
                </a:spcBef>
                <a:buNone/>
              </a:pPr>
              <a:r>
                <a:t/>
              </a:r>
              <a:endParaRPr b="1" baseline="-25000"/>
            </a:p>
          </p:txBody>
        </p:sp>
      </p:grpSp>
      <p:graphicFrame>
        <p:nvGraphicFramePr>
          <p:cNvPr id="1595" name="Shape 1595"/>
          <p:cNvGraphicFramePr/>
          <p:nvPr/>
        </p:nvGraphicFramePr>
        <p:xfrm>
          <a:off x="1400725"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bl>
          </a:graphicData>
        </a:graphic>
      </p:graphicFrame>
      <p:graphicFrame>
        <p:nvGraphicFramePr>
          <p:cNvPr id="1596" name="Shape 1596"/>
          <p:cNvGraphicFramePr/>
          <p:nvPr/>
        </p:nvGraphicFramePr>
        <p:xfrm>
          <a:off x="3352775"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bl>
          </a:graphicData>
        </a:graphic>
      </p:graphicFrame>
      <p:graphicFrame>
        <p:nvGraphicFramePr>
          <p:cNvPr id="1597" name="Shape 1597"/>
          <p:cNvGraphicFramePr/>
          <p:nvPr/>
        </p:nvGraphicFramePr>
        <p:xfrm>
          <a:off x="4315688"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bl>
          </a:graphicData>
        </a:graphic>
      </p:graphicFrame>
      <p:graphicFrame>
        <p:nvGraphicFramePr>
          <p:cNvPr id="1598" name="Shape 1598"/>
          <p:cNvGraphicFramePr/>
          <p:nvPr/>
        </p:nvGraphicFramePr>
        <p:xfrm>
          <a:off x="7230675"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bl>
          </a:graphicData>
        </a:graphic>
      </p:graphicFrame>
      <p:graphicFrame>
        <p:nvGraphicFramePr>
          <p:cNvPr id="1599" name="Shape 1599"/>
          <p:cNvGraphicFramePr/>
          <p:nvPr/>
        </p:nvGraphicFramePr>
        <p:xfrm>
          <a:off x="5238738"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bl>
          </a:graphicData>
        </a:graphic>
      </p:graphicFrame>
      <p:graphicFrame>
        <p:nvGraphicFramePr>
          <p:cNvPr id="1600" name="Shape 1600"/>
          <p:cNvGraphicFramePr/>
          <p:nvPr/>
        </p:nvGraphicFramePr>
        <p:xfrm>
          <a:off x="6254650"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bl>
          </a:graphicData>
        </a:graphic>
      </p:graphicFrame>
      <p:graphicFrame>
        <p:nvGraphicFramePr>
          <p:cNvPr id="1601" name="Shape 1601"/>
          <p:cNvGraphicFramePr/>
          <p:nvPr/>
        </p:nvGraphicFramePr>
        <p:xfrm>
          <a:off x="8206700"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1, b</a:t>
                      </a:r>
                    </a:p>
                  </a:txBody>
                  <a:tcPr marT="91425" marB="91425" marR="91425" marL="91425" anchor="ctr">
                    <a:solidFill>
                      <a:srgbClr val="FCE5CD"/>
                    </a:solidFill>
                  </a:tcPr>
                </a:tc>
              </a:tr>
            </a:tbl>
          </a:graphicData>
        </a:graphic>
      </p:graphicFrame>
      <p:graphicFrame>
        <p:nvGraphicFramePr>
          <p:cNvPr id="1602" name="Shape 1602"/>
          <p:cNvGraphicFramePr/>
          <p:nvPr/>
        </p:nvGraphicFramePr>
        <p:xfrm>
          <a:off x="2376750" y="2722150"/>
          <a:ext cx="3000000" cy="3000000"/>
        </p:xfrm>
        <a:graphic>
          <a:graphicData uri="http://schemas.openxmlformats.org/drawingml/2006/table">
            <a:tbl>
              <a:tblPr>
                <a:noFill/>
                <a:tableStyleId>{CA6AF855-7782-43EF-AF66-9B8A36CDC593}</a:tableStyleId>
              </a:tblPr>
              <a:tblGrid>
                <a:gridCol w="589600"/>
              </a:tblGrid>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r h="604550">
                <a:tc>
                  <a:txBody>
                    <a:bodyPr>
                      <a:noAutofit/>
                    </a:bodyPr>
                    <a:lstStyle/>
                    <a:p>
                      <a:pPr lvl="0" rtl="0" algn="ctr">
                        <a:spcBef>
                          <a:spcPts val="0"/>
                        </a:spcBef>
                        <a:buNone/>
                      </a:pPr>
                      <a:r>
                        <a:rPr lang="en" sz="1800"/>
                        <a:t>0, b</a:t>
                      </a:r>
                    </a:p>
                  </a:txBody>
                  <a:tcPr marT="91425" marB="91425" marR="91425" marL="91425" anchor="ctr">
                    <a:solidFill>
                      <a:srgbClr val="FCE5CD"/>
                    </a:solidFill>
                  </a:tcPr>
                </a:tc>
              </a:tr>
            </a:tbl>
          </a:graphicData>
        </a:graphic>
      </p:graphicFrame>
      <p:sp>
        <p:nvSpPr>
          <p:cNvPr id="1603" name="Shape 1603"/>
          <p:cNvSpPr/>
          <p:nvPr/>
        </p:nvSpPr>
        <p:spPr>
          <a:xfrm>
            <a:off x="2240263" y="327542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04" name="Shape 1604"/>
          <p:cNvSpPr/>
          <p:nvPr/>
        </p:nvSpPr>
        <p:spPr>
          <a:xfrm>
            <a:off x="3189800" y="386597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05" name="Shape 1605"/>
          <p:cNvSpPr/>
          <p:nvPr/>
        </p:nvSpPr>
        <p:spPr>
          <a:xfrm>
            <a:off x="4185763" y="267482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06" name="Shape 1606"/>
          <p:cNvSpPr/>
          <p:nvPr/>
        </p:nvSpPr>
        <p:spPr>
          <a:xfrm>
            <a:off x="5176100" y="386597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07" name="Shape 1607"/>
          <p:cNvSpPr/>
          <p:nvPr/>
        </p:nvSpPr>
        <p:spPr>
          <a:xfrm>
            <a:off x="6104775" y="327542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08" name="Shape 1608"/>
          <p:cNvSpPr/>
          <p:nvPr/>
        </p:nvSpPr>
        <p:spPr>
          <a:xfrm>
            <a:off x="7124725" y="386597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09" name="Shape 1609"/>
          <p:cNvSpPr/>
          <p:nvPr/>
        </p:nvSpPr>
        <p:spPr>
          <a:xfrm>
            <a:off x="1234038" y="3865975"/>
            <a:ext cx="1825500" cy="707100"/>
          </a:xfrm>
          <a:prstGeom prst="rect">
            <a:avLst/>
          </a:prstGeom>
          <a:noFill/>
          <a:ln cap="flat" cmpd="sng" w="76200">
            <a:solidFill>
              <a:srgbClr val="FF99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1610" name="Shape 1610"/>
          <p:cNvGrpSpPr/>
          <p:nvPr/>
        </p:nvGrpSpPr>
        <p:grpSpPr>
          <a:xfrm>
            <a:off x="1467725" y="4596577"/>
            <a:ext cx="7261600" cy="401587"/>
            <a:chOff x="1543050" y="2634213"/>
            <a:chExt cx="7261600" cy="401587"/>
          </a:xfrm>
        </p:grpSpPr>
        <p:grpSp>
          <p:nvGrpSpPr>
            <p:cNvPr id="1611" name="Shape 1611"/>
            <p:cNvGrpSpPr/>
            <p:nvPr/>
          </p:nvGrpSpPr>
          <p:grpSpPr>
            <a:xfrm>
              <a:off x="1543050" y="2638988"/>
              <a:ext cx="453900" cy="396812"/>
              <a:chOff x="1543050" y="2638988"/>
              <a:chExt cx="453900" cy="396812"/>
            </a:xfrm>
          </p:grpSpPr>
          <p:sp>
            <p:nvSpPr>
              <p:cNvPr id="1612" name="Shape 1612"/>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13" name="Shape 1613"/>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0</a:t>
                </a:r>
              </a:p>
            </p:txBody>
          </p:sp>
        </p:grpSp>
        <p:grpSp>
          <p:nvGrpSpPr>
            <p:cNvPr id="1614" name="Shape 1614"/>
            <p:cNvGrpSpPr/>
            <p:nvPr/>
          </p:nvGrpSpPr>
          <p:grpSpPr>
            <a:xfrm>
              <a:off x="8350750" y="2638988"/>
              <a:ext cx="453900" cy="396812"/>
              <a:chOff x="1543050" y="2638988"/>
              <a:chExt cx="453900" cy="396812"/>
            </a:xfrm>
          </p:grpSpPr>
          <p:sp>
            <p:nvSpPr>
              <p:cNvPr id="1615" name="Shape 1615"/>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16" name="Shape 1616"/>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0</a:t>
                </a:r>
              </a:p>
            </p:txBody>
          </p:sp>
        </p:grpSp>
        <p:grpSp>
          <p:nvGrpSpPr>
            <p:cNvPr id="1617" name="Shape 1617"/>
            <p:cNvGrpSpPr/>
            <p:nvPr/>
          </p:nvGrpSpPr>
          <p:grpSpPr>
            <a:xfrm>
              <a:off x="7374725" y="2634213"/>
              <a:ext cx="453900" cy="396812"/>
              <a:chOff x="1543050" y="2638988"/>
              <a:chExt cx="453900" cy="396812"/>
            </a:xfrm>
          </p:grpSpPr>
          <p:sp>
            <p:nvSpPr>
              <p:cNvPr id="1618" name="Shape 1618"/>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19" name="Shape 1619"/>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0</a:t>
                </a:r>
              </a:p>
            </p:txBody>
          </p:sp>
        </p:grpSp>
        <p:grpSp>
          <p:nvGrpSpPr>
            <p:cNvPr id="1620" name="Shape 1620"/>
            <p:cNvGrpSpPr/>
            <p:nvPr/>
          </p:nvGrpSpPr>
          <p:grpSpPr>
            <a:xfrm>
              <a:off x="6398700" y="2638988"/>
              <a:ext cx="453900" cy="396812"/>
              <a:chOff x="1543050" y="2638988"/>
              <a:chExt cx="453900" cy="396812"/>
            </a:xfrm>
          </p:grpSpPr>
          <p:sp>
            <p:nvSpPr>
              <p:cNvPr id="1621" name="Shape 1621"/>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22" name="Shape 1622"/>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1</a:t>
                </a:r>
              </a:p>
            </p:txBody>
          </p:sp>
        </p:grpSp>
        <p:grpSp>
          <p:nvGrpSpPr>
            <p:cNvPr id="1623" name="Shape 1623"/>
            <p:cNvGrpSpPr/>
            <p:nvPr/>
          </p:nvGrpSpPr>
          <p:grpSpPr>
            <a:xfrm>
              <a:off x="5382800" y="2634213"/>
              <a:ext cx="453900" cy="396812"/>
              <a:chOff x="1543050" y="2638988"/>
              <a:chExt cx="453900" cy="396812"/>
            </a:xfrm>
          </p:grpSpPr>
          <p:sp>
            <p:nvSpPr>
              <p:cNvPr id="1624" name="Shape 1624"/>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25" name="Shape 1625"/>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1</a:t>
                </a:r>
              </a:p>
            </p:txBody>
          </p:sp>
        </p:grpSp>
        <p:grpSp>
          <p:nvGrpSpPr>
            <p:cNvPr id="1626" name="Shape 1626"/>
            <p:cNvGrpSpPr/>
            <p:nvPr/>
          </p:nvGrpSpPr>
          <p:grpSpPr>
            <a:xfrm>
              <a:off x="4476300" y="2638988"/>
              <a:ext cx="453900" cy="396812"/>
              <a:chOff x="1543050" y="2638988"/>
              <a:chExt cx="453900" cy="396812"/>
            </a:xfrm>
          </p:grpSpPr>
          <p:sp>
            <p:nvSpPr>
              <p:cNvPr id="1627" name="Shape 1627"/>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28" name="Shape 1628"/>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1</a:t>
                </a:r>
              </a:p>
            </p:txBody>
          </p:sp>
        </p:grpSp>
        <p:grpSp>
          <p:nvGrpSpPr>
            <p:cNvPr id="1629" name="Shape 1629"/>
            <p:cNvGrpSpPr/>
            <p:nvPr/>
          </p:nvGrpSpPr>
          <p:grpSpPr>
            <a:xfrm>
              <a:off x="3498550" y="2638988"/>
              <a:ext cx="453900" cy="396812"/>
              <a:chOff x="1543050" y="2638988"/>
              <a:chExt cx="453900" cy="396812"/>
            </a:xfrm>
          </p:grpSpPr>
          <p:sp>
            <p:nvSpPr>
              <p:cNvPr id="1630" name="Shape 1630"/>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31" name="Shape 1631"/>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1</a:t>
                </a:r>
              </a:p>
            </p:txBody>
          </p:sp>
        </p:grpSp>
        <p:grpSp>
          <p:nvGrpSpPr>
            <p:cNvPr id="1632" name="Shape 1632"/>
            <p:cNvGrpSpPr/>
            <p:nvPr/>
          </p:nvGrpSpPr>
          <p:grpSpPr>
            <a:xfrm>
              <a:off x="2520800" y="2638988"/>
              <a:ext cx="453900" cy="396812"/>
              <a:chOff x="1543050" y="2638988"/>
              <a:chExt cx="453900" cy="396812"/>
            </a:xfrm>
          </p:grpSpPr>
          <p:sp>
            <p:nvSpPr>
              <p:cNvPr id="1633" name="Shape 1633"/>
              <p:cNvSpPr/>
              <p:nvPr/>
            </p:nvSpPr>
            <p:spPr>
              <a:xfrm>
                <a:off x="1543050" y="2682700"/>
                <a:ext cx="453900" cy="353100"/>
              </a:xfrm>
              <a:prstGeom prst="roundRect">
                <a:avLst>
                  <a:gd fmla="val 16667" name="adj"/>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34" name="Shape 1634"/>
              <p:cNvSpPr txBox="1"/>
              <p:nvPr/>
            </p:nvSpPr>
            <p:spPr>
              <a:xfrm>
                <a:off x="1613550" y="2638988"/>
                <a:ext cx="383400" cy="319500"/>
              </a:xfrm>
              <a:prstGeom prst="rect">
                <a:avLst/>
              </a:prstGeom>
              <a:noFill/>
              <a:ln>
                <a:noFill/>
              </a:ln>
            </p:spPr>
            <p:txBody>
              <a:bodyPr anchorCtr="0" anchor="t" bIns="91425" lIns="91425" rIns="91425" wrap="square" tIns="91425">
                <a:noAutofit/>
              </a:bodyPr>
              <a:lstStyle/>
              <a:p>
                <a:pPr lvl="0" rtl="0">
                  <a:spcBef>
                    <a:spcPts val="0"/>
                  </a:spcBef>
                  <a:buNone/>
                </a:pPr>
                <a:r>
                  <a:rPr b="1" lang="en" sz="1800"/>
                  <a:t>0</a:t>
                </a:r>
              </a:p>
            </p:txBody>
          </p:sp>
        </p:grpSp>
      </p:grpSp>
      <p:sp>
        <p:nvSpPr>
          <p:cNvPr id="1635" name="Shape 1635"/>
          <p:cNvSpPr/>
          <p:nvPr/>
        </p:nvSpPr>
        <p:spPr>
          <a:xfrm>
            <a:off x="2241119" y="2658757"/>
            <a:ext cx="1825500" cy="2388300"/>
          </a:xfrm>
          <a:prstGeom prst="rect">
            <a:avLst/>
          </a:prstGeom>
          <a:noFill/>
          <a:ln cap="flat" cmpd="sng" w="114300">
            <a:solidFill>
              <a:srgbClr val="FF00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36" name="Shape 1636"/>
          <p:cNvSpPr/>
          <p:nvPr/>
        </p:nvSpPr>
        <p:spPr>
          <a:xfrm>
            <a:off x="6134944" y="2653982"/>
            <a:ext cx="1825500" cy="2388300"/>
          </a:xfrm>
          <a:prstGeom prst="rect">
            <a:avLst/>
          </a:prstGeom>
          <a:noFill/>
          <a:ln cap="flat" cmpd="sng" w="114300">
            <a:solidFill>
              <a:srgbClr val="FF00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Tree>
  </p:cSld>
  <p:clrMapOvr>
    <a:masterClrMapping/>
  </p:clrMapOvr>
</p:sld>
</file>

<file path=ppt/slides/slide8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640" name="Shape 1640"/>
        <p:cNvGrpSpPr/>
        <p:nvPr/>
      </p:nvGrpSpPr>
      <p:grpSpPr>
        <a:xfrm>
          <a:off x="0" y="0"/>
          <a:ext cx="0" cy="0"/>
          <a:chOff x="0" y="0"/>
          <a:chExt cx="0" cy="0"/>
        </a:xfrm>
      </p:grpSpPr>
      <p:sp>
        <p:nvSpPr>
          <p:cNvPr id="1641" name="Shape 1641"/>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1642" name="Shape 1642"/>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Lemma 2</a:t>
            </a:r>
          </a:p>
          <a:p>
            <a:pPr indent="-342900" lvl="1" marL="914400" rtl="0">
              <a:spcBef>
                <a:spcPts val="0"/>
              </a:spcBef>
              <a:buSzPct val="100000"/>
              <a:buChar char="○"/>
            </a:pPr>
            <a:r>
              <a:rPr lang="en" sz="1800"/>
              <a:t>P has a bivalent initial configuration.</a:t>
            </a:r>
          </a:p>
          <a:p>
            <a:pPr lvl="0">
              <a:spcBef>
                <a:spcPts val="0"/>
              </a:spcBef>
              <a:buNone/>
            </a:pPr>
            <a:r>
              <a:rPr lang="en" sz="1800"/>
              <a:t>Assume all initial configurations are either 0-valent or 1-valent.</a:t>
            </a:r>
          </a:p>
          <a:p>
            <a:pPr lvl="0" rtl="0">
              <a:spcBef>
                <a:spcPts val="0"/>
              </a:spcBef>
              <a:buNone/>
            </a:pPr>
            <a:r>
              <a:t/>
            </a:r>
            <a:endParaRPr sz="1800"/>
          </a:p>
          <a:p>
            <a:pPr lvl="0" rtl="0">
              <a:spcBef>
                <a:spcPts val="0"/>
              </a:spcBef>
              <a:buNone/>
            </a:pPr>
            <a:r>
              <a:t/>
            </a:r>
            <a:endParaRPr sz="1800">
              <a:solidFill>
                <a:srgbClr val="FFFFFF"/>
              </a:solidFill>
            </a:endParaRPr>
          </a:p>
        </p:txBody>
      </p:sp>
      <p:grpSp>
        <p:nvGrpSpPr>
          <p:cNvPr id="1643" name="Shape 1643"/>
          <p:cNvGrpSpPr/>
          <p:nvPr/>
        </p:nvGrpSpPr>
        <p:grpSpPr>
          <a:xfrm>
            <a:off x="487050" y="3029150"/>
            <a:ext cx="486300" cy="429600"/>
            <a:chOff x="1774800" y="2984350"/>
            <a:chExt cx="486300" cy="429600"/>
          </a:xfrm>
        </p:grpSpPr>
        <p:sp>
          <p:nvSpPr>
            <p:cNvPr id="1644" name="Shape 164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45" name="Shape 164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1</a:t>
              </a:r>
            </a:p>
          </p:txBody>
        </p:sp>
      </p:grpSp>
      <p:grpSp>
        <p:nvGrpSpPr>
          <p:cNvPr id="1646" name="Shape 1646"/>
          <p:cNvGrpSpPr/>
          <p:nvPr/>
        </p:nvGrpSpPr>
        <p:grpSpPr>
          <a:xfrm>
            <a:off x="2057000" y="3029150"/>
            <a:ext cx="486300" cy="429600"/>
            <a:chOff x="1774800" y="2984350"/>
            <a:chExt cx="486300" cy="429600"/>
          </a:xfrm>
        </p:grpSpPr>
        <p:sp>
          <p:nvSpPr>
            <p:cNvPr id="1647" name="Shape 164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48" name="Shape 164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2</a:t>
              </a:r>
            </a:p>
          </p:txBody>
        </p:sp>
      </p:grpSp>
      <p:cxnSp>
        <p:nvCxnSpPr>
          <p:cNvPr id="1649" name="Shape 1649"/>
          <p:cNvCxnSpPr>
            <a:endCxn id="1648" idx="1"/>
          </p:cNvCxnSpPr>
          <p:nvPr/>
        </p:nvCxnSpPr>
        <p:spPr>
          <a:xfrm flipH="1" rot="10800000">
            <a:off x="893000" y="3243950"/>
            <a:ext cx="1164000" cy="11700"/>
          </a:xfrm>
          <a:prstGeom prst="straightConnector1">
            <a:avLst/>
          </a:prstGeom>
          <a:noFill/>
          <a:ln cap="flat" cmpd="sng" w="28575">
            <a:solidFill>
              <a:schemeClr val="dk2"/>
            </a:solidFill>
            <a:prstDash val="solid"/>
            <a:round/>
            <a:headEnd len="lg" w="lg" type="none"/>
            <a:tailEnd len="lg" w="lg" type="none"/>
          </a:ln>
        </p:spPr>
      </p:cxnSp>
      <p:sp>
        <p:nvSpPr>
          <p:cNvPr id="1650" name="Shape 1650"/>
          <p:cNvSpPr txBox="1"/>
          <p:nvPr/>
        </p:nvSpPr>
        <p:spPr>
          <a:xfrm>
            <a:off x="915609" y="2746576"/>
            <a:ext cx="11640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FFFF00"/>
                </a:solidFill>
              </a:rPr>
              <a:t>Adjacent</a:t>
            </a:r>
            <a:r>
              <a:rPr b="1" lang="en">
                <a:solidFill>
                  <a:srgbClr val="EFEFEF"/>
                </a:solidFill>
              </a:rPr>
              <a:t>: differ in the initial state of a single process</a:t>
            </a:r>
          </a:p>
        </p:txBody>
      </p:sp>
    </p:spTree>
  </p:cSld>
  <p:clrMapOvr>
    <a:masterClrMapping/>
  </p:clrMapOvr>
</p:sld>
</file>

<file path=ppt/slides/slide8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654" name="Shape 1654"/>
        <p:cNvGrpSpPr/>
        <p:nvPr/>
      </p:nvGrpSpPr>
      <p:grpSpPr>
        <a:xfrm>
          <a:off x="0" y="0"/>
          <a:ext cx="0" cy="0"/>
          <a:chOff x="0" y="0"/>
          <a:chExt cx="0" cy="0"/>
        </a:xfrm>
      </p:grpSpPr>
      <p:sp>
        <p:nvSpPr>
          <p:cNvPr id="1655" name="Shape 1655"/>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1656" name="Shape 1656"/>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Lemma 2</a:t>
            </a:r>
          </a:p>
          <a:p>
            <a:pPr indent="-342900" lvl="1" marL="914400" rtl="0">
              <a:spcBef>
                <a:spcPts val="0"/>
              </a:spcBef>
              <a:buSzPct val="100000"/>
              <a:buChar char="○"/>
            </a:pPr>
            <a:r>
              <a:rPr lang="en" sz="1800"/>
              <a:t>P has a bivalent initial configuration.</a:t>
            </a:r>
          </a:p>
          <a:p>
            <a:pPr lvl="0" rtl="0">
              <a:spcBef>
                <a:spcPts val="0"/>
              </a:spcBef>
              <a:buNone/>
            </a:pPr>
            <a:r>
              <a:rPr lang="en" sz="1800"/>
              <a:t>Assume all initial configurations are either 0-valent or 1-valent.</a:t>
            </a:r>
          </a:p>
          <a:p>
            <a:pPr lvl="0" rtl="0">
              <a:spcBef>
                <a:spcPts val="0"/>
              </a:spcBef>
              <a:buNone/>
            </a:pPr>
            <a:r>
              <a:t/>
            </a:r>
            <a:endParaRPr sz="1800"/>
          </a:p>
          <a:p>
            <a:pPr lvl="0" rtl="0">
              <a:spcBef>
                <a:spcPts val="0"/>
              </a:spcBef>
              <a:buNone/>
            </a:pPr>
            <a:r>
              <a:t/>
            </a:r>
            <a:endParaRPr sz="1800">
              <a:solidFill>
                <a:srgbClr val="FFFFFF"/>
              </a:solidFill>
            </a:endParaRPr>
          </a:p>
        </p:txBody>
      </p:sp>
      <p:grpSp>
        <p:nvGrpSpPr>
          <p:cNvPr id="1657" name="Shape 1657"/>
          <p:cNvGrpSpPr/>
          <p:nvPr/>
        </p:nvGrpSpPr>
        <p:grpSpPr>
          <a:xfrm>
            <a:off x="487050" y="3029150"/>
            <a:ext cx="486300" cy="429600"/>
            <a:chOff x="1774800" y="2984350"/>
            <a:chExt cx="486300" cy="429600"/>
          </a:xfrm>
        </p:grpSpPr>
        <p:sp>
          <p:nvSpPr>
            <p:cNvPr id="1658" name="Shape 165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59" name="Shape 165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1</a:t>
              </a:r>
            </a:p>
          </p:txBody>
        </p:sp>
      </p:grpSp>
      <p:grpSp>
        <p:nvGrpSpPr>
          <p:cNvPr id="1660" name="Shape 1660"/>
          <p:cNvGrpSpPr/>
          <p:nvPr/>
        </p:nvGrpSpPr>
        <p:grpSpPr>
          <a:xfrm>
            <a:off x="2057000" y="3029150"/>
            <a:ext cx="486300" cy="429600"/>
            <a:chOff x="1774800" y="2984350"/>
            <a:chExt cx="486300" cy="429600"/>
          </a:xfrm>
        </p:grpSpPr>
        <p:sp>
          <p:nvSpPr>
            <p:cNvPr id="1661" name="Shape 166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62" name="Shape 166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2</a:t>
              </a:r>
            </a:p>
          </p:txBody>
        </p:sp>
      </p:grpSp>
      <p:grpSp>
        <p:nvGrpSpPr>
          <p:cNvPr id="1663" name="Shape 1663"/>
          <p:cNvGrpSpPr/>
          <p:nvPr/>
        </p:nvGrpSpPr>
        <p:grpSpPr>
          <a:xfrm>
            <a:off x="3158950" y="3029150"/>
            <a:ext cx="486300" cy="429600"/>
            <a:chOff x="1774800" y="2984350"/>
            <a:chExt cx="486300" cy="429600"/>
          </a:xfrm>
        </p:grpSpPr>
        <p:sp>
          <p:nvSpPr>
            <p:cNvPr id="1664" name="Shape 166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65" name="Shape 166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a:t>
              </a:r>
            </a:p>
          </p:txBody>
        </p:sp>
      </p:grpSp>
      <p:grpSp>
        <p:nvGrpSpPr>
          <p:cNvPr id="1666" name="Shape 1666"/>
          <p:cNvGrpSpPr/>
          <p:nvPr/>
        </p:nvGrpSpPr>
        <p:grpSpPr>
          <a:xfrm>
            <a:off x="4260900" y="3029138"/>
            <a:ext cx="486300" cy="429600"/>
            <a:chOff x="1774800" y="2984350"/>
            <a:chExt cx="486300" cy="429600"/>
          </a:xfrm>
        </p:grpSpPr>
        <p:sp>
          <p:nvSpPr>
            <p:cNvPr id="1667" name="Shape 166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68" name="Shape 166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i+1</a:t>
              </a:r>
            </a:p>
          </p:txBody>
        </p:sp>
      </p:grpSp>
      <p:grpSp>
        <p:nvGrpSpPr>
          <p:cNvPr id="1669" name="Shape 1669"/>
          <p:cNvGrpSpPr/>
          <p:nvPr/>
        </p:nvGrpSpPr>
        <p:grpSpPr>
          <a:xfrm>
            <a:off x="5362850" y="3029150"/>
            <a:ext cx="486300" cy="429600"/>
            <a:chOff x="1774800" y="2984350"/>
            <a:chExt cx="486300" cy="429600"/>
          </a:xfrm>
        </p:grpSpPr>
        <p:sp>
          <p:nvSpPr>
            <p:cNvPr id="1670" name="Shape 167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71" name="Shape 167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k</a:t>
              </a:r>
            </a:p>
          </p:txBody>
        </p:sp>
      </p:grpSp>
      <p:cxnSp>
        <p:nvCxnSpPr>
          <p:cNvPr id="1672" name="Shape 1672"/>
          <p:cNvCxnSpPr>
            <a:endCxn id="1662" idx="1"/>
          </p:cNvCxnSpPr>
          <p:nvPr/>
        </p:nvCxnSpPr>
        <p:spPr>
          <a:xfrm flipH="1" rot="10800000">
            <a:off x="893000" y="3243950"/>
            <a:ext cx="1164000" cy="11700"/>
          </a:xfrm>
          <a:prstGeom prst="straightConnector1">
            <a:avLst/>
          </a:prstGeom>
          <a:noFill/>
          <a:ln cap="flat" cmpd="sng" w="28575">
            <a:solidFill>
              <a:schemeClr val="dk2"/>
            </a:solidFill>
            <a:prstDash val="solid"/>
            <a:round/>
            <a:headEnd len="lg" w="lg" type="none"/>
            <a:tailEnd len="lg" w="lg" type="none"/>
          </a:ln>
        </p:spPr>
      </p:cxnSp>
      <p:cxnSp>
        <p:nvCxnSpPr>
          <p:cNvPr id="1673" name="Shape 1673"/>
          <p:cNvCxnSpPr>
            <a:endCxn id="1668" idx="1"/>
          </p:cNvCxnSpPr>
          <p:nvPr/>
        </p:nvCxnSpPr>
        <p:spPr>
          <a:xfrm flipH="1" rot="10800000">
            <a:off x="3572100" y="3243938"/>
            <a:ext cx="688800" cy="300"/>
          </a:xfrm>
          <a:prstGeom prst="straightConnector1">
            <a:avLst/>
          </a:prstGeom>
          <a:noFill/>
          <a:ln cap="flat" cmpd="sng" w="28575">
            <a:solidFill>
              <a:schemeClr val="dk2"/>
            </a:solidFill>
            <a:prstDash val="solid"/>
            <a:round/>
            <a:headEnd len="lg" w="lg" type="none"/>
            <a:tailEnd len="lg" w="lg" type="none"/>
          </a:ln>
        </p:spPr>
      </p:cxnSp>
      <p:sp>
        <p:nvSpPr>
          <p:cNvPr id="1674" name="Shape 1674"/>
          <p:cNvSpPr txBox="1"/>
          <p:nvPr/>
        </p:nvSpPr>
        <p:spPr>
          <a:xfrm>
            <a:off x="2571675" y="275795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1675" name="Shape 1675"/>
          <p:cNvSpPr txBox="1"/>
          <p:nvPr/>
        </p:nvSpPr>
        <p:spPr>
          <a:xfrm>
            <a:off x="4747200" y="275795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1676" name="Shape 1676"/>
          <p:cNvSpPr txBox="1"/>
          <p:nvPr/>
        </p:nvSpPr>
        <p:spPr>
          <a:xfrm>
            <a:off x="915609" y="2746576"/>
            <a:ext cx="11640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FFFF00"/>
                </a:solidFill>
              </a:rPr>
              <a:t>Adjacent</a:t>
            </a:r>
            <a:r>
              <a:rPr b="1" lang="en">
                <a:solidFill>
                  <a:srgbClr val="EFEFEF"/>
                </a:solidFill>
              </a:rPr>
              <a:t>: differ in the initial state of a single process</a:t>
            </a:r>
          </a:p>
        </p:txBody>
      </p:sp>
    </p:spTree>
  </p:cSld>
  <p:clrMapOvr>
    <a:masterClrMapping/>
  </p:clrMapOvr>
</p:sld>
</file>

<file path=ppt/slides/slide8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680" name="Shape 1680"/>
        <p:cNvGrpSpPr/>
        <p:nvPr/>
      </p:nvGrpSpPr>
      <p:grpSpPr>
        <a:xfrm>
          <a:off x="0" y="0"/>
          <a:ext cx="0" cy="0"/>
          <a:chOff x="0" y="0"/>
          <a:chExt cx="0" cy="0"/>
        </a:xfrm>
      </p:grpSpPr>
      <p:sp>
        <p:nvSpPr>
          <p:cNvPr id="1681" name="Shape 1681"/>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1682" name="Shape 1682"/>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Lemma 2</a:t>
            </a:r>
          </a:p>
          <a:p>
            <a:pPr indent="-342900" lvl="1" marL="914400" rtl="0">
              <a:spcBef>
                <a:spcPts val="0"/>
              </a:spcBef>
              <a:buSzPct val="100000"/>
              <a:buChar char="○"/>
            </a:pPr>
            <a:r>
              <a:rPr lang="en" sz="1800"/>
              <a:t>P has a bivalent initial configuration.</a:t>
            </a:r>
          </a:p>
          <a:p>
            <a:pPr lvl="0">
              <a:spcBef>
                <a:spcPts val="0"/>
              </a:spcBef>
              <a:buNone/>
            </a:pPr>
            <a:r>
              <a:rPr lang="en" sz="1800"/>
              <a:t>Assume all initial configurations are either 0-valent or 1-valent.</a:t>
            </a:r>
          </a:p>
          <a:p>
            <a:pPr lvl="0" rtl="0">
              <a:spcBef>
                <a:spcPts val="0"/>
              </a:spcBef>
              <a:buNone/>
            </a:pPr>
            <a:r>
              <a:t/>
            </a:r>
            <a:endParaRPr sz="1800"/>
          </a:p>
          <a:p>
            <a:pPr lvl="0" rtl="0">
              <a:spcBef>
                <a:spcPts val="0"/>
              </a:spcBef>
              <a:buNone/>
            </a:pPr>
            <a:r>
              <a:t/>
            </a:r>
            <a:endParaRPr sz="1800">
              <a:solidFill>
                <a:srgbClr val="FFFFFF"/>
              </a:solidFill>
            </a:endParaRPr>
          </a:p>
        </p:txBody>
      </p:sp>
      <p:grpSp>
        <p:nvGrpSpPr>
          <p:cNvPr id="1683" name="Shape 1683"/>
          <p:cNvGrpSpPr/>
          <p:nvPr/>
        </p:nvGrpSpPr>
        <p:grpSpPr>
          <a:xfrm>
            <a:off x="487050" y="3029150"/>
            <a:ext cx="486300" cy="429600"/>
            <a:chOff x="1774800" y="2984350"/>
            <a:chExt cx="486300" cy="429600"/>
          </a:xfrm>
        </p:grpSpPr>
        <p:sp>
          <p:nvSpPr>
            <p:cNvPr id="1684" name="Shape 168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85" name="Shape 168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1</a:t>
              </a:r>
            </a:p>
          </p:txBody>
        </p:sp>
      </p:grpSp>
      <p:grpSp>
        <p:nvGrpSpPr>
          <p:cNvPr id="1686" name="Shape 1686"/>
          <p:cNvGrpSpPr/>
          <p:nvPr/>
        </p:nvGrpSpPr>
        <p:grpSpPr>
          <a:xfrm>
            <a:off x="2057000" y="3029150"/>
            <a:ext cx="486300" cy="429600"/>
            <a:chOff x="1774800" y="2984350"/>
            <a:chExt cx="486300" cy="429600"/>
          </a:xfrm>
        </p:grpSpPr>
        <p:sp>
          <p:nvSpPr>
            <p:cNvPr id="1687" name="Shape 168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88" name="Shape 168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2</a:t>
              </a:r>
            </a:p>
          </p:txBody>
        </p:sp>
      </p:grpSp>
      <p:grpSp>
        <p:nvGrpSpPr>
          <p:cNvPr id="1689" name="Shape 1689"/>
          <p:cNvGrpSpPr/>
          <p:nvPr/>
        </p:nvGrpSpPr>
        <p:grpSpPr>
          <a:xfrm>
            <a:off x="3158950" y="3029150"/>
            <a:ext cx="486300" cy="429600"/>
            <a:chOff x="1774800" y="2984350"/>
            <a:chExt cx="486300" cy="429600"/>
          </a:xfrm>
        </p:grpSpPr>
        <p:sp>
          <p:nvSpPr>
            <p:cNvPr id="1690" name="Shape 169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91" name="Shape 169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a:t>
              </a:r>
            </a:p>
          </p:txBody>
        </p:sp>
      </p:grpSp>
      <p:grpSp>
        <p:nvGrpSpPr>
          <p:cNvPr id="1692" name="Shape 1692"/>
          <p:cNvGrpSpPr/>
          <p:nvPr/>
        </p:nvGrpSpPr>
        <p:grpSpPr>
          <a:xfrm>
            <a:off x="4260900" y="3029138"/>
            <a:ext cx="486300" cy="429600"/>
            <a:chOff x="1774800" y="2984350"/>
            <a:chExt cx="486300" cy="429600"/>
          </a:xfrm>
        </p:grpSpPr>
        <p:sp>
          <p:nvSpPr>
            <p:cNvPr id="1693" name="Shape 169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94" name="Shape 169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i+1</a:t>
              </a:r>
            </a:p>
          </p:txBody>
        </p:sp>
      </p:grpSp>
      <p:grpSp>
        <p:nvGrpSpPr>
          <p:cNvPr id="1695" name="Shape 1695"/>
          <p:cNvGrpSpPr/>
          <p:nvPr/>
        </p:nvGrpSpPr>
        <p:grpSpPr>
          <a:xfrm>
            <a:off x="487050" y="3989175"/>
            <a:ext cx="486300" cy="429600"/>
            <a:chOff x="1774800" y="2984350"/>
            <a:chExt cx="486300" cy="429600"/>
          </a:xfrm>
        </p:grpSpPr>
        <p:sp>
          <p:nvSpPr>
            <p:cNvPr id="1696" name="Shape 1696"/>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697" name="Shape 169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1698" name="Shape 1698"/>
          <p:cNvGrpSpPr/>
          <p:nvPr/>
        </p:nvGrpSpPr>
        <p:grpSpPr>
          <a:xfrm>
            <a:off x="5362850" y="3029150"/>
            <a:ext cx="486300" cy="429600"/>
            <a:chOff x="1774800" y="2984350"/>
            <a:chExt cx="486300" cy="429600"/>
          </a:xfrm>
        </p:grpSpPr>
        <p:sp>
          <p:nvSpPr>
            <p:cNvPr id="1699" name="Shape 169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700" name="Shape 170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k</a:t>
              </a:r>
            </a:p>
          </p:txBody>
        </p:sp>
      </p:grpSp>
      <p:grpSp>
        <p:nvGrpSpPr>
          <p:cNvPr id="1701" name="Shape 1701"/>
          <p:cNvGrpSpPr/>
          <p:nvPr/>
        </p:nvGrpSpPr>
        <p:grpSpPr>
          <a:xfrm>
            <a:off x="5362850" y="3989175"/>
            <a:ext cx="486300" cy="429600"/>
            <a:chOff x="1774800" y="2984350"/>
            <a:chExt cx="486300" cy="429600"/>
          </a:xfrm>
        </p:grpSpPr>
        <p:sp>
          <p:nvSpPr>
            <p:cNvPr id="1702" name="Shape 1702"/>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703" name="Shape 170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1704" name="Shape 1704"/>
          <p:cNvGrpSpPr/>
          <p:nvPr/>
        </p:nvGrpSpPr>
        <p:grpSpPr>
          <a:xfrm>
            <a:off x="4260900" y="3989175"/>
            <a:ext cx="486300" cy="429600"/>
            <a:chOff x="1774800" y="2984350"/>
            <a:chExt cx="486300" cy="429600"/>
          </a:xfrm>
        </p:grpSpPr>
        <p:sp>
          <p:nvSpPr>
            <p:cNvPr id="1705" name="Shape 1705"/>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706" name="Shape 170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1707" name="Shape 1707"/>
          <p:cNvGrpSpPr/>
          <p:nvPr/>
        </p:nvGrpSpPr>
        <p:grpSpPr>
          <a:xfrm>
            <a:off x="3158950" y="3989175"/>
            <a:ext cx="486300" cy="429600"/>
            <a:chOff x="1774800" y="2984350"/>
            <a:chExt cx="486300" cy="429600"/>
          </a:xfrm>
        </p:grpSpPr>
        <p:sp>
          <p:nvSpPr>
            <p:cNvPr id="1708" name="Shape 1708"/>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709" name="Shape 170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1710" name="Shape 1710"/>
          <p:cNvGrpSpPr/>
          <p:nvPr/>
        </p:nvGrpSpPr>
        <p:grpSpPr>
          <a:xfrm>
            <a:off x="2057000" y="3989175"/>
            <a:ext cx="486300" cy="429600"/>
            <a:chOff x="1774800" y="2984350"/>
            <a:chExt cx="486300" cy="429600"/>
          </a:xfrm>
        </p:grpSpPr>
        <p:sp>
          <p:nvSpPr>
            <p:cNvPr id="1711" name="Shape 1711"/>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712" name="Shape 171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1713" name="Shape 1713"/>
          <p:cNvCxnSpPr>
            <a:endCxn id="1688" idx="1"/>
          </p:cNvCxnSpPr>
          <p:nvPr/>
        </p:nvCxnSpPr>
        <p:spPr>
          <a:xfrm flipH="1" rot="10800000">
            <a:off x="893000" y="3243950"/>
            <a:ext cx="1164000" cy="11700"/>
          </a:xfrm>
          <a:prstGeom prst="straightConnector1">
            <a:avLst/>
          </a:prstGeom>
          <a:noFill/>
          <a:ln cap="flat" cmpd="sng" w="28575">
            <a:solidFill>
              <a:schemeClr val="dk2"/>
            </a:solidFill>
            <a:prstDash val="solid"/>
            <a:round/>
            <a:headEnd len="lg" w="lg" type="none"/>
            <a:tailEnd len="lg" w="lg" type="none"/>
          </a:ln>
        </p:spPr>
      </p:cxnSp>
      <p:cxnSp>
        <p:nvCxnSpPr>
          <p:cNvPr id="1714" name="Shape 1714"/>
          <p:cNvCxnSpPr>
            <a:stCxn id="1685" idx="2"/>
            <a:endCxn id="1697" idx="0"/>
          </p:cNvCxnSpPr>
          <p:nvPr/>
        </p:nvCxnSpPr>
        <p:spPr>
          <a:xfrm>
            <a:off x="7302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1715" name="Shape 1715"/>
          <p:cNvCxnSpPr>
            <a:stCxn id="1688" idx="2"/>
            <a:endCxn id="1712" idx="0"/>
          </p:cNvCxnSpPr>
          <p:nvPr/>
        </p:nvCxnSpPr>
        <p:spPr>
          <a:xfrm>
            <a:off x="230015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1716" name="Shape 1716"/>
          <p:cNvCxnSpPr>
            <a:stCxn id="1691" idx="2"/>
            <a:endCxn id="1709" idx="0"/>
          </p:cNvCxnSpPr>
          <p:nvPr/>
        </p:nvCxnSpPr>
        <p:spPr>
          <a:xfrm>
            <a:off x="34021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1717" name="Shape 1717"/>
          <p:cNvCxnSpPr>
            <a:stCxn id="1694" idx="2"/>
            <a:endCxn id="1706" idx="0"/>
          </p:cNvCxnSpPr>
          <p:nvPr/>
        </p:nvCxnSpPr>
        <p:spPr>
          <a:xfrm>
            <a:off x="4504050" y="3458738"/>
            <a:ext cx="0" cy="530400"/>
          </a:xfrm>
          <a:prstGeom prst="straightConnector1">
            <a:avLst/>
          </a:prstGeom>
          <a:noFill/>
          <a:ln cap="flat" cmpd="sng" w="28575">
            <a:solidFill>
              <a:schemeClr val="dk2"/>
            </a:solidFill>
            <a:prstDash val="solid"/>
            <a:round/>
            <a:headEnd len="lg" w="lg" type="none"/>
            <a:tailEnd len="lg" w="lg" type="none"/>
          </a:ln>
        </p:spPr>
      </p:cxnSp>
      <p:cxnSp>
        <p:nvCxnSpPr>
          <p:cNvPr id="1718" name="Shape 1718"/>
          <p:cNvCxnSpPr>
            <a:stCxn id="1700" idx="2"/>
            <a:endCxn id="1703" idx="0"/>
          </p:cNvCxnSpPr>
          <p:nvPr/>
        </p:nvCxnSpPr>
        <p:spPr>
          <a:xfrm>
            <a:off x="56060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1719" name="Shape 1719"/>
          <p:cNvCxnSpPr>
            <a:endCxn id="1694" idx="1"/>
          </p:cNvCxnSpPr>
          <p:nvPr/>
        </p:nvCxnSpPr>
        <p:spPr>
          <a:xfrm flipH="1" rot="10800000">
            <a:off x="3572100" y="3243938"/>
            <a:ext cx="688800" cy="300"/>
          </a:xfrm>
          <a:prstGeom prst="straightConnector1">
            <a:avLst/>
          </a:prstGeom>
          <a:noFill/>
          <a:ln cap="flat" cmpd="sng" w="28575">
            <a:solidFill>
              <a:schemeClr val="dk2"/>
            </a:solidFill>
            <a:prstDash val="solid"/>
            <a:round/>
            <a:headEnd len="lg" w="lg" type="none"/>
            <a:tailEnd len="lg" w="lg" type="none"/>
          </a:ln>
        </p:spPr>
      </p:cxnSp>
      <p:sp>
        <p:nvSpPr>
          <p:cNvPr id="1720" name="Shape 1720"/>
          <p:cNvSpPr txBox="1"/>
          <p:nvPr/>
        </p:nvSpPr>
        <p:spPr>
          <a:xfrm>
            <a:off x="2571675" y="2757950"/>
            <a:ext cx="763200" cy="271200"/>
          </a:xfrm>
          <a:prstGeom prst="rect">
            <a:avLst/>
          </a:prstGeom>
          <a:noFill/>
          <a:ln>
            <a:noFill/>
          </a:ln>
        </p:spPr>
        <p:txBody>
          <a:bodyPr anchorCtr="0" anchor="t" bIns="91425" lIns="91425" rIns="91425" wrap="square" tIns="91425">
            <a:noAutofit/>
          </a:bodyPr>
          <a:lstStyle/>
          <a:p>
            <a:pPr lvl="0">
              <a:spcBef>
                <a:spcPts val="0"/>
              </a:spcBef>
              <a:buNone/>
            </a:pPr>
            <a:r>
              <a:rPr lang="en" sz="3600">
                <a:solidFill>
                  <a:srgbClr val="EFEFEF"/>
                </a:solidFill>
              </a:rPr>
              <a:t>...</a:t>
            </a:r>
          </a:p>
        </p:txBody>
      </p:sp>
      <p:sp>
        <p:nvSpPr>
          <p:cNvPr id="1721" name="Shape 1721"/>
          <p:cNvSpPr txBox="1"/>
          <p:nvPr/>
        </p:nvSpPr>
        <p:spPr>
          <a:xfrm>
            <a:off x="4747200" y="275795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1722" name="Shape 1722"/>
          <p:cNvSpPr txBox="1"/>
          <p:nvPr/>
        </p:nvSpPr>
        <p:spPr>
          <a:xfrm>
            <a:off x="915609" y="2746576"/>
            <a:ext cx="1164000" cy="429600"/>
          </a:xfrm>
          <a:prstGeom prst="rect">
            <a:avLst/>
          </a:prstGeom>
          <a:noFill/>
          <a:ln>
            <a:noFill/>
          </a:ln>
        </p:spPr>
        <p:txBody>
          <a:bodyPr anchorCtr="0" anchor="t" bIns="91425" lIns="91425" rIns="91425" wrap="square" tIns="91425">
            <a:noAutofit/>
          </a:bodyPr>
          <a:lstStyle/>
          <a:p>
            <a:pPr lvl="0">
              <a:spcBef>
                <a:spcPts val="0"/>
              </a:spcBef>
              <a:buNone/>
            </a:pPr>
            <a:r>
              <a:rPr b="1" lang="en">
                <a:solidFill>
                  <a:srgbClr val="FFFF00"/>
                </a:solidFill>
              </a:rPr>
              <a:t>Adjacent</a:t>
            </a:r>
            <a:r>
              <a:rPr b="1" lang="en">
                <a:solidFill>
                  <a:srgbClr val="EFEFEF"/>
                </a:solidFill>
              </a:rPr>
              <a:t>: differ in the initial state of a single process</a:t>
            </a:r>
          </a:p>
        </p:txBody>
      </p:sp>
    </p:spTree>
  </p:cSld>
  <p:clrMapOvr>
    <a:masterClrMapping/>
  </p:clrMapOvr>
</p:sld>
</file>

<file path=ppt/slides/slide8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726" name="Shape 1726"/>
        <p:cNvGrpSpPr/>
        <p:nvPr/>
      </p:nvGrpSpPr>
      <p:grpSpPr>
        <a:xfrm>
          <a:off x="0" y="0"/>
          <a:ext cx="0" cy="0"/>
          <a:chOff x="0" y="0"/>
          <a:chExt cx="0" cy="0"/>
        </a:xfrm>
      </p:grpSpPr>
      <p:sp>
        <p:nvSpPr>
          <p:cNvPr id="1727" name="Shape 1727"/>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1728" name="Shape 1728"/>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Lemma 2</a:t>
            </a:r>
          </a:p>
          <a:p>
            <a:pPr indent="-342900" lvl="1" marL="914400" rtl="0">
              <a:spcBef>
                <a:spcPts val="0"/>
              </a:spcBef>
              <a:buSzPct val="100000"/>
              <a:buChar char="○"/>
            </a:pPr>
            <a:r>
              <a:rPr lang="en" sz="1800"/>
              <a:t>P has a bivalent initial configuration.</a:t>
            </a:r>
          </a:p>
          <a:p>
            <a:pPr lvl="0">
              <a:spcBef>
                <a:spcPts val="0"/>
              </a:spcBef>
              <a:buNone/>
            </a:pPr>
            <a:r>
              <a:rPr lang="en" sz="1800"/>
              <a:t>Assume all initial configurations are either 0-valent or 1-valent.</a:t>
            </a:r>
          </a:p>
          <a:p>
            <a:pPr lvl="0">
              <a:spcBef>
                <a:spcPts val="0"/>
              </a:spcBef>
              <a:buNone/>
            </a:pPr>
            <a:r>
              <a:t/>
            </a:r>
            <a:endParaRPr sz="1800"/>
          </a:p>
          <a:p>
            <a:pPr lvl="0" rtl="0">
              <a:spcBef>
                <a:spcPts val="0"/>
              </a:spcBef>
              <a:buNone/>
            </a:pPr>
            <a:r>
              <a:t/>
            </a:r>
            <a:endParaRPr sz="1800"/>
          </a:p>
          <a:p>
            <a:pPr lvl="0" rtl="0">
              <a:spcBef>
                <a:spcPts val="0"/>
              </a:spcBef>
              <a:buNone/>
            </a:pPr>
            <a:r>
              <a:t/>
            </a:r>
            <a:endParaRPr sz="1800">
              <a:solidFill>
                <a:srgbClr val="FFFFFF"/>
              </a:solidFill>
            </a:endParaRPr>
          </a:p>
        </p:txBody>
      </p:sp>
      <p:grpSp>
        <p:nvGrpSpPr>
          <p:cNvPr id="1729" name="Shape 1729"/>
          <p:cNvGrpSpPr/>
          <p:nvPr/>
        </p:nvGrpSpPr>
        <p:grpSpPr>
          <a:xfrm>
            <a:off x="487050" y="3029150"/>
            <a:ext cx="486300" cy="429600"/>
            <a:chOff x="1774800" y="2984350"/>
            <a:chExt cx="486300" cy="429600"/>
          </a:xfrm>
        </p:grpSpPr>
        <p:sp>
          <p:nvSpPr>
            <p:cNvPr id="1730" name="Shape 173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731" name="Shape 173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1</a:t>
              </a:r>
            </a:p>
          </p:txBody>
        </p:sp>
      </p:grpSp>
      <p:grpSp>
        <p:nvGrpSpPr>
          <p:cNvPr id="1732" name="Shape 1732"/>
          <p:cNvGrpSpPr/>
          <p:nvPr/>
        </p:nvGrpSpPr>
        <p:grpSpPr>
          <a:xfrm>
            <a:off x="2057000" y="3029150"/>
            <a:ext cx="486300" cy="429600"/>
            <a:chOff x="1774800" y="2984350"/>
            <a:chExt cx="486300" cy="429600"/>
          </a:xfrm>
        </p:grpSpPr>
        <p:sp>
          <p:nvSpPr>
            <p:cNvPr id="1733" name="Shape 173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734" name="Shape 173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2</a:t>
              </a:r>
            </a:p>
          </p:txBody>
        </p:sp>
      </p:grpSp>
      <p:grpSp>
        <p:nvGrpSpPr>
          <p:cNvPr id="1735" name="Shape 1735"/>
          <p:cNvGrpSpPr/>
          <p:nvPr/>
        </p:nvGrpSpPr>
        <p:grpSpPr>
          <a:xfrm>
            <a:off x="3158950" y="3029150"/>
            <a:ext cx="486300" cy="429600"/>
            <a:chOff x="1774800" y="2984350"/>
            <a:chExt cx="486300" cy="429600"/>
          </a:xfrm>
        </p:grpSpPr>
        <p:sp>
          <p:nvSpPr>
            <p:cNvPr id="1736" name="Shape 173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737" name="Shape 173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a:t>
              </a:r>
            </a:p>
          </p:txBody>
        </p:sp>
      </p:grpSp>
      <p:grpSp>
        <p:nvGrpSpPr>
          <p:cNvPr id="1738" name="Shape 1738"/>
          <p:cNvGrpSpPr/>
          <p:nvPr/>
        </p:nvGrpSpPr>
        <p:grpSpPr>
          <a:xfrm>
            <a:off x="4260900" y="3029138"/>
            <a:ext cx="486300" cy="429600"/>
            <a:chOff x="1774800" y="2984350"/>
            <a:chExt cx="486300" cy="429600"/>
          </a:xfrm>
        </p:grpSpPr>
        <p:sp>
          <p:nvSpPr>
            <p:cNvPr id="1739" name="Shape 173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740" name="Shape 174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i+1</a:t>
              </a:r>
            </a:p>
          </p:txBody>
        </p:sp>
      </p:grpSp>
      <p:grpSp>
        <p:nvGrpSpPr>
          <p:cNvPr id="1741" name="Shape 1741"/>
          <p:cNvGrpSpPr/>
          <p:nvPr/>
        </p:nvGrpSpPr>
        <p:grpSpPr>
          <a:xfrm>
            <a:off x="487050" y="3989175"/>
            <a:ext cx="486300" cy="429600"/>
            <a:chOff x="1774800" y="2984350"/>
            <a:chExt cx="486300" cy="429600"/>
          </a:xfrm>
        </p:grpSpPr>
        <p:sp>
          <p:nvSpPr>
            <p:cNvPr id="1742" name="Shape 1742"/>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743" name="Shape 174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1744" name="Shape 1744"/>
          <p:cNvGrpSpPr/>
          <p:nvPr/>
        </p:nvGrpSpPr>
        <p:grpSpPr>
          <a:xfrm>
            <a:off x="5362850" y="3029150"/>
            <a:ext cx="486300" cy="429600"/>
            <a:chOff x="1774800" y="2984350"/>
            <a:chExt cx="486300" cy="429600"/>
          </a:xfrm>
        </p:grpSpPr>
        <p:sp>
          <p:nvSpPr>
            <p:cNvPr id="1745" name="Shape 174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746" name="Shape 174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k</a:t>
              </a:r>
            </a:p>
          </p:txBody>
        </p:sp>
      </p:grpSp>
      <p:grpSp>
        <p:nvGrpSpPr>
          <p:cNvPr id="1747" name="Shape 1747"/>
          <p:cNvGrpSpPr/>
          <p:nvPr/>
        </p:nvGrpSpPr>
        <p:grpSpPr>
          <a:xfrm>
            <a:off x="5362850" y="3989175"/>
            <a:ext cx="486300" cy="429600"/>
            <a:chOff x="1774800" y="2984350"/>
            <a:chExt cx="486300" cy="429600"/>
          </a:xfrm>
        </p:grpSpPr>
        <p:sp>
          <p:nvSpPr>
            <p:cNvPr id="1748" name="Shape 1748"/>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749" name="Shape 174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1750" name="Shape 1750"/>
          <p:cNvGrpSpPr/>
          <p:nvPr/>
        </p:nvGrpSpPr>
        <p:grpSpPr>
          <a:xfrm>
            <a:off x="4260900" y="3989175"/>
            <a:ext cx="486300" cy="429600"/>
            <a:chOff x="1774800" y="2984350"/>
            <a:chExt cx="486300" cy="429600"/>
          </a:xfrm>
        </p:grpSpPr>
        <p:sp>
          <p:nvSpPr>
            <p:cNvPr id="1751" name="Shape 1751"/>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752" name="Shape 175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1753" name="Shape 1753"/>
          <p:cNvGrpSpPr/>
          <p:nvPr/>
        </p:nvGrpSpPr>
        <p:grpSpPr>
          <a:xfrm>
            <a:off x="3158950" y="3989175"/>
            <a:ext cx="486300" cy="429600"/>
            <a:chOff x="1774800" y="2984350"/>
            <a:chExt cx="486300" cy="429600"/>
          </a:xfrm>
        </p:grpSpPr>
        <p:sp>
          <p:nvSpPr>
            <p:cNvPr id="1754" name="Shape 1754"/>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755" name="Shape 175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1756" name="Shape 1756"/>
          <p:cNvGrpSpPr/>
          <p:nvPr/>
        </p:nvGrpSpPr>
        <p:grpSpPr>
          <a:xfrm>
            <a:off x="2057000" y="3989175"/>
            <a:ext cx="486300" cy="429600"/>
            <a:chOff x="1774800" y="2984350"/>
            <a:chExt cx="486300" cy="429600"/>
          </a:xfrm>
        </p:grpSpPr>
        <p:sp>
          <p:nvSpPr>
            <p:cNvPr id="1757" name="Shape 1757"/>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758" name="Shape 175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1759" name="Shape 1759"/>
          <p:cNvCxnSpPr>
            <a:endCxn id="1734" idx="1"/>
          </p:cNvCxnSpPr>
          <p:nvPr/>
        </p:nvCxnSpPr>
        <p:spPr>
          <a:xfrm flipH="1" rot="10800000">
            <a:off x="893000" y="3243950"/>
            <a:ext cx="1164000" cy="11700"/>
          </a:xfrm>
          <a:prstGeom prst="straightConnector1">
            <a:avLst/>
          </a:prstGeom>
          <a:noFill/>
          <a:ln cap="flat" cmpd="sng" w="28575">
            <a:solidFill>
              <a:schemeClr val="dk2"/>
            </a:solidFill>
            <a:prstDash val="solid"/>
            <a:round/>
            <a:headEnd len="lg" w="lg" type="none"/>
            <a:tailEnd len="lg" w="lg" type="none"/>
          </a:ln>
        </p:spPr>
      </p:cxnSp>
      <p:cxnSp>
        <p:nvCxnSpPr>
          <p:cNvPr id="1760" name="Shape 1760"/>
          <p:cNvCxnSpPr>
            <a:stCxn id="1731" idx="2"/>
            <a:endCxn id="1743" idx="0"/>
          </p:cNvCxnSpPr>
          <p:nvPr/>
        </p:nvCxnSpPr>
        <p:spPr>
          <a:xfrm>
            <a:off x="7302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1761" name="Shape 1761"/>
          <p:cNvCxnSpPr>
            <a:stCxn id="1734" idx="2"/>
            <a:endCxn id="1758" idx="0"/>
          </p:cNvCxnSpPr>
          <p:nvPr/>
        </p:nvCxnSpPr>
        <p:spPr>
          <a:xfrm>
            <a:off x="230015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1762" name="Shape 1762"/>
          <p:cNvCxnSpPr>
            <a:stCxn id="1737" idx="2"/>
            <a:endCxn id="1755" idx="0"/>
          </p:cNvCxnSpPr>
          <p:nvPr/>
        </p:nvCxnSpPr>
        <p:spPr>
          <a:xfrm>
            <a:off x="34021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1763" name="Shape 1763"/>
          <p:cNvCxnSpPr>
            <a:stCxn id="1740" idx="2"/>
            <a:endCxn id="1752" idx="0"/>
          </p:cNvCxnSpPr>
          <p:nvPr/>
        </p:nvCxnSpPr>
        <p:spPr>
          <a:xfrm>
            <a:off x="4504050" y="3458738"/>
            <a:ext cx="0" cy="530400"/>
          </a:xfrm>
          <a:prstGeom prst="straightConnector1">
            <a:avLst/>
          </a:prstGeom>
          <a:noFill/>
          <a:ln cap="flat" cmpd="sng" w="28575">
            <a:solidFill>
              <a:schemeClr val="dk2"/>
            </a:solidFill>
            <a:prstDash val="solid"/>
            <a:round/>
            <a:headEnd len="lg" w="lg" type="none"/>
            <a:tailEnd len="lg" w="lg" type="none"/>
          </a:ln>
        </p:spPr>
      </p:cxnSp>
      <p:cxnSp>
        <p:nvCxnSpPr>
          <p:cNvPr id="1764" name="Shape 1764"/>
          <p:cNvCxnSpPr>
            <a:stCxn id="1746" idx="2"/>
            <a:endCxn id="1749" idx="0"/>
          </p:cNvCxnSpPr>
          <p:nvPr/>
        </p:nvCxnSpPr>
        <p:spPr>
          <a:xfrm>
            <a:off x="56060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1765" name="Shape 1765"/>
          <p:cNvCxnSpPr>
            <a:endCxn id="1740" idx="1"/>
          </p:cNvCxnSpPr>
          <p:nvPr/>
        </p:nvCxnSpPr>
        <p:spPr>
          <a:xfrm flipH="1" rot="10800000">
            <a:off x="3572100" y="3243938"/>
            <a:ext cx="688800" cy="300"/>
          </a:xfrm>
          <a:prstGeom prst="straightConnector1">
            <a:avLst/>
          </a:prstGeom>
          <a:noFill/>
          <a:ln cap="flat" cmpd="sng" w="28575">
            <a:solidFill>
              <a:schemeClr val="dk2"/>
            </a:solidFill>
            <a:prstDash val="solid"/>
            <a:round/>
            <a:headEnd len="lg" w="lg" type="none"/>
            <a:tailEnd len="lg" w="lg" type="none"/>
          </a:ln>
        </p:spPr>
      </p:cxnSp>
      <p:sp>
        <p:nvSpPr>
          <p:cNvPr id="1766" name="Shape 1766"/>
          <p:cNvSpPr txBox="1"/>
          <p:nvPr/>
        </p:nvSpPr>
        <p:spPr>
          <a:xfrm>
            <a:off x="2571675" y="275795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1767" name="Shape 1767"/>
          <p:cNvSpPr txBox="1"/>
          <p:nvPr/>
        </p:nvSpPr>
        <p:spPr>
          <a:xfrm>
            <a:off x="4747200" y="275795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1768" name="Shape 1768"/>
          <p:cNvSpPr txBox="1"/>
          <p:nvPr/>
        </p:nvSpPr>
        <p:spPr>
          <a:xfrm>
            <a:off x="915609" y="2746576"/>
            <a:ext cx="11640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FFFF00"/>
                </a:solidFill>
              </a:rPr>
              <a:t>Adjacent</a:t>
            </a:r>
            <a:r>
              <a:rPr b="1" lang="en">
                <a:solidFill>
                  <a:srgbClr val="EFEFEF"/>
                </a:solidFill>
              </a:rPr>
              <a:t>: differ in the initial state of a single process</a:t>
            </a:r>
          </a:p>
        </p:txBody>
      </p:sp>
      <p:sp>
        <p:nvSpPr>
          <p:cNvPr id="1769" name="Shape 1769"/>
          <p:cNvSpPr/>
          <p:nvPr/>
        </p:nvSpPr>
        <p:spPr>
          <a:xfrm>
            <a:off x="3099575" y="2652275"/>
            <a:ext cx="1707000" cy="1977000"/>
          </a:xfrm>
          <a:prstGeom prst="rect">
            <a:avLst/>
          </a:prstGeom>
          <a:noFill/>
          <a:ln cap="flat" cmpd="sng" w="114300">
            <a:solidFill>
              <a:srgbClr val="FF00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Tree>
  </p:cSld>
  <p:clrMapOvr>
    <a:masterClrMapping/>
  </p:clrMapOvr>
</p:sld>
</file>

<file path=ppt/slides/slide8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773" name="Shape 1773"/>
        <p:cNvGrpSpPr/>
        <p:nvPr/>
      </p:nvGrpSpPr>
      <p:grpSpPr>
        <a:xfrm>
          <a:off x="0" y="0"/>
          <a:ext cx="0" cy="0"/>
          <a:chOff x="0" y="0"/>
          <a:chExt cx="0" cy="0"/>
        </a:xfrm>
      </p:grpSpPr>
      <p:sp>
        <p:nvSpPr>
          <p:cNvPr id="1774" name="Shape 1774"/>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1775" name="Shape 1775"/>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Lemma 2</a:t>
            </a:r>
          </a:p>
          <a:p>
            <a:pPr indent="-342900" lvl="1" marL="914400" rtl="0">
              <a:spcBef>
                <a:spcPts val="0"/>
              </a:spcBef>
              <a:buSzPct val="100000"/>
              <a:buChar char="○"/>
            </a:pPr>
            <a:r>
              <a:rPr lang="en" sz="1800"/>
              <a:t>P has a bivalent initial configuration.</a:t>
            </a:r>
          </a:p>
          <a:p>
            <a:pPr lvl="0" rtl="0">
              <a:spcBef>
                <a:spcPts val="0"/>
              </a:spcBef>
              <a:buNone/>
            </a:pPr>
            <a:r>
              <a:rPr lang="en" sz="1800"/>
              <a:t>Assume all initial configurations are either 0-valent or 1-valent.</a:t>
            </a:r>
          </a:p>
          <a:p>
            <a:pPr lvl="0" rtl="0">
              <a:spcBef>
                <a:spcPts val="0"/>
              </a:spcBef>
              <a:buNone/>
            </a:pPr>
            <a:r>
              <a:t/>
            </a:r>
            <a:endParaRPr sz="1800"/>
          </a:p>
          <a:p>
            <a:pPr lvl="0" rtl="0">
              <a:spcBef>
                <a:spcPts val="0"/>
              </a:spcBef>
              <a:buNone/>
            </a:pPr>
            <a:r>
              <a:t/>
            </a:r>
            <a:endParaRPr sz="1800"/>
          </a:p>
          <a:p>
            <a:pPr lvl="0" rtl="0">
              <a:spcBef>
                <a:spcPts val="0"/>
              </a:spcBef>
              <a:buNone/>
            </a:pPr>
            <a:r>
              <a:t/>
            </a:r>
            <a:endParaRPr sz="1800">
              <a:solidFill>
                <a:srgbClr val="FFFFFF"/>
              </a:solidFill>
            </a:endParaRPr>
          </a:p>
        </p:txBody>
      </p:sp>
      <p:grpSp>
        <p:nvGrpSpPr>
          <p:cNvPr id="1776" name="Shape 1776"/>
          <p:cNvGrpSpPr/>
          <p:nvPr/>
        </p:nvGrpSpPr>
        <p:grpSpPr>
          <a:xfrm>
            <a:off x="487050" y="3029150"/>
            <a:ext cx="486300" cy="429600"/>
            <a:chOff x="1774800" y="2984350"/>
            <a:chExt cx="486300" cy="429600"/>
          </a:xfrm>
        </p:grpSpPr>
        <p:sp>
          <p:nvSpPr>
            <p:cNvPr id="1777" name="Shape 177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778" name="Shape 177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1</a:t>
              </a:r>
            </a:p>
          </p:txBody>
        </p:sp>
      </p:grpSp>
      <p:grpSp>
        <p:nvGrpSpPr>
          <p:cNvPr id="1779" name="Shape 1779"/>
          <p:cNvGrpSpPr/>
          <p:nvPr/>
        </p:nvGrpSpPr>
        <p:grpSpPr>
          <a:xfrm>
            <a:off x="2057000" y="3029150"/>
            <a:ext cx="486300" cy="429600"/>
            <a:chOff x="1774800" y="2984350"/>
            <a:chExt cx="486300" cy="429600"/>
          </a:xfrm>
        </p:grpSpPr>
        <p:sp>
          <p:nvSpPr>
            <p:cNvPr id="1780" name="Shape 178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781" name="Shape 178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2</a:t>
              </a:r>
            </a:p>
          </p:txBody>
        </p:sp>
      </p:grpSp>
      <p:grpSp>
        <p:nvGrpSpPr>
          <p:cNvPr id="1782" name="Shape 1782"/>
          <p:cNvGrpSpPr/>
          <p:nvPr/>
        </p:nvGrpSpPr>
        <p:grpSpPr>
          <a:xfrm>
            <a:off x="3158950" y="3029150"/>
            <a:ext cx="486300" cy="429600"/>
            <a:chOff x="1774800" y="2984350"/>
            <a:chExt cx="486300" cy="429600"/>
          </a:xfrm>
        </p:grpSpPr>
        <p:sp>
          <p:nvSpPr>
            <p:cNvPr id="1783" name="Shape 178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784" name="Shape 178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a:t>
              </a:r>
            </a:p>
          </p:txBody>
        </p:sp>
      </p:grpSp>
      <p:grpSp>
        <p:nvGrpSpPr>
          <p:cNvPr id="1785" name="Shape 1785"/>
          <p:cNvGrpSpPr/>
          <p:nvPr/>
        </p:nvGrpSpPr>
        <p:grpSpPr>
          <a:xfrm>
            <a:off x="4260900" y="3029138"/>
            <a:ext cx="486300" cy="429600"/>
            <a:chOff x="1774800" y="2984350"/>
            <a:chExt cx="486300" cy="429600"/>
          </a:xfrm>
        </p:grpSpPr>
        <p:sp>
          <p:nvSpPr>
            <p:cNvPr id="1786" name="Shape 178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787" name="Shape 178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i+1</a:t>
              </a:r>
            </a:p>
          </p:txBody>
        </p:sp>
      </p:grpSp>
      <p:grpSp>
        <p:nvGrpSpPr>
          <p:cNvPr id="1788" name="Shape 1788"/>
          <p:cNvGrpSpPr/>
          <p:nvPr/>
        </p:nvGrpSpPr>
        <p:grpSpPr>
          <a:xfrm>
            <a:off x="487050" y="3989175"/>
            <a:ext cx="486300" cy="429600"/>
            <a:chOff x="1774800" y="2984350"/>
            <a:chExt cx="486300" cy="429600"/>
          </a:xfrm>
        </p:grpSpPr>
        <p:sp>
          <p:nvSpPr>
            <p:cNvPr id="1789" name="Shape 1789"/>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790" name="Shape 179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1791" name="Shape 1791"/>
          <p:cNvGrpSpPr/>
          <p:nvPr/>
        </p:nvGrpSpPr>
        <p:grpSpPr>
          <a:xfrm>
            <a:off x="5362850" y="3029150"/>
            <a:ext cx="486300" cy="429600"/>
            <a:chOff x="1774800" y="2984350"/>
            <a:chExt cx="486300" cy="429600"/>
          </a:xfrm>
        </p:grpSpPr>
        <p:sp>
          <p:nvSpPr>
            <p:cNvPr id="1792" name="Shape 179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793" name="Shape 179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k</a:t>
              </a:r>
            </a:p>
          </p:txBody>
        </p:sp>
      </p:grpSp>
      <p:grpSp>
        <p:nvGrpSpPr>
          <p:cNvPr id="1794" name="Shape 1794"/>
          <p:cNvGrpSpPr/>
          <p:nvPr/>
        </p:nvGrpSpPr>
        <p:grpSpPr>
          <a:xfrm>
            <a:off x="5362850" y="3989175"/>
            <a:ext cx="486300" cy="429600"/>
            <a:chOff x="1774800" y="2984350"/>
            <a:chExt cx="486300" cy="429600"/>
          </a:xfrm>
        </p:grpSpPr>
        <p:sp>
          <p:nvSpPr>
            <p:cNvPr id="1795" name="Shape 1795"/>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796" name="Shape 179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1797" name="Shape 1797"/>
          <p:cNvGrpSpPr/>
          <p:nvPr/>
        </p:nvGrpSpPr>
        <p:grpSpPr>
          <a:xfrm>
            <a:off x="4260900" y="3989175"/>
            <a:ext cx="486300" cy="429600"/>
            <a:chOff x="1774800" y="2984350"/>
            <a:chExt cx="486300" cy="429600"/>
          </a:xfrm>
        </p:grpSpPr>
        <p:sp>
          <p:nvSpPr>
            <p:cNvPr id="1798" name="Shape 1798"/>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799" name="Shape 179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1800" name="Shape 1800"/>
          <p:cNvGrpSpPr/>
          <p:nvPr/>
        </p:nvGrpSpPr>
        <p:grpSpPr>
          <a:xfrm>
            <a:off x="3158950" y="3989175"/>
            <a:ext cx="486300" cy="429600"/>
            <a:chOff x="1774800" y="2984350"/>
            <a:chExt cx="486300" cy="429600"/>
          </a:xfrm>
        </p:grpSpPr>
        <p:sp>
          <p:nvSpPr>
            <p:cNvPr id="1801" name="Shape 1801"/>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802" name="Shape 180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1803" name="Shape 1803"/>
          <p:cNvGrpSpPr/>
          <p:nvPr/>
        </p:nvGrpSpPr>
        <p:grpSpPr>
          <a:xfrm>
            <a:off x="2057000" y="3989175"/>
            <a:ext cx="486300" cy="429600"/>
            <a:chOff x="1774800" y="2984350"/>
            <a:chExt cx="486300" cy="429600"/>
          </a:xfrm>
        </p:grpSpPr>
        <p:sp>
          <p:nvSpPr>
            <p:cNvPr id="1804" name="Shape 1804"/>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805" name="Shape 180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1806" name="Shape 1806"/>
          <p:cNvCxnSpPr>
            <a:endCxn id="1781" idx="1"/>
          </p:cNvCxnSpPr>
          <p:nvPr/>
        </p:nvCxnSpPr>
        <p:spPr>
          <a:xfrm flipH="1" rot="10800000">
            <a:off x="893000" y="3243950"/>
            <a:ext cx="1164000" cy="11700"/>
          </a:xfrm>
          <a:prstGeom prst="straightConnector1">
            <a:avLst/>
          </a:prstGeom>
          <a:noFill/>
          <a:ln cap="flat" cmpd="sng" w="28575">
            <a:solidFill>
              <a:schemeClr val="dk2"/>
            </a:solidFill>
            <a:prstDash val="solid"/>
            <a:round/>
            <a:headEnd len="lg" w="lg" type="none"/>
            <a:tailEnd len="lg" w="lg" type="none"/>
          </a:ln>
        </p:spPr>
      </p:cxnSp>
      <p:cxnSp>
        <p:nvCxnSpPr>
          <p:cNvPr id="1807" name="Shape 1807"/>
          <p:cNvCxnSpPr>
            <a:stCxn id="1778" idx="2"/>
            <a:endCxn id="1790" idx="0"/>
          </p:cNvCxnSpPr>
          <p:nvPr/>
        </p:nvCxnSpPr>
        <p:spPr>
          <a:xfrm>
            <a:off x="7302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1808" name="Shape 1808"/>
          <p:cNvCxnSpPr>
            <a:stCxn id="1781" idx="2"/>
            <a:endCxn id="1805" idx="0"/>
          </p:cNvCxnSpPr>
          <p:nvPr/>
        </p:nvCxnSpPr>
        <p:spPr>
          <a:xfrm>
            <a:off x="230015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1809" name="Shape 1809"/>
          <p:cNvCxnSpPr>
            <a:stCxn id="1784" idx="2"/>
            <a:endCxn id="1802" idx="0"/>
          </p:cNvCxnSpPr>
          <p:nvPr/>
        </p:nvCxnSpPr>
        <p:spPr>
          <a:xfrm>
            <a:off x="34021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1810" name="Shape 1810"/>
          <p:cNvCxnSpPr>
            <a:stCxn id="1787" idx="2"/>
            <a:endCxn id="1799" idx="0"/>
          </p:cNvCxnSpPr>
          <p:nvPr/>
        </p:nvCxnSpPr>
        <p:spPr>
          <a:xfrm>
            <a:off x="4504050" y="3458738"/>
            <a:ext cx="0" cy="530400"/>
          </a:xfrm>
          <a:prstGeom prst="straightConnector1">
            <a:avLst/>
          </a:prstGeom>
          <a:noFill/>
          <a:ln cap="flat" cmpd="sng" w="28575">
            <a:solidFill>
              <a:schemeClr val="dk2"/>
            </a:solidFill>
            <a:prstDash val="solid"/>
            <a:round/>
            <a:headEnd len="lg" w="lg" type="none"/>
            <a:tailEnd len="lg" w="lg" type="none"/>
          </a:ln>
        </p:spPr>
      </p:cxnSp>
      <p:cxnSp>
        <p:nvCxnSpPr>
          <p:cNvPr id="1811" name="Shape 1811"/>
          <p:cNvCxnSpPr>
            <a:stCxn id="1793" idx="2"/>
            <a:endCxn id="1796" idx="0"/>
          </p:cNvCxnSpPr>
          <p:nvPr/>
        </p:nvCxnSpPr>
        <p:spPr>
          <a:xfrm>
            <a:off x="56060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1812" name="Shape 1812"/>
          <p:cNvCxnSpPr>
            <a:endCxn id="1787" idx="1"/>
          </p:cNvCxnSpPr>
          <p:nvPr/>
        </p:nvCxnSpPr>
        <p:spPr>
          <a:xfrm flipH="1" rot="10800000">
            <a:off x="3572100" y="3243938"/>
            <a:ext cx="688800" cy="300"/>
          </a:xfrm>
          <a:prstGeom prst="straightConnector1">
            <a:avLst/>
          </a:prstGeom>
          <a:noFill/>
          <a:ln cap="flat" cmpd="sng" w="28575">
            <a:solidFill>
              <a:schemeClr val="dk2"/>
            </a:solidFill>
            <a:prstDash val="solid"/>
            <a:round/>
            <a:headEnd len="lg" w="lg" type="none"/>
            <a:tailEnd len="lg" w="lg" type="none"/>
          </a:ln>
        </p:spPr>
      </p:cxnSp>
      <p:sp>
        <p:nvSpPr>
          <p:cNvPr id="1813" name="Shape 1813"/>
          <p:cNvSpPr txBox="1"/>
          <p:nvPr/>
        </p:nvSpPr>
        <p:spPr>
          <a:xfrm>
            <a:off x="2571675" y="275795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1814" name="Shape 1814"/>
          <p:cNvSpPr txBox="1"/>
          <p:nvPr/>
        </p:nvSpPr>
        <p:spPr>
          <a:xfrm>
            <a:off x="4747200" y="275795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1815" name="Shape 1815"/>
          <p:cNvSpPr txBox="1"/>
          <p:nvPr/>
        </p:nvSpPr>
        <p:spPr>
          <a:xfrm>
            <a:off x="915609" y="2746576"/>
            <a:ext cx="11640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FFFF00"/>
                </a:solidFill>
              </a:rPr>
              <a:t>Adjacent</a:t>
            </a:r>
            <a:r>
              <a:rPr b="1" lang="en">
                <a:solidFill>
                  <a:srgbClr val="EFEFEF"/>
                </a:solidFill>
              </a:rPr>
              <a:t>: differ in the initial state of a single process</a:t>
            </a:r>
          </a:p>
        </p:txBody>
      </p:sp>
      <p:grpSp>
        <p:nvGrpSpPr>
          <p:cNvPr id="1816" name="Shape 1816"/>
          <p:cNvGrpSpPr/>
          <p:nvPr/>
        </p:nvGrpSpPr>
        <p:grpSpPr>
          <a:xfrm>
            <a:off x="6539200" y="709250"/>
            <a:ext cx="486300" cy="429600"/>
            <a:chOff x="1774800" y="2984350"/>
            <a:chExt cx="486300" cy="429600"/>
          </a:xfrm>
        </p:grpSpPr>
        <p:sp>
          <p:nvSpPr>
            <p:cNvPr id="1817" name="Shape 181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818" name="Shape 181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a:t>
              </a:r>
            </a:p>
          </p:txBody>
        </p:sp>
      </p:grpSp>
      <p:grpSp>
        <p:nvGrpSpPr>
          <p:cNvPr id="1819" name="Shape 1819"/>
          <p:cNvGrpSpPr/>
          <p:nvPr/>
        </p:nvGrpSpPr>
        <p:grpSpPr>
          <a:xfrm>
            <a:off x="8268225" y="709238"/>
            <a:ext cx="486300" cy="429600"/>
            <a:chOff x="1774800" y="2984350"/>
            <a:chExt cx="486300" cy="429600"/>
          </a:xfrm>
        </p:grpSpPr>
        <p:sp>
          <p:nvSpPr>
            <p:cNvPr id="1820" name="Shape 182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821" name="Shape 182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i+1</a:t>
              </a:r>
            </a:p>
          </p:txBody>
        </p:sp>
      </p:grpSp>
      <p:cxnSp>
        <p:nvCxnSpPr>
          <p:cNvPr id="1822" name="Shape 1822"/>
          <p:cNvCxnSpPr/>
          <p:nvPr/>
        </p:nvCxnSpPr>
        <p:spPr>
          <a:xfrm>
            <a:off x="6986125" y="952925"/>
            <a:ext cx="1288800" cy="0"/>
          </a:xfrm>
          <a:prstGeom prst="straightConnector1">
            <a:avLst/>
          </a:prstGeom>
          <a:noFill/>
          <a:ln cap="flat" cmpd="sng" w="28575">
            <a:solidFill>
              <a:schemeClr val="dk2"/>
            </a:solidFill>
            <a:prstDash val="dash"/>
            <a:round/>
            <a:headEnd len="lg" w="lg" type="none"/>
            <a:tailEnd len="lg" w="lg" type="none"/>
          </a:ln>
        </p:spPr>
      </p:cxnSp>
      <p:sp>
        <p:nvSpPr>
          <p:cNvPr id="1823" name="Shape 1823"/>
          <p:cNvSpPr txBox="1"/>
          <p:nvPr/>
        </p:nvSpPr>
        <p:spPr>
          <a:xfrm>
            <a:off x="7076159" y="430429"/>
            <a:ext cx="11640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EFEFEF"/>
                </a:solidFill>
              </a:rPr>
              <a:t>differ in the initial state of a single process p</a:t>
            </a:r>
          </a:p>
        </p:txBody>
      </p:sp>
      <p:sp>
        <p:nvSpPr>
          <p:cNvPr id="1824" name="Shape 1824"/>
          <p:cNvSpPr/>
          <p:nvPr/>
        </p:nvSpPr>
        <p:spPr>
          <a:xfrm>
            <a:off x="3099575" y="2652275"/>
            <a:ext cx="1707000" cy="1977000"/>
          </a:xfrm>
          <a:prstGeom prst="rect">
            <a:avLst/>
          </a:prstGeom>
          <a:noFill/>
          <a:ln cap="flat" cmpd="sng" w="114300">
            <a:solidFill>
              <a:srgbClr val="FF00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Tree>
  </p:cSld>
  <p:clrMapOvr>
    <a:masterClrMapping/>
  </p:clrMapOvr>
</p:sld>
</file>

<file path=ppt/slides/slide8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828" name="Shape 1828"/>
        <p:cNvGrpSpPr/>
        <p:nvPr/>
      </p:nvGrpSpPr>
      <p:grpSpPr>
        <a:xfrm>
          <a:off x="0" y="0"/>
          <a:ext cx="0" cy="0"/>
          <a:chOff x="0" y="0"/>
          <a:chExt cx="0" cy="0"/>
        </a:xfrm>
      </p:grpSpPr>
      <p:sp>
        <p:nvSpPr>
          <p:cNvPr id="1829" name="Shape 1829"/>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1830" name="Shape 1830"/>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Lemma 2</a:t>
            </a:r>
          </a:p>
          <a:p>
            <a:pPr indent="-342900" lvl="1" marL="914400" rtl="0">
              <a:spcBef>
                <a:spcPts val="0"/>
              </a:spcBef>
              <a:buSzPct val="100000"/>
              <a:buChar char="○"/>
            </a:pPr>
            <a:r>
              <a:rPr lang="en" sz="1800"/>
              <a:t>P has a bivalent initial configuration.</a:t>
            </a:r>
          </a:p>
          <a:p>
            <a:pPr lvl="0" rtl="0">
              <a:spcBef>
                <a:spcPts val="0"/>
              </a:spcBef>
              <a:buNone/>
            </a:pPr>
            <a:r>
              <a:rPr lang="en" sz="1800"/>
              <a:t>Assume all initial configurations are either 0-valent or 1-valent.</a:t>
            </a:r>
          </a:p>
          <a:p>
            <a:pPr lvl="0" rtl="0">
              <a:spcBef>
                <a:spcPts val="0"/>
              </a:spcBef>
              <a:buNone/>
            </a:pPr>
            <a:r>
              <a:t/>
            </a:r>
            <a:endParaRPr sz="1800"/>
          </a:p>
          <a:p>
            <a:pPr lvl="0" rtl="0">
              <a:spcBef>
                <a:spcPts val="0"/>
              </a:spcBef>
              <a:buNone/>
            </a:pPr>
            <a:r>
              <a:t/>
            </a:r>
            <a:endParaRPr sz="1800"/>
          </a:p>
          <a:p>
            <a:pPr lvl="0" rtl="0">
              <a:spcBef>
                <a:spcPts val="0"/>
              </a:spcBef>
              <a:buNone/>
            </a:pPr>
            <a:r>
              <a:t/>
            </a:r>
            <a:endParaRPr sz="1800">
              <a:solidFill>
                <a:srgbClr val="FFFFFF"/>
              </a:solidFill>
            </a:endParaRPr>
          </a:p>
        </p:txBody>
      </p:sp>
      <p:grpSp>
        <p:nvGrpSpPr>
          <p:cNvPr id="1831" name="Shape 1831"/>
          <p:cNvGrpSpPr/>
          <p:nvPr/>
        </p:nvGrpSpPr>
        <p:grpSpPr>
          <a:xfrm>
            <a:off x="487050" y="3029150"/>
            <a:ext cx="486300" cy="429600"/>
            <a:chOff x="1774800" y="2984350"/>
            <a:chExt cx="486300" cy="429600"/>
          </a:xfrm>
        </p:grpSpPr>
        <p:sp>
          <p:nvSpPr>
            <p:cNvPr id="1832" name="Shape 183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833" name="Shape 183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1</a:t>
              </a:r>
            </a:p>
          </p:txBody>
        </p:sp>
      </p:grpSp>
      <p:grpSp>
        <p:nvGrpSpPr>
          <p:cNvPr id="1834" name="Shape 1834"/>
          <p:cNvGrpSpPr/>
          <p:nvPr/>
        </p:nvGrpSpPr>
        <p:grpSpPr>
          <a:xfrm>
            <a:off x="2057000" y="3029150"/>
            <a:ext cx="486300" cy="429600"/>
            <a:chOff x="1774800" y="2984350"/>
            <a:chExt cx="486300" cy="429600"/>
          </a:xfrm>
        </p:grpSpPr>
        <p:sp>
          <p:nvSpPr>
            <p:cNvPr id="1835" name="Shape 183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836" name="Shape 183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2</a:t>
              </a:r>
            </a:p>
          </p:txBody>
        </p:sp>
      </p:grpSp>
      <p:grpSp>
        <p:nvGrpSpPr>
          <p:cNvPr id="1837" name="Shape 1837"/>
          <p:cNvGrpSpPr/>
          <p:nvPr/>
        </p:nvGrpSpPr>
        <p:grpSpPr>
          <a:xfrm>
            <a:off x="3158950" y="3029150"/>
            <a:ext cx="486300" cy="429600"/>
            <a:chOff x="1774800" y="2984350"/>
            <a:chExt cx="486300" cy="429600"/>
          </a:xfrm>
        </p:grpSpPr>
        <p:sp>
          <p:nvSpPr>
            <p:cNvPr id="1838" name="Shape 183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839" name="Shape 183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a:t>
              </a:r>
            </a:p>
          </p:txBody>
        </p:sp>
      </p:grpSp>
      <p:grpSp>
        <p:nvGrpSpPr>
          <p:cNvPr id="1840" name="Shape 1840"/>
          <p:cNvGrpSpPr/>
          <p:nvPr/>
        </p:nvGrpSpPr>
        <p:grpSpPr>
          <a:xfrm>
            <a:off x="4260900" y="3029138"/>
            <a:ext cx="486300" cy="429600"/>
            <a:chOff x="1774800" y="2984350"/>
            <a:chExt cx="486300" cy="429600"/>
          </a:xfrm>
        </p:grpSpPr>
        <p:sp>
          <p:nvSpPr>
            <p:cNvPr id="1841" name="Shape 184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842" name="Shape 184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i+1</a:t>
              </a:r>
            </a:p>
          </p:txBody>
        </p:sp>
      </p:grpSp>
      <p:grpSp>
        <p:nvGrpSpPr>
          <p:cNvPr id="1843" name="Shape 1843"/>
          <p:cNvGrpSpPr/>
          <p:nvPr/>
        </p:nvGrpSpPr>
        <p:grpSpPr>
          <a:xfrm>
            <a:off x="487050" y="3989175"/>
            <a:ext cx="486300" cy="429600"/>
            <a:chOff x="1774800" y="2984350"/>
            <a:chExt cx="486300" cy="429600"/>
          </a:xfrm>
        </p:grpSpPr>
        <p:sp>
          <p:nvSpPr>
            <p:cNvPr id="1844" name="Shape 1844"/>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845" name="Shape 184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1846" name="Shape 1846"/>
          <p:cNvGrpSpPr/>
          <p:nvPr/>
        </p:nvGrpSpPr>
        <p:grpSpPr>
          <a:xfrm>
            <a:off x="5362850" y="3029150"/>
            <a:ext cx="486300" cy="429600"/>
            <a:chOff x="1774800" y="2984350"/>
            <a:chExt cx="486300" cy="429600"/>
          </a:xfrm>
        </p:grpSpPr>
        <p:sp>
          <p:nvSpPr>
            <p:cNvPr id="1847" name="Shape 184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848" name="Shape 184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k</a:t>
              </a:r>
            </a:p>
          </p:txBody>
        </p:sp>
      </p:grpSp>
      <p:grpSp>
        <p:nvGrpSpPr>
          <p:cNvPr id="1849" name="Shape 1849"/>
          <p:cNvGrpSpPr/>
          <p:nvPr/>
        </p:nvGrpSpPr>
        <p:grpSpPr>
          <a:xfrm>
            <a:off x="5362850" y="3989175"/>
            <a:ext cx="486300" cy="429600"/>
            <a:chOff x="1774800" y="2984350"/>
            <a:chExt cx="486300" cy="429600"/>
          </a:xfrm>
        </p:grpSpPr>
        <p:sp>
          <p:nvSpPr>
            <p:cNvPr id="1850" name="Shape 1850"/>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851" name="Shape 185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1852" name="Shape 1852"/>
          <p:cNvGrpSpPr/>
          <p:nvPr/>
        </p:nvGrpSpPr>
        <p:grpSpPr>
          <a:xfrm>
            <a:off x="4260900" y="3989175"/>
            <a:ext cx="486300" cy="429600"/>
            <a:chOff x="1774800" y="2984350"/>
            <a:chExt cx="486300" cy="429600"/>
          </a:xfrm>
        </p:grpSpPr>
        <p:sp>
          <p:nvSpPr>
            <p:cNvPr id="1853" name="Shape 1853"/>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854" name="Shape 185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1855" name="Shape 1855"/>
          <p:cNvGrpSpPr/>
          <p:nvPr/>
        </p:nvGrpSpPr>
        <p:grpSpPr>
          <a:xfrm>
            <a:off x="3158950" y="3989175"/>
            <a:ext cx="486300" cy="429600"/>
            <a:chOff x="1774800" y="2984350"/>
            <a:chExt cx="486300" cy="429600"/>
          </a:xfrm>
        </p:grpSpPr>
        <p:sp>
          <p:nvSpPr>
            <p:cNvPr id="1856" name="Shape 1856"/>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857" name="Shape 185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1858" name="Shape 1858"/>
          <p:cNvGrpSpPr/>
          <p:nvPr/>
        </p:nvGrpSpPr>
        <p:grpSpPr>
          <a:xfrm>
            <a:off x="2057000" y="3989175"/>
            <a:ext cx="486300" cy="429600"/>
            <a:chOff x="1774800" y="2984350"/>
            <a:chExt cx="486300" cy="429600"/>
          </a:xfrm>
        </p:grpSpPr>
        <p:sp>
          <p:nvSpPr>
            <p:cNvPr id="1859" name="Shape 1859"/>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860" name="Shape 186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1861" name="Shape 1861"/>
          <p:cNvCxnSpPr>
            <a:endCxn id="1836" idx="1"/>
          </p:cNvCxnSpPr>
          <p:nvPr/>
        </p:nvCxnSpPr>
        <p:spPr>
          <a:xfrm flipH="1" rot="10800000">
            <a:off x="893000" y="3243950"/>
            <a:ext cx="1164000" cy="11700"/>
          </a:xfrm>
          <a:prstGeom prst="straightConnector1">
            <a:avLst/>
          </a:prstGeom>
          <a:noFill/>
          <a:ln cap="flat" cmpd="sng" w="28575">
            <a:solidFill>
              <a:schemeClr val="dk2"/>
            </a:solidFill>
            <a:prstDash val="solid"/>
            <a:round/>
            <a:headEnd len="lg" w="lg" type="none"/>
            <a:tailEnd len="lg" w="lg" type="none"/>
          </a:ln>
        </p:spPr>
      </p:cxnSp>
      <p:cxnSp>
        <p:nvCxnSpPr>
          <p:cNvPr id="1862" name="Shape 1862"/>
          <p:cNvCxnSpPr>
            <a:stCxn id="1833" idx="2"/>
            <a:endCxn id="1845" idx="0"/>
          </p:cNvCxnSpPr>
          <p:nvPr/>
        </p:nvCxnSpPr>
        <p:spPr>
          <a:xfrm>
            <a:off x="7302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1863" name="Shape 1863"/>
          <p:cNvCxnSpPr>
            <a:stCxn id="1836" idx="2"/>
            <a:endCxn id="1860" idx="0"/>
          </p:cNvCxnSpPr>
          <p:nvPr/>
        </p:nvCxnSpPr>
        <p:spPr>
          <a:xfrm>
            <a:off x="230015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1864" name="Shape 1864"/>
          <p:cNvCxnSpPr>
            <a:stCxn id="1839" idx="2"/>
            <a:endCxn id="1857" idx="0"/>
          </p:cNvCxnSpPr>
          <p:nvPr/>
        </p:nvCxnSpPr>
        <p:spPr>
          <a:xfrm>
            <a:off x="34021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1865" name="Shape 1865"/>
          <p:cNvCxnSpPr>
            <a:stCxn id="1842" idx="2"/>
            <a:endCxn id="1854" idx="0"/>
          </p:cNvCxnSpPr>
          <p:nvPr/>
        </p:nvCxnSpPr>
        <p:spPr>
          <a:xfrm>
            <a:off x="4504050" y="3458738"/>
            <a:ext cx="0" cy="530400"/>
          </a:xfrm>
          <a:prstGeom prst="straightConnector1">
            <a:avLst/>
          </a:prstGeom>
          <a:noFill/>
          <a:ln cap="flat" cmpd="sng" w="28575">
            <a:solidFill>
              <a:schemeClr val="dk2"/>
            </a:solidFill>
            <a:prstDash val="solid"/>
            <a:round/>
            <a:headEnd len="lg" w="lg" type="none"/>
            <a:tailEnd len="lg" w="lg" type="none"/>
          </a:ln>
        </p:spPr>
      </p:cxnSp>
      <p:cxnSp>
        <p:nvCxnSpPr>
          <p:cNvPr id="1866" name="Shape 1866"/>
          <p:cNvCxnSpPr>
            <a:stCxn id="1848" idx="2"/>
            <a:endCxn id="1851" idx="0"/>
          </p:cNvCxnSpPr>
          <p:nvPr/>
        </p:nvCxnSpPr>
        <p:spPr>
          <a:xfrm>
            <a:off x="56060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1867" name="Shape 1867"/>
          <p:cNvCxnSpPr>
            <a:endCxn id="1842" idx="1"/>
          </p:cNvCxnSpPr>
          <p:nvPr/>
        </p:nvCxnSpPr>
        <p:spPr>
          <a:xfrm flipH="1" rot="10800000">
            <a:off x="3572100" y="3243938"/>
            <a:ext cx="688800" cy="300"/>
          </a:xfrm>
          <a:prstGeom prst="straightConnector1">
            <a:avLst/>
          </a:prstGeom>
          <a:noFill/>
          <a:ln cap="flat" cmpd="sng" w="28575">
            <a:solidFill>
              <a:schemeClr val="dk2"/>
            </a:solidFill>
            <a:prstDash val="solid"/>
            <a:round/>
            <a:headEnd len="lg" w="lg" type="none"/>
            <a:tailEnd len="lg" w="lg" type="none"/>
          </a:ln>
        </p:spPr>
      </p:cxnSp>
      <p:sp>
        <p:nvSpPr>
          <p:cNvPr id="1868" name="Shape 1868"/>
          <p:cNvSpPr txBox="1"/>
          <p:nvPr/>
        </p:nvSpPr>
        <p:spPr>
          <a:xfrm>
            <a:off x="2571675" y="275795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1869" name="Shape 1869"/>
          <p:cNvSpPr txBox="1"/>
          <p:nvPr/>
        </p:nvSpPr>
        <p:spPr>
          <a:xfrm>
            <a:off x="4747200" y="275795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1870" name="Shape 1870"/>
          <p:cNvSpPr txBox="1"/>
          <p:nvPr/>
        </p:nvSpPr>
        <p:spPr>
          <a:xfrm>
            <a:off x="915609" y="2746576"/>
            <a:ext cx="11640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FFFF00"/>
                </a:solidFill>
              </a:rPr>
              <a:t>Adjacent</a:t>
            </a:r>
            <a:r>
              <a:rPr b="1" lang="en">
                <a:solidFill>
                  <a:srgbClr val="EFEFEF"/>
                </a:solidFill>
              </a:rPr>
              <a:t>: differ in the initial state of a single process</a:t>
            </a:r>
          </a:p>
        </p:txBody>
      </p:sp>
      <p:grpSp>
        <p:nvGrpSpPr>
          <p:cNvPr id="1871" name="Shape 1871"/>
          <p:cNvGrpSpPr/>
          <p:nvPr/>
        </p:nvGrpSpPr>
        <p:grpSpPr>
          <a:xfrm>
            <a:off x="6539200" y="709250"/>
            <a:ext cx="486300" cy="429600"/>
            <a:chOff x="1774800" y="2984350"/>
            <a:chExt cx="486300" cy="429600"/>
          </a:xfrm>
        </p:grpSpPr>
        <p:sp>
          <p:nvSpPr>
            <p:cNvPr id="1872" name="Shape 187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873" name="Shape 187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a:t>
              </a:r>
            </a:p>
          </p:txBody>
        </p:sp>
      </p:grpSp>
      <p:grpSp>
        <p:nvGrpSpPr>
          <p:cNvPr id="1874" name="Shape 1874"/>
          <p:cNvGrpSpPr/>
          <p:nvPr/>
        </p:nvGrpSpPr>
        <p:grpSpPr>
          <a:xfrm>
            <a:off x="8268225" y="709238"/>
            <a:ext cx="486300" cy="429600"/>
            <a:chOff x="1774800" y="2984350"/>
            <a:chExt cx="486300" cy="429600"/>
          </a:xfrm>
        </p:grpSpPr>
        <p:sp>
          <p:nvSpPr>
            <p:cNvPr id="1875" name="Shape 187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876" name="Shape 187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i+1</a:t>
              </a:r>
            </a:p>
          </p:txBody>
        </p:sp>
      </p:grpSp>
      <p:grpSp>
        <p:nvGrpSpPr>
          <p:cNvPr id="1877" name="Shape 1877"/>
          <p:cNvGrpSpPr/>
          <p:nvPr/>
        </p:nvGrpSpPr>
        <p:grpSpPr>
          <a:xfrm>
            <a:off x="7313325" y="1962300"/>
            <a:ext cx="570000" cy="429600"/>
            <a:chOff x="1774800" y="2984350"/>
            <a:chExt cx="570000" cy="429600"/>
          </a:xfrm>
        </p:grpSpPr>
        <p:sp>
          <p:nvSpPr>
            <p:cNvPr id="1878" name="Shape 187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879" name="Shape 1879"/>
            <p:cNvSpPr txBox="1"/>
            <p:nvPr/>
          </p:nvSpPr>
          <p:spPr>
            <a:xfrm>
              <a:off x="1774800" y="2984350"/>
              <a:ext cx="5700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C/p</a:t>
              </a:r>
            </a:p>
          </p:txBody>
        </p:sp>
      </p:grpSp>
      <p:cxnSp>
        <p:nvCxnSpPr>
          <p:cNvPr id="1880" name="Shape 1880"/>
          <p:cNvCxnSpPr>
            <a:stCxn id="1873" idx="2"/>
            <a:endCxn id="1879" idx="1"/>
          </p:cNvCxnSpPr>
          <p:nvPr/>
        </p:nvCxnSpPr>
        <p:spPr>
          <a:xfrm>
            <a:off x="6782350" y="1138850"/>
            <a:ext cx="531000" cy="1038300"/>
          </a:xfrm>
          <a:prstGeom prst="straightConnector1">
            <a:avLst/>
          </a:prstGeom>
          <a:noFill/>
          <a:ln cap="flat" cmpd="sng" w="28575">
            <a:solidFill>
              <a:schemeClr val="dk2"/>
            </a:solidFill>
            <a:prstDash val="solid"/>
            <a:round/>
            <a:headEnd len="lg" w="lg" type="none"/>
            <a:tailEnd len="lg" w="lg" type="stealth"/>
          </a:ln>
        </p:spPr>
      </p:cxnSp>
      <p:sp>
        <p:nvSpPr>
          <p:cNvPr id="1881" name="Shape 1881"/>
          <p:cNvSpPr txBox="1"/>
          <p:nvPr/>
        </p:nvSpPr>
        <p:spPr>
          <a:xfrm>
            <a:off x="6248135" y="1198505"/>
            <a:ext cx="904500" cy="4296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 in which p</a:t>
            </a:r>
            <a:r>
              <a:rPr lang="en">
                <a:solidFill>
                  <a:srgbClr val="EFEFEF"/>
                </a:solidFill>
              </a:rPr>
              <a:t> takes no step</a:t>
            </a:r>
          </a:p>
        </p:txBody>
      </p:sp>
      <p:cxnSp>
        <p:nvCxnSpPr>
          <p:cNvPr id="1882" name="Shape 1882"/>
          <p:cNvCxnSpPr/>
          <p:nvPr/>
        </p:nvCxnSpPr>
        <p:spPr>
          <a:xfrm>
            <a:off x="6986125" y="952925"/>
            <a:ext cx="1288800" cy="0"/>
          </a:xfrm>
          <a:prstGeom prst="straightConnector1">
            <a:avLst/>
          </a:prstGeom>
          <a:noFill/>
          <a:ln cap="flat" cmpd="sng" w="28575">
            <a:solidFill>
              <a:schemeClr val="dk2"/>
            </a:solidFill>
            <a:prstDash val="dash"/>
            <a:round/>
            <a:headEnd len="lg" w="lg" type="none"/>
            <a:tailEnd len="lg" w="lg" type="none"/>
          </a:ln>
        </p:spPr>
      </p:cxnSp>
      <p:sp>
        <p:nvSpPr>
          <p:cNvPr id="1883" name="Shape 1883"/>
          <p:cNvSpPr txBox="1"/>
          <p:nvPr/>
        </p:nvSpPr>
        <p:spPr>
          <a:xfrm>
            <a:off x="7076159" y="430429"/>
            <a:ext cx="11640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EFEFEF"/>
                </a:solidFill>
              </a:rPr>
              <a:t>differ in the initial state of a single process p</a:t>
            </a:r>
          </a:p>
        </p:txBody>
      </p:sp>
      <p:sp>
        <p:nvSpPr>
          <p:cNvPr id="1884" name="Shape 1884"/>
          <p:cNvSpPr/>
          <p:nvPr/>
        </p:nvSpPr>
        <p:spPr>
          <a:xfrm>
            <a:off x="3099575" y="2652275"/>
            <a:ext cx="1707000" cy="1977000"/>
          </a:xfrm>
          <a:prstGeom prst="rect">
            <a:avLst/>
          </a:prstGeom>
          <a:noFill/>
          <a:ln cap="flat" cmpd="sng" w="114300">
            <a:solidFill>
              <a:srgbClr val="FF00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Tree>
  </p:cSld>
  <p:clrMapOvr>
    <a:masterClrMapping/>
  </p:clrMapOvr>
</p:sld>
</file>

<file path=ppt/slides/slide8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888" name="Shape 1888"/>
        <p:cNvGrpSpPr/>
        <p:nvPr/>
      </p:nvGrpSpPr>
      <p:grpSpPr>
        <a:xfrm>
          <a:off x="0" y="0"/>
          <a:ext cx="0" cy="0"/>
          <a:chOff x="0" y="0"/>
          <a:chExt cx="0" cy="0"/>
        </a:xfrm>
      </p:grpSpPr>
      <p:sp>
        <p:nvSpPr>
          <p:cNvPr id="1889" name="Shape 1889"/>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1890" name="Shape 1890"/>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Lemma 2</a:t>
            </a:r>
          </a:p>
          <a:p>
            <a:pPr indent="-342900" lvl="1" marL="914400" rtl="0">
              <a:spcBef>
                <a:spcPts val="0"/>
              </a:spcBef>
              <a:buSzPct val="100000"/>
              <a:buChar char="○"/>
            </a:pPr>
            <a:r>
              <a:rPr lang="en" sz="1800"/>
              <a:t>P has a bivalent initial configuration.</a:t>
            </a:r>
          </a:p>
          <a:p>
            <a:pPr lvl="0" rtl="0">
              <a:spcBef>
                <a:spcPts val="0"/>
              </a:spcBef>
              <a:buNone/>
            </a:pPr>
            <a:r>
              <a:rPr lang="en" sz="1800"/>
              <a:t>Assume all initial configurations are either 0-valent or 1-valent.</a:t>
            </a:r>
          </a:p>
          <a:p>
            <a:pPr lvl="0" rtl="0">
              <a:spcBef>
                <a:spcPts val="0"/>
              </a:spcBef>
              <a:buNone/>
            </a:pPr>
            <a:r>
              <a:t/>
            </a:r>
            <a:endParaRPr sz="1800"/>
          </a:p>
          <a:p>
            <a:pPr lvl="0" rtl="0">
              <a:spcBef>
                <a:spcPts val="0"/>
              </a:spcBef>
              <a:buNone/>
            </a:pPr>
            <a:r>
              <a:t/>
            </a:r>
            <a:endParaRPr sz="1800"/>
          </a:p>
          <a:p>
            <a:pPr lvl="0" rtl="0">
              <a:spcBef>
                <a:spcPts val="0"/>
              </a:spcBef>
              <a:buNone/>
            </a:pPr>
            <a:r>
              <a:t/>
            </a:r>
            <a:endParaRPr sz="1800">
              <a:solidFill>
                <a:srgbClr val="FFFFFF"/>
              </a:solidFill>
            </a:endParaRPr>
          </a:p>
        </p:txBody>
      </p:sp>
      <p:grpSp>
        <p:nvGrpSpPr>
          <p:cNvPr id="1891" name="Shape 1891"/>
          <p:cNvGrpSpPr/>
          <p:nvPr/>
        </p:nvGrpSpPr>
        <p:grpSpPr>
          <a:xfrm>
            <a:off x="487050" y="3029150"/>
            <a:ext cx="486300" cy="429600"/>
            <a:chOff x="1774800" y="2984350"/>
            <a:chExt cx="486300" cy="429600"/>
          </a:xfrm>
        </p:grpSpPr>
        <p:sp>
          <p:nvSpPr>
            <p:cNvPr id="1892" name="Shape 189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893" name="Shape 189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1</a:t>
              </a:r>
            </a:p>
          </p:txBody>
        </p:sp>
      </p:grpSp>
      <p:grpSp>
        <p:nvGrpSpPr>
          <p:cNvPr id="1894" name="Shape 1894"/>
          <p:cNvGrpSpPr/>
          <p:nvPr/>
        </p:nvGrpSpPr>
        <p:grpSpPr>
          <a:xfrm>
            <a:off x="2057000" y="3029150"/>
            <a:ext cx="486300" cy="429600"/>
            <a:chOff x="1774800" y="2984350"/>
            <a:chExt cx="486300" cy="429600"/>
          </a:xfrm>
        </p:grpSpPr>
        <p:sp>
          <p:nvSpPr>
            <p:cNvPr id="1895" name="Shape 189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896" name="Shape 189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2</a:t>
              </a:r>
            </a:p>
          </p:txBody>
        </p:sp>
      </p:grpSp>
      <p:grpSp>
        <p:nvGrpSpPr>
          <p:cNvPr id="1897" name="Shape 1897"/>
          <p:cNvGrpSpPr/>
          <p:nvPr/>
        </p:nvGrpSpPr>
        <p:grpSpPr>
          <a:xfrm>
            <a:off x="3158950" y="3029150"/>
            <a:ext cx="486300" cy="429600"/>
            <a:chOff x="1774800" y="2984350"/>
            <a:chExt cx="486300" cy="429600"/>
          </a:xfrm>
        </p:grpSpPr>
        <p:sp>
          <p:nvSpPr>
            <p:cNvPr id="1898" name="Shape 189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899" name="Shape 189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a:t>
              </a:r>
            </a:p>
          </p:txBody>
        </p:sp>
      </p:grpSp>
      <p:grpSp>
        <p:nvGrpSpPr>
          <p:cNvPr id="1900" name="Shape 1900"/>
          <p:cNvGrpSpPr/>
          <p:nvPr/>
        </p:nvGrpSpPr>
        <p:grpSpPr>
          <a:xfrm>
            <a:off x="4260900" y="3029138"/>
            <a:ext cx="486300" cy="429600"/>
            <a:chOff x="1774800" y="2984350"/>
            <a:chExt cx="486300" cy="429600"/>
          </a:xfrm>
        </p:grpSpPr>
        <p:sp>
          <p:nvSpPr>
            <p:cNvPr id="1901" name="Shape 190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902" name="Shape 190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i+1</a:t>
              </a:r>
            </a:p>
          </p:txBody>
        </p:sp>
      </p:grpSp>
      <p:grpSp>
        <p:nvGrpSpPr>
          <p:cNvPr id="1903" name="Shape 1903"/>
          <p:cNvGrpSpPr/>
          <p:nvPr/>
        </p:nvGrpSpPr>
        <p:grpSpPr>
          <a:xfrm>
            <a:off x="487050" y="3989175"/>
            <a:ext cx="486300" cy="429600"/>
            <a:chOff x="1774800" y="2984350"/>
            <a:chExt cx="486300" cy="429600"/>
          </a:xfrm>
        </p:grpSpPr>
        <p:sp>
          <p:nvSpPr>
            <p:cNvPr id="1904" name="Shape 1904"/>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905" name="Shape 190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1906" name="Shape 1906"/>
          <p:cNvGrpSpPr/>
          <p:nvPr/>
        </p:nvGrpSpPr>
        <p:grpSpPr>
          <a:xfrm>
            <a:off x="5362850" y="3029150"/>
            <a:ext cx="486300" cy="429600"/>
            <a:chOff x="1774800" y="2984350"/>
            <a:chExt cx="486300" cy="429600"/>
          </a:xfrm>
        </p:grpSpPr>
        <p:sp>
          <p:nvSpPr>
            <p:cNvPr id="1907" name="Shape 190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908" name="Shape 190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k</a:t>
              </a:r>
            </a:p>
          </p:txBody>
        </p:sp>
      </p:grpSp>
      <p:grpSp>
        <p:nvGrpSpPr>
          <p:cNvPr id="1909" name="Shape 1909"/>
          <p:cNvGrpSpPr/>
          <p:nvPr/>
        </p:nvGrpSpPr>
        <p:grpSpPr>
          <a:xfrm>
            <a:off x="5362850" y="3989175"/>
            <a:ext cx="486300" cy="429600"/>
            <a:chOff x="1774800" y="2984350"/>
            <a:chExt cx="486300" cy="429600"/>
          </a:xfrm>
        </p:grpSpPr>
        <p:sp>
          <p:nvSpPr>
            <p:cNvPr id="1910" name="Shape 1910"/>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911" name="Shape 191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1912" name="Shape 1912"/>
          <p:cNvGrpSpPr/>
          <p:nvPr/>
        </p:nvGrpSpPr>
        <p:grpSpPr>
          <a:xfrm>
            <a:off x="4260900" y="3989175"/>
            <a:ext cx="486300" cy="429600"/>
            <a:chOff x="1774800" y="2984350"/>
            <a:chExt cx="486300" cy="429600"/>
          </a:xfrm>
        </p:grpSpPr>
        <p:sp>
          <p:nvSpPr>
            <p:cNvPr id="1913" name="Shape 1913"/>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914" name="Shape 191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1915" name="Shape 1915"/>
          <p:cNvGrpSpPr/>
          <p:nvPr/>
        </p:nvGrpSpPr>
        <p:grpSpPr>
          <a:xfrm>
            <a:off x="3158950" y="3989175"/>
            <a:ext cx="486300" cy="429600"/>
            <a:chOff x="1774800" y="2984350"/>
            <a:chExt cx="486300" cy="429600"/>
          </a:xfrm>
        </p:grpSpPr>
        <p:sp>
          <p:nvSpPr>
            <p:cNvPr id="1916" name="Shape 1916"/>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917" name="Shape 191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1918" name="Shape 1918"/>
          <p:cNvGrpSpPr/>
          <p:nvPr/>
        </p:nvGrpSpPr>
        <p:grpSpPr>
          <a:xfrm>
            <a:off x="2057000" y="3989175"/>
            <a:ext cx="486300" cy="429600"/>
            <a:chOff x="1774800" y="2984350"/>
            <a:chExt cx="486300" cy="429600"/>
          </a:xfrm>
        </p:grpSpPr>
        <p:sp>
          <p:nvSpPr>
            <p:cNvPr id="1919" name="Shape 1919"/>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920" name="Shape 192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1921" name="Shape 1921"/>
          <p:cNvCxnSpPr>
            <a:endCxn id="1896" idx="1"/>
          </p:cNvCxnSpPr>
          <p:nvPr/>
        </p:nvCxnSpPr>
        <p:spPr>
          <a:xfrm flipH="1" rot="10800000">
            <a:off x="893000" y="3243950"/>
            <a:ext cx="1164000" cy="11700"/>
          </a:xfrm>
          <a:prstGeom prst="straightConnector1">
            <a:avLst/>
          </a:prstGeom>
          <a:noFill/>
          <a:ln cap="flat" cmpd="sng" w="28575">
            <a:solidFill>
              <a:schemeClr val="dk2"/>
            </a:solidFill>
            <a:prstDash val="solid"/>
            <a:round/>
            <a:headEnd len="lg" w="lg" type="none"/>
            <a:tailEnd len="lg" w="lg" type="none"/>
          </a:ln>
        </p:spPr>
      </p:cxnSp>
      <p:cxnSp>
        <p:nvCxnSpPr>
          <p:cNvPr id="1922" name="Shape 1922"/>
          <p:cNvCxnSpPr>
            <a:stCxn id="1893" idx="2"/>
            <a:endCxn id="1905" idx="0"/>
          </p:cNvCxnSpPr>
          <p:nvPr/>
        </p:nvCxnSpPr>
        <p:spPr>
          <a:xfrm>
            <a:off x="7302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1923" name="Shape 1923"/>
          <p:cNvCxnSpPr>
            <a:stCxn id="1896" idx="2"/>
            <a:endCxn id="1920" idx="0"/>
          </p:cNvCxnSpPr>
          <p:nvPr/>
        </p:nvCxnSpPr>
        <p:spPr>
          <a:xfrm>
            <a:off x="230015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1924" name="Shape 1924"/>
          <p:cNvCxnSpPr>
            <a:stCxn id="1899" idx="2"/>
            <a:endCxn id="1917" idx="0"/>
          </p:cNvCxnSpPr>
          <p:nvPr/>
        </p:nvCxnSpPr>
        <p:spPr>
          <a:xfrm>
            <a:off x="34021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1925" name="Shape 1925"/>
          <p:cNvCxnSpPr>
            <a:stCxn id="1902" idx="2"/>
            <a:endCxn id="1914" idx="0"/>
          </p:cNvCxnSpPr>
          <p:nvPr/>
        </p:nvCxnSpPr>
        <p:spPr>
          <a:xfrm>
            <a:off x="4504050" y="3458738"/>
            <a:ext cx="0" cy="530400"/>
          </a:xfrm>
          <a:prstGeom prst="straightConnector1">
            <a:avLst/>
          </a:prstGeom>
          <a:noFill/>
          <a:ln cap="flat" cmpd="sng" w="28575">
            <a:solidFill>
              <a:schemeClr val="dk2"/>
            </a:solidFill>
            <a:prstDash val="solid"/>
            <a:round/>
            <a:headEnd len="lg" w="lg" type="none"/>
            <a:tailEnd len="lg" w="lg" type="none"/>
          </a:ln>
        </p:spPr>
      </p:cxnSp>
      <p:cxnSp>
        <p:nvCxnSpPr>
          <p:cNvPr id="1926" name="Shape 1926"/>
          <p:cNvCxnSpPr>
            <a:stCxn id="1908" idx="2"/>
            <a:endCxn id="1911" idx="0"/>
          </p:cNvCxnSpPr>
          <p:nvPr/>
        </p:nvCxnSpPr>
        <p:spPr>
          <a:xfrm>
            <a:off x="56060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1927" name="Shape 1927"/>
          <p:cNvCxnSpPr>
            <a:endCxn id="1902" idx="1"/>
          </p:cNvCxnSpPr>
          <p:nvPr/>
        </p:nvCxnSpPr>
        <p:spPr>
          <a:xfrm flipH="1" rot="10800000">
            <a:off x="3572100" y="3243938"/>
            <a:ext cx="688800" cy="300"/>
          </a:xfrm>
          <a:prstGeom prst="straightConnector1">
            <a:avLst/>
          </a:prstGeom>
          <a:noFill/>
          <a:ln cap="flat" cmpd="sng" w="28575">
            <a:solidFill>
              <a:schemeClr val="dk2"/>
            </a:solidFill>
            <a:prstDash val="solid"/>
            <a:round/>
            <a:headEnd len="lg" w="lg" type="none"/>
            <a:tailEnd len="lg" w="lg" type="none"/>
          </a:ln>
        </p:spPr>
      </p:cxnSp>
      <p:sp>
        <p:nvSpPr>
          <p:cNvPr id="1928" name="Shape 1928"/>
          <p:cNvSpPr txBox="1"/>
          <p:nvPr/>
        </p:nvSpPr>
        <p:spPr>
          <a:xfrm>
            <a:off x="2571675" y="275795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1929" name="Shape 1929"/>
          <p:cNvSpPr txBox="1"/>
          <p:nvPr/>
        </p:nvSpPr>
        <p:spPr>
          <a:xfrm>
            <a:off x="4747200" y="275795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1930" name="Shape 1930"/>
          <p:cNvSpPr txBox="1"/>
          <p:nvPr/>
        </p:nvSpPr>
        <p:spPr>
          <a:xfrm>
            <a:off x="915609" y="2746576"/>
            <a:ext cx="11640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FFFF00"/>
                </a:solidFill>
              </a:rPr>
              <a:t>Adjacent</a:t>
            </a:r>
            <a:r>
              <a:rPr b="1" lang="en">
                <a:solidFill>
                  <a:srgbClr val="EFEFEF"/>
                </a:solidFill>
              </a:rPr>
              <a:t>: differ in the initial state of a single process</a:t>
            </a:r>
          </a:p>
        </p:txBody>
      </p:sp>
      <p:grpSp>
        <p:nvGrpSpPr>
          <p:cNvPr id="1931" name="Shape 1931"/>
          <p:cNvGrpSpPr/>
          <p:nvPr/>
        </p:nvGrpSpPr>
        <p:grpSpPr>
          <a:xfrm>
            <a:off x="6539200" y="709250"/>
            <a:ext cx="486300" cy="429600"/>
            <a:chOff x="1774800" y="2984350"/>
            <a:chExt cx="486300" cy="429600"/>
          </a:xfrm>
        </p:grpSpPr>
        <p:sp>
          <p:nvSpPr>
            <p:cNvPr id="1932" name="Shape 193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933" name="Shape 193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a:t>
              </a:r>
            </a:p>
          </p:txBody>
        </p:sp>
      </p:grpSp>
      <p:grpSp>
        <p:nvGrpSpPr>
          <p:cNvPr id="1934" name="Shape 1934"/>
          <p:cNvGrpSpPr/>
          <p:nvPr/>
        </p:nvGrpSpPr>
        <p:grpSpPr>
          <a:xfrm>
            <a:off x="8268225" y="709238"/>
            <a:ext cx="486300" cy="429600"/>
            <a:chOff x="1774800" y="2984350"/>
            <a:chExt cx="486300" cy="429600"/>
          </a:xfrm>
        </p:grpSpPr>
        <p:sp>
          <p:nvSpPr>
            <p:cNvPr id="1935" name="Shape 193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936" name="Shape 193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i+1</a:t>
              </a:r>
            </a:p>
          </p:txBody>
        </p:sp>
      </p:grpSp>
      <p:grpSp>
        <p:nvGrpSpPr>
          <p:cNvPr id="1937" name="Shape 1937"/>
          <p:cNvGrpSpPr/>
          <p:nvPr/>
        </p:nvGrpSpPr>
        <p:grpSpPr>
          <a:xfrm>
            <a:off x="7313325" y="1962300"/>
            <a:ext cx="570000" cy="429600"/>
            <a:chOff x="1774800" y="2984350"/>
            <a:chExt cx="570000" cy="429600"/>
          </a:xfrm>
        </p:grpSpPr>
        <p:sp>
          <p:nvSpPr>
            <p:cNvPr id="1938" name="Shape 193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939" name="Shape 1939"/>
            <p:cNvSpPr txBox="1"/>
            <p:nvPr/>
          </p:nvSpPr>
          <p:spPr>
            <a:xfrm>
              <a:off x="1774800" y="2984350"/>
              <a:ext cx="5700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C/p</a:t>
              </a:r>
            </a:p>
          </p:txBody>
        </p:sp>
      </p:grpSp>
      <p:cxnSp>
        <p:nvCxnSpPr>
          <p:cNvPr id="1940" name="Shape 1940"/>
          <p:cNvCxnSpPr>
            <a:stCxn id="1933" idx="2"/>
            <a:endCxn id="1939" idx="1"/>
          </p:cNvCxnSpPr>
          <p:nvPr/>
        </p:nvCxnSpPr>
        <p:spPr>
          <a:xfrm>
            <a:off x="6782350" y="1138850"/>
            <a:ext cx="531000" cy="1038300"/>
          </a:xfrm>
          <a:prstGeom prst="straightConnector1">
            <a:avLst/>
          </a:prstGeom>
          <a:noFill/>
          <a:ln cap="flat" cmpd="sng" w="28575">
            <a:solidFill>
              <a:schemeClr val="dk2"/>
            </a:solidFill>
            <a:prstDash val="solid"/>
            <a:round/>
            <a:headEnd len="lg" w="lg" type="none"/>
            <a:tailEnd len="lg" w="lg" type="stealth"/>
          </a:ln>
        </p:spPr>
      </p:cxnSp>
      <p:sp>
        <p:nvSpPr>
          <p:cNvPr id="1941" name="Shape 1941"/>
          <p:cNvSpPr txBox="1"/>
          <p:nvPr/>
        </p:nvSpPr>
        <p:spPr>
          <a:xfrm>
            <a:off x="6248135" y="1198505"/>
            <a:ext cx="904500" cy="4296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 in which p takes no step</a:t>
            </a:r>
          </a:p>
        </p:txBody>
      </p:sp>
      <p:cxnSp>
        <p:nvCxnSpPr>
          <p:cNvPr id="1942" name="Shape 1942"/>
          <p:cNvCxnSpPr/>
          <p:nvPr/>
        </p:nvCxnSpPr>
        <p:spPr>
          <a:xfrm>
            <a:off x="6986125" y="952925"/>
            <a:ext cx="1288800" cy="0"/>
          </a:xfrm>
          <a:prstGeom prst="straightConnector1">
            <a:avLst/>
          </a:prstGeom>
          <a:noFill/>
          <a:ln cap="flat" cmpd="sng" w="28575">
            <a:solidFill>
              <a:schemeClr val="dk2"/>
            </a:solidFill>
            <a:prstDash val="dash"/>
            <a:round/>
            <a:headEnd len="lg" w="lg" type="none"/>
            <a:tailEnd len="lg" w="lg" type="none"/>
          </a:ln>
        </p:spPr>
      </p:cxnSp>
      <p:sp>
        <p:nvSpPr>
          <p:cNvPr id="1943" name="Shape 1943"/>
          <p:cNvSpPr txBox="1"/>
          <p:nvPr/>
        </p:nvSpPr>
        <p:spPr>
          <a:xfrm>
            <a:off x="7076159" y="430429"/>
            <a:ext cx="11640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EFEFEF"/>
                </a:solidFill>
              </a:rPr>
              <a:t>differ in the initial state of a single process p</a:t>
            </a:r>
          </a:p>
        </p:txBody>
      </p:sp>
      <p:sp>
        <p:nvSpPr>
          <p:cNvPr id="1944" name="Shape 1944"/>
          <p:cNvSpPr/>
          <p:nvPr/>
        </p:nvSpPr>
        <p:spPr>
          <a:xfrm>
            <a:off x="3099575" y="2652275"/>
            <a:ext cx="1707000" cy="1977000"/>
          </a:xfrm>
          <a:prstGeom prst="rect">
            <a:avLst/>
          </a:prstGeom>
          <a:noFill/>
          <a:ln cap="flat" cmpd="sng" w="114300">
            <a:solidFill>
              <a:srgbClr val="FF00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1945" name="Shape 1945"/>
          <p:cNvCxnSpPr/>
          <p:nvPr/>
        </p:nvCxnSpPr>
        <p:spPr>
          <a:xfrm flipH="1">
            <a:off x="7766175" y="1138838"/>
            <a:ext cx="745200" cy="989700"/>
          </a:xfrm>
          <a:prstGeom prst="straightConnector1">
            <a:avLst/>
          </a:prstGeom>
          <a:noFill/>
          <a:ln cap="flat" cmpd="sng" w="28575">
            <a:solidFill>
              <a:schemeClr val="dk2"/>
            </a:solidFill>
            <a:prstDash val="solid"/>
            <a:round/>
            <a:headEnd len="lg" w="lg" type="none"/>
            <a:tailEnd len="lg" w="lg" type="stealth"/>
          </a:ln>
        </p:spPr>
      </p:cxnSp>
      <p:sp>
        <p:nvSpPr>
          <p:cNvPr id="1946" name="Shape 1946"/>
          <p:cNvSpPr txBox="1"/>
          <p:nvPr/>
        </p:nvSpPr>
        <p:spPr>
          <a:xfrm>
            <a:off x="8268235" y="1198505"/>
            <a:ext cx="904500" cy="4296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 in which p takes no step</a:t>
            </a:r>
          </a:p>
        </p:txBody>
      </p:sp>
    </p:spTree>
  </p:cSld>
  <p:clrMapOvr>
    <a:masterClrMapping/>
  </p:clrMapOvr>
</p:sld>
</file>

<file path=ppt/slides/slide9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1950" name="Shape 1950"/>
        <p:cNvGrpSpPr/>
        <p:nvPr/>
      </p:nvGrpSpPr>
      <p:grpSpPr>
        <a:xfrm>
          <a:off x="0" y="0"/>
          <a:ext cx="0" cy="0"/>
          <a:chOff x="0" y="0"/>
          <a:chExt cx="0" cy="0"/>
        </a:xfrm>
      </p:grpSpPr>
      <p:sp>
        <p:nvSpPr>
          <p:cNvPr id="1951" name="Shape 1951"/>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1952" name="Shape 1952"/>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Lemma 2</a:t>
            </a:r>
          </a:p>
          <a:p>
            <a:pPr indent="-342900" lvl="1" marL="914400" rtl="0">
              <a:spcBef>
                <a:spcPts val="0"/>
              </a:spcBef>
              <a:buSzPct val="100000"/>
              <a:buChar char="○"/>
            </a:pPr>
            <a:r>
              <a:rPr lang="en" sz="1800"/>
              <a:t>P has a bivalent initial configuration.</a:t>
            </a:r>
          </a:p>
          <a:p>
            <a:pPr lvl="0" rtl="0">
              <a:spcBef>
                <a:spcPts val="0"/>
              </a:spcBef>
              <a:buNone/>
            </a:pPr>
            <a:r>
              <a:rPr lang="en" sz="1800"/>
              <a:t>Assume all initial configurations are either 0-valent or 1-valent.</a:t>
            </a:r>
          </a:p>
          <a:p>
            <a:pPr lvl="0" rtl="0">
              <a:spcBef>
                <a:spcPts val="0"/>
              </a:spcBef>
              <a:buNone/>
            </a:pPr>
            <a:r>
              <a:t/>
            </a:r>
            <a:endParaRPr sz="1800"/>
          </a:p>
          <a:p>
            <a:pPr lvl="0" rtl="0">
              <a:spcBef>
                <a:spcPts val="0"/>
              </a:spcBef>
              <a:buNone/>
            </a:pPr>
            <a:r>
              <a:t/>
            </a:r>
            <a:endParaRPr sz="1800"/>
          </a:p>
          <a:p>
            <a:pPr lvl="0" rtl="0">
              <a:spcBef>
                <a:spcPts val="0"/>
              </a:spcBef>
              <a:buNone/>
            </a:pPr>
            <a:r>
              <a:t/>
            </a:r>
            <a:endParaRPr sz="1800">
              <a:solidFill>
                <a:srgbClr val="FFFFFF"/>
              </a:solidFill>
            </a:endParaRPr>
          </a:p>
        </p:txBody>
      </p:sp>
      <p:grpSp>
        <p:nvGrpSpPr>
          <p:cNvPr id="1953" name="Shape 1953"/>
          <p:cNvGrpSpPr/>
          <p:nvPr/>
        </p:nvGrpSpPr>
        <p:grpSpPr>
          <a:xfrm>
            <a:off x="487050" y="3029150"/>
            <a:ext cx="486300" cy="429600"/>
            <a:chOff x="1774800" y="2984350"/>
            <a:chExt cx="486300" cy="429600"/>
          </a:xfrm>
        </p:grpSpPr>
        <p:sp>
          <p:nvSpPr>
            <p:cNvPr id="1954" name="Shape 195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955" name="Shape 195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1</a:t>
              </a:r>
            </a:p>
          </p:txBody>
        </p:sp>
      </p:grpSp>
      <p:grpSp>
        <p:nvGrpSpPr>
          <p:cNvPr id="1956" name="Shape 1956"/>
          <p:cNvGrpSpPr/>
          <p:nvPr/>
        </p:nvGrpSpPr>
        <p:grpSpPr>
          <a:xfrm>
            <a:off x="2057000" y="3029150"/>
            <a:ext cx="486300" cy="429600"/>
            <a:chOff x="1774800" y="2984350"/>
            <a:chExt cx="486300" cy="429600"/>
          </a:xfrm>
        </p:grpSpPr>
        <p:sp>
          <p:nvSpPr>
            <p:cNvPr id="1957" name="Shape 195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958" name="Shape 195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2</a:t>
              </a:r>
            </a:p>
          </p:txBody>
        </p:sp>
      </p:grpSp>
      <p:grpSp>
        <p:nvGrpSpPr>
          <p:cNvPr id="1959" name="Shape 1959"/>
          <p:cNvGrpSpPr/>
          <p:nvPr/>
        </p:nvGrpSpPr>
        <p:grpSpPr>
          <a:xfrm>
            <a:off x="3158950" y="3029150"/>
            <a:ext cx="486300" cy="429600"/>
            <a:chOff x="1774800" y="2984350"/>
            <a:chExt cx="486300" cy="429600"/>
          </a:xfrm>
        </p:grpSpPr>
        <p:sp>
          <p:nvSpPr>
            <p:cNvPr id="1960" name="Shape 196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961" name="Shape 196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a:t>
              </a:r>
            </a:p>
          </p:txBody>
        </p:sp>
      </p:grpSp>
      <p:grpSp>
        <p:nvGrpSpPr>
          <p:cNvPr id="1962" name="Shape 1962"/>
          <p:cNvGrpSpPr/>
          <p:nvPr/>
        </p:nvGrpSpPr>
        <p:grpSpPr>
          <a:xfrm>
            <a:off x="4260900" y="3029138"/>
            <a:ext cx="486300" cy="429600"/>
            <a:chOff x="1774800" y="2984350"/>
            <a:chExt cx="486300" cy="429600"/>
          </a:xfrm>
        </p:grpSpPr>
        <p:sp>
          <p:nvSpPr>
            <p:cNvPr id="1963" name="Shape 196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964" name="Shape 196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i+1</a:t>
              </a:r>
            </a:p>
          </p:txBody>
        </p:sp>
      </p:grpSp>
      <p:grpSp>
        <p:nvGrpSpPr>
          <p:cNvPr id="1965" name="Shape 1965"/>
          <p:cNvGrpSpPr/>
          <p:nvPr/>
        </p:nvGrpSpPr>
        <p:grpSpPr>
          <a:xfrm>
            <a:off x="487050" y="3989175"/>
            <a:ext cx="486300" cy="429600"/>
            <a:chOff x="1774800" y="2984350"/>
            <a:chExt cx="486300" cy="429600"/>
          </a:xfrm>
        </p:grpSpPr>
        <p:sp>
          <p:nvSpPr>
            <p:cNvPr id="1966" name="Shape 1966"/>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967" name="Shape 196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1968" name="Shape 1968"/>
          <p:cNvGrpSpPr/>
          <p:nvPr/>
        </p:nvGrpSpPr>
        <p:grpSpPr>
          <a:xfrm>
            <a:off x="5362850" y="3029150"/>
            <a:ext cx="486300" cy="429600"/>
            <a:chOff x="1774800" y="2984350"/>
            <a:chExt cx="486300" cy="429600"/>
          </a:xfrm>
        </p:grpSpPr>
        <p:sp>
          <p:nvSpPr>
            <p:cNvPr id="1969" name="Shape 196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970" name="Shape 197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k</a:t>
              </a:r>
            </a:p>
          </p:txBody>
        </p:sp>
      </p:grpSp>
      <p:grpSp>
        <p:nvGrpSpPr>
          <p:cNvPr id="1971" name="Shape 1971"/>
          <p:cNvGrpSpPr/>
          <p:nvPr/>
        </p:nvGrpSpPr>
        <p:grpSpPr>
          <a:xfrm>
            <a:off x="5362850" y="3989175"/>
            <a:ext cx="486300" cy="429600"/>
            <a:chOff x="1774800" y="2984350"/>
            <a:chExt cx="486300" cy="429600"/>
          </a:xfrm>
        </p:grpSpPr>
        <p:sp>
          <p:nvSpPr>
            <p:cNvPr id="1972" name="Shape 1972"/>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973" name="Shape 197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1974" name="Shape 1974"/>
          <p:cNvGrpSpPr/>
          <p:nvPr/>
        </p:nvGrpSpPr>
        <p:grpSpPr>
          <a:xfrm>
            <a:off x="4260900" y="3989175"/>
            <a:ext cx="486300" cy="429600"/>
            <a:chOff x="1774800" y="2984350"/>
            <a:chExt cx="486300" cy="429600"/>
          </a:xfrm>
        </p:grpSpPr>
        <p:sp>
          <p:nvSpPr>
            <p:cNvPr id="1975" name="Shape 1975"/>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976" name="Shape 197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1977" name="Shape 1977"/>
          <p:cNvGrpSpPr/>
          <p:nvPr/>
        </p:nvGrpSpPr>
        <p:grpSpPr>
          <a:xfrm>
            <a:off x="3158950" y="3989175"/>
            <a:ext cx="486300" cy="429600"/>
            <a:chOff x="1774800" y="2984350"/>
            <a:chExt cx="486300" cy="429600"/>
          </a:xfrm>
        </p:grpSpPr>
        <p:sp>
          <p:nvSpPr>
            <p:cNvPr id="1978" name="Shape 1978"/>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979" name="Shape 197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1980" name="Shape 1980"/>
          <p:cNvGrpSpPr/>
          <p:nvPr/>
        </p:nvGrpSpPr>
        <p:grpSpPr>
          <a:xfrm>
            <a:off x="2057000" y="3989175"/>
            <a:ext cx="486300" cy="429600"/>
            <a:chOff x="1774800" y="2984350"/>
            <a:chExt cx="486300" cy="429600"/>
          </a:xfrm>
        </p:grpSpPr>
        <p:sp>
          <p:nvSpPr>
            <p:cNvPr id="1981" name="Shape 1981"/>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982" name="Shape 198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1983" name="Shape 1983"/>
          <p:cNvCxnSpPr>
            <a:endCxn id="1958" idx="1"/>
          </p:cNvCxnSpPr>
          <p:nvPr/>
        </p:nvCxnSpPr>
        <p:spPr>
          <a:xfrm flipH="1" rot="10800000">
            <a:off x="893000" y="3243950"/>
            <a:ext cx="1164000" cy="11700"/>
          </a:xfrm>
          <a:prstGeom prst="straightConnector1">
            <a:avLst/>
          </a:prstGeom>
          <a:noFill/>
          <a:ln cap="flat" cmpd="sng" w="28575">
            <a:solidFill>
              <a:schemeClr val="dk2"/>
            </a:solidFill>
            <a:prstDash val="solid"/>
            <a:round/>
            <a:headEnd len="lg" w="lg" type="none"/>
            <a:tailEnd len="lg" w="lg" type="none"/>
          </a:ln>
        </p:spPr>
      </p:cxnSp>
      <p:cxnSp>
        <p:nvCxnSpPr>
          <p:cNvPr id="1984" name="Shape 1984"/>
          <p:cNvCxnSpPr>
            <a:stCxn id="1955" idx="2"/>
            <a:endCxn id="1967" idx="0"/>
          </p:cNvCxnSpPr>
          <p:nvPr/>
        </p:nvCxnSpPr>
        <p:spPr>
          <a:xfrm>
            <a:off x="7302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1985" name="Shape 1985"/>
          <p:cNvCxnSpPr>
            <a:stCxn id="1958" idx="2"/>
            <a:endCxn id="1982" idx="0"/>
          </p:cNvCxnSpPr>
          <p:nvPr/>
        </p:nvCxnSpPr>
        <p:spPr>
          <a:xfrm>
            <a:off x="230015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1986" name="Shape 1986"/>
          <p:cNvCxnSpPr>
            <a:stCxn id="1961" idx="2"/>
            <a:endCxn id="1979" idx="0"/>
          </p:cNvCxnSpPr>
          <p:nvPr/>
        </p:nvCxnSpPr>
        <p:spPr>
          <a:xfrm>
            <a:off x="34021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1987" name="Shape 1987"/>
          <p:cNvCxnSpPr>
            <a:stCxn id="1964" idx="2"/>
            <a:endCxn id="1976" idx="0"/>
          </p:cNvCxnSpPr>
          <p:nvPr/>
        </p:nvCxnSpPr>
        <p:spPr>
          <a:xfrm>
            <a:off x="4504050" y="3458738"/>
            <a:ext cx="0" cy="530400"/>
          </a:xfrm>
          <a:prstGeom prst="straightConnector1">
            <a:avLst/>
          </a:prstGeom>
          <a:noFill/>
          <a:ln cap="flat" cmpd="sng" w="28575">
            <a:solidFill>
              <a:schemeClr val="dk2"/>
            </a:solidFill>
            <a:prstDash val="solid"/>
            <a:round/>
            <a:headEnd len="lg" w="lg" type="none"/>
            <a:tailEnd len="lg" w="lg" type="none"/>
          </a:ln>
        </p:spPr>
      </p:cxnSp>
      <p:cxnSp>
        <p:nvCxnSpPr>
          <p:cNvPr id="1988" name="Shape 1988"/>
          <p:cNvCxnSpPr>
            <a:stCxn id="1970" idx="2"/>
            <a:endCxn id="1973" idx="0"/>
          </p:cNvCxnSpPr>
          <p:nvPr/>
        </p:nvCxnSpPr>
        <p:spPr>
          <a:xfrm>
            <a:off x="56060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1989" name="Shape 1989"/>
          <p:cNvCxnSpPr>
            <a:endCxn id="1964" idx="1"/>
          </p:cNvCxnSpPr>
          <p:nvPr/>
        </p:nvCxnSpPr>
        <p:spPr>
          <a:xfrm flipH="1" rot="10800000">
            <a:off x="3572100" y="3243938"/>
            <a:ext cx="688800" cy="300"/>
          </a:xfrm>
          <a:prstGeom prst="straightConnector1">
            <a:avLst/>
          </a:prstGeom>
          <a:noFill/>
          <a:ln cap="flat" cmpd="sng" w="28575">
            <a:solidFill>
              <a:schemeClr val="dk2"/>
            </a:solidFill>
            <a:prstDash val="solid"/>
            <a:round/>
            <a:headEnd len="lg" w="lg" type="none"/>
            <a:tailEnd len="lg" w="lg" type="none"/>
          </a:ln>
        </p:spPr>
      </p:cxnSp>
      <p:sp>
        <p:nvSpPr>
          <p:cNvPr id="1990" name="Shape 1990"/>
          <p:cNvSpPr txBox="1"/>
          <p:nvPr/>
        </p:nvSpPr>
        <p:spPr>
          <a:xfrm>
            <a:off x="2571675" y="275795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1991" name="Shape 1991"/>
          <p:cNvSpPr txBox="1"/>
          <p:nvPr/>
        </p:nvSpPr>
        <p:spPr>
          <a:xfrm>
            <a:off x="4747200" y="275795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1992" name="Shape 1992"/>
          <p:cNvSpPr txBox="1"/>
          <p:nvPr/>
        </p:nvSpPr>
        <p:spPr>
          <a:xfrm>
            <a:off x="915609" y="2746576"/>
            <a:ext cx="11640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FFFF00"/>
                </a:solidFill>
              </a:rPr>
              <a:t>Adjacent</a:t>
            </a:r>
            <a:r>
              <a:rPr b="1" lang="en">
                <a:solidFill>
                  <a:srgbClr val="EFEFEF"/>
                </a:solidFill>
              </a:rPr>
              <a:t>: differ in the initial state of a single process</a:t>
            </a:r>
          </a:p>
        </p:txBody>
      </p:sp>
      <p:grpSp>
        <p:nvGrpSpPr>
          <p:cNvPr id="1993" name="Shape 1993"/>
          <p:cNvGrpSpPr/>
          <p:nvPr/>
        </p:nvGrpSpPr>
        <p:grpSpPr>
          <a:xfrm>
            <a:off x="6539200" y="709250"/>
            <a:ext cx="486300" cy="429600"/>
            <a:chOff x="1774800" y="2984350"/>
            <a:chExt cx="486300" cy="429600"/>
          </a:xfrm>
        </p:grpSpPr>
        <p:sp>
          <p:nvSpPr>
            <p:cNvPr id="1994" name="Shape 199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995" name="Shape 199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a:t>
              </a:r>
            </a:p>
          </p:txBody>
        </p:sp>
      </p:grpSp>
      <p:grpSp>
        <p:nvGrpSpPr>
          <p:cNvPr id="1996" name="Shape 1996"/>
          <p:cNvGrpSpPr/>
          <p:nvPr/>
        </p:nvGrpSpPr>
        <p:grpSpPr>
          <a:xfrm>
            <a:off x="8268225" y="709238"/>
            <a:ext cx="486300" cy="429600"/>
            <a:chOff x="1774800" y="2984350"/>
            <a:chExt cx="486300" cy="429600"/>
          </a:xfrm>
        </p:grpSpPr>
        <p:sp>
          <p:nvSpPr>
            <p:cNvPr id="1997" name="Shape 199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1998" name="Shape 199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i+1</a:t>
              </a:r>
            </a:p>
          </p:txBody>
        </p:sp>
      </p:grpSp>
      <p:grpSp>
        <p:nvGrpSpPr>
          <p:cNvPr id="1999" name="Shape 1999"/>
          <p:cNvGrpSpPr/>
          <p:nvPr/>
        </p:nvGrpSpPr>
        <p:grpSpPr>
          <a:xfrm>
            <a:off x="7313325" y="1962300"/>
            <a:ext cx="570000" cy="429600"/>
            <a:chOff x="1774800" y="2984350"/>
            <a:chExt cx="570000" cy="429600"/>
          </a:xfrm>
        </p:grpSpPr>
        <p:sp>
          <p:nvSpPr>
            <p:cNvPr id="2000" name="Shape 200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001" name="Shape 2001"/>
            <p:cNvSpPr txBox="1"/>
            <p:nvPr/>
          </p:nvSpPr>
          <p:spPr>
            <a:xfrm>
              <a:off x="1774800" y="2984350"/>
              <a:ext cx="5700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C/p</a:t>
              </a:r>
            </a:p>
          </p:txBody>
        </p:sp>
      </p:grpSp>
      <p:cxnSp>
        <p:nvCxnSpPr>
          <p:cNvPr id="2002" name="Shape 2002"/>
          <p:cNvCxnSpPr>
            <a:stCxn id="1995" idx="2"/>
            <a:endCxn id="2001" idx="1"/>
          </p:cNvCxnSpPr>
          <p:nvPr/>
        </p:nvCxnSpPr>
        <p:spPr>
          <a:xfrm>
            <a:off x="6782350" y="1138850"/>
            <a:ext cx="531000" cy="1038300"/>
          </a:xfrm>
          <a:prstGeom prst="straightConnector1">
            <a:avLst/>
          </a:prstGeom>
          <a:noFill/>
          <a:ln cap="flat" cmpd="sng" w="28575">
            <a:solidFill>
              <a:schemeClr val="dk2"/>
            </a:solidFill>
            <a:prstDash val="solid"/>
            <a:round/>
            <a:headEnd len="lg" w="lg" type="none"/>
            <a:tailEnd len="lg" w="lg" type="stealth"/>
          </a:ln>
        </p:spPr>
      </p:cxnSp>
      <p:sp>
        <p:nvSpPr>
          <p:cNvPr id="2003" name="Shape 2003"/>
          <p:cNvSpPr txBox="1"/>
          <p:nvPr/>
        </p:nvSpPr>
        <p:spPr>
          <a:xfrm>
            <a:off x="6248135" y="1198505"/>
            <a:ext cx="904500" cy="4296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 in which p takes no step</a:t>
            </a:r>
          </a:p>
        </p:txBody>
      </p:sp>
      <p:cxnSp>
        <p:nvCxnSpPr>
          <p:cNvPr id="2004" name="Shape 2004"/>
          <p:cNvCxnSpPr/>
          <p:nvPr/>
        </p:nvCxnSpPr>
        <p:spPr>
          <a:xfrm>
            <a:off x="6986125" y="952925"/>
            <a:ext cx="1288800" cy="0"/>
          </a:xfrm>
          <a:prstGeom prst="straightConnector1">
            <a:avLst/>
          </a:prstGeom>
          <a:noFill/>
          <a:ln cap="flat" cmpd="sng" w="28575">
            <a:solidFill>
              <a:schemeClr val="dk2"/>
            </a:solidFill>
            <a:prstDash val="dash"/>
            <a:round/>
            <a:headEnd len="lg" w="lg" type="none"/>
            <a:tailEnd len="lg" w="lg" type="none"/>
          </a:ln>
        </p:spPr>
      </p:cxnSp>
      <p:sp>
        <p:nvSpPr>
          <p:cNvPr id="2005" name="Shape 2005"/>
          <p:cNvSpPr txBox="1"/>
          <p:nvPr/>
        </p:nvSpPr>
        <p:spPr>
          <a:xfrm>
            <a:off x="7076159" y="430429"/>
            <a:ext cx="11640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EFEFEF"/>
                </a:solidFill>
              </a:rPr>
              <a:t>differ in the initial state of a single process p</a:t>
            </a:r>
          </a:p>
        </p:txBody>
      </p:sp>
      <p:sp>
        <p:nvSpPr>
          <p:cNvPr id="2006" name="Shape 2006"/>
          <p:cNvSpPr/>
          <p:nvPr/>
        </p:nvSpPr>
        <p:spPr>
          <a:xfrm>
            <a:off x="3099575" y="2652275"/>
            <a:ext cx="1707000" cy="1977000"/>
          </a:xfrm>
          <a:prstGeom prst="rect">
            <a:avLst/>
          </a:prstGeom>
          <a:noFill/>
          <a:ln cap="flat" cmpd="sng" w="114300">
            <a:solidFill>
              <a:srgbClr val="FF00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2007" name="Shape 2007"/>
          <p:cNvCxnSpPr/>
          <p:nvPr/>
        </p:nvCxnSpPr>
        <p:spPr>
          <a:xfrm flipH="1">
            <a:off x="7766175" y="1138838"/>
            <a:ext cx="745200" cy="989700"/>
          </a:xfrm>
          <a:prstGeom prst="straightConnector1">
            <a:avLst/>
          </a:prstGeom>
          <a:noFill/>
          <a:ln cap="flat" cmpd="sng" w="28575">
            <a:solidFill>
              <a:schemeClr val="dk2"/>
            </a:solidFill>
            <a:prstDash val="solid"/>
            <a:round/>
            <a:headEnd len="lg" w="lg" type="none"/>
            <a:tailEnd len="lg" w="lg" type="stealth"/>
          </a:ln>
        </p:spPr>
      </p:cxnSp>
      <p:sp>
        <p:nvSpPr>
          <p:cNvPr id="2008" name="Shape 2008"/>
          <p:cNvSpPr txBox="1"/>
          <p:nvPr/>
        </p:nvSpPr>
        <p:spPr>
          <a:xfrm>
            <a:off x="8268235" y="1198505"/>
            <a:ext cx="904500" cy="4296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 in which p takes no step</a:t>
            </a:r>
          </a:p>
        </p:txBody>
      </p:sp>
      <p:grpSp>
        <p:nvGrpSpPr>
          <p:cNvPr id="2009" name="Shape 2009"/>
          <p:cNvGrpSpPr/>
          <p:nvPr/>
        </p:nvGrpSpPr>
        <p:grpSpPr>
          <a:xfrm>
            <a:off x="7313325" y="2874650"/>
            <a:ext cx="486300" cy="429600"/>
            <a:chOff x="1774800" y="2984350"/>
            <a:chExt cx="486300" cy="429600"/>
          </a:xfrm>
        </p:grpSpPr>
        <p:sp>
          <p:nvSpPr>
            <p:cNvPr id="2010" name="Shape 2010"/>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011" name="Shape 201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2012" name="Shape 2012"/>
          <p:cNvCxnSpPr/>
          <p:nvPr/>
        </p:nvCxnSpPr>
        <p:spPr>
          <a:xfrm>
            <a:off x="7556475" y="2391900"/>
            <a:ext cx="0" cy="462600"/>
          </a:xfrm>
          <a:prstGeom prst="straightConnector1">
            <a:avLst/>
          </a:prstGeom>
          <a:noFill/>
          <a:ln cap="flat" cmpd="sng" w="28575">
            <a:solidFill>
              <a:schemeClr val="dk2"/>
            </a:solidFill>
            <a:prstDash val="solid"/>
            <a:round/>
            <a:headEnd len="lg" w="lg" type="none"/>
            <a:tailEnd len="lg" w="lg" type="none"/>
          </a:ln>
        </p:spPr>
      </p:cxnSp>
    </p:spTree>
  </p:cSld>
  <p:clrMapOvr>
    <a:masterClrMapping/>
  </p:clrMapOvr>
</p:sld>
</file>

<file path=ppt/slides/slide9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016" name="Shape 2016"/>
        <p:cNvGrpSpPr/>
        <p:nvPr/>
      </p:nvGrpSpPr>
      <p:grpSpPr>
        <a:xfrm>
          <a:off x="0" y="0"/>
          <a:ext cx="0" cy="0"/>
          <a:chOff x="0" y="0"/>
          <a:chExt cx="0" cy="0"/>
        </a:xfrm>
      </p:grpSpPr>
      <p:sp>
        <p:nvSpPr>
          <p:cNvPr id="2017" name="Shape 2017"/>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018" name="Shape 2018"/>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Lemma 2</a:t>
            </a:r>
          </a:p>
          <a:p>
            <a:pPr indent="-342900" lvl="1" marL="914400" rtl="0">
              <a:spcBef>
                <a:spcPts val="0"/>
              </a:spcBef>
              <a:buSzPct val="100000"/>
              <a:buChar char="○"/>
            </a:pPr>
            <a:r>
              <a:rPr lang="en" sz="1800"/>
              <a:t>P has a bivalent initial configuration.</a:t>
            </a:r>
          </a:p>
          <a:p>
            <a:pPr lvl="0" rtl="0">
              <a:spcBef>
                <a:spcPts val="0"/>
              </a:spcBef>
              <a:buNone/>
            </a:pPr>
            <a:r>
              <a:rPr lang="en" sz="1800"/>
              <a:t>Assume all initial configurations are either 0-valent or 1-valent.</a:t>
            </a:r>
          </a:p>
          <a:p>
            <a:pPr lvl="0" rtl="0">
              <a:spcBef>
                <a:spcPts val="0"/>
              </a:spcBef>
              <a:buNone/>
            </a:pPr>
            <a:r>
              <a:t/>
            </a:r>
            <a:endParaRPr sz="1800"/>
          </a:p>
          <a:p>
            <a:pPr lvl="0" rtl="0">
              <a:spcBef>
                <a:spcPts val="0"/>
              </a:spcBef>
              <a:buNone/>
            </a:pPr>
            <a:r>
              <a:t/>
            </a:r>
            <a:endParaRPr sz="1800"/>
          </a:p>
          <a:p>
            <a:pPr lvl="0" rtl="0">
              <a:spcBef>
                <a:spcPts val="0"/>
              </a:spcBef>
              <a:buNone/>
            </a:pPr>
            <a:r>
              <a:t/>
            </a:r>
            <a:endParaRPr sz="1800">
              <a:solidFill>
                <a:srgbClr val="FFFFFF"/>
              </a:solidFill>
            </a:endParaRPr>
          </a:p>
        </p:txBody>
      </p:sp>
      <p:grpSp>
        <p:nvGrpSpPr>
          <p:cNvPr id="2019" name="Shape 2019"/>
          <p:cNvGrpSpPr/>
          <p:nvPr/>
        </p:nvGrpSpPr>
        <p:grpSpPr>
          <a:xfrm>
            <a:off x="487050" y="3029150"/>
            <a:ext cx="486300" cy="429600"/>
            <a:chOff x="1774800" y="2984350"/>
            <a:chExt cx="486300" cy="429600"/>
          </a:xfrm>
        </p:grpSpPr>
        <p:sp>
          <p:nvSpPr>
            <p:cNvPr id="2020" name="Shape 202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021" name="Shape 202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1</a:t>
              </a:r>
            </a:p>
          </p:txBody>
        </p:sp>
      </p:grpSp>
      <p:grpSp>
        <p:nvGrpSpPr>
          <p:cNvPr id="2022" name="Shape 2022"/>
          <p:cNvGrpSpPr/>
          <p:nvPr/>
        </p:nvGrpSpPr>
        <p:grpSpPr>
          <a:xfrm>
            <a:off x="2057000" y="3029150"/>
            <a:ext cx="486300" cy="429600"/>
            <a:chOff x="1774800" y="2984350"/>
            <a:chExt cx="486300" cy="429600"/>
          </a:xfrm>
        </p:grpSpPr>
        <p:sp>
          <p:nvSpPr>
            <p:cNvPr id="2023" name="Shape 202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024" name="Shape 202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2</a:t>
              </a:r>
            </a:p>
          </p:txBody>
        </p:sp>
      </p:grpSp>
      <p:grpSp>
        <p:nvGrpSpPr>
          <p:cNvPr id="2025" name="Shape 2025"/>
          <p:cNvGrpSpPr/>
          <p:nvPr/>
        </p:nvGrpSpPr>
        <p:grpSpPr>
          <a:xfrm>
            <a:off x="3158950" y="3029150"/>
            <a:ext cx="486300" cy="429600"/>
            <a:chOff x="1774800" y="2984350"/>
            <a:chExt cx="486300" cy="429600"/>
          </a:xfrm>
        </p:grpSpPr>
        <p:sp>
          <p:nvSpPr>
            <p:cNvPr id="2026" name="Shape 202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027" name="Shape 202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a:t>
              </a:r>
            </a:p>
          </p:txBody>
        </p:sp>
      </p:grpSp>
      <p:grpSp>
        <p:nvGrpSpPr>
          <p:cNvPr id="2028" name="Shape 2028"/>
          <p:cNvGrpSpPr/>
          <p:nvPr/>
        </p:nvGrpSpPr>
        <p:grpSpPr>
          <a:xfrm>
            <a:off x="4260900" y="3029138"/>
            <a:ext cx="486300" cy="429600"/>
            <a:chOff x="1774800" y="2984350"/>
            <a:chExt cx="486300" cy="429600"/>
          </a:xfrm>
        </p:grpSpPr>
        <p:sp>
          <p:nvSpPr>
            <p:cNvPr id="2029" name="Shape 202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030" name="Shape 203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i+1</a:t>
              </a:r>
            </a:p>
          </p:txBody>
        </p:sp>
      </p:grpSp>
      <p:grpSp>
        <p:nvGrpSpPr>
          <p:cNvPr id="2031" name="Shape 2031"/>
          <p:cNvGrpSpPr/>
          <p:nvPr/>
        </p:nvGrpSpPr>
        <p:grpSpPr>
          <a:xfrm>
            <a:off x="487050" y="3989175"/>
            <a:ext cx="486300" cy="429600"/>
            <a:chOff x="1774800" y="2984350"/>
            <a:chExt cx="486300" cy="429600"/>
          </a:xfrm>
        </p:grpSpPr>
        <p:sp>
          <p:nvSpPr>
            <p:cNvPr id="2032" name="Shape 2032"/>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033" name="Shape 203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2034" name="Shape 2034"/>
          <p:cNvGrpSpPr/>
          <p:nvPr/>
        </p:nvGrpSpPr>
        <p:grpSpPr>
          <a:xfrm>
            <a:off x="5362850" y="3029150"/>
            <a:ext cx="486300" cy="429600"/>
            <a:chOff x="1774800" y="2984350"/>
            <a:chExt cx="486300" cy="429600"/>
          </a:xfrm>
        </p:grpSpPr>
        <p:sp>
          <p:nvSpPr>
            <p:cNvPr id="2035" name="Shape 203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036" name="Shape 203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k</a:t>
              </a:r>
            </a:p>
          </p:txBody>
        </p:sp>
      </p:grpSp>
      <p:grpSp>
        <p:nvGrpSpPr>
          <p:cNvPr id="2037" name="Shape 2037"/>
          <p:cNvGrpSpPr/>
          <p:nvPr/>
        </p:nvGrpSpPr>
        <p:grpSpPr>
          <a:xfrm>
            <a:off x="5362850" y="3989175"/>
            <a:ext cx="486300" cy="429600"/>
            <a:chOff x="1774800" y="2984350"/>
            <a:chExt cx="486300" cy="429600"/>
          </a:xfrm>
        </p:grpSpPr>
        <p:sp>
          <p:nvSpPr>
            <p:cNvPr id="2038" name="Shape 2038"/>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039" name="Shape 203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2040" name="Shape 2040"/>
          <p:cNvGrpSpPr/>
          <p:nvPr/>
        </p:nvGrpSpPr>
        <p:grpSpPr>
          <a:xfrm>
            <a:off x="4260900" y="3989175"/>
            <a:ext cx="486300" cy="429600"/>
            <a:chOff x="1774800" y="2984350"/>
            <a:chExt cx="486300" cy="429600"/>
          </a:xfrm>
        </p:grpSpPr>
        <p:sp>
          <p:nvSpPr>
            <p:cNvPr id="2041" name="Shape 2041"/>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042" name="Shape 204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2043" name="Shape 2043"/>
          <p:cNvGrpSpPr/>
          <p:nvPr/>
        </p:nvGrpSpPr>
        <p:grpSpPr>
          <a:xfrm>
            <a:off x="3158950" y="3989175"/>
            <a:ext cx="486300" cy="429600"/>
            <a:chOff x="1774800" y="2984350"/>
            <a:chExt cx="486300" cy="429600"/>
          </a:xfrm>
        </p:grpSpPr>
        <p:sp>
          <p:nvSpPr>
            <p:cNvPr id="2044" name="Shape 2044"/>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045" name="Shape 204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2046" name="Shape 2046"/>
          <p:cNvGrpSpPr/>
          <p:nvPr/>
        </p:nvGrpSpPr>
        <p:grpSpPr>
          <a:xfrm>
            <a:off x="2057000" y="3989175"/>
            <a:ext cx="486300" cy="429600"/>
            <a:chOff x="1774800" y="2984350"/>
            <a:chExt cx="486300" cy="429600"/>
          </a:xfrm>
        </p:grpSpPr>
        <p:sp>
          <p:nvSpPr>
            <p:cNvPr id="2047" name="Shape 2047"/>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048" name="Shape 204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2049" name="Shape 2049"/>
          <p:cNvCxnSpPr>
            <a:endCxn id="2024" idx="1"/>
          </p:cNvCxnSpPr>
          <p:nvPr/>
        </p:nvCxnSpPr>
        <p:spPr>
          <a:xfrm flipH="1" rot="10800000">
            <a:off x="893000" y="3243950"/>
            <a:ext cx="1164000" cy="11700"/>
          </a:xfrm>
          <a:prstGeom prst="straightConnector1">
            <a:avLst/>
          </a:prstGeom>
          <a:noFill/>
          <a:ln cap="flat" cmpd="sng" w="28575">
            <a:solidFill>
              <a:schemeClr val="dk2"/>
            </a:solidFill>
            <a:prstDash val="solid"/>
            <a:round/>
            <a:headEnd len="lg" w="lg" type="none"/>
            <a:tailEnd len="lg" w="lg" type="none"/>
          </a:ln>
        </p:spPr>
      </p:cxnSp>
      <p:cxnSp>
        <p:nvCxnSpPr>
          <p:cNvPr id="2050" name="Shape 2050"/>
          <p:cNvCxnSpPr>
            <a:stCxn id="2021" idx="2"/>
            <a:endCxn id="2033" idx="0"/>
          </p:cNvCxnSpPr>
          <p:nvPr/>
        </p:nvCxnSpPr>
        <p:spPr>
          <a:xfrm>
            <a:off x="7302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2051" name="Shape 2051"/>
          <p:cNvCxnSpPr>
            <a:stCxn id="2024" idx="2"/>
            <a:endCxn id="2048" idx="0"/>
          </p:cNvCxnSpPr>
          <p:nvPr/>
        </p:nvCxnSpPr>
        <p:spPr>
          <a:xfrm>
            <a:off x="230015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2052" name="Shape 2052"/>
          <p:cNvCxnSpPr>
            <a:stCxn id="2027" idx="2"/>
            <a:endCxn id="2045" idx="0"/>
          </p:cNvCxnSpPr>
          <p:nvPr/>
        </p:nvCxnSpPr>
        <p:spPr>
          <a:xfrm>
            <a:off x="34021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2053" name="Shape 2053"/>
          <p:cNvCxnSpPr>
            <a:stCxn id="2030" idx="2"/>
            <a:endCxn id="2042" idx="0"/>
          </p:cNvCxnSpPr>
          <p:nvPr/>
        </p:nvCxnSpPr>
        <p:spPr>
          <a:xfrm>
            <a:off x="4504050" y="3458738"/>
            <a:ext cx="0" cy="530400"/>
          </a:xfrm>
          <a:prstGeom prst="straightConnector1">
            <a:avLst/>
          </a:prstGeom>
          <a:noFill/>
          <a:ln cap="flat" cmpd="sng" w="28575">
            <a:solidFill>
              <a:schemeClr val="dk2"/>
            </a:solidFill>
            <a:prstDash val="solid"/>
            <a:round/>
            <a:headEnd len="lg" w="lg" type="none"/>
            <a:tailEnd len="lg" w="lg" type="none"/>
          </a:ln>
        </p:spPr>
      </p:cxnSp>
      <p:cxnSp>
        <p:nvCxnSpPr>
          <p:cNvPr id="2054" name="Shape 2054"/>
          <p:cNvCxnSpPr>
            <a:stCxn id="2036" idx="2"/>
            <a:endCxn id="2039" idx="0"/>
          </p:cNvCxnSpPr>
          <p:nvPr/>
        </p:nvCxnSpPr>
        <p:spPr>
          <a:xfrm>
            <a:off x="56060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2055" name="Shape 2055"/>
          <p:cNvCxnSpPr>
            <a:endCxn id="2030" idx="1"/>
          </p:cNvCxnSpPr>
          <p:nvPr/>
        </p:nvCxnSpPr>
        <p:spPr>
          <a:xfrm flipH="1" rot="10800000">
            <a:off x="3572100" y="3243938"/>
            <a:ext cx="688800" cy="300"/>
          </a:xfrm>
          <a:prstGeom prst="straightConnector1">
            <a:avLst/>
          </a:prstGeom>
          <a:noFill/>
          <a:ln cap="flat" cmpd="sng" w="28575">
            <a:solidFill>
              <a:schemeClr val="dk2"/>
            </a:solidFill>
            <a:prstDash val="solid"/>
            <a:round/>
            <a:headEnd len="lg" w="lg" type="none"/>
            <a:tailEnd len="lg" w="lg" type="none"/>
          </a:ln>
        </p:spPr>
      </p:cxnSp>
      <p:sp>
        <p:nvSpPr>
          <p:cNvPr id="2056" name="Shape 2056"/>
          <p:cNvSpPr txBox="1"/>
          <p:nvPr/>
        </p:nvSpPr>
        <p:spPr>
          <a:xfrm>
            <a:off x="2571675" y="275795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2057" name="Shape 2057"/>
          <p:cNvSpPr txBox="1"/>
          <p:nvPr/>
        </p:nvSpPr>
        <p:spPr>
          <a:xfrm>
            <a:off x="4747200" y="275795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2058" name="Shape 2058"/>
          <p:cNvSpPr txBox="1"/>
          <p:nvPr/>
        </p:nvSpPr>
        <p:spPr>
          <a:xfrm>
            <a:off x="915609" y="2746576"/>
            <a:ext cx="11640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FFFF00"/>
                </a:solidFill>
              </a:rPr>
              <a:t>Adjacent</a:t>
            </a:r>
            <a:r>
              <a:rPr b="1" lang="en">
                <a:solidFill>
                  <a:srgbClr val="EFEFEF"/>
                </a:solidFill>
              </a:rPr>
              <a:t>: differ in the initial state of a single process</a:t>
            </a:r>
          </a:p>
        </p:txBody>
      </p:sp>
      <p:grpSp>
        <p:nvGrpSpPr>
          <p:cNvPr id="2059" name="Shape 2059"/>
          <p:cNvGrpSpPr/>
          <p:nvPr/>
        </p:nvGrpSpPr>
        <p:grpSpPr>
          <a:xfrm>
            <a:off x="6539200" y="709250"/>
            <a:ext cx="486300" cy="429600"/>
            <a:chOff x="1774800" y="2984350"/>
            <a:chExt cx="486300" cy="429600"/>
          </a:xfrm>
        </p:grpSpPr>
        <p:sp>
          <p:nvSpPr>
            <p:cNvPr id="2060" name="Shape 206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061" name="Shape 206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a:t>
              </a:r>
            </a:p>
          </p:txBody>
        </p:sp>
      </p:grpSp>
      <p:grpSp>
        <p:nvGrpSpPr>
          <p:cNvPr id="2062" name="Shape 2062"/>
          <p:cNvGrpSpPr/>
          <p:nvPr/>
        </p:nvGrpSpPr>
        <p:grpSpPr>
          <a:xfrm>
            <a:off x="8268225" y="709238"/>
            <a:ext cx="486300" cy="429600"/>
            <a:chOff x="1774800" y="2984350"/>
            <a:chExt cx="486300" cy="429600"/>
          </a:xfrm>
        </p:grpSpPr>
        <p:sp>
          <p:nvSpPr>
            <p:cNvPr id="2063" name="Shape 206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064" name="Shape 206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i+1</a:t>
              </a:r>
            </a:p>
          </p:txBody>
        </p:sp>
      </p:grpSp>
      <p:grpSp>
        <p:nvGrpSpPr>
          <p:cNvPr id="2065" name="Shape 2065"/>
          <p:cNvGrpSpPr/>
          <p:nvPr/>
        </p:nvGrpSpPr>
        <p:grpSpPr>
          <a:xfrm>
            <a:off x="7313325" y="1962300"/>
            <a:ext cx="570000" cy="429600"/>
            <a:chOff x="1774800" y="2984350"/>
            <a:chExt cx="570000" cy="429600"/>
          </a:xfrm>
        </p:grpSpPr>
        <p:sp>
          <p:nvSpPr>
            <p:cNvPr id="2066" name="Shape 206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067" name="Shape 2067"/>
            <p:cNvSpPr txBox="1"/>
            <p:nvPr/>
          </p:nvSpPr>
          <p:spPr>
            <a:xfrm>
              <a:off x="1774800" y="2984350"/>
              <a:ext cx="5700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C/p</a:t>
              </a:r>
            </a:p>
          </p:txBody>
        </p:sp>
      </p:grpSp>
      <p:cxnSp>
        <p:nvCxnSpPr>
          <p:cNvPr id="2068" name="Shape 2068"/>
          <p:cNvCxnSpPr>
            <a:stCxn id="2061" idx="2"/>
            <a:endCxn id="2067" idx="1"/>
          </p:cNvCxnSpPr>
          <p:nvPr/>
        </p:nvCxnSpPr>
        <p:spPr>
          <a:xfrm>
            <a:off x="6782350" y="1138850"/>
            <a:ext cx="531000" cy="1038300"/>
          </a:xfrm>
          <a:prstGeom prst="straightConnector1">
            <a:avLst/>
          </a:prstGeom>
          <a:noFill/>
          <a:ln cap="flat" cmpd="sng" w="28575">
            <a:solidFill>
              <a:schemeClr val="dk2"/>
            </a:solidFill>
            <a:prstDash val="solid"/>
            <a:round/>
            <a:headEnd len="lg" w="lg" type="none"/>
            <a:tailEnd len="lg" w="lg" type="stealth"/>
          </a:ln>
        </p:spPr>
      </p:cxnSp>
      <p:sp>
        <p:nvSpPr>
          <p:cNvPr id="2069" name="Shape 2069"/>
          <p:cNvSpPr txBox="1"/>
          <p:nvPr/>
        </p:nvSpPr>
        <p:spPr>
          <a:xfrm>
            <a:off x="6248135" y="1198505"/>
            <a:ext cx="904500" cy="4296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 in which p takes no step</a:t>
            </a:r>
          </a:p>
        </p:txBody>
      </p:sp>
      <p:cxnSp>
        <p:nvCxnSpPr>
          <p:cNvPr id="2070" name="Shape 2070"/>
          <p:cNvCxnSpPr/>
          <p:nvPr/>
        </p:nvCxnSpPr>
        <p:spPr>
          <a:xfrm>
            <a:off x="6986125" y="952925"/>
            <a:ext cx="1288800" cy="0"/>
          </a:xfrm>
          <a:prstGeom prst="straightConnector1">
            <a:avLst/>
          </a:prstGeom>
          <a:noFill/>
          <a:ln cap="flat" cmpd="sng" w="28575">
            <a:solidFill>
              <a:schemeClr val="dk2"/>
            </a:solidFill>
            <a:prstDash val="dash"/>
            <a:round/>
            <a:headEnd len="lg" w="lg" type="none"/>
            <a:tailEnd len="lg" w="lg" type="none"/>
          </a:ln>
        </p:spPr>
      </p:cxnSp>
      <p:sp>
        <p:nvSpPr>
          <p:cNvPr id="2071" name="Shape 2071"/>
          <p:cNvSpPr txBox="1"/>
          <p:nvPr/>
        </p:nvSpPr>
        <p:spPr>
          <a:xfrm>
            <a:off x="7076159" y="430429"/>
            <a:ext cx="11640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EFEFEF"/>
                </a:solidFill>
              </a:rPr>
              <a:t>differ in the initial state of a single process p</a:t>
            </a:r>
          </a:p>
        </p:txBody>
      </p:sp>
      <p:sp>
        <p:nvSpPr>
          <p:cNvPr id="2072" name="Shape 2072"/>
          <p:cNvSpPr/>
          <p:nvPr/>
        </p:nvSpPr>
        <p:spPr>
          <a:xfrm>
            <a:off x="3099575" y="2652275"/>
            <a:ext cx="1707000" cy="1977000"/>
          </a:xfrm>
          <a:prstGeom prst="rect">
            <a:avLst/>
          </a:prstGeom>
          <a:noFill/>
          <a:ln cap="flat" cmpd="sng" w="114300">
            <a:solidFill>
              <a:srgbClr val="FF00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2073" name="Shape 2073"/>
          <p:cNvCxnSpPr/>
          <p:nvPr/>
        </p:nvCxnSpPr>
        <p:spPr>
          <a:xfrm flipH="1">
            <a:off x="7766175" y="1138838"/>
            <a:ext cx="745200" cy="989700"/>
          </a:xfrm>
          <a:prstGeom prst="straightConnector1">
            <a:avLst/>
          </a:prstGeom>
          <a:noFill/>
          <a:ln cap="flat" cmpd="sng" w="28575">
            <a:solidFill>
              <a:schemeClr val="dk2"/>
            </a:solidFill>
            <a:prstDash val="solid"/>
            <a:round/>
            <a:headEnd len="lg" w="lg" type="none"/>
            <a:tailEnd len="lg" w="lg" type="stealth"/>
          </a:ln>
        </p:spPr>
      </p:cxnSp>
      <p:sp>
        <p:nvSpPr>
          <p:cNvPr id="2074" name="Shape 2074"/>
          <p:cNvSpPr txBox="1"/>
          <p:nvPr/>
        </p:nvSpPr>
        <p:spPr>
          <a:xfrm>
            <a:off x="8268235" y="1198505"/>
            <a:ext cx="904500" cy="4296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 in which p takes no step</a:t>
            </a:r>
          </a:p>
        </p:txBody>
      </p:sp>
      <p:grpSp>
        <p:nvGrpSpPr>
          <p:cNvPr id="2075" name="Shape 2075"/>
          <p:cNvGrpSpPr/>
          <p:nvPr/>
        </p:nvGrpSpPr>
        <p:grpSpPr>
          <a:xfrm>
            <a:off x="7313325" y="2874650"/>
            <a:ext cx="486300" cy="429600"/>
            <a:chOff x="1774800" y="2984350"/>
            <a:chExt cx="486300" cy="429600"/>
          </a:xfrm>
        </p:grpSpPr>
        <p:sp>
          <p:nvSpPr>
            <p:cNvPr id="2076" name="Shape 2076"/>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077" name="Shape 207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2078" name="Shape 2078"/>
          <p:cNvCxnSpPr/>
          <p:nvPr/>
        </p:nvCxnSpPr>
        <p:spPr>
          <a:xfrm>
            <a:off x="7556475" y="2391900"/>
            <a:ext cx="0" cy="462600"/>
          </a:xfrm>
          <a:prstGeom prst="straightConnector1">
            <a:avLst/>
          </a:prstGeom>
          <a:noFill/>
          <a:ln cap="flat" cmpd="sng" w="28575">
            <a:solidFill>
              <a:schemeClr val="dk2"/>
            </a:solidFill>
            <a:prstDash val="solid"/>
            <a:round/>
            <a:headEnd len="lg" w="lg" type="none"/>
            <a:tailEnd len="lg" w="lg" type="none"/>
          </a:ln>
        </p:spPr>
      </p:cxnSp>
      <p:grpSp>
        <p:nvGrpSpPr>
          <p:cNvPr id="2079" name="Shape 2079"/>
          <p:cNvGrpSpPr/>
          <p:nvPr/>
        </p:nvGrpSpPr>
        <p:grpSpPr>
          <a:xfrm>
            <a:off x="8268225" y="41475"/>
            <a:ext cx="486300" cy="429600"/>
            <a:chOff x="1774800" y="2984350"/>
            <a:chExt cx="486300" cy="429600"/>
          </a:xfrm>
        </p:grpSpPr>
        <p:sp>
          <p:nvSpPr>
            <p:cNvPr id="2080" name="Shape 2080"/>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081" name="Shape 208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cxnSp>
        <p:nvCxnSpPr>
          <p:cNvPr id="2082" name="Shape 2082"/>
          <p:cNvCxnSpPr>
            <a:stCxn id="2081" idx="2"/>
            <a:endCxn id="2064" idx="0"/>
          </p:cNvCxnSpPr>
          <p:nvPr/>
        </p:nvCxnSpPr>
        <p:spPr>
          <a:xfrm>
            <a:off x="8511375" y="471075"/>
            <a:ext cx="0" cy="238200"/>
          </a:xfrm>
          <a:prstGeom prst="straightConnector1">
            <a:avLst/>
          </a:prstGeom>
          <a:noFill/>
          <a:ln cap="flat" cmpd="sng" w="28575">
            <a:solidFill>
              <a:schemeClr val="dk2"/>
            </a:solidFill>
            <a:prstDash val="solid"/>
            <a:round/>
            <a:headEnd len="lg" w="lg" type="none"/>
            <a:tailEnd len="lg" w="lg" type="none"/>
          </a:ln>
        </p:spPr>
      </p:cxnSp>
    </p:spTree>
  </p:cSld>
  <p:clrMapOvr>
    <a:masterClrMapping/>
  </p:clrMapOvr>
</p:sld>
</file>

<file path=ppt/slides/slide9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086" name="Shape 2086"/>
        <p:cNvGrpSpPr/>
        <p:nvPr/>
      </p:nvGrpSpPr>
      <p:grpSpPr>
        <a:xfrm>
          <a:off x="0" y="0"/>
          <a:ext cx="0" cy="0"/>
          <a:chOff x="0" y="0"/>
          <a:chExt cx="0" cy="0"/>
        </a:xfrm>
      </p:grpSpPr>
      <p:sp>
        <p:nvSpPr>
          <p:cNvPr id="2087" name="Shape 2087"/>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088" name="Shape 2088"/>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Lemma 2</a:t>
            </a:r>
          </a:p>
          <a:p>
            <a:pPr indent="-342900" lvl="1" marL="914400" rtl="0">
              <a:spcBef>
                <a:spcPts val="0"/>
              </a:spcBef>
              <a:buSzPct val="100000"/>
              <a:buChar char="○"/>
            </a:pPr>
            <a:r>
              <a:rPr lang="en" sz="1800"/>
              <a:t>P has a bivalent initial configuration.</a:t>
            </a:r>
          </a:p>
          <a:p>
            <a:pPr lvl="0" rtl="0">
              <a:spcBef>
                <a:spcPts val="0"/>
              </a:spcBef>
              <a:buNone/>
            </a:pPr>
            <a:r>
              <a:rPr lang="en" sz="1800"/>
              <a:t>Assume all initial configurations are either 0-valent or 1-valent.</a:t>
            </a:r>
          </a:p>
          <a:p>
            <a:pPr lvl="0" rtl="0">
              <a:spcBef>
                <a:spcPts val="0"/>
              </a:spcBef>
              <a:buNone/>
            </a:pPr>
            <a:r>
              <a:t/>
            </a:r>
            <a:endParaRPr sz="1800"/>
          </a:p>
          <a:p>
            <a:pPr lvl="0" rtl="0">
              <a:spcBef>
                <a:spcPts val="0"/>
              </a:spcBef>
              <a:buNone/>
            </a:pPr>
            <a:r>
              <a:t/>
            </a:r>
            <a:endParaRPr sz="1800"/>
          </a:p>
          <a:p>
            <a:pPr lvl="0" rtl="0">
              <a:spcBef>
                <a:spcPts val="0"/>
              </a:spcBef>
              <a:buNone/>
            </a:pPr>
            <a:r>
              <a:t/>
            </a:r>
            <a:endParaRPr sz="1800">
              <a:solidFill>
                <a:srgbClr val="FFFFFF"/>
              </a:solidFill>
            </a:endParaRPr>
          </a:p>
        </p:txBody>
      </p:sp>
      <p:grpSp>
        <p:nvGrpSpPr>
          <p:cNvPr id="2089" name="Shape 2089"/>
          <p:cNvGrpSpPr/>
          <p:nvPr/>
        </p:nvGrpSpPr>
        <p:grpSpPr>
          <a:xfrm>
            <a:off x="487050" y="3029150"/>
            <a:ext cx="486300" cy="429600"/>
            <a:chOff x="1774800" y="2984350"/>
            <a:chExt cx="486300" cy="429600"/>
          </a:xfrm>
        </p:grpSpPr>
        <p:sp>
          <p:nvSpPr>
            <p:cNvPr id="2090" name="Shape 209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091" name="Shape 209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1</a:t>
              </a:r>
            </a:p>
          </p:txBody>
        </p:sp>
      </p:grpSp>
      <p:grpSp>
        <p:nvGrpSpPr>
          <p:cNvPr id="2092" name="Shape 2092"/>
          <p:cNvGrpSpPr/>
          <p:nvPr/>
        </p:nvGrpSpPr>
        <p:grpSpPr>
          <a:xfrm>
            <a:off x="2057000" y="3029150"/>
            <a:ext cx="486300" cy="429600"/>
            <a:chOff x="1774800" y="2984350"/>
            <a:chExt cx="486300" cy="429600"/>
          </a:xfrm>
        </p:grpSpPr>
        <p:sp>
          <p:nvSpPr>
            <p:cNvPr id="2093" name="Shape 209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094" name="Shape 209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2</a:t>
              </a:r>
            </a:p>
          </p:txBody>
        </p:sp>
      </p:grpSp>
      <p:grpSp>
        <p:nvGrpSpPr>
          <p:cNvPr id="2095" name="Shape 2095"/>
          <p:cNvGrpSpPr/>
          <p:nvPr/>
        </p:nvGrpSpPr>
        <p:grpSpPr>
          <a:xfrm>
            <a:off x="3158950" y="3029150"/>
            <a:ext cx="486300" cy="429600"/>
            <a:chOff x="1774800" y="2984350"/>
            <a:chExt cx="486300" cy="429600"/>
          </a:xfrm>
        </p:grpSpPr>
        <p:sp>
          <p:nvSpPr>
            <p:cNvPr id="2096" name="Shape 209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097" name="Shape 209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a:t>
              </a:r>
            </a:p>
          </p:txBody>
        </p:sp>
      </p:grpSp>
      <p:grpSp>
        <p:nvGrpSpPr>
          <p:cNvPr id="2098" name="Shape 2098"/>
          <p:cNvGrpSpPr/>
          <p:nvPr/>
        </p:nvGrpSpPr>
        <p:grpSpPr>
          <a:xfrm>
            <a:off x="4260900" y="3029138"/>
            <a:ext cx="486300" cy="429600"/>
            <a:chOff x="1774800" y="2984350"/>
            <a:chExt cx="486300" cy="429600"/>
          </a:xfrm>
        </p:grpSpPr>
        <p:sp>
          <p:nvSpPr>
            <p:cNvPr id="2099" name="Shape 209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100" name="Shape 210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i+1</a:t>
              </a:r>
            </a:p>
          </p:txBody>
        </p:sp>
      </p:grpSp>
      <p:grpSp>
        <p:nvGrpSpPr>
          <p:cNvPr id="2101" name="Shape 2101"/>
          <p:cNvGrpSpPr/>
          <p:nvPr/>
        </p:nvGrpSpPr>
        <p:grpSpPr>
          <a:xfrm>
            <a:off x="487050" y="3989175"/>
            <a:ext cx="486300" cy="429600"/>
            <a:chOff x="1774800" y="2984350"/>
            <a:chExt cx="486300" cy="429600"/>
          </a:xfrm>
        </p:grpSpPr>
        <p:sp>
          <p:nvSpPr>
            <p:cNvPr id="2102" name="Shape 2102"/>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103" name="Shape 210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2104" name="Shape 2104"/>
          <p:cNvGrpSpPr/>
          <p:nvPr/>
        </p:nvGrpSpPr>
        <p:grpSpPr>
          <a:xfrm>
            <a:off x="5362850" y="3029150"/>
            <a:ext cx="486300" cy="429600"/>
            <a:chOff x="1774800" y="2984350"/>
            <a:chExt cx="486300" cy="429600"/>
          </a:xfrm>
        </p:grpSpPr>
        <p:sp>
          <p:nvSpPr>
            <p:cNvPr id="2105" name="Shape 210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106" name="Shape 210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k</a:t>
              </a:r>
            </a:p>
          </p:txBody>
        </p:sp>
      </p:grpSp>
      <p:grpSp>
        <p:nvGrpSpPr>
          <p:cNvPr id="2107" name="Shape 2107"/>
          <p:cNvGrpSpPr/>
          <p:nvPr/>
        </p:nvGrpSpPr>
        <p:grpSpPr>
          <a:xfrm>
            <a:off x="5362850" y="3989175"/>
            <a:ext cx="486300" cy="429600"/>
            <a:chOff x="1774800" y="2984350"/>
            <a:chExt cx="486300" cy="429600"/>
          </a:xfrm>
        </p:grpSpPr>
        <p:sp>
          <p:nvSpPr>
            <p:cNvPr id="2108" name="Shape 2108"/>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109" name="Shape 210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2110" name="Shape 2110"/>
          <p:cNvGrpSpPr/>
          <p:nvPr/>
        </p:nvGrpSpPr>
        <p:grpSpPr>
          <a:xfrm>
            <a:off x="4260900" y="3989175"/>
            <a:ext cx="486300" cy="429600"/>
            <a:chOff x="1774800" y="2984350"/>
            <a:chExt cx="486300" cy="429600"/>
          </a:xfrm>
        </p:grpSpPr>
        <p:sp>
          <p:nvSpPr>
            <p:cNvPr id="2111" name="Shape 2111"/>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112" name="Shape 211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2113" name="Shape 2113"/>
          <p:cNvGrpSpPr/>
          <p:nvPr/>
        </p:nvGrpSpPr>
        <p:grpSpPr>
          <a:xfrm>
            <a:off x="3158950" y="3989175"/>
            <a:ext cx="486300" cy="429600"/>
            <a:chOff x="1774800" y="2984350"/>
            <a:chExt cx="486300" cy="429600"/>
          </a:xfrm>
        </p:grpSpPr>
        <p:sp>
          <p:nvSpPr>
            <p:cNvPr id="2114" name="Shape 2114"/>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115" name="Shape 211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2116" name="Shape 2116"/>
          <p:cNvGrpSpPr/>
          <p:nvPr/>
        </p:nvGrpSpPr>
        <p:grpSpPr>
          <a:xfrm>
            <a:off x="2057000" y="3989175"/>
            <a:ext cx="486300" cy="429600"/>
            <a:chOff x="1774800" y="2984350"/>
            <a:chExt cx="486300" cy="429600"/>
          </a:xfrm>
        </p:grpSpPr>
        <p:sp>
          <p:nvSpPr>
            <p:cNvPr id="2117" name="Shape 2117"/>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118" name="Shape 211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2119" name="Shape 2119"/>
          <p:cNvCxnSpPr>
            <a:endCxn id="2094" idx="1"/>
          </p:cNvCxnSpPr>
          <p:nvPr/>
        </p:nvCxnSpPr>
        <p:spPr>
          <a:xfrm flipH="1" rot="10800000">
            <a:off x="893000" y="3243950"/>
            <a:ext cx="1164000" cy="11700"/>
          </a:xfrm>
          <a:prstGeom prst="straightConnector1">
            <a:avLst/>
          </a:prstGeom>
          <a:noFill/>
          <a:ln cap="flat" cmpd="sng" w="28575">
            <a:solidFill>
              <a:schemeClr val="dk2"/>
            </a:solidFill>
            <a:prstDash val="solid"/>
            <a:round/>
            <a:headEnd len="lg" w="lg" type="none"/>
            <a:tailEnd len="lg" w="lg" type="none"/>
          </a:ln>
        </p:spPr>
      </p:cxnSp>
      <p:cxnSp>
        <p:nvCxnSpPr>
          <p:cNvPr id="2120" name="Shape 2120"/>
          <p:cNvCxnSpPr>
            <a:stCxn id="2091" idx="2"/>
            <a:endCxn id="2103" idx="0"/>
          </p:cNvCxnSpPr>
          <p:nvPr/>
        </p:nvCxnSpPr>
        <p:spPr>
          <a:xfrm>
            <a:off x="7302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2121" name="Shape 2121"/>
          <p:cNvCxnSpPr>
            <a:stCxn id="2094" idx="2"/>
            <a:endCxn id="2118" idx="0"/>
          </p:cNvCxnSpPr>
          <p:nvPr/>
        </p:nvCxnSpPr>
        <p:spPr>
          <a:xfrm>
            <a:off x="230015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2122" name="Shape 2122"/>
          <p:cNvCxnSpPr>
            <a:stCxn id="2097" idx="2"/>
            <a:endCxn id="2115" idx="0"/>
          </p:cNvCxnSpPr>
          <p:nvPr/>
        </p:nvCxnSpPr>
        <p:spPr>
          <a:xfrm>
            <a:off x="34021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2123" name="Shape 2123"/>
          <p:cNvCxnSpPr>
            <a:stCxn id="2100" idx="2"/>
            <a:endCxn id="2112" idx="0"/>
          </p:cNvCxnSpPr>
          <p:nvPr/>
        </p:nvCxnSpPr>
        <p:spPr>
          <a:xfrm>
            <a:off x="4504050" y="3458738"/>
            <a:ext cx="0" cy="530400"/>
          </a:xfrm>
          <a:prstGeom prst="straightConnector1">
            <a:avLst/>
          </a:prstGeom>
          <a:noFill/>
          <a:ln cap="flat" cmpd="sng" w="28575">
            <a:solidFill>
              <a:schemeClr val="dk2"/>
            </a:solidFill>
            <a:prstDash val="solid"/>
            <a:round/>
            <a:headEnd len="lg" w="lg" type="none"/>
            <a:tailEnd len="lg" w="lg" type="none"/>
          </a:ln>
        </p:spPr>
      </p:cxnSp>
      <p:cxnSp>
        <p:nvCxnSpPr>
          <p:cNvPr id="2124" name="Shape 2124"/>
          <p:cNvCxnSpPr>
            <a:stCxn id="2106" idx="2"/>
            <a:endCxn id="2109" idx="0"/>
          </p:cNvCxnSpPr>
          <p:nvPr/>
        </p:nvCxnSpPr>
        <p:spPr>
          <a:xfrm>
            <a:off x="56060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2125" name="Shape 2125"/>
          <p:cNvCxnSpPr>
            <a:endCxn id="2100" idx="1"/>
          </p:cNvCxnSpPr>
          <p:nvPr/>
        </p:nvCxnSpPr>
        <p:spPr>
          <a:xfrm flipH="1" rot="10800000">
            <a:off x="3572100" y="3243938"/>
            <a:ext cx="688800" cy="300"/>
          </a:xfrm>
          <a:prstGeom prst="straightConnector1">
            <a:avLst/>
          </a:prstGeom>
          <a:noFill/>
          <a:ln cap="flat" cmpd="sng" w="28575">
            <a:solidFill>
              <a:schemeClr val="dk2"/>
            </a:solidFill>
            <a:prstDash val="solid"/>
            <a:round/>
            <a:headEnd len="lg" w="lg" type="none"/>
            <a:tailEnd len="lg" w="lg" type="none"/>
          </a:ln>
        </p:spPr>
      </p:cxnSp>
      <p:sp>
        <p:nvSpPr>
          <p:cNvPr id="2126" name="Shape 2126"/>
          <p:cNvSpPr txBox="1"/>
          <p:nvPr/>
        </p:nvSpPr>
        <p:spPr>
          <a:xfrm>
            <a:off x="2571675" y="275795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2127" name="Shape 2127"/>
          <p:cNvSpPr txBox="1"/>
          <p:nvPr/>
        </p:nvSpPr>
        <p:spPr>
          <a:xfrm>
            <a:off x="4747200" y="275795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2128" name="Shape 2128"/>
          <p:cNvSpPr txBox="1"/>
          <p:nvPr/>
        </p:nvSpPr>
        <p:spPr>
          <a:xfrm>
            <a:off x="915609" y="2746576"/>
            <a:ext cx="11640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FFFF00"/>
                </a:solidFill>
              </a:rPr>
              <a:t>Adjacent</a:t>
            </a:r>
            <a:r>
              <a:rPr b="1" lang="en">
                <a:solidFill>
                  <a:srgbClr val="EFEFEF"/>
                </a:solidFill>
              </a:rPr>
              <a:t>: differ in the initial state of a single process</a:t>
            </a:r>
          </a:p>
        </p:txBody>
      </p:sp>
      <p:grpSp>
        <p:nvGrpSpPr>
          <p:cNvPr id="2129" name="Shape 2129"/>
          <p:cNvGrpSpPr/>
          <p:nvPr/>
        </p:nvGrpSpPr>
        <p:grpSpPr>
          <a:xfrm>
            <a:off x="6539200" y="709250"/>
            <a:ext cx="486300" cy="429600"/>
            <a:chOff x="1774800" y="2984350"/>
            <a:chExt cx="486300" cy="429600"/>
          </a:xfrm>
        </p:grpSpPr>
        <p:sp>
          <p:nvSpPr>
            <p:cNvPr id="2130" name="Shape 213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131" name="Shape 213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a:t>
              </a:r>
            </a:p>
          </p:txBody>
        </p:sp>
      </p:grpSp>
      <p:grpSp>
        <p:nvGrpSpPr>
          <p:cNvPr id="2132" name="Shape 2132"/>
          <p:cNvGrpSpPr/>
          <p:nvPr/>
        </p:nvGrpSpPr>
        <p:grpSpPr>
          <a:xfrm>
            <a:off x="8268225" y="709238"/>
            <a:ext cx="486300" cy="429600"/>
            <a:chOff x="1774800" y="2984350"/>
            <a:chExt cx="486300" cy="429600"/>
          </a:xfrm>
        </p:grpSpPr>
        <p:sp>
          <p:nvSpPr>
            <p:cNvPr id="2133" name="Shape 213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134" name="Shape 213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i+1</a:t>
              </a:r>
            </a:p>
          </p:txBody>
        </p:sp>
      </p:grpSp>
      <p:grpSp>
        <p:nvGrpSpPr>
          <p:cNvPr id="2135" name="Shape 2135"/>
          <p:cNvGrpSpPr/>
          <p:nvPr/>
        </p:nvGrpSpPr>
        <p:grpSpPr>
          <a:xfrm>
            <a:off x="7313325" y="1962300"/>
            <a:ext cx="570000" cy="429600"/>
            <a:chOff x="1774800" y="2984350"/>
            <a:chExt cx="570000" cy="429600"/>
          </a:xfrm>
        </p:grpSpPr>
        <p:sp>
          <p:nvSpPr>
            <p:cNvPr id="2136" name="Shape 213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137" name="Shape 2137"/>
            <p:cNvSpPr txBox="1"/>
            <p:nvPr/>
          </p:nvSpPr>
          <p:spPr>
            <a:xfrm>
              <a:off x="1774800" y="2984350"/>
              <a:ext cx="5700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C/p</a:t>
              </a:r>
            </a:p>
          </p:txBody>
        </p:sp>
      </p:grpSp>
      <p:cxnSp>
        <p:nvCxnSpPr>
          <p:cNvPr id="2138" name="Shape 2138"/>
          <p:cNvCxnSpPr>
            <a:stCxn id="2131" idx="2"/>
            <a:endCxn id="2137" idx="1"/>
          </p:cNvCxnSpPr>
          <p:nvPr/>
        </p:nvCxnSpPr>
        <p:spPr>
          <a:xfrm>
            <a:off x="6782350" y="1138850"/>
            <a:ext cx="531000" cy="1038300"/>
          </a:xfrm>
          <a:prstGeom prst="straightConnector1">
            <a:avLst/>
          </a:prstGeom>
          <a:noFill/>
          <a:ln cap="flat" cmpd="sng" w="28575">
            <a:solidFill>
              <a:schemeClr val="dk2"/>
            </a:solidFill>
            <a:prstDash val="solid"/>
            <a:round/>
            <a:headEnd len="lg" w="lg" type="none"/>
            <a:tailEnd len="lg" w="lg" type="stealth"/>
          </a:ln>
        </p:spPr>
      </p:cxnSp>
      <p:sp>
        <p:nvSpPr>
          <p:cNvPr id="2139" name="Shape 2139"/>
          <p:cNvSpPr txBox="1"/>
          <p:nvPr/>
        </p:nvSpPr>
        <p:spPr>
          <a:xfrm>
            <a:off x="6248135" y="1198505"/>
            <a:ext cx="904500" cy="4296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 in which p takes no step</a:t>
            </a:r>
          </a:p>
        </p:txBody>
      </p:sp>
      <p:cxnSp>
        <p:nvCxnSpPr>
          <p:cNvPr id="2140" name="Shape 2140"/>
          <p:cNvCxnSpPr/>
          <p:nvPr/>
        </p:nvCxnSpPr>
        <p:spPr>
          <a:xfrm>
            <a:off x="6986125" y="952925"/>
            <a:ext cx="1288800" cy="0"/>
          </a:xfrm>
          <a:prstGeom prst="straightConnector1">
            <a:avLst/>
          </a:prstGeom>
          <a:noFill/>
          <a:ln cap="flat" cmpd="sng" w="28575">
            <a:solidFill>
              <a:schemeClr val="dk2"/>
            </a:solidFill>
            <a:prstDash val="dash"/>
            <a:round/>
            <a:headEnd len="lg" w="lg" type="none"/>
            <a:tailEnd len="lg" w="lg" type="none"/>
          </a:ln>
        </p:spPr>
      </p:cxnSp>
      <p:sp>
        <p:nvSpPr>
          <p:cNvPr id="2141" name="Shape 2141"/>
          <p:cNvSpPr txBox="1"/>
          <p:nvPr/>
        </p:nvSpPr>
        <p:spPr>
          <a:xfrm>
            <a:off x="7076159" y="430429"/>
            <a:ext cx="11640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EFEFEF"/>
                </a:solidFill>
              </a:rPr>
              <a:t>differ in the initial state of a single process p</a:t>
            </a:r>
          </a:p>
        </p:txBody>
      </p:sp>
      <p:sp>
        <p:nvSpPr>
          <p:cNvPr id="2142" name="Shape 2142"/>
          <p:cNvSpPr/>
          <p:nvPr/>
        </p:nvSpPr>
        <p:spPr>
          <a:xfrm>
            <a:off x="3099575" y="2652275"/>
            <a:ext cx="1707000" cy="1977000"/>
          </a:xfrm>
          <a:prstGeom prst="rect">
            <a:avLst/>
          </a:prstGeom>
          <a:noFill/>
          <a:ln cap="flat" cmpd="sng" w="114300">
            <a:solidFill>
              <a:srgbClr val="FF00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2143" name="Shape 2143"/>
          <p:cNvCxnSpPr/>
          <p:nvPr/>
        </p:nvCxnSpPr>
        <p:spPr>
          <a:xfrm flipH="1">
            <a:off x="7766175" y="1138838"/>
            <a:ext cx="745200" cy="989700"/>
          </a:xfrm>
          <a:prstGeom prst="straightConnector1">
            <a:avLst/>
          </a:prstGeom>
          <a:noFill/>
          <a:ln cap="flat" cmpd="sng" w="28575">
            <a:solidFill>
              <a:schemeClr val="dk2"/>
            </a:solidFill>
            <a:prstDash val="solid"/>
            <a:round/>
            <a:headEnd len="lg" w="lg" type="none"/>
            <a:tailEnd len="lg" w="lg" type="stealth"/>
          </a:ln>
        </p:spPr>
      </p:cxnSp>
      <p:sp>
        <p:nvSpPr>
          <p:cNvPr id="2144" name="Shape 2144"/>
          <p:cNvSpPr txBox="1"/>
          <p:nvPr/>
        </p:nvSpPr>
        <p:spPr>
          <a:xfrm>
            <a:off x="8268235" y="1198505"/>
            <a:ext cx="904500" cy="4296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 in which p takes no step</a:t>
            </a:r>
          </a:p>
        </p:txBody>
      </p:sp>
      <p:grpSp>
        <p:nvGrpSpPr>
          <p:cNvPr id="2145" name="Shape 2145"/>
          <p:cNvGrpSpPr/>
          <p:nvPr/>
        </p:nvGrpSpPr>
        <p:grpSpPr>
          <a:xfrm>
            <a:off x="7313325" y="2874650"/>
            <a:ext cx="486300" cy="429600"/>
            <a:chOff x="1774800" y="2984350"/>
            <a:chExt cx="486300" cy="429600"/>
          </a:xfrm>
        </p:grpSpPr>
        <p:sp>
          <p:nvSpPr>
            <p:cNvPr id="2146" name="Shape 2146"/>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147" name="Shape 214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cxnSp>
        <p:nvCxnSpPr>
          <p:cNvPr id="2148" name="Shape 2148"/>
          <p:cNvCxnSpPr/>
          <p:nvPr/>
        </p:nvCxnSpPr>
        <p:spPr>
          <a:xfrm>
            <a:off x="7556475" y="2391900"/>
            <a:ext cx="0" cy="462600"/>
          </a:xfrm>
          <a:prstGeom prst="straightConnector1">
            <a:avLst/>
          </a:prstGeom>
          <a:noFill/>
          <a:ln cap="flat" cmpd="sng" w="28575">
            <a:solidFill>
              <a:schemeClr val="dk2"/>
            </a:solidFill>
            <a:prstDash val="solid"/>
            <a:round/>
            <a:headEnd len="lg" w="lg" type="none"/>
            <a:tailEnd len="lg" w="lg" type="none"/>
          </a:ln>
        </p:spPr>
      </p:cxnSp>
    </p:spTree>
  </p:cSld>
  <p:clrMapOvr>
    <a:masterClrMapping/>
  </p:clrMapOvr>
</p:sld>
</file>

<file path=ppt/slides/slide9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152" name="Shape 2152"/>
        <p:cNvGrpSpPr/>
        <p:nvPr/>
      </p:nvGrpSpPr>
      <p:grpSpPr>
        <a:xfrm>
          <a:off x="0" y="0"/>
          <a:ext cx="0" cy="0"/>
          <a:chOff x="0" y="0"/>
          <a:chExt cx="0" cy="0"/>
        </a:xfrm>
      </p:grpSpPr>
      <p:sp>
        <p:nvSpPr>
          <p:cNvPr id="2153" name="Shape 2153"/>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154" name="Shape 2154"/>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Lemma 2</a:t>
            </a:r>
          </a:p>
          <a:p>
            <a:pPr indent="-342900" lvl="1" marL="914400" rtl="0">
              <a:spcBef>
                <a:spcPts val="0"/>
              </a:spcBef>
              <a:buSzPct val="100000"/>
              <a:buChar char="○"/>
            </a:pPr>
            <a:r>
              <a:rPr lang="en" sz="1800"/>
              <a:t>P has a bivalent initial configuration.</a:t>
            </a:r>
          </a:p>
          <a:p>
            <a:pPr lvl="0" rtl="0">
              <a:spcBef>
                <a:spcPts val="0"/>
              </a:spcBef>
              <a:buNone/>
            </a:pPr>
            <a:r>
              <a:rPr lang="en" sz="1800"/>
              <a:t>Assume all initial configurations are either 0-valent or 1-valent.</a:t>
            </a:r>
          </a:p>
          <a:p>
            <a:pPr lvl="0" rtl="0">
              <a:spcBef>
                <a:spcPts val="0"/>
              </a:spcBef>
              <a:buNone/>
            </a:pPr>
            <a:r>
              <a:t/>
            </a:r>
            <a:endParaRPr sz="1800"/>
          </a:p>
          <a:p>
            <a:pPr lvl="0" rtl="0">
              <a:spcBef>
                <a:spcPts val="0"/>
              </a:spcBef>
              <a:buNone/>
            </a:pPr>
            <a:r>
              <a:t/>
            </a:r>
            <a:endParaRPr sz="1800"/>
          </a:p>
          <a:p>
            <a:pPr lvl="0" rtl="0">
              <a:spcBef>
                <a:spcPts val="0"/>
              </a:spcBef>
              <a:buNone/>
            </a:pPr>
            <a:r>
              <a:t/>
            </a:r>
            <a:endParaRPr sz="1800">
              <a:solidFill>
                <a:srgbClr val="FFFFFF"/>
              </a:solidFill>
            </a:endParaRPr>
          </a:p>
        </p:txBody>
      </p:sp>
      <p:grpSp>
        <p:nvGrpSpPr>
          <p:cNvPr id="2155" name="Shape 2155"/>
          <p:cNvGrpSpPr/>
          <p:nvPr/>
        </p:nvGrpSpPr>
        <p:grpSpPr>
          <a:xfrm>
            <a:off x="487050" y="3029150"/>
            <a:ext cx="486300" cy="429600"/>
            <a:chOff x="1774800" y="2984350"/>
            <a:chExt cx="486300" cy="429600"/>
          </a:xfrm>
        </p:grpSpPr>
        <p:sp>
          <p:nvSpPr>
            <p:cNvPr id="2156" name="Shape 215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157" name="Shape 215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1</a:t>
              </a:r>
            </a:p>
          </p:txBody>
        </p:sp>
      </p:grpSp>
      <p:grpSp>
        <p:nvGrpSpPr>
          <p:cNvPr id="2158" name="Shape 2158"/>
          <p:cNvGrpSpPr/>
          <p:nvPr/>
        </p:nvGrpSpPr>
        <p:grpSpPr>
          <a:xfrm>
            <a:off x="2057000" y="3029150"/>
            <a:ext cx="486300" cy="429600"/>
            <a:chOff x="1774800" y="2984350"/>
            <a:chExt cx="486300" cy="429600"/>
          </a:xfrm>
        </p:grpSpPr>
        <p:sp>
          <p:nvSpPr>
            <p:cNvPr id="2159" name="Shape 215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160" name="Shape 216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2</a:t>
              </a:r>
            </a:p>
          </p:txBody>
        </p:sp>
      </p:grpSp>
      <p:grpSp>
        <p:nvGrpSpPr>
          <p:cNvPr id="2161" name="Shape 2161"/>
          <p:cNvGrpSpPr/>
          <p:nvPr/>
        </p:nvGrpSpPr>
        <p:grpSpPr>
          <a:xfrm>
            <a:off x="3158950" y="3029150"/>
            <a:ext cx="486300" cy="429600"/>
            <a:chOff x="1774800" y="2984350"/>
            <a:chExt cx="486300" cy="429600"/>
          </a:xfrm>
        </p:grpSpPr>
        <p:sp>
          <p:nvSpPr>
            <p:cNvPr id="2162" name="Shape 216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163" name="Shape 216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a:t>
              </a:r>
            </a:p>
          </p:txBody>
        </p:sp>
      </p:grpSp>
      <p:grpSp>
        <p:nvGrpSpPr>
          <p:cNvPr id="2164" name="Shape 2164"/>
          <p:cNvGrpSpPr/>
          <p:nvPr/>
        </p:nvGrpSpPr>
        <p:grpSpPr>
          <a:xfrm>
            <a:off x="4260900" y="3029138"/>
            <a:ext cx="486300" cy="429600"/>
            <a:chOff x="1774800" y="2984350"/>
            <a:chExt cx="486300" cy="429600"/>
          </a:xfrm>
        </p:grpSpPr>
        <p:sp>
          <p:nvSpPr>
            <p:cNvPr id="2165" name="Shape 216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166" name="Shape 216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i+1</a:t>
              </a:r>
            </a:p>
          </p:txBody>
        </p:sp>
      </p:grpSp>
      <p:grpSp>
        <p:nvGrpSpPr>
          <p:cNvPr id="2167" name="Shape 2167"/>
          <p:cNvGrpSpPr/>
          <p:nvPr/>
        </p:nvGrpSpPr>
        <p:grpSpPr>
          <a:xfrm>
            <a:off x="487050" y="3989175"/>
            <a:ext cx="486300" cy="429600"/>
            <a:chOff x="1774800" y="2984350"/>
            <a:chExt cx="486300" cy="429600"/>
          </a:xfrm>
        </p:grpSpPr>
        <p:sp>
          <p:nvSpPr>
            <p:cNvPr id="2168" name="Shape 2168"/>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169" name="Shape 216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2170" name="Shape 2170"/>
          <p:cNvGrpSpPr/>
          <p:nvPr/>
        </p:nvGrpSpPr>
        <p:grpSpPr>
          <a:xfrm>
            <a:off x="5362850" y="3029150"/>
            <a:ext cx="486300" cy="429600"/>
            <a:chOff x="1774800" y="2984350"/>
            <a:chExt cx="486300" cy="429600"/>
          </a:xfrm>
        </p:grpSpPr>
        <p:sp>
          <p:nvSpPr>
            <p:cNvPr id="2171" name="Shape 217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172" name="Shape 217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k</a:t>
              </a:r>
            </a:p>
          </p:txBody>
        </p:sp>
      </p:grpSp>
      <p:grpSp>
        <p:nvGrpSpPr>
          <p:cNvPr id="2173" name="Shape 2173"/>
          <p:cNvGrpSpPr/>
          <p:nvPr/>
        </p:nvGrpSpPr>
        <p:grpSpPr>
          <a:xfrm>
            <a:off x="5362850" y="3989175"/>
            <a:ext cx="486300" cy="429600"/>
            <a:chOff x="1774800" y="2984350"/>
            <a:chExt cx="486300" cy="429600"/>
          </a:xfrm>
        </p:grpSpPr>
        <p:sp>
          <p:nvSpPr>
            <p:cNvPr id="2174" name="Shape 2174"/>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175" name="Shape 217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2176" name="Shape 2176"/>
          <p:cNvGrpSpPr/>
          <p:nvPr/>
        </p:nvGrpSpPr>
        <p:grpSpPr>
          <a:xfrm>
            <a:off x="4260900" y="3989175"/>
            <a:ext cx="486300" cy="429600"/>
            <a:chOff x="1774800" y="2984350"/>
            <a:chExt cx="486300" cy="429600"/>
          </a:xfrm>
        </p:grpSpPr>
        <p:sp>
          <p:nvSpPr>
            <p:cNvPr id="2177" name="Shape 2177"/>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178" name="Shape 217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2179" name="Shape 2179"/>
          <p:cNvGrpSpPr/>
          <p:nvPr/>
        </p:nvGrpSpPr>
        <p:grpSpPr>
          <a:xfrm>
            <a:off x="3158950" y="3989175"/>
            <a:ext cx="486300" cy="429600"/>
            <a:chOff x="1774800" y="2984350"/>
            <a:chExt cx="486300" cy="429600"/>
          </a:xfrm>
        </p:grpSpPr>
        <p:sp>
          <p:nvSpPr>
            <p:cNvPr id="2180" name="Shape 2180"/>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181" name="Shape 218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2182" name="Shape 2182"/>
          <p:cNvGrpSpPr/>
          <p:nvPr/>
        </p:nvGrpSpPr>
        <p:grpSpPr>
          <a:xfrm>
            <a:off x="2057000" y="3989175"/>
            <a:ext cx="486300" cy="429600"/>
            <a:chOff x="1774800" y="2984350"/>
            <a:chExt cx="486300" cy="429600"/>
          </a:xfrm>
        </p:grpSpPr>
        <p:sp>
          <p:nvSpPr>
            <p:cNvPr id="2183" name="Shape 2183"/>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184" name="Shape 218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2185" name="Shape 2185"/>
          <p:cNvCxnSpPr>
            <a:endCxn id="2160" idx="1"/>
          </p:cNvCxnSpPr>
          <p:nvPr/>
        </p:nvCxnSpPr>
        <p:spPr>
          <a:xfrm flipH="1" rot="10800000">
            <a:off x="893000" y="3243950"/>
            <a:ext cx="1164000" cy="11700"/>
          </a:xfrm>
          <a:prstGeom prst="straightConnector1">
            <a:avLst/>
          </a:prstGeom>
          <a:noFill/>
          <a:ln cap="flat" cmpd="sng" w="28575">
            <a:solidFill>
              <a:schemeClr val="dk2"/>
            </a:solidFill>
            <a:prstDash val="solid"/>
            <a:round/>
            <a:headEnd len="lg" w="lg" type="none"/>
            <a:tailEnd len="lg" w="lg" type="none"/>
          </a:ln>
        </p:spPr>
      </p:cxnSp>
      <p:cxnSp>
        <p:nvCxnSpPr>
          <p:cNvPr id="2186" name="Shape 2186"/>
          <p:cNvCxnSpPr>
            <a:stCxn id="2157" idx="2"/>
            <a:endCxn id="2169" idx="0"/>
          </p:cNvCxnSpPr>
          <p:nvPr/>
        </p:nvCxnSpPr>
        <p:spPr>
          <a:xfrm>
            <a:off x="7302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2187" name="Shape 2187"/>
          <p:cNvCxnSpPr>
            <a:stCxn id="2160" idx="2"/>
            <a:endCxn id="2184" idx="0"/>
          </p:cNvCxnSpPr>
          <p:nvPr/>
        </p:nvCxnSpPr>
        <p:spPr>
          <a:xfrm>
            <a:off x="230015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2188" name="Shape 2188"/>
          <p:cNvCxnSpPr>
            <a:stCxn id="2163" idx="2"/>
            <a:endCxn id="2181" idx="0"/>
          </p:cNvCxnSpPr>
          <p:nvPr/>
        </p:nvCxnSpPr>
        <p:spPr>
          <a:xfrm>
            <a:off x="34021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2189" name="Shape 2189"/>
          <p:cNvCxnSpPr>
            <a:stCxn id="2166" idx="2"/>
            <a:endCxn id="2178" idx="0"/>
          </p:cNvCxnSpPr>
          <p:nvPr/>
        </p:nvCxnSpPr>
        <p:spPr>
          <a:xfrm>
            <a:off x="4504050" y="3458738"/>
            <a:ext cx="0" cy="530400"/>
          </a:xfrm>
          <a:prstGeom prst="straightConnector1">
            <a:avLst/>
          </a:prstGeom>
          <a:noFill/>
          <a:ln cap="flat" cmpd="sng" w="28575">
            <a:solidFill>
              <a:schemeClr val="dk2"/>
            </a:solidFill>
            <a:prstDash val="solid"/>
            <a:round/>
            <a:headEnd len="lg" w="lg" type="none"/>
            <a:tailEnd len="lg" w="lg" type="none"/>
          </a:ln>
        </p:spPr>
      </p:cxnSp>
      <p:cxnSp>
        <p:nvCxnSpPr>
          <p:cNvPr id="2190" name="Shape 2190"/>
          <p:cNvCxnSpPr>
            <a:stCxn id="2172" idx="2"/>
            <a:endCxn id="2175" idx="0"/>
          </p:cNvCxnSpPr>
          <p:nvPr/>
        </p:nvCxnSpPr>
        <p:spPr>
          <a:xfrm>
            <a:off x="5606000" y="3458750"/>
            <a:ext cx="0" cy="530400"/>
          </a:xfrm>
          <a:prstGeom prst="straightConnector1">
            <a:avLst/>
          </a:prstGeom>
          <a:noFill/>
          <a:ln cap="flat" cmpd="sng" w="28575">
            <a:solidFill>
              <a:schemeClr val="dk2"/>
            </a:solidFill>
            <a:prstDash val="solid"/>
            <a:round/>
            <a:headEnd len="lg" w="lg" type="none"/>
            <a:tailEnd len="lg" w="lg" type="none"/>
          </a:ln>
        </p:spPr>
      </p:cxnSp>
      <p:cxnSp>
        <p:nvCxnSpPr>
          <p:cNvPr id="2191" name="Shape 2191"/>
          <p:cNvCxnSpPr>
            <a:endCxn id="2166" idx="1"/>
          </p:cNvCxnSpPr>
          <p:nvPr/>
        </p:nvCxnSpPr>
        <p:spPr>
          <a:xfrm flipH="1" rot="10800000">
            <a:off x="3572100" y="3243938"/>
            <a:ext cx="688800" cy="300"/>
          </a:xfrm>
          <a:prstGeom prst="straightConnector1">
            <a:avLst/>
          </a:prstGeom>
          <a:noFill/>
          <a:ln cap="flat" cmpd="sng" w="28575">
            <a:solidFill>
              <a:schemeClr val="dk2"/>
            </a:solidFill>
            <a:prstDash val="solid"/>
            <a:round/>
            <a:headEnd len="lg" w="lg" type="none"/>
            <a:tailEnd len="lg" w="lg" type="none"/>
          </a:ln>
        </p:spPr>
      </p:cxnSp>
      <p:sp>
        <p:nvSpPr>
          <p:cNvPr id="2192" name="Shape 2192"/>
          <p:cNvSpPr txBox="1"/>
          <p:nvPr/>
        </p:nvSpPr>
        <p:spPr>
          <a:xfrm>
            <a:off x="2571675" y="275795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2193" name="Shape 2193"/>
          <p:cNvSpPr txBox="1"/>
          <p:nvPr/>
        </p:nvSpPr>
        <p:spPr>
          <a:xfrm>
            <a:off x="4747200" y="275795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2194" name="Shape 2194"/>
          <p:cNvSpPr txBox="1"/>
          <p:nvPr/>
        </p:nvSpPr>
        <p:spPr>
          <a:xfrm>
            <a:off x="915609" y="2746576"/>
            <a:ext cx="11640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FFFF00"/>
                </a:solidFill>
              </a:rPr>
              <a:t>Adjacent</a:t>
            </a:r>
            <a:r>
              <a:rPr b="1" lang="en">
                <a:solidFill>
                  <a:srgbClr val="EFEFEF"/>
                </a:solidFill>
              </a:rPr>
              <a:t>: differ in the initial state of a single process</a:t>
            </a:r>
          </a:p>
        </p:txBody>
      </p:sp>
      <p:grpSp>
        <p:nvGrpSpPr>
          <p:cNvPr id="2195" name="Shape 2195"/>
          <p:cNvGrpSpPr/>
          <p:nvPr/>
        </p:nvGrpSpPr>
        <p:grpSpPr>
          <a:xfrm>
            <a:off x="6539200" y="709250"/>
            <a:ext cx="486300" cy="429600"/>
            <a:chOff x="1774800" y="2984350"/>
            <a:chExt cx="486300" cy="429600"/>
          </a:xfrm>
        </p:grpSpPr>
        <p:sp>
          <p:nvSpPr>
            <p:cNvPr id="2196" name="Shape 219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197" name="Shape 219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a:t>
              </a:r>
            </a:p>
          </p:txBody>
        </p:sp>
      </p:grpSp>
      <p:grpSp>
        <p:nvGrpSpPr>
          <p:cNvPr id="2198" name="Shape 2198"/>
          <p:cNvGrpSpPr/>
          <p:nvPr/>
        </p:nvGrpSpPr>
        <p:grpSpPr>
          <a:xfrm>
            <a:off x="8268225" y="709238"/>
            <a:ext cx="486300" cy="429600"/>
            <a:chOff x="1774800" y="2984350"/>
            <a:chExt cx="486300" cy="429600"/>
          </a:xfrm>
        </p:grpSpPr>
        <p:sp>
          <p:nvSpPr>
            <p:cNvPr id="2199" name="Shape 219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200" name="Shape 220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i+1</a:t>
              </a:r>
            </a:p>
          </p:txBody>
        </p:sp>
      </p:grpSp>
      <p:grpSp>
        <p:nvGrpSpPr>
          <p:cNvPr id="2201" name="Shape 2201"/>
          <p:cNvGrpSpPr/>
          <p:nvPr/>
        </p:nvGrpSpPr>
        <p:grpSpPr>
          <a:xfrm>
            <a:off x="7313325" y="1962300"/>
            <a:ext cx="570000" cy="429600"/>
            <a:chOff x="1774800" y="2984350"/>
            <a:chExt cx="570000" cy="429600"/>
          </a:xfrm>
        </p:grpSpPr>
        <p:sp>
          <p:nvSpPr>
            <p:cNvPr id="2202" name="Shape 220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203" name="Shape 2203"/>
            <p:cNvSpPr txBox="1"/>
            <p:nvPr/>
          </p:nvSpPr>
          <p:spPr>
            <a:xfrm>
              <a:off x="1774800" y="2984350"/>
              <a:ext cx="5700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C/p</a:t>
              </a:r>
            </a:p>
          </p:txBody>
        </p:sp>
      </p:grpSp>
      <p:cxnSp>
        <p:nvCxnSpPr>
          <p:cNvPr id="2204" name="Shape 2204"/>
          <p:cNvCxnSpPr>
            <a:stCxn id="2197" idx="2"/>
            <a:endCxn id="2203" idx="1"/>
          </p:cNvCxnSpPr>
          <p:nvPr/>
        </p:nvCxnSpPr>
        <p:spPr>
          <a:xfrm>
            <a:off x="6782350" y="1138850"/>
            <a:ext cx="531000" cy="1038300"/>
          </a:xfrm>
          <a:prstGeom prst="straightConnector1">
            <a:avLst/>
          </a:prstGeom>
          <a:noFill/>
          <a:ln cap="flat" cmpd="sng" w="28575">
            <a:solidFill>
              <a:schemeClr val="dk2"/>
            </a:solidFill>
            <a:prstDash val="solid"/>
            <a:round/>
            <a:headEnd len="lg" w="lg" type="none"/>
            <a:tailEnd len="lg" w="lg" type="stealth"/>
          </a:ln>
        </p:spPr>
      </p:cxnSp>
      <p:sp>
        <p:nvSpPr>
          <p:cNvPr id="2205" name="Shape 2205"/>
          <p:cNvSpPr txBox="1"/>
          <p:nvPr/>
        </p:nvSpPr>
        <p:spPr>
          <a:xfrm>
            <a:off x="6248135" y="1198505"/>
            <a:ext cx="904500" cy="4296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 in which p takes no step</a:t>
            </a:r>
          </a:p>
        </p:txBody>
      </p:sp>
      <p:cxnSp>
        <p:nvCxnSpPr>
          <p:cNvPr id="2206" name="Shape 2206"/>
          <p:cNvCxnSpPr/>
          <p:nvPr/>
        </p:nvCxnSpPr>
        <p:spPr>
          <a:xfrm>
            <a:off x="6986125" y="952925"/>
            <a:ext cx="1288800" cy="0"/>
          </a:xfrm>
          <a:prstGeom prst="straightConnector1">
            <a:avLst/>
          </a:prstGeom>
          <a:noFill/>
          <a:ln cap="flat" cmpd="sng" w="28575">
            <a:solidFill>
              <a:schemeClr val="dk2"/>
            </a:solidFill>
            <a:prstDash val="dash"/>
            <a:round/>
            <a:headEnd len="lg" w="lg" type="none"/>
            <a:tailEnd len="lg" w="lg" type="none"/>
          </a:ln>
        </p:spPr>
      </p:cxnSp>
      <p:sp>
        <p:nvSpPr>
          <p:cNvPr id="2207" name="Shape 2207"/>
          <p:cNvSpPr txBox="1"/>
          <p:nvPr/>
        </p:nvSpPr>
        <p:spPr>
          <a:xfrm>
            <a:off x="7076159" y="430429"/>
            <a:ext cx="11640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EFEFEF"/>
                </a:solidFill>
              </a:rPr>
              <a:t>differ in the initial state of a single process p</a:t>
            </a:r>
          </a:p>
        </p:txBody>
      </p:sp>
      <p:sp>
        <p:nvSpPr>
          <p:cNvPr id="2208" name="Shape 2208"/>
          <p:cNvSpPr/>
          <p:nvPr/>
        </p:nvSpPr>
        <p:spPr>
          <a:xfrm>
            <a:off x="3099575" y="2652275"/>
            <a:ext cx="1707000" cy="1977000"/>
          </a:xfrm>
          <a:prstGeom prst="rect">
            <a:avLst/>
          </a:prstGeom>
          <a:noFill/>
          <a:ln cap="flat" cmpd="sng" w="114300">
            <a:solidFill>
              <a:srgbClr val="FF00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2209" name="Shape 2209"/>
          <p:cNvCxnSpPr/>
          <p:nvPr/>
        </p:nvCxnSpPr>
        <p:spPr>
          <a:xfrm flipH="1">
            <a:off x="7766175" y="1138838"/>
            <a:ext cx="745200" cy="989700"/>
          </a:xfrm>
          <a:prstGeom prst="straightConnector1">
            <a:avLst/>
          </a:prstGeom>
          <a:noFill/>
          <a:ln cap="flat" cmpd="sng" w="28575">
            <a:solidFill>
              <a:schemeClr val="dk2"/>
            </a:solidFill>
            <a:prstDash val="solid"/>
            <a:round/>
            <a:headEnd len="lg" w="lg" type="none"/>
            <a:tailEnd len="lg" w="lg" type="stealth"/>
          </a:ln>
        </p:spPr>
      </p:cxnSp>
      <p:sp>
        <p:nvSpPr>
          <p:cNvPr id="2210" name="Shape 2210"/>
          <p:cNvSpPr txBox="1"/>
          <p:nvPr/>
        </p:nvSpPr>
        <p:spPr>
          <a:xfrm>
            <a:off x="8268235" y="1198505"/>
            <a:ext cx="904500" cy="4296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 in which p takes no step</a:t>
            </a:r>
          </a:p>
        </p:txBody>
      </p:sp>
      <p:grpSp>
        <p:nvGrpSpPr>
          <p:cNvPr id="2211" name="Shape 2211"/>
          <p:cNvGrpSpPr/>
          <p:nvPr/>
        </p:nvGrpSpPr>
        <p:grpSpPr>
          <a:xfrm>
            <a:off x="7313325" y="2874650"/>
            <a:ext cx="486300" cy="429600"/>
            <a:chOff x="1774800" y="2984350"/>
            <a:chExt cx="486300" cy="429600"/>
          </a:xfrm>
        </p:grpSpPr>
        <p:sp>
          <p:nvSpPr>
            <p:cNvPr id="2212" name="Shape 2212"/>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213" name="Shape 221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cxnSp>
        <p:nvCxnSpPr>
          <p:cNvPr id="2214" name="Shape 2214"/>
          <p:cNvCxnSpPr/>
          <p:nvPr/>
        </p:nvCxnSpPr>
        <p:spPr>
          <a:xfrm>
            <a:off x="7556475" y="2391900"/>
            <a:ext cx="0" cy="462600"/>
          </a:xfrm>
          <a:prstGeom prst="straightConnector1">
            <a:avLst/>
          </a:prstGeom>
          <a:noFill/>
          <a:ln cap="flat" cmpd="sng" w="28575">
            <a:solidFill>
              <a:schemeClr val="dk2"/>
            </a:solidFill>
            <a:prstDash val="solid"/>
            <a:round/>
            <a:headEnd len="lg" w="lg" type="none"/>
            <a:tailEnd len="lg" w="lg" type="none"/>
          </a:ln>
        </p:spPr>
      </p:cxnSp>
      <p:grpSp>
        <p:nvGrpSpPr>
          <p:cNvPr id="2215" name="Shape 2215"/>
          <p:cNvGrpSpPr/>
          <p:nvPr/>
        </p:nvGrpSpPr>
        <p:grpSpPr>
          <a:xfrm>
            <a:off x="6539200" y="41475"/>
            <a:ext cx="486300" cy="429600"/>
            <a:chOff x="1774800" y="2984350"/>
            <a:chExt cx="486300" cy="429600"/>
          </a:xfrm>
        </p:grpSpPr>
        <p:sp>
          <p:nvSpPr>
            <p:cNvPr id="2216" name="Shape 2216"/>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217" name="Shape 221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cxnSp>
        <p:nvCxnSpPr>
          <p:cNvPr id="2218" name="Shape 2218"/>
          <p:cNvCxnSpPr>
            <a:stCxn id="2217" idx="2"/>
            <a:endCxn id="2197" idx="0"/>
          </p:cNvCxnSpPr>
          <p:nvPr/>
        </p:nvCxnSpPr>
        <p:spPr>
          <a:xfrm>
            <a:off x="6782350" y="471075"/>
            <a:ext cx="0" cy="238200"/>
          </a:xfrm>
          <a:prstGeom prst="straightConnector1">
            <a:avLst/>
          </a:prstGeom>
          <a:noFill/>
          <a:ln cap="flat" cmpd="sng" w="28575">
            <a:solidFill>
              <a:schemeClr val="dk2"/>
            </a:solidFill>
            <a:prstDash val="solid"/>
            <a:round/>
            <a:headEnd len="lg" w="lg" type="none"/>
            <a:tailEnd len="lg" w="lg" type="none"/>
          </a:ln>
        </p:spPr>
      </p:cxnSp>
    </p:spTree>
  </p:cSld>
  <p:clrMapOvr>
    <a:masterClrMapping/>
  </p:clrMapOvr>
</p:sld>
</file>

<file path=ppt/slides/slide9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222" name="Shape 2222"/>
        <p:cNvGrpSpPr/>
        <p:nvPr/>
      </p:nvGrpSpPr>
      <p:grpSpPr>
        <a:xfrm>
          <a:off x="0" y="0"/>
          <a:ext cx="0" cy="0"/>
          <a:chOff x="0" y="0"/>
          <a:chExt cx="0" cy="0"/>
        </a:xfrm>
      </p:grpSpPr>
      <p:sp>
        <p:nvSpPr>
          <p:cNvPr id="2223" name="Shape 2223"/>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Proof Outline</a:t>
            </a:r>
          </a:p>
        </p:txBody>
      </p:sp>
      <p:sp>
        <p:nvSpPr>
          <p:cNvPr id="2224" name="Shape 2224"/>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Clr>
                <a:srgbClr val="B7B7B7"/>
              </a:buClr>
              <a:buSzPct val="100000"/>
            </a:pPr>
            <a:r>
              <a:rPr lang="en" sz="1800">
                <a:solidFill>
                  <a:srgbClr val="B7B7B7"/>
                </a:solidFill>
              </a:rPr>
              <a:t>For any protocol, there is an initial configuration that is bivalent</a:t>
            </a:r>
          </a:p>
          <a:p>
            <a:pPr indent="-342900" lvl="0" marL="457200" rtl="0">
              <a:spcBef>
                <a:spcPts val="0"/>
              </a:spcBef>
              <a:buClr>
                <a:srgbClr val="FFFF00"/>
              </a:buClr>
              <a:buSzPct val="100000"/>
            </a:pPr>
            <a:r>
              <a:rPr lang="en" sz="1800">
                <a:solidFill>
                  <a:srgbClr val="FFFF00"/>
                </a:solidFill>
              </a:rPr>
              <a:t>Then there is another bivalent configuration reachable from it after applying some event</a:t>
            </a:r>
          </a:p>
          <a:p>
            <a:pPr indent="-342900" lvl="0" marL="457200" rtl="0">
              <a:spcBef>
                <a:spcPts val="0"/>
              </a:spcBef>
              <a:buClr>
                <a:srgbClr val="FFFFFF"/>
              </a:buClr>
              <a:buSzPct val="100000"/>
            </a:pPr>
            <a:r>
              <a:rPr lang="en" sz="1800">
                <a:solidFill>
                  <a:srgbClr val="FFFFFF"/>
                </a:solidFill>
              </a:rPr>
              <a:t>And another reachable bivalent configuration</a:t>
            </a:r>
          </a:p>
          <a:p>
            <a:pPr indent="-342900" lvl="0" marL="457200" rtl="0">
              <a:spcBef>
                <a:spcPts val="0"/>
              </a:spcBef>
              <a:buClr>
                <a:srgbClr val="FFFFFF"/>
              </a:buClr>
              <a:buSzPct val="100000"/>
            </a:pPr>
            <a:r>
              <a:rPr lang="en" sz="1800">
                <a:solidFill>
                  <a:srgbClr val="FFFFFF"/>
                </a:solidFill>
              </a:rPr>
              <a:t>…</a:t>
            </a:r>
          </a:p>
          <a:p>
            <a:pPr indent="-342900" lvl="0" marL="457200" rtl="0">
              <a:spcBef>
                <a:spcPts val="0"/>
              </a:spcBef>
              <a:buClr>
                <a:srgbClr val="FFFFFF"/>
              </a:buClr>
              <a:buSzPct val="100000"/>
            </a:pPr>
            <a:r>
              <a:rPr lang="en" sz="1800"/>
              <a:t>An infinite undeciding run</a:t>
            </a:r>
          </a:p>
        </p:txBody>
      </p:sp>
    </p:spTree>
  </p:cSld>
  <p:clrMapOvr>
    <a:masterClrMapping/>
  </p:clrMapOvr>
</p:sld>
</file>

<file path=ppt/slides/slide9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228" name="Shape 2228"/>
        <p:cNvGrpSpPr/>
        <p:nvPr/>
      </p:nvGrpSpPr>
      <p:grpSpPr>
        <a:xfrm>
          <a:off x="0" y="0"/>
          <a:ext cx="0" cy="0"/>
          <a:chOff x="0" y="0"/>
          <a:chExt cx="0" cy="0"/>
        </a:xfrm>
      </p:grpSpPr>
      <p:sp>
        <p:nvSpPr>
          <p:cNvPr id="2229" name="Shape 2229"/>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230" name="Shape 2230"/>
          <p:cNvSpPr txBox="1"/>
          <p:nvPr>
            <p:ph idx="1" type="body"/>
          </p:nvPr>
        </p:nvSpPr>
        <p:spPr>
          <a:xfrm>
            <a:off x="973350" y="1377025"/>
            <a:ext cx="79464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Lemma 3</a:t>
            </a:r>
          </a:p>
          <a:p>
            <a:pPr indent="-342900" lvl="1" marL="914400" rtl="0">
              <a:spcBef>
                <a:spcPts val="0"/>
              </a:spcBef>
              <a:buSzPct val="100000"/>
              <a:buChar char="○"/>
            </a:pPr>
            <a:r>
              <a:rPr lang="en" sz="1800"/>
              <a:t>Let C be a bivalent configuration of P, and e=(p, m) be an event that is applicable to C. Let E be the set of configurations reachable from C without applying e, and let D=e(E), the set of configurations after applying e to all those in E. Then, D contains a bivalent configuration.</a:t>
            </a:r>
          </a:p>
        </p:txBody>
      </p:sp>
    </p:spTree>
  </p:cSld>
  <p:clrMapOvr>
    <a:masterClrMapping/>
  </p:clrMapOvr>
</p:sld>
</file>

<file path=ppt/slides/slide9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234" name="Shape 2234"/>
        <p:cNvGrpSpPr/>
        <p:nvPr/>
      </p:nvGrpSpPr>
      <p:grpSpPr>
        <a:xfrm>
          <a:off x="0" y="0"/>
          <a:ext cx="0" cy="0"/>
          <a:chOff x="0" y="0"/>
          <a:chExt cx="0" cy="0"/>
        </a:xfrm>
      </p:grpSpPr>
      <p:sp>
        <p:nvSpPr>
          <p:cNvPr id="2235" name="Shape 2235"/>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236" name="Shape 2236"/>
          <p:cNvSpPr txBox="1"/>
          <p:nvPr>
            <p:ph idx="1" type="body"/>
          </p:nvPr>
        </p:nvSpPr>
        <p:spPr>
          <a:xfrm>
            <a:off x="973350" y="1377025"/>
            <a:ext cx="7946400" cy="1804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Lemma 3</a:t>
            </a:r>
          </a:p>
          <a:p>
            <a:pPr indent="-342900" lvl="1" marL="914400" rtl="0">
              <a:spcBef>
                <a:spcPts val="0"/>
              </a:spcBef>
              <a:buSzPct val="100000"/>
              <a:buChar char="○"/>
            </a:pPr>
            <a:r>
              <a:rPr lang="en" sz="1800"/>
              <a:t>Let C be a bivalent configuration of P, and e=(p, m) be an event that is applicable to C. Let E be the set of configurations reachable from C without applying e, and let D=e(E), the set of configurations after applying e to all those in E. Then, D contains a bivalent configuration.</a:t>
            </a:r>
          </a:p>
          <a:p>
            <a:pPr lvl="0" rtl="0">
              <a:spcBef>
                <a:spcPts val="0"/>
              </a:spcBef>
              <a:buNone/>
            </a:pPr>
            <a:r>
              <a:t/>
            </a:r>
            <a:endParaRPr sz="1800"/>
          </a:p>
        </p:txBody>
      </p:sp>
      <p:grpSp>
        <p:nvGrpSpPr>
          <p:cNvPr id="2237" name="Shape 2237"/>
          <p:cNvGrpSpPr/>
          <p:nvPr/>
        </p:nvGrpSpPr>
        <p:grpSpPr>
          <a:xfrm>
            <a:off x="566075" y="3542850"/>
            <a:ext cx="486300" cy="429600"/>
            <a:chOff x="1774800" y="2984350"/>
            <a:chExt cx="486300" cy="429600"/>
          </a:xfrm>
        </p:grpSpPr>
        <p:sp>
          <p:nvSpPr>
            <p:cNvPr id="2238" name="Shape 223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239" name="Shape 223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C</a:t>
              </a:r>
            </a:p>
          </p:txBody>
        </p:sp>
      </p:grpSp>
      <p:grpSp>
        <p:nvGrpSpPr>
          <p:cNvPr id="2240" name="Shape 2240"/>
          <p:cNvGrpSpPr/>
          <p:nvPr/>
        </p:nvGrpSpPr>
        <p:grpSpPr>
          <a:xfrm>
            <a:off x="566075" y="4502875"/>
            <a:ext cx="486300" cy="429600"/>
            <a:chOff x="1774800" y="2984350"/>
            <a:chExt cx="486300" cy="429600"/>
          </a:xfrm>
        </p:grpSpPr>
        <p:sp>
          <p:nvSpPr>
            <p:cNvPr id="2241" name="Shape 2241"/>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242" name="Shape 224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cxnSp>
        <p:nvCxnSpPr>
          <p:cNvPr id="2243" name="Shape 2243"/>
          <p:cNvCxnSpPr>
            <a:stCxn id="2239" idx="2"/>
            <a:endCxn id="2242" idx="0"/>
          </p:cNvCxnSpPr>
          <p:nvPr/>
        </p:nvCxnSpPr>
        <p:spPr>
          <a:xfrm>
            <a:off x="809225" y="3972450"/>
            <a:ext cx="0" cy="530400"/>
          </a:xfrm>
          <a:prstGeom prst="straightConnector1">
            <a:avLst/>
          </a:prstGeom>
          <a:noFill/>
          <a:ln cap="flat" cmpd="sng" w="28575">
            <a:solidFill>
              <a:schemeClr val="dk2"/>
            </a:solidFill>
            <a:prstDash val="solid"/>
            <a:round/>
            <a:headEnd len="lg" w="lg" type="none"/>
            <a:tailEnd len="lg" w="lg" type="none"/>
          </a:ln>
        </p:spPr>
      </p:cxnSp>
    </p:spTree>
  </p:cSld>
  <p:clrMapOvr>
    <a:masterClrMapping/>
  </p:clrMapOvr>
</p:sld>
</file>

<file path=ppt/slides/slide9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247" name="Shape 2247"/>
        <p:cNvGrpSpPr/>
        <p:nvPr/>
      </p:nvGrpSpPr>
      <p:grpSpPr>
        <a:xfrm>
          <a:off x="0" y="0"/>
          <a:ext cx="0" cy="0"/>
          <a:chOff x="0" y="0"/>
          <a:chExt cx="0" cy="0"/>
        </a:xfrm>
      </p:grpSpPr>
      <p:sp>
        <p:nvSpPr>
          <p:cNvPr id="2248" name="Shape 2248"/>
          <p:cNvSpPr txBox="1"/>
          <p:nvPr/>
        </p:nvSpPr>
        <p:spPr>
          <a:xfrm>
            <a:off x="944650" y="3250400"/>
            <a:ext cx="1321500" cy="7770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FFFFFF"/>
                </a:solidFill>
              </a:rPr>
              <a:t>Any schedule without applying e</a:t>
            </a:r>
          </a:p>
        </p:txBody>
      </p:sp>
      <p:sp>
        <p:nvSpPr>
          <p:cNvPr id="2249" name="Shape 2249"/>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250" name="Shape 2250"/>
          <p:cNvSpPr txBox="1"/>
          <p:nvPr>
            <p:ph idx="1" type="body"/>
          </p:nvPr>
        </p:nvSpPr>
        <p:spPr>
          <a:xfrm>
            <a:off x="973350" y="1377025"/>
            <a:ext cx="7946400" cy="1804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Lemma 3</a:t>
            </a:r>
          </a:p>
          <a:p>
            <a:pPr indent="-342900" lvl="1" marL="914400" rtl="0">
              <a:spcBef>
                <a:spcPts val="0"/>
              </a:spcBef>
              <a:buSzPct val="100000"/>
              <a:buChar char="○"/>
            </a:pPr>
            <a:r>
              <a:rPr lang="en" sz="1800"/>
              <a:t>Let C be a bivalent configuration of P, and e=(p, m) be an event that is applicable to C. Let E be the set of configurations reachable from C without applying e, and let D=e(E), the set of configurations after applying e to all those in E. Then, D contains a bivalent configuration.</a:t>
            </a:r>
          </a:p>
          <a:p>
            <a:pPr lvl="0" rtl="0">
              <a:spcBef>
                <a:spcPts val="0"/>
              </a:spcBef>
              <a:buNone/>
            </a:pPr>
            <a:r>
              <a:t/>
            </a:r>
            <a:endParaRPr sz="1800"/>
          </a:p>
        </p:txBody>
      </p:sp>
      <p:grpSp>
        <p:nvGrpSpPr>
          <p:cNvPr id="2251" name="Shape 2251"/>
          <p:cNvGrpSpPr/>
          <p:nvPr/>
        </p:nvGrpSpPr>
        <p:grpSpPr>
          <a:xfrm>
            <a:off x="566075" y="3542850"/>
            <a:ext cx="486300" cy="429600"/>
            <a:chOff x="1774800" y="2984350"/>
            <a:chExt cx="486300" cy="429600"/>
          </a:xfrm>
        </p:grpSpPr>
        <p:sp>
          <p:nvSpPr>
            <p:cNvPr id="2252" name="Shape 225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253" name="Shape 225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C</a:t>
              </a:r>
            </a:p>
          </p:txBody>
        </p:sp>
      </p:grpSp>
      <p:grpSp>
        <p:nvGrpSpPr>
          <p:cNvPr id="2254" name="Shape 2254"/>
          <p:cNvGrpSpPr/>
          <p:nvPr/>
        </p:nvGrpSpPr>
        <p:grpSpPr>
          <a:xfrm>
            <a:off x="566075" y="4502875"/>
            <a:ext cx="486300" cy="429600"/>
            <a:chOff x="1774800" y="2984350"/>
            <a:chExt cx="486300" cy="429600"/>
          </a:xfrm>
        </p:grpSpPr>
        <p:sp>
          <p:nvSpPr>
            <p:cNvPr id="2255" name="Shape 2255"/>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256" name="Shape 225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cxnSp>
        <p:nvCxnSpPr>
          <p:cNvPr id="2257" name="Shape 2257"/>
          <p:cNvCxnSpPr/>
          <p:nvPr/>
        </p:nvCxnSpPr>
        <p:spPr>
          <a:xfrm>
            <a:off x="972025" y="3769350"/>
            <a:ext cx="1181400" cy="10800"/>
          </a:xfrm>
          <a:prstGeom prst="straightConnector1">
            <a:avLst/>
          </a:prstGeom>
          <a:noFill/>
          <a:ln cap="flat" cmpd="sng" w="28575">
            <a:solidFill>
              <a:schemeClr val="dk2"/>
            </a:solidFill>
            <a:prstDash val="solid"/>
            <a:round/>
            <a:headEnd len="lg" w="lg" type="none"/>
            <a:tailEnd len="lg" w="lg" type="stealth"/>
          </a:ln>
        </p:spPr>
      </p:cxnSp>
      <p:cxnSp>
        <p:nvCxnSpPr>
          <p:cNvPr id="2258" name="Shape 2258"/>
          <p:cNvCxnSpPr>
            <a:stCxn id="2253" idx="2"/>
            <a:endCxn id="2256" idx="0"/>
          </p:cNvCxnSpPr>
          <p:nvPr/>
        </p:nvCxnSpPr>
        <p:spPr>
          <a:xfrm>
            <a:off x="809225" y="3972450"/>
            <a:ext cx="0" cy="530400"/>
          </a:xfrm>
          <a:prstGeom prst="straightConnector1">
            <a:avLst/>
          </a:prstGeom>
          <a:noFill/>
          <a:ln cap="flat" cmpd="sng" w="28575">
            <a:solidFill>
              <a:schemeClr val="dk2"/>
            </a:solidFill>
            <a:prstDash val="solid"/>
            <a:round/>
            <a:headEnd len="lg" w="lg" type="none"/>
            <a:tailEnd len="lg" w="lg" type="none"/>
          </a:ln>
        </p:spPr>
      </p:cxnSp>
      <p:sp>
        <p:nvSpPr>
          <p:cNvPr id="2259" name="Shape 2259"/>
          <p:cNvSpPr/>
          <p:nvPr/>
        </p:nvSpPr>
        <p:spPr>
          <a:xfrm>
            <a:off x="2136025" y="3213875"/>
            <a:ext cx="1534500" cy="1844100"/>
          </a:xfrm>
          <a:prstGeom prst="roundRect">
            <a:avLst>
              <a:gd fmla="val 16667" name="adj"/>
            </a:avLst>
          </a:prstGeom>
          <a:solidFill>
            <a:srgbClr val="783F04"/>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2260" name="Shape 2260"/>
          <p:cNvGrpSpPr/>
          <p:nvPr/>
        </p:nvGrpSpPr>
        <p:grpSpPr>
          <a:xfrm>
            <a:off x="2266150" y="3372675"/>
            <a:ext cx="486300" cy="429600"/>
            <a:chOff x="1774800" y="2984350"/>
            <a:chExt cx="486300" cy="429600"/>
          </a:xfrm>
        </p:grpSpPr>
        <p:sp>
          <p:nvSpPr>
            <p:cNvPr id="2261" name="Shape 226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262" name="Shape 226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E</a:t>
              </a:r>
              <a:r>
                <a:rPr b="1" baseline="-25000" lang="en"/>
                <a:t>1</a:t>
              </a:r>
            </a:p>
          </p:txBody>
        </p:sp>
      </p:grpSp>
      <p:grpSp>
        <p:nvGrpSpPr>
          <p:cNvPr id="2263" name="Shape 2263"/>
          <p:cNvGrpSpPr/>
          <p:nvPr/>
        </p:nvGrpSpPr>
        <p:grpSpPr>
          <a:xfrm>
            <a:off x="2991525" y="4198950"/>
            <a:ext cx="486300" cy="429600"/>
            <a:chOff x="1774800" y="2984350"/>
            <a:chExt cx="486300" cy="429600"/>
          </a:xfrm>
        </p:grpSpPr>
        <p:sp>
          <p:nvSpPr>
            <p:cNvPr id="2264" name="Shape 226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265" name="Shape 226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E</a:t>
              </a:r>
              <a:r>
                <a:rPr b="1" baseline="-25000" lang="en"/>
                <a:t>3</a:t>
              </a:r>
            </a:p>
          </p:txBody>
        </p:sp>
      </p:grpSp>
      <p:grpSp>
        <p:nvGrpSpPr>
          <p:cNvPr id="2266" name="Shape 2266"/>
          <p:cNvGrpSpPr/>
          <p:nvPr/>
        </p:nvGrpSpPr>
        <p:grpSpPr>
          <a:xfrm>
            <a:off x="2617175" y="3769350"/>
            <a:ext cx="486300" cy="429600"/>
            <a:chOff x="1774800" y="2984350"/>
            <a:chExt cx="486300" cy="429600"/>
          </a:xfrm>
        </p:grpSpPr>
        <p:sp>
          <p:nvSpPr>
            <p:cNvPr id="2267" name="Shape 226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268" name="Shape 226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E</a:t>
              </a:r>
              <a:r>
                <a:rPr b="1" baseline="-25000" lang="en"/>
                <a:t>2</a:t>
              </a:r>
            </a:p>
          </p:txBody>
        </p:sp>
      </p:grpSp>
      <p:sp>
        <p:nvSpPr>
          <p:cNvPr id="2269" name="Shape 2269"/>
          <p:cNvSpPr txBox="1"/>
          <p:nvPr/>
        </p:nvSpPr>
        <p:spPr>
          <a:xfrm>
            <a:off x="3187525" y="4398450"/>
            <a:ext cx="520200" cy="230100"/>
          </a:xfrm>
          <a:prstGeom prst="rect">
            <a:avLst/>
          </a:prstGeom>
          <a:noFill/>
          <a:ln>
            <a:noFill/>
          </a:ln>
        </p:spPr>
        <p:txBody>
          <a:bodyPr anchorCtr="0" anchor="t" bIns="91425" lIns="91425" rIns="91425" wrap="square" tIns="91425">
            <a:noAutofit/>
          </a:bodyPr>
          <a:lstStyle/>
          <a:p>
            <a:pPr lvl="0" rtl="0">
              <a:spcBef>
                <a:spcPts val="0"/>
              </a:spcBef>
              <a:buNone/>
            </a:pPr>
            <a:r>
              <a:rPr lang="en" sz="3000">
                <a:solidFill>
                  <a:srgbClr val="FFFFFF"/>
                </a:solidFill>
              </a:rPr>
              <a:t>...</a:t>
            </a:r>
          </a:p>
        </p:txBody>
      </p:sp>
      <p:sp>
        <p:nvSpPr>
          <p:cNvPr id="2270" name="Shape 2270"/>
          <p:cNvSpPr txBox="1"/>
          <p:nvPr/>
        </p:nvSpPr>
        <p:spPr>
          <a:xfrm>
            <a:off x="2660125" y="4598575"/>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solidFill>
                  <a:srgbClr val="FFFFFF"/>
                </a:solidFill>
              </a:rPr>
              <a:t>E</a:t>
            </a:r>
          </a:p>
        </p:txBody>
      </p:sp>
    </p:spTree>
  </p:cSld>
  <p:clrMapOvr>
    <a:masterClrMapping/>
  </p:clrMapOvr>
</p:sld>
</file>

<file path=ppt/slides/slide9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274" name="Shape 2274"/>
        <p:cNvGrpSpPr/>
        <p:nvPr/>
      </p:nvGrpSpPr>
      <p:grpSpPr>
        <a:xfrm>
          <a:off x="0" y="0"/>
          <a:ext cx="0" cy="0"/>
          <a:chOff x="0" y="0"/>
          <a:chExt cx="0" cy="0"/>
        </a:xfrm>
      </p:grpSpPr>
      <p:sp>
        <p:nvSpPr>
          <p:cNvPr id="2275" name="Shape 2275"/>
          <p:cNvSpPr txBox="1"/>
          <p:nvPr/>
        </p:nvSpPr>
        <p:spPr>
          <a:xfrm>
            <a:off x="944650" y="3250400"/>
            <a:ext cx="1321500" cy="7770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FFFFFF"/>
                </a:solidFill>
              </a:rPr>
              <a:t>Any schedule without applying e</a:t>
            </a:r>
          </a:p>
        </p:txBody>
      </p:sp>
      <p:sp>
        <p:nvSpPr>
          <p:cNvPr id="2276" name="Shape 2276"/>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277" name="Shape 2277"/>
          <p:cNvSpPr txBox="1"/>
          <p:nvPr>
            <p:ph idx="1" type="body"/>
          </p:nvPr>
        </p:nvSpPr>
        <p:spPr>
          <a:xfrm>
            <a:off x="973350" y="1377025"/>
            <a:ext cx="7946400" cy="1804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Lemma 3</a:t>
            </a:r>
          </a:p>
          <a:p>
            <a:pPr indent="-342900" lvl="1" marL="914400" rtl="0">
              <a:spcBef>
                <a:spcPts val="0"/>
              </a:spcBef>
              <a:buSzPct val="100000"/>
              <a:buChar char="○"/>
            </a:pPr>
            <a:r>
              <a:rPr lang="en" sz="1800"/>
              <a:t>Let C be a bivalent configuration of P, and e=(p, m) be an event that is applicable to C. Let E be the set of configurations reachable from C without applying e, and let D=e(E), the set of configurations after applying e to all those in E. Then, D contains a bivalent configuration.</a:t>
            </a:r>
          </a:p>
          <a:p>
            <a:pPr lvl="0" rtl="0">
              <a:spcBef>
                <a:spcPts val="0"/>
              </a:spcBef>
              <a:buNone/>
            </a:pPr>
            <a:r>
              <a:t/>
            </a:r>
            <a:endParaRPr sz="1800"/>
          </a:p>
        </p:txBody>
      </p:sp>
      <p:grpSp>
        <p:nvGrpSpPr>
          <p:cNvPr id="2278" name="Shape 2278"/>
          <p:cNvGrpSpPr/>
          <p:nvPr/>
        </p:nvGrpSpPr>
        <p:grpSpPr>
          <a:xfrm>
            <a:off x="566075" y="3542850"/>
            <a:ext cx="486300" cy="429600"/>
            <a:chOff x="1774800" y="2984350"/>
            <a:chExt cx="486300" cy="429600"/>
          </a:xfrm>
        </p:grpSpPr>
        <p:sp>
          <p:nvSpPr>
            <p:cNvPr id="2279" name="Shape 227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280" name="Shape 228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C</a:t>
              </a:r>
            </a:p>
          </p:txBody>
        </p:sp>
      </p:grpSp>
      <p:grpSp>
        <p:nvGrpSpPr>
          <p:cNvPr id="2281" name="Shape 2281"/>
          <p:cNvGrpSpPr/>
          <p:nvPr/>
        </p:nvGrpSpPr>
        <p:grpSpPr>
          <a:xfrm>
            <a:off x="566075" y="4502875"/>
            <a:ext cx="486300" cy="429600"/>
            <a:chOff x="1774800" y="2984350"/>
            <a:chExt cx="486300" cy="429600"/>
          </a:xfrm>
        </p:grpSpPr>
        <p:sp>
          <p:nvSpPr>
            <p:cNvPr id="2282" name="Shape 2282"/>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283" name="Shape 228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cxnSp>
        <p:nvCxnSpPr>
          <p:cNvPr id="2284" name="Shape 2284"/>
          <p:cNvCxnSpPr/>
          <p:nvPr/>
        </p:nvCxnSpPr>
        <p:spPr>
          <a:xfrm>
            <a:off x="972025" y="3769350"/>
            <a:ext cx="1181400" cy="10800"/>
          </a:xfrm>
          <a:prstGeom prst="straightConnector1">
            <a:avLst/>
          </a:prstGeom>
          <a:noFill/>
          <a:ln cap="flat" cmpd="sng" w="28575">
            <a:solidFill>
              <a:schemeClr val="dk2"/>
            </a:solidFill>
            <a:prstDash val="solid"/>
            <a:round/>
            <a:headEnd len="lg" w="lg" type="none"/>
            <a:tailEnd len="lg" w="lg" type="stealth"/>
          </a:ln>
        </p:spPr>
      </p:cxnSp>
      <p:cxnSp>
        <p:nvCxnSpPr>
          <p:cNvPr id="2285" name="Shape 2285"/>
          <p:cNvCxnSpPr>
            <a:stCxn id="2280" idx="2"/>
            <a:endCxn id="2283" idx="0"/>
          </p:cNvCxnSpPr>
          <p:nvPr/>
        </p:nvCxnSpPr>
        <p:spPr>
          <a:xfrm>
            <a:off x="809225" y="3972450"/>
            <a:ext cx="0" cy="530400"/>
          </a:xfrm>
          <a:prstGeom prst="straightConnector1">
            <a:avLst/>
          </a:prstGeom>
          <a:noFill/>
          <a:ln cap="flat" cmpd="sng" w="28575">
            <a:solidFill>
              <a:schemeClr val="dk2"/>
            </a:solidFill>
            <a:prstDash val="solid"/>
            <a:round/>
            <a:headEnd len="lg" w="lg" type="none"/>
            <a:tailEnd len="lg" w="lg" type="none"/>
          </a:ln>
        </p:spPr>
      </p:cxnSp>
      <p:sp>
        <p:nvSpPr>
          <p:cNvPr id="2286" name="Shape 2286"/>
          <p:cNvSpPr/>
          <p:nvPr/>
        </p:nvSpPr>
        <p:spPr>
          <a:xfrm>
            <a:off x="2136025" y="3213875"/>
            <a:ext cx="1534500" cy="1844100"/>
          </a:xfrm>
          <a:prstGeom prst="roundRect">
            <a:avLst>
              <a:gd fmla="val 16667" name="adj"/>
            </a:avLst>
          </a:prstGeom>
          <a:solidFill>
            <a:srgbClr val="783F04"/>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2287" name="Shape 2287"/>
          <p:cNvGrpSpPr/>
          <p:nvPr/>
        </p:nvGrpSpPr>
        <p:grpSpPr>
          <a:xfrm>
            <a:off x="2266150" y="3372675"/>
            <a:ext cx="486300" cy="429600"/>
            <a:chOff x="1774800" y="2984350"/>
            <a:chExt cx="486300" cy="429600"/>
          </a:xfrm>
        </p:grpSpPr>
        <p:sp>
          <p:nvSpPr>
            <p:cNvPr id="2288" name="Shape 228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289" name="Shape 228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E</a:t>
              </a:r>
              <a:r>
                <a:rPr b="1" baseline="-25000" lang="en"/>
                <a:t>1</a:t>
              </a:r>
            </a:p>
          </p:txBody>
        </p:sp>
      </p:grpSp>
      <p:grpSp>
        <p:nvGrpSpPr>
          <p:cNvPr id="2290" name="Shape 2290"/>
          <p:cNvGrpSpPr/>
          <p:nvPr/>
        </p:nvGrpSpPr>
        <p:grpSpPr>
          <a:xfrm>
            <a:off x="2991525" y="4198950"/>
            <a:ext cx="486300" cy="429600"/>
            <a:chOff x="1774800" y="2984350"/>
            <a:chExt cx="486300" cy="429600"/>
          </a:xfrm>
        </p:grpSpPr>
        <p:sp>
          <p:nvSpPr>
            <p:cNvPr id="2291" name="Shape 229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292" name="Shape 229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E</a:t>
              </a:r>
              <a:r>
                <a:rPr b="1" baseline="-25000" lang="en"/>
                <a:t>3</a:t>
              </a:r>
            </a:p>
          </p:txBody>
        </p:sp>
      </p:grpSp>
      <p:grpSp>
        <p:nvGrpSpPr>
          <p:cNvPr id="2293" name="Shape 2293"/>
          <p:cNvGrpSpPr/>
          <p:nvPr/>
        </p:nvGrpSpPr>
        <p:grpSpPr>
          <a:xfrm>
            <a:off x="2617175" y="3769350"/>
            <a:ext cx="486300" cy="429600"/>
            <a:chOff x="1774800" y="2984350"/>
            <a:chExt cx="486300" cy="429600"/>
          </a:xfrm>
        </p:grpSpPr>
        <p:sp>
          <p:nvSpPr>
            <p:cNvPr id="2294" name="Shape 229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295" name="Shape 229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E</a:t>
              </a:r>
              <a:r>
                <a:rPr b="1" baseline="-25000" lang="en"/>
                <a:t>2</a:t>
              </a:r>
            </a:p>
          </p:txBody>
        </p:sp>
      </p:grpSp>
      <p:sp>
        <p:nvSpPr>
          <p:cNvPr id="2296" name="Shape 2296"/>
          <p:cNvSpPr txBox="1"/>
          <p:nvPr/>
        </p:nvSpPr>
        <p:spPr>
          <a:xfrm>
            <a:off x="3187525" y="4398450"/>
            <a:ext cx="520200" cy="230100"/>
          </a:xfrm>
          <a:prstGeom prst="rect">
            <a:avLst/>
          </a:prstGeom>
          <a:noFill/>
          <a:ln>
            <a:noFill/>
          </a:ln>
        </p:spPr>
        <p:txBody>
          <a:bodyPr anchorCtr="0" anchor="t" bIns="91425" lIns="91425" rIns="91425" wrap="square" tIns="91425">
            <a:noAutofit/>
          </a:bodyPr>
          <a:lstStyle/>
          <a:p>
            <a:pPr lvl="0" rtl="0">
              <a:spcBef>
                <a:spcPts val="0"/>
              </a:spcBef>
              <a:buNone/>
            </a:pPr>
            <a:r>
              <a:rPr lang="en" sz="3000">
                <a:solidFill>
                  <a:srgbClr val="FFFFFF"/>
                </a:solidFill>
              </a:rPr>
              <a:t>...</a:t>
            </a:r>
          </a:p>
        </p:txBody>
      </p:sp>
      <p:cxnSp>
        <p:nvCxnSpPr>
          <p:cNvPr id="2297" name="Shape 2297"/>
          <p:cNvCxnSpPr/>
          <p:nvPr/>
        </p:nvCxnSpPr>
        <p:spPr>
          <a:xfrm>
            <a:off x="3670525" y="3769350"/>
            <a:ext cx="1181400" cy="10800"/>
          </a:xfrm>
          <a:prstGeom prst="straightConnector1">
            <a:avLst/>
          </a:prstGeom>
          <a:noFill/>
          <a:ln cap="flat" cmpd="sng" w="28575">
            <a:solidFill>
              <a:schemeClr val="dk2"/>
            </a:solidFill>
            <a:prstDash val="solid"/>
            <a:round/>
            <a:headEnd len="lg" w="lg" type="none"/>
            <a:tailEnd len="lg" w="lg" type="stealth"/>
          </a:ln>
        </p:spPr>
      </p:cxnSp>
      <p:sp>
        <p:nvSpPr>
          <p:cNvPr id="2298" name="Shape 2298"/>
          <p:cNvSpPr/>
          <p:nvPr/>
        </p:nvSpPr>
        <p:spPr>
          <a:xfrm>
            <a:off x="4834525" y="3213875"/>
            <a:ext cx="1534500" cy="1844100"/>
          </a:xfrm>
          <a:prstGeom prst="roundRect">
            <a:avLst>
              <a:gd fmla="val 16667" name="adj"/>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2299" name="Shape 2299"/>
          <p:cNvGrpSpPr/>
          <p:nvPr/>
        </p:nvGrpSpPr>
        <p:grpSpPr>
          <a:xfrm>
            <a:off x="4964650" y="3372675"/>
            <a:ext cx="486300" cy="429600"/>
            <a:chOff x="1774800" y="2984350"/>
            <a:chExt cx="486300" cy="429600"/>
          </a:xfrm>
        </p:grpSpPr>
        <p:sp>
          <p:nvSpPr>
            <p:cNvPr id="2300" name="Shape 230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301" name="Shape 230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1</a:t>
              </a:r>
            </a:p>
          </p:txBody>
        </p:sp>
      </p:grpSp>
      <p:grpSp>
        <p:nvGrpSpPr>
          <p:cNvPr id="2302" name="Shape 2302"/>
          <p:cNvGrpSpPr/>
          <p:nvPr/>
        </p:nvGrpSpPr>
        <p:grpSpPr>
          <a:xfrm>
            <a:off x="5690025" y="4198950"/>
            <a:ext cx="486300" cy="429600"/>
            <a:chOff x="1774800" y="2984350"/>
            <a:chExt cx="486300" cy="429600"/>
          </a:xfrm>
        </p:grpSpPr>
        <p:sp>
          <p:nvSpPr>
            <p:cNvPr id="2303" name="Shape 230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304" name="Shape 230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3</a:t>
              </a:r>
            </a:p>
          </p:txBody>
        </p:sp>
      </p:grpSp>
      <p:grpSp>
        <p:nvGrpSpPr>
          <p:cNvPr id="2305" name="Shape 2305"/>
          <p:cNvGrpSpPr/>
          <p:nvPr/>
        </p:nvGrpSpPr>
        <p:grpSpPr>
          <a:xfrm>
            <a:off x="5315675" y="3769350"/>
            <a:ext cx="486300" cy="429600"/>
            <a:chOff x="1774800" y="2984350"/>
            <a:chExt cx="486300" cy="429600"/>
          </a:xfrm>
        </p:grpSpPr>
        <p:sp>
          <p:nvSpPr>
            <p:cNvPr id="2306" name="Shape 230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307" name="Shape 230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2</a:t>
              </a:r>
            </a:p>
          </p:txBody>
        </p:sp>
      </p:grpSp>
      <p:sp>
        <p:nvSpPr>
          <p:cNvPr id="2308" name="Shape 2308"/>
          <p:cNvSpPr txBox="1"/>
          <p:nvPr/>
        </p:nvSpPr>
        <p:spPr>
          <a:xfrm>
            <a:off x="5886025" y="4398450"/>
            <a:ext cx="520200" cy="230100"/>
          </a:xfrm>
          <a:prstGeom prst="rect">
            <a:avLst/>
          </a:prstGeom>
          <a:noFill/>
          <a:ln>
            <a:noFill/>
          </a:ln>
        </p:spPr>
        <p:txBody>
          <a:bodyPr anchorCtr="0" anchor="t" bIns="91425" lIns="91425" rIns="91425" wrap="square" tIns="91425">
            <a:noAutofit/>
          </a:bodyPr>
          <a:lstStyle/>
          <a:p>
            <a:pPr lvl="0" rtl="0">
              <a:spcBef>
                <a:spcPts val="0"/>
              </a:spcBef>
              <a:buNone/>
            </a:pPr>
            <a:r>
              <a:rPr lang="en" sz="3000">
                <a:solidFill>
                  <a:srgbClr val="FFFFFF"/>
                </a:solidFill>
              </a:rPr>
              <a:t>...</a:t>
            </a:r>
          </a:p>
        </p:txBody>
      </p:sp>
      <p:sp>
        <p:nvSpPr>
          <p:cNvPr id="2309" name="Shape 2309"/>
          <p:cNvSpPr txBox="1"/>
          <p:nvPr/>
        </p:nvSpPr>
        <p:spPr>
          <a:xfrm>
            <a:off x="3870388" y="3390525"/>
            <a:ext cx="867000" cy="3939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FFFFFF"/>
                </a:solidFill>
              </a:rPr>
              <a:t>Apply e</a:t>
            </a:r>
          </a:p>
        </p:txBody>
      </p:sp>
      <p:sp>
        <p:nvSpPr>
          <p:cNvPr id="2310" name="Shape 2310"/>
          <p:cNvSpPr txBox="1"/>
          <p:nvPr/>
        </p:nvSpPr>
        <p:spPr>
          <a:xfrm>
            <a:off x="2660125" y="4598575"/>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solidFill>
                  <a:srgbClr val="FFFFFF"/>
                </a:solidFill>
              </a:rPr>
              <a:t>E</a:t>
            </a:r>
          </a:p>
        </p:txBody>
      </p:sp>
      <p:sp>
        <p:nvSpPr>
          <p:cNvPr id="2311" name="Shape 2311"/>
          <p:cNvSpPr txBox="1"/>
          <p:nvPr/>
        </p:nvSpPr>
        <p:spPr>
          <a:xfrm>
            <a:off x="5358625" y="4598575"/>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solidFill>
                  <a:srgbClr val="FFFFFF"/>
                </a:solidFill>
              </a:rPr>
              <a:t>D</a:t>
            </a:r>
          </a:p>
        </p:txBody>
      </p:sp>
    </p:spTree>
  </p:cSld>
  <p:clrMapOvr>
    <a:masterClrMapping/>
  </p:clrMapOvr>
</p:sld>
</file>

<file path=ppt/slides/slide9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315" name="Shape 2315"/>
        <p:cNvGrpSpPr/>
        <p:nvPr/>
      </p:nvGrpSpPr>
      <p:grpSpPr>
        <a:xfrm>
          <a:off x="0" y="0"/>
          <a:ext cx="0" cy="0"/>
          <a:chOff x="0" y="0"/>
          <a:chExt cx="0" cy="0"/>
        </a:xfrm>
      </p:grpSpPr>
      <p:sp>
        <p:nvSpPr>
          <p:cNvPr id="2316" name="Shape 2316"/>
          <p:cNvSpPr txBox="1"/>
          <p:nvPr/>
        </p:nvSpPr>
        <p:spPr>
          <a:xfrm>
            <a:off x="944650" y="3250400"/>
            <a:ext cx="1321500" cy="777000"/>
          </a:xfrm>
          <a:prstGeom prst="rect">
            <a:avLst/>
          </a:prstGeom>
          <a:noFill/>
          <a:ln>
            <a:noFill/>
          </a:ln>
        </p:spPr>
        <p:txBody>
          <a:bodyPr anchorCtr="0" anchor="t" bIns="91425" lIns="91425" rIns="91425" wrap="square" tIns="91425">
            <a:noAutofit/>
          </a:bodyPr>
          <a:lstStyle/>
          <a:p>
            <a:pPr lvl="0">
              <a:spcBef>
                <a:spcPts val="0"/>
              </a:spcBef>
              <a:buNone/>
            </a:pPr>
            <a:r>
              <a:rPr lang="en">
                <a:solidFill>
                  <a:srgbClr val="FFFFFF"/>
                </a:solidFill>
              </a:rPr>
              <a:t>Any schedule without applying e</a:t>
            </a:r>
          </a:p>
        </p:txBody>
      </p:sp>
      <p:sp>
        <p:nvSpPr>
          <p:cNvPr id="2317" name="Shape 2317"/>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318" name="Shape 2318"/>
          <p:cNvSpPr txBox="1"/>
          <p:nvPr>
            <p:ph idx="1" type="body"/>
          </p:nvPr>
        </p:nvSpPr>
        <p:spPr>
          <a:xfrm>
            <a:off x="973350" y="1377025"/>
            <a:ext cx="7946400" cy="1804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Lemma 3</a:t>
            </a:r>
          </a:p>
          <a:p>
            <a:pPr indent="-342900" lvl="1" marL="914400" rtl="0">
              <a:spcBef>
                <a:spcPts val="0"/>
              </a:spcBef>
              <a:buSzPct val="100000"/>
              <a:buChar char="○"/>
            </a:pPr>
            <a:r>
              <a:rPr lang="en" sz="1800"/>
              <a:t>Let C be a bivalent configuration of P, and e=(p, m) be an event that is applicable to C. Let E be the set of configurations reachable from C without applying e, and let D=e(E), the set of configurations after applying e to all those in E. Then, D contains a bivalent configuration.</a:t>
            </a:r>
          </a:p>
          <a:p>
            <a:pPr lvl="0" rtl="0">
              <a:spcBef>
                <a:spcPts val="0"/>
              </a:spcBef>
              <a:buNone/>
            </a:pPr>
            <a:r>
              <a:t/>
            </a:r>
            <a:endParaRPr sz="1800"/>
          </a:p>
        </p:txBody>
      </p:sp>
      <p:grpSp>
        <p:nvGrpSpPr>
          <p:cNvPr id="2319" name="Shape 2319"/>
          <p:cNvGrpSpPr/>
          <p:nvPr/>
        </p:nvGrpSpPr>
        <p:grpSpPr>
          <a:xfrm>
            <a:off x="566075" y="3542850"/>
            <a:ext cx="486300" cy="429600"/>
            <a:chOff x="1774800" y="2984350"/>
            <a:chExt cx="486300" cy="429600"/>
          </a:xfrm>
        </p:grpSpPr>
        <p:sp>
          <p:nvSpPr>
            <p:cNvPr id="2320" name="Shape 232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321" name="Shape 232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C</a:t>
              </a:r>
            </a:p>
          </p:txBody>
        </p:sp>
      </p:grpSp>
      <p:grpSp>
        <p:nvGrpSpPr>
          <p:cNvPr id="2322" name="Shape 2322"/>
          <p:cNvGrpSpPr/>
          <p:nvPr/>
        </p:nvGrpSpPr>
        <p:grpSpPr>
          <a:xfrm>
            <a:off x="566075" y="4502875"/>
            <a:ext cx="486300" cy="429600"/>
            <a:chOff x="1774800" y="2984350"/>
            <a:chExt cx="486300" cy="429600"/>
          </a:xfrm>
        </p:grpSpPr>
        <p:sp>
          <p:nvSpPr>
            <p:cNvPr id="2323" name="Shape 2323"/>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324" name="Shape 232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cxnSp>
        <p:nvCxnSpPr>
          <p:cNvPr id="2325" name="Shape 2325"/>
          <p:cNvCxnSpPr/>
          <p:nvPr/>
        </p:nvCxnSpPr>
        <p:spPr>
          <a:xfrm>
            <a:off x="972025" y="3769350"/>
            <a:ext cx="1181400" cy="10800"/>
          </a:xfrm>
          <a:prstGeom prst="straightConnector1">
            <a:avLst/>
          </a:prstGeom>
          <a:noFill/>
          <a:ln cap="flat" cmpd="sng" w="28575">
            <a:solidFill>
              <a:schemeClr val="dk2"/>
            </a:solidFill>
            <a:prstDash val="solid"/>
            <a:round/>
            <a:headEnd len="lg" w="lg" type="none"/>
            <a:tailEnd len="lg" w="lg" type="stealth"/>
          </a:ln>
        </p:spPr>
      </p:cxnSp>
      <p:cxnSp>
        <p:nvCxnSpPr>
          <p:cNvPr id="2326" name="Shape 2326"/>
          <p:cNvCxnSpPr>
            <a:stCxn id="2321" idx="2"/>
            <a:endCxn id="2324" idx="0"/>
          </p:cNvCxnSpPr>
          <p:nvPr/>
        </p:nvCxnSpPr>
        <p:spPr>
          <a:xfrm>
            <a:off x="809225" y="3972450"/>
            <a:ext cx="0" cy="530400"/>
          </a:xfrm>
          <a:prstGeom prst="straightConnector1">
            <a:avLst/>
          </a:prstGeom>
          <a:noFill/>
          <a:ln cap="flat" cmpd="sng" w="28575">
            <a:solidFill>
              <a:schemeClr val="dk2"/>
            </a:solidFill>
            <a:prstDash val="solid"/>
            <a:round/>
            <a:headEnd len="lg" w="lg" type="none"/>
            <a:tailEnd len="lg" w="lg" type="none"/>
          </a:ln>
        </p:spPr>
      </p:cxnSp>
      <p:sp>
        <p:nvSpPr>
          <p:cNvPr id="2327" name="Shape 2327"/>
          <p:cNvSpPr/>
          <p:nvPr/>
        </p:nvSpPr>
        <p:spPr>
          <a:xfrm>
            <a:off x="2136025" y="3213875"/>
            <a:ext cx="1534500" cy="1844100"/>
          </a:xfrm>
          <a:prstGeom prst="roundRect">
            <a:avLst>
              <a:gd fmla="val 16667" name="adj"/>
            </a:avLst>
          </a:prstGeom>
          <a:solidFill>
            <a:srgbClr val="783F04"/>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2328" name="Shape 2328"/>
          <p:cNvGrpSpPr/>
          <p:nvPr/>
        </p:nvGrpSpPr>
        <p:grpSpPr>
          <a:xfrm>
            <a:off x="2266150" y="3372675"/>
            <a:ext cx="486300" cy="429600"/>
            <a:chOff x="1774800" y="2984350"/>
            <a:chExt cx="486300" cy="429600"/>
          </a:xfrm>
        </p:grpSpPr>
        <p:sp>
          <p:nvSpPr>
            <p:cNvPr id="2329" name="Shape 232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330" name="Shape 233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E</a:t>
              </a:r>
              <a:r>
                <a:rPr b="1" baseline="-25000" lang="en"/>
                <a:t>1</a:t>
              </a:r>
            </a:p>
          </p:txBody>
        </p:sp>
      </p:grpSp>
      <p:grpSp>
        <p:nvGrpSpPr>
          <p:cNvPr id="2331" name="Shape 2331"/>
          <p:cNvGrpSpPr/>
          <p:nvPr/>
        </p:nvGrpSpPr>
        <p:grpSpPr>
          <a:xfrm>
            <a:off x="2991525" y="4198950"/>
            <a:ext cx="486300" cy="429600"/>
            <a:chOff x="1774800" y="2984350"/>
            <a:chExt cx="486300" cy="429600"/>
          </a:xfrm>
        </p:grpSpPr>
        <p:sp>
          <p:nvSpPr>
            <p:cNvPr id="2332" name="Shape 233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333" name="Shape 233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E</a:t>
              </a:r>
              <a:r>
                <a:rPr b="1" baseline="-25000" lang="en"/>
                <a:t>3</a:t>
              </a:r>
            </a:p>
          </p:txBody>
        </p:sp>
      </p:grpSp>
      <p:grpSp>
        <p:nvGrpSpPr>
          <p:cNvPr id="2334" name="Shape 2334"/>
          <p:cNvGrpSpPr/>
          <p:nvPr/>
        </p:nvGrpSpPr>
        <p:grpSpPr>
          <a:xfrm>
            <a:off x="2617175" y="3769350"/>
            <a:ext cx="486300" cy="429600"/>
            <a:chOff x="1774800" y="2984350"/>
            <a:chExt cx="486300" cy="429600"/>
          </a:xfrm>
        </p:grpSpPr>
        <p:sp>
          <p:nvSpPr>
            <p:cNvPr id="2335" name="Shape 233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336" name="Shape 233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E</a:t>
              </a:r>
              <a:r>
                <a:rPr b="1" baseline="-25000" lang="en"/>
                <a:t>2</a:t>
              </a:r>
            </a:p>
          </p:txBody>
        </p:sp>
      </p:grpSp>
      <p:sp>
        <p:nvSpPr>
          <p:cNvPr id="2337" name="Shape 2337"/>
          <p:cNvSpPr txBox="1"/>
          <p:nvPr/>
        </p:nvSpPr>
        <p:spPr>
          <a:xfrm>
            <a:off x="3187525" y="4398450"/>
            <a:ext cx="520200" cy="230100"/>
          </a:xfrm>
          <a:prstGeom prst="rect">
            <a:avLst/>
          </a:prstGeom>
          <a:noFill/>
          <a:ln>
            <a:noFill/>
          </a:ln>
        </p:spPr>
        <p:txBody>
          <a:bodyPr anchorCtr="0" anchor="t" bIns="91425" lIns="91425" rIns="91425" wrap="square" tIns="91425">
            <a:noAutofit/>
          </a:bodyPr>
          <a:lstStyle/>
          <a:p>
            <a:pPr lvl="0">
              <a:spcBef>
                <a:spcPts val="0"/>
              </a:spcBef>
              <a:buNone/>
            </a:pPr>
            <a:r>
              <a:rPr lang="en" sz="3000">
                <a:solidFill>
                  <a:srgbClr val="FFFFFF"/>
                </a:solidFill>
              </a:rPr>
              <a:t>...</a:t>
            </a:r>
          </a:p>
        </p:txBody>
      </p:sp>
      <p:cxnSp>
        <p:nvCxnSpPr>
          <p:cNvPr id="2338" name="Shape 2338"/>
          <p:cNvCxnSpPr/>
          <p:nvPr/>
        </p:nvCxnSpPr>
        <p:spPr>
          <a:xfrm>
            <a:off x="3670525" y="3769350"/>
            <a:ext cx="1181400" cy="10800"/>
          </a:xfrm>
          <a:prstGeom prst="straightConnector1">
            <a:avLst/>
          </a:prstGeom>
          <a:noFill/>
          <a:ln cap="flat" cmpd="sng" w="28575">
            <a:solidFill>
              <a:schemeClr val="dk2"/>
            </a:solidFill>
            <a:prstDash val="solid"/>
            <a:round/>
            <a:headEnd len="lg" w="lg" type="none"/>
            <a:tailEnd len="lg" w="lg" type="stealth"/>
          </a:ln>
        </p:spPr>
      </p:cxnSp>
      <p:sp>
        <p:nvSpPr>
          <p:cNvPr id="2339" name="Shape 2339"/>
          <p:cNvSpPr/>
          <p:nvPr/>
        </p:nvSpPr>
        <p:spPr>
          <a:xfrm>
            <a:off x="4834525" y="3213875"/>
            <a:ext cx="1534500" cy="1844100"/>
          </a:xfrm>
          <a:prstGeom prst="roundRect">
            <a:avLst>
              <a:gd fmla="val 16667" name="adj"/>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2340" name="Shape 2340"/>
          <p:cNvGrpSpPr/>
          <p:nvPr/>
        </p:nvGrpSpPr>
        <p:grpSpPr>
          <a:xfrm>
            <a:off x="4964650" y="3372675"/>
            <a:ext cx="486300" cy="429600"/>
            <a:chOff x="1774800" y="2984350"/>
            <a:chExt cx="486300" cy="429600"/>
          </a:xfrm>
        </p:grpSpPr>
        <p:sp>
          <p:nvSpPr>
            <p:cNvPr id="2341" name="Shape 234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342" name="Shape 234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1</a:t>
              </a:r>
            </a:p>
          </p:txBody>
        </p:sp>
      </p:grpSp>
      <p:grpSp>
        <p:nvGrpSpPr>
          <p:cNvPr id="2343" name="Shape 2343"/>
          <p:cNvGrpSpPr/>
          <p:nvPr/>
        </p:nvGrpSpPr>
        <p:grpSpPr>
          <a:xfrm>
            <a:off x="5690025" y="4198950"/>
            <a:ext cx="486300" cy="429600"/>
            <a:chOff x="1774800" y="2984350"/>
            <a:chExt cx="486300" cy="429600"/>
          </a:xfrm>
        </p:grpSpPr>
        <p:sp>
          <p:nvSpPr>
            <p:cNvPr id="2344" name="Shape 234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345" name="Shape 234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3</a:t>
              </a:r>
            </a:p>
          </p:txBody>
        </p:sp>
      </p:grpSp>
      <p:grpSp>
        <p:nvGrpSpPr>
          <p:cNvPr id="2346" name="Shape 2346"/>
          <p:cNvGrpSpPr/>
          <p:nvPr/>
        </p:nvGrpSpPr>
        <p:grpSpPr>
          <a:xfrm>
            <a:off x="5315675" y="3769350"/>
            <a:ext cx="486300" cy="429600"/>
            <a:chOff x="1774800" y="2984350"/>
            <a:chExt cx="486300" cy="429600"/>
          </a:xfrm>
        </p:grpSpPr>
        <p:sp>
          <p:nvSpPr>
            <p:cNvPr id="2347" name="Shape 234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348" name="Shape 234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2</a:t>
              </a:r>
            </a:p>
          </p:txBody>
        </p:sp>
      </p:grpSp>
      <p:sp>
        <p:nvSpPr>
          <p:cNvPr id="2349" name="Shape 2349"/>
          <p:cNvSpPr txBox="1"/>
          <p:nvPr/>
        </p:nvSpPr>
        <p:spPr>
          <a:xfrm>
            <a:off x="5886025" y="4398450"/>
            <a:ext cx="520200" cy="230100"/>
          </a:xfrm>
          <a:prstGeom prst="rect">
            <a:avLst/>
          </a:prstGeom>
          <a:noFill/>
          <a:ln>
            <a:noFill/>
          </a:ln>
        </p:spPr>
        <p:txBody>
          <a:bodyPr anchorCtr="0" anchor="t" bIns="91425" lIns="91425" rIns="91425" wrap="square" tIns="91425">
            <a:noAutofit/>
          </a:bodyPr>
          <a:lstStyle/>
          <a:p>
            <a:pPr lvl="0" rtl="0">
              <a:spcBef>
                <a:spcPts val="0"/>
              </a:spcBef>
              <a:buNone/>
            </a:pPr>
            <a:r>
              <a:rPr lang="en" sz="3000">
                <a:solidFill>
                  <a:srgbClr val="FFFFFF"/>
                </a:solidFill>
              </a:rPr>
              <a:t>...</a:t>
            </a:r>
          </a:p>
        </p:txBody>
      </p:sp>
      <p:sp>
        <p:nvSpPr>
          <p:cNvPr id="2350" name="Shape 2350"/>
          <p:cNvSpPr txBox="1"/>
          <p:nvPr/>
        </p:nvSpPr>
        <p:spPr>
          <a:xfrm>
            <a:off x="3870388" y="3390525"/>
            <a:ext cx="867000" cy="3939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FFFFFF"/>
                </a:solidFill>
              </a:rPr>
              <a:t>Apply e</a:t>
            </a:r>
          </a:p>
        </p:txBody>
      </p:sp>
      <p:grpSp>
        <p:nvGrpSpPr>
          <p:cNvPr id="2351" name="Shape 2351"/>
          <p:cNvGrpSpPr/>
          <p:nvPr/>
        </p:nvGrpSpPr>
        <p:grpSpPr>
          <a:xfrm>
            <a:off x="7258175" y="4253375"/>
            <a:ext cx="486300" cy="429600"/>
            <a:chOff x="1774800" y="2984350"/>
            <a:chExt cx="486300" cy="429600"/>
          </a:xfrm>
        </p:grpSpPr>
        <p:sp>
          <p:nvSpPr>
            <p:cNvPr id="2352" name="Shape 2352"/>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353" name="Shape 235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cxnSp>
        <p:nvCxnSpPr>
          <p:cNvPr id="2354" name="Shape 2354"/>
          <p:cNvCxnSpPr>
            <a:stCxn id="2349" idx="0"/>
            <a:endCxn id="2353" idx="1"/>
          </p:cNvCxnSpPr>
          <p:nvPr/>
        </p:nvCxnSpPr>
        <p:spPr>
          <a:xfrm>
            <a:off x="6146125" y="4398450"/>
            <a:ext cx="1112100" cy="69600"/>
          </a:xfrm>
          <a:prstGeom prst="straightConnector1">
            <a:avLst/>
          </a:prstGeom>
          <a:noFill/>
          <a:ln cap="flat" cmpd="sng" w="28575">
            <a:solidFill>
              <a:schemeClr val="dk2"/>
            </a:solidFill>
            <a:prstDash val="solid"/>
            <a:round/>
            <a:headEnd len="lg" w="lg" type="none"/>
            <a:tailEnd len="lg" w="lg" type="none"/>
          </a:ln>
        </p:spPr>
      </p:cxnSp>
      <p:sp>
        <p:nvSpPr>
          <p:cNvPr id="2355" name="Shape 2355"/>
          <p:cNvSpPr txBox="1"/>
          <p:nvPr/>
        </p:nvSpPr>
        <p:spPr>
          <a:xfrm>
            <a:off x="2660125" y="4598575"/>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solidFill>
                  <a:srgbClr val="FFFFFF"/>
                </a:solidFill>
              </a:rPr>
              <a:t>E</a:t>
            </a:r>
          </a:p>
        </p:txBody>
      </p:sp>
      <p:sp>
        <p:nvSpPr>
          <p:cNvPr id="2356" name="Shape 2356"/>
          <p:cNvSpPr txBox="1"/>
          <p:nvPr/>
        </p:nvSpPr>
        <p:spPr>
          <a:xfrm>
            <a:off x="5358625" y="4598575"/>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solidFill>
                  <a:srgbClr val="FFFFFF"/>
                </a:solidFill>
              </a:rPr>
              <a:t>D</a:t>
            </a:r>
          </a:p>
        </p:txBody>
      </p:sp>
    </p:spTree>
  </p:cSld>
  <p:clrMapOvr>
    <a:masterClrMapping/>
  </p:clrMapOvr>
</p:sld>
</file>

<file path=ppt/slides/slide10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360" name="Shape 2360"/>
        <p:cNvGrpSpPr/>
        <p:nvPr/>
      </p:nvGrpSpPr>
      <p:grpSpPr>
        <a:xfrm>
          <a:off x="0" y="0"/>
          <a:ext cx="0" cy="0"/>
          <a:chOff x="0" y="0"/>
          <a:chExt cx="0" cy="0"/>
        </a:xfrm>
      </p:grpSpPr>
      <p:sp>
        <p:nvSpPr>
          <p:cNvPr id="2361" name="Shape 2361"/>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362" name="Shape 2362"/>
          <p:cNvSpPr txBox="1"/>
          <p:nvPr>
            <p:ph idx="1" type="body"/>
          </p:nvPr>
        </p:nvSpPr>
        <p:spPr>
          <a:xfrm>
            <a:off x="973350" y="1377025"/>
            <a:ext cx="79464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Assume all configurations in D are univalent.</a:t>
            </a:r>
          </a:p>
          <a:p>
            <a:pPr indent="0" lvl="0" marL="457200" rtl="0">
              <a:spcBef>
                <a:spcPts val="0"/>
              </a:spcBef>
              <a:buNone/>
            </a:pPr>
            <a:r>
              <a:t/>
            </a:r>
            <a:endParaRPr sz="1800"/>
          </a:p>
        </p:txBody>
      </p:sp>
    </p:spTree>
  </p:cSld>
  <p:clrMapOvr>
    <a:masterClrMapping/>
  </p:clrMapOvr>
</p:sld>
</file>

<file path=ppt/slides/slide10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366" name="Shape 2366"/>
        <p:cNvGrpSpPr/>
        <p:nvPr/>
      </p:nvGrpSpPr>
      <p:grpSpPr>
        <a:xfrm>
          <a:off x="0" y="0"/>
          <a:ext cx="0" cy="0"/>
          <a:chOff x="0" y="0"/>
          <a:chExt cx="0" cy="0"/>
        </a:xfrm>
      </p:grpSpPr>
      <p:sp>
        <p:nvSpPr>
          <p:cNvPr id="2367" name="Shape 2367"/>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368" name="Shape 2368"/>
          <p:cNvSpPr txBox="1"/>
          <p:nvPr>
            <p:ph idx="1" type="body"/>
          </p:nvPr>
        </p:nvSpPr>
        <p:spPr>
          <a:xfrm>
            <a:off x="973350" y="1377025"/>
            <a:ext cx="79464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Assume all configurations in D are univalent.</a:t>
            </a:r>
          </a:p>
          <a:p>
            <a:pPr indent="-342900" lvl="0" marL="457200" rtl="0">
              <a:spcBef>
                <a:spcPts val="0"/>
              </a:spcBef>
              <a:buSzPct val="100000"/>
              <a:buChar char="●"/>
            </a:pPr>
            <a:r>
              <a:rPr lang="en" sz="1800"/>
              <a:t>There exists both 0-valent configuration and 1-valent configuration in D.</a:t>
            </a:r>
          </a:p>
          <a:p>
            <a:pPr indent="0" lvl="0" marL="457200" rtl="0">
              <a:spcBef>
                <a:spcPts val="0"/>
              </a:spcBef>
              <a:buNone/>
            </a:pPr>
            <a:r>
              <a:t/>
            </a:r>
            <a:endParaRPr sz="1800"/>
          </a:p>
        </p:txBody>
      </p:sp>
    </p:spTree>
  </p:cSld>
  <p:clrMapOvr>
    <a:masterClrMapping/>
  </p:clrMapOvr>
</p:sld>
</file>

<file path=ppt/slides/slide10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372" name="Shape 2372"/>
        <p:cNvGrpSpPr/>
        <p:nvPr/>
      </p:nvGrpSpPr>
      <p:grpSpPr>
        <a:xfrm>
          <a:off x="0" y="0"/>
          <a:ext cx="0" cy="0"/>
          <a:chOff x="0" y="0"/>
          <a:chExt cx="0" cy="0"/>
        </a:xfrm>
      </p:grpSpPr>
      <p:sp>
        <p:nvSpPr>
          <p:cNvPr id="2373" name="Shape 2373"/>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374" name="Shape 2374"/>
          <p:cNvSpPr txBox="1"/>
          <p:nvPr>
            <p:ph idx="1" type="body"/>
          </p:nvPr>
        </p:nvSpPr>
        <p:spPr>
          <a:xfrm>
            <a:off x="973350" y="1377025"/>
            <a:ext cx="79464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Assume all configurations in D are univalent.</a:t>
            </a:r>
          </a:p>
          <a:p>
            <a:pPr indent="-342900" lvl="0" marL="457200" rtl="0">
              <a:spcBef>
                <a:spcPts val="0"/>
              </a:spcBef>
              <a:buSzPct val="100000"/>
              <a:buChar char="●"/>
            </a:pPr>
            <a:r>
              <a:rPr lang="en" sz="1800"/>
              <a:t>There exists both 0-valent configuration and 1-valent configuration in D.</a:t>
            </a:r>
          </a:p>
          <a:p>
            <a:pPr indent="-342900" lvl="1" marL="914400" rtl="0">
              <a:spcBef>
                <a:spcPts val="0"/>
              </a:spcBef>
              <a:buSzPct val="100000"/>
              <a:buChar char="○"/>
            </a:pPr>
            <a:r>
              <a:rPr lang="en" sz="1800"/>
              <a:t>C is bivalent, so for i in {0, 1} there exists a C</a:t>
            </a:r>
            <a:r>
              <a:rPr baseline="-25000" lang="en" sz="1800"/>
              <a:t>i</a:t>
            </a:r>
            <a:r>
              <a:rPr lang="en" sz="1800"/>
              <a:t> reachable from C that is i-valent.</a:t>
            </a:r>
          </a:p>
          <a:p>
            <a:pPr indent="0" lvl="0" marL="457200" rtl="0">
              <a:spcBef>
                <a:spcPts val="0"/>
              </a:spcBef>
              <a:buNone/>
            </a:pPr>
            <a:r>
              <a:t/>
            </a:r>
            <a:endParaRPr sz="1800"/>
          </a:p>
        </p:txBody>
      </p:sp>
    </p:spTree>
  </p:cSld>
  <p:clrMapOvr>
    <a:masterClrMapping/>
  </p:clrMapOvr>
</p:sld>
</file>

<file path=ppt/slides/slide10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378" name="Shape 2378"/>
        <p:cNvGrpSpPr/>
        <p:nvPr/>
      </p:nvGrpSpPr>
      <p:grpSpPr>
        <a:xfrm>
          <a:off x="0" y="0"/>
          <a:ext cx="0" cy="0"/>
          <a:chOff x="0" y="0"/>
          <a:chExt cx="0" cy="0"/>
        </a:xfrm>
      </p:grpSpPr>
      <p:sp>
        <p:nvSpPr>
          <p:cNvPr id="2379" name="Shape 2379"/>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380" name="Shape 2380"/>
          <p:cNvSpPr txBox="1"/>
          <p:nvPr>
            <p:ph idx="1" type="body"/>
          </p:nvPr>
        </p:nvSpPr>
        <p:spPr>
          <a:xfrm>
            <a:off x="973350" y="1377025"/>
            <a:ext cx="79464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Assume all configurations in D are univalent.</a:t>
            </a:r>
          </a:p>
          <a:p>
            <a:pPr indent="-342900" lvl="0" marL="457200" rtl="0">
              <a:spcBef>
                <a:spcPts val="0"/>
              </a:spcBef>
              <a:buSzPct val="100000"/>
              <a:buChar char="●"/>
            </a:pPr>
            <a:r>
              <a:rPr lang="en" sz="1800"/>
              <a:t>There exists both 0-valent configuration and 1-valent configuration in D.</a:t>
            </a:r>
          </a:p>
          <a:p>
            <a:pPr indent="-342900" lvl="1" marL="914400" rtl="0">
              <a:spcBef>
                <a:spcPts val="0"/>
              </a:spcBef>
              <a:buSzPct val="100000"/>
              <a:buChar char="○"/>
            </a:pPr>
            <a:r>
              <a:rPr lang="en" sz="1800"/>
              <a:t>C is bivalent, so for i in {0, 1} there exists a C</a:t>
            </a:r>
            <a:r>
              <a:rPr baseline="-25000" lang="en" sz="1800"/>
              <a:t>i</a:t>
            </a:r>
            <a:r>
              <a:rPr lang="en" sz="1800"/>
              <a:t> reachable from C that is i-valent.</a:t>
            </a:r>
          </a:p>
          <a:p>
            <a:pPr indent="-342900" lvl="1" marL="914400" rtl="0">
              <a:spcBef>
                <a:spcPts val="0"/>
              </a:spcBef>
              <a:buSzPct val="100000"/>
              <a:buChar char="○"/>
            </a:pPr>
            <a:r>
              <a:rPr lang="en" sz="1800"/>
              <a:t>Consider C</a:t>
            </a:r>
            <a:r>
              <a:rPr baseline="-25000" lang="en" sz="1800"/>
              <a:t>0</a:t>
            </a:r>
            <a:r>
              <a:rPr lang="en" sz="1800"/>
              <a:t> without loss of generality,</a:t>
            </a:r>
          </a:p>
        </p:txBody>
      </p:sp>
    </p:spTree>
  </p:cSld>
  <p:clrMapOvr>
    <a:masterClrMapping/>
  </p:clrMapOvr>
</p:sld>
</file>

<file path=ppt/slides/slide10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384" name="Shape 2384"/>
        <p:cNvGrpSpPr/>
        <p:nvPr/>
      </p:nvGrpSpPr>
      <p:grpSpPr>
        <a:xfrm>
          <a:off x="0" y="0"/>
          <a:ext cx="0" cy="0"/>
          <a:chOff x="0" y="0"/>
          <a:chExt cx="0" cy="0"/>
        </a:xfrm>
      </p:grpSpPr>
      <p:sp>
        <p:nvSpPr>
          <p:cNvPr id="2385" name="Shape 2385"/>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386" name="Shape 2386"/>
          <p:cNvSpPr txBox="1"/>
          <p:nvPr>
            <p:ph idx="1" type="body"/>
          </p:nvPr>
        </p:nvSpPr>
        <p:spPr>
          <a:xfrm>
            <a:off x="973350" y="1377025"/>
            <a:ext cx="79464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Assume all configurations in D are univalent.</a:t>
            </a:r>
          </a:p>
          <a:p>
            <a:pPr indent="-342900" lvl="0" marL="457200" rtl="0">
              <a:spcBef>
                <a:spcPts val="0"/>
              </a:spcBef>
              <a:buSzPct val="100000"/>
              <a:buChar char="●"/>
            </a:pPr>
            <a:r>
              <a:rPr lang="en" sz="1800"/>
              <a:t>There exists both 0-valent configuration and 1-valent configuration in D.</a:t>
            </a:r>
          </a:p>
          <a:p>
            <a:pPr indent="-342900" lvl="1" marL="914400" rtl="0">
              <a:spcBef>
                <a:spcPts val="0"/>
              </a:spcBef>
              <a:buSzPct val="100000"/>
              <a:buChar char="○"/>
            </a:pPr>
            <a:r>
              <a:rPr lang="en" sz="1800"/>
              <a:t>C is bivalent, so for i in {0, 1} there exists a C</a:t>
            </a:r>
            <a:r>
              <a:rPr baseline="-25000" lang="en" sz="1800"/>
              <a:t>i</a:t>
            </a:r>
            <a:r>
              <a:rPr lang="en" sz="1800"/>
              <a:t> reachable from C that is i-valent.</a:t>
            </a:r>
          </a:p>
          <a:p>
            <a:pPr indent="-342900" lvl="1" marL="914400" rtl="0">
              <a:spcBef>
                <a:spcPts val="0"/>
              </a:spcBef>
              <a:buSzPct val="100000"/>
              <a:buChar char="○"/>
            </a:pPr>
            <a:r>
              <a:rPr lang="en" sz="1800"/>
              <a:t>Consider C</a:t>
            </a:r>
            <a:r>
              <a:rPr baseline="-25000" lang="en" sz="1800"/>
              <a:t>0</a:t>
            </a:r>
            <a:r>
              <a:rPr lang="en" sz="1800"/>
              <a:t> without loss of generality,</a:t>
            </a:r>
          </a:p>
        </p:txBody>
      </p:sp>
      <p:grpSp>
        <p:nvGrpSpPr>
          <p:cNvPr id="2387" name="Shape 2387"/>
          <p:cNvGrpSpPr/>
          <p:nvPr/>
        </p:nvGrpSpPr>
        <p:grpSpPr>
          <a:xfrm>
            <a:off x="487050" y="3257750"/>
            <a:ext cx="486300" cy="429600"/>
            <a:chOff x="1774800" y="2984350"/>
            <a:chExt cx="486300" cy="429600"/>
          </a:xfrm>
        </p:grpSpPr>
        <p:sp>
          <p:nvSpPr>
            <p:cNvPr id="2388" name="Shape 238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389" name="Shape 238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2390" name="Shape 2390"/>
          <p:cNvGrpSpPr/>
          <p:nvPr/>
        </p:nvGrpSpPr>
        <p:grpSpPr>
          <a:xfrm>
            <a:off x="487050" y="4217775"/>
            <a:ext cx="486300" cy="429600"/>
            <a:chOff x="1774800" y="2984350"/>
            <a:chExt cx="486300" cy="429600"/>
          </a:xfrm>
        </p:grpSpPr>
        <p:sp>
          <p:nvSpPr>
            <p:cNvPr id="2391" name="Shape 2391"/>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392" name="Shape 239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cxnSp>
        <p:nvCxnSpPr>
          <p:cNvPr id="2393" name="Shape 2393"/>
          <p:cNvCxnSpPr>
            <a:stCxn id="2389" idx="3"/>
          </p:cNvCxnSpPr>
          <p:nvPr/>
        </p:nvCxnSpPr>
        <p:spPr>
          <a:xfrm flipH="1" rot="10800000">
            <a:off x="973350" y="3419750"/>
            <a:ext cx="4956000" cy="52800"/>
          </a:xfrm>
          <a:prstGeom prst="straightConnector1">
            <a:avLst/>
          </a:prstGeom>
          <a:noFill/>
          <a:ln cap="flat" cmpd="sng" w="28575">
            <a:solidFill>
              <a:schemeClr val="dk2"/>
            </a:solidFill>
            <a:prstDash val="solid"/>
            <a:round/>
            <a:headEnd len="lg" w="lg" type="none"/>
            <a:tailEnd len="lg" w="lg" type="stealth"/>
          </a:ln>
        </p:spPr>
      </p:cxnSp>
      <p:cxnSp>
        <p:nvCxnSpPr>
          <p:cNvPr id="2394" name="Shape 2394"/>
          <p:cNvCxnSpPr>
            <a:stCxn id="2389" idx="2"/>
            <a:endCxn id="2392" idx="0"/>
          </p:cNvCxnSpPr>
          <p:nvPr/>
        </p:nvCxnSpPr>
        <p:spPr>
          <a:xfrm>
            <a:off x="730200" y="3687350"/>
            <a:ext cx="0" cy="530400"/>
          </a:xfrm>
          <a:prstGeom prst="straightConnector1">
            <a:avLst/>
          </a:prstGeom>
          <a:noFill/>
          <a:ln cap="flat" cmpd="sng" w="28575">
            <a:solidFill>
              <a:schemeClr val="dk2"/>
            </a:solidFill>
            <a:prstDash val="solid"/>
            <a:round/>
            <a:headEnd len="lg" w="lg" type="none"/>
            <a:tailEnd len="lg" w="lg" type="none"/>
          </a:ln>
        </p:spPr>
      </p:cxnSp>
      <p:grpSp>
        <p:nvGrpSpPr>
          <p:cNvPr id="2395" name="Shape 2395"/>
          <p:cNvGrpSpPr/>
          <p:nvPr/>
        </p:nvGrpSpPr>
        <p:grpSpPr>
          <a:xfrm>
            <a:off x="5929450" y="3205038"/>
            <a:ext cx="486300" cy="429600"/>
            <a:chOff x="1774800" y="2984350"/>
            <a:chExt cx="486300" cy="429600"/>
          </a:xfrm>
        </p:grpSpPr>
        <p:sp>
          <p:nvSpPr>
            <p:cNvPr id="2396" name="Shape 239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397" name="Shape 239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0</a:t>
              </a:r>
            </a:p>
          </p:txBody>
        </p:sp>
      </p:grpSp>
      <p:grpSp>
        <p:nvGrpSpPr>
          <p:cNvPr id="2398" name="Shape 2398"/>
          <p:cNvGrpSpPr/>
          <p:nvPr/>
        </p:nvGrpSpPr>
        <p:grpSpPr>
          <a:xfrm>
            <a:off x="5929450" y="4165063"/>
            <a:ext cx="486300" cy="429600"/>
            <a:chOff x="1774800" y="2984350"/>
            <a:chExt cx="486300" cy="429600"/>
          </a:xfrm>
        </p:grpSpPr>
        <p:sp>
          <p:nvSpPr>
            <p:cNvPr id="2399" name="Shape 2399"/>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400" name="Shape 240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2401" name="Shape 2401"/>
          <p:cNvCxnSpPr>
            <a:stCxn id="2397" idx="2"/>
            <a:endCxn id="2400" idx="0"/>
          </p:cNvCxnSpPr>
          <p:nvPr/>
        </p:nvCxnSpPr>
        <p:spPr>
          <a:xfrm>
            <a:off x="6172600" y="3634638"/>
            <a:ext cx="0" cy="530400"/>
          </a:xfrm>
          <a:prstGeom prst="straightConnector1">
            <a:avLst/>
          </a:prstGeom>
          <a:noFill/>
          <a:ln cap="flat" cmpd="sng" w="28575">
            <a:solidFill>
              <a:schemeClr val="dk2"/>
            </a:solidFill>
            <a:prstDash val="solid"/>
            <a:round/>
            <a:headEnd len="lg" w="lg" type="none"/>
            <a:tailEnd len="lg" w="lg" type="none"/>
          </a:ln>
        </p:spPr>
      </p:cxnSp>
    </p:spTree>
  </p:cSld>
  <p:clrMapOvr>
    <a:masterClrMapping/>
  </p:clrMapOvr>
</p:sld>
</file>

<file path=ppt/slides/slide10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405" name="Shape 2405"/>
        <p:cNvGrpSpPr/>
        <p:nvPr/>
      </p:nvGrpSpPr>
      <p:grpSpPr>
        <a:xfrm>
          <a:off x="0" y="0"/>
          <a:ext cx="0" cy="0"/>
          <a:chOff x="0" y="0"/>
          <a:chExt cx="0" cy="0"/>
        </a:xfrm>
      </p:grpSpPr>
      <p:sp>
        <p:nvSpPr>
          <p:cNvPr id="2406" name="Shape 2406"/>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407" name="Shape 2407"/>
          <p:cNvSpPr txBox="1"/>
          <p:nvPr>
            <p:ph idx="1" type="body"/>
          </p:nvPr>
        </p:nvSpPr>
        <p:spPr>
          <a:xfrm>
            <a:off x="973350" y="1377025"/>
            <a:ext cx="79464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Assume all configurations in D are univalent.</a:t>
            </a:r>
          </a:p>
          <a:p>
            <a:pPr indent="-342900" lvl="0" marL="457200" rtl="0">
              <a:spcBef>
                <a:spcPts val="0"/>
              </a:spcBef>
              <a:buSzPct val="100000"/>
              <a:buChar char="●"/>
            </a:pPr>
            <a:r>
              <a:rPr lang="en" sz="1800"/>
              <a:t>There exists both 0-valent configuration and 1-valent configuration in D.</a:t>
            </a:r>
          </a:p>
          <a:p>
            <a:pPr indent="-342900" lvl="1" marL="914400" rtl="0">
              <a:spcBef>
                <a:spcPts val="0"/>
              </a:spcBef>
              <a:buSzPct val="100000"/>
              <a:buChar char="○"/>
            </a:pPr>
            <a:r>
              <a:rPr lang="en" sz="1800"/>
              <a:t>C is bivalent, so for i in {0, 1} there exists a C</a:t>
            </a:r>
            <a:r>
              <a:rPr baseline="-25000" lang="en" sz="1800"/>
              <a:t>i</a:t>
            </a:r>
            <a:r>
              <a:rPr lang="en" sz="1800"/>
              <a:t> reachable from C that is i-valent.</a:t>
            </a:r>
          </a:p>
          <a:p>
            <a:pPr indent="-342900" lvl="1" marL="914400" rtl="0">
              <a:spcBef>
                <a:spcPts val="0"/>
              </a:spcBef>
              <a:buSzPct val="100000"/>
              <a:buChar char="○"/>
            </a:pPr>
            <a:r>
              <a:rPr lang="en" sz="1800"/>
              <a:t>Consider C</a:t>
            </a:r>
            <a:r>
              <a:rPr baseline="-25000" lang="en" sz="1800"/>
              <a:t>0</a:t>
            </a:r>
            <a:r>
              <a:rPr lang="en" sz="1800"/>
              <a:t> without loss of generality,</a:t>
            </a:r>
          </a:p>
        </p:txBody>
      </p:sp>
      <p:grpSp>
        <p:nvGrpSpPr>
          <p:cNvPr id="2408" name="Shape 2408"/>
          <p:cNvGrpSpPr/>
          <p:nvPr/>
        </p:nvGrpSpPr>
        <p:grpSpPr>
          <a:xfrm>
            <a:off x="487050" y="3257750"/>
            <a:ext cx="486300" cy="429600"/>
            <a:chOff x="1774800" y="2984350"/>
            <a:chExt cx="486300" cy="429600"/>
          </a:xfrm>
        </p:grpSpPr>
        <p:sp>
          <p:nvSpPr>
            <p:cNvPr id="2409" name="Shape 240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410" name="Shape 241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2411" name="Shape 2411"/>
          <p:cNvGrpSpPr/>
          <p:nvPr/>
        </p:nvGrpSpPr>
        <p:grpSpPr>
          <a:xfrm>
            <a:off x="487050" y="4217775"/>
            <a:ext cx="486300" cy="429600"/>
            <a:chOff x="1774800" y="2984350"/>
            <a:chExt cx="486300" cy="429600"/>
          </a:xfrm>
        </p:grpSpPr>
        <p:sp>
          <p:nvSpPr>
            <p:cNvPr id="2412" name="Shape 2412"/>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413" name="Shape 241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cxnSp>
        <p:nvCxnSpPr>
          <p:cNvPr id="2414" name="Shape 2414"/>
          <p:cNvCxnSpPr>
            <a:stCxn id="2410" idx="3"/>
          </p:cNvCxnSpPr>
          <p:nvPr/>
        </p:nvCxnSpPr>
        <p:spPr>
          <a:xfrm flipH="1" rot="10800000">
            <a:off x="973350" y="3419750"/>
            <a:ext cx="4956000" cy="52800"/>
          </a:xfrm>
          <a:prstGeom prst="straightConnector1">
            <a:avLst/>
          </a:prstGeom>
          <a:noFill/>
          <a:ln cap="flat" cmpd="sng" w="28575">
            <a:solidFill>
              <a:schemeClr val="dk2"/>
            </a:solidFill>
            <a:prstDash val="solid"/>
            <a:round/>
            <a:headEnd len="lg" w="lg" type="none"/>
            <a:tailEnd len="lg" w="lg" type="stealth"/>
          </a:ln>
        </p:spPr>
      </p:cxnSp>
      <p:cxnSp>
        <p:nvCxnSpPr>
          <p:cNvPr id="2415" name="Shape 2415"/>
          <p:cNvCxnSpPr>
            <a:stCxn id="2410" idx="2"/>
            <a:endCxn id="2413" idx="0"/>
          </p:cNvCxnSpPr>
          <p:nvPr/>
        </p:nvCxnSpPr>
        <p:spPr>
          <a:xfrm>
            <a:off x="730200" y="3687350"/>
            <a:ext cx="0" cy="530400"/>
          </a:xfrm>
          <a:prstGeom prst="straightConnector1">
            <a:avLst/>
          </a:prstGeom>
          <a:noFill/>
          <a:ln cap="flat" cmpd="sng" w="28575">
            <a:solidFill>
              <a:schemeClr val="dk2"/>
            </a:solidFill>
            <a:prstDash val="solid"/>
            <a:round/>
            <a:headEnd len="lg" w="lg" type="none"/>
            <a:tailEnd len="lg" w="lg" type="none"/>
          </a:ln>
        </p:spPr>
      </p:cxnSp>
      <p:grpSp>
        <p:nvGrpSpPr>
          <p:cNvPr id="2416" name="Shape 2416"/>
          <p:cNvGrpSpPr/>
          <p:nvPr/>
        </p:nvGrpSpPr>
        <p:grpSpPr>
          <a:xfrm>
            <a:off x="5929450" y="3205038"/>
            <a:ext cx="486300" cy="429600"/>
            <a:chOff x="1774800" y="2984350"/>
            <a:chExt cx="486300" cy="429600"/>
          </a:xfrm>
        </p:grpSpPr>
        <p:sp>
          <p:nvSpPr>
            <p:cNvPr id="2417" name="Shape 241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418" name="Shape 241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0</a:t>
              </a:r>
            </a:p>
          </p:txBody>
        </p:sp>
      </p:grpSp>
      <p:grpSp>
        <p:nvGrpSpPr>
          <p:cNvPr id="2419" name="Shape 2419"/>
          <p:cNvGrpSpPr/>
          <p:nvPr/>
        </p:nvGrpSpPr>
        <p:grpSpPr>
          <a:xfrm>
            <a:off x="5929450" y="4165063"/>
            <a:ext cx="486300" cy="429600"/>
            <a:chOff x="1774800" y="2984350"/>
            <a:chExt cx="486300" cy="429600"/>
          </a:xfrm>
        </p:grpSpPr>
        <p:sp>
          <p:nvSpPr>
            <p:cNvPr id="2420" name="Shape 2420"/>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421" name="Shape 242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2422" name="Shape 2422"/>
          <p:cNvCxnSpPr>
            <a:stCxn id="2418" idx="2"/>
            <a:endCxn id="2421" idx="0"/>
          </p:cNvCxnSpPr>
          <p:nvPr/>
        </p:nvCxnSpPr>
        <p:spPr>
          <a:xfrm>
            <a:off x="6172600" y="3634638"/>
            <a:ext cx="0" cy="530400"/>
          </a:xfrm>
          <a:prstGeom prst="straightConnector1">
            <a:avLst/>
          </a:prstGeom>
          <a:noFill/>
          <a:ln cap="flat" cmpd="sng" w="28575">
            <a:solidFill>
              <a:schemeClr val="dk2"/>
            </a:solidFill>
            <a:prstDash val="solid"/>
            <a:round/>
            <a:headEnd len="lg" w="lg" type="none"/>
            <a:tailEnd len="lg" w="lg" type="none"/>
          </a:ln>
        </p:spPr>
      </p:cxnSp>
      <p:sp>
        <p:nvSpPr>
          <p:cNvPr id="2423" name="Shape 2423"/>
          <p:cNvSpPr txBox="1"/>
          <p:nvPr/>
        </p:nvSpPr>
        <p:spPr>
          <a:xfrm>
            <a:off x="1699100" y="3074850"/>
            <a:ext cx="3819900" cy="5598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FFFFFF"/>
                </a:solidFill>
              </a:rPr>
              <a:t>A schedule without applying e</a:t>
            </a:r>
          </a:p>
        </p:txBody>
      </p:sp>
    </p:spTree>
  </p:cSld>
  <p:clrMapOvr>
    <a:masterClrMapping/>
  </p:clrMapOvr>
</p:sld>
</file>

<file path=ppt/slides/slide10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427" name="Shape 2427"/>
        <p:cNvGrpSpPr/>
        <p:nvPr/>
      </p:nvGrpSpPr>
      <p:grpSpPr>
        <a:xfrm>
          <a:off x="0" y="0"/>
          <a:ext cx="0" cy="0"/>
          <a:chOff x="0" y="0"/>
          <a:chExt cx="0" cy="0"/>
        </a:xfrm>
      </p:grpSpPr>
      <p:sp>
        <p:nvSpPr>
          <p:cNvPr id="2428" name="Shape 2428"/>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429" name="Shape 2429"/>
          <p:cNvSpPr txBox="1"/>
          <p:nvPr>
            <p:ph idx="1" type="body"/>
          </p:nvPr>
        </p:nvSpPr>
        <p:spPr>
          <a:xfrm>
            <a:off x="973350" y="1377025"/>
            <a:ext cx="79464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Assume all configurations in D are univalent.</a:t>
            </a:r>
          </a:p>
          <a:p>
            <a:pPr indent="-342900" lvl="0" marL="457200" rtl="0">
              <a:spcBef>
                <a:spcPts val="0"/>
              </a:spcBef>
              <a:buSzPct val="100000"/>
              <a:buChar char="●"/>
            </a:pPr>
            <a:r>
              <a:rPr lang="en" sz="1800"/>
              <a:t>There exists both 0-valent configuration and 1-valent configuration in D.</a:t>
            </a:r>
          </a:p>
          <a:p>
            <a:pPr indent="-342900" lvl="1" marL="914400" rtl="0">
              <a:spcBef>
                <a:spcPts val="0"/>
              </a:spcBef>
              <a:buSzPct val="100000"/>
              <a:buChar char="○"/>
            </a:pPr>
            <a:r>
              <a:rPr lang="en" sz="1800"/>
              <a:t>C is bivalent, so for i in {0, 1} there exists a C</a:t>
            </a:r>
            <a:r>
              <a:rPr baseline="-25000" lang="en" sz="1800"/>
              <a:t>i</a:t>
            </a:r>
            <a:r>
              <a:rPr lang="en" sz="1800"/>
              <a:t> reachable from C that is i-valent.</a:t>
            </a:r>
          </a:p>
          <a:p>
            <a:pPr indent="-342900" lvl="1" marL="914400" rtl="0">
              <a:spcBef>
                <a:spcPts val="0"/>
              </a:spcBef>
              <a:buSzPct val="100000"/>
              <a:buChar char="○"/>
            </a:pPr>
            <a:r>
              <a:rPr lang="en" sz="1800"/>
              <a:t>Consider C</a:t>
            </a:r>
            <a:r>
              <a:rPr baseline="-25000" lang="en" sz="1800"/>
              <a:t>0</a:t>
            </a:r>
            <a:r>
              <a:rPr lang="en" sz="1800"/>
              <a:t> without loss of generality,</a:t>
            </a:r>
          </a:p>
        </p:txBody>
      </p:sp>
      <p:grpSp>
        <p:nvGrpSpPr>
          <p:cNvPr id="2430" name="Shape 2430"/>
          <p:cNvGrpSpPr/>
          <p:nvPr/>
        </p:nvGrpSpPr>
        <p:grpSpPr>
          <a:xfrm>
            <a:off x="487050" y="3257750"/>
            <a:ext cx="486300" cy="429600"/>
            <a:chOff x="1774800" y="2984350"/>
            <a:chExt cx="486300" cy="429600"/>
          </a:xfrm>
        </p:grpSpPr>
        <p:sp>
          <p:nvSpPr>
            <p:cNvPr id="2431" name="Shape 243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432" name="Shape 243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2433" name="Shape 2433"/>
          <p:cNvGrpSpPr/>
          <p:nvPr/>
        </p:nvGrpSpPr>
        <p:grpSpPr>
          <a:xfrm>
            <a:off x="487050" y="4217775"/>
            <a:ext cx="486300" cy="429600"/>
            <a:chOff x="1774800" y="2984350"/>
            <a:chExt cx="486300" cy="429600"/>
          </a:xfrm>
        </p:grpSpPr>
        <p:sp>
          <p:nvSpPr>
            <p:cNvPr id="2434" name="Shape 2434"/>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435" name="Shape 243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cxnSp>
        <p:nvCxnSpPr>
          <p:cNvPr id="2436" name="Shape 2436"/>
          <p:cNvCxnSpPr>
            <a:stCxn id="2432" idx="3"/>
          </p:cNvCxnSpPr>
          <p:nvPr/>
        </p:nvCxnSpPr>
        <p:spPr>
          <a:xfrm flipH="1" rot="10800000">
            <a:off x="973350" y="3419750"/>
            <a:ext cx="4956000" cy="52800"/>
          </a:xfrm>
          <a:prstGeom prst="straightConnector1">
            <a:avLst/>
          </a:prstGeom>
          <a:noFill/>
          <a:ln cap="flat" cmpd="sng" w="28575">
            <a:solidFill>
              <a:schemeClr val="dk2"/>
            </a:solidFill>
            <a:prstDash val="solid"/>
            <a:round/>
            <a:headEnd len="lg" w="lg" type="none"/>
            <a:tailEnd len="lg" w="lg" type="stealth"/>
          </a:ln>
        </p:spPr>
      </p:cxnSp>
      <p:cxnSp>
        <p:nvCxnSpPr>
          <p:cNvPr id="2437" name="Shape 2437"/>
          <p:cNvCxnSpPr>
            <a:stCxn id="2432" idx="2"/>
            <a:endCxn id="2435" idx="0"/>
          </p:cNvCxnSpPr>
          <p:nvPr/>
        </p:nvCxnSpPr>
        <p:spPr>
          <a:xfrm>
            <a:off x="730200" y="3687350"/>
            <a:ext cx="0" cy="530400"/>
          </a:xfrm>
          <a:prstGeom prst="straightConnector1">
            <a:avLst/>
          </a:prstGeom>
          <a:noFill/>
          <a:ln cap="flat" cmpd="sng" w="28575">
            <a:solidFill>
              <a:schemeClr val="dk2"/>
            </a:solidFill>
            <a:prstDash val="solid"/>
            <a:round/>
            <a:headEnd len="lg" w="lg" type="none"/>
            <a:tailEnd len="lg" w="lg" type="none"/>
          </a:ln>
        </p:spPr>
      </p:cxnSp>
      <p:grpSp>
        <p:nvGrpSpPr>
          <p:cNvPr id="2438" name="Shape 2438"/>
          <p:cNvGrpSpPr/>
          <p:nvPr/>
        </p:nvGrpSpPr>
        <p:grpSpPr>
          <a:xfrm>
            <a:off x="5929450" y="3205038"/>
            <a:ext cx="486300" cy="429600"/>
            <a:chOff x="1774800" y="2984350"/>
            <a:chExt cx="486300" cy="429600"/>
          </a:xfrm>
        </p:grpSpPr>
        <p:sp>
          <p:nvSpPr>
            <p:cNvPr id="2439" name="Shape 243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440" name="Shape 244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0</a:t>
              </a:r>
            </a:p>
          </p:txBody>
        </p:sp>
      </p:grpSp>
      <p:grpSp>
        <p:nvGrpSpPr>
          <p:cNvPr id="2441" name="Shape 2441"/>
          <p:cNvGrpSpPr/>
          <p:nvPr/>
        </p:nvGrpSpPr>
        <p:grpSpPr>
          <a:xfrm>
            <a:off x="5929450" y="4165063"/>
            <a:ext cx="486300" cy="429600"/>
            <a:chOff x="1774800" y="2984350"/>
            <a:chExt cx="486300" cy="429600"/>
          </a:xfrm>
        </p:grpSpPr>
        <p:sp>
          <p:nvSpPr>
            <p:cNvPr id="2442" name="Shape 2442"/>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443" name="Shape 244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2444" name="Shape 2444"/>
          <p:cNvCxnSpPr>
            <a:stCxn id="2440" idx="2"/>
            <a:endCxn id="2443" idx="0"/>
          </p:cNvCxnSpPr>
          <p:nvPr/>
        </p:nvCxnSpPr>
        <p:spPr>
          <a:xfrm>
            <a:off x="6172600" y="3634638"/>
            <a:ext cx="0" cy="530400"/>
          </a:xfrm>
          <a:prstGeom prst="straightConnector1">
            <a:avLst/>
          </a:prstGeom>
          <a:noFill/>
          <a:ln cap="flat" cmpd="sng" w="28575">
            <a:solidFill>
              <a:schemeClr val="dk2"/>
            </a:solidFill>
            <a:prstDash val="solid"/>
            <a:round/>
            <a:headEnd len="lg" w="lg" type="none"/>
            <a:tailEnd len="lg" w="lg" type="none"/>
          </a:ln>
        </p:spPr>
      </p:cxnSp>
      <p:sp>
        <p:nvSpPr>
          <p:cNvPr id="2445" name="Shape 2445"/>
          <p:cNvSpPr txBox="1"/>
          <p:nvPr/>
        </p:nvSpPr>
        <p:spPr>
          <a:xfrm>
            <a:off x="1699100" y="3074850"/>
            <a:ext cx="3819900" cy="5598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FFFFFF"/>
                </a:solidFill>
              </a:rPr>
              <a:t>A schedule without applying e</a:t>
            </a:r>
          </a:p>
        </p:txBody>
      </p:sp>
      <p:cxnSp>
        <p:nvCxnSpPr>
          <p:cNvPr id="2446" name="Shape 2446"/>
          <p:cNvCxnSpPr/>
          <p:nvPr/>
        </p:nvCxnSpPr>
        <p:spPr>
          <a:xfrm flipH="1" rot="10800000">
            <a:off x="6373275" y="3435738"/>
            <a:ext cx="1009500" cy="2400"/>
          </a:xfrm>
          <a:prstGeom prst="straightConnector1">
            <a:avLst/>
          </a:prstGeom>
          <a:noFill/>
          <a:ln cap="flat" cmpd="sng" w="28575">
            <a:solidFill>
              <a:schemeClr val="dk2"/>
            </a:solidFill>
            <a:prstDash val="solid"/>
            <a:round/>
            <a:headEnd len="lg" w="lg" type="none"/>
            <a:tailEnd len="lg" w="lg" type="stealth"/>
          </a:ln>
        </p:spPr>
      </p:cxnSp>
      <p:grpSp>
        <p:nvGrpSpPr>
          <p:cNvPr id="2447" name="Shape 2447"/>
          <p:cNvGrpSpPr/>
          <p:nvPr/>
        </p:nvGrpSpPr>
        <p:grpSpPr>
          <a:xfrm>
            <a:off x="7400538" y="3205038"/>
            <a:ext cx="486300" cy="429600"/>
            <a:chOff x="1774800" y="2984350"/>
            <a:chExt cx="486300" cy="429600"/>
          </a:xfrm>
        </p:grpSpPr>
        <p:sp>
          <p:nvSpPr>
            <p:cNvPr id="2448" name="Shape 244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449" name="Shape 244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D</a:t>
              </a:r>
              <a:r>
                <a:rPr b="1" baseline="-25000" lang="en"/>
                <a:t>0</a:t>
              </a:r>
            </a:p>
          </p:txBody>
        </p:sp>
      </p:grpSp>
      <p:grpSp>
        <p:nvGrpSpPr>
          <p:cNvPr id="2450" name="Shape 2450"/>
          <p:cNvGrpSpPr/>
          <p:nvPr/>
        </p:nvGrpSpPr>
        <p:grpSpPr>
          <a:xfrm>
            <a:off x="7400538" y="4165063"/>
            <a:ext cx="486300" cy="429600"/>
            <a:chOff x="1774800" y="2984350"/>
            <a:chExt cx="486300" cy="429600"/>
          </a:xfrm>
        </p:grpSpPr>
        <p:sp>
          <p:nvSpPr>
            <p:cNvPr id="2451" name="Shape 2451"/>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452" name="Shape 245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2453" name="Shape 2453"/>
          <p:cNvCxnSpPr>
            <a:stCxn id="2449" idx="2"/>
            <a:endCxn id="2452" idx="0"/>
          </p:cNvCxnSpPr>
          <p:nvPr/>
        </p:nvCxnSpPr>
        <p:spPr>
          <a:xfrm>
            <a:off x="7643688" y="3634638"/>
            <a:ext cx="0" cy="530400"/>
          </a:xfrm>
          <a:prstGeom prst="straightConnector1">
            <a:avLst/>
          </a:prstGeom>
          <a:noFill/>
          <a:ln cap="flat" cmpd="sng" w="28575">
            <a:solidFill>
              <a:schemeClr val="dk2"/>
            </a:solidFill>
            <a:prstDash val="solid"/>
            <a:round/>
            <a:headEnd len="lg" w="lg" type="none"/>
            <a:tailEnd len="lg" w="lg" type="none"/>
          </a:ln>
        </p:spPr>
      </p:cxnSp>
      <p:sp>
        <p:nvSpPr>
          <p:cNvPr id="2454" name="Shape 2454"/>
          <p:cNvSpPr txBox="1"/>
          <p:nvPr/>
        </p:nvSpPr>
        <p:spPr>
          <a:xfrm>
            <a:off x="6448524" y="3074850"/>
            <a:ext cx="993300" cy="3018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FFFFFF"/>
                </a:solidFill>
              </a:rPr>
              <a:t>Apply e</a:t>
            </a:r>
          </a:p>
        </p:txBody>
      </p:sp>
    </p:spTree>
  </p:cSld>
  <p:clrMapOvr>
    <a:masterClrMapping/>
  </p:clrMapOvr>
</p:sld>
</file>

<file path=ppt/slides/slide10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458" name="Shape 2458"/>
        <p:cNvGrpSpPr/>
        <p:nvPr/>
      </p:nvGrpSpPr>
      <p:grpSpPr>
        <a:xfrm>
          <a:off x="0" y="0"/>
          <a:ext cx="0" cy="0"/>
          <a:chOff x="0" y="0"/>
          <a:chExt cx="0" cy="0"/>
        </a:xfrm>
      </p:grpSpPr>
      <p:sp>
        <p:nvSpPr>
          <p:cNvPr id="2459" name="Shape 2459"/>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460" name="Shape 2460"/>
          <p:cNvSpPr txBox="1"/>
          <p:nvPr>
            <p:ph idx="1" type="body"/>
          </p:nvPr>
        </p:nvSpPr>
        <p:spPr>
          <a:xfrm>
            <a:off x="973350" y="1377025"/>
            <a:ext cx="79464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Assume all configurations in D are univalent.</a:t>
            </a:r>
          </a:p>
          <a:p>
            <a:pPr indent="-342900" lvl="0" marL="457200" rtl="0">
              <a:spcBef>
                <a:spcPts val="0"/>
              </a:spcBef>
              <a:buSzPct val="100000"/>
              <a:buChar char="●"/>
            </a:pPr>
            <a:r>
              <a:rPr lang="en" sz="1800"/>
              <a:t>There exists both 0-valent configuration and 1-valent configuration in D.</a:t>
            </a:r>
          </a:p>
          <a:p>
            <a:pPr indent="-342900" lvl="1" marL="914400" rtl="0">
              <a:spcBef>
                <a:spcPts val="0"/>
              </a:spcBef>
              <a:buSzPct val="100000"/>
              <a:buChar char="○"/>
            </a:pPr>
            <a:r>
              <a:rPr lang="en" sz="1800"/>
              <a:t>C is bivalent, so for i in {0, 1} there exists a C</a:t>
            </a:r>
            <a:r>
              <a:rPr baseline="-25000" lang="en" sz="1800"/>
              <a:t>i</a:t>
            </a:r>
            <a:r>
              <a:rPr lang="en" sz="1800"/>
              <a:t> reachable from C that is i-valent.</a:t>
            </a:r>
          </a:p>
          <a:p>
            <a:pPr indent="-342900" lvl="1" marL="914400" rtl="0">
              <a:spcBef>
                <a:spcPts val="0"/>
              </a:spcBef>
              <a:buSzPct val="100000"/>
              <a:buChar char="○"/>
            </a:pPr>
            <a:r>
              <a:rPr lang="en" sz="1800"/>
              <a:t>Consider C</a:t>
            </a:r>
            <a:r>
              <a:rPr baseline="-25000" lang="en" sz="1800"/>
              <a:t>0</a:t>
            </a:r>
            <a:r>
              <a:rPr lang="en" sz="1800"/>
              <a:t> without loss of generality,</a:t>
            </a:r>
          </a:p>
        </p:txBody>
      </p:sp>
      <p:grpSp>
        <p:nvGrpSpPr>
          <p:cNvPr id="2461" name="Shape 2461"/>
          <p:cNvGrpSpPr/>
          <p:nvPr/>
        </p:nvGrpSpPr>
        <p:grpSpPr>
          <a:xfrm>
            <a:off x="487050" y="3257750"/>
            <a:ext cx="486300" cy="429600"/>
            <a:chOff x="1774800" y="2984350"/>
            <a:chExt cx="486300" cy="429600"/>
          </a:xfrm>
        </p:grpSpPr>
        <p:sp>
          <p:nvSpPr>
            <p:cNvPr id="2462" name="Shape 246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463" name="Shape 246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2464" name="Shape 2464"/>
          <p:cNvGrpSpPr/>
          <p:nvPr/>
        </p:nvGrpSpPr>
        <p:grpSpPr>
          <a:xfrm>
            <a:off x="487050" y="4217775"/>
            <a:ext cx="486300" cy="429600"/>
            <a:chOff x="1774800" y="2984350"/>
            <a:chExt cx="486300" cy="429600"/>
          </a:xfrm>
        </p:grpSpPr>
        <p:sp>
          <p:nvSpPr>
            <p:cNvPr id="2465" name="Shape 2465"/>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466" name="Shape 246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cxnSp>
        <p:nvCxnSpPr>
          <p:cNvPr id="2467" name="Shape 2467"/>
          <p:cNvCxnSpPr>
            <a:stCxn id="2463" idx="3"/>
          </p:cNvCxnSpPr>
          <p:nvPr/>
        </p:nvCxnSpPr>
        <p:spPr>
          <a:xfrm flipH="1" rot="10800000">
            <a:off x="973350" y="3419750"/>
            <a:ext cx="4956000" cy="52800"/>
          </a:xfrm>
          <a:prstGeom prst="straightConnector1">
            <a:avLst/>
          </a:prstGeom>
          <a:noFill/>
          <a:ln cap="flat" cmpd="sng" w="28575">
            <a:solidFill>
              <a:schemeClr val="dk2"/>
            </a:solidFill>
            <a:prstDash val="solid"/>
            <a:round/>
            <a:headEnd len="lg" w="lg" type="none"/>
            <a:tailEnd len="lg" w="lg" type="stealth"/>
          </a:ln>
        </p:spPr>
      </p:cxnSp>
      <p:cxnSp>
        <p:nvCxnSpPr>
          <p:cNvPr id="2468" name="Shape 2468"/>
          <p:cNvCxnSpPr>
            <a:stCxn id="2463" idx="2"/>
            <a:endCxn id="2466" idx="0"/>
          </p:cNvCxnSpPr>
          <p:nvPr/>
        </p:nvCxnSpPr>
        <p:spPr>
          <a:xfrm>
            <a:off x="730200" y="3687350"/>
            <a:ext cx="0" cy="530400"/>
          </a:xfrm>
          <a:prstGeom prst="straightConnector1">
            <a:avLst/>
          </a:prstGeom>
          <a:noFill/>
          <a:ln cap="flat" cmpd="sng" w="28575">
            <a:solidFill>
              <a:schemeClr val="dk2"/>
            </a:solidFill>
            <a:prstDash val="solid"/>
            <a:round/>
            <a:headEnd len="lg" w="lg" type="none"/>
            <a:tailEnd len="lg" w="lg" type="none"/>
          </a:ln>
        </p:spPr>
      </p:cxnSp>
      <p:grpSp>
        <p:nvGrpSpPr>
          <p:cNvPr id="2469" name="Shape 2469"/>
          <p:cNvGrpSpPr/>
          <p:nvPr/>
        </p:nvGrpSpPr>
        <p:grpSpPr>
          <a:xfrm>
            <a:off x="5929450" y="3205038"/>
            <a:ext cx="486300" cy="429600"/>
            <a:chOff x="1774800" y="2984350"/>
            <a:chExt cx="486300" cy="429600"/>
          </a:xfrm>
        </p:grpSpPr>
        <p:sp>
          <p:nvSpPr>
            <p:cNvPr id="2470" name="Shape 247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471" name="Shape 247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0</a:t>
              </a:r>
            </a:p>
          </p:txBody>
        </p:sp>
      </p:grpSp>
      <p:grpSp>
        <p:nvGrpSpPr>
          <p:cNvPr id="2472" name="Shape 2472"/>
          <p:cNvGrpSpPr/>
          <p:nvPr/>
        </p:nvGrpSpPr>
        <p:grpSpPr>
          <a:xfrm>
            <a:off x="5929450" y="4165063"/>
            <a:ext cx="486300" cy="429600"/>
            <a:chOff x="1774800" y="2984350"/>
            <a:chExt cx="486300" cy="429600"/>
          </a:xfrm>
        </p:grpSpPr>
        <p:sp>
          <p:nvSpPr>
            <p:cNvPr id="2473" name="Shape 2473"/>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474" name="Shape 247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2475" name="Shape 2475"/>
          <p:cNvCxnSpPr>
            <a:stCxn id="2471" idx="2"/>
            <a:endCxn id="2474" idx="0"/>
          </p:cNvCxnSpPr>
          <p:nvPr/>
        </p:nvCxnSpPr>
        <p:spPr>
          <a:xfrm>
            <a:off x="6172600" y="3634638"/>
            <a:ext cx="0" cy="530400"/>
          </a:xfrm>
          <a:prstGeom prst="straightConnector1">
            <a:avLst/>
          </a:prstGeom>
          <a:noFill/>
          <a:ln cap="flat" cmpd="sng" w="28575">
            <a:solidFill>
              <a:schemeClr val="dk2"/>
            </a:solidFill>
            <a:prstDash val="solid"/>
            <a:round/>
            <a:headEnd len="lg" w="lg" type="none"/>
            <a:tailEnd len="lg" w="lg" type="none"/>
          </a:ln>
        </p:spPr>
      </p:cxnSp>
      <p:sp>
        <p:nvSpPr>
          <p:cNvPr id="2476" name="Shape 2476"/>
          <p:cNvSpPr txBox="1"/>
          <p:nvPr/>
        </p:nvSpPr>
        <p:spPr>
          <a:xfrm>
            <a:off x="1699100" y="3074850"/>
            <a:ext cx="3819900" cy="5598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FFFFFF"/>
                </a:solidFill>
              </a:rPr>
              <a:t>A schedule without applying e</a:t>
            </a:r>
          </a:p>
        </p:txBody>
      </p:sp>
      <p:sp>
        <p:nvSpPr>
          <p:cNvPr id="2477" name="Shape 2477"/>
          <p:cNvSpPr/>
          <p:nvPr/>
        </p:nvSpPr>
        <p:spPr>
          <a:xfrm>
            <a:off x="6494150" y="2855975"/>
            <a:ext cx="1534500" cy="1844100"/>
          </a:xfrm>
          <a:prstGeom prst="roundRect">
            <a:avLst>
              <a:gd fmla="val 16667" name="adj"/>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2478" name="Shape 2478"/>
          <p:cNvCxnSpPr/>
          <p:nvPr/>
        </p:nvCxnSpPr>
        <p:spPr>
          <a:xfrm flipH="1" rot="10800000">
            <a:off x="6373275" y="3435738"/>
            <a:ext cx="1009500" cy="2400"/>
          </a:xfrm>
          <a:prstGeom prst="straightConnector1">
            <a:avLst/>
          </a:prstGeom>
          <a:noFill/>
          <a:ln cap="flat" cmpd="sng" w="28575">
            <a:solidFill>
              <a:schemeClr val="dk2"/>
            </a:solidFill>
            <a:prstDash val="solid"/>
            <a:round/>
            <a:headEnd len="lg" w="lg" type="none"/>
            <a:tailEnd len="lg" w="lg" type="stealth"/>
          </a:ln>
        </p:spPr>
      </p:cxnSp>
      <p:grpSp>
        <p:nvGrpSpPr>
          <p:cNvPr id="2479" name="Shape 2479"/>
          <p:cNvGrpSpPr/>
          <p:nvPr/>
        </p:nvGrpSpPr>
        <p:grpSpPr>
          <a:xfrm>
            <a:off x="7400538" y="3205038"/>
            <a:ext cx="486300" cy="429600"/>
            <a:chOff x="1774800" y="2984350"/>
            <a:chExt cx="486300" cy="429600"/>
          </a:xfrm>
        </p:grpSpPr>
        <p:sp>
          <p:nvSpPr>
            <p:cNvPr id="2480" name="Shape 248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481" name="Shape 248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D</a:t>
              </a:r>
              <a:r>
                <a:rPr b="1" baseline="-25000" lang="en"/>
                <a:t>0</a:t>
              </a:r>
            </a:p>
          </p:txBody>
        </p:sp>
      </p:grpSp>
      <p:grpSp>
        <p:nvGrpSpPr>
          <p:cNvPr id="2482" name="Shape 2482"/>
          <p:cNvGrpSpPr/>
          <p:nvPr/>
        </p:nvGrpSpPr>
        <p:grpSpPr>
          <a:xfrm>
            <a:off x="7400538" y="4165063"/>
            <a:ext cx="486300" cy="429600"/>
            <a:chOff x="1774800" y="2984350"/>
            <a:chExt cx="486300" cy="429600"/>
          </a:xfrm>
        </p:grpSpPr>
        <p:sp>
          <p:nvSpPr>
            <p:cNvPr id="2483" name="Shape 2483"/>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484" name="Shape 248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2485" name="Shape 2485"/>
          <p:cNvCxnSpPr>
            <a:stCxn id="2481" idx="2"/>
            <a:endCxn id="2484" idx="0"/>
          </p:cNvCxnSpPr>
          <p:nvPr/>
        </p:nvCxnSpPr>
        <p:spPr>
          <a:xfrm>
            <a:off x="7643688" y="3634638"/>
            <a:ext cx="0" cy="530400"/>
          </a:xfrm>
          <a:prstGeom prst="straightConnector1">
            <a:avLst/>
          </a:prstGeom>
          <a:noFill/>
          <a:ln cap="flat" cmpd="sng" w="28575">
            <a:solidFill>
              <a:schemeClr val="dk2"/>
            </a:solidFill>
            <a:prstDash val="solid"/>
            <a:round/>
            <a:headEnd len="lg" w="lg" type="none"/>
            <a:tailEnd len="lg" w="lg" type="none"/>
          </a:ln>
        </p:spPr>
      </p:cxnSp>
      <p:sp>
        <p:nvSpPr>
          <p:cNvPr id="2486" name="Shape 2486"/>
          <p:cNvSpPr txBox="1"/>
          <p:nvPr/>
        </p:nvSpPr>
        <p:spPr>
          <a:xfrm>
            <a:off x="6448524" y="3074850"/>
            <a:ext cx="993300" cy="3018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FFFFFF"/>
                </a:solidFill>
              </a:rPr>
              <a:t>Apply e</a:t>
            </a:r>
          </a:p>
        </p:txBody>
      </p:sp>
    </p:spTree>
  </p:cSld>
  <p:clrMapOvr>
    <a:masterClrMapping/>
  </p:clrMapOvr>
</p:sld>
</file>

<file path=ppt/slides/slide10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490" name="Shape 2490"/>
        <p:cNvGrpSpPr/>
        <p:nvPr/>
      </p:nvGrpSpPr>
      <p:grpSpPr>
        <a:xfrm>
          <a:off x="0" y="0"/>
          <a:ext cx="0" cy="0"/>
          <a:chOff x="0" y="0"/>
          <a:chExt cx="0" cy="0"/>
        </a:xfrm>
      </p:grpSpPr>
      <p:sp>
        <p:nvSpPr>
          <p:cNvPr id="2491" name="Shape 2491"/>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492" name="Shape 2492"/>
          <p:cNvSpPr txBox="1"/>
          <p:nvPr>
            <p:ph idx="1" type="body"/>
          </p:nvPr>
        </p:nvSpPr>
        <p:spPr>
          <a:xfrm>
            <a:off x="973350" y="1377025"/>
            <a:ext cx="79464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Assume all configurations in D are univalent.</a:t>
            </a:r>
          </a:p>
          <a:p>
            <a:pPr indent="-342900" lvl="0" marL="457200" rtl="0">
              <a:spcBef>
                <a:spcPts val="0"/>
              </a:spcBef>
              <a:buSzPct val="100000"/>
              <a:buChar char="●"/>
            </a:pPr>
            <a:r>
              <a:rPr lang="en" sz="1800"/>
              <a:t>There exists both 0-valent configuration and 1-valent configuration in D.</a:t>
            </a:r>
          </a:p>
          <a:p>
            <a:pPr indent="-342900" lvl="1" marL="914400" rtl="0">
              <a:spcBef>
                <a:spcPts val="0"/>
              </a:spcBef>
              <a:buSzPct val="100000"/>
              <a:buChar char="○"/>
            </a:pPr>
            <a:r>
              <a:rPr lang="en" sz="1800"/>
              <a:t>C is bivalent, so for i in {0, 1} there exists a C</a:t>
            </a:r>
            <a:r>
              <a:rPr baseline="-25000" lang="en" sz="1800"/>
              <a:t>i</a:t>
            </a:r>
            <a:r>
              <a:rPr lang="en" sz="1800"/>
              <a:t> reachable from C that is i-valent.</a:t>
            </a:r>
          </a:p>
          <a:p>
            <a:pPr indent="-342900" lvl="1" marL="914400" rtl="0">
              <a:spcBef>
                <a:spcPts val="0"/>
              </a:spcBef>
              <a:buSzPct val="100000"/>
              <a:buChar char="○"/>
            </a:pPr>
            <a:r>
              <a:rPr lang="en" sz="1800"/>
              <a:t>Consider C</a:t>
            </a:r>
            <a:r>
              <a:rPr baseline="-25000" lang="en" sz="1800"/>
              <a:t>0</a:t>
            </a:r>
            <a:r>
              <a:rPr lang="en" sz="1800"/>
              <a:t> without loss of generality,</a:t>
            </a:r>
          </a:p>
        </p:txBody>
      </p:sp>
      <p:grpSp>
        <p:nvGrpSpPr>
          <p:cNvPr id="2493" name="Shape 2493"/>
          <p:cNvGrpSpPr/>
          <p:nvPr/>
        </p:nvGrpSpPr>
        <p:grpSpPr>
          <a:xfrm>
            <a:off x="487050" y="3257750"/>
            <a:ext cx="486300" cy="429600"/>
            <a:chOff x="1774800" y="2984350"/>
            <a:chExt cx="486300" cy="429600"/>
          </a:xfrm>
        </p:grpSpPr>
        <p:sp>
          <p:nvSpPr>
            <p:cNvPr id="2494" name="Shape 249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495" name="Shape 249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2496" name="Shape 2496"/>
          <p:cNvGrpSpPr/>
          <p:nvPr/>
        </p:nvGrpSpPr>
        <p:grpSpPr>
          <a:xfrm>
            <a:off x="487050" y="4217775"/>
            <a:ext cx="486300" cy="429600"/>
            <a:chOff x="1774800" y="2984350"/>
            <a:chExt cx="486300" cy="429600"/>
          </a:xfrm>
        </p:grpSpPr>
        <p:sp>
          <p:nvSpPr>
            <p:cNvPr id="2497" name="Shape 2497"/>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498" name="Shape 249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cxnSp>
        <p:nvCxnSpPr>
          <p:cNvPr id="2499" name="Shape 2499"/>
          <p:cNvCxnSpPr>
            <a:stCxn id="2495" idx="3"/>
          </p:cNvCxnSpPr>
          <p:nvPr/>
        </p:nvCxnSpPr>
        <p:spPr>
          <a:xfrm flipH="1" rot="10800000">
            <a:off x="973350" y="3419750"/>
            <a:ext cx="4956000" cy="52800"/>
          </a:xfrm>
          <a:prstGeom prst="straightConnector1">
            <a:avLst/>
          </a:prstGeom>
          <a:noFill/>
          <a:ln cap="flat" cmpd="sng" w="28575">
            <a:solidFill>
              <a:schemeClr val="dk2"/>
            </a:solidFill>
            <a:prstDash val="solid"/>
            <a:round/>
            <a:headEnd len="lg" w="lg" type="none"/>
            <a:tailEnd len="lg" w="lg" type="stealth"/>
          </a:ln>
        </p:spPr>
      </p:cxnSp>
      <p:cxnSp>
        <p:nvCxnSpPr>
          <p:cNvPr id="2500" name="Shape 2500"/>
          <p:cNvCxnSpPr>
            <a:stCxn id="2495" idx="2"/>
            <a:endCxn id="2498" idx="0"/>
          </p:cNvCxnSpPr>
          <p:nvPr/>
        </p:nvCxnSpPr>
        <p:spPr>
          <a:xfrm>
            <a:off x="730200" y="3687350"/>
            <a:ext cx="0" cy="530400"/>
          </a:xfrm>
          <a:prstGeom prst="straightConnector1">
            <a:avLst/>
          </a:prstGeom>
          <a:noFill/>
          <a:ln cap="flat" cmpd="sng" w="28575">
            <a:solidFill>
              <a:schemeClr val="dk2"/>
            </a:solidFill>
            <a:prstDash val="solid"/>
            <a:round/>
            <a:headEnd len="lg" w="lg" type="none"/>
            <a:tailEnd len="lg" w="lg" type="none"/>
          </a:ln>
        </p:spPr>
      </p:cxnSp>
      <p:grpSp>
        <p:nvGrpSpPr>
          <p:cNvPr id="2501" name="Shape 2501"/>
          <p:cNvGrpSpPr/>
          <p:nvPr/>
        </p:nvGrpSpPr>
        <p:grpSpPr>
          <a:xfrm>
            <a:off x="5929450" y="3205038"/>
            <a:ext cx="486300" cy="429600"/>
            <a:chOff x="1774800" y="2984350"/>
            <a:chExt cx="486300" cy="429600"/>
          </a:xfrm>
        </p:grpSpPr>
        <p:sp>
          <p:nvSpPr>
            <p:cNvPr id="2502" name="Shape 250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503" name="Shape 250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0</a:t>
              </a:r>
            </a:p>
          </p:txBody>
        </p:sp>
      </p:grpSp>
      <p:grpSp>
        <p:nvGrpSpPr>
          <p:cNvPr id="2504" name="Shape 2504"/>
          <p:cNvGrpSpPr/>
          <p:nvPr/>
        </p:nvGrpSpPr>
        <p:grpSpPr>
          <a:xfrm>
            <a:off x="5929450" y="4165063"/>
            <a:ext cx="486300" cy="429600"/>
            <a:chOff x="1774800" y="2984350"/>
            <a:chExt cx="486300" cy="429600"/>
          </a:xfrm>
        </p:grpSpPr>
        <p:sp>
          <p:nvSpPr>
            <p:cNvPr id="2505" name="Shape 2505"/>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506" name="Shape 250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2507" name="Shape 2507"/>
          <p:cNvCxnSpPr>
            <a:stCxn id="2503" idx="2"/>
            <a:endCxn id="2506" idx="0"/>
          </p:cNvCxnSpPr>
          <p:nvPr/>
        </p:nvCxnSpPr>
        <p:spPr>
          <a:xfrm>
            <a:off x="6172600" y="3634638"/>
            <a:ext cx="0" cy="530400"/>
          </a:xfrm>
          <a:prstGeom prst="straightConnector1">
            <a:avLst/>
          </a:prstGeom>
          <a:noFill/>
          <a:ln cap="flat" cmpd="sng" w="28575">
            <a:solidFill>
              <a:schemeClr val="dk2"/>
            </a:solidFill>
            <a:prstDash val="solid"/>
            <a:round/>
            <a:headEnd len="lg" w="lg" type="none"/>
            <a:tailEnd len="lg" w="lg" type="none"/>
          </a:ln>
        </p:spPr>
      </p:cxnSp>
      <p:sp>
        <p:nvSpPr>
          <p:cNvPr id="2508" name="Shape 2508"/>
          <p:cNvSpPr txBox="1"/>
          <p:nvPr/>
        </p:nvSpPr>
        <p:spPr>
          <a:xfrm>
            <a:off x="1699100" y="3074850"/>
            <a:ext cx="3819900" cy="5598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FFFFFF"/>
                </a:solidFill>
              </a:rPr>
              <a:t>A schedule already applied e</a:t>
            </a:r>
          </a:p>
        </p:txBody>
      </p:sp>
    </p:spTree>
  </p:cSld>
  <p:clrMapOvr>
    <a:masterClrMapping/>
  </p:clrMapOvr>
</p:sld>
</file>

<file path=ppt/slides/slide10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512" name="Shape 2512"/>
        <p:cNvGrpSpPr/>
        <p:nvPr/>
      </p:nvGrpSpPr>
      <p:grpSpPr>
        <a:xfrm>
          <a:off x="0" y="0"/>
          <a:ext cx="0" cy="0"/>
          <a:chOff x="0" y="0"/>
          <a:chExt cx="0" cy="0"/>
        </a:xfrm>
      </p:grpSpPr>
      <p:cxnSp>
        <p:nvCxnSpPr>
          <p:cNvPr id="2513" name="Shape 2513"/>
          <p:cNvCxnSpPr>
            <a:endCxn id="2514" idx="1"/>
          </p:cNvCxnSpPr>
          <p:nvPr/>
        </p:nvCxnSpPr>
        <p:spPr>
          <a:xfrm flipH="1" rot="10800000">
            <a:off x="4860150" y="3472450"/>
            <a:ext cx="1069200" cy="9600"/>
          </a:xfrm>
          <a:prstGeom prst="straightConnector1">
            <a:avLst/>
          </a:prstGeom>
          <a:noFill/>
          <a:ln cap="flat" cmpd="sng" w="28575">
            <a:solidFill>
              <a:schemeClr val="dk2"/>
            </a:solidFill>
            <a:prstDash val="solid"/>
            <a:round/>
            <a:headEnd len="lg" w="lg" type="none"/>
            <a:tailEnd len="lg" w="lg" type="stealth"/>
          </a:ln>
        </p:spPr>
      </p:cxnSp>
      <p:cxnSp>
        <p:nvCxnSpPr>
          <p:cNvPr id="2515" name="Shape 2515"/>
          <p:cNvCxnSpPr>
            <a:endCxn id="2516" idx="1"/>
          </p:cNvCxnSpPr>
          <p:nvPr/>
        </p:nvCxnSpPr>
        <p:spPr>
          <a:xfrm flipH="1" rot="10800000">
            <a:off x="3595950" y="3472475"/>
            <a:ext cx="929100" cy="9600"/>
          </a:xfrm>
          <a:prstGeom prst="straightConnector1">
            <a:avLst/>
          </a:prstGeom>
          <a:noFill/>
          <a:ln cap="flat" cmpd="sng" w="28575">
            <a:solidFill>
              <a:schemeClr val="dk2"/>
            </a:solidFill>
            <a:prstDash val="solid"/>
            <a:round/>
            <a:headEnd len="lg" w="lg" type="none"/>
            <a:tailEnd len="lg" w="lg" type="stealth"/>
          </a:ln>
        </p:spPr>
      </p:cxnSp>
      <p:sp>
        <p:nvSpPr>
          <p:cNvPr id="2517" name="Shape 2517"/>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518" name="Shape 2518"/>
          <p:cNvSpPr txBox="1"/>
          <p:nvPr>
            <p:ph idx="1" type="body"/>
          </p:nvPr>
        </p:nvSpPr>
        <p:spPr>
          <a:xfrm>
            <a:off x="973350" y="1377025"/>
            <a:ext cx="79464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Assume all configurations in D are univalent.</a:t>
            </a:r>
          </a:p>
          <a:p>
            <a:pPr indent="-342900" lvl="0" marL="457200" rtl="0">
              <a:spcBef>
                <a:spcPts val="0"/>
              </a:spcBef>
              <a:buSzPct val="100000"/>
              <a:buChar char="●"/>
            </a:pPr>
            <a:r>
              <a:rPr lang="en" sz="1800"/>
              <a:t>There exists both 0-valent configuration and 1-valent configuration in D.</a:t>
            </a:r>
          </a:p>
          <a:p>
            <a:pPr indent="-342900" lvl="1" marL="914400" rtl="0">
              <a:spcBef>
                <a:spcPts val="0"/>
              </a:spcBef>
              <a:buSzPct val="100000"/>
              <a:buChar char="○"/>
            </a:pPr>
            <a:r>
              <a:rPr lang="en" sz="1800"/>
              <a:t>C is bivalent, so for i in {0, 1} there exists a C</a:t>
            </a:r>
            <a:r>
              <a:rPr baseline="-25000" lang="en" sz="1800"/>
              <a:t>i</a:t>
            </a:r>
            <a:r>
              <a:rPr lang="en" sz="1800"/>
              <a:t> reachable from C that is i-valent.</a:t>
            </a:r>
          </a:p>
          <a:p>
            <a:pPr indent="-342900" lvl="1" marL="914400" rtl="0">
              <a:spcBef>
                <a:spcPts val="0"/>
              </a:spcBef>
              <a:buSzPct val="100000"/>
              <a:buChar char="○"/>
            </a:pPr>
            <a:r>
              <a:rPr lang="en" sz="1800"/>
              <a:t>Consider C</a:t>
            </a:r>
            <a:r>
              <a:rPr baseline="-25000" lang="en" sz="1800"/>
              <a:t>0</a:t>
            </a:r>
            <a:r>
              <a:rPr lang="en" sz="1800"/>
              <a:t> without loss of generality,</a:t>
            </a:r>
          </a:p>
        </p:txBody>
      </p:sp>
      <p:grpSp>
        <p:nvGrpSpPr>
          <p:cNvPr id="2519" name="Shape 2519"/>
          <p:cNvGrpSpPr/>
          <p:nvPr/>
        </p:nvGrpSpPr>
        <p:grpSpPr>
          <a:xfrm>
            <a:off x="487050" y="3257750"/>
            <a:ext cx="486300" cy="429600"/>
            <a:chOff x="1774800" y="2984350"/>
            <a:chExt cx="486300" cy="429600"/>
          </a:xfrm>
        </p:grpSpPr>
        <p:sp>
          <p:nvSpPr>
            <p:cNvPr id="2520" name="Shape 252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521" name="Shape 252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2522" name="Shape 2522"/>
          <p:cNvGrpSpPr/>
          <p:nvPr/>
        </p:nvGrpSpPr>
        <p:grpSpPr>
          <a:xfrm>
            <a:off x="487050" y="4217775"/>
            <a:ext cx="486300" cy="429600"/>
            <a:chOff x="1774800" y="2984350"/>
            <a:chExt cx="486300" cy="429600"/>
          </a:xfrm>
        </p:grpSpPr>
        <p:sp>
          <p:nvSpPr>
            <p:cNvPr id="2523" name="Shape 2523"/>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524" name="Shape 252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cxnSp>
        <p:nvCxnSpPr>
          <p:cNvPr id="2525" name="Shape 2525"/>
          <p:cNvCxnSpPr>
            <a:stCxn id="2521" idx="2"/>
            <a:endCxn id="2524" idx="0"/>
          </p:cNvCxnSpPr>
          <p:nvPr/>
        </p:nvCxnSpPr>
        <p:spPr>
          <a:xfrm>
            <a:off x="730200" y="3687350"/>
            <a:ext cx="0" cy="530400"/>
          </a:xfrm>
          <a:prstGeom prst="straightConnector1">
            <a:avLst/>
          </a:prstGeom>
          <a:noFill/>
          <a:ln cap="flat" cmpd="sng" w="28575">
            <a:solidFill>
              <a:schemeClr val="dk2"/>
            </a:solidFill>
            <a:prstDash val="solid"/>
            <a:round/>
            <a:headEnd len="lg" w="lg" type="none"/>
            <a:tailEnd len="lg" w="lg" type="none"/>
          </a:ln>
        </p:spPr>
      </p:cxnSp>
      <p:grpSp>
        <p:nvGrpSpPr>
          <p:cNvPr id="2526" name="Shape 2526"/>
          <p:cNvGrpSpPr/>
          <p:nvPr/>
        </p:nvGrpSpPr>
        <p:grpSpPr>
          <a:xfrm>
            <a:off x="5929350" y="3257650"/>
            <a:ext cx="486300" cy="429600"/>
            <a:chOff x="1774800" y="2984350"/>
            <a:chExt cx="486300" cy="429600"/>
          </a:xfrm>
        </p:grpSpPr>
        <p:sp>
          <p:nvSpPr>
            <p:cNvPr id="2527" name="Shape 252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514" name="Shape 251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0</a:t>
              </a:r>
            </a:p>
          </p:txBody>
        </p:sp>
      </p:grpSp>
      <p:grpSp>
        <p:nvGrpSpPr>
          <p:cNvPr id="2528" name="Shape 2528"/>
          <p:cNvGrpSpPr/>
          <p:nvPr/>
        </p:nvGrpSpPr>
        <p:grpSpPr>
          <a:xfrm>
            <a:off x="5929350" y="4217675"/>
            <a:ext cx="486300" cy="429600"/>
            <a:chOff x="1774800" y="2984350"/>
            <a:chExt cx="486300" cy="429600"/>
          </a:xfrm>
        </p:grpSpPr>
        <p:sp>
          <p:nvSpPr>
            <p:cNvPr id="2529" name="Shape 2529"/>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530" name="Shape 253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2531" name="Shape 2531"/>
          <p:cNvCxnSpPr>
            <a:stCxn id="2514" idx="2"/>
            <a:endCxn id="2530" idx="0"/>
          </p:cNvCxnSpPr>
          <p:nvPr/>
        </p:nvCxnSpPr>
        <p:spPr>
          <a:xfrm>
            <a:off x="6172500" y="3687250"/>
            <a:ext cx="0" cy="530400"/>
          </a:xfrm>
          <a:prstGeom prst="straightConnector1">
            <a:avLst/>
          </a:prstGeom>
          <a:noFill/>
          <a:ln cap="flat" cmpd="sng" w="28575">
            <a:solidFill>
              <a:schemeClr val="dk2"/>
            </a:solidFill>
            <a:prstDash val="solid"/>
            <a:round/>
            <a:headEnd len="lg" w="lg" type="none"/>
            <a:tailEnd len="lg" w="lg" type="none"/>
          </a:ln>
        </p:spPr>
      </p:cxnSp>
      <p:grpSp>
        <p:nvGrpSpPr>
          <p:cNvPr id="2532" name="Shape 2532"/>
          <p:cNvGrpSpPr/>
          <p:nvPr/>
        </p:nvGrpSpPr>
        <p:grpSpPr>
          <a:xfrm>
            <a:off x="4525050" y="3257675"/>
            <a:ext cx="486300" cy="429600"/>
            <a:chOff x="1774800" y="2984350"/>
            <a:chExt cx="486300" cy="429600"/>
          </a:xfrm>
        </p:grpSpPr>
        <p:sp>
          <p:nvSpPr>
            <p:cNvPr id="2533" name="Shape 253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516" name="Shape 251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2534" name="Shape 2534"/>
          <p:cNvGrpSpPr/>
          <p:nvPr/>
        </p:nvGrpSpPr>
        <p:grpSpPr>
          <a:xfrm>
            <a:off x="4525050" y="4217700"/>
            <a:ext cx="486300" cy="429600"/>
            <a:chOff x="1774800" y="2984350"/>
            <a:chExt cx="486300" cy="429600"/>
          </a:xfrm>
        </p:grpSpPr>
        <p:sp>
          <p:nvSpPr>
            <p:cNvPr id="2535" name="Shape 2535"/>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536" name="Shape 253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2537" name="Shape 2537"/>
          <p:cNvCxnSpPr>
            <a:stCxn id="2516" idx="2"/>
            <a:endCxn id="2536" idx="0"/>
          </p:cNvCxnSpPr>
          <p:nvPr/>
        </p:nvCxnSpPr>
        <p:spPr>
          <a:xfrm>
            <a:off x="4768200" y="3687275"/>
            <a:ext cx="0" cy="530400"/>
          </a:xfrm>
          <a:prstGeom prst="straightConnector1">
            <a:avLst/>
          </a:prstGeom>
          <a:noFill/>
          <a:ln cap="flat" cmpd="sng" w="28575">
            <a:solidFill>
              <a:schemeClr val="dk2"/>
            </a:solidFill>
            <a:prstDash val="solid"/>
            <a:round/>
            <a:headEnd len="lg" w="lg" type="none"/>
            <a:tailEnd len="lg" w="lg" type="none"/>
          </a:ln>
        </p:spPr>
      </p:cxnSp>
      <p:cxnSp>
        <p:nvCxnSpPr>
          <p:cNvPr id="2538" name="Shape 2538"/>
          <p:cNvCxnSpPr/>
          <p:nvPr/>
        </p:nvCxnSpPr>
        <p:spPr>
          <a:xfrm flipH="1" rot="10800000">
            <a:off x="927250" y="3481975"/>
            <a:ext cx="890400" cy="6600"/>
          </a:xfrm>
          <a:prstGeom prst="straightConnector1">
            <a:avLst/>
          </a:prstGeom>
          <a:noFill/>
          <a:ln cap="flat" cmpd="sng" w="28575">
            <a:solidFill>
              <a:schemeClr val="dk2"/>
            </a:solidFill>
            <a:prstDash val="solid"/>
            <a:round/>
            <a:headEnd len="lg" w="lg" type="none"/>
            <a:tailEnd len="lg" w="lg" type="stealth"/>
          </a:ln>
        </p:spPr>
      </p:cxnSp>
      <p:grpSp>
        <p:nvGrpSpPr>
          <p:cNvPr id="2539" name="Shape 2539"/>
          <p:cNvGrpSpPr/>
          <p:nvPr/>
        </p:nvGrpSpPr>
        <p:grpSpPr>
          <a:xfrm>
            <a:off x="1810450" y="3257700"/>
            <a:ext cx="486300" cy="429600"/>
            <a:chOff x="1774800" y="2984350"/>
            <a:chExt cx="486300" cy="429600"/>
          </a:xfrm>
        </p:grpSpPr>
        <p:sp>
          <p:nvSpPr>
            <p:cNvPr id="2540" name="Shape 254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541" name="Shape 254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2542" name="Shape 2542"/>
          <p:cNvGrpSpPr/>
          <p:nvPr/>
        </p:nvGrpSpPr>
        <p:grpSpPr>
          <a:xfrm>
            <a:off x="1810450" y="4217725"/>
            <a:ext cx="486300" cy="429600"/>
            <a:chOff x="1774800" y="2984350"/>
            <a:chExt cx="486300" cy="429600"/>
          </a:xfrm>
        </p:grpSpPr>
        <p:sp>
          <p:nvSpPr>
            <p:cNvPr id="2543" name="Shape 2543"/>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544" name="Shape 254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t/>
              </a:r>
              <a:endParaRPr b="1" baseline="-25000"/>
            </a:p>
          </p:txBody>
        </p:sp>
      </p:grpSp>
      <p:cxnSp>
        <p:nvCxnSpPr>
          <p:cNvPr id="2545" name="Shape 2545"/>
          <p:cNvCxnSpPr>
            <a:stCxn id="2541" idx="2"/>
            <a:endCxn id="2544" idx="0"/>
          </p:cNvCxnSpPr>
          <p:nvPr/>
        </p:nvCxnSpPr>
        <p:spPr>
          <a:xfrm>
            <a:off x="2053600" y="3687300"/>
            <a:ext cx="0" cy="530400"/>
          </a:xfrm>
          <a:prstGeom prst="straightConnector1">
            <a:avLst/>
          </a:prstGeom>
          <a:noFill/>
          <a:ln cap="flat" cmpd="sng" w="28575">
            <a:solidFill>
              <a:schemeClr val="dk2"/>
            </a:solidFill>
            <a:prstDash val="solid"/>
            <a:round/>
            <a:headEnd len="lg" w="lg" type="none"/>
            <a:tailEnd len="lg" w="lg" type="none"/>
          </a:ln>
        </p:spPr>
      </p:cxnSp>
      <p:cxnSp>
        <p:nvCxnSpPr>
          <p:cNvPr id="2546" name="Shape 2546"/>
          <p:cNvCxnSpPr/>
          <p:nvPr/>
        </p:nvCxnSpPr>
        <p:spPr>
          <a:xfrm flipH="1" rot="10800000">
            <a:off x="2211438" y="3472325"/>
            <a:ext cx="1075500" cy="16200"/>
          </a:xfrm>
          <a:prstGeom prst="straightConnector1">
            <a:avLst/>
          </a:prstGeom>
          <a:noFill/>
          <a:ln cap="flat" cmpd="sng" w="28575">
            <a:solidFill>
              <a:schemeClr val="dk2"/>
            </a:solidFill>
            <a:prstDash val="solid"/>
            <a:round/>
            <a:headEnd len="lg" w="lg" type="none"/>
            <a:tailEnd len="lg" w="lg" type="stealth"/>
          </a:ln>
        </p:spPr>
      </p:cxnSp>
      <p:grpSp>
        <p:nvGrpSpPr>
          <p:cNvPr id="2547" name="Shape 2547"/>
          <p:cNvGrpSpPr/>
          <p:nvPr/>
        </p:nvGrpSpPr>
        <p:grpSpPr>
          <a:xfrm>
            <a:off x="3260588" y="3257725"/>
            <a:ext cx="486300" cy="429600"/>
            <a:chOff x="1774800" y="2984350"/>
            <a:chExt cx="486300" cy="429600"/>
          </a:xfrm>
        </p:grpSpPr>
        <p:sp>
          <p:nvSpPr>
            <p:cNvPr id="2548" name="Shape 254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549" name="Shape 254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D</a:t>
              </a:r>
              <a:r>
                <a:rPr b="1" baseline="-25000" lang="en"/>
                <a:t>0</a:t>
              </a:r>
            </a:p>
          </p:txBody>
        </p:sp>
      </p:grpSp>
      <p:grpSp>
        <p:nvGrpSpPr>
          <p:cNvPr id="2550" name="Shape 2550"/>
          <p:cNvGrpSpPr/>
          <p:nvPr/>
        </p:nvGrpSpPr>
        <p:grpSpPr>
          <a:xfrm>
            <a:off x="3260588" y="4217750"/>
            <a:ext cx="486300" cy="429600"/>
            <a:chOff x="1774800" y="2984350"/>
            <a:chExt cx="486300" cy="429600"/>
          </a:xfrm>
        </p:grpSpPr>
        <p:sp>
          <p:nvSpPr>
            <p:cNvPr id="2551" name="Shape 2551"/>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552" name="Shape 255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2553" name="Shape 2553"/>
          <p:cNvCxnSpPr>
            <a:stCxn id="2549" idx="2"/>
            <a:endCxn id="2552" idx="0"/>
          </p:cNvCxnSpPr>
          <p:nvPr/>
        </p:nvCxnSpPr>
        <p:spPr>
          <a:xfrm>
            <a:off x="3503738" y="3687325"/>
            <a:ext cx="0" cy="530400"/>
          </a:xfrm>
          <a:prstGeom prst="straightConnector1">
            <a:avLst/>
          </a:prstGeom>
          <a:noFill/>
          <a:ln cap="flat" cmpd="sng" w="28575">
            <a:solidFill>
              <a:schemeClr val="dk2"/>
            </a:solidFill>
            <a:prstDash val="solid"/>
            <a:round/>
            <a:headEnd len="lg" w="lg" type="none"/>
            <a:tailEnd len="lg" w="lg" type="none"/>
          </a:ln>
        </p:spPr>
      </p:cxnSp>
      <p:sp>
        <p:nvSpPr>
          <p:cNvPr id="2554" name="Shape 2554"/>
          <p:cNvSpPr txBox="1"/>
          <p:nvPr/>
        </p:nvSpPr>
        <p:spPr>
          <a:xfrm>
            <a:off x="2296749" y="3160382"/>
            <a:ext cx="993300" cy="3018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FFFFFF"/>
                </a:solidFill>
              </a:rPr>
              <a:t>Apply e</a:t>
            </a:r>
          </a:p>
        </p:txBody>
      </p:sp>
    </p:spTree>
  </p:cSld>
  <p:clrMapOvr>
    <a:masterClrMapping/>
  </p:clrMapOvr>
</p:sld>
</file>

<file path=ppt/slides/slide11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558" name="Shape 2558"/>
        <p:cNvGrpSpPr/>
        <p:nvPr/>
      </p:nvGrpSpPr>
      <p:grpSpPr>
        <a:xfrm>
          <a:off x="0" y="0"/>
          <a:ext cx="0" cy="0"/>
          <a:chOff x="0" y="0"/>
          <a:chExt cx="0" cy="0"/>
        </a:xfrm>
      </p:grpSpPr>
      <p:sp>
        <p:nvSpPr>
          <p:cNvPr id="2559" name="Shape 2559"/>
          <p:cNvSpPr/>
          <p:nvPr/>
        </p:nvSpPr>
        <p:spPr>
          <a:xfrm>
            <a:off x="2331925" y="3067075"/>
            <a:ext cx="1534500" cy="1844100"/>
          </a:xfrm>
          <a:prstGeom prst="roundRect">
            <a:avLst>
              <a:gd fmla="val 16667" name="adj"/>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cxnSp>
        <p:nvCxnSpPr>
          <p:cNvPr id="2560" name="Shape 2560"/>
          <p:cNvCxnSpPr>
            <a:endCxn id="2561" idx="1"/>
          </p:cNvCxnSpPr>
          <p:nvPr/>
        </p:nvCxnSpPr>
        <p:spPr>
          <a:xfrm flipH="1" rot="10800000">
            <a:off x="4860150" y="3472450"/>
            <a:ext cx="1069200" cy="9600"/>
          </a:xfrm>
          <a:prstGeom prst="straightConnector1">
            <a:avLst/>
          </a:prstGeom>
          <a:noFill/>
          <a:ln cap="flat" cmpd="sng" w="28575">
            <a:solidFill>
              <a:schemeClr val="dk2"/>
            </a:solidFill>
            <a:prstDash val="solid"/>
            <a:round/>
            <a:headEnd len="lg" w="lg" type="none"/>
            <a:tailEnd len="lg" w="lg" type="stealth"/>
          </a:ln>
        </p:spPr>
      </p:cxnSp>
      <p:cxnSp>
        <p:nvCxnSpPr>
          <p:cNvPr id="2562" name="Shape 2562"/>
          <p:cNvCxnSpPr>
            <a:endCxn id="2563" idx="1"/>
          </p:cNvCxnSpPr>
          <p:nvPr/>
        </p:nvCxnSpPr>
        <p:spPr>
          <a:xfrm flipH="1" rot="10800000">
            <a:off x="3595950" y="3472475"/>
            <a:ext cx="929100" cy="9600"/>
          </a:xfrm>
          <a:prstGeom prst="straightConnector1">
            <a:avLst/>
          </a:prstGeom>
          <a:noFill/>
          <a:ln cap="flat" cmpd="sng" w="28575">
            <a:solidFill>
              <a:schemeClr val="dk2"/>
            </a:solidFill>
            <a:prstDash val="solid"/>
            <a:round/>
            <a:headEnd len="lg" w="lg" type="none"/>
            <a:tailEnd len="lg" w="lg" type="stealth"/>
          </a:ln>
        </p:spPr>
      </p:cxnSp>
      <p:sp>
        <p:nvSpPr>
          <p:cNvPr id="2564" name="Shape 2564"/>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565" name="Shape 2565"/>
          <p:cNvSpPr txBox="1"/>
          <p:nvPr>
            <p:ph idx="1" type="body"/>
          </p:nvPr>
        </p:nvSpPr>
        <p:spPr>
          <a:xfrm>
            <a:off x="973350" y="1377025"/>
            <a:ext cx="79464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Assume all configurations in D are univalent.</a:t>
            </a:r>
          </a:p>
          <a:p>
            <a:pPr indent="-342900" lvl="0" marL="457200" rtl="0">
              <a:spcBef>
                <a:spcPts val="0"/>
              </a:spcBef>
              <a:buSzPct val="100000"/>
              <a:buChar char="●"/>
            </a:pPr>
            <a:r>
              <a:rPr lang="en" sz="1800"/>
              <a:t>There exists both 0-valent configuration and 1-valent configuration in D.</a:t>
            </a:r>
          </a:p>
          <a:p>
            <a:pPr indent="-342900" lvl="1" marL="914400" rtl="0">
              <a:spcBef>
                <a:spcPts val="0"/>
              </a:spcBef>
              <a:buSzPct val="100000"/>
              <a:buChar char="○"/>
            </a:pPr>
            <a:r>
              <a:rPr lang="en" sz="1800"/>
              <a:t>C is bivalent, so for i in {0, 1} there exists a C</a:t>
            </a:r>
            <a:r>
              <a:rPr baseline="-25000" lang="en" sz="1800"/>
              <a:t>i</a:t>
            </a:r>
            <a:r>
              <a:rPr lang="en" sz="1800"/>
              <a:t> reachable from C that is i-valent.</a:t>
            </a:r>
          </a:p>
          <a:p>
            <a:pPr indent="-342900" lvl="1" marL="914400" rtl="0">
              <a:spcBef>
                <a:spcPts val="0"/>
              </a:spcBef>
              <a:buSzPct val="100000"/>
              <a:buChar char="○"/>
            </a:pPr>
            <a:r>
              <a:rPr lang="en" sz="1800"/>
              <a:t>Consider C</a:t>
            </a:r>
            <a:r>
              <a:rPr baseline="-25000" lang="en" sz="1800"/>
              <a:t>0</a:t>
            </a:r>
            <a:r>
              <a:rPr lang="en" sz="1800"/>
              <a:t> without loss of generality,</a:t>
            </a:r>
          </a:p>
        </p:txBody>
      </p:sp>
      <p:grpSp>
        <p:nvGrpSpPr>
          <p:cNvPr id="2566" name="Shape 2566"/>
          <p:cNvGrpSpPr/>
          <p:nvPr/>
        </p:nvGrpSpPr>
        <p:grpSpPr>
          <a:xfrm>
            <a:off x="487050" y="3257750"/>
            <a:ext cx="486300" cy="429600"/>
            <a:chOff x="1774800" y="2984350"/>
            <a:chExt cx="486300" cy="429600"/>
          </a:xfrm>
        </p:grpSpPr>
        <p:sp>
          <p:nvSpPr>
            <p:cNvPr id="2567" name="Shape 256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568" name="Shape 256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2569" name="Shape 2569"/>
          <p:cNvGrpSpPr/>
          <p:nvPr/>
        </p:nvGrpSpPr>
        <p:grpSpPr>
          <a:xfrm>
            <a:off x="487050" y="4217775"/>
            <a:ext cx="486300" cy="429600"/>
            <a:chOff x="1774800" y="2984350"/>
            <a:chExt cx="486300" cy="429600"/>
          </a:xfrm>
        </p:grpSpPr>
        <p:sp>
          <p:nvSpPr>
            <p:cNvPr id="2570" name="Shape 2570"/>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571" name="Shape 257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cxnSp>
        <p:nvCxnSpPr>
          <p:cNvPr id="2572" name="Shape 2572"/>
          <p:cNvCxnSpPr>
            <a:stCxn id="2568" idx="2"/>
            <a:endCxn id="2571" idx="0"/>
          </p:cNvCxnSpPr>
          <p:nvPr/>
        </p:nvCxnSpPr>
        <p:spPr>
          <a:xfrm>
            <a:off x="730200" y="3687350"/>
            <a:ext cx="0" cy="530400"/>
          </a:xfrm>
          <a:prstGeom prst="straightConnector1">
            <a:avLst/>
          </a:prstGeom>
          <a:noFill/>
          <a:ln cap="flat" cmpd="sng" w="28575">
            <a:solidFill>
              <a:schemeClr val="dk2"/>
            </a:solidFill>
            <a:prstDash val="solid"/>
            <a:round/>
            <a:headEnd len="lg" w="lg" type="none"/>
            <a:tailEnd len="lg" w="lg" type="none"/>
          </a:ln>
        </p:spPr>
      </p:cxnSp>
      <p:grpSp>
        <p:nvGrpSpPr>
          <p:cNvPr id="2573" name="Shape 2573"/>
          <p:cNvGrpSpPr/>
          <p:nvPr/>
        </p:nvGrpSpPr>
        <p:grpSpPr>
          <a:xfrm>
            <a:off x="5929350" y="3257650"/>
            <a:ext cx="486300" cy="429600"/>
            <a:chOff x="1774800" y="2984350"/>
            <a:chExt cx="486300" cy="429600"/>
          </a:xfrm>
        </p:grpSpPr>
        <p:sp>
          <p:nvSpPr>
            <p:cNvPr id="2574" name="Shape 257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561" name="Shape 256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0</a:t>
              </a:r>
            </a:p>
          </p:txBody>
        </p:sp>
      </p:grpSp>
      <p:grpSp>
        <p:nvGrpSpPr>
          <p:cNvPr id="2575" name="Shape 2575"/>
          <p:cNvGrpSpPr/>
          <p:nvPr/>
        </p:nvGrpSpPr>
        <p:grpSpPr>
          <a:xfrm>
            <a:off x="5929350" y="4217675"/>
            <a:ext cx="486300" cy="429600"/>
            <a:chOff x="1774800" y="2984350"/>
            <a:chExt cx="486300" cy="429600"/>
          </a:xfrm>
        </p:grpSpPr>
        <p:sp>
          <p:nvSpPr>
            <p:cNvPr id="2576" name="Shape 2576"/>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577" name="Shape 257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2578" name="Shape 2578"/>
          <p:cNvCxnSpPr>
            <a:stCxn id="2561" idx="2"/>
            <a:endCxn id="2577" idx="0"/>
          </p:cNvCxnSpPr>
          <p:nvPr/>
        </p:nvCxnSpPr>
        <p:spPr>
          <a:xfrm>
            <a:off x="6172500" y="3687250"/>
            <a:ext cx="0" cy="530400"/>
          </a:xfrm>
          <a:prstGeom prst="straightConnector1">
            <a:avLst/>
          </a:prstGeom>
          <a:noFill/>
          <a:ln cap="flat" cmpd="sng" w="28575">
            <a:solidFill>
              <a:schemeClr val="dk2"/>
            </a:solidFill>
            <a:prstDash val="solid"/>
            <a:round/>
            <a:headEnd len="lg" w="lg" type="none"/>
            <a:tailEnd len="lg" w="lg" type="none"/>
          </a:ln>
        </p:spPr>
      </p:cxnSp>
      <p:grpSp>
        <p:nvGrpSpPr>
          <p:cNvPr id="2579" name="Shape 2579"/>
          <p:cNvGrpSpPr/>
          <p:nvPr/>
        </p:nvGrpSpPr>
        <p:grpSpPr>
          <a:xfrm>
            <a:off x="4525050" y="3257675"/>
            <a:ext cx="486300" cy="429600"/>
            <a:chOff x="1774800" y="2984350"/>
            <a:chExt cx="486300" cy="429600"/>
          </a:xfrm>
        </p:grpSpPr>
        <p:sp>
          <p:nvSpPr>
            <p:cNvPr id="2580" name="Shape 258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563" name="Shape 256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2581" name="Shape 2581"/>
          <p:cNvGrpSpPr/>
          <p:nvPr/>
        </p:nvGrpSpPr>
        <p:grpSpPr>
          <a:xfrm>
            <a:off x="4525050" y="4217700"/>
            <a:ext cx="486300" cy="429600"/>
            <a:chOff x="1774800" y="2984350"/>
            <a:chExt cx="486300" cy="429600"/>
          </a:xfrm>
        </p:grpSpPr>
        <p:sp>
          <p:nvSpPr>
            <p:cNvPr id="2582" name="Shape 2582"/>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583" name="Shape 258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2584" name="Shape 2584"/>
          <p:cNvCxnSpPr>
            <a:stCxn id="2563" idx="2"/>
            <a:endCxn id="2583" idx="0"/>
          </p:cNvCxnSpPr>
          <p:nvPr/>
        </p:nvCxnSpPr>
        <p:spPr>
          <a:xfrm>
            <a:off x="4768200" y="3687275"/>
            <a:ext cx="0" cy="530400"/>
          </a:xfrm>
          <a:prstGeom prst="straightConnector1">
            <a:avLst/>
          </a:prstGeom>
          <a:noFill/>
          <a:ln cap="flat" cmpd="sng" w="28575">
            <a:solidFill>
              <a:schemeClr val="dk2"/>
            </a:solidFill>
            <a:prstDash val="solid"/>
            <a:round/>
            <a:headEnd len="lg" w="lg" type="none"/>
            <a:tailEnd len="lg" w="lg" type="none"/>
          </a:ln>
        </p:spPr>
      </p:cxnSp>
      <p:cxnSp>
        <p:nvCxnSpPr>
          <p:cNvPr id="2585" name="Shape 2585"/>
          <p:cNvCxnSpPr/>
          <p:nvPr/>
        </p:nvCxnSpPr>
        <p:spPr>
          <a:xfrm flipH="1" rot="10800000">
            <a:off x="927250" y="3481975"/>
            <a:ext cx="890400" cy="6600"/>
          </a:xfrm>
          <a:prstGeom prst="straightConnector1">
            <a:avLst/>
          </a:prstGeom>
          <a:noFill/>
          <a:ln cap="flat" cmpd="sng" w="28575">
            <a:solidFill>
              <a:schemeClr val="dk2"/>
            </a:solidFill>
            <a:prstDash val="solid"/>
            <a:round/>
            <a:headEnd len="lg" w="lg" type="none"/>
            <a:tailEnd len="lg" w="lg" type="stealth"/>
          </a:ln>
        </p:spPr>
      </p:cxnSp>
      <p:grpSp>
        <p:nvGrpSpPr>
          <p:cNvPr id="2586" name="Shape 2586"/>
          <p:cNvGrpSpPr/>
          <p:nvPr/>
        </p:nvGrpSpPr>
        <p:grpSpPr>
          <a:xfrm>
            <a:off x="1810450" y="3257700"/>
            <a:ext cx="486300" cy="429600"/>
            <a:chOff x="1774800" y="2984350"/>
            <a:chExt cx="486300" cy="429600"/>
          </a:xfrm>
        </p:grpSpPr>
        <p:sp>
          <p:nvSpPr>
            <p:cNvPr id="2587" name="Shape 258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588" name="Shape 258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2589" name="Shape 2589"/>
          <p:cNvGrpSpPr/>
          <p:nvPr/>
        </p:nvGrpSpPr>
        <p:grpSpPr>
          <a:xfrm>
            <a:off x="1810450" y="4217725"/>
            <a:ext cx="486300" cy="429600"/>
            <a:chOff x="1774800" y="2984350"/>
            <a:chExt cx="486300" cy="429600"/>
          </a:xfrm>
        </p:grpSpPr>
        <p:sp>
          <p:nvSpPr>
            <p:cNvPr id="2590" name="Shape 2590"/>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591" name="Shape 259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t/>
              </a:r>
              <a:endParaRPr b="1" baseline="-25000"/>
            </a:p>
          </p:txBody>
        </p:sp>
      </p:grpSp>
      <p:cxnSp>
        <p:nvCxnSpPr>
          <p:cNvPr id="2592" name="Shape 2592"/>
          <p:cNvCxnSpPr>
            <a:stCxn id="2588" idx="2"/>
            <a:endCxn id="2591" idx="0"/>
          </p:cNvCxnSpPr>
          <p:nvPr/>
        </p:nvCxnSpPr>
        <p:spPr>
          <a:xfrm>
            <a:off x="2053600" y="3687300"/>
            <a:ext cx="0" cy="530400"/>
          </a:xfrm>
          <a:prstGeom prst="straightConnector1">
            <a:avLst/>
          </a:prstGeom>
          <a:noFill/>
          <a:ln cap="flat" cmpd="sng" w="28575">
            <a:solidFill>
              <a:schemeClr val="dk2"/>
            </a:solidFill>
            <a:prstDash val="solid"/>
            <a:round/>
            <a:headEnd len="lg" w="lg" type="none"/>
            <a:tailEnd len="lg" w="lg" type="none"/>
          </a:ln>
        </p:spPr>
      </p:cxnSp>
      <p:cxnSp>
        <p:nvCxnSpPr>
          <p:cNvPr id="2593" name="Shape 2593"/>
          <p:cNvCxnSpPr/>
          <p:nvPr/>
        </p:nvCxnSpPr>
        <p:spPr>
          <a:xfrm flipH="1" rot="10800000">
            <a:off x="2211438" y="3472325"/>
            <a:ext cx="1075500" cy="16200"/>
          </a:xfrm>
          <a:prstGeom prst="straightConnector1">
            <a:avLst/>
          </a:prstGeom>
          <a:noFill/>
          <a:ln cap="flat" cmpd="sng" w="28575">
            <a:solidFill>
              <a:schemeClr val="dk2"/>
            </a:solidFill>
            <a:prstDash val="solid"/>
            <a:round/>
            <a:headEnd len="lg" w="lg" type="none"/>
            <a:tailEnd len="lg" w="lg" type="stealth"/>
          </a:ln>
        </p:spPr>
      </p:cxnSp>
      <p:grpSp>
        <p:nvGrpSpPr>
          <p:cNvPr id="2594" name="Shape 2594"/>
          <p:cNvGrpSpPr/>
          <p:nvPr/>
        </p:nvGrpSpPr>
        <p:grpSpPr>
          <a:xfrm>
            <a:off x="3260588" y="3257725"/>
            <a:ext cx="486300" cy="429600"/>
            <a:chOff x="1774800" y="2984350"/>
            <a:chExt cx="486300" cy="429600"/>
          </a:xfrm>
        </p:grpSpPr>
        <p:sp>
          <p:nvSpPr>
            <p:cNvPr id="2595" name="Shape 259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596" name="Shape 259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D</a:t>
              </a:r>
              <a:r>
                <a:rPr b="1" baseline="-25000" lang="en"/>
                <a:t>0</a:t>
              </a:r>
            </a:p>
          </p:txBody>
        </p:sp>
      </p:grpSp>
      <p:grpSp>
        <p:nvGrpSpPr>
          <p:cNvPr id="2597" name="Shape 2597"/>
          <p:cNvGrpSpPr/>
          <p:nvPr/>
        </p:nvGrpSpPr>
        <p:grpSpPr>
          <a:xfrm>
            <a:off x="3260588" y="4217750"/>
            <a:ext cx="486300" cy="429600"/>
            <a:chOff x="1774800" y="2984350"/>
            <a:chExt cx="486300" cy="429600"/>
          </a:xfrm>
        </p:grpSpPr>
        <p:sp>
          <p:nvSpPr>
            <p:cNvPr id="2598" name="Shape 2598"/>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599" name="Shape 259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2600" name="Shape 2600"/>
          <p:cNvCxnSpPr>
            <a:stCxn id="2596" idx="2"/>
            <a:endCxn id="2599" idx="0"/>
          </p:cNvCxnSpPr>
          <p:nvPr/>
        </p:nvCxnSpPr>
        <p:spPr>
          <a:xfrm>
            <a:off x="3503738" y="3687325"/>
            <a:ext cx="0" cy="530400"/>
          </a:xfrm>
          <a:prstGeom prst="straightConnector1">
            <a:avLst/>
          </a:prstGeom>
          <a:noFill/>
          <a:ln cap="flat" cmpd="sng" w="28575">
            <a:solidFill>
              <a:schemeClr val="dk2"/>
            </a:solidFill>
            <a:prstDash val="solid"/>
            <a:round/>
            <a:headEnd len="lg" w="lg" type="none"/>
            <a:tailEnd len="lg" w="lg" type="none"/>
          </a:ln>
        </p:spPr>
      </p:cxnSp>
      <p:sp>
        <p:nvSpPr>
          <p:cNvPr id="2601" name="Shape 2601"/>
          <p:cNvSpPr txBox="1"/>
          <p:nvPr/>
        </p:nvSpPr>
        <p:spPr>
          <a:xfrm>
            <a:off x="2296749" y="3160382"/>
            <a:ext cx="993300" cy="3018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FFFFFF"/>
                </a:solidFill>
              </a:rPr>
              <a:t>Apply e</a:t>
            </a:r>
          </a:p>
        </p:txBody>
      </p:sp>
    </p:spTree>
  </p:cSld>
  <p:clrMapOvr>
    <a:masterClrMapping/>
  </p:clrMapOvr>
</p:sld>
</file>

<file path=ppt/slides/slide11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605" name="Shape 2605"/>
        <p:cNvGrpSpPr/>
        <p:nvPr/>
      </p:nvGrpSpPr>
      <p:grpSpPr>
        <a:xfrm>
          <a:off x="0" y="0"/>
          <a:ext cx="0" cy="0"/>
          <a:chOff x="0" y="0"/>
          <a:chExt cx="0" cy="0"/>
        </a:xfrm>
      </p:grpSpPr>
      <p:sp>
        <p:nvSpPr>
          <p:cNvPr id="2606" name="Shape 2606"/>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607" name="Shape 2607"/>
          <p:cNvSpPr txBox="1"/>
          <p:nvPr>
            <p:ph idx="1" type="body"/>
          </p:nvPr>
        </p:nvSpPr>
        <p:spPr>
          <a:xfrm>
            <a:off x="973350" y="1377025"/>
            <a:ext cx="79464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Assume all configurations in D are univalent.</a:t>
            </a:r>
          </a:p>
          <a:p>
            <a:pPr indent="-342900" lvl="0" marL="457200" rtl="0">
              <a:spcBef>
                <a:spcPts val="0"/>
              </a:spcBef>
              <a:buSzPct val="100000"/>
              <a:buChar char="●"/>
            </a:pPr>
            <a:r>
              <a:rPr lang="en" sz="1800"/>
              <a:t>There exists both 0-valent configuration and 1-valent configuration in D.</a:t>
            </a:r>
          </a:p>
          <a:p>
            <a:pPr indent="-342900" lvl="1" marL="914400" rtl="0">
              <a:spcBef>
                <a:spcPts val="0"/>
              </a:spcBef>
              <a:buSzPct val="100000"/>
              <a:buChar char="○"/>
            </a:pPr>
            <a:r>
              <a:rPr lang="en" sz="1800"/>
              <a:t>C is bivalent, so for i in {0, 1} there exists a C</a:t>
            </a:r>
            <a:r>
              <a:rPr baseline="-25000" lang="en" sz="1800"/>
              <a:t>i</a:t>
            </a:r>
            <a:r>
              <a:rPr lang="en" sz="1800"/>
              <a:t> reachable from C that is i-valent.</a:t>
            </a:r>
          </a:p>
          <a:p>
            <a:pPr indent="-342900" lvl="1" marL="914400" rtl="0">
              <a:spcBef>
                <a:spcPts val="0"/>
              </a:spcBef>
              <a:buSzPct val="100000"/>
              <a:buChar char="○"/>
            </a:pPr>
            <a:r>
              <a:rPr lang="en" sz="1800"/>
              <a:t>Consider C</a:t>
            </a:r>
            <a:r>
              <a:rPr baseline="-25000" lang="en" sz="1800"/>
              <a:t>0</a:t>
            </a:r>
            <a:r>
              <a:rPr lang="en" sz="1800"/>
              <a:t> without loss of generality,</a:t>
            </a:r>
          </a:p>
          <a:p>
            <a:pPr indent="-342900" lvl="1" marL="914400" rtl="0">
              <a:spcBef>
                <a:spcPts val="0"/>
              </a:spcBef>
              <a:buSzPct val="100000"/>
              <a:buChar char="○"/>
            </a:pPr>
            <a:r>
              <a:rPr lang="en" sz="1800"/>
              <a:t>There exists D</a:t>
            </a:r>
            <a:r>
              <a:rPr baseline="-25000" lang="en" sz="1800"/>
              <a:t>0</a:t>
            </a:r>
            <a:r>
              <a:rPr lang="en" sz="1800"/>
              <a:t> that is 0-valent.</a:t>
            </a:r>
          </a:p>
        </p:txBody>
      </p:sp>
    </p:spTree>
  </p:cSld>
  <p:clrMapOvr>
    <a:masterClrMapping/>
  </p:clrMapOvr>
</p:sld>
</file>

<file path=ppt/slides/slide11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611" name="Shape 2611"/>
        <p:cNvGrpSpPr/>
        <p:nvPr/>
      </p:nvGrpSpPr>
      <p:grpSpPr>
        <a:xfrm>
          <a:off x="0" y="0"/>
          <a:ext cx="0" cy="0"/>
          <a:chOff x="0" y="0"/>
          <a:chExt cx="0" cy="0"/>
        </a:xfrm>
      </p:grpSpPr>
      <p:sp>
        <p:nvSpPr>
          <p:cNvPr id="2612" name="Shape 2612"/>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613" name="Shape 2613"/>
          <p:cNvSpPr txBox="1"/>
          <p:nvPr>
            <p:ph idx="1" type="body"/>
          </p:nvPr>
        </p:nvSpPr>
        <p:spPr>
          <a:xfrm>
            <a:off x="973350" y="1377025"/>
            <a:ext cx="79464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Assume all configurations in D are univalent.</a:t>
            </a:r>
          </a:p>
          <a:p>
            <a:pPr indent="-342900" lvl="0" marL="457200" rtl="0">
              <a:spcBef>
                <a:spcPts val="0"/>
              </a:spcBef>
              <a:buSzPct val="100000"/>
              <a:buChar char="●"/>
            </a:pPr>
            <a:r>
              <a:rPr lang="en" sz="1800"/>
              <a:t>There exists both 0-valent configuration and 1-valent configuration in D.</a:t>
            </a:r>
          </a:p>
          <a:p>
            <a:pPr indent="-342900" lvl="0" marL="457200" rtl="0">
              <a:spcBef>
                <a:spcPts val="0"/>
              </a:spcBef>
              <a:buSzPct val="100000"/>
              <a:buChar char="●"/>
            </a:pPr>
            <a:r>
              <a:rPr lang="en" sz="1800"/>
              <a:t>Without loss of generality, assume D</a:t>
            </a:r>
            <a:r>
              <a:rPr baseline="-25000" lang="en" sz="1800"/>
              <a:t>0</a:t>
            </a:r>
            <a:r>
              <a:rPr lang="en" sz="1800"/>
              <a:t>=e(C) in D is 0-valent</a:t>
            </a:r>
          </a:p>
          <a:p>
            <a:pPr lvl="0" marR="0" rtl="0" algn="l">
              <a:lnSpc>
                <a:spcPct val="115000"/>
              </a:lnSpc>
              <a:spcBef>
                <a:spcPts val="0"/>
              </a:spcBef>
              <a:spcAft>
                <a:spcPts val="1600"/>
              </a:spcAft>
              <a:buNone/>
            </a:pPr>
            <a:r>
              <a:t/>
            </a:r>
            <a:endParaRPr sz="1800"/>
          </a:p>
        </p:txBody>
      </p:sp>
    </p:spTree>
  </p:cSld>
  <p:clrMapOvr>
    <a:masterClrMapping/>
  </p:clrMapOvr>
</p:sld>
</file>

<file path=ppt/slides/slide11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617" name="Shape 2617"/>
        <p:cNvGrpSpPr/>
        <p:nvPr/>
      </p:nvGrpSpPr>
      <p:grpSpPr>
        <a:xfrm>
          <a:off x="0" y="0"/>
          <a:ext cx="0" cy="0"/>
          <a:chOff x="0" y="0"/>
          <a:chExt cx="0" cy="0"/>
        </a:xfrm>
      </p:grpSpPr>
      <p:sp>
        <p:nvSpPr>
          <p:cNvPr id="2618" name="Shape 2618"/>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619" name="Shape 2619"/>
          <p:cNvSpPr txBox="1"/>
          <p:nvPr>
            <p:ph idx="1" type="body"/>
          </p:nvPr>
        </p:nvSpPr>
        <p:spPr>
          <a:xfrm>
            <a:off x="973350" y="1377025"/>
            <a:ext cx="79464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Assume all configurations in D are univalent.</a:t>
            </a:r>
          </a:p>
          <a:p>
            <a:pPr indent="-342900" lvl="0" marL="457200" rtl="0">
              <a:spcBef>
                <a:spcPts val="0"/>
              </a:spcBef>
              <a:buSzPct val="100000"/>
              <a:buChar char="●"/>
            </a:pPr>
            <a:r>
              <a:rPr lang="en" sz="1800"/>
              <a:t>There exists both 0-valent configuration and 1-valent configuration in D.</a:t>
            </a:r>
          </a:p>
          <a:p>
            <a:pPr indent="-342900" lvl="0" marL="457200" rtl="0">
              <a:spcBef>
                <a:spcPts val="0"/>
              </a:spcBef>
              <a:buSzPct val="100000"/>
              <a:buChar char="●"/>
            </a:pPr>
            <a:r>
              <a:rPr lang="en" sz="1800"/>
              <a:t>Without loss of generality, assume D</a:t>
            </a:r>
            <a:r>
              <a:rPr baseline="-25000" lang="en" sz="1800"/>
              <a:t>0</a:t>
            </a:r>
            <a:r>
              <a:rPr lang="en" sz="1800"/>
              <a:t>=e(C) in D is 0-valent</a:t>
            </a:r>
          </a:p>
          <a:p>
            <a:pPr lvl="0" rtl="0">
              <a:spcBef>
                <a:spcPts val="0"/>
              </a:spcBef>
              <a:buNone/>
            </a:pPr>
            <a:r>
              <a:t/>
            </a:r>
            <a:endParaRPr sz="1800"/>
          </a:p>
          <a:p>
            <a:pPr lvl="0" marR="0" rtl="0" algn="l">
              <a:lnSpc>
                <a:spcPct val="115000"/>
              </a:lnSpc>
              <a:spcBef>
                <a:spcPts val="0"/>
              </a:spcBef>
              <a:spcAft>
                <a:spcPts val="1600"/>
              </a:spcAft>
              <a:buNone/>
            </a:pPr>
            <a:r>
              <a:t/>
            </a:r>
            <a:endParaRPr sz="1800"/>
          </a:p>
        </p:txBody>
      </p:sp>
      <p:grpSp>
        <p:nvGrpSpPr>
          <p:cNvPr id="2620" name="Shape 2620"/>
          <p:cNvGrpSpPr/>
          <p:nvPr/>
        </p:nvGrpSpPr>
        <p:grpSpPr>
          <a:xfrm>
            <a:off x="430525" y="3153500"/>
            <a:ext cx="486300" cy="429600"/>
            <a:chOff x="1774800" y="2984350"/>
            <a:chExt cx="486300" cy="429600"/>
          </a:xfrm>
        </p:grpSpPr>
        <p:sp>
          <p:nvSpPr>
            <p:cNvPr id="2621" name="Shape 262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622" name="Shape 262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2623" name="Shape 2623"/>
          <p:cNvGrpSpPr/>
          <p:nvPr/>
        </p:nvGrpSpPr>
        <p:grpSpPr>
          <a:xfrm>
            <a:off x="2000475" y="3153500"/>
            <a:ext cx="486300" cy="429600"/>
            <a:chOff x="1774800" y="2984350"/>
            <a:chExt cx="486300" cy="429600"/>
          </a:xfrm>
        </p:grpSpPr>
        <p:sp>
          <p:nvSpPr>
            <p:cNvPr id="2624" name="Shape 262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625" name="Shape 262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1</a:t>
              </a:r>
            </a:p>
          </p:txBody>
        </p:sp>
      </p:grpSp>
      <p:cxnSp>
        <p:nvCxnSpPr>
          <p:cNvPr id="2626" name="Shape 2626"/>
          <p:cNvCxnSpPr>
            <a:endCxn id="2625" idx="1"/>
          </p:cNvCxnSpPr>
          <p:nvPr/>
        </p:nvCxnSpPr>
        <p:spPr>
          <a:xfrm flipH="1" rot="10800000">
            <a:off x="836475" y="3368300"/>
            <a:ext cx="1164000" cy="11700"/>
          </a:xfrm>
          <a:prstGeom prst="straightConnector1">
            <a:avLst/>
          </a:prstGeom>
          <a:noFill/>
          <a:ln cap="flat" cmpd="sng" w="28575">
            <a:solidFill>
              <a:schemeClr val="dk2"/>
            </a:solidFill>
            <a:prstDash val="solid"/>
            <a:round/>
            <a:headEnd len="lg" w="lg" type="none"/>
            <a:tailEnd len="lg" w="lg" type="stealth"/>
          </a:ln>
        </p:spPr>
      </p:cxnSp>
      <p:sp>
        <p:nvSpPr>
          <p:cNvPr id="2627" name="Shape 2627"/>
          <p:cNvSpPr txBox="1"/>
          <p:nvPr/>
        </p:nvSpPr>
        <p:spPr>
          <a:xfrm>
            <a:off x="770529" y="2551967"/>
            <a:ext cx="20151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FFFF00"/>
                </a:solidFill>
              </a:rPr>
              <a:t>Neighbor</a:t>
            </a:r>
            <a:r>
              <a:rPr b="1" lang="en">
                <a:solidFill>
                  <a:srgbClr val="EFEFEF"/>
                </a:solidFill>
              </a:rPr>
              <a:t>: one result from the other in a single step</a:t>
            </a:r>
          </a:p>
        </p:txBody>
      </p:sp>
    </p:spTree>
  </p:cSld>
  <p:clrMapOvr>
    <a:masterClrMapping/>
  </p:clrMapOvr>
</p:sld>
</file>

<file path=ppt/slides/slide11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631" name="Shape 2631"/>
        <p:cNvGrpSpPr/>
        <p:nvPr/>
      </p:nvGrpSpPr>
      <p:grpSpPr>
        <a:xfrm>
          <a:off x="0" y="0"/>
          <a:ext cx="0" cy="0"/>
          <a:chOff x="0" y="0"/>
          <a:chExt cx="0" cy="0"/>
        </a:xfrm>
      </p:grpSpPr>
      <p:sp>
        <p:nvSpPr>
          <p:cNvPr id="2632" name="Shape 2632"/>
          <p:cNvSpPr/>
          <p:nvPr/>
        </p:nvSpPr>
        <p:spPr>
          <a:xfrm>
            <a:off x="282600" y="3052175"/>
            <a:ext cx="5697300" cy="644400"/>
          </a:xfrm>
          <a:prstGeom prst="rect">
            <a:avLst/>
          </a:prstGeom>
          <a:solidFill>
            <a:srgbClr val="783F04"/>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633" name="Shape 2633"/>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634" name="Shape 2634"/>
          <p:cNvSpPr txBox="1"/>
          <p:nvPr>
            <p:ph idx="1" type="body"/>
          </p:nvPr>
        </p:nvSpPr>
        <p:spPr>
          <a:xfrm>
            <a:off x="973350" y="1377025"/>
            <a:ext cx="79464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Assume all configurations in D are univalent.</a:t>
            </a:r>
          </a:p>
          <a:p>
            <a:pPr indent="-342900" lvl="0" marL="457200" rtl="0">
              <a:spcBef>
                <a:spcPts val="0"/>
              </a:spcBef>
              <a:buSzPct val="100000"/>
              <a:buChar char="●"/>
            </a:pPr>
            <a:r>
              <a:rPr lang="en" sz="1800"/>
              <a:t>There exists both 0-valent configuration and 1-valent configuration in D.</a:t>
            </a:r>
          </a:p>
          <a:p>
            <a:pPr indent="-342900" lvl="0" marL="457200" rtl="0">
              <a:spcBef>
                <a:spcPts val="0"/>
              </a:spcBef>
              <a:buSzPct val="100000"/>
              <a:buChar char="●"/>
            </a:pPr>
            <a:r>
              <a:rPr lang="en" sz="1800"/>
              <a:t>Without loss of generality, assume D</a:t>
            </a:r>
            <a:r>
              <a:rPr baseline="-25000" lang="en" sz="1800"/>
              <a:t>0</a:t>
            </a:r>
            <a:r>
              <a:rPr lang="en" sz="1800"/>
              <a:t>=e(C) in D is 0-valent</a:t>
            </a:r>
          </a:p>
          <a:p>
            <a:pPr lvl="0" rtl="0">
              <a:spcBef>
                <a:spcPts val="0"/>
              </a:spcBef>
              <a:buNone/>
            </a:pPr>
            <a:r>
              <a:t/>
            </a:r>
            <a:endParaRPr sz="1800"/>
          </a:p>
          <a:p>
            <a:pPr lvl="0" marR="0" rtl="0" algn="l">
              <a:lnSpc>
                <a:spcPct val="115000"/>
              </a:lnSpc>
              <a:spcBef>
                <a:spcPts val="0"/>
              </a:spcBef>
              <a:spcAft>
                <a:spcPts val="1600"/>
              </a:spcAft>
              <a:buNone/>
            </a:pPr>
            <a:r>
              <a:t/>
            </a:r>
            <a:endParaRPr sz="1800"/>
          </a:p>
        </p:txBody>
      </p:sp>
      <p:grpSp>
        <p:nvGrpSpPr>
          <p:cNvPr id="2635" name="Shape 2635"/>
          <p:cNvGrpSpPr/>
          <p:nvPr/>
        </p:nvGrpSpPr>
        <p:grpSpPr>
          <a:xfrm>
            <a:off x="430525" y="3153500"/>
            <a:ext cx="486300" cy="429600"/>
            <a:chOff x="1774800" y="2984350"/>
            <a:chExt cx="486300" cy="429600"/>
          </a:xfrm>
        </p:grpSpPr>
        <p:sp>
          <p:nvSpPr>
            <p:cNvPr id="2636" name="Shape 263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637" name="Shape 263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2638" name="Shape 2638"/>
          <p:cNvGrpSpPr/>
          <p:nvPr/>
        </p:nvGrpSpPr>
        <p:grpSpPr>
          <a:xfrm>
            <a:off x="2000475" y="3153500"/>
            <a:ext cx="486300" cy="429600"/>
            <a:chOff x="1774800" y="2984350"/>
            <a:chExt cx="486300" cy="429600"/>
          </a:xfrm>
        </p:grpSpPr>
        <p:sp>
          <p:nvSpPr>
            <p:cNvPr id="2639" name="Shape 263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640" name="Shape 264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1</a:t>
              </a:r>
            </a:p>
          </p:txBody>
        </p:sp>
      </p:grpSp>
      <p:grpSp>
        <p:nvGrpSpPr>
          <p:cNvPr id="2641" name="Shape 2641"/>
          <p:cNvGrpSpPr/>
          <p:nvPr/>
        </p:nvGrpSpPr>
        <p:grpSpPr>
          <a:xfrm>
            <a:off x="3102425" y="3153500"/>
            <a:ext cx="486300" cy="429600"/>
            <a:chOff x="1774800" y="2984350"/>
            <a:chExt cx="486300" cy="429600"/>
          </a:xfrm>
        </p:grpSpPr>
        <p:sp>
          <p:nvSpPr>
            <p:cNvPr id="2642" name="Shape 264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643" name="Shape 264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a:t>
              </a:r>
            </a:p>
          </p:txBody>
        </p:sp>
      </p:grpSp>
      <p:grpSp>
        <p:nvGrpSpPr>
          <p:cNvPr id="2644" name="Shape 2644"/>
          <p:cNvGrpSpPr/>
          <p:nvPr/>
        </p:nvGrpSpPr>
        <p:grpSpPr>
          <a:xfrm>
            <a:off x="4204375" y="3153488"/>
            <a:ext cx="486300" cy="429600"/>
            <a:chOff x="1774800" y="2984350"/>
            <a:chExt cx="486300" cy="429600"/>
          </a:xfrm>
        </p:grpSpPr>
        <p:sp>
          <p:nvSpPr>
            <p:cNvPr id="2645" name="Shape 264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646" name="Shape 264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i+1</a:t>
              </a:r>
            </a:p>
          </p:txBody>
        </p:sp>
      </p:grpSp>
      <p:grpSp>
        <p:nvGrpSpPr>
          <p:cNvPr id="2647" name="Shape 2647"/>
          <p:cNvGrpSpPr/>
          <p:nvPr/>
        </p:nvGrpSpPr>
        <p:grpSpPr>
          <a:xfrm>
            <a:off x="5306325" y="3153500"/>
            <a:ext cx="486300" cy="429600"/>
            <a:chOff x="1774800" y="2984350"/>
            <a:chExt cx="486300" cy="429600"/>
          </a:xfrm>
        </p:grpSpPr>
        <p:sp>
          <p:nvSpPr>
            <p:cNvPr id="2648" name="Shape 264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649" name="Shape 264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k</a:t>
              </a:r>
            </a:p>
          </p:txBody>
        </p:sp>
      </p:grpSp>
      <p:cxnSp>
        <p:nvCxnSpPr>
          <p:cNvPr id="2650" name="Shape 2650"/>
          <p:cNvCxnSpPr>
            <a:endCxn id="2640" idx="1"/>
          </p:cNvCxnSpPr>
          <p:nvPr/>
        </p:nvCxnSpPr>
        <p:spPr>
          <a:xfrm flipH="1" rot="10800000">
            <a:off x="836475" y="3368300"/>
            <a:ext cx="1164000" cy="11700"/>
          </a:xfrm>
          <a:prstGeom prst="straightConnector1">
            <a:avLst/>
          </a:prstGeom>
          <a:noFill/>
          <a:ln cap="flat" cmpd="sng" w="28575">
            <a:solidFill>
              <a:schemeClr val="dk2"/>
            </a:solidFill>
            <a:prstDash val="solid"/>
            <a:round/>
            <a:headEnd len="lg" w="lg" type="none"/>
            <a:tailEnd len="lg" w="lg" type="stealth"/>
          </a:ln>
        </p:spPr>
      </p:cxnSp>
      <p:cxnSp>
        <p:nvCxnSpPr>
          <p:cNvPr id="2651" name="Shape 2651"/>
          <p:cNvCxnSpPr>
            <a:endCxn id="2646" idx="1"/>
          </p:cNvCxnSpPr>
          <p:nvPr/>
        </p:nvCxnSpPr>
        <p:spPr>
          <a:xfrm flipH="1" rot="10800000">
            <a:off x="3515575" y="3368288"/>
            <a:ext cx="688800" cy="300"/>
          </a:xfrm>
          <a:prstGeom prst="straightConnector1">
            <a:avLst/>
          </a:prstGeom>
          <a:noFill/>
          <a:ln cap="flat" cmpd="sng" w="28575">
            <a:solidFill>
              <a:schemeClr val="dk2"/>
            </a:solidFill>
            <a:prstDash val="solid"/>
            <a:round/>
            <a:headEnd len="lg" w="lg" type="none"/>
            <a:tailEnd len="lg" w="lg" type="stealth"/>
          </a:ln>
        </p:spPr>
      </p:cxnSp>
      <p:sp>
        <p:nvSpPr>
          <p:cNvPr id="2652" name="Shape 2652"/>
          <p:cNvSpPr txBox="1"/>
          <p:nvPr/>
        </p:nvSpPr>
        <p:spPr>
          <a:xfrm>
            <a:off x="2515150"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2653" name="Shape 2653"/>
          <p:cNvSpPr txBox="1"/>
          <p:nvPr/>
        </p:nvSpPr>
        <p:spPr>
          <a:xfrm>
            <a:off x="4690675"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2654" name="Shape 2654"/>
          <p:cNvSpPr txBox="1"/>
          <p:nvPr/>
        </p:nvSpPr>
        <p:spPr>
          <a:xfrm>
            <a:off x="770529" y="2551967"/>
            <a:ext cx="20151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FFFF00"/>
                </a:solidFill>
              </a:rPr>
              <a:t>Neighbor</a:t>
            </a:r>
            <a:r>
              <a:rPr b="1" lang="en">
                <a:solidFill>
                  <a:srgbClr val="EFEFEF"/>
                </a:solidFill>
              </a:rPr>
              <a:t>: one result from the other in a single step</a:t>
            </a:r>
          </a:p>
        </p:txBody>
      </p:sp>
      <p:sp>
        <p:nvSpPr>
          <p:cNvPr id="2655" name="Shape 2655"/>
          <p:cNvSpPr txBox="1"/>
          <p:nvPr/>
        </p:nvSpPr>
        <p:spPr>
          <a:xfrm>
            <a:off x="5634178" y="3578000"/>
            <a:ext cx="9006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cxnSp>
        <p:nvCxnSpPr>
          <p:cNvPr id="2656" name="Shape 2656"/>
          <p:cNvCxnSpPr>
            <a:stCxn id="2649" idx="2"/>
            <a:endCxn id="2657" idx="0"/>
          </p:cNvCxnSpPr>
          <p:nvPr/>
        </p:nvCxnSpPr>
        <p:spPr>
          <a:xfrm>
            <a:off x="5549475" y="3583100"/>
            <a:ext cx="0" cy="265200"/>
          </a:xfrm>
          <a:prstGeom prst="straightConnector1">
            <a:avLst/>
          </a:prstGeom>
          <a:noFill/>
          <a:ln cap="flat" cmpd="sng" w="28575">
            <a:solidFill>
              <a:schemeClr val="dk2"/>
            </a:solidFill>
            <a:prstDash val="solid"/>
            <a:round/>
            <a:headEnd len="lg" w="lg" type="none"/>
            <a:tailEnd len="lg" w="lg" type="stealth"/>
          </a:ln>
        </p:spPr>
      </p:cxnSp>
      <p:grpSp>
        <p:nvGrpSpPr>
          <p:cNvPr id="2658" name="Shape 2658"/>
          <p:cNvGrpSpPr/>
          <p:nvPr/>
        </p:nvGrpSpPr>
        <p:grpSpPr>
          <a:xfrm>
            <a:off x="5306325" y="3848325"/>
            <a:ext cx="486300" cy="429600"/>
            <a:chOff x="1774800" y="2984350"/>
            <a:chExt cx="486300" cy="429600"/>
          </a:xfrm>
        </p:grpSpPr>
        <p:sp>
          <p:nvSpPr>
            <p:cNvPr id="2659" name="Shape 265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657" name="Shape 265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k</a:t>
              </a:r>
            </a:p>
          </p:txBody>
        </p:sp>
      </p:grpSp>
      <p:grpSp>
        <p:nvGrpSpPr>
          <p:cNvPr id="2660" name="Shape 2660"/>
          <p:cNvGrpSpPr/>
          <p:nvPr/>
        </p:nvGrpSpPr>
        <p:grpSpPr>
          <a:xfrm>
            <a:off x="5306325" y="4543150"/>
            <a:ext cx="486300" cy="429600"/>
            <a:chOff x="1774800" y="2984350"/>
            <a:chExt cx="486300" cy="429600"/>
          </a:xfrm>
        </p:grpSpPr>
        <p:sp>
          <p:nvSpPr>
            <p:cNvPr id="2661" name="Shape 2661"/>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662" name="Shape 266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cxnSp>
        <p:nvCxnSpPr>
          <p:cNvPr id="2663" name="Shape 2663"/>
          <p:cNvCxnSpPr>
            <a:stCxn id="2657" idx="2"/>
            <a:endCxn id="2662" idx="0"/>
          </p:cNvCxnSpPr>
          <p:nvPr/>
        </p:nvCxnSpPr>
        <p:spPr>
          <a:xfrm>
            <a:off x="5549475" y="4277925"/>
            <a:ext cx="0" cy="265200"/>
          </a:xfrm>
          <a:prstGeom prst="straightConnector1">
            <a:avLst/>
          </a:prstGeom>
          <a:noFill/>
          <a:ln cap="flat" cmpd="sng" w="28575">
            <a:solidFill>
              <a:schemeClr val="dk2"/>
            </a:solidFill>
            <a:prstDash val="solid"/>
            <a:round/>
            <a:headEnd len="lg" w="lg" type="none"/>
            <a:tailEnd len="lg" w="lg" type="none"/>
          </a:ln>
        </p:spPr>
      </p:cxnSp>
    </p:spTree>
  </p:cSld>
  <p:clrMapOvr>
    <a:masterClrMapping/>
  </p:clrMapOvr>
</p:sld>
</file>

<file path=ppt/slides/slide11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667" name="Shape 2667"/>
        <p:cNvGrpSpPr/>
        <p:nvPr/>
      </p:nvGrpSpPr>
      <p:grpSpPr>
        <a:xfrm>
          <a:off x="0" y="0"/>
          <a:ext cx="0" cy="0"/>
          <a:chOff x="0" y="0"/>
          <a:chExt cx="0" cy="0"/>
        </a:xfrm>
      </p:grpSpPr>
      <p:sp>
        <p:nvSpPr>
          <p:cNvPr id="2668" name="Shape 2668"/>
          <p:cNvSpPr/>
          <p:nvPr/>
        </p:nvSpPr>
        <p:spPr>
          <a:xfrm>
            <a:off x="282600" y="3052175"/>
            <a:ext cx="5697300" cy="644400"/>
          </a:xfrm>
          <a:prstGeom prst="rect">
            <a:avLst/>
          </a:prstGeom>
          <a:solidFill>
            <a:srgbClr val="783F04"/>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669" name="Shape 2669"/>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670" name="Shape 2670"/>
          <p:cNvSpPr txBox="1"/>
          <p:nvPr>
            <p:ph idx="1" type="body"/>
          </p:nvPr>
        </p:nvSpPr>
        <p:spPr>
          <a:xfrm>
            <a:off x="973350" y="1377025"/>
            <a:ext cx="79464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Assume all configurations in D are univalent.</a:t>
            </a:r>
          </a:p>
          <a:p>
            <a:pPr indent="-342900" lvl="0" marL="457200" rtl="0">
              <a:spcBef>
                <a:spcPts val="0"/>
              </a:spcBef>
              <a:buSzPct val="100000"/>
              <a:buChar char="●"/>
            </a:pPr>
            <a:r>
              <a:rPr lang="en" sz="1800"/>
              <a:t>There exists both 0-valent configuration and 1-valent configuration in D.</a:t>
            </a:r>
          </a:p>
          <a:p>
            <a:pPr indent="-342900" lvl="0" marL="457200" rtl="0">
              <a:spcBef>
                <a:spcPts val="0"/>
              </a:spcBef>
              <a:buSzPct val="100000"/>
              <a:buChar char="●"/>
            </a:pPr>
            <a:r>
              <a:rPr lang="en" sz="1800"/>
              <a:t>Without loss of generality, assume D</a:t>
            </a:r>
            <a:r>
              <a:rPr baseline="-25000" lang="en" sz="1800"/>
              <a:t>0</a:t>
            </a:r>
            <a:r>
              <a:rPr lang="en" sz="1800"/>
              <a:t>=e(C) in D is 0-valent</a:t>
            </a:r>
          </a:p>
          <a:p>
            <a:pPr lvl="0" rtl="0">
              <a:spcBef>
                <a:spcPts val="0"/>
              </a:spcBef>
              <a:buNone/>
            </a:pPr>
            <a:r>
              <a:t/>
            </a:r>
            <a:endParaRPr sz="1800"/>
          </a:p>
          <a:p>
            <a:pPr lvl="0" marR="0" rtl="0" algn="l">
              <a:lnSpc>
                <a:spcPct val="115000"/>
              </a:lnSpc>
              <a:spcBef>
                <a:spcPts val="0"/>
              </a:spcBef>
              <a:spcAft>
                <a:spcPts val="1600"/>
              </a:spcAft>
              <a:buNone/>
            </a:pPr>
            <a:r>
              <a:t/>
            </a:r>
            <a:endParaRPr sz="1800"/>
          </a:p>
        </p:txBody>
      </p:sp>
      <p:grpSp>
        <p:nvGrpSpPr>
          <p:cNvPr id="2671" name="Shape 2671"/>
          <p:cNvGrpSpPr/>
          <p:nvPr/>
        </p:nvGrpSpPr>
        <p:grpSpPr>
          <a:xfrm>
            <a:off x="430525" y="3153500"/>
            <a:ext cx="486300" cy="429600"/>
            <a:chOff x="1774800" y="2984350"/>
            <a:chExt cx="486300" cy="429600"/>
          </a:xfrm>
        </p:grpSpPr>
        <p:sp>
          <p:nvSpPr>
            <p:cNvPr id="2672" name="Shape 267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673" name="Shape 267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2674" name="Shape 2674"/>
          <p:cNvGrpSpPr/>
          <p:nvPr/>
        </p:nvGrpSpPr>
        <p:grpSpPr>
          <a:xfrm>
            <a:off x="2000475" y="3153500"/>
            <a:ext cx="486300" cy="429600"/>
            <a:chOff x="1774800" y="2984350"/>
            <a:chExt cx="486300" cy="429600"/>
          </a:xfrm>
        </p:grpSpPr>
        <p:sp>
          <p:nvSpPr>
            <p:cNvPr id="2675" name="Shape 267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676" name="Shape 267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1</a:t>
              </a:r>
            </a:p>
          </p:txBody>
        </p:sp>
      </p:grpSp>
      <p:grpSp>
        <p:nvGrpSpPr>
          <p:cNvPr id="2677" name="Shape 2677"/>
          <p:cNvGrpSpPr/>
          <p:nvPr/>
        </p:nvGrpSpPr>
        <p:grpSpPr>
          <a:xfrm>
            <a:off x="3102425" y="3153500"/>
            <a:ext cx="486300" cy="429600"/>
            <a:chOff x="1774800" y="2984350"/>
            <a:chExt cx="486300" cy="429600"/>
          </a:xfrm>
        </p:grpSpPr>
        <p:sp>
          <p:nvSpPr>
            <p:cNvPr id="2678" name="Shape 267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679" name="Shape 267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a:t>
              </a:r>
            </a:p>
          </p:txBody>
        </p:sp>
      </p:grpSp>
      <p:grpSp>
        <p:nvGrpSpPr>
          <p:cNvPr id="2680" name="Shape 2680"/>
          <p:cNvGrpSpPr/>
          <p:nvPr/>
        </p:nvGrpSpPr>
        <p:grpSpPr>
          <a:xfrm>
            <a:off x="4204375" y="3153488"/>
            <a:ext cx="486300" cy="429600"/>
            <a:chOff x="1774800" y="2984350"/>
            <a:chExt cx="486300" cy="429600"/>
          </a:xfrm>
        </p:grpSpPr>
        <p:sp>
          <p:nvSpPr>
            <p:cNvPr id="2681" name="Shape 268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682" name="Shape 268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i+1</a:t>
              </a:r>
            </a:p>
          </p:txBody>
        </p:sp>
      </p:grpSp>
      <p:grpSp>
        <p:nvGrpSpPr>
          <p:cNvPr id="2683" name="Shape 2683"/>
          <p:cNvGrpSpPr/>
          <p:nvPr/>
        </p:nvGrpSpPr>
        <p:grpSpPr>
          <a:xfrm>
            <a:off x="430525" y="3858625"/>
            <a:ext cx="486300" cy="429600"/>
            <a:chOff x="1774800" y="2984350"/>
            <a:chExt cx="486300" cy="429600"/>
          </a:xfrm>
        </p:grpSpPr>
        <p:sp>
          <p:nvSpPr>
            <p:cNvPr id="2684" name="Shape 268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685" name="Shape 268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0</a:t>
              </a:r>
            </a:p>
          </p:txBody>
        </p:sp>
      </p:grpSp>
      <p:grpSp>
        <p:nvGrpSpPr>
          <p:cNvPr id="2686" name="Shape 2686"/>
          <p:cNvGrpSpPr/>
          <p:nvPr/>
        </p:nvGrpSpPr>
        <p:grpSpPr>
          <a:xfrm>
            <a:off x="5306325" y="3153500"/>
            <a:ext cx="486300" cy="429600"/>
            <a:chOff x="1774800" y="2984350"/>
            <a:chExt cx="486300" cy="429600"/>
          </a:xfrm>
        </p:grpSpPr>
        <p:sp>
          <p:nvSpPr>
            <p:cNvPr id="2687" name="Shape 268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688" name="Shape 268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k</a:t>
              </a:r>
            </a:p>
          </p:txBody>
        </p:sp>
      </p:grpSp>
      <p:grpSp>
        <p:nvGrpSpPr>
          <p:cNvPr id="2689" name="Shape 2689"/>
          <p:cNvGrpSpPr/>
          <p:nvPr/>
        </p:nvGrpSpPr>
        <p:grpSpPr>
          <a:xfrm>
            <a:off x="5306325" y="3848325"/>
            <a:ext cx="486300" cy="429600"/>
            <a:chOff x="1774800" y="2984350"/>
            <a:chExt cx="486300" cy="429600"/>
          </a:xfrm>
        </p:grpSpPr>
        <p:sp>
          <p:nvSpPr>
            <p:cNvPr id="2690" name="Shape 269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691" name="Shape 269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k</a:t>
              </a:r>
            </a:p>
          </p:txBody>
        </p:sp>
      </p:grpSp>
      <p:cxnSp>
        <p:nvCxnSpPr>
          <p:cNvPr id="2692" name="Shape 2692"/>
          <p:cNvCxnSpPr>
            <a:endCxn id="2676" idx="1"/>
          </p:cNvCxnSpPr>
          <p:nvPr/>
        </p:nvCxnSpPr>
        <p:spPr>
          <a:xfrm flipH="1" rot="10800000">
            <a:off x="836475" y="3368300"/>
            <a:ext cx="1164000" cy="11700"/>
          </a:xfrm>
          <a:prstGeom prst="straightConnector1">
            <a:avLst/>
          </a:prstGeom>
          <a:noFill/>
          <a:ln cap="flat" cmpd="sng" w="28575">
            <a:solidFill>
              <a:schemeClr val="dk2"/>
            </a:solidFill>
            <a:prstDash val="solid"/>
            <a:round/>
            <a:headEnd len="lg" w="lg" type="none"/>
            <a:tailEnd len="lg" w="lg" type="stealth"/>
          </a:ln>
        </p:spPr>
      </p:cxnSp>
      <p:cxnSp>
        <p:nvCxnSpPr>
          <p:cNvPr id="2693" name="Shape 2693"/>
          <p:cNvCxnSpPr>
            <a:stCxn id="2673" idx="2"/>
            <a:endCxn id="2685" idx="0"/>
          </p:cNvCxnSpPr>
          <p:nvPr/>
        </p:nvCxnSpPr>
        <p:spPr>
          <a:xfrm>
            <a:off x="673675" y="3583100"/>
            <a:ext cx="0" cy="275400"/>
          </a:xfrm>
          <a:prstGeom prst="straightConnector1">
            <a:avLst/>
          </a:prstGeom>
          <a:noFill/>
          <a:ln cap="flat" cmpd="sng" w="28575">
            <a:solidFill>
              <a:schemeClr val="dk2"/>
            </a:solidFill>
            <a:prstDash val="solid"/>
            <a:round/>
            <a:headEnd len="lg" w="lg" type="none"/>
            <a:tailEnd len="lg" w="lg" type="stealth"/>
          </a:ln>
        </p:spPr>
      </p:cxnSp>
      <p:cxnSp>
        <p:nvCxnSpPr>
          <p:cNvPr id="2694" name="Shape 2694"/>
          <p:cNvCxnSpPr>
            <a:stCxn id="2688" idx="2"/>
            <a:endCxn id="2691" idx="0"/>
          </p:cNvCxnSpPr>
          <p:nvPr/>
        </p:nvCxnSpPr>
        <p:spPr>
          <a:xfrm>
            <a:off x="55494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2695" name="Shape 2695"/>
          <p:cNvCxnSpPr>
            <a:endCxn id="2682" idx="1"/>
          </p:cNvCxnSpPr>
          <p:nvPr/>
        </p:nvCxnSpPr>
        <p:spPr>
          <a:xfrm flipH="1" rot="10800000">
            <a:off x="3515575" y="3368288"/>
            <a:ext cx="688800" cy="300"/>
          </a:xfrm>
          <a:prstGeom prst="straightConnector1">
            <a:avLst/>
          </a:prstGeom>
          <a:noFill/>
          <a:ln cap="flat" cmpd="sng" w="28575">
            <a:solidFill>
              <a:schemeClr val="dk2"/>
            </a:solidFill>
            <a:prstDash val="solid"/>
            <a:round/>
            <a:headEnd len="lg" w="lg" type="none"/>
            <a:tailEnd len="lg" w="lg" type="stealth"/>
          </a:ln>
        </p:spPr>
      </p:cxnSp>
      <p:sp>
        <p:nvSpPr>
          <p:cNvPr id="2696" name="Shape 2696"/>
          <p:cNvSpPr txBox="1"/>
          <p:nvPr/>
        </p:nvSpPr>
        <p:spPr>
          <a:xfrm>
            <a:off x="2515150"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2697" name="Shape 2697"/>
          <p:cNvSpPr txBox="1"/>
          <p:nvPr/>
        </p:nvSpPr>
        <p:spPr>
          <a:xfrm>
            <a:off x="4690675"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2698" name="Shape 2698"/>
          <p:cNvSpPr txBox="1"/>
          <p:nvPr/>
        </p:nvSpPr>
        <p:spPr>
          <a:xfrm>
            <a:off x="770529" y="2551967"/>
            <a:ext cx="20151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FFFF00"/>
                </a:solidFill>
              </a:rPr>
              <a:t>Neighbor</a:t>
            </a:r>
            <a:r>
              <a:rPr b="1" lang="en">
                <a:solidFill>
                  <a:srgbClr val="EFEFEF"/>
                </a:solidFill>
              </a:rPr>
              <a:t>: one result from the other in a single step</a:t>
            </a:r>
          </a:p>
        </p:txBody>
      </p:sp>
      <p:grpSp>
        <p:nvGrpSpPr>
          <p:cNvPr id="2699" name="Shape 2699"/>
          <p:cNvGrpSpPr/>
          <p:nvPr/>
        </p:nvGrpSpPr>
        <p:grpSpPr>
          <a:xfrm>
            <a:off x="430525" y="4563750"/>
            <a:ext cx="486300" cy="429600"/>
            <a:chOff x="1774800" y="2984350"/>
            <a:chExt cx="486300" cy="429600"/>
          </a:xfrm>
        </p:grpSpPr>
        <p:sp>
          <p:nvSpPr>
            <p:cNvPr id="2700" name="Shape 2700"/>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701" name="Shape 270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2702" name="Shape 2702"/>
          <p:cNvGrpSpPr/>
          <p:nvPr/>
        </p:nvGrpSpPr>
        <p:grpSpPr>
          <a:xfrm>
            <a:off x="5306325" y="4543150"/>
            <a:ext cx="486300" cy="429600"/>
            <a:chOff x="1774800" y="2984350"/>
            <a:chExt cx="486300" cy="429600"/>
          </a:xfrm>
        </p:grpSpPr>
        <p:sp>
          <p:nvSpPr>
            <p:cNvPr id="2703" name="Shape 2703"/>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704" name="Shape 270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cxnSp>
        <p:nvCxnSpPr>
          <p:cNvPr id="2705" name="Shape 2705"/>
          <p:cNvCxnSpPr>
            <a:stCxn id="2685" idx="2"/>
            <a:endCxn id="2701" idx="0"/>
          </p:cNvCxnSpPr>
          <p:nvPr/>
        </p:nvCxnSpPr>
        <p:spPr>
          <a:xfrm>
            <a:off x="673675" y="4288225"/>
            <a:ext cx="0" cy="275400"/>
          </a:xfrm>
          <a:prstGeom prst="straightConnector1">
            <a:avLst/>
          </a:prstGeom>
          <a:noFill/>
          <a:ln cap="flat" cmpd="sng" w="28575">
            <a:solidFill>
              <a:schemeClr val="dk2"/>
            </a:solidFill>
            <a:prstDash val="solid"/>
            <a:round/>
            <a:headEnd len="lg" w="lg" type="none"/>
            <a:tailEnd len="lg" w="lg" type="none"/>
          </a:ln>
        </p:spPr>
      </p:cxnSp>
      <p:cxnSp>
        <p:nvCxnSpPr>
          <p:cNvPr id="2706" name="Shape 2706"/>
          <p:cNvCxnSpPr>
            <a:stCxn id="2691" idx="2"/>
            <a:endCxn id="2704" idx="0"/>
          </p:cNvCxnSpPr>
          <p:nvPr/>
        </p:nvCxnSpPr>
        <p:spPr>
          <a:xfrm>
            <a:off x="5549475" y="4277925"/>
            <a:ext cx="0" cy="265200"/>
          </a:xfrm>
          <a:prstGeom prst="straightConnector1">
            <a:avLst/>
          </a:prstGeom>
          <a:noFill/>
          <a:ln cap="flat" cmpd="sng" w="28575">
            <a:solidFill>
              <a:schemeClr val="dk2"/>
            </a:solidFill>
            <a:prstDash val="solid"/>
            <a:round/>
            <a:headEnd len="lg" w="lg" type="none"/>
            <a:tailEnd len="lg" w="lg" type="none"/>
          </a:ln>
        </p:spPr>
      </p:cxnSp>
      <p:sp>
        <p:nvSpPr>
          <p:cNvPr id="2707" name="Shape 2707"/>
          <p:cNvSpPr txBox="1"/>
          <p:nvPr/>
        </p:nvSpPr>
        <p:spPr>
          <a:xfrm>
            <a:off x="673678" y="3578000"/>
            <a:ext cx="9006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
        <p:nvSpPr>
          <p:cNvPr id="2708" name="Shape 2708"/>
          <p:cNvSpPr txBox="1"/>
          <p:nvPr/>
        </p:nvSpPr>
        <p:spPr>
          <a:xfrm>
            <a:off x="5634178" y="3578000"/>
            <a:ext cx="9006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Tree>
  </p:cSld>
  <p:clrMapOvr>
    <a:masterClrMapping/>
  </p:clrMapOvr>
</p:sld>
</file>

<file path=ppt/slides/slide11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712" name="Shape 2712"/>
        <p:cNvGrpSpPr/>
        <p:nvPr/>
      </p:nvGrpSpPr>
      <p:grpSpPr>
        <a:xfrm>
          <a:off x="0" y="0"/>
          <a:ext cx="0" cy="0"/>
          <a:chOff x="0" y="0"/>
          <a:chExt cx="0" cy="0"/>
        </a:xfrm>
      </p:grpSpPr>
      <p:sp>
        <p:nvSpPr>
          <p:cNvPr id="2713" name="Shape 2713"/>
          <p:cNvSpPr/>
          <p:nvPr/>
        </p:nvSpPr>
        <p:spPr>
          <a:xfrm>
            <a:off x="282600" y="3740925"/>
            <a:ext cx="5697300" cy="644400"/>
          </a:xfrm>
          <a:prstGeom prst="rect">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714" name="Shape 2714"/>
          <p:cNvSpPr/>
          <p:nvPr/>
        </p:nvSpPr>
        <p:spPr>
          <a:xfrm>
            <a:off x="282600" y="3052175"/>
            <a:ext cx="5697300" cy="644400"/>
          </a:xfrm>
          <a:prstGeom prst="rect">
            <a:avLst/>
          </a:prstGeom>
          <a:solidFill>
            <a:srgbClr val="783F04"/>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715" name="Shape 2715"/>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716" name="Shape 2716"/>
          <p:cNvSpPr txBox="1"/>
          <p:nvPr>
            <p:ph idx="1" type="body"/>
          </p:nvPr>
        </p:nvSpPr>
        <p:spPr>
          <a:xfrm>
            <a:off x="973350" y="1377025"/>
            <a:ext cx="79464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Assume all configurations in D are univalent.</a:t>
            </a:r>
          </a:p>
          <a:p>
            <a:pPr indent="-342900" lvl="0" marL="457200" rtl="0">
              <a:spcBef>
                <a:spcPts val="0"/>
              </a:spcBef>
              <a:buSzPct val="100000"/>
              <a:buChar char="●"/>
            </a:pPr>
            <a:r>
              <a:rPr lang="en" sz="1800"/>
              <a:t>There exists both 0-valent configuration and 1-valent configuration in D.</a:t>
            </a:r>
          </a:p>
          <a:p>
            <a:pPr indent="-342900" lvl="0" marL="457200" rtl="0">
              <a:spcBef>
                <a:spcPts val="0"/>
              </a:spcBef>
              <a:buSzPct val="100000"/>
              <a:buChar char="●"/>
            </a:pPr>
            <a:r>
              <a:rPr lang="en" sz="1800"/>
              <a:t>Without loss of generality, assume D</a:t>
            </a:r>
            <a:r>
              <a:rPr baseline="-25000" lang="en" sz="1800"/>
              <a:t>0</a:t>
            </a:r>
            <a:r>
              <a:rPr lang="en" sz="1800"/>
              <a:t>=e(C) in D is 0-valent</a:t>
            </a:r>
          </a:p>
          <a:p>
            <a:pPr lvl="0" rtl="0">
              <a:spcBef>
                <a:spcPts val="0"/>
              </a:spcBef>
              <a:buNone/>
            </a:pPr>
            <a:r>
              <a:t/>
            </a:r>
            <a:endParaRPr sz="1800"/>
          </a:p>
          <a:p>
            <a:pPr lvl="0" marR="0" rtl="0" algn="l">
              <a:lnSpc>
                <a:spcPct val="115000"/>
              </a:lnSpc>
              <a:spcBef>
                <a:spcPts val="0"/>
              </a:spcBef>
              <a:spcAft>
                <a:spcPts val="1600"/>
              </a:spcAft>
              <a:buNone/>
            </a:pPr>
            <a:r>
              <a:t/>
            </a:r>
            <a:endParaRPr sz="1800"/>
          </a:p>
        </p:txBody>
      </p:sp>
      <p:grpSp>
        <p:nvGrpSpPr>
          <p:cNvPr id="2717" name="Shape 2717"/>
          <p:cNvGrpSpPr/>
          <p:nvPr/>
        </p:nvGrpSpPr>
        <p:grpSpPr>
          <a:xfrm>
            <a:off x="430525" y="3153500"/>
            <a:ext cx="486300" cy="429600"/>
            <a:chOff x="1774800" y="2984350"/>
            <a:chExt cx="486300" cy="429600"/>
          </a:xfrm>
        </p:grpSpPr>
        <p:sp>
          <p:nvSpPr>
            <p:cNvPr id="2718" name="Shape 271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719" name="Shape 271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2720" name="Shape 2720"/>
          <p:cNvGrpSpPr/>
          <p:nvPr/>
        </p:nvGrpSpPr>
        <p:grpSpPr>
          <a:xfrm>
            <a:off x="2000475" y="3153500"/>
            <a:ext cx="486300" cy="429600"/>
            <a:chOff x="1774800" y="2984350"/>
            <a:chExt cx="486300" cy="429600"/>
          </a:xfrm>
        </p:grpSpPr>
        <p:sp>
          <p:nvSpPr>
            <p:cNvPr id="2721" name="Shape 272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722" name="Shape 272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1</a:t>
              </a:r>
            </a:p>
          </p:txBody>
        </p:sp>
      </p:grpSp>
      <p:grpSp>
        <p:nvGrpSpPr>
          <p:cNvPr id="2723" name="Shape 2723"/>
          <p:cNvGrpSpPr/>
          <p:nvPr/>
        </p:nvGrpSpPr>
        <p:grpSpPr>
          <a:xfrm>
            <a:off x="3102425" y="3153500"/>
            <a:ext cx="486300" cy="429600"/>
            <a:chOff x="1774800" y="2984350"/>
            <a:chExt cx="486300" cy="429600"/>
          </a:xfrm>
        </p:grpSpPr>
        <p:sp>
          <p:nvSpPr>
            <p:cNvPr id="2724" name="Shape 272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725" name="Shape 272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a:t>
              </a:r>
            </a:p>
          </p:txBody>
        </p:sp>
      </p:grpSp>
      <p:grpSp>
        <p:nvGrpSpPr>
          <p:cNvPr id="2726" name="Shape 2726"/>
          <p:cNvGrpSpPr/>
          <p:nvPr/>
        </p:nvGrpSpPr>
        <p:grpSpPr>
          <a:xfrm>
            <a:off x="4204375" y="3153488"/>
            <a:ext cx="486300" cy="429600"/>
            <a:chOff x="1774800" y="2984350"/>
            <a:chExt cx="486300" cy="429600"/>
          </a:xfrm>
        </p:grpSpPr>
        <p:sp>
          <p:nvSpPr>
            <p:cNvPr id="2727" name="Shape 272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728" name="Shape 272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i+1</a:t>
              </a:r>
            </a:p>
          </p:txBody>
        </p:sp>
      </p:grpSp>
      <p:grpSp>
        <p:nvGrpSpPr>
          <p:cNvPr id="2729" name="Shape 2729"/>
          <p:cNvGrpSpPr/>
          <p:nvPr/>
        </p:nvGrpSpPr>
        <p:grpSpPr>
          <a:xfrm>
            <a:off x="430525" y="3858625"/>
            <a:ext cx="486300" cy="429600"/>
            <a:chOff x="1774800" y="2984350"/>
            <a:chExt cx="486300" cy="429600"/>
          </a:xfrm>
        </p:grpSpPr>
        <p:sp>
          <p:nvSpPr>
            <p:cNvPr id="2730" name="Shape 273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731" name="Shape 273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0</a:t>
              </a:r>
            </a:p>
          </p:txBody>
        </p:sp>
      </p:grpSp>
      <p:grpSp>
        <p:nvGrpSpPr>
          <p:cNvPr id="2732" name="Shape 2732"/>
          <p:cNvGrpSpPr/>
          <p:nvPr/>
        </p:nvGrpSpPr>
        <p:grpSpPr>
          <a:xfrm>
            <a:off x="5306325" y="3153500"/>
            <a:ext cx="486300" cy="429600"/>
            <a:chOff x="1774800" y="2984350"/>
            <a:chExt cx="486300" cy="429600"/>
          </a:xfrm>
        </p:grpSpPr>
        <p:sp>
          <p:nvSpPr>
            <p:cNvPr id="2733" name="Shape 273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734" name="Shape 273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k</a:t>
              </a:r>
            </a:p>
          </p:txBody>
        </p:sp>
      </p:grpSp>
      <p:grpSp>
        <p:nvGrpSpPr>
          <p:cNvPr id="2735" name="Shape 2735"/>
          <p:cNvGrpSpPr/>
          <p:nvPr/>
        </p:nvGrpSpPr>
        <p:grpSpPr>
          <a:xfrm>
            <a:off x="5306325" y="3848325"/>
            <a:ext cx="486300" cy="429600"/>
            <a:chOff x="1774800" y="2984350"/>
            <a:chExt cx="486300" cy="429600"/>
          </a:xfrm>
        </p:grpSpPr>
        <p:sp>
          <p:nvSpPr>
            <p:cNvPr id="2736" name="Shape 273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737" name="Shape 273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k</a:t>
              </a:r>
            </a:p>
          </p:txBody>
        </p:sp>
      </p:grpSp>
      <p:grpSp>
        <p:nvGrpSpPr>
          <p:cNvPr id="2738" name="Shape 2738"/>
          <p:cNvGrpSpPr/>
          <p:nvPr/>
        </p:nvGrpSpPr>
        <p:grpSpPr>
          <a:xfrm>
            <a:off x="4204375" y="3848325"/>
            <a:ext cx="486300" cy="429600"/>
            <a:chOff x="1774800" y="2984350"/>
            <a:chExt cx="486300" cy="429600"/>
          </a:xfrm>
        </p:grpSpPr>
        <p:sp>
          <p:nvSpPr>
            <p:cNvPr id="2739" name="Shape 273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740" name="Shape 274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i+1</a:t>
              </a:r>
            </a:p>
          </p:txBody>
        </p:sp>
      </p:grpSp>
      <p:grpSp>
        <p:nvGrpSpPr>
          <p:cNvPr id="2741" name="Shape 2741"/>
          <p:cNvGrpSpPr/>
          <p:nvPr/>
        </p:nvGrpSpPr>
        <p:grpSpPr>
          <a:xfrm>
            <a:off x="3102425" y="3848325"/>
            <a:ext cx="486300" cy="429600"/>
            <a:chOff x="1774800" y="2984350"/>
            <a:chExt cx="486300" cy="429600"/>
          </a:xfrm>
        </p:grpSpPr>
        <p:sp>
          <p:nvSpPr>
            <p:cNvPr id="2742" name="Shape 274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743" name="Shape 274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i</a:t>
              </a:r>
            </a:p>
          </p:txBody>
        </p:sp>
      </p:grpSp>
      <p:grpSp>
        <p:nvGrpSpPr>
          <p:cNvPr id="2744" name="Shape 2744"/>
          <p:cNvGrpSpPr/>
          <p:nvPr/>
        </p:nvGrpSpPr>
        <p:grpSpPr>
          <a:xfrm>
            <a:off x="2000475" y="3848325"/>
            <a:ext cx="486300" cy="429600"/>
            <a:chOff x="1774800" y="2984350"/>
            <a:chExt cx="486300" cy="429600"/>
          </a:xfrm>
        </p:grpSpPr>
        <p:sp>
          <p:nvSpPr>
            <p:cNvPr id="2745" name="Shape 274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746" name="Shape 274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1</a:t>
              </a:r>
            </a:p>
          </p:txBody>
        </p:sp>
      </p:grpSp>
      <p:cxnSp>
        <p:nvCxnSpPr>
          <p:cNvPr id="2747" name="Shape 2747"/>
          <p:cNvCxnSpPr>
            <a:endCxn id="2722" idx="1"/>
          </p:cNvCxnSpPr>
          <p:nvPr/>
        </p:nvCxnSpPr>
        <p:spPr>
          <a:xfrm flipH="1" rot="10800000">
            <a:off x="836475" y="3368300"/>
            <a:ext cx="1164000" cy="11700"/>
          </a:xfrm>
          <a:prstGeom prst="straightConnector1">
            <a:avLst/>
          </a:prstGeom>
          <a:noFill/>
          <a:ln cap="flat" cmpd="sng" w="28575">
            <a:solidFill>
              <a:schemeClr val="dk2"/>
            </a:solidFill>
            <a:prstDash val="solid"/>
            <a:round/>
            <a:headEnd len="lg" w="lg" type="none"/>
            <a:tailEnd len="lg" w="lg" type="stealth"/>
          </a:ln>
        </p:spPr>
      </p:cxnSp>
      <p:cxnSp>
        <p:nvCxnSpPr>
          <p:cNvPr id="2748" name="Shape 2748"/>
          <p:cNvCxnSpPr>
            <a:stCxn id="2719" idx="2"/>
            <a:endCxn id="2731" idx="0"/>
          </p:cNvCxnSpPr>
          <p:nvPr/>
        </p:nvCxnSpPr>
        <p:spPr>
          <a:xfrm>
            <a:off x="673675" y="3583100"/>
            <a:ext cx="0" cy="275400"/>
          </a:xfrm>
          <a:prstGeom prst="straightConnector1">
            <a:avLst/>
          </a:prstGeom>
          <a:noFill/>
          <a:ln cap="flat" cmpd="sng" w="28575">
            <a:solidFill>
              <a:schemeClr val="dk2"/>
            </a:solidFill>
            <a:prstDash val="solid"/>
            <a:round/>
            <a:headEnd len="lg" w="lg" type="none"/>
            <a:tailEnd len="lg" w="lg" type="stealth"/>
          </a:ln>
        </p:spPr>
      </p:cxnSp>
      <p:cxnSp>
        <p:nvCxnSpPr>
          <p:cNvPr id="2749" name="Shape 2749"/>
          <p:cNvCxnSpPr>
            <a:stCxn id="2722" idx="2"/>
            <a:endCxn id="2746" idx="0"/>
          </p:cNvCxnSpPr>
          <p:nvPr/>
        </p:nvCxnSpPr>
        <p:spPr>
          <a:xfrm>
            <a:off x="224362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2750" name="Shape 2750"/>
          <p:cNvCxnSpPr>
            <a:stCxn id="2725" idx="2"/>
            <a:endCxn id="2743" idx="0"/>
          </p:cNvCxnSpPr>
          <p:nvPr/>
        </p:nvCxnSpPr>
        <p:spPr>
          <a:xfrm>
            <a:off x="33455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2751" name="Shape 2751"/>
          <p:cNvCxnSpPr>
            <a:stCxn id="2728" idx="2"/>
            <a:endCxn id="2740" idx="0"/>
          </p:cNvCxnSpPr>
          <p:nvPr/>
        </p:nvCxnSpPr>
        <p:spPr>
          <a:xfrm>
            <a:off x="4447525" y="3583088"/>
            <a:ext cx="0" cy="265200"/>
          </a:xfrm>
          <a:prstGeom prst="straightConnector1">
            <a:avLst/>
          </a:prstGeom>
          <a:noFill/>
          <a:ln cap="flat" cmpd="sng" w="28575">
            <a:solidFill>
              <a:schemeClr val="dk2"/>
            </a:solidFill>
            <a:prstDash val="solid"/>
            <a:round/>
            <a:headEnd len="lg" w="lg" type="none"/>
            <a:tailEnd len="lg" w="lg" type="stealth"/>
          </a:ln>
        </p:spPr>
      </p:cxnSp>
      <p:cxnSp>
        <p:nvCxnSpPr>
          <p:cNvPr id="2752" name="Shape 2752"/>
          <p:cNvCxnSpPr>
            <a:stCxn id="2734" idx="2"/>
            <a:endCxn id="2737" idx="0"/>
          </p:cNvCxnSpPr>
          <p:nvPr/>
        </p:nvCxnSpPr>
        <p:spPr>
          <a:xfrm>
            <a:off x="55494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2753" name="Shape 2753"/>
          <p:cNvCxnSpPr>
            <a:endCxn id="2728" idx="1"/>
          </p:cNvCxnSpPr>
          <p:nvPr/>
        </p:nvCxnSpPr>
        <p:spPr>
          <a:xfrm flipH="1" rot="10800000">
            <a:off x="3515575" y="3368288"/>
            <a:ext cx="688800" cy="300"/>
          </a:xfrm>
          <a:prstGeom prst="straightConnector1">
            <a:avLst/>
          </a:prstGeom>
          <a:noFill/>
          <a:ln cap="flat" cmpd="sng" w="28575">
            <a:solidFill>
              <a:schemeClr val="dk2"/>
            </a:solidFill>
            <a:prstDash val="solid"/>
            <a:round/>
            <a:headEnd len="lg" w="lg" type="none"/>
            <a:tailEnd len="lg" w="lg" type="stealth"/>
          </a:ln>
        </p:spPr>
      </p:cxnSp>
      <p:sp>
        <p:nvSpPr>
          <p:cNvPr id="2754" name="Shape 2754"/>
          <p:cNvSpPr txBox="1"/>
          <p:nvPr/>
        </p:nvSpPr>
        <p:spPr>
          <a:xfrm>
            <a:off x="2515150"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2755" name="Shape 2755"/>
          <p:cNvSpPr txBox="1"/>
          <p:nvPr/>
        </p:nvSpPr>
        <p:spPr>
          <a:xfrm>
            <a:off x="4690675"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2756" name="Shape 2756"/>
          <p:cNvSpPr txBox="1"/>
          <p:nvPr/>
        </p:nvSpPr>
        <p:spPr>
          <a:xfrm>
            <a:off x="770529" y="2551967"/>
            <a:ext cx="20151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FFFF00"/>
                </a:solidFill>
              </a:rPr>
              <a:t>Neighbor</a:t>
            </a:r>
            <a:r>
              <a:rPr b="1" lang="en">
                <a:solidFill>
                  <a:srgbClr val="EFEFEF"/>
                </a:solidFill>
              </a:rPr>
              <a:t>: one result from the other in a single step</a:t>
            </a:r>
          </a:p>
        </p:txBody>
      </p:sp>
      <p:grpSp>
        <p:nvGrpSpPr>
          <p:cNvPr id="2757" name="Shape 2757"/>
          <p:cNvGrpSpPr/>
          <p:nvPr/>
        </p:nvGrpSpPr>
        <p:grpSpPr>
          <a:xfrm>
            <a:off x="430525" y="4563750"/>
            <a:ext cx="486300" cy="429600"/>
            <a:chOff x="1774800" y="2984350"/>
            <a:chExt cx="486300" cy="429600"/>
          </a:xfrm>
        </p:grpSpPr>
        <p:sp>
          <p:nvSpPr>
            <p:cNvPr id="2758" name="Shape 2758"/>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759" name="Shape 275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2760" name="Shape 2760"/>
          <p:cNvGrpSpPr/>
          <p:nvPr/>
        </p:nvGrpSpPr>
        <p:grpSpPr>
          <a:xfrm>
            <a:off x="5306325" y="4543150"/>
            <a:ext cx="486300" cy="429600"/>
            <a:chOff x="1774800" y="2984350"/>
            <a:chExt cx="486300" cy="429600"/>
          </a:xfrm>
        </p:grpSpPr>
        <p:sp>
          <p:nvSpPr>
            <p:cNvPr id="2761" name="Shape 2761"/>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762" name="Shape 276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2763" name="Shape 2763"/>
          <p:cNvGrpSpPr/>
          <p:nvPr/>
        </p:nvGrpSpPr>
        <p:grpSpPr>
          <a:xfrm>
            <a:off x="4204375" y="4543150"/>
            <a:ext cx="486300" cy="429600"/>
            <a:chOff x="1774800" y="2984350"/>
            <a:chExt cx="486300" cy="429600"/>
          </a:xfrm>
        </p:grpSpPr>
        <p:sp>
          <p:nvSpPr>
            <p:cNvPr id="2764" name="Shape 2764"/>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765" name="Shape 276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2766" name="Shape 2766"/>
          <p:cNvGrpSpPr/>
          <p:nvPr/>
        </p:nvGrpSpPr>
        <p:grpSpPr>
          <a:xfrm>
            <a:off x="3102425" y="4543150"/>
            <a:ext cx="486300" cy="429600"/>
            <a:chOff x="1774800" y="2984350"/>
            <a:chExt cx="486300" cy="429600"/>
          </a:xfrm>
        </p:grpSpPr>
        <p:sp>
          <p:nvSpPr>
            <p:cNvPr id="2767" name="Shape 2767"/>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768" name="Shape 276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2769" name="Shape 2769"/>
          <p:cNvGrpSpPr/>
          <p:nvPr/>
        </p:nvGrpSpPr>
        <p:grpSpPr>
          <a:xfrm>
            <a:off x="2000475" y="4543150"/>
            <a:ext cx="486300" cy="429600"/>
            <a:chOff x="1774800" y="2984350"/>
            <a:chExt cx="486300" cy="429600"/>
          </a:xfrm>
        </p:grpSpPr>
        <p:sp>
          <p:nvSpPr>
            <p:cNvPr id="2770" name="Shape 2770"/>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771" name="Shape 277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2772" name="Shape 2772"/>
          <p:cNvCxnSpPr>
            <a:stCxn id="2731" idx="2"/>
            <a:endCxn id="2759" idx="0"/>
          </p:cNvCxnSpPr>
          <p:nvPr/>
        </p:nvCxnSpPr>
        <p:spPr>
          <a:xfrm>
            <a:off x="673675" y="4288225"/>
            <a:ext cx="0" cy="275400"/>
          </a:xfrm>
          <a:prstGeom prst="straightConnector1">
            <a:avLst/>
          </a:prstGeom>
          <a:noFill/>
          <a:ln cap="flat" cmpd="sng" w="28575">
            <a:solidFill>
              <a:schemeClr val="dk2"/>
            </a:solidFill>
            <a:prstDash val="solid"/>
            <a:round/>
            <a:headEnd len="lg" w="lg" type="none"/>
            <a:tailEnd len="lg" w="lg" type="none"/>
          </a:ln>
        </p:spPr>
      </p:cxnSp>
      <p:cxnSp>
        <p:nvCxnSpPr>
          <p:cNvPr id="2773" name="Shape 2773"/>
          <p:cNvCxnSpPr>
            <a:stCxn id="2746" idx="2"/>
            <a:endCxn id="2771" idx="0"/>
          </p:cNvCxnSpPr>
          <p:nvPr/>
        </p:nvCxnSpPr>
        <p:spPr>
          <a:xfrm>
            <a:off x="224362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2774" name="Shape 2774"/>
          <p:cNvCxnSpPr>
            <a:stCxn id="2743" idx="2"/>
            <a:endCxn id="2768" idx="0"/>
          </p:cNvCxnSpPr>
          <p:nvPr/>
        </p:nvCxnSpPr>
        <p:spPr>
          <a:xfrm>
            <a:off x="334557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2775" name="Shape 2775"/>
          <p:cNvCxnSpPr>
            <a:stCxn id="2740" idx="2"/>
            <a:endCxn id="2765" idx="0"/>
          </p:cNvCxnSpPr>
          <p:nvPr/>
        </p:nvCxnSpPr>
        <p:spPr>
          <a:xfrm>
            <a:off x="444752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2776" name="Shape 2776"/>
          <p:cNvCxnSpPr>
            <a:stCxn id="2737" idx="2"/>
            <a:endCxn id="2762" idx="0"/>
          </p:cNvCxnSpPr>
          <p:nvPr/>
        </p:nvCxnSpPr>
        <p:spPr>
          <a:xfrm>
            <a:off x="5549475" y="4277925"/>
            <a:ext cx="0" cy="265200"/>
          </a:xfrm>
          <a:prstGeom prst="straightConnector1">
            <a:avLst/>
          </a:prstGeom>
          <a:noFill/>
          <a:ln cap="flat" cmpd="sng" w="28575">
            <a:solidFill>
              <a:schemeClr val="dk2"/>
            </a:solidFill>
            <a:prstDash val="solid"/>
            <a:round/>
            <a:headEnd len="lg" w="lg" type="none"/>
            <a:tailEnd len="lg" w="lg" type="none"/>
          </a:ln>
        </p:spPr>
      </p:cxnSp>
      <p:sp>
        <p:nvSpPr>
          <p:cNvPr id="2777" name="Shape 2777"/>
          <p:cNvSpPr/>
          <p:nvPr/>
        </p:nvSpPr>
        <p:spPr>
          <a:xfrm>
            <a:off x="6017475" y="3380000"/>
            <a:ext cx="346907" cy="644398"/>
          </a:xfrm>
          <a:custGeom>
            <a:pathLst>
              <a:path extrusionOk="0" h="29391" w="26246">
                <a:moveTo>
                  <a:pt x="0" y="0"/>
                </a:moveTo>
                <a:cubicBezTo>
                  <a:pt x="4371" y="2487"/>
                  <a:pt x="26076" y="10023"/>
                  <a:pt x="26227" y="14922"/>
                </a:cubicBezTo>
                <a:cubicBezTo>
                  <a:pt x="26377" y="19820"/>
                  <a:pt x="5125" y="26979"/>
                  <a:pt x="905" y="29391"/>
                </a:cubicBezTo>
              </a:path>
            </a:pathLst>
          </a:custGeom>
          <a:noFill/>
          <a:ln cap="flat" cmpd="sng" w="28575">
            <a:solidFill>
              <a:schemeClr val="dk2"/>
            </a:solidFill>
            <a:prstDash val="solid"/>
            <a:round/>
            <a:headEnd len="lg" w="lg" type="none"/>
            <a:tailEnd len="lg" w="lg" type="stealth"/>
          </a:ln>
        </p:spPr>
      </p:sp>
      <p:sp>
        <p:nvSpPr>
          <p:cNvPr id="2778" name="Shape 2778"/>
          <p:cNvSpPr txBox="1"/>
          <p:nvPr/>
        </p:nvSpPr>
        <p:spPr>
          <a:xfrm>
            <a:off x="6345428" y="3465525"/>
            <a:ext cx="9006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Tree>
  </p:cSld>
  <p:clrMapOvr>
    <a:masterClrMapping/>
  </p:clrMapOvr>
</p:sld>
</file>

<file path=ppt/slides/slide11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782" name="Shape 2782"/>
        <p:cNvGrpSpPr/>
        <p:nvPr/>
      </p:nvGrpSpPr>
      <p:grpSpPr>
        <a:xfrm>
          <a:off x="0" y="0"/>
          <a:ext cx="0" cy="0"/>
          <a:chOff x="0" y="0"/>
          <a:chExt cx="0" cy="0"/>
        </a:xfrm>
      </p:grpSpPr>
      <p:sp>
        <p:nvSpPr>
          <p:cNvPr id="2783" name="Shape 2783"/>
          <p:cNvSpPr/>
          <p:nvPr/>
        </p:nvSpPr>
        <p:spPr>
          <a:xfrm>
            <a:off x="282600" y="3740925"/>
            <a:ext cx="5697300" cy="644400"/>
          </a:xfrm>
          <a:prstGeom prst="rect">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784" name="Shape 2784"/>
          <p:cNvSpPr/>
          <p:nvPr/>
        </p:nvSpPr>
        <p:spPr>
          <a:xfrm>
            <a:off x="282600" y="3052175"/>
            <a:ext cx="5697300" cy="644400"/>
          </a:xfrm>
          <a:prstGeom prst="rect">
            <a:avLst/>
          </a:prstGeom>
          <a:solidFill>
            <a:srgbClr val="783F04"/>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785" name="Shape 2785"/>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786" name="Shape 2786"/>
          <p:cNvSpPr txBox="1"/>
          <p:nvPr>
            <p:ph idx="1" type="body"/>
          </p:nvPr>
        </p:nvSpPr>
        <p:spPr>
          <a:xfrm>
            <a:off x="973350" y="1377025"/>
            <a:ext cx="79464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Assume all configurations in D are univalent.</a:t>
            </a:r>
          </a:p>
          <a:p>
            <a:pPr indent="-342900" lvl="0" marL="457200" rtl="0">
              <a:spcBef>
                <a:spcPts val="0"/>
              </a:spcBef>
              <a:buSzPct val="100000"/>
              <a:buChar char="●"/>
            </a:pPr>
            <a:r>
              <a:rPr lang="en" sz="1800"/>
              <a:t>There exists both 0-valent configuration and 1-valent configuration in D.</a:t>
            </a:r>
          </a:p>
          <a:p>
            <a:pPr indent="-342900" lvl="0" marL="457200" rtl="0">
              <a:spcBef>
                <a:spcPts val="0"/>
              </a:spcBef>
              <a:buSzPct val="100000"/>
              <a:buChar char="●"/>
            </a:pPr>
            <a:r>
              <a:rPr lang="en" sz="1800"/>
              <a:t>Without loss of generality, assume D</a:t>
            </a:r>
            <a:r>
              <a:rPr baseline="-25000" lang="en" sz="1800"/>
              <a:t>0</a:t>
            </a:r>
            <a:r>
              <a:rPr lang="en" sz="1800"/>
              <a:t>=e(C) in D is 0-valent</a:t>
            </a:r>
          </a:p>
          <a:p>
            <a:pPr lvl="0" rtl="0">
              <a:spcBef>
                <a:spcPts val="0"/>
              </a:spcBef>
              <a:buNone/>
            </a:pPr>
            <a:r>
              <a:t/>
            </a:r>
            <a:endParaRPr sz="1800"/>
          </a:p>
          <a:p>
            <a:pPr lvl="0" marR="0" rtl="0" algn="l">
              <a:lnSpc>
                <a:spcPct val="115000"/>
              </a:lnSpc>
              <a:spcBef>
                <a:spcPts val="0"/>
              </a:spcBef>
              <a:spcAft>
                <a:spcPts val="1600"/>
              </a:spcAft>
              <a:buNone/>
            </a:pPr>
            <a:r>
              <a:t/>
            </a:r>
            <a:endParaRPr sz="1800"/>
          </a:p>
        </p:txBody>
      </p:sp>
      <p:grpSp>
        <p:nvGrpSpPr>
          <p:cNvPr id="2787" name="Shape 2787"/>
          <p:cNvGrpSpPr/>
          <p:nvPr/>
        </p:nvGrpSpPr>
        <p:grpSpPr>
          <a:xfrm>
            <a:off x="430525" y="3153500"/>
            <a:ext cx="486300" cy="429600"/>
            <a:chOff x="1774800" y="2984350"/>
            <a:chExt cx="486300" cy="429600"/>
          </a:xfrm>
        </p:grpSpPr>
        <p:sp>
          <p:nvSpPr>
            <p:cNvPr id="2788" name="Shape 278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789" name="Shape 278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2790" name="Shape 2790"/>
          <p:cNvGrpSpPr/>
          <p:nvPr/>
        </p:nvGrpSpPr>
        <p:grpSpPr>
          <a:xfrm>
            <a:off x="2000475" y="3153500"/>
            <a:ext cx="486300" cy="429600"/>
            <a:chOff x="1774800" y="2984350"/>
            <a:chExt cx="486300" cy="429600"/>
          </a:xfrm>
        </p:grpSpPr>
        <p:sp>
          <p:nvSpPr>
            <p:cNvPr id="2791" name="Shape 279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792" name="Shape 279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1</a:t>
              </a:r>
            </a:p>
          </p:txBody>
        </p:sp>
      </p:grpSp>
      <p:grpSp>
        <p:nvGrpSpPr>
          <p:cNvPr id="2793" name="Shape 2793"/>
          <p:cNvGrpSpPr/>
          <p:nvPr/>
        </p:nvGrpSpPr>
        <p:grpSpPr>
          <a:xfrm>
            <a:off x="3102425" y="3153500"/>
            <a:ext cx="486300" cy="429600"/>
            <a:chOff x="1774800" y="2984350"/>
            <a:chExt cx="486300" cy="429600"/>
          </a:xfrm>
        </p:grpSpPr>
        <p:sp>
          <p:nvSpPr>
            <p:cNvPr id="2794" name="Shape 279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795" name="Shape 279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a:t>
              </a:r>
            </a:p>
          </p:txBody>
        </p:sp>
      </p:grpSp>
      <p:grpSp>
        <p:nvGrpSpPr>
          <p:cNvPr id="2796" name="Shape 2796"/>
          <p:cNvGrpSpPr/>
          <p:nvPr/>
        </p:nvGrpSpPr>
        <p:grpSpPr>
          <a:xfrm>
            <a:off x="4204375" y="3153488"/>
            <a:ext cx="486300" cy="429600"/>
            <a:chOff x="1774800" y="2984350"/>
            <a:chExt cx="486300" cy="429600"/>
          </a:xfrm>
        </p:grpSpPr>
        <p:sp>
          <p:nvSpPr>
            <p:cNvPr id="2797" name="Shape 279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798" name="Shape 279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i+1</a:t>
              </a:r>
            </a:p>
          </p:txBody>
        </p:sp>
      </p:grpSp>
      <p:grpSp>
        <p:nvGrpSpPr>
          <p:cNvPr id="2799" name="Shape 2799"/>
          <p:cNvGrpSpPr/>
          <p:nvPr/>
        </p:nvGrpSpPr>
        <p:grpSpPr>
          <a:xfrm>
            <a:off x="430525" y="3858625"/>
            <a:ext cx="486300" cy="429600"/>
            <a:chOff x="1774800" y="2984350"/>
            <a:chExt cx="486300" cy="429600"/>
          </a:xfrm>
        </p:grpSpPr>
        <p:sp>
          <p:nvSpPr>
            <p:cNvPr id="2800" name="Shape 280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801" name="Shape 280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0</a:t>
              </a:r>
            </a:p>
          </p:txBody>
        </p:sp>
      </p:grpSp>
      <p:grpSp>
        <p:nvGrpSpPr>
          <p:cNvPr id="2802" name="Shape 2802"/>
          <p:cNvGrpSpPr/>
          <p:nvPr/>
        </p:nvGrpSpPr>
        <p:grpSpPr>
          <a:xfrm>
            <a:off x="5306325" y="3153500"/>
            <a:ext cx="486300" cy="429600"/>
            <a:chOff x="1774800" y="2984350"/>
            <a:chExt cx="486300" cy="429600"/>
          </a:xfrm>
        </p:grpSpPr>
        <p:sp>
          <p:nvSpPr>
            <p:cNvPr id="2803" name="Shape 280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804" name="Shape 280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k</a:t>
              </a:r>
            </a:p>
          </p:txBody>
        </p:sp>
      </p:grpSp>
      <p:grpSp>
        <p:nvGrpSpPr>
          <p:cNvPr id="2805" name="Shape 2805"/>
          <p:cNvGrpSpPr/>
          <p:nvPr/>
        </p:nvGrpSpPr>
        <p:grpSpPr>
          <a:xfrm>
            <a:off x="5306325" y="3848325"/>
            <a:ext cx="486300" cy="429600"/>
            <a:chOff x="1774800" y="2984350"/>
            <a:chExt cx="486300" cy="429600"/>
          </a:xfrm>
        </p:grpSpPr>
        <p:sp>
          <p:nvSpPr>
            <p:cNvPr id="2806" name="Shape 280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807" name="Shape 280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k</a:t>
              </a:r>
            </a:p>
          </p:txBody>
        </p:sp>
      </p:grpSp>
      <p:grpSp>
        <p:nvGrpSpPr>
          <p:cNvPr id="2808" name="Shape 2808"/>
          <p:cNvGrpSpPr/>
          <p:nvPr/>
        </p:nvGrpSpPr>
        <p:grpSpPr>
          <a:xfrm>
            <a:off x="4204375" y="3848325"/>
            <a:ext cx="486300" cy="429600"/>
            <a:chOff x="1774800" y="2984350"/>
            <a:chExt cx="486300" cy="429600"/>
          </a:xfrm>
        </p:grpSpPr>
        <p:sp>
          <p:nvSpPr>
            <p:cNvPr id="2809" name="Shape 280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810" name="Shape 281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i+1</a:t>
              </a:r>
            </a:p>
          </p:txBody>
        </p:sp>
      </p:grpSp>
      <p:grpSp>
        <p:nvGrpSpPr>
          <p:cNvPr id="2811" name="Shape 2811"/>
          <p:cNvGrpSpPr/>
          <p:nvPr/>
        </p:nvGrpSpPr>
        <p:grpSpPr>
          <a:xfrm>
            <a:off x="3102425" y="3848325"/>
            <a:ext cx="486300" cy="429600"/>
            <a:chOff x="1774800" y="2984350"/>
            <a:chExt cx="486300" cy="429600"/>
          </a:xfrm>
        </p:grpSpPr>
        <p:sp>
          <p:nvSpPr>
            <p:cNvPr id="2812" name="Shape 281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813" name="Shape 281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i</a:t>
              </a:r>
            </a:p>
          </p:txBody>
        </p:sp>
      </p:grpSp>
      <p:grpSp>
        <p:nvGrpSpPr>
          <p:cNvPr id="2814" name="Shape 2814"/>
          <p:cNvGrpSpPr/>
          <p:nvPr/>
        </p:nvGrpSpPr>
        <p:grpSpPr>
          <a:xfrm>
            <a:off x="2000475" y="3848325"/>
            <a:ext cx="486300" cy="429600"/>
            <a:chOff x="1774800" y="2984350"/>
            <a:chExt cx="486300" cy="429600"/>
          </a:xfrm>
        </p:grpSpPr>
        <p:sp>
          <p:nvSpPr>
            <p:cNvPr id="2815" name="Shape 281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816" name="Shape 281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1</a:t>
              </a:r>
            </a:p>
          </p:txBody>
        </p:sp>
      </p:grpSp>
      <p:cxnSp>
        <p:nvCxnSpPr>
          <p:cNvPr id="2817" name="Shape 2817"/>
          <p:cNvCxnSpPr>
            <a:endCxn id="2792" idx="1"/>
          </p:cNvCxnSpPr>
          <p:nvPr/>
        </p:nvCxnSpPr>
        <p:spPr>
          <a:xfrm flipH="1" rot="10800000">
            <a:off x="836475" y="3368300"/>
            <a:ext cx="1164000" cy="11700"/>
          </a:xfrm>
          <a:prstGeom prst="straightConnector1">
            <a:avLst/>
          </a:prstGeom>
          <a:noFill/>
          <a:ln cap="flat" cmpd="sng" w="28575">
            <a:solidFill>
              <a:schemeClr val="dk2"/>
            </a:solidFill>
            <a:prstDash val="solid"/>
            <a:round/>
            <a:headEnd len="lg" w="lg" type="none"/>
            <a:tailEnd len="lg" w="lg" type="stealth"/>
          </a:ln>
        </p:spPr>
      </p:cxnSp>
      <p:cxnSp>
        <p:nvCxnSpPr>
          <p:cNvPr id="2818" name="Shape 2818"/>
          <p:cNvCxnSpPr>
            <a:stCxn id="2789" idx="2"/>
            <a:endCxn id="2801" idx="0"/>
          </p:cNvCxnSpPr>
          <p:nvPr/>
        </p:nvCxnSpPr>
        <p:spPr>
          <a:xfrm>
            <a:off x="673675" y="3583100"/>
            <a:ext cx="0" cy="275400"/>
          </a:xfrm>
          <a:prstGeom prst="straightConnector1">
            <a:avLst/>
          </a:prstGeom>
          <a:noFill/>
          <a:ln cap="flat" cmpd="sng" w="28575">
            <a:solidFill>
              <a:schemeClr val="dk2"/>
            </a:solidFill>
            <a:prstDash val="solid"/>
            <a:round/>
            <a:headEnd len="lg" w="lg" type="none"/>
            <a:tailEnd len="lg" w="lg" type="stealth"/>
          </a:ln>
        </p:spPr>
      </p:cxnSp>
      <p:cxnSp>
        <p:nvCxnSpPr>
          <p:cNvPr id="2819" name="Shape 2819"/>
          <p:cNvCxnSpPr>
            <a:stCxn id="2792" idx="2"/>
            <a:endCxn id="2816" idx="0"/>
          </p:cNvCxnSpPr>
          <p:nvPr/>
        </p:nvCxnSpPr>
        <p:spPr>
          <a:xfrm>
            <a:off x="224362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2820" name="Shape 2820"/>
          <p:cNvCxnSpPr>
            <a:stCxn id="2795" idx="2"/>
            <a:endCxn id="2813" idx="0"/>
          </p:cNvCxnSpPr>
          <p:nvPr/>
        </p:nvCxnSpPr>
        <p:spPr>
          <a:xfrm>
            <a:off x="33455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2821" name="Shape 2821"/>
          <p:cNvCxnSpPr>
            <a:stCxn id="2798" idx="2"/>
            <a:endCxn id="2810" idx="0"/>
          </p:cNvCxnSpPr>
          <p:nvPr/>
        </p:nvCxnSpPr>
        <p:spPr>
          <a:xfrm>
            <a:off x="4447525" y="3583088"/>
            <a:ext cx="0" cy="265200"/>
          </a:xfrm>
          <a:prstGeom prst="straightConnector1">
            <a:avLst/>
          </a:prstGeom>
          <a:noFill/>
          <a:ln cap="flat" cmpd="sng" w="28575">
            <a:solidFill>
              <a:schemeClr val="dk2"/>
            </a:solidFill>
            <a:prstDash val="solid"/>
            <a:round/>
            <a:headEnd len="lg" w="lg" type="none"/>
            <a:tailEnd len="lg" w="lg" type="stealth"/>
          </a:ln>
        </p:spPr>
      </p:cxnSp>
      <p:cxnSp>
        <p:nvCxnSpPr>
          <p:cNvPr id="2822" name="Shape 2822"/>
          <p:cNvCxnSpPr>
            <a:stCxn id="2804" idx="2"/>
            <a:endCxn id="2807" idx="0"/>
          </p:cNvCxnSpPr>
          <p:nvPr/>
        </p:nvCxnSpPr>
        <p:spPr>
          <a:xfrm>
            <a:off x="55494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2823" name="Shape 2823"/>
          <p:cNvCxnSpPr>
            <a:endCxn id="2798" idx="1"/>
          </p:cNvCxnSpPr>
          <p:nvPr/>
        </p:nvCxnSpPr>
        <p:spPr>
          <a:xfrm flipH="1" rot="10800000">
            <a:off x="3515575" y="3368288"/>
            <a:ext cx="688800" cy="300"/>
          </a:xfrm>
          <a:prstGeom prst="straightConnector1">
            <a:avLst/>
          </a:prstGeom>
          <a:noFill/>
          <a:ln cap="flat" cmpd="sng" w="28575">
            <a:solidFill>
              <a:schemeClr val="dk2"/>
            </a:solidFill>
            <a:prstDash val="solid"/>
            <a:round/>
            <a:headEnd len="lg" w="lg" type="none"/>
            <a:tailEnd len="lg" w="lg" type="stealth"/>
          </a:ln>
        </p:spPr>
      </p:cxnSp>
      <p:sp>
        <p:nvSpPr>
          <p:cNvPr id="2824" name="Shape 2824"/>
          <p:cNvSpPr txBox="1"/>
          <p:nvPr/>
        </p:nvSpPr>
        <p:spPr>
          <a:xfrm>
            <a:off x="2515150"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2825" name="Shape 2825"/>
          <p:cNvSpPr txBox="1"/>
          <p:nvPr/>
        </p:nvSpPr>
        <p:spPr>
          <a:xfrm>
            <a:off x="4690675"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2826" name="Shape 2826"/>
          <p:cNvSpPr txBox="1"/>
          <p:nvPr/>
        </p:nvSpPr>
        <p:spPr>
          <a:xfrm>
            <a:off x="770529" y="2551967"/>
            <a:ext cx="20151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FFFF00"/>
                </a:solidFill>
              </a:rPr>
              <a:t>Neighbor</a:t>
            </a:r>
            <a:r>
              <a:rPr b="1" lang="en">
                <a:solidFill>
                  <a:srgbClr val="EFEFEF"/>
                </a:solidFill>
              </a:rPr>
              <a:t>: one result from the other in a single step</a:t>
            </a:r>
          </a:p>
        </p:txBody>
      </p:sp>
      <p:grpSp>
        <p:nvGrpSpPr>
          <p:cNvPr id="2827" name="Shape 2827"/>
          <p:cNvGrpSpPr/>
          <p:nvPr/>
        </p:nvGrpSpPr>
        <p:grpSpPr>
          <a:xfrm>
            <a:off x="430525" y="4563750"/>
            <a:ext cx="486300" cy="429600"/>
            <a:chOff x="1774800" y="2984350"/>
            <a:chExt cx="486300" cy="429600"/>
          </a:xfrm>
        </p:grpSpPr>
        <p:sp>
          <p:nvSpPr>
            <p:cNvPr id="2828" name="Shape 2828"/>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829" name="Shape 282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2830" name="Shape 2830"/>
          <p:cNvGrpSpPr/>
          <p:nvPr/>
        </p:nvGrpSpPr>
        <p:grpSpPr>
          <a:xfrm>
            <a:off x="5306325" y="4543150"/>
            <a:ext cx="486300" cy="429600"/>
            <a:chOff x="1774800" y="2984350"/>
            <a:chExt cx="486300" cy="429600"/>
          </a:xfrm>
        </p:grpSpPr>
        <p:sp>
          <p:nvSpPr>
            <p:cNvPr id="2831" name="Shape 2831"/>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832" name="Shape 283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2833" name="Shape 2833"/>
          <p:cNvGrpSpPr/>
          <p:nvPr/>
        </p:nvGrpSpPr>
        <p:grpSpPr>
          <a:xfrm>
            <a:off x="4204375" y="4543150"/>
            <a:ext cx="486300" cy="429600"/>
            <a:chOff x="1774800" y="2984350"/>
            <a:chExt cx="486300" cy="429600"/>
          </a:xfrm>
        </p:grpSpPr>
        <p:sp>
          <p:nvSpPr>
            <p:cNvPr id="2834" name="Shape 2834"/>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835" name="Shape 283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2836" name="Shape 2836"/>
          <p:cNvGrpSpPr/>
          <p:nvPr/>
        </p:nvGrpSpPr>
        <p:grpSpPr>
          <a:xfrm>
            <a:off x="3102425" y="4543150"/>
            <a:ext cx="486300" cy="429600"/>
            <a:chOff x="1774800" y="2984350"/>
            <a:chExt cx="486300" cy="429600"/>
          </a:xfrm>
        </p:grpSpPr>
        <p:sp>
          <p:nvSpPr>
            <p:cNvPr id="2837" name="Shape 2837"/>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838" name="Shape 283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2839" name="Shape 2839"/>
          <p:cNvGrpSpPr/>
          <p:nvPr/>
        </p:nvGrpSpPr>
        <p:grpSpPr>
          <a:xfrm>
            <a:off x="2000475" y="4543150"/>
            <a:ext cx="486300" cy="429600"/>
            <a:chOff x="1774800" y="2984350"/>
            <a:chExt cx="486300" cy="429600"/>
          </a:xfrm>
        </p:grpSpPr>
        <p:sp>
          <p:nvSpPr>
            <p:cNvPr id="2840" name="Shape 2840"/>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841" name="Shape 284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2842" name="Shape 2842"/>
          <p:cNvCxnSpPr>
            <a:stCxn id="2801" idx="2"/>
            <a:endCxn id="2829" idx="0"/>
          </p:cNvCxnSpPr>
          <p:nvPr/>
        </p:nvCxnSpPr>
        <p:spPr>
          <a:xfrm>
            <a:off x="673675" y="4288225"/>
            <a:ext cx="0" cy="275400"/>
          </a:xfrm>
          <a:prstGeom prst="straightConnector1">
            <a:avLst/>
          </a:prstGeom>
          <a:noFill/>
          <a:ln cap="flat" cmpd="sng" w="28575">
            <a:solidFill>
              <a:schemeClr val="dk2"/>
            </a:solidFill>
            <a:prstDash val="solid"/>
            <a:round/>
            <a:headEnd len="lg" w="lg" type="none"/>
            <a:tailEnd len="lg" w="lg" type="none"/>
          </a:ln>
        </p:spPr>
      </p:cxnSp>
      <p:cxnSp>
        <p:nvCxnSpPr>
          <p:cNvPr id="2843" name="Shape 2843"/>
          <p:cNvCxnSpPr>
            <a:stCxn id="2816" idx="2"/>
            <a:endCxn id="2841" idx="0"/>
          </p:cNvCxnSpPr>
          <p:nvPr/>
        </p:nvCxnSpPr>
        <p:spPr>
          <a:xfrm>
            <a:off x="224362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2844" name="Shape 2844"/>
          <p:cNvCxnSpPr>
            <a:stCxn id="2813" idx="2"/>
            <a:endCxn id="2838" idx="0"/>
          </p:cNvCxnSpPr>
          <p:nvPr/>
        </p:nvCxnSpPr>
        <p:spPr>
          <a:xfrm>
            <a:off x="334557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2845" name="Shape 2845"/>
          <p:cNvCxnSpPr>
            <a:stCxn id="2810" idx="2"/>
            <a:endCxn id="2835" idx="0"/>
          </p:cNvCxnSpPr>
          <p:nvPr/>
        </p:nvCxnSpPr>
        <p:spPr>
          <a:xfrm>
            <a:off x="444752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2846" name="Shape 2846"/>
          <p:cNvCxnSpPr>
            <a:stCxn id="2807" idx="2"/>
            <a:endCxn id="2832" idx="0"/>
          </p:cNvCxnSpPr>
          <p:nvPr/>
        </p:nvCxnSpPr>
        <p:spPr>
          <a:xfrm>
            <a:off x="5549475" y="4277925"/>
            <a:ext cx="0" cy="265200"/>
          </a:xfrm>
          <a:prstGeom prst="straightConnector1">
            <a:avLst/>
          </a:prstGeom>
          <a:noFill/>
          <a:ln cap="flat" cmpd="sng" w="28575">
            <a:solidFill>
              <a:schemeClr val="dk2"/>
            </a:solidFill>
            <a:prstDash val="solid"/>
            <a:round/>
            <a:headEnd len="lg" w="lg" type="none"/>
            <a:tailEnd len="lg" w="lg" type="none"/>
          </a:ln>
        </p:spPr>
      </p:cxnSp>
      <p:sp>
        <p:nvSpPr>
          <p:cNvPr id="2847" name="Shape 2847"/>
          <p:cNvSpPr/>
          <p:nvPr/>
        </p:nvSpPr>
        <p:spPr>
          <a:xfrm>
            <a:off x="6017475" y="3380000"/>
            <a:ext cx="346907" cy="644398"/>
          </a:xfrm>
          <a:custGeom>
            <a:pathLst>
              <a:path extrusionOk="0" h="29391" w="26246">
                <a:moveTo>
                  <a:pt x="0" y="0"/>
                </a:moveTo>
                <a:cubicBezTo>
                  <a:pt x="4371" y="2487"/>
                  <a:pt x="26076" y="10023"/>
                  <a:pt x="26227" y="14922"/>
                </a:cubicBezTo>
                <a:cubicBezTo>
                  <a:pt x="26377" y="19820"/>
                  <a:pt x="5125" y="26979"/>
                  <a:pt x="905" y="29391"/>
                </a:cubicBezTo>
              </a:path>
            </a:pathLst>
          </a:custGeom>
          <a:noFill/>
          <a:ln cap="flat" cmpd="sng" w="28575">
            <a:solidFill>
              <a:schemeClr val="dk2"/>
            </a:solidFill>
            <a:prstDash val="solid"/>
            <a:round/>
            <a:headEnd len="lg" w="lg" type="none"/>
            <a:tailEnd len="lg" w="lg" type="stealth"/>
          </a:ln>
        </p:spPr>
      </p:sp>
      <p:sp>
        <p:nvSpPr>
          <p:cNvPr id="2848" name="Shape 2848"/>
          <p:cNvSpPr txBox="1"/>
          <p:nvPr/>
        </p:nvSpPr>
        <p:spPr>
          <a:xfrm>
            <a:off x="6345428" y="3465525"/>
            <a:ext cx="9006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
        <p:nvSpPr>
          <p:cNvPr id="2849" name="Shape 2849"/>
          <p:cNvSpPr txBox="1"/>
          <p:nvPr/>
        </p:nvSpPr>
        <p:spPr>
          <a:xfrm>
            <a:off x="3402512" y="3025125"/>
            <a:ext cx="11640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
        <p:nvSpPr>
          <p:cNvPr id="2850" name="Shape 2850"/>
          <p:cNvSpPr/>
          <p:nvPr/>
        </p:nvSpPr>
        <p:spPr>
          <a:xfrm>
            <a:off x="3043050" y="3074625"/>
            <a:ext cx="1707000" cy="1977000"/>
          </a:xfrm>
          <a:prstGeom prst="rect">
            <a:avLst/>
          </a:prstGeom>
          <a:noFill/>
          <a:ln cap="flat" cmpd="sng" w="114300">
            <a:solidFill>
              <a:srgbClr val="FF00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Tree>
  </p:cSld>
  <p:clrMapOvr>
    <a:masterClrMapping/>
  </p:clrMapOvr>
</p:sld>
</file>

<file path=ppt/slides/slide11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854" name="Shape 2854"/>
        <p:cNvGrpSpPr/>
        <p:nvPr/>
      </p:nvGrpSpPr>
      <p:grpSpPr>
        <a:xfrm>
          <a:off x="0" y="0"/>
          <a:ext cx="0" cy="0"/>
          <a:chOff x="0" y="0"/>
          <a:chExt cx="0" cy="0"/>
        </a:xfrm>
      </p:grpSpPr>
      <p:sp>
        <p:nvSpPr>
          <p:cNvPr id="2855" name="Shape 2855"/>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856" name="Shape 2856"/>
          <p:cNvSpPr txBox="1"/>
          <p:nvPr>
            <p:ph idx="1" type="body"/>
          </p:nvPr>
        </p:nvSpPr>
        <p:spPr>
          <a:xfrm>
            <a:off x="973350" y="1377025"/>
            <a:ext cx="7946400" cy="618600"/>
          </a:xfrm>
          <a:prstGeom prst="rect">
            <a:avLst/>
          </a:prstGeom>
        </p:spPr>
        <p:txBody>
          <a:bodyPr anchorCtr="0" anchor="t" bIns="91425" lIns="91425" rIns="91425" wrap="square" tIns="91425">
            <a:noAutofit/>
          </a:bodyPr>
          <a:lstStyle/>
          <a:p>
            <a:pPr indent="-342900" lvl="0" marL="457200" marR="0" rtl="0" algn="l">
              <a:lnSpc>
                <a:spcPct val="115000"/>
              </a:lnSpc>
              <a:spcBef>
                <a:spcPts val="0"/>
              </a:spcBef>
              <a:spcAft>
                <a:spcPts val="1600"/>
              </a:spcAft>
              <a:buSzPct val="100000"/>
              <a:buChar char="●"/>
            </a:pPr>
            <a:r>
              <a:rPr lang="en" sz="1800"/>
              <a:t>Case 1: p’ != p</a:t>
            </a:r>
          </a:p>
          <a:p>
            <a:pPr indent="0" lvl="0" marL="457200" marR="0" rtl="0" algn="l">
              <a:lnSpc>
                <a:spcPct val="115000"/>
              </a:lnSpc>
              <a:spcBef>
                <a:spcPts val="0"/>
              </a:spcBef>
              <a:spcAft>
                <a:spcPts val="1600"/>
              </a:spcAft>
              <a:buNone/>
            </a:pPr>
            <a:r>
              <a:t/>
            </a:r>
            <a:endParaRPr sz="1800"/>
          </a:p>
        </p:txBody>
      </p:sp>
      <p:grpSp>
        <p:nvGrpSpPr>
          <p:cNvPr id="2857" name="Shape 2857"/>
          <p:cNvGrpSpPr/>
          <p:nvPr/>
        </p:nvGrpSpPr>
        <p:grpSpPr>
          <a:xfrm>
            <a:off x="5828975" y="1150625"/>
            <a:ext cx="486300" cy="429600"/>
            <a:chOff x="1774800" y="2984350"/>
            <a:chExt cx="486300" cy="429600"/>
          </a:xfrm>
        </p:grpSpPr>
        <p:sp>
          <p:nvSpPr>
            <p:cNvPr id="2858" name="Shape 285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859" name="Shape 285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D</a:t>
              </a:r>
              <a:r>
                <a:rPr b="1" baseline="-25000" lang="en"/>
                <a:t>i</a:t>
              </a:r>
            </a:p>
          </p:txBody>
        </p:sp>
      </p:grpSp>
      <p:grpSp>
        <p:nvGrpSpPr>
          <p:cNvPr id="2860" name="Shape 2860"/>
          <p:cNvGrpSpPr/>
          <p:nvPr/>
        </p:nvGrpSpPr>
        <p:grpSpPr>
          <a:xfrm>
            <a:off x="6874425" y="347550"/>
            <a:ext cx="486300" cy="429600"/>
            <a:chOff x="1774800" y="2984350"/>
            <a:chExt cx="486300" cy="429600"/>
          </a:xfrm>
        </p:grpSpPr>
        <p:sp>
          <p:nvSpPr>
            <p:cNvPr id="2861" name="Shape 286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862" name="Shape 286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a:t>
              </a:r>
            </a:p>
          </p:txBody>
        </p:sp>
      </p:grpSp>
      <p:grpSp>
        <p:nvGrpSpPr>
          <p:cNvPr id="2863" name="Shape 2863"/>
          <p:cNvGrpSpPr/>
          <p:nvPr/>
        </p:nvGrpSpPr>
        <p:grpSpPr>
          <a:xfrm>
            <a:off x="6874425" y="2122375"/>
            <a:ext cx="486300" cy="429600"/>
            <a:chOff x="1774800" y="2984350"/>
            <a:chExt cx="486300" cy="429600"/>
          </a:xfrm>
        </p:grpSpPr>
        <p:sp>
          <p:nvSpPr>
            <p:cNvPr id="2864" name="Shape 286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865" name="Shape 286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D</a:t>
              </a:r>
              <a:r>
                <a:rPr b="1" baseline="-25000" lang="en"/>
                <a:t>i+1</a:t>
              </a:r>
            </a:p>
          </p:txBody>
        </p:sp>
      </p:grpSp>
      <p:grpSp>
        <p:nvGrpSpPr>
          <p:cNvPr id="2866" name="Shape 2866"/>
          <p:cNvGrpSpPr/>
          <p:nvPr/>
        </p:nvGrpSpPr>
        <p:grpSpPr>
          <a:xfrm>
            <a:off x="7942150" y="1150625"/>
            <a:ext cx="486300" cy="429600"/>
            <a:chOff x="1774800" y="2984350"/>
            <a:chExt cx="486300" cy="429600"/>
          </a:xfrm>
        </p:grpSpPr>
        <p:sp>
          <p:nvSpPr>
            <p:cNvPr id="2867" name="Shape 286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868" name="Shape 286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i+1</a:t>
              </a:r>
            </a:p>
          </p:txBody>
        </p:sp>
      </p:grpSp>
      <p:cxnSp>
        <p:nvCxnSpPr>
          <p:cNvPr id="2869" name="Shape 2869"/>
          <p:cNvCxnSpPr>
            <a:stCxn id="2862" idx="1"/>
            <a:endCxn id="2859" idx="0"/>
          </p:cNvCxnSpPr>
          <p:nvPr/>
        </p:nvCxnSpPr>
        <p:spPr>
          <a:xfrm flipH="1">
            <a:off x="6072225" y="562350"/>
            <a:ext cx="802200" cy="588300"/>
          </a:xfrm>
          <a:prstGeom prst="straightConnector1">
            <a:avLst/>
          </a:prstGeom>
          <a:noFill/>
          <a:ln cap="flat" cmpd="sng" w="28575">
            <a:solidFill>
              <a:schemeClr val="dk2"/>
            </a:solidFill>
            <a:prstDash val="solid"/>
            <a:round/>
            <a:headEnd len="lg" w="lg" type="none"/>
            <a:tailEnd len="lg" w="lg" type="stealth"/>
          </a:ln>
        </p:spPr>
      </p:cxnSp>
      <p:cxnSp>
        <p:nvCxnSpPr>
          <p:cNvPr id="2870" name="Shape 2870"/>
          <p:cNvCxnSpPr>
            <a:stCxn id="2868" idx="2"/>
            <a:endCxn id="2865" idx="3"/>
          </p:cNvCxnSpPr>
          <p:nvPr/>
        </p:nvCxnSpPr>
        <p:spPr>
          <a:xfrm flipH="1">
            <a:off x="7360600" y="1580225"/>
            <a:ext cx="824700" cy="756900"/>
          </a:xfrm>
          <a:prstGeom prst="straightConnector1">
            <a:avLst/>
          </a:prstGeom>
          <a:noFill/>
          <a:ln cap="flat" cmpd="sng" w="28575">
            <a:solidFill>
              <a:schemeClr val="dk2"/>
            </a:solidFill>
            <a:prstDash val="solid"/>
            <a:round/>
            <a:headEnd len="lg" w="lg" type="none"/>
            <a:tailEnd len="lg" w="lg" type="stealth"/>
          </a:ln>
        </p:spPr>
      </p:cxnSp>
      <p:cxnSp>
        <p:nvCxnSpPr>
          <p:cNvPr id="2871" name="Shape 2871"/>
          <p:cNvCxnSpPr>
            <a:stCxn id="2862" idx="3"/>
            <a:endCxn id="2868" idx="0"/>
          </p:cNvCxnSpPr>
          <p:nvPr/>
        </p:nvCxnSpPr>
        <p:spPr>
          <a:xfrm>
            <a:off x="7360725" y="562350"/>
            <a:ext cx="824700" cy="588300"/>
          </a:xfrm>
          <a:prstGeom prst="straightConnector1">
            <a:avLst/>
          </a:prstGeom>
          <a:noFill/>
          <a:ln cap="flat" cmpd="sng" w="28575">
            <a:solidFill>
              <a:schemeClr val="dk2"/>
            </a:solidFill>
            <a:prstDash val="solid"/>
            <a:round/>
            <a:headEnd len="lg" w="lg" type="none"/>
            <a:tailEnd len="lg" w="lg" type="stealth"/>
          </a:ln>
        </p:spPr>
      </p:cxnSp>
      <p:sp>
        <p:nvSpPr>
          <p:cNvPr id="2872" name="Shape 2872"/>
          <p:cNvSpPr txBox="1"/>
          <p:nvPr/>
        </p:nvSpPr>
        <p:spPr>
          <a:xfrm>
            <a:off x="6145475" y="505825"/>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2873" name="Shape 2873"/>
          <p:cNvSpPr txBox="1"/>
          <p:nvPr/>
        </p:nvSpPr>
        <p:spPr>
          <a:xfrm>
            <a:off x="7693975" y="505825"/>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2874" name="Shape 2874"/>
          <p:cNvSpPr txBox="1"/>
          <p:nvPr/>
        </p:nvSpPr>
        <p:spPr>
          <a:xfrm>
            <a:off x="7767325" y="1907150"/>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2875" name="Shape 2875"/>
          <p:cNvSpPr/>
          <p:nvPr/>
        </p:nvSpPr>
        <p:spPr>
          <a:xfrm>
            <a:off x="282600" y="3740925"/>
            <a:ext cx="5697300" cy="644400"/>
          </a:xfrm>
          <a:prstGeom prst="rect">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876" name="Shape 2876"/>
          <p:cNvSpPr/>
          <p:nvPr/>
        </p:nvSpPr>
        <p:spPr>
          <a:xfrm>
            <a:off x="282600" y="3052175"/>
            <a:ext cx="5697300" cy="644400"/>
          </a:xfrm>
          <a:prstGeom prst="rect">
            <a:avLst/>
          </a:prstGeom>
          <a:solidFill>
            <a:srgbClr val="783F04"/>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2877" name="Shape 2877"/>
          <p:cNvGrpSpPr/>
          <p:nvPr/>
        </p:nvGrpSpPr>
        <p:grpSpPr>
          <a:xfrm>
            <a:off x="430525" y="3153500"/>
            <a:ext cx="486300" cy="429600"/>
            <a:chOff x="1774800" y="2984350"/>
            <a:chExt cx="486300" cy="429600"/>
          </a:xfrm>
        </p:grpSpPr>
        <p:sp>
          <p:nvSpPr>
            <p:cNvPr id="2878" name="Shape 287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879" name="Shape 287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2880" name="Shape 2880"/>
          <p:cNvGrpSpPr/>
          <p:nvPr/>
        </p:nvGrpSpPr>
        <p:grpSpPr>
          <a:xfrm>
            <a:off x="2000475" y="3153500"/>
            <a:ext cx="486300" cy="429600"/>
            <a:chOff x="1774800" y="2984350"/>
            <a:chExt cx="486300" cy="429600"/>
          </a:xfrm>
        </p:grpSpPr>
        <p:sp>
          <p:nvSpPr>
            <p:cNvPr id="2881" name="Shape 288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882" name="Shape 288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1</a:t>
              </a:r>
            </a:p>
          </p:txBody>
        </p:sp>
      </p:grpSp>
      <p:grpSp>
        <p:nvGrpSpPr>
          <p:cNvPr id="2883" name="Shape 2883"/>
          <p:cNvGrpSpPr/>
          <p:nvPr/>
        </p:nvGrpSpPr>
        <p:grpSpPr>
          <a:xfrm>
            <a:off x="3102425" y="3153500"/>
            <a:ext cx="486300" cy="429600"/>
            <a:chOff x="1774800" y="2984350"/>
            <a:chExt cx="486300" cy="429600"/>
          </a:xfrm>
        </p:grpSpPr>
        <p:sp>
          <p:nvSpPr>
            <p:cNvPr id="2884" name="Shape 288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885" name="Shape 288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a:t>
              </a:r>
            </a:p>
          </p:txBody>
        </p:sp>
      </p:grpSp>
      <p:grpSp>
        <p:nvGrpSpPr>
          <p:cNvPr id="2886" name="Shape 2886"/>
          <p:cNvGrpSpPr/>
          <p:nvPr/>
        </p:nvGrpSpPr>
        <p:grpSpPr>
          <a:xfrm>
            <a:off x="4204375" y="3153488"/>
            <a:ext cx="486300" cy="429600"/>
            <a:chOff x="1774800" y="2984350"/>
            <a:chExt cx="486300" cy="429600"/>
          </a:xfrm>
        </p:grpSpPr>
        <p:sp>
          <p:nvSpPr>
            <p:cNvPr id="2887" name="Shape 288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888" name="Shape 288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i+1</a:t>
              </a:r>
            </a:p>
          </p:txBody>
        </p:sp>
      </p:grpSp>
      <p:grpSp>
        <p:nvGrpSpPr>
          <p:cNvPr id="2889" name="Shape 2889"/>
          <p:cNvGrpSpPr/>
          <p:nvPr/>
        </p:nvGrpSpPr>
        <p:grpSpPr>
          <a:xfrm>
            <a:off x="430525" y="3858625"/>
            <a:ext cx="486300" cy="429600"/>
            <a:chOff x="1774800" y="2984350"/>
            <a:chExt cx="486300" cy="429600"/>
          </a:xfrm>
        </p:grpSpPr>
        <p:sp>
          <p:nvSpPr>
            <p:cNvPr id="2890" name="Shape 289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891" name="Shape 289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0</a:t>
              </a:r>
            </a:p>
          </p:txBody>
        </p:sp>
      </p:grpSp>
      <p:grpSp>
        <p:nvGrpSpPr>
          <p:cNvPr id="2892" name="Shape 2892"/>
          <p:cNvGrpSpPr/>
          <p:nvPr/>
        </p:nvGrpSpPr>
        <p:grpSpPr>
          <a:xfrm>
            <a:off x="5306325" y="3153500"/>
            <a:ext cx="486300" cy="429600"/>
            <a:chOff x="1774800" y="2984350"/>
            <a:chExt cx="486300" cy="429600"/>
          </a:xfrm>
        </p:grpSpPr>
        <p:sp>
          <p:nvSpPr>
            <p:cNvPr id="2893" name="Shape 289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894" name="Shape 289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k</a:t>
              </a:r>
            </a:p>
          </p:txBody>
        </p:sp>
      </p:grpSp>
      <p:grpSp>
        <p:nvGrpSpPr>
          <p:cNvPr id="2895" name="Shape 2895"/>
          <p:cNvGrpSpPr/>
          <p:nvPr/>
        </p:nvGrpSpPr>
        <p:grpSpPr>
          <a:xfrm>
            <a:off x="5306325" y="3848325"/>
            <a:ext cx="486300" cy="429600"/>
            <a:chOff x="1774800" y="2984350"/>
            <a:chExt cx="486300" cy="429600"/>
          </a:xfrm>
        </p:grpSpPr>
        <p:sp>
          <p:nvSpPr>
            <p:cNvPr id="2896" name="Shape 289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897" name="Shape 289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k</a:t>
              </a:r>
            </a:p>
          </p:txBody>
        </p:sp>
      </p:grpSp>
      <p:grpSp>
        <p:nvGrpSpPr>
          <p:cNvPr id="2898" name="Shape 2898"/>
          <p:cNvGrpSpPr/>
          <p:nvPr/>
        </p:nvGrpSpPr>
        <p:grpSpPr>
          <a:xfrm>
            <a:off x="4204375" y="3848325"/>
            <a:ext cx="486300" cy="429600"/>
            <a:chOff x="1774800" y="2984350"/>
            <a:chExt cx="486300" cy="429600"/>
          </a:xfrm>
        </p:grpSpPr>
        <p:sp>
          <p:nvSpPr>
            <p:cNvPr id="2899" name="Shape 289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900" name="Shape 290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i+1</a:t>
              </a:r>
            </a:p>
          </p:txBody>
        </p:sp>
      </p:grpSp>
      <p:grpSp>
        <p:nvGrpSpPr>
          <p:cNvPr id="2901" name="Shape 2901"/>
          <p:cNvGrpSpPr/>
          <p:nvPr/>
        </p:nvGrpSpPr>
        <p:grpSpPr>
          <a:xfrm>
            <a:off x="3102425" y="3848325"/>
            <a:ext cx="486300" cy="429600"/>
            <a:chOff x="1774800" y="2984350"/>
            <a:chExt cx="486300" cy="429600"/>
          </a:xfrm>
        </p:grpSpPr>
        <p:sp>
          <p:nvSpPr>
            <p:cNvPr id="2902" name="Shape 290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903" name="Shape 290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i</a:t>
              </a:r>
            </a:p>
          </p:txBody>
        </p:sp>
      </p:grpSp>
      <p:grpSp>
        <p:nvGrpSpPr>
          <p:cNvPr id="2904" name="Shape 2904"/>
          <p:cNvGrpSpPr/>
          <p:nvPr/>
        </p:nvGrpSpPr>
        <p:grpSpPr>
          <a:xfrm>
            <a:off x="2000475" y="3848325"/>
            <a:ext cx="486300" cy="429600"/>
            <a:chOff x="1774800" y="2984350"/>
            <a:chExt cx="486300" cy="429600"/>
          </a:xfrm>
        </p:grpSpPr>
        <p:sp>
          <p:nvSpPr>
            <p:cNvPr id="2905" name="Shape 290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906" name="Shape 290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1</a:t>
              </a:r>
            </a:p>
          </p:txBody>
        </p:sp>
      </p:grpSp>
      <p:cxnSp>
        <p:nvCxnSpPr>
          <p:cNvPr id="2907" name="Shape 2907"/>
          <p:cNvCxnSpPr>
            <a:endCxn id="2882" idx="1"/>
          </p:cNvCxnSpPr>
          <p:nvPr/>
        </p:nvCxnSpPr>
        <p:spPr>
          <a:xfrm flipH="1" rot="10800000">
            <a:off x="836475" y="3368300"/>
            <a:ext cx="1164000" cy="11700"/>
          </a:xfrm>
          <a:prstGeom prst="straightConnector1">
            <a:avLst/>
          </a:prstGeom>
          <a:noFill/>
          <a:ln cap="flat" cmpd="sng" w="28575">
            <a:solidFill>
              <a:schemeClr val="dk2"/>
            </a:solidFill>
            <a:prstDash val="solid"/>
            <a:round/>
            <a:headEnd len="lg" w="lg" type="none"/>
            <a:tailEnd len="lg" w="lg" type="stealth"/>
          </a:ln>
        </p:spPr>
      </p:cxnSp>
      <p:cxnSp>
        <p:nvCxnSpPr>
          <p:cNvPr id="2908" name="Shape 2908"/>
          <p:cNvCxnSpPr>
            <a:stCxn id="2879" idx="2"/>
            <a:endCxn id="2891" idx="0"/>
          </p:cNvCxnSpPr>
          <p:nvPr/>
        </p:nvCxnSpPr>
        <p:spPr>
          <a:xfrm>
            <a:off x="673675" y="3583100"/>
            <a:ext cx="0" cy="275400"/>
          </a:xfrm>
          <a:prstGeom prst="straightConnector1">
            <a:avLst/>
          </a:prstGeom>
          <a:noFill/>
          <a:ln cap="flat" cmpd="sng" w="28575">
            <a:solidFill>
              <a:schemeClr val="dk2"/>
            </a:solidFill>
            <a:prstDash val="solid"/>
            <a:round/>
            <a:headEnd len="lg" w="lg" type="none"/>
            <a:tailEnd len="lg" w="lg" type="stealth"/>
          </a:ln>
        </p:spPr>
      </p:cxnSp>
      <p:cxnSp>
        <p:nvCxnSpPr>
          <p:cNvPr id="2909" name="Shape 2909"/>
          <p:cNvCxnSpPr>
            <a:stCxn id="2882" idx="2"/>
            <a:endCxn id="2906" idx="0"/>
          </p:cNvCxnSpPr>
          <p:nvPr/>
        </p:nvCxnSpPr>
        <p:spPr>
          <a:xfrm>
            <a:off x="224362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2910" name="Shape 2910"/>
          <p:cNvCxnSpPr>
            <a:stCxn id="2885" idx="2"/>
            <a:endCxn id="2903" idx="0"/>
          </p:cNvCxnSpPr>
          <p:nvPr/>
        </p:nvCxnSpPr>
        <p:spPr>
          <a:xfrm>
            <a:off x="33455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2911" name="Shape 2911"/>
          <p:cNvCxnSpPr>
            <a:stCxn id="2888" idx="2"/>
            <a:endCxn id="2900" idx="0"/>
          </p:cNvCxnSpPr>
          <p:nvPr/>
        </p:nvCxnSpPr>
        <p:spPr>
          <a:xfrm>
            <a:off x="4447525" y="3583088"/>
            <a:ext cx="0" cy="265200"/>
          </a:xfrm>
          <a:prstGeom prst="straightConnector1">
            <a:avLst/>
          </a:prstGeom>
          <a:noFill/>
          <a:ln cap="flat" cmpd="sng" w="28575">
            <a:solidFill>
              <a:schemeClr val="dk2"/>
            </a:solidFill>
            <a:prstDash val="solid"/>
            <a:round/>
            <a:headEnd len="lg" w="lg" type="none"/>
            <a:tailEnd len="lg" w="lg" type="stealth"/>
          </a:ln>
        </p:spPr>
      </p:cxnSp>
      <p:cxnSp>
        <p:nvCxnSpPr>
          <p:cNvPr id="2912" name="Shape 2912"/>
          <p:cNvCxnSpPr>
            <a:stCxn id="2894" idx="2"/>
            <a:endCxn id="2897" idx="0"/>
          </p:cNvCxnSpPr>
          <p:nvPr/>
        </p:nvCxnSpPr>
        <p:spPr>
          <a:xfrm>
            <a:off x="55494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2913" name="Shape 2913"/>
          <p:cNvCxnSpPr>
            <a:endCxn id="2888" idx="1"/>
          </p:cNvCxnSpPr>
          <p:nvPr/>
        </p:nvCxnSpPr>
        <p:spPr>
          <a:xfrm flipH="1" rot="10800000">
            <a:off x="3515575" y="3368288"/>
            <a:ext cx="688800" cy="300"/>
          </a:xfrm>
          <a:prstGeom prst="straightConnector1">
            <a:avLst/>
          </a:prstGeom>
          <a:noFill/>
          <a:ln cap="flat" cmpd="sng" w="28575">
            <a:solidFill>
              <a:schemeClr val="dk2"/>
            </a:solidFill>
            <a:prstDash val="solid"/>
            <a:round/>
            <a:headEnd len="lg" w="lg" type="none"/>
            <a:tailEnd len="lg" w="lg" type="stealth"/>
          </a:ln>
        </p:spPr>
      </p:cxnSp>
      <p:sp>
        <p:nvSpPr>
          <p:cNvPr id="2914" name="Shape 2914"/>
          <p:cNvSpPr txBox="1"/>
          <p:nvPr/>
        </p:nvSpPr>
        <p:spPr>
          <a:xfrm>
            <a:off x="2515150"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2915" name="Shape 2915"/>
          <p:cNvSpPr txBox="1"/>
          <p:nvPr/>
        </p:nvSpPr>
        <p:spPr>
          <a:xfrm>
            <a:off x="4690675"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2916" name="Shape 2916"/>
          <p:cNvSpPr txBox="1"/>
          <p:nvPr/>
        </p:nvSpPr>
        <p:spPr>
          <a:xfrm>
            <a:off x="770529" y="2551967"/>
            <a:ext cx="20151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FFFF00"/>
                </a:solidFill>
              </a:rPr>
              <a:t>Neighbor</a:t>
            </a:r>
            <a:r>
              <a:rPr b="1" lang="en">
                <a:solidFill>
                  <a:srgbClr val="EFEFEF"/>
                </a:solidFill>
              </a:rPr>
              <a:t>: one result from the other in a single step</a:t>
            </a:r>
          </a:p>
        </p:txBody>
      </p:sp>
      <p:grpSp>
        <p:nvGrpSpPr>
          <p:cNvPr id="2917" name="Shape 2917"/>
          <p:cNvGrpSpPr/>
          <p:nvPr/>
        </p:nvGrpSpPr>
        <p:grpSpPr>
          <a:xfrm>
            <a:off x="430525" y="4563750"/>
            <a:ext cx="486300" cy="429600"/>
            <a:chOff x="1774800" y="2984350"/>
            <a:chExt cx="486300" cy="429600"/>
          </a:xfrm>
        </p:grpSpPr>
        <p:sp>
          <p:nvSpPr>
            <p:cNvPr id="2918" name="Shape 2918"/>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919" name="Shape 291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2920" name="Shape 2920"/>
          <p:cNvGrpSpPr/>
          <p:nvPr/>
        </p:nvGrpSpPr>
        <p:grpSpPr>
          <a:xfrm>
            <a:off x="5306325" y="4543150"/>
            <a:ext cx="486300" cy="429600"/>
            <a:chOff x="1774800" y="2984350"/>
            <a:chExt cx="486300" cy="429600"/>
          </a:xfrm>
        </p:grpSpPr>
        <p:sp>
          <p:nvSpPr>
            <p:cNvPr id="2921" name="Shape 2921"/>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922" name="Shape 292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2923" name="Shape 2923"/>
          <p:cNvGrpSpPr/>
          <p:nvPr/>
        </p:nvGrpSpPr>
        <p:grpSpPr>
          <a:xfrm>
            <a:off x="4204375" y="4543150"/>
            <a:ext cx="486300" cy="429600"/>
            <a:chOff x="1774800" y="2984350"/>
            <a:chExt cx="486300" cy="429600"/>
          </a:xfrm>
        </p:grpSpPr>
        <p:sp>
          <p:nvSpPr>
            <p:cNvPr id="2924" name="Shape 2924"/>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925" name="Shape 292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2926" name="Shape 2926"/>
          <p:cNvGrpSpPr/>
          <p:nvPr/>
        </p:nvGrpSpPr>
        <p:grpSpPr>
          <a:xfrm>
            <a:off x="3102425" y="4543150"/>
            <a:ext cx="486300" cy="429600"/>
            <a:chOff x="1774800" y="2984350"/>
            <a:chExt cx="486300" cy="429600"/>
          </a:xfrm>
        </p:grpSpPr>
        <p:sp>
          <p:nvSpPr>
            <p:cNvPr id="2927" name="Shape 2927"/>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928" name="Shape 292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2929" name="Shape 2929"/>
          <p:cNvGrpSpPr/>
          <p:nvPr/>
        </p:nvGrpSpPr>
        <p:grpSpPr>
          <a:xfrm>
            <a:off x="2000475" y="4543150"/>
            <a:ext cx="486300" cy="429600"/>
            <a:chOff x="1774800" y="2984350"/>
            <a:chExt cx="486300" cy="429600"/>
          </a:xfrm>
        </p:grpSpPr>
        <p:sp>
          <p:nvSpPr>
            <p:cNvPr id="2930" name="Shape 2930"/>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931" name="Shape 293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2932" name="Shape 2932"/>
          <p:cNvCxnSpPr>
            <a:stCxn id="2891" idx="2"/>
            <a:endCxn id="2919" idx="0"/>
          </p:cNvCxnSpPr>
          <p:nvPr/>
        </p:nvCxnSpPr>
        <p:spPr>
          <a:xfrm>
            <a:off x="673675" y="4288225"/>
            <a:ext cx="0" cy="275400"/>
          </a:xfrm>
          <a:prstGeom prst="straightConnector1">
            <a:avLst/>
          </a:prstGeom>
          <a:noFill/>
          <a:ln cap="flat" cmpd="sng" w="28575">
            <a:solidFill>
              <a:schemeClr val="dk2"/>
            </a:solidFill>
            <a:prstDash val="solid"/>
            <a:round/>
            <a:headEnd len="lg" w="lg" type="none"/>
            <a:tailEnd len="lg" w="lg" type="none"/>
          </a:ln>
        </p:spPr>
      </p:cxnSp>
      <p:cxnSp>
        <p:nvCxnSpPr>
          <p:cNvPr id="2933" name="Shape 2933"/>
          <p:cNvCxnSpPr>
            <a:stCxn id="2906" idx="2"/>
            <a:endCxn id="2931" idx="0"/>
          </p:cNvCxnSpPr>
          <p:nvPr/>
        </p:nvCxnSpPr>
        <p:spPr>
          <a:xfrm>
            <a:off x="224362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2934" name="Shape 2934"/>
          <p:cNvCxnSpPr>
            <a:stCxn id="2903" idx="2"/>
            <a:endCxn id="2928" idx="0"/>
          </p:cNvCxnSpPr>
          <p:nvPr/>
        </p:nvCxnSpPr>
        <p:spPr>
          <a:xfrm>
            <a:off x="334557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2935" name="Shape 2935"/>
          <p:cNvCxnSpPr>
            <a:stCxn id="2900" idx="2"/>
            <a:endCxn id="2925" idx="0"/>
          </p:cNvCxnSpPr>
          <p:nvPr/>
        </p:nvCxnSpPr>
        <p:spPr>
          <a:xfrm>
            <a:off x="444752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2936" name="Shape 2936"/>
          <p:cNvCxnSpPr>
            <a:stCxn id="2897" idx="2"/>
            <a:endCxn id="2922" idx="0"/>
          </p:cNvCxnSpPr>
          <p:nvPr/>
        </p:nvCxnSpPr>
        <p:spPr>
          <a:xfrm>
            <a:off x="5549475" y="4277925"/>
            <a:ext cx="0" cy="265200"/>
          </a:xfrm>
          <a:prstGeom prst="straightConnector1">
            <a:avLst/>
          </a:prstGeom>
          <a:noFill/>
          <a:ln cap="flat" cmpd="sng" w="28575">
            <a:solidFill>
              <a:schemeClr val="dk2"/>
            </a:solidFill>
            <a:prstDash val="solid"/>
            <a:round/>
            <a:headEnd len="lg" w="lg" type="none"/>
            <a:tailEnd len="lg" w="lg" type="none"/>
          </a:ln>
        </p:spPr>
      </p:cxnSp>
      <p:sp>
        <p:nvSpPr>
          <p:cNvPr id="2937" name="Shape 2937"/>
          <p:cNvSpPr/>
          <p:nvPr/>
        </p:nvSpPr>
        <p:spPr>
          <a:xfrm>
            <a:off x="6017475" y="3380000"/>
            <a:ext cx="346907" cy="644398"/>
          </a:xfrm>
          <a:custGeom>
            <a:pathLst>
              <a:path extrusionOk="0" h="29391" w="26246">
                <a:moveTo>
                  <a:pt x="0" y="0"/>
                </a:moveTo>
                <a:cubicBezTo>
                  <a:pt x="4371" y="2487"/>
                  <a:pt x="26076" y="10023"/>
                  <a:pt x="26227" y="14922"/>
                </a:cubicBezTo>
                <a:cubicBezTo>
                  <a:pt x="26377" y="19820"/>
                  <a:pt x="5125" y="26979"/>
                  <a:pt x="905" y="29391"/>
                </a:cubicBezTo>
              </a:path>
            </a:pathLst>
          </a:custGeom>
          <a:noFill/>
          <a:ln cap="flat" cmpd="sng" w="28575">
            <a:solidFill>
              <a:schemeClr val="dk2"/>
            </a:solidFill>
            <a:prstDash val="solid"/>
            <a:round/>
            <a:headEnd len="lg" w="lg" type="none"/>
            <a:tailEnd len="lg" w="lg" type="stealth"/>
          </a:ln>
        </p:spPr>
      </p:sp>
      <p:sp>
        <p:nvSpPr>
          <p:cNvPr id="2938" name="Shape 2938"/>
          <p:cNvSpPr txBox="1"/>
          <p:nvPr/>
        </p:nvSpPr>
        <p:spPr>
          <a:xfrm>
            <a:off x="6345428" y="3465525"/>
            <a:ext cx="9006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
        <p:nvSpPr>
          <p:cNvPr id="2939" name="Shape 2939"/>
          <p:cNvSpPr txBox="1"/>
          <p:nvPr/>
        </p:nvSpPr>
        <p:spPr>
          <a:xfrm>
            <a:off x="3402512" y="3025125"/>
            <a:ext cx="11640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
        <p:nvSpPr>
          <p:cNvPr id="2940" name="Shape 2940"/>
          <p:cNvSpPr/>
          <p:nvPr/>
        </p:nvSpPr>
        <p:spPr>
          <a:xfrm>
            <a:off x="3043050" y="3074625"/>
            <a:ext cx="1707000" cy="1977000"/>
          </a:xfrm>
          <a:prstGeom prst="rect">
            <a:avLst/>
          </a:prstGeom>
          <a:noFill/>
          <a:ln cap="flat" cmpd="sng" w="114300">
            <a:solidFill>
              <a:srgbClr val="FF00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Tree>
  </p:cSld>
  <p:clrMapOvr>
    <a:masterClrMapping/>
  </p:clrMapOvr>
</p:sld>
</file>

<file path=ppt/slides/slide11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2944" name="Shape 2944"/>
        <p:cNvGrpSpPr/>
        <p:nvPr/>
      </p:nvGrpSpPr>
      <p:grpSpPr>
        <a:xfrm>
          <a:off x="0" y="0"/>
          <a:ext cx="0" cy="0"/>
          <a:chOff x="0" y="0"/>
          <a:chExt cx="0" cy="0"/>
        </a:xfrm>
      </p:grpSpPr>
      <p:sp>
        <p:nvSpPr>
          <p:cNvPr id="2945" name="Shape 2945"/>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2946" name="Shape 2946"/>
          <p:cNvSpPr txBox="1"/>
          <p:nvPr>
            <p:ph idx="1" type="body"/>
          </p:nvPr>
        </p:nvSpPr>
        <p:spPr>
          <a:xfrm>
            <a:off x="973350" y="1377025"/>
            <a:ext cx="7946400" cy="618600"/>
          </a:xfrm>
          <a:prstGeom prst="rect">
            <a:avLst/>
          </a:prstGeom>
        </p:spPr>
        <p:txBody>
          <a:bodyPr anchorCtr="0" anchor="t" bIns="91425" lIns="91425" rIns="91425" wrap="square" tIns="91425">
            <a:noAutofit/>
          </a:bodyPr>
          <a:lstStyle/>
          <a:p>
            <a:pPr indent="-342900" lvl="0" marL="457200" marR="0" rtl="0" algn="l">
              <a:lnSpc>
                <a:spcPct val="115000"/>
              </a:lnSpc>
              <a:spcBef>
                <a:spcPts val="0"/>
              </a:spcBef>
              <a:spcAft>
                <a:spcPts val="1600"/>
              </a:spcAft>
              <a:buSzPct val="100000"/>
              <a:buChar char="●"/>
            </a:pPr>
            <a:r>
              <a:rPr lang="en" sz="1800"/>
              <a:t>Case 1: p’ != p</a:t>
            </a:r>
          </a:p>
          <a:p>
            <a:pPr indent="-342900" lvl="1" marL="914400" rtl="0">
              <a:spcBef>
                <a:spcPts val="0"/>
              </a:spcBef>
              <a:buSzPct val="100000"/>
              <a:buChar char="○"/>
            </a:pPr>
            <a:r>
              <a:rPr lang="en" sz="1800"/>
              <a:t>Apply Lemma 1</a:t>
            </a:r>
          </a:p>
          <a:p>
            <a:pPr lvl="0" marR="0" rtl="0" algn="l">
              <a:lnSpc>
                <a:spcPct val="115000"/>
              </a:lnSpc>
              <a:spcBef>
                <a:spcPts val="0"/>
              </a:spcBef>
              <a:spcAft>
                <a:spcPts val="1600"/>
              </a:spcAft>
              <a:buNone/>
            </a:pPr>
            <a:r>
              <a:t/>
            </a:r>
            <a:endParaRPr sz="1800"/>
          </a:p>
        </p:txBody>
      </p:sp>
      <p:grpSp>
        <p:nvGrpSpPr>
          <p:cNvPr id="2947" name="Shape 2947"/>
          <p:cNvGrpSpPr/>
          <p:nvPr/>
        </p:nvGrpSpPr>
        <p:grpSpPr>
          <a:xfrm>
            <a:off x="5828975" y="1150625"/>
            <a:ext cx="486300" cy="429600"/>
            <a:chOff x="1774800" y="2984350"/>
            <a:chExt cx="486300" cy="429600"/>
          </a:xfrm>
        </p:grpSpPr>
        <p:sp>
          <p:nvSpPr>
            <p:cNvPr id="2948" name="Shape 294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949" name="Shape 294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D</a:t>
              </a:r>
              <a:r>
                <a:rPr b="1" baseline="-25000" lang="en"/>
                <a:t>i</a:t>
              </a:r>
            </a:p>
          </p:txBody>
        </p:sp>
      </p:grpSp>
      <p:grpSp>
        <p:nvGrpSpPr>
          <p:cNvPr id="2950" name="Shape 2950"/>
          <p:cNvGrpSpPr/>
          <p:nvPr/>
        </p:nvGrpSpPr>
        <p:grpSpPr>
          <a:xfrm>
            <a:off x="6874425" y="347550"/>
            <a:ext cx="486300" cy="429600"/>
            <a:chOff x="1774800" y="2984350"/>
            <a:chExt cx="486300" cy="429600"/>
          </a:xfrm>
        </p:grpSpPr>
        <p:sp>
          <p:nvSpPr>
            <p:cNvPr id="2951" name="Shape 295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952" name="Shape 295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a:t>
              </a:r>
            </a:p>
          </p:txBody>
        </p:sp>
      </p:grpSp>
      <p:grpSp>
        <p:nvGrpSpPr>
          <p:cNvPr id="2953" name="Shape 2953"/>
          <p:cNvGrpSpPr/>
          <p:nvPr/>
        </p:nvGrpSpPr>
        <p:grpSpPr>
          <a:xfrm>
            <a:off x="6874425" y="2122375"/>
            <a:ext cx="486300" cy="429600"/>
            <a:chOff x="1774800" y="2984350"/>
            <a:chExt cx="486300" cy="429600"/>
          </a:xfrm>
        </p:grpSpPr>
        <p:sp>
          <p:nvSpPr>
            <p:cNvPr id="2954" name="Shape 295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955" name="Shape 295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D</a:t>
              </a:r>
              <a:r>
                <a:rPr b="1" baseline="-25000" lang="en"/>
                <a:t>i+1</a:t>
              </a:r>
            </a:p>
          </p:txBody>
        </p:sp>
      </p:grpSp>
      <p:grpSp>
        <p:nvGrpSpPr>
          <p:cNvPr id="2956" name="Shape 2956"/>
          <p:cNvGrpSpPr/>
          <p:nvPr/>
        </p:nvGrpSpPr>
        <p:grpSpPr>
          <a:xfrm>
            <a:off x="7942150" y="1150625"/>
            <a:ext cx="486300" cy="429600"/>
            <a:chOff x="1774800" y="2984350"/>
            <a:chExt cx="486300" cy="429600"/>
          </a:xfrm>
        </p:grpSpPr>
        <p:sp>
          <p:nvSpPr>
            <p:cNvPr id="2957" name="Shape 295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958" name="Shape 295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i+1</a:t>
              </a:r>
            </a:p>
          </p:txBody>
        </p:sp>
      </p:grpSp>
      <p:cxnSp>
        <p:nvCxnSpPr>
          <p:cNvPr id="2959" name="Shape 2959"/>
          <p:cNvCxnSpPr>
            <a:stCxn id="2952" idx="1"/>
            <a:endCxn id="2949" idx="0"/>
          </p:cNvCxnSpPr>
          <p:nvPr/>
        </p:nvCxnSpPr>
        <p:spPr>
          <a:xfrm flipH="1">
            <a:off x="6072225" y="562350"/>
            <a:ext cx="802200" cy="588300"/>
          </a:xfrm>
          <a:prstGeom prst="straightConnector1">
            <a:avLst/>
          </a:prstGeom>
          <a:noFill/>
          <a:ln cap="flat" cmpd="sng" w="28575">
            <a:solidFill>
              <a:schemeClr val="dk2"/>
            </a:solidFill>
            <a:prstDash val="solid"/>
            <a:round/>
            <a:headEnd len="lg" w="lg" type="none"/>
            <a:tailEnd len="lg" w="lg" type="stealth"/>
          </a:ln>
        </p:spPr>
      </p:cxnSp>
      <p:cxnSp>
        <p:nvCxnSpPr>
          <p:cNvPr id="2960" name="Shape 2960"/>
          <p:cNvCxnSpPr>
            <a:stCxn id="2958" idx="2"/>
            <a:endCxn id="2955" idx="3"/>
          </p:cNvCxnSpPr>
          <p:nvPr/>
        </p:nvCxnSpPr>
        <p:spPr>
          <a:xfrm flipH="1">
            <a:off x="7360600" y="1580225"/>
            <a:ext cx="824700" cy="756900"/>
          </a:xfrm>
          <a:prstGeom prst="straightConnector1">
            <a:avLst/>
          </a:prstGeom>
          <a:noFill/>
          <a:ln cap="flat" cmpd="sng" w="28575">
            <a:solidFill>
              <a:schemeClr val="dk2"/>
            </a:solidFill>
            <a:prstDash val="solid"/>
            <a:round/>
            <a:headEnd len="lg" w="lg" type="none"/>
            <a:tailEnd len="lg" w="lg" type="stealth"/>
          </a:ln>
        </p:spPr>
      </p:cxnSp>
      <p:cxnSp>
        <p:nvCxnSpPr>
          <p:cNvPr id="2961" name="Shape 2961"/>
          <p:cNvCxnSpPr>
            <a:stCxn id="2949" idx="2"/>
            <a:endCxn id="2955" idx="1"/>
          </p:cNvCxnSpPr>
          <p:nvPr/>
        </p:nvCxnSpPr>
        <p:spPr>
          <a:xfrm>
            <a:off x="6072125" y="1580225"/>
            <a:ext cx="802200" cy="756900"/>
          </a:xfrm>
          <a:prstGeom prst="straightConnector1">
            <a:avLst/>
          </a:prstGeom>
          <a:noFill/>
          <a:ln cap="flat" cmpd="sng" w="28575">
            <a:solidFill>
              <a:schemeClr val="dk2"/>
            </a:solidFill>
            <a:prstDash val="dash"/>
            <a:round/>
            <a:headEnd len="lg" w="lg" type="none"/>
            <a:tailEnd len="lg" w="lg" type="stealth"/>
          </a:ln>
        </p:spPr>
      </p:cxnSp>
      <p:cxnSp>
        <p:nvCxnSpPr>
          <p:cNvPr id="2962" name="Shape 2962"/>
          <p:cNvCxnSpPr>
            <a:stCxn id="2952" idx="3"/>
            <a:endCxn id="2958" idx="0"/>
          </p:cNvCxnSpPr>
          <p:nvPr/>
        </p:nvCxnSpPr>
        <p:spPr>
          <a:xfrm>
            <a:off x="7360725" y="562350"/>
            <a:ext cx="824700" cy="588300"/>
          </a:xfrm>
          <a:prstGeom prst="straightConnector1">
            <a:avLst/>
          </a:prstGeom>
          <a:noFill/>
          <a:ln cap="flat" cmpd="sng" w="28575">
            <a:solidFill>
              <a:schemeClr val="dk2"/>
            </a:solidFill>
            <a:prstDash val="solid"/>
            <a:round/>
            <a:headEnd len="lg" w="lg" type="none"/>
            <a:tailEnd len="lg" w="lg" type="stealth"/>
          </a:ln>
        </p:spPr>
      </p:cxnSp>
      <p:sp>
        <p:nvSpPr>
          <p:cNvPr id="2963" name="Shape 2963"/>
          <p:cNvSpPr txBox="1"/>
          <p:nvPr/>
        </p:nvSpPr>
        <p:spPr>
          <a:xfrm>
            <a:off x="6145475" y="505825"/>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2964" name="Shape 2964"/>
          <p:cNvSpPr txBox="1"/>
          <p:nvPr/>
        </p:nvSpPr>
        <p:spPr>
          <a:xfrm>
            <a:off x="7693975" y="505825"/>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2965" name="Shape 2965"/>
          <p:cNvSpPr txBox="1"/>
          <p:nvPr/>
        </p:nvSpPr>
        <p:spPr>
          <a:xfrm>
            <a:off x="7767325" y="1907150"/>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2966" name="Shape 2966"/>
          <p:cNvSpPr txBox="1"/>
          <p:nvPr/>
        </p:nvSpPr>
        <p:spPr>
          <a:xfrm>
            <a:off x="6072125" y="1845400"/>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2967" name="Shape 2967"/>
          <p:cNvSpPr/>
          <p:nvPr/>
        </p:nvSpPr>
        <p:spPr>
          <a:xfrm>
            <a:off x="282600" y="3740925"/>
            <a:ext cx="5697300" cy="644400"/>
          </a:xfrm>
          <a:prstGeom prst="rect">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968" name="Shape 2968"/>
          <p:cNvSpPr/>
          <p:nvPr/>
        </p:nvSpPr>
        <p:spPr>
          <a:xfrm>
            <a:off x="282600" y="3052175"/>
            <a:ext cx="5697300" cy="644400"/>
          </a:xfrm>
          <a:prstGeom prst="rect">
            <a:avLst/>
          </a:prstGeom>
          <a:solidFill>
            <a:srgbClr val="783F04"/>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2969" name="Shape 2969"/>
          <p:cNvGrpSpPr/>
          <p:nvPr/>
        </p:nvGrpSpPr>
        <p:grpSpPr>
          <a:xfrm>
            <a:off x="430525" y="3153500"/>
            <a:ext cx="486300" cy="429600"/>
            <a:chOff x="1774800" y="2984350"/>
            <a:chExt cx="486300" cy="429600"/>
          </a:xfrm>
        </p:grpSpPr>
        <p:sp>
          <p:nvSpPr>
            <p:cNvPr id="2970" name="Shape 297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971" name="Shape 297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2972" name="Shape 2972"/>
          <p:cNvGrpSpPr/>
          <p:nvPr/>
        </p:nvGrpSpPr>
        <p:grpSpPr>
          <a:xfrm>
            <a:off x="2000475" y="3153500"/>
            <a:ext cx="486300" cy="429600"/>
            <a:chOff x="1774800" y="2984350"/>
            <a:chExt cx="486300" cy="429600"/>
          </a:xfrm>
        </p:grpSpPr>
        <p:sp>
          <p:nvSpPr>
            <p:cNvPr id="2973" name="Shape 297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974" name="Shape 297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1</a:t>
              </a:r>
            </a:p>
          </p:txBody>
        </p:sp>
      </p:grpSp>
      <p:grpSp>
        <p:nvGrpSpPr>
          <p:cNvPr id="2975" name="Shape 2975"/>
          <p:cNvGrpSpPr/>
          <p:nvPr/>
        </p:nvGrpSpPr>
        <p:grpSpPr>
          <a:xfrm>
            <a:off x="3102425" y="3153500"/>
            <a:ext cx="486300" cy="429600"/>
            <a:chOff x="1774800" y="2984350"/>
            <a:chExt cx="486300" cy="429600"/>
          </a:xfrm>
        </p:grpSpPr>
        <p:sp>
          <p:nvSpPr>
            <p:cNvPr id="2976" name="Shape 297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977" name="Shape 297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a:t>
              </a:r>
            </a:p>
          </p:txBody>
        </p:sp>
      </p:grpSp>
      <p:grpSp>
        <p:nvGrpSpPr>
          <p:cNvPr id="2978" name="Shape 2978"/>
          <p:cNvGrpSpPr/>
          <p:nvPr/>
        </p:nvGrpSpPr>
        <p:grpSpPr>
          <a:xfrm>
            <a:off x="4204375" y="3153488"/>
            <a:ext cx="486300" cy="429600"/>
            <a:chOff x="1774800" y="2984350"/>
            <a:chExt cx="486300" cy="429600"/>
          </a:xfrm>
        </p:grpSpPr>
        <p:sp>
          <p:nvSpPr>
            <p:cNvPr id="2979" name="Shape 297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980" name="Shape 298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i+1</a:t>
              </a:r>
            </a:p>
          </p:txBody>
        </p:sp>
      </p:grpSp>
      <p:grpSp>
        <p:nvGrpSpPr>
          <p:cNvPr id="2981" name="Shape 2981"/>
          <p:cNvGrpSpPr/>
          <p:nvPr/>
        </p:nvGrpSpPr>
        <p:grpSpPr>
          <a:xfrm>
            <a:off x="430525" y="3858625"/>
            <a:ext cx="486300" cy="429600"/>
            <a:chOff x="1774800" y="2984350"/>
            <a:chExt cx="486300" cy="429600"/>
          </a:xfrm>
        </p:grpSpPr>
        <p:sp>
          <p:nvSpPr>
            <p:cNvPr id="2982" name="Shape 298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983" name="Shape 298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0</a:t>
              </a:r>
            </a:p>
          </p:txBody>
        </p:sp>
      </p:grpSp>
      <p:grpSp>
        <p:nvGrpSpPr>
          <p:cNvPr id="2984" name="Shape 2984"/>
          <p:cNvGrpSpPr/>
          <p:nvPr/>
        </p:nvGrpSpPr>
        <p:grpSpPr>
          <a:xfrm>
            <a:off x="5306325" y="3153500"/>
            <a:ext cx="486300" cy="429600"/>
            <a:chOff x="1774800" y="2984350"/>
            <a:chExt cx="486300" cy="429600"/>
          </a:xfrm>
        </p:grpSpPr>
        <p:sp>
          <p:nvSpPr>
            <p:cNvPr id="2985" name="Shape 298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986" name="Shape 298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k</a:t>
              </a:r>
            </a:p>
          </p:txBody>
        </p:sp>
      </p:grpSp>
      <p:grpSp>
        <p:nvGrpSpPr>
          <p:cNvPr id="2987" name="Shape 2987"/>
          <p:cNvGrpSpPr/>
          <p:nvPr/>
        </p:nvGrpSpPr>
        <p:grpSpPr>
          <a:xfrm>
            <a:off x="5306325" y="3848325"/>
            <a:ext cx="486300" cy="429600"/>
            <a:chOff x="1774800" y="2984350"/>
            <a:chExt cx="486300" cy="429600"/>
          </a:xfrm>
        </p:grpSpPr>
        <p:sp>
          <p:nvSpPr>
            <p:cNvPr id="2988" name="Shape 298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989" name="Shape 298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k</a:t>
              </a:r>
            </a:p>
          </p:txBody>
        </p:sp>
      </p:grpSp>
      <p:grpSp>
        <p:nvGrpSpPr>
          <p:cNvPr id="2990" name="Shape 2990"/>
          <p:cNvGrpSpPr/>
          <p:nvPr/>
        </p:nvGrpSpPr>
        <p:grpSpPr>
          <a:xfrm>
            <a:off x="4204375" y="3848325"/>
            <a:ext cx="486300" cy="429600"/>
            <a:chOff x="1774800" y="2984350"/>
            <a:chExt cx="486300" cy="429600"/>
          </a:xfrm>
        </p:grpSpPr>
        <p:sp>
          <p:nvSpPr>
            <p:cNvPr id="2991" name="Shape 299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992" name="Shape 299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i+1</a:t>
              </a:r>
            </a:p>
          </p:txBody>
        </p:sp>
      </p:grpSp>
      <p:grpSp>
        <p:nvGrpSpPr>
          <p:cNvPr id="2993" name="Shape 2993"/>
          <p:cNvGrpSpPr/>
          <p:nvPr/>
        </p:nvGrpSpPr>
        <p:grpSpPr>
          <a:xfrm>
            <a:off x="3102425" y="3848325"/>
            <a:ext cx="486300" cy="429600"/>
            <a:chOff x="1774800" y="2984350"/>
            <a:chExt cx="486300" cy="429600"/>
          </a:xfrm>
        </p:grpSpPr>
        <p:sp>
          <p:nvSpPr>
            <p:cNvPr id="2994" name="Shape 299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995" name="Shape 299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i</a:t>
              </a:r>
            </a:p>
          </p:txBody>
        </p:sp>
      </p:grpSp>
      <p:grpSp>
        <p:nvGrpSpPr>
          <p:cNvPr id="2996" name="Shape 2996"/>
          <p:cNvGrpSpPr/>
          <p:nvPr/>
        </p:nvGrpSpPr>
        <p:grpSpPr>
          <a:xfrm>
            <a:off x="2000475" y="3848325"/>
            <a:ext cx="486300" cy="429600"/>
            <a:chOff x="1774800" y="2984350"/>
            <a:chExt cx="486300" cy="429600"/>
          </a:xfrm>
        </p:grpSpPr>
        <p:sp>
          <p:nvSpPr>
            <p:cNvPr id="2997" name="Shape 299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2998" name="Shape 299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1</a:t>
              </a:r>
            </a:p>
          </p:txBody>
        </p:sp>
      </p:grpSp>
      <p:cxnSp>
        <p:nvCxnSpPr>
          <p:cNvPr id="2999" name="Shape 2999"/>
          <p:cNvCxnSpPr>
            <a:endCxn id="2974" idx="1"/>
          </p:cNvCxnSpPr>
          <p:nvPr/>
        </p:nvCxnSpPr>
        <p:spPr>
          <a:xfrm flipH="1" rot="10800000">
            <a:off x="836475" y="3368300"/>
            <a:ext cx="1164000" cy="11700"/>
          </a:xfrm>
          <a:prstGeom prst="straightConnector1">
            <a:avLst/>
          </a:prstGeom>
          <a:noFill/>
          <a:ln cap="flat" cmpd="sng" w="28575">
            <a:solidFill>
              <a:schemeClr val="dk2"/>
            </a:solidFill>
            <a:prstDash val="solid"/>
            <a:round/>
            <a:headEnd len="lg" w="lg" type="none"/>
            <a:tailEnd len="lg" w="lg" type="stealth"/>
          </a:ln>
        </p:spPr>
      </p:cxnSp>
      <p:cxnSp>
        <p:nvCxnSpPr>
          <p:cNvPr id="3000" name="Shape 3000"/>
          <p:cNvCxnSpPr>
            <a:stCxn id="2971" idx="2"/>
            <a:endCxn id="2983" idx="0"/>
          </p:cNvCxnSpPr>
          <p:nvPr/>
        </p:nvCxnSpPr>
        <p:spPr>
          <a:xfrm>
            <a:off x="673675" y="3583100"/>
            <a:ext cx="0" cy="275400"/>
          </a:xfrm>
          <a:prstGeom prst="straightConnector1">
            <a:avLst/>
          </a:prstGeom>
          <a:noFill/>
          <a:ln cap="flat" cmpd="sng" w="28575">
            <a:solidFill>
              <a:schemeClr val="dk2"/>
            </a:solidFill>
            <a:prstDash val="solid"/>
            <a:round/>
            <a:headEnd len="lg" w="lg" type="none"/>
            <a:tailEnd len="lg" w="lg" type="stealth"/>
          </a:ln>
        </p:spPr>
      </p:cxnSp>
      <p:cxnSp>
        <p:nvCxnSpPr>
          <p:cNvPr id="3001" name="Shape 3001"/>
          <p:cNvCxnSpPr>
            <a:stCxn id="2974" idx="2"/>
            <a:endCxn id="2998" idx="0"/>
          </p:cNvCxnSpPr>
          <p:nvPr/>
        </p:nvCxnSpPr>
        <p:spPr>
          <a:xfrm>
            <a:off x="224362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002" name="Shape 3002"/>
          <p:cNvCxnSpPr>
            <a:stCxn id="2977" idx="2"/>
            <a:endCxn id="2995" idx="0"/>
          </p:cNvCxnSpPr>
          <p:nvPr/>
        </p:nvCxnSpPr>
        <p:spPr>
          <a:xfrm>
            <a:off x="33455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003" name="Shape 3003"/>
          <p:cNvCxnSpPr>
            <a:stCxn id="2980" idx="2"/>
            <a:endCxn id="2992" idx="0"/>
          </p:cNvCxnSpPr>
          <p:nvPr/>
        </p:nvCxnSpPr>
        <p:spPr>
          <a:xfrm>
            <a:off x="4447525" y="3583088"/>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004" name="Shape 3004"/>
          <p:cNvCxnSpPr>
            <a:stCxn id="2986" idx="2"/>
            <a:endCxn id="2989" idx="0"/>
          </p:cNvCxnSpPr>
          <p:nvPr/>
        </p:nvCxnSpPr>
        <p:spPr>
          <a:xfrm>
            <a:off x="55494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005" name="Shape 3005"/>
          <p:cNvCxnSpPr>
            <a:endCxn id="2980" idx="1"/>
          </p:cNvCxnSpPr>
          <p:nvPr/>
        </p:nvCxnSpPr>
        <p:spPr>
          <a:xfrm flipH="1" rot="10800000">
            <a:off x="3515575" y="3368288"/>
            <a:ext cx="688800" cy="300"/>
          </a:xfrm>
          <a:prstGeom prst="straightConnector1">
            <a:avLst/>
          </a:prstGeom>
          <a:noFill/>
          <a:ln cap="flat" cmpd="sng" w="28575">
            <a:solidFill>
              <a:schemeClr val="dk2"/>
            </a:solidFill>
            <a:prstDash val="solid"/>
            <a:round/>
            <a:headEnd len="lg" w="lg" type="none"/>
            <a:tailEnd len="lg" w="lg" type="stealth"/>
          </a:ln>
        </p:spPr>
      </p:cxnSp>
      <p:sp>
        <p:nvSpPr>
          <p:cNvPr id="3006" name="Shape 3006"/>
          <p:cNvSpPr txBox="1"/>
          <p:nvPr/>
        </p:nvSpPr>
        <p:spPr>
          <a:xfrm>
            <a:off x="2515150"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3007" name="Shape 3007"/>
          <p:cNvSpPr txBox="1"/>
          <p:nvPr/>
        </p:nvSpPr>
        <p:spPr>
          <a:xfrm>
            <a:off x="4690675"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3008" name="Shape 3008"/>
          <p:cNvSpPr txBox="1"/>
          <p:nvPr/>
        </p:nvSpPr>
        <p:spPr>
          <a:xfrm>
            <a:off x="770529" y="2551967"/>
            <a:ext cx="20151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FFFF00"/>
                </a:solidFill>
              </a:rPr>
              <a:t>Neighbor</a:t>
            </a:r>
            <a:r>
              <a:rPr b="1" lang="en">
                <a:solidFill>
                  <a:srgbClr val="EFEFEF"/>
                </a:solidFill>
              </a:rPr>
              <a:t>: one result from the other in a single step</a:t>
            </a:r>
          </a:p>
        </p:txBody>
      </p:sp>
      <p:grpSp>
        <p:nvGrpSpPr>
          <p:cNvPr id="3009" name="Shape 3009"/>
          <p:cNvGrpSpPr/>
          <p:nvPr/>
        </p:nvGrpSpPr>
        <p:grpSpPr>
          <a:xfrm>
            <a:off x="430525" y="4563750"/>
            <a:ext cx="486300" cy="429600"/>
            <a:chOff x="1774800" y="2984350"/>
            <a:chExt cx="486300" cy="429600"/>
          </a:xfrm>
        </p:grpSpPr>
        <p:sp>
          <p:nvSpPr>
            <p:cNvPr id="3010" name="Shape 3010"/>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011" name="Shape 301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3012" name="Shape 3012"/>
          <p:cNvGrpSpPr/>
          <p:nvPr/>
        </p:nvGrpSpPr>
        <p:grpSpPr>
          <a:xfrm>
            <a:off x="5306325" y="4543150"/>
            <a:ext cx="486300" cy="429600"/>
            <a:chOff x="1774800" y="2984350"/>
            <a:chExt cx="486300" cy="429600"/>
          </a:xfrm>
        </p:grpSpPr>
        <p:sp>
          <p:nvSpPr>
            <p:cNvPr id="3013" name="Shape 3013"/>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014" name="Shape 301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3015" name="Shape 3015"/>
          <p:cNvGrpSpPr/>
          <p:nvPr/>
        </p:nvGrpSpPr>
        <p:grpSpPr>
          <a:xfrm>
            <a:off x="4204375" y="4543150"/>
            <a:ext cx="486300" cy="429600"/>
            <a:chOff x="1774800" y="2984350"/>
            <a:chExt cx="486300" cy="429600"/>
          </a:xfrm>
        </p:grpSpPr>
        <p:sp>
          <p:nvSpPr>
            <p:cNvPr id="3016" name="Shape 3016"/>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017" name="Shape 301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3018" name="Shape 3018"/>
          <p:cNvGrpSpPr/>
          <p:nvPr/>
        </p:nvGrpSpPr>
        <p:grpSpPr>
          <a:xfrm>
            <a:off x="3102425" y="4543150"/>
            <a:ext cx="486300" cy="429600"/>
            <a:chOff x="1774800" y="2984350"/>
            <a:chExt cx="486300" cy="429600"/>
          </a:xfrm>
        </p:grpSpPr>
        <p:sp>
          <p:nvSpPr>
            <p:cNvPr id="3019" name="Shape 3019"/>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020" name="Shape 302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3021" name="Shape 3021"/>
          <p:cNvGrpSpPr/>
          <p:nvPr/>
        </p:nvGrpSpPr>
        <p:grpSpPr>
          <a:xfrm>
            <a:off x="2000475" y="4543150"/>
            <a:ext cx="486300" cy="429600"/>
            <a:chOff x="1774800" y="2984350"/>
            <a:chExt cx="486300" cy="429600"/>
          </a:xfrm>
        </p:grpSpPr>
        <p:sp>
          <p:nvSpPr>
            <p:cNvPr id="3022" name="Shape 3022"/>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023" name="Shape 302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3024" name="Shape 3024"/>
          <p:cNvCxnSpPr>
            <a:stCxn id="2983" idx="2"/>
            <a:endCxn id="3011" idx="0"/>
          </p:cNvCxnSpPr>
          <p:nvPr/>
        </p:nvCxnSpPr>
        <p:spPr>
          <a:xfrm>
            <a:off x="673675" y="4288225"/>
            <a:ext cx="0" cy="275400"/>
          </a:xfrm>
          <a:prstGeom prst="straightConnector1">
            <a:avLst/>
          </a:prstGeom>
          <a:noFill/>
          <a:ln cap="flat" cmpd="sng" w="28575">
            <a:solidFill>
              <a:schemeClr val="dk2"/>
            </a:solidFill>
            <a:prstDash val="solid"/>
            <a:round/>
            <a:headEnd len="lg" w="lg" type="none"/>
            <a:tailEnd len="lg" w="lg" type="none"/>
          </a:ln>
        </p:spPr>
      </p:cxnSp>
      <p:cxnSp>
        <p:nvCxnSpPr>
          <p:cNvPr id="3025" name="Shape 3025"/>
          <p:cNvCxnSpPr>
            <a:stCxn id="2998" idx="2"/>
            <a:endCxn id="3023" idx="0"/>
          </p:cNvCxnSpPr>
          <p:nvPr/>
        </p:nvCxnSpPr>
        <p:spPr>
          <a:xfrm>
            <a:off x="224362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026" name="Shape 3026"/>
          <p:cNvCxnSpPr>
            <a:stCxn id="2995" idx="2"/>
            <a:endCxn id="3020" idx="0"/>
          </p:cNvCxnSpPr>
          <p:nvPr/>
        </p:nvCxnSpPr>
        <p:spPr>
          <a:xfrm>
            <a:off x="334557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027" name="Shape 3027"/>
          <p:cNvCxnSpPr>
            <a:stCxn id="2992" idx="2"/>
            <a:endCxn id="3017" idx="0"/>
          </p:cNvCxnSpPr>
          <p:nvPr/>
        </p:nvCxnSpPr>
        <p:spPr>
          <a:xfrm>
            <a:off x="444752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028" name="Shape 3028"/>
          <p:cNvCxnSpPr>
            <a:stCxn id="2989" idx="2"/>
            <a:endCxn id="3014" idx="0"/>
          </p:cNvCxnSpPr>
          <p:nvPr/>
        </p:nvCxnSpPr>
        <p:spPr>
          <a:xfrm>
            <a:off x="5549475" y="4277925"/>
            <a:ext cx="0" cy="265200"/>
          </a:xfrm>
          <a:prstGeom prst="straightConnector1">
            <a:avLst/>
          </a:prstGeom>
          <a:noFill/>
          <a:ln cap="flat" cmpd="sng" w="28575">
            <a:solidFill>
              <a:schemeClr val="dk2"/>
            </a:solidFill>
            <a:prstDash val="solid"/>
            <a:round/>
            <a:headEnd len="lg" w="lg" type="none"/>
            <a:tailEnd len="lg" w="lg" type="none"/>
          </a:ln>
        </p:spPr>
      </p:cxnSp>
      <p:sp>
        <p:nvSpPr>
          <p:cNvPr id="3029" name="Shape 3029"/>
          <p:cNvSpPr/>
          <p:nvPr/>
        </p:nvSpPr>
        <p:spPr>
          <a:xfrm>
            <a:off x="6017475" y="3380000"/>
            <a:ext cx="346907" cy="644398"/>
          </a:xfrm>
          <a:custGeom>
            <a:pathLst>
              <a:path extrusionOk="0" h="29391" w="26246">
                <a:moveTo>
                  <a:pt x="0" y="0"/>
                </a:moveTo>
                <a:cubicBezTo>
                  <a:pt x="4371" y="2487"/>
                  <a:pt x="26076" y="10023"/>
                  <a:pt x="26227" y="14922"/>
                </a:cubicBezTo>
                <a:cubicBezTo>
                  <a:pt x="26377" y="19820"/>
                  <a:pt x="5125" y="26979"/>
                  <a:pt x="905" y="29391"/>
                </a:cubicBezTo>
              </a:path>
            </a:pathLst>
          </a:custGeom>
          <a:noFill/>
          <a:ln cap="flat" cmpd="sng" w="28575">
            <a:solidFill>
              <a:schemeClr val="dk2"/>
            </a:solidFill>
            <a:prstDash val="solid"/>
            <a:round/>
            <a:headEnd len="lg" w="lg" type="none"/>
            <a:tailEnd len="lg" w="lg" type="stealth"/>
          </a:ln>
        </p:spPr>
      </p:sp>
      <p:sp>
        <p:nvSpPr>
          <p:cNvPr id="3030" name="Shape 3030"/>
          <p:cNvSpPr txBox="1"/>
          <p:nvPr/>
        </p:nvSpPr>
        <p:spPr>
          <a:xfrm>
            <a:off x="6345428" y="3465525"/>
            <a:ext cx="9006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
        <p:nvSpPr>
          <p:cNvPr id="3031" name="Shape 3031"/>
          <p:cNvSpPr txBox="1"/>
          <p:nvPr/>
        </p:nvSpPr>
        <p:spPr>
          <a:xfrm>
            <a:off x="3402512" y="3025125"/>
            <a:ext cx="11640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
        <p:nvSpPr>
          <p:cNvPr id="3032" name="Shape 3032"/>
          <p:cNvSpPr/>
          <p:nvPr/>
        </p:nvSpPr>
        <p:spPr>
          <a:xfrm>
            <a:off x="3043050" y="3074625"/>
            <a:ext cx="1707000" cy="1977000"/>
          </a:xfrm>
          <a:prstGeom prst="rect">
            <a:avLst/>
          </a:prstGeom>
          <a:noFill/>
          <a:ln cap="flat" cmpd="sng" w="114300">
            <a:solidFill>
              <a:srgbClr val="FF00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Tree>
  </p:cSld>
  <p:clrMapOvr>
    <a:masterClrMapping/>
  </p:clrMapOvr>
</p:sld>
</file>

<file path=ppt/slides/slide12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036" name="Shape 3036"/>
        <p:cNvGrpSpPr/>
        <p:nvPr/>
      </p:nvGrpSpPr>
      <p:grpSpPr>
        <a:xfrm>
          <a:off x="0" y="0"/>
          <a:ext cx="0" cy="0"/>
          <a:chOff x="0" y="0"/>
          <a:chExt cx="0" cy="0"/>
        </a:xfrm>
      </p:grpSpPr>
      <p:sp>
        <p:nvSpPr>
          <p:cNvPr id="3037" name="Shape 3037"/>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3038" name="Shape 3038"/>
          <p:cNvSpPr txBox="1"/>
          <p:nvPr>
            <p:ph idx="1" type="body"/>
          </p:nvPr>
        </p:nvSpPr>
        <p:spPr>
          <a:xfrm>
            <a:off x="973350" y="1377025"/>
            <a:ext cx="7946400" cy="618600"/>
          </a:xfrm>
          <a:prstGeom prst="rect">
            <a:avLst/>
          </a:prstGeom>
        </p:spPr>
        <p:txBody>
          <a:bodyPr anchorCtr="0" anchor="t" bIns="91425" lIns="91425" rIns="91425" wrap="square" tIns="91425">
            <a:noAutofit/>
          </a:bodyPr>
          <a:lstStyle/>
          <a:p>
            <a:pPr indent="-342900" lvl="0" marL="457200" marR="0" rtl="0" algn="l">
              <a:lnSpc>
                <a:spcPct val="115000"/>
              </a:lnSpc>
              <a:spcBef>
                <a:spcPts val="0"/>
              </a:spcBef>
              <a:spcAft>
                <a:spcPts val="1600"/>
              </a:spcAft>
              <a:buSzPct val="100000"/>
              <a:buChar char="●"/>
            </a:pPr>
            <a:r>
              <a:rPr lang="en" sz="1800"/>
              <a:t>Case 1: p’ != p</a:t>
            </a:r>
          </a:p>
          <a:p>
            <a:pPr indent="-342900" lvl="1" marL="914400" rtl="0">
              <a:spcBef>
                <a:spcPts val="0"/>
              </a:spcBef>
              <a:buSzPct val="100000"/>
              <a:buChar char="○"/>
            </a:pPr>
            <a:r>
              <a:rPr lang="en" sz="1800"/>
              <a:t>Apply Lemma 1</a:t>
            </a:r>
          </a:p>
          <a:p>
            <a:pPr lvl="0" marR="0" rtl="0" algn="l">
              <a:lnSpc>
                <a:spcPct val="115000"/>
              </a:lnSpc>
              <a:spcBef>
                <a:spcPts val="0"/>
              </a:spcBef>
              <a:spcAft>
                <a:spcPts val="1600"/>
              </a:spcAft>
              <a:buNone/>
            </a:pPr>
            <a:r>
              <a:t/>
            </a:r>
            <a:endParaRPr sz="1800"/>
          </a:p>
        </p:txBody>
      </p:sp>
      <p:grpSp>
        <p:nvGrpSpPr>
          <p:cNvPr id="3039" name="Shape 3039"/>
          <p:cNvGrpSpPr/>
          <p:nvPr/>
        </p:nvGrpSpPr>
        <p:grpSpPr>
          <a:xfrm>
            <a:off x="5828975" y="1150625"/>
            <a:ext cx="486300" cy="429600"/>
            <a:chOff x="1774800" y="2984350"/>
            <a:chExt cx="486300" cy="429600"/>
          </a:xfrm>
        </p:grpSpPr>
        <p:sp>
          <p:nvSpPr>
            <p:cNvPr id="3040" name="Shape 304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041" name="Shape 304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D</a:t>
              </a:r>
              <a:r>
                <a:rPr b="1" baseline="-25000" lang="en"/>
                <a:t>i</a:t>
              </a:r>
            </a:p>
          </p:txBody>
        </p:sp>
      </p:grpSp>
      <p:grpSp>
        <p:nvGrpSpPr>
          <p:cNvPr id="3042" name="Shape 3042"/>
          <p:cNvGrpSpPr/>
          <p:nvPr/>
        </p:nvGrpSpPr>
        <p:grpSpPr>
          <a:xfrm>
            <a:off x="6874425" y="347550"/>
            <a:ext cx="486300" cy="429600"/>
            <a:chOff x="1774800" y="2984350"/>
            <a:chExt cx="486300" cy="429600"/>
          </a:xfrm>
        </p:grpSpPr>
        <p:sp>
          <p:nvSpPr>
            <p:cNvPr id="3043" name="Shape 304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044" name="Shape 304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a:t>
              </a:r>
            </a:p>
          </p:txBody>
        </p:sp>
      </p:grpSp>
      <p:grpSp>
        <p:nvGrpSpPr>
          <p:cNvPr id="3045" name="Shape 3045"/>
          <p:cNvGrpSpPr/>
          <p:nvPr/>
        </p:nvGrpSpPr>
        <p:grpSpPr>
          <a:xfrm>
            <a:off x="6874425" y="2122375"/>
            <a:ext cx="486300" cy="429600"/>
            <a:chOff x="1774800" y="2984350"/>
            <a:chExt cx="486300" cy="429600"/>
          </a:xfrm>
        </p:grpSpPr>
        <p:sp>
          <p:nvSpPr>
            <p:cNvPr id="3046" name="Shape 304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047" name="Shape 304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D</a:t>
              </a:r>
              <a:r>
                <a:rPr b="1" baseline="-25000" lang="en"/>
                <a:t>i+1</a:t>
              </a:r>
            </a:p>
          </p:txBody>
        </p:sp>
      </p:grpSp>
      <p:grpSp>
        <p:nvGrpSpPr>
          <p:cNvPr id="3048" name="Shape 3048"/>
          <p:cNvGrpSpPr/>
          <p:nvPr/>
        </p:nvGrpSpPr>
        <p:grpSpPr>
          <a:xfrm>
            <a:off x="7942150" y="1150625"/>
            <a:ext cx="486300" cy="429600"/>
            <a:chOff x="1774800" y="2984350"/>
            <a:chExt cx="486300" cy="429600"/>
          </a:xfrm>
        </p:grpSpPr>
        <p:sp>
          <p:nvSpPr>
            <p:cNvPr id="3049" name="Shape 304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050" name="Shape 305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i+1</a:t>
              </a:r>
            </a:p>
          </p:txBody>
        </p:sp>
      </p:grpSp>
      <p:cxnSp>
        <p:nvCxnSpPr>
          <p:cNvPr id="3051" name="Shape 3051"/>
          <p:cNvCxnSpPr>
            <a:stCxn id="3044" idx="1"/>
            <a:endCxn id="3041" idx="0"/>
          </p:cNvCxnSpPr>
          <p:nvPr/>
        </p:nvCxnSpPr>
        <p:spPr>
          <a:xfrm flipH="1">
            <a:off x="6072225" y="562350"/>
            <a:ext cx="802200" cy="588300"/>
          </a:xfrm>
          <a:prstGeom prst="straightConnector1">
            <a:avLst/>
          </a:prstGeom>
          <a:noFill/>
          <a:ln cap="flat" cmpd="sng" w="28575">
            <a:solidFill>
              <a:schemeClr val="dk2"/>
            </a:solidFill>
            <a:prstDash val="solid"/>
            <a:round/>
            <a:headEnd len="lg" w="lg" type="none"/>
            <a:tailEnd len="lg" w="lg" type="stealth"/>
          </a:ln>
        </p:spPr>
      </p:cxnSp>
      <p:cxnSp>
        <p:nvCxnSpPr>
          <p:cNvPr id="3052" name="Shape 3052"/>
          <p:cNvCxnSpPr>
            <a:stCxn id="3050" idx="2"/>
            <a:endCxn id="3047" idx="3"/>
          </p:cNvCxnSpPr>
          <p:nvPr/>
        </p:nvCxnSpPr>
        <p:spPr>
          <a:xfrm flipH="1">
            <a:off x="7360600" y="1580225"/>
            <a:ext cx="824700" cy="756900"/>
          </a:xfrm>
          <a:prstGeom prst="straightConnector1">
            <a:avLst/>
          </a:prstGeom>
          <a:noFill/>
          <a:ln cap="flat" cmpd="sng" w="28575">
            <a:solidFill>
              <a:schemeClr val="dk2"/>
            </a:solidFill>
            <a:prstDash val="solid"/>
            <a:round/>
            <a:headEnd len="lg" w="lg" type="none"/>
            <a:tailEnd len="lg" w="lg" type="stealth"/>
          </a:ln>
        </p:spPr>
      </p:cxnSp>
      <p:cxnSp>
        <p:nvCxnSpPr>
          <p:cNvPr id="3053" name="Shape 3053"/>
          <p:cNvCxnSpPr>
            <a:stCxn id="3041" idx="2"/>
            <a:endCxn id="3047" idx="1"/>
          </p:cNvCxnSpPr>
          <p:nvPr/>
        </p:nvCxnSpPr>
        <p:spPr>
          <a:xfrm>
            <a:off x="6072125" y="1580225"/>
            <a:ext cx="802200" cy="756900"/>
          </a:xfrm>
          <a:prstGeom prst="straightConnector1">
            <a:avLst/>
          </a:prstGeom>
          <a:noFill/>
          <a:ln cap="flat" cmpd="sng" w="28575">
            <a:solidFill>
              <a:schemeClr val="dk2"/>
            </a:solidFill>
            <a:prstDash val="dash"/>
            <a:round/>
            <a:headEnd len="lg" w="lg" type="none"/>
            <a:tailEnd len="lg" w="lg" type="stealth"/>
          </a:ln>
        </p:spPr>
      </p:cxnSp>
      <p:cxnSp>
        <p:nvCxnSpPr>
          <p:cNvPr id="3054" name="Shape 3054"/>
          <p:cNvCxnSpPr>
            <a:stCxn id="3044" idx="3"/>
            <a:endCxn id="3050" idx="0"/>
          </p:cNvCxnSpPr>
          <p:nvPr/>
        </p:nvCxnSpPr>
        <p:spPr>
          <a:xfrm>
            <a:off x="7360725" y="562350"/>
            <a:ext cx="824700" cy="588300"/>
          </a:xfrm>
          <a:prstGeom prst="straightConnector1">
            <a:avLst/>
          </a:prstGeom>
          <a:noFill/>
          <a:ln cap="flat" cmpd="sng" w="28575">
            <a:solidFill>
              <a:schemeClr val="dk2"/>
            </a:solidFill>
            <a:prstDash val="solid"/>
            <a:round/>
            <a:headEnd len="lg" w="lg" type="none"/>
            <a:tailEnd len="lg" w="lg" type="stealth"/>
          </a:ln>
        </p:spPr>
      </p:cxnSp>
      <p:sp>
        <p:nvSpPr>
          <p:cNvPr id="3055" name="Shape 3055"/>
          <p:cNvSpPr txBox="1"/>
          <p:nvPr/>
        </p:nvSpPr>
        <p:spPr>
          <a:xfrm>
            <a:off x="6145475" y="505825"/>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056" name="Shape 3056"/>
          <p:cNvSpPr txBox="1"/>
          <p:nvPr/>
        </p:nvSpPr>
        <p:spPr>
          <a:xfrm>
            <a:off x="7693975" y="505825"/>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057" name="Shape 3057"/>
          <p:cNvSpPr txBox="1"/>
          <p:nvPr/>
        </p:nvSpPr>
        <p:spPr>
          <a:xfrm>
            <a:off x="7767325" y="1907150"/>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058" name="Shape 3058"/>
          <p:cNvSpPr txBox="1"/>
          <p:nvPr/>
        </p:nvSpPr>
        <p:spPr>
          <a:xfrm>
            <a:off x="6072125" y="1845400"/>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059" name="Shape 3059"/>
          <p:cNvSpPr/>
          <p:nvPr/>
        </p:nvSpPr>
        <p:spPr>
          <a:xfrm>
            <a:off x="282600" y="3740925"/>
            <a:ext cx="5697300" cy="644400"/>
          </a:xfrm>
          <a:prstGeom prst="rect">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060" name="Shape 3060"/>
          <p:cNvSpPr/>
          <p:nvPr/>
        </p:nvSpPr>
        <p:spPr>
          <a:xfrm>
            <a:off x="282600" y="3052175"/>
            <a:ext cx="5697300" cy="644400"/>
          </a:xfrm>
          <a:prstGeom prst="rect">
            <a:avLst/>
          </a:prstGeom>
          <a:solidFill>
            <a:srgbClr val="783F04"/>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3061" name="Shape 3061"/>
          <p:cNvGrpSpPr/>
          <p:nvPr/>
        </p:nvGrpSpPr>
        <p:grpSpPr>
          <a:xfrm>
            <a:off x="430525" y="3153500"/>
            <a:ext cx="486300" cy="429600"/>
            <a:chOff x="1774800" y="2984350"/>
            <a:chExt cx="486300" cy="429600"/>
          </a:xfrm>
        </p:grpSpPr>
        <p:sp>
          <p:nvSpPr>
            <p:cNvPr id="3062" name="Shape 306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063" name="Shape 306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3064" name="Shape 3064"/>
          <p:cNvGrpSpPr/>
          <p:nvPr/>
        </p:nvGrpSpPr>
        <p:grpSpPr>
          <a:xfrm>
            <a:off x="2000475" y="3153500"/>
            <a:ext cx="486300" cy="429600"/>
            <a:chOff x="1774800" y="2984350"/>
            <a:chExt cx="486300" cy="429600"/>
          </a:xfrm>
        </p:grpSpPr>
        <p:sp>
          <p:nvSpPr>
            <p:cNvPr id="3065" name="Shape 306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066" name="Shape 306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1</a:t>
              </a:r>
            </a:p>
          </p:txBody>
        </p:sp>
      </p:grpSp>
      <p:grpSp>
        <p:nvGrpSpPr>
          <p:cNvPr id="3067" name="Shape 3067"/>
          <p:cNvGrpSpPr/>
          <p:nvPr/>
        </p:nvGrpSpPr>
        <p:grpSpPr>
          <a:xfrm>
            <a:off x="3102425" y="3153500"/>
            <a:ext cx="486300" cy="429600"/>
            <a:chOff x="1774800" y="2984350"/>
            <a:chExt cx="486300" cy="429600"/>
          </a:xfrm>
        </p:grpSpPr>
        <p:sp>
          <p:nvSpPr>
            <p:cNvPr id="3068" name="Shape 306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069" name="Shape 306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a:t>
              </a:r>
            </a:p>
          </p:txBody>
        </p:sp>
      </p:grpSp>
      <p:grpSp>
        <p:nvGrpSpPr>
          <p:cNvPr id="3070" name="Shape 3070"/>
          <p:cNvGrpSpPr/>
          <p:nvPr/>
        </p:nvGrpSpPr>
        <p:grpSpPr>
          <a:xfrm>
            <a:off x="4204375" y="3153488"/>
            <a:ext cx="486300" cy="429600"/>
            <a:chOff x="1774800" y="2984350"/>
            <a:chExt cx="486300" cy="429600"/>
          </a:xfrm>
        </p:grpSpPr>
        <p:sp>
          <p:nvSpPr>
            <p:cNvPr id="3071" name="Shape 307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072" name="Shape 307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i+1</a:t>
              </a:r>
            </a:p>
          </p:txBody>
        </p:sp>
      </p:grpSp>
      <p:grpSp>
        <p:nvGrpSpPr>
          <p:cNvPr id="3073" name="Shape 3073"/>
          <p:cNvGrpSpPr/>
          <p:nvPr/>
        </p:nvGrpSpPr>
        <p:grpSpPr>
          <a:xfrm>
            <a:off x="430525" y="3858625"/>
            <a:ext cx="486300" cy="429600"/>
            <a:chOff x="1774800" y="2984350"/>
            <a:chExt cx="486300" cy="429600"/>
          </a:xfrm>
        </p:grpSpPr>
        <p:sp>
          <p:nvSpPr>
            <p:cNvPr id="3074" name="Shape 307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075" name="Shape 307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0</a:t>
              </a:r>
            </a:p>
          </p:txBody>
        </p:sp>
      </p:grpSp>
      <p:grpSp>
        <p:nvGrpSpPr>
          <p:cNvPr id="3076" name="Shape 3076"/>
          <p:cNvGrpSpPr/>
          <p:nvPr/>
        </p:nvGrpSpPr>
        <p:grpSpPr>
          <a:xfrm>
            <a:off x="5306325" y="3153500"/>
            <a:ext cx="486300" cy="429600"/>
            <a:chOff x="1774800" y="2984350"/>
            <a:chExt cx="486300" cy="429600"/>
          </a:xfrm>
        </p:grpSpPr>
        <p:sp>
          <p:nvSpPr>
            <p:cNvPr id="3077" name="Shape 307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078" name="Shape 307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k</a:t>
              </a:r>
            </a:p>
          </p:txBody>
        </p:sp>
      </p:grpSp>
      <p:grpSp>
        <p:nvGrpSpPr>
          <p:cNvPr id="3079" name="Shape 3079"/>
          <p:cNvGrpSpPr/>
          <p:nvPr/>
        </p:nvGrpSpPr>
        <p:grpSpPr>
          <a:xfrm>
            <a:off x="5306325" y="3848325"/>
            <a:ext cx="486300" cy="429600"/>
            <a:chOff x="1774800" y="2984350"/>
            <a:chExt cx="486300" cy="429600"/>
          </a:xfrm>
        </p:grpSpPr>
        <p:sp>
          <p:nvSpPr>
            <p:cNvPr id="3080" name="Shape 308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081" name="Shape 308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k</a:t>
              </a:r>
            </a:p>
          </p:txBody>
        </p:sp>
      </p:grpSp>
      <p:grpSp>
        <p:nvGrpSpPr>
          <p:cNvPr id="3082" name="Shape 3082"/>
          <p:cNvGrpSpPr/>
          <p:nvPr/>
        </p:nvGrpSpPr>
        <p:grpSpPr>
          <a:xfrm>
            <a:off x="4204375" y="3848325"/>
            <a:ext cx="486300" cy="429600"/>
            <a:chOff x="1774800" y="2984350"/>
            <a:chExt cx="486300" cy="429600"/>
          </a:xfrm>
        </p:grpSpPr>
        <p:sp>
          <p:nvSpPr>
            <p:cNvPr id="3083" name="Shape 308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084" name="Shape 308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i+1</a:t>
              </a:r>
            </a:p>
          </p:txBody>
        </p:sp>
      </p:grpSp>
      <p:grpSp>
        <p:nvGrpSpPr>
          <p:cNvPr id="3085" name="Shape 3085"/>
          <p:cNvGrpSpPr/>
          <p:nvPr/>
        </p:nvGrpSpPr>
        <p:grpSpPr>
          <a:xfrm>
            <a:off x="3102425" y="3848325"/>
            <a:ext cx="486300" cy="429600"/>
            <a:chOff x="1774800" y="2984350"/>
            <a:chExt cx="486300" cy="429600"/>
          </a:xfrm>
        </p:grpSpPr>
        <p:sp>
          <p:nvSpPr>
            <p:cNvPr id="3086" name="Shape 308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087" name="Shape 308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i</a:t>
              </a:r>
            </a:p>
          </p:txBody>
        </p:sp>
      </p:grpSp>
      <p:grpSp>
        <p:nvGrpSpPr>
          <p:cNvPr id="3088" name="Shape 3088"/>
          <p:cNvGrpSpPr/>
          <p:nvPr/>
        </p:nvGrpSpPr>
        <p:grpSpPr>
          <a:xfrm>
            <a:off x="2000475" y="3848325"/>
            <a:ext cx="486300" cy="429600"/>
            <a:chOff x="1774800" y="2984350"/>
            <a:chExt cx="486300" cy="429600"/>
          </a:xfrm>
        </p:grpSpPr>
        <p:sp>
          <p:nvSpPr>
            <p:cNvPr id="3089" name="Shape 308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090" name="Shape 309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1</a:t>
              </a:r>
            </a:p>
          </p:txBody>
        </p:sp>
      </p:grpSp>
      <p:cxnSp>
        <p:nvCxnSpPr>
          <p:cNvPr id="3091" name="Shape 3091"/>
          <p:cNvCxnSpPr>
            <a:endCxn id="3066" idx="1"/>
          </p:cNvCxnSpPr>
          <p:nvPr/>
        </p:nvCxnSpPr>
        <p:spPr>
          <a:xfrm flipH="1" rot="10800000">
            <a:off x="836475" y="3368300"/>
            <a:ext cx="1164000" cy="11700"/>
          </a:xfrm>
          <a:prstGeom prst="straightConnector1">
            <a:avLst/>
          </a:prstGeom>
          <a:noFill/>
          <a:ln cap="flat" cmpd="sng" w="28575">
            <a:solidFill>
              <a:schemeClr val="dk2"/>
            </a:solidFill>
            <a:prstDash val="solid"/>
            <a:round/>
            <a:headEnd len="lg" w="lg" type="none"/>
            <a:tailEnd len="lg" w="lg" type="stealth"/>
          </a:ln>
        </p:spPr>
      </p:cxnSp>
      <p:cxnSp>
        <p:nvCxnSpPr>
          <p:cNvPr id="3092" name="Shape 3092"/>
          <p:cNvCxnSpPr>
            <a:stCxn id="3063" idx="2"/>
            <a:endCxn id="3075" idx="0"/>
          </p:cNvCxnSpPr>
          <p:nvPr/>
        </p:nvCxnSpPr>
        <p:spPr>
          <a:xfrm>
            <a:off x="673675" y="3583100"/>
            <a:ext cx="0" cy="275400"/>
          </a:xfrm>
          <a:prstGeom prst="straightConnector1">
            <a:avLst/>
          </a:prstGeom>
          <a:noFill/>
          <a:ln cap="flat" cmpd="sng" w="28575">
            <a:solidFill>
              <a:schemeClr val="dk2"/>
            </a:solidFill>
            <a:prstDash val="solid"/>
            <a:round/>
            <a:headEnd len="lg" w="lg" type="none"/>
            <a:tailEnd len="lg" w="lg" type="stealth"/>
          </a:ln>
        </p:spPr>
      </p:cxnSp>
      <p:cxnSp>
        <p:nvCxnSpPr>
          <p:cNvPr id="3093" name="Shape 3093"/>
          <p:cNvCxnSpPr>
            <a:stCxn id="3066" idx="2"/>
            <a:endCxn id="3090" idx="0"/>
          </p:cNvCxnSpPr>
          <p:nvPr/>
        </p:nvCxnSpPr>
        <p:spPr>
          <a:xfrm>
            <a:off x="224362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094" name="Shape 3094"/>
          <p:cNvCxnSpPr>
            <a:stCxn id="3069" idx="2"/>
            <a:endCxn id="3087" idx="0"/>
          </p:cNvCxnSpPr>
          <p:nvPr/>
        </p:nvCxnSpPr>
        <p:spPr>
          <a:xfrm>
            <a:off x="33455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095" name="Shape 3095"/>
          <p:cNvCxnSpPr>
            <a:stCxn id="3072" idx="2"/>
            <a:endCxn id="3084" idx="0"/>
          </p:cNvCxnSpPr>
          <p:nvPr/>
        </p:nvCxnSpPr>
        <p:spPr>
          <a:xfrm>
            <a:off x="4447525" y="3583088"/>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096" name="Shape 3096"/>
          <p:cNvCxnSpPr>
            <a:stCxn id="3078" idx="2"/>
            <a:endCxn id="3081" idx="0"/>
          </p:cNvCxnSpPr>
          <p:nvPr/>
        </p:nvCxnSpPr>
        <p:spPr>
          <a:xfrm>
            <a:off x="55494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097" name="Shape 3097"/>
          <p:cNvCxnSpPr>
            <a:endCxn id="3072" idx="1"/>
          </p:cNvCxnSpPr>
          <p:nvPr/>
        </p:nvCxnSpPr>
        <p:spPr>
          <a:xfrm flipH="1" rot="10800000">
            <a:off x="3515575" y="3368288"/>
            <a:ext cx="688800" cy="300"/>
          </a:xfrm>
          <a:prstGeom prst="straightConnector1">
            <a:avLst/>
          </a:prstGeom>
          <a:noFill/>
          <a:ln cap="flat" cmpd="sng" w="28575">
            <a:solidFill>
              <a:schemeClr val="dk2"/>
            </a:solidFill>
            <a:prstDash val="solid"/>
            <a:round/>
            <a:headEnd len="lg" w="lg" type="none"/>
            <a:tailEnd len="lg" w="lg" type="stealth"/>
          </a:ln>
        </p:spPr>
      </p:cxnSp>
      <p:sp>
        <p:nvSpPr>
          <p:cNvPr id="3098" name="Shape 3098"/>
          <p:cNvSpPr txBox="1"/>
          <p:nvPr/>
        </p:nvSpPr>
        <p:spPr>
          <a:xfrm>
            <a:off x="2515150"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3099" name="Shape 3099"/>
          <p:cNvSpPr txBox="1"/>
          <p:nvPr/>
        </p:nvSpPr>
        <p:spPr>
          <a:xfrm>
            <a:off x="4690675"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3100" name="Shape 3100"/>
          <p:cNvSpPr txBox="1"/>
          <p:nvPr/>
        </p:nvSpPr>
        <p:spPr>
          <a:xfrm>
            <a:off x="770529" y="2551967"/>
            <a:ext cx="20151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FFFF00"/>
                </a:solidFill>
              </a:rPr>
              <a:t>Neighbor</a:t>
            </a:r>
            <a:r>
              <a:rPr b="1" lang="en">
                <a:solidFill>
                  <a:srgbClr val="EFEFEF"/>
                </a:solidFill>
              </a:rPr>
              <a:t>: one result from the other in a single step</a:t>
            </a:r>
          </a:p>
        </p:txBody>
      </p:sp>
      <p:grpSp>
        <p:nvGrpSpPr>
          <p:cNvPr id="3101" name="Shape 3101"/>
          <p:cNvGrpSpPr/>
          <p:nvPr/>
        </p:nvGrpSpPr>
        <p:grpSpPr>
          <a:xfrm>
            <a:off x="430525" y="4563750"/>
            <a:ext cx="486300" cy="429600"/>
            <a:chOff x="1774800" y="2984350"/>
            <a:chExt cx="486300" cy="429600"/>
          </a:xfrm>
        </p:grpSpPr>
        <p:sp>
          <p:nvSpPr>
            <p:cNvPr id="3102" name="Shape 3102"/>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103" name="Shape 310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3104" name="Shape 3104"/>
          <p:cNvGrpSpPr/>
          <p:nvPr/>
        </p:nvGrpSpPr>
        <p:grpSpPr>
          <a:xfrm>
            <a:off x="5306325" y="4543150"/>
            <a:ext cx="486300" cy="429600"/>
            <a:chOff x="1774800" y="2984350"/>
            <a:chExt cx="486300" cy="429600"/>
          </a:xfrm>
        </p:grpSpPr>
        <p:sp>
          <p:nvSpPr>
            <p:cNvPr id="3105" name="Shape 3105"/>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106" name="Shape 310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3107" name="Shape 3107"/>
          <p:cNvGrpSpPr/>
          <p:nvPr/>
        </p:nvGrpSpPr>
        <p:grpSpPr>
          <a:xfrm>
            <a:off x="4204375" y="4543150"/>
            <a:ext cx="486300" cy="429600"/>
            <a:chOff x="1774800" y="2984350"/>
            <a:chExt cx="486300" cy="429600"/>
          </a:xfrm>
        </p:grpSpPr>
        <p:sp>
          <p:nvSpPr>
            <p:cNvPr id="3108" name="Shape 3108"/>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109" name="Shape 310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3110" name="Shape 3110"/>
          <p:cNvGrpSpPr/>
          <p:nvPr/>
        </p:nvGrpSpPr>
        <p:grpSpPr>
          <a:xfrm>
            <a:off x="3102425" y="4543150"/>
            <a:ext cx="486300" cy="429600"/>
            <a:chOff x="1774800" y="2984350"/>
            <a:chExt cx="486300" cy="429600"/>
          </a:xfrm>
        </p:grpSpPr>
        <p:sp>
          <p:nvSpPr>
            <p:cNvPr id="3111" name="Shape 3111"/>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112" name="Shape 311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3113" name="Shape 3113"/>
          <p:cNvGrpSpPr/>
          <p:nvPr/>
        </p:nvGrpSpPr>
        <p:grpSpPr>
          <a:xfrm>
            <a:off x="2000475" y="4543150"/>
            <a:ext cx="486300" cy="429600"/>
            <a:chOff x="1774800" y="2984350"/>
            <a:chExt cx="486300" cy="429600"/>
          </a:xfrm>
        </p:grpSpPr>
        <p:sp>
          <p:nvSpPr>
            <p:cNvPr id="3114" name="Shape 3114"/>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115" name="Shape 311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3116" name="Shape 3116"/>
          <p:cNvCxnSpPr>
            <a:stCxn id="3075" idx="2"/>
            <a:endCxn id="3103" idx="0"/>
          </p:cNvCxnSpPr>
          <p:nvPr/>
        </p:nvCxnSpPr>
        <p:spPr>
          <a:xfrm>
            <a:off x="673675" y="4288225"/>
            <a:ext cx="0" cy="275400"/>
          </a:xfrm>
          <a:prstGeom prst="straightConnector1">
            <a:avLst/>
          </a:prstGeom>
          <a:noFill/>
          <a:ln cap="flat" cmpd="sng" w="28575">
            <a:solidFill>
              <a:schemeClr val="dk2"/>
            </a:solidFill>
            <a:prstDash val="solid"/>
            <a:round/>
            <a:headEnd len="lg" w="lg" type="none"/>
            <a:tailEnd len="lg" w="lg" type="none"/>
          </a:ln>
        </p:spPr>
      </p:cxnSp>
      <p:cxnSp>
        <p:nvCxnSpPr>
          <p:cNvPr id="3117" name="Shape 3117"/>
          <p:cNvCxnSpPr>
            <a:stCxn id="3090" idx="2"/>
            <a:endCxn id="3115" idx="0"/>
          </p:cNvCxnSpPr>
          <p:nvPr/>
        </p:nvCxnSpPr>
        <p:spPr>
          <a:xfrm>
            <a:off x="224362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118" name="Shape 3118"/>
          <p:cNvCxnSpPr>
            <a:stCxn id="3087" idx="2"/>
            <a:endCxn id="3112" idx="0"/>
          </p:cNvCxnSpPr>
          <p:nvPr/>
        </p:nvCxnSpPr>
        <p:spPr>
          <a:xfrm>
            <a:off x="334557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119" name="Shape 3119"/>
          <p:cNvCxnSpPr>
            <a:stCxn id="3084" idx="2"/>
            <a:endCxn id="3109" idx="0"/>
          </p:cNvCxnSpPr>
          <p:nvPr/>
        </p:nvCxnSpPr>
        <p:spPr>
          <a:xfrm>
            <a:off x="444752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120" name="Shape 3120"/>
          <p:cNvCxnSpPr>
            <a:stCxn id="3081" idx="2"/>
            <a:endCxn id="3106" idx="0"/>
          </p:cNvCxnSpPr>
          <p:nvPr/>
        </p:nvCxnSpPr>
        <p:spPr>
          <a:xfrm>
            <a:off x="5549475" y="4277925"/>
            <a:ext cx="0" cy="265200"/>
          </a:xfrm>
          <a:prstGeom prst="straightConnector1">
            <a:avLst/>
          </a:prstGeom>
          <a:noFill/>
          <a:ln cap="flat" cmpd="sng" w="28575">
            <a:solidFill>
              <a:schemeClr val="dk2"/>
            </a:solidFill>
            <a:prstDash val="solid"/>
            <a:round/>
            <a:headEnd len="lg" w="lg" type="none"/>
            <a:tailEnd len="lg" w="lg" type="none"/>
          </a:ln>
        </p:spPr>
      </p:cxnSp>
      <p:sp>
        <p:nvSpPr>
          <p:cNvPr id="3121" name="Shape 3121"/>
          <p:cNvSpPr/>
          <p:nvPr/>
        </p:nvSpPr>
        <p:spPr>
          <a:xfrm>
            <a:off x="6017475" y="3380000"/>
            <a:ext cx="346907" cy="644398"/>
          </a:xfrm>
          <a:custGeom>
            <a:pathLst>
              <a:path extrusionOk="0" h="29391" w="26246">
                <a:moveTo>
                  <a:pt x="0" y="0"/>
                </a:moveTo>
                <a:cubicBezTo>
                  <a:pt x="4371" y="2487"/>
                  <a:pt x="26076" y="10023"/>
                  <a:pt x="26227" y="14922"/>
                </a:cubicBezTo>
                <a:cubicBezTo>
                  <a:pt x="26377" y="19820"/>
                  <a:pt x="5125" y="26979"/>
                  <a:pt x="905" y="29391"/>
                </a:cubicBezTo>
              </a:path>
            </a:pathLst>
          </a:custGeom>
          <a:noFill/>
          <a:ln cap="flat" cmpd="sng" w="28575">
            <a:solidFill>
              <a:schemeClr val="dk2"/>
            </a:solidFill>
            <a:prstDash val="solid"/>
            <a:round/>
            <a:headEnd len="lg" w="lg" type="none"/>
            <a:tailEnd len="lg" w="lg" type="stealth"/>
          </a:ln>
        </p:spPr>
      </p:sp>
      <p:sp>
        <p:nvSpPr>
          <p:cNvPr id="3122" name="Shape 3122"/>
          <p:cNvSpPr txBox="1"/>
          <p:nvPr/>
        </p:nvSpPr>
        <p:spPr>
          <a:xfrm>
            <a:off x="6345428" y="3465525"/>
            <a:ext cx="9006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
        <p:nvSpPr>
          <p:cNvPr id="3123" name="Shape 3123"/>
          <p:cNvSpPr txBox="1"/>
          <p:nvPr/>
        </p:nvSpPr>
        <p:spPr>
          <a:xfrm>
            <a:off x="3402512" y="3025125"/>
            <a:ext cx="11640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
        <p:nvSpPr>
          <p:cNvPr id="3124" name="Shape 3124"/>
          <p:cNvSpPr/>
          <p:nvPr/>
        </p:nvSpPr>
        <p:spPr>
          <a:xfrm>
            <a:off x="3043050" y="3074625"/>
            <a:ext cx="1707000" cy="1977000"/>
          </a:xfrm>
          <a:prstGeom prst="rect">
            <a:avLst/>
          </a:prstGeom>
          <a:noFill/>
          <a:ln cap="flat" cmpd="sng" w="114300">
            <a:solidFill>
              <a:srgbClr val="FF00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3125" name="Shape 3125"/>
          <p:cNvGrpSpPr/>
          <p:nvPr/>
        </p:nvGrpSpPr>
        <p:grpSpPr>
          <a:xfrm>
            <a:off x="6866200" y="2819125"/>
            <a:ext cx="486300" cy="429600"/>
            <a:chOff x="1774800" y="2984350"/>
            <a:chExt cx="486300" cy="429600"/>
          </a:xfrm>
        </p:grpSpPr>
        <p:sp>
          <p:nvSpPr>
            <p:cNvPr id="3126" name="Shape 3126"/>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127" name="Shape 312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3128" name="Shape 3128"/>
          <p:cNvCxnSpPr>
            <a:endCxn id="3127" idx="0"/>
          </p:cNvCxnSpPr>
          <p:nvPr/>
        </p:nvCxnSpPr>
        <p:spPr>
          <a:xfrm>
            <a:off x="7109350" y="2553925"/>
            <a:ext cx="0" cy="265200"/>
          </a:xfrm>
          <a:prstGeom prst="straightConnector1">
            <a:avLst/>
          </a:prstGeom>
          <a:noFill/>
          <a:ln cap="flat" cmpd="sng" w="28575">
            <a:solidFill>
              <a:schemeClr val="dk2"/>
            </a:solidFill>
            <a:prstDash val="solid"/>
            <a:round/>
            <a:headEnd len="lg" w="lg" type="none"/>
            <a:tailEnd len="lg" w="lg" type="none"/>
          </a:ln>
        </p:spPr>
      </p:cxnSp>
    </p:spTree>
  </p:cSld>
  <p:clrMapOvr>
    <a:masterClrMapping/>
  </p:clrMapOvr>
</p:sld>
</file>

<file path=ppt/slides/slide12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132" name="Shape 3132"/>
        <p:cNvGrpSpPr/>
        <p:nvPr/>
      </p:nvGrpSpPr>
      <p:grpSpPr>
        <a:xfrm>
          <a:off x="0" y="0"/>
          <a:ext cx="0" cy="0"/>
          <a:chOff x="0" y="0"/>
          <a:chExt cx="0" cy="0"/>
        </a:xfrm>
      </p:grpSpPr>
      <p:sp>
        <p:nvSpPr>
          <p:cNvPr id="3133" name="Shape 3133"/>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3134" name="Shape 3134"/>
          <p:cNvSpPr txBox="1"/>
          <p:nvPr>
            <p:ph idx="1" type="body"/>
          </p:nvPr>
        </p:nvSpPr>
        <p:spPr>
          <a:xfrm>
            <a:off x="973350" y="1377025"/>
            <a:ext cx="7946400" cy="618600"/>
          </a:xfrm>
          <a:prstGeom prst="rect">
            <a:avLst/>
          </a:prstGeom>
        </p:spPr>
        <p:txBody>
          <a:bodyPr anchorCtr="0" anchor="t" bIns="91425" lIns="91425" rIns="91425" wrap="square" tIns="91425">
            <a:noAutofit/>
          </a:bodyPr>
          <a:lstStyle/>
          <a:p>
            <a:pPr indent="-342900" lvl="0" marL="457200" marR="0" rtl="0" algn="l">
              <a:lnSpc>
                <a:spcPct val="115000"/>
              </a:lnSpc>
              <a:spcBef>
                <a:spcPts val="0"/>
              </a:spcBef>
              <a:spcAft>
                <a:spcPts val="1600"/>
              </a:spcAft>
              <a:buSzPct val="100000"/>
              <a:buChar char="●"/>
            </a:pPr>
            <a:r>
              <a:rPr lang="en" sz="1800"/>
              <a:t>Case 1: p’ != p</a:t>
            </a:r>
          </a:p>
          <a:p>
            <a:pPr indent="-342900" lvl="1" marL="914400" rtl="0">
              <a:spcBef>
                <a:spcPts val="0"/>
              </a:spcBef>
              <a:buSzPct val="100000"/>
              <a:buChar char="○"/>
            </a:pPr>
            <a:r>
              <a:rPr lang="en" sz="1800"/>
              <a:t>Apply Lemma 1</a:t>
            </a:r>
          </a:p>
          <a:p>
            <a:pPr lvl="0" marR="0" rtl="0" algn="l">
              <a:lnSpc>
                <a:spcPct val="115000"/>
              </a:lnSpc>
              <a:spcBef>
                <a:spcPts val="0"/>
              </a:spcBef>
              <a:spcAft>
                <a:spcPts val="1600"/>
              </a:spcAft>
              <a:buNone/>
            </a:pPr>
            <a:r>
              <a:t/>
            </a:r>
            <a:endParaRPr sz="1800"/>
          </a:p>
        </p:txBody>
      </p:sp>
      <p:grpSp>
        <p:nvGrpSpPr>
          <p:cNvPr id="3135" name="Shape 3135"/>
          <p:cNvGrpSpPr/>
          <p:nvPr/>
        </p:nvGrpSpPr>
        <p:grpSpPr>
          <a:xfrm>
            <a:off x="5828975" y="1150625"/>
            <a:ext cx="486300" cy="429600"/>
            <a:chOff x="1774800" y="2984350"/>
            <a:chExt cx="486300" cy="429600"/>
          </a:xfrm>
        </p:grpSpPr>
        <p:sp>
          <p:nvSpPr>
            <p:cNvPr id="3136" name="Shape 313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137" name="Shape 313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D</a:t>
              </a:r>
              <a:r>
                <a:rPr b="1" baseline="-25000" lang="en"/>
                <a:t>i</a:t>
              </a:r>
            </a:p>
          </p:txBody>
        </p:sp>
      </p:grpSp>
      <p:grpSp>
        <p:nvGrpSpPr>
          <p:cNvPr id="3138" name="Shape 3138"/>
          <p:cNvGrpSpPr/>
          <p:nvPr/>
        </p:nvGrpSpPr>
        <p:grpSpPr>
          <a:xfrm>
            <a:off x="6874425" y="347550"/>
            <a:ext cx="486300" cy="429600"/>
            <a:chOff x="1774800" y="2984350"/>
            <a:chExt cx="486300" cy="429600"/>
          </a:xfrm>
        </p:grpSpPr>
        <p:sp>
          <p:nvSpPr>
            <p:cNvPr id="3139" name="Shape 313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140" name="Shape 314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a:t>
              </a:r>
            </a:p>
          </p:txBody>
        </p:sp>
      </p:grpSp>
      <p:grpSp>
        <p:nvGrpSpPr>
          <p:cNvPr id="3141" name="Shape 3141"/>
          <p:cNvGrpSpPr/>
          <p:nvPr/>
        </p:nvGrpSpPr>
        <p:grpSpPr>
          <a:xfrm>
            <a:off x="6874425" y="2122375"/>
            <a:ext cx="486300" cy="429600"/>
            <a:chOff x="1774800" y="2984350"/>
            <a:chExt cx="486300" cy="429600"/>
          </a:xfrm>
        </p:grpSpPr>
        <p:sp>
          <p:nvSpPr>
            <p:cNvPr id="3142" name="Shape 314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143" name="Shape 314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D</a:t>
              </a:r>
              <a:r>
                <a:rPr b="1" baseline="-25000" lang="en"/>
                <a:t>i+1</a:t>
              </a:r>
            </a:p>
          </p:txBody>
        </p:sp>
      </p:grpSp>
      <p:grpSp>
        <p:nvGrpSpPr>
          <p:cNvPr id="3144" name="Shape 3144"/>
          <p:cNvGrpSpPr/>
          <p:nvPr/>
        </p:nvGrpSpPr>
        <p:grpSpPr>
          <a:xfrm>
            <a:off x="7942150" y="1150625"/>
            <a:ext cx="486300" cy="429600"/>
            <a:chOff x="1774800" y="2984350"/>
            <a:chExt cx="486300" cy="429600"/>
          </a:xfrm>
        </p:grpSpPr>
        <p:sp>
          <p:nvSpPr>
            <p:cNvPr id="3145" name="Shape 314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146" name="Shape 314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i+1</a:t>
              </a:r>
            </a:p>
          </p:txBody>
        </p:sp>
      </p:grpSp>
      <p:cxnSp>
        <p:nvCxnSpPr>
          <p:cNvPr id="3147" name="Shape 3147"/>
          <p:cNvCxnSpPr>
            <a:stCxn id="3140" idx="1"/>
            <a:endCxn id="3137" idx="0"/>
          </p:cNvCxnSpPr>
          <p:nvPr/>
        </p:nvCxnSpPr>
        <p:spPr>
          <a:xfrm flipH="1">
            <a:off x="6072225" y="562350"/>
            <a:ext cx="802200" cy="588300"/>
          </a:xfrm>
          <a:prstGeom prst="straightConnector1">
            <a:avLst/>
          </a:prstGeom>
          <a:noFill/>
          <a:ln cap="flat" cmpd="sng" w="28575">
            <a:solidFill>
              <a:schemeClr val="dk2"/>
            </a:solidFill>
            <a:prstDash val="solid"/>
            <a:round/>
            <a:headEnd len="lg" w="lg" type="none"/>
            <a:tailEnd len="lg" w="lg" type="stealth"/>
          </a:ln>
        </p:spPr>
      </p:cxnSp>
      <p:cxnSp>
        <p:nvCxnSpPr>
          <p:cNvPr id="3148" name="Shape 3148"/>
          <p:cNvCxnSpPr>
            <a:stCxn id="3146" idx="2"/>
            <a:endCxn id="3143" idx="3"/>
          </p:cNvCxnSpPr>
          <p:nvPr/>
        </p:nvCxnSpPr>
        <p:spPr>
          <a:xfrm flipH="1">
            <a:off x="7360600" y="1580225"/>
            <a:ext cx="824700" cy="756900"/>
          </a:xfrm>
          <a:prstGeom prst="straightConnector1">
            <a:avLst/>
          </a:prstGeom>
          <a:noFill/>
          <a:ln cap="flat" cmpd="sng" w="28575">
            <a:solidFill>
              <a:schemeClr val="dk2"/>
            </a:solidFill>
            <a:prstDash val="solid"/>
            <a:round/>
            <a:headEnd len="lg" w="lg" type="none"/>
            <a:tailEnd len="lg" w="lg" type="stealth"/>
          </a:ln>
        </p:spPr>
      </p:cxnSp>
      <p:cxnSp>
        <p:nvCxnSpPr>
          <p:cNvPr id="3149" name="Shape 3149"/>
          <p:cNvCxnSpPr>
            <a:stCxn id="3137" idx="2"/>
            <a:endCxn id="3143" idx="1"/>
          </p:cNvCxnSpPr>
          <p:nvPr/>
        </p:nvCxnSpPr>
        <p:spPr>
          <a:xfrm>
            <a:off x="6072125" y="1580225"/>
            <a:ext cx="802200" cy="756900"/>
          </a:xfrm>
          <a:prstGeom prst="straightConnector1">
            <a:avLst/>
          </a:prstGeom>
          <a:noFill/>
          <a:ln cap="flat" cmpd="sng" w="28575">
            <a:solidFill>
              <a:schemeClr val="dk2"/>
            </a:solidFill>
            <a:prstDash val="dash"/>
            <a:round/>
            <a:headEnd len="lg" w="lg" type="none"/>
            <a:tailEnd len="lg" w="lg" type="stealth"/>
          </a:ln>
        </p:spPr>
      </p:cxnSp>
      <p:cxnSp>
        <p:nvCxnSpPr>
          <p:cNvPr id="3150" name="Shape 3150"/>
          <p:cNvCxnSpPr>
            <a:stCxn id="3140" idx="3"/>
            <a:endCxn id="3146" idx="0"/>
          </p:cNvCxnSpPr>
          <p:nvPr/>
        </p:nvCxnSpPr>
        <p:spPr>
          <a:xfrm>
            <a:off x="7360725" y="562350"/>
            <a:ext cx="824700" cy="588300"/>
          </a:xfrm>
          <a:prstGeom prst="straightConnector1">
            <a:avLst/>
          </a:prstGeom>
          <a:noFill/>
          <a:ln cap="flat" cmpd="sng" w="28575">
            <a:solidFill>
              <a:schemeClr val="dk2"/>
            </a:solidFill>
            <a:prstDash val="solid"/>
            <a:round/>
            <a:headEnd len="lg" w="lg" type="none"/>
            <a:tailEnd len="lg" w="lg" type="stealth"/>
          </a:ln>
        </p:spPr>
      </p:cxnSp>
      <p:sp>
        <p:nvSpPr>
          <p:cNvPr id="3151" name="Shape 3151"/>
          <p:cNvSpPr txBox="1"/>
          <p:nvPr/>
        </p:nvSpPr>
        <p:spPr>
          <a:xfrm>
            <a:off x="6145475" y="505825"/>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152" name="Shape 3152"/>
          <p:cNvSpPr txBox="1"/>
          <p:nvPr/>
        </p:nvSpPr>
        <p:spPr>
          <a:xfrm>
            <a:off x="7693975" y="505825"/>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153" name="Shape 3153"/>
          <p:cNvSpPr txBox="1"/>
          <p:nvPr/>
        </p:nvSpPr>
        <p:spPr>
          <a:xfrm>
            <a:off x="7767325" y="1907150"/>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154" name="Shape 3154"/>
          <p:cNvSpPr txBox="1"/>
          <p:nvPr/>
        </p:nvSpPr>
        <p:spPr>
          <a:xfrm>
            <a:off x="6072125" y="1845400"/>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155" name="Shape 3155"/>
          <p:cNvSpPr/>
          <p:nvPr/>
        </p:nvSpPr>
        <p:spPr>
          <a:xfrm>
            <a:off x="282600" y="3740925"/>
            <a:ext cx="5697300" cy="644400"/>
          </a:xfrm>
          <a:prstGeom prst="rect">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156" name="Shape 3156"/>
          <p:cNvSpPr/>
          <p:nvPr/>
        </p:nvSpPr>
        <p:spPr>
          <a:xfrm>
            <a:off x="282600" y="3052175"/>
            <a:ext cx="5697300" cy="644400"/>
          </a:xfrm>
          <a:prstGeom prst="rect">
            <a:avLst/>
          </a:prstGeom>
          <a:solidFill>
            <a:srgbClr val="783F04"/>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3157" name="Shape 3157"/>
          <p:cNvGrpSpPr/>
          <p:nvPr/>
        </p:nvGrpSpPr>
        <p:grpSpPr>
          <a:xfrm>
            <a:off x="430525" y="3153500"/>
            <a:ext cx="486300" cy="429600"/>
            <a:chOff x="1774800" y="2984350"/>
            <a:chExt cx="486300" cy="429600"/>
          </a:xfrm>
        </p:grpSpPr>
        <p:sp>
          <p:nvSpPr>
            <p:cNvPr id="3158" name="Shape 315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159" name="Shape 315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3160" name="Shape 3160"/>
          <p:cNvGrpSpPr/>
          <p:nvPr/>
        </p:nvGrpSpPr>
        <p:grpSpPr>
          <a:xfrm>
            <a:off x="2000475" y="3153500"/>
            <a:ext cx="486300" cy="429600"/>
            <a:chOff x="1774800" y="2984350"/>
            <a:chExt cx="486300" cy="429600"/>
          </a:xfrm>
        </p:grpSpPr>
        <p:sp>
          <p:nvSpPr>
            <p:cNvPr id="3161" name="Shape 316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162" name="Shape 316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1</a:t>
              </a:r>
            </a:p>
          </p:txBody>
        </p:sp>
      </p:grpSp>
      <p:grpSp>
        <p:nvGrpSpPr>
          <p:cNvPr id="3163" name="Shape 3163"/>
          <p:cNvGrpSpPr/>
          <p:nvPr/>
        </p:nvGrpSpPr>
        <p:grpSpPr>
          <a:xfrm>
            <a:off x="3102425" y="3153500"/>
            <a:ext cx="486300" cy="429600"/>
            <a:chOff x="1774800" y="2984350"/>
            <a:chExt cx="486300" cy="429600"/>
          </a:xfrm>
        </p:grpSpPr>
        <p:sp>
          <p:nvSpPr>
            <p:cNvPr id="3164" name="Shape 316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165" name="Shape 316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a:t>
              </a:r>
            </a:p>
          </p:txBody>
        </p:sp>
      </p:grpSp>
      <p:grpSp>
        <p:nvGrpSpPr>
          <p:cNvPr id="3166" name="Shape 3166"/>
          <p:cNvGrpSpPr/>
          <p:nvPr/>
        </p:nvGrpSpPr>
        <p:grpSpPr>
          <a:xfrm>
            <a:off x="4204375" y="3153488"/>
            <a:ext cx="486300" cy="429600"/>
            <a:chOff x="1774800" y="2984350"/>
            <a:chExt cx="486300" cy="429600"/>
          </a:xfrm>
        </p:grpSpPr>
        <p:sp>
          <p:nvSpPr>
            <p:cNvPr id="3167" name="Shape 316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168" name="Shape 316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i+1</a:t>
              </a:r>
            </a:p>
          </p:txBody>
        </p:sp>
      </p:grpSp>
      <p:grpSp>
        <p:nvGrpSpPr>
          <p:cNvPr id="3169" name="Shape 3169"/>
          <p:cNvGrpSpPr/>
          <p:nvPr/>
        </p:nvGrpSpPr>
        <p:grpSpPr>
          <a:xfrm>
            <a:off x="430525" y="3858625"/>
            <a:ext cx="486300" cy="429600"/>
            <a:chOff x="1774800" y="2984350"/>
            <a:chExt cx="486300" cy="429600"/>
          </a:xfrm>
        </p:grpSpPr>
        <p:sp>
          <p:nvSpPr>
            <p:cNvPr id="3170" name="Shape 317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171" name="Shape 317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0</a:t>
              </a:r>
            </a:p>
          </p:txBody>
        </p:sp>
      </p:grpSp>
      <p:grpSp>
        <p:nvGrpSpPr>
          <p:cNvPr id="3172" name="Shape 3172"/>
          <p:cNvGrpSpPr/>
          <p:nvPr/>
        </p:nvGrpSpPr>
        <p:grpSpPr>
          <a:xfrm>
            <a:off x="5306325" y="3153500"/>
            <a:ext cx="486300" cy="429600"/>
            <a:chOff x="1774800" y="2984350"/>
            <a:chExt cx="486300" cy="429600"/>
          </a:xfrm>
        </p:grpSpPr>
        <p:sp>
          <p:nvSpPr>
            <p:cNvPr id="3173" name="Shape 317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174" name="Shape 317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k</a:t>
              </a:r>
            </a:p>
          </p:txBody>
        </p:sp>
      </p:grpSp>
      <p:grpSp>
        <p:nvGrpSpPr>
          <p:cNvPr id="3175" name="Shape 3175"/>
          <p:cNvGrpSpPr/>
          <p:nvPr/>
        </p:nvGrpSpPr>
        <p:grpSpPr>
          <a:xfrm>
            <a:off x="5306325" y="3848325"/>
            <a:ext cx="486300" cy="429600"/>
            <a:chOff x="1774800" y="2984350"/>
            <a:chExt cx="486300" cy="429600"/>
          </a:xfrm>
        </p:grpSpPr>
        <p:sp>
          <p:nvSpPr>
            <p:cNvPr id="3176" name="Shape 317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177" name="Shape 317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k</a:t>
              </a:r>
            </a:p>
          </p:txBody>
        </p:sp>
      </p:grpSp>
      <p:grpSp>
        <p:nvGrpSpPr>
          <p:cNvPr id="3178" name="Shape 3178"/>
          <p:cNvGrpSpPr/>
          <p:nvPr/>
        </p:nvGrpSpPr>
        <p:grpSpPr>
          <a:xfrm>
            <a:off x="4204375" y="3848325"/>
            <a:ext cx="486300" cy="429600"/>
            <a:chOff x="1774800" y="2984350"/>
            <a:chExt cx="486300" cy="429600"/>
          </a:xfrm>
        </p:grpSpPr>
        <p:sp>
          <p:nvSpPr>
            <p:cNvPr id="3179" name="Shape 317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180" name="Shape 318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i+1</a:t>
              </a:r>
            </a:p>
          </p:txBody>
        </p:sp>
      </p:grpSp>
      <p:grpSp>
        <p:nvGrpSpPr>
          <p:cNvPr id="3181" name="Shape 3181"/>
          <p:cNvGrpSpPr/>
          <p:nvPr/>
        </p:nvGrpSpPr>
        <p:grpSpPr>
          <a:xfrm>
            <a:off x="3102425" y="3848325"/>
            <a:ext cx="486300" cy="429600"/>
            <a:chOff x="1774800" y="2984350"/>
            <a:chExt cx="486300" cy="429600"/>
          </a:xfrm>
        </p:grpSpPr>
        <p:sp>
          <p:nvSpPr>
            <p:cNvPr id="3182" name="Shape 318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183" name="Shape 318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i</a:t>
              </a:r>
            </a:p>
          </p:txBody>
        </p:sp>
      </p:grpSp>
      <p:grpSp>
        <p:nvGrpSpPr>
          <p:cNvPr id="3184" name="Shape 3184"/>
          <p:cNvGrpSpPr/>
          <p:nvPr/>
        </p:nvGrpSpPr>
        <p:grpSpPr>
          <a:xfrm>
            <a:off x="2000475" y="3848325"/>
            <a:ext cx="486300" cy="429600"/>
            <a:chOff x="1774800" y="2984350"/>
            <a:chExt cx="486300" cy="429600"/>
          </a:xfrm>
        </p:grpSpPr>
        <p:sp>
          <p:nvSpPr>
            <p:cNvPr id="3185" name="Shape 318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186" name="Shape 318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1</a:t>
              </a:r>
            </a:p>
          </p:txBody>
        </p:sp>
      </p:grpSp>
      <p:cxnSp>
        <p:nvCxnSpPr>
          <p:cNvPr id="3187" name="Shape 3187"/>
          <p:cNvCxnSpPr>
            <a:endCxn id="3162" idx="1"/>
          </p:cNvCxnSpPr>
          <p:nvPr/>
        </p:nvCxnSpPr>
        <p:spPr>
          <a:xfrm flipH="1" rot="10800000">
            <a:off x="836475" y="3368300"/>
            <a:ext cx="1164000" cy="11700"/>
          </a:xfrm>
          <a:prstGeom prst="straightConnector1">
            <a:avLst/>
          </a:prstGeom>
          <a:noFill/>
          <a:ln cap="flat" cmpd="sng" w="28575">
            <a:solidFill>
              <a:schemeClr val="dk2"/>
            </a:solidFill>
            <a:prstDash val="solid"/>
            <a:round/>
            <a:headEnd len="lg" w="lg" type="none"/>
            <a:tailEnd len="lg" w="lg" type="stealth"/>
          </a:ln>
        </p:spPr>
      </p:cxnSp>
      <p:cxnSp>
        <p:nvCxnSpPr>
          <p:cNvPr id="3188" name="Shape 3188"/>
          <p:cNvCxnSpPr>
            <a:stCxn id="3159" idx="2"/>
            <a:endCxn id="3171" idx="0"/>
          </p:cNvCxnSpPr>
          <p:nvPr/>
        </p:nvCxnSpPr>
        <p:spPr>
          <a:xfrm>
            <a:off x="673675" y="3583100"/>
            <a:ext cx="0" cy="275400"/>
          </a:xfrm>
          <a:prstGeom prst="straightConnector1">
            <a:avLst/>
          </a:prstGeom>
          <a:noFill/>
          <a:ln cap="flat" cmpd="sng" w="28575">
            <a:solidFill>
              <a:schemeClr val="dk2"/>
            </a:solidFill>
            <a:prstDash val="solid"/>
            <a:round/>
            <a:headEnd len="lg" w="lg" type="none"/>
            <a:tailEnd len="lg" w="lg" type="stealth"/>
          </a:ln>
        </p:spPr>
      </p:cxnSp>
      <p:cxnSp>
        <p:nvCxnSpPr>
          <p:cNvPr id="3189" name="Shape 3189"/>
          <p:cNvCxnSpPr>
            <a:stCxn id="3162" idx="2"/>
            <a:endCxn id="3186" idx="0"/>
          </p:cNvCxnSpPr>
          <p:nvPr/>
        </p:nvCxnSpPr>
        <p:spPr>
          <a:xfrm>
            <a:off x="224362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190" name="Shape 3190"/>
          <p:cNvCxnSpPr>
            <a:stCxn id="3165" idx="2"/>
            <a:endCxn id="3183" idx="0"/>
          </p:cNvCxnSpPr>
          <p:nvPr/>
        </p:nvCxnSpPr>
        <p:spPr>
          <a:xfrm>
            <a:off x="33455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191" name="Shape 3191"/>
          <p:cNvCxnSpPr>
            <a:stCxn id="3168" idx="2"/>
            <a:endCxn id="3180" idx="0"/>
          </p:cNvCxnSpPr>
          <p:nvPr/>
        </p:nvCxnSpPr>
        <p:spPr>
          <a:xfrm>
            <a:off x="4447525" y="3583088"/>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192" name="Shape 3192"/>
          <p:cNvCxnSpPr>
            <a:stCxn id="3174" idx="2"/>
            <a:endCxn id="3177" idx="0"/>
          </p:cNvCxnSpPr>
          <p:nvPr/>
        </p:nvCxnSpPr>
        <p:spPr>
          <a:xfrm>
            <a:off x="55494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193" name="Shape 3193"/>
          <p:cNvCxnSpPr>
            <a:endCxn id="3168" idx="1"/>
          </p:cNvCxnSpPr>
          <p:nvPr/>
        </p:nvCxnSpPr>
        <p:spPr>
          <a:xfrm flipH="1" rot="10800000">
            <a:off x="3515575" y="3368288"/>
            <a:ext cx="688800" cy="300"/>
          </a:xfrm>
          <a:prstGeom prst="straightConnector1">
            <a:avLst/>
          </a:prstGeom>
          <a:noFill/>
          <a:ln cap="flat" cmpd="sng" w="28575">
            <a:solidFill>
              <a:schemeClr val="dk2"/>
            </a:solidFill>
            <a:prstDash val="solid"/>
            <a:round/>
            <a:headEnd len="lg" w="lg" type="none"/>
            <a:tailEnd len="lg" w="lg" type="stealth"/>
          </a:ln>
        </p:spPr>
      </p:cxnSp>
      <p:sp>
        <p:nvSpPr>
          <p:cNvPr id="3194" name="Shape 3194"/>
          <p:cNvSpPr txBox="1"/>
          <p:nvPr/>
        </p:nvSpPr>
        <p:spPr>
          <a:xfrm>
            <a:off x="2515150"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3195" name="Shape 3195"/>
          <p:cNvSpPr txBox="1"/>
          <p:nvPr/>
        </p:nvSpPr>
        <p:spPr>
          <a:xfrm>
            <a:off x="4690675"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3196" name="Shape 3196"/>
          <p:cNvSpPr txBox="1"/>
          <p:nvPr/>
        </p:nvSpPr>
        <p:spPr>
          <a:xfrm>
            <a:off x="770529" y="2551967"/>
            <a:ext cx="20151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FFFF00"/>
                </a:solidFill>
              </a:rPr>
              <a:t>Neighbor</a:t>
            </a:r>
            <a:r>
              <a:rPr b="1" lang="en">
                <a:solidFill>
                  <a:srgbClr val="EFEFEF"/>
                </a:solidFill>
              </a:rPr>
              <a:t>: one result from the other in a single step</a:t>
            </a:r>
          </a:p>
        </p:txBody>
      </p:sp>
      <p:grpSp>
        <p:nvGrpSpPr>
          <p:cNvPr id="3197" name="Shape 3197"/>
          <p:cNvGrpSpPr/>
          <p:nvPr/>
        </p:nvGrpSpPr>
        <p:grpSpPr>
          <a:xfrm>
            <a:off x="430525" y="4563750"/>
            <a:ext cx="486300" cy="429600"/>
            <a:chOff x="1774800" y="2984350"/>
            <a:chExt cx="486300" cy="429600"/>
          </a:xfrm>
        </p:grpSpPr>
        <p:sp>
          <p:nvSpPr>
            <p:cNvPr id="3198" name="Shape 3198"/>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199" name="Shape 319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3200" name="Shape 3200"/>
          <p:cNvGrpSpPr/>
          <p:nvPr/>
        </p:nvGrpSpPr>
        <p:grpSpPr>
          <a:xfrm>
            <a:off x="5306325" y="4543150"/>
            <a:ext cx="486300" cy="429600"/>
            <a:chOff x="1774800" y="2984350"/>
            <a:chExt cx="486300" cy="429600"/>
          </a:xfrm>
        </p:grpSpPr>
        <p:sp>
          <p:nvSpPr>
            <p:cNvPr id="3201" name="Shape 3201"/>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202" name="Shape 320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3203" name="Shape 3203"/>
          <p:cNvGrpSpPr/>
          <p:nvPr/>
        </p:nvGrpSpPr>
        <p:grpSpPr>
          <a:xfrm>
            <a:off x="4204375" y="4543150"/>
            <a:ext cx="486300" cy="429600"/>
            <a:chOff x="1774800" y="2984350"/>
            <a:chExt cx="486300" cy="429600"/>
          </a:xfrm>
        </p:grpSpPr>
        <p:sp>
          <p:nvSpPr>
            <p:cNvPr id="3204" name="Shape 3204"/>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205" name="Shape 320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3206" name="Shape 3206"/>
          <p:cNvGrpSpPr/>
          <p:nvPr/>
        </p:nvGrpSpPr>
        <p:grpSpPr>
          <a:xfrm>
            <a:off x="3102425" y="4543150"/>
            <a:ext cx="486300" cy="429600"/>
            <a:chOff x="1774800" y="2984350"/>
            <a:chExt cx="486300" cy="429600"/>
          </a:xfrm>
        </p:grpSpPr>
        <p:sp>
          <p:nvSpPr>
            <p:cNvPr id="3207" name="Shape 3207"/>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208" name="Shape 320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3209" name="Shape 3209"/>
          <p:cNvGrpSpPr/>
          <p:nvPr/>
        </p:nvGrpSpPr>
        <p:grpSpPr>
          <a:xfrm>
            <a:off x="2000475" y="4543150"/>
            <a:ext cx="486300" cy="429600"/>
            <a:chOff x="1774800" y="2984350"/>
            <a:chExt cx="486300" cy="429600"/>
          </a:xfrm>
        </p:grpSpPr>
        <p:sp>
          <p:nvSpPr>
            <p:cNvPr id="3210" name="Shape 3210"/>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211" name="Shape 321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3212" name="Shape 3212"/>
          <p:cNvCxnSpPr>
            <a:stCxn id="3171" idx="2"/>
            <a:endCxn id="3199" idx="0"/>
          </p:cNvCxnSpPr>
          <p:nvPr/>
        </p:nvCxnSpPr>
        <p:spPr>
          <a:xfrm>
            <a:off x="673675" y="4288225"/>
            <a:ext cx="0" cy="275400"/>
          </a:xfrm>
          <a:prstGeom prst="straightConnector1">
            <a:avLst/>
          </a:prstGeom>
          <a:noFill/>
          <a:ln cap="flat" cmpd="sng" w="28575">
            <a:solidFill>
              <a:schemeClr val="dk2"/>
            </a:solidFill>
            <a:prstDash val="solid"/>
            <a:round/>
            <a:headEnd len="lg" w="lg" type="none"/>
            <a:tailEnd len="lg" w="lg" type="none"/>
          </a:ln>
        </p:spPr>
      </p:cxnSp>
      <p:cxnSp>
        <p:nvCxnSpPr>
          <p:cNvPr id="3213" name="Shape 3213"/>
          <p:cNvCxnSpPr>
            <a:stCxn id="3186" idx="2"/>
            <a:endCxn id="3211" idx="0"/>
          </p:cNvCxnSpPr>
          <p:nvPr/>
        </p:nvCxnSpPr>
        <p:spPr>
          <a:xfrm>
            <a:off x="224362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214" name="Shape 3214"/>
          <p:cNvCxnSpPr>
            <a:stCxn id="3183" idx="2"/>
            <a:endCxn id="3208" idx="0"/>
          </p:cNvCxnSpPr>
          <p:nvPr/>
        </p:nvCxnSpPr>
        <p:spPr>
          <a:xfrm>
            <a:off x="334557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215" name="Shape 3215"/>
          <p:cNvCxnSpPr>
            <a:stCxn id="3180" idx="2"/>
            <a:endCxn id="3205" idx="0"/>
          </p:cNvCxnSpPr>
          <p:nvPr/>
        </p:nvCxnSpPr>
        <p:spPr>
          <a:xfrm>
            <a:off x="444752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216" name="Shape 3216"/>
          <p:cNvCxnSpPr>
            <a:stCxn id="3177" idx="2"/>
            <a:endCxn id="3202" idx="0"/>
          </p:cNvCxnSpPr>
          <p:nvPr/>
        </p:nvCxnSpPr>
        <p:spPr>
          <a:xfrm>
            <a:off x="5549475" y="4277925"/>
            <a:ext cx="0" cy="265200"/>
          </a:xfrm>
          <a:prstGeom prst="straightConnector1">
            <a:avLst/>
          </a:prstGeom>
          <a:noFill/>
          <a:ln cap="flat" cmpd="sng" w="28575">
            <a:solidFill>
              <a:schemeClr val="dk2"/>
            </a:solidFill>
            <a:prstDash val="solid"/>
            <a:round/>
            <a:headEnd len="lg" w="lg" type="none"/>
            <a:tailEnd len="lg" w="lg" type="none"/>
          </a:ln>
        </p:spPr>
      </p:cxnSp>
      <p:sp>
        <p:nvSpPr>
          <p:cNvPr id="3217" name="Shape 3217"/>
          <p:cNvSpPr/>
          <p:nvPr/>
        </p:nvSpPr>
        <p:spPr>
          <a:xfrm>
            <a:off x="6017475" y="3380000"/>
            <a:ext cx="346907" cy="644398"/>
          </a:xfrm>
          <a:custGeom>
            <a:pathLst>
              <a:path extrusionOk="0" h="29391" w="26246">
                <a:moveTo>
                  <a:pt x="0" y="0"/>
                </a:moveTo>
                <a:cubicBezTo>
                  <a:pt x="4371" y="2487"/>
                  <a:pt x="26076" y="10023"/>
                  <a:pt x="26227" y="14922"/>
                </a:cubicBezTo>
                <a:cubicBezTo>
                  <a:pt x="26377" y="19820"/>
                  <a:pt x="5125" y="26979"/>
                  <a:pt x="905" y="29391"/>
                </a:cubicBezTo>
              </a:path>
            </a:pathLst>
          </a:custGeom>
          <a:noFill/>
          <a:ln cap="flat" cmpd="sng" w="28575">
            <a:solidFill>
              <a:schemeClr val="dk2"/>
            </a:solidFill>
            <a:prstDash val="solid"/>
            <a:round/>
            <a:headEnd len="lg" w="lg" type="none"/>
            <a:tailEnd len="lg" w="lg" type="stealth"/>
          </a:ln>
        </p:spPr>
      </p:sp>
      <p:sp>
        <p:nvSpPr>
          <p:cNvPr id="3218" name="Shape 3218"/>
          <p:cNvSpPr txBox="1"/>
          <p:nvPr/>
        </p:nvSpPr>
        <p:spPr>
          <a:xfrm>
            <a:off x="6345428" y="3465525"/>
            <a:ext cx="9006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
        <p:nvSpPr>
          <p:cNvPr id="3219" name="Shape 3219"/>
          <p:cNvSpPr txBox="1"/>
          <p:nvPr/>
        </p:nvSpPr>
        <p:spPr>
          <a:xfrm>
            <a:off x="3402512" y="3025125"/>
            <a:ext cx="11640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
        <p:nvSpPr>
          <p:cNvPr id="3220" name="Shape 3220"/>
          <p:cNvSpPr/>
          <p:nvPr/>
        </p:nvSpPr>
        <p:spPr>
          <a:xfrm>
            <a:off x="3043050" y="3074625"/>
            <a:ext cx="1707000" cy="1977000"/>
          </a:xfrm>
          <a:prstGeom prst="rect">
            <a:avLst/>
          </a:prstGeom>
          <a:noFill/>
          <a:ln cap="flat" cmpd="sng" w="114300">
            <a:solidFill>
              <a:srgbClr val="FF00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3221" name="Shape 3221"/>
          <p:cNvGrpSpPr/>
          <p:nvPr/>
        </p:nvGrpSpPr>
        <p:grpSpPr>
          <a:xfrm>
            <a:off x="6866200" y="2819125"/>
            <a:ext cx="486300" cy="429600"/>
            <a:chOff x="1774800" y="2984350"/>
            <a:chExt cx="486300" cy="429600"/>
          </a:xfrm>
        </p:grpSpPr>
        <p:sp>
          <p:nvSpPr>
            <p:cNvPr id="3222" name="Shape 3222"/>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223" name="Shape 322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3224" name="Shape 3224"/>
          <p:cNvCxnSpPr>
            <a:endCxn id="3223" idx="0"/>
          </p:cNvCxnSpPr>
          <p:nvPr/>
        </p:nvCxnSpPr>
        <p:spPr>
          <a:xfrm>
            <a:off x="7109350" y="2553925"/>
            <a:ext cx="0" cy="265200"/>
          </a:xfrm>
          <a:prstGeom prst="straightConnector1">
            <a:avLst/>
          </a:prstGeom>
          <a:noFill/>
          <a:ln cap="flat" cmpd="sng" w="28575">
            <a:solidFill>
              <a:schemeClr val="dk2"/>
            </a:solidFill>
            <a:prstDash val="solid"/>
            <a:round/>
            <a:headEnd len="lg" w="lg" type="none"/>
            <a:tailEnd len="lg" w="lg" type="none"/>
          </a:ln>
        </p:spPr>
      </p:cxnSp>
      <p:sp>
        <p:nvSpPr>
          <p:cNvPr id="3225" name="Shape 3225"/>
          <p:cNvSpPr/>
          <p:nvPr/>
        </p:nvSpPr>
        <p:spPr>
          <a:xfrm>
            <a:off x="7109350" y="2392600"/>
            <a:ext cx="625482" cy="461538"/>
          </a:xfrm>
          <a:prstGeom prst="irregularSeal1">
            <a:avLst/>
          </a:prstGeom>
          <a:solidFill>
            <a:srgbClr val="FF9900"/>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Tree>
  </p:cSld>
  <p:clrMapOvr>
    <a:masterClrMapping/>
  </p:clrMapOvr>
</p:sld>
</file>

<file path=ppt/slides/slide12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229" name="Shape 3229"/>
        <p:cNvGrpSpPr/>
        <p:nvPr/>
      </p:nvGrpSpPr>
      <p:grpSpPr>
        <a:xfrm>
          <a:off x="0" y="0"/>
          <a:ext cx="0" cy="0"/>
          <a:chOff x="0" y="0"/>
          <a:chExt cx="0" cy="0"/>
        </a:xfrm>
      </p:grpSpPr>
      <p:sp>
        <p:nvSpPr>
          <p:cNvPr id="3230" name="Shape 3230"/>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3231" name="Shape 3231"/>
          <p:cNvSpPr txBox="1"/>
          <p:nvPr>
            <p:ph idx="1" type="body"/>
          </p:nvPr>
        </p:nvSpPr>
        <p:spPr>
          <a:xfrm>
            <a:off x="973350" y="1377025"/>
            <a:ext cx="7946400" cy="618600"/>
          </a:xfrm>
          <a:prstGeom prst="rect">
            <a:avLst/>
          </a:prstGeom>
        </p:spPr>
        <p:txBody>
          <a:bodyPr anchorCtr="0" anchor="t" bIns="91425" lIns="91425" rIns="91425" wrap="square" tIns="91425">
            <a:noAutofit/>
          </a:bodyPr>
          <a:lstStyle/>
          <a:p>
            <a:pPr indent="-342900" lvl="0" marL="457200" marR="0" rtl="0" algn="l">
              <a:lnSpc>
                <a:spcPct val="115000"/>
              </a:lnSpc>
              <a:spcBef>
                <a:spcPts val="0"/>
              </a:spcBef>
              <a:spcAft>
                <a:spcPts val="1600"/>
              </a:spcAft>
              <a:buSzPct val="100000"/>
              <a:buChar char="●"/>
            </a:pPr>
            <a:r>
              <a:rPr lang="en" sz="1800"/>
              <a:t>Case 2: p’ = p</a:t>
            </a:r>
          </a:p>
          <a:p>
            <a:pPr lvl="0" marR="0" rtl="0" algn="l">
              <a:lnSpc>
                <a:spcPct val="115000"/>
              </a:lnSpc>
              <a:spcBef>
                <a:spcPts val="0"/>
              </a:spcBef>
              <a:spcAft>
                <a:spcPts val="1600"/>
              </a:spcAft>
              <a:buNone/>
            </a:pPr>
            <a:r>
              <a:t/>
            </a:r>
            <a:endParaRPr sz="1800"/>
          </a:p>
        </p:txBody>
      </p:sp>
      <p:sp>
        <p:nvSpPr>
          <p:cNvPr id="3232" name="Shape 3232"/>
          <p:cNvSpPr/>
          <p:nvPr/>
        </p:nvSpPr>
        <p:spPr>
          <a:xfrm>
            <a:off x="282600" y="3740925"/>
            <a:ext cx="5697300" cy="644400"/>
          </a:xfrm>
          <a:prstGeom prst="rect">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233" name="Shape 3233"/>
          <p:cNvSpPr/>
          <p:nvPr/>
        </p:nvSpPr>
        <p:spPr>
          <a:xfrm>
            <a:off x="282600" y="3052175"/>
            <a:ext cx="5697300" cy="644400"/>
          </a:xfrm>
          <a:prstGeom prst="rect">
            <a:avLst/>
          </a:prstGeom>
          <a:solidFill>
            <a:srgbClr val="783F04"/>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3234" name="Shape 3234"/>
          <p:cNvGrpSpPr/>
          <p:nvPr/>
        </p:nvGrpSpPr>
        <p:grpSpPr>
          <a:xfrm>
            <a:off x="430525" y="3153500"/>
            <a:ext cx="486300" cy="429600"/>
            <a:chOff x="1774800" y="2984350"/>
            <a:chExt cx="486300" cy="429600"/>
          </a:xfrm>
        </p:grpSpPr>
        <p:sp>
          <p:nvSpPr>
            <p:cNvPr id="3235" name="Shape 323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236" name="Shape 323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3237" name="Shape 3237"/>
          <p:cNvGrpSpPr/>
          <p:nvPr/>
        </p:nvGrpSpPr>
        <p:grpSpPr>
          <a:xfrm>
            <a:off x="2000475" y="3153500"/>
            <a:ext cx="486300" cy="429600"/>
            <a:chOff x="1774800" y="2984350"/>
            <a:chExt cx="486300" cy="429600"/>
          </a:xfrm>
        </p:grpSpPr>
        <p:sp>
          <p:nvSpPr>
            <p:cNvPr id="3238" name="Shape 323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239" name="Shape 323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1</a:t>
              </a:r>
            </a:p>
          </p:txBody>
        </p:sp>
      </p:grpSp>
      <p:grpSp>
        <p:nvGrpSpPr>
          <p:cNvPr id="3240" name="Shape 3240"/>
          <p:cNvGrpSpPr/>
          <p:nvPr/>
        </p:nvGrpSpPr>
        <p:grpSpPr>
          <a:xfrm>
            <a:off x="3102425" y="3153500"/>
            <a:ext cx="486300" cy="429600"/>
            <a:chOff x="1774800" y="2984350"/>
            <a:chExt cx="486300" cy="429600"/>
          </a:xfrm>
        </p:grpSpPr>
        <p:sp>
          <p:nvSpPr>
            <p:cNvPr id="3241" name="Shape 324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242" name="Shape 324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a:t>
              </a:r>
            </a:p>
          </p:txBody>
        </p:sp>
      </p:grpSp>
      <p:grpSp>
        <p:nvGrpSpPr>
          <p:cNvPr id="3243" name="Shape 3243"/>
          <p:cNvGrpSpPr/>
          <p:nvPr/>
        </p:nvGrpSpPr>
        <p:grpSpPr>
          <a:xfrm>
            <a:off x="4204375" y="3153488"/>
            <a:ext cx="486300" cy="429600"/>
            <a:chOff x="1774800" y="2984350"/>
            <a:chExt cx="486300" cy="429600"/>
          </a:xfrm>
        </p:grpSpPr>
        <p:sp>
          <p:nvSpPr>
            <p:cNvPr id="3244" name="Shape 324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245" name="Shape 324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i+1</a:t>
              </a:r>
            </a:p>
          </p:txBody>
        </p:sp>
      </p:grpSp>
      <p:grpSp>
        <p:nvGrpSpPr>
          <p:cNvPr id="3246" name="Shape 3246"/>
          <p:cNvGrpSpPr/>
          <p:nvPr/>
        </p:nvGrpSpPr>
        <p:grpSpPr>
          <a:xfrm>
            <a:off x="430525" y="3858625"/>
            <a:ext cx="486300" cy="429600"/>
            <a:chOff x="1774800" y="2984350"/>
            <a:chExt cx="486300" cy="429600"/>
          </a:xfrm>
        </p:grpSpPr>
        <p:sp>
          <p:nvSpPr>
            <p:cNvPr id="3247" name="Shape 324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248" name="Shape 324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0</a:t>
              </a:r>
            </a:p>
          </p:txBody>
        </p:sp>
      </p:grpSp>
      <p:grpSp>
        <p:nvGrpSpPr>
          <p:cNvPr id="3249" name="Shape 3249"/>
          <p:cNvGrpSpPr/>
          <p:nvPr/>
        </p:nvGrpSpPr>
        <p:grpSpPr>
          <a:xfrm>
            <a:off x="5306325" y="3153500"/>
            <a:ext cx="486300" cy="429600"/>
            <a:chOff x="1774800" y="2984350"/>
            <a:chExt cx="486300" cy="429600"/>
          </a:xfrm>
        </p:grpSpPr>
        <p:sp>
          <p:nvSpPr>
            <p:cNvPr id="3250" name="Shape 325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251" name="Shape 325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k</a:t>
              </a:r>
            </a:p>
          </p:txBody>
        </p:sp>
      </p:grpSp>
      <p:grpSp>
        <p:nvGrpSpPr>
          <p:cNvPr id="3252" name="Shape 3252"/>
          <p:cNvGrpSpPr/>
          <p:nvPr/>
        </p:nvGrpSpPr>
        <p:grpSpPr>
          <a:xfrm>
            <a:off x="5306325" y="3848325"/>
            <a:ext cx="486300" cy="429600"/>
            <a:chOff x="1774800" y="2984350"/>
            <a:chExt cx="486300" cy="429600"/>
          </a:xfrm>
        </p:grpSpPr>
        <p:sp>
          <p:nvSpPr>
            <p:cNvPr id="3253" name="Shape 325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254" name="Shape 325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k</a:t>
              </a:r>
            </a:p>
          </p:txBody>
        </p:sp>
      </p:grpSp>
      <p:grpSp>
        <p:nvGrpSpPr>
          <p:cNvPr id="3255" name="Shape 3255"/>
          <p:cNvGrpSpPr/>
          <p:nvPr/>
        </p:nvGrpSpPr>
        <p:grpSpPr>
          <a:xfrm>
            <a:off x="4204375" y="3848325"/>
            <a:ext cx="486300" cy="429600"/>
            <a:chOff x="1774800" y="2984350"/>
            <a:chExt cx="486300" cy="429600"/>
          </a:xfrm>
        </p:grpSpPr>
        <p:sp>
          <p:nvSpPr>
            <p:cNvPr id="3256" name="Shape 325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257" name="Shape 325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i+1</a:t>
              </a:r>
            </a:p>
          </p:txBody>
        </p:sp>
      </p:grpSp>
      <p:grpSp>
        <p:nvGrpSpPr>
          <p:cNvPr id="3258" name="Shape 3258"/>
          <p:cNvGrpSpPr/>
          <p:nvPr/>
        </p:nvGrpSpPr>
        <p:grpSpPr>
          <a:xfrm>
            <a:off x="3102425" y="3848325"/>
            <a:ext cx="486300" cy="429600"/>
            <a:chOff x="1774800" y="2984350"/>
            <a:chExt cx="486300" cy="429600"/>
          </a:xfrm>
        </p:grpSpPr>
        <p:sp>
          <p:nvSpPr>
            <p:cNvPr id="3259" name="Shape 325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260" name="Shape 326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i</a:t>
              </a:r>
            </a:p>
          </p:txBody>
        </p:sp>
      </p:grpSp>
      <p:grpSp>
        <p:nvGrpSpPr>
          <p:cNvPr id="3261" name="Shape 3261"/>
          <p:cNvGrpSpPr/>
          <p:nvPr/>
        </p:nvGrpSpPr>
        <p:grpSpPr>
          <a:xfrm>
            <a:off x="2000475" y="3848325"/>
            <a:ext cx="486300" cy="429600"/>
            <a:chOff x="1774800" y="2984350"/>
            <a:chExt cx="486300" cy="429600"/>
          </a:xfrm>
        </p:grpSpPr>
        <p:sp>
          <p:nvSpPr>
            <p:cNvPr id="3262" name="Shape 326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263" name="Shape 326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1</a:t>
              </a:r>
            </a:p>
          </p:txBody>
        </p:sp>
      </p:grpSp>
      <p:cxnSp>
        <p:nvCxnSpPr>
          <p:cNvPr id="3264" name="Shape 3264"/>
          <p:cNvCxnSpPr>
            <a:endCxn id="3239" idx="1"/>
          </p:cNvCxnSpPr>
          <p:nvPr/>
        </p:nvCxnSpPr>
        <p:spPr>
          <a:xfrm flipH="1" rot="10800000">
            <a:off x="836475" y="3368300"/>
            <a:ext cx="1164000" cy="11700"/>
          </a:xfrm>
          <a:prstGeom prst="straightConnector1">
            <a:avLst/>
          </a:prstGeom>
          <a:noFill/>
          <a:ln cap="flat" cmpd="sng" w="28575">
            <a:solidFill>
              <a:schemeClr val="dk2"/>
            </a:solidFill>
            <a:prstDash val="solid"/>
            <a:round/>
            <a:headEnd len="lg" w="lg" type="none"/>
            <a:tailEnd len="lg" w="lg" type="stealth"/>
          </a:ln>
        </p:spPr>
      </p:cxnSp>
      <p:cxnSp>
        <p:nvCxnSpPr>
          <p:cNvPr id="3265" name="Shape 3265"/>
          <p:cNvCxnSpPr>
            <a:stCxn id="3236" idx="2"/>
            <a:endCxn id="3248" idx="0"/>
          </p:cNvCxnSpPr>
          <p:nvPr/>
        </p:nvCxnSpPr>
        <p:spPr>
          <a:xfrm>
            <a:off x="673675" y="3583100"/>
            <a:ext cx="0" cy="275400"/>
          </a:xfrm>
          <a:prstGeom prst="straightConnector1">
            <a:avLst/>
          </a:prstGeom>
          <a:noFill/>
          <a:ln cap="flat" cmpd="sng" w="28575">
            <a:solidFill>
              <a:schemeClr val="dk2"/>
            </a:solidFill>
            <a:prstDash val="solid"/>
            <a:round/>
            <a:headEnd len="lg" w="lg" type="none"/>
            <a:tailEnd len="lg" w="lg" type="stealth"/>
          </a:ln>
        </p:spPr>
      </p:cxnSp>
      <p:cxnSp>
        <p:nvCxnSpPr>
          <p:cNvPr id="3266" name="Shape 3266"/>
          <p:cNvCxnSpPr>
            <a:stCxn id="3239" idx="2"/>
            <a:endCxn id="3263" idx="0"/>
          </p:cNvCxnSpPr>
          <p:nvPr/>
        </p:nvCxnSpPr>
        <p:spPr>
          <a:xfrm>
            <a:off x="224362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267" name="Shape 3267"/>
          <p:cNvCxnSpPr>
            <a:stCxn id="3242" idx="2"/>
            <a:endCxn id="3260" idx="0"/>
          </p:cNvCxnSpPr>
          <p:nvPr/>
        </p:nvCxnSpPr>
        <p:spPr>
          <a:xfrm>
            <a:off x="33455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268" name="Shape 3268"/>
          <p:cNvCxnSpPr>
            <a:stCxn id="3245" idx="2"/>
            <a:endCxn id="3257" idx="0"/>
          </p:cNvCxnSpPr>
          <p:nvPr/>
        </p:nvCxnSpPr>
        <p:spPr>
          <a:xfrm>
            <a:off x="4447525" y="3583088"/>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269" name="Shape 3269"/>
          <p:cNvCxnSpPr>
            <a:stCxn id="3251" idx="2"/>
            <a:endCxn id="3254" idx="0"/>
          </p:cNvCxnSpPr>
          <p:nvPr/>
        </p:nvCxnSpPr>
        <p:spPr>
          <a:xfrm>
            <a:off x="55494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270" name="Shape 3270"/>
          <p:cNvCxnSpPr>
            <a:endCxn id="3245" idx="1"/>
          </p:cNvCxnSpPr>
          <p:nvPr/>
        </p:nvCxnSpPr>
        <p:spPr>
          <a:xfrm flipH="1" rot="10800000">
            <a:off x="3515575" y="3368288"/>
            <a:ext cx="688800" cy="300"/>
          </a:xfrm>
          <a:prstGeom prst="straightConnector1">
            <a:avLst/>
          </a:prstGeom>
          <a:noFill/>
          <a:ln cap="flat" cmpd="sng" w="28575">
            <a:solidFill>
              <a:schemeClr val="dk2"/>
            </a:solidFill>
            <a:prstDash val="solid"/>
            <a:round/>
            <a:headEnd len="lg" w="lg" type="none"/>
            <a:tailEnd len="lg" w="lg" type="stealth"/>
          </a:ln>
        </p:spPr>
      </p:cxnSp>
      <p:sp>
        <p:nvSpPr>
          <p:cNvPr id="3271" name="Shape 3271"/>
          <p:cNvSpPr txBox="1"/>
          <p:nvPr/>
        </p:nvSpPr>
        <p:spPr>
          <a:xfrm>
            <a:off x="2515150"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3272" name="Shape 3272"/>
          <p:cNvSpPr txBox="1"/>
          <p:nvPr/>
        </p:nvSpPr>
        <p:spPr>
          <a:xfrm>
            <a:off x="4690675"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3273" name="Shape 3273"/>
          <p:cNvSpPr txBox="1"/>
          <p:nvPr/>
        </p:nvSpPr>
        <p:spPr>
          <a:xfrm>
            <a:off x="770529" y="2551967"/>
            <a:ext cx="20151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FFFF00"/>
                </a:solidFill>
              </a:rPr>
              <a:t>Neighbor</a:t>
            </a:r>
            <a:r>
              <a:rPr b="1" lang="en">
                <a:solidFill>
                  <a:srgbClr val="EFEFEF"/>
                </a:solidFill>
              </a:rPr>
              <a:t>: one result from the other in a single step</a:t>
            </a:r>
          </a:p>
        </p:txBody>
      </p:sp>
      <p:grpSp>
        <p:nvGrpSpPr>
          <p:cNvPr id="3274" name="Shape 3274"/>
          <p:cNvGrpSpPr/>
          <p:nvPr/>
        </p:nvGrpSpPr>
        <p:grpSpPr>
          <a:xfrm>
            <a:off x="430525" y="4563750"/>
            <a:ext cx="486300" cy="429600"/>
            <a:chOff x="1774800" y="2984350"/>
            <a:chExt cx="486300" cy="429600"/>
          </a:xfrm>
        </p:grpSpPr>
        <p:sp>
          <p:nvSpPr>
            <p:cNvPr id="3275" name="Shape 3275"/>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276" name="Shape 327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3277" name="Shape 3277"/>
          <p:cNvGrpSpPr/>
          <p:nvPr/>
        </p:nvGrpSpPr>
        <p:grpSpPr>
          <a:xfrm>
            <a:off x="5306325" y="4543150"/>
            <a:ext cx="486300" cy="429600"/>
            <a:chOff x="1774800" y="2984350"/>
            <a:chExt cx="486300" cy="429600"/>
          </a:xfrm>
        </p:grpSpPr>
        <p:sp>
          <p:nvSpPr>
            <p:cNvPr id="3278" name="Shape 3278"/>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279" name="Shape 327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3280" name="Shape 3280"/>
          <p:cNvGrpSpPr/>
          <p:nvPr/>
        </p:nvGrpSpPr>
        <p:grpSpPr>
          <a:xfrm>
            <a:off x="4204375" y="4543150"/>
            <a:ext cx="486300" cy="429600"/>
            <a:chOff x="1774800" y="2984350"/>
            <a:chExt cx="486300" cy="429600"/>
          </a:xfrm>
        </p:grpSpPr>
        <p:sp>
          <p:nvSpPr>
            <p:cNvPr id="3281" name="Shape 3281"/>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282" name="Shape 328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3283" name="Shape 3283"/>
          <p:cNvGrpSpPr/>
          <p:nvPr/>
        </p:nvGrpSpPr>
        <p:grpSpPr>
          <a:xfrm>
            <a:off x="3102425" y="4543150"/>
            <a:ext cx="486300" cy="429600"/>
            <a:chOff x="1774800" y="2984350"/>
            <a:chExt cx="486300" cy="429600"/>
          </a:xfrm>
        </p:grpSpPr>
        <p:sp>
          <p:nvSpPr>
            <p:cNvPr id="3284" name="Shape 3284"/>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285" name="Shape 328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3286" name="Shape 3286"/>
          <p:cNvGrpSpPr/>
          <p:nvPr/>
        </p:nvGrpSpPr>
        <p:grpSpPr>
          <a:xfrm>
            <a:off x="2000475" y="4543150"/>
            <a:ext cx="486300" cy="429600"/>
            <a:chOff x="1774800" y="2984350"/>
            <a:chExt cx="486300" cy="429600"/>
          </a:xfrm>
        </p:grpSpPr>
        <p:sp>
          <p:nvSpPr>
            <p:cNvPr id="3287" name="Shape 3287"/>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288" name="Shape 328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3289" name="Shape 3289"/>
          <p:cNvCxnSpPr>
            <a:stCxn id="3248" idx="2"/>
            <a:endCxn id="3276" idx="0"/>
          </p:cNvCxnSpPr>
          <p:nvPr/>
        </p:nvCxnSpPr>
        <p:spPr>
          <a:xfrm>
            <a:off x="673675" y="4288225"/>
            <a:ext cx="0" cy="275400"/>
          </a:xfrm>
          <a:prstGeom prst="straightConnector1">
            <a:avLst/>
          </a:prstGeom>
          <a:noFill/>
          <a:ln cap="flat" cmpd="sng" w="28575">
            <a:solidFill>
              <a:schemeClr val="dk2"/>
            </a:solidFill>
            <a:prstDash val="solid"/>
            <a:round/>
            <a:headEnd len="lg" w="lg" type="none"/>
            <a:tailEnd len="lg" w="lg" type="none"/>
          </a:ln>
        </p:spPr>
      </p:cxnSp>
      <p:cxnSp>
        <p:nvCxnSpPr>
          <p:cNvPr id="3290" name="Shape 3290"/>
          <p:cNvCxnSpPr>
            <a:stCxn id="3263" idx="2"/>
            <a:endCxn id="3288" idx="0"/>
          </p:cNvCxnSpPr>
          <p:nvPr/>
        </p:nvCxnSpPr>
        <p:spPr>
          <a:xfrm>
            <a:off x="224362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291" name="Shape 3291"/>
          <p:cNvCxnSpPr>
            <a:stCxn id="3260" idx="2"/>
            <a:endCxn id="3285" idx="0"/>
          </p:cNvCxnSpPr>
          <p:nvPr/>
        </p:nvCxnSpPr>
        <p:spPr>
          <a:xfrm>
            <a:off x="334557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292" name="Shape 3292"/>
          <p:cNvCxnSpPr>
            <a:stCxn id="3257" idx="2"/>
            <a:endCxn id="3282" idx="0"/>
          </p:cNvCxnSpPr>
          <p:nvPr/>
        </p:nvCxnSpPr>
        <p:spPr>
          <a:xfrm>
            <a:off x="444752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293" name="Shape 3293"/>
          <p:cNvCxnSpPr>
            <a:stCxn id="3254" idx="2"/>
            <a:endCxn id="3279" idx="0"/>
          </p:cNvCxnSpPr>
          <p:nvPr/>
        </p:nvCxnSpPr>
        <p:spPr>
          <a:xfrm>
            <a:off x="5549475" y="4277925"/>
            <a:ext cx="0" cy="265200"/>
          </a:xfrm>
          <a:prstGeom prst="straightConnector1">
            <a:avLst/>
          </a:prstGeom>
          <a:noFill/>
          <a:ln cap="flat" cmpd="sng" w="28575">
            <a:solidFill>
              <a:schemeClr val="dk2"/>
            </a:solidFill>
            <a:prstDash val="solid"/>
            <a:round/>
            <a:headEnd len="lg" w="lg" type="none"/>
            <a:tailEnd len="lg" w="lg" type="none"/>
          </a:ln>
        </p:spPr>
      </p:cxnSp>
      <p:sp>
        <p:nvSpPr>
          <p:cNvPr id="3294" name="Shape 3294"/>
          <p:cNvSpPr/>
          <p:nvPr/>
        </p:nvSpPr>
        <p:spPr>
          <a:xfrm>
            <a:off x="6017475" y="3380000"/>
            <a:ext cx="346907" cy="644398"/>
          </a:xfrm>
          <a:custGeom>
            <a:pathLst>
              <a:path extrusionOk="0" h="29391" w="26246">
                <a:moveTo>
                  <a:pt x="0" y="0"/>
                </a:moveTo>
                <a:cubicBezTo>
                  <a:pt x="4371" y="2487"/>
                  <a:pt x="26076" y="10023"/>
                  <a:pt x="26227" y="14922"/>
                </a:cubicBezTo>
                <a:cubicBezTo>
                  <a:pt x="26377" y="19820"/>
                  <a:pt x="5125" y="26979"/>
                  <a:pt x="905" y="29391"/>
                </a:cubicBezTo>
              </a:path>
            </a:pathLst>
          </a:custGeom>
          <a:noFill/>
          <a:ln cap="flat" cmpd="sng" w="28575">
            <a:solidFill>
              <a:schemeClr val="dk2"/>
            </a:solidFill>
            <a:prstDash val="solid"/>
            <a:round/>
            <a:headEnd len="lg" w="lg" type="none"/>
            <a:tailEnd len="lg" w="lg" type="stealth"/>
          </a:ln>
        </p:spPr>
      </p:sp>
      <p:sp>
        <p:nvSpPr>
          <p:cNvPr id="3295" name="Shape 3295"/>
          <p:cNvSpPr txBox="1"/>
          <p:nvPr/>
        </p:nvSpPr>
        <p:spPr>
          <a:xfrm>
            <a:off x="6345428" y="3465525"/>
            <a:ext cx="9006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
        <p:nvSpPr>
          <p:cNvPr id="3296" name="Shape 3296"/>
          <p:cNvSpPr txBox="1"/>
          <p:nvPr/>
        </p:nvSpPr>
        <p:spPr>
          <a:xfrm>
            <a:off x="3402512" y="3025125"/>
            <a:ext cx="11640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
        <p:nvSpPr>
          <p:cNvPr id="3297" name="Shape 3297"/>
          <p:cNvSpPr/>
          <p:nvPr/>
        </p:nvSpPr>
        <p:spPr>
          <a:xfrm>
            <a:off x="3043050" y="3074625"/>
            <a:ext cx="1707000" cy="1977000"/>
          </a:xfrm>
          <a:prstGeom prst="rect">
            <a:avLst/>
          </a:prstGeom>
          <a:noFill/>
          <a:ln cap="flat" cmpd="sng" w="114300">
            <a:solidFill>
              <a:srgbClr val="FF00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3298" name="Shape 3298"/>
          <p:cNvGrpSpPr/>
          <p:nvPr/>
        </p:nvGrpSpPr>
        <p:grpSpPr>
          <a:xfrm>
            <a:off x="4568500" y="810200"/>
            <a:ext cx="486300" cy="429600"/>
            <a:chOff x="1774800" y="2984350"/>
            <a:chExt cx="486300" cy="429600"/>
          </a:xfrm>
        </p:grpSpPr>
        <p:sp>
          <p:nvSpPr>
            <p:cNvPr id="3299" name="Shape 329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300" name="Shape 330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D</a:t>
              </a:r>
              <a:r>
                <a:rPr b="1" baseline="-25000" lang="en"/>
                <a:t>i</a:t>
              </a:r>
            </a:p>
          </p:txBody>
        </p:sp>
      </p:grpSp>
      <p:grpSp>
        <p:nvGrpSpPr>
          <p:cNvPr id="3301" name="Shape 3301"/>
          <p:cNvGrpSpPr/>
          <p:nvPr/>
        </p:nvGrpSpPr>
        <p:grpSpPr>
          <a:xfrm>
            <a:off x="5896738" y="516050"/>
            <a:ext cx="486300" cy="429600"/>
            <a:chOff x="1774800" y="2984350"/>
            <a:chExt cx="486300" cy="429600"/>
          </a:xfrm>
        </p:grpSpPr>
        <p:sp>
          <p:nvSpPr>
            <p:cNvPr id="3302" name="Shape 330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303" name="Shape 330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a:t>
              </a:r>
            </a:p>
          </p:txBody>
        </p:sp>
      </p:grpSp>
      <p:grpSp>
        <p:nvGrpSpPr>
          <p:cNvPr id="3304" name="Shape 3304"/>
          <p:cNvGrpSpPr/>
          <p:nvPr/>
        </p:nvGrpSpPr>
        <p:grpSpPr>
          <a:xfrm>
            <a:off x="7241288" y="810200"/>
            <a:ext cx="486300" cy="429600"/>
            <a:chOff x="1774800" y="2984350"/>
            <a:chExt cx="486300" cy="429600"/>
          </a:xfrm>
        </p:grpSpPr>
        <p:sp>
          <p:nvSpPr>
            <p:cNvPr id="3305" name="Shape 330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306" name="Shape 330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i+1</a:t>
              </a:r>
            </a:p>
          </p:txBody>
        </p:sp>
      </p:grpSp>
      <p:cxnSp>
        <p:nvCxnSpPr>
          <p:cNvPr id="3307" name="Shape 3307"/>
          <p:cNvCxnSpPr>
            <a:stCxn id="3303" idx="1"/>
            <a:endCxn id="3300" idx="3"/>
          </p:cNvCxnSpPr>
          <p:nvPr/>
        </p:nvCxnSpPr>
        <p:spPr>
          <a:xfrm flipH="1">
            <a:off x="5054938" y="730850"/>
            <a:ext cx="841800" cy="294300"/>
          </a:xfrm>
          <a:prstGeom prst="straightConnector1">
            <a:avLst/>
          </a:prstGeom>
          <a:noFill/>
          <a:ln cap="flat" cmpd="sng" w="28575">
            <a:solidFill>
              <a:schemeClr val="dk2"/>
            </a:solidFill>
            <a:prstDash val="solid"/>
            <a:round/>
            <a:headEnd len="lg" w="lg" type="none"/>
            <a:tailEnd len="lg" w="lg" type="stealth"/>
          </a:ln>
        </p:spPr>
      </p:cxnSp>
      <p:cxnSp>
        <p:nvCxnSpPr>
          <p:cNvPr id="3308" name="Shape 3308"/>
          <p:cNvCxnSpPr>
            <a:endCxn id="3306" idx="1"/>
          </p:cNvCxnSpPr>
          <p:nvPr/>
        </p:nvCxnSpPr>
        <p:spPr>
          <a:xfrm>
            <a:off x="6349988" y="730700"/>
            <a:ext cx="891300" cy="294300"/>
          </a:xfrm>
          <a:prstGeom prst="straightConnector1">
            <a:avLst/>
          </a:prstGeom>
          <a:noFill/>
          <a:ln cap="flat" cmpd="sng" w="28575">
            <a:solidFill>
              <a:schemeClr val="dk2"/>
            </a:solidFill>
            <a:prstDash val="solid"/>
            <a:round/>
            <a:headEnd len="lg" w="lg" type="none"/>
            <a:tailEnd len="lg" w="lg" type="stealth"/>
          </a:ln>
        </p:spPr>
      </p:cxnSp>
      <p:sp>
        <p:nvSpPr>
          <p:cNvPr id="3309" name="Shape 3309"/>
          <p:cNvSpPr txBox="1"/>
          <p:nvPr/>
        </p:nvSpPr>
        <p:spPr>
          <a:xfrm>
            <a:off x="5277925" y="561268"/>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310" name="Shape 3310"/>
          <p:cNvSpPr txBox="1"/>
          <p:nvPr/>
        </p:nvSpPr>
        <p:spPr>
          <a:xfrm>
            <a:off x="6719438" y="572572"/>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cxnSp>
        <p:nvCxnSpPr>
          <p:cNvPr id="3311" name="Shape 3311"/>
          <p:cNvCxnSpPr>
            <a:endCxn id="3312" idx="1"/>
          </p:cNvCxnSpPr>
          <p:nvPr/>
        </p:nvCxnSpPr>
        <p:spPr>
          <a:xfrm>
            <a:off x="7672638" y="1047350"/>
            <a:ext cx="760800" cy="113100"/>
          </a:xfrm>
          <a:prstGeom prst="straightConnector1">
            <a:avLst/>
          </a:prstGeom>
          <a:noFill/>
          <a:ln cap="flat" cmpd="sng" w="28575">
            <a:solidFill>
              <a:schemeClr val="dk2"/>
            </a:solidFill>
            <a:prstDash val="solid"/>
            <a:round/>
            <a:headEnd len="lg" w="lg" type="none"/>
            <a:tailEnd len="lg" w="lg" type="stealth"/>
          </a:ln>
        </p:spPr>
      </p:cxnSp>
      <p:grpSp>
        <p:nvGrpSpPr>
          <p:cNvPr id="3313" name="Shape 3313"/>
          <p:cNvGrpSpPr/>
          <p:nvPr/>
        </p:nvGrpSpPr>
        <p:grpSpPr>
          <a:xfrm>
            <a:off x="8433438" y="945650"/>
            <a:ext cx="486300" cy="429600"/>
            <a:chOff x="1774800" y="2984350"/>
            <a:chExt cx="486300" cy="429600"/>
          </a:xfrm>
        </p:grpSpPr>
        <p:sp>
          <p:nvSpPr>
            <p:cNvPr id="3314" name="Shape 331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312" name="Shape 331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D</a:t>
              </a:r>
              <a:r>
                <a:rPr b="1" baseline="-25000" lang="en"/>
                <a:t>i+1</a:t>
              </a:r>
            </a:p>
          </p:txBody>
        </p:sp>
      </p:grpSp>
      <p:sp>
        <p:nvSpPr>
          <p:cNvPr id="3315" name="Shape 3315"/>
          <p:cNvSpPr txBox="1"/>
          <p:nvPr/>
        </p:nvSpPr>
        <p:spPr>
          <a:xfrm>
            <a:off x="7882650" y="798669"/>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Tree>
  </p:cSld>
  <p:clrMapOvr>
    <a:masterClrMapping/>
  </p:clrMapOvr>
</p:sld>
</file>

<file path=ppt/slides/slide12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319" name="Shape 3319"/>
        <p:cNvGrpSpPr/>
        <p:nvPr/>
      </p:nvGrpSpPr>
      <p:grpSpPr>
        <a:xfrm>
          <a:off x="0" y="0"/>
          <a:ext cx="0" cy="0"/>
          <a:chOff x="0" y="0"/>
          <a:chExt cx="0" cy="0"/>
        </a:xfrm>
      </p:grpSpPr>
      <p:sp>
        <p:nvSpPr>
          <p:cNvPr id="3320" name="Shape 3320"/>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3321" name="Shape 3321"/>
          <p:cNvSpPr txBox="1"/>
          <p:nvPr>
            <p:ph idx="1" type="body"/>
          </p:nvPr>
        </p:nvSpPr>
        <p:spPr>
          <a:xfrm>
            <a:off x="973350" y="1377025"/>
            <a:ext cx="7946400" cy="618600"/>
          </a:xfrm>
          <a:prstGeom prst="rect">
            <a:avLst/>
          </a:prstGeom>
        </p:spPr>
        <p:txBody>
          <a:bodyPr anchorCtr="0" anchor="t" bIns="91425" lIns="91425" rIns="91425" wrap="square" tIns="91425">
            <a:noAutofit/>
          </a:bodyPr>
          <a:lstStyle/>
          <a:p>
            <a:pPr indent="-342900" lvl="0" marL="457200" marR="0" rtl="0" algn="l">
              <a:lnSpc>
                <a:spcPct val="115000"/>
              </a:lnSpc>
              <a:spcBef>
                <a:spcPts val="0"/>
              </a:spcBef>
              <a:spcAft>
                <a:spcPts val="1600"/>
              </a:spcAft>
              <a:buSzPct val="100000"/>
              <a:buChar char="●"/>
            </a:pPr>
            <a:r>
              <a:rPr lang="en" sz="1800"/>
              <a:t>Case 2: p’ = p</a:t>
            </a:r>
          </a:p>
          <a:p>
            <a:pPr lvl="0" marR="0" rtl="0" algn="l">
              <a:lnSpc>
                <a:spcPct val="115000"/>
              </a:lnSpc>
              <a:spcBef>
                <a:spcPts val="0"/>
              </a:spcBef>
              <a:spcAft>
                <a:spcPts val="1600"/>
              </a:spcAft>
              <a:buNone/>
            </a:pPr>
            <a:r>
              <a:t/>
            </a:r>
            <a:endParaRPr sz="1800"/>
          </a:p>
        </p:txBody>
      </p:sp>
      <p:sp>
        <p:nvSpPr>
          <p:cNvPr id="3322" name="Shape 3322"/>
          <p:cNvSpPr/>
          <p:nvPr/>
        </p:nvSpPr>
        <p:spPr>
          <a:xfrm>
            <a:off x="282600" y="3740925"/>
            <a:ext cx="5697300" cy="644400"/>
          </a:xfrm>
          <a:prstGeom prst="rect">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323" name="Shape 3323"/>
          <p:cNvSpPr/>
          <p:nvPr/>
        </p:nvSpPr>
        <p:spPr>
          <a:xfrm>
            <a:off x="282600" y="3052175"/>
            <a:ext cx="5697300" cy="644400"/>
          </a:xfrm>
          <a:prstGeom prst="rect">
            <a:avLst/>
          </a:prstGeom>
          <a:solidFill>
            <a:srgbClr val="783F04"/>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3324" name="Shape 3324"/>
          <p:cNvGrpSpPr/>
          <p:nvPr/>
        </p:nvGrpSpPr>
        <p:grpSpPr>
          <a:xfrm>
            <a:off x="430525" y="3153500"/>
            <a:ext cx="486300" cy="429600"/>
            <a:chOff x="1774800" y="2984350"/>
            <a:chExt cx="486300" cy="429600"/>
          </a:xfrm>
        </p:grpSpPr>
        <p:sp>
          <p:nvSpPr>
            <p:cNvPr id="3325" name="Shape 332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326" name="Shape 332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3327" name="Shape 3327"/>
          <p:cNvGrpSpPr/>
          <p:nvPr/>
        </p:nvGrpSpPr>
        <p:grpSpPr>
          <a:xfrm>
            <a:off x="2000475" y="3153500"/>
            <a:ext cx="486300" cy="429600"/>
            <a:chOff x="1774800" y="2984350"/>
            <a:chExt cx="486300" cy="429600"/>
          </a:xfrm>
        </p:grpSpPr>
        <p:sp>
          <p:nvSpPr>
            <p:cNvPr id="3328" name="Shape 332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329" name="Shape 332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1</a:t>
              </a:r>
            </a:p>
          </p:txBody>
        </p:sp>
      </p:grpSp>
      <p:grpSp>
        <p:nvGrpSpPr>
          <p:cNvPr id="3330" name="Shape 3330"/>
          <p:cNvGrpSpPr/>
          <p:nvPr/>
        </p:nvGrpSpPr>
        <p:grpSpPr>
          <a:xfrm>
            <a:off x="3102425" y="3153500"/>
            <a:ext cx="486300" cy="429600"/>
            <a:chOff x="1774800" y="2984350"/>
            <a:chExt cx="486300" cy="429600"/>
          </a:xfrm>
        </p:grpSpPr>
        <p:sp>
          <p:nvSpPr>
            <p:cNvPr id="3331" name="Shape 333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332" name="Shape 333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a:t>
              </a:r>
            </a:p>
          </p:txBody>
        </p:sp>
      </p:grpSp>
      <p:grpSp>
        <p:nvGrpSpPr>
          <p:cNvPr id="3333" name="Shape 3333"/>
          <p:cNvGrpSpPr/>
          <p:nvPr/>
        </p:nvGrpSpPr>
        <p:grpSpPr>
          <a:xfrm>
            <a:off x="4204375" y="3153488"/>
            <a:ext cx="486300" cy="429600"/>
            <a:chOff x="1774800" y="2984350"/>
            <a:chExt cx="486300" cy="429600"/>
          </a:xfrm>
        </p:grpSpPr>
        <p:sp>
          <p:nvSpPr>
            <p:cNvPr id="3334" name="Shape 333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335" name="Shape 333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i+1</a:t>
              </a:r>
            </a:p>
          </p:txBody>
        </p:sp>
      </p:grpSp>
      <p:grpSp>
        <p:nvGrpSpPr>
          <p:cNvPr id="3336" name="Shape 3336"/>
          <p:cNvGrpSpPr/>
          <p:nvPr/>
        </p:nvGrpSpPr>
        <p:grpSpPr>
          <a:xfrm>
            <a:off x="430525" y="3858625"/>
            <a:ext cx="486300" cy="429600"/>
            <a:chOff x="1774800" y="2984350"/>
            <a:chExt cx="486300" cy="429600"/>
          </a:xfrm>
        </p:grpSpPr>
        <p:sp>
          <p:nvSpPr>
            <p:cNvPr id="3337" name="Shape 333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338" name="Shape 333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0</a:t>
              </a:r>
            </a:p>
          </p:txBody>
        </p:sp>
      </p:grpSp>
      <p:grpSp>
        <p:nvGrpSpPr>
          <p:cNvPr id="3339" name="Shape 3339"/>
          <p:cNvGrpSpPr/>
          <p:nvPr/>
        </p:nvGrpSpPr>
        <p:grpSpPr>
          <a:xfrm>
            <a:off x="5306325" y="3153500"/>
            <a:ext cx="486300" cy="429600"/>
            <a:chOff x="1774800" y="2984350"/>
            <a:chExt cx="486300" cy="429600"/>
          </a:xfrm>
        </p:grpSpPr>
        <p:sp>
          <p:nvSpPr>
            <p:cNvPr id="3340" name="Shape 334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341" name="Shape 334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k</a:t>
              </a:r>
            </a:p>
          </p:txBody>
        </p:sp>
      </p:grpSp>
      <p:grpSp>
        <p:nvGrpSpPr>
          <p:cNvPr id="3342" name="Shape 3342"/>
          <p:cNvGrpSpPr/>
          <p:nvPr/>
        </p:nvGrpSpPr>
        <p:grpSpPr>
          <a:xfrm>
            <a:off x="5306325" y="3848325"/>
            <a:ext cx="486300" cy="429600"/>
            <a:chOff x="1774800" y="2984350"/>
            <a:chExt cx="486300" cy="429600"/>
          </a:xfrm>
        </p:grpSpPr>
        <p:sp>
          <p:nvSpPr>
            <p:cNvPr id="3343" name="Shape 334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344" name="Shape 334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k</a:t>
              </a:r>
            </a:p>
          </p:txBody>
        </p:sp>
      </p:grpSp>
      <p:grpSp>
        <p:nvGrpSpPr>
          <p:cNvPr id="3345" name="Shape 3345"/>
          <p:cNvGrpSpPr/>
          <p:nvPr/>
        </p:nvGrpSpPr>
        <p:grpSpPr>
          <a:xfrm>
            <a:off x="4204375" y="3848325"/>
            <a:ext cx="486300" cy="429600"/>
            <a:chOff x="1774800" y="2984350"/>
            <a:chExt cx="486300" cy="429600"/>
          </a:xfrm>
        </p:grpSpPr>
        <p:sp>
          <p:nvSpPr>
            <p:cNvPr id="3346" name="Shape 334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347" name="Shape 334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i+1</a:t>
              </a:r>
            </a:p>
          </p:txBody>
        </p:sp>
      </p:grpSp>
      <p:grpSp>
        <p:nvGrpSpPr>
          <p:cNvPr id="3348" name="Shape 3348"/>
          <p:cNvGrpSpPr/>
          <p:nvPr/>
        </p:nvGrpSpPr>
        <p:grpSpPr>
          <a:xfrm>
            <a:off x="3102425" y="3848325"/>
            <a:ext cx="486300" cy="429600"/>
            <a:chOff x="1774800" y="2984350"/>
            <a:chExt cx="486300" cy="429600"/>
          </a:xfrm>
        </p:grpSpPr>
        <p:sp>
          <p:nvSpPr>
            <p:cNvPr id="3349" name="Shape 334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350" name="Shape 335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i</a:t>
              </a:r>
            </a:p>
          </p:txBody>
        </p:sp>
      </p:grpSp>
      <p:grpSp>
        <p:nvGrpSpPr>
          <p:cNvPr id="3351" name="Shape 3351"/>
          <p:cNvGrpSpPr/>
          <p:nvPr/>
        </p:nvGrpSpPr>
        <p:grpSpPr>
          <a:xfrm>
            <a:off x="2000475" y="3848325"/>
            <a:ext cx="486300" cy="429600"/>
            <a:chOff x="1774800" y="2984350"/>
            <a:chExt cx="486300" cy="429600"/>
          </a:xfrm>
        </p:grpSpPr>
        <p:sp>
          <p:nvSpPr>
            <p:cNvPr id="3352" name="Shape 335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353" name="Shape 335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1</a:t>
              </a:r>
            </a:p>
          </p:txBody>
        </p:sp>
      </p:grpSp>
      <p:cxnSp>
        <p:nvCxnSpPr>
          <p:cNvPr id="3354" name="Shape 3354"/>
          <p:cNvCxnSpPr>
            <a:endCxn id="3329" idx="1"/>
          </p:cNvCxnSpPr>
          <p:nvPr/>
        </p:nvCxnSpPr>
        <p:spPr>
          <a:xfrm flipH="1" rot="10800000">
            <a:off x="836475" y="3368300"/>
            <a:ext cx="1164000" cy="11700"/>
          </a:xfrm>
          <a:prstGeom prst="straightConnector1">
            <a:avLst/>
          </a:prstGeom>
          <a:noFill/>
          <a:ln cap="flat" cmpd="sng" w="28575">
            <a:solidFill>
              <a:schemeClr val="dk2"/>
            </a:solidFill>
            <a:prstDash val="solid"/>
            <a:round/>
            <a:headEnd len="lg" w="lg" type="none"/>
            <a:tailEnd len="lg" w="lg" type="stealth"/>
          </a:ln>
        </p:spPr>
      </p:cxnSp>
      <p:cxnSp>
        <p:nvCxnSpPr>
          <p:cNvPr id="3355" name="Shape 3355"/>
          <p:cNvCxnSpPr>
            <a:stCxn id="3326" idx="2"/>
            <a:endCxn id="3338" idx="0"/>
          </p:cNvCxnSpPr>
          <p:nvPr/>
        </p:nvCxnSpPr>
        <p:spPr>
          <a:xfrm>
            <a:off x="673675" y="3583100"/>
            <a:ext cx="0" cy="275400"/>
          </a:xfrm>
          <a:prstGeom prst="straightConnector1">
            <a:avLst/>
          </a:prstGeom>
          <a:noFill/>
          <a:ln cap="flat" cmpd="sng" w="28575">
            <a:solidFill>
              <a:schemeClr val="dk2"/>
            </a:solidFill>
            <a:prstDash val="solid"/>
            <a:round/>
            <a:headEnd len="lg" w="lg" type="none"/>
            <a:tailEnd len="lg" w="lg" type="stealth"/>
          </a:ln>
        </p:spPr>
      </p:cxnSp>
      <p:cxnSp>
        <p:nvCxnSpPr>
          <p:cNvPr id="3356" name="Shape 3356"/>
          <p:cNvCxnSpPr>
            <a:stCxn id="3329" idx="2"/>
            <a:endCxn id="3353" idx="0"/>
          </p:cNvCxnSpPr>
          <p:nvPr/>
        </p:nvCxnSpPr>
        <p:spPr>
          <a:xfrm>
            <a:off x="224362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357" name="Shape 3357"/>
          <p:cNvCxnSpPr>
            <a:stCxn id="3332" idx="2"/>
            <a:endCxn id="3350" idx="0"/>
          </p:cNvCxnSpPr>
          <p:nvPr/>
        </p:nvCxnSpPr>
        <p:spPr>
          <a:xfrm>
            <a:off x="33455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358" name="Shape 3358"/>
          <p:cNvCxnSpPr>
            <a:stCxn id="3335" idx="2"/>
            <a:endCxn id="3347" idx="0"/>
          </p:cNvCxnSpPr>
          <p:nvPr/>
        </p:nvCxnSpPr>
        <p:spPr>
          <a:xfrm>
            <a:off x="4447525" y="3583088"/>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359" name="Shape 3359"/>
          <p:cNvCxnSpPr>
            <a:stCxn id="3341" idx="2"/>
            <a:endCxn id="3344" idx="0"/>
          </p:cNvCxnSpPr>
          <p:nvPr/>
        </p:nvCxnSpPr>
        <p:spPr>
          <a:xfrm>
            <a:off x="55494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360" name="Shape 3360"/>
          <p:cNvCxnSpPr>
            <a:endCxn id="3335" idx="1"/>
          </p:cNvCxnSpPr>
          <p:nvPr/>
        </p:nvCxnSpPr>
        <p:spPr>
          <a:xfrm flipH="1" rot="10800000">
            <a:off x="3515575" y="3368288"/>
            <a:ext cx="688800" cy="300"/>
          </a:xfrm>
          <a:prstGeom prst="straightConnector1">
            <a:avLst/>
          </a:prstGeom>
          <a:noFill/>
          <a:ln cap="flat" cmpd="sng" w="28575">
            <a:solidFill>
              <a:schemeClr val="dk2"/>
            </a:solidFill>
            <a:prstDash val="solid"/>
            <a:round/>
            <a:headEnd len="lg" w="lg" type="none"/>
            <a:tailEnd len="lg" w="lg" type="stealth"/>
          </a:ln>
        </p:spPr>
      </p:cxnSp>
      <p:sp>
        <p:nvSpPr>
          <p:cNvPr id="3361" name="Shape 3361"/>
          <p:cNvSpPr txBox="1"/>
          <p:nvPr/>
        </p:nvSpPr>
        <p:spPr>
          <a:xfrm>
            <a:off x="2515150"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3362" name="Shape 3362"/>
          <p:cNvSpPr txBox="1"/>
          <p:nvPr/>
        </p:nvSpPr>
        <p:spPr>
          <a:xfrm>
            <a:off x="4690675"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3363" name="Shape 3363"/>
          <p:cNvSpPr txBox="1"/>
          <p:nvPr/>
        </p:nvSpPr>
        <p:spPr>
          <a:xfrm>
            <a:off x="770529" y="2551967"/>
            <a:ext cx="20151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FFFF00"/>
                </a:solidFill>
              </a:rPr>
              <a:t>Neighbor</a:t>
            </a:r>
            <a:r>
              <a:rPr b="1" lang="en">
                <a:solidFill>
                  <a:srgbClr val="EFEFEF"/>
                </a:solidFill>
              </a:rPr>
              <a:t>: one result from the other in a single step</a:t>
            </a:r>
          </a:p>
        </p:txBody>
      </p:sp>
      <p:grpSp>
        <p:nvGrpSpPr>
          <p:cNvPr id="3364" name="Shape 3364"/>
          <p:cNvGrpSpPr/>
          <p:nvPr/>
        </p:nvGrpSpPr>
        <p:grpSpPr>
          <a:xfrm>
            <a:off x="430525" y="4563750"/>
            <a:ext cx="486300" cy="429600"/>
            <a:chOff x="1774800" y="2984350"/>
            <a:chExt cx="486300" cy="429600"/>
          </a:xfrm>
        </p:grpSpPr>
        <p:sp>
          <p:nvSpPr>
            <p:cNvPr id="3365" name="Shape 3365"/>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366" name="Shape 336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3367" name="Shape 3367"/>
          <p:cNvGrpSpPr/>
          <p:nvPr/>
        </p:nvGrpSpPr>
        <p:grpSpPr>
          <a:xfrm>
            <a:off x="5306325" y="4543150"/>
            <a:ext cx="486300" cy="429600"/>
            <a:chOff x="1774800" y="2984350"/>
            <a:chExt cx="486300" cy="429600"/>
          </a:xfrm>
        </p:grpSpPr>
        <p:sp>
          <p:nvSpPr>
            <p:cNvPr id="3368" name="Shape 3368"/>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369" name="Shape 336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3370" name="Shape 3370"/>
          <p:cNvGrpSpPr/>
          <p:nvPr/>
        </p:nvGrpSpPr>
        <p:grpSpPr>
          <a:xfrm>
            <a:off x="4204375" y="4543150"/>
            <a:ext cx="486300" cy="429600"/>
            <a:chOff x="1774800" y="2984350"/>
            <a:chExt cx="486300" cy="429600"/>
          </a:xfrm>
        </p:grpSpPr>
        <p:sp>
          <p:nvSpPr>
            <p:cNvPr id="3371" name="Shape 3371"/>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372" name="Shape 337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3373" name="Shape 3373"/>
          <p:cNvGrpSpPr/>
          <p:nvPr/>
        </p:nvGrpSpPr>
        <p:grpSpPr>
          <a:xfrm>
            <a:off x="3102425" y="4543150"/>
            <a:ext cx="486300" cy="429600"/>
            <a:chOff x="1774800" y="2984350"/>
            <a:chExt cx="486300" cy="429600"/>
          </a:xfrm>
        </p:grpSpPr>
        <p:sp>
          <p:nvSpPr>
            <p:cNvPr id="3374" name="Shape 3374"/>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375" name="Shape 337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3376" name="Shape 3376"/>
          <p:cNvGrpSpPr/>
          <p:nvPr/>
        </p:nvGrpSpPr>
        <p:grpSpPr>
          <a:xfrm>
            <a:off x="2000475" y="4543150"/>
            <a:ext cx="486300" cy="429600"/>
            <a:chOff x="1774800" y="2984350"/>
            <a:chExt cx="486300" cy="429600"/>
          </a:xfrm>
        </p:grpSpPr>
        <p:sp>
          <p:nvSpPr>
            <p:cNvPr id="3377" name="Shape 3377"/>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378" name="Shape 337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3379" name="Shape 3379"/>
          <p:cNvCxnSpPr>
            <a:stCxn id="3338" idx="2"/>
            <a:endCxn id="3366" idx="0"/>
          </p:cNvCxnSpPr>
          <p:nvPr/>
        </p:nvCxnSpPr>
        <p:spPr>
          <a:xfrm>
            <a:off x="673675" y="4288225"/>
            <a:ext cx="0" cy="275400"/>
          </a:xfrm>
          <a:prstGeom prst="straightConnector1">
            <a:avLst/>
          </a:prstGeom>
          <a:noFill/>
          <a:ln cap="flat" cmpd="sng" w="28575">
            <a:solidFill>
              <a:schemeClr val="dk2"/>
            </a:solidFill>
            <a:prstDash val="solid"/>
            <a:round/>
            <a:headEnd len="lg" w="lg" type="none"/>
            <a:tailEnd len="lg" w="lg" type="none"/>
          </a:ln>
        </p:spPr>
      </p:cxnSp>
      <p:cxnSp>
        <p:nvCxnSpPr>
          <p:cNvPr id="3380" name="Shape 3380"/>
          <p:cNvCxnSpPr>
            <a:stCxn id="3353" idx="2"/>
            <a:endCxn id="3378" idx="0"/>
          </p:cNvCxnSpPr>
          <p:nvPr/>
        </p:nvCxnSpPr>
        <p:spPr>
          <a:xfrm>
            <a:off x="224362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381" name="Shape 3381"/>
          <p:cNvCxnSpPr>
            <a:stCxn id="3350" idx="2"/>
            <a:endCxn id="3375" idx="0"/>
          </p:cNvCxnSpPr>
          <p:nvPr/>
        </p:nvCxnSpPr>
        <p:spPr>
          <a:xfrm>
            <a:off x="334557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382" name="Shape 3382"/>
          <p:cNvCxnSpPr>
            <a:stCxn id="3347" idx="2"/>
            <a:endCxn id="3372" idx="0"/>
          </p:cNvCxnSpPr>
          <p:nvPr/>
        </p:nvCxnSpPr>
        <p:spPr>
          <a:xfrm>
            <a:off x="444752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383" name="Shape 3383"/>
          <p:cNvCxnSpPr>
            <a:stCxn id="3344" idx="2"/>
            <a:endCxn id="3369" idx="0"/>
          </p:cNvCxnSpPr>
          <p:nvPr/>
        </p:nvCxnSpPr>
        <p:spPr>
          <a:xfrm>
            <a:off x="5549475" y="4277925"/>
            <a:ext cx="0" cy="265200"/>
          </a:xfrm>
          <a:prstGeom prst="straightConnector1">
            <a:avLst/>
          </a:prstGeom>
          <a:noFill/>
          <a:ln cap="flat" cmpd="sng" w="28575">
            <a:solidFill>
              <a:schemeClr val="dk2"/>
            </a:solidFill>
            <a:prstDash val="solid"/>
            <a:round/>
            <a:headEnd len="lg" w="lg" type="none"/>
            <a:tailEnd len="lg" w="lg" type="none"/>
          </a:ln>
        </p:spPr>
      </p:cxnSp>
      <p:sp>
        <p:nvSpPr>
          <p:cNvPr id="3384" name="Shape 3384"/>
          <p:cNvSpPr/>
          <p:nvPr/>
        </p:nvSpPr>
        <p:spPr>
          <a:xfrm>
            <a:off x="6017475" y="3380000"/>
            <a:ext cx="346907" cy="644398"/>
          </a:xfrm>
          <a:custGeom>
            <a:pathLst>
              <a:path extrusionOk="0" h="29391" w="26246">
                <a:moveTo>
                  <a:pt x="0" y="0"/>
                </a:moveTo>
                <a:cubicBezTo>
                  <a:pt x="4371" y="2487"/>
                  <a:pt x="26076" y="10023"/>
                  <a:pt x="26227" y="14922"/>
                </a:cubicBezTo>
                <a:cubicBezTo>
                  <a:pt x="26377" y="19820"/>
                  <a:pt x="5125" y="26979"/>
                  <a:pt x="905" y="29391"/>
                </a:cubicBezTo>
              </a:path>
            </a:pathLst>
          </a:custGeom>
          <a:noFill/>
          <a:ln cap="flat" cmpd="sng" w="28575">
            <a:solidFill>
              <a:schemeClr val="dk2"/>
            </a:solidFill>
            <a:prstDash val="solid"/>
            <a:round/>
            <a:headEnd len="lg" w="lg" type="none"/>
            <a:tailEnd len="lg" w="lg" type="stealth"/>
          </a:ln>
        </p:spPr>
      </p:sp>
      <p:sp>
        <p:nvSpPr>
          <p:cNvPr id="3385" name="Shape 3385"/>
          <p:cNvSpPr txBox="1"/>
          <p:nvPr/>
        </p:nvSpPr>
        <p:spPr>
          <a:xfrm>
            <a:off x="6345428" y="3465525"/>
            <a:ext cx="9006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
        <p:nvSpPr>
          <p:cNvPr id="3386" name="Shape 3386"/>
          <p:cNvSpPr txBox="1"/>
          <p:nvPr/>
        </p:nvSpPr>
        <p:spPr>
          <a:xfrm>
            <a:off x="3402512" y="3025125"/>
            <a:ext cx="11640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
        <p:nvSpPr>
          <p:cNvPr id="3387" name="Shape 3387"/>
          <p:cNvSpPr/>
          <p:nvPr/>
        </p:nvSpPr>
        <p:spPr>
          <a:xfrm>
            <a:off x="3043050" y="3074625"/>
            <a:ext cx="1707000" cy="1977000"/>
          </a:xfrm>
          <a:prstGeom prst="rect">
            <a:avLst/>
          </a:prstGeom>
          <a:noFill/>
          <a:ln cap="flat" cmpd="sng" w="114300">
            <a:solidFill>
              <a:srgbClr val="FF00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3388" name="Shape 3388"/>
          <p:cNvGrpSpPr/>
          <p:nvPr/>
        </p:nvGrpSpPr>
        <p:grpSpPr>
          <a:xfrm>
            <a:off x="4568500" y="810200"/>
            <a:ext cx="486300" cy="429600"/>
            <a:chOff x="1774800" y="2984350"/>
            <a:chExt cx="486300" cy="429600"/>
          </a:xfrm>
        </p:grpSpPr>
        <p:sp>
          <p:nvSpPr>
            <p:cNvPr id="3389" name="Shape 338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390" name="Shape 339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D</a:t>
              </a:r>
              <a:r>
                <a:rPr b="1" baseline="-25000" lang="en"/>
                <a:t>i</a:t>
              </a:r>
            </a:p>
          </p:txBody>
        </p:sp>
      </p:grpSp>
      <p:grpSp>
        <p:nvGrpSpPr>
          <p:cNvPr id="3391" name="Shape 3391"/>
          <p:cNvGrpSpPr/>
          <p:nvPr/>
        </p:nvGrpSpPr>
        <p:grpSpPr>
          <a:xfrm>
            <a:off x="5896738" y="516050"/>
            <a:ext cx="486300" cy="429600"/>
            <a:chOff x="1774800" y="2984350"/>
            <a:chExt cx="486300" cy="429600"/>
          </a:xfrm>
        </p:grpSpPr>
        <p:sp>
          <p:nvSpPr>
            <p:cNvPr id="3392" name="Shape 339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393" name="Shape 339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a:t>
              </a:r>
            </a:p>
          </p:txBody>
        </p:sp>
      </p:grpSp>
      <p:grpSp>
        <p:nvGrpSpPr>
          <p:cNvPr id="3394" name="Shape 3394"/>
          <p:cNvGrpSpPr/>
          <p:nvPr/>
        </p:nvGrpSpPr>
        <p:grpSpPr>
          <a:xfrm>
            <a:off x="7241288" y="810200"/>
            <a:ext cx="486300" cy="429600"/>
            <a:chOff x="1774800" y="2984350"/>
            <a:chExt cx="486300" cy="429600"/>
          </a:xfrm>
        </p:grpSpPr>
        <p:sp>
          <p:nvSpPr>
            <p:cNvPr id="3395" name="Shape 339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396" name="Shape 339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i+1</a:t>
              </a:r>
            </a:p>
          </p:txBody>
        </p:sp>
      </p:grpSp>
      <p:cxnSp>
        <p:nvCxnSpPr>
          <p:cNvPr id="3397" name="Shape 3397"/>
          <p:cNvCxnSpPr>
            <a:stCxn id="3393" idx="1"/>
            <a:endCxn id="3390" idx="3"/>
          </p:cNvCxnSpPr>
          <p:nvPr/>
        </p:nvCxnSpPr>
        <p:spPr>
          <a:xfrm flipH="1">
            <a:off x="5054938" y="730850"/>
            <a:ext cx="841800" cy="294300"/>
          </a:xfrm>
          <a:prstGeom prst="straightConnector1">
            <a:avLst/>
          </a:prstGeom>
          <a:noFill/>
          <a:ln cap="flat" cmpd="sng" w="28575">
            <a:solidFill>
              <a:schemeClr val="dk2"/>
            </a:solidFill>
            <a:prstDash val="solid"/>
            <a:round/>
            <a:headEnd len="lg" w="lg" type="none"/>
            <a:tailEnd len="lg" w="lg" type="stealth"/>
          </a:ln>
        </p:spPr>
      </p:cxnSp>
      <p:cxnSp>
        <p:nvCxnSpPr>
          <p:cNvPr id="3398" name="Shape 3398"/>
          <p:cNvCxnSpPr>
            <a:endCxn id="3396" idx="1"/>
          </p:cNvCxnSpPr>
          <p:nvPr/>
        </p:nvCxnSpPr>
        <p:spPr>
          <a:xfrm>
            <a:off x="6349988" y="730700"/>
            <a:ext cx="891300" cy="294300"/>
          </a:xfrm>
          <a:prstGeom prst="straightConnector1">
            <a:avLst/>
          </a:prstGeom>
          <a:noFill/>
          <a:ln cap="flat" cmpd="sng" w="28575">
            <a:solidFill>
              <a:schemeClr val="dk2"/>
            </a:solidFill>
            <a:prstDash val="solid"/>
            <a:round/>
            <a:headEnd len="lg" w="lg" type="none"/>
            <a:tailEnd len="lg" w="lg" type="stealth"/>
          </a:ln>
        </p:spPr>
      </p:cxnSp>
      <p:sp>
        <p:nvSpPr>
          <p:cNvPr id="3399" name="Shape 3399"/>
          <p:cNvSpPr txBox="1"/>
          <p:nvPr/>
        </p:nvSpPr>
        <p:spPr>
          <a:xfrm>
            <a:off x="5277925" y="561268"/>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400" name="Shape 3400"/>
          <p:cNvSpPr txBox="1"/>
          <p:nvPr/>
        </p:nvSpPr>
        <p:spPr>
          <a:xfrm>
            <a:off x="6719438" y="572572"/>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grpSp>
        <p:nvGrpSpPr>
          <p:cNvPr id="3401" name="Shape 3401"/>
          <p:cNvGrpSpPr/>
          <p:nvPr/>
        </p:nvGrpSpPr>
        <p:grpSpPr>
          <a:xfrm>
            <a:off x="5896738" y="1748725"/>
            <a:ext cx="486300" cy="429600"/>
            <a:chOff x="1774800" y="2984350"/>
            <a:chExt cx="486300" cy="429600"/>
          </a:xfrm>
        </p:grpSpPr>
        <p:sp>
          <p:nvSpPr>
            <p:cNvPr id="3402" name="Shape 340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403" name="Shape 340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A</a:t>
              </a:r>
            </a:p>
          </p:txBody>
        </p:sp>
      </p:grpSp>
      <p:cxnSp>
        <p:nvCxnSpPr>
          <p:cNvPr id="3404" name="Shape 3404"/>
          <p:cNvCxnSpPr>
            <a:stCxn id="3393" idx="2"/>
            <a:endCxn id="3403" idx="0"/>
          </p:cNvCxnSpPr>
          <p:nvPr/>
        </p:nvCxnSpPr>
        <p:spPr>
          <a:xfrm>
            <a:off x="6139888" y="945650"/>
            <a:ext cx="0" cy="803100"/>
          </a:xfrm>
          <a:prstGeom prst="straightConnector1">
            <a:avLst/>
          </a:prstGeom>
          <a:noFill/>
          <a:ln cap="flat" cmpd="sng" w="28575">
            <a:solidFill>
              <a:schemeClr val="dk2"/>
            </a:solidFill>
            <a:prstDash val="dash"/>
            <a:round/>
            <a:headEnd len="lg" w="lg" type="none"/>
            <a:tailEnd len="lg" w="lg" type="stealth"/>
          </a:ln>
        </p:spPr>
      </p:cxnSp>
      <p:sp>
        <p:nvSpPr>
          <p:cNvPr id="3405" name="Shape 3405"/>
          <p:cNvSpPr txBox="1"/>
          <p:nvPr/>
        </p:nvSpPr>
        <p:spPr>
          <a:xfrm>
            <a:off x="6106830" y="974800"/>
            <a:ext cx="12003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A deciding </a:t>
            </a:r>
            <a:r>
              <a:rPr lang="en">
                <a:solidFill>
                  <a:srgbClr val="EFEFEF"/>
                </a:solidFill>
              </a:rPr>
              <a:t>S (p takes no steps)</a:t>
            </a:r>
          </a:p>
        </p:txBody>
      </p:sp>
      <p:cxnSp>
        <p:nvCxnSpPr>
          <p:cNvPr id="3406" name="Shape 3406"/>
          <p:cNvCxnSpPr>
            <a:endCxn id="3407" idx="1"/>
          </p:cNvCxnSpPr>
          <p:nvPr/>
        </p:nvCxnSpPr>
        <p:spPr>
          <a:xfrm>
            <a:off x="7672638" y="1047350"/>
            <a:ext cx="760800" cy="113100"/>
          </a:xfrm>
          <a:prstGeom prst="straightConnector1">
            <a:avLst/>
          </a:prstGeom>
          <a:noFill/>
          <a:ln cap="flat" cmpd="sng" w="28575">
            <a:solidFill>
              <a:schemeClr val="dk2"/>
            </a:solidFill>
            <a:prstDash val="solid"/>
            <a:round/>
            <a:headEnd len="lg" w="lg" type="none"/>
            <a:tailEnd len="lg" w="lg" type="stealth"/>
          </a:ln>
        </p:spPr>
      </p:cxnSp>
      <p:grpSp>
        <p:nvGrpSpPr>
          <p:cNvPr id="3408" name="Shape 3408"/>
          <p:cNvGrpSpPr/>
          <p:nvPr/>
        </p:nvGrpSpPr>
        <p:grpSpPr>
          <a:xfrm>
            <a:off x="8433438" y="945650"/>
            <a:ext cx="486300" cy="429600"/>
            <a:chOff x="1774800" y="2984350"/>
            <a:chExt cx="486300" cy="429600"/>
          </a:xfrm>
        </p:grpSpPr>
        <p:sp>
          <p:nvSpPr>
            <p:cNvPr id="3409" name="Shape 340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407" name="Shape 340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D</a:t>
              </a:r>
              <a:r>
                <a:rPr b="1" baseline="-25000" lang="en"/>
                <a:t>i+1</a:t>
              </a:r>
            </a:p>
          </p:txBody>
        </p:sp>
      </p:grpSp>
      <p:sp>
        <p:nvSpPr>
          <p:cNvPr id="3410" name="Shape 3410"/>
          <p:cNvSpPr txBox="1"/>
          <p:nvPr/>
        </p:nvSpPr>
        <p:spPr>
          <a:xfrm>
            <a:off x="7882650" y="798669"/>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Tree>
  </p:cSld>
  <p:clrMapOvr>
    <a:masterClrMapping/>
  </p:clrMapOvr>
</p:sld>
</file>

<file path=ppt/slides/slide12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414" name="Shape 3414"/>
        <p:cNvGrpSpPr/>
        <p:nvPr/>
      </p:nvGrpSpPr>
      <p:grpSpPr>
        <a:xfrm>
          <a:off x="0" y="0"/>
          <a:ext cx="0" cy="0"/>
          <a:chOff x="0" y="0"/>
          <a:chExt cx="0" cy="0"/>
        </a:xfrm>
      </p:grpSpPr>
      <p:sp>
        <p:nvSpPr>
          <p:cNvPr id="3415" name="Shape 3415"/>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3416" name="Shape 3416"/>
          <p:cNvSpPr txBox="1"/>
          <p:nvPr>
            <p:ph idx="1" type="body"/>
          </p:nvPr>
        </p:nvSpPr>
        <p:spPr>
          <a:xfrm>
            <a:off x="973350" y="1377025"/>
            <a:ext cx="7946400" cy="618600"/>
          </a:xfrm>
          <a:prstGeom prst="rect">
            <a:avLst/>
          </a:prstGeom>
        </p:spPr>
        <p:txBody>
          <a:bodyPr anchorCtr="0" anchor="t" bIns="91425" lIns="91425" rIns="91425" wrap="square" tIns="91425">
            <a:noAutofit/>
          </a:bodyPr>
          <a:lstStyle/>
          <a:p>
            <a:pPr indent="-342900" lvl="0" marL="457200" marR="0" rtl="0" algn="l">
              <a:lnSpc>
                <a:spcPct val="115000"/>
              </a:lnSpc>
              <a:spcBef>
                <a:spcPts val="0"/>
              </a:spcBef>
              <a:spcAft>
                <a:spcPts val="1600"/>
              </a:spcAft>
              <a:buSzPct val="100000"/>
              <a:buChar char="●"/>
            </a:pPr>
            <a:r>
              <a:rPr lang="en" sz="1800"/>
              <a:t>Case 2: p’ = p</a:t>
            </a:r>
          </a:p>
          <a:p>
            <a:pPr indent="-342900" lvl="1" marL="914400" rtl="0">
              <a:spcBef>
                <a:spcPts val="0"/>
              </a:spcBef>
              <a:buSzPct val="100000"/>
              <a:buChar char="○"/>
            </a:pPr>
            <a:r>
              <a:rPr lang="en" sz="1800"/>
              <a:t>Apply Lemma 1</a:t>
            </a:r>
          </a:p>
          <a:p>
            <a:pPr lvl="0" marR="0" rtl="0" algn="l">
              <a:lnSpc>
                <a:spcPct val="115000"/>
              </a:lnSpc>
              <a:spcBef>
                <a:spcPts val="0"/>
              </a:spcBef>
              <a:spcAft>
                <a:spcPts val="1600"/>
              </a:spcAft>
              <a:buNone/>
            </a:pPr>
            <a:r>
              <a:t/>
            </a:r>
            <a:endParaRPr sz="1800"/>
          </a:p>
        </p:txBody>
      </p:sp>
      <p:sp>
        <p:nvSpPr>
          <p:cNvPr id="3417" name="Shape 3417"/>
          <p:cNvSpPr/>
          <p:nvPr/>
        </p:nvSpPr>
        <p:spPr>
          <a:xfrm>
            <a:off x="282600" y="3740925"/>
            <a:ext cx="5697300" cy="644400"/>
          </a:xfrm>
          <a:prstGeom prst="rect">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418" name="Shape 3418"/>
          <p:cNvSpPr/>
          <p:nvPr/>
        </p:nvSpPr>
        <p:spPr>
          <a:xfrm>
            <a:off x="282600" y="3052175"/>
            <a:ext cx="5697300" cy="644400"/>
          </a:xfrm>
          <a:prstGeom prst="rect">
            <a:avLst/>
          </a:prstGeom>
          <a:solidFill>
            <a:srgbClr val="783F04"/>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3419" name="Shape 3419"/>
          <p:cNvGrpSpPr/>
          <p:nvPr/>
        </p:nvGrpSpPr>
        <p:grpSpPr>
          <a:xfrm>
            <a:off x="430525" y="3153500"/>
            <a:ext cx="486300" cy="429600"/>
            <a:chOff x="1774800" y="2984350"/>
            <a:chExt cx="486300" cy="429600"/>
          </a:xfrm>
        </p:grpSpPr>
        <p:sp>
          <p:nvSpPr>
            <p:cNvPr id="3420" name="Shape 342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421" name="Shape 342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3422" name="Shape 3422"/>
          <p:cNvGrpSpPr/>
          <p:nvPr/>
        </p:nvGrpSpPr>
        <p:grpSpPr>
          <a:xfrm>
            <a:off x="2000475" y="3153500"/>
            <a:ext cx="486300" cy="429600"/>
            <a:chOff x="1774800" y="2984350"/>
            <a:chExt cx="486300" cy="429600"/>
          </a:xfrm>
        </p:grpSpPr>
        <p:sp>
          <p:nvSpPr>
            <p:cNvPr id="3423" name="Shape 342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424" name="Shape 342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1</a:t>
              </a:r>
            </a:p>
          </p:txBody>
        </p:sp>
      </p:grpSp>
      <p:grpSp>
        <p:nvGrpSpPr>
          <p:cNvPr id="3425" name="Shape 3425"/>
          <p:cNvGrpSpPr/>
          <p:nvPr/>
        </p:nvGrpSpPr>
        <p:grpSpPr>
          <a:xfrm>
            <a:off x="3102425" y="3153500"/>
            <a:ext cx="486300" cy="429600"/>
            <a:chOff x="1774800" y="2984350"/>
            <a:chExt cx="486300" cy="429600"/>
          </a:xfrm>
        </p:grpSpPr>
        <p:sp>
          <p:nvSpPr>
            <p:cNvPr id="3426" name="Shape 342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427" name="Shape 342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a:t>
              </a:r>
            </a:p>
          </p:txBody>
        </p:sp>
      </p:grpSp>
      <p:grpSp>
        <p:nvGrpSpPr>
          <p:cNvPr id="3428" name="Shape 3428"/>
          <p:cNvGrpSpPr/>
          <p:nvPr/>
        </p:nvGrpSpPr>
        <p:grpSpPr>
          <a:xfrm>
            <a:off x="4204375" y="3153488"/>
            <a:ext cx="486300" cy="429600"/>
            <a:chOff x="1774800" y="2984350"/>
            <a:chExt cx="486300" cy="429600"/>
          </a:xfrm>
        </p:grpSpPr>
        <p:sp>
          <p:nvSpPr>
            <p:cNvPr id="3429" name="Shape 342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430" name="Shape 343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i+1</a:t>
              </a:r>
            </a:p>
          </p:txBody>
        </p:sp>
      </p:grpSp>
      <p:grpSp>
        <p:nvGrpSpPr>
          <p:cNvPr id="3431" name="Shape 3431"/>
          <p:cNvGrpSpPr/>
          <p:nvPr/>
        </p:nvGrpSpPr>
        <p:grpSpPr>
          <a:xfrm>
            <a:off x="430525" y="3858625"/>
            <a:ext cx="486300" cy="429600"/>
            <a:chOff x="1774800" y="2984350"/>
            <a:chExt cx="486300" cy="429600"/>
          </a:xfrm>
        </p:grpSpPr>
        <p:sp>
          <p:nvSpPr>
            <p:cNvPr id="3432" name="Shape 343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433" name="Shape 343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0</a:t>
              </a:r>
            </a:p>
          </p:txBody>
        </p:sp>
      </p:grpSp>
      <p:grpSp>
        <p:nvGrpSpPr>
          <p:cNvPr id="3434" name="Shape 3434"/>
          <p:cNvGrpSpPr/>
          <p:nvPr/>
        </p:nvGrpSpPr>
        <p:grpSpPr>
          <a:xfrm>
            <a:off x="5306325" y="3153500"/>
            <a:ext cx="486300" cy="429600"/>
            <a:chOff x="1774800" y="2984350"/>
            <a:chExt cx="486300" cy="429600"/>
          </a:xfrm>
        </p:grpSpPr>
        <p:sp>
          <p:nvSpPr>
            <p:cNvPr id="3435" name="Shape 343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436" name="Shape 343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k</a:t>
              </a:r>
            </a:p>
          </p:txBody>
        </p:sp>
      </p:grpSp>
      <p:grpSp>
        <p:nvGrpSpPr>
          <p:cNvPr id="3437" name="Shape 3437"/>
          <p:cNvGrpSpPr/>
          <p:nvPr/>
        </p:nvGrpSpPr>
        <p:grpSpPr>
          <a:xfrm>
            <a:off x="5306325" y="3848325"/>
            <a:ext cx="486300" cy="429600"/>
            <a:chOff x="1774800" y="2984350"/>
            <a:chExt cx="486300" cy="429600"/>
          </a:xfrm>
        </p:grpSpPr>
        <p:sp>
          <p:nvSpPr>
            <p:cNvPr id="3438" name="Shape 343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439" name="Shape 343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k</a:t>
              </a:r>
            </a:p>
          </p:txBody>
        </p:sp>
      </p:grpSp>
      <p:grpSp>
        <p:nvGrpSpPr>
          <p:cNvPr id="3440" name="Shape 3440"/>
          <p:cNvGrpSpPr/>
          <p:nvPr/>
        </p:nvGrpSpPr>
        <p:grpSpPr>
          <a:xfrm>
            <a:off x="4204375" y="3848325"/>
            <a:ext cx="486300" cy="429600"/>
            <a:chOff x="1774800" y="2984350"/>
            <a:chExt cx="486300" cy="429600"/>
          </a:xfrm>
        </p:grpSpPr>
        <p:sp>
          <p:nvSpPr>
            <p:cNvPr id="3441" name="Shape 344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442" name="Shape 344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i+1</a:t>
              </a:r>
            </a:p>
          </p:txBody>
        </p:sp>
      </p:grpSp>
      <p:grpSp>
        <p:nvGrpSpPr>
          <p:cNvPr id="3443" name="Shape 3443"/>
          <p:cNvGrpSpPr/>
          <p:nvPr/>
        </p:nvGrpSpPr>
        <p:grpSpPr>
          <a:xfrm>
            <a:off x="3102425" y="3848325"/>
            <a:ext cx="486300" cy="429600"/>
            <a:chOff x="1774800" y="2984350"/>
            <a:chExt cx="486300" cy="429600"/>
          </a:xfrm>
        </p:grpSpPr>
        <p:sp>
          <p:nvSpPr>
            <p:cNvPr id="3444" name="Shape 344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445" name="Shape 344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i</a:t>
              </a:r>
            </a:p>
          </p:txBody>
        </p:sp>
      </p:grpSp>
      <p:grpSp>
        <p:nvGrpSpPr>
          <p:cNvPr id="3446" name="Shape 3446"/>
          <p:cNvGrpSpPr/>
          <p:nvPr/>
        </p:nvGrpSpPr>
        <p:grpSpPr>
          <a:xfrm>
            <a:off x="2000475" y="3848325"/>
            <a:ext cx="486300" cy="429600"/>
            <a:chOff x="1774800" y="2984350"/>
            <a:chExt cx="486300" cy="429600"/>
          </a:xfrm>
        </p:grpSpPr>
        <p:sp>
          <p:nvSpPr>
            <p:cNvPr id="3447" name="Shape 344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448" name="Shape 344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1</a:t>
              </a:r>
            </a:p>
          </p:txBody>
        </p:sp>
      </p:grpSp>
      <p:cxnSp>
        <p:nvCxnSpPr>
          <p:cNvPr id="3449" name="Shape 3449"/>
          <p:cNvCxnSpPr>
            <a:endCxn id="3424" idx="1"/>
          </p:cNvCxnSpPr>
          <p:nvPr/>
        </p:nvCxnSpPr>
        <p:spPr>
          <a:xfrm flipH="1" rot="10800000">
            <a:off x="836475" y="3368300"/>
            <a:ext cx="1164000" cy="11700"/>
          </a:xfrm>
          <a:prstGeom prst="straightConnector1">
            <a:avLst/>
          </a:prstGeom>
          <a:noFill/>
          <a:ln cap="flat" cmpd="sng" w="28575">
            <a:solidFill>
              <a:schemeClr val="dk2"/>
            </a:solidFill>
            <a:prstDash val="solid"/>
            <a:round/>
            <a:headEnd len="lg" w="lg" type="none"/>
            <a:tailEnd len="lg" w="lg" type="stealth"/>
          </a:ln>
        </p:spPr>
      </p:cxnSp>
      <p:cxnSp>
        <p:nvCxnSpPr>
          <p:cNvPr id="3450" name="Shape 3450"/>
          <p:cNvCxnSpPr>
            <a:stCxn id="3421" idx="2"/>
            <a:endCxn id="3433" idx="0"/>
          </p:cNvCxnSpPr>
          <p:nvPr/>
        </p:nvCxnSpPr>
        <p:spPr>
          <a:xfrm>
            <a:off x="673675" y="3583100"/>
            <a:ext cx="0" cy="275400"/>
          </a:xfrm>
          <a:prstGeom prst="straightConnector1">
            <a:avLst/>
          </a:prstGeom>
          <a:noFill/>
          <a:ln cap="flat" cmpd="sng" w="28575">
            <a:solidFill>
              <a:schemeClr val="dk2"/>
            </a:solidFill>
            <a:prstDash val="solid"/>
            <a:round/>
            <a:headEnd len="lg" w="lg" type="none"/>
            <a:tailEnd len="lg" w="lg" type="stealth"/>
          </a:ln>
        </p:spPr>
      </p:cxnSp>
      <p:cxnSp>
        <p:nvCxnSpPr>
          <p:cNvPr id="3451" name="Shape 3451"/>
          <p:cNvCxnSpPr>
            <a:stCxn id="3424" idx="2"/>
            <a:endCxn id="3448" idx="0"/>
          </p:cNvCxnSpPr>
          <p:nvPr/>
        </p:nvCxnSpPr>
        <p:spPr>
          <a:xfrm>
            <a:off x="224362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452" name="Shape 3452"/>
          <p:cNvCxnSpPr>
            <a:stCxn id="3427" idx="2"/>
            <a:endCxn id="3445" idx="0"/>
          </p:cNvCxnSpPr>
          <p:nvPr/>
        </p:nvCxnSpPr>
        <p:spPr>
          <a:xfrm>
            <a:off x="33455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453" name="Shape 3453"/>
          <p:cNvCxnSpPr>
            <a:stCxn id="3430" idx="2"/>
            <a:endCxn id="3442" idx="0"/>
          </p:cNvCxnSpPr>
          <p:nvPr/>
        </p:nvCxnSpPr>
        <p:spPr>
          <a:xfrm>
            <a:off x="4447525" y="3583088"/>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454" name="Shape 3454"/>
          <p:cNvCxnSpPr>
            <a:stCxn id="3436" idx="2"/>
            <a:endCxn id="3439" idx="0"/>
          </p:cNvCxnSpPr>
          <p:nvPr/>
        </p:nvCxnSpPr>
        <p:spPr>
          <a:xfrm>
            <a:off x="55494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455" name="Shape 3455"/>
          <p:cNvCxnSpPr>
            <a:endCxn id="3430" idx="1"/>
          </p:cNvCxnSpPr>
          <p:nvPr/>
        </p:nvCxnSpPr>
        <p:spPr>
          <a:xfrm flipH="1" rot="10800000">
            <a:off x="3515575" y="3368288"/>
            <a:ext cx="688800" cy="300"/>
          </a:xfrm>
          <a:prstGeom prst="straightConnector1">
            <a:avLst/>
          </a:prstGeom>
          <a:noFill/>
          <a:ln cap="flat" cmpd="sng" w="28575">
            <a:solidFill>
              <a:schemeClr val="dk2"/>
            </a:solidFill>
            <a:prstDash val="solid"/>
            <a:round/>
            <a:headEnd len="lg" w="lg" type="none"/>
            <a:tailEnd len="lg" w="lg" type="stealth"/>
          </a:ln>
        </p:spPr>
      </p:cxnSp>
      <p:sp>
        <p:nvSpPr>
          <p:cNvPr id="3456" name="Shape 3456"/>
          <p:cNvSpPr txBox="1"/>
          <p:nvPr/>
        </p:nvSpPr>
        <p:spPr>
          <a:xfrm>
            <a:off x="2515150"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3457" name="Shape 3457"/>
          <p:cNvSpPr txBox="1"/>
          <p:nvPr/>
        </p:nvSpPr>
        <p:spPr>
          <a:xfrm>
            <a:off x="4690675"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3458" name="Shape 3458"/>
          <p:cNvSpPr txBox="1"/>
          <p:nvPr/>
        </p:nvSpPr>
        <p:spPr>
          <a:xfrm>
            <a:off x="770529" y="2551967"/>
            <a:ext cx="20151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FFFF00"/>
                </a:solidFill>
              </a:rPr>
              <a:t>Neighbor</a:t>
            </a:r>
            <a:r>
              <a:rPr b="1" lang="en">
                <a:solidFill>
                  <a:srgbClr val="EFEFEF"/>
                </a:solidFill>
              </a:rPr>
              <a:t>: one result from the other in a single step</a:t>
            </a:r>
          </a:p>
        </p:txBody>
      </p:sp>
      <p:grpSp>
        <p:nvGrpSpPr>
          <p:cNvPr id="3459" name="Shape 3459"/>
          <p:cNvGrpSpPr/>
          <p:nvPr/>
        </p:nvGrpSpPr>
        <p:grpSpPr>
          <a:xfrm>
            <a:off x="430525" y="4563750"/>
            <a:ext cx="486300" cy="429600"/>
            <a:chOff x="1774800" y="2984350"/>
            <a:chExt cx="486300" cy="429600"/>
          </a:xfrm>
        </p:grpSpPr>
        <p:sp>
          <p:nvSpPr>
            <p:cNvPr id="3460" name="Shape 3460"/>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461" name="Shape 346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3462" name="Shape 3462"/>
          <p:cNvGrpSpPr/>
          <p:nvPr/>
        </p:nvGrpSpPr>
        <p:grpSpPr>
          <a:xfrm>
            <a:off x="5306325" y="4543150"/>
            <a:ext cx="486300" cy="429600"/>
            <a:chOff x="1774800" y="2984350"/>
            <a:chExt cx="486300" cy="429600"/>
          </a:xfrm>
        </p:grpSpPr>
        <p:sp>
          <p:nvSpPr>
            <p:cNvPr id="3463" name="Shape 3463"/>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464" name="Shape 346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3465" name="Shape 3465"/>
          <p:cNvGrpSpPr/>
          <p:nvPr/>
        </p:nvGrpSpPr>
        <p:grpSpPr>
          <a:xfrm>
            <a:off x="4204375" y="4543150"/>
            <a:ext cx="486300" cy="429600"/>
            <a:chOff x="1774800" y="2984350"/>
            <a:chExt cx="486300" cy="429600"/>
          </a:xfrm>
        </p:grpSpPr>
        <p:sp>
          <p:nvSpPr>
            <p:cNvPr id="3466" name="Shape 3466"/>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467" name="Shape 346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3468" name="Shape 3468"/>
          <p:cNvGrpSpPr/>
          <p:nvPr/>
        </p:nvGrpSpPr>
        <p:grpSpPr>
          <a:xfrm>
            <a:off x="3102425" y="4543150"/>
            <a:ext cx="486300" cy="429600"/>
            <a:chOff x="1774800" y="2984350"/>
            <a:chExt cx="486300" cy="429600"/>
          </a:xfrm>
        </p:grpSpPr>
        <p:sp>
          <p:nvSpPr>
            <p:cNvPr id="3469" name="Shape 3469"/>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470" name="Shape 347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3471" name="Shape 3471"/>
          <p:cNvGrpSpPr/>
          <p:nvPr/>
        </p:nvGrpSpPr>
        <p:grpSpPr>
          <a:xfrm>
            <a:off x="2000475" y="4543150"/>
            <a:ext cx="486300" cy="429600"/>
            <a:chOff x="1774800" y="2984350"/>
            <a:chExt cx="486300" cy="429600"/>
          </a:xfrm>
        </p:grpSpPr>
        <p:sp>
          <p:nvSpPr>
            <p:cNvPr id="3472" name="Shape 3472"/>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473" name="Shape 347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3474" name="Shape 3474"/>
          <p:cNvCxnSpPr>
            <a:stCxn id="3433" idx="2"/>
            <a:endCxn id="3461" idx="0"/>
          </p:cNvCxnSpPr>
          <p:nvPr/>
        </p:nvCxnSpPr>
        <p:spPr>
          <a:xfrm>
            <a:off x="673675" y="4288225"/>
            <a:ext cx="0" cy="275400"/>
          </a:xfrm>
          <a:prstGeom prst="straightConnector1">
            <a:avLst/>
          </a:prstGeom>
          <a:noFill/>
          <a:ln cap="flat" cmpd="sng" w="28575">
            <a:solidFill>
              <a:schemeClr val="dk2"/>
            </a:solidFill>
            <a:prstDash val="solid"/>
            <a:round/>
            <a:headEnd len="lg" w="lg" type="none"/>
            <a:tailEnd len="lg" w="lg" type="none"/>
          </a:ln>
        </p:spPr>
      </p:cxnSp>
      <p:cxnSp>
        <p:nvCxnSpPr>
          <p:cNvPr id="3475" name="Shape 3475"/>
          <p:cNvCxnSpPr>
            <a:stCxn id="3448" idx="2"/>
            <a:endCxn id="3473" idx="0"/>
          </p:cNvCxnSpPr>
          <p:nvPr/>
        </p:nvCxnSpPr>
        <p:spPr>
          <a:xfrm>
            <a:off x="224362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476" name="Shape 3476"/>
          <p:cNvCxnSpPr>
            <a:stCxn id="3445" idx="2"/>
            <a:endCxn id="3470" idx="0"/>
          </p:cNvCxnSpPr>
          <p:nvPr/>
        </p:nvCxnSpPr>
        <p:spPr>
          <a:xfrm>
            <a:off x="334557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477" name="Shape 3477"/>
          <p:cNvCxnSpPr>
            <a:stCxn id="3442" idx="2"/>
            <a:endCxn id="3467" idx="0"/>
          </p:cNvCxnSpPr>
          <p:nvPr/>
        </p:nvCxnSpPr>
        <p:spPr>
          <a:xfrm>
            <a:off x="444752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478" name="Shape 3478"/>
          <p:cNvCxnSpPr>
            <a:stCxn id="3439" idx="2"/>
            <a:endCxn id="3464" idx="0"/>
          </p:cNvCxnSpPr>
          <p:nvPr/>
        </p:nvCxnSpPr>
        <p:spPr>
          <a:xfrm>
            <a:off x="5549475" y="4277925"/>
            <a:ext cx="0" cy="265200"/>
          </a:xfrm>
          <a:prstGeom prst="straightConnector1">
            <a:avLst/>
          </a:prstGeom>
          <a:noFill/>
          <a:ln cap="flat" cmpd="sng" w="28575">
            <a:solidFill>
              <a:schemeClr val="dk2"/>
            </a:solidFill>
            <a:prstDash val="solid"/>
            <a:round/>
            <a:headEnd len="lg" w="lg" type="none"/>
            <a:tailEnd len="lg" w="lg" type="none"/>
          </a:ln>
        </p:spPr>
      </p:cxnSp>
      <p:sp>
        <p:nvSpPr>
          <p:cNvPr id="3479" name="Shape 3479"/>
          <p:cNvSpPr/>
          <p:nvPr/>
        </p:nvSpPr>
        <p:spPr>
          <a:xfrm>
            <a:off x="6017475" y="3380000"/>
            <a:ext cx="346907" cy="644398"/>
          </a:xfrm>
          <a:custGeom>
            <a:pathLst>
              <a:path extrusionOk="0" h="29391" w="26246">
                <a:moveTo>
                  <a:pt x="0" y="0"/>
                </a:moveTo>
                <a:cubicBezTo>
                  <a:pt x="4371" y="2487"/>
                  <a:pt x="26076" y="10023"/>
                  <a:pt x="26227" y="14922"/>
                </a:cubicBezTo>
                <a:cubicBezTo>
                  <a:pt x="26377" y="19820"/>
                  <a:pt x="5125" y="26979"/>
                  <a:pt x="905" y="29391"/>
                </a:cubicBezTo>
              </a:path>
            </a:pathLst>
          </a:custGeom>
          <a:noFill/>
          <a:ln cap="flat" cmpd="sng" w="28575">
            <a:solidFill>
              <a:schemeClr val="dk2"/>
            </a:solidFill>
            <a:prstDash val="solid"/>
            <a:round/>
            <a:headEnd len="lg" w="lg" type="none"/>
            <a:tailEnd len="lg" w="lg" type="stealth"/>
          </a:ln>
        </p:spPr>
      </p:sp>
      <p:sp>
        <p:nvSpPr>
          <p:cNvPr id="3480" name="Shape 3480"/>
          <p:cNvSpPr txBox="1"/>
          <p:nvPr/>
        </p:nvSpPr>
        <p:spPr>
          <a:xfrm>
            <a:off x="6345428" y="3465525"/>
            <a:ext cx="9006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
        <p:nvSpPr>
          <p:cNvPr id="3481" name="Shape 3481"/>
          <p:cNvSpPr txBox="1"/>
          <p:nvPr/>
        </p:nvSpPr>
        <p:spPr>
          <a:xfrm>
            <a:off x="3402512" y="3025125"/>
            <a:ext cx="11640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
        <p:nvSpPr>
          <p:cNvPr id="3482" name="Shape 3482"/>
          <p:cNvSpPr/>
          <p:nvPr/>
        </p:nvSpPr>
        <p:spPr>
          <a:xfrm>
            <a:off x="3043050" y="3074625"/>
            <a:ext cx="1707000" cy="1977000"/>
          </a:xfrm>
          <a:prstGeom prst="rect">
            <a:avLst/>
          </a:prstGeom>
          <a:noFill/>
          <a:ln cap="flat" cmpd="sng" w="114300">
            <a:solidFill>
              <a:srgbClr val="FF00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3483" name="Shape 3483"/>
          <p:cNvGrpSpPr/>
          <p:nvPr/>
        </p:nvGrpSpPr>
        <p:grpSpPr>
          <a:xfrm>
            <a:off x="4568500" y="810200"/>
            <a:ext cx="486300" cy="429600"/>
            <a:chOff x="1774800" y="2984350"/>
            <a:chExt cx="486300" cy="429600"/>
          </a:xfrm>
        </p:grpSpPr>
        <p:sp>
          <p:nvSpPr>
            <p:cNvPr id="3484" name="Shape 348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485" name="Shape 348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D</a:t>
              </a:r>
              <a:r>
                <a:rPr b="1" baseline="-25000" lang="en"/>
                <a:t>i</a:t>
              </a:r>
            </a:p>
          </p:txBody>
        </p:sp>
      </p:grpSp>
      <p:grpSp>
        <p:nvGrpSpPr>
          <p:cNvPr id="3486" name="Shape 3486"/>
          <p:cNvGrpSpPr/>
          <p:nvPr/>
        </p:nvGrpSpPr>
        <p:grpSpPr>
          <a:xfrm>
            <a:off x="5896738" y="516050"/>
            <a:ext cx="486300" cy="429600"/>
            <a:chOff x="1774800" y="2984350"/>
            <a:chExt cx="486300" cy="429600"/>
          </a:xfrm>
        </p:grpSpPr>
        <p:sp>
          <p:nvSpPr>
            <p:cNvPr id="3487" name="Shape 348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488" name="Shape 348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a:t>
              </a:r>
            </a:p>
          </p:txBody>
        </p:sp>
      </p:grpSp>
      <p:grpSp>
        <p:nvGrpSpPr>
          <p:cNvPr id="3489" name="Shape 3489"/>
          <p:cNvGrpSpPr/>
          <p:nvPr/>
        </p:nvGrpSpPr>
        <p:grpSpPr>
          <a:xfrm>
            <a:off x="4568513" y="2290875"/>
            <a:ext cx="486300" cy="429600"/>
            <a:chOff x="1774800" y="2984350"/>
            <a:chExt cx="486300" cy="429600"/>
          </a:xfrm>
        </p:grpSpPr>
        <p:sp>
          <p:nvSpPr>
            <p:cNvPr id="3490" name="Shape 349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491" name="Shape 349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0</a:t>
              </a:r>
            </a:p>
          </p:txBody>
        </p:sp>
      </p:grpSp>
      <p:grpSp>
        <p:nvGrpSpPr>
          <p:cNvPr id="3492" name="Shape 3492"/>
          <p:cNvGrpSpPr/>
          <p:nvPr/>
        </p:nvGrpSpPr>
        <p:grpSpPr>
          <a:xfrm>
            <a:off x="7241288" y="810200"/>
            <a:ext cx="486300" cy="429600"/>
            <a:chOff x="1774800" y="2984350"/>
            <a:chExt cx="486300" cy="429600"/>
          </a:xfrm>
        </p:grpSpPr>
        <p:sp>
          <p:nvSpPr>
            <p:cNvPr id="3493" name="Shape 349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494" name="Shape 349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i+1</a:t>
              </a:r>
            </a:p>
          </p:txBody>
        </p:sp>
      </p:grpSp>
      <p:cxnSp>
        <p:nvCxnSpPr>
          <p:cNvPr id="3495" name="Shape 3495"/>
          <p:cNvCxnSpPr>
            <a:stCxn id="3488" idx="1"/>
            <a:endCxn id="3485" idx="3"/>
          </p:cNvCxnSpPr>
          <p:nvPr/>
        </p:nvCxnSpPr>
        <p:spPr>
          <a:xfrm flipH="1">
            <a:off x="5054938" y="730850"/>
            <a:ext cx="841800" cy="294300"/>
          </a:xfrm>
          <a:prstGeom prst="straightConnector1">
            <a:avLst/>
          </a:prstGeom>
          <a:noFill/>
          <a:ln cap="flat" cmpd="sng" w="28575">
            <a:solidFill>
              <a:schemeClr val="dk2"/>
            </a:solidFill>
            <a:prstDash val="solid"/>
            <a:round/>
            <a:headEnd len="lg" w="lg" type="none"/>
            <a:tailEnd len="lg" w="lg" type="stealth"/>
          </a:ln>
        </p:spPr>
      </p:cxnSp>
      <p:cxnSp>
        <p:nvCxnSpPr>
          <p:cNvPr id="3496" name="Shape 3496"/>
          <p:cNvCxnSpPr>
            <a:endCxn id="3497" idx="1"/>
          </p:cNvCxnSpPr>
          <p:nvPr/>
        </p:nvCxnSpPr>
        <p:spPr>
          <a:xfrm>
            <a:off x="7672638" y="1047350"/>
            <a:ext cx="760800" cy="113100"/>
          </a:xfrm>
          <a:prstGeom prst="straightConnector1">
            <a:avLst/>
          </a:prstGeom>
          <a:noFill/>
          <a:ln cap="flat" cmpd="sng" w="28575">
            <a:solidFill>
              <a:schemeClr val="dk2"/>
            </a:solidFill>
            <a:prstDash val="solid"/>
            <a:round/>
            <a:headEnd len="lg" w="lg" type="none"/>
            <a:tailEnd len="lg" w="lg" type="stealth"/>
          </a:ln>
        </p:spPr>
      </p:cxnSp>
      <p:cxnSp>
        <p:nvCxnSpPr>
          <p:cNvPr id="3498" name="Shape 3498"/>
          <p:cNvCxnSpPr>
            <a:stCxn id="3485" idx="2"/>
            <a:endCxn id="3491" idx="0"/>
          </p:cNvCxnSpPr>
          <p:nvPr/>
        </p:nvCxnSpPr>
        <p:spPr>
          <a:xfrm>
            <a:off x="4811650" y="1239800"/>
            <a:ext cx="0" cy="1051200"/>
          </a:xfrm>
          <a:prstGeom prst="straightConnector1">
            <a:avLst/>
          </a:prstGeom>
          <a:noFill/>
          <a:ln cap="flat" cmpd="sng" w="28575">
            <a:solidFill>
              <a:schemeClr val="dk2"/>
            </a:solidFill>
            <a:prstDash val="dash"/>
            <a:round/>
            <a:headEnd len="lg" w="lg" type="none"/>
            <a:tailEnd len="lg" w="lg" type="stealth"/>
          </a:ln>
        </p:spPr>
      </p:cxnSp>
      <p:cxnSp>
        <p:nvCxnSpPr>
          <p:cNvPr id="3499" name="Shape 3499"/>
          <p:cNvCxnSpPr>
            <a:endCxn id="3494" idx="1"/>
          </p:cNvCxnSpPr>
          <p:nvPr/>
        </p:nvCxnSpPr>
        <p:spPr>
          <a:xfrm>
            <a:off x="6349988" y="730700"/>
            <a:ext cx="891300" cy="294300"/>
          </a:xfrm>
          <a:prstGeom prst="straightConnector1">
            <a:avLst/>
          </a:prstGeom>
          <a:noFill/>
          <a:ln cap="flat" cmpd="sng" w="28575">
            <a:solidFill>
              <a:schemeClr val="dk2"/>
            </a:solidFill>
            <a:prstDash val="solid"/>
            <a:round/>
            <a:headEnd len="lg" w="lg" type="none"/>
            <a:tailEnd len="lg" w="lg" type="stealth"/>
          </a:ln>
        </p:spPr>
      </p:cxnSp>
      <p:sp>
        <p:nvSpPr>
          <p:cNvPr id="3500" name="Shape 3500"/>
          <p:cNvSpPr txBox="1"/>
          <p:nvPr/>
        </p:nvSpPr>
        <p:spPr>
          <a:xfrm>
            <a:off x="5277925" y="561268"/>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501" name="Shape 3501"/>
          <p:cNvSpPr txBox="1"/>
          <p:nvPr/>
        </p:nvSpPr>
        <p:spPr>
          <a:xfrm>
            <a:off x="4517913" y="1480900"/>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a:t>
            </a:r>
          </a:p>
        </p:txBody>
      </p:sp>
      <p:sp>
        <p:nvSpPr>
          <p:cNvPr id="3502" name="Shape 3502"/>
          <p:cNvSpPr txBox="1"/>
          <p:nvPr/>
        </p:nvSpPr>
        <p:spPr>
          <a:xfrm>
            <a:off x="6719438" y="572572"/>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grpSp>
        <p:nvGrpSpPr>
          <p:cNvPr id="3503" name="Shape 3503"/>
          <p:cNvGrpSpPr/>
          <p:nvPr/>
        </p:nvGrpSpPr>
        <p:grpSpPr>
          <a:xfrm>
            <a:off x="5896738" y="1748725"/>
            <a:ext cx="486300" cy="429600"/>
            <a:chOff x="1774800" y="2984350"/>
            <a:chExt cx="486300" cy="429600"/>
          </a:xfrm>
        </p:grpSpPr>
        <p:sp>
          <p:nvSpPr>
            <p:cNvPr id="3504" name="Shape 350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505" name="Shape 350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A</a:t>
              </a:r>
            </a:p>
          </p:txBody>
        </p:sp>
      </p:grpSp>
      <p:grpSp>
        <p:nvGrpSpPr>
          <p:cNvPr id="3506" name="Shape 3506"/>
          <p:cNvGrpSpPr/>
          <p:nvPr/>
        </p:nvGrpSpPr>
        <p:grpSpPr>
          <a:xfrm>
            <a:off x="8433438" y="945650"/>
            <a:ext cx="486300" cy="429600"/>
            <a:chOff x="1774800" y="2984350"/>
            <a:chExt cx="486300" cy="429600"/>
          </a:xfrm>
        </p:grpSpPr>
        <p:sp>
          <p:nvSpPr>
            <p:cNvPr id="3507" name="Shape 350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497" name="Shape 349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D</a:t>
              </a:r>
              <a:r>
                <a:rPr b="1" baseline="-25000" lang="en"/>
                <a:t>i+1</a:t>
              </a:r>
            </a:p>
          </p:txBody>
        </p:sp>
      </p:grpSp>
      <p:cxnSp>
        <p:nvCxnSpPr>
          <p:cNvPr id="3508" name="Shape 3508"/>
          <p:cNvCxnSpPr>
            <a:stCxn id="3505" idx="1"/>
          </p:cNvCxnSpPr>
          <p:nvPr/>
        </p:nvCxnSpPr>
        <p:spPr>
          <a:xfrm flipH="1">
            <a:off x="4964038" y="1963525"/>
            <a:ext cx="932700" cy="480000"/>
          </a:xfrm>
          <a:prstGeom prst="straightConnector1">
            <a:avLst/>
          </a:prstGeom>
          <a:noFill/>
          <a:ln cap="flat" cmpd="sng" w="28575">
            <a:solidFill>
              <a:schemeClr val="dk2"/>
            </a:solidFill>
            <a:prstDash val="dash"/>
            <a:round/>
            <a:headEnd len="lg" w="lg" type="none"/>
            <a:tailEnd len="lg" w="lg" type="stealth"/>
          </a:ln>
        </p:spPr>
      </p:cxnSp>
      <p:cxnSp>
        <p:nvCxnSpPr>
          <p:cNvPr id="3509" name="Shape 3509"/>
          <p:cNvCxnSpPr>
            <a:stCxn id="3488" idx="2"/>
            <a:endCxn id="3505" idx="0"/>
          </p:cNvCxnSpPr>
          <p:nvPr/>
        </p:nvCxnSpPr>
        <p:spPr>
          <a:xfrm>
            <a:off x="6139888" y="945650"/>
            <a:ext cx="0" cy="803100"/>
          </a:xfrm>
          <a:prstGeom prst="straightConnector1">
            <a:avLst/>
          </a:prstGeom>
          <a:noFill/>
          <a:ln cap="flat" cmpd="sng" w="28575">
            <a:solidFill>
              <a:schemeClr val="dk2"/>
            </a:solidFill>
            <a:prstDash val="dash"/>
            <a:round/>
            <a:headEnd len="lg" w="lg" type="none"/>
            <a:tailEnd len="lg" w="lg" type="stealth"/>
          </a:ln>
        </p:spPr>
      </p:cxnSp>
      <p:sp>
        <p:nvSpPr>
          <p:cNvPr id="3510" name="Shape 3510"/>
          <p:cNvSpPr txBox="1"/>
          <p:nvPr/>
        </p:nvSpPr>
        <p:spPr>
          <a:xfrm>
            <a:off x="7882650" y="798669"/>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511" name="Shape 3511"/>
          <p:cNvSpPr txBox="1"/>
          <p:nvPr/>
        </p:nvSpPr>
        <p:spPr>
          <a:xfrm>
            <a:off x="5286458" y="1895726"/>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512" name="Shape 3512"/>
          <p:cNvSpPr txBox="1"/>
          <p:nvPr/>
        </p:nvSpPr>
        <p:spPr>
          <a:xfrm>
            <a:off x="6106830" y="974800"/>
            <a:ext cx="12003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A deciding S (p takes no steps)</a:t>
            </a:r>
          </a:p>
        </p:txBody>
      </p:sp>
    </p:spTree>
  </p:cSld>
  <p:clrMapOvr>
    <a:masterClrMapping/>
  </p:clrMapOvr>
</p:sld>
</file>

<file path=ppt/slides/slide12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516" name="Shape 3516"/>
        <p:cNvGrpSpPr/>
        <p:nvPr/>
      </p:nvGrpSpPr>
      <p:grpSpPr>
        <a:xfrm>
          <a:off x="0" y="0"/>
          <a:ext cx="0" cy="0"/>
          <a:chOff x="0" y="0"/>
          <a:chExt cx="0" cy="0"/>
        </a:xfrm>
      </p:grpSpPr>
      <p:cxnSp>
        <p:nvCxnSpPr>
          <p:cNvPr id="3517" name="Shape 3517"/>
          <p:cNvCxnSpPr>
            <a:stCxn id="3518" idx="1"/>
          </p:cNvCxnSpPr>
          <p:nvPr/>
        </p:nvCxnSpPr>
        <p:spPr>
          <a:xfrm flipH="1">
            <a:off x="3961313" y="2505675"/>
            <a:ext cx="607200" cy="1200"/>
          </a:xfrm>
          <a:prstGeom prst="straightConnector1">
            <a:avLst/>
          </a:prstGeom>
          <a:noFill/>
          <a:ln cap="flat" cmpd="sng" w="28575">
            <a:solidFill>
              <a:schemeClr val="dk2"/>
            </a:solidFill>
            <a:prstDash val="solid"/>
            <a:round/>
            <a:headEnd len="lg" w="lg" type="none"/>
            <a:tailEnd len="lg" w="lg" type="none"/>
          </a:ln>
        </p:spPr>
      </p:cxnSp>
      <p:sp>
        <p:nvSpPr>
          <p:cNvPr id="3519" name="Shape 3519"/>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3520" name="Shape 3520"/>
          <p:cNvSpPr txBox="1"/>
          <p:nvPr>
            <p:ph idx="1" type="body"/>
          </p:nvPr>
        </p:nvSpPr>
        <p:spPr>
          <a:xfrm>
            <a:off x="973350" y="1377025"/>
            <a:ext cx="7946400" cy="618600"/>
          </a:xfrm>
          <a:prstGeom prst="rect">
            <a:avLst/>
          </a:prstGeom>
        </p:spPr>
        <p:txBody>
          <a:bodyPr anchorCtr="0" anchor="t" bIns="91425" lIns="91425" rIns="91425" wrap="square" tIns="91425">
            <a:noAutofit/>
          </a:bodyPr>
          <a:lstStyle/>
          <a:p>
            <a:pPr indent="-342900" lvl="0" marL="457200" marR="0" rtl="0" algn="l">
              <a:lnSpc>
                <a:spcPct val="115000"/>
              </a:lnSpc>
              <a:spcBef>
                <a:spcPts val="0"/>
              </a:spcBef>
              <a:spcAft>
                <a:spcPts val="1600"/>
              </a:spcAft>
              <a:buSzPct val="100000"/>
              <a:buChar char="●"/>
            </a:pPr>
            <a:r>
              <a:rPr lang="en" sz="1800"/>
              <a:t>Case 2: p’ = p</a:t>
            </a:r>
          </a:p>
          <a:p>
            <a:pPr indent="-342900" lvl="1" marL="914400" rtl="0">
              <a:spcBef>
                <a:spcPts val="0"/>
              </a:spcBef>
              <a:buSzPct val="100000"/>
              <a:buChar char="○"/>
            </a:pPr>
            <a:r>
              <a:rPr lang="en" sz="1800"/>
              <a:t>Apply Lemma 1</a:t>
            </a:r>
          </a:p>
          <a:p>
            <a:pPr lvl="0" marR="0" rtl="0" algn="l">
              <a:lnSpc>
                <a:spcPct val="115000"/>
              </a:lnSpc>
              <a:spcBef>
                <a:spcPts val="0"/>
              </a:spcBef>
              <a:spcAft>
                <a:spcPts val="1600"/>
              </a:spcAft>
              <a:buNone/>
            </a:pPr>
            <a:r>
              <a:t/>
            </a:r>
            <a:endParaRPr sz="1800"/>
          </a:p>
        </p:txBody>
      </p:sp>
      <p:sp>
        <p:nvSpPr>
          <p:cNvPr id="3521" name="Shape 3521"/>
          <p:cNvSpPr/>
          <p:nvPr/>
        </p:nvSpPr>
        <p:spPr>
          <a:xfrm>
            <a:off x="282600" y="3740925"/>
            <a:ext cx="5697300" cy="644400"/>
          </a:xfrm>
          <a:prstGeom prst="rect">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522" name="Shape 3522"/>
          <p:cNvSpPr/>
          <p:nvPr/>
        </p:nvSpPr>
        <p:spPr>
          <a:xfrm>
            <a:off x="282600" y="3052175"/>
            <a:ext cx="5697300" cy="644400"/>
          </a:xfrm>
          <a:prstGeom prst="rect">
            <a:avLst/>
          </a:prstGeom>
          <a:solidFill>
            <a:srgbClr val="783F04"/>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3523" name="Shape 3523"/>
          <p:cNvGrpSpPr/>
          <p:nvPr/>
        </p:nvGrpSpPr>
        <p:grpSpPr>
          <a:xfrm>
            <a:off x="430525" y="3153500"/>
            <a:ext cx="486300" cy="429600"/>
            <a:chOff x="1774800" y="2984350"/>
            <a:chExt cx="486300" cy="429600"/>
          </a:xfrm>
        </p:grpSpPr>
        <p:sp>
          <p:nvSpPr>
            <p:cNvPr id="3524" name="Shape 352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525" name="Shape 352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3526" name="Shape 3526"/>
          <p:cNvGrpSpPr/>
          <p:nvPr/>
        </p:nvGrpSpPr>
        <p:grpSpPr>
          <a:xfrm>
            <a:off x="2000475" y="3153500"/>
            <a:ext cx="486300" cy="429600"/>
            <a:chOff x="1774800" y="2984350"/>
            <a:chExt cx="486300" cy="429600"/>
          </a:xfrm>
        </p:grpSpPr>
        <p:sp>
          <p:nvSpPr>
            <p:cNvPr id="3527" name="Shape 352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528" name="Shape 352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1</a:t>
              </a:r>
            </a:p>
          </p:txBody>
        </p:sp>
      </p:grpSp>
      <p:grpSp>
        <p:nvGrpSpPr>
          <p:cNvPr id="3529" name="Shape 3529"/>
          <p:cNvGrpSpPr/>
          <p:nvPr/>
        </p:nvGrpSpPr>
        <p:grpSpPr>
          <a:xfrm>
            <a:off x="3102425" y="3153500"/>
            <a:ext cx="486300" cy="429600"/>
            <a:chOff x="1774800" y="2984350"/>
            <a:chExt cx="486300" cy="429600"/>
          </a:xfrm>
        </p:grpSpPr>
        <p:sp>
          <p:nvSpPr>
            <p:cNvPr id="3530" name="Shape 353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531" name="Shape 353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a:t>
              </a:r>
            </a:p>
          </p:txBody>
        </p:sp>
      </p:grpSp>
      <p:grpSp>
        <p:nvGrpSpPr>
          <p:cNvPr id="3532" name="Shape 3532"/>
          <p:cNvGrpSpPr/>
          <p:nvPr/>
        </p:nvGrpSpPr>
        <p:grpSpPr>
          <a:xfrm>
            <a:off x="4204375" y="3153488"/>
            <a:ext cx="486300" cy="429600"/>
            <a:chOff x="1774800" y="2984350"/>
            <a:chExt cx="486300" cy="429600"/>
          </a:xfrm>
        </p:grpSpPr>
        <p:sp>
          <p:nvSpPr>
            <p:cNvPr id="3533" name="Shape 353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534" name="Shape 353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i+1</a:t>
              </a:r>
            </a:p>
          </p:txBody>
        </p:sp>
      </p:grpSp>
      <p:grpSp>
        <p:nvGrpSpPr>
          <p:cNvPr id="3535" name="Shape 3535"/>
          <p:cNvGrpSpPr/>
          <p:nvPr/>
        </p:nvGrpSpPr>
        <p:grpSpPr>
          <a:xfrm>
            <a:off x="430525" y="3858625"/>
            <a:ext cx="486300" cy="429600"/>
            <a:chOff x="1774800" y="2984350"/>
            <a:chExt cx="486300" cy="429600"/>
          </a:xfrm>
        </p:grpSpPr>
        <p:sp>
          <p:nvSpPr>
            <p:cNvPr id="3536" name="Shape 353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537" name="Shape 353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0</a:t>
              </a:r>
            </a:p>
          </p:txBody>
        </p:sp>
      </p:grpSp>
      <p:grpSp>
        <p:nvGrpSpPr>
          <p:cNvPr id="3538" name="Shape 3538"/>
          <p:cNvGrpSpPr/>
          <p:nvPr/>
        </p:nvGrpSpPr>
        <p:grpSpPr>
          <a:xfrm>
            <a:off x="5306325" y="3153500"/>
            <a:ext cx="486300" cy="429600"/>
            <a:chOff x="1774800" y="2984350"/>
            <a:chExt cx="486300" cy="429600"/>
          </a:xfrm>
        </p:grpSpPr>
        <p:sp>
          <p:nvSpPr>
            <p:cNvPr id="3539" name="Shape 353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540" name="Shape 354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k</a:t>
              </a:r>
            </a:p>
          </p:txBody>
        </p:sp>
      </p:grpSp>
      <p:grpSp>
        <p:nvGrpSpPr>
          <p:cNvPr id="3541" name="Shape 3541"/>
          <p:cNvGrpSpPr/>
          <p:nvPr/>
        </p:nvGrpSpPr>
        <p:grpSpPr>
          <a:xfrm>
            <a:off x="5306325" y="3848325"/>
            <a:ext cx="486300" cy="429600"/>
            <a:chOff x="1774800" y="2984350"/>
            <a:chExt cx="486300" cy="429600"/>
          </a:xfrm>
        </p:grpSpPr>
        <p:sp>
          <p:nvSpPr>
            <p:cNvPr id="3542" name="Shape 354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543" name="Shape 354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k</a:t>
              </a:r>
            </a:p>
          </p:txBody>
        </p:sp>
      </p:grpSp>
      <p:grpSp>
        <p:nvGrpSpPr>
          <p:cNvPr id="3544" name="Shape 3544"/>
          <p:cNvGrpSpPr/>
          <p:nvPr/>
        </p:nvGrpSpPr>
        <p:grpSpPr>
          <a:xfrm>
            <a:off x="4204375" y="3848325"/>
            <a:ext cx="486300" cy="429600"/>
            <a:chOff x="1774800" y="2984350"/>
            <a:chExt cx="486300" cy="429600"/>
          </a:xfrm>
        </p:grpSpPr>
        <p:sp>
          <p:nvSpPr>
            <p:cNvPr id="3545" name="Shape 354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546" name="Shape 354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i+1</a:t>
              </a:r>
            </a:p>
          </p:txBody>
        </p:sp>
      </p:grpSp>
      <p:grpSp>
        <p:nvGrpSpPr>
          <p:cNvPr id="3547" name="Shape 3547"/>
          <p:cNvGrpSpPr/>
          <p:nvPr/>
        </p:nvGrpSpPr>
        <p:grpSpPr>
          <a:xfrm>
            <a:off x="3102425" y="3848325"/>
            <a:ext cx="486300" cy="429600"/>
            <a:chOff x="1774800" y="2984350"/>
            <a:chExt cx="486300" cy="429600"/>
          </a:xfrm>
        </p:grpSpPr>
        <p:sp>
          <p:nvSpPr>
            <p:cNvPr id="3548" name="Shape 354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549" name="Shape 354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i</a:t>
              </a:r>
            </a:p>
          </p:txBody>
        </p:sp>
      </p:grpSp>
      <p:grpSp>
        <p:nvGrpSpPr>
          <p:cNvPr id="3550" name="Shape 3550"/>
          <p:cNvGrpSpPr/>
          <p:nvPr/>
        </p:nvGrpSpPr>
        <p:grpSpPr>
          <a:xfrm>
            <a:off x="2000475" y="3848325"/>
            <a:ext cx="486300" cy="429600"/>
            <a:chOff x="1774800" y="2984350"/>
            <a:chExt cx="486300" cy="429600"/>
          </a:xfrm>
        </p:grpSpPr>
        <p:sp>
          <p:nvSpPr>
            <p:cNvPr id="3551" name="Shape 355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552" name="Shape 355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1</a:t>
              </a:r>
            </a:p>
          </p:txBody>
        </p:sp>
      </p:grpSp>
      <p:cxnSp>
        <p:nvCxnSpPr>
          <p:cNvPr id="3553" name="Shape 3553"/>
          <p:cNvCxnSpPr>
            <a:endCxn id="3528" idx="1"/>
          </p:cNvCxnSpPr>
          <p:nvPr/>
        </p:nvCxnSpPr>
        <p:spPr>
          <a:xfrm flipH="1" rot="10800000">
            <a:off x="836475" y="3368300"/>
            <a:ext cx="1164000" cy="11700"/>
          </a:xfrm>
          <a:prstGeom prst="straightConnector1">
            <a:avLst/>
          </a:prstGeom>
          <a:noFill/>
          <a:ln cap="flat" cmpd="sng" w="28575">
            <a:solidFill>
              <a:schemeClr val="dk2"/>
            </a:solidFill>
            <a:prstDash val="solid"/>
            <a:round/>
            <a:headEnd len="lg" w="lg" type="none"/>
            <a:tailEnd len="lg" w="lg" type="stealth"/>
          </a:ln>
        </p:spPr>
      </p:cxnSp>
      <p:cxnSp>
        <p:nvCxnSpPr>
          <p:cNvPr id="3554" name="Shape 3554"/>
          <p:cNvCxnSpPr>
            <a:stCxn id="3525" idx="2"/>
            <a:endCxn id="3537" idx="0"/>
          </p:cNvCxnSpPr>
          <p:nvPr/>
        </p:nvCxnSpPr>
        <p:spPr>
          <a:xfrm>
            <a:off x="673675" y="3583100"/>
            <a:ext cx="0" cy="275400"/>
          </a:xfrm>
          <a:prstGeom prst="straightConnector1">
            <a:avLst/>
          </a:prstGeom>
          <a:noFill/>
          <a:ln cap="flat" cmpd="sng" w="28575">
            <a:solidFill>
              <a:schemeClr val="dk2"/>
            </a:solidFill>
            <a:prstDash val="solid"/>
            <a:round/>
            <a:headEnd len="lg" w="lg" type="none"/>
            <a:tailEnd len="lg" w="lg" type="stealth"/>
          </a:ln>
        </p:spPr>
      </p:cxnSp>
      <p:cxnSp>
        <p:nvCxnSpPr>
          <p:cNvPr id="3555" name="Shape 3555"/>
          <p:cNvCxnSpPr>
            <a:stCxn id="3528" idx="2"/>
            <a:endCxn id="3552" idx="0"/>
          </p:cNvCxnSpPr>
          <p:nvPr/>
        </p:nvCxnSpPr>
        <p:spPr>
          <a:xfrm>
            <a:off x="224362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556" name="Shape 3556"/>
          <p:cNvCxnSpPr>
            <a:stCxn id="3531" idx="2"/>
            <a:endCxn id="3549" idx="0"/>
          </p:cNvCxnSpPr>
          <p:nvPr/>
        </p:nvCxnSpPr>
        <p:spPr>
          <a:xfrm>
            <a:off x="33455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557" name="Shape 3557"/>
          <p:cNvCxnSpPr>
            <a:stCxn id="3534" idx="2"/>
            <a:endCxn id="3546" idx="0"/>
          </p:cNvCxnSpPr>
          <p:nvPr/>
        </p:nvCxnSpPr>
        <p:spPr>
          <a:xfrm>
            <a:off x="4447525" y="3583088"/>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558" name="Shape 3558"/>
          <p:cNvCxnSpPr>
            <a:stCxn id="3540" idx="2"/>
            <a:endCxn id="3543" idx="0"/>
          </p:cNvCxnSpPr>
          <p:nvPr/>
        </p:nvCxnSpPr>
        <p:spPr>
          <a:xfrm>
            <a:off x="55494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559" name="Shape 3559"/>
          <p:cNvCxnSpPr>
            <a:endCxn id="3534" idx="1"/>
          </p:cNvCxnSpPr>
          <p:nvPr/>
        </p:nvCxnSpPr>
        <p:spPr>
          <a:xfrm flipH="1" rot="10800000">
            <a:off x="3515575" y="3368288"/>
            <a:ext cx="688800" cy="300"/>
          </a:xfrm>
          <a:prstGeom prst="straightConnector1">
            <a:avLst/>
          </a:prstGeom>
          <a:noFill/>
          <a:ln cap="flat" cmpd="sng" w="28575">
            <a:solidFill>
              <a:schemeClr val="dk2"/>
            </a:solidFill>
            <a:prstDash val="solid"/>
            <a:round/>
            <a:headEnd len="lg" w="lg" type="none"/>
            <a:tailEnd len="lg" w="lg" type="stealth"/>
          </a:ln>
        </p:spPr>
      </p:cxnSp>
      <p:sp>
        <p:nvSpPr>
          <p:cNvPr id="3560" name="Shape 3560"/>
          <p:cNvSpPr txBox="1"/>
          <p:nvPr/>
        </p:nvSpPr>
        <p:spPr>
          <a:xfrm>
            <a:off x="2515150"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3561" name="Shape 3561"/>
          <p:cNvSpPr txBox="1"/>
          <p:nvPr/>
        </p:nvSpPr>
        <p:spPr>
          <a:xfrm>
            <a:off x="4690675"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3562" name="Shape 3562"/>
          <p:cNvSpPr txBox="1"/>
          <p:nvPr/>
        </p:nvSpPr>
        <p:spPr>
          <a:xfrm>
            <a:off x="770529" y="2551967"/>
            <a:ext cx="20151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FFFF00"/>
                </a:solidFill>
              </a:rPr>
              <a:t>Neighbor</a:t>
            </a:r>
            <a:r>
              <a:rPr b="1" lang="en">
                <a:solidFill>
                  <a:srgbClr val="EFEFEF"/>
                </a:solidFill>
              </a:rPr>
              <a:t>: one result from the other in a single step</a:t>
            </a:r>
          </a:p>
        </p:txBody>
      </p:sp>
      <p:grpSp>
        <p:nvGrpSpPr>
          <p:cNvPr id="3563" name="Shape 3563"/>
          <p:cNvGrpSpPr/>
          <p:nvPr/>
        </p:nvGrpSpPr>
        <p:grpSpPr>
          <a:xfrm>
            <a:off x="430525" y="4563750"/>
            <a:ext cx="486300" cy="429600"/>
            <a:chOff x="1774800" y="2984350"/>
            <a:chExt cx="486300" cy="429600"/>
          </a:xfrm>
        </p:grpSpPr>
        <p:sp>
          <p:nvSpPr>
            <p:cNvPr id="3564" name="Shape 3564"/>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565" name="Shape 356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3566" name="Shape 3566"/>
          <p:cNvGrpSpPr/>
          <p:nvPr/>
        </p:nvGrpSpPr>
        <p:grpSpPr>
          <a:xfrm>
            <a:off x="5306325" y="4543150"/>
            <a:ext cx="486300" cy="429600"/>
            <a:chOff x="1774800" y="2984350"/>
            <a:chExt cx="486300" cy="429600"/>
          </a:xfrm>
        </p:grpSpPr>
        <p:sp>
          <p:nvSpPr>
            <p:cNvPr id="3567" name="Shape 3567"/>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568" name="Shape 356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3569" name="Shape 3569"/>
          <p:cNvGrpSpPr/>
          <p:nvPr/>
        </p:nvGrpSpPr>
        <p:grpSpPr>
          <a:xfrm>
            <a:off x="4204375" y="4543150"/>
            <a:ext cx="486300" cy="429600"/>
            <a:chOff x="1774800" y="2984350"/>
            <a:chExt cx="486300" cy="429600"/>
          </a:xfrm>
        </p:grpSpPr>
        <p:sp>
          <p:nvSpPr>
            <p:cNvPr id="3570" name="Shape 3570"/>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571" name="Shape 357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3572" name="Shape 3572"/>
          <p:cNvGrpSpPr/>
          <p:nvPr/>
        </p:nvGrpSpPr>
        <p:grpSpPr>
          <a:xfrm>
            <a:off x="3102425" y="4543150"/>
            <a:ext cx="486300" cy="429600"/>
            <a:chOff x="1774800" y="2984350"/>
            <a:chExt cx="486300" cy="429600"/>
          </a:xfrm>
        </p:grpSpPr>
        <p:sp>
          <p:nvSpPr>
            <p:cNvPr id="3573" name="Shape 3573"/>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574" name="Shape 357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3575" name="Shape 3575"/>
          <p:cNvGrpSpPr/>
          <p:nvPr/>
        </p:nvGrpSpPr>
        <p:grpSpPr>
          <a:xfrm>
            <a:off x="2000475" y="4543150"/>
            <a:ext cx="486300" cy="429600"/>
            <a:chOff x="1774800" y="2984350"/>
            <a:chExt cx="486300" cy="429600"/>
          </a:xfrm>
        </p:grpSpPr>
        <p:sp>
          <p:nvSpPr>
            <p:cNvPr id="3576" name="Shape 3576"/>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577" name="Shape 357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3578" name="Shape 3578"/>
          <p:cNvCxnSpPr>
            <a:stCxn id="3537" idx="2"/>
            <a:endCxn id="3565" idx="0"/>
          </p:cNvCxnSpPr>
          <p:nvPr/>
        </p:nvCxnSpPr>
        <p:spPr>
          <a:xfrm>
            <a:off x="673675" y="4288225"/>
            <a:ext cx="0" cy="275400"/>
          </a:xfrm>
          <a:prstGeom prst="straightConnector1">
            <a:avLst/>
          </a:prstGeom>
          <a:noFill/>
          <a:ln cap="flat" cmpd="sng" w="28575">
            <a:solidFill>
              <a:schemeClr val="dk2"/>
            </a:solidFill>
            <a:prstDash val="solid"/>
            <a:round/>
            <a:headEnd len="lg" w="lg" type="none"/>
            <a:tailEnd len="lg" w="lg" type="none"/>
          </a:ln>
        </p:spPr>
      </p:cxnSp>
      <p:cxnSp>
        <p:nvCxnSpPr>
          <p:cNvPr id="3579" name="Shape 3579"/>
          <p:cNvCxnSpPr>
            <a:stCxn id="3552" idx="2"/>
            <a:endCxn id="3577" idx="0"/>
          </p:cNvCxnSpPr>
          <p:nvPr/>
        </p:nvCxnSpPr>
        <p:spPr>
          <a:xfrm>
            <a:off x="224362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580" name="Shape 3580"/>
          <p:cNvCxnSpPr>
            <a:stCxn id="3549" idx="2"/>
            <a:endCxn id="3574" idx="0"/>
          </p:cNvCxnSpPr>
          <p:nvPr/>
        </p:nvCxnSpPr>
        <p:spPr>
          <a:xfrm>
            <a:off x="334557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581" name="Shape 3581"/>
          <p:cNvCxnSpPr>
            <a:stCxn id="3546" idx="2"/>
            <a:endCxn id="3571" idx="0"/>
          </p:cNvCxnSpPr>
          <p:nvPr/>
        </p:nvCxnSpPr>
        <p:spPr>
          <a:xfrm>
            <a:off x="444752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582" name="Shape 3582"/>
          <p:cNvCxnSpPr>
            <a:stCxn id="3543" idx="2"/>
            <a:endCxn id="3568" idx="0"/>
          </p:cNvCxnSpPr>
          <p:nvPr/>
        </p:nvCxnSpPr>
        <p:spPr>
          <a:xfrm>
            <a:off x="5549475" y="4277925"/>
            <a:ext cx="0" cy="265200"/>
          </a:xfrm>
          <a:prstGeom prst="straightConnector1">
            <a:avLst/>
          </a:prstGeom>
          <a:noFill/>
          <a:ln cap="flat" cmpd="sng" w="28575">
            <a:solidFill>
              <a:schemeClr val="dk2"/>
            </a:solidFill>
            <a:prstDash val="solid"/>
            <a:round/>
            <a:headEnd len="lg" w="lg" type="none"/>
            <a:tailEnd len="lg" w="lg" type="none"/>
          </a:ln>
        </p:spPr>
      </p:cxnSp>
      <p:sp>
        <p:nvSpPr>
          <p:cNvPr id="3583" name="Shape 3583"/>
          <p:cNvSpPr/>
          <p:nvPr/>
        </p:nvSpPr>
        <p:spPr>
          <a:xfrm>
            <a:off x="6017475" y="3380000"/>
            <a:ext cx="346907" cy="644398"/>
          </a:xfrm>
          <a:custGeom>
            <a:pathLst>
              <a:path extrusionOk="0" h="29391" w="26246">
                <a:moveTo>
                  <a:pt x="0" y="0"/>
                </a:moveTo>
                <a:cubicBezTo>
                  <a:pt x="4371" y="2487"/>
                  <a:pt x="26076" y="10023"/>
                  <a:pt x="26227" y="14922"/>
                </a:cubicBezTo>
                <a:cubicBezTo>
                  <a:pt x="26377" y="19820"/>
                  <a:pt x="5125" y="26979"/>
                  <a:pt x="905" y="29391"/>
                </a:cubicBezTo>
              </a:path>
            </a:pathLst>
          </a:custGeom>
          <a:noFill/>
          <a:ln cap="flat" cmpd="sng" w="28575">
            <a:solidFill>
              <a:schemeClr val="dk2"/>
            </a:solidFill>
            <a:prstDash val="solid"/>
            <a:round/>
            <a:headEnd len="lg" w="lg" type="none"/>
            <a:tailEnd len="lg" w="lg" type="stealth"/>
          </a:ln>
        </p:spPr>
      </p:sp>
      <p:sp>
        <p:nvSpPr>
          <p:cNvPr id="3584" name="Shape 3584"/>
          <p:cNvSpPr txBox="1"/>
          <p:nvPr/>
        </p:nvSpPr>
        <p:spPr>
          <a:xfrm>
            <a:off x="6345428" y="3465525"/>
            <a:ext cx="9006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
        <p:nvSpPr>
          <p:cNvPr id="3585" name="Shape 3585"/>
          <p:cNvSpPr txBox="1"/>
          <p:nvPr/>
        </p:nvSpPr>
        <p:spPr>
          <a:xfrm>
            <a:off x="3402512" y="3025125"/>
            <a:ext cx="11640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
        <p:nvSpPr>
          <p:cNvPr id="3586" name="Shape 3586"/>
          <p:cNvSpPr/>
          <p:nvPr/>
        </p:nvSpPr>
        <p:spPr>
          <a:xfrm>
            <a:off x="3043050" y="3074625"/>
            <a:ext cx="1707000" cy="1977000"/>
          </a:xfrm>
          <a:prstGeom prst="rect">
            <a:avLst/>
          </a:prstGeom>
          <a:noFill/>
          <a:ln cap="flat" cmpd="sng" w="114300">
            <a:solidFill>
              <a:srgbClr val="FF00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3587" name="Shape 3587"/>
          <p:cNvGrpSpPr/>
          <p:nvPr/>
        </p:nvGrpSpPr>
        <p:grpSpPr>
          <a:xfrm>
            <a:off x="4568500" y="810200"/>
            <a:ext cx="486300" cy="429600"/>
            <a:chOff x="1774800" y="2984350"/>
            <a:chExt cx="486300" cy="429600"/>
          </a:xfrm>
        </p:grpSpPr>
        <p:sp>
          <p:nvSpPr>
            <p:cNvPr id="3588" name="Shape 358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589" name="Shape 358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D</a:t>
              </a:r>
              <a:r>
                <a:rPr b="1" baseline="-25000" lang="en"/>
                <a:t>i</a:t>
              </a:r>
            </a:p>
          </p:txBody>
        </p:sp>
      </p:grpSp>
      <p:grpSp>
        <p:nvGrpSpPr>
          <p:cNvPr id="3590" name="Shape 3590"/>
          <p:cNvGrpSpPr/>
          <p:nvPr/>
        </p:nvGrpSpPr>
        <p:grpSpPr>
          <a:xfrm>
            <a:off x="5896738" y="516050"/>
            <a:ext cx="486300" cy="429600"/>
            <a:chOff x="1774800" y="2984350"/>
            <a:chExt cx="486300" cy="429600"/>
          </a:xfrm>
        </p:grpSpPr>
        <p:sp>
          <p:nvSpPr>
            <p:cNvPr id="3591" name="Shape 359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592" name="Shape 359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a:t>
              </a:r>
            </a:p>
          </p:txBody>
        </p:sp>
      </p:grpSp>
      <p:grpSp>
        <p:nvGrpSpPr>
          <p:cNvPr id="3593" name="Shape 3593"/>
          <p:cNvGrpSpPr/>
          <p:nvPr/>
        </p:nvGrpSpPr>
        <p:grpSpPr>
          <a:xfrm>
            <a:off x="4568513" y="2290875"/>
            <a:ext cx="486300" cy="429600"/>
            <a:chOff x="1774800" y="2984350"/>
            <a:chExt cx="486300" cy="429600"/>
          </a:xfrm>
        </p:grpSpPr>
        <p:sp>
          <p:nvSpPr>
            <p:cNvPr id="3594" name="Shape 359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518" name="Shape 351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0</a:t>
              </a:r>
            </a:p>
          </p:txBody>
        </p:sp>
      </p:grpSp>
      <p:grpSp>
        <p:nvGrpSpPr>
          <p:cNvPr id="3595" name="Shape 3595"/>
          <p:cNvGrpSpPr/>
          <p:nvPr/>
        </p:nvGrpSpPr>
        <p:grpSpPr>
          <a:xfrm>
            <a:off x="7241288" y="810200"/>
            <a:ext cx="486300" cy="429600"/>
            <a:chOff x="1774800" y="2984350"/>
            <a:chExt cx="486300" cy="429600"/>
          </a:xfrm>
        </p:grpSpPr>
        <p:sp>
          <p:nvSpPr>
            <p:cNvPr id="3596" name="Shape 359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597" name="Shape 359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i+1</a:t>
              </a:r>
            </a:p>
          </p:txBody>
        </p:sp>
      </p:grpSp>
      <p:cxnSp>
        <p:nvCxnSpPr>
          <p:cNvPr id="3598" name="Shape 3598"/>
          <p:cNvCxnSpPr>
            <a:stCxn id="3592" idx="1"/>
            <a:endCxn id="3589" idx="3"/>
          </p:cNvCxnSpPr>
          <p:nvPr/>
        </p:nvCxnSpPr>
        <p:spPr>
          <a:xfrm flipH="1">
            <a:off x="5054938" y="730850"/>
            <a:ext cx="841800" cy="294300"/>
          </a:xfrm>
          <a:prstGeom prst="straightConnector1">
            <a:avLst/>
          </a:prstGeom>
          <a:noFill/>
          <a:ln cap="flat" cmpd="sng" w="28575">
            <a:solidFill>
              <a:schemeClr val="dk2"/>
            </a:solidFill>
            <a:prstDash val="solid"/>
            <a:round/>
            <a:headEnd len="lg" w="lg" type="none"/>
            <a:tailEnd len="lg" w="lg" type="stealth"/>
          </a:ln>
        </p:spPr>
      </p:cxnSp>
      <p:cxnSp>
        <p:nvCxnSpPr>
          <p:cNvPr id="3599" name="Shape 3599"/>
          <p:cNvCxnSpPr>
            <a:endCxn id="3600" idx="1"/>
          </p:cNvCxnSpPr>
          <p:nvPr/>
        </p:nvCxnSpPr>
        <p:spPr>
          <a:xfrm>
            <a:off x="7672638" y="1047350"/>
            <a:ext cx="760800" cy="113100"/>
          </a:xfrm>
          <a:prstGeom prst="straightConnector1">
            <a:avLst/>
          </a:prstGeom>
          <a:noFill/>
          <a:ln cap="flat" cmpd="sng" w="28575">
            <a:solidFill>
              <a:schemeClr val="dk2"/>
            </a:solidFill>
            <a:prstDash val="solid"/>
            <a:round/>
            <a:headEnd len="lg" w="lg" type="none"/>
            <a:tailEnd len="lg" w="lg" type="stealth"/>
          </a:ln>
        </p:spPr>
      </p:cxnSp>
      <p:cxnSp>
        <p:nvCxnSpPr>
          <p:cNvPr id="3601" name="Shape 3601"/>
          <p:cNvCxnSpPr>
            <a:stCxn id="3589" idx="2"/>
            <a:endCxn id="3518" idx="0"/>
          </p:cNvCxnSpPr>
          <p:nvPr/>
        </p:nvCxnSpPr>
        <p:spPr>
          <a:xfrm>
            <a:off x="4811650" y="1239800"/>
            <a:ext cx="0" cy="1051200"/>
          </a:xfrm>
          <a:prstGeom prst="straightConnector1">
            <a:avLst/>
          </a:prstGeom>
          <a:noFill/>
          <a:ln cap="flat" cmpd="sng" w="28575">
            <a:solidFill>
              <a:schemeClr val="dk2"/>
            </a:solidFill>
            <a:prstDash val="dash"/>
            <a:round/>
            <a:headEnd len="lg" w="lg" type="none"/>
            <a:tailEnd len="lg" w="lg" type="stealth"/>
          </a:ln>
        </p:spPr>
      </p:cxnSp>
      <p:cxnSp>
        <p:nvCxnSpPr>
          <p:cNvPr id="3602" name="Shape 3602"/>
          <p:cNvCxnSpPr>
            <a:endCxn id="3597" idx="1"/>
          </p:cNvCxnSpPr>
          <p:nvPr/>
        </p:nvCxnSpPr>
        <p:spPr>
          <a:xfrm>
            <a:off x="6349988" y="730700"/>
            <a:ext cx="891300" cy="294300"/>
          </a:xfrm>
          <a:prstGeom prst="straightConnector1">
            <a:avLst/>
          </a:prstGeom>
          <a:noFill/>
          <a:ln cap="flat" cmpd="sng" w="28575">
            <a:solidFill>
              <a:schemeClr val="dk2"/>
            </a:solidFill>
            <a:prstDash val="solid"/>
            <a:round/>
            <a:headEnd len="lg" w="lg" type="none"/>
            <a:tailEnd len="lg" w="lg" type="stealth"/>
          </a:ln>
        </p:spPr>
      </p:cxnSp>
      <p:sp>
        <p:nvSpPr>
          <p:cNvPr id="3603" name="Shape 3603"/>
          <p:cNvSpPr txBox="1"/>
          <p:nvPr/>
        </p:nvSpPr>
        <p:spPr>
          <a:xfrm>
            <a:off x="5277925" y="561268"/>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604" name="Shape 3604"/>
          <p:cNvSpPr txBox="1"/>
          <p:nvPr/>
        </p:nvSpPr>
        <p:spPr>
          <a:xfrm>
            <a:off x="4517913" y="1480900"/>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a:t>
            </a:r>
          </a:p>
        </p:txBody>
      </p:sp>
      <p:sp>
        <p:nvSpPr>
          <p:cNvPr id="3605" name="Shape 3605"/>
          <p:cNvSpPr txBox="1"/>
          <p:nvPr/>
        </p:nvSpPr>
        <p:spPr>
          <a:xfrm>
            <a:off x="6719438" y="572572"/>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grpSp>
        <p:nvGrpSpPr>
          <p:cNvPr id="3606" name="Shape 3606"/>
          <p:cNvGrpSpPr/>
          <p:nvPr/>
        </p:nvGrpSpPr>
        <p:grpSpPr>
          <a:xfrm>
            <a:off x="5896738" y="1748725"/>
            <a:ext cx="486300" cy="429600"/>
            <a:chOff x="1774800" y="2984350"/>
            <a:chExt cx="486300" cy="429600"/>
          </a:xfrm>
        </p:grpSpPr>
        <p:sp>
          <p:nvSpPr>
            <p:cNvPr id="3607" name="Shape 360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608" name="Shape 360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A</a:t>
              </a:r>
            </a:p>
          </p:txBody>
        </p:sp>
      </p:grpSp>
      <p:grpSp>
        <p:nvGrpSpPr>
          <p:cNvPr id="3609" name="Shape 3609"/>
          <p:cNvGrpSpPr/>
          <p:nvPr/>
        </p:nvGrpSpPr>
        <p:grpSpPr>
          <a:xfrm>
            <a:off x="8433438" y="945650"/>
            <a:ext cx="486300" cy="429600"/>
            <a:chOff x="1774800" y="2984350"/>
            <a:chExt cx="486300" cy="429600"/>
          </a:xfrm>
        </p:grpSpPr>
        <p:sp>
          <p:nvSpPr>
            <p:cNvPr id="3610" name="Shape 361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600" name="Shape 360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D</a:t>
              </a:r>
              <a:r>
                <a:rPr b="1" baseline="-25000" lang="en"/>
                <a:t>i+1</a:t>
              </a:r>
            </a:p>
          </p:txBody>
        </p:sp>
      </p:grpSp>
      <p:cxnSp>
        <p:nvCxnSpPr>
          <p:cNvPr id="3611" name="Shape 3611"/>
          <p:cNvCxnSpPr>
            <a:stCxn id="3608" idx="1"/>
          </p:cNvCxnSpPr>
          <p:nvPr/>
        </p:nvCxnSpPr>
        <p:spPr>
          <a:xfrm flipH="1">
            <a:off x="4964038" y="1963525"/>
            <a:ext cx="932700" cy="480000"/>
          </a:xfrm>
          <a:prstGeom prst="straightConnector1">
            <a:avLst/>
          </a:prstGeom>
          <a:noFill/>
          <a:ln cap="flat" cmpd="sng" w="28575">
            <a:solidFill>
              <a:schemeClr val="dk2"/>
            </a:solidFill>
            <a:prstDash val="dash"/>
            <a:round/>
            <a:headEnd len="lg" w="lg" type="none"/>
            <a:tailEnd len="lg" w="lg" type="stealth"/>
          </a:ln>
        </p:spPr>
      </p:cxnSp>
      <p:cxnSp>
        <p:nvCxnSpPr>
          <p:cNvPr id="3612" name="Shape 3612"/>
          <p:cNvCxnSpPr>
            <a:stCxn id="3592" idx="2"/>
            <a:endCxn id="3608" idx="0"/>
          </p:cNvCxnSpPr>
          <p:nvPr/>
        </p:nvCxnSpPr>
        <p:spPr>
          <a:xfrm>
            <a:off x="6139888" y="945650"/>
            <a:ext cx="0" cy="803100"/>
          </a:xfrm>
          <a:prstGeom prst="straightConnector1">
            <a:avLst/>
          </a:prstGeom>
          <a:noFill/>
          <a:ln cap="flat" cmpd="sng" w="28575">
            <a:solidFill>
              <a:schemeClr val="dk2"/>
            </a:solidFill>
            <a:prstDash val="dash"/>
            <a:round/>
            <a:headEnd len="lg" w="lg" type="none"/>
            <a:tailEnd len="lg" w="lg" type="stealth"/>
          </a:ln>
        </p:spPr>
      </p:cxnSp>
      <p:sp>
        <p:nvSpPr>
          <p:cNvPr id="3613" name="Shape 3613"/>
          <p:cNvSpPr txBox="1"/>
          <p:nvPr/>
        </p:nvSpPr>
        <p:spPr>
          <a:xfrm>
            <a:off x="7882650" y="798669"/>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614" name="Shape 3614"/>
          <p:cNvSpPr txBox="1"/>
          <p:nvPr/>
        </p:nvSpPr>
        <p:spPr>
          <a:xfrm>
            <a:off x="5286458" y="1895726"/>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615" name="Shape 3615"/>
          <p:cNvSpPr txBox="1"/>
          <p:nvPr/>
        </p:nvSpPr>
        <p:spPr>
          <a:xfrm>
            <a:off x="6106830" y="974800"/>
            <a:ext cx="12003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A deciding S (p takes no steps)</a:t>
            </a:r>
          </a:p>
        </p:txBody>
      </p:sp>
      <p:grpSp>
        <p:nvGrpSpPr>
          <p:cNvPr id="3616" name="Shape 3616"/>
          <p:cNvGrpSpPr/>
          <p:nvPr/>
        </p:nvGrpSpPr>
        <p:grpSpPr>
          <a:xfrm>
            <a:off x="3631687" y="2290875"/>
            <a:ext cx="486300" cy="429600"/>
            <a:chOff x="1774800" y="2984350"/>
            <a:chExt cx="486300" cy="429600"/>
          </a:xfrm>
        </p:grpSpPr>
        <p:sp>
          <p:nvSpPr>
            <p:cNvPr id="3617" name="Shape 3617"/>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618" name="Shape 361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spTree>
  </p:cSld>
  <p:clrMapOvr>
    <a:masterClrMapping/>
  </p:clrMapOvr>
</p:sld>
</file>

<file path=ppt/slides/slide12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622" name="Shape 3622"/>
        <p:cNvGrpSpPr/>
        <p:nvPr/>
      </p:nvGrpSpPr>
      <p:grpSpPr>
        <a:xfrm>
          <a:off x="0" y="0"/>
          <a:ext cx="0" cy="0"/>
          <a:chOff x="0" y="0"/>
          <a:chExt cx="0" cy="0"/>
        </a:xfrm>
      </p:grpSpPr>
      <p:sp>
        <p:nvSpPr>
          <p:cNvPr id="3623" name="Shape 3623"/>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3624" name="Shape 3624"/>
          <p:cNvSpPr txBox="1"/>
          <p:nvPr>
            <p:ph idx="1" type="body"/>
          </p:nvPr>
        </p:nvSpPr>
        <p:spPr>
          <a:xfrm>
            <a:off x="973350" y="1377025"/>
            <a:ext cx="7946400" cy="618600"/>
          </a:xfrm>
          <a:prstGeom prst="rect">
            <a:avLst/>
          </a:prstGeom>
        </p:spPr>
        <p:txBody>
          <a:bodyPr anchorCtr="0" anchor="t" bIns="91425" lIns="91425" rIns="91425" wrap="square" tIns="91425">
            <a:noAutofit/>
          </a:bodyPr>
          <a:lstStyle/>
          <a:p>
            <a:pPr indent="-342900" lvl="0" marL="457200" marR="0" rtl="0" algn="l">
              <a:lnSpc>
                <a:spcPct val="115000"/>
              </a:lnSpc>
              <a:spcBef>
                <a:spcPts val="0"/>
              </a:spcBef>
              <a:spcAft>
                <a:spcPts val="1600"/>
              </a:spcAft>
              <a:buSzPct val="100000"/>
              <a:buChar char="●"/>
            </a:pPr>
            <a:r>
              <a:rPr lang="en" sz="1800"/>
              <a:t>Case 2: p’ = p</a:t>
            </a:r>
          </a:p>
          <a:p>
            <a:pPr indent="-342900" lvl="1" marL="914400" rtl="0">
              <a:spcBef>
                <a:spcPts val="0"/>
              </a:spcBef>
              <a:buSzPct val="100000"/>
              <a:buChar char="○"/>
            </a:pPr>
            <a:r>
              <a:rPr lang="en" sz="1800"/>
              <a:t>Apply Lemma 1</a:t>
            </a:r>
          </a:p>
          <a:p>
            <a:pPr lvl="0" marR="0" rtl="0" algn="l">
              <a:lnSpc>
                <a:spcPct val="115000"/>
              </a:lnSpc>
              <a:spcBef>
                <a:spcPts val="0"/>
              </a:spcBef>
              <a:spcAft>
                <a:spcPts val="1600"/>
              </a:spcAft>
              <a:buNone/>
            </a:pPr>
            <a:r>
              <a:t/>
            </a:r>
            <a:endParaRPr sz="1800"/>
          </a:p>
        </p:txBody>
      </p:sp>
      <p:sp>
        <p:nvSpPr>
          <p:cNvPr id="3625" name="Shape 3625"/>
          <p:cNvSpPr/>
          <p:nvPr/>
        </p:nvSpPr>
        <p:spPr>
          <a:xfrm>
            <a:off x="282600" y="3740925"/>
            <a:ext cx="5697300" cy="644400"/>
          </a:xfrm>
          <a:prstGeom prst="rect">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626" name="Shape 3626"/>
          <p:cNvSpPr/>
          <p:nvPr/>
        </p:nvSpPr>
        <p:spPr>
          <a:xfrm>
            <a:off x="282600" y="3052175"/>
            <a:ext cx="5697300" cy="644400"/>
          </a:xfrm>
          <a:prstGeom prst="rect">
            <a:avLst/>
          </a:prstGeom>
          <a:solidFill>
            <a:srgbClr val="783F04"/>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3627" name="Shape 3627"/>
          <p:cNvGrpSpPr/>
          <p:nvPr/>
        </p:nvGrpSpPr>
        <p:grpSpPr>
          <a:xfrm>
            <a:off x="430525" y="3153500"/>
            <a:ext cx="486300" cy="429600"/>
            <a:chOff x="1774800" y="2984350"/>
            <a:chExt cx="486300" cy="429600"/>
          </a:xfrm>
        </p:grpSpPr>
        <p:sp>
          <p:nvSpPr>
            <p:cNvPr id="3628" name="Shape 362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629" name="Shape 362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3630" name="Shape 3630"/>
          <p:cNvGrpSpPr/>
          <p:nvPr/>
        </p:nvGrpSpPr>
        <p:grpSpPr>
          <a:xfrm>
            <a:off x="2000475" y="3153500"/>
            <a:ext cx="486300" cy="429600"/>
            <a:chOff x="1774800" y="2984350"/>
            <a:chExt cx="486300" cy="429600"/>
          </a:xfrm>
        </p:grpSpPr>
        <p:sp>
          <p:nvSpPr>
            <p:cNvPr id="3631" name="Shape 363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632" name="Shape 363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1</a:t>
              </a:r>
            </a:p>
          </p:txBody>
        </p:sp>
      </p:grpSp>
      <p:grpSp>
        <p:nvGrpSpPr>
          <p:cNvPr id="3633" name="Shape 3633"/>
          <p:cNvGrpSpPr/>
          <p:nvPr/>
        </p:nvGrpSpPr>
        <p:grpSpPr>
          <a:xfrm>
            <a:off x="3102425" y="3153500"/>
            <a:ext cx="486300" cy="429600"/>
            <a:chOff x="1774800" y="2984350"/>
            <a:chExt cx="486300" cy="429600"/>
          </a:xfrm>
        </p:grpSpPr>
        <p:sp>
          <p:nvSpPr>
            <p:cNvPr id="3634" name="Shape 363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635" name="Shape 363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a:t>
              </a:r>
            </a:p>
          </p:txBody>
        </p:sp>
      </p:grpSp>
      <p:grpSp>
        <p:nvGrpSpPr>
          <p:cNvPr id="3636" name="Shape 3636"/>
          <p:cNvGrpSpPr/>
          <p:nvPr/>
        </p:nvGrpSpPr>
        <p:grpSpPr>
          <a:xfrm>
            <a:off x="4204375" y="3153488"/>
            <a:ext cx="486300" cy="429600"/>
            <a:chOff x="1774800" y="2984350"/>
            <a:chExt cx="486300" cy="429600"/>
          </a:xfrm>
        </p:grpSpPr>
        <p:sp>
          <p:nvSpPr>
            <p:cNvPr id="3637" name="Shape 363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638" name="Shape 363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i+1</a:t>
              </a:r>
            </a:p>
          </p:txBody>
        </p:sp>
      </p:grpSp>
      <p:grpSp>
        <p:nvGrpSpPr>
          <p:cNvPr id="3639" name="Shape 3639"/>
          <p:cNvGrpSpPr/>
          <p:nvPr/>
        </p:nvGrpSpPr>
        <p:grpSpPr>
          <a:xfrm>
            <a:off x="430525" y="3858625"/>
            <a:ext cx="486300" cy="429600"/>
            <a:chOff x="1774800" y="2984350"/>
            <a:chExt cx="486300" cy="429600"/>
          </a:xfrm>
        </p:grpSpPr>
        <p:sp>
          <p:nvSpPr>
            <p:cNvPr id="3640" name="Shape 364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641" name="Shape 364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0</a:t>
              </a:r>
            </a:p>
          </p:txBody>
        </p:sp>
      </p:grpSp>
      <p:grpSp>
        <p:nvGrpSpPr>
          <p:cNvPr id="3642" name="Shape 3642"/>
          <p:cNvGrpSpPr/>
          <p:nvPr/>
        </p:nvGrpSpPr>
        <p:grpSpPr>
          <a:xfrm>
            <a:off x="5306325" y="3153500"/>
            <a:ext cx="486300" cy="429600"/>
            <a:chOff x="1774800" y="2984350"/>
            <a:chExt cx="486300" cy="429600"/>
          </a:xfrm>
        </p:grpSpPr>
        <p:sp>
          <p:nvSpPr>
            <p:cNvPr id="3643" name="Shape 364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644" name="Shape 364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k</a:t>
              </a:r>
            </a:p>
          </p:txBody>
        </p:sp>
      </p:grpSp>
      <p:grpSp>
        <p:nvGrpSpPr>
          <p:cNvPr id="3645" name="Shape 3645"/>
          <p:cNvGrpSpPr/>
          <p:nvPr/>
        </p:nvGrpSpPr>
        <p:grpSpPr>
          <a:xfrm>
            <a:off x="5306325" y="3848325"/>
            <a:ext cx="486300" cy="429600"/>
            <a:chOff x="1774800" y="2984350"/>
            <a:chExt cx="486300" cy="429600"/>
          </a:xfrm>
        </p:grpSpPr>
        <p:sp>
          <p:nvSpPr>
            <p:cNvPr id="3646" name="Shape 364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647" name="Shape 364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k</a:t>
              </a:r>
            </a:p>
          </p:txBody>
        </p:sp>
      </p:grpSp>
      <p:grpSp>
        <p:nvGrpSpPr>
          <p:cNvPr id="3648" name="Shape 3648"/>
          <p:cNvGrpSpPr/>
          <p:nvPr/>
        </p:nvGrpSpPr>
        <p:grpSpPr>
          <a:xfrm>
            <a:off x="4204375" y="3848325"/>
            <a:ext cx="486300" cy="429600"/>
            <a:chOff x="1774800" y="2984350"/>
            <a:chExt cx="486300" cy="429600"/>
          </a:xfrm>
        </p:grpSpPr>
        <p:sp>
          <p:nvSpPr>
            <p:cNvPr id="3649" name="Shape 364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650" name="Shape 365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i+1</a:t>
              </a:r>
            </a:p>
          </p:txBody>
        </p:sp>
      </p:grpSp>
      <p:grpSp>
        <p:nvGrpSpPr>
          <p:cNvPr id="3651" name="Shape 3651"/>
          <p:cNvGrpSpPr/>
          <p:nvPr/>
        </p:nvGrpSpPr>
        <p:grpSpPr>
          <a:xfrm>
            <a:off x="3102425" y="3848325"/>
            <a:ext cx="486300" cy="429600"/>
            <a:chOff x="1774800" y="2984350"/>
            <a:chExt cx="486300" cy="429600"/>
          </a:xfrm>
        </p:grpSpPr>
        <p:sp>
          <p:nvSpPr>
            <p:cNvPr id="3652" name="Shape 365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653" name="Shape 365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i</a:t>
              </a:r>
            </a:p>
          </p:txBody>
        </p:sp>
      </p:grpSp>
      <p:grpSp>
        <p:nvGrpSpPr>
          <p:cNvPr id="3654" name="Shape 3654"/>
          <p:cNvGrpSpPr/>
          <p:nvPr/>
        </p:nvGrpSpPr>
        <p:grpSpPr>
          <a:xfrm>
            <a:off x="2000475" y="3848325"/>
            <a:ext cx="486300" cy="429600"/>
            <a:chOff x="1774800" y="2984350"/>
            <a:chExt cx="486300" cy="429600"/>
          </a:xfrm>
        </p:grpSpPr>
        <p:sp>
          <p:nvSpPr>
            <p:cNvPr id="3655" name="Shape 365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656" name="Shape 365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1</a:t>
              </a:r>
            </a:p>
          </p:txBody>
        </p:sp>
      </p:grpSp>
      <p:cxnSp>
        <p:nvCxnSpPr>
          <p:cNvPr id="3657" name="Shape 3657"/>
          <p:cNvCxnSpPr>
            <a:endCxn id="3632" idx="1"/>
          </p:cNvCxnSpPr>
          <p:nvPr/>
        </p:nvCxnSpPr>
        <p:spPr>
          <a:xfrm flipH="1" rot="10800000">
            <a:off x="836475" y="3368300"/>
            <a:ext cx="1164000" cy="11700"/>
          </a:xfrm>
          <a:prstGeom prst="straightConnector1">
            <a:avLst/>
          </a:prstGeom>
          <a:noFill/>
          <a:ln cap="flat" cmpd="sng" w="28575">
            <a:solidFill>
              <a:schemeClr val="dk2"/>
            </a:solidFill>
            <a:prstDash val="solid"/>
            <a:round/>
            <a:headEnd len="lg" w="lg" type="none"/>
            <a:tailEnd len="lg" w="lg" type="stealth"/>
          </a:ln>
        </p:spPr>
      </p:cxnSp>
      <p:cxnSp>
        <p:nvCxnSpPr>
          <p:cNvPr id="3658" name="Shape 3658"/>
          <p:cNvCxnSpPr>
            <a:stCxn id="3629" idx="2"/>
            <a:endCxn id="3641" idx="0"/>
          </p:cNvCxnSpPr>
          <p:nvPr/>
        </p:nvCxnSpPr>
        <p:spPr>
          <a:xfrm>
            <a:off x="673675" y="3583100"/>
            <a:ext cx="0" cy="275400"/>
          </a:xfrm>
          <a:prstGeom prst="straightConnector1">
            <a:avLst/>
          </a:prstGeom>
          <a:noFill/>
          <a:ln cap="flat" cmpd="sng" w="28575">
            <a:solidFill>
              <a:schemeClr val="dk2"/>
            </a:solidFill>
            <a:prstDash val="solid"/>
            <a:round/>
            <a:headEnd len="lg" w="lg" type="none"/>
            <a:tailEnd len="lg" w="lg" type="stealth"/>
          </a:ln>
        </p:spPr>
      </p:cxnSp>
      <p:cxnSp>
        <p:nvCxnSpPr>
          <p:cNvPr id="3659" name="Shape 3659"/>
          <p:cNvCxnSpPr>
            <a:stCxn id="3632" idx="2"/>
            <a:endCxn id="3656" idx="0"/>
          </p:cNvCxnSpPr>
          <p:nvPr/>
        </p:nvCxnSpPr>
        <p:spPr>
          <a:xfrm>
            <a:off x="224362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660" name="Shape 3660"/>
          <p:cNvCxnSpPr>
            <a:stCxn id="3635" idx="2"/>
            <a:endCxn id="3653" idx="0"/>
          </p:cNvCxnSpPr>
          <p:nvPr/>
        </p:nvCxnSpPr>
        <p:spPr>
          <a:xfrm>
            <a:off x="33455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661" name="Shape 3661"/>
          <p:cNvCxnSpPr>
            <a:stCxn id="3638" idx="2"/>
            <a:endCxn id="3650" idx="0"/>
          </p:cNvCxnSpPr>
          <p:nvPr/>
        </p:nvCxnSpPr>
        <p:spPr>
          <a:xfrm>
            <a:off x="4447525" y="3583088"/>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662" name="Shape 3662"/>
          <p:cNvCxnSpPr>
            <a:stCxn id="3644" idx="2"/>
            <a:endCxn id="3647" idx="0"/>
          </p:cNvCxnSpPr>
          <p:nvPr/>
        </p:nvCxnSpPr>
        <p:spPr>
          <a:xfrm>
            <a:off x="55494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663" name="Shape 3663"/>
          <p:cNvCxnSpPr>
            <a:endCxn id="3638" idx="1"/>
          </p:cNvCxnSpPr>
          <p:nvPr/>
        </p:nvCxnSpPr>
        <p:spPr>
          <a:xfrm flipH="1" rot="10800000">
            <a:off x="3515575" y="3368288"/>
            <a:ext cx="688800" cy="300"/>
          </a:xfrm>
          <a:prstGeom prst="straightConnector1">
            <a:avLst/>
          </a:prstGeom>
          <a:noFill/>
          <a:ln cap="flat" cmpd="sng" w="28575">
            <a:solidFill>
              <a:schemeClr val="dk2"/>
            </a:solidFill>
            <a:prstDash val="solid"/>
            <a:round/>
            <a:headEnd len="lg" w="lg" type="none"/>
            <a:tailEnd len="lg" w="lg" type="stealth"/>
          </a:ln>
        </p:spPr>
      </p:cxnSp>
      <p:sp>
        <p:nvSpPr>
          <p:cNvPr id="3664" name="Shape 3664"/>
          <p:cNvSpPr txBox="1"/>
          <p:nvPr/>
        </p:nvSpPr>
        <p:spPr>
          <a:xfrm>
            <a:off x="2515150"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3665" name="Shape 3665"/>
          <p:cNvSpPr txBox="1"/>
          <p:nvPr/>
        </p:nvSpPr>
        <p:spPr>
          <a:xfrm>
            <a:off x="4690675"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3666" name="Shape 3666"/>
          <p:cNvSpPr txBox="1"/>
          <p:nvPr/>
        </p:nvSpPr>
        <p:spPr>
          <a:xfrm>
            <a:off x="770529" y="2551967"/>
            <a:ext cx="20151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FFFF00"/>
                </a:solidFill>
              </a:rPr>
              <a:t>Neighbor</a:t>
            </a:r>
            <a:r>
              <a:rPr b="1" lang="en">
                <a:solidFill>
                  <a:srgbClr val="EFEFEF"/>
                </a:solidFill>
              </a:rPr>
              <a:t>: one result from the other in a single step</a:t>
            </a:r>
          </a:p>
        </p:txBody>
      </p:sp>
      <p:grpSp>
        <p:nvGrpSpPr>
          <p:cNvPr id="3667" name="Shape 3667"/>
          <p:cNvGrpSpPr/>
          <p:nvPr/>
        </p:nvGrpSpPr>
        <p:grpSpPr>
          <a:xfrm>
            <a:off x="430525" y="4563750"/>
            <a:ext cx="486300" cy="429600"/>
            <a:chOff x="1774800" y="2984350"/>
            <a:chExt cx="486300" cy="429600"/>
          </a:xfrm>
        </p:grpSpPr>
        <p:sp>
          <p:nvSpPr>
            <p:cNvPr id="3668" name="Shape 3668"/>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669" name="Shape 366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3670" name="Shape 3670"/>
          <p:cNvGrpSpPr/>
          <p:nvPr/>
        </p:nvGrpSpPr>
        <p:grpSpPr>
          <a:xfrm>
            <a:off x="5306325" y="4543150"/>
            <a:ext cx="486300" cy="429600"/>
            <a:chOff x="1774800" y="2984350"/>
            <a:chExt cx="486300" cy="429600"/>
          </a:xfrm>
        </p:grpSpPr>
        <p:sp>
          <p:nvSpPr>
            <p:cNvPr id="3671" name="Shape 3671"/>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672" name="Shape 367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3673" name="Shape 3673"/>
          <p:cNvGrpSpPr/>
          <p:nvPr/>
        </p:nvGrpSpPr>
        <p:grpSpPr>
          <a:xfrm>
            <a:off x="4204375" y="4543150"/>
            <a:ext cx="486300" cy="429600"/>
            <a:chOff x="1774800" y="2984350"/>
            <a:chExt cx="486300" cy="429600"/>
          </a:xfrm>
        </p:grpSpPr>
        <p:sp>
          <p:nvSpPr>
            <p:cNvPr id="3674" name="Shape 3674"/>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675" name="Shape 367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3676" name="Shape 3676"/>
          <p:cNvGrpSpPr/>
          <p:nvPr/>
        </p:nvGrpSpPr>
        <p:grpSpPr>
          <a:xfrm>
            <a:off x="3102425" y="4543150"/>
            <a:ext cx="486300" cy="429600"/>
            <a:chOff x="1774800" y="2984350"/>
            <a:chExt cx="486300" cy="429600"/>
          </a:xfrm>
        </p:grpSpPr>
        <p:sp>
          <p:nvSpPr>
            <p:cNvPr id="3677" name="Shape 3677"/>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678" name="Shape 367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3679" name="Shape 3679"/>
          <p:cNvGrpSpPr/>
          <p:nvPr/>
        </p:nvGrpSpPr>
        <p:grpSpPr>
          <a:xfrm>
            <a:off x="2000475" y="4543150"/>
            <a:ext cx="486300" cy="429600"/>
            <a:chOff x="1774800" y="2984350"/>
            <a:chExt cx="486300" cy="429600"/>
          </a:xfrm>
        </p:grpSpPr>
        <p:sp>
          <p:nvSpPr>
            <p:cNvPr id="3680" name="Shape 3680"/>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681" name="Shape 368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3682" name="Shape 3682"/>
          <p:cNvCxnSpPr>
            <a:stCxn id="3641" idx="2"/>
            <a:endCxn id="3669" idx="0"/>
          </p:cNvCxnSpPr>
          <p:nvPr/>
        </p:nvCxnSpPr>
        <p:spPr>
          <a:xfrm>
            <a:off x="673675" y="4288225"/>
            <a:ext cx="0" cy="275400"/>
          </a:xfrm>
          <a:prstGeom prst="straightConnector1">
            <a:avLst/>
          </a:prstGeom>
          <a:noFill/>
          <a:ln cap="flat" cmpd="sng" w="28575">
            <a:solidFill>
              <a:schemeClr val="dk2"/>
            </a:solidFill>
            <a:prstDash val="solid"/>
            <a:round/>
            <a:headEnd len="lg" w="lg" type="none"/>
            <a:tailEnd len="lg" w="lg" type="none"/>
          </a:ln>
        </p:spPr>
      </p:cxnSp>
      <p:cxnSp>
        <p:nvCxnSpPr>
          <p:cNvPr id="3683" name="Shape 3683"/>
          <p:cNvCxnSpPr>
            <a:stCxn id="3656" idx="2"/>
            <a:endCxn id="3681" idx="0"/>
          </p:cNvCxnSpPr>
          <p:nvPr/>
        </p:nvCxnSpPr>
        <p:spPr>
          <a:xfrm>
            <a:off x="224362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684" name="Shape 3684"/>
          <p:cNvCxnSpPr>
            <a:stCxn id="3653" idx="2"/>
            <a:endCxn id="3678" idx="0"/>
          </p:cNvCxnSpPr>
          <p:nvPr/>
        </p:nvCxnSpPr>
        <p:spPr>
          <a:xfrm>
            <a:off x="334557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685" name="Shape 3685"/>
          <p:cNvCxnSpPr>
            <a:stCxn id="3650" idx="2"/>
            <a:endCxn id="3675" idx="0"/>
          </p:cNvCxnSpPr>
          <p:nvPr/>
        </p:nvCxnSpPr>
        <p:spPr>
          <a:xfrm>
            <a:off x="444752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686" name="Shape 3686"/>
          <p:cNvCxnSpPr>
            <a:stCxn id="3647" idx="2"/>
            <a:endCxn id="3672" idx="0"/>
          </p:cNvCxnSpPr>
          <p:nvPr/>
        </p:nvCxnSpPr>
        <p:spPr>
          <a:xfrm>
            <a:off x="5549475" y="4277925"/>
            <a:ext cx="0" cy="265200"/>
          </a:xfrm>
          <a:prstGeom prst="straightConnector1">
            <a:avLst/>
          </a:prstGeom>
          <a:noFill/>
          <a:ln cap="flat" cmpd="sng" w="28575">
            <a:solidFill>
              <a:schemeClr val="dk2"/>
            </a:solidFill>
            <a:prstDash val="solid"/>
            <a:round/>
            <a:headEnd len="lg" w="lg" type="none"/>
            <a:tailEnd len="lg" w="lg" type="none"/>
          </a:ln>
        </p:spPr>
      </p:cxnSp>
      <p:sp>
        <p:nvSpPr>
          <p:cNvPr id="3687" name="Shape 3687"/>
          <p:cNvSpPr/>
          <p:nvPr/>
        </p:nvSpPr>
        <p:spPr>
          <a:xfrm>
            <a:off x="6017475" y="3380000"/>
            <a:ext cx="346907" cy="644398"/>
          </a:xfrm>
          <a:custGeom>
            <a:pathLst>
              <a:path extrusionOk="0" h="29391" w="26246">
                <a:moveTo>
                  <a:pt x="0" y="0"/>
                </a:moveTo>
                <a:cubicBezTo>
                  <a:pt x="4371" y="2487"/>
                  <a:pt x="26076" y="10023"/>
                  <a:pt x="26227" y="14922"/>
                </a:cubicBezTo>
                <a:cubicBezTo>
                  <a:pt x="26377" y="19820"/>
                  <a:pt x="5125" y="26979"/>
                  <a:pt x="905" y="29391"/>
                </a:cubicBezTo>
              </a:path>
            </a:pathLst>
          </a:custGeom>
          <a:noFill/>
          <a:ln cap="flat" cmpd="sng" w="28575">
            <a:solidFill>
              <a:schemeClr val="dk2"/>
            </a:solidFill>
            <a:prstDash val="solid"/>
            <a:round/>
            <a:headEnd len="lg" w="lg" type="none"/>
            <a:tailEnd len="lg" w="lg" type="stealth"/>
          </a:ln>
        </p:spPr>
      </p:sp>
      <p:sp>
        <p:nvSpPr>
          <p:cNvPr id="3688" name="Shape 3688"/>
          <p:cNvSpPr txBox="1"/>
          <p:nvPr/>
        </p:nvSpPr>
        <p:spPr>
          <a:xfrm>
            <a:off x="6345428" y="3465525"/>
            <a:ext cx="9006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
        <p:nvSpPr>
          <p:cNvPr id="3689" name="Shape 3689"/>
          <p:cNvSpPr txBox="1"/>
          <p:nvPr/>
        </p:nvSpPr>
        <p:spPr>
          <a:xfrm>
            <a:off x="3402512" y="3025125"/>
            <a:ext cx="11640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
        <p:nvSpPr>
          <p:cNvPr id="3690" name="Shape 3690"/>
          <p:cNvSpPr/>
          <p:nvPr/>
        </p:nvSpPr>
        <p:spPr>
          <a:xfrm>
            <a:off x="3043050" y="3074625"/>
            <a:ext cx="1707000" cy="1977000"/>
          </a:xfrm>
          <a:prstGeom prst="rect">
            <a:avLst/>
          </a:prstGeom>
          <a:noFill/>
          <a:ln cap="flat" cmpd="sng" w="114300">
            <a:solidFill>
              <a:srgbClr val="FF00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3691" name="Shape 3691"/>
          <p:cNvGrpSpPr/>
          <p:nvPr/>
        </p:nvGrpSpPr>
        <p:grpSpPr>
          <a:xfrm>
            <a:off x="4568500" y="810200"/>
            <a:ext cx="486300" cy="429600"/>
            <a:chOff x="1774800" y="2984350"/>
            <a:chExt cx="486300" cy="429600"/>
          </a:xfrm>
        </p:grpSpPr>
        <p:sp>
          <p:nvSpPr>
            <p:cNvPr id="3692" name="Shape 369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693" name="Shape 369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D</a:t>
              </a:r>
              <a:r>
                <a:rPr b="1" baseline="-25000" lang="en"/>
                <a:t>i</a:t>
              </a:r>
            </a:p>
          </p:txBody>
        </p:sp>
      </p:grpSp>
      <p:grpSp>
        <p:nvGrpSpPr>
          <p:cNvPr id="3694" name="Shape 3694"/>
          <p:cNvGrpSpPr/>
          <p:nvPr/>
        </p:nvGrpSpPr>
        <p:grpSpPr>
          <a:xfrm>
            <a:off x="5896738" y="516050"/>
            <a:ext cx="486300" cy="429600"/>
            <a:chOff x="1774800" y="2984350"/>
            <a:chExt cx="486300" cy="429600"/>
          </a:xfrm>
        </p:grpSpPr>
        <p:sp>
          <p:nvSpPr>
            <p:cNvPr id="3695" name="Shape 369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696" name="Shape 369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a:t>
              </a:r>
            </a:p>
          </p:txBody>
        </p:sp>
      </p:grpSp>
      <p:grpSp>
        <p:nvGrpSpPr>
          <p:cNvPr id="3697" name="Shape 3697"/>
          <p:cNvGrpSpPr/>
          <p:nvPr/>
        </p:nvGrpSpPr>
        <p:grpSpPr>
          <a:xfrm>
            <a:off x="4568513" y="2290875"/>
            <a:ext cx="486300" cy="429600"/>
            <a:chOff x="1774800" y="2984350"/>
            <a:chExt cx="486300" cy="429600"/>
          </a:xfrm>
        </p:grpSpPr>
        <p:sp>
          <p:nvSpPr>
            <p:cNvPr id="3698" name="Shape 369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699" name="Shape 369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0</a:t>
              </a:r>
            </a:p>
          </p:txBody>
        </p:sp>
      </p:grpSp>
      <p:grpSp>
        <p:nvGrpSpPr>
          <p:cNvPr id="3700" name="Shape 3700"/>
          <p:cNvGrpSpPr/>
          <p:nvPr/>
        </p:nvGrpSpPr>
        <p:grpSpPr>
          <a:xfrm>
            <a:off x="7241288" y="810200"/>
            <a:ext cx="486300" cy="429600"/>
            <a:chOff x="1774800" y="2984350"/>
            <a:chExt cx="486300" cy="429600"/>
          </a:xfrm>
        </p:grpSpPr>
        <p:sp>
          <p:nvSpPr>
            <p:cNvPr id="3701" name="Shape 370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702" name="Shape 370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i+1</a:t>
              </a:r>
            </a:p>
          </p:txBody>
        </p:sp>
      </p:grpSp>
      <p:cxnSp>
        <p:nvCxnSpPr>
          <p:cNvPr id="3703" name="Shape 3703"/>
          <p:cNvCxnSpPr>
            <a:stCxn id="3696" idx="1"/>
            <a:endCxn id="3693" idx="3"/>
          </p:cNvCxnSpPr>
          <p:nvPr/>
        </p:nvCxnSpPr>
        <p:spPr>
          <a:xfrm flipH="1">
            <a:off x="5054938" y="730850"/>
            <a:ext cx="841800" cy="294300"/>
          </a:xfrm>
          <a:prstGeom prst="straightConnector1">
            <a:avLst/>
          </a:prstGeom>
          <a:noFill/>
          <a:ln cap="flat" cmpd="sng" w="28575">
            <a:solidFill>
              <a:schemeClr val="dk2"/>
            </a:solidFill>
            <a:prstDash val="solid"/>
            <a:round/>
            <a:headEnd len="lg" w="lg" type="none"/>
            <a:tailEnd len="lg" w="lg" type="stealth"/>
          </a:ln>
        </p:spPr>
      </p:cxnSp>
      <p:cxnSp>
        <p:nvCxnSpPr>
          <p:cNvPr id="3704" name="Shape 3704"/>
          <p:cNvCxnSpPr>
            <a:endCxn id="3705" idx="1"/>
          </p:cNvCxnSpPr>
          <p:nvPr/>
        </p:nvCxnSpPr>
        <p:spPr>
          <a:xfrm>
            <a:off x="7672638" y="1047350"/>
            <a:ext cx="760800" cy="113100"/>
          </a:xfrm>
          <a:prstGeom prst="straightConnector1">
            <a:avLst/>
          </a:prstGeom>
          <a:noFill/>
          <a:ln cap="flat" cmpd="sng" w="28575">
            <a:solidFill>
              <a:schemeClr val="dk2"/>
            </a:solidFill>
            <a:prstDash val="solid"/>
            <a:round/>
            <a:headEnd len="lg" w="lg" type="none"/>
            <a:tailEnd len="lg" w="lg" type="stealth"/>
          </a:ln>
        </p:spPr>
      </p:cxnSp>
      <p:cxnSp>
        <p:nvCxnSpPr>
          <p:cNvPr id="3706" name="Shape 3706"/>
          <p:cNvCxnSpPr>
            <a:stCxn id="3693" idx="2"/>
            <a:endCxn id="3699" idx="0"/>
          </p:cNvCxnSpPr>
          <p:nvPr/>
        </p:nvCxnSpPr>
        <p:spPr>
          <a:xfrm>
            <a:off x="4811650" y="1239800"/>
            <a:ext cx="0" cy="1051200"/>
          </a:xfrm>
          <a:prstGeom prst="straightConnector1">
            <a:avLst/>
          </a:prstGeom>
          <a:noFill/>
          <a:ln cap="flat" cmpd="sng" w="28575">
            <a:solidFill>
              <a:schemeClr val="dk2"/>
            </a:solidFill>
            <a:prstDash val="dash"/>
            <a:round/>
            <a:headEnd len="lg" w="lg" type="none"/>
            <a:tailEnd len="lg" w="lg" type="stealth"/>
          </a:ln>
        </p:spPr>
      </p:cxnSp>
      <p:cxnSp>
        <p:nvCxnSpPr>
          <p:cNvPr id="3707" name="Shape 3707"/>
          <p:cNvCxnSpPr>
            <a:endCxn id="3702" idx="1"/>
          </p:cNvCxnSpPr>
          <p:nvPr/>
        </p:nvCxnSpPr>
        <p:spPr>
          <a:xfrm>
            <a:off x="6349988" y="730700"/>
            <a:ext cx="891300" cy="294300"/>
          </a:xfrm>
          <a:prstGeom prst="straightConnector1">
            <a:avLst/>
          </a:prstGeom>
          <a:noFill/>
          <a:ln cap="flat" cmpd="sng" w="28575">
            <a:solidFill>
              <a:schemeClr val="dk2"/>
            </a:solidFill>
            <a:prstDash val="solid"/>
            <a:round/>
            <a:headEnd len="lg" w="lg" type="none"/>
            <a:tailEnd len="lg" w="lg" type="stealth"/>
          </a:ln>
        </p:spPr>
      </p:cxnSp>
      <p:sp>
        <p:nvSpPr>
          <p:cNvPr id="3708" name="Shape 3708"/>
          <p:cNvSpPr txBox="1"/>
          <p:nvPr/>
        </p:nvSpPr>
        <p:spPr>
          <a:xfrm>
            <a:off x="5277925" y="561268"/>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709" name="Shape 3709"/>
          <p:cNvSpPr txBox="1"/>
          <p:nvPr/>
        </p:nvSpPr>
        <p:spPr>
          <a:xfrm>
            <a:off x="6657937" y="1786069"/>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710" name="Shape 3710"/>
          <p:cNvSpPr txBox="1"/>
          <p:nvPr/>
        </p:nvSpPr>
        <p:spPr>
          <a:xfrm>
            <a:off x="4517913" y="1480900"/>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a:t>
            </a:r>
          </a:p>
        </p:txBody>
      </p:sp>
      <p:sp>
        <p:nvSpPr>
          <p:cNvPr id="3711" name="Shape 3711"/>
          <p:cNvSpPr txBox="1"/>
          <p:nvPr/>
        </p:nvSpPr>
        <p:spPr>
          <a:xfrm>
            <a:off x="6719438" y="572572"/>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grpSp>
        <p:nvGrpSpPr>
          <p:cNvPr id="3712" name="Shape 3712"/>
          <p:cNvGrpSpPr/>
          <p:nvPr/>
        </p:nvGrpSpPr>
        <p:grpSpPr>
          <a:xfrm>
            <a:off x="5896738" y="1748725"/>
            <a:ext cx="486300" cy="429600"/>
            <a:chOff x="1774800" y="2984350"/>
            <a:chExt cx="486300" cy="429600"/>
          </a:xfrm>
        </p:grpSpPr>
        <p:sp>
          <p:nvSpPr>
            <p:cNvPr id="3713" name="Shape 371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714" name="Shape 371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A</a:t>
              </a:r>
            </a:p>
          </p:txBody>
        </p:sp>
      </p:grpSp>
      <p:grpSp>
        <p:nvGrpSpPr>
          <p:cNvPr id="3715" name="Shape 3715"/>
          <p:cNvGrpSpPr/>
          <p:nvPr/>
        </p:nvGrpSpPr>
        <p:grpSpPr>
          <a:xfrm>
            <a:off x="7241288" y="2053000"/>
            <a:ext cx="486300" cy="429600"/>
            <a:chOff x="1774800" y="2984350"/>
            <a:chExt cx="486300" cy="429600"/>
          </a:xfrm>
        </p:grpSpPr>
        <p:sp>
          <p:nvSpPr>
            <p:cNvPr id="3716" name="Shape 371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717" name="Shape 371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t/>
              </a:r>
              <a:endParaRPr b="1" baseline="-25000"/>
            </a:p>
          </p:txBody>
        </p:sp>
      </p:grpSp>
      <p:grpSp>
        <p:nvGrpSpPr>
          <p:cNvPr id="3718" name="Shape 3718"/>
          <p:cNvGrpSpPr/>
          <p:nvPr/>
        </p:nvGrpSpPr>
        <p:grpSpPr>
          <a:xfrm>
            <a:off x="8433438" y="2290875"/>
            <a:ext cx="486300" cy="429600"/>
            <a:chOff x="1774800" y="2984350"/>
            <a:chExt cx="486300" cy="429600"/>
          </a:xfrm>
        </p:grpSpPr>
        <p:sp>
          <p:nvSpPr>
            <p:cNvPr id="3719" name="Shape 371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720" name="Shape 372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1</a:t>
              </a:r>
            </a:p>
          </p:txBody>
        </p:sp>
      </p:grpSp>
      <p:grpSp>
        <p:nvGrpSpPr>
          <p:cNvPr id="3721" name="Shape 3721"/>
          <p:cNvGrpSpPr/>
          <p:nvPr/>
        </p:nvGrpSpPr>
        <p:grpSpPr>
          <a:xfrm>
            <a:off x="8433438" y="945650"/>
            <a:ext cx="486300" cy="429600"/>
            <a:chOff x="1774800" y="2984350"/>
            <a:chExt cx="486300" cy="429600"/>
          </a:xfrm>
        </p:grpSpPr>
        <p:sp>
          <p:nvSpPr>
            <p:cNvPr id="3722" name="Shape 372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705" name="Shape 370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D</a:t>
              </a:r>
              <a:r>
                <a:rPr b="1" baseline="-25000" lang="en"/>
                <a:t>i+1</a:t>
              </a:r>
            </a:p>
          </p:txBody>
        </p:sp>
      </p:grpSp>
      <p:cxnSp>
        <p:nvCxnSpPr>
          <p:cNvPr id="3723" name="Shape 3723"/>
          <p:cNvCxnSpPr>
            <a:stCxn id="3714" idx="1"/>
          </p:cNvCxnSpPr>
          <p:nvPr/>
        </p:nvCxnSpPr>
        <p:spPr>
          <a:xfrm flipH="1">
            <a:off x="4964038" y="1963525"/>
            <a:ext cx="932700" cy="480000"/>
          </a:xfrm>
          <a:prstGeom prst="straightConnector1">
            <a:avLst/>
          </a:prstGeom>
          <a:noFill/>
          <a:ln cap="flat" cmpd="sng" w="28575">
            <a:solidFill>
              <a:schemeClr val="dk2"/>
            </a:solidFill>
            <a:prstDash val="dash"/>
            <a:round/>
            <a:headEnd len="lg" w="lg" type="none"/>
            <a:tailEnd len="lg" w="lg" type="stealth"/>
          </a:ln>
        </p:spPr>
      </p:cxnSp>
      <p:cxnSp>
        <p:nvCxnSpPr>
          <p:cNvPr id="3724" name="Shape 3724"/>
          <p:cNvCxnSpPr>
            <a:stCxn id="3696" idx="2"/>
            <a:endCxn id="3714" idx="0"/>
          </p:cNvCxnSpPr>
          <p:nvPr/>
        </p:nvCxnSpPr>
        <p:spPr>
          <a:xfrm>
            <a:off x="6139888" y="945650"/>
            <a:ext cx="0" cy="803100"/>
          </a:xfrm>
          <a:prstGeom prst="straightConnector1">
            <a:avLst/>
          </a:prstGeom>
          <a:noFill/>
          <a:ln cap="flat" cmpd="sng" w="28575">
            <a:solidFill>
              <a:schemeClr val="dk2"/>
            </a:solidFill>
            <a:prstDash val="dash"/>
            <a:round/>
            <a:headEnd len="lg" w="lg" type="none"/>
            <a:tailEnd len="lg" w="lg" type="stealth"/>
          </a:ln>
        </p:spPr>
      </p:cxnSp>
      <p:cxnSp>
        <p:nvCxnSpPr>
          <p:cNvPr id="3725" name="Shape 3725"/>
          <p:cNvCxnSpPr>
            <a:stCxn id="3705" idx="2"/>
            <a:endCxn id="3720" idx="0"/>
          </p:cNvCxnSpPr>
          <p:nvPr/>
        </p:nvCxnSpPr>
        <p:spPr>
          <a:xfrm>
            <a:off x="8676588" y="1375250"/>
            <a:ext cx="0" cy="915600"/>
          </a:xfrm>
          <a:prstGeom prst="straightConnector1">
            <a:avLst/>
          </a:prstGeom>
          <a:noFill/>
          <a:ln cap="flat" cmpd="sng" w="28575">
            <a:solidFill>
              <a:schemeClr val="dk2"/>
            </a:solidFill>
            <a:prstDash val="dash"/>
            <a:round/>
            <a:headEnd len="lg" w="lg" type="none"/>
            <a:tailEnd len="lg" w="lg" type="stealth"/>
          </a:ln>
        </p:spPr>
      </p:cxnSp>
      <p:cxnSp>
        <p:nvCxnSpPr>
          <p:cNvPr id="3726" name="Shape 3726"/>
          <p:cNvCxnSpPr>
            <a:stCxn id="3717" idx="3"/>
            <a:endCxn id="3720" idx="1"/>
          </p:cNvCxnSpPr>
          <p:nvPr/>
        </p:nvCxnSpPr>
        <p:spPr>
          <a:xfrm>
            <a:off x="7727588" y="2267800"/>
            <a:ext cx="705900" cy="237900"/>
          </a:xfrm>
          <a:prstGeom prst="straightConnector1">
            <a:avLst/>
          </a:prstGeom>
          <a:noFill/>
          <a:ln cap="flat" cmpd="sng" w="28575">
            <a:solidFill>
              <a:schemeClr val="dk2"/>
            </a:solidFill>
            <a:prstDash val="dash"/>
            <a:round/>
            <a:headEnd len="lg" w="lg" type="none"/>
            <a:tailEnd len="lg" w="lg" type="stealth"/>
          </a:ln>
        </p:spPr>
      </p:cxnSp>
      <p:cxnSp>
        <p:nvCxnSpPr>
          <p:cNvPr id="3727" name="Shape 3727"/>
          <p:cNvCxnSpPr>
            <a:stCxn id="3714" idx="3"/>
            <a:endCxn id="3717" idx="1"/>
          </p:cNvCxnSpPr>
          <p:nvPr/>
        </p:nvCxnSpPr>
        <p:spPr>
          <a:xfrm>
            <a:off x="6383038" y="1963525"/>
            <a:ext cx="858300" cy="304200"/>
          </a:xfrm>
          <a:prstGeom prst="straightConnector1">
            <a:avLst/>
          </a:prstGeom>
          <a:noFill/>
          <a:ln cap="flat" cmpd="sng" w="28575">
            <a:solidFill>
              <a:schemeClr val="dk2"/>
            </a:solidFill>
            <a:prstDash val="dash"/>
            <a:round/>
            <a:headEnd len="lg" w="lg" type="none"/>
            <a:tailEnd len="lg" w="lg" type="stealth"/>
          </a:ln>
        </p:spPr>
      </p:cxnSp>
      <p:sp>
        <p:nvSpPr>
          <p:cNvPr id="3728" name="Shape 3728"/>
          <p:cNvSpPr txBox="1"/>
          <p:nvPr/>
        </p:nvSpPr>
        <p:spPr>
          <a:xfrm>
            <a:off x="8378138" y="1521975"/>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a:t>
            </a:r>
          </a:p>
        </p:txBody>
      </p:sp>
      <p:sp>
        <p:nvSpPr>
          <p:cNvPr id="3729" name="Shape 3729"/>
          <p:cNvSpPr txBox="1"/>
          <p:nvPr/>
        </p:nvSpPr>
        <p:spPr>
          <a:xfrm>
            <a:off x="7882650" y="2013893"/>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730" name="Shape 3730"/>
          <p:cNvSpPr txBox="1"/>
          <p:nvPr/>
        </p:nvSpPr>
        <p:spPr>
          <a:xfrm>
            <a:off x="7882650" y="798669"/>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731" name="Shape 3731"/>
          <p:cNvSpPr txBox="1"/>
          <p:nvPr/>
        </p:nvSpPr>
        <p:spPr>
          <a:xfrm>
            <a:off x="5286458" y="1895726"/>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732" name="Shape 3732"/>
          <p:cNvSpPr txBox="1"/>
          <p:nvPr/>
        </p:nvSpPr>
        <p:spPr>
          <a:xfrm>
            <a:off x="6106830" y="974800"/>
            <a:ext cx="12003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A deciding S (p takes no steps)</a:t>
            </a:r>
          </a:p>
        </p:txBody>
      </p:sp>
      <p:cxnSp>
        <p:nvCxnSpPr>
          <p:cNvPr id="3733" name="Shape 3733"/>
          <p:cNvCxnSpPr/>
          <p:nvPr/>
        </p:nvCxnSpPr>
        <p:spPr>
          <a:xfrm flipH="1">
            <a:off x="3961313" y="2505675"/>
            <a:ext cx="607200" cy="1200"/>
          </a:xfrm>
          <a:prstGeom prst="straightConnector1">
            <a:avLst/>
          </a:prstGeom>
          <a:noFill/>
          <a:ln cap="flat" cmpd="sng" w="28575">
            <a:solidFill>
              <a:schemeClr val="dk2"/>
            </a:solidFill>
            <a:prstDash val="solid"/>
            <a:round/>
            <a:headEnd len="lg" w="lg" type="none"/>
            <a:tailEnd len="lg" w="lg" type="none"/>
          </a:ln>
        </p:spPr>
      </p:cxnSp>
      <p:grpSp>
        <p:nvGrpSpPr>
          <p:cNvPr id="3734" name="Shape 3734"/>
          <p:cNvGrpSpPr/>
          <p:nvPr/>
        </p:nvGrpSpPr>
        <p:grpSpPr>
          <a:xfrm>
            <a:off x="3631687" y="2290875"/>
            <a:ext cx="486300" cy="429600"/>
            <a:chOff x="1774800" y="2984350"/>
            <a:chExt cx="486300" cy="429600"/>
          </a:xfrm>
        </p:grpSpPr>
        <p:sp>
          <p:nvSpPr>
            <p:cNvPr id="3735" name="Shape 3735"/>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736" name="Shape 373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spTree>
  </p:cSld>
  <p:clrMapOvr>
    <a:masterClrMapping/>
  </p:clrMapOvr>
</p:sld>
</file>

<file path=ppt/slides/slide12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740" name="Shape 3740"/>
        <p:cNvGrpSpPr/>
        <p:nvPr/>
      </p:nvGrpSpPr>
      <p:grpSpPr>
        <a:xfrm>
          <a:off x="0" y="0"/>
          <a:ext cx="0" cy="0"/>
          <a:chOff x="0" y="0"/>
          <a:chExt cx="0" cy="0"/>
        </a:xfrm>
      </p:grpSpPr>
      <p:sp>
        <p:nvSpPr>
          <p:cNvPr id="3741" name="Shape 3741"/>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3742" name="Shape 3742"/>
          <p:cNvSpPr txBox="1"/>
          <p:nvPr>
            <p:ph idx="1" type="body"/>
          </p:nvPr>
        </p:nvSpPr>
        <p:spPr>
          <a:xfrm>
            <a:off x="973350" y="1377025"/>
            <a:ext cx="7946400" cy="618600"/>
          </a:xfrm>
          <a:prstGeom prst="rect">
            <a:avLst/>
          </a:prstGeom>
        </p:spPr>
        <p:txBody>
          <a:bodyPr anchorCtr="0" anchor="t" bIns="91425" lIns="91425" rIns="91425" wrap="square" tIns="91425">
            <a:noAutofit/>
          </a:bodyPr>
          <a:lstStyle/>
          <a:p>
            <a:pPr indent="-342900" lvl="0" marL="457200" marR="0" rtl="0" algn="l">
              <a:lnSpc>
                <a:spcPct val="115000"/>
              </a:lnSpc>
              <a:spcBef>
                <a:spcPts val="0"/>
              </a:spcBef>
              <a:spcAft>
                <a:spcPts val="1600"/>
              </a:spcAft>
              <a:buSzPct val="100000"/>
              <a:buChar char="●"/>
            </a:pPr>
            <a:r>
              <a:rPr lang="en" sz="1800"/>
              <a:t>Case 2: p’ = p</a:t>
            </a:r>
          </a:p>
          <a:p>
            <a:pPr indent="-342900" lvl="1" marL="914400" rtl="0">
              <a:spcBef>
                <a:spcPts val="0"/>
              </a:spcBef>
              <a:buSzPct val="100000"/>
              <a:buChar char="○"/>
            </a:pPr>
            <a:r>
              <a:rPr lang="en" sz="1800"/>
              <a:t>Apply Lemma 1</a:t>
            </a:r>
          </a:p>
          <a:p>
            <a:pPr lvl="0" marR="0" rtl="0" algn="l">
              <a:lnSpc>
                <a:spcPct val="115000"/>
              </a:lnSpc>
              <a:spcBef>
                <a:spcPts val="0"/>
              </a:spcBef>
              <a:spcAft>
                <a:spcPts val="1600"/>
              </a:spcAft>
              <a:buNone/>
            </a:pPr>
            <a:r>
              <a:t/>
            </a:r>
            <a:endParaRPr sz="1800"/>
          </a:p>
        </p:txBody>
      </p:sp>
      <p:sp>
        <p:nvSpPr>
          <p:cNvPr id="3743" name="Shape 3743"/>
          <p:cNvSpPr/>
          <p:nvPr/>
        </p:nvSpPr>
        <p:spPr>
          <a:xfrm>
            <a:off x="282600" y="3740925"/>
            <a:ext cx="5697300" cy="644400"/>
          </a:xfrm>
          <a:prstGeom prst="rect">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744" name="Shape 3744"/>
          <p:cNvSpPr/>
          <p:nvPr/>
        </p:nvSpPr>
        <p:spPr>
          <a:xfrm>
            <a:off x="282600" y="3052175"/>
            <a:ext cx="5697300" cy="644400"/>
          </a:xfrm>
          <a:prstGeom prst="rect">
            <a:avLst/>
          </a:prstGeom>
          <a:solidFill>
            <a:srgbClr val="783F04"/>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3745" name="Shape 3745"/>
          <p:cNvGrpSpPr/>
          <p:nvPr/>
        </p:nvGrpSpPr>
        <p:grpSpPr>
          <a:xfrm>
            <a:off x="430525" y="3153500"/>
            <a:ext cx="486300" cy="429600"/>
            <a:chOff x="1774800" y="2984350"/>
            <a:chExt cx="486300" cy="429600"/>
          </a:xfrm>
        </p:grpSpPr>
        <p:sp>
          <p:nvSpPr>
            <p:cNvPr id="3746" name="Shape 374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747" name="Shape 374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3748" name="Shape 3748"/>
          <p:cNvGrpSpPr/>
          <p:nvPr/>
        </p:nvGrpSpPr>
        <p:grpSpPr>
          <a:xfrm>
            <a:off x="2000475" y="3153500"/>
            <a:ext cx="486300" cy="429600"/>
            <a:chOff x="1774800" y="2984350"/>
            <a:chExt cx="486300" cy="429600"/>
          </a:xfrm>
        </p:grpSpPr>
        <p:sp>
          <p:nvSpPr>
            <p:cNvPr id="3749" name="Shape 374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750" name="Shape 375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1</a:t>
              </a:r>
            </a:p>
          </p:txBody>
        </p:sp>
      </p:grpSp>
      <p:grpSp>
        <p:nvGrpSpPr>
          <p:cNvPr id="3751" name="Shape 3751"/>
          <p:cNvGrpSpPr/>
          <p:nvPr/>
        </p:nvGrpSpPr>
        <p:grpSpPr>
          <a:xfrm>
            <a:off x="3102425" y="3153500"/>
            <a:ext cx="486300" cy="429600"/>
            <a:chOff x="1774800" y="2984350"/>
            <a:chExt cx="486300" cy="429600"/>
          </a:xfrm>
        </p:grpSpPr>
        <p:sp>
          <p:nvSpPr>
            <p:cNvPr id="3752" name="Shape 375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753" name="Shape 375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a:t>
              </a:r>
            </a:p>
          </p:txBody>
        </p:sp>
      </p:grpSp>
      <p:grpSp>
        <p:nvGrpSpPr>
          <p:cNvPr id="3754" name="Shape 3754"/>
          <p:cNvGrpSpPr/>
          <p:nvPr/>
        </p:nvGrpSpPr>
        <p:grpSpPr>
          <a:xfrm>
            <a:off x="4204375" y="3153488"/>
            <a:ext cx="486300" cy="429600"/>
            <a:chOff x="1774800" y="2984350"/>
            <a:chExt cx="486300" cy="429600"/>
          </a:xfrm>
        </p:grpSpPr>
        <p:sp>
          <p:nvSpPr>
            <p:cNvPr id="3755" name="Shape 375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756" name="Shape 375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i+1</a:t>
              </a:r>
            </a:p>
          </p:txBody>
        </p:sp>
      </p:grpSp>
      <p:grpSp>
        <p:nvGrpSpPr>
          <p:cNvPr id="3757" name="Shape 3757"/>
          <p:cNvGrpSpPr/>
          <p:nvPr/>
        </p:nvGrpSpPr>
        <p:grpSpPr>
          <a:xfrm>
            <a:off x="430525" y="3858625"/>
            <a:ext cx="486300" cy="429600"/>
            <a:chOff x="1774800" y="2984350"/>
            <a:chExt cx="486300" cy="429600"/>
          </a:xfrm>
        </p:grpSpPr>
        <p:sp>
          <p:nvSpPr>
            <p:cNvPr id="3758" name="Shape 375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759" name="Shape 375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0</a:t>
              </a:r>
            </a:p>
          </p:txBody>
        </p:sp>
      </p:grpSp>
      <p:grpSp>
        <p:nvGrpSpPr>
          <p:cNvPr id="3760" name="Shape 3760"/>
          <p:cNvGrpSpPr/>
          <p:nvPr/>
        </p:nvGrpSpPr>
        <p:grpSpPr>
          <a:xfrm>
            <a:off x="5306325" y="3153500"/>
            <a:ext cx="486300" cy="429600"/>
            <a:chOff x="1774800" y="2984350"/>
            <a:chExt cx="486300" cy="429600"/>
          </a:xfrm>
        </p:grpSpPr>
        <p:sp>
          <p:nvSpPr>
            <p:cNvPr id="3761" name="Shape 376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762" name="Shape 376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k</a:t>
              </a:r>
            </a:p>
          </p:txBody>
        </p:sp>
      </p:grpSp>
      <p:grpSp>
        <p:nvGrpSpPr>
          <p:cNvPr id="3763" name="Shape 3763"/>
          <p:cNvGrpSpPr/>
          <p:nvPr/>
        </p:nvGrpSpPr>
        <p:grpSpPr>
          <a:xfrm>
            <a:off x="5306325" y="3848325"/>
            <a:ext cx="486300" cy="429600"/>
            <a:chOff x="1774800" y="2984350"/>
            <a:chExt cx="486300" cy="429600"/>
          </a:xfrm>
        </p:grpSpPr>
        <p:sp>
          <p:nvSpPr>
            <p:cNvPr id="3764" name="Shape 376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765" name="Shape 376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k</a:t>
              </a:r>
            </a:p>
          </p:txBody>
        </p:sp>
      </p:grpSp>
      <p:grpSp>
        <p:nvGrpSpPr>
          <p:cNvPr id="3766" name="Shape 3766"/>
          <p:cNvGrpSpPr/>
          <p:nvPr/>
        </p:nvGrpSpPr>
        <p:grpSpPr>
          <a:xfrm>
            <a:off x="4204375" y="3848325"/>
            <a:ext cx="486300" cy="429600"/>
            <a:chOff x="1774800" y="2984350"/>
            <a:chExt cx="486300" cy="429600"/>
          </a:xfrm>
        </p:grpSpPr>
        <p:sp>
          <p:nvSpPr>
            <p:cNvPr id="3767" name="Shape 376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768" name="Shape 376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i+1</a:t>
              </a:r>
            </a:p>
          </p:txBody>
        </p:sp>
      </p:grpSp>
      <p:grpSp>
        <p:nvGrpSpPr>
          <p:cNvPr id="3769" name="Shape 3769"/>
          <p:cNvGrpSpPr/>
          <p:nvPr/>
        </p:nvGrpSpPr>
        <p:grpSpPr>
          <a:xfrm>
            <a:off x="3102425" y="3848325"/>
            <a:ext cx="486300" cy="429600"/>
            <a:chOff x="1774800" y="2984350"/>
            <a:chExt cx="486300" cy="429600"/>
          </a:xfrm>
        </p:grpSpPr>
        <p:sp>
          <p:nvSpPr>
            <p:cNvPr id="3770" name="Shape 377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771" name="Shape 377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i</a:t>
              </a:r>
            </a:p>
          </p:txBody>
        </p:sp>
      </p:grpSp>
      <p:grpSp>
        <p:nvGrpSpPr>
          <p:cNvPr id="3772" name="Shape 3772"/>
          <p:cNvGrpSpPr/>
          <p:nvPr/>
        </p:nvGrpSpPr>
        <p:grpSpPr>
          <a:xfrm>
            <a:off x="2000475" y="3848325"/>
            <a:ext cx="486300" cy="429600"/>
            <a:chOff x="1774800" y="2984350"/>
            <a:chExt cx="486300" cy="429600"/>
          </a:xfrm>
        </p:grpSpPr>
        <p:sp>
          <p:nvSpPr>
            <p:cNvPr id="3773" name="Shape 377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774" name="Shape 377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1</a:t>
              </a:r>
            </a:p>
          </p:txBody>
        </p:sp>
      </p:grpSp>
      <p:cxnSp>
        <p:nvCxnSpPr>
          <p:cNvPr id="3775" name="Shape 3775"/>
          <p:cNvCxnSpPr>
            <a:endCxn id="3750" idx="1"/>
          </p:cNvCxnSpPr>
          <p:nvPr/>
        </p:nvCxnSpPr>
        <p:spPr>
          <a:xfrm flipH="1" rot="10800000">
            <a:off x="836475" y="3368300"/>
            <a:ext cx="1164000" cy="11700"/>
          </a:xfrm>
          <a:prstGeom prst="straightConnector1">
            <a:avLst/>
          </a:prstGeom>
          <a:noFill/>
          <a:ln cap="flat" cmpd="sng" w="28575">
            <a:solidFill>
              <a:schemeClr val="dk2"/>
            </a:solidFill>
            <a:prstDash val="solid"/>
            <a:round/>
            <a:headEnd len="lg" w="lg" type="none"/>
            <a:tailEnd len="lg" w="lg" type="stealth"/>
          </a:ln>
        </p:spPr>
      </p:cxnSp>
      <p:cxnSp>
        <p:nvCxnSpPr>
          <p:cNvPr id="3776" name="Shape 3776"/>
          <p:cNvCxnSpPr>
            <a:stCxn id="3747" idx="2"/>
            <a:endCxn id="3759" idx="0"/>
          </p:cNvCxnSpPr>
          <p:nvPr/>
        </p:nvCxnSpPr>
        <p:spPr>
          <a:xfrm>
            <a:off x="673675" y="3583100"/>
            <a:ext cx="0" cy="275400"/>
          </a:xfrm>
          <a:prstGeom prst="straightConnector1">
            <a:avLst/>
          </a:prstGeom>
          <a:noFill/>
          <a:ln cap="flat" cmpd="sng" w="28575">
            <a:solidFill>
              <a:schemeClr val="dk2"/>
            </a:solidFill>
            <a:prstDash val="solid"/>
            <a:round/>
            <a:headEnd len="lg" w="lg" type="none"/>
            <a:tailEnd len="lg" w="lg" type="stealth"/>
          </a:ln>
        </p:spPr>
      </p:cxnSp>
      <p:cxnSp>
        <p:nvCxnSpPr>
          <p:cNvPr id="3777" name="Shape 3777"/>
          <p:cNvCxnSpPr>
            <a:stCxn id="3750" idx="2"/>
            <a:endCxn id="3774" idx="0"/>
          </p:cNvCxnSpPr>
          <p:nvPr/>
        </p:nvCxnSpPr>
        <p:spPr>
          <a:xfrm>
            <a:off x="224362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778" name="Shape 3778"/>
          <p:cNvCxnSpPr>
            <a:stCxn id="3753" idx="2"/>
            <a:endCxn id="3771" idx="0"/>
          </p:cNvCxnSpPr>
          <p:nvPr/>
        </p:nvCxnSpPr>
        <p:spPr>
          <a:xfrm>
            <a:off x="33455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779" name="Shape 3779"/>
          <p:cNvCxnSpPr>
            <a:stCxn id="3756" idx="2"/>
            <a:endCxn id="3768" idx="0"/>
          </p:cNvCxnSpPr>
          <p:nvPr/>
        </p:nvCxnSpPr>
        <p:spPr>
          <a:xfrm>
            <a:off x="4447525" y="3583088"/>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780" name="Shape 3780"/>
          <p:cNvCxnSpPr>
            <a:stCxn id="3762" idx="2"/>
            <a:endCxn id="3765" idx="0"/>
          </p:cNvCxnSpPr>
          <p:nvPr/>
        </p:nvCxnSpPr>
        <p:spPr>
          <a:xfrm>
            <a:off x="55494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781" name="Shape 3781"/>
          <p:cNvCxnSpPr>
            <a:endCxn id="3756" idx="1"/>
          </p:cNvCxnSpPr>
          <p:nvPr/>
        </p:nvCxnSpPr>
        <p:spPr>
          <a:xfrm flipH="1" rot="10800000">
            <a:off x="3515575" y="3368288"/>
            <a:ext cx="688800" cy="300"/>
          </a:xfrm>
          <a:prstGeom prst="straightConnector1">
            <a:avLst/>
          </a:prstGeom>
          <a:noFill/>
          <a:ln cap="flat" cmpd="sng" w="28575">
            <a:solidFill>
              <a:schemeClr val="dk2"/>
            </a:solidFill>
            <a:prstDash val="solid"/>
            <a:round/>
            <a:headEnd len="lg" w="lg" type="none"/>
            <a:tailEnd len="lg" w="lg" type="stealth"/>
          </a:ln>
        </p:spPr>
      </p:cxnSp>
      <p:sp>
        <p:nvSpPr>
          <p:cNvPr id="3782" name="Shape 3782"/>
          <p:cNvSpPr txBox="1"/>
          <p:nvPr/>
        </p:nvSpPr>
        <p:spPr>
          <a:xfrm>
            <a:off x="2515150"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3783" name="Shape 3783"/>
          <p:cNvSpPr txBox="1"/>
          <p:nvPr/>
        </p:nvSpPr>
        <p:spPr>
          <a:xfrm>
            <a:off x="4690675"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3784" name="Shape 3784"/>
          <p:cNvSpPr txBox="1"/>
          <p:nvPr/>
        </p:nvSpPr>
        <p:spPr>
          <a:xfrm>
            <a:off x="770529" y="2551967"/>
            <a:ext cx="20151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FFFF00"/>
                </a:solidFill>
              </a:rPr>
              <a:t>Neighbor</a:t>
            </a:r>
            <a:r>
              <a:rPr b="1" lang="en">
                <a:solidFill>
                  <a:srgbClr val="EFEFEF"/>
                </a:solidFill>
              </a:rPr>
              <a:t>: one result from the other in a single step</a:t>
            </a:r>
          </a:p>
        </p:txBody>
      </p:sp>
      <p:grpSp>
        <p:nvGrpSpPr>
          <p:cNvPr id="3785" name="Shape 3785"/>
          <p:cNvGrpSpPr/>
          <p:nvPr/>
        </p:nvGrpSpPr>
        <p:grpSpPr>
          <a:xfrm>
            <a:off x="430525" y="4563750"/>
            <a:ext cx="486300" cy="429600"/>
            <a:chOff x="1774800" y="2984350"/>
            <a:chExt cx="486300" cy="429600"/>
          </a:xfrm>
        </p:grpSpPr>
        <p:sp>
          <p:nvSpPr>
            <p:cNvPr id="3786" name="Shape 3786"/>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787" name="Shape 378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3788" name="Shape 3788"/>
          <p:cNvGrpSpPr/>
          <p:nvPr/>
        </p:nvGrpSpPr>
        <p:grpSpPr>
          <a:xfrm>
            <a:off x="5306325" y="4543150"/>
            <a:ext cx="486300" cy="429600"/>
            <a:chOff x="1774800" y="2984350"/>
            <a:chExt cx="486300" cy="429600"/>
          </a:xfrm>
        </p:grpSpPr>
        <p:sp>
          <p:nvSpPr>
            <p:cNvPr id="3789" name="Shape 3789"/>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790" name="Shape 379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3791" name="Shape 3791"/>
          <p:cNvGrpSpPr/>
          <p:nvPr/>
        </p:nvGrpSpPr>
        <p:grpSpPr>
          <a:xfrm>
            <a:off x="4204375" y="4543150"/>
            <a:ext cx="486300" cy="429600"/>
            <a:chOff x="1774800" y="2984350"/>
            <a:chExt cx="486300" cy="429600"/>
          </a:xfrm>
        </p:grpSpPr>
        <p:sp>
          <p:nvSpPr>
            <p:cNvPr id="3792" name="Shape 3792"/>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793" name="Shape 379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3794" name="Shape 3794"/>
          <p:cNvGrpSpPr/>
          <p:nvPr/>
        </p:nvGrpSpPr>
        <p:grpSpPr>
          <a:xfrm>
            <a:off x="3102425" y="4543150"/>
            <a:ext cx="486300" cy="429600"/>
            <a:chOff x="1774800" y="2984350"/>
            <a:chExt cx="486300" cy="429600"/>
          </a:xfrm>
        </p:grpSpPr>
        <p:sp>
          <p:nvSpPr>
            <p:cNvPr id="3795" name="Shape 3795"/>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796" name="Shape 379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3797" name="Shape 3797"/>
          <p:cNvGrpSpPr/>
          <p:nvPr/>
        </p:nvGrpSpPr>
        <p:grpSpPr>
          <a:xfrm>
            <a:off x="2000475" y="4543150"/>
            <a:ext cx="486300" cy="429600"/>
            <a:chOff x="1774800" y="2984350"/>
            <a:chExt cx="486300" cy="429600"/>
          </a:xfrm>
        </p:grpSpPr>
        <p:sp>
          <p:nvSpPr>
            <p:cNvPr id="3798" name="Shape 3798"/>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799" name="Shape 379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3800" name="Shape 3800"/>
          <p:cNvCxnSpPr>
            <a:stCxn id="3759" idx="2"/>
            <a:endCxn id="3787" idx="0"/>
          </p:cNvCxnSpPr>
          <p:nvPr/>
        </p:nvCxnSpPr>
        <p:spPr>
          <a:xfrm>
            <a:off x="673675" y="4288225"/>
            <a:ext cx="0" cy="275400"/>
          </a:xfrm>
          <a:prstGeom prst="straightConnector1">
            <a:avLst/>
          </a:prstGeom>
          <a:noFill/>
          <a:ln cap="flat" cmpd="sng" w="28575">
            <a:solidFill>
              <a:schemeClr val="dk2"/>
            </a:solidFill>
            <a:prstDash val="solid"/>
            <a:round/>
            <a:headEnd len="lg" w="lg" type="none"/>
            <a:tailEnd len="lg" w="lg" type="none"/>
          </a:ln>
        </p:spPr>
      </p:cxnSp>
      <p:cxnSp>
        <p:nvCxnSpPr>
          <p:cNvPr id="3801" name="Shape 3801"/>
          <p:cNvCxnSpPr>
            <a:stCxn id="3774" idx="2"/>
            <a:endCxn id="3799" idx="0"/>
          </p:cNvCxnSpPr>
          <p:nvPr/>
        </p:nvCxnSpPr>
        <p:spPr>
          <a:xfrm>
            <a:off x="224362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802" name="Shape 3802"/>
          <p:cNvCxnSpPr>
            <a:stCxn id="3771" idx="2"/>
            <a:endCxn id="3796" idx="0"/>
          </p:cNvCxnSpPr>
          <p:nvPr/>
        </p:nvCxnSpPr>
        <p:spPr>
          <a:xfrm>
            <a:off x="334557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803" name="Shape 3803"/>
          <p:cNvCxnSpPr>
            <a:stCxn id="3768" idx="2"/>
            <a:endCxn id="3793" idx="0"/>
          </p:cNvCxnSpPr>
          <p:nvPr/>
        </p:nvCxnSpPr>
        <p:spPr>
          <a:xfrm>
            <a:off x="444752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804" name="Shape 3804"/>
          <p:cNvCxnSpPr>
            <a:stCxn id="3765" idx="2"/>
            <a:endCxn id="3790" idx="0"/>
          </p:cNvCxnSpPr>
          <p:nvPr/>
        </p:nvCxnSpPr>
        <p:spPr>
          <a:xfrm>
            <a:off x="5549475" y="4277925"/>
            <a:ext cx="0" cy="265200"/>
          </a:xfrm>
          <a:prstGeom prst="straightConnector1">
            <a:avLst/>
          </a:prstGeom>
          <a:noFill/>
          <a:ln cap="flat" cmpd="sng" w="28575">
            <a:solidFill>
              <a:schemeClr val="dk2"/>
            </a:solidFill>
            <a:prstDash val="solid"/>
            <a:round/>
            <a:headEnd len="lg" w="lg" type="none"/>
            <a:tailEnd len="lg" w="lg" type="none"/>
          </a:ln>
        </p:spPr>
      </p:cxnSp>
      <p:sp>
        <p:nvSpPr>
          <p:cNvPr id="3805" name="Shape 3805"/>
          <p:cNvSpPr/>
          <p:nvPr/>
        </p:nvSpPr>
        <p:spPr>
          <a:xfrm>
            <a:off x="6017475" y="3380000"/>
            <a:ext cx="346907" cy="644398"/>
          </a:xfrm>
          <a:custGeom>
            <a:pathLst>
              <a:path extrusionOk="0" h="29391" w="26246">
                <a:moveTo>
                  <a:pt x="0" y="0"/>
                </a:moveTo>
                <a:cubicBezTo>
                  <a:pt x="4371" y="2487"/>
                  <a:pt x="26076" y="10023"/>
                  <a:pt x="26227" y="14922"/>
                </a:cubicBezTo>
                <a:cubicBezTo>
                  <a:pt x="26377" y="19820"/>
                  <a:pt x="5125" y="26979"/>
                  <a:pt x="905" y="29391"/>
                </a:cubicBezTo>
              </a:path>
            </a:pathLst>
          </a:custGeom>
          <a:noFill/>
          <a:ln cap="flat" cmpd="sng" w="28575">
            <a:solidFill>
              <a:schemeClr val="dk2"/>
            </a:solidFill>
            <a:prstDash val="solid"/>
            <a:round/>
            <a:headEnd len="lg" w="lg" type="none"/>
            <a:tailEnd len="lg" w="lg" type="stealth"/>
          </a:ln>
        </p:spPr>
      </p:sp>
      <p:sp>
        <p:nvSpPr>
          <p:cNvPr id="3806" name="Shape 3806"/>
          <p:cNvSpPr txBox="1"/>
          <p:nvPr/>
        </p:nvSpPr>
        <p:spPr>
          <a:xfrm>
            <a:off x="6345428" y="3465525"/>
            <a:ext cx="9006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
        <p:nvSpPr>
          <p:cNvPr id="3807" name="Shape 3807"/>
          <p:cNvSpPr txBox="1"/>
          <p:nvPr/>
        </p:nvSpPr>
        <p:spPr>
          <a:xfrm>
            <a:off x="3402512" y="3025125"/>
            <a:ext cx="11640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
        <p:nvSpPr>
          <p:cNvPr id="3808" name="Shape 3808"/>
          <p:cNvSpPr/>
          <p:nvPr/>
        </p:nvSpPr>
        <p:spPr>
          <a:xfrm>
            <a:off x="3043050" y="3074625"/>
            <a:ext cx="1707000" cy="1977000"/>
          </a:xfrm>
          <a:prstGeom prst="rect">
            <a:avLst/>
          </a:prstGeom>
          <a:noFill/>
          <a:ln cap="flat" cmpd="sng" w="114300">
            <a:solidFill>
              <a:srgbClr val="FF00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3809" name="Shape 3809"/>
          <p:cNvGrpSpPr/>
          <p:nvPr/>
        </p:nvGrpSpPr>
        <p:grpSpPr>
          <a:xfrm>
            <a:off x="4568500" y="810200"/>
            <a:ext cx="486300" cy="429600"/>
            <a:chOff x="1774800" y="2984350"/>
            <a:chExt cx="486300" cy="429600"/>
          </a:xfrm>
        </p:grpSpPr>
        <p:sp>
          <p:nvSpPr>
            <p:cNvPr id="3810" name="Shape 381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811" name="Shape 381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D</a:t>
              </a:r>
              <a:r>
                <a:rPr b="1" baseline="-25000" lang="en"/>
                <a:t>i</a:t>
              </a:r>
            </a:p>
          </p:txBody>
        </p:sp>
      </p:grpSp>
      <p:grpSp>
        <p:nvGrpSpPr>
          <p:cNvPr id="3812" name="Shape 3812"/>
          <p:cNvGrpSpPr/>
          <p:nvPr/>
        </p:nvGrpSpPr>
        <p:grpSpPr>
          <a:xfrm>
            <a:off x="5896738" y="516050"/>
            <a:ext cx="486300" cy="429600"/>
            <a:chOff x="1774800" y="2984350"/>
            <a:chExt cx="486300" cy="429600"/>
          </a:xfrm>
        </p:grpSpPr>
        <p:sp>
          <p:nvSpPr>
            <p:cNvPr id="3813" name="Shape 381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814" name="Shape 381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a:t>
              </a:r>
            </a:p>
          </p:txBody>
        </p:sp>
      </p:grpSp>
      <p:grpSp>
        <p:nvGrpSpPr>
          <p:cNvPr id="3815" name="Shape 3815"/>
          <p:cNvGrpSpPr/>
          <p:nvPr/>
        </p:nvGrpSpPr>
        <p:grpSpPr>
          <a:xfrm>
            <a:off x="4568513" y="2290875"/>
            <a:ext cx="486300" cy="429600"/>
            <a:chOff x="1774800" y="2984350"/>
            <a:chExt cx="486300" cy="429600"/>
          </a:xfrm>
        </p:grpSpPr>
        <p:sp>
          <p:nvSpPr>
            <p:cNvPr id="3816" name="Shape 381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817" name="Shape 381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0</a:t>
              </a:r>
            </a:p>
          </p:txBody>
        </p:sp>
      </p:grpSp>
      <p:grpSp>
        <p:nvGrpSpPr>
          <p:cNvPr id="3818" name="Shape 3818"/>
          <p:cNvGrpSpPr/>
          <p:nvPr/>
        </p:nvGrpSpPr>
        <p:grpSpPr>
          <a:xfrm>
            <a:off x="7241288" y="810200"/>
            <a:ext cx="486300" cy="429600"/>
            <a:chOff x="1774800" y="2984350"/>
            <a:chExt cx="486300" cy="429600"/>
          </a:xfrm>
        </p:grpSpPr>
        <p:sp>
          <p:nvSpPr>
            <p:cNvPr id="3819" name="Shape 381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820" name="Shape 382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i+1</a:t>
              </a:r>
            </a:p>
          </p:txBody>
        </p:sp>
      </p:grpSp>
      <p:cxnSp>
        <p:nvCxnSpPr>
          <p:cNvPr id="3821" name="Shape 3821"/>
          <p:cNvCxnSpPr>
            <a:stCxn id="3814" idx="1"/>
            <a:endCxn id="3811" idx="3"/>
          </p:cNvCxnSpPr>
          <p:nvPr/>
        </p:nvCxnSpPr>
        <p:spPr>
          <a:xfrm flipH="1">
            <a:off x="5054938" y="730850"/>
            <a:ext cx="841800" cy="294300"/>
          </a:xfrm>
          <a:prstGeom prst="straightConnector1">
            <a:avLst/>
          </a:prstGeom>
          <a:noFill/>
          <a:ln cap="flat" cmpd="sng" w="28575">
            <a:solidFill>
              <a:schemeClr val="dk2"/>
            </a:solidFill>
            <a:prstDash val="solid"/>
            <a:round/>
            <a:headEnd len="lg" w="lg" type="none"/>
            <a:tailEnd len="lg" w="lg" type="stealth"/>
          </a:ln>
        </p:spPr>
      </p:cxnSp>
      <p:cxnSp>
        <p:nvCxnSpPr>
          <p:cNvPr id="3822" name="Shape 3822"/>
          <p:cNvCxnSpPr>
            <a:endCxn id="3823" idx="1"/>
          </p:cNvCxnSpPr>
          <p:nvPr/>
        </p:nvCxnSpPr>
        <p:spPr>
          <a:xfrm>
            <a:off x="7672638" y="1047350"/>
            <a:ext cx="760800" cy="113100"/>
          </a:xfrm>
          <a:prstGeom prst="straightConnector1">
            <a:avLst/>
          </a:prstGeom>
          <a:noFill/>
          <a:ln cap="flat" cmpd="sng" w="28575">
            <a:solidFill>
              <a:schemeClr val="dk2"/>
            </a:solidFill>
            <a:prstDash val="solid"/>
            <a:round/>
            <a:headEnd len="lg" w="lg" type="none"/>
            <a:tailEnd len="lg" w="lg" type="stealth"/>
          </a:ln>
        </p:spPr>
      </p:cxnSp>
      <p:cxnSp>
        <p:nvCxnSpPr>
          <p:cNvPr id="3824" name="Shape 3824"/>
          <p:cNvCxnSpPr>
            <a:stCxn id="3811" idx="2"/>
            <a:endCxn id="3817" idx="0"/>
          </p:cNvCxnSpPr>
          <p:nvPr/>
        </p:nvCxnSpPr>
        <p:spPr>
          <a:xfrm>
            <a:off x="4811650" y="1239800"/>
            <a:ext cx="0" cy="1051200"/>
          </a:xfrm>
          <a:prstGeom prst="straightConnector1">
            <a:avLst/>
          </a:prstGeom>
          <a:noFill/>
          <a:ln cap="flat" cmpd="sng" w="28575">
            <a:solidFill>
              <a:schemeClr val="dk2"/>
            </a:solidFill>
            <a:prstDash val="dash"/>
            <a:round/>
            <a:headEnd len="lg" w="lg" type="none"/>
            <a:tailEnd len="lg" w="lg" type="stealth"/>
          </a:ln>
        </p:spPr>
      </p:cxnSp>
      <p:cxnSp>
        <p:nvCxnSpPr>
          <p:cNvPr id="3825" name="Shape 3825"/>
          <p:cNvCxnSpPr>
            <a:endCxn id="3820" idx="1"/>
          </p:cNvCxnSpPr>
          <p:nvPr/>
        </p:nvCxnSpPr>
        <p:spPr>
          <a:xfrm>
            <a:off x="6349988" y="730700"/>
            <a:ext cx="891300" cy="294300"/>
          </a:xfrm>
          <a:prstGeom prst="straightConnector1">
            <a:avLst/>
          </a:prstGeom>
          <a:noFill/>
          <a:ln cap="flat" cmpd="sng" w="28575">
            <a:solidFill>
              <a:schemeClr val="dk2"/>
            </a:solidFill>
            <a:prstDash val="solid"/>
            <a:round/>
            <a:headEnd len="lg" w="lg" type="none"/>
            <a:tailEnd len="lg" w="lg" type="stealth"/>
          </a:ln>
        </p:spPr>
      </p:cxnSp>
      <p:sp>
        <p:nvSpPr>
          <p:cNvPr id="3826" name="Shape 3826"/>
          <p:cNvSpPr txBox="1"/>
          <p:nvPr/>
        </p:nvSpPr>
        <p:spPr>
          <a:xfrm>
            <a:off x="5277925" y="561268"/>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827" name="Shape 3827"/>
          <p:cNvSpPr txBox="1"/>
          <p:nvPr/>
        </p:nvSpPr>
        <p:spPr>
          <a:xfrm>
            <a:off x="6657937" y="1786069"/>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828" name="Shape 3828"/>
          <p:cNvSpPr txBox="1"/>
          <p:nvPr/>
        </p:nvSpPr>
        <p:spPr>
          <a:xfrm>
            <a:off x="4517913" y="1480900"/>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a:t>
            </a:r>
          </a:p>
        </p:txBody>
      </p:sp>
      <p:sp>
        <p:nvSpPr>
          <p:cNvPr id="3829" name="Shape 3829"/>
          <p:cNvSpPr txBox="1"/>
          <p:nvPr/>
        </p:nvSpPr>
        <p:spPr>
          <a:xfrm>
            <a:off x="6719438" y="572572"/>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grpSp>
        <p:nvGrpSpPr>
          <p:cNvPr id="3830" name="Shape 3830"/>
          <p:cNvGrpSpPr/>
          <p:nvPr/>
        </p:nvGrpSpPr>
        <p:grpSpPr>
          <a:xfrm>
            <a:off x="5896738" y="1748725"/>
            <a:ext cx="486300" cy="429600"/>
            <a:chOff x="1774800" y="2984350"/>
            <a:chExt cx="486300" cy="429600"/>
          </a:xfrm>
        </p:grpSpPr>
        <p:sp>
          <p:nvSpPr>
            <p:cNvPr id="3831" name="Shape 383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832" name="Shape 383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A</a:t>
              </a:r>
            </a:p>
          </p:txBody>
        </p:sp>
      </p:grpSp>
      <p:grpSp>
        <p:nvGrpSpPr>
          <p:cNvPr id="3833" name="Shape 3833"/>
          <p:cNvGrpSpPr/>
          <p:nvPr/>
        </p:nvGrpSpPr>
        <p:grpSpPr>
          <a:xfrm>
            <a:off x="7241288" y="2053000"/>
            <a:ext cx="486300" cy="429600"/>
            <a:chOff x="1774800" y="2984350"/>
            <a:chExt cx="486300" cy="429600"/>
          </a:xfrm>
        </p:grpSpPr>
        <p:sp>
          <p:nvSpPr>
            <p:cNvPr id="3834" name="Shape 383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835" name="Shape 383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t/>
              </a:r>
              <a:endParaRPr b="1" baseline="-25000"/>
            </a:p>
          </p:txBody>
        </p:sp>
      </p:grpSp>
      <p:grpSp>
        <p:nvGrpSpPr>
          <p:cNvPr id="3836" name="Shape 3836"/>
          <p:cNvGrpSpPr/>
          <p:nvPr/>
        </p:nvGrpSpPr>
        <p:grpSpPr>
          <a:xfrm>
            <a:off x="8433438" y="2290875"/>
            <a:ext cx="486300" cy="429600"/>
            <a:chOff x="1774800" y="2984350"/>
            <a:chExt cx="486300" cy="429600"/>
          </a:xfrm>
        </p:grpSpPr>
        <p:sp>
          <p:nvSpPr>
            <p:cNvPr id="3837" name="Shape 383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838" name="Shape 383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1</a:t>
              </a:r>
            </a:p>
          </p:txBody>
        </p:sp>
      </p:grpSp>
      <p:grpSp>
        <p:nvGrpSpPr>
          <p:cNvPr id="3839" name="Shape 3839"/>
          <p:cNvGrpSpPr/>
          <p:nvPr/>
        </p:nvGrpSpPr>
        <p:grpSpPr>
          <a:xfrm>
            <a:off x="8433438" y="945650"/>
            <a:ext cx="486300" cy="429600"/>
            <a:chOff x="1774800" y="2984350"/>
            <a:chExt cx="486300" cy="429600"/>
          </a:xfrm>
        </p:grpSpPr>
        <p:sp>
          <p:nvSpPr>
            <p:cNvPr id="3840" name="Shape 384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823" name="Shape 382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D</a:t>
              </a:r>
              <a:r>
                <a:rPr b="1" baseline="-25000" lang="en"/>
                <a:t>i+1</a:t>
              </a:r>
            </a:p>
          </p:txBody>
        </p:sp>
      </p:grpSp>
      <p:cxnSp>
        <p:nvCxnSpPr>
          <p:cNvPr id="3841" name="Shape 3841"/>
          <p:cNvCxnSpPr>
            <a:stCxn id="3832" idx="1"/>
          </p:cNvCxnSpPr>
          <p:nvPr/>
        </p:nvCxnSpPr>
        <p:spPr>
          <a:xfrm flipH="1">
            <a:off x="4964038" y="1963525"/>
            <a:ext cx="932700" cy="480000"/>
          </a:xfrm>
          <a:prstGeom prst="straightConnector1">
            <a:avLst/>
          </a:prstGeom>
          <a:noFill/>
          <a:ln cap="flat" cmpd="sng" w="28575">
            <a:solidFill>
              <a:schemeClr val="dk2"/>
            </a:solidFill>
            <a:prstDash val="dash"/>
            <a:round/>
            <a:headEnd len="lg" w="lg" type="none"/>
            <a:tailEnd len="lg" w="lg" type="stealth"/>
          </a:ln>
        </p:spPr>
      </p:cxnSp>
      <p:cxnSp>
        <p:nvCxnSpPr>
          <p:cNvPr id="3842" name="Shape 3842"/>
          <p:cNvCxnSpPr>
            <a:stCxn id="3814" idx="2"/>
            <a:endCxn id="3832" idx="0"/>
          </p:cNvCxnSpPr>
          <p:nvPr/>
        </p:nvCxnSpPr>
        <p:spPr>
          <a:xfrm>
            <a:off x="6139888" y="945650"/>
            <a:ext cx="0" cy="803100"/>
          </a:xfrm>
          <a:prstGeom prst="straightConnector1">
            <a:avLst/>
          </a:prstGeom>
          <a:noFill/>
          <a:ln cap="flat" cmpd="sng" w="28575">
            <a:solidFill>
              <a:schemeClr val="dk2"/>
            </a:solidFill>
            <a:prstDash val="dash"/>
            <a:round/>
            <a:headEnd len="lg" w="lg" type="none"/>
            <a:tailEnd len="lg" w="lg" type="stealth"/>
          </a:ln>
        </p:spPr>
      </p:cxnSp>
      <p:cxnSp>
        <p:nvCxnSpPr>
          <p:cNvPr id="3843" name="Shape 3843"/>
          <p:cNvCxnSpPr>
            <a:stCxn id="3823" idx="2"/>
            <a:endCxn id="3838" idx="0"/>
          </p:cNvCxnSpPr>
          <p:nvPr/>
        </p:nvCxnSpPr>
        <p:spPr>
          <a:xfrm>
            <a:off x="8676588" y="1375250"/>
            <a:ext cx="0" cy="915600"/>
          </a:xfrm>
          <a:prstGeom prst="straightConnector1">
            <a:avLst/>
          </a:prstGeom>
          <a:noFill/>
          <a:ln cap="flat" cmpd="sng" w="28575">
            <a:solidFill>
              <a:schemeClr val="dk2"/>
            </a:solidFill>
            <a:prstDash val="dash"/>
            <a:round/>
            <a:headEnd len="lg" w="lg" type="none"/>
            <a:tailEnd len="lg" w="lg" type="stealth"/>
          </a:ln>
        </p:spPr>
      </p:cxnSp>
      <p:cxnSp>
        <p:nvCxnSpPr>
          <p:cNvPr id="3844" name="Shape 3844"/>
          <p:cNvCxnSpPr>
            <a:stCxn id="3835" idx="3"/>
            <a:endCxn id="3838" idx="1"/>
          </p:cNvCxnSpPr>
          <p:nvPr/>
        </p:nvCxnSpPr>
        <p:spPr>
          <a:xfrm>
            <a:off x="7727588" y="2267800"/>
            <a:ext cx="705900" cy="237900"/>
          </a:xfrm>
          <a:prstGeom prst="straightConnector1">
            <a:avLst/>
          </a:prstGeom>
          <a:noFill/>
          <a:ln cap="flat" cmpd="sng" w="28575">
            <a:solidFill>
              <a:schemeClr val="dk2"/>
            </a:solidFill>
            <a:prstDash val="dash"/>
            <a:round/>
            <a:headEnd len="lg" w="lg" type="none"/>
            <a:tailEnd len="lg" w="lg" type="stealth"/>
          </a:ln>
        </p:spPr>
      </p:cxnSp>
      <p:cxnSp>
        <p:nvCxnSpPr>
          <p:cNvPr id="3845" name="Shape 3845"/>
          <p:cNvCxnSpPr>
            <a:stCxn id="3832" idx="3"/>
            <a:endCxn id="3835" idx="1"/>
          </p:cNvCxnSpPr>
          <p:nvPr/>
        </p:nvCxnSpPr>
        <p:spPr>
          <a:xfrm>
            <a:off x="6383038" y="1963525"/>
            <a:ext cx="858300" cy="304200"/>
          </a:xfrm>
          <a:prstGeom prst="straightConnector1">
            <a:avLst/>
          </a:prstGeom>
          <a:noFill/>
          <a:ln cap="flat" cmpd="sng" w="28575">
            <a:solidFill>
              <a:schemeClr val="dk2"/>
            </a:solidFill>
            <a:prstDash val="dash"/>
            <a:round/>
            <a:headEnd len="lg" w="lg" type="none"/>
            <a:tailEnd len="lg" w="lg" type="stealth"/>
          </a:ln>
        </p:spPr>
      </p:cxnSp>
      <p:sp>
        <p:nvSpPr>
          <p:cNvPr id="3846" name="Shape 3846"/>
          <p:cNvSpPr txBox="1"/>
          <p:nvPr/>
        </p:nvSpPr>
        <p:spPr>
          <a:xfrm>
            <a:off x="8378138" y="1521975"/>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a:t>
            </a:r>
          </a:p>
        </p:txBody>
      </p:sp>
      <p:sp>
        <p:nvSpPr>
          <p:cNvPr id="3847" name="Shape 3847"/>
          <p:cNvSpPr txBox="1"/>
          <p:nvPr/>
        </p:nvSpPr>
        <p:spPr>
          <a:xfrm>
            <a:off x="7882650" y="2013893"/>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848" name="Shape 3848"/>
          <p:cNvSpPr txBox="1"/>
          <p:nvPr/>
        </p:nvSpPr>
        <p:spPr>
          <a:xfrm>
            <a:off x="7882650" y="798669"/>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849" name="Shape 3849"/>
          <p:cNvSpPr txBox="1"/>
          <p:nvPr/>
        </p:nvSpPr>
        <p:spPr>
          <a:xfrm>
            <a:off x="5286458" y="1895726"/>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850" name="Shape 3850"/>
          <p:cNvSpPr txBox="1"/>
          <p:nvPr/>
        </p:nvSpPr>
        <p:spPr>
          <a:xfrm>
            <a:off x="6106830" y="974800"/>
            <a:ext cx="12003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A deciding S (p takes no steps)</a:t>
            </a:r>
          </a:p>
        </p:txBody>
      </p:sp>
      <p:cxnSp>
        <p:nvCxnSpPr>
          <p:cNvPr id="3851" name="Shape 3851"/>
          <p:cNvCxnSpPr/>
          <p:nvPr/>
        </p:nvCxnSpPr>
        <p:spPr>
          <a:xfrm flipH="1">
            <a:off x="3961313" y="2505675"/>
            <a:ext cx="607200" cy="1200"/>
          </a:xfrm>
          <a:prstGeom prst="straightConnector1">
            <a:avLst/>
          </a:prstGeom>
          <a:noFill/>
          <a:ln cap="flat" cmpd="sng" w="28575">
            <a:solidFill>
              <a:schemeClr val="dk2"/>
            </a:solidFill>
            <a:prstDash val="solid"/>
            <a:round/>
            <a:headEnd len="lg" w="lg" type="none"/>
            <a:tailEnd len="lg" w="lg" type="none"/>
          </a:ln>
        </p:spPr>
      </p:cxnSp>
      <p:grpSp>
        <p:nvGrpSpPr>
          <p:cNvPr id="3852" name="Shape 3852"/>
          <p:cNvGrpSpPr/>
          <p:nvPr/>
        </p:nvGrpSpPr>
        <p:grpSpPr>
          <a:xfrm>
            <a:off x="3631687" y="2290875"/>
            <a:ext cx="486300" cy="429600"/>
            <a:chOff x="1774800" y="2984350"/>
            <a:chExt cx="486300" cy="429600"/>
          </a:xfrm>
        </p:grpSpPr>
        <p:sp>
          <p:nvSpPr>
            <p:cNvPr id="3853" name="Shape 3853"/>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854" name="Shape 385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3855" name="Shape 3855"/>
          <p:cNvGrpSpPr/>
          <p:nvPr/>
        </p:nvGrpSpPr>
        <p:grpSpPr>
          <a:xfrm>
            <a:off x="8433450" y="2985675"/>
            <a:ext cx="486300" cy="429600"/>
            <a:chOff x="1774800" y="2984350"/>
            <a:chExt cx="486300" cy="429600"/>
          </a:xfrm>
        </p:grpSpPr>
        <p:sp>
          <p:nvSpPr>
            <p:cNvPr id="3856" name="Shape 3856"/>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857" name="Shape 385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cxnSp>
        <p:nvCxnSpPr>
          <p:cNvPr id="3858" name="Shape 3858"/>
          <p:cNvCxnSpPr>
            <a:endCxn id="3857" idx="0"/>
          </p:cNvCxnSpPr>
          <p:nvPr/>
        </p:nvCxnSpPr>
        <p:spPr>
          <a:xfrm>
            <a:off x="8676600" y="2720475"/>
            <a:ext cx="0" cy="265200"/>
          </a:xfrm>
          <a:prstGeom prst="straightConnector1">
            <a:avLst/>
          </a:prstGeom>
          <a:noFill/>
          <a:ln cap="flat" cmpd="sng" w="28575">
            <a:solidFill>
              <a:schemeClr val="dk2"/>
            </a:solidFill>
            <a:prstDash val="solid"/>
            <a:round/>
            <a:headEnd len="lg" w="lg" type="none"/>
            <a:tailEnd len="lg" w="lg" type="none"/>
          </a:ln>
        </p:spPr>
      </p:cxnSp>
    </p:spTree>
  </p:cSld>
  <p:clrMapOvr>
    <a:masterClrMapping/>
  </p:clrMapOvr>
</p:sld>
</file>

<file path=ppt/slides/slide12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862" name="Shape 3862"/>
        <p:cNvGrpSpPr/>
        <p:nvPr/>
      </p:nvGrpSpPr>
      <p:grpSpPr>
        <a:xfrm>
          <a:off x="0" y="0"/>
          <a:ext cx="0" cy="0"/>
          <a:chOff x="0" y="0"/>
          <a:chExt cx="0" cy="0"/>
        </a:xfrm>
      </p:grpSpPr>
      <p:sp>
        <p:nvSpPr>
          <p:cNvPr id="3863" name="Shape 3863"/>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3864" name="Shape 3864"/>
          <p:cNvSpPr txBox="1"/>
          <p:nvPr>
            <p:ph idx="1" type="body"/>
          </p:nvPr>
        </p:nvSpPr>
        <p:spPr>
          <a:xfrm>
            <a:off x="973350" y="1377025"/>
            <a:ext cx="7946400" cy="618600"/>
          </a:xfrm>
          <a:prstGeom prst="rect">
            <a:avLst/>
          </a:prstGeom>
        </p:spPr>
        <p:txBody>
          <a:bodyPr anchorCtr="0" anchor="t" bIns="91425" lIns="91425" rIns="91425" wrap="square" tIns="91425">
            <a:noAutofit/>
          </a:bodyPr>
          <a:lstStyle/>
          <a:p>
            <a:pPr indent="-342900" lvl="0" marL="457200" marR="0" rtl="0" algn="l">
              <a:lnSpc>
                <a:spcPct val="115000"/>
              </a:lnSpc>
              <a:spcBef>
                <a:spcPts val="0"/>
              </a:spcBef>
              <a:spcAft>
                <a:spcPts val="1600"/>
              </a:spcAft>
              <a:buSzPct val="100000"/>
              <a:buChar char="●"/>
            </a:pPr>
            <a:r>
              <a:rPr lang="en" sz="1800"/>
              <a:t>Case 2: p’ = p</a:t>
            </a:r>
          </a:p>
          <a:p>
            <a:pPr indent="-342900" lvl="1" marL="914400" rtl="0">
              <a:spcBef>
                <a:spcPts val="0"/>
              </a:spcBef>
              <a:buSzPct val="100000"/>
              <a:buChar char="○"/>
            </a:pPr>
            <a:r>
              <a:rPr lang="en" sz="1800"/>
              <a:t>Apply Lemma 1</a:t>
            </a:r>
          </a:p>
          <a:p>
            <a:pPr lvl="0" marR="0" rtl="0" algn="l">
              <a:lnSpc>
                <a:spcPct val="115000"/>
              </a:lnSpc>
              <a:spcBef>
                <a:spcPts val="0"/>
              </a:spcBef>
              <a:spcAft>
                <a:spcPts val="1600"/>
              </a:spcAft>
              <a:buNone/>
            </a:pPr>
            <a:r>
              <a:t/>
            </a:r>
            <a:endParaRPr sz="1800"/>
          </a:p>
        </p:txBody>
      </p:sp>
      <p:sp>
        <p:nvSpPr>
          <p:cNvPr id="3865" name="Shape 3865"/>
          <p:cNvSpPr/>
          <p:nvPr/>
        </p:nvSpPr>
        <p:spPr>
          <a:xfrm>
            <a:off x="282600" y="3740925"/>
            <a:ext cx="5697300" cy="644400"/>
          </a:xfrm>
          <a:prstGeom prst="rect">
            <a:avLst/>
          </a:prstGeom>
          <a:solidFill>
            <a:srgbClr val="274E1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866" name="Shape 3866"/>
          <p:cNvSpPr/>
          <p:nvPr/>
        </p:nvSpPr>
        <p:spPr>
          <a:xfrm>
            <a:off x="282600" y="3052175"/>
            <a:ext cx="5697300" cy="644400"/>
          </a:xfrm>
          <a:prstGeom prst="rect">
            <a:avLst/>
          </a:prstGeom>
          <a:solidFill>
            <a:srgbClr val="783F04"/>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3867" name="Shape 3867"/>
          <p:cNvGrpSpPr/>
          <p:nvPr/>
        </p:nvGrpSpPr>
        <p:grpSpPr>
          <a:xfrm>
            <a:off x="430525" y="3153500"/>
            <a:ext cx="486300" cy="429600"/>
            <a:chOff x="1774800" y="2984350"/>
            <a:chExt cx="486300" cy="429600"/>
          </a:xfrm>
        </p:grpSpPr>
        <p:sp>
          <p:nvSpPr>
            <p:cNvPr id="3868" name="Shape 386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869" name="Shape 386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p>
          </p:txBody>
        </p:sp>
      </p:grpSp>
      <p:grpSp>
        <p:nvGrpSpPr>
          <p:cNvPr id="3870" name="Shape 3870"/>
          <p:cNvGrpSpPr/>
          <p:nvPr/>
        </p:nvGrpSpPr>
        <p:grpSpPr>
          <a:xfrm>
            <a:off x="2000475" y="3153500"/>
            <a:ext cx="486300" cy="429600"/>
            <a:chOff x="1774800" y="2984350"/>
            <a:chExt cx="486300" cy="429600"/>
          </a:xfrm>
        </p:grpSpPr>
        <p:sp>
          <p:nvSpPr>
            <p:cNvPr id="3871" name="Shape 387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872" name="Shape 387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1</a:t>
              </a:r>
            </a:p>
          </p:txBody>
        </p:sp>
      </p:grpSp>
      <p:grpSp>
        <p:nvGrpSpPr>
          <p:cNvPr id="3873" name="Shape 3873"/>
          <p:cNvGrpSpPr/>
          <p:nvPr/>
        </p:nvGrpSpPr>
        <p:grpSpPr>
          <a:xfrm>
            <a:off x="3102425" y="3153500"/>
            <a:ext cx="486300" cy="429600"/>
            <a:chOff x="1774800" y="2984350"/>
            <a:chExt cx="486300" cy="429600"/>
          </a:xfrm>
        </p:grpSpPr>
        <p:sp>
          <p:nvSpPr>
            <p:cNvPr id="3874" name="Shape 387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875" name="Shape 387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a:t>
              </a:r>
            </a:p>
          </p:txBody>
        </p:sp>
      </p:grpSp>
      <p:grpSp>
        <p:nvGrpSpPr>
          <p:cNvPr id="3876" name="Shape 3876"/>
          <p:cNvGrpSpPr/>
          <p:nvPr/>
        </p:nvGrpSpPr>
        <p:grpSpPr>
          <a:xfrm>
            <a:off x="4204375" y="3153488"/>
            <a:ext cx="486300" cy="429600"/>
            <a:chOff x="1774800" y="2984350"/>
            <a:chExt cx="486300" cy="429600"/>
          </a:xfrm>
        </p:grpSpPr>
        <p:sp>
          <p:nvSpPr>
            <p:cNvPr id="3877" name="Shape 387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878" name="Shape 387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i+1</a:t>
              </a:r>
            </a:p>
          </p:txBody>
        </p:sp>
      </p:grpSp>
      <p:grpSp>
        <p:nvGrpSpPr>
          <p:cNvPr id="3879" name="Shape 3879"/>
          <p:cNvGrpSpPr/>
          <p:nvPr/>
        </p:nvGrpSpPr>
        <p:grpSpPr>
          <a:xfrm>
            <a:off x="430525" y="3858625"/>
            <a:ext cx="486300" cy="429600"/>
            <a:chOff x="1774800" y="2984350"/>
            <a:chExt cx="486300" cy="429600"/>
          </a:xfrm>
        </p:grpSpPr>
        <p:sp>
          <p:nvSpPr>
            <p:cNvPr id="3880" name="Shape 388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881" name="Shape 388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0</a:t>
              </a:r>
            </a:p>
          </p:txBody>
        </p:sp>
      </p:grpSp>
      <p:grpSp>
        <p:nvGrpSpPr>
          <p:cNvPr id="3882" name="Shape 3882"/>
          <p:cNvGrpSpPr/>
          <p:nvPr/>
        </p:nvGrpSpPr>
        <p:grpSpPr>
          <a:xfrm>
            <a:off x="5306325" y="3153500"/>
            <a:ext cx="486300" cy="429600"/>
            <a:chOff x="1774800" y="2984350"/>
            <a:chExt cx="486300" cy="429600"/>
          </a:xfrm>
        </p:grpSpPr>
        <p:sp>
          <p:nvSpPr>
            <p:cNvPr id="3883" name="Shape 388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884" name="Shape 388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k</a:t>
              </a:r>
            </a:p>
          </p:txBody>
        </p:sp>
      </p:grpSp>
      <p:grpSp>
        <p:nvGrpSpPr>
          <p:cNvPr id="3885" name="Shape 3885"/>
          <p:cNvGrpSpPr/>
          <p:nvPr/>
        </p:nvGrpSpPr>
        <p:grpSpPr>
          <a:xfrm>
            <a:off x="5306325" y="3848325"/>
            <a:ext cx="486300" cy="429600"/>
            <a:chOff x="1774800" y="2984350"/>
            <a:chExt cx="486300" cy="429600"/>
          </a:xfrm>
        </p:grpSpPr>
        <p:sp>
          <p:nvSpPr>
            <p:cNvPr id="3886" name="Shape 388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887" name="Shape 388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k</a:t>
              </a:r>
            </a:p>
          </p:txBody>
        </p:sp>
      </p:grpSp>
      <p:grpSp>
        <p:nvGrpSpPr>
          <p:cNvPr id="3888" name="Shape 3888"/>
          <p:cNvGrpSpPr/>
          <p:nvPr/>
        </p:nvGrpSpPr>
        <p:grpSpPr>
          <a:xfrm>
            <a:off x="4204375" y="3848325"/>
            <a:ext cx="486300" cy="429600"/>
            <a:chOff x="1774800" y="2984350"/>
            <a:chExt cx="486300" cy="429600"/>
          </a:xfrm>
        </p:grpSpPr>
        <p:sp>
          <p:nvSpPr>
            <p:cNvPr id="3889" name="Shape 388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890" name="Shape 389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i+1</a:t>
              </a:r>
            </a:p>
          </p:txBody>
        </p:sp>
      </p:grpSp>
      <p:grpSp>
        <p:nvGrpSpPr>
          <p:cNvPr id="3891" name="Shape 3891"/>
          <p:cNvGrpSpPr/>
          <p:nvPr/>
        </p:nvGrpSpPr>
        <p:grpSpPr>
          <a:xfrm>
            <a:off x="3102425" y="3848325"/>
            <a:ext cx="486300" cy="429600"/>
            <a:chOff x="1774800" y="2984350"/>
            <a:chExt cx="486300" cy="429600"/>
          </a:xfrm>
        </p:grpSpPr>
        <p:sp>
          <p:nvSpPr>
            <p:cNvPr id="3892" name="Shape 389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893" name="Shape 389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i</a:t>
              </a:r>
            </a:p>
          </p:txBody>
        </p:sp>
      </p:grpSp>
      <p:grpSp>
        <p:nvGrpSpPr>
          <p:cNvPr id="3894" name="Shape 3894"/>
          <p:cNvGrpSpPr/>
          <p:nvPr/>
        </p:nvGrpSpPr>
        <p:grpSpPr>
          <a:xfrm>
            <a:off x="2000475" y="3848325"/>
            <a:ext cx="486300" cy="429600"/>
            <a:chOff x="1774800" y="2984350"/>
            <a:chExt cx="486300" cy="429600"/>
          </a:xfrm>
        </p:grpSpPr>
        <p:sp>
          <p:nvSpPr>
            <p:cNvPr id="3895" name="Shape 389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896" name="Shape 389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D</a:t>
              </a:r>
              <a:r>
                <a:rPr b="1" baseline="-25000" lang="en"/>
                <a:t>1</a:t>
              </a:r>
            </a:p>
          </p:txBody>
        </p:sp>
      </p:grpSp>
      <p:cxnSp>
        <p:nvCxnSpPr>
          <p:cNvPr id="3897" name="Shape 3897"/>
          <p:cNvCxnSpPr>
            <a:endCxn id="3872" idx="1"/>
          </p:cNvCxnSpPr>
          <p:nvPr/>
        </p:nvCxnSpPr>
        <p:spPr>
          <a:xfrm flipH="1" rot="10800000">
            <a:off x="836475" y="3368300"/>
            <a:ext cx="1164000" cy="11700"/>
          </a:xfrm>
          <a:prstGeom prst="straightConnector1">
            <a:avLst/>
          </a:prstGeom>
          <a:noFill/>
          <a:ln cap="flat" cmpd="sng" w="28575">
            <a:solidFill>
              <a:schemeClr val="dk2"/>
            </a:solidFill>
            <a:prstDash val="solid"/>
            <a:round/>
            <a:headEnd len="lg" w="lg" type="none"/>
            <a:tailEnd len="lg" w="lg" type="stealth"/>
          </a:ln>
        </p:spPr>
      </p:cxnSp>
      <p:cxnSp>
        <p:nvCxnSpPr>
          <p:cNvPr id="3898" name="Shape 3898"/>
          <p:cNvCxnSpPr>
            <a:stCxn id="3869" idx="2"/>
            <a:endCxn id="3881" idx="0"/>
          </p:cNvCxnSpPr>
          <p:nvPr/>
        </p:nvCxnSpPr>
        <p:spPr>
          <a:xfrm>
            <a:off x="673675" y="3583100"/>
            <a:ext cx="0" cy="275400"/>
          </a:xfrm>
          <a:prstGeom prst="straightConnector1">
            <a:avLst/>
          </a:prstGeom>
          <a:noFill/>
          <a:ln cap="flat" cmpd="sng" w="28575">
            <a:solidFill>
              <a:schemeClr val="dk2"/>
            </a:solidFill>
            <a:prstDash val="solid"/>
            <a:round/>
            <a:headEnd len="lg" w="lg" type="none"/>
            <a:tailEnd len="lg" w="lg" type="stealth"/>
          </a:ln>
        </p:spPr>
      </p:cxnSp>
      <p:cxnSp>
        <p:nvCxnSpPr>
          <p:cNvPr id="3899" name="Shape 3899"/>
          <p:cNvCxnSpPr>
            <a:stCxn id="3872" idx="2"/>
            <a:endCxn id="3896" idx="0"/>
          </p:cNvCxnSpPr>
          <p:nvPr/>
        </p:nvCxnSpPr>
        <p:spPr>
          <a:xfrm>
            <a:off x="224362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900" name="Shape 3900"/>
          <p:cNvCxnSpPr>
            <a:stCxn id="3875" idx="2"/>
            <a:endCxn id="3893" idx="0"/>
          </p:cNvCxnSpPr>
          <p:nvPr/>
        </p:nvCxnSpPr>
        <p:spPr>
          <a:xfrm>
            <a:off x="33455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901" name="Shape 3901"/>
          <p:cNvCxnSpPr>
            <a:stCxn id="3878" idx="2"/>
            <a:endCxn id="3890" idx="0"/>
          </p:cNvCxnSpPr>
          <p:nvPr/>
        </p:nvCxnSpPr>
        <p:spPr>
          <a:xfrm>
            <a:off x="4447525" y="3583088"/>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902" name="Shape 3902"/>
          <p:cNvCxnSpPr>
            <a:stCxn id="3884" idx="2"/>
            <a:endCxn id="3887" idx="0"/>
          </p:cNvCxnSpPr>
          <p:nvPr/>
        </p:nvCxnSpPr>
        <p:spPr>
          <a:xfrm>
            <a:off x="5549475" y="3583100"/>
            <a:ext cx="0" cy="265200"/>
          </a:xfrm>
          <a:prstGeom prst="straightConnector1">
            <a:avLst/>
          </a:prstGeom>
          <a:noFill/>
          <a:ln cap="flat" cmpd="sng" w="28575">
            <a:solidFill>
              <a:schemeClr val="dk2"/>
            </a:solidFill>
            <a:prstDash val="solid"/>
            <a:round/>
            <a:headEnd len="lg" w="lg" type="none"/>
            <a:tailEnd len="lg" w="lg" type="stealth"/>
          </a:ln>
        </p:spPr>
      </p:cxnSp>
      <p:cxnSp>
        <p:nvCxnSpPr>
          <p:cNvPr id="3903" name="Shape 3903"/>
          <p:cNvCxnSpPr>
            <a:endCxn id="3878" idx="1"/>
          </p:cNvCxnSpPr>
          <p:nvPr/>
        </p:nvCxnSpPr>
        <p:spPr>
          <a:xfrm flipH="1" rot="10800000">
            <a:off x="3515575" y="3368288"/>
            <a:ext cx="688800" cy="300"/>
          </a:xfrm>
          <a:prstGeom prst="straightConnector1">
            <a:avLst/>
          </a:prstGeom>
          <a:noFill/>
          <a:ln cap="flat" cmpd="sng" w="28575">
            <a:solidFill>
              <a:schemeClr val="dk2"/>
            </a:solidFill>
            <a:prstDash val="solid"/>
            <a:round/>
            <a:headEnd len="lg" w="lg" type="none"/>
            <a:tailEnd len="lg" w="lg" type="stealth"/>
          </a:ln>
        </p:spPr>
      </p:cxnSp>
      <p:sp>
        <p:nvSpPr>
          <p:cNvPr id="3904" name="Shape 3904"/>
          <p:cNvSpPr txBox="1"/>
          <p:nvPr/>
        </p:nvSpPr>
        <p:spPr>
          <a:xfrm>
            <a:off x="2515150"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3905" name="Shape 3905"/>
          <p:cNvSpPr txBox="1"/>
          <p:nvPr/>
        </p:nvSpPr>
        <p:spPr>
          <a:xfrm>
            <a:off x="4690675" y="2882300"/>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3906" name="Shape 3906"/>
          <p:cNvSpPr txBox="1"/>
          <p:nvPr/>
        </p:nvSpPr>
        <p:spPr>
          <a:xfrm>
            <a:off x="770529" y="2551967"/>
            <a:ext cx="2015100" cy="429600"/>
          </a:xfrm>
          <a:prstGeom prst="rect">
            <a:avLst/>
          </a:prstGeom>
          <a:noFill/>
          <a:ln>
            <a:noFill/>
          </a:ln>
        </p:spPr>
        <p:txBody>
          <a:bodyPr anchorCtr="0" anchor="t" bIns="91425" lIns="91425" rIns="91425" wrap="square" tIns="91425">
            <a:noAutofit/>
          </a:bodyPr>
          <a:lstStyle/>
          <a:p>
            <a:pPr lvl="0" rtl="0">
              <a:spcBef>
                <a:spcPts val="0"/>
              </a:spcBef>
              <a:buNone/>
            </a:pPr>
            <a:r>
              <a:rPr b="1" lang="en">
                <a:solidFill>
                  <a:srgbClr val="FFFF00"/>
                </a:solidFill>
              </a:rPr>
              <a:t>Neighbor</a:t>
            </a:r>
            <a:r>
              <a:rPr b="1" lang="en">
                <a:solidFill>
                  <a:srgbClr val="EFEFEF"/>
                </a:solidFill>
              </a:rPr>
              <a:t>: one result from the other in a single step</a:t>
            </a:r>
          </a:p>
        </p:txBody>
      </p:sp>
      <p:grpSp>
        <p:nvGrpSpPr>
          <p:cNvPr id="3907" name="Shape 3907"/>
          <p:cNvGrpSpPr/>
          <p:nvPr/>
        </p:nvGrpSpPr>
        <p:grpSpPr>
          <a:xfrm>
            <a:off x="430525" y="4563750"/>
            <a:ext cx="486300" cy="429600"/>
            <a:chOff x="1774800" y="2984350"/>
            <a:chExt cx="486300" cy="429600"/>
          </a:xfrm>
        </p:grpSpPr>
        <p:sp>
          <p:nvSpPr>
            <p:cNvPr id="3908" name="Shape 3908"/>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909" name="Shape 390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3910" name="Shape 3910"/>
          <p:cNvGrpSpPr/>
          <p:nvPr/>
        </p:nvGrpSpPr>
        <p:grpSpPr>
          <a:xfrm>
            <a:off x="5306325" y="4543150"/>
            <a:ext cx="486300" cy="429600"/>
            <a:chOff x="1774800" y="2984350"/>
            <a:chExt cx="486300" cy="429600"/>
          </a:xfrm>
        </p:grpSpPr>
        <p:sp>
          <p:nvSpPr>
            <p:cNvPr id="3911" name="Shape 3911"/>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912" name="Shape 391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3913" name="Shape 3913"/>
          <p:cNvGrpSpPr/>
          <p:nvPr/>
        </p:nvGrpSpPr>
        <p:grpSpPr>
          <a:xfrm>
            <a:off x="4204375" y="4543150"/>
            <a:ext cx="486300" cy="429600"/>
            <a:chOff x="1774800" y="2984350"/>
            <a:chExt cx="486300" cy="429600"/>
          </a:xfrm>
        </p:grpSpPr>
        <p:sp>
          <p:nvSpPr>
            <p:cNvPr id="3914" name="Shape 3914"/>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915" name="Shape 391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grpSp>
        <p:nvGrpSpPr>
          <p:cNvPr id="3916" name="Shape 3916"/>
          <p:cNvGrpSpPr/>
          <p:nvPr/>
        </p:nvGrpSpPr>
        <p:grpSpPr>
          <a:xfrm>
            <a:off x="3102425" y="4543150"/>
            <a:ext cx="486300" cy="429600"/>
            <a:chOff x="1774800" y="2984350"/>
            <a:chExt cx="486300" cy="429600"/>
          </a:xfrm>
        </p:grpSpPr>
        <p:sp>
          <p:nvSpPr>
            <p:cNvPr id="3917" name="Shape 3917"/>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918" name="Shape 391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3919" name="Shape 3919"/>
          <p:cNvGrpSpPr/>
          <p:nvPr/>
        </p:nvGrpSpPr>
        <p:grpSpPr>
          <a:xfrm>
            <a:off x="2000475" y="4543150"/>
            <a:ext cx="486300" cy="429600"/>
            <a:chOff x="1774800" y="2984350"/>
            <a:chExt cx="486300" cy="429600"/>
          </a:xfrm>
        </p:grpSpPr>
        <p:sp>
          <p:nvSpPr>
            <p:cNvPr id="3920" name="Shape 3920"/>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921" name="Shape 392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cxnSp>
        <p:nvCxnSpPr>
          <p:cNvPr id="3922" name="Shape 3922"/>
          <p:cNvCxnSpPr>
            <a:stCxn id="3881" idx="2"/>
            <a:endCxn id="3909" idx="0"/>
          </p:cNvCxnSpPr>
          <p:nvPr/>
        </p:nvCxnSpPr>
        <p:spPr>
          <a:xfrm>
            <a:off x="673675" y="4288225"/>
            <a:ext cx="0" cy="275400"/>
          </a:xfrm>
          <a:prstGeom prst="straightConnector1">
            <a:avLst/>
          </a:prstGeom>
          <a:noFill/>
          <a:ln cap="flat" cmpd="sng" w="28575">
            <a:solidFill>
              <a:schemeClr val="dk2"/>
            </a:solidFill>
            <a:prstDash val="solid"/>
            <a:round/>
            <a:headEnd len="lg" w="lg" type="none"/>
            <a:tailEnd len="lg" w="lg" type="none"/>
          </a:ln>
        </p:spPr>
      </p:cxnSp>
      <p:cxnSp>
        <p:nvCxnSpPr>
          <p:cNvPr id="3923" name="Shape 3923"/>
          <p:cNvCxnSpPr>
            <a:stCxn id="3896" idx="2"/>
            <a:endCxn id="3921" idx="0"/>
          </p:cNvCxnSpPr>
          <p:nvPr/>
        </p:nvCxnSpPr>
        <p:spPr>
          <a:xfrm>
            <a:off x="224362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924" name="Shape 3924"/>
          <p:cNvCxnSpPr>
            <a:stCxn id="3893" idx="2"/>
            <a:endCxn id="3918" idx="0"/>
          </p:cNvCxnSpPr>
          <p:nvPr/>
        </p:nvCxnSpPr>
        <p:spPr>
          <a:xfrm>
            <a:off x="334557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925" name="Shape 3925"/>
          <p:cNvCxnSpPr>
            <a:stCxn id="3890" idx="2"/>
            <a:endCxn id="3915" idx="0"/>
          </p:cNvCxnSpPr>
          <p:nvPr/>
        </p:nvCxnSpPr>
        <p:spPr>
          <a:xfrm>
            <a:off x="4447525" y="4277925"/>
            <a:ext cx="0" cy="265200"/>
          </a:xfrm>
          <a:prstGeom prst="straightConnector1">
            <a:avLst/>
          </a:prstGeom>
          <a:noFill/>
          <a:ln cap="flat" cmpd="sng" w="28575">
            <a:solidFill>
              <a:schemeClr val="dk2"/>
            </a:solidFill>
            <a:prstDash val="solid"/>
            <a:round/>
            <a:headEnd len="lg" w="lg" type="none"/>
            <a:tailEnd len="lg" w="lg" type="none"/>
          </a:ln>
        </p:spPr>
      </p:cxnSp>
      <p:cxnSp>
        <p:nvCxnSpPr>
          <p:cNvPr id="3926" name="Shape 3926"/>
          <p:cNvCxnSpPr>
            <a:stCxn id="3887" idx="2"/>
            <a:endCxn id="3912" idx="0"/>
          </p:cNvCxnSpPr>
          <p:nvPr/>
        </p:nvCxnSpPr>
        <p:spPr>
          <a:xfrm>
            <a:off x="5549475" y="4277925"/>
            <a:ext cx="0" cy="265200"/>
          </a:xfrm>
          <a:prstGeom prst="straightConnector1">
            <a:avLst/>
          </a:prstGeom>
          <a:noFill/>
          <a:ln cap="flat" cmpd="sng" w="28575">
            <a:solidFill>
              <a:schemeClr val="dk2"/>
            </a:solidFill>
            <a:prstDash val="solid"/>
            <a:round/>
            <a:headEnd len="lg" w="lg" type="none"/>
            <a:tailEnd len="lg" w="lg" type="none"/>
          </a:ln>
        </p:spPr>
      </p:cxnSp>
      <p:sp>
        <p:nvSpPr>
          <p:cNvPr id="3927" name="Shape 3927"/>
          <p:cNvSpPr/>
          <p:nvPr/>
        </p:nvSpPr>
        <p:spPr>
          <a:xfrm>
            <a:off x="6017475" y="3380000"/>
            <a:ext cx="346907" cy="644398"/>
          </a:xfrm>
          <a:custGeom>
            <a:pathLst>
              <a:path extrusionOk="0" h="29391" w="26246">
                <a:moveTo>
                  <a:pt x="0" y="0"/>
                </a:moveTo>
                <a:cubicBezTo>
                  <a:pt x="4371" y="2487"/>
                  <a:pt x="26076" y="10023"/>
                  <a:pt x="26227" y="14922"/>
                </a:cubicBezTo>
                <a:cubicBezTo>
                  <a:pt x="26377" y="19820"/>
                  <a:pt x="5125" y="26979"/>
                  <a:pt x="905" y="29391"/>
                </a:cubicBezTo>
              </a:path>
            </a:pathLst>
          </a:custGeom>
          <a:noFill/>
          <a:ln cap="flat" cmpd="sng" w="28575">
            <a:solidFill>
              <a:schemeClr val="dk2"/>
            </a:solidFill>
            <a:prstDash val="solid"/>
            <a:round/>
            <a:headEnd len="lg" w="lg" type="none"/>
            <a:tailEnd len="lg" w="lg" type="stealth"/>
          </a:ln>
        </p:spPr>
      </p:sp>
      <p:sp>
        <p:nvSpPr>
          <p:cNvPr id="3928" name="Shape 3928"/>
          <p:cNvSpPr txBox="1"/>
          <p:nvPr/>
        </p:nvSpPr>
        <p:spPr>
          <a:xfrm>
            <a:off x="6345428" y="3465525"/>
            <a:ext cx="9006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
        <p:nvSpPr>
          <p:cNvPr id="3929" name="Shape 3929"/>
          <p:cNvSpPr txBox="1"/>
          <p:nvPr/>
        </p:nvSpPr>
        <p:spPr>
          <a:xfrm>
            <a:off x="3402512" y="3025125"/>
            <a:ext cx="1164000" cy="2754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e’=(p’, m’)</a:t>
            </a:r>
          </a:p>
        </p:txBody>
      </p:sp>
      <p:sp>
        <p:nvSpPr>
          <p:cNvPr id="3930" name="Shape 3930"/>
          <p:cNvSpPr/>
          <p:nvPr/>
        </p:nvSpPr>
        <p:spPr>
          <a:xfrm>
            <a:off x="3043050" y="3074625"/>
            <a:ext cx="1707000" cy="1977000"/>
          </a:xfrm>
          <a:prstGeom prst="rect">
            <a:avLst/>
          </a:prstGeom>
          <a:noFill/>
          <a:ln cap="flat" cmpd="sng" w="114300">
            <a:solidFill>
              <a:srgbClr val="FF0000"/>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grpSp>
        <p:nvGrpSpPr>
          <p:cNvPr id="3931" name="Shape 3931"/>
          <p:cNvGrpSpPr/>
          <p:nvPr/>
        </p:nvGrpSpPr>
        <p:grpSpPr>
          <a:xfrm>
            <a:off x="4568500" y="810200"/>
            <a:ext cx="486300" cy="429600"/>
            <a:chOff x="1774800" y="2984350"/>
            <a:chExt cx="486300" cy="429600"/>
          </a:xfrm>
        </p:grpSpPr>
        <p:sp>
          <p:nvSpPr>
            <p:cNvPr id="3932" name="Shape 393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933" name="Shape 393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D</a:t>
              </a:r>
              <a:r>
                <a:rPr b="1" baseline="-25000" lang="en"/>
                <a:t>i</a:t>
              </a:r>
            </a:p>
          </p:txBody>
        </p:sp>
      </p:grpSp>
      <p:grpSp>
        <p:nvGrpSpPr>
          <p:cNvPr id="3934" name="Shape 3934"/>
          <p:cNvGrpSpPr/>
          <p:nvPr/>
        </p:nvGrpSpPr>
        <p:grpSpPr>
          <a:xfrm>
            <a:off x="5896738" y="516050"/>
            <a:ext cx="486300" cy="429600"/>
            <a:chOff x="1774800" y="2984350"/>
            <a:chExt cx="486300" cy="429600"/>
          </a:xfrm>
        </p:grpSpPr>
        <p:sp>
          <p:nvSpPr>
            <p:cNvPr id="3935" name="Shape 393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936" name="Shape 393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a:t>
              </a:r>
            </a:p>
          </p:txBody>
        </p:sp>
      </p:grpSp>
      <p:grpSp>
        <p:nvGrpSpPr>
          <p:cNvPr id="3937" name="Shape 3937"/>
          <p:cNvGrpSpPr/>
          <p:nvPr/>
        </p:nvGrpSpPr>
        <p:grpSpPr>
          <a:xfrm>
            <a:off x="4568513" y="2290875"/>
            <a:ext cx="486300" cy="429600"/>
            <a:chOff x="1774800" y="2984350"/>
            <a:chExt cx="486300" cy="429600"/>
          </a:xfrm>
        </p:grpSpPr>
        <p:sp>
          <p:nvSpPr>
            <p:cNvPr id="3938" name="Shape 393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939" name="Shape 393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0</a:t>
              </a:r>
            </a:p>
          </p:txBody>
        </p:sp>
      </p:grpSp>
      <p:grpSp>
        <p:nvGrpSpPr>
          <p:cNvPr id="3940" name="Shape 3940"/>
          <p:cNvGrpSpPr/>
          <p:nvPr/>
        </p:nvGrpSpPr>
        <p:grpSpPr>
          <a:xfrm>
            <a:off x="7241288" y="810200"/>
            <a:ext cx="486300" cy="429600"/>
            <a:chOff x="1774800" y="2984350"/>
            <a:chExt cx="486300" cy="429600"/>
          </a:xfrm>
        </p:grpSpPr>
        <p:sp>
          <p:nvSpPr>
            <p:cNvPr id="3941" name="Shape 394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942" name="Shape 394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E</a:t>
              </a:r>
              <a:r>
                <a:rPr b="1" baseline="-25000" lang="en"/>
                <a:t>i+1</a:t>
              </a:r>
            </a:p>
          </p:txBody>
        </p:sp>
      </p:grpSp>
      <p:cxnSp>
        <p:nvCxnSpPr>
          <p:cNvPr id="3943" name="Shape 3943"/>
          <p:cNvCxnSpPr>
            <a:stCxn id="3936" idx="1"/>
            <a:endCxn id="3933" idx="3"/>
          </p:cNvCxnSpPr>
          <p:nvPr/>
        </p:nvCxnSpPr>
        <p:spPr>
          <a:xfrm flipH="1">
            <a:off x="5054938" y="730850"/>
            <a:ext cx="841800" cy="294300"/>
          </a:xfrm>
          <a:prstGeom prst="straightConnector1">
            <a:avLst/>
          </a:prstGeom>
          <a:noFill/>
          <a:ln cap="flat" cmpd="sng" w="28575">
            <a:solidFill>
              <a:schemeClr val="dk2"/>
            </a:solidFill>
            <a:prstDash val="solid"/>
            <a:round/>
            <a:headEnd len="lg" w="lg" type="none"/>
            <a:tailEnd len="lg" w="lg" type="stealth"/>
          </a:ln>
        </p:spPr>
      </p:cxnSp>
      <p:cxnSp>
        <p:nvCxnSpPr>
          <p:cNvPr id="3944" name="Shape 3944"/>
          <p:cNvCxnSpPr>
            <a:endCxn id="3945" idx="1"/>
          </p:cNvCxnSpPr>
          <p:nvPr/>
        </p:nvCxnSpPr>
        <p:spPr>
          <a:xfrm>
            <a:off x="7672638" y="1047350"/>
            <a:ext cx="760800" cy="113100"/>
          </a:xfrm>
          <a:prstGeom prst="straightConnector1">
            <a:avLst/>
          </a:prstGeom>
          <a:noFill/>
          <a:ln cap="flat" cmpd="sng" w="28575">
            <a:solidFill>
              <a:schemeClr val="dk2"/>
            </a:solidFill>
            <a:prstDash val="solid"/>
            <a:round/>
            <a:headEnd len="lg" w="lg" type="none"/>
            <a:tailEnd len="lg" w="lg" type="stealth"/>
          </a:ln>
        </p:spPr>
      </p:cxnSp>
      <p:cxnSp>
        <p:nvCxnSpPr>
          <p:cNvPr id="3946" name="Shape 3946"/>
          <p:cNvCxnSpPr>
            <a:stCxn id="3933" idx="2"/>
            <a:endCxn id="3939" idx="0"/>
          </p:cNvCxnSpPr>
          <p:nvPr/>
        </p:nvCxnSpPr>
        <p:spPr>
          <a:xfrm>
            <a:off x="4811650" y="1239800"/>
            <a:ext cx="0" cy="1051200"/>
          </a:xfrm>
          <a:prstGeom prst="straightConnector1">
            <a:avLst/>
          </a:prstGeom>
          <a:noFill/>
          <a:ln cap="flat" cmpd="sng" w="28575">
            <a:solidFill>
              <a:schemeClr val="dk2"/>
            </a:solidFill>
            <a:prstDash val="dash"/>
            <a:round/>
            <a:headEnd len="lg" w="lg" type="none"/>
            <a:tailEnd len="lg" w="lg" type="stealth"/>
          </a:ln>
        </p:spPr>
      </p:cxnSp>
      <p:cxnSp>
        <p:nvCxnSpPr>
          <p:cNvPr id="3947" name="Shape 3947"/>
          <p:cNvCxnSpPr>
            <a:endCxn id="3942" idx="1"/>
          </p:cNvCxnSpPr>
          <p:nvPr/>
        </p:nvCxnSpPr>
        <p:spPr>
          <a:xfrm>
            <a:off x="6349988" y="730700"/>
            <a:ext cx="891300" cy="294300"/>
          </a:xfrm>
          <a:prstGeom prst="straightConnector1">
            <a:avLst/>
          </a:prstGeom>
          <a:noFill/>
          <a:ln cap="flat" cmpd="sng" w="28575">
            <a:solidFill>
              <a:schemeClr val="dk2"/>
            </a:solidFill>
            <a:prstDash val="solid"/>
            <a:round/>
            <a:headEnd len="lg" w="lg" type="none"/>
            <a:tailEnd len="lg" w="lg" type="stealth"/>
          </a:ln>
        </p:spPr>
      </p:cxnSp>
      <p:sp>
        <p:nvSpPr>
          <p:cNvPr id="3948" name="Shape 3948"/>
          <p:cNvSpPr txBox="1"/>
          <p:nvPr/>
        </p:nvSpPr>
        <p:spPr>
          <a:xfrm>
            <a:off x="5277925" y="561268"/>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949" name="Shape 3949"/>
          <p:cNvSpPr txBox="1"/>
          <p:nvPr/>
        </p:nvSpPr>
        <p:spPr>
          <a:xfrm>
            <a:off x="6657937" y="1786069"/>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950" name="Shape 3950"/>
          <p:cNvSpPr txBox="1"/>
          <p:nvPr/>
        </p:nvSpPr>
        <p:spPr>
          <a:xfrm>
            <a:off x="4517913" y="1480900"/>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a:t>
            </a:r>
          </a:p>
        </p:txBody>
      </p:sp>
      <p:sp>
        <p:nvSpPr>
          <p:cNvPr id="3951" name="Shape 3951"/>
          <p:cNvSpPr txBox="1"/>
          <p:nvPr/>
        </p:nvSpPr>
        <p:spPr>
          <a:xfrm>
            <a:off x="6719438" y="572572"/>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grpSp>
        <p:nvGrpSpPr>
          <p:cNvPr id="3952" name="Shape 3952"/>
          <p:cNvGrpSpPr/>
          <p:nvPr/>
        </p:nvGrpSpPr>
        <p:grpSpPr>
          <a:xfrm>
            <a:off x="5896738" y="1748725"/>
            <a:ext cx="486300" cy="429600"/>
            <a:chOff x="1774800" y="2984350"/>
            <a:chExt cx="486300" cy="429600"/>
          </a:xfrm>
        </p:grpSpPr>
        <p:sp>
          <p:nvSpPr>
            <p:cNvPr id="3953" name="Shape 395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954" name="Shape 395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A</a:t>
              </a:r>
            </a:p>
          </p:txBody>
        </p:sp>
      </p:grpSp>
      <p:grpSp>
        <p:nvGrpSpPr>
          <p:cNvPr id="3955" name="Shape 3955"/>
          <p:cNvGrpSpPr/>
          <p:nvPr/>
        </p:nvGrpSpPr>
        <p:grpSpPr>
          <a:xfrm>
            <a:off x="7241288" y="2053000"/>
            <a:ext cx="486300" cy="429600"/>
            <a:chOff x="1774800" y="2984350"/>
            <a:chExt cx="486300" cy="429600"/>
          </a:xfrm>
        </p:grpSpPr>
        <p:sp>
          <p:nvSpPr>
            <p:cNvPr id="3956" name="Shape 395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957" name="Shape 395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t/>
              </a:r>
              <a:endParaRPr b="1" baseline="-25000"/>
            </a:p>
          </p:txBody>
        </p:sp>
      </p:grpSp>
      <p:grpSp>
        <p:nvGrpSpPr>
          <p:cNvPr id="3958" name="Shape 3958"/>
          <p:cNvGrpSpPr/>
          <p:nvPr/>
        </p:nvGrpSpPr>
        <p:grpSpPr>
          <a:xfrm>
            <a:off x="8433438" y="2290875"/>
            <a:ext cx="486300" cy="429600"/>
            <a:chOff x="1774800" y="2984350"/>
            <a:chExt cx="486300" cy="429600"/>
          </a:xfrm>
        </p:grpSpPr>
        <p:sp>
          <p:nvSpPr>
            <p:cNvPr id="3959" name="Shape 395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960" name="Shape 396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1</a:t>
              </a:r>
            </a:p>
          </p:txBody>
        </p:sp>
      </p:grpSp>
      <p:grpSp>
        <p:nvGrpSpPr>
          <p:cNvPr id="3961" name="Shape 3961"/>
          <p:cNvGrpSpPr/>
          <p:nvPr/>
        </p:nvGrpSpPr>
        <p:grpSpPr>
          <a:xfrm>
            <a:off x="8433438" y="945650"/>
            <a:ext cx="486300" cy="429600"/>
            <a:chOff x="1774800" y="2984350"/>
            <a:chExt cx="486300" cy="429600"/>
          </a:xfrm>
        </p:grpSpPr>
        <p:sp>
          <p:nvSpPr>
            <p:cNvPr id="3962" name="Shape 396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945" name="Shape 394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D</a:t>
              </a:r>
              <a:r>
                <a:rPr b="1" baseline="-25000" lang="en"/>
                <a:t>i+1</a:t>
              </a:r>
            </a:p>
          </p:txBody>
        </p:sp>
      </p:grpSp>
      <p:cxnSp>
        <p:nvCxnSpPr>
          <p:cNvPr id="3963" name="Shape 3963"/>
          <p:cNvCxnSpPr>
            <a:stCxn id="3954" idx="1"/>
          </p:cNvCxnSpPr>
          <p:nvPr/>
        </p:nvCxnSpPr>
        <p:spPr>
          <a:xfrm flipH="1">
            <a:off x="4964038" y="1963525"/>
            <a:ext cx="932700" cy="480000"/>
          </a:xfrm>
          <a:prstGeom prst="straightConnector1">
            <a:avLst/>
          </a:prstGeom>
          <a:noFill/>
          <a:ln cap="flat" cmpd="sng" w="28575">
            <a:solidFill>
              <a:schemeClr val="dk2"/>
            </a:solidFill>
            <a:prstDash val="dash"/>
            <a:round/>
            <a:headEnd len="lg" w="lg" type="none"/>
            <a:tailEnd len="lg" w="lg" type="stealth"/>
          </a:ln>
        </p:spPr>
      </p:cxnSp>
      <p:cxnSp>
        <p:nvCxnSpPr>
          <p:cNvPr id="3964" name="Shape 3964"/>
          <p:cNvCxnSpPr>
            <a:stCxn id="3936" idx="2"/>
            <a:endCxn id="3954" idx="0"/>
          </p:cNvCxnSpPr>
          <p:nvPr/>
        </p:nvCxnSpPr>
        <p:spPr>
          <a:xfrm>
            <a:off x="6139888" y="945650"/>
            <a:ext cx="0" cy="803100"/>
          </a:xfrm>
          <a:prstGeom prst="straightConnector1">
            <a:avLst/>
          </a:prstGeom>
          <a:noFill/>
          <a:ln cap="flat" cmpd="sng" w="28575">
            <a:solidFill>
              <a:schemeClr val="dk2"/>
            </a:solidFill>
            <a:prstDash val="dash"/>
            <a:round/>
            <a:headEnd len="lg" w="lg" type="none"/>
            <a:tailEnd len="lg" w="lg" type="stealth"/>
          </a:ln>
        </p:spPr>
      </p:cxnSp>
      <p:cxnSp>
        <p:nvCxnSpPr>
          <p:cNvPr id="3965" name="Shape 3965"/>
          <p:cNvCxnSpPr>
            <a:stCxn id="3945" idx="2"/>
            <a:endCxn id="3960" idx="0"/>
          </p:cNvCxnSpPr>
          <p:nvPr/>
        </p:nvCxnSpPr>
        <p:spPr>
          <a:xfrm>
            <a:off x="8676588" y="1375250"/>
            <a:ext cx="0" cy="915600"/>
          </a:xfrm>
          <a:prstGeom prst="straightConnector1">
            <a:avLst/>
          </a:prstGeom>
          <a:noFill/>
          <a:ln cap="flat" cmpd="sng" w="28575">
            <a:solidFill>
              <a:schemeClr val="dk2"/>
            </a:solidFill>
            <a:prstDash val="dash"/>
            <a:round/>
            <a:headEnd len="lg" w="lg" type="none"/>
            <a:tailEnd len="lg" w="lg" type="stealth"/>
          </a:ln>
        </p:spPr>
      </p:cxnSp>
      <p:cxnSp>
        <p:nvCxnSpPr>
          <p:cNvPr id="3966" name="Shape 3966"/>
          <p:cNvCxnSpPr>
            <a:stCxn id="3957" idx="3"/>
            <a:endCxn id="3960" idx="1"/>
          </p:cNvCxnSpPr>
          <p:nvPr/>
        </p:nvCxnSpPr>
        <p:spPr>
          <a:xfrm>
            <a:off x="7727588" y="2267800"/>
            <a:ext cx="705900" cy="237900"/>
          </a:xfrm>
          <a:prstGeom prst="straightConnector1">
            <a:avLst/>
          </a:prstGeom>
          <a:noFill/>
          <a:ln cap="flat" cmpd="sng" w="28575">
            <a:solidFill>
              <a:schemeClr val="dk2"/>
            </a:solidFill>
            <a:prstDash val="dash"/>
            <a:round/>
            <a:headEnd len="lg" w="lg" type="none"/>
            <a:tailEnd len="lg" w="lg" type="stealth"/>
          </a:ln>
        </p:spPr>
      </p:cxnSp>
      <p:cxnSp>
        <p:nvCxnSpPr>
          <p:cNvPr id="3967" name="Shape 3967"/>
          <p:cNvCxnSpPr>
            <a:stCxn id="3954" idx="3"/>
            <a:endCxn id="3957" idx="1"/>
          </p:cNvCxnSpPr>
          <p:nvPr/>
        </p:nvCxnSpPr>
        <p:spPr>
          <a:xfrm>
            <a:off x="6383038" y="1963525"/>
            <a:ext cx="858300" cy="304200"/>
          </a:xfrm>
          <a:prstGeom prst="straightConnector1">
            <a:avLst/>
          </a:prstGeom>
          <a:noFill/>
          <a:ln cap="flat" cmpd="sng" w="28575">
            <a:solidFill>
              <a:schemeClr val="dk2"/>
            </a:solidFill>
            <a:prstDash val="dash"/>
            <a:round/>
            <a:headEnd len="lg" w="lg" type="none"/>
            <a:tailEnd len="lg" w="lg" type="stealth"/>
          </a:ln>
        </p:spPr>
      </p:cxnSp>
      <p:sp>
        <p:nvSpPr>
          <p:cNvPr id="3968" name="Shape 3968"/>
          <p:cNvSpPr txBox="1"/>
          <p:nvPr/>
        </p:nvSpPr>
        <p:spPr>
          <a:xfrm>
            <a:off x="8378138" y="1521975"/>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S</a:t>
            </a:r>
          </a:p>
        </p:txBody>
      </p:sp>
      <p:sp>
        <p:nvSpPr>
          <p:cNvPr id="3969" name="Shape 3969"/>
          <p:cNvSpPr txBox="1"/>
          <p:nvPr/>
        </p:nvSpPr>
        <p:spPr>
          <a:xfrm>
            <a:off x="7882650" y="2013893"/>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970" name="Shape 3970"/>
          <p:cNvSpPr txBox="1"/>
          <p:nvPr/>
        </p:nvSpPr>
        <p:spPr>
          <a:xfrm>
            <a:off x="7882650" y="798669"/>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971" name="Shape 3971"/>
          <p:cNvSpPr txBox="1"/>
          <p:nvPr/>
        </p:nvSpPr>
        <p:spPr>
          <a:xfrm>
            <a:off x="5286458" y="1895726"/>
            <a:ext cx="3957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e</a:t>
            </a:r>
          </a:p>
        </p:txBody>
      </p:sp>
      <p:sp>
        <p:nvSpPr>
          <p:cNvPr id="3972" name="Shape 3972"/>
          <p:cNvSpPr txBox="1"/>
          <p:nvPr/>
        </p:nvSpPr>
        <p:spPr>
          <a:xfrm>
            <a:off x="6106830" y="974800"/>
            <a:ext cx="1200300" cy="3843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A deciding S (p takes no steps)</a:t>
            </a:r>
          </a:p>
        </p:txBody>
      </p:sp>
      <p:cxnSp>
        <p:nvCxnSpPr>
          <p:cNvPr id="3973" name="Shape 3973"/>
          <p:cNvCxnSpPr/>
          <p:nvPr/>
        </p:nvCxnSpPr>
        <p:spPr>
          <a:xfrm flipH="1">
            <a:off x="3961313" y="2505675"/>
            <a:ext cx="607200" cy="1200"/>
          </a:xfrm>
          <a:prstGeom prst="straightConnector1">
            <a:avLst/>
          </a:prstGeom>
          <a:noFill/>
          <a:ln cap="flat" cmpd="sng" w="28575">
            <a:solidFill>
              <a:schemeClr val="dk2"/>
            </a:solidFill>
            <a:prstDash val="solid"/>
            <a:round/>
            <a:headEnd len="lg" w="lg" type="none"/>
            <a:tailEnd len="lg" w="lg" type="none"/>
          </a:ln>
        </p:spPr>
      </p:cxnSp>
      <p:grpSp>
        <p:nvGrpSpPr>
          <p:cNvPr id="3974" name="Shape 3974"/>
          <p:cNvGrpSpPr/>
          <p:nvPr/>
        </p:nvGrpSpPr>
        <p:grpSpPr>
          <a:xfrm>
            <a:off x="3631687" y="2290875"/>
            <a:ext cx="486300" cy="429600"/>
            <a:chOff x="1774800" y="2984350"/>
            <a:chExt cx="486300" cy="429600"/>
          </a:xfrm>
        </p:grpSpPr>
        <p:sp>
          <p:nvSpPr>
            <p:cNvPr id="3975" name="Shape 3975"/>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976" name="Shape 397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a:t>
              </a:r>
            </a:p>
          </p:txBody>
        </p:sp>
      </p:grpSp>
      <p:grpSp>
        <p:nvGrpSpPr>
          <p:cNvPr id="3977" name="Shape 3977"/>
          <p:cNvGrpSpPr/>
          <p:nvPr/>
        </p:nvGrpSpPr>
        <p:grpSpPr>
          <a:xfrm>
            <a:off x="8433450" y="2985675"/>
            <a:ext cx="486300" cy="429600"/>
            <a:chOff x="1774800" y="2984350"/>
            <a:chExt cx="486300" cy="429600"/>
          </a:xfrm>
        </p:grpSpPr>
        <p:sp>
          <p:nvSpPr>
            <p:cNvPr id="3978" name="Shape 3978"/>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3979" name="Shape 397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1</a:t>
              </a:r>
            </a:p>
          </p:txBody>
        </p:sp>
      </p:grpSp>
      <p:cxnSp>
        <p:nvCxnSpPr>
          <p:cNvPr id="3980" name="Shape 3980"/>
          <p:cNvCxnSpPr>
            <a:endCxn id="3979" idx="0"/>
          </p:cNvCxnSpPr>
          <p:nvPr/>
        </p:nvCxnSpPr>
        <p:spPr>
          <a:xfrm>
            <a:off x="8676600" y="2720475"/>
            <a:ext cx="0" cy="265200"/>
          </a:xfrm>
          <a:prstGeom prst="straightConnector1">
            <a:avLst/>
          </a:prstGeom>
          <a:noFill/>
          <a:ln cap="flat" cmpd="sng" w="28575">
            <a:solidFill>
              <a:schemeClr val="dk2"/>
            </a:solidFill>
            <a:prstDash val="solid"/>
            <a:round/>
            <a:headEnd len="lg" w="lg" type="none"/>
            <a:tailEnd len="lg" w="lg" type="none"/>
          </a:ln>
        </p:spPr>
      </p:cxnSp>
      <p:sp>
        <p:nvSpPr>
          <p:cNvPr id="3981" name="Shape 3981"/>
          <p:cNvSpPr/>
          <p:nvPr/>
        </p:nvSpPr>
        <p:spPr>
          <a:xfrm>
            <a:off x="5964600" y="1974863"/>
            <a:ext cx="625482" cy="461538"/>
          </a:xfrm>
          <a:prstGeom prst="irregularSeal1">
            <a:avLst/>
          </a:prstGeom>
          <a:solidFill>
            <a:srgbClr val="FF9900"/>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Tree>
  </p:cSld>
  <p:clrMapOvr>
    <a:masterClrMapping/>
  </p:clrMapOvr>
</p:sld>
</file>

<file path=ppt/slides/slide12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985" name="Shape 3985"/>
        <p:cNvGrpSpPr/>
        <p:nvPr/>
      </p:nvGrpSpPr>
      <p:grpSpPr>
        <a:xfrm>
          <a:off x="0" y="0"/>
          <a:ext cx="0" cy="0"/>
          <a:chOff x="0" y="0"/>
          <a:chExt cx="0" cy="0"/>
        </a:xfrm>
      </p:grpSpPr>
      <p:sp>
        <p:nvSpPr>
          <p:cNvPr id="3986" name="Shape 3986"/>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3987" name="Shape 3987"/>
          <p:cNvSpPr txBox="1"/>
          <p:nvPr>
            <p:ph idx="1" type="body"/>
          </p:nvPr>
        </p:nvSpPr>
        <p:spPr>
          <a:xfrm>
            <a:off x="973350" y="1377025"/>
            <a:ext cx="79464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Assume all configurations in D are univalent.</a:t>
            </a:r>
          </a:p>
          <a:p>
            <a:pPr indent="-342900" lvl="0" marL="457200" rtl="0">
              <a:spcBef>
                <a:spcPts val="0"/>
              </a:spcBef>
              <a:buSzPct val="100000"/>
              <a:buChar char="●"/>
            </a:pPr>
            <a:r>
              <a:rPr lang="en" sz="1800"/>
              <a:t>There exists both 0-valent configuration and 1-valent configuration in D.</a:t>
            </a:r>
          </a:p>
          <a:p>
            <a:pPr indent="-342900" lvl="0" marL="457200" rtl="0">
              <a:spcBef>
                <a:spcPts val="0"/>
              </a:spcBef>
              <a:buSzPct val="100000"/>
              <a:buChar char="●"/>
            </a:pPr>
            <a:r>
              <a:rPr lang="en" sz="1800"/>
              <a:t>Without loss of generality, assume D</a:t>
            </a:r>
            <a:r>
              <a:rPr baseline="-25000" lang="en" sz="1800"/>
              <a:t>0</a:t>
            </a:r>
            <a:r>
              <a:rPr lang="en" sz="1800"/>
              <a:t>=e(C) in D is 0-valent</a:t>
            </a:r>
          </a:p>
          <a:p>
            <a:pPr indent="-342900" lvl="0" marL="457200" rtl="0">
              <a:spcBef>
                <a:spcPts val="0"/>
              </a:spcBef>
              <a:buSzPct val="100000"/>
              <a:buChar char="●"/>
            </a:pPr>
            <a:r>
              <a:rPr lang="en" sz="1800"/>
              <a:t>Contradiction!</a:t>
            </a:r>
          </a:p>
          <a:p>
            <a:pPr lvl="0" marR="0" rtl="0" algn="l">
              <a:lnSpc>
                <a:spcPct val="115000"/>
              </a:lnSpc>
              <a:spcBef>
                <a:spcPts val="0"/>
              </a:spcBef>
              <a:spcAft>
                <a:spcPts val="1600"/>
              </a:spcAft>
              <a:buNone/>
            </a:pPr>
            <a:r>
              <a:t/>
            </a:r>
            <a:endParaRPr sz="1800"/>
          </a:p>
        </p:txBody>
      </p:sp>
    </p:spTree>
  </p:cSld>
  <p:clrMapOvr>
    <a:masterClrMapping/>
  </p:clrMapOvr>
</p:sld>
</file>

<file path=ppt/slides/slide13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991" name="Shape 3991"/>
        <p:cNvGrpSpPr/>
        <p:nvPr/>
      </p:nvGrpSpPr>
      <p:grpSpPr>
        <a:xfrm>
          <a:off x="0" y="0"/>
          <a:ext cx="0" cy="0"/>
          <a:chOff x="0" y="0"/>
          <a:chExt cx="0" cy="0"/>
        </a:xfrm>
      </p:grpSpPr>
      <p:sp>
        <p:nvSpPr>
          <p:cNvPr id="3992" name="Shape 3992"/>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Proof Outline</a:t>
            </a:r>
          </a:p>
        </p:txBody>
      </p:sp>
      <p:sp>
        <p:nvSpPr>
          <p:cNvPr id="3993" name="Shape 3993"/>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Clr>
                <a:srgbClr val="B7B7B7"/>
              </a:buClr>
              <a:buSzPct val="100000"/>
            </a:pPr>
            <a:r>
              <a:rPr lang="en" sz="1800">
                <a:solidFill>
                  <a:srgbClr val="B7B7B7"/>
                </a:solidFill>
              </a:rPr>
              <a:t>For any protocol, there is an initial configuration that is bivalent</a:t>
            </a:r>
          </a:p>
          <a:p>
            <a:pPr indent="-342900" lvl="0" marL="457200" rtl="0">
              <a:spcBef>
                <a:spcPts val="0"/>
              </a:spcBef>
              <a:buClr>
                <a:srgbClr val="B7B7B7"/>
              </a:buClr>
              <a:buSzPct val="100000"/>
            </a:pPr>
            <a:r>
              <a:rPr lang="en" sz="1800">
                <a:solidFill>
                  <a:srgbClr val="B7B7B7"/>
                </a:solidFill>
              </a:rPr>
              <a:t>Then there is another bivalent configuration reachable from it after applying some event</a:t>
            </a:r>
          </a:p>
          <a:p>
            <a:pPr indent="-342900" lvl="0" marL="457200" rtl="0">
              <a:spcBef>
                <a:spcPts val="0"/>
              </a:spcBef>
              <a:buClr>
                <a:srgbClr val="B7B7B7"/>
              </a:buClr>
              <a:buSzPct val="100000"/>
            </a:pPr>
            <a:r>
              <a:rPr lang="en" sz="1800">
                <a:solidFill>
                  <a:srgbClr val="B7B7B7"/>
                </a:solidFill>
              </a:rPr>
              <a:t>And another reachable bivalent configuration</a:t>
            </a:r>
          </a:p>
          <a:p>
            <a:pPr indent="-342900" lvl="0" marL="457200" rtl="0">
              <a:spcBef>
                <a:spcPts val="0"/>
              </a:spcBef>
              <a:buClr>
                <a:srgbClr val="B7B7B7"/>
              </a:buClr>
              <a:buSzPct val="100000"/>
            </a:pPr>
            <a:r>
              <a:rPr lang="en" sz="1800">
                <a:solidFill>
                  <a:srgbClr val="B7B7B7"/>
                </a:solidFill>
              </a:rPr>
              <a:t>…</a:t>
            </a:r>
          </a:p>
          <a:p>
            <a:pPr indent="-342900" lvl="0" marL="457200" rtl="0">
              <a:spcBef>
                <a:spcPts val="0"/>
              </a:spcBef>
              <a:buClr>
                <a:srgbClr val="FFFF00"/>
              </a:buClr>
              <a:buSzPct val="100000"/>
            </a:pPr>
            <a:r>
              <a:rPr lang="en" sz="1800">
                <a:solidFill>
                  <a:srgbClr val="FFFF00"/>
                </a:solidFill>
              </a:rPr>
              <a:t>An infinite undeciding run</a:t>
            </a:r>
          </a:p>
        </p:txBody>
      </p:sp>
    </p:spTree>
  </p:cSld>
  <p:clrMapOvr>
    <a:masterClrMapping/>
  </p:clrMapOvr>
</p:sld>
</file>

<file path=ppt/slides/slide13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3997" name="Shape 3997"/>
        <p:cNvGrpSpPr/>
        <p:nvPr/>
      </p:nvGrpSpPr>
      <p:grpSpPr>
        <a:xfrm>
          <a:off x="0" y="0"/>
          <a:ext cx="0" cy="0"/>
          <a:chOff x="0" y="0"/>
          <a:chExt cx="0" cy="0"/>
        </a:xfrm>
      </p:grpSpPr>
      <p:sp>
        <p:nvSpPr>
          <p:cNvPr id="3998" name="Shape 3998"/>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3999" name="Shape 3999"/>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marR="0" rtl="0" algn="l">
              <a:lnSpc>
                <a:spcPct val="115000"/>
              </a:lnSpc>
              <a:spcBef>
                <a:spcPts val="0"/>
              </a:spcBef>
              <a:spcAft>
                <a:spcPts val="1600"/>
              </a:spcAft>
              <a:buClr>
                <a:schemeClr val="lt1"/>
              </a:buClr>
              <a:buSzPct val="100000"/>
              <a:buFont typeface="Lato"/>
              <a:buChar char="●"/>
            </a:pPr>
            <a:r>
              <a:rPr lang="en" sz="1800"/>
              <a:t>Construct an infinite undeciding admissible run</a:t>
            </a:r>
          </a:p>
          <a:p>
            <a:pPr lvl="0" rtl="0">
              <a:spcBef>
                <a:spcPts val="0"/>
              </a:spcBef>
              <a:buNone/>
            </a:pPr>
            <a:r>
              <a:t/>
            </a:r>
            <a:endParaRPr sz="1800">
              <a:solidFill>
                <a:srgbClr val="FFFFFF"/>
              </a:solidFill>
            </a:endParaRPr>
          </a:p>
        </p:txBody>
      </p:sp>
    </p:spTree>
  </p:cSld>
  <p:clrMapOvr>
    <a:masterClrMapping/>
  </p:clrMapOvr>
</p:sld>
</file>

<file path=ppt/slides/slide13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003" name="Shape 4003"/>
        <p:cNvGrpSpPr/>
        <p:nvPr/>
      </p:nvGrpSpPr>
      <p:grpSpPr>
        <a:xfrm>
          <a:off x="0" y="0"/>
          <a:ext cx="0" cy="0"/>
          <a:chOff x="0" y="0"/>
          <a:chExt cx="0" cy="0"/>
        </a:xfrm>
      </p:grpSpPr>
      <p:sp>
        <p:nvSpPr>
          <p:cNvPr id="4004" name="Shape 4004"/>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4005" name="Shape 4005"/>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Construct an infinite undeciding admissible run</a:t>
            </a:r>
          </a:p>
          <a:p>
            <a:pPr lvl="0" marR="0" rtl="0" algn="l">
              <a:lnSpc>
                <a:spcPct val="115000"/>
              </a:lnSpc>
              <a:spcBef>
                <a:spcPts val="0"/>
              </a:spcBef>
              <a:spcAft>
                <a:spcPts val="1600"/>
              </a:spcAft>
              <a:buNone/>
            </a:pPr>
            <a:r>
              <a:t/>
            </a:r>
            <a:endParaRPr sz="1800"/>
          </a:p>
          <a:p>
            <a:pPr lvl="0" rtl="0">
              <a:spcBef>
                <a:spcPts val="0"/>
              </a:spcBef>
              <a:buNone/>
            </a:pPr>
            <a:r>
              <a:t/>
            </a:r>
            <a:endParaRPr sz="1800">
              <a:solidFill>
                <a:srgbClr val="FFFFFF"/>
              </a:solidFill>
            </a:endParaRPr>
          </a:p>
        </p:txBody>
      </p:sp>
      <p:grpSp>
        <p:nvGrpSpPr>
          <p:cNvPr id="4006" name="Shape 4006"/>
          <p:cNvGrpSpPr/>
          <p:nvPr/>
        </p:nvGrpSpPr>
        <p:grpSpPr>
          <a:xfrm>
            <a:off x="690500" y="2491625"/>
            <a:ext cx="486300" cy="429600"/>
            <a:chOff x="1774800" y="2984350"/>
            <a:chExt cx="486300" cy="429600"/>
          </a:xfrm>
        </p:grpSpPr>
        <p:sp>
          <p:nvSpPr>
            <p:cNvPr id="4007" name="Shape 400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008" name="Shape 400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0</a:t>
              </a:r>
            </a:p>
          </p:txBody>
        </p:sp>
      </p:grpSp>
      <p:grpSp>
        <p:nvGrpSpPr>
          <p:cNvPr id="4009" name="Shape 4009"/>
          <p:cNvGrpSpPr/>
          <p:nvPr/>
        </p:nvGrpSpPr>
        <p:grpSpPr>
          <a:xfrm>
            <a:off x="690500" y="3451650"/>
            <a:ext cx="486300" cy="429600"/>
            <a:chOff x="1774800" y="2984350"/>
            <a:chExt cx="486300" cy="429600"/>
          </a:xfrm>
        </p:grpSpPr>
        <p:sp>
          <p:nvSpPr>
            <p:cNvPr id="4010" name="Shape 4010"/>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011" name="Shape 401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cxnSp>
        <p:nvCxnSpPr>
          <p:cNvPr id="4012" name="Shape 4012"/>
          <p:cNvCxnSpPr>
            <a:stCxn id="4008" idx="2"/>
            <a:endCxn id="4011" idx="0"/>
          </p:cNvCxnSpPr>
          <p:nvPr/>
        </p:nvCxnSpPr>
        <p:spPr>
          <a:xfrm>
            <a:off x="933650" y="2921225"/>
            <a:ext cx="0" cy="530400"/>
          </a:xfrm>
          <a:prstGeom prst="straightConnector1">
            <a:avLst/>
          </a:prstGeom>
          <a:noFill/>
          <a:ln cap="flat" cmpd="sng" w="28575">
            <a:solidFill>
              <a:schemeClr val="dk2"/>
            </a:solidFill>
            <a:prstDash val="solid"/>
            <a:round/>
            <a:headEnd len="lg" w="lg" type="none"/>
            <a:tailEnd len="lg" w="lg" type="none"/>
          </a:ln>
        </p:spPr>
      </p:cxnSp>
      <p:sp>
        <p:nvSpPr>
          <p:cNvPr id="4013" name="Shape 4013"/>
          <p:cNvSpPr txBox="1"/>
          <p:nvPr/>
        </p:nvSpPr>
        <p:spPr>
          <a:xfrm>
            <a:off x="611369" y="3050837"/>
            <a:ext cx="1187100" cy="2712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By Lemma 2</a:t>
            </a:r>
          </a:p>
        </p:txBody>
      </p:sp>
    </p:spTree>
  </p:cSld>
  <p:clrMapOvr>
    <a:masterClrMapping/>
  </p:clrMapOvr>
</p:sld>
</file>

<file path=ppt/slides/slide13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017" name="Shape 4017"/>
        <p:cNvGrpSpPr/>
        <p:nvPr/>
      </p:nvGrpSpPr>
      <p:grpSpPr>
        <a:xfrm>
          <a:off x="0" y="0"/>
          <a:ext cx="0" cy="0"/>
          <a:chOff x="0" y="0"/>
          <a:chExt cx="0" cy="0"/>
        </a:xfrm>
      </p:grpSpPr>
      <p:sp>
        <p:nvSpPr>
          <p:cNvPr id="4018" name="Shape 4018"/>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4019" name="Shape 4019"/>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Construct an infinite undeciding admissible run</a:t>
            </a:r>
          </a:p>
          <a:p>
            <a:pPr lvl="0" marR="0" rtl="0" algn="l">
              <a:lnSpc>
                <a:spcPct val="115000"/>
              </a:lnSpc>
              <a:spcBef>
                <a:spcPts val="0"/>
              </a:spcBef>
              <a:spcAft>
                <a:spcPts val="1600"/>
              </a:spcAft>
              <a:buNone/>
            </a:pPr>
            <a:r>
              <a:t/>
            </a:r>
            <a:endParaRPr sz="1800"/>
          </a:p>
          <a:p>
            <a:pPr lvl="0" rtl="0">
              <a:spcBef>
                <a:spcPts val="0"/>
              </a:spcBef>
              <a:buNone/>
            </a:pPr>
            <a:r>
              <a:t/>
            </a:r>
            <a:endParaRPr sz="1800">
              <a:solidFill>
                <a:srgbClr val="FFFFFF"/>
              </a:solidFill>
            </a:endParaRPr>
          </a:p>
        </p:txBody>
      </p:sp>
      <p:grpSp>
        <p:nvGrpSpPr>
          <p:cNvPr id="4020" name="Shape 4020"/>
          <p:cNvGrpSpPr/>
          <p:nvPr/>
        </p:nvGrpSpPr>
        <p:grpSpPr>
          <a:xfrm>
            <a:off x="690500" y="2491625"/>
            <a:ext cx="486300" cy="429600"/>
            <a:chOff x="1774800" y="2984350"/>
            <a:chExt cx="486300" cy="429600"/>
          </a:xfrm>
        </p:grpSpPr>
        <p:sp>
          <p:nvSpPr>
            <p:cNvPr id="4021" name="Shape 402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022" name="Shape 402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0</a:t>
              </a:r>
            </a:p>
          </p:txBody>
        </p:sp>
      </p:grpSp>
      <p:grpSp>
        <p:nvGrpSpPr>
          <p:cNvPr id="4023" name="Shape 4023"/>
          <p:cNvGrpSpPr/>
          <p:nvPr/>
        </p:nvGrpSpPr>
        <p:grpSpPr>
          <a:xfrm>
            <a:off x="2026450" y="2491600"/>
            <a:ext cx="486300" cy="429600"/>
            <a:chOff x="1774800" y="2984350"/>
            <a:chExt cx="486300" cy="429600"/>
          </a:xfrm>
        </p:grpSpPr>
        <p:sp>
          <p:nvSpPr>
            <p:cNvPr id="4024" name="Shape 4024"/>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025" name="Shape 402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1</a:t>
              </a:r>
            </a:p>
          </p:txBody>
        </p:sp>
      </p:grpSp>
      <p:grpSp>
        <p:nvGrpSpPr>
          <p:cNvPr id="4026" name="Shape 4026"/>
          <p:cNvGrpSpPr/>
          <p:nvPr/>
        </p:nvGrpSpPr>
        <p:grpSpPr>
          <a:xfrm>
            <a:off x="690500" y="3451650"/>
            <a:ext cx="486300" cy="429600"/>
            <a:chOff x="1774800" y="2984350"/>
            <a:chExt cx="486300" cy="429600"/>
          </a:xfrm>
        </p:grpSpPr>
        <p:sp>
          <p:nvSpPr>
            <p:cNvPr id="4027" name="Shape 4027"/>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028" name="Shape 402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grpSp>
        <p:nvGrpSpPr>
          <p:cNvPr id="4029" name="Shape 4029"/>
          <p:cNvGrpSpPr/>
          <p:nvPr/>
        </p:nvGrpSpPr>
        <p:grpSpPr>
          <a:xfrm>
            <a:off x="2026450" y="3451650"/>
            <a:ext cx="486300" cy="429600"/>
            <a:chOff x="1774800" y="2984350"/>
            <a:chExt cx="486300" cy="429600"/>
          </a:xfrm>
        </p:grpSpPr>
        <p:sp>
          <p:nvSpPr>
            <p:cNvPr id="4030" name="Shape 4030"/>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031" name="Shape 403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cxnSp>
        <p:nvCxnSpPr>
          <p:cNvPr id="4032" name="Shape 4032"/>
          <p:cNvCxnSpPr>
            <a:stCxn id="4022" idx="3"/>
            <a:endCxn id="4025" idx="1"/>
          </p:cNvCxnSpPr>
          <p:nvPr/>
        </p:nvCxnSpPr>
        <p:spPr>
          <a:xfrm>
            <a:off x="1176800" y="2706425"/>
            <a:ext cx="849600" cy="0"/>
          </a:xfrm>
          <a:prstGeom prst="straightConnector1">
            <a:avLst/>
          </a:prstGeom>
          <a:noFill/>
          <a:ln cap="flat" cmpd="sng" w="28575">
            <a:solidFill>
              <a:schemeClr val="dk2"/>
            </a:solidFill>
            <a:prstDash val="solid"/>
            <a:round/>
            <a:headEnd len="lg" w="lg" type="none"/>
            <a:tailEnd len="lg" w="lg" type="stealth"/>
          </a:ln>
        </p:spPr>
      </p:cxnSp>
      <p:cxnSp>
        <p:nvCxnSpPr>
          <p:cNvPr id="4033" name="Shape 4033"/>
          <p:cNvCxnSpPr>
            <a:stCxn id="4022" idx="2"/>
            <a:endCxn id="4028" idx="0"/>
          </p:cNvCxnSpPr>
          <p:nvPr/>
        </p:nvCxnSpPr>
        <p:spPr>
          <a:xfrm>
            <a:off x="933650" y="2921225"/>
            <a:ext cx="0" cy="530400"/>
          </a:xfrm>
          <a:prstGeom prst="straightConnector1">
            <a:avLst/>
          </a:prstGeom>
          <a:noFill/>
          <a:ln cap="flat" cmpd="sng" w="28575">
            <a:solidFill>
              <a:schemeClr val="dk2"/>
            </a:solidFill>
            <a:prstDash val="solid"/>
            <a:round/>
            <a:headEnd len="lg" w="lg" type="none"/>
            <a:tailEnd len="lg" w="lg" type="none"/>
          </a:ln>
        </p:spPr>
      </p:cxnSp>
      <p:cxnSp>
        <p:nvCxnSpPr>
          <p:cNvPr id="4034" name="Shape 4034"/>
          <p:cNvCxnSpPr>
            <a:stCxn id="4025" idx="2"/>
            <a:endCxn id="4031" idx="0"/>
          </p:cNvCxnSpPr>
          <p:nvPr/>
        </p:nvCxnSpPr>
        <p:spPr>
          <a:xfrm>
            <a:off x="2269600" y="2921200"/>
            <a:ext cx="0" cy="530400"/>
          </a:xfrm>
          <a:prstGeom prst="straightConnector1">
            <a:avLst/>
          </a:prstGeom>
          <a:noFill/>
          <a:ln cap="flat" cmpd="sng" w="28575">
            <a:solidFill>
              <a:schemeClr val="dk2"/>
            </a:solidFill>
            <a:prstDash val="solid"/>
            <a:round/>
            <a:headEnd len="lg" w="lg" type="none"/>
            <a:tailEnd len="lg" w="lg" type="none"/>
          </a:ln>
        </p:spPr>
      </p:cxnSp>
      <p:sp>
        <p:nvSpPr>
          <p:cNvPr id="4035" name="Shape 4035"/>
          <p:cNvSpPr txBox="1"/>
          <p:nvPr/>
        </p:nvSpPr>
        <p:spPr>
          <a:xfrm>
            <a:off x="611369" y="3050837"/>
            <a:ext cx="1187100" cy="2712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By Lemma 2</a:t>
            </a:r>
          </a:p>
        </p:txBody>
      </p:sp>
      <p:sp>
        <p:nvSpPr>
          <p:cNvPr id="4036" name="Shape 4036"/>
          <p:cNvSpPr txBox="1"/>
          <p:nvPr/>
        </p:nvSpPr>
        <p:spPr>
          <a:xfrm>
            <a:off x="1945432" y="3050835"/>
            <a:ext cx="1187100" cy="2712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By Lemma 3</a:t>
            </a:r>
          </a:p>
        </p:txBody>
      </p:sp>
      <p:sp>
        <p:nvSpPr>
          <p:cNvPr id="4037" name="Shape 4037"/>
          <p:cNvSpPr txBox="1"/>
          <p:nvPr/>
        </p:nvSpPr>
        <p:spPr>
          <a:xfrm>
            <a:off x="973350" y="1991688"/>
            <a:ext cx="1588500" cy="375300"/>
          </a:xfrm>
          <a:prstGeom prst="rect">
            <a:avLst/>
          </a:prstGeom>
          <a:noFill/>
          <a:ln>
            <a:noFill/>
          </a:ln>
        </p:spPr>
        <p:txBody>
          <a:bodyPr anchorCtr="0" anchor="t" bIns="91425" lIns="91425" rIns="91425" wrap="square" tIns="91425">
            <a:noAutofit/>
          </a:bodyPr>
          <a:lstStyle/>
          <a:p>
            <a:pPr lvl="0" rtl="0">
              <a:spcBef>
                <a:spcPts val="0"/>
              </a:spcBef>
              <a:buNone/>
            </a:pPr>
            <a:r>
              <a:rPr lang="en" sz="1200">
                <a:solidFill>
                  <a:srgbClr val="FFFFFF"/>
                </a:solidFill>
              </a:rPr>
              <a:t>S</a:t>
            </a:r>
            <a:r>
              <a:rPr baseline="-25000" lang="en" sz="1200">
                <a:solidFill>
                  <a:srgbClr val="FFFFFF"/>
                </a:solidFill>
              </a:rPr>
              <a:t>1</a:t>
            </a:r>
            <a:r>
              <a:rPr lang="en" sz="1200">
                <a:solidFill>
                  <a:srgbClr val="FFFFFF"/>
                </a:solidFill>
              </a:rPr>
              <a:t> applying </a:t>
            </a:r>
          </a:p>
          <a:p>
            <a:pPr lvl="0" rtl="0">
              <a:spcBef>
                <a:spcPts val="0"/>
              </a:spcBef>
              <a:buNone/>
            </a:pPr>
            <a:r>
              <a:rPr lang="en" sz="1200">
                <a:solidFill>
                  <a:srgbClr val="FFFFFF"/>
                </a:solidFill>
              </a:rPr>
              <a:t>e</a:t>
            </a:r>
            <a:r>
              <a:rPr baseline="-25000" lang="en" sz="1200">
                <a:solidFill>
                  <a:srgbClr val="FFFFFF"/>
                </a:solidFill>
              </a:rPr>
              <a:t>1</a:t>
            </a:r>
            <a:r>
              <a:rPr lang="en" sz="1200">
                <a:solidFill>
                  <a:srgbClr val="FFFFFF"/>
                </a:solidFill>
              </a:rPr>
              <a:t> = receive(p</a:t>
            </a:r>
            <a:r>
              <a:rPr baseline="-25000" lang="en" sz="1200">
                <a:solidFill>
                  <a:srgbClr val="FFFFFF"/>
                </a:solidFill>
              </a:rPr>
              <a:t>1</a:t>
            </a:r>
            <a:r>
              <a:rPr lang="en" sz="1200">
                <a:solidFill>
                  <a:srgbClr val="FFFFFF"/>
                </a:solidFill>
              </a:rPr>
              <a:t>) last</a:t>
            </a:r>
          </a:p>
        </p:txBody>
      </p:sp>
    </p:spTree>
  </p:cSld>
  <p:clrMapOvr>
    <a:masterClrMapping/>
  </p:clrMapOvr>
</p:sld>
</file>

<file path=ppt/slides/slide13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041" name="Shape 4041"/>
        <p:cNvGrpSpPr/>
        <p:nvPr/>
      </p:nvGrpSpPr>
      <p:grpSpPr>
        <a:xfrm>
          <a:off x="0" y="0"/>
          <a:ext cx="0" cy="0"/>
          <a:chOff x="0" y="0"/>
          <a:chExt cx="0" cy="0"/>
        </a:xfrm>
      </p:grpSpPr>
      <p:sp>
        <p:nvSpPr>
          <p:cNvPr id="4042" name="Shape 4042"/>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4043" name="Shape 4043"/>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Construct an infinite undeciding admissible run</a:t>
            </a:r>
          </a:p>
          <a:p>
            <a:pPr lvl="0" rtl="0">
              <a:spcBef>
                <a:spcPts val="0"/>
              </a:spcBef>
              <a:buNone/>
            </a:pPr>
            <a:r>
              <a:t/>
            </a:r>
            <a:endParaRPr sz="1800"/>
          </a:p>
        </p:txBody>
      </p:sp>
      <p:grpSp>
        <p:nvGrpSpPr>
          <p:cNvPr id="4044" name="Shape 4044"/>
          <p:cNvGrpSpPr/>
          <p:nvPr/>
        </p:nvGrpSpPr>
        <p:grpSpPr>
          <a:xfrm>
            <a:off x="690500" y="2491625"/>
            <a:ext cx="486300" cy="429600"/>
            <a:chOff x="1774800" y="2984350"/>
            <a:chExt cx="486300" cy="429600"/>
          </a:xfrm>
        </p:grpSpPr>
        <p:sp>
          <p:nvSpPr>
            <p:cNvPr id="4045" name="Shape 404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046" name="Shape 404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0</a:t>
              </a:r>
            </a:p>
          </p:txBody>
        </p:sp>
      </p:grpSp>
      <p:grpSp>
        <p:nvGrpSpPr>
          <p:cNvPr id="4047" name="Shape 4047"/>
          <p:cNvGrpSpPr/>
          <p:nvPr/>
        </p:nvGrpSpPr>
        <p:grpSpPr>
          <a:xfrm>
            <a:off x="2026450" y="2491600"/>
            <a:ext cx="486300" cy="429600"/>
            <a:chOff x="1774800" y="2984350"/>
            <a:chExt cx="486300" cy="429600"/>
          </a:xfrm>
        </p:grpSpPr>
        <p:sp>
          <p:nvSpPr>
            <p:cNvPr id="4048" name="Shape 404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049" name="Shape 404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1</a:t>
              </a:r>
            </a:p>
          </p:txBody>
        </p:sp>
      </p:grpSp>
      <p:grpSp>
        <p:nvGrpSpPr>
          <p:cNvPr id="4050" name="Shape 4050"/>
          <p:cNvGrpSpPr/>
          <p:nvPr/>
        </p:nvGrpSpPr>
        <p:grpSpPr>
          <a:xfrm>
            <a:off x="3366975" y="2494550"/>
            <a:ext cx="486300" cy="429600"/>
            <a:chOff x="1774800" y="2984350"/>
            <a:chExt cx="486300" cy="429600"/>
          </a:xfrm>
        </p:grpSpPr>
        <p:sp>
          <p:nvSpPr>
            <p:cNvPr id="4051" name="Shape 405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052" name="Shape 405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2</a:t>
              </a:r>
            </a:p>
          </p:txBody>
        </p:sp>
      </p:grpSp>
      <p:grpSp>
        <p:nvGrpSpPr>
          <p:cNvPr id="4053" name="Shape 4053"/>
          <p:cNvGrpSpPr/>
          <p:nvPr/>
        </p:nvGrpSpPr>
        <p:grpSpPr>
          <a:xfrm>
            <a:off x="690500" y="3451650"/>
            <a:ext cx="486300" cy="429600"/>
            <a:chOff x="1774800" y="2984350"/>
            <a:chExt cx="486300" cy="429600"/>
          </a:xfrm>
        </p:grpSpPr>
        <p:sp>
          <p:nvSpPr>
            <p:cNvPr id="4054" name="Shape 4054"/>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055" name="Shape 405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grpSp>
        <p:nvGrpSpPr>
          <p:cNvPr id="4056" name="Shape 4056"/>
          <p:cNvGrpSpPr/>
          <p:nvPr/>
        </p:nvGrpSpPr>
        <p:grpSpPr>
          <a:xfrm>
            <a:off x="3367050" y="3451650"/>
            <a:ext cx="486300" cy="429600"/>
            <a:chOff x="1774800" y="2984350"/>
            <a:chExt cx="486300" cy="429600"/>
          </a:xfrm>
        </p:grpSpPr>
        <p:sp>
          <p:nvSpPr>
            <p:cNvPr id="4057" name="Shape 4057"/>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058" name="Shape 405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grpSp>
        <p:nvGrpSpPr>
          <p:cNvPr id="4059" name="Shape 4059"/>
          <p:cNvGrpSpPr/>
          <p:nvPr/>
        </p:nvGrpSpPr>
        <p:grpSpPr>
          <a:xfrm>
            <a:off x="2026450" y="3451650"/>
            <a:ext cx="486300" cy="429600"/>
            <a:chOff x="1774800" y="2984350"/>
            <a:chExt cx="486300" cy="429600"/>
          </a:xfrm>
        </p:grpSpPr>
        <p:sp>
          <p:nvSpPr>
            <p:cNvPr id="4060" name="Shape 4060"/>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061" name="Shape 406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cxnSp>
        <p:nvCxnSpPr>
          <p:cNvPr id="4062" name="Shape 4062"/>
          <p:cNvCxnSpPr>
            <a:stCxn id="4046" idx="3"/>
            <a:endCxn id="4049" idx="1"/>
          </p:cNvCxnSpPr>
          <p:nvPr/>
        </p:nvCxnSpPr>
        <p:spPr>
          <a:xfrm>
            <a:off x="1176800" y="2706425"/>
            <a:ext cx="849600" cy="0"/>
          </a:xfrm>
          <a:prstGeom prst="straightConnector1">
            <a:avLst/>
          </a:prstGeom>
          <a:noFill/>
          <a:ln cap="flat" cmpd="sng" w="28575">
            <a:solidFill>
              <a:schemeClr val="dk2"/>
            </a:solidFill>
            <a:prstDash val="solid"/>
            <a:round/>
            <a:headEnd len="lg" w="lg" type="none"/>
            <a:tailEnd len="lg" w="lg" type="stealth"/>
          </a:ln>
        </p:spPr>
      </p:cxnSp>
      <p:cxnSp>
        <p:nvCxnSpPr>
          <p:cNvPr id="4063" name="Shape 4063"/>
          <p:cNvCxnSpPr>
            <a:stCxn id="4046" idx="2"/>
            <a:endCxn id="4055" idx="0"/>
          </p:cNvCxnSpPr>
          <p:nvPr/>
        </p:nvCxnSpPr>
        <p:spPr>
          <a:xfrm>
            <a:off x="933650" y="2921225"/>
            <a:ext cx="0" cy="530400"/>
          </a:xfrm>
          <a:prstGeom prst="straightConnector1">
            <a:avLst/>
          </a:prstGeom>
          <a:noFill/>
          <a:ln cap="flat" cmpd="sng" w="28575">
            <a:solidFill>
              <a:schemeClr val="dk2"/>
            </a:solidFill>
            <a:prstDash val="solid"/>
            <a:round/>
            <a:headEnd len="lg" w="lg" type="none"/>
            <a:tailEnd len="lg" w="lg" type="none"/>
          </a:ln>
        </p:spPr>
      </p:cxnSp>
      <p:cxnSp>
        <p:nvCxnSpPr>
          <p:cNvPr id="4064" name="Shape 4064"/>
          <p:cNvCxnSpPr>
            <a:stCxn id="4049" idx="2"/>
            <a:endCxn id="4061" idx="0"/>
          </p:cNvCxnSpPr>
          <p:nvPr/>
        </p:nvCxnSpPr>
        <p:spPr>
          <a:xfrm>
            <a:off x="2269600" y="2921200"/>
            <a:ext cx="0" cy="530400"/>
          </a:xfrm>
          <a:prstGeom prst="straightConnector1">
            <a:avLst/>
          </a:prstGeom>
          <a:noFill/>
          <a:ln cap="flat" cmpd="sng" w="28575">
            <a:solidFill>
              <a:schemeClr val="dk2"/>
            </a:solidFill>
            <a:prstDash val="solid"/>
            <a:round/>
            <a:headEnd len="lg" w="lg" type="none"/>
            <a:tailEnd len="lg" w="lg" type="none"/>
          </a:ln>
        </p:spPr>
      </p:cxnSp>
      <p:cxnSp>
        <p:nvCxnSpPr>
          <p:cNvPr id="4065" name="Shape 4065"/>
          <p:cNvCxnSpPr>
            <a:stCxn id="4052" idx="2"/>
            <a:endCxn id="4058" idx="0"/>
          </p:cNvCxnSpPr>
          <p:nvPr/>
        </p:nvCxnSpPr>
        <p:spPr>
          <a:xfrm>
            <a:off x="3610125" y="2924150"/>
            <a:ext cx="0" cy="527400"/>
          </a:xfrm>
          <a:prstGeom prst="straightConnector1">
            <a:avLst/>
          </a:prstGeom>
          <a:noFill/>
          <a:ln cap="flat" cmpd="sng" w="28575">
            <a:solidFill>
              <a:schemeClr val="dk2"/>
            </a:solidFill>
            <a:prstDash val="solid"/>
            <a:round/>
            <a:headEnd len="lg" w="lg" type="none"/>
            <a:tailEnd len="lg" w="lg" type="none"/>
          </a:ln>
        </p:spPr>
      </p:cxnSp>
      <p:cxnSp>
        <p:nvCxnSpPr>
          <p:cNvPr id="4066" name="Shape 4066"/>
          <p:cNvCxnSpPr>
            <a:stCxn id="4049" idx="3"/>
            <a:endCxn id="4052" idx="1"/>
          </p:cNvCxnSpPr>
          <p:nvPr/>
        </p:nvCxnSpPr>
        <p:spPr>
          <a:xfrm>
            <a:off x="2512750" y="2706400"/>
            <a:ext cx="854100" cy="3000"/>
          </a:xfrm>
          <a:prstGeom prst="straightConnector1">
            <a:avLst/>
          </a:prstGeom>
          <a:noFill/>
          <a:ln cap="flat" cmpd="sng" w="28575">
            <a:solidFill>
              <a:schemeClr val="dk2"/>
            </a:solidFill>
            <a:prstDash val="solid"/>
            <a:round/>
            <a:headEnd len="lg" w="lg" type="none"/>
            <a:tailEnd len="lg" w="lg" type="stealth"/>
          </a:ln>
        </p:spPr>
      </p:cxnSp>
      <p:sp>
        <p:nvSpPr>
          <p:cNvPr id="4067" name="Shape 4067"/>
          <p:cNvSpPr txBox="1"/>
          <p:nvPr/>
        </p:nvSpPr>
        <p:spPr>
          <a:xfrm>
            <a:off x="611369" y="3050837"/>
            <a:ext cx="1187100" cy="2712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By Lemma 2</a:t>
            </a:r>
          </a:p>
        </p:txBody>
      </p:sp>
      <p:sp>
        <p:nvSpPr>
          <p:cNvPr id="4068" name="Shape 4068"/>
          <p:cNvSpPr txBox="1"/>
          <p:nvPr/>
        </p:nvSpPr>
        <p:spPr>
          <a:xfrm>
            <a:off x="1945432" y="3050835"/>
            <a:ext cx="1187100" cy="2712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By Lemma 3</a:t>
            </a:r>
          </a:p>
        </p:txBody>
      </p:sp>
      <p:sp>
        <p:nvSpPr>
          <p:cNvPr id="4069" name="Shape 4069"/>
          <p:cNvSpPr txBox="1"/>
          <p:nvPr/>
        </p:nvSpPr>
        <p:spPr>
          <a:xfrm>
            <a:off x="3279476" y="3052299"/>
            <a:ext cx="1187100" cy="2712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By Lemma 3</a:t>
            </a:r>
          </a:p>
        </p:txBody>
      </p:sp>
      <p:sp>
        <p:nvSpPr>
          <p:cNvPr id="4070" name="Shape 4070"/>
          <p:cNvSpPr txBox="1"/>
          <p:nvPr/>
        </p:nvSpPr>
        <p:spPr>
          <a:xfrm>
            <a:off x="973350" y="1991688"/>
            <a:ext cx="1588500" cy="375300"/>
          </a:xfrm>
          <a:prstGeom prst="rect">
            <a:avLst/>
          </a:prstGeom>
          <a:noFill/>
          <a:ln>
            <a:noFill/>
          </a:ln>
        </p:spPr>
        <p:txBody>
          <a:bodyPr anchorCtr="0" anchor="t" bIns="91425" lIns="91425" rIns="91425" wrap="square" tIns="91425">
            <a:noAutofit/>
          </a:bodyPr>
          <a:lstStyle/>
          <a:p>
            <a:pPr lvl="0" rtl="0">
              <a:spcBef>
                <a:spcPts val="0"/>
              </a:spcBef>
              <a:buNone/>
            </a:pPr>
            <a:r>
              <a:rPr lang="en" sz="1200">
                <a:solidFill>
                  <a:srgbClr val="FFFFFF"/>
                </a:solidFill>
              </a:rPr>
              <a:t>S</a:t>
            </a:r>
            <a:r>
              <a:rPr baseline="-25000" lang="en" sz="1200">
                <a:solidFill>
                  <a:srgbClr val="FFFFFF"/>
                </a:solidFill>
              </a:rPr>
              <a:t>1</a:t>
            </a:r>
            <a:r>
              <a:rPr lang="en" sz="1200">
                <a:solidFill>
                  <a:srgbClr val="FFFFFF"/>
                </a:solidFill>
              </a:rPr>
              <a:t> applying </a:t>
            </a:r>
          </a:p>
          <a:p>
            <a:pPr lvl="0" rtl="0">
              <a:spcBef>
                <a:spcPts val="0"/>
              </a:spcBef>
              <a:buNone/>
            </a:pPr>
            <a:r>
              <a:rPr lang="en" sz="1200">
                <a:solidFill>
                  <a:srgbClr val="FFFFFF"/>
                </a:solidFill>
              </a:rPr>
              <a:t>e</a:t>
            </a:r>
            <a:r>
              <a:rPr baseline="-25000" lang="en" sz="1200">
                <a:solidFill>
                  <a:srgbClr val="FFFFFF"/>
                </a:solidFill>
              </a:rPr>
              <a:t>1</a:t>
            </a:r>
            <a:r>
              <a:rPr lang="en" sz="1200">
                <a:solidFill>
                  <a:srgbClr val="FFFFFF"/>
                </a:solidFill>
              </a:rPr>
              <a:t> = receive(p</a:t>
            </a:r>
            <a:r>
              <a:rPr baseline="-25000" lang="en" sz="1200">
                <a:solidFill>
                  <a:srgbClr val="FFFFFF"/>
                </a:solidFill>
              </a:rPr>
              <a:t>1</a:t>
            </a:r>
            <a:r>
              <a:rPr lang="en" sz="1200">
                <a:solidFill>
                  <a:srgbClr val="FFFFFF"/>
                </a:solidFill>
              </a:rPr>
              <a:t>) last</a:t>
            </a:r>
          </a:p>
        </p:txBody>
      </p:sp>
      <p:sp>
        <p:nvSpPr>
          <p:cNvPr id="4071" name="Shape 4071"/>
          <p:cNvSpPr txBox="1"/>
          <p:nvPr/>
        </p:nvSpPr>
        <p:spPr>
          <a:xfrm>
            <a:off x="2145550" y="1793113"/>
            <a:ext cx="1588500" cy="375300"/>
          </a:xfrm>
          <a:prstGeom prst="rect">
            <a:avLst/>
          </a:prstGeom>
          <a:noFill/>
          <a:ln>
            <a:noFill/>
          </a:ln>
        </p:spPr>
        <p:txBody>
          <a:bodyPr anchorCtr="0" anchor="t" bIns="91425" lIns="91425" rIns="91425" wrap="square" tIns="91425">
            <a:noAutofit/>
          </a:bodyPr>
          <a:lstStyle/>
          <a:p>
            <a:pPr lvl="0" rtl="0">
              <a:spcBef>
                <a:spcPts val="0"/>
              </a:spcBef>
              <a:buNone/>
            </a:pPr>
            <a:r>
              <a:rPr lang="en" sz="1200">
                <a:solidFill>
                  <a:srgbClr val="FFFFFF"/>
                </a:solidFill>
              </a:rPr>
              <a:t>S</a:t>
            </a:r>
            <a:r>
              <a:rPr baseline="-25000" lang="en" sz="1200">
                <a:solidFill>
                  <a:srgbClr val="FFFFFF"/>
                </a:solidFill>
              </a:rPr>
              <a:t>2</a:t>
            </a:r>
            <a:r>
              <a:rPr lang="en" sz="1200">
                <a:solidFill>
                  <a:srgbClr val="FFFFFF"/>
                </a:solidFill>
              </a:rPr>
              <a:t> applying </a:t>
            </a:r>
          </a:p>
          <a:p>
            <a:pPr lvl="0" rtl="0">
              <a:spcBef>
                <a:spcPts val="0"/>
              </a:spcBef>
              <a:buNone/>
            </a:pPr>
            <a:r>
              <a:rPr lang="en" sz="1200">
                <a:solidFill>
                  <a:srgbClr val="FFFFFF"/>
                </a:solidFill>
              </a:rPr>
              <a:t>e</a:t>
            </a:r>
            <a:r>
              <a:rPr baseline="-25000" lang="en" sz="1200">
                <a:solidFill>
                  <a:srgbClr val="FFFFFF"/>
                </a:solidFill>
              </a:rPr>
              <a:t>2</a:t>
            </a:r>
            <a:r>
              <a:rPr lang="en" sz="1200">
                <a:solidFill>
                  <a:srgbClr val="FFFFFF"/>
                </a:solidFill>
              </a:rPr>
              <a:t> = receive(p</a:t>
            </a:r>
            <a:r>
              <a:rPr baseline="-25000" lang="en" sz="1200">
                <a:solidFill>
                  <a:srgbClr val="FFFFFF"/>
                </a:solidFill>
              </a:rPr>
              <a:t>2</a:t>
            </a:r>
            <a:r>
              <a:rPr lang="en" sz="1200">
                <a:solidFill>
                  <a:srgbClr val="FFFFFF"/>
                </a:solidFill>
              </a:rPr>
              <a:t>) last</a:t>
            </a:r>
          </a:p>
        </p:txBody>
      </p:sp>
    </p:spTree>
  </p:cSld>
  <p:clrMapOvr>
    <a:masterClrMapping/>
  </p:clrMapOvr>
</p:sld>
</file>

<file path=ppt/slides/slide13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075" name="Shape 4075"/>
        <p:cNvGrpSpPr/>
        <p:nvPr/>
      </p:nvGrpSpPr>
      <p:grpSpPr>
        <a:xfrm>
          <a:off x="0" y="0"/>
          <a:ext cx="0" cy="0"/>
          <a:chOff x="0" y="0"/>
          <a:chExt cx="0" cy="0"/>
        </a:xfrm>
      </p:grpSpPr>
      <p:sp>
        <p:nvSpPr>
          <p:cNvPr id="4076" name="Shape 4076"/>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4077" name="Shape 4077"/>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Construct an infinite undeciding admissible run</a:t>
            </a:r>
          </a:p>
          <a:p>
            <a:pPr lvl="0" rtl="0">
              <a:spcBef>
                <a:spcPts val="0"/>
              </a:spcBef>
              <a:buNone/>
            </a:pPr>
            <a:r>
              <a:t/>
            </a:r>
            <a:endParaRPr sz="1800"/>
          </a:p>
        </p:txBody>
      </p:sp>
      <p:grpSp>
        <p:nvGrpSpPr>
          <p:cNvPr id="4078" name="Shape 4078"/>
          <p:cNvGrpSpPr/>
          <p:nvPr/>
        </p:nvGrpSpPr>
        <p:grpSpPr>
          <a:xfrm>
            <a:off x="690500" y="2491625"/>
            <a:ext cx="486300" cy="429600"/>
            <a:chOff x="1774800" y="2984350"/>
            <a:chExt cx="486300" cy="429600"/>
          </a:xfrm>
        </p:grpSpPr>
        <p:sp>
          <p:nvSpPr>
            <p:cNvPr id="4079" name="Shape 407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080" name="Shape 408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0</a:t>
              </a:r>
            </a:p>
          </p:txBody>
        </p:sp>
      </p:grpSp>
      <p:grpSp>
        <p:nvGrpSpPr>
          <p:cNvPr id="4081" name="Shape 4081"/>
          <p:cNvGrpSpPr/>
          <p:nvPr/>
        </p:nvGrpSpPr>
        <p:grpSpPr>
          <a:xfrm>
            <a:off x="2026450" y="2491600"/>
            <a:ext cx="486300" cy="429600"/>
            <a:chOff x="1774800" y="2984350"/>
            <a:chExt cx="486300" cy="429600"/>
          </a:xfrm>
        </p:grpSpPr>
        <p:sp>
          <p:nvSpPr>
            <p:cNvPr id="4082" name="Shape 408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083" name="Shape 408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1</a:t>
              </a:r>
            </a:p>
          </p:txBody>
        </p:sp>
      </p:grpSp>
      <p:grpSp>
        <p:nvGrpSpPr>
          <p:cNvPr id="4084" name="Shape 4084"/>
          <p:cNvGrpSpPr/>
          <p:nvPr/>
        </p:nvGrpSpPr>
        <p:grpSpPr>
          <a:xfrm>
            <a:off x="3366975" y="2494550"/>
            <a:ext cx="486300" cy="429600"/>
            <a:chOff x="1774800" y="2984350"/>
            <a:chExt cx="486300" cy="429600"/>
          </a:xfrm>
        </p:grpSpPr>
        <p:sp>
          <p:nvSpPr>
            <p:cNvPr id="4085" name="Shape 408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086" name="Shape 408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2</a:t>
              </a:r>
            </a:p>
          </p:txBody>
        </p:sp>
      </p:grpSp>
      <p:grpSp>
        <p:nvGrpSpPr>
          <p:cNvPr id="4087" name="Shape 4087"/>
          <p:cNvGrpSpPr/>
          <p:nvPr/>
        </p:nvGrpSpPr>
        <p:grpSpPr>
          <a:xfrm>
            <a:off x="4707500" y="2494538"/>
            <a:ext cx="486300" cy="429600"/>
            <a:chOff x="1774800" y="2984350"/>
            <a:chExt cx="486300" cy="429600"/>
          </a:xfrm>
        </p:grpSpPr>
        <p:sp>
          <p:nvSpPr>
            <p:cNvPr id="4088" name="Shape 408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089" name="Shape 408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3</a:t>
              </a:r>
            </a:p>
          </p:txBody>
        </p:sp>
      </p:grpSp>
      <p:grpSp>
        <p:nvGrpSpPr>
          <p:cNvPr id="4090" name="Shape 4090"/>
          <p:cNvGrpSpPr/>
          <p:nvPr/>
        </p:nvGrpSpPr>
        <p:grpSpPr>
          <a:xfrm>
            <a:off x="690500" y="3451650"/>
            <a:ext cx="486300" cy="429600"/>
            <a:chOff x="1774800" y="2984350"/>
            <a:chExt cx="486300" cy="429600"/>
          </a:xfrm>
        </p:grpSpPr>
        <p:sp>
          <p:nvSpPr>
            <p:cNvPr id="4091" name="Shape 4091"/>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092" name="Shape 409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grpSp>
        <p:nvGrpSpPr>
          <p:cNvPr id="4093" name="Shape 4093"/>
          <p:cNvGrpSpPr/>
          <p:nvPr/>
        </p:nvGrpSpPr>
        <p:grpSpPr>
          <a:xfrm>
            <a:off x="4707650" y="3451650"/>
            <a:ext cx="486300" cy="429600"/>
            <a:chOff x="1774800" y="2984350"/>
            <a:chExt cx="486300" cy="429600"/>
          </a:xfrm>
        </p:grpSpPr>
        <p:sp>
          <p:nvSpPr>
            <p:cNvPr id="4094" name="Shape 4094"/>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095" name="Shape 409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grpSp>
        <p:nvGrpSpPr>
          <p:cNvPr id="4096" name="Shape 4096"/>
          <p:cNvGrpSpPr/>
          <p:nvPr/>
        </p:nvGrpSpPr>
        <p:grpSpPr>
          <a:xfrm>
            <a:off x="3367050" y="3451650"/>
            <a:ext cx="486300" cy="429600"/>
            <a:chOff x="1774800" y="2984350"/>
            <a:chExt cx="486300" cy="429600"/>
          </a:xfrm>
        </p:grpSpPr>
        <p:sp>
          <p:nvSpPr>
            <p:cNvPr id="4097" name="Shape 4097"/>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098" name="Shape 409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grpSp>
        <p:nvGrpSpPr>
          <p:cNvPr id="4099" name="Shape 4099"/>
          <p:cNvGrpSpPr/>
          <p:nvPr/>
        </p:nvGrpSpPr>
        <p:grpSpPr>
          <a:xfrm>
            <a:off x="2026450" y="3451650"/>
            <a:ext cx="486300" cy="429600"/>
            <a:chOff x="1774800" y="2984350"/>
            <a:chExt cx="486300" cy="429600"/>
          </a:xfrm>
        </p:grpSpPr>
        <p:sp>
          <p:nvSpPr>
            <p:cNvPr id="4100" name="Shape 4100"/>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101" name="Shape 410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cxnSp>
        <p:nvCxnSpPr>
          <p:cNvPr id="4102" name="Shape 4102"/>
          <p:cNvCxnSpPr>
            <a:stCxn id="4080" idx="3"/>
            <a:endCxn id="4083" idx="1"/>
          </p:cNvCxnSpPr>
          <p:nvPr/>
        </p:nvCxnSpPr>
        <p:spPr>
          <a:xfrm>
            <a:off x="1176800" y="2706425"/>
            <a:ext cx="849600" cy="0"/>
          </a:xfrm>
          <a:prstGeom prst="straightConnector1">
            <a:avLst/>
          </a:prstGeom>
          <a:noFill/>
          <a:ln cap="flat" cmpd="sng" w="28575">
            <a:solidFill>
              <a:schemeClr val="dk2"/>
            </a:solidFill>
            <a:prstDash val="solid"/>
            <a:round/>
            <a:headEnd len="lg" w="lg" type="none"/>
            <a:tailEnd len="lg" w="lg" type="stealth"/>
          </a:ln>
        </p:spPr>
      </p:cxnSp>
      <p:cxnSp>
        <p:nvCxnSpPr>
          <p:cNvPr id="4103" name="Shape 4103"/>
          <p:cNvCxnSpPr>
            <a:stCxn id="4080" idx="2"/>
            <a:endCxn id="4092" idx="0"/>
          </p:cNvCxnSpPr>
          <p:nvPr/>
        </p:nvCxnSpPr>
        <p:spPr>
          <a:xfrm>
            <a:off x="933650" y="2921225"/>
            <a:ext cx="0" cy="530400"/>
          </a:xfrm>
          <a:prstGeom prst="straightConnector1">
            <a:avLst/>
          </a:prstGeom>
          <a:noFill/>
          <a:ln cap="flat" cmpd="sng" w="28575">
            <a:solidFill>
              <a:schemeClr val="dk2"/>
            </a:solidFill>
            <a:prstDash val="solid"/>
            <a:round/>
            <a:headEnd len="lg" w="lg" type="none"/>
            <a:tailEnd len="lg" w="lg" type="none"/>
          </a:ln>
        </p:spPr>
      </p:cxnSp>
      <p:cxnSp>
        <p:nvCxnSpPr>
          <p:cNvPr id="4104" name="Shape 4104"/>
          <p:cNvCxnSpPr>
            <a:stCxn id="4083" idx="2"/>
            <a:endCxn id="4101" idx="0"/>
          </p:cNvCxnSpPr>
          <p:nvPr/>
        </p:nvCxnSpPr>
        <p:spPr>
          <a:xfrm>
            <a:off x="2269600" y="2921200"/>
            <a:ext cx="0" cy="530400"/>
          </a:xfrm>
          <a:prstGeom prst="straightConnector1">
            <a:avLst/>
          </a:prstGeom>
          <a:noFill/>
          <a:ln cap="flat" cmpd="sng" w="28575">
            <a:solidFill>
              <a:schemeClr val="dk2"/>
            </a:solidFill>
            <a:prstDash val="solid"/>
            <a:round/>
            <a:headEnd len="lg" w="lg" type="none"/>
            <a:tailEnd len="lg" w="lg" type="none"/>
          </a:ln>
        </p:spPr>
      </p:cxnSp>
      <p:cxnSp>
        <p:nvCxnSpPr>
          <p:cNvPr id="4105" name="Shape 4105"/>
          <p:cNvCxnSpPr>
            <a:stCxn id="4086" idx="2"/>
            <a:endCxn id="4098" idx="0"/>
          </p:cNvCxnSpPr>
          <p:nvPr/>
        </p:nvCxnSpPr>
        <p:spPr>
          <a:xfrm>
            <a:off x="3610125" y="2924150"/>
            <a:ext cx="0" cy="527400"/>
          </a:xfrm>
          <a:prstGeom prst="straightConnector1">
            <a:avLst/>
          </a:prstGeom>
          <a:noFill/>
          <a:ln cap="flat" cmpd="sng" w="28575">
            <a:solidFill>
              <a:schemeClr val="dk2"/>
            </a:solidFill>
            <a:prstDash val="solid"/>
            <a:round/>
            <a:headEnd len="lg" w="lg" type="none"/>
            <a:tailEnd len="lg" w="lg" type="none"/>
          </a:ln>
        </p:spPr>
      </p:cxnSp>
      <p:cxnSp>
        <p:nvCxnSpPr>
          <p:cNvPr id="4106" name="Shape 4106"/>
          <p:cNvCxnSpPr>
            <a:stCxn id="4089" idx="2"/>
            <a:endCxn id="4095" idx="0"/>
          </p:cNvCxnSpPr>
          <p:nvPr/>
        </p:nvCxnSpPr>
        <p:spPr>
          <a:xfrm>
            <a:off x="4950650" y="2924138"/>
            <a:ext cx="300" cy="527400"/>
          </a:xfrm>
          <a:prstGeom prst="straightConnector1">
            <a:avLst/>
          </a:prstGeom>
          <a:noFill/>
          <a:ln cap="flat" cmpd="sng" w="28575">
            <a:solidFill>
              <a:schemeClr val="dk2"/>
            </a:solidFill>
            <a:prstDash val="solid"/>
            <a:round/>
            <a:headEnd len="lg" w="lg" type="none"/>
            <a:tailEnd len="lg" w="lg" type="none"/>
          </a:ln>
        </p:spPr>
      </p:cxnSp>
      <p:cxnSp>
        <p:nvCxnSpPr>
          <p:cNvPr id="4107" name="Shape 4107"/>
          <p:cNvCxnSpPr>
            <a:stCxn id="4086" idx="3"/>
            <a:endCxn id="4089" idx="1"/>
          </p:cNvCxnSpPr>
          <p:nvPr/>
        </p:nvCxnSpPr>
        <p:spPr>
          <a:xfrm>
            <a:off x="3853275" y="2709350"/>
            <a:ext cx="854100" cy="0"/>
          </a:xfrm>
          <a:prstGeom prst="straightConnector1">
            <a:avLst/>
          </a:prstGeom>
          <a:noFill/>
          <a:ln cap="flat" cmpd="sng" w="28575">
            <a:solidFill>
              <a:schemeClr val="dk2"/>
            </a:solidFill>
            <a:prstDash val="solid"/>
            <a:round/>
            <a:headEnd len="lg" w="lg" type="none"/>
            <a:tailEnd len="lg" w="lg" type="stealth"/>
          </a:ln>
        </p:spPr>
      </p:cxnSp>
      <p:cxnSp>
        <p:nvCxnSpPr>
          <p:cNvPr id="4108" name="Shape 4108"/>
          <p:cNvCxnSpPr>
            <a:stCxn id="4083" idx="3"/>
            <a:endCxn id="4086" idx="1"/>
          </p:cNvCxnSpPr>
          <p:nvPr/>
        </p:nvCxnSpPr>
        <p:spPr>
          <a:xfrm>
            <a:off x="2512750" y="2706400"/>
            <a:ext cx="854100" cy="3000"/>
          </a:xfrm>
          <a:prstGeom prst="straightConnector1">
            <a:avLst/>
          </a:prstGeom>
          <a:noFill/>
          <a:ln cap="flat" cmpd="sng" w="28575">
            <a:solidFill>
              <a:schemeClr val="dk2"/>
            </a:solidFill>
            <a:prstDash val="solid"/>
            <a:round/>
            <a:headEnd len="lg" w="lg" type="none"/>
            <a:tailEnd len="lg" w="lg" type="stealth"/>
          </a:ln>
        </p:spPr>
      </p:cxnSp>
      <p:sp>
        <p:nvSpPr>
          <p:cNvPr id="4109" name="Shape 4109"/>
          <p:cNvSpPr txBox="1"/>
          <p:nvPr/>
        </p:nvSpPr>
        <p:spPr>
          <a:xfrm>
            <a:off x="611369" y="3050837"/>
            <a:ext cx="1187100" cy="2712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By Lemma 2</a:t>
            </a:r>
          </a:p>
        </p:txBody>
      </p:sp>
      <p:sp>
        <p:nvSpPr>
          <p:cNvPr id="4110" name="Shape 4110"/>
          <p:cNvSpPr txBox="1"/>
          <p:nvPr/>
        </p:nvSpPr>
        <p:spPr>
          <a:xfrm>
            <a:off x="1945432" y="3050835"/>
            <a:ext cx="1187100" cy="2712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By Lemma 3</a:t>
            </a:r>
          </a:p>
        </p:txBody>
      </p:sp>
      <p:sp>
        <p:nvSpPr>
          <p:cNvPr id="4111" name="Shape 4111"/>
          <p:cNvSpPr txBox="1"/>
          <p:nvPr/>
        </p:nvSpPr>
        <p:spPr>
          <a:xfrm>
            <a:off x="4624013" y="3052299"/>
            <a:ext cx="1187100" cy="2712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By Lemma 3</a:t>
            </a:r>
          </a:p>
        </p:txBody>
      </p:sp>
      <p:sp>
        <p:nvSpPr>
          <p:cNvPr id="4112" name="Shape 4112"/>
          <p:cNvSpPr txBox="1"/>
          <p:nvPr/>
        </p:nvSpPr>
        <p:spPr>
          <a:xfrm>
            <a:off x="3279476" y="3052299"/>
            <a:ext cx="1187100" cy="2712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By Lemma 3</a:t>
            </a:r>
          </a:p>
        </p:txBody>
      </p:sp>
      <p:sp>
        <p:nvSpPr>
          <p:cNvPr id="4113" name="Shape 4113"/>
          <p:cNvSpPr txBox="1"/>
          <p:nvPr/>
        </p:nvSpPr>
        <p:spPr>
          <a:xfrm>
            <a:off x="973350" y="1991688"/>
            <a:ext cx="1588500" cy="375300"/>
          </a:xfrm>
          <a:prstGeom prst="rect">
            <a:avLst/>
          </a:prstGeom>
          <a:noFill/>
          <a:ln>
            <a:noFill/>
          </a:ln>
        </p:spPr>
        <p:txBody>
          <a:bodyPr anchorCtr="0" anchor="t" bIns="91425" lIns="91425" rIns="91425" wrap="square" tIns="91425">
            <a:noAutofit/>
          </a:bodyPr>
          <a:lstStyle/>
          <a:p>
            <a:pPr lvl="0" rtl="0">
              <a:spcBef>
                <a:spcPts val="0"/>
              </a:spcBef>
              <a:buNone/>
            </a:pPr>
            <a:r>
              <a:rPr lang="en" sz="1200">
                <a:solidFill>
                  <a:srgbClr val="FFFFFF"/>
                </a:solidFill>
              </a:rPr>
              <a:t>S</a:t>
            </a:r>
            <a:r>
              <a:rPr baseline="-25000" lang="en" sz="1200">
                <a:solidFill>
                  <a:srgbClr val="FFFFFF"/>
                </a:solidFill>
              </a:rPr>
              <a:t>1</a:t>
            </a:r>
            <a:r>
              <a:rPr lang="en" sz="1200">
                <a:solidFill>
                  <a:srgbClr val="FFFFFF"/>
                </a:solidFill>
              </a:rPr>
              <a:t> applying </a:t>
            </a:r>
          </a:p>
          <a:p>
            <a:pPr lvl="0" rtl="0">
              <a:spcBef>
                <a:spcPts val="0"/>
              </a:spcBef>
              <a:buNone/>
            </a:pPr>
            <a:r>
              <a:rPr lang="en" sz="1200">
                <a:solidFill>
                  <a:srgbClr val="FFFFFF"/>
                </a:solidFill>
              </a:rPr>
              <a:t>e</a:t>
            </a:r>
            <a:r>
              <a:rPr baseline="-25000" lang="en" sz="1200">
                <a:solidFill>
                  <a:srgbClr val="FFFFFF"/>
                </a:solidFill>
              </a:rPr>
              <a:t>1</a:t>
            </a:r>
            <a:r>
              <a:rPr lang="en" sz="1200">
                <a:solidFill>
                  <a:srgbClr val="FFFFFF"/>
                </a:solidFill>
              </a:rPr>
              <a:t> = receive(p</a:t>
            </a:r>
            <a:r>
              <a:rPr baseline="-25000" lang="en" sz="1200">
                <a:solidFill>
                  <a:srgbClr val="FFFFFF"/>
                </a:solidFill>
              </a:rPr>
              <a:t>1</a:t>
            </a:r>
            <a:r>
              <a:rPr lang="en" sz="1200">
                <a:solidFill>
                  <a:srgbClr val="FFFFFF"/>
                </a:solidFill>
              </a:rPr>
              <a:t>) last</a:t>
            </a:r>
          </a:p>
        </p:txBody>
      </p:sp>
      <p:sp>
        <p:nvSpPr>
          <p:cNvPr id="4114" name="Shape 4114"/>
          <p:cNvSpPr txBox="1"/>
          <p:nvPr/>
        </p:nvSpPr>
        <p:spPr>
          <a:xfrm>
            <a:off x="2145550" y="1793113"/>
            <a:ext cx="1588500" cy="375300"/>
          </a:xfrm>
          <a:prstGeom prst="rect">
            <a:avLst/>
          </a:prstGeom>
          <a:noFill/>
          <a:ln>
            <a:noFill/>
          </a:ln>
        </p:spPr>
        <p:txBody>
          <a:bodyPr anchorCtr="0" anchor="t" bIns="91425" lIns="91425" rIns="91425" wrap="square" tIns="91425">
            <a:noAutofit/>
          </a:bodyPr>
          <a:lstStyle/>
          <a:p>
            <a:pPr lvl="0" rtl="0">
              <a:spcBef>
                <a:spcPts val="0"/>
              </a:spcBef>
              <a:buNone/>
            </a:pPr>
            <a:r>
              <a:rPr lang="en" sz="1200">
                <a:solidFill>
                  <a:srgbClr val="FFFFFF"/>
                </a:solidFill>
              </a:rPr>
              <a:t>S</a:t>
            </a:r>
            <a:r>
              <a:rPr baseline="-25000" lang="en" sz="1200">
                <a:solidFill>
                  <a:srgbClr val="FFFFFF"/>
                </a:solidFill>
              </a:rPr>
              <a:t>2</a:t>
            </a:r>
            <a:r>
              <a:rPr lang="en" sz="1200">
                <a:solidFill>
                  <a:srgbClr val="FFFFFF"/>
                </a:solidFill>
              </a:rPr>
              <a:t> applying </a:t>
            </a:r>
          </a:p>
          <a:p>
            <a:pPr lvl="0" rtl="0">
              <a:spcBef>
                <a:spcPts val="0"/>
              </a:spcBef>
              <a:buNone/>
            </a:pPr>
            <a:r>
              <a:rPr lang="en" sz="1200">
                <a:solidFill>
                  <a:srgbClr val="FFFFFF"/>
                </a:solidFill>
              </a:rPr>
              <a:t>e</a:t>
            </a:r>
            <a:r>
              <a:rPr baseline="-25000" lang="en" sz="1200">
                <a:solidFill>
                  <a:srgbClr val="FFFFFF"/>
                </a:solidFill>
              </a:rPr>
              <a:t>2</a:t>
            </a:r>
            <a:r>
              <a:rPr lang="en" sz="1200">
                <a:solidFill>
                  <a:srgbClr val="FFFFFF"/>
                </a:solidFill>
              </a:rPr>
              <a:t> = receive(p</a:t>
            </a:r>
            <a:r>
              <a:rPr baseline="-25000" lang="en" sz="1200">
                <a:solidFill>
                  <a:srgbClr val="FFFFFF"/>
                </a:solidFill>
              </a:rPr>
              <a:t>2</a:t>
            </a:r>
            <a:r>
              <a:rPr lang="en" sz="1200">
                <a:solidFill>
                  <a:srgbClr val="FFFFFF"/>
                </a:solidFill>
              </a:rPr>
              <a:t>) last</a:t>
            </a:r>
          </a:p>
        </p:txBody>
      </p:sp>
      <p:sp>
        <p:nvSpPr>
          <p:cNvPr id="4115" name="Shape 4115"/>
          <p:cNvSpPr txBox="1"/>
          <p:nvPr/>
        </p:nvSpPr>
        <p:spPr>
          <a:xfrm>
            <a:off x="3610125" y="2024112"/>
            <a:ext cx="1588500" cy="375300"/>
          </a:xfrm>
          <a:prstGeom prst="rect">
            <a:avLst/>
          </a:prstGeom>
          <a:noFill/>
          <a:ln>
            <a:noFill/>
          </a:ln>
        </p:spPr>
        <p:txBody>
          <a:bodyPr anchorCtr="0" anchor="t" bIns="91425" lIns="91425" rIns="91425" wrap="square" tIns="91425">
            <a:noAutofit/>
          </a:bodyPr>
          <a:lstStyle/>
          <a:p>
            <a:pPr lvl="0" rtl="0">
              <a:spcBef>
                <a:spcPts val="0"/>
              </a:spcBef>
              <a:buNone/>
            </a:pPr>
            <a:r>
              <a:rPr lang="en" sz="1200">
                <a:solidFill>
                  <a:srgbClr val="FFFFFF"/>
                </a:solidFill>
              </a:rPr>
              <a:t>S</a:t>
            </a:r>
            <a:r>
              <a:rPr baseline="-25000" lang="en" sz="1200">
                <a:solidFill>
                  <a:srgbClr val="FFFFFF"/>
                </a:solidFill>
              </a:rPr>
              <a:t>3</a:t>
            </a:r>
            <a:r>
              <a:rPr lang="en" sz="1200">
                <a:solidFill>
                  <a:srgbClr val="FFFFFF"/>
                </a:solidFill>
              </a:rPr>
              <a:t> applying </a:t>
            </a:r>
          </a:p>
          <a:p>
            <a:pPr lvl="0" rtl="0">
              <a:spcBef>
                <a:spcPts val="0"/>
              </a:spcBef>
              <a:buNone/>
            </a:pPr>
            <a:r>
              <a:rPr lang="en" sz="1200">
                <a:solidFill>
                  <a:srgbClr val="FFFFFF"/>
                </a:solidFill>
              </a:rPr>
              <a:t>e</a:t>
            </a:r>
            <a:r>
              <a:rPr baseline="-25000" lang="en" sz="1200">
                <a:solidFill>
                  <a:srgbClr val="FFFFFF"/>
                </a:solidFill>
              </a:rPr>
              <a:t>3</a:t>
            </a:r>
            <a:r>
              <a:rPr lang="en" sz="1200">
                <a:solidFill>
                  <a:srgbClr val="FFFFFF"/>
                </a:solidFill>
              </a:rPr>
              <a:t> = receive(p</a:t>
            </a:r>
            <a:r>
              <a:rPr baseline="-25000" lang="en" sz="1200">
                <a:solidFill>
                  <a:srgbClr val="FFFFFF"/>
                </a:solidFill>
              </a:rPr>
              <a:t>3</a:t>
            </a:r>
            <a:r>
              <a:rPr lang="en" sz="1200">
                <a:solidFill>
                  <a:srgbClr val="FFFFFF"/>
                </a:solidFill>
              </a:rPr>
              <a:t>) last</a:t>
            </a:r>
          </a:p>
        </p:txBody>
      </p:sp>
    </p:spTree>
  </p:cSld>
  <p:clrMapOvr>
    <a:masterClrMapping/>
  </p:clrMapOvr>
</p:sld>
</file>

<file path=ppt/slides/slide13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119" name="Shape 4119"/>
        <p:cNvGrpSpPr/>
        <p:nvPr/>
      </p:nvGrpSpPr>
      <p:grpSpPr>
        <a:xfrm>
          <a:off x="0" y="0"/>
          <a:ext cx="0" cy="0"/>
          <a:chOff x="0" y="0"/>
          <a:chExt cx="0" cy="0"/>
        </a:xfrm>
      </p:grpSpPr>
      <p:sp>
        <p:nvSpPr>
          <p:cNvPr id="4120" name="Shape 4120"/>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4121" name="Shape 4121"/>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Construct an infinite undeciding admissible run</a:t>
            </a:r>
          </a:p>
          <a:p>
            <a:pPr lvl="0" rtl="0">
              <a:spcBef>
                <a:spcPts val="0"/>
              </a:spcBef>
              <a:buNone/>
            </a:pPr>
            <a:r>
              <a:t/>
            </a:r>
            <a:endParaRPr sz="1800"/>
          </a:p>
        </p:txBody>
      </p:sp>
      <p:grpSp>
        <p:nvGrpSpPr>
          <p:cNvPr id="4122" name="Shape 4122"/>
          <p:cNvGrpSpPr/>
          <p:nvPr/>
        </p:nvGrpSpPr>
        <p:grpSpPr>
          <a:xfrm>
            <a:off x="690500" y="2491625"/>
            <a:ext cx="486300" cy="429600"/>
            <a:chOff x="1774800" y="2984350"/>
            <a:chExt cx="486300" cy="429600"/>
          </a:xfrm>
        </p:grpSpPr>
        <p:sp>
          <p:nvSpPr>
            <p:cNvPr id="4123" name="Shape 412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124" name="Shape 412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0</a:t>
              </a:r>
            </a:p>
          </p:txBody>
        </p:sp>
      </p:grpSp>
      <p:grpSp>
        <p:nvGrpSpPr>
          <p:cNvPr id="4125" name="Shape 4125"/>
          <p:cNvGrpSpPr/>
          <p:nvPr/>
        </p:nvGrpSpPr>
        <p:grpSpPr>
          <a:xfrm>
            <a:off x="2026450" y="2491600"/>
            <a:ext cx="486300" cy="429600"/>
            <a:chOff x="1774800" y="2984350"/>
            <a:chExt cx="486300" cy="429600"/>
          </a:xfrm>
        </p:grpSpPr>
        <p:sp>
          <p:nvSpPr>
            <p:cNvPr id="4126" name="Shape 412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127" name="Shape 412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1</a:t>
              </a:r>
            </a:p>
          </p:txBody>
        </p:sp>
      </p:grpSp>
      <p:grpSp>
        <p:nvGrpSpPr>
          <p:cNvPr id="4128" name="Shape 4128"/>
          <p:cNvGrpSpPr/>
          <p:nvPr/>
        </p:nvGrpSpPr>
        <p:grpSpPr>
          <a:xfrm>
            <a:off x="3366975" y="2494550"/>
            <a:ext cx="486300" cy="429600"/>
            <a:chOff x="1774800" y="2984350"/>
            <a:chExt cx="486300" cy="429600"/>
          </a:xfrm>
        </p:grpSpPr>
        <p:sp>
          <p:nvSpPr>
            <p:cNvPr id="4129" name="Shape 4129"/>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130" name="Shape 413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2</a:t>
              </a:r>
            </a:p>
          </p:txBody>
        </p:sp>
      </p:grpSp>
      <p:grpSp>
        <p:nvGrpSpPr>
          <p:cNvPr id="4131" name="Shape 4131"/>
          <p:cNvGrpSpPr/>
          <p:nvPr/>
        </p:nvGrpSpPr>
        <p:grpSpPr>
          <a:xfrm>
            <a:off x="4707500" y="2494538"/>
            <a:ext cx="486300" cy="429600"/>
            <a:chOff x="1774800" y="2984350"/>
            <a:chExt cx="486300" cy="429600"/>
          </a:xfrm>
        </p:grpSpPr>
        <p:sp>
          <p:nvSpPr>
            <p:cNvPr id="4132" name="Shape 413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133" name="Shape 413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3</a:t>
              </a:r>
            </a:p>
          </p:txBody>
        </p:sp>
      </p:grpSp>
      <p:grpSp>
        <p:nvGrpSpPr>
          <p:cNvPr id="4134" name="Shape 4134"/>
          <p:cNvGrpSpPr/>
          <p:nvPr/>
        </p:nvGrpSpPr>
        <p:grpSpPr>
          <a:xfrm>
            <a:off x="690500" y="3451650"/>
            <a:ext cx="486300" cy="429600"/>
            <a:chOff x="1774800" y="2984350"/>
            <a:chExt cx="486300" cy="429600"/>
          </a:xfrm>
        </p:grpSpPr>
        <p:sp>
          <p:nvSpPr>
            <p:cNvPr id="4135" name="Shape 4135"/>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136" name="Shape 413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grpSp>
        <p:nvGrpSpPr>
          <p:cNvPr id="4137" name="Shape 4137"/>
          <p:cNvGrpSpPr/>
          <p:nvPr/>
        </p:nvGrpSpPr>
        <p:grpSpPr>
          <a:xfrm>
            <a:off x="4707650" y="3451650"/>
            <a:ext cx="486300" cy="429600"/>
            <a:chOff x="1774800" y="2984350"/>
            <a:chExt cx="486300" cy="429600"/>
          </a:xfrm>
        </p:grpSpPr>
        <p:sp>
          <p:nvSpPr>
            <p:cNvPr id="4138" name="Shape 4138"/>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139" name="Shape 413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grpSp>
        <p:nvGrpSpPr>
          <p:cNvPr id="4140" name="Shape 4140"/>
          <p:cNvGrpSpPr/>
          <p:nvPr/>
        </p:nvGrpSpPr>
        <p:grpSpPr>
          <a:xfrm>
            <a:off x="3367050" y="3451650"/>
            <a:ext cx="486300" cy="429600"/>
            <a:chOff x="1774800" y="2984350"/>
            <a:chExt cx="486300" cy="429600"/>
          </a:xfrm>
        </p:grpSpPr>
        <p:sp>
          <p:nvSpPr>
            <p:cNvPr id="4141" name="Shape 4141"/>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142" name="Shape 414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grpSp>
        <p:nvGrpSpPr>
          <p:cNvPr id="4143" name="Shape 4143"/>
          <p:cNvGrpSpPr/>
          <p:nvPr/>
        </p:nvGrpSpPr>
        <p:grpSpPr>
          <a:xfrm>
            <a:off x="2026450" y="3451650"/>
            <a:ext cx="486300" cy="429600"/>
            <a:chOff x="1774800" y="2984350"/>
            <a:chExt cx="486300" cy="429600"/>
          </a:xfrm>
        </p:grpSpPr>
        <p:sp>
          <p:nvSpPr>
            <p:cNvPr id="4144" name="Shape 4144"/>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145" name="Shape 414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cxnSp>
        <p:nvCxnSpPr>
          <p:cNvPr id="4146" name="Shape 4146"/>
          <p:cNvCxnSpPr>
            <a:stCxn id="4124" idx="3"/>
            <a:endCxn id="4127" idx="1"/>
          </p:cNvCxnSpPr>
          <p:nvPr/>
        </p:nvCxnSpPr>
        <p:spPr>
          <a:xfrm>
            <a:off x="1176800" y="2706425"/>
            <a:ext cx="849600" cy="0"/>
          </a:xfrm>
          <a:prstGeom prst="straightConnector1">
            <a:avLst/>
          </a:prstGeom>
          <a:noFill/>
          <a:ln cap="flat" cmpd="sng" w="28575">
            <a:solidFill>
              <a:schemeClr val="dk2"/>
            </a:solidFill>
            <a:prstDash val="solid"/>
            <a:round/>
            <a:headEnd len="lg" w="lg" type="none"/>
            <a:tailEnd len="lg" w="lg" type="stealth"/>
          </a:ln>
        </p:spPr>
      </p:cxnSp>
      <p:cxnSp>
        <p:nvCxnSpPr>
          <p:cNvPr id="4147" name="Shape 4147"/>
          <p:cNvCxnSpPr>
            <a:stCxn id="4124" idx="2"/>
            <a:endCxn id="4136" idx="0"/>
          </p:cNvCxnSpPr>
          <p:nvPr/>
        </p:nvCxnSpPr>
        <p:spPr>
          <a:xfrm>
            <a:off x="933650" y="2921225"/>
            <a:ext cx="0" cy="530400"/>
          </a:xfrm>
          <a:prstGeom prst="straightConnector1">
            <a:avLst/>
          </a:prstGeom>
          <a:noFill/>
          <a:ln cap="flat" cmpd="sng" w="28575">
            <a:solidFill>
              <a:schemeClr val="dk2"/>
            </a:solidFill>
            <a:prstDash val="solid"/>
            <a:round/>
            <a:headEnd len="lg" w="lg" type="none"/>
            <a:tailEnd len="lg" w="lg" type="none"/>
          </a:ln>
        </p:spPr>
      </p:cxnSp>
      <p:cxnSp>
        <p:nvCxnSpPr>
          <p:cNvPr id="4148" name="Shape 4148"/>
          <p:cNvCxnSpPr>
            <a:stCxn id="4127" idx="2"/>
            <a:endCxn id="4145" idx="0"/>
          </p:cNvCxnSpPr>
          <p:nvPr/>
        </p:nvCxnSpPr>
        <p:spPr>
          <a:xfrm>
            <a:off x="2269600" y="2921200"/>
            <a:ext cx="0" cy="530400"/>
          </a:xfrm>
          <a:prstGeom prst="straightConnector1">
            <a:avLst/>
          </a:prstGeom>
          <a:noFill/>
          <a:ln cap="flat" cmpd="sng" w="28575">
            <a:solidFill>
              <a:schemeClr val="dk2"/>
            </a:solidFill>
            <a:prstDash val="solid"/>
            <a:round/>
            <a:headEnd len="lg" w="lg" type="none"/>
            <a:tailEnd len="lg" w="lg" type="none"/>
          </a:ln>
        </p:spPr>
      </p:cxnSp>
      <p:cxnSp>
        <p:nvCxnSpPr>
          <p:cNvPr id="4149" name="Shape 4149"/>
          <p:cNvCxnSpPr>
            <a:stCxn id="4130" idx="2"/>
            <a:endCxn id="4142" idx="0"/>
          </p:cNvCxnSpPr>
          <p:nvPr/>
        </p:nvCxnSpPr>
        <p:spPr>
          <a:xfrm>
            <a:off x="3610125" y="2924150"/>
            <a:ext cx="0" cy="527400"/>
          </a:xfrm>
          <a:prstGeom prst="straightConnector1">
            <a:avLst/>
          </a:prstGeom>
          <a:noFill/>
          <a:ln cap="flat" cmpd="sng" w="28575">
            <a:solidFill>
              <a:schemeClr val="dk2"/>
            </a:solidFill>
            <a:prstDash val="solid"/>
            <a:round/>
            <a:headEnd len="lg" w="lg" type="none"/>
            <a:tailEnd len="lg" w="lg" type="none"/>
          </a:ln>
        </p:spPr>
      </p:cxnSp>
      <p:cxnSp>
        <p:nvCxnSpPr>
          <p:cNvPr id="4150" name="Shape 4150"/>
          <p:cNvCxnSpPr>
            <a:stCxn id="4133" idx="2"/>
            <a:endCxn id="4139" idx="0"/>
          </p:cNvCxnSpPr>
          <p:nvPr/>
        </p:nvCxnSpPr>
        <p:spPr>
          <a:xfrm>
            <a:off x="4950650" y="2924138"/>
            <a:ext cx="300" cy="527400"/>
          </a:xfrm>
          <a:prstGeom prst="straightConnector1">
            <a:avLst/>
          </a:prstGeom>
          <a:noFill/>
          <a:ln cap="flat" cmpd="sng" w="28575">
            <a:solidFill>
              <a:schemeClr val="dk2"/>
            </a:solidFill>
            <a:prstDash val="solid"/>
            <a:round/>
            <a:headEnd len="lg" w="lg" type="none"/>
            <a:tailEnd len="lg" w="lg" type="none"/>
          </a:ln>
        </p:spPr>
      </p:cxnSp>
      <p:cxnSp>
        <p:nvCxnSpPr>
          <p:cNvPr id="4151" name="Shape 4151"/>
          <p:cNvCxnSpPr>
            <a:stCxn id="4130" idx="3"/>
            <a:endCxn id="4133" idx="1"/>
          </p:cNvCxnSpPr>
          <p:nvPr/>
        </p:nvCxnSpPr>
        <p:spPr>
          <a:xfrm>
            <a:off x="3853275" y="2709350"/>
            <a:ext cx="854100" cy="0"/>
          </a:xfrm>
          <a:prstGeom prst="straightConnector1">
            <a:avLst/>
          </a:prstGeom>
          <a:noFill/>
          <a:ln cap="flat" cmpd="sng" w="28575">
            <a:solidFill>
              <a:schemeClr val="dk2"/>
            </a:solidFill>
            <a:prstDash val="solid"/>
            <a:round/>
            <a:headEnd len="lg" w="lg" type="none"/>
            <a:tailEnd len="lg" w="lg" type="stealth"/>
          </a:ln>
        </p:spPr>
      </p:cxnSp>
      <p:cxnSp>
        <p:nvCxnSpPr>
          <p:cNvPr id="4152" name="Shape 4152"/>
          <p:cNvCxnSpPr>
            <a:stCxn id="4127" idx="3"/>
            <a:endCxn id="4130" idx="1"/>
          </p:cNvCxnSpPr>
          <p:nvPr/>
        </p:nvCxnSpPr>
        <p:spPr>
          <a:xfrm>
            <a:off x="2512750" y="2706400"/>
            <a:ext cx="854100" cy="3000"/>
          </a:xfrm>
          <a:prstGeom prst="straightConnector1">
            <a:avLst/>
          </a:prstGeom>
          <a:noFill/>
          <a:ln cap="flat" cmpd="sng" w="28575">
            <a:solidFill>
              <a:schemeClr val="dk2"/>
            </a:solidFill>
            <a:prstDash val="solid"/>
            <a:round/>
            <a:headEnd len="lg" w="lg" type="none"/>
            <a:tailEnd len="lg" w="lg" type="stealth"/>
          </a:ln>
        </p:spPr>
      </p:cxnSp>
      <p:sp>
        <p:nvSpPr>
          <p:cNvPr id="4153" name="Shape 4153"/>
          <p:cNvSpPr txBox="1"/>
          <p:nvPr/>
        </p:nvSpPr>
        <p:spPr>
          <a:xfrm>
            <a:off x="611369" y="3050837"/>
            <a:ext cx="1187100" cy="2712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By Lemma 2</a:t>
            </a:r>
          </a:p>
        </p:txBody>
      </p:sp>
      <p:sp>
        <p:nvSpPr>
          <p:cNvPr id="4154" name="Shape 4154"/>
          <p:cNvSpPr txBox="1"/>
          <p:nvPr/>
        </p:nvSpPr>
        <p:spPr>
          <a:xfrm>
            <a:off x="1945432" y="3050835"/>
            <a:ext cx="1187100" cy="2712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By Lemma 3</a:t>
            </a:r>
          </a:p>
        </p:txBody>
      </p:sp>
      <p:sp>
        <p:nvSpPr>
          <p:cNvPr id="4155" name="Shape 4155"/>
          <p:cNvSpPr txBox="1"/>
          <p:nvPr/>
        </p:nvSpPr>
        <p:spPr>
          <a:xfrm>
            <a:off x="4624013" y="3052299"/>
            <a:ext cx="1187100" cy="2712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By Lemma 3</a:t>
            </a:r>
          </a:p>
        </p:txBody>
      </p:sp>
      <p:sp>
        <p:nvSpPr>
          <p:cNvPr id="4156" name="Shape 4156"/>
          <p:cNvSpPr txBox="1"/>
          <p:nvPr/>
        </p:nvSpPr>
        <p:spPr>
          <a:xfrm>
            <a:off x="3279476" y="3052299"/>
            <a:ext cx="1187100" cy="2712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By Lemma 3</a:t>
            </a:r>
          </a:p>
        </p:txBody>
      </p:sp>
      <p:sp>
        <p:nvSpPr>
          <p:cNvPr id="4157" name="Shape 4157"/>
          <p:cNvSpPr txBox="1"/>
          <p:nvPr/>
        </p:nvSpPr>
        <p:spPr>
          <a:xfrm>
            <a:off x="973350" y="1991688"/>
            <a:ext cx="1588500" cy="375300"/>
          </a:xfrm>
          <a:prstGeom prst="rect">
            <a:avLst/>
          </a:prstGeom>
          <a:noFill/>
          <a:ln>
            <a:noFill/>
          </a:ln>
        </p:spPr>
        <p:txBody>
          <a:bodyPr anchorCtr="0" anchor="t" bIns="91425" lIns="91425" rIns="91425" wrap="square" tIns="91425">
            <a:noAutofit/>
          </a:bodyPr>
          <a:lstStyle/>
          <a:p>
            <a:pPr lvl="0" rtl="0">
              <a:spcBef>
                <a:spcPts val="0"/>
              </a:spcBef>
              <a:buNone/>
            </a:pPr>
            <a:r>
              <a:rPr lang="en" sz="1200">
                <a:solidFill>
                  <a:srgbClr val="FFFFFF"/>
                </a:solidFill>
              </a:rPr>
              <a:t>S</a:t>
            </a:r>
            <a:r>
              <a:rPr baseline="-25000" lang="en" sz="1200">
                <a:solidFill>
                  <a:srgbClr val="FFFFFF"/>
                </a:solidFill>
              </a:rPr>
              <a:t>1</a:t>
            </a:r>
            <a:r>
              <a:rPr lang="en" sz="1200">
                <a:solidFill>
                  <a:srgbClr val="FFFFFF"/>
                </a:solidFill>
              </a:rPr>
              <a:t> applying </a:t>
            </a:r>
          </a:p>
          <a:p>
            <a:pPr lvl="0" rtl="0">
              <a:spcBef>
                <a:spcPts val="0"/>
              </a:spcBef>
              <a:buNone/>
            </a:pPr>
            <a:r>
              <a:rPr lang="en" sz="1200">
                <a:solidFill>
                  <a:srgbClr val="FFFFFF"/>
                </a:solidFill>
              </a:rPr>
              <a:t>e</a:t>
            </a:r>
            <a:r>
              <a:rPr baseline="-25000" lang="en" sz="1200">
                <a:solidFill>
                  <a:srgbClr val="FFFFFF"/>
                </a:solidFill>
              </a:rPr>
              <a:t>1</a:t>
            </a:r>
            <a:r>
              <a:rPr lang="en" sz="1200">
                <a:solidFill>
                  <a:srgbClr val="FFFFFF"/>
                </a:solidFill>
              </a:rPr>
              <a:t> = receive(p</a:t>
            </a:r>
            <a:r>
              <a:rPr baseline="-25000" lang="en" sz="1200">
                <a:solidFill>
                  <a:srgbClr val="FFFFFF"/>
                </a:solidFill>
              </a:rPr>
              <a:t>1</a:t>
            </a:r>
            <a:r>
              <a:rPr lang="en" sz="1200">
                <a:solidFill>
                  <a:srgbClr val="FFFFFF"/>
                </a:solidFill>
              </a:rPr>
              <a:t>) last</a:t>
            </a:r>
          </a:p>
        </p:txBody>
      </p:sp>
      <p:sp>
        <p:nvSpPr>
          <p:cNvPr id="4158" name="Shape 4158"/>
          <p:cNvSpPr txBox="1"/>
          <p:nvPr/>
        </p:nvSpPr>
        <p:spPr>
          <a:xfrm>
            <a:off x="2145550" y="1793113"/>
            <a:ext cx="1588500" cy="375300"/>
          </a:xfrm>
          <a:prstGeom prst="rect">
            <a:avLst/>
          </a:prstGeom>
          <a:noFill/>
          <a:ln>
            <a:noFill/>
          </a:ln>
        </p:spPr>
        <p:txBody>
          <a:bodyPr anchorCtr="0" anchor="t" bIns="91425" lIns="91425" rIns="91425" wrap="square" tIns="91425">
            <a:noAutofit/>
          </a:bodyPr>
          <a:lstStyle/>
          <a:p>
            <a:pPr lvl="0" rtl="0">
              <a:spcBef>
                <a:spcPts val="0"/>
              </a:spcBef>
              <a:buNone/>
            </a:pPr>
            <a:r>
              <a:rPr lang="en" sz="1200">
                <a:solidFill>
                  <a:srgbClr val="FFFFFF"/>
                </a:solidFill>
              </a:rPr>
              <a:t>S</a:t>
            </a:r>
            <a:r>
              <a:rPr baseline="-25000" lang="en" sz="1200">
                <a:solidFill>
                  <a:srgbClr val="FFFFFF"/>
                </a:solidFill>
              </a:rPr>
              <a:t>2</a:t>
            </a:r>
            <a:r>
              <a:rPr lang="en" sz="1200">
                <a:solidFill>
                  <a:srgbClr val="FFFFFF"/>
                </a:solidFill>
              </a:rPr>
              <a:t> applying </a:t>
            </a:r>
          </a:p>
          <a:p>
            <a:pPr lvl="0" rtl="0">
              <a:spcBef>
                <a:spcPts val="0"/>
              </a:spcBef>
              <a:buNone/>
            </a:pPr>
            <a:r>
              <a:rPr lang="en" sz="1200">
                <a:solidFill>
                  <a:srgbClr val="FFFFFF"/>
                </a:solidFill>
              </a:rPr>
              <a:t>e</a:t>
            </a:r>
            <a:r>
              <a:rPr baseline="-25000" lang="en" sz="1200">
                <a:solidFill>
                  <a:srgbClr val="FFFFFF"/>
                </a:solidFill>
              </a:rPr>
              <a:t>2</a:t>
            </a:r>
            <a:r>
              <a:rPr lang="en" sz="1200">
                <a:solidFill>
                  <a:srgbClr val="FFFFFF"/>
                </a:solidFill>
              </a:rPr>
              <a:t> = receive(p</a:t>
            </a:r>
            <a:r>
              <a:rPr baseline="-25000" lang="en" sz="1200">
                <a:solidFill>
                  <a:srgbClr val="FFFFFF"/>
                </a:solidFill>
              </a:rPr>
              <a:t>2</a:t>
            </a:r>
            <a:r>
              <a:rPr lang="en" sz="1200">
                <a:solidFill>
                  <a:srgbClr val="FFFFFF"/>
                </a:solidFill>
              </a:rPr>
              <a:t>) last</a:t>
            </a:r>
          </a:p>
        </p:txBody>
      </p:sp>
      <p:sp>
        <p:nvSpPr>
          <p:cNvPr id="4159" name="Shape 4159"/>
          <p:cNvSpPr txBox="1"/>
          <p:nvPr/>
        </p:nvSpPr>
        <p:spPr>
          <a:xfrm>
            <a:off x="3610125" y="2024112"/>
            <a:ext cx="1588500" cy="375300"/>
          </a:xfrm>
          <a:prstGeom prst="rect">
            <a:avLst/>
          </a:prstGeom>
          <a:noFill/>
          <a:ln>
            <a:noFill/>
          </a:ln>
        </p:spPr>
        <p:txBody>
          <a:bodyPr anchorCtr="0" anchor="t" bIns="91425" lIns="91425" rIns="91425" wrap="square" tIns="91425">
            <a:noAutofit/>
          </a:bodyPr>
          <a:lstStyle/>
          <a:p>
            <a:pPr lvl="0" rtl="0">
              <a:spcBef>
                <a:spcPts val="0"/>
              </a:spcBef>
              <a:buNone/>
            </a:pPr>
            <a:r>
              <a:rPr lang="en" sz="1200">
                <a:solidFill>
                  <a:srgbClr val="FFFFFF"/>
                </a:solidFill>
              </a:rPr>
              <a:t>S</a:t>
            </a:r>
            <a:r>
              <a:rPr baseline="-25000" lang="en" sz="1200">
                <a:solidFill>
                  <a:srgbClr val="FFFFFF"/>
                </a:solidFill>
              </a:rPr>
              <a:t>3</a:t>
            </a:r>
            <a:r>
              <a:rPr lang="en" sz="1200">
                <a:solidFill>
                  <a:srgbClr val="FFFFFF"/>
                </a:solidFill>
              </a:rPr>
              <a:t> applying </a:t>
            </a:r>
          </a:p>
          <a:p>
            <a:pPr lvl="0" rtl="0">
              <a:spcBef>
                <a:spcPts val="0"/>
              </a:spcBef>
              <a:buNone/>
            </a:pPr>
            <a:r>
              <a:rPr lang="en" sz="1200">
                <a:solidFill>
                  <a:srgbClr val="FFFFFF"/>
                </a:solidFill>
              </a:rPr>
              <a:t>e</a:t>
            </a:r>
            <a:r>
              <a:rPr baseline="-25000" lang="en" sz="1200">
                <a:solidFill>
                  <a:srgbClr val="FFFFFF"/>
                </a:solidFill>
              </a:rPr>
              <a:t>3</a:t>
            </a:r>
            <a:r>
              <a:rPr lang="en" sz="1200">
                <a:solidFill>
                  <a:srgbClr val="FFFFFF"/>
                </a:solidFill>
              </a:rPr>
              <a:t> = receive(p</a:t>
            </a:r>
            <a:r>
              <a:rPr baseline="-25000" lang="en" sz="1200">
                <a:solidFill>
                  <a:srgbClr val="FFFFFF"/>
                </a:solidFill>
              </a:rPr>
              <a:t>3</a:t>
            </a:r>
            <a:r>
              <a:rPr lang="en" sz="1200">
                <a:solidFill>
                  <a:srgbClr val="FFFFFF"/>
                </a:solidFill>
              </a:rPr>
              <a:t>) last</a:t>
            </a:r>
          </a:p>
        </p:txBody>
      </p:sp>
      <p:grpSp>
        <p:nvGrpSpPr>
          <p:cNvPr id="4160" name="Shape 4160"/>
          <p:cNvGrpSpPr/>
          <p:nvPr/>
        </p:nvGrpSpPr>
        <p:grpSpPr>
          <a:xfrm>
            <a:off x="6048025" y="2494538"/>
            <a:ext cx="486300" cy="429600"/>
            <a:chOff x="1774800" y="2984350"/>
            <a:chExt cx="486300" cy="429600"/>
          </a:xfrm>
        </p:grpSpPr>
        <p:sp>
          <p:nvSpPr>
            <p:cNvPr id="4161" name="Shape 416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162" name="Shape 416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4</a:t>
              </a:r>
            </a:p>
          </p:txBody>
        </p:sp>
      </p:grpSp>
      <p:grpSp>
        <p:nvGrpSpPr>
          <p:cNvPr id="4163" name="Shape 4163"/>
          <p:cNvGrpSpPr/>
          <p:nvPr/>
        </p:nvGrpSpPr>
        <p:grpSpPr>
          <a:xfrm>
            <a:off x="6048175" y="3451650"/>
            <a:ext cx="486300" cy="429600"/>
            <a:chOff x="1774800" y="2984350"/>
            <a:chExt cx="486300" cy="429600"/>
          </a:xfrm>
        </p:grpSpPr>
        <p:sp>
          <p:nvSpPr>
            <p:cNvPr id="4164" name="Shape 4164"/>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165" name="Shape 416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cxnSp>
        <p:nvCxnSpPr>
          <p:cNvPr id="4166" name="Shape 4166"/>
          <p:cNvCxnSpPr>
            <a:stCxn id="4162" idx="2"/>
            <a:endCxn id="4165" idx="0"/>
          </p:cNvCxnSpPr>
          <p:nvPr/>
        </p:nvCxnSpPr>
        <p:spPr>
          <a:xfrm>
            <a:off x="6291175" y="2924138"/>
            <a:ext cx="300" cy="527400"/>
          </a:xfrm>
          <a:prstGeom prst="straightConnector1">
            <a:avLst/>
          </a:prstGeom>
          <a:noFill/>
          <a:ln cap="flat" cmpd="sng" w="28575">
            <a:solidFill>
              <a:schemeClr val="dk2"/>
            </a:solidFill>
            <a:prstDash val="solid"/>
            <a:round/>
            <a:headEnd len="lg" w="lg" type="none"/>
            <a:tailEnd len="lg" w="lg" type="none"/>
          </a:ln>
        </p:spPr>
      </p:cxnSp>
      <p:cxnSp>
        <p:nvCxnSpPr>
          <p:cNvPr id="4167" name="Shape 4167"/>
          <p:cNvCxnSpPr>
            <a:endCxn id="4162" idx="1"/>
          </p:cNvCxnSpPr>
          <p:nvPr/>
        </p:nvCxnSpPr>
        <p:spPr>
          <a:xfrm>
            <a:off x="5193925" y="2709338"/>
            <a:ext cx="854100" cy="0"/>
          </a:xfrm>
          <a:prstGeom prst="straightConnector1">
            <a:avLst/>
          </a:prstGeom>
          <a:noFill/>
          <a:ln cap="flat" cmpd="sng" w="28575">
            <a:solidFill>
              <a:schemeClr val="dk2"/>
            </a:solidFill>
            <a:prstDash val="solid"/>
            <a:round/>
            <a:headEnd len="lg" w="lg" type="none"/>
            <a:tailEnd len="lg" w="lg" type="stealth"/>
          </a:ln>
        </p:spPr>
      </p:cxnSp>
      <p:sp>
        <p:nvSpPr>
          <p:cNvPr id="4168" name="Shape 4168"/>
          <p:cNvSpPr txBox="1"/>
          <p:nvPr/>
        </p:nvSpPr>
        <p:spPr>
          <a:xfrm>
            <a:off x="5964538" y="3052299"/>
            <a:ext cx="1187100" cy="2712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By Lemma 3</a:t>
            </a:r>
          </a:p>
        </p:txBody>
      </p:sp>
      <p:sp>
        <p:nvSpPr>
          <p:cNvPr id="4169" name="Shape 4169"/>
          <p:cNvSpPr txBox="1"/>
          <p:nvPr/>
        </p:nvSpPr>
        <p:spPr>
          <a:xfrm>
            <a:off x="4950950" y="1793137"/>
            <a:ext cx="1588500" cy="375300"/>
          </a:xfrm>
          <a:prstGeom prst="rect">
            <a:avLst/>
          </a:prstGeom>
          <a:noFill/>
          <a:ln>
            <a:noFill/>
          </a:ln>
        </p:spPr>
        <p:txBody>
          <a:bodyPr anchorCtr="0" anchor="t" bIns="91425" lIns="91425" rIns="91425" wrap="square" tIns="91425">
            <a:noAutofit/>
          </a:bodyPr>
          <a:lstStyle/>
          <a:p>
            <a:pPr lvl="0" rtl="0">
              <a:spcBef>
                <a:spcPts val="0"/>
              </a:spcBef>
              <a:buNone/>
            </a:pPr>
            <a:r>
              <a:rPr lang="en" sz="1200">
                <a:solidFill>
                  <a:srgbClr val="FFFFFF"/>
                </a:solidFill>
              </a:rPr>
              <a:t>S</a:t>
            </a:r>
            <a:r>
              <a:rPr baseline="-25000" lang="en" sz="1200">
                <a:solidFill>
                  <a:srgbClr val="FFFFFF"/>
                </a:solidFill>
              </a:rPr>
              <a:t>4</a:t>
            </a:r>
            <a:r>
              <a:rPr lang="en" sz="1200">
                <a:solidFill>
                  <a:srgbClr val="FFFFFF"/>
                </a:solidFill>
              </a:rPr>
              <a:t> applying </a:t>
            </a:r>
          </a:p>
          <a:p>
            <a:pPr lvl="0" rtl="0">
              <a:spcBef>
                <a:spcPts val="0"/>
              </a:spcBef>
              <a:buNone/>
            </a:pPr>
            <a:r>
              <a:rPr lang="en" sz="1200">
                <a:solidFill>
                  <a:srgbClr val="FFFFFF"/>
                </a:solidFill>
              </a:rPr>
              <a:t>e</a:t>
            </a:r>
            <a:r>
              <a:rPr baseline="-25000" lang="en" sz="1200">
                <a:solidFill>
                  <a:srgbClr val="FFFFFF"/>
                </a:solidFill>
              </a:rPr>
              <a:t>4</a:t>
            </a:r>
            <a:r>
              <a:rPr lang="en" sz="1200">
                <a:solidFill>
                  <a:srgbClr val="FFFFFF"/>
                </a:solidFill>
              </a:rPr>
              <a:t> = receive(p</a:t>
            </a:r>
            <a:r>
              <a:rPr baseline="-25000" lang="en" sz="1200">
                <a:solidFill>
                  <a:srgbClr val="FFFFFF"/>
                </a:solidFill>
              </a:rPr>
              <a:t>1</a:t>
            </a:r>
            <a:r>
              <a:rPr lang="en" sz="1200">
                <a:solidFill>
                  <a:srgbClr val="FFFFFF"/>
                </a:solidFill>
              </a:rPr>
              <a:t>) last</a:t>
            </a:r>
          </a:p>
        </p:txBody>
      </p:sp>
    </p:spTree>
  </p:cSld>
  <p:clrMapOvr>
    <a:masterClrMapping/>
  </p:clrMapOvr>
</p:sld>
</file>

<file path=ppt/slides/slide13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173" name="Shape 4173"/>
        <p:cNvGrpSpPr/>
        <p:nvPr/>
      </p:nvGrpSpPr>
      <p:grpSpPr>
        <a:xfrm>
          <a:off x="0" y="0"/>
          <a:ext cx="0" cy="0"/>
          <a:chOff x="0" y="0"/>
          <a:chExt cx="0" cy="0"/>
        </a:xfrm>
      </p:grpSpPr>
      <p:sp>
        <p:nvSpPr>
          <p:cNvPr id="4174" name="Shape 4174"/>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4175" name="Shape 4175"/>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Construct an infinite undeciding admissible run</a:t>
            </a:r>
          </a:p>
          <a:p>
            <a:pPr lvl="0" rtl="0">
              <a:spcBef>
                <a:spcPts val="0"/>
              </a:spcBef>
              <a:buNone/>
            </a:pPr>
            <a:r>
              <a:t/>
            </a:r>
            <a:endParaRPr sz="1800"/>
          </a:p>
        </p:txBody>
      </p:sp>
      <p:grpSp>
        <p:nvGrpSpPr>
          <p:cNvPr id="4176" name="Shape 4176"/>
          <p:cNvGrpSpPr/>
          <p:nvPr/>
        </p:nvGrpSpPr>
        <p:grpSpPr>
          <a:xfrm>
            <a:off x="690500" y="2491625"/>
            <a:ext cx="486300" cy="429600"/>
            <a:chOff x="1774800" y="2984350"/>
            <a:chExt cx="486300" cy="429600"/>
          </a:xfrm>
        </p:grpSpPr>
        <p:sp>
          <p:nvSpPr>
            <p:cNvPr id="4177" name="Shape 4177"/>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178" name="Shape 417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0</a:t>
              </a:r>
            </a:p>
          </p:txBody>
        </p:sp>
      </p:grpSp>
      <p:grpSp>
        <p:nvGrpSpPr>
          <p:cNvPr id="4179" name="Shape 4179"/>
          <p:cNvGrpSpPr/>
          <p:nvPr/>
        </p:nvGrpSpPr>
        <p:grpSpPr>
          <a:xfrm>
            <a:off x="2026450" y="2491600"/>
            <a:ext cx="486300" cy="429600"/>
            <a:chOff x="1774800" y="2984350"/>
            <a:chExt cx="486300" cy="429600"/>
          </a:xfrm>
        </p:grpSpPr>
        <p:sp>
          <p:nvSpPr>
            <p:cNvPr id="4180" name="Shape 418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181" name="Shape 418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1</a:t>
              </a:r>
            </a:p>
          </p:txBody>
        </p:sp>
      </p:grpSp>
      <p:grpSp>
        <p:nvGrpSpPr>
          <p:cNvPr id="4182" name="Shape 4182"/>
          <p:cNvGrpSpPr/>
          <p:nvPr/>
        </p:nvGrpSpPr>
        <p:grpSpPr>
          <a:xfrm>
            <a:off x="3366975" y="2494550"/>
            <a:ext cx="486300" cy="429600"/>
            <a:chOff x="1774800" y="2984350"/>
            <a:chExt cx="486300" cy="429600"/>
          </a:xfrm>
        </p:grpSpPr>
        <p:sp>
          <p:nvSpPr>
            <p:cNvPr id="4183" name="Shape 4183"/>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184" name="Shape 418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2</a:t>
              </a:r>
            </a:p>
          </p:txBody>
        </p:sp>
      </p:grpSp>
      <p:grpSp>
        <p:nvGrpSpPr>
          <p:cNvPr id="4185" name="Shape 4185"/>
          <p:cNvGrpSpPr/>
          <p:nvPr/>
        </p:nvGrpSpPr>
        <p:grpSpPr>
          <a:xfrm>
            <a:off x="4707500" y="2494538"/>
            <a:ext cx="486300" cy="429600"/>
            <a:chOff x="1774800" y="2984350"/>
            <a:chExt cx="486300" cy="429600"/>
          </a:xfrm>
        </p:grpSpPr>
        <p:sp>
          <p:nvSpPr>
            <p:cNvPr id="4186" name="Shape 4186"/>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187" name="Shape 4187"/>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3</a:t>
              </a:r>
            </a:p>
          </p:txBody>
        </p:sp>
      </p:grpSp>
      <p:grpSp>
        <p:nvGrpSpPr>
          <p:cNvPr id="4188" name="Shape 4188"/>
          <p:cNvGrpSpPr/>
          <p:nvPr/>
        </p:nvGrpSpPr>
        <p:grpSpPr>
          <a:xfrm>
            <a:off x="690500" y="3451650"/>
            <a:ext cx="486300" cy="429600"/>
            <a:chOff x="1774800" y="2984350"/>
            <a:chExt cx="486300" cy="429600"/>
          </a:xfrm>
        </p:grpSpPr>
        <p:sp>
          <p:nvSpPr>
            <p:cNvPr id="4189" name="Shape 4189"/>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190" name="Shape 4190"/>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grpSp>
        <p:nvGrpSpPr>
          <p:cNvPr id="4191" name="Shape 4191"/>
          <p:cNvGrpSpPr/>
          <p:nvPr/>
        </p:nvGrpSpPr>
        <p:grpSpPr>
          <a:xfrm>
            <a:off x="4707650" y="3451650"/>
            <a:ext cx="486300" cy="429600"/>
            <a:chOff x="1774800" y="2984350"/>
            <a:chExt cx="486300" cy="429600"/>
          </a:xfrm>
        </p:grpSpPr>
        <p:sp>
          <p:nvSpPr>
            <p:cNvPr id="4192" name="Shape 4192"/>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193" name="Shape 419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grpSp>
        <p:nvGrpSpPr>
          <p:cNvPr id="4194" name="Shape 4194"/>
          <p:cNvGrpSpPr/>
          <p:nvPr/>
        </p:nvGrpSpPr>
        <p:grpSpPr>
          <a:xfrm>
            <a:off x="3367050" y="3451650"/>
            <a:ext cx="486300" cy="429600"/>
            <a:chOff x="1774800" y="2984350"/>
            <a:chExt cx="486300" cy="429600"/>
          </a:xfrm>
        </p:grpSpPr>
        <p:sp>
          <p:nvSpPr>
            <p:cNvPr id="4195" name="Shape 4195"/>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196" name="Shape 419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grpSp>
        <p:nvGrpSpPr>
          <p:cNvPr id="4197" name="Shape 4197"/>
          <p:cNvGrpSpPr/>
          <p:nvPr/>
        </p:nvGrpSpPr>
        <p:grpSpPr>
          <a:xfrm>
            <a:off x="2026450" y="3451650"/>
            <a:ext cx="486300" cy="429600"/>
            <a:chOff x="1774800" y="2984350"/>
            <a:chExt cx="486300" cy="429600"/>
          </a:xfrm>
        </p:grpSpPr>
        <p:sp>
          <p:nvSpPr>
            <p:cNvPr id="4198" name="Shape 4198"/>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199" name="Shape 419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cxnSp>
        <p:nvCxnSpPr>
          <p:cNvPr id="4200" name="Shape 4200"/>
          <p:cNvCxnSpPr>
            <a:stCxn id="4178" idx="3"/>
            <a:endCxn id="4181" idx="1"/>
          </p:cNvCxnSpPr>
          <p:nvPr/>
        </p:nvCxnSpPr>
        <p:spPr>
          <a:xfrm>
            <a:off x="1176800" y="2706425"/>
            <a:ext cx="849600" cy="0"/>
          </a:xfrm>
          <a:prstGeom prst="straightConnector1">
            <a:avLst/>
          </a:prstGeom>
          <a:noFill/>
          <a:ln cap="flat" cmpd="sng" w="28575">
            <a:solidFill>
              <a:schemeClr val="dk2"/>
            </a:solidFill>
            <a:prstDash val="solid"/>
            <a:round/>
            <a:headEnd len="lg" w="lg" type="none"/>
            <a:tailEnd len="lg" w="lg" type="stealth"/>
          </a:ln>
        </p:spPr>
      </p:cxnSp>
      <p:cxnSp>
        <p:nvCxnSpPr>
          <p:cNvPr id="4201" name="Shape 4201"/>
          <p:cNvCxnSpPr>
            <a:stCxn id="4178" idx="2"/>
            <a:endCxn id="4190" idx="0"/>
          </p:cNvCxnSpPr>
          <p:nvPr/>
        </p:nvCxnSpPr>
        <p:spPr>
          <a:xfrm>
            <a:off x="933650" y="2921225"/>
            <a:ext cx="0" cy="530400"/>
          </a:xfrm>
          <a:prstGeom prst="straightConnector1">
            <a:avLst/>
          </a:prstGeom>
          <a:noFill/>
          <a:ln cap="flat" cmpd="sng" w="28575">
            <a:solidFill>
              <a:schemeClr val="dk2"/>
            </a:solidFill>
            <a:prstDash val="solid"/>
            <a:round/>
            <a:headEnd len="lg" w="lg" type="none"/>
            <a:tailEnd len="lg" w="lg" type="none"/>
          </a:ln>
        </p:spPr>
      </p:cxnSp>
      <p:cxnSp>
        <p:nvCxnSpPr>
          <p:cNvPr id="4202" name="Shape 4202"/>
          <p:cNvCxnSpPr>
            <a:stCxn id="4181" idx="2"/>
            <a:endCxn id="4199" idx="0"/>
          </p:cNvCxnSpPr>
          <p:nvPr/>
        </p:nvCxnSpPr>
        <p:spPr>
          <a:xfrm>
            <a:off x="2269600" y="2921200"/>
            <a:ext cx="0" cy="530400"/>
          </a:xfrm>
          <a:prstGeom prst="straightConnector1">
            <a:avLst/>
          </a:prstGeom>
          <a:noFill/>
          <a:ln cap="flat" cmpd="sng" w="28575">
            <a:solidFill>
              <a:schemeClr val="dk2"/>
            </a:solidFill>
            <a:prstDash val="solid"/>
            <a:round/>
            <a:headEnd len="lg" w="lg" type="none"/>
            <a:tailEnd len="lg" w="lg" type="none"/>
          </a:ln>
        </p:spPr>
      </p:cxnSp>
      <p:cxnSp>
        <p:nvCxnSpPr>
          <p:cNvPr id="4203" name="Shape 4203"/>
          <p:cNvCxnSpPr>
            <a:stCxn id="4184" idx="2"/>
            <a:endCxn id="4196" idx="0"/>
          </p:cNvCxnSpPr>
          <p:nvPr/>
        </p:nvCxnSpPr>
        <p:spPr>
          <a:xfrm>
            <a:off x="3610125" y="2924150"/>
            <a:ext cx="0" cy="527400"/>
          </a:xfrm>
          <a:prstGeom prst="straightConnector1">
            <a:avLst/>
          </a:prstGeom>
          <a:noFill/>
          <a:ln cap="flat" cmpd="sng" w="28575">
            <a:solidFill>
              <a:schemeClr val="dk2"/>
            </a:solidFill>
            <a:prstDash val="solid"/>
            <a:round/>
            <a:headEnd len="lg" w="lg" type="none"/>
            <a:tailEnd len="lg" w="lg" type="none"/>
          </a:ln>
        </p:spPr>
      </p:cxnSp>
      <p:cxnSp>
        <p:nvCxnSpPr>
          <p:cNvPr id="4204" name="Shape 4204"/>
          <p:cNvCxnSpPr>
            <a:stCxn id="4187" idx="2"/>
            <a:endCxn id="4193" idx="0"/>
          </p:cNvCxnSpPr>
          <p:nvPr/>
        </p:nvCxnSpPr>
        <p:spPr>
          <a:xfrm>
            <a:off x="4950650" y="2924138"/>
            <a:ext cx="300" cy="527400"/>
          </a:xfrm>
          <a:prstGeom prst="straightConnector1">
            <a:avLst/>
          </a:prstGeom>
          <a:noFill/>
          <a:ln cap="flat" cmpd="sng" w="28575">
            <a:solidFill>
              <a:schemeClr val="dk2"/>
            </a:solidFill>
            <a:prstDash val="solid"/>
            <a:round/>
            <a:headEnd len="lg" w="lg" type="none"/>
            <a:tailEnd len="lg" w="lg" type="none"/>
          </a:ln>
        </p:spPr>
      </p:cxnSp>
      <p:cxnSp>
        <p:nvCxnSpPr>
          <p:cNvPr id="4205" name="Shape 4205"/>
          <p:cNvCxnSpPr>
            <a:stCxn id="4184" idx="3"/>
            <a:endCxn id="4187" idx="1"/>
          </p:cNvCxnSpPr>
          <p:nvPr/>
        </p:nvCxnSpPr>
        <p:spPr>
          <a:xfrm>
            <a:off x="3853275" y="2709350"/>
            <a:ext cx="854100" cy="0"/>
          </a:xfrm>
          <a:prstGeom prst="straightConnector1">
            <a:avLst/>
          </a:prstGeom>
          <a:noFill/>
          <a:ln cap="flat" cmpd="sng" w="28575">
            <a:solidFill>
              <a:schemeClr val="dk2"/>
            </a:solidFill>
            <a:prstDash val="solid"/>
            <a:round/>
            <a:headEnd len="lg" w="lg" type="none"/>
            <a:tailEnd len="lg" w="lg" type="stealth"/>
          </a:ln>
        </p:spPr>
      </p:cxnSp>
      <p:cxnSp>
        <p:nvCxnSpPr>
          <p:cNvPr id="4206" name="Shape 4206"/>
          <p:cNvCxnSpPr>
            <a:stCxn id="4181" idx="3"/>
            <a:endCxn id="4184" idx="1"/>
          </p:cNvCxnSpPr>
          <p:nvPr/>
        </p:nvCxnSpPr>
        <p:spPr>
          <a:xfrm>
            <a:off x="2512750" y="2706400"/>
            <a:ext cx="854100" cy="3000"/>
          </a:xfrm>
          <a:prstGeom prst="straightConnector1">
            <a:avLst/>
          </a:prstGeom>
          <a:noFill/>
          <a:ln cap="flat" cmpd="sng" w="28575">
            <a:solidFill>
              <a:schemeClr val="dk2"/>
            </a:solidFill>
            <a:prstDash val="solid"/>
            <a:round/>
            <a:headEnd len="lg" w="lg" type="none"/>
            <a:tailEnd len="lg" w="lg" type="stealth"/>
          </a:ln>
        </p:spPr>
      </p:cxnSp>
      <p:sp>
        <p:nvSpPr>
          <p:cNvPr id="4207" name="Shape 4207"/>
          <p:cNvSpPr txBox="1"/>
          <p:nvPr/>
        </p:nvSpPr>
        <p:spPr>
          <a:xfrm>
            <a:off x="611369" y="3050837"/>
            <a:ext cx="1187100" cy="2712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By Lemma 2</a:t>
            </a:r>
          </a:p>
        </p:txBody>
      </p:sp>
      <p:sp>
        <p:nvSpPr>
          <p:cNvPr id="4208" name="Shape 4208"/>
          <p:cNvSpPr txBox="1"/>
          <p:nvPr/>
        </p:nvSpPr>
        <p:spPr>
          <a:xfrm>
            <a:off x="1945432" y="3050835"/>
            <a:ext cx="1187100" cy="2712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By Lemma 3</a:t>
            </a:r>
          </a:p>
        </p:txBody>
      </p:sp>
      <p:sp>
        <p:nvSpPr>
          <p:cNvPr id="4209" name="Shape 4209"/>
          <p:cNvSpPr txBox="1"/>
          <p:nvPr/>
        </p:nvSpPr>
        <p:spPr>
          <a:xfrm>
            <a:off x="4624013" y="3052299"/>
            <a:ext cx="1187100" cy="2712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By Lemma 3</a:t>
            </a:r>
          </a:p>
        </p:txBody>
      </p:sp>
      <p:sp>
        <p:nvSpPr>
          <p:cNvPr id="4210" name="Shape 4210"/>
          <p:cNvSpPr txBox="1"/>
          <p:nvPr/>
        </p:nvSpPr>
        <p:spPr>
          <a:xfrm>
            <a:off x="3279476" y="3052299"/>
            <a:ext cx="1187100" cy="2712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By Lemma 3</a:t>
            </a:r>
          </a:p>
        </p:txBody>
      </p:sp>
      <p:sp>
        <p:nvSpPr>
          <p:cNvPr id="4211" name="Shape 4211"/>
          <p:cNvSpPr txBox="1"/>
          <p:nvPr/>
        </p:nvSpPr>
        <p:spPr>
          <a:xfrm>
            <a:off x="973350" y="1991688"/>
            <a:ext cx="1588500" cy="375300"/>
          </a:xfrm>
          <a:prstGeom prst="rect">
            <a:avLst/>
          </a:prstGeom>
          <a:noFill/>
          <a:ln>
            <a:noFill/>
          </a:ln>
        </p:spPr>
        <p:txBody>
          <a:bodyPr anchorCtr="0" anchor="t" bIns="91425" lIns="91425" rIns="91425" wrap="square" tIns="91425">
            <a:noAutofit/>
          </a:bodyPr>
          <a:lstStyle/>
          <a:p>
            <a:pPr lvl="0" rtl="0">
              <a:spcBef>
                <a:spcPts val="0"/>
              </a:spcBef>
              <a:buNone/>
            </a:pPr>
            <a:r>
              <a:rPr lang="en" sz="1200">
                <a:solidFill>
                  <a:srgbClr val="FFFFFF"/>
                </a:solidFill>
              </a:rPr>
              <a:t>S</a:t>
            </a:r>
            <a:r>
              <a:rPr baseline="-25000" lang="en" sz="1200">
                <a:solidFill>
                  <a:srgbClr val="FFFFFF"/>
                </a:solidFill>
              </a:rPr>
              <a:t>1</a:t>
            </a:r>
            <a:r>
              <a:rPr lang="en" sz="1200">
                <a:solidFill>
                  <a:srgbClr val="FFFFFF"/>
                </a:solidFill>
              </a:rPr>
              <a:t> applying </a:t>
            </a:r>
          </a:p>
          <a:p>
            <a:pPr lvl="0" rtl="0">
              <a:spcBef>
                <a:spcPts val="0"/>
              </a:spcBef>
              <a:buNone/>
            </a:pPr>
            <a:r>
              <a:rPr lang="en" sz="1200">
                <a:solidFill>
                  <a:srgbClr val="FFFFFF"/>
                </a:solidFill>
              </a:rPr>
              <a:t>e</a:t>
            </a:r>
            <a:r>
              <a:rPr baseline="-25000" lang="en" sz="1200">
                <a:solidFill>
                  <a:srgbClr val="FFFFFF"/>
                </a:solidFill>
              </a:rPr>
              <a:t>1</a:t>
            </a:r>
            <a:r>
              <a:rPr lang="en" sz="1200">
                <a:solidFill>
                  <a:srgbClr val="FFFFFF"/>
                </a:solidFill>
              </a:rPr>
              <a:t> = receive(p</a:t>
            </a:r>
            <a:r>
              <a:rPr baseline="-25000" lang="en" sz="1200">
                <a:solidFill>
                  <a:srgbClr val="FFFFFF"/>
                </a:solidFill>
              </a:rPr>
              <a:t>1</a:t>
            </a:r>
            <a:r>
              <a:rPr lang="en" sz="1200">
                <a:solidFill>
                  <a:srgbClr val="FFFFFF"/>
                </a:solidFill>
              </a:rPr>
              <a:t>) last</a:t>
            </a:r>
          </a:p>
        </p:txBody>
      </p:sp>
      <p:sp>
        <p:nvSpPr>
          <p:cNvPr id="4212" name="Shape 4212"/>
          <p:cNvSpPr txBox="1"/>
          <p:nvPr/>
        </p:nvSpPr>
        <p:spPr>
          <a:xfrm>
            <a:off x="2145550" y="1793113"/>
            <a:ext cx="1588500" cy="375300"/>
          </a:xfrm>
          <a:prstGeom prst="rect">
            <a:avLst/>
          </a:prstGeom>
          <a:noFill/>
          <a:ln>
            <a:noFill/>
          </a:ln>
        </p:spPr>
        <p:txBody>
          <a:bodyPr anchorCtr="0" anchor="t" bIns="91425" lIns="91425" rIns="91425" wrap="square" tIns="91425">
            <a:noAutofit/>
          </a:bodyPr>
          <a:lstStyle/>
          <a:p>
            <a:pPr lvl="0" rtl="0">
              <a:spcBef>
                <a:spcPts val="0"/>
              </a:spcBef>
              <a:buNone/>
            </a:pPr>
            <a:r>
              <a:rPr lang="en" sz="1200">
                <a:solidFill>
                  <a:srgbClr val="FFFFFF"/>
                </a:solidFill>
              </a:rPr>
              <a:t>S</a:t>
            </a:r>
            <a:r>
              <a:rPr baseline="-25000" lang="en" sz="1200">
                <a:solidFill>
                  <a:srgbClr val="FFFFFF"/>
                </a:solidFill>
              </a:rPr>
              <a:t>2</a:t>
            </a:r>
            <a:r>
              <a:rPr lang="en" sz="1200">
                <a:solidFill>
                  <a:srgbClr val="FFFFFF"/>
                </a:solidFill>
              </a:rPr>
              <a:t> applying </a:t>
            </a:r>
          </a:p>
          <a:p>
            <a:pPr lvl="0" rtl="0">
              <a:spcBef>
                <a:spcPts val="0"/>
              </a:spcBef>
              <a:buNone/>
            </a:pPr>
            <a:r>
              <a:rPr lang="en" sz="1200">
                <a:solidFill>
                  <a:srgbClr val="FFFFFF"/>
                </a:solidFill>
              </a:rPr>
              <a:t>e</a:t>
            </a:r>
            <a:r>
              <a:rPr baseline="-25000" lang="en" sz="1200">
                <a:solidFill>
                  <a:srgbClr val="FFFFFF"/>
                </a:solidFill>
              </a:rPr>
              <a:t>2</a:t>
            </a:r>
            <a:r>
              <a:rPr lang="en" sz="1200">
                <a:solidFill>
                  <a:srgbClr val="FFFFFF"/>
                </a:solidFill>
              </a:rPr>
              <a:t> = receive(p</a:t>
            </a:r>
            <a:r>
              <a:rPr baseline="-25000" lang="en" sz="1200">
                <a:solidFill>
                  <a:srgbClr val="FFFFFF"/>
                </a:solidFill>
              </a:rPr>
              <a:t>2</a:t>
            </a:r>
            <a:r>
              <a:rPr lang="en" sz="1200">
                <a:solidFill>
                  <a:srgbClr val="FFFFFF"/>
                </a:solidFill>
              </a:rPr>
              <a:t>) last</a:t>
            </a:r>
          </a:p>
        </p:txBody>
      </p:sp>
      <p:sp>
        <p:nvSpPr>
          <p:cNvPr id="4213" name="Shape 4213"/>
          <p:cNvSpPr txBox="1"/>
          <p:nvPr/>
        </p:nvSpPr>
        <p:spPr>
          <a:xfrm>
            <a:off x="3610125" y="2024112"/>
            <a:ext cx="1588500" cy="375300"/>
          </a:xfrm>
          <a:prstGeom prst="rect">
            <a:avLst/>
          </a:prstGeom>
          <a:noFill/>
          <a:ln>
            <a:noFill/>
          </a:ln>
        </p:spPr>
        <p:txBody>
          <a:bodyPr anchorCtr="0" anchor="t" bIns="91425" lIns="91425" rIns="91425" wrap="square" tIns="91425">
            <a:noAutofit/>
          </a:bodyPr>
          <a:lstStyle/>
          <a:p>
            <a:pPr lvl="0" rtl="0">
              <a:spcBef>
                <a:spcPts val="0"/>
              </a:spcBef>
              <a:buNone/>
            </a:pPr>
            <a:r>
              <a:rPr lang="en" sz="1200">
                <a:solidFill>
                  <a:srgbClr val="FFFFFF"/>
                </a:solidFill>
              </a:rPr>
              <a:t>S</a:t>
            </a:r>
            <a:r>
              <a:rPr baseline="-25000" lang="en" sz="1200">
                <a:solidFill>
                  <a:srgbClr val="FFFFFF"/>
                </a:solidFill>
              </a:rPr>
              <a:t>3</a:t>
            </a:r>
            <a:r>
              <a:rPr lang="en" sz="1200">
                <a:solidFill>
                  <a:srgbClr val="FFFFFF"/>
                </a:solidFill>
              </a:rPr>
              <a:t> applying </a:t>
            </a:r>
          </a:p>
          <a:p>
            <a:pPr lvl="0" rtl="0">
              <a:spcBef>
                <a:spcPts val="0"/>
              </a:spcBef>
              <a:buNone/>
            </a:pPr>
            <a:r>
              <a:rPr lang="en" sz="1200">
                <a:solidFill>
                  <a:srgbClr val="FFFFFF"/>
                </a:solidFill>
              </a:rPr>
              <a:t>e</a:t>
            </a:r>
            <a:r>
              <a:rPr baseline="-25000" lang="en" sz="1200">
                <a:solidFill>
                  <a:srgbClr val="FFFFFF"/>
                </a:solidFill>
              </a:rPr>
              <a:t>3</a:t>
            </a:r>
            <a:r>
              <a:rPr lang="en" sz="1200">
                <a:solidFill>
                  <a:srgbClr val="FFFFFF"/>
                </a:solidFill>
              </a:rPr>
              <a:t> = receive(p</a:t>
            </a:r>
            <a:r>
              <a:rPr baseline="-25000" lang="en" sz="1200">
                <a:solidFill>
                  <a:srgbClr val="FFFFFF"/>
                </a:solidFill>
              </a:rPr>
              <a:t>3</a:t>
            </a:r>
            <a:r>
              <a:rPr lang="en" sz="1200">
                <a:solidFill>
                  <a:srgbClr val="FFFFFF"/>
                </a:solidFill>
              </a:rPr>
              <a:t>) last</a:t>
            </a:r>
          </a:p>
        </p:txBody>
      </p:sp>
      <p:grpSp>
        <p:nvGrpSpPr>
          <p:cNvPr id="4214" name="Shape 4214"/>
          <p:cNvGrpSpPr/>
          <p:nvPr/>
        </p:nvGrpSpPr>
        <p:grpSpPr>
          <a:xfrm>
            <a:off x="6048025" y="2494538"/>
            <a:ext cx="486300" cy="429600"/>
            <a:chOff x="1774800" y="2984350"/>
            <a:chExt cx="486300" cy="429600"/>
          </a:xfrm>
        </p:grpSpPr>
        <p:sp>
          <p:nvSpPr>
            <p:cNvPr id="4215" name="Shape 421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216" name="Shape 421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4</a:t>
              </a:r>
            </a:p>
          </p:txBody>
        </p:sp>
      </p:grpSp>
      <p:grpSp>
        <p:nvGrpSpPr>
          <p:cNvPr id="4217" name="Shape 4217"/>
          <p:cNvGrpSpPr/>
          <p:nvPr/>
        </p:nvGrpSpPr>
        <p:grpSpPr>
          <a:xfrm>
            <a:off x="6048175" y="3451650"/>
            <a:ext cx="486300" cy="429600"/>
            <a:chOff x="1774800" y="2984350"/>
            <a:chExt cx="486300" cy="429600"/>
          </a:xfrm>
        </p:grpSpPr>
        <p:sp>
          <p:nvSpPr>
            <p:cNvPr id="4218" name="Shape 4218"/>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219" name="Shape 421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cxnSp>
        <p:nvCxnSpPr>
          <p:cNvPr id="4220" name="Shape 4220"/>
          <p:cNvCxnSpPr>
            <a:stCxn id="4216" idx="2"/>
            <a:endCxn id="4219" idx="0"/>
          </p:cNvCxnSpPr>
          <p:nvPr/>
        </p:nvCxnSpPr>
        <p:spPr>
          <a:xfrm>
            <a:off x="6291175" y="2924138"/>
            <a:ext cx="300" cy="527400"/>
          </a:xfrm>
          <a:prstGeom prst="straightConnector1">
            <a:avLst/>
          </a:prstGeom>
          <a:noFill/>
          <a:ln cap="flat" cmpd="sng" w="28575">
            <a:solidFill>
              <a:schemeClr val="dk2"/>
            </a:solidFill>
            <a:prstDash val="solid"/>
            <a:round/>
            <a:headEnd len="lg" w="lg" type="none"/>
            <a:tailEnd len="lg" w="lg" type="none"/>
          </a:ln>
        </p:spPr>
      </p:cxnSp>
      <p:cxnSp>
        <p:nvCxnSpPr>
          <p:cNvPr id="4221" name="Shape 4221"/>
          <p:cNvCxnSpPr>
            <a:endCxn id="4216" idx="1"/>
          </p:cNvCxnSpPr>
          <p:nvPr/>
        </p:nvCxnSpPr>
        <p:spPr>
          <a:xfrm>
            <a:off x="5193925" y="2709338"/>
            <a:ext cx="854100" cy="0"/>
          </a:xfrm>
          <a:prstGeom prst="straightConnector1">
            <a:avLst/>
          </a:prstGeom>
          <a:noFill/>
          <a:ln cap="flat" cmpd="sng" w="28575">
            <a:solidFill>
              <a:schemeClr val="dk2"/>
            </a:solidFill>
            <a:prstDash val="solid"/>
            <a:round/>
            <a:headEnd len="lg" w="lg" type="none"/>
            <a:tailEnd len="lg" w="lg" type="stealth"/>
          </a:ln>
        </p:spPr>
      </p:cxnSp>
      <p:sp>
        <p:nvSpPr>
          <p:cNvPr id="4222" name="Shape 4222"/>
          <p:cNvSpPr txBox="1"/>
          <p:nvPr/>
        </p:nvSpPr>
        <p:spPr>
          <a:xfrm>
            <a:off x="5964538" y="3052299"/>
            <a:ext cx="1187100" cy="2712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By Lemma 3</a:t>
            </a:r>
          </a:p>
        </p:txBody>
      </p:sp>
      <p:sp>
        <p:nvSpPr>
          <p:cNvPr id="4223" name="Shape 4223"/>
          <p:cNvSpPr txBox="1"/>
          <p:nvPr/>
        </p:nvSpPr>
        <p:spPr>
          <a:xfrm>
            <a:off x="4950950" y="1793137"/>
            <a:ext cx="1588500" cy="375300"/>
          </a:xfrm>
          <a:prstGeom prst="rect">
            <a:avLst/>
          </a:prstGeom>
          <a:noFill/>
          <a:ln>
            <a:noFill/>
          </a:ln>
        </p:spPr>
        <p:txBody>
          <a:bodyPr anchorCtr="0" anchor="t" bIns="91425" lIns="91425" rIns="91425" wrap="square" tIns="91425">
            <a:noAutofit/>
          </a:bodyPr>
          <a:lstStyle/>
          <a:p>
            <a:pPr lvl="0" rtl="0">
              <a:spcBef>
                <a:spcPts val="0"/>
              </a:spcBef>
              <a:buNone/>
            </a:pPr>
            <a:r>
              <a:rPr lang="en" sz="1200">
                <a:solidFill>
                  <a:srgbClr val="FFFFFF"/>
                </a:solidFill>
              </a:rPr>
              <a:t>S</a:t>
            </a:r>
            <a:r>
              <a:rPr baseline="-25000" lang="en" sz="1200">
                <a:solidFill>
                  <a:srgbClr val="FFFFFF"/>
                </a:solidFill>
              </a:rPr>
              <a:t>4</a:t>
            </a:r>
            <a:r>
              <a:rPr lang="en" sz="1200">
                <a:solidFill>
                  <a:srgbClr val="FFFFFF"/>
                </a:solidFill>
              </a:rPr>
              <a:t> applying </a:t>
            </a:r>
          </a:p>
          <a:p>
            <a:pPr lvl="0" rtl="0">
              <a:spcBef>
                <a:spcPts val="0"/>
              </a:spcBef>
              <a:buNone/>
            </a:pPr>
            <a:r>
              <a:rPr lang="en" sz="1200">
                <a:solidFill>
                  <a:srgbClr val="FFFFFF"/>
                </a:solidFill>
              </a:rPr>
              <a:t>e</a:t>
            </a:r>
            <a:r>
              <a:rPr baseline="-25000" lang="en" sz="1200">
                <a:solidFill>
                  <a:srgbClr val="FFFFFF"/>
                </a:solidFill>
              </a:rPr>
              <a:t>4</a:t>
            </a:r>
            <a:r>
              <a:rPr lang="en" sz="1200">
                <a:solidFill>
                  <a:srgbClr val="FFFFFF"/>
                </a:solidFill>
              </a:rPr>
              <a:t> = receive(p</a:t>
            </a:r>
            <a:r>
              <a:rPr baseline="-25000" lang="en" sz="1200">
                <a:solidFill>
                  <a:srgbClr val="FFFFFF"/>
                </a:solidFill>
              </a:rPr>
              <a:t>1</a:t>
            </a:r>
            <a:r>
              <a:rPr lang="en" sz="1200">
                <a:solidFill>
                  <a:srgbClr val="FFFFFF"/>
                </a:solidFill>
              </a:rPr>
              <a:t>) last</a:t>
            </a:r>
          </a:p>
        </p:txBody>
      </p:sp>
      <p:sp>
        <p:nvSpPr>
          <p:cNvPr id="4224" name="Shape 4224"/>
          <p:cNvSpPr txBox="1"/>
          <p:nvPr/>
        </p:nvSpPr>
        <p:spPr>
          <a:xfrm>
            <a:off x="6767377" y="2220411"/>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Tree>
  </p:cSld>
  <p:clrMapOvr>
    <a:masterClrMapping/>
  </p:clrMapOvr>
</p:sld>
</file>

<file path=ppt/slides/slide13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228" name="Shape 4228"/>
        <p:cNvGrpSpPr/>
        <p:nvPr/>
      </p:nvGrpSpPr>
      <p:grpSpPr>
        <a:xfrm>
          <a:off x="0" y="0"/>
          <a:ext cx="0" cy="0"/>
          <a:chOff x="0" y="0"/>
          <a:chExt cx="0" cy="0"/>
        </a:xfrm>
      </p:grpSpPr>
      <p:sp>
        <p:nvSpPr>
          <p:cNvPr id="4229" name="Shape 4229"/>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Most exciting part!!!</a:t>
            </a:r>
          </a:p>
        </p:txBody>
      </p:sp>
      <p:sp>
        <p:nvSpPr>
          <p:cNvPr id="4230" name="Shape 4230"/>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buChar char="●"/>
            </a:pPr>
            <a:r>
              <a:rPr lang="en" sz="1800"/>
              <a:t>Construct an infinite undeciding admissible run</a:t>
            </a:r>
          </a:p>
          <a:p>
            <a:pPr lvl="0" rtl="0">
              <a:spcBef>
                <a:spcPts val="0"/>
              </a:spcBef>
              <a:buNone/>
            </a:pPr>
            <a:r>
              <a:t/>
            </a:r>
            <a:endParaRPr sz="1800"/>
          </a:p>
        </p:txBody>
      </p:sp>
      <p:grpSp>
        <p:nvGrpSpPr>
          <p:cNvPr id="4231" name="Shape 4231"/>
          <p:cNvGrpSpPr/>
          <p:nvPr/>
        </p:nvGrpSpPr>
        <p:grpSpPr>
          <a:xfrm>
            <a:off x="690500" y="2491625"/>
            <a:ext cx="486300" cy="429600"/>
            <a:chOff x="1774800" y="2984350"/>
            <a:chExt cx="486300" cy="429600"/>
          </a:xfrm>
        </p:grpSpPr>
        <p:sp>
          <p:nvSpPr>
            <p:cNvPr id="4232" name="Shape 4232"/>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233" name="Shape 4233"/>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0</a:t>
              </a:r>
            </a:p>
          </p:txBody>
        </p:sp>
      </p:grpSp>
      <p:grpSp>
        <p:nvGrpSpPr>
          <p:cNvPr id="4234" name="Shape 4234"/>
          <p:cNvGrpSpPr/>
          <p:nvPr/>
        </p:nvGrpSpPr>
        <p:grpSpPr>
          <a:xfrm>
            <a:off x="2026450" y="2491600"/>
            <a:ext cx="486300" cy="429600"/>
            <a:chOff x="1774800" y="2984350"/>
            <a:chExt cx="486300" cy="429600"/>
          </a:xfrm>
        </p:grpSpPr>
        <p:sp>
          <p:nvSpPr>
            <p:cNvPr id="4235" name="Shape 4235"/>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236" name="Shape 4236"/>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1</a:t>
              </a:r>
            </a:p>
          </p:txBody>
        </p:sp>
      </p:grpSp>
      <p:grpSp>
        <p:nvGrpSpPr>
          <p:cNvPr id="4237" name="Shape 4237"/>
          <p:cNvGrpSpPr/>
          <p:nvPr/>
        </p:nvGrpSpPr>
        <p:grpSpPr>
          <a:xfrm>
            <a:off x="3366975" y="2494550"/>
            <a:ext cx="486300" cy="429600"/>
            <a:chOff x="1774800" y="2984350"/>
            <a:chExt cx="486300" cy="429600"/>
          </a:xfrm>
        </p:grpSpPr>
        <p:sp>
          <p:nvSpPr>
            <p:cNvPr id="4238" name="Shape 4238"/>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239" name="Shape 4239"/>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2</a:t>
              </a:r>
            </a:p>
          </p:txBody>
        </p:sp>
      </p:grpSp>
      <p:grpSp>
        <p:nvGrpSpPr>
          <p:cNvPr id="4240" name="Shape 4240"/>
          <p:cNvGrpSpPr/>
          <p:nvPr/>
        </p:nvGrpSpPr>
        <p:grpSpPr>
          <a:xfrm>
            <a:off x="4707500" y="2494538"/>
            <a:ext cx="486300" cy="429600"/>
            <a:chOff x="1774800" y="2984350"/>
            <a:chExt cx="486300" cy="429600"/>
          </a:xfrm>
        </p:grpSpPr>
        <p:sp>
          <p:nvSpPr>
            <p:cNvPr id="4241" name="Shape 4241"/>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242" name="Shape 4242"/>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3</a:t>
              </a:r>
            </a:p>
          </p:txBody>
        </p:sp>
      </p:grpSp>
      <p:grpSp>
        <p:nvGrpSpPr>
          <p:cNvPr id="4243" name="Shape 4243"/>
          <p:cNvGrpSpPr/>
          <p:nvPr/>
        </p:nvGrpSpPr>
        <p:grpSpPr>
          <a:xfrm>
            <a:off x="690500" y="3451650"/>
            <a:ext cx="486300" cy="429600"/>
            <a:chOff x="1774800" y="2984350"/>
            <a:chExt cx="486300" cy="429600"/>
          </a:xfrm>
        </p:grpSpPr>
        <p:sp>
          <p:nvSpPr>
            <p:cNvPr id="4244" name="Shape 4244"/>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245" name="Shape 4245"/>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grpSp>
        <p:nvGrpSpPr>
          <p:cNvPr id="4246" name="Shape 4246"/>
          <p:cNvGrpSpPr/>
          <p:nvPr/>
        </p:nvGrpSpPr>
        <p:grpSpPr>
          <a:xfrm>
            <a:off x="4707650" y="3451650"/>
            <a:ext cx="486300" cy="429600"/>
            <a:chOff x="1774800" y="2984350"/>
            <a:chExt cx="486300" cy="429600"/>
          </a:xfrm>
        </p:grpSpPr>
        <p:sp>
          <p:nvSpPr>
            <p:cNvPr id="4247" name="Shape 4247"/>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248" name="Shape 4248"/>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grpSp>
        <p:nvGrpSpPr>
          <p:cNvPr id="4249" name="Shape 4249"/>
          <p:cNvGrpSpPr/>
          <p:nvPr/>
        </p:nvGrpSpPr>
        <p:grpSpPr>
          <a:xfrm>
            <a:off x="3367050" y="3451650"/>
            <a:ext cx="486300" cy="429600"/>
            <a:chOff x="1774800" y="2984350"/>
            <a:chExt cx="486300" cy="429600"/>
          </a:xfrm>
        </p:grpSpPr>
        <p:sp>
          <p:nvSpPr>
            <p:cNvPr id="4250" name="Shape 4250"/>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251" name="Shape 425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grpSp>
        <p:nvGrpSpPr>
          <p:cNvPr id="4252" name="Shape 4252"/>
          <p:cNvGrpSpPr/>
          <p:nvPr/>
        </p:nvGrpSpPr>
        <p:grpSpPr>
          <a:xfrm>
            <a:off x="2026450" y="3451650"/>
            <a:ext cx="486300" cy="429600"/>
            <a:chOff x="1774800" y="2984350"/>
            <a:chExt cx="486300" cy="429600"/>
          </a:xfrm>
        </p:grpSpPr>
        <p:sp>
          <p:nvSpPr>
            <p:cNvPr id="4253" name="Shape 4253"/>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254" name="Shape 425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cxnSp>
        <p:nvCxnSpPr>
          <p:cNvPr id="4255" name="Shape 4255"/>
          <p:cNvCxnSpPr>
            <a:stCxn id="4233" idx="3"/>
            <a:endCxn id="4236" idx="1"/>
          </p:cNvCxnSpPr>
          <p:nvPr/>
        </p:nvCxnSpPr>
        <p:spPr>
          <a:xfrm>
            <a:off x="1176800" y="2706425"/>
            <a:ext cx="849600" cy="0"/>
          </a:xfrm>
          <a:prstGeom prst="straightConnector1">
            <a:avLst/>
          </a:prstGeom>
          <a:noFill/>
          <a:ln cap="flat" cmpd="sng" w="28575">
            <a:solidFill>
              <a:schemeClr val="dk2"/>
            </a:solidFill>
            <a:prstDash val="solid"/>
            <a:round/>
            <a:headEnd len="lg" w="lg" type="none"/>
            <a:tailEnd len="lg" w="lg" type="stealth"/>
          </a:ln>
        </p:spPr>
      </p:cxnSp>
      <p:cxnSp>
        <p:nvCxnSpPr>
          <p:cNvPr id="4256" name="Shape 4256"/>
          <p:cNvCxnSpPr>
            <a:stCxn id="4233" idx="2"/>
            <a:endCxn id="4245" idx="0"/>
          </p:cNvCxnSpPr>
          <p:nvPr/>
        </p:nvCxnSpPr>
        <p:spPr>
          <a:xfrm>
            <a:off x="933650" y="2921225"/>
            <a:ext cx="0" cy="530400"/>
          </a:xfrm>
          <a:prstGeom prst="straightConnector1">
            <a:avLst/>
          </a:prstGeom>
          <a:noFill/>
          <a:ln cap="flat" cmpd="sng" w="28575">
            <a:solidFill>
              <a:schemeClr val="dk2"/>
            </a:solidFill>
            <a:prstDash val="solid"/>
            <a:round/>
            <a:headEnd len="lg" w="lg" type="none"/>
            <a:tailEnd len="lg" w="lg" type="none"/>
          </a:ln>
        </p:spPr>
      </p:cxnSp>
      <p:cxnSp>
        <p:nvCxnSpPr>
          <p:cNvPr id="4257" name="Shape 4257"/>
          <p:cNvCxnSpPr>
            <a:stCxn id="4236" idx="2"/>
            <a:endCxn id="4254" idx="0"/>
          </p:cNvCxnSpPr>
          <p:nvPr/>
        </p:nvCxnSpPr>
        <p:spPr>
          <a:xfrm>
            <a:off x="2269600" y="2921200"/>
            <a:ext cx="0" cy="530400"/>
          </a:xfrm>
          <a:prstGeom prst="straightConnector1">
            <a:avLst/>
          </a:prstGeom>
          <a:noFill/>
          <a:ln cap="flat" cmpd="sng" w="28575">
            <a:solidFill>
              <a:schemeClr val="dk2"/>
            </a:solidFill>
            <a:prstDash val="solid"/>
            <a:round/>
            <a:headEnd len="lg" w="lg" type="none"/>
            <a:tailEnd len="lg" w="lg" type="none"/>
          </a:ln>
        </p:spPr>
      </p:cxnSp>
      <p:cxnSp>
        <p:nvCxnSpPr>
          <p:cNvPr id="4258" name="Shape 4258"/>
          <p:cNvCxnSpPr>
            <a:stCxn id="4239" idx="2"/>
            <a:endCxn id="4251" idx="0"/>
          </p:cNvCxnSpPr>
          <p:nvPr/>
        </p:nvCxnSpPr>
        <p:spPr>
          <a:xfrm>
            <a:off x="3610125" y="2924150"/>
            <a:ext cx="0" cy="527400"/>
          </a:xfrm>
          <a:prstGeom prst="straightConnector1">
            <a:avLst/>
          </a:prstGeom>
          <a:noFill/>
          <a:ln cap="flat" cmpd="sng" w="28575">
            <a:solidFill>
              <a:schemeClr val="dk2"/>
            </a:solidFill>
            <a:prstDash val="solid"/>
            <a:round/>
            <a:headEnd len="lg" w="lg" type="none"/>
            <a:tailEnd len="lg" w="lg" type="none"/>
          </a:ln>
        </p:spPr>
      </p:cxnSp>
      <p:cxnSp>
        <p:nvCxnSpPr>
          <p:cNvPr id="4259" name="Shape 4259"/>
          <p:cNvCxnSpPr>
            <a:stCxn id="4242" idx="2"/>
            <a:endCxn id="4248" idx="0"/>
          </p:cNvCxnSpPr>
          <p:nvPr/>
        </p:nvCxnSpPr>
        <p:spPr>
          <a:xfrm>
            <a:off x="4950650" y="2924138"/>
            <a:ext cx="300" cy="527400"/>
          </a:xfrm>
          <a:prstGeom prst="straightConnector1">
            <a:avLst/>
          </a:prstGeom>
          <a:noFill/>
          <a:ln cap="flat" cmpd="sng" w="28575">
            <a:solidFill>
              <a:schemeClr val="dk2"/>
            </a:solidFill>
            <a:prstDash val="solid"/>
            <a:round/>
            <a:headEnd len="lg" w="lg" type="none"/>
            <a:tailEnd len="lg" w="lg" type="none"/>
          </a:ln>
        </p:spPr>
      </p:cxnSp>
      <p:cxnSp>
        <p:nvCxnSpPr>
          <p:cNvPr id="4260" name="Shape 4260"/>
          <p:cNvCxnSpPr>
            <a:stCxn id="4239" idx="3"/>
            <a:endCxn id="4242" idx="1"/>
          </p:cNvCxnSpPr>
          <p:nvPr/>
        </p:nvCxnSpPr>
        <p:spPr>
          <a:xfrm>
            <a:off x="3853275" y="2709350"/>
            <a:ext cx="854100" cy="0"/>
          </a:xfrm>
          <a:prstGeom prst="straightConnector1">
            <a:avLst/>
          </a:prstGeom>
          <a:noFill/>
          <a:ln cap="flat" cmpd="sng" w="28575">
            <a:solidFill>
              <a:schemeClr val="dk2"/>
            </a:solidFill>
            <a:prstDash val="solid"/>
            <a:round/>
            <a:headEnd len="lg" w="lg" type="none"/>
            <a:tailEnd len="lg" w="lg" type="stealth"/>
          </a:ln>
        </p:spPr>
      </p:cxnSp>
      <p:cxnSp>
        <p:nvCxnSpPr>
          <p:cNvPr id="4261" name="Shape 4261"/>
          <p:cNvCxnSpPr>
            <a:stCxn id="4236" idx="3"/>
            <a:endCxn id="4239" idx="1"/>
          </p:cNvCxnSpPr>
          <p:nvPr/>
        </p:nvCxnSpPr>
        <p:spPr>
          <a:xfrm>
            <a:off x="2512750" y="2706400"/>
            <a:ext cx="854100" cy="3000"/>
          </a:xfrm>
          <a:prstGeom prst="straightConnector1">
            <a:avLst/>
          </a:prstGeom>
          <a:noFill/>
          <a:ln cap="flat" cmpd="sng" w="28575">
            <a:solidFill>
              <a:schemeClr val="dk2"/>
            </a:solidFill>
            <a:prstDash val="solid"/>
            <a:round/>
            <a:headEnd len="lg" w="lg" type="none"/>
            <a:tailEnd len="lg" w="lg" type="stealth"/>
          </a:ln>
        </p:spPr>
      </p:cxnSp>
      <p:sp>
        <p:nvSpPr>
          <p:cNvPr id="4262" name="Shape 4262"/>
          <p:cNvSpPr txBox="1"/>
          <p:nvPr/>
        </p:nvSpPr>
        <p:spPr>
          <a:xfrm>
            <a:off x="611369" y="3050837"/>
            <a:ext cx="1187100" cy="2712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By Lemma 2</a:t>
            </a:r>
          </a:p>
        </p:txBody>
      </p:sp>
      <p:sp>
        <p:nvSpPr>
          <p:cNvPr id="4263" name="Shape 4263"/>
          <p:cNvSpPr txBox="1"/>
          <p:nvPr/>
        </p:nvSpPr>
        <p:spPr>
          <a:xfrm>
            <a:off x="1945432" y="3050835"/>
            <a:ext cx="1187100" cy="2712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By Lemma 3</a:t>
            </a:r>
          </a:p>
        </p:txBody>
      </p:sp>
      <p:sp>
        <p:nvSpPr>
          <p:cNvPr id="4264" name="Shape 4264"/>
          <p:cNvSpPr txBox="1"/>
          <p:nvPr/>
        </p:nvSpPr>
        <p:spPr>
          <a:xfrm>
            <a:off x="4624013" y="3052299"/>
            <a:ext cx="1187100" cy="2712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By Lemma 3</a:t>
            </a:r>
          </a:p>
        </p:txBody>
      </p:sp>
      <p:sp>
        <p:nvSpPr>
          <p:cNvPr id="4265" name="Shape 4265"/>
          <p:cNvSpPr txBox="1"/>
          <p:nvPr/>
        </p:nvSpPr>
        <p:spPr>
          <a:xfrm>
            <a:off x="3279476" y="3052299"/>
            <a:ext cx="1187100" cy="2712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By Lemma 3</a:t>
            </a:r>
          </a:p>
        </p:txBody>
      </p:sp>
      <p:sp>
        <p:nvSpPr>
          <p:cNvPr id="4266" name="Shape 4266"/>
          <p:cNvSpPr txBox="1"/>
          <p:nvPr/>
        </p:nvSpPr>
        <p:spPr>
          <a:xfrm>
            <a:off x="973350" y="1991688"/>
            <a:ext cx="1588500" cy="375300"/>
          </a:xfrm>
          <a:prstGeom prst="rect">
            <a:avLst/>
          </a:prstGeom>
          <a:noFill/>
          <a:ln>
            <a:noFill/>
          </a:ln>
        </p:spPr>
        <p:txBody>
          <a:bodyPr anchorCtr="0" anchor="t" bIns="91425" lIns="91425" rIns="91425" wrap="square" tIns="91425">
            <a:noAutofit/>
          </a:bodyPr>
          <a:lstStyle/>
          <a:p>
            <a:pPr lvl="0" rtl="0">
              <a:spcBef>
                <a:spcPts val="0"/>
              </a:spcBef>
              <a:buNone/>
            </a:pPr>
            <a:r>
              <a:rPr lang="en" sz="1200">
                <a:solidFill>
                  <a:srgbClr val="FFFFFF"/>
                </a:solidFill>
              </a:rPr>
              <a:t>S</a:t>
            </a:r>
            <a:r>
              <a:rPr baseline="-25000" lang="en" sz="1200">
                <a:solidFill>
                  <a:srgbClr val="FFFFFF"/>
                </a:solidFill>
              </a:rPr>
              <a:t>1</a:t>
            </a:r>
            <a:r>
              <a:rPr lang="en" sz="1200">
                <a:solidFill>
                  <a:srgbClr val="FFFFFF"/>
                </a:solidFill>
              </a:rPr>
              <a:t> applying </a:t>
            </a:r>
          </a:p>
          <a:p>
            <a:pPr lvl="0" rtl="0">
              <a:spcBef>
                <a:spcPts val="0"/>
              </a:spcBef>
              <a:buNone/>
            </a:pPr>
            <a:r>
              <a:rPr lang="en" sz="1200">
                <a:solidFill>
                  <a:srgbClr val="FFFFFF"/>
                </a:solidFill>
              </a:rPr>
              <a:t>e</a:t>
            </a:r>
            <a:r>
              <a:rPr baseline="-25000" lang="en" sz="1200">
                <a:solidFill>
                  <a:srgbClr val="FFFFFF"/>
                </a:solidFill>
              </a:rPr>
              <a:t>1</a:t>
            </a:r>
            <a:r>
              <a:rPr lang="en" sz="1200">
                <a:solidFill>
                  <a:srgbClr val="FFFFFF"/>
                </a:solidFill>
              </a:rPr>
              <a:t> = receive(p</a:t>
            </a:r>
            <a:r>
              <a:rPr baseline="-25000" lang="en" sz="1200">
                <a:solidFill>
                  <a:srgbClr val="FFFFFF"/>
                </a:solidFill>
              </a:rPr>
              <a:t>1</a:t>
            </a:r>
            <a:r>
              <a:rPr lang="en" sz="1200">
                <a:solidFill>
                  <a:srgbClr val="FFFFFF"/>
                </a:solidFill>
              </a:rPr>
              <a:t>) last</a:t>
            </a:r>
          </a:p>
        </p:txBody>
      </p:sp>
      <p:sp>
        <p:nvSpPr>
          <p:cNvPr id="4267" name="Shape 4267"/>
          <p:cNvSpPr txBox="1"/>
          <p:nvPr/>
        </p:nvSpPr>
        <p:spPr>
          <a:xfrm>
            <a:off x="2145550" y="1793113"/>
            <a:ext cx="1588500" cy="375300"/>
          </a:xfrm>
          <a:prstGeom prst="rect">
            <a:avLst/>
          </a:prstGeom>
          <a:noFill/>
          <a:ln>
            <a:noFill/>
          </a:ln>
        </p:spPr>
        <p:txBody>
          <a:bodyPr anchorCtr="0" anchor="t" bIns="91425" lIns="91425" rIns="91425" wrap="square" tIns="91425">
            <a:noAutofit/>
          </a:bodyPr>
          <a:lstStyle/>
          <a:p>
            <a:pPr lvl="0" rtl="0">
              <a:spcBef>
                <a:spcPts val="0"/>
              </a:spcBef>
              <a:buNone/>
            </a:pPr>
            <a:r>
              <a:rPr lang="en" sz="1200">
                <a:solidFill>
                  <a:srgbClr val="FFFFFF"/>
                </a:solidFill>
              </a:rPr>
              <a:t>S</a:t>
            </a:r>
            <a:r>
              <a:rPr baseline="-25000" lang="en" sz="1200">
                <a:solidFill>
                  <a:srgbClr val="FFFFFF"/>
                </a:solidFill>
              </a:rPr>
              <a:t>2</a:t>
            </a:r>
            <a:r>
              <a:rPr lang="en" sz="1200">
                <a:solidFill>
                  <a:srgbClr val="FFFFFF"/>
                </a:solidFill>
              </a:rPr>
              <a:t> applying </a:t>
            </a:r>
          </a:p>
          <a:p>
            <a:pPr lvl="0" rtl="0">
              <a:spcBef>
                <a:spcPts val="0"/>
              </a:spcBef>
              <a:buNone/>
            </a:pPr>
            <a:r>
              <a:rPr lang="en" sz="1200">
                <a:solidFill>
                  <a:srgbClr val="FFFFFF"/>
                </a:solidFill>
              </a:rPr>
              <a:t>e</a:t>
            </a:r>
            <a:r>
              <a:rPr baseline="-25000" lang="en" sz="1200">
                <a:solidFill>
                  <a:srgbClr val="FFFFFF"/>
                </a:solidFill>
              </a:rPr>
              <a:t>2</a:t>
            </a:r>
            <a:r>
              <a:rPr lang="en" sz="1200">
                <a:solidFill>
                  <a:srgbClr val="FFFFFF"/>
                </a:solidFill>
              </a:rPr>
              <a:t> = receive(p</a:t>
            </a:r>
            <a:r>
              <a:rPr baseline="-25000" lang="en" sz="1200">
                <a:solidFill>
                  <a:srgbClr val="FFFFFF"/>
                </a:solidFill>
              </a:rPr>
              <a:t>2</a:t>
            </a:r>
            <a:r>
              <a:rPr lang="en" sz="1200">
                <a:solidFill>
                  <a:srgbClr val="FFFFFF"/>
                </a:solidFill>
              </a:rPr>
              <a:t>) last</a:t>
            </a:r>
          </a:p>
        </p:txBody>
      </p:sp>
      <p:sp>
        <p:nvSpPr>
          <p:cNvPr id="4268" name="Shape 4268"/>
          <p:cNvSpPr txBox="1"/>
          <p:nvPr/>
        </p:nvSpPr>
        <p:spPr>
          <a:xfrm>
            <a:off x="3610125" y="2024112"/>
            <a:ext cx="1588500" cy="375300"/>
          </a:xfrm>
          <a:prstGeom prst="rect">
            <a:avLst/>
          </a:prstGeom>
          <a:noFill/>
          <a:ln>
            <a:noFill/>
          </a:ln>
        </p:spPr>
        <p:txBody>
          <a:bodyPr anchorCtr="0" anchor="t" bIns="91425" lIns="91425" rIns="91425" wrap="square" tIns="91425">
            <a:noAutofit/>
          </a:bodyPr>
          <a:lstStyle/>
          <a:p>
            <a:pPr lvl="0" rtl="0">
              <a:spcBef>
                <a:spcPts val="0"/>
              </a:spcBef>
              <a:buNone/>
            </a:pPr>
            <a:r>
              <a:rPr lang="en" sz="1200">
                <a:solidFill>
                  <a:srgbClr val="FFFFFF"/>
                </a:solidFill>
              </a:rPr>
              <a:t>S</a:t>
            </a:r>
            <a:r>
              <a:rPr baseline="-25000" lang="en" sz="1200">
                <a:solidFill>
                  <a:srgbClr val="FFFFFF"/>
                </a:solidFill>
              </a:rPr>
              <a:t>3</a:t>
            </a:r>
            <a:r>
              <a:rPr lang="en" sz="1200">
                <a:solidFill>
                  <a:srgbClr val="FFFFFF"/>
                </a:solidFill>
              </a:rPr>
              <a:t> applying </a:t>
            </a:r>
          </a:p>
          <a:p>
            <a:pPr lvl="0" rtl="0">
              <a:spcBef>
                <a:spcPts val="0"/>
              </a:spcBef>
              <a:buNone/>
            </a:pPr>
            <a:r>
              <a:rPr lang="en" sz="1200">
                <a:solidFill>
                  <a:srgbClr val="FFFFFF"/>
                </a:solidFill>
              </a:rPr>
              <a:t>e</a:t>
            </a:r>
            <a:r>
              <a:rPr baseline="-25000" lang="en" sz="1200">
                <a:solidFill>
                  <a:srgbClr val="FFFFFF"/>
                </a:solidFill>
              </a:rPr>
              <a:t>3</a:t>
            </a:r>
            <a:r>
              <a:rPr lang="en" sz="1200">
                <a:solidFill>
                  <a:srgbClr val="FFFFFF"/>
                </a:solidFill>
              </a:rPr>
              <a:t> = receive(p</a:t>
            </a:r>
            <a:r>
              <a:rPr baseline="-25000" lang="en" sz="1200">
                <a:solidFill>
                  <a:srgbClr val="FFFFFF"/>
                </a:solidFill>
              </a:rPr>
              <a:t>3</a:t>
            </a:r>
            <a:r>
              <a:rPr lang="en" sz="1200">
                <a:solidFill>
                  <a:srgbClr val="FFFFFF"/>
                </a:solidFill>
              </a:rPr>
              <a:t>) last</a:t>
            </a:r>
          </a:p>
        </p:txBody>
      </p:sp>
      <p:grpSp>
        <p:nvGrpSpPr>
          <p:cNvPr id="4269" name="Shape 4269"/>
          <p:cNvGrpSpPr/>
          <p:nvPr/>
        </p:nvGrpSpPr>
        <p:grpSpPr>
          <a:xfrm>
            <a:off x="6048025" y="2494538"/>
            <a:ext cx="486300" cy="429600"/>
            <a:chOff x="1774800" y="2984350"/>
            <a:chExt cx="486300" cy="429600"/>
          </a:xfrm>
        </p:grpSpPr>
        <p:sp>
          <p:nvSpPr>
            <p:cNvPr id="4270" name="Shape 4270"/>
            <p:cNvSpPr/>
            <p:nvPr/>
          </p:nvSpPr>
          <p:spPr>
            <a:xfrm>
              <a:off x="1774800" y="2984350"/>
              <a:ext cx="429600" cy="429600"/>
            </a:xfrm>
            <a:prstGeom prst="ellipse">
              <a:avLst/>
            </a:prstGeom>
            <a:solidFill>
              <a:srgbClr val="D9EAD3"/>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271" name="Shape 4271"/>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spcBef>
                  <a:spcPts val="0"/>
                </a:spcBef>
                <a:buNone/>
              </a:pPr>
              <a:r>
                <a:rPr b="1" lang="en"/>
                <a:t>C</a:t>
              </a:r>
              <a:r>
                <a:rPr b="1" baseline="-25000" lang="en"/>
                <a:t>4</a:t>
              </a:r>
            </a:p>
          </p:txBody>
        </p:sp>
      </p:grpSp>
      <p:grpSp>
        <p:nvGrpSpPr>
          <p:cNvPr id="4272" name="Shape 4272"/>
          <p:cNvGrpSpPr/>
          <p:nvPr/>
        </p:nvGrpSpPr>
        <p:grpSpPr>
          <a:xfrm>
            <a:off x="6048175" y="3451650"/>
            <a:ext cx="486300" cy="429600"/>
            <a:chOff x="1774800" y="2984350"/>
            <a:chExt cx="486300" cy="429600"/>
          </a:xfrm>
        </p:grpSpPr>
        <p:sp>
          <p:nvSpPr>
            <p:cNvPr id="4273" name="Shape 4273"/>
            <p:cNvSpPr/>
            <p:nvPr/>
          </p:nvSpPr>
          <p:spPr>
            <a:xfrm>
              <a:off x="1774800" y="2984350"/>
              <a:ext cx="429600" cy="429600"/>
            </a:xfrm>
            <a:prstGeom prst="ellipse">
              <a:avLst/>
            </a:prstGeom>
            <a:solidFill>
              <a:schemeClr val="lt2"/>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274" name="Shape 4274"/>
            <p:cNvSpPr txBox="1"/>
            <p:nvPr/>
          </p:nvSpPr>
          <p:spPr>
            <a:xfrm>
              <a:off x="1774800" y="2984350"/>
              <a:ext cx="486300" cy="429600"/>
            </a:xfrm>
            <a:prstGeom prst="rect">
              <a:avLst/>
            </a:prstGeom>
            <a:noFill/>
            <a:ln>
              <a:noFill/>
            </a:ln>
          </p:spPr>
          <p:txBody>
            <a:bodyPr anchorCtr="0" anchor="t" bIns="91425" lIns="91425" rIns="91425" wrap="square" tIns="91425">
              <a:noAutofit/>
            </a:bodyPr>
            <a:lstStyle/>
            <a:p>
              <a:pPr lvl="0" rtl="0" algn="ctr">
                <a:spcBef>
                  <a:spcPts val="0"/>
                </a:spcBef>
                <a:buNone/>
              </a:pPr>
              <a:r>
                <a:rPr b="1" lang="en"/>
                <a:t>0/1</a:t>
              </a:r>
            </a:p>
          </p:txBody>
        </p:sp>
      </p:grpSp>
      <p:cxnSp>
        <p:nvCxnSpPr>
          <p:cNvPr id="4275" name="Shape 4275"/>
          <p:cNvCxnSpPr>
            <a:stCxn id="4271" idx="2"/>
            <a:endCxn id="4274" idx="0"/>
          </p:cNvCxnSpPr>
          <p:nvPr/>
        </p:nvCxnSpPr>
        <p:spPr>
          <a:xfrm>
            <a:off x="6291175" y="2924138"/>
            <a:ext cx="300" cy="527400"/>
          </a:xfrm>
          <a:prstGeom prst="straightConnector1">
            <a:avLst/>
          </a:prstGeom>
          <a:noFill/>
          <a:ln cap="flat" cmpd="sng" w="28575">
            <a:solidFill>
              <a:schemeClr val="dk2"/>
            </a:solidFill>
            <a:prstDash val="solid"/>
            <a:round/>
            <a:headEnd len="lg" w="lg" type="none"/>
            <a:tailEnd len="lg" w="lg" type="none"/>
          </a:ln>
        </p:spPr>
      </p:cxnSp>
      <p:cxnSp>
        <p:nvCxnSpPr>
          <p:cNvPr id="4276" name="Shape 4276"/>
          <p:cNvCxnSpPr>
            <a:endCxn id="4271" idx="1"/>
          </p:cNvCxnSpPr>
          <p:nvPr/>
        </p:nvCxnSpPr>
        <p:spPr>
          <a:xfrm>
            <a:off x="5193925" y="2709338"/>
            <a:ext cx="854100" cy="0"/>
          </a:xfrm>
          <a:prstGeom prst="straightConnector1">
            <a:avLst/>
          </a:prstGeom>
          <a:noFill/>
          <a:ln cap="flat" cmpd="sng" w="28575">
            <a:solidFill>
              <a:schemeClr val="dk2"/>
            </a:solidFill>
            <a:prstDash val="solid"/>
            <a:round/>
            <a:headEnd len="lg" w="lg" type="none"/>
            <a:tailEnd len="lg" w="lg" type="stealth"/>
          </a:ln>
        </p:spPr>
      </p:cxnSp>
      <p:sp>
        <p:nvSpPr>
          <p:cNvPr id="4277" name="Shape 4277"/>
          <p:cNvSpPr txBox="1"/>
          <p:nvPr/>
        </p:nvSpPr>
        <p:spPr>
          <a:xfrm>
            <a:off x="5964538" y="3052299"/>
            <a:ext cx="1187100" cy="271200"/>
          </a:xfrm>
          <a:prstGeom prst="rect">
            <a:avLst/>
          </a:prstGeom>
          <a:noFill/>
          <a:ln>
            <a:noFill/>
          </a:ln>
        </p:spPr>
        <p:txBody>
          <a:bodyPr anchorCtr="0" anchor="t" bIns="91425" lIns="91425" rIns="91425" wrap="square" tIns="91425">
            <a:noAutofit/>
          </a:bodyPr>
          <a:lstStyle/>
          <a:p>
            <a:pPr lvl="0" rtl="0">
              <a:spcBef>
                <a:spcPts val="0"/>
              </a:spcBef>
              <a:buNone/>
            </a:pPr>
            <a:r>
              <a:rPr lang="en">
                <a:solidFill>
                  <a:srgbClr val="EFEFEF"/>
                </a:solidFill>
              </a:rPr>
              <a:t>By Lemma 3</a:t>
            </a:r>
          </a:p>
        </p:txBody>
      </p:sp>
      <p:sp>
        <p:nvSpPr>
          <p:cNvPr id="4278" name="Shape 4278"/>
          <p:cNvSpPr txBox="1"/>
          <p:nvPr/>
        </p:nvSpPr>
        <p:spPr>
          <a:xfrm>
            <a:off x="4950950" y="1793137"/>
            <a:ext cx="1588500" cy="375300"/>
          </a:xfrm>
          <a:prstGeom prst="rect">
            <a:avLst/>
          </a:prstGeom>
          <a:noFill/>
          <a:ln>
            <a:noFill/>
          </a:ln>
        </p:spPr>
        <p:txBody>
          <a:bodyPr anchorCtr="0" anchor="t" bIns="91425" lIns="91425" rIns="91425" wrap="square" tIns="91425">
            <a:noAutofit/>
          </a:bodyPr>
          <a:lstStyle/>
          <a:p>
            <a:pPr lvl="0" rtl="0">
              <a:spcBef>
                <a:spcPts val="0"/>
              </a:spcBef>
              <a:buNone/>
            </a:pPr>
            <a:r>
              <a:rPr lang="en" sz="1200">
                <a:solidFill>
                  <a:srgbClr val="FFFFFF"/>
                </a:solidFill>
              </a:rPr>
              <a:t>S</a:t>
            </a:r>
            <a:r>
              <a:rPr baseline="-25000" lang="en" sz="1200">
                <a:solidFill>
                  <a:srgbClr val="FFFFFF"/>
                </a:solidFill>
              </a:rPr>
              <a:t>4</a:t>
            </a:r>
            <a:r>
              <a:rPr lang="en" sz="1200">
                <a:solidFill>
                  <a:srgbClr val="FFFFFF"/>
                </a:solidFill>
              </a:rPr>
              <a:t> applying </a:t>
            </a:r>
          </a:p>
          <a:p>
            <a:pPr lvl="0" rtl="0">
              <a:spcBef>
                <a:spcPts val="0"/>
              </a:spcBef>
              <a:buNone/>
            </a:pPr>
            <a:r>
              <a:rPr lang="en" sz="1200">
                <a:solidFill>
                  <a:srgbClr val="FFFFFF"/>
                </a:solidFill>
              </a:rPr>
              <a:t>e</a:t>
            </a:r>
            <a:r>
              <a:rPr baseline="-25000" lang="en" sz="1200">
                <a:solidFill>
                  <a:srgbClr val="FFFFFF"/>
                </a:solidFill>
              </a:rPr>
              <a:t>4</a:t>
            </a:r>
            <a:r>
              <a:rPr lang="en" sz="1200">
                <a:solidFill>
                  <a:srgbClr val="FFFFFF"/>
                </a:solidFill>
              </a:rPr>
              <a:t> = receive(p</a:t>
            </a:r>
            <a:r>
              <a:rPr baseline="-25000" lang="en" sz="1200">
                <a:solidFill>
                  <a:srgbClr val="FFFFFF"/>
                </a:solidFill>
              </a:rPr>
              <a:t>1</a:t>
            </a:r>
            <a:r>
              <a:rPr lang="en" sz="1200">
                <a:solidFill>
                  <a:srgbClr val="FFFFFF"/>
                </a:solidFill>
              </a:rPr>
              <a:t>) last</a:t>
            </a:r>
          </a:p>
        </p:txBody>
      </p:sp>
      <p:sp>
        <p:nvSpPr>
          <p:cNvPr id="4279" name="Shape 4279"/>
          <p:cNvSpPr txBox="1"/>
          <p:nvPr/>
        </p:nvSpPr>
        <p:spPr>
          <a:xfrm>
            <a:off x="6767377" y="2220411"/>
            <a:ext cx="763200" cy="271200"/>
          </a:xfrm>
          <a:prstGeom prst="rect">
            <a:avLst/>
          </a:prstGeom>
          <a:noFill/>
          <a:ln>
            <a:noFill/>
          </a:ln>
        </p:spPr>
        <p:txBody>
          <a:bodyPr anchorCtr="0" anchor="t" bIns="91425" lIns="91425" rIns="91425" wrap="square" tIns="91425">
            <a:noAutofit/>
          </a:bodyPr>
          <a:lstStyle/>
          <a:p>
            <a:pPr lvl="0" rtl="0">
              <a:spcBef>
                <a:spcPts val="0"/>
              </a:spcBef>
              <a:buNone/>
            </a:pPr>
            <a:r>
              <a:rPr lang="en" sz="3600">
                <a:solidFill>
                  <a:srgbClr val="EFEFEF"/>
                </a:solidFill>
              </a:rPr>
              <a:t>...</a:t>
            </a:r>
          </a:p>
        </p:txBody>
      </p:sp>
      <p:sp>
        <p:nvSpPr>
          <p:cNvPr id="4280" name="Shape 4280"/>
          <p:cNvSpPr/>
          <p:nvPr/>
        </p:nvSpPr>
        <p:spPr>
          <a:xfrm>
            <a:off x="6008700" y="3165200"/>
            <a:ext cx="3108726" cy="1978290"/>
          </a:xfrm>
          <a:prstGeom prst="irregularSeal2">
            <a:avLst/>
          </a:prstGeom>
          <a:solidFill>
            <a:srgbClr val="FF9900"/>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p>
        </p:txBody>
      </p:sp>
      <p:sp>
        <p:nvSpPr>
          <p:cNvPr id="4281" name="Shape 4281"/>
          <p:cNvSpPr txBox="1"/>
          <p:nvPr/>
        </p:nvSpPr>
        <p:spPr>
          <a:xfrm>
            <a:off x="6421564" y="3826300"/>
            <a:ext cx="2283000" cy="759600"/>
          </a:xfrm>
          <a:prstGeom prst="rect">
            <a:avLst/>
          </a:prstGeom>
          <a:noFill/>
          <a:ln>
            <a:noFill/>
          </a:ln>
        </p:spPr>
        <p:txBody>
          <a:bodyPr anchorCtr="0" anchor="t" bIns="91425" lIns="91425" rIns="91425" wrap="square" tIns="91425">
            <a:noAutofit/>
          </a:bodyPr>
          <a:lstStyle/>
          <a:p>
            <a:pPr lvl="0" rtl="0">
              <a:spcBef>
                <a:spcPts val="0"/>
              </a:spcBef>
              <a:buNone/>
            </a:pPr>
            <a:r>
              <a:rPr b="1" lang="en" sz="1800"/>
              <a:t>An infinite UNDECIDING run</a:t>
            </a:r>
          </a:p>
        </p:txBody>
      </p:sp>
    </p:spTree>
  </p:cSld>
  <p:clrMapOvr>
    <a:masterClrMapping/>
  </p:clrMapOvr>
</p:sld>
</file>

<file path=ppt/slides/slide13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285" name="Shape 4285"/>
        <p:cNvGrpSpPr/>
        <p:nvPr/>
      </p:nvGrpSpPr>
      <p:grpSpPr>
        <a:xfrm>
          <a:off x="0" y="0"/>
          <a:ext cx="0" cy="0"/>
          <a:chOff x="0" y="0"/>
          <a:chExt cx="0" cy="0"/>
        </a:xfrm>
      </p:grpSpPr>
      <p:sp>
        <p:nvSpPr>
          <p:cNvPr id="4286" name="Shape 4286"/>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Assume to the contrary that there exists P such that</a:t>
            </a:r>
          </a:p>
        </p:txBody>
      </p:sp>
      <p:sp>
        <p:nvSpPr>
          <p:cNvPr id="4287" name="Shape 4287"/>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pPr>
            <a:r>
              <a:rPr lang="en" sz="1800"/>
              <a:t>P is partially correct</a:t>
            </a:r>
          </a:p>
          <a:p>
            <a:pPr indent="-342900" lvl="1" marL="914400" rtl="0">
              <a:spcBef>
                <a:spcPts val="0"/>
              </a:spcBef>
              <a:buSzPct val="100000"/>
            </a:pPr>
            <a:r>
              <a:rPr lang="en" sz="1800"/>
              <a:t>Agreement + Validity</a:t>
            </a:r>
          </a:p>
          <a:p>
            <a:pPr indent="0" lvl="0" marL="457200" rtl="0">
              <a:spcBef>
                <a:spcPts val="0"/>
              </a:spcBef>
              <a:buNone/>
            </a:pPr>
            <a:r>
              <a:t/>
            </a:r>
            <a:endParaRPr sz="1800"/>
          </a:p>
          <a:p>
            <a:pPr indent="-342900" lvl="0" marL="457200" rtl="0">
              <a:spcBef>
                <a:spcPts val="0"/>
              </a:spcBef>
              <a:buSzPct val="100000"/>
            </a:pPr>
            <a:r>
              <a:rPr lang="en" sz="1800"/>
              <a:t>Every admissible run of P is a deciding run</a:t>
            </a:r>
          </a:p>
          <a:p>
            <a:pPr indent="-342900" lvl="1" marL="914400" rtl="0">
              <a:spcBef>
                <a:spcPts val="0"/>
              </a:spcBef>
              <a:buSzPct val="100000"/>
            </a:pPr>
            <a:r>
              <a:rPr lang="en" sz="1800"/>
              <a:t>Termination</a:t>
            </a:r>
          </a:p>
        </p:txBody>
      </p:sp>
    </p:spTree>
  </p:cSld>
  <p:clrMapOvr>
    <a:masterClrMapping/>
  </p:clrMapOvr>
</p:sld>
</file>

<file path=ppt/slides/slide14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291" name="Shape 4291"/>
        <p:cNvGrpSpPr/>
        <p:nvPr/>
      </p:nvGrpSpPr>
      <p:grpSpPr>
        <a:xfrm>
          <a:off x="0" y="0"/>
          <a:ext cx="0" cy="0"/>
          <a:chOff x="0" y="0"/>
          <a:chExt cx="0" cy="0"/>
        </a:xfrm>
      </p:grpSpPr>
      <p:sp>
        <p:nvSpPr>
          <p:cNvPr id="4292" name="Shape 4292"/>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lnSpc>
                <a:spcPct val="115000"/>
              </a:lnSpc>
              <a:spcBef>
                <a:spcPts val="0"/>
              </a:spcBef>
              <a:spcAft>
                <a:spcPts val="1600"/>
              </a:spcAft>
              <a:buNone/>
            </a:pPr>
            <a:r>
              <a:rPr lang="en">
                <a:latin typeface="Lato"/>
                <a:ea typeface="Lato"/>
                <a:cs typeface="Lato"/>
                <a:sym typeface="Lato"/>
              </a:rPr>
              <a:t>Assume to the contrary that there exists P such that</a:t>
            </a:r>
          </a:p>
        </p:txBody>
      </p:sp>
      <p:sp>
        <p:nvSpPr>
          <p:cNvPr id="4293" name="Shape 4293"/>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pPr>
            <a:r>
              <a:rPr lang="en" sz="1800"/>
              <a:t>P is partially correct</a:t>
            </a:r>
          </a:p>
          <a:p>
            <a:pPr indent="-342900" lvl="1" marL="914400" rtl="0">
              <a:spcBef>
                <a:spcPts val="0"/>
              </a:spcBef>
              <a:buSzPct val="100000"/>
            </a:pPr>
            <a:r>
              <a:rPr lang="en" sz="1800"/>
              <a:t>Agreement + Validity</a:t>
            </a:r>
          </a:p>
          <a:p>
            <a:pPr indent="0" lvl="0" marL="457200" rtl="0">
              <a:spcBef>
                <a:spcPts val="0"/>
              </a:spcBef>
              <a:buNone/>
            </a:pPr>
            <a:r>
              <a:t/>
            </a:r>
            <a:endParaRPr sz="1800"/>
          </a:p>
          <a:p>
            <a:pPr indent="-342900" lvl="0" marL="457200" rtl="0">
              <a:spcBef>
                <a:spcPts val="0"/>
              </a:spcBef>
              <a:buSzPct val="100000"/>
            </a:pPr>
            <a:r>
              <a:rPr lang="en" sz="1800"/>
              <a:t>Every admissible run of P is a deciding run</a:t>
            </a:r>
          </a:p>
          <a:p>
            <a:pPr indent="-342900" lvl="1" marL="914400" rtl="0">
              <a:spcBef>
                <a:spcPts val="0"/>
              </a:spcBef>
              <a:buSzPct val="100000"/>
            </a:pPr>
            <a:r>
              <a:rPr lang="en" sz="1800"/>
              <a:t>Termination</a:t>
            </a:r>
          </a:p>
        </p:txBody>
      </p:sp>
      <p:sp>
        <p:nvSpPr>
          <p:cNvPr id="4294" name="Shape 4294"/>
          <p:cNvSpPr/>
          <p:nvPr/>
        </p:nvSpPr>
        <p:spPr>
          <a:xfrm>
            <a:off x="5616500" y="2560075"/>
            <a:ext cx="3108726" cy="1978290"/>
          </a:xfrm>
          <a:prstGeom prst="irregularSeal2">
            <a:avLst/>
          </a:prstGeom>
          <a:solidFill>
            <a:srgbClr val="FF9900"/>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rtl="0">
              <a:spcBef>
                <a:spcPts val="0"/>
              </a:spcBef>
              <a:buNone/>
            </a:pPr>
            <a:r>
              <a:t/>
            </a:r>
            <a:endParaRPr/>
          </a:p>
        </p:txBody>
      </p:sp>
      <p:sp>
        <p:nvSpPr>
          <p:cNvPr id="4295" name="Shape 4295"/>
          <p:cNvSpPr txBox="1"/>
          <p:nvPr/>
        </p:nvSpPr>
        <p:spPr>
          <a:xfrm>
            <a:off x="6186214" y="3333250"/>
            <a:ext cx="2283000" cy="759600"/>
          </a:xfrm>
          <a:prstGeom prst="rect">
            <a:avLst/>
          </a:prstGeom>
          <a:noFill/>
          <a:ln>
            <a:noFill/>
          </a:ln>
        </p:spPr>
        <p:txBody>
          <a:bodyPr anchorCtr="0" anchor="t" bIns="91425" lIns="91425" rIns="91425" wrap="square" tIns="91425">
            <a:noAutofit/>
          </a:bodyPr>
          <a:lstStyle/>
          <a:p>
            <a:pPr lvl="0" rtl="0">
              <a:spcBef>
                <a:spcPts val="0"/>
              </a:spcBef>
              <a:buNone/>
            </a:pPr>
            <a:r>
              <a:rPr b="1" lang="en" sz="1800"/>
              <a:t>Contradiction!</a:t>
            </a:r>
          </a:p>
        </p:txBody>
      </p:sp>
    </p:spTree>
  </p:cSld>
  <p:clrMapOvr>
    <a:masterClrMapping/>
  </p:clrMapOvr>
</p:sld>
</file>

<file path=ppt/slides/slide14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299" name="Shape 4299"/>
        <p:cNvGrpSpPr/>
        <p:nvPr/>
      </p:nvGrpSpPr>
      <p:grpSpPr>
        <a:xfrm>
          <a:off x="0" y="0"/>
          <a:ext cx="0" cy="0"/>
          <a:chOff x="0" y="0"/>
          <a:chExt cx="0" cy="0"/>
        </a:xfrm>
      </p:grpSpPr>
      <p:sp>
        <p:nvSpPr>
          <p:cNvPr id="4300" name="Shape 4300"/>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Wrap-up</a:t>
            </a:r>
          </a:p>
        </p:txBody>
      </p:sp>
      <p:sp>
        <p:nvSpPr>
          <p:cNvPr id="4301" name="Shape 4301"/>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pPr>
            <a:r>
              <a:rPr lang="en" sz="1800"/>
              <a:t>Computation determinism</a:t>
            </a:r>
          </a:p>
          <a:p>
            <a:pPr indent="-342900" lvl="1" marL="914400" rtl="0">
              <a:spcBef>
                <a:spcPts val="0"/>
              </a:spcBef>
              <a:buSzPct val="100000"/>
            </a:pPr>
            <a:r>
              <a:rPr lang="en" sz="1800"/>
              <a:t>Deterministic</a:t>
            </a:r>
          </a:p>
          <a:p>
            <a:pPr indent="-342900" lvl="1" marL="914400" rtl="0">
              <a:spcBef>
                <a:spcPts val="0"/>
              </a:spcBef>
              <a:buClr>
                <a:srgbClr val="FFFFFF"/>
              </a:buClr>
              <a:buSzPct val="100000"/>
            </a:pPr>
            <a:r>
              <a:rPr lang="en" sz="1800">
                <a:solidFill>
                  <a:srgbClr val="FFFFFF"/>
                </a:solidFill>
              </a:rPr>
              <a:t>Probabilistic</a:t>
            </a:r>
          </a:p>
          <a:p>
            <a:pPr indent="-342900" lvl="0" marL="457200" rtl="0">
              <a:spcBef>
                <a:spcPts val="0"/>
              </a:spcBef>
              <a:buSzPct val="100000"/>
            </a:pPr>
            <a:r>
              <a:rPr lang="en" sz="1800"/>
              <a:t>Timing assumptions</a:t>
            </a:r>
          </a:p>
          <a:p>
            <a:pPr indent="-342900" lvl="1" marL="914400" rtl="0">
              <a:spcBef>
                <a:spcPts val="0"/>
              </a:spcBef>
              <a:buClr>
                <a:srgbClr val="FFFFFF"/>
              </a:buClr>
              <a:buSzPct val="100000"/>
            </a:pPr>
            <a:r>
              <a:rPr lang="en" sz="1800">
                <a:solidFill>
                  <a:srgbClr val="FFFFFF"/>
                </a:solidFill>
              </a:rPr>
              <a:t>Synchronous</a:t>
            </a:r>
          </a:p>
          <a:p>
            <a:pPr indent="-342900" lvl="1" marL="914400" rtl="0">
              <a:spcBef>
                <a:spcPts val="0"/>
              </a:spcBef>
              <a:buClr>
                <a:srgbClr val="FFFFFF"/>
              </a:buClr>
              <a:buSzPct val="100000"/>
            </a:pPr>
            <a:r>
              <a:rPr lang="en" sz="1800">
                <a:solidFill>
                  <a:srgbClr val="FFFFFF"/>
                </a:solidFill>
              </a:rPr>
              <a:t>Asynchronous</a:t>
            </a:r>
          </a:p>
          <a:p>
            <a:pPr indent="-342900" lvl="0" marL="457200" rtl="0">
              <a:spcBef>
                <a:spcPts val="0"/>
              </a:spcBef>
              <a:buClr>
                <a:srgbClr val="FFFFFF"/>
              </a:buClr>
              <a:buSzPct val="100000"/>
            </a:pPr>
            <a:r>
              <a:rPr lang="en" sz="1800">
                <a:solidFill>
                  <a:srgbClr val="FFFFFF"/>
                </a:solidFill>
              </a:rPr>
              <a:t>Failure model</a:t>
            </a:r>
          </a:p>
          <a:p>
            <a:pPr indent="-342900" lvl="1" marL="914400" rtl="0">
              <a:spcBef>
                <a:spcPts val="0"/>
              </a:spcBef>
              <a:buClr>
                <a:srgbClr val="FFFFFF"/>
              </a:buClr>
              <a:buSzPct val="100000"/>
            </a:pPr>
            <a:r>
              <a:rPr lang="en" sz="1800">
                <a:solidFill>
                  <a:srgbClr val="FFFFFF"/>
                </a:solidFill>
              </a:rPr>
              <a:t>Fail-stop</a:t>
            </a:r>
          </a:p>
          <a:p>
            <a:pPr indent="-342900" lvl="1" marL="914400" rtl="0">
              <a:spcBef>
                <a:spcPts val="0"/>
              </a:spcBef>
              <a:buClr>
                <a:srgbClr val="FFFFFF"/>
              </a:buClr>
              <a:buSzPct val="100000"/>
            </a:pPr>
            <a:r>
              <a:rPr lang="en" sz="1800">
                <a:solidFill>
                  <a:srgbClr val="FFFFFF"/>
                </a:solidFill>
              </a:rPr>
              <a:t>Crash</a:t>
            </a:r>
          </a:p>
          <a:p>
            <a:pPr indent="-342900" lvl="1" marL="914400" rtl="0">
              <a:spcBef>
                <a:spcPts val="0"/>
              </a:spcBef>
              <a:buClr>
                <a:srgbClr val="FFFFFF"/>
              </a:buClr>
              <a:buSzPct val="100000"/>
            </a:pPr>
            <a:r>
              <a:rPr lang="en" sz="1800">
                <a:solidFill>
                  <a:srgbClr val="FFFFFF"/>
                </a:solidFill>
              </a:rPr>
              <a:t>Byzantine</a:t>
            </a:r>
          </a:p>
          <a:p>
            <a:pPr indent="-342900" lvl="1" marL="914400" rtl="0">
              <a:spcBef>
                <a:spcPts val="0"/>
              </a:spcBef>
              <a:buClr>
                <a:srgbClr val="FFFFFF"/>
              </a:buClr>
              <a:buSzPct val="100000"/>
            </a:pPr>
            <a:r>
              <a:rPr lang="en" sz="1800">
                <a:solidFill>
                  <a:srgbClr val="FFFFFF"/>
                </a:solidFill>
              </a:rPr>
              <a:t>Permissionless Byzantine</a:t>
            </a:r>
          </a:p>
        </p:txBody>
      </p:sp>
    </p:spTree>
  </p:cSld>
  <p:clrMapOvr>
    <a:masterClrMapping/>
  </p:clrMapOvr>
</p:sld>
</file>

<file path=ppt/slides/slide14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305" name="Shape 4305"/>
        <p:cNvGrpSpPr/>
        <p:nvPr/>
      </p:nvGrpSpPr>
      <p:grpSpPr>
        <a:xfrm>
          <a:off x="0" y="0"/>
          <a:ext cx="0" cy="0"/>
          <a:chOff x="0" y="0"/>
          <a:chExt cx="0" cy="0"/>
        </a:xfrm>
      </p:grpSpPr>
      <p:sp>
        <p:nvSpPr>
          <p:cNvPr id="4306" name="Shape 4306"/>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Wrap-up</a:t>
            </a:r>
          </a:p>
        </p:txBody>
      </p:sp>
      <p:sp>
        <p:nvSpPr>
          <p:cNvPr id="4307" name="Shape 4307"/>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pPr>
            <a:r>
              <a:rPr lang="en" sz="1800"/>
              <a:t>Computation determinism</a:t>
            </a:r>
          </a:p>
          <a:p>
            <a:pPr indent="-342900" lvl="1" marL="914400" rtl="0">
              <a:spcBef>
                <a:spcPts val="0"/>
              </a:spcBef>
              <a:buClr>
                <a:srgbClr val="FFFF00"/>
              </a:buClr>
              <a:buSzPct val="100000"/>
            </a:pPr>
            <a:r>
              <a:rPr lang="en" sz="1800">
                <a:solidFill>
                  <a:srgbClr val="FFFF00"/>
                </a:solidFill>
              </a:rPr>
              <a:t>Deterministic</a:t>
            </a:r>
          </a:p>
          <a:p>
            <a:pPr indent="-342900" lvl="1" marL="914400" rtl="0">
              <a:spcBef>
                <a:spcPts val="0"/>
              </a:spcBef>
              <a:buClr>
                <a:srgbClr val="FFFFFF"/>
              </a:buClr>
              <a:buSzPct val="100000"/>
            </a:pPr>
            <a:r>
              <a:rPr lang="en" sz="1800">
                <a:solidFill>
                  <a:srgbClr val="FFFFFF"/>
                </a:solidFill>
              </a:rPr>
              <a:t>Probabilistic</a:t>
            </a:r>
          </a:p>
          <a:p>
            <a:pPr indent="-342900" lvl="0" marL="457200" rtl="0">
              <a:spcBef>
                <a:spcPts val="0"/>
              </a:spcBef>
              <a:buSzPct val="100000"/>
            </a:pPr>
            <a:r>
              <a:rPr lang="en" sz="1800"/>
              <a:t>Timing assumptions</a:t>
            </a:r>
          </a:p>
          <a:p>
            <a:pPr indent="-342900" lvl="1" marL="914400" rtl="0">
              <a:spcBef>
                <a:spcPts val="0"/>
              </a:spcBef>
              <a:buSzPct val="100000"/>
            </a:pPr>
            <a:r>
              <a:rPr lang="en" sz="1800"/>
              <a:t>Synchronous</a:t>
            </a:r>
          </a:p>
          <a:p>
            <a:pPr indent="-342900" lvl="1" marL="914400" rtl="0">
              <a:spcBef>
                <a:spcPts val="0"/>
              </a:spcBef>
              <a:buClr>
                <a:srgbClr val="FFFF00"/>
              </a:buClr>
              <a:buSzPct val="100000"/>
            </a:pPr>
            <a:r>
              <a:rPr lang="en" sz="1800">
                <a:solidFill>
                  <a:srgbClr val="FFFF00"/>
                </a:solidFill>
              </a:rPr>
              <a:t>Asynchronous</a:t>
            </a:r>
          </a:p>
          <a:p>
            <a:pPr indent="-342900" lvl="0" marL="457200" rtl="0">
              <a:spcBef>
                <a:spcPts val="0"/>
              </a:spcBef>
              <a:buSzPct val="100000"/>
            </a:pPr>
            <a:r>
              <a:rPr lang="en" sz="1800"/>
              <a:t>Failure model</a:t>
            </a:r>
          </a:p>
          <a:p>
            <a:pPr indent="-342900" lvl="1" marL="914400" rtl="0">
              <a:spcBef>
                <a:spcPts val="0"/>
              </a:spcBef>
              <a:buSzPct val="100000"/>
            </a:pPr>
            <a:r>
              <a:rPr lang="en" sz="1800"/>
              <a:t>Fail-stop</a:t>
            </a:r>
          </a:p>
          <a:p>
            <a:pPr indent="-342900" lvl="1" marL="914400" rtl="0">
              <a:spcBef>
                <a:spcPts val="0"/>
              </a:spcBef>
              <a:buClr>
                <a:srgbClr val="FFFF00"/>
              </a:buClr>
              <a:buSzPct val="100000"/>
            </a:pPr>
            <a:r>
              <a:rPr lang="en" sz="1800">
                <a:solidFill>
                  <a:srgbClr val="FFFF00"/>
                </a:solidFill>
              </a:rPr>
              <a:t>Crash</a:t>
            </a:r>
          </a:p>
          <a:p>
            <a:pPr indent="-342900" lvl="1" marL="914400" rtl="0">
              <a:spcBef>
                <a:spcPts val="0"/>
              </a:spcBef>
              <a:buSzPct val="100000"/>
            </a:pPr>
            <a:r>
              <a:rPr lang="en" sz="1800"/>
              <a:t>Byzantine</a:t>
            </a:r>
          </a:p>
          <a:p>
            <a:pPr indent="-342900" lvl="1" marL="914400" rtl="0">
              <a:spcBef>
                <a:spcPts val="0"/>
              </a:spcBef>
              <a:buSzPct val="100000"/>
            </a:pPr>
            <a:r>
              <a:rPr lang="en" sz="1800"/>
              <a:t>Permissionless Byzantine</a:t>
            </a:r>
          </a:p>
        </p:txBody>
      </p:sp>
    </p:spTree>
  </p:cSld>
  <p:clrMapOvr>
    <a:masterClrMapping/>
  </p:clrMapOvr>
</p:sld>
</file>

<file path=ppt/slides/slide14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311" name="Shape 4311"/>
        <p:cNvGrpSpPr/>
        <p:nvPr/>
      </p:nvGrpSpPr>
      <p:grpSpPr>
        <a:xfrm>
          <a:off x="0" y="0"/>
          <a:ext cx="0" cy="0"/>
          <a:chOff x="0" y="0"/>
          <a:chExt cx="0" cy="0"/>
        </a:xfrm>
      </p:grpSpPr>
      <p:sp>
        <p:nvSpPr>
          <p:cNvPr id="4312" name="Shape 4312"/>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Wrap-up</a:t>
            </a:r>
          </a:p>
        </p:txBody>
      </p:sp>
      <p:sp>
        <p:nvSpPr>
          <p:cNvPr id="4313" name="Shape 4313"/>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indent="-342900" lvl="0" marL="457200" rtl="0">
              <a:spcBef>
                <a:spcPts val="0"/>
              </a:spcBef>
              <a:buSzPct val="100000"/>
            </a:pPr>
            <a:r>
              <a:rPr lang="en" sz="1800"/>
              <a:t>Computation determinism</a:t>
            </a:r>
          </a:p>
          <a:p>
            <a:pPr indent="-342900" lvl="1" marL="914400" rtl="0">
              <a:spcBef>
                <a:spcPts val="0"/>
              </a:spcBef>
              <a:buClr>
                <a:srgbClr val="FFFF00"/>
              </a:buClr>
              <a:buSzPct val="100000"/>
            </a:pPr>
            <a:r>
              <a:rPr lang="en" sz="1800">
                <a:solidFill>
                  <a:srgbClr val="FFFF00"/>
                </a:solidFill>
              </a:rPr>
              <a:t>Deterministic</a:t>
            </a:r>
          </a:p>
          <a:p>
            <a:pPr indent="-342900" lvl="1" marL="914400" rtl="0">
              <a:spcBef>
                <a:spcPts val="0"/>
              </a:spcBef>
              <a:buClr>
                <a:srgbClr val="FFFFFF"/>
              </a:buClr>
              <a:buSzPct val="100000"/>
            </a:pPr>
            <a:r>
              <a:rPr lang="en" sz="1800">
                <a:solidFill>
                  <a:srgbClr val="FFFFFF"/>
                </a:solidFill>
              </a:rPr>
              <a:t>Probabilistic</a:t>
            </a:r>
          </a:p>
          <a:p>
            <a:pPr indent="-342900" lvl="0" marL="457200" rtl="0">
              <a:spcBef>
                <a:spcPts val="0"/>
              </a:spcBef>
              <a:buSzPct val="100000"/>
            </a:pPr>
            <a:r>
              <a:rPr lang="en" sz="1800"/>
              <a:t>Timing assumptions</a:t>
            </a:r>
          </a:p>
          <a:p>
            <a:pPr indent="-342900" lvl="1" marL="914400" rtl="0">
              <a:spcBef>
                <a:spcPts val="0"/>
              </a:spcBef>
              <a:buSzPct val="100000"/>
            </a:pPr>
            <a:r>
              <a:rPr lang="en" sz="1800"/>
              <a:t>Synchronous</a:t>
            </a:r>
          </a:p>
          <a:p>
            <a:pPr indent="-342900" lvl="1" marL="914400" rtl="0">
              <a:spcBef>
                <a:spcPts val="0"/>
              </a:spcBef>
              <a:buClr>
                <a:srgbClr val="FFFF00"/>
              </a:buClr>
              <a:buSzPct val="100000"/>
            </a:pPr>
            <a:r>
              <a:rPr lang="en" sz="1800">
                <a:solidFill>
                  <a:srgbClr val="FFFF00"/>
                </a:solidFill>
              </a:rPr>
              <a:t>Asynchronous</a:t>
            </a:r>
          </a:p>
          <a:p>
            <a:pPr indent="-342900" lvl="0" marL="457200" rtl="0">
              <a:spcBef>
                <a:spcPts val="0"/>
              </a:spcBef>
              <a:buSzPct val="100000"/>
            </a:pPr>
            <a:r>
              <a:rPr lang="en" sz="1800"/>
              <a:t>Failure model</a:t>
            </a:r>
          </a:p>
          <a:p>
            <a:pPr indent="-342900" lvl="1" marL="914400" rtl="0">
              <a:spcBef>
                <a:spcPts val="0"/>
              </a:spcBef>
              <a:buSzPct val="100000"/>
            </a:pPr>
            <a:r>
              <a:rPr lang="en" sz="1800"/>
              <a:t>Fail-stop</a:t>
            </a:r>
          </a:p>
          <a:p>
            <a:pPr indent="-342900" lvl="1" marL="914400" rtl="0">
              <a:spcBef>
                <a:spcPts val="0"/>
              </a:spcBef>
              <a:buClr>
                <a:srgbClr val="FFFF00"/>
              </a:buClr>
              <a:buSzPct val="100000"/>
            </a:pPr>
            <a:r>
              <a:rPr lang="en" sz="1800">
                <a:solidFill>
                  <a:srgbClr val="FFFF00"/>
                </a:solidFill>
              </a:rPr>
              <a:t>Crash</a:t>
            </a:r>
          </a:p>
          <a:p>
            <a:pPr indent="-342900" lvl="1" marL="914400" rtl="0">
              <a:spcBef>
                <a:spcPts val="0"/>
              </a:spcBef>
              <a:buSzPct val="100000"/>
            </a:pPr>
            <a:r>
              <a:rPr lang="en" sz="1800"/>
              <a:t>Byzantine</a:t>
            </a:r>
          </a:p>
          <a:p>
            <a:pPr indent="-342900" lvl="1" marL="914400" rtl="0">
              <a:spcBef>
                <a:spcPts val="0"/>
              </a:spcBef>
              <a:buSzPct val="100000"/>
            </a:pPr>
            <a:r>
              <a:rPr lang="en" sz="1800"/>
              <a:t>Permissionless Byzantine</a:t>
            </a:r>
          </a:p>
        </p:txBody>
      </p:sp>
      <p:cxnSp>
        <p:nvCxnSpPr>
          <p:cNvPr id="4314" name="Shape 4314"/>
          <p:cNvCxnSpPr/>
          <p:nvPr/>
        </p:nvCxnSpPr>
        <p:spPr>
          <a:xfrm flipH="1" rot="10800000">
            <a:off x="3402625" y="2961750"/>
            <a:ext cx="1017300" cy="248700"/>
          </a:xfrm>
          <a:prstGeom prst="straightConnector1">
            <a:avLst/>
          </a:prstGeom>
          <a:noFill/>
          <a:ln cap="flat" cmpd="sng" w="28575">
            <a:solidFill>
              <a:schemeClr val="dk2"/>
            </a:solidFill>
            <a:prstDash val="solid"/>
            <a:round/>
            <a:headEnd len="lg" w="lg" type="none"/>
            <a:tailEnd len="lg" w="lg" type="none"/>
          </a:ln>
        </p:spPr>
      </p:cxnSp>
      <p:cxnSp>
        <p:nvCxnSpPr>
          <p:cNvPr id="4315" name="Shape 4315"/>
          <p:cNvCxnSpPr/>
          <p:nvPr/>
        </p:nvCxnSpPr>
        <p:spPr>
          <a:xfrm flipH="1" rot="10800000">
            <a:off x="2577400" y="2950525"/>
            <a:ext cx="1887900" cy="1198200"/>
          </a:xfrm>
          <a:prstGeom prst="straightConnector1">
            <a:avLst/>
          </a:prstGeom>
          <a:noFill/>
          <a:ln cap="flat" cmpd="sng" w="28575">
            <a:solidFill>
              <a:schemeClr val="dk2"/>
            </a:solidFill>
            <a:prstDash val="solid"/>
            <a:round/>
            <a:headEnd len="lg" w="lg" type="none"/>
            <a:tailEnd len="lg" w="lg" type="none"/>
          </a:ln>
        </p:spPr>
      </p:cxnSp>
      <p:cxnSp>
        <p:nvCxnSpPr>
          <p:cNvPr id="4316" name="Shape 4316"/>
          <p:cNvCxnSpPr/>
          <p:nvPr/>
        </p:nvCxnSpPr>
        <p:spPr>
          <a:xfrm>
            <a:off x="4444225" y="2956050"/>
            <a:ext cx="1548600" cy="0"/>
          </a:xfrm>
          <a:prstGeom prst="straightConnector1">
            <a:avLst/>
          </a:prstGeom>
          <a:noFill/>
          <a:ln cap="flat" cmpd="sng" w="28575">
            <a:solidFill>
              <a:schemeClr val="dk2"/>
            </a:solidFill>
            <a:prstDash val="solid"/>
            <a:round/>
            <a:headEnd len="lg" w="lg" type="none"/>
            <a:tailEnd len="lg" w="lg" type="triangle"/>
          </a:ln>
        </p:spPr>
      </p:cxnSp>
      <p:sp>
        <p:nvSpPr>
          <p:cNvPr id="4317" name="Shape 4317"/>
          <p:cNvSpPr/>
          <p:nvPr/>
        </p:nvSpPr>
        <p:spPr>
          <a:xfrm>
            <a:off x="5551825" y="1966900"/>
            <a:ext cx="3108726" cy="1978290"/>
          </a:xfrm>
          <a:prstGeom prst="irregularSeal2">
            <a:avLst/>
          </a:prstGeom>
          <a:solidFill>
            <a:srgbClr val="FF9900"/>
          </a:solidFill>
          <a:ln cap="flat" cmpd="sng" w="9525">
            <a:solidFill>
              <a:schemeClr val="dk2"/>
            </a:solidFill>
            <a:prstDash val="solid"/>
            <a:round/>
            <a:headEnd len="med" w="med" type="none"/>
            <a:tailEnd len="med" w="med" type="none"/>
          </a:ln>
        </p:spPr>
        <p:txBody>
          <a:bodyPr anchorCtr="0" anchor="ctr" bIns="91425" lIns="91425" rIns="91425" wrap="square" tIns="91425">
            <a:noAutofit/>
          </a:bodyPr>
          <a:lstStyle/>
          <a:p>
            <a:pPr lvl="0">
              <a:spcBef>
                <a:spcPts val="0"/>
              </a:spcBef>
              <a:buNone/>
            </a:pPr>
            <a:r>
              <a:t/>
            </a:r>
            <a:endParaRPr/>
          </a:p>
        </p:txBody>
      </p:sp>
      <p:sp>
        <p:nvSpPr>
          <p:cNvPr id="4318" name="Shape 4318"/>
          <p:cNvSpPr txBox="1"/>
          <p:nvPr/>
        </p:nvSpPr>
        <p:spPr>
          <a:xfrm>
            <a:off x="6015234" y="2695825"/>
            <a:ext cx="2634000" cy="759600"/>
          </a:xfrm>
          <a:prstGeom prst="rect">
            <a:avLst/>
          </a:prstGeom>
          <a:noFill/>
          <a:ln>
            <a:noFill/>
          </a:ln>
        </p:spPr>
        <p:txBody>
          <a:bodyPr anchorCtr="0" anchor="t" bIns="91425" lIns="91425" rIns="91425" wrap="square" tIns="91425">
            <a:noAutofit/>
          </a:bodyPr>
          <a:lstStyle/>
          <a:p>
            <a:pPr lvl="0">
              <a:spcBef>
                <a:spcPts val="0"/>
              </a:spcBef>
              <a:buNone/>
            </a:pPr>
            <a:r>
              <a:rPr b="1" lang="en" sz="2400"/>
              <a:t>Impossibility</a:t>
            </a:r>
          </a:p>
        </p:txBody>
      </p:sp>
      <p:cxnSp>
        <p:nvCxnSpPr>
          <p:cNvPr id="4319" name="Shape 4319"/>
          <p:cNvCxnSpPr/>
          <p:nvPr/>
        </p:nvCxnSpPr>
        <p:spPr>
          <a:xfrm>
            <a:off x="3244371" y="2283488"/>
            <a:ext cx="1232100" cy="678300"/>
          </a:xfrm>
          <a:prstGeom prst="straightConnector1">
            <a:avLst/>
          </a:prstGeom>
          <a:noFill/>
          <a:ln cap="flat" cmpd="sng" w="28575">
            <a:solidFill>
              <a:schemeClr val="dk2"/>
            </a:solidFill>
            <a:prstDash val="solid"/>
            <a:round/>
            <a:headEnd len="lg" w="lg" type="none"/>
            <a:tailEnd len="lg" w="lg" type="none"/>
          </a:ln>
        </p:spPr>
      </p:cxnSp>
    </p:spTree>
  </p:cSld>
  <p:clrMapOvr>
    <a:masterClrMapping/>
  </p:clrMapOvr>
</p:sld>
</file>

<file path=ppt/slides/slide14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323" name="Shape 4323"/>
        <p:cNvGrpSpPr/>
        <p:nvPr/>
      </p:nvGrpSpPr>
      <p:grpSpPr>
        <a:xfrm>
          <a:off x="0" y="0"/>
          <a:ext cx="0" cy="0"/>
          <a:chOff x="0" y="0"/>
          <a:chExt cx="0" cy="0"/>
        </a:xfrm>
      </p:grpSpPr>
      <p:sp>
        <p:nvSpPr>
          <p:cNvPr id="4324" name="Shape 4324"/>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Takeaway</a:t>
            </a:r>
          </a:p>
        </p:txBody>
      </p:sp>
      <p:sp>
        <p:nvSpPr>
          <p:cNvPr id="4325" name="Shape 4325"/>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t>You CANNOT guarantee safety and liveness at the same time!</a:t>
            </a:r>
          </a:p>
          <a:p>
            <a:pPr lvl="0" rtl="0">
              <a:spcBef>
                <a:spcPts val="0"/>
              </a:spcBef>
              <a:buNone/>
            </a:pPr>
            <a:r>
              <a:t/>
            </a:r>
            <a:endParaRPr sz="1800"/>
          </a:p>
          <a:p>
            <a:pPr lvl="0" rtl="0">
              <a:spcBef>
                <a:spcPts val="0"/>
              </a:spcBef>
              <a:buNone/>
            </a:pPr>
            <a:r>
              <a:t/>
            </a:r>
            <a:endParaRPr sz="1800"/>
          </a:p>
          <a:p>
            <a:pPr indent="0" lvl="0" marL="0" rtl="0">
              <a:spcBef>
                <a:spcPts val="0"/>
              </a:spcBef>
              <a:buNone/>
            </a:pPr>
            <a:r>
              <a:t/>
            </a:r>
            <a:endParaRPr sz="1800"/>
          </a:p>
          <a:p>
            <a:pPr lvl="0" rtl="0">
              <a:spcBef>
                <a:spcPts val="0"/>
              </a:spcBef>
              <a:buNone/>
            </a:pPr>
            <a:r>
              <a:t/>
            </a:r>
            <a:endParaRPr sz="1800"/>
          </a:p>
        </p:txBody>
      </p:sp>
    </p:spTree>
  </p:cSld>
  <p:clrMapOvr>
    <a:masterClrMapping/>
  </p:clrMapOvr>
</p:sld>
</file>

<file path=ppt/slides/slide14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329" name="Shape 4329"/>
        <p:cNvGrpSpPr/>
        <p:nvPr/>
      </p:nvGrpSpPr>
      <p:grpSpPr>
        <a:xfrm>
          <a:off x="0" y="0"/>
          <a:ext cx="0" cy="0"/>
          <a:chOff x="0" y="0"/>
          <a:chExt cx="0" cy="0"/>
        </a:xfrm>
      </p:grpSpPr>
      <p:sp>
        <p:nvSpPr>
          <p:cNvPr id="4330" name="Shape 4330"/>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a:spcBef>
                <a:spcPts val="0"/>
              </a:spcBef>
              <a:buNone/>
            </a:pPr>
            <a:r>
              <a:rPr lang="en"/>
              <a:t>Takeaway</a:t>
            </a:r>
          </a:p>
        </p:txBody>
      </p:sp>
      <p:sp>
        <p:nvSpPr>
          <p:cNvPr id="4331" name="Shape 4331"/>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a:spcBef>
                <a:spcPts val="0"/>
              </a:spcBef>
              <a:buNone/>
            </a:pPr>
            <a:r>
              <a:rPr lang="en" sz="1800"/>
              <a:t>You CANNOT guarantee safety and liveness at the same time!</a:t>
            </a:r>
          </a:p>
          <a:p>
            <a:pPr lvl="0">
              <a:spcBef>
                <a:spcPts val="0"/>
              </a:spcBef>
              <a:buNone/>
            </a:pPr>
            <a:r>
              <a:rPr lang="en" sz="1800"/>
              <a:t>But you CAN get around FLP:</a:t>
            </a:r>
          </a:p>
          <a:p>
            <a:pPr indent="-342900" lvl="0" marL="457200" rtl="0">
              <a:spcBef>
                <a:spcPts val="0"/>
              </a:spcBef>
              <a:buSzPct val="100000"/>
              <a:buAutoNum type="arabicPeriod"/>
            </a:pPr>
            <a:r>
              <a:rPr lang="en" sz="1800"/>
              <a:t>Release the failure model</a:t>
            </a:r>
          </a:p>
          <a:p>
            <a:pPr lvl="0" rtl="0">
              <a:spcBef>
                <a:spcPts val="0"/>
              </a:spcBef>
              <a:buNone/>
            </a:pPr>
            <a:r>
              <a:t/>
            </a:r>
            <a:endParaRPr sz="1800"/>
          </a:p>
          <a:p>
            <a:pPr indent="0" lvl="0" marL="0" rtl="0">
              <a:spcBef>
                <a:spcPts val="0"/>
              </a:spcBef>
              <a:buNone/>
            </a:pPr>
            <a:r>
              <a:t/>
            </a:r>
            <a:endParaRPr sz="1800"/>
          </a:p>
          <a:p>
            <a:pPr lvl="0">
              <a:spcBef>
                <a:spcPts val="0"/>
              </a:spcBef>
              <a:buNone/>
            </a:pPr>
            <a:r>
              <a:t/>
            </a:r>
            <a:endParaRPr sz="1800"/>
          </a:p>
        </p:txBody>
      </p:sp>
    </p:spTree>
  </p:cSld>
  <p:clrMapOvr>
    <a:masterClrMapping/>
  </p:clrMapOvr>
</p:sld>
</file>

<file path=ppt/slides/slide14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335" name="Shape 4335"/>
        <p:cNvGrpSpPr/>
        <p:nvPr/>
      </p:nvGrpSpPr>
      <p:grpSpPr>
        <a:xfrm>
          <a:off x="0" y="0"/>
          <a:ext cx="0" cy="0"/>
          <a:chOff x="0" y="0"/>
          <a:chExt cx="0" cy="0"/>
        </a:xfrm>
      </p:grpSpPr>
      <p:sp>
        <p:nvSpPr>
          <p:cNvPr id="4336" name="Shape 4336"/>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R</a:t>
            </a:r>
            <a:r>
              <a:rPr lang="en"/>
              <a:t>elease the failure model</a:t>
            </a:r>
          </a:p>
        </p:txBody>
      </p:sp>
      <p:sp>
        <p:nvSpPr>
          <p:cNvPr id="4337" name="Shape 4337"/>
          <p:cNvSpPr txBox="1"/>
          <p:nvPr>
            <p:ph idx="1" type="body"/>
          </p:nvPr>
        </p:nvSpPr>
        <p:spPr>
          <a:xfrm>
            <a:off x="973350" y="1377025"/>
            <a:ext cx="3497700" cy="2911200"/>
          </a:xfrm>
          <a:prstGeom prst="rect">
            <a:avLst/>
          </a:prstGeom>
        </p:spPr>
        <p:txBody>
          <a:bodyPr anchorCtr="0" anchor="t" bIns="91425" lIns="91425" rIns="91425" wrap="square" tIns="91425">
            <a:noAutofit/>
          </a:bodyPr>
          <a:lstStyle/>
          <a:p>
            <a:pPr lvl="0">
              <a:spcBef>
                <a:spcPts val="0"/>
              </a:spcBef>
              <a:buNone/>
            </a:pPr>
            <a:r>
              <a:rPr lang="en" sz="1800"/>
              <a:t>Model:</a:t>
            </a:r>
          </a:p>
          <a:p>
            <a:pPr indent="-342900" lvl="0" marL="457200" rtl="0">
              <a:spcBef>
                <a:spcPts val="0"/>
              </a:spcBef>
              <a:buSzPct val="100000"/>
              <a:buAutoNum type="arabicPeriod"/>
            </a:pPr>
            <a:r>
              <a:rPr lang="en" sz="1800"/>
              <a:t>The majority are non-faulty</a:t>
            </a:r>
          </a:p>
          <a:p>
            <a:pPr indent="-342900" lvl="0" marL="457200" rtl="0">
              <a:spcBef>
                <a:spcPts val="0"/>
              </a:spcBef>
              <a:buSzPct val="100000"/>
              <a:buAutoNum type="arabicPeriod"/>
            </a:pPr>
            <a:r>
              <a:rPr lang="en" sz="1800"/>
              <a:t> No process dies during the execution of the protocol</a:t>
            </a:r>
          </a:p>
        </p:txBody>
      </p:sp>
      <p:sp>
        <p:nvSpPr>
          <p:cNvPr id="4338" name="Shape 4338"/>
          <p:cNvSpPr txBox="1"/>
          <p:nvPr>
            <p:ph idx="1" type="body"/>
          </p:nvPr>
        </p:nvSpPr>
        <p:spPr>
          <a:xfrm>
            <a:off x="4902150" y="1377025"/>
            <a:ext cx="3497700" cy="2911200"/>
          </a:xfrm>
          <a:prstGeom prst="rect">
            <a:avLst/>
          </a:prstGeom>
        </p:spPr>
        <p:txBody>
          <a:bodyPr anchorCtr="0" anchor="t" bIns="91425" lIns="91425" rIns="91425" wrap="square" tIns="91425">
            <a:noAutofit/>
          </a:bodyPr>
          <a:lstStyle/>
          <a:p>
            <a:pPr lvl="0" rtl="0">
              <a:spcBef>
                <a:spcPts val="0"/>
              </a:spcBef>
              <a:buNone/>
            </a:pPr>
            <a:r>
              <a:rPr lang="en" sz="1800"/>
              <a:t>Two-stage protocol</a:t>
            </a:r>
            <a:r>
              <a:rPr lang="en" sz="1800"/>
              <a:t>:</a:t>
            </a:r>
          </a:p>
          <a:p>
            <a:pPr indent="-342900" lvl="0" marL="457200" rtl="0">
              <a:spcBef>
                <a:spcPts val="0"/>
              </a:spcBef>
              <a:buSzPct val="100000"/>
              <a:buAutoNum type="arabicPeriod"/>
            </a:pPr>
            <a:r>
              <a:rPr lang="en" sz="1800"/>
              <a:t>Listens for messages from L-1 other processes, L=N/2+1 (</a:t>
            </a:r>
            <a:r>
              <a:rPr lang="en" sz="1800">
                <a:solidFill>
                  <a:srgbClr val="FFFF00"/>
                </a:solidFill>
              </a:rPr>
              <a:t>WHY?</a:t>
            </a:r>
            <a:r>
              <a:rPr lang="en" sz="1800"/>
              <a:t>), and construct the incoming stream graph G</a:t>
            </a:r>
          </a:p>
          <a:p>
            <a:pPr indent="-342900" lvl="0" marL="457200" rtl="0">
              <a:spcBef>
                <a:spcPts val="0"/>
              </a:spcBef>
              <a:buSzPct val="100000"/>
              <a:buAutoNum type="arabicPeriod"/>
            </a:pPr>
            <a:r>
              <a:rPr lang="en" sz="1800"/>
              <a:t> Construct G</a:t>
            </a:r>
            <a:r>
              <a:rPr baseline="30000" lang="en" sz="1800"/>
              <a:t>+</a:t>
            </a:r>
            <a:r>
              <a:rPr lang="en" sz="1800"/>
              <a:t> and make decision upon values from the unique initial clique</a:t>
            </a:r>
          </a:p>
        </p:txBody>
      </p:sp>
    </p:spTree>
  </p:cSld>
  <p:clrMapOvr>
    <a:masterClrMapping/>
  </p:clrMapOvr>
</p:sld>
</file>

<file path=ppt/slides/slide14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342" name="Shape 4342"/>
        <p:cNvGrpSpPr/>
        <p:nvPr/>
      </p:nvGrpSpPr>
      <p:grpSpPr>
        <a:xfrm>
          <a:off x="0" y="0"/>
          <a:ext cx="0" cy="0"/>
          <a:chOff x="0" y="0"/>
          <a:chExt cx="0" cy="0"/>
        </a:xfrm>
      </p:grpSpPr>
      <p:sp>
        <p:nvSpPr>
          <p:cNvPr id="4343" name="Shape 4343"/>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Takeaway</a:t>
            </a:r>
          </a:p>
        </p:txBody>
      </p:sp>
      <p:sp>
        <p:nvSpPr>
          <p:cNvPr id="4344" name="Shape 4344"/>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t>You CANNOT guarantee safety and liveness at the same time!</a:t>
            </a:r>
          </a:p>
          <a:p>
            <a:pPr lvl="0" rtl="0">
              <a:spcBef>
                <a:spcPts val="0"/>
              </a:spcBef>
              <a:buNone/>
            </a:pPr>
            <a:r>
              <a:rPr lang="en" sz="1800"/>
              <a:t>But you CAN get around FLP:</a:t>
            </a:r>
          </a:p>
          <a:p>
            <a:pPr indent="-342900" lvl="0" marL="457200" rtl="0">
              <a:spcBef>
                <a:spcPts val="0"/>
              </a:spcBef>
              <a:buSzPct val="100000"/>
              <a:buAutoNum type="arabicPeriod"/>
            </a:pPr>
            <a:r>
              <a:rPr lang="en" sz="1800"/>
              <a:t>Release the failure model</a:t>
            </a:r>
          </a:p>
          <a:p>
            <a:pPr indent="-342900" lvl="0" marL="457200" rtl="0">
              <a:spcBef>
                <a:spcPts val="0"/>
              </a:spcBef>
              <a:buSzPct val="100000"/>
              <a:buAutoNum type="arabicPeriod"/>
            </a:pPr>
            <a:r>
              <a:rPr lang="en" sz="1800"/>
              <a:t>Terminate with </a:t>
            </a:r>
            <a:r>
              <a:rPr b="1" lang="en" sz="1800"/>
              <a:t>probability of 1</a:t>
            </a:r>
            <a:r>
              <a:rPr lang="en" sz="1800"/>
              <a:t> instead of ALWAYS</a:t>
            </a:r>
          </a:p>
          <a:p>
            <a:pPr lvl="0" rtl="0">
              <a:spcBef>
                <a:spcPts val="0"/>
              </a:spcBef>
              <a:buNone/>
            </a:pPr>
            <a:r>
              <a:t/>
            </a:r>
            <a:endParaRPr sz="1800"/>
          </a:p>
          <a:p>
            <a:pPr indent="0" lvl="0" marL="0" rtl="0">
              <a:spcBef>
                <a:spcPts val="0"/>
              </a:spcBef>
              <a:buNone/>
            </a:pPr>
            <a:r>
              <a:t/>
            </a:r>
            <a:endParaRPr sz="1800"/>
          </a:p>
          <a:p>
            <a:pPr lvl="0" rtl="0">
              <a:spcBef>
                <a:spcPts val="0"/>
              </a:spcBef>
              <a:buNone/>
            </a:pPr>
            <a:r>
              <a:t/>
            </a:r>
            <a:endParaRPr sz="1800"/>
          </a:p>
        </p:txBody>
      </p:sp>
    </p:spTree>
  </p:cSld>
  <p:clrMapOvr>
    <a:masterClrMapping/>
  </p:clrMapOvr>
</p:sld>
</file>

<file path=ppt/slides/slide14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348" name="Shape 4348"/>
        <p:cNvGrpSpPr/>
        <p:nvPr/>
      </p:nvGrpSpPr>
      <p:grpSpPr>
        <a:xfrm>
          <a:off x="0" y="0"/>
          <a:ext cx="0" cy="0"/>
          <a:chOff x="0" y="0"/>
          <a:chExt cx="0" cy="0"/>
        </a:xfrm>
      </p:grpSpPr>
      <p:sp>
        <p:nvSpPr>
          <p:cNvPr id="4349" name="Shape 4349"/>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Terminate with </a:t>
            </a:r>
            <a:r>
              <a:rPr b="1" lang="en"/>
              <a:t>probability of 1</a:t>
            </a:r>
            <a:r>
              <a:rPr lang="en"/>
              <a:t> instead of ALWAYS</a:t>
            </a:r>
          </a:p>
        </p:txBody>
      </p:sp>
      <p:sp>
        <p:nvSpPr>
          <p:cNvPr id="4350" name="Shape 4350"/>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a:spcBef>
                <a:spcPts val="0"/>
              </a:spcBef>
              <a:buNone/>
            </a:pPr>
            <a:r>
              <a:rPr lang="en" sz="1800"/>
              <a:t>Use randomization to terminate with arbitrarily high probability</a:t>
            </a:r>
          </a:p>
          <a:p>
            <a:pPr lvl="0">
              <a:spcBef>
                <a:spcPts val="0"/>
              </a:spcBef>
              <a:buNone/>
            </a:pPr>
            <a:r>
              <a:rPr lang="en" sz="1400"/>
              <a:t>M. Ben Or. “Another advantage of free choice: completely asynchronous agreement protocols” (PODC 1983, pp. 27-30)</a:t>
            </a:r>
          </a:p>
          <a:p>
            <a:pPr lvl="0" rtl="0">
              <a:spcBef>
                <a:spcPts val="0"/>
              </a:spcBef>
              <a:buNone/>
            </a:pPr>
            <a:r>
              <a:t/>
            </a:r>
            <a:endParaRPr sz="1800"/>
          </a:p>
          <a:p>
            <a:pPr lvl="0" rtl="0">
              <a:spcBef>
                <a:spcPts val="0"/>
              </a:spcBef>
              <a:buNone/>
            </a:pPr>
            <a:r>
              <a:t/>
            </a:r>
            <a:endParaRPr sz="1800"/>
          </a:p>
        </p:txBody>
      </p:sp>
    </p:spTree>
  </p:cSld>
  <p:clrMapOvr>
    <a:masterClrMapping/>
  </p:clrMapOvr>
</p:sld>
</file>

<file path=ppt/slides/slide14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354" name="Shape 4354"/>
        <p:cNvGrpSpPr/>
        <p:nvPr/>
      </p:nvGrpSpPr>
      <p:grpSpPr>
        <a:xfrm>
          <a:off x="0" y="0"/>
          <a:ext cx="0" cy="0"/>
          <a:chOff x="0" y="0"/>
          <a:chExt cx="0" cy="0"/>
        </a:xfrm>
      </p:grpSpPr>
      <p:sp>
        <p:nvSpPr>
          <p:cNvPr id="4355" name="Shape 4355"/>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Takeaway</a:t>
            </a:r>
          </a:p>
        </p:txBody>
      </p:sp>
      <p:sp>
        <p:nvSpPr>
          <p:cNvPr id="4356" name="Shape 4356"/>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t>You CANNOT guarantee safety and liveness at the same time!</a:t>
            </a:r>
          </a:p>
          <a:p>
            <a:pPr lvl="0" rtl="0">
              <a:spcBef>
                <a:spcPts val="0"/>
              </a:spcBef>
              <a:buNone/>
            </a:pPr>
            <a:r>
              <a:rPr lang="en" sz="1800"/>
              <a:t>But you CAN get around FLP:</a:t>
            </a:r>
          </a:p>
          <a:p>
            <a:pPr indent="-342900" lvl="0" marL="457200" rtl="0">
              <a:spcBef>
                <a:spcPts val="0"/>
              </a:spcBef>
              <a:buSzPct val="100000"/>
              <a:buAutoNum type="arabicPeriod"/>
            </a:pPr>
            <a:r>
              <a:rPr lang="en" sz="1800"/>
              <a:t>Release the failure model</a:t>
            </a:r>
          </a:p>
          <a:p>
            <a:pPr indent="-342900" lvl="0" marL="457200" rtl="0">
              <a:spcBef>
                <a:spcPts val="0"/>
              </a:spcBef>
              <a:buSzPct val="100000"/>
              <a:buAutoNum type="arabicPeriod"/>
            </a:pPr>
            <a:r>
              <a:rPr lang="en" sz="1800"/>
              <a:t>Terminate with </a:t>
            </a:r>
            <a:r>
              <a:rPr b="1" lang="en" sz="1800"/>
              <a:t>probability of 1</a:t>
            </a:r>
            <a:r>
              <a:rPr lang="en" sz="1800"/>
              <a:t> instead of ALWAYS</a:t>
            </a:r>
          </a:p>
          <a:p>
            <a:pPr indent="-342900" lvl="0" marL="457200" rtl="0">
              <a:spcBef>
                <a:spcPts val="0"/>
              </a:spcBef>
              <a:buSzPct val="100000"/>
              <a:buAutoNum type="arabicPeriod"/>
            </a:pPr>
            <a:r>
              <a:rPr lang="en" sz="1800"/>
              <a:t>Use failure detector</a:t>
            </a:r>
          </a:p>
          <a:p>
            <a:pPr indent="0" lvl="0" marL="0" rtl="0">
              <a:spcBef>
                <a:spcPts val="0"/>
              </a:spcBef>
              <a:buNone/>
            </a:pPr>
            <a:r>
              <a:t/>
            </a:r>
            <a:endParaRPr sz="1800"/>
          </a:p>
          <a:p>
            <a:pPr lvl="0" rtl="0">
              <a:spcBef>
                <a:spcPts val="0"/>
              </a:spcBef>
              <a:buNone/>
            </a:pPr>
            <a:r>
              <a:t/>
            </a:r>
            <a:endParaRPr sz="1800"/>
          </a:p>
        </p:txBody>
      </p:sp>
    </p:spTree>
  </p:cSld>
  <p:clrMapOvr>
    <a:masterClrMapping/>
  </p:clrMapOvr>
</p:sld>
</file>

<file path=ppt/slides/slide15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cSld>
    <p:spTree>
      <p:nvGrpSpPr>
        <p:cNvPr id="4360" name="Shape 4360"/>
        <p:cNvGrpSpPr/>
        <p:nvPr/>
      </p:nvGrpSpPr>
      <p:grpSpPr>
        <a:xfrm>
          <a:off x="0" y="0"/>
          <a:ext cx="0" cy="0"/>
          <a:chOff x="0" y="0"/>
          <a:chExt cx="0" cy="0"/>
        </a:xfrm>
      </p:grpSpPr>
      <p:sp>
        <p:nvSpPr>
          <p:cNvPr id="4361" name="Shape 4361"/>
          <p:cNvSpPr txBox="1"/>
          <p:nvPr>
            <p:ph type="title"/>
          </p:nvPr>
        </p:nvSpPr>
        <p:spPr>
          <a:xfrm>
            <a:off x="1297500" y="393750"/>
            <a:ext cx="7038900" cy="914100"/>
          </a:xfrm>
          <a:prstGeom prst="rect">
            <a:avLst/>
          </a:prstGeom>
        </p:spPr>
        <p:txBody>
          <a:bodyPr anchorCtr="0" anchor="t" bIns="91425" lIns="91425" rIns="91425" wrap="square" tIns="91425">
            <a:noAutofit/>
          </a:bodyPr>
          <a:lstStyle/>
          <a:p>
            <a:pPr lvl="0" rtl="0">
              <a:spcBef>
                <a:spcPts val="0"/>
              </a:spcBef>
              <a:buNone/>
            </a:pPr>
            <a:r>
              <a:rPr lang="en"/>
              <a:t>Use failure detector</a:t>
            </a:r>
          </a:p>
        </p:txBody>
      </p:sp>
      <p:sp>
        <p:nvSpPr>
          <p:cNvPr id="4362" name="Shape 4362"/>
          <p:cNvSpPr txBox="1"/>
          <p:nvPr>
            <p:ph idx="1" type="body"/>
          </p:nvPr>
        </p:nvSpPr>
        <p:spPr>
          <a:xfrm>
            <a:off x="973350" y="1377025"/>
            <a:ext cx="7687200" cy="2911200"/>
          </a:xfrm>
          <a:prstGeom prst="rect">
            <a:avLst/>
          </a:prstGeom>
        </p:spPr>
        <p:txBody>
          <a:bodyPr anchorCtr="0" anchor="t" bIns="91425" lIns="91425" rIns="91425" wrap="square" tIns="91425">
            <a:noAutofit/>
          </a:bodyPr>
          <a:lstStyle/>
          <a:p>
            <a:pPr lvl="0" rtl="0">
              <a:spcBef>
                <a:spcPts val="0"/>
              </a:spcBef>
              <a:buNone/>
            </a:pPr>
            <a:r>
              <a:rPr lang="en" sz="1800"/>
              <a:t>I</a:t>
            </a:r>
            <a:r>
              <a:rPr lang="en" sz="1800"/>
              <a:t>ntroduce </a:t>
            </a:r>
            <a:r>
              <a:rPr b="1" lang="en" sz="1800"/>
              <a:t>failure detectors</a:t>
            </a:r>
            <a:r>
              <a:rPr lang="en" sz="1800"/>
              <a:t> to distinguish between crashed processes and very slow processes</a:t>
            </a:r>
          </a:p>
          <a:p>
            <a:pPr lvl="0" rtl="0">
              <a:spcBef>
                <a:spcPts val="0"/>
              </a:spcBef>
              <a:buNone/>
            </a:pPr>
            <a:r>
              <a:rPr lang="en" sz="1400"/>
              <a:t>Chandra, T.D., Hadzilacos, V. and Toueg, S., 1996. The weakest failure detector for solving consensus. Journal of the ACM (JACM), 43(4), pp.685-722.</a:t>
            </a:r>
          </a:p>
          <a:p>
            <a:pPr lvl="0" rtl="0">
              <a:spcBef>
                <a:spcPts val="0"/>
              </a:spcBef>
              <a:buNone/>
            </a:pPr>
            <a:r>
              <a:t/>
            </a:r>
            <a:endParaRPr sz="1800"/>
          </a:p>
        </p:txBody>
      </p:sp>
    </p:spTree>
  </p:cSld>
  <p:clrMapOvr>
    <a:masterClrMapping/>
  </p:clrMapOvr>
</p:sld>
</file>

<file path=ppt/theme/theme1.xml><?xml version="1.0" encoding="utf-8"?>
<a:theme xmlns:a="http://schemas.openxmlformats.org/drawingml/2006/main" xmlns:r="http://schemas.openxmlformats.org/officeDocument/2006/relationships" name="Focus">
  <a:themeElements>
    <a:clrScheme name="Focus">
      <a:dk1>
        <a:srgbClr val="1B212C"/>
      </a:dk1>
      <a:lt1>
        <a:srgbClr val="FFFFFF"/>
      </a:lt1>
      <a:dk2>
        <a:srgbClr val="D9D9D9"/>
      </a:dk2>
      <a:lt2>
        <a:srgbClr val="82C7A5"/>
      </a:lt2>
      <a:accent1>
        <a:srgbClr val="0145AC"/>
      </a:accent1>
      <a:accent2>
        <a:srgbClr val="EECE1A"/>
      </a:accent2>
      <a:accent3>
        <a:srgbClr val="4E5567"/>
      </a:accent3>
      <a:accent4>
        <a:srgbClr val="F4D6AD"/>
      </a:accent4>
      <a:accent5>
        <a:srgbClr val="7890CD"/>
      </a:accent5>
      <a:accent6>
        <a:srgbClr val="F15E22"/>
      </a:accent6>
      <a:hlink>
        <a:srgbClr val="7890CD"/>
      </a:hlink>
      <a:folHlink>
        <a:srgbClr val="7890CD"/>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2.xml><?xml version="1.0" encoding="utf-8"?>
<a:theme xmlns:a="http://schemas.openxmlformats.org/drawingml/2006/main" xmlns:r="http://schemas.openxmlformats.org/officeDocument/2006/relationships" name="Custom Theme">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