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Not to be confused with previous properties that we’ve seen with the same names (such as Agreement from SMR)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Discussion question: in the lunch example, what is the meaning of validity?</a:t>
            </a:r>
          </a:p>
          <a:p>
            <a:pPr lvl="0" rtl="0">
              <a:spcBef>
                <a:spcPts val="0"/>
              </a:spcBef>
              <a:buNone/>
            </a:pPr>
            <a:r>
              <a:rPr lang="en"/>
              <a:t>Answer: If all of the proposals for where to eat are the same place, then all people eventually agree to eat at the proposed place.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Discussion question: in the lunch example, what is the meaning of agreement?</a:t>
            </a:r>
          </a:p>
          <a:p>
            <a:pPr lvl="0" rtl="0">
              <a:spcBef>
                <a:spcPts val="0"/>
              </a:spcBef>
              <a:buNone/>
            </a:pPr>
            <a:r>
              <a:rPr lang="en"/>
              <a:t>Answer: If a person in the groups makes a final decision to go to a place to eat, then all people in the group eventually agree to eat there as well.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Discussion question: in the lunch example, what is the meaning of integrity?</a:t>
            </a:r>
          </a:p>
          <a:p>
            <a:pPr lvl="0" rtl="0">
              <a:spcBef>
                <a:spcPts val="0"/>
              </a:spcBef>
              <a:buNone/>
            </a:pPr>
            <a:r>
              <a:rPr lang="en"/>
              <a:t>Answer: There is no pre-determined place at which everyone will agree to eat. It must be possible (for sake of variety!) that a proposal can be made.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Discussion question: in the lunch example, what is the meaning of termination?</a:t>
            </a:r>
          </a:p>
          <a:p>
            <a:pPr lvl="0" rtl="0">
              <a:spcBef>
                <a:spcPts val="0"/>
              </a:spcBef>
              <a:buNone/>
            </a:pPr>
            <a:r>
              <a:rPr lang="en"/>
              <a:t>Answer: They eventually get eat lunch!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Discussion question: in the lunch example, what is the meaning of termination?</a:t>
            </a:r>
          </a:p>
          <a:p>
            <a:pPr lvl="0" rtl="0">
              <a:spcBef>
                <a:spcPts val="0"/>
              </a:spcBef>
              <a:buNone/>
            </a:pPr>
            <a:r>
              <a:rPr lang="en"/>
              <a:t>Answer: They eventually get eat lunch!</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Discussion question: in the lunch example, what is the meaning of termination?</a:t>
            </a:r>
          </a:p>
          <a:p>
            <a:pPr lvl="0" rtl="0">
              <a:spcBef>
                <a:spcPts val="0"/>
              </a:spcBef>
              <a:buNone/>
            </a:pPr>
            <a:r>
              <a:rPr lang="en"/>
              <a:t>Answer: They eventually get eat lunch!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Simple example: acceptor always decides some value v_0. Easy!</a:t>
            </a:r>
          </a:p>
          <a:p>
            <a:pPr lvl="0">
              <a:spcBef>
                <a:spcPts val="0"/>
              </a:spcBef>
              <a:buNone/>
            </a:pPr>
            <a:r>
              <a:rPr lang="en"/>
              <a:t>Discussion question: why doesn’t this solve consensus?</a:t>
            </a:r>
          </a:p>
          <a:p>
            <a:pPr lvl="0" rtl="0">
              <a:spcBef>
                <a:spcPts val="0"/>
              </a:spcBef>
              <a:buNone/>
            </a:pPr>
            <a:r>
              <a:rPr lang="en"/>
              <a:t>Answer: It violates the triviality property! v</a:t>
            </a:r>
            <a:r>
              <a:rPr baseline="-25000" lang="en"/>
              <a:t>0</a:t>
            </a:r>
            <a:r>
              <a:rPr lang="en"/>
              <a:t> was not proposed.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Simple example: a single acceptor is proposed the same value from all proposers. In order to satisfy validity, the acceptor </a:t>
            </a:r>
            <a:r>
              <a:rPr b="1" lang="en"/>
              <a:t>must</a:t>
            </a:r>
            <a:r>
              <a:rPr lang="en"/>
              <a:t> decide this proposed value.</a:t>
            </a:r>
          </a:p>
          <a:p>
            <a:pPr lvl="0">
              <a:spcBef>
                <a:spcPts val="0"/>
              </a:spcBef>
              <a:buNone/>
            </a:pPr>
            <a:r>
              <a:rPr lang="en"/>
              <a:t>Trivial protocol: acceptor decides the first value that it receives from a proposer and then informs learner.</a:t>
            </a:r>
          </a:p>
          <a:p>
            <a:pPr lvl="0">
              <a:spcBef>
                <a:spcPts val="0"/>
              </a:spcBef>
              <a:buNone/>
            </a:pPr>
            <a:r>
              <a:rPr lang="en"/>
              <a:t>Discussion question: does the protocol satisfy all of the properties? Are we done?</a:t>
            </a:r>
          </a:p>
          <a:p>
            <a:pPr lvl="0" rtl="0">
              <a:spcBef>
                <a:spcPts val="0"/>
              </a:spcBef>
              <a:buNone/>
            </a:pPr>
            <a:r>
              <a:rPr lang="en"/>
              <a:t>Answer: No, consider the case that the acceptor fails before informing the learner. In general, if the protocol is always broken with a single fault, it’s not very interesting.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None of the consensus properties say anything about correct or incorrect proposers. It’s OK to either decide an incorrect proposers’ value or to decide some other value.</a:t>
            </a:r>
          </a:p>
          <a:p>
            <a:pPr lvl="0">
              <a:spcBef>
                <a:spcPts val="0"/>
              </a:spcBef>
              <a:buNone/>
            </a:pPr>
            <a:r>
              <a:rPr lang="en"/>
              <a:t>If a learner is incorrect, we don’t need to make it learn the decided value. Only care about correct learners.</a:t>
            </a:r>
          </a:p>
          <a:p>
            <a:pPr lvl="0">
              <a:spcBef>
                <a:spcPts val="0"/>
              </a:spcBef>
              <a:buNone/>
            </a:pPr>
            <a:r>
              <a:rPr lang="en"/>
              <a:t>Acceptors are the tricky ones that fail, since they are doing the work of deciding. To tolerate acceptor failures, we need to have multiple acceptors.</a:t>
            </a:r>
          </a:p>
          <a:p>
            <a:pPr lvl="0" rtl="0">
              <a:spcBef>
                <a:spcPts val="0"/>
              </a:spcBef>
              <a:buNone/>
            </a:pPr>
            <a:r>
              <a:rPr lang="en"/>
              <a:t>Consider a value decided only when a majority of acceptors have decided the value.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2" name="Shape 4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OK, but we’re forgetting about one of the properties (Agreement: If a correct deciding process decides v, then all correct deciding processes eventually decide v). What happens if different acceptors accept different values? On the one hand, the acceptors need to decide the first values that are proposed to satisfy validity. But on the other hand, acceptors might decide different values from different proposers.</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There is no majority of correct acceptors that have decided the same value.</a:t>
            </a:r>
          </a:p>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Shape 5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2" name="Shape 5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9" name="Shape 5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This modification opens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Shape 6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1" name="Shape 6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Shape 6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8" name="Shape 6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Shape 6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5" name="Shape 6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Shape 6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1" name="Shape 6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7" name="Shape 6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Shape 6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4" name="Shape 6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Shape 6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2" name="Shape 6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Shape 6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7" name="Shape 6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4" name="Shape 7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Shape 7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2" name="Shape 7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Shape 7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0" name="Shape 7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3" name="Shape 753"/>
        <p:cNvGrpSpPr/>
        <p:nvPr/>
      </p:nvGrpSpPr>
      <p:grpSpPr>
        <a:xfrm>
          <a:off x="0" y="0"/>
          <a:ext cx="0" cy="0"/>
          <a:chOff x="0" y="0"/>
          <a:chExt cx="0" cy="0"/>
        </a:xfrm>
      </p:grpSpPr>
      <p:sp>
        <p:nvSpPr>
          <p:cNvPr id="754" name="Shape 7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5" name="Shape 7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0" name="Shape 7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Shape 7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7" name="Shape 7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Shape 8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5" name="Shape 8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3" name="Shape 8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Solution: proposers cooperate with acceptors with a preparatory round of communication.</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Associate with each proposal a unique ballot number. Before making a proposal, a proposer must extract a promise from a majority of acceptors to not accept proposals below the current ballot number.</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Acceptors only decide proposals that they have not promised to not accept.</a:t>
            </a:r>
          </a:p>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Shape 8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2" name="Shape 8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Shape 8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8" name="Shape 8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Shape 8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4" name="Shape 8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78571"/>
              <a:buFont typeface="Arial"/>
              <a:buNone/>
            </a:pPr>
            <a:r>
              <a:rPr lang="en" sz="1400">
                <a:solidFill>
                  <a:srgbClr val="E06666"/>
                </a:solidFill>
              </a:rPr>
              <a:t>Clients broadcasts new command to all replicas</a:t>
            </a:r>
          </a:p>
          <a:p>
            <a:pPr lvl="0">
              <a:spcBef>
                <a:spcPts val="0"/>
              </a:spcBef>
              <a:buClr>
                <a:schemeClr val="dk1"/>
              </a:buClr>
              <a:buSzPct val="91666"/>
              <a:buFont typeface="Arial"/>
              <a:buNone/>
            </a:pPr>
            <a:r>
              <a:rPr lang="en" sz="1200">
                <a:solidFill>
                  <a:srgbClr val="E06666"/>
                </a:solidFill>
              </a:rPr>
              <a:t>Replicas</a:t>
            </a:r>
          </a:p>
          <a:p>
            <a:pPr indent="-304800" lvl="0" marL="457200" rtl="0">
              <a:spcBef>
                <a:spcPts val="0"/>
              </a:spcBef>
              <a:buClr>
                <a:srgbClr val="E06666"/>
              </a:buClr>
              <a:buSzPct val="100000"/>
              <a:buChar char="-"/>
            </a:pPr>
            <a:r>
              <a:rPr lang="en" sz="1200">
                <a:solidFill>
                  <a:srgbClr val="E06666"/>
                </a:solidFill>
              </a:rPr>
              <a:t>maintain application state</a:t>
            </a:r>
          </a:p>
          <a:p>
            <a:pPr indent="-304800" lvl="0" marL="457200" rtl="0">
              <a:spcBef>
                <a:spcPts val="0"/>
              </a:spcBef>
              <a:buClr>
                <a:srgbClr val="F6B26B"/>
              </a:buClr>
              <a:buSzPct val="100000"/>
              <a:buChar char="-"/>
            </a:pPr>
            <a:r>
              <a:rPr lang="en" sz="1200">
                <a:solidFill>
                  <a:srgbClr val="F6B26B"/>
                </a:solidFill>
              </a:rPr>
              <a:t>receive requests from clients</a:t>
            </a:r>
          </a:p>
          <a:p>
            <a:pPr indent="-304800" lvl="0" marL="457200" rtl="0">
              <a:spcBef>
                <a:spcPts val="0"/>
              </a:spcBef>
              <a:buClr>
                <a:srgbClr val="4A86E8"/>
              </a:buClr>
              <a:buSzPct val="100000"/>
              <a:buChar char="-"/>
            </a:pPr>
            <a:r>
              <a:rPr lang="en" sz="1200">
                <a:solidFill>
                  <a:srgbClr val="4A86E8"/>
                </a:solidFill>
              </a:rPr>
              <a:t>ask leaders to serialize requests</a:t>
            </a:r>
          </a:p>
          <a:p>
            <a:pPr indent="-304800" lvl="0" marL="457200" rtl="0">
              <a:spcBef>
                <a:spcPts val="0"/>
              </a:spcBef>
              <a:buClr>
                <a:srgbClr val="6FA8DC"/>
              </a:buClr>
              <a:buSzPct val="100000"/>
              <a:buChar char="-"/>
            </a:pPr>
            <a:r>
              <a:rPr lang="en" sz="1200">
                <a:solidFill>
                  <a:srgbClr val="6FA8DC"/>
                </a:solidFill>
              </a:rPr>
              <a:t>apply serialized requests to state</a:t>
            </a:r>
          </a:p>
          <a:p>
            <a:pPr indent="-304800" lvl="0" marL="457200" rtl="0">
              <a:spcBef>
                <a:spcPts val="0"/>
              </a:spcBef>
              <a:buClr>
                <a:srgbClr val="8E7CC3"/>
              </a:buClr>
              <a:buSzPct val="100000"/>
              <a:buChar char="-"/>
            </a:pPr>
            <a:r>
              <a:rPr lang="en" sz="1200">
                <a:solidFill>
                  <a:srgbClr val="8E7CC3"/>
                </a:solidFill>
              </a:rPr>
              <a:t>respond to clients</a:t>
            </a:r>
          </a:p>
          <a:p>
            <a:pPr lvl="0">
              <a:spcBef>
                <a:spcPts val="0"/>
              </a:spcBef>
              <a:buClr>
                <a:schemeClr val="dk1"/>
              </a:buClr>
              <a:buSzPct val="91666"/>
              <a:buFont typeface="Arial"/>
              <a:buNone/>
            </a:pPr>
            <a:r>
              <a:rPr lang="en" sz="1200">
                <a:solidFill>
                  <a:srgbClr val="E06666"/>
                </a:solidFill>
              </a:rPr>
              <a:t>Leaders</a:t>
            </a:r>
          </a:p>
          <a:p>
            <a:pPr indent="-304800" lvl="0" marL="457200" rtl="0">
              <a:spcBef>
                <a:spcPts val="0"/>
              </a:spcBef>
              <a:buClr>
                <a:srgbClr val="4A86E8"/>
              </a:buClr>
              <a:buSzPct val="100000"/>
              <a:buChar char="-"/>
            </a:pPr>
            <a:r>
              <a:rPr lang="en" sz="1200">
                <a:solidFill>
                  <a:srgbClr val="4A86E8"/>
                </a:solidFill>
              </a:rPr>
              <a:t>receive requests from replicas</a:t>
            </a:r>
          </a:p>
          <a:p>
            <a:pPr indent="-304800" lvl="0" marL="457200" rtl="0">
              <a:spcBef>
                <a:spcPts val="0"/>
              </a:spcBef>
              <a:buClr>
                <a:srgbClr val="FF00FF"/>
              </a:buClr>
              <a:buSzPct val="100000"/>
              <a:buChar char="-"/>
            </a:pPr>
            <a:r>
              <a:rPr lang="en" sz="1200">
                <a:solidFill>
                  <a:srgbClr val="FF00FF"/>
                </a:solidFill>
              </a:rPr>
              <a:t>serialize requests</a:t>
            </a:r>
          </a:p>
          <a:p>
            <a:pPr indent="-304800" lvl="0" marL="457200" rtl="0">
              <a:spcBef>
                <a:spcPts val="0"/>
              </a:spcBef>
              <a:buClr>
                <a:srgbClr val="3D85C6"/>
              </a:buClr>
              <a:buSzPct val="100000"/>
              <a:buChar char="-"/>
            </a:pPr>
            <a:r>
              <a:rPr lang="en" sz="1200">
                <a:solidFill>
                  <a:srgbClr val="3D85C6"/>
                </a:solidFill>
              </a:rPr>
              <a:t>respond to replicas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Shape 8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1" name="Shape 8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Clr>
                <a:srgbClr val="3D85C6"/>
              </a:buClr>
              <a:buSzPct val="100000"/>
              <a:buChar char="-"/>
            </a:pPr>
            <a:r>
              <a:t/>
            </a:r>
            <a:endParaRPr sz="1200">
              <a:solidFill>
                <a:srgbClr val="8E7CC3"/>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Shape 8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1" name="Shape 8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400">
                <a:solidFill>
                  <a:srgbClr val="E06666"/>
                </a:solidFill>
              </a:rPr>
              <a:t>Clients broadcasts new command to all replicas</a:t>
            </a:r>
          </a:p>
          <a:p>
            <a:pPr lvl="0" rtl="0">
              <a:spcBef>
                <a:spcPts val="0"/>
              </a:spcBef>
              <a:buNone/>
            </a:pPr>
            <a:r>
              <a:rPr lang="en" sz="1200">
                <a:solidFill>
                  <a:srgbClr val="E06666"/>
                </a:solidFill>
              </a:rPr>
              <a:t>Replicas</a:t>
            </a:r>
          </a:p>
          <a:p>
            <a:pPr indent="-304800" lvl="0" marL="457200" rtl="0">
              <a:spcBef>
                <a:spcPts val="0"/>
              </a:spcBef>
              <a:buClr>
                <a:srgbClr val="E06666"/>
              </a:buClr>
              <a:buSzPct val="100000"/>
              <a:buChar char="-"/>
            </a:pPr>
            <a:r>
              <a:rPr lang="en" sz="1200">
                <a:solidFill>
                  <a:srgbClr val="E06666"/>
                </a:solidFill>
              </a:rPr>
              <a:t>maintain application state</a:t>
            </a:r>
          </a:p>
          <a:p>
            <a:pPr indent="-304800" lvl="0" marL="457200" rtl="0">
              <a:spcBef>
                <a:spcPts val="0"/>
              </a:spcBef>
              <a:buClr>
                <a:srgbClr val="F6B26B"/>
              </a:buClr>
              <a:buSzPct val="100000"/>
              <a:buChar char="-"/>
            </a:pPr>
            <a:r>
              <a:rPr lang="en" sz="1200">
                <a:solidFill>
                  <a:srgbClr val="F6B26B"/>
                </a:solidFill>
              </a:rPr>
              <a:t>receive requests from clients</a:t>
            </a:r>
          </a:p>
          <a:p>
            <a:pPr indent="-304800" lvl="0" marL="457200" rtl="0">
              <a:spcBef>
                <a:spcPts val="0"/>
              </a:spcBef>
              <a:buClr>
                <a:srgbClr val="4A86E8"/>
              </a:buClr>
              <a:buSzPct val="100000"/>
              <a:buChar char="-"/>
            </a:pPr>
            <a:r>
              <a:rPr lang="en" sz="1200">
                <a:solidFill>
                  <a:srgbClr val="4A86E8"/>
                </a:solidFill>
              </a:rPr>
              <a:t>ask leaders to serialize requests</a:t>
            </a:r>
          </a:p>
          <a:p>
            <a:pPr indent="-304800" lvl="0" marL="457200" rtl="0">
              <a:spcBef>
                <a:spcPts val="0"/>
              </a:spcBef>
              <a:buClr>
                <a:srgbClr val="6FA8DC"/>
              </a:buClr>
              <a:buSzPct val="100000"/>
              <a:buChar char="-"/>
            </a:pPr>
            <a:r>
              <a:rPr lang="en" sz="1200">
                <a:solidFill>
                  <a:srgbClr val="6FA8DC"/>
                </a:solidFill>
              </a:rPr>
              <a:t>apply serialized requests to state</a:t>
            </a:r>
          </a:p>
          <a:p>
            <a:pPr indent="-304800" lvl="0" marL="457200" rtl="0">
              <a:spcBef>
                <a:spcPts val="0"/>
              </a:spcBef>
              <a:buClr>
                <a:srgbClr val="8E7CC3"/>
              </a:buClr>
              <a:buSzPct val="100000"/>
              <a:buChar char="-"/>
            </a:pPr>
            <a:r>
              <a:rPr lang="en" sz="1200">
                <a:solidFill>
                  <a:srgbClr val="8E7CC3"/>
                </a:solidFill>
              </a:rPr>
              <a:t>respond to clients</a:t>
            </a:r>
          </a:p>
          <a:p>
            <a:pPr lvl="0" rtl="0">
              <a:spcBef>
                <a:spcPts val="0"/>
              </a:spcBef>
              <a:buNone/>
            </a:pPr>
            <a:r>
              <a:rPr lang="en" sz="1200">
                <a:solidFill>
                  <a:srgbClr val="E06666"/>
                </a:solidFill>
              </a:rPr>
              <a:t>Leaders</a:t>
            </a:r>
          </a:p>
          <a:p>
            <a:pPr indent="-304800" lvl="0" marL="457200" rtl="0">
              <a:spcBef>
                <a:spcPts val="0"/>
              </a:spcBef>
              <a:buClr>
                <a:srgbClr val="4A86E8"/>
              </a:buClr>
              <a:buSzPct val="100000"/>
              <a:buChar char="-"/>
            </a:pPr>
            <a:r>
              <a:rPr lang="en" sz="1200">
                <a:solidFill>
                  <a:srgbClr val="4A86E8"/>
                </a:solidFill>
              </a:rPr>
              <a:t>receive requests from replicas</a:t>
            </a:r>
          </a:p>
          <a:p>
            <a:pPr indent="-304800" lvl="0" marL="457200" rtl="0">
              <a:spcBef>
                <a:spcPts val="0"/>
              </a:spcBef>
              <a:buClr>
                <a:srgbClr val="FF00FF"/>
              </a:buClr>
              <a:buSzPct val="100000"/>
              <a:buChar char="-"/>
            </a:pPr>
            <a:r>
              <a:rPr lang="en" sz="1200">
                <a:solidFill>
                  <a:srgbClr val="FF00FF"/>
                </a:solidFill>
              </a:rPr>
              <a:t>serialize requests</a:t>
            </a:r>
          </a:p>
          <a:p>
            <a:pPr indent="-304800" lvl="0" marL="457200" rtl="0">
              <a:spcBef>
                <a:spcPts val="0"/>
              </a:spcBef>
              <a:buClr>
                <a:srgbClr val="3D85C6"/>
              </a:buClr>
              <a:buSzPct val="100000"/>
              <a:buChar char="-"/>
            </a:pPr>
            <a:r>
              <a:rPr lang="en" sz="1200">
                <a:solidFill>
                  <a:srgbClr val="3D85C6"/>
                </a:solidFill>
              </a:rPr>
              <a:t>respond to replicas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4" name="Shape 8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400">
                <a:solidFill>
                  <a:srgbClr val="E06666"/>
                </a:solidFill>
              </a:rPr>
              <a:t>Clients broadcasts new command to all replicas</a:t>
            </a:r>
          </a:p>
          <a:p>
            <a:pPr lvl="0" rtl="0">
              <a:spcBef>
                <a:spcPts val="0"/>
              </a:spcBef>
              <a:buNone/>
            </a:pPr>
            <a:r>
              <a:rPr lang="en" sz="1200">
                <a:solidFill>
                  <a:srgbClr val="E06666"/>
                </a:solidFill>
              </a:rPr>
              <a:t>Replicas</a:t>
            </a:r>
          </a:p>
          <a:p>
            <a:pPr indent="-304800" lvl="0" marL="457200" rtl="0">
              <a:spcBef>
                <a:spcPts val="0"/>
              </a:spcBef>
              <a:buClr>
                <a:srgbClr val="E06666"/>
              </a:buClr>
              <a:buSzPct val="100000"/>
              <a:buChar char="-"/>
            </a:pPr>
            <a:r>
              <a:rPr lang="en" sz="1200">
                <a:solidFill>
                  <a:srgbClr val="E06666"/>
                </a:solidFill>
              </a:rPr>
              <a:t>maintain application state</a:t>
            </a:r>
          </a:p>
          <a:p>
            <a:pPr indent="-304800" lvl="0" marL="457200" rtl="0">
              <a:spcBef>
                <a:spcPts val="0"/>
              </a:spcBef>
              <a:buClr>
                <a:srgbClr val="F6B26B"/>
              </a:buClr>
              <a:buSzPct val="100000"/>
              <a:buChar char="-"/>
            </a:pPr>
            <a:r>
              <a:rPr lang="en" sz="1200">
                <a:solidFill>
                  <a:srgbClr val="F6B26B"/>
                </a:solidFill>
              </a:rPr>
              <a:t>receive requests from clients</a:t>
            </a:r>
          </a:p>
          <a:p>
            <a:pPr indent="-304800" lvl="0" marL="457200" rtl="0">
              <a:spcBef>
                <a:spcPts val="0"/>
              </a:spcBef>
              <a:buClr>
                <a:srgbClr val="4A86E8"/>
              </a:buClr>
              <a:buSzPct val="100000"/>
              <a:buChar char="-"/>
            </a:pPr>
            <a:r>
              <a:rPr lang="en" sz="1200">
                <a:solidFill>
                  <a:srgbClr val="4A86E8"/>
                </a:solidFill>
              </a:rPr>
              <a:t>ask leaders to serialize requests</a:t>
            </a:r>
          </a:p>
          <a:p>
            <a:pPr indent="-304800" lvl="0" marL="457200" rtl="0">
              <a:spcBef>
                <a:spcPts val="0"/>
              </a:spcBef>
              <a:buClr>
                <a:srgbClr val="6FA8DC"/>
              </a:buClr>
              <a:buSzPct val="100000"/>
              <a:buChar char="-"/>
            </a:pPr>
            <a:r>
              <a:rPr lang="en" sz="1200">
                <a:solidFill>
                  <a:srgbClr val="6FA8DC"/>
                </a:solidFill>
              </a:rPr>
              <a:t>apply serialized requests to state</a:t>
            </a:r>
          </a:p>
          <a:p>
            <a:pPr indent="-304800" lvl="0" marL="457200" rtl="0">
              <a:spcBef>
                <a:spcPts val="0"/>
              </a:spcBef>
              <a:buClr>
                <a:srgbClr val="8E7CC3"/>
              </a:buClr>
              <a:buSzPct val="100000"/>
              <a:buChar char="-"/>
            </a:pPr>
            <a:r>
              <a:rPr lang="en" sz="1200">
                <a:solidFill>
                  <a:srgbClr val="8E7CC3"/>
                </a:solidFill>
              </a:rPr>
              <a:t>respond to clients</a:t>
            </a:r>
          </a:p>
          <a:p>
            <a:pPr lvl="0" rtl="0">
              <a:spcBef>
                <a:spcPts val="0"/>
              </a:spcBef>
              <a:buNone/>
            </a:pPr>
            <a:r>
              <a:rPr lang="en" sz="1200">
                <a:solidFill>
                  <a:srgbClr val="E06666"/>
                </a:solidFill>
              </a:rPr>
              <a:t>Leaders</a:t>
            </a:r>
          </a:p>
          <a:p>
            <a:pPr indent="-304800" lvl="0" marL="457200" rtl="0">
              <a:spcBef>
                <a:spcPts val="0"/>
              </a:spcBef>
              <a:buClr>
                <a:srgbClr val="4A86E8"/>
              </a:buClr>
              <a:buSzPct val="100000"/>
              <a:buChar char="-"/>
            </a:pPr>
            <a:r>
              <a:rPr lang="en" sz="1200">
                <a:solidFill>
                  <a:srgbClr val="4A86E8"/>
                </a:solidFill>
              </a:rPr>
              <a:t>receive requests from replicas</a:t>
            </a:r>
          </a:p>
          <a:p>
            <a:pPr indent="-304800" lvl="0" marL="457200" rtl="0">
              <a:spcBef>
                <a:spcPts val="0"/>
              </a:spcBef>
              <a:buClr>
                <a:srgbClr val="FF00FF"/>
              </a:buClr>
              <a:buSzPct val="100000"/>
              <a:buChar char="-"/>
            </a:pPr>
            <a:r>
              <a:rPr lang="en" sz="1200">
                <a:solidFill>
                  <a:srgbClr val="FF00FF"/>
                </a:solidFill>
              </a:rPr>
              <a:t>serialize requests</a:t>
            </a:r>
          </a:p>
          <a:p>
            <a:pPr indent="-304800" lvl="0" marL="457200" rtl="0">
              <a:spcBef>
                <a:spcPts val="0"/>
              </a:spcBef>
              <a:buClr>
                <a:srgbClr val="3D85C6"/>
              </a:buClr>
              <a:buSzPct val="100000"/>
              <a:buChar char="-"/>
            </a:pPr>
            <a:r>
              <a:rPr lang="en" sz="1200">
                <a:solidFill>
                  <a:srgbClr val="3D85C6"/>
                </a:solidFill>
              </a:rPr>
              <a:t>respond to replicas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9" name="Shape 899"/>
        <p:cNvGrpSpPr/>
        <p:nvPr/>
      </p:nvGrpSpPr>
      <p:grpSpPr>
        <a:xfrm>
          <a:off x="0" y="0"/>
          <a:ext cx="0" cy="0"/>
          <a:chOff x="0" y="0"/>
          <a:chExt cx="0" cy="0"/>
        </a:xfrm>
      </p:grpSpPr>
      <p:sp>
        <p:nvSpPr>
          <p:cNvPr id="900" name="Shape 9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1" name="Shape 9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400">
                <a:solidFill>
                  <a:srgbClr val="E06666"/>
                </a:solidFill>
              </a:rPr>
              <a:t>Clients broadcasts new command to all replicas</a:t>
            </a:r>
          </a:p>
          <a:p>
            <a:pPr lvl="0" rtl="0">
              <a:spcBef>
                <a:spcPts val="0"/>
              </a:spcBef>
              <a:buNone/>
            </a:pPr>
            <a:r>
              <a:rPr lang="en" sz="1200">
                <a:solidFill>
                  <a:srgbClr val="E06666"/>
                </a:solidFill>
              </a:rPr>
              <a:t>Replicas</a:t>
            </a:r>
          </a:p>
          <a:p>
            <a:pPr indent="-304800" lvl="0" marL="457200" rtl="0">
              <a:spcBef>
                <a:spcPts val="0"/>
              </a:spcBef>
              <a:buClr>
                <a:srgbClr val="E06666"/>
              </a:buClr>
              <a:buSzPct val="100000"/>
              <a:buChar char="-"/>
            </a:pPr>
            <a:r>
              <a:rPr lang="en" sz="1200">
                <a:solidFill>
                  <a:srgbClr val="E06666"/>
                </a:solidFill>
              </a:rPr>
              <a:t>maintain application state</a:t>
            </a:r>
          </a:p>
          <a:p>
            <a:pPr indent="-304800" lvl="0" marL="457200" rtl="0">
              <a:spcBef>
                <a:spcPts val="0"/>
              </a:spcBef>
              <a:buClr>
                <a:srgbClr val="F6B26B"/>
              </a:buClr>
              <a:buSzPct val="100000"/>
              <a:buChar char="-"/>
            </a:pPr>
            <a:r>
              <a:rPr lang="en" sz="1200">
                <a:solidFill>
                  <a:srgbClr val="F6B26B"/>
                </a:solidFill>
              </a:rPr>
              <a:t>receive requests from clients</a:t>
            </a:r>
          </a:p>
          <a:p>
            <a:pPr indent="-304800" lvl="0" marL="457200" rtl="0">
              <a:spcBef>
                <a:spcPts val="0"/>
              </a:spcBef>
              <a:buClr>
                <a:srgbClr val="4A86E8"/>
              </a:buClr>
              <a:buSzPct val="100000"/>
              <a:buChar char="-"/>
            </a:pPr>
            <a:r>
              <a:rPr lang="en" sz="1200">
                <a:solidFill>
                  <a:srgbClr val="4A86E8"/>
                </a:solidFill>
              </a:rPr>
              <a:t>ask leaders to serialize requests</a:t>
            </a:r>
          </a:p>
          <a:p>
            <a:pPr indent="-304800" lvl="0" marL="457200" rtl="0">
              <a:spcBef>
                <a:spcPts val="0"/>
              </a:spcBef>
              <a:buClr>
                <a:srgbClr val="6FA8DC"/>
              </a:buClr>
              <a:buSzPct val="100000"/>
              <a:buChar char="-"/>
            </a:pPr>
            <a:r>
              <a:rPr lang="en" sz="1200">
                <a:solidFill>
                  <a:srgbClr val="6FA8DC"/>
                </a:solidFill>
              </a:rPr>
              <a:t>apply serialized requests to state</a:t>
            </a:r>
          </a:p>
          <a:p>
            <a:pPr indent="-304800" lvl="0" marL="457200" rtl="0">
              <a:spcBef>
                <a:spcPts val="0"/>
              </a:spcBef>
              <a:buClr>
                <a:srgbClr val="8E7CC3"/>
              </a:buClr>
              <a:buSzPct val="100000"/>
              <a:buChar char="-"/>
            </a:pPr>
            <a:r>
              <a:rPr lang="en" sz="1200">
                <a:solidFill>
                  <a:srgbClr val="8E7CC3"/>
                </a:solidFill>
              </a:rPr>
              <a:t>respond to clients</a:t>
            </a:r>
          </a:p>
          <a:p>
            <a:pPr lvl="0" rtl="0">
              <a:spcBef>
                <a:spcPts val="0"/>
              </a:spcBef>
              <a:buNone/>
            </a:pPr>
            <a:r>
              <a:rPr lang="en" sz="1200">
                <a:solidFill>
                  <a:srgbClr val="E06666"/>
                </a:solidFill>
              </a:rPr>
              <a:t>Leaders</a:t>
            </a:r>
          </a:p>
          <a:p>
            <a:pPr indent="-304800" lvl="0" marL="457200" rtl="0">
              <a:spcBef>
                <a:spcPts val="0"/>
              </a:spcBef>
              <a:buClr>
                <a:srgbClr val="4A86E8"/>
              </a:buClr>
              <a:buSzPct val="100000"/>
              <a:buChar char="-"/>
            </a:pPr>
            <a:r>
              <a:rPr lang="en" sz="1200">
                <a:solidFill>
                  <a:srgbClr val="4A86E8"/>
                </a:solidFill>
              </a:rPr>
              <a:t>receive requests from replicas</a:t>
            </a:r>
          </a:p>
          <a:p>
            <a:pPr indent="-304800" lvl="0" marL="457200" rtl="0">
              <a:spcBef>
                <a:spcPts val="0"/>
              </a:spcBef>
              <a:buClr>
                <a:srgbClr val="FF00FF"/>
              </a:buClr>
              <a:buSzPct val="100000"/>
              <a:buChar char="-"/>
            </a:pPr>
            <a:r>
              <a:rPr lang="en" sz="1200">
                <a:solidFill>
                  <a:srgbClr val="FF00FF"/>
                </a:solidFill>
              </a:rPr>
              <a:t>serialize requests</a:t>
            </a:r>
          </a:p>
          <a:p>
            <a:pPr indent="-304800" lvl="0" marL="457200" rtl="0">
              <a:spcBef>
                <a:spcPts val="0"/>
              </a:spcBef>
              <a:buClr>
                <a:srgbClr val="3D85C6"/>
              </a:buClr>
              <a:buSzPct val="100000"/>
              <a:buChar char="-"/>
            </a:pPr>
            <a:r>
              <a:rPr lang="en" sz="1200">
                <a:solidFill>
                  <a:srgbClr val="3D85C6"/>
                </a:solidFill>
              </a:rPr>
              <a:t>respond to replicas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Shape 9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9" name="Shape 9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91666"/>
              <a:buFont typeface="Arial"/>
              <a:buNone/>
            </a:pPr>
            <a:r>
              <a:rPr lang="en" sz="1200">
                <a:solidFill>
                  <a:srgbClr val="E06666"/>
                </a:solidFill>
              </a:rPr>
              <a:t>Scouts</a:t>
            </a:r>
          </a:p>
          <a:p>
            <a:pPr indent="-304800" lvl="0" marL="457200" rtl="0">
              <a:spcBef>
                <a:spcPts val="0"/>
              </a:spcBef>
              <a:buClr>
                <a:srgbClr val="E06666"/>
              </a:buClr>
              <a:buSzPct val="100000"/>
              <a:buChar char="-"/>
            </a:pPr>
            <a:r>
              <a:rPr lang="en" sz="1200">
                <a:solidFill>
                  <a:srgbClr val="E06666"/>
                </a:solidFill>
              </a:rPr>
              <a:t>are spawned at most once for a ballot </a:t>
            </a:r>
            <a:r>
              <a:rPr i="1" lang="en" sz="1200">
                <a:solidFill>
                  <a:srgbClr val="E06666"/>
                </a:solidFill>
              </a:rPr>
              <a:t>b</a:t>
            </a:r>
          </a:p>
          <a:p>
            <a:pPr indent="-304800" lvl="0" marL="457200" rtl="0">
              <a:spcBef>
                <a:spcPts val="0"/>
              </a:spcBef>
              <a:buClr>
                <a:srgbClr val="F6B26B"/>
              </a:buClr>
              <a:buSzPct val="100000"/>
              <a:buChar char="-"/>
            </a:pPr>
            <a:r>
              <a:rPr lang="en" sz="1200">
                <a:solidFill>
                  <a:srgbClr val="F6B26B"/>
                </a:solidFill>
              </a:rPr>
              <a:t>send </a:t>
            </a:r>
            <a:r>
              <a:rPr i="1" lang="en" sz="1200">
                <a:solidFill>
                  <a:srgbClr val="F6B26B"/>
                </a:solidFill>
              </a:rPr>
              <a:t>prepare</a:t>
            </a:r>
            <a:r>
              <a:rPr lang="en" sz="1200">
                <a:solidFill>
                  <a:srgbClr val="F6B26B"/>
                </a:solidFill>
              </a:rPr>
              <a:t> reqs for a ballot </a:t>
            </a:r>
            <a:r>
              <a:rPr i="1" lang="en" sz="1200">
                <a:solidFill>
                  <a:srgbClr val="F6B26B"/>
                </a:solidFill>
              </a:rPr>
              <a:t>b</a:t>
            </a:r>
          </a:p>
          <a:p>
            <a:pPr indent="-304800" lvl="0" marL="457200" rtl="0">
              <a:spcBef>
                <a:spcPts val="0"/>
              </a:spcBef>
              <a:buClr>
                <a:srgbClr val="6D9EEB"/>
              </a:buClr>
              <a:buSzPct val="100000"/>
              <a:buChar char="-"/>
            </a:pPr>
            <a:r>
              <a:rPr lang="en" sz="1200">
                <a:solidFill>
                  <a:srgbClr val="6D9EEB"/>
                </a:solidFill>
              </a:rPr>
              <a:t>receive responses containing acceptors’ current ballot number and accepted values</a:t>
            </a:r>
          </a:p>
          <a:p>
            <a:pPr indent="-304800" lvl="0" marL="457200" rtl="0">
              <a:spcBef>
                <a:spcPts val="0"/>
              </a:spcBef>
              <a:buClr>
                <a:srgbClr val="C27BA0"/>
              </a:buClr>
              <a:buSzPct val="100000"/>
              <a:buChar char="-"/>
            </a:pPr>
            <a:r>
              <a:rPr lang="en" sz="1200">
                <a:solidFill>
                  <a:srgbClr val="C27BA0"/>
                </a:solidFill>
              </a:rPr>
              <a:t>return the accepted values if majority responds to the </a:t>
            </a:r>
            <a:r>
              <a:rPr i="1" lang="en" sz="1200">
                <a:solidFill>
                  <a:srgbClr val="C27BA0"/>
                </a:solidFill>
              </a:rPr>
              <a:t>prepare</a:t>
            </a:r>
            <a:r>
              <a:rPr lang="en" sz="1200">
                <a:solidFill>
                  <a:srgbClr val="C27BA0"/>
                </a:solidFill>
              </a:rPr>
              <a:t> request </a:t>
            </a:r>
          </a:p>
          <a:p>
            <a:pPr lvl="0" rtl="0">
              <a:spcBef>
                <a:spcPts val="0"/>
              </a:spcBef>
              <a:buClr>
                <a:srgbClr val="000000"/>
              </a:buClr>
              <a:buSzPct val="91666"/>
              <a:buFont typeface="Arial"/>
              <a:buNone/>
            </a:pPr>
            <a:r>
              <a:rPr lang="en" sz="1200">
                <a:solidFill>
                  <a:srgbClr val="93C47D"/>
                </a:solidFill>
              </a:rPr>
              <a:t>Commanders</a:t>
            </a:r>
          </a:p>
          <a:p>
            <a:pPr indent="-304800" lvl="0" marL="457200" rtl="0">
              <a:spcBef>
                <a:spcPts val="0"/>
              </a:spcBef>
              <a:buClr>
                <a:srgbClr val="93C47D"/>
              </a:buClr>
              <a:buSzPct val="100000"/>
              <a:buChar char="-"/>
            </a:pPr>
            <a:r>
              <a:rPr lang="en" sz="1200">
                <a:solidFill>
                  <a:srgbClr val="93C47D"/>
                </a:solidFill>
              </a:rPr>
              <a:t>are spawned once per slot in a ballot </a:t>
            </a:r>
            <a:r>
              <a:rPr i="1" lang="en" sz="1200">
                <a:solidFill>
                  <a:srgbClr val="93C47D"/>
                </a:solidFill>
              </a:rPr>
              <a:t>b</a:t>
            </a:r>
          </a:p>
          <a:p>
            <a:pPr indent="-304800" lvl="0" marL="457200" rtl="0">
              <a:spcBef>
                <a:spcPts val="0"/>
              </a:spcBef>
              <a:buClr>
                <a:srgbClr val="3C78D8"/>
              </a:buClr>
              <a:buSzPct val="100000"/>
              <a:buChar char="-"/>
            </a:pPr>
            <a:r>
              <a:rPr lang="en" sz="1200">
                <a:solidFill>
                  <a:srgbClr val="3C78D8"/>
                </a:solidFill>
              </a:rPr>
              <a:t>send </a:t>
            </a:r>
            <a:r>
              <a:rPr i="1" lang="en" sz="1200">
                <a:solidFill>
                  <a:srgbClr val="3C78D8"/>
                </a:solidFill>
              </a:rPr>
              <a:t>accept</a:t>
            </a:r>
            <a:r>
              <a:rPr lang="en" sz="1200">
                <a:solidFill>
                  <a:srgbClr val="3C78D8"/>
                </a:solidFill>
              </a:rPr>
              <a:t> requests for &lt;</a:t>
            </a:r>
            <a:r>
              <a:rPr i="1" lang="en" sz="1200">
                <a:solidFill>
                  <a:srgbClr val="3C78D8"/>
                </a:solidFill>
              </a:rPr>
              <a:t>b</a:t>
            </a:r>
            <a:r>
              <a:rPr lang="en" sz="1200">
                <a:solidFill>
                  <a:srgbClr val="3C78D8"/>
                </a:solidFill>
              </a:rPr>
              <a:t>, </a:t>
            </a:r>
            <a:r>
              <a:rPr i="1" lang="en" sz="1200">
                <a:solidFill>
                  <a:srgbClr val="3C78D8"/>
                </a:solidFill>
              </a:rPr>
              <a:t>s, c</a:t>
            </a:r>
            <a:r>
              <a:rPr lang="en" sz="1200">
                <a:solidFill>
                  <a:srgbClr val="3C78D8"/>
                </a:solidFill>
              </a:rPr>
              <a:t>&gt;</a:t>
            </a:r>
          </a:p>
          <a:p>
            <a:pPr indent="-304800" lvl="0" marL="457200" rtl="0">
              <a:spcBef>
                <a:spcPts val="0"/>
              </a:spcBef>
              <a:buClr>
                <a:srgbClr val="3C78D8"/>
              </a:buClr>
              <a:buSzPct val="100000"/>
              <a:buChar char="-"/>
            </a:pPr>
            <a:r>
              <a:rPr lang="en" sz="1200">
                <a:solidFill>
                  <a:srgbClr val="8E7CC3"/>
                </a:solidFill>
              </a:rPr>
              <a:t>receive response messages containing acceptors’ current ballot number</a:t>
            </a:r>
          </a:p>
          <a:p>
            <a:pPr indent="-304800" lvl="0" marL="457200" rtl="0">
              <a:spcBef>
                <a:spcPts val="0"/>
              </a:spcBef>
              <a:buClr>
                <a:srgbClr val="45818E"/>
              </a:buClr>
              <a:buSzPct val="100000"/>
              <a:buChar char="-"/>
            </a:pPr>
            <a:r>
              <a:rPr lang="en" sz="1200">
                <a:solidFill>
                  <a:srgbClr val="45818E"/>
                </a:solidFill>
              </a:rPr>
              <a:t>return the decision to all replicas if majority accepts the proposal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4" name="Shape 924"/>
        <p:cNvGrpSpPr/>
        <p:nvPr/>
      </p:nvGrpSpPr>
      <p:grpSpPr>
        <a:xfrm>
          <a:off x="0" y="0"/>
          <a:ext cx="0" cy="0"/>
          <a:chOff x="0" y="0"/>
          <a:chExt cx="0" cy="0"/>
        </a:xfrm>
      </p:grpSpPr>
      <p:sp>
        <p:nvSpPr>
          <p:cNvPr id="925" name="Shape 9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6" name="Shape 9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200">
                <a:solidFill>
                  <a:srgbClr val="E06666"/>
                </a:solidFill>
              </a:rPr>
              <a:t>Scouts</a:t>
            </a:r>
          </a:p>
          <a:p>
            <a:pPr indent="-304800" lvl="0" marL="457200" rtl="0">
              <a:spcBef>
                <a:spcPts val="0"/>
              </a:spcBef>
              <a:buClr>
                <a:srgbClr val="E06666"/>
              </a:buClr>
              <a:buSzPct val="100000"/>
              <a:buChar char="-"/>
            </a:pPr>
            <a:r>
              <a:rPr lang="en" sz="1200">
                <a:solidFill>
                  <a:srgbClr val="E06666"/>
                </a:solidFill>
              </a:rPr>
              <a:t>are spawned at most once for a ballot </a:t>
            </a:r>
            <a:r>
              <a:rPr i="1" lang="en" sz="1200">
                <a:solidFill>
                  <a:srgbClr val="E06666"/>
                </a:solidFill>
              </a:rPr>
              <a:t>b</a:t>
            </a:r>
          </a:p>
          <a:p>
            <a:pPr indent="-304800" lvl="0" marL="457200" rtl="0">
              <a:spcBef>
                <a:spcPts val="0"/>
              </a:spcBef>
              <a:buClr>
                <a:srgbClr val="F6B26B"/>
              </a:buClr>
              <a:buSzPct val="100000"/>
              <a:buChar char="-"/>
            </a:pPr>
            <a:r>
              <a:rPr lang="en" sz="1200">
                <a:solidFill>
                  <a:srgbClr val="F6B26B"/>
                </a:solidFill>
              </a:rPr>
              <a:t>send </a:t>
            </a:r>
            <a:r>
              <a:rPr i="1" lang="en" sz="1200">
                <a:solidFill>
                  <a:srgbClr val="F6B26B"/>
                </a:solidFill>
              </a:rPr>
              <a:t>prepare</a:t>
            </a:r>
            <a:r>
              <a:rPr lang="en" sz="1200">
                <a:solidFill>
                  <a:srgbClr val="F6B26B"/>
                </a:solidFill>
              </a:rPr>
              <a:t> reqs for a ballot </a:t>
            </a:r>
            <a:r>
              <a:rPr i="1" lang="en" sz="1200">
                <a:solidFill>
                  <a:srgbClr val="F6B26B"/>
                </a:solidFill>
              </a:rPr>
              <a:t>b</a:t>
            </a:r>
          </a:p>
          <a:p>
            <a:pPr indent="-304800" lvl="0" marL="457200" rtl="0">
              <a:spcBef>
                <a:spcPts val="0"/>
              </a:spcBef>
              <a:buClr>
                <a:srgbClr val="6D9EEB"/>
              </a:buClr>
              <a:buSzPct val="100000"/>
              <a:buChar char="-"/>
            </a:pPr>
            <a:r>
              <a:rPr lang="en" sz="1200">
                <a:solidFill>
                  <a:srgbClr val="6D9EEB"/>
                </a:solidFill>
              </a:rPr>
              <a:t>receive responses containing acceptors’ current ballot number and accepted values</a:t>
            </a:r>
          </a:p>
          <a:p>
            <a:pPr indent="-304800" lvl="0" marL="457200" rtl="0">
              <a:spcBef>
                <a:spcPts val="0"/>
              </a:spcBef>
              <a:buClr>
                <a:srgbClr val="C27BA0"/>
              </a:buClr>
              <a:buSzPct val="100000"/>
              <a:buChar char="-"/>
            </a:pPr>
            <a:r>
              <a:rPr lang="en" sz="1200">
                <a:solidFill>
                  <a:srgbClr val="C27BA0"/>
                </a:solidFill>
              </a:rPr>
              <a:t>return the accepted values if majority responds to the </a:t>
            </a:r>
            <a:r>
              <a:rPr i="1" lang="en" sz="1200">
                <a:solidFill>
                  <a:srgbClr val="C27BA0"/>
                </a:solidFill>
              </a:rPr>
              <a:t>prepare</a:t>
            </a:r>
            <a:r>
              <a:rPr lang="en" sz="1200">
                <a:solidFill>
                  <a:srgbClr val="C27BA0"/>
                </a:solidFill>
              </a:rPr>
              <a:t> request </a:t>
            </a:r>
          </a:p>
          <a:p>
            <a:pPr lvl="0" rtl="0">
              <a:spcBef>
                <a:spcPts val="0"/>
              </a:spcBef>
              <a:buClr>
                <a:srgbClr val="000000"/>
              </a:buClr>
              <a:buSzPct val="91666"/>
              <a:buNone/>
            </a:pPr>
            <a:r>
              <a:rPr lang="en" sz="1200">
                <a:solidFill>
                  <a:srgbClr val="93C47D"/>
                </a:solidFill>
              </a:rPr>
              <a:t>Commanders</a:t>
            </a:r>
          </a:p>
          <a:p>
            <a:pPr indent="-304800" lvl="0" marL="457200" rtl="0">
              <a:spcBef>
                <a:spcPts val="0"/>
              </a:spcBef>
              <a:buClr>
                <a:srgbClr val="93C47D"/>
              </a:buClr>
              <a:buSzPct val="100000"/>
              <a:buChar char="-"/>
            </a:pPr>
            <a:r>
              <a:rPr lang="en" sz="1200">
                <a:solidFill>
                  <a:srgbClr val="93C47D"/>
                </a:solidFill>
              </a:rPr>
              <a:t>are spawned once per slot in a ballot </a:t>
            </a:r>
            <a:r>
              <a:rPr i="1" lang="en" sz="1200">
                <a:solidFill>
                  <a:srgbClr val="93C47D"/>
                </a:solidFill>
              </a:rPr>
              <a:t>b</a:t>
            </a:r>
          </a:p>
          <a:p>
            <a:pPr indent="-304800" lvl="0" marL="457200" rtl="0">
              <a:spcBef>
                <a:spcPts val="0"/>
              </a:spcBef>
              <a:buClr>
                <a:srgbClr val="3C78D8"/>
              </a:buClr>
              <a:buSzPct val="100000"/>
              <a:buChar char="-"/>
            </a:pPr>
            <a:r>
              <a:rPr lang="en" sz="1200">
                <a:solidFill>
                  <a:srgbClr val="3C78D8"/>
                </a:solidFill>
              </a:rPr>
              <a:t>send </a:t>
            </a:r>
            <a:r>
              <a:rPr i="1" lang="en" sz="1200">
                <a:solidFill>
                  <a:srgbClr val="3C78D8"/>
                </a:solidFill>
              </a:rPr>
              <a:t>accept</a:t>
            </a:r>
            <a:r>
              <a:rPr lang="en" sz="1200">
                <a:solidFill>
                  <a:srgbClr val="3C78D8"/>
                </a:solidFill>
              </a:rPr>
              <a:t> requests for &lt;</a:t>
            </a:r>
            <a:r>
              <a:rPr i="1" lang="en" sz="1200">
                <a:solidFill>
                  <a:srgbClr val="3C78D8"/>
                </a:solidFill>
              </a:rPr>
              <a:t>b</a:t>
            </a:r>
            <a:r>
              <a:rPr lang="en" sz="1200">
                <a:solidFill>
                  <a:srgbClr val="3C78D8"/>
                </a:solidFill>
              </a:rPr>
              <a:t>, </a:t>
            </a:r>
            <a:r>
              <a:rPr i="1" lang="en" sz="1200">
                <a:solidFill>
                  <a:srgbClr val="3C78D8"/>
                </a:solidFill>
              </a:rPr>
              <a:t>s, c</a:t>
            </a:r>
            <a:r>
              <a:rPr lang="en" sz="1200">
                <a:solidFill>
                  <a:srgbClr val="3C78D8"/>
                </a:solidFill>
              </a:rPr>
              <a:t>&gt;</a:t>
            </a:r>
          </a:p>
          <a:p>
            <a:pPr indent="-304800" lvl="0" marL="457200" rtl="0">
              <a:spcBef>
                <a:spcPts val="0"/>
              </a:spcBef>
              <a:buClr>
                <a:srgbClr val="3C78D8"/>
              </a:buClr>
              <a:buSzPct val="100000"/>
              <a:buChar char="-"/>
            </a:pPr>
            <a:r>
              <a:rPr lang="en" sz="1200">
                <a:solidFill>
                  <a:srgbClr val="8E7CC3"/>
                </a:solidFill>
              </a:rPr>
              <a:t>receive response messages containing acceptors’ current ballot number</a:t>
            </a:r>
          </a:p>
          <a:p>
            <a:pPr indent="-304800" lvl="0" marL="457200" rtl="0">
              <a:spcBef>
                <a:spcPts val="0"/>
              </a:spcBef>
              <a:buClr>
                <a:srgbClr val="45818E"/>
              </a:buClr>
              <a:buSzPct val="100000"/>
              <a:buChar char="-"/>
            </a:pPr>
            <a:r>
              <a:rPr lang="en" sz="1200">
                <a:solidFill>
                  <a:srgbClr val="45818E"/>
                </a:solidFill>
              </a:rPr>
              <a:t>return the decision to all replicas if majority accepts the proposal</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4" name="Shape 934"/>
        <p:cNvGrpSpPr/>
        <p:nvPr/>
      </p:nvGrpSpPr>
      <p:grpSpPr>
        <a:xfrm>
          <a:off x="0" y="0"/>
          <a:ext cx="0" cy="0"/>
          <a:chOff x="0" y="0"/>
          <a:chExt cx="0" cy="0"/>
        </a:xfrm>
      </p:grpSpPr>
      <p:sp>
        <p:nvSpPr>
          <p:cNvPr id="935" name="Shape 9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6" name="Shape 9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200">
                <a:solidFill>
                  <a:srgbClr val="E06666"/>
                </a:solidFill>
              </a:rPr>
              <a:t>Scouts</a:t>
            </a:r>
          </a:p>
          <a:p>
            <a:pPr indent="-304800" lvl="0" marL="457200" rtl="0">
              <a:spcBef>
                <a:spcPts val="0"/>
              </a:spcBef>
              <a:buClr>
                <a:srgbClr val="E06666"/>
              </a:buClr>
              <a:buSzPct val="100000"/>
              <a:buChar char="-"/>
            </a:pPr>
            <a:r>
              <a:rPr lang="en" sz="1200">
                <a:solidFill>
                  <a:srgbClr val="E06666"/>
                </a:solidFill>
              </a:rPr>
              <a:t>are spawned at most once for a ballot </a:t>
            </a:r>
            <a:r>
              <a:rPr i="1" lang="en" sz="1200">
                <a:solidFill>
                  <a:srgbClr val="E06666"/>
                </a:solidFill>
              </a:rPr>
              <a:t>b</a:t>
            </a:r>
          </a:p>
          <a:p>
            <a:pPr indent="-304800" lvl="0" marL="457200" rtl="0">
              <a:spcBef>
                <a:spcPts val="0"/>
              </a:spcBef>
              <a:buClr>
                <a:srgbClr val="F6B26B"/>
              </a:buClr>
              <a:buSzPct val="100000"/>
              <a:buChar char="-"/>
            </a:pPr>
            <a:r>
              <a:rPr lang="en" sz="1200">
                <a:solidFill>
                  <a:srgbClr val="F6B26B"/>
                </a:solidFill>
              </a:rPr>
              <a:t>send </a:t>
            </a:r>
            <a:r>
              <a:rPr i="1" lang="en" sz="1200">
                <a:solidFill>
                  <a:srgbClr val="F6B26B"/>
                </a:solidFill>
              </a:rPr>
              <a:t>prepare</a:t>
            </a:r>
            <a:r>
              <a:rPr lang="en" sz="1200">
                <a:solidFill>
                  <a:srgbClr val="F6B26B"/>
                </a:solidFill>
              </a:rPr>
              <a:t> reqs for a ballot </a:t>
            </a:r>
            <a:r>
              <a:rPr i="1" lang="en" sz="1200">
                <a:solidFill>
                  <a:srgbClr val="F6B26B"/>
                </a:solidFill>
              </a:rPr>
              <a:t>b</a:t>
            </a:r>
          </a:p>
          <a:p>
            <a:pPr indent="-304800" lvl="0" marL="457200" rtl="0">
              <a:spcBef>
                <a:spcPts val="0"/>
              </a:spcBef>
              <a:buClr>
                <a:srgbClr val="6D9EEB"/>
              </a:buClr>
              <a:buSzPct val="100000"/>
              <a:buChar char="-"/>
            </a:pPr>
            <a:r>
              <a:rPr lang="en" sz="1200">
                <a:solidFill>
                  <a:srgbClr val="6D9EEB"/>
                </a:solidFill>
              </a:rPr>
              <a:t>receive responses containing acceptors’ current ballot number and accepted values</a:t>
            </a:r>
          </a:p>
          <a:p>
            <a:pPr indent="-304800" lvl="0" marL="457200" rtl="0">
              <a:spcBef>
                <a:spcPts val="0"/>
              </a:spcBef>
              <a:buClr>
                <a:srgbClr val="C27BA0"/>
              </a:buClr>
              <a:buSzPct val="100000"/>
              <a:buChar char="-"/>
            </a:pPr>
            <a:r>
              <a:rPr lang="en" sz="1200">
                <a:solidFill>
                  <a:srgbClr val="C27BA0"/>
                </a:solidFill>
              </a:rPr>
              <a:t>return the accepted values if majority responds to the </a:t>
            </a:r>
            <a:r>
              <a:rPr i="1" lang="en" sz="1200">
                <a:solidFill>
                  <a:srgbClr val="C27BA0"/>
                </a:solidFill>
              </a:rPr>
              <a:t>prepare</a:t>
            </a:r>
            <a:r>
              <a:rPr lang="en" sz="1200">
                <a:solidFill>
                  <a:srgbClr val="C27BA0"/>
                </a:solidFill>
              </a:rPr>
              <a:t> request </a:t>
            </a:r>
          </a:p>
          <a:p>
            <a:pPr lvl="0" rtl="0">
              <a:spcBef>
                <a:spcPts val="0"/>
              </a:spcBef>
              <a:buClr>
                <a:srgbClr val="000000"/>
              </a:buClr>
              <a:buSzPct val="91666"/>
              <a:buNone/>
            </a:pPr>
            <a:r>
              <a:rPr lang="en" sz="1200">
                <a:solidFill>
                  <a:srgbClr val="93C47D"/>
                </a:solidFill>
              </a:rPr>
              <a:t>Commanders</a:t>
            </a:r>
          </a:p>
          <a:p>
            <a:pPr indent="-304800" lvl="0" marL="457200" rtl="0">
              <a:spcBef>
                <a:spcPts val="0"/>
              </a:spcBef>
              <a:buClr>
                <a:srgbClr val="93C47D"/>
              </a:buClr>
              <a:buSzPct val="100000"/>
              <a:buChar char="-"/>
            </a:pPr>
            <a:r>
              <a:rPr lang="en" sz="1200">
                <a:solidFill>
                  <a:srgbClr val="93C47D"/>
                </a:solidFill>
              </a:rPr>
              <a:t>are spawned once per slot in a ballot </a:t>
            </a:r>
            <a:r>
              <a:rPr i="1" lang="en" sz="1200">
                <a:solidFill>
                  <a:srgbClr val="93C47D"/>
                </a:solidFill>
              </a:rPr>
              <a:t>b</a:t>
            </a:r>
          </a:p>
          <a:p>
            <a:pPr indent="-304800" lvl="0" marL="457200" rtl="0">
              <a:spcBef>
                <a:spcPts val="0"/>
              </a:spcBef>
              <a:buClr>
                <a:srgbClr val="3C78D8"/>
              </a:buClr>
              <a:buSzPct val="100000"/>
              <a:buChar char="-"/>
            </a:pPr>
            <a:r>
              <a:rPr lang="en" sz="1200">
                <a:solidFill>
                  <a:srgbClr val="3C78D8"/>
                </a:solidFill>
              </a:rPr>
              <a:t>send </a:t>
            </a:r>
            <a:r>
              <a:rPr i="1" lang="en" sz="1200">
                <a:solidFill>
                  <a:srgbClr val="3C78D8"/>
                </a:solidFill>
              </a:rPr>
              <a:t>accept</a:t>
            </a:r>
            <a:r>
              <a:rPr lang="en" sz="1200">
                <a:solidFill>
                  <a:srgbClr val="3C78D8"/>
                </a:solidFill>
              </a:rPr>
              <a:t> requests for &lt;</a:t>
            </a:r>
            <a:r>
              <a:rPr i="1" lang="en" sz="1200">
                <a:solidFill>
                  <a:srgbClr val="3C78D8"/>
                </a:solidFill>
              </a:rPr>
              <a:t>b</a:t>
            </a:r>
            <a:r>
              <a:rPr lang="en" sz="1200">
                <a:solidFill>
                  <a:srgbClr val="3C78D8"/>
                </a:solidFill>
              </a:rPr>
              <a:t>, </a:t>
            </a:r>
            <a:r>
              <a:rPr i="1" lang="en" sz="1200">
                <a:solidFill>
                  <a:srgbClr val="3C78D8"/>
                </a:solidFill>
              </a:rPr>
              <a:t>s, c</a:t>
            </a:r>
            <a:r>
              <a:rPr lang="en" sz="1200">
                <a:solidFill>
                  <a:srgbClr val="3C78D8"/>
                </a:solidFill>
              </a:rPr>
              <a:t>&gt;</a:t>
            </a:r>
          </a:p>
          <a:p>
            <a:pPr indent="-304800" lvl="0" marL="457200" rtl="0">
              <a:spcBef>
                <a:spcPts val="0"/>
              </a:spcBef>
              <a:buClr>
                <a:srgbClr val="3C78D8"/>
              </a:buClr>
              <a:buSzPct val="100000"/>
              <a:buChar char="-"/>
            </a:pPr>
            <a:r>
              <a:rPr lang="en" sz="1200">
                <a:solidFill>
                  <a:srgbClr val="8E7CC3"/>
                </a:solidFill>
              </a:rPr>
              <a:t>receive response messages containing acceptors’ current ballot number</a:t>
            </a:r>
          </a:p>
          <a:p>
            <a:pPr indent="-304800" lvl="0" marL="457200" rtl="0">
              <a:spcBef>
                <a:spcPts val="0"/>
              </a:spcBef>
              <a:buClr>
                <a:srgbClr val="45818E"/>
              </a:buClr>
              <a:buSzPct val="100000"/>
              <a:buChar char="-"/>
            </a:pPr>
            <a:r>
              <a:rPr lang="en" sz="1200">
                <a:solidFill>
                  <a:srgbClr val="45818E"/>
                </a:solidFill>
              </a:rPr>
              <a:t>return the decision to all replicas if majority accepts the proposal</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7" name="Shape 947"/>
        <p:cNvGrpSpPr/>
        <p:nvPr/>
      </p:nvGrpSpPr>
      <p:grpSpPr>
        <a:xfrm>
          <a:off x="0" y="0"/>
          <a:ext cx="0" cy="0"/>
          <a:chOff x="0" y="0"/>
          <a:chExt cx="0" cy="0"/>
        </a:xfrm>
      </p:grpSpPr>
      <p:sp>
        <p:nvSpPr>
          <p:cNvPr id="948" name="Shape 9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9" name="Shape 9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200">
                <a:solidFill>
                  <a:srgbClr val="E06666"/>
                </a:solidFill>
              </a:rPr>
              <a:t>Scouts</a:t>
            </a:r>
          </a:p>
          <a:p>
            <a:pPr indent="-304800" lvl="0" marL="457200" rtl="0">
              <a:spcBef>
                <a:spcPts val="0"/>
              </a:spcBef>
              <a:buClr>
                <a:srgbClr val="E06666"/>
              </a:buClr>
              <a:buSzPct val="100000"/>
              <a:buChar char="-"/>
            </a:pPr>
            <a:r>
              <a:rPr lang="en" sz="1200">
                <a:solidFill>
                  <a:srgbClr val="E06666"/>
                </a:solidFill>
              </a:rPr>
              <a:t>are spawned at most once for a ballot </a:t>
            </a:r>
            <a:r>
              <a:rPr i="1" lang="en" sz="1200">
                <a:solidFill>
                  <a:srgbClr val="E06666"/>
                </a:solidFill>
              </a:rPr>
              <a:t>b</a:t>
            </a:r>
          </a:p>
          <a:p>
            <a:pPr indent="-304800" lvl="0" marL="457200" rtl="0">
              <a:spcBef>
                <a:spcPts val="0"/>
              </a:spcBef>
              <a:buClr>
                <a:srgbClr val="F6B26B"/>
              </a:buClr>
              <a:buSzPct val="100000"/>
              <a:buChar char="-"/>
            </a:pPr>
            <a:r>
              <a:rPr lang="en" sz="1200">
                <a:solidFill>
                  <a:srgbClr val="F6B26B"/>
                </a:solidFill>
              </a:rPr>
              <a:t>send </a:t>
            </a:r>
            <a:r>
              <a:rPr i="1" lang="en" sz="1200">
                <a:solidFill>
                  <a:srgbClr val="F6B26B"/>
                </a:solidFill>
              </a:rPr>
              <a:t>prepare</a:t>
            </a:r>
            <a:r>
              <a:rPr lang="en" sz="1200">
                <a:solidFill>
                  <a:srgbClr val="F6B26B"/>
                </a:solidFill>
              </a:rPr>
              <a:t> reqs for a ballot </a:t>
            </a:r>
            <a:r>
              <a:rPr i="1" lang="en" sz="1200">
                <a:solidFill>
                  <a:srgbClr val="F6B26B"/>
                </a:solidFill>
              </a:rPr>
              <a:t>b</a:t>
            </a:r>
          </a:p>
          <a:p>
            <a:pPr indent="-304800" lvl="0" marL="457200" rtl="0">
              <a:spcBef>
                <a:spcPts val="0"/>
              </a:spcBef>
              <a:buClr>
                <a:srgbClr val="6D9EEB"/>
              </a:buClr>
              <a:buSzPct val="100000"/>
              <a:buChar char="-"/>
            </a:pPr>
            <a:r>
              <a:rPr lang="en" sz="1200">
                <a:solidFill>
                  <a:srgbClr val="6D9EEB"/>
                </a:solidFill>
              </a:rPr>
              <a:t>receive responses containing acceptors’ current ballot number and accepted values</a:t>
            </a:r>
          </a:p>
          <a:p>
            <a:pPr indent="-304800" lvl="0" marL="457200" rtl="0">
              <a:spcBef>
                <a:spcPts val="0"/>
              </a:spcBef>
              <a:buClr>
                <a:srgbClr val="C27BA0"/>
              </a:buClr>
              <a:buSzPct val="100000"/>
              <a:buChar char="-"/>
            </a:pPr>
            <a:r>
              <a:rPr lang="en" sz="1200">
                <a:solidFill>
                  <a:srgbClr val="C27BA0"/>
                </a:solidFill>
              </a:rPr>
              <a:t>return the accepted values if majority responds to the </a:t>
            </a:r>
            <a:r>
              <a:rPr i="1" lang="en" sz="1200">
                <a:solidFill>
                  <a:srgbClr val="C27BA0"/>
                </a:solidFill>
              </a:rPr>
              <a:t>prepare</a:t>
            </a:r>
            <a:r>
              <a:rPr lang="en" sz="1200">
                <a:solidFill>
                  <a:srgbClr val="C27BA0"/>
                </a:solidFill>
              </a:rPr>
              <a:t> request </a:t>
            </a:r>
          </a:p>
          <a:p>
            <a:pPr lvl="0" rtl="0">
              <a:spcBef>
                <a:spcPts val="0"/>
              </a:spcBef>
              <a:buClr>
                <a:srgbClr val="000000"/>
              </a:buClr>
              <a:buSzPct val="91666"/>
              <a:buNone/>
            </a:pPr>
            <a:r>
              <a:rPr lang="en" sz="1200">
                <a:solidFill>
                  <a:srgbClr val="93C47D"/>
                </a:solidFill>
              </a:rPr>
              <a:t>Commanders</a:t>
            </a:r>
          </a:p>
          <a:p>
            <a:pPr indent="-304800" lvl="0" marL="457200" rtl="0">
              <a:spcBef>
                <a:spcPts val="0"/>
              </a:spcBef>
              <a:buClr>
                <a:srgbClr val="93C47D"/>
              </a:buClr>
              <a:buSzPct val="100000"/>
              <a:buChar char="-"/>
            </a:pPr>
            <a:r>
              <a:rPr lang="en" sz="1200">
                <a:solidFill>
                  <a:srgbClr val="93C47D"/>
                </a:solidFill>
              </a:rPr>
              <a:t>are spawned once per slot in a ballot </a:t>
            </a:r>
            <a:r>
              <a:rPr i="1" lang="en" sz="1200">
                <a:solidFill>
                  <a:srgbClr val="93C47D"/>
                </a:solidFill>
              </a:rPr>
              <a:t>b</a:t>
            </a:r>
          </a:p>
          <a:p>
            <a:pPr indent="-304800" lvl="0" marL="457200" rtl="0">
              <a:spcBef>
                <a:spcPts val="0"/>
              </a:spcBef>
              <a:buClr>
                <a:srgbClr val="3C78D8"/>
              </a:buClr>
              <a:buSzPct val="100000"/>
              <a:buChar char="-"/>
            </a:pPr>
            <a:r>
              <a:rPr lang="en" sz="1200">
                <a:solidFill>
                  <a:srgbClr val="3C78D8"/>
                </a:solidFill>
              </a:rPr>
              <a:t>send </a:t>
            </a:r>
            <a:r>
              <a:rPr i="1" lang="en" sz="1200">
                <a:solidFill>
                  <a:srgbClr val="3C78D8"/>
                </a:solidFill>
              </a:rPr>
              <a:t>accept</a:t>
            </a:r>
            <a:r>
              <a:rPr lang="en" sz="1200">
                <a:solidFill>
                  <a:srgbClr val="3C78D8"/>
                </a:solidFill>
              </a:rPr>
              <a:t> requests for &lt;</a:t>
            </a:r>
            <a:r>
              <a:rPr i="1" lang="en" sz="1200">
                <a:solidFill>
                  <a:srgbClr val="3C78D8"/>
                </a:solidFill>
              </a:rPr>
              <a:t>b</a:t>
            </a:r>
            <a:r>
              <a:rPr lang="en" sz="1200">
                <a:solidFill>
                  <a:srgbClr val="3C78D8"/>
                </a:solidFill>
              </a:rPr>
              <a:t>, </a:t>
            </a:r>
            <a:r>
              <a:rPr i="1" lang="en" sz="1200">
                <a:solidFill>
                  <a:srgbClr val="3C78D8"/>
                </a:solidFill>
              </a:rPr>
              <a:t>s, c</a:t>
            </a:r>
            <a:r>
              <a:rPr lang="en" sz="1200">
                <a:solidFill>
                  <a:srgbClr val="3C78D8"/>
                </a:solidFill>
              </a:rPr>
              <a:t>&gt;</a:t>
            </a:r>
          </a:p>
          <a:p>
            <a:pPr indent="-304800" lvl="0" marL="457200" rtl="0">
              <a:spcBef>
                <a:spcPts val="0"/>
              </a:spcBef>
              <a:buClr>
                <a:srgbClr val="3C78D8"/>
              </a:buClr>
              <a:buSzPct val="100000"/>
              <a:buChar char="-"/>
            </a:pPr>
            <a:r>
              <a:rPr lang="en" sz="1200">
                <a:solidFill>
                  <a:srgbClr val="8E7CC3"/>
                </a:solidFill>
              </a:rPr>
              <a:t>receive response messages containing acceptors’ current ballot number</a:t>
            </a:r>
          </a:p>
          <a:p>
            <a:pPr indent="-304800" lvl="0" marL="457200" rtl="0">
              <a:spcBef>
                <a:spcPts val="0"/>
              </a:spcBef>
              <a:buClr>
                <a:srgbClr val="45818E"/>
              </a:buClr>
              <a:buSzPct val="100000"/>
              <a:buChar char="-"/>
            </a:pPr>
            <a:r>
              <a:rPr lang="en" sz="1200">
                <a:solidFill>
                  <a:srgbClr val="45818E"/>
                </a:solidFill>
              </a:rPr>
              <a:t>return the decision to all replicas if majority accepts the proposal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Shape 9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5" name="Shape 9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200">
                <a:solidFill>
                  <a:srgbClr val="E06666"/>
                </a:solidFill>
              </a:rPr>
              <a:t>Scouts</a:t>
            </a:r>
          </a:p>
          <a:p>
            <a:pPr indent="-304800" lvl="0" marL="457200" rtl="0">
              <a:spcBef>
                <a:spcPts val="0"/>
              </a:spcBef>
              <a:buClr>
                <a:srgbClr val="E06666"/>
              </a:buClr>
              <a:buSzPct val="100000"/>
              <a:buChar char="-"/>
            </a:pPr>
            <a:r>
              <a:rPr lang="en" sz="1200">
                <a:solidFill>
                  <a:srgbClr val="E06666"/>
                </a:solidFill>
              </a:rPr>
              <a:t>are spawned at most once for a ballot </a:t>
            </a:r>
            <a:r>
              <a:rPr i="1" lang="en" sz="1200">
                <a:solidFill>
                  <a:srgbClr val="E06666"/>
                </a:solidFill>
              </a:rPr>
              <a:t>b</a:t>
            </a:r>
          </a:p>
          <a:p>
            <a:pPr indent="-304800" lvl="0" marL="457200" rtl="0">
              <a:spcBef>
                <a:spcPts val="0"/>
              </a:spcBef>
              <a:buClr>
                <a:srgbClr val="F6B26B"/>
              </a:buClr>
              <a:buSzPct val="100000"/>
              <a:buChar char="-"/>
            </a:pPr>
            <a:r>
              <a:rPr lang="en" sz="1200">
                <a:solidFill>
                  <a:srgbClr val="F6B26B"/>
                </a:solidFill>
              </a:rPr>
              <a:t>send </a:t>
            </a:r>
            <a:r>
              <a:rPr i="1" lang="en" sz="1200">
                <a:solidFill>
                  <a:srgbClr val="F6B26B"/>
                </a:solidFill>
              </a:rPr>
              <a:t>prepare</a:t>
            </a:r>
            <a:r>
              <a:rPr lang="en" sz="1200">
                <a:solidFill>
                  <a:srgbClr val="F6B26B"/>
                </a:solidFill>
              </a:rPr>
              <a:t> reqs for a ballot </a:t>
            </a:r>
            <a:r>
              <a:rPr i="1" lang="en" sz="1200">
                <a:solidFill>
                  <a:srgbClr val="F6B26B"/>
                </a:solidFill>
              </a:rPr>
              <a:t>b</a:t>
            </a:r>
          </a:p>
          <a:p>
            <a:pPr indent="-304800" lvl="0" marL="457200" rtl="0">
              <a:spcBef>
                <a:spcPts val="0"/>
              </a:spcBef>
              <a:buClr>
                <a:srgbClr val="6D9EEB"/>
              </a:buClr>
              <a:buSzPct val="100000"/>
              <a:buChar char="-"/>
            </a:pPr>
            <a:r>
              <a:rPr lang="en" sz="1200">
                <a:solidFill>
                  <a:srgbClr val="6D9EEB"/>
                </a:solidFill>
              </a:rPr>
              <a:t>receive responses containing acceptors’ current ballot number and accepted values</a:t>
            </a:r>
          </a:p>
          <a:p>
            <a:pPr indent="-304800" lvl="0" marL="457200" rtl="0">
              <a:spcBef>
                <a:spcPts val="0"/>
              </a:spcBef>
              <a:buClr>
                <a:srgbClr val="C27BA0"/>
              </a:buClr>
              <a:buSzPct val="100000"/>
              <a:buChar char="-"/>
            </a:pPr>
            <a:r>
              <a:rPr lang="en" sz="1200">
                <a:solidFill>
                  <a:srgbClr val="C27BA0"/>
                </a:solidFill>
              </a:rPr>
              <a:t>return the accepted values if majority responds to the </a:t>
            </a:r>
            <a:r>
              <a:rPr i="1" lang="en" sz="1200">
                <a:solidFill>
                  <a:srgbClr val="C27BA0"/>
                </a:solidFill>
              </a:rPr>
              <a:t>prepare</a:t>
            </a:r>
            <a:r>
              <a:rPr lang="en" sz="1200">
                <a:solidFill>
                  <a:srgbClr val="C27BA0"/>
                </a:solidFill>
              </a:rPr>
              <a:t> request </a:t>
            </a:r>
          </a:p>
          <a:p>
            <a:pPr lvl="0" rtl="0">
              <a:spcBef>
                <a:spcPts val="0"/>
              </a:spcBef>
              <a:buClr>
                <a:srgbClr val="000000"/>
              </a:buClr>
              <a:buSzPct val="91666"/>
              <a:buNone/>
            </a:pPr>
            <a:r>
              <a:rPr lang="en" sz="1200">
                <a:solidFill>
                  <a:srgbClr val="93C47D"/>
                </a:solidFill>
              </a:rPr>
              <a:t>Commanders</a:t>
            </a:r>
          </a:p>
          <a:p>
            <a:pPr indent="-304800" lvl="0" marL="457200" rtl="0">
              <a:spcBef>
                <a:spcPts val="0"/>
              </a:spcBef>
              <a:buClr>
                <a:srgbClr val="93C47D"/>
              </a:buClr>
              <a:buSzPct val="100000"/>
              <a:buChar char="-"/>
            </a:pPr>
            <a:r>
              <a:rPr lang="en" sz="1200">
                <a:solidFill>
                  <a:srgbClr val="93C47D"/>
                </a:solidFill>
              </a:rPr>
              <a:t>are spawned once per slot in a ballot </a:t>
            </a:r>
            <a:r>
              <a:rPr i="1" lang="en" sz="1200">
                <a:solidFill>
                  <a:srgbClr val="93C47D"/>
                </a:solidFill>
              </a:rPr>
              <a:t>b</a:t>
            </a:r>
          </a:p>
          <a:p>
            <a:pPr indent="-304800" lvl="0" marL="457200" rtl="0">
              <a:spcBef>
                <a:spcPts val="0"/>
              </a:spcBef>
              <a:buClr>
                <a:srgbClr val="3C78D8"/>
              </a:buClr>
              <a:buSzPct val="100000"/>
              <a:buChar char="-"/>
            </a:pPr>
            <a:r>
              <a:rPr lang="en" sz="1200">
                <a:solidFill>
                  <a:srgbClr val="3C78D8"/>
                </a:solidFill>
              </a:rPr>
              <a:t>send </a:t>
            </a:r>
            <a:r>
              <a:rPr i="1" lang="en" sz="1200">
                <a:solidFill>
                  <a:srgbClr val="3C78D8"/>
                </a:solidFill>
              </a:rPr>
              <a:t>accept</a:t>
            </a:r>
            <a:r>
              <a:rPr lang="en" sz="1200">
                <a:solidFill>
                  <a:srgbClr val="3C78D8"/>
                </a:solidFill>
              </a:rPr>
              <a:t> requests for &lt;</a:t>
            </a:r>
            <a:r>
              <a:rPr i="1" lang="en" sz="1200">
                <a:solidFill>
                  <a:srgbClr val="3C78D8"/>
                </a:solidFill>
              </a:rPr>
              <a:t>b</a:t>
            </a:r>
            <a:r>
              <a:rPr lang="en" sz="1200">
                <a:solidFill>
                  <a:srgbClr val="3C78D8"/>
                </a:solidFill>
              </a:rPr>
              <a:t>, </a:t>
            </a:r>
            <a:r>
              <a:rPr i="1" lang="en" sz="1200">
                <a:solidFill>
                  <a:srgbClr val="3C78D8"/>
                </a:solidFill>
              </a:rPr>
              <a:t>s, c</a:t>
            </a:r>
            <a:r>
              <a:rPr lang="en" sz="1200">
                <a:solidFill>
                  <a:srgbClr val="3C78D8"/>
                </a:solidFill>
              </a:rPr>
              <a:t>&gt;</a:t>
            </a:r>
          </a:p>
          <a:p>
            <a:pPr indent="-304800" lvl="0" marL="457200" rtl="0">
              <a:spcBef>
                <a:spcPts val="0"/>
              </a:spcBef>
              <a:buClr>
                <a:srgbClr val="3C78D8"/>
              </a:buClr>
              <a:buSzPct val="100000"/>
              <a:buChar char="-"/>
            </a:pPr>
            <a:r>
              <a:rPr lang="en" sz="1200">
                <a:solidFill>
                  <a:srgbClr val="8E7CC3"/>
                </a:solidFill>
              </a:rPr>
              <a:t>receive response messages containing acceptors’ current ballot number</a:t>
            </a:r>
          </a:p>
          <a:p>
            <a:pPr indent="-304800" lvl="0" marL="457200" rtl="0">
              <a:spcBef>
                <a:spcPts val="0"/>
              </a:spcBef>
              <a:buClr>
                <a:srgbClr val="45818E"/>
              </a:buClr>
              <a:buSzPct val="100000"/>
              <a:buChar char="-"/>
            </a:pPr>
            <a:r>
              <a:rPr lang="en" sz="1200">
                <a:solidFill>
                  <a:srgbClr val="45818E"/>
                </a:solidFill>
              </a:rPr>
              <a:t>return the decision to all replicas if majority accepts the proposal</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0" name="Shape 980"/>
        <p:cNvGrpSpPr/>
        <p:nvPr/>
      </p:nvGrpSpPr>
      <p:grpSpPr>
        <a:xfrm>
          <a:off x="0" y="0"/>
          <a:ext cx="0" cy="0"/>
          <a:chOff x="0" y="0"/>
          <a:chExt cx="0" cy="0"/>
        </a:xfrm>
      </p:grpSpPr>
      <p:sp>
        <p:nvSpPr>
          <p:cNvPr id="981" name="Shape 9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2" name="Shape 9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200">
                <a:solidFill>
                  <a:srgbClr val="E06666"/>
                </a:solidFill>
              </a:rPr>
              <a:t>Scouts</a:t>
            </a:r>
          </a:p>
          <a:p>
            <a:pPr indent="-304800" lvl="0" marL="457200" rtl="0">
              <a:spcBef>
                <a:spcPts val="0"/>
              </a:spcBef>
              <a:buClr>
                <a:srgbClr val="E06666"/>
              </a:buClr>
              <a:buSzPct val="100000"/>
              <a:buChar char="-"/>
            </a:pPr>
            <a:r>
              <a:rPr lang="en" sz="1200">
                <a:solidFill>
                  <a:srgbClr val="E06666"/>
                </a:solidFill>
              </a:rPr>
              <a:t>are spawned at most once for a ballot </a:t>
            </a:r>
            <a:r>
              <a:rPr i="1" lang="en" sz="1200">
                <a:solidFill>
                  <a:srgbClr val="E06666"/>
                </a:solidFill>
              </a:rPr>
              <a:t>b</a:t>
            </a:r>
          </a:p>
          <a:p>
            <a:pPr indent="-304800" lvl="0" marL="457200" rtl="0">
              <a:spcBef>
                <a:spcPts val="0"/>
              </a:spcBef>
              <a:buClr>
                <a:srgbClr val="F6B26B"/>
              </a:buClr>
              <a:buSzPct val="100000"/>
              <a:buChar char="-"/>
            </a:pPr>
            <a:r>
              <a:rPr lang="en" sz="1200">
                <a:solidFill>
                  <a:srgbClr val="F6B26B"/>
                </a:solidFill>
              </a:rPr>
              <a:t>send </a:t>
            </a:r>
            <a:r>
              <a:rPr i="1" lang="en" sz="1200">
                <a:solidFill>
                  <a:srgbClr val="F6B26B"/>
                </a:solidFill>
              </a:rPr>
              <a:t>prepare</a:t>
            </a:r>
            <a:r>
              <a:rPr lang="en" sz="1200">
                <a:solidFill>
                  <a:srgbClr val="F6B26B"/>
                </a:solidFill>
              </a:rPr>
              <a:t> reqs for a ballot </a:t>
            </a:r>
            <a:r>
              <a:rPr i="1" lang="en" sz="1200">
                <a:solidFill>
                  <a:srgbClr val="F6B26B"/>
                </a:solidFill>
              </a:rPr>
              <a:t>b</a:t>
            </a:r>
          </a:p>
          <a:p>
            <a:pPr indent="-304800" lvl="0" marL="457200" rtl="0">
              <a:spcBef>
                <a:spcPts val="0"/>
              </a:spcBef>
              <a:buClr>
                <a:srgbClr val="6D9EEB"/>
              </a:buClr>
              <a:buSzPct val="100000"/>
              <a:buChar char="-"/>
            </a:pPr>
            <a:r>
              <a:rPr lang="en" sz="1200">
                <a:solidFill>
                  <a:srgbClr val="6D9EEB"/>
                </a:solidFill>
              </a:rPr>
              <a:t>receive responses containing acceptors’ current ballot number and accepted values</a:t>
            </a:r>
          </a:p>
          <a:p>
            <a:pPr indent="-304800" lvl="0" marL="457200" rtl="0">
              <a:spcBef>
                <a:spcPts val="0"/>
              </a:spcBef>
              <a:buClr>
                <a:srgbClr val="C27BA0"/>
              </a:buClr>
              <a:buSzPct val="100000"/>
              <a:buChar char="-"/>
            </a:pPr>
            <a:r>
              <a:rPr lang="en" sz="1200">
                <a:solidFill>
                  <a:srgbClr val="C27BA0"/>
                </a:solidFill>
              </a:rPr>
              <a:t>return the accepted values if majority responds to the </a:t>
            </a:r>
            <a:r>
              <a:rPr i="1" lang="en" sz="1200">
                <a:solidFill>
                  <a:srgbClr val="C27BA0"/>
                </a:solidFill>
              </a:rPr>
              <a:t>prepare</a:t>
            </a:r>
            <a:r>
              <a:rPr lang="en" sz="1200">
                <a:solidFill>
                  <a:srgbClr val="C27BA0"/>
                </a:solidFill>
              </a:rPr>
              <a:t> request </a:t>
            </a:r>
          </a:p>
          <a:p>
            <a:pPr lvl="0" rtl="0">
              <a:spcBef>
                <a:spcPts val="0"/>
              </a:spcBef>
              <a:buClr>
                <a:srgbClr val="000000"/>
              </a:buClr>
              <a:buSzPct val="91666"/>
              <a:buNone/>
            </a:pPr>
            <a:r>
              <a:rPr lang="en" sz="1200">
                <a:solidFill>
                  <a:srgbClr val="93C47D"/>
                </a:solidFill>
              </a:rPr>
              <a:t>Commanders</a:t>
            </a:r>
          </a:p>
          <a:p>
            <a:pPr indent="-304800" lvl="0" marL="457200" rtl="0">
              <a:spcBef>
                <a:spcPts val="0"/>
              </a:spcBef>
              <a:buClr>
                <a:srgbClr val="93C47D"/>
              </a:buClr>
              <a:buSzPct val="100000"/>
              <a:buChar char="-"/>
            </a:pPr>
            <a:r>
              <a:rPr lang="en" sz="1200">
                <a:solidFill>
                  <a:srgbClr val="93C47D"/>
                </a:solidFill>
              </a:rPr>
              <a:t>are spawned once per slot in a ballot </a:t>
            </a:r>
            <a:r>
              <a:rPr i="1" lang="en" sz="1200">
                <a:solidFill>
                  <a:srgbClr val="93C47D"/>
                </a:solidFill>
              </a:rPr>
              <a:t>b</a:t>
            </a:r>
          </a:p>
          <a:p>
            <a:pPr indent="-304800" lvl="0" marL="457200" rtl="0">
              <a:spcBef>
                <a:spcPts val="0"/>
              </a:spcBef>
              <a:buClr>
                <a:srgbClr val="3C78D8"/>
              </a:buClr>
              <a:buSzPct val="100000"/>
              <a:buChar char="-"/>
            </a:pPr>
            <a:r>
              <a:rPr lang="en" sz="1200">
                <a:solidFill>
                  <a:srgbClr val="3C78D8"/>
                </a:solidFill>
              </a:rPr>
              <a:t>send </a:t>
            </a:r>
            <a:r>
              <a:rPr i="1" lang="en" sz="1200">
                <a:solidFill>
                  <a:srgbClr val="3C78D8"/>
                </a:solidFill>
              </a:rPr>
              <a:t>accept</a:t>
            </a:r>
            <a:r>
              <a:rPr lang="en" sz="1200">
                <a:solidFill>
                  <a:srgbClr val="3C78D8"/>
                </a:solidFill>
              </a:rPr>
              <a:t> requests for &lt;</a:t>
            </a:r>
            <a:r>
              <a:rPr i="1" lang="en" sz="1200">
                <a:solidFill>
                  <a:srgbClr val="3C78D8"/>
                </a:solidFill>
              </a:rPr>
              <a:t>b</a:t>
            </a:r>
            <a:r>
              <a:rPr lang="en" sz="1200">
                <a:solidFill>
                  <a:srgbClr val="3C78D8"/>
                </a:solidFill>
              </a:rPr>
              <a:t>, </a:t>
            </a:r>
            <a:r>
              <a:rPr i="1" lang="en" sz="1200">
                <a:solidFill>
                  <a:srgbClr val="3C78D8"/>
                </a:solidFill>
              </a:rPr>
              <a:t>s, c</a:t>
            </a:r>
            <a:r>
              <a:rPr lang="en" sz="1200">
                <a:solidFill>
                  <a:srgbClr val="3C78D8"/>
                </a:solidFill>
              </a:rPr>
              <a:t>&gt;</a:t>
            </a:r>
          </a:p>
          <a:p>
            <a:pPr indent="-304800" lvl="0" marL="457200" rtl="0">
              <a:spcBef>
                <a:spcPts val="0"/>
              </a:spcBef>
              <a:buClr>
                <a:srgbClr val="3C78D8"/>
              </a:buClr>
              <a:buSzPct val="100000"/>
              <a:buChar char="-"/>
            </a:pPr>
            <a:r>
              <a:rPr lang="en" sz="1200">
                <a:solidFill>
                  <a:srgbClr val="8E7CC3"/>
                </a:solidFill>
              </a:rPr>
              <a:t>receive response messages containing acceptors’ current ballot number</a:t>
            </a:r>
          </a:p>
          <a:p>
            <a:pPr indent="-304800" lvl="0" marL="457200" rtl="0">
              <a:spcBef>
                <a:spcPts val="0"/>
              </a:spcBef>
              <a:buClr>
                <a:srgbClr val="45818E"/>
              </a:buClr>
              <a:buSzPct val="100000"/>
              <a:buChar char="-"/>
            </a:pPr>
            <a:r>
              <a:rPr lang="en" sz="1200">
                <a:solidFill>
                  <a:srgbClr val="45818E"/>
                </a:solidFill>
              </a:rPr>
              <a:t>return the decision to all replicas if majority accepts the proposal</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Shape 10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1" name="Shape 10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5" name="Shape 1005"/>
        <p:cNvGrpSpPr/>
        <p:nvPr/>
      </p:nvGrpSpPr>
      <p:grpSpPr>
        <a:xfrm>
          <a:off x="0" y="0"/>
          <a:ext cx="0" cy="0"/>
          <a:chOff x="0" y="0"/>
          <a:chExt cx="0" cy="0"/>
        </a:xfrm>
      </p:grpSpPr>
      <p:sp>
        <p:nvSpPr>
          <p:cNvPr id="1006" name="Shape 10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7" name="Shape 10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1" name="Shape 1011"/>
        <p:cNvGrpSpPr/>
        <p:nvPr/>
      </p:nvGrpSpPr>
      <p:grpSpPr>
        <a:xfrm>
          <a:off x="0" y="0"/>
          <a:ext cx="0" cy="0"/>
          <a:chOff x="0" y="0"/>
          <a:chExt cx="0" cy="0"/>
        </a:xfrm>
      </p:grpSpPr>
      <p:sp>
        <p:nvSpPr>
          <p:cNvPr id="1012" name="Shape 10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3" name="Shape 10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Shape 10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0" name="Shape 10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4" name="Shape 1024"/>
        <p:cNvGrpSpPr/>
        <p:nvPr/>
      </p:nvGrpSpPr>
      <p:grpSpPr>
        <a:xfrm>
          <a:off x="0" y="0"/>
          <a:ext cx="0" cy="0"/>
          <a:chOff x="0" y="0"/>
          <a:chExt cx="0" cy="0"/>
        </a:xfrm>
      </p:grpSpPr>
      <p:sp>
        <p:nvSpPr>
          <p:cNvPr id="1025" name="Shape 10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6" name="Shape 10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lgn="l">
              <a:spcBef>
                <a:spcPts val="0"/>
              </a:spcBef>
              <a:buNone/>
            </a:pPr>
            <a:r>
              <a:rPr lang="en"/>
              <a:t>Distributed Systems: Paxos</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rtl="0">
              <a:spcBef>
                <a:spcPts val="0"/>
              </a:spcBef>
              <a:buClr>
                <a:schemeClr val="dk1"/>
              </a:buClr>
              <a:buSzPct val="39285"/>
              <a:buFont typeface="Arial"/>
              <a:buNone/>
            </a:pPr>
            <a:r>
              <a:rPr lang="en"/>
              <a:t>Burcu Canakci &amp; Matt Burke</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31" name="Shape 131"/>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32" name="Shape 132"/>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33" name="Shape 133"/>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34" name="Shape 134"/>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135" name="Shape 135"/>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Clr>
                <a:schemeClr val="dk1"/>
              </a:buClr>
              <a:buFont typeface="Arial"/>
              <a:buNone/>
            </a:pPr>
            <a:r>
              <a:rPr lang="en">
                <a:solidFill>
                  <a:schemeClr val="dk1"/>
                </a:solidFill>
              </a:rPr>
              <a:t>OK, let’s get </a:t>
            </a:r>
            <a:r>
              <a:rPr b="1" lang="en">
                <a:solidFill>
                  <a:schemeClr val="dk1"/>
                </a:solidFill>
              </a:rPr>
              <a:t>Thai </a:t>
            </a:r>
            <a:r>
              <a:rPr lang="en">
                <a:solidFill>
                  <a:schemeClr val="dk1"/>
                </a:solidFill>
              </a:rPr>
              <a:t>food.</a:t>
            </a:r>
          </a:p>
        </p:txBody>
      </p:sp>
      <p:sp>
        <p:nvSpPr>
          <p:cNvPr id="136" name="Shape 136"/>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Clr>
                <a:schemeClr val="dk1"/>
              </a:buClr>
              <a:buFont typeface="Arial"/>
              <a:buNone/>
            </a:pPr>
            <a:r>
              <a:rPr lang="en">
                <a:solidFill>
                  <a:schemeClr val="dk1"/>
                </a:solidFill>
              </a:rPr>
              <a:t>OK, let’s get </a:t>
            </a:r>
            <a:r>
              <a:rPr b="1" lang="en">
                <a:solidFill>
                  <a:schemeClr val="dk1"/>
                </a:solidFill>
              </a:rPr>
              <a:t>Thai</a:t>
            </a:r>
            <a:r>
              <a:rPr lang="en">
                <a:solidFill>
                  <a:schemeClr val="dk1"/>
                </a:solidFill>
              </a:rPr>
              <a:t> food.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42" name="Shape 14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More formally, </a:t>
            </a:r>
            <a:r>
              <a:rPr i="1" lang="en"/>
              <a:t>consensus</a:t>
            </a:r>
            <a:r>
              <a:rPr lang="en"/>
              <a:t> is the problem of satisfying the following properties:</a:t>
            </a:r>
          </a:p>
          <a:p>
            <a:pPr indent="-228600" lvl="0" marL="457200" rtl="0">
              <a:spcBef>
                <a:spcPts val="0"/>
              </a:spcBef>
            </a:pPr>
            <a:r>
              <a:rPr lang="en"/>
              <a:t>Validity</a:t>
            </a:r>
          </a:p>
          <a:p>
            <a:pPr indent="-228600" lvl="0" marL="457200" rtl="0">
              <a:spcBef>
                <a:spcPts val="0"/>
              </a:spcBef>
            </a:pPr>
            <a:r>
              <a:rPr lang="en"/>
              <a:t>Agreement</a:t>
            </a:r>
          </a:p>
          <a:p>
            <a:pPr indent="-228600" lvl="0" marL="457200" rtl="0">
              <a:spcBef>
                <a:spcPts val="0"/>
              </a:spcBef>
            </a:pPr>
            <a:r>
              <a:rPr lang="en"/>
              <a:t>Integrity</a:t>
            </a:r>
          </a:p>
          <a:p>
            <a:pPr indent="-228600" lvl="0" marL="457200" rtl="0">
              <a:spcBef>
                <a:spcPts val="0"/>
              </a:spcBef>
            </a:pPr>
            <a:r>
              <a:rPr lang="en"/>
              <a:t>Termination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More formally, </a:t>
            </a:r>
            <a:r>
              <a:rPr i="1" lang="en"/>
              <a:t>consensus</a:t>
            </a:r>
            <a:r>
              <a:rPr lang="en"/>
              <a:t> is the problem of satisfying the following properties:</a:t>
            </a:r>
          </a:p>
          <a:p>
            <a:pPr indent="-228600" lvl="0" marL="457200" rtl="0">
              <a:spcBef>
                <a:spcPts val="0"/>
              </a:spcBef>
            </a:pPr>
            <a:r>
              <a:rPr lang="en"/>
              <a:t>Validity</a:t>
            </a:r>
          </a:p>
          <a:p>
            <a:pPr indent="-228600" lvl="1" marL="914400" rtl="0">
              <a:spcBef>
                <a:spcPts val="0"/>
              </a:spcBef>
            </a:pPr>
            <a:r>
              <a:rPr lang="en"/>
              <a:t>If all processes that propose a value propose v, then all correct deciding processes eventually decide v</a:t>
            </a:r>
          </a:p>
          <a:p>
            <a:pPr indent="-228600" lvl="0" marL="457200" rtl="0">
              <a:spcBef>
                <a:spcPts val="0"/>
              </a:spcBef>
            </a:pPr>
            <a:r>
              <a:rPr lang="en"/>
              <a:t>Agreement</a:t>
            </a:r>
          </a:p>
          <a:p>
            <a:pPr indent="-228600" lvl="0" marL="457200" rtl="0">
              <a:spcBef>
                <a:spcPts val="0"/>
              </a:spcBef>
            </a:pPr>
            <a:r>
              <a:rPr lang="en"/>
              <a:t>Integrity</a:t>
            </a:r>
          </a:p>
          <a:p>
            <a:pPr indent="-228600" lvl="0" marL="457200" rtl="0">
              <a:spcBef>
                <a:spcPts val="0"/>
              </a:spcBef>
            </a:pPr>
            <a:r>
              <a:rPr lang="en"/>
              <a:t>Termination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54" name="Shape 154"/>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55" name="Shape 155"/>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56" name="Shape 156"/>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57" name="Shape 157"/>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I’d like </a:t>
            </a:r>
            <a:r>
              <a:rPr b="1" lang="en"/>
              <a:t>Thai </a:t>
            </a:r>
            <a:r>
              <a:rPr lang="en"/>
              <a:t>food.</a:t>
            </a:r>
          </a:p>
        </p:txBody>
      </p:sp>
      <p:sp>
        <p:nvSpPr>
          <p:cNvPr id="158" name="Shape 158"/>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b="1" lang="en"/>
              <a:t>Thai</a:t>
            </a:r>
            <a:r>
              <a:rPr lang="en"/>
              <a:t> food.</a:t>
            </a:r>
          </a:p>
        </p:txBody>
      </p:sp>
      <p:sp>
        <p:nvSpPr>
          <p:cNvPr id="159" name="Shape 159"/>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 also want </a:t>
            </a:r>
            <a:r>
              <a:rPr b="1" lang="en"/>
              <a:t>Thai</a:t>
            </a:r>
            <a:r>
              <a:rPr lang="en"/>
              <a:t> food.</a:t>
            </a:r>
          </a:p>
        </p:txBody>
      </p:sp>
      <p:sp>
        <p:nvSpPr>
          <p:cNvPr id="160" name="Shape 160"/>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None/>
            </a:pPr>
            <a:r>
              <a:rPr b="1" lang="en" sz="1200">
                <a:solidFill>
                  <a:schemeClr val="dk2"/>
                </a:solidFill>
              </a:rPr>
              <a:t>Validity:</a:t>
            </a:r>
            <a:r>
              <a:rPr lang="en" sz="1200">
                <a:solidFill>
                  <a:schemeClr val="dk2"/>
                </a:solidFill>
              </a:rPr>
              <a:t> If all processes that propose a value propose v, then all correct deciding processes eventually decide v</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66" name="Shape 1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More formally, </a:t>
            </a:r>
            <a:r>
              <a:rPr i="1" lang="en"/>
              <a:t>consensus</a:t>
            </a:r>
            <a:r>
              <a:rPr lang="en"/>
              <a:t> is the problem of satisfying the following properties:</a:t>
            </a:r>
          </a:p>
          <a:p>
            <a:pPr indent="-228600" lvl="0" marL="457200" rtl="0">
              <a:spcBef>
                <a:spcPts val="0"/>
              </a:spcBef>
            </a:pPr>
            <a:r>
              <a:rPr lang="en"/>
              <a:t>Validity</a:t>
            </a:r>
          </a:p>
          <a:p>
            <a:pPr indent="-228600" lvl="1" marL="914400" rtl="0">
              <a:spcBef>
                <a:spcPts val="0"/>
              </a:spcBef>
            </a:pPr>
            <a:r>
              <a:rPr lang="en"/>
              <a:t>If all processes that propose a value propose v, then all correct deciding processes eventually decide v</a:t>
            </a:r>
          </a:p>
          <a:p>
            <a:pPr indent="-228600" lvl="0" marL="457200" rtl="0">
              <a:spcBef>
                <a:spcPts val="0"/>
              </a:spcBef>
            </a:pPr>
            <a:r>
              <a:rPr lang="en"/>
              <a:t>Agreement</a:t>
            </a:r>
          </a:p>
          <a:p>
            <a:pPr indent="-228600" lvl="1" marL="914400" rtl="0">
              <a:spcBef>
                <a:spcPts val="0"/>
              </a:spcBef>
            </a:pPr>
            <a:r>
              <a:rPr lang="en"/>
              <a:t>I</a:t>
            </a:r>
            <a:r>
              <a:rPr lang="en"/>
              <a:t>f a correct deciding process decides v, then all correct deciding processes eventually decide v</a:t>
            </a:r>
          </a:p>
          <a:p>
            <a:pPr indent="-228600" lvl="0" marL="457200" rtl="0">
              <a:spcBef>
                <a:spcPts val="0"/>
              </a:spcBef>
            </a:pPr>
            <a:r>
              <a:rPr lang="en"/>
              <a:t>Integrity</a:t>
            </a:r>
          </a:p>
          <a:p>
            <a:pPr indent="-228600" lvl="0" marL="457200" rtl="0">
              <a:spcBef>
                <a:spcPts val="0"/>
              </a:spcBef>
            </a:pPr>
            <a:r>
              <a:rPr lang="en"/>
              <a:t>Termination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72" name="Shape 172"/>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73" name="Shape 173"/>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74" name="Shape 174"/>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75" name="Shape 175"/>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I’d like </a:t>
            </a:r>
            <a:r>
              <a:rPr b="1" lang="en"/>
              <a:t>Thai </a:t>
            </a:r>
            <a:r>
              <a:rPr lang="en"/>
              <a:t>food.</a:t>
            </a:r>
          </a:p>
        </p:txBody>
      </p:sp>
      <p:sp>
        <p:nvSpPr>
          <p:cNvPr id="176" name="Shape 176"/>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I’m feeling </a:t>
            </a:r>
            <a:r>
              <a:rPr b="1" lang="en"/>
              <a:t>Korean</a:t>
            </a:r>
            <a:r>
              <a:rPr lang="en"/>
              <a:t> food.</a:t>
            </a:r>
          </a:p>
        </p:txBody>
      </p:sp>
      <p:sp>
        <p:nvSpPr>
          <p:cNvPr id="177" name="Shape 177"/>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 also want </a:t>
            </a:r>
            <a:r>
              <a:rPr b="1" lang="en"/>
              <a:t>Thai</a:t>
            </a:r>
            <a:r>
              <a:rPr lang="en"/>
              <a:t> food.</a:t>
            </a:r>
          </a:p>
        </p:txBody>
      </p:sp>
      <p:sp>
        <p:nvSpPr>
          <p:cNvPr id="178" name="Shape 178"/>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Agreement: </a:t>
            </a:r>
            <a:r>
              <a:rPr lang="en" sz="1200">
                <a:solidFill>
                  <a:schemeClr val="dk2"/>
                </a:solidFill>
              </a:rPr>
              <a:t>If a correct deciding process decides v, then all correct deciding processes eventually decide v</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
        <p:nvSpPr>
          <p:cNvPr id="179" name="Shape 179"/>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180" name="Shape 180"/>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181" name="Shape 181"/>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87" name="Shape 18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More formally, </a:t>
            </a:r>
            <a:r>
              <a:rPr i="1" lang="en"/>
              <a:t>consensus</a:t>
            </a:r>
            <a:r>
              <a:rPr lang="en"/>
              <a:t> is the problem of satisfying the following properties:</a:t>
            </a:r>
          </a:p>
          <a:p>
            <a:pPr indent="-228600" lvl="0" marL="457200" rtl="0">
              <a:spcBef>
                <a:spcPts val="0"/>
              </a:spcBef>
            </a:pPr>
            <a:r>
              <a:rPr lang="en"/>
              <a:t>Validity</a:t>
            </a:r>
          </a:p>
          <a:p>
            <a:pPr indent="-228600" lvl="1" marL="914400" rtl="0">
              <a:spcBef>
                <a:spcPts val="0"/>
              </a:spcBef>
            </a:pPr>
            <a:r>
              <a:rPr lang="en"/>
              <a:t>If all processes that propose a value propose v, then all correct deciding processes eventually decide v</a:t>
            </a:r>
          </a:p>
          <a:p>
            <a:pPr indent="-228600" lvl="0" marL="457200" rtl="0">
              <a:spcBef>
                <a:spcPts val="0"/>
              </a:spcBef>
            </a:pPr>
            <a:r>
              <a:rPr lang="en"/>
              <a:t>Agreement</a:t>
            </a:r>
          </a:p>
          <a:p>
            <a:pPr indent="-228600" lvl="1" marL="914400" rtl="0">
              <a:spcBef>
                <a:spcPts val="0"/>
              </a:spcBef>
            </a:pPr>
            <a:r>
              <a:rPr lang="en"/>
              <a:t>If a correct deciding process decides v, then all correct deciding processes eventually decide v</a:t>
            </a:r>
          </a:p>
          <a:p>
            <a:pPr indent="-228600" lvl="0" marL="457200" rtl="0">
              <a:spcBef>
                <a:spcPts val="0"/>
              </a:spcBef>
            </a:pPr>
            <a:r>
              <a:rPr lang="en"/>
              <a:t>Integrity</a:t>
            </a:r>
          </a:p>
          <a:p>
            <a:pPr indent="-228600" lvl="1" marL="914400" rtl="0">
              <a:spcBef>
                <a:spcPts val="0"/>
              </a:spcBef>
            </a:pPr>
            <a:r>
              <a:rPr lang="en"/>
              <a:t>E</a:t>
            </a:r>
            <a:r>
              <a:rPr lang="en"/>
              <a:t>very correct deciding process decides at most one value, and if it decides v, then some process must have proposed v</a:t>
            </a:r>
          </a:p>
          <a:p>
            <a:pPr indent="-228600" lvl="0" marL="457200" rtl="0">
              <a:spcBef>
                <a:spcPts val="0"/>
              </a:spcBef>
            </a:pPr>
            <a:r>
              <a:rPr lang="en"/>
              <a:t>Termination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93" name="Shape 193"/>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94" name="Shape 194"/>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95" name="Shape 195"/>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96" name="Shape 196"/>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I’d like </a:t>
            </a:r>
            <a:r>
              <a:rPr b="1" lang="en"/>
              <a:t>Thai </a:t>
            </a:r>
            <a:r>
              <a:rPr lang="en"/>
              <a:t>food.</a:t>
            </a:r>
          </a:p>
        </p:txBody>
      </p:sp>
      <p:sp>
        <p:nvSpPr>
          <p:cNvPr id="197" name="Shape 197"/>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I’m feeling </a:t>
            </a:r>
            <a:r>
              <a:rPr b="1" lang="en"/>
              <a:t>Korean</a:t>
            </a:r>
            <a:r>
              <a:rPr lang="en"/>
              <a:t> food.</a:t>
            </a:r>
          </a:p>
        </p:txBody>
      </p:sp>
      <p:sp>
        <p:nvSpPr>
          <p:cNvPr id="198" name="Shape 198"/>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 also want </a:t>
            </a:r>
            <a:r>
              <a:rPr b="1" lang="en"/>
              <a:t>Thai</a:t>
            </a:r>
            <a:r>
              <a:rPr lang="en"/>
              <a:t> food.</a:t>
            </a:r>
          </a:p>
        </p:txBody>
      </p:sp>
      <p:sp>
        <p:nvSpPr>
          <p:cNvPr id="199" name="Shape 199"/>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Integrity: </a:t>
            </a:r>
            <a:r>
              <a:rPr lang="en" sz="1200">
                <a:solidFill>
                  <a:schemeClr val="dk2"/>
                </a:solidFill>
              </a:rPr>
              <a:t>Every correct deciding process decides at most one value, and if it decides v, then some process must have proposed v</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205" name="Shape 20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More formally, </a:t>
            </a:r>
            <a:r>
              <a:rPr i="1" lang="en"/>
              <a:t>consensus</a:t>
            </a:r>
            <a:r>
              <a:rPr lang="en"/>
              <a:t> is the problem of satisfying the following properties:</a:t>
            </a:r>
          </a:p>
          <a:p>
            <a:pPr indent="-228600" lvl="0" marL="457200" rtl="0">
              <a:spcBef>
                <a:spcPts val="0"/>
              </a:spcBef>
            </a:pPr>
            <a:r>
              <a:rPr lang="en"/>
              <a:t>Validity</a:t>
            </a:r>
          </a:p>
          <a:p>
            <a:pPr indent="-228600" lvl="1" marL="914400" rtl="0">
              <a:spcBef>
                <a:spcPts val="0"/>
              </a:spcBef>
            </a:pPr>
            <a:r>
              <a:rPr lang="en"/>
              <a:t>If all processes that propose a value propose v, then all correct deciding processes eventually decide v</a:t>
            </a:r>
          </a:p>
          <a:p>
            <a:pPr indent="-228600" lvl="0" marL="457200" rtl="0">
              <a:spcBef>
                <a:spcPts val="0"/>
              </a:spcBef>
            </a:pPr>
            <a:r>
              <a:rPr lang="en"/>
              <a:t>Agreement</a:t>
            </a:r>
          </a:p>
          <a:p>
            <a:pPr indent="-228600" lvl="1" marL="914400" rtl="0">
              <a:spcBef>
                <a:spcPts val="0"/>
              </a:spcBef>
            </a:pPr>
            <a:r>
              <a:rPr lang="en"/>
              <a:t>If a correct deciding process decides v, then all correct deciding processes eventually decide v</a:t>
            </a:r>
          </a:p>
          <a:p>
            <a:pPr indent="-228600" lvl="0" marL="457200" rtl="0">
              <a:spcBef>
                <a:spcPts val="0"/>
              </a:spcBef>
            </a:pPr>
            <a:r>
              <a:rPr lang="en"/>
              <a:t>Integrity</a:t>
            </a:r>
          </a:p>
          <a:p>
            <a:pPr indent="-228600" lvl="1" marL="914400" rtl="0">
              <a:spcBef>
                <a:spcPts val="0"/>
              </a:spcBef>
            </a:pPr>
            <a:r>
              <a:rPr lang="en"/>
              <a:t>Every correct deciding process decides at most one value, and if it decides v, then some process must have proposed v</a:t>
            </a:r>
          </a:p>
          <a:p>
            <a:pPr indent="-228600" lvl="0" marL="457200" rtl="0">
              <a:spcBef>
                <a:spcPts val="0"/>
              </a:spcBef>
            </a:pPr>
            <a:r>
              <a:rPr lang="en"/>
              <a:t>Termination</a:t>
            </a:r>
          </a:p>
          <a:p>
            <a:pPr indent="-228600" lvl="1" marL="914400" rtl="0">
              <a:spcBef>
                <a:spcPts val="0"/>
              </a:spcBef>
            </a:pPr>
            <a:r>
              <a:rPr lang="en"/>
              <a:t>Every correct learning process eventually learns some decided value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211" name="Shape 211"/>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12" name="Shape 212"/>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13" name="Shape 213"/>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14" name="Shape 214"/>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I’d like </a:t>
            </a:r>
            <a:r>
              <a:rPr b="1" lang="en"/>
              <a:t>Thai </a:t>
            </a:r>
            <a:r>
              <a:rPr lang="en"/>
              <a:t>food.</a:t>
            </a:r>
          </a:p>
        </p:txBody>
      </p:sp>
      <p:sp>
        <p:nvSpPr>
          <p:cNvPr id="215" name="Shape 215"/>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I’m feeling </a:t>
            </a:r>
            <a:r>
              <a:rPr b="1" lang="en"/>
              <a:t>Korean</a:t>
            </a:r>
            <a:r>
              <a:rPr lang="en"/>
              <a:t> food.</a:t>
            </a:r>
          </a:p>
        </p:txBody>
      </p:sp>
      <p:sp>
        <p:nvSpPr>
          <p:cNvPr id="216" name="Shape 216"/>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 also want </a:t>
            </a:r>
            <a:r>
              <a:rPr b="1" lang="en"/>
              <a:t>Thai</a:t>
            </a:r>
            <a:r>
              <a:rPr lang="en"/>
              <a:t> food.</a:t>
            </a:r>
          </a:p>
        </p:txBody>
      </p:sp>
      <p:sp>
        <p:nvSpPr>
          <p:cNvPr id="217" name="Shape 217"/>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Agreement: </a:t>
            </a:r>
            <a:r>
              <a:rPr lang="en" sz="1200">
                <a:solidFill>
                  <a:schemeClr val="dk2"/>
                </a:solidFill>
              </a:rPr>
              <a:t>If a correct deciding process decides v, then all correct deciding processes eventually decide v</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
        <p:nvSpPr>
          <p:cNvPr id="218" name="Shape 218"/>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219" name="Shape 219"/>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220" name="Shape 220"/>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221" name="Shape 221"/>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1600"/>
              </a:spcAft>
              <a:buNone/>
            </a:pPr>
            <a:r>
              <a:t/>
            </a:r>
            <a:endParaRPr b="1" sz="1200">
              <a:solidFill>
                <a:schemeClr val="dk2"/>
              </a:solidFill>
            </a:endParaRPr>
          </a:p>
          <a:p>
            <a:pPr lvl="0" rtl="0">
              <a:lnSpc>
                <a:spcPct val="115000"/>
              </a:lnSpc>
              <a:spcBef>
                <a:spcPts val="0"/>
              </a:spcBef>
              <a:spcAft>
                <a:spcPts val="1600"/>
              </a:spcAft>
              <a:buNone/>
            </a:pPr>
            <a:r>
              <a:rPr b="1" lang="en" sz="1200">
                <a:solidFill>
                  <a:schemeClr val="dk2"/>
                </a:solidFill>
              </a:rPr>
              <a:t> </a:t>
            </a:r>
          </a:p>
          <a:p>
            <a:pPr lvl="0" rtl="0">
              <a:lnSpc>
                <a:spcPct val="115000"/>
              </a:lnSpc>
              <a:spcBef>
                <a:spcPts val="0"/>
              </a:spcBef>
              <a:spcAft>
                <a:spcPts val="1600"/>
              </a:spcAft>
              <a:buClr>
                <a:schemeClr val="dk1"/>
              </a:buClr>
              <a:buSzPct val="91666"/>
              <a:buFont typeface="Arial"/>
              <a:buNone/>
            </a:pPr>
            <a:r>
              <a:rPr b="1" lang="en" sz="1200">
                <a:solidFill>
                  <a:schemeClr val="dk2"/>
                </a:solidFill>
              </a:rPr>
              <a:t>Termination: </a:t>
            </a:r>
            <a:r>
              <a:rPr lang="en" sz="1200">
                <a:solidFill>
                  <a:schemeClr val="dk2"/>
                </a:solidFill>
              </a:rPr>
              <a:t>Every correct learning process eventually learns some decided value</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Outline</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lang="en"/>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Assumption about our model</a:t>
            </a:r>
          </a:p>
        </p:txBody>
      </p:sp>
      <p:sp>
        <p:nvSpPr>
          <p:cNvPr id="227" name="Shape 2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Asynchronous</a:t>
            </a:r>
            <a:r>
              <a:rPr lang="en"/>
              <a:t>, but </a:t>
            </a:r>
            <a:r>
              <a:rPr b="1" lang="en"/>
              <a:t>reliable</a:t>
            </a:r>
            <a:r>
              <a:rPr lang="en"/>
              <a:t>, network</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Assumption about our model</a:t>
            </a:r>
          </a:p>
        </p:txBody>
      </p:sp>
      <p:sp>
        <p:nvSpPr>
          <p:cNvPr id="233" name="Shape 23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Asynchronous</a:t>
            </a:r>
            <a:r>
              <a:rPr lang="en"/>
              <a:t>, but </a:t>
            </a:r>
            <a:r>
              <a:rPr b="1" lang="en"/>
              <a:t>reliable</a:t>
            </a:r>
            <a:r>
              <a:rPr lang="en"/>
              <a:t>, network</a:t>
            </a:r>
          </a:p>
          <a:p>
            <a:pPr indent="-228600" lvl="1" marL="914400" rtl="0">
              <a:spcBef>
                <a:spcPts val="0"/>
              </a:spcBef>
            </a:pPr>
            <a:r>
              <a:rPr lang="en"/>
              <a:t>Every message is eventually delivered, but can be delayed arbitrarily long</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Assumption about our model</a:t>
            </a:r>
          </a:p>
        </p:txBody>
      </p:sp>
      <p:sp>
        <p:nvSpPr>
          <p:cNvPr id="239" name="Shape 23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Asynchronous</a:t>
            </a:r>
            <a:r>
              <a:rPr lang="en"/>
              <a:t>, but </a:t>
            </a:r>
            <a:r>
              <a:rPr b="1" lang="en"/>
              <a:t>reliable</a:t>
            </a:r>
            <a:r>
              <a:rPr lang="en"/>
              <a:t>, network</a:t>
            </a:r>
          </a:p>
          <a:p>
            <a:pPr indent="-228600" lvl="1" marL="914400" rtl="0">
              <a:spcBef>
                <a:spcPts val="0"/>
              </a:spcBef>
            </a:pPr>
            <a:r>
              <a:rPr lang="en"/>
              <a:t>Every message is eventually delivered, but can be delayed arbitrarily long</a:t>
            </a:r>
          </a:p>
          <a:p>
            <a:pPr indent="-228600" lvl="1" marL="914400" rtl="0">
              <a:spcBef>
                <a:spcPts val="0"/>
              </a:spcBef>
            </a:pPr>
            <a:r>
              <a:rPr lang="en"/>
              <a:t>Processes can take arbitrarily long to transition between states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Assumption about our model</a:t>
            </a:r>
          </a:p>
        </p:txBody>
      </p:sp>
      <p:sp>
        <p:nvSpPr>
          <p:cNvPr id="245" name="Shape 24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Asynchronous</a:t>
            </a:r>
            <a:r>
              <a:rPr lang="en"/>
              <a:t>, but </a:t>
            </a:r>
            <a:r>
              <a:rPr b="1" lang="en"/>
              <a:t>reliable</a:t>
            </a:r>
            <a:r>
              <a:rPr lang="en"/>
              <a:t>, network</a:t>
            </a:r>
          </a:p>
          <a:p>
            <a:pPr indent="-228600" lvl="1" marL="914400" rtl="0">
              <a:spcBef>
                <a:spcPts val="0"/>
              </a:spcBef>
            </a:pPr>
            <a:r>
              <a:rPr lang="en"/>
              <a:t>Every message is eventually delivered, but can be delayed arbitrarily long</a:t>
            </a:r>
          </a:p>
          <a:p>
            <a:pPr indent="-228600" lvl="1" marL="914400" rtl="0">
              <a:spcBef>
                <a:spcPts val="0"/>
              </a:spcBef>
            </a:pPr>
            <a:r>
              <a:rPr lang="en"/>
              <a:t>Processes can take arbitrarily long to transition between states</a:t>
            </a:r>
          </a:p>
          <a:p>
            <a:pPr indent="-228600" lvl="0" marL="457200" rtl="0">
              <a:spcBef>
                <a:spcPts val="0"/>
              </a:spcBef>
            </a:pPr>
            <a:r>
              <a:rPr lang="en"/>
              <a:t>Processes can only fail by </a:t>
            </a:r>
            <a:r>
              <a:rPr b="1" lang="en"/>
              <a:t>crashing</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Assumption about our model</a:t>
            </a:r>
          </a:p>
        </p:txBody>
      </p:sp>
      <p:sp>
        <p:nvSpPr>
          <p:cNvPr id="251" name="Shape 25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Asynchronous</a:t>
            </a:r>
            <a:r>
              <a:rPr lang="en"/>
              <a:t>, but </a:t>
            </a:r>
            <a:r>
              <a:rPr b="1" lang="en"/>
              <a:t>reliable</a:t>
            </a:r>
            <a:r>
              <a:rPr lang="en"/>
              <a:t>, network</a:t>
            </a:r>
          </a:p>
          <a:p>
            <a:pPr indent="-228600" lvl="1" marL="914400" rtl="0">
              <a:spcBef>
                <a:spcPts val="0"/>
              </a:spcBef>
            </a:pPr>
            <a:r>
              <a:rPr lang="en"/>
              <a:t>Every message is eventually delivered, but can be delayed arbitrarily long</a:t>
            </a:r>
          </a:p>
          <a:p>
            <a:pPr indent="-228600" lvl="1" marL="914400" rtl="0">
              <a:spcBef>
                <a:spcPts val="0"/>
              </a:spcBef>
            </a:pPr>
            <a:r>
              <a:rPr lang="en"/>
              <a:t>Processes can take arbitrarily long to transition between states</a:t>
            </a:r>
          </a:p>
          <a:p>
            <a:pPr indent="-228600" lvl="0" marL="457200" rtl="0">
              <a:spcBef>
                <a:spcPts val="0"/>
              </a:spcBef>
            </a:pPr>
            <a:r>
              <a:rPr lang="en"/>
              <a:t>Processes can only fail by </a:t>
            </a:r>
            <a:r>
              <a:rPr b="1" lang="en"/>
              <a:t>crashing</a:t>
            </a:r>
          </a:p>
          <a:p>
            <a:pPr indent="-228600" lvl="1" marL="914400" rtl="0">
              <a:spcBef>
                <a:spcPts val="0"/>
              </a:spcBef>
            </a:pPr>
            <a:r>
              <a:rPr lang="en"/>
              <a:t>No indication of failure; simply stops responding to messages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Assumption about our model</a:t>
            </a:r>
          </a:p>
        </p:txBody>
      </p:sp>
      <p:sp>
        <p:nvSpPr>
          <p:cNvPr id="257" name="Shape 25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Asynchronous</a:t>
            </a:r>
            <a:r>
              <a:rPr lang="en"/>
              <a:t>, but </a:t>
            </a:r>
            <a:r>
              <a:rPr b="1" lang="en"/>
              <a:t>reliable</a:t>
            </a:r>
            <a:r>
              <a:rPr lang="en"/>
              <a:t>, network</a:t>
            </a:r>
          </a:p>
          <a:p>
            <a:pPr indent="-228600" lvl="1" marL="914400" rtl="0">
              <a:spcBef>
                <a:spcPts val="0"/>
              </a:spcBef>
            </a:pPr>
            <a:r>
              <a:rPr lang="en"/>
              <a:t>Every message is eventually delivered, but can be delayed arbitrarily long</a:t>
            </a:r>
          </a:p>
          <a:p>
            <a:pPr indent="-228600" lvl="1" marL="914400" rtl="0">
              <a:spcBef>
                <a:spcPts val="0"/>
              </a:spcBef>
            </a:pPr>
            <a:r>
              <a:rPr lang="en"/>
              <a:t>Processes can take arbitrarily long to transition between states</a:t>
            </a:r>
          </a:p>
          <a:p>
            <a:pPr indent="-228600" lvl="0" marL="457200" rtl="0">
              <a:spcBef>
                <a:spcPts val="0"/>
              </a:spcBef>
            </a:pPr>
            <a:r>
              <a:rPr lang="en"/>
              <a:t>Processes can only fail by </a:t>
            </a:r>
            <a:r>
              <a:rPr b="1" lang="en"/>
              <a:t>crashing</a:t>
            </a:r>
          </a:p>
          <a:p>
            <a:pPr indent="-228600" lvl="1" marL="914400" rtl="0">
              <a:spcBef>
                <a:spcPts val="0"/>
              </a:spcBef>
            </a:pPr>
            <a:r>
              <a:rPr lang="en"/>
              <a:t>No indication of failure; simply stops responding to messages</a:t>
            </a:r>
          </a:p>
          <a:p>
            <a:pPr indent="-228600" lvl="1" marL="914400" rtl="0">
              <a:spcBef>
                <a:spcPts val="0"/>
              </a:spcBef>
            </a:pPr>
            <a:r>
              <a:rPr lang="en"/>
              <a:t>Failed processes cannot arbitrarily transition or send arbitrary messages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Timeline</a:t>
            </a:r>
          </a:p>
        </p:txBody>
      </p:sp>
      <p:pic>
        <p:nvPicPr>
          <p:cNvPr id="263" name="Shape 263"/>
          <p:cNvPicPr preferRelativeResize="0"/>
          <p:nvPr/>
        </p:nvPicPr>
        <p:blipFill>
          <a:blip r:embed="rId3">
            <a:alphaModFix/>
          </a:blip>
          <a:stretch>
            <a:fillRect/>
          </a:stretch>
        </p:blipFill>
        <p:spPr>
          <a:xfrm>
            <a:off x="658488" y="1931613"/>
            <a:ext cx="6286500" cy="1800225"/>
          </a:xfrm>
          <a:prstGeom prst="rect">
            <a:avLst/>
          </a:prstGeom>
          <a:noFill/>
          <a:ln>
            <a:noFill/>
          </a:ln>
        </p:spPr>
      </p:pic>
      <p:sp>
        <p:nvSpPr>
          <p:cNvPr id="264" name="Shape 264"/>
          <p:cNvSpPr txBox="1"/>
          <p:nvPr/>
        </p:nvSpPr>
        <p:spPr>
          <a:xfrm>
            <a:off x="-109187" y="1576175"/>
            <a:ext cx="22881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Time, Clocks and Ordering</a:t>
            </a:r>
          </a:p>
        </p:txBody>
      </p:sp>
      <p:sp>
        <p:nvSpPr>
          <p:cNvPr id="265" name="Shape 265"/>
          <p:cNvSpPr txBox="1"/>
          <p:nvPr/>
        </p:nvSpPr>
        <p:spPr>
          <a:xfrm>
            <a:off x="2137963" y="1783875"/>
            <a:ext cx="2288100" cy="464700"/>
          </a:xfrm>
          <a:prstGeom prst="rect">
            <a:avLst/>
          </a:prstGeom>
          <a:noFill/>
          <a:ln>
            <a:noFill/>
          </a:ln>
        </p:spPr>
        <p:txBody>
          <a:bodyPr anchorCtr="0" anchor="t" bIns="91425" lIns="91425" rIns="91425" wrap="square" tIns="91425">
            <a:noAutofit/>
          </a:bodyPr>
          <a:lstStyle/>
          <a:p>
            <a:pPr lvl="0" rtl="0">
              <a:spcBef>
                <a:spcPts val="0"/>
              </a:spcBef>
              <a:buNone/>
            </a:pPr>
            <a:r>
              <a:rPr lang="en"/>
              <a:t>State Machine Replication</a:t>
            </a:r>
          </a:p>
        </p:txBody>
      </p:sp>
      <p:sp>
        <p:nvSpPr>
          <p:cNvPr id="266" name="Shape 266"/>
          <p:cNvSpPr txBox="1"/>
          <p:nvPr/>
        </p:nvSpPr>
        <p:spPr>
          <a:xfrm>
            <a:off x="4625613" y="1783875"/>
            <a:ext cx="1659300" cy="464700"/>
          </a:xfrm>
          <a:prstGeom prst="rect">
            <a:avLst/>
          </a:prstGeom>
          <a:noFill/>
          <a:ln>
            <a:noFill/>
          </a:ln>
        </p:spPr>
        <p:txBody>
          <a:bodyPr anchorCtr="0" anchor="t" bIns="91425" lIns="91425" rIns="91425" wrap="square" tIns="91425">
            <a:noAutofit/>
          </a:bodyPr>
          <a:lstStyle/>
          <a:p>
            <a:pPr lvl="0" rtl="0">
              <a:spcBef>
                <a:spcPts val="0"/>
              </a:spcBef>
              <a:buNone/>
            </a:pPr>
            <a:r>
              <a:rPr lang="en"/>
              <a:t>Paxos Published</a:t>
            </a:r>
          </a:p>
        </p:txBody>
      </p:sp>
      <p:sp>
        <p:nvSpPr>
          <p:cNvPr id="267" name="Shape 267"/>
          <p:cNvSpPr txBox="1"/>
          <p:nvPr/>
        </p:nvSpPr>
        <p:spPr>
          <a:xfrm>
            <a:off x="696888" y="2940850"/>
            <a:ext cx="1659300" cy="4647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68" name="Shape 268"/>
          <p:cNvSpPr txBox="1"/>
          <p:nvPr/>
        </p:nvSpPr>
        <p:spPr>
          <a:xfrm>
            <a:off x="65848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1978</a:t>
            </a:r>
          </a:p>
        </p:txBody>
      </p:sp>
      <p:sp>
        <p:nvSpPr>
          <p:cNvPr id="269" name="Shape 269"/>
          <p:cNvSpPr txBox="1"/>
          <p:nvPr/>
        </p:nvSpPr>
        <p:spPr>
          <a:xfrm>
            <a:off x="2857213" y="29408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1984</a:t>
            </a:r>
          </a:p>
          <a:p>
            <a:pPr lvl="0" rtl="0">
              <a:spcBef>
                <a:spcPts val="0"/>
              </a:spcBef>
              <a:buNone/>
            </a:pPr>
            <a:r>
              <a:t/>
            </a:r>
            <a:endParaRPr/>
          </a:p>
        </p:txBody>
      </p:sp>
      <p:sp>
        <p:nvSpPr>
          <p:cNvPr id="270" name="Shape 270"/>
          <p:cNvSpPr txBox="1"/>
          <p:nvPr/>
        </p:nvSpPr>
        <p:spPr>
          <a:xfrm>
            <a:off x="505593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1989</a:t>
            </a:r>
          </a:p>
          <a:p>
            <a:pPr lvl="0" rt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Timeline</a:t>
            </a:r>
          </a:p>
        </p:txBody>
      </p:sp>
      <p:pic>
        <p:nvPicPr>
          <p:cNvPr id="276" name="Shape 276"/>
          <p:cNvPicPr preferRelativeResize="0"/>
          <p:nvPr/>
        </p:nvPicPr>
        <p:blipFill>
          <a:blip r:embed="rId3">
            <a:alphaModFix/>
          </a:blip>
          <a:stretch>
            <a:fillRect/>
          </a:stretch>
        </p:blipFill>
        <p:spPr>
          <a:xfrm>
            <a:off x="658488" y="1931613"/>
            <a:ext cx="6286500" cy="1800225"/>
          </a:xfrm>
          <a:prstGeom prst="rect">
            <a:avLst/>
          </a:prstGeom>
          <a:noFill/>
          <a:ln>
            <a:noFill/>
          </a:ln>
        </p:spPr>
      </p:pic>
      <p:sp>
        <p:nvSpPr>
          <p:cNvPr id="277" name="Shape 277"/>
          <p:cNvSpPr txBox="1"/>
          <p:nvPr/>
        </p:nvSpPr>
        <p:spPr>
          <a:xfrm>
            <a:off x="-109187" y="1576175"/>
            <a:ext cx="22881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Time, Clocks and Ordering</a:t>
            </a:r>
          </a:p>
        </p:txBody>
      </p:sp>
      <p:sp>
        <p:nvSpPr>
          <p:cNvPr id="278" name="Shape 278"/>
          <p:cNvSpPr txBox="1"/>
          <p:nvPr/>
        </p:nvSpPr>
        <p:spPr>
          <a:xfrm>
            <a:off x="2137963" y="1783875"/>
            <a:ext cx="2288100" cy="464700"/>
          </a:xfrm>
          <a:prstGeom prst="rect">
            <a:avLst/>
          </a:prstGeom>
          <a:noFill/>
          <a:ln>
            <a:noFill/>
          </a:ln>
        </p:spPr>
        <p:txBody>
          <a:bodyPr anchorCtr="0" anchor="t" bIns="91425" lIns="91425" rIns="91425" wrap="square" tIns="91425">
            <a:noAutofit/>
          </a:bodyPr>
          <a:lstStyle/>
          <a:p>
            <a:pPr lvl="0" rtl="0">
              <a:spcBef>
                <a:spcPts val="0"/>
              </a:spcBef>
              <a:buNone/>
            </a:pPr>
            <a:r>
              <a:rPr lang="en"/>
              <a:t>State Machine Replication</a:t>
            </a:r>
          </a:p>
        </p:txBody>
      </p:sp>
      <p:sp>
        <p:nvSpPr>
          <p:cNvPr id="279" name="Shape 279"/>
          <p:cNvSpPr txBox="1"/>
          <p:nvPr/>
        </p:nvSpPr>
        <p:spPr>
          <a:xfrm>
            <a:off x="4625613" y="1783875"/>
            <a:ext cx="1659300" cy="464700"/>
          </a:xfrm>
          <a:prstGeom prst="rect">
            <a:avLst/>
          </a:prstGeom>
          <a:noFill/>
          <a:ln>
            <a:noFill/>
          </a:ln>
        </p:spPr>
        <p:txBody>
          <a:bodyPr anchorCtr="0" anchor="t" bIns="91425" lIns="91425" rIns="91425" wrap="square" tIns="91425">
            <a:noAutofit/>
          </a:bodyPr>
          <a:lstStyle/>
          <a:p>
            <a:pPr lvl="0" rtl="0">
              <a:spcBef>
                <a:spcPts val="0"/>
              </a:spcBef>
              <a:buNone/>
            </a:pPr>
            <a:r>
              <a:rPr lang="en"/>
              <a:t>Paxos Published</a:t>
            </a:r>
          </a:p>
        </p:txBody>
      </p:sp>
      <p:sp>
        <p:nvSpPr>
          <p:cNvPr id="280" name="Shape 280"/>
          <p:cNvSpPr txBox="1"/>
          <p:nvPr/>
        </p:nvSpPr>
        <p:spPr>
          <a:xfrm>
            <a:off x="696888" y="2940850"/>
            <a:ext cx="1659300" cy="4647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81" name="Shape 281"/>
          <p:cNvSpPr txBox="1"/>
          <p:nvPr/>
        </p:nvSpPr>
        <p:spPr>
          <a:xfrm>
            <a:off x="65848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1978</a:t>
            </a:r>
          </a:p>
        </p:txBody>
      </p:sp>
      <p:sp>
        <p:nvSpPr>
          <p:cNvPr id="282" name="Shape 282"/>
          <p:cNvSpPr txBox="1"/>
          <p:nvPr/>
        </p:nvSpPr>
        <p:spPr>
          <a:xfrm>
            <a:off x="2857213" y="29408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1984</a:t>
            </a:r>
          </a:p>
          <a:p>
            <a:pPr lvl="0" rtl="0">
              <a:spcBef>
                <a:spcPts val="0"/>
              </a:spcBef>
              <a:buNone/>
            </a:pPr>
            <a:r>
              <a:t/>
            </a:r>
            <a:endParaRPr/>
          </a:p>
        </p:txBody>
      </p:sp>
      <p:sp>
        <p:nvSpPr>
          <p:cNvPr id="283" name="Shape 283"/>
          <p:cNvSpPr txBox="1"/>
          <p:nvPr/>
        </p:nvSpPr>
        <p:spPr>
          <a:xfrm>
            <a:off x="505593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1989</a:t>
            </a:r>
          </a:p>
          <a:p>
            <a:pPr lvl="0" rtl="0">
              <a:spcBef>
                <a:spcPts val="0"/>
              </a:spcBef>
              <a:buNone/>
            </a:pPr>
            <a:r>
              <a:t/>
            </a:r>
            <a:endParaRPr/>
          </a:p>
        </p:txBody>
      </p:sp>
      <p:cxnSp>
        <p:nvCxnSpPr>
          <p:cNvPr id="284" name="Shape 284"/>
          <p:cNvCxnSpPr/>
          <p:nvPr/>
        </p:nvCxnSpPr>
        <p:spPr>
          <a:xfrm flipH="1" rot="10800000">
            <a:off x="6274937" y="2806500"/>
            <a:ext cx="1530300" cy="9000"/>
          </a:xfrm>
          <a:prstGeom prst="straightConnector1">
            <a:avLst/>
          </a:prstGeom>
          <a:noFill/>
          <a:ln cap="flat" cmpd="sng" w="76200">
            <a:solidFill>
              <a:srgbClr val="F1C232"/>
            </a:solidFill>
            <a:prstDash val="solid"/>
            <a:round/>
            <a:headEnd len="lg" w="lg" type="none"/>
            <a:tailEnd len="lg" w="lg" type="stealth"/>
          </a:ln>
        </p:spPr>
      </p:cxnSp>
      <p:sp>
        <p:nvSpPr>
          <p:cNvPr id="285" name="Shape 285"/>
          <p:cNvSpPr/>
          <p:nvPr/>
        </p:nvSpPr>
        <p:spPr>
          <a:xfrm>
            <a:off x="6235563" y="2735550"/>
            <a:ext cx="174600" cy="172200"/>
          </a:xfrm>
          <a:prstGeom prst="ellipse">
            <a:avLst/>
          </a:prstGeom>
          <a:solidFill>
            <a:srgbClr val="FFFFFF"/>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86" name="Shape 286"/>
          <p:cNvSpPr txBox="1"/>
          <p:nvPr/>
        </p:nvSpPr>
        <p:spPr>
          <a:xfrm>
            <a:off x="5363963" y="2154625"/>
            <a:ext cx="21738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Paxos Published In Journal</a:t>
            </a:r>
          </a:p>
        </p:txBody>
      </p:sp>
      <p:sp>
        <p:nvSpPr>
          <p:cNvPr id="287" name="Shape 287"/>
          <p:cNvSpPr txBox="1"/>
          <p:nvPr/>
        </p:nvSpPr>
        <p:spPr>
          <a:xfrm>
            <a:off x="6032613"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1998</a:t>
            </a:r>
          </a:p>
          <a:p>
            <a:pPr lvl="0" rt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Timeline</a:t>
            </a:r>
          </a:p>
        </p:txBody>
      </p:sp>
      <p:pic>
        <p:nvPicPr>
          <p:cNvPr id="293" name="Shape 293"/>
          <p:cNvPicPr preferRelativeResize="0"/>
          <p:nvPr/>
        </p:nvPicPr>
        <p:blipFill>
          <a:blip r:embed="rId3">
            <a:alphaModFix/>
          </a:blip>
          <a:stretch>
            <a:fillRect/>
          </a:stretch>
        </p:blipFill>
        <p:spPr>
          <a:xfrm>
            <a:off x="658488" y="1931613"/>
            <a:ext cx="6286500" cy="1800225"/>
          </a:xfrm>
          <a:prstGeom prst="rect">
            <a:avLst/>
          </a:prstGeom>
          <a:noFill/>
          <a:ln>
            <a:noFill/>
          </a:ln>
        </p:spPr>
      </p:pic>
      <p:sp>
        <p:nvSpPr>
          <p:cNvPr id="294" name="Shape 294"/>
          <p:cNvSpPr txBox="1"/>
          <p:nvPr/>
        </p:nvSpPr>
        <p:spPr>
          <a:xfrm>
            <a:off x="-109187" y="1576175"/>
            <a:ext cx="22881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Time, Clocks and Ordering</a:t>
            </a:r>
          </a:p>
        </p:txBody>
      </p:sp>
      <p:sp>
        <p:nvSpPr>
          <p:cNvPr id="295" name="Shape 295"/>
          <p:cNvSpPr txBox="1"/>
          <p:nvPr/>
        </p:nvSpPr>
        <p:spPr>
          <a:xfrm>
            <a:off x="2137963" y="1783875"/>
            <a:ext cx="2288100" cy="464700"/>
          </a:xfrm>
          <a:prstGeom prst="rect">
            <a:avLst/>
          </a:prstGeom>
          <a:noFill/>
          <a:ln>
            <a:noFill/>
          </a:ln>
        </p:spPr>
        <p:txBody>
          <a:bodyPr anchorCtr="0" anchor="t" bIns="91425" lIns="91425" rIns="91425" wrap="square" tIns="91425">
            <a:noAutofit/>
          </a:bodyPr>
          <a:lstStyle/>
          <a:p>
            <a:pPr lvl="0" rtl="0">
              <a:spcBef>
                <a:spcPts val="0"/>
              </a:spcBef>
              <a:buNone/>
            </a:pPr>
            <a:r>
              <a:rPr lang="en"/>
              <a:t>State Machine Replication</a:t>
            </a:r>
          </a:p>
        </p:txBody>
      </p:sp>
      <p:sp>
        <p:nvSpPr>
          <p:cNvPr id="296" name="Shape 296"/>
          <p:cNvSpPr txBox="1"/>
          <p:nvPr/>
        </p:nvSpPr>
        <p:spPr>
          <a:xfrm>
            <a:off x="4625613" y="1783875"/>
            <a:ext cx="1659300" cy="464700"/>
          </a:xfrm>
          <a:prstGeom prst="rect">
            <a:avLst/>
          </a:prstGeom>
          <a:noFill/>
          <a:ln>
            <a:noFill/>
          </a:ln>
        </p:spPr>
        <p:txBody>
          <a:bodyPr anchorCtr="0" anchor="t" bIns="91425" lIns="91425" rIns="91425" wrap="square" tIns="91425">
            <a:noAutofit/>
          </a:bodyPr>
          <a:lstStyle/>
          <a:p>
            <a:pPr lvl="0" rtl="0">
              <a:spcBef>
                <a:spcPts val="0"/>
              </a:spcBef>
              <a:buNone/>
            </a:pPr>
            <a:r>
              <a:rPr lang="en"/>
              <a:t>Paxos Published</a:t>
            </a:r>
          </a:p>
        </p:txBody>
      </p:sp>
      <p:sp>
        <p:nvSpPr>
          <p:cNvPr id="297" name="Shape 297"/>
          <p:cNvSpPr txBox="1"/>
          <p:nvPr/>
        </p:nvSpPr>
        <p:spPr>
          <a:xfrm>
            <a:off x="696888" y="2940850"/>
            <a:ext cx="1659300" cy="4647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98" name="Shape 298"/>
          <p:cNvSpPr txBox="1"/>
          <p:nvPr/>
        </p:nvSpPr>
        <p:spPr>
          <a:xfrm>
            <a:off x="65848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1978</a:t>
            </a:r>
          </a:p>
        </p:txBody>
      </p:sp>
      <p:sp>
        <p:nvSpPr>
          <p:cNvPr id="299" name="Shape 299"/>
          <p:cNvSpPr txBox="1"/>
          <p:nvPr/>
        </p:nvSpPr>
        <p:spPr>
          <a:xfrm>
            <a:off x="2857213" y="29408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1984</a:t>
            </a:r>
          </a:p>
          <a:p>
            <a:pPr lvl="0" rtl="0">
              <a:spcBef>
                <a:spcPts val="0"/>
              </a:spcBef>
              <a:buNone/>
            </a:pPr>
            <a:r>
              <a:t/>
            </a:r>
            <a:endParaRPr/>
          </a:p>
        </p:txBody>
      </p:sp>
      <p:sp>
        <p:nvSpPr>
          <p:cNvPr id="300" name="Shape 300"/>
          <p:cNvSpPr txBox="1"/>
          <p:nvPr/>
        </p:nvSpPr>
        <p:spPr>
          <a:xfrm>
            <a:off x="505593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1989</a:t>
            </a:r>
          </a:p>
          <a:p>
            <a:pPr lvl="0" rtl="0">
              <a:spcBef>
                <a:spcPts val="0"/>
              </a:spcBef>
              <a:buNone/>
            </a:pPr>
            <a:r>
              <a:t/>
            </a:r>
            <a:endParaRPr/>
          </a:p>
        </p:txBody>
      </p:sp>
      <p:cxnSp>
        <p:nvCxnSpPr>
          <p:cNvPr id="301" name="Shape 301"/>
          <p:cNvCxnSpPr/>
          <p:nvPr/>
        </p:nvCxnSpPr>
        <p:spPr>
          <a:xfrm flipH="1" rot="10800000">
            <a:off x="6274937" y="2813400"/>
            <a:ext cx="2671800" cy="2100"/>
          </a:xfrm>
          <a:prstGeom prst="straightConnector1">
            <a:avLst/>
          </a:prstGeom>
          <a:noFill/>
          <a:ln cap="flat" cmpd="sng" w="76200">
            <a:solidFill>
              <a:srgbClr val="F1C232"/>
            </a:solidFill>
            <a:prstDash val="solid"/>
            <a:round/>
            <a:headEnd len="lg" w="lg" type="none"/>
            <a:tailEnd len="lg" w="lg" type="stealth"/>
          </a:ln>
        </p:spPr>
      </p:cxnSp>
      <p:sp>
        <p:nvSpPr>
          <p:cNvPr id="302" name="Shape 302"/>
          <p:cNvSpPr/>
          <p:nvPr/>
        </p:nvSpPr>
        <p:spPr>
          <a:xfrm>
            <a:off x="6235563" y="2735550"/>
            <a:ext cx="174600" cy="172200"/>
          </a:xfrm>
          <a:prstGeom prst="ellipse">
            <a:avLst/>
          </a:prstGeom>
          <a:solidFill>
            <a:srgbClr val="FFFFFF"/>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303" name="Shape 303"/>
          <p:cNvSpPr txBox="1"/>
          <p:nvPr/>
        </p:nvSpPr>
        <p:spPr>
          <a:xfrm>
            <a:off x="5363963" y="2154625"/>
            <a:ext cx="21738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Paxos Published In Journal</a:t>
            </a:r>
          </a:p>
        </p:txBody>
      </p:sp>
      <p:sp>
        <p:nvSpPr>
          <p:cNvPr id="304" name="Shape 304"/>
          <p:cNvSpPr txBox="1"/>
          <p:nvPr/>
        </p:nvSpPr>
        <p:spPr>
          <a:xfrm>
            <a:off x="6032613"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1998</a:t>
            </a:r>
          </a:p>
          <a:p>
            <a:pPr lvl="0" rtl="0">
              <a:spcBef>
                <a:spcPts val="0"/>
              </a:spcBef>
              <a:buNone/>
            </a:pPr>
            <a:r>
              <a:t/>
            </a:r>
            <a:endParaRPr/>
          </a:p>
        </p:txBody>
      </p:sp>
      <p:sp>
        <p:nvSpPr>
          <p:cNvPr id="305" name="Shape 305"/>
          <p:cNvSpPr/>
          <p:nvPr/>
        </p:nvSpPr>
        <p:spPr>
          <a:xfrm>
            <a:off x="7876038" y="2702888"/>
            <a:ext cx="174600" cy="172200"/>
          </a:xfrm>
          <a:prstGeom prst="ellipse">
            <a:avLst/>
          </a:prstGeom>
          <a:solidFill>
            <a:srgbClr val="FFFFFF"/>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306" name="Shape 306"/>
          <p:cNvSpPr txBox="1"/>
          <p:nvPr/>
        </p:nvSpPr>
        <p:spPr>
          <a:xfrm>
            <a:off x="7079388" y="2154613"/>
            <a:ext cx="21738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Paxos Made Simple</a:t>
            </a:r>
          </a:p>
        </p:txBody>
      </p:sp>
      <p:sp>
        <p:nvSpPr>
          <p:cNvPr id="307" name="Shape 307"/>
          <p:cNvSpPr txBox="1"/>
          <p:nvPr/>
        </p:nvSpPr>
        <p:spPr>
          <a:xfrm>
            <a:off x="7673088" y="2907738"/>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2001</a:t>
            </a:r>
          </a:p>
          <a:p>
            <a:pPr lvl="0" rtl="0">
              <a:spcBef>
                <a:spcPts val="0"/>
              </a:spcBef>
              <a:buNone/>
            </a:pPr>
            <a:r>
              <a:t/>
            </a:r>
            <a:endParaRPr/>
          </a:p>
          <a:p>
            <a:pPr lvl="0" rt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p:nvPr/>
        </p:nvSpPr>
        <p:spPr>
          <a:xfrm>
            <a:off x="5742588" y="2834000"/>
            <a:ext cx="3151400" cy="1307400"/>
          </a:xfrm>
          <a:custGeom>
            <a:pathLst>
              <a:path extrusionOk="0" h="52296" w="126056">
                <a:moveTo>
                  <a:pt x="125887" y="0"/>
                </a:moveTo>
                <a:cubicBezTo>
                  <a:pt x="127991" y="11575"/>
                  <a:pt x="105986" y="13430"/>
                  <a:pt x="94572" y="16284"/>
                </a:cubicBezTo>
                <a:cubicBezTo>
                  <a:pt x="74229" y="21369"/>
                  <a:pt x="53877" y="26613"/>
                  <a:pt x="33194" y="30062"/>
                </a:cubicBezTo>
                <a:cubicBezTo>
                  <a:pt x="20057" y="32251"/>
                  <a:pt x="0" y="38978"/>
                  <a:pt x="0" y="52296"/>
                </a:cubicBezTo>
              </a:path>
            </a:pathLst>
          </a:custGeom>
          <a:noFill/>
          <a:ln cap="flat" cmpd="sng" w="76200">
            <a:solidFill>
              <a:srgbClr val="F1C232"/>
            </a:solidFill>
            <a:prstDash val="solid"/>
            <a:round/>
            <a:headEnd len="lg" w="lg" type="none"/>
            <a:tailEnd len="lg" w="lg" type="none"/>
          </a:ln>
        </p:spPr>
      </p:sp>
      <p:sp>
        <p:nvSpPr>
          <p:cNvPr id="313" name="Shape 3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Timeline</a:t>
            </a:r>
          </a:p>
        </p:txBody>
      </p:sp>
      <p:pic>
        <p:nvPicPr>
          <p:cNvPr id="314" name="Shape 314"/>
          <p:cNvPicPr preferRelativeResize="0"/>
          <p:nvPr/>
        </p:nvPicPr>
        <p:blipFill>
          <a:blip r:embed="rId3">
            <a:alphaModFix/>
          </a:blip>
          <a:stretch>
            <a:fillRect/>
          </a:stretch>
        </p:blipFill>
        <p:spPr>
          <a:xfrm>
            <a:off x="658488" y="1931613"/>
            <a:ext cx="6286500" cy="1800225"/>
          </a:xfrm>
          <a:prstGeom prst="rect">
            <a:avLst/>
          </a:prstGeom>
          <a:noFill/>
          <a:ln>
            <a:noFill/>
          </a:ln>
        </p:spPr>
      </p:pic>
      <p:sp>
        <p:nvSpPr>
          <p:cNvPr id="315" name="Shape 315"/>
          <p:cNvSpPr txBox="1"/>
          <p:nvPr/>
        </p:nvSpPr>
        <p:spPr>
          <a:xfrm>
            <a:off x="-109187" y="1576175"/>
            <a:ext cx="22881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Time, Clocks and Ordering</a:t>
            </a:r>
          </a:p>
        </p:txBody>
      </p:sp>
      <p:sp>
        <p:nvSpPr>
          <p:cNvPr id="316" name="Shape 316"/>
          <p:cNvSpPr txBox="1"/>
          <p:nvPr/>
        </p:nvSpPr>
        <p:spPr>
          <a:xfrm>
            <a:off x="2137963" y="1783875"/>
            <a:ext cx="2288100" cy="464700"/>
          </a:xfrm>
          <a:prstGeom prst="rect">
            <a:avLst/>
          </a:prstGeom>
          <a:noFill/>
          <a:ln>
            <a:noFill/>
          </a:ln>
        </p:spPr>
        <p:txBody>
          <a:bodyPr anchorCtr="0" anchor="t" bIns="91425" lIns="91425" rIns="91425" wrap="square" tIns="91425">
            <a:noAutofit/>
          </a:bodyPr>
          <a:lstStyle/>
          <a:p>
            <a:pPr lvl="0" rtl="0">
              <a:spcBef>
                <a:spcPts val="0"/>
              </a:spcBef>
              <a:buNone/>
            </a:pPr>
            <a:r>
              <a:rPr lang="en"/>
              <a:t>State Machine Replication</a:t>
            </a:r>
          </a:p>
        </p:txBody>
      </p:sp>
      <p:sp>
        <p:nvSpPr>
          <p:cNvPr id="317" name="Shape 317"/>
          <p:cNvSpPr txBox="1"/>
          <p:nvPr/>
        </p:nvSpPr>
        <p:spPr>
          <a:xfrm>
            <a:off x="4625613" y="1783875"/>
            <a:ext cx="1659300" cy="464700"/>
          </a:xfrm>
          <a:prstGeom prst="rect">
            <a:avLst/>
          </a:prstGeom>
          <a:noFill/>
          <a:ln>
            <a:noFill/>
          </a:ln>
        </p:spPr>
        <p:txBody>
          <a:bodyPr anchorCtr="0" anchor="t" bIns="91425" lIns="91425" rIns="91425" wrap="square" tIns="91425">
            <a:noAutofit/>
          </a:bodyPr>
          <a:lstStyle/>
          <a:p>
            <a:pPr lvl="0" rtl="0">
              <a:spcBef>
                <a:spcPts val="0"/>
              </a:spcBef>
              <a:buNone/>
            </a:pPr>
            <a:r>
              <a:rPr lang="en"/>
              <a:t>Paxos Published</a:t>
            </a:r>
          </a:p>
        </p:txBody>
      </p:sp>
      <p:sp>
        <p:nvSpPr>
          <p:cNvPr id="318" name="Shape 318"/>
          <p:cNvSpPr txBox="1"/>
          <p:nvPr/>
        </p:nvSpPr>
        <p:spPr>
          <a:xfrm>
            <a:off x="696888" y="2940850"/>
            <a:ext cx="1659300" cy="4647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319" name="Shape 319"/>
          <p:cNvSpPr txBox="1"/>
          <p:nvPr/>
        </p:nvSpPr>
        <p:spPr>
          <a:xfrm>
            <a:off x="65848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1978</a:t>
            </a:r>
          </a:p>
        </p:txBody>
      </p:sp>
      <p:sp>
        <p:nvSpPr>
          <p:cNvPr id="320" name="Shape 320"/>
          <p:cNvSpPr txBox="1"/>
          <p:nvPr/>
        </p:nvSpPr>
        <p:spPr>
          <a:xfrm>
            <a:off x="2857213" y="29408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1984</a:t>
            </a:r>
          </a:p>
          <a:p>
            <a:pPr lvl="0" rtl="0">
              <a:spcBef>
                <a:spcPts val="0"/>
              </a:spcBef>
              <a:buNone/>
            </a:pPr>
            <a:r>
              <a:t/>
            </a:r>
            <a:endParaRPr/>
          </a:p>
        </p:txBody>
      </p:sp>
      <p:sp>
        <p:nvSpPr>
          <p:cNvPr id="321" name="Shape 321"/>
          <p:cNvSpPr txBox="1"/>
          <p:nvPr/>
        </p:nvSpPr>
        <p:spPr>
          <a:xfrm>
            <a:off x="5055938"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1989</a:t>
            </a:r>
          </a:p>
          <a:p>
            <a:pPr lvl="0" rtl="0">
              <a:spcBef>
                <a:spcPts val="0"/>
              </a:spcBef>
              <a:buNone/>
            </a:pPr>
            <a:r>
              <a:t/>
            </a:r>
            <a:endParaRPr/>
          </a:p>
        </p:txBody>
      </p:sp>
      <p:cxnSp>
        <p:nvCxnSpPr>
          <p:cNvPr id="322" name="Shape 322"/>
          <p:cNvCxnSpPr/>
          <p:nvPr/>
        </p:nvCxnSpPr>
        <p:spPr>
          <a:xfrm flipH="1" rot="10800000">
            <a:off x="6274937" y="2813400"/>
            <a:ext cx="2671800" cy="2100"/>
          </a:xfrm>
          <a:prstGeom prst="straightConnector1">
            <a:avLst/>
          </a:prstGeom>
          <a:noFill/>
          <a:ln cap="flat" cmpd="sng" w="76200">
            <a:solidFill>
              <a:srgbClr val="F1C232"/>
            </a:solidFill>
            <a:prstDash val="solid"/>
            <a:round/>
            <a:headEnd len="lg" w="lg" type="none"/>
            <a:tailEnd len="lg" w="lg" type="none"/>
          </a:ln>
        </p:spPr>
      </p:cxnSp>
      <p:sp>
        <p:nvSpPr>
          <p:cNvPr id="323" name="Shape 323"/>
          <p:cNvSpPr/>
          <p:nvPr/>
        </p:nvSpPr>
        <p:spPr>
          <a:xfrm>
            <a:off x="6235563" y="2735550"/>
            <a:ext cx="174600" cy="172200"/>
          </a:xfrm>
          <a:prstGeom prst="ellipse">
            <a:avLst/>
          </a:prstGeom>
          <a:solidFill>
            <a:srgbClr val="FFFFFF"/>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324" name="Shape 324"/>
          <p:cNvSpPr txBox="1"/>
          <p:nvPr/>
        </p:nvSpPr>
        <p:spPr>
          <a:xfrm>
            <a:off x="5363963" y="2154625"/>
            <a:ext cx="21738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Paxos Published In Journal</a:t>
            </a:r>
          </a:p>
        </p:txBody>
      </p:sp>
      <p:sp>
        <p:nvSpPr>
          <p:cNvPr id="325" name="Shape 325"/>
          <p:cNvSpPr txBox="1"/>
          <p:nvPr/>
        </p:nvSpPr>
        <p:spPr>
          <a:xfrm>
            <a:off x="6032613" y="2907750"/>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1998</a:t>
            </a:r>
          </a:p>
          <a:p>
            <a:pPr lvl="0" rtl="0">
              <a:spcBef>
                <a:spcPts val="0"/>
              </a:spcBef>
              <a:buNone/>
            </a:pPr>
            <a:r>
              <a:t/>
            </a:r>
            <a:endParaRPr/>
          </a:p>
        </p:txBody>
      </p:sp>
      <p:sp>
        <p:nvSpPr>
          <p:cNvPr id="326" name="Shape 326"/>
          <p:cNvSpPr/>
          <p:nvPr/>
        </p:nvSpPr>
        <p:spPr>
          <a:xfrm>
            <a:off x="7876038" y="2702888"/>
            <a:ext cx="174600" cy="172200"/>
          </a:xfrm>
          <a:prstGeom prst="ellipse">
            <a:avLst/>
          </a:prstGeom>
          <a:solidFill>
            <a:srgbClr val="FFFFFF"/>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327" name="Shape 327"/>
          <p:cNvSpPr txBox="1"/>
          <p:nvPr/>
        </p:nvSpPr>
        <p:spPr>
          <a:xfrm>
            <a:off x="7079388" y="2154613"/>
            <a:ext cx="21738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Paxos Made Simple</a:t>
            </a:r>
          </a:p>
        </p:txBody>
      </p:sp>
      <p:sp>
        <p:nvSpPr>
          <p:cNvPr id="328" name="Shape 328"/>
          <p:cNvSpPr txBox="1"/>
          <p:nvPr/>
        </p:nvSpPr>
        <p:spPr>
          <a:xfrm>
            <a:off x="7673088" y="2907738"/>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2001</a:t>
            </a:r>
          </a:p>
          <a:p>
            <a:pPr lvl="0" rtl="0">
              <a:spcBef>
                <a:spcPts val="0"/>
              </a:spcBef>
              <a:buNone/>
            </a:pPr>
            <a:r>
              <a:t/>
            </a:r>
            <a:endParaRPr/>
          </a:p>
          <a:p>
            <a:pPr lvl="0" rtl="0">
              <a:spcBef>
                <a:spcPts val="0"/>
              </a:spcBef>
              <a:buNone/>
            </a:pPr>
            <a:r>
              <a:t/>
            </a:r>
            <a:endParaRPr/>
          </a:p>
        </p:txBody>
      </p:sp>
      <p:cxnSp>
        <p:nvCxnSpPr>
          <p:cNvPr id="329" name="Shape 329"/>
          <p:cNvCxnSpPr/>
          <p:nvPr/>
        </p:nvCxnSpPr>
        <p:spPr>
          <a:xfrm flipH="1" rot="10800000">
            <a:off x="5703462" y="4159925"/>
            <a:ext cx="2671800" cy="2100"/>
          </a:xfrm>
          <a:prstGeom prst="straightConnector1">
            <a:avLst/>
          </a:prstGeom>
          <a:noFill/>
          <a:ln cap="flat" cmpd="sng" w="76200">
            <a:solidFill>
              <a:srgbClr val="F1C232"/>
            </a:solidFill>
            <a:prstDash val="solid"/>
            <a:round/>
            <a:headEnd len="lg" w="lg" type="none"/>
            <a:tailEnd len="lg" w="lg" type="stealth"/>
          </a:ln>
        </p:spPr>
      </p:cxnSp>
      <p:sp>
        <p:nvSpPr>
          <p:cNvPr id="330" name="Shape 330"/>
          <p:cNvSpPr txBox="1"/>
          <p:nvPr/>
        </p:nvSpPr>
        <p:spPr>
          <a:xfrm>
            <a:off x="6541588" y="4265763"/>
            <a:ext cx="580500" cy="464700"/>
          </a:xfrm>
          <a:prstGeom prst="rect">
            <a:avLst/>
          </a:prstGeom>
          <a:noFill/>
          <a:ln>
            <a:noFill/>
          </a:ln>
        </p:spPr>
        <p:txBody>
          <a:bodyPr anchorCtr="0" anchor="t" bIns="91425" lIns="91425" rIns="91425" wrap="square" tIns="91425">
            <a:noAutofit/>
          </a:bodyPr>
          <a:lstStyle/>
          <a:p>
            <a:pPr lvl="0" rtl="0">
              <a:spcBef>
                <a:spcPts val="0"/>
              </a:spcBef>
              <a:buNone/>
            </a:pPr>
            <a:r>
              <a:rPr lang="en"/>
              <a:t>2015</a:t>
            </a:r>
          </a:p>
          <a:p>
            <a:pPr lvl="0" rtl="0">
              <a:spcBef>
                <a:spcPts val="0"/>
              </a:spcBef>
              <a:buNone/>
            </a:pPr>
            <a:r>
              <a:t/>
            </a:r>
            <a:endParaRPr/>
          </a:p>
          <a:p>
            <a:pPr lvl="0" rtl="0">
              <a:spcBef>
                <a:spcPts val="0"/>
              </a:spcBef>
              <a:buNone/>
            </a:pPr>
            <a:r>
              <a:t/>
            </a:r>
            <a:endParaRPr/>
          </a:p>
        </p:txBody>
      </p:sp>
      <p:sp>
        <p:nvSpPr>
          <p:cNvPr id="331" name="Shape 331"/>
          <p:cNvSpPr/>
          <p:nvPr/>
        </p:nvSpPr>
        <p:spPr>
          <a:xfrm>
            <a:off x="6744538" y="4046038"/>
            <a:ext cx="174600" cy="172200"/>
          </a:xfrm>
          <a:prstGeom prst="ellipse">
            <a:avLst/>
          </a:prstGeom>
          <a:solidFill>
            <a:srgbClr val="FFFFFF"/>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332" name="Shape 332"/>
          <p:cNvSpPr txBox="1"/>
          <p:nvPr/>
        </p:nvSpPr>
        <p:spPr>
          <a:xfrm>
            <a:off x="5788063" y="3533825"/>
            <a:ext cx="2173800" cy="464700"/>
          </a:xfrm>
          <a:prstGeom prst="rect">
            <a:avLst/>
          </a:prstGeom>
          <a:noFill/>
          <a:ln>
            <a:noFill/>
          </a:ln>
        </p:spPr>
        <p:txBody>
          <a:bodyPr anchorCtr="0" anchor="t" bIns="91425" lIns="91425" rIns="91425" wrap="square" tIns="91425">
            <a:noAutofit/>
          </a:bodyPr>
          <a:lstStyle/>
          <a:p>
            <a:pPr lvl="0" rtl="0" algn="ctr">
              <a:spcBef>
                <a:spcPts val="0"/>
              </a:spcBef>
              <a:buNone/>
            </a:pPr>
            <a:r>
              <a:rPr lang="en"/>
              <a:t>Paxos Made Moderately Complex</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b="1"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lang="en"/>
              <a:t>Conclusion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2200"/>
              <a:t>Recall the Consensus Problem in the State Machine Approach</a:t>
            </a:r>
          </a:p>
        </p:txBody>
      </p:sp>
      <p:pic>
        <p:nvPicPr>
          <p:cNvPr id="338" name="Shape 338"/>
          <p:cNvPicPr preferRelativeResize="0"/>
          <p:nvPr/>
        </p:nvPicPr>
        <p:blipFill rotWithShape="1">
          <a:blip r:embed="rId3">
            <a:alphaModFix/>
          </a:blip>
          <a:srcRect b="-1451" l="0" r="0" t="2676"/>
          <a:stretch/>
        </p:blipFill>
        <p:spPr>
          <a:xfrm>
            <a:off x="152400" y="1272050"/>
            <a:ext cx="8589025" cy="3774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344" name="Shape 34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b="1"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lang="en"/>
              <a:t>Conclusion</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Part-Time Parliament</a:t>
            </a:r>
          </a:p>
        </p:txBody>
      </p:sp>
      <p:sp>
        <p:nvSpPr>
          <p:cNvPr id="350" name="Shape 350"/>
          <p:cNvSpPr txBox="1"/>
          <p:nvPr>
            <p:ph idx="1" type="body"/>
          </p:nvPr>
        </p:nvSpPr>
        <p:spPr>
          <a:xfrm>
            <a:off x="235650" y="1069500"/>
            <a:ext cx="5799600" cy="3721500"/>
          </a:xfrm>
          <a:prstGeom prst="rect">
            <a:avLst/>
          </a:prstGeom>
        </p:spPr>
        <p:txBody>
          <a:bodyPr anchorCtr="0" anchor="t" bIns="91425" lIns="91425" rIns="91425" wrap="square" tIns="91425">
            <a:noAutofit/>
          </a:bodyPr>
          <a:lstStyle/>
          <a:p>
            <a:pPr indent="-228600" lvl="0" marL="457200" rtl="0">
              <a:spcBef>
                <a:spcPts val="0"/>
              </a:spcBef>
              <a:buChar char="-"/>
            </a:pPr>
            <a:r>
              <a:rPr lang="en"/>
              <a:t>The Part-Time Parliament (1998)</a:t>
            </a:r>
          </a:p>
          <a:p>
            <a:pPr indent="0" lvl="0" marL="457200" rtl="0">
              <a:spcBef>
                <a:spcPts val="0"/>
              </a:spcBef>
              <a:buNone/>
            </a:pPr>
            <a:r>
              <a:rPr i="1" lang="en"/>
              <a:t>R</a:t>
            </a:r>
            <a:r>
              <a:rPr i="1" lang="en"/>
              <a:t>ecent archaeological discoveries on the island of Paxos reveal that the parliament functioned despite the peripatetic propensity of its part-time legislators. The legislators maintained consistent copies of the parliamentary record, despite their frequent forays from the chamber and the forgetfulness of their messengers. The Paxon parliament’s protocol provides a new way of implementing the state machine approach to the design of distributed systems.</a:t>
            </a:r>
          </a:p>
        </p:txBody>
      </p:sp>
      <p:pic>
        <p:nvPicPr>
          <p:cNvPr id="351" name="Shape 351"/>
          <p:cNvPicPr preferRelativeResize="0"/>
          <p:nvPr/>
        </p:nvPicPr>
        <p:blipFill rotWithShape="1">
          <a:blip r:embed="rId3">
            <a:alphaModFix/>
          </a:blip>
          <a:srcRect b="0" l="25811" r="14713" t="0"/>
          <a:stretch/>
        </p:blipFill>
        <p:spPr>
          <a:xfrm>
            <a:off x="6357325" y="1184625"/>
            <a:ext cx="2474970" cy="2774251"/>
          </a:xfrm>
          <a:prstGeom prst="rect">
            <a:avLst/>
          </a:prstGeom>
          <a:noFill/>
          <a:ln>
            <a:noFill/>
          </a:ln>
        </p:spPr>
      </p:pic>
      <p:sp>
        <p:nvSpPr>
          <p:cNvPr id="352" name="Shape 352"/>
          <p:cNvSpPr txBox="1"/>
          <p:nvPr/>
        </p:nvSpPr>
        <p:spPr>
          <a:xfrm>
            <a:off x="6892575" y="4022075"/>
            <a:ext cx="1493100" cy="464700"/>
          </a:xfrm>
          <a:prstGeom prst="rect">
            <a:avLst/>
          </a:prstGeom>
          <a:noFill/>
          <a:ln>
            <a:noFill/>
          </a:ln>
        </p:spPr>
        <p:txBody>
          <a:bodyPr anchorCtr="0" anchor="t" bIns="91425" lIns="91425" rIns="91425" wrap="square" tIns="91425">
            <a:noAutofit/>
          </a:bodyPr>
          <a:lstStyle/>
          <a:p>
            <a:pPr lvl="0">
              <a:spcBef>
                <a:spcPts val="0"/>
              </a:spcBef>
              <a:buNone/>
            </a:pPr>
            <a:r>
              <a:rPr lang="en"/>
              <a:t>Leslie Lamport</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The Part-Time Parliament</a:t>
            </a:r>
          </a:p>
          <a:p>
            <a:pPr lvl="0">
              <a:spcBef>
                <a:spcPts val="0"/>
              </a:spcBef>
              <a:buNone/>
            </a:pPr>
            <a:r>
              <a:t/>
            </a:r>
            <a:endParaRPr/>
          </a:p>
        </p:txBody>
      </p:sp>
      <p:pic>
        <p:nvPicPr>
          <p:cNvPr descr="Screenshot from 2017-10-18 15-58-01.png" id="358" name="Shape 358"/>
          <p:cNvPicPr preferRelativeResize="0"/>
          <p:nvPr/>
        </p:nvPicPr>
        <p:blipFill>
          <a:blip r:embed="rId3">
            <a:alphaModFix/>
          </a:blip>
          <a:stretch>
            <a:fillRect/>
          </a:stretch>
        </p:blipFill>
        <p:spPr>
          <a:xfrm>
            <a:off x="1633600" y="1235600"/>
            <a:ext cx="5876802" cy="35260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The Part-Time Parliament</a:t>
            </a:r>
          </a:p>
        </p:txBody>
      </p:sp>
      <p:sp>
        <p:nvSpPr>
          <p:cNvPr id="364" name="Shape 364"/>
          <p:cNvSpPr txBox="1"/>
          <p:nvPr>
            <p:ph idx="1" type="body"/>
          </p:nvPr>
        </p:nvSpPr>
        <p:spPr>
          <a:xfrm>
            <a:off x="235650" y="1069500"/>
            <a:ext cx="5799600" cy="3721500"/>
          </a:xfrm>
          <a:prstGeom prst="rect">
            <a:avLst/>
          </a:prstGeom>
        </p:spPr>
        <p:txBody>
          <a:bodyPr anchorCtr="0" anchor="t" bIns="91425" lIns="91425" rIns="91425" wrap="square" tIns="91425">
            <a:noAutofit/>
          </a:bodyPr>
          <a:lstStyle/>
          <a:p>
            <a:pPr indent="-228600" lvl="0" marL="457200" rtl="0">
              <a:spcBef>
                <a:spcPts val="0"/>
              </a:spcBef>
              <a:buChar char="-"/>
            </a:pPr>
            <a:r>
              <a:rPr lang="en"/>
              <a:t>The Part-Time Parliament (1998)</a:t>
            </a:r>
          </a:p>
          <a:p>
            <a:pPr indent="0" lvl="0" marL="457200" rtl="0">
              <a:spcBef>
                <a:spcPts val="0"/>
              </a:spcBef>
              <a:buNone/>
            </a:pPr>
            <a:r>
              <a:rPr i="1" lang="en"/>
              <a:t>Recent archaeological discoveries on the island of Paxos reveal that the parliament functioned despite the peripatetic propensity of its part-time legislators. The legislators maintained consistent copies of the parliamentary record, despite their frequent forays from the chamber and the forgetfulness of their messengers. The Paxon parliament’s protocol provides a new way of implementing the state machine approach to the design of distributed systems.</a:t>
            </a:r>
          </a:p>
          <a:p>
            <a:pPr indent="-228600" lvl="0" marL="457200" rtl="0">
              <a:spcBef>
                <a:spcPts val="0"/>
              </a:spcBef>
              <a:buChar char="-"/>
            </a:pPr>
            <a:r>
              <a:rPr lang="en"/>
              <a:t>Paxos Made Simple (2001)</a:t>
            </a:r>
          </a:p>
          <a:p>
            <a:pPr indent="0" lvl="0" marL="457200" rtl="0">
              <a:spcBef>
                <a:spcPts val="0"/>
              </a:spcBef>
              <a:buNone/>
            </a:pPr>
            <a:r>
              <a:rPr i="1" lang="en"/>
              <a:t>The Paxos algorithm, when presented in plain English, is very simple.</a:t>
            </a:r>
          </a:p>
        </p:txBody>
      </p:sp>
      <p:pic>
        <p:nvPicPr>
          <p:cNvPr id="365" name="Shape 365"/>
          <p:cNvPicPr preferRelativeResize="0"/>
          <p:nvPr/>
        </p:nvPicPr>
        <p:blipFill rotWithShape="1">
          <a:blip r:embed="rId3">
            <a:alphaModFix/>
          </a:blip>
          <a:srcRect b="0" l="25811" r="14713" t="0"/>
          <a:stretch/>
        </p:blipFill>
        <p:spPr>
          <a:xfrm>
            <a:off x="6357325" y="1184625"/>
            <a:ext cx="2474970" cy="2774251"/>
          </a:xfrm>
          <a:prstGeom prst="rect">
            <a:avLst/>
          </a:prstGeom>
          <a:noFill/>
          <a:ln>
            <a:noFill/>
          </a:ln>
        </p:spPr>
      </p:pic>
      <p:sp>
        <p:nvSpPr>
          <p:cNvPr id="366" name="Shape 366"/>
          <p:cNvSpPr txBox="1"/>
          <p:nvPr/>
        </p:nvSpPr>
        <p:spPr>
          <a:xfrm>
            <a:off x="6892575" y="4022075"/>
            <a:ext cx="1493100" cy="464700"/>
          </a:xfrm>
          <a:prstGeom prst="rect">
            <a:avLst/>
          </a:prstGeom>
          <a:noFill/>
          <a:ln>
            <a:noFill/>
          </a:ln>
        </p:spPr>
        <p:txBody>
          <a:bodyPr anchorCtr="0" anchor="t" bIns="91425" lIns="91425" rIns="91425" wrap="square" tIns="91425">
            <a:noAutofit/>
          </a:bodyPr>
          <a:lstStyle/>
          <a:p>
            <a:pPr lvl="0" rtl="0">
              <a:spcBef>
                <a:spcPts val="0"/>
              </a:spcBef>
              <a:buNone/>
            </a:pPr>
            <a:r>
              <a:rPr lang="en"/>
              <a:t>Leslie Lamport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Paxos Made Moderately Complex</a:t>
            </a:r>
          </a:p>
        </p:txBody>
      </p:sp>
      <p:sp>
        <p:nvSpPr>
          <p:cNvPr id="372" name="Shape 372"/>
          <p:cNvSpPr txBox="1"/>
          <p:nvPr>
            <p:ph idx="1" type="body"/>
          </p:nvPr>
        </p:nvSpPr>
        <p:spPr>
          <a:xfrm>
            <a:off x="311700" y="1152475"/>
            <a:ext cx="49080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Paxos Made Moderately Complex (2015)</a:t>
            </a:r>
          </a:p>
          <a:p>
            <a:pPr indent="0" lvl="0" marL="457200">
              <a:spcBef>
                <a:spcPts val="0"/>
              </a:spcBef>
              <a:buNone/>
            </a:pPr>
            <a:r>
              <a:rPr i="1" lang="en"/>
              <a:t>This article explains the full reconfigurable multidecree Paxos (or multi-Paxos) protocol. Paxos is by no means a simple protocol, even though it is based on relatively simple invariants. We provide pseudocode and explain it guided by invariants.</a:t>
            </a:r>
            <a:r>
              <a:rPr lang="en"/>
              <a:t> </a:t>
            </a:r>
          </a:p>
        </p:txBody>
      </p:sp>
      <p:pic>
        <p:nvPicPr>
          <p:cNvPr id="373" name="Shape 373"/>
          <p:cNvPicPr preferRelativeResize="0"/>
          <p:nvPr/>
        </p:nvPicPr>
        <p:blipFill>
          <a:blip r:embed="rId3">
            <a:alphaModFix/>
          </a:blip>
          <a:stretch>
            <a:fillRect/>
          </a:stretch>
        </p:blipFill>
        <p:spPr>
          <a:xfrm>
            <a:off x="5288875" y="1294575"/>
            <a:ext cx="1638300" cy="2105025"/>
          </a:xfrm>
          <a:prstGeom prst="rect">
            <a:avLst/>
          </a:prstGeom>
          <a:noFill/>
          <a:ln>
            <a:noFill/>
          </a:ln>
        </p:spPr>
      </p:pic>
      <p:pic>
        <p:nvPicPr>
          <p:cNvPr id="374" name="Shape 374"/>
          <p:cNvPicPr preferRelativeResize="0"/>
          <p:nvPr/>
        </p:nvPicPr>
        <p:blipFill>
          <a:blip r:embed="rId4">
            <a:alphaModFix/>
          </a:blip>
          <a:stretch>
            <a:fillRect/>
          </a:stretch>
        </p:blipFill>
        <p:spPr>
          <a:xfrm>
            <a:off x="7116700" y="1294575"/>
            <a:ext cx="1515349" cy="2105025"/>
          </a:xfrm>
          <a:prstGeom prst="rect">
            <a:avLst/>
          </a:prstGeom>
          <a:noFill/>
          <a:ln>
            <a:noFill/>
          </a:ln>
        </p:spPr>
      </p:pic>
      <p:sp>
        <p:nvSpPr>
          <p:cNvPr id="375" name="Shape 375"/>
          <p:cNvSpPr txBox="1"/>
          <p:nvPr/>
        </p:nvSpPr>
        <p:spPr>
          <a:xfrm>
            <a:off x="5120550" y="3439550"/>
            <a:ext cx="2037600" cy="464700"/>
          </a:xfrm>
          <a:prstGeom prst="rect">
            <a:avLst/>
          </a:prstGeom>
          <a:noFill/>
          <a:ln>
            <a:noFill/>
          </a:ln>
        </p:spPr>
        <p:txBody>
          <a:bodyPr anchorCtr="0" anchor="t" bIns="91425" lIns="91425" rIns="91425" wrap="square" tIns="91425">
            <a:noAutofit/>
          </a:bodyPr>
          <a:lstStyle/>
          <a:p>
            <a:pPr lvl="0" rtl="0">
              <a:spcBef>
                <a:spcPts val="0"/>
              </a:spcBef>
              <a:buNone/>
            </a:pPr>
            <a:r>
              <a:rPr lang="en"/>
              <a:t>Robbert Van Renesse</a:t>
            </a:r>
          </a:p>
        </p:txBody>
      </p:sp>
      <p:sp>
        <p:nvSpPr>
          <p:cNvPr id="376" name="Shape 376"/>
          <p:cNvSpPr txBox="1"/>
          <p:nvPr/>
        </p:nvSpPr>
        <p:spPr>
          <a:xfrm>
            <a:off x="7116700" y="3439550"/>
            <a:ext cx="1762800" cy="526200"/>
          </a:xfrm>
          <a:prstGeom prst="rect">
            <a:avLst/>
          </a:prstGeom>
          <a:noFill/>
          <a:ln>
            <a:noFill/>
          </a:ln>
        </p:spPr>
        <p:txBody>
          <a:bodyPr anchorCtr="0" anchor="t" bIns="91425" lIns="91425" rIns="91425" wrap="square" tIns="91425">
            <a:noAutofit/>
          </a:bodyPr>
          <a:lstStyle/>
          <a:p>
            <a:pPr lvl="0">
              <a:spcBef>
                <a:spcPts val="0"/>
              </a:spcBef>
              <a:buNone/>
            </a:pPr>
            <a:r>
              <a:rPr lang="en"/>
              <a:t>Deniz Altinbuken</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382" name="Shape 3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b="1"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lang="en"/>
              <a:t>Conclusion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Roles in Protocol</a:t>
            </a:r>
          </a:p>
        </p:txBody>
      </p:sp>
      <p:sp>
        <p:nvSpPr>
          <p:cNvPr id="388" name="Shape 388"/>
          <p:cNvSpPr/>
          <p:nvPr/>
        </p:nvSpPr>
        <p:spPr>
          <a:xfrm>
            <a:off x="504950" y="1169725"/>
            <a:ext cx="8243700" cy="33819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1600"/>
              </a:spcAft>
              <a:buNone/>
            </a:pPr>
            <a:r>
              <a:t/>
            </a:r>
            <a:endParaRPr sz="1500">
              <a:solidFill>
                <a:schemeClr val="dk2"/>
              </a:solidFill>
            </a:endParaRPr>
          </a:p>
          <a:p>
            <a:pPr indent="-323850" lvl="0" marL="457200" rtl="0">
              <a:lnSpc>
                <a:spcPct val="115000"/>
              </a:lnSpc>
              <a:spcBef>
                <a:spcPts val="0"/>
              </a:spcBef>
              <a:spcAft>
                <a:spcPts val="1600"/>
              </a:spcAft>
              <a:buClr>
                <a:schemeClr val="dk2"/>
              </a:buClr>
              <a:buSzPct val="100000"/>
            </a:pPr>
            <a:r>
              <a:rPr lang="en" sz="1500">
                <a:solidFill>
                  <a:schemeClr val="dk2"/>
                </a:solidFill>
              </a:rPr>
              <a:t>Validity</a:t>
            </a:r>
          </a:p>
          <a:p>
            <a:pPr indent="-323850" lvl="1" marL="914400" rtl="0">
              <a:lnSpc>
                <a:spcPct val="115000"/>
              </a:lnSpc>
              <a:spcBef>
                <a:spcPts val="0"/>
              </a:spcBef>
              <a:spcAft>
                <a:spcPts val="1600"/>
              </a:spcAft>
              <a:buClr>
                <a:schemeClr val="dk2"/>
              </a:buClr>
              <a:buSzPct val="100000"/>
            </a:pPr>
            <a:r>
              <a:rPr lang="en" sz="1500">
                <a:solidFill>
                  <a:schemeClr val="dk2"/>
                </a:solidFill>
              </a:rPr>
              <a:t>If all processes that propose a value propose v, then all correct deciding processes eventually decide v</a:t>
            </a:r>
          </a:p>
          <a:p>
            <a:pPr indent="-323850" lvl="0" marL="457200" rtl="0">
              <a:lnSpc>
                <a:spcPct val="115000"/>
              </a:lnSpc>
              <a:spcBef>
                <a:spcPts val="0"/>
              </a:spcBef>
              <a:spcAft>
                <a:spcPts val="1600"/>
              </a:spcAft>
              <a:buClr>
                <a:schemeClr val="dk2"/>
              </a:buClr>
              <a:buSzPct val="100000"/>
            </a:pPr>
            <a:r>
              <a:rPr lang="en" sz="1500">
                <a:solidFill>
                  <a:schemeClr val="dk2"/>
                </a:solidFill>
              </a:rPr>
              <a:t>Agreement</a:t>
            </a:r>
          </a:p>
          <a:p>
            <a:pPr indent="-323850" lvl="1" marL="914400" rtl="0">
              <a:lnSpc>
                <a:spcPct val="115000"/>
              </a:lnSpc>
              <a:spcBef>
                <a:spcPts val="0"/>
              </a:spcBef>
              <a:spcAft>
                <a:spcPts val="1600"/>
              </a:spcAft>
              <a:buClr>
                <a:schemeClr val="dk2"/>
              </a:buClr>
              <a:buSzPct val="100000"/>
            </a:pPr>
            <a:r>
              <a:rPr lang="en" sz="1500">
                <a:solidFill>
                  <a:schemeClr val="dk2"/>
                </a:solidFill>
              </a:rPr>
              <a:t>If a correct deciding process decides v, then all correct deciding processes eventually decide v</a:t>
            </a:r>
          </a:p>
          <a:p>
            <a:pPr indent="-323850" lvl="0" marL="457200" rtl="0">
              <a:lnSpc>
                <a:spcPct val="115000"/>
              </a:lnSpc>
              <a:spcBef>
                <a:spcPts val="0"/>
              </a:spcBef>
              <a:spcAft>
                <a:spcPts val="1600"/>
              </a:spcAft>
              <a:buClr>
                <a:schemeClr val="dk2"/>
              </a:buClr>
              <a:buSzPct val="100000"/>
            </a:pPr>
            <a:r>
              <a:rPr lang="en" sz="1500">
                <a:solidFill>
                  <a:schemeClr val="dk2"/>
                </a:solidFill>
              </a:rPr>
              <a:t>Integrity</a:t>
            </a:r>
          </a:p>
          <a:p>
            <a:pPr indent="-323850" lvl="1" marL="914400" rtl="0">
              <a:lnSpc>
                <a:spcPct val="115000"/>
              </a:lnSpc>
              <a:spcBef>
                <a:spcPts val="0"/>
              </a:spcBef>
              <a:spcAft>
                <a:spcPts val="1600"/>
              </a:spcAft>
              <a:buClr>
                <a:schemeClr val="dk2"/>
              </a:buClr>
              <a:buSzPct val="100000"/>
            </a:pPr>
            <a:r>
              <a:rPr lang="en" sz="1500">
                <a:solidFill>
                  <a:schemeClr val="dk2"/>
                </a:solidFill>
              </a:rPr>
              <a:t>Every correct deciding process decides at most one value, and if it decides v, then some process must have proposed v</a:t>
            </a:r>
          </a:p>
          <a:p>
            <a:pPr indent="-323850" lvl="0" marL="457200" rtl="0">
              <a:lnSpc>
                <a:spcPct val="115000"/>
              </a:lnSpc>
              <a:spcBef>
                <a:spcPts val="0"/>
              </a:spcBef>
              <a:spcAft>
                <a:spcPts val="1600"/>
              </a:spcAft>
              <a:buClr>
                <a:schemeClr val="dk2"/>
              </a:buClr>
              <a:buSzPct val="100000"/>
            </a:pPr>
            <a:r>
              <a:rPr lang="en" sz="1500">
                <a:solidFill>
                  <a:schemeClr val="dk2"/>
                </a:solidFill>
              </a:rPr>
              <a:t>Termination</a:t>
            </a:r>
          </a:p>
          <a:p>
            <a:pPr indent="-323850" lvl="1" marL="914400" rtl="0">
              <a:lnSpc>
                <a:spcPct val="115000"/>
              </a:lnSpc>
              <a:spcBef>
                <a:spcPts val="0"/>
              </a:spcBef>
              <a:spcAft>
                <a:spcPts val="1600"/>
              </a:spcAft>
              <a:buClr>
                <a:schemeClr val="dk2"/>
              </a:buClr>
              <a:buSzPct val="100000"/>
            </a:pPr>
            <a:r>
              <a:rPr lang="en" sz="1500">
                <a:solidFill>
                  <a:schemeClr val="dk2"/>
                </a:solidFill>
              </a:rPr>
              <a:t>Every correct learning process eventually learns some decided value</a:t>
            </a:r>
          </a:p>
          <a:p>
            <a:pPr lvl="0">
              <a:spcBef>
                <a:spcPts val="0"/>
              </a:spcBef>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Roles in Protocol</a:t>
            </a:r>
          </a:p>
        </p:txBody>
      </p:sp>
      <p:sp>
        <p:nvSpPr>
          <p:cNvPr id="394" name="Shape 394"/>
          <p:cNvSpPr/>
          <p:nvPr/>
        </p:nvSpPr>
        <p:spPr>
          <a:xfrm>
            <a:off x="504950" y="1169725"/>
            <a:ext cx="8243700" cy="33819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1600"/>
              </a:spcAft>
              <a:buNone/>
            </a:pPr>
            <a:r>
              <a:t/>
            </a:r>
            <a:endParaRPr sz="1500">
              <a:solidFill>
                <a:schemeClr val="dk2"/>
              </a:solidFill>
            </a:endParaRPr>
          </a:p>
          <a:p>
            <a:pPr indent="-323850" lvl="0" marL="457200" rtl="0">
              <a:lnSpc>
                <a:spcPct val="115000"/>
              </a:lnSpc>
              <a:spcBef>
                <a:spcPts val="0"/>
              </a:spcBef>
              <a:spcAft>
                <a:spcPts val="1600"/>
              </a:spcAft>
              <a:buClr>
                <a:schemeClr val="dk2"/>
              </a:buClr>
              <a:buSzPct val="100000"/>
            </a:pPr>
            <a:r>
              <a:rPr lang="en" sz="1500">
                <a:solidFill>
                  <a:schemeClr val="dk2"/>
                </a:solidFill>
              </a:rPr>
              <a:t>Validity</a:t>
            </a:r>
          </a:p>
          <a:p>
            <a:pPr indent="-323850" lvl="1" marL="914400" rtl="0">
              <a:lnSpc>
                <a:spcPct val="115000"/>
              </a:lnSpc>
              <a:spcBef>
                <a:spcPts val="0"/>
              </a:spcBef>
              <a:spcAft>
                <a:spcPts val="1600"/>
              </a:spcAft>
              <a:buClr>
                <a:schemeClr val="dk2"/>
              </a:buClr>
              <a:buSzPct val="100000"/>
            </a:pPr>
            <a:r>
              <a:rPr lang="en" sz="1500">
                <a:solidFill>
                  <a:schemeClr val="dk2"/>
                </a:solidFill>
              </a:rPr>
              <a:t>If all processes that </a:t>
            </a:r>
            <a:r>
              <a:rPr b="1" lang="en" sz="1500">
                <a:solidFill>
                  <a:srgbClr val="0000FF"/>
                </a:solidFill>
              </a:rPr>
              <a:t>propose</a:t>
            </a:r>
            <a:r>
              <a:rPr lang="en" sz="1500">
                <a:solidFill>
                  <a:schemeClr val="dk2"/>
                </a:solidFill>
              </a:rPr>
              <a:t> a value </a:t>
            </a:r>
            <a:r>
              <a:rPr b="1" lang="en" sz="1500">
                <a:solidFill>
                  <a:srgbClr val="0000FF"/>
                </a:solidFill>
              </a:rPr>
              <a:t>propose</a:t>
            </a:r>
            <a:r>
              <a:rPr lang="en" sz="1500">
                <a:solidFill>
                  <a:schemeClr val="dk2"/>
                </a:solidFill>
              </a:rPr>
              <a:t> v, then all correct </a:t>
            </a:r>
            <a:r>
              <a:rPr b="1" lang="en" sz="1500">
                <a:solidFill>
                  <a:srgbClr val="38761D"/>
                </a:solidFill>
              </a:rPr>
              <a:t>deciding</a:t>
            </a:r>
            <a:r>
              <a:rPr lang="en" sz="1500">
                <a:solidFill>
                  <a:schemeClr val="dk2"/>
                </a:solidFill>
              </a:rPr>
              <a:t> processes eventually </a:t>
            </a:r>
            <a:r>
              <a:rPr b="1" lang="en" sz="1500">
                <a:solidFill>
                  <a:srgbClr val="38761D"/>
                </a:solidFill>
              </a:rPr>
              <a:t>decide</a:t>
            </a:r>
            <a:r>
              <a:rPr lang="en" sz="1500">
                <a:solidFill>
                  <a:schemeClr val="dk2"/>
                </a:solidFill>
              </a:rPr>
              <a:t> v</a:t>
            </a:r>
          </a:p>
          <a:p>
            <a:pPr indent="-323850" lvl="0" marL="457200" rtl="0">
              <a:lnSpc>
                <a:spcPct val="115000"/>
              </a:lnSpc>
              <a:spcBef>
                <a:spcPts val="0"/>
              </a:spcBef>
              <a:spcAft>
                <a:spcPts val="1600"/>
              </a:spcAft>
              <a:buClr>
                <a:schemeClr val="dk2"/>
              </a:buClr>
              <a:buSzPct val="100000"/>
            </a:pPr>
            <a:r>
              <a:rPr lang="en" sz="1500">
                <a:solidFill>
                  <a:schemeClr val="dk2"/>
                </a:solidFill>
              </a:rPr>
              <a:t>Agreement</a:t>
            </a:r>
          </a:p>
          <a:p>
            <a:pPr indent="-323850" lvl="1" marL="914400" rtl="0">
              <a:lnSpc>
                <a:spcPct val="115000"/>
              </a:lnSpc>
              <a:spcBef>
                <a:spcPts val="0"/>
              </a:spcBef>
              <a:spcAft>
                <a:spcPts val="1600"/>
              </a:spcAft>
              <a:buClr>
                <a:schemeClr val="dk2"/>
              </a:buClr>
              <a:buSzPct val="100000"/>
            </a:pPr>
            <a:r>
              <a:rPr lang="en" sz="1500">
                <a:solidFill>
                  <a:schemeClr val="dk2"/>
                </a:solidFill>
              </a:rPr>
              <a:t>If a correct </a:t>
            </a:r>
            <a:r>
              <a:rPr b="1" lang="en" sz="1500">
                <a:solidFill>
                  <a:srgbClr val="38761D"/>
                </a:solidFill>
              </a:rPr>
              <a:t>deciding</a:t>
            </a:r>
            <a:r>
              <a:rPr lang="en" sz="1500">
                <a:solidFill>
                  <a:schemeClr val="dk2"/>
                </a:solidFill>
              </a:rPr>
              <a:t> process </a:t>
            </a:r>
            <a:r>
              <a:rPr b="1" lang="en" sz="1500">
                <a:solidFill>
                  <a:srgbClr val="38761D"/>
                </a:solidFill>
              </a:rPr>
              <a:t>decide</a:t>
            </a:r>
            <a:r>
              <a:rPr lang="en" sz="1500">
                <a:solidFill>
                  <a:schemeClr val="dk2"/>
                </a:solidFill>
              </a:rPr>
              <a:t>s v, then all correct </a:t>
            </a:r>
            <a:r>
              <a:rPr b="1" lang="en" sz="1500">
                <a:solidFill>
                  <a:srgbClr val="38761D"/>
                </a:solidFill>
              </a:rPr>
              <a:t>deciding</a:t>
            </a:r>
            <a:r>
              <a:rPr lang="en" sz="1500">
                <a:solidFill>
                  <a:schemeClr val="dk2"/>
                </a:solidFill>
              </a:rPr>
              <a:t> processes eventually </a:t>
            </a:r>
            <a:r>
              <a:rPr b="1" lang="en" sz="1500">
                <a:solidFill>
                  <a:srgbClr val="38761D"/>
                </a:solidFill>
              </a:rPr>
              <a:t>decide</a:t>
            </a:r>
            <a:r>
              <a:rPr lang="en" sz="1500">
                <a:solidFill>
                  <a:schemeClr val="dk2"/>
                </a:solidFill>
              </a:rPr>
              <a:t> v</a:t>
            </a:r>
          </a:p>
          <a:p>
            <a:pPr indent="-323850" lvl="0" marL="457200" rtl="0">
              <a:lnSpc>
                <a:spcPct val="115000"/>
              </a:lnSpc>
              <a:spcBef>
                <a:spcPts val="0"/>
              </a:spcBef>
              <a:spcAft>
                <a:spcPts val="1600"/>
              </a:spcAft>
              <a:buClr>
                <a:schemeClr val="dk2"/>
              </a:buClr>
              <a:buSzPct val="100000"/>
            </a:pPr>
            <a:r>
              <a:rPr lang="en" sz="1500">
                <a:solidFill>
                  <a:schemeClr val="dk2"/>
                </a:solidFill>
              </a:rPr>
              <a:t>Integrity</a:t>
            </a:r>
          </a:p>
          <a:p>
            <a:pPr indent="-323850" lvl="1" marL="914400" rtl="0">
              <a:lnSpc>
                <a:spcPct val="115000"/>
              </a:lnSpc>
              <a:spcBef>
                <a:spcPts val="0"/>
              </a:spcBef>
              <a:spcAft>
                <a:spcPts val="1600"/>
              </a:spcAft>
              <a:buClr>
                <a:schemeClr val="dk2"/>
              </a:buClr>
              <a:buSzPct val="100000"/>
            </a:pPr>
            <a:r>
              <a:rPr lang="en" sz="1500">
                <a:solidFill>
                  <a:schemeClr val="dk2"/>
                </a:solidFill>
              </a:rPr>
              <a:t>Every correct </a:t>
            </a:r>
            <a:r>
              <a:rPr b="1" lang="en" sz="1500">
                <a:solidFill>
                  <a:srgbClr val="38761D"/>
                </a:solidFill>
              </a:rPr>
              <a:t>deciding</a:t>
            </a:r>
            <a:r>
              <a:rPr lang="en" sz="1500">
                <a:solidFill>
                  <a:schemeClr val="dk2"/>
                </a:solidFill>
              </a:rPr>
              <a:t> process </a:t>
            </a:r>
            <a:r>
              <a:rPr b="1" lang="en" sz="1500">
                <a:solidFill>
                  <a:srgbClr val="38761D"/>
                </a:solidFill>
              </a:rPr>
              <a:t>decide</a:t>
            </a:r>
            <a:r>
              <a:rPr lang="en" sz="1500">
                <a:solidFill>
                  <a:schemeClr val="dk2"/>
                </a:solidFill>
              </a:rPr>
              <a:t>s at most one value, and if it </a:t>
            </a:r>
            <a:r>
              <a:rPr b="1" lang="en" sz="1500">
                <a:solidFill>
                  <a:srgbClr val="38761D"/>
                </a:solidFill>
              </a:rPr>
              <a:t>decide</a:t>
            </a:r>
            <a:r>
              <a:rPr lang="en" sz="1500">
                <a:solidFill>
                  <a:srgbClr val="666666"/>
                </a:solidFill>
              </a:rPr>
              <a:t>s</a:t>
            </a:r>
            <a:r>
              <a:rPr lang="en" sz="1500">
                <a:solidFill>
                  <a:schemeClr val="dk2"/>
                </a:solidFill>
              </a:rPr>
              <a:t> v, then some process must have </a:t>
            </a:r>
            <a:r>
              <a:rPr b="1" lang="en" sz="1500">
                <a:solidFill>
                  <a:srgbClr val="0000FF"/>
                </a:solidFill>
              </a:rPr>
              <a:t>propose</a:t>
            </a:r>
            <a:r>
              <a:rPr lang="en" sz="1500">
                <a:solidFill>
                  <a:schemeClr val="dk2"/>
                </a:solidFill>
              </a:rPr>
              <a:t>d v</a:t>
            </a:r>
          </a:p>
          <a:p>
            <a:pPr indent="-323850" lvl="0" marL="457200" rtl="0">
              <a:lnSpc>
                <a:spcPct val="115000"/>
              </a:lnSpc>
              <a:spcBef>
                <a:spcPts val="0"/>
              </a:spcBef>
              <a:spcAft>
                <a:spcPts val="1600"/>
              </a:spcAft>
              <a:buClr>
                <a:schemeClr val="dk2"/>
              </a:buClr>
              <a:buSzPct val="100000"/>
            </a:pPr>
            <a:r>
              <a:rPr lang="en" sz="1500">
                <a:solidFill>
                  <a:schemeClr val="dk2"/>
                </a:solidFill>
              </a:rPr>
              <a:t>Termination</a:t>
            </a:r>
          </a:p>
          <a:p>
            <a:pPr indent="-323850" lvl="1" marL="914400" rtl="0">
              <a:lnSpc>
                <a:spcPct val="115000"/>
              </a:lnSpc>
              <a:spcBef>
                <a:spcPts val="0"/>
              </a:spcBef>
              <a:spcAft>
                <a:spcPts val="1600"/>
              </a:spcAft>
              <a:buClr>
                <a:schemeClr val="dk2"/>
              </a:buClr>
              <a:buSzPct val="100000"/>
            </a:pPr>
            <a:r>
              <a:rPr lang="en" sz="1500">
                <a:solidFill>
                  <a:schemeClr val="dk2"/>
                </a:solidFill>
              </a:rPr>
              <a:t>Every correct </a:t>
            </a:r>
            <a:r>
              <a:rPr b="1" lang="en" sz="1500">
                <a:solidFill>
                  <a:srgbClr val="E69138"/>
                </a:solidFill>
              </a:rPr>
              <a:t>learning</a:t>
            </a:r>
            <a:r>
              <a:rPr lang="en" sz="1500">
                <a:solidFill>
                  <a:schemeClr val="dk2"/>
                </a:solidFill>
              </a:rPr>
              <a:t> process eventually </a:t>
            </a:r>
            <a:r>
              <a:rPr b="1" lang="en" sz="1500">
                <a:solidFill>
                  <a:srgbClr val="E69138"/>
                </a:solidFill>
              </a:rPr>
              <a:t>learn</a:t>
            </a:r>
            <a:r>
              <a:rPr lang="en" sz="1500">
                <a:solidFill>
                  <a:srgbClr val="666666"/>
                </a:solidFill>
              </a:rPr>
              <a:t>s</a:t>
            </a:r>
            <a:r>
              <a:rPr lang="en" sz="1500">
                <a:solidFill>
                  <a:schemeClr val="dk2"/>
                </a:solidFill>
              </a:rPr>
              <a:t> some </a:t>
            </a:r>
            <a:r>
              <a:rPr b="1" lang="en" sz="1500">
                <a:solidFill>
                  <a:srgbClr val="38761D"/>
                </a:solidFill>
              </a:rPr>
              <a:t>decided</a:t>
            </a:r>
            <a:r>
              <a:rPr lang="en" sz="1500">
                <a:solidFill>
                  <a:schemeClr val="dk2"/>
                </a:solidFill>
              </a:rPr>
              <a:t> value</a:t>
            </a:r>
          </a:p>
          <a:p>
            <a:pPr lvl="0" rtl="0">
              <a:spcBef>
                <a:spcPts val="0"/>
              </a:spcBef>
              <a:buNone/>
            </a:pPr>
            <a:r>
              <a:t/>
            </a:r>
            <a:endParaRPr sz="1500"/>
          </a:p>
        </p:txBody>
      </p:sp>
      <p:sp>
        <p:nvSpPr>
          <p:cNvPr id="395" name="Shape 395"/>
          <p:cNvSpPr txBox="1"/>
          <p:nvPr>
            <p:ph idx="1" type="body"/>
          </p:nvPr>
        </p:nvSpPr>
        <p:spPr>
          <a:xfrm>
            <a:off x="311700" y="1152163"/>
            <a:ext cx="2508000" cy="456000"/>
          </a:xfrm>
          <a:prstGeom prst="rect">
            <a:avLst/>
          </a:prstGeom>
        </p:spPr>
        <p:txBody>
          <a:bodyPr anchorCtr="0" anchor="t" bIns="91425" lIns="91425" rIns="91425" wrap="square" tIns="91425">
            <a:noAutofit/>
          </a:bodyPr>
          <a:lstStyle/>
          <a:p>
            <a:pPr lvl="0" rtl="0" algn="ctr">
              <a:spcBef>
                <a:spcPts val="0"/>
              </a:spcBef>
              <a:buNone/>
            </a:pPr>
            <a:r>
              <a:rPr lang="en">
                <a:solidFill>
                  <a:srgbClr val="0000FF"/>
                </a:solidFill>
              </a:rPr>
              <a:t>Proposers</a:t>
            </a:r>
          </a:p>
        </p:txBody>
      </p:sp>
      <p:sp>
        <p:nvSpPr>
          <p:cNvPr id="396" name="Shape 396"/>
          <p:cNvSpPr/>
          <p:nvPr/>
        </p:nvSpPr>
        <p:spPr>
          <a:xfrm>
            <a:off x="1174500" y="2836575"/>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7" name="Shape 39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8" name="Shape 398"/>
          <p:cNvSpPr txBox="1"/>
          <p:nvPr>
            <p:ph idx="1" type="body"/>
          </p:nvPr>
        </p:nvSpPr>
        <p:spPr>
          <a:xfrm>
            <a:off x="3318000" y="1187663"/>
            <a:ext cx="2508000" cy="456000"/>
          </a:xfrm>
          <a:prstGeom prst="rect">
            <a:avLst/>
          </a:prstGeom>
        </p:spPr>
        <p:txBody>
          <a:bodyPr anchorCtr="0" anchor="t" bIns="91425" lIns="91425" rIns="91425" wrap="square" tIns="91425">
            <a:noAutofit/>
          </a:bodyPr>
          <a:lstStyle/>
          <a:p>
            <a:pPr lvl="0" rtl="0" algn="ctr">
              <a:spcBef>
                <a:spcPts val="0"/>
              </a:spcBef>
              <a:buNone/>
            </a:pPr>
            <a:r>
              <a:rPr lang="en">
                <a:solidFill>
                  <a:srgbClr val="38761D"/>
                </a:solidFill>
              </a:rPr>
              <a:t>Acceptors</a:t>
            </a:r>
          </a:p>
        </p:txBody>
      </p:sp>
      <p:sp>
        <p:nvSpPr>
          <p:cNvPr id="399" name="Shape 399"/>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E69138"/>
              </a:solidFill>
            </a:endParaRPr>
          </a:p>
        </p:txBody>
      </p:sp>
      <p:sp>
        <p:nvSpPr>
          <p:cNvPr id="400" name="Shape 400"/>
          <p:cNvSpPr txBox="1"/>
          <p:nvPr>
            <p:ph idx="1" type="body"/>
          </p:nvPr>
        </p:nvSpPr>
        <p:spPr>
          <a:xfrm>
            <a:off x="6324300" y="1187663"/>
            <a:ext cx="2508000" cy="456000"/>
          </a:xfrm>
          <a:prstGeom prst="rect">
            <a:avLst/>
          </a:prstGeom>
        </p:spPr>
        <p:txBody>
          <a:bodyPr anchorCtr="0" anchor="t" bIns="91425" lIns="91425" rIns="91425" wrap="square" tIns="91425">
            <a:noAutofit/>
          </a:bodyPr>
          <a:lstStyle/>
          <a:p>
            <a:pPr lvl="0" rtl="0" algn="ctr">
              <a:spcBef>
                <a:spcPts val="0"/>
              </a:spcBef>
              <a:buNone/>
            </a:pPr>
            <a:r>
              <a:rPr lang="en">
                <a:solidFill>
                  <a:srgbClr val="E69138"/>
                </a:solidFill>
              </a:rPr>
              <a:t>Learners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94"/>
                                        </p:tgtEl>
                                      </p:cBhvr>
                                    </p:animEffect>
                                    <p:set>
                                      <p:cBhvr>
                                        <p:cTn dur="1" fill="hold">
                                          <p:stCondLst>
                                            <p:cond delay="1000"/>
                                          </p:stCondLst>
                                        </p:cTn>
                                        <p:tgtEl>
                                          <p:spTgt spid="39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406" name="Shape 40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Proposer</a:t>
            </a:r>
          </a:p>
          <a:p>
            <a:pPr lvl="0" rtl="0">
              <a:spcBef>
                <a:spcPts val="0"/>
              </a:spcBef>
              <a:buNone/>
            </a:pPr>
            <a:r>
              <a:rPr lang="en"/>
              <a:t>Do nothing</a:t>
            </a:r>
          </a:p>
          <a:p>
            <a:pPr lvl="0" rtl="0">
              <a:spcBef>
                <a:spcPts val="0"/>
              </a:spcBef>
              <a:buNone/>
            </a:pPr>
            <a:r>
              <a:t/>
            </a:r>
            <a:endParaRPr/>
          </a:p>
        </p:txBody>
      </p:sp>
      <p:sp>
        <p:nvSpPr>
          <p:cNvPr id="407" name="Shape 407"/>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Acceptor</a:t>
            </a:r>
          </a:p>
          <a:p>
            <a:pPr lvl="0" rtl="0">
              <a:spcBef>
                <a:spcPts val="0"/>
              </a:spcBef>
              <a:buNone/>
            </a:pPr>
            <a:r>
              <a:rPr lang="en"/>
              <a:t>Let v</a:t>
            </a:r>
            <a:r>
              <a:rPr baseline="-25000" lang="en"/>
              <a:t>decided</a:t>
            </a:r>
            <a:r>
              <a:rPr lang="en"/>
              <a:t> = v</a:t>
            </a:r>
            <a:r>
              <a:rPr baseline="-25000" lang="en"/>
              <a:t>0</a:t>
            </a:r>
            <a:r>
              <a:rPr lang="en"/>
              <a:t> and s</a:t>
            </a:r>
            <a:r>
              <a:rPr lang="en"/>
              <a:t>end decide(v</a:t>
            </a:r>
            <a:r>
              <a:rPr baseline="-25000" lang="en"/>
              <a:t>0</a:t>
            </a:r>
            <a:r>
              <a:rPr lang="en"/>
              <a:t>) to learners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73" name="Shape 73"/>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74" name="Shape 74"/>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75" name="Shape 75"/>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76" name="Shape 76"/>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Where do we want to go to eat lunch?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413" name="Shape 413"/>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4" name="Shape 414"/>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E69138"/>
              </a:solidFill>
            </a:endParaRPr>
          </a:p>
        </p:txBody>
      </p:sp>
      <p:cxnSp>
        <p:nvCxnSpPr>
          <p:cNvPr id="415" name="Shape 415"/>
          <p:cNvCxnSpPr>
            <a:stCxn id="413" idx="6"/>
            <a:endCxn id="414" idx="2"/>
          </p:cNvCxnSpPr>
          <p:nvPr/>
        </p:nvCxnSpPr>
        <p:spPr>
          <a:xfrm>
            <a:off x="4963200" y="3227775"/>
            <a:ext cx="2223900" cy="0"/>
          </a:xfrm>
          <a:prstGeom prst="straightConnector1">
            <a:avLst/>
          </a:prstGeom>
          <a:noFill/>
          <a:ln cap="flat" cmpd="sng" w="9525">
            <a:solidFill>
              <a:schemeClr val="dk2"/>
            </a:solidFill>
            <a:prstDash val="solid"/>
            <a:round/>
            <a:headEnd len="lg" w="lg" type="none"/>
            <a:tailEnd len="lg" w="lg" type="triangle"/>
          </a:ln>
        </p:spPr>
      </p:cxnSp>
      <p:sp>
        <p:nvSpPr>
          <p:cNvPr id="416" name="Shape 416"/>
          <p:cNvSpPr txBox="1"/>
          <p:nvPr/>
        </p:nvSpPr>
        <p:spPr>
          <a:xfrm>
            <a:off x="5506050" y="2836575"/>
            <a:ext cx="1042200" cy="260700"/>
          </a:xfrm>
          <a:prstGeom prst="rect">
            <a:avLst/>
          </a:prstGeom>
          <a:noFill/>
          <a:ln>
            <a:noFill/>
          </a:ln>
        </p:spPr>
        <p:txBody>
          <a:bodyPr anchorCtr="0" anchor="t" bIns="91425" lIns="91425" rIns="91425" wrap="square" tIns="91425">
            <a:noAutofit/>
          </a:bodyPr>
          <a:lstStyle/>
          <a:p>
            <a:pPr lvl="0">
              <a:spcBef>
                <a:spcPts val="0"/>
              </a:spcBef>
              <a:buNone/>
            </a:pPr>
            <a:r>
              <a:rPr lang="en"/>
              <a:t>decide(v</a:t>
            </a:r>
            <a:r>
              <a:rPr baseline="-25000" lang="en"/>
              <a:t>0</a:t>
            </a:r>
            <a:r>
              <a:rPr lang="en"/>
              <a:t>)</a:t>
            </a:r>
          </a:p>
        </p:txBody>
      </p:sp>
      <p:sp>
        <p:nvSpPr>
          <p:cNvPr id="417" name="Shape 417"/>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Integrity: </a:t>
            </a:r>
            <a:r>
              <a:rPr lang="en" sz="1200">
                <a:solidFill>
                  <a:schemeClr val="dk2"/>
                </a:solidFill>
              </a:rPr>
              <a:t>Every correct deciding process decides at most one value, and if it decides v, then some process must have proposed v</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Shape 4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423" name="Shape 423"/>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Proposer</a:t>
            </a:r>
          </a:p>
          <a:p>
            <a:pPr lvl="0" rtl="0">
              <a:spcBef>
                <a:spcPts val="0"/>
              </a:spcBef>
              <a:buNone/>
            </a:pPr>
            <a:r>
              <a:rPr lang="en">
                <a:solidFill>
                  <a:srgbClr val="FF0000"/>
                </a:solidFill>
              </a:rPr>
              <a:t>When have value v to propose</a:t>
            </a:r>
          </a:p>
          <a:p>
            <a:pPr indent="-228600" lvl="0" marL="457200" rtl="0">
              <a:spcBef>
                <a:spcPts val="0"/>
              </a:spcBef>
              <a:buClr>
                <a:srgbClr val="FF0000"/>
              </a:buClr>
              <a:buChar char="●"/>
            </a:pPr>
            <a:r>
              <a:rPr lang="en">
                <a:solidFill>
                  <a:srgbClr val="FF0000"/>
                </a:solidFill>
              </a:rPr>
              <a:t>Send propose(v) to acceptors</a:t>
            </a:r>
          </a:p>
          <a:p>
            <a:pPr lvl="0" rtl="0">
              <a:spcBef>
                <a:spcPts val="0"/>
              </a:spcBef>
              <a:buNone/>
            </a:pPr>
            <a:r>
              <a:t/>
            </a:r>
            <a:endParaRPr/>
          </a:p>
        </p:txBody>
      </p:sp>
      <p:sp>
        <p:nvSpPr>
          <p:cNvPr id="424" name="Shape 424"/>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Acceptor</a:t>
            </a:r>
          </a:p>
          <a:p>
            <a:pPr lvl="0" rtl="0">
              <a:spcBef>
                <a:spcPts val="0"/>
              </a:spcBef>
              <a:buNone/>
            </a:pPr>
            <a:r>
              <a:rPr lang="en">
                <a:solidFill>
                  <a:srgbClr val="FF0000"/>
                </a:solidFill>
              </a:rPr>
              <a:t>On receive propose(v)</a:t>
            </a:r>
          </a:p>
          <a:p>
            <a:pPr indent="-228600" lvl="0" marL="457200" rtl="0">
              <a:spcBef>
                <a:spcPts val="0"/>
              </a:spcBef>
              <a:buClr>
                <a:srgbClr val="FF0000"/>
              </a:buClr>
            </a:pPr>
            <a:r>
              <a:rPr lang="en">
                <a:solidFill>
                  <a:srgbClr val="FF0000"/>
                </a:solidFill>
              </a:rPr>
              <a:t>If not yet decided, let v</a:t>
            </a:r>
            <a:r>
              <a:rPr baseline="-25000" lang="en">
                <a:solidFill>
                  <a:srgbClr val="FF0000"/>
                </a:solidFill>
              </a:rPr>
              <a:t>decided</a:t>
            </a:r>
            <a:r>
              <a:rPr lang="en">
                <a:solidFill>
                  <a:srgbClr val="FF0000"/>
                </a:solidFill>
              </a:rPr>
              <a:t> = v and send decide(v) to learners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430" name="Shape 430"/>
          <p:cNvSpPr/>
          <p:nvPr/>
        </p:nvSpPr>
        <p:spPr>
          <a:xfrm>
            <a:off x="1174500" y="2836575"/>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1" name="Shape 431"/>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2" name="Shape 432"/>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cxnSp>
        <p:nvCxnSpPr>
          <p:cNvPr id="433" name="Shape 433"/>
          <p:cNvCxnSpPr>
            <a:stCxn id="430" idx="6"/>
            <a:endCxn id="431" idx="2"/>
          </p:cNvCxnSpPr>
          <p:nvPr/>
        </p:nvCxnSpPr>
        <p:spPr>
          <a:xfrm>
            <a:off x="1956900" y="3227775"/>
            <a:ext cx="2223900" cy="0"/>
          </a:xfrm>
          <a:prstGeom prst="straightConnector1">
            <a:avLst/>
          </a:prstGeom>
          <a:noFill/>
          <a:ln cap="flat" cmpd="sng" w="9525">
            <a:solidFill>
              <a:schemeClr val="dk2"/>
            </a:solidFill>
            <a:prstDash val="solid"/>
            <a:round/>
            <a:headEnd len="lg" w="lg" type="none"/>
            <a:tailEnd len="lg" w="lg" type="triangle"/>
          </a:ln>
        </p:spPr>
      </p:cxnSp>
      <p:sp>
        <p:nvSpPr>
          <p:cNvPr id="434" name="Shape 434"/>
          <p:cNvSpPr txBox="1"/>
          <p:nvPr/>
        </p:nvSpPr>
        <p:spPr>
          <a:xfrm>
            <a:off x="2464200" y="2890300"/>
            <a:ext cx="1066200" cy="314100"/>
          </a:xfrm>
          <a:prstGeom prst="rect">
            <a:avLst/>
          </a:prstGeom>
          <a:noFill/>
          <a:ln>
            <a:noFill/>
          </a:ln>
        </p:spPr>
        <p:txBody>
          <a:bodyPr anchorCtr="0" anchor="t" bIns="91425" lIns="91425" rIns="91425" wrap="square" tIns="91425">
            <a:noAutofit/>
          </a:bodyPr>
          <a:lstStyle/>
          <a:p>
            <a:pPr lvl="0">
              <a:spcBef>
                <a:spcPts val="0"/>
              </a:spcBef>
              <a:buNone/>
            </a:pPr>
            <a:r>
              <a:rPr lang="en"/>
              <a:t>propose(v)</a:t>
            </a:r>
          </a:p>
        </p:txBody>
      </p:sp>
      <p:pic>
        <p:nvPicPr>
          <p:cNvPr id="435" name="Shape 435"/>
          <p:cNvPicPr preferRelativeResize="0"/>
          <p:nvPr/>
        </p:nvPicPr>
        <p:blipFill>
          <a:blip r:embed="rId3">
            <a:alphaModFix/>
          </a:blip>
          <a:stretch>
            <a:fillRect/>
          </a:stretch>
        </p:blipFill>
        <p:spPr>
          <a:xfrm>
            <a:off x="3835425" y="2348250"/>
            <a:ext cx="1473130" cy="1514050"/>
          </a:xfrm>
          <a:prstGeom prst="rect">
            <a:avLst/>
          </a:prstGeom>
          <a:noFill/>
          <a:ln>
            <a:noFill/>
          </a:ln>
        </p:spPr>
      </p:pic>
      <p:sp>
        <p:nvSpPr>
          <p:cNvPr id="436" name="Shape 436"/>
          <p:cNvSpPr/>
          <p:nvPr/>
        </p:nvSpPr>
        <p:spPr>
          <a:xfrm>
            <a:off x="7448725" y="2048050"/>
            <a:ext cx="1023900" cy="678000"/>
          </a:xfrm>
          <a:prstGeom prst="cloudCallout">
            <a:avLst>
              <a:gd fmla="val -20833" name="adj1"/>
              <a:gd fmla="val 62500" name="adj2"/>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solidFill>
                  <a:srgbClr val="E69138"/>
                </a:solidFill>
              </a:rPr>
              <a:t>???</a:t>
            </a:r>
          </a:p>
        </p:txBody>
      </p:sp>
      <p:sp>
        <p:nvSpPr>
          <p:cNvPr id="437" name="Shape 437"/>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8" name="Shape 438"/>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39" name="Shape 439"/>
          <p:cNvCxnSpPr>
            <a:stCxn id="437" idx="6"/>
            <a:endCxn id="431"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440" name="Shape 440"/>
          <p:cNvCxnSpPr>
            <a:stCxn id="438" idx="6"/>
            <a:endCxn id="431"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441" name="Shape 441"/>
          <p:cNvSpPr txBox="1"/>
          <p:nvPr/>
        </p:nvSpPr>
        <p:spPr>
          <a:xfrm rot="-1429892">
            <a:off x="2363076" y="3453160"/>
            <a:ext cx="1066208" cy="314169"/>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sp>
        <p:nvSpPr>
          <p:cNvPr id="442" name="Shape 442"/>
          <p:cNvSpPr txBox="1"/>
          <p:nvPr/>
        </p:nvSpPr>
        <p:spPr>
          <a:xfrm rot="1497858">
            <a:off x="2535733" y="2342540"/>
            <a:ext cx="1066216" cy="314065"/>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sp>
        <p:nvSpPr>
          <p:cNvPr id="443" name="Shape 443"/>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1600"/>
              </a:spcAft>
              <a:buNone/>
            </a:pPr>
            <a:r>
              <a:t/>
            </a:r>
            <a:endParaRPr b="1" sz="1200">
              <a:solidFill>
                <a:schemeClr val="dk2"/>
              </a:solidFill>
            </a:endParaRPr>
          </a:p>
          <a:p>
            <a:pPr lvl="0" rtl="0">
              <a:lnSpc>
                <a:spcPct val="115000"/>
              </a:lnSpc>
              <a:spcBef>
                <a:spcPts val="0"/>
              </a:spcBef>
              <a:spcAft>
                <a:spcPts val="1600"/>
              </a:spcAft>
              <a:buNone/>
            </a:pPr>
            <a:r>
              <a:rPr b="1" lang="en" sz="1200">
                <a:solidFill>
                  <a:schemeClr val="dk2"/>
                </a:solidFill>
              </a:rPr>
              <a:t> </a:t>
            </a:r>
          </a:p>
          <a:p>
            <a:pPr lvl="0" rtl="0">
              <a:lnSpc>
                <a:spcPct val="115000"/>
              </a:lnSpc>
              <a:spcBef>
                <a:spcPts val="0"/>
              </a:spcBef>
              <a:spcAft>
                <a:spcPts val="1600"/>
              </a:spcAft>
              <a:buClr>
                <a:schemeClr val="dk1"/>
              </a:buClr>
              <a:buSzPct val="91666"/>
              <a:buFont typeface="Arial"/>
              <a:buNone/>
            </a:pPr>
            <a:r>
              <a:rPr b="1" lang="en" sz="1200">
                <a:solidFill>
                  <a:schemeClr val="dk2"/>
                </a:solidFill>
              </a:rPr>
              <a:t>Termination: </a:t>
            </a:r>
            <a:r>
              <a:rPr lang="en" sz="1200">
                <a:solidFill>
                  <a:schemeClr val="dk2"/>
                </a:solidFill>
              </a:rPr>
              <a:t>Every correct learning process eventually learns some decided value</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1"/>
                                        </p:tgtEl>
                                      </p:cBhvr>
                                    </p:animEffect>
                                    <p:set>
                                      <p:cBhvr>
                                        <p:cTn dur="1" fill="hold">
                                          <p:stCondLst>
                                            <p:cond delay="1000"/>
                                          </p:stCondLst>
                                        </p:cTn>
                                        <p:tgtEl>
                                          <p:spTgt spid="43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Constructing a Protocol</a:t>
            </a:r>
          </a:p>
        </p:txBody>
      </p:sp>
      <p:sp>
        <p:nvSpPr>
          <p:cNvPr id="449" name="Shape 449"/>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Proposer</a:t>
            </a:r>
          </a:p>
          <a:p>
            <a:pPr lvl="0" rtl="0">
              <a:spcBef>
                <a:spcPts val="0"/>
              </a:spcBef>
              <a:buNone/>
            </a:pPr>
            <a:r>
              <a:rPr lang="en"/>
              <a:t>When have value v to propose</a:t>
            </a:r>
          </a:p>
          <a:p>
            <a:pPr indent="-228600" lvl="0" marL="457200" rtl="0">
              <a:spcBef>
                <a:spcPts val="0"/>
              </a:spcBef>
              <a:buChar char="●"/>
            </a:pPr>
            <a:r>
              <a:rPr lang="en"/>
              <a:t>Send propose(v) to acceptors</a:t>
            </a:r>
          </a:p>
          <a:p>
            <a:pPr lvl="0">
              <a:spcBef>
                <a:spcPts val="0"/>
              </a:spcBef>
              <a:buNone/>
            </a:pPr>
            <a:r>
              <a:t/>
            </a:r>
            <a:endParaRPr/>
          </a:p>
        </p:txBody>
      </p:sp>
      <p:sp>
        <p:nvSpPr>
          <p:cNvPr id="450" name="Shape 450"/>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Acceptor</a:t>
            </a:r>
          </a:p>
          <a:p>
            <a:pPr lvl="0" rtl="0">
              <a:spcBef>
                <a:spcPts val="0"/>
              </a:spcBef>
              <a:buNone/>
            </a:pPr>
            <a:r>
              <a:rPr lang="en"/>
              <a:t>On receive propose(v)</a:t>
            </a:r>
          </a:p>
          <a:p>
            <a:pPr indent="-228600" lvl="0" marL="457200" rtl="0">
              <a:spcBef>
                <a:spcPts val="0"/>
              </a:spcBef>
            </a:pPr>
            <a:r>
              <a:rPr lang="en"/>
              <a:t>If not yet decided, let v</a:t>
            </a:r>
            <a:r>
              <a:rPr baseline="-25000" lang="en"/>
              <a:t>decided</a:t>
            </a:r>
            <a:r>
              <a:rPr lang="en"/>
              <a:t> = v</a:t>
            </a:r>
          </a:p>
          <a:p>
            <a:pPr lvl="0" rtl="0">
              <a:spcBef>
                <a:spcPts val="0"/>
              </a:spcBef>
              <a:buNone/>
            </a:pPr>
            <a:r>
              <a:rPr lang="en">
                <a:solidFill>
                  <a:srgbClr val="FF0000"/>
                </a:solidFill>
              </a:rPr>
              <a:t>When majority of correct acceptors have decided v</a:t>
            </a:r>
          </a:p>
          <a:p>
            <a:pPr indent="-228600" lvl="0" marL="457200" rtl="0">
              <a:spcBef>
                <a:spcPts val="0"/>
              </a:spcBef>
              <a:buClr>
                <a:srgbClr val="FF0000"/>
              </a:buClr>
            </a:pPr>
            <a:r>
              <a:rPr lang="en">
                <a:solidFill>
                  <a:srgbClr val="FF0000"/>
                </a:solidFill>
              </a:rPr>
              <a:t>Send decide(v) to learners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456" name="Shape 456"/>
          <p:cNvSpPr/>
          <p:nvPr/>
        </p:nvSpPr>
        <p:spPr>
          <a:xfrm>
            <a:off x="1174500" y="2836575"/>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7" name="Shape 45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8" name="Shape 458"/>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cxnSp>
        <p:nvCxnSpPr>
          <p:cNvPr id="459" name="Shape 459"/>
          <p:cNvCxnSpPr>
            <a:stCxn id="456" idx="6"/>
            <a:endCxn id="457" idx="2"/>
          </p:cNvCxnSpPr>
          <p:nvPr/>
        </p:nvCxnSpPr>
        <p:spPr>
          <a:xfrm>
            <a:off x="1956900" y="3227775"/>
            <a:ext cx="2223900" cy="0"/>
          </a:xfrm>
          <a:prstGeom prst="straightConnector1">
            <a:avLst/>
          </a:prstGeom>
          <a:noFill/>
          <a:ln cap="flat" cmpd="sng" w="9525">
            <a:solidFill>
              <a:schemeClr val="dk2"/>
            </a:solidFill>
            <a:prstDash val="solid"/>
            <a:round/>
            <a:headEnd len="lg" w="lg" type="none"/>
            <a:tailEnd len="lg" w="lg" type="triangle"/>
          </a:ln>
        </p:spPr>
      </p:cxnSp>
      <p:sp>
        <p:nvSpPr>
          <p:cNvPr id="460" name="Shape 460"/>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1" name="Shape 461"/>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2" name="Shape 462"/>
          <p:cNvSpPr txBox="1"/>
          <p:nvPr/>
        </p:nvSpPr>
        <p:spPr>
          <a:xfrm>
            <a:off x="2535751" y="3862009"/>
            <a:ext cx="10662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sp>
        <p:nvSpPr>
          <p:cNvPr id="463" name="Shape 463"/>
          <p:cNvSpPr txBox="1"/>
          <p:nvPr/>
        </p:nvSpPr>
        <p:spPr>
          <a:xfrm rot="-967">
            <a:off x="2535758" y="1811005"/>
            <a:ext cx="10662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sp>
        <p:nvSpPr>
          <p:cNvPr id="464" name="Shape 464"/>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5" name="Shape 465"/>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66" name="Shape 466"/>
          <p:cNvCxnSpPr>
            <a:endCxn id="465"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467" name="Shape 467"/>
          <p:cNvCxnSpPr>
            <a:endCxn id="464"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468" name="Shape 468"/>
          <p:cNvCxnSpPr>
            <a:stCxn id="464" idx="6"/>
            <a:endCxn id="458" idx="2"/>
          </p:cNvCxnSpPr>
          <p:nvPr/>
        </p:nvCxnSpPr>
        <p:spPr>
          <a:xfrm>
            <a:off x="49632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469" name="Shape 469"/>
          <p:cNvCxnSpPr>
            <a:stCxn id="465" idx="6"/>
            <a:endCxn id="458" idx="2"/>
          </p:cNvCxnSpPr>
          <p:nvPr/>
        </p:nvCxnSpPr>
        <p:spPr>
          <a:xfrm flipH="1" rot="10800000">
            <a:off x="4963200" y="3227800"/>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470" name="Shape 470"/>
          <p:cNvSpPr txBox="1"/>
          <p:nvPr/>
        </p:nvSpPr>
        <p:spPr>
          <a:xfrm rot="1454879">
            <a:off x="5483325" y="2317118"/>
            <a:ext cx="929175" cy="314203"/>
          </a:xfrm>
          <a:prstGeom prst="rect">
            <a:avLst/>
          </a:prstGeom>
          <a:noFill/>
          <a:ln>
            <a:noFill/>
          </a:ln>
        </p:spPr>
        <p:txBody>
          <a:bodyPr anchorCtr="0" anchor="t" bIns="91425" lIns="91425" rIns="91425" wrap="square" tIns="91425">
            <a:noAutofit/>
          </a:bodyPr>
          <a:lstStyle/>
          <a:p>
            <a:pPr lvl="0">
              <a:spcBef>
                <a:spcPts val="0"/>
              </a:spcBef>
              <a:buNone/>
            </a:pPr>
            <a:r>
              <a:rPr lang="en"/>
              <a:t>decide(v)</a:t>
            </a:r>
          </a:p>
        </p:txBody>
      </p:sp>
      <p:sp>
        <p:nvSpPr>
          <p:cNvPr id="471" name="Shape 471"/>
          <p:cNvSpPr txBox="1"/>
          <p:nvPr/>
        </p:nvSpPr>
        <p:spPr>
          <a:xfrm rot="-1475270">
            <a:off x="5483250" y="3441406"/>
            <a:ext cx="929371" cy="314127"/>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cxnSp>
        <p:nvCxnSpPr>
          <p:cNvPr id="472" name="Shape 472"/>
          <p:cNvCxnSpPr>
            <a:stCxn id="461" idx="6"/>
            <a:endCxn id="465"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473" name="Shape 473"/>
          <p:cNvCxnSpPr>
            <a:stCxn id="461" idx="6"/>
            <a:endCxn id="457"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474" name="Shape 474"/>
          <p:cNvCxnSpPr>
            <a:stCxn id="456" idx="6"/>
            <a:endCxn id="464" idx="2"/>
          </p:cNvCxnSpPr>
          <p:nvPr/>
        </p:nvCxnSpPr>
        <p:spPr>
          <a:xfrm flipH="1" rot="10800000">
            <a:off x="1956900" y="22020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475" name="Shape 475"/>
          <p:cNvCxnSpPr>
            <a:stCxn id="456" idx="6"/>
            <a:endCxn id="465" idx="2"/>
          </p:cNvCxnSpPr>
          <p:nvPr/>
        </p:nvCxnSpPr>
        <p:spPr>
          <a:xfrm>
            <a:off x="1956900" y="32277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476" name="Shape 476"/>
          <p:cNvCxnSpPr>
            <a:stCxn id="460" idx="6"/>
            <a:endCxn id="457"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477" name="Shape 477"/>
          <p:cNvCxnSpPr>
            <a:stCxn id="460" idx="6"/>
            <a:endCxn id="464"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478" name="Shape 478"/>
          <p:cNvSpPr txBox="1"/>
          <p:nvPr/>
        </p:nvSpPr>
        <p:spPr>
          <a:xfrm>
            <a:off x="2535750" y="2836575"/>
            <a:ext cx="10662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pic>
        <p:nvPicPr>
          <p:cNvPr id="479" name="Shape 479"/>
          <p:cNvPicPr preferRelativeResize="0"/>
          <p:nvPr/>
        </p:nvPicPr>
        <p:blipFill>
          <a:blip r:embed="rId3">
            <a:alphaModFix/>
          </a:blip>
          <a:stretch>
            <a:fillRect/>
          </a:stretch>
        </p:blipFill>
        <p:spPr>
          <a:xfrm>
            <a:off x="3835425" y="2348250"/>
            <a:ext cx="1473130" cy="151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1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57"/>
                                        </p:tgtEl>
                                      </p:cBhvr>
                                    </p:animEffect>
                                    <p:set>
                                      <p:cBhvr>
                                        <p:cTn dur="1" fill="hold">
                                          <p:stCondLst>
                                            <p:cond delay="1000"/>
                                          </p:stCondLst>
                                        </p:cTn>
                                        <p:tgtEl>
                                          <p:spTgt spid="45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Shape 484"/>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5" name="Shape 485"/>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v’</a:t>
            </a:r>
          </a:p>
        </p:txBody>
      </p:sp>
      <p:sp>
        <p:nvSpPr>
          <p:cNvPr id="486" name="Shape 486"/>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t/>
            </a:r>
            <a:endParaRPr/>
          </a:p>
        </p:txBody>
      </p:sp>
      <p:sp>
        <p:nvSpPr>
          <p:cNvPr id="487" name="Shape 487"/>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t/>
            </a:r>
            <a:endParaRPr/>
          </a:p>
        </p:txBody>
      </p:sp>
      <p:sp>
        <p:nvSpPr>
          <p:cNvPr id="488" name="Shape 488"/>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p>
        </p:txBody>
      </p:sp>
      <p:sp>
        <p:nvSpPr>
          <p:cNvPr id="489" name="Shape 489"/>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p>
        </p:txBody>
      </p:sp>
      <p:sp>
        <p:nvSpPr>
          <p:cNvPr id="490" name="Shape 4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491" name="Shape 491"/>
          <p:cNvSpPr/>
          <p:nvPr/>
        </p:nvSpPr>
        <p:spPr>
          <a:xfrm>
            <a:off x="1174500" y="2836575"/>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2" name="Shape 492"/>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cxnSp>
        <p:nvCxnSpPr>
          <p:cNvPr id="493" name="Shape 493"/>
          <p:cNvCxnSpPr>
            <a:stCxn id="491" idx="6"/>
            <a:endCxn id="484" idx="2"/>
          </p:cNvCxnSpPr>
          <p:nvPr/>
        </p:nvCxnSpPr>
        <p:spPr>
          <a:xfrm>
            <a:off x="1956900" y="3227775"/>
            <a:ext cx="2223900" cy="0"/>
          </a:xfrm>
          <a:prstGeom prst="straightConnector1">
            <a:avLst/>
          </a:prstGeom>
          <a:noFill/>
          <a:ln cap="flat" cmpd="sng" w="9525">
            <a:solidFill>
              <a:schemeClr val="dk2"/>
            </a:solidFill>
            <a:prstDash val="solid"/>
            <a:round/>
            <a:headEnd len="lg" w="lg" type="none"/>
            <a:tailEnd len="lg" w="lg" type="triangle"/>
          </a:ln>
        </p:spPr>
      </p:cxnSp>
      <p:sp>
        <p:nvSpPr>
          <p:cNvPr id="494" name="Shape 494"/>
          <p:cNvSpPr txBox="1"/>
          <p:nvPr/>
        </p:nvSpPr>
        <p:spPr>
          <a:xfrm>
            <a:off x="2535750" y="2836575"/>
            <a:ext cx="11352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sp>
        <p:nvSpPr>
          <p:cNvPr id="495" name="Shape 495"/>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6" name="Shape 496"/>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7" name="Shape 497"/>
          <p:cNvSpPr txBox="1"/>
          <p:nvPr/>
        </p:nvSpPr>
        <p:spPr>
          <a:xfrm>
            <a:off x="2520150" y="3862000"/>
            <a:ext cx="11934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sp>
        <p:nvSpPr>
          <p:cNvPr id="498" name="Shape 498"/>
          <p:cNvSpPr txBox="1"/>
          <p:nvPr/>
        </p:nvSpPr>
        <p:spPr>
          <a:xfrm rot="-967">
            <a:off x="2535758" y="1811005"/>
            <a:ext cx="10662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a:t>
            </a:r>
          </a:p>
        </p:txBody>
      </p:sp>
      <p:cxnSp>
        <p:nvCxnSpPr>
          <p:cNvPr id="499" name="Shape 499"/>
          <p:cNvCxnSpPr>
            <a:endCxn id="487"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00" name="Shape 500"/>
          <p:cNvCxnSpPr>
            <a:endCxn id="486"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01" name="Shape 501"/>
          <p:cNvCxnSpPr>
            <a:stCxn id="496" idx="6"/>
            <a:endCxn id="487"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02" name="Shape 502"/>
          <p:cNvCxnSpPr>
            <a:stCxn id="496" idx="6"/>
            <a:endCxn id="484"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03" name="Shape 503"/>
          <p:cNvCxnSpPr>
            <a:stCxn id="491" idx="6"/>
            <a:endCxn id="486" idx="2"/>
          </p:cNvCxnSpPr>
          <p:nvPr/>
        </p:nvCxnSpPr>
        <p:spPr>
          <a:xfrm flipH="1" rot="10800000">
            <a:off x="1956900" y="22020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04" name="Shape 504"/>
          <p:cNvCxnSpPr>
            <a:stCxn id="491" idx="6"/>
            <a:endCxn id="487" idx="2"/>
          </p:cNvCxnSpPr>
          <p:nvPr/>
        </p:nvCxnSpPr>
        <p:spPr>
          <a:xfrm>
            <a:off x="1956900" y="32277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05" name="Shape 505"/>
          <p:cNvCxnSpPr>
            <a:stCxn id="495" idx="6"/>
            <a:endCxn id="484"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06" name="Shape 506"/>
          <p:cNvCxnSpPr>
            <a:stCxn id="495" idx="6"/>
            <a:endCxn id="486"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507" name="Shape 507"/>
          <p:cNvSpPr/>
          <p:nvPr/>
        </p:nvSpPr>
        <p:spPr>
          <a:xfrm>
            <a:off x="7448725" y="2048050"/>
            <a:ext cx="1023900" cy="678000"/>
          </a:xfrm>
          <a:prstGeom prst="cloudCallout">
            <a:avLst>
              <a:gd fmla="val -20833" name="adj1"/>
              <a:gd fmla="val 62500" name="adj2"/>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solidFill>
                  <a:srgbClr val="E69138"/>
                </a:solidFill>
              </a:rPr>
              <a:t>???</a:t>
            </a:r>
          </a:p>
        </p:txBody>
      </p:sp>
      <p:sp>
        <p:nvSpPr>
          <p:cNvPr id="508" name="Shape 508"/>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Agreement: </a:t>
            </a:r>
            <a:r>
              <a:rPr lang="en" sz="1200">
                <a:solidFill>
                  <a:schemeClr val="dk2"/>
                </a:solidFill>
              </a:rPr>
              <a:t>If a correct deciding process decides v, then all correct deciding processes eventually decide v</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6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1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cxnSp>
        <p:nvCxnSpPr>
          <p:cNvPr id="513" name="Shape 513"/>
          <p:cNvCxnSpPr>
            <a:endCxn id="514"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515" name="Shape 515"/>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prepare(1)</a:t>
            </a:r>
          </a:p>
        </p:txBody>
      </p:sp>
      <p:cxnSp>
        <p:nvCxnSpPr>
          <p:cNvPr id="516" name="Shape 516"/>
          <p:cNvCxnSpPr>
            <a:stCxn id="517" idx="6"/>
            <a:endCxn id="518"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19" name="Shape 519"/>
          <p:cNvCxnSpPr>
            <a:stCxn id="517" idx="6"/>
            <a:endCxn id="520"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21" name="Shape 521"/>
          <p:cNvCxnSpPr>
            <a:stCxn id="522" idx="2"/>
            <a:endCxn id="517" idx="6"/>
          </p:cNvCxnSpPr>
          <p:nvPr/>
        </p:nvCxnSpPr>
        <p:spPr>
          <a:xfrm flipH="1">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23" name="Shape 523"/>
          <p:cNvCxnSpPr>
            <a:stCxn id="524" idx="2"/>
            <a:endCxn id="517" idx="6"/>
          </p:cNvCxnSpPr>
          <p:nvPr/>
        </p:nvCxnSpPr>
        <p:spPr>
          <a:xfrm flipH="1">
            <a:off x="1956900" y="32277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25" name="Shape 525"/>
          <p:cNvCxnSpPr>
            <a:stCxn id="526" idx="2"/>
            <a:endCxn id="517" idx="6"/>
          </p:cNvCxnSpPr>
          <p:nvPr/>
        </p:nvCxnSpPr>
        <p:spPr>
          <a:xfrm rot="10800000">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527" name="Shape 527"/>
          <p:cNvSpPr txBox="1"/>
          <p:nvPr/>
        </p:nvSpPr>
        <p:spPr>
          <a:xfrm rot="-858">
            <a:off x="2520150" y="3861994"/>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promise(1)</a:t>
            </a:r>
          </a:p>
        </p:txBody>
      </p:sp>
      <p:cxnSp>
        <p:nvCxnSpPr>
          <p:cNvPr id="528" name="Shape 528"/>
          <p:cNvCxnSpPr>
            <a:stCxn id="517" idx="6"/>
            <a:endCxn id="526"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29" name="Shape 529"/>
          <p:cNvCxnSpPr>
            <a:endCxn id="524" idx="2"/>
          </p:cNvCxnSpPr>
          <p:nvPr/>
        </p:nvCxnSpPr>
        <p:spPr>
          <a:xfrm flipH="1" rot="10800000">
            <a:off x="1956900" y="32277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30" name="Shape 530"/>
          <p:cNvCxnSpPr>
            <a:endCxn id="522" idx="2"/>
          </p:cNvCxnSpPr>
          <p:nvPr/>
        </p:nvCxnSpPr>
        <p:spPr>
          <a:xfrm flipH="1" rot="10800000">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531" name="Shape 531"/>
          <p:cNvSpPr txBox="1"/>
          <p:nvPr/>
        </p:nvSpPr>
        <p:spPr>
          <a:xfrm rot="-809">
            <a:off x="2520150" y="386199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propose(v’,1)</a:t>
            </a:r>
          </a:p>
        </p:txBody>
      </p:sp>
      <p:sp>
        <p:nvSpPr>
          <p:cNvPr id="532" name="Shape 532"/>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prepare(0)</a:t>
            </a:r>
          </a:p>
        </p:txBody>
      </p:sp>
      <p:cxnSp>
        <p:nvCxnSpPr>
          <p:cNvPr id="533" name="Shape 533"/>
          <p:cNvCxnSpPr>
            <a:endCxn id="520"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34" name="Shape 534"/>
          <p:cNvCxnSpPr>
            <a:stCxn id="535" idx="6"/>
            <a:endCxn id="518"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36" name="Shape 536"/>
          <p:cNvCxnSpPr>
            <a:stCxn id="535" idx="6"/>
            <a:endCxn id="514"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37" name="Shape 537"/>
          <p:cNvCxnSpPr>
            <a:stCxn id="526" idx="2"/>
            <a:endCxn id="535" idx="6"/>
          </p:cNvCxnSpPr>
          <p:nvPr/>
        </p:nvCxnSpPr>
        <p:spPr>
          <a:xfrm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38" name="Shape 538"/>
          <p:cNvCxnSpPr>
            <a:endCxn id="535" idx="6"/>
          </p:cNvCxnSpPr>
          <p:nvPr/>
        </p:nvCxnSpPr>
        <p:spPr>
          <a:xfrm rot="10800000">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539" name="Shape 539"/>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a:t>
            </a:r>
            <a:r>
              <a:rPr lang="en"/>
              <a:t>(0)</a:t>
            </a:r>
          </a:p>
        </p:txBody>
      </p:sp>
      <p:cxnSp>
        <p:nvCxnSpPr>
          <p:cNvPr id="540" name="Shape 540"/>
          <p:cNvCxnSpPr>
            <a:stCxn id="522" idx="2"/>
            <a:endCxn id="535" idx="6"/>
          </p:cNvCxnSpPr>
          <p:nvPr/>
        </p:nvCxnSpPr>
        <p:spPr>
          <a:xfrm rot="10800000">
            <a:off x="1956900" y="2202050"/>
            <a:ext cx="2223900" cy="0"/>
          </a:xfrm>
          <a:prstGeom prst="straightConnector1">
            <a:avLst/>
          </a:prstGeom>
          <a:noFill/>
          <a:ln cap="flat" cmpd="sng" w="9525">
            <a:solidFill>
              <a:schemeClr val="dk2"/>
            </a:solidFill>
            <a:prstDash val="solid"/>
            <a:round/>
            <a:headEnd len="lg" w="lg" type="none"/>
            <a:tailEnd len="lg" w="lg" type="triangle"/>
          </a:ln>
        </p:spPr>
      </p:cxnSp>
      <p:sp>
        <p:nvSpPr>
          <p:cNvPr id="518" name="Shape 518"/>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1" name="Shape 541"/>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520" name="Shape 520"/>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514" name="Shape 514"/>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542" name="Shape 542"/>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526" name="Shape 526"/>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543" name="Shape 543"/>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544" name="Shape 5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545" name="Shape 545"/>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517" name="Shape 517"/>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35" name="Shape 535"/>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24" name="Shape 524"/>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522" name="Shape 522"/>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cxnSp>
        <p:nvCxnSpPr>
          <p:cNvPr id="546" name="Shape 546"/>
          <p:cNvCxnSpPr>
            <a:stCxn id="535" idx="6"/>
            <a:endCxn id="522"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47" name="Shape 547"/>
          <p:cNvCxnSpPr>
            <a:stCxn id="535" idx="6"/>
            <a:endCxn id="524"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48" name="Shape 548"/>
          <p:cNvCxnSpPr>
            <a:stCxn id="535" idx="6"/>
            <a:endCxn id="526"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549" name="Shape 549"/>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propose(v,0)</a:t>
            </a:r>
          </a:p>
        </p:txBody>
      </p:sp>
      <p:sp>
        <p:nvSpPr>
          <p:cNvPr id="550" name="Shape 550"/>
          <p:cNvSpPr/>
          <p:nvPr/>
        </p:nvSpPr>
        <p:spPr>
          <a:xfrm>
            <a:off x="4180800" y="38622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r>
              <a:rPr lang="en"/>
              <a:t>1</a:t>
            </a:r>
          </a:p>
        </p:txBody>
      </p:sp>
      <p:sp>
        <p:nvSpPr>
          <p:cNvPr id="551" name="Shape 551"/>
          <p:cNvSpPr/>
          <p:nvPr/>
        </p:nvSpPr>
        <p:spPr>
          <a:xfrm>
            <a:off x="4180800" y="28365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r>
              <a:rPr lang="en"/>
              <a:t>1</a:t>
            </a:r>
          </a:p>
        </p:txBody>
      </p:sp>
      <p:sp>
        <p:nvSpPr>
          <p:cNvPr id="552" name="Shape 552"/>
          <p:cNvSpPr/>
          <p:nvPr/>
        </p:nvSpPr>
        <p:spPr>
          <a:xfrm>
            <a:off x="4180800" y="181082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r>
              <a:rPr lang="en"/>
              <a:t>1</a:t>
            </a:r>
          </a:p>
        </p:txBody>
      </p:sp>
      <p:cxnSp>
        <p:nvCxnSpPr>
          <p:cNvPr id="553" name="Shape 553"/>
          <p:cNvCxnSpPr>
            <a:stCxn id="552" idx="6"/>
            <a:endCxn id="545" idx="2"/>
          </p:cNvCxnSpPr>
          <p:nvPr/>
        </p:nvCxnSpPr>
        <p:spPr>
          <a:xfrm>
            <a:off x="4963200" y="220202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54" name="Shape 554"/>
          <p:cNvCxnSpPr>
            <a:stCxn id="551" idx="6"/>
            <a:endCxn id="545" idx="2"/>
          </p:cNvCxnSpPr>
          <p:nvPr/>
        </p:nvCxnSpPr>
        <p:spPr>
          <a:xfrm>
            <a:off x="4963200" y="32277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55" name="Shape 555"/>
          <p:cNvCxnSpPr>
            <a:endCxn id="545" idx="2"/>
          </p:cNvCxnSpPr>
          <p:nvPr/>
        </p:nvCxnSpPr>
        <p:spPr>
          <a:xfrm flipH="1" rot="10800000">
            <a:off x="4963200" y="3227775"/>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556" name="Shape 556"/>
          <p:cNvSpPr txBox="1"/>
          <p:nvPr/>
        </p:nvSpPr>
        <p:spPr>
          <a:xfrm rot="1454611">
            <a:off x="5478318" y="2340524"/>
            <a:ext cx="1043311" cy="314203"/>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sp>
        <p:nvSpPr>
          <p:cNvPr id="557" name="Shape 557"/>
          <p:cNvSpPr txBox="1"/>
          <p:nvPr/>
        </p:nvSpPr>
        <p:spPr>
          <a:xfrm rot="-1475272">
            <a:off x="5477419" y="3414710"/>
            <a:ext cx="1057708" cy="314127"/>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sp>
        <p:nvSpPr>
          <p:cNvPr id="558" name="Shape 558"/>
          <p:cNvSpPr txBox="1"/>
          <p:nvPr/>
        </p:nvSpPr>
        <p:spPr>
          <a:xfrm rot="975">
            <a:off x="5494769" y="2874958"/>
            <a:ext cx="1057800" cy="314100"/>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sp>
        <p:nvSpPr>
          <p:cNvPr id="559" name="Shape 559"/>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Ballot number: </a:t>
            </a:r>
            <a:r>
              <a:rPr lang="en" sz="1200">
                <a:solidFill>
                  <a:schemeClr val="dk2"/>
                </a:solidFill>
              </a:rPr>
              <a:t>unique natural number associated with each proposal made by any proposer</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1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6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32"/>
                                        </p:tgtEl>
                                      </p:cBhvr>
                                    </p:animEffect>
                                    <p:set>
                                      <p:cBhvr>
                                        <p:cTn dur="1" fill="hold">
                                          <p:stCondLst>
                                            <p:cond delay="1000"/>
                                          </p:stCondLst>
                                        </p:cTn>
                                        <p:tgtEl>
                                          <p:spTgt spid="5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4"/>
                                        </p:tgtEl>
                                      </p:cBhvr>
                                    </p:animEffect>
                                    <p:set>
                                      <p:cBhvr>
                                        <p:cTn dur="1" fill="hold">
                                          <p:stCondLst>
                                            <p:cond delay="1000"/>
                                          </p:stCondLst>
                                        </p:cTn>
                                        <p:tgtEl>
                                          <p:spTgt spid="5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6"/>
                                        </p:tgtEl>
                                      </p:cBhvr>
                                    </p:animEffect>
                                    <p:set>
                                      <p:cBhvr>
                                        <p:cTn dur="1" fill="hold">
                                          <p:stCondLst>
                                            <p:cond delay="1000"/>
                                          </p:stCondLst>
                                        </p:cTn>
                                        <p:tgtEl>
                                          <p:spTgt spid="5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3"/>
                                        </p:tgtEl>
                                      </p:cBhvr>
                                    </p:animEffect>
                                    <p:set>
                                      <p:cBhvr>
                                        <p:cTn dur="1" fill="hold">
                                          <p:stCondLst>
                                            <p:cond delay="1000"/>
                                          </p:stCondLst>
                                        </p:cTn>
                                        <p:tgtEl>
                                          <p:spTgt spid="5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0"/>
                                        </p:tgtEl>
                                      </p:cBhvr>
                                    </p:animEffect>
                                    <p:set>
                                      <p:cBhvr>
                                        <p:cTn dur="1" fill="hold">
                                          <p:stCondLst>
                                            <p:cond delay="1000"/>
                                          </p:stCondLst>
                                        </p:cTn>
                                        <p:tgtEl>
                                          <p:spTgt spid="5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7"/>
                                        </p:tgtEl>
                                      </p:cBhvr>
                                    </p:animEffect>
                                    <p:set>
                                      <p:cBhvr>
                                        <p:cTn dur="1" fill="hold">
                                          <p:stCondLst>
                                            <p:cond delay="1000"/>
                                          </p:stCondLst>
                                        </p:cTn>
                                        <p:tgtEl>
                                          <p:spTgt spid="5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9"/>
                                        </p:tgtEl>
                                      </p:cBhvr>
                                    </p:animEffect>
                                    <p:set>
                                      <p:cBhvr>
                                        <p:cTn dur="1" fill="hold">
                                          <p:stCondLst>
                                            <p:cond delay="1000"/>
                                          </p:stCondLst>
                                        </p:cTn>
                                        <p:tgtEl>
                                          <p:spTgt spid="5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8"/>
                                        </p:tgtEl>
                                      </p:cBhvr>
                                    </p:animEffect>
                                    <p:set>
                                      <p:cBhvr>
                                        <p:cTn dur="1" fill="hold">
                                          <p:stCondLst>
                                            <p:cond delay="1000"/>
                                          </p:stCondLst>
                                        </p:cTn>
                                        <p:tgtEl>
                                          <p:spTgt spid="5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15"/>
                                        </p:tgtEl>
                                      </p:cBhvr>
                                    </p:animEffect>
                                    <p:set>
                                      <p:cBhvr>
                                        <p:cTn dur="1" fill="hold">
                                          <p:stCondLst>
                                            <p:cond delay="1000"/>
                                          </p:stCondLst>
                                        </p:cTn>
                                        <p:tgtEl>
                                          <p:spTgt spid="5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16"/>
                                        </p:tgtEl>
                                      </p:cBhvr>
                                    </p:animEffect>
                                    <p:set>
                                      <p:cBhvr>
                                        <p:cTn dur="1" fill="hold">
                                          <p:stCondLst>
                                            <p:cond delay="1000"/>
                                          </p:stCondLst>
                                        </p:cTn>
                                        <p:tgtEl>
                                          <p:spTgt spid="5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19"/>
                                        </p:tgtEl>
                                      </p:cBhvr>
                                    </p:animEffect>
                                    <p:set>
                                      <p:cBhvr>
                                        <p:cTn dur="1" fill="hold">
                                          <p:stCondLst>
                                            <p:cond delay="1000"/>
                                          </p:stCondLst>
                                        </p:cTn>
                                        <p:tgtEl>
                                          <p:spTgt spid="5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13"/>
                                        </p:tgtEl>
                                      </p:cBhvr>
                                    </p:animEffect>
                                    <p:set>
                                      <p:cBhvr>
                                        <p:cTn dur="1" fill="hold">
                                          <p:stCondLst>
                                            <p:cond delay="1000"/>
                                          </p:stCondLst>
                                        </p:cTn>
                                        <p:tgtEl>
                                          <p:spTgt spid="5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21"/>
                                        </p:tgtEl>
                                      </p:cBhvr>
                                    </p:animEffect>
                                    <p:set>
                                      <p:cBhvr>
                                        <p:cTn dur="1" fill="hold">
                                          <p:stCondLst>
                                            <p:cond delay="1000"/>
                                          </p:stCondLst>
                                        </p:cTn>
                                        <p:tgtEl>
                                          <p:spTgt spid="5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3"/>
                                        </p:tgtEl>
                                      </p:cBhvr>
                                    </p:animEffect>
                                    <p:set>
                                      <p:cBhvr>
                                        <p:cTn dur="1" fill="hold">
                                          <p:stCondLst>
                                            <p:cond delay="1000"/>
                                          </p:stCondLst>
                                        </p:cTn>
                                        <p:tgtEl>
                                          <p:spTgt spid="5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7"/>
                                        </p:tgtEl>
                                      </p:cBhvr>
                                    </p:animEffect>
                                    <p:set>
                                      <p:cBhvr>
                                        <p:cTn dur="1" fill="hold">
                                          <p:stCondLst>
                                            <p:cond delay="1000"/>
                                          </p:stCondLst>
                                        </p:cTn>
                                        <p:tgtEl>
                                          <p:spTgt spid="5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5"/>
                                        </p:tgtEl>
                                      </p:cBhvr>
                                    </p:animEffect>
                                    <p:set>
                                      <p:cBhvr>
                                        <p:cTn dur="1" fill="hold">
                                          <p:stCondLst>
                                            <p:cond delay="1000"/>
                                          </p:stCondLst>
                                        </p:cTn>
                                        <p:tgtEl>
                                          <p:spTgt spid="5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6"/>
                                        </p:tgtEl>
                                      </p:cBhvr>
                                    </p:animEffect>
                                    <p:set>
                                      <p:cBhvr>
                                        <p:cTn dur="1" fill="hold">
                                          <p:stCondLst>
                                            <p:cond delay="1000"/>
                                          </p:stCondLst>
                                        </p:cTn>
                                        <p:tgtEl>
                                          <p:spTgt spid="5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7"/>
                                        </p:tgtEl>
                                      </p:cBhvr>
                                    </p:animEffect>
                                    <p:set>
                                      <p:cBhvr>
                                        <p:cTn dur="1" fill="hold">
                                          <p:stCondLst>
                                            <p:cond delay="1000"/>
                                          </p:stCondLst>
                                        </p:cTn>
                                        <p:tgtEl>
                                          <p:spTgt spid="5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9"/>
                                        </p:tgtEl>
                                      </p:cBhvr>
                                    </p:animEffect>
                                    <p:set>
                                      <p:cBhvr>
                                        <p:cTn dur="1" fill="hold">
                                          <p:stCondLst>
                                            <p:cond delay="1000"/>
                                          </p:stCondLst>
                                        </p:cTn>
                                        <p:tgtEl>
                                          <p:spTgt spid="5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8"/>
                                        </p:tgtEl>
                                      </p:cBhvr>
                                    </p:animEffect>
                                    <p:set>
                                      <p:cBhvr>
                                        <p:cTn dur="1" fill="hold">
                                          <p:stCondLst>
                                            <p:cond delay="1000"/>
                                          </p:stCondLst>
                                        </p:cTn>
                                        <p:tgtEl>
                                          <p:spTgt spid="5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3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30"/>
                                        </p:tgtEl>
                                      </p:cBhvr>
                                    </p:animEffect>
                                    <p:set>
                                      <p:cBhvr>
                                        <p:cTn dur="1" fill="hold">
                                          <p:stCondLst>
                                            <p:cond delay="1000"/>
                                          </p:stCondLst>
                                        </p:cTn>
                                        <p:tgtEl>
                                          <p:spTgt spid="5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9"/>
                                        </p:tgtEl>
                                      </p:cBhvr>
                                    </p:animEffect>
                                    <p:set>
                                      <p:cBhvr>
                                        <p:cTn dur="1" fill="hold">
                                          <p:stCondLst>
                                            <p:cond delay="1000"/>
                                          </p:stCondLst>
                                        </p:cTn>
                                        <p:tgtEl>
                                          <p:spTgt spid="5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1"/>
                                        </p:tgtEl>
                                      </p:cBhvr>
                                    </p:animEffect>
                                    <p:set>
                                      <p:cBhvr>
                                        <p:cTn dur="1" fill="hold">
                                          <p:stCondLst>
                                            <p:cond delay="1000"/>
                                          </p:stCondLst>
                                        </p:cTn>
                                        <p:tgtEl>
                                          <p:spTgt spid="5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8"/>
                                        </p:tgtEl>
                                      </p:cBhvr>
                                    </p:animEffect>
                                    <p:set>
                                      <p:cBhvr>
                                        <p:cTn dur="1" fill="hold">
                                          <p:stCondLst>
                                            <p:cond delay="1000"/>
                                          </p:stCondLst>
                                        </p:cTn>
                                        <p:tgtEl>
                                          <p:spTgt spid="5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Shape 5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565" name="Shape 565"/>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Proposer</a:t>
            </a:r>
          </a:p>
          <a:p>
            <a:pPr lvl="0" rtl="0">
              <a:spcBef>
                <a:spcPts val="0"/>
              </a:spcBef>
              <a:buNone/>
            </a:pPr>
            <a:r>
              <a:rPr lang="en"/>
              <a:t>When have value v to propose</a:t>
            </a:r>
          </a:p>
          <a:p>
            <a:pPr indent="-228600" lvl="0" marL="457200" rtl="0">
              <a:spcBef>
                <a:spcPts val="0"/>
              </a:spcBef>
              <a:buClr>
                <a:srgbClr val="FF0000"/>
              </a:buClr>
              <a:buChar char="●"/>
            </a:pPr>
            <a:r>
              <a:rPr lang="en">
                <a:solidFill>
                  <a:srgbClr val="FF0000"/>
                </a:solidFill>
              </a:rPr>
              <a:t>Send prepare(b) to acceptors, where b is the highest ballot number not yet used that is known to the proposer</a:t>
            </a:r>
          </a:p>
          <a:p>
            <a:pPr lvl="0" rtl="0">
              <a:spcBef>
                <a:spcPts val="0"/>
              </a:spcBef>
              <a:buNone/>
            </a:pPr>
            <a:r>
              <a:rPr lang="en">
                <a:solidFill>
                  <a:srgbClr val="FF0000"/>
                </a:solidFill>
              </a:rPr>
              <a:t>When have majority of acceptors’ promises for proposal b</a:t>
            </a:r>
          </a:p>
          <a:p>
            <a:pPr indent="-228600" lvl="0" marL="457200" rtl="0">
              <a:spcBef>
                <a:spcPts val="0"/>
              </a:spcBef>
              <a:buClr>
                <a:srgbClr val="FF0000"/>
              </a:buClr>
            </a:pPr>
            <a:r>
              <a:rPr lang="en">
                <a:solidFill>
                  <a:srgbClr val="FF0000"/>
                </a:solidFill>
              </a:rPr>
              <a:t>Send propose(v,b) to acceptors</a:t>
            </a:r>
          </a:p>
          <a:p>
            <a:pPr lvl="0" rtl="0">
              <a:spcBef>
                <a:spcPts val="0"/>
              </a:spcBef>
              <a:buNone/>
            </a:pPr>
            <a:r>
              <a:t/>
            </a:r>
            <a:endParaRPr/>
          </a:p>
        </p:txBody>
      </p:sp>
      <p:sp>
        <p:nvSpPr>
          <p:cNvPr id="566" name="Shape 566"/>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Acceptor</a:t>
            </a:r>
          </a:p>
          <a:p>
            <a:pPr lvl="0">
              <a:spcBef>
                <a:spcPts val="0"/>
              </a:spcBef>
              <a:buNone/>
            </a:pPr>
            <a:r>
              <a:rPr lang="en">
                <a:solidFill>
                  <a:srgbClr val="FF0000"/>
                </a:solidFill>
              </a:rPr>
              <a:t>On receive prepare(b)</a:t>
            </a:r>
          </a:p>
          <a:p>
            <a:pPr indent="-228600" lvl="0" marL="457200" rtl="0">
              <a:spcBef>
                <a:spcPts val="0"/>
              </a:spcBef>
              <a:buClr>
                <a:srgbClr val="FF0000"/>
              </a:buClr>
            </a:pPr>
            <a:r>
              <a:rPr lang="en">
                <a:solidFill>
                  <a:srgbClr val="FF0000"/>
                </a:solidFill>
              </a:rPr>
              <a:t>If b &gt; b</a:t>
            </a:r>
            <a:r>
              <a:rPr baseline="-25000" lang="en">
                <a:solidFill>
                  <a:srgbClr val="FF0000"/>
                </a:solidFill>
              </a:rPr>
              <a:t>promised</a:t>
            </a:r>
            <a:r>
              <a:rPr lang="en">
                <a:solidFill>
                  <a:srgbClr val="FF0000"/>
                </a:solidFill>
              </a:rPr>
              <a:t>, let b</a:t>
            </a:r>
            <a:r>
              <a:rPr baseline="-25000" lang="en">
                <a:solidFill>
                  <a:srgbClr val="FF0000"/>
                </a:solidFill>
              </a:rPr>
              <a:t>promised</a:t>
            </a:r>
            <a:r>
              <a:rPr lang="en">
                <a:solidFill>
                  <a:srgbClr val="FF0000"/>
                </a:solidFill>
              </a:rPr>
              <a:t> = b and respond with promise(b)</a:t>
            </a:r>
          </a:p>
          <a:p>
            <a:pPr lvl="0" rtl="0">
              <a:spcBef>
                <a:spcPts val="0"/>
              </a:spcBef>
              <a:buNone/>
            </a:pPr>
            <a:r>
              <a:rPr lang="en"/>
              <a:t>On receive </a:t>
            </a:r>
            <a:r>
              <a:rPr lang="en">
                <a:solidFill>
                  <a:srgbClr val="FF0000"/>
                </a:solidFill>
              </a:rPr>
              <a:t>propose(v,b)</a:t>
            </a:r>
          </a:p>
          <a:p>
            <a:pPr indent="-228600" lvl="0" marL="457200" rtl="0">
              <a:spcBef>
                <a:spcPts val="0"/>
              </a:spcBef>
            </a:pPr>
            <a:r>
              <a:rPr lang="en">
                <a:solidFill>
                  <a:srgbClr val="FF0000"/>
                </a:solidFill>
              </a:rPr>
              <a:t>If b = b</a:t>
            </a:r>
            <a:r>
              <a:rPr baseline="-25000" lang="en">
                <a:solidFill>
                  <a:srgbClr val="FF0000"/>
                </a:solidFill>
              </a:rPr>
              <a:t>promised</a:t>
            </a:r>
            <a:r>
              <a:rPr lang="en">
                <a:solidFill>
                  <a:srgbClr val="FF0000"/>
                </a:solidFill>
              </a:rPr>
              <a:t>,</a:t>
            </a:r>
            <a:r>
              <a:rPr lang="en"/>
              <a:t> let v</a:t>
            </a:r>
            <a:r>
              <a:rPr baseline="-25000" lang="en"/>
              <a:t>decided</a:t>
            </a:r>
            <a:r>
              <a:rPr lang="en"/>
              <a:t> = v</a:t>
            </a:r>
          </a:p>
          <a:p>
            <a:pPr lvl="0" rtl="0">
              <a:spcBef>
                <a:spcPts val="0"/>
              </a:spcBef>
              <a:buNone/>
            </a:pPr>
            <a:r>
              <a:rPr lang="en"/>
              <a:t>When majority of correct acceptors have decided v</a:t>
            </a:r>
          </a:p>
          <a:p>
            <a:pPr indent="-228600" lvl="0" marL="457200" rtl="0">
              <a:spcBef>
                <a:spcPts val="0"/>
              </a:spcBef>
            </a:pPr>
            <a:r>
              <a:rPr lang="en"/>
              <a:t>Send decide(v) to learners</a:t>
            </a:r>
          </a:p>
          <a:p>
            <a:pPr lvl="0" rtl="0">
              <a:spcBef>
                <a:spcPts val="0"/>
              </a:spcBef>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cxnSp>
        <p:nvCxnSpPr>
          <p:cNvPr id="571" name="Shape 571"/>
          <p:cNvCxnSpPr/>
          <p:nvPr/>
        </p:nvCxnSpPr>
        <p:spPr>
          <a:xfrm>
            <a:off x="4963200" y="32277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72" name="Shape 572"/>
          <p:cNvCxnSpPr>
            <a:stCxn id="573" idx="6"/>
            <a:endCxn id="574" idx="2"/>
          </p:cNvCxnSpPr>
          <p:nvPr/>
        </p:nvCxnSpPr>
        <p:spPr>
          <a:xfrm>
            <a:off x="4963188" y="220202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75" name="Shape 575"/>
          <p:cNvCxnSpPr>
            <a:endCxn id="574" idx="2"/>
          </p:cNvCxnSpPr>
          <p:nvPr/>
        </p:nvCxnSpPr>
        <p:spPr>
          <a:xfrm flipH="1" rot="10800000">
            <a:off x="4963200" y="3227775"/>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576" name="Shape 576"/>
          <p:cNvSpPr txBox="1"/>
          <p:nvPr/>
        </p:nvSpPr>
        <p:spPr>
          <a:xfrm rot="1454611">
            <a:off x="5478318" y="2340524"/>
            <a:ext cx="1043311" cy="314203"/>
          </a:xfrm>
          <a:prstGeom prst="rect">
            <a:avLst/>
          </a:prstGeom>
          <a:noFill/>
          <a:ln>
            <a:noFill/>
          </a:ln>
        </p:spPr>
        <p:txBody>
          <a:bodyPr anchorCtr="0" anchor="t" bIns="91425" lIns="91425" rIns="91425" wrap="square" tIns="91425">
            <a:noAutofit/>
          </a:bodyPr>
          <a:lstStyle/>
          <a:p>
            <a:pPr lvl="0" rtl="0">
              <a:spcBef>
                <a:spcPts val="0"/>
              </a:spcBef>
              <a:buNone/>
            </a:pPr>
            <a:r>
              <a:rPr lang="en"/>
              <a:t>decide(v</a:t>
            </a:r>
            <a:r>
              <a:rPr lang="en"/>
              <a:t>’</a:t>
            </a:r>
            <a:r>
              <a:rPr lang="en"/>
              <a:t>)</a:t>
            </a:r>
          </a:p>
        </p:txBody>
      </p:sp>
      <p:sp>
        <p:nvSpPr>
          <p:cNvPr id="577" name="Shape 577"/>
          <p:cNvSpPr txBox="1"/>
          <p:nvPr/>
        </p:nvSpPr>
        <p:spPr>
          <a:xfrm rot="-1475272">
            <a:off x="5477419" y="3414710"/>
            <a:ext cx="1057708" cy="314127"/>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sp>
        <p:nvSpPr>
          <p:cNvPr id="578" name="Shape 578"/>
          <p:cNvSpPr txBox="1"/>
          <p:nvPr/>
        </p:nvSpPr>
        <p:spPr>
          <a:xfrm rot="975">
            <a:off x="5494769" y="2874958"/>
            <a:ext cx="1057800" cy="314100"/>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cxnSp>
        <p:nvCxnSpPr>
          <p:cNvPr id="579" name="Shape 579"/>
          <p:cNvCxnSpPr>
            <a:stCxn id="580" idx="6"/>
            <a:endCxn id="574" idx="2"/>
          </p:cNvCxnSpPr>
          <p:nvPr/>
        </p:nvCxnSpPr>
        <p:spPr>
          <a:xfrm>
            <a:off x="4963188" y="322780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581" name="Shape 581"/>
          <p:cNvCxnSpPr/>
          <p:nvPr/>
        </p:nvCxnSpPr>
        <p:spPr>
          <a:xfrm>
            <a:off x="4963200" y="220202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82" name="Shape 582"/>
          <p:cNvCxnSpPr/>
          <p:nvPr/>
        </p:nvCxnSpPr>
        <p:spPr>
          <a:xfrm flipH="1" rot="10800000">
            <a:off x="4963200" y="3227775"/>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583" name="Shape 583"/>
          <p:cNvSpPr txBox="1"/>
          <p:nvPr/>
        </p:nvSpPr>
        <p:spPr>
          <a:xfrm rot="1454611">
            <a:off x="5478318" y="2340524"/>
            <a:ext cx="1043311" cy="314203"/>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sp>
        <p:nvSpPr>
          <p:cNvPr id="584" name="Shape 584"/>
          <p:cNvSpPr txBox="1"/>
          <p:nvPr/>
        </p:nvSpPr>
        <p:spPr>
          <a:xfrm rot="-1475272">
            <a:off x="5477419" y="3414710"/>
            <a:ext cx="1057708" cy="314127"/>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sp>
        <p:nvSpPr>
          <p:cNvPr id="585" name="Shape 585"/>
          <p:cNvSpPr txBox="1"/>
          <p:nvPr/>
        </p:nvSpPr>
        <p:spPr>
          <a:xfrm rot="975">
            <a:off x="5494769" y="2874958"/>
            <a:ext cx="1057800" cy="314100"/>
          </a:xfrm>
          <a:prstGeom prst="rect">
            <a:avLst/>
          </a:prstGeom>
          <a:noFill/>
          <a:ln>
            <a:noFill/>
          </a:ln>
        </p:spPr>
        <p:txBody>
          <a:bodyPr anchorCtr="0" anchor="t" bIns="91425" lIns="91425" rIns="91425" wrap="square" tIns="91425">
            <a:noAutofit/>
          </a:bodyPr>
          <a:lstStyle/>
          <a:p>
            <a:pPr lvl="0" rtl="0">
              <a:spcBef>
                <a:spcPts val="0"/>
              </a:spcBef>
              <a:buNone/>
            </a:pPr>
            <a:r>
              <a:rPr lang="en"/>
              <a:t>decide(v)</a:t>
            </a:r>
          </a:p>
        </p:txBody>
      </p:sp>
      <p:cxnSp>
        <p:nvCxnSpPr>
          <p:cNvPr id="586" name="Shape 586"/>
          <p:cNvCxnSpPr>
            <a:endCxn id="587"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588" name="Shape 588"/>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prepare(1)</a:t>
            </a:r>
          </a:p>
        </p:txBody>
      </p:sp>
      <p:cxnSp>
        <p:nvCxnSpPr>
          <p:cNvPr id="589" name="Shape 589"/>
          <p:cNvCxnSpPr>
            <a:stCxn id="590" idx="6"/>
            <a:endCxn id="591"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92" name="Shape 592"/>
          <p:cNvCxnSpPr>
            <a:stCxn id="590" idx="6"/>
            <a:endCxn id="593"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94" name="Shape 594"/>
          <p:cNvCxnSpPr>
            <a:stCxn id="595" idx="2"/>
            <a:endCxn id="590" idx="6"/>
          </p:cNvCxnSpPr>
          <p:nvPr/>
        </p:nvCxnSpPr>
        <p:spPr>
          <a:xfrm flipH="1">
            <a:off x="1956900" y="2202025"/>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596" name="Shape 596"/>
          <p:cNvCxnSpPr>
            <a:stCxn id="597" idx="2"/>
            <a:endCxn id="590" idx="6"/>
          </p:cNvCxnSpPr>
          <p:nvPr/>
        </p:nvCxnSpPr>
        <p:spPr>
          <a:xfrm flipH="1">
            <a:off x="1956900" y="32277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598" name="Shape 598"/>
          <p:cNvCxnSpPr>
            <a:stCxn id="599" idx="2"/>
            <a:endCxn id="590" idx="6"/>
          </p:cNvCxnSpPr>
          <p:nvPr/>
        </p:nvCxnSpPr>
        <p:spPr>
          <a:xfrm rot="10800000">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600" name="Shape 600"/>
          <p:cNvSpPr txBox="1"/>
          <p:nvPr/>
        </p:nvSpPr>
        <p:spPr>
          <a:xfrm rot="-858">
            <a:off x="2520150" y="3861994"/>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promise(1)</a:t>
            </a:r>
          </a:p>
        </p:txBody>
      </p:sp>
      <p:cxnSp>
        <p:nvCxnSpPr>
          <p:cNvPr id="601" name="Shape 601"/>
          <p:cNvCxnSpPr>
            <a:stCxn id="590" idx="6"/>
            <a:endCxn id="599"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602" name="Shape 602"/>
          <p:cNvCxnSpPr>
            <a:endCxn id="597" idx="2"/>
          </p:cNvCxnSpPr>
          <p:nvPr/>
        </p:nvCxnSpPr>
        <p:spPr>
          <a:xfrm flipH="1" rot="10800000">
            <a:off x="1956900" y="3227775"/>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603" name="Shape 603"/>
          <p:cNvCxnSpPr>
            <a:endCxn id="595" idx="2"/>
          </p:cNvCxnSpPr>
          <p:nvPr/>
        </p:nvCxnSpPr>
        <p:spPr>
          <a:xfrm flipH="1" rot="10800000">
            <a:off x="1956900" y="2202025"/>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604" name="Shape 604"/>
          <p:cNvSpPr txBox="1"/>
          <p:nvPr/>
        </p:nvSpPr>
        <p:spPr>
          <a:xfrm rot="-809">
            <a:off x="2520150" y="386199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propose(v’,1)</a:t>
            </a:r>
          </a:p>
        </p:txBody>
      </p:sp>
      <p:sp>
        <p:nvSpPr>
          <p:cNvPr id="605" name="Shape 605"/>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prepare(0)</a:t>
            </a:r>
          </a:p>
        </p:txBody>
      </p:sp>
      <p:cxnSp>
        <p:nvCxnSpPr>
          <p:cNvPr id="606" name="Shape 606"/>
          <p:cNvCxnSpPr>
            <a:endCxn id="593"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607" name="Shape 607"/>
          <p:cNvCxnSpPr>
            <a:stCxn id="608" idx="6"/>
            <a:endCxn id="591"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609" name="Shape 609"/>
          <p:cNvCxnSpPr>
            <a:stCxn id="608" idx="6"/>
            <a:endCxn id="587"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610" name="Shape 610"/>
          <p:cNvCxnSpPr>
            <a:stCxn id="599" idx="2"/>
            <a:endCxn id="608" idx="6"/>
          </p:cNvCxnSpPr>
          <p:nvPr/>
        </p:nvCxnSpPr>
        <p:spPr>
          <a:xfrm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cxnSp>
        <p:nvCxnSpPr>
          <p:cNvPr id="611" name="Shape 611"/>
          <p:cNvCxnSpPr>
            <a:endCxn id="608" idx="6"/>
          </p:cNvCxnSpPr>
          <p:nvPr/>
        </p:nvCxnSpPr>
        <p:spPr>
          <a:xfrm rot="10800000">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sp>
        <p:nvSpPr>
          <p:cNvPr id="612" name="Shape 612"/>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promise(0)</a:t>
            </a:r>
          </a:p>
        </p:txBody>
      </p:sp>
      <p:cxnSp>
        <p:nvCxnSpPr>
          <p:cNvPr id="613" name="Shape 613"/>
          <p:cNvCxnSpPr>
            <a:stCxn id="595" idx="2"/>
            <a:endCxn id="608" idx="6"/>
          </p:cNvCxnSpPr>
          <p:nvPr/>
        </p:nvCxnSpPr>
        <p:spPr>
          <a:xfrm rot="10800000">
            <a:off x="1956900" y="2202025"/>
            <a:ext cx="2223900" cy="0"/>
          </a:xfrm>
          <a:prstGeom prst="straightConnector1">
            <a:avLst/>
          </a:prstGeom>
          <a:noFill/>
          <a:ln cap="flat" cmpd="sng" w="9525">
            <a:solidFill>
              <a:schemeClr val="dk2"/>
            </a:solidFill>
            <a:prstDash val="solid"/>
            <a:round/>
            <a:headEnd len="lg" w="lg" type="none"/>
            <a:tailEnd len="lg" w="lg" type="triangle"/>
          </a:ln>
        </p:spPr>
      </p:cxnSp>
      <p:sp>
        <p:nvSpPr>
          <p:cNvPr id="591" name="Shape 591"/>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14" name="Shape 614"/>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593" name="Shape 593"/>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587" name="Shape 587"/>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615" name="Shape 615"/>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616" name="Shape 616"/>
          <p:cNvSpPr/>
          <p:nvPr/>
        </p:nvSpPr>
        <p:spPr>
          <a:xfrm>
            <a:off x="4180788" y="38622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v,0</a:t>
            </a:r>
          </a:p>
        </p:txBody>
      </p:sp>
      <p:sp>
        <p:nvSpPr>
          <p:cNvPr id="617" name="Shape 617"/>
          <p:cNvSpPr/>
          <p:nvPr/>
        </p:nvSpPr>
        <p:spPr>
          <a:xfrm>
            <a:off x="4180788" y="28365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v,0</a:t>
            </a:r>
          </a:p>
        </p:txBody>
      </p:sp>
      <p:sp>
        <p:nvSpPr>
          <p:cNvPr id="618" name="Shape 618"/>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619" name="Shape 619"/>
          <p:cNvSpPr/>
          <p:nvPr/>
        </p:nvSpPr>
        <p:spPr>
          <a:xfrm>
            <a:off x="4180788" y="181082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v,0</a:t>
            </a:r>
          </a:p>
        </p:txBody>
      </p:sp>
      <p:sp>
        <p:nvSpPr>
          <p:cNvPr id="599" name="Shape 599"/>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r>
              <a:rPr lang="en"/>
              <a:t>1</a:t>
            </a:r>
          </a:p>
        </p:txBody>
      </p:sp>
      <p:sp>
        <p:nvSpPr>
          <p:cNvPr id="620" name="Shape 6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574" name="Shape 574"/>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590" name="Shape 590"/>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08" name="Shape 608"/>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97" name="Shape 59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r>
              <a:rPr lang="en"/>
              <a:t>1</a:t>
            </a:r>
          </a:p>
        </p:txBody>
      </p:sp>
      <p:sp>
        <p:nvSpPr>
          <p:cNvPr id="595" name="Shape 595"/>
          <p:cNvSpPr/>
          <p:nvPr/>
        </p:nvSpPr>
        <p:spPr>
          <a:xfrm>
            <a:off x="4180800" y="181082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r>
              <a:rPr lang="en"/>
              <a:t>1</a:t>
            </a:r>
          </a:p>
        </p:txBody>
      </p:sp>
      <p:cxnSp>
        <p:nvCxnSpPr>
          <p:cNvPr id="621" name="Shape 621"/>
          <p:cNvCxnSpPr>
            <a:stCxn id="608" idx="6"/>
            <a:endCxn id="595"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622" name="Shape 622"/>
          <p:cNvCxnSpPr>
            <a:stCxn id="608" idx="6"/>
            <a:endCxn id="597"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623" name="Shape 623"/>
          <p:cNvCxnSpPr>
            <a:stCxn id="608" idx="6"/>
            <a:endCxn id="599"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624" name="Shape 624"/>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propose(v,0)</a:t>
            </a:r>
          </a:p>
        </p:txBody>
      </p:sp>
      <p:sp>
        <p:nvSpPr>
          <p:cNvPr id="625" name="Shape 625"/>
          <p:cNvSpPr/>
          <p:nvPr/>
        </p:nvSpPr>
        <p:spPr>
          <a:xfrm>
            <a:off x="4180788" y="386232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v’,1</a:t>
            </a:r>
          </a:p>
        </p:txBody>
      </p:sp>
      <p:sp>
        <p:nvSpPr>
          <p:cNvPr id="580" name="Shape 580"/>
          <p:cNvSpPr/>
          <p:nvPr/>
        </p:nvSpPr>
        <p:spPr>
          <a:xfrm>
            <a:off x="4180788" y="28366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v’,1</a:t>
            </a:r>
          </a:p>
        </p:txBody>
      </p:sp>
      <p:sp>
        <p:nvSpPr>
          <p:cNvPr id="573" name="Shape 573"/>
          <p:cNvSpPr/>
          <p:nvPr/>
        </p:nvSpPr>
        <p:spPr>
          <a:xfrm>
            <a:off x="4180788" y="181082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v’,1</a:t>
            </a:r>
          </a:p>
        </p:txBody>
      </p:sp>
      <p:sp>
        <p:nvSpPr>
          <p:cNvPr id="626" name="Shape 626"/>
          <p:cNvSpPr/>
          <p:nvPr/>
        </p:nvSpPr>
        <p:spPr>
          <a:xfrm>
            <a:off x="7187100" y="2836550"/>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p>
        </p:txBody>
      </p:sp>
      <p:sp>
        <p:nvSpPr>
          <p:cNvPr id="627" name="Shape 627"/>
          <p:cNvSpPr/>
          <p:nvPr/>
        </p:nvSpPr>
        <p:spPr>
          <a:xfrm>
            <a:off x="7187100" y="283652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v’</a:t>
            </a:r>
          </a:p>
        </p:txBody>
      </p:sp>
      <p:sp>
        <p:nvSpPr>
          <p:cNvPr id="628" name="Shape 628"/>
          <p:cNvSpPr/>
          <p:nvPr/>
        </p:nvSpPr>
        <p:spPr>
          <a:xfrm>
            <a:off x="5207275" y="300675"/>
            <a:ext cx="3303000" cy="970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b="1" lang="en" sz="1200">
                <a:solidFill>
                  <a:schemeClr val="dk2"/>
                </a:solidFill>
              </a:rPr>
              <a:t>Integrity: </a:t>
            </a:r>
            <a:r>
              <a:rPr lang="en" sz="1200">
                <a:solidFill>
                  <a:schemeClr val="dk2"/>
                </a:solidFill>
              </a:rPr>
              <a:t>Every correct deciding process decides at most one value, and if it decides v, then some process must have proposed v</a:t>
            </a:r>
          </a:p>
          <a:p>
            <a:pPr lvl="0" rtl="0">
              <a:lnSpc>
                <a:spcPct val="115000"/>
              </a:lnSpc>
              <a:spcBef>
                <a:spcPts val="0"/>
              </a:spcBef>
              <a:spcAft>
                <a:spcPts val="1600"/>
              </a:spcAft>
              <a:buClr>
                <a:schemeClr val="dk1"/>
              </a:buClr>
              <a:buFont typeface="Arial"/>
              <a:buNone/>
            </a:pPr>
            <a:r>
              <a:t/>
            </a:r>
            <a:endParaRPr b="1" sz="1200">
              <a:solidFill>
                <a:schemeClr val="dk2"/>
              </a:solidFill>
            </a:endParaRPr>
          </a:p>
          <a:p>
            <a:pPr lvl="0" rtl="0">
              <a:lnSpc>
                <a:spcPct val="115000"/>
              </a:lnSpc>
              <a:spcBef>
                <a:spcPts val="0"/>
              </a:spcBef>
              <a:spcAft>
                <a:spcPts val="1600"/>
              </a:spcAft>
              <a:buNone/>
            </a:pPr>
            <a:r>
              <a:t/>
            </a:r>
            <a:endParaRPr b="1"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1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6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5"/>
                                        </p:tgtEl>
                                      </p:cBhvr>
                                    </p:animEffect>
                                    <p:set>
                                      <p:cBhvr>
                                        <p:cTn dur="1" fill="hold">
                                          <p:stCondLst>
                                            <p:cond delay="1000"/>
                                          </p:stCondLst>
                                        </p:cTn>
                                        <p:tgtEl>
                                          <p:spTgt spid="6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7"/>
                                        </p:tgtEl>
                                      </p:cBhvr>
                                    </p:animEffect>
                                    <p:set>
                                      <p:cBhvr>
                                        <p:cTn dur="1" fill="hold">
                                          <p:stCondLst>
                                            <p:cond delay="1000"/>
                                          </p:stCondLst>
                                        </p:cTn>
                                        <p:tgtEl>
                                          <p:spTgt spid="6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9"/>
                                        </p:tgtEl>
                                      </p:cBhvr>
                                    </p:animEffect>
                                    <p:set>
                                      <p:cBhvr>
                                        <p:cTn dur="1" fill="hold">
                                          <p:stCondLst>
                                            <p:cond delay="1000"/>
                                          </p:stCondLst>
                                        </p:cTn>
                                        <p:tgtEl>
                                          <p:spTgt spid="6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6"/>
                                        </p:tgtEl>
                                      </p:cBhvr>
                                    </p:animEffect>
                                    <p:set>
                                      <p:cBhvr>
                                        <p:cTn dur="1" fill="hold">
                                          <p:stCondLst>
                                            <p:cond delay="1000"/>
                                          </p:stCondLst>
                                        </p:cTn>
                                        <p:tgtEl>
                                          <p:spTgt spid="6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13"/>
                                        </p:tgtEl>
                                      </p:cBhvr>
                                    </p:animEffect>
                                    <p:set>
                                      <p:cBhvr>
                                        <p:cTn dur="1" fill="hold">
                                          <p:stCondLst>
                                            <p:cond delay="1000"/>
                                          </p:stCondLst>
                                        </p:cTn>
                                        <p:tgtEl>
                                          <p:spTgt spid="6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10"/>
                                        </p:tgtEl>
                                      </p:cBhvr>
                                    </p:animEffect>
                                    <p:set>
                                      <p:cBhvr>
                                        <p:cTn dur="1" fill="hold">
                                          <p:stCondLst>
                                            <p:cond delay="1000"/>
                                          </p:stCondLst>
                                        </p:cTn>
                                        <p:tgtEl>
                                          <p:spTgt spid="6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12"/>
                                        </p:tgtEl>
                                      </p:cBhvr>
                                    </p:animEffect>
                                    <p:set>
                                      <p:cBhvr>
                                        <p:cTn dur="1" fill="hold">
                                          <p:stCondLst>
                                            <p:cond delay="1000"/>
                                          </p:stCondLst>
                                        </p:cTn>
                                        <p:tgtEl>
                                          <p:spTgt spid="6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11"/>
                                        </p:tgtEl>
                                      </p:cBhvr>
                                    </p:animEffect>
                                    <p:set>
                                      <p:cBhvr>
                                        <p:cTn dur="1" fill="hold">
                                          <p:stCondLst>
                                            <p:cond delay="1000"/>
                                          </p:stCondLst>
                                        </p:cTn>
                                        <p:tgtEl>
                                          <p:spTgt spid="6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21"/>
                                        </p:tgtEl>
                                      </p:cBhvr>
                                    </p:animEffect>
                                    <p:set>
                                      <p:cBhvr>
                                        <p:cTn dur="1" fill="hold">
                                          <p:stCondLst>
                                            <p:cond delay="1000"/>
                                          </p:stCondLst>
                                        </p:cTn>
                                        <p:tgtEl>
                                          <p:spTgt spid="6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24"/>
                                        </p:tgtEl>
                                      </p:cBhvr>
                                    </p:animEffect>
                                    <p:set>
                                      <p:cBhvr>
                                        <p:cTn dur="1" fill="hold">
                                          <p:stCondLst>
                                            <p:cond delay="1000"/>
                                          </p:stCondLst>
                                        </p:cTn>
                                        <p:tgtEl>
                                          <p:spTgt spid="6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23"/>
                                        </p:tgtEl>
                                      </p:cBhvr>
                                    </p:animEffect>
                                    <p:set>
                                      <p:cBhvr>
                                        <p:cTn dur="1" fill="hold">
                                          <p:stCondLst>
                                            <p:cond delay="1000"/>
                                          </p:stCondLst>
                                        </p:cTn>
                                        <p:tgtEl>
                                          <p:spTgt spid="6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22"/>
                                        </p:tgtEl>
                                      </p:cBhvr>
                                    </p:animEffect>
                                    <p:set>
                                      <p:cBhvr>
                                        <p:cTn dur="1" fill="hold">
                                          <p:stCondLst>
                                            <p:cond delay="1000"/>
                                          </p:stCondLst>
                                        </p:cTn>
                                        <p:tgtEl>
                                          <p:spTgt spid="6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79"/>
                                        </p:tgtEl>
                                      </p:cBhvr>
                                    </p:animEffect>
                                    <p:set>
                                      <p:cBhvr>
                                        <p:cTn dur="1" fill="hold">
                                          <p:stCondLst>
                                            <p:cond delay="1000"/>
                                          </p:stCondLst>
                                        </p:cTn>
                                        <p:tgtEl>
                                          <p:spTgt spid="5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3"/>
                                        </p:tgtEl>
                                      </p:cBhvr>
                                    </p:animEffect>
                                    <p:set>
                                      <p:cBhvr>
                                        <p:cTn dur="1" fill="hold">
                                          <p:stCondLst>
                                            <p:cond delay="1000"/>
                                          </p:stCondLst>
                                        </p:cTn>
                                        <p:tgtEl>
                                          <p:spTgt spid="5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1"/>
                                        </p:tgtEl>
                                      </p:cBhvr>
                                    </p:animEffect>
                                    <p:set>
                                      <p:cBhvr>
                                        <p:cTn dur="1" fill="hold">
                                          <p:stCondLst>
                                            <p:cond delay="1000"/>
                                          </p:stCondLst>
                                        </p:cTn>
                                        <p:tgtEl>
                                          <p:spTgt spid="5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4"/>
                                        </p:tgtEl>
                                      </p:cBhvr>
                                    </p:animEffect>
                                    <p:set>
                                      <p:cBhvr>
                                        <p:cTn dur="1" fill="hold">
                                          <p:stCondLst>
                                            <p:cond delay="1000"/>
                                          </p:stCondLst>
                                        </p:cTn>
                                        <p:tgtEl>
                                          <p:spTgt spid="5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5"/>
                                        </p:tgtEl>
                                      </p:cBhvr>
                                    </p:animEffect>
                                    <p:set>
                                      <p:cBhvr>
                                        <p:cTn dur="1" fill="hold">
                                          <p:stCondLst>
                                            <p:cond delay="1000"/>
                                          </p:stCondLst>
                                        </p:cTn>
                                        <p:tgtEl>
                                          <p:spTgt spid="5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2"/>
                                        </p:tgtEl>
                                      </p:cBhvr>
                                    </p:animEffect>
                                    <p:set>
                                      <p:cBhvr>
                                        <p:cTn dur="1" fill="hold">
                                          <p:stCondLst>
                                            <p:cond delay="1000"/>
                                          </p:stCondLst>
                                        </p:cTn>
                                        <p:tgtEl>
                                          <p:spTgt spid="5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88"/>
                                        </p:tgtEl>
                                      </p:cBhvr>
                                    </p:animEffect>
                                    <p:set>
                                      <p:cBhvr>
                                        <p:cTn dur="1" fill="hold">
                                          <p:stCondLst>
                                            <p:cond delay="1000"/>
                                          </p:stCondLst>
                                        </p:cTn>
                                        <p:tgtEl>
                                          <p:spTgt spid="5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9"/>
                                        </p:tgtEl>
                                      </p:cBhvr>
                                    </p:animEffect>
                                    <p:set>
                                      <p:cBhvr>
                                        <p:cTn dur="1" fill="hold">
                                          <p:stCondLst>
                                            <p:cond delay="1000"/>
                                          </p:stCondLst>
                                        </p:cTn>
                                        <p:tgtEl>
                                          <p:spTgt spid="5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92"/>
                                        </p:tgtEl>
                                      </p:cBhvr>
                                    </p:animEffect>
                                    <p:set>
                                      <p:cBhvr>
                                        <p:cTn dur="1" fill="hold">
                                          <p:stCondLst>
                                            <p:cond delay="1000"/>
                                          </p:stCondLst>
                                        </p:cTn>
                                        <p:tgtEl>
                                          <p:spTgt spid="5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86"/>
                                        </p:tgtEl>
                                      </p:cBhvr>
                                    </p:animEffect>
                                    <p:set>
                                      <p:cBhvr>
                                        <p:cTn dur="1" fill="hold">
                                          <p:stCondLst>
                                            <p:cond delay="1000"/>
                                          </p:stCondLst>
                                        </p:cTn>
                                        <p:tgtEl>
                                          <p:spTgt spid="5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4"/>
                                        </p:tgtEl>
                                      </p:cBhvr>
                                    </p:animEffect>
                                    <p:set>
                                      <p:cBhvr>
                                        <p:cTn dur="1" fill="hold">
                                          <p:stCondLst>
                                            <p:cond delay="1000"/>
                                          </p:stCondLst>
                                        </p:cTn>
                                        <p:tgtEl>
                                          <p:spTgt spid="5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96"/>
                                        </p:tgtEl>
                                      </p:cBhvr>
                                    </p:animEffect>
                                    <p:set>
                                      <p:cBhvr>
                                        <p:cTn dur="1" fill="hold">
                                          <p:stCondLst>
                                            <p:cond delay="1000"/>
                                          </p:stCondLst>
                                        </p:cTn>
                                        <p:tgtEl>
                                          <p:spTgt spid="5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0"/>
                                        </p:tgtEl>
                                      </p:cBhvr>
                                    </p:animEffect>
                                    <p:set>
                                      <p:cBhvr>
                                        <p:cTn dur="1" fill="hold">
                                          <p:stCondLst>
                                            <p:cond delay="1000"/>
                                          </p:stCondLst>
                                        </p:cTn>
                                        <p:tgtEl>
                                          <p:spTgt spid="6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98"/>
                                        </p:tgtEl>
                                      </p:cBhvr>
                                    </p:animEffect>
                                    <p:set>
                                      <p:cBhvr>
                                        <p:cTn dur="1" fill="hold">
                                          <p:stCondLst>
                                            <p:cond delay="1000"/>
                                          </p:stCondLst>
                                        </p:cTn>
                                        <p:tgtEl>
                                          <p:spTgt spid="5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3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3"/>
                                        </p:tgtEl>
                                      </p:cBhvr>
                                    </p:animEffect>
                                    <p:set>
                                      <p:cBhvr>
                                        <p:cTn dur="1" fill="hold">
                                          <p:stCondLst>
                                            <p:cond delay="1000"/>
                                          </p:stCondLst>
                                        </p:cTn>
                                        <p:tgtEl>
                                          <p:spTgt spid="6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2"/>
                                        </p:tgtEl>
                                      </p:cBhvr>
                                    </p:animEffect>
                                    <p:set>
                                      <p:cBhvr>
                                        <p:cTn dur="1" fill="hold">
                                          <p:stCondLst>
                                            <p:cond delay="1000"/>
                                          </p:stCondLst>
                                        </p:cTn>
                                        <p:tgtEl>
                                          <p:spTgt spid="6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4"/>
                                        </p:tgtEl>
                                      </p:cBhvr>
                                    </p:animEffect>
                                    <p:set>
                                      <p:cBhvr>
                                        <p:cTn dur="1" fill="hold">
                                          <p:stCondLst>
                                            <p:cond delay="1000"/>
                                          </p:stCondLst>
                                        </p:cTn>
                                        <p:tgtEl>
                                          <p:spTgt spid="6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01"/>
                                        </p:tgtEl>
                                      </p:cBhvr>
                                    </p:animEffect>
                                    <p:set>
                                      <p:cBhvr>
                                        <p:cTn dur="1" fill="hold">
                                          <p:stCondLst>
                                            <p:cond delay="1000"/>
                                          </p:stCondLst>
                                        </p:cTn>
                                        <p:tgtEl>
                                          <p:spTgt spid="6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Shape 6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 Protocol</a:t>
            </a:r>
          </a:p>
        </p:txBody>
      </p:sp>
      <p:sp>
        <p:nvSpPr>
          <p:cNvPr id="634" name="Shape 634"/>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Proposer</a:t>
            </a:r>
          </a:p>
          <a:p>
            <a:pPr lvl="0" rtl="0">
              <a:spcBef>
                <a:spcPts val="0"/>
              </a:spcBef>
              <a:buNone/>
            </a:pPr>
            <a:r>
              <a:rPr lang="en"/>
              <a:t>When have value v to propose</a:t>
            </a:r>
          </a:p>
          <a:p>
            <a:pPr indent="-228600" lvl="0" marL="457200" rtl="0">
              <a:spcBef>
                <a:spcPts val="0"/>
              </a:spcBef>
              <a:buChar char="●"/>
            </a:pPr>
            <a:r>
              <a:rPr lang="en"/>
              <a:t>Send prepare(b) to acceptors, where b is the highest ballot number not yet used that is known to the proposer</a:t>
            </a:r>
          </a:p>
          <a:p>
            <a:pPr lvl="0" rtl="0">
              <a:spcBef>
                <a:spcPts val="0"/>
              </a:spcBef>
              <a:buNone/>
            </a:pPr>
            <a:r>
              <a:rPr lang="en"/>
              <a:t>When have majority of acceptors’ promises for proposal b</a:t>
            </a:r>
          </a:p>
          <a:p>
            <a:pPr indent="-228600" lvl="0" marL="457200" rtl="0">
              <a:spcBef>
                <a:spcPts val="0"/>
              </a:spcBef>
            </a:pPr>
            <a:r>
              <a:rPr lang="en"/>
              <a:t>Send propose(v,b) to acceptors, </a:t>
            </a:r>
            <a:r>
              <a:rPr lang="en">
                <a:solidFill>
                  <a:srgbClr val="FF0000"/>
                </a:solidFill>
              </a:rPr>
              <a:t>where v is the value of the highest accepted proposal, or any value if no proposal accepted</a:t>
            </a:r>
          </a:p>
          <a:p>
            <a:pPr lvl="0" rtl="0">
              <a:spcBef>
                <a:spcPts val="0"/>
              </a:spcBef>
              <a:buNone/>
            </a:pPr>
            <a:r>
              <a:t/>
            </a:r>
            <a:endParaRPr/>
          </a:p>
        </p:txBody>
      </p:sp>
      <p:sp>
        <p:nvSpPr>
          <p:cNvPr id="635" name="Shape 635"/>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Acceptor</a:t>
            </a:r>
          </a:p>
          <a:p>
            <a:pPr lvl="0" rtl="0">
              <a:spcBef>
                <a:spcPts val="0"/>
              </a:spcBef>
              <a:buNone/>
            </a:pPr>
            <a:r>
              <a:rPr lang="en"/>
              <a:t>On receive prepare(b)</a:t>
            </a:r>
          </a:p>
          <a:p>
            <a:pPr indent="-228600" lvl="0" marL="457200" rtl="0">
              <a:spcBef>
                <a:spcPts val="0"/>
              </a:spcBef>
            </a:pPr>
            <a:r>
              <a:rPr lang="en"/>
              <a:t>If b &gt; b</a:t>
            </a:r>
            <a:r>
              <a:rPr baseline="-25000" lang="en"/>
              <a:t>promised</a:t>
            </a:r>
            <a:r>
              <a:rPr lang="en"/>
              <a:t>, let b</a:t>
            </a:r>
            <a:r>
              <a:rPr baseline="-25000" lang="en"/>
              <a:t>promised</a:t>
            </a:r>
            <a:r>
              <a:rPr lang="en"/>
              <a:t> = b and respond with </a:t>
            </a:r>
            <a:r>
              <a:rPr lang="en">
                <a:solidFill>
                  <a:srgbClr val="FF0000"/>
                </a:solidFill>
              </a:rPr>
              <a:t>promise(b, v</a:t>
            </a:r>
            <a:r>
              <a:rPr baseline="-25000" lang="en">
                <a:solidFill>
                  <a:srgbClr val="FF0000"/>
                </a:solidFill>
              </a:rPr>
              <a:t>decided</a:t>
            </a:r>
            <a:r>
              <a:rPr lang="en">
                <a:solidFill>
                  <a:srgbClr val="FF0000"/>
                </a:solidFill>
              </a:rPr>
              <a:t>)</a:t>
            </a:r>
          </a:p>
          <a:p>
            <a:pPr lvl="0" rtl="0">
              <a:spcBef>
                <a:spcPts val="0"/>
              </a:spcBef>
              <a:buNone/>
            </a:pPr>
            <a:r>
              <a:rPr lang="en"/>
              <a:t>On receive propose(v,b)</a:t>
            </a:r>
          </a:p>
          <a:p>
            <a:pPr indent="-228600" lvl="0" marL="457200" rtl="0">
              <a:spcBef>
                <a:spcPts val="0"/>
              </a:spcBef>
            </a:pPr>
            <a:r>
              <a:rPr lang="en"/>
              <a:t>If b = b</a:t>
            </a:r>
            <a:r>
              <a:rPr baseline="-25000" lang="en"/>
              <a:t>promised</a:t>
            </a:r>
            <a:r>
              <a:rPr lang="en"/>
              <a:t>, let v</a:t>
            </a:r>
            <a:r>
              <a:rPr baseline="-25000" lang="en"/>
              <a:t>decided</a:t>
            </a:r>
            <a:r>
              <a:rPr lang="en"/>
              <a:t> = v</a:t>
            </a:r>
          </a:p>
          <a:p>
            <a:pPr lvl="0" rtl="0">
              <a:spcBef>
                <a:spcPts val="0"/>
              </a:spcBef>
              <a:buNone/>
            </a:pPr>
            <a:r>
              <a:rPr lang="en"/>
              <a:t>When majority of correct acceptors have decided v</a:t>
            </a:r>
          </a:p>
          <a:p>
            <a:pPr indent="-228600" lvl="0" marL="457200" rtl="0">
              <a:spcBef>
                <a:spcPts val="0"/>
              </a:spcBef>
            </a:pPr>
            <a:r>
              <a:rPr lang="en"/>
              <a:t>Send decide(v) to learners</a:t>
            </a:r>
          </a:p>
          <a:p>
            <a:pPr lvl="0" rt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82" name="Shape 82"/>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83" name="Shape 83"/>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84" name="Shape 84"/>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85" name="Shape 85"/>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 personally don’t care.</a:t>
            </a:r>
          </a:p>
        </p:txBody>
      </p:sp>
      <p:sp>
        <p:nvSpPr>
          <p:cNvPr id="86" name="Shape 86"/>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Indifferent.</a:t>
            </a:r>
          </a:p>
        </p:txBody>
      </p:sp>
      <p:sp>
        <p:nvSpPr>
          <p:cNvPr id="87" name="Shape 87"/>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I’m good with anywhere.</a:t>
            </a:r>
          </a:p>
        </p:txBody>
      </p:sp>
      <p:sp>
        <p:nvSpPr>
          <p:cNvPr id="88" name="Shape 88"/>
          <p:cNvSpPr/>
          <p:nvPr/>
        </p:nvSpPr>
        <p:spPr>
          <a:xfrm>
            <a:off x="2446500" y="817750"/>
            <a:ext cx="4251000" cy="4251000"/>
          </a:xfrm>
          <a:prstGeom prst="noSmoking">
            <a:avLst>
              <a:gd fmla="val 1875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Shape 64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Constructing </a:t>
            </a:r>
            <a:r>
              <a:rPr lang="en" strike="sngStrike"/>
              <a:t>a Protocol</a:t>
            </a:r>
            <a:r>
              <a:rPr lang="en"/>
              <a:t> Paxos</a:t>
            </a:r>
          </a:p>
        </p:txBody>
      </p:sp>
      <p:sp>
        <p:nvSpPr>
          <p:cNvPr id="641" name="Shape 641"/>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Proposer</a:t>
            </a:r>
          </a:p>
          <a:p>
            <a:pPr lvl="0" rtl="0">
              <a:spcBef>
                <a:spcPts val="0"/>
              </a:spcBef>
              <a:buNone/>
            </a:pPr>
            <a:r>
              <a:rPr lang="en"/>
              <a:t>When have value v to propose</a:t>
            </a:r>
          </a:p>
          <a:p>
            <a:pPr indent="-228600" lvl="0" marL="457200" rtl="0">
              <a:spcBef>
                <a:spcPts val="0"/>
              </a:spcBef>
              <a:buChar char="●"/>
            </a:pPr>
            <a:r>
              <a:rPr lang="en"/>
              <a:t>Send prepare(b) to acceptors, where b is the highest ballot number not yet used that is known to the proposer</a:t>
            </a:r>
          </a:p>
          <a:p>
            <a:pPr lvl="0" rtl="0">
              <a:spcBef>
                <a:spcPts val="0"/>
              </a:spcBef>
              <a:buNone/>
            </a:pPr>
            <a:r>
              <a:rPr lang="en"/>
              <a:t>When have majority of acceptors’ promises for proposal b</a:t>
            </a:r>
          </a:p>
          <a:p>
            <a:pPr indent="-228600" lvl="0" marL="457200" rtl="0">
              <a:spcBef>
                <a:spcPts val="0"/>
              </a:spcBef>
            </a:pPr>
            <a:r>
              <a:rPr lang="en"/>
              <a:t>Send propose(v,b) to acceptors, where v is the value of the highest accepted proposal, or any value if no proposal accepted</a:t>
            </a:r>
          </a:p>
          <a:p>
            <a:pPr lvl="0" rtl="0">
              <a:spcBef>
                <a:spcPts val="0"/>
              </a:spcBef>
              <a:buNone/>
            </a:pPr>
            <a:r>
              <a:t/>
            </a:r>
            <a:endParaRPr/>
          </a:p>
        </p:txBody>
      </p:sp>
      <p:sp>
        <p:nvSpPr>
          <p:cNvPr id="642" name="Shape 642"/>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rtl="0" algn="ctr">
              <a:spcBef>
                <a:spcPts val="0"/>
              </a:spcBef>
              <a:buNone/>
            </a:pPr>
            <a:r>
              <a:rPr lang="en"/>
              <a:t>Acceptor</a:t>
            </a:r>
          </a:p>
          <a:p>
            <a:pPr lvl="0" rtl="0">
              <a:spcBef>
                <a:spcPts val="0"/>
              </a:spcBef>
              <a:buNone/>
            </a:pPr>
            <a:r>
              <a:rPr lang="en"/>
              <a:t>On receive prepare(b)</a:t>
            </a:r>
          </a:p>
          <a:p>
            <a:pPr indent="-228600" lvl="0" marL="457200" rtl="0">
              <a:spcBef>
                <a:spcPts val="0"/>
              </a:spcBef>
            </a:pPr>
            <a:r>
              <a:rPr lang="en"/>
              <a:t>If b &gt; b</a:t>
            </a:r>
            <a:r>
              <a:rPr baseline="-25000" lang="en"/>
              <a:t>promised</a:t>
            </a:r>
            <a:r>
              <a:rPr lang="en"/>
              <a:t>, let b</a:t>
            </a:r>
            <a:r>
              <a:rPr baseline="-25000" lang="en"/>
              <a:t>promised</a:t>
            </a:r>
            <a:r>
              <a:rPr lang="en"/>
              <a:t> = b and respond with promise(b, v</a:t>
            </a:r>
            <a:r>
              <a:rPr baseline="-25000" lang="en"/>
              <a:t>decided</a:t>
            </a:r>
            <a:r>
              <a:rPr lang="en"/>
              <a:t>)</a:t>
            </a:r>
          </a:p>
          <a:p>
            <a:pPr lvl="0" rtl="0">
              <a:spcBef>
                <a:spcPts val="0"/>
              </a:spcBef>
              <a:buNone/>
            </a:pPr>
            <a:r>
              <a:rPr lang="en"/>
              <a:t>On receive propose(v,b)</a:t>
            </a:r>
          </a:p>
          <a:p>
            <a:pPr indent="-228600" lvl="0" marL="457200" rtl="0">
              <a:spcBef>
                <a:spcPts val="0"/>
              </a:spcBef>
            </a:pPr>
            <a:r>
              <a:rPr lang="en"/>
              <a:t>If b = b</a:t>
            </a:r>
            <a:r>
              <a:rPr baseline="-25000" lang="en"/>
              <a:t>promised</a:t>
            </a:r>
            <a:r>
              <a:rPr lang="en"/>
              <a:t>, let v</a:t>
            </a:r>
            <a:r>
              <a:rPr baseline="-25000" lang="en"/>
              <a:t>decided</a:t>
            </a:r>
            <a:r>
              <a:rPr lang="en"/>
              <a:t> = v</a:t>
            </a:r>
          </a:p>
          <a:p>
            <a:pPr lvl="0" rtl="0">
              <a:spcBef>
                <a:spcPts val="0"/>
              </a:spcBef>
              <a:buNone/>
            </a:pPr>
            <a:r>
              <a:rPr lang="en"/>
              <a:t>When majority of correct acceptors have decided v</a:t>
            </a:r>
          </a:p>
          <a:p>
            <a:pPr indent="-228600" lvl="0" marL="457200" rtl="0">
              <a:spcBef>
                <a:spcPts val="0"/>
              </a:spcBef>
            </a:pPr>
            <a:r>
              <a:rPr lang="en"/>
              <a:t>Send decide(v) to learners</a:t>
            </a:r>
          </a:p>
          <a:p>
            <a:pPr lvl="0" rtl="0">
              <a:spcBef>
                <a:spcPts val="0"/>
              </a:spcBef>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Shape 6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648" name="Shape 64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b="1"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lang="en"/>
              <a:t>Conclusion</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Shape 6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Liveness</a:t>
            </a:r>
          </a:p>
        </p:txBody>
      </p:sp>
      <p:sp>
        <p:nvSpPr>
          <p:cNvPr id="654" name="Shape 654"/>
          <p:cNvSpPr txBox="1"/>
          <p:nvPr>
            <p:ph idx="1" type="body"/>
          </p:nvPr>
        </p:nvSpPr>
        <p:spPr>
          <a:xfrm>
            <a:off x="311700" y="1175975"/>
            <a:ext cx="8520600" cy="3361800"/>
          </a:xfrm>
          <a:prstGeom prst="rect">
            <a:avLst/>
          </a:prstGeom>
        </p:spPr>
        <p:txBody>
          <a:bodyPr anchorCtr="0" anchor="t" bIns="91425" lIns="91425" rIns="91425" wrap="square" tIns="91425">
            <a:noAutofit/>
          </a:bodyPr>
          <a:lstStyle/>
          <a:p>
            <a:pPr indent="-228600" lvl="0" marL="457200" rtl="0">
              <a:spcBef>
                <a:spcPts val="0"/>
              </a:spcBef>
              <a:buChar char="-"/>
            </a:pPr>
            <a:r>
              <a:rPr lang="en"/>
              <a:t>Something good eventually happens</a:t>
            </a:r>
          </a:p>
          <a:p>
            <a:pPr indent="-228600" lvl="1" marL="914400" rtl="0">
              <a:spcBef>
                <a:spcPts val="0"/>
              </a:spcBef>
              <a:buChar char="-"/>
            </a:pPr>
            <a:r>
              <a:rPr lang="en"/>
              <a:t>Progress is made</a:t>
            </a:r>
          </a:p>
          <a:p>
            <a:pPr indent="-228600" lvl="2" marL="1371600" rtl="0">
              <a:spcBef>
                <a:spcPts val="0"/>
              </a:spcBef>
              <a:buChar char="-"/>
            </a:pPr>
            <a:r>
              <a:rPr lang="en"/>
              <a:t>An action is always eventually executed</a:t>
            </a:r>
          </a:p>
          <a:p>
            <a:pPr lvl="0" rtl="0">
              <a:spcBef>
                <a:spcPts val="0"/>
              </a:spcBef>
              <a:buNone/>
            </a:pPr>
            <a:r>
              <a:t/>
            </a:r>
            <a:endParaRPr/>
          </a:p>
          <a:p>
            <a:pPr lvl="0" rtl="0">
              <a:spcBef>
                <a:spcPts val="0"/>
              </a:spcBef>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Shape 65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Liveness</a:t>
            </a:r>
          </a:p>
        </p:txBody>
      </p:sp>
      <p:sp>
        <p:nvSpPr>
          <p:cNvPr id="660" name="Shape 660"/>
          <p:cNvSpPr txBox="1"/>
          <p:nvPr>
            <p:ph idx="1" type="body"/>
          </p:nvPr>
        </p:nvSpPr>
        <p:spPr>
          <a:xfrm>
            <a:off x="311700" y="1175975"/>
            <a:ext cx="8520600" cy="3361800"/>
          </a:xfrm>
          <a:prstGeom prst="rect">
            <a:avLst/>
          </a:prstGeom>
        </p:spPr>
        <p:txBody>
          <a:bodyPr anchorCtr="0" anchor="t" bIns="91425" lIns="91425" rIns="91425" wrap="square" tIns="91425">
            <a:noAutofit/>
          </a:bodyPr>
          <a:lstStyle/>
          <a:p>
            <a:pPr indent="-228600" lvl="0" marL="457200" rtl="0">
              <a:spcBef>
                <a:spcPts val="0"/>
              </a:spcBef>
              <a:buChar char="-"/>
            </a:pPr>
            <a:r>
              <a:rPr lang="en"/>
              <a:t>Something good eventually happens</a:t>
            </a:r>
          </a:p>
          <a:p>
            <a:pPr indent="-228600" lvl="1" marL="914400" rtl="0">
              <a:spcBef>
                <a:spcPts val="0"/>
              </a:spcBef>
              <a:buChar char="-"/>
            </a:pPr>
            <a:r>
              <a:rPr lang="en"/>
              <a:t>Progress is made</a:t>
            </a:r>
          </a:p>
          <a:p>
            <a:pPr indent="-228600" lvl="2" marL="1371600" rtl="0">
              <a:spcBef>
                <a:spcPts val="0"/>
              </a:spcBef>
              <a:buChar char="-"/>
            </a:pPr>
            <a:r>
              <a:rPr lang="en"/>
              <a:t>An action is always eventually executed</a:t>
            </a:r>
          </a:p>
          <a:p>
            <a:pPr indent="-228600" lvl="0" marL="457200" rtl="0">
              <a:spcBef>
                <a:spcPts val="0"/>
              </a:spcBef>
              <a:buChar char="-"/>
            </a:pPr>
            <a:r>
              <a:rPr lang="en"/>
              <a:t>In consensus</a:t>
            </a:r>
          </a:p>
          <a:p>
            <a:pPr lvl="0" rtl="0">
              <a:spcBef>
                <a:spcPts val="0"/>
              </a:spcBef>
              <a:buNone/>
            </a:pPr>
            <a:r>
              <a:t/>
            </a:r>
            <a:endParaRPr/>
          </a:p>
        </p:txBody>
      </p:sp>
      <p:sp>
        <p:nvSpPr>
          <p:cNvPr id="661" name="Shape 661"/>
          <p:cNvSpPr/>
          <p:nvPr/>
        </p:nvSpPr>
        <p:spPr>
          <a:xfrm>
            <a:off x="751500" y="2595050"/>
            <a:ext cx="7641000" cy="9237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304800" lvl="0" marL="457200" rtl="0">
              <a:lnSpc>
                <a:spcPct val="115000"/>
              </a:lnSpc>
              <a:spcBef>
                <a:spcPts val="0"/>
              </a:spcBef>
              <a:spcAft>
                <a:spcPts val="1600"/>
              </a:spcAft>
              <a:buClr>
                <a:schemeClr val="dk2"/>
              </a:buClr>
              <a:buSzPct val="100000"/>
            </a:pPr>
            <a:r>
              <a:rPr lang="en" sz="1200">
                <a:solidFill>
                  <a:schemeClr val="dk2"/>
                </a:solidFill>
              </a:rPr>
              <a:t>Termination</a:t>
            </a:r>
          </a:p>
          <a:p>
            <a:pPr indent="-304800" lvl="1" marL="914400" rtl="0">
              <a:lnSpc>
                <a:spcPct val="115000"/>
              </a:lnSpc>
              <a:spcBef>
                <a:spcPts val="0"/>
              </a:spcBef>
              <a:spcAft>
                <a:spcPts val="1600"/>
              </a:spcAft>
              <a:buClr>
                <a:schemeClr val="dk2"/>
              </a:buClr>
              <a:buSzPct val="100000"/>
            </a:pPr>
            <a:r>
              <a:rPr lang="en" sz="1200">
                <a:solidFill>
                  <a:schemeClr val="dk2"/>
                </a:solidFill>
              </a:rPr>
              <a:t>Every correct learning process eventually learns some decided value</a:t>
            </a:r>
          </a:p>
          <a:p>
            <a:pPr lvl="0" rtl="0">
              <a:spcBef>
                <a:spcPts val="0"/>
              </a:spcBef>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Shape 6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Liveness</a:t>
            </a:r>
          </a:p>
        </p:txBody>
      </p:sp>
      <p:sp>
        <p:nvSpPr>
          <p:cNvPr id="667" name="Shape 667"/>
          <p:cNvSpPr txBox="1"/>
          <p:nvPr>
            <p:ph idx="1" type="body"/>
          </p:nvPr>
        </p:nvSpPr>
        <p:spPr>
          <a:xfrm>
            <a:off x="311700" y="1175975"/>
            <a:ext cx="8520600" cy="3361800"/>
          </a:xfrm>
          <a:prstGeom prst="rect">
            <a:avLst/>
          </a:prstGeom>
        </p:spPr>
        <p:txBody>
          <a:bodyPr anchorCtr="0" anchor="t" bIns="91425" lIns="91425" rIns="91425" wrap="square" tIns="91425">
            <a:noAutofit/>
          </a:bodyPr>
          <a:lstStyle/>
          <a:p>
            <a:pPr indent="-228600" lvl="0" marL="457200" rtl="0">
              <a:spcBef>
                <a:spcPts val="0"/>
              </a:spcBef>
              <a:buChar char="-"/>
            </a:pPr>
            <a:r>
              <a:rPr lang="en"/>
              <a:t>Something good eventually happens</a:t>
            </a:r>
          </a:p>
          <a:p>
            <a:pPr indent="-228600" lvl="1" marL="914400" rtl="0">
              <a:spcBef>
                <a:spcPts val="0"/>
              </a:spcBef>
              <a:buChar char="-"/>
            </a:pPr>
            <a:r>
              <a:rPr lang="en"/>
              <a:t>Progress is made</a:t>
            </a:r>
          </a:p>
          <a:p>
            <a:pPr indent="-228600" lvl="2" marL="1371600" rtl="0">
              <a:spcBef>
                <a:spcPts val="0"/>
              </a:spcBef>
              <a:buChar char="-"/>
            </a:pPr>
            <a:r>
              <a:rPr lang="en"/>
              <a:t>An action is always eventually executed</a:t>
            </a:r>
          </a:p>
          <a:p>
            <a:pPr indent="-228600" lvl="0" marL="457200" rtl="0">
              <a:spcBef>
                <a:spcPts val="0"/>
              </a:spcBef>
              <a:buChar char="-"/>
            </a:pPr>
            <a:r>
              <a:rPr lang="en"/>
              <a:t>In consensus</a:t>
            </a:r>
          </a:p>
          <a:p>
            <a:pPr lvl="0" rtl="0">
              <a:spcBef>
                <a:spcPts val="0"/>
              </a:spcBef>
              <a:buNone/>
            </a:pPr>
            <a:r>
              <a:t/>
            </a:r>
            <a:endParaRPr/>
          </a:p>
        </p:txBody>
      </p:sp>
      <p:sp>
        <p:nvSpPr>
          <p:cNvPr id="668" name="Shape 668"/>
          <p:cNvSpPr txBox="1"/>
          <p:nvPr/>
        </p:nvSpPr>
        <p:spPr>
          <a:xfrm>
            <a:off x="751500" y="4039300"/>
            <a:ext cx="3982200" cy="464700"/>
          </a:xfrm>
          <a:prstGeom prst="rect">
            <a:avLst/>
          </a:prstGeom>
          <a:noFill/>
          <a:ln>
            <a:noFill/>
          </a:ln>
        </p:spPr>
        <p:txBody>
          <a:bodyPr anchorCtr="0" anchor="t" bIns="91425" lIns="91425" rIns="91425" wrap="square" tIns="91425">
            <a:noAutofit/>
          </a:bodyPr>
          <a:lstStyle/>
          <a:p>
            <a:pPr lvl="0" rtl="0">
              <a:spcBef>
                <a:spcPts val="0"/>
              </a:spcBef>
              <a:buNone/>
            </a:pPr>
            <a:r>
              <a:rPr lang="en"/>
              <a:t>Does Paxos guarantee liveness?</a:t>
            </a:r>
          </a:p>
        </p:txBody>
      </p:sp>
      <p:sp>
        <p:nvSpPr>
          <p:cNvPr id="669" name="Shape 669"/>
          <p:cNvSpPr/>
          <p:nvPr/>
        </p:nvSpPr>
        <p:spPr>
          <a:xfrm>
            <a:off x="751500" y="2595050"/>
            <a:ext cx="7641000" cy="9237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304800" lvl="0" marL="457200" rtl="0">
              <a:lnSpc>
                <a:spcPct val="115000"/>
              </a:lnSpc>
              <a:spcBef>
                <a:spcPts val="0"/>
              </a:spcBef>
              <a:spcAft>
                <a:spcPts val="1600"/>
              </a:spcAft>
              <a:buClr>
                <a:schemeClr val="dk2"/>
              </a:buClr>
              <a:buSzPct val="100000"/>
            </a:pPr>
            <a:r>
              <a:rPr lang="en" sz="1200">
                <a:solidFill>
                  <a:schemeClr val="dk2"/>
                </a:solidFill>
              </a:rPr>
              <a:t>Termination</a:t>
            </a:r>
          </a:p>
          <a:p>
            <a:pPr indent="-304800" lvl="1" marL="914400" rtl="0">
              <a:lnSpc>
                <a:spcPct val="115000"/>
              </a:lnSpc>
              <a:spcBef>
                <a:spcPts val="0"/>
              </a:spcBef>
              <a:spcAft>
                <a:spcPts val="1600"/>
              </a:spcAft>
              <a:buClr>
                <a:schemeClr val="dk2"/>
              </a:buClr>
              <a:buSzPct val="100000"/>
            </a:pPr>
            <a:r>
              <a:rPr lang="en" sz="1200">
                <a:solidFill>
                  <a:schemeClr val="dk2"/>
                </a:solidFill>
              </a:rPr>
              <a:t>Every correct learning process eventually learns some decided value</a:t>
            </a:r>
          </a:p>
          <a:p>
            <a:pPr lvl="0" rtl="0">
              <a:spcBef>
                <a:spcPts val="0"/>
              </a:spcBef>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Shape 674"/>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prepare(0)</a:t>
            </a:r>
          </a:p>
        </p:txBody>
      </p:sp>
      <p:cxnSp>
        <p:nvCxnSpPr>
          <p:cNvPr id="675" name="Shape 675"/>
          <p:cNvCxnSpPr>
            <a:endCxn id="676"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677" name="Shape 677"/>
          <p:cNvCxnSpPr>
            <a:stCxn id="678" idx="6"/>
            <a:endCxn id="679"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680" name="Shape 680"/>
          <p:cNvCxnSpPr>
            <a:stCxn id="678" idx="6"/>
            <a:endCxn id="681"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679" name="Shape 679"/>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76" name="Shape 676"/>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681" name="Shape 681"/>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682" name="Shape 6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683" name="Shape 683"/>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684" name="Shape 684"/>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78" name="Shape 678"/>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Shape 689"/>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promise(0)</a:t>
            </a:r>
          </a:p>
        </p:txBody>
      </p:sp>
      <p:cxnSp>
        <p:nvCxnSpPr>
          <p:cNvPr id="690" name="Shape 690"/>
          <p:cNvCxnSpPr>
            <a:endCxn id="691" idx="2"/>
          </p:cNvCxnSpPr>
          <p:nvPr/>
        </p:nvCxnSpPr>
        <p:spPr>
          <a:xfrm>
            <a:off x="1956900" y="2202050"/>
            <a:ext cx="2223900" cy="0"/>
          </a:xfrm>
          <a:prstGeom prst="straightConnector1">
            <a:avLst/>
          </a:prstGeom>
          <a:noFill/>
          <a:ln cap="flat" cmpd="sng" w="9525">
            <a:solidFill>
              <a:schemeClr val="dk2"/>
            </a:solidFill>
            <a:prstDash val="solid"/>
            <a:round/>
            <a:headEnd len="lg" w="lg" type="stealth"/>
            <a:tailEnd len="lg" w="lg" type="none"/>
          </a:ln>
        </p:spPr>
      </p:cxnSp>
      <p:cxnSp>
        <p:nvCxnSpPr>
          <p:cNvPr id="692" name="Shape 692"/>
          <p:cNvCxnSpPr>
            <a:stCxn id="693" idx="6"/>
            <a:endCxn id="694" idx="2"/>
          </p:cNvCxnSpPr>
          <p:nvPr/>
        </p:nvCxnSpPr>
        <p:spPr>
          <a:xfrm>
            <a:off x="1956900" y="2202050"/>
            <a:ext cx="2223900" cy="1025700"/>
          </a:xfrm>
          <a:prstGeom prst="straightConnector1">
            <a:avLst/>
          </a:prstGeom>
          <a:noFill/>
          <a:ln cap="flat" cmpd="sng" w="9525">
            <a:solidFill>
              <a:schemeClr val="dk2"/>
            </a:solidFill>
            <a:prstDash val="solid"/>
            <a:round/>
            <a:headEnd len="lg" w="lg" type="stealth"/>
            <a:tailEnd len="lg" w="lg" type="none"/>
          </a:ln>
        </p:spPr>
      </p:cxnSp>
      <p:cxnSp>
        <p:nvCxnSpPr>
          <p:cNvPr id="695" name="Shape 695"/>
          <p:cNvCxnSpPr>
            <a:stCxn id="693" idx="6"/>
            <a:endCxn id="696" idx="2"/>
          </p:cNvCxnSpPr>
          <p:nvPr/>
        </p:nvCxnSpPr>
        <p:spPr>
          <a:xfrm>
            <a:off x="1956900" y="2202050"/>
            <a:ext cx="2223900" cy="2051400"/>
          </a:xfrm>
          <a:prstGeom prst="straightConnector1">
            <a:avLst/>
          </a:prstGeom>
          <a:noFill/>
          <a:ln cap="flat" cmpd="sng" w="9525">
            <a:solidFill>
              <a:schemeClr val="dk2"/>
            </a:solidFill>
            <a:prstDash val="solid"/>
            <a:round/>
            <a:headEnd len="lg" w="lg" type="stealth"/>
            <a:tailEnd len="lg" w="lg" type="none"/>
          </a:ln>
        </p:spPr>
      </p:cxnSp>
      <p:sp>
        <p:nvSpPr>
          <p:cNvPr id="694" name="Shape 694"/>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97" name="Shape 69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691" name="Shape 691"/>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696" name="Shape 696"/>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698" name="Shape 698"/>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699" name="Shape 69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700" name="Shape 700"/>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701" name="Shape 701"/>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93" name="Shape 693"/>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cxnSp>
        <p:nvCxnSpPr>
          <p:cNvPr id="706" name="Shape 706"/>
          <p:cNvCxnSpPr>
            <a:endCxn id="707"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708" name="Shape 708"/>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prepare(1)</a:t>
            </a:r>
          </a:p>
        </p:txBody>
      </p:sp>
      <p:cxnSp>
        <p:nvCxnSpPr>
          <p:cNvPr id="709" name="Shape 709"/>
          <p:cNvCxnSpPr>
            <a:stCxn id="710" idx="6"/>
            <a:endCxn id="711"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712" name="Shape 712"/>
          <p:cNvCxnSpPr>
            <a:stCxn id="710" idx="6"/>
            <a:endCxn id="713"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711" name="Shape 711"/>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14" name="Shape 714"/>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713" name="Shape 713"/>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07" name="Shape 707"/>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15" name="Shape 715"/>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716" name="Shape 716"/>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0</a:t>
            </a:r>
          </a:p>
        </p:txBody>
      </p:sp>
      <p:sp>
        <p:nvSpPr>
          <p:cNvPr id="717" name="Shape 7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718" name="Shape 718"/>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710" name="Shape 710"/>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19" name="Shape 719"/>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cxnSp>
        <p:nvCxnSpPr>
          <p:cNvPr id="724" name="Shape 724"/>
          <p:cNvCxnSpPr>
            <a:endCxn id="725" idx="2"/>
          </p:cNvCxnSpPr>
          <p:nvPr/>
        </p:nvCxnSpPr>
        <p:spPr>
          <a:xfrm>
            <a:off x="1956900" y="4253500"/>
            <a:ext cx="2223900" cy="0"/>
          </a:xfrm>
          <a:prstGeom prst="straightConnector1">
            <a:avLst/>
          </a:prstGeom>
          <a:noFill/>
          <a:ln cap="flat" cmpd="sng" w="9525">
            <a:solidFill>
              <a:schemeClr val="dk2"/>
            </a:solidFill>
            <a:prstDash val="solid"/>
            <a:round/>
            <a:headEnd len="lg" w="lg" type="stealth"/>
            <a:tailEnd len="lg" w="lg" type="none"/>
          </a:ln>
        </p:spPr>
      </p:cxnSp>
      <p:sp>
        <p:nvSpPr>
          <p:cNvPr id="726" name="Shape 726"/>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promise(1)</a:t>
            </a:r>
          </a:p>
        </p:txBody>
      </p:sp>
      <p:cxnSp>
        <p:nvCxnSpPr>
          <p:cNvPr id="727" name="Shape 727"/>
          <p:cNvCxnSpPr>
            <a:stCxn id="728" idx="6"/>
            <a:endCxn id="729"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stealth"/>
            <a:tailEnd len="lg" w="lg" type="none"/>
          </a:ln>
        </p:spPr>
      </p:cxnSp>
      <p:cxnSp>
        <p:nvCxnSpPr>
          <p:cNvPr id="730" name="Shape 730"/>
          <p:cNvCxnSpPr>
            <a:stCxn id="728" idx="6"/>
            <a:endCxn id="731"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stealth"/>
            <a:tailEnd len="lg" w="lg" type="none"/>
          </a:ln>
        </p:spPr>
      </p:cxnSp>
      <p:sp>
        <p:nvSpPr>
          <p:cNvPr id="729" name="Shape 729"/>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32" name="Shape 732"/>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731" name="Shape 731"/>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25" name="Shape 725"/>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33" name="Shape 733"/>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734" name="Shape 734"/>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735" name="Shape 7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736" name="Shape 736"/>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728" name="Shape 728"/>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37" name="Shape 737"/>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Shape 742"/>
          <p:cNvSpPr txBox="1"/>
          <p:nvPr/>
        </p:nvSpPr>
        <p:spPr>
          <a:xfrm rot="-774">
            <a:off x="2535750" y="1861208"/>
            <a:ext cx="13317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propose(v, 0)</a:t>
            </a:r>
          </a:p>
        </p:txBody>
      </p:sp>
      <p:cxnSp>
        <p:nvCxnSpPr>
          <p:cNvPr id="743" name="Shape 743"/>
          <p:cNvCxnSpPr>
            <a:endCxn id="744"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745" name="Shape 745"/>
          <p:cNvCxnSpPr>
            <a:stCxn id="746" idx="6"/>
            <a:endCxn id="747"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748" name="Shape 748"/>
          <p:cNvCxnSpPr>
            <a:stCxn id="746" idx="6"/>
            <a:endCxn id="749"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747" name="Shape 74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   1</a:t>
            </a:r>
          </a:p>
        </p:txBody>
      </p:sp>
      <p:sp>
        <p:nvSpPr>
          <p:cNvPr id="744" name="Shape 744"/>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749" name="Shape 749"/>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1</a:t>
            </a:r>
          </a:p>
        </p:txBody>
      </p:sp>
      <p:sp>
        <p:nvSpPr>
          <p:cNvPr id="750" name="Shape 7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751" name="Shape 751"/>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752" name="Shape 752"/>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46" name="Shape 746"/>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94" name="Shape 94"/>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95" name="Shape 95"/>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96" name="Shape 96"/>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97" name="Shape 97"/>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Where do we want to go to eat lunch?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Shape 757"/>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prepare(3)</a:t>
            </a:r>
          </a:p>
        </p:txBody>
      </p:sp>
      <p:cxnSp>
        <p:nvCxnSpPr>
          <p:cNvPr id="758" name="Shape 758"/>
          <p:cNvCxnSpPr>
            <a:endCxn id="759" idx="2"/>
          </p:cNvCxnSpPr>
          <p:nvPr/>
        </p:nvCxnSpPr>
        <p:spPr>
          <a:xfrm>
            <a:off x="1956900" y="2202050"/>
            <a:ext cx="2223900" cy="0"/>
          </a:xfrm>
          <a:prstGeom prst="straightConnector1">
            <a:avLst/>
          </a:prstGeom>
          <a:noFill/>
          <a:ln cap="flat" cmpd="sng" w="9525">
            <a:solidFill>
              <a:schemeClr val="dk2"/>
            </a:solidFill>
            <a:prstDash val="solid"/>
            <a:round/>
            <a:headEnd len="lg" w="lg" type="none"/>
            <a:tailEnd len="lg" w="lg" type="triangle"/>
          </a:ln>
        </p:spPr>
      </p:cxnSp>
      <p:cxnSp>
        <p:nvCxnSpPr>
          <p:cNvPr id="760" name="Shape 760"/>
          <p:cNvCxnSpPr>
            <a:stCxn id="761" idx="6"/>
            <a:endCxn id="762" idx="2"/>
          </p:cNvCxnSpPr>
          <p:nvPr/>
        </p:nvCxnSpPr>
        <p:spPr>
          <a:xfrm>
            <a:off x="1956900" y="220205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763" name="Shape 763"/>
          <p:cNvCxnSpPr>
            <a:stCxn id="761" idx="6"/>
            <a:endCxn id="764" idx="2"/>
          </p:cNvCxnSpPr>
          <p:nvPr/>
        </p:nvCxnSpPr>
        <p:spPr>
          <a:xfrm>
            <a:off x="1956900" y="220205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762" name="Shape 762"/>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   3</a:t>
            </a:r>
          </a:p>
        </p:txBody>
      </p:sp>
      <p:sp>
        <p:nvSpPr>
          <p:cNvPr id="759" name="Shape 759"/>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64" name="Shape 764"/>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65" name="Shape 7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766" name="Shape 766"/>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solidFill>
                <a:srgbClr val="E69138"/>
              </a:solidFill>
            </a:endParaRPr>
          </a:p>
        </p:txBody>
      </p:sp>
      <p:sp>
        <p:nvSpPr>
          <p:cNvPr id="767" name="Shape 767"/>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1" name="Shape 761"/>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sp>
        <p:nvSpPr>
          <p:cNvPr id="772" name="Shape 772"/>
          <p:cNvSpPr txBox="1"/>
          <p:nvPr/>
        </p:nvSpPr>
        <p:spPr>
          <a:xfrm rot="-858">
            <a:off x="2535750" y="1861219"/>
            <a:ext cx="12015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promise(3)</a:t>
            </a:r>
          </a:p>
        </p:txBody>
      </p:sp>
      <p:cxnSp>
        <p:nvCxnSpPr>
          <p:cNvPr id="773" name="Shape 773"/>
          <p:cNvCxnSpPr>
            <a:endCxn id="774" idx="2"/>
          </p:cNvCxnSpPr>
          <p:nvPr/>
        </p:nvCxnSpPr>
        <p:spPr>
          <a:xfrm>
            <a:off x="1956900" y="2202050"/>
            <a:ext cx="2223900" cy="0"/>
          </a:xfrm>
          <a:prstGeom prst="straightConnector1">
            <a:avLst/>
          </a:prstGeom>
          <a:noFill/>
          <a:ln cap="flat" cmpd="sng" w="9525">
            <a:solidFill>
              <a:schemeClr val="dk2"/>
            </a:solidFill>
            <a:prstDash val="solid"/>
            <a:round/>
            <a:headEnd len="lg" w="lg" type="stealth"/>
            <a:tailEnd len="lg" w="lg" type="none"/>
          </a:ln>
        </p:spPr>
      </p:cxnSp>
      <p:cxnSp>
        <p:nvCxnSpPr>
          <p:cNvPr id="775" name="Shape 775"/>
          <p:cNvCxnSpPr>
            <a:stCxn id="776" idx="6"/>
            <a:endCxn id="777" idx="2"/>
          </p:cNvCxnSpPr>
          <p:nvPr/>
        </p:nvCxnSpPr>
        <p:spPr>
          <a:xfrm>
            <a:off x="1956900" y="2202050"/>
            <a:ext cx="2223900" cy="1025700"/>
          </a:xfrm>
          <a:prstGeom prst="straightConnector1">
            <a:avLst/>
          </a:prstGeom>
          <a:noFill/>
          <a:ln cap="flat" cmpd="sng" w="9525">
            <a:solidFill>
              <a:schemeClr val="dk2"/>
            </a:solidFill>
            <a:prstDash val="solid"/>
            <a:round/>
            <a:headEnd len="lg" w="lg" type="stealth"/>
            <a:tailEnd len="lg" w="lg" type="none"/>
          </a:ln>
        </p:spPr>
      </p:cxnSp>
      <p:cxnSp>
        <p:nvCxnSpPr>
          <p:cNvPr id="778" name="Shape 778"/>
          <p:cNvCxnSpPr>
            <a:stCxn id="776" idx="6"/>
            <a:endCxn id="779" idx="2"/>
          </p:cNvCxnSpPr>
          <p:nvPr/>
        </p:nvCxnSpPr>
        <p:spPr>
          <a:xfrm>
            <a:off x="1956900" y="2202050"/>
            <a:ext cx="2223900" cy="2051400"/>
          </a:xfrm>
          <a:prstGeom prst="straightConnector1">
            <a:avLst/>
          </a:prstGeom>
          <a:noFill/>
          <a:ln cap="flat" cmpd="sng" w="9525">
            <a:solidFill>
              <a:schemeClr val="dk2"/>
            </a:solidFill>
            <a:prstDash val="solid"/>
            <a:round/>
            <a:headEnd len="lg" w="lg" type="stealth"/>
            <a:tailEnd len="lg" w="lg" type="none"/>
          </a:ln>
        </p:spPr>
      </p:cxnSp>
      <p:sp>
        <p:nvSpPr>
          <p:cNvPr id="777" name="Shape 77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80" name="Shape 780"/>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74" name="Shape 774"/>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79" name="Shape 779"/>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81" name="Shape 781"/>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82" name="Shape 7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783" name="Shape 783"/>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2400">
                <a:solidFill>
                  <a:srgbClr val="E69138"/>
                </a:solidFill>
              </a:rPr>
              <a:t>._.</a:t>
            </a:r>
          </a:p>
        </p:txBody>
      </p:sp>
      <p:sp>
        <p:nvSpPr>
          <p:cNvPr id="784" name="Shape 784"/>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76" name="Shape 776"/>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8" name="Shape 788"/>
        <p:cNvGrpSpPr/>
        <p:nvPr/>
      </p:nvGrpSpPr>
      <p:grpSpPr>
        <a:xfrm>
          <a:off x="0" y="0"/>
          <a:ext cx="0" cy="0"/>
          <a:chOff x="0" y="0"/>
          <a:chExt cx="0" cy="0"/>
        </a:xfrm>
      </p:grpSpPr>
      <p:cxnSp>
        <p:nvCxnSpPr>
          <p:cNvPr id="789" name="Shape 789"/>
          <p:cNvCxnSpPr>
            <a:endCxn id="790"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791" name="Shape 791"/>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propose</a:t>
            </a:r>
            <a:r>
              <a:rPr lang="en"/>
              <a:t>(v’, 1)</a:t>
            </a:r>
          </a:p>
        </p:txBody>
      </p:sp>
      <p:cxnSp>
        <p:nvCxnSpPr>
          <p:cNvPr id="792" name="Shape 792"/>
          <p:cNvCxnSpPr>
            <a:stCxn id="793" idx="6"/>
            <a:endCxn id="794"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795" name="Shape 795"/>
          <p:cNvCxnSpPr>
            <a:stCxn id="793" idx="6"/>
            <a:endCxn id="796"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794" name="Shape 794"/>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97" name="Shape 797"/>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96" name="Shape 796"/>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90" name="Shape 790"/>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798" name="Shape 798"/>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799" name="Shape 799"/>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800" name="Shape 8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801" name="Shape 801"/>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2400">
                <a:solidFill>
                  <a:srgbClr val="E69138"/>
                </a:solidFill>
              </a:rPr>
              <a:t>._.</a:t>
            </a:r>
          </a:p>
        </p:txBody>
      </p:sp>
      <p:sp>
        <p:nvSpPr>
          <p:cNvPr id="793" name="Shape 793"/>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02" name="Shape 802"/>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cxnSp>
        <p:nvCxnSpPr>
          <p:cNvPr id="807" name="Shape 807"/>
          <p:cNvCxnSpPr>
            <a:endCxn id="808" idx="2"/>
          </p:cNvCxnSpPr>
          <p:nvPr/>
        </p:nvCxnSpPr>
        <p:spPr>
          <a:xfrm>
            <a:off x="1956900" y="4253500"/>
            <a:ext cx="2223900" cy="0"/>
          </a:xfrm>
          <a:prstGeom prst="straightConnector1">
            <a:avLst/>
          </a:prstGeom>
          <a:noFill/>
          <a:ln cap="flat" cmpd="sng" w="9525">
            <a:solidFill>
              <a:schemeClr val="dk2"/>
            </a:solidFill>
            <a:prstDash val="solid"/>
            <a:round/>
            <a:headEnd len="lg" w="lg" type="none"/>
            <a:tailEnd len="lg" w="lg" type="triangle"/>
          </a:ln>
        </p:spPr>
      </p:cxnSp>
      <p:sp>
        <p:nvSpPr>
          <p:cNvPr id="809" name="Shape 809"/>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prepare(4)</a:t>
            </a:r>
          </a:p>
        </p:txBody>
      </p:sp>
      <p:cxnSp>
        <p:nvCxnSpPr>
          <p:cNvPr id="810" name="Shape 810"/>
          <p:cNvCxnSpPr>
            <a:stCxn id="811" idx="6"/>
            <a:endCxn id="812"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none"/>
            <a:tailEnd len="lg" w="lg" type="triangle"/>
          </a:ln>
        </p:spPr>
      </p:cxnSp>
      <p:cxnSp>
        <p:nvCxnSpPr>
          <p:cNvPr id="813" name="Shape 813"/>
          <p:cNvCxnSpPr>
            <a:stCxn id="811" idx="6"/>
            <a:endCxn id="814"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none"/>
            <a:tailEnd len="lg" w="lg" type="triangle"/>
          </a:ln>
        </p:spPr>
      </p:cxnSp>
      <p:sp>
        <p:nvSpPr>
          <p:cNvPr id="812" name="Shape 812"/>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15" name="Shape 815"/>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814" name="Shape 814"/>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808" name="Shape 808"/>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816" name="Shape 816"/>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817" name="Shape 817"/>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3</a:t>
            </a:r>
          </a:p>
        </p:txBody>
      </p:sp>
      <p:sp>
        <p:nvSpPr>
          <p:cNvPr id="818" name="Shape 81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819" name="Shape 819"/>
          <p:cNvSpPr/>
          <p:nvPr/>
        </p:nvSpPr>
        <p:spPr>
          <a:xfrm>
            <a:off x="7187100" y="2836575"/>
            <a:ext cx="782400" cy="782400"/>
          </a:xfrm>
          <a:prstGeom prst="ellipse">
            <a:avLst/>
          </a:prstGeom>
          <a:solidFill>
            <a:schemeClr val="lt2"/>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2300">
                <a:solidFill>
                  <a:srgbClr val="E69138"/>
                </a:solidFill>
              </a:rPr>
              <a:t>-_-</a:t>
            </a:r>
          </a:p>
        </p:txBody>
      </p:sp>
      <p:sp>
        <p:nvSpPr>
          <p:cNvPr id="811" name="Shape 811"/>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20" name="Shape 820"/>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cxnSp>
        <p:nvCxnSpPr>
          <p:cNvPr id="825" name="Shape 825"/>
          <p:cNvCxnSpPr>
            <a:endCxn id="826" idx="2"/>
          </p:cNvCxnSpPr>
          <p:nvPr/>
        </p:nvCxnSpPr>
        <p:spPr>
          <a:xfrm>
            <a:off x="1956900" y="4253500"/>
            <a:ext cx="2223900" cy="0"/>
          </a:xfrm>
          <a:prstGeom prst="straightConnector1">
            <a:avLst/>
          </a:prstGeom>
          <a:noFill/>
          <a:ln cap="flat" cmpd="sng" w="9525">
            <a:solidFill>
              <a:schemeClr val="dk2"/>
            </a:solidFill>
            <a:prstDash val="solid"/>
            <a:round/>
            <a:headEnd len="lg" w="lg" type="stealth"/>
            <a:tailEnd len="lg" w="lg" type="none"/>
          </a:ln>
        </p:spPr>
      </p:cxnSp>
      <p:sp>
        <p:nvSpPr>
          <p:cNvPr id="827" name="Shape 827"/>
          <p:cNvSpPr txBox="1"/>
          <p:nvPr/>
        </p:nvSpPr>
        <p:spPr>
          <a:xfrm>
            <a:off x="2520150" y="3862000"/>
            <a:ext cx="1275300" cy="314100"/>
          </a:xfrm>
          <a:prstGeom prst="rect">
            <a:avLst/>
          </a:prstGeom>
          <a:noFill/>
          <a:ln>
            <a:noFill/>
          </a:ln>
        </p:spPr>
        <p:txBody>
          <a:bodyPr anchorCtr="0" anchor="t" bIns="91425" lIns="91425" rIns="91425" wrap="square" tIns="91425">
            <a:noAutofit/>
          </a:bodyPr>
          <a:lstStyle/>
          <a:p>
            <a:pPr lvl="0" rtl="0">
              <a:spcBef>
                <a:spcPts val="0"/>
              </a:spcBef>
              <a:buNone/>
            </a:pPr>
            <a:r>
              <a:rPr lang="en"/>
              <a:t>promise(4)</a:t>
            </a:r>
          </a:p>
        </p:txBody>
      </p:sp>
      <p:cxnSp>
        <p:nvCxnSpPr>
          <p:cNvPr id="828" name="Shape 828"/>
          <p:cNvCxnSpPr>
            <a:stCxn id="829" idx="6"/>
            <a:endCxn id="830" idx="2"/>
          </p:cNvCxnSpPr>
          <p:nvPr/>
        </p:nvCxnSpPr>
        <p:spPr>
          <a:xfrm flipH="1" rot="10800000">
            <a:off x="1956900" y="3227800"/>
            <a:ext cx="2223900" cy="1025700"/>
          </a:xfrm>
          <a:prstGeom prst="straightConnector1">
            <a:avLst/>
          </a:prstGeom>
          <a:noFill/>
          <a:ln cap="flat" cmpd="sng" w="9525">
            <a:solidFill>
              <a:schemeClr val="dk2"/>
            </a:solidFill>
            <a:prstDash val="solid"/>
            <a:round/>
            <a:headEnd len="lg" w="lg" type="stealth"/>
            <a:tailEnd len="lg" w="lg" type="none"/>
          </a:ln>
        </p:spPr>
      </p:cxnSp>
      <p:cxnSp>
        <p:nvCxnSpPr>
          <p:cNvPr id="831" name="Shape 831"/>
          <p:cNvCxnSpPr>
            <a:stCxn id="829" idx="6"/>
            <a:endCxn id="832" idx="2"/>
          </p:cNvCxnSpPr>
          <p:nvPr/>
        </p:nvCxnSpPr>
        <p:spPr>
          <a:xfrm flipH="1" rot="10800000">
            <a:off x="1956900" y="2202100"/>
            <a:ext cx="2223900" cy="2051400"/>
          </a:xfrm>
          <a:prstGeom prst="straightConnector1">
            <a:avLst/>
          </a:prstGeom>
          <a:noFill/>
          <a:ln cap="flat" cmpd="sng" w="9525">
            <a:solidFill>
              <a:schemeClr val="dk2"/>
            </a:solidFill>
            <a:prstDash val="solid"/>
            <a:round/>
            <a:headEnd len="lg" w="lg" type="stealth"/>
            <a:tailEnd len="lg" w="lg" type="none"/>
          </a:ln>
        </p:spPr>
      </p:cxnSp>
      <p:sp>
        <p:nvSpPr>
          <p:cNvPr id="830" name="Shape 830"/>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33" name="Shape 833"/>
          <p:cNvSpPr/>
          <p:nvPr/>
        </p:nvSpPr>
        <p:spPr>
          <a:xfrm>
            <a:off x="4180800" y="2836575"/>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4</a:t>
            </a:r>
          </a:p>
        </p:txBody>
      </p:sp>
      <p:sp>
        <p:nvSpPr>
          <p:cNvPr id="832" name="Shape 832"/>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826" name="Shape 826"/>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t/>
            </a:r>
            <a:endParaRPr/>
          </a:p>
        </p:txBody>
      </p:sp>
      <p:sp>
        <p:nvSpPr>
          <p:cNvPr id="834" name="Shape 834"/>
          <p:cNvSpPr/>
          <p:nvPr/>
        </p:nvSpPr>
        <p:spPr>
          <a:xfrm>
            <a:off x="4180800" y="386230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4</a:t>
            </a:r>
          </a:p>
        </p:txBody>
      </p:sp>
      <p:sp>
        <p:nvSpPr>
          <p:cNvPr id="835" name="Shape 835"/>
          <p:cNvSpPr/>
          <p:nvPr/>
        </p:nvSpPr>
        <p:spPr>
          <a:xfrm>
            <a:off x="4180800" y="1810850"/>
            <a:ext cx="782400" cy="7824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4</a:t>
            </a:r>
          </a:p>
        </p:txBody>
      </p:sp>
      <p:sp>
        <p:nvSpPr>
          <p:cNvPr id="836" name="Shape 8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Scenario</a:t>
            </a:r>
          </a:p>
        </p:txBody>
      </p:sp>
      <p:sp>
        <p:nvSpPr>
          <p:cNvPr id="837" name="Shape 837"/>
          <p:cNvSpPr/>
          <p:nvPr/>
        </p:nvSpPr>
        <p:spPr>
          <a:xfrm>
            <a:off x="7187100" y="2836575"/>
            <a:ext cx="782400" cy="782400"/>
          </a:xfrm>
          <a:prstGeom prst="ellipse">
            <a:avLst/>
          </a:prstGeom>
          <a:solidFill>
            <a:srgbClr val="FFFFFF"/>
          </a:solidFill>
          <a:ln cap="flat" cmpd="sng" w="9525">
            <a:solidFill>
              <a:srgbClr val="E69138"/>
            </a:solidFill>
            <a:prstDash val="solid"/>
            <a:round/>
            <a:headEnd len="med" w="med" type="none"/>
            <a:tailEnd len="med" w="med" type="none"/>
          </a:ln>
        </p:spPr>
        <p:txBody>
          <a:bodyPr anchorCtr="0" anchor="ctr" bIns="91425" lIns="91425" rIns="91425" wrap="square" tIns="91425">
            <a:noAutofit/>
          </a:bodyPr>
          <a:lstStyle/>
          <a:p>
            <a:pPr lvl="0" rtl="0" algn="l">
              <a:spcBef>
                <a:spcPts val="0"/>
              </a:spcBef>
              <a:buNone/>
            </a:pPr>
            <a:r>
              <a:t/>
            </a:r>
            <a:endParaRPr sz="1700">
              <a:solidFill>
                <a:srgbClr val="E69138"/>
              </a:solidFill>
            </a:endParaRPr>
          </a:p>
        </p:txBody>
      </p:sp>
      <p:sp>
        <p:nvSpPr>
          <p:cNvPr id="829" name="Shape 829"/>
          <p:cNvSpPr/>
          <p:nvPr/>
        </p:nvSpPr>
        <p:spPr>
          <a:xfrm>
            <a:off x="1174500" y="386230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38" name="Shape 838"/>
          <p:cNvSpPr/>
          <p:nvPr/>
        </p:nvSpPr>
        <p:spPr>
          <a:xfrm>
            <a:off x="1174500" y="1810850"/>
            <a:ext cx="782400" cy="7824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839" name="Shape 839"/>
          <p:cNvPicPr preferRelativeResize="0"/>
          <p:nvPr/>
        </p:nvPicPr>
        <p:blipFill>
          <a:blip r:embed="rId3">
            <a:alphaModFix/>
          </a:blip>
          <a:stretch>
            <a:fillRect/>
          </a:stretch>
        </p:blipFill>
        <p:spPr>
          <a:xfrm>
            <a:off x="7292550" y="3144150"/>
            <a:ext cx="571500" cy="3238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Shape 8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845" name="Shape 84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b="1"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lang="en"/>
              <a:t>Conclusion</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Shape 8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Consider Input Ordering in SMR</a:t>
            </a:r>
          </a:p>
        </p:txBody>
      </p:sp>
      <p:pic>
        <p:nvPicPr>
          <p:cNvPr id="851" name="Shape 851"/>
          <p:cNvPicPr preferRelativeResize="0"/>
          <p:nvPr/>
        </p:nvPicPr>
        <p:blipFill rotWithShape="1">
          <a:blip r:embed="rId3">
            <a:alphaModFix/>
          </a:blip>
          <a:srcRect b="-1451" l="0" r="0" t="2676"/>
          <a:stretch/>
        </p:blipFill>
        <p:spPr>
          <a:xfrm>
            <a:off x="162950" y="1168350"/>
            <a:ext cx="8589025" cy="37743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pic>
        <p:nvPicPr>
          <p:cNvPr id="856" name="Shape 856"/>
          <p:cNvPicPr preferRelativeResize="0"/>
          <p:nvPr/>
        </p:nvPicPr>
        <p:blipFill>
          <a:blip r:embed="rId3">
            <a:alphaModFix/>
          </a:blip>
          <a:stretch>
            <a:fillRect/>
          </a:stretch>
        </p:blipFill>
        <p:spPr>
          <a:xfrm>
            <a:off x="2080475" y="1075200"/>
            <a:ext cx="4137482" cy="3820974"/>
          </a:xfrm>
          <a:prstGeom prst="rect">
            <a:avLst/>
          </a:prstGeom>
          <a:noFill/>
          <a:ln>
            <a:noFill/>
          </a:ln>
        </p:spPr>
      </p:pic>
      <p:sp>
        <p:nvSpPr>
          <p:cNvPr id="857" name="Shape 8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858" name="Shape 858"/>
          <p:cNvSpPr txBox="1"/>
          <p:nvPr/>
        </p:nvSpPr>
        <p:spPr>
          <a:xfrm>
            <a:off x="4689500" y="1992250"/>
            <a:ext cx="594900" cy="180000"/>
          </a:xfrm>
          <a:prstGeom prst="rect">
            <a:avLst/>
          </a:prstGeom>
          <a:solidFill>
            <a:srgbClr val="FFFFFF"/>
          </a:solid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2" name="Shape 862"/>
        <p:cNvGrpSpPr/>
        <p:nvPr/>
      </p:nvGrpSpPr>
      <p:grpSpPr>
        <a:xfrm>
          <a:off x="0" y="0"/>
          <a:ext cx="0" cy="0"/>
          <a:chOff x="0" y="0"/>
          <a:chExt cx="0" cy="0"/>
        </a:xfrm>
      </p:grpSpPr>
      <p:pic>
        <p:nvPicPr>
          <p:cNvPr id="863" name="Shape 863"/>
          <p:cNvPicPr preferRelativeResize="0"/>
          <p:nvPr/>
        </p:nvPicPr>
        <p:blipFill>
          <a:blip r:embed="rId3">
            <a:alphaModFix/>
          </a:blip>
          <a:stretch>
            <a:fillRect/>
          </a:stretch>
        </p:blipFill>
        <p:spPr>
          <a:xfrm>
            <a:off x="2080475" y="1075200"/>
            <a:ext cx="4137482" cy="3820974"/>
          </a:xfrm>
          <a:prstGeom prst="rect">
            <a:avLst/>
          </a:prstGeom>
          <a:noFill/>
          <a:ln>
            <a:noFill/>
          </a:ln>
        </p:spPr>
      </p:pic>
      <p:sp>
        <p:nvSpPr>
          <p:cNvPr id="864" name="Shape 8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865" name="Shape 865"/>
          <p:cNvSpPr/>
          <p:nvPr/>
        </p:nvSpPr>
        <p:spPr>
          <a:xfrm>
            <a:off x="5444425" y="1075200"/>
            <a:ext cx="683400" cy="3051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66" name="Shape 866"/>
          <p:cNvCxnSpPr/>
          <p:nvPr/>
        </p:nvCxnSpPr>
        <p:spPr>
          <a:xfrm>
            <a:off x="6151625" y="1491200"/>
            <a:ext cx="657600" cy="344400"/>
          </a:xfrm>
          <a:prstGeom prst="straightConnector1">
            <a:avLst/>
          </a:prstGeom>
          <a:noFill/>
          <a:ln cap="flat" cmpd="sng" w="9525">
            <a:solidFill>
              <a:srgbClr val="0000FF"/>
            </a:solidFill>
            <a:prstDash val="solid"/>
            <a:round/>
            <a:headEnd len="lg" w="lg" type="triangle"/>
            <a:tailEnd len="lg" w="lg" type="none"/>
          </a:ln>
        </p:spPr>
      </p:cxnSp>
      <p:sp>
        <p:nvSpPr>
          <p:cNvPr id="867" name="Shape 867"/>
          <p:cNvSpPr/>
          <p:nvPr/>
        </p:nvSpPr>
        <p:spPr>
          <a:xfrm>
            <a:off x="6809225" y="1591675"/>
            <a:ext cx="1520700" cy="6120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0000FF"/>
                </a:solidFill>
              </a:rPr>
              <a:t>Proposers</a:t>
            </a:r>
          </a:p>
        </p:txBody>
      </p:sp>
      <p:sp>
        <p:nvSpPr>
          <p:cNvPr id="868" name="Shape 868"/>
          <p:cNvSpPr txBox="1"/>
          <p:nvPr/>
        </p:nvSpPr>
        <p:spPr>
          <a:xfrm>
            <a:off x="4689500" y="1992250"/>
            <a:ext cx="594900" cy="1800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2" name="Shape 872"/>
        <p:cNvGrpSpPr/>
        <p:nvPr/>
      </p:nvGrpSpPr>
      <p:grpSpPr>
        <a:xfrm>
          <a:off x="0" y="0"/>
          <a:ext cx="0" cy="0"/>
          <a:chOff x="0" y="0"/>
          <a:chExt cx="0" cy="0"/>
        </a:xfrm>
      </p:grpSpPr>
      <p:pic>
        <p:nvPicPr>
          <p:cNvPr id="873" name="Shape 873"/>
          <p:cNvPicPr preferRelativeResize="0"/>
          <p:nvPr/>
        </p:nvPicPr>
        <p:blipFill>
          <a:blip r:embed="rId3">
            <a:alphaModFix/>
          </a:blip>
          <a:stretch>
            <a:fillRect/>
          </a:stretch>
        </p:blipFill>
        <p:spPr>
          <a:xfrm>
            <a:off x="2080475" y="1075200"/>
            <a:ext cx="4137482" cy="3820974"/>
          </a:xfrm>
          <a:prstGeom prst="rect">
            <a:avLst/>
          </a:prstGeom>
          <a:noFill/>
          <a:ln>
            <a:noFill/>
          </a:ln>
        </p:spPr>
      </p:pic>
      <p:sp>
        <p:nvSpPr>
          <p:cNvPr id="874" name="Shape 8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875" name="Shape 875"/>
          <p:cNvSpPr/>
          <p:nvPr/>
        </p:nvSpPr>
        <p:spPr>
          <a:xfrm>
            <a:off x="5444425" y="1075200"/>
            <a:ext cx="683400" cy="3051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76" name="Shape 876"/>
          <p:cNvCxnSpPr/>
          <p:nvPr/>
        </p:nvCxnSpPr>
        <p:spPr>
          <a:xfrm>
            <a:off x="6151625" y="1491200"/>
            <a:ext cx="657600" cy="344400"/>
          </a:xfrm>
          <a:prstGeom prst="straightConnector1">
            <a:avLst/>
          </a:prstGeom>
          <a:noFill/>
          <a:ln cap="flat" cmpd="sng" w="9525">
            <a:solidFill>
              <a:srgbClr val="0000FF"/>
            </a:solidFill>
            <a:prstDash val="solid"/>
            <a:round/>
            <a:headEnd len="lg" w="lg" type="triangle"/>
            <a:tailEnd len="lg" w="lg" type="none"/>
          </a:ln>
        </p:spPr>
      </p:cxnSp>
      <p:sp>
        <p:nvSpPr>
          <p:cNvPr id="877" name="Shape 877"/>
          <p:cNvSpPr/>
          <p:nvPr/>
        </p:nvSpPr>
        <p:spPr>
          <a:xfrm>
            <a:off x="6809225" y="1591675"/>
            <a:ext cx="1520700" cy="6120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0000FF"/>
                </a:solidFill>
              </a:rPr>
              <a:t>Proposers</a:t>
            </a:r>
          </a:p>
        </p:txBody>
      </p:sp>
      <p:sp>
        <p:nvSpPr>
          <p:cNvPr id="878" name="Shape 878"/>
          <p:cNvSpPr/>
          <p:nvPr/>
        </p:nvSpPr>
        <p:spPr>
          <a:xfrm>
            <a:off x="3921450" y="1075200"/>
            <a:ext cx="683400" cy="305100"/>
          </a:xfrm>
          <a:prstGeom prst="ellipse">
            <a:avLst/>
          </a:prstGeom>
          <a:no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79" name="Shape 879"/>
          <p:cNvCxnSpPr>
            <a:endCxn id="878" idx="3"/>
          </p:cNvCxnSpPr>
          <p:nvPr/>
        </p:nvCxnSpPr>
        <p:spPr>
          <a:xfrm flipH="1" rot="10800000">
            <a:off x="3424832" y="1335619"/>
            <a:ext cx="596700" cy="703200"/>
          </a:xfrm>
          <a:prstGeom prst="straightConnector1">
            <a:avLst/>
          </a:prstGeom>
          <a:noFill/>
          <a:ln cap="flat" cmpd="sng" w="9525">
            <a:solidFill>
              <a:srgbClr val="FF9900"/>
            </a:solidFill>
            <a:prstDash val="solid"/>
            <a:round/>
            <a:headEnd len="lg" w="lg" type="none"/>
            <a:tailEnd len="lg" w="lg" type="triangle"/>
          </a:ln>
        </p:spPr>
      </p:cxnSp>
      <p:sp>
        <p:nvSpPr>
          <p:cNvPr id="880" name="Shape 880"/>
          <p:cNvSpPr/>
          <p:nvPr/>
        </p:nvSpPr>
        <p:spPr>
          <a:xfrm>
            <a:off x="1998200" y="1869275"/>
            <a:ext cx="1520700" cy="612000"/>
          </a:xfrm>
          <a:prstGeom prst="ellipse">
            <a:avLst/>
          </a:prstGeom>
          <a:solidFill>
            <a:schemeClr val="lt2"/>
          </a:solid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FF9900"/>
                </a:solidFill>
              </a:rPr>
              <a:t>Learners</a:t>
            </a:r>
          </a:p>
        </p:txBody>
      </p:sp>
      <p:sp>
        <p:nvSpPr>
          <p:cNvPr id="881" name="Shape 881"/>
          <p:cNvSpPr txBox="1"/>
          <p:nvPr/>
        </p:nvSpPr>
        <p:spPr>
          <a:xfrm>
            <a:off x="4689500" y="1992250"/>
            <a:ext cx="594900" cy="1800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03" name="Shape 103"/>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04" name="Shape 104"/>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05" name="Shape 105"/>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06" name="Shape 106"/>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I’d like </a:t>
            </a:r>
            <a:r>
              <a:rPr b="1" lang="en"/>
              <a:t>Thai </a:t>
            </a:r>
            <a:r>
              <a:rPr lang="en"/>
              <a:t>food.</a:t>
            </a:r>
          </a:p>
        </p:txBody>
      </p:sp>
      <p:sp>
        <p:nvSpPr>
          <p:cNvPr id="107" name="Shape 107"/>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I’m feeling </a:t>
            </a:r>
            <a:r>
              <a:rPr b="1" lang="en"/>
              <a:t>Korean</a:t>
            </a:r>
            <a:r>
              <a:rPr lang="en"/>
              <a:t> food.</a:t>
            </a:r>
          </a:p>
        </p:txBody>
      </p:sp>
      <p:sp>
        <p:nvSpPr>
          <p:cNvPr id="108" name="Shape 108"/>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I also want </a:t>
            </a:r>
            <a:r>
              <a:rPr b="1" lang="en"/>
              <a:t>Thai</a:t>
            </a:r>
            <a:r>
              <a:rPr lang="en"/>
              <a:t> food.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5" name="Shape 885"/>
        <p:cNvGrpSpPr/>
        <p:nvPr/>
      </p:nvGrpSpPr>
      <p:grpSpPr>
        <a:xfrm>
          <a:off x="0" y="0"/>
          <a:ext cx="0" cy="0"/>
          <a:chOff x="0" y="0"/>
          <a:chExt cx="0" cy="0"/>
        </a:xfrm>
      </p:grpSpPr>
      <p:pic>
        <p:nvPicPr>
          <p:cNvPr id="886" name="Shape 886"/>
          <p:cNvPicPr preferRelativeResize="0"/>
          <p:nvPr/>
        </p:nvPicPr>
        <p:blipFill>
          <a:blip r:embed="rId3">
            <a:alphaModFix/>
          </a:blip>
          <a:stretch>
            <a:fillRect/>
          </a:stretch>
        </p:blipFill>
        <p:spPr>
          <a:xfrm>
            <a:off x="2080475" y="1075200"/>
            <a:ext cx="4137482" cy="3820974"/>
          </a:xfrm>
          <a:prstGeom prst="rect">
            <a:avLst/>
          </a:prstGeom>
          <a:noFill/>
          <a:ln>
            <a:noFill/>
          </a:ln>
        </p:spPr>
      </p:pic>
      <p:sp>
        <p:nvSpPr>
          <p:cNvPr id="887" name="Shape 8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888" name="Shape 888"/>
          <p:cNvSpPr/>
          <p:nvPr/>
        </p:nvSpPr>
        <p:spPr>
          <a:xfrm>
            <a:off x="5444425" y="1075200"/>
            <a:ext cx="683400" cy="3051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89" name="Shape 889"/>
          <p:cNvCxnSpPr/>
          <p:nvPr/>
        </p:nvCxnSpPr>
        <p:spPr>
          <a:xfrm>
            <a:off x="6151625" y="1491200"/>
            <a:ext cx="657600" cy="344400"/>
          </a:xfrm>
          <a:prstGeom prst="straightConnector1">
            <a:avLst/>
          </a:prstGeom>
          <a:noFill/>
          <a:ln cap="flat" cmpd="sng" w="9525">
            <a:solidFill>
              <a:srgbClr val="0000FF"/>
            </a:solidFill>
            <a:prstDash val="solid"/>
            <a:round/>
            <a:headEnd len="lg" w="lg" type="triangle"/>
            <a:tailEnd len="lg" w="lg" type="none"/>
          </a:ln>
        </p:spPr>
      </p:cxnSp>
      <p:sp>
        <p:nvSpPr>
          <p:cNvPr id="890" name="Shape 890"/>
          <p:cNvSpPr/>
          <p:nvPr/>
        </p:nvSpPr>
        <p:spPr>
          <a:xfrm>
            <a:off x="6809225" y="1591675"/>
            <a:ext cx="1520700" cy="6120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0000FF"/>
                </a:solidFill>
              </a:rPr>
              <a:t>Proposers</a:t>
            </a:r>
          </a:p>
        </p:txBody>
      </p:sp>
      <p:sp>
        <p:nvSpPr>
          <p:cNvPr id="891" name="Shape 891"/>
          <p:cNvSpPr/>
          <p:nvPr/>
        </p:nvSpPr>
        <p:spPr>
          <a:xfrm>
            <a:off x="3921450" y="1075200"/>
            <a:ext cx="683400" cy="305100"/>
          </a:xfrm>
          <a:prstGeom prst="ellipse">
            <a:avLst/>
          </a:prstGeom>
          <a:no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92" name="Shape 892"/>
          <p:cNvCxnSpPr>
            <a:endCxn id="891" idx="3"/>
          </p:cNvCxnSpPr>
          <p:nvPr/>
        </p:nvCxnSpPr>
        <p:spPr>
          <a:xfrm flipH="1" rot="10800000">
            <a:off x="3424832" y="1335619"/>
            <a:ext cx="596700" cy="703200"/>
          </a:xfrm>
          <a:prstGeom prst="straightConnector1">
            <a:avLst/>
          </a:prstGeom>
          <a:noFill/>
          <a:ln cap="flat" cmpd="sng" w="9525">
            <a:solidFill>
              <a:srgbClr val="FF9900"/>
            </a:solidFill>
            <a:prstDash val="solid"/>
            <a:round/>
            <a:headEnd len="lg" w="lg" type="none"/>
            <a:tailEnd len="lg" w="lg" type="triangle"/>
          </a:ln>
        </p:spPr>
      </p:cxnSp>
      <p:sp>
        <p:nvSpPr>
          <p:cNvPr id="893" name="Shape 893"/>
          <p:cNvSpPr/>
          <p:nvPr/>
        </p:nvSpPr>
        <p:spPr>
          <a:xfrm>
            <a:off x="1998200" y="1869275"/>
            <a:ext cx="1520700" cy="612000"/>
          </a:xfrm>
          <a:prstGeom prst="ellipse">
            <a:avLst/>
          </a:prstGeom>
          <a:solidFill>
            <a:schemeClr val="lt2"/>
          </a:solid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FF9900"/>
                </a:solidFill>
              </a:rPr>
              <a:t>Learners</a:t>
            </a:r>
          </a:p>
        </p:txBody>
      </p:sp>
      <p:cxnSp>
        <p:nvCxnSpPr>
          <p:cNvPr id="894" name="Shape 894"/>
          <p:cNvCxnSpPr/>
          <p:nvPr/>
        </p:nvCxnSpPr>
        <p:spPr>
          <a:xfrm>
            <a:off x="6270900" y="3545975"/>
            <a:ext cx="657600" cy="344400"/>
          </a:xfrm>
          <a:prstGeom prst="straightConnector1">
            <a:avLst/>
          </a:prstGeom>
          <a:noFill/>
          <a:ln cap="flat" cmpd="sng" w="9525">
            <a:solidFill>
              <a:srgbClr val="38761D"/>
            </a:solidFill>
            <a:prstDash val="solid"/>
            <a:round/>
            <a:headEnd len="lg" w="lg" type="triangle"/>
            <a:tailEnd len="lg" w="lg" type="none"/>
          </a:ln>
        </p:spPr>
      </p:cxnSp>
      <p:sp>
        <p:nvSpPr>
          <p:cNvPr id="895" name="Shape 895"/>
          <p:cNvSpPr/>
          <p:nvPr/>
        </p:nvSpPr>
        <p:spPr>
          <a:xfrm>
            <a:off x="6809225" y="3732575"/>
            <a:ext cx="1520700" cy="6120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38761D"/>
                </a:solidFill>
              </a:rPr>
              <a:t>Acceptors</a:t>
            </a:r>
          </a:p>
        </p:txBody>
      </p:sp>
      <p:sp>
        <p:nvSpPr>
          <p:cNvPr id="896" name="Shape 896"/>
          <p:cNvSpPr/>
          <p:nvPr/>
        </p:nvSpPr>
        <p:spPr>
          <a:xfrm>
            <a:off x="5260200" y="3098400"/>
            <a:ext cx="1010700" cy="705900"/>
          </a:xfrm>
          <a:prstGeom prst="ellipse">
            <a:avLst/>
          </a:prstGeom>
          <a:no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7" name="Shape 897"/>
          <p:cNvSpPr txBox="1"/>
          <p:nvPr/>
        </p:nvSpPr>
        <p:spPr>
          <a:xfrm>
            <a:off x="6427475" y="345507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lang="en" sz="1000">
                <a:solidFill>
                  <a:srgbClr val="38761D"/>
                </a:solidFill>
              </a:rPr>
              <a:t>Somewhere here</a:t>
            </a:r>
          </a:p>
        </p:txBody>
      </p:sp>
      <p:sp>
        <p:nvSpPr>
          <p:cNvPr id="898" name="Shape 898"/>
          <p:cNvSpPr txBox="1"/>
          <p:nvPr/>
        </p:nvSpPr>
        <p:spPr>
          <a:xfrm>
            <a:off x="4689500" y="1992250"/>
            <a:ext cx="594900" cy="1800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2" name="Shape 902"/>
        <p:cNvGrpSpPr/>
        <p:nvPr/>
      </p:nvGrpSpPr>
      <p:grpSpPr>
        <a:xfrm>
          <a:off x="0" y="0"/>
          <a:ext cx="0" cy="0"/>
          <a:chOff x="0" y="0"/>
          <a:chExt cx="0" cy="0"/>
        </a:xfrm>
      </p:grpSpPr>
      <p:pic>
        <p:nvPicPr>
          <p:cNvPr id="903" name="Shape 903"/>
          <p:cNvPicPr preferRelativeResize="0"/>
          <p:nvPr/>
        </p:nvPicPr>
        <p:blipFill>
          <a:blip r:embed="rId3">
            <a:alphaModFix/>
          </a:blip>
          <a:stretch>
            <a:fillRect/>
          </a:stretch>
        </p:blipFill>
        <p:spPr>
          <a:xfrm>
            <a:off x="2080475" y="1075200"/>
            <a:ext cx="4137482" cy="3820974"/>
          </a:xfrm>
          <a:prstGeom prst="rect">
            <a:avLst/>
          </a:prstGeom>
          <a:noFill/>
          <a:ln>
            <a:noFill/>
          </a:ln>
        </p:spPr>
      </p:pic>
      <p:sp>
        <p:nvSpPr>
          <p:cNvPr id="904" name="Shape 9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05" name="Shape 905"/>
          <p:cNvSpPr/>
          <p:nvPr/>
        </p:nvSpPr>
        <p:spPr>
          <a:xfrm>
            <a:off x="5444425" y="1075200"/>
            <a:ext cx="683400" cy="3051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06" name="Shape 906"/>
          <p:cNvCxnSpPr/>
          <p:nvPr/>
        </p:nvCxnSpPr>
        <p:spPr>
          <a:xfrm>
            <a:off x="6151625" y="1491200"/>
            <a:ext cx="657600" cy="344400"/>
          </a:xfrm>
          <a:prstGeom prst="straightConnector1">
            <a:avLst/>
          </a:prstGeom>
          <a:noFill/>
          <a:ln cap="flat" cmpd="sng" w="9525">
            <a:solidFill>
              <a:srgbClr val="0000FF"/>
            </a:solidFill>
            <a:prstDash val="solid"/>
            <a:round/>
            <a:headEnd len="lg" w="lg" type="triangle"/>
            <a:tailEnd len="lg" w="lg" type="none"/>
          </a:ln>
        </p:spPr>
      </p:cxnSp>
      <p:sp>
        <p:nvSpPr>
          <p:cNvPr id="907" name="Shape 907"/>
          <p:cNvSpPr/>
          <p:nvPr/>
        </p:nvSpPr>
        <p:spPr>
          <a:xfrm>
            <a:off x="6809225" y="1591675"/>
            <a:ext cx="1520700" cy="612000"/>
          </a:xfrm>
          <a:prstGeom prst="ellipse">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0000FF"/>
                </a:solidFill>
              </a:rPr>
              <a:t>Proposers</a:t>
            </a:r>
          </a:p>
        </p:txBody>
      </p:sp>
      <p:sp>
        <p:nvSpPr>
          <p:cNvPr id="908" name="Shape 908"/>
          <p:cNvSpPr/>
          <p:nvPr/>
        </p:nvSpPr>
        <p:spPr>
          <a:xfrm>
            <a:off x="3921450" y="1075200"/>
            <a:ext cx="683400" cy="305100"/>
          </a:xfrm>
          <a:prstGeom prst="ellipse">
            <a:avLst/>
          </a:prstGeom>
          <a:no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09" name="Shape 909"/>
          <p:cNvCxnSpPr>
            <a:endCxn id="908" idx="3"/>
          </p:cNvCxnSpPr>
          <p:nvPr/>
        </p:nvCxnSpPr>
        <p:spPr>
          <a:xfrm flipH="1" rot="10800000">
            <a:off x="3424832" y="1335619"/>
            <a:ext cx="596700" cy="703200"/>
          </a:xfrm>
          <a:prstGeom prst="straightConnector1">
            <a:avLst/>
          </a:prstGeom>
          <a:noFill/>
          <a:ln cap="flat" cmpd="sng" w="9525">
            <a:solidFill>
              <a:srgbClr val="FF9900"/>
            </a:solidFill>
            <a:prstDash val="solid"/>
            <a:round/>
            <a:headEnd len="lg" w="lg" type="none"/>
            <a:tailEnd len="lg" w="lg" type="triangle"/>
          </a:ln>
        </p:spPr>
      </p:cxnSp>
      <p:sp>
        <p:nvSpPr>
          <p:cNvPr id="910" name="Shape 910"/>
          <p:cNvSpPr/>
          <p:nvPr/>
        </p:nvSpPr>
        <p:spPr>
          <a:xfrm>
            <a:off x="1998200" y="1869275"/>
            <a:ext cx="1520700" cy="612000"/>
          </a:xfrm>
          <a:prstGeom prst="ellipse">
            <a:avLst/>
          </a:prstGeom>
          <a:solidFill>
            <a:schemeClr val="lt2"/>
          </a:solid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FF9900"/>
                </a:solidFill>
              </a:rPr>
              <a:t>Learners</a:t>
            </a:r>
          </a:p>
        </p:txBody>
      </p:sp>
      <p:cxnSp>
        <p:nvCxnSpPr>
          <p:cNvPr id="911" name="Shape 911"/>
          <p:cNvCxnSpPr/>
          <p:nvPr/>
        </p:nvCxnSpPr>
        <p:spPr>
          <a:xfrm>
            <a:off x="6270900" y="3545975"/>
            <a:ext cx="657600" cy="344400"/>
          </a:xfrm>
          <a:prstGeom prst="straightConnector1">
            <a:avLst/>
          </a:prstGeom>
          <a:noFill/>
          <a:ln cap="flat" cmpd="sng" w="9525">
            <a:solidFill>
              <a:srgbClr val="38761D"/>
            </a:solidFill>
            <a:prstDash val="solid"/>
            <a:round/>
            <a:headEnd len="lg" w="lg" type="triangle"/>
            <a:tailEnd len="lg" w="lg" type="none"/>
          </a:ln>
        </p:spPr>
      </p:cxnSp>
      <p:sp>
        <p:nvSpPr>
          <p:cNvPr id="912" name="Shape 912"/>
          <p:cNvSpPr/>
          <p:nvPr/>
        </p:nvSpPr>
        <p:spPr>
          <a:xfrm>
            <a:off x="6809225" y="3732575"/>
            <a:ext cx="1520700" cy="612000"/>
          </a:xfrm>
          <a:prstGeom prst="ellipse">
            <a:avLst/>
          </a:prstGeom>
          <a:solidFill>
            <a:schemeClr val="lt2"/>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38761D"/>
                </a:solidFill>
              </a:rPr>
              <a:t>Acceptors</a:t>
            </a:r>
          </a:p>
        </p:txBody>
      </p:sp>
      <p:sp>
        <p:nvSpPr>
          <p:cNvPr id="913" name="Shape 913"/>
          <p:cNvSpPr/>
          <p:nvPr/>
        </p:nvSpPr>
        <p:spPr>
          <a:xfrm>
            <a:off x="5260200" y="3098400"/>
            <a:ext cx="1010700" cy="705900"/>
          </a:xfrm>
          <a:prstGeom prst="ellipse">
            <a:avLst/>
          </a:prstGeom>
          <a:no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14" name="Shape 914"/>
          <p:cNvSpPr txBox="1"/>
          <p:nvPr/>
        </p:nvSpPr>
        <p:spPr>
          <a:xfrm>
            <a:off x="6427475" y="345507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lang="en" sz="1000">
                <a:solidFill>
                  <a:srgbClr val="38761D"/>
                </a:solidFill>
              </a:rPr>
              <a:t>Somewhere here</a:t>
            </a:r>
          </a:p>
        </p:txBody>
      </p:sp>
      <p:pic>
        <p:nvPicPr>
          <p:cNvPr id="915" name="Shape 915"/>
          <p:cNvPicPr preferRelativeResize="0"/>
          <p:nvPr/>
        </p:nvPicPr>
        <p:blipFill>
          <a:blip r:embed="rId4">
            <a:alphaModFix/>
          </a:blip>
          <a:stretch>
            <a:fillRect/>
          </a:stretch>
        </p:blipFill>
        <p:spPr>
          <a:xfrm>
            <a:off x="5030750" y="2722825"/>
            <a:ext cx="1897750" cy="1897750"/>
          </a:xfrm>
          <a:prstGeom prst="rect">
            <a:avLst/>
          </a:prstGeom>
          <a:noFill/>
          <a:ln>
            <a:noFill/>
          </a:ln>
        </p:spPr>
      </p:pic>
      <p:sp>
        <p:nvSpPr>
          <p:cNvPr id="916" name="Shape 916"/>
          <p:cNvSpPr txBox="1"/>
          <p:nvPr/>
        </p:nvSpPr>
        <p:spPr>
          <a:xfrm>
            <a:off x="4689500" y="1992250"/>
            <a:ext cx="594900" cy="1800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pic>
        <p:nvPicPr>
          <p:cNvPr id="921" name="Shape 921"/>
          <p:cNvPicPr preferRelativeResize="0"/>
          <p:nvPr/>
        </p:nvPicPr>
        <p:blipFill>
          <a:blip r:embed="rId3">
            <a:alphaModFix/>
          </a:blip>
          <a:stretch>
            <a:fillRect/>
          </a:stretch>
        </p:blipFill>
        <p:spPr>
          <a:xfrm>
            <a:off x="2081388" y="1017725"/>
            <a:ext cx="4589825" cy="4057401"/>
          </a:xfrm>
          <a:prstGeom prst="rect">
            <a:avLst/>
          </a:prstGeom>
          <a:noFill/>
          <a:ln>
            <a:noFill/>
          </a:ln>
        </p:spPr>
      </p:pic>
      <p:sp>
        <p:nvSpPr>
          <p:cNvPr id="922" name="Shape 9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23" name="Shape 923"/>
          <p:cNvSpPr txBox="1"/>
          <p:nvPr/>
        </p:nvSpPr>
        <p:spPr>
          <a:xfrm>
            <a:off x="3108100" y="2956425"/>
            <a:ext cx="673200" cy="2022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7" name="Shape 927"/>
        <p:cNvGrpSpPr/>
        <p:nvPr/>
      </p:nvGrpSpPr>
      <p:grpSpPr>
        <a:xfrm>
          <a:off x="0" y="0"/>
          <a:ext cx="0" cy="0"/>
          <a:chOff x="0" y="0"/>
          <a:chExt cx="0" cy="0"/>
        </a:xfrm>
      </p:grpSpPr>
      <p:pic>
        <p:nvPicPr>
          <p:cNvPr id="928" name="Shape 928"/>
          <p:cNvPicPr preferRelativeResize="0"/>
          <p:nvPr/>
        </p:nvPicPr>
        <p:blipFill>
          <a:blip r:embed="rId3">
            <a:alphaModFix/>
          </a:blip>
          <a:stretch>
            <a:fillRect/>
          </a:stretch>
        </p:blipFill>
        <p:spPr>
          <a:xfrm>
            <a:off x="2081388" y="1017725"/>
            <a:ext cx="4589825" cy="4057401"/>
          </a:xfrm>
          <a:prstGeom prst="rect">
            <a:avLst/>
          </a:prstGeom>
          <a:noFill/>
          <a:ln>
            <a:noFill/>
          </a:ln>
        </p:spPr>
      </p:pic>
      <p:sp>
        <p:nvSpPr>
          <p:cNvPr id="929" name="Shape 9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30" name="Shape 930"/>
          <p:cNvSpPr/>
          <p:nvPr/>
        </p:nvSpPr>
        <p:spPr>
          <a:xfrm>
            <a:off x="3859650" y="1342450"/>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31" name="Shape 931"/>
          <p:cNvCxnSpPr>
            <a:stCxn id="930" idx="6"/>
          </p:cNvCxnSpPr>
          <p:nvPr/>
        </p:nvCxnSpPr>
        <p:spPr>
          <a:xfrm>
            <a:off x="5456850" y="1628800"/>
            <a:ext cx="1690800" cy="246000"/>
          </a:xfrm>
          <a:prstGeom prst="straightConnector1">
            <a:avLst/>
          </a:prstGeom>
          <a:noFill/>
          <a:ln cap="flat" cmpd="sng" w="9525">
            <a:solidFill>
              <a:srgbClr val="351C75"/>
            </a:solidFill>
            <a:prstDash val="solid"/>
            <a:round/>
            <a:headEnd len="lg" w="lg" type="stealth"/>
            <a:tailEnd len="lg" w="lg" type="none"/>
          </a:ln>
        </p:spPr>
      </p:cxnSp>
      <p:sp>
        <p:nvSpPr>
          <p:cNvPr id="932" name="Shape 932"/>
          <p:cNvSpPr txBox="1"/>
          <p:nvPr/>
        </p:nvSpPr>
        <p:spPr>
          <a:xfrm>
            <a:off x="7092850" y="169602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Prepare</a:t>
            </a:r>
          </a:p>
        </p:txBody>
      </p:sp>
      <p:sp>
        <p:nvSpPr>
          <p:cNvPr id="933" name="Shape 933"/>
          <p:cNvSpPr txBox="1"/>
          <p:nvPr/>
        </p:nvSpPr>
        <p:spPr>
          <a:xfrm>
            <a:off x="3108100" y="2956425"/>
            <a:ext cx="673200" cy="2022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pic>
        <p:nvPicPr>
          <p:cNvPr id="938" name="Shape 938"/>
          <p:cNvPicPr preferRelativeResize="0"/>
          <p:nvPr/>
        </p:nvPicPr>
        <p:blipFill>
          <a:blip r:embed="rId3">
            <a:alphaModFix/>
          </a:blip>
          <a:stretch>
            <a:fillRect/>
          </a:stretch>
        </p:blipFill>
        <p:spPr>
          <a:xfrm>
            <a:off x="2081388" y="1017725"/>
            <a:ext cx="4589825" cy="4057401"/>
          </a:xfrm>
          <a:prstGeom prst="rect">
            <a:avLst/>
          </a:prstGeom>
          <a:noFill/>
          <a:ln>
            <a:noFill/>
          </a:ln>
        </p:spPr>
      </p:pic>
      <p:sp>
        <p:nvSpPr>
          <p:cNvPr id="939" name="Shape 93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40" name="Shape 940"/>
          <p:cNvSpPr/>
          <p:nvPr/>
        </p:nvSpPr>
        <p:spPr>
          <a:xfrm>
            <a:off x="3859650" y="1342450"/>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41" name="Shape 941"/>
          <p:cNvCxnSpPr>
            <a:stCxn id="940" idx="6"/>
          </p:cNvCxnSpPr>
          <p:nvPr/>
        </p:nvCxnSpPr>
        <p:spPr>
          <a:xfrm>
            <a:off x="5456850" y="1628800"/>
            <a:ext cx="1690800" cy="246000"/>
          </a:xfrm>
          <a:prstGeom prst="straightConnector1">
            <a:avLst/>
          </a:prstGeom>
          <a:noFill/>
          <a:ln cap="flat" cmpd="sng" w="9525">
            <a:solidFill>
              <a:srgbClr val="351C75"/>
            </a:solidFill>
            <a:prstDash val="solid"/>
            <a:round/>
            <a:headEnd len="lg" w="lg" type="stealth"/>
            <a:tailEnd len="lg" w="lg" type="none"/>
          </a:ln>
        </p:spPr>
      </p:cxnSp>
      <p:sp>
        <p:nvSpPr>
          <p:cNvPr id="942" name="Shape 942"/>
          <p:cNvSpPr txBox="1"/>
          <p:nvPr/>
        </p:nvSpPr>
        <p:spPr>
          <a:xfrm>
            <a:off x="7092850" y="169602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Prepare</a:t>
            </a:r>
          </a:p>
        </p:txBody>
      </p:sp>
      <p:sp>
        <p:nvSpPr>
          <p:cNvPr id="943" name="Shape 943"/>
          <p:cNvSpPr txBox="1"/>
          <p:nvPr/>
        </p:nvSpPr>
        <p:spPr>
          <a:xfrm>
            <a:off x="3108100" y="2956425"/>
            <a:ext cx="673200" cy="2022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
        <p:nvSpPr>
          <p:cNvPr id="944" name="Shape 944"/>
          <p:cNvSpPr/>
          <p:nvPr/>
        </p:nvSpPr>
        <p:spPr>
          <a:xfrm>
            <a:off x="3859650" y="2052825"/>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45" name="Shape 945"/>
          <p:cNvCxnSpPr/>
          <p:nvPr/>
        </p:nvCxnSpPr>
        <p:spPr>
          <a:xfrm flipH="1" rot="10800000">
            <a:off x="5456850" y="2297175"/>
            <a:ext cx="1769400" cy="84000"/>
          </a:xfrm>
          <a:prstGeom prst="straightConnector1">
            <a:avLst/>
          </a:prstGeom>
          <a:noFill/>
          <a:ln cap="flat" cmpd="sng" w="9525">
            <a:solidFill>
              <a:srgbClr val="351C75"/>
            </a:solidFill>
            <a:prstDash val="solid"/>
            <a:round/>
            <a:headEnd len="lg" w="lg" type="stealth"/>
            <a:tailEnd len="lg" w="lg" type="none"/>
          </a:ln>
        </p:spPr>
      </p:cxnSp>
      <p:sp>
        <p:nvSpPr>
          <p:cNvPr id="946" name="Shape 946"/>
          <p:cNvSpPr txBox="1"/>
          <p:nvPr/>
        </p:nvSpPr>
        <p:spPr>
          <a:xfrm>
            <a:off x="7147650" y="207607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Promise</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pic>
        <p:nvPicPr>
          <p:cNvPr id="951" name="Shape 951"/>
          <p:cNvPicPr preferRelativeResize="0"/>
          <p:nvPr/>
        </p:nvPicPr>
        <p:blipFill>
          <a:blip r:embed="rId3">
            <a:alphaModFix/>
          </a:blip>
          <a:stretch>
            <a:fillRect/>
          </a:stretch>
        </p:blipFill>
        <p:spPr>
          <a:xfrm>
            <a:off x="2081388" y="1017725"/>
            <a:ext cx="4589825" cy="4057401"/>
          </a:xfrm>
          <a:prstGeom prst="rect">
            <a:avLst/>
          </a:prstGeom>
          <a:noFill/>
          <a:ln>
            <a:noFill/>
          </a:ln>
        </p:spPr>
      </p:pic>
      <p:sp>
        <p:nvSpPr>
          <p:cNvPr id="952" name="Shape 95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53" name="Shape 953"/>
          <p:cNvSpPr/>
          <p:nvPr/>
        </p:nvSpPr>
        <p:spPr>
          <a:xfrm>
            <a:off x="3859650" y="1342450"/>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54" name="Shape 954"/>
          <p:cNvCxnSpPr>
            <a:stCxn id="953" idx="6"/>
          </p:cNvCxnSpPr>
          <p:nvPr/>
        </p:nvCxnSpPr>
        <p:spPr>
          <a:xfrm>
            <a:off x="5456850" y="1628800"/>
            <a:ext cx="1690800" cy="246000"/>
          </a:xfrm>
          <a:prstGeom prst="straightConnector1">
            <a:avLst/>
          </a:prstGeom>
          <a:noFill/>
          <a:ln cap="flat" cmpd="sng" w="9525">
            <a:solidFill>
              <a:srgbClr val="351C75"/>
            </a:solidFill>
            <a:prstDash val="solid"/>
            <a:round/>
            <a:headEnd len="lg" w="lg" type="stealth"/>
            <a:tailEnd len="lg" w="lg" type="none"/>
          </a:ln>
        </p:spPr>
      </p:cxnSp>
      <p:sp>
        <p:nvSpPr>
          <p:cNvPr id="955" name="Shape 955"/>
          <p:cNvSpPr txBox="1"/>
          <p:nvPr/>
        </p:nvSpPr>
        <p:spPr>
          <a:xfrm>
            <a:off x="7092850" y="169602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Prepare</a:t>
            </a:r>
          </a:p>
        </p:txBody>
      </p:sp>
      <p:sp>
        <p:nvSpPr>
          <p:cNvPr id="956" name="Shape 956"/>
          <p:cNvSpPr txBox="1"/>
          <p:nvPr/>
        </p:nvSpPr>
        <p:spPr>
          <a:xfrm>
            <a:off x="3108100" y="2956425"/>
            <a:ext cx="673200" cy="2022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
        <p:nvSpPr>
          <p:cNvPr id="957" name="Shape 957"/>
          <p:cNvSpPr/>
          <p:nvPr/>
        </p:nvSpPr>
        <p:spPr>
          <a:xfrm>
            <a:off x="3859650" y="2052825"/>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58" name="Shape 958"/>
          <p:cNvCxnSpPr/>
          <p:nvPr/>
        </p:nvCxnSpPr>
        <p:spPr>
          <a:xfrm flipH="1" rot="10800000">
            <a:off x="5456850" y="2297175"/>
            <a:ext cx="1769400" cy="84000"/>
          </a:xfrm>
          <a:prstGeom prst="straightConnector1">
            <a:avLst/>
          </a:prstGeom>
          <a:noFill/>
          <a:ln cap="flat" cmpd="sng" w="9525">
            <a:solidFill>
              <a:srgbClr val="351C75"/>
            </a:solidFill>
            <a:prstDash val="solid"/>
            <a:round/>
            <a:headEnd len="lg" w="lg" type="stealth"/>
            <a:tailEnd len="lg" w="lg" type="none"/>
          </a:ln>
        </p:spPr>
      </p:cxnSp>
      <p:sp>
        <p:nvSpPr>
          <p:cNvPr id="959" name="Shape 959"/>
          <p:cNvSpPr txBox="1"/>
          <p:nvPr/>
        </p:nvSpPr>
        <p:spPr>
          <a:xfrm>
            <a:off x="7147650" y="207607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Promise</a:t>
            </a:r>
          </a:p>
        </p:txBody>
      </p:sp>
      <p:sp>
        <p:nvSpPr>
          <p:cNvPr id="960" name="Shape 960"/>
          <p:cNvSpPr/>
          <p:nvPr/>
        </p:nvSpPr>
        <p:spPr>
          <a:xfrm>
            <a:off x="3753675" y="3107575"/>
            <a:ext cx="1597200" cy="572700"/>
          </a:xfrm>
          <a:prstGeom prst="ellipse">
            <a:avLst/>
          </a:prstGeom>
          <a:noFill/>
          <a:ln cap="flat" cmpd="sng" w="19050">
            <a:solidFill>
              <a:srgbClr val="BF9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61" name="Shape 961"/>
          <p:cNvCxnSpPr>
            <a:stCxn id="960" idx="6"/>
          </p:cNvCxnSpPr>
          <p:nvPr/>
        </p:nvCxnSpPr>
        <p:spPr>
          <a:xfrm>
            <a:off x="5350875" y="3393925"/>
            <a:ext cx="1690800" cy="246000"/>
          </a:xfrm>
          <a:prstGeom prst="straightConnector1">
            <a:avLst/>
          </a:prstGeom>
          <a:noFill/>
          <a:ln cap="flat" cmpd="sng" w="9525">
            <a:solidFill>
              <a:srgbClr val="BF9000"/>
            </a:solidFill>
            <a:prstDash val="solid"/>
            <a:round/>
            <a:headEnd len="lg" w="lg" type="stealth"/>
            <a:tailEnd len="lg" w="lg" type="none"/>
          </a:ln>
        </p:spPr>
      </p:cxnSp>
      <p:sp>
        <p:nvSpPr>
          <p:cNvPr id="962" name="Shape 962"/>
          <p:cNvSpPr txBox="1"/>
          <p:nvPr/>
        </p:nvSpPr>
        <p:spPr>
          <a:xfrm>
            <a:off x="6986875" y="3461150"/>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7F6000"/>
                </a:solidFill>
              </a:rPr>
              <a:t>Propose</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6" name="Shape 966"/>
        <p:cNvGrpSpPr/>
        <p:nvPr/>
      </p:nvGrpSpPr>
      <p:grpSpPr>
        <a:xfrm>
          <a:off x="0" y="0"/>
          <a:ext cx="0" cy="0"/>
          <a:chOff x="0" y="0"/>
          <a:chExt cx="0" cy="0"/>
        </a:xfrm>
      </p:grpSpPr>
      <p:pic>
        <p:nvPicPr>
          <p:cNvPr id="967" name="Shape 967"/>
          <p:cNvPicPr preferRelativeResize="0"/>
          <p:nvPr/>
        </p:nvPicPr>
        <p:blipFill>
          <a:blip r:embed="rId3">
            <a:alphaModFix/>
          </a:blip>
          <a:stretch>
            <a:fillRect/>
          </a:stretch>
        </p:blipFill>
        <p:spPr>
          <a:xfrm>
            <a:off x="2081388" y="1017725"/>
            <a:ext cx="4589825" cy="4057401"/>
          </a:xfrm>
          <a:prstGeom prst="rect">
            <a:avLst/>
          </a:prstGeom>
          <a:noFill/>
          <a:ln>
            <a:noFill/>
          </a:ln>
        </p:spPr>
      </p:pic>
      <p:sp>
        <p:nvSpPr>
          <p:cNvPr id="968" name="Shape 9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69" name="Shape 969"/>
          <p:cNvSpPr/>
          <p:nvPr/>
        </p:nvSpPr>
        <p:spPr>
          <a:xfrm>
            <a:off x="3859650" y="1342450"/>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70" name="Shape 970"/>
          <p:cNvCxnSpPr>
            <a:stCxn id="969" idx="6"/>
          </p:cNvCxnSpPr>
          <p:nvPr/>
        </p:nvCxnSpPr>
        <p:spPr>
          <a:xfrm>
            <a:off x="5456850" y="1628800"/>
            <a:ext cx="1690800" cy="246000"/>
          </a:xfrm>
          <a:prstGeom prst="straightConnector1">
            <a:avLst/>
          </a:prstGeom>
          <a:noFill/>
          <a:ln cap="flat" cmpd="sng" w="9525">
            <a:solidFill>
              <a:srgbClr val="351C75"/>
            </a:solidFill>
            <a:prstDash val="solid"/>
            <a:round/>
            <a:headEnd len="lg" w="lg" type="stealth"/>
            <a:tailEnd len="lg" w="lg" type="none"/>
          </a:ln>
        </p:spPr>
      </p:cxnSp>
      <p:sp>
        <p:nvSpPr>
          <p:cNvPr id="971" name="Shape 971"/>
          <p:cNvSpPr txBox="1"/>
          <p:nvPr/>
        </p:nvSpPr>
        <p:spPr>
          <a:xfrm>
            <a:off x="7092850" y="169602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Prepare</a:t>
            </a:r>
          </a:p>
        </p:txBody>
      </p:sp>
      <p:sp>
        <p:nvSpPr>
          <p:cNvPr id="972" name="Shape 972"/>
          <p:cNvSpPr txBox="1"/>
          <p:nvPr/>
        </p:nvSpPr>
        <p:spPr>
          <a:xfrm>
            <a:off x="3108100" y="2956425"/>
            <a:ext cx="673200" cy="2022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
        <p:nvSpPr>
          <p:cNvPr id="973" name="Shape 973"/>
          <p:cNvSpPr/>
          <p:nvPr/>
        </p:nvSpPr>
        <p:spPr>
          <a:xfrm>
            <a:off x="3859650" y="2052825"/>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74" name="Shape 974"/>
          <p:cNvCxnSpPr/>
          <p:nvPr/>
        </p:nvCxnSpPr>
        <p:spPr>
          <a:xfrm flipH="1" rot="10800000">
            <a:off x="5456850" y="2297175"/>
            <a:ext cx="1769400" cy="84000"/>
          </a:xfrm>
          <a:prstGeom prst="straightConnector1">
            <a:avLst/>
          </a:prstGeom>
          <a:noFill/>
          <a:ln cap="flat" cmpd="sng" w="9525">
            <a:solidFill>
              <a:srgbClr val="351C75"/>
            </a:solidFill>
            <a:prstDash val="solid"/>
            <a:round/>
            <a:headEnd len="lg" w="lg" type="stealth"/>
            <a:tailEnd len="lg" w="lg" type="none"/>
          </a:ln>
        </p:spPr>
      </p:cxnSp>
      <p:sp>
        <p:nvSpPr>
          <p:cNvPr id="975" name="Shape 975"/>
          <p:cNvSpPr txBox="1"/>
          <p:nvPr/>
        </p:nvSpPr>
        <p:spPr>
          <a:xfrm>
            <a:off x="7147650" y="207607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Promise</a:t>
            </a:r>
          </a:p>
        </p:txBody>
      </p:sp>
      <p:sp>
        <p:nvSpPr>
          <p:cNvPr id="976" name="Shape 976"/>
          <p:cNvSpPr/>
          <p:nvPr/>
        </p:nvSpPr>
        <p:spPr>
          <a:xfrm>
            <a:off x="3753675" y="3107575"/>
            <a:ext cx="1597200" cy="572700"/>
          </a:xfrm>
          <a:prstGeom prst="ellipse">
            <a:avLst/>
          </a:prstGeom>
          <a:noFill/>
          <a:ln cap="flat" cmpd="sng" w="19050">
            <a:solidFill>
              <a:srgbClr val="BF9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77" name="Shape 977"/>
          <p:cNvCxnSpPr>
            <a:stCxn id="976" idx="6"/>
          </p:cNvCxnSpPr>
          <p:nvPr/>
        </p:nvCxnSpPr>
        <p:spPr>
          <a:xfrm>
            <a:off x="5350875" y="3393925"/>
            <a:ext cx="1690800" cy="246000"/>
          </a:xfrm>
          <a:prstGeom prst="straightConnector1">
            <a:avLst/>
          </a:prstGeom>
          <a:noFill/>
          <a:ln cap="flat" cmpd="sng" w="9525">
            <a:solidFill>
              <a:srgbClr val="BF9000"/>
            </a:solidFill>
            <a:prstDash val="solid"/>
            <a:round/>
            <a:headEnd len="lg" w="lg" type="stealth"/>
            <a:tailEnd len="lg" w="lg" type="none"/>
          </a:ln>
        </p:spPr>
      </p:cxnSp>
      <p:sp>
        <p:nvSpPr>
          <p:cNvPr id="978" name="Shape 978"/>
          <p:cNvSpPr txBox="1"/>
          <p:nvPr/>
        </p:nvSpPr>
        <p:spPr>
          <a:xfrm>
            <a:off x="6986875" y="3461150"/>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7F6000"/>
                </a:solidFill>
              </a:rPr>
              <a:t>Propose</a:t>
            </a:r>
          </a:p>
        </p:txBody>
      </p:sp>
      <p:sp>
        <p:nvSpPr>
          <p:cNvPr id="979" name="Shape 979"/>
          <p:cNvSpPr/>
          <p:nvPr/>
        </p:nvSpPr>
        <p:spPr>
          <a:xfrm>
            <a:off x="3773400" y="3933325"/>
            <a:ext cx="1597200" cy="572700"/>
          </a:xfrm>
          <a:prstGeom prst="ellipse">
            <a:avLst/>
          </a:prstGeom>
          <a:noFill/>
          <a:ln cap="flat" cmpd="sng" w="19050">
            <a:solidFill>
              <a:srgbClr val="BF9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3" name="Shape 983"/>
        <p:cNvGrpSpPr/>
        <p:nvPr/>
      </p:nvGrpSpPr>
      <p:grpSpPr>
        <a:xfrm>
          <a:off x="0" y="0"/>
          <a:ext cx="0" cy="0"/>
          <a:chOff x="0" y="0"/>
          <a:chExt cx="0" cy="0"/>
        </a:xfrm>
      </p:grpSpPr>
      <p:pic>
        <p:nvPicPr>
          <p:cNvPr id="984" name="Shape 984"/>
          <p:cNvPicPr preferRelativeResize="0"/>
          <p:nvPr/>
        </p:nvPicPr>
        <p:blipFill>
          <a:blip r:embed="rId3">
            <a:alphaModFix/>
          </a:blip>
          <a:stretch>
            <a:fillRect/>
          </a:stretch>
        </p:blipFill>
        <p:spPr>
          <a:xfrm>
            <a:off x="2081388" y="1017725"/>
            <a:ext cx="4589825" cy="4057401"/>
          </a:xfrm>
          <a:prstGeom prst="rect">
            <a:avLst/>
          </a:prstGeom>
          <a:noFill/>
          <a:ln>
            <a:noFill/>
          </a:ln>
        </p:spPr>
      </p:pic>
      <p:sp>
        <p:nvSpPr>
          <p:cNvPr id="985" name="Shape 9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Made Moderately Complex</a:t>
            </a:r>
          </a:p>
        </p:txBody>
      </p:sp>
      <p:sp>
        <p:nvSpPr>
          <p:cNvPr id="986" name="Shape 986"/>
          <p:cNvSpPr txBox="1"/>
          <p:nvPr/>
        </p:nvSpPr>
        <p:spPr>
          <a:xfrm>
            <a:off x="430000" y="1239875"/>
            <a:ext cx="3718200" cy="1438500"/>
          </a:xfrm>
          <a:prstGeom prst="rect">
            <a:avLst/>
          </a:prstGeom>
          <a:noFill/>
          <a:ln>
            <a:noFill/>
          </a:ln>
        </p:spPr>
        <p:txBody>
          <a:bodyPr anchorCtr="0" anchor="t" bIns="91425" lIns="91425" rIns="91425" wrap="square" tIns="91425">
            <a:noAutofit/>
          </a:bodyPr>
          <a:lstStyle/>
          <a:p>
            <a:pPr indent="-304800" lvl="0" marL="457200" rtl="0">
              <a:spcBef>
                <a:spcPts val="0"/>
              </a:spcBef>
              <a:buClr>
                <a:srgbClr val="C27BA0"/>
              </a:buClr>
              <a:buChar char="-"/>
            </a:pPr>
            <a:r>
              <a:t/>
            </a:r>
            <a:endParaRPr sz="1200">
              <a:solidFill>
                <a:srgbClr val="C27BA0"/>
              </a:solidFill>
            </a:endParaRPr>
          </a:p>
        </p:txBody>
      </p:sp>
      <p:sp>
        <p:nvSpPr>
          <p:cNvPr id="987" name="Shape 987"/>
          <p:cNvSpPr/>
          <p:nvPr/>
        </p:nvSpPr>
        <p:spPr>
          <a:xfrm>
            <a:off x="3859650" y="1342450"/>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88" name="Shape 988"/>
          <p:cNvCxnSpPr>
            <a:stCxn id="987" idx="6"/>
          </p:cNvCxnSpPr>
          <p:nvPr/>
        </p:nvCxnSpPr>
        <p:spPr>
          <a:xfrm>
            <a:off x="5456850" y="1628800"/>
            <a:ext cx="1690800" cy="246000"/>
          </a:xfrm>
          <a:prstGeom prst="straightConnector1">
            <a:avLst/>
          </a:prstGeom>
          <a:noFill/>
          <a:ln cap="flat" cmpd="sng" w="9525">
            <a:solidFill>
              <a:srgbClr val="351C75"/>
            </a:solidFill>
            <a:prstDash val="solid"/>
            <a:round/>
            <a:headEnd len="lg" w="lg" type="stealth"/>
            <a:tailEnd len="lg" w="lg" type="none"/>
          </a:ln>
        </p:spPr>
      </p:cxnSp>
      <p:sp>
        <p:nvSpPr>
          <p:cNvPr id="989" name="Shape 989"/>
          <p:cNvSpPr txBox="1"/>
          <p:nvPr/>
        </p:nvSpPr>
        <p:spPr>
          <a:xfrm>
            <a:off x="7092850" y="169602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Prepare</a:t>
            </a:r>
          </a:p>
        </p:txBody>
      </p:sp>
      <p:sp>
        <p:nvSpPr>
          <p:cNvPr id="990" name="Shape 990"/>
          <p:cNvSpPr txBox="1"/>
          <p:nvPr/>
        </p:nvSpPr>
        <p:spPr>
          <a:xfrm>
            <a:off x="3108100" y="2956425"/>
            <a:ext cx="673200" cy="202200"/>
          </a:xfrm>
          <a:prstGeom prst="rect">
            <a:avLst/>
          </a:prstGeom>
          <a:solidFill>
            <a:srgbClr val="FFFFFF"/>
          </a:solidFill>
          <a:ln>
            <a:noFill/>
          </a:ln>
        </p:spPr>
        <p:txBody>
          <a:bodyPr anchorCtr="0" anchor="t" bIns="91425" lIns="91425" rIns="91425" wrap="square" tIns="91425">
            <a:noAutofit/>
          </a:bodyPr>
          <a:lstStyle/>
          <a:p>
            <a:pPr lvl="0" rtl="0">
              <a:spcBef>
                <a:spcPts val="0"/>
              </a:spcBef>
              <a:buNone/>
            </a:pPr>
            <a:r>
              <a:t/>
            </a:r>
            <a:endParaRPr/>
          </a:p>
        </p:txBody>
      </p:sp>
      <p:sp>
        <p:nvSpPr>
          <p:cNvPr id="991" name="Shape 991"/>
          <p:cNvSpPr/>
          <p:nvPr/>
        </p:nvSpPr>
        <p:spPr>
          <a:xfrm>
            <a:off x="3859650" y="2052825"/>
            <a:ext cx="1597200" cy="572700"/>
          </a:xfrm>
          <a:prstGeom prst="ellipse">
            <a:avLst/>
          </a:prstGeom>
          <a:noFill/>
          <a:ln cap="flat" cmpd="sng" w="19050">
            <a:solidFill>
              <a:srgbClr val="351C7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92" name="Shape 992"/>
          <p:cNvCxnSpPr/>
          <p:nvPr/>
        </p:nvCxnSpPr>
        <p:spPr>
          <a:xfrm flipH="1" rot="10800000">
            <a:off x="5456850" y="2297175"/>
            <a:ext cx="1769400" cy="84000"/>
          </a:xfrm>
          <a:prstGeom prst="straightConnector1">
            <a:avLst/>
          </a:prstGeom>
          <a:noFill/>
          <a:ln cap="flat" cmpd="sng" w="9525">
            <a:solidFill>
              <a:srgbClr val="351C75"/>
            </a:solidFill>
            <a:prstDash val="solid"/>
            <a:round/>
            <a:headEnd len="lg" w="lg" type="stealth"/>
            <a:tailEnd len="lg" w="lg" type="none"/>
          </a:ln>
        </p:spPr>
      </p:cxnSp>
      <p:sp>
        <p:nvSpPr>
          <p:cNvPr id="993" name="Shape 993"/>
          <p:cNvSpPr txBox="1"/>
          <p:nvPr/>
        </p:nvSpPr>
        <p:spPr>
          <a:xfrm>
            <a:off x="7147650" y="2076075"/>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351C75"/>
                </a:solidFill>
              </a:rPr>
              <a:t>Promise</a:t>
            </a:r>
          </a:p>
        </p:txBody>
      </p:sp>
      <p:sp>
        <p:nvSpPr>
          <p:cNvPr id="994" name="Shape 994"/>
          <p:cNvSpPr/>
          <p:nvPr/>
        </p:nvSpPr>
        <p:spPr>
          <a:xfrm>
            <a:off x="3753675" y="3107575"/>
            <a:ext cx="1597200" cy="572700"/>
          </a:xfrm>
          <a:prstGeom prst="ellipse">
            <a:avLst/>
          </a:prstGeom>
          <a:noFill/>
          <a:ln cap="flat" cmpd="sng" w="19050">
            <a:solidFill>
              <a:srgbClr val="BF9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95" name="Shape 995"/>
          <p:cNvCxnSpPr>
            <a:stCxn id="994" idx="6"/>
          </p:cNvCxnSpPr>
          <p:nvPr/>
        </p:nvCxnSpPr>
        <p:spPr>
          <a:xfrm>
            <a:off x="5350875" y="3393925"/>
            <a:ext cx="1690800" cy="246000"/>
          </a:xfrm>
          <a:prstGeom prst="straightConnector1">
            <a:avLst/>
          </a:prstGeom>
          <a:noFill/>
          <a:ln cap="flat" cmpd="sng" w="9525">
            <a:solidFill>
              <a:srgbClr val="BF9000"/>
            </a:solidFill>
            <a:prstDash val="solid"/>
            <a:round/>
            <a:headEnd len="lg" w="lg" type="stealth"/>
            <a:tailEnd len="lg" w="lg" type="none"/>
          </a:ln>
        </p:spPr>
      </p:cxnSp>
      <p:sp>
        <p:nvSpPr>
          <p:cNvPr id="996" name="Shape 996"/>
          <p:cNvSpPr txBox="1"/>
          <p:nvPr/>
        </p:nvSpPr>
        <p:spPr>
          <a:xfrm>
            <a:off x="6986875" y="3461150"/>
            <a:ext cx="4509300" cy="5262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7F6000"/>
                </a:solidFill>
              </a:rPr>
              <a:t>Propose</a:t>
            </a:r>
          </a:p>
        </p:txBody>
      </p:sp>
      <p:sp>
        <p:nvSpPr>
          <p:cNvPr id="997" name="Shape 997"/>
          <p:cNvSpPr/>
          <p:nvPr/>
        </p:nvSpPr>
        <p:spPr>
          <a:xfrm>
            <a:off x="3773400" y="3933325"/>
            <a:ext cx="1597200" cy="572700"/>
          </a:xfrm>
          <a:prstGeom prst="ellipse">
            <a:avLst/>
          </a:prstGeom>
          <a:noFill/>
          <a:ln cap="flat" cmpd="sng" w="19050">
            <a:solidFill>
              <a:srgbClr val="BF9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8" name="Shape 998"/>
          <p:cNvSpPr/>
          <p:nvPr/>
        </p:nvSpPr>
        <p:spPr>
          <a:xfrm>
            <a:off x="106125" y="2025025"/>
            <a:ext cx="2978400" cy="1822500"/>
          </a:xfrm>
          <a:prstGeom prst="doubleWave">
            <a:avLst>
              <a:gd fmla="val 6250" name="adj1"/>
              <a:gd fmla="val 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can both be </a:t>
            </a:r>
            <a:r>
              <a:rPr b="1" lang="en"/>
              <a:t>preempted </a:t>
            </a:r>
            <a:r>
              <a:rPr lang="en"/>
              <a:t>by a higher ballot number being reported</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Shape 10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1004" name="Shape 100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b="1" lang="en"/>
              <a:t>Paxos Variants</a:t>
            </a:r>
          </a:p>
          <a:p>
            <a:pPr indent="-228600" lvl="0" marL="457200" rtl="0">
              <a:spcBef>
                <a:spcPts val="0"/>
              </a:spcBef>
              <a:buAutoNum type="arabicPeriod"/>
            </a:pPr>
            <a:r>
              <a:rPr lang="en"/>
              <a:t>Conclusion</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8" name="Shape 1008"/>
        <p:cNvGrpSpPr/>
        <p:nvPr/>
      </p:nvGrpSpPr>
      <p:grpSpPr>
        <a:xfrm>
          <a:off x="0" y="0"/>
          <a:ext cx="0" cy="0"/>
          <a:chOff x="0" y="0"/>
          <a:chExt cx="0" cy="0"/>
        </a:xfrm>
      </p:grpSpPr>
      <p:sp>
        <p:nvSpPr>
          <p:cNvPr id="1009" name="Shape 10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Variants</a:t>
            </a:r>
          </a:p>
        </p:txBody>
      </p:sp>
      <p:sp>
        <p:nvSpPr>
          <p:cNvPr id="1010" name="Shape 10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lr>
                <a:srgbClr val="434343"/>
              </a:buClr>
            </a:pPr>
            <a:r>
              <a:rPr lang="en">
                <a:solidFill>
                  <a:srgbClr val="434343"/>
                </a:solidFill>
              </a:rPr>
              <a:t>Fast Paxos</a:t>
            </a:r>
          </a:p>
          <a:p>
            <a:pPr indent="-228600" lvl="0" marL="457200" rtl="0">
              <a:spcBef>
                <a:spcPts val="0"/>
              </a:spcBef>
              <a:buClr>
                <a:srgbClr val="434343"/>
              </a:buClr>
            </a:pPr>
            <a:r>
              <a:rPr lang="en">
                <a:solidFill>
                  <a:srgbClr val="434343"/>
                </a:solidFill>
              </a:rPr>
              <a:t>Generalized Paxos</a:t>
            </a:r>
          </a:p>
          <a:p>
            <a:pPr indent="-228600" lvl="0" marL="457200" rtl="0">
              <a:spcBef>
                <a:spcPts val="0"/>
              </a:spcBef>
              <a:buClr>
                <a:srgbClr val="434343"/>
              </a:buClr>
            </a:pPr>
            <a:r>
              <a:rPr lang="en">
                <a:solidFill>
                  <a:srgbClr val="434343"/>
                </a:solidFill>
              </a:rPr>
              <a:t>Disk Paxos</a:t>
            </a:r>
          </a:p>
          <a:p>
            <a:pPr indent="-228600" lvl="0" marL="457200" rtl="0">
              <a:spcBef>
                <a:spcPts val="0"/>
              </a:spcBef>
              <a:buClr>
                <a:srgbClr val="434343"/>
              </a:buClr>
            </a:pPr>
            <a:r>
              <a:rPr lang="en">
                <a:solidFill>
                  <a:srgbClr val="434343"/>
                </a:solidFill>
              </a:rPr>
              <a:t>Cheap Paxos</a:t>
            </a:r>
          </a:p>
          <a:p>
            <a:pPr indent="-228600" lvl="0" marL="457200" rtl="0">
              <a:spcBef>
                <a:spcPts val="0"/>
              </a:spcBef>
              <a:buClr>
                <a:srgbClr val="434343"/>
              </a:buClr>
            </a:pPr>
            <a:r>
              <a:rPr lang="en">
                <a:solidFill>
                  <a:srgbClr val="434343"/>
                </a:solidFill>
              </a:rPr>
              <a:t>Vertical Paxos</a:t>
            </a:r>
          </a:p>
          <a:p>
            <a:pPr indent="-228600" lvl="0" marL="457200" rtl="0">
              <a:spcBef>
                <a:spcPts val="0"/>
              </a:spcBef>
              <a:buClr>
                <a:srgbClr val="434343"/>
              </a:buClr>
            </a:pPr>
            <a:r>
              <a:rPr lang="en">
                <a:solidFill>
                  <a:srgbClr val="434343"/>
                </a:solidFill>
              </a:rPr>
              <a:t>Egalitarian Paxos</a:t>
            </a:r>
          </a:p>
          <a:p>
            <a:pPr indent="-228600" lvl="0" marL="457200" rtl="0">
              <a:spcBef>
                <a:spcPts val="0"/>
              </a:spcBef>
              <a:buClr>
                <a:srgbClr val="434343"/>
              </a:buClr>
            </a:pPr>
            <a:r>
              <a:rPr lang="en">
                <a:solidFill>
                  <a:srgbClr val="434343"/>
                </a:solidFill>
              </a:rPr>
              <a:t>Mencius</a:t>
            </a:r>
          </a:p>
          <a:p>
            <a:pPr indent="-228600" lvl="0" marL="457200" rtl="0">
              <a:spcBef>
                <a:spcPts val="0"/>
              </a:spcBef>
              <a:buClr>
                <a:srgbClr val="434343"/>
              </a:buClr>
            </a:pPr>
            <a:r>
              <a:rPr lang="en">
                <a:solidFill>
                  <a:srgbClr val="434343"/>
                </a:solidFill>
              </a:rPr>
              <a:t>Stoppable Paxos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is consensus?</a:t>
            </a:r>
          </a:p>
        </p:txBody>
      </p:sp>
      <p:sp>
        <p:nvSpPr>
          <p:cNvPr id="114" name="Shape 114"/>
          <p:cNvSpPr/>
          <p:nvPr/>
        </p:nvSpPr>
        <p:spPr>
          <a:xfrm>
            <a:off x="20230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15" name="Shape 115"/>
          <p:cNvSpPr/>
          <p:nvPr/>
        </p:nvSpPr>
        <p:spPr>
          <a:xfrm>
            <a:off x="418080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16" name="Shape 116"/>
          <p:cNvSpPr/>
          <p:nvPr/>
        </p:nvSpPr>
        <p:spPr>
          <a:xfrm>
            <a:off x="6338550" y="3288450"/>
            <a:ext cx="782400" cy="782400"/>
          </a:xfrm>
          <a:prstGeom prst="smileyFace">
            <a:avLst>
              <a:gd fmla="val 4653"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17" name="Shape 117"/>
          <p:cNvSpPr/>
          <p:nvPr/>
        </p:nvSpPr>
        <p:spPr>
          <a:xfrm>
            <a:off x="20230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OK, let’s get </a:t>
            </a:r>
            <a:r>
              <a:rPr b="1" lang="en"/>
              <a:t>Thai</a:t>
            </a:r>
            <a:r>
              <a:rPr lang="en"/>
              <a:t> food.</a:t>
            </a:r>
          </a:p>
        </p:txBody>
      </p:sp>
      <p:sp>
        <p:nvSpPr>
          <p:cNvPr id="118" name="Shape 118"/>
          <p:cNvSpPr/>
          <p:nvPr/>
        </p:nvSpPr>
        <p:spPr>
          <a:xfrm>
            <a:off x="418080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Clr>
                <a:schemeClr val="dk1"/>
              </a:buClr>
              <a:buFont typeface="Arial"/>
              <a:buNone/>
            </a:pPr>
            <a:r>
              <a:rPr lang="en">
                <a:solidFill>
                  <a:schemeClr val="dk1"/>
                </a:solidFill>
              </a:rPr>
              <a:t>OK, let’s get </a:t>
            </a:r>
            <a:r>
              <a:rPr b="1" lang="en">
                <a:solidFill>
                  <a:schemeClr val="dk1"/>
                </a:solidFill>
              </a:rPr>
              <a:t>Thai </a:t>
            </a:r>
            <a:r>
              <a:rPr lang="en">
                <a:solidFill>
                  <a:schemeClr val="dk1"/>
                </a:solidFill>
              </a:rPr>
              <a:t>food.</a:t>
            </a:r>
          </a:p>
        </p:txBody>
      </p:sp>
      <p:sp>
        <p:nvSpPr>
          <p:cNvPr id="119" name="Shape 119"/>
          <p:cNvSpPr/>
          <p:nvPr/>
        </p:nvSpPr>
        <p:spPr>
          <a:xfrm>
            <a:off x="6338550" y="1917400"/>
            <a:ext cx="1906500" cy="11757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Clr>
                <a:schemeClr val="dk1"/>
              </a:buClr>
              <a:buFont typeface="Arial"/>
              <a:buNone/>
            </a:pPr>
            <a:r>
              <a:rPr lang="en">
                <a:solidFill>
                  <a:schemeClr val="dk1"/>
                </a:solidFill>
              </a:rPr>
              <a:t>OK, let’s get </a:t>
            </a:r>
            <a:r>
              <a:rPr b="1" lang="en">
                <a:solidFill>
                  <a:schemeClr val="dk1"/>
                </a:solidFill>
              </a:rPr>
              <a:t>Thai</a:t>
            </a:r>
            <a:r>
              <a:rPr lang="en">
                <a:solidFill>
                  <a:schemeClr val="dk1"/>
                </a:solidFill>
              </a:rPr>
              <a:t> food.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4" name="Shape 1014"/>
        <p:cNvGrpSpPr/>
        <p:nvPr/>
      </p:nvGrpSpPr>
      <p:grpSpPr>
        <a:xfrm>
          <a:off x="0" y="0"/>
          <a:ext cx="0" cy="0"/>
          <a:chOff x="0" y="0"/>
          <a:chExt cx="0" cy="0"/>
        </a:xfrm>
      </p:grpSpPr>
      <p:sp>
        <p:nvSpPr>
          <p:cNvPr id="1015" name="Shape 10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Paxos in Real Systems</a:t>
            </a:r>
          </a:p>
        </p:txBody>
      </p:sp>
      <p:sp>
        <p:nvSpPr>
          <p:cNvPr id="1016" name="Shape 10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lr>
                <a:srgbClr val="434343"/>
              </a:buClr>
            </a:pPr>
            <a:r>
              <a:rPr lang="en">
                <a:solidFill>
                  <a:srgbClr val="434343"/>
                </a:solidFill>
              </a:rPr>
              <a:t>Chubby</a:t>
            </a:r>
          </a:p>
          <a:p>
            <a:pPr indent="-228600" lvl="0" marL="457200" rtl="0">
              <a:spcBef>
                <a:spcPts val="0"/>
              </a:spcBef>
              <a:buClr>
                <a:srgbClr val="434343"/>
              </a:buClr>
            </a:pPr>
            <a:r>
              <a:rPr lang="en">
                <a:solidFill>
                  <a:srgbClr val="434343"/>
                </a:solidFill>
              </a:rPr>
              <a:t>Google Spanner</a:t>
            </a:r>
          </a:p>
          <a:p>
            <a:pPr indent="-228600" lvl="0" marL="457200" rtl="0">
              <a:spcBef>
                <a:spcPts val="0"/>
              </a:spcBef>
              <a:buClr>
                <a:srgbClr val="434343"/>
              </a:buClr>
            </a:pPr>
            <a:r>
              <a:rPr lang="en">
                <a:solidFill>
                  <a:srgbClr val="434343"/>
                </a:solidFill>
              </a:rPr>
              <a:t>Megastore</a:t>
            </a:r>
          </a:p>
          <a:p>
            <a:pPr indent="-228600" lvl="0" marL="457200" rtl="0">
              <a:spcBef>
                <a:spcPts val="0"/>
              </a:spcBef>
              <a:buClr>
                <a:srgbClr val="434343"/>
              </a:buClr>
            </a:pPr>
            <a:r>
              <a:rPr lang="en">
                <a:solidFill>
                  <a:srgbClr val="434343"/>
                </a:solidFill>
              </a:rPr>
              <a:t>OpenReplica</a:t>
            </a:r>
          </a:p>
          <a:p>
            <a:pPr indent="-228600" lvl="0" marL="457200" rtl="0">
              <a:spcBef>
                <a:spcPts val="0"/>
              </a:spcBef>
              <a:buClr>
                <a:srgbClr val="434343"/>
              </a:buClr>
            </a:pPr>
            <a:r>
              <a:rPr lang="en">
                <a:solidFill>
                  <a:srgbClr val="434343"/>
                </a:solidFill>
              </a:rPr>
              <a:t>Bing</a:t>
            </a:r>
          </a:p>
          <a:p>
            <a:pPr indent="-228600" lvl="0" marL="457200" rtl="0">
              <a:spcBef>
                <a:spcPts val="0"/>
              </a:spcBef>
              <a:buClr>
                <a:srgbClr val="434343"/>
              </a:buClr>
            </a:pPr>
            <a:r>
              <a:rPr lang="en">
                <a:solidFill>
                  <a:srgbClr val="434343"/>
                </a:solidFill>
              </a:rPr>
              <a:t>WANDisco</a:t>
            </a:r>
          </a:p>
          <a:p>
            <a:pPr indent="-228600" lvl="0" marL="457200" rtl="0">
              <a:spcBef>
                <a:spcPts val="0"/>
              </a:spcBef>
              <a:buClr>
                <a:srgbClr val="434343"/>
              </a:buClr>
            </a:pPr>
            <a:r>
              <a:rPr lang="en">
                <a:solidFill>
                  <a:srgbClr val="434343"/>
                </a:solidFill>
              </a:rPr>
              <a:t>XtreemFS</a:t>
            </a:r>
          </a:p>
          <a:p>
            <a:pPr indent="-228600" lvl="0" marL="457200" rtl="0">
              <a:spcBef>
                <a:spcPts val="0"/>
              </a:spcBef>
              <a:buClr>
                <a:srgbClr val="434343"/>
              </a:buClr>
            </a:pPr>
            <a:r>
              <a:rPr lang="en">
                <a:solidFill>
                  <a:srgbClr val="434343"/>
                </a:solidFill>
              </a:rPr>
              <a:t>Doozerd</a:t>
            </a:r>
          </a:p>
          <a:p>
            <a:pPr indent="-228600" lvl="0" marL="457200" rtl="0">
              <a:spcBef>
                <a:spcPts val="0"/>
              </a:spcBef>
              <a:buClr>
                <a:srgbClr val="434343"/>
              </a:buClr>
            </a:pPr>
            <a:r>
              <a:rPr lang="en">
                <a:solidFill>
                  <a:srgbClr val="434343"/>
                </a:solidFill>
              </a:rPr>
              <a:t>Ceph</a:t>
            </a:r>
          </a:p>
          <a:p>
            <a:pPr indent="-228600" lvl="0" marL="457200" rtl="0">
              <a:spcBef>
                <a:spcPts val="0"/>
              </a:spcBef>
              <a:buClr>
                <a:srgbClr val="434343"/>
              </a:buClr>
            </a:pPr>
            <a:r>
              <a:rPr lang="en">
                <a:solidFill>
                  <a:srgbClr val="434343"/>
                </a:solidFill>
              </a:rPr>
              <a:t>Clustrix</a:t>
            </a:r>
          </a:p>
          <a:p>
            <a:pPr indent="-228600" lvl="0" marL="457200" rtl="0">
              <a:spcBef>
                <a:spcPts val="0"/>
              </a:spcBef>
              <a:buClr>
                <a:srgbClr val="434343"/>
              </a:buClr>
            </a:pPr>
            <a:r>
              <a:rPr lang="en">
                <a:solidFill>
                  <a:srgbClr val="434343"/>
                </a:solidFill>
              </a:rPr>
              <a:t>Neo4j</a:t>
            </a:r>
          </a:p>
        </p:txBody>
      </p:sp>
      <p:pic>
        <p:nvPicPr>
          <p:cNvPr id="1017" name="Shape 1017"/>
          <p:cNvPicPr preferRelativeResize="0"/>
          <p:nvPr/>
        </p:nvPicPr>
        <p:blipFill>
          <a:blip r:embed="rId3">
            <a:alphaModFix/>
          </a:blip>
          <a:stretch>
            <a:fillRect/>
          </a:stretch>
        </p:blipFill>
        <p:spPr>
          <a:xfrm>
            <a:off x="2840700" y="1503937"/>
            <a:ext cx="6148376" cy="27917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Shape 10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1023" name="Shape 10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Consensus</a:t>
            </a:r>
          </a:p>
          <a:p>
            <a:pPr indent="-228600" lvl="0" marL="457200" rtl="0">
              <a:spcBef>
                <a:spcPts val="0"/>
              </a:spcBef>
              <a:buAutoNum type="arabicPeriod"/>
            </a:pPr>
            <a:r>
              <a:rPr lang="en"/>
              <a:t>The Part-Time Parliament</a:t>
            </a:r>
          </a:p>
          <a:p>
            <a:pPr indent="-228600" lvl="0" marL="457200" rtl="0">
              <a:spcBef>
                <a:spcPts val="0"/>
              </a:spcBef>
              <a:buAutoNum type="arabicPeriod"/>
            </a:pPr>
            <a:r>
              <a:rPr lang="en"/>
              <a:t>Single-Decree Paxos</a:t>
            </a:r>
          </a:p>
          <a:p>
            <a:pPr indent="-228600" lvl="0" marL="457200" rtl="0">
              <a:spcBef>
                <a:spcPts val="0"/>
              </a:spcBef>
              <a:buAutoNum type="arabicPeriod"/>
            </a:pPr>
            <a:r>
              <a:rPr lang="en"/>
              <a:t>Liveness</a:t>
            </a:r>
          </a:p>
          <a:p>
            <a:pPr indent="-228600" lvl="0" marL="457200" rtl="0">
              <a:spcBef>
                <a:spcPts val="0"/>
              </a:spcBef>
              <a:buAutoNum type="arabicPeriod"/>
            </a:pPr>
            <a:r>
              <a:rPr lang="en"/>
              <a:t>Multi-Decree Paxos</a:t>
            </a:r>
          </a:p>
          <a:p>
            <a:pPr indent="-228600" lvl="0" marL="457200" rtl="0">
              <a:spcBef>
                <a:spcPts val="0"/>
              </a:spcBef>
              <a:buAutoNum type="arabicPeriod"/>
            </a:pPr>
            <a:r>
              <a:rPr lang="en"/>
              <a:t>Paxos Variants</a:t>
            </a:r>
          </a:p>
          <a:p>
            <a:pPr indent="-228600" lvl="0" marL="457200" rtl="0">
              <a:spcBef>
                <a:spcPts val="0"/>
              </a:spcBef>
              <a:buAutoNum type="arabicPeriod"/>
            </a:pPr>
            <a:r>
              <a:rPr b="1" lang="en"/>
              <a:t>Conclusion</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7" name="Shape 1027"/>
        <p:cNvGrpSpPr/>
        <p:nvPr/>
      </p:nvGrpSpPr>
      <p:grpSpPr>
        <a:xfrm>
          <a:off x="0" y="0"/>
          <a:ext cx="0" cy="0"/>
          <a:chOff x="0" y="0"/>
          <a:chExt cx="0" cy="0"/>
        </a:xfrm>
      </p:grpSpPr>
      <p:sp>
        <p:nvSpPr>
          <p:cNvPr id="1028" name="Shape 102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Conclusion</a:t>
            </a:r>
          </a:p>
        </p:txBody>
      </p:sp>
      <p:sp>
        <p:nvSpPr>
          <p:cNvPr id="1029" name="Shape 102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b="1" lang="en"/>
              <a:t>Paxos</a:t>
            </a:r>
            <a:r>
              <a:rPr lang="en"/>
              <a:t> is a protocol for solving the </a:t>
            </a:r>
            <a:r>
              <a:rPr b="1" lang="en"/>
              <a:t>consensus problem</a:t>
            </a:r>
            <a:r>
              <a:rPr lang="en"/>
              <a:t> in an </a:t>
            </a:r>
            <a:r>
              <a:rPr i="1" lang="en"/>
              <a:t>asynchronous</a:t>
            </a:r>
            <a:r>
              <a:rPr lang="en"/>
              <a:t> distributed environment with processors that can fail by </a:t>
            </a:r>
            <a:r>
              <a:rPr i="1" lang="en"/>
              <a:t>crashing</a:t>
            </a:r>
          </a:p>
          <a:p>
            <a:pPr indent="-228600" lvl="0" marL="457200" rtl="0">
              <a:spcBef>
                <a:spcPts val="0"/>
              </a:spcBef>
            </a:pPr>
            <a:r>
              <a:rPr lang="en"/>
              <a:t>A </a:t>
            </a:r>
            <a:r>
              <a:rPr b="1" lang="en"/>
              <a:t>replicated state machine</a:t>
            </a:r>
            <a:r>
              <a:rPr lang="en"/>
              <a:t> can be built by maintaining a </a:t>
            </a:r>
            <a:r>
              <a:rPr b="1" lang="en"/>
              <a:t>distributed command log</a:t>
            </a:r>
            <a:r>
              <a:rPr lang="en"/>
              <a:t> where the command at each position in the log is decided by solving </a:t>
            </a:r>
            <a:r>
              <a:rPr i="1" lang="en"/>
              <a:t>consensus</a:t>
            </a:r>
          </a:p>
          <a:p>
            <a:pPr indent="-228600" lvl="0" marL="457200" rtl="0">
              <a:spcBef>
                <a:spcPts val="0"/>
              </a:spcBef>
            </a:pPr>
            <a:r>
              <a:rPr b="1" lang="en"/>
              <a:t>Correctly</a:t>
            </a:r>
            <a:r>
              <a:rPr lang="en"/>
              <a:t> and </a:t>
            </a:r>
            <a:r>
              <a:rPr b="1" lang="en"/>
              <a:t>efficiently</a:t>
            </a:r>
            <a:r>
              <a:rPr lang="en"/>
              <a:t> implementing a replicated state machine using Paxos is notoriously </a:t>
            </a:r>
            <a:r>
              <a:rPr b="1" lang="en"/>
              <a:t>difficult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 is consensus?</a:t>
            </a:r>
          </a:p>
        </p:txBody>
      </p:sp>
      <p:sp>
        <p:nvSpPr>
          <p:cNvPr id="125" name="Shape 125"/>
          <p:cNvSpPr txBox="1"/>
          <p:nvPr>
            <p:ph idx="1" type="body"/>
          </p:nvPr>
        </p:nvSpPr>
        <p:spPr>
          <a:xfrm>
            <a:off x="311700" y="1152475"/>
            <a:ext cx="8520600" cy="3416400"/>
          </a:xfrm>
          <a:prstGeom prst="rect">
            <a:avLst/>
          </a:prstGeom>
        </p:spPr>
        <p:txBody>
          <a:bodyPr anchorCtr="0" anchor="ctr" bIns="91425" lIns="91425" rIns="91425" wrap="square" tIns="91425">
            <a:noAutofit/>
          </a:bodyPr>
          <a:lstStyle/>
          <a:p>
            <a:pPr lvl="0" rtl="0" algn="ctr">
              <a:spcBef>
                <a:spcPts val="0"/>
              </a:spcBef>
              <a:buNone/>
            </a:pPr>
            <a:r>
              <a:rPr i="1" lang="en"/>
              <a:t>Consensus</a:t>
            </a:r>
            <a:r>
              <a:rPr lang="en"/>
              <a:t> is the problem of getting a set of processors to agree on some value.</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