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520636B-AED6-4A0C-AF8E-84B2EBAA9D23}">
  <a:tblStyle styleId="{D520636B-AED6-4A0C-AF8E-84B2EBAA9D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Roboto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Roboto-italic.fntdata"/><Relationship Id="rId21" Type="http://schemas.openxmlformats.org/officeDocument/2006/relationships/slide" Target="slides/slide16.xml"/><Relationship Id="rId43" Type="http://schemas.openxmlformats.org/officeDocument/2006/relationships/font" Target="fonts/Robot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Context record on each message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Might need to change the diagram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Protocol needs exactly once delivery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Processes receive/multicast membership changes in the same relative order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Speed of system same as the slowest member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is VS with abcast different from CS?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Isis “glues the system together.”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use vc instead of lamport clock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Implementation details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Implementation details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Write applications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about ip mutlicast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 bimodal diagram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Distributed Systems:</a:t>
            </a:r>
            <a:br>
              <a:rPr lang="en"/>
            </a:br>
            <a:r>
              <a:rPr lang="en"/>
              <a:t>Group Communication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Julia Proft and Utkarsh Mall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Membership changes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11610" l="0" r="0" t="21392"/>
          <a:stretch/>
        </p:blipFill>
        <p:spPr>
          <a:xfrm>
            <a:off x="692700" y="1510800"/>
            <a:ext cx="7620000" cy="18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3819483"/>
            <a:ext cx="8520600" cy="81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Group membership changes do not happen instantaneously</a:t>
            </a:r>
          </a:p>
          <a:p>
            <a:pPr indent="-342900" lvl="0" marL="457200" rtl="0">
              <a:spcBef>
                <a:spcPts val="0"/>
              </a:spcBef>
              <a:buClr>
                <a:srgbClr val="E06666"/>
              </a:buClr>
            </a:pPr>
            <a:r>
              <a:rPr lang="en">
                <a:solidFill>
                  <a:srgbClr val="E06666"/>
                </a:solidFill>
              </a:rPr>
              <a:t>How to make sure messages reach the latest group members?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86197" l="30508" r="33909" t="0"/>
          <a:stretch/>
        </p:blipFill>
        <p:spPr>
          <a:xfrm>
            <a:off x="3838345" y="1154736"/>
            <a:ext cx="2711300" cy="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30943" r="53096" t="87914"/>
          <a:stretch/>
        </p:blipFill>
        <p:spPr>
          <a:xfrm>
            <a:off x="2671450" y="3242920"/>
            <a:ext cx="1216100" cy="3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Delivery ordering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00" y="1544475"/>
            <a:ext cx="76200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3819475"/>
            <a:ext cx="8520600" cy="82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Messages need to be ordered by causality</a:t>
            </a:r>
          </a:p>
          <a:p>
            <a:pPr indent="-342900" lvl="0" marL="457200" rtl="0">
              <a:spcBef>
                <a:spcPts val="0"/>
              </a:spcBef>
              <a:buClr>
                <a:srgbClr val="E06666"/>
              </a:buClr>
            </a:pPr>
            <a:r>
              <a:rPr lang="en">
                <a:solidFill>
                  <a:srgbClr val="E06666"/>
                </a:solidFill>
              </a:rPr>
              <a:t>How to deliver in causal ordering?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State transfer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00" y="1677398"/>
            <a:ext cx="762000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3819475"/>
            <a:ext cx="8520600" cy="89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Processes joining group must get latest state</a:t>
            </a:r>
          </a:p>
          <a:p>
            <a:pPr indent="-342900" lvl="0" marL="457200" rtl="0">
              <a:spcBef>
                <a:spcPts val="0"/>
              </a:spcBef>
              <a:buClr>
                <a:srgbClr val="E06666"/>
              </a:buClr>
            </a:pPr>
            <a:r>
              <a:rPr lang="en">
                <a:solidFill>
                  <a:srgbClr val="E06666"/>
                </a:solidFill>
              </a:rPr>
              <a:t>How to handle inconsistencies from concurrent messages?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Failure atomicity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3819475"/>
            <a:ext cx="8520600" cy="97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Need to a</a:t>
            </a:r>
            <a:r>
              <a:rPr lang="en"/>
              <a:t>chieve</a:t>
            </a:r>
            <a:r>
              <a:rPr lang="en"/>
              <a:t> all-or-nothing message delivery</a:t>
            </a:r>
          </a:p>
          <a:p>
            <a:pPr indent="-342900" lvl="0" marL="457200" rtl="0">
              <a:spcBef>
                <a:spcPts val="0"/>
              </a:spcBef>
              <a:buClr>
                <a:srgbClr val="E06666"/>
              </a:buClr>
            </a:pPr>
            <a:r>
              <a:rPr lang="en">
                <a:solidFill>
                  <a:srgbClr val="E06666"/>
                </a:solidFill>
              </a:rPr>
              <a:t>How to handle mid-transmission failures?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00" y="1244450"/>
            <a:ext cx="7054349" cy="20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Close Synchrony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</a:t>
            </a:r>
            <a:r>
              <a:rPr b="1" lang="en"/>
              <a:t>synchronous</a:t>
            </a:r>
            <a:r>
              <a:rPr lang="en"/>
              <a:t> execution model.</a:t>
            </a:r>
          </a:p>
          <a:p>
            <a:pPr indent="-342900" lvl="0" marL="457200" rtl="0">
              <a:spcBef>
                <a:spcPts val="0"/>
              </a:spcBef>
            </a:pPr>
            <a:r>
              <a:rPr i="1" lang="en"/>
              <a:t>Multicasts</a:t>
            </a:r>
            <a:r>
              <a:rPr lang="en"/>
              <a:t> to a process group are delivered to </a:t>
            </a:r>
            <a:r>
              <a:rPr lang="en"/>
              <a:t>all</a:t>
            </a:r>
            <a:r>
              <a:rPr lang="en"/>
              <a:t> members</a:t>
            </a:r>
          </a:p>
          <a:p>
            <a:pPr indent="-342900" lvl="0" marL="457200">
              <a:spcBef>
                <a:spcPts val="0"/>
              </a:spcBef>
            </a:pPr>
            <a:r>
              <a:rPr lang="en"/>
              <a:t>Send and delivery events occur as a single, instantaneous event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3819475"/>
            <a:ext cx="8520600" cy="97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Execution runs in genuine lockstep.</a:t>
            </a:r>
          </a:p>
        </p:txBody>
      </p:sp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Close Synchrony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50" y="1314450"/>
            <a:ext cx="76200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Close Synchrony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Unreliable Communication</a:t>
            </a:r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Membership changes</a:t>
            </a:r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Delivery Ordering</a:t>
            </a:r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State Transfer</a:t>
            </a:r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Failure Atomicity</a:t>
            </a:r>
          </a:p>
          <a:p>
            <a:pPr indent="-317500" lvl="1" marL="914400">
              <a:spcBef>
                <a:spcPts val="0"/>
              </a:spcBef>
              <a:buClr>
                <a:srgbClr val="FFFFFF"/>
              </a:buClr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t/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Multicast is always reliable</a:t>
            </a:r>
          </a:p>
          <a:p>
            <a:pPr indent="-342900" lvl="0" marL="457200" rtl="0">
              <a:spcBef>
                <a:spcPts val="0"/>
              </a:spcBef>
            </a:pPr>
            <a:r>
              <a:t/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Consistent membership at any logical instant</a:t>
            </a:r>
          </a:p>
          <a:p>
            <a:pPr indent="-342900" lvl="0" marL="457200" rtl="0">
              <a:spcBef>
                <a:spcPts val="0"/>
              </a:spcBef>
            </a:pPr>
            <a:r>
              <a:t/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Concurrent multicasts are distinct events</a:t>
            </a:r>
          </a:p>
          <a:p>
            <a:pPr indent="-342900" lvl="0" marL="457200" rtl="0">
              <a:spcBef>
                <a:spcPts val="0"/>
              </a:spcBef>
            </a:pPr>
            <a:r>
              <a:t/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Happens instantaneously</a:t>
            </a:r>
          </a:p>
          <a:p>
            <a:pPr indent="-342900" lvl="0" marL="457200" rtl="0">
              <a:spcBef>
                <a:spcPts val="0"/>
              </a:spcBef>
            </a:pPr>
            <a:r>
              <a:t/>
            </a:r>
            <a:endParaRPr/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Multicast is a single logical event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Problems with Close Synchrony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In the real world, events are not instantaneous!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Expensive</a:t>
            </a:r>
            <a:r>
              <a:rPr lang="en"/>
              <a:t>: execution runs in genuine lockstep!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Impossible to achieve in presence of failures (why?)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What do we do?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Virtual Synchrony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152475"/>
            <a:ext cx="8520600" cy="778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b="1" lang="en"/>
              <a:t>Asynchronous</a:t>
            </a:r>
            <a:r>
              <a:rPr lang="en"/>
              <a:t> Close Synchrony</a:t>
            </a:r>
          </a:p>
          <a:p>
            <a:pPr indent="-342900" lvl="0" marL="457200">
              <a:spcBef>
                <a:spcPts val="0"/>
              </a:spcBef>
            </a:pPr>
            <a:r>
              <a:rPr lang="en"/>
              <a:t>Synchronization needed only for events </a:t>
            </a:r>
            <a:r>
              <a:rPr lang="en"/>
              <a:t>sensitive</a:t>
            </a:r>
            <a:r>
              <a:rPr lang="en"/>
              <a:t> to ordering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07350"/>
            <a:ext cx="8093026" cy="29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Virtual Synchrony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Group Membership Service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Replicated service within the process group itself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Membership change needs to be done synchronously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Group Communication Service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Uses Lamport’s happened before relationship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CBcast (Causal Broadcast) or A</a:t>
            </a:r>
            <a:r>
              <a:rPr lang="en"/>
              <a:t>Bcast (Atomic Broadcast)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Multicasts are going to be a total event ordering equivalent to some close synchrony execution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213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Process Group Approach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 Reliable Distributed Computing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2200">
                <a:solidFill>
                  <a:schemeClr val="dk2"/>
                </a:solidFill>
              </a:rPr>
              <a:t>Communications of the ACM, Dec. 1993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n" sz="2200"/>
              <a:t>Ken Birman, Cornell University</a:t>
            </a:r>
          </a:p>
        </p:txBody>
      </p:sp>
      <p:pic>
        <p:nvPicPr>
          <p:cNvPr descr="BIRMAN.jpg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9475" y="445025"/>
            <a:ext cx="1604932" cy="213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is_small.gif"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265625" y="2961950"/>
            <a:ext cx="792650" cy="1948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Shape 63"/>
          <p:cNvGrpSpPr/>
          <p:nvPr/>
        </p:nvGrpSpPr>
        <p:grpSpPr>
          <a:xfrm>
            <a:off x="311700" y="3212825"/>
            <a:ext cx="5874000" cy="1697700"/>
            <a:chOff x="311700" y="3060425"/>
            <a:chExt cx="5874000" cy="1697700"/>
          </a:xfrm>
        </p:grpSpPr>
        <p:sp>
          <p:nvSpPr>
            <p:cNvPr id="64" name="Shape 64"/>
            <p:cNvSpPr txBox="1"/>
            <p:nvPr/>
          </p:nvSpPr>
          <p:spPr>
            <a:xfrm>
              <a:off x="311700" y="3136625"/>
              <a:ext cx="5721600" cy="162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800"/>
                <a:t>Reviews a decade of research on the Isis system.</a:t>
              </a:r>
            </a:p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 sz="1800"/>
            </a:p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 sz="1800"/>
            </a:p>
          </p:txBody>
        </p:sp>
        <p:sp>
          <p:nvSpPr>
            <p:cNvPr id="65" name="Shape 65"/>
            <p:cNvSpPr txBox="1"/>
            <p:nvPr/>
          </p:nvSpPr>
          <p:spPr>
            <a:xfrm>
              <a:off x="464100" y="3060425"/>
              <a:ext cx="5721600" cy="162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1800"/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1800"/>
            </a:p>
            <a:p>
              <a:pPr lvl="0" rtl="0">
                <a:spcBef>
                  <a:spcPts val="0"/>
                </a:spcBef>
                <a:buNone/>
              </a:pPr>
              <a:r>
                <a:rPr lang="en" sz="1800">
                  <a:solidFill>
                    <a:schemeClr val="accent5"/>
                  </a:solidFill>
                </a:rPr>
                <a:t>By naming our system ‘The Isis Toolkit’ we wanted to evoke this very old image of something that picks up the pieces and restores a computing system to life.</a:t>
              </a:r>
            </a:p>
          </p:txBody>
        </p:sp>
        <p:cxnSp>
          <p:nvCxnSpPr>
            <p:cNvPr id="66" name="Shape 66"/>
            <p:cNvCxnSpPr/>
            <p:nvPr/>
          </p:nvCxnSpPr>
          <p:spPr>
            <a:xfrm>
              <a:off x="437519" y="3685083"/>
              <a:ext cx="0" cy="8838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Vector Clocks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Array of clocks, indexed by processes in the process group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Protocol: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VT(p</a:t>
            </a:r>
            <a:r>
              <a:rPr baseline="-25000" lang="en" sz="1800"/>
              <a:t>i</a:t>
            </a:r>
            <a:r>
              <a:rPr lang="en" sz="1800"/>
              <a:t>) = clock maintained by process p</a:t>
            </a:r>
            <a:r>
              <a:rPr baseline="-25000" lang="en" sz="1800"/>
              <a:t>i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VT(p</a:t>
            </a:r>
            <a:r>
              <a:rPr baseline="-25000" lang="en" sz="1800"/>
              <a:t>i</a:t>
            </a:r>
            <a:r>
              <a:rPr lang="en" sz="1800"/>
              <a:t>) initialized to zero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For each send(m) at p</a:t>
            </a:r>
            <a:r>
              <a:rPr baseline="-25000" lang="en" sz="1800"/>
              <a:t>i</a:t>
            </a:r>
            <a:r>
              <a:rPr lang="en" sz="1800"/>
              <a:t>, VT(p</a:t>
            </a:r>
            <a:r>
              <a:rPr baseline="-25000" lang="en" sz="1800"/>
              <a:t>i</a:t>
            </a:r>
            <a:r>
              <a:rPr lang="en" sz="1800"/>
              <a:t>)[i]+=1 and VT(m) = VT(p</a:t>
            </a:r>
            <a:r>
              <a:rPr baseline="-25000" lang="en" sz="1800"/>
              <a:t>i</a:t>
            </a:r>
            <a:r>
              <a:rPr lang="en" sz="1800"/>
              <a:t>)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If p</a:t>
            </a:r>
            <a:r>
              <a:rPr baseline="-25000" lang="en" sz="1800"/>
              <a:t>j</a:t>
            </a:r>
            <a:r>
              <a:rPr lang="en" sz="1800"/>
              <a:t> delivers a message, received from p</a:t>
            </a:r>
            <a:r>
              <a:rPr baseline="-25000" lang="en" sz="1800"/>
              <a:t>i</a:t>
            </a:r>
            <a:r>
              <a:rPr lang="en" sz="1800"/>
              <a:t>: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For k in 1..n: VT(p</a:t>
            </a:r>
            <a:r>
              <a:rPr baseline="-25000" lang="en" sz="1800"/>
              <a:t>j</a:t>
            </a:r>
            <a:r>
              <a:rPr lang="en" sz="1800"/>
              <a:t>)[k] = max(VT(m)[k],VT(p</a:t>
            </a:r>
            <a:r>
              <a:rPr baseline="-25000" lang="en" sz="1800"/>
              <a:t>i</a:t>
            </a:r>
            <a:r>
              <a:rPr lang="en" sz="1800"/>
              <a:t>)[k])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/>
              <a:t>Ordering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VT</a:t>
            </a:r>
            <a:r>
              <a:rPr baseline="-25000" lang="en" sz="1800"/>
              <a:t>1</a:t>
            </a:r>
            <a:r>
              <a:rPr lang="en" sz="1800"/>
              <a:t> ≤ VT</a:t>
            </a:r>
            <a:r>
              <a:rPr baseline="-25000" lang="en" sz="1800"/>
              <a:t>2</a:t>
            </a:r>
            <a:r>
              <a:rPr lang="en" sz="1800"/>
              <a:t> iff ∀i, VT</a:t>
            </a:r>
            <a:r>
              <a:rPr baseline="-25000" lang="en" sz="1800"/>
              <a:t>1</a:t>
            </a:r>
            <a:r>
              <a:rPr lang="en" sz="1800"/>
              <a:t>[i] ≤ VT</a:t>
            </a:r>
            <a:r>
              <a:rPr baseline="-25000" lang="en" sz="1800"/>
              <a:t>2</a:t>
            </a:r>
            <a:r>
              <a:rPr lang="en" sz="1800"/>
              <a:t>[i]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VT</a:t>
            </a:r>
            <a:r>
              <a:rPr baseline="-25000" lang="en" sz="1800"/>
              <a:t>1</a:t>
            </a:r>
            <a:r>
              <a:rPr lang="en" sz="1800"/>
              <a:t> &lt; VT</a:t>
            </a:r>
            <a:r>
              <a:rPr baseline="-25000" lang="en" sz="1800"/>
              <a:t>2</a:t>
            </a:r>
            <a:r>
              <a:rPr lang="en" sz="1800"/>
              <a:t> iff VT</a:t>
            </a:r>
            <a:r>
              <a:rPr baseline="-25000" lang="en" sz="1800"/>
              <a:t>1</a:t>
            </a:r>
            <a:r>
              <a:rPr lang="en" sz="1800"/>
              <a:t> ≤ VT</a:t>
            </a:r>
            <a:r>
              <a:rPr baseline="-25000" lang="en" sz="1800"/>
              <a:t>2</a:t>
            </a:r>
            <a:r>
              <a:rPr lang="en" sz="1800"/>
              <a:t> and ∃i, VT</a:t>
            </a:r>
            <a:r>
              <a:rPr baseline="-25000" lang="en" sz="1800"/>
              <a:t>1</a:t>
            </a:r>
            <a:r>
              <a:rPr lang="en" sz="1800"/>
              <a:t>[i] &lt; VT</a:t>
            </a:r>
            <a:r>
              <a:rPr baseline="-25000" lang="en" sz="1800"/>
              <a:t>2</a:t>
            </a:r>
            <a:r>
              <a:rPr lang="en" sz="1800"/>
              <a:t>[i]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CBcast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11700" y="1152475"/>
            <a:ext cx="8520600" cy="376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Uses vector clocks to detect causality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D</a:t>
            </a:r>
            <a:r>
              <a:rPr lang="en"/>
              <a:t>elivery of r</a:t>
            </a:r>
            <a:r>
              <a:rPr lang="en"/>
              <a:t>eceived messages delayed until “happened before” messages are delivered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Protocol: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p</a:t>
            </a:r>
            <a:r>
              <a:rPr baseline="-25000" lang="en" sz="1800"/>
              <a:t>j </a:t>
            </a:r>
            <a:r>
              <a:rPr lang="en" sz="1800"/>
              <a:t>on receiving message m from p</a:t>
            </a:r>
            <a:r>
              <a:rPr baseline="-25000" lang="en" sz="1800"/>
              <a:t>i</a:t>
            </a:r>
            <a:r>
              <a:rPr lang="en" sz="1800"/>
              <a:t>, delays delivery until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VT(m)[k] = VT(p</a:t>
            </a:r>
            <a:r>
              <a:rPr baseline="-25000" lang="en" sz="1800"/>
              <a:t>j</a:t>
            </a:r>
            <a:r>
              <a:rPr lang="en" sz="1800"/>
              <a:t>)[k]+1		if k=i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VT(m)[k] ≤ VT(p</a:t>
            </a:r>
            <a:r>
              <a:rPr baseline="-25000" lang="en" sz="1800"/>
              <a:t>j</a:t>
            </a:r>
            <a:r>
              <a:rPr lang="en" sz="1800"/>
              <a:t>)[k]		otherwise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When m is delivered follow vector clock protocol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/>
              <a:t>Delayed messages stored in CBcast delay queue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Concurrent messages delivered out of order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Fast because asynchronous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ABcast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Stronger ordering guarantee than CBcast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Total message ordering within a group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Messages can only be delivered if, no prior ABcast is undelivered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Slow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Protocol: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A process p</a:t>
            </a:r>
            <a:r>
              <a:rPr baseline="-25000" lang="en" sz="1800"/>
              <a:t>i </a:t>
            </a:r>
            <a:r>
              <a:rPr lang="en" sz="1800"/>
              <a:t>holding token CBcasts message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If p</a:t>
            </a:r>
            <a:r>
              <a:rPr baseline="-25000" lang="en" sz="1800"/>
              <a:t>i</a:t>
            </a:r>
            <a:r>
              <a:rPr lang="en" sz="1800"/>
              <a:t> is not holding the token 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CBcast but mark undeliverable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Token holder delivers and CBcasts a set-order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Other follow the set-order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Virtual</a:t>
            </a:r>
            <a:r>
              <a:rPr lang="en"/>
              <a:t> Synchrony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Unreliable Communication</a:t>
            </a:r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Membership changes</a:t>
            </a:r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Delivery Ordering</a:t>
            </a:r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State Transfer</a:t>
            </a:r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Failure Atomicity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t/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Group communication service</a:t>
            </a:r>
          </a:p>
          <a:p>
            <a:pPr indent="-342900" lvl="0" marL="457200" rtl="0">
              <a:spcBef>
                <a:spcPts val="0"/>
              </a:spcBef>
            </a:pPr>
            <a:r>
              <a:t/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Group membership service</a:t>
            </a:r>
          </a:p>
          <a:p>
            <a:pPr indent="-342900" lvl="0" marL="457200" rtl="0">
              <a:spcBef>
                <a:spcPts val="0"/>
              </a:spcBef>
            </a:pPr>
            <a:r>
              <a:t/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ABcast, CBcast</a:t>
            </a:r>
          </a:p>
          <a:p>
            <a:pPr indent="-342900" lvl="0" marL="457200" rtl="0">
              <a:spcBef>
                <a:spcPts val="0"/>
              </a:spcBef>
            </a:pPr>
            <a:r>
              <a:t/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Group membership service</a:t>
            </a:r>
          </a:p>
          <a:p>
            <a:pPr indent="-342900" lvl="0" marL="457200" rtl="0">
              <a:spcBef>
                <a:spcPts val="0"/>
              </a:spcBef>
            </a:pPr>
            <a:r>
              <a:t/>
            </a:r>
            <a:endParaRPr/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Group communication service, group membership service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Isis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152475"/>
            <a:ext cx="51762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</a:t>
            </a:r>
            <a:r>
              <a:rPr lang="en"/>
              <a:t>implementation of virtual synchrony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Used by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New York/Swiss stock exchange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French air traffic control system (PHIDIAS)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Also provides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monitoring facilities: site failures, triggers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Automated recovery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Styles of group</a:t>
            </a:r>
          </a:p>
        </p:txBody>
      </p:sp>
      <p:pic>
        <p:nvPicPr>
          <p:cNvPr descr="fig9.png" id="241" name="Shape 241"/>
          <p:cNvPicPr preferRelativeResize="0"/>
          <p:nvPr/>
        </p:nvPicPr>
        <p:blipFill rotWithShape="1">
          <a:blip r:embed="rId3">
            <a:alphaModFix/>
          </a:blip>
          <a:srcRect b="3982" l="49781" r="0" t="7717"/>
          <a:stretch/>
        </p:blipFill>
        <p:spPr>
          <a:xfrm>
            <a:off x="5353975" y="2564275"/>
            <a:ext cx="3365975" cy="246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9.png" id="242" name="Shape 242"/>
          <p:cNvPicPr preferRelativeResize="0"/>
          <p:nvPr/>
        </p:nvPicPr>
        <p:blipFill rotWithShape="1">
          <a:blip r:embed="rId3">
            <a:alphaModFix/>
          </a:blip>
          <a:srcRect b="5312" l="0" r="52671" t="7022"/>
          <a:stretch/>
        </p:blipFill>
        <p:spPr>
          <a:xfrm>
            <a:off x="5353975" y="91575"/>
            <a:ext cx="3076725" cy="23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 Questions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</a:pPr>
            <a:r>
              <a:rPr lang="en"/>
              <a:t>How is virtual synchrony with ABcast different from close synchrony?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Takeaways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Close synchrony with process groups provides: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Ease of development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Consistency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Fault tolerance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Virtual synchrony:</a:t>
            </a:r>
          </a:p>
          <a:p>
            <a:pPr indent="-342900" lvl="0" marL="457200">
              <a:spcBef>
                <a:spcPts val="0"/>
              </a:spcBef>
            </a:pPr>
            <a:r>
              <a:rPr lang="en"/>
              <a:t>Faster asynchronous system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b="22592" l="46916" r="15734" t="5178"/>
          <a:stretch/>
        </p:blipFill>
        <p:spPr>
          <a:xfrm>
            <a:off x="415575" y="1366975"/>
            <a:ext cx="1074049" cy="13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Bimodal Multicast </a:t>
            </a:r>
            <a:r>
              <a:rPr lang="en">
                <a:solidFill>
                  <a:schemeClr val="dk2"/>
                </a:solidFill>
              </a:rPr>
              <a:t>(1999)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b="0" l="13620" r="8811" t="0"/>
          <a:stretch/>
        </p:blipFill>
        <p:spPr>
          <a:xfrm>
            <a:off x="3140563" y="1366975"/>
            <a:ext cx="1074050" cy="13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5">
            <a:alphaModFix/>
          </a:blip>
          <a:srcRect b="0" l="12659" r="9773" t="0"/>
          <a:stretch/>
        </p:blipFill>
        <p:spPr>
          <a:xfrm>
            <a:off x="6130375" y="1366975"/>
            <a:ext cx="1074050" cy="13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6">
            <a:alphaModFix/>
          </a:blip>
          <a:srcRect b="2018" l="0" r="0" t="0"/>
          <a:stretch/>
        </p:blipFill>
        <p:spPr>
          <a:xfrm>
            <a:off x="415575" y="3239175"/>
            <a:ext cx="1074050" cy="13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7">
            <a:alphaModFix/>
          </a:blip>
          <a:srcRect b="0" l="3840" r="3831" t="0"/>
          <a:stretch/>
        </p:blipFill>
        <p:spPr>
          <a:xfrm>
            <a:off x="3140563" y="3239175"/>
            <a:ext cx="1074050" cy="13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8">
            <a:alphaModFix/>
          </a:blip>
          <a:srcRect b="0" l="11216" r="11216" t="0"/>
          <a:stretch/>
        </p:blipFill>
        <p:spPr>
          <a:xfrm>
            <a:off x="6130375" y="3239175"/>
            <a:ext cx="1074050" cy="13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1489625" y="1366900"/>
            <a:ext cx="13821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200"/>
              <a:t>Ken Birman</a:t>
            </a:r>
          </a:p>
          <a:p>
            <a:pPr lv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200"/>
              <a:t>PhD Berkeley ‘81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→ Cornell University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4214613" y="1379650"/>
            <a:ext cx="15789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200"/>
              <a:t>Mark Hayden</a:t>
            </a:r>
          </a:p>
          <a:p>
            <a:pPr lvl="0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200"/>
              <a:t>PhD Cornell ‘98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→ Compaq Research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→ North Fork Networks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→ Lefthand Networks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→ Ventura Networks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7204425" y="1379650"/>
            <a:ext cx="15369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200"/>
              <a:t>Öznur Özkasap</a:t>
            </a:r>
          </a:p>
          <a:p>
            <a:pPr lv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200"/>
              <a:t>PhD Ege ‘00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→ Koç University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Spent two years (and completed dissertation) at Cornell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489625" y="3239250"/>
            <a:ext cx="13821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200"/>
              <a:t>Zhen Xiao</a:t>
            </a:r>
          </a:p>
          <a:p>
            <a:pPr lv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200"/>
              <a:t>PhD Cornell ‘01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→ AT&amp;T Research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→ IBM Research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→ Peking University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4214613" y="3239100"/>
            <a:ext cx="15789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200"/>
              <a:t>Mihai Budiu</a:t>
            </a:r>
          </a:p>
          <a:p>
            <a:pPr lv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200"/>
              <a:t>PhD CMU ‘03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→ Microsoft Research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→ Barefoot Networks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→ VMware Research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Spent a year at Cornell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7204425" y="3239100"/>
            <a:ext cx="15369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200"/>
              <a:t>Yaron Minsky</a:t>
            </a:r>
          </a:p>
          <a:p>
            <a:pPr lv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200"/>
              <a:t>PhD Cornell ‘02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→ Jane Street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Fun fact: introduced Jane Street to OCaml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Virtual synchrony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Costly protocol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Unstable under stress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Not scalable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Best effort reliability protocols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Scalable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Starts re-multicasting under low levels of noise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No membership check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No end-to-end guarantee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Multicast with stable throughput</a:t>
            </a:r>
          </a:p>
          <a:p>
            <a:pPr indent="-317500" lvl="1" marL="914400">
              <a:spcBef>
                <a:spcPts val="0"/>
              </a:spcBef>
            </a:pPr>
            <a:r>
              <a:rPr lang="en"/>
              <a:t>e</a:t>
            </a:r>
            <a:r>
              <a:rPr lang="en"/>
              <a:t>.g. Streaming Media, teleconferencing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3.png"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75" y="635225"/>
            <a:ext cx="8149450" cy="23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311700" y="2828875"/>
            <a:ext cx="8349900" cy="216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Two step protocol</a:t>
            </a:r>
          </a:p>
          <a:p>
            <a:pPr indent="-342900" lvl="0" marL="457200" rtl="0">
              <a:spcBef>
                <a:spcPts val="0"/>
              </a:spcBef>
              <a:buAutoNum type="arabicPeriod"/>
            </a:pPr>
            <a:r>
              <a:rPr lang="en"/>
              <a:t>Optimistic Dissemination Protocol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Unreliable Multicast like IP multicast</a:t>
            </a:r>
          </a:p>
          <a:p>
            <a:pPr indent="-342900" lvl="0" marL="457200" rtl="0">
              <a:spcBef>
                <a:spcPts val="0"/>
              </a:spcBef>
              <a:buAutoNum type="arabicPeriod"/>
            </a:pPr>
            <a:r>
              <a:rPr lang="en"/>
              <a:t>Two-Phase Anti-Entropy Protocol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Random gossip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Unicast lost messages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Cheaper than re-multicasting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Timeline</a:t>
            </a:r>
          </a:p>
        </p:txBody>
      </p:sp>
      <p:graphicFrame>
        <p:nvGraphicFramePr>
          <p:cNvPr id="72" name="Shape 72"/>
          <p:cNvGraphicFramePr/>
          <p:nvPr/>
        </p:nvGraphicFramePr>
        <p:xfrm>
          <a:off x="422775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{D520636B-AED6-4A0C-AF8E-84B2EBAA9D23}</a:tableStyleId>
              </a:tblPr>
              <a:tblGrid>
                <a:gridCol w="736850"/>
                <a:gridCol w="4520325"/>
                <a:gridCol w="30412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Year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Event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Contributor(s)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1978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Time, Clocks, and the Ordering of Events in a Distributed System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Lamport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1982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Byzantine Generals Problem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Lamport, Shostak, and Pease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1983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Impossibility of Distributed Fault Tolerant Consensus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Fischer, Lynch, and Patterson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1983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Virtual Synchrony and the Isis Toolkit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Birman et al.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1984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State Machine Replication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Lamport, </a:t>
                      </a:r>
                      <a:r>
                        <a:rPr lang="en"/>
                        <a:t>Schneider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1985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Distributed </a:t>
                      </a:r>
                      <a:r>
                        <a:rPr lang="en"/>
                        <a:t>Process Groups (V System)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Cheriton, Deering, and Zwaenepoel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1987-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1993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Bulk of development on the Isis Toolkit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Birman et al.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Advantages</a:t>
            </a:r>
          </a:p>
        </p:txBody>
      </p:sp>
      <p:pic>
        <p:nvPicPr>
          <p:cNvPr descr="fig8.png"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925" y="1152475"/>
            <a:ext cx="514350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>
            <p:ph idx="1" type="body"/>
          </p:nvPr>
        </p:nvSpPr>
        <p:spPr>
          <a:xfrm>
            <a:off x="311700" y="1152475"/>
            <a:ext cx="4319700" cy="139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PBcast (Probabilistic Broadcast)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Atomicity (Almost all or almost none)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Scalability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Throughput Stability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Performance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g71.png"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25" y="1170125"/>
            <a:ext cx="4377576" cy="342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72.png"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7875" y="1225213"/>
            <a:ext cx="4297074" cy="33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Performance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g81.png"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600" y="1170125"/>
            <a:ext cx="4374798" cy="36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/>
          <p:nvPr/>
        </p:nvSpPr>
        <p:spPr>
          <a:xfrm>
            <a:off x="2384450" y="4826254"/>
            <a:ext cx="4374900" cy="58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 Questions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use bimodal multicast, if applications require strong reliability?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Takeaways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Bimodal Multicast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Stable throughput 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Scalability at cost of “</a:t>
            </a:r>
            <a:r>
              <a:rPr lang="en"/>
              <a:t>weaker” reliability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Predictable reliability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Predictable load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CAP Conjecture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Consistency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Client receives the latest the version of state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Availability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Client request always gets a response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Partition Tolerance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Can tolerate network partition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271400" y="3086175"/>
            <a:ext cx="8520600" cy="148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In presence of partition, choose a trade-off between Consistency and Availability. </a:t>
            </a:r>
          </a:p>
        </p:txBody>
      </p:sp>
      <p:sp>
        <p:nvSpPr>
          <p:cNvPr id="325" name="Shape 325"/>
          <p:cNvSpPr/>
          <p:nvPr/>
        </p:nvSpPr>
        <p:spPr>
          <a:xfrm>
            <a:off x="5222675" y="1255300"/>
            <a:ext cx="1413900" cy="1335900"/>
          </a:xfrm>
          <a:prstGeom prst="ellipse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C</a:t>
            </a:r>
          </a:p>
        </p:txBody>
      </p:sp>
      <p:sp>
        <p:nvSpPr>
          <p:cNvPr id="326" name="Shape 326"/>
          <p:cNvSpPr/>
          <p:nvPr/>
        </p:nvSpPr>
        <p:spPr>
          <a:xfrm>
            <a:off x="5679875" y="2093500"/>
            <a:ext cx="1413900" cy="1335900"/>
          </a:xfrm>
          <a:prstGeom prst="ellipse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P</a:t>
            </a:r>
          </a:p>
        </p:txBody>
      </p:sp>
      <p:sp>
        <p:nvSpPr>
          <p:cNvPr id="327" name="Shape 327"/>
          <p:cNvSpPr/>
          <p:nvPr/>
        </p:nvSpPr>
        <p:spPr>
          <a:xfrm>
            <a:off x="6137075" y="1255300"/>
            <a:ext cx="1413900" cy="1335900"/>
          </a:xfrm>
          <a:prstGeom prst="ellipse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A</a:t>
            </a:r>
          </a:p>
        </p:txBody>
      </p:sp>
      <p:cxnSp>
        <p:nvCxnSpPr>
          <p:cNvPr id="328" name="Shape 328"/>
          <p:cNvCxnSpPr>
            <a:endCxn id="329" idx="0"/>
          </p:cNvCxnSpPr>
          <p:nvPr/>
        </p:nvCxnSpPr>
        <p:spPr>
          <a:xfrm flipH="1">
            <a:off x="4877775" y="2379025"/>
            <a:ext cx="1235400" cy="456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29" name="Shape 329"/>
          <p:cNvSpPr txBox="1"/>
          <p:nvPr/>
        </p:nvSpPr>
        <p:spPr>
          <a:xfrm>
            <a:off x="3847125" y="2835625"/>
            <a:ext cx="2061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Enforced Consistency</a:t>
            </a:r>
          </a:p>
        </p:txBody>
      </p:sp>
      <p:cxnSp>
        <p:nvCxnSpPr>
          <p:cNvPr id="330" name="Shape 330"/>
          <p:cNvCxnSpPr>
            <a:endCxn id="331" idx="0"/>
          </p:cNvCxnSpPr>
          <p:nvPr/>
        </p:nvCxnSpPr>
        <p:spPr>
          <a:xfrm>
            <a:off x="6668625" y="2404825"/>
            <a:ext cx="1312800" cy="430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1" name="Shape 331"/>
          <p:cNvSpPr txBox="1"/>
          <p:nvPr/>
        </p:nvSpPr>
        <p:spPr>
          <a:xfrm>
            <a:off x="6818925" y="2835625"/>
            <a:ext cx="23250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Eventual</a:t>
            </a:r>
            <a:r>
              <a:rPr lang="en"/>
              <a:t> Consistency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Acknowledgments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Many slides/diagrams borrowed from Scott P., CS 6410 </a:t>
            </a:r>
            <a:r>
              <a:rPr lang="en"/>
              <a:t>Fall 2011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Some </a:t>
            </a:r>
            <a:r>
              <a:rPr lang="en"/>
              <a:t>diagrams borrowed from Ken Birman, CS 614 Fall 2006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Vector Clock, CBcast and ABcast borrowed from Birman, Schiper, Stephenson, </a:t>
            </a:r>
            <a:r>
              <a:rPr i="1" lang="en"/>
              <a:t>Lightweight causal and atomic group multicast</a:t>
            </a:r>
            <a:r>
              <a:rPr lang="en"/>
              <a:t>, 1991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1718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Problem: the construction of </a:t>
            </a:r>
            <a:r>
              <a:rPr b="1" lang="en"/>
              <a:t>reliable distributed software</a:t>
            </a:r>
            <a:r>
              <a:rPr lang="en"/>
              <a:t>.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Issues of reliability have been left to the application programmers, who are </a:t>
            </a:r>
            <a:r>
              <a:rPr lang="en">
                <a:solidFill>
                  <a:schemeClr val="accent5"/>
                </a:solidFill>
              </a:rPr>
              <a:t>“largely unable to respond to the challenge”</a:t>
            </a:r>
            <a:r>
              <a:rPr lang="en"/>
              <a:t>; solutions to the problems are </a:t>
            </a:r>
            <a:r>
              <a:rPr lang="en">
                <a:solidFill>
                  <a:schemeClr val="accent5"/>
                </a:solidFill>
              </a:rPr>
              <a:t>“probably beyond the ability of a typical distributed applications programmer.”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2981275"/>
            <a:ext cx="8520600" cy="147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Solution: programming with </a:t>
            </a:r>
            <a:r>
              <a:rPr b="1" lang="en"/>
              <a:t>distributed groups of cooperating programs</a:t>
            </a:r>
            <a:r>
              <a:rPr lang="en"/>
              <a:t>, implemented in the computing environment itself or the operating system.</a:t>
            </a:r>
          </a:p>
          <a:p>
            <a:pPr indent="-342900" lvl="0" marL="457200" rtl="0">
              <a:spcBef>
                <a:spcPts val="0"/>
              </a:spcBef>
            </a:pPr>
            <a:r>
              <a:rPr i="1" lang="en">
                <a:solidFill>
                  <a:schemeClr val="accent5"/>
                </a:solidFill>
              </a:rPr>
              <a:t>“The only practical approach”!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 Group</a:t>
            </a:r>
            <a:r>
              <a:rPr lang="en"/>
              <a:t>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7014000" cy="222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Anonymous groups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Application </a:t>
            </a:r>
            <a:r>
              <a:rPr i="1" lang="en"/>
              <a:t>publishes</a:t>
            </a:r>
            <a:r>
              <a:rPr lang="en"/>
              <a:t> data to a </a:t>
            </a:r>
            <a:r>
              <a:rPr i="1" lang="en"/>
              <a:t>topic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Other processes </a:t>
            </a:r>
            <a:r>
              <a:rPr i="1" lang="en"/>
              <a:t>subscribe</a:t>
            </a:r>
            <a:r>
              <a:rPr lang="en"/>
              <a:t> to this topic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Properties needed for automatic, reliable operation:</a:t>
            </a:r>
          </a:p>
          <a:p>
            <a:pPr indent="-317500" lvl="2" marL="1371600" rtl="0">
              <a:spcBef>
                <a:spcPts val="0"/>
              </a:spcBef>
            </a:pPr>
            <a:r>
              <a:rPr lang="en"/>
              <a:t>Ability to address group</a:t>
            </a:r>
          </a:p>
          <a:p>
            <a:pPr indent="-317500" lvl="2" marL="1371600" rtl="0">
              <a:spcBef>
                <a:spcPts val="0"/>
              </a:spcBef>
            </a:pPr>
            <a:r>
              <a:rPr lang="en"/>
              <a:t>Atomic message delivery</a:t>
            </a:r>
          </a:p>
          <a:p>
            <a:pPr indent="-317500" lvl="2" marL="1371600" rtl="0">
              <a:spcBef>
                <a:spcPts val="0"/>
              </a:spcBef>
            </a:pPr>
            <a:r>
              <a:rPr lang="en"/>
              <a:t>Ordered message delivery</a:t>
            </a:r>
          </a:p>
          <a:p>
            <a:pPr indent="-317500" lvl="2" marL="1371600" rtl="0">
              <a:spcBef>
                <a:spcPts val="0"/>
              </a:spcBef>
            </a:pPr>
            <a:r>
              <a:rPr lang="en"/>
              <a:t>Access to history of group</a:t>
            </a:r>
          </a:p>
        </p:txBody>
      </p:sp>
      <p:grpSp>
        <p:nvGrpSpPr>
          <p:cNvPr id="86" name="Shape 86"/>
          <p:cNvGrpSpPr/>
          <p:nvPr/>
        </p:nvGrpSpPr>
        <p:grpSpPr>
          <a:xfrm>
            <a:off x="6342350" y="1848575"/>
            <a:ext cx="1825800" cy="2024200"/>
            <a:chOff x="6256825" y="1404850"/>
            <a:chExt cx="1825800" cy="2024200"/>
          </a:xfrm>
        </p:grpSpPr>
        <p:sp>
          <p:nvSpPr>
            <p:cNvPr id="87" name="Shape 87"/>
            <p:cNvSpPr/>
            <p:nvPr/>
          </p:nvSpPr>
          <p:spPr>
            <a:xfrm>
              <a:off x="6256825" y="2638550"/>
              <a:ext cx="1825800" cy="790500"/>
            </a:xfrm>
            <a:prstGeom prst="ellipse">
              <a:avLst/>
            </a:prstGeom>
            <a:solidFill>
              <a:srgbClr val="4A86E8"/>
            </a:solidFill>
            <a:ln cap="flat" cmpd="sng" w="28575">
              <a:solidFill>
                <a:srgbClr val="0B539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013875" y="2877950"/>
              <a:ext cx="311700" cy="311700"/>
            </a:xfrm>
            <a:prstGeom prst="ellipse">
              <a:avLst/>
            </a:prstGeom>
            <a:solidFill>
              <a:srgbClr val="F1C232"/>
            </a:solidFill>
            <a:ln cap="flat" cmpd="sng" w="28575">
              <a:solidFill>
                <a:srgbClr val="BF9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7510650" y="2877950"/>
              <a:ext cx="311700" cy="311700"/>
            </a:xfrm>
            <a:prstGeom prst="ellipse">
              <a:avLst/>
            </a:prstGeom>
            <a:solidFill>
              <a:srgbClr val="F1C232"/>
            </a:solidFill>
            <a:ln cap="flat" cmpd="sng" w="28575">
              <a:solidFill>
                <a:srgbClr val="BF9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517100" y="2877950"/>
              <a:ext cx="311700" cy="311700"/>
            </a:xfrm>
            <a:prstGeom prst="ellipse">
              <a:avLst/>
            </a:prstGeom>
            <a:solidFill>
              <a:srgbClr val="F1C232"/>
            </a:solidFill>
            <a:ln cap="flat" cmpd="sng" w="28575">
              <a:solidFill>
                <a:srgbClr val="BF9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013875" y="1404850"/>
              <a:ext cx="311700" cy="311700"/>
            </a:xfrm>
            <a:prstGeom prst="ellipse">
              <a:avLst/>
            </a:prstGeom>
            <a:solidFill>
              <a:srgbClr val="A64D79"/>
            </a:solidFill>
            <a:ln cap="flat" cmpd="sng" w="28575">
              <a:solidFill>
                <a:srgbClr val="741B4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92" name="Shape 92"/>
            <p:cNvCxnSpPr>
              <a:stCxn id="91" idx="4"/>
              <a:endCxn id="90" idx="0"/>
            </p:cNvCxnSpPr>
            <p:nvPr/>
          </p:nvCxnSpPr>
          <p:spPr>
            <a:xfrm flipH="1">
              <a:off x="6672925" y="1716550"/>
              <a:ext cx="496800" cy="1161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93" name="Shape 93"/>
            <p:cNvCxnSpPr>
              <a:stCxn id="91" idx="4"/>
              <a:endCxn id="89" idx="0"/>
            </p:cNvCxnSpPr>
            <p:nvPr/>
          </p:nvCxnSpPr>
          <p:spPr>
            <a:xfrm>
              <a:off x="7169725" y="1716550"/>
              <a:ext cx="496800" cy="1161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94" name="Shape 94"/>
            <p:cNvCxnSpPr>
              <a:stCxn id="91" idx="4"/>
              <a:endCxn id="88" idx="0"/>
            </p:cNvCxnSpPr>
            <p:nvPr/>
          </p:nvCxnSpPr>
          <p:spPr>
            <a:xfrm>
              <a:off x="7169725" y="1716550"/>
              <a:ext cx="0" cy="1161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3382225"/>
            <a:ext cx="7014000" cy="130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Explicit groups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Direct cooperation between members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Share responsibility for responding to requests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Membership changes published to the group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Example: the Robot Operating System (ROS)</a:t>
            </a:r>
          </a:p>
        </p:txBody>
      </p:sp>
      <p:grpSp>
        <p:nvGrpSpPr>
          <p:cNvPr id="101" name="Shape 101"/>
          <p:cNvGrpSpPr/>
          <p:nvPr/>
        </p:nvGrpSpPr>
        <p:grpSpPr>
          <a:xfrm>
            <a:off x="668630" y="1395475"/>
            <a:ext cx="7806745" cy="3198475"/>
            <a:chOff x="668630" y="1382175"/>
            <a:chExt cx="7806745" cy="3198475"/>
          </a:xfrm>
        </p:grpSpPr>
        <p:sp>
          <p:nvSpPr>
            <p:cNvPr id="102" name="Shape 102"/>
            <p:cNvSpPr/>
            <p:nvPr/>
          </p:nvSpPr>
          <p:spPr>
            <a:xfrm>
              <a:off x="3736050" y="1382175"/>
              <a:ext cx="1671900" cy="442500"/>
            </a:xfrm>
            <a:prstGeom prst="roundRect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ROS Master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6803470" y="2815275"/>
              <a:ext cx="1671900" cy="442500"/>
            </a:xfrm>
            <a:prstGeom prst="roundRect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Image Processing Node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668630" y="2815275"/>
              <a:ext cx="1671900" cy="442500"/>
            </a:xfrm>
            <a:prstGeom prst="roundRect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Camera Node</a:t>
              </a:r>
            </a:p>
          </p:txBody>
        </p:sp>
        <p:cxnSp>
          <p:nvCxnSpPr>
            <p:cNvPr id="105" name="Shape 105"/>
            <p:cNvCxnSpPr>
              <a:stCxn id="102" idx="2"/>
              <a:endCxn id="103" idx="0"/>
            </p:cNvCxnSpPr>
            <p:nvPr/>
          </p:nvCxnSpPr>
          <p:spPr>
            <a:xfrm flipH="1" rot="-5400000">
              <a:off x="5610450" y="786225"/>
              <a:ext cx="990600" cy="30675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Shape 106"/>
            <p:cNvCxnSpPr>
              <a:stCxn id="104" idx="0"/>
              <a:endCxn id="102" idx="2"/>
            </p:cNvCxnSpPr>
            <p:nvPr/>
          </p:nvCxnSpPr>
          <p:spPr>
            <a:xfrm rot="-5400000">
              <a:off x="2543030" y="786225"/>
              <a:ext cx="990600" cy="30675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7" name="Shape 107"/>
            <p:cNvCxnSpPr>
              <a:stCxn id="104" idx="2"/>
              <a:endCxn id="108" idx="0"/>
            </p:cNvCxnSpPr>
            <p:nvPr/>
          </p:nvCxnSpPr>
          <p:spPr>
            <a:xfrm flipH="1" rot="-5400000">
              <a:off x="1203080" y="3559275"/>
              <a:ext cx="603600" cy="6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FD966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pic>
          <p:nvPicPr>
            <p:cNvPr id="108" name="Shape 10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5308" y="3861375"/>
              <a:ext cx="1438550" cy="719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Shape 109"/>
            <p:cNvSpPr/>
            <p:nvPr/>
          </p:nvSpPr>
          <p:spPr>
            <a:xfrm>
              <a:off x="3736050" y="2815275"/>
              <a:ext cx="1671900" cy="442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/image_data topic</a:t>
              </a:r>
            </a:p>
          </p:txBody>
        </p:sp>
        <p:cxnSp>
          <p:nvCxnSpPr>
            <p:cNvPr id="110" name="Shape 110"/>
            <p:cNvCxnSpPr>
              <a:stCxn id="104" idx="3"/>
              <a:endCxn id="109" idx="1"/>
            </p:cNvCxnSpPr>
            <p:nvPr/>
          </p:nvCxnSpPr>
          <p:spPr>
            <a:xfrm>
              <a:off x="2340530" y="3036525"/>
              <a:ext cx="13956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11" name="Shape 111"/>
            <p:cNvCxnSpPr>
              <a:stCxn id="109" idx="3"/>
              <a:endCxn id="103" idx="1"/>
            </p:cNvCxnSpPr>
            <p:nvPr/>
          </p:nvCxnSpPr>
          <p:spPr>
            <a:xfrm>
              <a:off x="5407950" y="3036525"/>
              <a:ext cx="13956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12" name="Shape 112"/>
            <p:cNvSpPr txBox="1"/>
            <p:nvPr/>
          </p:nvSpPr>
          <p:spPr>
            <a:xfrm>
              <a:off x="5650300" y="2792809"/>
              <a:ext cx="910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Subscribe</a:t>
              </a:r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2582875" y="2792809"/>
              <a:ext cx="910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Publish</a:t>
              </a: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2582913" y="2071048"/>
              <a:ext cx="910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Register</a:t>
              </a:r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5650288" y="2071048"/>
              <a:ext cx="910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Register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6803475" y="3966525"/>
              <a:ext cx="1671900" cy="442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gestures</a:t>
              </a: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topic</a:t>
              </a:r>
            </a:p>
          </p:txBody>
        </p:sp>
        <p:cxnSp>
          <p:nvCxnSpPr>
            <p:cNvPr id="117" name="Shape 117"/>
            <p:cNvCxnSpPr>
              <a:stCxn id="103" idx="2"/>
              <a:endCxn id="116" idx="0"/>
            </p:cNvCxnSpPr>
            <p:nvPr/>
          </p:nvCxnSpPr>
          <p:spPr>
            <a:xfrm>
              <a:off x="7639420" y="3257775"/>
              <a:ext cx="0" cy="70860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18" name="Shape 118"/>
            <p:cNvSpPr txBox="1"/>
            <p:nvPr/>
          </p:nvSpPr>
          <p:spPr>
            <a:xfrm>
              <a:off x="7436061" y="3399546"/>
              <a:ext cx="910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Publish</a:t>
              </a: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1236546" y="3400134"/>
              <a:ext cx="910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Input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Advantages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2189575"/>
            <a:ext cx="8316600" cy="103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Consistency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Ordered and atomic message delivery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Consistent view of group membership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316600" cy="103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Fault tolerance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Transparent adaptation to failure and recovery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State machine replication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3226675"/>
            <a:ext cx="8316600" cy="110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Ease of development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Need not worry about communication protocol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Leave fault tolerance and consistency to the OS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Unreliable communication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Membership changes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Delivery ordering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State transfer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Failure atomicity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Unreliable communication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00" y="1236308"/>
            <a:ext cx="708660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3498556"/>
            <a:ext cx="8520600" cy="1446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UDP: packets lost, duplicated, delivered out of order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RPC: sender cannot distinguish reason for failure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TCP: broken channels result in inconsistent behavior</a:t>
            </a:r>
          </a:p>
          <a:p>
            <a:pPr indent="-342900" lvl="0" marL="457200" rtl="0">
              <a:spcBef>
                <a:spcPts val="0"/>
              </a:spcBef>
              <a:buClr>
                <a:srgbClr val="E06666"/>
              </a:buClr>
            </a:pPr>
            <a:r>
              <a:rPr lang="en">
                <a:solidFill>
                  <a:srgbClr val="E06666"/>
                </a:solidFill>
              </a:rPr>
              <a:t>How to recover consistently from message loss?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