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Discuss how this can represent a KV-store briefly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8" name="Shape 7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Ask - can we now process r0?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4" name="Shape 8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Flipping represents re-ordering events according to our total order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4" name="Shape 1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requirements are we ‘skipping over’ here?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6" name="Shape 1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vulnerability is here (in some implementations of protocol, perhaps)?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Agreement about to fail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Stress that all replicas need to ‘see’ all requests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Shape 3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slide shows both reasonable outcomes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hape 3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 about to fail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6" name="Shape 4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Ask if anyone can provide the two requirements we just discussed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1" name="Shape 5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 not go into detail about protocol, b/c paper does not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7" name="Shape 5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Generic ordering example - might not be necessary if time is short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2" name="Shape 6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Ask about if anyone has ideas for how we might enforce ordering.</a:t>
            </a:r>
            <a:br/>
            <a:br/>
            <a:r>
              <a:t>Remind them that something from last week might help, if necessary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ault-Tolerant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7040"/>
            </a:pPr>
            <a:r>
              <a:t>Fault-Tolerant</a:t>
            </a:r>
          </a:p>
          <a:p>
            <a:pPr defTabSz="514095">
              <a:defRPr sz="7040"/>
            </a:pPr>
            <a:r>
              <a:t>State Machine Replication</a:t>
            </a:r>
          </a:p>
        </p:txBody>
      </p:sp>
      <p:sp>
        <p:nvSpPr>
          <p:cNvPr id="120" name="Drew Zagieboyl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Drew Zagieboylo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tate Machine Replication (SM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State Machine Replication (SMR)</a:t>
            </a:r>
          </a:p>
        </p:txBody>
      </p:sp>
      <p:sp>
        <p:nvSpPr>
          <p:cNvPr id="209" name="The State Machine Approach to a fault tolerant distributed system…"/>
          <p:cNvSpPr txBox="1"/>
          <p:nvPr>
            <p:ph type="body" sz="quarter" idx="1"/>
          </p:nvPr>
        </p:nvSpPr>
        <p:spPr>
          <a:xfrm>
            <a:off x="10020300" y="2609850"/>
            <a:ext cx="2980333" cy="6286500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3276"/>
            </a:pPr>
            <a:r>
              <a:t>The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State Machine Approach </a:t>
            </a:r>
            <a:r>
              <a:t>to a fault tolerant distributed system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r>
              <a:t>Keep around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t> copies of the state machine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5470141" y="5578834"/>
            <a:ext cx="1643932" cy="1643932"/>
            <a:chOff x="0" y="0"/>
            <a:chExt cx="1643930" cy="1643930"/>
          </a:xfrm>
        </p:grpSpPr>
        <p:sp>
          <p:nvSpPr>
            <p:cNvPr id="21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11" name="X = Z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Z</a:t>
              </a:r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5470141" y="3432534"/>
            <a:ext cx="1643932" cy="1643932"/>
            <a:chOff x="0" y="0"/>
            <a:chExt cx="1643930" cy="1643930"/>
          </a:xfrm>
        </p:grpSpPr>
        <p:sp>
          <p:nvSpPr>
            <p:cNvPr id="21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14" name="X = Z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Z</a:t>
              </a:r>
            </a:p>
          </p:txBody>
        </p:sp>
      </p:grpSp>
      <p:grpSp>
        <p:nvGrpSpPr>
          <p:cNvPr id="218" name="Group"/>
          <p:cNvGrpSpPr/>
          <p:nvPr/>
        </p:nvGrpSpPr>
        <p:grpSpPr>
          <a:xfrm>
            <a:off x="7565641" y="5578834"/>
            <a:ext cx="1643932" cy="1643932"/>
            <a:chOff x="0" y="0"/>
            <a:chExt cx="1643930" cy="1643930"/>
          </a:xfrm>
        </p:grpSpPr>
        <p:sp>
          <p:nvSpPr>
            <p:cNvPr id="21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17" name="X = Z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Z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7565641" y="3432534"/>
            <a:ext cx="1643932" cy="1643932"/>
            <a:chOff x="0" y="0"/>
            <a:chExt cx="1643930" cy="1643930"/>
          </a:xfrm>
        </p:grpSpPr>
        <p:sp>
          <p:nvSpPr>
            <p:cNvPr id="21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20" name="X = Z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Z</a:t>
              </a:r>
            </a:p>
          </p:txBody>
        </p:sp>
      </p:grpSp>
      <p:sp>
        <p:nvSpPr>
          <p:cNvPr id="222" name="Circle"/>
          <p:cNvSpPr/>
          <p:nvPr/>
        </p:nvSpPr>
        <p:spPr>
          <a:xfrm>
            <a:off x="4699000" y="2736850"/>
            <a:ext cx="5166023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3" name="Line"/>
          <p:cNvSpPr/>
          <p:nvPr/>
        </p:nvSpPr>
        <p:spPr>
          <a:xfrm>
            <a:off x="635000" y="8794750"/>
            <a:ext cx="2276938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4" name="Line"/>
          <p:cNvSpPr/>
          <p:nvPr/>
        </p:nvSpPr>
        <p:spPr>
          <a:xfrm>
            <a:off x="635000" y="8172450"/>
            <a:ext cx="2276938" cy="0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5" name="State Machine Replica"/>
          <p:cNvSpPr txBox="1"/>
          <p:nvPr/>
        </p:nvSpPr>
        <p:spPr>
          <a:xfrm>
            <a:off x="3028670" y="7880350"/>
            <a:ext cx="30821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State Machine Replica</a:t>
            </a:r>
          </a:p>
        </p:txBody>
      </p:sp>
      <p:sp>
        <p:nvSpPr>
          <p:cNvPr id="226" name="Rectangle"/>
          <p:cNvSpPr/>
          <p:nvPr/>
        </p:nvSpPr>
        <p:spPr>
          <a:xfrm>
            <a:off x="279896" y="7842250"/>
            <a:ext cx="5917704" cy="1270000"/>
          </a:xfrm>
          <a:prstGeom prst="rect">
            <a:avLst/>
          </a:prstGeom>
          <a:ln w="381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7" name="f(c)"/>
          <p:cNvSpPr txBox="1"/>
          <p:nvPr/>
        </p:nvSpPr>
        <p:spPr>
          <a:xfrm>
            <a:off x="4734222" y="5200650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f(c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228" name="f(c)"/>
          <p:cNvSpPr txBox="1"/>
          <p:nvPr/>
        </p:nvSpPr>
        <p:spPr>
          <a:xfrm>
            <a:off x="4734222" y="2844800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f(c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229" name="f(c)"/>
          <p:cNvSpPr txBox="1"/>
          <p:nvPr/>
        </p:nvSpPr>
        <p:spPr>
          <a:xfrm>
            <a:off x="7156450" y="2844800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f(c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230" name="f(c)"/>
          <p:cNvSpPr txBox="1"/>
          <p:nvPr/>
        </p:nvSpPr>
        <p:spPr>
          <a:xfrm>
            <a:off x="6881961" y="5200650"/>
            <a:ext cx="8001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f(c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)</a:t>
            </a:r>
          </a:p>
        </p:txBody>
      </p:sp>
      <p:sp>
        <p:nvSpPr>
          <p:cNvPr id="231" name="Line"/>
          <p:cNvSpPr/>
          <p:nvPr/>
        </p:nvSpPr>
        <p:spPr>
          <a:xfrm>
            <a:off x="5302994" y="3474194"/>
            <a:ext cx="259606" cy="2596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2" name="Line"/>
          <p:cNvSpPr/>
          <p:nvPr/>
        </p:nvSpPr>
        <p:spPr>
          <a:xfrm>
            <a:off x="7906494" y="3207494"/>
            <a:ext cx="259606" cy="2596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3" name="Line"/>
          <p:cNvSpPr/>
          <p:nvPr/>
        </p:nvSpPr>
        <p:spPr>
          <a:xfrm>
            <a:off x="5493494" y="5399187"/>
            <a:ext cx="259606" cy="2596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4" name="Line"/>
          <p:cNvSpPr/>
          <p:nvPr/>
        </p:nvSpPr>
        <p:spPr>
          <a:xfrm>
            <a:off x="7651998" y="5399187"/>
            <a:ext cx="259606" cy="2596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Chain Replic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Chain Replication</a:t>
            </a:r>
          </a:p>
          <a:p>
            <a:pPr defTabSz="490727">
              <a:defRPr sz="6719"/>
            </a:pPr>
            <a:r>
              <a:t>Fault Tolerance</a:t>
            </a:r>
          </a:p>
        </p:txBody>
      </p:sp>
      <p:sp>
        <p:nvSpPr>
          <p:cNvPr id="2006" name="Trusted Mas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Trusted Master</a:t>
            </a:r>
          </a:p>
          <a:p>
            <a:pPr lvl="1"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Fault-tolerant state machine</a:t>
            </a:r>
          </a:p>
          <a:p>
            <a:pPr lvl="1"/>
            <a:r>
              <a:t>Trusted by all replicas</a:t>
            </a:r>
          </a:p>
          <a:p>
            <a:pPr lvl="1"/>
            <a:r>
              <a:t>Monitors all replicas &amp; issues commands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Chain Replic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Chain Replication</a:t>
            </a:r>
          </a:p>
          <a:p>
            <a:pPr defTabSz="490727">
              <a:defRPr sz="6719"/>
            </a:pPr>
            <a:r>
              <a:t>Fault Tolerance</a:t>
            </a:r>
          </a:p>
        </p:txBody>
      </p:sp>
      <p:sp>
        <p:nvSpPr>
          <p:cNvPr id="2009" name="Failure cas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Failure cases: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Head Fails</a:t>
            </a:r>
          </a:p>
          <a:p>
            <a:pPr lvl="2" marL="1173480" indent="-391159" defTabSz="514095">
              <a:spcBef>
                <a:spcPts val="3600"/>
              </a:spcBef>
              <a:defRPr i="1"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Master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 assigns 2nd node as Head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Tail Fails</a:t>
            </a:r>
          </a:p>
          <a:p>
            <a:pPr lvl="2" marL="1173480" indent="-391159" defTabSz="514095">
              <a:spcBef>
                <a:spcPts val="3600"/>
              </a:spcBef>
              <a:defRPr i="1"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Master 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assigns 2nd to last node as Tail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Intermediate Node Fails</a:t>
            </a:r>
          </a:p>
          <a:p>
            <a:pPr lvl="2" marL="1173480" indent="-391159" defTabSz="514095">
              <a:spcBef>
                <a:spcPts val="3600"/>
              </a:spcBef>
              <a:defRPr i="1"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Master 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coordinates chain link-up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Chain Replic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Chain Replication</a:t>
            </a:r>
          </a:p>
          <a:p>
            <a:pPr defTabSz="490727">
              <a:defRPr sz="6719"/>
            </a:pPr>
            <a:r>
              <a:t>Evaluation</a:t>
            </a:r>
          </a:p>
        </p:txBody>
      </p:sp>
      <p:sp>
        <p:nvSpPr>
          <p:cNvPr id="2012" name="Compare to other primary/backup protoc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Compare to other primary/backup protocols</a:t>
            </a:r>
          </a:p>
          <a:p>
            <a:pPr/>
            <a:r>
              <a:t>Tradeoffs?</a:t>
            </a:r>
          </a:p>
          <a:p>
            <a:pPr lvl="1"/>
            <a:r>
              <a:t>Latency</a:t>
            </a:r>
          </a:p>
          <a:p>
            <a:pPr lvl="1"/>
            <a:r>
              <a:t>Consistency</a:t>
            </a:r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Trusted Master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2015" name="Implements the “exercise left to the reader” hinted at by Lamport’s pap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520"/>
            </a:pPr>
            <a:r>
              <a:t>Implements the “exercise left to the reader” hinted at by Lamport’s paper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Provides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some</a:t>
            </a:r>
            <a:r>
              <a:t> of the concrete details needed to actually implement this idea</a:t>
            </a:r>
          </a:p>
          <a:p>
            <a:pPr lvl="1" marL="622300" indent="-311150" defTabSz="408940">
              <a:spcBef>
                <a:spcPts val="2900"/>
              </a:spcBef>
              <a:defRPr sz="2520"/>
            </a:pPr>
            <a:r>
              <a:t>But still a fair number of details in real implementations that would need to be considered</a:t>
            </a:r>
          </a:p>
          <a:p>
            <a:pPr lvl="1" marL="622300" indent="-311150" defTabSz="408940">
              <a:spcBef>
                <a:spcPts val="2900"/>
              </a:spcBef>
              <a:defRPr sz="2520"/>
            </a:pPr>
            <a:r>
              <a:t>Chain replication illustrates a “simple” example with fully concrete details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Does some work to justify why such synchronization might be useful (plane actuators)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A key contribution that bridges the gap between academia and practicality for SMR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239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23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24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245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24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24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249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252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250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1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25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6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25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9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263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26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62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266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26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65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267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8" name="Great!"/>
          <p:cNvSpPr txBox="1"/>
          <p:nvPr/>
        </p:nvSpPr>
        <p:spPr>
          <a:xfrm>
            <a:off x="10013751" y="4902200"/>
            <a:ext cx="14608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Great!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27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27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7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28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28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286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284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5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29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29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2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2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5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29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9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30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0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30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4" name="Problem!"/>
          <p:cNvSpPr txBox="1"/>
          <p:nvPr/>
        </p:nvSpPr>
        <p:spPr>
          <a:xfrm>
            <a:off x="9963001" y="7416800"/>
            <a:ext cx="20957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Problem!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534594" y="3683000"/>
            <a:ext cx="4067073" cy="723944"/>
            <a:chOff x="0" y="0"/>
            <a:chExt cx="4067071" cy="723943"/>
          </a:xfrm>
        </p:grpSpPr>
        <p:sp>
          <p:nvSpPr>
            <p:cNvPr id="305" name="Line"/>
            <p:cNvSpPr/>
            <p:nvPr/>
          </p:nvSpPr>
          <p:spPr>
            <a:xfrm>
              <a:off x="0" y="723943"/>
              <a:ext cx="406707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06" name="get(x)"/>
            <p:cNvSpPr txBox="1"/>
            <p:nvPr/>
          </p:nvSpPr>
          <p:spPr>
            <a:xfrm>
              <a:off x="875436" y="0"/>
              <a:ext cx="167102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get(x)</a:t>
              </a:r>
            </a:p>
          </p:txBody>
        </p:sp>
      </p:grpSp>
      <p:sp>
        <p:nvSpPr>
          <p:cNvPr id="308" name="Line"/>
          <p:cNvSpPr/>
          <p:nvPr/>
        </p:nvSpPr>
        <p:spPr>
          <a:xfrm flipH="1" flipV="1">
            <a:off x="572149" y="4717380"/>
            <a:ext cx="40670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9" name="10"/>
          <p:cNvSpPr txBox="1"/>
          <p:nvPr/>
        </p:nvSpPr>
        <p:spPr>
          <a:xfrm>
            <a:off x="2063546" y="4749800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</a:t>
            </a:r>
          </a:p>
        </p:txBody>
      </p:sp>
      <p:sp>
        <p:nvSpPr>
          <p:cNvPr id="310" name="Line"/>
          <p:cNvSpPr/>
          <p:nvPr/>
        </p:nvSpPr>
        <p:spPr>
          <a:xfrm>
            <a:off x="8495069" y="6629443"/>
            <a:ext cx="4453533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11" name="get(x)"/>
          <p:cNvSpPr txBox="1"/>
          <p:nvPr/>
        </p:nvSpPr>
        <p:spPr>
          <a:xfrm>
            <a:off x="9756966" y="5905500"/>
            <a:ext cx="167102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get(x)</a:t>
            </a:r>
          </a:p>
        </p:txBody>
      </p:sp>
      <p:sp>
        <p:nvSpPr>
          <p:cNvPr id="312" name="Line"/>
          <p:cNvSpPr/>
          <p:nvPr/>
        </p:nvSpPr>
        <p:spPr>
          <a:xfrm flipH="1">
            <a:off x="8506783" y="6854211"/>
            <a:ext cx="4119233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13" name="3"/>
          <p:cNvSpPr txBox="1"/>
          <p:nvPr/>
        </p:nvSpPr>
        <p:spPr>
          <a:xfrm>
            <a:off x="10382113" y="6870700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14" name="Replicas need to agree on the which requests have been handled"/>
          <p:cNvSpPr txBox="1"/>
          <p:nvPr>
            <p:ph type="body" sz="quarter" idx="1"/>
          </p:nvPr>
        </p:nvSpPr>
        <p:spPr>
          <a:xfrm>
            <a:off x="952500" y="5638105"/>
            <a:ext cx="2844800" cy="3721250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3276"/>
            </a:pPr>
            <a:r>
              <a:t>Replicas need to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agree</a:t>
            </a:r>
            <a:r>
              <a:t> on the which</a:t>
            </a:r>
            <a:br/>
            <a:r>
              <a:t>requests have been handled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6"/>
      <p:bldP build="whole" bldLvl="1" animBg="1" rev="0" advAuto="0" spid="307" grpId="1"/>
      <p:bldP build="whole" bldLvl="1" animBg="1" rev="0" advAuto="0" spid="310" grpId="5"/>
      <p:bldP build="whole" bldLvl="1" animBg="1" rev="0" advAuto="0" spid="309" grpId="3"/>
      <p:bldP build="whole" bldLvl="1" animBg="1" rev="0" advAuto="0" spid="313" grpId="7"/>
      <p:bldP build="whole" bldLvl="1" animBg="1" rev="0" advAuto="0" spid="304" grpId="8"/>
      <p:bldP build="whole" bldLvl="1" animBg="1" rev="0" advAuto="0" spid="308" grpId="2"/>
      <p:bldP build="whole" bldLvl="1" animBg="1" rev="0" advAuto="0" spid="314" grpId="9"/>
      <p:bldP build="whole" bldLvl="1" animBg="1" rev="0" advAuto="0" spid="31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321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31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2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24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32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2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32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2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32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2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331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334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332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33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  <p:sp>
        <p:nvSpPr>
          <p:cNvPr id="335" name="Line"/>
          <p:cNvSpPr/>
          <p:nvPr/>
        </p:nvSpPr>
        <p:spPr>
          <a:xfrm>
            <a:off x="9399195" y="44069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6" name="put(x,30)"/>
          <p:cNvSpPr txBox="1"/>
          <p:nvPr/>
        </p:nvSpPr>
        <p:spPr>
          <a:xfrm>
            <a:off x="9766716" y="36830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put(x,30)</a:t>
            </a:r>
          </a:p>
        </p:txBody>
      </p:sp>
      <p:sp>
        <p:nvSpPr>
          <p:cNvPr id="337" name="r0"/>
          <p:cNvSpPr txBox="1"/>
          <p:nvPr/>
        </p:nvSpPr>
        <p:spPr>
          <a:xfrm>
            <a:off x="1352524" y="4432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338" name="r1"/>
          <p:cNvSpPr txBox="1"/>
          <p:nvPr/>
        </p:nvSpPr>
        <p:spPr>
          <a:xfrm>
            <a:off x="10730633" y="44894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345" name="Group"/>
          <p:cNvGrpSpPr/>
          <p:nvPr/>
        </p:nvGrpSpPr>
        <p:grpSpPr>
          <a:xfrm>
            <a:off x="1007529" y="6012073"/>
            <a:ext cx="1643932" cy="1643932"/>
            <a:chOff x="0" y="0"/>
            <a:chExt cx="1643930" cy="1643930"/>
          </a:xfrm>
        </p:grpSpPr>
        <p:sp>
          <p:nvSpPr>
            <p:cNvPr id="34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44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348" name="Group"/>
          <p:cNvGrpSpPr/>
          <p:nvPr/>
        </p:nvGrpSpPr>
        <p:grpSpPr>
          <a:xfrm>
            <a:off x="1007529" y="3865773"/>
            <a:ext cx="1643932" cy="1643932"/>
            <a:chOff x="0" y="0"/>
            <a:chExt cx="1643930" cy="1643930"/>
          </a:xfrm>
        </p:grpSpPr>
        <p:sp>
          <p:nvSpPr>
            <p:cNvPr id="34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47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3103029" y="6012073"/>
            <a:ext cx="1643932" cy="1643932"/>
            <a:chOff x="0" y="0"/>
            <a:chExt cx="1643930" cy="1643930"/>
          </a:xfrm>
        </p:grpSpPr>
        <p:sp>
          <p:nvSpPr>
            <p:cNvPr id="34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50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354" name="Group"/>
          <p:cNvGrpSpPr/>
          <p:nvPr/>
        </p:nvGrpSpPr>
        <p:grpSpPr>
          <a:xfrm>
            <a:off x="3103029" y="3865773"/>
            <a:ext cx="1643932" cy="1643932"/>
            <a:chOff x="0" y="0"/>
            <a:chExt cx="1643930" cy="1643930"/>
          </a:xfrm>
        </p:grpSpPr>
        <p:sp>
          <p:nvSpPr>
            <p:cNvPr id="35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53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355" name="Circle"/>
          <p:cNvSpPr/>
          <p:nvPr/>
        </p:nvSpPr>
        <p:spPr>
          <a:xfrm>
            <a:off x="236388" y="3170088"/>
            <a:ext cx="5166024" cy="5166024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358" name="Group"/>
          <p:cNvGrpSpPr/>
          <p:nvPr/>
        </p:nvGrpSpPr>
        <p:grpSpPr>
          <a:xfrm>
            <a:off x="8487829" y="6012073"/>
            <a:ext cx="1643932" cy="1643932"/>
            <a:chOff x="0" y="0"/>
            <a:chExt cx="1643930" cy="1643930"/>
          </a:xfrm>
        </p:grpSpPr>
        <p:sp>
          <p:nvSpPr>
            <p:cNvPr id="35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5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361" name="Group"/>
          <p:cNvGrpSpPr/>
          <p:nvPr/>
        </p:nvGrpSpPr>
        <p:grpSpPr>
          <a:xfrm>
            <a:off x="8487829" y="3865773"/>
            <a:ext cx="1643932" cy="1643932"/>
            <a:chOff x="0" y="0"/>
            <a:chExt cx="1643930" cy="1643930"/>
          </a:xfrm>
        </p:grpSpPr>
        <p:sp>
          <p:nvSpPr>
            <p:cNvPr id="35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60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10583329" y="6012073"/>
            <a:ext cx="1643932" cy="1643932"/>
            <a:chOff x="0" y="0"/>
            <a:chExt cx="1643930" cy="1643930"/>
          </a:xfrm>
        </p:grpSpPr>
        <p:sp>
          <p:nvSpPr>
            <p:cNvPr id="36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63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367" name="Group"/>
          <p:cNvGrpSpPr/>
          <p:nvPr/>
        </p:nvGrpSpPr>
        <p:grpSpPr>
          <a:xfrm>
            <a:off x="10583329" y="3865773"/>
            <a:ext cx="1643932" cy="1643932"/>
            <a:chOff x="0" y="0"/>
            <a:chExt cx="1643930" cy="1643930"/>
          </a:xfrm>
        </p:grpSpPr>
        <p:sp>
          <p:nvSpPr>
            <p:cNvPr id="36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66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368" name="Circle"/>
          <p:cNvSpPr/>
          <p:nvPr/>
        </p:nvSpPr>
        <p:spPr>
          <a:xfrm>
            <a:off x="7716688" y="3170088"/>
            <a:ext cx="5166024" cy="5166024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9" name="OR"/>
          <p:cNvSpPr txBox="1"/>
          <p:nvPr/>
        </p:nvSpPr>
        <p:spPr>
          <a:xfrm>
            <a:off x="6114923" y="5429250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374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37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77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3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80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37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7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383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38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384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387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385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86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  <p:sp>
        <p:nvSpPr>
          <p:cNvPr id="388" name="Line"/>
          <p:cNvSpPr/>
          <p:nvPr/>
        </p:nvSpPr>
        <p:spPr>
          <a:xfrm>
            <a:off x="9399195" y="44069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9" name="put(x,30)"/>
          <p:cNvSpPr txBox="1"/>
          <p:nvPr/>
        </p:nvSpPr>
        <p:spPr>
          <a:xfrm>
            <a:off x="9766716" y="36830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put(x,30)</a:t>
            </a:r>
          </a:p>
        </p:txBody>
      </p:sp>
      <p:sp>
        <p:nvSpPr>
          <p:cNvPr id="390" name="r0"/>
          <p:cNvSpPr txBox="1"/>
          <p:nvPr/>
        </p:nvSpPr>
        <p:spPr>
          <a:xfrm>
            <a:off x="1352524" y="4432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391" name="r1"/>
          <p:cNvSpPr txBox="1"/>
          <p:nvPr/>
        </p:nvSpPr>
        <p:spPr>
          <a:xfrm>
            <a:off x="10730633" y="44894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398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39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9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401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39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0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404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40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0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407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40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0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408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409" name="Table"/>
          <p:cNvGraphicFramePr/>
          <p:nvPr/>
        </p:nvGraphicFramePr>
        <p:xfrm>
          <a:off x="2266950" y="3783831"/>
          <a:ext cx="1521520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410" name="Table"/>
          <p:cNvGraphicFramePr/>
          <p:nvPr/>
        </p:nvGraphicFramePr>
        <p:xfrm>
          <a:off x="9229030" y="3783831"/>
          <a:ext cx="1521520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413" name="Group"/>
          <p:cNvGrpSpPr/>
          <p:nvPr/>
        </p:nvGrpSpPr>
        <p:grpSpPr>
          <a:xfrm>
            <a:off x="293294" y="2806700"/>
            <a:ext cx="3183629" cy="723944"/>
            <a:chOff x="0" y="0"/>
            <a:chExt cx="3183627" cy="723943"/>
          </a:xfrm>
        </p:grpSpPr>
        <p:sp>
          <p:nvSpPr>
            <p:cNvPr id="411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12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  <p:sp>
        <p:nvSpPr>
          <p:cNvPr id="414" name="r0"/>
          <p:cNvSpPr txBox="1"/>
          <p:nvPr/>
        </p:nvSpPr>
        <p:spPr>
          <a:xfrm>
            <a:off x="1111224" y="35560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415" name="Line"/>
          <p:cNvSpPr/>
          <p:nvPr/>
        </p:nvSpPr>
        <p:spPr>
          <a:xfrm>
            <a:off x="9653195" y="35560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16" name="put(x,30)"/>
          <p:cNvSpPr txBox="1"/>
          <p:nvPr/>
        </p:nvSpPr>
        <p:spPr>
          <a:xfrm>
            <a:off x="10020716" y="28321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put(x,30)</a:t>
            </a:r>
          </a:p>
        </p:txBody>
      </p:sp>
      <p:sp>
        <p:nvSpPr>
          <p:cNvPr id="417" name="r1"/>
          <p:cNvSpPr txBox="1"/>
          <p:nvPr/>
        </p:nvSpPr>
        <p:spPr>
          <a:xfrm>
            <a:off x="10984633" y="36385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418" name="Table"/>
          <p:cNvGraphicFramePr/>
          <p:nvPr/>
        </p:nvGraphicFramePr>
        <p:xfrm>
          <a:off x="2266950" y="6076950"/>
          <a:ext cx="1521520" cy="660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419" name="Table"/>
          <p:cNvGraphicFramePr/>
          <p:nvPr/>
        </p:nvGraphicFramePr>
        <p:xfrm>
          <a:off x="9229030" y="6076950"/>
          <a:ext cx="1521520" cy="660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424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42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23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427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42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26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430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42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2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43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434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chemeClr val="accent5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435" name="Table"/>
          <p:cNvGraphicFramePr/>
          <p:nvPr/>
        </p:nvGraphicFramePr>
        <p:xfrm>
          <a:off x="2266950" y="3783831"/>
          <a:ext cx="1521520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6" name="Table"/>
          <p:cNvGraphicFramePr/>
          <p:nvPr/>
        </p:nvGraphicFramePr>
        <p:xfrm>
          <a:off x="9229030" y="3783831"/>
          <a:ext cx="1521520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39" name="Group"/>
          <p:cNvGrpSpPr/>
          <p:nvPr/>
        </p:nvGrpSpPr>
        <p:grpSpPr>
          <a:xfrm>
            <a:off x="293294" y="2806700"/>
            <a:ext cx="3183629" cy="723944"/>
            <a:chOff x="0" y="0"/>
            <a:chExt cx="3183627" cy="723943"/>
          </a:xfrm>
        </p:grpSpPr>
        <p:sp>
          <p:nvSpPr>
            <p:cNvPr id="437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8" name="put(x,10)"/>
            <p:cNvSpPr txBox="1"/>
            <p:nvPr/>
          </p:nvSpPr>
          <p:spPr>
            <a:xfrm>
              <a:off x="253221" y="0"/>
              <a:ext cx="21721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>
                <a:defRPr i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put(x,10)</a:t>
              </a:r>
            </a:p>
          </p:txBody>
        </p:sp>
      </p:grpSp>
      <p:sp>
        <p:nvSpPr>
          <p:cNvPr id="440" name="r0"/>
          <p:cNvSpPr txBox="1"/>
          <p:nvPr/>
        </p:nvSpPr>
        <p:spPr>
          <a:xfrm>
            <a:off x="1111224" y="35560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441" name="Line"/>
          <p:cNvSpPr/>
          <p:nvPr/>
        </p:nvSpPr>
        <p:spPr>
          <a:xfrm>
            <a:off x="9653195" y="35560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42" name="put(x,30)"/>
          <p:cNvSpPr txBox="1"/>
          <p:nvPr/>
        </p:nvSpPr>
        <p:spPr>
          <a:xfrm>
            <a:off x="10020716" y="28321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put(x,30)</a:t>
            </a:r>
          </a:p>
        </p:txBody>
      </p:sp>
      <p:sp>
        <p:nvSpPr>
          <p:cNvPr id="443" name="r1"/>
          <p:cNvSpPr txBox="1"/>
          <p:nvPr/>
        </p:nvSpPr>
        <p:spPr>
          <a:xfrm>
            <a:off x="10984633" y="36385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444" name="Table"/>
          <p:cNvGraphicFramePr/>
          <p:nvPr/>
        </p:nvGraphicFramePr>
        <p:xfrm>
          <a:off x="2266950" y="6076950"/>
          <a:ext cx="1521520" cy="660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5" name="Table"/>
          <p:cNvGraphicFramePr/>
          <p:nvPr/>
        </p:nvGraphicFramePr>
        <p:xfrm>
          <a:off x="9229030" y="6076950"/>
          <a:ext cx="1521520" cy="660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{2708684C-4D16-4618-839F-0558EEFCDFE6}</a:tableStyleId>
              </a:tblPr>
              <a:tblGrid>
                <a:gridCol w="1508819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uth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Authors</a:t>
            </a:r>
          </a:p>
        </p:txBody>
      </p:sp>
      <p:sp>
        <p:nvSpPr>
          <p:cNvPr id="123" name="Fred Schneider"/>
          <p:cNvSpPr txBox="1"/>
          <p:nvPr>
            <p:ph type="body" sz="half" idx="1"/>
          </p:nvPr>
        </p:nvSpPr>
        <p:spPr>
          <a:xfrm>
            <a:off x="952500" y="2603500"/>
            <a:ext cx="4207969" cy="6286500"/>
          </a:xfrm>
          <a:prstGeom prst="rect">
            <a:avLst/>
          </a:prstGeom>
        </p:spPr>
        <p:txBody>
          <a:bodyPr/>
          <a:lstStyle/>
          <a:p>
            <a:pPr/>
            <a:r>
              <a:t>Fred Schneider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9625" y="3583433"/>
            <a:ext cx="3083399" cy="4326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450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44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9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453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45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2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456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45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459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45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8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460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chemeClr val="accent5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461" name="Table"/>
          <p:cNvGraphicFramePr/>
          <p:nvPr/>
        </p:nvGraphicFramePr>
        <p:xfrm>
          <a:off x="2266950" y="3783831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464" name="Group"/>
          <p:cNvGrpSpPr/>
          <p:nvPr/>
        </p:nvGrpSpPr>
        <p:grpSpPr>
          <a:xfrm>
            <a:off x="293294" y="2806700"/>
            <a:ext cx="3183629" cy="723944"/>
            <a:chOff x="0" y="0"/>
            <a:chExt cx="3183627" cy="723943"/>
          </a:xfrm>
        </p:grpSpPr>
        <p:sp>
          <p:nvSpPr>
            <p:cNvPr id="462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3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  <p:sp>
        <p:nvSpPr>
          <p:cNvPr id="465" name="r0"/>
          <p:cNvSpPr txBox="1"/>
          <p:nvPr/>
        </p:nvSpPr>
        <p:spPr>
          <a:xfrm>
            <a:off x="1111224" y="35560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466" name="Line"/>
          <p:cNvSpPr/>
          <p:nvPr/>
        </p:nvSpPr>
        <p:spPr>
          <a:xfrm>
            <a:off x="9653195" y="35560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67" name="put(x,30)"/>
          <p:cNvSpPr txBox="1"/>
          <p:nvPr/>
        </p:nvSpPr>
        <p:spPr>
          <a:xfrm>
            <a:off x="10020716" y="28321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put(x,30)</a:t>
            </a:r>
          </a:p>
        </p:txBody>
      </p:sp>
      <p:sp>
        <p:nvSpPr>
          <p:cNvPr id="468" name="r1"/>
          <p:cNvSpPr txBox="1"/>
          <p:nvPr/>
        </p:nvSpPr>
        <p:spPr>
          <a:xfrm>
            <a:off x="10984633" y="36385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469" name="Table"/>
          <p:cNvGraphicFramePr/>
          <p:nvPr/>
        </p:nvGraphicFramePr>
        <p:xfrm>
          <a:off x="2273300" y="6070600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470" name="Table"/>
          <p:cNvGraphicFramePr/>
          <p:nvPr/>
        </p:nvGraphicFramePr>
        <p:xfrm>
          <a:off x="9293312" y="378383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471" name="Table"/>
          <p:cNvGraphicFramePr/>
          <p:nvPr/>
        </p:nvGraphicFramePr>
        <p:xfrm>
          <a:off x="9216330" y="6070600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476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47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479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47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8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482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48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485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48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84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486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chemeClr val="accent5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487" name="Table"/>
          <p:cNvGraphicFramePr/>
          <p:nvPr/>
        </p:nvGraphicFramePr>
        <p:xfrm>
          <a:off x="2266950" y="3783831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8" name="Table"/>
          <p:cNvGraphicFramePr/>
          <p:nvPr/>
        </p:nvGraphicFramePr>
        <p:xfrm>
          <a:off x="2273300" y="6070600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9" name="Table"/>
          <p:cNvGraphicFramePr/>
          <p:nvPr/>
        </p:nvGraphicFramePr>
        <p:xfrm>
          <a:off x="9293312" y="378383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0" name="Table"/>
          <p:cNvGraphicFramePr/>
          <p:nvPr/>
        </p:nvGraphicFramePr>
        <p:xfrm>
          <a:off x="9216330" y="6070600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1" name="Replicas need to handle requests in the same order"/>
          <p:cNvSpPr txBox="1"/>
          <p:nvPr>
            <p:ph type="body" sz="quarter" idx="1"/>
          </p:nvPr>
        </p:nvSpPr>
        <p:spPr>
          <a:xfrm>
            <a:off x="952500" y="7725134"/>
            <a:ext cx="5216823" cy="1682342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Replicas need to handle requests in the same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order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M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SMR</a:t>
            </a:r>
          </a:p>
        </p:txBody>
      </p:sp>
      <p:sp>
        <p:nvSpPr>
          <p:cNvPr id="494" name="All non faulty servers ne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non faulty servers need:</a:t>
            </a:r>
          </a:p>
          <a:p>
            <a:pPr lvl="1"/>
            <a:r>
              <a:t>Agreement</a:t>
            </a:r>
          </a:p>
          <a:p>
            <a:pPr lvl="2"/>
            <a:r>
              <a:t>Every replica needs to accept the same set of requests</a:t>
            </a:r>
          </a:p>
          <a:p>
            <a:pPr lvl="1"/>
            <a:r>
              <a:t>Order</a:t>
            </a:r>
          </a:p>
          <a:p>
            <a:pPr lvl="2"/>
            <a:r>
              <a:t>All replicas process requests in the same relative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499" name="Agre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Agreement</a:t>
            </a:r>
          </a:p>
          <a:p>
            <a:pPr lvl="1"/>
            <a:r>
              <a:t>Someone proposes a request; if that person is nonfaulty all servers will accept that request</a:t>
            </a:r>
          </a:p>
          <a:p>
            <a:pPr lvl="1"/>
            <a:r>
              <a:t>Strong and Dolev [1983] and Schneider [1984] for implementations</a:t>
            </a:r>
          </a:p>
          <a:p>
            <a:pPr lvl="1"/>
            <a:r>
              <a:t>Client or Server can propose the request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Implementation</a:t>
            </a:r>
          </a:p>
        </p:txBody>
      </p:sp>
      <p:grpSp>
        <p:nvGrpSpPr>
          <p:cNvPr id="506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50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09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50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12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51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15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51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516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519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517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8" name="put(x,1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put(x,10)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Implementation</a:t>
            </a:r>
          </a:p>
        </p:txBody>
      </p:sp>
      <p:grpSp>
        <p:nvGrpSpPr>
          <p:cNvPr id="524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52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27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52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30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52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33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53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534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5" name="Line"/>
          <p:cNvSpPr/>
          <p:nvPr/>
        </p:nvSpPr>
        <p:spPr>
          <a:xfrm flipV="1">
            <a:off x="4994686" y="5143543"/>
            <a:ext cx="349175" cy="332951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6" name="put(x,10)"/>
          <p:cNvSpPr txBox="1"/>
          <p:nvPr/>
        </p:nvSpPr>
        <p:spPr>
          <a:xfrm>
            <a:off x="2883354" y="728965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put(x,10)</a:t>
            </a:r>
          </a:p>
        </p:txBody>
      </p:sp>
      <p:sp>
        <p:nvSpPr>
          <p:cNvPr id="537" name="Line"/>
          <p:cNvSpPr/>
          <p:nvPr/>
        </p:nvSpPr>
        <p:spPr>
          <a:xfrm flipV="1">
            <a:off x="5030048" y="7300389"/>
            <a:ext cx="311283" cy="1187635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8" name="Line"/>
          <p:cNvSpPr/>
          <p:nvPr/>
        </p:nvSpPr>
        <p:spPr>
          <a:xfrm flipV="1">
            <a:off x="5163482" y="6929716"/>
            <a:ext cx="1627882" cy="1348006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9" name="Line"/>
          <p:cNvSpPr/>
          <p:nvPr/>
        </p:nvSpPr>
        <p:spPr>
          <a:xfrm flipV="1">
            <a:off x="5101583" y="5183433"/>
            <a:ext cx="2255427" cy="323800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40" name="Non-faulty Transmitter"/>
          <p:cNvSpPr txBox="1"/>
          <p:nvPr/>
        </p:nvSpPr>
        <p:spPr>
          <a:xfrm>
            <a:off x="243160" y="8375650"/>
            <a:ext cx="46963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Non-faulty Transmitter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543" name="Or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Order</a:t>
            </a:r>
          </a:p>
          <a:p>
            <a:pPr lvl="1"/>
            <a:r>
              <a:t>Assign unique ids to requests, process them in ascending order.</a:t>
            </a:r>
          </a:p>
          <a:p>
            <a:pPr lvl="1"/>
            <a:r>
              <a:t>How do we assign unique ids in a distributed system?</a:t>
            </a:r>
          </a:p>
          <a:p>
            <a:pPr lvl="1"/>
            <a:r>
              <a:t>How do we know when every replica has processed a given request?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548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54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51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54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54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55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57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55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558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561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559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0" name="put(x,3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put(x,30)</a:t>
              </a:r>
            </a:p>
          </p:txBody>
        </p:sp>
      </p:grpSp>
      <p:sp>
        <p:nvSpPr>
          <p:cNvPr id="562" name="Line"/>
          <p:cNvSpPr/>
          <p:nvPr/>
        </p:nvSpPr>
        <p:spPr>
          <a:xfrm>
            <a:off x="9399195" y="44069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63" name="put(x,10)"/>
          <p:cNvSpPr txBox="1"/>
          <p:nvPr/>
        </p:nvSpPr>
        <p:spPr>
          <a:xfrm>
            <a:off x="9766716" y="36830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put(x,10)</a:t>
            </a:r>
          </a:p>
        </p:txBody>
      </p:sp>
      <p:sp>
        <p:nvSpPr>
          <p:cNvPr id="564" name="r0"/>
          <p:cNvSpPr txBox="1"/>
          <p:nvPr/>
        </p:nvSpPr>
        <p:spPr>
          <a:xfrm>
            <a:off x="1352524" y="4432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565" name="r1"/>
          <p:cNvSpPr txBox="1"/>
          <p:nvPr/>
        </p:nvSpPr>
        <p:spPr>
          <a:xfrm>
            <a:off x="10730633" y="44894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572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57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75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57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78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57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81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57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582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585" name="Group"/>
          <p:cNvGrpSpPr/>
          <p:nvPr/>
        </p:nvGrpSpPr>
        <p:grpSpPr>
          <a:xfrm>
            <a:off x="534594" y="3683000"/>
            <a:ext cx="3183629" cy="723944"/>
            <a:chOff x="0" y="0"/>
            <a:chExt cx="3183627" cy="723943"/>
          </a:xfrm>
        </p:grpSpPr>
        <p:sp>
          <p:nvSpPr>
            <p:cNvPr id="583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4" name="put(x,3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put(x,30)</a:t>
              </a:r>
            </a:p>
          </p:txBody>
        </p:sp>
      </p:grpSp>
      <p:sp>
        <p:nvSpPr>
          <p:cNvPr id="586" name="Line"/>
          <p:cNvSpPr/>
          <p:nvPr/>
        </p:nvSpPr>
        <p:spPr>
          <a:xfrm>
            <a:off x="9399195" y="44069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87" name="put(x,10)"/>
          <p:cNvSpPr txBox="1"/>
          <p:nvPr/>
        </p:nvSpPr>
        <p:spPr>
          <a:xfrm>
            <a:off x="9766716" y="36830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put(x,10)</a:t>
            </a:r>
          </a:p>
        </p:txBody>
      </p:sp>
      <p:sp>
        <p:nvSpPr>
          <p:cNvPr id="588" name="r0"/>
          <p:cNvSpPr txBox="1"/>
          <p:nvPr/>
        </p:nvSpPr>
        <p:spPr>
          <a:xfrm>
            <a:off x="1352524" y="4432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589" name="r1"/>
          <p:cNvSpPr txBox="1"/>
          <p:nvPr/>
        </p:nvSpPr>
        <p:spPr>
          <a:xfrm>
            <a:off x="10730633" y="44894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590" name="Table"/>
          <p:cNvGraphicFramePr/>
          <p:nvPr/>
        </p:nvGraphicFramePr>
        <p:xfrm>
          <a:off x="752851" y="7466831"/>
          <a:ext cx="2759815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73557"/>
                <a:gridCol w="1373557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Request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91" name="Assign Total Ordering"/>
          <p:cNvSpPr txBox="1"/>
          <p:nvPr/>
        </p:nvSpPr>
        <p:spPr>
          <a:xfrm>
            <a:off x="187731" y="6184900"/>
            <a:ext cx="375695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Assign Total Ordering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596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5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599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59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602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60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605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60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606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607" name="Table"/>
          <p:cNvGraphicFramePr/>
          <p:nvPr/>
        </p:nvGraphicFramePr>
        <p:xfrm>
          <a:off x="2266950" y="3783831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08" name="Table"/>
          <p:cNvGraphicFramePr/>
          <p:nvPr/>
        </p:nvGraphicFramePr>
        <p:xfrm>
          <a:off x="2285999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09" name="Table"/>
          <p:cNvGraphicFramePr/>
          <p:nvPr/>
        </p:nvGraphicFramePr>
        <p:xfrm>
          <a:off x="9293312" y="378383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10" name="Table"/>
          <p:cNvGraphicFramePr/>
          <p:nvPr/>
        </p:nvGraphicFramePr>
        <p:xfrm>
          <a:off x="9293312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11" name="Table"/>
          <p:cNvGraphicFramePr/>
          <p:nvPr/>
        </p:nvGraphicFramePr>
        <p:xfrm>
          <a:off x="590291" y="8178031"/>
          <a:ext cx="2759815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73557"/>
                <a:gridCol w="1373557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Request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12" name="Assign Total Ordering"/>
          <p:cNvSpPr txBox="1"/>
          <p:nvPr/>
        </p:nvSpPr>
        <p:spPr>
          <a:xfrm>
            <a:off x="25171" y="6896100"/>
            <a:ext cx="37569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Assign Total Ordering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akea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Takeaways</a:t>
            </a:r>
          </a:p>
        </p:txBody>
      </p:sp>
      <p:sp>
        <p:nvSpPr>
          <p:cNvPr id="127" name="Can represent deterministic distributed system as Replicated State Mach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represent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deterministic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distributed system as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Replicated State Machine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/>
            <a:r>
              <a:t>Each replica reaches the same conclusion about the system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independently</a:t>
            </a:r>
          </a:p>
          <a:p>
            <a:pPr/>
            <a:r>
              <a:t>Key examples of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distributed algorithms</a:t>
            </a:r>
            <a:r>
              <a:t> that generically implement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SMR </a:t>
            </a:r>
          </a:p>
          <a:p>
            <a:pPr/>
            <a:r>
              <a:t>Formalizes notions of fault-tolerance in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SMR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617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61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620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61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1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623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62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626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62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2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627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628" name="Table"/>
          <p:cNvGraphicFramePr/>
          <p:nvPr/>
        </p:nvGraphicFramePr>
        <p:xfrm>
          <a:off x="2266950" y="3783831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29" name="Table"/>
          <p:cNvGraphicFramePr/>
          <p:nvPr/>
        </p:nvGraphicFramePr>
        <p:xfrm>
          <a:off x="2285999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30" name="Table"/>
          <p:cNvGraphicFramePr/>
          <p:nvPr/>
        </p:nvGraphicFramePr>
        <p:xfrm>
          <a:off x="9293312" y="378383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31" name="Table"/>
          <p:cNvGraphicFramePr/>
          <p:nvPr/>
        </p:nvGraphicFramePr>
        <p:xfrm>
          <a:off x="9293312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32" name="Table"/>
          <p:cNvGraphicFramePr/>
          <p:nvPr/>
        </p:nvGraphicFramePr>
        <p:xfrm>
          <a:off x="590291" y="8178031"/>
          <a:ext cx="2759815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73557"/>
                <a:gridCol w="1373557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Request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33" name="Assign Total Ordering"/>
          <p:cNvSpPr txBox="1"/>
          <p:nvPr/>
        </p:nvSpPr>
        <p:spPr>
          <a:xfrm>
            <a:off x="25171" y="6896100"/>
            <a:ext cx="37569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Assign Total Ordering</a:t>
            </a:r>
          </a:p>
        </p:txBody>
      </p:sp>
      <p:sp>
        <p:nvSpPr>
          <p:cNvPr id="636" name="Connection Line"/>
          <p:cNvSpPr/>
          <p:nvPr/>
        </p:nvSpPr>
        <p:spPr>
          <a:xfrm>
            <a:off x="10892008" y="4075595"/>
            <a:ext cx="890733" cy="58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37" name="Connection Line"/>
          <p:cNvSpPr/>
          <p:nvPr/>
        </p:nvSpPr>
        <p:spPr>
          <a:xfrm>
            <a:off x="10984633" y="5969749"/>
            <a:ext cx="890734" cy="58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642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64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1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645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64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4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648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64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651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64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0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652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653" name="Table"/>
          <p:cNvGraphicFramePr/>
          <p:nvPr/>
        </p:nvGraphicFramePr>
        <p:xfrm>
          <a:off x="2266950" y="3783831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54" name="Table"/>
          <p:cNvGraphicFramePr/>
          <p:nvPr/>
        </p:nvGraphicFramePr>
        <p:xfrm>
          <a:off x="2285999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55" name="Table"/>
          <p:cNvGraphicFramePr/>
          <p:nvPr/>
        </p:nvGraphicFramePr>
        <p:xfrm>
          <a:off x="9293312" y="378383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56" name="Table"/>
          <p:cNvGraphicFramePr/>
          <p:nvPr/>
        </p:nvGraphicFramePr>
        <p:xfrm>
          <a:off x="9293312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57" name="Table"/>
          <p:cNvGraphicFramePr/>
          <p:nvPr/>
        </p:nvGraphicFramePr>
        <p:xfrm>
          <a:off x="590291" y="8178031"/>
          <a:ext cx="2759815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73557"/>
                <a:gridCol w="1373557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Request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58" name="Assign Total Ordering"/>
          <p:cNvSpPr txBox="1"/>
          <p:nvPr/>
        </p:nvSpPr>
        <p:spPr>
          <a:xfrm>
            <a:off x="25171" y="6896100"/>
            <a:ext cx="37569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Assign Total Ordering</a:t>
            </a:r>
          </a:p>
        </p:txBody>
      </p:sp>
      <p:sp>
        <p:nvSpPr>
          <p:cNvPr id="662" name="Connection Line"/>
          <p:cNvSpPr/>
          <p:nvPr/>
        </p:nvSpPr>
        <p:spPr>
          <a:xfrm>
            <a:off x="10892008" y="4075595"/>
            <a:ext cx="890733" cy="58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63" name="Connection Line"/>
          <p:cNvSpPr/>
          <p:nvPr/>
        </p:nvSpPr>
        <p:spPr>
          <a:xfrm>
            <a:off x="10984633" y="5969749"/>
            <a:ext cx="890734" cy="58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61" name="r0 is now stable!"/>
          <p:cNvSpPr txBox="1"/>
          <p:nvPr/>
        </p:nvSpPr>
        <p:spPr>
          <a:xfrm>
            <a:off x="8664329" y="8036222"/>
            <a:ext cx="35949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 is now stable!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M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SMR</a:t>
            </a:r>
          </a:p>
          <a:p>
            <a:pPr defTabSz="490727">
              <a:defRPr sz="6719"/>
            </a:pPr>
            <a:r>
              <a:t>Requirements</a:t>
            </a:r>
          </a:p>
        </p:txBody>
      </p:sp>
      <p:grpSp>
        <p:nvGrpSpPr>
          <p:cNvPr id="668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66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7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671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66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0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674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67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3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677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6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6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678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679" name="Table"/>
          <p:cNvGraphicFramePr/>
          <p:nvPr/>
        </p:nvGraphicFramePr>
        <p:xfrm>
          <a:off x="2266950" y="3783831"/>
          <a:ext cx="1521520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0" name="Table"/>
          <p:cNvGraphicFramePr/>
          <p:nvPr/>
        </p:nvGraphicFramePr>
        <p:xfrm>
          <a:off x="2285999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1" name="Table"/>
          <p:cNvGraphicFramePr/>
          <p:nvPr/>
        </p:nvGraphicFramePr>
        <p:xfrm>
          <a:off x="9293312" y="378383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2" name="Table"/>
          <p:cNvGraphicFramePr/>
          <p:nvPr/>
        </p:nvGraphicFramePr>
        <p:xfrm>
          <a:off x="9293312" y="5707881"/>
          <a:ext cx="1521521" cy="11191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508819"/>
              </a:tblGrid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53218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3" name="Table"/>
          <p:cNvGraphicFramePr/>
          <p:nvPr/>
        </p:nvGraphicFramePr>
        <p:xfrm>
          <a:off x="590291" y="8178031"/>
          <a:ext cx="2759815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373557"/>
                <a:gridCol w="1373557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Request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84" name="Assign Total Ordering"/>
          <p:cNvSpPr txBox="1"/>
          <p:nvPr/>
        </p:nvSpPr>
        <p:spPr>
          <a:xfrm>
            <a:off x="25171" y="6896100"/>
            <a:ext cx="37569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Assign Total Ordering</a:t>
            </a:r>
          </a:p>
        </p:txBody>
      </p:sp>
      <p:sp>
        <p:nvSpPr>
          <p:cNvPr id="689" name="Connection Line"/>
          <p:cNvSpPr/>
          <p:nvPr/>
        </p:nvSpPr>
        <p:spPr>
          <a:xfrm>
            <a:off x="10892008" y="4075595"/>
            <a:ext cx="890733" cy="58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90" name="Connection Line"/>
          <p:cNvSpPr/>
          <p:nvPr/>
        </p:nvSpPr>
        <p:spPr>
          <a:xfrm>
            <a:off x="10984633" y="5969749"/>
            <a:ext cx="890734" cy="58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87" name="r0 is now stable!"/>
          <p:cNvSpPr txBox="1"/>
          <p:nvPr/>
        </p:nvSpPr>
        <p:spPr>
          <a:xfrm>
            <a:off x="8664329" y="8036222"/>
            <a:ext cx="35949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 is now stable! </a:t>
            </a:r>
          </a:p>
        </p:txBody>
      </p:sp>
      <p:sp>
        <p:nvSpPr>
          <p:cNvPr id="688" name="r1 is now stable!"/>
          <p:cNvSpPr txBox="1"/>
          <p:nvPr/>
        </p:nvSpPr>
        <p:spPr>
          <a:xfrm>
            <a:off x="8664329" y="8585162"/>
            <a:ext cx="35949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 is now stable!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Implement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Implementation</a:t>
            </a:r>
          </a:p>
          <a:p>
            <a:pPr defTabSz="490727">
              <a:defRPr sz="6719"/>
            </a:pPr>
            <a:r>
              <a:t>Client Generated IDs</a:t>
            </a:r>
          </a:p>
        </p:txBody>
      </p:sp>
      <p:sp>
        <p:nvSpPr>
          <p:cNvPr id="695" name="Order via Clocks (Client timestamps represent IDs)…"/>
          <p:cNvSpPr txBox="1"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Order via Clocks (Client timestamps represent IDs)</a:t>
            </a:r>
          </a:p>
          <a:p>
            <a:pPr lvl="1"/>
            <a:r>
              <a:t>Logical Clocks</a:t>
            </a:r>
          </a:p>
          <a:p>
            <a:pPr lvl="1"/>
            <a:r>
              <a:t>Synchronized Clocks</a:t>
            </a:r>
          </a:p>
          <a:p>
            <a:pPr/>
            <a:r>
              <a:t>Ideas from last week! [Lamport 1978]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Implement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Implementation</a:t>
            </a:r>
          </a:p>
          <a:p>
            <a:pPr defTabSz="490727">
              <a:defRPr sz="6719"/>
            </a:pPr>
            <a:r>
              <a:t>Replica Generated IDs</a:t>
            </a:r>
          </a:p>
        </p:txBody>
      </p:sp>
      <p:sp>
        <p:nvSpPr>
          <p:cNvPr id="698" name="2 Phase ID gene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Phase ID generation</a:t>
            </a:r>
          </a:p>
          <a:p>
            <a:pPr lvl="1"/>
            <a:r>
              <a:t>Every Replica proposes a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candidate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One candidate is chosen and agreed upon by all replicas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70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70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0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70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0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70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1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71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71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716" name="Group"/>
          <p:cNvGrpSpPr/>
          <p:nvPr/>
        </p:nvGrpSpPr>
        <p:grpSpPr>
          <a:xfrm>
            <a:off x="293294" y="3556000"/>
            <a:ext cx="3183629" cy="723944"/>
            <a:chOff x="0" y="0"/>
            <a:chExt cx="3183627" cy="723943"/>
          </a:xfrm>
        </p:grpSpPr>
        <p:sp>
          <p:nvSpPr>
            <p:cNvPr id="714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5" name="put(x,3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put(x,30)</a:t>
              </a:r>
            </a:p>
          </p:txBody>
        </p:sp>
      </p:grpSp>
      <p:sp>
        <p:nvSpPr>
          <p:cNvPr id="717" name="r0"/>
          <p:cNvSpPr txBox="1"/>
          <p:nvPr/>
        </p:nvSpPr>
        <p:spPr>
          <a:xfrm>
            <a:off x="1111224" y="4305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718" name="Line"/>
          <p:cNvSpPr/>
          <p:nvPr/>
        </p:nvSpPr>
        <p:spPr>
          <a:xfrm>
            <a:off x="9527877" y="4381543"/>
            <a:ext cx="318362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19" name="put(x,10)"/>
          <p:cNvSpPr txBox="1"/>
          <p:nvPr/>
        </p:nvSpPr>
        <p:spPr>
          <a:xfrm>
            <a:off x="9895398" y="365760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put(x,10)</a:t>
            </a:r>
          </a:p>
        </p:txBody>
      </p:sp>
      <p:sp>
        <p:nvSpPr>
          <p:cNvPr id="720" name="r1"/>
          <p:cNvSpPr txBox="1"/>
          <p:nvPr/>
        </p:nvSpPr>
        <p:spPr>
          <a:xfrm>
            <a:off x="10859315" y="4464071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725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72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28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72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2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31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72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34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73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735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736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37" name="Table"/>
          <p:cNvGraphicFramePr/>
          <p:nvPr/>
        </p:nvGraphicFramePr>
        <p:xfrm>
          <a:off x="107691" y="5905500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38" name="Table"/>
          <p:cNvGraphicFramePr/>
          <p:nvPr/>
        </p:nvGraphicFramePr>
        <p:xfrm>
          <a:off x="9277091" y="3523518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39" name="Table"/>
          <p:cNvGraphicFramePr/>
          <p:nvPr/>
        </p:nvGraphicFramePr>
        <p:xfrm>
          <a:off x="9277091" y="5899150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40" name="Line"/>
          <p:cNvSpPr/>
          <p:nvPr/>
        </p:nvSpPr>
        <p:spPr>
          <a:xfrm>
            <a:off x="6051451" y="4945826"/>
            <a:ext cx="1090839" cy="748070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1" name="Line"/>
          <p:cNvSpPr/>
          <p:nvPr/>
        </p:nvSpPr>
        <p:spPr>
          <a:xfrm>
            <a:off x="5512495" y="4935840"/>
            <a:ext cx="1" cy="768043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2" name="Line"/>
          <p:cNvSpPr/>
          <p:nvPr/>
        </p:nvSpPr>
        <p:spPr>
          <a:xfrm>
            <a:off x="6314148" y="4254500"/>
            <a:ext cx="56544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3" name="Line"/>
          <p:cNvSpPr/>
          <p:nvPr/>
        </p:nvSpPr>
        <p:spPr>
          <a:xfrm flipV="1">
            <a:off x="6095835" y="4935840"/>
            <a:ext cx="1002070" cy="768043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4" name="Line"/>
          <p:cNvSpPr/>
          <p:nvPr/>
        </p:nvSpPr>
        <p:spPr>
          <a:xfrm>
            <a:off x="7574565" y="5041329"/>
            <a:ext cx="1" cy="557064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5" name="Line"/>
          <p:cNvSpPr/>
          <p:nvPr/>
        </p:nvSpPr>
        <p:spPr>
          <a:xfrm>
            <a:off x="6314148" y="6385222"/>
            <a:ext cx="56544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46" name="1) Propose Candidates"/>
          <p:cNvSpPr txBox="1"/>
          <p:nvPr/>
        </p:nvSpPr>
        <p:spPr>
          <a:xfrm>
            <a:off x="4181025" y="8440420"/>
            <a:ext cx="48316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1) Propose Candidates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2" grpId="1"/>
      <p:bldP build="whole" bldLvl="1" animBg="1" rev="0" advAuto="0" spid="740" grpId="3"/>
      <p:bldP build="whole" bldLvl="1" animBg="1" rev="0" advAuto="0" spid="746" grpId="7"/>
      <p:bldP build="whole" bldLvl="1" animBg="1" rev="0" advAuto="0" spid="745" grpId="5"/>
      <p:bldP build="whole" bldLvl="1" animBg="1" rev="0" advAuto="0" spid="744" grpId="4"/>
      <p:bldP build="whole" bldLvl="1" animBg="1" rev="0" advAuto="0" spid="741" grpId="2"/>
      <p:bldP build="whole" bldLvl="1" animBg="1" rev="0" advAuto="0" spid="743" grpId="6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751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74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5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54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75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5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57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75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5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60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75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5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761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762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63" name="Table"/>
          <p:cNvGraphicFramePr/>
          <p:nvPr/>
        </p:nvGraphicFramePr>
        <p:xfrm>
          <a:off x="107691" y="5905500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64" name="Table"/>
          <p:cNvGraphicFramePr/>
          <p:nvPr/>
        </p:nvGraphicFramePr>
        <p:xfrm>
          <a:off x="9277091" y="3523518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65" name="Table"/>
          <p:cNvGraphicFramePr/>
          <p:nvPr/>
        </p:nvGraphicFramePr>
        <p:xfrm>
          <a:off x="9277091" y="5899150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66" name="2) Accept r0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Accept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77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77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7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7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77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7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7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77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7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8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78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8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78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784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85" name="Table"/>
          <p:cNvGraphicFramePr/>
          <p:nvPr/>
        </p:nvGraphicFramePr>
        <p:xfrm>
          <a:off x="107691" y="5905500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86" name="Table"/>
          <p:cNvGraphicFramePr/>
          <p:nvPr/>
        </p:nvGraphicFramePr>
        <p:xfrm>
          <a:off x="9277091" y="3523518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87" name="Table"/>
          <p:cNvGraphicFramePr/>
          <p:nvPr/>
        </p:nvGraphicFramePr>
        <p:xfrm>
          <a:off x="9277091" y="5899150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88" name="3) Accept r1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3) Accept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79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79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9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9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7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9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79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79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9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80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80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0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80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804" name="Table"/>
          <p:cNvGraphicFramePr/>
          <p:nvPr/>
        </p:nvGraphicFramePr>
        <p:xfrm>
          <a:off x="107690" y="3523518"/>
          <a:ext cx="3639069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05" name="Table"/>
          <p:cNvGraphicFramePr/>
          <p:nvPr/>
        </p:nvGraphicFramePr>
        <p:xfrm>
          <a:off x="107690" y="5899150"/>
          <a:ext cx="3639069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06" name="Table"/>
          <p:cNvGraphicFramePr/>
          <p:nvPr/>
        </p:nvGraphicFramePr>
        <p:xfrm>
          <a:off x="9277091" y="3523518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07" name="Table"/>
          <p:cNvGraphicFramePr/>
          <p:nvPr/>
        </p:nvGraphicFramePr>
        <p:xfrm>
          <a:off x="9277091" y="5899150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08" name="r1 is now stable"/>
          <p:cNvSpPr txBox="1"/>
          <p:nvPr/>
        </p:nvSpPr>
        <p:spPr>
          <a:xfrm>
            <a:off x="4939063" y="8440420"/>
            <a:ext cx="33156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 is now stable</a:t>
            </a:r>
          </a:p>
        </p:txBody>
      </p:sp>
      <p:sp>
        <p:nvSpPr>
          <p:cNvPr id="811" name="Connection Line"/>
          <p:cNvSpPr/>
          <p:nvPr/>
        </p:nvSpPr>
        <p:spPr>
          <a:xfrm>
            <a:off x="3763757" y="4143047"/>
            <a:ext cx="890733" cy="583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12" name="Connection Line"/>
          <p:cNvSpPr/>
          <p:nvPr/>
        </p:nvSpPr>
        <p:spPr>
          <a:xfrm>
            <a:off x="3763757" y="6530858"/>
            <a:ext cx="890733" cy="583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36" y="7099"/>
                  <a:pt x="21600" y="14299"/>
                  <a:pt x="492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30" name="Motiv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  <a:p>
            <a:pPr/>
            <a:r>
              <a:t>State Machine Replication </a:t>
            </a:r>
          </a:p>
          <a:p>
            <a:pPr/>
            <a:r>
              <a:t>Implementation</a:t>
            </a:r>
          </a:p>
          <a:p>
            <a:pPr/>
            <a:r>
              <a:t>Fault Tolerance Requirements</a:t>
            </a:r>
          </a:p>
          <a:p>
            <a:pPr/>
            <a:r>
              <a:t>An Example - Chain Replication</a:t>
            </a:r>
          </a:p>
          <a:p>
            <a:pPr/>
            <a:r>
              <a:t>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819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81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18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822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82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2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825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82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24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828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82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27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829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830" name="Table"/>
          <p:cNvGraphicFramePr/>
          <p:nvPr/>
        </p:nvGraphicFramePr>
        <p:xfrm>
          <a:off x="107690" y="3523518"/>
          <a:ext cx="3639069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31" name="Table"/>
          <p:cNvGraphicFramePr/>
          <p:nvPr/>
        </p:nvGraphicFramePr>
        <p:xfrm>
          <a:off x="107690" y="5899150"/>
          <a:ext cx="3639069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32" name="Table"/>
          <p:cNvGraphicFramePr/>
          <p:nvPr/>
        </p:nvGraphicFramePr>
        <p:xfrm>
          <a:off x="9277091" y="3523518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33" name="Table"/>
          <p:cNvGraphicFramePr/>
          <p:nvPr/>
        </p:nvGraphicFramePr>
        <p:xfrm>
          <a:off x="9277091" y="5899150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34" name="4) Apply r1"/>
          <p:cNvSpPr txBox="1"/>
          <p:nvPr/>
        </p:nvSpPr>
        <p:spPr>
          <a:xfrm>
            <a:off x="5409293" y="8440420"/>
            <a:ext cx="2375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4) Apply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Replica ID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Replica ID Generation</a:t>
            </a:r>
          </a:p>
        </p:txBody>
      </p:sp>
      <p:grpSp>
        <p:nvGrpSpPr>
          <p:cNvPr id="839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83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38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842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84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41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845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84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44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848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84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4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849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850" name="Table"/>
          <p:cNvGraphicFramePr/>
          <p:nvPr/>
        </p:nvGraphicFramePr>
        <p:xfrm>
          <a:off x="107690" y="3523518"/>
          <a:ext cx="3639069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" name="Table"/>
          <p:cNvGraphicFramePr/>
          <p:nvPr/>
        </p:nvGraphicFramePr>
        <p:xfrm>
          <a:off x="107690" y="5899150"/>
          <a:ext cx="3639069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2" name="Table"/>
          <p:cNvGraphicFramePr/>
          <p:nvPr/>
        </p:nvGraphicFramePr>
        <p:xfrm>
          <a:off x="9277091" y="3523518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2.3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3" name="Table"/>
          <p:cNvGraphicFramePr/>
          <p:nvPr/>
        </p:nvGraphicFramePr>
        <p:xfrm>
          <a:off x="9277091" y="5899150"/>
          <a:ext cx="323007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72459"/>
                <a:gridCol w="1072459"/>
                <a:gridCol w="1072459"/>
              </a:tblGrid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8732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54" name="5) Apply r0"/>
          <p:cNvSpPr txBox="1"/>
          <p:nvPr/>
        </p:nvSpPr>
        <p:spPr>
          <a:xfrm>
            <a:off x="5409293" y="8440420"/>
            <a:ext cx="2375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5) Apply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Implement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Implementation </a:t>
            </a:r>
          </a:p>
          <a:p>
            <a:pPr defTabSz="490727">
              <a:defRPr sz="6719"/>
            </a:pPr>
            <a:r>
              <a:t>Replica Generated IDs</a:t>
            </a:r>
          </a:p>
        </p:txBody>
      </p:sp>
      <p:sp>
        <p:nvSpPr>
          <p:cNvPr id="857" name="2 Rules for Candidate Generation/Sel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2 Rules for Candidate Generation/Selection</a:t>
            </a:r>
          </a:p>
          <a:p>
            <a:pPr lvl="1" marL="720090" indent="-360045" defTabSz="473201">
              <a:spcBef>
                <a:spcPts val="3400"/>
              </a:spcBef>
              <a:defRPr sz="2916"/>
            </a:pPr>
            <a:r>
              <a:t>Any new candidate ID must be &gt; the id of any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accepted</a:t>
            </a:r>
            <a:r>
              <a:t> request.</a:t>
            </a:r>
          </a:p>
          <a:p>
            <a:pPr lvl="1" marL="720090" indent="-360045" defTabSz="473201">
              <a:spcBef>
                <a:spcPts val="3400"/>
              </a:spcBef>
              <a:defRPr sz="2916"/>
            </a:pPr>
            <a:r>
              <a:t>The ID selected from the candidate list must be &gt;= each candidate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In the paper these are written as:</a:t>
            </a:r>
          </a:p>
          <a:p>
            <a:pPr lvl="1" marL="720090" indent="-360045" algn="just" defTabSz="473201">
              <a:spcBef>
                <a:spcPts val="3400"/>
              </a:spcBef>
              <a:defRPr sz="2916"/>
            </a:pPr>
            <a:r>
              <a:t>If a request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r’</a:t>
            </a:r>
            <a:r>
              <a:t> is seen by a replica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sm</a:t>
            </a:r>
            <a:r>
              <a:rPr baseline="-5999" i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after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</a:t>
            </a:r>
            <a:r>
              <a:t> has been accepted by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sm</a:t>
            </a:r>
            <a:r>
              <a:rPr baseline="-5999" i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then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uid(r) &lt; cuid(sm</a:t>
            </a:r>
            <a:r>
              <a:rPr baseline="-5999" i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,r’)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lvl="1" marL="720090" indent="-360045" algn="just" defTabSz="473201">
              <a:spcBef>
                <a:spcPts val="3400"/>
              </a:spcBef>
              <a:defRPr sz="2916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cuid(sm</a:t>
            </a:r>
            <a:r>
              <a:rPr baseline="-5999" i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,r) &lt;= uid(r)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Implementat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Implementation</a:t>
            </a:r>
          </a:p>
          <a:p>
            <a:pPr defTabSz="490727">
              <a:defRPr sz="6719"/>
            </a:pPr>
            <a:r>
              <a:t>Replica Generated IDs</a:t>
            </a:r>
          </a:p>
        </p:txBody>
      </p:sp>
      <p:sp>
        <p:nvSpPr>
          <p:cNvPr id="860" name="When do we know a candidate is stabl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do we know a candidate 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stable?</a:t>
            </a:r>
          </a:p>
          <a:p>
            <a:pPr lvl="1"/>
            <a:r>
              <a:t>A candidate 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accepted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No other pending requests with smaller candidate ids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sp>
        <p:nvSpPr>
          <p:cNvPr id="863" name="Fail-St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Fail-Stop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A faulty server can be detected as faulty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Byzantine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Faulty servers can do arbitrary, perhaps malicious things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Crash Failures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Server can stop responding without notification</a:t>
            </a:r>
            <a:br/>
            <a:r>
              <a:t>(subset of Byzantine)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sp>
        <p:nvSpPr>
          <p:cNvPr id="866" name="Fail-St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Fail-Stop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A faulty server can be detected as faulty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Byzantine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Faulty servers can do arbitrary, perhaps malicious things</a:t>
            </a:r>
          </a:p>
          <a:p>
            <a:pPr marL="391159" indent="-391159" defTabSz="514095">
              <a:spcBef>
                <a:spcPts val="3600"/>
              </a:spcBef>
              <a:defRPr sz="3168">
                <a:solidFill>
                  <a:schemeClr val="accent4">
                    <a:satOff val="1488"/>
                    <a:lumOff val="-7242"/>
                  </a:schemeClr>
                </a:solidFill>
              </a:defRPr>
            </a:pPr>
            <a:r>
              <a:t>Crash Failures - NOT covered in paper</a:t>
            </a:r>
          </a:p>
          <a:p>
            <a:pPr lvl="1" marL="782319" indent="-391159" defTabSz="514095">
              <a:spcBef>
                <a:spcPts val="3600"/>
              </a:spcBef>
              <a:defRPr sz="3168">
                <a:solidFill>
                  <a:schemeClr val="accent4">
                    <a:satOff val="1488"/>
                    <a:lumOff val="-7242"/>
                  </a:schemeClr>
                </a:solidFill>
              </a:defRPr>
            </a:pPr>
            <a:r>
              <a:t>Server can stop responding without notification</a:t>
            </a:r>
            <a:br/>
            <a:r>
              <a:t>(subset of Byzantine)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Fail-Stop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Fail-Stop Tolerance</a:t>
            </a:r>
          </a:p>
        </p:txBody>
      </p:sp>
      <p:grpSp>
        <p:nvGrpSpPr>
          <p:cNvPr id="871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86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7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874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87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7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877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8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7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880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87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7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881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884" name="Group"/>
          <p:cNvGrpSpPr/>
          <p:nvPr/>
        </p:nvGrpSpPr>
        <p:grpSpPr>
          <a:xfrm>
            <a:off x="140894" y="3467100"/>
            <a:ext cx="3183629" cy="723944"/>
            <a:chOff x="0" y="0"/>
            <a:chExt cx="3183627" cy="723943"/>
          </a:xfrm>
        </p:grpSpPr>
        <p:sp>
          <p:nvSpPr>
            <p:cNvPr id="882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83" name="put(x,3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put(x,30)</a:t>
              </a:r>
            </a:p>
          </p:txBody>
        </p:sp>
      </p:grpSp>
      <p:sp>
        <p:nvSpPr>
          <p:cNvPr id="885" name="r0"/>
          <p:cNvSpPr txBox="1"/>
          <p:nvPr/>
        </p:nvSpPr>
        <p:spPr>
          <a:xfrm>
            <a:off x="1111224" y="4305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886" name="Dingbat X"/>
          <p:cNvSpPr/>
          <p:nvPr/>
        </p:nvSpPr>
        <p:spPr>
          <a:xfrm>
            <a:off x="7001143" y="35374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87" name="Dingbat X"/>
          <p:cNvSpPr/>
          <p:nvPr/>
        </p:nvSpPr>
        <p:spPr>
          <a:xfrm>
            <a:off x="70011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88" name="Dingbat X"/>
          <p:cNvSpPr/>
          <p:nvPr/>
        </p:nvSpPr>
        <p:spPr>
          <a:xfrm>
            <a:off x="49056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4" grpId="4"/>
      <p:bldP build="whole" bldLvl="1" animBg="1" rev="0" advAuto="0" spid="887" grpId="3"/>
      <p:bldP build="whole" bldLvl="1" animBg="1" rev="0" advAuto="0" spid="885" grpId="5"/>
      <p:bldP build="whole" bldLvl="1" animBg="1" rev="0" advAuto="0" spid="888" grpId="2"/>
      <p:bldP build="whole" bldLvl="1" animBg="1" rev="0" advAuto="0" spid="88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Fail-Stop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Fail-Stop Tolerance</a:t>
            </a:r>
          </a:p>
        </p:txBody>
      </p:sp>
      <p:grpSp>
        <p:nvGrpSpPr>
          <p:cNvPr id="89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89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9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89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8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9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89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89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9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0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90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0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90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904" name="Dingbat X"/>
          <p:cNvSpPr/>
          <p:nvPr/>
        </p:nvSpPr>
        <p:spPr>
          <a:xfrm>
            <a:off x="7001143" y="35374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05" name="Dingbat X"/>
          <p:cNvSpPr/>
          <p:nvPr/>
        </p:nvSpPr>
        <p:spPr>
          <a:xfrm>
            <a:off x="70011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06" name="Dingbat X"/>
          <p:cNvSpPr/>
          <p:nvPr/>
        </p:nvSpPr>
        <p:spPr>
          <a:xfrm>
            <a:off x="49056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907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908" name="1) Propose Candidates…."/>
          <p:cNvSpPr txBox="1"/>
          <p:nvPr/>
        </p:nvSpPr>
        <p:spPr>
          <a:xfrm>
            <a:off x="3888874" y="8440420"/>
            <a:ext cx="54159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1) Propose Candidates….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6" grpId="2"/>
      <p:bldP build="whole" bldLvl="1" animBg="1" rev="0" advAuto="0" spid="905" grpId="3"/>
      <p:bldP build="whole" bldLvl="1" animBg="1" rev="0" advAuto="0" spid="904" grpId="1"/>
      <p:bldP build="whole" bldLvl="1" animBg="1" rev="0" advAuto="0" spid="908" grpId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Fail-Stop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Fail-Stop Tolerance</a:t>
            </a:r>
          </a:p>
        </p:txBody>
      </p:sp>
      <p:grpSp>
        <p:nvGrpSpPr>
          <p:cNvPr id="91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91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1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1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91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1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1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91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1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2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92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2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92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924" name="Dingbat X"/>
          <p:cNvSpPr/>
          <p:nvPr/>
        </p:nvSpPr>
        <p:spPr>
          <a:xfrm>
            <a:off x="7001143" y="35374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25" name="Dingbat X"/>
          <p:cNvSpPr/>
          <p:nvPr/>
        </p:nvSpPr>
        <p:spPr>
          <a:xfrm>
            <a:off x="70011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26" name="Dingbat X"/>
          <p:cNvSpPr/>
          <p:nvPr/>
        </p:nvSpPr>
        <p:spPr>
          <a:xfrm>
            <a:off x="49056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927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928" name="2) Accept r0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Accept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6" grpId="2"/>
      <p:bldP build="whole" bldLvl="1" animBg="1" rev="0" advAuto="0" spid="924" grpId="1"/>
      <p:bldP build="whole" bldLvl="1" animBg="1" rev="0" advAuto="0" spid="928" grpId="4"/>
      <p:bldP build="whole" bldLvl="1" animBg="1" rev="0" advAuto="0" spid="925" grpId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Fail-Stop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Fail-Stop Tolerance</a:t>
            </a:r>
          </a:p>
        </p:txBody>
      </p:sp>
      <p:grpSp>
        <p:nvGrpSpPr>
          <p:cNvPr id="93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93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3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3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93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3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93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93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3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4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94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4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94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944" name="Dingbat X"/>
          <p:cNvSpPr/>
          <p:nvPr/>
        </p:nvSpPr>
        <p:spPr>
          <a:xfrm>
            <a:off x="7001143" y="35374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45" name="Dingbat X"/>
          <p:cNvSpPr/>
          <p:nvPr/>
        </p:nvSpPr>
        <p:spPr>
          <a:xfrm>
            <a:off x="70011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46" name="Dingbat X"/>
          <p:cNvSpPr/>
          <p:nvPr/>
        </p:nvSpPr>
        <p:spPr>
          <a:xfrm>
            <a:off x="49056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947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8" name="2) Apply r0"/>
          <p:cNvSpPr txBox="1"/>
          <p:nvPr/>
        </p:nvSpPr>
        <p:spPr>
          <a:xfrm>
            <a:off x="5409293" y="8440420"/>
            <a:ext cx="2375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Apply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5" grpId="3"/>
      <p:bldP build="whole" bldLvl="1" animBg="1" rev="0" advAuto="0" spid="944" grpId="1"/>
      <p:bldP build="whole" bldLvl="1" animBg="1" rev="0" advAuto="0" spid="946" grpId="2"/>
      <p:bldP build="whole" bldLvl="1" animBg="1" rev="0" advAuto="0" spid="94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o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33" name="Circle"/>
          <p:cNvSpPr/>
          <p:nvPr/>
        </p:nvSpPr>
        <p:spPr>
          <a:xfrm>
            <a:off x="5680434" y="3905067"/>
            <a:ext cx="1643932" cy="1643931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4" name="Line"/>
          <p:cNvSpPr/>
          <p:nvPr/>
        </p:nvSpPr>
        <p:spPr>
          <a:xfrm flipV="1">
            <a:off x="2133686" y="4937922"/>
            <a:ext cx="3454345" cy="321626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" name="Client"/>
          <p:cNvSpPr txBox="1"/>
          <p:nvPr/>
        </p:nvSpPr>
        <p:spPr>
          <a:xfrm>
            <a:off x="781338" y="4877446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36" name="Line"/>
          <p:cNvSpPr/>
          <p:nvPr/>
        </p:nvSpPr>
        <p:spPr>
          <a:xfrm flipV="1">
            <a:off x="2131246" y="4685412"/>
            <a:ext cx="3454344" cy="321626"/>
          </a:xfrm>
          <a:prstGeom prst="line">
            <a:avLst/>
          </a:prstGeom>
          <a:ln w="508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" name="Client"/>
          <p:cNvSpPr txBox="1"/>
          <p:nvPr/>
        </p:nvSpPr>
        <p:spPr>
          <a:xfrm>
            <a:off x="3791360" y="7375762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38" name="Line"/>
          <p:cNvSpPr/>
          <p:nvPr/>
        </p:nvSpPr>
        <p:spPr>
          <a:xfrm flipV="1">
            <a:off x="4454344" y="5516272"/>
            <a:ext cx="1355656" cy="183436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9" name="Server"/>
          <p:cNvSpPr txBox="1"/>
          <p:nvPr/>
        </p:nvSpPr>
        <p:spPr>
          <a:xfrm>
            <a:off x="5784824" y="321752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Server</a:t>
            </a:r>
          </a:p>
        </p:txBody>
      </p:sp>
      <p:sp>
        <p:nvSpPr>
          <p:cNvPr id="140" name="X = 10"/>
          <p:cNvSpPr txBox="1"/>
          <p:nvPr/>
        </p:nvSpPr>
        <p:spPr>
          <a:xfrm>
            <a:off x="5747994" y="4377782"/>
            <a:ext cx="1508812" cy="6985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 = 10</a:t>
            </a:r>
          </a:p>
        </p:txBody>
      </p:sp>
      <p:sp>
        <p:nvSpPr>
          <p:cNvPr id="141" name="Dingbat X"/>
          <p:cNvSpPr/>
          <p:nvPr/>
        </p:nvSpPr>
        <p:spPr>
          <a:xfrm>
            <a:off x="5895547" y="4009934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2" name="10"/>
          <p:cNvSpPr txBox="1"/>
          <p:nvPr/>
        </p:nvSpPr>
        <p:spPr>
          <a:xfrm>
            <a:off x="3308146" y="4124747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</a:t>
            </a:r>
          </a:p>
        </p:txBody>
      </p:sp>
      <p:sp>
        <p:nvSpPr>
          <p:cNvPr id="143" name="get(x)"/>
          <p:cNvSpPr txBox="1"/>
          <p:nvPr/>
        </p:nvSpPr>
        <p:spPr>
          <a:xfrm>
            <a:off x="3092475" y="5166147"/>
            <a:ext cx="1308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get(x)</a:t>
            </a:r>
          </a:p>
        </p:txBody>
      </p:sp>
      <p:sp>
        <p:nvSpPr>
          <p:cNvPr id="144" name="get(x)"/>
          <p:cNvSpPr txBox="1"/>
          <p:nvPr/>
        </p:nvSpPr>
        <p:spPr>
          <a:xfrm>
            <a:off x="5149875" y="6334547"/>
            <a:ext cx="1308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get(x)</a:t>
            </a:r>
          </a:p>
        </p:txBody>
      </p:sp>
      <p:sp>
        <p:nvSpPr>
          <p:cNvPr id="145" name="…No response"/>
          <p:cNvSpPr txBox="1"/>
          <p:nvPr/>
        </p:nvSpPr>
        <p:spPr>
          <a:xfrm>
            <a:off x="6728358" y="5966247"/>
            <a:ext cx="31802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…No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38" grpId="6"/>
      <p:bldP build="whole" bldLvl="1" animBg="1" rev="0" advAuto="0" spid="136" grpId="3"/>
      <p:bldP build="whole" bldLvl="1" animBg="1" rev="0" advAuto="0" spid="144" grpId="7"/>
      <p:bldP build="whole" bldLvl="1" animBg="1" rev="0" advAuto="0" spid="142" grpId="4"/>
      <p:bldP build="whole" bldLvl="1" animBg="1" rev="0" advAuto="0" spid="145" grpId="8"/>
      <p:bldP build="whole" bldLvl="1" animBg="1" rev="0" advAuto="0" spid="134" grpId="1"/>
      <p:bldP build="whole" bldLvl="1" animBg="1" rev="0" advAuto="0" spid="141" grpId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Fail-Stop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Fail-Stop Tolerance</a:t>
            </a:r>
          </a:p>
        </p:txBody>
      </p:sp>
      <p:grpSp>
        <p:nvGrpSpPr>
          <p:cNvPr id="953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95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5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56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95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5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959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95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5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62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96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6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963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964" name="Dingbat X"/>
          <p:cNvSpPr/>
          <p:nvPr/>
        </p:nvSpPr>
        <p:spPr>
          <a:xfrm>
            <a:off x="7001143" y="35374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5" name="Dingbat X"/>
          <p:cNvSpPr/>
          <p:nvPr/>
        </p:nvSpPr>
        <p:spPr>
          <a:xfrm>
            <a:off x="70011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6" name="Dingbat X"/>
          <p:cNvSpPr/>
          <p:nvPr/>
        </p:nvSpPr>
        <p:spPr>
          <a:xfrm>
            <a:off x="4905643" y="56837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7" name="2) Apply r0"/>
          <p:cNvSpPr txBox="1"/>
          <p:nvPr/>
        </p:nvSpPr>
        <p:spPr>
          <a:xfrm>
            <a:off x="5409293" y="8440420"/>
            <a:ext cx="2375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Apply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  <p:sp>
        <p:nvSpPr>
          <p:cNvPr id="968" name="Dingbat X"/>
          <p:cNvSpPr/>
          <p:nvPr/>
        </p:nvSpPr>
        <p:spPr>
          <a:xfrm>
            <a:off x="4905643" y="3537402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9" name="GAME OVER!!!"/>
          <p:cNvSpPr txBox="1"/>
          <p:nvPr/>
        </p:nvSpPr>
        <p:spPr>
          <a:xfrm>
            <a:off x="306032" y="4844054"/>
            <a:ext cx="33653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GAME OVER!!!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5" grpId="3"/>
      <p:bldP build="whole" bldLvl="1" animBg="1" rev="0" advAuto="0" spid="968" grpId="5"/>
      <p:bldP build="whole" bldLvl="1" animBg="1" rev="0" advAuto="0" spid="964" grpId="1"/>
      <p:bldP build="whole" bldLvl="1" animBg="1" rev="0" advAuto="0" spid="967" grpId="4"/>
      <p:bldP build="whole" bldLvl="1" animBg="1" rev="0" advAuto="0" spid="966" grpId="2"/>
      <p:bldP build="whole" bldLvl="1" animBg="1" rev="0" advAuto="0" spid="969" grpId="6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Fail-Stop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Fail-Stop Tolerance</a:t>
            </a:r>
          </a:p>
        </p:txBody>
      </p:sp>
      <p:sp>
        <p:nvSpPr>
          <p:cNvPr id="972" name="To tolerate t failures, need t+1 serve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To tolerate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 failures, need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t+1 </a:t>
            </a:r>
            <a:r>
              <a:t>servers.</a:t>
            </a:r>
          </a:p>
          <a:p>
            <a:pPr lvl="1"/>
            <a:r>
              <a:t>As long as 1 server remains, we’re OK!</a:t>
            </a:r>
          </a:p>
          <a:p>
            <a:pPr lvl="1"/>
            <a:r>
              <a:t>Only need to participate in protocols with other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live </a:t>
            </a:r>
            <a:r>
              <a:t>servers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977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9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7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80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97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7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83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98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8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86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98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8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987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990" name="Group"/>
          <p:cNvGrpSpPr/>
          <p:nvPr/>
        </p:nvGrpSpPr>
        <p:grpSpPr>
          <a:xfrm>
            <a:off x="293294" y="3556000"/>
            <a:ext cx="3183629" cy="723944"/>
            <a:chOff x="0" y="0"/>
            <a:chExt cx="3183627" cy="723943"/>
          </a:xfrm>
        </p:grpSpPr>
        <p:sp>
          <p:nvSpPr>
            <p:cNvPr id="988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89" name="get(x)"/>
            <p:cNvSpPr txBox="1"/>
            <p:nvPr/>
          </p:nvSpPr>
          <p:spPr>
            <a:xfrm>
              <a:off x="685275" y="0"/>
              <a:ext cx="130805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get(x)</a:t>
              </a:r>
            </a:p>
          </p:txBody>
        </p:sp>
      </p:grpSp>
      <p:sp>
        <p:nvSpPr>
          <p:cNvPr id="991" name="r0"/>
          <p:cNvSpPr txBox="1"/>
          <p:nvPr/>
        </p:nvSpPr>
        <p:spPr>
          <a:xfrm>
            <a:off x="1111224" y="4305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996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9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9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999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99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9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02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00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0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05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00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0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006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1009" name="Group"/>
          <p:cNvGrpSpPr/>
          <p:nvPr/>
        </p:nvGrpSpPr>
        <p:grpSpPr>
          <a:xfrm>
            <a:off x="293294" y="3556000"/>
            <a:ext cx="3183629" cy="723944"/>
            <a:chOff x="0" y="0"/>
            <a:chExt cx="3183627" cy="723943"/>
          </a:xfrm>
        </p:grpSpPr>
        <p:sp>
          <p:nvSpPr>
            <p:cNvPr id="1007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08" name="get(x)"/>
            <p:cNvSpPr txBox="1"/>
            <p:nvPr/>
          </p:nvSpPr>
          <p:spPr>
            <a:xfrm>
              <a:off x="685275" y="0"/>
              <a:ext cx="130805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get(x)</a:t>
              </a:r>
            </a:p>
          </p:txBody>
        </p:sp>
      </p:grpSp>
      <p:sp>
        <p:nvSpPr>
          <p:cNvPr id="1010" name="r0"/>
          <p:cNvSpPr txBox="1"/>
          <p:nvPr/>
        </p:nvSpPr>
        <p:spPr>
          <a:xfrm>
            <a:off x="1111224" y="4305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011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1016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01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1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19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01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1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22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02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2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25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02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2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026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27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28" name="Line"/>
          <p:cNvSpPr/>
          <p:nvPr/>
        </p:nvSpPr>
        <p:spPr>
          <a:xfrm flipH="1">
            <a:off x="2171040" y="4254500"/>
            <a:ext cx="234731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29" name="Line"/>
          <p:cNvSpPr/>
          <p:nvPr/>
        </p:nvSpPr>
        <p:spPr>
          <a:xfrm flipH="1" flipV="1">
            <a:off x="2269753" y="4440784"/>
            <a:ext cx="2132774" cy="196001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30" name="Line"/>
          <p:cNvSpPr/>
          <p:nvPr/>
        </p:nvSpPr>
        <p:spPr>
          <a:xfrm flipH="1" flipV="1">
            <a:off x="2298040" y="4381499"/>
            <a:ext cx="4434173" cy="138666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31" name="Line"/>
          <p:cNvSpPr/>
          <p:nvPr/>
        </p:nvSpPr>
        <p:spPr>
          <a:xfrm flipH="1" flipV="1">
            <a:off x="2309587" y="3350323"/>
            <a:ext cx="5216823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32" name="7"/>
          <p:cNvSpPr txBox="1"/>
          <p:nvPr/>
        </p:nvSpPr>
        <p:spPr>
          <a:xfrm>
            <a:off x="1839282" y="3026473"/>
            <a:ext cx="368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033" name="3"/>
          <p:cNvSpPr txBox="1"/>
          <p:nvPr/>
        </p:nvSpPr>
        <p:spPr>
          <a:xfrm>
            <a:off x="1883300" y="40971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1038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03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3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41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03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4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44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04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4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47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04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4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048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49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50" name="Line"/>
          <p:cNvSpPr/>
          <p:nvPr/>
        </p:nvSpPr>
        <p:spPr>
          <a:xfrm flipH="1">
            <a:off x="2171040" y="4254500"/>
            <a:ext cx="234731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51" name="Line"/>
          <p:cNvSpPr/>
          <p:nvPr/>
        </p:nvSpPr>
        <p:spPr>
          <a:xfrm flipH="1" flipV="1">
            <a:off x="2269753" y="4440784"/>
            <a:ext cx="2132774" cy="196001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52" name="Line"/>
          <p:cNvSpPr/>
          <p:nvPr/>
        </p:nvSpPr>
        <p:spPr>
          <a:xfrm flipH="1" flipV="1">
            <a:off x="2298040" y="4381499"/>
            <a:ext cx="4434173" cy="138666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53" name="Line"/>
          <p:cNvSpPr/>
          <p:nvPr/>
        </p:nvSpPr>
        <p:spPr>
          <a:xfrm flipH="1" flipV="1">
            <a:off x="2309587" y="3350323"/>
            <a:ext cx="5216823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54" name="7"/>
          <p:cNvSpPr txBox="1"/>
          <p:nvPr/>
        </p:nvSpPr>
        <p:spPr>
          <a:xfrm>
            <a:off x="1839282" y="3026473"/>
            <a:ext cx="368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055" name="3"/>
          <p:cNvSpPr txBox="1"/>
          <p:nvPr/>
        </p:nvSpPr>
        <p:spPr>
          <a:xfrm>
            <a:off x="1883300" y="40971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1056" name="Client trusts the majority =&gt; Need majority to participate in replication"/>
          <p:cNvSpPr txBox="1"/>
          <p:nvPr/>
        </p:nvSpPr>
        <p:spPr>
          <a:xfrm>
            <a:off x="2240381" y="8205623"/>
            <a:ext cx="852403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 trusts the majority =&gt;</a:t>
            </a:r>
            <a:br/>
            <a:r>
              <a:t>Need majority to participate in replication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1061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05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6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64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06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6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67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06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6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70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06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6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071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72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73" name="Line"/>
          <p:cNvSpPr/>
          <p:nvPr/>
        </p:nvSpPr>
        <p:spPr>
          <a:xfrm flipH="1">
            <a:off x="2171040" y="4254500"/>
            <a:ext cx="234731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74" name="Line"/>
          <p:cNvSpPr/>
          <p:nvPr/>
        </p:nvSpPr>
        <p:spPr>
          <a:xfrm flipH="1" flipV="1">
            <a:off x="2517967" y="3339830"/>
            <a:ext cx="2170178" cy="2742838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75" name="Line"/>
          <p:cNvSpPr/>
          <p:nvPr/>
        </p:nvSpPr>
        <p:spPr>
          <a:xfrm flipH="1" flipV="1">
            <a:off x="2298040" y="4381499"/>
            <a:ext cx="4434173" cy="138666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76" name="Line"/>
          <p:cNvSpPr/>
          <p:nvPr/>
        </p:nvSpPr>
        <p:spPr>
          <a:xfrm flipH="1" flipV="1">
            <a:off x="2309587" y="3350323"/>
            <a:ext cx="5216823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077" name="7"/>
          <p:cNvSpPr txBox="1"/>
          <p:nvPr/>
        </p:nvSpPr>
        <p:spPr>
          <a:xfrm>
            <a:off x="1839282" y="3026473"/>
            <a:ext cx="368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078" name="3"/>
          <p:cNvSpPr txBox="1"/>
          <p:nvPr/>
        </p:nvSpPr>
        <p:spPr>
          <a:xfrm>
            <a:off x="1883300" y="409714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1079" name="Who to trust?? 3 or 7?"/>
          <p:cNvSpPr txBox="1"/>
          <p:nvPr/>
        </p:nvSpPr>
        <p:spPr>
          <a:xfrm>
            <a:off x="4007110" y="8478673"/>
            <a:ext cx="49905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Who to trust?? 3 or 7?</a:t>
            </a:r>
          </a:p>
        </p:txBody>
      </p:sp>
      <p:sp>
        <p:nvSpPr>
          <p:cNvPr id="1080" name="Skull"/>
          <p:cNvSpPr/>
          <p:nvPr/>
        </p:nvSpPr>
        <p:spPr>
          <a:xfrm>
            <a:off x="5018176" y="56763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1085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08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8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88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08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8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91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08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9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094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09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9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095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1098" name="Group"/>
          <p:cNvGrpSpPr/>
          <p:nvPr/>
        </p:nvGrpSpPr>
        <p:grpSpPr>
          <a:xfrm>
            <a:off x="293294" y="3556000"/>
            <a:ext cx="3183629" cy="723944"/>
            <a:chOff x="0" y="0"/>
            <a:chExt cx="3183627" cy="723943"/>
          </a:xfrm>
        </p:grpSpPr>
        <p:sp>
          <p:nvSpPr>
            <p:cNvPr id="1096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97" name="put(x,30)"/>
            <p:cNvSpPr txBox="1"/>
            <p:nvPr/>
          </p:nvSpPr>
          <p:spPr>
            <a:xfrm>
              <a:off x="367521" y="0"/>
              <a:ext cx="194355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put(x,30)</a:t>
              </a:r>
            </a:p>
          </p:txBody>
        </p:sp>
      </p:grpSp>
      <p:sp>
        <p:nvSpPr>
          <p:cNvPr id="1099" name="r0"/>
          <p:cNvSpPr txBox="1"/>
          <p:nvPr/>
        </p:nvSpPr>
        <p:spPr>
          <a:xfrm>
            <a:off x="1111224" y="4305300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100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Byzantine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Tolerance</a:t>
            </a:r>
          </a:p>
        </p:txBody>
      </p:sp>
      <p:grpSp>
        <p:nvGrpSpPr>
          <p:cNvPr id="1105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10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0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08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10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0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11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10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1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14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11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1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115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116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117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18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19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20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21" name="1) Propose Candidates"/>
          <p:cNvSpPr txBox="1"/>
          <p:nvPr/>
        </p:nvSpPr>
        <p:spPr>
          <a:xfrm>
            <a:off x="4181025" y="8440420"/>
            <a:ext cx="48316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1) Propose Candidates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1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a) No response</a:t>
            </a:r>
          </a:p>
        </p:txBody>
      </p:sp>
      <p:grpSp>
        <p:nvGrpSpPr>
          <p:cNvPr id="1126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12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2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29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12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2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32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13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3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35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13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3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136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137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138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39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40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41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42" name="a) Wait for majority candidates Timeout long requests &amp; notify others"/>
          <p:cNvSpPr txBox="1"/>
          <p:nvPr/>
        </p:nvSpPr>
        <p:spPr>
          <a:xfrm>
            <a:off x="2744960" y="8167370"/>
            <a:ext cx="77038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a) Wait for majority candidates</a:t>
            </a:r>
            <a:br/>
            <a:r>
              <a:t>Timeout long requests &amp; notify others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o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48" name="Server"/>
          <p:cNvSpPr txBox="1"/>
          <p:nvPr/>
        </p:nvSpPr>
        <p:spPr>
          <a:xfrm>
            <a:off x="5784824" y="3217524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Server</a:t>
            </a:r>
          </a:p>
        </p:txBody>
      </p:sp>
      <p:sp>
        <p:nvSpPr>
          <p:cNvPr id="149" name="Circle"/>
          <p:cNvSpPr/>
          <p:nvPr/>
        </p:nvSpPr>
        <p:spPr>
          <a:xfrm>
            <a:off x="4571853" y="3905067"/>
            <a:ext cx="1643932" cy="1643931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0" name="Circle"/>
          <p:cNvSpPr/>
          <p:nvPr/>
        </p:nvSpPr>
        <p:spPr>
          <a:xfrm>
            <a:off x="6753767" y="5981236"/>
            <a:ext cx="1643932" cy="1643932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Circle"/>
          <p:cNvSpPr/>
          <p:nvPr/>
        </p:nvSpPr>
        <p:spPr>
          <a:xfrm>
            <a:off x="4571853" y="5981236"/>
            <a:ext cx="1643932" cy="1643932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2" name="Line"/>
          <p:cNvSpPr/>
          <p:nvPr/>
        </p:nvSpPr>
        <p:spPr>
          <a:xfrm flipV="1">
            <a:off x="2133686" y="4966296"/>
            <a:ext cx="2346718" cy="29325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3" name="Client"/>
          <p:cNvSpPr txBox="1"/>
          <p:nvPr/>
        </p:nvSpPr>
        <p:spPr>
          <a:xfrm>
            <a:off x="781338" y="4877446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5680434" y="3905067"/>
            <a:ext cx="1643932" cy="1643931"/>
            <a:chOff x="0" y="0"/>
            <a:chExt cx="1643930" cy="1643930"/>
          </a:xfrm>
        </p:grpSpPr>
        <p:grpSp>
          <p:nvGrpSpPr>
            <p:cNvPr id="156" name="Group"/>
            <p:cNvGrpSpPr/>
            <p:nvPr/>
          </p:nvGrpSpPr>
          <p:grpSpPr>
            <a:xfrm>
              <a:off x="0" y="0"/>
              <a:ext cx="1643931" cy="1643931"/>
              <a:chOff x="0" y="0"/>
              <a:chExt cx="1643930" cy="1643930"/>
            </a:xfrm>
          </p:grpSpPr>
          <p:sp>
            <p:nvSpPr>
              <p:cNvPr id="154" name="Circle"/>
              <p:cNvSpPr/>
              <p:nvPr/>
            </p:nvSpPr>
            <p:spPr>
              <a:xfrm>
                <a:off x="0" y="0"/>
                <a:ext cx="1643931" cy="1643931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55" name="Dingbat X"/>
              <p:cNvSpPr/>
              <p:nvPr/>
            </p:nvSpPr>
            <p:spPr>
              <a:xfrm>
                <a:off x="215113" y="104867"/>
                <a:ext cx="1213705" cy="1434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548" fill="norm" stroke="1" extrusionOk="0">
                    <a:moveTo>
                      <a:pt x="18655" y="0"/>
                    </a:moveTo>
                    <a:cubicBezTo>
                      <a:pt x="18494" y="5"/>
                      <a:pt x="18333" y="109"/>
                      <a:pt x="18066" y="314"/>
                    </a:cubicBezTo>
                    <a:cubicBezTo>
                      <a:pt x="15478" y="2289"/>
                      <a:pt x="13027" y="4381"/>
                      <a:pt x="10727" y="6600"/>
                    </a:cubicBezTo>
                    <a:cubicBezTo>
                      <a:pt x="10587" y="6735"/>
                      <a:pt x="10434" y="6862"/>
                      <a:pt x="10258" y="7020"/>
                    </a:cubicBezTo>
                    <a:cubicBezTo>
                      <a:pt x="10102" y="6832"/>
                      <a:pt x="9974" y="6685"/>
                      <a:pt x="9856" y="6533"/>
                    </a:cubicBezTo>
                    <a:cubicBezTo>
                      <a:pt x="8908" y="5315"/>
                      <a:pt x="7971" y="4091"/>
                      <a:pt x="7009" y="2882"/>
                    </a:cubicBezTo>
                    <a:cubicBezTo>
                      <a:pt x="6625" y="2399"/>
                      <a:pt x="6178" y="1951"/>
                      <a:pt x="5769" y="1483"/>
                    </a:cubicBezTo>
                    <a:cubicBezTo>
                      <a:pt x="5573" y="1260"/>
                      <a:pt x="5327" y="1254"/>
                      <a:pt x="5044" y="1314"/>
                    </a:cubicBezTo>
                    <a:cubicBezTo>
                      <a:pt x="4759" y="1375"/>
                      <a:pt x="4593" y="1540"/>
                      <a:pt x="4590" y="1770"/>
                    </a:cubicBezTo>
                    <a:cubicBezTo>
                      <a:pt x="4583" y="2129"/>
                      <a:pt x="4349" y="2291"/>
                      <a:pt x="3989" y="2389"/>
                    </a:cubicBezTo>
                    <a:cubicBezTo>
                      <a:pt x="3741" y="2232"/>
                      <a:pt x="3498" y="2079"/>
                      <a:pt x="3221" y="1904"/>
                    </a:cubicBezTo>
                    <a:cubicBezTo>
                      <a:pt x="2922" y="2176"/>
                      <a:pt x="2660" y="2427"/>
                      <a:pt x="2382" y="2665"/>
                    </a:cubicBezTo>
                    <a:cubicBezTo>
                      <a:pt x="2135" y="2876"/>
                      <a:pt x="2125" y="3090"/>
                      <a:pt x="2231" y="3371"/>
                    </a:cubicBezTo>
                    <a:cubicBezTo>
                      <a:pt x="3179" y="5877"/>
                      <a:pt x="4394" y="8283"/>
                      <a:pt x="5880" y="10593"/>
                    </a:cubicBezTo>
                    <a:cubicBezTo>
                      <a:pt x="5956" y="10712"/>
                      <a:pt x="6024" y="10835"/>
                      <a:pt x="6094" y="10951"/>
                    </a:cubicBezTo>
                    <a:cubicBezTo>
                      <a:pt x="4046" y="12991"/>
                      <a:pt x="2019" y="15012"/>
                      <a:pt x="0" y="17024"/>
                    </a:cubicBezTo>
                    <a:cubicBezTo>
                      <a:pt x="166" y="17359"/>
                      <a:pt x="297" y="17644"/>
                      <a:pt x="450" y="17921"/>
                    </a:cubicBezTo>
                    <a:cubicBezTo>
                      <a:pt x="559" y="18117"/>
                      <a:pt x="570" y="18299"/>
                      <a:pt x="443" y="18491"/>
                    </a:cubicBezTo>
                    <a:cubicBezTo>
                      <a:pt x="355" y="18625"/>
                      <a:pt x="277" y="18763"/>
                      <a:pt x="214" y="18906"/>
                    </a:cubicBezTo>
                    <a:cubicBezTo>
                      <a:pt x="179" y="18986"/>
                      <a:pt x="139" y="19096"/>
                      <a:pt x="175" y="19164"/>
                    </a:cubicBezTo>
                    <a:cubicBezTo>
                      <a:pt x="462" y="19717"/>
                      <a:pt x="876" y="20186"/>
                      <a:pt x="1406" y="20550"/>
                    </a:cubicBezTo>
                    <a:cubicBezTo>
                      <a:pt x="1668" y="20457"/>
                      <a:pt x="1862" y="20370"/>
                      <a:pt x="2068" y="20319"/>
                    </a:cubicBezTo>
                    <a:cubicBezTo>
                      <a:pt x="2305" y="20259"/>
                      <a:pt x="2506" y="20384"/>
                      <a:pt x="2432" y="20567"/>
                    </a:cubicBezTo>
                    <a:cubicBezTo>
                      <a:pt x="2271" y="20967"/>
                      <a:pt x="2606" y="21165"/>
                      <a:pt x="2838" y="21403"/>
                    </a:cubicBezTo>
                    <a:cubicBezTo>
                      <a:pt x="3027" y="21596"/>
                      <a:pt x="3335" y="21593"/>
                      <a:pt x="3548" y="21414"/>
                    </a:cubicBezTo>
                    <a:cubicBezTo>
                      <a:pt x="3624" y="21350"/>
                      <a:pt x="3679" y="21268"/>
                      <a:pt x="3745" y="21195"/>
                    </a:cubicBezTo>
                    <a:cubicBezTo>
                      <a:pt x="5406" y="19353"/>
                      <a:pt x="7068" y="17510"/>
                      <a:pt x="8732" y="15669"/>
                    </a:cubicBezTo>
                    <a:cubicBezTo>
                      <a:pt x="8850" y="15538"/>
                      <a:pt x="8982" y="15417"/>
                      <a:pt x="9151" y="15248"/>
                    </a:cubicBezTo>
                    <a:cubicBezTo>
                      <a:pt x="9312" y="15457"/>
                      <a:pt x="9442" y="15618"/>
                      <a:pt x="9566" y="15782"/>
                    </a:cubicBezTo>
                    <a:cubicBezTo>
                      <a:pt x="10552" y="17091"/>
                      <a:pt x="11622" y="18348"/>
                      <a:pt x="12799" y="19538"/>
                    </a:cubicBezTo>
                    <a:cubicBezTo>
                      <a:pt x="13137" y="19880"/>
                      <a:pt x="13363" y="19913"/>
                      <a:pt x="13764" y="19639"/>
                    </a:cubicBezTo>
                    <a:cubicBezTo>
                      <a:pt x="14071" y="19429"/>
                      <a:pt x="14340" y="19181"/>
                      <a:pt x="14638" y="18942"/>
                    </a:cubicBezTo>
                    <a:cubicBezTo>
                      <a:pt x="14977" y="19118"/>
                      <a:pt x="15325" y="19299"/>
                      <a:pt x="15670" y="19479"/>
                    </a:cubicBezTo>
                    <a:cubicBezTo>
                      <a:pt x="15874" y="19336"/>
                      <a:pt x="16024" y="19228"/>
                      <a:pt x="16179" y="19123"/>
                    </a:cubicBezTo>
                    <a:cubicBezTo>
                      <a:pt x="16407" y="18969"/>
                      <a:pt x="16586" y="18817"/>
                      <a:pt x="16625" y="18532"/>
                    </a:cubicBezTo>
                    <a:cubicBezTo>
                      <a:pt x="16663" y="18245"/>
                      <a:pt x="16848" y="17980"/>
                      <a:pt x="17238" y="17893"/>
                    </a:cubicBezTo>
                    <a:cubicBezTo>
                      <a:pt x="17537" y="17826"/>
                      <a:pt x="17736" y="17646"/>
                      <a:pt x="17893" y="17435"/>
                    </a:cubicBezTo>
                    <a:cubicBezTo>
                      <a:pt x="18144" y="17098"/>
                      <a:pt x="18337" y="16737"/>
                      <a:pt x="18424" y="16377"/>
                    </a:cubicBezTo>
                    <a:cubicBezTo>
                      <a:pt x="16705" y="14528"/>
                      <a:pt x="15014" y="12708"/>
                      <a:pt x="13308" y="10873"/>
                    </a:cubicBezTo>
                    <a:cubicBezTo>
                      <a:pt x="13494" y="10665"/>
                      <a:pt x="13612" y="10530"/>
                      <a:pt x="13734" y="10397"/>
                    </a:cubicBezTo>
                    <a:cubicBezTo>
                      <a:pt x="15805" y="8137"/>
                      <a:pt x="18039" y="6000"/>
                      <a:pt x="20413" y="3968"/>
                    </a:cubicBezTo>
                    <a:cubicBezTo>
                      <a:pt x="20703" y="3719"/>
                      <a:pt x="20983" y="3471"/>
                      <a:pt x="21190" y="3153"/>
                    </a:cubicBezTo>
                    <a:cubicBezTo>
                      <a:pt x="21585" y="2544"/>
                      <a:pt x="21600" y="2565"/>
                      <a:pt x="21129" y="2026"/>
                    </a:cubicBezTo>
                    <a:cubicBezTo>
                      <a:pt x="20955" y="1827"/>
                      <a:pt x="20762" y="1776"/>
                      <a:pt x="20487" y="1772"/>
                    </a:cubicBezTo>
                    <a:cubicBezTo>
                      <a:pt x="19961" y="1764"/>
                      <a:pt x="19720" y="1486"/>
                      <a:pt x="19806" y="1064"/>
                    </a:cubicBezTo>
                    <a:cubicBezTo>
                      <a:pt x="19825" y="971"/>
                      <a:pt x="19804" y="847"/>
                      <a:pt x="19743" y="773"/>
                    </a:cubicBezTo>
                    <a:cubicBezTo>
                      <a:pt x="19597" y="599"/>
                      <a:pt x="19434" y="429"/>
                      <a:pt x="19245" y="289"/>
                    </a:cubicBezTo>
                    <a:cubicBezTo>
                      <a:pt x="18978" y="92"/>
                      <a:pt x="18816" y="-4"/>
                      <a:pt x="18655" y="0"/>
                    </a:cubicBezTo>
                    <a:close/>
                  </a:path>
                </a:pathLst>
              </a:cu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7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59" name="X = 10"/>
          <p:cNvSpPr txBox="1"/>
          <p:nvPr/>
        </p:nvSpPr>
        <p:spPr>
          <a:xfrm>
            <a:off x="4639413" y="4377782"/>
            <a:ext cx="1508812" cy="6985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 = 10</a:t>
            </a:r>
          </a:p>
        </p:txBody>
      </p:sp>
      <p:sp>
        <p:nvSpPr>
          <p:cNvPr id="160" name="X = 10"/>
          <p:cNvSpPr txBox="1"/>
          <p:nvPr/>
        </p:nvSpPr>
        <p:spPr>
          <a:xfrm>
            <a:off x="4639413" y="6453951"/>
            <a:ext cx="1508812" cy="6985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 = 10</a:t>
            </a:r>
          </a:p>
        </p:txBody>
      </p:sp>
      <p:sp>
        <p:nvSpPr>
          <p:cNvPr id="161" name="X = 10"/>
          <p:cNvSpPr txBox="1"/>
          <p:nvPr/>
        </p:nvSpPr>
        <p:spPr>
          <a:xfrm>
            <a:off x="6821327" y="6453951"/>
            <a:ext cx="1508811" cy="6985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 = 10</a:t>
            </a:r>
          </a:p>
        </p:txBody>
      </p:sp>
      <p:sp>
        <p:nvSpPr>
          <p:cNvPr id="162" name="Line"/>
          <p:cNvSpPr/>
          <p:nvPr/>
        </p:nvSpPr>
        <p:spPr>
          <a:xfrm>
            <a:off x="2260686" y="5386546"/>
            <a:ext cx="4743434" cy="70947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" name="Line"/>
          <p:cNvSpPr/>
          <p:nvPr/>
        </p:nvSpPr>
        <p:spPr>
          <a:xfrm>
            <a:off x="1772187" y="5464021"/>
            <a:ext cx="2707972" cy="134394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" name="Circle"/>
          <p:cNvSpPr/>
          <p:nvPr/>
        </p:nvSpPr>
        <p:spPr>
          <a:xfrm>
            <a:off x="4038600" y="3079750"/>
            <a:ext cx="5166023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2534 0.000000" origin="layout" pathEditMode="relative">
                                      <p:cBhvr>
                                        <p:cTn id="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6"/>
      <p:bldP build="whole" bldLvl="1" animBg="1" rev="0" advAuto="0" spid="153" grpId="9"/>
      <p:bldP build="whole" bldLvl="1" animBg="1" rev="0" advAuto="0" spid="164" grpId="8"/>
      <p:bldP build="whole" bldLvl="1" animBg="1" rev="0" advAuto="0" spid="152" grpId="10"/>
      <p:bldP build="whole" bldLvl="1" animBg="1" rev="0" advAuto="0" spid="151" grpId="4"/>
      <p:bldP build="whole" bldLvl="1" animBg="1" rev="0" advAuto="0" spid="160" grpId="7"/>
      <p:bldP build="whole" bldLvl="1" animBg="1" rev="0" advAuto="0" spid="162" grpId="11"/>
      <p:bldP build="whole" bldLvl="1" animBg="1" rev="0" advAuto="0" spid="159" grpId="5"/>
      <p:bldP build="whole" bldLvl="1" animBg="1" rev="0" advAuto="0" spid="150" grpId="3"/>
      <p:bldP build="whole" bldLvl="1" animBg="1" rev="0" advAuto="0" spid="163" grpId="12"/>
      <p:bldP build="whole" bldLvl="1" animBg="1" rev="0" advAuto="0" spid="149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a) No response</a:t>
            </a:r>
          </a:p>
        </p:txBody>
      </p:sp>
      <p:grpSp>
        <p:nvGrpSpPr>
          <p:cNvPr id="1149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14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4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52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15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5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55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15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5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58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15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5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159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160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161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62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63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64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65" name="a) Accept r0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a)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Accept r0</a:t>
            </a:r>
          </a:p>
        </p:txBody>
      </p:sp>
      <p:sp>
        <p:nvSpPr>
          <p:cNvPr id="1166" name="Dingbat Check"/>
          <p:cNvSpPr/>
          <p:nvPr/>
        </p:nvSpPr>
        <p:spPr>
          <a:xfrm>
            <a:off x="5597629" y="4093658"/>
            <a:ext cx="2272003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5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Small ID</a:t>
            </a:r>
          </a:p>
        </p:txBody>
      </p:sp>
      <p:grpSp>
        <p:nvGrpSpPr>
          <p:cNvPr id="1171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16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7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74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17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7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77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1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7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80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17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7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181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182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183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84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85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86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i="1" sz="26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87" name="1) Propose Candidates"/>
          <p:cNvSpPr txBox="1"/>
          <p:nvPr/>
        </p:nvSpPr>
        <p:spPr>
          <a:xfrm>
            <a:off x="4181025" y="8440420"/>
            <a:ext cx="48316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1) Propose Candidates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7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Small ID</a:t>
            </a:r>
          </a:p>
        </p:txBody>
      </p:sp>
      <p:grpSp>
        <p:nvGrpSpPr>
          <p:cNvPr id="1192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19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9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95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19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9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198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19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19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01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19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0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202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03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204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05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06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07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i="1" sz="26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08" name="2) Accept r0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Accept r0</a:t>
            </a:r>
          </a:p>
        </p:txBody>
      </p:sp>
      <p:sp>
        <p:nvSpPr>
          <p:cNvPr id="1209" name="uid = max(cuid(smi,r))…"/>
          <p:cNvSpPr txBox="1"/>
          <p:nvPr/>
        </p:nvSpPr>
        <p:spPr>
          <a:xfrm>
            <a:off x="7830588" y="2050101"/>
            <a:ext cx="519507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uid = </a:t>
            </a:r>
            <a:r>
              <a:rPr i="0"/>
              <a:t>max</a:t>
            </a:r>
            <a:r>
              <a:t>(cuid(sm</a:t>
            </a:r>
            <a:r>
              <a:rPr baseline="-5999"/>
              <a:t>i</a:t>
            </a:r>
            <a:r>
              <a:t>,r))</a:t>
            </a:r>
          </a:p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Ignore low candidates!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8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Small ID</a:t>
            </a:r>
          </a:p>
        </p:txBody>
      </p:sp>
      <p:grpSp>
        <p:nvGrpSpPr>
          <p:cNvPr id="1214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21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1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17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21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1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20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21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1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23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22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2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224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25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226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27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28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29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i="1" sz="26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-5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30" name="2) Accept r0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Accept r0</a:t>
            </a:r>
          </a:p>
        </p:txBody>
      </p:sp>
      <p:sp>
        <p:nvSpPr>
          <p:cNvPr id="1231" name="uid = max(cuid(smi,r))…"/>
          <p:cNvSpPr txBox="1"/>
          <p:nvPr/>
        </p:nvSpPr>
        <p:spPr>
          <a:xfrm>
            <a:off x="7830588" y="2050101"/>
            <a:ext cx="519507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uid = </a:t>
            </a:r>
            <a:r>
              <a:rPr i="0"/>
              <a:t>max</a:t>
            </a:r>
            <a:r>
              <a:t>(cuid(sm</a:t>
            </a:r>
            <a:r>
              <a:rPr baseline="-5999"/>
              <a:t>i</a:t>
            </a:r>
            <a:r>
              <a:t>,r))</a:t>
            </a:r>
          </a:p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Ignore low candidates! </a:t>
            </a:r>
          </a:p>
        </p:txBody>
      </p:sp>
      <p:sp>
        <p:nvSpPr>
          <p:cNvPr id="1232" name="Dingbat Check"/>
          <p:cNvSpPr/>
          <p:nvPr/>
        </p:nvSpPr>
        <p:spPr>
          <a:xfrm>
            <a:off x="5597629" y="4093658"/>
            <a:ext cx="2272003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0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Large ID</a:t>
            </a:r>
          </a:p>
        </p:txBody>
      </p:sp>
      <p:grpSp>
        <p:nvGrpSpPr>
          <p:cNvPr id="1237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23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3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40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23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3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43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24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4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46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24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4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247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48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249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50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51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52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i="1" sz="26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53" name="1) Propose Candidates"/>
          <p:cNvSpPr txBox="1"/>
          <p:nvPr/>
        </p:nvSpPr>
        <p:spPr>
          <a:xfrm>
            <a:off x="4181025" y="8440420"/>
            <a:ext cx="48316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1) Propose Candidates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Large ID</a:t>
            </a:r>
          </a:p>
        </p:txBody>
      </p:sp>
      <p:grpSp>
        <p:nvGrpSpPr>
          <p:cNvPr id="1258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25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5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61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25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6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64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26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6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67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26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6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268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69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270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71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72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i="1"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73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i="1" sz="26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74" name="Large numbers follow…"/>
          <p:cNvSpPr txBox="1"/>
          <p:nvPr/>
        </p:nvSpPr>
        <p:spPr>
          <a:xfrm>
            <a:off x="8057629" y="2050101"/>
            <a:ext cx="51187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Large numbers follow </a:t>
            </a:r>
          </a:p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protocol!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Byzantine Toleranc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Byzantine Tolerance</a:t>
            </a:r>
          </a:p>
          <a:p>
            <a:pPr defTabSz="490727">
              <a:defRPr sz="6719"/>
            </a:pPr>
            <a:r>
              <a:t>Large ID</a:t>
            </a:r>
          </a:p>
        </p:txBody>
      </p:sp>
      <p:grpSp>
        <p:nvGrpSpPr>
          <p:cNvPr id="1281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27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8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84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28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8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87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28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8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290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28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28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291" name="Circle"/>
          <p:cNvSpPr/>
          <p:nvPr/>
        </p:nvSpPr>
        <p:spPr>
          <a:xfrm>
            <a:off x="3919388" y="2736850"/>
            <a:ext cx="5166024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92" name="Skull"/>
          <p:cNvSpPr/>
          <p:nvPr/>
        </p:nvSpPr>
        <p:spPr>
          <a:xfrm>
            <a:off x="7100760" y="3530044"/>
            <a:ext cx="1014471" cy="1448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1293" name="Table"/>
          <p:cNvGraphicFramePr/>
          <p:nvPr/>
        </p:nvGraphicFramePr>
        <p:xfrm>
          <a:off x="107691" y="3523518"/>
          <a:ext cx="3639068" cy="14746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94" name="Table"/>
          <p:cNvGraphicFramePr/>
          <p:nvPr/>
        </p:nvGraphicFramePr>
        <p:xfrm>
          <a:off x="1076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1.2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95" name="Table"/>
          <p:cNvGraphicFramePr/>
          <p:nvPr/>
        </p:nvGraphicFramePr>
        <p:xfrm>
          <a:off x="9264391" y="5905500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96" name="Table"/>
          <p:cNvGraphicFramePr/>
          <p:nvPr/>
        </p:nvGraphicFramePr>
        <p:xfrm>
          <a:off x="9258041" y="3523518"/>
          <a:ext cx="3626368" cy="14619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08789"/>
                <a:gridCol w="1208789"/>
                <a:gridCol w="1208789"/>
              </a:tblGrid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730981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i="1" sz="2600">
                          <a:solidFill>
                            <a:schemeClr val="accent5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???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97" name="2) Accept r0"/>
          <p:cNvSpPr txBox="1"/>
          <p:nvPr/>
        </p:nvSpPr>
        <p:spPr>
          <a:xfrm>
            <a:off x="5269161" y="8440420"/>
            <a:ext cx="26554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Accept</a:t>
            </a:r>
            <a: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  <p:sp>
        <p:nvSpPr>
          <p:cNvPr id="1298" name="Large numbers follow…"/>
          <p:cNvSpPr txBox="1"/>
          <p:nvPr/>
        </p:nvSpPr>
        <p:spPr>
          <a:xfrm>
            <a:off x="8057629" y="2050101"/>
            <a:ext cx="51187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Large numbers follow </a:t>
            </a:r>
          </a:p>
          <a:p>
            <a:pPr>
              <a:defRPr b="1" i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protocol!</a:t>
            </a:r>
          </a:p>
        </p:txBody>
      </p:sp>
      <p:sp>
        <p:nvSpPr>
          <p:cNvPr id="1299" name="Dingbat Check"/>
          <p:cNvSpPr/>
          <p:nvPr/>
        </p:nvSpPr>
        <p:spPr>
          <a:xfrm>
            <a:off x="5460869" y="4240361"/>
            <a:ext cx="2272003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7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sp>
        <p:nvSpPr>
          <p:cNvPr id="1302" name="Byzantine Fail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Byzantine Failures</a:t>
            </a:r>
          </a:p>
          <a:p>
            <a:pPr lvl="1"/>
            <a:r>
              <a:t>To tolerate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 failures,  need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2t + 1</a:t>
            </a:r>
            <a:r>
              <a:t> servers</a:t>
            </a:r>
          </a:p>
          <a:p>
            <a:pPr lvl="1"/>
            <a:r>
              <a:t>Protocols now involve votes</a:t>
            </a:r>
          </a:p>
          <a:p>
            <a:pPr lvl="2"/>
            <a:r>
              <a:t>Can only trust server response if the majority of servers say the same thing</a:t>
            </a:r>
          </a:p>
          <a:p>
            <a:pPr lvl="1"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t + 1 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servers need to participate in replication protocols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Other Contrib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Contributions</a:t>
            </a:r>
          </a:p>
        </p:txBody>
      </p:sp>
      <p:sp>
        <p:nvSpPr>
          <p:cNvPr id="1305" name="Tolerating Faulty Output Devices…"/>
          <p:cNvSpPr txBox="1"/>
          <p:nvPr>
            <p:ph type="body" idx="1"/>
          </p:nvPr>
        </p:nvSpPr>
        <p:spPr>
          <a:xfrm>
            <a:off x="952500" y="26162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Tolerating Faulty Output Devices</a:t>
            </a:r>
          </a:p>
          <a:p>
            <a:pPr lvl="1"/>
            <a:r>
              <a:t>(e.g. a faulty network, or user-facing i/o)</a:t>
            </a:r>
          </a:p>
          <a:p>
            <a:pPr/>
            <a:r>
              <a:t>Tolerating Faulty Clients</a:t>
            </a:r>
          </a:p>
          <a:p>
            <a:pPr/>
            <a:r>
              <a:t>Reconfiguration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Takea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Takeaways</a:t>
            </a:r>
          </a:p>
        </p:txBody>
      </p:sp>
      <p:pic>
        <p:nvPicPr>
          <p:cNvPr id="1308" name="Screen Shot 2017-10-09 at 11.35.53 AM.png" descr="Screen Shot 2017-10-09 at 11.35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8361" y="2927455"/>
            <a:ext cx="8528078" cy="2413880"/>
          </a:xfrm>
          <a:prstGeom prst="rect">
            <a:avLst/>
          </a:prstGeom>
          <a:ln w="12700">
            <a:miter lim="400000"/>
          </a:ln>
        </p:spPr>
      </p:pic>
      <p:sp>
        <p:nvSpPr>
          <p:cNvPr id="1309" name="Lamport 1978"/>
          <p:cNvSpPr txBox="1"/>
          <p:nvPr/>
        </p:nvSpPr>
        <p:spPr>
          <a:xfrm>
            <a:off x="7621758" y="5665289"/>
            <a:ext cx="29686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Lamport 1978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o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67" name="Need replication for fault toler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Need replication for fault tolerance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What happens in these scenarios without replication?</a:t>
            </a:r>
          </a:p>
          <a:p>
            <a:pPr lvl="1" marL="844550" indent="-422275" defTabSz="554990">
              <a:spcBef>
                <a:spcPts val="3900"/>
              </a:spcBef>
              <a:defRPr sz="3420"/>
            </a:pPr>
            <a:r>
              <a:t>Storage  - Disk Failure</a:t>
            </a:r>
          </a:p>
          <a:p>
            <a:pPr lvl="1" marL="844550" indent="-422275" defTabSz="554990">
              <a:spcBef>
                <a:spcPts val="3900"/>
              </a:spcBef>
              <a:defRPr sz="3420"/>
            </a:pPr>
            <a:r>
              <a:t>Webservice - Network failure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Be able to reason about failure tolerance</a:t>
            </a:r>
          </a:p>
          <a:p>
            <a:pPr lvl="1" marL="844550" indent="-422275" defTabSz="554990">
              <a:spcBef>
                <a:spcPts val="3900"/>
              </a:spcBef>
              <a:defRPr sz="3420"/>
            </a:pPr>
            <a:r>
              <a:t>How badly can things go wrong and have our system continue to function?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Takea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Takeaways</a:t>
            </a:r>
          </a:p>
        </p:txBody>
      </p:sp>
      <p:sp>
        <p:nvSpPr>
          <p:cNvPr id="1312" name="Can represent deterministic distributed system as Replicated State Mach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represent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deterministic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distributed system as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Replicated State Machine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/>
            <a:r>
              <a:t>Each replica reaches the same conclusion about the system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independently</a:t>
            </a:r>
          </a:p>
          <a:p>
            <a:pPr/>
            <a:r>
              <a:t>Key examples of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distributed algorithms</a:t>
            </a:r>
            <a:r>
              <a:t> that generically implement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SMR </a:t>
            </a:r>
          </a:p>
          <a:p>
            <a:pPr/>
            <a:r>
              <a:t>Formalizes notions of fault-tolerance in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SMR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2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sp>
        <p:nvSpPr>
          <p:cNvPr id="1315" name="Authors…"/>
          <p:cNvSpPr txBox="1"/>
          <p:nvPr>
            <p:ph type="body" sz="quarter" idx="1"/>
          </p:nvPr>
        </p:nvSpPr>
        <p:spPr>
          <a:xfrm>
            <a:off x="952500" y="2603500"/>
            <a:ext cx="3856743" cy="6286500"/>
          </a:xfrm>
          <a:prstGeom prst="rect">
            <a:avLst/>
          </a:prstGeom>
        </p:spPr>
        <p:txBody>
          <a:bodyPr/>
          <a:lstStyle/>
          <a:p>
            <a:pPr/>
            <a:r>
              <a:t>Authors </a:t>
            </a:r>
          </a:p>
          <a:p>
            <a:pPr lvl="1"/>
            <a:r>
              <a:t>Robert Van Renesse (RVR)</a:t>
            </a:r>
          </a:p>
          <a:p>
            <a:pPr lvl="1"/>
            <a:r>
              <a:t>Fred</a:t>
            </a:r>
            <a:br/>
            <a:r>
              <a:t>Schneider</a:t>
            </a:r>
          </a:p>
        </p:txBody>
      </p:sp>
      <p:pic>
        <p:nvPicPr>
          <p:cNvPr id="13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8392" y="3190150"/>
            <a:ext cx="2625374" cy="337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sp>
        <p:nvSpPr>
          <p:cNvPr id="1319" name="Fault Tolerant Storage Service (Fail-Stop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Tolerant Storage Service (Fail-Stop)</a:t>
            </a:r>
          </a:p>
          <a:p>
            <a:pPr/>
            <a:r>
              <a:t>Requests:</a:t>
            </a:r>
          </a:p>
          <a:p>
            <a:pPr lvl="1"/>
            <a:r>
              <a:t>Update(x, y) =&gt; set object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x </a:t>
            </a:r>
            <a:r>
              <a:t> to value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y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Query(x) =&gt; read value of object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324" name="Group"/>
          <p:cNvGrpSpPr/>
          <p:nvPr/>
        </p:nvGrpSpPr>
        <p:grpSpPr>
          <a:xfrm>
            <a:off x="4690529" y="5578834"/>
            <a:ext cx="1643932" cy="1643932"/>
            <a:chOff x="0" y="0"/>
            <a:chExt cx="1643930" cy="1643930"/>
          </a:xfrm>
        </p:grpSpPr>
        <p:sp>
          <p:nvSpPr>
            <p:cNvPr id="132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2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27" name="Group"/>
          <p:cNvGrpSpPr/>
          <p:nvPr/>
        </p:nvGrpSpPr>
        <p:grpSpPr>
          <a:xfrm>
            <a:off x="4690529" y="3432534"/>
            <a:ext cx="1643932" cy="1643932"/>
            <a:chOff x="0" y="0"/>
            <a:chExt cx="1643930" cy="1643930"/>
          </a:xfrm>
        </p:grpSpPr>
        <p:sp>
          <p:nvSpPr>
            <p:cNvPr id="132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2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30" name="Group"/>
          <p:cNvGrpSpPr/>
          <p:nvPr/>
        </p:nvGrpSpPr>
        <p:grpSpPr>
          <a:xfrm>
            <a:off x="6786029" y="5578834"/>
            <a:ext cx="1643932" cy="1643932"/>
            <a:chOff x="0" y="0"/>
            <a:chExt cx="1643930" cy="1643930"/>
          </a:xfrm>
        </p:grpSpPr>
        <p:sp>
          <p:nvSpPr>
            <p:cNvPr id="132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2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33" name="Group"/>
          <p:cNvGrpSpPr/>
          <p:nvPr/>
        </p:nvGrpSpPr>
        <p:grpSpPr>
          <a:xfrm>
            <a:off x="6786029" y="3432534"/>
            <a:ext cx="1643932" cy="1643932"/>
            <a:chOff x="0" y="0"/>
            <a:chExt cx="1643930" cy="1643930"/>
          </a:xfrm>
        </p:grpSpPr>
        <p:sp>
          <p:nvSpPr>
            <p:cNvPr id="133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3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1162 0.078838" origin="layout" pathEditMode="relative">
                                      <p:cBhvr>
                                        <p:cTn id="6" dur="1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5015 -0.141214" origin="layout" pathEditMode="relative">
                                      <p:cBhvr>
                                        <p:cTn id="9" dur="10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078838" origin="layout" pathEditMode="relative">
                                      <p:cBhvr>
                                        <p:cTn id="12" dur="1000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66147 -0.141214" origin="layout" pathEditMode="relative">
                                      <p:cBhvr>
                                        <p:cTn id="15" dur="10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338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33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3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41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33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4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44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34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4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47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34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4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348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49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0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1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352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353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4" name="Line"/>
          <p:cNvSpPr/>
          <p:nvPr/>
        </p:nvSpPr>
        <p:spPr>
          <a:xfrm flipV="1">
            <a:off x="9745934" y="5952479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5" name="Client"/>
          <p:cNvSpPr txBox="1"/>
          <p:nvPr/>
        </p:nvSpPr>
        <p:spPr>
          <a:xfrm>
            <a:off x="9104482" y="8205878"/>
            <a:ext cx="12829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356" name="get(x)"/>
          <p:cNvSpPr txBox="1"/>
          <p:nvPr/>
        </p:nvSpPr>
        <p:spPr>
          <a:xfrm>
            <a:off x="8244575" y="6890666"/>
            <a:ext cx="1308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get(x)</a:t>
            </a:r>
          </a:p>
        </p:txBody>
      </p:sp>
      <p:sp>
        <p:nvSpPr>
          <p:cNvPr id="1357" name="Line"/>
          <p:cNvSpPr/>
          <p:nvPr/>
        </p:nvSpPr>
        <p:spPr>
          <a:xfrm flipV="1">
            <a:off x="10045924" y="5952479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8" name="3"/>
          <p:cNvSpPr txBox="1"/>
          <p:nvPr/>
        </p:nvSpPr>
        <p:spPr>
          <a:xfrm>
            <a:off x="10433222" y="6890666"/>
            <a:ext cx="368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5" grpId="1"/>
      <p:bldP build="whole" bldLvl="1" animBg="1" rev="0" advAuto="0" spid="1356" grpId="3"/>
      <p:bldP build="whole" bldLvl="1" animBg="1" rev="0" advAuto="0" spid="1354" grpId="2"/>
      <p:bldP build="whole" bldLvl="1" animBg="1" rev="0" advAuto="0" spid="1358" grpId="5"/>
      <p:bldP build="whole" bldLvl="1" animBg="1" rev="0" advAuto="0" spid="1357" grpId="4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363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36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6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66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36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6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69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36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6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72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37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7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373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4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5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6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377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378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9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80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381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9" grpId="2"/>
      <p:bldP build="whole" bldLvl="1" animBg="1" rev="0" advAuto="0" spid="1381" grpId="3"/>
      <p:bldP build="whole" bldLvl="1" animBg="1" rev="0" advAuto="0" spid="1380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386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38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8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89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38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88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392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39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91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395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39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39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396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97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98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99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400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401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02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03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404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405" name="Table"/>
          <p:cNvGraphicFramePr/>
          <p:nvPr/>
        </p:nvGraphicFramePr>
        <p:xfrm>
          <a:off x="394722" y="2861675"/>
          <a:ext cx="2049391" cy="11213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06" name="1) Head assigns uid"/>
          <p:cNvSpPr txBox="1"/>
          <p:nvPr/>
        </p:nvSpPr>
        <p:spPr>
          <a:xfrm>
            <a:off x="6208604" y="7723206"/>
            <a:ext cx="42300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1) Head assigns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uid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411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40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10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14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41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13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17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41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1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420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41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1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421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2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3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4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425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426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7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8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429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430" name="Table"/>
          <p:cNvGraphicFramePr/>
          <p:nvPr/>
        </p:nvGraphicFramePr>
        <p:xfrm>
          <a:off x="421703" y="284818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1" name="Table"/>
          <p:cNvGraphicFramePr/>
          <p:nvPr/>
        </p:nvGraphicFramePr>
        <p:xfrm>
          <a:off x="4428937" y="284818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2" name="2) Head sends message…"/>
          <p:cNvSpPr txBox="1"/>
          <p:nvPr/>
        </p:nvSpPr>
        <p:spPr>
          <a:xfrm>
            <a:off x="5687624" y="7450156"/>
            <a:ext cx="52719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2) Head sends message</a:t>
            </a:r>
          </a:p>
          <a:p>
            <a:pPr/>
            <a:r>
              <a:t>to next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437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43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36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40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43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3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43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44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4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46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44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4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447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48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49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50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451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452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53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54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455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456" name="Table"/>
          <p:cNvGraphicFramePr/>
          <p:nvPr/>
        </p:nvGraphicFramePr>
        <p:xfrm>
          <a:off x="381231" y="284183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7" name="Table"/>
          <p:cNvGraphicFramePr/>
          <p:nvPr/>
        </p:nvGraphicFramePr>
        <p:xfrm>
          <a:off x="4428937" y="284183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8" name="Table"/>
          <p:cNvGraphicFramePr/>
          <p:nvPr/>
        </p:nvGraphicFramePr>
        <p:xfrm>
          <a:off x="6700920" y="284818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59" name="3) Repeat until…"/>
          <p:cNvSpPr txBox="1"/>
          <p:nvPr/>
        </p:nvSpPr>
        <p:spPr>
          <a:xfrm>
            <a:off x="6707866" y="7450156"/>
            <a:ext cx="323149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3) Repeat until</a:t>
            </a:r>
          </a:p>
          <a:p>
            <a:pPr/>
            <a:r>
              <a:t> tail is reached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464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46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63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67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46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66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70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46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6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473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47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7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1474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75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76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77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478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479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80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81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482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483" name="Table"/>
          <p:cNvGraphicFramePr/>
          <p:nvPr/>
        </p:nvGraphicFramePr>
        <p:xfrm>
          <a:off x="381231" y="284183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4" name="Table"/>
          <p:cNvGraphicFramePr/>
          <p:nvPr/>
        </p:nvGraphicFramePr>
        <p:xfrm>
          <a:off x="4428937" y="284183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5" name="Table"/>
          <p:cNvGraphicFramePr/>
          <p:nvPr/>
        </p:nvGraphicFramePr>
        <p:xfrm>
          <a:off x="6700920" y="284818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6" name="Table"/>
          <p:cNvGraphicFramePr/>
          <p:nvPr/>
        </p:nvGraphicFramePr>
        <p:xfrm>
          <a:off x="10564776" y="2848185"/>
          <a:ext cx="2049391" cy="11213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431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87" name="Line"/>
          <p:cNvSpPr/>
          <p:nvPr/>
        </p:nvSpPr>
        <p:spPr>
          <a:xfrm flipH="1">
            <a:off x="3537953" y="5975867"/>
            <a:ext cx="6187536" cy="260351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88" name="x= 30"/>
          <p:cNvSpPr txBox="1"/>
          <p:nvPr/>
        </p:nvSpPr>
        <p:spPr>
          <a:xfrm>
            <a:off x="6123534" y="7443412"/>
            <a:ext cx="12801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 30</a:t>
            </a:r>
          </a:p>
        </p:txBody>
      </p:sp>
      <p:sp>
        <p:nvSpPr>
          <p:cNvPr id="1489" name="4) respond to client with success"/>
          <p:cNvSpPr txBox="1"/>
          <p:nvPr/>
        </p:nvSpPr>
        <p:spPr>
          <a:xfrm>
            <a:off x="7788219" y="7591807"/>
            <a:ext cx="500999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rPr i="0">
                <a:latin typeface="+mn-lt"/>
                <a:ea typeface="+mn-ea"/>
                <a:cs typeface="+mn-cs"/>
                <a:sym typeface="Helvetica Light"/>
              </a:rPr>
              <a:t>4) respond to client with</a:t>
            </a:r>
            <a:br>
              <a:rPr i="0">
                <a:latin typeface="+mn-lt"/>
                <a:ea typeface="+mn-ea"/>
                <a:cs typeface="+mn-cs"/>
                <a:sym typeface="Helvetica Light"/>
              </a:rPr>
            </a:br>
            <a:r>
              <a:rPr i="0">
                <a:latin typeface="+mn-lt"/>
                <a:ea typeface="+mn-ea"/>
                <a:cs typeface="+mn-cs"/>
                <a:sym typeface="Helvetica Light"/>
              </a:rPr>
              <a:t>success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9" grpId="3"/>
      <p:bldP build="whole" bldLvl="1" animBg="1" rev="0" advAuto="0" spid="1488" grpId="2"/>
      <p:bldP build="whole" bldLvl="1" animBg="1" rev="0" advAuto="0" spid="14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ate Machi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Machines</a:t>
            </a:r>
          </a:p>
        </p:txBody>
      </p:sp>
      <p:sp>
        <p:nvSpPr>
          <p:cNvPr id="170" name="Circle"/>
          <p:cNvSpPr/>
          <p:nvPr/>
        </p:nvSpPr>
        <p:spPr>
          <a:xfrm>
            <a:off x="5343141" y="3305534"/>
            <a:ext cx="1643932" cy="1643932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1" name="X = Y"/>
          <p:cNvSpPr txBox="1"/>
          <p:nvPr/>
        </p:nvSpPr>
        <p:spPr>
          <a:xfrm>
            <a:off x="5525229" y="3778249"/>
            <a:ext cx="1279755" cy="6985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Y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1721400" y="3683000"/>
            <a:ext cx="3183628" cy="723944"/>
            <a:chOff x="0" y="0"/>
            <a:chExt cx="3183627" cy="723943"/>
          </a:xfrm>
        </p:grpSpPr>
        <p:sp>
          <p:nvSpPr>
            <p:cNvPr id="172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3" name="c"/>
            <p:cNvSpPr txBox="1"/>
            <p:nvPr/>
          </p:nvSpPr>
          <p:spPr>
            <a:xfrm>
              <a:off x="1155048" y="0"/>
              <a:ext cx="36850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</a:t>
              </a:r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5343141" y="6328134"/>
            <a:ext cx="1643932" cy="1643932"/>
            <a:chOff x="0" y="0"/>
            <a:chExt cx="1643930" cy="1643930"/>
          </a:xfrm>
        </p:grpSpPr>
        <p:sp>
          <p:nvSpPr>
            <p:cNvPr id="1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6" name="X = Z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Z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6210692" y="4904997"/>
            <a:ext cx="958459" cy="1467606"/>
            <a:chOff x="0" y="0"/>
            <a:chExt cx="958457" cy="1467605"/>
          </a:xfrm>
        </p:grpSpPr>
        <p:sp>
          <p:nvSpPr>
            <p:cNvPr id="178" name="Line"/>
            <p:cNvSpPr/>
            <p:nvPr/>
          </p:nvSpPr>
          <p:spPr>
            <a:xfrm flipH="1">
              <a:off x="-1" y="0"/>
              <a:ext cx="2" cy="146760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9" name="f(c)"/>
            <p:cNvSpPr txBox="1"/>
            <p:nvPr/>
          </p:nvSpPr>
          <p:spPr>
            <a:xfrm>
              <a:off x="158357" y="314702"/>
              <a:ext cx="80010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f(c</a:t>
              </a:r>
              <a:r>
                <a:rPr i="0">
                  <a:latin typeface="+mn-lt"/>
                  <a:ea typeface="+mn-ea"/>
                  <a:cs typeface="+mn-cs"/>
                  <a:sym typeface="Helvetica Light"/>
                </a:rPr>
                <a:t>)</a:t>
              </a:r>
            </a:p>
          </p:txBody>
        </p:sp>
      </p:grpSp>
      <p:sp>
        <p:nvSpPr>
          <p:cNvPr id="181" name="c is a Command…"/>
          <p:cNvSpPr txBox="1"/>
          <p:nvPr>
            <p:ph type="body" sz="quarter" idx="1"/>
          </p:nvPr>
        </p:nvSpPr>
        <p:spPr>
          <a:xfrm>
            <a:off x="952500" y="5105945"/>
            <a:ext cx="3727351" cy="3784055"/>
          </a:xfrm>
          <a:prstGeom prst="rect">
            <a:avLst/>
          </a:prstGeom>
        </p:spPr>
        <p:txBody>
          <a:bodyPr/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c 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is a Command</a:t>
            </a:r>
            <a:r>
              <a:t> </a:t>
            </a:r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f 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is a Transition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2"/>
      <p:bldP build="whole" bldLvl="1" animBg="1" rev="0" advAuto="0" spid="174" grpId="1"/>
      <p:bldP build="whole" bldLvl="1" animBg="1" rev="0" advAuto="0" spid="181" grpId="4"/>
      <p:bldP build="whole" bldLvl="1" animBg="1" rev="0" advAuto="0" spid="177" grpId="3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sp>
        <p:nvSpPr>
          <p:cNvPr id="1492" name="How does Chain Replication implement State Machine Replic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does Chain Replication implement State Machine Replication?</a:t>
            </a:r>
          </a:p>
          <a:p>
            <a:pPr/>
            <a:r>
              <a:t>Agreement</a:t>
            </a:r>
          </a:p>
          <a:p>
            <a:pPr lvl="1"/>
            <a:r>
              <a:t>Only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Update</a:t>
            </a:r>
            <a:r>
              <a:t> modifies state, can ignore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Query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t>Client always sends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update</a:t>
            </a:r>
            <a:r>
              <a:t> to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Head</a:t>
            </a:r>
            <a:r>
              <a:t>.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Head</a:t>
            </a:r>
            <a:r>
              <a:t> propagates request down chain to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Tail</a:t>
            </a:r>
            <a:r>
              <a:t>. </a:t>
            </a:r>
          </a:p>
          <a:p>
            <a:pPr lvl="1"/>
            <a:r>
              <a:t>Everyone accepts the request!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2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sp>
        <p:nvSpPr>
          <p:cNvPr id="1495" name="How does Chain Replication implement State Machine Replic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How does Chain Replication implement State Machine Replication?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Order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Unique IDs generated implicitly by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Head</a:t>
            </a:r>
            <a:r>
              <a:t>’s ordering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FIFO order preserved down the chain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Tail interleaves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Query</a:t>
            </a:r>
            <a:r>
              <a:t> requests</a:t>
            </a:r>
          </a:p>
          <a:p>
            <a:pPr lvl="1" marL="782319" indent="-391159" defTabSz="514095">
              <a:spcBef>
                <a:spcPts val="3600"/>
              </a:spcBef>
              <a:defRPr sz="3168"/>
            </a:pPr>
            <a:r>
              <a:t>How can clients test stability? (How can clients tell when their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Updates</a:t>
            </a:r>
            <a:r>
              <a:t> have been handled)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5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500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49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49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503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50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02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506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50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05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509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50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0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510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11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12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13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514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515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16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17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518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519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20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521" name="Client"/>
          <p:cNvSpPr txBox="1"/>
          <p:nvPr/>
        </p:nvSpPr>
        <p:spPr>
          <a:xfrm>
            <a:off x="6966543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522" name="Line"/>
          <p:cNvSpPr/>
          <p:nvPr/>
        </p:nvSpPr>
        <p:spPr>
          <a:xfrm flipH="1" flipV="1">
            <a:off x="3973362" y="5952480"/>
            <a:ext cx="3444310" cy="266850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23" name="put(x,10)"/>
          <p:cNvSpPr txBox="1"/>
          <p:nvPr/>
        </p:nvSpPr>
        <p:spPr>
          <a:xfrm>
            <a:off x="4834013" y="800084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put(x,10)</a:t>
            </a:r>
          </a:p>
        </p:txBody>
      </p:sp>
      <p:sp>
        <p:nvSpPr>
          <p:cNvPr id="1524" name="r1"/>
          <p:cNvSpPr txBox="1"/>
          <p:nvPr/>
        </p:nvSpPr>
        <p:spPr>
          <a:xfrm>
            <a:off x="6747592" y="7440152"/>
            <a:ext cx="5207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529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52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28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532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53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3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535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53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3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538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53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37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539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0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1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2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543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544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5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6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547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548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9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550" name="Client"/>
          <p:cNvSpPr txBox="1"/>
          <p:nvPr/>
        </p:nvSpPr>
        <p:spPr>
          <a:xfrm>
            <a:off x="6966543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551" name="Line"/>
          <p:cNvSpPr/>
          <p:nvPr/>
        </p:nvSpPr>
        <p:spPr>
          <a:xfrm flipH="1" flipV="1">
            <a:off x="3973362" y="5952480"/>
            <a:ext cx="3444310" cy="266850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52" name="put(x,10)"/>
          <p:cNvSpPr txBox="1"/>
          <p:nvPr/>
        </p:nvSpPr>
        <p:spPr>
          <a:xfrm>
            <a:off x="4834013" y="800084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put(x,10)</a:t>
            </a:r>
          </a:p>
        </p:txBody>
      </p:sp>
      <p:sp>
        <p:nvSpPr>
          <p:cNvPr id="1553" name="r1"/>
          <p:cNvSpPr txBox="1"/>
          <p:nvPr/>
        </p:nvSpPr>
        <p:spPr>
          <a:xfrm>
            <a:off x="6747592" y="7440152"/>
            <a:ext cx="5207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1554" name="Table"/>
          <p:cNvGraphicFramePr/>
          <p:nvPr/>
        </p:nvGraphicFramePr>
        <p:xfrm>
          <a:off x="4321014" y="2450501"/>
          <a:ext cx="2049391" cy="12984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2874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642874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5" name="Table"/>
          <p:cNvGraphicFramePr/>
          <p:nvPr/>
        </p:nvGraphicFramePr>
        <p:xfrm>
          <a:off x="10842490" y="2450501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6" name="Table"/>
          <p:cNvGraphicFramePr/>
          <p:nvPr/>
        </p:nvGraphicFramePr>
        <p:xfrm>
          <a:off x="6991918" y="2450501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561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55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60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564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56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63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567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56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6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570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56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6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571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2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3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4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575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576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7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8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579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580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81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582" name="Client"/>
          <p:cNvSpPr txBox="1"/>
          <p:nvPr/>
        </p:nvSpPr>
        <p:spPr>
          <a:xfrm>
            <a:off x="6966543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583" name="Line"/>
          <p:cNvSpPr/>
          <p:nvPr/>
        </p:nvSpPr>
        <p:spPr>
          <a:xfrm flipH="1" flipV="1">
            <a:off x="3973362" y="5952480"/>
            <a:ext cx="3444310" cy="266850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84" name="put(x,10)"/>
          <p:cNvSpPr txBox="1"/>
          <p:nvPr/>
        </p:nvSpPr>
        <p:spPr>
          <a:xfrm>
            <a:off x="4834013" y="800084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put(x,10)</a:t>
            </a:r>
          </a:p>
        </p:txBody>
      </p:sp>
      <p:sp>
        <p:nvSpPr>
          <p:cNvPr id="1585" name="r1"/>
          <p:cNvSpPr txBox="1"/>
          <p:nvPr/>
        </p:nvSpPr>
        <p:spPr>
          <a:xfrm>
            <a:off x="6747592" y="7440152"/>
            <a:ext cx="5207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1586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7" name="Table"/>
          <p:cNvGraphicFramePr/>
          <p:nvPr/>
        </p:nvGraphicFramePr>
        <p:xfrm>
          <a:off x="10842490" y="2450501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8" name="Table"/>
          <p:cNvGraphicFramePr/>
          <p:nvPr/>
        </p:nvGraphicFramePr>
        <p:xfrm>
          <a:off x="6991918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593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59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92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596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5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9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599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59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98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602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60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0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603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04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05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06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607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608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09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10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611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612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13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614" name="Client"/>
          <p:cNvSpPr txBox="1"/>
          <p:nvPr/>
        </p:nvSpPr>
        <p:spPr>
          <a:xfrm>
            <a:off x="6966543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615" name="Line"/>
          <p:cNvSpPr/>
          <p:nvPr/>
        </p:nvSpPr>
        <p:spPr>
          <a:xfrm flipH="1" flipV="1">
            <a:off x="3973362" y="5952480"/>
            <a:ext cx="3444310" cy="266850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16" name="put(x,10)"/>
          <p:cNvSpPr txBox="1"/>
          <p:nvPr/>
        </p:nvSpPr>
        <p:spPr>
          <a:xfrm>
            <a:off x="4834013" y="800084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put(x,10)</a:t>
            </a:r>
          </a:p>
        </p:txBody>
      </p:sp>
      <p:sp>
        <p:nvSpPr>
          <p:cNvPr id="1617" name="r1"/>
          <p:cNvSpPr txBox="1"/>
          <p:nvPr/>
        </p:nvSpPr>
        <p:spPr>
          <a:xfrm>
            <a:off x="6747592" y="7440152"/>
            <a:ext cx="5207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1618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9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20" name="Table"/>
          <p:cNvGraphicFramePr/>
          <p:nvPr/>
        </p:nvGraphicFramePr>
        <p:xfrm>
          <a:off x="6991918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625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62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24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628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62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2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631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62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30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634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63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33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635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6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7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8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639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640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1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2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643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644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5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sp>
        <p:nvSpPr>
          <p:cNvPr id="1646" name="Client"/>
          <p:cNvSpPr txBox="1"/>
          <p:nvPr/>
        </p:nvSpPr>
        <p:spPr>
          <a:xfrm>
            <a:off x="6966543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647" name="Line"/>
          <p:cNvSpPr/>
          <p:nvPr/>
        </p:nvSpPr>
        <p:spPr>
          <a:xfrm flipH="1" flipV="1">
            <a:off x="3973362" y="5952480"/>
            <a:ext cx="3444310" cy="266850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8" name="put(x,10)"/>
          <p:cNvSpPr txBox="1"/>
          <p:nvPr/>
        </p:nvSpPr>
        <p:spPr>
          <a:xfrm>
            <a:off x="4834013" y="800084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put(x,10)</a:t>
            </a:r>
          </a:p>
        </p:txBody>
      </p:sp>
      <p:sp>
        <p:nvSpPr>
          <p:cNvPr id="1649" name="r1"/>
          <p:cNvSpPr txBox="1"/>
          <p:nvPr/>
        </p:nvSpPr>
        <p:spPr>
          <a:xfrm>
            <a:off x="6747592" y="7440152"/>
            <a:ext cx="5207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r1</a:t>
            </a:r>
          </a:p>
        </p:txBody>
      </p:sp>
      <p:graphicFrame>
        <p:nvGraphicFramePr>
          <p:cNvPr id="1650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1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2" name="Table"/>
          <p:cNvGraphicFramePr/>
          <p:nvPr/>
        </p:nvGraphicFramePr>
        <p:xfrm>
          <a:off x="6991918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53" name="Line"/>
          <p:cNvSpPr/>
          <p:nvPr/>
        </p:nvSpPr>
        <p:spPr>
          <a:xfrm flipH="1">
            <a:off x="7888483" y="5975867"/>
            <a:ext cx="1837006" cy="246577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54" name="x=10"/>
          <p:cNvSpPr txBox="1"/>
          <p:nvPr/>
        </p:nvSpPr>
        <p:spPr>
          <a:xfrm>
            <a:off x="9192178" y="7035097"/>
            <a:ext cx="11530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3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659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65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58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662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66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61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665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66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64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668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66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67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669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70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71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72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673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674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75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76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677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678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79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graphicFrame>
        <p:nvGraphicFramePr>
          <p:cNvPr id="1680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1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2" name="Table"/>
          <p:cNvGraphicFramePr/>
          <p:nvPr/>
        </p:nvGraphicFramePr>
        <p:xfrm>
          <a:off x="6991918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687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68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86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690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68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8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693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69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92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696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69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95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697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98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99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0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701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702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3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04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705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706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07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graphicFrame>
        <p:nvGraphicFramePr>
          <p:cNvPr id="1708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9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0" name="Table"/>
          <p:cNvGraphicFramePr/>
          <p:nvPr/>
        </p:nvGraphicFramePr>
        <p:xfrm>
          <a:off x="6991918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715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71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14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18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71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1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21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71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20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24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72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23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725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6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7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8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729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730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31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32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733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734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35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graphicFrame>
        <p:nvGraphicFramePr>
          <p:cNvPr id="1736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7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8" name="Table"/>
          <p:cNvGraphicFramePr/>
          <p:nvPr/>
        </p:nvGraphicFramePr>
        <p:xfrm>
          <a:off x="6991918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tate Machine Replication (SMR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State Machine Replication (SMR)</a:t>
            </a:r>
          </a:p>
        </p:txBody>
      </p:sp>
      <p:sp>
        <p:nvSpPr>
          <p:cNvPr id="186" name="The State Machine Approach to a fault tolerant distributed system…"/>
          <p:cNvSpPr txBox="1"/>
          <p:nvPr>
            <p:ph type="body" sz="quarter" idx="1"/>
          </p:nvPr>
        </p:nvSpPr>
        <p:spPr>
          <a:xfrm>
            <a:off x="10020300" y="2609850"/>
            <a:ext cx="2980333" cy="6286500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3276"/>
            </a:pPr>
            <a:r>
              <a:t>The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State Machine Approach </a:t>
            </a:r>
            <a:r>
              <a:t>to a fault tolerant distributed system</a:t>
            </a:r>
          </a:p>
          <a:p>
            <a:pPr marL="404495" indent="-404495" defTabSz="531622">
              <a:spcBef>
                <a:spcPts val="3800"/>
              </a:spcBef>
              <a:defRPr sz="3276"/>
            </a:pPr>
            <a:r>
              <a:t>Keep around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t> copies of the state machine</a:t>
            </a:r>
          </a:p>
        </p:txBody>
      </p:sp>
      <p:grpSp>
        <p:nvGrpSpPr>
          <p:cNvPr id="189" name="Group"/>
          <p:cNvGrpSpPr/>
          <p:nvPr/>
        </p:nvGrpSpPr>
        <p:grpSpPr>
          <a:xfrm>
            <a:off x="5470141" y="5578834"/>
            <a:ext cx="1643932" cy="1643932"/>
            <a:chOff x="0" y="0"/>
            <a:chExt cx="1643930" cy="1643930"/>
          </a:xfrm>
        </p:grpSpPr>
        <p:sp>
          <p:nvSpPr>
            <p:cNvPr id="18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8" name="X = Y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Y</a:t>
              </a:r>
            </a:p>
          </p:txBody>
        </p:sp>
      </p:grpSp>
      <p:grpSp>
        <p:nvGrpSpPr>
          <p:cNvPr id="192" name="Group"/>
          <p:cNvGrpSpPr/>
          <p:nvPr/>
        </p:nvGrpSpPr>
        <p:grpSpPr>
          <a:xfrm>
            <a:off x="5470141" y="3432534"/>
            <a:ext cx="1643932" cy="1643932"/>
            <a:chOff x="0" y="0"/>
            <a:chExt cx="1643930" cy="1643930"/>
          </a:xfrm>
        </p:grpSpPr>
        <p:sp>
          <p:nvSpPr>
            <p:cNvPr id="19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1" name="X = Y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Y</a:t>
              </a:r>
            </a:p>
          </p:txBody>
        </p:sp>
      </p:grpSp>
      <p:grpSp>
        <p:nvGrpSpPr>
          <p:cNvPr id="195" name="Group"/>
          <p:cNvGrpSpPr/>
          <p:nvPr/>
        </p:nvGrpSpPr>
        <p:grpSpPr>
          <a:xfrm>
            <a:off x="7565641" y="5578834"/>
            <a:ext cx="1643932" cy="1643932"/>
            <a:chOff x="0" y="0"/>
            <a:chExt cx="1643930" cy="1643930"/>
          </a:xfrm>
        </p:grpSpPr>
        <p:sp>
          <p:nvSpPr>
            <p:cNvPr id="19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4" name="X = Y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Y</a:t>
              </a:r>
            </a:p>
          </p:txBody>
        </p:sp>
      </p:grpSp>
      <p:grpSp>
        <p:nvGrpSpPr>
          <p:cNvPr id="198" name="Group"/>
          <p:cNvGrpSpPr/>
          <p:nvPr/>
        </p:nvGrpSpPr>
        <p:grpSpPr>
          <a:xfrm>
            <a:off x="7565641" y="3432534"/>
            <a:ext cx="1643932" cy="1643932"/>
            <a:chOff x="0" y="0"/>
            <a:chExt cx="1643930" cy="1643930"/>
          </a:xfrm>
        </p:grpSpPr>
        <p:sp>
          <p:nvSpPr>
            <p:cNvPr id="19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7" name="X = Y"/>
            <p:cNvSpPr txBox="1"/>
            <p:nvPr/>
          </p:nvSpPr>
          <p:spPr>
            <a:xfrm>
              <a:off x="182088" y="472715"/>
              <a:ext cx="1279755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Y</a:t>
              </a:r>
            </a:p>
          </p:txBody>
        </p:sp>
      </p:grpSp>
      <p:sp>
        <p:nvSpPr>
          <p:cNvPr id="199" name="Circle"/>
          <p:cNvSpPr/>
          <p:nvPr/>
        </p:nvSpPr>
        <p:spPr>
          <a:xfrm>
            <a:off x="4699000" y="2736850"/>
            <a:ext cx="5166023" cy="5166023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202" name="Group"/>
          <p:cNvGrpSpPr/>
          <p:nvPr/>
        </p:nvGrpSpPr>
        <p:grpSpPr>
          <a:xfrm>
            <a:off x="1360094" y="4165600"/>
            <a:ext cx="3183629" cy="723944"/>
            <a:chOff x="0" y="0"/>
            <a:chExt cx="3183627" cy="723943"/>
          </a:xfrm>
        </p:grpSpPr>
        <p:sp>
          <p:nvSpPr>
            <p:cNvPr id="200" name="Line"/>
            <p:cNvSpPr/>
            <p:nvPr/>
          </p:nvSpPr>
          <p:spPr>
            <a:xfrm>
              <a:off x="0" y="723943"/>
              <a:ext cx="318362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1" name="c"/>
            <p:cNvSpPr txBox="1"/>
            <p:nvPr/>
          </p:nvSpPr>
          <p:spPr>
            <a:xfrm>
              <a:off x="1155048" y="0"/>
              <a:ext cx="36850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</a:t>
              </a:r>
            </a:p>
          </p:txBody>
        </p:sp>
      </p:grpSp>
      <p:sp>
        <p:nvSpPr>
          <p:cNvPr id="203" name="Line"/>
          <p:cNvSpPr/>
          <p:nvPr/>
        </p:nvSpPr>
        <p:spPr>
          <a:xfrm>
            <a:off x="635000" y="8794750"/>
            <a:ext cx="2276938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4" name="Line"/>
          <p:cNvSpPr/>
          <p:nvPr/>
        </p:nvSpPr>
        <p:spPr>
          <a:xfrm>
            <a:off x="635000" y="8172450"/>
            <a:ext cx="2276938" cy="0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5" name="State Machine Replica"/>
          <p:cNvSpPr txBox="1"/>
          <p:nvPr/>
        </p:nvSpPr>
        <p:spPr>
          <a:xfrm>
            <a:off x="3028670" y="7880350"/>
            <a:ext cx="30821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State Machine Replica</a:t>
            </a:r>
          </a:p>
        </p:txBody>
      </p:sp>
      <p:sp>
        <p:nvSpPr>
          <p:cNvPr id="206" name="Rectangle"/>
          <p:cNvSpPr/>
          <p:nvPr/>
        </p:nvSpPr>
        <p:spPr>
          <a:xfrm>
            <a:off x="279896" y="7842250"/>
            <a:ext cx="5917704" cy="1270000"/>
          </a:xfrm>
          <a:prstGeom prst="rect">
            <a:avLst/>
          </a:prstGeom>
          <a:ln w="381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743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74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4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46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74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4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49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74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48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52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75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5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753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54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55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56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757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758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59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60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761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762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63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graphicFrame>
        <p:nvGraphicFramePr>
          <p:cNvPr id="1764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5" name="Table"/>
          <p:cNvGraphicFramePr/>
          <p:nvPr/>
        </p:nvGraphicFramePr>
        <p:xfrm>
          <a:off x="10842490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6" name="Table"/>
          <p:cNvGraphicFramePr/>
          <p:nvPr/>
        </p:nvGraphicFramePr>
        <p:xfrm>
          <a:off x="6991918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Chain Re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 Replication</a:t>
            </a:r>
          </a:p>
        </p:txBody>
      </p:sp>
      <p:grpSp>
        <p:nvGrpSpPr>
          <p:cNvPr id="1771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76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70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74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77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73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77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77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76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780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77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7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sp>
        <p:nvSpPr>
          <p:cNvPr id="1781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2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3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4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785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786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7" name="Line"/>
          <p:cNvSpPr/>
          <p:nvPr/>
        </p:nvSpPr>
        <p:spPr>
          <a:xfrm flipV="1">
            <a:off x="3081649" y="6303232"/>
            <a:ext cx="1" cy="211143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8" name="Client"/>
          <p:cNvSpPr txBox="1"/>
          <p:nvPr/>
        </p:nvSpPr>
        <p:spPr>
          <a:xfrm>
            <a:off x="2440197" y="8556630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789" name="put(x,30)"/>
          <p:cNvSpPr txBox="1"/>
          <p:nvPr/>
        </p:nvSpPr>
        <p:spPr>
          <a:xfrm>
            <a:off x="970157" y="7241418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put(x,30)</a:t>
            </a:r>
          </a:p>
        </p:txBody>
      </p:sp>
      <p:graphicFrame>
        <p:nvGraphicFramePr>
          <p:cNvPr id="1790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91" name="r0"/>
          <p:cNvSpPr txBox="1"/>
          <p:nvPr/>
        </p:nvSpPr>
        <p:spPr>
          <a:xfrm>
            <a:off x="3274958" y="7241418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r0</a:t>
            </a:r>
          </a:p>
        </p:txBody>
      </p:sp>
      <p:graphicFrame>
        <p:nvGraphicFramePr>
          <p:cNvPr id="1792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3" name="Table"/>
          <p:cNvGraphicFramePr/>
          <p:nvPr/>
        </p:nvGraphicFramePr>
        <p:xfrm>
          <a:off x="10842490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94" name="Table"/>
          <p:cNvGraphicFramePr/>
          <p:nvPr/>
        </p:nvGraphicFramePr>
        <p:xfrm>
          <a:off x="6991918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95" name="Line"/>
          <p:cNvSpPr/>
          <p:nvPr/>
        </p:nvSpPr>
        <p:spPr>
          <a:xfrm flipH="1">
            <a:off x="3537953" y="5975867"/>
            <a:ext cx="6187536" cy="260351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96" name="x= 30"/>
          <p:cNvSpPr txBox="1"/>
          <p:nvPr/>
        </p:nvSpPr>
        <p:spPr>
          <a:xfrm>
            <a:off x="6123534" y="7443412"/>
            <a:ext cx="12801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 30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6" grpId="2"/>
      <p:bldP build="whole" bldLvl="1" animBg="1" rev="0" advAuto="0" spid="1795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801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79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0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804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80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03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07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80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06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810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80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09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811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12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13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14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815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816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817" name="Table"/>
          <p:cNvGraphicFramePr/>
          <p:nvPr/>
        </p:nvGraphicFramePr>
        <p:xfrm>
          <a:off x="394722" y="2618847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18" name="Table"/>
          <p:cNvGraphicFramePr/>
          <p:nvPr/>
        </p:nvGraphicFramePr>
        <p:xfrm>
          <a:off x="4428937" y="2625877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19" name="Table"/>
          <p:cNvGraphicFramePr/>
          <p:nvPr/>
        </p:nvGraphicFramePr>
        <p:xfrm>
          <a:off x="10748057" y="2625877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0" name="Table"/>
          <p:cNvGraphicFramePr/>
          <p:nvPr/>
        </p:nvGraphicFramePr>
        <p:xfrm>
          <a:off x="6814429" y="2625877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825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82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24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828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82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2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31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82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30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grpSp>
        <p:nvGrpSpPr>
          <p:cNvPr id="1834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832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33" name="X = 3"/>
            <p:cNvSpPr txBox="1"/>
            <p:nvPr/>
          </p:nvSpPr>
          <p:spPr>
            <a:xfrm>
              <a:off x="194661" y="472715"/>
              <a:ext cx="1254609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</a:t>
              </a:r>
            </a:p>
          </p:txBody>
        </p:sp>
      </p:grpSp>
      <p:sp>
        <p:nvSpPr>
          <p:cNvPr id="1835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36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37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38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839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840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841" name="Table"/>
          <p:cNvGraphicFramePr/>
          <p:nvPr/>
        </p:nvGraphicFramePr>
        <p:xfrm>
          <a:off x="394722" y="2618847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2" name="Table"/>
          <p:cNvGraphicFramePr/>
          <p:nvPr/>
        </p:nvGraphicFramePr>
        <p:xfrm>
          <a:off x="4428937" y="2625877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3" name="Table"/>
          <p:cNvGraphicFramePr/>
          <p:nvPr/>
        </p:nvGraphicFramePr>
        <p:xfrm>
          <a:off x="10748057" y="2625877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4" name="Table"/>
          <p:cNvGraphicFramePr/>
          <p:nvPr/>
        </p:nvGraphicFramePr>
        <p:xfrm>
          <a:off x="6814429" y="2625877"/>
          <a:ext cx="2049391" cy="660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64770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5" name="Dingbat X"/>
          <p:cNvSpPr/>
          <p:nvPr/>
        </p:nvSpPr>
        <p:spPr>
          <a:xfrm>
            <a:off x="2679718" y="4306358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46" name="Dropped requests r1  and r0"/>
          <p:cNvSpPr txBox="1"/>
          <p:nvPr/>
        </p:nvSpPr>
        <p:spPr>
          <a:xfrm>
            <a:off x="4284346" y="7443412"/>
            <a:ext cx="59413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Dropped requests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r1 </a:t>
            </a:r>
            <a:r>
              <a:t> and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  <p:sp>
        <p:nvSpPr>
          <p:cNvPr id="1847" name="Dingbat X"/>
          <p:cNvSpPr/>
          <p:nvPr/>
        </p:nvSpPr>
        <p:spPr>
          <a:xfrm>
            <a:off x="1255315" y="2685397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66182 -0.000529" origin="layout" pathEditMode="relative">
                                      <p:cBhvr>
                                        <p:cTn id="6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6" grpId="2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852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85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51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55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85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54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58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856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57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61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859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60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862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63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64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65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866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867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868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9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0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1" name="Table"/>
          <p:cNvGraphicFramePr/>
          <p:nvPr/>
        </p:nvGraphicFramePr>
        <p:xfrm>
          <a:off x="6951447" y="1991825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876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87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7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79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87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78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82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88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81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885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883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84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886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87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88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89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890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891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892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3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4" name="Table"/>
          <p:cNvGraphicFramePr/>
          <p:nvPr/>
        </p:nvGraphicFramePr>
        <p:xfrm>
          <a:off x="10842490" y="2450501"/>
          <a:ext cx="2049391" cy="1113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5" name="Table"/>
          <p:cNvGraphicFramePr/>
          <p:nvPr/>
        </p:nvGraphicFramePr>
        <p:xfrm>
          <a:off x="6951447" y="1991825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96" name="Dingbat X"/>
          <p:cNvSpPr/>
          <p:nvPr/>
        </p:nvSpPr>
        <p:spPr>
          <a:xfrm>
            <a:off x="9161855" y="4306358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97" name="Dingbat X"/>
          <p:cNvSpPr/>
          <p:nvPr/>
        </p:nvSpPr>
        <p:spPr>
          <a:xfrm>
            <a:off x="11253982" y="2283978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98" name="New tail is stable for superset of old tail’s requests"/>
          <p:cNvSpPr txBox="1"/>
          <p:nvPr/>
        </p:nvSpPr>
        <p:spPr>
          <a:xfrm>
            <a:off x="3596473" y="7443412"/>
            <a:ext cx="613562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New tail 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stable</a:t>
            </a:r>
            <a:r>
              <a:t> for superset</a:t>
            </a:r>
            <a:br/>
            <a:r>
              <a:t>of old tail’s requests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7381 0.003523" origin="layout" pathEditMode="relative">
                                      <p:cBhvr>
                                        <p:cTn id="6" dur="1000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8" grpId="2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903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90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0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06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90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0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09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90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08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912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91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1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913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14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15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16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917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918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919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0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1" name="Table"/>
          <p:cNvGraphicFramePr/>
          <p:nvPr/>
        </p:nvGraphicFramePr>
        <p:xfrm>
          <a:off x="10882961" y="2437010"/>
          <a:ext cx="2049391" cy="11138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2" name="Table"/>
          <p:cNvGraphicFramePr/>
          <p:nvPr/>
        </p:nvGraphicFramePr>
        <p:xfrm>
          <a:off x="6786029" y="2475559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927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925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26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30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92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2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33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93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32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936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93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35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937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38" name="Line"/>
          <p:cNvSpPr/>
          <p:nvPr/>
        </p:nvSpPr>
        <p:spPr>
          <a:xfrm>
            <a:off x="6213856" y="5023456"/>
            <a:ext cx="57708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39" name="Line"/>
          <p:cNvSpPr/>
          <p:nvPr/>
        </p:nvSpPr>
        <p:spPr>
          <a:xfrm>
            <a:off x="8463153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40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941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942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943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4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5" name="Table"/>
          <p:cNvGraphicFramePr/>
          <p:nvPr/>
        </p:nvGraphicFramePr>
        <p:xfrm>
          <a:off x="10882961" y="2437010"/>
          <a:ext cx="2049391" cy="11138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6" name="Table"/>
          <p:cNvGraphicFramePr/>
          <p:nvPr/>
        </p:nvGraphicFramePr>
        <p:xfrm>
          <a:off x="6786029" y="2475559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7" name="Dingbat X"/>
          <p:cNvSpPr/>
          <p:nvPr/>
        </p:nvSpPr>
        <p:spPr>
          <a:xfrm>
            <a:off x="7020196" y="4306358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48" name="Dingbat X"/>
          <p:cNvSpPr/>
          <p:nvPr/>
        </p:nvSpPr>
        <p:spPr>
          <a:xfrm>
            <a:off x="7447101" y="2475559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953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95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5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56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95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55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59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95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58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962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960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61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963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64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965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966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967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8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9" name="Table"/>
          <p:cNvGraphicFramePr/>
          <p:nvPr/>
        </p:nvGraphicFramePr>
        <p:xfrm>
          <a:off x="10882961" y="2437010"/>
          <a:ext cx="2049391" cy="11138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0" name="Table"/>
          <p:cNvGraphicFramePr/>
          <p:nvPr/>
        </p:nvGraphicFramePr>
        <p:xfrm>
          <a:off x="6786029" y="2475559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71" name="Dingbat X"/>
          <p:cNvSpPr/>
          <p:nvPr/>
        </p:nvSpPr>
        <p:spPr>
          <a:xfrm>
            <a:off x="7020196" y="4306358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72" name="Dingbat X"/>
          <p:cNvSpPr/>
          <p:nvPr/>
        </p:nvSpPr>
        <p:spPr>
          <a:xfrm>
            <a:off x="7447101" y="2475559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75" name="Connection Line"/>
          <p:cNvSpPr/>
          <p:nvPr/>
        </p:nvSpPr>
        <p:spPr>
          <a:xfrm>
            <a:off x="6009745" y="5651586"/>
            <a:ext cx="3189916" cy="758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25"/>
                </a:moveTo>
                <a:cubicBezTo>
                  <a:pt x="7131" y="21600"/>
                  <a:pt x="14331" y="21558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1974" name="Need to re-send r0"/>
          <p:cNvSpPr txBox="1"/>
          <p:nvPr/>
        </p:nvSpPr>
        <p:spPr>
          <a:xfrm>
            <a:off x="5516674" y="7443412"/>
            <a:ext cx="39680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Need to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re-send</a:t>
            </a:r>
            <a: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4" grpId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Fault Toler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Fault Tolerance</a:t>
            </a:r>
          </a:p>
        </p:txBody>
      </p:sp>
      <p:grpSp>
        <p:nvGrpSpPr>
          <p:cNvPr id="1980" name="Group"/>
          <p:cNvGrpSpPr/>
          <p:nvPr/>
        </p:nvGrpSpPr>
        <p:grpSpPr>
          <a:xfrm>
            <a:off x="4625317" y="4201490"/>
            <a:ext cx="1643932" cy="1643932"/>
            <a:chOff x="0" y="0"/>
            <a:chExt cx="1643930" cy="1643930"/>
          </a:xfrm>
        </p:grpSpPr>
        <p:sp>
          <p:nvSpPr>
            <p:cNvPr id="1978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79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83" name="Group"/>
          <p:cNvGrpSpPr/>
          <p:nvPr/>
        </p:nvGrpSpPr>
        <p:grpSpPr>
          <a:xfrm>
            <a:off x="2464604" y="4201490"/>
            <a:ext cx="1643932" cy="1643932"/>
            <a:chOff x="0" y="0"/>
            <a:chExt cx="1643930" cy="1643930"/>
          </a:xfrm>
        </p:grpSpPr>
        <p:sp>
          <p:nvSpPr>
            <p:cNvPr id="1981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82" name="X = 3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30</a:t>
              </a:r>
            </a:p>
          </p:txBody>
        </p:sp>
      </p:grpSp>
      <p:grpSp>
        <p:nvGrpSpPr>
          <p:cNvPr id="1986" name="Group"/>
          <p:cNvGrpSpPr/>
          <p:nvPr/>
        </p:nvGrpSpPr>
        <p:grpSpPr>
          <a:xfrm>
            <a:off x="6786029" y="4201490"/>
            <a:ext cx="1643932" cy="1643932"/>
            <a:chOff x="0" y="0"/>
            <a:chExt cx="1643930" cy="1643930"/>
          </a:xfrm>
        </p:grpSpPr>
        <p:sp>
          <p:nvSpPr>
            <p:cNvPr id="1984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85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grpSp>
        <p:nvGrpSpPr>
          <p:cNvPr id="1989" name="Group"/>
          <p:cNvGrpSpPr/>
          <p:nvPr/>
        </p:nvGrpSpPr>
        <p:grpSpPr>
          <a:xfrm>
            <a:off x="8946742" y="4201490"/>
            <a:ext cx="1643932" cy="1643932"/>
            <a:chOff x="0" y="0"/>
            <a:chExt cx="1643930" cy="1643930"/>
          </a:xfrm>
        </p:grpSpPr>
        <p:sp>
          <p:nvSpPr>
            <p:cNvPr id="1987" name="Circle"/>
            <p:cNvSpPr/>
            <p:nvPr/>
          </p:nvSpPr>
          <p:spPr>
            <a:xfrm>
              <a:off x="0" y="0"/>
              <a:ext cx="1643931" cy="1643931"/>
            </a:xfrm>
            <a:prstGeom prst="ellips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88" name="X = 10"/>
            <p:cNvSpPr txBox="1"/>
            <p:nvPr/>
          </p:nvSpPr>
          <p:spPr>
            <a:xfrm>
              <a:off x="67559" y="472715"/>
              <a:ext cx="1508812" cy="6985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X = 10</a:t>
              </a:r>
            </a:p>
          </p:txBody>
        </p:sp>
      </p:grpSp>
      <p:sp>
        <p:nvSpPr>
          <p:cNvPr id="1990" name="Line"/>
          <p:cNvSpPr/>
          <p:nvPr/>
        </p:nvSpPr>
        <p:spPr>
          <a:xfrm>
            <a:off x="4100150" y="5023456"/>
            <a:ext cx="577087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91" name="Head"/>
          <p:cNvSpPr txBox="1"/>
          <p:nvPr/>
        </p:nvSpPr>
        <p:spPr>
          <a:xfrm>
            <a:off x="2670492" y="3446732"/>
            <a:ext cx="12321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Head</a:t>
            </a:r>
          </a:p>
        </p:txBody>
      </p:sp>
      <p:sp>
        <p:nvSpPr>
          <p:cNvPr id="1992" name="Tail"/>
          <p:cNvSpPr txBox="1"/>
          <p:nvPr/>
        </p:nvSpPr>
        <p:spPr>
          <a:xfrm>
            <a:off x="9381231" y="3446732"/>
            <a:ext cx="7749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Tail</a:t>
            </a:r>
          </a:p>
        </p:txBody>
      </p:sp>
      <p:sp>
        <p:nvSpPr>
          <p:cNvPr id="1993" name="Oval"/>
          <p:cNvSpPr/>
          <p:nvPr/>
        </p:nvSpPr>
        <p:spPr>
          <a:xfrm>
            <a:off x="1829000" y="2550160"/>
            <a:ext cx="9346800" cy="4303899"/>
          </a:xfrm>
          <a:prstGeom prst="ellips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aphicFrame>
        <p:nvGraphicFramePr>
          <p:cNvPr id="1994" name="Table"/>
          <p:cNvGraphicFramePr/>
          <p:nvPr/>
        </p:nvGraphicFramePr>
        <p:xfrm>
          <a:off x="394722" y="2861675"/>
          <a:ext cx="2049391" cy="16566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547977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5" name="Table"/>
          <p:cNvGraphicFramePr/>
          <p:nvPr/>
        </p:nvGraphicFramePr>
        <p:xfrm>
          <a:off x="4321014" y="2450501"/>
          <a:ext cx="2049391" cy="1497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94770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6" name="Table"/>
          <p:cNvGraphicFramePr/>
          <p:nvPr/>
        </p:nvGraphicFramePr>
        <p:xfrm>
          <a:off x="10882961" y="2437010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7" name="Table"/>
          <p:cNvGraphicFramePr/>
          <p:nvPr/>
        </p:nvGraphicFramePr>
        <p:xfrm>
          <a:off x="6786029" y="2475559"/>
          <a:ext cx="2049391" cy="1446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018345"/>
                <a:gridCol w="1018345"/>
              </a:tblGrid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Req.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UID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</a:tr>
              <a:tr h="478065"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i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2"/>
                      </a:solidFill>
                      <a:miter lim="400000"/>
                    </a:lnL>
                    <a:lnR w="12700">
                      <a:solidFill>
                        <a:schemeClr val="accent2"/>
                      </a:solidFill>
                      <a:miter lim="400000"/>
                    </a:lnR>
                    <a:lnT w="12700">
                      <a:solidFill>
                        <a:schemeClr val="accent2"/>
                      </a:solidFill>
                      <a:miter lim="400000"/>
                    </a:lnT>
                    <a:lnB w="12700">
                      <a:solidFill>
                        <a:schemeClr val="accent2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98" name="Dingbat X"/>
          <p:cNvSpPr/>
          <p:nvPr/>
        </p:nvSpPr>
        <p:spPr>
          <a:xfrm>
            <a:off x="7020196" y="4306358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99" name="Dingbat X"/>
          <p:cNvSpPr/>
          <p:nvPr/>
        </p:nvSpPr>
        <p:spPr>
          <a:xfrm>
            <a:off x="7447101" y="2475559"/>
            <a:ext cx="1213705" cy="1434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03" name="Connection Line"/>
          <p:cNvSpPr/>
          <p:nvPr/>
        </p:nvSpPr>
        <p:spPr>
          <a:xfrm>
            <a:off x="6009745" y="5651586"/>
            <a:ext cx="3189916" cy="758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25"/>
                </a:moveTo>
                <a:cubicBezTo>
                  <a:pt x="7131" y="21600"/>
                  <a:pt x="14331" y="21558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001" name="Need to re-send r0"/>
          <p:cNvSpPr txBox="1"/>
          <p:nvPr/>
        </p:nvSpPr>
        <p:spPr>
          <a:xfrm>
            <a:off x="5516674" y="7443412"/>
            <a:ext cx="39680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Need to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re-send</a:t>
            </a:r>
            <a: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r0</a:t>
            </a:r>
          </a:p>
        </p:txBody>
      </p:sp>
      <p:sp>
        <p:nvSpPr>
          <p:cNvPr id="2002" name="How is all of this assignment managed?"/>
          <p:cNvSpPr txBox="1"/>
          <p:nvPr/>
        </p:nvSpPr>
        <p:spPr>
          <a:xfrm>
            <a:off x="2816648" y="8655066"/>
            <a:ext cx="82190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How is all of this assignment managed?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