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0" Type="http://schemas.openxmlformats.org/officeDocument/2006/relationships/hyperlink" Target="https://en.wikipedia.org/wiki/Massachusetts_Computer_Associates#cite_note-4" TargetMode="External"/><Relationship Id="rId22" Type="http://schemas.openxmlformats.org/officeDocument/2006/relationships/hyperlink" Target="https://en.wikipedia.org/wiki/Massachusetts_Computer_Associates#cite_note-Lamport_1978-5" TargetMode="External"/><Relationship Id="rId21" Type="http://schemas.openxmlformats.org/officeDocument/2006/relationships/hyperlink" Target="https://en.wikipedia.org/wiki/Lamport_timestamps" TargetMode="External"/><Relationship Id="rId24" Type="http://schemas.openxmlformats.org/officeDocument/2006/relationships/hyperlink" Target="https://en.wikipedia.org/wiki/Automatic_vectorization" TargetMode="External"/><Relationship Id="rId23" Type="http://schemas.openxmlformats.org/officeDocument/2006/relationships/hyperlink" Target="https://en.wikipedia.org/wiki/Massachusetts_Computer_Associates#cite_note-Lamport_2014-2" TargetMode="External"/><Relationship Id="rId1" Type="http://schemas.openxmlformats.org/officeDocument/2006/relationships/notesMaster" Target="../notesMasters/notesMaster1.xml"/><Relationship Id="rId2" Type="http://schemas.openxmlformats.org/officeDocument/2006/relationships/hyperlink" Target="https://en.wikipedia.org/wiki/Software" TargetMode="External"/><Relationship Id="rId3" Type="http://schemas.openxmlformats.org/officeDocument/2006/relationships/hyperlink" Target="https://en.wikipedia.org/wiki/Wakefield,_Massachusetts" TargetMode="External"/><Relationship Id="rId4" Type="http://schemas.openxmlformats.org/officeDocument/2006/relationships/hyperlink" Target="https://en.wikipedia.org/wiki/Massachusetts" TargetMode="External"/><Relationship Id="rId9" Type="http://schemas.openxmlformats.org/officeDocument/2006/relationships/hyperlink" Target="https://en.wikipedia.org/wiki/Massachusetts_Computer_Associates#cite_note-1" TargetMode="External"/><Relationship Id="rId26" Type="http://schemas.openxmlformats.org/officeDocument/2006/relationships/hyperlink" Target="https://en.wikipedia.org/wiki/Massachusetts_Computer_Associates#cite_note-6" TargetMode="External"/><Relationship Id="rId25" Type="http://schemas.openxmlformats.org/officeDocument/2006/relationships/hyperlink" Target="https://en.wikipedia.org/wiki/ILLIAC_IV" TargetMode="External"/><Relationship Id="rId28" Type="http://schemas.openxmlformats.org/officeDocument/2006/relationships/hyperlink" Target="https://en.wikipedia.org/wiki/Massachusetts_Computer_Associates#cite_note-8" TargetMode="External"/><Relationship Id="rId27" Type="http://schemas.openxmlformats.org/officeDocument/2006/relationships/hyperlink" Target="https://en.wikipedia.org/wiki/Massachusetts_Computer_Associates#cite_note-7" TargetMode="External"/><Relationship Id="rId5" Type="http://schemas.openxmlformats.org/officeDocument/2006/relationships/hyperlink" Target="https://en.wikipedia.org/wiki/Programming_language" TargetMode="External"/><Relationship Id="rId6" Type="http://schemas.openxmlformats.org/officeDocument/2006/relationships/hyperlink" Target="https://en.wikipedia.org/wiki/Programming_language_design" TargetMode="External"/><Relationship Id="rId29" Type="http://schemas.openxmlformats.org/officeDocument/2006/relationships/hyperlink" Target="https://en.wikipedia.org/w/index.php?title=Massachusetts_Computer_Associates&amp;action=edit&amp;section=1" TargetMode="External"/><Relationship Id="rId7" Type="http://schemas.openxmlformats.org/officeDocument/2006/relationships/hyperlink" Target="https://en.wikipedia.org/wiki/Programming_language_implementation" TargetMode="External"/><Relationship Id="rId8" Type="http://schemas.openxmlformats.org/officeDocument/2006/relationships/hyperlink" Target="https://en.wikipedia.org/wiki/Source-to-source_compilation" TargetMode="External"/><Relationship Id="rId31" Type="http://schemas.openxmlformats.org/officeDocument/2006/relationships/hyperlink" Target="https://en.wikipedia.org/wiki/Massachusetts_Computer_Associates#cite_note-9" TargetMode="External"/><Relationship Id="rId30" Type="http://schemas.openxmlformats.org/officeDocument/2006/relationships/hyperlink" Target="https://en.wikipedia.org/wiki/Applied_Data_Research" TargetMode="External"/><Relationship Id="rId11" Type="http://schemas.openxmlformats.org/officeDocument/2006/relationships/hyperlink" Target="https://en.wikipedia.org/wiki/Michael_J._Fischer" TargetMode="External"/><Relationship Id="rId33" Type="http://schemas.openxmlformats.org/officeDocument/2006/relationships/hyperlink" Target="https://en.wikipedia.org/wiki/Computer_Associates" TargetMode="External"/><Relationship Id="rId10" Type="http://schemas.openxmlformats.org/officeDocument/2006/relationships/hyperlink" Target="https://en.wikipedia.org/wiki/Applied_Data_Research" TargetMode="External"/><Relationship Id="rId32" Type="http://schemas.openxmlformats.org/officeDocument/2006/relationships/hyperlink" Target="https://en.wikipedia.org/wiki/Ameritech" TargetMode="External"/><Relationship Id="rId13" Type="http://schemas.openxmlformats.org/officeDocument/2006/relationships/hyperlink" Target="https://en.wikipedia.org/wiki/Robert_W._Floyd" TargetMode="External"/><Relationship Id="rId12" Type="http://schemas.openxmlformats.org/officeDocument/2006/relationships/hyperlink" Target="https://en.wikipedia.org/wiki/Stephen_Warshall" TargetMode="External"/><Relationship Id="rId34" Type="http://schemas.openxmlformats.org/officeDocument/2006/relationships/hyperlink" Target="https://en.wikipedia.org/wiki/Massachusetts_Computer_Associates#cite_note-CBI-10" TargetMode="External"/><Relationship Id="rId15" Type="http://schemas.openxmlformats.org/officeDocument/2006/relationships/hyperlink" Target="https://en.wikipedia.org/wiki/Massachusetts_Computer_Associates#cite_note-Lamport_2014-2" TargetMode="External"/><Relationship Id="rId14" Type="http://schemas.openxmlformats.org/officeDocument/2006/relationships/hyperlink" Target="https://en.wikipedia.org/wiki/Leslie_Lamport" TargetMode="External"/><Relationship Id="rId17" Type="http://schemas.openxmlformats.org/officeDocument/2006/relationships/hyperlink" Target="https://en.wikipedia.org/wiki/Massachusetts_Computer_Associates#cite_note-3" TargetMode="External"/><Relationship Id="rId16" Type="http://schemas.openxmlformats.org/officeDocument/2006/relationships/hyperlink" Target="https://en.wikipedia.org/wiki/AMBIT" TargetMode="External"/><Relationship Id="rId19" Type="http://schemas.openxmlformats.org/officeDocument/2006/relationships/hyperlink" Target="https://en.wikipedia.org/wiki/ILLIAC_IV" TargetMode="External"/><Relationship Id="rId18" Type="http://schemas.openxmlformats.org/officeDocument/2006/relationships/hyperlink" Target="https://en.wikipedia.org/wiki/Fortra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Space-time diagrams</a:t>
            </a:r>
          </a:p>
          <a:p>
            <a:pPr indent="-228600" lvl="0" marL="457200" rtl="0">
              <a:spcBef>
                <a:spcPts val="0"/>
              </a:spcBef>
              <a:buChar char="-"/>
            </a:pPr>
            <a:r>
              <a:rPr lang="en"/>
              <a:t>Horizontal dir is space, vertical dir is time. Later time is higher than earlier time.</a:t>
            </a:r>
          </a:p>
          <a:p>
            <a:pPr indent="-228600" lvl="0" marL="457200" rtl="0">
              <a:spcBef>
                <a:spcPts val="0"/>
              </a:spcBef>
              <a:buChar char="-"/>
            </a:pPr>
            <a:r>
              <a:rPr lang="en"/>
              <a:t>Dots as events, vertical lines as processes, wavy lines as messages.</a:t>
            </a:r>
          </a:p>
          <a:p>
            <a:pPr indent="-228600" lvl="0" marL="457200">
              <a:spcBef>
                <a:spcPts val="0"/>
              </a:spcBef>
              <a:buChar char="-"/>
            </a:pPr>
            <a:r>
              <a:rPr lang="en"/>
              <a:t>A → b as meaning that one can go from a to b in the diagram by moving forward in time along process and message lines, e.g. p1 → r4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For example, events p3 and q4 of Figure 1 are concurrent. Even though we have drawn the diagram to imply that q3 occurs at an earlier physical time than p3, process P cannot know what process Q did at q3 until it receives the message at p4 (Before event p4, P could at most know what Q was *planning* to do at q3)</a:t>
            </a:r>
          </a:p>
          <a:p>
            <a:pPr lvl="0">
              <a:spcBef>
                <a:spcPts val="0"/>
              </a:spcBef>
              <a:buNone/>
            </a:pPr>
            <a:r>
              <a:t/>
            </a:r>
            <a:endParaRPr/>
          </a:p>
          <a:p>
            <a:pPr lvl="0">
              <a:spcBef>
                <a:spcPts val="0"/>
              </a:spcBef>
              <a:buClr>
                <a:schemeClr val="dk1"/>
              </a:buClr>
              <a:buSzPct val="100000"/>
              <a:buFont typeface="Arial"/>
              <a:buNone/>
            </a:pPr>
            <a:r>
              <a:rPr lang="en"/>
              <a:t>We should be able to determine if a system performed correctly by knowing only those events which *did* occur, without knowing which events *could have* occurred.</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Converse of clock cond would imply that any two concurrent events must occur at the same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Space-time diagrams</a:t>
            </a:r>
          </a:p>
          <a:p>
            <a:pPr indent="-228600" lvl="0" marL="457200" rtl="0">
              <a:spcBef>
                <a:spcPts val="0"/>
              </a:spcBef>
              <a:buChar char="-"/>
            </a:pPr>
            <a:r>
              <a:rPr lang="en"/>
              <a:t>Horizontal dir is space, vertical dir is time. Later time is higher than earlier time.</a:t>
            </a:r>
          </a:p>
          <a:p>
            <a:pPr indent="-228600" lvl="0" marL="457200" rtl="0">
              <a:spcBef>
                <a:spcPts val="0"/>
              </a:spcBef>
              <a:buChar char="-"/>
            </a:pPr>
            <a:r>
              <a:rPr lang="en"/>
              <a:t>Dots as events, vertical lines as processes, wavy lines as messages.</a:t>
            </a:r>
          </a:p>
          <a:p>
            <a:pPr indent="-228600" lvl="0" marL="457200" rtl="0">
              <a:spcBef>
                <a:spcPts val="0"/>
              </a:spcBef>
              <a:buChar char="-"/>
            </a:pPr>
            <a:r>
              <a:rPr lang="en"/>
              <a:t>A → b as meaning that one can go from a to b in the diagram by moving forward in time along process and message lines, e.g. p1 → r4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Ask: any issues with total ordering?</a:t>
            </a:r>
          </a:p>
          <a:p>
            <a:pPr lvl="0">
              <a:spcBef>
                <a:spcPts val="0"/>
              </a:spcBef>
              <a:buNone/>
            </a:pPr>
            <a:r>
              <a:t/>
            </a:r>
            <a:endParaRPr/>
          </a:p>
          <a:p>
            <a:pPr lvl="0">
              <a:spcBef>
                <a:spcPts val="0"/>
              </a:spcBef>
              <a:buClr>
                <a:schemeClr val="dk1"/>
              </a:buClr>
              <a:buSzPct val="100000"/>
              <a:buFont typeface="Arial"/>
              <a:buNone/>
            </a:pPr>
            <a:r>
              <a:rPr lang="en"/>
              <a:t>Student comment - “</a:t>
            </a:r>
            <a:r>
              <a:rPr lang="en"/>
              <a:t>However, since this total order is defined somewhat</a:t>
            </a:r>
          </a:p>
          <a:p>
            <a:pPr lvl="0">
              <a:spcBef>
                <a:spcPts val="0"/>
              </a:spcBef>
              <a:buClr>
                <a:schemeClr val="dk1"/>
              </a:buClr>
              <a:buSzPct val="100000"/>
              <a:buFont typeface="Arial"/>
              <a:buNone/>
            </a:pPr>
            <a:r>
              <a:rPr lang="en"/>
              <a:t>arbitrarily and may not agree with the view of time from a user, the paper then</a:t>
            </a:r>
          </a:p>
          <a:p>
            <a:pPr lvl="0">
              <a:spcBef>
                <a:spcPts val="0"/>
              </a:spcBef>
              <a:buClr>
                <a:schemeClr val="dk1"/>
              </a:buClr>
              <a:buSzPct val="100000"/>
              <a:buFont typeface="Arial"/>
              <a:buNone/>
            </a:pPr>
            <a:r>
              <a:rPr lang="en"/>
              <a:t>shows that under certain conditions of the network topology and message delay,</a:t>
            </a:r>
          </a:p>
          <a:p>
            <a:pPr lvl="0">
              <a:spcBef>
                <a:spcPts val="0"/>
              </a:spcBef>
              <a:buClr>
                <a:schemeClr val="dk1"/>
              </a:buClr>
              <a:buSzPct val="100000"/>
              <a:buFont typeface="Arial"/>
              <a:buNone/>
            </a:pPr>
            <a:r>
              <a:rPr lang="en"/>
              <a:t>we can guarantee synchronization of clocks in all the participants up to a</a:t>
            </a:r>
          </a:p>
          <a:p>
            <a:pPr lvl="0">
              <a:spcBef>
                <a:spcPts val="0"/>
              </a:spcBef>
              <a:buClr>
                <a:schemeClr val="dk1"/>
              </a:buClr>
              <a:buSzPct val="100000"/>
              <a:buFont typeface="Arial"/>
              <a:buNone/>
            </a:pPr>
            <a:r>
              <a:rPr lang="en"/>
              <a:t>controlled error factor.”</a:t>
            </a:r>
          </a:p>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4" name="Shape 4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10" name="Shape 4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16" name="Shape 4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22" name="Shape 4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If we consider vertical distance in Figure 2 to represent</a:t>
            </a:r>
          </a:p>
          <a:p>
            <a:pPr lvl="0">
              <a:spcBef>
                <a:spcPts val="0"/>
              </a:spcBef>
              <a:buClr>
                <a:schemeClr val="dk1"/>
              </a:buClr>
              <a:buSzPct val="100000"/>
              <a:buFont typeface="Arial"/>
              <a:buNone/>
            </a:pPr>
            <a:r>
              <a:rPr lang="en"/>
              <a:t>physical time, then PC2 states that the variation in height</a:t>
            </a:r>
          </a:p>
          <a:p>
            <a:pPr lvl="0">
              <a:spcBef>
                <a:spcPts val="0"/>
              </a:spcBef>
              <a:buNone/>
            </a:pPr>
            <a:r>
              <a:rPr lang="en"/>
              <a:t>of a single tick line is less than 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39" name="Shape 4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50" name="Shape 4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56" name="Shape 4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61" name="Shape 4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67" name="Shape 4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73" name="Shape 4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79" name="Shape 4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485" name="Shape 48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86" name="Shape 48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Shape 513"/>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514" name="Shape 5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20" name="Shape 52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21" name="Shape 52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Shape 5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52" name="Shape 55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53" name="Shape 55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Introduce the point of the paper and why it mattered and the time and matters to us now -- make people care</a:t>
            </a:r>
          </a:p>
          <a:p>
            <a:pPr lvl="0">
              <a:spcBef>
                <a:spcPts val="0"/>
              </a:spcBef>
              <a:buNone/>
            </a:pPr>
            <a:r>
              <a:rPr lang="en"/>
              <a:t>State of the art then</a:t>
            </a:r>
          </a:p>
          <a:p>
            <a:pPr lvl="0">
              <a:spcBef>
                <a:spcPts val="0"/>
              </a:spcBef>
              <a:buNone/>
            </a:pPr>
            <a:r>
              <a:rPr lang="en"/>
              <a:t>Provide context for why they should understand it, not just how.</a:t>
            </a:r>
          </a:p>
          <a:p>
            <a:pPr lvl="0">
              <a:spcBef>
                <a:spcPts val="0"/>
              </a:spcBef>
              <a:buNone/>
            </a:pPr>
            <a:r>
              <a:rPr lang="en"/>
              <a:t>And if you don’t think it’s cool, say why you don’t think it’s cool -- ‘what is the teachable moment here’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80" name="Shape 58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81" name="Shape 58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10" name="Shape 61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11" name="Shape 61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42" name="Shape 64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43" name="Shape 64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Shape 67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76" name="Shape 67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77" name="Shape 67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Shape 7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714" name="Shape 71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715" name="Shape 71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Shape 7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752" name="Shape 75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753" name="Shape 75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0" name="Shape 790"/>
        <p:cNvGrpSpPr/>
        <p:nvPr/>
      </p:nvGrpSpPr>
      <p:grpSpPr>
        <a:xfrm>
          <a:off x="0" y="0"/>
          <a:ext cx="0" cy="0"/>
          <a:chOff x="0" y="0"/>
          <a:chExt cx="0" cy="0"/>
        </a:xfrm>
      </p:grpSpPr>
      <p:sp>
        <p:nvSpPr>
          <p:cNvPr id="791" name="Shape 7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792" name="Shape 79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793" name="Shape 79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Shape 8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34" name="Shape 83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35" name="Shape 83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7" name="Shape 877"/>
        <p:cNvGrpSpPr/>
        <p:nvPr/>
      </p:nvGrpSpPr>
      <p:grpSpPr>
        <a:xfrm>
          <a:off x="0" y="0"/>
          <a:ext cx="0" cy="0"/>
          <a:chOff x="0" y="0"/>
          <a:chExt cx="0" cy="0"/>
        </a:xfrm>
      </p:grpSpPr>
      <p:sp>
        <p:nvSpPr>
          <p:cNvPr id="878" name="Shape 8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79" name="Shape 87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80" name="Shape 88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1" name="Shape 921"/>
        <p:cNvGrpSpPr/>
        <p:nvPr/>
      </p:nvGrpSpPr>
      <p:grpSpPr>
        <a:xfrm>
          <a:off x="0" y="0"/>
          <a:ext cx="0" cy="0"/>
          <a:chOff x="0" y="0"/>
          <a:chExt cx="0" cy="0"/>
        </a:xfrm>
      </p:grpSpPr>
      <p:sp>
        <p:nvSpPr>
          <p:cNvPr id="922" name="Shape 9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923" name="Shape 92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924" name="Shape 92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62" name="Shape 16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9" name="Shape 959"/>
        <p:cNvGrpSpPr/>
        <p:nvPr/>
      </p:nvGrpSpPr>
      <p:grpSpPr>
        <a:xfrm>
          <a:off x="0" y="0"/>
          <a:ext cx="0" cy="0"/>
          <a:chOff x="0" y="0"/>
          <a:chExt cx="0" cy="0"/>
        </a:xfrm>
      </p:grpSpPr>
      <p:sp>
        <p:nvSpPr>
          <p:cNvPr id="960" name="Shape 9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961" name="Shape 96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962" name="Shape 96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1" name="Shape 1001"/>
        <p:cNvGrpSpPr/>
        <p:nvPr/>
      </p:nvGrpSpPr>
      <p:grpSpPr>
        <a:xfrm>
          <a:off x="0" y="0"/>
          <a:ext cx="0" cy="0"/>
          <a:chOff x="0" y="0"/>
          <a:chExt cx="0" cy="0"/>
        </a:xfrm>
      </p:grpSpPr>
      <p:sp>
        <p:nvSpPr>
          <p:cNvPr id="1002" name="Shape 10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3" name="Shape 10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Shape 10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9" name="Shape 10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“However, they assume that the messages sent from P1 to P2 are received in the same order by P2, which is an unrealistic assumption.”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3" name="Shape 1013"/>
        <p:cNvGrpSpPr/>
        <p:nvPr/>
      </p:nvGrpSpPr>
      <p:grpSpPr>
        <a:xfrm>
          <a:off x="0" y="0"/>
          <a:ext cx="0" cy="0"/>
          <a:chOff x="0" y="0"/>
          <a:chExt cx="0" cy="0"/>
        </a:xfrm>
      </p:grpSpPr>
      <p:sp>
        <p:nvSpPr>
          <p:cNvPr id="1014" name="Shape 10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5" name="Shape 10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“However, this paper remained largely theoretical and so did not provide empirical evidence supporting the claims.  In particular, this paper did not give immediate support for why a user may want to use or implement the systems described.” -- mutual exclusion example in the paper, plus a reason one may have to read the optional paper….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9" name="Shape 1019"/>
        <p:cNvGrpSpPr/>
        <p:nvPr/>
      </p:nvGrpSpPr>
      <p:grpSpPr>
        <a:xfrm>
          <a:off x="0" y="0"/>
          <a:ext cx="0" cy="0"/>
          <a:chOff x="0" y="0"/>
          <a:chExt cx="0" cy="0"/>
        </a:xfrm>
      </p:grpSpPr>
      <p:sp>
        <p:nvSpPr>
          <p:cNvPr id="1020" name="Shape 10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1" name="Shape 10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“However, this paper remained largely theoretical and so did not provide empirical evidence supporting the claims.  In particular, this paper did not give immediate support for why a user may want to use or implement the systems described.” -- mutual exclusion example in the paper, plus a reason one may have to read the optional paper….</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5" name="Shape 1025"/>
        <p:cNvGrpSpPr/>
        <p:nvPr/>
      </p:nvGrpSpPr>
      <p:grpSpPr>
        <a:xfrm>
          <a:off x="0" y="0"/>
          <a:ext cx="0" cy="0"/>
          <a:chOff x="0" y="0"/>
          <a:chExt cx="0" cy="0"/>
        </a:xfrm>
      </p:grpSpPr>
      <p:sp>
        <p:nvSpPr>
          <p:cNvPr id="1026" name="Shape 10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7" name="Shape 10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1" name="Shape 1031"/>
        <p:cNvGrpSpPr/>
        <p:nvPr/>
      </p:nvGrpSpPr>
      <p:grpSpPr>
        <a:xfrm>
          <a:off x="0" y="0"/>
          <a:ext cx="0" cy="0"/>
          <a:chOff x="0" y="0"/>
          <a:chExt cx="0" cy="0"/>
        </a:xfrm>
      </p:grpSpPr>
      <p:sp>
        <p:nvSpPr>
          <p:cNvPr id="1032" name="Shape 10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3" name="Shape 10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7" name="Shape 1037"/>
        <p:cNvGrpSpPr/>
        <p:nvPr/>
      </p:nvGrpSpPr>
      <p:grpSpPr>
        <a:xfrm>
          <a:off x="0" y="0"/>
          <a:ext cx="0" cy="0"/>
          <a:chOff x="0" y="0"/>
          <a:chExt cx="0" cy="0"/>
        </a:xfrm>
      </p:grpSpPr>
      <p:sp>
        <p:nvSpPr>
          <p:cNvPr id="1038" name="Shape 10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9" name="Shape 10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600"/>
              </a:spcBef>
              <a:spcAft>
                <a:spcPts val="600"/>
              </a:spcAft>
              <a:buClr>
                <a:schemeClr val="dk1"/>
              </a:buClr>
              <a:buSzPct val="100000"/>
              <a:buFont typeface="Arial"/>
              <a:buNone/>
            </a:pPr>
            <a:r>
              <a:rPr b="1" lang="en" sz="1050">
                <a:solidFill>
                  <a:srgbClr val="222222"/>
                </a:solidFill>
                <a:highlight>
                  <a:srgbClr val="FFFFFF"/>
                </a:highlight>
              </a:rPr>
              <a:t>Massachusetts Computer Associates</a:t>
            </a:r>
            <a:r>
              <a:rPr lang="en" sz="1050">
                <a:solidFill>
                  <a:srgbClr val="222222"/>
                </a:solidFill>
                <a:highlight>
                  <a:srgbClr val="FFFFFF"/>
                </a:highlight>
              </a:rPr>
              <a:t>, also known as </a:t>
            </a:r>
            <a:r>
              <a:rPr b="1" lang="en" sz="1050">
                <a:solidFill>
                  <a:srgbClr val="222222"/>
                </a:solidFill>
                <a:highlight>
                  <a:srgbClr val="FFFFFF"/>
                </a:highlight>
              </a:rPr>
              <a:t>COMPASS</a:t>
            </a:r>
            <a:r>
              <a:rPr lang="en" sz="1050">
                <a:solidFill>
                  <a:srgbClr val="222222"/>
                </a:solidFill>
                <a:highlight>
                  <a:srgbClr val="FFFFFF"/>
                </a:highlight>
              </a:rPr>
              <a:t>, was a </a:t>
            </a:r>
            <a:r>
              <a:rPr lang="en" sz="1050" u="sng">
                <a:solidFill>
                  <a:srgbClr val="0B0080"/>
                </a:solidFill>
                <a:highlight>
                  <a:srgbClr val="FFFFFF"/>
                </a:highlight>
                <a:hlinkClick r:id="rId2"/>
              </a:rPr>
              <a:t>software</a:t>
            </a:r>
            <a:r>
              <a:rPr lang="en" sz="1050">
                <a:solidFill>
                  <a:srgbClr val="222222"/>
                </a:solidFill>
                <a:highlight>
                  <a:srgbClr val="FFFFFF"/>
                </a:highlight>
              </a:rPr>
              <a:t> company based in </a:t>
            </a:r>
            <a:r>
              <a:rPr lang="en" sz="1050" u="sng">
                <a:solidFill>
                  <a:srgbClr val="0B0080"/>
                </a:solidFill>
                <a:highlight>
                  <a:srgbClr val="FFFFFF"/>
                </a:highlight>
                <a:hlinkClick r:id="rId3"/>
              </a:rPr>
              <a:t>Wakefield</a:t>
            </a:r>
            <a:r>
              <a:rPr lang="en" sz="1050">
                <a:solidFill>
                  <a:srgbClr val="222222"/>
                </a:solidFill>
                <a:highlight>
                  <a:srgbClr val="FFFFFF"/>
                </a:highlight>
              </a:rPr>
              <a:t>, </a:t>
            </a:r>
            <a:r>
              <a:rPr lang="en" sz="1050" u="sng">
                <a:solidFill>
                  <a:srgbClr val="0B0080"/>
                </a:solidFill>
                <a:highlight>
                  <a:srgbClr val="FFFFFF"/>
                </a:highlight>
                <a:hlinkClick r:id="rId4"/>
              </a:rPr>
              <a:t>Massachusetts</a:t>
            </a:r>
            <a:r>
              <a:rPr lang="en" sz="1050">
                <a:solidFill>
                  <a:srgbClr val="222222"/>
                </a:solidFill>
                <a:highlight>
                  <a:srgbClr val="FFFFFF"/>
                </a:highlight>
              </a:rPr>
              <a:t> from approximately 1961 to 1987, focusing primarily on </a:t>
            </a:r>
            <a:r>
              <a:rPr lang="en" sz="1050" u="sng">
                <a:solidFill>
                  <a:srgbClr val="0B0080"/>
                </a:solidFill>
                <a:highlight>
                  <a:srgbClr val="FFFFFF"/>
                </a:highlight>
                <a:hlinkClick r:id="rId5"/>
              </a:rPr>
              <a:t>programming language</a:t>
            </a:r>
            <a:r>
              <a:rPr lang="en" sz="1050">
                <a:solidFill>
                  <a:srgbClr val="222222"/>
                </a:solidFill>
                <a:highlight>
                  <a:srgbClr val="FFFFFF"/>
                </a:highlight>
              </a:rPr>
              <a:t> </a:t>
            </a:r>
            <a:r>
              <a:rPr lang="en" sz="1050" u="sng">
                <a:solidFill>
                  <a:srgbClr val="0B0080"/>
                </a:solidFill>
                <a:highlight>
                  <a:srgbClr val="FFFFFF"/>
                </a:highlight>
                <a:hlinkClick r:id="rId6"/>
              </a:rPr>
              <a:t>design</a:t>
            </a:r>
            <a:r>
              <a:rPr lang="en" sz="1050">
                <a:solidFill>
                  <a:srgbClr val="222222"/>
                </a:solidFill>
                <a:highlight>
                  <a:srgbClr val="FFFFFF"/>
                </a:highlight>
              </a:rPr>
              <a:t> and </a:t>
            </a:r>
            <a:r>
              <a:rPr lang="en" sz="1050" u="sng">
                <a:solidFill>
                  <a:srgbClr val="0B0080"/>
                </a:solidFill>
                <a:highlight>
                  <a:srgbClr val="FFFFFF"/>
                </a:highlight>
                <a:hlinkClick r:id="rId7"/>
              </a:rPr>
              <a:t>implementation</a:t>
            </a:r>
            <a:r>
              <a:rPr lang="en" sz="1050">
                <a:solidFill>
                  <a:srgbClr val="222222"/>
                </a:solidFill>
                <a:highlight>
                  <a:srgbClr val="FFFFFF"/>
                </a:highlight>
              </a:rPr>
              <a:t>, especially </a:t>
            </a:r>
            <a:r>
              <a:rPr lang="en" sz="1050" u="sng">
                <a:solidFill>
                  <a:srgbClr val="0B0080"/>
                </a:solidFill>
                <a:highlight>
                  <a:srgbClr val="FFFFFF"/>
                </a:highlight>
                <a:hlinkClick r:id="rId8"/>
              </a:rPr>
              <a:t>source-to-source transformation</a:t>
            </a:r>
            <a:r>
              <a:rPr lang="en" sz="1050">
                <a:solidFill>
                  <a:srgbClr val="222222"/>
                </a:solidFill>
                <a:highlight>
                  <a:srgbClr val="FFFFFF"/>
                </a:highlight>
              </a:rPr>
              <a:t>.</a:t>
            </a:r>
            <a:r>
              <a:rPr baseline="30000" lang="en" sz="1400" u="sng">
                <a:solidFill>
                  <a:srgbClr val="0B0080"/>
                </a:solidFill>
                <a:highlight>
                  <a:srgbClr val="FFFFFF"/>
                </a:highlight>
                <a:hlinkClick r:id="rId9"/>
              </a:rPr>
              <a:t>[1]</a:t>
            </a:r>
            <a:r>
              <a:rPr lang="en" sz="1050">
                <a:solidFill>
                  <a:srgbClr val="222222"/>
                </a:solidFill>
                <a:highlight>
                  <a:srgbClr val="FFFFFF"/>
                </a:highlight>
              </a:rPr>
              <a:t> It was acquired in the late 1960s by </a:t>
            </a:r>
            <a:r>
              <a:rPr lang="en" sz="1050" u="sng">
                <a:solidFill>
                  <a:srgbClr val="0B0080"/>
                </a:solidFill>
                <a:highlight>
                  <a:srgbClr val="FFFFFF"/>
                </a:highlight>
                <a:hlinkClick r:id="rId10"/>
              </a:rPr>
              <a:t>Applied Data Research</a:t>
            </a:r>
            <a:r>
              <a:rPr lang="en" sz="1050">
                <a:solidFill>
                  <a:srgbClr val="222222"/>
                </a:solidFill>
                <a:highlight>
                  <a:srgbClr val="FFFFFF"/>
                </a:highlight>
              </a:rPr>
              <a:t>.</a:t>
            </a:r>
          </a:p>
          <a:p>
            <a:pPr lvl="0" rtl="0">
              <a:lnSpc>
                <a:spcPct val="115000"/>
              </a:lnSpc>
              <a:spcBef>
                <a:spcPts val="600"/>
              </a:spcBef>
              <a:spcAft>
                <a:spcPts val="600"/>
              </a:spcAft>
              <a:buClr>
                <a:schemeClr val="dk1"/>
              </a:buClr>
              <a:buSzPct val="100000"/>
              <a:buFont typeface="Arial"/>
              <a:buNone/>
            </a:pPr>
            <a:r>
              <a:rPr lang="en" sz="1050">
                <a:solidFill>
                  <a:srgbClr val="222222"/>
                </a:solidFill>
                <a:highlight>
                  <a:srgbClr val="FFFFFF"/>
                </a:highlight>
              </a:rPr>
              <a:t>Many well-known computer scientist were employed by, or consulted for, COMPASS at some point in their careers, including </a:t>
            </a:r>
            <a:r>
              <a:rPr lang="en" sz="1050" u="sng">
                <a:solidFill>
                  <a:srgbClr val="0B0080"/>
                </a:solidFill>
                <a:highlight>
                  <a:srgbClr val="FFFFFF"/>
                </a:highlight>
                <a:hlinkClick r:id="rId11"/>
              </a:rPr>
              <a:t>Michael J. Fischer</a:t>
            </a:r>
            <a:r>
              <a:rPr lang="en" sz="1050">
                <a:solidFill>
                  <a:srgbClr val="222222"/>
                </a:solidFill>
                <a:highlight>
                  <a:srgbClr val="FFFFFF"/>
                </a:highlight>
              </a:rPr>
              <a:t>, </a:t>
            </a:r>
            <a:r>
              <a:rPr lang="en" sz="1050" u="sng">
                <a:solidFill>
                  <a:srgbClr val="0B0080"/>
                </a:solidFill>
                <a:highlight>
                  <a:srgbClr val="FFFFFF"/>
                </a:highlight>
                <a:hlinkClick r:id="rId12"/>
              </a:rPr>
              <a:t>Stephen Warshall</a:t>
            </a:r>
            <a:r>
              <a:rPr lang="en" sz="1050">
                <a:solidFill>
                  <a:srgbClr val="222222"/>
                </a:solidFill>
                <a:highlight>
                  <a:srgbClr val="FFFFFF"/>
                </a:highlight>
              </a:rPr>
              <a:t>, </a:t>
            </a:r>
            <a:r>
              <a:rPr lang="en" sz="1050" u="sng">
                <a:solidFill>
                  <a:srgbClr val="0B0080"/>
                </a:solidFill>
                <a:highlight>
                  <a:srgbClr val="FFFFFF"/>
                </a:highlight>
                <a:hlinkClick r:id="rId13"/>
              </a:rPr>
              <a:t>Robert W. Floyd</a:t>
            </a:r>
            <a:r>
              <a:rPr lang="en" sz="1050">
                <a:solidFill>
                  <a:srgbClr val="222222"/>
                </a:solidFill>
                <a:highlight>
                  <a:srgbClr val="FFFFFF"/>
                </a:highlight>
              </a:rPr>
              <a:t>, and </a:t>
            </a:r>
            <a:r>
              <a:rPr lang="en" sz="1050" u="sng">
                <a:solidFill>
                  <a:srgbClr val="0B0080"/>
                </a:solidFill>
                <a:highlight>
                  <a:srgbClr val="FFFFFF"/>
                </a:highlight>
                <a:hlinkClick r:id="rId14"/>
              </a:rPr>
              <a:t>Leslie Lamport</a:t>
            </a:r>
            <a:r>
              <a:rPr lang="en" sz="1050">
                <a:solidFill>
                  <a:srgbClr val="222222"/>
                </a:solidFill>
                <a:highlight>
                  <a:srgbClr val="FFFFFF"/>
                </a:highlight>
              </a:rPr>
              <a:t>.</a:t>
            </a:r>
            <a:r>
              <a:rPr baseline="30000" lang="en" sz="1400" u="sng">
                <a:solidFill>
                  <a:srgbClr val="0B0080"/>
                </a:solidFill>
                <a:highlight>
                  <a:srgbClr val="FFFFFF"/>
                </a:highlight>
                <a:hlinkClick r:id="rId15"/>
              </a:rPr>
              <a:t>[2]</a:t>
            </a:r>
            <a:r>
              <a:rPr lang="en" sz="1050">
                <a:solidFill>
                  <a:srgbClr val="222222"/>
                </a:solidFill>
                <a:highlight>
                  <a:srgbClr val="FFFFFF"/>
                </a:highlight>
              </a:rPr>
              <a:t> Some of the systems they worked on include </a:t>
            </a:r>
            <a:r>
              <a:rPr lang="en" sz="1050" u="sng">
                <a:solidFill>
                  <a:srgbClr val="0B0080"/>
                </a:solidFill>
                <a:highlight>
                  <a:srgbClr val="FFFFFF"/>
                </a:highlight>
                <a:hlinkClick r:id="rId16"/>
              </a:rPr>
              <a:t>AMBIT/G</a:t>
            </a:r>
            <a:r>
              <a:rPr baseline="30000" lang="en" sz="1400" u="sng">
                <a:solidFill>
                  <a:srgbClr val="0B0080"/>
                </a:solidFill>
                <a:highlight>
                  <a:srgbClr val="FFFFFF"/>
                </a:highlight>
                <a:hlinkClick r:id="rId17"/>
              </a:rPr>
              <a:t>[3]</a:t>
            </a:r>
            <a:r>
              <a:rPr lang="en" sz="1050">
                <a:solidFill>
                  <a:srgbClr val="222222"/>
                </a:solidFill>
                <a:highlight>
                  <a:srgbClr val="FFFFFF"/>
                </a:highlight>
              </a:rPr>
              <a:t> and IVTRAN, a </a:t>
            </a:r>
            <a:r>
              <a:rPr lang="en" sz="1050" u="sng">
                <a:solidFill>
                  <a:srgbClr val="0B0080"/>
                </a:solidFill>
                <a:highlight>
                  <a:srgbClr val="FFFFFF"/>
                </a:highlight>
                <a:hlinkClick r:id="rId18"/>
              </a:rPr>
              <a:t>Fortran</a:t>
            </a:r>
            <a:r>
              <a:rPr lang="en" sz="1050">
                <a:solidFill>
                  <a:srgbClr val="222222"/>
                </a:solidFill>
                <a:highlight>
                  <a:srgbClr val="FFFFFF"/>
                </a:highlight>
              </a:rPr>
              <a:t> compiler for the </a:t>
            </a:r>
            <a:r>
              <a:rPr lang="en" sz="1050" u="sng">
                <a:solidFill>
                  <a:srgbClr val="0B0080"/>
                </a:solidFill>
                <a:highlight>
                  <a:srgbClr val="FFFFFF"/>
                </a:highlight>
                <a:hlinkClick r:id="rId19"/>
              </a:rPr>
              <a:t>ILLIAC IV</a:t>
            </a:r>
            <a:r>
              <a:rPr lang="en" sz="1050">
                <a:solidFill>
                  <a:srgbClr val="222222"/>
                </a:solidFill>
                <a:highlight>
                  <a:srgbClr val="FFFFFF"/>
                </a:highlight>
              </a:rPr>
              <a:t>.</a:t>
            </a:r>
            <a:r>
              <a:rPr baseline="30000" lang="en" sz="1400" u="sng">
                <a:solidFill>
                  <a:srgbClr val="0B0080"/>
                </a:solidFill>
                <a:highlight>
                  <a:srgbClr val="FFFFFF"/>
                </a:highlight>
                <a:hlinkClick r:id="rId20"/>
              </a:rPr>
              <a:t>[4]</a:t>
            </a:r>
          </a:p>
          <a:p>
            <a:pPr lvl="0" rtl="0">
              <a:lnSpc>
                <a:spcPct val="115000"/>
              </a:lnSpc>
              <a:spcBef>
                <a:spcPts val="600"/>
              </a:spcBef>
              <a:spcAft>
                <a:spcPts val="600"/>
              </a:spcAft>
              <a:buClr>
                <a:schemeClr val="dk1"/>
              </a:buClr>
              <a:buSzPct val="100000"/>
              <a:buFont typeface="Arial"/>
              <a:buNone/>
            </a:pPr>
            <a:r>
              <a:rPr lang="en" sz="1050">
                <a:solidFill>
                  <a:srgbClr val="222222"/>
                </a:solidFill>
                <a:highlight>
                  <a:srgbClr val="FFFFFF"/>
                </a:highlight>
              </a:rPr>
              <a:t>Leslie Lamport wrote his influential "</a:t>
            </a:r>
            <a:r>
              <a:rPr lang="en" sz="1050" u="sng">
                <a:solidFill>
                  <a:srgbClr val="0B0080"/>
                </a:solidFill>
                <a:highlight>
                  <a:srgbClr val="FFFFFF"/>
                </a:highlight>
                <a:hlinkClick r:id="rId21"/>
              </a:rPr>
              <a:t>Time, Clocks</a:t>
            </a:r>
            <a:r>
              <a:rPr lang="en" sz="1050">
                <a:solidFill>
                  <a:srgbClr val="222222"/>
                </a:solidFill>
                <a:highlight>
                  <a:srgbClr val="FFFFFF"/>
                </a:highlight>
              </a:rPr>
              <a:t>" paper while he was at COMPASS.</a:t>
            </a:r>
            <a:r>
              <a:rPr baseline="30000" lang="en" sz="1400" u="sng">
                <a:solidFill>
                  <a:srgbClr val="0B0080"/>
                </a:solidFill>
                <a:highlight>
                  <a:srgbClr val="FFFFFF"/>
                </a:highlight>
                <a:hlinkClick r:id="rId22"/>
              </a:rPr>
              <a:t>[5]</a:t>
            </a:r>
            <a:r>
              <a:rPr baseline="30000" lang="en" sz="1400" u="sng">
                <a:solidFill>
                  <a:srgbClr val="0B0080"/>
                </a:solidFill>
                <a:highlight>
                  <a:srgbClr val="FFFFFF"/>
                </a:highlight>
                <a:hlinkClick r:id="rId23"/>
              </a:rPr>
              <a:t>[2]</a:t>
            </a:r>
          </a:p>
          <a:p>
            <a:pPr lvl="0" rtl="0">
              <a:lnSpc>
                <a:spcPct val="115000"/>
              </a:lnSpc>
              <a:spcBef>
                <a:spcPts val="600"/>
              </a:spcBef>
              <a:spcAft>
                <a:spcPts val="600"/>
              </a:spcAft>
              <a:buClr>
                <a:schemeClr val="dk1"/>
              </a:buClr>
              <a:buSzPct val="100000"/>
              <a:buFont typeface="Arial"/>
              <a:buNone/>
            </a:pPr>
            <a:r>
              <a:rPr lang="en" sz="1050">
                <a:solidFill>
                  <a:srgbClr val="222222"/>
                </a:solidFill>
                <a:highlight>
                  <a:srgbClr val="FFFFFF"/>
                </a:highlight>
              </a:rPr>
              <a:t>The original </a:t>
            </a:r>
            <a:r>
              <a:rPr lang="en" sz="1050" u="sng">
                <a:solidFill>
                  <a:srgbClr val="0B0080"/>
                </a:solidFill>
                <a:highlight>
                  <a:srgbClr val="FFFFFF"/>
                </a:highlight>
                <a:hlinkClick r:id="rId24"/>
              </a:rPr>
              <a:t>vectorizing compiler</a:t>
            </a:r>
            <a:r>
              <a:rPr lang="en" sz="1050">
                <a:solidFill>
                  <a:srgbClr val="222222"/>
                </a:solidFill>
                <a:highlight>
                  <a:srgbClr val="FFFFFF"/>
                </a:highlight>
              </a:rPr>
              <a:t> for the </a:t>
            </a:r>
            <a:r>
              <a:rPr lang="en" sz="1050" u="sng">
                <a:solidFill>
                  <a:srgbClr val="0B0080"/>
                </a:solidFill>
                <a:highlight>
                  <a:srgbClr val="FFFFFF"/>
                </a:highlight>
                <a:hlinkClick r:id="rId25"/>
              </a:rPr>
              <a:t>ILLIAC IV</a:t>
            </a:r>
            <a:r>
              <a:rPr lang="en" sz="1050">
                <a:solidFill>
                  <a:srgbClr val="222222"/>
                </a:solidFill>
                <a:highlight>
                  <a:srgbClr val="FFFFFF"/>
                </a:highlight>
              </a:rPr>
              <a:t> was written at COMPASS</a:t>
            </a:r>
            <a:r>
              <a:rPr baseline="30000" lang="en" sz="1400" u="sng">
                <a:solidFill>
                  <a:srgbClr val="0B0080"/>
                </a:solidFill>
                <a:highlight>
                  <a:srgbClr val="FFFFFF"/>
                </a:highlight>
                <a:hlinkClick r:id="rId26"/>
              </a:rPr>
              <a:t>[6]</a:t>
            </a:r>
            <a:r>
              <a:rPr lang="en" sz="1050">
                <a:solidFill>
                  <a:srgbClr val="222222"/>
                </a:solidFill>
                <a:highlight>
                  <a:srgbClr val="FFFFFF"/>
                </a:highlight>
              </a:rPr>
              <a:t> with contributions by Lamport, who worked there part-time.</a:t>
            </a:r>
            <a:r>
              <a:rPr baseline="30000" lang="en" sz="1400" u="sng">
                <a:solidFill>
                  <a:srgbClr val="0B0080"/>
                </a:solidFill>
                <a:highlight>
                  <a:srgbClr val="FFFFFF"/>
                </a:highlight>
                <a:hlinkClick r:id="rId27"/>
              </a:rPr>
              <a:t>[7]</a:t>
            </a:r>
          </a:p>
          <a:p>
            <a:pPr lvl="0" rtl="0">
              <a:lnSpc>
                <a:spcPct val="115000"/>
              </a:lnSpc>
              <a:spcBef>
                <a:spcPts val="600"/>
              </a:spcBef>
              <a:spcAft>
                <a:spcPts val="600"/>
              </a:spcAft>
              <a:buClr>
                <a:schemeClr val="dk1"/>
              </a:buClr>
              <a:buSzPct val="100000"/>
              <a:buFont typeface="Arial"/>
              <a:buNone/>
            </a:pPr>
            <a:r>
              <a:rPr lang="en" sz="1050">
                <a:solidFill>
                  <a:srgbClr val="222222"/>
                </a:solidFill>
                <a:highlight>
                  <a:srgbClr val="FFFFFF"/>
                </a:highlight>
              </a:rPr>
              <a:t>Robert Floyd's </a:t>
            </a:r>
            <a:r>
              <a:rPr i="1" lang="en" sz="1050">
                <a:solidFill>
                  <a:srgbClr val="222222"/>
                </a:solidFill>
                <a:highlight>
                  <a:srgbClr val="FFFFFF"/>
                </a:highlight>
              </a:rPr>
              <a:t>Treesort</a:t>
            </a:r>
            <a:r>
              <a:rPr lang="en" sz="1050">
                <a:solidFill>
                  <a:srgbClr val="222222"/>
                </a:solidFill>
                <a:highlight>
                  <a:srgbClr val="FFFFFF"/>
                </a:highlight>
              </a:rPr>
              <a:t> algorithm was published while Floyd was at COMPASS.</a:t>
            </a:r>
            <a:r>
              <a:rPr baseline="30000" lang="en" sz="1400" u="sng">
                <a:solidFill>
                  <a:srgbClr val="0B0080"/>
                </a:solidFill>
                <a:highlight>
                  <a:srgbClr val="FFFFFF"/>
                </a:highlight>
                <a:hlinkClick r:id="rId28"/>
              </a:rPr>
              <a:t>[8]</a:t>
            </a:r>
          </a:p>
          <a:p>
            <a:pPr lvl="0" rtl="0">
              <a:lnSpc>
                <a:spcPct val="130000"/>
              </a:lnSpc>
              <a:spcBef>
                <a:spcPts val="1700"/>
              </a:spcBef>
              <a:spcAft>
                <a:spcPts val="400"/>
              </a:spcAft>
              <a:buClr>
                <a:schemeClr val="dk1"/>
              </a:buClr>
              <a:buSzPct val="64705"/>
              <a:buFont typeface="Arial"/>
              <a:buNone/>
            </a:pPr>
            <a:r>
              <a:rPr lang="en" sz="1700">
                <a:solidFill>
                  <a:schemeClr val="dk1"/>
                </a:solidFill>
                <a:highlight>
                  <a:srgbClr val="FFFFFF"/>
                </a:highlight>
                <a:latin typeface="Georgia"/>
                <a:ea typeface="Georgia"/>
                <a:cs typeface="Georgia"/>
                <a:sym typeface="Georgia"/>
              </a:rPr>
              <a:t>Corporate history</a:t>
            </a:r>
            <a:r>
              <a:rPr lang="en">
                <a:solidFill>
                  <a:srgbClr val="54595D"/>
                </a:solidFill>
                <a:highlight>
                  <a:srgbClr val="FFFFFF"/>
                </a:highlight>
              </a:rPr>
              <a:t>[</a:t>
            </a:r>
            <a:r>
              <a:rPr lang="en" u="sng">
                <a:solidFill>
                  <a:srgbClr val="0B0080"/>
                </a:solidFill>
                <a:highlight>
                  <a:srgbClr val="FFFFFF"/>
                </a:highlight>
                <a:hlinkClick r:id="rId29"/>
              </a:rPr>
              <a:t>edit</a:t>
            </a:r>
            <a:r>
              <a:rPr lang="en">
                <a:solidFill>
                  <a:srgbClr val="54595D"/>
                </a:solidFill>
                <a:highlight>
                  <a:srgbClr val="FFFFFF"/>
                </a:highlight>
              </a:rPr>
              <a:t>]</a:t>
            </a:r>
          </a:p>
          <a:p>
            <a:pPr lvl="0" rtl="0">
              <a:lnSpc>
                <a:spcPct val="115000"/>
              </a:lnSpc>
              <a:spcBef>
                <a:spcPts val="600"/>
              </a:spcBef>
              <a:spcAft>
                <a:spcPts val="600"/>
              </a:spcAft>
              <a:buClr>
                <a:schemeClr val="dk1"/>
              </a:buClr>
              <a:buSzPct val="100000"/>
              <a:buFont typeface="Arial"/>
              <a:buNone/>
            </a:pPr>
            <a:r>
              <a:rPr lang="en" sz="1050" u="sng">
                <a:solidFill>
                  <a:srgbClr val="0B0080"/>
                </a:solidFill>
                <a:highlight>
                  <a:srgbClr val="FFFFFF"/>
                </a:highlight>
                <a:hlinkClick r:id="rId30"/>
              </a:rPr>
              <a:t>Applied Data Research</a:t>
            </a:r>
            <a:r>
              <a:rPr lang="en" sz="1050">
                <a:solidFill>
                  <a:srgbClr val="222222"/>
                </a:solidFill>
                <a:highlight>
                  <a:srgbClr val="FFFFFF"/>
                </a:highlight>
              </a:rPr>
              <a:t> (ADR) bought Massachusetts Computer Associates in the late 1960s.</a:t>
            </a:r>
            <a:r>
              <a:rPr baseline="30000" lang="en" sz="1400" u="sng">
                <a:solidFill>
                  <a:srgbClr val="0B0080"/>
                </a:solidFill>
                <a:highlight>
                  <a:srgbClr val="FFFFFF"/>
                </a:highlight>
                <a:hlinkClick r:id="rId31"/>
              </a:rPr>
              <a:t>[9]</a:t>
            </a:r>
            <a:r>
              <a:rPr lang="en" sz="1050">
                <a:solidFill>
                  <a:srgbClr val="222222"/>
                </a:solidFill>
                <a:highlight>
                  <a:srgbClr val="FFFFFF"/>
                </a:highlight>
              </a:rPr>
              <a:t> ADR was sold to </a:t>
            </a:r>
            <a:r>
              <a:rPr lang="en" sz="1050" u="sng">
                <a:solidFill>
                  <a:srgbClr val="0B0080"/>
                </a:solidFill>
                <a:highlight>
                  <a:srgbClr val="FFFFFF"/>
                </a:highlight>
                <a:hlinkClick r:id="rId32"/>
              </a:rPr>
              <a:t>Ameritech</a:t>
            </a:r>
            <a:r>
              <a:rPr lang="en" sz="1050">
                <a:solidFill>
                  <a:srgbClr val="222222"/>
                </a:solidFill>
                <a:highlight>
                  <a:srgbClr val="FFFFFF"/>
                </a:highlight>
              </a:rPr>
              <a:t> in 1986 and then by Ameritech to the (unrelated) </a:t>
            </a:r>
            <a:r>
              <a:rPr lang="en" sz="1050" u="sng">
                <a:solidFill>
                  <a:srgbClr val="0B0080"/>
                </a:solidFill>
                <a:highlight>
                  <a:srgbClr val="FFFFFF"/>
                </a:highlight>
                <a:hlinkClick r:id="rId33"/>
              </a:rPr>
              <a:t>Computer Associates</a:t>
            </a:r>
            <a:r>
              <a:rPr lang="en" sz="1050">
                <a:solidFill>
                  <a:srgbClr val="222222"/>
                </a:solidFill>
                <a:highlight>
                  <a:srgbClr val="FFFFFF"/>
                </a:highlight>
              </a:rPr>
              <a:t> of New York.</a:t>
            </a:r>
            <a:r>
              <a:rPr baseline="30000" lang="en" sz="1400" u="sng">
                <a:solidFill>
                  <a:srgbClr val="0B0080"/>
                </a:solidFill>
                <a:highlight>
                  <a:srgbClr val="FFFFFF"/>
                </a:highlight>
                <a:hlinkClick r:id="rId34"/>
              </a:rPr>
              <a:t>[10]</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6" name="Shape 56"/>
        <p:cNvGrpSpPr/>
        <p:nvPr/>
      </p:nvGrpSpPr>
      <p:grpSpPr>
        <a:xfrm>
          <a:off x="0" y="0"/>
          <a:ext cx="0" cy="0"/>
          <a:chOff x="0" y="0"/>
          <a:chExt cx="0" cy="0"/>
        </a:xfrm>
      </p:grpSpPr>
      <p:sp>
        <p:nvSpPr>
          <p:cNvPr id="57" name="Shape 57"/>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58" name="Shape 58"/>
          <p:cNvSpPr txBox="1"/>
          <p:nvPr>
            <p:ph idx="1" type="body"/>
          </p:nvPr>
        </p:nvSpPr>
        <p:spPr>
          <a:xfrm>
            <a:off x="628650" y="1369219"/>
            <a:ext cx="78867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62" name="Shape 62"/>
        <p:cNvGrpSpPr/>
        <p:nvPr/>
      </p:nvGrpSpPr>
      <p:grpSpPr>
        <a:xfrm>
          <a:off x="0" y="0"/>
          <a:ext cx="0" cy="0"/>
          <a:chOff x="0" y="0"/>
          <a:chExt cx="0" cy="0"/>
        </a:xfrm>
      </p:grpSpPr>
      <p:sp>
        <p:nvSpPr>
          <p:cNvPr id="63" name="Shape 63"/>
          <p:cNvSpPr txBox="1"/>
          <p:nvPr>
            <p:ph type="ctrTitle"/>
          </p:nvPr>
        </p:nvSpPr>
        <p:spPr>
          <a:xfrm>
            <a:off x="1143000" y="841772"/>
            <a:ext cx="6858000" cy="17907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4" name="Shape 64"/>
          <p:cNvSpPr txBox="1"/>
          <p:nvPr>
            <p:ph idx="1" type="subTitle"/>
          </p:nvPr>
        </p:nvSpPr>
        <p:spPr>
          <a:xfrm>
            <a:off x="1143000" y="2701528"/>
            <a:ext cx="6858000" cy="1241700"/>
          </a:xfrm>
          <a:prstGeom prst="rect">
            <a:avLst/>
          </a:prstGeom>
          <a:noFill/>
          <a:ln>
            <a:noFill/>
          </a:ln>
        </p:spPr>
        <p:txBody>
          <a:bodyPr anchorCtr="0" anchor="t" bIns="68575" lIns="68575" rIns="68575" wrap="square"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68" name="Shape 68"/>
        <p:cNvGrpSpPr/>
        <p:nvPr/>
      </p:nvGrpSpPr>
      <p:grpSpPr>
        <a:xfrm>
          <a:off x="0" y="0"/>
          <a:ext cx="0" cy="0"/>
          <a:chOff x="0" y="0"/>
          <a:chExt cx="0" cy="0"/>
        </a:xfrm>
      </p:grpSpPr>
      <p:sp>
        <p:nvSpPr>
          <p:cNvPr id="69" name="Shape 69"/>
          <p:cNvSpPr txBox="1"/>
          <p:nvPr>
            <p:ph type="title"/>
          </p:nvPr>
        </p:nvSpPr>
        <p:spPr>
          <a:xfrm>
            <a:off x="623888" y="1282304"/>
            <a:ext cx="7886700" cy="21396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0" name="Shape 70"/>
          <p:cNvSpPr txBox="1"/>
          <p:nvPr>
            <p:ph idx="1" type="body"/>
          </p:nvPr>
        </p:nvSpPr>
        <p:spPr>
          <a:xfrm>
            <a:off x="623888" y="3442097"/>
            <a:ext cx="7886700" cy="11253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4" name="Shape 74"/>
        <p:cNvGrpSpPr/>
        <p:nvPr/>
      </p:nvGrpSpPr>
      <p:grpSpPr>
        <a:xfrm>
          <a:off x="0" y="0"/>
          <a:ext cx="0" cy="0"/>
          <a:chOff x="0" y="0"/>
          <a:chExt cx="0" cy="0"/>
        </a:xfrm>
      </p:grpSpPr>
      <p:sp>
        <p:nvSpPr>
          <p:cNvPr id="75" name="Shape 75"/>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6" name="Shape 76"/>
          <p:cNvSpPr txBox="1"/>
          <p:nvPr>
            <p:ph idx="1" type="body"/>
          </p:nvPr>
        </p:nvSpPr>
        <p:spPr>
          <a:xfrm>
            <a:off x="628650" y="1369219"/>
            <a:ext cx="3886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4629150" y="1369219"/>
            <a:ext cx="3886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629841"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3" name="Shape 83"/>
          <p:cNvSpPr txBox="1"/>
          <p:nvPr>
            <p:ph idx="1" type="body"/>
          </p:nvPr>
        </p:nvSpPr>
        <p:spPr>
          <a:xfrm>
            <a:off x="629841" y="1260872"/>
            <a:ext cx="3868500" cy="6180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629841" y="1878806"/>
            <a:ext cx="38685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4629150" y="1260872"/>
            <a:ext cx="3887400" cy="6180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4629150" y="1878806"/>
            <a:ext cx="38874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0" name="Shape 90"/>
        <p:cNvGrpSpPr/>
        <p:nvPr/>
      </p:nvGrpSpPr>
      <p:grpSpPr>
        <a:xfrm>
          <a:off x="0" y="0"/>
          <a:ext cx="0" cy="0"/>
          <a:chOff x="0" y="0"/>
          <a:chExt cx="0" cy="0"/>
        </a:xfrm>
      </p:grpSpPr>
      <p:sp>
        <p:nvSpPr>
          <p:cNvPr id="91" name="Shape 91"/>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92" name="Shape 92"/>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629841" y="342900"/>
            <a:ext cx="2949000" cy="12003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1" name="Shape 101"/>
          <p:cNvSpPr txBox="1"/>
          <p:nvPr>
            <p:ph idx="1" type="body"/>
          </p:nvPr>
        </p:nvSpPr>
        <p:spPr>
          <a:xfrm>
            <a:off x="3887391" y="740569"/>
            <a:ext cx="4629300" cy="3655200"/>
          </a:xfrm>
          <a:prstGeom prst="rect">
            <a:avLst/>
          </a:prstGeom>
          <a:noFill/>
          <a:ln>
            <a:noFill/>
          </a:ln>
        </p:spPr>
        <p:txBody>
          <a:bodyPr anchorCtr="0" anchor="t" bIns="68575" lIns="68575" rIns="68575" wrap="square"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1" y="1543050"/>
            <a:ext cx="294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629841" y="342900"/>
            <a:ext cx="2949000" cy="12003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8" name="Shape 108"/>
          <p:cNvSpPr/>
          <p:nvPr>
            <p:ph idx="2" type="pic"/>
          </p:nvPr>
        </p:nvSpPr>
        <p:spPr>
          <a:xfrm>
            <a:off x="3887391" y="740569"/>
            <a:ext cx="4629300" cy="36552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629841" y="1543050"/>
            <a:ext cx="294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5" name="Shape 115"/>
          <p:cNvSpPr txBox="1"/>
          <p:nvPr>
            <p:ph idx="1" type="body"/>
          </p:nvPr>
        </p:nvSpPr>
        <p:spPr>
          <a:xfrm rot="5400000">
            <a:off x="2940300" y="-942431"/>
            <a:ext cx="3263400" cy="78867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50" y="1467544"/>
            <a:ext cx="4359000" cy="19716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21" name="Shape 121"/>
          <p:cNvSpPr txBox="1"/>
          <p:nvPr>
            <p:ph idx="1" type="body"/>
          </p:nvPr>
        </p:nvSpPr>
        <p:spPr>
          <a:xfrm rot="5400000">
            <a:off x="1349475" y="-447056"/>
            <a:ext cx="4359000" cy="58008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2" name="Shape 52"/>
          <p:cNvSpPr txBox="1"/>
          <p:nvPr>
            <p:ph idx="1" type="body"/>
          </p:nvPr>
        </p:nvSpPr>
        <p:spPr>
          <a:xfrm>
            <a:off x="628650" y="1369219"/>
            <a:ext cx="78867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cs.utexas.edu/users/EWD/transcriptions/EWD08xx/EWD864.html"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628650" y="883444"/>
            <a:ext cx="7886700" cy="994200"/>
          </a:xfrm>
          <a:prstGeom prst="rect">
            <a:avLst/>
          </a:prstGeom>
        </p:spPr>
        <p:txBody>
          <a:bodyPr anchorCtr="0" anchor="ctr" bIns="68575" lIns="68575" rIns="68575" wrap="square" tIns="68575">
            <a:noAutofit/>
          </a:bodyPr>
          <a:lstStyle/>
          <a:p>
            <a:pPr lvl="0" rtl="0" algn="ctr">
              <a:spcBef>
                <a:spcPts val="0"/>
              </a:spcBef>
              <a:buNone/>
            </a:pPr>
            <a:r>
              <a:rPr b="1" lang="en">
                <a:solidFill>
                  <a:srgbClr val="434343"/>
                </a:solidFill>
              </a:rPr>
              <a:t>Cornell CS 6410, 10/5/2017</a:t>
            </a:r>
          </a:p>
          <a:p>
            <a:pPr lvl="0" rtl="0" algn="ctr">
              <a:spcBef>
                <a:spcPts val="0"/>
              </a:spcBef>
              <a:buNone/>
            </a:pPr>
            <a:r>
              <a:t/>
            </a:r>
            <a:endParaRPr b="1"/>
          </a:p>
          <a:p>
            <a:pPr lvl="0" rtl="0" algn="ctr">
              <a:spcBef>
                <a:spcPts val="0"/>
              </a:spcBef>
              <a:buNone/>
            </a:pPr>
            <a:r>
              <a:rPr b="1" lang="en"/>
              <a:t>Today’s Theme</a:t>
            </a:r>
            <a:r>
              <a:rPr lang="en"/>
              <a:t>:</a:t>
            </a:r>
          </a:p>
          <a:p>
            <a:pPr lvl="0" algn="ctr">
              <a:spcBef>
                <a:spcPts val="0"/>
              </a:spcBef>
              <a:buNone/>
            </a:pPr>
            <a:r>
              <a:rPr lang="en"/>
              <a:t>Consistency in a Distributed System</a:t>
            </a:r>
          </a:p>
        </p:txBody>
      </p:sp>
      <p:sp>
        <p:nvSpPr>
          <p:cNvPr id="130" name="Shape 130"/>
          <p:cNvSpPr txBox="1"/>
          <p:nvPr>
            <p:ph idx="1" type="body"/>
          </p:nvPr>
        </p:nvSpPr>
        <p:spPr>
          <a:xfrm>
            <a:off x="628650" y="2588423"/>
            <a:ext cx="7886700" cy="2227200"/>
          </a:xfrm>
          <a:prstGeom prst="rect">
            <a:avLst/>
          </a:prstGeom>
        </p:spPr>
        <p:txBody>
          <a:bodyPr anchorCtr="0" anchor="t" bIns="68575" lIns="68575" rIns="68575" wrap="square" tIns="68575">
            <a:noAutofit/>
          </a:bodyPr>
          <a:lstStyle/>
          <a:p>
            <a:pPr lvl="0" rtl="0" algn="ctr">
              <a:spcBef>
                <a:spcPts val="0"/>
              </a:spcBef>
              <a:buNone/>
            </a:pPr>
            <a:r>
              <a:rPr lang="en"/>
              <a:t>Papers:</a:t>
            </a:r>
          </a:p>
          <a:p>
            <a:pPr lvl="0" rtl="0" algn="ctr">
              <a:spcBef>
                <a:spcPts val="0"/>
              </a:spcBef>
              <a:buNone/>
            </a:pPr>
            <a:r>
              <a:t/>
            </a:r>
            <a:endParaRPr sz="1000"/>
          </a:p>
          <a:p>
            <a:pPr indent="-342900" lvl="0" marL="457200" rtl="0">
              <a:lnSpc>
                <a:spcPct val="100000"/>
              </a:lnSpc>
              <a:spcBef>
                <a:spcPts val="0"/>
              </a:spcBef>
              <a:spcAft>
                <a:spcPts val="1600"/>
              </a:spcAft>
              <a:buClr>
                <a:schemeClr val="dk1"/>
              </a:buClr>
              <a:buSzPct val="100000"/>
              <a:buFont typeface="Arial"/>
              <a:buChar char="●"/>
            </a:pPr>
            <a:r>
              <a:rPr i="1" lang="en" sz="1800"/>
              <a:t>Time, Clocks, and the Ordering of Events in a Distributed System</a:t>
            </a:r>
            <a:r>
              <a:rPr lang="en" sz="1800"/>
              <a:t>, Leslie Lamport, Communications of ACM,Volume 27 Issue 7, July 1978.</a:t>
            </a:r>
          </a:p>
          <a:p>
            <a:pPr indent="-342900" lvl="0" marL="457200" rtl="0">
              <a:lnSpc>
                <a:spcPct val="100000"/>
              </a:lnSpc>
              <a:spcBef>
                <a:spcPts val="0"/>
              </a:spcBef>
              <a:buClr>
                <a:schemeClr val="dk1"/>
              </a:buClr>
              <a:buSzPct val="100000"/>
              <a:buFont typeface="Arial"/>
              <a:buChar char="●"/>
            </a:pPr>
            <a:r>
              <a:rPr i="1" lang="en" sz="1800"/>
              <a:t>Distributed Snapshots: Determining Global States of Distributed Systems</a:t>
            </a:r>
            <a:r>
              <a:rPr lang="en" sz="1800"/>
              <a:t>, K.Mani Chandy, Leslie Lamport. ACM Transactions on Computer Systems (TOCS), Volume 3 Issue 1, Feb. 1985.</a:t>
            </a:r>
          </a:p>
          <a:p>
            <a:pPr lvl="0" rtl="0" algn="ctr">
              <a:spcBef>
                <a:spcPts val="0"/>
              </a:spcBef>
              <a:buNone/>
            </a:pPr>
            <a:r>
              <a:t/>
            </a:r>
            <a:endParaRPr>
              <a:latin typeface="Arial"/>
              <a:ea typeface="Arial"/>
              <a:cs typeface="Arial"/>
              <a:sym typeface="Arial"/>
            </a:endParaRPr>
          </a:p>
          <a:p>
            <a:pPr lvl="0" algn="ctr">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Definitions and Perspectives</a:t>
            </a:r>
          </a:p>
        </p:txBody>
      </p:sp>
      <p:sp>
        <p:nvSpPr>
          <p:cNvPr id="186" name="Shape 18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Font typeface="Calibri"/>
            </a:pPr>
            <a:r>
              <a:rPr lang="en">
                <a:latin typeface="Calibri"/>
                <a:ea typeface="Calibri"/>
                <a:cs typeface="Calibri"/>
                <a:sym typeface="Calibri"/>
              </a:rPr>
              <a:t>A </a:t>
            </a:r>
            <a:r>
              <a:rPr i="1" lang="en">
                <a:latin typeface="Calibri"/>
                <a:ea typeface="Calibri"/>
                <a:cs typeface="Calibri"/>
                <a:sym typeface="Calibri"/>
              </a:rPr>
              <a:t>process</a:t>
            </a:r>
            <a:r>
              <a:rPr lang="en">
                <a:latin typeface="Calibri"/>
                <a:ea typeface="Calibri"/>
                <a:cs typeface="Calibri"/>
                <a:sym typeface="Calibri"/>
              </a:rPr>
              <a:t> as a set of events with an a priori total ordering -- a sequencing.</a:t>
            </a:r>
          </a:p>
          <a:p>
            <a:pPr indent="-228600" lvl="0" marL="457200" rtl="0">
              <a:spcBef>
                <a:spcPts val="0"/>
              </a:spcBef>
              <a:buFont typeface="Calibri"/>
            </a:pPr>
            <a:r>
              <a:rPr lang="en">
                <a:latin typeface="Calibri"/>
                <a:ea typeface="Calibri"/>
                <a:cs typeface="Calibri"/>
                <a:sym typeface="Calibri"/>
              </a:rPr>
              <a:t>System as a collection of processes, each process as a sequence of events</a:t>
            </a:r>
          </a:p>
          <a:p>
            <a:pPr indent="-228600" lvl="0" marL="457200">
              <a:spcBef>
                <a:spcPts val="0"/>
              </a:spcBef>
              <a:buFont typeface="Calibri"/>
            </a:pPr>
            <a:r>
              <a:rPr lang="en">
                <a:latin typeface="Calibri"/>
                <a:ea typeface="Calibri"/>
                <a:cs typeface="Calibri"/>
                <a:sym typeface="Calibri"/>
              </a:rPr>
              <a:t>sending/receiving a message as an event in a process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“Happened before” relation, “ → ” </a:t>
            </a:r>
          </a:p>
        </p:txBody>
      </p:sp>
      <p:pic>
        <p:nvPicPr>
          <p:cNvPr id="192" name="Shape 192"/>
          <p:cNvPicPr preferRelativeResize="0"/>
          <p:nvPr/>
        </p:nvPicPr>
        <p:blipFill>
          <a:blip r:embed="rId3">
            <a:alphaModFix/>
          </a:blip>
          <a:stretch>
            <a:fillRect/>
          </a:stretch>
        </p:blipFill>
        <p:spPr>
          <a:xfrm>
            <a:off x="1549763" y="1611950"/>
            <a:ext cx="6044475" cy="2323975"/>
          </a:xfrm>
          <a:prstGeom prst="rect">
            <a:avLst/>
          </a:prstGeom>
          <a:noFill/>
          <a:ln>
            <a:noFill/>
          </a:ln>
        </p:spPr>
      </p:pic>
      <p:sp>
        <p:nvSpPr>
          <p:cNvPr id="193" name="Shape 193"/>
          <p:cNvSpPr txBox="1"/>
          <p:nvPr/>
        </p:nvSpPr>
        <p:spPr>
          <a:xfrm>
            <a:off x="4497650" y="4004625"/>
            <a:ext cx="3096600" cy="387000"/>
          </a:xfrm>
          <a:prstGeom prst="rect">
            <a:avLst/>
          </a:prstGeom>
          <a:noFill/>
          <a:ln>
            <a:noFill/>
          </a:ln>
        </p:spPr>
        <p:txBody>
          <a:bodyPr anchorCtr="0" anchor="t" bIns="91425" lIns="91425" rIns="91425" wrap="square" tIns="91425">
            <a:noAutofit/>
          </a:bodyPr>
          <a:lstStyle/>
          <a:p>
            <a:pPr lvl="0" algn="r">
              <a:spcBef>
                <a:spcPts val="0"/>
              </a:spcBef>
              <a:buNone/>
            </a:pPr>
            <a:r>
              <a:rPr lang="en">
                <a:latin typeface="Calibri"/>
                <a:ea typeface="Calibri"/>
                <a:cs typeface="Calibri"/>
                <a:sym typeface="Calibri"/>
              </a:rPr>
              <a:t>(Lamport 559)</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i="1" lang="en"/>
              <a:t>a </a:t>
            </a:r>
            <a:r>
              <a:rPr lang="en"/>
              <a:t>? </a:t>
            </a:r>
            <a:r>
              <a:rPr i="1" lang="en"/>
              <a:t>a</a:t>
            </a:r>
          </a:p>
        </p:txBody>
      </p:sp>
      <p:sp>
        <p:nvSpPr>
          <p:cNvPr id="199" name="Shape 199"/>
          <p:cNvSpPr txBox="1"/>
          <p:nvPr>
            <p:ph idx="1" type="body"/>
          </p:nvPr>
        </p:nvSpPr>
        <p:spPr>
          <a:xfrm>
            <a:off x="3410400" y="1017725"/>
            <a:ext cx="2323200" cy="1401600"/>
          </a:xfrm>
          <a:prstGeom prst="rect">
            <a:avLst/>
          </a:prstGeom>
        </p:spPr>
        <p:txBody>
          <a:bodyPr anchorCtr="0" anchor="t" bIns="91425" lIns="91425" rIns="91425" wrap="square" tIns="91425">
            <a:noAutofit/>
          </a:bodyPr>
          <a:lstStyle/>
          <a:p>
            <a:pPr lvl="0">
              <a:spcBef>
                <a:spcPts val="0"/>
              </a:spcBef>
              <a:buNone/>
            </a:pPr>
            <a:r>
              <a:rPr i="1" lang="en" sz="7200"/>
              <a:t>a    a</a:t>
            </a:r>
            <a:r>
              <a:rPr lang="en"/>
              <a:t> </a:t>
            </a:r>
          </a:p>
        </p:txBody>
      </p:sp>
      <p:pic>
        <p:nvPicPr>
          <p:cNvPr descr="rightwards_arrow_with_stroke_u219B_icon_256x256.png" id="200" name="Shape 200"/>
          <p:cNvPicPr preferRelativeResize="0"/>
          <p:nvPr/>
        </p:nvPicPr>
        <p:blipFill>
          <a:blip r:embed="rId3">
            <a:alphaModFix/>
          </a:blip>
          <a:stretch>
            <a:fillRect/>
          </a:stretch>
        </p:blipFill>
        <p:spPr>
          <a:xfrm>
            <a:off x="3838825" y="1017725"/>
            <a:ext cx="1401575" cy="1401575"/>
          </a:xfrm>
          <a:prstGeom prst="rect">
            <a:avLst/>
          </a:prstGeom>
          <a:noFill/>
          <a:ln>
            <a:noFill/>
          </a:ln>
        </p:spPr>
      </p:pic>
      <p:sp>
        <p:nvSpPr>
          <p:cNvPr id="201" name="Shape 201"/>
          <p:cNvSpPr txBox="1"/>
          <p:nvPr/>
        </p:nvSpPr>
        <p:spPr>
          <a:xfrm>
            <a:off x="855013" y="2731800"/>
            <a:ext cx="7369200" cy="1644900"/>
          </a:xfrm>
          <a:prstGeom prst="rect">
            <a:avLst/>
          </a:prstGeom>
          <a:noFill/>
          <a:ln>
            <a:noFill/>
          </a:ln>
        </p:spPr>
        <p:txBody>
          <a:bodyPr anchorCtr="0" anchor="t" bIns="91425" lIns="91425" rIns="91425" wrap="square" tIns="91425">
            <a:noAutofit/>
          </a:bodyPr>
          <a:lstStyle/>
          <a:p>
            <a:pPr lvl="0" algn="ctr">
              <a:spcBef>
                <a:spcPts val="0"/>
              </a:spcBef>
              <a:buNone/>
            </a:pPr>
            <a:r>
              <a:rPr lang="en" sz="2000">
                <a:latin typeface="Calibri"/>
                <a:ea typeface="Calibri"/>
                <a:cs typeface="Calibri"/>
                <a:sym typeface="Calibri"/>
              </a:rPr>
              <a:t> “an irreflexive partial ordering on the set of all events in the system”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108175" y="260550"/>
            <a:ext cx="4442352" cy="4216750"/>
          </a:xfrm>
          <a:prstGeom prst="rect">
            <a:avLst/>
          </a:prstGeom>
          <a:noFill/>
          <a:ln cap="flat" cmpd="sng" w="28575">
            <a:solidFill>
              <a:schemeClr val="dk2"/>
            </a:solidFill>
            <a:prstDash val="solid"/>
            <a:round/>
            <a:headEnd len="med" w="med" type="none"/>
            <a:tailEnd len="med" w="med" type="none"/>
          </a:ln>
        </p:spPr>
      </p:pic>
      <p:pic>
        <p:nvPicPr>
          <p:cNvPr id="207" name="Shape 207"/>
          <p:cNvPicPr preferRelativeResize="0"/>
          <p:nvPr/>
        </p:nvPicPr>
        <p:blipFill>
          <a:blip r:embed="rId4">
            <a:alphaModFix/>
          </a:blip>
          <a:stretch>
            <a:fillRect/>
          </a:stretch>
        </p:blipFill>
        <p:spPr>
          <a:xfrm>
            <a:off x="4656597" y="540878"/>
            <a:ext cx="4379228" cy="3936423"/>
          </a:xfrm>
          <a:prstGeom prst="rect">
            <a:avLst/>
          </a:prstGeom>
          <a:noFill/>
          <a:ln cap="flat" cmpd="sng" w="28575">
            <a:solidFill>
              <a:schemeClr val="dk2"/>
            </a:solidFill>
            <a:prstDash val="solid"/>
            <a:round/>
            <a:headEnd len="med" w="med" type="none"/>
            <a:tailEnd len="med" w="med" type="none"/>
          </a:ln>
        </p:spPr>
      </p:pic>
      <p:sp>
        <p:nvSpPr>
          <p:cNvPr id="208" name="Shape 208"/>
          <p:cNvSpPr txBox="1"/>
          <p:nvPr/>
        </p:nvSpPr>
        <p:spPr>
          <a:xfrm>
            <a:off x="2934450" y="4555500"/>
            <a:ext cx="3275100" cy="305100"/>
          </a:xfrm>
          <a:prstGeom prst="rect">
            <a:avLst/>
          </a:prstGeom>
          <a:noFill/>
          <a:ln>
            <a:noFill/>
          </a:ln>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Space-time diagrams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2164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I.e., what can we say from </a:t>
            </a:r>
            <a:r>
              <a:rPr i="1" lang="en">
                <a:latin typeface="Calibri"/>
                <a:ea typeface="Calibri"/>
                <a:cs typeface="Calibri"/>
                <a:sym typeface="Calibri"/>
              </a:rPr>
              <a:t>a</a:t>
            </a:r>
            <a:r>
              <a:rPr lang="en">
                <a:latin typeface="Calibri"/>
                <a:ea typeface="Calibri"/>
                <a:cs typeface="Calibri"/>
                <a:sym typeface="Calibri"/>
              </a:rPr>
              <a:t> → </a:t>
            </a:r>
            <a:r>
              <a:rPr i="1" lang="en">
                <a:latin typeface="Calibri"/>
                <a:ea typeface="Calibri"/>
                <a:cs typeface="Calibri"/>
                <a:sym typeface="Calibri"/>
              </a:rPr>
              <a:t>b</a:t>
            </a:r>
            <a:r>
              <a:rPr lang="en">
                <a:latin typeface="Calibri"/>
                <a:ea typeface="Calibri"/>
                <a:cs typeface="Calibri"/>
                <a:sym typeface="Calibri"/>
              </a:rPr>
              <a:t>?</a:t>
            </a:r>
          </a:p>
        </p:txBody>
      </p:sp>
      <p:sp>
        <p:nvSpPr>
          <p:cNvPr id="214" name="Shape 214"/>
          <p:cNvSpPr txBox="1"/>
          <p:nvPr>
            <p:ph idx="1" type="body"/>
          </p:nvPr>
        </p:nvSpPr>
        <p:spPr>
          <a:xfrm>
            <a:off x="311700" y="923875"/>
            <a:ext cx="8520600" cy="1415400"/>
          </a:xfrm>
          <a:prstGeom prst="rect">
            <a:avLst/>
          </a:prstGeom>
        </p:spPr>
        <p:txBody>
          <a:bodyPr anchorCtr="0" anchor="t" bIns="91425" lIns="91425" rIns="91425" wrap="square" tIns="91425">
            <a:noAutofit/>
          </a:bodyPr>
          <a:lstStyle/>
          <a:p>
            <a:pPr lvl="0" rtl="0" algn="ctr">
              <a:spcBef>
                <a:spcPts val="0"/>
              </a:spcBef>
              <a:buNone/>
            </a:pPr>
            <a:r>
              <a:rPr i="1" lang="en">
                <a:latin typeface="Calibri"/>
                <a:ea typeface="Calibri"/>
                <a:cs typeface="Calibri"/>
                <a:sym typeface="Calibri"/>
              </a:rPr>
              <a:t>a</a:t>
            </a:r>
            <a:r>
              <a:rPr lang="en">
                <a:latin typeface="Calibri"/>
                <a:ea typeface="Calibri"/>
                <a:cs typeface="Calibri"/>
                <a:sym typeface="Calibri"/>
              </a:rPr>
              <a:t> → </a:t>
            </a:r>
            <a:r>
              <a:rPr i="1" lang="en">
                <a:latin typeface="Calibri"/>
                <a:ea typeface="Calibri"/>
                <a:cs typeface="Calibri"/>
                <a:sym typeface="Calibri"/>
              </a:rPr>
              <a:t>b</a:t>
            </a:r>
            <a:r>
              <a:rPr lang="en">
                <a:latin typeface="Calibri"/>
                <a:ea typeface="Calibri"/>
                <a:cs typeface="Calibri"/>
                <a:sym typeface="Calibri"/>
              </a:rPr>
              <a:t> means </a:t>
            </a:r>
            <a:r>
              <a:rPr i="1" lang="en">
                <a:latin typeface="Calibri"/>
                <a:ea typeface="Calibri"/>
                <a:cs typeface="Calibri"/>
                <a:sym typeface="Calibri"/>
              </a:rPr>
              <a:t>a</a:t>
            </a:r>
            <a:r>
              <a:rPr lang="en">
                <a:latin typeface="Calibri"/>
                <a:ea typeface="Calibri"/>
                <a:cs typeface="Calibri"/>
                <a:sym typeface="Calibri"/>
              </a:rPr>
              <a:t> can </a:t>
            </a:r>
            <a:r>
              <a:rPr lang="en" u="sng">
                <a:latin typeface="Calibri"/>
                <a:ea typeface="Calibri"/>
                <a:cs typeface="Calibri"/>
                <a:sym typeface="Calibri"/>
              </a:rPr>
              <a:t>causally affect</a:t>
            </a:r>
            <a:r>
              <a:rPr i="1" lang="en">
                <a:latin typeface="Calibri"/>
                <a:ea typeface="Calibri"/>
                <a:cs typeface="Calibri"/>
                <a:sym typeface="Calibri"/>
              </a:rPr>
              <a:t> b</a:t>
            </a:r>
          </a:p>
          <a:p>
            <a:pPr lvl="0" rtl="0" algn="ctr">
              <a:spcBef>
                <a:spcPts val="0"/>
              </a:spcBef>
              <a:buNone/>
            </a:pPr>
            <a:r>
              <a:rPr lang="en">
                <a:latin typeface="Calibri"/>
                <a:ea typeface="Calibri"/>
                <a:cs typeface="Calibri"/>
                <a:sym typeface="Calibri"/>
              </a:rPr>
              <a:t>Concurrency?</a:t>
            </a:r>
          </a:p>
          <a:p>
            <a:pPr lvl="0" algn="ctr">
              <a:spcBef>
                <a:spcPts val="0"/>
              </a:spcBef>
              <a:buNone/>
            </a:pPr>
            <a:r>
              <a:rPr lang="en">
                <a:latin typeface="Calibri"/>
                <a:ea typeface="Calibri"/>
                <a:cs typeface="Calibri"/>
                <a:sym typeface="Calibri"/>
              </a:rPr>
              <a:t>Two events are </a:t>
            </a:r>
            <a:r>
              <a:rPr i="1" lang="en">
                <a:latin typeface="Calibri"/>
                <a:ea typeface="Calibri"/>
                <a:cs typeface="Calibri"/>
                <a:sym typeface="Calibri"/>
              </a:rPr>
              <a:t>concurrent</a:t>
            </a:r>
            <a:r>
              <a:rPr lang="en">
                <a:latin typeface="Calibri"/>
                <a:ea typeface="Calibri"/>
                <a:cs typeface="Calibri"/>
                <a:sym typeface="Calibri"/>
              </a:rPr>
              <a:t> if neither can causally affect the other.</a:t>
            </a:r>
          </a:p>
        </p:txBody>
      </p:sp>
      <p:grpSp>
        <p:nvGrpSpPr>
          <p:cNvPr id="215" name="Shape 215"/>
          <p:cNvGrpSpPr/>
          <p:nvPr/>
        </p:nvGrpSpPr>
        <p:grpSpPr>
          <a:xfrm>
            <a:off x="3237863" y="2474025"/>
            <a:ext cx="2668275" cy="2532775"/>
            <a:chOff x="3237863" y="2474025"/>
            <a:chExt cx="2668275" cy="2532775"/>
          </a:xfrm>
        </p:grpSpPr>
        <p:pic>
          <p:nvPicPr>
            <p:cNvPr id="216" name="Shape 216"/>
            <p:cNvPicPr preferRelativeResize="0"/>
            <p:nvPr/>
          </p:nvPicPr>
          <p:blipFill>
            <a:blip r:embed="rId3">
              <a:alphaModFix/>
            </a:blip>
            <a:stretch>
              <a:fillRect/>
            </a:stretch>
          </p:blipFill>
          <p:spPr>
            <a:xfrm>
              <a:off x="3237863" y="2474025"/>
              <a:ext cx="2668275" cy="2532775"/>
            </a:xfrm>
            <a:prstGeom prst="rect">
              <a:avLst/>
            </a:prstGeom>
            <a:noFill/>
            <a:ln cap="flat" cmpd="sng" w="28575">
              <a:solidFill>
                <a:schemeClr val="dk2"/>
              </a:solidFill>
              <a:prstDash val="solid"/>
              <a:round/>
              <a:headEnd len="med" w="med" type="none"/>
              <a:tailEnd len="med" w="med" type="none"/>
            </a:ln>
          </p:spPr>
        </p:pic>
        <p:sp>
          <p:nvSpPr>
            <p:cNvPr id="217" name="Shape 217"/>
            <p:cNvSpPr/>
            <p:nvPr/>
          </p:nvSpPr>
          <p:spPr>
            <a:xfrm>
              <a:off x="3278563" y="3659475"/>
              <a:ext cx="349800" cy="342300"/>
            </a:xfrm>
            <a:prstGeom prst="ellipse">
              <a:avLst/>
            </a:prstGeom>
            <a:noFill/>
            <a:ln cap="flat" cmpd="sng" w="28575">
              <a:solidFill>
                <a:srgbClr val="99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a:off x="4439080" y="4124475"/>
              <a:ext cx="462300" cy="219900"/>
            </a:xfrm>
            <a:prstGeom prst="ellipse">
              <a:avLst/>
            </a:prstGeom>
            <a:noFill/>
            <a:ln cap="flat" cmpd="sng" w="28575">
              <a:solidFill>
                <a:srgbClr val="99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5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500"/>
                                        <p:tgtEl>
                                          <p:spTgt spid="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500"/>
                                        <p:tgtEl>
                                          <p:spTgt spid="2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Outline</a:t>
            </a:r>
          </a:p>
        </p:txBody>
      </p:sp>
      <p:sp>
        <p:nvSpPr>
          <p:cNvPr id="224" name="Shape 22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Partial Ordering of Events</a:t>
            </a:r>
          </a:p>
          <a:p>
            <a:pPr indent="-381000" lvl="0" marL="457200" rtl="0">
              <a:spcBef>
                <a:spcPts val="0"/>
              </a:spcBef>
              <a:buClr>
                <a:srgbClr val="A61C00"/>
              </a:buClr>
              <a:buSzPct val="100000"/>
              <a:buFont typeface="Calibri"/>
            </a:pPr>
            <a:r>
              <a:rPr lang="en" sz="2400">
                <a:solidFill>
                  <a:srgbClr val="A61C00"/>
                </a:solidFill>
                <a:latin typeface="Calibri"/>
                <a:ea typeface="Calibri"/>
                <a:cs typeface="Calibri"/>
                <a:sym typeface="Calibri"/>
              </a:rPr>
              <a:t>Logical Clocks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Total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Anomalous Behaviour</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Physical Clocks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solidFill>
                  <a:srgbClr val="000000"/>
                </a:solidFill>
                <a:latin typeface="Calibri"/>
                <a:ea typeface="Calibri"/>
                <a:cs typeface="Calibri"/>
                <a:sym typeface="Calibri"/>
              </a:rPr>
              <a:t>Logical Clocks</a:t>
            </a:r>
          </a:p>
        </p:txBody>
      </p:sp>
      <p:sp>
        <p:nvSpPr>
          <p:cNvPr id="230" name="Shape 23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a:spcBef>
                <a:spcPts val="0"/>
              </a:spcBef>
              <a:buFont typeface="Calibri"/>
            </a:pPr>
            <a:r>
              <a:rPr lang="en">
                <a:latin typeface="Calibri"/>
                <a:ea typeface="Calibri"/>
                <a:cs typeface="Calibri"/>
                <a:sym typeface="Calibri"/>
              </a:rPr>
              <a:t>How might we begin thinking about clocks?</a:t>
            </a:r>
          </a:p>
          <a:p>
            <a:pPr indent="-228600" lvl="0" marL="457200" rtl="0">
              <a:spcBef>
                <a:spcPts val="0"/>
              </a:spcBef>
              <a:buFont typeface="Calibri"/>
            </a:pPr>
            <a:r>
              <a:rPr lang="en">
                <a:latin typeface="Calibri"/>
                <a:ea typeface="Calibri"/>
                <a:cs typeface="Calibri"/>
                <a:sym typeface="Calibri"/>
              </a:rPr>
              <a:t>“We begin with an abstract point of view in which a clock is just a way of assigning a number to an event, where the number is thought of as the time at which the event occurred” (Lampson 559)</a:t>
            </a:r>
          </a:p>
          <a:p>
            <a:pPr indent="-228600" lvl="0" marL="457200" rtl="0">
              <a:spcBef>
                <a:spcPts val="0"/>
              </a:spcBef>
              <a:buFont typeface="Calibri"/>
            </a:pPr>
            <a:r>
              <a:rPr lang="en">
                <a:latin typeface="Calibri"/>
                <a:ea typeface="Calibri"/>
                <a:cs typeface="Calibri"/>
                <a:sym typeface="Calibri"/>
              </a:rPr>
              <a:t>a</a:t>
            </a:r>
            <a:r>
              <a:rPr lang="en">
                <a:latin typeface="Calibri"/>
                <a:ea typeface="Calibri"/>
                <a:cs typeface="Calibri"/>
                <a:sym typeface="Calibri"/>
              </a:rPr>
              <a:t> clock C</a:t>
            </a:r>
            <a:r>
              <a:rPr baseline="-25000" lang="en">
                <a:latin typeface="Calibri"/>
                <a:ea typeface="Calibri"/>
                <a:cs typeface="Calibri"/>
                <a:sym typeface="Calibri"/>
              </a:rPr>
              <a:t>i</a:t>
            </a:r>
            <a:r>
              <a:rPr lang="en">
                <a:latin typeface="Calibri"/>
                <a:ea typeface="Calibri"/>
                <a:cs typeface="Calibri"/>
                <a:sym typeface="Calibri"/>
              </a:rPr>
              <a:t>, for each process P</a:t>
            </a:r>
            <a:r>
              <a:rPr baseline="-25000" lang="en">
                <a:latin typeface="Calibri"/>
                <a:ea typeface="Calibri"/>
                <a:cs typeface="Calibri"/>
                <a:sym typeface="Calibri"/>
              </a:rPr>
              <a:t>i</a:t>
            </a:r>
            <a:r>
              <a:rPr lang="en">
                <a:latin typeface="Calibri"/>
                <a:ea typeface="Calibri"/>
                <a:cs typeface="Calibri"/>
                <a:sym typeface="Calibri"/>
              </a:rPr>
              <a:t>, as a function assigning a number C</a:t>
            </a:r>
            <a:r>
              <a:rPr baseline="-25000" lang="en">
                <a:latin typeface="Calibri"/>
                <a:ea typeface="Calibri"/>
                <a:cs typeface="Calibri"/>
                <a:sym typeface="Calibri"/>
              </a:rPr>
              <a:t>i</a:t>
            </a:r>
            <a:r>
              <a:rPr lang="en">
                <a:latin typeface="Calibri"/>
                <a:ea typeface="Calibri"/>
                <a:cs typeface="Calibri"/>
                <a:sym typeface="Calibri"/>
              </a:rPr>
              <a:t>(</a:t>
            </a:r>
            <a:r>
              <a:rPr lang="en">
                <a:latin typeface="Calibri"/>
                <a:ea typeface="Calibri"/>
                <a:cs typeface="Calibri"/>
                <a:sym typeface="Calibri"/>
              </a:rPr>
              <a:t>a) to any event </a:t>
            </a:r>
            <a:r>
              <a:rPr i="1" lang="en">
                <a:latin typeface="Calibri"/>
                <a:ea typeface="Calibri"/>
                <a:cs typeface="Calibri"/>
                <a:sym typeface="Calibri"/>
              </a:rPr>
              <a:t>a</a:t>
            </a:r>
            <a:r>
              <a:rPr lang="en">
                <a:latin typeface="Calibri"/>
                <a:ea typeface="Calibri"/>
                <a:cs typeface="Calibri"/>
                <a:sym typeface="Calibri"/>
              </a:rPr>
              <a:t> in P</a:t>
            </a:r>
            <a:r>
              <a:rPr baseline="-25000" lang="en">
                <a:latin typeface="Calibri"/>
                <a:ea typeface="Calibri"/>
                <a:cs typeface="Calibri"/>
                <a:sym typeface="Calibri"/>
              </a:rPr>
              <a:t>i</a:t>
            </a:r>
          </a:p>
          <a:p>
            <a:pPr indent="-228600" lvl="0" marL="457200" rtl="0">
              <a:spcBef>
                <a:spcPts val="0"/>
              </a:spcBef>
              <a:buFont typeface="Calibri"/>
            </a:pPr>
            <a:r>
              <a:rPr i="1" lang="en">
                <a:latin typeface="Calibri"/>
                <a:ea typeface="Calibri"/>
                <a:cs typeface="Calibri"/>
                <a:sym typeface="Calibri"/>
              </a:rPr>
              <a:t>system </a:t>
            </a:r>
            <a:r>
              <a:rPr lang="en">
                <a:latin typeface="Calibri"/>
                <a:ea typeface="Calibri"/>
                <a:cs typeface="Calibri"/>
                <a:sym typeface="Calibri"/>
              </a:rPr>
              <a:t>of clocks as a function C assigning to any event b the number C(b) such that C(b) =C</a:t>
            </a:r>
            <a:r>
              <a:rPr baseline="-25000" lang="en">
                <a:latin typeface="Calibri"/>
                <a:ea typeface="Calibri"/>
                <a:cs typeface="Calibri"/>
                <a:sym typeface="Calibri"/>
              </a:rPr>
              <a:t>j</a:t>
            </a:r>
            <a:r>
              <a:rPr lang="en">
                <a:latin typeface="Calibri"/>
                <a:ea typeface="Calibri"/>
                <a:cs typeface="Calibri"/>
                <a:sym typeface="Calibri"/>
              </a:rPr>
              <a:t>(b) if b is an event in P</a:t>
            </a:r>
            <a:r>
              <a:rPr baseline="-25000" lang="en">
                <a:latin typeface="Calibri"/>
                <a:ea typeface="Calibri"/>
                <a:cs typeface="Calibri"/>
                <a:sym typeface="Calibri"/>
              </a:rPr>
              <a:t>j</a:t>
            </a:r>
          </a:p>
          <a:p>
            <a:pPr indent="-228600" lvl="0" marL="457200" rtl="0">
              <a:spcBef>
                <a:spcPts val="0"/>
              </a:spcBef>
              <a:buFont typeface="Calibri"/>
            </a:pPr>
            <a:r>
              <a:rPr lang="en">
                <a:latin typeface="Calibri"/>
                <a:ea typeface="Calibri"/>
                <a:cs typeface="Calibri"/>
                <a:sym typeface="Calibri"/>
              </a:rPr>
              <a:t>yet relating numbers C</a:t>
            </a:r>
            <a:r>
              <a:rPr baseline="-25000" lang="en">
                <a:latin typeface="Calibri"/>
                <a:ea typeface="Calibri"/>
                <a:cs typeface="Calibri"/>
                <a:sym typeface="Calibri"/>
              </a:rPr>
              <a:t>i</a:t>
            </a:r>
            <a:r>
              <a:rPr lang="en">
                <a:latin typeface="Calibri"/>
                <a:ea typeface="Calibri"/>
                <a:cs typeface="Calibri"/>
                <a:sym typeface="Calibri"/>
              </a:rPr>
              <a:t>(a) to physical time, instead regarding C</a:t>
            </a:r>
            <a:r>
              <a:rPr baseline="-25000" lang="en">
                <a:latin typeface="Calibri"/>
                <a:ea typeface="Calibri"/>
                <a:cs typeface="Calibri"/>
                <a:sym typeface="Calibri"/>
              </a:rPr>
              <a:t>i</a:t>
            </a:r>
            <a:r>
              <a:rPr lang="en">
                <a:latin typeface="Calibri"/>
                <a:ea typeface="Calibri"/>
                <a:cs typeface="Calibri"/>
                <a:sym typeface="Calibri"/>
              </a:rPr>
              <a:t> as logical clocks</a:t>
            </a:r>
          </a:p>
          <a:p>
            <a:pPr indent="-228600" lvl="1" marL="914400" rtl="0">
              <a:spcBef>
                <a:spcPts val="0"/>
              </a:spcBef>
              <a:buFont typeface="Calibri"/>
            </a:pPr>
            <a:r>
              <a:rPr lang="en">
                <a:latin typeface="Calibri"/>
                <a:ea typeface="Calibri"/>
                <a:cs typeface="Calibri"/>
                <a:sym typeface="Calibri"/>
              </a:rPr>
              <a:t>Use of counters rather than use of an ‘actual timing mechanism’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10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10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10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1000"/>
                                        <p:tgtEl>
                                          <p:spTgt spid="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1000"/>
                                        <p:tgtEl>
                                          <p:spTgt spid="2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1000"/>
                                        <p:tgtEl>
                                          <p:spTgt spid="23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Correctness?</a:t>
            </a:r>
          </a:p>
        </p:txBody>
      </p:sp>
      <p:sp>
        <p:nvSpPr>
          <p:cNvPr id="236" name="Shape 2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Font typeface="Calibri"/>
            </a:pPr>
            <a:r>
              <a:rPr lang="en" strike="sngStrike">
                <a:latin typeface="Calibri"/>
                <a:ea typeface="Calibri"/>
                <a:cs typeface="Calibri"/>
                <a:sym typeface="Calibri"/>
              </a:rPr>
              <a:t>Physical timing of events</a:t>
            </a:r>
            <a:r>
              <a:rPr lang="en">
                <a:latin typeface="Calibri"/>
                <a:ea typeface="Calibri"/>
                <a:cs typeface="Calibri"/>
                <a:sym typeface="Calibri"/>
              </a:rPr>
              <a:t>  order of events</a:t>
            </a:r>
          </a:p>
          <a:p>
            <a:pPr indent="-228600" lvl="0" marL="457200" rtl="0">
              <a:spcBef>
                <a:spcPts val="0"/>
              </a:spcBef>
              <a:buFont typeface="Calibri"/>
            </a:pPr>
            <a:r>
              <a:rPr lang="en">
                <a:latin typeface="Calibri"/>
                <a:ea typeface="Calibri"/>
                <a:cs typeface="Calibri"/>
                <a:sym typeface="Calibri"/>
              </a:rPr>
              <a:t>If an event </a:t>
            </a:r>
            <a:r>
              <a:rPr i="1" lang="en">
                <a:latin typeface="Calibri"/>
                <a:ea typeface="Calibri"/>
                <a:cs typeface="Calibri"/>
                <a:sym typeface="Calibri"/>
              </a:rPr>
              <a:t>a</a:t>
            </a:r>
            <a:r>
              <a:rPr lang="en">
                <a:latin typeface="Calibri"/>
                <a:ea typeface="Calibri"/>
                <a:cs typeface="Calibri"/>
                <a:sym typeface="Calibri"/>
              </a:rPr>
              <a:t> happens before another event </a:t>
            </a:r>
            <a:r>
              <a:rPr i="1" lang="en">
                <a:latin typeface="Calibri"/>
                <a:ea typeface="Calibri"/>
                <a:cs typeface="Calibri"/>
                <a:sym typeface="Calibri"/>
              </a:rPr>
              <a:t>b</a:t>
            </a:r>
            <a:r>
              <a:rPr lang="en">
                <a:latin typeface="Calibri"/>
                <a:ea typeface="Calibri"/>
                <a:cs typeface="Calibri"/>
                <a:sym typeface="Calibri"/>
              </a:rPr>
              <a:t>, </a:t>
            </a:r>
            <a:r>
              <a:rPr i="1" lang="en">
                <a:latin typeface="Calibri"/>
                <a:ea typeface="Calibri"/>
                <a:cs typeface="Calibri"/>
                <a:sym typeface="Calibri"/>
              </a:rPr>
              <a:t>a </a:t>
            </a:r>
            <a:r>
              <a:rPr lang="en">
                <a:latin typeface="Calibri"/>
                <a:ea typeface="Calibri"/>
                <a:cs typeface="Calibri"/>
                <a:sym typeface="Calibri"/>
              </a:rPr>
              <a:t>should happen at an earlier time than </a:t>
            </a:r>
            <a:r>
              <a:rPr i="1" lang="en">
                <a:latin typeface="Calibri"/>
                <a:ea typeface="Calibri"/>
                <a:cs typeface="Calibri"/>
                <a:sym typeface="Calibri"/>
              </a:rPr>
              <a:t>b</a:t>
            </a:r>
          </a:p>
          <a:p>
            <a:pPr indent="-228600" lvl="1" marL="914400" rtl="0">
              <a:spcBef>
                <a:spcPts val="0"/>
              </a:spcBef>
              <a:buFont typeface="Calibri"/>
            </a:pPr>
            <a:r>
              <a:rPr lang="en">
                <a:latin typeface="Calibri"/>
                <a:ea typeface="Calibri"/>
                <a:cs typeface="Calibri"/>
                <a:sym typeface="Calibri"/>
              </a:rPr>
              <a:t>Time??</a:t>
            </a:r>
          </a:p>
          <a:p>
            <a:pPr indent="-228600" lvl="2" marL="1371600" rtl="0">
              <a:spcBef>
                <a:spcPts val="0"/>
              </a:spcBef>
              <a:buFont typeface="Calibri"/>
            </a:pPr>
            <a:r>
              <a:rPr lang="en">
                <a:latin typeface="Calibri"/>
                <a:ea typeface="Calibri"/>
                <a:cs typeface="Calibri"/>
                <a:sym typeface="Calibri"/>
              </a:rPr>
              <a:t>Clock Condition</a:t>
            </a:r>
          </a:p>
          <a:p>
            <a:pPr indent="-228600" lvl="3" marL="1828800" rtl="0">
              <a:spcBef>
                <a:spcPts val="0"/>
              </a:spcBef>
              <a:buFont typeface="Calibri"/>
            </a:pPr>
            <a:r>
              <a:rPr lang="en">
                <a:latin typeface="Calibri"/>
                <a:ea typeface="Calibri"/>
                <a:cs typeface="Calibri"/>
                <a:sym typeface="Calibri"/>
              </a:rPr>
              <a:t>“For any events </a:t>
            </a:r>
            <a:r>
              <a:rPr i="1" lang="en">
                <a:latin typeface="Calibri"/>
                <a:ea typeface="Calibri"/>
                <a:cs typeface="Calibri"/>
                <a:sym typeface="Calibri"/>
              </a:rPr>
              <a:t>a, b</a:t>
            </a:r>
            <a:r>
              <a:rPr lang="en">
                <a:latin typeface="Calibri"/>
                <a:ea typeface="Calibri"/>
                <a:cs typeface="Calibri"/>
                <a:sym typeface="Calibri"/>
              </a:rPr>
              <a:t>: if </a:t>
            </a:r>
            <a:r>
              <a:rPr i="1" lang="en">
                <a:latin typeface="Calibri"/>
                <a:ea typeface="Calibri"/>
                <a:cs typeface="Calibri"/>
                <a:sym typeface="Calibri"/>
              </a:rPr>
              <a:t>a </a:t>
            </a:r>
            <a:r>
              <a:rPr lang="en">
                <a:latin typeface="Calibri"/>
                <a:ea typeface="Calibri"/>
                <a:cs typeface="Calibri"/>
                <a:sym typeface="Calibri"/>
              </a:rPr>
              <a:t>→ </a:t>
            </a:r>
            <a:r>
              <a:rPr i="1" lang="en">
                <a:latin typeface="Calibri"/>
                <a:ea typeface="Calibri"/>
                <a:cs typeface="Calibri"/>
                <a:sym typeface="Calibri"/>
              </a:rPr>
              <a:t>b</a:t>
            </a:r>
            <a:r>
              <a:rPr lang="en">
                <a:latin typeface="Calibri"/>
                <a:ea typeface="Calibri"/>
                <a:cs typeface="Calibri"/>
                <a:sym typeface="Calibri"/>
              </a:rPr>
              <a:t> then C(a) &lt; C(b)</a:t>
            </a:r>
          </a:p>
          <a:p>
            <a:pPr indent="-228600" lvl="2" marL="1371600">
              <a:spcBef>
                <a:spcPts val="0"/>
              </a:spcBef>
              <a:buFont typeface="Calibri"/>
            </a:pPr>
            <a:r>
              <a:rPr lang="en">
                <a:latin typeface="Calibri"/>
                <a:ea typeface="Calibri"/>
                <a:cs typeface="Calibri"/>
                <a:sym typeface="Calibri"/>
              </a:rPr>
              <a:t>Why can we not assume the converse as well?</a:t>
            </a:r>
          </a:p>
        </p:txBody>
      </p:sp>
      <p:pic>
        <p:nvPicPr>
          <p:cNvPr id="237" name="Shape 237"/>
          <p:cNvPicPr preferRelativeResize="0"/>
          <p:nvPr/>
        </p:nvPicPr>
        <p:blipFill>
          <a:blip r:embed="rId3">
            <a:alphaModFix/>
          </a:blip>
          <a:stretch>
            <a:fillRect/>
          </a:stretch>
        </p:blipFill>
        <p:spPr>
          <a:xfrm>
            <a:off x="6140925" y="2102725"/>
            <a:ext cx="2836025" cy="2692000"/>
          </a:xfrm>
          <a:prstGeom prst="rect">
            <a:avLst/>
          </a:prstGeom>
          <a:noFill/>
          <a:ln cap="flat" cmpd="sng" w="28575">
            <a:solidFill>
              <a:schemeClr val="dk2"/>
            </a:solidFill>
            <a:prstDash val="solid"/>
            <a:round/>
            <a:headEnd len="med" w="med" type="none"/>
            <a:tailEnd len="med" w="med" type="none"/>
          </a:ln>
        </p:spPr>
      </p:pic>
      <p:grpSp>
        <p:nvGrpSpPr>
          <p:cNvPr id="238" name="Shape 238"/>
          <p:cNvGrpSpPr/>
          <p:nvPr/>
        </p:nvGrpSpPr>
        <p:grpSpPr>
          <a:xfrm>
            <a:off x="6142401" y="2104708"/>
            <a:ext cx="2833062" cy="2688020"/>
            <a:chOff x="3278563" y="2474031"/>
            <a:chExt cx="2627585" cy="2487756"/>
          </a:xfrm>
        </p:grpSpPr>
        <p:pic>
          <p:nvPicPr>
            <p:cNvPr id="239" name="Shape 239"/>
            <p:cNvPicPr preferRelativeResize="0"/>
            <p:nvPr/>
          </p:nvPicPr>
          <p:blipFill>
            <a:blip r:embed="rId3">
              <a:alphaModFix/>
            </a:blip>
            <a:stretch>
              <a:fillRect/>
            </a:stretch>
          </p:blipFill>
          <p:spPr>
            <a:xfrm>
              <a:off x="3285265" y="2474031"/>
              <a:ext cx="2620882" cy="2487756"/>
            </a:xfrm>
            <a:prstGeom prst="rect">
              <a:avLst/>
            </a:prstGeom>
            <a:noFill/>
            <a:ln cap="flat" cmpd="sng" w="28575">
              <a:solidFill>
                <a:schemeClr val="dk2"/>
              </a:solidFill>
              <a:prstDash val="solid"/>
              <a:round/>
              <a:headEnd len="med" w="med" type="none"/>
              <a:tailEnd len="med" w="med" type="none"/>
            </a:ln>
          </p:spPr>
        </p:pic>
        <p:sp>
          <p:nvSpPr>
            <p:cNvPr id="240" name="Shape 240"/>
            <p:cNvSpPr/>
            <p:nvPr/>
          </p:nvSpPr>
          <p:spPr>
            <a:xfrm>
              <a:off x="3278563" y="3659475"/>
              <a:ext cx="349800" cy="342300"/>
            </a:xfrm>
            <a:prstGeom prst="ellipse">
              <a:avLst/>
            </a:prstGeom>
            <a:noFill/>
            <a:ln cap="flat" cmpd="sng" w="28575">
              <a:solidFill>
                <a:srgbClr val="99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a:off x="4439080" y="4124475"/>
              <a:ext cx="462300" cy="219900"/>
            </a:xfrm>
            <a:prstGeom prst="ellipse">
              <a:avLst/>
            </a:prstGeom>
            <a:noFill/>
            <a:ln cap="flat" cmpd="sng" w="28575">
              <a:solidFill>
                <a:srgbClr val="99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10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1000"/>
                                        <p:tgtEl>
                                          <p:spTgt spid="2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5" st="5"/>
                                            </p:txEl>
                                          </p:spTgt>
                                        </p:tgtEl>
                                        <p:attrNameLst>
                                          <p:attrName>style.visibility</p:attrName>
                                        </p:attrNameLst>
                                      </p:cBhvr>
                                      <p:to>
                                        <p:strVal val="visible"/>
                                      </p:to>
                                    </p:set>
                                    <p:animEffect filter="fade" transition="in">
                                      <p:cBhvr>
                                        <p:cTn dur="1000"/>
                                        <p:tgtEl>
                                          <p:spTgt spid="2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n">
                <a:latin typeface="Calibri"/>
                <a:ea typeface="Calibri"/>
                <a:cs typeface="Calibri"/>
                <a:sym typeface="Calibri"/>
              </a:rPr>
              <a:t>“Happened before” relation, “ → ” </a:t>
            </a:r>
          </a:p>
        </p:txBody>
      </p:sp>
      <p:pic>
        <p:nvPicPr>
          <p:cNvPr id="247" name="Shape 247"/>
          <p:cNvPicPr preferRelativeResize="0"/>
          <p:nvPr/>
        </p:nvPicPr>
        <p:blipFill>
          <a:blip r:embed="rId3">
            <a:alphaModFix/>
          </a:blip>
          <a:stretch>
            <a:fillRect/>
          </a:stretch>
        </p:blipFill>
        <p:spPr>
          <a:xfrm>
            <a:off x="1549763" y="1611950"/>
            <a:ext cx="6044475" cy="2323975"/>
          </a:xfrm>
          <a:prstGeom prst="rect">
            <a:avLst/>
          </a:prstGeom>
          <a:noFill/>
          <a:ln>
            <a:noFill/>
          </a:ln>
        </p:spPr>
      </p:pic>
      <p:sp>
        <p:nvSpPr>
          <p:cNvPr id="248" name="Shape 248"/>
          <p:cNvSpPr txBox="1"/>
          <p:nvPr/>
        </p:nvSpPr>
        <p:spPr>
          <a:xfrm>
            <a:off x="4497650" y="4004625"/>
            <a:ext cx="3096600" cy="387000"/>
          </a:xfrm>
          <a:prstGeom prst="rect">
            <a:avLst/>
          </a:prstGeom>
          <a:noFill/>
          <a:ln>
            <a:noFill/>
          </a:ln>
        </p:spPr>
        <p:txBody>
          <a:bodyPr anchorCtr="0" anchor="t" bIns="91425" lIns="91425" rIns="91425" wrap="square" tIns="91425">
            <a:noAutofit/>
          </a:bodyPr>
          <a:lstStyle/>
          <a:p>
            <a:pPr lvl="0" rtl="0" algn="r">
              <a:spcBef>
                <a:spcPts val="0"/>
              </a:spcBef>
              <a:buNone/>
            </a:pPr>
            <a:r>
              <a:rPr lang="en">
                <a:latin typeface="Calibri"/>
                <a:ea typeface="Calibri"/>
                <a:cs typeface="Calibri"/>
                <a:sym typeface="Calibri"/>
              </a:rPr>
              <a:t>(Lamport 559)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Correctness</a:t>
            </a:r>
          </a:p>
        </p:txBody>
      </p:sp>
      <p:sp>
        <p:nvSpPr>
          <p:cNvPr id="254" name="Shape 2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Font typeface="Calibri"/>
            </a:pPr>
            <a:r>
              <a:rPr lang="en">
                <a:latin typeface="Calibri"/>
                <a:ea typeface="Calibri"/>
                <a:cs typeface="Calibri"/>
                <a:sym typeface="Calibri"/>
              </a:rPr>
              <a:t>Clock Condition</a:t>
            </a:r>
          </a:p>
          <a:p>
            <a:pPr indent="-228600" lvl="1" marL="914400" rtl="0">
              <a:spcBef>
                <a:spcPts val="0"/>
              </a:spcBef>
              <a:buFont typeface="Calibri"/>
            </a:pPr>
            <a:r>
              <a:rPr lang="en">
                <a:latin typeface="Calibri"/>
                <a:ea typeface="Calibri"/>
                <a:cs typeface="Calibri"/>
                <a:sym typeface="Calibri"/>
              </a:rPr>
              <a:t>“For any events </a:t>
            </a:r>
            <a:r>
              <a:rPr i="1" lang="en">
                <a:latin typeface="Calibri"/>
                <a:ea typeface="Calibri"/>
                <a:cs typeface="Calibri"/>
                <a:sym typeface="Calibri"/>
              </a:rPr>
              <a:t>a, b</a:t>
            </a:r>
            <a:r>
              <a:rPr lang="en">
                <a:latin typeface="Calibri"/>
                <a:ea typeface="Calibri"/>
                <a:cs typeface="Calibri"/>
                <a:sym typeface="Calibri"/>
              </a:rPr>
              <a:t>: if </a:t>
            </a:r>
            <a:r>
              <a:rPr i="1" lang="en">
                <a:latin typeface="Calibri"/>
                <a:ea typeface="Calibri"/>
                <a:cs typeface="Calibri"/>
                <a:sym typeface="Calibri"/>
              </a:rPr>
              <a:t>a </a:t>
            </a:r>
            <a:r>
              <a:rPr lang="en">
                <a:latin typeface="Calibri"/>
                <a:ea typeface="Calibri"/>
                <a:cs typeface="Calibri"/>
                <a:sym typeface="Calibri"/>
              </a:rPr>
              <a:t>→ </a:t>
            </a:r>
            <a:r>
              <a:rPr i="1" lang="en">
                <a:latin typeface="Calibri"/>
                <a:ea typeface="Calibri"/>
                <a:cs typeface="Calibri"/>
                <a:sym typeface="Calibri"/>
              </a:rPr>
              <a:t>b</a:t>
            </a:r>
            <a:r>
              <a:rPr lang="en">
                <a:latin typeface="Calibri"/>
                <a:ea typeface="Calibri"/>
                <a:cs typeface="Calibri"/>
                <a:sym typeface="Calibri"/>
              </a:rPr>
              <a:t> then C(a) &lt; C(b)”</a:t>
            </a:r>
          </a:p>
          <a:p>
            <a:pPr indent="-228600" lvl="0" marL="457200" rtl="0">
              <a:spcBef>
                <a:spcPts val="0"/>
              </a:spcBef>
              <a:buFont typeface="Calibri"/>
            </a:pPr>
            <a:r>
              <a:rPr lang="en">
                <a:latin typeface="Calibri"/>
                <a:ea typeface="Calibri"/>
                <a:cs typeface="Calibri"/>
                <a:sym typeface="Calibri"/>
              </a:rPr>
              <a:t>2 conditions to satisfy the Clock Condition:</a:t>
            </a:r>
          </a:p>
          <a:p>
            <a:pPr indent="-228600" lvl="1" marL="914400" rtl="0">
              <a:spcBef>
                <a:spcPts val="0"/>
              </a:spcBef>
              <a:buFont typeface="Calibri"/>
            </a:pPr>
            <a:r>
              <a:rPr lang="en">
                <a:latin typeface="Calibri"/>
                <a:ea typeface="Calibri"/>
                <a:cs typeface="Calibri"/>
                <a:sym typeface="Calibri"/>
              </a:rPr>
              <a:t>1. If </a:t>
            </a:r>
            <a:r>
              <a:rPr i="1" lang="en">
                <a:latin typeface="Calibri"/>
                <a:ea typeface="Calibri"/>
                <a:cs typeface="Calibri"/>
                <a:sym typeface="Calibri"/>
              </a:rPr>
              <a:t>a</a:t>
            </a:r>
            <a:r>
              <a:rPr lang="en">
                <a:latin typeface="Calibri"/>
                <a:ea typeface="Calibri"/>
                <a:cs typeface="Calibri"/>
                <a:sym typeface="Calibri"/>
              </a:rPr>
              <a:t> and </a:t>
            </a:r>
            <a:r>
              <a:rPr i="1" lang="en">
                <a:latin typeface="Calibri"/>
                <a:ea typeface="Calibri"/>
                <a:cs typeface="Calibri"/>
                <a:sym typeface="Calibri"/>
              </a:rPr>
              <a:t>b</a:t>
            </a:r>
            <a:r>
              <a:rPr lang="en">
                <a:latin typeface="Calibri"/>
                <a:ea typeface="Calibri"/>
                <a:cs typeface="Calibri"/>
                <a:sym typeface="Calibri"/>
              </a:rPr>
              <a:t> are events in a process P</a:t>
            </a:r>
            <a:r>
              <a:rPr baseline="-25000" lang="en">
                <a:latin typeface="Calibri"/>
                <a:ea typeface="Calibri"/>
                <a:cs typeface="Calibri"/>
                <a:sym typeface="Calibri"/>
              </a:rPr>
              <a:t>i</a:t>
            </a:r>
            <a:r>
              <a:rPr lang="en">
                <a:latin typeface="Calibri"/>
                <a:ea typeface="Calibri"/>
                <a:cs typeface="Calibri"/>
                <a:sym typeface="Calibri"/>
              </a:rPr>
              <a:t>, and </a:t>
            </a:r>
            <a:r>
              <a:rPr i="1" lang="en">
                <a:latin typeface="Calibri"/>
                <a:ea typeface="Calibri"/>
                <a:cs typeface="Calibri"/>
                <a:sym typeface="Calibri"/>
              </a:rPr>
              <a:t>a </a:t>
            </a:r>
            <a:r>
              <a:rPr lang="en">
                <a:latin typeface="Calibri"/>
                <a:ea typeface="Calibri"/>
                <a:cs typeface="Calibri"/>
                <a:sym typeface="Calibri"/>
              </a:rPr>
              <a:t>comes before </a:t>
            </a:r>
            <a:r>
              <a:rPr i="1" lang="en">
                <a:latin typeface="Calibri"/>
                <a:ea typeface="Calibri"/>
                <a:cs typeface="Calibri"/>
                <a:sym typeface="Calibri"/>
              </a:rPr>
              <a:t>b</a:t>
            </a:r>
            <a:r>
              <a:rPr lang="en">
                <a:latin typeface="Calibri"/>
                <a:ea typeface="Calibri"/>
                <a:cs typeface="Calibri"/>
                <a:sym typeface="Calibri"/>
              </a:rPr>
              <a:t>, then C</a:t>
            </a:r>
            <a:r>
              <a:rPr baseline="-25000" lang="en">
                <a:latin typeface="Calibri"/>
                <a:ea typeface="Calibri"/>
                <a:cs typeface="Calibri"/>
                <a:sym typeface="Calibri"/>
              </a:rPr>
              <a:t>i</a:t>
            </a:r>
            <a:r>
              <a:rPr lang="en">
                <a:latin typeface="Calibri"/>
                <a:ea typeface="Calibri"/>
                <a:cs typeface="Calibri"/>
                <a:sym typeface="Calibri"/>
              </a:rPr>
              <a:t>(</a:t>
            </a:r>
            <a:r>
              <a:rPr i="1" lang="en">
                <a:latin typeface="Calibri"/>
                <a:ea typeface="Calibri"/>
                <a:cs typeface="Calibri"/>
                <a:sym typeface="Calibri"/>
              </a:rPr>
              <a:t>a</a:t>
            </a:r>
            <a:r>
              <a:rPr lang="en">
                <a:latin typeface="Calibri"/>
                <a:ea typeface="Calibri"/>
                <a:cs typeface="Calibri"/>
                <a:sym typeface="Calibri"/>
              </a:rPr>
              <a:t>) &lt; C</a:t>
            </a:r>
            <a:r>
              <a:rPr baseline="-25000" lang="en">
                <a:latin typeface="Calibri"/>
                <a:ea typeface="Calibri"/>
                <a:cs typeface="Calibri"/>
                <a:sym typeface="Calibri"/>
              </a:rPr>
              <a:t>i</a:t>
            </a:r>
            <a:r>
              <a:rPr lang="en">
                <a:latin typeface="Calibri"/>
                <a:ea typeface="Calibri"/>
                <a:cs typeface="Calibri"/>
                <a:sym typeface="Calibri"/>
              </a:rPr>
              <a:t>(</a:t>
            </a:r>
            <a:r>
              <a:rPr i="1" lang="en">
                <a:latin typeface="Calibri"/>
                <a:ea typeface="Calibri"/>
                <a:cs typeface="Calibri"/>
                <a:sym typeface="Calibri"/>
              </a:rPr>
              <a:t>b</a:t>
            </a:r>
            <a:r>
              <a:rPr lang="en">
                <a:latin typeface="Calibri"/>
                <a:ea typeface="Calibri"/>
                <a:cs typeface="Calibri"/>
                <a:sym typeface="Calibri"/>
              </a:rPr>
              <a:t>)</a:t>
            </a:r>
          </a:p>
          <a:p>
            <a:pPr indent="-228600" lvl="2" marL="1371600" rtl="0">
              <a:spcBef>
                <a:spcPts val="0"/>
              </a:spcBef>
              <a:buFont typeface="Calibri"/>
            </a:pPr>
            <a:r>
              <a:rPr lang="en">
                <a:latin typeface="Calibri"/>
                <a:ea typeface="Calibri"/>
                <a:cs typeface="Calibri"/>
                <a:sym typeface="Calibri"/>
              </a:rPr>
              <a:t>There must be a tick line between any two events on a process line</a:t>
            </a:r>
          </a:p>
          <a:p>
            <a:pPr indent="-228600" lvl="1" marL="914400" rtl="0">
              <a:spcBef>
                <a:spcPts val="0"/>
              </a:spcBef>
              <a:buFont typeface="Calibri"/>
            </a:pPr>
            <a:r>
              <a:rPr lang="en">
                <a:latin typeface="Calibri"/>
                <a:ea typeface="Calibri"/>
                <a:cs typeface="Calibri"/>
                <a:sym typeface="Calibri"/>
              </a:rPr>
              <a:t>2. If </a:t>
            </a:r>
            <a:r>
              <a:rPr i="1" lang="en">
                <a:latin typeface="Calibri"/>
                <a:ea typeface="Calibri"/>
                <a:cs typeface="Calibri"/>
                <a:sym typeface="Calibri"/>
              </a:rPr>
              <a:t>a </a:t>
            </a:r>
            <a:r>
              <a:rPr lang="en">
                <a:latin typeface="Calibri"/>
                <a:ea typeface="Calibri"/>
                <a:cs typeface="Calibri"/>
                <a:sym typeface="Calibri"/>
              </a:rPr>
              <a:t>is the sending of a message by process P</a:t>
            </a:r>
            <a:r>
              <a:rPr baseline="-25000" lang="en">
                <a:latin typeface="Calibri"/>
                <a:ea typeface="Calibri"/>
                <a:cs typeface="Calibri"/>
                <a:sym typeface="Calibri"/>
              </a:rPr>
              <a:t>i</a:t>
            </a:r>
            <a:r>
              <a:rPr lang="en">
                <a:latin typeface="Calibri"/>
                <a:ea typeface="Calibri"/>
                <a:cs typeface="Calibri"/>
                <a:sym typeface="Calibri"/>
              </a:rPr>
              <a:t> and </a:t>
            </a:r>
            <a:r>
              <a:rPr i="1" lang="en">
                <a:latin typeface="Calibri"/>
                <a:ea typeface="Calibri"/>
                <a:cs typeface="Calibri"/>
                <a:sym typeface="Calibri"/>
              </a:rPr>
              <a:t>b</a:t>
            </a:r>
            <a:r>
              <a:rPr lang="en">
                <a:latin typeface="Calibri"/>
                <a:ea typeface="Calibri"/>
                <a:cs typeface="Calibri"/>
                <a:sym typeface="Calibri"/>
              </a:rPr>
              <a:t> is the receipt of that message by process P</a:t>
            </a:r>
            <a:r>
              <a:rPr baseline="-25000" lang="en">
                <a:latin typeface="Calibri"/>
                <a:ea typeface="Calibri"/>
                <a:cs typeface="Calibri"/>
                <a:sym typeface="Calibri"/>
              </a:rPr>
              <a:t>j</a:t>
            </a:r>
            <a:r>
              <a:rPr lang="en">
                <a:latin typeface="Calibri"/>
                <a:ea typeface="Calibri"/>
                <a:cs typeface="Calibri"/>
                <a:sym typeface="Calibri"/>
              </a:rPr>
              <a:t>, then C</a:t>
            </a:r>
            <a:r>
              <a:rPr baseline="-25000" lang="en">
                <a:latin typeface="Calibri"/>
                <a:ea typeface="Calibri"/>
                <a:cs typeface="Calibri"/>
                <a:sym typeface="Calibri"/>
              </a:rPr>
              <a:t>i</a:t>
            </a:r>
            <a:r>
              <a:rPr lang="en">
                <a:latin typeface="Calibri"/>
                <a:ea typeface="Calibri"/>
                <a:cs typeface="Calibri"/>
                <a:sym typeface="Calibri"/>
              </a:rPr>
              <a:t>(</a:t>
            </a:r>
            <a:r>
              <a:rPr i="1" lang="en">
                <a:latin typeface="Calibri"/>
                <a:ea typeface="Calibri"/>
                <a:cs typeface="Calibri"/>
                <a:sym typeface="Calibri"/>
              </a:rPr>
              <a:t>a</a:t>
            </a:r>
            <a:r>
              <a:rPr lang="en">
                <a:latin typeface="Calibri"/>
                <a:ea typeface="Calibri"/>
                <a:cs typeface="Calibri"/>
                <a:sym typeface="Calibri"/>
              </a:rPr>
              <a:t>) &lt; C</a:t>
            </a:r>
            <a:r>
              <a:rPr baseline="-25000" lang="en">
                <a:latin typeface="Calibri"/>
                <a:ea typeface="Calibri"/>
                <a:cs typeface="Calibri"/>
                <a:sym typeface="Calibri"/>
              </a:rPr>
              <a:t>j</a:t>
            </a:r>
            <a:r>
              <a:rPr lang="en">
                <a:latin typeface="Calibri"/>
                <a:ea typeface="Calibri"/>
                <a:cs typeface="Calibri"/>
                <a:sym typeface="Calibri"/>
              </a:rPr>
              <a:t>(</a:t>
            </a:r>
            <a:r>
              <a:rPr i="1" lang="en">
                <a:latin typeface="Calibri"/>
                <a:ea typeface="Calibri"/>
                <a:cs typeface="Calibri"/>
                <a:sym typeface="Calibri"/>
              </a:rPr>
              <a:t>b</a:t>
            </a:r>
            <a:r>
              <a:rPr lang="en">
                <a:latin typeface="Calibri"/>
                <a:ea typeface="Calibri"/>
                <a:cs typeface="Calibri"/>
                <a:sym typeface="Calibri"/>
              </a:rPr>
              <a:t>)</a:t>
            </a:r>
          </a:p>
          <a:p>
            <a:pPr indent="-228600" lvl="2" marL="1371600" rtl="0">
              <a:spcBef>
                <a:spcPts val="0"/>
              </a:spcBef>
              <a:buFont typeface="Calibri"/>
            </a:pPr>
            <a:r>
              <a:rPr lang="en">
                <a:latin typeface="Calibri"/>
                <a:ea typeface="Calibri"/>
                <a:cs typeface="Calibri"/>
                <a:sym typeface="Calibri"/>
              </a:rPr>
              <a:t>Every message line must cross a tick line</a:t>
            </a:r>
          </a:p>
          <a:p>
            <a:pPr lvl="0" rtl="0">
              <a:spcBef>
                <a:spcPts val="0"/>
              </a:spcBef>
              <a:buNone/>
            </a:pPr>
            <a:r>
              <a:rPr lang="en">
                <a:latin typeface="Calibri"/>
                <a:ea typeface="Calibri"/>
                <a:cs typeface="Calibri"/>
                <a:sym typeface="Calibri"/>
              </a:rPr>
              <a:t>...Tick lines?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10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10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1000"/>
                                        <p:tgtEl>
                                          <p:spTgt spid="2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Effect filter="fade" transition="in">
                                      <p:cBhvr>
                                        <p:cTn dur="1000"/>
                                        <p:tgtEl>
                                          <p:spTgt spid="2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6" st="6"/>
                                            </p:txEl>
                                          </p:spTgt>
                                        </p:tgtEl>
                                        <p:attrNameLst>
                                          <p:attrName>style.visibility</p:attrName>
                                        </p:attrNameLst>
                                      </p:cBhvr>
                                      <p:to>
                                        <p:strVal val="visible"/>
                                      </p:to>
                                    </p:set>
                                    <p:animEffect filter="fade" transition="in">
                                      <p:cBhvr>
                                        <p:cTn dur="1000"/>
                                        <p:tgtEl>
                                          <p:spTgt spid="2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7" st="7"/>
                                            </p:txEl>
                                          </p:spTgt>
                                        </p:tgtEl>
                                        <p:attrNameLst>
                                          <p:attrName>style.visibility</p:attrName>
                                        </p:attrNameLst>
                                      </p:cBhvr>
                                      <p:to>
                                        <p:strVal val="visible"/>
                                      </p:to>
                                    </p:set>
                                    <p:animEffect filter="fade" transition="in">
                                      <p:cBhvr>
                                        <p:cTn dur="1000"/>
                                        <p:tgtEl>
                                          <p:spTgt spid="25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628650" y="273844"/>
            <a:ext cx="7886700" cy="994200"/>
          </a:xfrm>
          <a:prstGeom prst="rect">
            <a:avLst/>
          </a:prstGeom>
        </p:spPr>
        <p:txBody>
          <a:bodyPr anchorCtr="0" anchor="ctr" bIns="68575" lIns="68575" rIns="68575" wrap="square" tIns="68575">
            <a:noAutofit/>
          </a:bodyPr>
          <a:lstStyle/>
          <a:p>
            <a:pPr lvl="0" algn="ctr">
              <a:spcBef>
                <a:spcPts val="0"/>
              </a:spcBef>
              <a:buNone/>
            </a:pPr>
            <a:r>
              <a:rPr lang="en"/>
              <a:t>Why should we care about this </a:t>
            </a:r>
            <a:r>
              <a:rPr b="1" lang="en"/>
              <a:t>theme</a:t>
            </a:r>
            <a:r>
              <a:rPr lang="en"/>
              <a:t>?</a:t>
            </a:r>
          </a:p>
        </p:txBody>
      </p:sp>
      <p:sp>
        <p:nvSpPr>
          <p:cNvPr id="136" name="Shape 136"/>
          <p:cNvSpPr txBox="1"/>
          <p:nvPr>
            <p:ph idx="1" type="body"/>
          </p:nvPr>
        </p:nvSpPr>
        <p:spPr>
          <a:xfrm>
            <a:off x="628650" y="1369219"/>
            <a:ext cx="7886700" cy="3263400"/>
          </a:xfrm>
          <a:prstGeom prst="rect">
            <a:avLst/>
          </a:prstGeom>
        </p:spPr>
        <p:txBody>
          <a:bodyPr anchorCtr="0" anchor="t" bIns="68575" lIns="68575" rIns="68575" wrap="square" tIns="68575">
            <a:noAutofit/>
          </a:bodyPr>
          <a:lstStyle/>
          <a:p>
            <a:pPr indent="-228600" lvl="0" marL="457200" rtl="0">
              <a:spcBef>
                <a:spcPts val="0"/>
              </a:spcBef>
            </a:pPr>
            <a:r>
              <a:rPr lang="en"/>
              <a:t>How can we make a consistent global state of an </a:t>
            </a:r>
            <a:r>
              <a:rPr lang="en">
                <a:solidFill>
                  <a:srgbClr val="A61C00"/>
                </a:solidFill>
              </a:rPr>
              <a:t>asynchronous </a:t>
            </a:r>
            <a:r>
              <a:rPr lang="en"/>
              <a:t>system?</a:t>
            </a:r>
          </a:p>
          <a:p>
            <a:pPr indent="-228600" lvl="1" marL="914400" rtl="0">
              <a:spcBef>
                <a:spcPts val="0"/>
              </a:spcBef>
            </a:pPr>
            <a:r>
              <a:rPr lang="en"/>
              <a:t>What even is our synchronous protocol?</a:t>
            </a:r>
          </a:p>
          <a:p>
            <a:pPr indent="-228600" lvl="1" marL="914400" rtl="0">
              <a:spcBef>
                <a:spcPts val="0"/>
              </a:spcBef>
            </a:pPr>
            <a:r>
              <a:rPr lang="en"/>
              <a:t>Who today is asking/using these questions?</a:t>
            </a:r>
          </a:p>
          <a:p>
            <a:pPr indent="0" lvl="0" marL="0" rtl="0">
              <a:spcBef>
                <a:spcPts val="0"/>
              </a:spcBef>
              <a:buNone/>
            </a:pPr>
            <a:r>
              <a:t/>
            </a:r>
            <a:endParaRPr sz="800"/>
          </a:p>
          <a:p>
            <a:pPr indent="-228600" lvl="0" marL="457200" rtl="0">
              <a:spcBef>
                <a:spcPts val="0"/>
              </a:spcBef>
            </a:pPr>
            <a:r>
              <a:rPr lang="en"/>
              <a:t>How can we coordinate in a distributed system?</a:t>
            </a:r>
          </a:p>
          <a:p>
            <a:pPr indent="-228600" lvl="1" marL="914400">
              <a:spcBef>
                <a:spcPts val="0"/>
              </a:spcBef>
            </a:pPr>
            <a:r>
              <a:rPr lang="en"/>
              <a:t>If an (airline) reservation database system is replicated and distributed and people can purchase tickets locally, how can we order the purchasing of tickets (e.g. two people want to buy a seat, but only one seat is left)?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Shape 259"/>
          <p:cNvPicPr preferRelativeResize="0"/>
          <p:nvPr/>
        </p:nvPicPr>
        <p:blipFill>
          <a:blip r:embed="rId3">
            <a:alphaModFix/>
          </a:blip>
          <a:stretch>
            <a:fillRect/>
          </a:stretch>
        </p:blipFill>
        <p:spPr>
          <a:xfrm>
            <a:off x="108175" y="260550"/>
            <a:ext cx="4442352" cy="4216750"/>
          </a:xfrm>
          <a:prstGeom prst="rect">
            <a:avLst/>
          </a:prstGeom>
          <a:noFill/>
          <a:ln cap="flat" cmpd="sng" w="28575">
            <a:solidFill>
              <a:schemeClr val="dk2"/>
            </a:solidFill>
            <a:prstDash val="solid"/>
            <a:round/>
            <a:headEnd len="med" w="med" type="none"/>
            <a:tailEnd len="med" w="med" type="none"/>
          </a:ln>
        </p:spPr>
      </p:pic>
      <p:pic>
        <p:nvPicPr>
          <p:cNvPr id="260" name="Shape 260"/>
          <p:cNvPicPr preferRelativeResize="0"/>
          <p:nvPr/>
        </p:nvPicPr>
        <p:blipFill>
          <a:blip r:embed="rId4">
            <a:alphaModFix/>
          </a:blip>
          <a:stretch>
            <a:fillRect/>
          </a:stretch>
        </p:blipFill>
        <p:spPr>
          <a:xfrm>
            <a:off x="4656597" y="540878"/>
            <a:ext cx="4379228" cy="3936423"/>
          </a:xfrm>
          <a:prstGeom prst="rect">
            <a:avLst/>
          </a:prstGeom>
          <a:noFill/>
          <a:ln cap="flat" cmpd="sng" w="28575">
            <a:solidFill>
              <a:schemeClr val="dk2"/>
            </a:solidFill>
            <a:prstDash val="solid"/>
            <a:round/>
            <a:headEnd len="med" w="med" type="none"/>
            <a:tailEnd len="med" w="med" type="none"/>
          </a:ln>
        </p:spPr>
      </p:pic>
      <p:sp>
        <p:nvSpPr>
          <p:cNvPr id="261" name="Shape 261"/>
          <p:cNvSpPr txBox="1"/>
          <p:nvPr/>
        </p:nvSpPr>
        <p:spPr>
          <a:xfrm>
            <a:off x="2934450" y="4555500"/>
            <a:ext cx="3275100" cy="305100"/>
          </a:xfrm>
          <a:prstGeom prst="rect">
            <a:avLst/>
          </a:prstGeom>
          <a:noFill/>
          <a:ln>
            <a:noFill/>
          </a:ln>
        </p:spPr>
        <p:txBody>
          <a:bodyPr anchorCtr="0" anchor="t" bIns="91425" lIns="91425" rIns="91425" wrap="square" tIns="91425">
            <a:noAutofit/>
          </a:bodyPr>
          <a:lstStyle/>
          <a:p>
            <a:pPr lvl="0" rtl="0" algn="ctr">
              <a:spcBef>
                <a:spcPts val="0"/>
              </a:spcBef>
              <a:buNone/>
            </a:pPr>
            <a:r>
              <a:rPr lang="en"/>
              <a:t>Space-time diagrams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Shape 266"/>
          <p:cNvPicPr preferRelativeResize="0"/>
          <p:nvPr/>
        </p:nvPicPr>
        <p:blipFill>
          <a:blip r:embed="rId3">
            <a:alphaModFix/>
          </a:blip>
          <a:stretch>
            <a:fillRect/>
          </a:stretch>
        </p:blipFill>
        <p:spPr>
          <a:xfrm>
            <a:off x="300447" y="603540"/>
            <a:ext cx="4379228" cy="3936423"/>
          </a:xfrm>
          <a:prstGeom prst="rect">
            <a:avLst/>
          </a:prstGeom>
          <a:noFill/>
          <a:ln cap="flat" cmpd="sng" w="28575">
            <a:solidFill>
              <a:schemeClr val="dk2"/>
            </a:solidFill>
            <a:prstDash val="solid"/>
            <a:round/>
            <a:headEnd len="med" w="med" type="none"/>
            <a:tailEnd len="med" w="med" type="none"/>
          </a:ln>
        </p:spPr>
      </p:pic>
      <p:pic>
        <p:nvPicPr>
          <p:cNvPr descr="Screen Shot 2017-10-01 at 11.50.34 AM.png" id="267" name="Shape 267"/>
          <p:cNvPicPr preferRelativeResize="0"/>
          <p:nvPr/>
        </p:nvPicPr>
        <p:blipFill>
          <a:blip r:embed="rId4">
            <a:alphaModFix/>
          </a:blip>
          <a:stretch>
            <a:fillRect/>
          </a:stretch>
        </p:blipFill>
        <p:spPr>
          <a:xfrm>
            <a:off x="4832075" y="251032"/>
            <a:ext cx="4159524" cy="4288931"/>
          </a:xfrm>
          <a:prstGeom prst="rect">
            <a:avLst/>
          </a:prstGeom>
          <a:noFill/>
          <a:ln cap="flat" cmpd="sng" w="28575">
            <a:solidFill>
              <a:schemeClr val="dk2"/>
            </a:solidFill>
            <a:prstDash val="solid"/>
            <a:round/>
            <a:headEnd len="med" w="med" type="none"/>
            <a:tailEnd len="med" w="med" type="none"/>
          </a:ln>
        </p:spPr>
      </p:pic>
      <p:sp>
        <p:nvSpPr>
          <p:cNvPr id="268" name="Shape 268"/>
          <p:cNvSpPr txBox="1"/>
          <p:nvPr/>
        </p:nvSpPr>
        <p:spPr>
          <a:xfrm>
            <a:off x="2934450" y="4662675"/>
            <a:ext cx="3275100" cy="305100"/>
          </a:xfrm>
          <a:prstGeom prst="rect">
            <a:avLst/>
          </a:prstGeom>
          <a:noFill/>
          <a:ln>
            <a:noFill/>
          </a:ln>
        </p:spPr>
        <p:txBody>
          <a:bodyPr anchorCtr="0" anchor="t" bIns="91425" lIns="91425" rIns="91425" wrap="square" tIns="91425">
            <a:noAutofit/>
          </a:bodyPr>
          <a:lstStyle/>
          <a:p>
            <a:pPr lvl="0" rtl="0" algn="ctr">
              <a:spcBef>
                <a:spcPts val="0"/>
              </a:spcBef>
              <a:buNone/>
            </a:pPr>
            <a:r>
              <a:rPr lang="en"/>
              <a:t>Space-time diagrams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Problem with Partial Order</a:t>
            </a:r>
          </a:p>
        </p:txBody>
      </p:sp>
      <p:sp>
        <p:nvSpPr>
          <p:cNvPr id="274" name="Shape 2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a:spcBef>
                <a:spcPts val="0"/>
              </a:spcBef>
              <a:buClr>
                <a:srgbClr val="434343"/>
              </a:buClr>
              <a:buSzPct val="100000"/>
              <a:buFont typeface="Calibri"/>
              <a:buChar char="●"/>
            </a:pPr>
            <a:r>
              <a:rPr lang="en" sz="2400">
                <a:solidFill>
                  <a:srgbClr val="434343"/>
                </a:solidFill>
                <a:latin typeface="Calibri"/>
                <a:ea typeface="Calibri"/>
                <a:cs typeface="Calibri"/>
                <a:sym typeface="Calibri"/>
              </a:rPr>
              <a:t>A single resource</a:t>
            </a:r>
          </a:p>
          <a:p>
            <a:pPr indent="-381000" lvl="0" marL="457200">
              <a:spcBef>
                <a:spcPts val="0"/>
              </a:spcBef>
              <a:buClr>
                <a:srgbClr val="434343"/>
              </a:buClr>
              <a:buSzPct val="100000"/>
              <a:buFont typeface="Calibri"/>
              <a:buChar char="●"/>
            </a:pPr>
            <a:r>
              <a:rPr lang="en" sz="2400">
                <a:solidFill>
                  <a:srgbClr val="434343"/>
                </a:solidFill>
                <a:latin typeface="Calibri"/>
                <a:ea typeface="Calibri"/>
                <a:cs typeface="Calibri"/>
                <a:sym typeface="Calibri"/>
              </a:rPr>
              <a:t>Processes must synchronize to avoid conflicts</a:t>
            </a:r>
          </a:p>
          <a:p>
            <a:pPr indent="-381000" lvl="0" marL="457200" rtl="0">
              <a:spcBef>
                <a:spcPts val="0"/>
              </a:spcBef>
              <a:buClr>
                <a:srgbClr val="434343"/>
              </a:buClr>
              <a:buSzPct val="100000"/>
              <a:buFont typeface="Calibri"/>
              <a:buChar char="●"/>
            </a:pPr>
            <a:r>
              <a:rPr lang="en" sz="2400">
                <a:solidFill>
                  <a:srgbClr val="434343"/>
                </a:solidFill>
                <a:latin typeface="Calibri"/>
                <a:ea typeface="Calibri"/>
                <a:cs typeface="Calibri"/>
                <a:sym typeface="Calibri"/>
              </a:rPr>
              <a:t>Requests must be granted in order</a:t>
            </a:r>
          </a:p>
          <a:p>
            <a:pPr lvl="0">
              <a:spcBef>
                <a:spcPts val="0"/>
              </a:spcBef>
              <a:buNone/>
            </a:pPr>
            <a:r>
              <a:t/>
            </a:r>
            <a:endParaRPr sz="24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n">
                <a:latin typeface="Calibri"/>
                <a:ea typeface="Calibri"/>
                <a:cs typeface="Calibri"/>
                <a:sym typeface="Calibri"/>
              </a:rPr>
              <a:t>Problem with Partial Order</a:t>
            </a:r>
          </a:p>
        </p:txBody>
      </p:sp>
      <p:sp>
        <p:nvSpPr>
          <p:cNvPr id="280" name="Shape 28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lr>
                <a:srgbClr val="000000"/>
              </a:buClr>
              <a:buFont typeface="Calibri"/>
              <a:buChar char="●"/>
            </a:pPr>
            <a:r>
              <a:rPr lang="en">
                <a:solidFill>
                  <a:srgbClr val="000000"/>
                </a:solidFill>
                <a:latin typeface="Calibri"/>
                <a:ea typeface="Calibri"/>
                <a:cs typeface="Calibri"/>
                <a:sym typeface="Calibri"/>
              </a:rPr>
              <a:t>A single resource</a:t>
            </a:r>
          </a:p>
          <a:p>
            <a:pPr indent="-228600" lvl="0" marL="457200" rtl="0">
              <a:spcBef>
                <a:spcPts val="0"/>
              </a:spcBef>
              <a:buClr>
                <a:srgbClr val="000000"/>
              </a:buClr>
              <a:buFont typeface="Calibri"/>
              <a:buChar char="●"/>
            </a:pPr>
            <a:r>
              <a:rPr lang="en">
                <a:solidFill>
                  <a:srgbClr val="000000"/>
                </a:solidFill>
                <a:latin typeface="Calibri"/>
                <a:ea typeface="Calibri"/>
                <a:cs typeface="Calibri"/>
                <a:sym typeface="Calibri"/>
              </a:rPr>
              <a:t>Processes must synchronize to avoid conflicts</a:t>
            </a:r>
          </a:p>
          <a:p>
            <a:pPr indent="-228600" lvl="0" marL="457200" rtl="0">
              <a:spcBef>
                <a:spcPts val="0"/>
              </a:spcBef>
              <a:buClr>
                <a:srgbClr val="000000"/>
              </a:buClr>
              <a:buFont typeface="Calibri"/>
              <a:buChar char="●"/>
            </a:pPr>
            <a:r>
              <a:rPr lang="en">
                <a:solidFill>
                  <a:srgbClr val="000000"/>
                </a:solidFill>
                <a:latin typeface="Calibri"/>
                <a:ea typeface="Calibri"/>
                <a:cs typeface="Calibri"/>
                <a:sym typeface="Calibri"/>
              </a:rPr>
              <a:t>Requests must be granted in order</a:t>
            </a:r>
          </a:p>
          <a:p>
            <a:pPr lvl="0" algn="ctr">
              <a:spcBef>
                <a:spcPts val="0"/>
              </a:spcBef>
              <a:buNone/>
            </a:pPr>
            <a:r>
              <a:rPr lang="en">
                <a:solidFill>
                  <a:srgbClr val="000000"/>
                </a:solidFill>
                <a:latin typeface="Calibri"/>
                <a:ea typeface="Calibri"/>
                <a:cs typeface="Calibri"/>
                <a:sym typeface="Calibri"/>
              </a:rPr>
              <a:t>Partial order is not helpful in solving this problem as partial order cannot resolve concurrent requests</a:t>
            </a:r>
          </a:p>
          <a:p>
            <a:pPr lvl="0" rtl="0" algn="ctr">
              <a:spcBef>
                <a:spcPts val="0"/>
              </a:spcBef>
              <a:buNone/>
            </a:pPr>
            <a:r>
              <a:rPr b="1" i="1" lang="en">
                <a:solidFill>
                  <a:srgbClr val="000000"/>
                </a:solidFill>
                <a:latin typeface="Calibri"/>
                <a:ea typeface="Calibri"/>
                <a:cs typeface="Calibri"/>
                <a:sym typeface="Calibri"/>
              </a:rPr>
              <a:t>Total ordering required…..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Outline</a:t>
            </a:r>
          </a:p>
        </p:txBody>
      </p:sp>
      <p:sp>
        <p:nvSpPr>
          <p:cNvPr id="286" name="Shape 28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Partial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Logical Clocks</a:t>
            </a:r>
          </a:p>
          <a:p>
            <a:pPr indent="-381000" lvl="0" marL="457200" rtl="0">
              <a:spcBef>
                <a:spcPts val="0"/>
              </a:spcBef>
              <a:buClr>
                <a:srgbClr val="A61C00"/>
              </a:buClr>
              <a:buSzPct val="100000"/>
              <a:buFont typeface="Calibri"/>
            </a:pPr>
            <a:r>
              <a:rPr lang="en" sz="2400">
                <a:solidFill>
                  <a:srgbClr val="A61C00"/>
                </a:solidFill>
                <a:latin typeface="Calibri"/>
                <a:ea typeface="Calibri"/>
                <a:cs typeface="Calibri"/>
                <a:sym typeface="Calibri"/>
              </a:rPr>
              <a:t>Total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Anomalous Behaviour</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Physical Clocks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Total Ordering of Events</a:t>
            </a:r>
          </a:p>
        </p:txBody>
      </p:sp>
      <p:sp>
        <p:nvSpPr>
          <p:cNvPr id="292" name="Shape 29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800"/>
              </a:spcBef>
              <a:spcAft>
                <a:spcPts val="0"/>
              </a:spcAft>
              <a:buClr>
                <a:schemeClr val="dk1"/>
              </a:buClr>
              <a:buSzPct val="45833"/>
              <a:buFont typeface="Arial"/>
              <a:buNone/>
            </a:pPr>
            <a:r>
              <a:rPr lang="en" sz="2400">
                <a:solidFill>
                  <a:srgbClr val="434343"/>
                </a:solidFill>
              </a:rPr>
              <a:t>•	</a:t>
            </a:r>
            <a:r>
              <a:rPr lang="en" sz="2400">
                <a:solidFill>
                  <a:srgbClr val="434343"/>
                </a:solidFill>
                <a:latin typeface="Calibri"/>
                <a:ea typeface="Calibri"/>
                <a:cs typeface="Calibri"/>
                <a:sym typeface="Calibri"/>
              </a:rPr>
              <a:t>Total ordering eliminates concurrency</a:t>
            </a:r>
          </a:p>
          <a:p>
            <a:pPr lvl="0" rtl="0">
              <a:spcBef>
                <a:spcPts val="800"/>
              </a:spcBef>
              <a:spcAft>
                <a:spcPts val="0"/>
              </a:spcAft>
              <a:buClr>
                <a:schemeClr val="dk1"/>
              </a:buClr>
              <a:buSzPct val="45833"/>
              <a:buFont typeface="Arial"/>
              <a:buNone/>
            </a:pPr>
            <a:r>
              <a:rPr lang="en" sz="2400">
                <a:solidFill>
                  <a:srgbClr val="434343"/>
                </a:solidFill>
                <a:latin typeface="Calibri"/>
                <a:ea typeface="Calibri"/>
                <a:cs typeface="Calibri"/>
                <a:sym typeface="Calibri"/>
              </a:rPr>
              <a:t>•	Identify message with event sending it</a:t>
            </a:r>
          </a:p>
          <a:p>
            <a:pPr lvl="0" rtl="0">
              <a:spcBef>
                <a:spcPts val="8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179400"/>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Distributed Mutual Exclusion</a:t>
            </a:r>
          </a:p>
        </p:txBody>
      </p:sp>
      <p:sp>
        <p:nvSpPr>
          <p:cNvPr id="298" name="Shape 298"/>
          <p:cNvSpPr txBox="1"/>
          <p:nvPr>
            <p:ph idx="1" type="body"/>
          </p:nvPr>
        </p:nvSpPr>
        <p:spPr>
          <a:xfrm>
            <a:off x="62475" y="663725"/>
            <a:ext cx="8922900" cy="3416400"/>
          </a:xfrm>
          <a:prstGeom prst="rect">
            <a:avLst/>
          </a:prstGeom>
        </p:spPr>
        <p:txBody>
          <a:bodyPr anchorCtr="0" anchor="t" bIns="91425" lIns="91425" rIns="91425" wrap="square" tIns="91425">
            <a:noAutofit/>
          </a:bodyPr>
          <a:lstStyle/>
          <a:p>
            <a:pPr lvl="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Every node i</a:t>
            </a:r>
            <a:r>
              <a:rPr b="1" i="1" lang="en" sz="2200">
                <a:solidFill>
                  <a:srgbClr val="000000"/>
                </a:solidFill>
                <a:latin typeface="Calibri"/>
                <a:ea typeface="Calibri"/>
                <a:cs typeface="Calibri"/>
                <a:sym typeface="Calibri"/>
              </a:rPr>
              <a:t> </a:t>
            </a:r>
            <a:r>
              <a:rPr b="1" lang="en" sz="2200">
                <a:solidFill>
                  <a:srgbClr val="000000"/>
                </a:solidFill>
                <a:latin typeface="Calibri"/>
                <a:ea typeface="Calibri"/>
                <a:cs typeface="Calibri"/>
                <a:sym typeface="Calibri"/>
              </a:rPr>
              <a:t>has a request queue q</a:t>
            </a:r>
            <a:r>
              <a:rPr b="1" baseline="-25000" lang="en" sz="2200">
                <a:solidFill>
                  <a:srgbClr val="000000"/>
                </a:solidFill>
                <a:latin typeface="Calibri"/>
                <a:ea typeface="Calibri"/>
                <a:cs typeface="Calibri"/>
                <a:sym typeface="Calibri"/>
              </a:rPr>
              <a:t>i</a:t>
            </a:r>
            <a:r>
              <a:rPr i="1" lang="en" sz="2200">
                <a:solidFill>
                  <a:srgbClr val="000000"/>
                </a:solidFill>
                <a:latin typeface="Calibri"/>
                <a:ea typeface="Calibri"/>
                <a:cs typeface="Calibri"/>
                <a:sym typeface="Calibri"/>
              </a:rPr>
              <a:t> </a:t>
            </a:r>
          </a:p>
          <a:p>
            <a:pPr indent="0" lvl="0" marL="457200" rtl="0">
              <a:lnSpc>
                <a:spcPct val="90000"/>
              </a:lnSpc>
              <a:spcBef>
                <a:spcPts val="1000"/>
              </a:spcBef>
              <a:spcAft>
                <a:spcPts val="0"/>
              </a:spcAft>
              <a:buNone/>
            </a:pPr>
            <a:r>
              <a:rPr lang="en" sz="2200">
                <a:solidFill>
                  <a:srgbClr val="000000"/>
                </a:solidFill>
                <a:latin typeface="Calibri"/>
                <a:ea typeface="Calibri"/>
                <a:cs typeface="Calibri"/>
                <a:sym typeface="Calibri"/>
              </a:rPr>
              <a:t>keeps requests sorted by logical timestamps (</a:t>
            </a:r>
            <a:r>
              <a:rPr b="1" lang="en" sz="2200">
                <a:solidFill>
                  <a:srgbClr val="000000"/>
                </a:solidFill>
                <a:latin typeface="Calibri"/>
                <a:ea typeface="Calibri"/>
                <a:cs typeface="Calibri"/>
                <a:sym typeface="Calibri"/>
              </a:rPr>
              <a:t>total ordering </a:t>
            </a:r>
            <a:r>
              <a:rPr lang="en" sz="2200">
                <a:solidFill>
                  <a:srgbClr val="000000"/>
                </a:solidFill>
                <a:latin typeface="Calibri"/>
                <a:ea typeface="Calibri"/>
                <a:cs typeface="Calibri"/>
                <a:sym typeface="Calibri"/>
              </a:rPr>
              <a:t>enforced by including process id in the timestamps) </a:t>
            </a:r>
          </a:p>
          <a:p>
            <a:pPr lvl="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To request critical section:</a:t>
            </a:r>
            <a:r>
              <a:rPr lang="en" sz="2200">
                <a:solidFill>
                  <a:srgbClr val="000000"/>
                </a:solidFill>
                <a:latin typeface="Calibri"/>
                <a:ea typeface="Calibri"/>
                <a:cs typeface="Calibri"/>
                <a:sym typeface="Calibri"/>
              </a:rPr>
              <a:t> </a:t>
            </a:r>
          </a:p>
          <a:p>
            <a:pPr indent="-69850" lvl="0" marL="45720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1)</a:t>
            </a:r>
            <a:r>
              <a:rPr lang="en" sz="2200">
                <a:solidFill>
                  <a:srgbClr val="000000"/>
                </a:solidFill>
                <a:latin typeface="Calibri"/>
                <a:ea typeface="Calibri"/>
                <a:cs typeface="Calibri"/>
                <a:sym typeface="Calibri"/>
              </a:rPr>
              <a:t>send timestamped REQUEST(T</a:t>
            </a:r>
            <a:r>
              <a:rPr baseline="-25000" lang="en" sz="2200">
                <a:solidFill>
                  <a:srgbClr val="000000"/>
                </a:solidFill>
                <a:latin typeface="Calibri"/>
                <a:ea typeface="Calibri"/>
                <a:cs typeface="Calibri"/>
                <a:sym typeface="Calibri"/>
              </a:rPr>
              <a:t>m</a:t>
            </a:r>
            <a:r>
              <a:rPr lang="en" sz="2200">
                <a:solidFill>
                  <a:srgbClr val="000000"/>
                </a:solidFill>
                <a:latin typeface="Calibri"/>
                <a:ea typeface="Calibri"/>
                <a:cs typeface="Calibri"/>
                <a:sym typeface="Calibri"/>
              </a:rPr>
              <a:t>:P</a:t>
            </a:r>
            <a:r>
              <a:rPr baseline="-25000" lang="en" sz="2200">
                <a:solidFill>
                  <a:srgbClr val="000000"/>
                </a:solidFill>
                <a:latin typeface="Calibri"/>
                <a:ea typeface="Calibri"/>
                <a:cs typeface="Calibri"/>
                <a:sym typeface="Calibri"/>
              </a:rPr>
              <a:t>i</a:t>
            </a:r>
            <a:r>
              <a:rPr lang="en" sz="2200">
                <a:solidFill>
                  <a:srgbClr val="000000"/>
                </a:solidFill>
                <a:latin typeface="Calibri"/>
                <a:ea typeface="Calibri"/>
                <a:cs typeface="Calibri"/>
                <a:sym typeface="Calibri"/>
              </a:rPr>
              <a:t>) to all other nodes</a:t>
            </a:r>
          </a:p>
          <a:p>
            <a:pPr indent="-69850" lvl="0" marL="45720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2)</a:t>
            </a:r>
            <a:r>
              <a:rPr lang="en" sz="2200">
                <a:solidFill>
                  <a:srgbClr val="000000"/>
                </a:solidFill>
                <a:latin typeface="Calibri"/>
                <a:ea typeface="Calibri"/>
                <a:cs typeface="Calibri"/>
                <a:sym typeface="Calibri"/>
              </a:rPr>
              <a:t>put </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 </a:t>
            </a:r>
            <a:r>
              <a:rPr lang="en" sz="2200">
                <a:solidFill>
                  <a:srgbClr val="000000"/>
                </a:solidFill>
                <a:latin typeface="Calibri"/>
                <a:ea typeface="Calibri"/>
                <a:cs typeface="Calibri"/>
                <a:sym typeface="Calibri"/>
              </a:rPr>
              <a:t>in its own queue</a:t>
            </a:r>
            <a:r>
              <a:rPr b="1" lang="en" sz="2200">
                <a:solidFill>
                  <a:srgbClr val="000000"/>
                </a:solidFill>
                <a:latin typeface="Calibri"/>
                <a:ea typeface="Calibri"/>
                <a:cs typeface="Calibri"/>
                <a:sym typeface="Calibri"/>
              </a:rPr>
              <a:t> </a:t>
            </a:r>
          </a:p>
          <a:p>
            <a:pPr lvl="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On receiving a request </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a:t>
            </a:r>
            <a:r>
              <a:rPr b="1" lang="en" sz="2200">
                <a:solidFill>
                  <a:srgbClr val="000000"/>
                </a:solidFill>
                <a:latin typeface="Calibri"/>
                <a:ea typeface="Calibri"/>
                <a:cs typeface="Calibri"/>
                <a:sym typeface="Calibri"/>
              </a:rPr>
              <a:t>: </a:t>
            </a:r>
          </a:p>
          <a:p>
            <a:pPr indent="-69850" lvl="0" marL="45720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1)</a:t>
            </a:r>
            <a:r>
              <a:rPr lang="en" sz="2200">
                <a:solidFill>
                  <a:srgbClr val="000000"/>
                </a:solidFill>
                <a:latin typeface="Calibri"/>
                <a:ea typeface="Calibri"/>
                <a:cs typeface="Calibri"/>
                <a:sym typeface="Calibri"/>
              </a:rPr>
              <a:t>send timestamped REPLY to the requesting Node i</a:t>
            </a:r>
          </a:p>
          <a:p>
            <a:pPr indent="-69850" lvl="0" marL="457200" rtl="0">
              <a:lnSpc>
                <a:spcPct val="90000"/>
              </a:lnSpc>
              <a:spcBef>
                <a:spcPts val="1000"/>
              </a:spcBef>
              <a:spcAft>
                <a:spcPts val="0"/>
              </a:spcAft>
              <a:buClr>
                <a:schemeClr val="dk1"/>
              </a:buClr>
              <a:buSzPct val="50000"/>
              <a:buFont typeface="Arial"/>
              <a:buNone/>
            </a:pPr>
            <a:r>
              <a:rPr b="1" lang="en" sz="2200">
                <a:solidFill>
                  <a:srgbClr val="000000"/>
                </a:solidFill>
                <a:latin typeface="Calibri"/>
                <a:ea typeface="Calibri"/>
                <a:cs typeface="Calibri"/>
                <a:sym typeface="Calibri"/>
              </a:rPr>
              <a:t>2)</a:t>
            </a:r>
            <a:r>
              <a:rPr lang="en" sz="2200">
                <a:solidFill>
                  <a:srgbClr val="000000"/>
                </a:solidFill>
                <a:latin typeface="Calibri"/>
                <a:ea typeface="Calibri"/>
                <a:cs typeface="Calibri"/>
                <a:sym typeface="Calibri"/>
              </a:rPr>
              <a:t>put REQUEST </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a:t>
            </a:r>
            <a:r>
              <a:rPr lang="en" sz="2200">
                <a:solidFill>
                  <a:srgbClr val="000000"/>
                </a:solidFill>
                <a:latin typeface="Calibri"/>
                <a:ea typeface="Calibri"/>
                <a:cs typeface="Calibri"/>
                <a:sym typeface="Calibri"/>
              </a:rPr>
              <a:t> in the queue</a:t>
            </a:r>
            <a:r>
              <a:rPr b="1" lang="en" sz="2200">
                <a:solidFill>
                  <a:srgbClr val="000000"/>
                </a:solidFill>
                <a:latin typeface="Calibri"/>
                <a:ea typeface="Calibri"/>
                <a:cs typeface="Calibri"/>
                <a:sym typeface="Calibri"/>
              </a:rPr>
              <a:t> </a:t>
            </a:r>
          </a:p>
          <a:p>
            <a:pPr lvl="0">
              <a:spcBef>
                <a:spcPts val="0"/>
              </a:spcBef>
              <a:buNone/>
            </a:pPr>
            <a:r>
              <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167225"/>
            <a:ext cx="8520600" cy="572700"/>
          </a:xfrm>
          <a:prstGeom prst="rect">
            <a:avLst/>
          </a:prstGeom>
        </p:spPr>
        <p:txBody>
          <a:bodyPr anchorCtr="0" anchor="t" bIns="91425" lIns="91425" rIns="91425" wrap="square" tIns="91425">
            <a:noAutofit/>
          </a:bodyPr>
          <a:lstStyle/>
          <a:p>
            <a:pPr lvl="0" rtl="0" algn="ctr">
              <a:spcBef>
                <a:spcPts val="0"/>
              </a:spcBef>
              <a:buNone/>
            </a:pPr>
            <a:r>
              <a:rPr lang="en">
                <a:latin typeface="Calibri"/>
                <a:ea typeface="Calibri"/>
                <a:cs typeface="Calibri"/>
                <a:sym typeface="Calibri"/>
              </a:rPr>
              <a:t>Distributed Mutual Exclusion</a:t>
            </a:r>
          </a:p>
        </p:txBody>
      </p:sp>
      <p:sp>
        <p:nvSpPr>
          <p:cNvPr id="304" name="Shape 304"/>
          <p:cNvSpPr txBox="1"/>
          <p:nvPr>
            <p:ph idx="1" type="body"/>
          </p:nvPr>
        </p:nvSpPr>
        <p:spPr>
          <a:xfrm>
            <a:off x="62475" y="663725"/>
            <a:ext cx="8922900" cy="3416400"/>
          </a:xfrm>
          <a:prstGeom prst="rect">
            <a:avLst/>
          </a:prstGeom>
        </p:spPr>
        <p:txBody>
          <a:bodyPr anchorCtr="0" anchor="t" bIns="91425" lIns="91425" rIns="91425" wrap="square" tIns="91425">
            <a:noAutofit/>
          </a:bodyPr>
          <a:lstStyle/>
          <a:p>
            <a:pPr lvl="0" rtl="0">
              <a:lnSpc>
                <a:spcPct val="90000"/>
              </a:lnSpc>
              <a:spcBef>
                <a:spcPts val="1000"/>
              </a:spcBef>
              <a:spcAft>
                <a:spcPts val="0"/>
              </a:spcAft>
              <a:buNone/>
            </a:pPr>
            <a:r>
              <a:rPr b="1" lang="en" sz="2200">
                <a:solidFill>
                  <a:schemeClr val="dk1"/>
                </a:solidFill>
                <a:latin typeface="Calibri"/>
                <a:ea typeface="Calibri"/>
                <a:cs typeface="Calibri"/>
                <a:sym typeface="Calibri"/>
              </a:rPr>
              <a:t>Process i enters critical section if:</a:t>
            </a:r>
            <a:r>
              <a:rPr lang="en" sz="2200">
                <a:solidFill>
                  <a:schemeClr val="dk1"/>
                </a:solidFill>
                <a:latin typeface="Calibri"/>
                <a:ea typeface="Calibri"/>
                <a:cs typeface="Calibri"/>
                <a:sym typeface="Calibri"/>
              </a:rPr>
              <a:t> </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1)</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a:t>
            </a:r>
            <a:r>
              <a:rPr lang="en" sz="2200">
                <a:solidFill>
                  <a:srgbClr val="000000"/>
                </a:solidFill>
                <a:latin typeface="Calibri"/>
                <a:ea typeface="Calibri"/>
                <a:cs typeface="Calibri"/>
                <a:sym typeface="Calibri"/>
              </a:rPr>
              <a:t> is at top of its own queue, and</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2)</a:t>
            </a:r>
            <a:r>
              <a:rPr lang="en" sz="2200">
                <a:solidFill>
                  <a:srgbClr val="000000"/>
                </a:solidFill>
                <a:latin typeface="Calibri"/>
                <a:ea typeface="Calibri"/>
                <a:cs typeface="Calibri"/>
                <a:sym typeface="Calibri"/>
              </a:rPr>
              <a:t>process i received a message (any message) with timestamp larger than </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a:t>
            </a:r>
            <a:r>
              <a:rPr lang="en" sz="2200">
                <a:solidFill>
                  <a:srgbClr val="000000"/>
                </a:solidFill>
                <a:latin typeface="Calibri"/>
                <a:ea typeface="Calibri"/>
                <a:cs typeface="Calibri"/>
                <a:sym typeface="Calibri"/>
              </a:rPr>
              <a:t> from all other nodes.</a:t>
            </a:r>
          </a:p>
          <a:p>
            <a:pPr lvl="0" rtl="0">
              <a:lnSpc>
                <a:spcPct val="90000"/>
              </a:lnSpc>
              <a:spcBef>
                <a:spcPts val="1000"/>
              </a:spcBef>
              <a:spcAft>
                <a:spcPts val="0"/>
              </a:spcAft>
              <a:buNone/>
            </a:pPr>
            <a:r>
              <a:rPr b="1" lang="en" sz="2200">
                <a:solidFill>
                  <a:srgbClr val="000000"/>
                </a:solidFill>
                <a:latin typeface="Calibri"/>
                <a:ea typeface="Calibri"/>
                <a:cs typeface="Calibri"/>
                <a:sym typeface="Calibri"/>
              </a:rPr>
              <a:t>To release critical section: </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 1)</a:t>
            </a:r>
            <a:r>
              <a:rPr lang="en" sz="2200">
                <a:solidFill>
                  <a:srgbClr val="000000"/>
                </a:solidFill>
                <a:latin typeface="Calibri"/>
                <a:ea typeface="Calibri"/>
                <a:cs typeface="Calibri"/>
                <a:sym typeface="Calibri"/>
              </a:rPr>
              <a:t>Process i removes its request from its own queue and sends a timestamped RELEASE message to all other nodes.</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 2)</a:t>
            </a:r>
            <a:r>
              <a:rPr lang="en" sz="2200">
                <a:solidFill>
                  <a:srgbClr val="000000"/>
                </a:solidFill>
                <a:latin typeface="Calibri"/>
                <a:ea typeface="Calibri"/>
                <a:cs typeface="Calibri"/>
                <a:sym typeface="Calibri"/>
              </a:rPr>
              <a:t>On</a:t>
            </a:r>
            <a:r>
              <a:rPr b="1" lang="en" sz="2200">
                <a:solidFill>
                  <a:srgbClr val="000000"/>
                </a:solidFill>
                <a:latin typeface="Calibri"/>
                <a:ea typeface="Calibri"/>
                <a:cs typeface="Calibri"/>
                <a:sym typeface="Calibri"/>
              </a:rPr>
              <a:t> </a:t>
            </a:r>
            <a:r>
              <a:rPr lang="en" sz="2200">
                <a:solidFill>
                  <a:srgbClr val="000000"/>
                </a:solidFill>
                <a:latin typeface="Calibri"/>
                <a:ea typeface="Calibri"/>
                <a:cs typeface="Calibri"/>
                <a:sym typeface="Calibri"/>
              </a:rPr>
              <a:t>receiving a release message from i, i’s request is removed from the local request queue.</a:t>
            </a:r>
          </a:p>
          <a:p>
            <a:pPr lvl="0" rtl="0">
              <a:lnSpc>
                <a:spcPct val="90000"/>
              </a:lnSpc>
              <a:spcBef>
                <a:spcPts val="1000"/>
              </a:spcBef>
              <a:spcAft>
                <a:spcPts val="0"/>
              </a:spcAft>
              <a:buNone/>
            </a:pPr>
            <a:r>
              <a:t/>
            </a:r>
            <a:endParaRPr b="1" sz="2400">
              <a:solidFill>
                <a:schemeClr val="dk1"/>
              </a:solidFill>
              <a:latin typeface="Calibri"/>
              <a:ea typeface="Calibri"/>
              <a:cs typeface="Calibri"/>
              <a:sym typeface="Calibri"/>
            </a:endParaRPr>
          </a:p>
          <a:p>
            <a:pPr lvl="0" rtl="0">
              <a:spcBef>
                <a:spcPts val="0"/>
              </a:spcBef>
              <a:buNone/>
            </a:pPr>
            <a:r>
              <a:t/>
            </a:r>
            <a:endParaRPr sz="24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311700" y="167225"/>
            <a:ext cx="8520600" cy="572700"/>
          </a:xfrm>
          <a:prstGeom prst="rect">
            <a:avLst/>
          </a:prstGeom>
        </p:spPr>
        <p:txBody>
          <a:bodyPr anchorCtr="0" anchor="t" bIns="91425" lIns="91425" rIns="91425" wrap="square" tIns="91425">
            <a:noAutofit/>
          </a:bodyPr>
          <a:lstStyle/>
          <a:p>
            <a:pPr lvl="0" rtl="0" algn="ctr">
              <a:spcBef>
                <a:spcPts val="0"/>
              </a:spcBef>
              <a:buNone/>
            </a:pPr>
            <a:r>
              <a:rPr lang="en">
                <a:latin typeface="Calibri"/>
                <a:ea typeface="Calibri"/>
                <a:cs typeface="Calibri"/>
                <a:sym typeface="Calibri"/>
              </a:rPr>
              <a:t>Distributed Mutual Exclusion</a:t>
            </a:r>
          </a:p>
        </p:txBody>
      </p:sp>
      <p:sp>
        <p:nvSpPr>
          <p:cNvPr id="310" name="Shape 310"/>
          <p:cNvSpPr txBox="1"/>
          <p:nvPr>
            <p:ph idx="1" type="body"/>
          </p:nvPr>
        </p:nvSpPr>
        <p:spPr>
          <a:xfrm>
            <a:off x="62475" y="663725"/>
            <a:ext cx="8922900" cy="3416400"/>
          </a:xfrm>
          <a:prstGeom prst="rect">
            <a:avLst/>
          </a:prstGeom>
        </p:spPr>
        <p:txBody>
          <a:bodyPr anchorCtr="0" anchor="t" bIns="91425" lIns="91425" rIns="91425" wrap="square" tIns="91425">
            <a:noAutofit/>
          </a:bodyPr>
          <a:lstStyle/>
          <a:p>
            <a:pPr lvl="0" rtl="0">
              <a:lnSpc>
                <a:spcPct val="90000"/>
              </a:lnSpc>
              <a:spcBef>
                <a:spcPts val="1000"/>
              </a:spcBef>
              <a:spcAft>
                <a:spcPts val="0"/>
              </a:spcAft>
              <a:buNone/>
            </a:pPr>
            <a:r>
              <a:rPr b="1" lang="en" sz="2200">
                <a:solidFill>
                  <a:schemeClr val="dk1"/>
                </a:solidFill>
                <a:latin typeface="Calibri"/>
                <a:ea typeface="Calibri"/>
                <a:cs typeface="Calibri"/>
                <a:sym typeface="Calibri"/>
              </a:rPr>
              <a:t>Process i enters critical section if:</a:t>
            </a:r>
            <a:r>
              <a:rPr lang="en" sz="2200">
                <a:solidFill>
                  <a:schemeClr val="dk1"/>
                </a:solidFill>
                <a:latin typeface="Calibri"/>
                <a:ea typeface="Calibri"/>
                <a:cs typeface="Calibri"/>
                <a:sym typeface="Calibri"/>
              </a:rPr>
              <a:t> </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1)</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a:t>
            </a:r>
            <a:r>
              <a:rPr lang="en" sz="2200">
                <a:solidFill>
                  <a:srgbClr val="000000"/>
                </a:solidFill>
                <a:latin typeface="Calibri"/>
                <a:ea typeface="Calibri"/>
                <a:cs typeface="Calibri"/>
                <a:sym typeface="Calibri"/>
              </a:rPr>
              <a:t> is at top of its own queue, and</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2)</a:t>
            </a:r>
            <a:r>
              <a:rPr lang="en" sz="2200">
                <a:solidFill>
                  <a:srgbClr val="000000"/>
                </a:solidFill>
                <a:latin typeface="Calibri"/>
                <a:ea typeface="Calibri"/>
                <a:cs typeface="Calibri"/>
                <a:sym typeface="Calibri"/>
              </a:rPr>
              <a:t>process i received a message (any message) with timestamp larger than </a:t>
            </a:r>
            <a:r>
              <a:rPr lang="en" sz="2200">
                <a:solidFill>
                  <a:schemeClr val="dk1"/>
                </a:solidFill>
                <a:latin typeface="Calibri"/>
                <a:ea typeface="Calibri"/>
                <a:cs typeface="Calibri"/>
                <a:sym typeface="Calibri"/>
              </a:rPr>
              <a:t>(T</a:t>
            </a:r>
            <a:r>
              <a:rPr baseline="-25000" lang="en" sz="2200">
                <a:solidFill>
                  <a:schemeClr val="dk1"/>
                </a:solidFill>
                <a:latin typeface="Calibri"/>
                <a:ea typeface="Calibri"/>
                <a:cs typeface="Calibri"/>
                <a:sym typeface="Calibri"/>
              </a:rPr>
              <a:t>m</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a:t>
            </a:r>
            <a:r>
              <a:rPr lang="en" sz="2200">
                <a:solidFill>
                  <a:srgbClr val="000000"/>
                </a:solidFill>
                <a:latin typeface="Calibri"/>
                <a:ea typeface="Calibri"/>
                <a:cs typeface="Calibri"/>
                <a:sym typeface="Calibri"/>
              </a:rPr>
              <a:t> from all other nodes.  </a:t>
            </a:r>
            <a:r>
              <a:rPr b="1" i="1" lang="en" sz="2000">
                <a:solidFill>
                  <a:srgbClr val="A61C00"/>
                </a:solidFill>
                <a:latin typeface="Calibri"/>
                <a:ea typeface="Calibri"/>
                <a:cs typeface="Calibri"/>
                <a:sym typeface="Calibri"/>
              </a:rPr>
              <a:t>Why is this condition required?</a:t>
            </a:r>
          </a:p>
          <a:p>
            <a:pPr lvl="0" rtl="0">
              <a:lnSpc>
                <a:spcPct val="90000"/>
              </a:lnSpc>
              <a:spcBef>
                <a:spcPts val="1000"/>
              </a:spcBef>
              <a:spcAft>
                <a:spcPts val="0"/>
              </a:spcAft>
              <a:buNone/>
            </a:pPr>
            <a:r>
              <a:rPr b="1" lang="en" sz="2200">
                <a:solidFill>
                  <a:srgbClr val="000000"/>
                </a:solidFill>
                <a:latin typeface="Calibri"/>
                <a:ea typeface="Calibri"/>
                <a:cs typeface="Calibri"/>
                <a:sym typeface="Calibri"/>
              </a:rPr>
              <a:t>To release critical section: </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 1)</a:t>
            </a:r>
            <a:r>
              <a:rPr lang="en" sz="2200">
                <a:solidFill>
                  <a:srgbClr val="000000"/>
                </a:solidFill>
                <a:latin typeface="Calibri"/>
                <a:ea typeface="Calibri"/>
                <a:cs typeface="Calibri"/>
                <a:sym typeface="Calibri"/>
              </a:rPr>
              <a:t>Process i removes its request from its own queue and sends a timestamped RELEASE message to all other nodes.</a:t>
            </a:r>
          </a:p>
          <a:p>
            <a:pPr indent="0" lvl="0" marL="457200" rtl="0">
              <a:lnSpc>
                <a:spcPct val="90000"/>
              </a:lnSpc>
              <a:spcBef>
                <a:spcPts val="1000"/>
              </a:spcBef>
              <a:spcAft>
                <a:spcPts val="0"/>
              </a:spcAft>
              <a:buNone/>
            </a:pPr>
            <a:r>
              <a:rPr b="1" lang="en" sz="2200">
                <a:solidFill>
                  <a:srgbClr val="000000"/>
                </a:solidFill>
                <a:latin typeface="Calibri"/>
                <a:ea typeface="Calibri"/>
                <a:cs typeface="Calibri"/>
                <a:sym typeface="Calibri"/>
              </a:rPr>
              <a:t> 2)</a:t>
            </a:r>
            <a:r>
              <a:rPr lang="en" sz="2200">
                <a:solidFill>
                  <a:srgbClr val="000000"/>
                </a:solidFill>
                <a:latin typeface="Calibri"/>
                <a:ea typeface="Calibri"/>
                <a:cs typeface="Calibri"/>
                <a:sym typeface="Calibri"/>
              </a:rPr>
              <a:t>On</a:t>
            </a:r>
            <a:r>
              <a:rPr b="1" lang="en" sz="2200">
                <a:solidFill>
                  <a:srgbClr val="000000"/>
                </a:solidFill>
                <a:latin typeface="Calibri"/>
                <a:ea typeface="Calibri"/>
                <a:cs typeface="Calibri"/>
                <a:sym typeface="Calibri"/>
              </a:rPr>
              <a:t> </a:t>
            </a:r>
            <a:r>
              <a:rPr lang="en" sz="2200">
                <a:solidFill>
                  <a:srgbClr val="000000"/>
                </a:solidFill>
                <a:latin typeface="Calibri"/>
                <a:ea typeface="Calibri"/>
                <a:cs typeface="Calibri"/>
                <a:sym typeface="Calibri"/>
              </a:rPr>
              <a:t>receiving a release message from i, i’s request is removed from the local request queue.</a:t>
            </a:r>
          </a:p>
          <a:p>
            <a:pPr lvl="0" rtl="0">
              <a:lnSpc>
                <a:spcPct val="90000"/>
              </a:lnSpc>
              <a:spcBef>
                <a:spcPts val="1000"/>
              </a:spcBef>
              <a:spcAft>
                <a:spcPts val="0"/>
              </a:spcAft>
              <a:buNone/>
            </a:pPr>
            <a:r>
              <a:t/>
            </a:r>
            <a:endParaRPr b="1" sz="2400">
              <a:solidFill>
                <a:schemeClr val="dk1"/>
              </a:solidFill>
              <a:latin typeface="Calibri"/>
              <a:ea typeface="Calibri"/>
              <a:cs typeface="Calibri"/>
              <a:sym typeface="Calibri"/>
            </a:endParaRPr>
          </a:p>
          <a:p>
            <a:pPr lvl="0" rtl="0">
              <a:spcBef>
                <a:spcPts val="0"/>
              </a:spcBef>
              <a:buNone/>
            </a:pPr>
            <a:r>
              <a:t/>
            </a:r>
            <a:endParaRPr sz="2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16" name="Shape 316"/>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1: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 sends request resource</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sends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b="1" lang="en" sz="18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to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puts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on its request queue</a:t>
            </a:r>
          </a:p>
          <a:p>
            <a:pPr lvl="0">
              <a:spcBef>
                <a:spcPts val="0"/>
              </a:spcBef>
              <a:buNone/>
            </a:pPr>
            <a:r>
              <a:t/>
            </a:r>
            <a:endParaRPr>
              <a:latin typeface="Calibri"/>
              <a:ea typeface="Calibri"/>
              <a:cs typeface="Calibri"/>
              <a:sym typeface="Calibri"/>
            </a:endParaRPr>
          </a:p>
        </p:txBody>
      </p:sp>
      <p:sp>
        <p:nvSpPr>
          <p:cNvPr id="317" name="Shape 317"/>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628650" y="273844"/>
            <a:ext cx="7886700" cy="994200"/>
          </a:xfrm>
          <a:prstGeom prst="rect">
            <a:avLst/>
          </a:prstGeom>
        </p:spPr>
        <p:txBody>
          <a:bodyPr anchorCtr="0" anchor="ctr" bIns="68575" lIns="68575" rIns="68575" wrap="square" tIns="68575">
            <a:noAutofit/>
          </a:bodyPr>
          <a:lstStyle/>
          <a:p>
            <a:pPr lvl="0" algn="ctr">
              <a:spcBef>
                <a:spcPts val="0"/>
              </a:spcBef>
              <a:buNone/>
            </a:pPr>
            <a:r>
              <a:rPr lang="en"/>
              <a:t>Why should we care about these </a:t>
            </a:r>
            <a:r>
              <a:rPr b="1" lang="en"/>
              <a:t>papers</a:t>
            </a:r>
            <a:r>
              <a:rPr lang="en"/>
              <a:t>?</a:t>
            </a:r>
          </a:p>
        </p:txBody>
      </p:sp>
      <p:sp>
        <p:nvSpPr>
          <p:cNvPr id="142" name="Shape 142"/>
          <p:cNvSpPr txBox="1"/>
          <p:nvPr>
            <p:ph idx="1" type="body"/>
          </p:nvPr>
        </p:nvSpPr>
        <p:spPr>
          <a:xfrm>
            <a:off x="628650" y="1369219"/>
            <a:ext cx="7886700" cy="3263400"/>
          </a:xfrm>
          <a:prstGeom prst="rect">
            <a:avLst/>
          </a:prstGeom>
        </p:spPr>
        <p:txBody>
          <a:bodyPr anchorCtr="0" anchor="t" bIns="68575" lIns="68575" rIns="68575" wrap="square" tIns="68575">
            <a:noAutofit/>
          </a:bodyPr>
          <a:lstStyle/>
          <a:p>
            <a:pPr indent="-342900" lvl="0" marL="457200" rtl="0">
              <a:lnSpc>
                <a:spcPct val="100000"/>
              </a:lnSpc>
              <a:spcBef>
                <a:spcPts val="0"/>
              </a:spcBef>
              <a:spcAft>
                <a:spcPts val="1600"/>
              </a:spcAft>
              <a:buClr>
                <a:schemeClr val="dk1"/>
              </a:buClr>
              <a:buSzPct val="100000"/>
              <a:buFont typeface="Arial"/>
              <a:buChar char="●"/>
            </a:pPr>
            <a:r>
              <a:rPr lang="en" sz="1800"/>
              <a:t>Why to care about the set</a:t>
            </a:r>
          </a:p>
          <a:p>
            <a:pPr indent="-342900" lvl="0" marL="457200" rtl="0">
              <a:lnSpc>
                <a:spcPct val="100000"/>
              </a:lnSpc>
              <a:spcBef>
                <a:spcPts val="0"/>
              </a:spcBef>
              <a:spcAft>
                <a:spcPts val="1600"/>
              </a:spcAft>
              <a:buClr>
                <a:schemeClr val="dk1"/>
              </a:buClr>
              <a:buSzPct val="100000"/>
              <a:buFont typeface="Arial"/>
              <a:buChar char="●"/>
            </a:pPr>
            <a:r>
              <a:rPr i="1" lang="en" sz="1800"/>
              <a:t>Time, Clocks, and the Ordering of Events in a Distributed System</a:t>
            </a:r>
            <a:r>
              <a:rPr lang="en" sz="1800"/>
              <a:t>, Leslie Lamport, Communications of ACM,Volume 27 Issue 7, July 1978.</a:t>
            </a:r>
          </a:p>
          <a:p>
            <a:pPr indent="-342900" lvl="0" marL="457200" rtl="0">
              <a:lnSpc>
                <a:spcPct val="100000"/>
              </a:lnSpc>
              <a:spcBef>
                <a:spcPts val="0"/>
              </a:spcBef>
              <a:buClr>
                <a:schemeClr val="dk1"/>
              </a:buClr>
              <a:buSzPct val="100000"/>
              <a:buFont typeface="Arial"/>
              <a:buChar char="●"/>
            </a:pPr>
            <a:r>
              <a:rPr i="1" lang="en" sz="1800"/>
              <a:t>Distributed Snapshots: Determining Global States of Distributed Systems</a:t>
            </a:r>
            <a:r>
              <a:rPr lang="en" sz="1800"/>
              <a:t>, K.Mani Chandy, Leslie Lamport. ACM Transactions on Computer Systems (TOCS), Volume 3 Issue 1, Feb. 1985.</a:t>
            </a:r>
          </a:p>
          <a:p>
            <a:pPr indent="0" lvl="0" marL="0" rtl="0">
              <a:lnSpc>
                <a:spcPct val="100000"/>
              </a:lnSpc>
              <a:spcBef>
                <a:spcPts val="0"/>
              </a:spcBef>
              <a:buNone/>
            </a:pPr>
            <a:r>
              <a:t/>
            </a:r>
            <a:endParaRPr sz="1800"/>
          </a:p>
          <a:p>
            <a:pPr indent="-342900" lvl="0" marL="457200" rtl="0">
              <a:lnSpc>
                <a:spcPct val="100000"/>
              </a:lnSpc>
              <a:spcBef>
                <a:spcPts val="0"/>
              </a:spcBef>
              <a:buClr>
                <a:srgbClr val="595959"/>
              </a:buClr>
              <a:buSzPct val="100000"/>
              <a:buFont typeface="Arial"/>
              <a:buChar char="●"/>
            </a:pPr>
            <a:r>
              <a:rPr lang="en" sz="1800"/>
              <a:t>5414?</a:t>
            </a:r>
          </a:p>
          <a:p>
            <a:pPr indent="0" lvl="0" marL="0" rtl="0">
              <a:lnSpc>
                <a:spcPct val="100000"/>
              </a:lnSpc>
              <a:spcBef>
                <a:spcPts val="0"/>
              </a:spcBef>
              <a:buNone/>
            </a:pPr>
            <a:r>
              <a:t/>
            </a:r>
            <a:endParaRPr sz="1800"/>
          </a:p>
          <a:p>
            <a:pPr indent="0" lvl="0" marL="0" rtl="0">
              <a:lnSpc>
                <a:spcPct val="100000"/>
              </a:lnSpc>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Shape 322"/>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23" name="Shape 323"/>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1: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 sends request resource</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sends </a:t>
            </a:r>
            <a:r>
              <a:rPr b="1" lang="en" sz="1800">
                <a:solidFill>
                  <a:schemeClr val="dk1"/>
                </a:solidFill>
                <a:latin typeface="Calibri"/>
                <a:ea typeface="Calibri"/>
                <a:cs typeface="Calibri"/>
                <a:sym typeface="Calibri"/>
              </a:rPr>
              <a:t>r</a:t>
            </a:r>
            <a:r>
              <a:rPr b="1" lang="en" sz="1800">
                <a:solidFill>
                  <a:schemeClr val="dk1"/>
                </a:solidFill>
                <a:latin typeface="Calibri"/>
                <a:ea typeface="Calibri"/>
                <a:cs typeface="Calibri"/>
                <a:sym typeface="Calibri"/>
              </a:rPr>
              <a:t>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b="1" lang="en" sz="18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to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puts </a:t>
            </a:r>
            <a:r>
              <a:rPr b="1" lang="en" sz="1800">
                <a:solidFill>
                  <a:schemeClr val="dk1"/>
                </a:solidFill>
                <a:latin typeface="Calibri"/>
                <a:ea typeface="Calibri"/>
                <a:cs typeface="Calibri"/>
                <a:sym typeface="Calibri"/>
              </a:rPr>
              <a:t>r</a:t>
            </a:r>
            <a:r>
              <a:rPr b="1" lang="en" sz="1800">
                <a:solidFill>
                  <a:schemeClr val="dk1"/>
                </a:solidFill>
                <a:latin typeface="Calibri"/>
                <a:ea typeface="Calibri"/>
                <a:cs typeface="Calibri"/>
                <a:sym typeface="Calibri"/>
              </a:rPr>
              <a:t>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on its request queue</a:t>
            </a:r>
          </a:p>
          <a:p>
            <a:pPr lvl="0" rtl="0">
              <a:spcBef>
                <a:spcPts val="0"/>
              </a:spcBef>
              <a:buNone/>
            </a:pPr>
            <a:r>
              <a:t/>
            </a:r>
            <a:endParaRPr>
              <a:latin typeface="Calibri"/>
              <a:ea typeface="Calibri"/>
              <a:cs typeface="Calibri"/>
              <a:sym typeface="Calibri"/>
            </a:endParaRPr>
          </a:p>
        </p:txBody>
      </p:sp>
      <p:sp>
        <p:nvSpPr>
          <p:cNvPr id="324" name="Shape 324"/>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30" name="Shape 330"/>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2: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j</a:t>
            </a:r>
            <a:r>
              <a:rPr lang="en" sz="2200">
                <a:solidFill>
                  <a:schemeClr val="dk1"/>
                </a:solidFill>
                <a:latin typeface="Calibri"/>
                <a:ea typeface="Calibri"/>
                <a:cs typeface="Calibri"/>
                <a:sym typeface="Calibri"/>
              </a:rPr>
              <a:t> adds message</a:t>
            </a:r>
          </a:p>
          <a:p>
            <a:pPr lvl="0" rtl="0">
              <a:lnSpc>
                <a:spcPct val="115000"/>
              </a:lnSpc>
              <a:spcBef>
                <a:spcPts val="700"/>
              </a:spcBef>
              <a:buNone/>
            </a:pPr>
            <a:r>
              <a:rPr lang="en" sz="22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puts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on its request queue</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sends </a:t>
            </a:r>
            <a:r>
              <a:rPr b="1" lang="en" sz="1800">
                <a:solidFill>
                  <a:schemeClr val="dk1"/>
                </a:solidFill>
                <a:latin typeface="Calibri"/>
                <a:ea typeface="Calibri"/>
                <a:cs typeface="Calibri"/>
                <a:sym typeface="Calibri"/>
              </a:rPr>
              <a:t>acknowledgement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to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p>
          <a:p>
            <a:pPr lvl="0" rtl="0">
              <a:lnSpc>
                <a:spcPct val="115000"/>
              </a:lnSpc>
              <a:spcBef>
                <a:spcPts val="800"/>
              </a:spcBef>
              <a:buNone/>
            </a:pPr>
            <a:r>
              <a:t/>
            </a:r>
            <a:endParaRPr sz="2200">
              <a:solidFill>
                <a:schemeClr val="dk1"/>
              </a:solidFill>
              <a:latin typeface="Calibri"/>
              <a:ea typeface="Calibri"/>
              <a:cs typeface="Calibri"/>
              <a:sym typeface="Calibri"/>
            </a:endParaRPr>
          </a:p>
          <a:p>
            <a:pPr lvl="0" rtl="0">
              <a:spcBef>
                <a:spcPts val="0"/>
              </a:spcBef>
              <a:buNone/>
            </a:pPr>
            <a:r>
              <a:t/>
            </a:r>
            <a:endParaRPr>
              <a:latin typeface="Calibri"/>
              <a:ea typeface="Calibri"/>
              <a:cs typeface="Calibri"/>
              <a:sym typeface="Calibri"/>
            </a:endParaRPr>
          </a:p>
        </p:txBody>
      </p:sp>
      <p:sp>
        <p:nvSpPr>
          <p:cNvPr id="331" name="Shape 331"/>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37" name="Shape 337"/>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2: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j</a:t>
            </a:r>
            <a:r>
              <a:rPr lang="en" sz="2200">
                <a:solidFill>
                  <a:schemeClr val="dk1"/>
                </a:solidFill>
                <a:latin typeface="Calibri"/>
                <a:ea typeface="Calibri"/>
                <a:cs typeface="Calibri"/>
                <a:sym typeface="Calibri"/>
              </a:rPr>
              <a:t> adds message</a:t>
            </a:r>
          </a:p>
          <a:p>
            <a:pPr lvl="0" rtl="0">
              <a:lnSpc>
                <a:spcPct val="115000"/>
              </a:lnSpc>
              <a:spcBef>
                <a:spcPts val="700"/>
              </a:spcBef>
              <a:buNone/>
            </a:pPr>
            <a:r>
              <a:rPr lang="en" sz="22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puts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on its request queue</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sends </a:t>
            </a:r>
            <a:r>
              <a:rPr b="1" lang="en" sz="1800">
                <a:solidFill>
                  <a:schemeClr val="dk1"/>
                </a:solidFill>
                <a:latin typeface="Calibri"/>
                <a:ea typeface="Calibri"/>
                <a:cs typeface="Calibri"/>
                <a:sym typeface="Calibri"/>
              </a:rPr>
              <a:t>acknowledgement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to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p>
          <a:p>
            <a:pPr lvl="0" rtl="0">
              <a:lnSpc>
                <a:spcPct val="115000"/>
              </a:lnSpc>
              <a:spcBef>
                <a:spcPts val="800"/>
              </a:spcBef>
              <a:buNone/>
            </a:pPr>
            <a:r>
              <a:t/>
            </a:r>
            <a:endParaRPr sz="2200">
              <a:solidFill>
                <a:schemeClr val="dk1"/>
              </a:solidFill>
              <a:latin typeface="Calibri"/>
              <a:ea typeface="Calibri"/>
              <a:cs typeface="Calibri"/>
              <a:sym typeface="Calibri"/>
            </a:endParaRPr>
          </a:p>
          <a:p>
            <a:pPr lvl="0" rtl="0">
              <a:spcBef>
                <a:spcPts val="0"/>
              </a:spcBef>
              <a:buNone/>
            </a:pPr>
            <a:r>
              <a:t/>
            </a:r>
            <a:endParaRPr>
              <a:latin typeface="Calibri"/>
              <a:ea typeface="Calibri"/>
              <a:cs typeface="Calibri"/>
              <a:sym typeface="Calibri"/>
            </a:endParaRPr>
          </a:p>
        </p:txBody>
      </p:sp>
      <p:sp>
        <p:nvSpPr>
          <p:cNvPr id="338" name="Shape 338"/>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id="343" name="Shape 343"/>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44" name="Shape 344"/>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3: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 sends release resource</a:t>
            </a:r>
          </a:p>
          <a:p>
            <a:pPr lvl="0" rtl="0">
              <a:lnSpc>
                <a:spcPct val="115000"/>
              </a:lnSpc>
              <a:spcBef>
                <a:spcPts val="700"/>
              </a:spcBef>
              <a:buNone/>
            </a:pPr>
            <a:r>
              <a:rPr lang="en" sz="22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removes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from request queue</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sends </a:t>
            </a:r>
            <a:r>
              <a:rPr b="1" lang="en" sz="1800">
                <a:solidFill>
                  <a:schemeClr val="dk1"/>
                </a:solidFill>
                <a:latin typeface="Calibri"/>
                <a:ea typeface="Calibri"/>
                <a:cs typeface="Calibri"/>
                <a:sym typeface="Calibri"/>
              </a:rPr>
              <a:t>release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to each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p>
          <a:p>
            <a:pPr lvl="0" rtl="0">
              <a:lnSpc>
                <a:spcPct val="115000"/>
              </a:lnSpc>
              <a:spcBef>
                <a:spcPts val="800"/>
              </a:spcBef>
              <a:buNone/>
            </a:pPr>
            <a:r>
              <a:t/>
            </a:r>
            <a:endParaRPr b="1" sz="2200">
              <a:solidFill>
                <a:schemeClr val="dk1"/>
              </a:solidFill>
              <a:latin typeface="Calibri"/>
              <a:ea typeface="Calibri"/>
              <a:cs typeface="Calibri"/>
              <a:sym typeface="Calibri"/>
            </a:endParaRPr>
          </a:p>
          <a:p>
            <a:pPr lvl="0" rtl="0">
              <a:spcBef>
                <a:spcPts val="0"/>
              </a:spcBef>
              <a:buNone/>
            </a:pPr>
            <a:r>
              <a:t/>
            </a:r>
            <a:endParaRPr>
              <a:latin typeface="Calibri"/>
              <a:ea typeface="Calibri"/>
              <a:cs typeface="Calibri"/>
              <a:sym typeface="Calibri"/>
            </a:endParaRPr>
          </a:p>
        </p:txBody>
      </p:sp>
      <p:sp>
        <p:nvSpPr>
          <p:cNvPr id="345" name="Shape 345"/>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id="350" name="Shape 350"/>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51" name="Shape 351"/>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3: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i</a:t>
            </a:r>
            <a:r>
              <a:rPr lang="en" sz="2200">
                <a:solidFill>
                  <a:schemeClr val="dk1"/>
                </a:solidFill>
                <a:latin typeface="Calibri"/>
                <a:ea typeface="Calibri"/>
                <a:cs typeface="Calibri"/>
                <a:sym typeface="Calibri"/>
              </a:rPr>
              <a:t> sends release resource</a:t>
            </a:r>
          </a:p>
          <a:p>
            <a:pPr lvl="0" rtl="0">
              <a:lnSpc>
                <a:spcPct val="115000"/>
              </a:lnSpc>
              <a:spcBef>
                <a:spcPts val="700"/>
              </a:spcBef>
              <a:buNone/>
            </a:pPr>
            <a:r>
              <a:rPr lang="en" sz="22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removes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from request queue</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sends </a:t>
            </a:r>
            <a:r>
              <a:rPr b="1" lang="en" sz="1800">
                <a:solidFill>
                  <a:schemeClr val="dk1"/>
                </a:solidFill>
                <a:latin typeface="Calibri"/>
                <a:ea typeface="Calibri"/>
                <a:cs typeface="Calibri"/>
                <a:sym typeface="Calibri"/>
              </a:rPr>
              <a:t>release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to each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p>
          <a:p>
            <a:pPr lvl="0" rtl="0">
              <a:lnSpc>
                <a:spcPct val="115000"/>
              </a:lnSpc>
              <a:spcBef>
                <a:spcPts val="800"/>
              </a:spcBef>
              <a:buNone/>
            </a:pPr>
            <a:r>
              <a:t/>
            </a:r>
            <a:endParaRPr b="1" sz="2200">
              <a:solidFill>
                <a:schemeClr val="dk1"/>
              </a:solidFill>
              <a:latin typeface="Calibri"/>
              <a:ea typeface="Calibri"/>
              <a:cs typeface="Calibri"/>
              <a:sym typeface="Calibri"/>
            </a:endParaRPr>
          </a:p>
          <a:p>
            <a:pPr lvl="0" rtl="0">
              <a:spcBef>
                <a:spcPts val="0"/>
              </a:spcBef>
              <a:buNone/>
            </a:pPr>
            <a:r>
              <a:t/>
            </a:r>
            <a:endParaRPr>
              <a:latin typeface="Calibri"/>
              <a:ea typeface="Calibri"/>
              <a:cs typeface="Calibri"/>
              <a:sym typeface="Calibri"/>
            </a:endParaRPr>
          </a:p>
        </p:txBody>
      </p:sp>
      <p:sp>
        <p:nvSpPr>
          <p:cNvPr id="352" name="Shape 352"/>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pic>
        <p:nvPicPr>
          <p:cNvPr id="357" name="Shape 357"/>
          <p:cNvPicPr preferRelativeResize="0"/>
          <p:nvPr/>
        </p:nvPicPr>
        <p:blipFill>
          <a:blip r:embed="rId3">
            <a:alphaModFix/>
          </a:blip>
          <a:stretch>
            <a:fillRect/>
          </a:stretch>
        </p:blipFill>
        <p:spPr>
          <a:xfrm>
            <a:off x="1200150" y="2667000"/>
            <a:ext cx="6743700" cy="2171700"/>
          </a:xfrm>
          <a:prstGeom prst="rect">
            <a:avLst/>
          </a:prstGeom>
          <a:noFill/>
          <a:ln>
            <a:noFill/>
          </a:ln>
        </p:spPr>
      </p:pic>
      <p:sp>
        <p:nvSpPr>
          <p:cNvPr id="358" name="Shape 358"/>
          <p:cNvSpPr txBox="1"/>
          <p:nvPr/>
        </p:nvSpPr>
        <p:spPr>
          <a:xfrm>
            <a:off x="1573350" y="562225"/>
            <a:ext cx="5997300" cy="699600"/>
          </a:xfrm>
          <a:prstGeom prst="rect">
            <a:avLst/>
          </a:prstGeom>
          <a:noFill/>
          <a:ln>
            <a:noFill/>
          </a:ln>
        </p:spPr>
        <p:txBody>
          <a:bodyPr anchorCtr="0" anchor="t" bIns="91425" lIns="91425" rIns="91425" wrap="square" tIns="91425">
            <a:noAutofit/>
          </a:bodyPr>
          <a:lstStyle/>
          <a:p>
            <a:pPr lvl="0" rtl="0">
              <a:lnSpc>
                <a:spcPct val="115000"/>
              </a:lnSpc>
              <a:spcBef>
                <a:spcPts val="800"/>
              </a:spcBef>
              <a:buNone/>
            </a:pPr>
            <a:r>
              <a:rPr b="1" lang="en" sz="2200">
                <a:solidFill>
                  <a:schemeClr val="dk1"/>
                </a:solidFill>
                <a:latin typeface="Calibri"/>
                <a:ea typeface="Calibri"/>
                <a:cs typeface="Calibri"/>
                <a:sym typeface="Calibri"/>
              </a:rPr>
              <a:t>Step 4:  </a:t>
            </a:r>
            <a:r>
              <a:rPr lang="en" sz="2200">
                <a:solidFill>
                  <a:schemeClr val="dk1"/>
                </a:solidFill>
                <a:latin typeface="Calibri"/>
                <a:ea typeface="Calibri"/>
                <a:cs typeface="Calibri"/>
                <a:sym typeface="Calibri"/>
              </a:rPr>
              <a:t>P</a:t>
            </a:r>
            <a:r>
              <a:rPr baseline="-25000" lang="en" sz="2200">
                <a:solidFill>
                  <a:schemeClr val="dk1"/>
                </a:solidFill>
                <a:latin typeface="Calibri"/>
                <a:ea typeface="Calibri"/>
                <a:cs typeface="Calibri"/>
                <a:sym typeface="Calibri"/>
              </a:rPr>
              <a:t>j</a:t>
            </a:r>
            <a:r>
              <a:rPr lang="en" sz="2200">
                <a:solidFill>
                  <a:schemeClr val="dk1"/>
                </a:solidFill>
                <a:latin typeface="Calibri"/>
                <a:ea typeface="Calibri"/>
                <a:cs typeface="Calibri"/>
                <a:sym typeface="Calibri"/>
              </a:rPr>
              <a:t> removes message</a:t>
            </a:r>
          </a:p>
          <a:p>
            <a:pPr lvl="0" rtl="0">
              <a:lnSpc>
                <a:spcPct val="115000"/>
              </a:lnSpc>
              <a:spcBef>
                <a:spcPts val="700"/>
              </a:spcBef>
              <a:buNone/>
            </a:pPr>
            <a:r>
              <a:rPr lang="en" sz="22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receives </a:t>
            </a:r>
            <a:r>
              <a:rPr b="1" lang="en" sz="1800">
                <a:solidFill>
                  <a:schemeClr val="dk1"/>
                </a:solidFill>
                <a:latin typeface="Calibri"/>
                <a:ea typeface="Calibri"/>
                <a:cs typeface="Calibri"/>
                <a:sym typeface="Calibri"/>
              </a:rPr>
              <a:t>release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from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p>
          <a:p>
            <a:pPr lvl="0" rtl="0">
              <a:lnSpc>
                <a:spcPct val="115000"/>
              </a:lnSpc>
              <a:spcBef>
                <a:spcPts val="700"/>
              </a:spcBef>
              <a:buNone/>
            </a:pPr>
            <a:r>
              <a:rPr lang="en" sz="1800">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j</a:t>
            </a:r>
            <a:r>
              <a:rPr lang="en" sz="1800">
                <a:solidFill>
                  <a:schemeClr val="dk1"/>
                </a:solidFill>
                <a:latin typeface="Calibri"/>
                <a:ea typeface="Calibri"/>
                <a:cs typeface="Calibri"/>
                <a:sym typeface="Calibri"/>
              </a:rPr>
              <a:t> removes </a:t>
            </a:r>
            <a:r>
              <a:rPr b="1" lang="en" sz="1800">
                <a:solidFill>
                  <a:schemeClr val="dk1"/>
                </a:solidFill>
                <a:latin typeface="Calibri"/>
                <a:ea typeface="Calibri"/>
                <a:cs typeface="Calibri"/>
                <a:sym typeface="Calibri"/>
              </a:rPr>
              <a:t>request T</a:t>
            </a:r>
            <a:r>
              <a:rPr b="1" baseline="-25000" lang="en" sz="1800">
                <a:solidFill>
                  <a:schemeClr val="dk1"/>
                </a:solidFill>
                <a:latin typeface="Calibri"/>
                <a:ea typeface="Calibri"/>
                <a:cs typeface="Calibri"/>
                <a:sym typeface="Calibri"/>
              </a:rPr>
              <a:t>m</a:t>
            </a:r>
            <a:r>
              <a:rPr b="1" lang="en" sz="1800">
                <a:solidFill>
                  <a:schemeClr val="dk1"/>
                </a:solidFill>
                <a:latin typeface="Calibri"/>
                <a:ea typeface="Calibri"/>
                <a:cs typeface="Calibri"/>
                <a:sym typeface="Calibri"/>
              </a:rPr>
              <a:t>:P</a:t>
            </a:r>
            <a:r>
              <a:rPr b="1" baseline="-25000" lang="en" sz="1800">
                <a:solidFill>
                  <a:schemeClr val="dk1"/>
                </a:solidFill>
                <a:latin typeface="Calibri"/>
                <a:ea typeface="Calibri"/>
                <a:cs typeface="Calibri"/>
                <a:sym typeface="Calibri"/>
              </a:rPr>
              <a:t>i</a:t>
            </a:r>
            <a:r>
              <a:rPr lang="en" sz="1800">
                <a:solidFill>
                  <a:schemeClr val="dk1"/>
                </a:solidFill>
                <a:latin typeface="Calibri"/>
                <a:ea typeface="Calibri"/>
                <a:cs typeface="Calibri"/>
                <a:sym typeface="Calibri"/>
              </a:rPr>
              <a:t> from request queue</a:t>
            </a:r>
          </a:p>
          <a:p>
            <a:pPr lvl="0" rtl="0">
              <a:lnSpc>
                <a:spcPct val="115000"/>
              </a:lnSpc>
              <a:spcBef>
                <a:spcPts val="700"/>
              </a:spcBef>
              <a:buNone/>
            </a:pPr>
            <a:r>
              <a:t/>
            </a:r>
            <a:endParaRPr b="1" sz="2200">
              <a:solidFill>
                <a:schemeClr val="dk1"/>
              </a:solidFill>
              <a:latin typeface="Calibri"/>
              <a:ea typeface="Calibri"/>
              <a:cs typeface="Calibri"/>
              <a:sym typeface="Calibri"/>
            </a:endParaRPr>
          </a:p>
          <a:p>
            <a:pPr lvl="0" rtl="0">
              <a:lnSpc>
                <a:spcPct val="115000"/>
              </a:lnSpc>
              <a:spcBef>
                <a:spcPts val="800"/>
              </a:spcBef>
              <a:buNone/>
            </a:pPr>
            <a:r>
              <a:t/>
            </a:r>
            <a:endParaRPr b="1" sz="2200">
              <a:solidFill>
                <a:schemeClr val="dk1"/>
              </a:solidFill>
              <a:latin typeface="Calibri"/>
              <a:ea typeface="Calibri"/>
              <a:cs typeface="Calibri"/>
              <a:sym typeface="Calibri"/>
            </a:endParaRPr>
          </a:p>
          <a:p>
            <a:pPr lvl="0" rtl="0">
              <a:spcBef>
                <a:spcPts val="0"/>
              </a:spcBef>
              <a:buNone/>
            </a:pPr>
            <a:r>
              <a:t/>
            </a:r>
            <a:endParaRPr>
              <a:latin typeface="Calibri"/>
              <a:ea typeface="Calibri"/>
              <a:cs typeface="Calibri"/>
              <a:sym typeface="Calibri"/>
            </a:endParaRPr>
          </a:p>
        </p:txBody>
      </p:sp>
      <p:sp>
        <p:nvSpPr>
          <p:cNvPr id="359" name="Shape 359"/>
          <p:cNvSpPr txBox="1"/>
          <p:nvPr/>
        </p:nvSpPr>
        <p:spPr>
          <a:xfrm>
            <a:off x="1573350" y="93700"/>
            <a:ext cx="5997300" cy="6996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Total Ordering of Events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Message Complexity?</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Message Complexity?</a:t>
            </a:r>
          </a:p>
        </p:txBody>
      </p:sp>
      <p:sp>
        <p:nvSpPr>
          <p:cNvPr id="370" name="Shape 3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90000"/>
              </a:lnSpc>
              <a:spcBef>
                <a:spcPts val="1000"/>
              </a:spcBef>
              <a:spcAft>
                <a:spcPts val="0"/>
              </a:spcAft>
              <a:buClr>
                <a:schemeClr val="dk1"/>
              </a:buClr>
              <a:buSzPct val="50000"/>
              <a:buFont typeface="Arial"/>
              <a:buNone/>
            </a:pPr>
            <a:r>
              <a:rPr lang="en" sz="2200">
                <a:solidFill>
                  <a:schemeClr val="dk1"/>
                </a:solidFill>
                <a:latin typeface="Calibri"/>
                <a:ea typeface="Calibri"/>
                <a:cs typeface="Calibri"/>
                <a:sym typeface="Calibri"/>
              </a:rPr>
              <a:t>•</a:t>
            </a:r>
            <a:r>
              <a:rPr b="1" lang="en" sz="2200">
                <a:solidFill>
                  <a:schemeClr val="dk1"/>
                </a:solidFill>
                <a:latin typeface="Calibri"/>
                <a:ea typeface="Calibri"/>
                <a:cs typeface="Calibri"/>
                <a:sym typeface="Calibri"/>
              </a:rPr>
              <a:t>3(n – 1)  </a:t>
            </a:r>
            <a:r>
              <a:rPr lang="en" sz="2200">
                <a:solidFill>
                  <a:schemeClr val="dk1"/>
                </a:solidFill>
                <a:latin typeface="Calibri"/>
                <a:ea typeface="Calibri"/>
                <a:cs typeface="Calibri"/>
                <a:sym typeface="Calibri"/>
              </a:rPr>
              <a:t>messages per critical section invocation</a:t>
            </a:r>
          </a:p>
          <a:p>
            <a:pPr lvl="0" rtl="0">
              <a:lnSpc>
                <a:spcPct val="90000"/>
              </a:lnSpc>
              <a:spcBef>
                <a:spcPts val="1000"/>
              </a:spcBef>
              <a:spcAft>
                <a:spcPts val="0"/>
              </a:spcAft>
              <a:buClr>
                <a:schemeClr val="dk1"/>
              </a:buClr>
              <a:buSzPct val="50000"/>
              <a:buFont typeface="Arial"/>
              <a:buNone/>
            </a:pPr>
            <a:r>
              <a:rPr lang="en" sz="2200">
                <a:solidFill>
                  <a:schemeClr val="dk1"/>
                </a:solidFill>
                <a:latin typeface="Calibri"/>
                <a:ea typeface="Calibri"/>
                <a:cs typeface="Calibri"/>
                <a:sym typeface="Calibri"/>
              </a:rPr>
              <a:t>•Requests are granted in the increasing order of timestamps</a:t>
            </a:r>
          </a:p>
          <a:p>
            <a:pPr lvl="0">
              <a:spcBef>
                <a:spcPts val="0"/>
              </a:spcBef>
              <a:buNone/>
            </a:pPr>
            <a:r>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n">
                <a:latin typeface="Calibri"/>
                <a:ea typeface="Calibri"/>
                <a:cs typeface="Calibri"/>
                <a:sym typeface="Calibri"/>
              </a:rPr>
              <a:t>Message Complexity?</a:t>
            </a:r>
          </a:p>
        </p:txBody>
      </p:sp>
      <p:sp>
        <p:nvSpPr>
          <p:cNvPr id="376" name="Shape 3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90000"/>
              </a:lnSpc>
              <a:spcBef>
                <a:spcPts val="1000"/>
              </a:spcBef>
              <a:spcAft>
                <a:spcPts val="0"/>
              </a:spcAft>
              <a:buNone/>
            </a:pPr>
            <a:r>
              <a:rPr lang="en" sz="2200">
                <a:solidFill>
                  <a:schemeClr val="dk1"/>
                </a:solidFill>
                <a:latin typeface="Calibri"/>
                <a:ea typeface="Calibri"/>
                <a:cs typeface="Calibri"/>
                <a:sym typeface="Calibri"/>
              </a:rPr>
              <a:t>•</a:t>
            </a:r>
            <a:r>
              <a:rPr b="1" lang="en" sz="2200">
                <a:solidFill>
                  <a:schemeClr val="dk1"/>
                </a:solidFill>
                <a:latin typeface="Calibri"/>
                <a:ea typeface="Calibri"/>
                <a:cs typeface="Calibri"/>
                <a:sym typeface="Calibri"/>
              </a:rPr>
              <a:t>3(n – 1)  </a:t>
            </a:r>
            <a:r>
              <a:rPr lang="en" sz="2200">
                <a:solidFill>
                  <a:schemeClr val="dk1"/>
                </a:solidFill>
                <a:latin typeface="Calibri"/>
                <a:ea typeface="Calibri"/>
                <a:cs typeface="Calibri"/>
                <a:sym typeface="Calibri"/>
              </a:rPr>
              <a:t>messages per critical section invocation</a:t>
            </a:r>
          </a:p>
          <a:p>
            <a:pPr lvl="0" rtl="0">
              <a:lnSpc>
                <a:spcPct val="90000"/>
              </a:lnSpc>
              <a:spcBef>
                <a:spcPts val="1000"/>
              </a:spcBef>
              <a:spcAft>
                <a:spcPts val="0"/>
              </a:spcAft>
              <a:buNone/>
            </a:pPr>
            <a:r>
              <a:rPr lang="en" sz="2200">
                <a:solidFill>
                  <a:schemeClr val="dk1"/>
                </a:solidFill>
                <a:latin typeface="Calibri"/>
                <a:ea typeface="Calibri"/>
                <a:cs typeface="Calibri"/>
                <a:sym typeface="Calibri"/>
              </a:rPr>
              <a:t>•Requests are granted in the increasing order of timestamps</a:t>
            </a:r>
          </a:p>
          <a:p>
            <a:pPr lvl="0" rtl="0">
              <a:lnSpc>
                <a:spcPct val="90000"/>
              </a:lnSpc>
              <a:spcBef>
                <a:spcPts val="1000"/>
              </a:spcBef>
              <a:spcAft>
                <a:spcPts val="0"/>
              </a:spcAft>
              <a:buClr>
                <a:schemeClr val="dk1"/>
              </a:buClr>
              <a:buSzPct val="50000"/>
              <a:buFont typeface="Arial"/>
              <a:buNone/>
            </a:pPr>
            <a:r>
              <a:rPr b="1" lang="en" sz="2200" u="sng">
                <a:solidFill>
                  <a:schemeClr val="dk1"/>
                </a:solidFill>
                <a:latin typeface="Calibri"/>
                <a:ea typeface="Calibri"/>
                <a:cs typeface="Calibri"/>
                <a:sym typeface="Calibri"/>
              </a:rPr>
              <a:t>Ricart Agarwala</a:t>
            </a:r>
            <a:r>
              <a:rPr b="1" lang="en" sz="2200">
                <a:solidFill>
                  <a:schemeClr val="dk1"/>
                </a:solidFill>
                <a:latin typeface="Calibri"/>
                <a:ea typeface="Calibri"/>
                <a:cs typeface="Calibri"/>
                <a:sym typeface="Calibri"/>
              </a:rPr>
              <a:t>  </a:t>
            </a:r>
            <a:r>
              <a:rPr lang="en" sz="2200">
                <a:solidFill>
                  <a:schemeClr val="dk1"/>
                </a:solidFill>
                <a:latin typeface="Calibri"/>
                <a:ea typeface="Calibri"/>
                <a:cs typeface="Calibri"/>
                <a:sym typeface="Calibri"/>
              </a:rPr>
              <a:t>–  2(n -1) , also doesn’t require FIFO assumption</a:t>
            </a:r>
          </a:p>
          <a:p>
            <a:pPr lvl="0" rtl="0">
              <a:lnSpc>
                <a:spcPct val="90000"/>
              </a:lnSpc>
              <a:spcBef>
                <a:spcPts val="1000"/>
              </a:spcBef>
              <a:spcAft>
                <a:spcPts val="0"/>
              </a:spcAft>
              <a:buClr>
                <a:schemeClr val="dk1"/>
              </a:buClr>
              <a:buSzPct val="50000"/>
              <a:buFont typeface="Arial"/>
              <a:buNone/>
            </a:pPr>
            <a:r>
              <a:rPr b="1" lang="en" sz="2200" u="sng">
                <a:solidFill>
                  <a:schemeClr val="dk1"/>
                </a:solidFill>
                <a:latin typeface="Calibri"/>
                <a:ea typeface="Calibri"/>
                <a:cs typeface="Calibri"/>
                <a:sym typeface="Calibri"/>
              </a:rPr>
              <a:t>Roucairol – Carvalho  </a:t>
            </a:r>
            <a:r>
              <a:rPr lang="en" sz="2200">
                <a:solidFill>
                  <a:schemeClr val="dk1"/>
                </a:solidFill>
                <a:latin typeface="Calibri"/>
                <a:ea typeface="Calibri"/>
                <a:cs typeface="Calibri"/>
                <a:sym typeface="Calibri"/>
              </a:rPr>
              <a:t>-  (0 , 2(n – 1) ] based on request pattern</a:t>
            </a:r>
          </a:p>
          <a:p>
            <a:pPr lvl="0" rtl="0">
              <a:spcBef>
                <a:spcPts val="0"/>
              </a:spcBef>
              <a:buNone/>
            </a:pPr>
            <a:r>
              <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Outline</a:t>
            </a:r>
          </a:p>
        </p:txBody>
      </p:sp>
      <p:sp>
        <p:nvSpPr>
          <p:cNvPr id="382" name="Shape 3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Partial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Logical Clocks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Total Ordering of Events</a:t>
            </a:r>
          </a:p>
          <a:p>
            <a:pPr indent="-381000" lvl="0" marL="457200" rtl="0">
              <a:spcBef>
                <a:spcPts val="0"/>
              </a:spcBef>
              <a:buClr>
                <a:srgbClr val="A61C00"/>
              </a:buClr>
              <a:buSzPct val="100000"/>
              <a:buFont typeface="Calibri"/>
            </a:pPr>
            <a:r>
              <a:rPr lang="en" sz="2400">
                <a:solidFill>
                  <a:srgbClr val="A61C00"/>
                </a:solidFill>
                <a:latin typeface="Calibri"/>
                <a:ea typeface="Calibri"/>
                <a:cs typeface="Calibri"/>
                <a:sym typeface="Calibri"/>
              </a:rPr>
              <a:t>Anomalous Behaviour</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Physical Clocks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628650" y="1922250"/>
            <a:ext cx="7886700" cy="994200"/>
          </a:xfrm>
          <a:prstGeom prst="rect">
            <a:avLst/>
          </a:prstGeom>
        </p:spPr>
        <p:txBody>
          <a:bodyPr anchorCtr="0" anchor="ctr" bIns="68575" lIns="68575" rIns="68575" wrap="square" tIns="68575">
            <a:noAutofit/>
          </a:bodyPr>
          <a:lstStyle/>
          <a:p>
            <a:pPr lvl="0" algn="ctr">
              <a:spcBef>
                <a:spcPts val="0"/>
              </a:spcBef>
              <a:buNone/>
            </a:pPr>
            <a:r>
              <a:rPr lang="en"/>
              <a:t>Initial thoughts?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Anomalous Behavior</a:t>
            </a:r>
          </a:p>
        </p:txBody>
      </p:sp>
      <p:pic>
        <p:nvPicPr>
          <p:cNvPr id="388" name="Shape 388"/>
          <p:cNvPicPr preferRelativeResize="0"/>
          <p:nvPr/>
        </p:nvPicPr>
        <p:blipFill>
          <a:blip r:embed="rId3">
            <a:alphaModFix/>
          </a:blip>
          <a:stretch>
            <a:fillRect/>
          </a:stretch>
        </p:blipFill>
        <p:spPr>
          <a:xfrm>
            <a:off x="1505913" y="1266750"/>
            <a:ext cx="5514975" cy="3665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Strong Clock Condition</a:t>
            </a:r>
          </a:p>
        </p:txBody>
      </p:sp>
      <p:pic>
        <p:nvPicPr>
          <p:cNvPr descr="Screen Shot 2017-10-01 at 3.24.12 PM.png" id="394" name="Shape 394"/>
          <p:cNvPicPr preferRelativeResize="0"/>
          <p:nvPr/>
        </p:nvPicPr>
        <p:blipFill>
          <a:blip r:embed="rId3">
            <a:alphaModFix/>
          </a:blip>
          <a:stretch>
            <a:fillRect/>
          </a:stretch>
        </p:blipFill>
        <p:spPr>
          <a:xfrm>
            <a:off x="990600" y="1170125"/>
            <a:ext cx="7162800" cy="1962150"/>
          </a:xfrm>
          <a:prstGeom prst="rect">
            <a:avLst/>
          </a:prstGeom>
          <a:noFill/>
          <a:ln>
            <a:noFill/>
          </a:ln>
        </p:spPr>
      </p:pic>
      <p:sp>
        <p:nvSpPr>
          <p:cNvPr id="395" name="Shape 395"/>
          <p:cNvSpPr txBox="1"/>
          <p:nvPr/>
        </p:nvSpPr>
        <p:spPr>
          <a:xfrm>
            <a:off x="990600" y="3238500"/>
            <a:ext cx="3367500" cy="768000"/>
          </a:xfrm>
          <a:prstGeom prst="rect">
            <a:avLst/>
          </a:prstGeom>
          <a:noFill/>
          <a:ln>
            <a:noFill/>
          </a:ln>
        </p:spPr>
        <p:txBody>
          <a:bodyPr anchorCtr="0" anchor="t" bIns="91425" lIns="91425" rIns="91425" wrap="square" tIns="91425">
            <a:noAutofit/>
          </a:bodyPr>
          <a:lstStyle/>
          <a:p>
            <a:pPr lvl="0">
              <a:spcBef>
                <a:spcPts val="0"/>
              </a:spcBef>
              <a:buNone/>
            </a:pPr>
            <a:r>
              <a:rPr i="1" lang="en" sz="2400">
                <a:latin typeface="Calibri"/>
                <a:ea typeface="Calibri"/>
                <a:cs typeface="Calibri"/>
                <a:sym typeface="Calibri"/>
              </a:rPr>
              <a:t>Now what?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Outline</a:t>
            </a:r>
          </a:p>
        </p:txBody>
      </p:sp>
      <p:sp>
        <p:nvSpPr>
          <p:cNvPr id="401" name="Shape 4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Partial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Logical Clocks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Total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Anomalous Behaviour</a:t>
            </a:r>
          </a:p>
          <a:p>
            <a:pPr indent="-381000" lvl="0" marL="457200" rtl="0">
              <a:spcBef>
                <a:spcPts val="0"/>
              </a:spcBef>
              <a:buClr>
                <a:srgbClr val="A61C00"/>
              </a:buClr>
              <a:buSzPct val="100000"/>
              <a:buFont typeface="Calibri"/>
            </a:pPr>
            <a:r>
              <a:rPr lang="en" sz="2400">
                <a:solidFill>
                  <a:srgbClr val="A61C00"/>
                </a:solidFill>
                <a:latin typeface="Calibri"/>
                <a:ea typeface="Calibri"/>
                <a:cs typeface="Calibri"/>
                <a:sym typeface="Calibri"/>
              </a:rPr>
              <a:t>Physical Clocks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Shape 4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latin typeface="Calibri"/>
                <a:ea typeface="Calibri"/>
                <a:cs typeface="Calibri"/>
                <a:sym typeface="Calibri"/>
              </a:rPr>
              <a:t>Physical Clocks</a:t>
            </a:r>
          </a:p>
        </p:txBody>
      </p:sp>
      <p:sp>
        <p:nvSpPr>
          <p:cNvPr id="407" name="Shape 4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i="1" lang="en" sz="2000">
                <a:solidFill>
                  <a:srgbClr val="CC4125"/>
                </a:solidFill>
                <a:latin typeface="Calibri"/>
                <a:ea typeface="Calibri"/>
                <a:cs typeface="Calibri"/>
                <a:sym typeface="Calibri"/>
              </a:rPr>
              <a:t>“One of the mysteries of the universe is that it is possible to construct a system of physical clocks which, running quite independently of one another, will satisfy the Strong Clock Condition”  (Lamport 562)</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i="0" lang="en" sz="3300" u="none" cap="none" strike="noStrike">
                <a:solidFill>
                  <a:schemeClr val="dk1"/>
                </a:solidFill>
              </a:rPr>
              <a:t>Physical </a:t>
            </a:r>
            <a:r>
              <a:rPr lang="en"/>
              <a:t>C</a:t>
            </a:r>
            <a:r>
              <a:rPr i="0" lang="en" sz="3300" u="none" cap="none" strike="noStrike">
                <a:solidFill>
                  <a:schemeClr val="dk1"/>
                </a:solidFill>
              </a:rPr>
              <a:t>locks</a:t>
            </a:r>
          </a:p>
        </p:txBody>
      </p:sp>
      <p:sp>
        <p:nvSpPr>
          <p:cNvPr id="413" name="Shape 413"/>
          <p:cNvSpPr txBox="1"/>
          <p:nvPr>
            <p:ph idx="1" type="body"/>
          </p:nvPr>
        </p:nvSpPr>
        <p:spPr>
          <a:xfrm>
            <a:off x="628650" y="1369219"/>
            <a:ext cx="7886700" cy="3263400"/>
          </a:xfrm>
          <a:prstGeom prst="rect">
            <a:avLst/>
          </a:prstGeom>
          <a:blipFill rotWithShape="1">
            <a:blip r:embed="rId3">
              <a:alphaModFix/>
            </a:blip>
            <a:stretch>
              <a:fillRect b="0" l="-929" r="0" t="-2099"/>
            </a:stretch>
          </a:blipFill>
          <a:ln>
            <a:noFill/>
          </a:ln>
        </p:spPr>
        <p:txBody>
          <a:bodyPr anchorCtr="0" anchor="t" bIns="34275" lIns="68575" rIns="68575" wrap="square" tIns="34275">
            <a:noAutofit/>
          </a:bodyPr>
          <a:lstStyle/>
          <a:p>
            <a:pPr indent="0" lvl="0" marL="0" marR="0" rtl="0" algn="l">
              <a:lnSpc>
                <a:spcPct val="90000"/>
              </a:lnSpc>
              <a:spcBef>
                <a:spcPts val="0"/>
              </a:spcBef>
              <a:buNone/>
            </a:pPr>
            <a:r>
              <a:rPr b="0" i="0" lang="en" sz="2100" u="none" cap="none" strike="noStrike">
                <a:latin typeface="Calibri"/>
                <a:ea typeface="Calibri"/>
                <a:cs typeface="Calibri"/>
                <a:sym typeface="Calibri"/>
              </a:rPr>
              <a:t> </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Shape 418"/>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Physical Clocks</a:t>
            </a:r>
          </a:p>
        </p:txBody>
      </p:sp>
      <p:sp>
        <p:nvSpPr>
          <p:cNvPr id="419" name="Shape 419"/>
          <p:cNvSpPr txBox="1"/>
          <p:nvPr>
            <p:ph idx="1" type="body"/>
          </p:nvPr>
        </p:nvSpPr>
        <p:spPr>
          <a:xfrm>
            <a:off x="628650" y="1369219"/>
            <a:ext cx="7886700" cy="3263400"/>
          </a:xfrm>
          <a:prstGeom prst="rect">
            <a:avLst/>
          </a:prstGeom>
          <a:blipFill rotWithShape="1">
            <a:blip r:embed="rId3">
              <a:alphaModFix/>
            </a:blip>
            <a:stretch>
              <a:fillRect b="0" l="-1039" r="0" t="-2239"/>
            </a:stretch>
          </a:blipFill>
          <a:ln>
            <a:noFill/>
          </a:ln>
        </p:spPr>
        <p:txBody>
          <a:bodyPr anchorCtr="0" anchor="t" bIns="34275" lIns="68575" rIns="68575" wrap="square" tIns="34275">
            <a:noAutofit/>
          </a:bodyPr>
          <a:lstStyle/>
          <a:p>
            <a:pPr indent="0" lvl="0" marL="0" marR="0" rtl="0" algn="l">
              <a:lnSpc>
                <a:spcPct val="90000"/>
              </a:lnSpc>
              <a:spcBef>
                <a:spcPts val="0"/>
              </a:spcBef>
              <a:buNone/>
            </a:pPr>
            <a:r>
              <a:rPr b="0" i="0" lang="en" sz="2100" u="none" cap="none" strike="noStrike">
                <a:latin typeface="Calibri"/>
                <a:ea typeface="Calibri"/>
                <a:cs typeface="Calibri"/>
                <a:sym typeface="Calibri"/>
              </a:rPr>
              <a:t> </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Physical </a:t>
            </a:r>
            <a:r>
              <a:rPr lang="en"/>
              <a:t>C</a:t>
            </a:r>
            <a:r>
              <a:rPr b="0" i="0" lang="en" sz="3300" u="none" cap="none" strike="noStrike">
                <a:solidFill>
                  <a:schemeClr val="dk1"/>
                </a:solidFill>
                <a:latin typeface="Calibri"/>
                <a:ea typeface="Calibri"/>
                <a:cs typeface="Calibri"/>
                <a:sym typeface="Calibri"/>
              </a:rPr>
              <a:t>locks</a:t>
            </a:r>
          </a:p>
        </p:txBody>
      </p:sp>
      <p:sp>
        <p:nvSpPr>
          <p:cNvPr id="425" name="Shape 425"/>
          <p:cNvSpPr txBox="1"/>
          <p:nvPr>
            <p:ph idx="1" type="body"/>
          </p:nvPr>
        </p:nvSpPr>
        <p:spPr>
          <a:xfrm>
            <a:off x="628650" y="1369219"/>
            <a:ext cx="7886700" cy="3263400"/>
          </a:xfrm>
          <a:prstGeom prst="rect">
            <a:avLst/>
          </a:prstGeom>
          <a:blipFill rotWithShape="1">
            <a:blip r:embed="rId3">
              <a:alphaModFix/>
            </a:blip>
            <a:stretch>
              <a:fillRect b="0" l="-1219" r="0" t="-2239"/>
            </a:stretch>
          </a:blipFill>
          <a:ln>
            <a:noFill/>
          </a:ln>
        </p:spPr>
        <p:txBody>
          <a:bodyPr anchorCtr="0" anchor="t" bIns="34275" lIns="68575" rIns="68575" wrap="square" tIns="34275">
            <a:noAutofit/>
          </a:bodyPr>
          <a:lstStyle/>
          <a:p>
            <a:pPr indent="0" lvl="0" marL="0" marR="0" rtl="0" algn="l">
              <a:lnSpc>
                <a:spcPct val="90000"/>
              </a:lnSpc>
              <a:spcBef>
                <a:spcPts val="0"/>
              </a:spcBef>
              <a:buNone/>
            </a:pPr>
            <a:r>
              <a:rPr b="0" i="0" lang="en" sz="2100" u="none" cap="none" strike="noStrike">
                <a:latin typeface="Calibri"/>
                <a:ea typeface="Calibri"/>
                <a:cs typeface="Calibri"/>
                <a:sym typeface="Calibri"/>
              </a:rPr>
              <a:t>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pic>
        <p:nvPicPr>
          <p:cNvPr descr="Screen Shot 2017-10-01 at 3.41.21 PM.png" id="430" name="Shape 430"/>
          <p:cNvPicPr preferRelativeResize="0"/>
          <p:nvPr/>
        </p:nvPicPr>
        <p:blipFill>
          <a:blip r:embed="rId3">
            <a:alphaModFix/>
          </a:blip>
          <a:stretch>
            <a:fillRect/>
          </a:stretch>
        </p:blipFill>
        <p:spPr>
          <a:xfrm>
            <a:off x="2052288" y="152400"/>
            <a:ext cx="5039417" cy="483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Summary</a:t>
            </a:r>
          </a:p>
        </p:txBody>
      </p:sp>
      <p:sp>
        <p:nvSpPr>
          <p:cNvPr id="436" name="Shape 4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a:spcBef>
                <a:spcPts val="0"/>
              </a:spcBef>
              <a:buClr>
                <a:srgbClr val="000000"/>
              </a:buClr>
              <a:buSzPct val="100000"/>
              <a:buFont typeface="Calibri"/>
            </a:pPr>
            <a:r>
              <a:rPr lang="en" sz="2400">
                <a:solidFill>
                  <a:srgbClr val="000000"/>
                </a:solidFill>
                <a:latin typeface="Calibri"/>
                <a:ea typeface="Calibri"/>
                <a:cs typeface="Calibri"/>
                <a:sym typeface="Calibri"/>
              </a:rPr>
              <a:t>Partial Ordering of Events </a:t>
            </a:r>
          </a:p>
          <a:p>
            <a:pPr indent="-381000" lvl="0" marL="457200">
              <a:spcBef>
                <a:spcPts val="0"/>
              </a:spcBef>
              <a:buClr>
                <a:srgbClr val="000000"/>
              </a:buClr>
              <a:buSzPct val="100000"/>
              <a:buFont typeface="Calibri"/>
            </a:pPr>
            <a:r>
              <a:rPr lang="en" sz="2400">
                <a:solidFill>
                  <a:srgbClr val="000000"/>
                </a:solidFill>
                <a:latin typeface="Calibri"/>
                <a:ea typeface="Calibri"/>
                <a:cs typeface="Calibri"/>
                <a:sym typeface="Calibri"/>
              </a:rPr>
              <a:t>Logical Clocks</a:t>
            </a:r>
          </a:p>
          <a:p>
            <a:pPr indent="-381000" lvl="0" marL="457200">
              <a:spcBef>
                <a:spcPts val="0"/>
              </a:spcBef>
              <a:buClr>
                <a:srgbClr val="000000"/>
              </a:buClr>
              <a:buSzPct val="100000"/>
              <a:buFont typeface="Calibri"/>
            </a:pPr>
            <a:r>
              <a:rPr lang="en" sz="2400">
                <a:solidFill>
                  <a:srgbClr val="000000"/>
                </a:solidFill>
                <a:latin typeface="Calibri"/>
                <a:ea typeface="Calibri"/>
                <a:cs typeface="Calibri"/>
                <a:sym typeface="Calibri"/>
              </a:rPr>
              <a:t>Total Ordering of Events</a:t>
            </a:r>
          </a:p>
          <a:p>
            <a:pPr indent="-381000" lvl="0" marL="457200">
              <a:spcBef>
                <a:spcPts val="0"/>
              </a:spcBef>
              <a:buClr>
                <a:srgbClr val="000000"/>
              </a:buClr>
              <a:buSzPct val="100000"/>
              <a:buFont typeface="Calibri"/>
            </a:pPr>
            <a:r>
              <a:rPr lang="en" sz="2400">
                <a:solidFill>
                  <a:srgbClr val="000000"/>
                </a:solidFill>
                <a:latin typeface="Calibri"/>
                <a:ea typeface="Calibri"/>
                <a:cs typeface="Calibri"/>
                <a:sym typeface="Calibri"/>
              </a:rPr>
              <a:t>Anomalous Behaviour</a:t>
            </a:r>
          </a:p>
          <a:p>
            <a:pPr indent="-381000" lvl="0" marL="457200">
              <a:spcBef>
                <a:spcPts val="0"/>
              </a:spcBef>
              <a:buClr>
                <a:srgbClr val="000000"/>
              </a:buClr>
              <a:buSzPct val="100000"/>
              <a:buFont typeface="Calibri"/>
            </a:pPr>
            <a:r>
              <a:rPr lang="en" sz="2400">
                <a:solidFill>
                  <a:srgbClr val="000000"/>
                </a:solidFill>
                <a:latin typeface="Calibri"/>
                <a:ea typeface="Calibri"/>
                <a:cs typeface="Calibri"/>
                <a:sym typeface="Calibri"/>
              </a:rPr>
              <a:t>Physical Clocks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822960" y="214953"/>
            <a:ext cx="7543800" cy="8379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Times New Roman"/>
              <a:buNone/>
            </a:pPr>
            <a:r>
              <a:rPr b="1" i="1" lang="en" sz="3000" u="none" cap="none" strike="noStrike">
                <a:solidFill>
                  <a:schemeClr val="dk1"/>
                </a:solidFill>
              </a:rPr>
              <a:t>Distributed Snapshots: </a:t>
            </a:r>
            <a:r>
              <a:rPr b="1" i="0" lang="en" sz="3000" u="none" cap="none" strike="noStrike">
                <a:solidFill>
                  <a:schemeClr val="dk1"/>
                </a:solidFill>
              </a:rPr>
              <a:t>Determining Global States of Distributed Systems</a:t>
            </a:r>
          </a:p>
        </p:txBody>
      </p:sp>
      <p:pic>
        <p:nvPicPr>
          <p:cNvPr id="442" name="Shape 442"/>
          <p:cNvPicPr preferRelativeResize="0"/>
          <p:nvPr>
            <p:ph idx="1" type="body"/>
          </p:nvPr>
        </p:nvPicPr>
        <p:blipFill rotWithShape="1">
          <a:blip r:embed="rId3">
            <a:alphaModFix/>
          </a:blip>
          <a:srcRect b="0" l="0" r="0" t="0"/>
          <a:stretch/>
        </p:blipFill>
        <p:spPr>
          <a:xfrm>
            <a:off x="472899" y="1137380"/>
            <a:ext cx="1291800" cy="1544700"/>
          </a:xfrm>
          <a:prstGeom prst="rect">
            <a:avLst/>
          </a:prstGeom>
          <a:noFill/>
          <a:ln>
            <a:noFill/>
          </a:ln>
        </p:spPr>
      </p:pic>
      <p:sp>
        <p:nvSpPr>
          <p:cNvPr id="443" name="Shape 443"/>
          <p:cNvSpPr txBox="1"/>
          <p:nvPr/>
        </p:nvSpPr>
        <p:spPr>
          <a:xfrm>
            <a:off x="2219650" y="1137380"/>
            <a:ext cx="6344400" cy="2712300"/>
          </a:xfrm>
          <a:prstGeom prst="rect">
            <a:avLst/>
          </a:prstGeom>
          <a:noFill/>
          <a:ln>
            <a:noFill/>
          </a:ln>
        </p:spPr>
        <p:txBody>
          <a:bodyPr anchorCtr="0" anchor="t" bIns="34275" lIns="68575" rIns="68575" wrap="square" tIns="34275">
            <a:noAutofit/>
          </a:bodyPr>
          <a:lstStyle/>
          <a:p>
            <a:pPr indent="-209550" lvl="0" marL="215900" marR="0" rtl="0" algn="l">
              <a:spcBef>
                <a:spcPts val="0"/>
              </a:spcBef>
              <a:buClr>
                <a:schemeClr val="dk1"/>
              </a:buClr>
              <a:buSzPct val="100000"/>
              <a:buFont typeface="Calibri"/>
              <a:buChar char="•"/>
            </a:pPr>
            <a:r>
              <a:rPr i="0" lang="en" sz="1500" u="none" cap="none" strike="noStrike">
                <a:solidFill>
                  <a:schemeClr val="dk1"/>
                </a:solidFill>
                <a:latin typeface="Calibri"/>
                <a:ea typeface="Calibri"/>
                <a:cs typeface="Calibri"/>
                <a:sym typeface="Calibri"/>
              </a:rPr>
              <a:t>Ph.D from MIT in Electrical Engineering</a:t>
            </a:r>
          </a:p>
          <a:p>
            <a:pPr indent="-209550" lvl="0" marL="215900" marR="0" rtl="0" algn="l">
              <a:spcBef>
                <a:spcPts val="0"/>
              </a:spcBef>
              <a:buClr>
                <a:schemeClr val="dk1"/>
              </a:buClr>
              <a:buSzPct val="100000"/>
              <a:buFont typeface="Calibri"/>
              <a:buChar char="•"/>
            </a:pPr>
            <a:r>
              <a:rPr i="0" lang="en" sz="1500" u="none" cap="none" strike="noStrike">
                <a:solidFill>
                  <a:schemeClr val="dk1"/>
                </a:solidFill>
                <a:latin typeface="Calibri"/>
                <a:ea typeface="Calibri"/>
                <a:cs typeface="Calibri"/>
                <a:sym typeface="Calibri"/>
              </a:rPr>
              <a:t>Was in University of Texas at Austin, CS Department from 1970 – 89</a:t>
            </a:r>
          </a:p>
          <a:p>
            <a:pPr indent="-209550" lvl="0" marL="215900" marR="0" rtl="0" algn="l">
              <a:spcBef>
                <a:spcPts val="0"/>
              </a:spcBef>
              <a:buClr>
                <a:schemeClr val="dk1"/>
              </a:buClr>
              <a:buSzPct val="100000"/>
              <a:buFont typeface="Calibri"/>
              <a:buChar char="•"/>
            </a:pPr>
            <a:r>
              <a:rPr i="0" lang="en" sz="1500" u="none" cap="none" strike="noStrike">
                <a:solidFill>
                  <a:schemeClr val="dk1"/>
                </a:solidFill>
                <a:latin typeface="Calibri"/>
                <a:ea typeface="Calibri"/>
                <a:cs typeface="Calibri"/>
                <a:sym typeface="Calibri"/>
              </a:rPr>
              <a:t>Simon Ramo Professor at CalTech</a:t>
            </a:r>
          </a:p>
          <a:p>
            <a:pPr indent="-209550" lvl="0" marL="215900" marR="0" rtl="0" algn="l">
              <a:spcBef>
                <a:spcPts val="0"/>
              </a:spcBef>
              <a:buClr>
                <a:schemeClr val="dk1"/>
              </a:buClr>
              <a:buSzPct val="100000"/>
              <a:buFont typeface="Calibri"/>
              <a:buChar char="•"/>
            </a:pPr>
            <a:r>
              <a:rPr i="0" lang="en" sz="1500" u="none" cap="none" strike="noStrike">
                <a:solidFill>
                  <a:schemeClr val="dk1"/>
                </a:solidFill>
                <a:latin typeface="Calibri"/>
                <a:ea typeface="Calibri"/>
                <a:cs typeface="Calibri"/>
                <a:sym typeface="Calibri"/>
              </a:rPr>
              <a:t>Member of National Academy of Engineering</a:t>
            </a:r>
          </a:p>
          <a:p>
            <a:pPr indent="-209550" lvl="0" marL="215900" marR="0" rtl="0" algn="l">
              <a:spcBef>
                <a:spcPts val="0"/>
              </a:spcBef>
              <a:buClr>
                <a:schemeClr val="dk1"/>
              </a:buClr>
              <a:buSzPct val="100000"/>
              <a:buFont typeface="Calibri"/>
              <a:buChar char="•"/>
            </a:pPr>
            <a:r>
              <a:rPr i="0" lang="en" sz="1500" u="none" cap="none" strike="noStrike">
                <a:solidFill>
                  <a:schemeClr val="dk1"/>
                </a:solidFill>
                <a:latin typeface="Calibri"/>
                <a:ea typeface="Calibri"/>
                <a:cs typeface="Calibri"/>
                <a:sym typeface="Calibri"/>
              </a:rPr>
              <a:t>IEEE Koji Kobayashi Award(1987)</a:t>
            </a:r>
          </a:p>
          <a:p>
            <a:pPr indent="-209550" lvl="0" marL="215900" marR="0" rtl="0" algn="l">
              <a:spcBef>
                <a:spcPts val="0"/>
              </a:spcBef>
              <a:buClr>
                <a:schemeClr val="dk1"/>
              </a:buClr>
              <a:buSzPct val="100000"/>
              <a:buFont typeface="Calibri"/>
              <a:buChar char="•"/>
            </a:pPr>
            <a:r>
              <a:rPr i="0" lang="en" sz="1500" u="none" cap="none" strike="noStrike">
                <a:solidFill>
                  <a:schemeClr val="dk1"/>
                </a:solidFill>
                <a:latin typeface="Calibri"/>
                <a:ea typeface="Calibri"/>
                <a:cs typeface="Calibri"/>
                <a:sym typeface="Calibri"/>
              </a:rPr>
              <a:t>A.A. Michelson Award(1985)</a:t>
            </a:r>
          </a:p>
          <a:p>
            <a:pPr indent="-215900" lvl="0" marL="215900" marR="0" rtl="0" algn="l">
              <a:spcBef>
                <a:spcPts val="0"/>
              </a:spcBef>
              <a:buClr>
                <a:schemeClr val="dk1"/>
              </a:buClr>
              <a:buFont typeface="Arial"/>
              <a:buNone/>
            </a:pPr>
            <a:r>
              <a:t/>
            </a:r>
            <a:endParaRPr i="0" sz="1600" u="none" cap="none" strike="noStrike">
              <a:solidFill>
                <a:schemeClr val="dk1"/>
              </a:solidFill>
              <a:latin typeface="Calibri"/>
              <a:ea typeface="Calibri"/>
              <a:cs typeface="Calibri"/>
              <a:sym typeface="Calibri"/>
            </a:endParaRPr>
          </a:p>
          <a:p>
            <a:pPr indent="-215900" lvl="0" marL="215900" marR="0" rtl="0" algn="l">
              <a:spcBef>
                <a:spcPts val="0"/>
              </a:spcBef>
              <a:buClr>
                <a:schemeClr val="dk1"/>
              </a:buClr>
              <a:buFont typeface="Arial"/>
              <a:buNone/>
            </a:pPr>
            <a:r>
              <a:t/>
            </a:r>
            <a:endParaRPr i="0" sz="1200" u="none" cap="none" strike="noStrike">
              <a:solidFill>
                <a:schemeClr val="dk1"/>
              </a:solidFill>
              <a:latin typeface="Calibri"/>
              <a:ea typeface="Calibri"/>
              <a:cs typeface="Calibri"/>
              <a:sym typeface="Calibri"/>
            </a:endParaRPr>
          </a:p>
          <a:p>
            <a:pPr indent="-215900" lvl="0" marL="215900" marR="0" rtl="0" algn="l">
              <a:spcBef>
                <a:spcPts val="0"/>
              </a:spcBef>
              <a:buClr>
                <a:schemeClr val="dk1"/>
              </a:buClr>
              <a:buFont typeface="Arial"/>
              <a:buNone/>
            </a:pPr>
            <a:r>
              <a:t/>
            </a:r>
            <a:endParaRPr i="0" sz="1400" u="none" cap="none" strike="noStrike">
              <a:solidFill>
                <a:schemeClr val="dk1"/>
              </a:solidFill>
              <a:latin typeface="Calibri"/>
              <a:ea typeface="Calibri"/>
              <a:cs typeface="Calibri"/>
              <a:sym typeface="Calibri"/>
            </a:endParaRPr>
          </a:p>
          <a:p>
            <a:pPr indent="-215900" lvl="0" marL="215900" marR="0" rtl="0" algn="l">
              <a:spcBef>
                <a:spcPts val="0"/>
              </a:spcBef>
              <a:buClr>
                <a:schemeClr val="dk1"/>
              </a:buClr>
              <a:buFont typeface="Arial"/>
              <a:buNone/>
            </a:pPr>
            <a:r>
              <a:t/>
            </a:r>
            <a:endParaRPr i="0" sz="1400" u="none" cap="none" strike="noStrike">
              <a:solidFill>
                <a:schemeClr val="dk1"/>
              </a:solidFill>
              <a:latin typeface="Calibri"/>
              <a:ea typeface="Calibri"/>
              <a:cs typeface="Calibri"/>
              <a:sym typeface="Calibri"/>
            </a:endParaRPr>
          </a:p>
          <a:p>
            <a:pPr indent="-254000" lvl="0" marL="254000" marR="0" rtl="0" algn="l">
              <a:spcBef>
                <a:spcPts val="0"/>
              </a:spcBef>
              <a:buClr>
                <a:schemeClr val="dk1"/>
              </a:buClr>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444" name="Shape 444"/>
          <p:cNvSpPr txBox="1"/>
          <p:nvPr/>
        </p:nvSpPr>
        <p:spPr>
          <a:xfrm>
            <a:off x="454449" y="2690450"/>
            <a:ext cx="1328700" cy="276900"/>
          </a:xfrm>
          <a:prstGeom prst="rect">
            <a:avLst/>
          </a:prstGeom>
          <a:noFill/>
          <a:ln>
            <a:noFill/>
          </a:ln>
        </p:spPr>
        <p:txBody>
          <a:bodyPr anchorCtr="0" anchor="t" bIns="34275" lIns="68575" rIns="68575" wrap="square" tIns="34275">
            <a:noAutofit/>
          </a:bodyPr>
          <a:lstStyle/>
          <a:p>
            <a:pPr indent="0" lvl="0" marL="0" marR="0" rtl="0" algn="ctr">
              <a:spcBef>
                <a:spcPts val="0"/>
              </a:spcBef>
              <a:buSzPct val="25000"/>
              <a:buNone/>
            </a:pPr>
            <a:r>
              <a:rPr lang="en" sz="1400">
                <a:solidFill>
                  <a:schemeClr val="dk1"/>
                </a:solidFill>
                <a:latin typeface="Calibri"/>
                <a:ea typeface="Calibri"/>
                <a:cs typeface="Calibri"/>
                <a:sym typeface="Calibri"/>
              </a:rPr>
              <a:t>K. Mani Chandy</a:t>
            </a:r>
          </a:p>
        </p:txBody>
      </p:sp>
      <p:pic>
        <p:nvPicPr>
          <p:cNvPr id="445" name="Shape 445"/>
          <p:cNvPicPr preferRelativeResize="0"/>
          <p:nvPr/>
        </p:nvPicPr>
        <p:blipFill rotWithShape="1">
          <a:blip r:embed="rId4">
            <a:alphaModFix/>
          </a:blip>
          <a:srcRect b="0" l="0" r="0" t="0"/>
          <a:stretch/>
        </p:blipFill>
        <p:spPr>
          <a:xfrm>
            <a:off x="454495" y="3085848"/>
            <a:ext cx="1328607" cy="1692245"/>
          </a:xfrm>
          <a:prstGeom prst="rect">
            <a:avLst/>
          </a:prstGeom>
          <a:noFill/>
          <a:ln>
            <a:noFill/>
          </a:ln>
        </p:spPr>
      </p:pic>
      <p:sp>
        <p:nvSpPr>
          <p:cNvPr id="446" name="Shape 446"/>
          <p:cNvSpPr txBox="1"/>
          <p:nvPr/>
        </p:nvSpPr>
        <p:spPr>
          <a:xfrm>
            <a:off x="405399" y="4820400"/>
            <a:ext cx="1426800" cy="276900"/>
          </a:xfrm>
          <a:prstGeom prst="rect">
            <a:avLst/>
          </a:prstGeom>
          <a:noFill/>
          <a:ln>
            <a:noFill/>
          </a:ln>
        </p:spPr>
        <p:txBody>
          <a:bodyPr anchorCtr="0" anchor="t" bIns="34275" lIns="68575" rIns="68575" wrap="square" tIns="34275">
            <a:noAutofit/>
          </a:bodyPr>
          <a:lstStyle/>
          <a:p>
            <a:pPr indent="0" lvl="0" marL="0" marR="0" rtl="0" algn="ctr">
              <a:spcBef>
                <a:spcPts val="0"/>
              </a:spcBef>
              <a:buSzPct val="25000"/>
              <a:buNone/>
            </a:pPr>
            <a:r>
              <a:rPr lang="en" sz="1400">
                <a:solidFill>
                  <a:schemeClr val="dk1"/>
                </a:solidFill>
                <a:latin typeface="Calibri"/>
                <a:ea typeface="Calibri"/>
                <a:cs typeface="Calibri"/>
                <a:sym typeface="Calibri"/>
              </a:rPr>
              <a:t>Leslie Lamport</a:t>
            </a:r>
          </a:p>
        </p:txBody>
      </p:sp>
      <p:sp>
        <p:nvSpPr>
          <p:cNvPr id="447" name="Shape 447"/>
          <p:cNvSpPr txBox="1"/>
          <p:nvPr/>
        </p:nvSpPr>
        <p:spPr>
          <a:xfrm>
            <a:off x="2270456" y="2937878"/>
            <a:ext cx="6661500" cy="2192700"/>
          </a:xfrm>
          <a:prstGeom prst="rect">
            <a:avLst/>
          </a:prstGeom>
          <a:noFill/>
          <a:ln>
            <a:noFill/>
          </a:ln>
        </p:spPr>
        <p:txBody>
          <a:bodyPr anchorCtr="0" anchor="t" bIns="34275" lIns="68575" rIns="68575" wrap="square" tIns="34275">
            <a:noAutofit/>
          </a:bodyPr>
          <a:lstStyle/>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BS in Math from MIT, 1960</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MA, PhD in Math from Brandeis, 1972</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Research in industry</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Massachusetts Computer Associates  (1970-77)</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SRI International (1977-85)</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DEC/Compaq (1985-2001)</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Microsoft Research (2001-)</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2000 PODC Influential Paper award for </a:t>
            </a:r>
            <a:r>
              <a:rPr i="1" lang="en" sz="1500">
                <a:solidFill>
                  <a:schemeClr val="dk1"/>
                </a:solidFill>
                <a:latin typeface="Calibri"/>
                <a:ea typeface="Calibri"/>
                <a:cs typeface="Calibri"/>
                <a:sym typeface="Calibri"/>
              </a:rPr>
              <a:t>Time, Clocks, and the Ordering of Events</a:t>
            </a:r>
          </a:p>
          <a:p>
            <a:pPr indent="-247650" lvl="0" marL="254000" marR="0" rtl="0" algn="l">
              <a:spcBef>
                <a:spcPts val="0"/>
              </a:spcBef>
              <a:buClr>
                <a:schemeClr val="dk1"/>
              </a:buClr>
              <a:buSzPct val="100000"/>
              <a:buFont typeface="Calibri"/>
              <a:buChar char="•"/>
            </a:pPr>
            <a:r>
              <a:rPr i="1" lang="en" sz="1500">
                <a:solidFill>
                  <a:schemeClr val="dk1"/>
                </a:solidFill>
                <a:latin typeface="Calibri"/>
                <a:ea typeface="Calibri"/>
                <a:cs typeface="Calibri"/>
                <a:sym typeface="Calibri"/>
              </a:rPr>
              <a:t>2013 Turing Award Winner and initial developer of LaTeX</a:t>
            </a:r>
          </a:p>
          <a:p>
            <a:pPr indent="0" lvl="0" marL="0" marR="0" rtl="0" algn="l">
              <a:spcBef>
                <a:spcPts val="0"/>
              </a:spcBef>
              <a:buNone/>
            </a:pPr>
            <a:r>
              <a:t/>
            </a:r>
            <a:endParaRPr sz="1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628650" y="273844"/>
            <a:ext cx="7886700" cy="994200"/>
          </a:xfrm>
          <a:prstGeom prst="rect">
            <a:avLst/>
          </a:prstGeom>
        </p:spPr>
        <p:txBody>
          <a:bodyPr anchorCtr="0" anchor="ctr" bIns="68575" lIns="68575" rIns="68575" wrap="square" tIns="68575">
            <a:noAutofit/>
          </a:bodyPr>
          <a:lstStyle/>
          <a:p>
            <a:pPr lvl="0" algn="ctr">
              <a:spcBef>
                <a:spcPts val="0"/>
              </a:spcBef>
              <a:buNone/>
            </a:pPr>
            <a:r>
              <a:rPr lang="en"/>
              <a:t>Today’s Goals</a:t>
            </a:r>
          </a:p>
        </p:txBody>
      </p:sp>
      <p:sp>
        <p:nvSpPr>
          <p:cNvPr id="153" name="Shape 153"/>
          <p:cNvSpPr txBox="1"/>
          <p:nvPr>
            <p:ph idx="1" type="body"/>
          </p:nvPr>
        </p:nvSpPr>
        <p:spPr>
          <a:xfrm>
            <a:off x="628650" y="1216819"/>
            <a:ext cx="7886700" cy="3263400"/>
          </a:xfrm>
          <a:prstGeom prst="rect">
            <a:avLst/>
          </a:prstGeom>
        </p:spPr>
        <p:txBody>
          <a:bodyPr anchorCtr="0" anchor="t" bIns="68575" lIns="68575" rIns="68575" wrap="square" tIns="68575">
            <a:noAutofit/>
          </a:bodyPr>
          <a:lstStyle/>
          <a:p>
            <a:pPr indent="-342900" lvl="0" marL="457200" rtl="0">
              <a:lnSpc>
                <a:spcPct val="100000"/>
              </a:lnSpc>
              <a:spcBef>
                <a:spcPts val="0"/>
              </a:spcBef>
              <a:spcAft>
                <a:spcPts val="1600"/>
              </a:spcAft>
              <a:buClr>
                <a:schemeClr val="dk1"/>
              </a:buClr>
              <a:buSzPct val="100000"/>
              <a:buFont typeface="Arial"/>
              <a:buChar char="●"/>
            </a:pPr>
            <a:r>
              <a:rPr i="1" lang="en" sz="1800"/>
              <a:t>Time, Clocks, and the Ordering of Events in a Distributed System</a:t>
            </a:r>
            <a:r>
              <a:rPr lang="en" sz="1800"/>
              <a:t>, Leslie Lamport, Communications of ACM,Volume 27 Issue 7, July 1978.</a:t>
            </a:r>
          </a:p>
          <a:p>
            <a:pPr indent="-342900" lvl="1" marL="914400" rtl="0">
              <a:lnSpc>
                <a:spcPct val="100000"/>
              </a:lnSpc>
              <a:spcBef>
                <a:spcPts val="0"/>
              </a:spcBef>
              <a:spcAft>
                <a:spcPts val="1600"/>
              </a:spcAft>
              <a:buClr>
                <a:srgbClr val="595959"/>
              </a:buClr>
              <a:buSzPct val="100000"/>
              <a:buFont typeface="Courier New"/>
              <a:buChar char="o"/>
            </a:pPr>
            <a:r>
              <a:rPr lang="en"/>
              <a:t>Understand:</a:t>
            </a:r>
          </a:p>
          <a:p>
            <a:pPr indent="-317500" lvl="2" marL="1371600" rtl="0">
              <a:lnSpc>
                <a:spcPct val="100000"/>
              </a:lnSpc>
              <a:spcBef>
                <a:spcPts val="0"/>
              </a:spcBef>
              <a:spcAft>
                <a:spcPts val="1600"/>
              </a:spcAft>
              <a:buClr>
                <a:srgbClr val="595959"/>
              </a:buClr>
              <a:buSzPct val="93333"/>
              <a:buFont typeface="Wingdings"/>
              <a:buChar char="§"/>
            </a:pPr>
            <a:r>
              <a:rPr lang="en"/>
              <a:t>The “happened before” relation</a:t>
            </a:r>
          </a:p>
          <a:p>
            <a:pPr indent="-317500" lvl="2" marL="1371600" rtl="0">
              <a:lnSpc>
                <a:spcPct val="100000"/>
              </a:lnSpc>
              <a:spcBef>
                <a:spcPts val="0"/>
              </a:spcBef>
              <a:spcAft>
                <a:spcPts val="1600"/>
              </a:spcAft>
              <a:buClr>
                <a:srgbClr val="595959"/>
              </a:buClr>
              <a:buSzPct val="93333"/>
              <a:buFont typeface="Wingdings"/>
              <a:buChar char="§"/>
            </a:pPr>
            <a:r>
              <a:rPr lang="en"/>
              <a:t>How to establish partial/total order and what to do with it</a:t>
            </a:r>
          </a:p>
          <a:p>
            <a:pPr indent="-317500" lvl="2" marL="1371600" rtl="0">
              <a:lnSpc>
                <a:spcPct val="100000"/>
              </a:lnSpc>
              <a:spcBef>
                <a:spcPts val="0"/>
              </a:spcBef>
              <a:spcAft>
                <a:spcPts val="1600"/>
              </a:spcAft>
              <a:buClr>
                <a:srgbClr val="595959"/>
              </a:buClr>
              <a:buSzPct val="93333"/>
              <a:buFont typeface="Wingdings"/>
              <a:buChar char="§"/>
            </a:pPr>
            <a:r>
              <a:rPr lang="en"/>
              <a:t>Physical, logical, local/global clocks</a:t>
            </a:r>
          </a:p>
          <a:p>
            <a:pPr indent="-342900" lvl="0" marL="457200" rtl="0">
              <a:lnSpc>
                <a:spcPct val="100000"/>
              </a:lnSpc>
              <a:spcBef>
                <a:spcPts val="0"/>
              </a:spcBef>
              <a:buClr>
                <a:schemeClr val="dk1"/>
              </a:buClr>
              <a:buSzPct val="100000"/>
              <a:buFont typeface="Arial"/>
              <a:buChar char="●"/>
            </a:pPr>
            <a:r>
              <a:rPr i="1" lang="en" sz="1800"/>
              <a:t>Distributed Snapshots: Determining Global States of Distributed Systems</a:t>
            </a:r>
            <a:r>
              <a:rPr lang="en" sz="1800"/>
              <a:t>, K.Mani Chandy, Leslie Lamport. ACM Transactions on Computer Systems (TOCS), Volume 3 Issue 1, Feb. 1985.</a:t>
            </a:r>
          </a:p>
          <a:p>
            <a:pPr indent="-342900" lvl="1" marL="914400" rtl="0">
              <a:lnSpc>
                <a:spcPct val="100000"/>
              </a:lnSpc>
              <a:spcBef>
                <a:spcPts val="0"/>
              </a:spcBef>
              <a:buClr>
                <a:srgbClr val="595959"/>
              </a:buClr>
              <a:buSzPct val="100000"/>
              <a:buFont typeface="Courier New"/>
              <a:buChar char="o"/>
            </a:pPr>
            <a:r>
              <a:rPr lang="en" sz="1800"/>
              <a:t>Understand:</a:t>
            </a:r>
          </a:p>
          <a:p>
            <a:pPr indent="-317500" lvl="2" marL="1371600" rtl="0">
              <a:lnSpc>
                <a:spcPct val="100000"/>
              </a:lnSpc>
              <a:spcBef>
                <a:spcPts val="0"/>
              </a:spcBef>
              <a:buClr>
                <a:schemeClr val="dk1"/>
              </a:buClr>
              <a:buSzPct val="93333"/>
              <a:buFont typeface="Wingdings"/>
              <a:buChar char="§"/>
            </a:pPr>
            <a:r>
              <a:rPr lang="en"/>
              <a:t>Global Snapshot</a:t>
            </a:r>
          </a:p>
          <a:p>
            <a:pPr indent="-317500" lvl="2" marL="1371600" rtl="0">
              <a:lnSpc>
                <a:spcPct val="100000"/>
              </a:lnSpc>
              <a:spcBef>
                <a:spcPts val="0"/>
              </a:spcBef>
              <a:buClr>
                <a:srgbClr val="595959"/>
              </a:buClr>
              <a:buSzPct val="93333"/>
              <a:buFont typeface="Wingdings"/>
              <a:buChar char="§"/>
            </a:pPr>
            <a:r>
              <a:rPr lang="en"/>
              <a:t>Consistent Cut</a:t>
            </a:r>
          </a:p>
          <a:p>
            <a:pPr indent="-317500" lvl="2" marL="1371600" rtl="0">
              <a:lnSpc>
                <a:spcPct val="100000"/>
              </a:lnSpc>
              <a:spcBef>
                <a:spcPts val="0"/>
              </a:spcBef>
              <a:buClr>
                <a:srgbClr val="595959"/>
              </a:buClr>
              <a:buSzPct val="93333"/>
              <a:buFont typeface="Wingdings"/>
              <a:buChar char="§"/>
            </a:pPr>
            <a:r>
              <a:rPr lang="en"/>
              <a:t>How Global Snapshot helps in finding a Consistent Cut</a:t>
            </a:r>
          </a:p>
          <a:p>
            <a:pPr lvl="0">
              <a:spcBef>
                <a:spcPts val="0"/>
              </a:spcBef>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i="0" lang="en" sz="3300" u="none" cap="none" strike="noStrike">
                <a:solidFill>
                  <a:schemeClr val="dk1"/>
                </a:solidFill>
              </a:rPr>
              <a:t>What is a Snapshot?</a:t>
            </a:r>
          </a:p>
        </p:txBody>
      </p:sp>
      <p:sp>
        <p:nvSpPr>
          <p:cNvPr id="453" name="Shape 453"/>
          <p:cNvSpPr txBox="1"/>
          <p:nvPr>
            <p:ph idx="1" type="body"/>
          </p:nvPr>
        </p:nvSpPr>
        <p:spPr>
          <a:xfrm>
            <a:off x="628650" y="1369219"/>
            <a:ext cx="7886700" cy="3263400"/>
          </a:xfrm>
          <a:prstGeom prst="rect">
            <a:avLst/>
          </a:prstGeom>
          <a:noFill/>
          <a:ln>
            <a:noFill/>
          </a:ln>
        </p:spPr>
        <p:txBody>
          <a:bodyPr anchorCtr="0" anchor="t" bIns="34275" lIns="68575" rIns="68575" wrap="square" tIns="34275">
            <a:noAutofit/>
          </a:bodyPr>
          <a:lstStyle/>
          <a:p>
            <a:pPr indent="-171450" lvl="0" marL="177800" marR="0" rtl="0" algn="l">
              <a:lnSpc>
                <a:spcPct val="90000"/>
              </a:lnSpc>
              <a:spcBef>
                <a:spcPts val="0"/>
              </a:spcBef>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Just a collection of </a:t>
            </a:r>
            <a:r>
              <a:rPr lang="en"/>
              <a:t>l</a:t>
            </a:r>
            <a:r>
              <a:rPr b="0" i="0" lang="en" sz="2100" u="none" cap="none" strike="noStrike">
                <a:solidFill>
                  <a:schemeClr val="dk1"/>
                </a:solidFill>
                <a:latin typeface="Calibri"/>
                <a:ea typeface="Calibri"/>
                <a:cs typeface="Calibri"/>
                <a:sym typeface="Calibri"/>
              </a:rPr>
              <a:t>ocal states of processes and </a:t>
            </a:r>
            <a:r>
              <a:rPr lang="en"/>
              <a:t>c</a:t>
            </a:r>
            <a:r>
              <a:rPr b="0" i="0" lang="en" sz="2100" u="none" cap="none" strike="noStrike">
                <a:solidFill>
                  <a:schemeClr val="dk1"/>
                </a:solidFill>
                <a:latin typeface="Calibri"/>
                <a:ea typeface="Calibri"/>
                <a:cs typeface="Calibri"/>
                <a:sym typeface="Calibri"/>
              </a:rPr>
              <a:t>hannels!</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Shape 458"/>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i="0" lang="en" sz="3300" u="none" cap="none" strike="noStrike">
                <a:solidFill>
                  <a:schemeClr val="dk1"/>
                </a:solidFill>
              </a:rPr>
              <a:t>Why do we need Snapshots?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idx="1" type="body"/>
          </p:nvPr>
        </p:nvSpPr>
        <p:spPr>
          <a:xfrm>
            <a:off x="628650" y="1369219"/>
            <a:ext cx="7886700" cy="3263400"/>
          </a:xfrm>
          <a:prstGeom prst="rect">
            <a:avLst/>
          </a:prstGeom>
          <a:noFill/>
          <a:ln>
            <a:noFill/>
          </a:ln>
        </p:spPr>
        <p:txBody>
          <a:bodyPr anchorCtr="0" anchor="t" bIns="34275" lIns="68575" rIns="68575" wrap="square" tIns="34275">
            <a:noAutofit/>
          </a:bodyPr>
          <a:lstStyle/>
          <a:p>
            <a:pPr indent="-184150" lvl="0" marL="177800" marR="0" rtl="0" algn="l">
              <a:lnSpc>
                <a:spcPct val="90000"/>
              </a:lnSpc>
              <a:spcBef>
                <a:spcPts val="0"/>
              </a:spcBef>
              <a:spcAft>
                <a:spcPts val="0"/>
              </a:spcAft>
              <a:buClr>
                <a:srgbClr val="FF0000"/>
              </a:buClr>
              <a:buSzPct val="100000"/>
              <a:buFont typeface="Arial"/>
              <a:buChar char="•"/>
            </a:pPr>
            <a:r>
              <a:rPr b="0" i="0" lang="en" sz="2300" u="sng" cap="none" strike="noStrike">
                <a:solidFill>
                  <a:srgbClr val="FF0000"/>
                </a:solidFill>
                <a:latin typeface="Calibri"/>
                <a:ea typeface="Calibri"/>
                <a:cs typeface="Calibri"/>
                <a:sym typeface="Calibri"/>
              </a:rPr>
              <a:t>Garbage </a:t>
            </a:r>
            <a:r>
              <a:rPr lang="en" sz="2300" u="sng">
                <a:solidFill>
                  <a:srgbClr val="FF0000"/>
                </a:solidFill>
              </a:rPr>
              <a:t>c</a:t>
            </a:r>
            <a:r>
              <a:rPr b="0" i="0" lang="en" sz="2300" u="sng" cap="none" strike="noStrike">
                <a:solidFill>
                  <a:srgbClr val="FF0000"/>
                </a:solidFill>
                <a:latin typeface="Calibri"/>
                <a:ea typeface="Calibri"/>
                <a:cs typeface="Calibri"/>
                <a:sym typeface="Calibri"/>
              </a:rPr>
              <a:t>ollection </a:t>
            </a:r>
            <a:r>
              <a:rPr b="0" i="0" lang="en" sz="2300" u="none" cap="none" strike="noStrike">
                <a:solidFill>
                  <a:schemeClr val="dk1"/>
                </a:solidFill>
                <a:latin typeface="Calibri"/>
                <a:ea typeface="Calibri"/>
                <a:cs typeface="Calibri"/>
                <a:sym typeface="Calibri"/>
              </a:rPr>
              <a:t>:-  Removing objects that do not have any references</a:t>
            </a:r>
          </a:p>
          <a:p>
            <a:pPr indent="-184150" lvl="0" marL="177800" marR="0" rtl="0" algn="l">
              <a:lnSpc>
                <a:spcPct val="90000"/>
              </a:lnSpc>
              <a:spcBef>
                <a:spcPts val="800"/>
              </a:spcBef>
              <a:spcAft>
                <a:spcPts val="0"/>
              </a:spcAft>
              <a:buClr>
                <a:srgbClr val="FF0000"/>
              </a:buClr>
              <a:buSzPct val="100000"/>
              <a:buFont typeface="Arial"/>
              <a:buChar char="•"/>
            </a:pPr>
            <a:r>
              <a:rPr b="0" i="0" lang="en" sz="2300" u="sng" cap="none" strike="noStrike">
                <a:solidFill>
                  <a:srgbClr val="FF0000"/>
                </a:solidFill>
                <a:latin typeface="Calibri"/>
                <a:ea typeface="Calibri"/>
                <a:cs typeface="Calibri"/>
                <a:sym typeface="Calibri"/>
              </a:rPr>
              <a:t>Deadlocks</a:t>
            </a:r>
            <a:r>
              <a:rPr b="0" i="0" lang="en" sz="2300" u="none" cap="none" strike="noStrike">
                <a:solidFill>
                  <a:schemeClr val="dk1"/>
                </a:solidFill>
                <a:latin typeface="Calibri"/>
                <a:ea typeface="Calibri"/>
                <a:cs typeface="Calibri"/>
                <a:sym typeface="Calibri"/>
              </a:rPr>
              <a:t>:-   Detecting deadlocks in distributed system</a:t>
            </a:r>
          </a:p>
          <a:p>
            <a:pPr indent="-184150" lvl="0" marL="177800" marR="0" rtl="0" algn="l">
              <a:lnSpc>
                <a:spcPct val="90000"/>
              </a:lnSpc>
              <a:spcBef>
                <a:spcPts val="800"/>
              </a:spcBef>
              <a:spcAft>
                <a:spcPts val="0"/>
              </a:spcAft>
              <a:buClr>
                <a:srgbClr val="FF0000"/>
              </a:buClr>
              <a:buSzPct val="100000"/>
              <a:buFont typeface="Arial"/>
              <a:buChar char="•"/>
            </a:pPr>
            <a:r>
              <a:rPr b="0" i="0" lang="en" sz="2300" u="sng" cap="none" strike="noStrike">
                <a:solidFill>
                  <a:srgbClr val="FF0000"/>
                </a:solidFill>
                <a:latin typeface="Calibri"/>
                <a:ea typeface="Calibri"/>
                <a:cs typeface="Calibri"/>
                <a:sym typeface="Calibri"/>
              </a:rPr>
              <a:t>Checkpointing</a:t>
            </a:r>
            <a:r>
              <a:rPr b="0" i="0" lang="en" sz="2300" u="none" cap="none" strike="noStrike">
                <a:solidFill>
                  <a:schemeClr val="dk1"/>
                </a:solidFill>
                <a:latin typeface="Calibri"/>
                <a:ea typeface="Calibri"/>
                <a:cs typeface="Calibri"/>
                <a:sym typeface="Calibri"/>
              </a:rPr>
              <a:t>:- Helps in rolling back in case of failure</a:t>
            </a:r>
          </a:p>
          <a:p>
            <a:pPr indent="-171450" lvl="0" marL="177800" marR="0" rtl="0" algn="l">
              <a:lnSpc>
                <a:spcPct val="90000"/>
              </a:lnSpc>
              <a:spcBef>
                <a:spcPts val="800"/>
              </a:spcBef>
              <a:buClr>
                <a:schemeClr val="dk1"/>
              </a:buClr>
              <a:buSzPct val="100000"/>
              <a:buFont typeface="Arial"/>
              <a:buNone/>
            </a:pPr>
            <a:r>
              <a:t/>
            </a:r>
            <a:endParaRPr b="0" i="0" sz="2100" u="none" cap="none" strike="noStrike">
              <a:solidFill>
                <a:schemeClr val="dk1"/>
              </a:solidFill>
              <a:latin typeface="Calibri"/>
              <a:ea typeface="Calibri"/>
              <a:cs typeface="Calibri"/>
              <a:sym typeface="Calibri"/>
            </a:endParaRPr>
          </a:p>
        </p:txBody>
      </p:sp>
      <p:sp>
        <p:nvSpPr>
          <p:cNvPr id="464" name="Shape 464"/>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i="0" lang="en" sz="3300" u="none" cap="none" strike="noStrike">
                <a:solidFill>
                  <a:schemeClr val="dk1"/>
                </a:solidFill>
              </a:rPr>
              <a:t>Why do we need Snapshots?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Challenges in recording Global State</a:t>
            </a:r>
          </a:p>
        </p:txBody>
      </p:sp>
      <p:sp>
        <p:nvSpPr>
          <p:cNvPr id="470" name="Shape 470"/>
          <p:cNvSpPr txBox="1"/>
          <p:nvPr>
            <p:ph idx="1" type="body"/>
          </p:nvPr>
        </p:nvSpPr>
        <p:spPr>
          <a:xfrm>
            <a:off x="628650" y="1369219"/>
            <a:ext cx="7886700" cy="3263400"/>
          </a:xfrm>
          <a:prstGeom prst="rect">
            <a:avLst/>
          </a:prstGeom>
          <a:noFill/>
          <a:ln>
            <a:noFill/>
          </a:ln>
        </p:spPr>
        <p:txBody>
          <a:bodyPr anchorCtr="0" anchor="t" bIns="34275" lIns="68575" rIns="68575" wrap="square" tIns="34275">
            <a:noAutofit/>
          </a:bodyPr>
          <a:lstStyle/>
          <a:p>
            <a:pPr indent="-171450" lvl="0" marL="177800" marR="0" rtl="0" algn="l">
              <a:lnSpc>
                <a:spcPct val="90000"/>
              </a:lnSpc>
              <a:spcBef>
                <a:spcPts val="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Processes do not share clocks or memory (or) there is no universal clock.</a:t>
            </a:r>
          </a:p>
          <a:p>
            <a:pPr indent="-171450" lvl="0" marL="177800" marR="0" rtl="0" algn="l">
              <a:lnSpc>
                <a:spcPct val="90000"/>
              </a:lnSpc>
              <a:spcBef>
                <a:spcPts val="800"/>
              </a:spcBef>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So, no way to ensure that all nodes record state at exactly the same time…</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Challenges in recording Global State</a:t>
            </a:r>
          </a:p>
        </p:txBody>
      </p:sp>
      <p:sp>
        <p:nvSpPr>
          <p:cNvPr id="476" name="Shape 476"/>
          <p:cNvSpPr txBox="1"/>
          <p:nvPr>
            <p:ph idx="1" type="body"/>
          </p:nvPr>
        </p:nvSpPr>
        <p:spPr>
          <a:xfrm>
            <a:off x="628650" y="1369219"/>
            <a:ext cx="7886700" cy="3263400"/>
          </a:xfrm>
          <a:prstGeom prst="rect">
            <a:avLst/>
          </a:prstGeom>
          <a:noFill/>
          <a:ln>
            <a:noFill/>
          </a:ln>
        </p:spPr>
        <p:txBody>
          <a:bodyPr anchorCtr="0" anchor="t" bIns="34275" lIns="68575" rIns="68575" wrap="square" tIns="34275">
            <a:noAutofit/>
          </a:bodyPr>
          <a:lstStyle/>
          <a:p>
            <a:pPr indent="-171450" lvl="0" marL="177800" marR="0" rtl="0" algn="l">
              <a:lnSpc>
                <a:spcPct val="90000"/>
              </a:lnSpc>
              <a:spcBef>
                <a:spcPts val="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Processes do not share clocks or memory (or) there is no universal clock.</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So, no way to ensure that all nodes record state at exactly the same time.</a:t>
            </a:r>
          </a:p>
          <a:p>
            <a:pPr indent="-171450" lvl="0" marL="177800" marR="0" rtl="0" algn="l">
              <a:lnSpc>
                <a:spcPct val="90000"/>
              </a:lnSpc>
              <a:spcBef>
                <a:spcPts val="800"/>
              </a:spcBef>
              <a:spcAft>
                <a:spcPts val="0"/>
              </a:spcAft>
              <a:buClr>
                <a:schemeClr val="dk1"/>
              </a:buClr>
              <a:buSzPct val="100000"/>
              <a:buFont typeface="Arial"/>
              <a:buNone/>
            </a:pPr>
            <a:r>
              <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Global snapshot is all about finding a </a:t>
            </a:r>
            <a:r>
              <a:rPr b="1" i="0" lang="en" sz="2100" u="none" cap="none" strike="noStrike">
                <a:solidFill>
                  <a:schemeClr val="dk1"/>
                </a:solidFill>
                <a:latin typeface="Calibri"/>
                <a:ea typeface="Calibri"/>
                <a:cs typeface="Calibri"/>
                <a:sym typeface="Calibri"/>
              </a:rPr>
              <a:t>consistent cut</a:t>
            </a:r>
            <a:r>
              <a:rPr b="0" i="0" lang="en" sz="2100" u="none" cap="none" strike="noStrike">
                <a:solidFill>
                  <a:schemeClr val="dk1"/>
                </a:solidFill>
                <a:latin typeface="Calibri"/>
                <a:ea typeface="Calibri"/>
                <a:cs typeface="Calibri"/>
                <a:sym typeface="Calibri"/>
              </a:rPr>
              <a:t>!</a:t>
            </a:r>
          </a:p>
          <a:p>
            <a:pPr lvl="1" marR="0" rtl="0" algn="l">
              <a:lnSpc>
                <a:spcPct val="90000"/>
              </a:lnSpc>
              <a:spcBef>
                <a:spcPts val="800"/>
              </a:spcBef>
              <a:spcAft>
                <a:spcPts val="0"/>
              </a:spcAft>
              <a:buClr>
                <a:schemeClr val="dk1"/>
              </a:buClr>
              <a:buSzPct val="116666"/>
              <a:buFont typeface="Arial"/>
            </a:pPr>
            <a:r>
              <a:rPr lang="en"/>
              <a:t>so</a:t>
            </a:r>
            <a:r>
              <a:rPr b="0" lang="en" sz="2100" u="none" cap="none" strike="noStrike">
                <a:solidFill>
                  <a:schemeClr val="dk1"/>
                </a:solidFill>
                <a:latin typeface="Calibri"/>
                <a:ea typeface="Calibri"/>
                <a:cs typeface="Calibri"/>
                <a:sym typeface="Calibri"/>
              </a:rPr>
              <a:t> what is a consistent cut?</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Consistent Cut</a:t>
            </a:r>
          </a:p>
        </p:txBody>
      </p:sp>
      <p:sp>
        <p:nvSpPr>
          <p:cNvPr id="482" name="Shape 482"/>
          <p:cNvSpPr txBox="1"/>
          <p:nvPr>
            <p:ph idx="1" type="body"/>
          </p:nvPr>
        </p:nvSpPr>
        <p:spPr>
          <a:xfrm>
            <a:off x="628650" y="1369219"/>
            <a:ext cx="7886700" cy="32634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spcAft>
                <a:spcPts val="0"/>
              </a:spcAft>
              <a:buClr>
                <a:srgbClr val="FF6600"/>
              </a:buClr>
              <a:buSzPct val="25000"/>
              <a:buFont typeface="Arial"/>
              <a:buNone/>
            </a:pPr>
            <a:r>
              <a:rPr b="0" i="0" lang="en" sz="2100" u="none" cap="none" strike="noStrike">
                <a:solidFill>
                  <a:srgbClr val="FF6600"/>
                </a:solidFill>
                <a:latin typeface="Calibri"/>
                <a:ea typeface="Calibri"/>
                <a:cs typeface="Calibri"/>
                <a:sym typeface="Calibri"/>
              </a:rPr>
              <a:t>Consistent Cut</a:t>
            </a:r>
            <a:r>
              <a:rPr b="0" i="0" lang="en" sz="2100" u="none" cap="none" strike="noStrike">
                <a:solidFill>
                  <a:schemeClr val="dk1"/>
                </a:solidFill>
                <a:latin typeface="Calibri"/>
                <a:ea typeface="Calibri"/>
                <a:cs typeface="Calibri"/>
                <a:sym typeface="Calibri"/>
              </a:rPr>
              <a:t>:  a cut that obeys causality</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A cut C is a consistent cut if and only if:</a:t>
            </a:r>
          </a:p>
          <a:p>
            <a:pPr indent="0" lvl="1" marL="381000" marR="0" rtl="0" algn="l">
              <a:lnSpc>
                <a:spcPct val="90000"/>
              </a:lnSpc>
              <a:spcBef>
                <a:spcPts val="400"/>
              </a:spcBef>
              <a:spcAft>
                <a:spcPts val="0"/>
              </a:spcAft>
              <a:buClr>
                <a:schemeClr val="dk1"/>
              </a:buClr>
              <a:buSzPct val="25000"/>
              <a:buFont typeface="Arial"/>
              <a:buNone/>
            </a:pPr>
            <a:r>
              <a:rPr b="0" i="0" lang="en" sz="2100" u="none" cap="none" strike="noStrike">
                <a:solidFill>
                  <a:schemeClr val="dk1"/>
                </a:solidFill>
                <a:latin typeface="Calibri"/>
                <a:ea typeface="Calibri"/>
                <a:cs typeface="Calibri"/>
                <a:sym typeface="Calibri"/>
              </a:rPr>
              <a:t>for (each pair of events e, f in the system)</a:t>
            </a:r>
          </a:p>
          <a:p>
            <a:pPr indent="-171450" lvl="1" marL="520700" marR="0" rtl="0" algn="l">
              <a:lnSpc>
                <a:spcPct val="90000"/>
              </a:lnSpc>
              <a:spcBef>
                <a:spcPts val="4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Such that event e is in the cut C, and if f → e (f happens-before e)</a:t>
            </a:r>
          </a:p>
          <a:p>
            <a:pPr indent="-171450" lvl="2" marL="863600" marR="0" rtl="0" algn="l">
              <a:lnSpc>
                <a:spcPct val="90000"/>
              </a:lnSpc>
              <a:spcBef>
                <a:spcPts val="4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Then: Event f is also in the cut C</a:t>
            </a:r>
          </a:p>
          <a:p>
            <a:pPr indent="-171450" lvl="0" marL="177800" marR="0" rtl="0" algn="l">
              <a:lnSpc>
                <a:spcPct val="90000"/>
              </a:lnSpc>
              <a:spcBef>
                <a:spcPts val="800"/>
              </a:spcBef>
              <a:buClr>
                <a:schemeClr val="dk1"/>
              </a:buClr>
              <a:buSzPct val="1000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lt1"/>
              </a:solidFill>
              <a:latin typeface="Arial"/>
              <a:ea typeface="Arial"/>
              <a:cs typeface="Arial"/>
              <a:sym typeface="Arial"/>
            </a:endParaRPr>
          </a:p>
        </p:txBody>
      </p:sp>
      <p:sp>
        <p:nvSpPr>
          <p:cNvPr id="489" name="Shape 489"/>
          <p:cNvSpPr txBox="1"/>
          <p:nvPr>
            <p:ph type="title"/>
          </p:nvPr>
        </p:nvSpPr>
        <p:spPr>
          <a:xfrm>
            <a:off x="609600" y="209550"/>
            <a:ext cx="7772400" cy="8574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Arial"/>
              <a:buNone/>
            </a:pPr>
            <a:r>
              <a:rPr i="0" lang="en" sz="2800" u="none" cap="none" strike="noStrike">
                <a:solidFill>
                  <a:srgbClr val="000000"/>
                </a:solidFill>
              </a:rPr>
              <a:t>Example of (In</a:t>
            </a:r>
            <a:r>
              <a:rPr lang="en" sz="2800">
                <a:solidFill>
                  <a:srgbClr val="000000"/>
                </a:solidFill>
              </a:rPr>
              <a:t>)</a:t>
            </a:r>
            <a:r>
              <a:rPr i="0" lang="en" sz="2800" u="none" cap="none" strike="noStrike">
                <a:solidFill>
                  <a:srgbClr val="000000"/>
                </a:solidFill>
              </a:rPr>
              <a:t>Consistent Cut</a:t>
            </a:r>
          </a:p>
        </p:txBody>
      </p:sp>
      <p:grpSp>
        <p:nvGrpSpPr>
          <p:cNvPr id="490" name="Shape 490"/>
          <p:cNvGrpSpPr/>
          <p:nvPr/>
        </p:nvGrpSpPr>
        <p:grpSpPr>
          <a:xfrm>
            <a:off x="152401" y="1143008"/>
            <a:ext cx="8458200" cy="2782047"/>
            <a:chOff x="152400" y="1524000"/>
            <a:chExt cx="8458200" cy="3708901"/>
          </a:xfrm>
        </p:grpSpPr>
        <p:cxnSp>
          <p:nvCxnSpPr>
            <p:cNvPr id="491" name="Shape 491"/>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492" name="Shape 492"/>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493" name="Shape 493"/>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494" name="Shape 494"/>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495" name="Shape 495"/>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496" name="Shape 496"/>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497" name="Shape 497"/>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498" name="Shape 498"/>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499" name="Shape 499"/>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500" name="Shape 500"/>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501" name="Shape 501"/>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502" name="Shape 502"/>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03" name="Shape 503"/>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04" name="Shape 504"/>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05" name="Shape 505"/>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506" name="Shape 506"/>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507" name="Shape 507"/>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cxnSp>
        <p:nvCxnSpPr>
          <p:cNvPr id="508" name="Shape 508"/>
          <p:cNvCxnSpPr/>
          <p:nvPr/>
        </p:nvCxnSpPr>
        <p:spPr>
          <a:xfrm rot="5400000">
            <a:off x="1809750" y="2362200"/>
            <a:ext cx="2628900" cy="762000"/>
          </a:xfrm>
          <a:prstGeom prst="curvedConnector3">
            <a:avLst>
              <a:gd fmla="val 50000" name="adj1"/>
            </a:avLst>
          </a:prstGeom>
          <a:noFill/>
          <a:ln cap="flat" cmpd="sng" w="25400">
            <a:solidFill>
              <a:srgbClr val="008000"/>
            </a:solidFill>
            <a:prstDash val="dash"/>
            <a:round/>
            <a:headEnd len="med" w="med" type="none"/>
            <a:tailEnd len="med" w="med" type="none"/>
          </a:ln>
          <a:effectLst>
            <a:outerShdw blurRad="40000" rotWithShape="0" dir="5400000" dist="20000">
              <a:srgbClr val="000000">
                <a:alpha val="37650"/>
              </a:srgbClr>
            </a:outerShdw>
          </a:effectLst>
        </p:spPr>
      </p:cxnSp>
      <p:sp>
        <p:nvSpPr>
          <p:cNvPr id="509" name="Shape 509"/>
          <p:cNvSpPr txBox="1"/>
          <p:nvPr/>
        </p:nvSpPr>
        <p:spPr>
          <a:xfrm>
            <a:off x="2362200" y="4229101"/>
            <a:ext cx="1961100" cy="4386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rgbClr val="008000"/>
                </a:solidFill>
                <a:latin typeface="Times New Roman"/>
                <a:ea typeface="Times New Roman"/>
                <a:cs typeface="Times New Roman"/>
                <a:sym typeface="Times New Roman"/>
              </a:rPr>
              <a:t>Consistent Cut</a:t>
            </a:r>
          </a:p>
        </p:txBody>
      </p:sp>
      <p:sp>
        <p:nvSpPr>
          <p:cNvPr id="510" name="Shape 510"/>
          <p:cNvSpPr/>
          <p:nvPr/>
        </p:nvSpPr>
        <p:spPr>
          <a:xfrm>
            <a:off x="5389563" y="1317625"/>
            <a:ext cx="1606500" cy="2809800"/>
          </a:xfrm>
          <a:custGeom>
            <a:pathLst>
              <a:path extrusionOk="0" h="120000" w="120000">
                <a:moveTo>
                  <a:pt x="32477" y="4499"/>
                </a:moveTo>
                <a:cubicBezTo>
                  <a:pt x="68796" y="1005"/>
                  <a:pt x="105114" y="-2488"/>
                  <a:pt x="115811" y="2444"/>
                </a:cubicBezTo>
                <a:cubicBezTo>
                  <a:pt x="126507" y="7376"/>
                  <a:pt x="115491" y="26626"/>
                  <a:pt x="96653" y="34093"/>
                </a:cubicBezTo>
                <a:cubicBezTo>
                  <a:pt x="77815" y="41560"/>
                  <a:pt x="15075" y="32929"/>
                  <a:pt x="2783" y="47246"/>
                </a:cubicBezTo>
                <a:cubicBezTo>
                  <a:pt x="-9509" y="61564"/>
                  <a:pt x="22898" y="120000"/>
                  <a:pt x="22898" y="120000"/>
                </a:cubicBezTo>
              </a:path>
            </a:pathLst>
          </a:custGeom>
          <a:noFill/>
          <a:ln cap="flat" cmpd="sng" w="25400">
            <a:solidFill>
              <a:srgbClr val="FF0000"/>
            </a:solidFill>
            <a:prstDash val="dash"/>
            <a:round/>
            <a:headEnd len="med" w="med" type="none"/>
            <a:tailEnd len="med" w="med" type="none"/>
          </a:ln>
          <a:effectLst>
            <a:outerShdw blurRad="40000" rotWithShape="0" dir="5400000" dist="20000">
              <a:srgbClr val="000000">
                <a:alpha val="37650"/>
              </a:srgbClr>
            </a:outerShdw>
          </a:effectLst>
        </p:spPr>
        <p:txBody>
          <a:bodyPr anchorCtr="0" anchor="ctr" bIns="34275" lIns="68575" rIns="68575" wrap="square" tIns="34275">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511" name="Shape 511"/>
          <p:cNvSpPr txBox="1"/>
          <p:nvPr/>
        </p:nvSpPr>
        <p:spPr>
          <a:xfrm>
            <a:off x="5029200" y="4171950"/>
            <a:ext cx="3561300" cy="807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rgbClr val="FF0000"/>
                </a:solidFill>
                <a:latin typeface="Times New Roman"/>
                <a:ea typeface="Times New Roman"/>
                <a:cs typeface="Times New Roman"/>
                <a:sym typeface="Times New Roman"/>
              </a:rPr>
              <a:t>Inconsistent Cut</a:t>
            </a:r>
          </a:p>
          <a:p>
            <a:pPr indent="0" lvl="0" marL="0" marR="0" rtl="0" algn="l">
              <a:spcBef>
                <a:spcPts val="0"/>
              </a:spcBef>
              <a:buSzPct val="25000"/>
              <a:buNone/>
            </a:pPr>
            <a:r>
              <a:rPr lang="en" sz="2400">
                <a:solidFill>
                  <a:srgbClr val="FF0000"/>
                </a:solidFill>
                <a:latin typeface="Times New Roman"/>
                <a:ea typeface="Times New Roman"/>
                <a:cs typeface="Times New Roman"/>
                <a:sym typeface="Times New Roman"/>
              </a:rPr>
              <a:t>G → D, but only D is in cut</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Shape 516"/>
          <p:cNvSpPr txBox="1"/>
          <p:nvPr>
            <p:ph type="title"/>
          </p:nvPr>
        </p:nvSpPr>
        <p:spPr>
          <a:xfrm>
            <a:off x="628650" y="273844"/>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buClr>
                <a:schemeClr val="dk1"/>
              </a:buClr>
              <a:buSzPct val="25000"/>
              <a:buFont typeface="Calibri"/>
              <a:buNone/>
            </a:pPr>
            <a:r>
              <a:rPr i="0" lang="en" sz="2800" u="none" cap="none" strike="noStrike">
                <a:solidFill>
                  <a:srgbClr val="000000"/>
                </a:solidFill>
              </a:rPr>
              <a:t>Solution: Chandy-Lamport’s Algorithm</a:t>
            </a:r>
          </a:p>
        </p:txBody>
      </p:sp>
      <p:sp>
        <p:nvSpPr>
          <p:cNvPr id="517" name="Shape 517"/>
          <p:cNvSpPr txBox="1"/>
          <p:nvPr>
            <p:ph idx="1" type="body"/>
          </p:nvPr>
        </p:nvSpPr>
        <p:spPr>
          <a:xfrm>
            <a:off x="628650" y="1369219"/>
            <a:ext cx="7886700" cy="3263400"/>
          </a:xfrm>
          <a:prstGeom prst="rect">
            <a:avLst/>
          </a:prstGeom>
          <a:noFill/>
          <a:ln>
            <a:noFill/>
          </a:ln>
        </p:spPr>
        <p:txBody>
          <a:bodyPr anchorCtr="0" anchor="t" bIns="34275" lIns="68575" rIns="68575" wrap="square" tIns="34275">
            <a:noAutofit/>
          </a:bodyPr>
          <a:lstStyle/>
          <a:p>
            <a:pPr indent="-171450" lvl="0" marL="177800" marR="0" rtl="0" algn="l">
              <a:lnSpc>
                <a:spcPct val="90000"/>
              </a:lnSpc>
              <a:spcBef>
                <a:spcPts val="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Send a </a:t>
            </a:r>
            <a:r>
              <a:rPr b="0" i="1" lang="en" sz="2100" u="none" cap="none" strike="noStrike">
                <a:solidFill>
                  <a:schemeClr val="dk1"/>
                </a:solidFill>
                <a:latin typeface="Calibri"/>
                <a:ea typeface="Calibri"/>
                <a:cs typeface="Calibri"/>
                <a:sym typeface="Calibri"/>
              </a:rPr>
              <a:t>marker</a:t>
            </a:r>
            <a:r>
              <a:rPr b="0" i="0" lang="en" sz="2100" u="none" cap="none" strike="noStrike">
                <a:solidFill>
                  <a:schemeClr val="dk1"/>
                </a:solidFill>
                <a:latin typeface="Calibri"/>
                <a:ea typeface="Calibri"/>
                <a:cs typeface="Calibri"/>
                <a:sym typeface="Calibri"/>
              </a:rPr>
              <a:t> along all channels immediately after recording state</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Upon receipt of a marker along channel </a:t>
            </a:r>
            <a:r>
              <a:rPr b="0" i="1" lang="en" sz="2100" u="none" cap="none" strike="noStrike">
                <a:solidFill>
                  <a:schemeClr val="dk1"/>
                </a:solidFill>
                <a:latin typeface="Calibri"/>
                <a:ea typeface="Calibri"/>
                <a:cs typeface="Calibri"/>
                <a:sym typeface="Calibri"/>
              </a:rPr>
              <a:t>c</a:t>
            </a:r>
            <a:r>
              <a:rPr b="0" i="0" lang="en" sz="2100" u="none" cap="none" strike="noStrike">
                <a:solidFill>
                  <a:schemeClr val="dk1"/>
                </a:solidFill>
                <a:latin typeface="Calibri"/>
                <a:ea typeface="Calibri"/>
                <a:cs typeface="Calibri"/>
                <a:sym typeface="Calibri"/>
              </a:rPr>
              <a:t>:</a:t>
            </a:r>
          </a:p>
          <a:p>
            <a:pPr indent="-177800" lvl="1" marL="520700" marR="0" rtl="0" algn="l">
              <a:lnSpc>
                <a:spcPct val="90000"/>
              </a:lnSpc>
              <a:spcBef>
                <a:spcPts val="400"/>
              </a:spcBef>
              <a:spcAft>
                <a:spcPts val="0"/>
              </a:spcAft>
              <a:buClr>
                <a:schemeClr val="dk1"/>
              </a:buClr>
              <a:buSzPct val="100000"/>
              <a:buFont typeface="Arial"/>
              <a:buChar char="•"/>
            </a:pPr>
            <a:r>
              <a:rPr b="0" i="0" lang="en" sz="1800" u="none" cap="none" strike="noStrike">
                <a:solidFill>
                  <a:schemeClr val="dk1"/>
                </a:solidFill>
                <a:latin typeface="Calibri"/>
                <a:ea typeface="Calibri"/>
                <a:cs typeface="Calibri"/>
                <a:sym typeface="Calibri"/>
              </a:rPr>
              <a:t>Record process state if not already recorded</a:t>
            </a:r>
          </a:p>
          <a:p>
            <a:pPr indent="-177800" lvl="1" marL="520700" marR="0" rtl="0" algn="l">
              <a:lnSpc>
                <a:spcPct val="90000"/>
              </a:lnSpc>
              <a:spcBef>
                <a:spcPts val="400"/>
              </a:spcBef>
              <a:spcAft>
                <a:spcPts val="0"/>
              </a:spcAft>
              <a:buClr>
                <a:schemeClr val="dk1"/>
              </a:buClr>
              <a:buSzPct val="100000"/>
              <a:buFont typeface="Arial"/>
              <a:buChar char="•"/>
            </a:pPr>
            <a:r>
              <a:rPr b="0" i="0" lang="en" sz="1800" u="none" cap="none" strike="noStrike">
                <a:solidFill>
                  <a:schemeClr val="dk1"/>
                </a:solidFill>
                <a:latin typeface="Calibri"/>
                <a:ea typeface="Calibri"/>
                <a:cs typeface="Calibri"/>
                <a:sym typeface="Calibri"/>
              </a:rPr>
              <a:t>Record state of </a:t>
            </a:r>
            <a:r>
              <a:rPr b="0" i="1" lang="en" sz="1800" u="none" cap="none" strike="noStrike">
                <a:solidFill>
                  <a:schemeClr val="dk1"/>
                </a:solidFill>
                <a:latin typeface="Calibri"/>
                <a:ea typeface="Calibri"/>
                <a:cs typeface="Calibri"/>
                <a:sym typeface="Calibri"/>
              </a:rPr>
              <a:t>c</a:t>
            </a:r>
            <a:r>
              <a:rPr b="0" i="0" lang="en" sz="1800" u="none" cap="none" strike="noStrike">
                <a:solidFill>
                  <a:schemeClr val="dk1"/>
                </a:solidFill>
                <a:latin typeface="Calibri"/>
                <a:ea typeface="Calibri"/>
                <a:cs typeface="Calibri"/>
                <a:sym typeface="Calibri"/>
              </a:rPr>
              <a:t> as all messages received between recording process state and receiving marker</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Eventually markers will reach all processes, so all state will be recorded</a:t>
            </a:r>
          </a:p>
          <a:p>
            <a:pPr indent="-171450" lvl="0" marL="177800" marR="0" rtl="0" algn="l">
              <a:lnSpc>
                <a:spcPct val="90000"/>
              </a:lnSpc>
              <a:spcBef>
                <a:spcPts val="800"/>
              </a:spcBef>
              <a:buClr>
                <a:schemeClr val="dk1"/>
              </a:buClr>
              <a:buSzPct val="1000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Shape 523"/>
          <p:cNvSpPr txBox="1"/>
          <p:nvPr/>
        </p:nvSpPr>
        <p:spPr>
          <a:xfrm>
            <a:off x="609600" y="209550"/>
            <a:ext cx="7772400" cy="857400"/>
          </a:xfrm>
          <a:prstGeom prst="rect">
            <a:avLst/>
          </a:prstGeom>
          <a:noFill/>
          <a:ln>
            <a:noFill/>
          </a:ln>
        </p:spPr>
        <p:txBody>
          <a:bodyPr anchorCtr="0" anchor="ctr" bIns="34275" lIns="68575" rIns="68575" wrap="square" tIns="34275">
            <a:noAutofit/>
          </a:bodyPr>
          <a:lstStyle/>
          <a:p>
            <a:pPr indent="0" lvl="0" marL="0" marR="0" rtl="0" algn="ctr">
              <a:spcBef>
                <a:spcPts val="0"/>
              </a:spcBef>
              <a:buSzPct val="25000"/>
              <a:buNone/>
            </a:pPr>
            <a:r>
              <a:rPr lang="en" sz="2800">
                <a:solidFill>
                  <a:schemeClr val="dk1"/>
                </a:solidFill>
                <a:latin typeface="Calibri"/>
                <a:ea typeface="Calibri"/>
                <a:cs typeface="Calibri"/>
                <a:sym typeface="Calibri"/>
              </a:rPr>
              <a:t>Example</a:t>
            </a:r>
          </a:p>
        </p:txBody>
      </p:sp>
      <p:grpSp>
        <p:nvGrpSpPr>
          <p:cNvPr id="524" name="Shape 524"/>
          <p:cNvGrpSpPr/>
          <p:nvPr/>
        </p:nvGrpSpPr>
        <p:grpSpPr>
          <a:xfrm>
            <a:off x="152401" y="1143070"/>
            <a:ext cx="8458200" cy="3753706"/>
            <a:chOff x="152400" y="1524025"/>
            <a:chExt cx="8458200" cy="5004275"/>
          </a:xfrm>
        </p:grpSpPr>
        <p:grpSp>
          <p:nvGrpSpPr>
            <p:cNvPr id="525" name="Shape 525"/>
            <p:cNvGrpSpPr/>
            <p:nvPr/>
          </p:nvGrpSpPr>
          <p:grpSpPr>
            <a:xfrm>
              <a:off x="152400" y="1524025"/>
              <a:ext cx="8458200" cy="3709271"/>
              <a:chOff x="152400" y="1524000"/>
              <a:chExt cx="8458200" cy="3708900"/>
            </a:xfrm>
          </p:grpSpPr>
          <p:cxnSp>
            <p:nvCxnSpPr>
              <p:cNvPr id="526" name="Shape 526"/>
              <p:cNvCxnSpPr/>
              <p:nvPr/>
            </p:nvCxnSpPr>
            <p:spPr>
              <a:xfrm>
                <a:off x="914400" y="2057308"/>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527" name="Shape 527"/>
              <p:cNvCxnSpPr/>
              <p:nvPr/>
            </p:nvCxnSpPr>
            <p:spPr>
              <a:xfrm>
                <a:off x="914400" y="3504860"/>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528" name="Shape 528"/>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529" name="Shape 529"/>
              <p:cNvCxnSpPr/>
              <p:nvPr/>
            </p:nvCxnSpPr>
            <p:spPr>
              <a:xfrm>
                <a:off x="7239000" y="2057308"/>
                <a:ext cx="914400" cy="2895000"/>
              </a:xfrm>
              <a:prstGeom prst="straightConnector1">
                <a:avLst/>
              </a:prstGeom>
              <a:noFill/>
              <a:ln cap="flat" cmpd="sng" w="9525">
                <a:solidFill>
                  <a:schemeClr val="dk1"/>
                </a:solidFill>
                <a:prstDash val="solid"/>
                <a:miter lim="800000"/>
                <a:headEnd len="med" w="med" type="none"/>
                <a:tailEnd len="lg" w="lg" type="stealth"/>
              </a:ln>
            </p:spPr>
          </p:cxnSp>
          <p:sp>
            <p:nvSpPr>
              <p:cNvPr id="530" name="Shape 530"/>
              <p:cNvSpPr txBox="1"/>
              <p:nvPr/>
            </p:nvSpPr>
            <p:spPr>
              <a:xfrm>
                <a:off x="7696200" y="2362200"/>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531" name="Shape 531"/>
              <p:cNvCxnSpPr/>
              <p:nvPr/>
            </p:nvCxnSpPr>
            <p:spPr>
              <a:xfrm flipH="1" rot="10800000">
                <a:off x="2362200" y="3504911"/>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532" name="Shape 532"/>
              <p:cNvCxnSpPr/>
              <p:nvPr/>
            </p:nvCxnSpPr>
            <p:spPr>
              <a:xfrm>
                <a:off x="2133600" y="2057308"/>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533" name="Shape 533"/>
              <p:cNvCxnSpPr/>
              <p:nvPr/>
            </p:nvCxnSpPr>
            <p:spPr>
              <a:xfrm flipH="1" rot="10800000">
                <a:off x="6096000" y="2057327"/>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534" name="Shape 534"/>
              <p:cNvSpPr txBox="1"/>
              <p:nvPr/>
            </p:nvSpPr>
            <p:spPr>
              <a:xfrm>
                <a:off x="152400" y="18288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535" name="Shape 535"/>
              <p:cNvCxnSpPr/>
              <p:nvPr/>
            </p:nvCxnSpPr>
            <p:spPr>
              <a:xfrm>
                <a:off x="990600" y="495241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536" name="Shape 536"/>
              <p:cNvSpPr txBox="1"/>
              <p:nvPr/>
            </p:nvSpPr>
            <p:spPr>
              <a:xfrm>
                <a:off x="152400" y="46482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537" name="Shape 537"/>
              <p:cNvSpPr/>
              <p:nvPr/>
            </p:nvSpPr>
            <p:spPr>
              <a:xfrm>
                <a:off x="1447800" y="196630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38" name="Shape 538"/>
              <p:cNvSpPr/>
              <p:nvPr/>
            </p:nvSpPr>
            <p:spPr>
              <a:xfrm>
                <a:off x="4876800" y="198112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39" name="Shape 539"/>
              <p:cNvSpPr/>
              <p:nvPr/>
            </p:nvSpPr>
            <p:spPr>
              <a:xfrm>
                <a:off x="5029200" y="4876225"/>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40" name="Shape 540"/>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541" name="Shape 541"/>
              <p:cNvSpPr txBox="1"/>
              <p:nvPr/>
            </p:nvSpPr>
            <p:spPr>
              <a:xfrm>
                <a:off x="1447800" y="2967038"/>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542" name="Shape 542"/>
              <p:cNvSpPr txBox="1"/>
              <p:nvPr/>
            </p:nvSpPr>
            <p:spPr>
              <a:xfrm>
                <a:off x="1524000" y="441960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grpSp>
          <p:nvGrpSpPr>
            <p:cNvPr id="543" name="Shape 543"/>
            <p:cNvGrpSpPr/>
            <p:nvPr/>
          </p:nvGrpSpPr>
          <p:grpSpPr>
            <a:xfrm>
              <a:off x="4876800" y="5333663"/>
              <a:ext cx="3429000" cy="1194637"/>
              <a:chOff x="4876800" y="5333663"/>
              <a:chExt cx="3429000" cy="1194637"/>
            </a:xfrm>
          </p:grpSpPr>
          <p:grpSp>
            <p:nvGrpSpPr>
              <p:cNvPr id="544" name="Shape 544"/>
              <p:cNvGrpSpPr/>
              <p:nvPr/>
            </p:nvGrpSpPr>
            <p:grpSpPr>
              <a:xfrm>
                <a:off x="4876800" y="5333663"/>
                <a:ext cx="3429000" cy="1194637"/>
                <a:chOff x="4876800" y="5333663"/>
                <a:chExt cx="3429000" cy="1194637"/>
              </a:xfrm>
            </p:grpSpPr>
            <p:cxnSp>
              <p:nvCxnSpPr>
                <p:cNvPr id="545" name="Shape 545"/>
                <p:cNvCxnSpPr/>
                <p:nvPr/>
              </p:nvCxnSpPr>
              <p:spPr>
                <a:xfrm>
                  <a:off x="5105400" y="6171789"/>
                  <a:ext cx="609600" cy="0"/>
                </a:xfrm>
                <a:prstGeom prst="straightConnector1">
                  <a:avLst/>
                </a:prstGeom>
                <a:noFill/>
                <a:ln cap="flat" cmpd="sng" w="9525">
                  <a:solidFill>
                    <a:schemeClr val="dk1"/>
                  </a:solidFill>
                  <a:prstDash val="solid"/>
                  <a:miter lim="800000"/>
                  <a:headEnd len="med" w="med" type="none"/>
                  <a:tailEnd len="lg" w="lg" type="stealth"/>
                </a:ln>
              </p:spPr>
            </p:cxnSp>
            <p:sp>
              <p:nvSpPr>
                <p:cNvPr id="546" name="Shape 546"/>
                <p:cNvSpPr txBox="1"/>
                <p:nvPr/>
              </p:nvSpPr>
              <p:spPr>
                <a:xfrm>
                  <a:off x="5715000" y="5943600"/>
                  <a:ext cx="12168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Message</a:t>
                  </a:r>
                </a:p>
              </p:txBody>
            </p:sp>
            <p:sp>
              <p:nvSpPr>
                <p:cNvPr id="547" name="Shape 547"/>
                <p:cNvSpPr/>
                <p:nvPr/>
              </p:nvSpPr>
              <p:spPr>
                <a:xfrm>
                  <a:off x="4876800" y="5333663"/>
                  <a:ext cx="3429000" cy="1143000"/>
                </a:xfrm>
                <a:prstGeom prst="rect">
                  <a:avLst/>
                </a:prstGeom>
                <a:no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sp>
            <p:nvSpPr>
              <p:cNvPr id="548" name="Shape 548"/>
              <p:cNvSpPr/>
              <p:nvPr/>
            </p:nvSpPr>
            <p:spPr>
              <a:xfrm>
                <a:off x="5257800" y="5638436"/>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49" name="Shape 549"/>
              <p:cNvSpPr txBox="1"/>
              <p:nvPr/>
            </p:nvSpPr>
            <p:spPr>
              <a:xfrm>
                <a:off x="5791200" y="5486400"/>
                <a:ext cx="24480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Instruction or Step</a:t>
                </a:r>
              </a:p>
            </p:txBody>
          </p:sp>
        </p:gr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Shape 555"/>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556" name="Shape 556"/>
          <p:cNvCxnSpPr/>
          <p:nvPr/>
        </p:nvCxnSpPr>
        <p:spPr>
          <a:xfrm>
            <a:off x="2971800" y="1543050"/>
            <a:ext cx="1828800" cy="514200"/>
          </a:xfrm>
          <a:prstGeom prst="straightConnector1">
            <a:avLst/>
          </a:prstGeom>
          <a:noFill/>
          <a:ln cap="flat" cmpd="sng" w="9525">
            <a:solidFill>
              <a:schemeClr val="accent2"/>
            </a:solidFill>
            <a:prstDash val="solid"/>
            <a:miter lim="800000"/>
            <a:headEnd len="med" w="med" type="none"/>
            <a:tailEnd len="lg" w="lg" type="stealth"/>
          </a:ln>
        </p:spPr>
      </p:cxnSp>
      <p:sp>
        <p:nvSpPr>
          <p:cNvPr id="557" name="Shape 557"/>
          <p:cNvSpPr txBox="1"/>
          <p:nvPr/>
        </p:nvSpPr>
        <p:spPr>
          <a:xfrm>
            <a:off x="2057400" y="3175"/>
            <a:ext cx="4433700" cy="1300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P1 is Initiator: </a:t>
            </a:r>
          </a:p>
          <a:p>
            <a:pPr indent="-342900" lvl="0" marL="342900" marR="0" rtl="0" algn="l">
              <a:spcBef>
                <a:spcPts val="0"/>
              </a:spcBef>
              <a:buClr>
                <a:schemeClr val="accent2"/>
              </a:buClr>
              <a:buSzPct val="100000"/>
              <a:buFont typeface="Arial"/>
              <a:buChar char="•"/>
            </a:pPr>
            <a:r>
              <a:rPr lang="en" sz="2000">
                <a:solidFill>
                  <a:schemeClr val="accent2"/>
                </a:solidFill>
                <a:latin typeface="Calibri"/>
                <a:ea typeface="Calibri"/>
                <a:cs typeface="Calibri"/>
                <a:sym typeface="Calibri"/>
              </a:rPr>
              <a:t>Record local state S1,</a:t>
            </a:r>
          </a:p>
          <a:p>
            <a:pPr indent="-342900" lvl="0" marL="342900" marR="0" rtl="0" algn="l">
              <a:spcBef>
                <a:spcPts val="0"/>
              </a:spcBef>
              <a:buClr>
                <a:schemeClr val="accent2"/>
              </a:buClr>
              <a:buSzPct val="100000"/>
              <a:buFont typeface="Arial"/>
              <a:buChar char="•"/>
            </a:pPr>
            <a:r>
              <a:rPr lang="en" sz="2000">
                <a:solidFill>
                  <a:schemeClr val="accent2"/>
                </a:solidFill>
                <a:latin typeface="Calibri"/>
                <a:ea typeface="Calibri"/>
                <a:cs typeface="Calibri"/>
                <a:sym typeface="Calibri"/>
              </a:rPr>
              <a:t>Send out markers</a:t>
            </a:r>
          </a:p>
          <a:p>
            <a:pPr indent="-342900" lvl="0" marL="342900" marR="0" rtl="0" algn="l">
              <a:spcBef>
                <a:spcPts val="0"/>
              </a:spcBef>
              <a:buClr>
                <a:schemeClr val="accent2"/>
              </a:buClr>
              <a:buSzPct val="100000"/>
              <a:buFont typeface="Arial"/>
              <a:buChar char="•"/>
            </a:pPr>
            <a:r>
              <a:rPr lang="en" sz="2000">
                <a:solidFill>
                  <a:schemeClr val="accent2"/>
                </a:solidFill>
                <a:latin typeface="Calibri"/>
                <a:ea typeface="Calibri"/>
                <a:cs typeface="Calibri"/>
                <a:sym typeface="Calibri"/>
              </a:rPr>
              <a:t>Turn on recording on channels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a:solidFill>
                  <a:schemeClr val="accent2"/>
                </a:solidFill>
                <a:latin typeface="Calibri"/>
                <a:ea typeface="Calibri"/>
                <a:cs typeface="Calibri"/>
                <a:sym typeface="Calibri"/>
              </a:rPr>
              <a:t>,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p>
        </p:txBody>
      </p:sp>
      <p:cxnSp>
        <p:nvCxnSpPr>
          <p:cNvPr id="558" name="Shape 558"/>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559" name="Shape 559"/>
          <p:cNvCxnSpPr/>
          <p:nvPr/>
        </p:nvCxnSpPr>
        <p:spPr>
          <a:xfrm>
            <a:off x="2971800" y="1543050"/>
            <a:ext cx="1066800" cy="1257300"/>
          </a:xfrm>
          <a:prstGeom prst="straightConnector1">
            <a:avLst/>
          </a:prstGeom>
          <a:noFill/>
          <a:ln cap="flat" cmpd="sng" w="9525">
            <a:solidFill>
              <a:schemeClr val="accent2"/>
            </a:solidFill>
            <a:prstDash val="solid"/>
            <a:miter lim="800000"/>
            <a:headEnd len="med" w="med" type="none"/>
            <a:tailEnd len="lg" w="lg" type="stealth"/>
          </a:ln>
        </p:spPr>
      </p:cxnSp>
      <p:grpSp>
        <p:nvGrpSpPr>
          <p:cNvPr id="560" name="Shape 560"/>
          <p:cNvGrpSpPr/>
          <p:nvPr/>
        </p:nvGrpSpPr>
        <p:grpSpPr>
          <a:xfrm>
            <a:off x="152401" y="1143008"/>
            <a:ext cx="8458200" cy="2782047"/>
            <a:chOff x="152400" y="1524000"/>
            <a:chExt cx="8458200" cy="3708901"/>
          </a:xfrm>
        </p:grpSpPr>
        <p:cxnSp>
          <p:nvCxnSpPr>
            <p:cNvPr id="561" name="Shape 561"/>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562" name="Shape 562"/>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563" name="Shape 563"/>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564" name="Shape 564"/>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565" name="Shape 565"/>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566" name="Shape 566"/>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567" name="Shape 567"/>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568" name="Shape 568"/>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569" name="Shape 569"/>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570" name="Shape 570"/>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571" name="Shape 571"/>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572" name="Shape 572"/>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73" name="Shape 573"/>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74" name="Shape 574"/>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75" name="Shape 575"/>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576" name="Shape 576"/>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577" name="Shape 577"/>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sz="3600">
                <a:latin typeface="Calibri"/>
                <a:ea typeface="Calibri"/>
                <a:cs typeface="Calibri"/>
                <a:sym typeface="Calibri"/>
              </a:rPr>
              <a:t>Time, Clocks, and the Ordering of </a:t>
            </a:r>
          </a:p>
          <a:p>
            <a:pPr lvl="0">
              <a:spcBef>
                <a:spcPts val="0"/>
              </a:spcBef>
              <a:buNone/>
            </a:pPr>
            <a:r>
              <a:rPr lang="en" sz="3600">
                <a:latin typeface="Calibri"/>
                <a:ea typeface="Calibri"/>
                <a:cs typeface="Calibri"/>
                <a:sym typeface="Calibri"/>
              </a:rPr>
              <a:t>Events in a Distributed System</a:t>
            </a:r>
          </a:p>
        </p:txBody>
      </p:sp>
      <p:sp>
        <p:nvSpPr>
          <p:cNvPr id="159" name="Shape 159"/>
          <p:cNvSpPr txBox="1"/>
          <p:nvPr>
            <p:ph idx="1" type="subTitle"/>
          </p:nvPr>
        </p:nvSpPr>
        <p:spPr>
          <a:xfrm>
            <a:off x="311700" y="2834125"/>
            <a:ext cx="8520600" cy="1721400"/>
          </a:xfrm>
          <a:prstGeom prst="rect">
            <a:avLst/>
          </a:prstGeom>
        </p:spPr>
        <p:txBody>
          <a:bodyPr anchorCtr="0" anchor="t" bIns="91425" lIns="91425" rIns="91425" wrap="square" tIns="91425">
            <a:noAutofit/>
          </a:bodyPr>
          <a:lstStyle/>
          <a:p>
            <a:pPr lvl="0">
              <a:spcBef>
                <a:spcPts val="0"/>
              </a:spcBef>
              <a:buNone/>
            </a:pPr>
            <a:r>
              <a:rPr lang="en" sz="2500">
                <a:latin typeface="Calibri"/>
                <a:ea typeface="Calibri"/>
                <a:cs typeface="Calibri"/>
                <a:sym typeface="Calibri"/>
              </a:rPr>
              <a:t>Leslie Lamport</a:t>
            </a:r>
          </a:p>
          <a:p>
            <a:pPr lvl="0">
              <a:spcBef>
                <a:spcPts val="0"/>
              </a:spcBef>
              <a:buNone/>
            </a:pPr>
            <a:r>
              <a:rPr lang="en" sz="2500">
                <a:latin typeface="Calibri"/>
                <a:ea typeface="Calibri"/>
                <a:cs typeface="Calibri"/>
                <a:sym typeface="Calibri"/>
              </a:rPr>
              <a:t>Massachusetts Computer Associates, Inc.</a:t>
            </a:r>
          </a:p>
          <a:p>
            <a:pPr lvl="0">
              <a:spcBef>
                <a:spcPts val="0"/>
              </a:spcBef>
              <a:buNone/>
            </a:pPr>
            <a:r>
              <a:rPr lang="en" sz="1500">
                <a:latin typeface="Calibri"/>
                <a:ea typeface="Calibri"/>
                <a:cs typeface="Calibri"/>
                <a:sym typeface="Calibri"/>
              </a:rPr>
              <a:t>Communications of the ACM - July 1978</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Shape 583"/>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584" name="Shape 584"/>
          <p:cNvCxnSpPr/>
          <p:nvPr/>
        </p:nvCxnSpPr>
        <p:spPr>
          <a:xfrm>
            <a:off x="2971800" y="1543050"/>
            <a:ext cx="1828800" cy="514200"/>
          </a:xfrm>
          <a:prstGeom prst="straightConnector1">
            <a:avLst/>
          </a:prstGeom>
          <a:noFill/>
          <a:ln cap="flat" cmpd="sng" w="9525">
            <a:solidFill>
              <a:schemeClr val="accent2"/>
            </a:solidFill>
            <a:prstDash val="solid"/>
            <a:miter lim="800000"/>
            <a:headEnd len="med" w="med" type="none"/>
            <a:tailEnd len="lg" w="lg" type="stealth"/>
          </a:ln>
        </p:spPr>
      </p:cxnSp>
      <p:sp>
        <p:nvSpPr>
          <p:cNvPr id="585" name="Shape 585"/>
          <p:cNvSpPr txBox="1"/>
          <p:nvPr/>
        </p:nvSpPr>
        <p:spPr>
          <a:xfrm>
            <a:off x="2895601" y="857251"/>
            <a:ext cx="21534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a:solidFill>
                  <a:schemeClr val="accent2"/>
                </a:solidFill>
                <a:latin typeface="Calibri"/>
                <a:ea typeface="Calibri"/>
                <a:cs typeface="Calibri"/>
                <a:sym typeface="Calibri"/>
              </a:rPr>
              <a:t>,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p>
          <a:p>
            <a:pPr indent="0" lvl="0" marL="0" marR="0" rtl="0" algn="l">
              <a:spcBef>
                <a:spcPts val="0"/>
              </a:spcBef>
              <a:buSzPct val="25000"/>
              <a:buNone/>
            </a:pPr>
            <a:r>
              <a:rPr lang="en" sz="2000">
                <a:solidFill>
                  <a:schemeClr val="accent2"/>
                </a:solidFill>
                <a:latin typeface="Calibri"/>
                <a:ea typeface="Calibri"/>
                <a:cs typeface="Calibri"/>
                <a:sym typeface="Calibri"/>
              </a:rPr>
              <a:t> </a:t>
            </a:r>
          </a:p>
        </p:txBody>
      </p:sp>
      <p:cxnSp>
        <p:nvCxnSpPr>
          <p:cNvPr id="586" name="Shape 586"/>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587" name="Shape 587"/>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588" name="Shape 588"/>
          <p:cNvSpPr txBox="1"/>
          <p:nvPr/>
        </p:nvSpPr>
        <p:spPr>
          <a:xfrm>
            <a:off x="3657600" y="3886200"/>
            <a:ext cx="3760800" cy="13002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1600">
                <a:solidFill>
                  <a:schemeClr val="accent2"/>
                </a:solidFill>
                <a:latin typeface="Calibri"/>
                <a:ea typeface="Calibri"/>
                <a:cs typeface="Calibri"/>
                <a:sym typeface="Calibri"/>
              </a:rPr>
              <a:t>First Marker!</a:t>
            </a:r>
          </a:p>
          <a:p>
            <a:pPr indent="-254000" lvl="0" marL="254000" marR="0" rtl="0" algn="l">
              <a:spcBef>
                <a:spcPts val="0"/>
              </a:spcBef>
              <a:buClr>
                <a:schemeClr val="accent2"/>
              </a:buClr>
              <a:buSzPct val="100000"/>
              <a:buFont typeface="Calibri"/>
              <a:buChar char="•"/>
            </a:pPr>
            <a:r>
              <a:rPr lang="en" sz="1600">
                <a:solidFill>
                  <a:schemeClr val="accent2"/>
                </a:solidFill>
                <a:latin typeface="Calibri"/>
                <a:ea typeface="Calibri"/>
                <a:cs typeface="Calibri"/>
                <a:sym typeface="Calibri"/>
              </a:rPr>
              <a:t>Record own state as S3</a:t>
            </a:r>
          </a:p>
          <a:p>
            <a:pPr indent="-254000" lvl="0" marL="254000" marR="0" rtl="0" algn="l">
              <a:spcBef>
                <a:spcPts val="0"/>
              </a:spcBef>
              <a:buClr>
                <a:schemeClr val="accent2"/>
              </a:buClr>
              <a:buSzPct val="100000"/>
              <a:buFont typeface="Calibri"/>
              <a:buChar char="•"/>
            </a:pPr>
            <a:r>
              <a:rPr lang="en" sz="1600">
                <a:solidFill>
                  <a:schemeClr val="accent2"/>
                </a:solidFill>
                <a:latin typeface="Calibri"/>
                <a:ea typeface="Calibri"/>
                <a:cs typeface="Calibri"/>
                <a:sym typeface="Calibri"/>
              </a:rPr>
              <a:t>Mark </a:t>
            </a:r>
            <a:r>
              <a:rPr lang="en" sz="1600">
                <a:solidFill>
                  <a:srgbClr val="3333CC"/>
                </a:solidFill>
                <a:latin typeface="Calibri"/>
                <a:ea typeface="Calibri"/>
                <a:cs typeface="Calibri"/>
                <a:sym typeface="Calibri"/>
              </a:rPr>
              <a:t>C</a:t>
            </a:r>
            <a:r>
              <a:rPr baseline="-25000" i="1" lang="en" sz="1600">
                <a:solidFill>
                  <a:srgbClr val="3333CC"/>
                </a:solidFill>
                <a:latin typeface="Calibri"/>
                <a:ea typeface="Calibri"/>
                <a:cs typeface="Calibri"/>
                <a:sym typeface="Calibri"/>
              </a:rPr>
              <a:t>13</a:t>
            </a:r>
            <a:r>
              <a:rPr baseline="-25000" i="1" lang="en" sz="1600">
                <a:solidFill>
                  <a:schemeClr val="dk1"/>
                </a:solidFill>
                <a:latin typeface="Calibri"/>
                <a:ea typeface="Calibri"/>
                <a:cs typeface="Calibri"/>
                <a:sym typeface="Calibri"/>
              </a:rPr>
              <a:t> </a:t>
            </a:r>
            <a:r>
              <a:rPr lang="en" sz="1600">
                <a:solidFill>
                  <a:schemeClr val="accent2"/>
                </a:solidFill>
                <a:latin typeface="Calibri"/>
                <a:ea typeface="Calibri"/>
                <a:cs typeface="Calibri"/>
                <a:sym typeface="Calibri"/>
              </a:rPr>
              <a:t>state as empty </a:t>
            </a:r>
          </a:p>
          <a:p>
            <a:pPr indent="-254000" lvl="0" marL="254000" marR="0" rtl="0" algn="l">
              <a:spcBef>
                <a:spcPts val="0"/>
              </a:spcBef>
              <a:buClr>
                <a:schemeClr val="accent2"/>
              </a:buClr>
              <a:buSzPct val="100000"/>
              <a:buFont typeface="Calibri"/>
              <a:buChar char="•"/>
            </a:pPr>
            <a:r>
              <a:rPr lang="en" sz="1600">
                <a:solidFill>
                  <a:schemeClr val="accent2"/>
                </a:solidFill>
                <a:latin typeface="Calibri"/>
                <a:ea typeface="Calibri"/>
                <a:cs typeface="Calibri"/>
                <a:sym typeface="Calibri"/>
              </a:rPr>
              <a:t>Turn on recording on other incoming </a:t>
            </a:r>
            <a:r>
              <a:rPr lang="en" sz="1600">
                <a:solidFill>
                  <a:srgbClr val="3333CC"/>
                </a:solidFill>
                <a:latin typeface="Calibri"/>
                <a:ea typeface="Calibri"/>
                <a:cs typeface="Calibri"/>
                <a:sym typeface="Calibri"/>
              </a:rPr>
              <a:t>C</a:t>
            </a:r>
            <a:r>
              <a:rPr baseline="-25000" i="1" lang="en" sz="1600">
                <a:solidFill>
                  <a:srgbClr val="3333CC"/>
                </a:solidFill>
                <a:latin typeface="Calibri"/>
                <a:ea typeface="Calibri"/>
                <a:cs typeface="Calibri"/>
                <a:sym typeface="Calibri"/>
              </a:rPr>
              <a:t>23</a:t>
            </a:r>
          </a:p>
          <a:p>
            <a:pPr indent="-254000" lvl="0" marL="254000" marR="0" rtl="0" algn="l">
              <a:spcBef>
                <a:spcPts val="0"/>
              </a:spcBef>
              <a:buClr>
                <a:schemeClr val="accent2"/>
              </a:buClr>
              <a:buSzPct val="100000"/>
              <a:buFont typeface="Calibri"/>
              <a:buChar char="•"/>
            </a:pPr>
            <a:r>
              <a:rPr lang="en" sz="1600">
                <a:solidFill>
                  <a:schemeClr val="accent2"/>
                </a:solidFill>
                <a:latin typeface="Calibri"/>
                <a:ea typeface="Calibri"/>
                <a:cs typeface="Calibri"/>
                <a:sym typeface="Calibri"/>
              </a:rPr>
              <a:t>Send out Markers</a:t>
            </a:r>
          </a:p>
        </p:txBody>
      </p:sp>
      <p:cxnSp>
        <p:nvCxnSpPr>
          <p:cNvPr id="589" name="Shape 589"/>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grpSp>
        <p:nvGrpSpPr>
          <p:cNvPr id="590" name="Shape 590"/>
          <p:cNvGrpSpPr/>
          <p:nvPr/>
        </p:nvGrpSpPr>
        <p:grpSpPr>
          <a:xfrm>
            <a:off x="152401" y="1143008"/>
            <a:ext cx="8458200" cy="2782047"/>
            <a:chOff x="152400" y="1524000"/>
            <a:chExt cx="8458200" cy="3708901"/>
          </a:xfrm>
        </p:grpSpPr>
        <p:cxnSp>
          <p:nvCxnSpPr>
            <p:cNvPr id="591" name="Shape 591"/>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592" name="Shape 592"/>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593" name="Shape 593"/>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594" name="Shape 594"/>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595" name="Shape 595"/>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596" name="Shape 596"/>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597" name="Shape 597"/>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598" name="Shape 598"/>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599" name="Shape 599"/>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600" name="Shape 600"/>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01" name="Shape 601"/>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602" name="Shape 602"/>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03" name="Shape 603"/>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04" name="Shape 604"/>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05" name="Shape 605"/>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606" name="Shape 606"/>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607" name="Shape 607"/>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Shape 613"/>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614" name="Shape 614"/>
          <p:cNvCxnSpPr/>
          <p:nvPr/>
        </p:nvCxnSpPr>
        <p:spPr>
          <a:xfrm>
            <a:off x="2971800" y="1543050"/>
            <a:ext cx="1828800" cy="514200"/>
          </a:xfrm>
          <a:prstGeom prst="straightConnector1">
            <a:avLst/>
          </a:prstGeom>
          <a:noFill/>
          <a:ln cap="flat" cmpd="sng" w="9525">
            <a:solidFill>
              <a:schemeClr val="accent2"/>
            </a:solidFill>
            <a:prstDash val="solid"/>
            <a:miter lim="800000"/>
            <a:headEnd len="med" w="med" type="none"/>
            <a:tailEnd len="lg" w="lg" type="stealth"/>
          </a:ln>
        </p:spPr>
      </p:cxnSp>
      <p:sp>
        <p:nvSpPr>
          <p:cNvPr id="615" name="Shape 615"/>
          <p:cNvSpPr txBox="1"/>
          <p:nvPr/>
        </p:nvSpPr>
        <p:spPr>
          <a:xfrm>
            <a:off x="2895601" y="857251"/>
            <a:ext cx="21534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a:solidFill>
                  <a:schemeClr val="accent2"/>
                </a:solidFill>
                <a:latin typeface="Calibri"/>
                <a:ea typeface="Calibri"/>
                <a:cs typeface="Calibri"/>
                <a:sym typeface="Calibri"/>
              </a:rPr>
              <a:t>,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616" name="Shape 616"/>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617" name="Shape 617"/>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618" name="Shape 618"/>
          <p:cNvSpPr txBox="1"/>
          <p:nvPr/>
        </p:nvSpPr>
        <p:spPr>
          <a:xfrm>
            <a:off x="4114801" y="3886200"/>
            <a:ext cx="1545000" cy="19161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619" name="Shape 619"/>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620" name="Shape 620"/>
          <p:cNvCxnSpPr/>
          <p:nvPr/>
        </p:nvCxnSpPr>
        <p:spPr>
          <a:xfrm flipH="1" rot="10800000">
            <a:off x="4648200" y="2285850"/>
            <a:ext cx="762000" cy="1428900"/>
          </a:xfrm>
          <a:prstGeom prst="straightConnector1">
            <a:avLst/>
          </a:prstGeom>
          <a:noFill/>
          <a:ln cap="flat" cmpd="sng" w="9525">
            <a:solidFill>
              <a:schemeClr val="accent2"/>
            </a:solidFill>
            <a:prstDash val="solid"/>
            <a:miter lim="800000"/>
            <a:headEnd len="med" w="med" type="none"/>
            <a:tailEnd len="lg" w="lg" type="stealth"/>
          </a:ln>
        </p:spPr>
      </p:cxnSp>
      <p:cxnSp>
        <p:nvCxnSpPr>
          <p:cNvPr id="621" name="Shape 621"/>
          <p:cNvCxnSpPr/>
          <p:nvPr/>
        </p:nvCxnSpPr>
        <p:spPr>
          <a:xfrm flipH="1" rot="10800000">
            <a:off x="4648200" y="2857350"/>
            <a:ext cx="1524000" cy="857400"/>
          </a:xfrm>
          <a:prstGeom prst="straightConnector1">
            <a:avLst/>
          </a:prstGeom>
          <a:noFill/>
          <a:ln cap="flat" cmpd="sng" w="9525">
            <a:solidFill>
              <a:schemeClr val="accent2"/>
            </a:solidFill>
            <a:prstDash val="solid"/>
            <a:miter lim="800000"/>
            <a:headEnd len="med" w="med" type="none"/>
            <a:tailEnd len="lg" w="lg" type="stealth"/>
          </a:ln>
        </p:spPr>
      </p:cxnSp>
      <p:grpSp>
        <p:nvGrpSpPr>
          <p:cNvPr id="622" name="Shape 622"/>
          <p:cNvGrpSpPr/>
          <p:nvPr/>
        </p:nvGrpSpPr>
        <p:grpSpPr>
          <a:xfrm>
            <a:off x="152401" y="1143008"/>
            <a:ext cx="8458200" cy="2782047"/>
            <a:chOff x="152400" y="1524000"/>
            <a:chExt cx="8458200" cy="3708901"/>
          </a:xfrm>
        </p:grpSpPr>
        <p:cxnSp>
          <p:nvCxnSpPr>
            <p:cNvPr id="623" name="Shape 623"/>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624" name="Shape 624"/>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25" name="Shape 625"/>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626" name="Shape 626"/>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627" name="Shape 627"/>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628" name="Shape 628"/>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629" name="Shape 629"/>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630" name="Shape 630"/>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631" name="Shape 631"/>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632" name="Shape 632"/>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33" name="Shape 633"/>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634" name="Shape 634"/>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35" name="Shape 635"/>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36" name="Shape 636"/>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37" name="Shape 637"/>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638" name="Shape 638"/>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639" name="Shape 639"/>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Shape 645"/>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646" name="Shape 646"/>
          <p:cNvCxnSpPr/>
          <p:nvPr/>
        </p:nvCxnSpPr>
        <p:spPr>
          <a:xfrm>
            <a:off x="2971800" y="1543050"/>
            <a:ext cx="1828800" cy="514200"/>
          </a:xfrm>
          <a:prstGeom prst="straightConnector1">
            <a:avLst/>
          </a:prstGeom>
          <a:noFill/>
          <a:ln cap="flat" cmpd="sng" w="9525">
            <a:solidFill>
              <a:schemeClr val="accent2"/>
            </a:solidFill>
            <a:prstDash val="solid"/>
            <a:miter lim="800000"/>
            <a:headEnd len="med" w="med" type="none"/>
            <a:tailEnd len="lg" w="lg" type="stealth"/>
          </a:ln>
        </p:spPr>
      </p:cxnSp>
      <p:sp>
        <p:nvSpPr>
          <p:cNvPr id="647" name="Shape 647"/>
          <p:cNvSpPr txBox="1"/>
          <p:nvPr/>
        </p:nvSpPr>
        <p:spPr>
          <a:xfrm>
            <a:off x="2895604" y="857251"/>
            <a:ext cx="2031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strike="sngStrike">
                <a:solidFill>
                  <a:schemeClr val="accent2"/>
                </a:solidFill>
                <a:latin typeface="Calibri"/>
                <a:ea typeface="Calibri"/>
                <a:cs typeface="Calibri"/>
                <a:sym typeface="Calibri"/>
              </a:rPr>
              <a:t>,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648" name="Shape 648"/>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649" name="Shape 649"/>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650" name="Shape 650"/>
          <p:cNvSpPr txBox="1"/>
          <p:nvPr/>
        </p:nvSpPr>
        <p:spPr>
          <a:xfrm>
            <a:off x="4114801" y="3886201"/>
            <a:ext cx="1545000" cy="21213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651" name="Shape 651"/>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652" name="Shape 652"/>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653" name="Shape 653"/>
          <p:cNvSpPr txBox="1"/>
          <p:nvPr/>
        </p:nvSpPr>
        <p:spPr>
          <a:xfrm>
            <a:off x="5683250" y="514350"/>
            <a:ext cx="2801400" cy="1300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Duplicate Marker!</a:t>
            </a:r>
          </a:p>
          <a:p>
            <a:pPr indent="0" lvl="0" marL="0" marR="0" rtl="0" algn="l">
              <a:spcBef>
                <a:spcPts val="0"/>
              </a:spcBef>
              <a:buSzPct val="25000"/>
              <a:buNone/>
            </a:pPr>
            <a:r>
              <a:rPr lang="en" sz="2000">
                <a:solidFill>
                  <a:schemeClr val="accent2"/>
                </a:solidFill>
                <a:latin typeface="Calibri"/>
                <a:ea typeface="Calibri"/>
                <a:cs typeface="Calibri"/>
                <a:sym typeface="Calibri"/>
              </a:rPr>
              <a:t>State of channel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654" name="Shape 654"/>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655" name="Shape 655"/>
          <p:cNvCxnSpPr/>
          <p:nvPr/>
        </p:nvCxnSpPr>
        <p:spPr>
          <a:xfrm flipH="1" rot="10800000">
            <a:off x="4648200" y="2857350"/>
            <a:ext cx="1524000" cy="857400"/>
          </a:xfrm>
          <a:prstGeom prst="straightConnector1">
            <a:avLst/>
          </a:prstGeom>
          <a:noFill/>
          <a:ln cap="flat" cmpd="sng" w="9525">
            <a:solidFill>
              <a:schemeClr val="accent2"/>
            </a:solidFill>
            <a:prstDash val="solid"/>
            <a:miter lim="800000"/>
            <a:headEnd len="med" w="med" type="none"/>
            <a:tailEnd len="lg" w="lg" type="stealth"/>
          </a:ln>
        </p:spPr>
      </p:cxnSp>
      <p:grpSp>
        <p:nvGrpSpPr>
          <p:cNvPr id="656" name="Shape 656"/>
          <p:cNvGrpSpPr/>
          <p:nvPr/>
        </p:nvGrpSpPr>
        <p:grpSpPr>
          <a:xfrm>
            <a:off x="152401" y="1143008"/>
            <a:ext cx="8458200" cy="2782047"/>
            <a:chOff x="152400" y="1524000"/>
            <a:chExt cx="8458200" cy="3708901"/>
          </a:xfrm>
        </p:grpSpPr>
        <p:cxnSp>
          <p:nvCxnSpPr>
            <p:cNvPr id="657" name="Shape 657"/>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658" name="Shape 658"/>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59" name="Shape 659"/>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660" name="Shape 660"/>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661" name="Shape 661"/>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662" name="Shape 662"/>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663" name="Shape 663"/>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664" name="Shape 664"/>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665" name="Shape 665"/>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666" name="Shape 666"/>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67" name="Shape 667"/>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668" name="Shape 668"/>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69" name="Shape 669"/>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70" name="Shape 670"/>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71" name="Shape 671"/>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672" name="Shape 672"/>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673" name="Shape 673"/>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Shape 679"/>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680" name="Shape 680"/>
          <p:cNvCxnSpPr/>
          <p:nvPr/>
        </p:nvCxnSpPr>
        <p:spPr>
          <a:xfrm>
            <a:off x="2971800" y="1543050"/>
            <a:ext cx="1828800" cy="514200"/>
          </a:xfrm>
          <a:prstGeom prst="straightConnector1">
            <a:avLst/>
          </a:prstGeom>
          <a:noFill/>
          <a:ln cap="flat" cmpd="sng" w="9525">
            <a:solidFill>
              <a:schemeClr val="accent2"/>
            </a:solidFill>
            <a:prstDash val="solid"/>
            <a:miter lim="800000"/>
            <a:headEnd len="med" w="med" type="none"/>
            <a:tailEnd len="lg" w="lg" type="stealth"/>
          </a:ln>
        </p:spPr>
      </p:cxnSp>
      <p:grpSp>
        <p:nvGrpSpPr>
          <p:cNvPr id="681" name="Shape 681"/>
          <p:cNvGrpSpPr/>
          <p:nvPr/>
        </p:nvGrpSpPr>
        <p:grpSpPr>
          <a:xfrm>
            <a:off x="152401" y="1143008"/>
            <a:ext cx="8458200" cy="2782047"/>
            <a:chOff x="152400" y="1524000"/>
            <a:chExt cx="8458200" cy="3708901"/>
          </a:xfrm>
        </p:grpSpPr>
        <p:cxnSp>
          <p:nvCxnSpPr>
            <p:cNvPr id="682" name="Shape 682"/>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683" name="Shape 683"/>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84" name="Shape 684"/>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685" name="Shape 685"/>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686" name="Shape 686"/>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687" name="Shape 687"/>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688" name="Shape 688"/>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689" name="Shape 689"/>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690" name="Shape 690"/>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691" name="Shape 691"/>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692" name="Shape 692"/>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693" name="Shape 693"/>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94" name="Shape 694"/>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95" name="Shape 695"/>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96" name="Shape 696"/>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697" name="Shape 697"/>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698" name="Shape 698"/>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699" name="Shape 699"/>
          <p:cNvSpPr txBox="1"/>
          <p:nvPr/>
        </p:nvSpPr>
        <p:spPr>
          <a:xfrm>
            <a:off x="2895604" y="857251"/>
            <a:ext cx="2031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strike="sngStrike">
                <a:solidFill>
                  <a:schemeClr val="accent2"/>
                </a:solidFill>
                <a:latin typeface="Calibri"/>
                <a:ea typeface="Calibri"/>
                <a:cs typeface="Calibri"/>
                <a:sym typeface="Calibri"/>
              </a:rPr>
              <a:t>,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700" name="Shape 700"/>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701" name="Shape 701"/>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702" name="Shape 702"/>
          <p:cNvSpPr txBox="1"/>
          <p:nvPr/>
        </p:nvSpPr>
        <p:spPr>
          <a:xfrm>
            <a:off x="4114801" y="3886201"/>
            <a:ext cx="1545000" cy="21213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703" name="Shape 703"/>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704" name="Shape 704"/>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705" name="Shape 705"/>
          <p:cNvSpPr txBox="1"/>
          <p:nvPr/>
        </p:nvSpPr>
        <p:spPr>
          <a:xfrm>
            <a:off x="5683250" y="81438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706" name="Shape 706"/>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sp>
        <p:nvSpPr>
          <p:cNvPr id="707" name="Shape 707"/>
          <p:cNvSpPr txBox="1"/>
          <p:nvPr/>
        </p:nvSpPr>
        <p:spPr>
          <a:xfrm>
            <a:off x="6019800" y="3684588"/>
            <a:ext cx="2722500" cy="14541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1800">
                <a:solidFill>
                  <a:schemeClr val="accent2"/>
                </a:solidFill>
                <a:latin typeface="Calibri"/>
                <a:ea typeface="Calibri"/>
                <a:cs typeface="Calibri"/>
                <a:sym typeface="Calibri"/>
              </a:rPr>
              <a:t>First Marker!</a:t>
            </a:r>
          </a:p>
          <a:p>
            <a:pPr indent="-254000" lvl="0" marL="254000" marR="0" rtl="0" algn="l">
              <a:spcBef>
                <a:spcPts val="0"/>
              </a:spcBef>
              <a:buClr>
                <a:schemeClr val="accent2"/>
              </a:buClr>
              <a:buSzPct val="100000"/>
              <a:buFont typeface="Calibri"/>
              <a:buChar char="•"/>
            </a:pPr>
            <a:r>
              <a:rPr lang="en" sz="1800">
                <a:solidFill>
                  <a:schemeClr val="accent2"/>
                </a:solidFill>
                <a:latin typeface="Calibri"/>
                <a:ea typeface="Calibri"/>
                <a:cs typeface="Calibri"/>
                <a:sym typeface="Calibri"/>
              </a:rPr>
              <a:t>Record own state as S2</a:t>
            </a:r>
          </a:p>
          <a:p>
            <a:pPr indent="-254000" lvl="0" marL="254000" marR="0" rtl="0" algn="l">
              <a:spcBef>
                <a:spcPts val="0"/>
              </a:spcBef>
              <a:buClr>
                <a:schemeClr val="accent2"/>
              </a:buClr>
              <a:buSzPct val="100000"/>
              <a:buFont typeface="Calibri"/>
              <a:buChar char="•"/>
            </a:pPr>
            <a:r>
              <a:rPr lang="en" sz="1800">
                <a:solidFill>
                  <a:schemeClr val="accent2"/>
                </a:solidFill>
                <a:latin typeface="Calibri"/>
                <a:ea typeface="Calibri"/>
                <a:cs typeface="Calibri"/>
                <a:sym typeface="Calibri"/>
              </a:rPr>
              <a:t>Mark </a:t>
            </a:r>
            <a:r>
              <a:rPr lang="en" sz="1800">
                <a:solidFill>
                  <a:srgbClr val="3333CC"/>
                </a:solidFill>
                <a:latin typeface="Calibri"/>
                <a:ea typeface="Calibri"/>
                <a:cs typeface="Calibri"/>
                <a:sym typeface="Calibri"/>
              </a:rPr>
              <a:t>C</a:t>
            </a:r>
            <a:r>
              <a:rPr baseline="-25000" i="1" lang="en" sz="1800">
                <a:solidFill>
                  <a:srgbClr val="3333CC"/>
                </a:solidFill>
                <a:latin typeface="Calibri"/>
                <a:ea typeface="Calibri"/>
                <a:cs typeface="Calibri"/>
                <a:sym typeface="Calibri"/>
              </a:rPr>
              <a:t>32</a:t>
            </a:r>
            <a:r>
              <a:rPr baseline="-25000" i="1" lang="en" sz="1800">
                <a:solidFill>
                  <a:schemeClr val="dk1"/>
                </a:solidFill>
                <a:latin typeface="Calibri"/>
                <a:ea typeface="Calibri"/>
                <a:cs typeface="Calibri"/>
                <a:sym typeface="Calibri"/>
              </a:rPr>
              <a:t> </a:t>
            </a:r>
            <a:r>
              <a:rPr lang="en" sz="1800">
                <a:solidFill>
                  <a:schemeClr val="accent2"/>
                </a:solidFill>
                <a:latin typeface="Calibri"/>
                <a:ea typeface="Calibri"/>
                <a:cs typeface="Calibri"/>
                <a:sym typeface="Calibri"/>
              </a:rPr>
              <a:t>state as empty </a:t>
            </a:r>
          </a:p>
          <a:p>
            <a:pPr indent="-254000" lvl="0" marL="254000" marR="0" rtl="0" algn="l">
              <a:spcBef>
                <a:spcPts val="0"/>
              </a:spcBef>
              <a:buClr>
                <a:schemeClr val="accent2"/>
              </a:buClr>
              <a:buSzPct val="100000"/>
              <a:buFont typeface="Calibri"/>
              <a:buChar char="•"/>
            </a:pPr>
            <a:r>
              <a:rPr lang="en" sz="1800">
                <a:solidFill>
                  <a:schemeClr val="accent2"/>
                </a:solidFill>
                <a:latin typeface="Calibri"/>
                <a:ea typeface="Calibri"/>
                <a:cs typeface="Calibri"/>
                <a:sym typeface="Calibri"/>
              </a:rPr>
              <a:t>Turn on recording on </a:t>
            </a:r>
            <a:r>
              <a:rPr lang="en" sz="1800">
                <a:solidFill>
                  <a:srgbClr val="3333CC"/>
                </a:solidFill>
                <a:latin typeface="Calibri"/>
                <a:ea typeface="Calibri"/>
                <a:cs typeface="Calibri"/>
                <a:sym typeface="Calibri"/>
              </a:rPr>
              <a:t>C</a:t>
            </a:r>
            <a:r>
              <a:rPr baseline="-25000" i="1" lang="en" sz="1800">
                <a:solidFill>
                  <a:srgbClr val="3333CC"/>
                </a:solidFill>
                <a:latin typeface="Calibri"/>
                <a:ea typeface="Calibri"/>
                <a:cs typeface="Calibri"/>
                <a:sym typeface="Calibri"/>
              </a:rPr>
              <a:t>12</a:t>
            </a:r>
          </a:p>
          <a:p>
            <a:pPr indent="-254000" lvl="0" marL="254000" marR="0" rtl="0" algn="l">
              <a:spcBef>
                <a:spcPts val="0"/>
              </a:spcBef>
              <a:buClr>
                <a:schemeClr val="accent2"/>
              </a:buClr>
              <a:buSzPct val="100000"/>
              <a:buFont typeface="Calibri"/>
              <a:buChar char="•"/>
            </a:pPr>
            <a:r>
              <a:rPr lang="en" sz="1800">
                <a:solidFill>
                  <a:schemeClr val="accent2"/>
                </a:solidFill>
                <a:latin typeface="Calibri"/>
                <a:ea typeface="Calibri"/>
                <a:cs typeface="Calibri"/>
                <a:sym typeface="Calibri"/>
              </a:rPr>
              <a:t>Send out Markers</a:t>
            </a:r>
          </a:p>
        </p:txBody>
      </p:sp>
      <p:cxnSp>
        <p:nvCxnSpPr>
          <p:cNvPr id="708" name="Shape 708"/>
          <p:cNvCxnSpPr/>
          <p:nvPr/>
        </p:nvCxnSpPr>
        <p:spPr>
          <a:xfrm rot="10800000">
            <a:off x="6553200" y="2743200"/>
            <a:ext cx="0" cy="1028700"/>
          </a:xfrm>
          <a:prstGeom prst="straightConnector1">
            <a:avLst/>
          </a:prstGeom>
          <a:noFill/>
          <a:ln cap="flat" cmpd="sng" w="9525">
            <a:solidFill>
              <a:schemeClr val="accent2"/>
            </a:solidFill>
            <a:prstDash val="dash"/>
            <a:miter lim="800000"/>
            <a:headEnd len="med" w="med" type="none"/>
            <a:tailEnd len="med" w="med" type="none"/>
          </a:ln>
        </p:spPr>
      </p:cxnSp>
      <p:cxnSp>
        <p:nvCxnSpPr>
          <p:cNvPr id="709" name="Shape 709"/>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710" name="Shape 710"/>
          <p:cNvCxnSpPr/>
          <p:nvPr/>
        </p:nvCxnSpPr>
        <p:spPr>
          <a:xfrm>
            <a:off x="6629400" y="2628900"/>
            <a:ext cx="381000" cy="571500"/>
          </a:xfrm>
          <a:prstGeom prst="straightConnector1">
            <a:avLst/>
          </a:prstGeom>
          <a:noFill/>
          <a:ln cap="flat" cmpd="sng" w="9525">
            <a:solidFill>
              <a:schemeClr val="accent2"/>
            </a:solidFill>
            <a:prstDash val="solid"/>
            <a:miter lim="800000"/>
            <a:headEnd len="med" w="med" type="none"/>
            <a:tailEnd len="lg" w="lg" type="stealth"/>
          </a:ln>
        </p:spPr>
      </p:cxnSp>
      <p:cxnSp>
        <p:nvCxnSpPr>
          <p:cNvPr id="711" name="Shape 711"/>
          <p:cNvCxnSpPr/>
          <p:nvPr/>
        </p:nvCxnSpPr>
        <p:spPr>
          <a:xfrm flipH="1" rot="10800000">
            <a:off x="6629400" y="1943100"/>
            <a:ext cx="304800" cy="685800"/>
          </a:xfrm>
          <a:prstGeom prst="straightConnector1">
            <a:avLst/>
          </a:prstGeom>
          <a:noFill/>
          <a:ln cap="flat" cmpd="sng" w="9525">
            <a:solidFill>
              <a:schemeClr val="accent2"/>
            </a:solidFill>
            <a:prstDash val="solid"/>
            <a:miter lim="800000"/>
            <a:headEnd len="med" w="med" type="none"/>
            <a:tailEnd len="lg" w="lg" type="stealth"/>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Shape 717"/>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718" name="Shape 718"/>
          <p:cNvCxnSpPr/>
          <p:nvPr/>
        </p:nvCxnSpPr>
        <p:spPr>
          <a:xfrm>
            <a:off x="2971800" y="1543050"/>
            <a:ext cx="1828800" cy="514200"/>
          </a:xfrm>
          <a:prstGeom prst="straightConnector1">
            <a:avLst/>
          </a:prstGeom>
          <a:noFill/>
          <a:ln cap="flat" cmpd="sng" w="9525">
            <a:solidFill>
              <a:schemeClr val="accent2"/>
            </a:solidFill>
            <a:prstDash val="solid"/>
            <a:miter lim="800000"/>
            <a:headEnd len="med" w="med" type="none"/>
            <a:tailEnd len="lg" w="lg" type="stealth"/>
          </a:ln>
        </p:spPr>
      </p:cxnSp>
      <p:grpSp>
        <p:nvGrpSpPr>
          <p:cNvPr id="719" name="Shape 719"/>
          <p:cNvGrpSpPr/>
          <p:nvPr/>
        </p:nvGrpSpPr>
        <p:grpSpPr>
          <a:xfrm>
            <a:off x="152401" y="1143008"/>
            <a:ext cx="8458200" cy="2782047"/>
            <a:chOff x="152400" y="1524000"/>
            <a:chExt cx="8458200" cy="3708901"/>
          </a:xfrm>
        </p:grpSpPr>
        <p:cxnSp>
          <p:nvCxnSpPr>
            <p:cNvPr id="720" name="Shape 720"/>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721" name="Shape 721"/>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722" name="Shape 722"/>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723" name="Shape 723"/>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724" name="Shape 724"/>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725" name="Shape 725"/>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726" name="Shape 726"/>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727" name="Shape 727"/>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728" name="Shape 728"/>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729" name="Shape 729"/>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730" name="Shape 730"/>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731" name="Shape 731"/>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32" name="Shape 732"/>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33" name="Shape 733"/>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34" name="Shape 734"/>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735" name="Shape 735"/>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736" name="Shape 736"/>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737" name="Shape 737"/>
          <p:cNvSpPr txBox="1"/>
          <p:nvPr/>
        </p:nvSpPr>
        <p:spPr>
          <a:xfrm>
            <a:off x="2895604" y="857251"/>
            <a:ext cx="2031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strike="sngStrike">
                <a:solidFill>
                  <a:schemeClr val="accent2"/>
                </a:solidFill>
                <a:latin typeface="Calibri"/>
                <a:ea typeface="Calibri"/>
                <a:cs typeface="Calibri"/>
                <a:sym typeface="Calibri"/>
              </a:rPr>
              <a:t>,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738" name="Shape 738"/>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739" name="Shape 739"/>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740" name="Shape 740"/>
          <p:cNvSpPr txBox="1"/>
          <p:nvPr/>
        </p:nvSpPr>
        <p:spPr>
          <a:xfrm>
            <a:off x="4114801" y="3886201"/>
            <a:ext cx="1545000" cy="21213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741" name="Shape 741"/>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742" name="Shape 742"/>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743" name="Shape 743"/>
          <p:cNvSpPr txBox="1"/>
          <p:nvPr/>
        </p:nvSpPr>
        <p:spPr>
          <a:xfrm>
            <a:off x="5683250" y="81438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744" name="Shape 744"/>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sp>
        <p:nvSpPr>
          <p:cNvPr id="745" name="Shape 745"/>
          <p:cNvSpPr txBox="1"/>
          <p:nvPr/>
        </p:nvSpPr>
        <p:spPr>
          <a:xfrm>
            <a:off x="6019801" y="3714751"/>
            <a:ext cx="1545000" cy="27372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S2</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746" name="Shape 746"/>
          <p:cNvCxnSpPr/>
          <p:nvPr/>
        </p:nvCxnSpPr>
        <p:spPr>
          <a:xfrm rot="10800000">
            <a:off x="6553200" y="2743200"/>
            <a:ext cx="0" cy="1028700"/>
          </a:xfrm>
          <a:prstGeom prst="straightConnector1">
            <a:avLst/>
          </a:prstGeom>
          <a:noFill/>
          <a:ln cap="flat" cmpd="sng" w="9525">
            <a:solidFill>
              <a:schemeClr val="accent2"/>
            </a:solidFill>
            <a:prstDash val="dash"/>
            <a:miter lim="800000"/>
            <a:headEnd len="med" w="med" type="none"/>
            <a:tailEnd len="med" w="med" type="none"/>
          </a:ln>
        </p:spPr>
      </p:cxnSp>
      <p:cxnSp>
        <p:nvCxnSpPr>
          <p:cNvPr id="747" name="Shape 747"/>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748" name="Shape 748"/>
          <p:cNvCxnSpPr/>
          <p:nvPr/>
        </p:nvCxnSpPr>
        <p:spPr>
          <a:xfrm>
            <a:off x="6629400" y="2628900"/>
            <a:ext cx="381000" cy="571500"/>
          </a:xfrm>
          <a:prstGeom prst="straightConnector1">
            <a:avLst/>
          </a:prstGeom>
          <a:noFill/>
          <a:ln cap="flat" cmpd="sng" w="9525">
            <a:solidFill>
              <a:schemeClr val="accent2"/>
            </a:solidFill>
            <a:prstDash val="solid"/>
            <a:miter lim="800000"/>
            <a:headEnd len="med" w="med" type="none"/>
            <a:tailEnd len="lg" w="lg" type="stealth"/>
          </a:ln>
        </p:spPr>
      </p:cxnSp>
      <p:cxnSp>
        <p:nvCxnSpPr>
          <p:cNvPr id="749" name="Shape 749"/>
          <p:cNvCxnSpPr/>
          <p:nvPr/>
        </p:nvCxnSpPr>
        <p:spPr>
          <a:xfrm flipH="1" rot="10800000">
            <a:off x="6629400" y="1943100"/>
            <a:ext cx="304800" cy="685800"/>
          </a:xfrm>
          <a:prstGeom prst="straightConnector1">
            <a:avLst/>
          </a:prstGeom>
          <a:noFill/>
          <a:ln cap="flat" cmpd="sng" w="9525">
            <a:solidFill>
              <a:schemeClr val="accent2"/>
            </a:solidFill>
            <a:prstDash val="solid"/>
            <a:miter lim="800000"/>
            <a:headEnd len="med" w="med" type="none"/>
            <a:tailEnd len="lg" w="lg" type="stealth"/>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Shape 755"/>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756" name="Shape 756"/>
          <p:cNvCxnSpPr/>
          <p:nvPr/>
        </p:nvCxnSpPr>
        <p:spPr>
          <a:xfrm>
            <a:off x="2971800" y="1543050"/>
            <a:ext cx="4114800" cy="1085700"/>
          </a:xfrm>
          <a:prstGeom prst="straightConnector1">
            <a:avLst/>
          </a:prstGeom>
          <a:noFill/>
          <a:ln cap="flat" cmpd="sng" w="9525">
            <a:solidFill>
              <a:schemeClr val="accent2"/>
            </a:solidFill>
            <a:prstDash val="solid"/>
            <a:miter lim="800000"/>
            <a:headEnd len="med" w="med" type="none"/>
            <a:tailEnd len="lg" w="lg" type="stealth"/>
          </a:ln>
        </p:spPr>
      </p:cxnSp>
      <p:grpSp>
        <p:nvGrpSpPr>
          <p:cNvPr id="757" name="Shape 757"/>
          <p:cNvGrpSpPr/>
          <p:nvPr/>
        </p:nvGrpSpPr>
        <p:grpSpPr>
          <a:xfrm>
            <a:off x="152401" y="1143008"/>
            <a:ext cx="8458200" cy="2782047"/>
            <a:chOff x="152400" y="1524000"/>
            <a:chExt cx="8458200" cy="3708901"/>
          </a:xfrm>
        </p:grpSpPr>
        <p:cxnSp>
          <p:nvCxnSpPr>
            <p:cNvPr id="758" name="Shape 758"/>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759" name="Shape 759"/>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760" name="Shape 760"/>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761" name="Shape 761"/>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762" name="Shape 762"/>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763" name="Shape 763"/>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764" name="Shape 764"/>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765" name="Shape 765"/>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766" name="Shape 766"/>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767" name="Shape 767"/>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768" name="Shape 768"/>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769" name="Shape 769"/>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70" name="Shape 770"/>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71" name="Shape 771"/>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72" name="Shape 772"/>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773" name="Shape 773"/>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774" name="Shape 774"/>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775" name="Shape 775"/>
          <p:cNvSpPr txBox="1"/>
          <p:nvPr/>
        </p:nvSpPr>
        <p:spPr>
          <a:xfrm>
            <a:off x="2895604" y="857251"/>
            <a:ext cx="2031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lang="en" sz="2000" strike="sngStrike">
                <a:solidFill>
                  <a:schemeClr val="accent2"/>
                </a:solidFill>
                <a:latin typeface="Calibri"/>
                <a:ea typeface="Calibri"/>
                <a:cs typeface="Calibri"/>
                <a:sym typeface="Calibri"/>
              </a:rPr>
              <a:t>,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776" name="Shape 776"/>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777" name="Shape 777"/>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778" name="Shape 778"/>
          <p:cNvSpPr txBox="1"/>
          <p:nvPr/>
        </p:nvSpPr>
        <p:spPr>
          <a:xfrm>
            <a:off x="4114801" y="3886201"/>
            <a:ext cx="1545000" cy="21213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779" name="Shape 779"/>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780" name="Shape 780"/>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781" name="Shape 781"/>
          <p:cNvSpPr txBox="1"/>
          <p:nvPr/>
        </p:nvSpPr>
        <p:spPr>
          <a:xfrm>
            <a:off x="5683250" y="81438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782" name="Shape 782"/>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sp>
        <p:nvSpPr>
          <p:cNvPr id="783" name="Shape 783"/>
          <p:cNvSpPr txBox="1"/>
          <p:nvPr/>
        </p:nvSpPr>
        <p:spPr>
          <a:xfrm>
            <a:off x="6019800" y="3714751"/>
            <a:ext cx="1577400" cy="2737200"/>
          </a:xfrm>
          <a:prstGeom prst="rect">
            <a:avLst/>
          </a:prstGeom>
          <a:noFill/>
          <a:ln>
            <a:noFill/>
          </a:ln>
        </p:spPr>
        <p:txBody>
          <a:bodyPr anchorCtr="0" anchor="t" bIns="34275" lIns="68575" rIns="68575" wrap="square" tIns="34275">
            <a:noAutofit/>
          </a:bodyPr>
          <a:lstStyle/>
          <a:p>
            <a:pPr indent="-342900" lvl="0" marL="3429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S2</a:t>
            </a:r>
          </a:p>
          <a:p>
            <a:pPr indent="-342900" lvl="0" marL="3429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accent2"/>
              </a:buClr>
              <a:buSzPct val="100000"/>
              <a:buFont typeface="Calibri"/>
              <a:buChar char="•"/>
            </a:pPr>
            <a:r>
              <a:rPr lang="en" sz="2000" strike="sngStrike">
                <a:solidFill>
                  <a:schemeClr val="accent2"/>
                </a:solidFill>
                <a:latin typeface="Calibri"/>
                <a:ea typeface="Calibri"/>
                <a:cs typeface="Calibri"/>
                <a:sym typeface="Calibri"/>
              </a:rPr>
              <a:t>Record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12</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baseline="-25000"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784" name="Shape 784"/>
          <p:cNvCxnSpPr/>
          <p:nvPr/>
        </p:nvCxnSpPr>
        <p:spPr>
          <a:xfrm rot="10800000">
            <a:off x="6553200" y="2743200"/>
            <a:ext cx="0" cy="1028700"/>
          </a:xfrm>
          <a:prstGeom prst="straightConnector1">
            <a:avLst/>
          </a:prstGeom>
          <a:noFill/>
          <a:ln cap="flat" cmpd="sng" w="9525">
            <a:solidFill>
              <a:schemeClr val="accent2"/>
            </a:solidFill>
            <a:prstDash val="dash"/>
            <a:miter lim="800000"/>
            <a:headEnd len="med" w="med" type="none"/>
            <a:tailEnd len="med" w="med" type="none"/>
          </a:ln>
        </p:spPr>
      </p:cxnSp>
      <p:cxnSp>
        <p:nvCxnSpPr>
          <p:cNvPr id="785" name="Shape 785"/>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786" name="Shape 786"/>
          <p:cNvCxnSpPr/>
          <p:nvPr/>
        </p:nvCxnSpPr>
        <p:spPr>
          <a:xfrm>
            <a:off x="6629400" y="2628900"/>
            <a:ext cx="381000" cy="571500"/>
          </a:xfrm>
          <a:prstGeom prst="straightConnector1">
            <a:avLst/>
          </a:prstGeom>
          <a:noFill/>
          <a:ln cap="flat" cmpd="sng" w="9525">
            <a:solidFill>
              <a:schemeClr val="accent2"/>
            </a:solidFill>
            <a:prstDash val="solid"/>
            <a:miter lim="800000"/>
            <a:headEnd len="med" w="med" type="none"/>
            <a:tailEnd len="lg" w="lg" type="stealth"/>
          </a:ln>
        </p:spPr>
      </p:cxnSp>
      <p:cxnSp>
        <p:nvCxnSpPr>
          <p:cNvPr id="787" name="Shape 787"/>
          <p:cNvCxnSpPr/>
          <p:nvPr/>
        </p:nvCxnSpPr>
        <p:spPr>
          <a:xfrm flipH="1" rot="10800000">
            <a:off x="6629400" y="1943100"/>
            <a:ext cx="304800" cy="685800"/>
          </a:xfrm>
          <a:prstGeom prst="straightConnector1">
            <a:avLst/>
          </a:prstGeom>
          <a:noFill/>
          <a:ln cap="flat" cmpd="sng" w="9525">
            <a:solidFill>
              <a:schemeClr val="accent2"/>
            </a:solidFill>
            <a:prstDash val="solid"/>
            <a:miter lim="800000"/>
            <a:headEnd len="med" w="med" type="none"/>
            <a:tailEnd len="lg" w="lg" type="stealth"/>
          </a:ln>
        </p:spPr>
      </p:cxnSp>
      <p:cxnSp>
        <p:nvCxnSpPr>
          <p:cNvPr id="788" name="Shape 788"/>
          <p:cNvCxnSpPr/>
          <p:nvPr/>
        </p:nvCxnSpPr>
        <p:spPr>
          <a:xfrm rot="10800000">
            <a:off x="7086600" y="2686050"/>
            <a:ext cx="762000" cy="1257300"/>
          </a:xfrm>
          <a:prstGeom prst="straightConnector1">
            <a:avLst/>
          </a:prstGeom>
          <a:noFill/>
          <a:ln cap="flat" cmpd="sng" w="9525">
            <a:solidFill>
              <a:schemeClr val="accent2"/>
            </a:solidFill>
            <a:prstDash val="dash"/>
            <a:miter lim="800000"/>
            <a:headEnd len="med" w="med" type="none"/>
            <a:tailEnd len="med" w="med" type="none"/>
          </a:ln>
        </p:spPr>
      </p:cxnSp>
      <p:sp>
        <p:nvSpPr>
          <p:cNvPr id="789" name="Shape 789"/>
          <p:cNvSpPr txBox="1"/>
          <p:nvPr/>
        </p:nvSpPr>
        <p:spPr>
          <a:xfrm>
            <a:off x="7507288" y="3771900"/>
            <a:ext cx="1545000" cy="13005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Duplicate! </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4" name="Shape 794"/>
        <p:cNvGrpSpPr/>
        <p:nvPr/>
      </p:nvGrpSpPr>
      <p:grpSpPr>
        <a:xfrm>
          <a:off x="0" y="0"/>
          <a:ext cx="0" cy="0"/>
          <a:chOff x="0" y="0"/>
          <a:chExt cx="0" cy="0"/>
        </a:xfrm>
      </p:grpSpPr>
      <p:sp>
        <p:nvSpPr>
          <p:cNvPr id="795" name="Shape 795"/>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796" name="Shape 796"/>
          <p:cNvCxnSpPr/>
          <p:nvPr/>
        </p:nvCxnSpPr>
        <p:spPr>
          <a:xfrm>
            <a:off x="2971800" y="1543050"/>
            <a:ext cx="4114800" cy="1085700"/>
          </a:xfrm>
          <a:prstGeom prst="straightConnector1">
            <a:avLst/>
          </a:prstGeom>
          <a:noFill/>
          <a:ln cap="flat" cmpd="sng" w="9525">
            <a:solidFill>
              <a:schemeClr val="accent2"/>
            </a:solidFill>
            <a:prstDash val="solid"/>
            <a:miter lim="800000"/>
            <a:headEnd len="med" w="med" type="none"/>
            <a:tailEnd len="lg" w="lg" type="stealth"/>
          </a:ln>
        </p:spPr>
      </p:cxnSp>
      <p:grpSp>
        <p:nvGrpSpPr>
          <p:cNvPr id="797" name="Shape 797"/>
          <p:cNvGrpSpPr/>
          <p:nvPr/>
        </p:nvGrpSpPr>
        <p:grpSpPr>
          <a:xfrm>
            <a:off x="152401" y="1143008"/>
            <a:ext cx="8458200" cy="2782047"/>
            <a:chOff x="152400" y="1524000"/>
            <a:chExt cx="8458200" cy="3708901"/>
          </a:xfrm>
        </p:grpSpPr>
        <p:cxnSp>
          <p:nvCxnSpPr>
            <p:cNvPr id="798" name="Shape 798"/>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799" name="Shape 799"/>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800" name="Shape 800"/>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801" name="Shape 801"/>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802" name="Shape 802"/>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803" name="Shape 803"/>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804" name="Shape 804"/>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805" name="Shape 805"/>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806" name="Shape 806"/>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807" name="Shape 807"/>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808" name="Shape 808"/>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809" name="Shape 809"/>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10" name="Shape 810"/>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11" name="Shape 811"/>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12" name="Shape 812"/>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813" name="Shape 813"/>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814" name="Shape 814"/>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815" name="Shape 815"/>
          <p:cNvSpPr txBox="1"/>
          <p:nvPr/>
        </p:nvSpPr>
        <p:spPr>
          <a:xfrm>
            <a:off x="2895604" y="857251"/>
            <a:ext cx="2031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a:t>
            </a:r>
            <a:r>
              <a:rPr lang="en" sz="2000" strike="sngStrike">
                <a:solidFill>
                  <a:schemeClr val="accent2"/>
                </a:solidFill>
                <a:latin typeface="Calibri"/>
                <a:ea typeface="Calibri"/>
                <a:cs typeface="Calibri"/>
                <a:sym typeface="Calibri"/>
              </a:rPr>
              <a:t>Record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21</a:t>
            </a:r>
            <a:r>
              <a:rPr lang="en" sz="2000" strike="sngStrike">
                <a:solidFill>
                  <a:schemeClr val="accent2"/>
                </a:solidFill>
                <a:latin typeface="Calibri"/>
                <a:ea typeface="Calibri"/>
                <a:cs typeface="Calibri"/>
                <a:sym typeface="Calibri"/>
              </a:rPr>
              <a:t>,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816" name="Shape 816"/>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817" name="Shape 817"/>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818" name="Shape 818"/>
          <p:cNvSpPr txBox="1"/>
          <p:nvPr/>
        </p:nvSpPr>
        <p:spPr>
          <a:xfrm>
            <a:off x="4114801" y="3886201"/>
            <a:ext cx="1545000" cy="21213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Record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819" name="Shape 819"/>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820" name="Shape 820"/>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821" name="Shape 821"/>
          <p:cNvSpPr txBox="1"/>
          <p:nvPr/>
        </p:nvSpPr>
        <p:spPr>
          <a:xfrm>
            <a:off x="5683250" y="81438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822" name="Shape 822"/>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sp>
        <p:nvSpPr>
          <p:cNvPr id="823" name="Shape 823"/>
          <p:cNvSpPr txBox="1"/>
          <p:nvPr/>
        </p:nvSpPr>
        <p:spPr>
          <a:xfrm>
            <a:off x="6019800" y="3714751"/>
            <a:ext cx="1577400" cy="2737200"/>
          </a:xfrm>
          <a:prstGeom prst="rect">
            <a:avLst/>
          </a:prstGeom>
          <a:noFill/>
          <a:ln>
            <a:noFill/>
          </a:ln>
        </p:spPr>
        <p:txBody>
          <a:bodyPr anchorCtr="0" anchor="t" bIns="34275" lIns="68575" rIns="68575" wrap="square" tIns="34275">
            <a:noAutofit/>
          </a:bodyPr>
          <a:lstStyle/>
          <a:p>
            <a:pPr indent="-342900" lvl="0" marL="3429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S2</a:t>
            </a:r>
          </a:p>
          <a:p>
            <a:pPr indent="-342900" lvl="0" marL="3429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accent2"/>
              </a:buClr>
              <a:buSzPct val="100000"/>
              <a:buFont typeface="Calibri"/>
              <a:buChar char="•"/>
            </a:pPr>
            <a:r>
              <a:rPr lang="en" sz="2000" strike="sngStrike">
                <a:solidFill>
                  <a:schemeClr val="accent2"/>
                </a:solidFill>
                <a:latin typeface="Calibri"/>
                <a:ea typeface="Calibri"/>
                <a:cs typeface="Calibri"/>
                <a:sym typeface="Calibri"/>
              </a:rPr>
              <a:t>Record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12</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baseline="-25000"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824" name="Shape 824"/>
          <p:cNvCxnSpPr/>
          <p:nvPr/>
        </p:nvCxnSpPr>
        <p:spPr>
          <a:xfrm rot="10800000">
            <a:off x="6553200" y="2743200"/>
            <a:ext cx="0" cy="1028700"/>
          </a:xfrm>
          <a:prstGeom prst="straightConnector1">
            <a:avLst/>
          </a:prstGeom>
          <a:noFill/>
          <a:ln cap="flat" cmpd="sng" w="9525">
            <a:solidFill>
              <a:schemeClr val="accent2"/>
            </a:solidFill>
            <a:prstDash val="dash"/>
            <a:miter lim="800000"/>
            <a:headEnd len="med" w="med" type="none"/>
            <a:tailEnd len="med" w="med" type="none"/>
          </a:ln>
        </p:spPr>
      </p:cxnSp>
      <p:cxnSp>
        <p:nvCxnSpPr>
          <p:cNvPr id="825" name="Shape 825"/>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826" name="Shape 826"/>
          <p:cNvCxnSpPr/>
          <p:nvPr/>
        </p:nvCxnSpPr>
        <p:spPr>
          <a:xfrm>
            <a:off x="6629400" y="2628900"/>
            <a:ext cx="381000" cy="571500"/>
          </a:xfrm>
          <a:prstGeom prst="straightConnector1">
            <a:avLst/>
          </a:prstGeom>
          <a:noFill/>
          <a:ln cap="flat" cmpd="sng" w="9525">
            <a:solidFill>
              <a:schemeClr val="accent2"/>
            </a:solidFill>
            <a:prstDash val="solid"/>
            <a:miter lim="800000"/>
            <a:headEnd len="med" w="med" type="none"/>
            <a:tailEnd len="lg" w="lg" type="stealth"/>
          </a:ln>
        </p:spPr>
      </p:cxnSp>
      <p:cxnSp>
        <p:nvCxnSpPr>
          <p:cNvPr id="827" name="Shape 827"/>
          <p:cNvCxnSpPr/>
          <p:nvPr/>
        </p:nvCxnSpPr>
        <p:spPr>
          <a:xfrm flipH="1" rot="10800000">
            <a:off x="6629400" y="1543200"/>
            <a:ext cx="4572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828" name="Shape 828"/>
          <p:cNvCxnSpPr/>
          <p:nvPr/>
        </p:nvCxnSpPr>
        <p:spPr>
          <a:xfrm rot="10800000">
            <a:off x="7086600" y="2686050"/>
            <a:ext cx="762000" cy="1257300"/>
          </a:xfrm>
          <a:prstGeom prst="straightConnector1">
            <a:avLst/>
          </a:prstGeom>
          <a:noFill/>
          <a:ln cap="flat" cmpd="sng" w="9525">
            <a:solidFill>
              <a:schemeClr val="accent2"/>
            </a:solidFill>
            <a:prstDash val="dash"/>
            <a:miter lim="800000"/>
            <a:headEnd len="med" w="med" type="none"/>
            <a:tailEnd len="med" w="med" type="none"/>
          </a:ln>
        </p:spPr>
      </p:cxnSp>
      <p:sp>
        <p:nvSpPr>
          <p:cNvPr id="829" name="Shape 829"/>
          <p:cNvSpPr txBox="1"/>
          <p:nvPr/>
        </p:nvSpPr>
        <p:spPr>
          <a:xfrm>
            <a:off x="7620000" y="3714750"/>
            <a:ext cx="984900" cy="1300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 </a:t>
            </a:r>
          </a:p>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830" name="Shape 830"/>
          <p:cNvCxnSpPr/>
          <p:nvPr/>
        </p:nvCxnSpPr>
        <p:spPr>
          <a:xfrm flipH="1">
            <a:off x="7086600" y="857250"/>
            <a:ext cx="304800" cy="628500"/>
          </a:xfrm>
          <a:prstGeom prst="straightConnector1">
            <a:avLst/>
          </a:prstGeom>
          <a:noFill/>
          <a:ln cap="flat" cmpd="sng" w="9525">
            <a:solidFill>
              <a:schemeClr val="accent2"/>
            </a:solidFill>
            <a:prstDash val="dash"/>
            <a:miter lim="800000"/>
            <a:headEnd len="med" w="med" type="none"/>
            <a:tailEnd len="med" w="med" type="none"/>
          </a:ln>
        </p:spPr>
      </p:cxnSp>
      <p:sp>
        <p:nvSpPr>
          <p:cNvPr id="831" name="Shape 831"/>
          <p:cNvSpPr txBox="1"/>
          <p:nvPr/>
        </p:nvSpPr>
        <p:spPr>
          <a:xfrm>
            <a:off x="6111875" y="207963"/>
            <a:ext cx="2898900" cy="13005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Duplicate! </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&lt;message G→D &gt;</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Shape 837"/>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838" name="Shape 838"/>
          <p:cNvCxnSpPr/>
          <p:nvPr/>
        </p:nvCxnSpPr>
        <p:spPr>
          <a:xfrm>
            <a:off x="2971800" y="1543050"/>
            <a:ext cx="4114800" cy="1085700"/>
          </a:xfrm>
          <a:prstGeom prst="straightConnector1">
            <a:avLst/>
          </a:prstGeom>
          <a:noFill/>
          <a:ln cap="flat" cmpd="sng" w="9525">
            <a:solidFill>
              <a:schemeClr val="accent2"/>
            </a:solidFill>
            <a:prstDash val="solid"/>
            <a:miter lim="800000"/>
            <a:headEnd len="med" w="med" type="none"/>
            <a:tailEnd len="lg" w="lg" type="stealth"/>
          </a:ln>
        </p:spPr>
      </p:cxnSp>
      <p:grpSp>
        <p:nvGrpSpPr>
          <p:cNvPr id="839" name="Shape 839"/>
          <p:cNvGrpSpPr/>
          <p:nvPr/>
        </p:nvGrpSpPr>
        <p:grpSpPr>
          <a:xfrm>
            <a:off x="152401" y="1143008"/>
            <a:ext cx="8458200" cy="2782047"/>
            <a:chOff x="152400" y="1524000"/>
            <a:chExt cx="8458200" cy="3708901"/>
          </a:xfrm>
        </p:grpSpPr>
        <p:cxnSp>
          <p:nvCxnSpPr>
            <p:cNvPr id="840" name="Shape 840"/>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841" name="Shape 841"/>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842" name="Shape 842"/>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843" name="Shape 843"/>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844" name="Shape 844"/>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845" name="Shape 845"/>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846" name="Shape 846"/>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847" name="Shape 847"/>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848" name="Shape 848"/>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849" name="Shape 849"/>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850" name="Shape 850"/>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851" name="Shape 851"/>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52" name="Shape 852"/>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53" name="Shape 853"/>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54" name="Shape 854"/>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855" name="Shape 855"/>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856" name="Shape 856"/>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857" name="Shape 857"/>
          <p:cNvSpPr txBox="1"/>
          <p:nvPr/>
        </p:nvSpPr>
        <p:spPr>
          <a:xfrm>
            <a:off x="2895601" y="857250"/>
            <a:ext cx="410100" cy="3771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a:t>
            </a:r>
          </a:p>
        </p:txBody>
      </p:sp>
      <p:cxnSp>
        <p:nvCxnSpPr>
          <p:cNvPr id="858" name="Shape 858"/>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859" name="Shape 859"/>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860" name="Shape 860"/>
          <p:cNvSpPr txBox="1"/>
          <p:nvPr/>
        </p:nvSpPr>
        <p:spPr>
          <a:xfrm>
            <a:off x="4114801" y="3886200"/>
            <a:ext cx="1343100" cy="18135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861" name="Shape 861"/>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862" name="Shape 862"/>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863" name="Shape 863"/>
          <p:cNvSpPr txBox="1"/>
          <p:nvPr/>
        </p:nvSpPr>
        <p:spPr>
          <a:xfrm>
            <a:off x="5683250" y="81438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864" name="Shape 864"/>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sp>
        <p:nvSpPr>
          <p:cNvPr id="865" name="Shape 865"/>
          <p:cNvSpPr txBox="1"/>
          <p:nvPr/>
        </p:nvSpPr>
        <p:spPr>
          <a:xfrm>
            <a:off x="6019801" y="3714750"/>
            <a:ext cx="1343100" cy="24294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S2</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cxnSp>
        <p:nvCxnSpPr>
          <p:cNvPr id="866" name="Shape 866"/>
          <p:cNvCxnSpPr/>
          <p:nvPr/>
        </p:nvCxnSpPr>
        <p:spPr>
          <a:xfrm rot="10800000">
            <a:off x="6553200" y="2743200"/>
            <a:ext cx="0" cy="1028700"/>
          </a:xfrm>
          <a:prstGeom prst="straightConnector1">
            <a:avLst/>
          </a:prstGeom>
          <a:noFill/>
          <a:ln cap="flat" cmpd="sng" w="9525">
            <a:solidFill>
              <a:schemeClr val="accent2"/>
            </a:solidFill>
            <a:prstDash val="dash"/>
            <a:miter lim="800000"/>
            <a:headEnd len="med" w="med" type="none"/>
            <a:tailEnd len="med" w="med" type="none"/>
          </a:ln>
        </p:spPr>
      </p:cxnSp>
      <p:cxnSp>
        <p:nvCxnSpPr>
          <p:cNvPr id="867" name="Shape 867"/>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868" name="Shape 868"/>
          <p:cNvCxnSpPr/>
          <p:nvPr/>
        </p:nvCxnSpPr>
        <p:spPr>
          <a:xfrm>
            <a:off x="6629400" y="2628900"/>
            <a:ext cx="6858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869" name="Shape 869"/>
          <p:cNvCxnSpPr/>
          <p:nvPr/>
        </p:nvCxnSpPr>
        <p:spPr>
          <a:xfrm flipH="1" rot="10800000">
            <a:off x="6629400" y="1543200"/>
            <a:ext cx="4572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870" name="Shape 870"/>
          <p:cNvCxnSpPr/>
          <p:nvPr/>
        </p:nvCxnSpPr>
        <p:spPr>
          <a:xfrm rot="10800000">
            <a:off x="7086600" y="2686050"/>
            <a:ext cx="762000" cy="1257300"/>
          </a:xfrm>
          <a:prstGeom prst="straightConnector1">
            <a:avLst/>
          </a:prstGeom>
          <a:noFill/>
          <a:ln cap="flat" cmpd="sng" w="9525">
            <a:solidFill>
              <a:schemeClr val="accent2"/>
            </a:solidFill>
            <a:prstDash val="dash"/>
            <a:miter lim="800000"/>
            <a:headEnd len="med" w="med" type="none"/>
            <a:tailEnd len="med" w="med" type="none"/>
          </a:ln>
        </p:spPr>
      </p:cxnSp>
      <p:sp>
        <p:nvSpPr>
          <p:cNvPr id="871" name="Shape 871"/>
          <p:cNvSpPr txBox="1"/>
          <p:nvPr/>
        </p:nvSpPr>
        <p:spPr>
          <a:xfrm>
            <a:off x="7620000" y="3714750"/>
            <a:ext cx="984900" cy="1300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 </a:t>
            </a:r>
          </a:p>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872" name="Shape 872"/>
          <p:cNvCxnSpPr/>
          <p:nvPr/>
        </p:nvCxnSpPr>
        <p:spPr>
          <a:xfrm flipH="1">
            <a:off x="7086600" y="857250"/>
            <a:ext cx="304800" cy="628500"/>
          </a:xfrm>
          <a:prstGeom prst="straightConnector1">
            <a:avLst/>
          </a:prstGeom>
          <a:noFill/>
          <a:ln cap="flat" cmpd="sng" w="9525">
            <a:solidFill>
              <a:schemeClr val="accent2"/>
            </a:solidFill>
            <a:prstDash val="dash"/>
            <a:miter lim="800000"/>
            <a:headEnd len="med" w="med" type="none"/>
            <a:tailEnd len="med" w="med" type="none"/>
          </a:ln>
        </p:spPr>
      </p:cxnSp>
      <p:sp>
        <p:nvSpPr>
          <p:cNvPr id="873" name="Shape 873"/>
          <p:cNvSpPr txBox="1"/>
          <p:nvPr/>
        </p:nvSpPr>
        <p:spPr>
          <a:xfrm>
            <a:off x="6229350" y="552450"/>
            <a:ext cx="25131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&lt;message G→D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874" name="Shape 874"/>
          <p:cNvCxnSpPr/>
          <p:nvPr/>
        </p:nvCxnSpPr>
        <p:spPr>
          <a:xfrm flipH="1" rot="10800000">
            <a:off x="7010400" y="3714600"/>
            <a:ext cx="228600" cy="971700"/>
          </a:xfrm>
          <a:prstGeom prst="straightConnector1">
            <a:avLst/>
          </a:prstGeom>
          <a:noFill/>
          <a:ln cap="flat" cmpd="sng" w="9525">
            <a:solidFill>
              <a:schemeClr val="accent2"/>
            </a:solidFill>
            <a:prstDash val="dash"/>
            <a:miter lim="800000"/>
            <a:headEnd len="med" w="med" type="none"/>
            <a:tailEnd len="med" w="med" type="none"/>
          </a:ln>
        </p:spPr>
      </p:cxnSp>
      <p:sp>
        <p:nvSpPr>
          <p:cNvPr id="875" name="Shape 875"/>
          <p:cNvSpPr txBox="1"/>
          <p:nvPr/>
        </p:nvSpPr>
        <p:spPr>
          <a:xfrm>
            <a:off x="6781801" y="4572001"/>
            <a:ext cx="1343100" cy="6849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sp>
        <p:nvSpPr>
          <p:cNvPr id="876" name="Shape 876"/>
          <p:cNvSpPr txBox="1"/>
          <p:nvPr>
            <p:ph type="title"/>
          </p:nvPr>
        </p:nvSpPr>
        <p:spPr>
          <a:xfrm>
            <a:off x="381001" y="209550"/>
            <a:ext cx="7191300" cy="8574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chemeClr val="dk1"/>
              </a:buClr>
              <a:buSzPct val="25000"/>
              <a:buFont typeface="Arial"/>
              <a:buNone/>
            </a:pPr>
            <a:r>
              <a:rPr i="0" lang="en" sz="2800" u="none" cap="none" strike="noStrike">
                <a:solidFill>
                  <a:srgbClr val="434343"/>
                </a:solidFill>
              </a:rPr>
              <a:t>Algorithm has Terminated</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sp>
        <p:nvSpPr>
          <p:cNvPr id="882" name="Shape 882"/>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883" name="Shape 883"/>
          <p:cNvCxnSpPr/>
          <p:nvPr/>
        </p:nvCxnSpPr>
        <p:spPr>
          <a:xfrm>
            <a:off x="2971800" y="1543050"/>
            <a:ext cx="4114800" cy="1085700"/>
          </a:xfrm>
          <a:prstGeom prst="straightConnector1">
            <a:avLst/>
          </a:prstGeom>
          <a:noFill/>
          <a:ln cap="flat" cmpd="sng" w="9525">
            <a:solidFill>
              <a:schemeClr val="accent2"/>
            </a:solidFill>
            <a:prstDash val="solid"/>
            <a:miter lim="800000"/>
            <a:headEnd len="med" w="med" type="none"/>
            <a:tailEnd len="lg" w="lg" type="stealth"/>
          </a:ln>
        </p:spPr>
      </p:cxnSp>
      <p:grpSp>
        <p:nvGrpSpPr>
          <p:cNvPr id="884" name="Shape 884"/>
          <p:cNvGrpSpPr/>
          <p:nvPr/>
        </p:nvGrpSpPr>
        <p:grpSpPr>
          <a:xfrm>
            <a:off x="152401" y="1143008"/>
            <a:ext cx="8458200" cy="2782047"/>
            <a:chOff x="152400" y="1524000"/>
            <a:chExt cx="8458200" cy="3708901"/>
          </a:xfrm>
        </p:grpSpPr>
        <p:cxnSp>
          <p:nvCxnSpPr>
            <p:cNvPr id="885" name="Shape 885"/>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886" name="Shape 886"/>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887" name="Shape 887"/>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888" name="Shape 888"/>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889" name="Shape 889"/>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890" name="Shape 890"/>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891" name="Shape 891"/>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892" name="Shape 892"/>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893" name="Shape 893"/>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894" name="Shape 894"/>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895" name="Shape 895"/>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896" name="Shape 896"/>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97" name="Shape 897"/>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98" name="Shape 898"/>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99" name="Shape 899"/>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900" name="Shape 900"/>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901" name="Shape 901"/>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902" name="Shape 902"/>
          <p:cNvSpPr txBox="1"/>
          <p:nvPr/>
        </p:nvSpPr>
        <p:spPr>
          <a:xfrm>
            <a:off x="2895604" y="857251"/>
            <a:ext cx="2031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 </a:t>
            </a:r>
            <a:r>
              <a:rPr lang="en" sz="2000" strike="sngStrike">
                <a:solidFill>
                  <a:schemeClr val="accent2"/>
                </a:solidFill>
                <a:latin typeface="Calibri"/>
                <a:ea typeface="Calibri"/>
                <a:cs typeface="Calibri"/>
                <a:sym typeface="Calibri"/>
              </a:rPr>
              <a:t>Record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21</a:t>
            </a:r>
            <a:r>
              <a:rPr lang="en" sz="2000" strike="sngStrike">
                <a:solidFill>
                  <a:schemeClr val="accent2"/>
                </a:solidFill>
                <a:latin typeface="Calibri"/>
                <a:ea typeface="Calibri"/>
                <a:cs typeface="Calibri"/>
                <a:sym typeface="Calibri"/>
              </a:rPr>
              <a:t>,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31</a:t>
            </a: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903" name="Shape 903"/>
          <p:cNvCxnSpPr/>
          <p:nvPr/>
        </p:nvCxnSpPr>
        <p:spPr>
          <a:xfrm flipH="1" rot="10800000">
            <a:off x="2971800" y="1314450"/>
            <a:ext cx="1524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904" name="Shape 904"/>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905" name="Shape 905"/>
          <p:cNvSpPr txBox="1"/>
          <p:nvPr/>
        </p:nvSpPr>
        <p:spPr>
          <a:xfrm>
            <a:off x="4114802" y="3886201"/>
            <a:ext cx="1577400" cy="2121300"/>
          </a:xfrm>
          <a:prstGeom prst="rect">
            <a:avLst/>
          </a:prstGeom>
          <a:noFill/>
          <a:ln>
            <a:noFill/>
          </a:ln>
        </p:spPr>
        <p:txBody>
          <a:bodyPr anchorCtr="0" anchor="t" bIns="34275" lIns="68575" rIns="68575" wrap="square" tIns="34275">
            <a:noAutofit/>
          </a:bodyPr>
          <a:lstStyle/>
          <a:p>
            <a:pPr indent="-342900" lvl="0" marL="342900" marR="0" rtl="0" algn="l">
              <a:spcBef>
                <a:spcPts val="0"/>
              </a:spcBef>
              <a:buClr>
                <a:schemeClr val="accent2"/>
              </a:buClr>
              <a:buSzPct val="100000"/>
              <a:buFont typeface="Arial"/>
              <a:buChar char="•"/>
            </a:pPr>
            <a:r>
              <a:rPr lang="en" sz="2000">
                <a:solidFill>
                  <a:schemeClr val="accent2"/>
                </a:solidFill>
                <a:latin typeface="Calibri"/>
                <a:ea typeface="Calibri"/>
                <a:cs typeface="Calibri"/>
                <a:sym typeface="Calibri"/>
              </a:rPr>
              <a:t>S3</a:t>
            </a:r>
          </a:p>
          <a:p>
            <a:pPr indent="-342900" lvl="0" marL="342900" marR="0" rtl="0" algn="l">
              <a:spcBef>
                <a:spcPts val="0"/>
              </a:spcBef>
              <a:buClr>
                <a:srgbClr val="3333CC"/>
              </a:buClr>
              <a:buSzPct val="100000"/>
              <a:buFont typeface="Arial"/>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accent2"/>
              </a:buClr>
              <a:buSzPct val="100000"/>
              <a:buFont typeface="Arial"/>
              <a:buChar char="•"/>
            </a:pPr>
            <a:r>
              <a:rPr lang="en" sz="2000" strike="sngStrike">
                <a:solidFill>
                  <a:schemeClr val="accent2"/>
                </a:solidFill>
                <a:latin typeface="Calibri"/>
                <a:ea typeface="Calibri"/>
                <a:cs typeface="Calibri"/>
                <a:sym typeface="Calibri"/>
              </a:rPr>
              <a:t>Record </a:t>
            </a:r>
            <a:r>
              <a:rPr lang="en" sz="2000" strike="sngStrike">
                <a:solidFill>
                  <a:srgbClr val="3333CC"/>
                </a:solidFill>
                <a:latin typeface="Calibri"/>
                <a:ea typeface="Calibri"/>
                <a:cs typeface="Calibri"/>
                <a:sym typeface="Calibri"/>
              </a:rPr>
              <a:t>C</a:t>
            </a:r>
            <a:r>
              <a:rPr baseline="-25000" i="1" lang="en" sz="2000" strike="sngStrike">
                <a:solidFill>
                  <a:srgbClr val="3333CC"/>
                </a:solidFill>
                <a:latin typeface="Calibri"/>
                <a:ea typeface="Calibri"/>
                <a:cs typeface="Calibri"/>
                <a:sym typeface="Calibri"/>
              </a:rPr>
              <a:t>23</a:t>
            </a:r>
          </a:p>
          <a:p>
            <a:pPr indent="-342900" lvl="0" marL="342900" marR="0" rtl="0" algn="l">
              <a:spcBef>
                <a:spcPts val="0"/>
              </a:spcBef>
              <a:buClr>
                <a:schemeClr val="dk1"/>
              </a:buClr>
              <a:buFont typeface="Arial"/>
              <a:buNone/>
            </a:pPr>
            <a:r>
              <a:t/>
            </a:r>
            <a:endParaRPr baseline="-25000"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06" name="Shape 906"/>
          <p:cNvCxnSpPr/>
          <p:nvPr/>
        </p:nvCxnSpPr>
        <p:spPr>
          <a:xfrm flipH="1" rot="10800000">
            <a:off x="4267200" y="3714750"/>
            <a:ext cx="304800" cy="228600"/>
          </a:xfrm>
          <a:prstGeom prst="straightConnector1">
            <a:avLst/>
          </a:prstGeom>
          <a:noFill/>
          <a:ln cap="flat" cmpd="sng" w="9525">
            <a:solidFill>
              <a:schemeClr val="accent2"/>
            </a:solidFill>
            <a:prstDash val="dash"/>
            <a:miter lim="800000"/>
            <a:headEnd len="med" w="med" type="none"/>
            <a:tailEnd len="med" w="med" type="none"/>
          </a:ln>
        </p:spPr>
      </p:cxnSp>
      <p:cxnSp>
        <p:nvCxnSpPr>
          <p:cNvPr id="907" name="Shape 907"/>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908" name="Shape 908"/>
          <p:cNvSpPr txBox="1"/>
          <p:nvPr/>
        </p:nvSpPr>
        <p:spPr>
          <a:xfrm>
            <a:off x="5698500" y="87403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909" name="Shape 909"/>
          <p:cNvCxnSpPr/>
          <p:nvPr/>
        </p:nvCxnSpPr>
        <p:spPr>
          <a:xfrm flipH="1" rot="10800000">
            <a:off x="5791200" y="1200150"/>
            <a:ext cx="152400" cy="228600"/>
          </a:xfrm>
          <a:prstGeom prst="straightConnector1">
            <a:avLst/>
          </a:prstGeom>
          <a:noFill/>
          <a:ln cap="flat" cmpd="sng" w="9525">
            <a:solidFill>
              <a:schemeClr val="accent2"/>
            </a:solidFill>
            <a:prstDash val="dash"/>
            <a:miter lim="800000"/>
            <a:headEnd len="med" w="med" type="none"/>
            <a:tailEnd len="med" w="med" type="none"/>
          </a:ln>
        </p:spPr>
      </p:cxnSp>
      <p:sp>
        <p:nvSpPr>
          <p:cNvPr id="910" name="Shape 910"/>
          <p:cNvSpPr txBox="1"/>
          <p:nvPr/>
        </p:nvSpPr>
        <p:spPr>
          <a:xfrm>
            <a:off x="6019800" y="3638551"/>
            <a:ext cx="1577400" cy="992700"/>
          </a:xfrm>
          <a:prstGeom prst="rect">
            <a:avLst/>
          </a:prstGeom>
          <a:noFill/>
          <a:ln>
            <a:noFill/>
          </a:ln>
        </p:spPr>
        <p:txBody>
          <a:bodyPr anchorCtr="0" anchor="t" bIns="34275" lIns="68575" rIns="68575" wrap="square" tIns="34275">
            <a:noAutofit/>
          </a:bodyPr>
          <a:lstStyle/>
          <a:p>
            <a:pPr indent="-330200" lvl="0" marL="342900" marR="0" rtl="0" algn="l">
              <a:spcBef>
                <a:spcPts val="0"/>
              </a:spcBef>
              <a:buClr>
                <a:schemeClr val="accent2"/>
              </a:buClr>
              <a:buSzPct val="100000"/>
              <a:buFont typeface="Arial"/>
              <a:buChar char="•"/>
            </a:pPr>
            <a:r>
              <a:rPr lang="en" sz="1800">
                <a:solidFill>
                  <a:schemeClr val="accent2"/>
                </a:solidFill>
                <a:latin typeface="Calibri"/>
                <a:ea typeface="Calibri"/>
                <a:cs typeface="Calibri"/>
                <a:sym typeface="Calibri"/>
              </a:rPr>
              <a:t>S2</a:t>
            </a:r>
          </a:p>
          <a:p>
            <a:pPr indent="-330200" lvl="0" marL="342900" marR="0" rtl="0" algn="l">
              <a:spcBef>
                <a:spcPts val="0"/>
              </a:spcBef>
              <a:buClr>
                <a:srgbClr val="3333CC"/>
              </a:buClr>
              <a:buSzPct val="100000"/>
              <a:buFont typeface="Arial"/>
              <a:buChar char="•"/>
            </a:pPr>
            <a:r>
              <a:rPr lang="en" sz="1800">
                <a:solidFill>
                  <a:srgbClr val="3333CC"/>
                </a:solidFill>
                <a:latin typeface="Calibri"/>
                <a:ea typeface="Calibri"/>
                <a:cs typeface="Calibri"/>
                <a:sym typeface="Calibri"/>
              </a:rPr>
              <a:t>C</a:t>
            </a:r>
            <a:r>
              <a:rPr baseline="-25000" i="1" lang="en" sz="1800">
                <a:solidFill>
                  <a:srgbClr val="3333CC"/>
                </a:solidFill>
                <a:latin typeface="Calibri"/>
                <a:ea typeface="Calibri"/>
                <a:cs typeface="Calibri"/>
                <a:sym typeface="Calibri"/>
              </a:rPr>
              <a:t>32</a:t>
            </a:r>
            <a:r>
              <a:rPr baseline="-25000" i="1" lang="en" sz="1800">
                <a:solidFill>
                  <a:schemeClr val="dk1"/>
                </a:solidFill>
                <a:latin typeface="Calibri"/>
                <a:ea typeface="Calibri"/>
                <a:cs typeface="Calibri"/>
                <a:sym typeface="Calibri"/>
              </a:rPr>
              <a:t> </a:t>
            </a:r>
            <a:r>
              <a:rPr lang="en" sz="1800">
                <a:solidFill>
                  <a:schemeClr val="accent2"/>
                </a:solidFill>
                <a:latin typeface="Calibri"/>
                <a:ea typeface="Calibri"/>
                <a:cs typeface="Calibri"/>
                <a:sym typeface="Calibri"/>
              </a:rPr>
              <a:t>= &lt; &gt;</a:t>
            </a:r>
          </a:p>
          <a:p>
            <a:pPr indent="-330200" lvl="0" marL="342900" marR="0" rtl="0" algn="l">
              <a:spcBef>
                <a:spcPts val="0"/>
              </a:spcBef>
              <a:buClr>
                <a:schemeClr val="accent2"/>
              </a:buClr>
              <a:buSzPct val="100000"/>
              <a:buFont typeface="Arial"/>
              <a:buChar char="•"/>
            </a:pPr>
            <a:r>
              <a:rPr lang="en" sz="1800" strike="sngStrike">
                <a:solidFill>
                  <a:schemeClr val="accent2"/>
                </a:solidFill>
                <a:latin typeface="Calibri"/>
                <a:ea typeface="Calibri"/>
                <a:cs typeface="Calibri"/>
                <a:sym typeface="Calibri"/>
              </a:rPr>
              <a:t>Record </a:t>
            </a:r>
            <a:r>
              <a:rPr lang="en" sz="1800" strike="sngStrike">
                <a:solidFill>
                  <a:srgbClr val="3333CC"/>
                </a:solidFill>
                <a:latin typeface="Calibri"/>
                <a:ea typeface="Calibri"/>
                <a:cs typeface="Calibri"/>
                <a:sym typeface="Calibri"/>
              </a:rPr>
              <a:t>C</a:t>
            </a:r>
            <a:r>
              <a:rPr baseline="-25000" i="1" lang="en" sz="1800" strike="sngStrike">
                <a:solidFill>
                  <a:srgbClr val="3333CC"/>
                </a:solidFill>
                <a:latin typeface="Calibri"/>
                <a:ea typeface="Calibri"/>
                <a:cs typeface="Calibri"/>
                <a:sym typeface="Calibri"/>
              </a:rPr>
              <a:t>12</a:t>
            </a:r>
          </a:p>
        </p:txBody>
      </p:sp>
      <p:cxnSp>
        <p:nvCxnSpPr>
          <p:cNvPr id="911" name="Shape 911"/>
          <p:cNvCxnSpPr/>
          <p:nvPr/>
        </p:nvCxnSpPr>
        <p:spPr>
          <a:xfrm rot="10800000">
            <a:off x="6553200" y="2743200"/>
            <a:ext cx="0" cy="1028700"/>
          </a:xfrm>
          <a:prstGeom prst="straightConnector1">
            <a:avLst/>
          </a:prstGeom>
          <a:noFill/>
          <a:ln cap="flat" cmpd="sng" w="9525">
            <a:solidFill>
              <a:schemeClr val="accent2"/>
            </a:solidFill>
            <a:prstDash val="dash"/>
            <a:miter lim="800000"/>
            <a:headEnd len="med" w="med" type="none"/>
            <a:tailEnd len="med" w="med" type="none"/>
          </a:ln>
        </p:spPr>
      </p:cxnSp>
      <p:cxnSp>
        <p:nvCxnSpPr>
          <p:cNvPr id="912" name="Shape 912"/>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913" name="Shape 913"/>
          <p:cNvCxnSpPr/>
          <p:nvPr/>
        </p:nvCxnSpPr>
        <p:spPr>
          <a:xfrm>
            <a:off x="6629400" y="2628900"/>
            <a:ext cx="6858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914" name="Shape 914"/>
          <p:cNvCxnSpPr/>
          <p:nvPr/>
        </p:nvCxnSpPr>
        <p:spPr>
          <a:xfrm flipH="1" rot="10800000">
            <a:off x="6629400" y="1543200"/>
            <a:ext cx="4572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915" name="Shape 915"/>
          <p:cNvCxnSpPr/>
          <p:nvPr/>
        </p:nvCxnSpPr>
        <p:spPr>
          <a:xfrm rot="10800000">
            <a:off x="7086600" y="2686050"/>
            <a:ext cx="762000" cy="1257300"/>
          </a:xfrm>
          <a:prstGeom prst="straightConnector1">
            <a:avLst/>
          </a:prstGeom>
          <a:noFill/>
          <a:ln cap="flat" cmpd="sng" w="9525">
            <a:solidFill>
              <a:schemeClr val="accent2"/>
            </a:solidFill>
            <a:prstDash val="dash"/>
            <a:miter lim="800000"/>
            <a:headEnd len="med" w="med" type="none"/>
            <a:tailEnd len="med" w="med" type="none"/>
          </a:ln>
        </p:spPr>
      </p:cxnSp>
      <p:sp>
        <p:nvSpPr>
          <p:cNvPr id="916" name="Shape 916"/>
          <p:cNvSpPr txBox="1"/>
          <p:nvPr/>
        </p:nvSpPr>
        <p:spPr>
          <a:xfrm>
            <a:off x="7620000" y="3714750"/>
            <a:ext cx="984900" cy="1300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 </a:t>
            </a:r>
          </a:p>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17" name="Shape 917"/>
          <p:cNvCxnSpPr/>
          <p:nvPr/>
        </p:nvCxnSpPr>
        <p:spPr>
          <a:xfrm flipH="1">
            <a:off x="7086600" y="857250"/>
            <a:ext cx="304800" cy="628500"/>
          </a:xfrm>
          <a:prstGeom prst="straightConnector1">
            <a:avLst/>
          </a:prstGeom>
          <a:noFill/>
          <a:ln cap="flat" cmpd="sng" w="9525">
            <a:solidFill>
              <a:schemeClr val="accent2"/>
            </a:solidFill>
            <a:prstDash val="dash"/>
            <a:miter lim="800000"/>
            <a:headEnd len="med" w="med" type="none"/>
            <a:tailEnd len="med" w="med" type="none"/>
          </a:ln>
        </p:spPr>
      </p:cxnSp>
      <p:sp>
        <p:nvSpPr>
          <p:cNvPr id="918" name="Shape 918"/>
          <p:cNvSpPr txBox="1"/>
          <p:nvPr/>
        </p:nvSpPr>
        <p:spPr>
          <a:xfrm>
            <a:off x="6229350" y="552450"/>
            <a:ext cx="25131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&lt;message G→D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19" name="Shape 919"/>
          <p:cNvCxnSpPr/>
          <p:nvPr/>
        </p:nvCxnSpPr>
        <p:spPr>
          <a:xfrm flipH="1" rot="10800000">
            <a:off x="7034150" y="3714450"/>
            <a:ext cx="204900" cy="900600"/>
          </a:xfrm>
          <a:prstGeom prst="straightConnector1">
            <a:avLst/>
          </a:prstGeom>
          <a:noFill/>
          <a:ln cap="flat" cmpd="sng" w="9525">
            <a:solidFill>
              <a:schemeClr val="accent2"/>
            </a:solidFill>
            <a:prstDash val="dash"/>
            <a:miter lim="800000"/>
            <a:headEnd len="med" w="med" type="none"/>
            <a:tailEnd len="med" w="med" type="none"/>
          </a:ln>
        </p:spPr>
      </p:cxnSp>
      <p:sp>
        <p:nvSpPr>
          <p:cNvPr id="920" name="Shape 920"/>
          <p:cNvSpPr txBox="1"/>
          <p:nvPr/>
        </p:nvSpPr>
        <p:spPr>
          <a:xfrm>
            <a:off x="6858001" y="4476750"/>
            <a:ext cx="1481400" cy="992700"/>
          </a:xfrm>
          <a:prstGeom prst="rect">
            <a:avLst/>
          </a:prstGeom>
          <a:noFill/>
          <a:ln>
            <a:noFill/>
          </a:ln>
        </p:spPr>
        <p:txBody>
          <a:bodyPr anchorCtr="0" anchor="t" bIns="34275" lIns="68575" rIns="68575" wrap="square" tIns="34275">
            <a:noAutofit/>
          </a:bodyPr>
          <a:lstStyle/>
          <a:p>
            <a:pPr indent="-241300" lvl="0" marL="254000" marR="0" rtl="0" algn="l">
              <a:spcBef>
                <a:spcPts val="0"/>
              </a:spcBef>
              <a:buClr>
                <a:schemeClr val="accent2"/>
              </a:buClr>
              <a:buSzPct val="100000"/>
              <a:buFont typeface="Calibri"/>
              <a:buChar char="•"/>
            </a:pPr>
            <a:r>
              <a:rPr lang="en" sz="1800">
                <a:solidFill>
                  <a:schemeClr val="accent2"/>
                </a:solidFill>
                <a:latin typeface="Calibri"/>
                <a:ea typeface="Calibri"/>
                <a:cs typeface="Calibri"/>
                <a:sym typeface="Calibri"/>
              </a:rPr>
              <a:t>Duplicate!</a:t>
            </a:r>
          </a:p>
          <a:p>
            <a:pPr indent="-241300" lvl="0" marL="254000" marR="0" rtl="0" algn="l">
              <a:spcBef>
                <a:spcPts val="0"/>
              </a:spcBef>
              <a:buClr>
                <a:srgbClr val="3333CC"/>
              </a:buClr>
              <a:buSzPct val="100000"/>
              <a:buFont typeface="Calibri"/>
              <a:buChar char="•"/>
            </a:pPr>
            <a:r>
              <a:rPr lang="en" sz="1800">
                <a:solidFill>
                  <a:srgbClr val="3333CC"/>
                </a:solidFill>
                <a:latin typeface="Calibri"/>
                <a:ea typeface="Calibri"/>
                <a:cs typeface="Calibri"/>
                <a:sym typeface="Calibri"/>
              </a:rPr>
              <a:t>C</a:t>
            </a:r>
            <a:r>
              <a:rPr baseline="-25000" i="1" lang="en" sz="1800">
                <a:solidFill>
                  <a:srgbClr val="3333CC"/>
                </a:solidFill>
                <a:latin typeface="Calibri"/>
                <a:ea typeface="Calibri"/>
                <a:cs typeface="Calibri"/>
                <a:sym typeface="Calibri"/>
              </a:rPr>
              <a:t>23</a:t>
            </a:r>
            <a:r>
              <a:rPr baseline="-25000" i="1" lang="en" sz="1800">
                <a:solidFill>
                  <a:schemeClr val="dk1"/>
                </a:solidFill>
                <a:latin typeface="Calibri"/>
                <a:ea typeface="Calibri"/>
                <a:cs typeface="Calibri"/>
                <a:sym typeface="Calibri"/>
              </a:rPr>
              <a:t> </a:t>
            </a:r>
            <a:r>
              <a:rPr lang="en" sz="18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sz="1800">
              <a:solidFill>
                <a:schemeClr val="accent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5" name="Shape 925"/>
        <p:cNvGrpSpPr/>
        <p:nvPr/>
      </p:nvGrpSpPr>
      <p:grpSpPr>
        <a:xfrm>
          <a:off x="0" y="0"/>
          <a:ext cx="0" cy="0"/>
          <a:chOff x="0" y="0"/>
          <a:chExt cx="0" cy="0"/>
        </a:xfrm>
      </p:grpSpPr>
      <p:sp>
        <p:nvSpPr>
          <p:cNvPr id="926" name="Shape 926"/>
          <p:cNvSpPr/>
          <p:nvPr/>
        </p:nvSpPr>
        <p:spPr>
          <a:xfrm>
            <a:off x="0" y="0"/>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cxnSp>
        <p:nvCxnSpPr>
          <p:cNvPr id="927" name="Shape 927"/>
          <p:cNvCxnSpPr/>
          <p:nvPr/>
        </p:nvCxnSpPr>
        <p:spPr>
          <a:xfrm>
            <a:off x="2971800" y="1543050"/>
            <a:ext cx="4114800" cy="1085700"/>
          </a:xfrm>
          <a:prstGeom prst="straightConnector1">
            <a:avLst/>
          </a:prstGeom>
          <a:noFill/>
          <a:ln cap="flat" cmpd="sng" w="9525">
            <a:solidFill>
              <a:schemeClr val="accent2"/>
            </a:solidFill>
            <a:prstDash val="solid"/>
            <a:miter lim="800000"/>
            <a:headEnd len="med" w="med" type="none"/>
            <a:tailEnd len="lg" w="lg" type="stealth"/>
          </a:ln>
        </p:spPr>
      </p:cxnSp>
      <p:grpSp>
        <p:nvGrpSpPr>
          <p:cNvPr id="928" name="Shape 928"/>
          <p:cNvGrpSpPr/>
          <p:nvPr/>
        </p:nvGrpSpPr>
        <p:grpSpPr>
          <a:xfrm>
            <a:off x="152401" y="1143008"/>
            <a:ext cx="8458200" cy="2782047"/>
            <a:chOff x="152400" y="1524000"/>
            <a:chExt cx="8458200" cy="3708901"/>
          </a:xfrm>
        </p:grpSpPr>
        <p:cxnSp>
          <p:nvCxnSpPr>
            <p:cNvPr id="929" name="Shape 929"/>
            <p:cNvCxnSpPr/>
            <p:nvPr/>
          </p:nvCxnSpPr>
          <p:spPr>
            <a:xfrm>
              <a:off x="914400" y="2057333"/>
              <a:ext cx="7620000" cy="0"/>
            </a:xfrm>
            <a:prstGeom prst="straightConnector1">
              <a:avLst/>
            </a:prstGeom>
            <a:noFill/>
            <a:ln cap="flat" cmpd="sng" w="12700">
              <a:solidFill>
                <a:schemeClr val="dk1"/>
              </a:solidFill>
              <a:prstDash val="solid"/>
              <a:miter lim="800000"/>
              <a:headEnd len="med" w="med" type="none"/>
              <a:tailEnd len="lg" w="lg" type="stealth"/>
            </a:ln>
          </p:spPr>
        </p:cxnSp>
        <p:cxnSp>
          <p:nvCxnSpPr>
            <p:cNvPr id="930" name="Shape 930"/>
            <p:cNvCxnSpPr/>
            <p:nvPr/>
          </p:nvCxnSpPr>
          <p:spPr>
            <a:xfrm>
              <a:off x="914400" y="3504951"/>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931" name="Shape 931"/>
            <p:cNvSpPr txBox="1"/>
            <p:nvPr/>
          </p:nvSpPr>
          <p:spPr>
            <a:xfrm>
              <a:off x="152400" y="3200400"/>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932" name="Shape 932"/>
            <p:cNvCxnSpPr/>
            <p:nvPr/>
          </p:nvCxnSpPr>
          <p:spPr>
            <a:xfrm>
              <a:off x="7239000" y="2057333"/>
              <a:ext cx="914400" cy="2895300"/>
            </a:xfrm>
            <a:prstGeom prst="straightConnector1">
              <a:avLst/>
            </a:prstGeom>
            <a:noFill/>
            <a:ln cap="flat" cmpd="sng" w="9525">
              <a:solidFill>
                <a:schemeClr val="dk1"/>
              </a:solidFill>
              <a:prstDash val="solid"/>
              <a:miter lim="800000"/>
              <a:headEnd len="med" w="med" type="none"/>
              <a:tailEnd len="lg" w="lg" type="stealth"/>
            </a:ln>
          </p:spPr>
        </p:cxnSp>
        <p:sp>
          <p:nvSpPr>
            <p:cNvPr id="933" name="Shape 933"/>
            <p:cNvSpPr txBox="1"/>
            <p:nvPr/>
          </p:nvSpPr>
          <p:spPr>
            <a:xfrm>
              <a:off x="7696200" y="2362199"/>
              <a:ext cx="7371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934" name="Shape 934"/>
            <p:cNvCxnSpPr/>
            <p:nvPr/>
          </p:nvCxnSpPr>
          <p:spPr>
            <a:xfrm flipH="1" rot="10800000">
              <a:off x="2362200" y="3505069"/>
              <a:ext cx="12954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935" name="Shape 935"/>
            <p:cNvCxnSpPr/>
            <p:nvPr/>
          </p:nvCxnSpPr>
          <p:spPr>
            <a:xfrm>
              <a:off x="2133600" y="2057333"/>
              <a:ext cx="685800" cy="1447500"/>
            </a:xfrm>
            <a:prstGeom prst="straightConnector1">
              <a:avLst/>
            </a:prstGeom>
            <a:noFill/>
            <a:ln cap="flat" cmpd="sng" w="9525">
              <a:solidFill>
                <a:schemeClr val="dk1"/>
              </a:solidFill>
              <a:prstDash val="solid"/>
              <a:miter lim="800000"/>
              <a:headEnd len="med" w="med" type="none"/>
              <a:tailEnd len="lg" w="lg" type="stealth"/>
            </a:ln>
          </p:spPr>
        </p:cxnSp>
        <p:cxnSp>
          <p:nvCxnSpPr>
            <p:cNvPr id="936" name="Shape 936"/>
            <p:cNvCxnSpPr/>
            <p:nvPr/>
          </p:nvCxnSpPr>
          <p:spPr>
            <a:xfrm flipH="1" rot="10800000">
              <a:off x="6096000" y="2057418"/>
              <a:ext cx="517500" cy="1443300"/>
            </a:xfrm>
            <a:prstGeom prst="straightConnector1">
              <a:avLst/>
            </a:prstGeom>
            <a:noFill/>
            <a:ln cap="flat" cmpd="sng" w="9525">
              <a:solidFill>
                <a:schemeClr val="dk1"/>
              </a:solidFill>
              <a:prstDash val="solid"/>
              <a:miter lim="800000"/>
              <a:headEnd len="med" w="med" type="none"/>
              <a:tailEnd len="lg" w="lg" type="stealth"/>
            </a:ln>
          </p:spPr>
        </p:cxnSp>
        <p:sp>
          <p:nvSpPr>
            <p:cNvPr id="937" name="Shape 937"/>
            <p:cNvSpPr txBox="1"/>
            <p:nvPr/>
          </p:nvSpPr>
          <p:spPr>
            <a:xfrm>
              <a:off x="152400" y="1828799"/>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938" name="Shape 938"/>
            <p:cNvCxnSpPr/>
            <p:nvPr/>
          </p:nvCxnSpPr>
          <p:spPr>
            <a:xfrm>
              <a:off x="990600" y="4952568"/>
              <a:ext cx="7620000" cy="0"/>
            </a:xfrm>
            <a:prstGeom prst="straightConnector1">
              <a:avLst/>
            </a:prstGeom>
            <a:noFill/>
            <a:ln cap="flat" cmpd="sng" w="12700">
              <a:solidFill>
                <a:schemeClr val="dk1"/>
              </a:solidFill>
              <a:prstDash val="solid"/>
              <a:miter lim="800000"/>
              <a:headEnd len="med" w="med" type="none"/>
              <a:tailEnd len="lg" w="lg" type="stealth"/>
            </a:ln>
          </p:spPr>
        </p:cxnSp>
        <p:sp>
          <p:nvSpPr>
            <p:cNvPr id="939" name="Shape 939"/>
            <p:cNvSpPr txBox="1"/>
            <p:nvPr/>
          </p:nvSpPr>
          <p:spPr>
            <a:xfrm>
              <a:off x="152400" y="4648201"/>
              <a:ext cx="463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940" name="Shape 940"/>
            <p:cNvSpPr/>
            <p:nvPr/>
          </p:nvSpPr>
          <p:spPr>
            <a:xfrm>
              <a:off x="1447800" y="196632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41" name="Shape 941"/>
            <p:cNvSpPr/>
            <p:nvPr/>
          </p:nvSpPr>
          <p:spPr>
            <a:xfrm>
              <a:off x="4876800" y="19811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42" name="Shape 942"/>
            <p:cNvSpPr/>
            <p:nvPr/>
          </p:nvSpPr>
          <p:spPr>
            <a:xfrm>
              <a:off x="5029200" y="4876378"/>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43" name="Shape 943"/>
            <p:cNvSpPr txBox="1"/>
            <p:nvPr/>
          </p:nvSpPr>
          <p:spPr>
            <a:xfrm>
              <a:off x="1295400" y="1524000"/>
              <a:ext cx="6934200" cy="1077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944" name="Shape 944"/>
            <p:cNvSpPr txBox="1"/>
            <p:nvPr/>
          </p:nvSpPr>
          <p:spPr>
            <a:xfrm>
              <a:off x="1447800" y="2967040"/>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945" name="Shape 945"/>
            <p:cNvSpPr txBox="1"/>
            <p:nvPr/>
          </p:nvSpPr>
          <p:spPr>
            <a:xfrm>
              <a:off x="1524000" y="4419601"/>
              <a:ext cx="6934200" cy="584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946" name="Shape 946"/>
          <p:cNvSpPr txBox="1"/>
          <p:nvPr/>
        </p:nvSpPr>
        <p:spPr>
          <a:xfrm>
            <a:off x="2895601" y="857250"/>
            <a:ext cx="410100" cy="3771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a:t>
            </a:r>
          </a:p>
        </p:txBody>
      </p:sp>
      <p:cxnSp>
        <p:nvCxnSpPr>
          <p:cNvPr id="947" name="Shape 947"/>
          <p:cNvCxnSpPr/>
          <p:nvPr/>
        </p:nvCxnSpPr>
        <p:spPr>
          <a:xfrm>
            <a:off x="2971800" y="1543050"/>
            <a:ext cx="16002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948" name="Shape 948"/>
          <p:cNvSpPr txBox="1"/>
          <p:nvPr/>
        </p:nvSpPr>
        <p:spPr>
          <a:xfrm>
            <a:off x="4114801" y="3886201"/>
            <a:ext cx="1290300" cy="1505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S3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baseline="-25000"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49" name="Shape 949"/>
          <p:cNvCxnSpPr/>
          <p:nvPr/>
        </p:nvCxnSpPr>
        <p:spPr>
          <a:xfrm flipH="1" rot="10800000">
            <a:off x="4648200" y="1543050"/>
            <a:ext cx="1143000" cy="2171700"/>
          </a:xfrm>
          <a:prstGeom prst="straightConnector1">
            <a:avLst/>
          </a:prstGeom>
          <a:noFill/>
          <a:ln cap="flat" cmpd="sng" w="9525">
            <a:solidFill>
              <a:schemeClr val="accent2"/>
            </a:solidFill>
            <a:prstDash val="solid"/>
            <a:miter lim="800000"/>
            <a:headEnd len="med" w="med" type="none"/>
            <a:tailEnd len="lg" w="lg" type="stealth"/>
          </a:ln>
        </p:spPr>
      </p:cxnSp>
      <p:sp>
        <p:nvSpPr>
          <p:cNvPr id="950" name="Shape 950"/>
          <p:cNvSpPr txBox="1"/>
          <p:nvPr/>
        </p:nvSpPr>
        <p:spPr>
          <a:xfrm>
            <a:off x="5683250" y="814388"/>
            <a:ext cx="10833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sp>
        <p:nvSpPr>
          <p:cNvPr id="951" name="Shape 951"/>
          <p:cNvSpPr txBox="1"/>
          <p:nvPr/>
        </p:nvSpPr>
        <p:spPr>
          <a:xfrm>
            <a:off x="6019801" y="3714751"/>
            <a:ext cx="1405500" cy="21213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S2   </a:t>
            </a: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baseline="-25000"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i="1" sz="2000">
              <a:solidFill>
                <a:schemeClr val="dk1"/>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52" name="Shape 952"/>
          <p:cNvCxnSpPr/>
          <p:nvPr/>
        </p:nvCxnSpPr>
        <p:spPr>
          <a:xfrm flipH="1" rot="10800000">
            <a:off x="4648200" y="2629050"/>
            <a:ext cx="19050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953" name="Shape 953"/>
          <p:cNvCxnSpPr/>
          <p:nvPr/>
        </p:nvCxnSpPr>
        <p:spPr>
          <a:xfrm>
            <a:off x="6629400" y="2628900"/>
            <a:ext cx="685800" cy="1085700"/>
          </a:xfrm>
          <a:prstGeom prst="straightConnector1">
            <a:avLst/>
          </a:prstGeom>
          <a:noFill/>
          <a:ln cap="flat" cmpd="sng" w="9525">
            <a:solidFill>
              <a:schemeClr val="accent2"/>
            </a:solidFill>
            <a:prstDash val="solid"/>
            <a:miter lim="800000"/>
            <a:headEnd len="med" w="med" type="none"/>
            <a:tailEnd len="lg" w="lg" type="stealth"/>
          </a:ln>
        </p:spPr>
      </p:cxnSp>
      <p:cxnSp>
        <p:nvCxnSpPr>
          <p:cNvPr id="954" name="Shape 954"/>
          <p:cNvCxnSpPr/>
          <p:nvPr/>
        </p:nvCxnSpPr>
        <p:spPr>
          <a:xfrm flipH="1" rot="10800000">
            <a:off x="6629400" y="1543200"/>
            <a:ext cx="457200" cy="1085700"/>
          </a:xfrm>
          <a:prstGeom prst="straightConnector1">
            <a:avLst/>
          </a:prstGeom>
          <a:noFill/>
          <a:ln cap="flat" cmpd="sng" w="9525">
            <a:solidFill>
              <a:schemeClr val="accent2"/>
            </a:solidFill>
            <a:prstDash val="solid"/>
            <a:miter lim="800000"/>
            <a:headEnd len="med" w="med" type="none"/>
            <a:tailEnd len="lg" w="lg" type="stealth"/>
          </a:ln>
        </p:spPr>
      </p:cxnSp>
      <p:sp>
        <p:nvSpPr>
          <p:cNvPr id="955" name="Shape 955"/>
          <p:cNvSpPr txBox="1"/>
          <p:nvPr/>
        </p:nvSpPr>
        <p:spPr>
          <a:xfrm>
            <a:off x="7620000" y="3714750"/>
            <a:ext cx="984900" cy="1300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 </a:t>
            </a:r>
          </a:p>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sp>
        <p:nvSpPr>
          <p:cNvPr id="956" name="Shape 956"/>
          <p:cNvSpPr txBox="1"/>
          <p:nvPr/>
        </p:nvSpPr>
        <p:spPr>
          <a:xfrm>
            <a:off x="6229350" y="552450"/>
            <a:ext cx="2513100" cy="992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&lt;message G→D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sp>
        <p:nvSpPr>
          <p:cNvPr id="957" name="Shape 957"/>
          <p:cNvSpPr txBox="1"/>
          <p:nvPr/>
        </p:nvSpPr>
        <p:spPr>
          <a:xfrm>
            <a:off x="6781800" y="4572001"/>
            <a:ext cx="984900" cy="684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sp>
        <p:nvSpPr>
          <p:cNvPr id="958" name="Shape 958"/>
          <p:cNvSpPr txBox="1"/>
          <p:nvPr>
            <p:ph type="title"/>
          </p:nvPr>
        </p:nvSpPr>
        <p:spPr>
          <a:xfrm>
            <a:off x="304800" y="190500"/>
            <a:ext cx="8458200" cy="8574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chemeClr val="dk1"/>
              </a:buClr>
              <a:buSzPct val="25000"/>
              <a:buFont typeface="Arial"/>
              <a:buNone/>
            </a:pPr>
            <a:r>
              <a:rPr i="0" lang="en" sz="2800" u="none" cap="none" strike="noStrike">
                <a:solidFill>
                  <a:srgbClr val="434343"/>
                </a:solidFill>
              </a:rPr>
              <a:t>Collect the Global Snapshot Pieces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b="0" l="0" r="0" t="0"/>
          <a:stretch/>
        </p:blipFill>
        <p:spPr>
          <a:xfrm>
            <a:off x="3907696" y="420123"/>
            <a:ext cx="1328607" cy="1692245"/>
          </a:xfrm>
          <a:prstGeom prst="rect">
            <a:avLst/>
          </a:prstGeom>
          <a:noFill/>
          <a:ln>
            <a:noFill/>
          </a:ln>
        </p:spPr>
      </p:pic>
      <p:sp>
        <p:nvSpPr>
          <p:cNvPr id="165" name="Shape 165"/>
          <p:cNvSpPr txBox="1"/>
          <p:nvPr/>
        </p:nvSpPr>
        <p:spPr>
          <a:xfrm>
            <a:off x="3858600" y="2154675"/>
            <a:ext cx="1426800" cy="276900"/>
          </a:xfrm>
          <a:prstGeom prst="rect">
            <a:avLst/>
          </a:prstGeom>
          <a:noFill/>
          <a:ln>
            <a:noFill/>
          </a:ln>
        </p:spPr>
        <p:txBody>
          <a:bodyPr anchorCtr="0" anchor="t" bIns="34275" lIns="68575" rIns="68575" wrap="square" tIns="34275">
            <a:noAutofit/>
          </a:bodyPr>
          <a:lstStyle/>
          <a:p>
            <a:pPr indent="0" lvl="0" marL="0" marR="0" rtl="0" algn="ctr">
              <a:spcBef>
                <a:spcPts val="0"/>
              </a:spcBef>
              <a:buSzPct val="25000"/>
              <a:buNone/>
            </a:pPr>
            <a:r>
              <a:rPr lang="en" sz="1400">
                <a:solidFill>
                  <a:schemeClr val="dk1"/>
                </a:solidFill>
                <a:latin typeface="Calibri"/>
                <a:ea typeface="Calibri"/>
                <a:cs typeface="Calibri"/>
                <a:sym typeface="Calibri"/>
              </a:rPr>
              <a:t>Leslie Lamport</a:t>
            </a:r>
          </a:p>
        </p:txBody>
      </p:sp>
      <p:sp>
        <p:nvSpPr>
          <p:cNvPr id="166" name="Shape 166"/>
          <p:cNvSpPr txBox="1"/>
          <p:nvPr/>
        </p:nvSpPr>
        <p:spPr>
          <a:xfrm>
            <a:off x="1381131" y="2738228"/>
            <a:ext cx="6661500" cy="2192700"/>
          </a:xfrm>
          <a:prstGeom prst="rect">
            <a:avLst/>
          </a:prstGeom>
          <a:noFill/>
          <a:ln>
            <a:noFill/>
          </a:ln>
        </p:spPr>
        <p:txBody>
          <a:bodyPr anchorCtr="0" anchor="t" bIns="34275" lIns="68575" rIns="68575" wrap="square" tIns="34275">
            <a:noAutofit/>
          </a:bodyPr>
          <a:lstStyle/>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BS in Math from MIT, 1960</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MA, Ph.D. in Math from Brandeis, 1972</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Research in industry</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Massachusetts Computer Associates  (1970-77)</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SRI International (1977-85)</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DEC/Compaq (1985-2001)</a:t>
            </a:r>
          </a:p>
          <a:p>
            <a:pPr indent="-254000" lvl="1" marL="596900" marR="0" rtl="0" algn="l">
              <a:spcBef>
                <a:spcPts val="0"/>
              </a:spcBef>
              <a:buClr>
                <a:schemeClr val="dk1"/>
              </a:buClr>
              <a:buSzPct val="100000"/>
              <a:buFont typeface="Calibri"/>
              <a:buChar char="•"/>
            </a:pPr>
            <a:r>
              <a:rPr i="0" lang="en" sz="1200" u="none" cap="none" strike="noStrike">
                <a:solidFill>
                  <a:schemeClr val="dk1"/>
                </a:solidFill>
                <a:latin typeface="Calibri"/>
                <a:ea typeface="Calibri"/>
                <a:cs typeface="Calibri"/>
                <a:sym typeface="Calibri"/>
              </a:rPr>
              <a:t>Microsoft Research (2001-)</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2000 PODC Influential Paper award for </a:t>
            </a:r>
            <a:r>
              <a:rPr i="1" lang="en" sz="1500">
                <a:solidFill>
                  <a:schemeClr val="dk1"/>
                </a:solidFill>
                <a:latin typeface="Calibri"/>
                <a:ea typeface="Calibri"/>
                <a:cs typeface="Calibri"/>
                <a:sym typeface="Calibri"/>
              </a:rPr>
              <a:t>Time, Clocks, and the Ordering of Events</a:t>
            </a:r>
          </a:p>
          <a:p>
            <a:pPr indent="-247650" lvl="0" marL="254000" marR="0" rtl="0" algn="l">
              <a:spcBef>
                <a:spcPts val="0"/>
              </a:spcBef>
              <a:buClr>
                <a:schemeClr val="dk1"/>
              </a:buClr>
              <a:buSzPct val="100000"/>
              <a:buFont typeface="Calibri"/>
              <a:buChar char="•"/>
            </a:pPr>
            <a:r>
              <a:rPr lang="en" sz="1500">
                <a:solidFill>
                  <a:schemeClr val="dk1"/>
                </a:solidFill>
                <a:latin typeface="Calibri"/>
                <a:ea typeface="Calibri"/>
                <a:cs typeface="Calibri"/>
                <a:sym typeface="Calibri"/>
              </a:rPr>
              <a:t>2013 Turing Award Winner and initial developer of LaTeX</a:t>
            </a:r>
          </a:p>
          <a:p>
            <a:pPr indent="0" lvl="0" marL="0" marR="0" rtl="0" algn="l">
              <a:spcBef>
                <a:spcPts val="0"/>
              </a:spcBef>
              <a:buNone/>
            </a:pPr>
            <a:r>
              <a:t/>
            </a:r>
            <a:endParaRPr sz="15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sp>
        <p:nvSpPr>
          <p:cNvPr id="964" name="Shape 964"/>
          <p:cNvSpPr/>
          <p:nvPr/>
        </p:nvSpPr>
        <p:spPr>
          <a:xfrm>
            <a:off x="0" y="218281"/>
            <a:ext cx="9144000" cy="1525500"/>
          </a:xfrm>
          <a:prstGeom prst="rect">
            <a:avLst/>
          </a:prstGeom>
          <a:noFill/>
          <a:ln>
            <a:noFill/>
          </a:ln>
        </p:spPr>
        <p:txBody>
          <a:bodyPr anchorCtr="0" anchor="t" bIns="34275" lIns="68575" rIns="68575" wrap="square" tIns="34275">
            <a:noAutofit/>
          </a:bodyPr>
          <a:lstStyle/>
          <a:p>
            <a:pPr indent="0" lvl="0" marL="0" marR="0" rtl="0" algn="l">
              <a:spcBef>
                <a:spcPts val="0"/>
              </a:spcBef>
              <a:buNone/>
            </a:pPr>
            <a:r>
              <a:t/>
            </a:r>
            <a:endParaRPr sz="2400">
              <a:solidFill>
                <a:schemeClr val="dk1"/>
              </a:solidFill>
              <a:latin typeface="Arial"/>
              <a:ea typeface="Arial"/>
              <a:cs typeface="Arial"/>
              <a:sym typeface="Arial"/>
            </a:endParaRPr>
          </a:p>
        </p:txBody>
      </p:sp>
      <p:sp>
        <p:nvSpPr>
          <p:cNvPr id="965" name="Shape 965"/>
          <p:cNvSpPr txBox="1"/>
          <p:nvPr/>
        </p:nvSpPr>
        <p:spPr>
          <a:xfrm>
            <a:off x="4114801" y="3886200"/>
            <a:ext cx="1343100" cy="18135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S3</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sp>
        <p:nvSpPr>
          <p:cNvPr id="966" name="Shape 966"/>
          <p:cNvSpPr txBox="1"/>
          <p:nvPr/>
        </p:nvSpPr>
        <p:spPr>
          <a:xfrm>
            <a:off x="6019801" y="3714750"/>
            <a:ext cx="1343100" cy="24294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chemeClr val="accent2"/>
              </a:buClr>
              <a:buSzPct val="100000"/>
              <a:buFont typeface="Calibri"/>
              <a:buChar char="•"/>
            </a:pPr>
            <a:r>
              <a:rPr lang="en" sz="2000">
                <a:solidFill>
                  <a:schemeClr val="accent2"/>
                </a:solidFill>
                <a:latin typeface="Calibri"/>
                <a:ea typeface="Calibri"/>
                <a:cs typeface="Calibri"/>
                <a:sym typeface="Calibri"/>
              </a:rPr>
              <a:t>S2</a:t>
            </a:r>
          </a:p>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baseline="-25000"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i="1" sz="2000">
              <a:solidFill>
                <a:schemeClr val="dk1"/>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sp>
        <p:nvSpPr>
          <p:cNvPr id="967" name="Shape 967"/>
          <p:cNvSpPr txBox="1"/>
          <p:nvPr/>
        </p:nvSpPr>
        <p:spPr>
          <a:xfrm>
            <a:off x="6781801" y="4572001"/>
            <a:ext cx="1343100" cy="684900"/>
          </a:xfrm>
          <a:prstGeom prst="rect">
            <a:avLst/>
          </a:prstGeom>
          <a:noFill/>
          <a:ln>
            <a:noFill/>
          </a:ln>
        </p:spPr>
        <p:txBody>
          <a:bodyPr anchorCtr="0" anchor="t" bIns="34275" lIns="68575" rIns="68575" wrap="square" tIns="34275">
            <a:noAutofit/>
          </a:bodyPr>
          <a:lstStyle/>
          <a:p>
            <a:pPr indent="-254000" lvl="0" marL="254000" marR="0" rtl="0" algn="l">
              <a:spcBef>
                <a:spcPts val="0"/>
              </a:spcBef>
              <a:buClr>
                <a:srgbClr val="3333CC"/>
              </a:buClr>
              <a:buSzPct val="100000"/>
              <a:buFont typeface="Calibri"/>
              <a:buChar char="•"/>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23</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254000" lvl="0" marL="254000" marR="0" rtl="0" algn="l">
              <a:spcBef>
                <a:spcPts val="0"/>
              </a:spcBef>
              <a:buClr>
                <a:schemeClr val="dk1"/>
              </a:buClr>
              <a:buFont typeface="Times New Roman"/>
              <a:buNone/>
            </a:pPr>
            <a:r>
              <a:t/>
            </a:r>
            <a:endParaRPr sz="2000">
              <a:solidFill>
                <a:schemeClr val="accent2"/>
              </a:solidFill>
              <a:latin typeface="Calibri"/>
              <a:ea typeface="Calibri"/>
              <a:cs typeface="Calibri"/>
              <a:sym typeface="Calibri"/>
            </a:endParaRPr>
          </a:p>
        </p:txBody>
      </p:sp>
      <p:sp>
        <p:nvSpPr>
          <p:cNvPr id="968" name="Shape 968"/>
          <p:cNvSpPr txBox="1"/>
          <p:nvPr>
            <p:ph type="title"/>
          </p:nvPr>
        </p:nvSpPr>
        <p:spPr>
          <a:xfrm>
            <a:off x="228600" y="200025"/>
            <a:ext cx="7772400" cy="8574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chemeClr val="dk1"/>
              </a:buClr>
              <a:buSzPct val="25000"/>
              <a:buFont typeface="Arial"/>
              <a:buNone/>
            </a:pPr>
            <a:r>
              <a:rPr i="0" lang="en" sz="2800" u="none" cap="none" strike="noStrike">
                <a:solidFill>
                  <a:srgbClr val="434343"/>
                </a:solidFill>
              </a:rPr>
              <a:t>Consistent Cut Obtained</a:t>
            </a:r>
          </a:p>
        </p:txBody>
      </p:sp>
      <p:grpSp>
        <p:nvGrpSpPr>
          <p:cNvPr id="969" name="Shape 969"/>
          <p:cNvGrpSpPr/>
          <p:nvPr/>
        </p:nvGrpSpPr>
        <p:grpSpPr>
          <a:xfrm>
            <a:off x="152392" y="552452"/>
            <a:ext cx="8589746" cy="4462876"/>
            <a:chOff x="152400" y="736937"/>
            <a:chExt cx="8589746" cy="5948122"/>
          </a:xfrm>
        </p:grpSpPr>
        <p:grpSp>
          <p:nvGrpSpPr>
            <p:cNvPr id="970" name="Shape 970"/>
            <p:cNvGrpSpPr/>
            <p:nvPr/>
          </p:nvGrpSpPr>
          <p:grpSpPr>
            <a:xfrm>
              <a:off x="152400" y="1524000"/>
              <a:ext cx="8457858" cy="3708601"/>
              <a:chOff x="152400" y="1524000"/>
              <a:chExt cx="8457858" cy="3708601"/>
            </a:xfrm>
          </p:grpSpPr>
          <p:cxnSp>
            <p:nvCxnSpPr>
              <p:cNvPr id="971" name="Shape 971"/>
              <p:cNvCxnSpPr/>
              <p:nvPr/>
            </p:nvCxnSpPr>
            <p:spPr>
              <a:xfrm>
                <a:off x="914362" y="2057212"/>
                <a:ext cx="7619700" cy="0"/>
              </a:xfrm>
              <a:prstGeom prst="straightConnector1">
                <a:avLst/>
              </a:prstGeom>
              <a:noFill/>
              <a:ln cap="flat" cmpd="sng" w="12700">
                <a:solidFill>
                  <a:schemeClr val="dk1"/>
                </a:solidFill>
                <a:prstDash val="solid"/>
                <a:miter lim="800000"/>
                <a:headEnd len="med" w="med" type="none"/>
                <a:tailEnd len="lg" w="lg" type="stealth"/>
              </a:ln>
            </p:spPr>
          </p:cxnSp>
          <p:cxnSp>
            <p:nvCxnSpPr>
              <p:cNvPr id="972" name="Shape 972"/>
              <p:cNvCxnSpPr/>
              <p:nvPr/>
            </p:nvCxnSpPr>
            <p:spPr>
              <a:xfrm>
                <a:off x="914362" y="3504435"/>
                <a:ext cx="7619700" cy="0"/>
              </a:xfrm>
              <a:prstGeom prst="straightConnector1">
                <a:avLst/>
              </a:prstGeom>
              <a:noFill/>
              <a:ln cap="flat" cmpd="sng" w="12700">
                <a:solidFill>
                  <a:schemeClr val="dk1"/>
                </a:solidFill>
                <a:prstDash val="solid"/>
                <a:miter lim="800000"/>
                <a:headEnd len="med" w="med" type="none"/>
                <a:tailEnd len="lg" w="lg" type="stealth"/>
              </a:ln>
            </p:spPr>
          </p:cxnSp>
          <p:sp>
            <p:nvSpPr>
              <p:cNvPr id="973" name="Shape 973"/>
              <p:cNvSpPr txBox="1"/>
              <p:nvPr/>
            </p:nvSpPr>
            <p:spPr>
              <a:xfrm>
                <a:off x="152400" y="3200401"/>
                <a:ext cx="463200" cy="584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P2</a:t>
                </a:r>
              </a:p>
            </p:txBody>
          </p:sp>
          <p:cxnSp>
            <p:nvCxnSpPr>
              <p:cNvPr id="974" name="Shape 974"/>
              <p:cNvCxnSpPr/>
              <p:nvPr/>
            </p:nvCxnSpPr>
            <p:spPr>
              <a:xfrm>
                <a:off x="7238645" y="2057212"/>
                <a:ext cx="914400" cy="2894400"/>
              </a:xfrm>
              <a:prstGeom prst="straightConnector1">
                <a:avLst/>
              </a:prstGeom>
              <a:noFill/>
              <a:ln cap="flat" cmpd="sng" w="9525">
                <a:solidFill>
                  <a:schemeClr val="dk1"/>
                </a:solidFill>
                <a:prstDash val="solid"/>
                <a:miter lim="800000"/>
                <a:headEnd len="med" w="med" type="none"/>
                <a:tailEnd len="lg" w="lg" type="stealth"/>
              </a:ln>
            </p:spPr>
          </p:cxnSp>
          <p:sp>
            <p:nvSpPr>
              <p:cNvPr id="975" name="Shape 975"/>
              <p:cNvSpPr txBox="1"/>
              <p:nvPr/>
            </p:nvSpPr>
            <p:spPr>
              <a:xfrm>
                <a:off x="7696200" y="2362200"/>
                <a:ext cx="737100" cy="584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2400">
                    <a:solidFill>
                      <a:schemeClr val="dk1"/>
                    </a:solidFill>
                    <a:latin typeface="Times New Roman"/>
                    <a:ea typeface="Times New Roman"/>
                    <a:cs typeface="Times New Roman"/>
                    <a:sym typeface="Times New Roman"/>
                  </a:rPr>
                  <a:t>Time</a:t>
                </a:r>
              </a:p>
            </p:txBody>
          </p:sp>
          <p:cxnSp>
            <p:nvCxnSpPr>
              <p:cNvPr id="976" name="Shape 976"/>
              <p:cNvCxnSpPr/>
              <p:nvPr/>
            </p:nvCxnSpPr>
            <p:spPr>
              <a:xfrm flipH="1" rot="10800000">
                <a:off x="2362089" y="3504459"/>
                <a:ext cx="1295400" cy="1447200"/>
              </a:xfrm>
              <a:prstGeom prst="straightConnector1">
                <a:avLst/>
              </a:prstGeom>
              <a:noFill/>
              <a:ln cap="flat" cmpd="sng" w="9525">
                <a:solidFill>
                  <a:schemeClr val="dk1"/>
                </a:solidFill>
                <a:prstDash val="solid"/>
                <a:miter lim="800000"/>
                <a:headEnd len="med" w="med" type="none"/>
                <a:tailEnd len="lg" w="lg" type="stealth"/>
              </a:ln>
            </p:spPr>
          </p:cxnSp>
          <p:cxnSp>
            <p:nvCxnSpPr>
              <p:cNvPr id="977" name="Shape 977"/>
              <p:cNvCxnSpPr/>
              <p:nvPr/>
            </p:nvCxnSpPr>
            <p:spPr>
              <a:xfrm>
                <a:off x="2133501" y="2057212"/>
                <a:ext cx="685800" cy="1447200"/>
              </a:xfrm>
              <a:prstGeom prst="straightConnector1">
                <a:avLst/>
              </a:prstGeom>
              <a:noFill/>
              <a:ln cap="flat" cmpd="sng" w="9525">
                <a:solidFill>
                  <a:schemeClr val="dk1"/>
                </a:solidFill>
                <a:prstDash val="solid"/>
                <a:miter lim="800000"/>
                <a:headEnd len="med" w="med" type="none"/>
                <a:tailEnd len="lg" w="lg" type="stealth"/>
              </a:ln>
            </p:spPr>
          </p:cxnSp>
          <p:cxnSp>
            <p:nvCxnSpPr>
              <p:cNvPr id="978" name="Shape 978"/>
              <p:cNvCxnSpPr/>
              <p:nvPr/>
            </p:nvCxnSpPr>
            <p:spPr>
              <a:xfrm flipH="1" rot="10800000">
                <a:off x="6095702" y="2057204"/>
                <a:ext cx="517500" cy="1443000"/>
              </a:xfrm>
              <a:prstGeom prst="straightConnector1">
                <a:avLst/>
              </a:prstGeom>
              <a:noFill/>
              <a:ln cap="flat" cmpd="sng" w="9525">
                <a:solidFill>
                  <a:schemeClr val="dk1"/>
                </a:solidFill>
                <a:prstDash val="solid"/>
                <a:miter lim="800000"/>
                <a:headEnd len="med" w="med" type="none"/>
                <a:tailEnd len="lg" w="lg" type="stealth"/>
              </a:ln>
            </p:spPr>
          </p:cxnSp>
          <p:sp>
            <p:nvSpPr>
              <p:cNvPr id="979" name="Shape 979"/>
              <p:cNvSpPr txBox="1"/>
              <p:nvPr/>
            </p:nvSpPr>
            <p:spPr>
              <a:xfrm>
                <a:off x="152400" y="1828799"/>
                <a:ext cx="463200" cy="584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P1</a:t>
                </a:r>
              </a:p>
            </p:txBody>
          </p:sp>
          <p:cxnSp>
            <p:nvCxnSpPr>
              <p:cNvPr id="980" name="Shape 980"/>
              <p:cNvCxnSpPr/>
              <p:nvPr/>
            </p:nvCxnSpPr>
            <p:spPr>
              <a:xfrm>
                <a:off x="990558" y="4951659"/>
                <a:ext cx="7619700" cy="0"/>
              </a:xfrm>
              <a:prstGeom prst="straightConnector1">
                <a:avLst/>
              </a:prstGeom>
              <a:noFill/>
              <a:ln cap="flat" cmpd="sng" w="12700">
                <a:solidFill>
                  <a:schemeClr val="dk1"/>
                </a:solidFill>
                <a:prstDash val="solid"/>
                <a:miter lim="800000"/>
                <a:headEnd len="med" w="med" type="none"/>
                <a:tailEnd len="lg" w="lg" type="stealth"/>
              </a:ln>
            </p:spPr>
          </p:cxnSp>
          <p:sp>
            <p:nvSpPr>
              <p:cNvPr id="981" name="Shape 981"/>
              <p:cNvSpPr txBox="1"/>
              <p:nvPr/>
            </p:nvSpPr>
            <p:spPr>
              <a:xfrm>
                <a:off x="152400" y="4648201"/>
                <a:ext cx="463200" cy="584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P3</a:t>
                </a:r>
              </a:p>
            </p:txBody>
          </p:sp>
          <p:sp>
            <p:nvSpPr>
              <p:cNvPr id="982" name="Shape 982"/>
              <p:cNvSpPr/>
              <p:nvPr/>
            </p:nvSpPr>
            <p:spPr>
              <a:xfrm>
                <a:off x="1447735" y="196623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83" name="Shape 983"/>
              <p:cNvSpPr/>
              <p:nvPr/>
            </p:nvSpPr>
            <p:spPr>
              <a:xfrm>
                <a:off x="4876563" y="1981042"/>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84" name="Shape 984"/>
              <p:cNvSpPr/>
              <p:nvPr/>
            </p:nvSpPr>
            <p:spPr>
              <a:xfrm>
                <a:off x="5028956" y="4875490"/>
                <a:ext cx="152400" cy="152400"/>
              </a:xfrm>
              <a:prstGeom prst="ellipse">
                <a:avLst/>
              </a:prstGeom>
              <a:solidFill>
                <a:schemeClr val="dk1"/>
              </a:solidFill>
              <a:ln cap="flat" cmpd="sng" w="9525">
                <a:solidFill>
                  <a:schemeClr val="dk1"/>
                </a:solidFill>
                <a:prstDash val="solid"/>
                <a:miter lim="800000"/>
                <a:headEnd len="med" w="med" type="none"/>
                <a:tailEnd len="med" w="med" type="none"/>
              </a:ln>
            </p:spPr>
            <p:txBody>
              <a:bodyPr anchorCtr="0" anchor="ctr" bIns="34275" lIns="68575" rIns="68575" wrap="square" tIns="34275">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85" name="Shape 985"/>
              <p:cNvSpPr txBox="1"/>
              <p:nvPr/>
            </p:nvSpPr>
            <p:spPr>
              <a:xfrm>
                <a:off x="1295400" y="1524000"/>
                <a:ext cx="6934200" cy="1076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A      B                                  C                   D        E                          		</a:t>
                </a:r>
              </a:p>
            </p:txBody>
          </p:sp>
          <p:sp>
            <p:nvSpPr>
              <p:cNvPr id="986" name="Shape 986"/>
              <p:cNvSpPr txBox="1"/>
              <p:nvPr/>
            </p:nvSpPr>
            <p:spPr>
              <a:xfrm>
                <a:off x="1447800" y="2967037"/>
                <a:ext cx="6934200" cy="584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E             F                          G</a:t>
                </a:r>
              </a:p>
            </p:txBody>
          </p:sp>
          <p:sp>
            <p:nvSpPr>
              <p:cNvPr id="987" name="Shape 987"/>
              <p:cNvSpPr txBox="1"/>
              <p:nvPr/>
            </p:nvSpPr>
            <p:spPr>
              <a:xfrm>
                <a:off x="1524000" y="4419600"/>
                <a:ext cx="6934200" cy="584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400">
                    <a:solidFill>
                      <a:schemeClr val="dk1"/>
                    </a:solidFill>
                    <a:latin typeface="Times New Roman"/>
                    <a:ea typeface="Times New Roman"/>
                    <a:cs typeface="Times New Roman"/>
                    <a:sym typeface="Times New Roman"/>
                  </a:rPr>
                  <a:t>        H                                I                                          J</a:t>
                </a:r>
              </a:p>
            </p:txBody>
          </p:sp>
        </p:grpSp>
        <p:sp>
          <p:nvSpPr>
            <p:cNvPr id="988" name="Shape 988"/>
            <p:cNvSpPr txBox="1"/>
            <p:nvPr/>
          </p:nvSpPr>
          <p:spPr>
            <a:xfrm>
              <a:off x="2895600" y="1142999"/>
              <a:ext cx="410100" cy="5025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S1</a:t>
              </a:r>
            </a:p>
          </p:txBody>
        </p:sp>
        <p:cxnSp>
          <p:nvCxnSpPr>
            <p:cNvPr id="989" name="Shape 989"/>
            <p:cNvCxnSpPr/>
            <p:nvPr/>
          </p:nvCxnSpPr>
          <p:spPr>
            <a:xfrm flipH="1" rot="10800000">
              <a:off x="2971659" y="1752412"/>
              <a:ext cx="152400" cy="304800"/>
            </a:xfrm>
            <a:prstGeom prst="straightConnector1">
              <a:avLst/>
            </a:prstGeom>
            <a:noFill/>
            <a:ln cap="flat" cmpd="sng" w="9525">
              <a:solidFill>
                <a:schemeClr val="accent2"/>
              </a:solidFill>
              <a:prstDash val="dash"/>
              <a:miter lim="800000"/>
              <a:headEnd len="med" w="med" type="none"/>
              <a:tailEnd len="med" w="med" type="none"/>
            </a:ln>
          </p:spPr>
        </p:cxnSp>
        <p:cxnSp>
          <p:nvCxnSpPr>
            <p:cNvPr id="990" name="Shape 990"/>
            <p:cNvCxnSpPr/>
            <p:nvPr/>
          </p:nvCxnSpPr>
          <p:spPr>
            <a:xfrm flipH="1" rot="10800000">
              <a:off x="4266994" y="4951538"/>
              <a:ext cx="304800" cy="304800"/>
            </a:xfrm>
            <a:prstGeom prst="straightConnector1">
              <a:avLst/>
            </a:prstGeom>
            <a:noFill/>
            <a:ln cap="flat" cmpd="sng" w="9525">
              <a:solidFill>
                <a:schemeClr val="accent2"/>
              </a:solidFill>
              <a:prstDash val="dash"/>
              <a:miter lim="800000"/>
              <a:headEnd len="med" w="med" type="none"/>
              <a:tailEnd len="med" w="med" type="none"/>
            </a:ln>
          </p:spPr>
        </p:cxnSp>
        <p:sp>
          <p:nvSpPr>
            <p:cNvPr id="991" name="Shape 991"/>
            <p:cNvSpPr txBox="1"/>
            <p:nvPr/>
          </p:nvSpPr>
          <p:spPr>
            <a:xfrm>
              <a:off x="5682464" y="1085672"/>
              <a:ext cx="1083300" cy="1323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31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0" lvl="0" marL="0" marR="0" rtl="0" algn="l">
                <a:spcBef>
                  <a:spcPts val="0"/>
                </a:spcBef>
                <a:buNone/>
              </a:pPr>
              <a:r>
                <a:t/>
              </a:r>
              <a:endParaRPr sz="2000">
                <a:solidFill>
                  <a:schemeClr val="accent2"/>
                </a:solidFill>
                <a:latin typeface="Calibri"/>
                <a:ea typeface="Calibri"/>
                <a:cs typeface="Calibri"/>
                <a:sym typeface="Calibri"/>
              </a:endParaRPr>
            </a:p>
            <a:p>
              <a:pPr indent="0" lvl="0" marL="0" marR="0" rtl="0" algn="l">
                <a:spcBef>
                  <a:spcPts val="0"/>
                </a:spcBef>
                <a:buNone/>
              </a:pPr>
              <a:r>
                <a:t/>
              </a:r>
              <a:endParaRPr sz="2000">
                <a:solidFill>
                  <a:schemeClr val="accent2"/>
                </a:solidFill>
                <a:latin typeface="Calibri"/>
                <a:ea typeface="Calibri"/>
                <a:cs typeface="Calibri"/>
                <a:sym typeface="Calibri"/>
              </a:endParaRPr>
            </a:p>
          </p:txBody>
        </p:sp>
        <p:cxnSp>
          <p:nvCxnSpPr>
            <p:cNvPr id="992" name="Shape 992"/>
            <p:cNvCxnSpPr/>
            <p:nvPr/>
          </p:nvCxnSpPr>
          <p:spPr>
            <a:xfrm flipH="1" rot="10800000">
              <a:off x="5790918" y="1600072"/>
              <a:ext cx="152400" cy="304800"/>
            </a:xfrm>
            <a:prstGeom prst="straightConnector1">
              <a:avLst/>
            </a:prstGeom>
            <a:noFill/>
            <a:ln cap="flat" cmpd="sng" w="9525">
              <a:solidFill>
                <a:schemeClr val="accent2"/>
              </a:solidFill>
              <a:prstDash val="dash"/>
              <a:miter lim="800000"/>
              <a:headEnd len="med" w="med" type="none"/>
              <a:tailEnd len="med" w="med" type="none"/>
            </a:ln>
          </p:spPr>
        </p:cxnSp>
        <p:cxnSp>
          <p:nvCxnSpPr>
            <p:cNvPr id="993" name="Shape 993"/>
            <p:cNvCxnSpPr/>
            <p:nvPr/>
          </p:nvCxnSpPr>
          <p:spPr>
            <a:xfrm rot="10800000">
              <a:off x="6552879" y="3504429"/>
              <a:ext cx="0" cy="1523400"/>
            </a:xfrm>
            <a:prstGeom prst="straightConnector1">
              <a:avLst/>
            </a:prstGeom>
            <a:noFill/>
            <a:ln cap="flat" cmpd="sng" w="9525">
              <a:solidFill>
                <a:schemeClr val="accent2"/>
              </a:solidFill>
              <a:prstDash val="dash"/>
              <a:miter lim="800000"/>
              <a:headEnd len="med" w="med" type="none"/>
              <a:tailEnd len="med" w="med" type="none"/>
            </a:ln>
          </p:spPr>
        </p:cxnSp>
        <p:cxnSp>
          <p:nvCxnSpPr>
            <p:cNvPr id="994" name="Shape 994"/>
            <p:cNvCxnSpPr/>
            <p:nvPr/>
          </p:nvCxnSpPr>
          <p:spPr>
            <a:xfrm rot="10800000">
              <a:off x="7086215" y="3580538"/>
              <a:ext cx="762000" cy="1675800"/>
            </a:xfrm>
            <a:prstGeom prst="straightConnector1">
              <a:avLst/>
            </a:prstGeom>
            <a:noFill/>
            <a:ln cap="flat" cmpd="sng" w="9525">
              <a:solidFill>
                <a:schemeClr val="accent2"/>
              </a:solidFill>
              <a:prstDash val="dash"/>
              <a:miter lim="800000"/>
              <a:headEnd len="med" w="med" type="none"/>
              <a:tailEnd len="med" w="med" type="none"/>
            </a:ln>
          </p:spPr>
        </p:cxnSp>
        <p:sp>
          <p:nvSpPr>
            <p:cNvPr id="995" name="Shape 995"/>
            <p:cNvSpPr txBox="1"/>
            <p:nvPr/>
          </p:nvSpPr>
          <p:spPr>
            <a:xfrm>
              <a:off x="7619626" y="4951659"/>
              <a:ext cx="984900" cy="1733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chemeClr val="accent2"/>
                  </a:solidFill>
                  <a:latin typeface="Calibri"/>
                  <a:ea typeface="Calibri"/>
                  <a:cs typeface="Calibri"/>
                  <a:sym typeface="Calibri"/>
                </a:rPr>
                <a:t> </a:t>
              </a:r>
            </a:p>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12</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96" name="Shape 996"/>
            <p:cNvCxnSpPr/>
            <p:nvPr/>
          </p:nvCxnSpPr>
          <p:spPr>
            <a:xfrm flipH="1">
              <a:off x="7086238" y="1143175"/>
              <a:ext cx="304800" cy="837900"/>
            </a:xfrm>
            <a:prstGeom prst="straightConnector1">
              <a:avLst/>
            </a:prstGeom>
            <a:noFill/>
            <a:ln cap="flat" cmpd="sng" w="9525">
              <a:solidFill>
                <a:schemeClr val="accent2"/>
              </a:solidFill>
              <a:prstDash val="dash"/>
              <a:miter lim="800000"/>
              <a:headEnd len="med" w="med" type="none"/>
              <a:tailEnd len="med" w="med" type="none"/>
            </a:ln>
          </p:spPr>
        </p:cxnSp>
        <p:sp>
          <p:nvSpPr>
            <p:cNvPr id="997" name="Shape 997"/>
            <p:cNvSpPr txBox="1"/>
            <p:nvPr/>
          </p:nvSpPr>
          <p:spPr>
            <a:xfrm>
              <a:off x="6229046" y="736937"/>
              <a:ext cx="2513100" cy="1323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lang="en" sz="2000">
                  <a:solidFill>
                    <a:srgbClr val="3333CC"/>
                  </a:solidFill>
                  <a:latin typeface="Calibri"/>
                  <a:ea typeface="Calibri"/>
                  <a:cs typeface="Calibri"/>
                  <a:sym typeface="Calibri"/>
                </a:rPr>
                <a:t>C</a:t>
              </a:r>
              <a:r>
                <a:rPr baseline="-25000" i="1" lang="en" sz="2000">
                  <a:solidFill>
                    <a:srgbClr val="3333CC"/>
                  </a:solidFill>
                  <a:latin typeface="Calibri"/>
                  <a:ea typeface="Calibri"/>
                  <a:cs typeface="Calibri"/>
                  <a:sym typeface="Calibri"/>
                </a:rPr>
                <a:t>21</a:t>
              </a:r>
              <a:r>
                <a:rPr baseline="-25000" i="1" lang="en" sz="2000">
                  <a:solidFill>
                    <a:schemeClr val="dk1"/>
                  </a:solidFill>
                  <a:latin typeface="Calibri"/>
                  <a:ea typeface="Calibri"/>
                  <a:cs typeface="Calibri"/>
                  <a:sym typeface="Calibri"/>
                </a:rPr>
                <a:t> </a:t>
              </a:r>
              <a:r>
                <a:rPr lang="en" sz="2000">
                  <a:solidFill>
                    <a:schemeClr val="accent2"/>
                  </a:solidFill>
                  <a:latin typeface="Calibri"/>
                  <a:ea typeface="Calibri"/>
                  <a:cs typeface="Calibri"/>
                  <a:sym typeface="Calibri"/>
                </a:rPr>
                <a:t>= &lt;message G→D &gt;</a:t>
              </a: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a:p>
              <a:pPr indent="-342900" lvl="0" marL="342900" marR="0" rtl="0" algn="l">
                <a:spcBef>
                  <a:spcPts val="0"/>
                </a:spcBef>
                <a:buClr>
                  <a:schemeClr val="dk1"/>
                </a:buClr>
                <a:buFont typeface="Arial"/>
                <a:buNone/>
              </a:pPr>
              <a:r>
                <a:t/>
              </a:r>
              <a:endParaRPr sz="2000">
                <a:solidFill>
                  <a:schemeClr val="accent2"/>
                </a:solidFill>
                <a:latin typeface="Calibri"/>
                <a:ea typeface="Calibri"/>
                <a:cs typeface="Calibri"/>
                <a:sym typeface="Calibri"/>
              </a:endParaRPr>
            </a:p>
          </p:txBody>
        </p:sp>
        <p:cxnSp>
          <p:nvCxnSpPr>
            <p:cNvPr id="998" name="Shape 998"/>
            <p:cNvCxnSpPr/>
            <p:nvPr/>
          </p:nvCxnSpPr>
          <p:spPr>
            <a:xfrm flipH="1" rot="10800000">
              <a:off x="7010056" y="4951744"/>
              <a:ext cx="228600" cy="1294800"/>
            </a:xfrm>
            <a:prstGeom prst="straightConnector1">
              <a:avLst/>
            </a:prstGeom>
            <a:noFill/>
            <a:ln cap="flat" cmpd="sng" w="9525">
              <a:solidFill>
                <a:schemeClr val="accent2"/>
              </a:solidFill>
              <a:prstDash val="dash"/>
              <a:miter lim="800000"/>
              <a:headEnd len="med" w="med" type="none"/>
              <a:tailEnd len="med" w="med" type="none"/>
            </a:ln>
          </p:spPr>
        </p:cxnSp>
        <p:sp>
          <p:nvSpPr>
            <p:cNvPr id="999" name="Shape 999"/>
            <p:cNvSpPr/>
            <p:nvPr/>
          </p:nvSpPr>
          <p:spPr>
            <a:xfrm>
              <a:off x="2438285" y="1566340"/>
              <a:ext cx="4157400" cy="4756500"/>
            </a:xfrm>
            <a:custGeom>
              <a:pathLst>
                <a:path extrusionOk="0" h="120000" w="120000">
                  <a:moveTo>
                    <a:pt x="1440" y="0"/>
                  </a:moveTo>
                  <a:cubicBezTo>
                    <a:pt x="-688" y="3746"/>
                    <a:pt x="-2817" y="7493"/>
                    <a:pt x="13659" y="12291"/>
                  </a:cubicBezTo>
                  <a:cubicBezTo>
                    <a:pt x="30135" y="17088"/>
                    <a:pt x="82651" y="22857"/>
                    <a:pt x="100300" y="28787"/>
                  </a:cubicBezTo>
                  <a:cubicBezTo>
                    <a:pt x="117950" y="34716"/>
                    <a:pt x="121406" y="40431"/>
                    <a:pt x="119554" y="47870"/>
                  </a:cubicBezTo>
                  <a:cubicBezTo>
                    <a:pt x="117703" y="55309"/>
                    <a:pt x="99251" y="67169"/>
                    <a:pt x="89193" y="73423"/>
                  </a:cubicBezTo>
                  <a:cubicBezTo>
                    <a:pt x="79134" y="79676"/>
                    <a:pt x="68519" y="77628"/>
                    <a:pt x="59201" y="85390"/>
                  </a:cubicBezTo>
                  <a:cubicBezTo>
                    <a:pt x="49883" y="93153"/>
                    <a:pt x="41583" y="106576"/>
                    <a:pt x="33283" y="120000"/>
                  </a:cubicBezTo>
                </a:path>
              </a:pathLst>
            </a:custGeom>
            <a:noFill/>
            <a:ln cap="flat" cmpd="sng" w="25400">
              <a:solidFill>
                <a:srgbClr val="008000"/>
              </a:solidFill>
              <a:prstDash val="dash"/>
              <a:round/>
              <a:headEnd len="med" w="med" type="none"/>
              <a:tailEnd len="med" w="med" type="none"/>
            </a:ln>
            <a:effectLst>
              <a:outerShdw blurRad="40000" rotWithShape="0" dir="5400000" dist="20000">
                <a:srgbClr val="000000">
                  <a:alpha val="37650"/>
                </a:srgbClr>
              </a:outerShdw>
            </a:effectLst>
          </p:spPr>
          <p:txBody>
            <a:bodyPr anchorCtr="0" anchor="ctr" bIns="34275" lIns="68575" rIns="68575" wrap="square" tIns="34275">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grpSp>
      <p:sp>
        <p:nvSpPr>
          <p:cNvPr id="1000" name="Shape 1000"/>
          <p:cNvSpPr txBox="1"/>
          <p:nvPr/>
        </p:nvSpPr>
        <p:spPr>
          <a:xfrm>
            <a:off x="76200" y="4552950"/>
            <a:ext cx="6830100" cy="3924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1" lang="en" sz="2100">
                <a:solidFill>
                  <a:srgbClr val="008000"/>
                </a:solidFill>
                <a:latin typeface="Times New Roman"/>
                <a:ea typeface="Times New Roman"/>
                <a:cs typeface="Times New Roman"/>
                <a:sym typeface="Times New Roman"/>
              </a:rPr>
              <a:t>Consistent Cut captured by our Global Snapshot Example</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4" name="Shape 1004"/>
        <p:cNvGrpSpPr/>
        <p:nvPr/>
      </p:nvGrpSpPr>
      <p:grpSpPr>
        <a:xfrm>
          <a:off x="0" y="0"/>
          <a:ext cx="0" cy="0"/>
          <a:chOff x="0" y="0"/>
          <a:chExt cx="0" cy="0"/>
        </a:xfrm>
      </p:grpSpPr>
      <p:sp>
        <p:nvSpPr>
          <p:cNvPr id="1005" name="Shape 100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latin typeface="Calibri"/>
                <a:ea typeface="Calibri"/>
                <a:cs typeface="Calibri"/>
                <a:sym typeface="Calibri"/>
              </a:rPr>
              <a:t>Summary</a:t>
            </a:r>
          </a:p>
        </p:txBody>
      </p:sp>
      <p:sp>
        <p:nvSpPr>
          <p:cNvPr id="1006" name="Shape 100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rgbClr val="000000"/>
              </a:buClr>
              <a:buSzPct val="100000"/>
              <a:buFont typeface="Calibri"/>
            </a:pPr>
            <a:r>
              <a:rPr lang="en" sz="2400">
                <a:solidFill>
                  <a:srgbClr val="000000"/>
                </a:solidFill>
                <a:latin typeface="Calibri"/>
                <a:ea typeface="Calibri"/>
                <a:cs typeface="Calibri"/>
                <a:sym typeface="Calibri"/>
              </a:rPr>
              <a:t>Global Snapshot definition</a:t>
            </a:r>
          </a:p>
          <a:p>
            <a:pPr indent="-381000" lvl="0" marL="457200" rtl="0">
              <a:spcBef>
                <a:spcPts val="0"/>
              </a:spcBef>
              <a:buClr>
                <a:srgbClr val="000000"/>
              </a:buClr>
              <a:buSzPct val="100000"/>
              <a:buFont typeface="Calibri"/>
            </a:pPr>
            <a:r>
              <a:rPr lang="en" sz="2400">
                <a:solidFill>
                  <a:srgbClr val="000000"/>
                </a:solidFill>
                <a:latin typeface="Calibri"/>
                <a:ea typeface="Calibri"/>
                <a:cs typeface="Calibri"/>
                <a:sym typeface="Calibri"/>
              </a:rPr>
              <a:t>Uses of collecting a Global Snapshot</a:t>
            </a:r>
          </a:p>
          <a:p>
            <a:pPr indent="-381000" lvl="0" marL="457200" rtl="0">
              <a:spcBef>
                <a:spcPts val="0"/>
              </a:spcBef>
              <a:buClr>
                <a:srgbClr val="000000"/>
              </a:buClr>
              <a:buSzPct val="100000"/>
              <a:buFont typeface="Calibri"/>
            </a:pPr>
            <a:r>
              <a:rPr lang="en" sz="2400">
                <a:solidFill>
                  <a:srgbClr val="000000"/>
                </a:solidFill>
                <a:latin typeface="Calibri"/>
                <a:ea typeface="Calibri"/>
                <a:cs typeface="Calibri"/>
                <a:sym typeface="Calibri"/>
              </a:rPr>
              <a:t>Consistent Cuts</a:t>
            </a:r>
          </a:p>
          <a:p>
            <a:pPr indent="-381000" lvl="0" marL="457200" rtl="0">
              <a:spcBef>
                <a:spcPts val="0"/>
              </a:spcBef>
              <a:buClr>
                <a:srgbClr val="000000"/>
              </a:buClr>
              <a:buSzPct val="100000"/>
              <a:buFont typeface="Calibri"/>
            </a:pPr>
            <a:r>
              <a:rPr lang="en" sz="2400">
                <a:solidFill>
                  <a:srgbClr val="000000"/>
                </a:solidFill>
                <a:latin typeface="Calibri"/>
                <a:ea typeface="Calibri"/>
                <a:cs typeface="Calibri"/>
                <a:sym typeface="Calibri"/>
              </a:rPr>
              <a:t>Chandy-Lamport’s Algorithm</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0" name="Shape 1010"/>
        <p:cNvGrpSpPr/>
        <p:nvPr/>
      </p:nvGrpSpPr>
      <p:grpSpPr>
        <a:xfrm>
          <a:off x="0" y="0"/>
          <a:ext cx="0" cy="0"/>
          <a:chOff x="0" y="0"/>
          <a:chExt cx="0" cy="0"/>
        </a:xfrm>
      </p:grpSpPr>
      <p:sp>
        <p:nvSpPr>
          <p:cNvPr id="1011" name="Shape 1011"/>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Parting Thoughts &amp; Questions: Ours</a:t>
            </a:r>
          </a:p>
        </p:txBody>
      </p:sp>
      <p:sp>
        <p:nvSpPr>
          <p:cNvPr id="1012" name="Shape 1012"/>
          <p:cNvSpPr txBox="1"/>
          <p:nvPr>
            <p:ph idx="1" type="body"/>
          </p:nvPr>
        </p:nvSpPr>
        <p:spPr>
          <a:xfrm>
            <a:off x="188775" y="771475"/>
            <a:ext cx="8825400" cy="3416400"/>
          </a:xfrm>
          <a:prstGeom prst="rect">
            <a:avLst/>
          </a:prstGeom>
        </p:spPr>
        <p:txBody>
          <a:bodyPr anchorCtr="0" anchor="t" bIns="91425" lIns="91425" rIns="91425" wrap="square" tIns="91425">
            <a:noAutofit/>
          </a:bodyPr>
          <a:lstStyle/>
          <a:p>
            <a:pPr indent="-228600" lvl="0" marL="457200" rtl="0">
              <a:spcBef>
                <a:spcPts val="0"/>
              </a:spcBef>
              <a:buFont typeface="Calibri"/>
            </a:pPr>
            <a:r>
              <a:rPr lang="en">
                <a:latin typeface="Calibri"/>
                <a:ea typeface="Calibri"/>
                <a:cs typeface="Calibri"/>
                <a:sym typeface="Calibri"/>
              </a:rPr>
              <a:t>What does Lamport bring from the first paper into the second?</a:t>
            </a:r>
          </a:p>
          <a:p>
            <a:pPr indent="-228600" lvl="0" marL="457200" rtl="0">
              <a:spcBef>
                <a:spcPts val="0"/>
              </a:spcBef>
              <a:buFont typeface="Calibri"/>
            </a:pPr>
            <a:r>
              <a:rPr lang="en">
                <a:latin typeface="Calibri"/>
                <a:ea typeface="Calibri"/>
                <a:cs typeface="Calibri"/>
                <a:sym typeface="Calibri"/>
              </a:rPr>
              <a:t>Why might we want to cover these papers </a:t>
            </a:r>
            <a:r>
              <a:rPr i="1" lang="en">
                <a:latin typeface="Calibri"/>
                <a:ea typeface="Calibri"/>
                <a:cs typeface="Calibri"/>
                <a:sym typeface="Calibri"/>
              </a:rPr>
              <a:t>before</a:t>
            </a:r>
            <a:r>
              <a:rPr lang="en">
                <a:latin typeface="Calibri"/>
                <a:ea typeface="Calibri"/>
                <a:cs typeface="Calibri"/>
                <a:sym typeface="Calibri"/>
              </a:rPr>
              <a:t> MapReduce?</a:t>
            </a:r>
          </a:p>
          <a:p>
            <a:pPr indent="-228600" lvl="0" marL="457200" rtl="0">
              <a:spcBef>
                <a:spcPts val="0"/>
              </a:spcBef>
              <a:buFont typeface="Calibri"/>
            </a:pPr>
            <a:r>
              <a:rPr lang="en">
                <a:latin typeface="Calibri"/>
                <a:ea typeface="Calibri"/>
                <a:cs typeface="Calibri"/>
                <a:sym typeface="Calibri"/>
              </a:rPr>
              <a:t>What assumptions have been made?</a:t>
            </a:r>
          </a:p>
          <a:p>
            <a:pPr indent="-228600" lvl="1" marL="914400" rtl="0">
              <a:spcBef>
                <a:spcPts val="0"/>
              </a:spcBef>
              <a:buFont typeface="Calibri"/>
            </a:pPr>
            <a:r>
              <a:rPr lang="en">
                <a:latin typeface="Calibri"/>
                <a:ea typeface="Calibri"/>
                <a:cs typeface="Calibri"/>
                <a:sym typeface="Calibri"/>
              </a:rPr>
              <a:t>FIFO - “The assumption that all messages sent from process Pi to Pj are received in the same order as they are sent is also too strong.”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0" st="0"/>
                                            </p:txEl>
                                          </p:spTgt>
                                        </p:tgtEl>
                                        <p:attrNameLst>
                                          <p:attrName>style.visibility</p:attrName>
                                        </p:attrNameLst>
                                      </p:cBhvr>
                                      <p:to>
                                        <p:strVal val="visible"/>
                                      </p:to>
                                    </p:set>
                                    <p:animEffect filter="fade" transition="in">
                                      <p:cBhvr>
                                        <p:cTn dur="1000"/>
                                        <p:tgtEl>
                                          <p:spTgt spid="10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1" st="1"/>
                                            </p:txEl>
                                          </p:spTgt>
                                        </p:tgtEl>
                                        <p:attrNameLst>
                                          <p:attrName>style.visibility</p:attrName>
                                        </p:attrNameLst>
                                      </p:cBhvr>
                                      <p:to>
                                        <p:strVal val="visible"/>
                                      </p:to>
                                    </p:set>
                                    <p:animEffect filter="fade" transition="in">
                                      <p:cBhvr>
                                        <p:cTn dur="1000"/>
                                        <p:tgtEl>
                                          <p:spTgt spid="10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2" st="2"/>
                                            </p:txEl>
                                          </p:spTgt>
                                        </p:tgtEl>
                                        <p:attrNameLst>
                                          <p:attrName>style.visibility</p:attrName>
                                        </p:attrNameLst>
                                      </p:cBhvr>
                                      <p:to>
                                        <p:strVal val="visible"/>
                                      </p:to>
                                    </p:set>
                                    <p:animEffect filter="fade" transition="in">
                                      <p:cBhvr>
                                        <p:cTn dur="1000"/>
                                        <p:tgtEl>
                                          <p:spTgt spid="10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3" st="3"/>
                                            </p:txEl>
                                          </p:spTgt>
                                        </p:tgtEl>
                                        <p:attrNameLst>
                                          <p:attrName>style.visibility</p:attrName>
                                        </p:attrNameLst>
                                      </p:cBhvr>
                                      <p:to>
                                        <p:strVal val="visible"/>
                                      </p:to>
                                    </p:set>
                                    <p:animEffect filter="fade" transition="in">
                                      <p:cBhvr>
                                        <p:cTn dur="1000"/>
                                        <p:tgtEl>
                                          <p:spTgt spid="10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6" name="Shape 1016"/>
        <p:cNvGrpSpPr/>
        <p:nvPr/>
      </p:nvGrpSpPr>
      <p:grpSpPr>
        <a:xfrm>
          <a:off x="0" y="0"/>
          <a:ext cx="0" cy="0"/>
          <a:chOff x="0" y="0"/>
          <a:chExt cx="0" cy="0"/>
        </a:xfrm>
      </p:grpSpPr>
      <p:sp>
        <p:nvSpPr>
          <p:cNvPr id="1017" name="Shape 1017"/>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rtl="0">
              <a:spcBef>
                <a:spcPts val="0"/>
              </a:spcBef>
              <a:buNone/>
            </a:pPr>
            <a:r>
              <a:rPr lang="en">
                <a:latin typeface="Calibri"/>
                <a:ea typeface="Calibri"/>
                <a:cs typeface="Calibri"/>
                <a:sym typeface="Calibri"/>
              </a:rPr>
              <a:t>Parting Thoughts &amp; Questions: Yours</a:t>
            </a:r>
          </a:p>
        </p:txBody>
      </p:sp>
      <p:sp>
        <p:nvSpPr>
          <p:cNvPr id="1018" name="Shape 1018"/>
          <p:cNvSpPr txBox="1"/>
          <p:nvPr>
            <p:ph idx="1" type="body"/>
          </p:nvPr>
        </p:nvSpPr>
        <p:spPr>
          <a:xfrm>
            <a:off x="188775" y="771475"/>
            <a:ext cx="8825400" cy="3416400"/>
          </a:xfrm>
          <a:prstGeom prst="rect">
            <a:avLst/>
          </a:prstGeom>
        </p:spPr>
        <p:txBody>
          <a:bodyPr anchorCtr="0" anchor="t" bIns="91425" lIns="91425" rIns="91425" wrap="square" tIns="91425">
            <a:noAutofit/>
          </a:bodyPr>
          <a:lstStyle/>
          <a:p>
            <a:pPr indent="-336550" lvl="0" marL="457200" rtl="0">
              <a:spcBef>
                <a:spcPts val="0"/>
              </a:spcBef>
              <a:buSzPct val="100000"/>
              <a:buFont typeface="Calibri"/>
            </a:pPr>
            <a:r>
              <a:rPr lang="en" sz="1700">
                <a:latin typeface="Calibri"/>
                <a:ea typeface="Calibri"/>
                <a:cs typeface="Calibri"/>
                <a:sym typeface="Calibri"/>
              </a:rPr>
              <a:t>“The idea is very novel in the time when it published as distributed systems were not so much relevant in those days.”</a:t>
            </a:r>
          </a:p>
          <a:p>
            <a:pPr indent="-311150" lvl="1" marL="914400" rtl="0">
              <a:spcBef>
                <a:spcPts val="0"/>
              </a:spcBef>
              <a:buSzPct val="100000"/>
              <a:buFont typeface="Calibri"/>
            </a:pPr>
            <a:r>
              <a:rPr lang="en" sz="1300">
                <a:latin typeface="Calibri"/>
                <a:ea typeface="Calibri"/>
                <a:cs typeface="Calibri"/>
                <a:sym typeface="Calibri"/>
              </a:rPr>
              <a:t>“I want to highlight [the first paper’s] elegance. We often take for granted that computing problems didn't come logically into the minds of our predecessors.”</a:t>
            </a:r>
          </a:p>
          <a:p>
            <a:pPr indent="-336550" lvl="0" marL="457200" rtl="0">
              <a:spcBef>
                <a:spcPts val="0"/>
              </a:spcBef>
              <a:buSzPct val="100000"/>
              <a:buFont typeface="Calibri"/>
            </a:pPr>
            <a:r>
              <a:rPr lang="en" sz="1700">
                <a:latin typeface="Calibri"/>
                <a:ea typeface="Calibri"/>
                <a:cs typeface="Calibri"/>
                <a:sym typeface="Calibri"/>
              </a:rPr>
              <a:t>“The paper also didn’t consider the scenario of process and message delivery failure.”</a:t>
            </a:r>
          </a:p>
          <a:p>
            <a:pPr indent="-311150" lvl="1" marL="914400" rtl="0">
              <a:spcBef>
                <a:spcPts val="0"/>
              </a:spcBef>
              <a:buSzPct val="100000"/>
              <a:buFont typeface="Calibri"/>
            </a:pPr>
            <a:r>
              <a:rPr lang="en" sz="1300">
                <a:latin typeface="Calibri"/>
                <a:ea typeface="Calibri"/>
                <a:cs typeface="Calibri"/>
                <a:sym typeface="Calibri"/>
              </a:rPr>
              <a:t>“unreasonable assumptions about reliability, such as nodes cannot fail and messages cannot be dropped and must have predictable delay.”</a:t>
            </a:r>
          </a:p>
          <a:p>
            <a:pPr indent="-311150" lvl="0" marL="457200" marR="0" rtl="0" algn="l">
              <a:lnSpc>
                <a:spcPct val="115000"/>
              </a:lnSpc>
              <a:spcBef>
                <a:spcPts val="0"/>
              </a:spcBef>
              <a:spcAft>
                <a:spcPts val="1600"/>
              </a:spcAft>
              <a:buClr>
                <a:schemeClr val="dk2"/>
              </a:buClr>
              <a:buSzPct val="76470"/>
              <a:buFont typeface="Calibri"/>
            </a:pPr>
            <a:r>
              <a:rPr lang="en" sz="1700">
                <a:latin typeface="Calibri"/>
                <a:ea typeface="Calibri"/>
                <a:cs typeface="Calibri"/>
                <a:sym typeface="Calibri"/>
              </a:rPr>
              <a:t>“The ideas presented were quite complex...This paper presented the formalisms needed quite well and established a clear language.”</a:t>
            </a:r>
          </a:p>
          <a:p>
            <a:pPr indent="-336550" lvl="0" marL="457200" rtl="0">
              <a:spcBef>
                <a:spcPts val="0"/>
              </a:spcBef>
              <a:buSzPct val="100000"/>
              <a:buFont typeface="Calibri"/>
            </a:pPr>
            <a:r>
              <a:rPr lang="en" sz="1700">
                <a:latin typeface="Calibri"/>
                <a:ea typeface="Calibri"/>
                <a:cs typeface="Calibri"/>
                <a:sym typeface="Calibri"/>
              </a:rPr>
              <a:t>“The biggest weakness of this paper is that the system cannot inherently capture non-computational events such as phone calls, and also that there's no sense of the physical feasibility of this synchronization approach. How does propogation delay affect the synchronization scheme? How fault-tolerant is the system?”</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2" name="Shape 1022"/>
        <p:cNvGrpSpPr/>
        <p:nvPr/>
      </p:nvGrpSpPr>
      <p:grpSpPr>
        <a:xfrm>
          <a:off x="0" y="0"/>
          <a:ext cx="0" cy="0"/>
          <a:chOff x="0" y="0"/>
          <a:chExt cx="0" cy="0"/>
        </a:xfrm>
      </p:grpSpPr>
      <p:sp>
        <p:nvSpPr>
          <p:cNvPr id="1023" name="Shape 1023"/>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rtl="0">
              <a:spcBef>
                <a:spcPts val="0"/>
              </a:spcBef>
              <a:buNone/>
            </a:pPr>
            <a:r>
              <a:rPr lang="en">
                <a:latin typeface="Calibri"/>
                <a:ea typeface="Calibri"/>
                <a:cs typeface="Calibri"/>
                <a:sym typeface="Calibri"/>
              </a:rPr>
              <a:t>Parting Thoughts &amp; Questions: Yours, Cont’d</a:t>
            </a:r>
          </a:p>
        </p:txBody>
      </p:sp>
      <p:sp>
        <p:nvSpPr>
          <p:cNvPr id="1024" name="Shape 1024"/>
          <p:cNvSpPr txBox="1"/>
          <p:nvPr>
            <p:ph idx="1" type="body"/>
          </p:nvPr>
        </p:nvSpPr>
        <p:spPr>
          <a:xfrm>
            <a:off x="188775" y="771475"/>
            <a:ext cx="8825400" cy="3416400"/>
          </a:xfrm>
          <a:prstGeom prst="rect">
            <a:avLst/>
          </a:prstGeom>
        </p:spPr>
        <p:txBody>
          <a:bodyPr anchorCtr="0" anchor="t" bIns="91425" lIns="91425" rIns="91425" wrap="square" tIns="91425">
            <a:noAutofit/>
          </a:bodyPr>
          <a:lstStyle/>
          <a:p>
            <a:pPr indent="-336550" lvl="0" marL="457200" rtl="0">
              <a:spcBef>
                <a:spcPts val="0"/>
              </a:spcBef>
              <a:buSzPct val="100000"/>
              <a:buFont typeface="Calibri"/>
            </a:pPr>
            <a:r>
              <a:rPr lang="en" sz="1700">
                <a:latin typeface="Calibri"/>
                <a:ea typeface="Calibri"/>
                <a:cs typeface="Calibri"/>
                <a:sym typeface="Calibri"/>
              </a:rPr>
              <a:t>“The strong point of this paper is a novel algorithm to guarantee synchronization of distributed system that </a:t>
            </a:r>
            <a:r>
              <a:rPr lang="en" sz="1700">
                <a:highlight>
                  <a:srgbClr val="FFE599"/>
                </a:highlight>
                <a:latin typeface="Calibri"/>
                <a:ea typeface="Calibri"/>
                <a:cs typeface="Calibri"/>
                <a:sym typeface="Calibri"/>
              </a:rPr>
              <a:t>does not rely on a central authority</a:t>
            </a:r>
            <a:r>
              <a:rPr lang="en" sz="1700">
                <a:latin typeface="Calibri"/>
                <a:ea typeface="Calibri"/>
                <a:cs typeface="Calibri"/>
                <a:sym typeface="Calibri"/>
              </a:rPr>
              <a:t> to perform the synchronization. A total ordering of events can be obtained even when only a partial ordering is available from the space-time diagram. However, in order to achieve this result, all processes must be aware of every other processes messages, which assume that all processes are not anomalous. This is </a:t>
            </a:r>
            <a:r>
              <a:rPr lang="en" sz="1700">
                <a:highlight>
                  <a:srgbClr val="FFE599"/>
                </a:highlight>
                <a:latin typeface="Calibri"/>
                <a:ea typeface="Calibri"/>
                <a:cs typeface="Calibri"/>
                <a:sym typeface="Calibri"/>
              </a:rPr>
              <a:t>an assumption that can be easily violated by a rogue process.</a:t>
            </a:r>
            <a:r>
              <a:rPr lang="en" sz="1700">
                <a:latin typeface="Calibri"/>
                <a:ea typeface="Calibri"/>
                <a:cs typeface="Calibri"/>
                <a:sym typeface="Calibri"/>
              </a:rPr>
              <a:t> The </a:t>
            </a:r>
            <a:r>
              <a:rPr lang="en" sz="1700">
                <a:highlight>
                  <a:srgbClr val="C9DAF8"/>
                </a:highlight>
                <a:latin typeface="Calibri"/>
                <a:ea typeface="Calibri"/>
                <a:cs typeface="Calibri"/>
                <a:sym typeface="Calibri"/>
              </a:rPr>
              <a:t>next logical step for this work is to be resilient to rogue processes which could be purposefully providing incorrect timestamps, or even collaborate to fool the synchronization algorithm</a:t>
            </a:r>
            <a:r>
              <a:rPr lang="en" sz="1700">
                <a:latin typeface="Calibri"/>
                <a:ea typeface="Calibri"/>
                <a:cs typeface="Calibri"/>
                <a:sym typeface="Calibri"/>
              </a:rPr>
              <a:t>.”</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8" name="Shape 1028"/>
        <p:cNvGrpSpPr/>
        <p:nvPr/>
      </p:nvGrpSpPr>
      <p:grpSpPr>
        <a:xfrm>
          <a:off x="0" y="0"/>
          <a:ext cx="0" cy="0"/>
          <a:chOff x="0" y="0"/>
          <a:chExt cx="0" cy="0"/>
        </a:xfrm>
      </p:grpSpPr>
      <p:sp>
        <p:nvSpPr>
          <p:cNvPr id="1029" name="Shape 1029"/>
          <p:cNvSpPr txBox="1"/>
          <p:nvPr>
            <p:ph type="title"/>
          </p:nvPr>
        </p:nvSpPr>
        <p:spPr>
          <a:xfrm>
            <a:off x="311700" y="368825"/>
            <a:ext cx="8520600" cy="572700"/>
          </a:xfrm>
          <a:prstGeom prst="rect">
            <a:avLst/>
          </a:prstGeom>
        </p:spPr>
        <p:txBody>
          <a:bodyPr anchorCtr="0" anchor="t" bIns="91425" lIns="91425" rIns="91425" wrap="square" tIns="91425">
            <a:noAutofit/>
          </a:bodyPr>
          <a:lstStyle/>
          <a:p>
            <a:pPr lvl="0" rtl="0">
              <a:spcBef>
                <a:spcPts val="0"/>
              </a:spcBef>
              <a:buNone/>
            </a:pPr>
            <a:r>
              <a:rPr lang="en">
                <a:latin typeface="Calibri"/>
                <a:ea typeface="Calibri"/>
                <a:cs typeface="Calibri"/>
                <a:sym typeface="Calibri"/>
              </a:rPr>
              <a:t>A Nice Review to Consider Together :)</a:t>
            </a:r>
          </a:p>
        </p:txBody>
      </p:sp>
      <p:sp>
        <p:nvSpPr>
          <p:cNvPr id="1030" name="Shape 1030"/>
          <p:cNvSpPr txBox="1"/>
          <p:nvPr>
            <p:ph idx="1" type="body"/>
          </p:nvPr>
        </p:nvSpPr>
        <p:spPr>
          <a:xfrm>
            <a:off x="311700" y="923875"/>
            <a:ext cx="8520600" cy="3416400"/>
          </a:xfrm>
          <a:prstGeom prst="rect">
            <a:avLst/>
          </a:prstGeom>
        </p:spPr>
        <p:txBody>
          <a:bodyPr anchorCtr="0" anchor="t" bIns="91425" lIns="91425" rIns="91425" wrap="square" tIns="91425">
            <a:noAutofit/>
          </a:bodyPr>
          <a:lstStyle/>
          <a:p>
            <a:pPr lvl="0">
              <a:spcBef>
                <a:spcPts val="0"/>
              </a:spcBef>
              <a:buNone/>
            </a:pPr>
            <a:r>
              <a:rPr lang="en" sz="1200">
                <a:latin typeface="Calibri"/>
                <a:ea typeface="Calibri"/>
                <a:cs typeface="Calibri"/>
                <a:sym typeface="Calibri"/>
              </a:rPr>
              <a:t>“Lamport's paper on Time, Clocks and Ordering in a distributed system does an excellent job of defining a problem in distributed systems and proposing several solutions along with their requirements and drawbacks. </a:t>
            </a:r>
            <a:r>
              <a:rPr lang="en" sz="1200">
                <a:highlight>
                  <a:srgbClr val="FFE599"/>
                </a:highlight>
                <a:latin typeface="Calibri"/>
                <a:ea typeface="Calibri"/>
                <a:cs typeface="Calibri"/>
                <a:sym typeface="Calibri"/>
              </a:rPr>
              <a:t>It also omits a number of details for the sake of brevity and readability; it is outside of my expertise to be able to identify if any/all of these details are essential to his argument</a:t>
            </a:r>
            <a:r>
              <a:rPr lang="en" sz="1200">
                <a:latin typeface="Calibri"/>
                <a:ea typeface="Calibri"/>
                <a:cs typeface="Calibri"/>
                <a:sym typeface="Calibri"/>
              </a:rPr>
              <a:t>. For example, he </a:t>
            </a:r>
            <a:r>
              <a:rPr lang="en" sz="1200">
                <a:highlight>
                  <a:srgbClr val="FFE599"/>
                </a:highlight>
                <a:latin typeface="Calibri"/>
                <a:ea typeface="Calibri"/>
                <a:cs typeface="Calibri"/>
                <a:sym typeface="Calibri"/>
              </a:rPr>
              <a:t>omits details on ensuring eventual message delivery and message delivery order.</a:t>
            </a:r>
            <a:r>
              <a:rPr lang="en" sz="1200">
                <a:latin typeface="Calibri"/>
                <a:ea typeface="Calibri"/>
                <a:cs typeface="Calibri"/>
                <a:sym typeface="Calibri"/>
              </a:rPr>
              <a:t> Obviously TCP can be used to ensure order between any two processes, but </a:t>
            </a:r>
            <a:r>
              <a:rPr lang="en" sz="1200">
                <a:highlight>
                  <a:srgbClr val="FFE599"/>
                </a:highlight>
                <a:latin typeface="Calibri"/>
                <a:ea typeface="Calibri"/>
                <a:cs typeface="Calibri"/>
                <a:sym typeface="Calibri"/>
              </a:rPr>
              <a:t>it's not clear to me what algorithm Lamport would use do ensure eventual delivery; is it simply timeout based along with a known assumption of max delivery time? I assume it is since he says elsewhere that failures and fault-tolerance are not considered in this paper; but since he omits this small detail it's hard for me to know for sure</a:t>
            </a:r>
            <a:r>
              <a:rPr lang="en" sz="1200">
                <a:latin typeface="Calibri"/>
                <a:ea typeface="Calibri"/>
                <a:cs typeface="Calibri"/>
                <a:sym typeface="Calibri"/>
              </a:rPr>
              <a:t>. This is a minor point to pick as most of the paper is very clear, especially thanks to his decision to omit agonizingly small details. However, there are a few places where </a:t>
            </a:r>
            <a:r>
              <a:rPr lang="en" sz="1200">
                <a:highlight>
                  <a:srgbClr val="FFE599"/>
                </a:highlight>
                <a:latin typeface="Calibri"/>
                <a:ea typeface="Calibri"/>
                <a:cs typeface="Calibri"/>
                <a:sym typeface="Calibri"/>
              </a:rPr>
              <a:t>he introduces details for reasons that are unclear </a:t>
            </a:r>
            <a:r>
              <a:rPr lang="en" sz="1200">
                <a:latin typeface="Calibri"/>
                <a:ea typeface="Calibri"/>
                <a:cs typeface="Calibri"/>
                <a:sym typeface="Calibri"/>
              </a:rPr>
              <a:t>to me; he mentions 'unpredictable message delay', denotes a symbol for it and then never mentions it again. It seems like a waste and a bit confusing since it gave me the feeling that that measurement was meaningful and necessary for some part of the proof, even though it was not. Overall, the paper's structure is clear, addresses practical issues in distributed systems with a very practical theoretical approach (e.g. considering the fidelity of modern clocks in his error calculations) and is not overly burdened with complex proofs (but does provide them where necessary as footnotes and in the appendix.)</a:t>
            </a:r>
          </a:p>
          <a:p>
            <a:pPr lvl="0">
              <a:spcBef>
                <a:spcPts val="0"/>
              </a:spcBef>
              <a:buNone/>
            </a:pPr>
            <a:r>
              <a:rPr lang="en" sz="1200">
                <a:latin typeface="Calibri"/>
                <a:ea typeface="Calibri"/>
                <a:cs typeface="Calibri"/>
                <a:sym typeface="Calibri"/>
              </a:rPr>
              <a:t>N.B. I don't have anywhere near the experience reading theoretical papers, so it's very likely that I'm missing some critical angles of assessment and/or giving him some free passes (e.g. </a:t>
            </a:r>
            <a:r>
              <a:rPr lang="en" sz="1200">
                <a:highlight>
                  <a:srgbClr val="FFE599"/>
                </a:highlight>
                <a:latin typeface="Calibri"/>
                <a:ea typeface="Calibri"/>
                <a:cs typeface="Calibri"/>
                <a:sym typeface="Calibri"/>
              </a:rPr>
              <a:t>I don't expect much more than a motivating example</a:t>
            </a:r>
            <a:r>
              <a:rPr lang="en" sz="1200">
                <a:latin typeface="Calibri"/>
                <a:ea typeface="Calibri"/>
                <a:cs typeface="Calibri"/>
                <a:sym typeface="Calibri"/>
              </a:rPr>
              <a:t> on how one might actually build or use a system that a theoretical paper describes)”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4" name="Shape 1034"/>
        <p:cNvGrpSpPr/>
        <p:nvPr/>
      </p:nvGrpSpPr>
      <p:grpSpPr>
        <a:xfrm>
          <a:off x="0" y="0"/>
          <a:ext cx="0" cy="0"/>
          <a:chOff x="0" y="0"/>
          <a:chExt cx="0" cy="0"/>
        </a:xfrm>
      </p:grpSpPr>
      <p:sp>
        <p:nvSpPr>
          <p:cNvPr id="1035" name="Shape 10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Further Reading Suggested by Prof. Alvisi</a:t>
            </a:r>
          </a:p>
        </p:txBody>
      </p:sp>
      <p:sp>
        <p:nvSpPr>
          <p:cNvPr id="1036" name="Shape 10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Dijkstra’s Take on Chandy-Lamport:</a:t>
            </a:r>
          </a:p>
          <a:p>
            <a:pPr lvl="0">
              <a:spcBef>
                <a:spcPts val="0"/>
              </a:spcBef>
              <a:buNone/>
            </a:pPr>
            <a:r>
              <a:rPr lang="en" u="sng">
                <a:solidFill>
                  <a:schemeClr val="hlink"/>
                </a:solidFill>
                <a:hlinkClick r:id="rId3"/>
              </a:rPr>
              <a:t>https://www.cs.utexas.edu/users/EWD/transcriptions/EWD08xx/EWD864.html</a:t>
            </a:r>
          </a:p>
          <a:p>
            <a:pPr lvl="0">
              <a:spcBef>
                <a:spcPts val="0"/>
              </a:spcBef>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0" name="Shape 1040"/>
        <p:cNvGrpSpPr/>
        <p:nvPr/>
      </p:nvGrpSpPr>
      <p:grpSpPr>
        <a:xfrm>
          <a:off x="0" y="0"/>
          <a:ext cx="0" cy="0"/>
          <a:chOff x="0" y="0"/>
          <a:chExt cx="0" cy="0"/>
        </a:xfrm>
      </p:grpSpPr>
      <p:sp>
        <p:nvSpPr>
          <p:cNvPr id="1041" name="Shape 104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solidFill>
                  <a:srgbClr val="000000"/>
                </a:solidFill>
                <a:latin typeface="Calibri"/>
                <a:ea typeface="Calibri"/>
                <a:cs typeface="Calibri"/>
                <a:sym typeface="Calibri"/>
              </a:rPr>
              <a:t>Acknowledgements</a:t>
            </a:r>
          </a:p>
        </p:txBody>
      </p:sp>
      <p:sp>
        <p:nvSpPr>
          <p:cNvPr id="1042" name="Shape 1042"/>
          <p:cNvSpPr txBox="1"/>
          <p:nvPr>
            <p:ph idx="1" type="body"/>
          </p:nvPr>
        </p:nvSpPr>
        <p:spPr>
          <a:xfrm>
            <a:off x="311700" y="1000075"/>
            <a:ext cx="8520600" cy="3803100"/>
          </a:xfrm>
          <a:prstGeom prst="rect">
            <a:avLst/>
          </a:prstGeom>
        </p:spPr>
        <p:txBody>
          <a:bodyPr anchorCtr="0" anchor="t" bIns="91425" lIns="91425" rIns="91425" wrap="square" tIns="91425">
            <a:noAutofit/>
          </a:bodyPr>
          <a:lstStyle/>
          <a:p>
            <a:pPr indent="-228600" lvl="0" marL="457200" rtl="0">
              <a:lnSpc>
                <a:spcPct val="100000"/>
              </a:lnSpc>
              <a:spcBef>
                <a:spcPts val="0"/>
              </a:spcBef>
              <a:buClr>
                <a:srgbClr val="000000"/>
              </a:buClr>
              <a:buFont typeface="Calibri"/>
            </a:pPr>
            <a:r>
              <a:rPr i="1" lang="en">
                <a:solidFill>
                  <a:srgbClr val="000000"/>
                </a:solidFill>
                <a:latin typeface="Calibri"/>
                <a:ea typeface="Calibri"/>
                <a:cs typeface="Calibri"/>
                <a:sym typeface="Calibri"/>
              </a:rPr>
              <a:t>Time, Clocks, and the Ordering of Events in a Distributed System</a:t>
            </a:r>
            <a:r>
              <a:rPr lang="en">
                <a:solidFill>
                  <a:srgbClr val="000000"/>
                </a:solidFill>
                <a:latin typeface="Calibri"/>
                <a:ea typeface="Calibri"/>
                <a:cs typeface="Calibri"/>
                <a:sym typeface="Calibri"/>
              </a:rPr>
              <a:t>, Leslie Lamport, Communications of ACM,Volume 27 Issue 7, July 1978.</a:t>
            </a:r>
          </a:p>
          <a:p>
            <a:pPr indent="-228600" lvl="0" marL="457200" rtl="0">
              <a:lnSpc>
                <a:spcPct val="100000"/>
              </a:lnSpc>
              <a:spcBef>
                <a:spcPts val="0"/>
              </a:spcBef>
              <a:spcAft>
                <a:spcPts val="0"/>
              </a:spcAft>
              <a:buClr>
                <a:srgbClr val="000000"/>
              </a:buClr>
              <a:buFont typeface="Calibri"/>
            </a:pPr>
            <a:r>
              <a:rPr i="1" lang="en">
                <a:solidFill>
                  <a:schemeClr val="dk1"/>
                </a:solidFill>
                <a:latin typeface="Calibri"/>
                <a:ea typeface="Calibri"/>
                <a:cs typeface="Calibri"/>
                <a:sym typeface="Calibri"/>
              </a:rPr>
              <a:t>Distributed Snapshots: Determining Global States of Distributed Systems</a:t>
            </a:r>
            <a:r>
              <a:rPr lang="en">
                <a:solidFill>
                  <a:schemeClr val="dk1"/>
                </a:solidFill>
                <a:latin typeface="Calibri"/>
                <a:ea typeface="Calibri"/>
                <a:cs typeface="Calibri"/>
                <a:sym typeface="Calibri"/>
              </a:rPr>
              <a:t>, K.Mani Chandy, Leslie Lamport. ACM Transactions on Computer Systems (TOCS), Volume 3 Issue 1, Feb. 1985.</a:t>
            </a:r>
          </a:p>
          <a:p>
            <a:pPr indent="-228600" lvl="0" marL="457200" rtl="0">
              <a:lnSpc>
                <a:spcPct val="100000"/>
              </a:lnSpc>
              <a:spcBef>
                <a:spcPts val="0"/>
              </a:spcBef>
              <a:buClr>
                <a:srgbClr val="000000"/>
              </a:buClr>
              <a:buFont typeface="Calibri"/>
            </a:pPr>
            <a:r>
              <a:rPr lang="en">
                <a:solidFill>
                  <a:srgbClr val="000000"/>
                </a:solidFill>
                <a:latin typeface="Calibri"/>
                <a:ea typeface="Calibri"/>
                <a:cs typeface="Calibri"/>
                <a:sym typeface="Calibri"/>
              </a:rPr>
              <a:t>Previous years’ slides</a:t>
            </a:r>
          </a:p>
          <a:p>
            <a:pPr indent="-228600" lvl="0" marL="457200" rtl="0">
              <a:lnSpc>
                <a:spcPct val="100000"/>
              </a:lnSpc>
              <a:spcBef>
                <a:spcPts val="0"/>
              </a:spcBef>
              <a:buClr>
                <a:srgbClr val="000000"/>
              </a:buClr>
              <a:buFont typeface="Calibri"/>
            </a:pPr>
            <a:r>
              <a:rPr lang="en">
                <a:solidFill>
                  <a:srgbClr val="000000"/>
                </a:solidFill>
                <a:latin typeface="Calibri"/>
                <a:ea typeface="Calibri"/>
                <a:cs typeface="Calibri"/>
                <a:sym typeface="Calibri"/>
              </a:rPr>
              <a:t>CS4410 Lecture Slides</a:t>
            </a:r>
          </a:p>
          <a:p>
            <a:pPr indent="-228600" lvl="0" marL="457200" rtl="0">
              <a:lnSpc>
                <a:spcPct val="100000"/>
              </a:lnSpc>
              <a:spcBef>
                <a:spcPts val="0"/>
              </a:spcBef>
              <a:buClr>
                <a:srgbClr val="000000"/>
              </a:buClr>
              <a:buFont typeface="Calibri"/>
            </a:pPr>
            <a:r>
              <a:rPr lang="en">
                <a:solidFill>
                  <a:schemeClr val="dk1"/>
                </a:solidFill>
                <a:latin typeface="Calibri"/>
                <a:ea typeface="Calibri"/>
                <a:cs typeface="Calibri"/>
                <a:sym typeface="Calibri"/>
              </a:rPr>
              <a:t>Professor Hakim Weatherspoon and </a:t>
            </a:r>
            <a:r>
              <a:rPr lang="en">
                <a:solidFill>
                  <a:srgbClr val="000000"/>
                </a:solidFill>
                <a:latin typeface="Calibri"/>
                <a:ea typeface="Calibri"/>
                <a:cs typeface="Calibri"/>
                <a:sym typeface="Calibri"/>
              </a:rPr>
              <a:t>Professor Lorenzo Alvisi for presentation advice</a:t>
            </a:r>
          </a:p>
          <a:p>
            <a:pPr lvl="0" rtl="0">
              <a:lnSpc>
                <a:spcPct val="100000"/>
              </a:lnSpc>
              <a:spcBef>
                <a:spcPts val="0"/>
              </a:spcBef>
              <a:buNone/>
            </a:pPr>
            <a:r>
              <a:rPr lang="en">
                <a:solidFill>
                  <a:schemeClr val="dk1"/>
                </a:solidFill>
                <a:latin typeface="Calibri"/>
                <a:ea typeface="Calibri"/>
                <a:cs typeface="Calibri"/>
                <a:sym typeface="Calibri"/>
              </a:rPr>
              <a:t> </a:t>
            </a:r>
          </a:p>
          <a:p>
            <a:pPr lvl="0" rtl="0">
              <a:lnSpc>
                <a:spcPct val="90000"/>
              </a:lnSpc>
              <a:spcBef>
                <a:spcPts val="800"/>
              </a:spcBef>
              <a:spcAft>
                <a:spcPts val="0"/>
              </a:spcAft>
              <a:buNone/>
            </a:pPr>
            <a:r>
              <a:t/>
            </a:r>
            <a:endParaRPr b="1" sz="800">
              <a:solidFill>
                <a:schemeClr val="dk1"/>
              </a:solidFill>
              <a:latin typeface="Calibri"/>
              <a:ea typeface="Calibri"/>
              <a:cs typeface="Calibri"/>
              <a:sym typeface="Calibri"/>
            </a:endParaRPr>
          </a:p>
          <a:p>
            <a:pPr lvl="0" rtl="0" algn="ctr">
              <a:lnSpc>
                <a:spcPct val="90000"/>
              </a:lnSpc>
              <a:spcBef>
                <a:spcPts val="800"/>
              </a:spcBef>
              <a:spcAft>
                <a:spcPts val="0"/>
              </a:spcAft>
              <a:buNone/>
            </a:pPr>
            <a:r>
              <a:rPr b="1" lang="en" sz="3400">
                <a:solidFill>
                  <a:schemeClr val="dk1"/>
                </a:solidFill>
                <a:latin typeface="Calibri"/>
                <a:ea typeface="Calibri"/>
                <a:cs typeface="Calibri"/>
                <a:sym typeface="Calibri"/>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193525"/>
            <a:ext cx="8520600" cy="824100"/>
          </a:xfrm>
          <a:prstGeom prst="rect">
            <a:avLst/>
          </a:prstGeom>
        </p:spPr>
        <p:txBody>
          <a:bodyPr anchorCtr="0" anchor="t" bIns="91425" lIns="91425" rIns="91425" wrap="square" tIns="91425">
            <a:noAutofit/>
          </a:bodyPr>
          <a:lstStyle/>
          <a:p>
            <a:pPr lvl="0" rtl="0" algn="ctr">
              <a:spcBef>
                <a:spcPts val="0"/>
              </a:spcBef>
              <a:buNone/>
            </a:pPr>
            <a:r>
              <a:rPr lang="en" sz="2400">
                <a:latin typeface="Calibri"/>
                <a:ea typeface="Calibri"/>
                <a:cs typeface="Calibri"/>
                <a:sym typeface="Calibri"/>
              </a:rPr>
              <a:t>Author: Leslie Lamport</a:t>
            </a:r>
          </a:p>
          <a:p>
            <a:pPr lvl="0" algn="ctr">
              <a:spcBef>
                <a:spcPts val="0"/>
              </a:spcBef>
              <a:buNone/>
            </a:pPr>
            <a:r>
              <a:rPr lang="en" sz="2400">
                <a:latin typeface="Calibri"/>
                <a:ea typeface="Calibri"/>
                <a:cs typeface="Calibri"/>
                <a:sym typeface="Calibri"/>
              </a:rPr>
              <a:t>Massachusetts Computer Associates, Inc. → COMPASS</a:t>
            </a:r>
          </a:p>
        </p:txBody>
      </p:sp>
      <p:pic>
        <p:nvPicPr>
          <p:cNvPr id="172" name="Shape 172"/>
          <p:cNvPicPr preferRelativeResize="0"/>
          <p:nvPr/>
        </p:nvPicPr>
        <p:blipFill>
          <a:blip r:embed="rId3">
            <a:alphaModFix/>
          </a:blip>
          <a:stretch>
            <a:fillRect/>
          </a:stretch>
        </p:blipFill>
        <p:spPr>
          <a:xfrm>
            <a:off x="1048475" y="1423225"/>
            <a:ext cx="2134300" cy="2715400"/>
          </a:xfrm>
          <a:prstGeom prst="rect">
            <a:avLst/>
          </a:prstGeom>
          <a:noFill/>
          <a:ln>
            <a:noFill/>
          </a:ln>
        </p:spPr>
      </p:pic>
      <p:pic>
        <p:nvPicPr>
          <p:cNvPr id="173" name="Shape 173"/>
          <p:cNvPicPr preferRelativeResize="0"/>
          <p:nvPr/>
        </p:nvPicPr>
        <p:blipFill rotWithShape="1">
          <a:blip r:embed="rId4">
            <a:alphaModFix/>
          </a:blip>
          <a:srcRect b="2959" l="0" r="0" t="0"/>
          <a:stretch/>
        </p:blipFill>
        <p:spPr>
          <a:xfrm>
            <a:off x="3923225" y="1290250"/>
            <a:ext cx="3421225" cy="2893025"/>
          </a:xfrm>
          <a:prstGeom prst="rect">
            <a:avLst/>
          </a:prstGeom>
          <a:noFill/>
          <a:ln cap="flat" cmpd="sng" w="38100">
            <a:solidFill>
              <a:srgbClr val="000000"/>
            </a:solidFill>
            <a:prstDash val="solid"/>
            <a:round/>
            <a:headEnd len="med" w="med" type="none"/>
            <a:tailEnd len="med" w="med" type="none"/>
          </a:ln>
        </p:spPr>
      </p:pic>
      <p:sp>
        <p:nvSpPr>
          <p:cNvPr id="174" name="Shape 174"/>
          <p:cNvSpPr txBox="1"/>
          <p:nvPr/>
        </p:nvSpPr>
        <p:spPr>
          <a:xfrm>
            <a:off x="3878125" y="4235400"/>
            <a:ext cx="3466200" cy="632700"/>
          </a:xfrm>
          <a:prstGeom prst="rect">
            <a:avLst/>
          </a:prstGeom>
          <a:noFill/>
          <a:ln>
            <a:noFill/>
          </a:ln>
        </p:spPr>
        <p:txBody>
          <a:bodyPr anchorCtr="0" anchor="t" bIns="91425" lIns="91425" rIns="91425" wrap="square" tIns="91425">
            <a:noAutofit/>
          </a:bodyPr>
          <a:lstStyle/>
          <a:p>
            <a:pPr lvl="0" rtl="0" algn="ctr">
              <a:lnSpc>
                <a:spcPct val="115000"/>
              </a:lnSpc>
              <a:spcBef>
                <a:spcPts val="0"/>
              </a:spcBef>
              <a:buClr>
                <a:schemeClr val="dk1"/>
              </a:buClr>
              <a:buSzPct val="122222"/>
              <a:buFont typeface="Arial"/>
              <a:buNone/>
            </a:pPr>
            <a:r>
              <a:rPr b="1" lang="en" sz="900">
                <a:solidFill>
                  <a:srgbClr val="333333"/>
                </a:solidFill>
                <a:highlight>
                  <a:srgbClr val="FFFFFF"/>
                </a:highlight>
              </a:rPr>
              <a:t>Out of their Minds: The Lives and Discoveries of 15 Great Computer Scientists</a:t>
            </a:r>
          </a:p>
          <a:p>
            <a:pPr lvl="0" algn="ctr">
              <a:spcBef>
                <a:spcPts val="0"/>
              </a:spcBef>
              <a:buNone/>
            </a:pPr>
            <a:r>
              <a:rPr lang="en" sz="650">
                <a:solidFill>
                  <a:srgbClr val="333333"/>
                </a:solidFill>
                <a:highlight>
                  <a:srgbClr val="FFFFFF"/>
                </a:highlight>
              </a:rPr>
              <a:t>By Dennis Shasha, Cathy Lazere</a:t>
            </a:r>
          </a:p>
          <a:p>
            <a:pPr lvl="0" algn="ctr">
              <a:spcBef>
                <a:spcPts val="0"/>
              </a:spcBef>
              <a:buNone/>
            </a:pPr>
            <a:r>
              <a:rPr lang="en" sz="650">
                <a:solidFill>
                  <a:srgbClr val="333333"/>
                </a:solidFill>
                <a:highlight>
                  <a:srgbClr val="FFFFFF"/>
                </a:highlight>
              </a:rPr>
              <a:t>pg. 125</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alibri"/>
                <a:ea typeface="Calibri"/>
                <a:cs typeface="Calibri"/>
                <a:sym typeface="Calibri"/>
              </a:rPr>
              <a:t>Outline</a:t>
            </a:r>
          </a:p>
        </p:txBody>
      </p:sp>
      <p:sp>
        <p:nvSpPr>
          <p:cNvPr id="180" name="Shape 18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rgbClr val="A61C00"/>
              </a:buClr>
              <a:buSzPct val="100000"/>
              <a:buFont typeface="Calibri"/>
            </a:pPr>
            <a:r>
              <a:rPr lang="en" sz="2400">
                <a:solidFill>
                  <a:srgbClr val="A61C00"/>
                </a:solidFill>
                <a:latin typeface="Calibri"/>
                <a:ea typeface="Calibri"/>
                <a:cs typeface="Calibri"/>
                <a:sym typeface="Calibri"/>
              </a:rPr>
              <a:t>Partial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Logical Clocks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Total Ordering of Events</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Anomalous Behaviour</a:t>
            </a:r>
          </a:p>
          <a:p>
            <a:pPr indent="-381000" lvl="0" marL="457200" rtl="0">
              <a:spcBef>
                <a:spcPts val="0"/>
              </a:spcBef>
              <a:buClr>
                <a:schemeClr val="dk1"/>
              </a:buClr>
              <a:buSzPct val="100000"/>
              <a:buFont typeface="Calibri"/>
            </a:pPr>
            <a:r>
              <a:rPr lang="en" sz="2400">
                <a:solidFill>
                  <a:schemeClr val="dk1"/>
                </a:solidFill>
                <a:latin typeface="Calibri"/>
                <a:ea typeface="Calibri"/>
                <a:cs typeface="Calibri"/>
                <a:sym typeface="Calibri"/>
              </a:rPr>
              <a:t>Physical Clocks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