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2" r:id="rId4"/>
    <p:sldMasterId id="214748367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Lst>
  <p:sldSz cy="5143500" cx="9144000"/>
  <p:notesSz cx="6858000" cy="9144000"/>
  <p:embeddedFontLst>
    <p:embeddedFont>
      <p:font typeface="Roboto"/>
      <p:regular r:id="rId60"/>
      <p:bold r:id="rId61"/>
      <p:italic r:id="rId62"/>
      <p:boldItalic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2" name="Yiqing Hua"/>
  <p:cmAuthor clrIdx="1" id="1" initials="" lastIdx="2" name="Mandy Xi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Roboto-italic.fntdata"/><Relationship Id="rId61" Type="http://schemas.openxmlformats.org/officeDocument/2006/relationships/font" Target="fonts/Roboto-bold.fntdata"/><Relationship Id="rId20" Type="http://schemas.openxmlformats.org/officeDocument/2006/relationships/slide" Target="slides/slide14.xml"/><Relationship Id="rId63" Type="http://schemas.openxmlformats.org/officeDocument/2006/relationships/font" Target="fonts/Roboto-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Roboto-regular.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7-09-29T14:33:06.781">
    <p:pos x="6000" y="0"/>
    <p:text>slides on GFS and Spark
Limitations, questions, takeaway of mapreduce
answer the questions
transition between mapreduce to spark
compare issues with spark
takeaway from spark</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2" dt="2017-09-29T13:59:08.575">
    <p:pos x="196" y="725"/>
    <p:text>80% time on MapReduce</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1" idx="1" dt="2017-09-29T14:05:46.946">
    <p:pos x="6000" y="0"/>
    <p:text>GFS summary</p:text>
  </p:cm>
  <p:cm authorId="1" idx="2" dt="2017-09-29T14:05:46.946">
    <p:pos x="6000" y="100"/>
    <p:text>unix file system, fast file system
GFS good for sequential read &amp; write, perfect system for MapReduce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Matei_Zaharia" TargetMode="External"/><Relationship Id="rId3" Type="http://schemas.openxmlformats.org/officeDocument/2006/relationships/hyperlink" Target="https://en.wikipedia.org/wiki/University_of_California,_Berkeley" TargetMode="External"/><Relationship Id="rId4" Type="http://schemas.openxmlformats.org/officeDocument/2006/relationships/hyperlink" Target="https://en.wikipedia.org/wiki/Big_data" TargetMode="Externa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University_of_California,_Berkeley" TargetMode="External"/><Relationship Id="rId3" Type="http://schemas.openxmlformats.org/officeDocument/2006/relationships/hyperlink" Target="https://en.wikipedia.org/wiki/Big_data" TargetMode="External"/><Relationship Id="rId4" Type="http://schemas.openxmlformats.org/officeDocument/2006/relationships/hyperlink" Target="https://databricks.com/" TargetMode="Externa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Google_Brain" TargetMode="External"/><Relationship Id="rId3" Type="http://schemas.openxmlformats.org/officeDocument/2006/relationships/hyperlink" Target="https://en.wikipedia.org/wiki/TensorFlow" TargetMode="Externa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Shape 173"/>
          <p:cNvSpPr txBox="1"/>
          <p:nvPr>
            <p:ph idx="1" type="body"/>
          </p:nvPr>
        </p:nvSpPr>
        <p:spPr>
          <a:xfrm>
            <a:off x="685787" y="4343386"/>
            <a:ext cx="5486400" cy="4114800"/>
          </a:xfrm>
          <a:prstGeom prst="rect">
            <a:avLst/>
          </a:prstGeom>
          <a:noFill/>
          <a:ln>
            <a:noFill/>
          </a:ln>
        </p:spPr>
        <p:txBody>
          <a:bodyPr anchorCtr="0" anchor="ctr" bIns="81475" lIns="81475" rIns="81475" wrap="square" tIns="81475">
            <a:noAutofit/>
          </a:bodyPr>
          <a:lstStyle/>
          <a:p>
            <a:pPr lvl="0" rtl="0">
              <a:spcBef>
                <a:spcPts val="0"/>
              </a:spcBef>
              <a:buNone/>
            </a:pPr>
            <a:r>
              <a:t/>
            </a:r>
            <a:endParaRPr sz="1200"/>
          </a:p>
        </p:txBody>
      </p:sp>
      <p:sp>
        <p:nvSpPr>
          <p:cNvPr id="174" name="Shape 174"/>
          <p:cNvSpPr/>
          <p:nvPr>
            <p:ph idx="2" type="sldImg"/>
          </p:nvPr>
        </p:nvSpPr>
        <p:spPr>
          <a:xfrm>
            <a:off x="381496" y="685795"/>
            <a:ext cx="60957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Shape 181"/>
          <p:cNvSpPr txBox="1"/>
          <p:nvPr>
            <p:ph idx="1" type="body"/>
          </p:nvPr>
        </p:nvSpPr>
        <p:spPr>
          <a:xfrm>
            <a:off x="685787" y="4343386"/>
            <a:ext cx="5486400" cy="4114800"/>
          </a:xfrm>
          <a:prstGeom prst="rect">
            <a:avLst/>
          </a:prstGeom>
          <a:noFill/>
          <a:ln>
            <a:noFill/>
          </a:ln>
        </p:spPr>
        <p:txBody>
          <a:bodyPr anchorCtr="0" anchor="ctr" bIns="81475" lIns="81475" rIns="81475" wrap="square" tIns="81475">
            <a:noAutofit/>
          </a:bodyPr>
          <a:lstStyle/>
          <a:p>
            <a:pPr lvl="0" rtl="0">
              <a:spcBef>
                <a:spcPts val="0"/>
              </a:spcBef>
              <a:buNone/>
            </a:pPr>
            <a:r>
              <a:t/>
            </a:r>
            <a:endParaRPr sz="1200"/>
          </a:p>
        </p:txBody>
      </p:sp>
      <p:sp>
        <p:nvSpPr>
          <p:cNvPr id="182" name="Shape 182"/>
          <p:cNvSpPr/>
          <p:nvPr>
            <p:ph idx="2" type="sldImg"/>
          </p:nvPr>
        </p:nvSpPr>
        <p:spPr>
          <a:xfrm>
            <a:off x="381496" y="685795"/>
            <a:ext cx="60957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Shape 190"/>
          <p:cNvSpPr txBox="1"/>
          <p:nvPr>
            <p:ph idx="1" type="body"/>
          </p:nvPr>
        </p:nvSpPr>
        <p:spPr>
          <a:xfrm>
            <a:off x="685787" y="4343386"/>
            <a:ext cx="5486400" cy="4114800"/>
          </a:xfrm>
          <a:prstGeom prst="rect">
            <a:avLst/>
          </a:prstGeom>
          <a:noFill/>
          <a:ln>
            <a:noFill/>
          </a:ln>
        </p:spPr>
        <p:txBody>
          <a:bodyPr anchorCtr="0" anchor="ctr" bIns="81475" lIns="81475" rIns="81475" wrap="square" tIns="81475">
            <a:noAutofit/>
          </a:bodyPr>
          <a:lstStyle/>
          <a:p>
            <a:pPr lvl="0" rtl="0">
              <a:spcBef>
                <a:spcPts val="0"/>
              </a:spcBef>
              <a:buNone/>
            </a:pPr>
            <a:r>
              <a:t/>
            </a:r>
            <a:endParaRPr sz="1200"/>
          </a:p>
        </p:txBody>
      </p:sp>
      <p:sp>
        <p:nvSpPr>
          <p:cNvPr id="191" name="Shape 191"/>
          <p:cNvSpPr/>
          <p:nvPr>
            <p:ph idx="2" type="sldImg"/>
          </p:nvPr>
        </p:nvSpPr>
        <p:spPr>
          <a:xfrm>
            <a:off x="381496" y="685795"/>
            <a:ext cx="60957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0" name="Shape 20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5" name="Shape 20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2" name="Shape 21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0" name="Shape 22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Shape 2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3" name="Shape 23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Shape 2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1" name="Shape 24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Shape 2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7" name="Shape 24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Shape 2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7" name="Shape 2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Shape 2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6" name="Shape 26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Shape 2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4" name="Shape 27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Shape 2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5" name="Shape 28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Shape 2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1" name="Shape 29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Shape 2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0" name="Shape 30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Shape 3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9" name="Shape 30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Shape 3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8" name="Shape 31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Shape 3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7" name="Shape 32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Shape 3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6" name="Shape 33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Shape 3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5" name="Shape 34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Shape 3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4" name="Shape 35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1" name="Shape 361"/>
        <p:cNvGrpSpPr/>
        <p:nvPr/>
      </p:nvGrpSpPr>
      <p:grpSpPr>
        <a:xfrm>
          <a:off x="0" y="0"/>
          <a:ext cx="0" cy="0"/>
          <a:chOff x="0" y="0"/>
          <a:chExt cx="0" cy="0"/>
        </a:xfrm>
      </p:grpSpPr>
      <p:sp>
        <p:nvSpPr>
          <p:cNvPr id="362" name="Shape 3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3" name="Shape 3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 name="Shape 370"/>
        <p:cNvGrpSpPr/>
        <p:nvPr/>
      </p:nvGrpSpPr>
      <p:grpSpPr>
        <a:xfrm>
          <a:off x="0" y="0"/>
          <a:ext cx="0" cy="0"/>
          <a:chOff x="0" y="0"/>
          <a:chExt cx="0" cy="0"/>
        </a:xfrm>
      </p:grpSpPr>
      <p:sp>
        <p:nvSpPr>
          <p:cNvPr id="371" name="Shape 3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2" name="Shape 37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Shape 3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8" name="Shape 37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Shape 3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4" name="Shape 38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0" name="Shape 390"/>
        <p:cNvGrpSpPr/>
        <p:nvPr/>
      </p:nvGrpSpPr>
      <p:grpSpPr>
        <a:xfrm>
          <a:off x="0" y="0"/>
          <a:ext cx="0" cy="0"/>
          <a:chOff x="0" y="0"/>
          <a:chExt cx="0" cy="0"/>
        </a:xfrm>
      </p:grpSpPr>
      <p:sp>
        <p:nvSpPr>
          <p:cNvPr id="391" name="Shape 3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2" name="Shape 39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0" name="Shape 400"/>
        <p:cNvGrpSpPr/>
        <p:nvPr/>
      </p:nvGrpSpPr>
      <p:grpSpPr>
        <a:xfrm>
          <a:off x="0" y="0"/>
          <a:ext cx="0" cy="0"/>
          <a:chOff x="0" y="0"/>
          <a:chExt cx="0" cy="0"/>
        </a:xfrm>
      </p:grpSpPr>
      <p:sp>
        <p:nvSpPr>
          <p:cNvPr id="401" name="Shape 4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2" name="Shape 40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b="1" lang="en" sz="1200">
                <a:solidFill>
                  <a:srgbClr val="222222"/>
                </a:solidFill>
                <a:highlight>
                  <a:srgbClr val="FFFFFF"/>
                </a:highlight>
                <a:latin typeface="Roboto"/>
                <a:ea typeface="Roboto"/>
                <a:cs typeface="Roboto"/>
                <a:sym typeface="Roboto"/>
              </a:rPr>
              <a:t>ETL</a:t>
            </a:r>
            <a:r>
              <a:rPr lang="en" sz="1200">
                <a:solidFill>
                  <a:srgbClr val="222222"/>
                </a:solidFill>
                <a:highlight>
                  <a:srgbClr val="FFFFFF"/>
                </a:highlight>
                <a:latin typeface="Roboto"/>
                <a:ea typeface="Roboto"/>
                <a:cs typeface="Roboto"/>
                <a:sym typeface="Roboto"/>
              </a:rPr>
              <a:t> is short for </a:t>
            </a:r>
            <a:r>
              <a:rPr b="1" lang="en" sz="1200">
                <a:solidFill>
                  <a:srgbClr val="222222"/>
                </a:solidFill>
                <a:highlight>
                  <a:srgbClr val="FFFFFF"/>
                </a:highlight>
                <a:latin typeface="Roboto"/>
                <a:ea typeface="Roboto"/>
                <a:cs typeface="Roboto"/>
                <a:sym typeface="Roboto"/>
              </a:rPr>
              <a:t>extract</a:t>
            </a:r>
            <a:r>
              <a:rPr lang="en" sz="1200">
                <a:solidFill>
                  <a:srgbClr val="222222"/>
                </a:solidFill>
                <a:highlight>
                  <a:srgbClr val="FFFFFF"/>
                </a:highlight>
                <a:latin typeface="Roboto"/>
                <a:ea typeface="Roboto"/>
                <a:cs typeface="Roboto"/>
                <a:sym typeface="Roboto"/>
              </a:rPr>
              <a:t>, </a:t>
            </a:r>
            <a:r>
              <a:rPr b="1" lang="en" sz="1200">
                <a:solidFill>
                  <a:srgbClr val="222222"/>
                </a:solidFill>
                <a:highlight>
                  <a:srgbClr val="FFFFFF"/>
                </a:highlight>
                <a:latin typeface="Roboto"/>
                <a:ea typeface="Roboto"/>
                <a:cs typeface="Roboto"/>
                <a:sym typeface="Roboto"/>
              </a:rPr>
              <a:t>transform</a:t>
            </a:r>
            <a:r>
              <a:rPr lang="en" sz="1200">
                <a:solidFill>
                  <a:srgbClr val="222222"/>
                </a:solidFill>
                <a:highlight>
                  <a:srgbClr val="FFFFFF"/>
                </a:highlight>
                <a:latin typeface="Roboto"/>
                <a:ea typeface="Roboto"/>
                <a:cs typeface="Roboto"/>
                <a:sym typeface="Roboto"/>
              </a:rPr>
              <a:t>, </a:t>
            </a:r>
            <a:r>
              <a:rPr b="1" lang="en" sz="1200">
                <a:solidFill>
                  <a:srgbClr val="222222"/>
                </a:solidFill>
                <a:highlight>
                  <a:srgbClr val="FFFFFF"/>
                </a:highlight>
                <a:latin typeface="Roboto"/>
                <a:ea typeface="Roboto"/>
                <a:cs typeface="Roboto"/>
                <a:sym typeface="Roboto"/>
              </a:rPr>
              <a:t>load</a:t>
            </a:r>
            <a:r>
              <a:rPr lang="en" sz="1200">
                <a:solidFill>
                  <a:srgbClr val="222222"/>
                </a:solidFill>
                <a:highlight>
                  <a:srgbClr val="FFFFFF"/>
                </a:highlight>
                <a:latin typeface="Roboto"/>
                <a:ea typeface="Roboto"/>
                <a:cs typeface="Roboto"/>
                <a:sym typeface="Roboto"/>
              </a:rPr>
              <a:t>, three database functions that are combined into one tool to pull data out of one database and place it into another database.</a:t>
            </a:r>
          </a:p>
          <a:p>
            <a:pPr lvl="0" rtl="0">
              <a:spcBef>
                <a:spcPts val="0"/>
              </a:spcBef>
              <a:buNone/>
            </a:pPr>
            <a:r>
              <a:t/>
            </a:r>
            <a:endParaRPr sz="1200">
              <a:solidFill>
                <a:srgbClr val="222222"/>
              </a:solidFill>
              <a:highlight>
                <a:srgbClr val="FFFFFF"/>
              </a:highlight>
              <a:latin typeface="Roboto"/>
              <a:ea typeface="Roboto"/>
              <a:cs typeface="Roboto"/>
              <a:sym typeface="Roboto"/>
            </a:endParaRPr>
          </a:p>
          <a:p>
            <a:pPr lvl="0" rtl="0">
              <a:spcBef>
                <a:spcPts val="0"/>
              </a:spcBef>
              <a:buNone/>
            </a:pPr>
            <a:r>
              <a:rPr lang="en" sz="1200">
                <a:solidFill>
                  <a:srgbClr val="222222"/>
                </a:solidFill>
                <a:highlight>
                  <a:srgbClr val="FFFFFF"/>
                </a:highlight>
                <a:latin typeface="Roboto"/>
                <a:ea typeface="Roboto"/>
                <a:cs typeface="Roboto"/>
                <a:sym typeface="Roboto"/>
              </a:rPr>
              <a:t>Powerful tools. MR systems are fundamentally powerful tools for ETL-style applications and for complex analytics. Additionally, they are popular for “quick and dirty” analyses and for users with limited budgets. On the other hand, if the application is query-intensive, whether semistructured or rigidly structured, then a DBMS is probably the better choice.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7" name="Shape 407"/>
        <p:cNvGrpSpPr/>
        <p:nvPr/>
      </p:nvGrpSpPr>
      <p:grpSpPr>
        <a:xfrm>
          <a:off x="0" y="0"/>
          <a:ext cx="0" cy="0"/>
          <a:chOff x="0" y="0"/>
          <a:chExt cx="0" cy="0"/>
        </a:xfrm>
      </p:grpSpPr>
      <p:sp>
        <p:nvSpPr>
          <p:cNvPr id="408" name="Shape 4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9" name="Shape 40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In 2006 Hadoop is born</a:t>
            </a:r>
          </a:p>
          <a:p>
            <a:pPr lvl="0">
              <a:spcBef>
                <a:spcPts val="0"/>
              </a:spcBef>
              <a:buNone/>
            </a:pPr>
            <a:r>
              <a:rPr lang="en"/>
              <a:t>The most popular MR system is Hadoop, an open-source project under development by Yahoo! and the Apache Software Foundation </a:t>
            </a:r>
          </a:p>
          <a:p>
            <a:pPr lvl="0">
              <a:spcBef>
                <a:spcPts val="0"/>
              </a:spcBef>
              <a:buNone/>
            </a:pPr>
            <a:r>
              <a:rPr lang="en" sz="1050">
                <a:solidFill>
                  <a:srgbClr val="222222"/>
                </a:solidFill>
                <a:highlight>
                  <a:srgbClr val="FFFFFF"/>
                </a:highlight>
              </a:rPr>
              <a:t>Spark was initially started by </a:t>
            </a:r>
            <a:r>
              <a:rPr lang="en" sz="1050" u="sng">
                <a:solidFill>
                  <a:srgbClr val="0B0080"/>
                </a:solidFill>
                <a:highlight>
                  <a:srgbClr val="FFFFFF"/>
                </a:highlight>
                <a:hlinkClick r:id="rId2"/>
              </a:rPr>
              <a:t>Matei Zaharia</a:t>
            </a:r>
            <a:r>
              <a:rPr lang="en" sz="1050">
                <a:solidFill>
                  <a:srgbClr val="222222"/>
                </a:solidFill>
                <a:highlight>
                  <a:srgbClr val="FFFFFF"/>
                </a:highlight>
              </a:rPr>
              <a:t> at UC Berkeley's AMPLab in 2009, and open sourced in 2010</a:t>
            </a:r>
          </a:p>
          <a:p>
            <a:pPr lvl="0" rtl="0">
              <a:spcBef>
                <a:spcPts val="0"/>
              </a:spcBef>
              <a:buNone/>
            </a:pPr>
            <a:r>
              <a:rPr b="1" lang="en" sz="1050">
                <a:solidFill>
                  <a:srgbClr val="222222"/>
                </a:solidFill>
                <a:highlight>
                  <a:srgbClr val="FFFFFF"/>
                </a:highlight>
              </a:rPr>
              <a:t>AMPLAB</a:t>
            </a:r>
            <a:r>
              <a:rPr lang="en" sz="1050">
                <a:solidFill>
                  <a:srgbClr val="222222"/>
                </a:solidFill>
                <a:highlight>
                  <a:srgbClr val="FFFFFF"/>
                </a:highlight>
              </a:rPr>
              <a:t> is a </a:t>
            </a:r>
            <a:r>
              <a:rPr lang="en" sz="1050" u="sng">
                <a:solidFill>
                  <a:srgbClr val="0B0080"/>
                </a:solidFill>
                <a:highlight>
                  <a:srgbClr val="FFFFFF"/>
                </a:highlight>
                <a:hlinkClick r:id="rId3"/>
              </a:rPr>
              <a:t>University of California, Berkeley</a:t>
            </a:r>
            <a:r>
              <a:rPr lang="en" sz="1050">
                <a:solidFill>
                  <a:srgbClr val="222222"/>
                </a:solidFill>
                <a:highlight>
                  <a:srgbClr val="FFFFFF"/>
                </a:highlight>
              </a:rPr>
              <a:t> lab focused on </a:t>
            </a:r>
            <a:r>
              <a:rPr lang="en" sz="1050" u="sng">
                <a:solidFill>
                  <a:srgbClr val="0B0080"/>
                </a:solidFill>
                <a:highlight>
                  <a:srgbClr val="FFFFFF"/>
                </a:highlight>
                <a:hlinkClick r:id="rId4"/>
              </a:rPr>
              <a:t>Big data</a:t>
            </a:r>
            <a:r>
              <a:rPr lang="en" sz="1050">
                <a:solidFill>
                  <a:srgbClr val="222222"/>
                </a:solidFill>
                <a:highlight>
                  <a:srgbClr val="FFFFFF"/>
                </a:highlight>
              </a:rPr>
              <a:t> analytics. The name stands for the Algorithms, Machines and People Lab</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3" name="Shape 413"/>
        <p:cNvGrpSpPr/>
        <p:nvPr/>
      </p:nvGrpSpPr>
      <p:grpSpPr>
        <a:xfrm>
          <a:off x="0" y="0"/>
          <a:ext cx="0" cy="0"/>
          <a:chOff x="0" y="0"/>
          <a:chExt cx="0" cy="0"/>
        </a:xfrm>
      </p:grpSpPr>
      <p:sp>
        <p:nvSpPr>
          <p:cNvPr id="414" name="Shape 4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5" name="Shape 41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Write to hdfs and replicate to different machines to start on next stage, Overhead between stages limited by network bandwidth</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9" name="Shape 419"/>
        <p:cNvGrpSpPr/>
        <p:nvPr/>
      </p:nvGrpSpPr>
      <p:grpSpPr>
        <a:xfrm>
          <a:off x="0" y="0"/>
          <a:ext cx="0" cy="0"/>
          <a:chOff x="0" y="0"/>
          <a:chExt cx="0" cy="0"/>
        </a:xfrm>
      </p:grpSpPr>
      <p:sp>
        <p:nvSpPr>
          <p:cNvPr id="420" name="Shape 4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1" name="Shape 42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Datasharing between jobs using MapReduce requires copying large amounts of data over the cluster network, whose bandwidth is far low than RAM</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5" name="Shape 425"/>
        <p:cNvGrpSpPr/>
        <p:nvPr/>
      </p:nvGrpSpPr>
      <p:grpSpPr>
        <a:xfrm>
          <a:off x="0" y="0"/>
          <a:ext cx="0" cy="0"/>
          <a:chOff x="0" y="0"/>
          <a:chExt cx="0" cy="0"/>
        </a:xfrm>
      </p:grpSpPr>
      <p:sp>
        <p:nvSpPr>
          <p:cNvPr id="426" name="Shape 4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7" name="Shape 42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0" name="Shape 430"/>
        <p:cNvGrpSpPr/>
        <p:nvPr/>
      </p:nvGrpSpPr>
      <p:grpSpPr>
        <a:xfrm>
          <a:off x="0" y="0"/>
          <a:ext cx="0" cy="0"/>
          <a:chOff x="0" y="0"/>
          <a:chExt cx="0" cy="0"/>
        </a:xfrm>
      </p:grpSpPr>
      <p:sp>
        <p:nvSpPr>
          <p:cNvPr id="431" name="Shape 4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2" name="Shape 43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b="1" lang="en" sz="1050">
                <a:solidFill>
                  <a:srgbClr val="222222"/>
                </a:solidFill>
                <a:highlight>
                  <a:srgbClr val="FFFFFF"/>
                </a:highlight>
              </a:rPr>
              <a:t>AMPLAB</a:t>
            </a:r>
            <a:r>
              <a:rPr lang="en" sz="1050">
                <a:solidFill>
                  <a:srgbClr val="222222"/>
                </a:solidFill>
                <a:highlight>
                  <a:srgbClr val="FFFFFF"/>
                </a:highlight>
              </a:rPr>
              <a:t> is a </a:t>
            </a:r>
            <a:r>
              <a:rPr lang="en" sz="1050" u="sng">
                <a:solidFill>
                  <a:srgbClr val="0B0080"/>
                </a:solidFill>
                <a:highlight>
                  <a:srgbClr val="FFFFFF"/>
                </a:highlight>
                <a:hlinkClick r:id="rId2"/>
              </a:rPr>
              <a:t>University of California, Berkeley</a:t>
            </a:r>
            <a:r>
              <a:rPr lang="en" sz="1050">
                <a:solidFill>
                  <a:srgbClr val="222222"/>
                </a:solidFill>
                <a:highlight>
                  <a:srgbClr val="FFFFFF"/>
                </a:highlight>
              </a:rPr>
              <a:t> lab focused on </a:t>
            </a:r>
            <a:r>
              <a:rPr lang="en" sz="1050" u="sng">
                <a:solidFill>
                  <a:srgbClr val="0B0080"/>
                </a:solidFill>
                <a:highlight>
                  <a:srgbClr val="FFFFFF"/>
                </a:highlight>
                <a:hlinkClick r:id="rId3"/>
              </a:rPr>
              <a:t>Big data</a:t>
            </a:r>
            <a:r>
              <a:rPr lang="en" sz="1050">
                <a:solidFill>
                  <a:srgbClr val="222222"/>
                </a:solidFill>
                <a:highlight>
                  <a:srgbClr val="FFFFFF"/>
                </a:highlight>
              </a:rPr>
              <a:t> analytics. The name stands for the Algorithms, Machines and People Lab</a:t>
            </a:r>
          </a:p>
          <a:p>
            <a:pPr lvl="0" rtl="0">
              <a:spcBef>
                <a:spcPts val="0"/>
              </a:spcBef>
              <a:buNone/>
            </a:pPr>
            <a:r>
              <a:rPr lang="en"/>
              <a:t>Matei </a:t>
            </a:r>
            <a:r>
              <a:rPr lang="en" sz="1000">
                <a:solidFill>
                  <a:srgbClr val="303030"/>
                </a:solidFill>
                <a:highlight>
                  <a:srgbClr val="FFFFFF"/>
                </a:highlight>
              </a:rPr>
              <a:t> also co-founder and Chief Technologist of </a:t>
            </a:r>
            <a:r>
              <a:rPr lang="en" sz="1000">
                <a:solidFill>
                  <a:srgbClr val="CC2222"/>
                </a:solidFill>
                <a:highlight>
                  <a:srgbClr val="FFFFFF"/>
                </a:highlight>
                <a:hlinkClick r:id="rId4"/>
              </a:rPr>
              <a:t>Databricks</a:t>
            </a:r>
            <a:r>
              <a:rPr lang="en" sz="1000">
                <a:solidFill>
                  <a:srgbClr val="303030"/>
                </a:solidFill>
                <a:highlight>
                  <a:srgbClr val="FFFFFF"/>
                </a:highlight>
              </a:rPr>
              <a:t>, the big data company commercializing Apache Spark</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9" name="Shape 439"/>
        <p:cNvGrpSpPr/>
        <p:nvPr/>
      </p:nvGrpSpPr>
      <p:grpSpPr>
        <a:xfrm>
          <a:off x="0" y="0"/>
          <a:ext cx="0" cy="0"/>
          <a:chOff x="0" y="0"/>
          <a:chExt cx="0" cy="0"/>
        </a:xfrm>
      </p:grpSpPr>
      <p:sp>
        <p:nvSpPr>
          <p:cNvPr id="440" name="Shape 4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1" name="Shape 44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sz="1150">
                <a:solidFill>
                  <a:srgbClr val="242729"/>
                </a:solidFill>
                <a:highlight>
                  <a:srgbClr val="FFFFFF"/>
                </a:highlight>
              </a:rPr>
              <a:t>A fine grained update would be an update to one record in a database whereas </a:t>
            </a:r>
            <a:r>
              <a:rPr lang="en" sz="1150">
                <a:solidFill>
                  <a:srgbClr val="242729"/>
                </a:solidFill>
              </a:rPr>
              <a:t>coarse grained operations are operations applied to all elements in a data set at once, for example map, reduce, flatMap, join. Spark's model takes advantage of this because once it saves a graph of transformations, it can use that to recompute as long as the original data is still there. With fine grained updates basically if you update each record out of billions separately you have to save the information to compute each update, whereas with coarse grained you can save one function that updates a billion records. Clearly though this comes at the cost of not being as flexible as a fine grained model.</a:t>
            </a:r>
          </a:p>
          <a:p>
            <a:pPr lvl="0" rtl="0">
              <a:spcBef>
                <a:spcPts val="0"/>
              </a:spcBef>
              <a:buNone/>
            </a:pPr>
            <a:r>
              <a:rPr lang="en" sz="1150">
                <a:solidFill>
                  <a:srgbClr val="242729"/>
                </a:solidFill>
              </a:rPr>
              <a:t>Only need to log one function instead of the real data, so if nothing fails, there is almost no cost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Shape 4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7" name="Shape 44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Open source, use Scala programming language. Persistent in memory or checkpoint to disk</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1" name="Shape 451"/>
        <p:cNvGrpSpPr/>
        <p:nvPr/>
      </p:nvGrpSpPr>
      <p:grpSpPr>
        <a:xfrm>
          <a:off x="0" y="0"/>
          <a:ext cx="0" cy="0"/>
          <a:chOff x="0" y="0"/>
          <a:chExt cx="0" cy="0"/>
        </a:xfrm>
      </p:grpSpPr>
      <p:sp>
        <p:nvSpPr>
          <p:cNvPr id="452" name="Shape 4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3" name="Shape 45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Hadoop file system, go to disk, read from disk , replicated</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1" name="Shape 461"/>
        <p:cNvGrpSpPr/>
        <p:nvPr/>
      </p:nvGrpSpPr>
      <p:grpSpPr>
        <a:xfrm>
          <a:off x="0" y="0"/>
          <a:ext cx="0" cy="0"/>
          <a:chOff x="0" y="0"/>
          <a:chExt cx="0" cy="0"/>
        </a:xfrm>
      </p:grpSpPr>
      <p:sp>
        <p:nvSpPr>
          <p:cNvPr id="462" name="Shape 4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3" name="Shape 4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Each query needs disk I/O which also suffers from overhead</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0" name="Shape 470"/>
        <p:cNvGrpSpPr/>
        <p:nvPr/>
      </p:nvGrpSpPr>
      <p:grpSpPr>
        <a:xfrm>
          <a:off x="0" y="0"/>
          <a:ext cx="0" cy="0"/>
          <a:chOff x="0" y="0"/>
          <a:chExt cx="0" cy="0"/>
        </a:xfrm>
      </p:grpSpPr>
      <p:sp>
        <p:nvSpPr>
          <p:cNvPr id="471" name="Shape 4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72" name="Shape 47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Hadoopbinmem is a hadoop deployment that converts the input data into a low-overhead binary format in the first iteration to elimiate text parsing in later ones, and stores it in an in-momery HDFS instance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7" name="Shape 477"/>
        <p:cNvGrpSpPr/>
        <p:nvPr/>
      </p:nvGrpSpPr>
      <p:grpSpPr>
        <a:xfrm>
          <a:off x="0" y="0"/>
          <a:ext cx="0" cy="0"/>
          <a:chOff x="0" y="0"/>
          <a:chExt cx="0" cy="0"/>
        </a:xfrm>
      </p:grpSpPr>
      <p:sp>
        <p:nvSpPr>
          <p:cNvPr id="478" name="Shape 4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79" name="Shape 47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Evaluated the cost of reconstructing RDD partitions using lineage after a node failure in the k-means application. Running times for 10 iterations of k-means on a 75-node cluster in normal operating scenario, with one where a node fails at the start of the 6th iteration.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lnSpc>
                <a:spcPct val="115000"/>
              </a:lnSpc>
              <a:spcBef>
                <a:spcPts val="300"/>
              </a:spcBef>
              <a:spcAft>
                <a:spcPts val="100"/>
              </a:spcAft>
              <a:buNone/>
            </a:pPr>
            <a:r>
              <a:rPr lang="en">
                <a:solidFill>
                  <a:srgbClr val="545454"/>
                </a:solidFill>
                <a:highlight>
                  <a:srgbClr val="FFFFFF"/>
                </a:highlight>
                <a:latin typeface="Roboto"/>
                <a:ea typeface="Roboto"/>
                <a:cs typeface="Roboto"/>
                <a:sym typeface="Roboto"/>
              </a:rPr>
              <a:t>Operating Systems Design and Implementation</a:t>
            </a:r>
          </a:p>
          <a:p>
            <a:pPr lvl="0" rtl="0">
              <a:lnSpc>
                <a:spcPct val="115000"/>
              </a:lnSpc>
              <a:spcBef>
                <a:spcPts val="300"/>
              </a:spcBef>
              <a:spcAft>
                <a:spcPts val="100"/>
              </a:spcAft>
              <a:buNone/>
            </a:pPr>
            <a:r>
              <a:rPr lang="en"/>
              <a:t>Jeff, </a:t>
            </a:r>
            <a:r>
              <a:rPr lang="en" sz="1050" u="sng">
                <a:solidFill>
                  <a:srgbClr val="0B0080"/>
                </a:solidFill>
                <a:highlight>
                  <a:srgbClr val="FFFFFF"/>
                </a:highlight>
                <a:hlinkClick r:id="rId2"/>
              </a:rPr>
              <a:t>Google Brain</a:t>
            </a:r>
            <a:r>
              <a:rPr lang="en" sz="1050">
                <a:solidFill>
                  <a:srgbClr val="222222"/>
                </a:solidFill>
                <a:highlight>
                  <a:srgbClr val="FFFFFF"/>
                </a:highlight>
              </a:rPr>
              <a:t>, a system for large-scale artificial neural networks. </a:t>
            </a:r>
            <a:r>
              <a:rPr lang="en" sz="1050" u="sng">
                <a:solidFill>
                  <a:srgbClr val="0B0080"/>
                </a:solidFill>
                <a:highlight>
                  <a:srgbClr val="FFFFFF"/>
                </a:highlight>
                <a:hlinkClick r:id="rId3"/>
              </a:rPr>
              <a:t>TensorFlow</a:t>
            </a:r>
            <a:r>
              <a:rPr lang="en" sz="1050">
                <a:solidFill>
                  <a:srgbClr val="222222"/>
                </a:solidFill>
                <a:highlight>
                  <a:srgbClr val="FFFFFF"/>
                </a:highlight>
              </a:rPr>
              <a:t>, an open-source machine-learning software library.</a:t>
            </a:r>
          </a:p>
          <a:p>
            <a:pPr lvl="0" rtl="0">
              <a:spcBef>
                <a:spcPts val="0"/>
              </a:spcBef>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4" name="Shape 484"/>
        <p:cNvGrpSpPr/>
        <p:nvPr/>
      </p:nvGrpSpPr>
      <p:grpSpPr>
        <a:xfrm>
          <a:off x="0" y="0"/>
          <a:ext cx="0" cy="0"/>
          <a:chOff x="0" y="0"/>
          <a:chExt cx="0" cy="0"/>
        </a:xfrm>
      </p:grpSpPr>
      <p:sp>
        <p:nvSpPr>
          <p:cNvPr id="485" name="Shape 4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86" name="Shape 48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0" name="Shape 490"/>
        <p:cNvGrpSpPr/>
        <p:nvPr/>
      </p:nvGrpSpPr>
      <p:grpSpPr>
        <a:xfrm>
          <a:off x="0" y="0"/>
          <a:ext cx="0" cy="0"/>
          <a:chOff x="0" y="0"/>
          <a:chExt cx="0" cy="0"/>
        </a:xfrm>
      </p:grpSpPr>
      <p:sp>
        <p:nvSpPr>
          <p:cNvPr id="491" name="Shape 4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92" name="Shape 49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9" name="Shape 499"/>
        <p:cNvGrpSpPr/>
        <p:nvPr/>
      </p:nvGrpSpPr>
      <p:grpSpPr>
        <a:xfrm>
          <a:off x="0" y="0"/>
          <a:ext cx="0" cy="0"/>
          <a:chOff x="0" y="0"/>
          <a:chExt cx="0" cy="0"/>
        </a:xfrm>
      </p:grpSpPr>
      <p:sp>
        <p:nvSpPr>
          <p:cNvPr id="500" name="Shape 5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01" name="Shape 50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5" name="Shape 505"/>
        <p:cNvGrpSpPr/>
        <p:nvPr/>
      </p:nvGrpSpPr>
      <p:grpSpPr>
        <a:xfrm>
          <a:off x="0" y="0"/>
          <a:ext cx="0" cy="0"/>
          <a:chOff x="0" y="0"/>
          <a:chExt cx="0" cy="0"/>
        </a:xfrm>
      </p:grpSpPr>
      <p:sp>
        <p:nvSpPr>
          <p:cNvPr id="506" name="Shape 5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07" name="Shape 50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lnSpc>
                <a:spcPct val="175500"/>
              </a:lnSpc>
              <a:spcBef>
                <a:spcPts val="0"/>
              </a:spcBef>
              <a:spcAft>
                <a:spcPts val="1700"/>
              </a:spcAft>
              <a:buNone/>
            </a:pPr>
            <a:r>
              <a:rPr lang="en"/>
              <a:t>While the Google File System serves as a solid basis for managing data, it does not prescribe applications to follow certain patterns or architectures. On the one hand, this freedom underlines the flexibility of GFS, on the other hand, it raises the question how applications can make efficient use of both, GFS and a cluster infrastructure</a:t>
            </a:r>
          </a:p>
          <a:p>
            <a:pPr lvl="0" rtl="0">
              <a:lnSpc>
                <a:spcPct val="175500"/>
              </a:lnSpc>
              <a:spcBef>
                <a:spcPts val="0"/>
              </a:spcBef>
              <a:spcAft>
                <a:spcPts val="1700"/>
              </a:spcAft>
              <a:buNone/>
            </a:pPr>
            <a:r>
              <a:rPr lang="en"/>
              <a:t>batch data processing can be implemented on top of GFS and a cluster system</a:t>
            </a:r>
          </a:p>
          <a:p>
            <a:pPr lvl="0" rtl="0">
              <a:lnSpc>
                <a:spcPct val="175500"/>
              </a:lnSpc>
              <a:spcBef>
                <a:spcPts val="0"/>
              </a:spcBef>
              <a:spcAft>
                <a:spcPts val="1700"/>
              </a:spcAft>
              <a:buNone/>
            </a:pPr>
            <a:r>
              <a:rPr lang="en"/>
              <a:t>MapReduce has been inspired by the idea of higher order functions, in particular the functions map (also referred to as fold) and reduce. These functions are an integral part of functional programming languages such as Lisp or Haskell, but are also commonly provided by non purelyfunctional languages such as Python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b="1" lang="en" sz="1200">
                <a:solidFill>
                  <a:srgbClr val="222222"/>
                </a:solidFill>
                <a:highlight>
                  <a:srgbClr val="FFFFFF"/>
                </a:highlight>
                <a:latin typeface="Roboto"/>
                <a:ea typeface="Roboto"/>
                <a:cs typeface="Roboto"/>
                <a:sym typeface="Roboto"/>
              </a:rPr>
              <a:t>ETL</a:t>
            </a:r>
            <a:r>
              <a:rPr lang="en" sz="1200">
                <a:solidFill>
                  <a:srgbClr val="222222"/>
                </a:solidFill>
                <a:highlight>
                  <a:srgbClr val="FFFFFF"/>
                </a:highlight>
                <a:latin typeface="Roboto"/>
                <a:ea typeface="Roboto"/>
                <a:cs typeface="Roboto"/>
                <a:sym typeface="Roboto"/>
              </a:rPr>
              <a:t> is short for </a:t>
            </a:r>
            <a:r>
              <a:rPr b="1" lang="en" sz="1200">
                <a:solidFill>
                  <a:srgbClr val="222222"/>
                </a:solidFill>
                <a:highlight>
                  <a:srgbClr val="FFFFFF"/>
                </a:highlight>
                <a:latin typeface="Roboto"/>
                <a:ea typeface="Roboto"/>
                <a:cs typeface="Roboto"/>
                <a:sym typeface="Roboto"/>
              </a:rPr>
              <a:t>extract</a:t>
            </a:r>
            <a:r>
              <a:rPr lang="en" sz="1200">
                <a:solidFill>
                  <a:srgbClr val="222222"/>
                </a:solidFill>
                <a:highlight>
                  <a:srgbClr val="FFFFFF"/>
                </a:highlight>
                <a:latin typeface="Roboto"/>
                <a:ea typeface="Roboto"/>
                <a:cs typeface="Roboto"/>
                <a:sym typeface="Roboto"/>
              </a:rPr>
              <a:t>, </a:t>
            </a:r>
            <a:r>
              <a:rPr b="1" lang="en" sz="1200">
                <a:solidFill>
                  <a:srgbClr val="222222"/>
                </a:solidFill>
                <a:highlight>
                  <a:srgbClr val="FFFFFF"/>
                </a:highlight>
                <a:latin typeface="Roboto"/>
                <a:ea typeface="Roboto"/>
                <a:cs typeface="Roboto"/>
                <a:sym typeface="Roboto"/>
              </a:rPr>
              <a:t>transform</a:t>
            </a:r>
            <a:r>
              <a:rPr lang="en" sz="1200">
                <a:solidFill>
                  <a:srgbClr val="222222"/>
                </a:solidFill>
                <a:highlight>
                  <a:srgbClr val="FFFFFF"/>
                </a:highlight>
                <a:latin typeface="Roboto"/>
                <a:ea typeface="Roboto"/>
                <a:cs typeface="Roboto"/>
                <a:sym typeface="Roboto"/>
              </a:rPr>
              <a:t>, </a:t>
            </a:r>
            <a:r>
              <a:rPr b="1" lang="en" sz="1200">
                <a:solidFill>
                  <a:srgbClr val="222222"/>
                </a:solidFill>
                <a:highlight>
                  <a:srgbClr val="FFFFFF"/>
                </a:highlight>
                <a:latin typeface="Roboto"/>
                <a:ea typeface="Roboto"/>
                <a:cs typeface="Roboto"/>
                <a:sym typeface="Roboto"/>
              </a:rPr>
              <a:t>load</a:t>
            </a:r>
            <a:r>
              <a:rPr lang="en" sz="1200">
                <a:solidFill>
                  <a:srgbClr val="222222"/>
                </a:solidFill>
                <a:highlight>
                  <a:srgbClr val="FFFFFF"/>
                </a:highlight>
                <a:latin typeface="Roboto"/>
                <a:ea typeface="Roboto"/>
                <a:cs typeface="Roboto"/>
                <a:sym typeface="Roboto"/>
              </a:rPr>
              <a:t>, three database functions that are combined into one tool to pull data out of one database and place it into another database.</a:t>
            </a:r>
          </a:p>
          <a:p>
            <a:pPr lvl="0" rtl="0">
              <a:spcBef>
                <a:spcPts val="0"/>
              </a:spcBef>
              <a:buNone/>
            </a:pPr>
            <a:r>
              <a:t/>
            </a:r>
            <a:endParaRPr sz="1200">
              <a:solidFill>
                <a:srgbClr val="222222"/>
              </a:solidFill>
              <a:highlight>
                <a:srgbClr val="FFFFFF"/>
              </a:highlight>
              <a:latin typeface="Roboto"/>
              <a:ea typeface="Roboto"/>
              <a:cs typeface="Roboto"/>
              <a:sym typeface="Roboto"/>
            </a:endParaRPr>
          </a:p>
          <a:p>
            <a:pPr lvl="0" rtl="0">
              <a:spcBef>
                <a:spcPts val="0"/>
              </a:spcBef>
              <a:buNone/>
            </a:pPr>
            <a:r>
              <a:rPr lang="en" sz="1200">
                <a:solidFill>
                  <a:srgbClr val="222222"/>
                </a:solidFill>
                <a:highlight>
                  <a:srgbClr val="FFFFFF"/>
                </a:highlight>
                <a:latin typeface="Roboto"/>
                <a:ea typeface="Roboto"/>
                <a:cs typeface="Roboto"/>
                <a:sym typeface="Roboto"/>
              </a:rPr>
              <a:t>Powerful tools. MR systems are fundamentally powerful tools for ETL-style applications and for complex analytics. Additionally, they are popular for “quick and dirty” analyses and for users with limited budgets. On the other hand, if the application is query-intensive, whether semistructured or rigidly structured, then a DBMS is probably the better choice.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b="1" lang="en" sz="1200">
                <a:solidFill>
                  <a:srgbClr val="222222"/>
                </a:solidFill>
                <a:highlight>
                  <a:srgbClr val="FFFFFF"/>
                </a:highlight>
                <a:latin typeface="Roboto"/>
                <a:ea typeface="Roboto"/>
                <a:cs typeface="Roboto"/>
                <a:sym typeface="Roboto"/>
              </a:rPr>
              <a:t>ETL</a:t>
            </a:r>
            <a:r>
              <a:rPr lang="en" sz="1200">
                <a:solidFill>
                  <a:srgbClr val="222222"/>
                </a:solidFill>
                <a:highlight>
                  <a:srgbClr val="FFFFFF"/>
                </a:highlight>
                <a:latin typeface="Roboto"/>
                <a:ea typeface="Roboto"/>
                <a:cs typeface="Roboto"/>
                <a:sym typeface="Roboto"/>
              </a:rPr>
              <a:t> is short for </a:t>
            </a:r>
            <a:r>
              <a:rPr b="1" lang="en" sz="1200">
                <a:solidFill>
                  <a:srgbClr val="222222"/>
                </a:solidFill>
                <a:highlight>
                  <a:srgbClr val="FFFFFF"/>
                </a:highlight>
                <a:latin typeface="Roboto"/>
                <a:ea typeface="Roboto"/>
                <a:cs typeface="Roboto"/>
                <a:sym typeface="Roboto"/>
              </a:rPr>
              <a:t>extract</a:t>
            </a:r>
            <a:r>
              <a:rPr lang="en" sz="1200">
                <a:solidFill>
                  <a:srgbClr val="222222"/>
                </a:solidFill>
                <a:highlight>
                  <a:srgbClr val="FFFFFF"/>
                </a:highlight>
                <a:latin typeface="Roboto"/>
                <a:ea typeface="Roboto"/>
                <a:cs typeface="Roboto"/>
                <a:sym typeface="Roboto"/>
              </a:rPr>
              <a:t>, </a:t>
            </a:r>
            <a:r>
              <a:rPr b="1" lang="en" sz="1200">
                <a:solidFill>
                  <a:srgbClr val="222222"/>
                </a:solidFill>
                <a:highlight>
                  <a:srgbClr val="FFFFFF"/>
                </a:highlight>
                <a:latin typeface="Roboto"/>
                <a:ea typeface="Roboto"/>
                <a:cs typeface="Roboto"/>
                <a:sym typeface="Roboto"/>
              </a:rPr>
              <a:t>transform</a:t>
            </a:r>
            <a:r>
              <a:rPr lang="en" sz="1200">
                <a:solidFill>
                  <a:srgbClr val="222222"/>
                </a:solidFill>
                <a:highlight>
                  <a:srgbClr val="FFFFFF"/>
                </a:highlight>
                <a:latin typeface="Roboto"/>
                <a:ea typeface="Roboto"/>
                <a:cs typeface="Roboto"/>
                <a:sym typeface="Roboto"/>
              </a:rPr>
              <a:t>, </a:t>
            </a:r>
            <a:r>
              <a:rPr b="1" lang="en" sz="1200">
                <a:solidFill>
                  <a:srgbClr val="222222"/>
                </a:solidFill>
                <a:highlight>
                  <a:srgbClr val="FFFFFF"/>
                </a:highlight>
                <a:latin typeface="Roboto"/>
                <a:ea typeface="Roboto"/>
                <a:cs typeface="Roboto"/>
                <a:sym typeface="Roboto"/>
              </a:rPr>
              <a:t>load</a:t>
            </a:r>
            <a:r>
              <a:rPr lang="en" sz="1200">
                <a:solidFill>
                  <a:srgbClr val="222222"/>
                </a:solidFill>
                <a:highlight>
                  <a:srgbClr val="FFFFFF"/>
                </a:highlight>
                <a:latin typeface="Roboto"/>
                <a:ea typeface="Roboto"/>
                <a:cs typeface="Roboto"/>
                <a:sym typeface="Roboto"/>
              </a:rPr>
              <a:t>, three database functions that are combined into one tool to pull data out of one database and place it into another database.</a:t>
            </a:r>
          </a:p>
          <a:p>
            <a:pPr lvl="0">
              <a:spcBef>
                <a:spcPts val="0"/>
              </a:spcBef>
              <a:buNone/>
            </a:pPr>
            <a:r>
              <a:t/>
            </a:r>
            <a:endParaRPr sz="1200">
              <a:solidFill>
                <a:srgbClr val="222222"/>
              </a:solidFill>
              <a:highlight>
                <a:srgbClr val="FFFFFF"/>
              </a:highlight>
              <a:latin typeface="Roboto"/>
              <a:ea typeface="Roboto"/>
              <a:cs typeface="Roboto"/>
              <a:sym typeface="Roboto"/>
            </a:endParaRPr>
          </a:p>
          <a:p>
            <a:pPr lvl="0">
              <a:spcBef>
                <a:spcPts val="0"/>
              </a:spcBef>
              <a:buNone/>
            </a:pPr>
            <a:r>
              <a:rPr lang="en" sz="1200">
                <a:solidFill>
                  <a:srgbClr val="222222"/>
                </a:solidFill>
                <a:highlight>
                  <a:srgbClr val="FFFFFF"/>
                </a:highlight>
                <a:latin typeface="Roboto"/>
                <a:ea typeface="Roboto"/>
                <a:cs typeface="Roboto"/>
                <a:sym typeface="Roboto"/>
              </a:rPr>
              <a:t>Powerful tools. MR systems are fundamentally powerful tools for ETL-style applications and for complex analytics. Additionally, they are popular for “quick and dirty” analyses and for users with limited budgets. On the other hand, if the application is query-intensive, whether semistructured or rigidly structured, then a DBMS is probably the better choice.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25400" marR="25400" rtl="0" algn="just">
              <a:lnSpc>
                <a:spcPct val="163636"/>
              </a:lnSpc>
              <a:spcBef>
                <a:spcPts val="0"/>
              </a:spcBef>
              <a:spcAft>
                <a:spcPts val="1100"/>
              </a:spcAft>
              <a:buNone/>
            </a:pPr>
            <a:r>
              <a:rPr lang="en">
                <a:solidFill>
                  <a:schemeClr val="dk1"/>
                </a:solidFill>
                <a:latin typeface="Verdana"/>
                <a:ea typeface="Verdana"/>
                <a:cs typeface="Verdana"/>
                <a:sym typeface="Verdana"/>
              </a:rPr>
              <a:t>The MapReduce algorithm contains two important tasks, namely Map and Reduce. Map is a function written by the user that takes a key/value pair as input and yields a list of key/value pairs as result. digest raw data and generate (potentially very large quantities of) unaggregated intermediate results. Reduce is the second function implemented by the user. It takes a key and a list of values as input and generates a list of values as result. The primary role of reduce is thus to aggregate data.  The input keys and values are drawn from a different domain than the output keys and values. For example, as we will see in the following word count example, input key is document name, value is document contents but output keys are words and values are counts. The intermediate keys and values are from the same domain as the output keys and values.</a:t>
            </a:r>
          </a:p>
          <a:p>
            <a:pPr indent="0" lvl="0" marL="0" marR="25400" rtl="0" algn="just">
              <a:lnSpc>
                <a:spcPct val="163636"/>
              </a:lnSpc>
              <a:spcBef>
                <a:spcPts val="0"/>
              </a:spcBef>
              <a:spcAft>
                <a:spcPts val="1100"/>
              </a:spcAft>
              <a:buNone/>
            </a:pPr>
            <a:r>
              <a:rPr lang="en">
                <a:solidFill>
                  <a:schemeClr val="dk1"/>
                </a:solidFill>
                <a:latin typeface="Verdana"/>
                <a:ea typeface="Verdana"/>
                <a:cs typeface="Verdana"/>
                <a:sym typeface="Verdana"/>
              </a:rPr>
              <a:t>Provided these functions, the infrastructure not only transparently provides for all necessary communication between cluster nodes, it also automatically distributes and load-balances the processing among the machines, this will be further explained when Yiqing talks about the design of the system.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wrap="square"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wrap="square"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54" name="Shape 54"/>
        <p:cNvGrpSpPr/>
        <p:nvPr/>
      </p:nvGrpSpPr>
      <p:grpSpPr>
        <a:xfrm>
          <a:off x="0" y="0"/>
          <a:ext cx="0" cy="0"/>
          <a:chOff x="0" y="0"/>
          <a:chExt cx="0" cy="0"/>
        </a:xfrm>
      </p:grpSpPr>
      <p:sp>
        <p:nvSpPr>
          <p:cNvPr id="55" name="Shape 55"/>
          <p:cNvSpPr txBox="1"/>
          <p:nvPr>
            <p:ph type="ctrTitle"/>
          </p:nvPr>
        </p:nvSpPr>
        <p:spPr>
          <a:xfrm>
            <a:off x="311708" y="744575"/>
            <a:ext cx="8520600" cy="2052600"/>
          </a:xfrm>
          <a:prstGeom prst="rect">
            <a:avLst/>
          </a:prstGeom>
        </p:spPr>
        <p:txBody>
          <a:bodyPr anchorCtr="0" anchor="b" bIns="93100" lIns="93100" rIns="93100" wrap="square" tIns="93100"/>
          <a:lstStyle>
            <a:lvl1pPr lvl="0" rtl="0" algn="ctr">
              <a:spcBef>
                <a:spcPts val="0"/>
              </a:spcBef>
              <a:buSzPct val="100000"/>
              <a:defRPr sz="5300"/>
            </a:lvl1pPr>
            <a:lvl2pPr lvl="1" rtl="0" algn="ctr">
              <a:spcBef>
                <a:spcPts val="0"/>
              </a:spcBef>
              <a:buSzPct val="100000"/>
              <a:defRPr sz="5300"/>
            </a:lvl2pPr>
            <a:lvl3pPr lvl="2" rtl="0" algn="ctr">
              <a:spcBef>
                <a:spcPts val="0"/>
              </a:spcBef>
              <a:buSzPct val="100000"/>
              <a:defRPr sz="5300"/>
            </a:lvl3pPr>
            <a:lvl4pPr lvl="3" rtl="0" algn="ctr">
              <a:spcBef>
                <a:spcPts val="0"/>
              </a:spcBef>
              <a:buSzPct val="100000"/>
              <a:defRPr sz="5300"/>
            </a:lvl4pPr>
            <a:lvl5pPr lvl="4" rtl="0" algn="ctr">
              <a:spcBef>
                <a:spcPts val="0"/>
              </a:spcBef>
              <a:buSzPct val="100000"/>
              <a:defRPr sz="5300"/>
            </a:lvl5pPr>
            <a:lvl6pPr lvl="5" rtl="0" algn="ctr">
              <a:spcBef>
                <a:spcPts val="0"/>
              </a:spcBef>
              <a:buSzPct val="100000"/>
              <a:defRPr sz="5300"/>
            </a:lvl6pPr>
            <a:lvl7pPr lvl="6" rtl="0" algn="ctr">
              <a:spcBef>
                <a:spcPts val="0"/>
              </a:spcBef>
              <a:buSzPct val="100000"/>
              <a:defRPr sz="5300"/>
            </a:lvl7pPr>
            <a:lvl8pPr lvl="7" rtl="0" algn="ctr">
              <a:spcBef>
                <a:spcPts val="0"/>
              </a:spcBef>
              <a:buSzPct val="100000"/>
              <a:defRPr sz="5300"/>
            </a:lvl8pPr>
            <a:lvl9pPr lvl="8" rtl="0" algn="ctr">
              <a:spcBef>
                <a:spcPts val="0"/>
              </a:spcBef>
              <a:buSzPct val="100000"/>
              <a:defRPr sz="5300"/>
            </a:lvl9pPr>
          </a:lstStyle>
          <a:p/>
        </p:txBody>
      </p:sp>
      <p:sp>
        <p:nvSpPr>
          <p:cNvPr id="56" name="Shape 56"/>
          <p:cNvSpPr txBox="1"/>
          <p:nvPr>
            <p:ph idx="1" type="subTitle"/>
          </p:nvPr>
        </p:nvSpPr>
        <p:spPr>
          <a:xfrm>
            <a:off x="311700" y="2834125"/>
            <a:ext cx="8520600" cy="792600"/>
          </a:xfrm>
          <a:prstGeom prst="rect">
            <a:avLst/>
          </a:prstGeom>
        </p:spPr>
        <p:txBody>
          <a:bodyPr anchorCtr="0" anchor="t" bIns="93100" lIns="93100" rIns="93100" wrap="square" tIns="93100"/>
          <a:lstStyle>
            <a:lvl1pPr lvl="0" rtl="0" algn="ctr">
              <a:lnSpc>
                <a:spcPct val="100000"/>
              </a:lnSpc>
              <a:spcBef>
                <a:spcPts val="0"/>
              </a:spcBef>
              <a:spcAft>
                <a:spcPts val="0"/>
              </a:spcAft>
              <a:buSzPct val="100000"/>
              <a:buNone/>
              <a:defRPr sz="2800"/>
            </a:lvl1pPr>
            <a:lvl2pPr lvl="1" rtl="0" algn="ctr">
              <a:lnSpc>
                <a:spcPct val="100000"/>
              </a:lnSpc>
              <a:spcBef>
                <a:spcPts val="0"/>
              </a:spcBef>
              <a:spcAft>
                <a:spcPts val="0"/>
              </a:spcAft>
              <a:buSzPct val="100000"/>
              <a:buNone/>
              <a:defRPr sz="2800"/>
            </a:lvl2pPr>
            <a:lvl3pPr lvl="2" rtl="0" algn="ctr">
              <a:lnSpc>
                <a:spcPct val="100000"/>
              </a:lnSpc>
              <a:spcBef>
                <a:spcPts val="0"/>
              </a:spcBef>
              <a:spcAft>
                <a:spcPts val="0"/>
              </a:spcAft>
              <a:buSzPct val="100000"/>
              <a:buNone/>
              <a:defRPr sz="2800"/>
            </a:lvl3pPr>
            <a:lvl4pPr lvl="3" rtl="0" algn="ctr">
              <a:lnSpc>
                <a:spcPct val="100000"/>
              </a:lnSpc>
              <a:spcBef>
                <a:spcPts val="0"/>
              </a:spcBef>
              <a:spcAft>
                <a:spcPts val="0"/>
              </a:spcAft>
              <a:buSzPct val="100000"/>
              <a:buNone/>
              <a:defRPr sz="2800"/>
            </a:lvl4pPr>
            <a:lvl5pPr lvl="4" rtl="0" algn="ctr">
              <a:lnSpc>
                <a:spcPct val="100000"/>
              </a:lnSpc>
              <a:spcBef>
                <a:spcPts val="0"/>
              </a:spcBef>
              <a:spcAft>
                <a:spcPts val="0"/>
              </a:spcAft>
              <a:buSzPct val="100000"/>
              <a:buNone/>
              <a:defRPr sz="2800"/>
            </a:lvl5pPr>
            <a:lvl6pPr lvl="5" rtl="0" algn="ctr">
              <a:lnSpc>
                <a:spcPct val="100000"/>
              </a:lnSpc>
              <a:spcBef>
                <a:spcPts val="0"/>
              </a:spcBef>
              <a:spcAft>
                <a:spcPts val="0"/>
              </a:spcAft>
              <a:buSzPct val="100000"/>
              <a:buNone/>
              <a:defRPr sz="2800"/>
            </a:lvl6pPr>
            <a:lvl7pPr lvl="6" rtl="0" algn="ctr">
              <a:lnSpc>
                <a:spcPct val="100000"/>
              </a:lnSpc>
              <a:spcBef>
                <a:spcPts val="0"/>
              </a:spcBef>
              <a:spcAft>
                <a:spcPts val="0"/>
              </a:spcAft>
              <a:buSzPct val="100000"/>
              <a:buNone/>
              <a:defRPr sz="2800"/>
            </a:lvl7pPr>
            <a:lvl8pPr lvl="7" rtl="0" algn="ctr">
              <a:lnSpc>
                <a:spcPct val="100000"/>
              </a:lnSpc>
              <a:spcBef>
                <a:spcPts val="0"/>
              </a:spcBef>
              <a:spcAft>
                <a:spcPts val="0"/>
              </a:spcAft>
              <a:buSzPct val="100000"/>
              <a:buNone/>
              <a:defRPr sz="2800"/>
            </a:lvl8pPr>
            <a:lvl9pPr lvl="8" rtl="0" algn="ctr">
              <a:lnSpc>
                <a:spcPct val="100000"/>
              </a:lnSpc>
              <a:spcBef>
                <a:spcPts val="0"/>
              </a:spcBef>
              <a:spcAft>
                <a:spcPts val="0"/>
              </a:spcAft>
              <a:buSzPct val="100000"/>
              <a:buNone/>
              <a:defRPr sz="2800"/>
            </a:lvl9pPr>
          </a:lstStyle>
          <a:p/>
        </p:txBody>
      </p:sp>
      <p:sp>
        <p:nvSpPr>
          <p:cNvPr id="57" name="Shape 57"/>
          <p:cNvSpPr txBox="1"/>
          <p:nvPr>
            <p:ph idx="12" type="sldNum"/>
          </p:nvPr>
        </p:nvSpPr>
        <p:spPr>
          <a:xfrm>
            <a:off x="8472458" y="4663217"/>
            <a:ext cx="548700" cy="393600"/>
          </a:xfrm>
          <a:prstGeom prst="rect">
            <a:avLst/>
          </a:prstGeom>
        </p:spPr>
        <p:txBody>
          <a:bodyPr anchorCtr="0" anchor="ctr" bIns="93100" lIns="93100" rIns="93100" wrap="square" tIns="93100">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58" name="Shape 58"/>
        <p:cNvGrpSpPr/>
        <p:nvPr/>
      </p:nvGrpSpPr>
      <p:grpSpPr>
        <a:xfrm>
          <a:off x="0" y="0"/>
          <a:ext cx="0" cy="0"/>
          <a:chOff x="0" y="0"/>
          <a:chExt cx="0" cy="0"/>
        </a:xfrm>
      </p:grpSpPr>
      <p:sp>
        <p:nvSpPr>
          <p:cNvPr id="59" name="Shape 59"/>
          <p:cNvSpPr txBox="1"/>
          <p:nvPr>
            <p:ph type="title"/>
          </p:nvPr>
        </p:nvSpPr>
        <p:spPr>
          <a:xfrm>
            <a:off x="311700" y="2150850"/>
            <a:ext cx="8520600" cy="841800"/>
          </a:xfrm>
          <a:prstGeom prst="rect">
            <a:avLst/>
          </a:prstGeom>
        </p:spPr>
        <p:txBody>
          <a:bodyPr anchorCtr="0" anchor="ctr" bIns="93100" lIns="93100" rIns="93100" wrap="square" tIns="93100"/>
          <a:lstStyle>
            <a:lvl1pPr lvl="0" rtl="0" algn="ctr">
              <a:spcBef>
                <a:spcPts val="0"/>
              </a:spcBef>
              <a:buSzPct val="100000"/>
              <a:defRPr sz="3700"/>
            </a:lvl1pPr>
            <a:lvl2pPr lvl="1" rtl="0" algn="ctr">
              <a:spcBef>
                <a:spcPts val="0"/>
              </a:spcBef>
              <a:buSzPct val="100000"/>
              <a:defRPr sz="3700"/>
            </a:lvl2pPr>
            <a:lvl3pPr lvl="2" rtl="0" algn="ctr">
              <a:spcBef>
                <a:spcPts val="0"/>
              </a:spcBef>
              <a:buSzPct val="100000"/>
              <a:defRPr sz="3700"/>
            </a:lvl3pPr>
            <a:lvl4pPr lvl="3" rtl="0" algn="ctr">
              <a:spcBef>
                <a:spcPts val="0"/>
              </a:spcBef>
              <a:buSzPct val="100000"/>
              <a:defRPr sz="3700"/>
            </a:lvl4pPr>
            <a:lvl5pPr lvl="4" rtl="0" algn="ctr">
              <a:spcBef>
                <a:spcPts val="0"/>
              </a:spcBef>
              <a:buSzPct val="100000"/>
              <a:defRPr sz="3700"/>
            </a:lvl5pPr>
            <a:lvl6pPr lvl="5" rtl="0" algn="ctr">
              <a:spcBef>
                <a:spcPts val="0"/>
              </a:spcBef>
              <a:buSzPct val="100000"/>
              <a:defRPr sz="3700"/>
            </a:lvl6pPr>
            <a:lvl7pPr lvl="6" rtl="0" algn="ctr">
              <a:spcBef>
                <a:spcPts val="0"/>
              </a:spcBef>
              <a:buSzPct val="100000"/>
              <a:defRPr sz="3700"/>
            </a:lvl7pPr>
            <a:lvl8pPr lvl="7" rtl="0" algn="ctr">
              <a:spcBef>
                <a:spcPts val="0"/>
              </a:spcBef>
              <a:buSzPct val="100000"/>
              <a:defRPr sz="3700"/>
            </a:lvl8pPr>
            <a:lvl9pPr lvl="8" rtl="0" algn="ctr">
              <a:spcBef>
                <a:spcPts val="0"/>
              </a:spcBef>
              <a:buSzPct val="100000"/>
              <a:defRPr sz="3700"/>
            </a:lvl9pPr>
          </a:lstStyle>
          <a:p/>
        </p:txBody>
      </p:sp>
      <p:sp>
        <p:nvSpPr>
          <p:cNvPr id="60" name="Shape 60"/>
          <p:cNvSpPr txBox="1"/>
          <p:nvPr>
            <p:ph idx="12" type="sldNum"/>
          </p:nvPr>
        </p:nvSpPr>
        <p:spPr>
          <a:xfrm>
            <a:off x="8472458" y="4663217"/>
            <a:ext cx="548700" cy="393600"/>
          </a:xfrm>
          <a:prstGeom prst="rect">
            <a:avLst/>
          </a:prstGeom>
        </p:spPr>
        <p:txBody>
          <a:bodyPr anchorCtr="0" anchor="ctr" bIns="93100" lIns="93100" rIns="93100" wrap="square" tIns="93100">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61" name="Shape 61"/>
        <p:cNvGrpSpPr/>
        <p:nvPr/>
      </p:nvGrpSpPr>
      <p:grpSpPr>
        <a:xfrm>
          <a:off x="0" y="0"/>
          <a:ext cx="0" cy="0"/>
          <a:chOff x="0" y="0"/>
          <a:chExt cx="0" cy="0"/>
        </a:xfrm>
      </p:grpSpPr>
      <p:sp>
        <p:nvSpPr>
          <p:cNvPr id="62" name="Shape 62"/>
          <p:cNvSpPr txBox="1"/>
          <p:nvPr>
            <p:ph type="title"/>
          </p:nvPr>
        </p:nvSpPr>
        <p:spPr>
          <a:xfrm>
            <a:off x="311700" y="133952"/>
            <a:ext cx="8520600" cy="572700"/>
          </a:xfrm>
          <a:prstGeom prst="rect">
            <a:avLst/>
          </a:prstGeom>
        </p:spPr>
        <p:txBody>
          <a:bodyPr anchorCtr="0" anchor="t" bIns="93100" lIns="93100" rIns="93100" wrap="square" tIns="93100"/>
          <a:lstStyle>
            <a:lvl1pPr lvl="0" rtl="0">
              <a:spcBef>
                <a:spcPts val="0"/>
              </a:spcBef>
              <a:buSzPct val="100000"/>
              <a:defRPr sz="4000"/>
            </a:lvl1pPr>
            <a:lvl2pPr lvl="1" rtl="0">
              <a:spcBef>
                <a:spcPts val="0"/>
              </a:spcBef>
              <a:buSzPct val="100000"/>
              <a:defRPr sz="4000"/>
            </a:lvl2pPr>
            <a:lvl3pPr lvl="2" rtl="0">
              <a:spcBef>
                <a:spcPts val="0"/>
              </a:spcBef>
              <a:buSzPct val="100000"/>
              <a:defRPr sz="4000"/>
            </a:lvl3pPr>
            <a:lvl4pPr lvl="3" rtl="0">
              <a:spcBef>
                <a:spcPts val="0"/>
              </a:spcBef>
              <a:buSzPct val="100000"/>
              <a:defRPr sz="4000"/>
            </a:lvl4pPr>
            <a:lvl5pPr lvl="4" rtl="0">
              <a:spcBef>
                <a:spcPts val="0"/>
              </a:spcBef>
              <a:buSzPct val="100000"/>
              <a:defRPr sz="4000"/>
            </a:lvl5pPr>
            <a:lvl6pPr lvl="5" rtl="0">
              <a:spcBef>
                <a:spcPts val="0"/>
              </a:spcBef>
              <a:buSzPct val="100000"/>
              <a:defRPr sz="4000"/>
            </a:lvl6pPr>
            <a:lvl7pPr lvl="6" rtl="0">
              <a:spcBef>
                <a:spcPts val="0"/>
              </a:spcBef>
              <a:buSzPct val="100000"/>
              <a:defRPr sz="4000"/>
            </a:lvl7pPr>
            <a:lvl8pPr lvl="7" rtl="0">
              <a:spcBef>
                <a:spcPts val="0"/>
              </a:spcBef>
              <a:buSzPct val="100000"/>
              <a:defRPr sz="4000"/>
            </a:lvl8pPr>
            <a:lvl9pPr lvl="8" rtl="0">
              <a:spcBef>
                <a:spcPts val="0"/>
              </a:spcBef>
              <a:buSzPct val="100000"/>
              <a:defRPr sz="4000"/>
            </a:lvl9pPr>
          </a:lstStyle>
          <a:p/>
        </p:txBody>
      </p:sp>
      <p:sp>
        <p:nvSpPr>
          <p:cNvPr id="63" name="Shape 63"/>
          <p:cNvSpPr txBox="1"/>
          <p:nvPr>
            <p:ph idx="1" type="body"/>
          </p:nvPr>
        </p:nvSpPr>
        <p:spPr>
          <a:xfrm>
            <a:off x="311698" y="788517"/>
            <a:ext cx="8520600" cy="3780300"/>
          </a:xfrm>
          <a:prstGeom prst="rect">
            <a:avLst/>
          </a:prstGeom>
        </p:spPr>
        <p:txBody>
          <a:bodyPr anchorCtr="0" anchor="t" bIns="93100" lIns="93100" rIns="93100" wrap="square" tIns="93100"/>
          <a:lstStyle>
            <a:lvl1pPr lvl="0" rtl="0">
              <a:spcBef>
                <a:spcPts val="0"/>
              </a:spcBef>
              <a:buSzPct val="100000"/>
              <a:defRPr sz="3000"/>
            </a:lvl1pPr>
            <a:lvl2pPr lvl="1" rtl="0">
              <a:spcBef>
                <a:spcPts val="0"/>
              </a:spcBef>
              <a:buSzPct val="100000"/>
              <a:defRPr sz="3000"/>
            </a:lvl2pPr>
            <a:lvl3pPr lvl="2" rtl="0">
              <a:spcBef>
                <a:spcPts val="0"/>
              </a:spcBef>
              <a:buSzPct val="100000"/>
              <a:defRPr sz="3000"/>
            </a:lvl3pPr>
            <a:lvl4pPr lvl="3" rtl="0">
              <a:spcBef>
                <a:spcPts val="0"/>
              </a:spcBef>
              <a:buSzPct val="100000"/>
              <a:defRPr sz="3000"/>
            </a:lvl4pPr>
            <a:lvl5pPr lvl="4" rtl="0">
              <a:spcBef>
                <a:spcPts val="0"/>
              </a:spcBef>
              <a:buSzPct val="100000"/>
              <a:defRPr sz="3000"/>
            </a:lvl5pPr>
            <a:lvl6pPr lvl="5" rtl="0">
              <a:spcBef>
                <a:spcPts val="0"/>
              </a:spcBef>
              <a:buSzPct val="100000"/>
              <a:defRPr sz="3000"/>
            </a:lvl6pPr>
            <a:lvl7pPr lvl="6" rtl="0">
              <a:spcBef>
                <a:spcPts val="0"/>
              </a:spcBef>
              <a:buSzPct val="100000"/>
              <a:defRPr sz="3000"/>
            </a:lvl7pPr>
            <a:lvl8pPr lvl="7" rtl="0">
              <a:spcBef>
                <a:spcPts val="0"/>
              </a:spcBef>
              <a:buSzPct val="100000"/>
              <a:defRPr sz="3000"/>
            </a:lvl8pPr>
            <a:lvl9pPr lvl="8" rtl="0">
              <a:spcBef>
                <a:spcPts val="0"/>
              </a:spcBef>
              <a:buSzPct val="100000"/>
              <a:defRPr sz="3000"/>
            </a:lvl9pPr>
          </a:lstStyle>
          <a:p/>
        </p:txBody>
      </p:sp>
      <p:sp>
        <p:nvSpPr>
          <p:cNvPr id="64" name="Shape 64"/>
          <p:cNvSpPr txBox="1"/>
          <p:nvPr>
            <p:ph idx="12" type="sldNum"/>
          </p:nvPr>
        </p:nvSpPr>
        <p:spPr>
          <a:xfrm>
            <a:off x="8472458" y="4663217"/>
            <a:ext cx="548700" cy="393600"/>
          </a:xfrm>
          <a:prstGeom prst="rect">
            <a:avLst/>
          </a:prstGeom>
        </p:spPr>
        <p:txBody>
          <a:bodyPr anchorCtr="0" anchor="ctr" bIns="93100" lIns="93100" rIns="93100" wrap="square" tIns="93100">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65" name="Shape 65"/>
        <p:cNvGrpSpPr/>
        <p:nvPr/>
      </p:nvGrpSpPr>
      <p:grpSpPr>
        <a:xfrm>
          <a:off x="0" y="0"/>
          <a:ext cx="0" cy="0"/>
          <a:chOff x="0" y="0"/>
          <a:chExt cx="0" cy="0"/>
        </a:xfrm>
      </p:grpSpPr>
      <p:sp>
        <p:nvSpPr>
          <p:cNvPr id="66" name="Shape 66"/>
          <p:cNvSpPr txBox="1"/>
          <p:nvPr>
            <p:ph type="title"/>
          </p:nvPr>
        </p:nvSpPr>
        <p:spPr>
          <a:xfrm>
            <a:off x="311700" y="445025"/>
            <a:ext cx="8520600" cy="572700"/>
          </a:xfrm>
          <a:prstGeom prst="rect">
            <a:avLst/>
          </a:prstGeom>
        </p:spPr>
        <p:txBody>
          <a:bodyPr anchorCtr="0" anchor="t" bIns="93100" lIns="93100" rIns="93100" wrap="square" tIns="9310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7" name="Shape 67"/>
          <p:cNvSpPr txBox="1"/>
          <p:nvPr>
            <p:ph idx="1" type="body"/>
          </p:nvPr>
        </p:nvSpPr>
        <p:spPr>
          <a:xfrm>
            <a:off x="311700" y="1152475"/>
            <a:ext cx="3999900" cy="3416400"/>
          </a:xfrm>
          <a:prstGeom prst="rect">
            <a:avLst/>
          </a:prstGeom>
        </p:spPr>
        <p:txBody>
          <a:bodyPr anchorCtr="0" anchor="t" bIns="93100" lIns="93100" rIns="93100" wrap="square" tIns="9310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68" name="Shape 68"/>
          <p:cNvSpPr txBox="1"/>
          <p:nvPr>
            <p:ph idx="2" type="body"/>
          </p:nvPr>
        </p:nvSpPr>
        <p:spPr>
          <a:xfrm>
            <a:off x="4832400" y="1152475"/>
            <a:ext cx="3999900" cy="3416400"/>
          </a:xfrm>
          <a:prstGeom prst="rect">
            <a:avLst/>
          </a:prstGeom>
        </p:spPr>
        <p:txBody>
          <a:bodyPr anchorCtr="0" anchor="t" bIns="93100" lIns="93100" rIns="93100" wrap="square" tIns="9310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69" name="Shape 69"/>
          <p:cNvSpPr txBox="1"/>
          <p:nvPr>
            <p:ph idx="12" type="sldNum"/>
          </p:nvPr>
        </p:nvSpPr>
        <p:spPr>
          <a:xfrm>
            <a:off x="8472458" y="4663217"/>
            <a:ext cx="548700" cy="393600"/>
          </a:xfrm>
          <a:prstGeom prst="rect">
            <a:avLst/>
          </a:prstGeom>
        </p:spPr>
        <p:txBody>
          <a:bodyPr anchorCtr="0" anchor="ctr" bIns="93100" lIns="93100" rIns="93100" wrap="square" tIns="93100">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70" name="Shape 70"/>
        <p:cNvGrpSpPr/>
        <p:nvPr/>
      </p:nvGrpSpPr>
      <p:grpSpPr>
        <a:xfrm>
          <a:off x="0" y="0"/>
          <a:ext cx="0" cy="0"/>
          <a:chOff x="0" y="0"/>
          <a:chExt cx="0" cy="0"/>
        </a:xfrm>
      </p:grpSpPr>
      <p:sp>
        <p:nvSpPr>
          <p:cNvPr id="71" name="Shape 71"/>
          <p:cNvSpPr txBox="1"/>
          <p:nvPr>
            <p:ph type="title"/>
          </p:nvPr>
        </p:nvSpPr>
        <p:spPr>
          <a:xfrm>
            <a:off x="311700" y="445025"/>
            <a:ext cx="8520600" cy="572700"/>
          </a:xfrm>
          <a:prstGeom prst="rect">
            <a:avLst/>
          </a:prstGeom>
        </p:spPr>
        <p:txBody>
          <a:bodyPr anchorCtr="0" anchor="t" bIns="93100" lIns="93100" rIns="93100" wrap="square" tIns="9310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2" name="Shape 72"/>
          <p:cNvSpPr txBox="1"/>
          <p:nvPr>
            <p:ph idx="12" type="sldNum"/>
          </p:nvPr>
        </p:nvSpPr>
        <p:spPr>
          <a:xfrm>
            <a:off x="8472458" y="4663217"/>
            <a:ext cx="548700" cy="393600"/>
          </a:xfrm>
          <a:prstGeom prst="rect">
            <a:avLst/>
          </a:prstGeom>
        </p:spPr>
        <p:txBody>
          <a:bodyPr anchorCtr="0" anchor="ctr" bIns="93100" lIns="93100" rIns="93100" wrap="square" tIns="93100">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73" name="Shape 73"/>
        <p:cNvGrpSpPr/>
        <p:nvPr/>
      </p:nvGrpSpPr>
      <p:grpSpPr>
        <a:xfrm>
          <a:off x="0" y="0"/>
          <a:ext cx="0" cy="0"/>
          <a:chOff x="0" y="0"/>
          <a:chExt cx="0" cy="0"/>
        </a:xfrm>
      </p:grpSpPr>
      <p:sp>
        <p:nvSpPr>
          <p:cNvPr id="74" name="Shape 74"/>
          <p:cNvSpPr txBox="1"/>
          <p:nvPr>
            <p:ph type="title"/>
          </p:nvPr>
        </p:nvSpPr>
        <p:spPr>
          <a:xfrm>
            <a:off x="311700" y="555600"/>
            <a:ext cx="2808000" cy="755700"/>
          </a:xfrm>
          <a:prstGeom prst="rect">
            <a:avLst/>
          </a:prstGeom>
        </p:spPr>
        <p:txBody>
          <a:bodyPr anchorCtr="0" anchor="b" bIns="93100" lIns="93100" rIns="93100" wrap="square" tIns="9310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p:txBody>
      </p:sp>
      <p:sp>
        <p:nvSpPr>
          <p:cNvPr id="75" name="Shape 75"/>
          <p:cNvSpPr txBox="1"/>
          <p:nvPr>
            <p:ph idx="1" type="body"/>
          </p:nvPr>
        </p:nvSpPr>
        <p:spPr>
          <a:xfrm>
            <a:off x="311700" y="1389600"/>
            <a:ext cx="2808000" cy="3179400"/>
          </a:xfrm>
          <a:prstGeom prst="rect">
            <a:avLst/>
          </a:prstGeom>
        </p:spPr>
        <p:txBody>
          <a:bodyPr anchorCtr="0" anchor="t" bIns="93100" lIns="93100" rIns="93100" wrap="square" tIns="9310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76" name="Shape 76"/>
          <p:cNvSpPr txBox="1"/>
          <p:nvPr>
            <p:ph idx="12" type="sldNum"/>
          </p:nvPr>
        </p:nvSpPr>
        <p:spPr>
          <a:xfrm>
            <a:off x="8472458" y="4663217"/>
            <a:ext cx="548700" cy="393600"/>
          </a:xfrm>
          <a:prstGeom prst="rect">
            <a:avLst/>
          </a:prstGeom>
        </p:spPr>
        <p:txBody>
          <a:bodyPr anchorCtr="0" anchor="ctr" bIns="93100" lIns="93100" rIns="93100" wrap="square" tIns="93100">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77" name="Shape 77"/>
        <p:cNvGrpSpPr/>
        <p:nvPr/>
      </p:nvGrpSpPr>
      <p:grpSpPr>
        <a:xfrm>
          <a:off x="0" y="0"/>
          <a:ext cx="0" cy="0"/>
          <a:chOff x="0" y="0"/>
          <a:chExt cx="0" cy="0"/>
        </a:xfrm>
      </p:grpSpPr>
      <p:sp>
        <p:nvSpPr>
          <p:cNvPr id="78" name="Shape 78"/>
          <p:cNvSpPr txBox="1"/>
          <p:nvPr>
            <p:ph type="title"/>
          </p:nvPr>
        </p:nvSpPr>
        <p:spPr>
          <a:xfrm>
            <a:off x="490250" y="450150"/>
            <a:ext cx="6367800" cy="4090800"/>
          </a:xfrm>
          <a:prstGeom prst="rect">
            <a:avLst/>
          </a:prstGeom>
        </p:spPr>
        <p:txBody>
          <a:bodyPr anchorCtr="0" anchor="ctr" bIns="93100" lIns="93100" rIns="93100" wrap="square" tIns="93100"/>
          <a:lstStyle>
            <a:lvl1pPr lvl="0" rtl="0">
              <a:spcBef>
                <a:spcPts val="0"/>
              </a:spcBef>
              <a:buSzPct val="100000"/>
              <a:defRPr sz="4900"/>
            </a:lvl1pPr>
            <a:lvl2pPr lvl="1" rtl="0">
              <a:spcBef>
                <a:spcPts val="0"/>
              </a:spcBef>
              <a:buSzPct val="100000"/>
              <a:defRPr sz="4900"/>
            </a:lvl2pPr>
            <a:lvl3pPr lvl="2" rtl="0">
              <a:spcBef>
                <a:spcPts val="0"/>
              </a:spcBef>
              <a:buSzPct val="100000"/>
              <a:defRPr sz="4900"/>
            </a:lvl3pPr>
            <a:lvl4pPr lvl="3" rtl="0">
              <a:spcBef>
                <a:spcPts val="0"/>
              </a:spcBef>
              <a:buSzPct val="100000"/>
              <a:defRPr sz="4900"/>
            </a:lvl4pPr>
            <a:lvl5pPr lvl="4" rtl="0">
              <a:spcBef>
                <a:spcPts val="0"/>
              </a:spcBef>
              <a:buSzPct val="100000"/>
              <a:defRPr sz="4900"/>
            </a:lvl5pPr>
            <a:lvl6pPr lvl="5" rtl="0">
              <a:spcBef>
                <a:spcPts val="0"/>
              </a:spcBef>
              <a:buSzPct val="100000"/>
              <a:defRPr sz="4900"/>
            </a:lvl6pPr>
            <a:lvl7pPr lvl="6" rtl="0">
              <a:spcBef>
                <a:spcPts val="0"/>
              </a:spcBef>
              <a:buSzPct val="100000"/>
              <a:defRPr sz="4900"/>
            </a:lvl7pPr>
            <a:lvl8pPr lvl="7" rtl="0">
              <a:spcBef>
                <a:spcPts val="0"/>
              </a:spcBef>
              <a:buSzPct val="100000"/>
              <a:defRPr sz="4900"/>
            </a:lvl8pPr>
            <a:lvl9pPr lvl="8" rtl="0">
              <a:spcBef>
                <a:spcPts val="0"/>
              </a:spcBef>
              <a:buSzPct val="100000"/>
              <a:defRPr sz="4900"/>
            </a:lvl9pPr>
          </a:lstStyle>
          <a:p/>
        </p:txBody>
      </p:sp>
      <p:sp>
        <p:nvSpPr>
          <p:cNvPr id="79" name="Shape 79"/>
          <p:cNvSpPr txBox="1"/>
          <p:nvPr>
            <p:ph idx="12" type="sldNum"/>
          </p:nvPr>
        </p:nvSpPr>
        <p:spPr>
          <a:xfrm>
            <a:off x="8472458" y="4663217"/>
            <a:ext cx="548700" cy="393600"/>
          </a:xfrm>
          <a:prstGeom prst="rect">
            <a:avLst/>
          </a:prstGeom>
        </p:spPr>
        <p:txBody>
          <a:bodyPr anchorCtr="0" anchor="ctr" bIns="93100" lIns="93100" rIns="93100" wrap="square" tIns="93100">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80" name="Shape 80"/>
        <p:cNvGrpSpPr/>
        <p:nvPr/>
      </p:nvGrpSpPr>
      <p:grpSpPr>
        <a:xfrm>
          <a:off x="0" y="0"/>
          <a:ext cx="0" cy="0"/>
          <a:chOff x="0" y="0"/>
          <a:chExt cx="0" cy="0"/>
        </a:xfrm>
      </p:grpSpPr>
      <p:sp>
        <p:nvSpPr>
          <p:cNvPr id="81" name="Shape 81"/>
          <p:cNvSpPr/>
          <p:nvPr/>
        </p:nvSpPr>
        <p:spPr>
          <a:xfrm>
            <a:off x="4572000" y="-125"/>
            <a:ext cx="4572000" cy="5143500"/>
          </a:xfrm>
          <a:prstGeom prst="rect">
            <a:avLst/>
          </a:prstGeom>
          <a:solidFill>
            <a:schemeClr val="lt2"/>
          </a:solidFill>
          <a:ln>
            <a:noFill/>
          </a:ln>
        </p:spPr>
        <p:txBody>
          <a:bodyPr anchorCtr="0" anchor="ctr" bIns="93100" lIns="93100" rIns="93100" wrap="square" tIns="93100">
            <a:noAutofit/>
          </a:bodyPr>
          <a:lstStyle/>
          <a:p>
            <a:pPr lvl="0">
              <a:spcBef>
                <a:spcPts val="0"/>
              </a:spcBef>
              <a:buNone/>
            </a:pPr>
            <a:r>
              <a:t/>
            </a:r>
            <a:endParaRPr/>
          </a:p>
        </p:txBody>
      </p:sp>
      <p:sp>
        <p:nvSpPr>
          <p:cNvPr id="82" name="Shape 82"/>
          <p:cNvSpPr txBox="1"/>
          <p:nvPr>
            <p:ph type="title"/>
          </p:nvPr>
        </p:nvSpPr>
        <p:spPr>
          <a:xfrm>
            <a:off x="265500" y="1233175"/>
            <a:ext cx="4045200" cy="1482300"/>
          </a:xfrm>
          <a:prstGeom prst="rect">
            <a:avLst/>
          </a:prstGeom>
        </p:spPr>
        <p:txBody>
          <a:bodyPr anchorCtr="0" anchor="b" bIns="93100" lIns="93100" rIns="93100" wrap="square" tIns="93100"/>
          <a:lstStyle>
            <a:lvl1pPr lvl="0" rtl="0" algn="ctr">
              <a:spcBef>
                <a:spcPts val="0"/>
              </a:spcBef>
              <a:buSzPct val="100000"/>
              <a:defRPr sz="4200"/>
            </a:lvl1pPr>
            <a:lvl2pPr lvl="1" rtl="0" algn="ctr">
              <a:spcBef>
                <a:spcPts val="0"/>
              </a:spcBef>
              <a:buSzPct val="100000"/>
              <a:defRPr sz="4200"/>
            </a:lvl2pPr>
            <a:lvl3pPr lvl="2" rtl="0" algn="ctr">
              <a:spcBef>
                <a:spcPts val="0"/>
              </a:spcBef>
              <a:buSzPct val="100000"/>
              <a:defRPr sz="4200"/>
            </a:lvl3pPr>
            <a:lvl4pPr lvl="3" rtl="0" algn="ctr">
              <a:spcBef>
                <a:spcPts val="0"/>
              </a:spcBef>
              <a:buSzPct val="100000"/>
              <a:defRPr sz="4200"/>
            </a:lvl4pPr>
            <a:lvl5pPr lvl="4" rtl="0" algn="ctr">
              <a:spcBef>
                <a:spcPts val="0"/>
              </a:spcBef>
              <a:buSzPct val="100000"/>
              <a:defRPr sz="4200"/>
            </a:lvl5pPr>
            <a:lvl6pPr lvl="5" rtl="0" algn="ctr">
              <a:spcBef>
                <a:spcPts val="0"/>
              </a:spcBef>
              <a:buSzPct val="100000"/>
              <a:defRPr sz="4200"/>
            </a:lvl6pPr>
            <a:lvl7pPr lvl="6" rtl="0" algn="ctr">
              <a:spcBef>
                <a:spcPts val="0"/>
              </a:spcBef>
              <a:buSzPct val="100000"/>
              <a:defRPr sz="4200"/>
            </a:lvl7pPr>
            <a:lvl8pPr lvl="7" rtl="0" algn="ctr">
              <a:spcBef>
                <a:spcPts val="0"/>
              </a:spcBef>
              <a:buSzPct val="100000"/>
              <a:defRPr sz="4200"/>
            </a:lvl8pPr>
            <a:lvl9pPr lvl="8" rtl="0" algn="ctr">
              <a:spcBef>
                <a:spcPts val="0"/>
              </a:spcBef>
              <a:buSzPct val="100000"/>
              <a:defRPr sz="4200"/>
            </a:lvl9pPr>
          </a:lstStyle>
          <a:p/>
        </p:txBody>
      </p:sp>
      <p:sp>
        <p:nvSpPr>
          <p:cNvPr id="83" name="Shape 83"/>
          <p:cNvSpPr txBox="1"/>
          <p:nvPr>
            <p:ph idx="1" type="subTitle"/>
          </p:nvPr>
        </p:nvSpPr>
        <p:spPr>
          <a:xfrm>
            <a:off x="265500" y="2803075"/>
            <a:ext cx="4045200" cy="1235100"/>
          </a:xfrm>
          <a:prstGeom prst="rect">
            <a:avLst/>
          </a:prstGeom>
        </p:spPr>
        <p:txBody>
          <a:bodyPr anchorCtr="0" anchor="t" bIns="93100" lIns="93100" rIns="93100" wrap="square" tIns="93100"/>
          <a:lstStyle>
            <a:lvl1pPr lvl="0" rtl="0" algn="ctr">
              <a:lnSpc>
                <a:spcPct val="100000"/>
              </a:lnSpc>
              <a:spcBef>
                <a:spcPts val="0"/>
              </a:spcBef>
              <a:spcAft>
                <a:spcPts val="0"/>
              </a:spcAft>
              <a:buSzPct val="100000"/>
              <a:buNone/>
              <a:defRPr sz="2200"/>
            </a:lvl1pPr>
            <a:lvl2pPr lvl="1" rtl="0" algn="ctr">
              <a:lnSpc>
                <a:spcPct val="100000"/>
              </a:lnSpc>
              <a:spcBef>
                <a:spcPts val="0"/>
              </a:spcBef>
              <a:spcAft>
                <a:spcPts val="0"/>
              </a:spcAft>
              <a:buSzPct val="100000"/>
              <a:buNone/>
              <a:defRPr sz="2200"/>
            </a:lvl2pPr>
            <a:lvl3pPr lvl="2" rtl="0" algn="ctr">
              <a:lnSpc>
                <a:spcPct val="100000"/>
              </a:lnSpc>
              <a:spcBef>
                <a:spcPts val="0"/>
              </a:spcBef>
              <a:spcAft>
                <a:spcPts val="0"/>
              </a:spcAft>
              <a:buSzPct val="100000"/>
              <a:buNone/>
              <a:defRPr sz="2200"/>
            </a:lvl3pPr>
            <a:lvl4pPr lvl="3" rtl="0" algn="ctr">
              <a:lnSpc>
                <a:spcPct val="100000"/>
              </a:lnSpc>
              <a:spcBef>
                <a:spcPts val="0"/>
              </a:spcBef>
              <a:spcAft>
                <a:spcPts val="0"/>
              </a:spcAft>
              <a:buSzPct val="100000"/>
              <a:buNone/>
              <a:defRPr sz="2200"/>
            </a:lvl4pPr>
            <a:lvl5pPr lvl="4" rtl="0" algn="ctr">
              <a:lnSpc>
                <a:spcPct val="100000"/>
              </a:lnSpc>
              <a:spcBef>
                <a:spcPts val="0"/>
              </a:spcBef>
              <a:spcAft>
                <a:spcPts val="0"/>
              </a:spcAft>
              <a:buSzPct val="100000"/>
              <a:buNone/>
              <a:defRPr sz="2200"/>
            </a:lvl5pPr>
            <a:lvl6pPr lvl="5" rtl="0" algn="ctr">
              <a:lnSpc>
                <a:spcPct val="100000"/>
              </a:lnSpc>
              <a:spcBef>
                <a:spcPts val="0"/>
              </a:spcBef>
              <a:spcAft>
                <a:spcPts val="0"/>
              </a:spcAft>
              <a:buSzPct val="100000"/>
              <a:buNone/>
              <a:defRPr sz="2200"/>
            </a:lvl6pPr>
            <a:lvl7pPr lvl="6" rtl="0" algn="ctr">
              <a:lnSpc>
                <a:spcPct val="100000"/>
              </a:lnSpc>
              <a:spcBef>
                <a:spcPts val="0"/>
              </a:spcBef>
              <a:spcAft>
                <a:spcPts val="0"/>
              </a:spcAft>
              <a:buSzPct val="100000"/>
              <a:buNone/>
              <a:defRPr sz="2200"/>
            </a:lvl7pPr>
            <a:lvl8pPr lvl="7" rtl="0" algn="ctr">
              <a:lnSpc>
                <a:spcPct val="100000"/>
              </a:lnSpc>
              <a:spcBef>
                <a:spcPts val="0"/>
              </a:spcBef>
              <a:spcAft>
                <a:spcPts val="0"/>
              </a:spcAft>
              <a:buSzPct val="100000"/>
              <a:buNone/>
              <a:defRPr sz="2200"/>
            </a:lvl8pPr>
            <a:lvl9pPr lvl="8" rtl="0" algn="ctr">
              <a:lnSpc>
                <a:spcPct val="100000"/>
              </a:lnSpc>
              <a:spcBef>
                <a:spcPts val="0"/>
              </a:spcBef>
              <a:spcAft>
                <a:spcPts val="0"/>
              </a:spcAft>
              <a:buSzPct val="100000"/>
              <a:buNone/>
              <a:defRPr sz="2200"/>
            </a:lvl9pPr>
          </a:lstStyle>
          <a:p/>
        </p:txBody>
      </p:sp>
      <p:sp>
        <p:nvSpPr>
          <p:cNvPr id="84" name="Shape 84"/>
          <p:cNvSpPr txBox="1"/>
          <p:nvPr>
            <p:ph idx="2" type="body"/>
          </p:nvPr>
        </p:nvSpPr>
        <p:spPr>
          <a:xfrm>
            <a:off x="4939500" y="724075"/>
            <a:ext cx="3837000" cy="3695100"/>
          </a:xfrm>
          <a:prstGeom prst="rect">
            <a:avLst/>
          </a:prstGeom>
        </p:spPr>
        <p:txBody>
          <a:bodyPr anchorCtr="0" anchor="ctr" bIns="93100" lIns="93100" rIns="93100" wrap="square" tIns="9310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85" name="Shape 85"/>
          <p:cNvSpPr txBox="1"/>
          <p:nvPr>
            <p:ph idx="12" type="sldNum"/>
          </p:nvPr>
        </p:nvSpPr>
        <p:spPr>
          <a:xfrm>
            <a:off x="8472458" y="4663217"/>
            <a:ext cx="548700" cy="393600"/>
          </a:xfrm>
          <a:prstGeom prst="rect">
            <a:avLst/>
          </a:prstGeom>
        </p:spPr>
        <p:txBody>
          <a:bodyPr anchorCtr="0" anchor="ctr" bIns="93100" lIns="93100" rIns="93100" wrap="square" tIns="93100">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wrap="square"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86" name="Shape 86"/>
        <p:cNvGrpSpPr/>
        <p:nvPr/>
      </p:nvGrpSpPr>
      <p:grpSpPr>
        <a:xfrm>
          <a:off x="0" y="0"/>
          <a:ext cx="0" cy="0"/>
          <a:chOff x="0" y="0"/>
          <a:chExt cx="0" cy="0"/>
        </a:xfrm>
      </p:grpSpPr>
      <p:sp>
        <p:nvSpPr>
          <p:cNvPr id="87" name="Shape 87"/>
          <p:cNvSpPr txBox="1"/>
          <p:nvPr>
            <p:ph idx="1" type="body"/>
          </p:nvPr>
        </p:nvSpPr>
        <p:spPr>
          <a:xfrm>
            <a:off x="311700" y="4230575"/>
            <a:ext cx="5998800" cy="605100"/>
          </a:xfrm>
          <a:prstGeom prst="rect">
            <a:avLst/>
          </a:prstGeom>
        </p:spPr>
        <p:txBody>
          <a:bodyPr anchorCtr="0" anchor="ctr" bIns="93100" lIns="93100" rIns="93100" wrap="square" tIns="93100"/>
          <a:lstStyle>
            <a:lvl1pPr lvl="0" rtl="0">
              <a:lnSpc>
                <a:spcPct val="100000"/>
              </a:lnSpc>
              <a:spcBef>
                <a:spcPts val="0"/>
              </a:spcBef>
              <a:spcAft>
                <a:spcPts val="0"/>
              </a:spcAft>
              <a:buNone/>
              <a:defRPr/>
            </a:lvl1pPr>
          </a:lstStyle>
          <a:p/>
        </p:txBody>
      </p:sp>
      <p:sp>
        <p:nvSpPr>
          <p:cNvPr id="88" name="Shape 88"/>
          <p:cNvSpPr txBox="1"/>
          <p:nvPr>
            <p:ph idx="12" type="sldNum"/>
          </p:nvPr>
        </p:nvSpPr>
        <p:spPr>
          <a:xfrm>
            <a:off x="8472458" y="4663217"/>
            <a:ext cx="548700" cy="393600"/>
          </a:xfrm>
          <a:prstGeom prst="rect">
            <a:avLst/>
          </a:prstGeom>
        </p:spPr>
        <p:txBody>
          <a:bodyPr anchorCtr="0" anchor="ctr" bIns="93100" lIns="93100" rIns="93100" wrap="square" tIns="93100">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89" name="Shape 89"/>
        <p:cNvGrpSpPr/>
        <p:nvPr/>
      </p:nvGrpSpPr>
      <p:grpSpPr>
        <a:xfrm>
          <a:off x="0" y="0"/>
          <a:ext cx="0" cy="0"/>
          <a:chOff x="0" y="0"/>
          <a:chExt cx="0" cy="0"/>
        </a:xfrm>
      </p:grpSpPr>
      <p:sp>
        <p:nvSpPr>
          <p:cNvPr id="90" name="Shape 90"/>
          <p:cNvSpPr txBox="1"/>
          <p:nvPr>
            <p:ph type="title"/>
          </p:nvPr>
        </p:nvSpPr>
        <p:spPr>
          <a:xfrm>
            <a:off x="311700" y="1106125"/>
            <a:ext cx="8520600" cy="1963500"/>
          </a:xfrm>
          <a:prstGeom prst="rect">
            <a:avLst/>
          </a:prstGeom>
        </p:spPr>
        <p:txBody>
          <a:bodyPr anchorCtr="0" anchor="b" bIns="93100" lIns="93100" rIns="93100" wrap="square" tIns="93100"/>
          <a:lstStyle>
            <a:lvl1pPr lvl="0" rtl="0" algn="ctr">
              <a:spcBef>
                <a:spcPts val="0"/>
              </a:spcBef>
              <a:buSzPct val="100000"/>
              <a:defRPr sz="12200"/>
            </a:lvl1pPr>
            <a:lvl2pPr lvl="1" rtl="0" algn="ctr">
              <a:spcBef>
                <a:spcPts val="0"/>
              </a:spcBef>
              <a:buSzPct val="100000"/>
              <a:defRPr sz="12200"/>
            </a:lvl2pPr>
            <a:lvl3pPr lvl="2" rtl="0" algn="ctr">
              <a:spcBef>
                <a:spcPts val="0"/>
              </a:spcBef>
              <a:buSzPct val="100000"/>
              <a:defRPr sz="12200"/>
            </a:lvl3pPr>
            <a:lvl4pPr lvl="3" rtl="0" algn="ctr">
              <a:spcBef>
                <a:spcPts val="0"/>
              </a:spcBef>
              <a:buSzPct val="100000"/>
              <a:defRPr sz="12200"/>
            </a:lvl4pPr>
            <a:lvl5pPr lvl="4" rtl="0" algn="ctr">
              <a:spcBef>
                <a:spcPts val="0"/>
              </a:spcBef>
              <a:buSzPct val="100000"/>
              <a:defRPr sz="12200"/>
            </a:lvl5pPr>
            <a:lvl6pPr lvl="5" rtl="0" algn="ctr">
              <a:spcBef>
                <a:spcPts val="0"/>
              </a:spcBef>
              <a:buSzPct val="100000"/>
              <a:defRPr sz="12200"/>
            </a:lvl6pPr>
            <a:lvl7pPr lvl="6" rtl="0" algn="ctr">
              <a:spcBef>
                <a:spcPts val="0"/>
              </a:spcBef>
              <a:buSzPct val="100000"/>
              <a:defRPr sz="12200"/>
            </a:lvl7pPr>
            <a:lvl8pPr lvl="7" rtl="0" algn="ctr">
              <a:spcBef>
                <a:spcPts val="0"/>
              </a:spcBef>
              <a:buSzPct val="100000"/>
              <a:defRPr sz="12200"/>
            </a:lvl8pPr>
            <a:lvl9pPr lvl="8" rtl="0" algn="ctr">
              <a:spcBef>
                <a:spcPts val="0"/>
              </a:spcBef>
              <a:buSzPct val="100000"/>
              <a:defRPr sz="12200"/>
            </a:lvl9pPr>
          </a:lstStyle>
          <a:p/>
        </p:txBody>
      </p:sp>
      <p:sp>
        <p:nvSpPr>
          <p:cNvPr id="91" name="Shape 91"/>
          <p:cNvSpPr txBox="1"/>
          <p:nvPr>
            <p:ph idx="1" type="body"/>
          </p:nvPr>
        </p:nvSpPr>
        <p:spPr>
          <a:xfrm>
            <a:off x="311700" y="3152225"/>
            <a:ext cx="8520600" cy="1300800"/>
          </a:xfrm>
          <a:prstGeom prst="rect">
            <a:avLst/>
          </a:prstGeom>
        </p:spPr>
        <p:txBody>
          <a:bodyPr anchorCtr="0" anchor="t" bIns="93100" lIns="93100" rIns="93100" wrap="square" tIns="93100"/>
          <a:lstStyle>
            <a:lvl1pPr lvl="0" rtl="0" algn="ctr">
              <a:spcBef>
                <a:spcPts val="0"/>
              </a:spcBef>
              <a:defRPr/>
            </a:lvl1pPr>
            <a:lvl2pPr lvl="1" rtl="0" algn="ctr">
              <a:spcBef>
                <a:spcPts val="0"/>
              </a:spcBef>
              <a:defRPr/>
            </a:lvl2pPr>
            <a:lvl3pPr lvl="2" rtl="0" algn="ctr">
              <a:spcBef>
                <a:spcPts val="0"/>
              </a:spcBef>
              <a:defRPr/>
            </a:lvl3pPr>
            <a:lvl4pPr lvl="3" rtl="0" algn="ctr">
              <a:spcBef>
                <a:spcPts val="0"/>
              </a:spcBef>
              <a:defRPr/>
            </a:lvl4pPr>
            <a:lvl5pPr lvl="4" rtl="0" algn="ctr">
              <a:spcBef>
                <a:spcPts val="0"/>
              </a:spcBef>
              <a:defRPr/>
            </a:lvl5pPr>
            <a:lvl6pPr lvl="5" rtl="0" algn="ctr">
              <a:spcBef>
                <a:spcPts val="0"/>
              </a:spcBef>
              <a:defRPr/>
            </a:lvl6pPr>
            <a:lvl7pPr lvl="6" rtl="0" algn="ctr">
              <a:spcBef>
                <a:spcPts val="0"/>
              </a:spcBef>
              <a:defRPr/>
            </a:lvl7pPr>
            <a:lvl8pPr lvl="7" rtl="0" algn="ctr">
              <a:spcBef>
                <a:spcPts val="0"/>
              </a:spcBef>
              <a:defRPr/>
            </a:lvl8pPr>
            <a:lvl9pPr lvl="8" rtl="0" algn="ctr">
              <a:spcBef>
                <a:spcPts val="0"/>
              </a:spcBef>
              <a:defRPr/>
            </a:lvl9pPr>
          </a:lstStyle>
          <a:p/>
        </p:txBody>
      </p:sp>
      <p:sp>
        <p:nvSpPr>
          <p:cNvPr id="92" name="Shape 92"/>
          <p:cNvSpPr txBox="1"/>
          <p:nvPr>
            <p:ph idx="12" type="sldNum"/>
          </p:nvPr>
        </p:nvSpPr>
        <p:spPr>
          <a:xfrm>
            <a:off x="8472458" y="4663217"/>
            <a:ext cx="548700" cy="393600"/>
          </a:xfrm>
          <a:prstGeom prst="rect">
            <a:avLst/>
          </a:prstGeom>
        </p:spPr>
        <p:txBody>
          <a:bodyPr anchorCtr="0" anchor="ctr" bIns="93100" lIns="93100" rIns="93100" wrap="square" tIns="93100">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93" name="Shape 93"/>
        <p:cNvGrpSpPr/>
        <p:nvPr/>
      </p:nvGrpSpPr>
      <p:grpSpPr>
        <a:xfrm>
          <a:off x="0" y="0"/>
          <a:ext cx="0" cy="0"/>
          <a:chOff x="0" y="0"/>
          <a:chExt cx="0" cy="0"/>
        </a:xfrm>
      </p:grpSpPr>
      <p:sp>
        <p:nvSpPr>
          <p:cNvPr id="94" name="Shape 94"/>
          <p:cNvSpPr txBox="1"/>
          <p:nvPr>
            <p:ph idx="12" type="sldNum"/>
          </p:nvPr>
        </p:nvSpPr>
        <p:spPr>
          <a:xfrm>
            <a:off x="8472458" y="4663217"/>
            <a:ext cx="548700" cy="393600"/>
          </a:xfrm>
          <a:prstGeom prst="rect">
            <a:avLst/>
          </a:prstGeom>
        </p:spPr>
        <p:txBody>
          <a:bodyPr anchorCtr="0" anchor="ctr" bIns="93100" lIns="93100" rIns="93100" wrap="square" tIns="93100">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Only">
  <p:cSld name="Centered Text">
    <p:bg>
      <p:bgPr>
        <a:solidFill>
          <a:srgbClr val="FFFFFF"/>
        </a:solidFill>
      </p:bgPr>
    </p:bg>
    <p:spTree>
      <p:nvGrpSpPr>
        <p:cNvPr id="95" name="Shape 95"/>
        <p:cNvGrpSpPr/>
        <p:nvPr/>
      </p:nvGrpSpPr>
      <p:grpSpPr>
        <a:xfrm>
          <a:off x="0" y="0"/>
          <a:ext cx="0" cy="0"/>
          <a:chOff x="0" y="0"/>
          <a:chExt cx="0" cy="0"/>
        </a:xfrm>
      </p:grpSpPr>
      <p:sp>
        <p:nvSpPr>
          <p:cNvPr id="96" name="Shape 96"/>
          <p:cNvSpPr txBox="1"/>
          <p:nvPr>
            <p:ph idx="1" type="subTitle"/>
          </p:nvPr>
        </p:nvSpPr>
        <p:spPr>
          <a:xfrm>
            <a:off x="457172" y="205014"/>
            <a:ext cx="8228700" cy="3981600"/>
          </a:xfrm>
          <a:prstGeom prst="rect">
            <a:avLst/>
          </a:prstGeom>
          <a:noFill/>
          <a:ln>
            <a:noFill/>
          </a:ln>
        </p:spPr>
        <p:txBody>
          <a:bodyPr anchorCtr="0" anchor="t" bIns="93100" lIns="93100" rIns="93100" wrap="square" tIns="9310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Content">
    <p:spTree>
      <p:nvGrpSpPr>
        <p:cNvPr id="97" name="Shape 97"/>
        <p:cNvGrpSpPr/>
        <p:nvPr/>
      </p:nvGrpSpPr>
      <p:grpSpPr>
        <a:xfrm>
          <a:off x="0" y="0"/>
          <a:ext cx="0" cy="0"/>
          <a:chOff x="0" y="0"/>
          <a:chExt cx="0" cy="0"/>
        </a:xfrm>
      </p:grpSpPr>
      <p:sp>
        <p:nvSpPr>
          <p:cNvPr id="98" name="Shape 98"/>
          <p:cNvSpPr txBox="1"/>
          <p:nvPr>
            <p:ph type="title"/>
          </p:nvPr>
        </p:nvSpPr>
        <p:spPr>
          <a:xfrm>
            <a:off x="457172" y="205014"/>
            <a:ext cx="8228700" cy="858600"/>
          </a:xfrm>
          <a:prstGeom prst="rect">
            <a:avLst/>
          </a:prstGeom>
          <a:noFill/>
          <a:ln>
            <a:noFill/>
          </a:ln>
        </p:spPr>
        <p:txBody>
          <a:bodyPr anchorCtr="0" anchor="t" bIns="93100" lIns="93100" rIns="93100" wrap="square" tIns="93100"/>
          <a:lstStyle>
            <a:lvl1pPr lvl="0" rtl="0">
              <a:spcBef>
                <a:spcPts val="0"/>
              </a:spcBef>
              <a:buNone/>
              <a:defRPr/>
            </a:lvl1pPr>
          </a:lstStyle>
          <a:p/>
        </p:txBody>
      </p:sp>
      <p:sp>
        <p:nvSpPr>
          <p:cNvPr id="99" name="Shape 99"/>
          <p:cNvSpPr txBox="1"/>
          <p:nvPr>
            <p:ph idx="1" type="body"/>
          </p:nvPr>
        </p:nvSpPr>
        <p:spPr>
          <a:xfrm>
            <a:off x="457172" y="1203631"/>
            <a:ext cx="8228700" cy="2983200"/>
          </a:xfrm>
          <a:prstGeom prst="rect">
            <a:avLst/>
          </a:prstGeom>
          <a:noFill/>
          <a:ln>
            <a:noFill/>
          </a:ln>
        </p:spPr>
        <p:txBody>
          <a:bodyPr anchorCtr="0" anchor="t" bIns="93100" lIns="93100" rIns="93100" wrap="square" tIns="93100"/>
          <a:lstStyle>
            <a:lvl1pPr lvl="0" rtl="0">
              <a:spcBef>
                <a:spcPts val="0"/>
              </a:spcBef>
              <a:buNone/>
              <a:defRPr/>
            </a:lvl1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wrap="square"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wrap="square"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wrap="square"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3.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311700" y="445025"/>
            <a:ext cx="8520600" cy="572700"/>
          </a:xfrm>
          <a:prstGeom prst="rect">
            <a:avLst/>
          </a:prstGeom>
          <a:noFill/>
          <a:ln>
            <a:noFill/>
          </a:ln>
        </p:spPr>
        <p:txBody>
          <a:bodyPr anchorCtr="0" anchor="t" bIns="93100" lIns="93100" rIns="93100" wrap="square" tIns="93100"/>
          <a:lstStyle>
            <a:lvl1pPr lvl="0" rtl="0" algn="ctr">
              <a:spcBef>
                <a:spcPts val="0"/>
              </a:spcBef>
              <a:buClr>
                <a:schemeClr val="dk1"/>
              </a:buClr>
              <a:buSzPct val="100000"/>
              <a:buNone/>
              <a:defRPr sz="3700">
                <a:solidFill>
                  <a:schemeClr val="dk1"/>
                </a:solidFill>
              </a:defRPr>
            </a:lvl1pPr>
            <a:lvl2pPr lvl="1" rtl="0">
              <a:spcBef>
                <a:spcPts val="0"/>
              </a:spcBef>
              <a:buClr>
                <a:schemeClr val="dk1"/>
              </a:buClr>
              <a:buSzPct val="100000"/>
              <a:buNone/>
              <a:defRPr sz="3700">
                <a:solidFill>
                  <a:schemeClr val="dk1"/>
                </a:solidFill>
              </a:defRPr>
            </a:lvl2pPr>
            <a:lvl3pPr lvl="2" rtl="0">
              <a:spcBef>
                <a:spcPts val="0"/>
              </a:spcBef>
              <a:buClr>
                <a:schemeClr val="dk1"/>
              </a:buClr>
              <a:buSzPct val="100000"/>
              <a:buNone/>
              <a:defRPr sz="3700">
                <a:solidFill>
                  <a:schemeClr val="dk1"/>
                </a:solidFill>
              </a:defRPr>
            </a:lvl3pPr>
            <a:lvl4pPr lvl="3" rtl="0">
              <a:spcBef>
                <a:spcPts val="0"/>
              </a:spcBef>
              <a:buClr>
                <a:schemeClr val="dk1"/>
              </a:buClr>
              <a:buSzPct val="100000"/>
              <a:buNone/>
              <a:defRPr sz="3700">
                <a:solidFill>
                  <a:schemeClr val="dk1"/>
                </a:solidFill>
              </a:defRPr>
            </a:lvl4pPr>
            <a:lvl5pPr lvl="4" rtl="0">
              <a:spcBef>
                <a:spcPts val="0"/>
              </a:spcBef>
              <a:buClr>
                <a:schemeClr val="dk1"/>
              </a:buClr>
              <a:buSzPct val="100000"/>
              <a:buNone/>
              <a:defRPr sz="3700">
                <a:solidFill>
                  <a:schemeClr val="dk1"/>
                </a:solidFill>
              </a:defRPr>
            </a:lvl5pPr>
            <a:lvl6pPr lvl="5" rtl="0">
              <a:spcBef>
                <a:spcPts val="0"/>
              </a:spcBef>
              <a:buClr>
                <a:schemeClr val="dk1"/>
              </a:buClr>
              <a:buSzPct val="100000"/>
              <a:buNone/>
              <a:defRPr sz="3700">
                <a:solidFill>
                  <a:schemeClr val="dk1"/>
                </a:solidFill>
              </a:defRPr>
            </a:lvl6pPr>
            <a:lvl7pPr lvl="6" rtl="0">
              <a:spcBef>
                <a:spcPts val="0"/>
              </a:spcBef>
              <a:buClr>
                <a:schemeClr val="dk1"/>
              </a:buClr>
              <a:buSzPct val="100000"/>
              <a:buNone/>
              <a:defRPr sz="3700">
                <a:solidFill>
                  <a:schemeClr val="dk1"/>
                </a:solidFill>
              </a:defRPr>
            </a:lvl7pPr>
            <a:lvl8pPr lvl="7" rtl="0">
              <a:spcBef>
                <a:spcPts val="0"/>
              </a:spcBef>
              <a:buClr>
                <a:schemeClr val="dk1"/>
              </a:buClr>
              <a:buSzPct val="100000"/>
              <a:buNone/>
              <a:defRPr sz="3700">
                <a:solidFill>
                  <a:schemeClr val="dk1"/>
                </a:solidFill>
              </a:defRPr>
            </a:lvl8pPr>
            <a:lvl9pPr lvl="8" rtl="0">
              <a:spcBef>
                <a:spcPts val="0"/>
              </a:spcBef>
              <a:buClr>
                <a:schemeClr val="dk1"/>
              </a:buClr>
              <a:buSzPct val="100000"/>
              <a:buNone/>
              <a:defRPr sz="3700">
                <a:solidFill>
                  <a:schemeClr val="dk1"/>
                </a:solidFill>
              </a:defRPr>
            </a:lvl9pPr>
          </a:lstStyle>
          <a:p/>
        </p:txBody>
      </p:sp>
      <p:sp>
        <p:nvSpPr>
          <p:cNvPr id="52" name="Shape 52"/>
          <p:cNvSpPr txBox="1"/>
          <p:nvPr>
            <p:ph idx="1" type="body"/>
          </p:nvPr>
        </p:nvSpPr>
        <p:spPr>
          <a:xfrm>
            <a:off x="311700" y="1152475"/>
            <a:ext cx="8520600" cy="3416400"/>
          </a:xfrm>
          <a:prstGeom prst="rect">
            <a:avLst/>
          </a:prstGeom>
          <a:noFill/>
          <a:ln>
            <a:noFill/>
          </a:ln>
        </p:spPr>
        <p:txBody>
          <a:bodyPr anchorCtr="0" anchor="t" bIns="93100" lIns="93100" rIns="93100" wrap="square" tIns="93100"/>
          <a:lstStyle>
            <a:lvl1pPr lvl="0" rtl="0">
              <a:lnSpc>
                <a:spcPct val="115000"/>
              </a:lnSpc>
              <a:spcBef>
                <a:spcPts val="0"/>
              </a:spcBef>
              <a:spcAft>
                <a:spcPts val="1700"/>
              </a:spcAft>
              <a:buClr>
                <a:schemeClr val="dk2"/>
              </a:buClr>
              <a:buSzPct val="100000"/>
              <a:buChar char="●"/>
              <a:defRPr sz="3000">
                <a:solidFill>
                  <a:schemeClr val="dk2"/>
                </a:solidFill>
              </a:defRPr>
            </a:lvl1pPr>
            <a:lvl2pPr lvl="1" rtl="0">
              <a:lnSpc>
                <a:spcPct val="115000"/>
              </a:lnSpc>
              <a:spcBef>
                <a:spcPts val="0"/>
              </a:spcBef>
              <a:spcAft>
                <a:spcPts val="1700"/>
              </a:spcAft>
              <a:buClr>
                <a:schemeClr val="dk2"/>
              </a:buClr>
              <a:buSzPct val="100000"/>
              <a:buChar char="○"/>
              <a:defRPr sz="3000">
                <a:solidFill>
                  <a:schemeClr val="dk2"/>
                </a:solidFill>
              </a:defRPr>
            </a:lvl2pPr>
            <a:lvl3pPr lvl="2" rtl="0">
              <a:lnSpc>
                <a:spcPct val="115000"/>
              </a:lnSpc>
              <a:spcBef>
                <a:spcPts val="0"/>
              </a:spcBef>
              <a:spcAft>
                <a:spcPts val="1700"/>
              </a:spcAft>
              <a:buClr>
                <a:schemeClr val="dk2"/>
              </a:buClr>
              <a:buSzPct val="100000"/>
              <a:buChar char="■"/>
              <a:defRPr sz="3000">
                <a:solidFill>
                  <a:schemeClr val="dk2"/>
                </a:solidFill>
              </a:defRPr>
            </a:lvl3pPr>
            <a:lvl4pPr lvl="3" rtl="0">
              <a:lnSpc>
                <a:spcPct val="115000"/>
              </a:lnSpc>
              <a:spcBef>
                <a:spcPts val="0"/>
              </a:spcBef>
              <a:spcAft>
                <a:spcPts val="1700"/>
              </a:spcAft>
              <a:buClr>
                <a:schemeClr val="dk2"/>
              </a:buClr>
              <a:buSzPct val="100000"/>
              <a:buChar char="●"/>
              <a:defRPr sz="3000">
                <a:solidFill>
                  <a:schemeClr val="dk2"/>
                </a:solidFill>
              </a:defRPr>
            </a:lvl4pPr>
            <a:lvl5pPr lvl="4" rtl="0">
              <a:lnSpc>
                <a:spcPct val="115000"/>
              </a:lnSpc>
              <a:spcBef>
                <a:spcPts val="0"/>
              </a:spcBef>
              <a:spcAft>
                <a:spcPts val="1700"/>
              </a:spcAft>
              <a:buClr>
                <a:schemeClr val="dk2"/>
              </a:buClr>
              <a:buSzPct val="100000"/>
              <a:buChar char="○"/>
              <a:defRPr sz="3000">
                <a:solidFill>
                  <a:schemeClr val="dk2"/>
                </a:solidFill>
              </a:defRPr>
            </a:lvl5pPr>
            <a:lvl6pPr lvl="5" rtl="0">
              <a:lnSpc>
                <a:spcPct val="115000"/>
              </a:lnSpc>
              <a:spcBef>
                <a:spcPts val="0"/>
              </a:spcBef>
              <a:spcAft>
                <a:spcPts val="1700"/>
              </a:spcAft>
              <a:buClr>
                <a:schemeClr val="dk2"/>
              </a:buClr>
              <a:buSzPct val="100000"/>
              <a:buChar char="■"/>
              <a:defRPr sz="3000">
                <a:solidFill>
                  <a:schemeClr val="dk2"/>
                </a:solidFill>
              </a:defRPr>
            </a:lvl6pPr>
            <a:lvl7pPr lvl="6" rtl="0">
              <a:lnSpc>
                <a:spcPct val="115000"/>
              </a:lnSpc>
              <a:spcBef>
                <a:spcPts val="0"/>
              </a:spcBef>
              <a:spcAft>
                <a:spcPts val="1700"/>
              </a:spcAft>
              <a:buClr>
                <a:schemeClr val="dk2"/>
              </a:buClr>
              <a:buSzPct val="100000"/>
              <a:buChar char="●"/>
              <a:defRPr sz="3000">
                <a:solidFill>
                  <a:schemeClr val="dk2"/>
                </a:solidFill>
              </a:defRPr>
            </a:lvl7pPr>
            <a:lvl8pPr lvl="7" rtl="0">
              <a:lnSpc>
                <a:spcPct val="115000"/>
              </a:lnSpc>
              <a:spcBef>
                <a:spcPts val="0"/>
              </a:spcBef>
              <a:spcAft>
                <a:spcPts val="1700"/>
              </a:spcAft>
              <a:buClr>
                <a:schemeClr val="dk2"/>
              </a:buClr>
              <a:buSzPct val="100000"/>
              <a:buChar char="○"/>
              <a:defRPr sz="3000">
                <a:solidFill>
                  <a:schemeClr val="dk2"/>
                </a:solidFill>
              </a:defRPr>
            </a:lvl8pPr>
            <a:lvl9pPr lvl="8" rtl="0">
              <a:lnSpc>
                <a:spcPct val="115000"/>
              </a:lnSpc>
              <a:spcBef>
                <a:spcPts val="0"/>
              </a:spcBef>
              <a:spcAft>
                <a:spcPts val="1700"/>
              </a:spcAft>
              <a:buClr>
                <a:schemeClr val="dk2"/>
              </a:buClr>
              <a:buSzPct val="100000"/>
              <a:buChar char="■"/>
              <a:defRPr sz="3000">
                <a:solidFill>
                  <a:schemeClr val="dk2"/>
                </a:solidFill>
              </a:defRPr>
            </a:lvl9pPr>
          </a:lstStyle>
          <a:p/>
        </p:txBody>
      </p:sp>
      <p:sp>
        <p:nvSpPr>
          <p:cNvPr id="53" name="Shape 53"/>
          <p:cNvSpPr txBox="1"/>
          <p:nvPr>
            <p:ph idx="12" type="sldNum"/>
          </p:nvPr>
        </p:nvSpPr>
        <p:spPr>
          <a:xfrm>
            <a:off x="8472458" y="4663217"/>
            <a:ext cx="548700" cy="393600"/>
          </a:xfrm>
          <a:prstGeom prst="rect">
            <a:avLst/>
          </a:prstGeom>
          <a:noFill/>
          <a:ln>
            <a:noFill/>
          </a:ln>
        </p:spPr>
        <p:txBody>
          <a:bodyPr anchorCtr="0" anchor="ctr" bIns="93100" lIns="93100" rIns="93100" wrap="square" tIns="93100">
            <a:noAutofit/>
          </a:bodyPr>
          <a:lstStyle/>
          <a:p>
            <a:pPr lvl="0" rt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comments" Target="../comments/commen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15.png"/><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14.png"/><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image" Target="../media/image1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11.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comments" Target="../comments/commen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Shape 104"/>
          <p:cNvSpPr txBox="1"/>
          <p:nvPr>
            <p:ph type="ctrTitle"/>
          </p:nvPr>
        </p:nvSpPr>
        <p:spPr>
          <a:xfrm>
            <a:off x="311708" y="744575"/>
            <a:ext cx="8520600" cy="2052600"/>
          </a:xfrm>
          <a:prstGeom prst="rect">
            <a:avLst/>
          </a:prstGeom>
        </p:spPr>
        <p:txBody>
          <a:bodyPr anchorCtr="0" anchor="b" bIns="91425" lIns="91425" rIns="91425" wrap="square" tIns="91425">
            <a:noAutofit/>
          </a:bodyPr>
          <a:lstStyle/>
          <a:p>
            <a:pPr lvl="0" rtl="0">
              <a:spcBef>
                <a:spcPts val="0"/>
              </a:spcBef>
              <a:buNone/>
            </a:pPr>
            <a:r>
              <a:t/>
            </a:r>
            <a:endParaRPr sz="4200">
              <a:solidFill>
                <a:srgbClr val="D16349"/>
              </a:solidFill>
              <a:latin typeface="Georgia"/>
              <a:ea typeface="Georgia"/>
              <a:cs typeface="Georgia"/>
              <a:sym typeface="Georgia"/>
            </a:endParaRPr>
          </a:p>
          <a:p>
            <a:pPr lvl="0">
              <a:spcBef>
                <a:spcPts val="0"/>
              </a:spcBef>
              <a:buNone/>
            </a:pPr>
            <a:r>
              <a:rPr lang="en" sz="4200">
                <a:solidFill>
                  <a:srgbClr val="D16349"/>
                </a:solidFill>
                <a:latin typeface="Georgia"/>
                <a:ea typeface="Georgia"/>
                <a:cs typeface="Georgia"/>
                <a:sym typeface="Georgia"/>
              </a:rPr>
              <a:t>MapReduce &amp; </a:t>
            </a:r>
          </a:p>
          <a:p>
            <a:pPr lvl="0" rtl="0">
              <a:spcBef>
                <a:spcPts val="0"/>
              </a:spcBef>
              <a:buNone/>
            </a:pPr>
            <a:r>
              <a:rPr lang="en" sz="4200">
                <a:solidFill>
                  <a:srgbClr val="D16349"/>
                </a:solidFill>
                <a:latin typeface="Georgia"/>
                <a:ea typeface="Georgia"/>
                <a:cs typeface="Georgia"/>
                <a:sym typeface="Georgia"/>
              </a:rPr>
              <a:t>Resilient Distributed Datasets</a:t>
            </a:r>
          </a:p>
        </p:txBody>
      </p:sp>
      <p:sp>
        <p:nvSpPr>
          <p:cNvPr id="105" name="Shape 105"/>
          <p:cNvSpPr txBox="1"/>
          <p:nvPr>
            <p:ph idx="1" type="subTitle"/>
          </p:nvPr>
        </p:nvSpPr>
        <p:spPr>
          <a:xfrm>
            <a:off x="311700" y="2834125"/>
            <a:ext cx="8520600" cy="792600"/>
          </a:xfrm>
          <a:prstGeom prst="rect">
            <a:avLst/>
          </a:prstGeom>
        </p:spPr>
        <p:txBody>
          <a:bodyPr anchorCtr="0" anchor="t" bIns="91425" lIns="91425" rIns="91425" wrap="square" tIns="91425">
            <a:noAutofit/>
          </a:bodyPr>
          <a:lstStyle/>
          <a:p>
            <a:pPr lvl="0" rtl="0">
              <a:spcBef>
                <a:spcPts val="0"/>
              </a:spcBef>
              <a:buNone/>
            </a:pPr>
            <a:r>
              <a:rPr lang="en"/>
              <a:t>Yiqing Hua, Mengqi(Mandy) Xia</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Shape 16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sz="1800">
                <a:solidFill>
                  <a:srgbClr val="D16349"/>
                </a:solidFill>
                <a:latin typeface="Georgia"/>
                <a:ea typeface="Georgia"/>
                <a:cs typeface="Georgia"/>
                <a:sym typeface="Georgia"/>
              </a:rPr>
              <a:t>Example: Word Count of the Complete Work of Shakespeare</a:t>
            </a:r>
          </a:p>
        </p:txBody>
      </p:sp>
      <p:sp>
        <p:nvSpPr>
          <p:cNvPr id="169" name="Shape 169"/>
          <p:cNvSpPr txBox="1"/>
          <p:nvPr/>
        </p:nvSpPr>
        <p:spPr>
          <a:xfrm>
            <a:off x="2267875" y="2075175"/>
            <a:ext cx="4269000" cy="498000"/>
          </a:xfrm>
          <a:prstGeom prst="rect">
            <a:avLst/>
          </a:prstGeom>
          <a:noFill/>
          <a:ln>
            <a:noFill/>
          </a:ln>
        </p:spPr>
        <p:txBody>
          <a:bodyPr anchorCtr="0" anchor="t" bIns="91425" lIns="91425" rIns="91425" wrap="square" tIns="91425">
            <a:noAutofit/>
          </a:bodyPr>
          <a:lstStyle/>
          <a:p>
            <a:pPr lvl="0" rtl="0">
              <a:spcBef>
                <a:spcPts val="0"/>
              </a:spcBef>
              <a:buNone/>
            </a:pPr>
            <a:r>
              <a:t/>
            </a:r>
            <a:endParaRPr/>
          </a:p>
        </p:txBody>
      </p:sp>
      <p:sp>
        <p:nvSpPr>
          <p:cNvPr id="170" name="Shape 170"/>
          <p:cNvSpPr txBox="1"/>
          <p:nvPr/>
        </p:nvSpPr>
        <p:spPr>
          <a:xfrm>
            <a:off x="311700" y="1152475"/>
            <a:ext cx="3820200" cy="2983800"/>
          </a:xfrm>
          <a:prstGeom prst="rect">
            <a:avLst/>
          </a:prstGeom>
          <a:noFill/>
          <a:ln>
            <a:noFill/>
          </a:ln>
        </p:spPr>
        <p:txBody>
          <a:bodyPr anchorCtr="0" anchor="t" bIns="37425" lIns="74825" rIns="74825" wrap="square" tIns="37425">
            <a:noAutofit/>
          </a:bodyPr>
          <a:lstStyle/>
          <a:p>
            <a:pPr lvl="0" rtl="0">
              <a:spcBef>
                <a:spcPts val="0"/>
              </a:spcBef>
              <a:buNone/>
            </a:pPr>
            <a:r>
              <a:rPr b="1" lang="en" sz="1100">
                <a:solidFill>
                  <a:schemeClr val="dk1"/>
                </a:solidFill>
              </a:rPr>
              <a:t>BERNARDO </a:t>
            </a:r>
            <a:r>
              <a:rPr lang="en" sz="1100">
                <a:solidFill>
                  <a:schemeClr val="dk1"/>
                </a:solidFill>
              </a:rPr>
              <a:t>Who's there?</a:t>
            </a:r>
          </a:p>
          <a:p>
            <a:pPr lvl="0" rtl="0">
              <a:spcBef>
                <a:spcPts val="0"/>
              </a:spcBef>
              <a:buNone/>
            </a:pPr>
            <a:r>
              <a:rPr b="1" lang="en" sz="1100">
                <a:solidFill>
                  <a:schemeClr val="dk1"/>
                </a:solidFill>
              </a:rPr>
              <a:t>FRANCISCO </a:t>
            </a:r>
            <a:r>
              <a:rPr lang="en" sz="1100">
                <a:solidFill>
                  <a:schemeClr val="dk1"/>
                </a:solidFill>
              </a:rPr>
              <a:t>Nay, answer me: stand, and unfold yourself.</a:t>
            </a:r>
          </a:p>
          <a:p>
            <a:pPr lvl="0" rtl="0">
              <a:spcBef>
                <a:spcPts val="0"/>
              </a:spcBef>
              <a:buNone/>
            </a:pPr>
            <a:r>
              <a:rPr b="1" lang="en" sz="1100">
                <a:solidFill>
                  <a:schemeClr val="dk1"/>
                </a:solidFill>
              </a:rPr>
              <a:t>BERNARDO </a:t>
            </a:r>
            <a:r>
              <a:rPr lang="en" sz="1100">
                <a:solidFill>
                  <a:schemeClr val="dk1"/>
                </a:solidFill>
              </a:rPr>
              <a:t>Long live the king!</a:t>
            </a:r>
          </a:p>
          <a:p>
            <a:pPr lvl="0" rtl="0">
              <a:spcBef>
                <a:spcPts val="0"/>
              </a:spcBef>
              <a:buNone/>
            </a:pPr>
            <a:r>
              <a:rPr b="1" lang="en" sz="1100">
                <a:solidFill>
                  <a:schemeClr val="dk1"/>
                </a:solidFill>
              </a:rPr>
              <a:t>FRANCISCO </a:t>
            </a:r>
            <a:r>
              <a:rPr lang="en" sz="1100">
                <a:solidFill>
                  <a:schemeClr val="dk1"/>
                </a:solidFill>
              </a:rPr>
              <a:t>Bernardo?</a:t>
            </a:r>
          </a:p>
          <a:p>
            <a:pPr lvl="0" rtl="0">
              <a:spcBef>
                <a:spcPts val="0"/>
              </a:spcBef>
              <a:buNone/>
            </a:pPr>
            <a:r>
              <a:rPr b="1" lang="en" sz="1100">
                <a:solidFill>
                  <a:schemeClr val="dk1"/>
                </a:solidFill>
              </a:rPr>
              <a:t>BERNARDO </a:t>
            </a:r>
            <a:r>
              <a:rPr lang="en" sz="1100">
                <a:solidFill>
                  <a:schemeClr val="dk1"/>
                </a:solidFill>
              </a:rPr>
              <a:t>He.</a:t>
            </a:r>
          </a:p>
          <a:p>
            <a:pPr lvl="0" rtl="0">
              <a:spcBef>
                <a:spcPts val="0"/>
              </a:spcBef>
              <a:buNone/>
            </a:pPr>
            <a:r>
              <a:rPr b="1" lang="en" sz="1100">
                <a:solidFill>
                  <a:schemeClr val="dk1"/>
                </a:solidFill>
              </a:rPr>
              <a:t>FRANCISCO </a:t>
            </a:r>
            <a:r>
              <a:rPr lang="en" sz="1100">
                <a:solidFill>
                  <a:schemeClr val="dk1"/>
                </a:solidFill>
              </a:rPr>
              <a:t>You come most carefully upon your hour.</a:t>
            </a:r>
          </a:p>
          <a:p>
            <a:pPr lvl="0" rtl="0">
              <a:spcBef>
                <a:spcPts val="0"/>
              </a:spcBef>
              <a:buNone/>
            </a:pPr>
            <a:r>
              <a:rPr b="1" lang="en" sz="1100">
                <a:solidFill>
                  <a:schemeClr val="dk1"/>
                </a:solidFill>
              </a:rPr>
              <a:t>BERNARDO </a:t>
            </a:r>
            <a:r>
              <a:rPr lang="en" sz="1100">
                <a:solidFill>
                  <a:schemeClr val="dk1"/>
                </a:solidFill>
              </a:rPr>
              <a:t>'Tis now struck twelve; get thee to bed, Francisco.</a:t>
            </a:r>
          </a:p>
          <a:p>
            <a:pPr lvl="0" rtl="0">
              <a:spcBef>
                <a:spcPts val="0"/>
              </a:spcBef>
              <a:buNone/>
            </a:pPr>
            <a:r>
              <a:t/>
            </a:r>
            <a:endParaRPr sz="1100">
              <a:solidFill>
                <a:schemeClr val="dk1"/>
              </a:solidFill>
            </a:endParaRPr>
          </a:p>
          <a:p>
            <a:pPr lvl="0" rtl="0">
              <a:spcBef>
                <a:spcPts val="0"/>
              </a:spcBef>
              <a:buNone/>
            </a:pPr>
            <a:r>
              <a:rPr lang="en" sz="1100">
                <a:solidFill>
                  <a:schemeClr val="dk1"/>
                </a:solidFill>
              </a:rPr>
              <a:t>…...</a:t>
            </a:r>
          </a:p>
          <a:p>
            <a:pPr lvl="0" rtl="0">
              <a:spcBef>
                <a:spcPts val="0"/>
              </a:spcBef>
              <a:buNone/>
            </a:pPr>
            <a:r>
              <a:t/>
            </a:r>
            <a:endParaRPr sz="1800"/>
          </a:p>
        </p:txBody>
      </p:sp>
      <p:pic>
        <p:nvPicPr>
          <p:cNvPr id="171" name="Shape 171"/>
          <p:cNvPicPr preferRelativeResize="0"/>
          <p:nvPr/>
        </p:nvPicPr>
        <p:blipFill>
          <a:blip r:embed="rId3">
            <a:alphaModFix/>
          </a:blip>
          <a:stretch>
            <a:fillRect/>
          </a:stretch>
        </p:blipFill>
        <p:spPr>
          <a:xfrm>
            <a:off x="3884075" y="1683580"/>
            <a:ext cx="5181200" cy="3170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Shape 176"/>
          <p:cNvSpPr txBox="1"/>
          <p:nvPr/>
        </p:nvSpPr>
        <p:spPr>
          <a:xfrm>
            <a:off x="244165" y="1175656"/>
            <a:ext cx="10018200" cy="1555500"/>
          </a:xfrm>
          <a:prstGeom prst="rect">
            <a:avLst/>
          </a:prstGeom>
          <a:noFill/>
          <a:ln>
            <a:noFill/>
          </a:ln>
        </p:spPr>
        <p:txBody>
          <a:bodyPr anchorCtr="0" anchor="t" bIns="37425" lIns="74825" rIns="74825" wrap="square" tIns="37425">
            <a:noAutofit/>
          </a:bodyPr>
          <a:lstStyle/>
          <a:p>
            <a:pPr lvl="0">
              <a:spcBef>
                <a:spcPts val="0"/>
              </a:spcBef>
              <a:buNone/>
            </a:pPr>
            <a:r>
              <a:rPr b="0" i="0" lang="en" u="none" cap="none" strike="noStrike">
                <a:latin typeface="Consolas"/>
                <a:ea typeface="Consolas"/>
                <a:cs typeface="Consolas"/>
                <a:sym typeface="Consolas"/>
              </a:rPr>
              <a:t> </a:t>
            </a:r>
            <a:r>
              <a:rPr lang="en" u="sng">
                <a:solidFill>
                  <a:schemeClr val="dk1"/>
                </a:solidFill>
                <a:highlight>
                  <a:srgbClr val="F8F9FA"/>
                </a:highlight>
                <a:latin typeface="Verdana"/>
                <a:ea typeface="Verdana"/>
                <a:cs typeface="Verdana"/>
                <a:sym typeface="Verdana"/>
              </a:rPr>
              <a:t>map</a:t>
            </a:r>
            <a:r>
              <a:rPr lang="en">
                <a:solidFill>
                  <a:schemeClr val="dk1"/>
                </a:solidFill>
                <a:highlight>
                  <a:srgbClr val="F8F9FA"/>
                </a:highlight>
                <a:latin typeface="Verdana"/>
                <a:ea typeface="Verdana"/>
                <a:cs typeface="Verdana"/>
                <a:sym typeface="Verdana"/>
              </a:rPr>
              <a:t>(String key, String value):</a:t>
            </a:r>
            <a:br>
              <a:rPr lang="en">
                <a:solidFill>
                  <a:schemeClr val="dk1"/>
                </a:solidFill>
                <a:highlight>
                  <a:srgbClr val="F8F9FA"/>
                </a:highlight>
                <a:latin typeface="Verdana"/>
                <a:ea typeface="Verdana"/>
                <a:cs typeface="Verdana"/>
                <a:sym typeface="Verdana"/>
              </a:rPr>
            </a:br>
            <a:r>
              <a:rPr lang="en">
                <a:solidFill>
                  <a:schemeClr val="dk1"/>
                </a:solidFill>
                <a:highlight>
                  <a:srgbClr val="F8F9FA"/>
                </a:highlight>
                <a:latin typeface="Verdana"/>
                <a:ea typeface="Verdana"/>
                <a:cs typeface="Verdana"/>
                <a:sym typeface="Verdana"/>
              </a:rPr>
              <a:t>  	</a:t>
            </a:r>
            <a:r>
              <a:rPr i="1" lang="en">
                <a:solidFill>
                  <a:schemeClr val="dk1"/>
                </a:solidFill>
                <a:highlight>
                  <a:srgbClr val="F8F9FA"/>
                </a:highlight>
                <a:latin typeface="Verdana"/>
                <a:ea typeface="Verdana"/>
                <a:cs typeface="Verdana"/>
                <a:sym typeface="Verdana"/>
              </a:rPr>
              <a:t>// key: document name</a:t>
            </a:r>
            <a:br>
              <a:rPr lang="en">
                <a:solidFill>
                  <a:schemeClr val="dk1"/>
                </a:solidFill>
                <a:highlight>
                  <a:srgbClr val="F8F9FA"/>
                </a:highlight>
                <a:latin typeface="Verdana"/>
                <a:ea typeface="Verdana"/>
                <a:cs typeface="Verdana"/>
                <a:sym typeface="Verdana"/>
              </a:rPr>
            </a:br>
            <a:r>
              <a:rPr lang="en">
                <a:solidFill>
                  <a:schemeClr val="dk1"/>
                </a:solidFill>
                <a:highlight>
                  <a:srgbClr val="F8F9FA"/>
                </a:highlight>
                <a:latin typeface="Verdana"/>
                <a:ea typeface="Verdana"/>
                <a:cs typeface="Verdana"/>
                <a:sym typeface="Verdana"/>
              </a:rPr>
              <a:t>  	</a:t>
            </a:r>
            <a:r>
              <a:rPr i="1" lang="en">
                <a:solidFill>
                  <a:schemeClr val="dk1"/>
                </a:solidFill>
                <a:highlight>
                  <a:srgbClr val="F8F9FA"/>
                </a:highlight>
                <a:latin typeface="Verdana"/>
                <a:ea typeface="Verdana"/>
                <a:cs typeface="Verdana"/>
                <a:sym typeface="Verdana"/>
              </a:rPr>
              <a:t>// value: document contents</a:t>
            </a:r>
            <a:br>
              <a:rPr lang="en">
                <a:solidFill>
                  <a:schemeClr val="dk1"/>
                </a:solidFill>
                <a:highlight>
                  <a:srgbClr val="F8F9FA"/>
                </a:highlight>
                <a:latin typeface="Verdana"/>
                <a:ea typeface="Verdana"/>
                <a:cs typeface="Verdana"/>
                <a:sym typeface="Verdana"/>
              </a:rPr>
            </a:br>
            <a:r>
              <a:rPr lang="en">
                <a:solidFill>
                  <a:schemeClr val="dk1"/>
                </a:solidFill>
                <a:highlight>
                  <a:srgbClr val="F8F9FA"/>
                </a:highlight>
                <a:latin typeface="Verdana"/>
                <a:ea typeface="Verdana"/>
                <a:cs typeface="Verdana"/>
                <a:sym typeface="Verdana"/>
              </a:rPr>
              <a:t>  	</a:t>
            </a:r>
            <a:r>
              <a:rPr b="1" lang="en">
                <a:solidFill>
                  <a:schemeClr val="dk1"/>
                </a:solidFill>
                <a:highlight>
                  <a:srgbClr val="F8F9FA"/>
                </a:highlight>
                <a:latin typeface="Verdana"/>
                <a:ea typeface="Verdana"/>
                <a:cs typeface="Verdana"/>
                <a:sym typeface="Verdana"/>
              </a:rPr>
              <a:t>for each</a:t>
            </a:r>
            <a:r>
              <a:rPr lang="en">
                <a:solidFill>
                  <a:schemeClr val="dk1"/>
                </a:solidFill>
                <a:highlight>
                  <a:srgbClr val="F8F9FA"/>
                </a:highlight>
                <a:latin typeface="Verdana"/>
                <a:ea typeface="Verdana"/>
                <a:cs typeface="Verdana"/>
                <a:sym typeface="Verdana"/>
              </a:rPr>
              <a:t> word w </a:t>
            </a:r>
            <a:r>
              <a:rPr b="1" lang="en">
                <a:solidFill>
                  <a:schemeClr val="dk1"/>
                </a:solidFill>
                <a:highlight>
                  <a:srgbClr val="F8F9FA"/>
                </a:highlight>
                <a:latin typeface="Verdana"/>
                <a:ea typeface="Verdana"/>
                <a:cs typeface="Verdana"/>
                <a:sym typeface="Verdana"/>
              </a:rPr>
              <a:t>in</a:t>
            </a:r>
            <a:r>
              <a:rPr lang="en">
                <a:solidFill>
                  <a:schemeClr val="dk1"/>
                </a:solidFill>
                <a:highlight>
                  <a:srgbClr val="F8F9FA"/>
                </a:highlight>
                <a:latin typeface="Verdana"/>
                <a:ea typeface="Verdana"/>
                <a:cs typeface="Verdana"/>
                <a:sym typeface="Verdana"/>
              </a:rPr>
              <a:t> document:</a:t>
            </a:r>
            <a:br>
              <a:rPr lang="en">
                <a:solidFill>
                  <a:schemeClr val="dk1"/>
                </a:solidFill>
                <a:highlight>
                  <a:srgbClr val="F8F9FA"/>
                </a:highlight>
                <a:latin typeface="Verdana"/>
                <a:ea typeface="Verdana"/>
                <a:cs typeface="Verdana"/>
                <a:sym typeface="Verdana"/>
              </a:rPr>
            </a:br>
            <a:r>
              <a:rPr lang="en">
                <a:solidFill>
                  <a:schemeClr val="dk1"/>
                </a:solidFill>
                <a:highlight>
                  <a:srgbClr val="F8F9FA"/>
                </a:highlight>
                <a:latin typeface="Verdana"/>
                <a:ea typeface="Verdana"/>
                <a:cs typeface="Verdana"/>
                <a:sym typeface="Verdana"/>
              </a:rPr>
              <a:t>    	EmitIntermediate (w, “1”);</a:t>
            </a:r>
          </a:p>
          <a:p>
            <a:pPr lvl="0" rtl="0">
              <a:spcBef>
                <a:spcPts val="0"/>
              </a:spcBef>
              <a:buNone/>
            </a:pPr>
            <a:r>
              <a:t/>
            </a:r>
            <a:endParaRPr sz="1800">
              <a:solidFill>
                <a:srgbClr val="008000"/>
              </a:solidFill>
              <a:latin typeface="Consolas"/>
              <a:ea typeface="Consolas"/>
              <a:cs typeface="Consolas"/>
              <a:sym typeface="Consolas"/>
            </a:endParaRPr>
          </a:p>
        </p:txBody>
      </p:sp>
      <p:sp>
        <p:nvSpPr>
          <p:cNvPr id="177" name="Shape 177"/>
          <p:cNvSpPr txBox="1"/>
          <p:nvPr/>
        </p:nvSpPr>
        <p:spPr>
          <a:xfrm>
            <a:off x="404999" y="2544249"/>
            <a:ext cx="8244300" cy="1845000"/>
          </a:xfrm>
          <a:prstGeom prst="rect">
            <a:avLst/>
          </a:prstGeom>
          <a:noFill/>
          <a:ln>
            <a:noFill/>
          </a:ln>
        </p:spPr>
        <p:txBody>
          <a:bodyPr anchorCtr="0" anchor="t" bIns="37425" lIns="74825" rIns="74825" wrap="square" tIns="37425">
            <a:noAutofit/>
          </a:bodyPr>
          <a:lstStyle/>
          <a:p>
            <a:pPr lvl="0" rtl="0">
              <a:spcBef>
                <a:spcPts val="0"/>
              </a:spcBef>
              <a:buNone/>
            </a:pPr>
            <a:r>
              <a:rPr b="1" lang="en">
                <a:latin typeface="Consolas"/>
                <a:ea typeface="Consolas"/>
                <a:cs typeface="Consolas"/>
                <a:sym typeface="Consolas"/>
              </a:rPr>
              <a:t>map(“Hamlet”, </a:t>
            </a:r>
            <a:r>
              <a:rPr b="1" lang="en">
                <a:solidFill>
                  <a:srgbClr val="0B5394"/>
                </a:solidFill>
                <a:latin typeface="Consolas"/>
                <a:ea typeface="Consolas"/>
                <a:cs typeface="Consolas"/>
                <a:sym typeface="Consolas"/>
              </a:rPr>
              <a:t>“Tis now strook twelve…”</a:t>
            </a:r>
            <a:r>
              <a:rPr b="1" lang="en">
                <a:latin typeface="Consolas"/>
                <a:ea typeface="Consolas"/>
                <a:cs typeface="Consolas"/>
                <a:sym typeface="Consolas"/>
              </a:rPr>
              <a:t>)</a:t>
            </a:r>
          </a:p>
          <a:p>
            <a:pPr lvl="0" rtl="0">
              <a:spcBef>
                <a:spcPts val="0"/>
              </a:spcBef>
              <a:buNone/>
            </a:pPr>
            <a:r>
              <a:rPr lang="en">
                <a:latin typeface="Consolas"/>
                <a:ea typeface="Consolas"/>
                <a:cs typeface="Consolas"/>
                <a:sym typeface="Consolas"/>
              </a:rPr>
              <a:t>    {</a:t>
            </a:r>
            <a:r>
              <a:rPr lang="en">
                <a:solidFill>
                  <a:srgbClr val="0B5394"/>
                </a:solidFill>
                <a:latin typeface="Consolas"/>
                <a:ea typeface="Consolas"/>
                <a:cs typeface="Consolas"/>
                <a:sym typeface="Consolas"/>
              </a:rPr>
              <a:t>“tis”</a:t>
            </a:r>
            <a:r>
              <a:rPr lang="en">
                <a:latin typeface="Consolas"/>
                <a:ea typeface="Consolas"/>
                <a:cs typeface="Consolas"/>
                <a:sym typeface="Consolas"/>
              </a:rPr>
              <a:t>: “1”}</a:t>
            </a:r>
          </a:p>
          <a:p>
            <a:pPr lvl="0" rtl="0">
              <a:spcBef>
                <a:spcPts val="0"/>
              </a:spcBef>
              <a:buNone/>
            </a:pPr>
            <a:r>
              <a:rPr lang="en">
                <a:latin typeface="Consolas"/>
                <a:ea typeface="Consolas"/>
                <a:cs typeface="Consolas"/>
                <a:sym typeface="Consolas"/>
              </a:rPr>
              <a:t>    {</a:t>
            </a:r>
            <a:r>
              <a:rPr lang="en">
                <a:solidFill>
                  <a:srgbClr val="0B5394"/>
                </a:solidFill>
                <a:latin typeface="Consolas"/>
                <a:ea typeface="Consolas"/>
                <a:cs typeface="Consolas"/>
                <a:sym typeface="Consolas"/>
              </a:rPr>
              <a:t>“now”</a:t>
            </a:r>
            <a:r>
              <a:rPr lang="en">
                <a:latin typeface="Consolas"/>
                <a:ea typeface="Consolas"/>
                <a:cs typeface="Consolas"/>
                <a:sym typeface="Consolas"/>
              </a:rPr>
              <a:t>: “1”}</a:t>
            </a:r>
          </a:p>
          <a:p>
            <a:pPr lvl="0" rtl="0">
              <a:spcBef>
                <a:spcPts val="0"/>
              </a:spcBef>
              <a:buNone/>
            </a:pPr>
            <a:r>
              <a:rPr lang="en">
                <a:latin typeface="Consolas"/>
                <a:ea typeface="Consolas"/>
                <a:cs typeface="Consolas"/>
                <a:sym typeface="Consolas"/>
              </a:rPr>
              <a:t>    {</a:t>
            </a:r>
            <a:r>
              <a:rPr lang="en">
                <a:solidFill>
                  <a:srgbClr val="0B5394"/>
                </a:solidFill>
                <a:latin typeface="Consolas"/>
                <a:ea typeface="Consolas"/>
                <a:cs typeface="Consolas"/>
                <a:sym typeface="Consolas"/>
              </a:rPr>
              <a:t>“strook”</a:t>
            </a:r>
            <a:r>
              <a:rPr lang="en">
                <a:latin typeface="Consolas"/>
                <a:ea typeface="Consolas"/>
                <a:cs typeface="Consolas"/>
                <a:sym typeface="Consolas"/>
              </a:rPr>
              <a:t>: “1”}</a:t>
            </a:r>
          </a:p>
          <a:p>
            <a:pPr lvl="0" rtl="0">
              <a:spcBef>
                <a:spcPts val="0"/>
              </a:spcBef>
              <a:buNone/>
            </a:pPr>
            <a:r>
              <a:rPr lang="en">
                <a:latin typeface="Consolas"/>
                <a:ea typeface="Consolas"/>
                <a:cs typeface="Consolas"/>
                <a:sym typeface="Consolas"/>
              </a:rPr>
              <a:t>    …</a:t>
            </a:r>
          </a:p>
        </p:txBody>
      </p:sp>
      <p:sp>
        <p:nvSpPr>
          <p:cNvPr id="178" name="Shape 178"/>
          <p:cNvSpPr txBox="1"/>
          <p:nvPr>
            <p:ph type="title"/>
          </p:nvPr>
        </p:nvSpPr>
        <p:spPr>
          <a:xfrm>
            <a:off x="311700" y="200450"/>
            <a:ext cx="8520600" cy="572700"/>
          </a:xfrm>
          <a:prstGeom prst="rect">
            <a:avLst/>
          </a:prstGeom>
        </p:spPr>
        <p:txBody>
          <a:bodyPr anchorCtr="0" anchor="t" bIns="93100" lIns="93100" rIns="93100" wrap="square" tIns="93100">
            <a:noAutofit/>
          </a:bodyPr>
          <a:lstStyle/>
          <a:p>
            <a:pPr lvl="0" rtl="0">
              <a:spcBef>
                <a:spcPts val="0"/>
              </a:spcBef>
              <a:buNone/>
            </a:pPr>
            <a:r>
              <a:rPr lang="en" sz="4200">
                <a:solidFill>
                  <a:srgbClr val="D16349"/>
                </a:solidFill>
                <a:latin typeface="Georgia"/>
                <a:ea typeface="Georgia"/>
                <a:cs typeface="Georgia"/>
                <a:sym typeface="Georgia"/>
              </a:rPr>
              <a:t>Step 1: define the “mapper”</a:t>
            </a:r>
            <a:br>
              <a:rPr lang="en" sz="4200">
                <a:solidFill>
                  <a:srgbClr val="D16349"/>
                </a:solidFill>
                <a:latin typeface="Georgia"/>
                <a:ea typeface="Georgia"/>
                <a:cs typeface="Georgia"/>
                <a:sym typeface="Georgia"/>
              </a:rPr>
            </a:br>
          </a:p>
        </p:txBody>
      </p:sp>
      <p:pic>
        <p:nvPicPr>
          <p:cNvPr id="179" name="Shape 179"/>
          <p:cNvPicPr preferRelativeResize="0"/>
          <p:nvPr/>
        </p:nvPicPr>
        <p:blipFill rotWithShape="1">
          <a:blip r:embed="rId3">
            <a:alphaModFix/>
          </a:blip>
          <a:srcRect b="-2238" l="0" r="63313" t="7371"/>
          <a:stretch/>
        </p:blipFill>
        <p:spPr>
          <a:xfrm>
            <a:off x="5960975" y="1175650"/>
            <a:ext cx="3125949" cy="36536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Shape 184"/>
          <p:cNvSpPr txBox="1"/>
          <p:nvPr/>
        </p:nvSpPr>
        <p:spPr>
          <a:xfrm>
            <a:off x="457172" y="1203631"/>
            <a:ext cx="8228700" cy="3939900"/>
          </a:xfrm>
          <a:prstGeom prst="rect">
            <a:avLst/>
          </a:prstGeom>
          <a:noFill/>
          <a:ln>
            <a:noFill/>
          </a:ln>
        </p:spPr>
        <p:txBody>
          <a:bodyPr anchorCtr="0" anchor="t" bIns="0" lIns="0" rIns="0" wrap="square" tIns="0">
            <a:noAutofit/>
          </a:bodyPr>
          <a:lstStyle/>
          <a:p>
            <a:pPr lvl="0" marR="0" rtl="0" algn="l">
              <a:lnSpc>
                <a:spcPct val="100000"/>
              </a:lnSpc>
              <a:spcBef>
                <a:spcPts val="0"/>
              </a:spcBef>
              <a:spcAft>
                <a:spcPts val="0"/>
              </a:spcAft>
              <a:buNone/>
            </a:pPr>
            <a:r>
              <a:rPr lang="en" sz="1800">
                <a:solidFill>
                  <a:srgbClr val="434343"/>
                </a:solidFill>
              </a:rPr>
              <a:t>The shuffling step aggregates all results with the same key </a:t>
            </a:r>
            <a:r>
              <a:rPr b="1" lang="en" sz="1800">
                <a:solidFill>
                  <a:srgbClr val="434343"/>
                </a:solidFill>
              </a:rPr>
              <a:t>together</a:t>
            </a:r>
            <a:r>
              <a:rPr lang="en" sz="1800">
                <a:solidFill>
                  <a:srgbClr val="434343"/>
                </a:solidFill>
              </a:rPr>
              <a:t> into a single list. (Provided by the framework)</a:t>
            </a:r>
          </a:p>
        </p:txBody>
      </p:sp>
      <p:sp>
        <p:nvSpPr>
          <p:cNvPr id="185" name="Shape 185"/>
          <p:cNvSpPr txBox="1"/>
          <p:nvPr/>
        </p:nvSpPr>
        <p:spPr>
          <a:xfrm>
            <a:off x="457182" y="1833480"/>
            <a:ext cx="3111900" cy="2865900"/>
          </a:xfrm>
          <a:prstGeom prst="rect">
            <a:avLst/>
          </a:prstGeom>
          <a:noFill/>
          <a:ln>
            <a:noFill/>
          </a:ln>
        </p:spPr>
        <p:txBody>
          <a:bodyPr anchorCtr="0" anchor="t" bIns="37425" lIns="74825" rIns="74825" wrap="square" tIns="37425">
            <a:noAutofit/>
          </a:bodyPr>
          <a:lstStyle/>
          <a:p>
            <a:pPr lvl="0" rtl="0">
              <a:spcBef>
                <a:spcPts val="0"/>
              </a:spcBef>
              <a:buNone/>
            </a:pPr>
            <a:r>
              <a:rPr lang="en" sz="1800">
                <a:latin typeface="Consolas"/>
                <a:ea typeface="Consolas"/>
                <a:cs typeface="Consolas"/>
                <a:sym typeface="Consolas"/>
              </a:rPr>
              <a:t>{</a:t>
            </a:r>
            <a:r>
              <a:rPr lang="en" sz="1800">
                <a:solidFill>
                  <a:srgbClr val="0B5394"/>
                </a:solidFill>
                <a:latin typeface="Consolas"/>
                <a:ea typeface="Consolas"/>
                <a:cs typeface="Consolas"/>
                <a:sym typeface="Consolas"/>
              </a:rPr>
              <a:t>“tis”</a:t>
            </a:r>
            <a:r>
              <a:rPr lang="en" sz="1800">
                <a:latin typeface="Consolas"/>
                <a:ea typeface="Consolas"/>
                <a:cs typeface="Consolas"/>
                <a:sym typeface="Consolas"/>
              </a:rPr>
              <a:t>: “1”}</a:t>
            </a:r>
          </a:p>
          <a:p>
            <a:pPr lvl="0" rtl="0">
              <a:spcBef>
                <a:spcPts val="0"/>
              </a:spcBef>
              <a:buNone/>
            </a:pPr>
            <a:r>
              <a:rPr lang="en" sz="1800">
                <a:latin typeface="Consolas"/>
                <a:ea typeface="Consolas"/>
                <a:cs typeface="Consolas"/>
                <a:sym typeface="Consolas"/>
              </a:rPr>
              <a:t>{</a:t>
            </a:r>
            <a:r>
              <a:rPr lang="en" sz="1800">
                <a:solidFill>
                  <a:srgbClr val="0B5394"/>
                </a:solidFill>
                <a:latin typeface="Consolas"/>
                <a:ea typeface="Consolas"/>
                <a:cs typeface="Consolas"/>
                <a:sym typeface="Consolas"/>
              </a:rPr>
              <a:t>“now”</a:t>
            </a:r>
            <a:r>
              <a:rPr lang="en" sz="1800">
                <a:latin typeface="Consolas"/>
                <a:ea typeface="Consolas"/>
                <a:cs typeface="Consolas"/>
                <a:sym typeface="Consolas"/>
              </a:rPr>
              <a:t>: “1”}</a:t>
            </a:r>
          </a:p>
          <a:p>
            <a:pPr lvl="0" rtl="0">
              <a:spcBef>
                <a:spcPts val="0"/>
              </a:spcBef>
              <a:buNone/>
            </a:pPr>
            <a:r>
              <a:rPr lang="en" sz="1800">
                <a:latin typeface="Consolas"/>
                <a:ea typeface="Consolas"/>
                <a:cs typeface="Consolas"/>
                <a:sym typeface="Consolas"/>
              </a:rPr>
              <a:t>{</a:t>
            </a:r>
            <a:r>
              <a:rPr lang="en" sz="1800">
                <a:solidFill>
                  <a:srgbClr val="0B5394"/>
                </a:solidFill>
                <a:latin typeface="Consolas"/>
                <a:ea typeface="Consolas"/>
                <a:cs typeface="Consolas"/>
                <a:sym typeface="Consolas"/>
              </a:rPr>
              <a:t>“strook”</a:t>
            </a:r>
            <a:r>
              <a:rPr lang="en" sz="1800">
                <a:latin typeface="Consolas"/>
                <a:ea typeface="Consolas"/>
                <a:cs typeface="Consolas"/>
                <a:sym typeface="Consolas"/>
              </a:rPr>
              <a:t>: “1”}</a:t>
            </a:r>
          </a:p>
          <a:p>
            <a:pPr lvl="0" rtl="0">
              <a:spcBef>
                <a:spcPts val="0"/>
              </a:spcBef>
              <a:buNone/>
            </a:pPr>
            <a:r>
              <a:rPr lang="en" sz="1800">
                <a:latin typeface="Consolas"/>
                <a:ea typeface="Consolas"/>
                <a:cs typeface="Consolas"/>
                <a:sym typeface="Consolas"/>
              </a:rPr>
              <a:t>{</a:t>
            </a:r>
            <a:r>
              <a:rPr lang="en" sz="1800">
                <a:solidFill>
                  <a:srgbClr val="0B5394"/>
                </a:solidFill>
                <a:latin typeface="Consolas"/>
                <a:ea typeface="Consolas"/>
                <a:cs typeface="Consolas"/>
                <a:sym typeface="Consolas"/>
              </a:rPr>
              <a:t>“the”</a:t>
            </a:r>
            <a:r>
              <a:rPr lang="en" sz="1800">
                <a:latin typeface="Consolas"/>
                <a:ea typeface="Consolas"/>
                <a:cs typeface="Consolas"/>
                <a:sym typeface="Consolas"/>
              </a:rPr>
              <a:t>: “1”}</a:t>
            </a:r>
          </a:p>
          <a:p>
            <a:pPr lvl="0" rtl="0">
              <a:spcBef>
                <a:spcPts val="0"/>
              </a:spcBef>
              <a:buNone/>
            </a:pPr>
            <a:r>
              <a:rPr lang="en" sz="1800">
                <a:latin typeface="Consolas"/>
                <a:ea typeface="Consolas"/>
                <a:cs typeface="Consolas"/>
                <a:sym typeface="Consolas"/>
              </a:rPr>
              <a:t>{</a:t>
            </a:r>
            <a:r>
              <a:rPr lang="en" sz="1800">
                <a:solidFill>
                  <a:srgbClr val="0B5394"/>
                </a:solidFill>
                <a:latin typeface="Consolas"/>
                <a:ea typeface="Consolas"/>
                <a:cs typeface="Consolas"/>
                <a:sym typeface="Consolas"/>
              </a:rPr>
              <a:t>“twelve”</a:t>
            </a:r>
            <a:r>
              <a:rPr lang="en" sz="1800">
                <a:latin typeface="Consolas"/>
                <a:ea typeface="Consolas"/>
                <a:cs typeface="Consolas"/>
                <a:sym typeface="Consolas"/>
              </a:rPr>
              <a:t>: “1”}</a:t>
            </a:r>
          </a:p>
          <a:p>
            <a:pPr lvl="0" rtl="0">
              <a:spcBef>
                <a:spcPts val="0"/>
              </a:spcBef>
              <a:buNone/>
            </a:pPr>
            <a:r>
              <a:rPr lang="en" sz="1800">
                <a:latin typeface="Consolas"/>
                <a:ea typeface="Consolas"/>
                <a:cs typeface="Consolas"/>
                <a:sym typeface="Consolas"/>
              </a:rPr>
              <a:t>{</a:t>
            </a:r>
            <a:r>
              <a:rPr lang="en" sz="1800">
                <a:solidFill>
                  <a:srgbClr val="0B5394"/>
                </a:solidFill>
                <a:latin typeface="Consolas"/>
                <a:ea typeface="Consolas"/>
                <a:cs typeface="Consolas"/>
                <a:sym typeface="Consolas"/>
              </a:rPr>
              <a:t>“romeo”</a:t>
            </a:r>
            <a:r>
              <a:rPr lang="en" sz="1800">
                <a:latin typeface="Consolas"/>
                <a:ea typeface="Consolas"/>
                <a:cs typeface="Consolas"/>
                <a:sym typeface="Consolas"/>
              </a:rPr>
              <a:t>: “1”}</a:t>
            </a:r>
          </a:p>
          <a:p>
            <a:pPr lvl="0" rtl="0">
              <a:spcBef>
                <a:spcPts val="0"/>
              </a:spcBef>
              <a:buNone/>
            </a:pPr>
            <a:r>
              <a:rPr lang="en" sz="1800">
                <a:latin typeface="Consolas"/>
                <a:ea typeface="Consolas"/>
                <a:cs typeface="Consolas"/>
                <a:sym typeface="Consolas"/>
              </a:rPr>
              <a:t>{</a:t>
            </a:r>
            <a:r>
              <a:rPr lang="en" sz="1800">
                <a:solidFill>
                  <a:srgbClr val="0B5394"/>
                </a:solidFill>
                <a:latin typeface="Consolas"/>
                <a:ea typeface="Consolas"/>
                <a:cs typeface="Consolas"/>
                <a:sym typeface="Consolas"/>
              </a:rPr>
              <a:t>“the”</a:t>
            </a:r>
            <a:r>
              <a:rPr lang="en" sz="1800">
                <a:latin typeface="Consolas"/>
                <a:ea typeface="Consolas"/>
                <a:cs typeface="Consolas"/>
                <a:sym typeface="Consolas"/>
              </a:rPr>
              <a:t>: “1”}</a:t>
            </a:r>
          </a:p>
          <a:p>
            <a:pPr lvl="0" rtl="0">
              <a:spcBef>
                <a:spcPts val="0"/>
              </a:spcBef>
              <a:buNone/>
            </a:pPr>
            <a:r>
              <a:rPr lang="en" sz="2200">
                <a:latin typeface="Consolas"/>
                <a:ea typeface="Consolas"/>
                <a:cs typeface="Consolas"/>
                <a:sym typeface="Consolas"/>
              </a:rPr>
              <a:t>… </a:t>
            </a:r>
          </a:p>
        </p:txBody>
      </p:sp>
      <p:sp>
        <p:nvSpPr>
          <p:cNvPr id="186" name="Shape 186"/>
          <p:cNvSpPr txBox="1"/>
          <p:nvPr/>
        </p:nvSpPr>
        <p:spPr>
          <a:xfrm>
            <a:off x="4778772" y="1689205"/>
            <a:ext cx="5866500" cy="2865900"/>
          </a:xfrm>
          <a:prstGeom prst="rect">
            <a:avLst/>
          </a:prstGeom>
          <a:noFill/>
          <a:ln>
            <a:noFill/>
          </a:ln>
        </p:spPr>
        <p:txBody>
          <a:bodyPr anchorCtr="0" anchor="t" bIns="37425" lIns="74825" rIns="74825" wrap="square" tIns="37425">
            <a:noAutofit/>
          </a:bodyPr>
          <a:lstStyle/>
          <a:p>
            <a:pPr lvl="0" rtl="0">
              <a:spcBef>
                <a:spcPts val="0"/>
              </a:spcBef>
              <a:buNone/>
            </a:pPr>
            <a:r>
              <a:rPr lang="en" sz="1800">
                <a:latin typeface="Consolas"/>
                <a:ea typeface="Consolas"/>
                <a:cs typeface="Consolas"/>
                <a:sym typeface="Consolas"/>
              </a:rPr>
              <a:t>{</a:t>
            </a:r>
            <a:r>
              <a:rPr lang="en" sz="1800">
                <a:solidFill>
                  <a:srgbClr val="0B5394"/>
                </a:solidFill>
                <a:latin typeface="Consolas"/>
                <a:ea typeface="Consolas"/>
                <a:cs typeface="Consolas"/>
                <a:sym typeface="Consolas"/>
              </a:rPr>
              <a:t>“tis”</a:t>
            </a:r>
            <a:r>
              <a:rPr lang="en" sz="1800">
                <a:latin typeface="Consolas"/>
                <a:ea typeface="Consolas"/>
                <a:cs typeface="Consolas"/>
                <a:sym typeface="Consolas"/>
              </a:rPr>
              <a:t>:     [“1”,</a:t>
            </a:r>
            <a:r>
              <a:rPr lang="en" sz="1800">
                <a:solidFill>
                  <a:schemeClr val="dk1"/>
                </a:solidFill>
                <a:latin typeface="Consolas"/>
                <a:ea typeface="Consolas"/>
                <a:cs typeface="Consolas"/>
                <a:sym typeface="Consolas"/>
              </a:rPr>
              <a:t>“1”</a:t>
            </a:r>
            <a:r>
              <a:rPr lang="en" sz="1800">
                <a:latin typeface="Consolas"/>
                <a:ea typeface="Consolas"/>
                <a:cs typeface="Consolas"/>
                <a:sym typeface="Consolas"/>
              </a:rPr>
              <a:t>,</a:t>
            </a:r>
            <a:r>
              <a:rPr lang="en" sz="1800">
                <a:solidFill>
                  <a:schemeClr val="dk1"/>
                </a:solidFill>
                <a:latin typeface="Consolas"/>
                <a:ea typeface="Consolas"/>
                <a:cs typeface="Consolas"/>
                <a:sym typeface="Consolas"/>
              </a:rPr>
              <a:t>“1”</a:t>
            </a:r>
            <a:r>
              <a:rPr lang="en" sz="1800">
                <a:latin typeface="Consolas"/>
                <a:ea typeface="Consolas"/>
                <a:cs typeface="Consolas"/>
                <a:sym typeface="Consolas"/>
              </a:rPr>
              <a:t>...</a:t>
            </a:r>
            <a:r>
              <a:rPr lang="en" sz="1800">
                <a:latin typeface="Consolas"/>
                <a:ea typeface="Consolas"/>
                <a:cs typeface="Consolas"/>
                <a:sym typeface="Consolas"/>
              </a:rPr>
              <a:t>]}</a:t>
            </a:r>
          </a:p>
          <a:p>
            <a:pPr lvl="0" rtl="0">
              <a:spcBef>
                <a:spcPts val="0"/>
              </a:spcBef>
              <a:buNone/>
            </a:pPr>
            <a:r>
              <a:rPr lang="en" sz="1800">
                <a:latin typeface="Consolas"/>
                <a:ea typeface="Consolas"/>
                <a:cs typeface="Consolas"/>
                <a:sym typeface="Consolas"/>
              </a:rPr>
              <a:t>{</a:t>
            </a:r>
            <a:r>
              <a:rPr lang="en" sz="1800">
                <a:solidFill>
                  <a:srgbClr val="0B5394"/>
                </a:solidFill>
                <a:latin typeface="Consolas"/>
                <a:ea typeface="Consolas"/>
                <a:cs typeface="Consolas"/>
                <a:sym typeface="Consolas"/>
              </a:rPr>
              <a:t>“now”</a:t>
            </a:r>
            <a:r>
              <a:rPr lang="en" sz="1800">
                <a:latin typeface="Consolas"/>
                <a:ea typeface="Consolas"/>
                <a:cs typeface="Consolas"/>
                <a:sym typeface="Consolas"/>
              </a:rPr>
              <a:t>:     [</a:t>
            </a:r>
            <a:r>
              <a:rPr lang="en" sz="1800">
                <a:solidFill>
                  <a:schemeClr val="dk1"/>
                </a:solidFill>
                <a:latin typeface="Consolas"/>
                <a:ea typeface="Consolas"/>
                <a:cs typeface="Consolas"/>
                <a:sym typeface="Consolas"/>
              </a:rPr>
              <a:t>“1”</a:t>
            </a:r>
            <a:r>
              <a:rPr lang="en" sz="1800">
                <a:latin typeface="Consolas"/>
                <a:ea typeface="Consolas"/>
                <a:cs typeface="Consolas"/>
                <a:sym typeface="Consolas"/>
              </a:rPr>
              <a:t>,</a:t>
            </a:r>
            <a:r>
              <a:rPr lang="en" sz="1800">
                <a:solidFill>
                  <a:schemeClr val="dk1"/>
                </a:solidFill>
                <a:latin typeface="Consolas"/>
                <a:ea typeface="Consolas"/>
                <a:cs typeface="Consolas"/>
                <a:sym typeface="Consolas"/>
              </a:rPr>
              <a:t>“1”</a:t>
            </a:r>
            <a:r>
              <a:rPr lang="en" sz="1800">
                <a:latin typeface="Consolas"/>
                <a:ea typeface="Consolas"/>
                <a:cs typeface="Consolas"/>
                <a:sym typeface="Consolas"/>
              </a:rPr>
              <a:t>,</a:t>
            </a:r>
            <a:r>
              <a:rPr lang="en" sz="1800">
                <a:solidFill>
                  <a:schemeClr val="dk1"/>
                </a:solidFill>
                <a:latin typeface="Consolas"/>
                <a:ea typeface="Consolas"/>
                <a:cs typeface="Consolas"/>
                <a:sym typeface="Consolas"/>
              </a:rPr>
              <a:t>“1”</a:t>
            </a:r>
            <a:r>
              <a:rPr lang="en" sz="1800">
                <a:latin typeface="Consolas"/>
                <a:ea typeface="Consolas"/>
                <a:cs typeface="Consolas"/>
                <a:sym typeface="Consolas"/>
              </a:rPr>
              <a:t>]}</a:t>
            </a:r>
          </a:p>
          <a:p>
            <a:pPr lvl="0" rtl="0">
              <a:spcBef>
                <a:spcPts val="0"/>
              </a:spcBef>
              <a:buNone/>
            </a:pPr>
            <a:r>
              <a:rPr lang="en" sz="1800">
                <a:latin typeface="Consolas"/>
                <a:ea typeface="Consolas"/>
                <a:cs typeface="Consolas"/>
                <a:sym typeface="Consolas"/>
              </a:rPr>
              <a:t>{</a:t>
            </a:r>
            <a:r>
              <a:rPr lang="en" sz="1800">
                <a:solidFill>
                  <a:srgbClr val="0B5394"/>
                </a:solidFill>
                <a:latin typeface="Consolas"/>
                <a:ea typeface="Consolas"/>
                <a:cs typeface="Consolas"/>
                <a:sym typeface="Consolas"/>
              </a:rPr>
              <a:t>“strook”</a:t>
            </a:r>
            <a:r>
              <a:rPr lang="en" sz="1800">
                <a:latin typeface="Consolas"/>
                <a:ea typeface="Consolas"/>
                <a:cs typeface="Consolas"/>
                <a:sym typeface="Consolas"/>
              </a:rPr>
              <a:t>:  [</a:t>
            </a:r>
            <a:r>
              <a:rPr lang="en" sz="1800">
                <a:solidFill>
                  <a:schemeClr val="dk1"/>
                </a:solidFill>
                <a:latin typeface="Consolas"/>
                <a:ea typeface="Consolas"/>
                <a:cs typeface="Consolas"/>
                <a:sym typeface="Consolas"/>
              </a:rPr>
              <a:t>“1”</a:t>
            </a:r>
            <a:r>
              <a:rPr lang="en" sz="1800">
                <a:latin typeface="Consolas"/>
                <a:ea typeface="Consolas"/>
                <a:cs typeface="Consolas"/>
                <a:sym typeface="Consolas"/>
              </a:rPr>
              <a:t>,</a:t>
            </a:r>
            <a:r>
              <a:rPr lang="en" sz="1800">
                <a:solidFill>
                  <a:schemeClr val="dk1"/>
                </a:solidFill>
                <a:latin typeface="Consolas"/>
                <a:ea typeface="Consolas"/>
                <a:cs typeface="Consolas"/>
                <a:sym typeface="Consolas"/>
              </a:rPr>
              <a:t>“1”</a:t>
            </a:r>
            <a:r>
              <a:rPr lang="en" sz="1800">
                <a:latin typeface="Consolas"/>
                <a:ea typeface="Consolas"/>
                <a:cs typeface="Consolas"/>
                <a:sym typeface="Consolas"/>
              </a:rPr>
              <a:t>]}</a:t>
            </a:r>
          </a:p>
          <a:p>
            <a:pPr lvl="0" rtl="0">
              <a:spcBef>
                <a:spcPts val="0"/>
              </a:spcBef>
              <a:buNone/>
            </a:pPr>
            <a:r>
              <a:rPr lang="en" sz="1800">
                <a:latin typeface="Consolas"/>
                <a:ea typeface="Consolas"/>
                <a:cs typeface="Consolas"/>
                <a:sym typeface="Consolas"/>
              </a:rPr>
              <a:t>{</a:t>
            </a:r>
            <a:r>
              <a:rPr lang="en" sz="1800">
                <a:solidFill>
                  <a:srgbClr val="0B5394"/>
                </a:solidFill>
                <a:latin typeface="Consolas"/>
                <a:ea typeface="Consolas"/>
                <a:cs typeface="Consolas"/>
                <a:sym typeface="Consolas"/>
              </a:rPr>
              <a:t>“the”</a:t>
            </a:r>
            <a:r>
              <a:rPr lang="en" sz="1800">
                <a:latin typeface="Consolas"/>
                <a:ea typeface="Consolas"/>
                <a:cs typeface="Consolas"/>
                <a:sym typeface="Consolas"/>
              </a:rPr>
              <a:t>:     [</a:t>
            </a:r>
            <a:r>
              <a:rPr lang="en" sz="1800">
                <a:solidFill>
                  <a:schemeClr val="dk1"/>
                </a:solidFill>
                <a:latin typeface="Consolas"/>
                <a:ea typeface="Consolas"/>
                <a:cs typeface="Consolas"/>
                <a:sym typeface="Consolas"/>
              </a:rPr>
              <a:t>“1”</a:t>
            </a:r>
            <a:r>
              <a:rPr lang="en" sz="1800">
                <a:latin typeface="Consolas"/>
                <a:ea typeface="Consolas"/>
                <a:cs typeface="Consolas"/>
                <a:sym typeface="Consolas"/>
              </a:rPr>
              <a:t>,</a:t>
            </a:r>
            <a:r>
              <a:rPr lang="en" sz="1800">
                <a:solidFill>
                  <a:schemeClr val="dk1"/>
                </a:solidFill>
                <a:latin typeface="Consolas"/>
                <a:ea typeface="Consolas"/>
                <a:cs typeface="Consolas"/>
                <a:sym typeface="Consolas"/>
              </a:rPr>
              <a:t>“1”</a:t>
            </a:r>
            <a:r>
              <a:rPr lang="en" sz="1800">
                <a:latin typeface="Consolas"/>
                <a:ea typeface="Consolas"/>
                <a:cs typeface="Consolas"/>
                <a:sym typeface="Consolas"/>
              </a:rPr>
              <a:t>,</a:t>
            </a:r>
            <a:r>
              <a:rPr lang="en" sz="1800">
                <a:solidFill>
                  <a:schemeClr val="dk1"/>
                </a:solidFill>
                <a:latin typeface="Consolas"/>
                <a:ea typeface="Consolas"/>
                <a:cs typeface="Consolas"/>
                <a:sym typeface="Consolas"/>
              </a:rPr>
              <a:t>“1”...</a:t>
            </a:r>
            <a:r>
              <a:rPr lang="en" sz="1800">
                <a:latin typeface="Consolas"/>
                <a:ea typeface="Consolas"/>
                <a:cs typeface="Consolas"/>
                <a:sym typeface="Consolas"/>
              </a:rPr>
              <a:t>]}</a:t>
            </a:r>
          </a:p>
          <a:p>
            <a:pPr lvl="0" rtl="0">
              <a:spcBef>
                <a:spcPts val="0"/>
              </a:spcBef>
              <a:buNone/>
            </a:pPr>
            <a:r>
              <a:rPr lang="en" sz="1800">
                <a:latin typeface="Consolas"/>
                <a:ea typeface="Consolas"/>
                <a:cs typeface="Consolas"/>
                <a:sym typeface="Consolas"/>
              </a:rPr>
              <a:t>{</a:t>
            </a:r>
            <a:r>
              <a:rPr lang="en" sz="1800">
                <a:solidFill>
                  <a:srgbClr val="0B5394"/>
                </a:solidFill>
                <a:latin typeface="Consolas"/>
                <a:ea typeface="Consolas"/>
                <a:cs typeface="Consolas"/>
                <a:sym typeface="Consolas"/>
              </a:rPr>
              <a:t>“twelve”</a:t>
            </a:r>
            <a:r>
              <a:rPr lang="en" sz="1800">
                <a:latin typeface="Consolas"/>
                <a:ea typeface="Consolas"/>
                <a:cs typeface="Consolas"/>
                <a:sym typeface="Consolas"/>
              </a:rPr>
              <a:t>:  [</a:t>
            </a:r>
            <a:r>
              <a:rPr lang="en" sz="1800">
                <a:solidFill>
                  <a:schemeClr val="dk1"/>
                </a:solidFill>
                <a:latin typeface="Consolas"/>
                <a:ea typeface="Consolas"/>
                <a:cs typeface="Consolas"/>
                <a:sym typeface="Consolas"/>
              </a:rPr>
              <a:t>“1”</a:t>
            </a:r>
            <a:r>
              <a:rPr lang="en" sz="1800">
                <a:latin typeface="Consolas"/>
                <a:ea typeface="Consolas"/>
                <a:cs typeface="Consolas"/>
                <a:sym typeface="Consolas"/>
              </a:rPr>
              <a:t>,</a:t>
            </a:r>
            <a:r>
              <a:rPr lang="en" sz="1800">
                <a:solidFill>
                  <a:schemeClr val="dk1"/>
                </a:solidFill>
                <a:latin typeface="Consolas"/>
                <a:ea typeface="Consolas"/>
                <a:cs typeface="Consolas"/>
                <a:sym typeface="Consolas"/>
              </a:rPr>
              <a:t>“1”</a:t>
            </a:r>
            <a:r>
              <a:rPr lang="en" sz="1800">
                <a:latin typeface="Consolas"/>
                <a:ea typeface="Consolas"/>
                <a:cs typeface="Consolas"/>
                <a:sym typeface="Consolas"/>
              </a:rPr>
              <a:t>]}</a:t>
            </a:r>
          </a:p>
          <a:p>
            <a:pPr lvl="0" rtl="0">
              <a:spcBef>
                <a:spcPts val="0"/>
              </a:spcBef>
              <a:buNone/>
            </a:pPr>
            <a:r>
              <a:rPr lang="en" sz="1800">
                <a:latin typeface="Consolas"/>
                <a:ea typeface="Consolas"/>
                <a:cs typeface="Consolas"/>
                <a:sym typeface="Consolas"/>
              </a:rPr>
              <a:t>{</a:t>
            </a:r>
            <a:r>
              <a:rPr lang="en" sz="1800">
                <a:solidFill>
                  <a:srgbClr val="0B5394"/>
                </a:solidFill>
                <a:latin typeface="Consolas"/>
                <a:ea typeface="Consolas"/>
                <a:cs typeface="Consolas"/>
                <a:sym typeface="Consolas"/>
              </a:rPr>
              <a:t>“romeo”</a:t>
            </a:r>
            <a:r>
              <a:rPr lang="en" sz="1800">
                <a:latin typeface="Consolas"/>
                <a:ea typeface="Consolas"/>
                <a:cs typeface="Consolas"/>
                <a:sym typeface="Consolas"/>
              </a:rPr>
              <a:t>:   [</a:t>
            </a:r>
            <a:r>
              <a:rPr lang="en" sz="1800">
                <a:solidFill>
                  <a:schemeClr val="dk1"/>
                </a:solidFill>
                <a:latin typeface="Consolas"/>
                <a:ea typeface="Consolas"/>
                <a:cs typeface="Consolas"/>
                <a:sym typeface="Consolas"/>
              </a:rPr>
              <a:t>“1”</a:t>
            </a:r>
            <a:r>
              <a:rPr lang="en" sz="1800">
                <a:latin typeface="Consolas"/>
                <a:ea typeface="Consolas"/>
                <a:cs typeface="Consolas"/>
                <a:sym typeface="Consolas"/>
              </a:rPr>
              <a:t>,</a:t>
            </a:r>
            <a:r>
              <a:rPr lang="en" sz="1800">
                <a:solidFill>
                  <a:schemeClr val="dk1"/>
                </a:solidFill>
                <a:latin typeface="Consolas"/>
                <a:ea typeface="Consolas"/>
                <a:cs typeface="Consolas"/>
                <a:sym typeface="Consolas"/>
              </a:rPr>
              <a:t>“1”</a:t>
            </a:r>
            <a:r>
              <a:rPr lang="en" sz="1800">
                <a:latin typeface="Consolas"/>
                <a:ea typeface="Consolas"/>
                <a:cs typeface="Consolas"/>
                <a:sym typeface="Consolas"/>
              </a:rPr>
              <a:t>,</a:t>
            </a:r>
            <a:r>
              <a:rPr lang="en" sz="1800">
                <a:solidFill>
                  <a:schemeClr val="dk1"/>
                </a:solidFill>
                <a:latin typeface="Consolas"/>
                <a:ea typeface="Consolas"/>
                <a:cs typeface="Consolas"/>
                <a:sym typeface="Consolas"/>
              </a:rPr>
              <a:t>“1”</a:t>
            </a:r>
            <a:r>
              <a:rPr lang="en" sz="1800">
                <a:latin typeface="Consolas"/>
                <a:ea typeface="Consolas"/>
                <a:cs typeface="Consolas"/>
                <a:sym typeface="Consolas"/>
              </a:rPr>
              <a:t>...</a:t>
            </a:r>
            <a:r>
              <a:rPr lang="en" sz="1800">
                <a:latin typeface="Consolas"/>
                <a:ea typeface="Consolas"/>
                <a:cs typeface="Consolas"/>
                <a:sym typeface="Consolas"/>
              </a:rPr>
              <a:t>]}</a:t>
            </a:r>
          </a:p>
          <a:p>
            <a:pPr lvl="0" rtl="0">
              <a:spcBef>
                <a:spcPts val="0"/>
              </a:spcBef>
              <a:buNone/>
            </a:pPr>
            <a:r>
              <a:rPr lang="en" sz="1800">
                <a:latin typeface="Consolas"/>
                <a:ea typeface="Consolas"/>
                <a:cs typeface="Consolas"/>
                <a:sym typeface="Consolas"/>
              </a:rPr>
              <a:t>{</a:t>
            </a:r>
            <a:r>
              <a:rPr lang="en" sz="1800">
                <a:solidFill>
                  <a:srgbClr val="0B5394"/>
                </a:solidFill>
                <a:latin typeface="Consolas"/>
                <a:ea typeface="Consolas"/>
                <a:cs typeface="Consolas"/>
                <a:sym typeface="Consolas"/>
              </a:rPr>
              <a:t>“juliet”</a:t>
            </a:r>
            <a:r>
              <a:rPr lang="en" sz="1800">
                <a:latin typeface="Consolas"/>
                <a:ea typeface="Consolas"/>
                <a:cs typeface="Consolas"/>
                <a:sym typeface="Consolas"/>
              </a:rPr>
              <a:t>:  [</a:t>
            </a:r>
            <a:r>
              <a:rPr lang="en" sz="1800">
                <a:solidFill>
                  <a:schemeClr val="dk1"/>
                </a:solidFill>
                <a:latin typeface="Consolas"/>
                <a:ea typeface="Consolas"/>
                <a:cs typeface="Consolas"/>
                <a:sym typeface="Consolas"/>
              </a:rPr>
              <a:t>“1”,“1”</a:t>
            </a:r>
            <a:r>
              <a:rPr lang="en" sz="1800">
                <a:latin typeface="Consolas"/>
                <a:ea typeface="Consolas"/>
                <a:cs typeface="Consolas"/>
                <a:sym typeface="Consolas"/>
              </a:rPr>
              <a:t>,</a:t>
            </a:r>
            <a:r>
              <a:rPr lang="en" sz="1800">
                <a:solidFill>
                  <a:schemeClr val="dk1"/>
                </a:solidFill>
                <a:latin typeface="Consolas"/>
                <a:ea typeface="Consolas"/>
                <a:cs typeface="Consolas"/>
                <a:sym typeface="Consolas"/>
              </a:rPr>
              <a:t>“1”</a:t>
            </a:r>
            <a:r>
              <a:rPr lang="en" sz="1800">
                <a:latin typeface="Consolas"/>
                <a:ea typeface="Consolas"/>
                <a:cs typeface="Consolas"/>
                <a:sym typeface="Consolas"/>
              </a:rPr>
              <a:t>...</a:t>
            </a:r>
            <a:r>
              <a:rPr lang="en" sz="1800">
                <a:latin typeface="Consolas"/>
                <a:ea typeface="Consolas"/>
                <a:cs typeface="Consolas"/>
                <a:sym typeface="Consolas"/>
              </a:rPr>
              <a:t>]}</a:t>
            </a:r>
          </a:p>
          <a:p>
            <a:pPr lvl="0" rtl="0">
              <a:spcBef>
                <a:spcPts val="0"/>
              </a:spcBef>
              <a:buNone/>
            </a:pPr>
            <a:r>
              <a:rPr lang="en" sz="1800">
                <a:latin typeface="Consolas"/>
                <a:ea typeface="Consolas"/>
                <a:cs typeface="Consolas"/>
                <a:sym typeface="Consolas"/>
              </a:rPr>
              <a:t>… </a:t>
            </a:r>
          </a:p>
        </p:txBody>
      </p:sp>
      <p:sp>
        <p:nvSpPr>
          <p:cNvPr id="187" name="Shape 187"/>
          <p:cNvSpPr txBox="1"/>
          <p:nvPr>
            <p:ph type="title"/>
          </p:nvPr>
        </p:nvSpPr>
        <p:spPr>
          <a:xfrm>
            <a:off x="311700" y="200450"/>
            <a:ext cx="8520600" cy="572700"/>
          </a:xfrm>
          <a:prstGeom prst="rect">
            <a:avLst/>
          </a:prstGeom>
        </p:spPr>
        <p:txBody>
          <a:bodyPr anchorCtr="0" anchor="t" bIns="93100" lIns="93100" rIns="93100" wrap="square" tIns="93100">
            <a:noAutofit/>
          </a:bodyPr>
          <a:lstStyle/>
          <a:p>
            <a:pPr lvl="0" rtl="0">
              <a:spcBef>
                <a:spcPts val="0"/>
              </a:spcBef>
              <a:buNone/>
            </a:pPr>
            <a:r>
              <a:rPr lang="en" sz="4200">
                <a:solidFill>
                  <a:srgbClr val="D16349"/>
                </a:solidFill>
                <a:latin typeface="Georgia"/>
                <a:ea typeface="Georgia"/>
                <a:cs typeface="Georgia"/>
                <a:sym typeface="Georgia"/>
              </a:rPr>
              <a:t>Step 2: Shuffling</a:t>
            </a:r>
          </a:p>
        </p:txBody>
      </p:sp>
      <p:pic>
        <p:nvPicPr>
          <p:cNvPr id="188" name="Shape 188"/>
          <p:cNvPicPr preferRelativeResize="0"/>
          <p:nvPr/>
        </p:nvPicPr>
        <p:blipFill rotWithShape="1">
          <a:blip r:embed="rId3">
            <a:alphaModFix/>
          </a:blip>
          <a:srcRect b="0" l="28536" r="37858" t="7373"/>
          <a:stretch/>
        </p:blipFill>
        <p:spPr>
          <a:xfrm>
            <a:off x="2690250" y="1833475"/>
            <a:ext cx="2007550" cy="25012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Shape 193"/>
          <p:cNvSpPr txBox="1"/>
          <p:nvPr/>
        </p:nvSpPr>
        <p:spPr>
          <a:xfrm>
            <a:off x="457165" y="1418960"/>
            <a:ext cx="10018200" cy="1555500"/>
          </a:xfrm>
          <a:prstGeom prst="rect">
            <a:avLst/>
          </a:prstGeom>
          <a:noFill/>
          <a:ln>
            <a:noFill/>
          </a:ln>
        </p:spPr>
        <p:txBody>
          <a:bodyPr anchorCtr="0" anchor="t" bIns="37425" lIns="74825" rIns="74825" wrap="square" tIns="37425">
            <a:noAutofit/>
          </a:bodyPr>
          <a:lstStyle/>
          <a:p>
            <a:pPr lvl="0">
              <a:spcBef>
                <a:spcPts val="0"/>
              </a:spcBef>
              <a:buNone/>
            </a:pPr>
            <a:r>
              <a:rPr lang="en" u="sng">
                <a:solidFill>
                  <a:schemeClr val="dk1"/>
                </a:solidFill>
                <a:highlight>
                  <a:srgbClr val="F8F9FA"/>
                </a:highlight>
                <a:latin typeface="Verdana"/>
                <a:ea typeface="Verdana"/>
                <a:cs typeface="Verdana"/>
                <a:sym typeface="Verdana"/>
              </a:rPr>
              <a:t>reduce</a:t>
            </a:r>
            <a:r>
              <a:rPr lang="en">
                <a:solidFill>
                  <a:schemeClr val="dk1"/>
                </a:solidFill>
                <a:highlight>
                  <a:srgbClr val="F8F9FA"/>
                </a:highlight>
                <a:latin typeface="Verdana"/>
                <a:ea typeface="Verdana"/>
                <a:cs typeface="Verdana"/>
                <a:sym typeface="Verdana"/>
              </a:rPr>
              <a:t>(String key, Iterator values):</a:t>
            </a:r>
            <a:br>
              <a:rPr lang="en">
                <a:solidFill>
                  <a:schemeClr val="dk1"/>
                </a:solidFill>
                <a:highlight>
                  <a:srgbClr val="F8F9FA"/>
                </a:highlight>
                <a:latin typeface="Verdana"/>
                <a:ea typeface="Verdana"/>
                <a:cs typeface="Verdana"/>
                <a:sym typeface="Verdana"/>
              </a:rPr>
            </a:br>
            <a:r>
              <a:rPr lang="en">
                <a:solidFill>
                  <a:schemeClr val="dk1"/>
                </a:solidFill>
                <a:highlight>
                  <a:srgbClr val="F8F9FA"/>
                </a:highlight>
                <a:latin typeface="Verdana"/>
                <a:ea typeface="Verdana"/>
                <a:cs typeface="Verdana"/>
                <a:sym typeface="Verdana"/>
              </a:rPr>
              <a:t>	  </a:t>
            </a:r>
            <a:r>
              <a:rPr i="1" lang="en">
                <a:solidFill>
                  <a:schemeClr val="dk1"/>
                </a:solidFill>
                <a:highlight>
                  <a:srgbClr val="F8F9FA"/>
                </a:highlight>
                <a:latin typeface="Verdana"/>
                <a:ea typeface="Verdana"/>
                <a:cs typeface="Verdana"/>
                <a:sym typeface="Verdana"/>
              </a:rPr>
              <a:t>// key: a word</a:t>
            </a:r>
            <a:br>
              <a:rPr lang="en">
                <a:solidFill>
                  <a:schemeClr val="dk1"/>
                </a:solidFill>
                <a:highlight>
                  <a:srgbClr val="F8F9FA"/>
                </a:highlight>
                <a:latin typeface="Verdana"/>
                <a:ea typeface="Verdana"/>
                <a:cs typeface="Verdana"/>
                <a:sym typeface="Verdana"/>
              </a:rPr>
            </a:br>
            <a:r>
              <a:rPr lang="en">
                <a:solidFill>
                  <a:schemeClr val="dk1"/>
                </a:solidFill>
                <a:highlight>
                  <a:srgbClr val="F8F9FA"/>
                </a:highlight>
                <a:latin typeface="Verdana"/>
                <a:ea typeface="Verdana"/>
                <a:cs typeface="Verdana"/>
                <a:sym typeface="Verdana"/>
              </a:rPr>
              <a:t>	  </a:t>
            </a:r>
            <a:r>
              <a:rPr i="1" lang="en">
                <a:solidFill>
                  <a:schemeClr val="dk1"/>
                </a:solidFill>
                <a:highlight>
                  <a:srgbClr val="F8F9FA"/>
                </a:highlight>
                <a:latin typeface="Verdana"/>
                <a:ea typeface="Verdana"/>
                <a:cs typeface="Verdana"/>
                <a:sym typeface="Verdana"/>
              </a:rPr>
              <a:t>// values: a list of counts</a:t>
            </a:r>
            <a:br>
              <a:rPr lang="en">
                <a:solidFill>
                  <a:schemeClr val="dk1"/>
                </a:solidFill>
                <a:highlight>
                  <a:srgbClr val="F8F9FA"/>
                </a:highlight>
                <a:latin typeface="Verdana"/>
                <a:ea typeface="Verdana"/>
                <a:cs typeface="Verdana"/>
                <a:sym typeface="Verdana"/>
              </a:rPr>
            </a:br>
            <a:r>
              <a:rPr lang="en">
                <a:solidFill>
                  <a:schemeClr val="dk1"/>
                </a:solidFill>
                <a:highlight>
                  <a:srgbClr val="F8F9FA"/>
                </a:highlight>
                <a:latin typeface="Verdana"/>
                <a:ea typeface="Verdana"/>
                <a:cs typeface="Verdana"/>
                <a:sym typeface="Verdana"/>
              </a:rPr>
              <a:t>	  sum = 0</a:t>
            </a:r>
            <a:br>
              <a:rPr lang="en">
                <a:solidFill>
                  <a:schemeClr val="dk1"/>
                </a:solidFill>
                <a:highlight>
                  <a:srgbClr val="F8F9FA"/>
                </a:highlight>
                <a:latin typeface="Verdana"/>
                <a:ea typeface="Verdana"/>
                <a:cs typeface="Verdana"/>
                <a:sym typeface="Verdana"/>
              </a:rPr>
            </a:br>
            <a:r>
              <a:rPr lang="en">
                <a:solidFill>
                  <a:schemeClr val="dk1"/>
                </a:solidFill>
                <a:highlight>
                  <a:srgbClr val="F8F9FA"/>
                </a:highlight>
                <a:latin typeface="Verdana"/>
                <a:ea typeface="Verdana"/>
                <a:cs typeface="Verdana"/>
                <a:sym typeface="Verdana"/>
              </a:rPr>
              <a:t>	  </a:t>
            </a:r>
            <a:r>
              <a:rPr b="1" lang="en">
                <a:solidFill>
                  <a:schemeClr val="dk1"/>
                </a:solidFill>
                <a:highlight>
                  <a:srgbClr val="F8F9FA"/>
                </a:highlight>
                <a:latin typeface="Verdana"/>
                <a:ea typeface="Verdana"/>
                <a:cs typeface="Verdana"/>
                <a:sym typeface="Verdana"/>
              </a:rPr>
              <a:t>for each</a:t>
            </a:r>
            <a:r>
              <a:rPr lang="en">
                <a:solidFill>
                  <a:schemeClr val="dk1"/>
                </a:solidFill>
                <a:highlight>
                  <a:srgbClr val="F8F9FA"/>
                </a:highlight>
                <a:latin typeface="Verdana"/>
                <a:ea typeface="Verdana"/>
                <a:cs typeface="Verdana"/>
                <a:sym typeface="Verdana"/>
              </a:rPr>
              <a:t> v </a:t>
            </a:r>
            <a:r>
              <a:rPr b="1" lang="en">
                <a:solidFill>
                  <a:schemeClr val="dk1"/>
                </a:solidFill>
                <a:highlight>
                  <a:srgbClr val="F8F9FA"/>
                </a:highlight>
                <a:latin typeface="Verdana"/>
                <a:ea typeface="Verdana"/>
                <a:cs typeface="Verdana"/>
                <a:sym typeface="Verdana"/>
              </a:rPr>
              <a:t>in</a:t>
            </a:r>
            <a:r>
              <a:rPr lang="en">
                <a:solidFill>
                  <a:schemeClr val="dk1"/>
                </a:solidFill>
                <a:highlight>
                  <a:srgbClr val="F8F9FA"/>
                </a:highlight>
                <a:latin typeface="Verdana"/>
                <a:ea typeface="Verdana"/>
                <a:cs typeface="Verdana"/>
                <a:sym typeface="Verdana"/>
              </a:rPr>
              <a:t> values:</a:t>
            </a:r>
            <a:br>
              <a:rPr lang="en">
                <a:solidFill>
                  <a:schemeClr val="dk1"/>
                </a:solidFill>
                <a:highlight>
                  <a:srgbClr val="F8F9FA"/>
                </a:highlight>
                <a:latin typeface="Verdana"/>
                <a:ea typeface="Verdana"/>
                <a:cs typeface="Verdana"/>
                <a:sym typeface="Verdana"/>
              </a:rPr>
            </a:br>
            <a:r>
              <a:rPr lang="en">
                <a:solidFill>
                  <a:schemeClr val="dk1"/>
                </a:solidFill>
                <a:highlight>
                  <a:srgbClr val="F8F9FA"/>
                </a:highlight>
                <a:latin typeface="Verdana"/>
                <a:ea typeface="Verdana"/>
                <a:cs typeface="Verdana"/>
                <a:sym typeface="Verdana"/>
              </a:rPr>
              <a:t>    		result += ParseInt(v)</a:t>
            </a:r>
            <a:br>
              <a:rPr lang="en">
                <a:solidFill>
                  <a:schemeClr val="dk1"/>
                </a:solidFill>
                <a:highlight>
                  <a:srgbClr val="F8F9FA"/>
                </a:highlight>
                <a:latin typeface="Verdana"/>
                <a:ea typeface="Verdana"/>
                <a:cs typeface="Verdana"/>
                <a:sym typeface="Verdana"/>
              </a:rPr>
            </a:br>
            <a:r>
              <a:rPr lang="en">
                <a:solidFill>
                  <a:schemeClr val="dk1"/>
                </a:solidFill>
                <a:highlight>
                  <a:srgbClr val="F8F9FA"/>
                </a:highlight>
                <a:latin typeface="Verdana"/>
                <a:ea typeface="Verdana"/>
                <a:cs typeface="Verdana"/>
                <a:sym typeface="Verdana"/>
              </a:rPr>
              <a:t>  		Emit (AsString(result))</a:t>
            </a:r>
          </a:p>
          <a:p>
            <a:pPr lvl="0" rtl="0">
              <a:spcBef>
                <a:spcPts val="0"/>
              </a:spcBef>
              <a:buNone/>
            </a:pPr>
            <a:r>
              <a:t/>
            </a:r>
            <a:endParaRPr sz="1800">
              <a:latin typeface="Consolas"/>
              <a:ea typeface="Consolas"/>
              <a:cs typeface="Consolas"/>
              <a:sym typeface="Consolas"/>
            </a:endParaRPr>
          </a:p>
        </p:txBody>
      </p:sp>
      <p:sp>
        <p:nvSpPr>
          <p:cNvPr id="194" name="Shape 194"/>
          <p:cNvSpPr txBox="1"/>
          <p:nvPr/>
        </p:nvSpPr>
        <p:spPr>
          <a:xfrm>
            <a:off x="457166" y="2974443"/>
            <a:ext cx="9854100" cy="2865900"/>
          </a:xfrm>
          <a:prstGeom prst="rect">
            <a:avLst/>
          </a:prstGeom>
          <a:noFill/>
          <a:ln>
            <a:noFill/>
          </a:ln>
        </p:spPr>
        <p:txBody>
          <a:bodyPr anchorCtr="0" anchor="t" bIns="37425" lIns="74825" rIns="74825" wrap="square" tIns="37425">
            <a:noAutofit/>
          </a:bodyPr>
          <a:lstStyle/>
          <a:p>
            <a:pPr lvl="0" rtl="0">
              <a:spcBef>
                <a:spcPts val="0"/>
              </a:spcBef>
              <a:buNone/>
            </a:pPr>
            <a:r>
              <a:rPr b="1" lang="en" sz="1200">
                <a:latin typeface="Consolas"/>
                <a:ea typeface="Consolas"/>
                <a:cs typeface="Consolas"/>
                <a:sym typeface="Consolas"/>
              </a:rPr>
              <a:t>reduce</a:t>
            </a:r>
            <a:r>
              <a:rPr lang="en" sz="1200">
                <a:latin typeface="Consolas"/>
                <a:ea typeface="Consolas"/>
                <a:cs typeface="Consolas"/>
                <a:sym typeface="Consolas"/>
              </a:rPr>
              <a:t>(</a:t>
            </a:r>
            <a:r>
              <a:rPr lang="en" sz="1200">
                <a:solidFill>
                  <a:srgbClr val="0B5394"/>
                </a:solidFill>
                <a:latin typeface="Consolas"/>
                <a:ea typeface="Consolas"/>
                <a:cs typeface="Consolas"/>
                <a:sym typeface="Consolas"/>
              </a:rPr>
              <a:t>“tis”</a:t>
            </a:r>
            <a:r>
              <a:rPr lang="en" sz="1200">
                <a:latin typeface="Consolas"/>
                <a:ea typeface="Consolas"/>
                <a:cs typeface="Consolas"/>
                <a:sym typeface="Consolas"/>
              </a:rPr>
              <a:t>, [“1”,</a:t>
            </a:r>
            <a:r>
              <a:rPr lang="en" sz="1200">
                <a:solidFill>
                  <a:schemeClr val="dk1"/>
                </a:solidFill>
                <a:latin typeface="Consolas"/>
                <a:ea typeface="Consolas"/>
                <a:cs typeface="Consolas"/>
                <a:sym typeface="Consolas"/>
              </a:rPr>
              <a:t>“1”</a:t>
            </a:r>
            <a:r>
              <a:rPr lang="en" sz="1200">
                <a:latin typeface="Consolas"/>
                <a:ea typeface="Consolas"/>
                <a:cs typeface="Consolas"/>
                <a:sym typeface="Consolas"/>
              </a:rPr>
              <a:t>,</a:t>
            </a:r>
            <a:r>
              <a:rPr lang="en" sz="1200">
                <a:solidFill>
                  <a:schemeClr val="dk1"/>
                </a:solidFill>
                <a:latin typeface="Consolas"/>
                <a:ea typeface="Consolas"/>
                <a:cs typeface="Consolas"/>
                <a:sym typeface="Consolas"/>
              </a:rPr>
              <a:t>“1”</a:t>
            </a:r>
            <a:r>
              <a:rPr lang="en" sz="1200">
                <a:latin typeface="Consolas"/>
                <a:ea typeface="Consolas"/>
                <a:cs typeface="Consolas"/>
                <a:sym typeface="Consolas"/>
              </a:rPr>
              <a:t>,</a:t>
            </a:r>
            <a:r>
              <a:rPr lang="en" sz="1200">
                <a:solidFill>
                  <a:schemeClr val="dk1"/>
                </a:solidFill>
                <a:latin typeface="Consolas"/>
                <a:ea typeface="Consolas"/>
                <a:cs typeface="Consolas"/>
                <a:sym typeface="Consolas"/>
              </a:rPr>
              <a:t>“1”</a:t>
            </a:r>
            <a:r>
              <a:rPr lang="en" sz="1200">
                <a:latin typeface="Consolas"/>
                <a:ea typeface="Consolas"/>
                <a:cs typeface="Consolas"/>
                <a:sym typeface="Consolas"/>
              </a:rPr>
              <a:t>,</a:t>
            </a:r>
            <a:r>
              <a:rPr lang="en" sz="1200">
                <a:solidFill>
                  <a:schemeClr val="dk1"/>
                </a:solidFill>
                <a:latin typeface="Consolas"/>
                <a:ea typeface="Consolas"/>
                <a:cs typeface="Consolas"/>
                <a:sym typeface="Consolas"/>
              </a:rPr>
              <a:t>“1”</a:t>
            </a:r>
            <a:r>
              <a:rPr lang="en" sz="1200">
                <a:latin typeface="Consolas"/>
                <a:ea typeface="Consolas"/>
                <a:cs typeface="Consolas"/>
                <a:sym typeface="Consolas"/>
              </a:rPr>
              <a:t>])</a:t>
            </a:r>
          </a:p>
          <a:p>
            <a:pPr lvl="0" rtl="0">
              <a:spcBef>
                <a:spcPts val="0"/>
              </a:spcBef>
              <a:buNone/>
            </a:pPr>
            <a:r>
              <a:rPr lang="en" sz="1200">
                <a:latin typeface="Consolas"/>
                <a:ea typeface="Consolas"/>
                <a:cs typeface="Consolas"/>
                <a:sym typeface="Consolas"/>
              </a:rPr>
              <a:t>    {</a:t>
            </a:r>
            <a:r>
              <a:rPr lang="en" sz="1200">
                <a:solidFill>
                  <a:srgbClr val="0B5394"/>
                </a:solidFill>
                <a:latin typeface="Consolas"/>
                <a:ea typeface="Consolas"/>
                <a:cs typeface="Consolas"/>
                <a:sym typeface="Consolas"/>
              </a:rPr>
              <a:t>“tis”</a:t>
            </a:r>
            <a:r>
              <a:rPr lang="en" sz="1200">
                <a:latin typeface="Consolas"/>
                <a:ea typeface="Consolas"/>
                <a:cs typeface="Consolas"/>
                <a:sym typeface="Consolas"/>
              </a:rPr>
              <a:t>: “5”}</a:t>
            </a:r>
          </a:p>
          <a:p>
            <a:pPr lvl="0" rtl="0">
              <a:spcBef>
                <a:spcPts val="0"/>
              </a:spcBef>
              <a:buClr>
                <a:schemeClr val="dk1"/>
              </a:buClr>
              <a:buSzPct val="75000"/>
              <a:buFont typeface="Arial"/>
              <a:buNone/>
            </a:pPr>
            <a:r>
              <a:rPr b="1" lang="en" sz="1200">
                <a:solidFill>
                  <a:schemeClr val="dk1"/>
                </a:solidFill>
                <a:latin typeface="Consolas"/>
                <a:ea typeface="Consolas"/>
                <a:cs typeface="Consolas"/>
                <a:sym typeface="Consolas"/>
              </a:rPr>
              <a:t>reduce</a:t>
            </a:r>
            <a:r>
              <a:rPr lang="en" sz="1200">
                <a:solidFill>
                  <a:schemeClr val="dk1"/>
                </a:solidFill>
                <a:latin typeface="Consolas"/>
                <a:ea typeface="Consolas"/>
                <a:cs typeface="Consolas"/>
                <a:sym typeface="Consolas"/>
              </a:rPr>
              <a:t>(</a:t>
            </a:r>
            <a:r>
              <a:rPr lang="en" sz="1200">
                <a:solidFill>
                  <a:srgbClr val="0B5394"/>
                </a:solidFill>
                <a:latin typeface="Consolas"/>
                <a:ea typeface="Consolas"/>
                <a:cs typeface="Consolas"/>
                <a:sym typeface="Consolas"/>
              </a:rPr>
              <a:t>“the”</a:t>
            </a:r>
            <a:r>
              <a:rPr lang="en" sz="1200">
                <a:solidFill>
                  <a:schemeClr val="dk1"/>
                </a:solidFill>
                <a:latin typeface="Consolas"/>
                <a:ea typeface="Consolas"/>
                <a:cs typeface="Consolas"/>
                <a:sym typeface="Consolas"/>
              </a:rPr>
              <a:t>, [“1”,</a:t>
            </a:r>
            <a:r>
              <a:rPr lang="en" sz="1200">
                <a:solidFill>
                  <a:schemeClr val="dk1"/>
                </a:solidFill>
                <a:latin typeface="Consolas"/>
                <a:ea typeface="Consolas"/>
                <a:cs typeface="Consolas"/>
                <a:sym typeface="Consolas"/>
              </a:rPr>
              <a:t>“1”</a:t>
            </a:r>
            <a:r>
              <a:rPr lang="en" sz="1200">
                <a:solidFill>
                  <a:schemeClr val="dk1"/>
                </a:solidFill>
                <a:latin typeface="Consolas"/>
                <a:ea typeface="Consolas"/>
                <a:cs typeface="Consolas"/>
                <a:sym typeface="Consolas"/>
              </a:rPr>
              <a:t>,</a:t>
            </a:r>
            <a:r>
              <a:rPr lang="en" sz="1200">
                <a:solidFill>
                  <a:schemeClr val="dk1"/>
                </a:solidFill>
                <a:latin typeface="Consolas"/>
                <a:ea typeface="Consolas"/>
                <a:cs typeface="Consolas"/>
                <a:sym typeface="Consolas"/>
              </a:rPr>
              <a:t>“1”</a:t>
            </a:r>
            <a:r>
              <a:rPr lang="en" sz="1200">
                <a:solidFill>
                  <a:schemeClr val="dk1"/>
                </a:solidFill>
                <a:latin typeface="Consolas"/>
                <a:ea typeface="Consolas"/>
                <a:cs typeface="Consolas"/>
                <a:sym typeface="Consolas"/>
              </a:rPr>
              <a:t>,</a:t>
            </a:r>
            <a:r>
              <a:rPr lang="en" sz="1200">
                <a:solidFill>
                  <a:schemeClr val="dk1"/>
                </a:solidFill>
                <a:latin typeface="Consolas"/>
                <a:ea typeface="Consolas"/>
                <a:cs typeface="Consolas"/>
                <a:sym typeface="Consolas"/>
              </a:rPr>
              <a:t>“1”</a:t>
            </a:r>
            <a:r>
              <a:rPr lang="en" sz="1200">
                <a:solidFill>
                  <a:schemeClr val="dk1"/>
                </a:solidFill>
                <a:latin typeface="Consolas"/>
                <a:ea typeface="Consolas"/>
                <a:cs typeface="Consolas"/>
                <a:sym typeface="Consolas"/>
              </a:rPr>
              <a:t>,</a:t>
            </a:r>
            <a:r>
              <a:rPr lang="en" sz="1200">
                <a:solidFill>
                  <a:schemeClr val="dk1"/>
                </a:solidFill>
                <a:latin typeface="Consolas"/>
                <a:ea typeface="Consolas"/>
                <a:cs typeface="Consolas"/>
                <a:sym typeface="Consolas"/>
              </a:rPr>
              <a:t>“1”</a:t>
            </a:r>
            <a:r>
              <a:rPr lang="en" sz="1200">
                <a:solidFill>
                  <a:schemeClr val="dk1"/>
                </a:solidFill>
                <a:latin typeface="Consolas"/>
                <a:ea typeface="Consolas"/>
                <a:cs typeface="Consolas"/>
                <a:sym typeface="Consolas"/>
              </a:rPr>
              <a:t>,</a:t>
            </a:r>
            <a:r>
              <a:rPr lang="en" sz="1200">
                <a:solidFill>
                  <a:schemeClr val="dk1"/>
                </a:solidFill>
                <a:latin typeface="Consolas"/>
                <a:ea typeface="Consolas"/>
                <a:cs typeface="Consolas"/>
                <a:sym typeface="Consolas"/>
              </a:rPr>
              <a:t>“1”</a:t>
            </a:r>
            <a:r>
              <a:rPr lang="en" sz="1200">
                <a:solidFill>
                  <a:schemeClr val="dk1"/>
                </a:solidFill>
                <a:latin typeface="Consolas"/>
                <a:ea typeface="Consolas"/>
                <a:cs typeface="Consolas"/>
                <a:sym typeface="Consolas"/>
              </a:rPr>
              <a:t>,</a:t>
            </a:r>
            <a:r>
              <a:rPr lang="en" sz="1200">
                <a:solidFill>
                  <a:schemeClr val="dk1"/>
                </a:solidFill>
                <a:latin typeface="Consolas"/>
                <a:ea typeface="Consolas"/>
                <a:cs typeface="Consolas"/>
                <a:sym typeface="Consolas"/>
              </a:rPr>
              <a:t>“1”</a:t>
            </a:r>
            <a:r>
              <a:rPr lang="en" sz="1200">
                <a:solidFill>
                  <a:schemeClr val="dk1"/>
                </a:solidFill>
                <a:latin typeface="Consolas"/>
                <a:ea typeface="Consolas"/>
                <a:cs typeface="Consolas"/>
                <a:sym typeface="Consolas"/>
              </a:rPr>
              <a:t>...])</a:t>
            </a:r>
          </a:p>
          <a:p>
            <a:pPr lvl="0" rtl="0">
              <a:spcBef>
                <a:spcPts val="0"/>
              </a:spcBef>
              <a:buClr>
                <a:schemeClr val="dk1"/>
              </a:buClr>
              <a:buSzPct val="75000"/>
              <a:buFont typeface="Arial"/>
              <a:buNone/>
            </a:pPr>
            <a:r>
              <a:rPr lang="en" sz="1200">
                <a:solidFill>
                  <a:schemeClr val="dk1"/>
                </a:solidFill>
                <a:latin typeface="Consolas"/>
                <a:ea typeface="Consolas"/>
                <a:cs typeface="Consolas"/>
                <a:sym typeface="Consolas"/>
              </a:rPr>
              <a:t>    {</a:t>
            </a:r>
            <a:r>
              <a:rPr lang="en" sz="1200">
                <a:solidFill>
                  <a:srgbClr val="0B5394"/>
                </a:solidFill>
                <a:latin typeface="Consolas"/>
                <a:ea typeface="Consolas"/>
                <a:cs typeface="Consolas"/>
                <a:sym typeface="Consolas"/>
              </a:rPr>
              <a:t>“the”</a:t>
            </a:r>
            <a:r>
              <a:rPr lang="en" sz="1200">
                <a:solidFill>
                  <a:schemeClr val="dk1"/>
                </a:solidFill>
                <a:latin typeface="Consolas"/>
                <a:ea typeface="Consolas"/>
                <a:cs typeface="Consolas"/>
                <a:sym typeface="Consolas"/>
              </a:rPr>
              <a:t>: “23590”}</a:t>
            </a:r>
          </a:p>
          <a:p>
            <a:pPr lvl="0" rtl="0">
              <a:spcBef>
                <a:spcPts val="0"/>
              </a:spcBef>
              <a:buNone/>
            </a:pPr>
            <a:r>
              <a:rPr b="1" lang="en" sz="1200">
                <a:latin typeface="Consolas"/>
                <a:ea typeface="Consolas"/>
                <a:cs typeface="Consolas"/>
                <a:sym typeface="Consolas"/>
              </a:rPr>
              <a:t>reduce</a:t>
            </a:r>
            <a:r>
              <a:rPr lang="en" sz="1200">
                <a:latin typeface="Consolas"/>
                <a:ea typeface="Consolas"/>
                <a:cs typeface="Consolas"/>
                <a:sym typeface="Consolas"/>
              </a:rPr>
              <a:t>(</a:t>
            </a:r>
            <a:r>
              <a:rPr lang="en" sz="1200">
                <a:solidFill>
                  <a:srgbClr val="0B5394"/>
                </a:solidFill>
                <a:latin typeface="Consolas"/>
                <a:ea typeface="Consolas"/>
                <a:cs typeface="Consolas"/>
                <a:sym typeface="Consolas"/>
              </a:rPr>
              <a:t>“strook”</a:t>
            </a:r>
            <a:r>
              <a:rPr lang="en" sz="1200">
                <a:latin typeface="Consolas"/>
                <a:ea typeface="Consolas"/>
                <a:cs typeface="Consolas"/>
                <a:sym typeface="Consolas"/>
              </a:rPr>
              <a:t>, [</a:t>
            </a:r>
            <a:r>
              <a:rPr lang="en" sz="1200">
                <a:solidFill>
                  <a:schemeClr val="dk1"/>
                </a:solidFill>
                <a:latin typeface="Consolas"/>
                <a:ea typeface="Consolas"/>
                <a:cs typeface="Consolas"/>
                <a:sym typeface="Consolas"/>
              </a:rPr>
              <a:t>“1”</a:t>
            </a:r>
            <a:r>
              <a:rPr lang="en" sz="1200">
                <a:latin typeface="Consolas"/>
                <a:ea typeface="Consolas"/>
                <a:cs typeface="Consolas"/>
                <a:sym typeface="Consolas"/>
              </a:rPr>
              <a:t>,</a:t>
            </a:r>
            <a:r>
              <a:rPr lang="en" sz="1200">
                <a:solidFill>
                  <a:schemeClr val="dk1"/>
                </a:solidFill>
                <a:latin typeface="Consolas"/>
                <a:ea typeface="Consolas"/>
                <a:cs typeface="Consolas"/>
                <a:sym typeface="Consolas"/>
              </a:rPr>
              <a:t>“1”</a:t>
            </a:r>
            <a:r>
              <a:rPr lang="en" sz="1200">
                <a:latin typeface="Consolas"/>
                <a:ea typeface="Consolas"/>
                <a:cs typeface="Consolas"/>
                <a:sym typeface="Consolas"/>
              </a:rPr>
              <a:t>])</a:t>
            </a:r>
          </a:p>
          <a:p>
            <a:pPr lvl="0" rtl="0">
              <a:spcBef>
                <a:spcPts val="0"/>
              </a:spcBef>
              <a:buNone/>
            </a:pPr>
            <a:r>
              <a:rPr lang="en" sz="1200">
                <a:latin typeface="Consolas"/>
                <a:ea typeface="Consolas"/>
                <a:cs typeface="Consolas"/>
                <a:sym typeface="Consolas"/>
              </a:rPr>
              <a:t>    {</a:t>
            </a:r>
            <a:r>
              <a:rPr lang="en" sz="1200">
                <a:solidFill>
                  <a:srgbClr val="0B5394"/>
                </a:solidFill>
                <a:latin typeface="Consolas"/>
                <a:ea typeface="Consolas"/>
                <a:cs typeface="Consolas"/>
                <a:sym typeface="Consolas"/>
              </a:rPr>
              <a:t>“strook”</a:t>
            </a:r>
            <a:r>
              <a:rPr lang="en" sz="1200">
                <a:latin typeface="Consolas"/>
                <a:ea typeface="Consolas"/>
                <a:cs typeface="Consolas"/>
                <a:sym typeface="Consolas"/>
              </a:rPr>
              <a:t>: “2”}</a:t>
            </a:r>
          </a:p>
          <a:p>
            <a:pPr lvl="0" rtl="0">
              <a:spcBef>
                <a:spcPts val="0"/>
              </a:spcBef>
              <a:buNone/>
            </a:pPr>
            <a:r>
              <a:rPr lang="en" sz="1200">
                <a:latin typeface="Consolas"/>
                <a:ea typeface="Consolas"/>
                <a:cs typeface="Consolas"/>
                <a:sym typeface="Consolas"/>
              </a:rPr>
              <a:t>    ...</a:t>
            </a:r>
          </a:p>
        </p:txBody>
      </p:sp>
      <p:sp>
        <p:nvSpPr>
          <p:cNvPr id="195" name="Shape 195"/>
          <p:cNvSpPr txBox="1"/>
          <p:nvPr/>
        </p:nvSpPr>
        <p:spPr>
          <a:xfrm>
            <a:off x="502025" y="971820"/>
            <a:ext cx="8228700" cy="399300"/>
          </a:xfrm>
          <a:prstGeom prst="rect">
            <a:avLst/>
          </a:prstGeom>
          <a:noFill/>
          <a:ln>
            <a:noFill/>
          </a:ln>
        </p:spPr>
        <p:txBody>
          <a:bodyPr anchorCtr="0" anchor="t" bIns="0" lIns="0" rIns="0" wrap="square" tIns="0">
            <a:noAutofit/>
          </a:bodyPr>
          <a:lstStyle/>
          <a:p>
            <a:pPr lvl="0" marR="0" rtl="0" algn="l">
              <a:lnSpc>
                <a:spcPct val="100000"/>
              </a:lnSpc>
              <a:spcBef>
                <a:spcPts val="0"/>
              </a:spcBef>
              <a:spcAft>
                <a:spcPts val="0"/>
              </a:spcAft>
              <a:buNone/>
            </a:pPr>
            <a:r>
              <a:rPr lang="en" sz="1800">
                <a:solidFill>
                  <a:srgbClr val="666666"/>
                </a:solidFill>
              </a:rPr>
              <a:t>Aggregates all the results together.</a:t>
            </a:r>
          </a:p>
        </p:txBody>
      </p:sp>
      <p:sp>
        <p:nvSpPr>
          <p:cNvPr id="196" name="Shape 196"/>
          <p:cNvSpPr txBox="1"/>
          <p:nvPr>
            <p:ph type="title"/>
          </p:nvPr>
        </p:nvSpPr>
        <p:spPr>
          <a:xfrm>
            <a:off x="311700" y="200450"/>
            <a:ext cx="8520600" cy="572700"/>
          </a:xfrm>
          <a:prstGeom prst="rect">
            <a:avLst/>
          </a:prstGeom>
        </p:spPr>
        <p:txBody>
          <a:bodyPr anchorCtr="0" anchor="t" bIns="93100" lIns="93100" rIns="93100" wrap="square" tIns="93100">
            <a:noAutofit/>
          </a:bodyPr>
          <a:lstStyle/>
          <a:p>
            <a:pPr lvl="0" rtl="0">
              <a:spcBef>
                <a:spcPts val="0"/>
              </a:spcBef>
              <a:buNone/>
            </a:pPr>
            <a:r>
              <a:rPr lang="en" sz="4200">
                <a:solidFill>
                  <a:srgbClr val="D16349"/>
                </a:solidFill>
                <a:latin typeface="Georgia"/>
                <a:ea typeface="Georgia"/>
                <a:cs typeface="Georgia"/>
                <a:sym typeface="Georgia"/>
              </a:rPr>
              <a:t>Step 3: Define the Reducer</a:t>
            </a:r>
          </a:p>
        </p:txBody>
      </p:sp>
      <p:pic>
        <p:nvPicPr>
          <p:cNvPr id="197" name="Shape 197"/>
          <p:cNvPicPr preferRelativeResize="0"/>
          <p:nvPr/>
        </p:nvPicPr>
        <p:blipFill rotWithShape="1">
          <a:blip r:embed="rId3">
            <a:alphaModFix/>
          </a:blip>
          <a:srcRect b="0" l="51576" r="1718" t="6585"/>
          <a:stretch/>
        </p:blipFill>
        <p:spPr>
          <a:xfrm>
            <a:off x="5006425" y="1036450"/>
            <a:ext cx="3979500" cy="35975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Shape 202"/>
          <p:cNvSpPr txBox="1"/>
          <p:nvPr>
            <p:ph type="title"/>
          </p:nvPr>
        </p:nvSpPr>
        <p:spPr>
          <a:xfrm>
            <a:off x="311700" y="2150850"/>
            <a:ext cx="8520600" cy="841800"/>
          </a:xfrm>
          <a:prstGeom prst="rect">
            <a:avLst/>
          </a:prstGeom>
        </p:spPr>
        <p:txBody>
          <a:bodyPr anchorCtr="0" anchor="ctr" bIns="91425" lIns="91425" rIns="91425" wrap="square" tIns="91425">
            <a:noAutofit/>
          </a:bodyPr>
          <a:lstStyle/>
          <a:p>
            <a:pPr lvl="0" rtl="0" algn="l">
              <a:spcBef>
                <a:spcPts val="0"/>
              </a:spcBef>
              <a:buClr>
                <a:schemeClr val="dk1"/>
              </a:buClr>
              <a:buSzPct val="26190"/>
              <a:buFont typeface="Arial"/>
              <a:buNone/>
            </a:pPr>
            <a:r>
              <a:rPr lang="en" sz="4200">
                <a:solidFill>
                  <a:srgbClr val="D16349"/>
                </a:solidFill>
                <a:latin typeface="Georgia"/>
                <a:ea typeface="Georgia"/>
                <a:cs typeface="Georgia"/>
                <a:sym typeface="Georgia"/>
              </a:rPr>
              <a:t>The Design and How it Works</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Shape 207"/>
          <p:cNvSpPr txBox="1"/>
          <p:nvPr>
            <p:ph type="title"/>
          </p:nvPr>
        </p:nvSpPr>
        <p:spPr>
          <a:xfrm>
            <a:off x="311700" y="313550"/>
            <a:ext cx="8520600" cy="572700"/>
          </a:xfrm>
          <a:prstGeom prst="rect">
            <a:avLst/>
          </a:prstGeom>
        </p:spPr>
        <p:txBody>
          <a:bodyPr anchorCtr="0" anchor="t" bIns="91425" lIns="91425" rIns="91425" wrap="square" tIns="91425">
            <a:noAutofit/>
          </a:bodyPr>
          <a:lstStyle/>
          <a:p>
            <a:pPr lvl="0" rtl="0">
              <a:spcBef>
                <a:spcPts val="0"/>
              </a:spcBef>
              <a:buClr>
                <a:schemeClr val="dk1"/>
              </a:buClr>
              <a:buSzPct val="26190"/>
              <a:buFont typeface="Arial"/>
              <a:buNone/>
            </a:pPr>
            <a:r>
              <a:rPr lang="en" sz="4200">
                <a:solidFill>
                  <a:srgbClr val="D16349"/>
                </a:solidFill>
                <a:latin typeface="Georgia"/>
                <a:ea typeface="Georgia"/>
                <a:cs typeface="Georgia"/>
                <a:sym typeface="Georgia"/>
              </a:rPr>
              <a:t>Google File System</a:t>
            </a:r>
          </a:p>
          <a:p>
            <a:pPr lvl="0" rtl="0">
              <a:spcBef>
                <a:spcPts val="0"/>
              </a:spcBef>
              <a:buNone/>
            </a:pPr>
            <a:r>
              <a:t/>
            </a:r>
            <a:endParaRPr/>
          </a:p>
        </p:txBody>
      </p:sp>
      <p:sp>
        <p:nvSpPr>
          <p:cNvPr id="208" name="Shape 208"/>
          <p:cNvSpPr txBox="1"/>
          <p:nvPr>
            <p:ph idx="1" type="body"/>
          </p:nvPr>
        </p:nvSpPr>
        <p:spPr>
          <a:xfrm>
            <a:off x="6169150" y="1175775"/>
            <a:ext cx="2828100" cy="3693300"/>
          </a:xfrm>
          <a:prstGeom prst="rect">
            <a:avLst/>
          </a:prstGeom>
        </p:spPr>
        <p:txBody>
          <a:bodyPr anchorCtr="0" anchor="t" bIns="91425" lIns="91425" rIns="91425" wrap="square" tIns="91425">
            <a:noAutofit/>
          </a:bodyPr>
          <a:lstStyle/>
          <a:p>
            <a:pPr indent="-228600" lvl="0" marL="457200" rtl="0">
              <a:spcBef>
                <a:spcPts val="0"/>
              </a:spcBef>
              <a:buChar char="-"/>
            </a:pPr>
            <a:r>
              <a:rPr lang="en"/>
              <a:t>User-level process running on Linux commodity machines</a:t>
            </a:r>
          </a:p>
          <a:p>
            <a:pPr indent="-228600" lvl="0" marL="457200" rtl="0">
              <a:spcBef>
                <a:spcPts val="0"/>
              </a:spcBef>
              <a:buChar char="-"/>
            </a:pPr>
            <a:r>
              <a:rPr lang="en"/>
              <a:t>Consist of Master Server and Chunk Server</a:t>
            </a:r>
          </a:p>
          <a:p>
            <a:pPr indent="-228600" lvl="0" marL="457200" rtl="0">
              <a:spcBef>
                <a:spcPts val="0"/>
              </a:spcBef>
              <a:buChar char="-"/>
            </a:pPr>
            <a:r>
              <a:rPr lang="en"/>
              <a:t>Files broken into chunks, 3x redundancy</a:t>
            </a:r>
          </a:p>
          <a:p>
            <a:pPr indent="-228600" lvl="0" marL="457200" rtl="0">
              <a:spcBef>
                <a:spcPts val="0"/>
              </a:spcBef>
              <a:buChar char="-"/>
            </a:pPr>
            <a:r>
              <a:rPr lang="en"/>
              <a:t>Data transfer between client and chunk server</a:t>
            </a:r>
          </a:p>
        </p:txBody>
      </p:sp>
      <p:pic>
        <p:nvPicPr>
          <p:cNvPr id="209" name="Shape 209"/>
          <p:cNvPicPr preferRelativeResize="0"/>
          <p:nvPr/>
        </p:nvPicPr>
        <p:blipFill>
          <a:blip r:embed="rId3">
            <a:alphaModFix/>
          </a:blip>
          <a:stretch>
            <a:fillRect/>
          </a:stretch>
        </p:blipFill>
        <p:spPr>
          <a:xfrm>
            <a:off x="311700" y="1175775"/>
            <a:ext cx="5753914" cy="34163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Shape 214"/>
          <p:cNvSpPr txBox="1"/>
          <p:nvPr>
            <p:ph type="title"/>
          </p:nvPr>
        </p:nvSpPr>
        <p:spPr>
          <a:xfrm>
            <a:off x="311700" y="313550"/>
            <a:ext cx="8520600" cy="572700"/>
          </a:xfrm>
          <a:prstGeom prst="rect">
            <a:avLst/>
          </a:prstGeom>
        </p:spPr>
        <p:txBody>
          <a:bodyPr anchorCtr="0" anchor="t" bIns="91425" lIns="91425" rIns="91425" wrap="square" tIns="91425">
            <a:noAutofit/>
          </a:bodyPr>
          <a:lstStyle/>
          <a:p>
            <a:pPr lvl="0">
              <a:spcBef>
                <a:spcPts val="0"/>
              </a:spcBef>
              <a:buClr>
                <a:schemeClr val="dk1"/>
              </a:buClr>
              <a:buSzPct val="26190"/>
              <a:buFont typeface="Arial"/>
              <a:buNone/>
            </a:pPr>
            <a:r>
              <a:rPr lang="en" sz="4200">
                <a:solidFill>
                  <a:srgbClr val="D16349"/>
                </a:solidFill>
                <a:latin typeface="Georgia"/>
                <a:ea typeface="Georgia"/>
                <a:cs typeface="Georgia"/>
                <a:sym typeface="Georgia"/>
              </a:rPr>
              <a:t>Infrastructure</a:t>
            </a:r>
          </a:p>
          <a:p>
            <a:pPr lvl="0">
              <a:spcBef>
                <a:spcPts val="0"/>
              </a:spcBef>
              <a:buNone/>
            </a:pPr>
            <a:r>
              <a:t/>
            </a:r>
            <a:endParaRPr/>
          </a:p>
        </p:txBody>
      </p:sp>
      <p:sp>
        <p:nvSpPr>
          <p:cNvPr id="215" name="Shape 215"/>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pic>
        <p:nvPicPr>
          <p:cNvPr id="216" name="Shape 216"/>
          <p:cNvPicPr preferRelativeResize="0"/>
          <p:nvPr/>
        </p:nvPicPr>
        <p:blipFill>
          <a:blip r:embed="rId3">
            <a:alphaModFix/>
          </a:blip>
          <a:stretch>
            <a:fillRect/>
          </a:stretch>
        </p:blipFill>
        <p:spPr>
          <a:xfrm>
            <a:off x="3896697" y="187150"/>
            <a:ext cx="4838751" cy="2963650"/>
          </a:xfrm>
          <a:prstGeom prst="rect">
            <a:avLst/>
          </a:prstGeom>
          <a:noFill/>
          <a:ln>
            <a:noFill/>
          </a:ln>
        </p:spPr>
      </p:pic>
      <p:pic>
        <p:nvPicPr>
          <p:cNvPr id="217" name="Shape 217"/>
          <p:cNvPicPr preferRelativeResize="0"/>
          <p:nvPr/>
        </p:nvPicPr>
        <p:blipFill rotWithShape="1">
          <a:blip r:embed="rId4">
            <a:alphaModFix/>
          </a:blip>
          <a:srcRect b="0" l="0" r="16860" t="9387"/>
          <a:stretch/>
        </p:blipFill>
        <p:spPr>
          <a:xfrm>
            <a:off x="4693925" y="2976275"/>
            <a:ext cx="4138374" cy="2038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Shape 222"/>
          <p:cNvSpPr txBox="1"/>
          <p:nvPr>
            <p:ph type="title"/>
          </p:nvPr>
        </p:nvSpPr>
        <p:spPr>
          <a:xfrm>
            <a:off x="311700" y="313550"/>
            <a:ext cx="8520600" cy="572700"/>
          </a:xfrm>
          <a:prstGeom prst="rect">
            <a:avLst/>
          </a:prstGeom>
        </p:spPr>
        <p:txBody>
          <a:bodyPr anchorCtr="0" anchor="t" bIns="91425" lIns="91425" rIns="91425" wrap="square" tIns="91425">
            <a:noAutofit/>
          </a:bodyPr>
          <a:lstStyle/>
          <a:p>
            <a:pPr lvl="0" rtl="0">
              <a:spcBef>
                <a:spcPts val="0"/>
              </a:spcBef>
              <a:buClr>
                <a:schemeClr val="dk1"/>
              </a:buClr>
              <a:buSzPct val="26190"/>
              <a:buFont typeface="Arial"/>
              <a:buNone/>
            </a:pPr>
            <a:r>
              <a:rPr lang="en" sz="4200">
                <a:solidFill>
                  <a:srgbClr val="D16349"/>
                </a:solidFill>
                <a:latin typeface="Georgia"/>
                <a:ea typeface="Georgia"/>
                <a:cs typeface="Georgia"/>
                <a:sym typeface="Georgia"/>
              </a:rPr>
              <a:t>Fault Tolerance -- Worker</a:t>
            </a:r>
          </a:p>
          <a:p>
            <a:pPr lvl="0" rtl="0">
              <a:spcBef>
                <a:spcPts val="0"/>
              </a:spcBef>
              <a:buNone/>
            </a:pPr>
            <a:r>
              <a:t/>
            </a:r>
            <a:endParaRPr/>
          </a:p>
        </p:txBody>
      </p:sp>
      <p:pic>
        <p:nvPicPr>
          <p:cNvPr id="223" name="Shape 223"/>
          <p:cNvPicPr preferRelativeResize="0"/>
          <p:nvPr/>
        </p:nvPicPr>
        <p:blipFill rotWithShape="1">
          <a:blip r:embed="rId3">
            <a:alphaModFix/>
          </a:blip>
          <a:srcRect b="0" l="0" r="0" t="39642"/>
          <a:stretch/>
        </p:blipFill>
        <p:spPr>
          <a:xfrm>
            <a:off x="3867450" y="1152475"/>
            <a:ext cx="4964850" cy="1835475"/>
          </a:xfrm>
          <a:prstGeom prst="rect">
            <a:avLst/>
          </a:prstGeom>
          <a:noFill/>
          <a:ln>
            <a:noFill/>
          </a:ln>
        </p:spPr>
      </p:pic>
      <p:sp>
        <p:nvSpPr>
          <p:cNvPr id="224" name="Shape 224"/>
          <p:cNvSpPr/>
          <p:nvPr/>
        </p:nvSpPr>
        <p:spPr>
          <a:xfrm>
            <a:off x="4780350" y="1222875"/>
            <a:ext cx="1141500" cy="1474800"/>
          </a:xfrm>
          <a:prstGeom prst="roundRect">
            <a:avLst>
              <a:gd fmla="val 16667" name="adj"/>
            </a:avLst>
          </a:prstGeom>
          <a:noFill/>
          <a:ln cap="flat" cmpd="sng" w="76200">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25" name="Shape 225"/>
          <p:cNvSpPr txBox="1"/>
          <p:nvPr/>
        </p:nvSpPr>
        <p:spPr>
          <a:xfrm>
            <a:off x="337350" y="1865850"/>
            <a:ext cx="3601500" cy="1411800"/>
          </a:xfrm>
          <a:prstGeom prst="rect">
            <a:avLst/>
          </a:prstGeom>
          <a:noFill/>
          <a:ln>
            <a:noFill/>
          </a:ln>
        </p:spPr>
        <p:txBody>
          <a:bodyPr anchorCtr="0" anchor="ctr" bIns="91425" lIns="91425" rIns="91425" wrap="square" tIns="91425">
            <a:noAutofit/>
          </a:bodyPr>
          <a:lstStyle/>
          <a:p>
            <a:pPr indent="0" lvl="0" marL="0" rtl="0">
              <a:lnSpc>
                <a:spcPct val="90000"/>
              </a:lnSpc>
              <a:spcBef>
                <a:spcPts val="500"/>
              </a:spcBef>
              <a:buNone/>
            </a:pPr>
            <a:r>
              <a:rPr lang="en" sz="1800">
                <a:solidFill>
                  <a:schemeClr val="dk2"/>
                </a:solidFill>
              </a:rPr>
              <a:t>P</a:t>
            </a:r>
            <a:r>
              <a:rPr lang="en" sz="1800">
                <a:solidFill>
                  <a:schemeClr val="dk2"/>
                </a:solidFill>
              </a:rPr>
              <a:t>eriodically Pinged by Master</a:t>
            </a:r>
          </a:p>
          <a:p>
            <a:pPr indent="457200" lvl="0" marL="0" rtl="0">
              <a:lnSpc>
                <a:spcPct val="90000"/>
              </a:lnSpc>
              <a:spcBef>
                <a:spcPts val="400"/>
              </a:spcBef>
              <a:buNone/>
            </a:pPr>
            <a:r>
              <a:rPr lang="en" sz="1800">
                <a:solidFill>
                  <a:schemeClr val="dk2"/>
                </a:solidFill>
              </a:rPr>
              <a:t>NO response = failed worker =&gt; task reassigned</a:t>
            </a:r>
          </a:p>
        </p:txBody>
      </p:sp>
      <p:cxnSp>
        <p:nvCxnSpPr>
          <p:cNvPr id="226" name="Shape 226"/>
          <p:cNvCxnSpPr>
            <a:stCxn id="224" idx="2"/>
          </p:cNvCxnSpPr>
          <p:nvPr/>
        </p:nvCxnSpPr>
        <p:spPr>
          <a:xfrm>
            <a:off x="5351100" y="2697675"/>
            <a:ext cx="14700" cy="1111800"/>
          </a:xfrm>
          <a:prstGeom prst="straightConnector1">
            <a:avLst/>
          </a:prstGeom>
          <a:noFill/>
          <a:ln cap="flat" cmpd="sng" w="9525">
            <a:solidFill>
              <a:schemeClr val="dk2"/>
            </a:solidFill>
            <a:prstDash val="solid"/>
            <a:round/>
            <a:headEnd len="lg" w="lg" type="none"/>
            <a:tailEnd len="lg" w="lg" type="triangle"/>
          </a:ln>
        </p:spPr>
      </p:cxnSp>
      <p:sp>
        <p:nvSpPr>
          <p:cNvPr id="227" name="Shape 227"/>
          <p:cNvSpPr txBox="1"/>
          <p:nvPr/>
        </p:nvSpPr>
        <p:spPr>
          <a:xfrm>
            <a:off x="4402375" y="3809475"/>
            <a:ext cx="2134500" cy="498000"/>
          </a:xfrm>
          <a:prstGeom prst="rect">
            <a:avLst/>
          </a:prstGeom>
          <a:noFill/>
          <a:ln>
            <a:noFill/>
          </a:ln>
        </p:spPr>
        <p:txBody>
          <a:bodyPr anchorCtr="0" anchor="t" bIns="91425" lIns="91425" rIns="91425" wrap="square" tIns="91425">
            <a:noAutofit/>
          </a:bodyPr>
          <a:lstStyle/>
          <a:p>
            <a:pPr lvl="0">
              <a:spcBef>
                <a:spcPts val="0"/>
              </a:spcBef>
              <a:buNone/>
            </a:pPr>
            <a:r>
              <a:rPr lang="en">
                <a:solidFill>
                  <a:srgbClr val="666666"/>
                </a:solidFill>
              </a:rPr>
              <a:t>Re-execute failed task</a:t>
            </a:r>
          </a:p>
          <a:p>
            <a:pPr lvl="0">
              <a:spcBef>
                <a:spcPts val="0"/>
              </a:spcBef>
              <a:buNone/>
            </a:pPr>
            <a:r>
              <a:rPr lang="en">
                <a:solidFill>
                  <a:srgbClr val="666666"/>
                </a:solidFill>
              </a:rPr>
              <a:t>Notify reducers working on this task</a:t>
            </a:r>
          </a:p>
        </p:txBody>
      </p:sp>
      <p:sp>
        <p:nvSpPr>
          <p:cNvPr id="228" name="Shape 228"/>
          <p:cNvSpPr/>
          <p:nvPr/>
        </p:nvSpPr>
        <p:spPr>
          <a:xfrm>
            <a:off x="6763350" y="1332450"/>
            <a:ext cx="1141500" cy="1231800"/>
          </a:xfrm>
          <a:prstGeom prst="roundRect">
            <a:avLst>
              <a:gd fmla="val 16667" name="adj"/>
            </a:avLst>
          </a:prstGeom>
          <a:noFill/>
          <a:ln cap="flat" cmpd="sng" w="76200">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229" name="Shape 229"/>
          <p:cNvCxnSpPr>
            <a:stCxn id="228" idx="2"/>
          </p:cNvCxnSpPr>
          <p:nvPr/>
        </p:nvCxnSpPr>
        <p:spPr>
          <a:xfrm>
            <a:off x="7334100" y="2564250"/>
            <a:ext cx="7200" cy="481800"/>
          </a:xfrm>
          <a:prstGeom prst="straightConnector1">
            <a:avLst/>
          </a:prstGeom>
          <a:noFill/>
          <a:ln cap="flat" cmpd="sng" w="9525">
            <a:solidFill>
              <a:schemeClr val="dk2"/>
            </a:solidFill>
            <a:prstDash val="solid"/>
            <a:round/>
            <a:headEnd len="lg" w="lg" type="none"/>
            <a:tailEnd len="lg" w="lg" type="triangle"/>
          </a:ln>
        </p:spPr>
      </p:cxnSp>
      <p:sp>
        <p:nvSpPr>
          <p:cNvPr id="230" name="Shape 230"/>
          <p:cNvSpPr txBox="1"/>
          <p:nvPr/>
        </p:nvSpPr>
        <p:spPr>
          <a:xfrm>
            <a:off x="6400200" y="3046050"/>
            <a:ext cx="2134500" cy="4980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666666"/>
                </a:solidFill>
              </a:rPr>
              <a:t>Re-execute incomplete failed task</a:t>
            </a:r>
          </a:p>
          <a:p>
            <a:pPr lvl="0" rtl="0">
              <a:spcBef>
                <a:spcPts val="0"/>
              </a:spcBef>
              <a:buNone/>
            </a:pPr>
            <a:r>
              <a:t/>
            </a:r>
            <a:endParaRPr>
              <a:solidFill>
                <a:srgbClr val="666666"/>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Shape 235"/>
          <p:cNvSpPr txBox="1"/>
          <p:nvPr>
            <p:ph type="title"/>
          </p:nvPr>
        </p:nvSpPr>
        <p:spPr>
          <a:xfrm>
            <a:off x="311700" y="313550"/>
            <a:ext cx="8520600" cy="572700"/>
          </a:xfrm>
          <a:prstGeom prst="rect">
            <a:avLst/>
          </a:prstGeom>
        </p:spPr>
        <p:txBody>
          <a:bodyPr anchorCtr="0" anchor="t" bIns="91425" lIns="91425" rIns="91425" wrap="square" tIns="91425">
            <a:noAutofit/>
          </a:bodyPr>
          <a:lstStyle/>
          <a:p>
            <a:pPr lvl="0" rtl="0">
              <a:spcBef>
                <a:spcPts val="0"/>
              </a:spcBef>
              <a:buClr>
                <a:schemeClr val="dk1"/>
              </a:buClr>
              <a:buSzPct val="26190"/>
              <a:buFont typeface="Arial"/>
              <a:buNone/>
            </a:pPr>
            <a:r>
              <a:rPr lang="en" sz="4200">
                <a:solidFill>
                  <a:srgbClr val="D16349"/>
                </a:solidFill>
                <a:latin typeface="Georgia"/>
                <a:ea typeface="Georgia"/>
                <a:cs typeface="Georgia"/>
                <a:sym typeface="Georgia"/>
              </a:rPr>
              <a:t>Fault Tolerance -- Master</a:t>
            </a:r>
          </a:p>
          <a:p>
            <a:pPr lvl="0" rtl="0">
              <a:spcBef>
                <a:spcPts val="0"/>
              </a:spcBef>
              <a:buNone/>
            </a:pPr>
            <a:r>
              <a:t/>
            </a:r>
            <a:endParaRPr/>
          </a:p>
        </p:txBody>
      </p:sp>
      <p:pic>
        <p:nvPicPr>
          <p:cNvPr id="236" name="Shape 236"/>
          <p:cNvPicPr preferRelativeResize="0"/>
          <p:nvPr/>
        </p:nvPicPr>
        <p:blipFill rotWithShape="1">
          <a:blip r:embed="rId3">
            <a:alphaModFix/>
          </a:blip>
          <a:srcRect b="58284" l="0" r="0" t="0"/>
          <a:stretch/>
        </p:blipFill>
        <p:spPr>
          <a:xfrm>
            <a:off x="502700" y="1718225"/>
            <a:ext cx="4964850" cy="1268550"/>
          </a:xfrm>
          <a:prstGeom prst="rect">
            <a:avLst/>
          </a:prstGeom>
          <a:noFill/>
          <a:ln>
            <a:noFill/>
          </a:ln>
        </p:spPr>
      </p:pic>
      <p:sp>
        <p:nvSpPr>
          <p:cNvPr id="237" name="Shape 237"/>
          <p:cNvSpPr/>
          <p:nvPr/>
        </p:nvSpPr>
        <p:spPr>
          <a:xfrm>
            <a:off x="2414375" y="2319750"/>
            <a:ext cx="1141500" cy="763500"/>
          </a:xfrm>
          <a:prstGeom prst="roundRect">
            <a:avLst>
              <a:gd fmla="val 16667" name="adj"/>
            </a:avLst>
          </a:prstGeom>
          <a:noFill/>
          <a:ln cap="flat" cmpd="sng" w="76200">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38" name="Shape 238"/>
          <p:cNvSpPr txBox="1"/>
          <p:nvPr/>
        </p:nvSpPr>
        <p:spPr>
          <a:xfrm>
            <a:off x="4780350" y="1071750"/>
            <a:ext cx="3698400" cy="3000000"/>
          </a:xfrm>
          <a:prstGeom prst="rect">
            <a:avLst/>
          </a:prstGeom>
          <a:noFill/>
          <a:ln>
            <a:noFill/>
          </a:ln>
        </p:spPr>
        <p:txBody>
          <a:bodyPr anchorCtr="0" anchor="ctr" bIns="91425" lIns="91425" rIns="91425" wrap="square" tIns="91425">
            <a:noAutofit/>
          </a:bodyPr>
          <a:lstStyle/>
          <a:p>
            <a:pPr indent="0" lvl="0" marL="0" rtl="0">
              <a:lnSpc>
                <a:spcPct val="90000"/>
              </a:lnSpc>
              <a:spcBef>
                <a:spcPts val="500"/>
              </a:spcBef>
              <a:buNone/>
            </a:pPr>
            <a:r>
              <a:rPr lang="en" sz="1800">
                <a:solidFill>
                  <a:schemeClr val="dk2"/>
                </a:solidFill>
              </a:rPr>
              <a:t>Master writes periodic checkpoints → New master can start from it</a:t>
            </a:r>
          </a:p>
          <a:p>
            <a:pPr indent="0" lvl="0" marL="0" rtl="0">
              <a:lnSpc>
                <a:spcPct val="90000"/>
              </a:lnSpc>
              <a:spcBef>
                <a:spcPts val="500"/>
              </a:spcBef>
              <a:buNone/>
            </a:pPr>
            <a:r>
              <a:rPr lang="en" sz="1800">
                <a:solidFill>
                  <a:schemeClr val="dk2"/>
                </a:solidFill>
              </a:rPr>
              <a:t>Master failure doesn’t occur often → Aborts the job and leave the choice to client</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Shape 243"/>
          <p:cNvSpPr txBox="1"/>
          <p:nvPr>
            <p:ph type="title"/>
          </p:nvPr>
        </p:nvSpPr>
        <p:spPr>
          <a:xfrm>
            <a:off x="311700" y="313550"/>
            <a:ext cx="8520600" cy="572700"/>
          </a:xfrm>
          <a:prstGeom prst="rect">
            <a:avLst/>
          </a:prstGeom>
        </p:spPr>
        <p:txBody>
          <a:bodyPr anchorCtr="0" anchor="t" bIns="91425" lIns="91425" rIns="91425" wrap="square" tIns="91425">
            <a:noAutofit/>
          </a:bodyPr>
          <a:lstStyle/>
          <a:p>
            <a:pPr lvl="0" rtl="0">
              <a:spcBef>
                <a:spcPts val="0"/>
              </a:spcBef>
              <a:buClr>
                <a:schemeClr val="dk1"/>
              </a:buClr>
              <a:buSzPct val="26190"/>
              <a:buFont typeface="Arial"/>
              <a:buNone/>
            </a:pPr>
            <a:r>
              <a:rPr lang="en" sz="4200">
                <a:solidFill>
                  <a:srgbClr val="D16349"/>
                </a:solidFill>
                <a:latin typeface="Georgia"/>
                <a:ea typeface="Georgia"/>
                <a:cs typeface="Georgia"/>
                <a:sym typeface="Georgia"/>
              </a:rPr>
              <a:t>Fault Tolerance -- Semantics</a:t>
            </a:r>
          </a:p>
          <a:p>
            <a:pPr lvl="0" rtl="0">
              <a:spcBef>
                <a:spcPts val="0"/>
              </a:spcBef>
              <a:buNone/>
            </a:pPr>
            <a:r>
              <a:t/>
            </a:r>
            <a:endParaRPr/>
          </a:p>
        </p:txBody>
      </p:sp>
      <p:sp>
        <p:nvSpPr>
          <p:cNvPr id="244" name="Shape 244"/>
          <p:cNvSpPr txBox="1"/>
          <p:nvPr/>
        </p:nvSpPr>
        <p:spPr>
          <a:xfrm>
            <a:off x="311700" y="1168100"/>
            <a:ext cx="8063100" cy="3000000"/>
          </a:xfrm>
          <a:prstGeom prst="rect">
            <a:avLst/>
          </a:prstGeom>
          <a:noFill/>
          <a:ln>
            <a:noFill/>
          </a:ln>
        </p:spPr>
        <p:txBody>
          <a:bodyPr anchorCtr="0" anchor="ctr" bIns="91425" lIns="91425" rIns="91425" wrap="square" tIns="91425">
            <a:noAutofit/>
          </a:bodyPr>
          <a:lstStyle/>
          <a:p>
            <a:pPr indent="0" lvl="0" marL="0" rtl="0">
              <a:lnSpc>
                <a:spcPct val="90000"/>
              </a:lnSpc>
              <a:spcBef>
                <a:spcPts val="500"/>
              </a:spcBef>
              <a:buNone/>
            </a:pPr>
            <a:r>
              <a:rPr lang="en" sz="1800">
                <a:solidFill>
                  <a:schemeClr val="dk2"/>
                </a:solidFill>
              </a:rPr>
              <a:t>Atomic Commits of Outputs Ensures</a:t>
            </a:r>
          </a:p>
          <a:p>
            <a:pPr indent="0" lvl="0" marL="0" rtl="0">
              <a:lnSpc>
                <a:spcPct val="90000"/>
              </a:lnSpc>
              <a:spcBef>
                <a:spcPts val="500"/>
              </a:spcBef>
              <a:buNone/>
            </a:pPr>
            <a:r>
              <a:rPr lang="en" sz="1800">
                <a:solidFill>
                  <a:schemeClr val="dk2"/>
                </a:solidFill>
              </a:rPr>
              <a:t>	→ Same Result with Sequential Execution of Deterministic Programs</a:t>
            </a:r>
          </a:p>
          <a:p>
            <a:pPr indent="0" lvl="0" marL="0" rtl="0">
              <a:lnSpc>
                <a:spcPct val="90000"/>
              </a:lnSpc>
              <a:spcBef>
                <a:spcPts val="500"/>
              </a:spcBef>
              <a:buNone/>
            </a:pPr>
            <a:r>
              <a:t/>
            </a:r>
            <a:endParaRPr sz="1800">
              <a:solidFill>
                <a:schemeClr val="dk2"/>
              </a:solidFill>
            </a:endParaRPr>
          </a:p>
          <a:p>
            <a:pPr indent="0" lvl="0" marL="0" rtl="0">
              <a:lnSpc>
                <a:spcPct val="90000"/>
              </a:lnSpc>
              <a:spcBef>
                <a:spcPts val="500"/>
              </a:spcBef>
              <a:buNone/>
            </a:pPr>
            <a:r>
              <a:rPr lang="en" sz="1800">
                <a:solidFill>
                  <a:schemeClr val="dk2"/>
                </a:solidFill>
              </a:rPr>
              <a:t>	→ Any Reduce Task will have the Same Result with a non-Deterministic Program with Sequential Execution with a Certain Order (But not necessarily the same one for all the reduce tasks)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Shape 110"/>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228600" lvl="0" marL="457200">
              <a:spcBef>
                <a:spcPts val="0"/>
              </a:spcBef>
              <a:buChar char="-"/>
            </a:pPr>
            <a:r>
              <a:rPr lang="en"/>
              <a:t>MapReduce:</a:t>
            </a:r>
          </a:p>
          <a:p>
            <a:pPr indent="-228600" lvl="1" marL="914400" rtl="0">
              <a:spcBef>
                <a:spcPts val="0"/>
              </a:spcBef>
              <a:buChar char="-"/>
            </a:pPr>
            <a:r>
              <a:rPr lang="en"/>
              <a:t>Motivation</a:t>
            </a:r>
          </a:p>
          <a:p>
            <a:pPr indent="-228600" lvl="1" marL="914400" rtl="0">
              <a:spcBef>
                <a:spcPts val="0"/>
              </a:spcBef>
              <a:buChar char="-"/>
            </a:pPr>
            <a:r>
              <a:rPr lang="en"/>
              <a:t>Examples</a:t>
            </a:r>
          </a:p>
          <a:p>
            <a:pPr indent="-228600" lvl="1" marL="914400" rtl="0">
              <a:spcBef>
                <a:spcPts val="0"/>
              </a:spcBef>
              <a:buChar char="-"/>
            </a:pPr>
            <a:r>
              <a:rPr lang="en"/>
              <a:t>The Design and How it Works</a:t>
            </a:r>
          </a:p>
          <a:p>
            <a:pPr indent="-228600" lvl="1" marL="914400" rtl="0">
              <a:spcBef>
                <a:spcPts val="0"/>
              </a:spcBef>
              <a:buChar char="-"/>
            </a:pPr>
            <a:r>
              <a:rPr lang="en"/>
              <a:t>Performance</a:t>
            </a:r>
          </a:p>
          <a:p>
            <a:pPr indent="-228600" lvl="0" marL="457200" rtl="0">
              <a:spcBef>
                <a:spcPts val="0"/>
              </a:spcBef>
              <a:buChar char="-"/>
            </a:pPr>
            <a:r>
              <a:rPr lang="en"/>
              <a:t>Resilient Distributed Datasets (RDD)</a:t>
            </a:r>
          </a:p>
          <a:p>
            <a:pPr indent="-228600" lvl="1" marL="914400" rtl="0">
              <a:spcBef>
                <a:spcPts val="0"/>
              </a:spcBef>
              <a:buChar char="-"/>
            </a:pPr>
            <a:r>
              <a:rPr lang="en"/>
              <a:t>Motivation</a:t>
            </a:r>
          </a:p>
          <a:p>
            <a:pPr indent="-228600" lvl="1" marL="914400" rtl="0">
              <a:spcBef>
                <a:spcPts val="0"/>
              </a:spcBef>
              <a:buChar char="-"/>
            </a:pPr>
            <a:r>
              <a:rPr lang="en"/>
              <a:t>Design</a:t>
            </a:r>
          </a:p>
          <a:p>
            <a:pPr indent="-228600" lvl="1" marL="914400" rtl="0">
              <a:spcBef>
                <a:spcPts val="0"/>
              </a:spcBef>
              <a:buChar char="-"/>
            </a:pPr>
            <a:r>
              <a:rPr lang="en"/>
              <a:t>Evaluation</a:t>
            </a:r>
          </a:p>
          <a:p>
            <a:pPr indent="-228600" lvl="0" marL="457200" rtl="0">
              <a:spcBef>
                <a:spcPts val="0"/>
              </a:spcBef>
              <a:buChar char="-"/>
            </a:pPr>
            <a:r>
              <a:rPr lang="en"/>
              <a:t>Comparison</a:t>
            </a:r>
          </a:p>
          <a:p>
            <a:pPr lvl="0">
              <a:spcBef>
                <a:spcPts val="0"/>
              </a:spcBef>
              <a:buNone/>
            </a:pPr>
            <a:r>
              <a:t/>
            </a:r>
            <a:endParaRPr/>
          </a:p>
        </p:txBody>
      </p:sp>
      <p:sp>
        <p:nvSpPr>
          <p:cNvPr id="111" name="Shape 111"/>
          <p:cNvSpPr txBox="1"/>
          <p:nvPr>
            <p:ph type="title"/>
          </p:nvPr>
        </p:nvSpPr>
        <p:spPr>
          <a:xfrm>
            <a:off x="311700" y="292625"/>
            <a:ext cx="8520600" cy="572700"/>
          </a:xfrm>
          <a:prstGeom prst="rect">
            <a:avLst/>
          </a:prstGeom>
        </p:spPr>
        <p:txBody>
          <a:bodyPr anchorCtr="0" anchor="t" bIns="91425" lIns="91425" rIns="91425" wrap="square" tIns="91425">
            <a:noAutofit/>
          </a:bodyPr>
          <a:lstStyle/>
          <a:p>
            <a:pPr lvl="0" rtl="0" algn="l">
              <a:spcBef>
                <a:spcPts val="0"/>
              </a:spcBef>
              <a:buClr>
                <a:schemeClr val="dk1"/>
              </a:buClr>
              <a:buSzPct val="26190"/>
              <a:buFont typeface="Arial"/>
              <a:buNone/>
            </a:pPr>
            <a:r>
              <a:rPr lang="en" sz="4200">
                <a:solidFill>
                  <a:srgbClr val="D16349"/>
                </a:solidFill>
                <a:latin typeface="Georgia"/>
                <a:ea typeface="Georgia"/>
                <a:cs typeface="Georgia"/>
                <a:sym typeface="Georgia"/>
              </a:rPr>
              <a:t>Outline</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Shape 24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Clr>
                <a:schemeClr val="dk1"/>
              </a:buClr>
              <a:buSzPct val="26190"/>
              <a:buFont typeface="Arial"/>
              <a:buNone/>
            </a:pPr>
            <a:r>
              <a:rPr lang="en" sz="4200">
                <a:solidFill>
                  <a:srgbClr val="D16349"/>
                </a:solidFill>
                <a:latin typeface="Georgia"/>
                <a:ea typeface="Georgia"/>
                <a:cs typeface="Georgia"/>
                <a:sym typeface="Georgia"/>
              </a:rPr>
              <a:t>Locality</a:t>
            </a:r>
          </a:p>
          <a:p>
            <a:pPr lvl="0">
              <a:spcBef>
                <a:spcPts val="0"/>
              </a:spcBef>
              <a:buNone/>
            </a:pPr>
            <a:r>
              <a:t/>
            </a:r>
            <a:endParaRPr/>
          </a:p>
        </p:txBody>
      </p:sp>
      <p:sp>
        <p:nvSpPr>
          <p:cNvPr id="250" name="Shape 250"/>
          <p:cNvSpPr txBox="1"/>
          <p:nvPr>
            <p:ph idx="1" type="body"/>
          </p:nvPr>
        </p:nvSpPr>
        <p:spPr>
          <a:xfrm>
            <a:off x="363150" y="3025250"/>
            <a:ext cx="7678200" cy="3416400"/>
          </a:xfrm>
          <a:prstGeom prst="rect">
            <a:avLst/>
          </a:prstGeom>
        </p:spPr>
        <p:txBody>
          <a:bodyPr anchorCtr="0" anchor="t" bIns="91425" lIns="91425" rIns="91425" wrap="square" tIns="91425">
            <a:noAutofit/>
          </a:bodyPr>
          <a:lstStyle/>
          <a:p>
            <a:pPr lvl="0">
              <a:spcBef>
                <a:spcPts val="0"/>
              </a:spcBef>
              <a:buNone/>
            </a:pPr>
            <a:r>
              <a:rPr lang="en"/>
              <a:t>Locality == efficiency</a:t>
            </a:r>
          </a:p>
          <a:p>
            <a:pPr lvl="0">
              <a:spcBef>
                <a:spcPts val="0"/>
              </a:spcBef>
              <a:buNone/>
            </a:pPr>
            <a:r>
              <a:rPr lang="en"/>
              <a:t>Master node can schedule jobs to machines that have the data</a:t>
            </a:r>
          </a:p>
          <a:p>
            <a:pPr lvl="0">
              <a:spcBef>
                <a:spcPts val="0"/>
              </a:spcBef>
              <a:buNone/>
            </a:pPr>
            <a:r>
              <a:rPr lang="en"/>
              <a:t>Or as close as possible to the data</a:t>
            </a:r>
          </a:p>
        </p:txBody>
      </p:sp>
      <p:sp>
        <p:nvSpPr>
          <p:cNvPr id="251" name="Shape 251"/>
          <p:cNvSpPr txBox="1"/>
          <p:nvPr/>
        </p:nvSpPr>
        <p:spPr>
          <a:xfrm>
            <a:off x="2680900" y="1862513"/>
            <a:ext cx="4269000" cy="498000"/>
          </a:xfrm>
          <a:prstGeom prst="rect">
            <a:avLst/>
          </a:prstGeom>
          <a:noFill/>
          <a:ln>
            <a:noFill/>
          </a:ln>
        </p:spPr>
        <p:txBody>
          <a:bodyPr anchorCtr="0" anchor="t" bIns="91425" lIns="91425" rIns="91425" wrap="square" tIns="91425">
            <a:noAutofit/>
          </a:bodyPr>
          <a:lstStyle/>
          <a:p>
            <a:pPr lvl="0">
              <a:spcBef>
                <a:spcPts val="0"/>
              </a:spcBef>
              <a:buNone/>
            </a:pPr>
            <a:r>
              <a:t/>
            </a:r>
            <a:endParaRPr/>
          </a:p>
        </p:txBody>
      </p:sp>
      <p:sp>
        <p:nvSpPr>
          <p:cNvPr id="252" name="Shape 252"/>
          <p:cNvSpPr txBox="1"/>
          <p:nvPr/>
        </p:nvSpPr>
        <p:spPr>
          <a:xfrm>
            <a:off x="1973425" y="1608575"/>
            <a:ext cx="7678200" cy="498000"/>
          </a:xfrm>
          <a:prstGeom prst="rect">
            <a:avLst/>
          </a:prstGeom>
          <a:noFill/>
          <a:ln>
            <a:noFill/>
          </a:ln>
        </p:spPr>
        <p:txBody>
          <a:bodyPr anchorCtr="0" anchor="t" bIns="91425" lIns="91425" rIns="91425" wrap="square" tIns="91425">
            <a:noAutofit/>
          </a:bodyPr>
          <a:lstStyle/>
          <a:p>
            <a:pPr lvl="0" rtl="0">
              <a:lnSpc>
                <a:spcPct val="115000"/>
              </a:lnSpc>
              <a:spcBef>
                <a:spcPts val="0"/>
              </a:spcBef>
              <a:spcAft>
                <a:spcPts val="1600"/>
              </a:spcAft>
              <a:buNone/>
            </a:pPr>
            <a:r>
              <a:rPr lang="en" sz="1800">
                <a:solidFill>
                  <a:schemeClr val="dk2"/>
                </a:solidFill>
              </a:rPr>
              <a:t>Implementation Environment:</a:t>
            </a:r>
          </a:p>
          <a:p>
            <a:pPr indent="-342900" lvl="0" marL="457200" rtl="0">
              <a:lnSpc>
                <a:spcPct val="115000"/>
              </a:lnSpc>
              <a:spcBef>
                <a:spcPts val="0"/>
              </a:spcBef>
              <a:spcAft>
                <a:spcPts val="1600"/>
              </a:spcAft>
              <a:buClr>
                <a:schemeClr val="dk2"/>
              </a:buClr>
              <a:buSzPct val="100000"/>
              <a:buChar char="-"/>
            </a:pPr>
            <a:r>
              <a:rPr lang="en" sz="1800">
                <a:solidFill>
                  <a:schemeClr val="dk2"/>
                </a:solidFill>
              </a:rPr>
              <a:t>Storage: disks attached to machines</a:t>
            </a:r>
          </a:p>
          <a:p>
            <a:pPr indent="-342900" lvl="0" marL="457200" rtl="0">
              <a:lnSpc>
                <a:spcPct val="115000"/>
              </a:lnSpc>
              <a:spcBef>
                <a:spcPts val="0"/>
              </a:spcBef>
              <a:spcAft>
                <a:spcPts val="1600"/>
              </a:spcAft>
              <a:buClr>
                <a:schemeClr val="dk2"/>
              </a:buClr>
              <a:buSzPct val="100000"/>
              <a:buChar char="-"/>
            </a:pPr>
            <a:r>
              <a:rPr lang="en" sz="1800">
                <a:solidFill>
                  <a:schemeClr val="dk2"/>
                </a:solidFill>
              </a:rPr>
              <a:t>File System: GFS</a:t>
            </a:r>
          </a:p>
          <a:p>
            <a:pPr lvl="0">
              <a:spcBef>
                <a:spcPts val="0"/>
              </a:spcBef>
              <a:buNone/>
            </a:pPr>
            <a:r>
              <a:t/>
            </a:r>
            <a:endParaRPr/>
          </a:p>
        </p:txBody>
      </p:sp>
      <p:cxnSp>
        <p:nvCxnSpPr>
          <p:cNvPr id="253" name="Shape 253"/>
          <p:cNvCxnSpPr>
            <a:stCxn id="254" idx="2"/>
            <a:endCxn id="250" idx="0"/>
          </p:cNvCxnSpPr>
          <p:nvPr/>
        </p:nvCxnSpPr>
        <p:spPr>
          <a:xfrm>
            <a:off x="4185025" y="2849849"/>
            <a:ext cx="17100" cy="175500"/>
          </a:xfrm>
          <a:prstGeom prst="straightConnector1">
            <a:avLst/>
          </a:prstGeom>
          <a:noFill/>
          <a:ln cap="flat" cmpd="sng" w="9525">
            <a:solidFill>
              <a:schemeClr val="dk2"/>
            </a:solidFill>
            <a:prstDash val="solid"/>
            <a:round/>
            <a:headEnd len="lg" w="lg" type="none"/>
            <a:tailEnd len="lg" w="lg" type="triangle"/>
          </a:ln>
        </p:spPr>
      </p:cxnSp>
      <p:sp>
        <p:nvSpPr>
          <p:cNvPr id="254" name="Shape 254"/>
          <p:cNvSpPr/>
          <p:nvPr/>
        </p:nvSpPr>
        <p:spPr>
          <a:xfrm>
            <a:off x="1973425" y="1573949"/>
            <a:ext cx="4423200" cy="1275900"/>
          </a:xfrm>
          <a:prstGeom prst="roundRect">
            <a:avLst>
              <a:gd fmla="val 16667" name="adj"/>
            </a:avLst>
          </a:prstGeom>
          <a:no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a:p>
            <a:pPr lvl="0">
              <a:spcBef>
                <a:spcPts val="0"/>
              </a:spcBef>
              <a:buNone/>
            </a:pPr>
            <a:r>
              <a:t/>
            </a:r>
            <a:endParaRPr/>
          </a:p>
          <a:p>
            <a:pPr lvl="0">
              <a:spcBef>
                <a:spcPts val="0"/>
              </a:spcBef>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Shape 25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Clr>
                <a:schemeClr val="dk1"/>
              </a:buClr>
              <a:buSzPct val="26190"/>
              <a:buFont typeface="Arial"/>
              <a:buNone/>
            </a:pPr>
            <a:r>
              <a:rPr lang="en" sz="4200">
                <a:solidFill>
                  <a:srgbClr val="D16349"/>
                </a:solidFill>
                <a:latin typeface="Georgia"/>
                <a:ea typeface="Georgia"/>
                <a:cs typeface="Georgia"/>
                <a:sym typeface="Georgia"/>
              </a:rPr>
              <a:t>Task Granularity</a:t>
            </a:r>
          </a:p>
          <a:p>
            <a:pPr lvl="0" rtl="0">
              <a:spcBef>
                <a:spcPts val="0"/>
              </a:spcBef>
              <a:buNone/>
            </a:pPr>
            <a:r>
              <a:t/>
            </a:r>
            <a:endParaRPr/>
          </a:p>
        </p:txBody>
      </p:sp>
      <p:sp>
        <p:nvSpPr>
          <p:cNvPr id="260" name="Shape 260"/>
          <p:cNvSpPr txBox="1"/>
          <p:nvPr/>
        </p:nvSpPr>
        <p:spPr>
          <a:xfrm>
            <a:off x="2680900" y="1862513"/>
            <a:ext cx="4269000" cy="498000"/>
          </a:xfrm>
          <a:prstGeom prst="rect">
            <a:avLst/>
          </a:prstGeom>
          <a:noFill/>
          <a:ln>
            <a:noFill/>
          </a:ln>
        </p:spPr>
        <p:txBody>
          <a:bodyPr anchorCtr="0" anchor="t" bIns="91425" lIns="91425" rIns="91425" wrap="square" tIns="91425">
            <a:noAutofit/>
          </a:bodyPr>
          <a:lstStyle/>
          <a:p>
            <a:pPr lvl="0">
              <a:spcBef>
                <a:spcPts val="0"/>
              </a:spcBef>
              <a:buNone/>
            </a:pPr>
            <a:r>
              <a:t/>
            </a:r>
            <a:endParaRPr/>
          </a:p>
        </p:txBody>
      </p:sp>
      <p:sp>
        <p:nvSpPr>
          <p:cNvPr id="261" name="Shape 261"/>
          <p:cNvSpPr txBox="1"/>
          <p:nvPr/>
        </p:nvSpPr>
        <p:spPr>
          <a:xfrm>
            <a:off x="311700" y="1581650"/>
            <a:ext cx="8258400" cy="524400"/>
          </a:xfrm>
          <a:prstGeom prst="rect">
            <a:avLst/>
          </a:prstGeom>
          <a:noFill/>
          <a:ln>
            <a:noFill/>
          </a:ln>
        </p:spPr>
        <p:txBody>
          <a:bodyPr anchorCtr="0" anchor="t" bIns="91425" lIns="91425" rIns="91425" wrap="square" tIns="91425">
            <a:noAutofit/>
          </a:bodyPr>
          <a:lstStyle/>
          <a:p>
            <a:pPr lvl="0">
              <a:spcBef>
                <a:spcPts val="0"/>
              </a:spcBef>
              <a:buNone/>
            </a:pPr>
            <a:r>
              <a:rPr lang="en" sz="1800">
                <a:solidFill>
                  <a:srgbClr val="666666"/>
                </a:solidFill>
              </a:rPr>
              <a:t>How many map tasks and </a:t>
            </a:r>
          </a:p>
          <a:p>
            <a:pPr indent="457200" lvl="0">
              <a:spcBef>
                <a:spcPts val="0"/>
              </a:spcBef>
              <a:buNone/>
            </a:pPr>
            <a:r>
              <a:rPr lang="en" sz="1800">
                <a:solidFill>
                  <a:srgbClr val="666666"/>
                </a:solidFill>
              </a:rPr>
              <a:t>how many reduce tasks?</a:t>
            </a:r>
          </a:p>
        </p:txBody>
      </p:sp>
      <p:sp>
        <p:nvSpPr>
          <p:cNvPr id="262" name="Shape 262"/>
          <p:cNvSpPr txBox="1"/>
          <p:nvPr/>
        </p:nvSpPr>
        <p:spPr>
          <a:xfrm>
            <a:off x="464100" y="2343650"/>
            <a:ext cx="8258400" cy="524400"/>
          </a:xfrm>
          <a:prstGeom prst="rect">
            <a:avLst/>
          </a:prstGeom>
          <a:noFill/>
          <a:ln>
            <a:noFill/>
          </a:ln>
        </p:spPr>
        <p:txBody>
          <a:bodyPr anchorCtr="0" anchor="t" bIns="91425" lIns="91425" rIns="91425" wrap="square" tIns="91425">
            <a:noAutofit/>
          </a:bodyPr>
          <a:lstStyle/>
          <a:p>
            <a:pPr indent="-342900" lvl="0" marL="457200" rtl="0">
              <a:spcBef>
                <a:spcPts val="0"/>
              </a:spcBef>
              <a:buClr>
                <a:srgbClr val="666666"/>
              </a:buClr>
              <a:buSzPct val="100000"/>
              <a:buChar char="-"/>
            </a:pPr>
            <a:r>
              <a:rPr lang="en" sz="1800">
                <a:solidFill>
                  <a:srgbClr val="666666"/>
                </a:solidFill>
              </a:rPr>
              <a:t>The more the better → improves dynamic load balancing, speeds up recovery</a:t>
            </a:r>
          </a:p>
          <a:p>
            <a:pPr indent="-342900" lvl="0" marL="457200" rtl="0">
              <a:spcBef>
                <a:spcPts val="0"/>
              </a:spcBef>
              <a:buClr>
                <a:srgbClr val="666666"/>
              </a:buClr>
              <a:buSzPct val="100000"/>
              <a:buChar char="-"/>
            </a:pPr>
            <a:r>
              <a:rPr lang="en" sz="1800">
                <a:solidFill>
                  <a:srgbClr val="666666"/>
                </a:solidFill>
              </a:rPr>
              <a:t>Master nodes has a memory limit to keep the states</a:t>
            </a:r>
          </a:p>
          <a:p>
            <a:pPr indent="-342900" lvl="0" marL="457200" rtl="0">
              <a:spcBef>
                <a:spcPts val="0"/>
              </a:spcBef>
              <a:buClr>
                <a:srgbClr val="666666"/>
              </a:buClr>
              <a:buSzPct val="100000"/>
              <a:buChar char="-"/>
            </a:pPr>
            <a:r>
              <a:rPr lang="en" sz="1800">
                <a:solidFill>
                  <a:srgbClr val="666666"/>
                </a:solidFill>
              </a:rPr>
              <a:t>Also you probably don’t want tons of output files</a:t>
            </a:r>
          </a:p>
        </p:txBody>
      </p:sp>
      <p:pic>
        <p:nvPicPr>
          <p:cNvPr id="263" name="Shape 263"/>
          <p:cNvPicPr preferRelativeResize="0"/>
          <p:nvPr/>
        </p:nvPicPr>
        <p:blipFill rotWithShape="1">
          <a:blip r:embed="rId3">
            <a:alphaModFix/>
          </a:blip>
          <a:srcRect b="0" l="0" r="16860" t="9387"/>
          <a:stretch/>
        </p:blipFill>
        <p:spPr>
          <a:xfrm>
            <a:off x="4760650" y="200500"/>
            <a:ext cx="4113249" cy="20262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Shape 26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Clr>
                <a:schemeClr val="dk1"/>
              </a:buClr>
              <a:buSzPct val="26190"/>
              <a:buFont typeface="Arial"/>
              <a:buNone/>
            </a:pPr>
            <a:r>
              <a:rPr lang="en" sz="4200">
                <a:solidFill>
                  <a:srgbClr val="D16349"/>
                </a:solidFill>
                <a:latin typeface="Georgia"/>
                <a:ea typeface="Georgia"/>
                <a:cs typeface="Georgia"/>
                <a:sym typeface="Georgia"/>
              </a:rPr>
              <a:t>Stragglers</a:t>
            </a:r>
          </a:p>
          <a:p>
            <a:pPr lvl="0" rtl="0">
              <a:spcBef>
                <a:spcPts val="0"/>
              </a:spcBef>
              <a:buNone/>
            </a:pPr>
            <a:r>
              <a:t/>
            </a:r>
            <a:endParaRPr/>
          </a:p>
        </p:txBody>
      </p:sp>
      <p:sp>
        <p:nvSpPr>
          <p:cNvPr id="269" name="Shape 269"/>
          <p:cNvSpPr txBox="1"/>
          <p:nvPr/>
        </p:nvSpPr>
        <p:spPr>
          <a:xfrm>
            <a:off x="2680900" y="1862513"/>
            <a:ext cx="4269000" cy="498000"/>
          </a:xfrm>
          <a:prstGeom prst="rect">
            <a:avLst/>
          </a:prstGeom>
          <a:noFill/>
          <a:ln>
            <a:noFill/>
          </a:ln>
        </p:spPr>
        <p:txBody>
          <a:bodyPr anchorCtr="0" anchor="t" bIns="91425" lIns="91425" rIns="91425" wrap="square" tIns="91425">
            <a:noAutofit/>
          </a:bodyPr>
          <a:lstStyle/>
          <a:p>
            <a:pPr lvl="0">
              <a:spcBef>
                <a:spcPts val="0"/>
              </a:spcBef>
              <a:buNone/>
            </a:pPr>
            <a:r>
              <a:t/>
            </a:r>
            <a:endParaRPr/>
          </a:p>
        </p:txBody>
      </p:sp>
      <p:sp>
        <p:nvSpPr>
          <p:cNvPr id="270" name="Shape 270"/>
          <p:cNvSpPr txBox="1"/>
          <p:nvPr/>
        </p:nvSpPr>
        <p:spPr>
          <a:xfrm>
            <a:off x="468400" y="3907550"/>
            <a:ext cx="2755200" cy="524400"/>
          </a:xfrm>
          <a:prstGeom prst="rect">
            <a:avLst/>
          </a:prstGeom>
          <a:noFill/>
          <a:ln>
            <a:noFill/>
          </a:ln>
        </p:spPr>
        <p:txBody>
          <a:bodyPr anchorCtr="0" anchor="t" bIns="91425" lIns="91425" rIns="91425" wrap="square" tIns="91425">
            <a:noAutofit/>
          </a:bodyPr>
          <a:lstStyle/>
          <a:p>
            <a:pPr lvl="0" rtl="0">
              <a:spcBef>
                <a:spcPts val="0"/>
              </a:spcBef>
              <a:buNone/>
            </a:pPr>
            <a:r>
              <a:rPr lang="en" sz="1800">
                <a:solidFill>
                  <a:srgbClr val="666666"/>
                </a:solidFill>
              </a:rPr>
              <a:t>The machine running the last few tasks that takes forever</a:t>
            </a:r>
          </a:p>
        </p:txBody>
      </p:sp>
      <p:pic>
        <p:nvPicPr>
          <p:cNvPr id="271" name="Shape 271"/>
          <p:cNvPicPr preferRelativeResize="0"/>
          <p:nvPr/>
        </p:nvPicPr>
        <p:blipFill>
          <a:blip r:embed="rId3">
            <a:alphaModFix/>
          </a:blip>
          <a:stretch>
            <a:fillRect/>
          </a:stretch>
        </p:blipFill>
        <p:spPr>
          <a:xfrm>
            <a:off x="593025" y="1352573"/>
            <a:ext cx="1467600" cy="230212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Shape 27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Clr>
                <a:schemeClr val="dk1"/>
              </a:buClr>
              <a:buSzPct val="26190"/>
              <a:buFont typeface="Arial"/>
              <a:buNone/>
            </a:pPr>
            <a:r>
              <a:rPr lang="en" sz="4200">
                <a:solidFill>
                  <a:srgbClr val="D16349"/>
                </a:solidFill>
                <a:latin typeface="Georgia"/>
                <a:ea typeface="Georgia"/>
                <a:cs typeface="Georgia"/>
                <a:sym typeface="Georgia"/>
              </a:rPr>
              <a:t>Stragglers</a:t>
            </a:r>
          </a:p>
          <a:p>
            <a:pPr lvl="0" rtl="0">
              <a:spcBef>
                <a:spcPts val="0"/>
              </a:spcBef>
              <a:buNone/>
            </a:pPr>
            <a:r>
              <a:t/>
            </a:r>
            <a:endParaRPr/>
          </a:p>
        </p:txBody>
      </p:sp>
      <p:sp>
        <p:nvSpPr>
          <p:cNvPr id="277" name="Shape 277"/>
          <p:cNvSpPr txBox="1"/>
          <p:nvPr/>
        </p:nvSpPr>
        <p:spPr>
          <a:xfrm>
            <a:off x="2680900" y="1862513"/>
            <a:ext cx="4269000" cy="498000"/>
          </a:xfrm>
          <a:prstGeom prst="rect">
            <a:avLst/>
          </a:prstGeom>
          <a:noFill/>
          <a:ln>
            <a:noFill/>
          </a:ln>
        </p:spPr>
        <p:txBody>
          <a:bodyPr anchorCtr="0" anchor="t" bIns="91425" lIns="91425" rIns="91425" wrap="square" tIns="91425">
            <a:noAutofit/>
          </a:bodyPr>
          <a:lstStyle/>
          <a:p>
            <a:pPr lvl="0">
              <a:spcBef>
                <a:spcPts val="0"/>
              </a:spcBef>
              <a:buNone/>
            </a:pPr>
            <a:r>
              <a:t/>
            </a:r>
            <a:endParaRPr/>
          </a:p>
        </p:txBody>
      </p:sp>
      <p:sp>
        <p:nvSpPr>
          <p:cNvPr id="278" name="Shape 278"/>
          <p:cNvSpPr txBox="1"/>
          <p:nvPr/>
        </p:nvSpPr>
        <p:spPr>
          <a:xfrm>
            <a:off x="468400" y="3907550"/>
            <a:ext cx="2755200" cy="524400"/>
          </a:xfrm>
          <a:prstGeom prst="rect">
            <a:avLst/>
          </a:prstGeom>
          <a:noFill/>
          <a:ln>
            <a:noFill/>
          </a:ln>
        </p:spPr>
        <p:txBody>
          <a:bodyPr anchorCtr="0" anchor="t" bIns="91425" lIns="91425" rIns="91425" wrap="square" tIns="91425">
            <a:noAutofit/>
          </a:bodyPr>
          <a:lstStyle/>
          <a:p>
            <a:pPr lvl="0" rtl="0">
              <a:spcBef>
                <a:spcPts val="0"/>
              </a:spcBef>
              <a:buNone/>
            </a:pPr>
            <a:r>
              <a:rPr lang="en" sz="1800">
                <a:solidFill>
                  <a:srgbClr val="666666"/>
                </a:solidFill>
              </a:rPr>
              <a:t>The machine running the last few tasks that takes forever</a:t>
            </a:r>
          </a:p>
        </p:txBody>
      </p:sp>
      <p:pic>
        <p:nvPicPr>
          <p:cNvPr id="279" name="Shape 279"/>
          <p:cNvPicPr preferRelativeResize="0"/>
          <p:nvPr/>
        </p:nvPicPr>
        <p:blipFill>
          <a:blip r:embed="rId3">
            <a:alphaModFix/>
          </a:blip>
          <a:stretch>
            <a:fillRect/>
          </a:stretch>
        </p:blipFill>
        <p:spPr>
          <a:xfrm>
            <a:off x="593025" y="1352573"/>
            <a:ext cx="1467600" cy="2302124"/>
          </a:xfrm>
          <a:prstGeom prst="rect">
            <a:avLst/>
          </a:prstGeom>
          <a:noFill/>
          <a:ln>
            <a:noFill/>
          </a:ln>
        </p:spPr>
      </p:pic>
      <p:pic>
        <p:nvPicPr>
          <p:cNvPr id="280" name="Shape 280"/>
          <p:cNvPicPr preferRelativeResize="0"/>
          <p:nvPr/>
        </p:nvPicPr>
        <p:blipFill>
          <a:blip r:embed="rId3">
            <a:alphaModFix/>
          </a:blip>
          <a:stretch>
            <a:fillRect/>
          </a:stretch>
        </p:blipFill>
        <p:spPr>
          <a:xfrm>
            <a:off x="6201125" y="1326611"/>
            <a:ext cx="1467600" cy="2302124"/>
          </a:xfrm>
          <a:prstGeom prst="rect">
            <a:avLst/>
          </a:prstGeom>
          <a:noFill/>
          <a:ln>
            <a:noFill/>
          </a:ln>
        </p:spPr>
      </p:pic>
      <p:cxnSp>
        <p:nvCxnSpPr>
          <p:cNvPr id="281" name="Shape 281"/>
          <p:cNvCxnSpPr>
            <a:stCxn id="279" idx="3"/>
            <a:endCxn id="280" idx="1"/>
          </p:cNvCxnSpPr>
          <p:nvPr/>
        </p:nvCxnSpPr>
        <p:spPr>
          <a:xfrm flipH="1" rot="10800000">
            <a:off x="2060625" y="2477535"/>
            <a:ext cx="4140600" cy="26100"/>
          </a:xfrm>
          <a:prstGeom prst="straightConnector1">
            <a:avLst/>
          </a:prstGeom>
          <a:noFill/>
          <a:ln cap="flat" cmpd="sng" w="38100">
            <a:solidFill>
              <a:srgbClr val="E06666"/>
            </a:solidFill>
            <a:prstDash val="solid"/>
            <a:round/>
            <a:headEnd len="lg" w="lg" type="none"/>
            <a:tailEnd len="lg" w="lg" type="triangle"/>
          </a:ln>
        </p:spPr>
      </p:cxnSp>
      <p:sp>
        <p:nvSpPr>
          <p:cNvPr id="282" name="Shape 282"/>
          <p:cNvSpPr txBox="1"/>
          <p:nvPr/>
        </p:nvSpPr>
        <p:spPr>
          <a:xfrm>
            <a:off x="2474275" y="1702450"/>
            <a:ext cx="3342600" cy="288900"/>
          </a:xfrm>
          <a:prstGeom prst="rect">
            <a:avLst/>
          </a:prstGeom>
          <a:noFill/>
          <a:ln>
            <a:noFill/>
          </a:ln>
        </p:spPr>
        <p:txBody>
          <a:bodyPr anchorCtr="0" anchor="t" bIns="91425" lIns="91425" rIns="91425" wrap="square" tIns="91425">
            <a:noAutofit/>
          </a:bodyPr>
          <a:lstStyle/>
          <a:p>
            <a:pPr lvl="0" rtl="0">
              <a:spcBef>
                <a:spcPts val="0"/>
              </a:spcBef>
              <a:buNone/>
            </a:pPr>
            <a:r>
              <a:rPr lang="en" sz="1800">
                <a:solidFill>
                  <a:srgbClr val="E06666"/>
                </a:solidFill>
              </a:rPr>
              <a:t>Backup execute the remaining jobs elsewhere</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Shape 28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sz="4200">
                <a:solidFill>
                  <a:srgbClr val="D16349"/>
                </a:solidFill>
                <a:latin typeface="Georgia"/>
                <a:ea typeface="Georgia"/>
                <a:cs typeface="Georgia"/>
                <a:sym typeface="Georgia"/>
              </a:rPr>
              <a:t>Refinements</a:t>
            </a:r>
          </a:p>
        </p:txBody>
      </p:sp>
      <p:sp>
        <p:nvSpPr>
          <p:cNvPr id="288" name="Shape 288"/>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228600" lvl="0" marL="457200" rtl="0">
              <a:spcBef>
                <a:spcPts val="0"/>
              </a:spcBef>
              <a:buAutoNum type="arabicPeriod"/>
            </a:pPr>
            <a:r>
              <a:rPr lang="en"/>
              <a:t>Partitioning Function</a:t>
            </a:r>
          </a:p>
          <a:p>
            <a:pPr indent="-228600" lvl="0" marL="457200" rtl="0">
              <a:spcBef>
                <a:spcPts val="0"/>
              </a:spcBef>
              <a:buAutoNum type="arabicPeriod"/>
            </a:pPr>
            <a:r>
              <a:rPr lang="en"/>
              <a:t>Ordering Guarantees</a:t>
            </a:r>
          </a:p>
          <a:p>
            <a:pPr indent="-228600" lvl="0" marL="457200" rtl="0">
              <a:spcBef>
                <a:spcPts val="0"/>
              </a:spcBef>
              <a:buAutoNum type="arabicPeriod"/>
            </a:pPr>
            <a:r>
              <a:rPr lang="en"/>
              <a:t>Combiner Function</a:t>
            </a:r>
          </a:p>
          <a:p>
            <a:pPr indent="-228600" lvl="0" marL="457200" rtl="0">
              <a:spcBef>
                <a:spcPts val="0"/>
              </a:spcBef>
              <a:buAutoNum type="arabicPeriod"/>
            </a:pPr>
            <a:r>
              <a:rPr lang="en"/>
              <a:t>Input and Output Types</a:t>
            </a:r>
          </a:p>
          <a:p>
            <a:pPr indent="-228600" lvl="0" marL="457200" rtl="0">
              <a:spcBef>
                <a:spcPts val="0"/>
              </a:spcBef>
              <a:buAutoNum type="arabicPeriod"/>
            </a:pPr>
            <a:r>
              <a:rPr lang="en"/>
              <a:t>Side-effects</a:t>
            </a:r>
          </a:p>
          <a:p>
            <a:pPr indent="-228600" lvl="0" marL="457200" rtl="0">
              <a:spcBef>
                <a:spcPts val="0"/>
              </a:spcBef>
              <a:buAutoNum type="arabicPeriod"/>
            </a:pPr>
            <a:r>
              <a:rPr lang="en"/>
              <a:t>Skipping Bad Records</a:t>
            </a:r>
          </a:p>
          <a:p>
            <a:pPr indent="-228600" lvl="0" marL="457200" rtl="0">
              <a:spcBef>
                <a:spcPts val="0"/>
              </a:spcBef>
              <a:buAutoNum type="arabicPeriod"/>
            </a:pPr>
            <a:r>
              <a:rPr lang="en"/>
              <a:t>Local Execution</a:t>
            </a:r>
          </a:p>
          <a:p>
            <a:pPr indent="-228600" lvl="0" marL="457200" rtl="0">
              <a:spcBef>
                <a:spcPts val="0"/>
              </a:spcBef>
              <a:buAutoNum type="arabicPeriod"/>
            </a:pPr>
            <a:r>
              <a:rPr lang="en"/>
              <a:t>Status Information</a:t>
            </a:r>
          </a:p>
          <a:p>
            <a:pPr indent="-228600" lvl="0" marL="457200">
              <a:spcBef>
                <a:spcPts val="0"/>
              </a:spcBef>
              <a:buAutoNum type="arabicPeriod"/>
            </a:pPr>
            <a:r>
              <a:rPr lang="en"/>
              <a:t>Counters</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Shape 29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sz="4200">
                <a:solidFill>
                  <a:srgbClr val="D16349"/>
                </a:solidFill>
                <a:latin typeface="Georgia"/>
                <a:ea typeface="Georgia"/>
                <a:cs typeface="Georgia"/>
                <a:sym typeface="Georgia"/>
              </a:rPr>
              <a:t>Refinements</a:t>
            </a:r>
          </a:p>
        </p:txBody>
      </p:sp>
      <p:sp>
        <p:nvSpPr>
          <p:cNvPr id="294" name="Shape 294"/>
          <p:cNvSpPr txBox="1"/>
          <p:nvPr>
            <p:ph idx="1" type="body"/>
          </p:nvPr>
        </p:nvSpPr>
        <p:spPr>
          <a:xfrm>
            <a:off x="311700" y="1129000"/>
            <a:ext cx="8520600" cy="3416400"/>
          </a:xfrm>
          <a:prstGeom prst="rect">
            <a:avLst/>
          </a:prstGeom>
        </p:spPr>
        <p:txBody>
          <a:bodyPr anchorCtr="0" anchor="t" bIns="91425" lIns="91425" rIns="91425" wrap="square" tIns="91425">
            <a:noAutofit/>
          </a:bodyPr>
          <a:lstStyle/>
          <a:p>
            <a:pPr indent="-228600" lvl="0" marL="457200" rtl="0">
              <a:spcBef>
                <a:spcPts val="0"/>
              </a:spcBef>
              <a:buClr>
                <a:srgbClr val="EA9999"/>
              </a:buClr>
              <a:buAutoNum type="arabicPeriod"/>
            </a:pPr>
            <a:r>
              <a:rPr b="1" lang="en">
                <a:solidFill>
                  <a:srgbClr val="EA9999"/>
                </a:solidFill>
              </a:rPr>
              <a:t>Partitioning Function</a:t>
            </a:r>
          </a:p>
          <a:p>
            <a:pPr indent="-228600" lvl="0" marL="457200" rtl="0">
              <a:spcBef>
                <a:spcPts val="0"/>
              </a:spcBef>
              <a:buAutoNum type="arabicPeriod"/>
            </a:pPr>
            <a:r>
              <a:rPr lang="en"/>
              <a:t>Ordering Guarantees</a:t>
            </a:r>
          </a:p>
          <a:p>
            <a:pPr indent="-228600" lvl="0" marL="457200" rtl="0">
              <a:spcBef>
                <a:spcPts val="0"/>
              </a:spcBef>
              <a:buAutoNum type="arabicPeriod"/>
            </a:pPr>
            <a:r>
              <a:rPr lang="en"/>
              <a:t>Combiner Function</a:t>
            </a:r>
          </a:p>
          <a:p>
            <a:pPr indent="-228600" lvl="0" marL="457200" rtl="0">
              <a:spcBef>
                <a:spcPts val="0"/>
              </a:spcBef>
              <a:buAutoNum type="arabicPeriod"/>
            </a:pPr>
            <a:r>
              <a:rPr lang="en"/>
              <a:t>Input and Output Types</a:t>
            </a:r>
          </a:p>
          <a:p>
            <a:pPr indent="-228600" lvl="0" marL="457200" rtl="0">
              <a:spcBef>
                <a:spcPts val="0"/>
              </a:spcBef>
              <a:buAutoNum type="arabicPeriod"/>
            </a:pPr>
            <a:r>
              <a:rPr lang="en"/>
              <a:t>Side-effects</a:t>
            </a:r>
          </a:p>
          <a:p>
            <a:pPr indent="-228600" lvl="0" marL="457200" rtl="0">
              <a:spcBef>
                <a:spcPts val="0"/>
              </a:spcBef>
              <a:buAutoNum type="arabicPeriod"/>
            </a:pPr>
            <a:r>
              <a:rPr lang="en"/>
              <a:t>Skipping Bad Records</a:t>
            </a:r>
          </a:p>
          <a:p>
            <a:pPr indent="-228600" lvl="0" marL="457200" rtl="0">
              <a:spcBef>
                <a:spcPts val="0"/>
              </a:spcBef>
              <a:buAutoNum type="arabicPeriod"/>
            </a:pPr>
            <a:r>
              <a:rPr lang="en"/>
              <a:t>Local Execution</a:t>
            </a:r>
          </a:p>
          <a:p>
            <a:pPr indent="-228600" lvl="0" marL="457200" rtl="0">
              <a:spcBef>
                <a:spcPts val="0"/>
              </a:spcBef>
              <a:buAutoNum type="arabicPeriod"/>
            </a:pPr>
            <a:r>
              <a:rPr lang="en"/>
              <a:t>Status Information</a:t>
            </a:r>
          </a:p>
          <a:p>
            <a:pPr indent="-228600" lvl="0" marL="457200" rtl="0">
              <a:spcBef>
                <a:spcPts val="0"/>
              </a:spcBef>
              <a:buAutoNum type="arabicPeriod"/>
            </a:pPr>
            <a:r>
              <a:rPr lang="en"/>
              <a:t>Counters</a:t>
            </a:r>
          </a:p>
        </p:txBody>
      </p:sp>
      <p:sp>
        <p:nvSpPr>
          <p:cNvPr id="295" name="Shape 295"/>
          <p:cNvSpPr txBox="1"/>
          <p:nvPr/>
        </p:nvSpPr>
        <p:spPr>
          <a:xfrm>
            <a:off x="4145650" y="734200"/>
            <a:ext cx="2370000" cy="526200"/>
          </a:xfrm>
          <a:prstGeom prst="rect">
            <a:avLst/>
          </a:prstGeom>
          <a:noFill/>
          <a:ln>
            <a:noFill/>
          </a:ln>
        </p:spPr>
        <p:txBody>
          <a:bodyPr anchorCtr="0" anchor="t" bIns="91425" lIns="91425" rIns="91425" wrap="square" tIns="91425">
            <a:noAutofit/>
          </a:bodyPr>
          <a:lstStyle/>
          <a:p>
            <a:pPr lvl="0">
              <a:spcBef>
                <a:spcPts val="0"/>
              </a:spcBef>
              <a:buNone/>
            </a:pPr>
            <a:r>
              <a:rPr lang="en">
                <a:solidFill>
                  <a:srgbClr val="666666"/>
                </a:solidFill>
              </a:rPr>
              <a:t>Basically with this you can define your own  fancier mapper</a:t>
            </a:r>
          </a:p>
          <a:p>
            <a:pPr lvl="0">
              <a:spcBef>
                <a:spcPts val="0"/>
              </a:spcBef>
              <a:buNone/>
            </a:pPr>
            <a:r>
              <a:t/>
            </a:r>
            <a:endParaRPr>
              <a:solidFill>
                <a:srgbClr val="666666"/>
              </a:solidFill>
            </a:endParaRPr>
          </a:p>
          <a:p>
            <a:pPr lvl="0">
              <a:spcBef>
                <a:spcPts val="0"/>
              </a:spcBef>
              <a:buNone/>
            </a:pPr>
            <a:r>
              <a:rPr lang="en">
                <a:solidFill>
                  <a:srgbClr val="666666"/>
                </a:solidFill>
              </a:rPr>
              <a:t>Like mapping hostname </a:t>
            </a:r>
          </a:p>
        </p:txBody>
      </p:sp>
      <p:sp>
        <p:nvSpPr>
          <p:cNvPr id="296" name="Shape 296"/>
          <p:cNvSpPr/>
          <p:nvPr/>
        </p:nvSpPr>
        <p:spPr>
          <a:xfrm>
            <a:off x="4149325" y="628250"/>
            <a:ext cx="2286000" cy="1338600"/>
          </a:xfrm>
          <a:prstGeom prst="roundRect">
            <a:avLst>
              <a:gd fmla="val 16667" name="adj"/>
            </a:avLst>
          </a:prstGeom>
          <a:noFill/>
          <a:ln cap="flat" cmpd="sng" w="38100">
            <a:solidFill>
              <a:srgbClr val="EA999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297" name="Shape 297"/>
          <p:cNvCxnSpPr/>
          <p:nvPr/>
        </p:nvCxnSpPr>
        <p:spPr>
          <a:xfrm flipH="1">
            <a:off x="3249025" y="1297550"/>
            <a:ext cx="900300" cy="30600"/>
          </a:xfrm>
          <a:prstGeom prst="straightConnector1">
            <a:avLst/>
          </a:prstGeom>
          <a:noFill/>
          <a:ln cap="flat" cmpd="sng" w="28575">
            <a:solidFill>
              <a:srgbClr val="EA9999"/>
            </a:solidFill>
            <a:prstDash val="solid"/>
            <a:round/>
            <a:headEnd len="lg" w="lg" type="none"/>
            <a:tailEnd len="lg" w="lg" type="triangl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Shape 30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sz="4200">
                <a:solidFill>
                  <a:srgbClr val="D16349"/>
                </a:solidFill>
                <a:latin typeface="Georgia"/>
                <a:ea typeface="Georgia"/>
                <a:cs typeface="Georgia"/>
                <a:sym typeface="Georgia"/>
              </a:rPr>
              <a:t>Refinements</a:t>
            </a:r>
          </a:p>
        </p:txBody>
      </p:sp>
      <p:sp>
        <p:nvSpPr>
          <p:cNvPr id="303" name="Shape 303"/>
          <p:cNvSpPr txBox="1"/>
          <p:nvPr>
            <p:ph idx="1" type="body"/>
          </p:nvPr>
        </p:nvSpPr>
        <p:spPr>
          <a:xfrm>
            <a:off x="311700" y="1129000"/>
            <a:ext cx="8520600" cy="3416400"/>
          </a:xfrm>
          <a:prstGeom prst="rect">
            <a:avLst/>
          </a:prstGeom>
        </p:spPr>
        <p:txBody>
          <a:bodyPr anchorCtr="0" anchor="t" bIns="91425" lIns="91425" rIns="91425" wrap="square" tIns="91425">
            <a:noAutofit/>
          </a:bodyPr>
          <a:lstStyle/>
          <a:p>
            <a:pPr indent="-228600" lvl="0" marL="457200" rtl="0">
              <a:spcBef>
                <a:spcPts val="0"/>
              </a:spcBef>
              <a:buClr>
                <a:srgbClr val="666666"/>
              </a:buClr>
              <a:buAutoNum type="arabicPeriod"/>
            </a:pPr>
            <a:r>
              <a:rPr lang="en">
                <a:solidFill>
                  <a:srgbClr val="666666"/>
                </a:solidFill>
              </a:rPr>
              <a:t>Partitioning Function</a:t>
            </a:r>
          </a:p>
          <a:p>
            <a:pPr indent="-228600" lvl="0" marL="457200" rtl="0">
              <a:spcBef>
                <a:spcPts val="0"/>
              </a:spcBef>
              <a:buClr>
                <a:srgbClr val="EA9999"/>
              </a:buClr>
              <a:buAutoNum type="arabicPeriod"/>
            </a:pPr>
            <a:r>
              <a:rPr b="1" lang="en">
                <a:solidFill>
                  <a:srgbClr val="EA9999"/>
                </a:solidFill>
              </a:rPr>
              <a:t>Ordering Guarantees</a:t>
            </a:r>
          </a:p>
          <a:p>
            <a:pPr indent="-228600" lvl="0" marL="457200" rtl="0">
              <a:spcBef>
                <a:spcPts val="0"/>
              </a:spcBef>
              <a:buAutoNum type="arabicPeriod"/>
            </a:pPr>
            <a:r>
              <a:rPr lang="en"/>
              <a:t>Combiner Function</a:t>
            </a:r>
          </a:p>
          <a:p>
            <a:pPr indent="-228600" lvl="0" marL="457200" rtl="0">
              <a:spcBef>
                <a:spcPts val="0"/>
              </a:spcBef>
              <a:buAutoNum type="arabicPeriod"/>
            </a:pPr>
            <a:r>
              <a:rPr lang="en"/>
              <a:t>Input and Output Types</a:t>
            </a:r>
          </a:p>
          <a:p>
            <a:pPr indent="-228600" lvl="0" marL="457200" rtl="0">
              <a:spcBef>
                <a:spcPts val="0"/>
              </a:spcBef>
              <a:buAutoNum type="arabicPeriod"/>
            </a:pPr>
            <a:r>
              <a:rPr lang="en"/>
              <a:t>Side-effects</a:t>
            </a:r>
          </a:p>
          <a:p>
            <a:pPr indent="-228600" lvl="0" marL="457200" rtl="0">
              <a:spcBef>
                <a:spcPts val="0"/>
              </a:spcBef>
              <a:buAutoNum type="arabicPeriod"/>
            </a:pPr>
            <a:r>
              <a:rPr lang="en"/>
              <a:t>Skipping Bad Records</a:t>
            </a:r>
          </a:p>
          <a:p>
            <a:pPr indent="-228600" lvl="0" marL="457200" rtl="0">
              <a:spcBef>
                <a:spcPts val="0"/>
              </a:spcBef>
              <a:buAutoNum type="arabicPeriod"/>
            </a:pPr>
            <a:r>
              <a:rPr lang="en"/>
              <a:t>Local Execution</a:t>
            </a:r>
          </a:p>
          <a:p>
            <a:pPr indent="-228600" lvl="0" marL="457200" rtl="0">
              <a:spcBef>
                <a:spcPts val="0"/>
              </a:spcBef>
              <a:buAutoNum type="arabicPeriod"/>
            </a:pPr>
            <a:r>
              <a:rPr lang="en"/>
              <a:t>Status Information</a:t>
            </a:r>
          </a:p>
          <a:p>
            <a:pPr indent="-228600" lvl="0" marL="457200" rtl="0">
              <a:spcBef>
                <a:spcPts val="0"/>
              </a:spcBef>
              <a:buAutoNum type="arabicPeriod"/>
            </a:pPr>
            <a:r>
              <a:rPr lang="en"/>
              <a:t>Counters</a:t>
            </a:r>
          </a:p>
        </p:txBody>
      </p:sp>
      <p:sp>
        <p:nvSpPr>
          <p:cNvPr id="304" name="Shape 304"/>
          <p:cNvSpPr txBox="1"/>
          <p:nvPr/>
        </p:nvSpPr>
        <p:spPr>
          <a:xfrm>
            <a:off x="4167575" y="902800"/>
            <a:ext cx="2416500" cy="526200"/>
          </a:xfrm>
          <a:prstGeom prst="rect">
            <a:avLst/>
          </a:prstGeom>
          <a:noFill/>
          <a:ln>
            <a:noFill/>
          </a:ln>
        </p:spPr>
        <p:txBody>
          <a:bodyPr anchorCtr="0" anchor="t" bIns="91425" lIns="91425" rIns="91425" wrap="square" tIns="91425">
            <a:noAutofit/>
          </a:bodyPr>
          <a:lstStyle/>
          <a:p>
            <a:pPr lvl="0" rtl="0">
              <a:spcBef>
                <a:spcPts val="0"/>
              </a:spcBef>
              <a:buNone/>
            </a:pPr>
            <a:r>
              <a:t/>
            </a:r>
            <a:endParaRPr>
              <a:solidFill>
                <a:srgbClr val="666666"/>
              </a:solidFill>
            </a:endParaRPr>
          </a:p>
          <a:p>
            <a:pPr lvl="0">
              <a:spcBef>
                <a:spcPts val="0"/>
              </a:spcBef>
              <a:buNone/>
            </a:pPr>
            <a:r>
              <a:rPr lang="en">
                <a:solidFill>
                  <a:srgbClr val="666666"/>
                </a:solidFill>
              </a:rPr>
              <a:t>Intermediate results are sorted in key order:</a:t>
            </a:r>
          </a:p>
          <a:p>
            <a:pPr indent="-228600" lvl="0" marL="457200" rtl="0">
              <a:spcBef>
                <a:spcPts val="0"/>
              </a:spcBef>
              <a:buClr>
                <a:srgbClr val="666666"/>
              </a:buClr>
              <a:buChar char="-"/>
            </a:pPr>
            <a:r>
              <a:rPr lang="en">
                <a:solidFill>
                  <a:srgbClr val="666666"/>
                </a:solidFill>
              </a:rPr>
              <a:t>Efficient random lookup</a:t>
            </a:r>
          </a:p>
          <a:p>
            <a:pPr indent="-228600" lvl="0" marL="457200" rtl="0">
              <a:spcBef>
                <a:spcPts val="0"/>
              </a:spcBef>
              <a:buClr>
                <a:srgbClr val="666666"/>
              </a:buClr>
              <a:buChar char="-"/>
            </a:pPr>
            <a:r>
              <a:rPr lang="en">
                <a:solidFill>
                  <a:srgbClr val="666666"/>
                </a:solidFill>
              </a:rPr>
              <a:t>If you want it sorted</a:t>
            </a:r>
          </a:p>
        </p:txBody>
      </p:sp>
      <p:sp>
        <p:nvSpPr>
          <p:cNvPr id="305" name="Shape 305"/>
          <p:cNvSpPr/>
          <p:nvPr/>
        </p:nvSpPr>
        <p:spPr>
          <a:xfrm>
            <a:off x="4149325" y="1009250"/>
            <a:ext cx="2286000" cy="1338600"/>
          </a:xfrm>
          <a:prstGeom prst="roundRect">
            <a:avLst>
              <a:gd fmla="val 16667" name="adj"/>
            </a:avLst>
          </a:prstGeom>
          <a:noFill/>
          <a:ln cap="flat" cmpd="sng" w="38100">
            <a:solidFill>
              <a:srgbClr val="EA999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306" name="Shape 306"/>
          <p:cNvCxnSpPr>
            <a:stCxn id="305" idx="1"/>
          </p:cNvCxnSpPr>
          <p:nvPr/>
        </p:nvCxnSpPr>
        <p:spPr>
          <a:xfrm flipH="1">
            <a:off x="3280225" y="1678550"/>
            <a:ext cx="869100" cy="17400"/>
          </a:xfrm>
          <a:prstGeom prst="straightConnector1">
            <a:avLst/>
          </a:prstGeom>
          <a:noFill/>
          <a:ln cap="flat" cmpd="sng" w="28575">
            <a:solidFill>
              <a:srgbClr val="EA9999"/>
            </a:solidFill>
            <a:prstDash val="solid"/>
            <a:round/>
            <a:headEnd len="lg" w="lg" type="none"/>
            <a:tailEnd len="lg" w="lg" type="triangl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Shape 31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sz="4200">
                <a:solidFill>
                  <a:srgbClr val="D16349"/>
                </a:solidFill>
                <a:latin typeface="Georgia"/>
                <a:ea typeface="Georgia"/>
                <a:cs typeface="Georgia"/>
                <a:sym typeface="Georgia"/>
              </a:rPr>
              <a:t>Refinements</a:t>
            </a:r>
          </a:p>
        </p:txBody>
      </p:sp>
      <p:sp>
        <p:nvSpPr>
          <p:cNvPr id="312" name="Shape 312"/>
          <p:cNvSpPr txBox="1"/>
          <p:nvPr>
            <p:ph idx="1" type="body"/>
          </p:nvPr>
        </p:nvSpPr>
        <p:spPr>
          <a:xfrm>
            <a:off x="311700" y="1129000"/>
            <a:ext cx="8520600" cy="3416400"/>
          </a:xfrm>
          <a:prstGeom prst="rect">
            <a:avLst/>
          </a:prstGeom>
        </p:spPr>
        <p:txBody>
          <a:bodyPr anchorCtr="0" anchor="t" bIns="91425" lIns="91425" rIns="91425" wrap="square" tIns="91425">
            <a:noAutofit/>
          </a:bodyPr>
          <a:lstStyle/>
          <a:p>
            <a:pPr indent="-228600" lvl="0" marL="457200" rtl="0">
              <a:spcBef>
                <a:spcPts val="0"/>
              </a:spcBef>
              <a:buClr>
                <a:srgbClr val="666666"/>
              </a:buClr>
              <a:buAutoNum type="arabicPeriod"/>
            </a:pPr>
            <a:r>
              <a:rPr lang="en">
                <a:solidFill>
                  <a:srgbClr val="666666"/>
                </a:solidFill>
              </a:rPr>
              <a:t>Partitioning Function</a:t>
            </a:r>
          </a:p>
          <a:p>
            <a:pPr indent="-228600" lvl="0" marL="457200" rtl="0">
              <a:spcBef>
                <a:spcPts val="0"/>
              </a:spcBef>
              <a:buClr>
                <a:srgbClr val="666666"/>
              </a:buClr>
              <a:buAutoNum type="arabicPeriod"/>
            </a:pPr>
            <a:r>
              <a:rPr lang="en">
                <a:solidFill>
                  <a:srgbClr val="666666"/>
                </a:solidFill>
              </a:rPr>
              <a:t>Ordering Guarantees</a:t>
            </a:r>
          </a:p>
          <a:p>
            <a:pPr indent="-228600" lvl="0" marL="457200" rtl="0">
              <a:spcBef>
                <a:spcPts val="0"/>
              </a:spcBef>
              <a:buClr>
                <a:srgbClr val="EA9999"/>
              </a:buClr>
              <a:buAutoNum type="arabicPeriod"/>
            </a:pPr>
            <a:r>
              <a:rPr b="1" lang="en">
                <a:solidFill>
                  <a:srgbClr val="EA9999"/>
                </a:solidFill>
              </a:rPr>
              <a:t>Combiner Function</a:t>
            </a:r>
          </a:p>
          <a:p>
            <a:pPr indent="-228600" lvl="0" marL="457200" rtl="0">
              <a:spcBef>
                <a:spcPts val="0"/>
              </a:spcBef>
              <a:buAutoNum type="arabicPeriod"/>
            </a:pPr>
            <a:r>
              <a:rPr lang="en"/>
              <a:t>Input and Output Types</a:t>
            </a:r>
          </a:p>
          <a:p>
            <a:pPr indent="-228600" lvl="0" marL="457200" rtl="0">
              <a:spcBef>
                <a:spcPts val="0"/>
              </a:spcBef>
              <a:buAutoNum type="arabicPeriod"/>
            </a:pPr>
            <a:r>
              <a:rPr lang="en"/>
              <a:t>Side-effects</a:t>
            </a:r>
          </a:p>
          <a:p>
            <a:pPr indent="-228600" lvl="0" marL="457200" rtl="0">
              <a:spcBef>
                <a:spcPts val="0"/>
              </a:spcBef>
              <a:buAutoNum type="arabicPeriod"/>
            </a:pPr>
            <a:r>
              <a:rPr lang="en"/>
              <a:t>Skipping Bad Records</a:t>
            </a:r>
          </a:p>
          <a:p>
            <a:pPr indent="-228600" lvl="0" marL="457200" rtl="0">
              <a:spcBef>
                <a:spcPts val="0"/>
              </a:spcBef>
              <a:buAutoNum type="arabicPeriod"/>
            </a:pPr>
            <a:r>
              <a:rPr lang="en"/>
              <a:t>Local Execution</a:t>
            </a:r>
          </a:p>
          <a:p>
            <a:pPr indent="-228600" lvl="0" marL="457200" rtl="0">
              <a:spcBef>
                <a:spcPts val="0"/>
              </a:spcBef>
              <a:buAutoNum type="arabicPeriod"/>
            </a:pPr>
            <a:r>
              <a:rPr lang="en"/>
              <a:t>Status Information</a:t>
            </a:r>
          </a:p>
          <a:p>
            <a:pPr indent="-228600" lvl="0" marL="457200" rtl="0">
              <a:spcBef>
                <a:spcPts val="0"/>
              </a:spcBef>
              <a:buAutoNum type="arabicPeriod"/>
            </a:pPr>
            <a:r>
              <a:rPr lang="en"/>
              <a:t>Counters</a:t>
            </a:r>
          </a:p>
        </p:txBody>
      </p:sp>
      <p:sp>
        <p:nvSpPr>
          <p:cNvPr id="313" name="Shape 313"/>
          <p:cNvSpPr txBox="1"/>
          <p:nvPr/>
        </p:nvSpPr>
        <p:spPr>
          <a:xfrm>
            <a:off x="4091375" y="1360000"/>
            <a:ext cx="2416500" cy="5262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666666"/>
                </a:solidFill>
              </a:rPr>
              <a:t>Partial merge of the data before sending to the network:</a:t>
            </a:r>
          </a:p>
          <a:p>
            <a:pPr lvl="0" rtl="0">
              <a:spcBef>
                <a:spcPts val="0"/>
              </a:spcBef>
              <a:buNone/>
            </a:pPr>
            <a:r>
              <a:rPr lang="en">
                <a:solidFill>
                  <a:srgbClr val="666666"/>
                </a:solidFill>
              </a:rPr>
              <a:t>In the case of word count, it can be more efficient</a:t>
            </a:r>
          </a:p>
        </p:txBody>
      </p:sp>
      <p:sp>
        <p:nvSpPr>
          <p:cNvPr id="314" name="Shape 314"/>
          <p:cNvSpPr/>
          <p:nvPr/>
        </p:nvSpPr>
        <p:spPr>
          <a:xfrm>
            <a:off x="4149325" y="1314050"/>
            <a:ext cx="2286000" cy="1338600"/>
          </a:xfrm>
          <a:prstGeom prst="roundRect">
            <a:avLst>
              <a:gd fmla="val 16667" name="adj"/>
            </a:avLst>
          </a:prstGeom>
          <a:noFill/>
          <a:ln cap="flat" cmpd="sng" w="38100">
            <a:solidFill>
              <a:srgbClr val="EA9999"/>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cxnSp>
        <p:nvCxnSpPr>
          <p:cNvPr id="315" name="Shape 315"/>
          <p:cNvCxnSpPr>
            <a:stCxn id="314" idx="1"/>
          </p:cNvCxnSpPr>
          <p:nvPr/>
        </p:nvCxnSpPr>
        <p:spPr>
          <a:xfrm flipH="1">
            <a:off x="3280225" y="1983350"/>
            <a:ext cx="869100" cy="17400"/>
          </a:xfrm>
          <a:prstGeom prst="straightConnector1">
            <a:avLst/>
          </a:prstGeom>
          <a:noFill/>
          <a:ln cap="flat" cmpd="sng" w="28575">
            <a:solidFill>
              <a:srgbClr val="EA9999"/>
            </a:solidFill>
            <a:prstDash val="solid"/>
            <a:round/>
            <a:headEnd len="lg" w="lg" type="none"/>
            <a:tailEnd len="lg" w="lg" type="triangl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Shape 32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sz="4200">
                <a:solidFill>
                  <a:srgbClr val="D16349"/>
                </a:solidFill>
                <a:latin typeface="Georgia"/>
                <a:ea typeface="Georgia"/>
                <a:cs typeface="Georgia"/>
                <a:sym typeface="Georgia"/>
              </a:rPr>
              <a:t>Refinements</a:t>
            </a:r>
          </a:p>
        </p:txBody>
      </p:sp>
      <p:sp>
        <p:nvSpPr>
          <p:cNvPr id="321" name="Shape 321"/>
          <p:cNvSpPr txBox="1"/>
          <p:nvPr>
            <p:ph idx="1" type="body"/>
          </p:nvPr>
        </p:nvSpPr>
        <p:spPr>
          <a:xfrm>
            <a:off x="311700" y="1129000"/>
            <a:ext cx="8520600" cy="3416400"/>
          </a:xfrm>
          <a:prstGeom prst="rect">
            <a:avLst/>
          </a:prstGeom>
        </p:spPr>
        <p:txBody>
          <a:bodyPr anchorCtr="0" anchor="t" bIns="91425" lIns="91425" rIns="91425" wrap="square" tIns="91425">
            <a:noAutofit/>
          </a:bodyPr>
          <a:lstStyle/>
          <a:p>
            <a:pPr indent="-228600" lvl="0" marL="457200" rtl="0">
              <a:spcBef>
                <a:spcPts val="0"/>
              </a:spcBef>
              <a:buClr>
                <a:srgbClr val="666666"/>
              </a:buClr>
              <a:buAutoNum type="arabicPeriod"/>
            </a:pPr>
            <a:r>
              <a:rPr lang="en">
                <a:solidFill>
                  <a:srgbClr val="666666"/>
                </a:solidFill>
              </a:rPr>
              <a:t>Partitioning Function</a:t>
            </a:r>
          </a:p>
          <a:p>
            <a:pPr indent="-228600" lvl="0" marL="457200" rtl="0">
              <a:spcBef>
                <a:spcPts val="0"/>
              </a:spcBef>
              <a:buClr>
                <a:srgbClr val="666666"/>
              </a:buClr>
              <a:buAutoNum type="arabicPeriod"/>
            </a:pPr>
            <a:r>
              <a:rPr lang="en">
                <a:solidFill>
                  <a:srgbClr val="666666"/>
                </a:solidFill>
              </a:rPr>
              <a:t>Ordering Guarantees</a:t>
            </a:r>
          </a:p>
          <a:p>
            <a:pPr indent="-228600" lvl="0" marL="457200" rtl="0">
              <a:spcBef>
                <a:spcPts val="0"/>
              </a:spcBef>
              <a:buClr>
                <a:srgbClr val="666666"/>
              </a:buClr>
              <a:buAutoNum type="arabicPeriod"/>
            </a:pPr>
            <a:r>
              <a:rPr lang="en">
                <a:solidFill>
                  <a:srgbClr val="666666"/>
                </a:solidFill>
              </a:rPr>
              <a:t>Combiner Function</a:t>
            </a:r>
          </a:p>
          <a:p>
            <a:pPr indent="-228600" lvl="0" marL="457200" rtl="0">
              <a:spcBef>
                <a:spcPts val="0"/>
              </a:spcBef>
              <a:buClr>
                <a:srgbClr val="EA9999"/>
              </a:buClr>
              <a:buAutoNum type="arabicPeriod"/>
            </a:pPr>
            <a:r>
              <a:rPr b="1" lang="en">
                <a:solidFill>
                  <a:srgbClr val="EA9999"/>
                </a:solidFill>
              </a:rPr>
              <a:t>Input and Output Types</a:t>
            </a:r>
          </a:p>
          <a:p>
            <a:pPr indent="-228600" lvl="0" marL="457200" rtl="0">
              <a:spcBef>
                <a:spcPts val="0"/>
              </a:spcBef>
              <a:buAutoNum type="arabicPeriod"/>
            </a:pPr>
            <a:r>
              <a:rPr lang="en"/>
              <a:t>Side-effects</a:t>
            </a:r>
          </a:p>
          <a:p>
            <a:pPr indent="-228600" lvl="0" marL="457200" rtl="0">
              <a:spcBef>
                <a:spcPts val="0"/>
              </a:spcBef>
              <a:buAutoNum type="arabicPeriod"/>
            </a:pPr>
            <a:r>
              <a:rPr lang="en"/>
              <a:t>Skipping Bad Records</a:t>
            </a:r>
          </a:p>
          <a:p>
            <a:pPr indent="-228600" lvl="0" marL="457200" rtl="0">
              <a:spcBef>
                <a:spcPts val="0"/>
              </a:spcBef>
              <a:buAutoNum type="arabicPeriod"/>
            </a:pPr>
            <a:r>
              <a:rPr lang="en"/>
              <a:t>Local Execution</a:t>
            </a:r>
          </a:p>
          <a:p>
            <a:pPr indent="-228600" lvl="0" marL="457200" rtl="0">
              <a:spcBef>
                <a:spcPts val="0"/>
              </a:spcBef>
              <a:buAutoNum type="arabicPeriod"/>
            </a:pPr>
            <a:r>
              <a:rPr lang="en"/>
              <a:t>Status Information</a:t>
            </a:r>
          </a:p>
          <a:p>
            <a:pPr indent="-228600" lvl="0" marL="457200" rtl="0">
              <a:spcBef>
                <a:spcPts val="0"/>
              </a:spcBef>
              <a:buAutoNum type="arabicPeriod"/>
            </a:pPr>
            <a:r>
              <a:rPr lang="en"/>
              <a:t>Counters</a:t>
            </a:r>
          </a:p>
        </p:txBody>
      </p:sp>
      <p:sp>
        <p:nvSpPr>
          <p:cNvPr id="322" name="Shape 322"/>
          <p:cNvSpPr txBox="1"/>
          <p:nvPr/>
        </p:nvSpPr>
        <p:spPr>
          <a:xfrm>
            <a:off x="4319975" y="1893400"/>
            <a:ext cx="2416500" cy="5262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666666"/>
                </a:solidFill>
              </a:rPr>
              <a:t>Supports self defined input output type, as long as you provide a reader interface</a:t>
            </a:r>
          </a:p>
        </p:txBody>
      </p:sp>
      <p:sp>
        <p:nvSpPr>
          <p:cNvPr id="323" name="Shape 323"/>
          <p:cNvSpPr/>
          <p:nvPr/>
        </p:nvSpPr>
        <p:spPr>
          <a:xfrm>
            <a:off x="4377925" y="1618850"/>
            <a:ext cx="2286000" cy="1338600"/>
          </a:xfrm>
          <a:prstGeom prst="roundRect">
            <a:avLst>
              <a:gd fmla="val 16667" name="adj"/>
            </a:avLst>
          </a:prstGeom>
          <a:noFill/>
          <a:ln cap="flat" cmpd="sng" w="38100">
            <a:solidFill>
              <a:srgbClr val="EA9999"/>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cxnSp>
        <p:nvCxnSpPr>
          <p:cNvPr id="324" name="Shape 324"/>
          <p:cNvCxnSpPr>
            <a:stCxn id="323" idx="1"/>
          </p:cNvCxnSpPr>
          <p:nvPr/>
        </p:nvCxnSpPr>
        <p:spPr>
          <a:xfrm flipH="1">
            <a:off x="3508825" y="2288150"/>
            <a:ext cx="869100" cy="17400"/>
          </a:xfrm>
          <a:prstGeom prst="straightConnector1">
            <a:avLst/>
          </a:prstGeom>
          <a:noFill/>
          <a:ln cap="flat" cmpd="sng" w="28575">
            <a:solidFill>
              <a:srgbClr val="EA9999"/>
            </a:solidFill>
            <a:prstDash val="solid"/>
            <a:round/>
            <a:headEnd len="lg" w="lg" type="none"/>
            <a:tailEnd len="lg" w="lg" type="triangl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Shape 32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sz="4200">
                <a:solidFill>
                  <a:srgbClr val="D16349"/>
                </a:solidFill>
                <a:latin typeface="Georgia"/>
                <a:ea typeface="Georgia"/>
                <a:cs typeface="Georgia"/>
                <a:sym typeface="Georgia"/>
              </a:rPr>
              <a:t>Refinements</a:t>
            </a:r>
          </a:p>
        </p:txBody>
      </p:sp>
      <p:sp>
        <p:nvSpPr>
          <p:cNvPr id="330" name="Shape 330"/>
          <p:cNvSpPr txBox="1"/>
          <p:nvPr>
            <p:ph idx="1" type="body"/>
          </p:nvPr>
        </p:nvSpPr>
        <p:spPr>
          <a:xfrm>
            <a:off x="311700" y="1129000"/>
            <a:ext cx="8520600" cy="3416400"/>
          </a:xfrm>
          <a:prstGeom prst="rect">
            <a:avLst/>
          </a:prstGeom>
        </p:spPr>
        <p:txBody>
          <a:bodyPr anchorCtr="0" anchor="t" bIns="91425" lIns="91425" rIns="91425" wrap="square" tIns="91425">
            <a:noAutofit/>
          </a:bodyPr>
          <a:lstStyle/>
          <a:p>
            <a:pPr indent="-228600" lvl="0" marL="457200" rtl="0">
              <a:spcBef>
                <a:spcPts val="0"/>
              </a:spcBef>
              <a:buClr>
                <a:srgbClr val="666666"/>
              </a:buClr>
              <a:buAutoNum type="arabicPeriod"/>
            </a:pPr>
            <a:r>
              <a:rPr lang="en">
                <a:solidFill>
                  <a:srgbClr val="666666"/>
                </a:solidFill>
              </a:rPr>
              <a:t>Partitioning Function</a:t>
            </a:r>
          </a:p>
          <a:p>
            <a:pPr indent="-228600" lvl="0" marL="457200" rtl="0">
              <a:spcBef>
                <a:spcPts val="0"/>
              </a:spcBef>
              <a:buClr>
                <a:srgbClr val="666666"/>
              </a:buClr>
              <a:buAutoNum type="arabicPeriod"/>
            </a:pPr>
            <a:r>
              <a:rPr lang="en">
                <a:solidFill>
                  <a:srgbClr val="666666"/>
                </a:solidFill>
              </a:rPr>
              <a:t>Ordering Guarantees</a:t>
            </a:r>
          </a:p>
          <a:p>
            <a:pPr indent="-228600" lvl="0" marL="457200" rtl="0">
              <a:spcBef>
                <a:spcPts val="0"/>
              </a:spcBef>
              <a:buClr>
                <a:srgbClr val="666666"/>
              </a:buClr>
              <a:buAutoNum type="arabicPeriod"/>
            </a:pPr>
            <a:r>
              <a:rPr lang="en">
                <a:solidFill>
                  <a:srgbClr val="666666"/>
                </a:solidFill>
              </a:rPr>
              <a:t>Combiner Function</a:t>
            </a:r>
          </a:p>
          <a:p>
            <a:pPr indent="-228600" lvl="0" marL="457200" rtl="0">
              <a:spcBef>
                <a:spcPts val="0"/>
              </a:spcBef>
              <a:buClr>
                <a:srgbClr val="666666"/>
              </a:buClr>
              <a:buAutoNum type="arabicPeriod"/>
            </a:pPr>
            <a:r>
              <a:rPr lang="en">
                <a:solidFill>
                  <a:srgbClr val="666666"/>
                </a:solidFill>
              </a:rPr>
              <a:t>Input and Output Types</a:t>
            </a:r>
          </a:p>
          <a:p>
            <a:pPr indent="-228600" lvl="0" marL="457200" rtl="0">
              <a:spcBef>
                <a:spcPts val="0"/>
              </a:spcBef>
              <a:buClr>
                <a:srgbClr val="EA9999"/>
              </a:buClr>
              <a:buAutoNum type="arabicPeriod"/>
            </a:pPr>
            <a:r>
              <a:rPr b="1" lang="en">
                <a:solidFill>
                  <a:srgbClr val="EA9999"/>
                </a:solidFill>
              </a:rPr>
              <a:t>Side-effects</a:t>
            </a:r>
          </a:p>
          <a:p>
            <a:pPr indent="-228600" lvl="0" marL="457200" rtl="0">
              <a:spcBef>
                <a:spcPts val="0"/>
              </a:spcBef>
              <a:buAutoNum type="arabicPeriod"/>
            </a:pPr>
            <a:r>
              <a:rPr lang="en"/>
              <a:t>Skipping Bad Records</a:t>
            </a:r>
          </a:p>
          <a:p>
            <a:pPr indent="-228600" lvl="0" marL="457200" rtl="0">
              <a:spcBef>
                <a:spcPts val="0"/>
              </a:spcBef>
              <a:buAutoNum type="arabicPeriod"/>
            </a:pPr>
            <a:r>
              <a:rPr lang="en"/>
              <a:t>Local Execution</a:t>
            </a:r>
          </a:p>
          <a:p>
            <a:pPr indent="-228600" lvl="0" marL="457200" rtl="0">
              <a:spcBef>
                <a:spcPts val="0"/>
              </a:spcBef>
              <a:buAutoNum type="arabicPeriod"/>
            </a:pPr>
            <a:r>
              <a:rPr lang="en"/>
              <a:t>Status Information</a:t>
            </a:r>
          </a:p>
          <a:p>
            <a:pPr indent="-228600" lvl="0" marL="457200" rtl="0">
              <a:spcBef>
                <a:spcPts val="0"/>
              </a:spcBef>
              <a:buAutoNum type="arabicPeriod"/>
            </a:pPr>
            <a:r>
              <a:rPr lang="en"/>
              <a:t>Counters</a:t>
            </a:r>
          </a:p>
        </p:txBody>
      </p:sp>
      <p:sp>
        <p:nvSpPr>
          <p:cNvPr id="331" name="Shape 331"/>
          <p:cNvSpPr txBox="1"/>
          <p:nvPr/>
        </p:nvSpPr>
        <p:spPr>
          <a:xfrm>
            <a:off x="4243775" y="2198200"/>
            <a:ext cx="2416500" cy="5262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666666"/>
                </a:solidFill>
              </a:rPr>
              <a:t>If you want to have auxiliary files, make the writes atomic and idempotent</a:t>
            </a:r>
          </a:p>
        </p:txBody>
      </p:sp>
      <p:sp>
        <p:nvSpPr>
          <p:cNvPr id="332" name="Shape 332"/>
          <p:cNvSpPr/>
          <p:nvPr/>
        </p:nvSpPr>
        <p:spPr>
          <a:xfrm>
            <a:off x="4252650" y="1935125"/>
            <a:ext cx="2286000" cy="1338600"/>
          </a:xfrm>
          <a:prstGeom prst="roundRect">
            <a:avLst>
              <a:gd fmla="val 16667" name="adj"/>
            </a:avLst>
          </a:prstGeom>
          <a:noFill/>
          <a:ln cap="flat" cmpd="sng" w="38100">
            <a:solidFill>
              <a:srgbClr val="EA9999"/>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cxnSp>
        <p:nvCxnSpPr>
          <p:cNvPr id="333" name="Shape 333"/>
          <p:cNvCxnSpPr/>
          <p:nvPr/>
        </p:nvCxnSpPr>
        <p:spPr>
          <a:xfrm flipH="1">
            <a:off x="3383550" y="2604425"/>
            <a:ext cx="869100" cy="17400"/>
          </a:xfrm>
          <a:prstGeom prst="straightConnector1">
            <a:avLst/>
          </a:prstGeom>
          <a:noFill/>
          <a:ln cap="flat" cmpd="sng" w="28575">
            <a:solidFill>
              <a:srgbClr val="EA9999"/>
            </a:solidFill>
            <a:prstDash val="solid"/>
            <a:round/>
            <a:headEnd len="lg" w="lg" type="none"/>
            <a:tailEnd len="lg" w="lg" type="triangl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Shape 116"/>
          <p:cNvSpPr txBox="1"/>
          <p:nvPr>
            <p:ph type="ctrTitle"/>
          </p:nvPr>
        </p:nvSpPr>
        <p:spPr>
          <a:xfrm>
            <a:off x="311708" y="744575"/>
            <a:ext cx="8520600" cy="2052600"/>
          </a:xfrm>
          <a:prstGeom prst="rect">
            <a:avLst/>
          </a:prstGeom>
        </p:spPr>
        <p:txBody>
          <a:bodyPr anchorCtr="0" anchor="b" bIns="91425" lIns="91425" rIns="91425" wrap="square" tIns="91425">
            <a:noAutofit/>
          </a:bodyPr>
          <a:lstStyle/>
          <a:p>
            <a:pPr lvl="0" rtl="0">
              <a:spcBef>
                <a:spcPts val="0"/>
              </a:spcBef>
              <a:buNone/>
            </a:pPr>
            <a:r>
              <a:t/>
            </a:r>
            <a:endParaRPr sz="4200">
              <a:solidFill>
                <a:srgbClr val="D16349"/>
              </a:solidFill>
              <a:latin typeface="Georgia"/>
              <a:ea typeface="Georgia"/>
              <a:cs typeface="Georgia"/>
              <a:sym typeface="Georgia"/>
            </a:endParaRPr>
          </a:p>
          <a:p>
            <a:pPr lvl="0">
              <a:spcBef>
                <a:spcPts val="0"/>
              </a:spcBef>
              <a:buNone/>
            </a:pPr>
            <a:r>
              <a:rPr lang="en" sz="4200">
                <a:solidFill>
                  <a:srgbClr val="D16349"/>
                </a:solidFill>
                <a:latin typeface="Georgia"/>
                <a:ea typeface="Georgia"/>
                <a:cs typeface="Georgia"/>
                <a:sym typeface="Georgia"/>
              </a:rPr>
              <a:t>MapReduce: Simplified Data Processing on Large Clusters</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7" name="Shape 337"/>
        <p:cNvGrpSpPr/>
        <p:nvPr/>
      </p:nvGrpSpPr>
      <p:grpSpPr>
        <a:xfrm>
          <a:off x="0" y="0"/>
          <a:ext cx="0" cy="0"/>
          <a:chOff x="0" y="0"/>
          <a:chExt cx="0" cy="0"/>
        </a:xfrm>
      </p:grpSpPr>
      <p:sp>
        <p:nvSpPr>
          <p:cNvPr id="338" name="Shape 33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sz="4200">
                <a:solidFill>
                  <a:srgbClr val="D16349"/>
                </a:solidFill>
                <a:latin typeface="Georgia"/>
                <a:ea typeface="Georgia"/>
                <a:cs typeface="Georgia"/>
                <a:sym typeface="Georgia"/>
              </a:rPr>
              <a:t>Refinements</a:t>
            </a:r>
          </a:p>
        </p:txBody>
      </p:sp>
      <p:sp>
        <p:nvSpPr>
          <p:cNvPr id="339" name="Shape 339"/>
          <p:cNvSpPr txBox="1"/>
          <p:nvPr>
            <p:ph idx="1" type="body"/>
          </p:nvPr>
        </p:nvSpPr>
        <p:spPr>
          <a:xfrm>
            <a:off x="311700" y="1129000"/>
            <a:ext cx="8520600" cy="3416400"/>
          </a:xfrm>
          <a:prstGeom prst="rect">
            <a:avLst/>
          </a:prstGeom>
        </p:spPr>
        <p:txBody>
          <a:bodyPr anchorCtr="0" anchor="t" bIns="91425" lIns="91425" rIns="91425" wrap="square" tIns="91425">
            <a:noAutofit/>
          </a:bodyPr>
          <a:lstStyle/>
          <a:p>
            <a:pPr indent="-228600" lvl="0" marL="457200" rtl="0">
              <a:spcBef>
                <a:spcPts val="0"/>
              </a:spcBef>
              <a:buClr>
                <a:srgbClr val="666666"/>
              </a:buClr>
              <a:buAutoNum type="arabicPeriod"/>
            </a:pPr>
            <a:r>
              <a:rPr lang="en">
                <a:solidFill>
                  <a:srgbClr val="666666"/>
                </a:solidFill>
              </a:rPr>
              <a:t>Partitioning Function</a:t>
            </a:r>
          </a:p>
          <a:p>
            <a:pPr indent="-228600" lvl="0" marL="457200" rtl="0">
              <a:spcBef>
                <a:spcPts val="0"/>
              </a:spcBef>
              <a:buClr>
                <a:srgbClr val="666666"/>
              </a:buClr>
              <a:buAutoNum type="arabicPeriod"/>
            </a:pPr>
            <a:r>
              <a:rPr lang="en">
                <a:solidFill>
                  <a:srgbClr val="666666"/>
                </a:solidFill>
              </a:rPr>
              <a:t>Ordering Guarantees</a:t>
            </a:r>
          </a:p>
          <a:p>
            <a:pPr indent="-228600" lvl="0" marL="457200" rtl="0">
              <a:spcBef>
                <a:spcPts val="0"/>
              </a:spcBef>
              <a:buClr>
                <a:srgbClr val="666666"/>
              </a:buClr>
              <a:buAutoNum type="arabicPeriod"/>
            </a:pPr>
            <a:r>
              <a:rPr lang="en">
                <a:solidFill>
                  <a:srgbClr val="666666"/>
                </a:solidFill>
              </a:rPr>
              <a:t>Combiner Function</a:t>
            </a:r>
          </a:p>
          <a:p>
            <a:pPr indent="-228600" lvl="0" marL="457200" rtl="0">
              <a:spcBef>
                <a:spcPts val="0"/>
              </a:spcBef>
              <a:buClr>
                <a:srgbClr val="666666"/>
              </a:buClr>
              <a:buAutoNum type="arabicPeriod"/>
            </a:pPr>
            <a:r>
              <a:rPr lang="en">
                <a:solidFill>
                  <a:srgbClr val="666666"/>
                </a:solidFill>
              </a:rPr>
              <a:t>Input and Output Types</a:t>
            </a:r>
          </a:p>
          <a:p>
            <a:pPr indent="-228600" lvl="0" marL="457200" rtl="0">
              <a:spcBef>
                <a:spcPts val="0"/>
              </a:spcBef>
              <a:buAutoNum type="arabicPeriod"/>
            </a:pPr>
            <a:r>
              <a:rPr lang="en"/>
              <a:t>Side-effects</a:t>
            </a:r>
          </a:p>
          <a:p>
            <a:pPr indent="-228600" lvl="0" marL="457200" rtl="0">
              <a:spcBef>
                <a:spcPts val="0"/>
              </a:spcBef>
              <a:buClr>
                <a:srgbClr val="EA9999"/>
              </a:buClr>
              <a:buAutoNum type="arabicPeriod"/>
            </a:pPr>
            <a:r>
              <a:rPr b="1" lang="en">
                <a:solidFill>
                  <a:srgbClr val="EA9999"/>
                </a:solidFill>
              </a:rPr>
              <a:t>Skipping Bad Records</a:t>
            </a:r>
          </a:p>
          <a:p>
            <a:pPr indent="-228600" lvl="0" marL="457200" rtl="0">
              <a:spcBef>
                <a:spcPts val="0"/>
              </a:spcBef>
              <a:buAutoNum type="arabicPeriod"/>
            </a:pPr>
            <a:r>
              <a:rPr lang="en"/>
              <a:t>Local Execution</a:t>
            </a:r>
          </a:p>
          <a:p>
            <a:pPr indent="-228600" lvl="0" marL="457200" rtl="0">
              <a:spcBef>
                <a:spcPts val="0"/>
              </a:spcBef>
              <a:buAutoNum type="arabicPeriod"/>
            </a:pPr>
            <a:r>
              <a:rPr lang="en"/>
              <a:t>Status Information</a:t>
            </a:r>
          </a:p>
          <a:p>
            <a:pPr indent="-228600" lvl="0" marL="457200" rtl="0">
              <a:spcBef>
                <a:spcPts val="0"/>
              </a:spcBef>
              <a:buAutoNum type="arabicPeriod"/>
            </a:pPr>
            <a:r>
              <a:rPr lang="en"/>
              <a:t>Counters</a:t>
            </a:r>
          </a:p>
        </p:txBody>
      </p:sp>
      <p:sp>
        <p:nvSpPr>
          <p:cNvPr id="340" name="Shape 340"/>
          <p:cNvSpPr txBox="1"/>
          <p:nvPr/>
        </p:nvSpPr>
        <p:spPr>
          <a:xfrm>
            <a:off x="4396175" y="2426800"/>
            <a:ext cx="2416500" cy="5262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666666"/>
                </a:solidFill>
              </a:rPr>
              <a:t>In this mode, if multiple failures happen on one record, it will be skipped in next attempt</a:t>
            </a:r>
          </a:p>
        </p:txBody>
      </p:sp>
      <p:sp>
        <p:nvSpPr>
          <p:cNvPr id="341" name="Shape 341"/>
          <p:cNvSpPr/>
          <p:nvPr/>
        </p:nvSpPr>
        <p:spPr>
          <a:xfrm>
            <a:off x="4396175" y="2235325"/>
            <a:ext cx="2286000" cy="1363200"/>
          </a:xfrm>
          <a:prstGeom prst="roundRect">
            <a:avLst>
              <a:gd fmla="val 16667" name="adj"/>
            </a:avLst>
          </a:prstGeom>
          <a:noFill/>
          <a:ln cap="flat" cmpd="sng" w="38100">
            <a:solidFill>
              <a:srgbClr val="EA9999"/>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lang="en"/>
              <a:t> </a:t>
            </a:r>
          </a:p>
        </p:txBody>
      </p:sp>
      <p:cxnSp>
        <p:nvCxnSpPr>
          <p:cNvPr id="342" name="Shape 342"/>
          <p:cNvCxnSpPr>
            <a:stCxn id="341" idx="1"/>
          </p:cNvCxnSpPr>
          <p:nvPr/>
        </p:nvCxnSpPr>
        <p:spPr>
          <a:xfrm flipH="1">
            <a:off x="3527075" y="2916925"/>
            <a:ext cx="869100" cy="17400"/>
          </a:xfrm>
          <a:prstGeom prst="straightConnector1">
            <a:avLst/>
          </a:prstGeom>
          <a:noFill/>
          <a:ln cap="flat" cmpd="sng" w="28575">
            <a:solidFill>
              <a:srgbClr val="EA9999"/>
            </a:solidFill>
            <a:prstDash val="solid"/>
            <a:round/>
            <a:headEnd len="lg" w="lg" type="none"/>
            <a:tailEnd len="lg" w="lg" type="triangl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6" name="Shape 346"/>
        <p:cNvGrpSpPr/>
        <p:nvPr/>
      </p:nvGrpSpPr>
      <p:grpSpPr>
        <a:xfrm>
          <a:off x="0" y="0"/>
          <a:ext cx="0" cy="0"/>
          <a:chOff x="0" y="0"/>
          <a:chExt cx="0" cy="0"/>
        </a:xfrm>
      </p:grpSpPr>
      <p:sp>
        <p:nvSpPr>
          <p:cNvPr id="347" name="Shape 34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sz="4200">
                <a:solidFill>
                  <a:srgbClr val="D16349"/>
                </a:solidFill>
                <a:latin typeface="Georgia"/>
                <a:ea typeface="Georgia"/>
                <a:cs typeface="Georgia"/>
                <a:sym typeface="Georgia"/>
              </a:rPr>
              <a:t>Refinements</a:t>
            </a:r>
          </a:p>
        </p:txBody>
      </p:sp>
      <p:sp>
        <p:nvSpPr>
          <p:cNvPr id="348" name="Shape 348"/>
          <p:cNvSpPr txBox="1"/>
          <p:nvPr>
            <p:ph idx="1" type="body"/>
          </p:nvPr>
        </p:nvSpPr>
        <p:spPr>
          <a:xfrm>
            <a:off x="311700" y="1129000"/>
            <a:ext cx="8520600" cy="3416400"/>
          </a:xfrm>
          <a:prstGeom prst="rect">
            <a:avLst/>
          </a:prstGeom>
        </p:spPr>
        <p:txBody>
          <a:bodyPr anchorCtr="0" anchor="t" bIns="91425" lIns="91425" rIns="91425" wrap="square" tIns="91425">
            <a:noAutofit/>
          </a:bodyPr>
          <a:lstStyle/>
          <a:p>
            <a:pPr indent="-228600" lvl="0" marL="457200" rtl="0">
              <a:spcBef>
                <a:spcPts val="0"/>
              </a:spcBef>
              <a:buClr>
                <a:srgbClr val="666666"/>
              </a:buClr>
              <a:buAutoNum type="arabicPeriod"/>
            </a:pPr>
            <a:r>
              <a:rPr lang="en">
                <a:solidFill>
                  <a:srgbClr val="666666"/>
                </a:solidFill>
              </a:rPr>
              <a:t>Partitioning Function</a:t>
            </a:r>
          </a:p>
          <a:p>
            <a:pPr indent="-228600" lvl="0" marL="457200" rtl="0">
              <a:spcBef>
                <a:spcPts val="0"/>
              </a:spcBef>
              <a:buClr>
                <a:srgbClr val="666666"/>
              </a:buClr>
              <a:buAutoNum type="arabicPeriod"/>
            </a:pPr>
            <a:r>
              <a:rPr lang="en">
                <a:solidFill>
                  <a:srgbClr val="666666"/>
                </a:solidFill>
              </a:rPr>
              <a:t>Ordering Guarantees</a:t>
            </a:r>
          </a:p>
          <a:p>
            <a:pPr indent="-228600" lvl="0" marL="457200" rtl="0">
              <a:spcBef>
                <a:spcPts val="0"/>
              </a:spcBef>
              <a:buClr>
                <a:srgbClr val="666666"/>
              </a:buClr>
              <a:buAutoNum type="arabicPeriod"/>
            </a:pPr>
            <a:r>
              <a:rPr lang="en">
                <a:solidFill>
                  <a:srgbClr val="666666"/>
                </a:solidFill>
              </a:rPr>
              <a:t>Combiner Function</a:t>
            </a:r>
          </a:p>
          <a:p>
            <a:pPr indent="-228600" lvl="0" marL="457200" rtl="0">
              <a:spcBef>
                <a:spcPts val="0"/>
              </a:spcBef>
              <a:buClr>
                <a:srgbClr val="666666"/>
              </a:buClr>
              <a:buAutoNum type="arabicPeriod"/>
            </a:pPr>
            <a:r>
              <a:rPr lang="en">
                <a:solidFill>
                  <a:srgbClr val="666666"/>
                </a:solidFill>
              </a:rPr>
              <a:t>Input and Output Types</a:t>
            </a:r>
          </a:p>
          <a:p>
            <a:pPr indent="-228600" lvl="0" marL="457200" rtl="0">
              <a:spcBef>
                <a:spcPts val="0"/>
              </a:spcBef>
              <a:buAutoNum type="arabicPeriod"/>
            </a:pPr>
            <a:r>
              <a:rPr lang="en"/>
              <a:t>Side-effects</a:t>
            </a:r>
          </a:p>
          <a:p>
            <a:pPr indent="-228600" lvl="0" marL="457200" rtl="0">
              <a:spcBef>
                <a:spcPts val="0"/>
              </a:spcBef>
              <a:buAutoNum type="arabicPeriod"/>
            </a:pPr>
            <a:r>
              <a:rPr lang="en"/>
              <a:t>Skipping Bad Records</a:t>
            </a:r>
          </a:p>
          <a:p>
            <a:pPr indent="-228600" lvl="0" marL="457200" rtl="0">
              <a:spcBef>
                <a:spcPts val="0"/>
              </a:spcBef>
              <a:buClr>
                <a:srgbClr val="EA9999"/>
              </a:buClr>
              <a:buAutoNum type="arabicPeriod"/>
            </a:pPr>
            <a:r>
              <a:rPr b="1" lang="en">
                <a:solidFill>
                  <a:srgbClr val="EA9999"/>
                </a:solidFill>
              </a:rPr>
              <a:t>Local Execution</a:t>
            </a:r>
          </a:p>
          <a:p>
            <a:pPr indent="-228600" lvl="0" marL="457200" rtl="0">
              <a:spcBef>
                <a:spcPts val="0"/>
              </a:spcBef>
              <a:buAutoNum type="arabicPeriod"/>
            </a:pPr>
            <a:r>
              <a:rPr lang="en"/>
              <a:t>Status Information</a:t>
            </a:r>
          </a:p>
          <a:p>
            <a:pPr indent="-228600" lvl="0" marL="457200" rtl="0">
              <a:spcBef>
                <a:spcPts val="0"/>
              </a:spcBef>
              <a:buAutoNum type="arabicPeriod"/>
            </a:pPr>
            <a:r>
              <a:rPr lang="en"/>
              <a:t>Counters</a:t>
            </a:r>
          </a:p>
        </p:txBody>
      </p:sp>
      <p:sp>
        <p:nvSpPr>
          <p:cNvPr id="349" name="Shape 349"/>
          <p:cNvSpPr txBox="1"/>
          <p:nvPr/>
        </p:nvSpPr>
        <p:spPr>
          <a:xfrm>
            <a:off x="4396175" y="2884000"/>
            <a:ext cx="2416500" cy="5262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666666"/>
                </a:solidFill>
              </a:rPr>
              <a:t>Basically allows you debug your mapper and reducer locally</a:t>
            </a:r>
          </a:p>
        </p:txBody>
      </p:sp>
      <p:sp>
        <p:nvSpPr>
          <p:cNvPr id="350" name="Shape 350"/>
          <p:cNvSpPr/>
          <p:nvPr/>
        </p:nvSpPr>
        <p:spPr>
          <a:xfrm>
            <a:off x="4377925" y="2609450"/>
            <a:ext cx="2286000" cy="1338600"/>
          </a:xfrm>
          <a:prstGeom prst="roundRect">
            <a:avLst>
              <a:gd fmla="val 16667" name="adj"/>
            </a:avLst>
          </a:prstGeom>
          <a:noFill/>
          <a:ln cap="flat" cmpd="sng" w="38100">
            <a:solidFill>
              <a:srgbClr val="EA9999"/>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cxnSp>
        <p:nvCxnSpPr>
          <p:cNvPr id="351" name="Shape 351"/>
          <p:cNvCxnSpPr>
            <a:stCxn id="350" idx="1"/>
          </p:cNvCxnSpPr>
          <p:nvPr/>
        </p:nvCxnSpPr>
        <p:spPr>
          <a:xfrm flipH="1">
            <a:off x="3508825" y="3278750"/>
            <a:ext cx="869100" cy="17400"/>
          </a:xfrm>
          <a:prstGeom prst="straightConnector1">
            <a:avLst/>
          </a:prstGeom>
          <a:noFill/>
          <a:ln cap="flat" cmpd="sng" w="28575">
            <a:solidFill>
              <a:srgbClr val="EA9999"/>
            </a:solidFill>
            <a:prstDash val="solid"/>
            <a:round/>
            <a:headEnd len="lg" w="lg" type="none"/>
            <a:tailEnd len="lg" w="lg" type="triangle"/>
          </a:ln>
        </p:spPr>
      </p:cxn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Shape 35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sz="4200">
                <a:solidFill>
                  <a:srgbClr val="D16349"/>
                </a:solidFill>
                <a:latin typeface="Georgia"/>
                <a:ea typeface="Georgia"/>
                <a:cs typeface="Georgia"/>
                <a:sym typeface="Georgia"/>
              </a:rPr>
              <a:t>Refinements</a:t>
            </a:r>
          </a:p>
        </p:txBody>
      </p:sp>
      <p:sp>
        <p:nvSpPr>
          <p:cNvPr id="357" name="Shape 357"/>
          <p:cNvSpPr txBox="1"/>
          <p:nvPr>
            <p:ph idx="1" type="body"/>
          </p:nvPr>
        </p:nvSpPr>
        <p:spPr>
          <a:xfrm>
            <a:off x="311700" y="1129000"/>
            <a:ext cx="8520600" cy="3416400"/>
          </a:xfrm>
          <a:prstGeom prst="rect">
            <a:avLst/>
          </a:prstGeom>
        </p:spPr>
        <p:txBody>
          <a:bodyPr anchorCtr="0" anchor="t" bIns="91425" lIns="91425" rIns="91425" wrap="square" tIns="91425">
            <a:noAutofit/>
          </a:bodyPr>
          <a:lstStyle/>
          <a:p>
            <a:pPr indent="-228600" lvl="0" marL="457200" rtl="0">
              <a:spcBef>
                <a:spcPts val="0"/>
              </a:spcBef>
              <a:buClr>
                <a:srgbClr val="666666"/>
              </a:buClr>
              <a:buAutoNum type="arabicPeriod"/>
            </a:pPr>
            <a:r>
              <a:rPr lang="en">
                <a:solidFill>
                  <a:srgbClr val="666666"/>
                </a:solidFill>
              </a:rPr>
              <a:t>Partitioning Function</a:t>
            </a:r>
          </a:p>
          <a:p>
            <a:pPr indent="-228600" lvl="0" marL="457200" rtl="0">
              <a:spcBef>
                <a:spcPts val="0"/>
              </a:spcBef>
              <a:buClr>
                <a:srgbClr val="666666"/>
              </a:buClr>
              <a:buAutoNum type="arabicPeriod"/>
            </a:pPr>
            <a:r>
              <a:rPr lang="en">
                <a:solidFill>
                  <a:srgbClr val="666666"/>
                </a:solidFill>
              </a:rPr>
              <a:t>Ordering Guarantees</a:t>
            </a:r>
          </a:p>
          <a:p>
            <a:pPr indent="-228600" lvl="0" marL="457200" rtl="0">
              <a:spcBef>
                <a:spcPts val="0"/>
              </a:spcBef>
              <a:buClr>
                <a:srgbClr val="666666"/>
              </a:buClr>
              <a:buAutoNum type="arabicPeriod"/>
            </a:pPr>
            <a:r>
              <a:rPr lang="en">
                <a:solidFill>
                  <a:srgbClr val="666666"/>
                </a:solidFill>
              </a:rPr>
              <a:t>Combiner Function</a:t>
            </a:r>
          </a:p>
          <a:p>
            <a:pPr indent="-228600" lvl="0" marL="457200" rtl="0">
              <a:spcBef>
                <a:spcPts val="0"/>
              </a:spcBef>
              <a:buClr>
                <a:srgbClr val="666666"/>
              </a:buClr>
              <a:buAutoNum type="arabicPeriod"/>
            </a:pPr>
            <a:r>
              <a:rPr lang="en">
                <a:solidFill>
                  <a:srgbClr val="666666"/>
                </a:solidFill>
              </a:rPr>
              <a:t>Input and Output Types</a:t>
            </a:r>
          </a:p>
          <a:p>
            <a:pPr indent="-228600" lvl="0" marL="457200" rtl="0">
              <a:spcBef>
                <a:spcPts val="0"/>
              </a:spcBef>
              <a:buAutoNum type="arabicPeriod"/>
            </a:pPr>
            <a:r>
              <a:rPr lang="en"/>
              <a:t>Side-effects</a:t>
            </a:r>
          </a:p>
          <a:p>
            <a:pPr indent="-228600" lvl="0" marL="457200" rtl="0">
              <a:spcBef>
                <a:spcPts val="0"/>
              </a:spcBef>
              <a:buAutoNum type="arabicPeriod"/>
            </a:pPr>
            <a:r>
              <a:rPr lang="en"/>
              <a:t>Skipping Bad Records</a:t>
            </a:r>
          </a:p>
          <a:p>
            <a:pPr indent="-228600" lvl="0" marL="457200" rtl="0">
              <a:spcBef>
                <a:spcPts val="0"/>
              </a:spcBef>
              <a:buClr>
                <a:srgbClr val="666666"/>
              </a:buClr>
              <a:buAutoNum type="arabicPeriod"/>
            </a:pPr>
            <a:r>
              <a:rPr lang="en">
                <a:solidFill>
                  <a:srgbClr val="666666"/>
                </a:solidFill>
              </a:rPr>
              <a:t>Local Execution</a:t>
            </a:r>
          </a:p>
          <a:p>
            <a:pPr indent="-228600" lvl="0" marL="457200" rtl="0">
              <a:spcBef>
                <a:spcPts val="0"/>
              </a:spcBef>
              <a:buClr>
                <a:srgbClr val="EA9999"/>
              </a:buClr>
              <a:buAutoNum type="arabicPeriod"/>
            </a:pPr>
            <a:r>
              <a:rPr b="1" lang="en">
                <a:solidFill>
                  <a:srgbClr val="EA9999"/>
                </a:solidFill>
              </a:rPr>
              <a:t>Status Information</a:t>
            </a:r>
          </a:p>
          <a:p>
            <a:pPr indent="-228600" lvl="0" marL="457200" rtl="0">
              <a:spcBef>
                <a:spcPts val="0"/>
              </a:spcBef>
              <a:buAutoNum type="arabicPeriod"/>
            </a:pPr>
            <a:r>
              <a:rPr lang="en"/>
              <a:t>Counters</a:t>
            </a:r>
          </a:p>
        </p:txBody>
      </p:sp>
      <p:sp>
        <p:nvSpPr>
          <p:cNvPr id="358" name="Shape 358"/>
          <p:cNvSpPr txBox="1"/>
          <p:nvPr/>
        </p:nvSpPr>
        <p:spPr>
          <a:xfrm>
            <a:off x="4396175" y="3188800"/>
            <a:ext cx="2416500" cy="5262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666666"/>
                </a:solidFill>
              </a:rPr>
              <a:t>Informs the user of running status</a:t>
            </a:r>
          </a:p>
        </p:txBody>
      </p:sp>
      <p:sp>
        <p:nvSpPr>
          <p:cNvPr id="359" name="Shape 359"/>
          <p:cNvSpPr/>
          <p:nvPr/>
        </p:nvSpPr>
        <p:spPr>
          <a:xfrm>
            <a:off x="4377925" y="2914250"/>
            <a:ext cx="2286000" cy="1338600"/>
          </a:xfrm>
          <a:prstGeom prst="roundRect">
            <a:avLst>
              <a:gd fmla="val 16667" name="adj"/>
            </a:avLst>
          </a:prstGeom>
          <a:noFill/>
          <a:ln cap="flat" cmpd="sng" w="38100">
            <a:solidFill>
              <a:srgbClr val="EA9999"/>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cxnSp>
        <p:nvCxnSpPr>
          <p:cNvPr id="360" name="Shape 360"/>
          <p:cNvCxnSpPr>
            <a:stCxn id="359" idx="1"/>
          </p:cNvCxnSpPr>
          <p:nvPr/>
        </p:nvCxnSpPr>
        <p:spPr>
          <a:xfrm flipH="1">
            <a:off x="3508825" y="3583550"/>
            <a:ext cx="869100" cy="17400"/>
          </a:xfrm>
          <a:prstGeom prst="straightConnector1">
            <a:avLst/>
          </a:prstGeom>
          <a:noFill/>
          <a:ln cap="flat" cmpd="sng" w="28575">
            <a:solidFill>
              <a:srgbClr val="EA9999"/>
            </a:solidFill>
            <a:prstDash val="solid"/>
            <a:round/>
            <a:headEnd len="lg" w="lg" type="none"/>
            <a:tailEnd len="lg" w="lg" type="triangle"/>
          </a:ln>
        </p:spPr>
      </p:cxn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4" name="Shape 364"/>
        <p:cNvGrpSpPr/>
        <p:nvPr/>
      </p:nvGrpSpPr>
      <p:grpSpPr>
        <a:xfrm>
          <a:off x="0" y="0"/>
          <a:ext cx="0" cy="0"/>
          <a:chOff x="0" y="0"/>
          <a:chExt cx="0" cy="0"/>
        </a:xfrm>
      </p:grpSpPr>
      <p:sp>
        <p:nvSpPr>
          <p:cNvPr id="365" name="Shape 36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sz="4200">
                <a:solidFill>
                  <a:srgbClr val="D16349"/>
                </a:solidFill>
                <a:latin typeface="Georgia"/>
                <a:ea typeface="Georgia"/>
                <a:cs typeface="Georgia"/>
                <a:sym typeface="Georgia"/>
              </a:rPr>
              <a:t>Refinements</a:t>
            </a:r>
          </a:p>
        </p:txBody>
      </p:sp>
      <p:sp>
        <p:nvSpPr>
          <p:cNvPr id="366" name="Shape 366"/>
          <p:cNvSpPr txBox="1"/>
          <p:nvPr>
            <p:ph idx="1" type="body"/>
          </p:nvPr>
        </p:nvSpPr>
        <p:spPr>
          <a:xfrm>
            <a:off x="311700" y="1129000"/>
            <a:ext cx="8520600" cy="3416400"/>
          </a:xfrm>
          <a:prstGeom prst="rect">
            <a:avLst/>
          </a:prstGeom>
        </p:spPr>
        <p:txBody>
          <a:bodyPr anchorCtr="0" anchor="t" bIns="91425" lIns="91425" rIns="91425" wrap="square" tIns="91425">
            <a:noAutofit/>
          </a:bodyPr>
          <a:lstStyle/>
          <a:p>
            <a:pPr indent="-228600" lvl="0" marL="457200" rtl="0">
              <a:spcBef>
                <a:spcPts val="0"/>
              </a:spcBef>
              <a:buClr>
                <a:srgbClr val="666666"/>
              </a:buClr>
              <a:buAutoNum type="arabicPeriod"/>
            </a:pPr>
            <a:r>
              <a:rPr lang="en">
                <a:solidFill>
                  <a:srgbClr val="666666"/>
                </a:solidFill>
              </a:rPr>
              <a:t>Partitioning Function</a:t>
            </a:r>
          </a:p>
          <a:p>
            <a:pPr indent="-228600" lvl="0" marL="457200" rtl="0">
              <a:spcBef>
                <a:spcPts val="0"/>
              </a:spcBef>
              <a:buClr>
                <a:srgbClr val="666666"/>
              </a:buClr>
              <a:buAutoNum type="arabicPeriod"/>
            </a:pPr>
            <a:r>
              <a:rPr lang="en">
                <a:solidFill>
                  <a:srgbClr val="666666"/>
                </a:solidFill>
              </a:rPr>
              <a:t>Ordering Guarantees</a:t>
            </a:r>
          </a:p>
          <a:p>
            <a:pPr indent="-228600" lvl="0" marL="457200" rtl="0">
              <a:spcBef>
                <a:spcPts val="0"/>
              </a:spcBef>
              <a:buClr>
                <a:srgbClr val="666666"/>
              </a:buClr>
              <a:buAutoNum type="arabicPeriod"/>
            </a:pPr>
            <a:r>
              <a:rPr lang="en">
                <a:solidFill>
                  <a:srgbClr val="666666"/>
                </a:solidFill>
              </a:rPr>
              <a:t>Combiner Function</a:t>
            </a:r>
          </a:p>
          <a:p>
            <a:pPr indent="-228600" lvl="0" marL="457200" rtl="0">
              <a:spcBef>
                <a:spcPts val="0"/>
              </a:spcBef>
              <a:buClr>
                <a:srgbClr val="666666"/>
              </a:buClr>
              <a:buAutoNum type="arabicPeriod"/>
            </a:pPr>
            <a:r>
              <a:rPr lang="en">
                <a:solidFill>
                  <a:srgbClr val="666666"/>
                </a:solidFill>
              </a:rPr>
              <a:t>Input and Output Types</a:t>
            </a:r>
          </a:p>
          <a:p>
            <a:pPr indent="-228600" lvl="0" marL="457200" rtl="0">
              <a:spcBef>
                <a:spcPts val="0"/>
              </a:spcBef>
              <a:buAutoNum type="arabicPeriod"/>
            </a:pPr>
            <a:r>
              <a:rPr lang="en"/>
              <a:t>Side-effects</a:t>
            </a:r>
          </a:p>
          <a:p>
            <a:pPr indent="-228600" lvl="0" marL="457200" rtl="0">
              <a:spcBef>
                <a:spcPts val="0"/>
              </a:spcBef>
              <a:buAutoNum type="arabicPeriod"/>
            </a:pPr>
            <a:r>
              <a:rPr lang="en"/>
              <a:t>Skipping Bad Records</a:t>
            </a:r>
          </a:p>
          <a:p>
            <a:pPr indent="-228600" lvl="0" marL="457200" rtl="0">
              <a:spcBef>
                <a:spcPts val="0"/>
              </a:spcBef>
              <a:buClr>
                <a:srgbClr val="666666"/>
              </a:buClr>
              <a:buAutoNum type="arabicPeriod"/>
            </a:pPr>
            <a:r>
              <a:rPr lang="en">
                <a:solidFill>
                  <a:srgbClr val="666666"/>
                </a:solidFill>
              </a:rPr>
              <a:t>Local Execution</a:t>
            </a:r>
          </a:p>
          <a:p>
            <a:pPr indent="-228600" lvl="0" marL="457200" rtl="0">
              <a:spcBef>
                <a:spcPts val="0"/>
              </a:spcBef>
              <a:buClr>
                <a:srgbClr val="666666"/>
              </a:buClr>
              <a:buAutoNum type="arabicPeriod"/>
            </a:pPr>
            <a:r>
              <a:rPr lang="en">
                <a:solidFill>
                  <a:srgbClr val="666666"/>
                </a:solidFill>
              </a:rPr>
              <a:t>Status Information</a:t>
            </a:r>
          </a:p>
          <a:p>
            <a:pPr indent="-228600" lvl="0" marL="457200" rtl="0">
              <a:spcBef>
                <a:spcPts val="0"/>
              </a:spcBef>
              <a:buClr>
                <a:srgbClr val="EA9999"/>
              </a:buClr>
              <a:buAutoNum type="arabicPeriod"/>
            </a:pPr>
            <a:r>
              <a:rPr b="1" lang="en">
                <a:solidFill>
                  <a:srgbClr val="EA9999"/>
                </a:solidFill>
              </a:rPr>
              <a:t>Counters</a:t>
            </a:r>
          </a:p>
        </p:txBody>
      </p:sp>
      <p:sp>
        <p:nvSpPr>
          <p:cNvPr id="367" name="Shape 367"/>
          <p:cNvSpPr txBox="1"/>
          <p:nvPr/>
        </p:nvSpPr>
        <p:spPr>
          <a:xfrm>
            <a:off x="4396175" y="3493600"/>
            <a:ext cx="2416500" cy="526200"/>
          </a:xfrm>
          <a:prstGeom prst="rect">
            <a:avLst/>
          </a:prstGeom>
          <a:noFill/>
          <a:ln>
            <a:noFill/>
          </a:ln>
        </p:spPr>
        <p:txBody>
          <a:bodyPr anchorCtr="0" anchor="t" bIns="91425" lIns="91425" rIns="91425" wrap="square" tIns="91425">
            <a:noAutofit/>
          </a:bodyPr>
          <a:lstStyle/>
          <a:p>
            <a:pPr lvl="0">
              <a:spcBef>
                <a:spcPts val="0"/>
              </a:spcBef>
              <a:buNone/>
            </a:pPr>
            <a:r>
              <a:rPr lang="en">
                <a:solidFill>
                  <a:srgbClr val="666666"/>
                </a:solidFill>
              </a:rPr>
              <a:t>Mostly used for sanity checking. </a:t>
            </a:r>
          </a:p>
          <a:p>
            <a:pPr lvl="0" rtl="0">
              <a:spcBef>
                <a:spcPts val="0"/>
              </a:spcBef>
              <a:buNone/>
            </a:pPr>
            <a:r>
              <a:rPr lang="en">
                <a:solidFill>
                  <a:srgbClr val="666666"/>
                </a:solidFill>
              </a:rPr>
              <a:t>Some counters are computed automatically.</a:t>
            </a:r>
          </a:p>
        </p:txBody>
      </p:sp>
      <p:sp>
        <p:nvSpPr>
          <p:cNvPr id="368" name="Shape 368"/>
          <p:cNvSpPr/>
          <p:nvPr/>
        </p:nvSpPr>
        <p:spPr>
          <a:xfrm>
            <a:off x="4377925" y="3295250"/>
            <a:ext cx="2286000" cy="1338600"/>
          </a:xfrm>
          <a:prstGeom prst="roundRect">
            <a:avLst>
              <a:gd fmla="val 16667" name="adj"/>
            </a:avLst>
          </a:prstGeom>
          <a:noFill/>
          <a:ln cap="flat" cmpd="sng" w="38100">
            <a:solidFill>
              <a:srgbClr val="EA9999"/>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cxnSp>
        <p:nvCxnSpPr>
          <p:cNvPr id="369" name="Shape 369"/>
          <p:cNvCxnSpPr>
            <a:stCxn id="368" idx="1"/>
          </p:cNvCxnSpPr>
          <p:nvPr/>
        </p:nvCxnSpPr>
        <p:spPr>
          <a:xfrm flipH="1">
            <a:off x="3508825" y="3964550"/>
            <a:ext cx="869100" cy="17400"/>
          </a:xfrm>
          <a:prstGeom prst="straightConnector1">
            <a:avLst/>
          </a:prstGeom>
          <a:noFill/>
          <a:ln cap="flat" cmpd="sng" w="28575">
            <a:solidFill>
              <a:srgbClr val="EA9999"/>
            </a:solidFill>
            <a:prstDash val="solid"/>
            <a:round/>
            <a:headEnd len="lg" w="lg" type="none"/>
            <a:tailEnd len="lg" w="lg" type="triangle"/>
          </a:ln>
        </p:spPr>
      </p:cxn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3" name="Shape 373"/>
        <p:cNvGrpSpPr/>
        <p:nvPr/>
      </p:nvGrpSpPr>
      <p:grpSpPr>
        <a:xfrm>
          <a:off x="0" y="0"/>
          <a:ext cx="0" cy="0"/>
          <a:chOff x="0" y="0"/>
          <a:chExt cx="0" cy="0"/>
        </a:xfrm>
      </p:grpSpPr>
      <p:sp>
        <p:nvSpPr>
          <p:cNvPr id="374" name="Shape 374"/>
          <p:cNvSpPr txBox="1"/>
          <p:nvPr>
            <p:ph type="title"/>
          </p:nvPr>
        </p:nvSpPr>
        <p:spPr>
          <a:xfrm>
            <a:off x="311700" y="313550"/>
            <a:ext cx="8520600" cy="572700"/>
          </a:xfrm>
          <a:prstGeom prst="rect">
            <a:avLst/>
          </a:prstGeom>
        </p:spPr>
        <p:txBody>
          <a:bodyPr anchorCtr="0" anchor="t" bIns="91425" lIns="91425" rIns="91425" wrap="square" tIns="91425">
            <a:noAutofit/>
          </a:bodyPr>
          <a:lstStyle/>
          <a:p>
            <a:pPr lvl="0" rtl="0">
              <a:spcBef>
                <a:spcPts val="0"/>
              </a:spcBef>
              <a:buClr>
                <a:schemeClr val="dk1"/>
              </a:buClr>
              <a:buSzPct val="26190"/>
              <a:buFont typeface="Arial"/>
              <a:buNone/>
            </a:pPr>
            <a:r>
              <a:rPr lang="en" sz="4200">
                <a:solidFill>
                  <a:srgbClr val="D16349"/>
                </a:solidFill>
                <a:latin typeface="Georgia"/>
                <a:ea typeface="Georgia"/>
                <a:cs typeface="Georgia"/>
                <a:sym typeface="Georgia"/>
              </a:rPr>
              <a:t>Implementation Environment</a:t>
            </a:r>
          </a:p>
          <a:p>
            <a:pPr lvl="0" rtl="0">
              <a:spcBef>
                <a:spcPts val="0"/>
              </a:spcBef>
              <a:buNone/>
            </a:pPr>
            <a:r>
              <a:t/>
            </a:r>
            <a:endParaRPr/>
          </a:p>
        </p:txBody>
      </p:sp>
      <p:sp>
        <p:nvSpPr>
          <p:cNvPr id="375" name="Shape 375"/>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228600" lvl="0" marL="457200" rtl="0">
              <a:spcBef>
                <a:spcPts val="0"/>
              </a:spcBef>
              <a:buChar char="-"/>
            </a:pPr>
            <a:r>
              <a:rPr lang="en"/>
              <a:t>Machines: dual-processor running Linux, 2-4 GB memory </a:t>
            </a:r>
          </a:p>
          <a:p>
            <a:pPr indent="-228600" lvl="0" marL="457200" rtl="0">
              <a:spcBef>
                <a:spcPts val="0"/>
              </a:spcBef>
              <a:buChar char="-"/>
            </a:pPr>
            <a:r>
              <a:rPr lang="en"/>
              <a:t>Commodity Networking Hardware: 100 MB/s or 1 GB/s, averaging less</a:t>
            </a:r>
          </a:p>
          <a:p>
            <a:pPr indent="-228600" lvl="0" marL="457200" rtl="0">
              <a:spcBef>
                <a:spcPts val="0"/>
              </a:spcBef>
              <a:buChar char="-"/>
            </a:pPr>
            <a:r>
              <a:rPr lang="en"/>
              <a:t>Cluster: hundreds or thousands of machines → Common Machine Failure</a:t>
            </a:r>
          </a:p>
          <a:p>
            <a:pPr indent="-228600" lvl="0" marL="457200" rtl="0">
              <a:spcBef>
                <a:spcPts val="0"/>
              </a:spcBef>
              <a:buChar char="-"/>
            </a:pPr>
            <a:r>
              <a:rPr lang="en"/>
              <a:t>Storage: disks attached to machines</a:t>
            </a:r>
          </a:p>
          <a:p>
            <a:pPr indent="-228600" lvl="0" marL="457200" rtl="0">
              <a:spcBef>
                <a:spcPts val="0"/>
              </a:spcBef>
              <a:buChar char="-"/>
            </a:pPr>
            <a:r>
              <a:rPr lang="en"/>
              <a:t>File System: GFS</a:t>
            </a:r>
          </a:p>
          <a:p>
            <a:pPr indent="-228600" lvl="0" marL="457200" rtl="0">
              <a:spcBef>
                <a:spcPts val="0"/>
              </a:spcBef>
              <a:buChar char="-"/>
            </a:pPr>
            <a:r>
              <a:rPr lang="en"/>
              <a:t>Users submit jobs(consists of tasks) to scheduler, scheduler schedules to machines within a cluster.</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Shape 38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Clr>
                <a:schemeClr val="dk1"/>
              </a:buClr>
              <a:buSzPct val="26190"/>
              <a:buFont typeface="Arial"/>
              <a:buNone/>
            </a:pPr>
            <a:r>
              <a:rPr lang="en" sz="4200">
                <a:solidFill>
                  <a:srgbClr val="D16349"/>
                </a:solidFill>
                <a:latin typeface="Georgia"/>
                <a:ea typeface="Georgia"/>
                <a:cs typeface="Georgia"/>
                <a:sym typeface="Georgia"/>
              </a:rPr>
              <a:t>Performance</a:t>
            </a:r>
          </a:p>
        </p:txBody>
      </p:sp>
      <p:sp>
        <p:nvSpPr>
          <p:cNvPr id="381" name="Shape 38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rPr lang="en"/>
              <a:t>Using 1,800 machines</a:t>
            </a:r>
          </a:p>
          <a:p>
            <a:pPr indent="-228600" lvl="0" marL="457200" rtl="0">
              <a:spcBef>
                <a:spcPts val="0"/>
              </a:spcBef>
              <a:buChar char="-"/>
            </a:pPr>
            <a:r>
              <a:rPr lang="en"/>
              <a:t>Grep: 150 sec through 10^10 100-byte records</a:t>
            </a:r>
          </a:p>
          <a:p>
            <a:pPr indent="-228600" lvl="0" marL="457200">
              <a:spcBef>
                <a:spcPts val="0"/>
              </a:spcBef>
              <a:buChar char="-"/>
            </a:pPr>
            <a:r>
              <a:rPr lang="en"/>
              <a:t>Sort: 891 sec of 10^10 100-byte records</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5" name="Shape 385"/>
        <p:cNvGrpSpPr/>
        <p:nvPr/>
      </p:nvGrpSpPr>
      <p:grpSpPr>
        <a:xfrm>
          <a:off x="0" y="0"/>
          <a:ext cx="0" cy="0"/>
          <a:chOff x="0" y="0"/>
          <a:chExt cx="0" cy="0"/>
        </a:xfrm>
      </p:grpSpPr>
      <p:sp>
        <p:nvSpPr>
          <p:cNvPr id="386" name="Shape 38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Clr>
                <a:schemeClr val="dk1"/>
              </a:buClr>
              <a:buSzPct val="26190"/>
              <a:buFont typeface="Arial"/>
              <a:buNone/>
            </a:pPr>
            <a:r>
              <a:rPr lang="en" sz="4200">
                <a:solidFill>
                  <a:srgbClr val="D16349"/>
                </a:solidFill>
                <a:latin typeface="Georgia"/>
                <a:ea typeface="Georgia"/>
                <a:cs typeface="Georgia"/>
                <a:sym typeface="Georgia"/>
              </a:rPr>
              <a:t>MR_GREP</a:t>
            </a:r>
          </a:p>
        </p:txBody>
      </p:sp>
      <p:sp>
        <p:nvSpPr>
          <p:cNvPr id="387" name="Shape 387"/>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pic>
        <p:nvPicPr>
          <p:cNvPr id="388" name="Shape 388"/>
          <p:cNvPicPr preferRelativeResize="0"/>
          <p:nvPr/>
        </p:nvPicPr>
        <p:blipFill>
          <a:blip r:embed="rId3">
            <a:alphaModFix/>
          </a:blip>
          <a:stretch>
            <a:fillRect/>
          </a:stretch>
        </p:blipFill>
        <p:spPr>
          <a:xfrm>
            <a:off x="311688" y="1152463"/>
            <a:ext cx="4848225" cy="2638425"/>
          </a:xfrm>
          <a:prstGeom prst="rect">
            <a:avLst/>
          </a:prstGeom>
          <a:noFill/>
          <a:ln>
            <a:noFill/>
          </a:ln>
        </p:spPr>
      </p:pic>
      <p:sp>
        <p:nvSpPr>
          <p:cNvPr id="389" name="Shape 389"/>
          <p:cNvSpPr txBox="1"/>
          <p:nvPr/>
        </p:nvSpPr>
        <p:spPr>
          <a:xfrm>
            <a:off x="5409875" y="1152475"/>
            <a:ext cx="3462300" cy="559200"/>
          </a:xfrm>
          <a:prstGeom prst="rect">
            <a:avLst/>
          </a:prstGeom>
          <a:noFill/>
          <a:ln>
            <a:noFill/>
          </a:ln>
        </p:spPr>
        <p:txBody>
          <a:bodyPr anchorCtr="0" anchor="t" bIns="91425" lIns="91425" rIns="91425" wrap="square" tIns="91425">
            <a:noAutofit/>
          </a:bodyPr>
          <a:lstStyle/>
          <a:p>
            <a:pPr lvl="0">
              <a:spcBef>
                <a:spcPts val="0"/>
              </a:spcBef>
              <a:buNone/>
            </a:pPr>
            <a:r>
              <a:rPr lang="en" sz="1800">
                <a:solidFill>
                  <a:srgbClr val="666666"/>
                </a:solidFill>
              </a:rPr>
              <a:t>Locality helps:</a:t>
            </a:r>
          </a:p>
          <a:p>
            <a:pPr indent="-342900" lvl="0" marL="457200" rtl="0">
              <a:lnSpc>
                <a:spcPct val="115000"/>
              </a:lnSpc>
              <a:spcBef>
                <a:spcPts val="0"/>
              </a:spcBef>
              <a:buClr>
                <a:srgbClr val="666666"/>
              </a:buClr>
              <a:buSzPct val="100000"/>
              <a:buFont typeface="Wingdings"/>
              <a:buChar char="§"/>
            </a:pPr>
            <a:r>
              <a:rPr lang="en" sz="1800">
                <a:solidFill>
                  <a:srgbClr val="666666"/>
                </a:solidFill>
              </a:rPr>
              <a:t>1800 machines read 1 TB of data at peak of ~31 GB/s</a:t>
            </a:r>
          </a:p>
          <a:p>
            <a:pPr indent="-342900" lvl="0" marL="457200" rtl="0">
              <a:lnSpc>
                <a:spcPct val="115000"/>
              </a:lnSpc>
              <a:spcBef>
                <a:spcPts val="0"/>
              </a:spcBef>
              <a:buClr>
                <a:srgbClr val="666666"/>
              </a:buClr>
              <a:buSzPct val="100000"/>
              <a:buFont typeface="Wingdings"/>
              <a:buChar char="§"/>
            </a:pPr>
            <a:r>
              <a:rPr lang="en" sz="1800">
                <a:solidFill>
                  <a:srgbClr val="666666"/>
                </a:solidFill>
              </a:rPr>
              <a:t>Without this, rack switches would limit to 10 GB/s</a:t>
            </a:r>
          </a:p>
          <a:p>
            <a:pPr lvl="0">
              <a:spcBef>
                <a:spcPts val="0"/>
              </a:spcBef>
              <a:buNone/>
            </a:pPr>
            <a:r>
              <a:rPr lang="en" sz="1800">
                <a:solidFill>
                  <a:srgbClr val="666666"/>
                </a:solidFill>
                <a:highlight>
                  <a:srgbClr val="FFFFFF"/>
                </a:highlight>
              </a:rPr>
              <a:t>Startup overhead is significant for short jobs</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3" name="Shape 393"/>
        <p:cNvGrpSpPr/>
        <p:nvPr/>
      </p:nvGrpSpPr>
      <p:grpSpPr>
        <a:xfrm>
          <a:off x="0" y="0"/>
          <a:ext cx="0" cy="0"/>
          <a:chOff x="0" y="0"/>
          <a:chExt cx="0" cy="0"/>
        </a:xfrm>
      </p:grpSpPr>
      <p:sp>
        <p:nvSpPr>
          <p:cNvPr id="394" name="Shape 39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sz="4200">
                <a:solidFill>
                  <a:srgbClr val="D16349"/>
                </a:solidFill>
                <a:latin typeface="Georgia"/>
                <a:ea typeface="Georgia"/>
                <a:cs typeface="Georgia"/>
                <a:sym typeface="Georgia"/>
              </a:rPr>
              <a:t>MR_SORT</a:t>
            </a:r>
          </a:p>
        </p:txBody>
      </p:sp>
      <p:pic>
        <p:nvPicPr>
          <p:cNvPr id="395" name="Shape 395"/>
          <p:cNvPicPr preferRelativeResize="0"/>
          <p:nvPr/>
        </p:nvPicPr>
        <p:blipFill>
          <a:blip r:embed="rId3">
            <a:alphaModFix/>
          </a:blip>
          <a:stretch>
            <a:fillRect/>
          </a:stretch>
        </p:blipFill>
        <p:spPr>
          <a:xfrm>
            <a:off x="1969750" y="1182900"/>
            <a:ext cx="5481551" cy="3355550"/>
          </a:xfrm>
          <a:prstGeom prst="rect">
            <a:avLst/>
          </a:prstGeom>
          <a:noFill/>
          <a:ln>
            <a:noFill/>
          </a:ln>
        </p:spPr>
      </p:pic>
      <p:sp>
        <p:nvSpPr>
          <p:cNvPr id="396" name="Shape 396"/>
          <p:cNvSpPr/>
          <p:nvPr/>
        </p:nvSpPr>
        <p:spPr>
          <a:xfrm>
            <a:off x="3840450" y="1151350"/>
            <a:ext cx="1644000" cy="3355500"/>
          </a:xfrm>
          <a:prstGeom prst="roundRect">
            <a:avLst>
              <a:gd fmla="val 16667" name="adj"/>
            </a:avLst>
          </a:prstGeom>
          <a:noFill/>
          <a:ln cap="flat" cmpd="sng" w="76200">
            <a:solidFill>
              <a:srgbClr val="E0666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97" name="Shape 397"/>
          <p:cNvSpPr/>
          <p:nvPr/>
        </p:nvSpPr>
        <p:spPr>
          <a:xfrm>
            <a:off x="5593050" y="1151350"/>
            <a:ext cx="1644000" cy="3355500"/>
          </a:xfrm>
          <a:prstGeom prst="roundRect">
            <a:avLst>
              <a:gd fmla="val 16667" name="adj"/>
            </a:avLst>
          </a:prstGeom>
          <a:noFill/>
          <a:ln cap="flat" cmpd="sng" w="76200">
            <a:solidFill>
              <a:srgbClr val="1155CC"/>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98" name="Shape 398"/>
          <p:cNvSpPr txBox="1"/>
          <p:nvPr/>
        </p:nvSpPr>
        <p:spPr>
          <a:xfrm>
            <a:off x="3937650" y="4703625"/>
            <a:ext cx="4794000" cy="559200"/>
          </a:xfrm>
          <a:prstGeom prst="rect">
            <a:avLst/>
          </a:prstGeom>
          <a:noFill/>
          <a:ln>
            <a:noFill/>
          </a:ln>
        </p:spPr>
        <p:txBody>
          <a:bodyPr anchorCtr="0" anchor="t" bIns="91425" lIns="91425" rIns="91425" wrap="square" tIns="91425">
            <a:noAutofit/>
          </a:bodyPr>
          <a:lstStyle/>
          <a:p>
            <a:pPr lvl="0">
              <a:spcBef>
                <a:spcPts val="0"/>
              </a:spcBef>
              <a:buNone/>
            </a:pPr>
            <a:r>
              <a:rPr b="1" lang="en">
                <a:solidFill>
                  <a:srgbClr val="E06666"/>
                </a:solidFill>
              </a:rPr>
              <a:t>Backup helps</a:t>
            </a:r>
          </a:p>
        </p:txBody>
      </p:sp>
      <p:sp>
        <p:nvSpPr>
          <p:cNvPr id="399" name="Shape 399"/>
          <p:cNvSpPr txBox="1"/>
          <p:nvPr/>
        </p:nvSpPr>
        <p:spPr>
          <a:xfrm>
            <a:off x="5461650" y="4703625"/>
            <a:ext cx="4794000" cy="559200"/>
          </a:xfrm>
          <a:prstGeom prst="rect">
            <a:avLst/>
          </a:prstGeom>
          <a:noFill/>
          <a:ln>
            <a:noFill/>
          </a:ln>
        </p:spPr>
        <p:txBody>
          <a:bodyPr anchorCtr="0" anchor="t" bIns="91425" lIns="91425" rIns="91425" wrap="square" tIns="91425">
            <a:noAutofit/>
          </a:bodyPr>
          <a:lstStyle/>
          <a:p>
            <a:pPr lvl="0" rtl="0">
              <a:spcBef>
                <a:spcPts val="0"/>
              </a:spcBef>
              <a:buNone/>
            </a:pPr>
            <a:r>
              <a:rPr b="1" lang="en">
                <a:solidFill>
                  <a:srgbClr val="4A86E8"/>
                </a:solidFill>
              </a:rPr>
              <a:t>Fault Tolerance Works</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3" name="Shape 403"/>
        <p:cNvGrpSpPr/>
        <p:nvPr/>
      </p:nvGrpSpPr>
      <p:grpSpPr>
        <a:xfrm>
          <a:off x="0" y="0"/>
          <a:ext cx="0" cy="0"/>
          <a:chOff x="0" y="0"/>
          <a:chExt cx="0" cy="0"/>
        </a:xfrm>
      </p:grpSpPr>
      <p:sp>
        <p:nvSpPr>
          <p:cNvPr id="404" name="Shape 40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sz="4200">
                <a:solidFill>
                  <a:srgbClr val="D16349"/>
                </a:solidFill>
                <a:latin typeface="Georgia"/>
                <a:ea typeface="Georgia"/>
                <a:cs typeface="Georgia"/>
                <a:sym typeface="Georgia"/>
              </a:rPr>
              <a:t>What is MapReduce?</a:t>
            </a:r>
          </a:p>
        </p:txBody>
      </p:sp>
      <p:sp>
        <p:nvSpPr>
          <p:cNvPr id="405" name="Shape 405"/>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457200" lvl="0" rtl="0">
              <a:spcBef>
                <a:spcPts val="0"/>
              </a:spcBef>
              <a:buNone/>
            </a:pPr>
            <a:r>
              <a:rPr lang="en" sz="1400">
                <a:solidFill>
                  <a:srgbClr val="434343"/>
                </a:solidFill>
                <a:highlight>
                  <a:srgbClr val="FFFFFF"/>
                </a:highlight>
              </a:rPr>
              <a:t>MapReduce is a software framework for </a:t>
            </a:r>
            <a:r>
              <a:rPr lang="en" sz="1400">
                <a:solidFill>
                  <a:srgbClr val="980000"/>
                </a:solidFill>
                <a:highlight>
                  <a:srgbClr val="FFFFFF"/>
                </a:highlight>
              </a:rPr>
              <a:t>easily writing applications</a:t>
            </a:r>
            <a:r>
              <a:rPr lang="en" sz="1400">
                <a:solidFill>
                  <a:srgbClr val="434343"/>
                </a:solidFill>
                <a:highlight>
                  <a:srgbClr val="FFFFFF"/>
                </a:highlight>
              </a:rPr>
              <a:t> which process vast amounts of data (multi-terabyte data-sets) in-parallel on large clusters (thousands of nodes) of commodity hardware in a reliable, fault-tolerant manner.</a:t>
            </a:r>
          </a:p>
          <a:p>
            <a:pPr indent="457200" lvl="0" marL="2286000" rtl="0">
              <a:spcBef>
                <a:spcPts val="0"/>
              </a:spcBef>
              <a:buNone/>
            </a:pPr>
            <a:r>
              <a:rPr i="1" lang="en" sz="1400">
                <a:solidFill>
                  <a:srgbClr val="434343"/>
                </a:solidFill>
              </a:rPr>
              <a:t>https://hadoop.apache.org</a:t>
            </a:r>
          </a:p>
          <a:p>
            <a:pPr indent="457200" lvl="0" rtl="0">
              <a:spcBef>
                <a:spcPts val="0"/>
              </a:spcBef>
              <a:buNone/>
            </a:pPr>
            <a:r>
              <a:rPr lang="en" sz="1400"/>
              <a:t>MR is more like an extract-transform-load (ETL) system than a DBMS, as it quickly loads and processes large amounts of data in an ad hoc manner. As such, it complements DBMS technology rather than competes with it.</a:t>
            </a:r>
          </a:p>
        </p:txBody>
      </p:sp>
      <p:sp>
        <p:nvSpPr>
          <p:cNvPr id="406" name="Shape 406"/>
          <p:cNvSpPr txBox="1"/>
          <p:nvPr/>
        </p:nvSpPr>
        <p:spPr>
          <a:xfrm>
            <a:off x="3042100" y="3292325"/>
            <a:ext cx="5944800" cy="498000"/>
          </a:xfrm>
          <a:prstGeom prst="rect">
            <a:avLst/>
          </a:prstGeom>
          <a:noFill/>
          <a:ln>
            <a:noFill/>
          </a:ln>
        </p:spPr>
        <p:txBody>
          <a:bodyPr anchorCtr="0" anchor="t" bIns="91425" lIns="91425" rIns="91425" wrap="square" tIns="91425">
            <a:noAutofit/>
          </a:bodyPr>
          <a:lstStyle/>
          <a:p>
            <a:pPr lvl="0" rtl="0">
              <a:spcBef>
                <a:spcPts val="0"/>
              </a:spcBef>
              <a:buNone/>
            </a:pPr>
            <a:r>
              <a:rPr i="1" lang="en">
                <a:solidFill>
                  <a:srgbClr val="434343"/>
                </a:solidFill>
              </a:rPr>
              <a:t>MapReduce and Parallel DBMSs: Friends or Foes?</a:t>
            </a:r>
          </a:p>
          <a:p>
            <a:pPr lvl="0" rtl="0">
              <a:spcBef>
                <a:spcPts val="0"/>
              </a:spcBef>
              <a:buNone/>
            </a:pPr>
            <a:r>
              <a:rPr i="1" lang="en">
                <a:solidFill>
                  <a:srgbClr val="434343"/>
                </a:solidFill>
              </a:rPr>
              <a:t>Michael Stonebraker et al.</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0" name="Shape 410"/>
        <p:cNvGrpSpPr/>
        <p:nvPr/>
      </p:nvGrpSpPr>
      <p:grpSpPr>
        <a:xfrm>
          <a:off x="0" y="0"/>
          <a:ext cx="0" cy="0"/>
          <a:chOff x="0" y="0"/>
          <a:chExt cx="0" cy="0"/>
        </a:xfrm>
      </p:grpSpPr>
      <p:sp>
        <p:nvSpPr>
          <p:cNvPr id="411" name="Shape 41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Clr>
                <a:schemeClr val="dk1"/>
              </a:buClr>
              <a:buSzPct val="26190"/>
              <a:buFont typeface="Arial"/>
              <a:buNone/>
            </a:pPr>
            <a:r>
              <a:rPr lang="en" sz="4200">
                <a:solidFill>
                  <a:srgbClr val="D16349"/>
                </a:solidFill>
                <a:latin typeface="Georgia"/>
                <a:ea typeface="Georgia"/>
                <a:cs typeface="Georgia"/>
                <a:sym typeface="Georgia"/>
              </a:rPr>
              <a:t>Limitations</a:t>
            </a:r>
          </a:p>
        </p:txBody>
      </p:sp>
      <p:sp>
        <p:nvSpPr>
          <p:cNvPr id="412" name="Shape 412"/>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MapReduce greatly simplified “big data”	analysis	on large,	 unreliable clusters </a:t>
            </a:r>
          </a:p>
          <a:p>
            <a:pPr lvl="0">
              <a:spcBef>
                <a:spcPts val="0"/>
              </a:spcBef>
              <a:buNone/>
            </a:pPr>
            <a:r>
              <a:rPr lang="en"/>
              <a:t>But as soon as it got popular, users	wanted more: </a:t>
            </a:r>
          </a:p>
          <a:p>
            <a:pPr indent="-228600" lvl="0" marL="457200" rtl="0">
              <a:spcBef>
                <a:spcPts val="0"/>
              </a:spcBef>
              <a:buAutoNum type="arabicPeriod"/>
            </a:pPr>
            <a:r>
              <a:rPr lang="en"/>
              <a:t>More complex, multi-stage	applications (e.g. iterative machine learning &amp;	graph processing) </a:t>
            </a:r>
          </a:p>
          <a:p>
            <a:pPr indent="-228600" lvl="0" marL="457200" rtl="0">
              <a:spcBef>
                <a:spcPts val="0"/>
              </a:spcBef>
              <a:buAutoNum type="arabicPeriod"/>
            </a:pPr>
            <a:r>
              <a:rPr lang="en"/>
              <a:t>More interactive ad-hoc queries</a:t>
            </a:r>
          </a:p>
          <a:p>
            <a:pPr lvl="0">
              <a:spcBef>
                <a:spcPts val="0"/>
              </a:spcBef>
              <a:buNone/>
            </a:pPr>
            <a:r>
              <a:rPr lang="en"/>
              <a:t>These tasks require reusing data between jobs.</a:t>
            </a:r>
          </a:p>
          <a:p>
            <a:pPr lvl="0" rtl="0">
              <a:spcBef>
                <a:spcPts val="0"/>
              </a:spcBef>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Shape 12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Clr>
                <a:schemeClr val="dk1"/>
              </a:buClr>
              <a:buSzPct val="26190"/>
              <a:buFont typeface="Arial"/>
              <a:buNone/>
            </a:pPr>
            <a:r>
              <a:rPr lang="en" sz="4200">
                <a:solidFill>
                  <a:srgbClr val="D16349"/>
                </a:solidFill>
                <a:latin typeface="Georgia"/>
                <a:ea typeface="Georgia"/>
                <a:cs typeface="Georgia"/>
                <a:sym typeface="Georgia"/>
              </a:rPr>
              <a:t>Timeline</a:t>
            </a:r>
          </a:p>
          <a:p>
            <a:pPr lvl="0" rtl="0">
              <a:spcBef>
                <a:spcPts val="0"/>
              </a:spcBef>
              <a:buNone/>
            </a:pPr>
            <a:r>
              <a:t/>
            </a:r>
            <a:endParaRPr/>
          </a:p>
        </p:txBody>
      </p:sp>
      <p:sp>
        <p:nvSpPr>
          <p:cNvPr id="122" name="Shape 122"/>
          <p:cNvSpPr txBox="1"/>
          <p:nvPr/>
        </p:nvSpPr>
        <p:spPr>
          <a:xfrm>
            <a:off x="393500" y="4672700"/>
            <a:ext cx="8520600" cy="119400"/>
          </a:xfrm>
          <a:prstGeom prst="rect">
            <a:avLst/>
          </a:prstGeom>
          <a:noFill/>
          <a:ln>
            <a:noFill/>
          </a:ln>
        </p:spPr>
        <p:txBody>
          <a:bodyPr anchorCtr="0" anchor="t" bIns="91425" lIns="91425" rIns="91425" wrap="square" tIns="91425">
            <a:noAutofit/>
          </a:bodyPr>
          <a:lstStyle/>
          <a:p>
            <a:pPr lvl="0" rtl="0">
              <a:lnSpc>
                <a:spcPct val="115000"/>
              </a:lnSpc>
              <a:spcBef>
                <a:spcPts val="0"/>
              </a:spcBef>
              <a:spcAft>
                <a:spcPts val="1600"/>
              </a:spcAft>
              <a:buNone/>
            </a:pPr>
            <a:r>
              <a:rPr lang="en" sz="800"/>
              <a:t>https://image.slidesharecdn.com/adioshadoopholasparkt3chfestdhiguero-150213043715-conversion-gate01/95/adios-hadoop-hola-spark-t3chfest-2015-9-638.jpg?cb=1423802358</a:t>
            </a:r>
          </a:p>
          <a:p>
            <a:pPr lvl="0" rtl="0">
              <a:spcBef>
                <a:spcPts val="0"/>
              </a:spcBef>
              <a:buNone/>
            </a:pPr>
            <a:r>
              <a:t/>
            </a:r>
            <a:endParaRPr/>
          </a:p>
        </p:txBody>
      </p:sp>
      <p:pic>
        <p:nvPicPr>
          <p:cNvPr descr="timeline.jpg" id="123" name="Shape 123"/>
          <p:cNvPicPr preferRelativeResize="0"/>
          <p:nvPr/>
        </p:nvPicPr>
        <p:blipFill>
          <a:blip r:embed="rId3">
            <a:alphaModFix/>
          </a:blip>
          <a:stretch>
            <a:fillRect/>
          </a:stretch>
        </p:blipFill>
        <p:spPr>
          <a:xfrm>
            <a:off x="1178127" y="1201727"/>
            <a:ext cx="6842550" cy="3028475"/>
          </a:xfrm>
          <a:prstGeom prst="rect">
            <a:avLst/>
          </a:prstGeom>
          <a:noFill/>
          <a:ln>
            <a:noFill/>
          </a:ln>
        </p:spPr>
      </p:pic>
      <p:cxnSp>
        <p:nvCxnSpPr>
          <p:cNvPr id="124" name="Shape 124"/>
          <p:cNvCxnSpPr/>
          <p:nvPr/>
        </p:nvCxnSpPr>
        <p:spPr>
          <a:xfrm>
            <a:off x="5980825" y="2482050"/>
            <a:ext cx="0" cy="433500"/>
          </a:xfrm>
          <a:prstGeom prst="straightConnector1">
            <a:avLst/>
          </a:prstGeom>
          <a:noFill/>
          <a:ln cap="flat" cmpd="sng" w="9525">
            <a:solidFill>
              <a:schemeClr val="dk2"/>
            </a:solidFill>
            <a:prstDash val="solid"/>
            <a:round/>
            <a:headEnd len="lg" w="lg" type="none"/>
            <a:tailEnd len="lg" w="lg" type="triangle"/>
          </a:ln>
        </p:spPr>
      </p:cxnSp>
      <p:sp>
        <p:nvSpPr>
          <p:cNvPr id="125" name="Shape 125"/>
          <p:cNvSpPr txBox="1"/>
          <p:nvPr/>
        </p:nvSpPr>
        <p:spPr>
          <a:xfrm>
            <a:off x="5479925" y="2115750"/>
            <a:ext cx="1143900" cy="366300"/>
          </a:xfrm>
          <a:prstGeom prst="rect">
            <a:avLst/>
          </a:prstGeom>
          <a:noFill/>
          <a:ln>
            <a:noFill/>
          </a:ln>
        </p:spPr>
        <p:txBody>
          <a:bodyPr anchorCtr="0" anchor="t" bIns="91425" lIns="91425" rIns="91425" wrap="square" tIns="91425">
            <a:noAutofit/>
          </a:bodyPr>
          <a:lstStyle/>
          <a:p>
            <a:pPr lvl="0">
              <a:spcBef>
                <a:spcPts val="0"/>
              </a:spcBef>
              <a:buNone/>
            </a:pPr>
            <a:r>
              <a:rPr lang="en"/>
              <a:t>RDD paper</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6" name="Shape 416"/>
        <p:cNvGrpSpPr/>
        <p:nvPr/>
      </p:nvGrpSpPr>
      <p:grpSpPr>
        <a:xfrm>
          <a:off x="0" y="0"/>
          <a:ext cx="0" cy="0"/>
          <a:chOff x="0" y="0"/>
          <a:chExt cx="0" cy="0"/>
        </a:xfrm>
      </p:grpSpPr>
      <p:sp>
        <p:nvSpPr>
          <p:cNvPr id="417" name="Shape 41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Clr>
                <a:schemeClr val="dk1"/>
              </a:buClr>
              <a:buSzPct val="26190"/>
              <a:buFont typeface="Arial"/>
              <a:buNone/>
            </a:pPr>
            <a:r>
              <a:rPr lang="en" sz="4200">
                <a:solidFill>
                  <a:srgbClr val="D16349"/>
                </a:solidFill>
                <a:latin typeface="Georgia"/>
                <a:ea typeface="Georgia"/>
                <a:cs typeface="Georgia"/>
                <a:sym typeface="Georgia"/>
              </a:rPr>
              <a:t>Limitations</a:t>
            </a:r>
          </a:p>
        </p:txBody>
      </p:sp>
      <p:sp>
        <p:nvSpPr>
          <p:cNvPr id="418" name="Shape 418"/>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Iterative algorithms and interactive data queries both require one thing that MapReduce lacks:</a:t>
            </a:r>
          </a:p>
          <a:p>
            <a:pPr lvl="0">
              <a:spcBef>
                <a:spcPts val="0"/>
              </a:spcBef>
              <a:buNone/>
            </a:pPr>
            <a:r>
              <a:rPr lang="en"/>
              <a:t>	E</a:t>
            </a:r>
            <a:r>
              <a:rPr lang="en"/>
              <a:t>fficient </a:t>
            </a:r>
            <a:r>
              <a:rPr b="1" lang="en"/>
              <a:t>data sharing</a:t>
            </a:r>
            <a:r>
              <a:rPr lang="en"/>
              <a:t> primitives</a:t>
            </a:r>
          </a:p>
          <a:p>
            <a:pPr lvl="0">
              <a:spcBef>
                <a:spcPts val="0"/>
              </a:spcBef>
              <a:buNone/>
            </a:pPr>
            <a:r>
              <a:rPr lang="en"/>
              <a:t>MapReduce shares data across jobs by writing to stable storage.</a:t>
            </a:r>
          </a:p>
          <a:p>
            <a:pPr lvl="0">
              <a:spcBef>
                <a:spcPts val="0"/>
              </a:spcBef>
              <a:buNone/>
            </a:pPr>
            <a:r>
              <a:rPr lang="en"/>
              <a:t>This is </a:t>
            </a:r>
            <a:r>
              <a:rPr b="1" lang="en"/>
              <a:t>SLOW</a:t>
            </a:r>
            <a:r>
              <a:rPr lang="en"/>
              <a:t> because of replication and disk I/O, but necessary for fault tolerance.</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2" name="Shape 422"/>
        <p:cNvGrpSpPr/>
        <p:nvPr/>
      </p:nvGrpSpPr>
      <p:grpSpPr>
        <a:xfrm>
          <a:off x="0" y="0"/>
          <a:ext cx="0" cy="0"/>
          <a:chOff x="0" y="0"/>
          <a:chExt cx="0" cy="0"/>
        </a:xfrm>
      </p:grpSpPr>
      <p:sp>
        <p:nvSpPr>
          <p:cNvPr id="423" name="Shape 42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Clr>
                <a:schemeClr val="dk1"/>
              </a:buClr>
              <a:buSzPct val="26190"/>
              <a:buFont typeface="Arial"/>
              <a:buNone/>
            </a:pPr>
            <a:r>
              <a:rPr lang="en" sz="4200">
                <a:solidFill>
                  <a:srgbClr val="D16349"/>
                </a:solidFill>
                <a:latin typeface="Georgia"/>
                <a:ea typeface="Georgia"/>
                <a:cs typeface="Georgia"/>
                <a:sym typeface="Georgia"/>
              </a:rPr>
              <a:t>Motivation for a new system</a:t>
            </a:r>
          </a:p>
        </p:txBody>
      </p:sp>
      <p:sp>
        <p:nvSpPr>
          <p:cNvPr id="424" name="Shape 42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lnSpc>
                <a:spcPct val="100000"/>
              </a:lnSpc>
              <a:spcBef>
                <a:spcPts val="0"/>
              </a:spcBef>
              <a:spcAft>
                <a:spcPts val="0"/>
              </a:spcAft>
              <a:buNone/>
            </a:pPr>
            <a:r>
              <a:t/>
            </a:r>
            <a:endParaRPr>
              <a:solidFill>
                <a:srgbClr val="242729"/>
              </a:solidFill>
            </a:endParaRPr>
          </a:p>
          <a:p>
            <a:pPr lvl="0" rtl="0">
              <a:lnSpc>
                <a:spcPct val="100000"/>
              </a:lnSpc>
              <a:spcBef>
                <a:spcPts val="0"/>
              </a:spcBef>
              <a:spcAft>
                <a:spcPts val="0"/>
              </a:spcAft>
              <a:buNone/>
            </a:pPr>
            <a:r>
              <a:rPr lang="en">
                <a:solidFill>
                  <a:srgbClr val="242729"/>
                </a:solidFill>
              </a:rPr>
              <a:t>Memory is much faster than disk</a:t>
            </a:r>
          </a:p>
          <a:p>
            <a:pPr lvl="0" rtl="0">
              <a:lnSpc>
                <a:spcPct val="100000"/>
              </a:lnSpc>
              <a:spcBef>
                <a:spcPts val="0"/>
              </a:spcBef>
              <a:spcAft>
                <a:spcPts val="0"/>
              </a:spcAft>
              <a:buNone/>
            </a:pPr>
            <a:r>
              <a:t/>
            </a:r>
            <a:endParaRPr>
              <a:solidFill>
                <a:srgbClr val="242729"/>
              </a:solidFill>
            </a:endParaRPr>
          </a:p>
          <a:p>
            <a:pPr lvl="0" rtl="0">
              <a:lnSpc>
                <a:spcPct val="100000"/>
              </a:lnSpc>
              <a:spcBef>
                <a:spcPts val="0"/>
              </a:spcBef>
              <a:spcAft>
                <a:spcPts val="0"/>
              </a:spcAft>
              <a:buNone/>
            </a:pPr>
            <a:r>
              <a:rPr lang="en">
                <a:solidFill>
                  <a:srgbClr val="242729"/>
                </a:solidFill>
              </a:rPr>
              <a:t>Goal: keep data in memory and share between jobs. </a:t>
            </a:r>
          </a:p>
          <a:p>
            <a:pPr lvl="0" rtl="0">
              <a:lnSpc>
                <a:spcPct val="100000"/>
              </a:lnSpc>
              <a:spcBef>
                <a:spcPts val="0"/>
              </a:spcBef>
              <a:spcAft>
                <a:spcPts val="0"/>
              </a:spcAft>
              <a:buNone/>
            </a:pPr>
            <a:r>
              <a:t/>
            </a:r>
            <a:endParaRPr>
              <a:solidFill>
                <a:srgbClr val="242729"/>
              </a:solidFill>
            </a:endParaRPr>
          </a:p>
          <a:p>
            <a:pPr lvl="0" rtl="0">
              <a:lnSpc>
                <a:spcPct val="100000"/>
              </a:lnSpc>
              <a:spcBef>
                <a:spcPts val="0"/>
              </a:spcBef>
              <a:spcAft>
                <a:spcPts val="0"/>
              </a:spcAft>
              <a:buClr>
                <a:schemeClr val="dk1"/>
              </a:buClr>
              <a:buSzPct val="61111"/>
              <a:buFont typeface="Arial"/>
              <a:buNone/>
            </a:pPr>
            <a:r>
              <a:rPr lang="en">
                <a:solidFill>
                  <a:srgbClr val="242729"/>
                </a:solidFill>
              </a:rPr>
              <a:t>Challenge: a distributed memory abstraction that is</a:t>
            </a:r>
            <a:r>
              <a:rPr b="1" lang="en">
                <a:solidFill>
                  <a:srgbClr val="242729"/>
                </a:solidFill>
              </a:rPr>
              <a:t> fault tolerant</a:t>
            </a:r>
            <a:r>
              <a:rPr lang="en">
                <a:solidFill>
                  <a:srgbClr val="242729"/>
                </a:solidFill>
              </a:rPr>
              <a:t> and </a:t>
            </a:r>
            <a:r>
              <a:rPr b="1" lang="en">
                <a:solidFill>
                  <a:srgbClr val="242729"/>
                </a:solidFill>
              </a:rPr>
              <a:t>efficient</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8" name="Shape 428"/>
        <p:cNvGrpSpPr/>
        <p:nvPr/>
      </p:nvGrpSpPr>
      <p:grpSpPr>
        <a:xfrm>
          <a:off x="0" y="0"/>
          <a:ext cx="0" cy="0"/>
          <a:chOff x="0" y="0"/>
          <a:chExt cx="0" cy="0"/>
        </a:xfrm>
      </p:grpSpPr>
      <p:sp>
        <p:nvSpPr>
          <p:cNvPr id="429" name="Shape 429"/>
          <p:cNvSpPr txBox="1"/>
          <p:nvPr>
            <p:ph type="title"/>
          </p:nvPr>
        </p:nvSpPr>
        <p:spPr>
          <a:xfrm>
            <a:off x="311700" y="2233075"/>
            <a:ext cx="8520600" cy="841800"/>
          </a:xfrm>
          <a:prstGeom prst="rect">
            <a:avLst/>
          </a:prstGeom>
        </p:spPr>
        <p:txBody>
          <a:bodyPr anchorCtr="0" anchor="ctr" bIns="91425" lIns="91425" rIns="91425" wrap="square" tIns="91425">
            <a:noAutofit/>
          </a:bodyPr>
          <a:lstStyle/>
          <a:p>
            <a:pPr lvl="0">
              <a:spcBef>
                <a:spcPts val="0"/>
              </a:spcBef>
              <a:buNone/>
            </a:pPr>
            <a:r>
              <a:rPr lang="en">
                <a:solidFill>
                  <a:srgbClr val="D16349"/>
                </a:solidFill>
                <a:latin typeface="Georgia"/>
                <a:ea typeface="Georgia"/>
                <a:cs typeface="Georgia"/>
                <a:sym typeface="Georgia"/>
              </a:rPr>
              <a:t>Resilient Distributed Datasets: </a:t>
            </a:r>
          </a:p>
          <a:p>
            <a:pPr lvl="0" rtl="0">
              <a:spcBef>
                <a:spcPts val="0"/>
              </a:spcBef>
              <a:buNone/>
            </a:pPr>
            <a:r>
              <a:rPr lang="en">
                <a:solidFill>
                  <a:srgbClr val="D16349"/>
                </a:solidFill>
                <a:latin typeface="Georgia"/>
                <a:ea typeface="Georgia"/>
                <a:cs typeface="Georgia"/>
                <a:sym typeface="Georgia"/>
              </a:rPr>
              <a:t>A Fault-Tolerant Abstraction for In-Memory Cluster Computing</a:t>
            </a:r>
            <a:r>
              <a:rPr lang="en" sz="4200">
                <a:solidFill>
                  <a:srgbClr val="D16349"/>
                </a:solidFill>
                <a:latin typeface="Georgia"/>
                <a:ea typeface="Georgia"/>
                <a:cs typeface="Georgia"/>
                <a:sym typeface="Georgia"/>
              </a:rPr>
              <a:t>   </a:t>
            </a:r>
          </a:p>
          <a:p>
            <a:pPr indent="387350" lvl="0" marL="1371600" rtl="0" algn="l">
              <a:spcBef>
                <a:spcPts val="0"/>
              </a:spcBef>
              <a:buClr>
                <a:schemeClr val="dk1"/>
              </a:buClr>
              <a:buSzPct val="30555"/>
              <a:buFont typeface="Arial"/>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3" name="Shape 433"/>
        <p:cNvGrpSpPr/>
        <p:nvPr/>
      </p:nvGrpSpPr>
      <p:grpSpPr>
        <a:xfrm>
          <a:off x="0" y="0"/>
          <a:ext cx="0" cy="0"/>
          <a:chOff x="0" y="0"/>
          <a:chExt cx="0" cy="0"/>
        </a:xfrm>
      </p:grpSpPr>
      <p:sp>
        <p:nvSpPr>
          <p:cNvPr id="434" name="Shape 434"/>
          <p:cNvSpPr txBox="1"/>
          <p:nvPr>
            <p:ph type="title"/>
          </p:nvPr>
        </p:nvSpPr>
        <p:spPr>
          <a:xfrm>
            <a:off x="311700" y="292625"/>
            <a:ext cx="8520600" cy="572700"/>
          </a:xfrm>
          <a:prstGeom prst="rect">
            <a:avLst/>
          </a:prstGeom>
        </p:spPr>
        <p:txBody>
          <a:bodyPr anchorCtr="0" anchor="t" bIns="91425" lIns="91425" rIns="91425" wrap="square" tIns="91425">
            <a:noAutofit/>
          </a:bodyPr>
          <a:lstStyle/>
          <a:p>
            <a:pPr lvl="0" rtl="0" algn="l">
              <a:spcBef>
                <a:spcPts val="0"/>
              </a:spcBef>
              <a:buClr>
                <a:schemeClr val="dk1"/>
              </a:buClr>
              <a:buSzPct val="78571"/>
              <a:buFont typeface="Arial"/>
              <a:buNone/>
            </a:pPr>
            <a:r>
              <a:rPr lang="en" sz="1400">
                <a:solidFill>
                  <a:srgbClr val="D16349"/>
                </a:solidFill>
                <a:latin typeface="Georgia"/>
                <a:ea typeface="Georgia"/>
                <a:cs typeface="Georgia"/>
                <a:sym typeface="Georgia"/>
              </a:rPr>
              <a:t>Resilient Distributed Datasets: A Fault-Tolerant Abstraction for In-Memory Cluster Computing</a:t>
            </a:r>
          </a:p>
        </p:txBody>
      </p:sp>
      <p:sp>
        <p:nvSpPr>
          <p:cNvPr id="435" name="Shape 435"/>
          <p:cNvSpPr txBox="1"/>
          <p:nvPr>
            <p:ph idx="1" type="body"/>
          </p:nvPr>
        </p:nvSpPr>
        <p:spPr>
          <a:xfrm>
            <a:off x="339100" y="933400"/>
            <a:ext cx="8520600" cy="3416400"/>
          </a:xfrm>
          <a:prstGeom prst="rect">
            <a:avLst/>
          </a:prstGeom>
        </p:spPr>
        <p:txBody>
          <a:bodyPr anchorCtr="0" anchor="t" bIns="91425" lIns="91425" rIns="91425" wrap="square" tIns="91425">
            <a:noAutofit/>
          </a:bodyPr>
          <a:lstStyle/>
          <a:p>
            <a:pPr lvl="0" rtl="0">
              <a:spcBef>
                <a:spcPts val="0"/>
              </a:spcBef>
              <a:buNone/>
            </a:pPr>
            <a:r>
              <a:rPr lang="en"/>
              <a:t>NS</a:t>
            </a:r>
            <a:r>
              <a:rPr lang="en"/>
              <a:t>DI 2012</a:t>
            </a:r>
          </a:p>
          <a:p>
            <a:pPr lvl="0" rtl="0">
              <a:spcBef>
                <a:spcPts val="0"/>
              </a:spcBef>
              <a:buNone/>
            </a:pPr>
            <a:r>
              <a:rPr lang="en"/>
              <a:t>2345 citations </a:t>
            </a:r>
          </a:p>
          <a:p>
            <a:pPr lvl="0" rtl="0">
              <a:spcBef>
                <a:spcPts val="0"/>
              </a:spcBef>
              <a:buNone/>
            </a:pPr>
            <a:r>
              <a:rPr lang="en" sz="1400">
                <a:solidFill>
                  <a:srgbClr val="000000"/>
                </a:solidFill>
                <a:latin typeface="Georgia"/>
                <a:ea typeface="Georgia"/>
                <a:cs typeface="Georgia"/>
                <a:sym typeface="Georgia"/>
              </a:rPr>
              <a:t>Matei Zaharia, </a:t>
            </a:r>
            <a:r>
              <a:rPr lang="en" sz="1000">
                <a:solidFill>
                  <a:srgbClr val="000000"/>
                </a:solidFill>
                <a:latin typeface="Georgia"/>
                <a:ea typeface="Georgia"/>
                <a:cs typeface="Georgia"/>
                <a:sym typeface="Georgia"/>
              </a:rPr>
              <a:t>Assistant Professor, Stanford CS</a:t>
            </a:r>
          </a:p>
          <a:p>
            <a:pPr lvl="0">
              <a:spcBef>
                <a:spcPts val="0"/>
              </a:spcBef>
              <a:buNone/>
            </a:pPr>
            <a:r>
              <a:rPr lang="en" sz="1400">
                <a:solidFill>
                  <a:srgbClr val="000000"/>
                </a:solidFill>
                <a:latin typeface="Georgia"/>
                <a:ea typeface="Georgia"/>
                <a:cs typeface="Georgia"/>
                <a:sym typeface="Georgia"/>
              </a:rPr>
              <a:t>Mosharaf Chowdhury, </a:t>
            </a:r>
            <a:r>
              <a:rPr lang="en" sz="1000">
                <a:solidFill>
                  <a:schemeClr val="dk1"/>
                </a:solidFill>
                <a:latin typeface="Georgia"/>
                <a:ea typeface="Georgia"/>
                <a:cs typeface="Georgia"/>
                <a:sym typeface="Georgia"/>
              </a:rPr>
              <a:t>Assistant Professor, UMich EECS</a:t>
            </a:r>
          </a:p>
          <a:p>
            <a:pPr lvl="0" rtl="0">
              <a:spcBef>
                <a:spcPts val="0"/>
              </a:spcBef>
              <a:buNone/>
            </a:pPr>
            <a:r>
              <a:rPr lang="en" sz="1400">
                <a:solidFill>
                  <a:srgbClr val="000000"/>
                </a:solidFill>
                <a:latin typeface="Georgia"/>
                <a:ea typeface="Georgia"/>
                <a:cs typeface="Georgia"/>
                <a:sym typeface="Georgia"/>
              </a:rPr>
              <a:t>Tathagata Das,  </a:t>
            </a:r>
            <a:r>
              <a:rPr lang="en" sz="1000">
                <a:solidFill>
                  <a:schemeClr val="dk1"/>
                </a:solidFill>
                <a:latin typeface="Georgia"/>
                <a:ea typeface="Georgia"/>
                <a:cs typeface="Georgia"/>
                <a:sym typeface="Georgia"/>
              </a:rPr>
              <a:t>Software Engineer, Databricks</a:t>
            </a:r>
          </a:p>
          <a:p>
            <a:pPr lvl="0" rtl="0">
              <a:spcBef>
                <a:spcPts val="0"/>
              </a:spcBef>
              <a:buNone/>
            </a:pPr>
            <a:r>
              <a:rPr lang="en" sz="1400">
                <a:solidFill>
                  <a:srgbClr val="000000"/>
                </a:solidFill>
                <a:latin typeface="Georgia"/>
                <a:ea typeface="Georgia"/>
                <a:cs typeface="Georgia"/>
                <a:sym typeface="Georgia"/>
              </a:rPr>
              <a:t>Ankur Dave, </a:t>
            </a:r>
            <a:r>
              <a:rPr lang="en" sz="1000">
                <a:solidFill>
                  <a:schemeClr val="dk1"/>
                </a:solidFill>
                <a:latin typeface="Georgia"/>
                <a:ea typeface="Georgia"/>
                <a:cs typeface="Georgia"/>
                <a:sym typeface="Georgia"/>
              </a:rPr>
              <a:t>PhD, UCB</a:t>
            </a:r>
          </a:p>
          <a:p>
            <a:pPr lvl="0" rtl="0">
              <a:spcBef>
                <a:spcPts val="0"/>
              </a:spcBef>
              <a:buNone/>
            </a:pPr>
            <a:r>
              <a:rPr lang="en" sz="1400">
                <a:solidFill>
                  <a:srgbClr val="000000"/>
                </a:solidFill>
                <a:latin typeface="Georgia"/>
                <a:ea typeface="Georgia"/>
                <a:cs typeface="Georgia"/>
                <a:sym typeface="Georgia"/>
              </a:rPr>
              <a:t>Justin Ma, </a:t>
            </a:r>
            <a:r>
              <a:rPr lang="en" sz="1400">
                <a:solidFill>
                  <a:schemeClr val="dk1"/>
                </a:solidFill>
                <a:latin typeface="Georgia"/>
                <a:ea typeface="Georgia"/>
                <a:cs typeface="Georgia"/>
                <a:sym typeface="Georgia"/>
              </a:rPr>
              <a:t> </a:t>
            </a:r>
            <a:r>
              <a:rPr lang="en" sz="1000">
                <a:solidFill>
                  <a:schemeClr val="dk1"/>
                </a:solidFill>
                <a:latin typeface="Georgia"/>
                <a:ea typeface="Georgia"/>
                <a:cs typeface="Georgia"/>
                <a:sym typeface="Georgia"/>
              </a:rPr>
              <a:t>Software Engineer, Google</a:t>
            </a:r>
          </a:p>
        </p:txBody>
      </p:sp>
      <p:sp>
        <p:nvSpPr>
          <p:cNvPr id="436" name="Shape 436"/>
          <p:cNvSpPr txBox="1"/>
          <p:nvPr/>
        </p:nvSpPr>
        <p:spPr>
          <a:xfrm>
            <a:off x="1918850" y="986875"/>
            <a:ext cx="1651800" cy="371400"/>
          </a:xfrm>
          <a:prstGeom prst="rect">
            <a:avLst/>
          </a:prstGeom>
          <a:noFill/>
          <a:ln>
            <a:noFill/>
          </a:ln>
        </p:spPr>
        <p:txBody>
          <a:bodyPr anchorCtr="0" anchor="t" bIns="91425" lIns="91425" rIns="91425" wrap="square" tIns="91425">
            <a:noAutofit/>
          </a:bodyPr>
          <a:lstStyle/>
          <a:p>
            <a:pPr lvl="0" rtl="0">
              <a:spcBef>
                <a:spcPts val="0"/>
              </a:spcBef>
              <a:buNone/>
            </a:pPr>
            <a:r>
              <a:rPr b="1" lang="en" sz="1050">
                <a:solidFill>
                  <a:schemeClr val="dk1"/>
                </a:solidFill>
                <a:highlight>
                  <a:srgbClr val="FFFFFF"/>
                </a:highlight>
              </a:rPr>
              <a:t>Awarded Best Paper!</a:t>
            </a:r>
          </a:p>
        </p:txBody>
      </p:sp>
      <p:sp>
        <p:nvSpPr>
          <p:cNvPr id="437" name="Shape 437"/>
          <p:cNvSpPr/>
          <p:nvPr/>
        </p:nvSpPr>
        <p:spPr>
          <a:xfrm>
            <a:off x="1798850" y="1000075"/>
            <a:ext cx="1695600" cy="345000"/>
          </a:xfrm>
          <a:prstGeom prst="roundRect">
            <a:avLst>
              <a:gd fmla="val 16667" name="adj"/>
            </a:avLst>
          </a:prstGeom>
          <a:noFill/>
          <a:ln cap="flat" cmpd="sng" w="28575">
            <a:solidFill>
              <a:srgbClr val="E0666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38" name="Shape 438"/>
          <p:cNvSpPr txBox="1"/>
          <p:nvPr/>
        </p:nvSpPr>
        <p:spPr>
          <a:xfrm>
            <a:off x="4205225" y="1976900"/>
            <a:ext cx="3205200" cy="2448600"/>
          </a:xfrm>
          <a:prstGeom prst="rect">
            <a:avLst/>
          </a:prstGeom>
          <a:noFill/>
          <a:ln>
            <a:noFill/>
          </a:ln>
        </p:spPr>
        <p:txBody>
          <a:bodyPr anchorCtr="0" anchor="t" bIns="91425" lIns="91425" rIns="91425" wrap="square" tIns="91425">
            <a:noAutofit/>
          </a:bodyPr>
          <a:lstStyle/>
          <a:p>
            <a:pPr lvl="0" rtl="0">
              <a:lnSpc>
                <a:spcPct val="115000"/>
              </a:lnSpc>
              <a:spcBef>
                <a:spcPts val="0"/>
              </a:spcBef>
              <a:spcAft>
                <a:spcPts val="1600"/>
              </a:spcAft>
              <a:buNone/>
            </a:pPr>
            <a:r>
              <a:rPr lang="en">
                <a:solidFill>
                  <a:schemeClr val="dk1"/>
                </a:solidFill>
                <a:latin typeface="Georgia"/>
                <a:ea typeface="Georgia"/>
                <a:cs typeface="Georgia"/>
                <a:sym typeface="Georgia"/>
              </a:rPr>
              <a:t>Murphy McCauley, </a:t>
            </a:r>
            <a:r>
              <a:rPr lang="en" sz="1000">
                <a:solidFill>
                  <a:schemeClr val="dk1"/>
                </a:solidFill>
                <a:latin typeface="Georgia"/>
                <a:ea typeface="Georgia"/>
                <a:cs typeface="Georgia"/>
                <a:sym typeface="Georgia"/>
              </a:rPr>
              <a:t>PhD, UCB</a:t>
            </a:r>
          </a:p>
          <a:p>
            <a:pPr lvl="0" rtl="0">
              <a:lnSpc>
                <a:spcPct val="115000"/>
              </a:lnSpc>
              <a:spcBef>
                <a:spcPts val="0"/>
              </a:spcBef>
              <a:spcAft>
                <a:spcPts val="1600"/>
              </a:spcAft>
              <a:buNone/>
            </a:pPr>
            <a:r>
              <a:rPr lang="en">
                <a:solidFill>
                  <a:schemeClr val="dk1"/>
                </a:solidFill>
                <a:latin typeface="Georgia"/>
                <a:ea typeface="Georgia"/>
                <a:cs typeface="Georgia"/>
                <a:sym typeface="Georgia"/>
              </a:rPr>
              <a:t>Michael J. Franklin, </a:t>
            </a:r>
            <a:r>
              <a:rPr lang="en" sz="1000">
                <a:solidFill>
                  <a:schemeClr val="dk1"/>
                </a:solidFill>
                <a:latin typeface="Georgia"/>
                <a:ea typeface="Georgia"/>
                <a:cs typeface="Georgia"/>
                <a:sym typeface="Georgia"/>
              </a:rPr>
              <a:t>Professor, UCB CS</a:t>
            </a:r>
          </a:p>
          <a:p>
            <a:pPr lvl="0" rtl="0">
              <a:lnSpc>
                <a:spcPct val="115000"/>
              </a:lnSpc>
              <a:spcBef>
                <a:spcPts val="0"/>
              </a:spcBef>
              <a:spcAft>
                <a:spcPts val="1600"/>
              </a:spcAft>
              <a:buNone/>
            </a:pPr>
            <a:r>
              <a:rPr lang="en">
                <a:solidFill>
                  <a:schemeClr val="dk1"/>
                </a:solidFill>
                <a:latin typeface="Georgia"/>
                <a:ea typeface="Georgia"/>
                <a:cs typeface="Georgia"/>
                <a:sym typeface="Georgia"/>
              </a:rPr>
              <a:t>Scott Shenker, </a:t>
            </a:r>
            <a:r>
              <a:rPr lang="en" sz="1000">
                <a:solidFill>
                  <a:schemeClr val="dk1"/>
                </a:solidFill>
                <a:latin typeface="Georgia"/>
                <a:ea typeface="Georgia"/>
                <a:cs typeface="Georgia"/>
                <a:sym typeface="Georgia"/>
              </a:rPr>
              <a:t>Professor, UCB CS</a:t>
            </a:r>
          </a:p>
          <a:p>
            <a:pPr lvl="0" rtl="0">
              <a:lnSpc>
                <a:spcPct val="115000"/>
              </a:lnSpc>
              <a:spcBef>
                <a:spcPts val="0"/>
              </a:spcBef>
              <a:spcAft>
                <a:spcPts val="1600"/>
              </a:spcAft>
              <a:buClr>
                <a:schemeClr val="dk1"/>
              </a:buClr>
              <a:buFont typeface="Arial"/>
              <a:buNone/>
            </a:pPr>
            <a:r>
              <a:rPr lang="en">
                <a:solidFill>
                  <a:schemeClr val="dk1"/>
                </a:solidFill>
                <a:latin typeface="Georgia"/>
                <a:ea typeface="Georgia"/>
                <a:cs typeface="Georgia"/>
                <a:sym typeface="Georgia"/>
              </a:rPr>
              <a:t>Ion Stoica, </a:t>
            </a:r>
            <a:r>
              <a:rPr lang="en" sz="1000">
                <a:solidFill>
                  <a:schemeClr val="dk1"/>
                </a:solidFill>
                <a:latin typeface="Georgia"/>
                <a:ea typeface="Georgia"/>
                <a:cs typeface="Georgia"/>
                <a:sym typeface="Georgia"/>
              </a:rPr>
              <a:t>Professor, UCB CS</a:t>
            </a:r>
          </a:p>
          <a:p>
            <a:pPr lvl="0">
              <a:spcBef>
                <a:spcPts val="0"/>
              </a:spcBef>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2" name="Shape 442"/>
        <p:cNvGrpSpPr/>
        <p:nvPr/>
      </p:nvGrpSpPr>
      <p:grpSpPr>
        <a:xfrm>
          <a:off x="0" y="0"/>
          <a:ext cx="0" cy="0"/>
          <a:chOff x="0" y="0"/>
          <a:chExt cx="0" cy="0"/>
        </a:xfrm>
      </p:grpSpPr>
      <p:sp>
        <p:nvSpPr>
          <p:cNvPr id="443" name="Shape 44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Clr>
                <a:schemeClr val="dk1"/>
              </a:buClr>
              <a:buSzPct val="26190"/>
              <a:buFont typeface="Arial"/>
              <a:buNone/>
            </a:pPr>
            <a:r>
              <a:rPr lang="en" sz="4200">
                <a:solidFill>
                  <a:srgbClr val="D16349"/>
                </a:solidFill>
                <a:latin typeface="Georgia"/>
                <a:ea typeface="Georgia"/>
                <a:cs typeface="Georgia"/>
                <a:sym typeface="Georgia"/>
              </a:rPr>
              <a:t>Resilient Distributed Datasets</a:t>
            </a:r>
          </a:p>
        </p:txBody>
      </p:sp>
      <p:sp>
        <p:nvSpPr>
          <p:cNvPr id="444" name="Shape 44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sz="1200"/>
              <a:t>Restricted form of distributed shared memory</a:t>
            </a:r>
          </a:p>
          <a:p>
            <a:pPr lvl="0">
              <a:spcBef>
                <a:spcPts val="0"/>
              </a:spcBef>
              <a:buNone/>
            </a:pPr>
            <a:r>
              <a:rPr lang="en" sz="1200"/>
              <a:t>	Immutable, partitioned collections of records </a:t>
            </a:r>
          </a:p>
          <a:p>
            <a:pPr lvl="0">
              <a:spcBef>
                <a:spcPts val="0"/>
              </a:spcBef>
              <a:buNone/>
            </a:pPr>
            <a:r>
              <a:rPr lang="en" sz="1200"/>
              <a:t>	Can only be built through </a:t>
            </a:r>
            <a:r>
              <a:rPr b="1" lang="en" sz="1200"/>
              <a:t>coarse-grained</a:t>
            </a:r>
            <a:r>
              <a:rPr lang="en" sz="1200"/>
              <a:t> deterministic operations</a:t>
            </a:r>
          </a:p>
          <a:p>
            <a:pPr indent="457200" lvl="0" marL="457200" rtl="0">
              <a:spcBef>
                <a:spcPts val="0"/>
              </a:spcBef>
              <a:buNone/>
            </a:pPr>
            <a:r>
              <a:rPr lang="en" sz="1200"/>
              <a:t>i.e. </a:t>
            </a:r>
            <a:r>
              <a:rPr b="1" lang="en" sz="1200"/>
              <a:t>Transformations</a:t>
            </a:r>
            <a:r>
              <a:rPr lang="en" sz="1200"/>
              <a:t> (map, filter, join,…) </a:t>
            </a:r>
          </a:p>
          <a:p>
            <a:pPr indent="0" lvl="0" marL="0" rtl="0">
              <a:spcBef>
                <a:spcPts val="0"/>
              </a:spcBef>
              <a:buNone/>
            </a:pPr>
            <a:r>
              <a:rPr lang="en" sz="1200"/>
              <a:t>Efficient fault recovery using </a:t>
            </a:r>
            <a:r>
              <a:rPr b="1" lang="en" sz="1200"/>
              <a:t>lineage </a:t>
            </a:r>
          </a:p>
          <a:p>
            <a:pPr indent="457200" lvl="0" marL="0" rtl="0">
              <a:spcBef>
                <a:spcPts val="0"/>
              </a:spcBef>
              <a:buNone/>
            </a:pPr>
            <a:r>
              <a:rPr lang="en" sz="1200"/>
              <a:t>Lineage: transformations used to build a data set</a:t>
            </a:r>
          </a:p>
          <a:p>
            <a:pPr indent="457200" lvl="0" marL="0" rtl="0">
              <a:spcBef>
                <a:spcPts val="0"/>
              </a:spcBef>
              <a:buNone/>
            </a:pPr>
            <a:r>
              <a:rPr lang="en" sz="1200"/>
              <a:t>Recompute lost partitions on failure using the logged functions</a:t>
            </a:r>
          </a:p>
          <a:p>
            <a:pPr indent="457200" lvl="0" marL="0" rtl="0">
              <a:spcBef>
                <a:spcPts val="0"/>
              </a:spcBef>
              <a:buNone/>
            </a:pPr>
            <a:r>
              <a:rPr lang="en" sz="1200"/>
              <a:t>Almost no cost if nothing fails</a:t>
            </a:r>
          </a:p>
          <a:p>
            <a:pPr lvl="0" rtl="0">
              <a:spcBef>
                <a:spcPts val="0"/>
              </a:spcBef>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8" name="Shape 448"/>
        <p:cNvGrpSpPr/>
        <p:nvPr/>
      </p:nvGrpSpPr>
      <p:grpSpPr>
        <a:xfrm>
          <a:off x="0" y="0"/>
          <a:ext cx="0" cy="0"/>
          <a:chOff x="0" y="0"/>
          <a:chExt cx="0" cy="0"/>
        </a:xfrm>
      </p:grpSpPr>
      <p:sp>
        <p:nvSpPr>
          <p:cNvPr id="449" name="Shape 44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sz="4200">
                <a:solidFill>
                  <a:srgbClr val="D16349"/>
                </a:solidFill>
                <a:latin typeface="Georgia"/>
                <a:ea typeface="Georgia"/>
                <a:cs typeface="Georgia"/>
                <a:sym typeface="Georgia"/>
              </a:rPr>
              <a:t>Spark Programming Interface</a:t>
            </a:r>
          </a:p>
        </p:txBody>
      </p:sp>
      <p:sp>
        <p:nvSpPr>
          <p:cNvPr id="450" name="Shape 450"/>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Provides:</a:t>
            </a:r>
          </a:p>
          <a:p>
            <a:pPr indent="-228600" lvl="0" marL="457200" rtl="0">
              <a:spcBef>
                <a:spcPts val="0"/>
              </a:spcBef>
              <a:buAutoNum type="arabicPeriod"/>
            </a:pPr>
            <a:r>
              <a:rPr lang="en"/>
              <a:t>Resilient Distributed Datasets (RDDs)</a:t>
            </a:r>
          </a:p>
          <a:p>
            <a:pPr indent="-228600" lvl="0" marL="457200" rtl="0">
              <a:spcBef>
                <a:spcPts val="0"/>
              </a:spcBef>
              <a:buAutoNum type="arabicPeriod"/>
            </a:pPr>
            <a:r>
              <a:rPr lang="en"/>
              <a:t>Operations on RDDs:	transformations (build	new	RDDs), actions (compute	and	output results)</a:t>
            </a:r>
          </a:p>
          <a:p>
            <a:pPr indent="-228600" lvl="0" marL="457200" rtl="0">
              <a:spcBef>
                <a:spcPts val="0"/>
              </a:spcBef>
              <a:buAutoNum type="arabicPeriod"/>
            </a:pPr>
            <a:r>
              <a:rPr lang="en"/>
              <a:t>Control of each RDD’s</a:t>
            </a:r>
          </a:p>
          <a:p>
            <a:pPr indent="-342900" lvl="1" marL="914400" rtl="0">
              <a:spcBef>
                <a:spcPts val="0"/>
              </a:spcBef>
              <a:buSzPct val="100000"/>
              <a:buAutoNum type="alphaLcPeriod"/>
            </a:pPr>
            <a:r>
              <a:rPr lang="en" sz="1800"/>
              <a:t>Partitioning (layout across nodes)</a:t>
            </a:r>
          </a:p>
          <a:p>
            <a:pPr indent="-342900" lvl="1" marL="914400" rtl="0">
              <a:spcBef>
                <a:spcPts val="0"/>
              </a:spcBef>
              <a:buSzPct val="100000"/>
              <a:buAutoNum type="alphaLcPeriod"/>
            </a:pPr>
            <a:r>
              <a:rPr lang="en" sz="1800"/>
              <a:t>Persistence (storage in RAM, on disk, etc)</a:t>
            </a: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4" name="Shape 454"/>
        <p:cNvGrpSpPr/>
        <p:nvPr/>
      </p:nvGrpSpPr>
      <p:grpSpPr>
        <a:xfrm>
          <a:off x="0" y="0"/>
          <a:ext cx="0" cy="0"/>
          <a:chOff x="0" y="0"/>
          <a:chExt cx="0" cy="0"/>
        </a:xfrm>
      </p:grpSpPr>
      <p:sp>
        <p:nvSpPr>
          <p:cNvPr id="455" name="Shape 45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sz="4200">
                <a:solidFill>
                  <a:srgbClr val="D16349"/>
                </a:solidFill>
                <a:latin typeface="Georgia"/>
                <a:ea typeface="Georgia"/>
                <a:cs typeface="Georgia"/>
                <a:sym typeface="Georgia"/>
              </a:rPr>
              <a:t>Iterative Operations </a:t>
            </a:r>
          </a:p>
        </p:txBody>
      </p:sp>
      <p:sp>
        <p:nvSpPr>
          <p:cNvPr id="456" name="Shape 456"/>
          <p:cNvSpPr txBox="1"/>
          <p:nvPr>
            <p:ph idx="1" type="body"/>
          </p:nvPr>
        </p:nvSpPr>
        <p:spPr>
          <a:xfrm>
            <a:off x="311700" y="1152475"/>
            <a:ext cx="3999900" cy="3416400"/>
          </a:xfrm>
          <a:prstGeom prst="rect">
            <a:avLst/>
          </a:prstGeom>
        </p:spPr>
        <p:txBody>
          <a:bodyPr anchorCtr="0" anchor="t" bIns="91425" lIns="91425" rIns="91425" wrap="square" tIns="91425">
            <a:noAutofit/>
          </a:bodyPr>
          <a:lstStyle/>
          <a:p>
            <a:pPr lvl="0" rtl="0">
              <a:lnSpc>
                <a:spcPct val="100000"/>
              </a:lnSpc>
              <a:spcBef>
                <a:spcPts val="0"/>
              </a:spcBef>
              <a:spcAft>
                <a:spcPts val="0"/>
              </a:spcAft>
              <a:buClr>
                <a:schemeClr val="dk1"/>
              </a:buClr>
              <a:buSzPct val="45833"/>
              <a:buFont typeface="Arial"/>
              <a:buNone/>
            </a:pPr>
            <a:r>
              <a:rPr lang="en" sz="2400">
                <a:solidFill>
                  <a:srgbClr val="D16349"/>
                </a:solidFill>
                <a:latin typeface="Georgia"/>
                <a:ea typeface="Georgia"/>
                <a:cs typeface="Georgia"/>
                <a:sym typeface="Georgia"/>
              </a:rPr>
              <a:t>on MapReduce</a:t>
            </a:r>
          </a:p>
          <a:p>
            <a:pPr lvl="0">
              <a:spcBef>
                <a:spcPts val="0"/>
              </a:spcBef>
              <a:buNone/>
            </a:pPr>
            <a:r>
              <a:t/>
            </a:r>
            <a:endParaRPr/>
          </a:p>
        </p:txBody>
      </p:sp>
      <p:sp>
        <p:nvSpPr>
          <p:cNvPr id="457" name="Shape 457"/>
          <p:cNvSpPr txBox="1"/>
          <p:nvPr>
            <p:ph idx="2" type="body"/>
          </p:nvPr>
        </p:nvSpPr>
        <p:spPr>
          <a:xfrm>
            <a:off x="4832400" y="1152475"/>
            <a:ext cx="3999900" cy="3416400"/>
          </a:xfrm>
          <a:prstGeom prst="rect">
            <a:avLst/>
          </a:prstGeom>
        </p:spPr>
        <p:txBody>
          <a:bodyPr anchorCtr="0" anchor="t" bIns="91425" lIns="91425" rIns="91425" wrap="square" tIns="91425">
            <a:noAutofit/>
          </a:bodyPr>
          <a:lstStyle/>
          <a:p>
            <a:pPr lvl="0">
              <a:spcBef>
                <a:spcPts val="0"/>
              </a:spcBef>
              <a:buNone/>
            </a:pPr>
            <a:r>
              <a:rPr lang="en" sz="2400">
                <a:solidFill>
                  <a:srgbClr val="D16349"/>
                </a:solidFill>
                <a:latin typeface="Georgia"/>
                <a:ea typeface="Georgia"/>
                <a:cs typeface="Georgia"/>
                <a:sym typeface="Georgia"/>
              </a:rPr>
              <a:t>on Spark RDD</a:t>
            </a:r>
          </a:p>
        </p:txBody>
      </p:sp>
      <p:sp>
        <p:nvSpPr>
          <p:cNvPr id="458" name="Shape 458"/>
          <p:cNvSpPr txBox="1"/>
          <p:nvPr/>
        </p:nvSpPr>
        <p:spPr>
          <a:xfrm>
            <a:off x="4686775" y="1609100"/>
            <a:ext cx="4047300" cy="472200"/>
          </a:xfrm>
          <a:prstGeom prst="rect">
            <a:avLst/>
          </a:prstGeom>
          <a:noFill/>
          <a:ln>
            <a:noFill/>
          </a:ln>
        </p:spPr>
        <p:txBody>
          <a:bodyPr anchorCtr="0" anchor="t" bIns="91425" lIns="91425" rIns="91425" wrap="square" tIns="91425">
            <a:noAutofit/>
          </a:bodyPr>
          <a:lstStyle/>
          <a:p>
            <a:pPr lvl="0">
              <a:spcBef>
                <a:spcPts val="0"/>
              </a:spcBef>
              <a:buNone/>
            </a:pPr>
            <a:r>
              <a:t/>
            </a:r>
            <a:endParaRPr/>
          </a:p>
        </p:txBody>
      </p:sp>
      <p:pic>
        <p:nvPicPr>
          <p:cNvPr descr="Screen Shot 2017-09-25 at 9.10.13 PM.png" id="459" name="Shape 459"/>
          <p:cNvPicPr preferRelativeResize="0"/>
          <p:nvPr/>
        </p:nvPicPr>
        <p:blipFill>
          <a:blip r:embed="rId3">
            <a:alphaModFix/>
          </a:blip>
          <a:stretch>
            <a:fillRect/>
          </a:stretch>
        </p:blipFill>
        <p:spPr>
          <a:xfrm>
            <a:off x="4630550" y="1728575"/>
            <a:ext cx="4047301" cy="2333975"/>
          </a:xfrm>
          <a:prstGeom prst="rect">
            <a:avLst/>
          </a:prstGeom>
          <a:noFill/>
          <a:ln>
            <a:noFill/>
          </a:ln>
        </p:spPr>
      </p:pic>
      <p:pic>
        <p:nvPicPr>
          <p:cNvPr descr="Screen Shot 2017-09-25 at 9.10.00 PM.png" id="460" name="Shape 460"/>
          <p:cNvPicPr preferRelativeResize="0"/>
          <p:nvPr/>
        </p:nvPicPr>
        <p:blipFill>
          <a:blip r:embed="rId4">
            <a:alphaModFix/>
          </a:blip>
          <a:stretch>
            <a:fillRect/>
          </a:stretch>
        </p:blipFill>
        <p:spPr>
          <a:xfrm>
            <a:off x="367900" y="2081300"/>
            <a:ext cx="4122651" cy="177069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4" name="Shape 464"/>
        <p:cNvGrpSpPr/>
        <p:nvPr/>
      </p:nvGrpSpPr>
      <p:grpSpPr>
        <a:xfrm>
          <a:off x="0" y="0"/>
          <a:ext cx="0" cy="0"/>
          <a:chOff x="0" y="0"/>
          <a:chExt cx="0" cy="0"/>
        </a:xfrm>
      </p:grpSpPr>
      <p:sp>
        <p:nvSpPr>
          <p:cNvPr id="465" name="Shape 46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Clr>
                <a:schemeClr val="dk1"/>
              </a:buClr>
              <a:buSzPct val="26190"/>
              <a:buFont typeface="Arial"/>
              <a:buNone/>
            </a:pPr>
            <a:r>
              <a:rPr lang="en" sz="4200">
                <a:solidFill>
                  <a:srgbClr val="D16349"/>
                </a:solidFill>
                <a:latin typeface="Georgia"/>
                <a:ea typeface="Georgia"/>
                <a:cs typeface="Georgia"/>
                <a:sym typeface="Georgia"/>
              </a:rPr>
              <a:t>Interactive Operations </a:t>
            </a:r>
          </a:p>
        </p:txBody>
      </p:sp>
      <p:sp>
        <p:nvSpPr>
          <p:cNvPr id="466" name="Shape 466"/>
          <p:cNvSpPr txBox="1"/>
          <p:nvPr>
            <p:ph idx="1" type="body"/>
          </p:nvPr>
        </p:nvSpPr>
        <p:spPr>
          <a:xfrm>
            <a:off x="311700" y="1152475"/>
            <a:ext cx="3999900" cy="3416400"/>
          </a:xfrm>
          <a:prstGeom prst="rect">
            <a:avLst/>
          </a:prstGeom>
        </p:spPr>
        <p:txBody>
          <a:bodyPr anchorCtr="0" anchor="t" bIns="91425" lIns="91425" rIns="91425" wrap="square" tIns="91425">
            <a:noAutofit/>
          </a:bodyPr>
          <a:lstStyle/>
          <a:p>
            <a:pPr lvl="0" rtl="0">
              <a:lnSpc>
                <a:spcPct val="100000"/>
              </a:lnSpc>
              <a:spcBef>
                <a:spcPts val="0"/>
              </a:spcBef>
              <a:spcAft>
                <a:spcPts val="0"/>
              </a:spcAft>
              <a:buClr>
                <a:schemeClr val="dk1"/>
              </a:buClr>
              <a:buSzPct val="45833"/>
              <a:buFont typeface="Arial"/>
              <a:buNone/>
            </a:pPr>
            <a:r>
              <a:rPr lang="en" sz="2400">
                <a:solidFill>
                  <a:srgbClr val="D16349"/>
                </a:solidFill>
                <a:latin typeface="Georgia"/>
                <a:ea typeface="Georgia"/>
                <a:cs typeface="Georgia"/>
                <a:sym typeface="Georgia"/>
              </a:rPr>
              <a:t>on MapReduce</a:t>
            </a:r>
          </a:p>
        </p:txBody>
      </p:sp>
      <p:sp>
        <p:nvSpPr>
          <p:cNvPr id="467" name="Shape 467"/>
          <p:cNvSpPr txBox="1"/>
          <p:nvPr>
            <p:ph idx="2" type="body"/>
          </p:nvPr>
        </p:nvSpPr>
        <p:spPr>
          <a:xfrm>
            <a:off x="4832400" y="1152475"/>
            <a:ext cx="3999900" cy="3416400"/>
          </a:xfrm>
          <a:prstGeom prst="rect">
            <a:avLst/>
          </a:prstGeom>
        </p:spPr>
        <p:txBody>
          <a:bodyPr anchorCtr="0" anchor="t" bIns="91425" lIns="91425" rIns="91425" wrap="square" tIns="91425">
            <a:noAutofit/>
          </a:bodyPr>
          <a:lstStyle/>
          <a:p>
            <a:pPr lvl="0">
              <a:spcBef>
                <a:spcPts val="0"/>
              </a:spcBef>
              <a:buClr>
                <a:schemeClr val="dk1"/>
              </a:buClr>
              <a:buSzPct val="45833"/>
              <a:buFont typeface="Arial"/>
              <a:buNone/>
            </a:pPr>
            <a:r>
              <a:rPr lang="en" sz="2400">
                <a:solidFill>
                  <a:srgbClr val="D16349"/>
                </a:solidFill>
                <a:latin typeface="Georgia"/>
                <a:ea typeface="Georgia"/>
                <a:cs typeface="Georgia"/>
                <a:sym typeface="Georgia"/>
              </a:rPr>
              <a:t>on Spark RDD</a:t>
            </a:r>
          </a:p>
          <a:p>
            <a:pPr lvl="0">
              <a:spcBef>
                <a:spcPts val="0"/>
              </a:spcBef>
              <a:buNone/>
            </a:pPr>
            <a:r>
              <a:t/>
            </a:r>
            <a:endParaRPr/>
          </a:p>
        </p:txBody>
      </p:sp>
      <p:pic>
        <p:nvPicPr>
          <p:cNvPr descr="Screen Shot 2017-09-25 at 9.10.07 PM.png" id="468" name="Shape 468"/>
          <p:cNvPicPr preferRelativeResize="0"/>
          <p:nvPr/>
        </p:nvPicPr>
        <p:blipFill>
          <a:blip r:embed="rId3">
            <a:alphaModFix/>
          </a:blip>
          <a:stretch>
            <a:fillRect/>
          </a:stretch>
        </p:blipFill>
        <p:spPr>
          <a:xfrm>
            <a:off x="414000" y="1819925"/>
            <a:ext cx="3963576" cy="2372750"/>
          </a:xfrm>
          <a:prstGeom prst="rect">
            <a:avLst/>
          </a:prstGeom>
          <a:noFill/>
          <a:ln>
            <a:noFill/>
          </a:ln>
        </p:spPr>
      </p:pic>
      <p:pic>
        <p:nvPicPr>
          <p:cNvPr descr="Screen Shot 2017-09-25 at 9.10.18 PM.png" id="469" name="Shape 469"/>
          <p:cNvPicPr preferRelativeResize="0"/>
          <p:nvPr/>
        </p:nvPicPr>
        <p:blipFill>
          <a:blip r:embed="rId4">
            <a:alphaModFix/>
          </a:blip>
          <a:stretch>
            <a:fillRect/>
          </a:stretch>
        </p:blipFill>
        <p:spPr>
          <a:xfrm>
            <a:off x="4832400" y="1874313"/>
            <a:ext cx="4177450" cy="197272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3" name="Shape 473"/>
        <p:cNvGrpSpPr/>
        <p:nvPr/>
      </p:nvGrpSpPr>
      <p:grpSpPr>
        <a:xfrm>
          <a:off x="0" y="0"/>
          <a:ext cx="0" cy="0"/>
          <a:chOff x="0" y="0"/>
          <a:chExt cx="0" cy="0"/>
        </a:xfrm>
      </p:grpSpPr>
      <p:sp>
        <p:nvSpPr>
          <p:cNvPr id="474" name="Shape 47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Clr>
                <a:schemeClr val="dk1"/>
              </a:buClr>
              <a:buSzPct val="26190"/>
              <a:buFont typeface="Arial"/>
              <a:buNone/>
            </a:pPr>
            <a:r>
              <a:rPr lang="en" sz="4200">
                <a:solidFill>
                  <a:srgbClr val="D16349"/>
                </a:solidFill>
                <a:latin typeface="Georgia"/>
                <a:ea typeface="Georgia"/>
                <a:cs typeface="Georgia"/>
                <a:sym typeface="Georgia"/>
              </a:rPr>
              <a:t>Evaluation</a:t>
            </a:r>
          </a:p>
        </p:txBody>
      </p:sp>
      <p:sp>
        <p:nvSpPr>
          <p:cNvPr id="475" name="Shape 475"/>
          <p:cNvSpPr txBox="1"/>
          <p:nvPr>
            <p:ph idx="1" type="body"/>
          </p:nvPr>
        </p:nvSpPr>
        <p:spPr>
          <a:xfrm>
            <a:off x="311700" y="1152475"/>
            <a:ext cx="3999900" cy="3416400"/>
          </a:xfrm>
          <a:prstGeom prst="rect">
            <a:avLst/>
          </a:prstGeom>
        </p:spPr>
        <p:txBody>
          <a:bodyPr anchorCtr="0" anchor="t" bIns="91425" lIns="91425" rIns="91425" wrap="square" tIns="91425">
            <a:noAutofit/>
          </a:bodyPr>
          <a:lstStyle/>
          <a:p>
            <a:pPr lvl="0" rtl="0">
              <a:spcBef>
                <a:spcPts val="0"/>
              </a:spcBef>
              <a:buNone/>
            </a:pPr>
            <a:r>
              <a:t/>
            </a:r>
            <a:endParaRPr sz="1800"/>
          </a:p>
          <a:p>
            <a:pPr lvl="0" rtl="0">
              <a:spcBef>
                <a:spcPts val="0"/>
              </a:spcBef>
              <a:buNone/>
            </a:pPr>
            <a:r>
              <a:t/>
            </a:r>
            <a:endParaRPr sz="1800"/>
          </a:p>
          <a:p>
            <a:pPr lvl="0" rtl="0">
              <a:spcBef>
                <a:spcPts val="0"/>
              </a:spcBef>
              <a:buNone/>
            </a:pPr>
            <a:r>
              <a:rPr lang="en" sz="1800"/>
              <a:t>Spark outperforms Hadoop by up to 20x in iterative machine learning and graph applications.</a:t>
            </a:r>
          </a:p>
        </p:txBody>
      </p:sp>
      <p:pic>
        <p:nvPicPr>
          <p:cNvPr descr="Screen Shot 2017-09-25 at 4.38.11 PM.png" id="476" name="Shape 476"/>
          <p:cNvPicPr preferRelativeResize="0"/>
          <p:nvPr/>
        </p:nvPicPr>
        <p:blipFill>
          <a:blip r:embed="rId3">
            <a:alphaModFix/>
          </a:blip>
          <a:stretch>
            <a:fillRect/>
          </a:stretch>
        </p:blipFill>
        <p:spPr>
          <a:xfrm>
            <a:off x="4356450" y="1432525"/>
            <a:ext cx="4532526" cy="285632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0" name="Shape 480"/>
        <p:cNvGrpSpPr/>
        <p:nvPr/>
      </p:nvGrpSpPr>
      <p:grpSpPr>
        <a:xfrm>
          <a:off x="0" y="0"/>
          <a:ext cx="0" cy="0"/>
          <a:chOff x="0" y="0"/>
          <a:chExt cx="0" cy="0"/>
        </a:xfrm>
      </p:grpSpPr>
      <p:sp>
        <p:nvSpPr>
          <p:cNvPr id="481" name="Shape 48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sz="4200">
                <a:solidFill>
                  <a:srgbClr val="D16349"/>
                </a:solidFill>
                <a:latin typeface="Georgia"/>
                <a:ea typeface="Georgia"/>
                <a:cs typeface="Georgia"/>
                <a:sym typeface="Georgia"/>
              </a:rPr>
              <a:t>Evaluation</a:t>
            </a:r>
          </a:p>
        </p:txBody>
      </p:sp>
      <p:sp>
        <p:nvSpPr>
          <p:cNvPr id="482" name="Shape 482"/>
          <p:cNvSpPr txBox="1"/>
          <p:nvPr>
            <p:ph idx="1" type="body"/>
          </p:nvPr>
        </p:nvSpPr>
        <p:spPr>
          <a:xfrm>
            <a:off x="311700" y="1152475"/>
            <a:ext cx="3209400" cy="3482700"/>
          </a:xfrm>
          <a:prstGeom prst="rect">
            <a:avLst/>
          </a:prstGeom>
        </p:spPr>
        <p:txBody>
          <a:bodyPr anchorCtr="0" anchor="t" bIns="91425" lIns="91425" rIns="91425" wrap="square" tIns="91425">
            <a:noAutofit/>
          </a:bodyPr>
          <a:lstStyle/>
          <a:p>
            <a:pPr lvl="0" rtl="0">
              <a:spcBef>
                <a:spcPts val="0"/>
              </a:spcBef>
              <a:buNone/>
            </a:pPr>
            <a:r>
              <a:t/>
            </a:r>
            <a:endParaRPr/>
          </a:p>
          <a:p>
            <a:pPr lvl="0" rtl="0">
              <a:spcBef>
                <a:spcPts val="0"/>
              </a:spcBef>
              <a:buNone/>
            </a:pPr>
            <a:r>
              <a:t/>
            </a:r>
            <a:endParaRPr/>
          </a:p>
          <a:p>
            <a:pPr lvl="0" rtl="0">
              <a:spcBef>
                <a:spcPts val="0"/>
              </a:spcBef>
              <a:buNone/>
            </a:pPr>
            <a:r>
              <a:rPr lang="en"/>
              <a:t>When nodes fail, Spark can recover quickly by rebuilding only the lost RDD partitions.</a:t>
            </a:r>
          </a:p>
          <a:p>
            <a:pPr lvl="0" rtl="0">
              <a:spcBef>
                <a:spcPts val="0"/>
              </a:spcBef>
              <a:buNone/>
            </a:pPr>
            <a:r>
              <a:t/>
            </a:r>
            <a:endParaRPr/>
          </a:p>
        </p:txBody>
      </p:sp>
      <p:pic>
        <p:nvPicPr>
          <p:cNvPr descr="Screen Shot 2017-09-25 at 8.53.22 PM.png" id="483" name="Shape 483"/>
          <p:cNvPicPr preferRelativeResize="0"/>
          <p:nvPr/>
        </p:nvPicPr>
        <p:blipFill>
          <a:blip r:embed="rId3">
            <a:alphaModFix/>
          </a:blip>
          <a:stretch>
            <a:fillRect/>
          </a:stretch>
        </p:blipFill>
        <p:spPr>
          <a:xfrm>
            <a:off x="3576300" y="1229950"/>
            <a:ext cx="5318100" cy="28746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Shape 130"/>
          <p:cNvSpPr txBox="1"/>
          <p:nvPr>
            <p:ph type="title"/>
          </p:nvPr>
        </p:nvSpPr>
        <p:spPr>
          <a:xfrm>
            <a:off x="311700" y="292625"/>
            <a:ext cx="8520600" cy="572700"/>
          </a:xfrm>
          <a:prstGeom prst="rect">
            <a:avLst/>
          </a:prstGeom>
        </p:spPr>
        <p:txBody>
          <a:bodyPr anchorCtr="0" anchor="t" bIns="91425" lIns="91425" rIns="91425" wrap="square" tIns="91425">
            <a:noAutofit/>
          </a:bodyPr>
          <a:lstStyle/>
          <a:p>
            <a:pPr lvl="0" rtl="0" algn="l">
              <a:spcBef>
                <a:spcPts val="0"/>
              </a:spcBef>
              <a:buClr>
                <a:schemeClr val="dk1"/>
              </a:buClr>
              <a:buSzPct val="61111"/>
              <a:buFont typeface="Arial"/>
              <a:buNone/>
            </a:pPr>
            <a:r>
              <a:rPr lang="en" sz="1800">
                <a:solidFill>
                  <a:srgbClr val="D16349"/>
                </a:solidFill>
                <a:latin typeface="Georgia"/>
                <a:ea typeface="Georgia"/>
                <a:cs typeface="Georgia"/>
                <a:sym typeface="Georgia"/>
              </a:rPr>
              <a:t>MapReduce: Simplified Data Processing on Large Clusters</a:t>
            </a:r>
          </a:p>
        </p:txBody>
      </p:sp>
      <p:sp>
        <p:nvSpPr>
          <p:cNvPr id="131" name="Shape 13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OSDI 2004</a:t>
            </a:r>
          </a:p>
          <a:p>
            <a:pPr lvl="0">
              <a:spcBef>
                <a:spcPts val="0"/>
              </a:spcBef>
              <a:buNone/>
            </a:pPr>
            <a:r>
              <a:rPr lang="en"/>
              <a:t>22,495 citations </a:t>
            </a:r>
          </a:p>
          <a:p>
            <a:pPr indent="-228600" lvl="0" marL="457200" rtl="0">
              <a:spcBef>
                <a:spcPts val="0"/>
              </a:spcBef>
            </a:pPr>
            <a:r>
              <a:rPr lang="en"/>
              <a:t>                  </a:t>
            </a:r>
            <a:r>
              <a:rPr lang="en"/>
              <a:t>Jeffrey Dean -- </a:t>
            </a:r>
            <a:r>
              <a:rPr lang="en" sz="1200"/>
              <a:t>Google Senior Fellow in the Systems and Infrastructure Group</a:t>
            </a:r>
          </a:p>
          <a:p>
            <a:pPr lvl="0">
              <a:spcBef>
                <a:spcPts val="0"/>
              </a:spcBef>
              <a:buNone/>
            </a:pPr>
            <a:r>
              <a:t/>
            </a:r>
            <a:endParaRPr/>
          </a:p>
          <a:p>
            <a:pPr indent="-228600" lvl="0" marL="457200" rtl="0">
              <a:spcBef>
                <a:spcPts val="0"/>
              </a:spcBef>
            </a:pPr>
            <a:r>
              <a:rPr lang="en"/>
              <a:t>                  Sanjay Ghemawat -- </a:t>
            </a:r>
            <a:r>
              <a:rPr lang="en" sz="1200"/>
              <a:t>Google Fellow in the Systems Infrastructure Group</a:t>
            </a:r>
          </a:p>
        </p:txBody>
      </p:sp>
      <p:pic>
        <p:nvPicPr>
          <p:cNvPr id="132" name="Shape 132"/>
          <p:cNvPicPr preferRelativeResize="0"/>
          <p:nvPr/>
        </p:nvPicPr>
        <p:blipFill rotWithShape="1">
          <a:blip r:embed="rId3">
            <a:alphaModFix/>
          </a:blip>
          <a:srcRect b="0" l="22780" r="27394" t="0"/>
          <a:stretch/>
        </p:blipFill>
        <p:spPr>
          <a:xfrm>
            <a:off x="800400" y="2191825"/>
            <a:ext cx="978324" cy="981775"/>
          </a:xfrm>
          <a:prstGeom prst="rect">
            <a:avLst/>
          </a:prstGeom>
          <a:noFill/>
          <a:ln>
            <a:noFill/>
          </a:ln>
        </p:spPr>
      </p:pic>
      <p:sp>
        <p:nvSpPr>
          <p:cNvPr id="133" name="Shape 133"/>
          <p:cNvSpPr txBox="1"/>
          <p:nvPr/>
        </p:nvSpPr>
        <p:spPr>
          <a:xfrm>
            <a:off x="2490200" y="2611675"/>
            <a:ext cx="5225100" cy="498000"/>
          </a:xfrm>
          <a:prstGeom prst="rect">
            <a:avLst/>
          </a:prstGeom>
          <a:noFill/>
          <a:ln>
            <a:noFill/>
          </a:ln>
        </p:spPr>
        <p:txBody>
          <a:bodyPr anchorCtr="0" anchor="t" bIns="91425" lIns="91425" rIns="91425" wrap="square" tIns="91425">
            <a:noAutofit/>
          </a:bodyPr>
          <a:lstStyle/>
          <a:p>
            <a:pPr lvl="0">
              <a:spcBef>
                <a:spcPts val="0"/>
              </a:spcBef>
              <a:buNone/>
            </a:pPr>
            <a:r>
              <a:rPr lang="en">
                <a:solidFill>
                  <a:srgbClr val="434343"/>
                </a:solidFill>
              </a:rPr>
              <a:t>“When Jeff has trouble sleeping, he Mapreduces sheep.”</a:t>
            </a:r>
          </a:p>
        </p:txBody>
      </p:sp>
      <p:pic>
        <p:nvPicPr>
          <p:cNvPr id="134" name="Shape 134"/>
          <p:cNvPicPr preferRelativeResize="0"/>
          <p:nvPr/>
        </p:nvPicPr>
        <p:blipFill>
          <a:blip r:embed="rId4">
            <a:alphaModFix/>
          </a:blip>
          <a:stretch>
            <a:fillRect/>
          </a:stretch>
        </p:blipFill>
        <p:spPr>
          <a:xfrm>
            <a:off x="800400" y="3355413"/>
            <a:ext cx="978325" cy="944499"/>
          </a:xfrm>
          <a:prstGeom prst="rect">
            <a:avLst/>
          </a:prstGeom>
          <a:noFill/>
          <a:ln>
            <a:noFill/>
          </a:ln>
        </p:spPr>
      </p:pic>
      <p:sp>
        <p:nvSpPr>
          <p:cNvPr id="135" name="Shape 135"/>
          <p:cNvSpPr txBox="1"/>
          <p:nvPr/>
        </p:nvSpPr>
        <p:spPr>
          <a:xfrm>
            <a:off x="4313450" y="1152475"/>
            <a:ext cx="3446400" cy="889200"/>
          </a:xfrm>
          <a:prstGeom prst="rect">
            <a:avLst/>
          </a:prstGeom>
          <a:noFill/>
          <a:ln>
            <a:noFill/>
          </a:ln>
        </p:spPr>
        <p:txBody>
          <a:bodyPr anchorCtr="0" anchor="t" bIns="91425" lIns="91425" rIns="91425" wrap="square" tIns="91425">
            <a:noAutofit/>
          </a:bodyPr>
          <a:lstStyle/>
          <a:p>
            <a:pPr lvl="0">
              <a:spcBef>
                <a:spcPts val="0"/>
              </a:spcBef>
              <a:buNone/>
            </a:pPr>
            <a:r>
              <a:rPr b="1" lang="en">
                <a:solidFill>
                  <a:srgbClr val="E06666"/>
                </a:solidFill>
              </a:rPr>
              <a:t>ACM Prize in Computing (2012)</a:t>
            </a:r>
            <a:br>
              <a:rPr b="1" lang="en">
                <a:solidFill>
                  <a:srgbClr val="E06666"/>
                </a:solidFill>
              </a:rPr>
            </a:br>
            <a:r>
              <a:rPr b="1" lang="en">
                <a:solidFill>
                  <a:srgbClr val="E06666"/>
                </a:solidFill>
              </a:rPr>
              <a:t>2012 ACM-Infosys Foundation Award </a:t>
            </a:r>
          </a:p>
        </p:txBody>
      </p:sp>
      <p:sp>
        <p:nvSpPr>
          <p:cNvPr id="136" name="Shape 136"/>
          <p:cNvSpPr/>
          <p:nvPr/>
        </p:nvSpPr>
        <p:spPr>
          <a:xfrm>
            <a:off x="4268950" y="1133950"/>
            <a:ext cx="3387000" cy="659700"/>
          </a:xfrm>
          <a:prstGeom prst="roundRect">
            <a:avLst>
              <a:gd fmla="val 16667" name="adj"/>
            </a:avLst>
          </a:prstGeom>
          <a:noFill/>
          <a:ln cap="flat" cmpd="sng" w="28575">
            <a:solidFill>
              <a:srgbClr val="E0666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37" name="Shape 137"/>
          <p:cNvSpPr txBox="1"/>
          <p:nvPr/>
        </p:nvSpPr>
        <p:spPr>
          <a:xfrm>
            <a:off x="2490200" y="3578663"/>
            <a:ext cx="5225100" cy="4980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434343"/>
                </a:solidFill>
              </a:rPr>
              <a:t>Cornell Alumni</a:t>
            </a: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7" name="Shape 487"/>
        <p:cNvGrpSpPr/>
        <p:nvPr/>
      </p:nvGrpSpPr>
      <p:grpSpPr>
        <a:xfrm>
          <a:off x="0" y="0"/>
          <a:ext cx="0" cy="0"/>
          <a:chOff x="0" y="0"/>
          <a:chExt cx="0" cy="0"/>
        </a:xfrm>
      </p:grpSpPr>
      <p:sp>
        <p:nvSpPr>
          <p:cNvPr id="488" name="Shape 48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sz="4200">
                <a:solidFill>
                  <a:srgbClr val="D16349"/>
                </a:solidFill>
                <a:latin typeface="Georgia"/>
                <a:ea typeface="Georgia"/>
                <a:cs typeface="Georgia"/>
                <a:sym typeface="Georgia"/>
              </a:rPr>
              <a:t>Limitations</a:t>
            </a:r>
          </a:p>
        </p:txBody>
      </p:sp>
      <p:sp>
        <p:nvSpPr>
          <p:cNvPr id="489" name="Shape 489"/>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228600" lvl="0" marL="457200" rtl="0">
              <a:spcBef>
                <a:spcPts val="0"/>
              </a:spcBef>
              <a:buAutoNum type="arabicPeriod"/>
            </a:pPr>
            <a:r>
              <a:rPr lang="en"/>
              <a:t>RDDs are best suited for batch applications that apply the same operation to all elements of a dataset. RDDs are not suitable for applications that make asynchronous fine-grained updates to shared state.</a:t>
            </a:r>
          </a:p>
          <a:p>
            <a:pPr lvl="0" rtl="0">
              <a:spcBef>
                <a:spcPts val="0"/>
              </a:spcBef>
              <a:buNone/>
            </a:pPr>
            <a:r>
              <a:t/>
            </a:r>
            <a:endParaRPr/>
          </a:p>
          <a:p>
            <a:pPr indent="-228600" lvl="0" marL="457200" rtl="0">
              <a:spcBef>
                <a:spcPts val="0"/>
              </a:spcBef>
              <a:buAutoNum type="arabicPeriod"/>
            </a:pPr>
            <a:r>
              <a:rPr lang="en"/>
              <a:t>Spark loads a process into memory and keeps it for the sake of caching. If the                  data is too big to fit entirely into the memory, then there could be major performance degradations. </a:t>
            </a: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3" name="Shape 493"/>
        <p:cNvGrpSpPr/>
        <p:nvPr/>
      </p:nvGrpSpPr>
      <p:grpSpPr>
        <a:xfrm>
          <a:off x="0" y="0"/>
          <a:ext cx="0" cy="0"/>
          <a:chOff x="0" y="0"/>
          <a:chExt cx="0" cy="0"/>
        </a:xfrm>
      </p:grpSpPr>
      <p:sp>
        <p:nvSpPr>
          <p:cNvPr id="494" name="Shape 49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Clr>
                <a:schemeClr val="dk1"/>
              </a:buClr>
              <a:buSzPct val="26190"/>
              <a:buFont typeface="Arial"/>
              <a:buNone/>
            </a:pPr>
            <a:r>
              <a:rPr lang="en" sz="4200">
                <a:solidFill>
                  <a:srgbClr val="D16349"/>
                </a:solidFill>
                <a:latin typeface="Georgia"/>
                <a:ea typeface="Georgia"/>
                <a:cs typeface="Georgia"/>
                <a:sym typeface="Georgia"/>
              </a:rPr>
              <a:t>MapReduce vs	Spark</a:t>
            </a:r>
          </a:p>
        </p:txBody>
      </p:sp>
      <p:pic>
        <p:nvPicPr>
          <p:cNvPr descr="table1.jpg" id="495" name="Shape 495"/>
          <p:cNvPicPr preferRelativeResize="0"/>
          <p:nvPr/>
        </p:nvPicPr>
        <p:blipFill rotWithShape="1">
          <a:blip r:embed="rId3">
            <a:alphaModFix/>
          </a:blip>
          <a:srcRect b="29780" l="0" r="0" t="35192"/>
          <a:stretch/>
        </p:blipFill>
        <p:spPr>
          <a:xfrm>
            <a:off x="565700" y="2420800"/>
            <a:ext cx="7267175" cy="1338200"/>
          </a:xfrm>
          <a:prstGeom prst="rect">
            <a:avLst/>
          </a:prstGeom>
          <a:noFill/>
          <a:ln>
            <a:noFill/>
          </a:ln>
        </p:spPr>
      </p:pic>
      <p:pic>
        <p:nvPicPr>
          <p:cNvPr descr="table1.jpg" id="496" name="Shape 496"/>
          <p:cNvPicPr preferRelativeResize="0"/>
          <p:nvPr/>
        </p:nvPicPr>
        <p:blipFill rotWithShape="1">
          <a:blip r:embed="rId3">
            <a:alphaModFix/>
          </a:blip>
          <a:srcRect b="0" l="0" r="0" t="88033"/>
          <a:stretch/>
        </p:blipFill>
        <p:spPr>
          <a:xfrm>
            <a:off x="558225" y="3759000"/>
            <a:ext cx="7267175" cy="457175"/>
          </a:xfrm>
          <a:prstGeom prst="rect">
            <a:avLst/>
          </a:prstGeom>
          <a:noFill/>
          <a:ln>
            <a:noFill/>
          </a:ln>
        </p:spPr>
      </p:pic>
      <p:pic>
        <p:nvPicPr>
          <p:cNvPr descr="table1.jpg" id="497" name="Shape 497"/>
          <p:cNvPicPr preferRelativeResize="0"/>
          <p:nvPr/>
        </p:nvPicPr>
        <p:blipFill rotWithShape="1">
          <a:blip r:embed="rId3">
            <a:alphaModFix/>
          </a:blip>
          <a:srcRect b="70402" l="0" r="0" t="0"/>
          <a:stretch/>
        </p:blipFill>
        <p:spPr>
          <a:xfrm>
            <a:off x="565700" y="1300400"/>
            <a:ext cx="7267175" cy="1130762"/>
          </a:xfrm>
          <a:prstGeom prst="rect">
            <a:avLst/>
          </a:prstGeom>
          <a:noFill/>
          <a:ln>
            <a:noFill/>
          </a:ln>
        </p:spPr>
      </p:pic>
      <p:sp>
        <p:nvSpPr>
          <p:cNvPr id="498" name="Shape 498"/>
          <p:cNvSpPr txBox="1"/>
          <p:nvPr/>
        </p:nvSpPr>
        <p:spPr>
          <a:xfrm>
            <a:off x="2870800" y="1562500"/>
            <a:ext cx="627900" cy="179400"/>
          </a:xfrm>
          <a:prstGeom prst="rect">
            <a:avLst/>
          </a:prstGeom>
          <a:solidFill>
            <a:srgbClr val="FFFFFF"/>
          </a:solidFill>
          <a:ln>
            <a:noFill/>
          </a:ln>
        </p:spPr>
        <p:txBody>
          <a:bodyPr anchorCtr="0" anchor="t" bIns="91425" lIns="91425" rIns="91425" wrap="square" tIns="91425">
            <a:noAutofit/>
          </a:bodyPr>
          <a:lstStyle/>
          <a:p>
            <a:pPr lvl="0">
              <a:spcBef>
                <a:spcPts val="0"/>
              </a:spcBef>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2" name="Shape 502"/>
        <p:cNvGrpSpPr/>
        <p:nvPr/>
      </p:nvGrpSpPr>
      <p:grpSpPr>
        <a:xfrm>
          <a:off x="0" y="0"/>
          <a:ext cx="0" cy="0"/>
          <a:chOff x="0" y="0"/>
          <a:chExt cx="0" cy="0"/>
        </a:xfrm>
      </p:grpSpPr>
      <p:sp>
        <p:nvSpPr>
          <p:cNvPr id="503" name="Shape 50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Clr>
                <a:schemeClr val="dk1"/>
              </a:buClr>
              <a:buSzPct val="26190"/>
              <a:buFont typeface="Arial"/>
              <a:buNone/>
            </a:pPr>
            <a:r>
              <a:rPr lang="en" sz="4200">
                <a:solidFill>
                  <a:srgbClr val="D16349"/>
                </a:solidFill>
                <a:latin typeface="Georgia"/>
                <a:ea typeface="Georgia"/>
                <a:cs typeface="Georgia"/>
                <a:sym typeface="Georgia"/>
              </a:rPr>
              <a:t>Conclusions</a:t>
            </a:r>
          </a:p>
        </p:txBody>
      </p:sp>
      <p:sp>
        <p:nvSpPr>
          <p:cNvPr id="504" name="Shape 50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228600" lvl="0" marL="457200" rtl="0">
              <a:spcBef>
                <a:spcPts val="0"/>
              </a:spcBef>
              <a:buAutoNum type="arabicPeriod"/>
            </a:pPr>
            <a:r>
              <a:rPr lang="en"/>
              <a:t>MapReduce </a:t>
            </a:r>
          </a:p>
          <a:p>
            <a:pPr indent="-304800" lvl="1" marL="914400" rtl="0">
              <a:spcBef>
                <a:spcPts val="0"/>
              </a:spcBef>
              <a:buSzPct val="100000"/>
              <a:buAutoNum type="alphaLcPeriod"/>
            </a:pPr>
            <a:r>
              <a:rPr lang="en" sz="1200"/>
              <a:t>A simple and powerful interface that enables automatic parallelization and distribution of large-scale computations.</a:t>
            </a:r>
          </a:p>
          <a:p>
            <a:pPr indent="-304800" lvl="1" marL="914400" rtl="0">
              <a:spcBef>
                <a:spcPts val="0"/>
              </a:spcBef>
              <a:buSzPct val="100000"/>
              <a:buAutoNum type="alphaLcPeriod"/>
            </a:pPr>
            <a:r>
              <a:rPr lang="en" sz="1200"/>
              <a:t>Achieves high performance on large clusters of commodity PCs.</a:t>
            </a:r>
          </a:p>
          <a:p>
            <a:pPr indent="-304800" lvl="1" marL="914400" rtl="0">
              <a:spcBef>
                <a:spcPts val="0"/>
              </a:spcBef>
              <a:buSzPct val="100000"/>
              <a:buAutoNum type="alphaLcPeriod"/>
            </a:pPr>
            <a:r>
              <a:rPr lang="en" sz="1200"/>
              <a:t>Implemented based on Google’s infrastructure. (highly engineered accordingly)</a:t>
            </a:r>
          </a:p>
          <a:p>
            <a:pPr indent="-304800" lvl="1" marL="914400" rtl="0">
              <a:spcBef>
                <a:spcPts val="0"/>
              </a:spcBef>
              <a:buSzPct val="100000"/>
              <a:buAutoNum type="alphaLcPeriod"/>
            </a:pPr>
            <a:r>
              <a:rPr lang="en" sz="1200"/>
              <a:t>The frequent disk I/O and data replication limits its usage in iterative algorithm and interactive data queries.</a:t>
            </a:r>
          </a:p>
          <a:p>
            <a:pPr indent="0" lvl="0" marL="0" rtl="0">
              <a:spcBef>
                <a:spcPts val="0"/>
              </a:spcBef>
              <a:buNone/>
            </a:pPr>
            <a:r>
              <a:rPr lang="en"/>
              <a:t>2.    Spark RDD</a:t>
            </a:r>
          </a:p>
          <a:p>
            <a:pPr indent="-304800" lvl="1" marL="914400" rtl="0">
              <a:spcBef>
                <a:spcPts val="0"/>
              </a:spcBef>
              <a:buSzPct val="100000"/>
              <a:buAutoNum type="alphaLcPeriod"/>
            </a:pPr>
            <a:r>
              <a:rPr lang="en" sz="1200"/>
              <a:t>A Fault-Tolerant Abstraction for In-Memory Cluster Computing</a:t>
            </a:r>
          </a:p>
          <a:p>
            <a:pPr indent="-304800" lvl="1" marL="914400" rtl="0">
              <a:spcBef>
                <a:spcPts val="0"/>
              </a:spcBef>
              <a:buSzPct val="100000"/>
              <a:buAutoNum type="alphaLcPeriod"/>
            </a:pPr>
            <a:r>
              <a:rPr lang="en" sz="1200"/>
              <a:t>Recovers data using lineage instead of replication</a:t>
            </a:r>
          </a:p>
          <a:p>
            <a:pPr indent="-304800" lvl="1" marL="914400" rtl="0">
              <a:spcBef>
                <a:spcPts val="0"/>
              </a:spcBef>
              <a:buSzPct val="100000"/>
              <a:buAutoNum type="alphaLcPeriod"/>
            </a:pPr>
            <a:r>
              <a:rPr lang="en" sz="1200"/>
              <a:t>performs much better on iterative computations and interactive data queries.</a:t>
            </a:r>
          </a:p>
          <a:p>
            <a:pPr indent="-304800" lvl="1" marL="914400" rtl="0">
              <a:spcBef>
                <a:spcPts val="0"/>
              </a:spcBef>
              <a:buSzPct val="100000"/>
              <a:buAutoNum type="alphaLcPeriod"/>
            </a:pPr>
            <a:r>
              <a:rPr lang="en" sz="1200"/>
              <a:t>Large memory consumption is the main bottleneck.</a:t>
            </a: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8" name="Shape 508"/>
        <p:cNvGrpSpPr/>
        <p:nvPr/>
      </p:nvGrpSpPr>
      <p:grpSpPr>
        <a:xfrm>
          <a:off x="0" y="0"/>
          <a:ext cx="0" cy="0"/>
          <a:chOff x="0" y="0"/>
          <a:chExt cx="0" cy="0"/>
        </a:xfrm>
      </p:grpSpPr>
      <p:sp>
        <p:nvSpPr>
          <p:cNvPr id="509" name="Shape 50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Clr>
                <a:schemeClr val="dk1"/>
              </a:buClr>
              <a:buSzPct val="26190"/>
              <a:buFont typeface="Arial"/>
              <a:buNone/>
            </a:pPr>
            <a:r>
              <a:rPr lang="en" sz="4200">
                <a:solidFill>
                  <a:srgbClr val="D16349"/>
                </a:solidFill>
                <a:latin typeface="Georgia"/>
                <a:ea typeface="Georgia"/>
                <a:cs typeface="Georgia"/>
                <a:sym typeface="Georgia"/>
              </a:rPr>
              <a:t>Reference</a:t>
            </a:r>
          </a:p>
        </p:txBody>
      </p:sp>
      <p:sp>
        <p:nvSpPr>
          <p:cNvPr id="510" name="Shape 510"/>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228600" lvl="0" marL="457200" rtl="0">
              <a:spcBef>
                <a:spcPts val="0"/>
              </a:spcBef>
              <a:buAutoNum type="arabicPeriod"/>
            </a:pPr>
            <a:r>
              <a:rPr lang="en"/>
              <a:t>“Take a close look at MapReduce”,  Xuanhua Shi</a:t>
            </a:r>
          </a:p>
          <a:p>
            <a:pPr indent="-228600" lvl="0" marL="457200" rtl="0">
              <a:spcBef>
                <a:spcPts val="0"/>
              </a:spcBef>
              <a:buAutoNum type="arabicPeriod"/>
            </a:pPr>
            <a:r>
              <a:rPr lang="en"/>
              <a:t>“</a:t>
            </a:r>
            <a:r>
              <a:rPr lang="en"/>
              <a:t>MapReduce: Simplified Data Processing on Large Clusters”, Jeffery Dean and Sanjay Ghemawat</a:t>
            </a:r>
          </a:p>
          <a:p>
            <a:pPr indent="-228600" lvl="0" marL="457200" rtl="0">
              <a:spcBef>
                <a:spcPts val="0"/>
              </a:spcBef>
              <a:buAutoNum type="arabicPeriod"/>
            </a:pPr>
            <a:r>
              <a:rPr lang="en"/>
              <a:t>“Resilient Distributed Datasets: A Fault-Tolerant Abstraction for In Memory Cluster Computing”,  Matei Zaharia et al.</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Shape 14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sz="4200">
                <a:solidFill>
                  <a:srgbClr val="D16349"/>
                </a:solidFill>
                <a:latin typeface="Georgia"/>
                <a:ea typeface="Georgia"/>
                <a:cs typeface="Georgia"/>
                <a:sym typeface="Georgia"/>
              </a:rPr>
              <a:t>Motivatio</a:t>
            </a:r>
            <a:r>
              <a:rPr lang="en" sz="4200">
                <a:solidFill>
                  <a:srgbClr val="D16349"/>
                </a:solidFill>
                <a:latin typeface="Georgia"/>
                <a:ea typeface="Georgia"/>
                <a:cs typeface="Georgia"/>
                <a:sym typeface="Georgia"/>
              </a:rPr>
              <a:t>n</a:t>
            </a:r>
          </a:p>
        </p:txBody>
      </p:sp>
      <p:sp>
        <p:nvSpPr>
          <p:cNvPr id="143" name="Shape 143"/>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rPr lang="en">
                <a:highlight>
                  <a:srgbClr val="FFFFFF"/>
                </a:highlight>
              </a:rPr>
              <a:t>The need to process large data distributed across hundreds or thousands of machines in order to finish in a reasonable amount of time.</a:t>
            </a:r>
          </a:p>
          <a:p>
            <a:pPr lvl="0" rtl="0">
              <a:spcBef>
                <a:spcPts val="0"/>
              </a:spcBef>
              <a:buNone/>
            </a:pPr>
            <a:r>
              <a:rPr lang="en">
                <a:highlight>
                  <a:srgbClr val="FFFFFF"/>
                </a:highlight>
              </a:rPr>
              <a:t>In 2003, Google published the Google File System Paper.</a:t>
            </a:r>
          </a:p>
          <a:p>
            <a:pPr lvl="0" rtl="0">
              <a:spcBef>
                <a:spcPts val="0"/>
              </a:spcBef>
              <a:buNone/>
            </a:pPr>
            <a:r>
              <a:rPr lang="en"/>
              <a:t>People want to take advantage of GFS and hide the issues of parallelization, fault-tolerance, data distribution and load balancing from the user.</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Shape 14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sz="4200">
                <a:solidFill>
                  <a:srgbClr val="D16349"/>
                </a:solidFill>
                <a:latin typeface="Georgia"/>
                <a:ea typeface="Georgia"/>
                <a:cs typeface="Georgia"/>
                <a:sym typeface="Georgia"/>
              </a:rPr>
              <a:t>What is MapReduce?</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Shape 15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sz="4200">
                <a:solidFill>
                  <a:srgbClr val="D16349"/>
                </a:solidFill>
                <a:latin typeface="Georgia"/>
                <a:ea typeface="Georgia"/>
                <a:cs typeface="Georgia"/>
                <a:sym typeface="Georgia"/>
              </a:rPr>
              <a:t>What is MapReduce?</a:t>
            </a:r>
          </a:p>
        </p:txBody>
      </p:sp>
      <p:sp>
        <p:nvSpPr>
          <p:cNvPr id="154" name="Shape 15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457200" lvl="0" rtl="0">
              <a:spcBef>
                <a:spcPts val="0"/>
              </a:spcBef>
              <a:buNone/>
            </a:pPr>
            <a:r>
              <a:rPr lang="en" sz="1400">
                <a:highlight>
                  <a:srgbClr val="FFFFFF"/>
                </a:highlight>
              </a:rPr>
              <a:t>MapReduce is a software framework for </a:t>
            </a:r>
            <a:r>
              <a:rPr lang="en" sz="1400">
                <a:solidFill>
                  <a:srgbClr val="FF0000"/>
                </a:solidFill>
                <a:highlight>
                  <a:srgbClr val="FFFFFF"/>
                </a:highlight>
              </a:rPr>
              <a:t>easily writing applications</a:t>
            </a:r>
            <a:r>
              <a:rPr lang="en" sz="1400">
                <a:highlight>
                  <a:srgbClr val="FFFFFF"/>
                </a:highlight>
              </a:rPr>
              <a:t> which process </a:t>
            </a:r>
            <a:r>
              <a:rPr lang="en" sz="1400">
                <a:solidFill>
                  <a:srgbClr val="FF0000"/>
                </a:solidFill>
                <a:highlight>
                  <a:srgbClr val="FFFFFF"/>
                </a:highlight>
              </a:rPr>
              <a:t>vast amounts of data</a:t>
            </a:r>
            <a:r>
              <a:rPr lang="en" sz="1400">
                <a:highlight>
                  <a:srgbClr val="FFFFFF"/>
                </a:highlight>
              </a:rPr>
              <a:t> (multi-terabyte data-sets) </a:t>
            </a:r>
            <a:r>
              <a:rPr lang="en" sz="1400">
                <a:solidFill>
                  <a:srgbClr val="FF0000"/>
                </a:solidFill>
                <a:highlight>
                  <a:srgbClr val="FFFFFF"/>
                </a:highlight>
              </a:rPr>
              <a:t>in-parallel</a:t>
            </a:r>
            <a:r>
              <a:rPr lang="en" sz="1400">
                <a:highlight>
                  <a:srgbClr val="FFFFFF"/>
                </a:highlight>
              </a:rPr>
              <a:t> on </a:t>
            </a:r>
            <a:r>
              <a:rPr lang="en" sz="1400">
                <a:solidFill>
                  <a:srgbClr val="FF0000"/>
                </a:solidFill>
                <a:highlight>
                  <a:srgbClr val="FFFFFF"/>
                </a:highlight>
              </a:rPr>
              <a:t>large clusters</a:t>
            </a:r>
            <a:r>
              <a:rPr lang="en" sz="1400">
                <a:highlight>
                  <a:srgbClr val="FFFFFF"/>
                </a:highlight>
              </a:rPr>
              <a:t> (thousands of nodes) of </a:t>
            </a:r>
            <a:r>
              <a:rPr lang="en" sz="1400">
                <a:solidFill>
                  <a:srgbClr val="FF0000"/>
                </a:solidFill>
                <a:highlight>
                  <a:srgbClr val="FFFFFF"/>
                </a:highlight>
              </a:rPr>
              <a:t>commodity hardware</a:t>
            </a:r>
            <a:r>
              <a:rPr lang="en" sz="1400">
                <a:highlight>
                  <a:srgbClr val="FFFFFF"/>
                </a:highlight>
              </a:rPr>
              <a:t> in a </a:t>
            </a:r>
            <a:r>
              <a:rPr lang="en" sz="1400">
                <a:solidFill>
                  <a:srgbClr val="FF0000"/>
                </a:solidFill>
                <a:highlight>
                  <a:srgbClr val="FFFFFF"/>
                </a:highlight>
              </a:rPr>
              <a:t>reliable</a:t>
            </a:r>
            <a:r>
              <a:rPr lang="en" sz="1400">
                <a:highlight>
                  <a:srgbClr val="FFFFFF"/>
                </a:highlight>
              </a:rPr>
              <a:t>, </a:t>
            </a:r>
            <a:r>
              <a:rPr lang="en" sz="1400">
                <a:solidFill>
                  <a:srgbClr val="FF0000"/>
                </a:solidFill>
                <a:highlight>
                  <a:srgbClr val="FFFFFF"/>
                </a:highlight>
              </a:rPr>
              <a:t>fault-tolerant</a:t>
            </a:r>
            <a:r>
              <a:rPr lang="en" sz="1400">
                <a:highlight>
                  <a:srgbClr val="FFFFFF"/>
                </a:highlight>
              </a:rPr>
              <a:t> manner.</a:t>
            </a:r>
          </a:p>
          <a:p>
            <a:pPr indent="457200" lvl="0" marL="2286000" rtl="0">
              <a:spcBef>
                <a:spcPts val="0"/>
              </a:spcBef>
              <a:buNone/>
            </a:pPr>
            <a:r>
              <a:rPr i="1" lang="en" sz="1400">
                <a:solidFill>
                  <a:srgbClr val="434343"/>
                </a:solidFill>
              </a:rPr>
              <a:t>https://hadoop.apache.org</a:t>
            </a:r>
          </a:p>
          <a:p>
            <a:pPr indent="457200" lvl="0" rtl="0">
              <a:spcBef>
                <a:spcPts val="0"/>
              </a:spcBef>
              <a:buNone/>
            </a:pPr>
            <a:r>
              <a:rPr lang="en" sz="1400"/>
              <a:t>MR is more like an extract-transform-load (ETL) system than a DBMS, as it quickly loads and processes large amounts of data in an ad hoc manner. As such, it complements DBMS technology rather than competes with it.</a:t>
            </a:r>
          </a:p>
        </p:txBody>
      </p:sp>
      <p:sp>
        <p:nvSpPr>
          <p:cNvPr id="155" name="Shape 155"/>
          <p:cNvSpPr txBox="1"/>
          <p:nvPr/>
        </p:nvSpPr>
        <p:spPr>
          <a:xfrm>
            <a:off x="3042100" y="3292325"/>
            <a:ext cx="5944800" cy="498000"/>
          </a:xfrm>
          <a:prstGeom prst="rect">
            <a:avLst/>
          </a:prstGeom>
          <a:noFill/>
          <a:ln>
            <a:noFill/>
          </a:ln>
        </p:spPr>
        <p:txBody>
          <a:bodyPr anchorCtr="0" anchor="t" bIns="91425" lIns="91425" rIns="91425" wrap="square" tIns="91425">
            <a:noAutofit/>
          </a:bodyPr>
          <a:lstStyle/>
          <a:p>
            <a:pPr lvl="0">
              <a:spcBef>
                <a:spcPts val="0"/>
              </a:spcBef>
              <a:buNone/>
            </a:pPr>
            <a:r>
              <a:rPr i="1" lang="en">
                <a:solidFill>
                  <a:srgbClr val="434343"/>
                </a:solidFill>
              </a:rPr>
              <a:t>MapReduce and Parallel DBMSs: Friends or Foes?</a:t>
            </a:r>
          </a:p>
          <a:p>
            <a:pPr lvl="0">
              <a:spcBef>
                <a:spcPts val="0"/>
              </a:spcBef>
              <a:buNone/>
            </a:pPr>
            <a:r>
              <a:rPr i="1" lang="en">
                <a:solidFill>
                  <a:srgbClr val="434343"/>
                </a:solidFill>
              </a:rPr>
              <a:t>Michael Stonebraker et al.</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Shape 16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sz="4200">
                <a:solidFill>
                  <a:srgbClr val="D16349"/>
                </a:solidFill>
                <a:latin typeface="Georgia"/>
                <a:ea typeface="Georgia"/>
                <a:cs typeface="Georgia"/>
                <a:sym typeface="Georgia"/>
              </a:rPr>
              <a:t>What is MapReduce?</a:t>
            </a:r>
          </a:p>
        </p:txBody>
      </p:sp>
      <p:sp>
        <p:nvSpPr>
          <p:cNvPr id="161" name="Shape 16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t/>
            </a:r>
            <a:endParaRPr/>
          </a:p>
        </p:txBody>
      </p:sp>
      <p:sp>
        <p:nvSpPr>
          <p:cNvPr id="162" name="Shape 162"/>
          <p:cNvSpPr txBox="1"/>
          <p:nvPr/>
        </p:nvSpPr>
        <p:spPr>
          <a:xfrm>
            <a:off x="2267875" y="2075175"/>
            <a:ext cx="4269000" cy="498000"/>
          </a:xfrm>
          <a:prstGeom prst="rect">
            <a:avLst/>
          </a:prstGeom>
          <a:noFill/>
          <a:ln>
            <a:noFill/>
          </a:ln>
        </p:spPr>
        <p:txBody>
          <a:bodyPr anchorCtr="0" anchor="t" bIns="91425" lIns="91425" rIns="91425" wrap="square" tIns="91425">
            <a:noAutofit/>
          </a:bodyPr>
          <a:lstStyle/>
          <a:p>
            <a:pPr lvl="0">
              <a:spcBef>
                <a:spcPts val="0"/>
              </a:spcBef>
              <a:buNone/>
            </a:pPr>
            <a:r>
              <a:t/>
            </a:r>
            <a:endParaRPr/>
          </a:p>
        </p:txBody>
      </p:sp>
      <p:pic>
        <p:nvPicPr>
          <p:cNvPr id="163" name="Shape 163"/>
          <p:cNvPicPr preferRelativeResize="0"/>
          <p:nvPr/>
        </p:nvPicPr>
        <p:blipFill rotWithShape="1">
          <a:blip r:embed="rId3">
            <a:alphaModFix/>
          </a:blip>
          <a:srcRect b="0" l="0" r="0" t="7373"/>
          <a:stretch/>
        </p:blipFill>
        <p:spPr>
          <a:xfrm>
            <a:off x="311700" y="1152476"/>
            <a:ext cx="8520600" cy="35672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