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6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712"/>
  </p:normalViewPr>
  <p:slideViewPr>
    <p:cSldViewPr snapToGrid="0" snapToObjects="1">
      <p:cViewPr varScale="1">
        <p:scale>
          <a:sx n="102" d="100"/>
          <a:sy n="102" d="100"/>
        </p:scale>
        <p:origin x="138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notesMaster" Target="notesMasters/notesMaster1.xml"/><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Although GFS looks very different to UNIX file system, they share some design philosophy. </a:t>
            </a:r>
          </a:p>
          <a:p>
            <a:pPr lvl="0">
              <a:spcBef>
                <a:spcPts val="0"/>
              </a:spcBef>
              <a:buNone/>
            </a:pPr>
            <a:endParaRPr/>
          </a:p>
          <a:p>
            <a:pPr lvl="0" rtl="0">
              <a:spcBef>
                <a:spcPts val="0"/>
              </a:spcBef>
              <a:buNone/>
            </a:pPr>
            <a:r>
              <a:rPr lang="en"/>
              <a:t>Think about how GFS move from traditional UNIX FS design.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6" name="Shape 19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4" name="Shape 22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Relationship between the two figures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Shape 23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7" name="Shape 23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keep in mind and leave to discussion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4" name="Shape 24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0" name="Shape 26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What lessons can we learn from these aspects of distributed system</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6" name="Shape 26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2" name="Shape 27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distinguishing error, fault and failure</a:t>
            </a:r>
          </a:p>
          <a:p>
            <a:pPr lvl="0" rtl="0">
              <a:spcBef>
                <a:spcPts val="0"/>
              </a:spcBef>
              <a:buNone/>
            </a:pPr>
            <a:r>
              <a:rPr lang="en"/>
              <a:t>shadow master is a cold backup</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8" name="Shape 27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5" name="Shape 28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2" name="Shape 29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Answer: batching. recall the two styles of workload: batch &amp; single short job</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8" name="Shape 29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What lessons can we learn from these aspects of distributed system</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4" name="Shape 30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2" name="Shape 3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8" name="Shape 31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4" name="Shape 32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4" name="Shape 34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0" name="Shape 35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defined -&gt; entirety</a:t>
            </a:r>
          </a:p>
          <a:p>
            <a:pPr lvl="0">
              <a:spcBef>
                <a:spcPts val="0"/>
              </a:spcBef>
              <a:buNone/>
            </a:pPr>
            <a:r>
              <a:rPr lang="en"/>
              <a:t>consistent -&gt; same to all client</a:t>
            </a:r>
          </a:p>
          <a:p>
            <a:pPr lvl="0">
              <a:spcBef>
                <a:spcPts val="0"/>
              </a:spcBef>
              <a:buNone/>
            </a:pPr>
            <a:endParaRPr/>
          </a:p>
          <a:p>
            <a:pPr lvl="0">
              <a:spcBef>
                <a:spcPts val="0"/>
              </a:spcBef>
              <a:buNone/>
            </a:pPr>
            <a:r>
              <a:rPr lang="en"/>
              <a:t>optimistic: even allow junks in the middle of a file</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7" name="Shape 35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Shape 364"/>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5" name="Shape 36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Performance!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1" name="Shape 37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What lessons can we learn from these aspects of distributed system</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7" name="Shape 37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Shape 382"/>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3" name="Shape 38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what is serialized?</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Shape 388"/>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9" name="Shape 38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Shape 394"/>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5" name="Shape 39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Shape 400"/>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1" name="Shape 40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7" name="Shape 40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What lessons can we learn from these aspects of distributed system</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Shape 412"/>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3" name="Shape 41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Shape 428"/>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9" name="Shape 42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standard deviation of record append</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Shape 434"/>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5" name="Shape 43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Shape 443"/>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4" name="Shape 44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Shape 459"/>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0" name="Shape 46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keep in mind and leave to discussion</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Shape 466"/>
          <p:cNvSpPr>
            <a:spLocks noGrp="1" noRot="1" noChangeAspect="1"/>
          </p:cNvSpPr>
          <p:nvPr>
            <p:ph type="sldImg" idx="2"/>
          </p:nvPr>
        </p:nvSpPr>
        <p:spPr>
          <a:xfrm>
            <a:off x="11433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7" name="Shape 46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Shape 471"/>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2" name="Shape 47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Shape 477"/>
          <p:cNvSpPr>
            <a:spLocks noGrp="1" noRot="1" noChangeAspect="1"/>
          </p:cNvSpPr>
          <p:nvPr>
            <p:ph type="sldImg" idx="2"/>
          </p:nvPr>
        </p:nvSpPr>
        <p:spPr>
          <a:xfrm>
            <a:off x="11433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8" name="Shape 47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Shape 483"/>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4" name="Shape 48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Shape 488"/>
          <p:cNvSpPr>
            <a:spLocks noGrp="1" noRot="1" noChangeAspect="1"/>
          </p:cNvSpPr>
          <p:nvPr>
            <p:ph type="sldImg" idx="2"/>
          </p:nvPr>
        </p:nvSpPr>
        <p:spPr>
          <a:xfrm>
            <a:off x="11433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9" name="Shape 48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Shape 4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6" name="Shape 49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Shape 501"/>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2" name="Shape 50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Shape 507"/>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8" name="Shape 50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Shape 514"/>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5" name="Shape 51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Shape 521"/>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2" name="Shape 52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Shape 527"/>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8" name="Shape 52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Shape 533"/>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4" name="Shape 53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Shape 539"/>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0" name="Shape 54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Shape 545"/>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6" name="Shape 54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Shape 551"/>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2" name="Shape 5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Although GFS looks very different to UNIX file system, they share some design philosophy.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lt2"/>
        </a:solidFill>
        <a:effectLst/>
      </p:bgPr>
    </p:bg>
    <p:spTree>
      <p:nvGrpSpPr>
        <p:cNvPr id="1" name="Shape 9"/>
        <p:cNvGrpSpPr/>
        <p:nvPr/>
      </p:nvGrpSpPr>
      <p:grpSpPr>
        <a:xfrm>
          <a:off x="0" y="0"/>
          <a:ext cx="0" cy="0"/>
          <a:chOff x="0" y="0"/>
          <a:chExt cx="0" cy="0"/>
        </a:xfrm>
      </p:grpSpPr>
      <p:sp>
        <p:nvSpPr>
          <p:cNvPr id="10" name="Shape 10"/>
          <p:cNvSpPr/>
          <p:nvPr/>
        </p:nvSpPr>
        <p:spPr>
          <a:xfrm>
            <a:off x="0" y="0"/>
            <a:ext cx="9144000" cy="650400"/>
          </a:xfrm>
          <a:prstGeom prst="rect">
            <a:avLst/>
          </a:prstGeom>
          <a:solidFill>
            <a:schemeClr val="lt1"/>
          </a:solidFill>
          <a:ln>
            <a:noFill/>
          </a:ln>
        </p:spPr>
        <p:txBody>
          <a:bodyPr wrap="square" lIns="91425" tIns="91425" rIns="91425" bIns="91425" anchor="ctr" anchorCtr="0">
            <a:noAutofit/>
          </a:bodyPr>
          <a:lstStyle/>
          <a:p>
            <a:pPr lvl="0">
              <a:spcBef>
                <a:spcPts val="0"/>
              </a:spcBef>
              <a:buNone/>
            </a:pPr>
            <a:endParaRPr/>
          </a:p>
        </p:txBody>
      </p:sp>
      <p:grpSp>
        <p:nvGrpSpPr>
          <p:cNvPr id="11" name="Shape 11"/>
          <p:cNvGrpSpPr/>
          <p:nvPr/>
        </p:nvGrpSpPr>
        <p:grpSpPr>
          <a:xfrm>
            <a:off x="830391" y="1588427"/>
            <a:ext cx="745763" cy="61102"/>
            <a:chOff x="4580560" y="2589003"/>
            <a:chExt cx="1064463" cy="25200"/>
          </a:xfrm>
        </p:grpSpPr>
        <p:sp>
          <p:nvSpPr>
            <p:cNvPr id="12" name="Shape 12"/>
            <p:cNvSpPr/>
            <p:nvPr/>
          </p:nvSpPr>
          <p:spPr>
            <a:xfrm rot="-5400000">
              <a:off x="5366324" y="2335503"/>
              <a:ext cx="25200" cy="532200"/>
            </a:xfrm>
            <a:prstGeom prst="rect">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13" name="Shape 13"/>
            <p:cNvSpPr/>
            <p:nvPr/>
          </p:nvSpPr>
          <p:spPr>
            <a:xfrm rot="-5400000">
              <a:off x="4836310" y="2333253"/>
              <a:ext cx="25200" cy="536700"/>
            </a:xfrm>
            <a:prstGeom prst="rect">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grpSp>
      <p:sp>
        <p:nvSpPr>
          <p:cNvPr id="14" name="Shape 14"/>
          <p:cNvSpPr txBox="1">
            <a:spLocks noGrp="1"/>
          </p:cNvSpPr>
          <p:nvPr>
            <p:ph type="ctrTitle"/>
          </p:nvPr>
        </p:nvSpPr>
        <p:spPr>
          <a:xfrm>
            <a:off x="729450" y="1763266"/>
            <a:ext cx="7688100" cy="2219700"/>
          </a:xfrm>
          <a:prstGeom prst="rect">
            <a:avLst/>
          </a:prstGeom>
        </p:spPr>
        <p:txBody>
          <a:bodyPr wrap="square" lIns="91425" tIns="91425" rIns="91425" bIns="91425" anchor="t" anchorCtr="0"/>
          <a:lstStyle>
            <a:lvl1pPr lvl="0">
              <a:spcBef>
                <a:spcPts val="0"/>
              </a:spcBef>
              <a:buClr>
                <a:schemeClr val="dk2"/>
              </a:buClr>
              <a:buSzPct val="100000"/>
              <a:defRPr sz="4200">
                <a:solidFill>
                  <a:schemeClr val="dk2"/>
                </a:solidFill>
              </a:defRPr>
            </a:lvl1pPr>
            <a:lvl2pPr lvl="1">
              <a:spcBef>
                <a:spcPts val="0"/>
              </a:spcBef>
              <a:buClr>
                <a:schemeClr val="dk2"/>
              </a:buClr>
              <a:buSzPct val="100000"/>
              <a:defRPr sz="4200">
                <a:solidFill>
                  <a:schemeClr val="dk2"/>
                </a:solidFill>
              </a:defRPr>
            </a:lvl2pPr>
            <a:lvl3pPr lvl="2">
              <a:spcBef>
                <a:spcPts val="0"/>
              </a:spcBef>
              <a:buClr>
                <a:schemeClr val="dk2"/>
              </a:buClr>
              <a:buSzPct val="100000"/>
              <a:defRPr sz="4200">
                <a:solidFill>
                  <a:schemeClr val="dk2"/>
                </a:solidFill>
              </a:defRPr>
            </a:lvl3pPr>
            <a:lvl4pPr lvl="3">
              <a:spcBef>
                <a:spcPts val="0"/>
              </a:spcBef>
              <a:buClr>
                <a:schemeClr val="dk2"/>
              </a:buClr>
              <a:buSzPct val="100000"/>
              <a:defRPr sz="4200">
                <a:solidFill>
                  <a:schemeClr val="dk2"/>
                </a:solidFill>
              </a:defRPr>
            </a:lvl4pPr>
            <a:lvl5pPr lvl="4">
              <a:spcBef>
                <a:spcPts val="0"/>
              </a:spcBef>
              <a:buClr>
                <a:schemeClr val="dk2"/>
              </a:buClr>
              <a:buSzPct val="100000"/>
              <a:defRPr sz="4200">
                <a:solidFill>
                  <a:schemeClr val="dk2"/>
                </a:solidFill>
              </a:defRPr>
            </a:lvl5pPr>
            <a:lvl6pPr lvl="5">
              <a:spcBef>
                <a:spcPts val="0"/>
              </a:spcBef>
              <a:buClr>
                <a:schemeClr val="dk2"/>
              </a:buClr>
              <a:buSzPct val="100000"/>
              <a:defRPr sz="4200">
                <a:solidFill>
                  <a:schemeClr val="dk2"/>
                </a:solidFill>
              </a:defRPr>
            </a:lvl6pPr>
            <a:lvl7pPr lvl="6">
              <a:spcBef>
                <a:spcPts val="0"/>
              </a:spcBef>
              <a:buClr>
                <a:schemeClr val="dk2"/>
              </a:buClr>
              <a:buSzPct val="100000"/>
              <a:defRPr sz="4200">
                <a:solidFill>
                  <a:schemeClr val="dk2"/>
                </a:solidFill>
              </a:defRPr>
            </a:lvl7pPr>
            <a:lvl8pPr lvl="7">
              <a:spcBef>
                <a:spcPts val="0"/>
              </a:spcBef>
              <a:buClr>
                <a:schemeClr val="dk2"/>
              </a:buClr>
              <a:buSzPct val="100000"/>
              <a:defRPr sz="4200">
                <a:solidFill>
                  <a:schemeClr val="dk2"/>
                </a:solidFill>
              </a:defRPr>
            </a:lvl8pPr>
            <a:lvl9pPr lvl="8">
              <a:spcBef>
                <a:spcPts val="0"/>
              </a:spcBef>
              <a:buClr>
                <a:schemeClr val="dk2"/>
              </a:buClr>
              <a:buSzPct val="100000"/>
              <a:defRPr sz="4200">
                <a:solidFill>
                  <a:schemeClr val="dk2"/>
                </a:solidFill>
              </a:defRPr>
            </a:lvl9pPr>
          </a:lstStyle>
          <a:p>
            <a:endParaRPr/>
          </a:p>
        </p:txBody>
      </p:sp>
      <p:sp>
        <p:nvSpPr>
          <p:cNvPr id="15" name="Shape 15"/>
          <p:cNvSpPr txBox="1">
            <a:spLocks noGrp="1"/>
          </p:cNvSpPr>
          <p:nvPr>
            <p:ph type="subTitle" idx="1"/>
          </p:nvPr>
        </p:nvSpPr>
        <p:spPr>
          <a:xfrm>
            <a:off x="729627" y="4230533"/>
            <a:ext cx="7688100" cy="721500"/>
          </a:xfrm>
          <a:prstGeom prst="rect">
            <a:avLst/>
          </a:prstGeom>
        </p:spPr>
        <p:txBody>
          <a:bodyPr wrap="square" lIns="91425" tIns="91425" rIns="91425" bIns="91425" anchor="t" anchorCtr="0"/>
          <a:lstStyle>
            <a:lvl1pPr lvl="0">
              <a:lnSpc>
                <a:spcPct val="100000"/>
              </a:lnSpc>
              <a:spcBef>
                <a:spcPts val="0"/>
              </a:spcBef>
              <a:spcAft>
                <a:spcPts val="0"/>
              </a:spcAft>
              <a:buSzPct val="100000"/>
              <a:buNone/>
              <a:defRPr sz="1600"/>
            </a:lvl1pPr>
            <a:lvl2pPr lvl="1">
              <a:lnSpc>
                <a:spcPct val="100000"/>
              </a:lnSpc>
              <a:spcBef>
                <a:spcPts val="0"/>
              </a:spcBef>
              <a:spcAft>
                <a:spcPts val="0"/>
              </a:spcAft>
              <a:buSzPct val="100000"/>
              <a:buNone/>
              <a:defRPr sz="1600"/>
            </a:lvl2pPr>
            <a:lvl3pPr lvl="2">
              <a:lnSpc>
                <a:spcPct val="100000"/>
              </a:lnSpc>
              <a:spcBef>
                <a:spcPts val="0"/>
              </a:spcBef>
              <a:spcAft>
                <a:spcPts val="0"/>
              </a:spcAft>
              <a:buSzPct val="100000"/>
              <a:buNone/>
              <a:defRPr sz="1600"/>
            </a:lvl3pPr>
            <a:lvl4pPr lvl="3">
              <a:lnSpc>
                <a:spcPct val="100000"/>
              </a:lnSpc>
              <a:spcBef>
                <a:spcPts val="0"/>
              </a:spcBef>
              <a:spcAft>
                <a:spcPts val="0"/>
              </a:spcAft>
              <a:buSzPct val="100000"/>
              <a:buNone/>
              <a:defRPr sz="1600"/>
            </a:lvl4pPr>
            <a:lvl5pPr lvl="4">
              <a:lnSpc>
                <a:spcPct val="100000"/>
              </a:lnSpc>
              <a:spcBef>
                <a:spcPts val="0"/>
              </a:spcBef>
              <a:spcAft>
                <a:spcPts val="0"/>
              </a:spcAft>
              <a:buSzPct val="100000"/>
              <a:buNone/>
              <a:defRPr sz="1600"/>
            </a:lvl5pPr>
            <a:lvl6pPr lvl="5">
              <a:lnSpc>
                <a:spcPct val="100000"/>
              </a:lnSpc>
              <a:spcBef>
                <a:spcPts val="0"/>
              </a:spcBef>
              <a:spcAft>
                <a:spcPts val="0"/>
              </a:spcAft>
              <a:buSzPct val="100000"/>
              <a:buNone/>
              <a:defRPr sz="1600"/>
            </a:lvl6pPr>
            <a:lvl7pPr lvl="6">
              <a:lnSpc>
                <a:spcPct val="100000"/>
              </a:lnSpc>
              <a:spcBef>
                <a:spcPts val="0"/>
              </a:spcBef>
              <a:spcAft>
                <a:spcPts val="0"/>
              </a:spcAft>
              <a:buSzPct val="100000"/>
              <a:buNone/>
              <a:defRPr sz="1600"/>
            </a:lvl7pPr>
            <a:lvl8pPr lvl="7">
              <a:lnSpc>
                <a:spcPct val="100000"/>
              </a:lnSpc>
              <a:spcBef>
                <a:spcPts val="0"/>
              </a:spcBef>
              <a:spcAft>
                <a:spcPts val="0"/>
              </a:spcAft>
              <a:buSzPct val="100000"/>
              <a:buNone/>
              <a:defRPr sz="1600"/>
            </a:lvl8pPr>
            <a:lvl9pPr lvl="8">
              <a:lnSpc>
                <a:spcPct val="100000"/>
              </a:lnSpc>
              <a:spcBef>
                <a:spcPts val="0"/>
              </a:spcBef>
              <a:spcAft>
                <a:spcPts val="0"/>
              </a:spcAft>
              <a:buSzPct val="100000"/>
              <a:buNone/>
              <a:defRPr sz="1600"/>
            </a:lvl9pPr>
          </a:lstStyle>
          <a:p>
            <a:endParaRPr/>
          </a:p>
        </p:txBody>
      </p:sp>
      <p:sp>
        <p:nvSpPr>
          <p:cNvPr id="16" name="Shape 16"/>
          <p:cNvSpPr txBox="1">
            <a:spLocks noGrp="1"/>
          </p:cNvSpPr>
          <p:nvPr>
            <p:ph type="sldNum" idx="12"/>
          </p:nvPr>
        </p:nvSpPr>
        <p:spPr>
          <a:xfrm>
            <a:off x="8536302" y="6333134"/>
            <a:ext cx="548700" cy="5247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bg>
      <p:bgPr>
        <a:solidFill>
          <a:schemeClr val="dk1"/>
        </a:solidFill>
        <a:effectLst/>
      </p:bgPr>
    </p:bg>
    <p:spTree>
      <p:nvGrpSpPr>
        <p:cNvPr id="1" name="Shape 73"/>
        <p:cNvGrpSpPr/>
        <p:nvPr/>
      </p:nvGrpSpPr>
      <p:grpSpPr>
        <a:xfrm>
          <a:off x="0" y="0"/>
          <a:ext cx="0" cy="0"/>
          <a:chOff x="0" y="0"/>
          <a:chExt cx="0" cy="0"/>
        </a:xfrm>
      </p:grpSpPr>
      <p:grpSp>
        <p:nvGrpSpPr>
          <p:cNvPr id="74" name="Shape 74"/>
          <p:cNvGrpSpPr/>
          <p:nvPr/>
        </p:nvGrpSpPr>
        <p:grpSpPr>
          <a:xfrm>
            <a:off x="830391" y="5558926"/>
            <a:ext cx="745763" cy="61102"/>
            <a:chOff x="4580560" y="2589003"/>
            <a:chExt cx="1064463" cy="25200"/>
          </a:xfrm>
        </p:grpSpPr>
        <p:sp>
          <p:nvSpPr>
            <p:cNvPr id="75" name="Shape 75"/>
            <p:cNvSpPr/>
            <p:nvPr/>
          </p:nvSpPr>
          <p:spPr>
            <a:xfrm rot="-5400000">
              <a:off x="5366324" y="2335503"/>
              <a:ext cx="25200" cy="532200"/>
            </a:xfrm>
            <a:prstGeom prst="rect">
              <a:avLst/>
            </a:prstGeom>
            <a:solidFill>
              <a:schemeClr val="lt1"/>
            </a:solidFill>
            <a:ln>
              <a:noFill/>
            </a:ln>
          </p:spPr>
          <p:txBody>
            <a:bodyPr wrap="square" lIns="91425" tIns="91425" rIns="91425" bIns="91425" anchor="ctr" anchorCtr="0">
              <a:noAutofit/>
            </a:bodyPr>
            <a:lstStyle/>
            <a:p>
              <a:pPr lvl="0">
                <a:spcBef>
                  <a:spcPts val="0"/>
                </a:spcBef>
                <a:buNone/>
              </a:pPr>
              <a:endParaRPr/>
            </a:p>
          </p:txBody>
        </p:sp>
        <p:sp>
          <p:nvSpPr>
            <p:cNvPr id="76" name="Shape 76"/>
            <p:cNvSpPr/>
            <p:nvPr/>
          </p:nvSpPr>
          <p:spPr>
            <a:xfrm rot="-5400000">
              <a:off x="4836310" y="2333253"/>
              <a:ext cx="25200" cy="536700"/>
            </a:xfrm>
            <a:prstGeom prst="rect">
              <a:avLst/>
            </a:prstGeom>
            <a:solidFill>
              <a:schemeClr val="lt1"/>
            </a:solidFill>
            <a:ln>
              <a:noFill/>
            </a:ln>
          </p:spPr>
          <p:txBody>
            <a:bodyPr wrap="square" lIns="91425" tIns="91425" rIns="91425" bIns="91425" anchor="ctr" anchorCtr="0">
              <a:noAutofit/>
            </a:bodyPr>
            <a:lstStyle/>
            <a:p>
              <a:pPr lvl="0">
                <a:spcBef>
                  <a:spcPts val="0"/>
                </a:spcBef>
                <a:buNone/>
              </a:pPr>
              <a:endParaRPr/>
            </a:p>
          </p:txBody>
        </p:sp>
      </p:grpSp>
      <p:sp>
        <p:nvSpPr>
          <p:cNvPr id="77" name="Shape 77"/>
          <p:cNvSpPr txBox="1">
            <a:spLocks noGrp="1"/>
          </p:cNvSpPr>
          <p:nvPr>
            <p:ph type="title"/>
          </p:nvPr>
        </p:nvSpPr>
        <p:spPr>
          <a:xfrm>
            <a:off x="729450" y="978600"/>
            <a:ext cx="7688400" cy="1659600"/>
          </a:xfrm>
          <a:prstGeom prst="rect">
            <a:avLst/>
          </a:prstGeom>
        </p:spPr>
        <p:txBody>
          <a:bodyPr wrap="square" lIns="91425" tIns="91425" rIns="91425" bIns="91425" anchor="t" anchorCtr="0"/>
          <a:lstStyle>
            <a:lvl1pPr lvl="0">
              <a:spcBef>
                <a:spcPts val="0"/>
              </a:spcBef>
              <a:buClr>
                <a:schemeClr val="lt1"/>
              </a:buClr>
              <a:buSzPct val="100000"/>
              <a:defRPr sz="8000">
                <a:solidFill>
                  <a:schemeClr val="lt1"/>
                </a:solidFill>
              </a:defRPr>
            </a:lvl1pPr>
            <a:lvl2pPr lvl="1">
              <a:spcBef>
                <a:spcPts val="0"/>
              </a:spcBef>
              <a:buClr>
                <a:schemeClr val="lt1"/>
              </a:buClr>
              <a:buSzPct val="100000"/>
              <a:defRPr sz="8000">
                <a:solidFill>
                  <a:schemeClr val="lt1"/>
                </a:solidFill>
              </a:defRPr>
            </a:lvl2pPr>
            <a:lvl3pPr lvl="2">
              <a:spcBef>
                <a:spcPts val="0"/>
              </a:spcBef>
              <a:buClr>
                <a:schemeClr val="lt1"/>
              </a:buClr>
              <a:buSzPct val="100000"/>
              <a:defRPr sz="8000">
                <a:solidFill>
                  <a:schemeClr val="lt1"/>
                </a:solidFill>
              </a:defRPr>
            </a:lvl3pPr>
            <a:lvl4pPr lvl="3">
              <a:spcBef>
                <a:spcPts val="0"/>
              </a:spcBef>
              <a:buClr>
                <a:schemeClr val="lt1"/>
              </a:buClr>
              <a:buSzPct val="100000"/>
              <a:defRPr sz="8000">
                <a:solidFill>
                  <a:schemeClr val="lt1"/>
                </a:solidFill>
              </a:defRPr>
            </a:lvl4pPr>
            <a:lvl5pPr lvl="4">
              <a:spcBef>
                <a:spcPts val="0"/>
              </a:spcBef>
              <a:buClr>
                <a:schemeClr val="lt1"/>
              </a:buClr>
              <a:buSzPct val="100000"/>
              <a:defRPr sz="8000">
                <a:solidFill>
                  <a:schemeClr val="lt1"/>
                </a:solidFill>
              </a:defRPr>
            </a:lvl5pPr>
            <a:lvl6pPr lvl="5">
              <a:spcBef>
                <a:spcPts val="0"/>
              </a:spcBef>
              <a:buClr>
                <a:schemeClr val="lt1"/>
              </a:buClr>
              <a:buSzPct val="100000"/>
              <a:defRPr sz="8000">
                <a:solidFill>
                  <a:schemeClr val="lt1"/>
                </a:solidFill>
              </a:defRPr>
            </a:lvl6pPr>
            <a:lvl7pPr lvl="6">
              <a:spcBef>
                <a:spcPts val="0"/>
              </a:spcBef>
              <a:buClr>
                <a:schemeClr val="lt1"/>
              </a:buClr>
              <a:buSzPct val="100000"/>
              <a:defRPr sz="8000">
                <a:solidFill>
                  <a:schemeClr val="lt1"/>
                </a:solidFill>
              </a:defRPr>
            </a:lvl7pPr>
            <a:lvl8pPr lvl="7">
              <a:spcBef>
                <a:spcPts val="0"/>
              </a:spcBef>
              <a:buClr>
                <a:schemeClr val="lt1"/>
              </a:buClr>
              <a:buSzPct val="100000"/>
              <a:defRPr sz="8000">
                <a:solidFill>
                  <a:schemeClr val="lt1"/>
                </a:solidFill>
              </a:defRPr>
            </a:lvl8pPr>
            <a:lvl9pPr lvl="8">
              <a:spcBef>
                <a:spcPts val="0"/>
              </a:spcBef>
              <a:buClr>
                <a:schemeClr val="lt1"/>
              </a:buClr>
              <a:buSzPct val="100000"/>
              <a:defRPr sz="8000">
                <a:solidFill>
                  <a:schemeClr val="lt1"/>
                </a:solidFill>
              </a:defRPr>
            </a:lvl9pPr>
          </a:lstStyle>
          <a:p>
            <a:endParaRPr/>
          </a:p>
        </p:txBody>
      </p:sp>
      <p:sp>
        <p:nvSpPr>
          <p:cNvPr id="78" name="Shape 78"/>
          <p:cNvSpPr txBox="1">
            <a:spLocks noGrp="1"/>
          </p:cNvSpPr>
          <p:nvPr>
            <p:ph type="body" idx="1"/>
          </p:nvPr>
        </p:nvSpPr>
        <p:spPr>
          <a:xfrm>
            <a:off x="729450" y="3030517"/>
            <a:ext cx="7688400" cy="2107200"/>
          </a:xfrm>
          <a:prstGeom prst="rect">
            <a:avLst/>
          </a:prstGeom>
        </p:spPr>
        <p:txBody>
          <a:bodyPr wrap="square" lIns="91425" tIns="91425" rIns="91425" bIns="91425" anchor="t"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79" name="Shape 79"/>
          <p:cNvSpPr txBox="1">
            <a:spLocks noGrp="1"/>
          </p:cNvSpPr>
          <p:nvPr>
            <p:ph type="sldNum" idx="12"/>
          </p:nvPr>
        </p:nvSpPr>
        <p:spPr>
          <a:xfrm>
            <a:off x="8536302" y="6333134"/>
            <a:ext cx="548700" cy="5247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0"/>
        <p:cNvGrpSpPr/>
        <p:nvPr/>
      </p:nvGrpSpPr>
      <p:grpSpPr>
        <a:xfrm>
          <a:off x="0" y="0"/>
          <a:ext cx="0" cy="0"/>
          <a:chOff x="0" y="0"/>
          <a:chExt cx="0" cy="0"/>
        </a:xfrm>
      </p:grpSpPr>
      <p:sp>
        <p:nvSpPr>
          <p:cNvPr id="81" name="Shape 81"/>
          <p:cNvSpPr txBox="1">
            <a:spLocks noGrp="1"/>
          </p:cNvSpPr>
          <p:nvPr>
            <p:ph type="sldNum" idx="12"/>
          </p:nvPr>
        </p:nvSpPr>
        <p:spPr>
          <a:xfrm>
            <a:off x="8536302" y="6333134"/>
            <a:ext cx="548700" cy="5247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7"/>
        <p:cNvGrpSpPr/>
        <p:nvPr/>
      </p:nvGrpSpPr>
      <p:grpSpPr>
        <a:xfrm>
          <a:off x="0" y="0"/>
          <a:ext cx="0" cy="0"/>
          <a:chOff x="0" y="0"/>
          <a:chExt cx="0" cy="0"/>
        </a:xfrm>
      </p:grpSpPr>
      <p:grpSp>
        <p:nvGrpSpPr>
          <p:cNvPr id="18" name="Shape 18"/>
          <p:cNvGrpSpPr/>
          <p:nvPr/>
        </p:nvGrpSpPr>
        <p:grpSpPr>
          <a:xfrm>
            <a:off x="830391" y="1588427"/>
            <a:ext cx="745763" cy="61102"/>
            <a:chOff x="4580560" y="2589003"/>
            <a:chExt cx="1064463" cy="25200"/>
          </a:xfrm>
        </p:grpSpPr>
        <p:sp>
          <p:nvSpPr>
            <p:cNvPr id="19" name="Shape 19"/>
            <p:cNvSpPr/>
            <p:nvPr/>
          </p:nvSpPr>
          <p:spPr>
            <a:xfrm rot="-5400000">
              <a:off x="5366324" y="2335503"/>
              <a:ext cx="25200" cy="532200"/>
            </a:xfrm>
            <a:prstGeom prst="rect">
              <a:avLst/>
            </a:prstGeom>
            <a:solidFill>
              <a:schemeClr val="lt1"/>
            </a:solidFill>
            <a:ln>
              <a:noFill/>
            </a:ln>
          </p:spPr>
          <p:txBody>
            <a:bodyPr wrap="square" lIns="91425" tIns="91425" rIns="91425" bIns="91425" anchor="ctr" anchorCtr="0">
              <a:noAutofit/>
            </a:bodyPr>
            <a:lstStyle/>
            <a:p>
              <a:pPr lvl="0">
                <a:spcBef>
                  <a:spcPts val="0"/>
                </a:spcBef>
                <a:buNone/>
              </a:pPr>
              <a:endParaRPr/>
            </a:p>
          </p:txBody>
        </p:sp>
        <p:sp>
          <p:nvSpPr>
            <p:cNvPr id="20" name="Shape 20"/>
            <p:cNvSpPr/>
            <p:nvPr/>
          </p:nvSpPr>
          <p:spPr>
            <a:xfrm rot="-5400000">
              <a:off x="4836310" y="2333253"/>
              <a:ext cx="25200" cy="536700"/>
            </a:xfrm>
            <a:prstGeom prst="rect">
              <a:avLst/>
            </a:prstGeom>
            <a:solidFill>
              <a:schemeClr val="lt1"/>
            </a:solidFill>
            <a:ln>
              <a:noFill/>
            </a:ln>
          </p:spPr>
          <p:txBody>
            <a:bodyPr wrap="square" lIns="91425" tIns="91425" rIns="91425" bIns="91425" anchor="ctr" anchorCtr="0">
              <a:noAutofit/>
            </a:bodyPr>
            <a:lstStyle/>
            <a:p>
              <a:pPr lvl="0">
                <a:spcBef>
                  <a:spcPts val="0"/>
                </a:spcBef>
                <a:buNone/>
              </a:pPr>
              <a:endParaRPr/>
            </a:p>
          </p:txBody>
        </p:sp>
      </p:grpSp>
      <p:sp>
        <p:nvSpPr>
          <p:cNvPr id="21" name="Shape 21"/>
          <p:cNvSpPr txBox="1">
            <a:spLocks noGrp="1"/>
          </p:cNvSpPr>
          <p:nvPr>
            <p:ph type="title"/>
          </p:nvPr>
        </p:nvSpPr>
        <p:spPr>
          <a:xfrm>
            <a:off x="729450" y="1763266"/>
            <a:ext cx="7688400" cy="2024700"/>
          </a:xfrm>
          <a:prstGeom prst="rect">
            <a:avLst/>
          </a:prstGeom>
        </p:spPr>
        <p:txBody>
          <a:bodyPr wrap="square" lIns="91425" tIns="91425" rIns="91425" bIns="91425" anchor="t" anchorCtr="0"/>
          <a:lstStyle>
            <a:lvl1pPr lvl="0">
              <a:spcBef>
                <a:spcPts val="0"/>
              </a:spcBef>
              <a:buClr>
                <a:schemeClr val="lt1"/>
              </a:buClr>
              <a:buSzPct val="100000"/>
              <a:defRPr sz="3600">
                <a:solidFill>
                  <a:schemeClr val="lt1"/>
                </a:solidFill>
              </a:defRPr>
            </a:lvl1pPr>
            <a:lvl2pPr lvl="1">
              <a:spcBef>
                <a:spcPts val="0"/>
              </a:spcBef>
              <a:buClr>
                <a:schemeClr val="lt1"/>
              </a:buClr>
              <a:buSzPct val="100000"/>
              <a:defRPr sz="3600">
                <a:solidFill>
                  <a:schemeClr val="lt1"/>
                </a:solidFill>
              </a:defRPr>
            </a:lvl2pPr>
            <a:lvl3pPr lvl="2">
              <a:spcBef>
                <a:spcPts val="0"/>
              </a:spcBef>
              <a:buClr>
                <a:schemeClr val="lt1"/>
              </a:buClr>
              <a:buSzPct val="100000"/>
              <a:defRPr sz="3600">
                <a:solidFill>
                  <a:schemeClr val="lt1"/>
                </a:solidFill>
              </a:defRPr>
            </a:lvl3pPr>
            <a:lvl4pPr lvl="3">
              <a:spcBef>
                <a:spcPts val="0"/>
              </a:spcBef>
              <a:buClr>
                <a:schemeClr val="lt1"/>
              </a:buClr>
              <a:buSzPct val="100000"/>
              <a:defRPr sz="3600">
                <a:solidFill>
                  <a:schemeClr val="lt1"/>
                </a:solidFill>
              </a:defRPr>
            </a:lvl4pPr>
            <a:lvl5pPr lvl="4">
              <a:spcBef>
                <a:spcPts val="0"/>
              </a:spcBef>
              <a:buClr>
                <a:schemeClr val="lt1"/>
              </a:buClr>
              <a:buSzPct val="100000"/>
              <a:defRPr sz="3600">
                <a:solidFill>
                  <a:schemeClr val="lt1"/>
                </a:solidFill>
              </a:defRPr>
            </a:lvl5pPr>
            <a:lvl6pPr lvl="5">
              <a:spcBef>
                <a:spcPts val="0"/>
              </a:spcBef>
              <a:buClr>
                <a:schemeClr val="lt1"/>
              </a:buClr>
              <a:buSzPct val="100000"/>
              <a:defRPr sz="3600">
                <a:solidFill>
                  <a:schemeClr val="lt1"/>
                </a:solidFill>
              </a:defRPr>
            </a:lvl6pPr>
            <a:lvl7pPr lvl="6">
              <a:spcBef>
                <a:spcPts val="0"/>
              </a:spcBef>
              <a:buClr>
                <a:schemeClr val="lt1"/>
              </a:buClr>
              <a:buSzPct val="100000"/>
              <a:defRPr sz="3600">
                <a:solidFill>
                  <a:schemeClr val="lt1"/>
                </a:solidFill>
              </a:defRPr>
            </a:lvl7pPr>
            <a:lvl8pPr lvl="7">
              <a:spcBef>
                <a:spcPts val="0"/>
              </a:spcBef>
              <a:buClr>
                <a:schemeClr val="lt1"/>
              </a:buClr>
              <a:buSzPct val="100000"/>
              <a:defRPr sz="3600">
                <a:solidFill>
                  <a:schemeClr val="lt1"/>
                </a:solidFill>
              </a:defRPr>
            </a:lvl8pPr>
            <a:lvl9pPr lvl="8">
              <a:spcBef>
                <a:spcPts val="0"/>
              </a:spcBef>
              <a:buClr>
                <a:schemeClr val="lt1"/>
              </a:buClr>
              <a:buSzPct val="100000"/>
              <a:defRPr sz="3600">
                <a:solidFill>
                  <a:schemeClr val="lt1"/>
                </a:solidFill>
              </a:defRPr>
            </a:lvl9pPr>
          </a:lstStyle>
          <a:p>
            <a:endParaRPr/>
          </a:p>
        </p:txBody>
      </p:sp>
      <p:sp>
        <p:nvSpPr>
          <p:cNvPr id="22" name="Shape 22"/>
          <p:cNvSpPr txBox="1">
            <a:spLocks noGrp="1"/>
          </p:cNvSpPr>
          <p:nvPr>
            <p:ph type="sldNum" idx="12"/>
          </p:nvPr>
        </p:nvSpPr>
        <p:spPr>
          <a:xfrm>
            <a:off x="8536302" y="6333134"/>
            <a:ext cx="548700" cy="5247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3"/>
        <p:cNvGrpSpPr/>
        <p:nvPr/>
      </p:nvGrpSpPr>
      <p:grpSpPr>
        <a:xfrm>
          <a:off x="0" y="0"/>
          <a:ext cx="0" cy="0"/>
          <a:chOff x="0" y="0"/>
          <a:chExt cx="0" cy="0"/>
        </a:xfrm>
      </p:grpSpPr>
      <p:sp>
        <p:nvSpPr>
          <p:cNvPr id="24" name="Shape 24"/>
          <p:cNvSpPr/>
          <p:nvPr/>
        </p:nvSpPr>
        <p:spPr>
          <a:xfrm>
            <a:off x="0" y="0"/>
            <a:ext cx="9144000" cy="650400"/>
          </a:xfrm>
          <a:prstGeom prst="rect">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grpSp>
        <p:nvGrpSpPr>
          <p:cNvPr id="25" name="Shape 25"/>
          <p:cNvGrpSpPr/>
          <p:nvPr/>
        </p:nvGrpSpPr>
        <p:grpSpPr>
          <a:xfrm>
            <a:off x="830391" y="1588427"/>
            <a:ext cx="745763" cy="61102"/>
            <a:chOff x="4580560" y="2589003"/>
            <a:chExt cx="1064463" cy="25200"/>
          </a:xfrm>
        </p:grpSpPr>
        <p:sp>
          <p:nvSpPr>
            <p:cNvPr id="26" name="Shape 26"/>
            <p:cNvSpPr/>
            <p:nvPr/>
          </p:nvSpPr>
          <p:spPr>
            <a:xfrm rot="-5400000">
              <a:off x="5366324" y="2335503"/>
              <a:ext cx="25200" cy="532200"/>
            </a:xfrm>
            <a:prstGeom prst="rect">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27" name="Shape 27"/>
            <p:cNvSpPr/>
            <p:nvPr/>
          </p:nvSpPr>
          <p:spPr>
            <a:xfrm rot="-5400000">
              <a:off x="4836310" y="2333253"/>
              <a:ext cx="25200" cy="536700"/>
            </a:xfrm>
            <a:prstGeom prst="rect">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grpSp>
      <p:sp>
        <p:nvSpPr>
          <p:cNvPr id="28" name="Shape 28"/>
          <p:cNvSpPr txBox="1">
            <a:spLocks noGrp="1"/>
          </p:cNvSpPr>
          <p:nvPr>
            <p:ph type="title"/>
          </p:nvPr>
        </p:nvSpPr>
        <p:spPr>
          <a:xfrm>
            <a:off x="729450" y="1758200"/>
            <a:ext cx="7688700" cy="713700"/>
          </a:xfrm>
          <a:prstGeom prst="rect">
            <a:avLst/>
          </a:prstGeom>
        </p:spPr>
        <p:txBody>
          <a:bodyPr wrap="square" lIns="91425" tIns="91425" rIns="91425" bIns="91425" anchor="t" anchorCtr="0"/>
          <a:lstStyle>
            <a:lvl1pPr lvl="0">
              <a:spcBef>
                <a:spcPts val="0"/>
              </a:spcBef>
              <a:buClr>
                <a:schemeClr val="dk2"/>
              </a:buClr>
              <a:buSzPct val="100000"/>
              <a:defRPr sz="2600">
                <a:solidFill>
                  <a:schemeClr val="dk2"/>
                </a:solidFill>
              </a:defRPr>
            </a:lvl1pPr>
            <a:lvl2pPr lvl="1">
              <a:spcBef>
                <a:spcPts val="0"/>
              </a:spcBef>
              <a:buClr>
                <a:schemeClr val="dk2"/>
              </a:buClr>
              <a:buSzPct val="100000"/>
              <a:defRPr sz="2600">
                <a:solidFill>
                  <a:schemeClr val="dk2"/>
                </a:solidFill>
              </a:defRPr>
            </a:lvl2pPr>
            <a:lvl3pPr lvl="2">
              <a:spcBef>
                <a:spcPts val="0"/>
              </a:spcBef>
              <a:buClr>
                <a:schemeClr val="dk2"/>
              </a:buClr>
              <a:buSzPct val="100000"/>
              <a:defRPr sz="2600">
                <a:solidFill>
                  <a:schemeClr val="dk2"/>
                </a:solidFill>
              </a:defRPr>
            </a:lvl3pPr>
            <a:lvl4pPr lvl="3">
              <a:spcBef>
                <a:spcPts val="0"/>
              </a:spcBef>
              <a:buClr>
                <a:schemeClr val="dk2"/>
              </a:buClr>
              <a:buSzPct val="100000"/>
              <a:defRPr sz="2600">
                <a:solidFill>
                  <a:schemeClr val="dk2"/>
                </a:solidFill>
              </a:defRPr>
            </a:lvl4pPr>
            <a:lvl5pPr lvl="4">
              <a:spcBef>
                <a:spcPts val="0"/>
              </a:spcBef>
              <a:buClr>
                <a:schemeClr val="dk2"/>
              </a:buClr>
              <a:buSzPct val="100000"/>
              <a:defRPr sz="2600">
                <a:solidFill>
                  <a:schemeClr val="dk2"/>
                </a:solidFill>
              </a:defRPr>
            </a:lvl5pPr>
            <a:lvl6pPr lvl="5">
              <a:spcBef>
                <a:spcPts val="0"/>
              </a:spcBef>
              <a:buClr>
                <a:schemeClr val="dk2"/>
              </a:buClr>
              <a:buSzPct val="100000"/>
              <a:defRPr sz="2600">
                <a:solidFill>
                  <a:schemeClr val="dk2"/>
                </a:solidFill>
              </a:defRPr>
            </a:lvl6pPr>
            <a:lvl7pPr lvl="6">
              <a:spcBef>
                <a:spcPts val="0"/>
              </a:spcBef>
              <a:buClr>
                <a:schemeClr val="dk2"/>
              </a:buClr>
              <a:buSzPct val="100000"/>
              <a:defRPr sz="2600">
                <a:solidFill>
                  <a:schemeClr val="dk2"/>
                </a:solidFill>
              </a:defRPr>
            </a:lvl7pPr>
            <a:lvl8pPr lvl="7">
              <a:spcBef>
                <a:spcPts val="0"/>
              </a:spcBef>
              <a:buClr>
                <a:schemeClr val="dk2"/>
              </a:buClr>
              <a:buSzPct val="100000"/>
              <a:defRPr sz="2600">
                <a:solidFill>
                  <a:schemeClr val="dk2"/>
                </a:solidFill>
              </a:defRPr>
            </a:lvl8pPr>
            <a:lvl9pPr lvl="8">
              <a:spcBef>
                <a:spcPts val="0"/>
              </a:spcBef>
              <a:buClr>
                <a:schemeClr val="dk2"/>
              </a:buClr>
              <a:buSzPct val="100000"/>
              <a:defRPr sz="2600">
                <a:solidFill>
                  <a:schemeClr val="dk2"/>
                </a:solidFill>
              </a:defRPr>
            </a:lvl9pPr>
          </a:lstStyle>
          <a:p>
            <a:endParaRPr/>
          </a:p>
        </p:txBody>
      </p:sp>
      <p:sp>
        <p:nvSpPr>
          <p:cNvPr id="29" name="Shape 29"/>
          <p:cNvSpPr txBox="1">
            <a:spLocks noGrp="1"/>
          </p:cNvSpPr>
          <p:nvPr>
            <p:ph type="body" idx="1"/>
          </p:nvPr>
        </p:nvSpPr>
        <p:spPr>
          <a:xfrm>
            <a:off x="729450" y="2771833"/>
            <a:ext cx="7688700" cy="3014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sldNum" idx="12"/>
          </p:nvPr>
        </p:nvSpPr>
        <p:spPr>
          <a:xfrm>
            <a:off x="8536302" y="6333134"/>
            <a:ext cx="548700" cy="5247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1"/>
        <p:cNvGrpSpPr/>
        <p:nvPr/>
      </p:nvGrpSpPr>
      <p:grpSpPr>
        <a:xfrm>
          <a:off x="0" y="0"/>
          <a:ext cx="0" cy="0"/>
          <a:chOff x="0" y="0"/>
          <a:chExt cx="0" cy="0"/>
        </a:xfrm>
      </p:grpSpPr>
      <p:sp>
        <p:nvSpPr>
          <p:cNvPr id="32" name="Shape 32"/>
          <p:cNvSpPr/>
          <p:nvPr/>
        </p:nvSpPr>
        <p:spPr>
          <a:xfrm>
            <a:off x="0" y="0"/>
            <a:ext cx="9144000" cy="650400"/>
          </a:xfrm>
          <a:prstGeom prst="rect">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grpSp>
        <p:nvGrpSpPr>
          <p:cNvPr id="33" name="Shape 33"/>
          <p:cNvGrpSpPr/>
          <p:nvPr/>
        </p:nvGrpSpPr>
        <p:grpSpPr>
          <a:xfrm>
            <a:off x="830391" y="1588427"/>
            <a:ext cx="745763" cy="61102"/>
            <a:chOff x="4580560" y="2589003"/>
            <a:chExt cx="1064463" cy="25200"/>
          </a:xfrm>
        </p:grpSpPr>
        <p:sp>
          <p:nvSpPr>
            <p:cNvPr id="34" name="Shape 34"/>
            <p:cNvSpPr/>
            <p:nvPr/>
          </p:nvSpPr>
          <p:spPr>
            <a:xfrm rot="-5400000">
              <a:off x="5366324" y="2335503"/>
              <a:ext cx="25200" cy="532200"/>
            </a:xfrm>
            <a:prstGeom prst="rect">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35" name="Shape 35"/>
            <p:cNvSpPr/>
            <p:nvPr/>
          </p:nvSpPr>
          <p:spPr>
            <a:xfrm rot="-5400000">
              <a:off x="4836310" y="2333253"/>
              <a:ext cx="25200" cy="536700"/>
            </a:xfrm>
            <a:prstGeom prst="rect">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grpSp>
      <p:sp>
        <p:nvSpPr>
          <p:cNvPr id="36" name="Shape 36"/>
          <p:cNvSpPr txBox="1">
            <a:spLocks noGrp="1"/>
          </p:cNvSpPr>
          <p:nvPr>
            <p:ph type="title"/>
          </p:nvPr>
        </p:nvSpPr>
        <p:spPr>
          <a:xfrm>
            <a:off x="729450" y="1758200"/>
            <a:ext cx="7688400" cy="713700"/>
          </a:xfrm>
          <a:prstGeom prst="rect">
            <a:avLst/>
          </a:prstGeom>
        </p:spPr>
        <p:txBody>
          <a:bodyPr wrap="square" lIns="91425" tIns="91425" rIns="91425" bIns="91425" anchor="t" anchorCtr="0"/>
          <a:lstStyle>
            <a:lvl1pPr lvl="0">
              <a:spcBef>
                <a:spcPts val="0"/>
              </a:spcBef>
              <a:buClr>
                <a:schemeClr val="dk2"/>
              </a:buClr>
              <a:buSzPct val="100000"/>
              <a:defRPr sz="2600">
                <a:solidFill>
                  <a:schemeClr val="dk2"/>
                </a:solidFill>
              </a:defRPr>
            </a:lvl1pPr>
            <a:lvl2pPr lvl="1">
              <a:spcBef>
                <a:spcPts val="0"/>
              </a:spcBef>
              <a:buClr>
                <a:schemeClr val="dk2"/>
              </a:buClr>
              <a:buSzPct val="100000"/>
              <a:defRPr sz="2600">
                <a:solidFill>
                  <a:schemeClr val="dk2"/>
                </a:solidFill>
              </a:defRPr>
            </a:lvl2pPr>
            <a:lvl3pPr lvl="2">
              <a:spcBef>
                <a:spcPts val="0"/>
              </a:spcBef>
              <a:buClr>
                <a:schemeClr val="dk2"/>
              </a:buClr>
              <a:buSzPct val="100000"/>
              <a:defRPr sz="2600">
                <a:solidFill>
                  <a:schemeClr val="dk2"/>
                </a:solidFill>
              </a:defRPr>
            </a:lvl3pPr>
            <a:lvl4pPr lvl="3">
              <a:spcBef>
                <a:spcPts val="0"/>
              </a:spcBef>
              <a:buClr>
                <a:schemeClr val="dk2"/>
              </a:buClr>
              <a:buSzPct val="100000"/>
              <a:defRPr sz="2600">
                <a:solidFill>
                  <a:schemeClr val="dk2"/>
                </a:solidFill>
              </a:defRPr>
            </a:lvl4pPr>
            <a:lvl5pPr lvl="4">
              <a:spcBef>
                <a:spcPts val="0"/>
              </a:spcBef>
              <a:buClr>
                <a:schemeClr val="dk2"/>
              </a:buClr>
              <a:buSzPct val="100000"/>
              <a:defRPr sz="2600">
                <a:solidFill>
                  <a:schemeClr val="dk2"/>
                </a:solidFill>
              </a:defRPr>
            </a:lvl5pPr>
            <a:lvl6pPr lvl="5">
              <a:spcBef>
                <a:spcPts val="0"/>
              </a:spcBef>
              <a:buClr>
                <a:schemeClr val="dk2"/>
              </a:buClr>
              <a:buSzPct val="100000"/>
              <a:defRPr sz="2600">
                <a:solidFill>
                  <a:schemeClr val="dk2"/>
                </a:solidFill>
              </a:defRPr>
            </a:lvl6pPr>
            <a:lvl7pPr lvl="6">
              <a:spcBef>
                <a:spcPts val="0"/>
              </a:spcBef>
              <a:buClr>
                <a:schemeClr val="dk2"/>
              </a:buClr>
              <a:buSzPct val="100000"/>
              <a:defRPr sz="2600">
                <a:solidFill>
                  <a:schemeClr val="dk2"/>
                </a:solidFill>
              </a:defRPr>
            </a:lvl7pPr>
            <a:lvl8pPr lvl="7">
              <a:spcBef>
                <a:spcPts val="0"/>
              </a:spcBef>
              <a:buClr>
                <a:schemeClr val="dk2"/>
              </a:buClr>
              <a:buSzPct val="100000"/>
              <a:defRPr sz="2600">
                <a:solidFill>
                  <a:schemeClr val="dk2"/>
                </a:solidFill>
              </a:defRPr>
            </a:lvl8pPr>
            <a:lvl9pPr lvl="8">
              <a:spcBef>
                <a:spcPts val="0"/>
              </a:spcBef>
              <a:buClr>
                <a:schemeClr val="dk2"/>
              </a:buClr>
              <a:buSzPct val="100000"/>
              <a:defRPr sz="2600">
                <a:solidFill>
                  <a:schemeClr val="dk2"/>
                </a:solidFill>
              </a:defRPr>
            </a:lvl9pPr>
          </a:lstStyle>
          <a:p>
            <a:endParaRPr/>
          </a:p>
        </p:txBody>
      </p:sp>
      <p:sp>
        <p:nvSpPr>
          <p:cNvPr id="37" name="Shape 37"/>
          <p:cNvSpPr txBox="1">
            <a:spLocks noGrp="1"/>
          </p:cNvSpPr>
          <p:nvPr>
            <p:ph type="body" idx="1"/>
          </p:nvPr>
        </p:nvSpPr>
        <p:spPr>
          <a:xfrm>
            <a:off x="729325" y="2771833"/>
            <a:ext cx="3774300" cy="3014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8" name="Shape 38"/>
          <p:cNvSpPr txBox="1">
            <a:spLocks noGrp="1"/>
          </p:cNvSpPr>
          <p:nvPr>
            <p:ph type="body" idx="2"/>
          </p:nvPr>
        </p:nvSpPr>
        <p:spPr>
          <a:xfrm>
            <a:off x="4643603" y="2771833"/>
            <a:ext cx="3774300" cy="3014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9" name="Shape 39"/>
          <p:cNvSpPr txBox="1">
            <a:spLocks noGrp="1"/>
          </p:cNvSpPr>
          <p:nvPr>
            <p:ph type="sldNum" idx="12"/>
          </p:nvPr>
        </p:nvSpPr>
        <p:spPr>
          <a:xfrm>
            <a:off x="8536302" y="6333134"/>
            <a:ext cx="548700" cy="5247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0"/>
        <p:cNvGrpSpPr/>
        <p:nvPr/>
      </p:nvGrpSpPr>
      <p:grpSpPr>
        <a:xfrm>
          <a:off x="0" y="0"/>
          <a:ext cx="0" cy="0"/>
          <a:chOff x="0" y="0"/>
          <a:chExt cx="0" cy="0"/>
        </a:xfrm>
      </p:grpSpPr>
      <p:sp>
        <p:nvSpPr>
          <p:cNvPr id="41" name="Shape 41"/>
          <p:cNvSpPr/>
          <p:nvPr/>
        </p:nvSpPr>
        <p:spPr>
          <a:xfrm>
            <a:off x="0" y="0"/>
            <a:ext cx="9144000" cy="650400"/>
          </a:xfrm>
          <a:prstGeom prst="rect">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grpSp>
        <p:nvGrpSpPr>
          <p:cNvPr id="42" name="Shape 42"/>
          <p:cNvGrpSpPr/>
          <p:nvPr/>
        </p:nvGrpSpPr>
        <p:grpSpPr>
          <a:xfrm>
            <a:off x="830391" y="1588427"/>
            <a:ext cx="745763" cy="61102"/>
            <a:chOff x="4580560" y="2589003"/>
            <a:chExt cx="1064463" cy="25200"/>
          </a:xfrm>
        </p:grpSpPr>
        <p:sp>
          <p:nvSpPr>
            <p:cNvPr id="43" name="Shape 43"/>
            <p:cNvSpPr/>
            <p:nvPr/>
          </p:nvSpPr>
          <p:spPr>
            <a:xfrm rot="-5400000">
              <a:off x="5366324" y="2335503"/>
              <a:ext cx="25200" cy="532200"/>
            </a:xfrm>
            <a:prstGeom prst="rect">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44" name="Shape 44"/>
            <p:cNvSpPr/>
            <p:nvPr/>
          </p:nvSpPr>
          <p:spPr>
            <a:xfrm rot="-5400000">
              <a:off x="4836310" y="2333253"/>
              <a:ext cx="25200" cy="536700"/>
            </a:xfrm>
            <a:prstGeom prst="rect">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grpSp>
      <p:sp>
        <p:nvSpPr>
          <p:cNvPr id="45" name="Shape 45"/>
          <p:cNvSpPr txBox="1">
            <a:spLocks noGrp="1"/>
          </p:cNvSpPr>
          <p:nvPr>
            <p:ph type="title"/>
          </p:nvPr>
        </p:nvSpPr>
        <p:spPr>
          <a:xfrm>
            <a:off x="729450" y="1758200"/>
            <a:ext cx="7688400" cy="713700"/>
          </a:xfrm>
          <a:prstGeom prst="rect">
            <a:avLst/>
          </a:prstGeom>
        </p:spPr>
        <p:txBody>
          <a:bodyPr wrap="square" lIns="91425" tIns="91425" rIns="91425" bIns="91425" anchor="t" anchorCtr="0"/>
          <a:lstStyle>
            <a:lvl1pPr lvl="0">
              <a:spcBef>
                <a:spcPts val="0"/>
              </a:spcBef>
              <a:buClr>
                <a:schemeClr val="dk2"/>
              </a:buClr>
              <a:buSzPct val="100000"/>
              <a:defRPr sz="2600">
                <a:solidFill>
                  <a:schemeClr val="dk2"/>
                </a:solidFill>
              </a:defRPr>
            </a:lvl1pPr>
            <a:lvl2pPr lvl="1">
              <a:spcBef>
                <a:spcPts val="0"/>
              </a:spcBef>
              <a:buClr>
                <a:schemeClr val="dk2"/>
              </a:buClr>
              <a:buSzPct val="100000"/>
              <a:defRPr sz="2600">
                <a:solidFill>
                  <a:schemeClr val="dk2"/>
                </a:solidFill>
              </a:defRPr>
            </a:lvl2pPr>
            <a:lvl3pPr lvl="2">
              <a:spcBef>
                <a:spcPts val="0"/>
              </a:spcBef>
              <a:buClr>
                <a:schemeClr val="dk2"/>
              </a:buClr>
              <a:buSzPct val="100000"/>
              <a:defRPr sz="2600">
                <a:solidFill>
                  <a:schemeClr val="dk2"/>
                </a:solidFill>
              </a:defRPr>
            </a:lvl3pPr>
            <a:lvl4pPr lvl="3">
              <a:spcBef>
                <a:spcPts val="0"/>
              </a:spcBef>
              <a:buClr>
                <a:schemeClr val="dk2"/>
              </a:buClr>
              <a:buSzPct val="100000"/>
              <a:defRPr sz="2600">
                <a:solidFill>
                  <a:schemeClr val="dk2"/>
                </a:solidFill>
              </a:defRPr>
            </a:lvl4pPr>
            <a:lvl5pPr lvl="4">
              <a:spcBef>
                <a:spcPts val="0"/>
              </a:spcBef>
              <a:buClr>
                <a:schemeClr val="dk2"/>
              </a:buClr>
              <a:buSzPct val="100000"/>
              <a:defRPr sz="2600">
                <a:solidFill>
                  <a:schemeClr val="dk2"/>
                </a:solidFill>
              </a:defRPr>
            </a:lvl5pPr>
            <a:lvl6pPr lvl="5">
              <a:spcBef>
                <a:spcPts val="0"/>
              </a:spcBef>
              <a:buClr>
                <a:schemeClr val="dk2"/>
              </a:buClr>
              <a:buSzPct val="100000"/>
              <a:defRPr sz="2600">
                <a:solidFill>
                  <a:schemeClr val="dk2"/>
                </a:solidFill>
              </a:defRPr>
            </a:lvl6pPr>
            <a:lvl7pPr lvl="6">
              <a:spcBef>
                <a:spcPts val="0"/>
              </a:spcBef>
              <a:buClr>
                <a:schemeClr val="dk2"/>
              </a:buClr>
              <a:buSzPct val="100000"/>
              <a:defRPr sz="2600">
                <a:solidFill>
                  <a:schemeClr val="dk2"/>
                </a:solidFill>
              </a:defRPr>
            </a:lvl7pPr>
            <a:lvl8pPr lvl="7">
              <a:spcBef>
                <a:spcPts val="0"/>
              </a:spcBef>
              <a:buClr>
                <a:schemeClr val="dk2"/>
              </a:buClr>
              <a:buSzPct val="100000"/>
              <a:defRPr sz="2600">
                <a:solidFill>
                  <a:schemeClr val="dk2"/>
                </a:solidFill>
              </a:defRPr>
            </a:lvl8pPr>
            <a:lvl9pPr lvl="8">
              <a:spcBef>
                <a:spcPts val="0"/>
              </a:spcBef>
              <a:buClr>
                <a:schemeClr val="dk2"/>
              </a:buClr>
              <a:buSzPct val="100000"/>
              <a:defRPr sz="2600">
                <a:solidFill>
                  <a:schemeClr val="dk2"/>
                </a:solidFill>
              </a:defRPr>
            </a:lvl9pPr>
          </a:lstStyle>
          <a:p>
            <a:endParaRPr/>
          </a:p>
        </p:txBody>
      </p:sp>
      <p:sp>
        <p:nvSpPr>
          <p:cNvPr id="46" name="Shape 46"/>
          <p:cNvSpPr txBox="1">
            <a:spLocks noGrp="1"/>
          </p:cNvSpPr>
          <p:nvPr>
            <p:ph type="sldNum" idx="12"/>
          </p:nvPr>
        </p:nvSpPr>
        <p:spPr>
          <a:xfrm>
            <a:off x="8536302" y="6333134"/>
            <a:ext cx="548700" cy="5247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47"/>
        <p:cNvGrpSpPr/>
        <p:nvPr/>
      </p:nvGrpSpPr>
      <p:grpSpPr>
        <a:xfrm>
          <a:off x="0" y="0"/>
          <a:ext cx="0" cy="0"/>
          <a:chOff x="0" y="0"/>
          <a:chExt cx="0" cy="0"/>
        </a:xfrm>
      </p:grpSpPr>
      <p:sp>
        <p:nvSpPr>
          <p:cNvPr id="48" name="Shape 48"/>
          <p:cNvSpPr/>
          <p:nvPr/>
        </p:nvSpPr>
        <p:spPr>
          <a:xfrm>
            <a:off x="0" y="0"/>
            <a:ext cx="9144000" cy="650400"/>
          </a:xfrm>
          <a:prstGeom prst="rect">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grpSp>
        <p:nvGrpSpPr>
          <p:cNvPr id="49" name="Shape 49"/>
          <p:cNvGrpSpPr/>
          <p:nvPr/>
        </p:nvGrpSpPr>
        <p:grpSpPr>
          <a:xfrm>
            <a:off x="830391" y="1588427"/>
            <a:ext cx="745763" cy="61102"/>
            <a:chOff x="4580560" y="2589003"/>
            <a:chExt cx="1064463" cy="25200"/>
          </a:xfrm>
        </p:grpSpPr>
        <p:sp>
          <p:nvSpPr>
            <p:cNvPr id="50" name="Shape 50"/>
            <p:cNvSpPr/>
            <p:nvPr/>
          </p:nvSpPr>
          <p:spPr>
            <a:xfrm rot="-5400000">
              <a:off x="5366324" y="2335503"/>
              <a:ext cx="25200" cy="532200"/>
            </a:xfrm>
            <a:prstGeom prst="rect">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51" name="Shape 51"/>
            <p:cNvSpPr/>
            <p:nvPr/>
          </p:nvSpPr>
          <p:spPr>
            <a:xfrm rot="-5400000">
              <a:off x="4836310" y="2333253"/>
              <a:ext cx="25200" cy="536700"/>
            </a:xfrm>
            <a:prstGeom prst="rect">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grpSp>
      <p:sp>
        <p:nvSpPr>
          <p:cNvPr id="52" name="Shape 52"/>
          <p:cNvSpPr txBox="1">
            <a:spLocks noGrp="1"/>
          </p:cNvSpPr>
          <p:nvPr>
            <p:ph type="title"/>
          </p:nvPr>
        </p:nvSpPr>
        <p:spPr>
          <a:xfrm>
            <a:off x="730000" y="1758200"/>
            <a:ext cx="3300900" cy="1842000"/>
          </a:xfrm>
          <a:prstGeom prst="rect">
            <a:avLst/>
          </a:prstGeom>
        </p:spPr>
        <p:txBody>
          <a:bodyPr wrap="square" lIns="91425" tIns="91425" rIns="91425" bIns="91425" anchor="t" anchorCtr="0"/>
          <a:lstStyle>
            <a:lvl1pPr lvl="0">
              <a:spcBef>
                <a:spcPts val="0"/>
              </a:spcBef>
              <a:buClr>
                <a:schemeClr val="dk2"/>
              </a:buClr>
              <a:buSzPct val="100000"/>
              <a:defRPr sz="2600">
                <a:solidFill>
                  <a:schemeClr val="dk2"/>
                </a:solidFill>
              </a:defRPr>
            </a:lvl1pPr>
            <a:lvl2pPr lvl="1">
              <a:spcBef>
                <a:spcPts val="0"/>
              </a:spcBef>
              <a:buClr>
                <a:schemeClr val="dk2"/>
              </a:buClr>
              <a:buSzPct val="100000"/>
              <a:defRPr sz="2600">
                <a:solidFill>
                  <a:schemeClr val="dk2"/>
                </a:solidFill>
              </a:defRPr>
            </a:lvl2pPr>
            <a:lvl3pPr lvl="2">
              <a:spcBef>
                <a:spcPts val="0"/>
              </a:spcBef>
              <a:buClr>
                <a:schemeClr val="dk2"/>
              </a:buClr>
              <a:buSzPct val="100000"/>
              <a:defRPr sz="2600">
                <a:solidFill>
                  <a:schemeClr val="dk2"/>
                </a:solidFill>
              </a:defRPr>
            </a:lvl3pPr>
            <a:lvl4pPr lvl="3">
              <a:spcBef>
                <a:spcPts val="0"/>
              </a:spcBef>
              <a:buClr>
                <a:schemeClr val="dk2"/>
              </a:buClr>
              <a:buSzPct val="100000"/>
              <a:defRPr sz="2600">
                <a:solidFill>
                  <a:schemeClr val="dk2"/>
                </a:solidFill>
              </a:defRPr>
            </a:lvl4pPr>
            <a:lvl5pPr lvl="4">
              <a:spcBef>
                <a:spcPts val="0"/>
              </a:spcBef>
              <a:buClr>
                <a:schemeClr val="dk2"/>
              </a:buClr>
              <a:buSzPct val="100000"/>
              <a:defRPr sz="2600">
                <a:solidFill>
                  <a:schemeClr val="dk2"/>
                </a:solidFill>
              </a:defRPr>
            </a:lvl5pPr>
            <a:lvl6pPr lvl="5">
              <a:spcBef>
                <a:spcPts val="0"/>
              </a:spcBef>
              <a:buClr>
                <a:schemeClr val="dk2"/>
              </a:buClr>
              <a:buSzPct val="100000"/>
              <a:defRPr sz="2600">
                <a:solidFill>
                  <a:schemeClr val="dk2"/>
                </a:solidFill>
              </a:defRPr>
            </a:lvl6pPr>
            <a:lvl7pPr lvl="6">
              <a:spcBef>
                <a:spcPts val="0"/>
              </a:spcBef>
              <a:buClr>
                <a:schemeClr val="dk2"/>
              </a:buClr>
              <a:buSzPct val="100000"/>
              <a:defRPr sz="2600">
                <a:solidFill>
                  <a:schemeClr val="dk2"/>
                </a:solidFill>
              </a:defRPr>
            </a:lvl7pPr>
            <a:lvl8pPr lvl="7">
              <a:spcBef>
                <a:spcPts val="0"/>
              </a:spcBef>
              <a:buClr>
                <a:schemeClr val="dk2"/>
              </a:buClr>
              <a:buSzPct val="100000"/>
              <a:defRPr sz="2600">
                <a:solidFill>
                  <a:schemeClr val="dk2"/>
                </a:solidFill>
              </a:defRPr>
            </a:lvl8pPr>
            <a:lvl9pPr lvl="8">
              <a:spcBef>
                <a:spcPts val="0"/>
              </a:spcBef>
              <a:buClr>
                <a:schemeClr val="dk2"/>
              </a:buClr>
              <a:buSzPct val="100000"/>
              <a:defRPr sz="2600">
                <a:solidFill>
                  <a:schemeClr val="dk2"/>
                </a:solidFill>
              </a:defRPr>
            </a:lvl9pPr>
          </a:lstStyle>
          <a:p>
            <a:endParaRPr/>
          </a:p>
        </p:txBody>
      </p:sp>
      <p:sp>
        <p:nvSpPr>
          <p:cNvPr id="53" name="Shape 53"/>
          <p:cNvSpPr txBox="1">
            <a:spLocks noGrp="1"/>
          </p:cNvSpPr>
          <p:nvPr>
            <p:ph type="body" idx="1"/>
          </p:nvPr>
        </p:nvSpPr>
        <p:spPr>
          <a:xfrm>
            <a:off x="721225" y="3708966"/>
            <a:ext cx="3300900" cy="21300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54" name="Shape 54"/>
          <p:cNvSpPr txBox="1">
            <a:spLocks noGrp="1"/>
          </p:cNvSpPr>
          <p:nvPr>
            <p:ph type="sldNum" idx="12"/>
          </p:nvPr>
        </p:nvSpPr>
        <p:spPr>
          <a:xfrm>
            <a:off x="8536302" y="6333134"/>
            <a:ext cx="548700" cy="5247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3"/>
        </a:solidFill>
        <a:effectLst/>
      </p:bgPr>
    </p:bg>
    <p:spTree>
      <p:nvGrpSpPr>
        <p:cNvPr id="1" name="Shape 55"/>
        <p:cNvGrpSpPr/>
        <p:nvPr/>
      </p:nvGrpSpPr>
      <p:grpSpPr>
        <a:xfrm>
          <a:off x="0" y="0"/>
          <a:ext cx="0" cy="0"/>
          <a:chOff x="0" y="0"/>
          <a:chExt cx="0" cy="0"/>
        </a:xfrm>
      </p:grpSpPr>
      <p:grpSp>
        <p:nvGrpSpPr>
          <p:cNvPr id="56" name="Shape 56"/>
          <p:cNvGrpSpPr/>
          <p:nvPr/>
        </p:nvGrpSpPr>
        <p:grpSpPr>
          <a:xfrm>
            <a:off x="830391" y="5558926"/>
            <a:ext cx="745763" cy="61102"/>
            <a:chOff x="4580560" y="2589003"/>
            <a:chExt cx="1064463" cy="25200"/>
          </a:xfrm>
        </p:grpSpPr>
        <p:sp>
          <p:nvSpPr>
            <p:cNvPr id="57" name="Shape 57"/>
            <p:cNvSpPr/>
            <p:nvPr/>
          </p:nvSpPr>
          <p:spPr>
            <a:xfrm rot="-5400000">
              <a:off x="5366324" y="2335503"/>
              <a:ext cx="25200" cy="532200"/>
            </a:xfrm>
            <a:prstGeom prst="rect">
              <a:avLst/>
            </a:prstGeom>
            <a:solidFill>
              <a:schemeClr val="lt1"/>
            </a:solidFill>
            <a:ln>
              <a:noFill/>
            </a:ln>
          </p:spPr>
          <p:txBody>
            <a:bodyPr wrap="square" lIns="91425" tIns="91425" rIns="91425" bIns="91425" anchor="ctr" anchorCtr="0">
              <a:noAutofit/>
            </a:bodyPr>
            <a:lstStyle/>
            <a:p>
              <a:pPr lvl="0">
                <a:spcBef>
                  <a:spcPts val="0"/>
                </a:spcBef>
                <a:buNone/>
              </a:pPr>
              <a:endParaRPr/>
            </a:p>
          </p:txBody>
        </p:sp>
        <p:sp>
          <p:nvSpPr>
            <p:cNvPr id="58" name="Shape 58"/>
            <p:cNvSpPr/>
            <p:nvPr/>
          </p:nvSpPr>
          <p:spPr>
            <a:xfrm rot="-5400000">
              <a:off x="4836310" y="2333253"/>
              <a:ext cx="25200" cy="536700"/>
            </a:xfrm>
            <a:prstGeom prst="rect">
              <a:avLst/>
            </a:prstGeom>
            <a:solidFill>
              <a:schemeClr val="lt1"/>
            </a:solidFill>
            <a:ln>
              <a:noFill/>
            </a:ln>
          </p:spPr>
          <p:txBody>
            <a:bodyPr wrap="square" lIns="91425" tIns="91425" rIns="91425" bIns="91425" anchor="ctr" anchorCtr="0">
              <a:noAutofit/>
            </a:bodyPr>
            <a:lstStyle/>
            <a:p>
              <a:pPr lvl="0">
                <a:spcBef>
                  <a:spcPts val="0"/>
                </a:spcBef>
                <a:buNone/>
              </a:pPr>
              <a:endParaRPr/>
            </a:p>
          </p:txBody>
        </p:sp>
      </p:grpSp>
      <p:sp>
        <p:nvSpPr>
          <p:cNvPr id="59" name="Shape 59"/>
          <p:cNvSpPr txBox="1">
            <a:spLocks noGrp="1"/>
          </p:cNvSpPr>
          <p:nvPr>
            <p:ph type="title"/>
          </p:nvPr>
        </p:nvSpPr>
        <p:spPr>
          <a:xfrm>
            <a:off x="729450" y="1152400"/>
            <a:ext cx="7021200" cy="3980100"/>
          </a:xfrm>
          <a:prstGeom prst="rect">
            <a:avLst/>
          </a:prstGeom>
        </p:spPr>
        <p:txBody>
          <a:bodyPr wrap="square" lIns="91425" tIns="91425" rIns="91425" bIns="91425" anchor="ctr" anchorCtr="0"/>
          <a:lstStyle>
            <a:lvl1pPr lvl="0">
              <a:spcBef>
                <a:spcPts val="0"/>
              </a:spcBef>
              <a:buClr>
                <a:schemeClr val="lt1"/>
              </a:buClr>
              <a:buSzPct val="100000"/>
              <a:defRPr sz="3600">
                <a:solidFill>
                  <a:schemeClr val="lt1"/>
                </a:solidFill>
              </a:defRPr>
            </a:lvl1pPr>
            <a:lvl2pPr lvl="1">
              <a:spcBef>
                <a:spcPts val="0"/>
              </a:spcBef>
              <a:buClr>
                <a:schemeClr val="lt1"/>
              </a:buClr>
              <a:buSzPct val="100000"/>
              <a:defRPr sz="3600">
                <a:solidFill>
                  <a:schemeClr val="lt1"/>
                </a:solidFill>
              </a:defRPr>
            </a:lvl2pPr>
            <a:lvl3pPr lvl="2">
              <a:spcBef>
                <a:spcPts val="0"/>
              </a:spcBef>
              <a:buClr>
                <a:schemeClr val="lt1"/>
              </a:buClr>
              <a:buSzPct val="100000"/>
              <a:defRPr sz="3600">
                <a:solidFill>
                  <a:schemeClr val="lt1"/>
                </a:solidFill>
              </a:defRPr>
            </a:lvl3pPr>
            <a:lvl4pPr lvl="3">
              <a:spcBef>
                <a:spcPts val="0"/>
              </a:spcBef>
              <a:buClr>
                <a:schemeClr val="lt1"/>
              </a:buClr>
              <a:buSzPct val="100000"/>
              <a:defRPr sz="3600">
                <a:solidFill>
                  <a:schemeClr val="lt1"/>
                </a:solidFill>
              </a:defRPr>
            </a:lvl4pPr>
            <a:lvl5pPr lvl="4">
              <a:spcBef>
                <a:spcPts val="0"/>
              </a:spcBef>
              <a:buClr>
                <a:schemeClr val="lt1"/>
              </a:buClr>
              <a:buSzPct val="100000"/>
              <a:defRPr sz="3600">
                <a:solidFill>
                  <a:schemeClr val="lt1"/>
                </a:solidFill>
              </a:defRPr>
            </a:lvl5pPr>
            <a:lvl6pPr lvl="5">
              <a:spcBef>
                <a:spcPts val="0"/>
              </a:spcBef>
              <a:buClr>
                <a:schemeClr val="lt1"/>
              </a:buClr>
              <a:buSzPct val="100000"/>
              <a:defRPr sz="3600">
                <a:solidFill>
                  <a:schemeClr val="lt1"/>
                </a:solidFill>
              </a:defRPr>
            </a:lvl6pPr>
            <a:lvl7pPr lvl="6">
              <a:spcBef>
                <a:spcPts val="0"/>
              </a:spcBef>
              <a:buClr>
                <a:schemeClr val="lt1"/>
              </a:buClr>
              <a:buSzPct val="100000"/>
              <a:defRPr sz="3600">
                <a:solidFill>
                  <a:schemeClr val="lt1"/>
                </a:solidFill>
              </a:defRPr>
            </a:lvl7pPr>
            <a:lvl8pPr lvl="7">
              <a:spcBef>
                <a:spcPts val="0"/>
              </a:spcBef>
              <a:buClr>
                <a:schemeClr val="lt1"/>
              </a:buClr>
              <a:buSzPct val="100000"/>
              <a:defRPr sz="3600">
                <a:solidFill>
                  <a:schemeClr val="lt1"/>
                </a:solidFill>
              </a:defRPr>
            </a:lvl8pPr>
            <a:lvl9pPr lvl="8">
              <a:spcBef>
                <a:spcPts val="0"/>
              </a:spcBef>
              <a:buClr>
                <a:schemeClr val="lt1"/>
              </a:buClr>
              <a:buSzPct val="100000"/>
              <a:defRPr sz="3600">
                <a:solidFill>
                  <a:schemeClr val="lt1"/>
                </a:solidFill>
              </a:defRPr>
            </a:lvl9pPr>
          </a:lstStyle>
          <a:p>
            <a:endParaRPr/>
          </a:p>
        </p:txBody>
      </p:sp>
      <p:sp>
        <p:nvSpPr>
          <p:cNvPr id="60" name="Shape 60"/>
          <p:cNvSpPr txBox="1">
            <a:spLocks noGrp="1"/>
          </p:cNvSpPr>
          <p:nvPr>
            <p:ph type="sldNum" idx="12"/>
          </p:nvPr>
        </p:nvSpPr>
        <p:spPr>
          <a:xfrm>
            <a:off x="8536302" y="6333134"/>
            <a:ext cx="548700" cy="5247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61"/>
        <p:cNvGrpSpPr/>
        <p:nvPr/>
      </p:nvGrpSpPr>
      <p:grpSpPr>
        <a:xfrm>
          <a:off x="0" y="0"/>
          <a:ext cx="0" cy="0"/>
          <a:chOff x="0" y="0"/>
          <a:chExt cx="0" cy="0"/>
        </a:xfrm>
      </p:grpSpPr>
      <p:sp>
        <p:nvSpPr>
          <p:cNvPr id="62" name="Shape 62"/>
          <p:cNvSpPr/>
          <p:nvPr/>
        </p:nvSpPr>
        <p:spPr>
          <a:xfrm>
            <a:off x="0" y="0"/>
            <a:ext cx="4572000" cy="6858000"/>
          </a:xfrm>
          <a:prstGeom prst="rect">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grpSp>
        <p:nvGrpSpPr>
          <p:cNvPr id="63" name="Shape 63"/>
          <p:cNvGrpSpPr/>
          <p:nvPr/>
        </p:nvGrpSpPr>
        <p:grpSpPr>
          <a:xfrm>
            <a:off x="830391" y="1588427"/>
            <a:ext cx="745763" cy="61102"/>
            <a:chOff x="4580560" y="2589003"/>
            <a:chExt cx="1064463" cy="25200"/>
          </a:xfrm>
        </p:grpSpPr>
        <p:sp>
          <p:nvSpPr>
            <p:cNvPr id="64" name="Shape 64"/>
            <p:cNvSpPr/>
            <p:nvPr/>
          </p:nvSpPr>
          <p:spPr>
            <a:xfrm rot="-5400000">
              <a:off x="5366324" y="2335503"/>
              <a:ext cx="25200" cy="532200"/>
            </a:xfrm>
            <a:prstGeom prst="rect">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65" name="Shape 65"/>
            <p:cNvSpPr/>
            <p:nvPr/>
          </p:nvSpPr>
          <p:spPr>
            <a:xfrm rot="-5400000">
              <a:off x="4836310" y="2333253"/>
              <a:ext cx="25200" cy="536700"/>
            </a:xfrm>
            <a:prstGeom prst="rect">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grpSp>
      <p:sp>
        <p:nvSpPr>
          <p:cNvPr id="66" name="Shape 66"/>
          <p:cNvSpPr txBox="1">
            <a:spLocks noGrp="1"/>
          </p:cNvSpPr>
          <p:nvPr>
            <p:ph type="title"/>
          </p:nvPr>
        </p:nvSpPr>
        <p:spPr>
          <a:xfrm>
            <a:off x="730000" y="1758200"/>
            <a:ext cx="3300900" cy="2249700"/>
          </a:xfrm>
          <a:prstGeom prst="rect">
            <a:avLst/>
          </a:prstGeom>
        </p:spPr>
        <p:txBody>
          <a:bodyPr wrap="square" lIns="91425" tIns="91425" rIns="91425" bIns="91425" anchor="t" anchorCtr="0"/>
          <a:lstStyle>
            <a:lvl1pPr lvl="0">
              <a:spcBef>
                <a:spcPts val="0"/>
              </a:spcBef>
              <a:buClr>
                <a:schemeClr val="dk2"/>
              </a:buClr>
              <a:buSzPct val="100000"/>
              <a:defRPr sz="2600">
                <a:solidFill>
                  <a:schemeClr val="dk2"/>
                </a:solidFill>
              </a:defRPr>
            </a:lvl1pPr>
            <a:lvl2pPr lvl="1">
              <a:spcBef>
                <a:spcPts val="0"/>
              </a:spcBef>
              <a:buClr>
                <a:schemeClr val="dk2"/>
              </a:buClr>
              <a:buSzPct val="100000"/>
              <a:defRPr sz="2600">
                <a:solidFill>
                  <a:schemeClr val="dk2"/>
                </a:solidFill>
              </a:defRPr>
            </a:lvl2pPr>
            <a:lvl3pPr lvl="2">
              <a:spcBef>
                <a:spcPts val="0"/>
              </a:spcBef>
              <a:buClr>
                <a:schemeClr val="dk2"/>
              </a:buClr>
              <a:buSzPct val="100000"/>
              <a:defRPr sz="2600">
                <a:solidFill>
                  <a:schemeClr val="dk2"/>
                </a:solidFill>
              </a:defRPr>
            </a:lvl3pPr>
            <a:lvl4pPr lvl="3">
              <a:spcBef>
                <a:spcPts val="0"/>
              </a:spcBef>
              <a:buClr>
                <a:schemeClr val="dk2"/>
              </a:buClr>
              <a:buSzPct val="100000"/>
              <a:defRPr sz="2600">
                <a:solidFill>
                  <a:schemeClr val="dk2"/>
                </a:solidFill>
              </a:defRPr>
            </a:lvl4pPr>
            <a:lvl5pPr lvl="4">
              <a:spcBef>
                <a:spcPts val="0"/>
              </a:spcBef>
              <a:buClr>
                <a:schemeClr val="dk2"/>
              </a:buClr>
              <a:buSzPct val="100000"/>
              <a:defRPr sz="2600">
                <a:solidFill>
                  <a:schemeClr val="dk2"/>
                </a:solidFill>
              </a:defRPr>
            </a:lvl5pPr>
            <a:lvl6pPr lvl="5">
              <a:spcBef>
                <a:spcPts val="0"/>
              </a:spcBef>
              <a:buClr>
                <a:schemeClr val="dk2"/>
              </a:buClr>
              <a:buSzPct val="100000"/>
              <a:defRPr sz="2600">
                <a:solidFill>
                  <a:schemeClr val="dk2"/>
                </a:solidFill>
              </a:defRPr>
            </a:lvl6pPr>
            <a:lvl7pPr lvl="6">
              <a:spcBef>
                <a:spcPts val="0"/>
              </a:spcBef>
              <a:buClr>
                <a:schemeClr val="dk2"/>
              </a:buClr>
              <a:buSzPct val="100000"/>
              <a:defRPr sz="2600">
                <a:solidFill>
                  <a:schemeClr val="dk2"/>
                </a:solidFill>
              </a:defRPr>
            </a:lvl7pPr>
            <a:lvl8pPr lvl="7">
              <a:spcBef>
                <a:spcPts val="0"/>
              </a:spcBef>
              <a:buClr>
                <a:schemeClr val="dk2"/>
              </a:buClr>
              <a:buSzPct val="100000"/>
              <a:defRPr sz="2600">
                <a:solidFill>
                  <a:schemeClr val="dk2"/>
                </a:solidFill>
              </a:defRPr>
            </a:lvl8pPr>
            <a:lvl9pPr lvl="8">
              <a:spcBef>
                <a:spcPts val="0"/>
              </a:spcBef>
              <a:buClr>
                <a:schemeClr val="dk2"/>
              </a:buClr>
              <a:buSzPct val="100000"/>
              <a:defRPr sz="2600">
                <a:solidFill>
                  <a:schemeClr val="dk2"/>
                </a:solidFill>
              </a:defRPr>
            </a:lvl9pPr>
          </a:lstStyle>
          <a:p>
            <a:endParaRPr/>
          </a:p>
        </p:txBody>
      </p:sp>
      <p:sp>
        <p:nvSpPr>
          <p:cNvPr id="67" name="Shape 67"/>
          <p:cNvSpPr txBox="1">
            <a:spLocks noGrp="1"/>
          </p:cNvSpPr>
          <p:nvPr>
            <p:ph type="subTitle" idx="1"/>
          </p:nvPr>
        </p:nvSpPr>
        <p:spPr>
          <a:xfrm>
            <a:off x="724950" y="4215366"/>
            <a:ext cx="3300900" cy="1011900"/>
          </a:xfrm>
          <a:prstGeom prst="rect">
            <a:avLst/>
          </a:prstGeom>
        </p:spPr>
        <p:txBody>
          <a:bodyPr wrap="square" lIns="91425" tIns="91425" rIns="91425" bIns="91425" anchor="t" anchorCtr="0"/>
          <a:lstStyle>
            <a:lvl1pPr lvl="0">
              <a:lnSpc>
                <a:spcPct val="100000"/>
              </a:lnSpc>
              <a:spcBef>
                <a:spcPts val="0"/>
              </a:spcBef>
              <a:spcAft>
                <a:spcPts val="0"/>
              </a:spcAft>
              <a:buSzPct val="100000"/>
              <a:buNone/>
              <a:defRPr sz="1600"/>
            </a:lvl1pPr>
            <a:lvl2pPr lvl="1">
              <a:lnSpc>
                <a:spcPct val="100000"/>
              </a:lnSpc>
              <a:spcBef>
                <a:spcPts val="0"/>
              </a:spcBef>
              <a:spcAft>
                <a:spcPts val="0"/>
              </a:spcAft>
              <a:buSzPct val="100000"/>
              <a:buNone/>
              <a:defRPr sz="1600"/>
            </a:lvl2pPr>
            <a:lvl3pPr lvl="2">
              <a:lnSpc>
                <a:spcPct val="100000"/>
              </a:lnSpc>
              <a:spcBef>
                <a:spcPts val="0"/>
              </a:spcBef>
              <a:spcAft>
                <a:spcPts val="0"/>
              </a:spcAft>
              <a:buSzPct val="100000"/>
              <a:buNone/>
              <a:defRPr sz="1600"/>
            </a:lvl3pPr>
            <a:lvl4pPr lvl="3">
              <a:lnSpc>
                <a:spcPct val="100000"/>
              </a:lnSpc>
              <a:spcBef>
                <a:spcPts val="0"/>
              </a:spcBef>
              <a:spcAft>
                <a:spcPts val="0"/>
              </a:spcAft>
              <a:buSzPct val="100000"/>
              <a:buNone/>
              <a:defRPr sz="1600"/>
            </a:lvl4pPr>
            <a:lvl5pPr lvl="4">
              <a:lnSpc>
                <a:spcPct val="100000"/>
              </a:lnSpc>
              <a:spcBef>
                <a:spcPts val="0"/>
              </a:spcBef>
              <a:spcAft>
                <a:spcPts val="0"/>
              </a:spcAft>
              <a:buSzPct val="100000"/>
              <a:buNone/>
              <a:defRPr sz="1600"/>
            </a:lvl5pPr>
            <a:lvl6pPr lvl="5">
              <a:lnSpc>
                <a:spcPct val="100000"/>
              </a:lnSpc>
              <a:spcBef>
                <a:spcPts val="0"/>
              </a:spcBef>
              <a:spcAft>
                <a:spcPts val="0"/>
              </a:spcAft>
              <a:buSzPct val="100000"/>
              <a:buNone/>
              <a:defRPr sz="1600"/>
            </a:lvl6pPr>
            <a:lvl7pPr lvl="6">
              <a:lnSpc>
                <a:spcPct val="100000"/>
              </a:lnSpc>
              <a:spcBef>
                <a:spcPts val="0"/>
              </a:spcBef>
              <a:spcAft>
                <a:spcPts val="0"/>
              </a:spcAft>
              <a:buSzPct val="100000"/>
              <a:buNone/>
              <a:defRPr sz="1600"/>
            </a:lvl7pPr>
            <a:lvl8pPr lvl="7">
              <a:lnSpc>
                <a:spcPct val="100000"/>
              </a:lnSpc>
              <a:spcBef>
                <a:spcPts val="0"/>
              </a:spcBef>
              <a:spcAft>
                <a:spcPts val="0"/>
              </a:spcAft>
              <a:buSzPct val="100000"/>
              <a:buNone/>
              <a:defRPr sz="1600"/>
            </a:lvl8pPr>
            <a:lvl9pPr lvl="8">
              <a:lnSpc>
                <a:spcPct val="100000"/>
              </a:lnSpc>
              <a:spcBef>
                <a:spcPts val="0"/>
              </a:spcBef>
              <a:spcAft>
                <a:spcPts val="0"/>
              </a:spcAft>
              <a:buSzPct val="100000"/>
              <a:buNone/>
              <a:defRPr sz="1600"/>
            </a:lvl9pPr>
          </a:lstStyle>
          <a:p>
            <a:endParaRPr/>
          </a:p>
        </p:txBody>
      </p:sp>
      <p:sp>
        <p:nvSpPr>
          <p:cNvPr id="68" name="Shape 68"/>
          <p:cNvSpPr txBox="1">
            <a:spLocks noGrp="1"/>
          </p:cNvSpPr>
          <p:nvPr>
            <p:ph type="body" idx="2"/>
          </p:nvPr>
        </p:nvSpPr>
        <p:spPr>
          <a:xfrm>
            <a:off x="5174225" y="1803500"/>
            <a:ext cx="3374400" cy="40341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69" name="Shape 69"/>
          <p:cNvSpPr txBox="1">
            <a:spLocks noGrp="1"/>
          </p:cNvSpPr>
          <p:nvPr>
            <p:ph type="sldNum" idx="12"/>
          </p:nvPr>
        </p:nvSpPr>
        <p:spPr>
          <a:xfrm>
            <a:off x="8536302" y="6333134"/>
            <a:ext cx="548700" cy="5247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70"/>
        <p:cNvGrpSpPr/>
        <p:nvPr/>
      </p:nvGrpSpPr>
      <p:grpSpPr>
        <a:xfrm>
          <a:off x="0" y="0"/>
          <a:ext cx="0" cy="0"/>
          <a:chOff x="0" y="0"/>
          <a:chExt cx="0" cy="0"/>
        </a:xfrm>
      </p:grpSpPr>
      <p:sp>
        <p:nvSpPr>
          <p:cNvPr id="71" name="Shape 71"/>
          <p:cNvSpPr txBox="1">
            <a:spLocks noGrp="1"/>
          </p:cNvSpPr>
          <p:nvPr>
            <p:ph type="body" idx="1"/>
          </p:nvPr>
        </p:nvSpPr>
        <p:spPr>
          <a:xfrm>
            <a:off x="724950" y="5830068"/>
            <a:ext cx="7697400" cy="614100"/>
          </a:xfrm>
          <a:prstGeom prst="rect">
            <a:avLst/>
          </a:prstGeom>
        </p:spPr>
        <p:txBody>
          <a:bodyPr wrap="square" lIns="91425" tIns="91425" rIns="91425" bIns="91425" anchor="ctr" anchorCtr="0"/>
          <a:lstStyle>
            <a:lvl1pPr lvl="0">
              <a:lnSpc>
                <a:spcPct val="100000"/>
              </a:lnSpc>
              <a:spcBef>
                <a:spcPts val="0"/>
              </a:spcBef>
              <a:spcAft>
                <a:spcPts val="0"/>
              </a:spcAft>
              <a:buNone/>
              <a:defRPr/>
            </a:lvl1pPr>
          </a:lstStyle>
          <a:p>
            <a:endParaRPr/>
          </a:p>
        </p:txBody>
      </p:sp>
      <p:sp>
        <p:nvSpPr>
          <p:cNvPr id="72" name="Shape 72"/>
          <p:cNvSpPr txBox="1">
            <a:spLocks noGrp="1"/>
          </p:cNvSpPr>
          <p:nvPr>
            <p:ph type="sldNum" idx="12"/>
          </p:nvPr>
        </p:nvSpPr>
        <p:spPr>
          <a:xfrm>
            <a:off x="8536302" y="6333134"/>
            <a:ext cx="548700" cy="5247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593366"/>
            <a:ext cx="8520600" cy="763500"/>
          </a:xfrm>
          <a:prstGeom prst="rect">
            <a:avLst/>
          </a:prstGeom>
          <a:noFill/>
          <a:ln>
            <a:noFill/>
          </a:ln>
        </p:spPr>
        <p:txBody>
          <a:bodyPr wrap="square" lIns="91425" tIns="91425" rIns="91425" bIns="91425" anchor="t" anchorCtr="0"/>
          <a:lstStyle>
            <a:lvl1pPr lvl="0">
              <a:spcBef>
                <a:spcPts val="0"/>
              </a:spcBef>
              <a:buSzPct val="100000"/>
              <a:buFont typeface="Raleway"/>
              <a:buNone/>
              <a:defRPr sz="2800" b="1">
                <a:latin typeface="Raleway"/>
                <a:ea typeface="Raleway"/>
                <a:cs typeface="Raleway"/>
                <a:sym typeface="Raleway"/>
              </a:defRPr>
            </a:lvl1pPr>
            <a:lvl2pPr lvl="1">
              <a:spcBef>
                <a:spcPts val="0"/>
              </a:spcBef>
              <a:buSzPct val="100000"/>
              <a:buFont typeface="Raleway"/>
              <a:buNone/>
              <a:defRPr sz="2800" b="1">
                <a:latin typeface="Raleway"/>
                <a:ea typeface="Raleway"/>
                <a:cs typeface="Raleway"/>
                <a:sym typeface="Raleway"/>
              </a:defRPr>
            </a:lvl2pPr>
            <a:lvl3pPr lvl="2">
              <a:spcBef>
                <a:spcPts val="0"/>
              </a:spcBef>
              <a:buSzPct val="100000"/>
              <a:buFont typeface="Raleway"/>
              <a:buNone/>
              <a:defRPr sz="2800" b="1">
                <a:latin typeface="Raleway"/>
                <a:ea typeface="Raleway"/>
                <a:cs typeface="Raleway"/>
                <a:sym typeface="Raleway"/>
              </a:defRPr>
            </a:lvl3pPr>
            <a:lvl4pPr lvl="3">
              <a:spcBef>
                <a:spcPts val="0"/>
              </a:spcBef>
              <a:buSzPct val="100000"/>
              <a:buFont typeface="Raleway"/>
              <a:buNone/>
              <a:defRPr sz="2800" b="1">
                <a:latin typeface="Raleway"/>
                <a:ea typeface="Raleway"/>
                <a:cs typeface="Raleway"/>
                <a:sym typeface="Raleway"/>
              </a:defRPr>
            </a:lvl4pPr>
            <a:lvl5pPr lvl="4">
              <a:spcBef>
                <a:spcPts val="0"/>
              </a:spcBef>
              <a:buSzPct val="100000"/>
              <a:buFont typeface="Raleway"/>
              <a:buNone/>
              <a:defRPr sz="2800" b="1">
                <a:latin typeface="Raleway"/>
                <a:ea typeface="Raleway"/>
                <a:cs typeface="Raleway"/>
                <a:sym typeface="Raleway"/>
              </a:defRPr>
            </a:lvl5pPr>
            <a:lvl6pPr lvl="5">
              <a:spcBef>
                <a:spcPts val="0"/>
              </a:spcBef>
              <a:buSzPct val="100000"/>
              <a:buFont typeface="Raleway"/>
              <a:buNone/>
              <a:defRPr sz="2800" b="1">
                <a:latin typeface="Raleway"/>
                <a:ea typeface="Raleway"/>
                <a:cs typeface="Raleway"/>
                <a:sym typeface="Raleway"/>
              </a:defRPr>
            </a:lvl6pPr>
            <a:lvl7pPr lvl="6">
              <a:spcBef>
                <a:spcPts val="0"/>
              </a:spcBef>
              <a:buSzPct val="100000"/>
              <a:buFont typeface="Raleway"/>
              <a:buNone/>
              <a:defRPr sz="2800" b="1">
                <a:latin typeface="Raleway"/>
                <a:ea typeface="Raleway"/>
                <a:cs typeface="Raleway"/>
                <a:sym typeface="Raleway"/>
              </a:defRPr>
            </a:lvl7pPr>
            <a:lvl8pPr lvl="7">
              <a:spcBef>
                <a:spcPts val="0"/>
              </a:spcBef>
              <a:buSzPct val="100000"/>
              <a:buFont typeface="Raleway"/>
              <a:buNone/>
              <a:defRPr sz="2800" b="1">
                <a:latin typeface="Raleway"/>
                <a:ea typeface="Raleway"/>
                <a:cs typeface="Raleway"/>
                <a:sym typeface="Raleway"/>
              </a:defRPr>
            </a:lvl8pPr>
            <a:lvl9pPr lvl="8">
              <a:spcBef>
                <a:spcPts val="0"/>
              </a:spcBef>
              <a:buSzPct val="100000"/>
              <a:buFont typeface="Raleway"/>
              <a:buNone/>
              <a:defRPr sz="2800" b="1">
                <a:latin typeface="Raleway"/>
                <a:ea typeface="Raleway"/>
                <a:cs typeface="Raleway"/>
                <a:sym typeface="Raleway"/>
              </a:defRPr>
            </a:lvl9pPr>
          </a:lstStyle>
          <a:p>
            <a:endParaRPr/>
          </a:p>
        </p:txBody>
      </p:sp>
      <p:sp>
        <p:nvSpPr>
          <p:cNvPr id="7" name="Shape 7"/>
          <p:cNvSpPr txBox="1">
            <a:spLocks noGrp="1"/>
          </p:cNvSpPr>
          <p:nvPr>
            <p:ph type="body" idx="1"/>
          </p:nvPr>
        </p:nvSpPr>
        <p:spPr>
          <a:xfrm>
            <a:off x="311700" y="1536633"/>
            <a:ext cx="8520600" cy="45552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accent1"/>
              </a:buClr>
              <a:buSzPct val="100000"/>
              <a:buFont typeface="Lato"/>
              <a:buChar char="●"/>
              <a:defRPr sz="1300">
                <a:solidFill>
                  <a:schemeClr val="accent1"/>
                </a:solidFill>
                <a:latin typeface="Lato"/>
                <a:ea typeface="Lato"/>
                <a:cs typeface="Lato"/>
                <a:sym typeface="Lato"/>
              </a:defRPr>
            </a:lvl1pPr>
            <a:lvl2pPr lvl="1">
              <a:lnSpc>
                <a:spcPct val="115000"/>
              </a:lnSpc>
              <a:spcBef>
                <a:spcPts val="0"/>
              </a:spcBef>
              <a:spcAft>
                <a:spcPts val="1600"/>
              </a:spcAft>
              <a:buClr>
                <a:schemeClr val="accent1"/>
              </a:buClr>
              <a:buSzPct val="100000"/>
              <a:buFont typeface="Lato"/>
              <a:buChar char="○"/>
              <a:defRPr sz="1100">
                <a:solidFill>
                  <a:schemeClr val="accent1"/>
                </a:solidFill>
                <a:latin typeface="Lato"/>
                <a:ea typeface="Lato"/>
                <a:cs typeface="Lato"/>
                <a:sym typeface="Lato"/>
              </a:defRPr>
            </a:lvl2pPr>
            <a:lvl3pPr lvl="2">
              <a:lnSpc>
                <a:spcPct val="115000"/>
              </a:lnSpc>
              <a:spcBef>
                <a:spcPts val="0"/>
              </a:spcBef>
              <a:spcAft>
                <a:spcPts val="1600"/>
              </a:spcAft>
              <a:buClr>
                <a:schemeClr val="accent1"/>
              </a:buClr>
              <a:buSzPct val="100000"/>
              <a:buFont typeface="Lato"/>
              <a:buChar char="■"/>
              <a:defRPr sz="1100">
                <a:solidFill>
                  <a:schemeClr val="accent1"/>
                </a:solidFill>
                <a:latin typeface="Lato"/>
                <a:ea typeface="Lato"/>
                <a:cs typeface="Lato"/>
                <a:sym typeface="Lato"/>
              </a:defRPr>
            </a:lvl3pPr>
            <a:lvl4pPr lvl="3">
              <a:lnSpc>
                <a:spcPct val="115000"/>
              </a:lnSpc>
              <a:spcBef>
                <a:spcPts val="0"/>
              </a:spcBef>
              <a:spcAft>
                <a:spcPts val="1600"/>
              </a:spcAft>
              <a:buClr>
                <a:schemeClr val="accent1"/>
              </a:buClr>
              <a:buSzPct val="100000"/>
              <a:buFont typeface="Lato"/>
              <a:buChar char="●"/>
              <a:defRPr sz="1100">
                <a:solidFill>
                  <a:schemeClr val="accent1"/>
                </a:solidFill>
                <a:latin typeface="Lato"/>
                <a:ea typeface="Lato"/>
                <a:cs typeface="Lato"/>
                <a:sym typeface="Lato"/>
              </a:defRPr>
            </a:lvl4pPr>
            <a:lvl5pPr lvl="4">
              <a:lnSpc>
                <a:spcPct val="115000"/>
              </a:lnSpc>
              <a:spcBef>
                <a:spcPts val="0"/>
              </a:spcBef>
              <a:spcAft>
                <a:spcPts val="1600"/>
              </a:spcAft>
              <a:buClr>
                <a:schemeClr val="accent1"/>
              </a:buClr>
              <a:buSzPct val="100000"/>
              <a:buFont typeface="Lato"/>
              <a:buChar char="○"/>
              <a:defRPr sz="1100">
                <a:solidFill>
                  <a:schemeClr val="accent1"/>
                </a:solidFill>
                <a:latin typeface="Lato"/>
                <a:ea typeface="Lato"/>
                <a:cs typeface="Lato"/>
                <a:sym typeface="Lato"/>
              </a:defRPr>
            </a:lvl5pPr>
            <a:lvl6pPr lvl="5">
              <a:lnSpc>
                <a:spcPct val="115000"/>
              </a:lnSpc>
              <a:spcBef>
                <a:spcPts val="0"/>
              </a:spcBef>
              <a:spcAft>
                <a:spcPts val="1600"/>
              </a:spcAft>
              <a:buClr>
                <a:schemeClr val="accent1"/>
              </a:buClr>
              <a:buSzPct val="100000"/>
              <a:buFont typeface="Lato"/>
              <a:buChar char="■"/>
              <a:defRPr sz="1100">
                <a:solidFill>
                  <a:schemeClr val="accent1"/>
                </a:solidFill>
                <a:latin typeface="Lato"/>
                <a:ea typeface="Lato"/>
                <a:cs typeface="Lato"/>
                <a:sym typeface="Lato"/>
              </a:defRPr>
            </a:lvl6pPr>
            <a:lvl7pPr lvl="6">
              <a:lnSpc>
                <a:spcPct val="115000"/>
              </a:lnSpc>
              <a:spcBef>
                <a:spcPts val="0"/>
              </a:spcBef>
              <a:spcAft>
                <a:spcPts val="1600"/>
              </a:spcAft>
              <a:buClr>
                <a:schemeClr val="accent1"/>
              </a:buClr>
              <a:buSzPct val="100000"/>
              <a:buFont typeface="Lato"/>
              <a:buChar char="●"/>
              <a:defRPr sz="1100">
                <a:solidFill>
                  <a:schemeClr val="accent1"/>
                </a:solidFill>
                <a:latin typeface="Lato"/>
                <a:ea typeface="Lato"/>
                <a:cs typeface="Lato"/>
                <a:sym typeface="Lato"/>
              </a:defRPr>
            </a:lvl7pPr>
            <a:lvl8pPr lvl="7">
              <a:lnSpc>
                <a:spcPct val="115000"/>
              </a:lnSpc>
              <a:spcBef>
                <a:spcPts val="0"/>
              </a:spcBef>
              <a:spcAft>
                <a:spcPts val="1600"/>
              </a:spcAft>
              <a:buClr>
                <a:schemeClr val="accent1"/>
              </a:buClr>
              <a:buSzPct val="100000"/>
              <a:buFont typeface="Lato"/>
              <a:buChar char="○"/>
              <a:defRPr sz="1100">
                <a:solidFill>
                  <a:schemeClr val="accent1"/>
                </a:solidFill>
                <a:latin typeface="Lato"/>
                <a:ea typeface="Lato"/>
                <a:cs typeface="Lato"/>
                <a:sym typeface="Lato"/>
              </a:defRPr>
            </a:lvl8pPr>
            <a:lvl9pPr lvl="8">
              <a:lnSpc>
                <a:spcPct val="115000"/>
              </a:lnSpc>
              <a:spcBef>
                <a:spcPts val="0"/>
              </a:spcBef>
              <a:spcAft>
                <a:spcPts val="1600"/>
              </a:spcAft>
              <a:buClr>
                <a:schemeClr val="accent1"/>
              </a:buClr>
              <a:buSzPct val="100000"/>
              <a:buFont typeface="Lato"/>
              <a:buChar char="■"/>
              <a:defRPr sz="1100">
                <a:solidFill>
                  <a:schemeClr val="accent1"/>
                </a:solidFill>
                <a:latin typeface="Lato"/>
                <a:ea typeface="Lato"/>
                <a:cs typeface="Lato"/>
                <a:sym typeface="Lato"/>
              </a:defRPr>
            </a:lvl9pPr>
          </a:lstStyle>
          <a:p>
            <a:endParaRPr/>
          </a:p>
        </p:txBody>
      </p:sp>
      <p:sp>
        <p:nvSpPr>
          <p:cNvPr id="8" name="Shape 8"/>
          <p:cNvSpPr txBox="1">
            <a:spLocks noGrp="1"/>
          </p:cNvSpPr>
          <p:nvPr>
            <p:ph type="sldNum" idx="12"/>
          </p:nvPr>
        </p:nvSpPr>
        <p:spPr>
          <a:xfrm>
            <a:off x="8536302" y="6333134"/>
            <a:ext cx="548700" cy="5247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000">
                <a:solidFill>
                  <a:schemeClr val="accent1"/>
                </a:solidFill>
                <a:latin typeface="Lato"/>
                <a:ea typeface="Lato"/>
                <a:cs typeface="Lato"/>
                <a:sym typeface="Lato"/>
              </a:rPr>
              <a:t>‹#›</a:t>
            </a:fld>
            <a:endParaRPr lang="en" sz="1000">
              <a:solidFill>
                <a:schemeClr val="accent1"/>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4.xml"/><Relationship Id="rId3" Type="http://schemas.openxmlformats.org/officeDocument/2006/relationships/image" Target="../media/image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 Id="rId3" Type="http://schemas.openxmlformats.org/officeDocument/2006/relationships/image" Target="../media/image1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7.xml"/><Relationship Id="rId3" Type="http://schemas.openxmlformats.org/officeDocument/2006/relationships/image" Target="../media/image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1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hyperlink" Target="https://cloud.google.com/spanner/docs/true-time-external-consistency"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 Id="rId3" Type="http://schemas.openxmlformats.org/officeDocument/2006/relationships/image" Target="../media/image1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9.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0.xml"/><Relationship Id="rId3" Type="http://schemas.openxmlformats.org/officeDocument/2006/relationships/image" Target="../media/image14.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729450" y="1152400"/>
            <a:ext cx="7021200" cy="3980100"/>
          </a:xfrm>
          <a:prstGeom prst="rect">
            <a:avLst/>
          </a:prstGeom>
        </p:spPr>
        <p:txBody>
          <a:bodyPr wrap="square" lIns="91425" tIns="91425" rIns="91425" bIns="91425" anchor="ctr" anchorCtr="0">
            <a:noAutofit/>
          </a:bodyPr>
          <a:lstStyle/>
          <a:p>
            <a:pPr lvl="0">
              <a:spcBef>
                <a:spcPts val="0"/>
              </a:spcBef>
              <a:buNone/>
            </a:pPr>
            <a:r>
              <a:rPr lang="en" dirty="0"/>
              <a:t>Cloud Scale Storage Systems</a:t>
            </a:r>
          </a:p>
          <a:p>
            <a:pPr lvl="0">
              <a:spcBef>
                <a:spcPts val="0"/>
              </a:spcBef>
              <a:buNone/>
            </a:pPr>
            <a:endParaRPr sz="1800" dirty="0"/>
          </a:p>
          <a:p>
            <a:pPr lvl="0">
              <a:spcBef>
                <a:spcPts val="0"/>
              </a:spcBef>
              <a:buNone/>
            </a:pPr>
            <a:r>
              <a:rPr lang="en" sz="2200" dirty="0" err="1" smtClean="0"/>
              <a:t>Yunhao</a:t>
            </a:r>
            <a:r>
              <a:rPr lang="en" sz="2200" dirty="0" smtClean="0"/>
              <a:t> </a:t>
            </a:r>
            <a:r>
              <a:rPr lang="en" sz="2200" dirty="0"/>
              <a:t>Zhang</a:t>
            </a:r>
          </a:p>
          <a:p>
            <a:pPr lvl="0">
              <a:spcBef>
                <a:spcPts val="0"/>
              </a:spcBef>
              <a:buNone/>
            </a:pPr>
            <a:r>
              <a:rPr lang="en" sz="2200" dirty="0"/>
              <a:t>&amp; Matthew Gharrity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729450" y="1758200"/>
            <a:ext cx="7688400" cy="713700"/>
          </a:xfrm>
          <a:prstGeom prst="rect">
            <a:avLst/>
          </a:prstGeom>
        </p:spPr>
        <p:txBody>
          <a:bodyPr wrap="square" lIns="91425" tIns="91425" rIns="91425" bIns="91425" anchor="t" anchorCtr="0">
            <a:noAutofit/>
          </a:bodyPr>
          <a:lstStyle/>
          <a:p>
            <a:pPr lvl="0" rtl="0">
              <a:spcBef>
                <a:spcPts val="0"/>
              </a:spcBef>
              <a:buNone/>
            </a:pPr>
            <a:r>
              <a:rPr lang="en"/>
              <a:t>Recall UNIX File System Layers</a:t>
            </a:r>
          </a:p>
        </p:txBody>
      </p:sp>
      <p:pic>
        <p:nvPicPr>
          <p:cNvPr id="163" name="Shape 163" descr="FS.png"/>
          <p:cNvPicPr preferRelativeResize="0"/>
          <p:nvPr/>
        </p:nvPicPr>
        <p:blipFill>
          <a:blip r:embed="rId3">
            <a:alphaModFix/>
          </a:blip>
          <a:stretch>
            <a:fillRect/>
          </a:stretch>
        </p:blipFill>
        <p:spPr>
          <a:xfrm>
            <a:off x="729450" y="2471900"/>
            <a:ext cx="4429125" cy="3857625"/>
          </a:xfrm>
          <a:prstGeom prst="rect">
            <a:avLst/>
          </a:prstGeom>
          <a:noFill/>
          <a:ln>
            <a:noFill/>
          </a:ln>
        </p:spPr>
      </p:pic>
      <p:sp>
        <p:nvSpPr>
          <p:cNvPr id="164" name="Shape 164"/>
          <p:cNvSpPr txBox="1"/>
          <p:nvPr/>
        </p:nvSpPr>
        <p:spPr>
          <a:xfrm>
            <a:off x="684250" y="6593625"/>
            <a:ext cx="6717900" cy="464400"/>
          </a:xfrm>
          <a:prstGeom prst="rect">
            <a:avLst/>
          </a:prstGeom>
          <a:noFill/>
          <a:ln>
            <a:noFill/>
          </a:ln>
        </p:spPr>
        <p:txBody>
          <a:bodyPr wrap="square" lIns="91425" tIns="91425" rIns="91425" bIns="91425" anchor="t" anchorCtr="0">
            <a:noAutofit/>
          </a:bodyPr>
          <a:lstStyle/>
          <a:p>
            <a:pPr lvl="0" rtl="0">
              <a:spcBef>
                <a:spcPts val="0"/>
              </a:spcBef>
              <a:buNone/>
            </a:pPr>
            <a:r>
              <a:rPr lang="en" sz="1000"/>
              <a:t>Table borrowed from “Principles of Computer System Design” by J.H. Saltzer</a:t>
            </a:r>
          </a:p>
        </p:txBody>
      </p:sp>
      <p:sp>
        <p:nvSpPr>
          <p:cNvPr id="165" name="Shape 165"/>
          <p:cNvSpPr txBox="1"/>
          <p:nvPr/>
        </p:nvSpPr>
        <p:spPr>
          <a:xfrm>
            <a:off x="5466875" y="3046475"/>
            <a:ext cx="3276300" cy="3378300"/>
          </a:xfrm>
          <a:prstGeom prst="rect">
            <a:avLst/>
          </a:prstGeom>
          <a:noFill/>
          <a:ln>
            <a:noFill/>
          </a:ln>
        </p:spPr>
        <p:txBody>
          <a:bodyPr wrap="square" lIns="91425" tIns="91425" rIns="91425" bIns="91425" anchor="t" anchorCtr="0">
            <a:noAutofit/>
          </a:bodyPr>
          <a:lstStyle/>
          <a:p>
            <a:pPr lvl="0">
              <a:spcBef>
                <a:spcPts val="0"/>
              </a:spcBef>
              <a:buNone/>
            </a:pPr>
            <a:r>
              <a:rPr lang="en" sz="1800" b="1">
                <a:solidFill>
                  <a:schemeClr val="accent3"/>
                </a:solidFill>
                <a:latin typeface="Lato"/>
                <a:ea typeface="Lato"/>
                <a:cs typeface="Lato"/>
                <a:sym typeface="Lato"/>
              </a:rPr>
              <a:t>Question: How GFS move from traditional file system design?</a:t>
            </a:r>
          </a:p>
          <a:p>
            <a:pPr lvl="0">
              <a:spcBef>
                <a:spcPts val="0"/>
              </a:spcBef>
              <a:buNone/>
            </a:pPr>
            <a:r>
              <a:rPr lang="en" sz="1800" b="1">
                <a:solidFill>
                  <a:srgbClr val="FF9900"/>
                </a:solidFill>
                <a:latin typeface="Lato"/>
                <a:ea typeface="Lato"/>
                <a:cs typeface="Lato"/>
                <a:sym typeface="Lato"/>
              </a:rPr>
              <a:t> </a:t>
            </a:r>
          </a:p>
          <a:p>
            <a:pPr lvl="0">
              <a:spcBef>
                <a:spcPts val="0"/>
              </a:spcBef>
              <a:buNone/>
            </a:pPr>
            <a:r>
              <a:rPr lang="en" sz="1800">
                <a:latin typeface="Lato"/>
                <a:ea typeface="Lato"/>
                <a:cs typeface="Lato"/>
                <a:sym typeface="Lato"/>
              </a:rPr>
              <a:t>In GFS, what layers disappear? </a:t>
            </a:r>
            <a:br>
              <a:rPr lang="en" sz="1800">
                <a:latin typeface="Lato"/>
                <a:ea typeface="Lato"/>
                <a:cs typeface="Lato"/>
                <a:sym typeface="Lato"/>
              </a:rPr>
            </a:br>
            <a:endParaRPr lang="en" sz="1800">
              <a:latin typeface="Lato"/>
              <a:ea typeface="Lato"/>
              <a:cs typeface="Lato"/>
              <a:sym typeface="Lato"/>
            </a:endParaRPr>
          </a:p>
          <a:p>
            <a:pPr lvl="0">
              <a:spcBef>
                <a:spcPts val="0"/>
              </a:spcBef>
              <a:buNone/>
            </a:pPr>
            <a:r>
              <a:rPr lang="en" sz="1800">
                <a:latin typeface="Lato"/>
                <a:ea typeface="Lato"/>
                <a:cs typeface="Lato"/>
                <a:sym typeface="Lato"/>
              </a:rPr>
              <a:t>What layers are managed by the master? </a:t>
            </a:r>
          </a:p>
          <a:p>
            <a:pPr lvl="0">
              <a:spcBef>
                <a:spcPts val="0"/>
              </a:spcBef>
              <a:buNone/>
            </a:pPr>
            <a:endParaRPr sz="1800">
              <a:latin typeface="Lato"/>
              <a:ea typeface="Lato"/>
              <a:cs typeface="Lato"/>
              <a:sym typeface="Lato"/>
            </a:endParaRPr>
          </a:p>
          <a:p>
            <a:pPr lvl="0">
              <a:spcBef>
                <a:spcPts val="0"/>
              </a:spcBef>
              <a:buNone/>
            </a:pPr>
            <a:r>
              <a:rPr lang="en" sz="1800">
                <a:latin typeface="Lato"/>
                <a:ea typeface="Lato"/>
                <a:cs typeface="Lato"/>
                <a:sym typeface="Lato"/>
              </a:rPr>
              <a:t>What are managed by the chunkserver?</a:t>
            </a:r>
          </a:p>
          <a:p>
            <a:pPr lvl="0" rtl="0">
              <a:spcBef>
                <a:spcPts val="0"/>
              </a:spcBef>
              <a:buNone/>
            </a:pPr>
            <a:endParaRPr sz="1800">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729450" y="1758200"/>
            <a:ext cx="7688700" cy="713700"/>
          </a:xfrm>
          <a:prstGeom prst="rect">
            <a:avLst/>
          </a:prstGeom>
        </p:spPr>
        <p:txBody>
          <a:bodyPr wrap="square" lIns="91425" tIns="91425" rIns="91425" bIns="91425" anchor="t" anchorCtr="0">
            <a:noAutofit/>
          </a:bodyPr>
          <a:lstStyle/>
          <a:p>
            <a:pPr lvl="0">
              <a:spcBef>
                <a:spcPts val="0"/>
              </a:spcBef>
              <a:buNone/>
            </a:pPr>
            <a:r>
              <a:rPr lang="en"/>
              <a:t>Recall NFS</a:t>
            </a:r>
          </a:p>
        </p:txBody>
      </p:sp>
      <p:sp>
        <p:nvSpPr>
          <p:cNvPr id="171" name="Shape 171"/>
          <p:cNvSpPr txBox="1">
            <a:spLocks noGrp="1"/>
          </p:cNvSpPr>
          <p:nvPr>
            <p:ph type="body" idx="1"/>
          </p:nvPr>
        </p:nvSpPr>
        <p:spPr>
          <a:xfrm>
            <a:off x="729450" y="2370675"/>
            <a:ext cx="7688700" cy="4001700"/>
          </a:xfrm>
          <a:prstGeom prst="rect">
            <a:avLst/>
          </a:prstGeom>
        </p:spPr>
        <p:txBody>
          <a:bodyPr wrap="square" lIns="91425" tIns="91425" rIns="91425" bIns="91425" anchor="t" anchorCtr="0">
            <a:noAutofit/>
          </a:bodyPr>
          <a:lstStyle/>
          <a:p>
            <a:pPr marL="457200" lvl="0" indent="-368300" rtl="0">
              <a:spcBef>
                <a:spcPts val="0"/>
              </a:spcBef>
              <a:spcAft>
                <a:spcPts val="0"/>
              </a:spcAft>
              <a:buSzPct val="100000"/>
            </a:pPr>
            <a:r>
              <a:rPr lang="en" sz="2200" dirty="0"/>
              <a:t>distributed file system</a:t>
            </a:r>
          </a:p>
          <a:p>
            <a:pPr marL="457200" lvl="0" indent="-368300" rtl="0">
              <a:spcBef>
                <a:spcPts val="0"/>
              </a:spcBef>
              <a:spcAft>
                <a:spcPts val="0"/>
              </a:spcAft>
              <a:buSzPct val="100000"/>
            </a:pPr>
            <a:r>
              <a:rPr lang="en" sz="2200" dirty="0"/>
              <a:t>assume same access pattern of UNIX FS (transparent)</a:t>
            </a:r>
          </a:p>
          <a:p>
            <a:pPr marL="457200" lvl="0" indent="-368300" rtl="0">
              <a:spcBef>
                <a:spcPts val="0"/>
              </a:spcBef>
              <a:spcAft>
                <a:spcPts val="0"/>
              </a:spcAft>
              <a:buSzPct val="100000"/>
            </a:pPr>
            <a:r>
              <a:rPr lang="en" sz="2200" dirty="0"/>
              <a:t>no replication: any machine can be client or server</a:t>
            </a:r>
          </a:p>
          <a:p>
            <a:pPr marL="457200" lvl="0" indent="-368300" rtl="0">
              <a:spcBef>
                <a:spcPts val="0"/>
              </a:spcBef>
              <a:spcAft>
                <a:spcPts val="0"/>
              </a:spcAft>
              <a:buSzPct val="100000"/>
            </a:pPr>
            <a:r>
              <a:rPr lang="en" sz="2200" dirty="0"/>
              <a:t>stateless: no lock</a:t>
            </a:r>
          </a:p>
          <a:p>
            <a:pPr marL="457200" lvl="0" indent="-368300" rtl="0">
              <a:spcBef>
                <a:spcPts val="0"/>
              </a:spcBef>
              <a:spcAft>
                <a:spcPts val="0"/>
              </a:spcAft>
              <a:buSzPct val="100000"/>
            </a:pPr>
            <a:r>
              <a:rPr lang="en" sz="2200" dirty="0"/>
              <a:t>cache: files cache for 3 sec, directories cache for 30 sec </a:t>
            </a:r>
          </a:p>
          <a:p>
            <a:pPr marL="457200" lvl="0" indent="-368300" rtl="0">
              <a:spcBef>
                <a:spcPts val="0"/>
              </a:spcBef>
              <a:spcAft>
                <a:spcPts val="0"/>
              </a:spcAft>
              <a:buSzPct val="100000"/>
            </a:pPr>
            <a:r>
              <a:rPr lang="en" sz="2200" dirty="0"/>
              <a:t>problems </a:t>
            </a:r>
          </a:p>
          <a:p>
            <a:pPr marL="914400" lvl="1" indent="-368300" rtl="0">
              <a:spcBef>
                <a:spcPts val="0"/>
              </a:spcBef>
              <a:spcAft>
                <a:spcPts val="0"/>
              </a:spcAft>
              <a:buSzPct val="100000"/>
            </a:pPr>
            <a:r>
              <a:rPr lang="en" sz="2200" dirty="0"/>
              <a:t>inconsistency may happen</a:t>
            </a:r>
          </a:p>
          <a:p>
            <a:pPr marL="914400" lvl="1" indent="-368300" rtl="0">
              <a:spcBef>
                <a:spcPts val="0"/>
              </a:spcBef>
              <a:spcAft>
                <a:spcPts val="0"/>
              </a:spcAft>
              <a:buSzPct val="100000"/>
            </a:pPr>
            <a:r>
              <a:rPr lang="en" sz="2200" dirty="0"/>
              <a:t>append can’t always work</a:t>
            </a:r>
          </a:p>
          <a:p>
            <a:pPr marL="914400" lvl="1" indent="-368300" rtl="0">
              <a:spcBef>
                <a:spcPts val="0"/>
              </a:spcBef>
              <a:spcAft>
                <a:spcPts val="0"/>
              </a:spcAft>
              <a:buSzPct val="100000"/>
            </a:pPr>
            <a:r>
              <a:rPr lang="en" sz="2200" dirty="0"/>
              <a:t>assume clocks are synchronized</a:t>
            </a:r>
          </a:p>
          <a:p>
            <a:pPr marL="914400" lvl="1" indent="-368300" rtl="0">
              <a:spcBef>
                <a:spcPts val="0"/>
              </a:spcBef>
              <a:spcAft>
                <a:spcPts val="0"/>
              </a:spcAft>
              <a:buSzPct val="100000"/>
            </a:pPr>
            <a:r>
              <a:rPr lang="en" sz="2200" dirty="0"/>
              <a:t>no reference counter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ctrTitle"/>
          </p:nvPr>
        </p:nvSpPr>
        <p:spPr>
          <a:xfrm>
            <a:off x="729450" y="1763269"/>
            <a:ext cx="7688100" cy="863100"/>
          </a:xfrm>
          <a:prstGeom prst="rect">
            <a:avLst/>
          </a:prstGeom>
        </p:spPr>
        <p:txBody>
          <a:bodyPr wrap="square" lIns="91425" tIns="91425" rIns="91425" bIns="91425" anchor="t" anchorCtr="0">
            <a:noAutofit/>
          </a:bodyPr>
          <a:lstStyle/>
          <a:p>
            <a:pPr lvl="0" rtl="0">
              <a:spcBef>
                <a:spcPts val="0"/>
              </a:spcBef>
              <a:buNone/>
            </a:pPr>
            <a:r>
              <a:rPr lang="en"/>
              <a:t>Roadmap</a:t>
            </a:r>
          </a:p>
        </p:txBody>
      </p:sp>
      <p:sp>
        <p:nvSpPr>
          <p:cNvPr id="177" name="Shape 177"/>
          <p:cNvSpPr/>
          <p:nvPr/>
        </p:nvSpPr>
        <p:spPr>
          <a:xfrm>
            <a:off x="995100" y="3101075"/>
            <a:ext cx="2086500" cy="969900"/>
          </a:xfrm>
          <a:prstGeom prst="roundRect">
            <a:avLst>
              <a:gd name="adj" fmla="val 16667"/>
            </a:avLst>
          </a:prstGeom>
          <a:no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 sz="2000"/>
              <a:t>Traditional File System Design</a:t>
            </a:r>
          </a:p>
        </p:txBody>
      </p:sp>
      <p:sp>
        <p:nvSpPr>
          <p:cNvPr id="178" name="Shape 178"/>
          <p:cNvSpPr/>
          <p:nvPr/>
        </p:nvSpPr>
        <p:spPr>
          <a:xfrm>
            <a:off x="3545975" y="3101075"/>
            <a:ext cx="2086500" cy="969900"/>
          </a:xfrm>
          <a:prstGeom prst="roundRect">
            <a:avLst>
              <a:gd name="adj" fmla="val 16667"/>
            </a:avLst>
          </a:prstGeom>
          <a:solidFill>
            <a:schemeClr val="accent3"/>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 sz="2000"/>
              <a:t>Motivations of GFS</a:t>
            </a:r>
          </a:p>
        </p:txBody>
      </p:sp>
      <p:sp>
        <p:nvSpPr>
          <p:cNvPr id="179" name="Shape 179"/>
          <p:cNvSpPr/>
          <p:nvPr/>
        </p:nvSpPr>
        <p:spPr>
          <a:xfrm>
            <a:off x="6151750" y="3101075"/>
            <a:ext cx="2086500" cy="969900"/>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 sz="2000"/>
              <a:t>Architecture Overview</a:t>
            </a:r>
          </a:p>
        </p:txBody>
      </p:sp>
      <p:sp>
        <p:nvSpPr>
          <p:cNvPr id="180" name="Shape 180"/>
          <p:cNvSpPr/>
          <p:nvPr/>
        </p:nvSpPr>
        <p:spPr>
          <a:xfrm>
            <a:off x="6151750" y="4691600"/>
            <a:ext cx="2086500" cy="969900"/>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 sz="2000"/>
              <a:t>Design Lessons</a:t>
            </a:r>
          </a:p>
        </p:txBody>
      </p:sp>
      <p:sp>
        <p:nvSpPr>
          <p:cNvPr id="181" name="Shape 181"/>
          <p:cNvSpPr/>
          <p:nvPr/>
        </p:nvSpPr>
        <p:spPr>
          <a:xfrm>
            <a:off x="3545825" y="4691600"/>
            <a:ext cx="2086500" cy="969900"/>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 sz="2000"/>
              <a:t>Evaluation</a:t>
            </a:r>
          </a:p>
        </p:txBody>
      </p:sp>
      <p:sp>
        <p:nvSpPr>
          <p:cNvPr id="182" name="Shape 182"/>
          <p:cNvSpPr/>
          <p:nvPr/>
        </p:nvSpPr>
        <p:spPr>
          <a:xfrm>
            <a:off x="994800" y="4691600"/>
            <a:ext cx="2086500" cy="969900"/>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 sz="2000"/>
              <a:t>Discussion</a:t>
            </a:r>
          </a:p>
        </p:txBody>
      </p:sp>
      <p:cxnSp>
        <p:nvCxnSpPr>
          <p:cNvPr id="183" name="Shape 183"/>
          <p:cNvCxnSpPr>
            <a:stCxn id="177" idx="3"/>
            <a:endCxn id="178" idx="1"/>
          </p:cNvCxnSpPr>
          <p:nvPr/>
        </p:nvCxnSpPr>
        <p:spPr>
          <a:xfrm>
            <a:off x="3081600" y="3586025"/>
            <a:ext cx="464400" cy="0"/>
          </a:xfrm>
          <a:prstGeom prst="straightConnector1">
            <a:avLst/>
          </a:prstGeom>
          <a:noFill/>
          <a:ln w="9525" cap="flat" cmpd="sng">
            <a:solidFill>
              <a:schemeClr val="dk2"/>
            </a:solidFill>
            <a:prstDash val="solid"/>
            <a:round/>
            <a:headEnd type="none" w="lg" len="lg"/>
            <a:tailEnd type="triangle" w="lg" len="lg"/>
          </a:ln>
        </p:spPr>
      </p:cxnSp>
      <p:cxnSp>
        <p:nvCxnSpPr>
          <p:cNvPr id="184" name="Shape 184"/>
          <p:cNvCxnSpPr>
            <a:stCxn id="178" idx="3"/>
            <a:endCxn id="179" idx="1"/>
          </p:cNvCxnSpPr>
          <p:nvPr/>
        </p:nvCxnSpPr>
        <p:spPr>
          <a:xfrm>
            <a:off x="5632475" y="3586025"/>
            <a:ext cx="519300" cy="0"/>
          </a:xfrm>
          <a:prstGeom prst="straightConnector1">
            <a:avLst/>
          </a:prstGeom>
          <a:noFill/>
          <a:ln w="9525" cap="flat" cmpd="sng">
            <a:solidFill>
              <a:schemeClr val="dk2"/>
            </a:solidFill>
            <a:prstDash val="solid"/>
            <a:round/>
            <a:headEnd type="none" w="lg" len="lg"/>
            <a:tailEnd type="triangle" w="lg" len="lg"/>
          </a:ln>
        </p:spPr>
      </p:cxnSp>
      <p:cxnSp>
        <p:nvCxnSpPr>
          <p:cNvPr id="185" name="Shape 185"/>
          <p:cNvCxnSpPr>
            <a:stCxn id="179" idx="2"/>
            <a:endCxn id="180" idx="0"/>
          </p:cNvCxnSpPr>
          <p:nvPr/>
        </p:nvCxnSpPr>
        <p:spPr>
          <a:xfrm>
            <a:off x="7195000" y="4070975"/>
            <a:ext cx="0" cy="620700"/>
          </a:xfrm>
          <a:prstGeom prst="straightConnector1">
            <a:avLst/>
          </a:prstGeom>
          <a:noFill/>
          <a:ln w="9525" cap="flat" cmpd="sng">
            <a:solidFill>
              <a:schemeClr val="dk2"/>
            </a:solidFill>
            <a:prstDash val="solid"/>
            <a:round/>
            <a:headEnd type="none" w="lg" len="lg"/>
            <a:tailEnd type="triangle" w="lg" len="lg"/>
          </a:ln>
        </p:spPr>
      </p:cxnSp>
      <p:cxnSp>
        <p:nvCxnSpPr>
          <p:cNvPr id="186" name="Shape 186"/>
          <p:cNvCxnSpPr>
            <a:stCxn id="180" idx="1"/>
            <a:endCxn id="181" idx="3"/>
          </p:cNvCxnSpPr>
          <p:nvPr/>
        </p:nvCxnSpPr>
        <p:spPr>
          <a:xfrm rot="10800000">
            <a:off x="5632450" y="5176550"/>
            <a:ext cx="519300" cy="0"/>
          </a:xfrm>
          <a:prstGeom prst="straightConnector1">
            <a:avLst/>
          </a:prstGeom>
          <a:noFill/>
          <a:ln w="9525" cap="flat" cmpd="sng">
            <a:solidFill>
              <a:schemeClr val="dk2"/>
            </a:solidFill>
            <a:prstDash val="solid"/>
            <a:round/>
            <a:headEnd type="none" w="lg" len="lg"/>
            <a:tailEnd type="triangle" w="lg" len="lg"/>
          </a:ln>
        </p:spPr>
      </p:cxnSp>
      <p:cxnSp>
        <p:nvCxnSpPr>
          <p:cNvPr id="187" name="Shape 187"/>
          <p:cNvCxnSpPr>
            <a:stCxn id="181" idx="1"/>
            <a:endCxn id="182" idx="3"/>
          </p:cNvCxnSpPr>
          <p:nvPr/>
        </p:nvCxnSpPr>
        <p:spPr>
          <a:xfrm rot="10800000">
            <a:off x="3081425" y="5176550"/>
            <a:ext cx="464400" cy="0"/>
          </a:xfrm>
          <a:prstGeom prst="straightConnector1">
            <a:avLst/>
          </a:prstGeom>
          <a:noFill/>
          <a:ln w="9525" cap="flat" cmpd="sng">
            <a:solidFill>
              <a:schemeClr val="dk2"/>
            </a:solidFill>
            <a:prstDash val="solid"/>
            <a:round/>
            <a:headEnd type="none" w="lg" len="lg"/>
            <a:tailEnd type="triangle" w="lg" len="lg"/>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729450" y="1758200"/>
            <a:ext cx="7688700" cy="713700"/>
          </a:xfrm>
          <a:prstGeom prst="rect">
            <a:avLst/>
          </a:prstGeom>
        </p:spPr>
        <p:txBody>
          <a:bodyPr wrap="square" lIns="91425" tIns="91425" rIns="91425" bIns="91425" anchor="t" anchorCtr="0">
            <a:noAutofit/>
          </a:bodyPr>
          <a:lstStyle/>
          <a:p>
            <a:pPr lvl="0" rtl="0">
              <a:spcBef>
                <a:spcPts val="0"/>
              </a:spcBef>
              <a:buNone/>
            </a:pPr>
            <a:r>
              <a:rPr lang="en"/>
              <a:t>Different Assumptions</a:t>
            </a:r>
          </a:p>
        </p:txBody>
      </p:sp>
      <p:sp>
        <p:nvSpPr>
          <p:cNvPr id="193" name="Shape 193"/>
          <p:cNvSpPr txBox="1">
            <a:spLocks noGrp="1"/>
          </p:cNvSpPr>
          <p:nvPr>
            <p:ph type="body" idx="1"/>
          </p:nvPr>
        </p:nvSpPr>
        <p:spPr>
          <a:xfrm>
            <a:off x="729450" y="2370675"/>
            <a:ext cx="7688700" cy="4001700"/>
          </a:xfrm>
          <a:prstGeom prst="rect">
            <a:avLst/>
          </a:prstGeom>
        </p:spPr>
        <p:txBody>
          <a:bodyPr wrap="square" lIns="91425" tIns="91425" rIns="91425" bIns="91425" anchor="t" anchorCtr="0">
            <a:noAutofit/>
          </a:bodyPr>
          <a:lstStyle/>
          <a:p>
            <a:pPr marL="457200" marR="0" lvl="0" indent="-368300" algn="l" rtl="0">
              <a:lnSpc>
                <a:spcPct val="115000"/>
              </a:lnSpc>
              <a:spcBef>
                <a:spcPts val="0"/>
              </a:spcBef>
              <a:spcAft>
                <a:spcPts val="1600"/>
              </a:spcAft>
              <a:buClr>
                <a:schemeClr val="accent1"/>
              </a:buClr>
              <a:buSzPct val="100000"/>
              <a:buAutoNum type="arabicPeriod"/>
            </a:pPr>
            <a:r>
              <a:rPr lang="en" sz="2200"/>
              <a:t>inexpensive commodity hardware</a:t>
            </a:r>
          </a:p>
          <a:p>
            <a:pPr marL="457200" marR="0" lvl="0" indent="-368300" algn="l" rtl="0">
              <a:lnSpc>
                <a:spcPct val="115000"/>
              </a:lnSpc>
              <a:spcBef>
                <a:spcPts val="0"/>
              </a:spcBef>
              <a:spcAft>
                <a:spcPts val="1600"/>
              </a:spcAft>
              <a:buSzPct val="100000"/>
              <a:buAutoNum type="arabicPeriod"/>
            </a:pPr>
            <a:r>
              <a:rPr lang="en" sz="2200"/>
              <a:t>failures are norm rather than exception</a:t>
            </a:r>
          </a:p>
          <a:p>
            <a:pPr marL="457200" marR="0" lvl="0" indent="-368300" algn="l" rtl="0">
              <a:lnSpc>
                <a:spcPct val="115000"/>
              </a:lnSpc>
              <a:spcBef>
                <a:spcPts val="0"/>
              </a:spcBef>
              <a:spcAft>
                <a:spcPts val="1600"/>
              </a:spcAft>
              <a:buClr>
                <a:schemeClr val="accent1"/>
              </a:buClr>
              <a:buSzPct val="100000"/>
              <a:buAutoNum type="arabicPeriod"/>
            </a:pPr>
            <a:r>
              <a:rPr lang="en" sz="2200"/>
              <a:t>large file size (multi-GB, 2003)</a:t>
            </a:r>
          </a:p>
          <a:p>
            <a:pPr marL="457200" marR="0" lvl="0" indent="-368300" algn="l" rtl="0">
              <a:lnSpc>
                <a:spcPct val="115000"/>
              </a:lnSpc>
              <a:spcBef>
                <a:spcPts val="0"/>
              </a:spcBef>
              <a:spcAft>
                <a:spcPts val="1600"/>
              </a:spcAft>
              <a:buSzPct val="100000"/>
              <a:buAutoNum type="arabicPeriod"/>
            </a:pPr>
            <a:r>
              <a:rPr lang="en" sz="2200"/>
              <a:t>large sequential read/write &amp; small random read</a:t>
            </a:r>
          </a:p>
          <a:p>
            <a:pPr marL="457200" marR="0" lvl="0" indent="-368300" algn="l" rtl="0">
              <a:lnSpc>
                <a:spcPct val="115000"/>
              </a:lnSpc>
              <a:spcBef>
                <a:spcPts val="0"/>
              </a:spcBef>
              <a:spcAft>
                <a:spcPts val="1600"/>
              </a:spcAft>
              <a:buSzPct val="100000"/>
              <a:buAutoNum type="arabicPeriod"/>
            </a:pPr>
            <a:r>
              <a:rPr lang="en" sz="2200"/>
              <a:t>concurrent append</a:t>
            </a:r>
          </a:p>
          <a:p>
            <a:pPr marL="457200" marR="0" lvl="0" indent="-368300" algn="l" rtl="0">
              <a:lnSpc>
                <a:spcPct val="115000"/>
              </a:lnSpc>
              <a:spcBef>
                <a:spcPts val="0"/>
              </a:spcBef>
              <a:spcAft>
                <a:spcPts val="1600"/>
              </a:spcAft>
              <a:buSzPct val="100000"/>
              <a:buAutoNum type="arabicPeriod"/>
            </a:pPr>
            <a:r>
              <a:rPr lang="en" sz="2200"/>
              <a:t>codesigning applications with file system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729450" y="1758200"/>
            <a:ext cx="7688700" cy="713700"/>
          </a:xfrm>
          <a:prstGeom prst="rect">
            <a:avLst/>
          </a:prstGeom>
        </p:spPr>
        <p:txBody>
          <a:bodyPr wrap="square" lIns="91425" tIns="91425" rIns="91425" bIns="91425" anchor="t" anchorCtr="0">
            <a:noAutofit/>
          </a:bodyPr>
          <a:lstStyle/>
          <a:p>
            <a:pPr lvl="0" rtl="0">
              <a:spcBef>
                <a:spcPts val="0"/>
              </a:spcBef>
              <a:buNone/>
            </a:pPr>
            <a:r>
              <a:rPr lang="en"/>
              <a:t>A Lot of Questions Marks on My Head</a:t>
            </a:r>
          </a:p>
        </p:txBody>
      </p:sp>
      <p:sp>
        <p:nvSpPr>
          <p:cNvPr id="199" name="Shape 199"/>
          <p:cNvSpPr txBox="1">
            <a:spLocks noGrp="1"/>
          </p:cNvSpPr>
          <p:nvPr>
            <p:ph type="body" idx="1"/>
          </p:nvPr>
        </p:nvSpPr>
        <p:spPr>
          <a:xfrm>
            <a:off x="729450" y="2370675"/>
            <a:ext cx="7688700" cy="4001700"/>
          </a:xfrm>
          <a:prstGeom prst="rect">
            <a:avLst/>
          </a:prstGeom>
        </p:spPr>
        <p:txBody>
          <a:bodyPr wrap="square" lIns="91425" tIns="91425" rIns="91425" bIns="91425" anchor="t" anchorCtr="0">
            <a:noAutofit/>
          </a:bodyPr>
          <a:lstStyle/>
          <a:p>
            <a:pPr marL="457200" marR="0" lvl="0" indent="-368300" algn="l" rtl="0">
              <a:lnSpc>
                <a:spcPct val="115000"/>
              </a:lnSpc>
              <a:spcBef>
                <a:spcPts val="0"/>
              </a:spcBef>
              <a:spcAft>
                <a:spcPts val="1600"/>
              </a:spcAft>
              <a:buClr>
                <a:schemeClr val="accent1"/>
              </a:buClr>
              <a:buSzPct val="100000"/>
              <a:buAutoNum type="arabicPeriod"/>
            </a:pPr>
            <a:r>
              <a:rPr lang="en" sz="2200"/>
              <a:t>inexpensive commodity hardware (</a:t>
            </a:r>
            <a:r>
              <a:rPr lang="en" sz="2200">
                <a:solidFill>
                  <a:schemeClr val="accent3"/>
                </a:solidFill>
              </a:rPr>
              <a:t>why?</a:t>
            </a:r>
            <a:r>
              <a:rPr lang="en" sz="2200"/>
              <a:t>)</a:t>
            </a:r>
          </a:p>
          <a:p>
            <a:pPr marL="457200" lvl="0" indent="-368300" rtl="0">
              <a:spcBef>
                <a:spcPts val="0"/>
              </a:spcBef>
              <a:buSzPct val="100000"/>
              <a:buAutoNum type="arabicPeriod"/>
            </a:pPr>
            <a:r>
              <a:rPr lang="en" sz="2200"/>
              <a:t>failures are norm rather than exception (</a:t>
            </a:r>
            <a:r>
              <a:rPr lang="en" sz="2200">
                <a:solidFill>
                  <a:schemeClr val="accent3"/>
                </a:solidFill>
              </a:rPr>
              <a:t>why?</a:t>
            </a:r>
            <a:r>
              <a:rPr lang="en" sz="2200"/>
              <a:t>)</a:t>
            </a:r>
          </a:p>
          <a:p>
            <a:pPr marL="457200" marR="0" lvl="0" indent="-368300" algn="l" rtl="0">
              <a:lnSpc>
                <a:spcPct val="115000"/>
              </a:lnSpc>
              <a:spcBef>
                <a:spcPts val="0"/>
              </a:spcBef>
              <a:spcAft>
                <a:spcPts val="1600"/>
              </a:spcAft>
              <a:buClr>
                <a:schemeClr val="accent1"/>
              </a:buClr>
              <a:buSzPct val="100000"/>
              <a:buAutoNum type="arabicPeriod"/>
            </a:pPr>
            <a:r>
              <a:rPr lang="en" sz="2200"/>
              <a:t>large file size (multi-GB, 2003) (</a:t>
            </a:r>
            <a:r>
              <a:rPr lang="en" sz="2200">
                <a:solidFill>
                  <a:schemeClr val="accent3"/>
                </a:solidFill>
              </a:rPr>
              <a:t>why?</a:t>
            </a:r>
            <a:r>
              <a:rPr lang="en" sz="2200"/>
              <a:t>)</a:t>
            </a:r>
          </a:p>
          <a:p>
            <a:pPr marL="457200" marR="0" lvl="0" indent="-368300" algn="l" rtl="0">
              <a:lnSpc>
                <a:spcPct val="115000"/>
              </a:lnSpc>
              <a:spcBef>
                <a:spcPts val="0"/>
              </a:spcBef>
              <a:spcAft>
                <a:spcPts val="1600"/>
              </a:spcAft>
              <a:buSzPct val="100000"/>
              <a:buAutoNum type="arabicPeriod"/>
            </a:pPr>
            <a:r>
              <a:rPr lang="en" sz="2200"/>
              <a:t>large sequential read/write &amp; small random read (</a:t>
            </a:r>
            <a:r>
              <a:rPr lang="en" sz="2200">
                <a:solidFill>
                  <a:schemeClr val="accent3"/>
                </a:solidFill>
              </a:rPr>
              <a:t>why?</a:t>
            </a:r>
            <a:r>
              <a:rPr lang="en" sz="2200"/>
              <a:t>)</a:t>
            </a:r>
          </a:p>
          <a:p>
            <a:pPr marL="457200" marR="0" lvl="0" indent="-368300" algn="l" rtl="0">
              <a:lnSpc>
                <a:spcPct val="115000"/>
              </a:lnSpc>
              <a:spcBef>
                <a:spcPts val="0"/>
              </a:spcBef>
              <a:spcAft>
                <a:spcPts val="1600"/>
              </a:spcAft>
              <a:buSzPct val="100000"/>
              <a:buAutoNum type="arabicPeriod"/>
            </a:pPr>
            <a:r>
              <a:rPr lang="en" sz="2200"/>
              <a:t>concurrent append (</a:t>
            </a:r>
            <a:r>
              <a:rPr lang="en" sz="2200">
                <a:solidFill>
                  <a:schemeClr val="accent3"/>
                </a:solidFill>
              </a:rPr>
              <a:t>why?</a:t>
            </a:r>
            <a:r>
              <a:rPr lang="en" sz="2200"/>
              <a:t>)</a:t>
            </a:r>
          </a:p>
          <a:p>
            <a:pPr marL="457200" marR="0" lvl="0" indent="-368300" algn="l" rtl="0">
              <a:lnSpc>
                <a:spcPct val="115000"/>
              </a:lnSpc>
              <a:spcBef>
                <a:spcPts val="0"/>
              </a:spcBef>
              <a:spcAft>
                <a:spcPts val="1600"/>
              </a:spcAft>
              <a:buSzPct val="100000"/>
              <a:buAutoNum type="arabicPeriod"/>
            </a:pPr>
            <a:r>
              <a:rPr lang="en" sz="2200"/>
              <a:t>codesigning applications with file system (</a:t>
            </a:r>
            <a:r>
              <a:rPr lang="en" sz="2200">
                <a:solidFill>
                  <a:schemeClr val="accent3"/>
                </a:solidFill>
              </a:rPr>
              <a:t>why?</a:t>
            </a:r>
            <a:r>
              <a:rPr lang="en" sz="2200"/>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729450" y="1758200"/>
            <a:ext cx="7688700" cy="713700"/>
          </a:xfrm>
          <a:prstGeom prst="rect">
            <a:avLst/>
          </a:prstGeom>
        </p:spPr>
        <p:txBody>
          <a:bodyPr wrap="square" lIns="91425" tIns="91425" rIns="91425" bIns="91425" anchor="t" anchorCtr="0">
            <a:noAutofit/>
          </a:bodyPr>
          <a:lstStyle/>
          <a:p>
            <a:pPr lvl="0" rtl="0">
              <a:spcBef>
                <a:spcPts val="0"/>
              </a:spcBef>
              <a:buNone/>
            </a:pPr>
            <a:r>
              <a:rPr lang="en" dirty="0"/>
              <a:t>So, why?</a:t>
            </a:r>
          </a:p>
        </p:txBody>
      </p:sp>
      <p:sp>
        <p:nvSpPr>
          <p:cNvPr id="205" name="Shape 205"/>
          <p:cNvSpPr txBox="1">
            <a:spLocks noGrp="1"/>
          </p:cNvSpPr>
          <p:nvPr>
            <p:ph type="body" idx="1"/>
          </p:nvPr>
        </p:nvSpPr>
        <p:spPr>
          <a:xfrm>
            <a:off x="729450" y="2176720"/>
            <a:ext cx="7688700" cy="4554900"/>
          </a:xfrm>
          <a:prstGeom prst="rect">
            <a:avLst/>
          </a:prstGeom>
        </p:spPr>
        <p:txBody>
          <a:bodyPr wrap="square" lIns="91425" tIns="91425" rIns="91425" bIns="91425" anchor="t" anchorCtr="0">
            <a:noAutofit/>
          </a:bodyPr>
          <a:lstStyle/>
          <a:p>
            <a:pPr marL="457200" marR="0" lvl="0" indent="-368300" algn="l" rtl="0">
              <a:lnSpc>
                <a:spcPct val="115000"/>
              </a:lnSpc>
              <a:spcBef>
                <a:spcPts val="0"/>
              </a:spcBef>
              <a:spcAft>
                <a:spcPts val="0"/>
              </a:spcAft>
              <a:buClr>
                <a:schemeClr val="accent1"/>
              </a:buClr>
              <a:buSzPct val="100000"/>
              <a:buAutoNum type="arabicPeriod"/>
            </a:pPr>
            <a:r>
              <a:rPr lang="en" sz="2200" dirty="0"/>
              <a:t>inexpensive commodity hardware (</a:t>
            </a:r>
            <a:r>
              <a:rPr lang="en" sz="2200" dirty="0">
                <a:solidFill>
                  <a:schemeClr val="accent3"/>
                </a:solidFill>
              </a:rPr>
              <a:t>why?</a:t>
            </a:r>
            <a:r>
              <a:rPr lang="en" sz="2200" dirty="0"/>
              <a:t>)</a:t>
            </a:r>
          </a:p>
          <a:p>
            <a:pPr marL="914400" marR="0" lvl="1" indent="-342900" algn="l" rtl="0">
              <a:lnSpc>
                <a:spcPct val="115000"/>
              </a:lnSpc>
              <a:spcBef>
                <a:spcPts val="0"/>
              </a:spcBef>
              <a:spcAft>
                <a:spcPts val="0"/>
              </a:spcAft>
              <a:buSzPct val="100000"/>
              <a:buAutoNum type="alphaLcPeriod"/>
            </a:pPr>
            <a:r>
              <a:rPr lang="en" sz="1800" dirty="0"/>
              <a:t>cheap! (poor)</a:t>
            </a:r>
          </a:p>
          <a:p>
            <a:pPr marL="914400" marR="0" lvl="1" indent="-342900" algn="l" rtl="0">
              <a:lnSpc>
                <a:spcPct val="115000"/>
              </a:lnSpc>
              <a:spcBef>
                <a:spcPts val="0"/>
              </a:spcBef>
              <a:spcAft>
                <a:spcPts val="0"/>
              </a:spcAft>
              <a:buSzPct val="100000"/>
              <a:buAutoNum type="alphaLcPeriod"/>
            </a:pPr>
            <a:r>
              <a:rPr lang="en" sz="1800" dirty="0"/>
              <a:t>have they abandoned commodity hardware? why?</a:t>
            </a:r>
          </a:p>
          <a:p>
            <a:pPr marL="457200" lvl="0" indent="-368300" rtl="0">
              <a:spcBef>
                <a:spcPts val="0"/>
              </a:spcBef>
              <a:spcAft>
                <a:spcPts val="0"/>
              </a:spcAft>
              <a:buSzPct val="100000"/>
              <a:buAutoNum type="arabicPeriod"/>
            </a:pPr>
            <a:r>
              <a:rPr lang="en" sz="2200" dirty="0"/>
              <a:t>failures are norm rather than exception (</a:t>
            </a:r>
            <a:r>
              <a:rPr lang="en" sz="2200" dirty="0">
                <a:solidFill>
                  <a:schemeClr val="accent3"/>
                </a:solidFill>
              </a:rPr>
              <a:t>why?</a:t>
            </a:r>
            <a:r>
              <a:rPr lang="en" sz="2200" dirty="0"/>
              <a:t>)</a:t>
            </a:r>
          </a:p>
          <a:p>
            <a:pPr marL="914400" lvl="1" indent="-342900" rtl="0">
              <a:spcBef>
                <a:spcPts val="0"/>
              </a:spcBef>
              <a:spcAft>
                <a:spcPts val="0"/>
              </a:spcAft>
              <a:buSzPct val="100000"/>
              <a:buAutoNum type="alphaLcPeriod"/>
            </a:pPr>
            <a:r>
              <a:rPr lang="en" sz="1800" dirty="0"/>
              <a:t>too many machines!</a:t>
            </a:r>
          </a:p>
          <a:p>
            <a:pPr marL="457200" marR="0" lvl="0" indent="-368300" algn="l" rtl="0">
              <a:lnSpc>
                <a:spcPct val="115000"/>
              </a:lnSpc>
              <a:spcBef>
                <a:spcPts val="0"/>
              </a:spcBef>
              <a:spcAft>
                <a:spcPts val="0"/>
              </a:spcAft>
              <a:buClr>
                <a:schemeClr val="accent1"/>
              </a:buClr>
              <a:buSzPct val="100000"/>
              <a:buAutoNum type="arabicPeriod"/>
            </a:pPr>
            <a:r>
              <a:rPr lang="en" sz="2200" dirty="0"/>
              <a:t>large file size (multi-GB, 2003) (</a:t>
            </a:r>
            <a:r>
              <a:rPr lang="en" sz="2200" dirty="0">
                <a:solidFill>
                  <a:schemeClr val="accent3"/>
                </a:solidFill>
              </a:rPr>
              <a:t>why?</a:t>
            </a:r>
            <a:r>
              <a:rPr lang="en" sz="2200" dirty="0"/>
              <a:t>)</a:t>
            </a:r>
          </a:p>
          <a:p>
            <a:pPr marL="914400" marR="0" lvl="1" indent="-342900" algn="l" rtl="0">
              <a:lnSpc>
                <a:spcPct val="115000"/>
              </a:lnSpc>
              <a:spcBef>
                <a:spcPts val="0"/>
              </a:spcBef>
              <a:spcAft>
                <a:spcPts val="0"/>
              </a:spcAft>
              <a:buSzPct val="100000"/>
              <a:buAutoNum type="alphaLcPeriod"/>
            </a:pPr>
            <a:r>
              <a:rPr lang="en" sz="1800" dirty="0"/>
              <a:t>too much data!</a:t>
            </a:r>
          </a:p>
          <a:p>
            <a:pPr marL="457200" marR="0" lvl="0" indent="-368300" algn="l" rtl="0">
              <a:lnSpc>
                <a:spcPct val="115000"/>
              </a:lnSpc>
              <a:spcBef>
                <a:spcPts val="0"/>
              </a:spcBef>
              <a:spcAft>
                <a:spcPts val="0"/>
              </a:spcAft>
              <a:buSzPct val="100000"/>
              <a:buAutoNum type="arabicPeriod"/>
            </a:pPr>
            <a:r>
              <a:rPr lang="en" sz="2200" dirty="0"/>
              <a:t>large sequential read/write &amp; small random read (</a:t>
            </a:r>
            <a:r>
              <a:rPr lang="en" sz="2200" dirty="0">
                <a:solidFill>
                  <a:schemeClr val="accent3"/>
                </a:solidFill>
              </a:rPr>
              <a:t>why?</a:t>
            </a:r>
            <a:r>
              <a:rPr lang="en" sz="2200" dirty="0"/>
              <a:t>)</a:t>
            </a:r>
          </a:p>
          <a:p>
            <a:pPr marL="914400" marR="0" lvl="1" indent="-342900" algn="l" rtl="0">
              <a:lnSpc>
                <a:spcPct val="115000"/>
              </a:lnSpc>
              <a:spcBef>
                <a:spcPts val="0"/>
              </a:spcBef>
              <a:spcAft>
                <a:spcPts val="0"/>
              </a:spcAft>
              <a:buSzPct val="100000"/>
              <a:buAutoNum type="alphaLcPeriod"/>
            </a:pPr>
            <a:r>
              <a:rPr lang="en" sz="1800" dirty="0"/>
              <a:t>throughput-oriented  </a:t>
            </a:r>
            <a:r>
              <a:rPr lang="en" sz="1800" dirty="0" err="1"/>
              <a:t>v.s</a:t>
            </a:r>
            <a:r>
              <a:rPr lang="en" sz="1800" dirty="0"/>
              <a:t>.  latency-oriented</a:t>
            </a:r>
          </a:p>
          <a:p>
            <a:pPr marL="457200" marR="0" lvl="0" indent="-368300" algn="l" rtl="0">
              <a:lnSpc>
                <a:spcPct val="115000"/>
              </a:lnSpc>
              <a:spcBef>
                <a:spcPts val="0"/>
              </a:spcBef>
              <a:spcAft>
                <a:spcPts val="0"/>
              </a:spcAft>
              <a:buSzPct val="100000"/>
              <a:buAutoNum type="arabicPeriod"/>
            </a:pPr>
            <a:r>
              <a:rPr lang="en" sz="2200" dirty="0"/>
              <a:t>concurrent append (</a:t>
            </a:r>
            <a:r>
              <a:rPr lang="en" sz="2200" dirty="0">
                <a:solidFill>
                  <a:schemeClr val="accent3"/>
                </a:solidFill>
              </a:rPr>
              <a:t>why?</a:t>
            </a:r>
            <a:r>
              <a:rPr lang="en" sz="2200" dirty="0"/>
              <a:t>)</a:t>
            </a:r>
          </a:p>
          <a:p>
            <a:pPr marL="914400" marR="0" lvl="1" indent="-342900" algn="l" rtl="0">
              <a:lnSpc>
                <a:spcPct val="115000"/>
              </a:lnSpc>
              <a:spcBef>
                <a:spcPts val="0"/>
              </a:spcBef>
              <a:spcAft>
                <a:spcPts val="0"/>
              </a:spcAft>
              <a:buSzPct val="100000"/>
              <a:buAutoNum type="alphaLcPeriod"/>
            </a:pPr>
            <a:r>
              <a:rPr lang="en" sz="1800" dirty="0"/>
              <a:t>producer/consumer model</a:t>
            </a:r>
          </a:p>
          <a:p>
            <a:pPr marL="457200" marR="0" lvl="0" indent="-368300" algn="l" rtl="0">
              <a:lnSpc>
                <a:spcPct val="115000"/>
              </a:lnSpc>
              <a:spcBef>
                <a:spcPts val="0"/>
              </a:spcBef>
              <a:spcAft>
                <a:spcPts val="0"/>
              </a:spcAft>
              <a:buSzPct val="100000"/>
              <a:buAutoNum type="arabicPeriod"/>
            </a:pPr>
            <a:r>
              <a:rPr lang="en" sz="2200" dirty="0" err="1"/>
              <a:t>codesigning</a:t>
            </a:r>
            <a:r>
              <a:rPr lang="en" sz="2200" dirty="0"/>
              <a:t> applications with file system (</a:t>
            </a:r>
            <a:r>
              <a:rPr lang="en" sz="2200" dirty="0">
                <a:solidFill>
                  <a:schemeClr val="accent3"/>
                </a:solidFill>
              </a:rPr>
              <a:t>why?</a:t>
            </a:r>
            <a:r>
              <a:rPr lang="en" sz="2200" dirty="0"/>
              <a:t>)</a:t>
            </a:r>
          </a:p>
          <a:p>
            <a:pPr marL="914400" marR="0" lvl="1" indent="-342900" algn="l" rtl="0">
              <a:lnSpc>
                <a:spcPct val="115000"/>
              </a:lnSpc>
              <a:spcBef>
                <a:spcPts val="0"/>
              </a:spcBef>
              <a:spcAft>
                <a:spcPts val="0"/>
              </a:spcAft>
              <a:buSzPct val="100000"/>
              <a:buAutoNum type="alphaLcPeriod"/>
            </a:pPr>
            <a:r>
              <a:rPr lang="en" sz="1800" dirty="0"/>
              <a:t>customized fail model, better performance, etc.</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ctrTitle"/>
          </p:nvPr>
        </p:nvSpPr>
        <p:spPr>
          <a:xfrm>
            <a:off x="729450" y="1763269"/>
            <a:ext cx="7688100" cy="863100"/>
          </a:xfrm>
          <a:prstGeom prst="rect">
            <a:avLst/>
          </a:prstGeom>
        </p:spPr>
        <p:txBody>
          <a:bodyPr wrap="square" lIns="91425" tIns="91425" rIns="91425" bIns="91425" anchor="t" anchorCtr="0">
            <a:noAutofit/>
          </a:bodyPr>
          <a:lstStyle/>
          <a:p>
            <a:pPr lvl="0" rtl="0">
              <a:spcBef>
                <a:spcPts val="0"/>
              </a:spcBef>
              <a:buNone/>
            </a:pPr>
            <a:r>
              <a:rPr lang="en"/>
              <a:t>Roadmap</a:t>
            </a:r>
          </a:p>
        </p:txBody>
      </p:sp>
      <p:sp>
        <p:nvSpPr>
          <p:cNvPr id="211" name="Shape 211"/>
          <p:cNvSpPr/>
          <p:nvPr/>
        </p:nvSpPr>
        <p:spPr>
          <a:xfrm>
            <a:off x="995100" y="3101075"/>
            <a:ext cx="2086500" cy="969900"/>
          </a:xfrm>
          <a:prstGeom prst="roundRect">
            <a:avLst>
              <a:gd name="adj" fmla="val 16667"/>
            </a:avLst>
          </a:prstGeom>
          <a:no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 sz="2000"/>
              <a:t>Traditional File System Design</a:t>
            </a:r>
          </a:p>
        </p:txBody>
      </p:sp>
      <p:sp>
        <p:nvSpPr>
          <p:cNvPr id="212" name="Shape 212"/>
          <p:cNvSpPr/>
          <p:nvPr/>
        </p:nvSpPr>
        <p:spPr>
          <a:xfrm>
            <a:off x="3545975" y="3101075"/>
            <a:ext cx="2086500" cy="969900"/>
          </a:xfrm>
          <a:prstGeom prst="roundRect">
            <a:avLst>
              <a:gd name="adj" fmla="val 16667"/>
            </a:avLst>
          </a:prstGeom>
          <a:no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 sz="2000"/>
              <a:t>Motivations of GFS</a:t>
            </a:r>
          </a:p>
        </p:txBody>
      </p:sp>
      <p:sp>
        <p:nvSpPr>
          <p:cNvPr id="213" name="Shape 213"/>
          <p:cNvSpPr/>
          <p:nvPr/>
        </p:nvSpPr>
        <p:spPr>
          <a:xfrm>
            <a:off x="6151750" y="3101075"/>
            <a:ext cx="2086500" cy="969900"/>
          </a:xfrm>
          <a:prstGeom prst="roundRect">
            <a:avLst>
              <a:gd name="adj" fmla="val 16667"/>
            </a:avLst>
          </a:prstGeom>
          <a:solidFill>
            <a:schemeClr val="accent3"/>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 sz="2000"/>
              <a:t>Architecture Overview</a:t>
            </a:r>
          </a:p>
        </p:txBody>
      </p:sp>
      <p:sp>
        <p:nvSpPr>
          <p:cNvPr id="214" name="Shape 214"/>
          <p:cNvSpPr/>
          <p:nvPr/>
        </p:nvSpPr>
        <p:spPr>
          <a:xfrm>
            <a:off x="6151750" y="4691600"/>
            <a:ext cx="2086500" cy="969900"/>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 sz="2000"/>
              <a:t>Design Lessons</a:t>
            </a:r>
          </a:p>
        </p:txBody>
      </p:sp>
      <p:sp>
        <p:nvSpPr>
          <p:cNvPr id="215" name="Shape 215"/>
          <p:cNvSpPr/>
          <p:nvPr/>
        </p:nvSpPr>
        <p:spPr>
          <a:xfrm>
            <a:off x="3545825" y="4691600"/>
            <a:ext cx="2086500" cy="969900"/>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 sz="2000"/>
              <a:t>Evaluation</a:t>
            </a:r>
          </a:p>
        </p:txBody>
      </p:sp>
      <p:sp>
        <p:nvSpPr>
          <p:cNvPr id="216" name="Shape 216"/>
          <p:cNvSpPr/>
          <p:nvPr/>
        </p:nvSpPr>
        <p:spPr>
          <a:xfrm>
            <a:off x="994800" y="4691600"/>
            <a:ext cx="2086500" cy="969900"/>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 sz="2000"/>
              <a:t>Discussion</a:t>
            </a:r>
          </a:p>
        </p:txBody>
      </p:sp>
      <p:cxnSp>
        <p:nvCxnSpPr>
          <p:cNvPr id="217" name="Shape 217"/>
          <p:cNvCxnSpPr>
            <a:stCxn id="211" idx="3"/>
            <a:endCxn id="212" idx="1"/>
          </p:cNvCxnSpPr>
          <p:nvPr/>
        </p:nvCxnSpPr>
        <p:spPr>
          <a:xfrm>
            <a:off x="3081600" y="3586025"/>
            <a:ext cx="464400" cy="0"/>
          </a:xfrm>
          <a:prstGeom prst="straightConnector1">
            <a:avLst/>
          </a:prstGeom>
          <a:noFill/>
          <a:ln w="9525" cap="flat" cmpd="sng">
            <a:solidFill>
              <a:schemeClr val="dk2"/>
            </a:solidFill>
            <a:prstDash val="solid"/>
            <a:round/>
            <a:headEnd type="none" w="lg" len="lg"/>
            <a:tailEnd type="triangle" w="lg" len="lg"/>
          </a:ln>
        </p:spPr>
      </p:cxnSp>
      <p:cxnSp>
        <p:nvCxnSpPr>
          <p:cNvPr id="218" name="Shape 218"/>
          <p:cNvCxnSpPr>
            <a:stCxn id="212" idx="3"/>
            <a:endCxn id="213" idx="1"/>
          </p:cNvCxnSpPr>
          <p:nvPr/>
        </p:nvCxnSpPr>
        <p:spPr>
          <a:xfrm>
            <a:off x="5632475" y="3586025"/>
            <a:ext cx="519300" cy="0"/>
          </a:xfrm>
          <a:prstGeom prst="straightConnector1">
            <a:avLst/>
          </a:prstGeom>
          <a:noFill/>
          <a:ln w="9525" cap="flat" cmpd="sng">
            <a:solidFill>
              <a:schemeClr val="dk2"/>
            </a:solidFill>
            <a:prstDash val="solid"/>
            <a:round/>
            <a:headEnd type="none" w="lg" len="lg"/>
            <a:tailEnd type="triangle" w="lg" len="lg"/>
          </a:ln>
        </p:spPr>
      </p:cxnSp>
      <p:cxnSp>
        <p:nvCxnSpPr>
          <p:cNvPr id="219" name="Shape 219"/>
          <p:cNvCxnSpPr>
            <a:stCxn id="213" idx="2"/>
            <a:endCxn id="214" idx="0"/>
          </p:cNvCxnSpPr>
          <p:nvPr/>
        </p:nvCxnSpPr>
        <p:spPr>
          <a:xfrm>
            <a:off x="7195000" y="4070975"/>
            <a:ext cx="0" cy="620700"/>
          </a:xfrm>
          <a:prstGeom prst="straightConnector1">
            <a:avLst/>
          </a:prstGeom>
          <a:noFill/>
          <a:ln w="9525" cap="flat" cmpd="sng">
            <a:solidFill>
              <a:schemeClr val="dk2"/>
            </a:solidFill>
            <a:prstDash val="solid"/>
            <a:round/>
            <a:headEnd type="none" w="lg" len="lg"/>
            <a:tailEnd type="triangle" w="lg" len="lg"/>
          </a:ln>
        </p:spPr>
      </p:cxnSp>
      <p:cxnSp>
        <p:nvCxnSpPr>
          <p:cNvPr id="220" name="Shape 220"/>
          <p:cNvCxnSpPr>
            <a:stCxn id="214" idx="1"/>
            <a:endCxn id="215" idx="3"/>
          </p:cNvCxnSpPr>
          <p:nvPr/>
        </p:nvCxnSpPr>
        <p:spPr>
          <a:xfrm rot="10800000">
            <a:off x="5632450" y="5176550"/>
            <a:ext cx="519300" cy="0"/>
          </a:xfrm>
          <a:prstGeom prst="straightConnector1">
            <a:avLst/>
          </a:prstGeom>
          <a:noFill/>
          <a:ln w="9525" cap="flat" cmpd="sng">
            <a:solidFill>
              <a:schemeClr val="dk2"/>
            </a:solidFill>
            <a:prstDash val="solid"/>
            <a:round/>
            <a:headEnd type="none" w="lg" len="lg"/>
            <a:tailEnd type="triangle" w="lg" len="lg"/>
          </a:ln>
        </p:spPr>
      </p:cxnSp>
      <p:cxnSp>
        <p:nvCxnSpPr>
          <p:cNvPr id="221" name="Shape 221"/>
          <p:cNvCxnSpPr>
            <a:stCxn id="215" idx="1"/>
            <a:endCxn id="216" idx="3"/>
          </p:cNvCxnSpPr>
          <p:nvPr/>
        </p:nvCxnSpPr>
        <p:spPr>
          <a:xfrm rot="10800000">
            <a:off x="3081425" y="5176550"/>
            <a:ext cx="464400" cy="0"/>
          </a:xfrm>
          <a:prstGeom prst="straightConnector1">
            <a:avLst/>
          </a:prstGeom>
          <a:noFill/>
          <a:ln w="9525" cap="flat" cmpd="sng">
            <a:solidFill>
              <a:schemeClr val="dk2"/>
            </a:solidFill>
            <a:prstDash val="solid"/>
            <a:round/>
            <a:headEnd type="none" w="lg" len="lg"/>
            <a:tailEnd type="triangle" w="lg" len="lg"/>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729450" y="1758200"/>
            <a:ext cx="7688400" cy="713700"/>
          </a:xfrm>
          <a:prstGeom prst="rect">
            <a:avLst/>
          </a:prstGeom>
        </p:spPr>
        <p:txBody>
          <a:bodyPr wrap="square" lIns="91425" tIns="91425" rIns="91425" bIns="91425" anchor="t" anchorCtr="0">
            <a:noAutofit/>
          </a:bodyPr>
          <a:lstStyle/>
          <a:p>
            <a:pPr lvl="0">
              <a:spcBef>
                <a:spcPts val="0"/>
              </a:spcBef>
              <a:buNone/>
            </a:pPr>
            <a:r>
              <a:rPr lang="en"/>
              <a:t>Moving to Distributed Design</a:t>
            </a:r>
          </a:p>
        </p:txBody>
      </p:sp>
      <p:pic>
        <p:nvPicPr>
          <p:cNvPr id="227" name="Shape 227" descr="FS.png"/>
          <p:cNvPicPr preferRelativeResize="0"/>
          <p:nvPr/>
        </p:nvPicPr>
        <p:blipFill rotWithShape="1">
          <a:blip r:embed="rId3">
            <a:alphaModFix/>
          </a:blip>
          <a:srcRect r="21673"/>
          <a:stretch/>
        </p:blipFill>
        <p:spPr>
          <a:xfrm>
            <a:off x="5632924" y="2547925"/>
            <a:ext cx="3262250" cy="3627450"/>
          </a:xfrm>
          <a:prstGeom prst="rect">
            <a:avLst/>
          </a:prstGeom>
          <a:noFill/>
          <a:ln>
            <a:noFill/>
          </a:ln>
        </p:spPr>
      </p:pic>
      <p:pic>
        <p:nvPicPr>
          <p:cNvPr id="228" name="Shape 228" descr="屏幕快照 2017-09-26 下午5.28.58.png"/>
          <p:cNvPicPr preferRelativeResize="0"/>
          <p:nvPr/>
        </p:nvPicPr>
        <p:blipFill>
          <a:blip r:embed="rId4">
            <a:alphaModFix/>
          </a:blip>
          <a:stretch>
            <a:fillRect/>
          </a:stretch>
        </p:blipFill>
        <p:spPr>
          <a:xfrm>
            <a:off x="117825" y="3276587"/>
            <a:ext cx="5515099" cy="217012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729450" y="1758200"/>
            <a:ext cx="7688700" cy="713700"/>
          </a:xfrm>
          <a:prstGeom prst="rect">
            <a:avLst/>
          </a:prstGeom>
        </p:spPr>
        <p:txBody>
          <a:bodyPr wrap="square" lIns="91425" tIns="91425" rIns="91425" bIns="91425" anchor="t" anchorCtr="0">
            <a:noAutofit/>
          </a:bodyPr>
          <a:lstStyle/>
          <a:p>
            <a:pPr lvl="0">
              <a:spcBef>
                <a:spcPts val="0"/>
              </a:spcBef>
              <a:buNone/>
            </a:pPr>
            <a:r>
              <a:rPr lang="en"/>
              <a:t>Architecture Overview</a:t>
            </a:r>
          </a:p>
        </p:txBody>
      </p:sp>
      <p:sp>
        <p:nvSpPr>
          <p:cNvPr id="234" name="Shape 234"/>
          <p:cNvSpPr txBox="1">
            <a:spLocks noGrp="1"/>
          </p:cNvSpPr>
          <p:nvPr>
            <p:ph type="body" idx="1"/>
          </p:nvPr>
        </p:nvSpPr>
        <p:spPr>
          <a:xfrm>
            <a:off x="729450" y="2432874"/>
            <a:ext cx="7688700" cy="4278300"/>
          </a:xfrm>
          <a:prstGeom prst="rect">
            <a:avLst/>
          </a:prstGeom>
        </p:spPr>
        <p:txBody>
          <a:bodyPr wrap="square" lIns="91425" tIns="91425" rIns="91425" bIns="91425" anchor="t" anchorCtr="0">
            <a:noAutofit/>
          </a:bodyPr>
          <a:lstStyle/>
          <a:p>
            <a:pPr marL="457200" lvl="0" indent="-368300" rtl="0">
              <a:spcBef>
                <a:spcPts val="0"/>
              </a:spcBef>
              <a:spcAft>
                <a:spcPts val="0"/>
              </a:spcAft>
              <a:buSzPct val="100000"/>
            </a:pPr>
            <a:r>
              <a:rPr lang="en" sz="2200" dirty="0"/>
              <a:t>GFS Cluster (server/client)</a:t>
            </a:r>
          </a:p>
          <a:p>
            <a:pPr marL="914400" lvl="1" indent="-342900" rtl="0">
              <a:spcBef>
                <a:spcPts val="0"/>
              </a:spcBef>
              <a:spcAft>
                <a:spcPts val="0"/>
              </a:spcAft>
              <a:buSzPct val="100000"/>
            </a:pPr>
            <a:r>
              <a:rPr lang="en" sz="1800" dirty="0"/>
              <a:t>single master + multiple </a:t>
            </a:r>
            <a:r>
              <a:rPr lang="en" sz="1800" dirty="0" err="1"/>
              <a:t>chunkservers</a:t>
            </a:r>
            <a:endParaRPr lang="en" sz="1800" dirty="0"/>
          </a:p>
          <a:p>
            <a:pPr marL="457200" lvl="0" indent="-368300" rtl="0">
              <a:spcBef>
                <a:spcPts val="0"/>
              </a:spcBef>
              <a:spcAft>
                <a:spcPts val="0"/>
              </a:spcAft>
              <a:buSzPct val="100000"/>
            </a:pPr>
            <a:r>
              <a:rPr lang="en" sz="2200" dirty="0" err="1"/>
              <a:t>Chunkserver</a:t>
            </a:r>
            <a:endParaRPr lang="en" sz="2200" dirty="0"/>
          </a:p>
          <a:p>
            <a:pPr marL="914400" lvl="1" indent="-342900" rtl="0">
              <a:spcBef>
                <a:spcPts val="0"/>
              </a:spcBef>
              <a:spcAft>
                <a:spcPts val="0"/>
              </a:spcAft>
              <a:buSzPct val="100000"/>
            </a:pPr>
            <a:r>
              <a:rPr lang="en" sz="1800" dirty="0"/>
              <a:t>fixed sized chunks (64MB)</a:t>
            </a:r>
          </a:p>
          <a:p>
            <a:pPr marL="914400" lvl="1" indent="-342900" rtl="0">
              <a:spcBef>
                <a:spcPts val="0"/>
              </a:spcBef>
              <a:spcAft>
                <a:spcPts val="0"/>
              </a:spcAft>
              <a:buSzPct val="100000"/>
            </a:pPr>
            <a:r>
              <a:rPr lang="en" sz="1800" dirty="0"/>
              <a:t>each chunk has a globally unique 64bit chunk handle</a:t>
            </a:r>
          </a:p>
          <a:p>
            <a:pPr marL="457200" lvl="0" indent="-368300" rtl="0">
              <a:spcBef>
                <a:spcPts val="0"/>
              </a:spcBef>
              <a:spcAft>
                <a:spcPts val="0"/>
              </a:spcAft>
              <a:buSzPct val="100000"/>
            </a:pPr>
            <a:r>
              <a:rPr lang="en" sz="2200" dirty="0"/>
              <a:t>Master</a:t>
            </a:r>
          </a:p>
          <a:p>
            <a:pPr marL="914400" lvl="1" indent="-342900" rtl="0">
              <a:spcBef>
                <a:spcPts val="0"/>
              </a:spcBef>
              <a:spcAft>
                <a:spcPts val="0"/>
              </a:spcAft>
              <a:buSzPct val="100000"/>
            </a:pPr>
            <a:r>
              <a:rPr lang="en" sz="1800" dirty="0"/>
              <a:t>maintains file system metadata</a:t>
            </a:r>
          </a:p>
          <a:p>
            <a:pPr marL="1371600" lvl="2" indent="-342900" rtl="0">
              <a:spcBef>
                <a:spcPts val="0"/>
              </a:spcBef>
              <a:spcAft>
                <a:spcPts val="0"/>
              </a:spcAft>
              <a:buSzPct val="100000"/>
            </a:pPr>
            <a:r>
              <a:rPr lang="en" sz="1800" dirty="0"/>
              <a:t>namespace</a:t>
            </a:r>
          </a:p>
          <a:p>
            <a:pPr marL="1371600" lvl="2" indent="-342900" rtl="0">
              <a:spcBef>
                <a:spcPts val="0"/>
              </a:spcBef>
              <a:spcAft>
                <a:spcPts val="0"/>
              </a:spcAft>
              <a:buSzPct val="100000"/>
            </a:pPr>
            <a:r>
              <a:rPr lang="en" sz="1800" dirty="0"/>
              <a:t>access control information</a:t>
            </a:r>
          </a:p>
          <a:p>
            <a:pPr marL="1371600" lvl="2" indent="-342900" rtl="0">
              <a:spcBef>
                <a:spcPts val="0"/>
              </a:spcBef>
              <a:spcAft>
                <a:spcPts val="0"/>
              </a:spcAft>
              <a:buSzPct val="100000"/>
            </a:pPr>
            <a:r>
              <a:rPr lang="en" sz="1800" dirty="0"/>
              <a:t>mapping from files to chunks</a:t>
            </a:r>
          </a:p>
          <a:p>
            <a:pPr marL="1371600" lvl="2" indent="-342900" rtl="0">
              <a:spcBef>
                <a:spcPts val="0"/>
              </a:spcBef>
              <a:spcAft>
                <a:spcPts val="0"/>
              </a:spcAft>
              <a:buSzPct val="100000"/>
            </a:pPr>
            <a:r>
              <a:rPr lang="en" sz="1800" dirty="0"/>
              <a:t>current locations of chunks</a:t>
            </a:r>
          </a:p>
          <a:p>
            <a:pPr marL="914400" lvl="1" indent="-342900">
              <a:spcBef>
                <a:spcPts val="0"/>
              </a:spcBef>
              <a:spcAft>
                <a:spcPts val="0"/>
              </a:spcAft>
              <a:buSzPct val="100000"/>
            </a:pPr>
            <a:r>
              <a:rPr lang="en" sz="1800" dirty="0">
                <a:solidFill>
                  <a:schemeClr val="accent3"/>
                </a:solidFill>
              </a:rPr>
              <a:t>Question</a:t>
            </a:r>
            <a:r>
              <a:rPr lang="en" sz="1800" dirty="0"/>
              <a:t>: what to be made persistent in operation log? Why?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729450" y="1758200"/>
            <a:ext cx="7688400" cy="713700"/>
          </a:xfrm>
          <a:prstGeom prst="rect">
            <a:avLst/>
          </a:prstGeom>
        </p:spPr>
        <p:txBody>
          <a:bodyPr wrap="square" lIns="91425" tIns="91425" rIns="91425" bIns="91425" anchor="t" anchorCtr="0">
            <a:noAutofit/>
          </a:bodyPr>
          <a:lstStyle/>
          <a:p>
            <a:pPr lvl="0">
              <a:spcBef>
                <a:spcPts val="0"/>
              </a:spcBef>
              <a:buNone/>
            </a:pPr>
            <a:r>
              <a:rPr lang="en"/>
              <a:t>Architecture Overview</a:t>
            </a:r>
          </a:p>
        </p:txBody>
      </p:sp>
      <p:pic>
        <p:nvPicPr>
          <p:cNvPr id="240" name="Shape 240" descr="屏幕快照 2017-09-26 下午5.28.58.png"/>
          <p:cNvPicPr preferRelativeResize="0"/>
          <p:nvPr/>
        </p:nvPicPr>
        <p:blipFill>
          <a:blip r:embed="rId3">
            <a:alphaModFix/>
          </a:blip>
          <a:stretch>
            <a:fillRect/>
          </a:stretch>
        </p:blipFill>
        <p:spPr>
          <a:xfrm>
            <a:off x="295612" y="2516306"/>
            <a:ext cx="8552774" cy="3365400"/>
          </a:xfrm>
          <a:prstGeom prst="rect">
            <a:avLst/>
          </a:prstGeom>
          <a:noFill/>
          <a:ln>
            <a:noFill/>
          </a:ln>
        </p:spPr>
      </p:pic>
      <p:sp>
        <p:nvSpPr>
          <p:cNvPr id="241" name="Shape 241"/>
          <p:cNvSpPr txBox="1"/>
          <p:nvPr/>
        </p:nvSpPr>
        <p:spPr>
          <a:xfrm>
            <a:off x="449250" y="5926100"/>
            <a:ext cx="8248800" cy="931800"/>
          </a:xfrm>
          <a:prstGeom prst="rect">
            <a:avLst/>
          </a:prstGeom>
          <a:noFill/>
          <a:ln>
            <a:noFill/>
          </a:ln>
        </p:spPr>
        <p:txBody>
          <a:bodyPr wrap="square" lIns="91425" tIns="91425" rIns="91425" bIns="91425" anchor="t" anchorCtr="0">
            <a:noAutofit/>
          </a:bodyPr>
          <a:lstStyle/>
          <a:p>
            <a:pPr lvl="0">
              <a:spcBef>
                <a:spcPts val="0"/>
              </a:spcBef>
              <a:buNone/>
            </a:pPr>
            <a:r>
              <a:rPr lang="en" sz="2200">
                <a:solidFill>
                  <a:schemeClr val="accent3"/>
                </a:solidFill>
              </a:rPr>
              <a:t>Discussion Question:</a:t>
            </a:r>
            <a:r>
              <a:rPr lang="en" sz="2200"/>
              <a:t> Why using Linux file system? Recall Stonebraker’s argument.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729450" y="1758200"/>
            <a:ext cx="7688700" cy="713700"/>
          </a:xfrm>
          <a:prstGeom prst="rect">
            <a:avLst/>
          </a:prstGeom>
        </p:spPr>
        <p:txBody>
          <a:bodyPr wrap="square" lIns="91425" tIns="91425" rIns="91425" bIns="91425" anchor="t" anchorCtr="0">
            <a:noAutofit/>
          </a:bodyPr>
          <a:lstStyle/>
          <a:p>
            <a:pPr lvl="0">
              <a:spcBef>
                <a:spcPts val="0"/>
              </a:spcBef>
              <a:buNone/>
            </a:pPr>
            <a:r>
              <a:rPr lang="en"/>
              <a:t>Two Beautiful Papers</a:t>
            </a:r>
          </a:p>
        </p:txBody>
      </p:sp>
      <p:sp>
        <p:nvSpPr>
          <p:cNvPr id="92" name="Shape 92"/>
          <p:cNvSpPr txBox="1">
            <a:spLocks noGrp="1"/>
          </p:cNvSpPr>
          <p:nvPr>
            <p:ph type="body" idx="1"/>
          </p:nvPr>
        </p:nvSpPr>
        <p:spPr>
          <a:xfrm>
            <a:off x="729450" y="2471900"/>
            <a:ext cx="7688700" cy="4011900"/>
          </a:xfrm>
          <a:prstGeom prst="rect">
            <a:avLst/>
          </a:prstGeom>
        </p:spPr>
        <p:txBody>
          <a:bodyPr wrap="square" lIns="91425" tIns="91425" rIns="91425" bIns="91425" anchor="t" anchorCtr="0">
            <a:noAutofit/>
          </a:bodyPr>
          <a:lstStyle/>
          <a:p>
            <a:pPr marL="457200" lvl="0" indent="-368300" rtl="0">
              <a:spcBef>
                <a:spcPts val="0"/>
              </a:spcBef>
              <a:buSzPct val="100000"/>
            </a:pPr>
            <a:r>
              <a:rPr lang="en" sz="2200"/>
              <a:t>Google File System</a:t>
            </a:r>
          </a:p>
          <a:p>
            <a:pPr marL="914400" lvl="1" indent="-368300" rtl="0">
              <a:spcBef>
                <a:spcPts val="0"/>
              </a:spcBef>
              <a:buSzPct val="100000"/>
            </a:pPr>
            <a:r>
              <a:rPr lang="en" sz="2200"/>
              <a:t>SIGOPS Hall of Fame!</a:t>
            </a:r>
          </a:p>
          <a:p>
            <a:pPr marL="914400" lvl="1" indent="-368300" rtl="0">
              <a:spcBef>
                <a:spcPts val="0"/>
              </a:spcBef>
              <a:buSzPct val="100000"/>
            </a:pPr>
            <a:r>
              <a:rPr lang="en" sz="2200"/>
              <a:t>pioneer of large-scale storage system</a:t>
            </a:r>
          </a:p>
          <a:p>
            <a:pPr marL="457200" lvl="0" indent="-368300" rtl="0">
              <a:spcBef>
                <a:spcPts val="0"/>
              </a:spcBef>
              <a:buSzPct val="100000"/>
            </a:pPr>
            <a:r>
              <a:rPr lang="en" sz="2200"/>
              <a:t>Spanner</a:t>
            </a:r>
          </a:p>
          <a:p>
            <a:pPr marL="914400" lvl="1" indent="-368300" rtl="0">
              <a:spcBef>
                <a:spcPts val="0"/>
              </a:spcBef>
              <a:buSzPct val="100000"/>
            </a:pPr>
            <a:r>
              <a:rPr lang="en" sz="2200"/>
              <a:t>OSDI’12 Best Paper Award!</a:t>
            </a:r>
          </a:p>
          <a:p>
            <a:pPr marL="914400" lvl="1" indent="-368300" rtl="0">
              <a:spcBef>
                <a:spcPts val="0"/>
              </a:spcBef>
              <a:buSzPct val="100000"/>
            </a:pPr>
            <a:r>
              <a:rPr lang="en" sz="2200"/>
              <a:t>Big Table got SIGOPS Hall of Fame!</a:t>
            </a:r>
          </a:p>
          <a:p>
            <a:pPr marL="914400" lvl="1" indent="-368300" rtl="0">
              <a:spcBef>
                <a:spcPts val="0"/>
              </a:spcBef>
              <a:buSzPct val="100000"/>
            </a:pPr>
            <a:r>
              <a:rPr lang="en" sz="2200"/>
              <a:t>pioneer of globally consistent database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ctrTitle"/>
          </p:nvPr>
        </p:nvSpPr>
        <p:spPr>
          <a:xfrm>
            <a:off x="729450" y="1763269"/>
            <a:ext cx="7688100" cy="863100"/>
          </a:xfrm>
          <a:prstGeom prst="rect">
            <a:avLst/>
          </a:prstGeom>
        </p:spPr>
        <p:txBody>
          <a:bodyPr wrap="square" lIns="91425" tIns="91425" rIns="91425" bIns="91425" anchor="t" anchorCtr="0">
            <a:noAutofit/>
          </a:bodyPr>
          <a:lstStyle/>
          <a:p>
            <a:pPr lvl="0" rtl="0">
              <a:spcBef>
                <a:spcPts val="0"/>
              </a:spcBef>
              <a:buNone/>
            </a:pPr>
            <a:r>
              <a:rPr lang="en"/>
              <a:t>Roadmap</a:t>
            </a:r>
          </a:p>
        </p:txBody>
      </p:sp>
      <p:sp>
        <p:nvSpPr>
          <p:cNvPr id="247" name="Shape 247"/>
          <p:cNvSpPr/>
          <p:nvPr/>
        </p:nvSpPr>
        <p:spPr>
          <a:xfrm>
            <a:off x="995100" y="3101075"/>
            <a:ext cx="2086500" cy="969900"/>
          </a:xfrm>
          <a:prstGeom prst="roundRect">
            <a:avLst>
              <a:gd name="adj" fmla="val 16667"/>
            </a:avLst>
          </a:prstGeom>
          <a:no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 sz="2000"/>
              <a:t>Traditional File System Design</a:t>
            </a:r>
          </a:p>
        </p:txBody>
      </p:sp>
      <p:sp>
        <p:nvSpPr>
          <p:cNvPr id="248" name="Shape 248"/>
          <p:cNvSpPr/>
          <p:nvPr/>
        </p:nvSpPr>
        <p:spPr>
          <a:xfrm>
            <a:off x="3545975" y="3101075"/>
            <a:ext cx="2086500" cy="969900"/>
          </a:xfrm>
          <a:prstGeom prst="roundRect">
            <a:avLst>
              <a:gd name="adj" fmla="val 16667"/>
            </a:avLst>
          </a:prstGeom>
          <a:no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 sz="2000"/>
              <a:t>Motivations of GFS</a:t>
            </a:r>
          </a:p>
        </p:txBody>
      </p:sp>
      <p:sp>
        <p:nvSpPr>
          <p:cNvPr id="249" name="Shape 249"/>
          <p:cNvSpPr/>
          <p:nvPr/>
        </p:nvSpPr>
        <p:spPr>
          <a:xfrm>
            <a:off x="6151750" y="3101075"/>
            <a:ext cx="2086500" cy="969900"/>
          </a:xfrm>
          <a:prstGeom prst="roundRect">
            <a:avLst>
              <a:gd name="adj" fmla="val 16667"/>
            </a:avLst>
          </a:prstGeom>
          <a:no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 sz="2000"/>
              <a:t>Architecture Overview</a:t>
            </a:r>
          </a:p>
        </p:txBody>
      </p:sp>
      <p:sp>
        <p:nvSpPr>
          <p:cNvPr id="250" name="Shape 250"/>
          <p:cNvSpPr/>
          <p:nvPr/>
        </p:nvSpPr>
        <p:spPr>
          <a:xfrm>
            <a:off x="6151750" y="4691600"/>
            <a:ext cx="2086500" cy="969900"/>
          </a:xfrm>
          <a:prstGeom prst="roundRect">
            <a:avLst>
              <a:gd name="adj" fmla="val 16667"/>
            </a:avLst>
          </a:prstGeom>
          <a:solidFill>
            <a:schemeClr val="accent3"/>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 sz="2000"/>
              <a:t>Design Lessons</a:t>
            </a:r>
          </a:p>
        </p:txBody>
      </p:sp>
      <p:sp>
        <p:nvSpPr>
          <p:cNvPr id="251" name="Shape 251"/>
          <p:cNvSpPr/>
          <p:nvPr/>
        </p:nvSpPr>
        <p:spPr>
          <a:xfrm>
            <a:off x="3545825" y="4691600"/>
            <a:ext cx="2086500" cy="969900"/>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 sz="2000"/>
              <a:t>Evaluation</a:t>
            </a:r>
          </a:p>
        </p:txBody>
      </p:sp>
      <p:sp>
        <p:nvSpPr>
          <p:cNvPr id="252" name="Shape 252"/>
          <p:cNvSpPr/>
          <p:nvPr/>
        </p:nvSpPr>
        <p:spPr>
          <a:xfrm>
            <a:off x="994800" y="4691600"/>
            <a:ext cx="2086500" cy="969900"/>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 sz="2000"/>
              <a:t>Discussion</a:t>
            </a:r>
          </a:p>
        </p:txBody>
      </p:sp>
      <p:cxnSp>
        <p:nvCxnSpPr>
          <p:cNvPr id="253" name="Shape 253"/>
          <p:cNvCxnSpPr>
            <a:stCxn id="247" idx="3"/>
            <a:endCxn id="248" idx="1"/>
          </p:cNvCxnSpPr>
          <p:nvPr/>
        </p:nvCxnSpPr>
        <p:spPr>
          <a:xfrm>
            <a:off x="3081600" y="3586025"/>
            <a:ext cx="464400" cy="0"/>
          </a:xfrm>
          <a:prstGeom prst="straightConnector1">
            <a:avLst/>
          </a:prstGeom>
          <a:noFill/>
          <a:ln w="9525" cap="flat" cmpd="sng">
            <a:solidFill>
              <a:schemeClr val="dk2"/>
            </a:solidFill>
            <a:prstDash val="solid"/>
            <a:round/>
            <a:headEnd type="none" w="lg" len="lg"/>
            <a:tailEnd type="triangle" w="lg" len="lg"/>
          </a:ln>
        </p:spPr>
      </p:cxnSp>
      <p:cxnSp>
        <p:nvCxnSpPr>
          <p:cNvPr id="254" name="Shape 254"/>
          <p:cNvCxnSpPr>
            <a:stCxn id="248" idx="3"/>
            <a:endCxn id="249" idx="1"/>
          </p:cNvCxnSpPr>
          <p:nvPr/>
        </p:nvCxnSpPr>
        <p:spPr>
          <a:xfrm>
            <a:off x="5632475" y="3586025"/>
            <a:ext cx="519300" cy="0"/>
          </a:xfrm>
          <a:prstGeom prst="straightConnector1">
            <a:avLst/>
          </a:prstGeom>
          <a:noFill/>
          <a:ln w="9525" cap="flat" cmpd="sng">
            <a:solidFill>
              <a:schemeClr val="dk2"/>
            </a:solidFill>
            <a:prstDash val="solid"/>
            <a:round/>
            <a:headEnd type="none" w="lg" len="lg"/>
            <a:tailEnd type="triangle" w="lg" len="lg"/>
          </a:ln>
        </p:spPr>
      </p:cxnSp>
      <p:cxnSp>
        <p:nvCxnSpPr>
          <p:cNvPr id="255" name="Shape 255"/>
          <p:cNvCxnSpPr>
            <a:stCxn id="249" idx="2"/>
            <a:endCxn id="250" idx="0"/>
          </p:cNvCxnSpPr>
          <p:nvPr/>
        </p:nvCxnSpPr>
        <p:spPr>
          <a:xfrm>
            <a:off x="7195000" y="4070975"/>
            <a:ext cx="0" cy="620700"/>
          </a:xfrm>
          <a:prstGeom prst="straightConnector1">
            <a:avLst/>
          </a:prstGeom>
          <a:noFill/>
          <a:ln w="9525" cap="flat" cmpd="sng">
            <a:solidFill>
              <a:schemeClr val="dk2"/>
            </a:solidFill>
            <a:prstDash val="solid"/>
            <a:round/>
            <a:headEnd type="none" w="lg" len="lg"/>
            <a:tailEnd type="triangle" w="lg" len="lg"/>
          </a:ln>
        </p:spPr>
      </p:cxnSp>
      <p:cxnSp>
        <p:nvCxnSpPr>
          <p:cNvPr id="256" name="Shape 256"/>
          <p:cNvCxnSpPr>
            <a:stCxn id="250" idx="1"/>
            <a:endCxn id="251" idx="3"/>
          </p:cNvCxnSpPr>
          <p:nvPr/>
        </p:nvCxnSpPr>
        <p:spPr>
          <a:xfrm rot="10800000">
            <a:off x="5632450" y="5176550"/>
            <a:ext cx="519300" cy="0"/>
          </a:xfrm>
          <a:prstGeom prst="straightConnector1">
            <a:avLst/>
          </a:prstGeom>
          <a:noFill/>
          <a:ln w="9525" cap="flat" cmpd="sng">
            <a:solidFill>
              <a:schemeClr val="dk2"/>
            </a:solidFill>
            <a:prstDash val="solid"/>
            <a:round/>
            <a:headEnd type="none" w="lg" len="lg"/>
            <a:tailEnd type="triangle" w="lg" len="lg"/>
          </a:ln>
        </p:spPr>
      </p:cxnSp>
      <p:cxnSp>
        <p:nvCxnSpPr>
          <p:cNvPr id="257" name="Shape 257"/>
          <p:cNvCxnSpPr>
            <a:stCxn id="251" idx="1"/>
            <a:endCxn id="252" idx="3"/>
          </p:cNvCxnSpPr>
          <p:nvPr/>
        </p:nvCxnSpPr>
        <p:spPr>
          <a:xfrm rot="10800000">
            <a:off x="3081425" y="5176550"/>
            <a:ext cx="464400" cy="0"/>
          </a:xfrm>
          <a:prstGeom prst="straightConnector1">
            <a:avLst/>
          </a:prstGeom>
          <a:noFill/>
          <a:ln w="9525" cap="flat" cmpd="sng">
            <a:solidFill>
              <a:schemeClr val="dk2"/>
            </a:solidFill>
            <a:prstDash val="solid"/>
            <a:round/>
            <a:headEnd type="none" w="lg" len="lg"/>
            <a:tailEnd type="triangle" w="lg" len="lg"/>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729450" y="1758200"/>
            <a:ext cx="7688700" cy="713700"/>
          </a:xfrm>
          <a:prstGeom prst="rect">
            <a:avLst/>
          </a:prstGeom>
        </p:spPr>
        <p:txBody>
          <a:bodyPr wrap="square" lIns="91425" tIns="91425" rIns="91425" bIns="91425" anchor="t" anchorCtr="0">
            <a:noAutofit/>
          </a:bodyPr>
          <a:lstStyle/>
          <a:p>
            <a:pPr lvl="0">
              <a:spcBef>
                <a:spcPts val="0"/>
              </a:spcBef>
              <a:buNone/>
            </a:pPr>
            <a:r>
              <a:rPr lang="en"/>
              <a:t>Major Trade-offs in Distributed Systems</a:t>
            </a:r>
          </a:p>
        </p:txBody>
      </p:sp>
      <p:sp>
        <p:nvSpPr>
          <p:cNvPr id="263" name="Shape 263"/>
          <p:cNvSpPr txBox="1">
            <a:spLocks noGrp="1"/>
          </p:cNvSpPr>
          <p:nvPr>
            <p:ph type="body" idx="1"/>
          </p:nvPr>
        </p:nvSpPr>
        <p:spPr>
          <a:xfrm>
            <a:off x="729450" y="2771833"/>
            <a:ext cx="7688700" cy="3014700"/>
          </a:xfrm>
          <a:prstGeom prst="rect">
            <a:avLst/>
          </a:prstGeom>
        </p:spPr>
        <p:txBody>
          <a:bodyPr wrap="square" lIns="91425" tIns="91425" rIns="91425" bIns="91425" anchor="t" anchorCtr="0">
            <a:noAutofit/>
          </a:bodyPr>
          <a:lstStyle/>
          <a:p>
            <a:pPr marL="457200" lvl="0" indent="-368300" rtl="0">
              <a:spcBef>
                <a:spcPts val="0"/>
              </a:spcBef>
              <a:buClr>
                <a:schemeClr val="accent3"/>
              </a:buClr>
              <a:buSzPct val="100000"/>
            </a:pPr>
            <a:r>
              <a:rPr lang="en" sz="2200">
                <a:solidFill>
                  <a:schemeClr val="accent3"/>
                </a:solidFill>
              </a:rPr>
              <a:t>Fault Tolerance</a:t>
            </a:r>
          </a:p>
          <a:p>
            <a:pPr marL="457200" lvl="0" indent="-368300" rtl="0">
              <a:spcBef>
                <a:spcPts val="0"/>
              </a:spcBef>
              <a:buSzPct val="100000"/>
            </a:pPr>
            <a:r>
              <a:rPr lang="en" sz="2200"/>
              <a:t>Consistency</a:t>
            </a:r>
          </a:p>
          <a:p>
            <a:pPr marL="457200" lvl="0" indent="-368300" rtl="0">
              <a:spcBef>
                <a:spcPts val="0"/>
              </a:spcBef>
              <a:buSzPct val="100000"/>
            </a:pPr>
            <a:r>
              <a:rPr lang="en" sz="2200"/>
              <a:t>Performance</a:t>
            </a:r>
          </a:p>
          <a:p>
            <a:pPr marL="457200" lvl="0" indent="-368300" rtl="0">
              <a:spcBef>
                <a:spcPts val="0"/>
              </a:spcBef>
              <a:buSzPct val="100000"/>
            </a:pPr>
            <a:r>
              <a:rPr lang="en" sz="2200"/>
              <a:t>Fairness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title"/>
          </p:nvPr>
        </p:nvSpPr>
        <p:spPr>
          <a:xfrm>
            <a:off x="729450" y="1758200"/>
            <a:ext cx="7688700" cy="713700"/>
          </a:xfrm>
          <a:prstGeom prst="rect">
            <a:avLst/>
          </a:prstGeom>
        </p:spPr>
        <p:txBody>
          <a:bodyPr wrap="square" lIns="91425" tIns="91425" rIns="91425" bIns="91425" anchor="t" anchorCtr="0">
            <a:noAutofit/>
          </a:bodyPr>
          <a:lstStyle/>
          <a:p>
            <a:pPr lvl="0">
              <a:spcBef>
                <a:spcPts val="0"/>
              </a:spcBef>
              <a:buNone/>
            </a:pPr>
            <a:r>
              <a:rPr lang="en"/>
              <a:t>Recall Assumptions</a:t>
            </a:r>
          </a:p>
        </p:txBody>
      </p:sp>
      <p:sp>
        <p:nvSpPr>
          <p:cNvPr id="269" name="Shape 269"/>
          <p:cNvSpPr txBox="1">
            <a:spLocks noGrp="1"/>
          </p:cNvSpPr>
          <p:nvPr>
            <p:ph type="body" idx="1"/>
          </p:nvPr>
        </p:nvSpPr>
        <p:spPr>
          <a:xfrm>
            <a:off x="729450" y="2370675"/>
            <a:ext cx="7688700" cy="4001700"/>
          </a:xfrm>
          <a:prstGeom prst="rect">
            <a:avLst/>
          </a:prstGeom>
        </p:spPr>
        <p:txBody>
          <a:bodyPr wrap="square" lIns="91425" tIns="91425" rIns="91425" bIns="91425" anchor="t" anchorCtr="0">
            <a:noAutofit/>
          </a:bodyPr>
          <a:lstStyle/>
          <a:p>
            <a:pPr marL="457200" marR="0" lvl="0" indent="-368300" algn="l" rtl="0">
              <a:lnSpc>
                <a:spcPct val="115000"/>
              </a:lnSpc>
              <a:spcBef>
                <a:spcPts val="0"/>
              </a:spcBef>
              <a:spcAft>
                <a:spcPts val="1600"/>
              </a:spcAft>
              <a:buClr>
                <a:schemeClr val="accent3"/>
              </a:buClr>
              <a:buSzPct val="100000"/>
              <a:buAutoNum type="arabicPeriod"/>
            </a:pPr>
            <a:r>
              <a:rPr lang="en" sz="2200">
                <a:solidFill>
                  <a:schemeClr val="accent3"/>
                </a:solidFill>
              </a:rPr>
              <a:t>inexpensive commodity hardware</a:t>
            </a:r>
          </a:p>
          <a:p>
            <a:pPr marL="457200" marR="0" lvl="0" indent="-368300" algn="l" rtl="0">
              <a:lnSpc>
                <a:spcPct val="115000"/>
              </a:lnSpc>
              <a:spcBef>
                <a:spcPts val="0"/>
              </a:spcBef>
              <a:spcAft>
                <a:spcPts val="1600"/>
              </a:spcAft>
              <a:buClr>
                <a:schemeClr val="accent3"/>
              </a:buClr>
              <a:buSzPct val="100000"/>
              <a:buAutoNum type="arabicPeriod"/>
            </a:pPr>
            <a:r>
              <a:rPr lang="en" sz="2200">
                <a:solidFill>
                  <a:schemeClr val="accent3"/>
                </a:solidFill>
              </a:rPr>
              <a:t>failures are norm rather than exception</a:t>
            </a:r>
          </a:p>
          <a:p>
            <a:pPr marL="457200" marR="0" lvl="0" indent="-368300" algn="l" rtl="0">
              <a:lnSpc>
                <a:spcPct val="115000"/>
              </a:lnSpc>
              <a:spcBef>
                <a:spcPts val="0"/>
              </a:spcBef>
              <a:spcAft>
                <a:spcPts val="1600"/>
              </a:spcAft>
              <a:buClr>
                <a:schemeClr val="accent1"/>
              </a:buClr>
              <a:buSzPct val="100000"/>
              <a:buAutoNum type="arabicPeriod"/>
            </a:pPr>
            <a:r>
              <a:rPr lang="en" sz="2200"/>
              <a:t>large file size (multi-GB, 2003)</a:t>
            </a:r>
          </a:p>
          <a:p>
            <a:pPr marL="457200" marR="0" lvl="0" indent="-368300" algn="l" rtl="0">
              <a:lnSpc>
                <a:spcPct val="115000"/>
              </a:lnSpc>
              <a:spcBef>
                <a:spcPts val="0"/>
              </a:spcBef>
              <a:spcAft>
                <a:spcPts val="1600"/>
              </a:spcAft>
              <a:buSzPct val="100000"/>
              <a:buAutoNum type="arabicPeriod"/>
            </a:pPr>
            <a:r>
              <a:rPr lang="en" sz="2200"/>
              <a:t>large sequential read/write &amp; small random read</a:t>
            </a:r>
          </a:p>
          <a:p>
            <a:pPr marL="457200" marR="0" lvl="0" indent="-368300" algn="l" rtl="0">
              <a:lnSpc>
                <a:spcPct val="115000"/>
              </a:lnSpc>
              <a:spcBef>
                <a:spcPts val="0"/>
              </a:spcBef>
              <a:spcAft>
                <a:spcPts val="1600"/>
              </a:spcAft>
              <a:buSzPct val="100000"/>
              <a:buAutoNum type="arabicPeriod"/>
            </a:pPr>
            <a:r>
              <a:rPr lang="en" sz="2200"/>
              <a:t>concurrent append</a:t>
            </a:r>
          </a:p>
          <a:p>
            <a:pPr marL="457200" marR="0" lvl="0" indent="-368300" algn="l" rtl="0">
              <a:lnSpc>
                <a:spcPct val="115000"/>
              </a:lnSpc>
              <a:spcBef>
                <a:spcPts val="0"/>
              </a:spcBef>
              <a:spcAft>
                <a:spcPts val="1600"/>
              </a:spcAft>
              <a:buSzPct val="100000"/>
              <a:buAutoNum type="arabicPeriod"/>
            </a:pPr>
            <a:r>
              <a:rPr lang="en" sz="2200"/>
              <a:t>codesigning applications with file system</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title"/>
          </p:nvPr>
        </p:nvSpPr>
        <p:spPr>
          <a:xfrm>
            <a:off x="729450" y="1758200"/>
            <a:ext cx="7688700" cy="713700"/>
          </a:xfrm>
          <a:prstGeom prst="rect">
            <a:avLst/>
          </a:prstGeom>
        </p:spPr>
        <p:txBody>
          <a:bodyPr wrap="square" lIns="91425" tIns="91425" rIns="91425" bIns="91425" anchor="t" anchorCtr="0">
            <a:noAutofit/>
          </a:bodyPr>
          <a:lstStyle/>
          <a:p>
            <a:pPr lvl="0" rtl="0">
              <a:spcBef>
                <a:spcPts val="0"/>
              </a:spcBef>
              <a:buNone/>
            </a:pPr>
            <a:r>
              <a:rPr lang="en"/>
              <a:t>What is Fault Tolerance?</a:t>
            </a:r>
          </a:p>
        </p:txBody>
      </p:sp>
      <p:sp>
        <p:nvSpPr>
          <p:cNvPr id="275" name="Shape 275"/>
          <p:cNvSpPr txBox="1">
            <a:spLocks noGrp="1"/>
          </p:cNvSpPr>
          <p:nvPr>
            <p:ph type="body" idx="1"/>
          </p:nvPr>
        </p:nvSpPr>
        <p:spPr>
          <a:xfrm>
            <a:off x="729450" y="2771833"/>
            <a:ext cx="7688700" cy="3014700"/>
          </a:xfrm>
          <a:prstGeom prst="rect">
            <a:avLst/>
          </a:prstGeom>
        </p:spPr>
        <p:txBody>
          <a:bodyPr wrap="square" lIns="91425" tIns="91425" rIns="91425" bIns="91425" anchor="t" anchorCtr="0">
            <a:noAutofit/>
          </a:bodyPr>
          <a:lstStyle/>
          <a:p>
            <a:pPr marL="457200" marR="0" lvl="0" indent="-368300" algn="l" rtl="0">
              <a:lnSpc>
                <a:spcPct val="115000"/>
              </a:lnSpc>
              <a:spcBef>
                <a:spcPts val="0"/>
              </a:spcBef>
              <a:spcAft>
                <a:spcPts val="1600"/>
              </a:spcAft>
              <a:buClr>
                <a:schemeClr val="accent1"/>
              </a:buClr>
              <a:buSzPct val="100000"/>
            </a:pPr>
            <a:r>
              <a:rPr lang="en" sz="2200"/>
              <a:t>fault tolerance is </a:t>
            </a:r>
            <a:r>
              <a:rPr lang="en" sz="2200">
                <a:solidFill>
                  <a:schemeClr val="accent3"/>
                </a:solidFill>
              </a:rPr>
              <a:t>the art to keep breathing while dying</a:t>
            </a:r>
          </a:p>
          <a:p>
            <a:pPr marL="457200" marR="0" lvl="0" indent="-368300" algn="l" rtl="0">
              <a:lnSpc>
                <a:spcPct val="115000"/>
              </a:lnSpc>
              <a:spcBef>
                <a:spcPts val="0"/>
              </a:spcBef>
              <a:spcAft>
                <a:spcPts val="1600"/>
              </a:spcAft>
              <a:buClr>
                <a:schemeClr val="accent1"/>
              </a:buClr>
              <a:buSzPct val="100000"/>
            </a:pPr>
            <a:r>
              <a:rPr lang="en" sz="2200"/>
              <a:t>before we start, some terminologies</a:t>
            </a:r>
          </a:p>
          <a:p>
            <a:pPr marL="914400" marR="0" lvl="1" indent="-368300" algn="l" rtl="0">
              <a:lnSpc>
                <a:spcPct val="115000"/>
              </a:lnSpc>
              <a:spcBef>
                <a:spcPts val="0"/>
              </a:spcBef>
              <a:spcAft>
                <a:spcPts val="1600"/>
              </a:spcAft>
              <a:buSzPct val="100000"/>
            </a:pPr>
            <a:r>
              <a:rPr lang="en" sz="2200"/>
              <a:t>error, fault, failure</a:t>
            </a:r>
          </a:p>
          <a:p>
            <a:pPr marL="1371600" marR="0" lvl="2" indent="-368300" algn="l" rtl="0">
              <a:lnSpc>
                <a:spcPct val="115000"/>
              </a:lnSpc>
              <a:spcBef>
                <a:spcPts val="0"/>
              </a:spcBef>
              <a:spcAft>
                <a:spcPts val="1600"/>
              </a:spcAft>
              <a:buSzPct val="100000"/>
            </a:pPr>
            <a:r>
              <a:rPr lang="en" sz="2200"/>
              <a:t>why not error tolerance or failure tolerance?</a:t>
            </a:r>
          </a:p>
          <a:p>
            <a:pPr marL="914400" lvl="1" indent="-368300" rtl="0">
              <a:spcBef>
                <a:spcPts val="0"/>
              </a:spcBef>
              <a:buSzPct val="100000"/>
            </a:pPr>
            <a:r>
              <a:rPr lang="en" sz="2200"/>
              <a:t>crash failure v.s. fail-stop</a:t>
            </a:r>
          </a:p>
          <a:p>
            <a:pPr marL="1371600" lvl="2" indent="-368300" rtl="0">
              <a:spcBef>
                <a:spcPts val="0"/>
              </a:spcBef>
              <a:buSzPct val="100000"/>
            </a:pPr>
            <a:r>
              <a:rPr lang="en" sz="2200"/>
              <a:t>which one is more common?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title"/>
          </p:nvPr>
        </p:nvSpPr>
        <p:spPr>
          <a:xfrm>
            <a:off x="729450" y="1758200"/>
            <a:ext cx="7688700" cy="713700"/>
          </a:xfrm>
          <a:prstGeom prst="rect">
            <a:avLst/>
          </a:prstGeom>
        </p:spPr>
        <p:txBody>
          <a:bodyPr wrap="square" lIns="91425" tIns="91425" rIns="91425" bIns="91425" anchor="t" anchorCtr="0">
            <a:noAutofit/>
          </a:bodyPr>
          <a:lstStyle/>
          <a:p>
            <a:pPr lvl="0">
              <a:spcBef>
                <a:spcPts val="0"/>
              </a:spcBef>
              <a:buNone/>
            </a:pPr>
            <a:r>
              <a:rPr lang="en"/>
              <a:t>Fault Tolerance: Keep Breathing While Dying</a:t>
            </a:r>
          </a:p>
        </p:txBody>
      </p:sp>
      <p:sp>
        <p:nvSpPr>
          <p:cNvPr id="281" name="Shape 281"/>
          <p:cNvSpPr txBox="1">
            <a:spLocks noGrp="1"/>
          </p:cNvSpPr>
          <p:nvPr>
            <p:ph type="body" idx="1"/>
          </p:nvPr>
        </p:nvSpPr>
        <p:spPr>
          <a:xfrm>
            <a:off x="729450" y="2771833"/>
            <a:ext cx="7688700" cy="3014700"/>
          </a:xfrm>
          <a:prstGeom prst="rect">
            <a:avLst/>
          </a:prstGeom>
        </p:spPr>
        <p:txBody>
          <a:bodyPr wrap="square" lIns="91425" tIns="91425" rIns="91425" bIns="91425" anchor="t" anchorCtr="0">
            <a:noAutofit/>
          </a:bodyPr>
          <a:lstStyle/>
          <a:p>
            <a:pPr marL="457200" marR="0" lvl="0" indent="-368300" algn="l" rtl="0">
              <a:lnSpc>
                <a:spcPct val="115000"/>
              </a:lnSpc>
              <a:spcBef>
                <a:spcPts val="0"/>
              </a:spcBef>
              <a:spcAft>
                <a:spcPts val="1600"/>
              </a:spcAft>
              <a:buClr>
                <a:schemeClr val="accent1"/>
              </a:buClr>
              <a:buSzPct val="100000"/>
            </a:pPr>
            <a:r>
              <a:rPr lang="en" sz="2200"/>
              <a:t>GFS design practice</a:t>
            </a:r>
          </a:p>
          <a:p>
            <a:pPr marL="914400" marR="0" lvl="1" indent="-368300" algn="l" rtl="0">
              <a:lnSpc>
                <a:spcPct val="115000"/>
              </a:lnSpc>
              <a:spcBef>
                <a:spcPts val="0"/>
              </a:spcBef>
              <a:spcAft>
                <a:spcPts val="1600"/>
              </a:spcAft>
              <a:buSzPct val="100000"/>
            </a:pPr>
            <a:r>
              <a:rPr lang="en" sz="2200"/>
              <a:t>primary / backup </a:t>
            </a:r>
          </a:p>
          <a:p>
            <a:pPr marL="914400" marR="0" lvl="1" indent="-368300" algn="l" rtl="0">
              <a:lnSpc>
                <a:spcPct val="115000"/>
              </a:lnSpc>
              <a:spcBef>
                <a:spcPts val="0"/>
              </a:spcBef>
              <a:spcAft>
                <a:spcPts val="1600"/>
              </a:spcAft>
              <a:buSzPct val="100000"/>
            </a:pPr>
            <a:r>
              <a:rPr lang="en" sz="2200"/>
              <a:t>hot backup v.s. cold backup</a:t>
            </a:r>
          </a:p>
        </p:txBody>
      </p:sp>
      <p:pic>
        <p:nvPicPr>
          <p:cNvPr id="282" name="Shape 282" descr="屏幕快照 2017-09-26 下午6.11.01.png"/>
          <p:cNvPicPr preferRelativeResize="0"/>
          <p:nvPr/>
        </p:nvPicPr>
        <p:blipFill>
          <a:blip r:embed="rId3">
            <a:alphaModFix/>
          </a:blip>
          <a:stretch>
            <a:fillRect/>
          </a:stretch>
        </p:blipFill>
        <p:spPr>
          <a:xfrm>
            <a:off x="5192474" y="2723349"/>
            <a:ext cx="3633474" cy="31116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729450" y="1758200"/>
            <a:ext cx="7688700" cy="713700"/>
          </a:xfrm>
          <a:prstGeom prst="rect">
            <a:avLst/>
          </a:prstGeom>
        </p:spPr>
        <p:txBody>
          <a:bodyPr wrap="square" lIns="91425" tIns="91425" rIns="91425" bIns="91425" anchor="t" anchorCtr="0">
            <a:noAutofit/>
          </a:bodyPr>
          <a:lstStyle/>
          <a:p>
            <a:pPr lvl="0" rtl="0">
              <a:spcBef>
                <a:spcPts val="0"/>
              </a:spcBef>
              <a:buNone/>
            </a:pPr>
            <a:r>
              <a:rPr lang="en"/>
              <a:t>Fault Tolerance: Keep Breathing While Dying</a:t>
            </a:r>
          </a:p>
        </p:txBody>
      </p:sp>
      <p:sp>
        <p:nvSpPr>
          <p:cNvPr id="288" name="Shape 288"/>
          <p:cNvSpPr txBox="1">
            <a:spLocks noGrp="1"/>
          </p:cNvSpPr>
          <p:nvPr>
            <p:ph type="body" idx="1"/>
          </p:nvPr>
        </p:nvSpPr>
        <p:spPr>
          <a:xfrm>
            <a:off x="729450" y="2771825"/>
            <a:ext cx="7688700" cy="3799200"/>
          </a:xfrm>
          <a:prstGeom prst="rect">
            <a:avLst/>
          </a:prstGeom>
        </p:spPr>
        <p:txBody>
          <a:bodyPr wrap="square" lIns="91425" tIns="91425" rIns="91425" bIns="91425" anchor="t" anchorCtr="0">
            <a:noAutofit/>
          </a:bodyPr>
          <a:lstStyle/>
          <a:p>
            <a:pPr marL="457200" marR="0" lvl="0" indent="-368300" algn="l" rtl="0">
              <a:lnSpc>
                <a:spcPct val="115000"/>
              </a:lnSpc>
              <a:spcBef>
                <a:spcPts val="0"/>
              </a:spcBef>
              <a:spcAft>
                <a:spcPts val="0"/>
              </a:spcAft>
              <a:buClr>
                <a:schemeClr val="accent1"/>
              </a:buClr>
              <a:buSzPct val="100000"/>
            </a:pPr>
            <a:r>
              <a:rPr lang="en" sz="2200" dirty="0"/>
              <a:t>GFS design practice</a:t>
            </a:r>
          </a:p>
          <a:p>
            <a:pPr marL="914400" marR="0" lvl="1" indent="-368300" algn="l" rtl="0">
              <a:lnSpc>
                <a:spcPct val="115000"/>
              </a:lnSpc>
              <a:spcBef>
                <a:spcPts val="0"/>
              </a:spcBef>
              <a:spcAft>
                <a:spcPts val="0"/>
              </a:spcAft>
              <a:buSzPct val="100000"/>
            </a:pPr>
            <a:r>
              <a:rPr lang="en" sz="2200" dirty="0"/>
              <a:t>primary / backup </a:t>
            </a:r>
          </a:p>
          <a:p>
            <a:pPr marL="914400" marR="0" lvl="1" indent="-368300" algn="l" rtl="0">
              <a:lnSpc>
                <a:spcPct val="115000"/>
              </a:lnSpc>
              <a:spcBef>
                <a:spcPts val="0"/>
              </a:spcBef>
              <a:spcAft>
                <a:spcPts val="0"/>
              </a:spcAft>
              <a:buSzPct val="100000"/>
            </a:pPr>
            <a:r>
              <a:rPr lang="en" sz="2200" dirty="0"/>
              <a:t>hot backup </a:t>
            </a:r>
            <a:r>
              <a:rPr lang="en" sz="2200" dirty="0" err="1"/>
              <a:t>v.s</a:t>
            </a:r>
            <a:r>
              <a:rPr lang="en" sz="2200" dirty="0"/>
              <a:t>. cold backup</a:t>
            </a:r>
          </a:p>
          <a:p>
            <a:pPr marL="457200" lvl="0" indent="-368300" rtl="0">
              <a:spcBef>
                <a:spcPts val="0"/>
              </a:spcBef>
              <a:spcAft>
                <a:spcPts val="0"/>
              </a:spcAft>
              <a:buSzPct val="100000"/>
            </a:pPr>
            <a:r>
              <a:rPr lang="en" sz="2200" dirty="0"/>
              <a:t>two common strategies:</a:t>
            </a:r>
          </a:p>
          <a:p>
            <a:pPr marL="914400" lvl="1" indent="-368300" rtl="0">
              <a:spcBef>
                <a:spcPts val="0"/>
              </a:spcBef>
              <a:spcAft>
                <a:spcPts val="0"/>
              </a:spcAft>
              <a:buClr>
                <a:schemeClr val="accent3"/>
              </a:buClr>
              <a:buSzPct val="100000"/>
            </a:pPr>
            <a:r>
              <a:rPr lang="en" sz="2200" dirty="0">
                <a:solidFill>
                  <a:schemeClr val="accent3"/>
                </a:solidFill>
              </a:rPr>
              <a:t>logging</a:t>
            </a:r>
          </a:p>
          <a:p>
            <a:pPr marL="1371600" lvl="2" indent="-342900" rtl="0">
              <a:spcBef>
                <a:spcPts val="0"/>
              </a:spcBef>
              <a:spcAft>
                <a:spcPts val="0"/>
              </a:spcAft>
              <a:buSzPct val="100000"/>
            </a:pPr>
            <a:r>
              <a:rPr lang="en" sz="1800" dirty="0"/>
              <a:t>master operation log</a:t>
            </a:r>
          </a:p>
          <a:p>
            <a:pPr marL="914400" lvl="1" indent="-368300" rtl="0">
              <a:spcBef>
                <a:spcPts val="0"/>
              </a:spcBef>
              <a:spcAft>
                <a:spcPts val="0"/>
              </a:spcAft>
              <a:buClr>
                <a:schemeClr val="accent3"/>
              </a:buClr>
              <a:buSzPct val="100000"/>
            </a:pPr>
            <a:r>
              <a:rPr lang="en" sz="2200" dirty="0">
                <a:solidFill>
                  <a:schemeClr val="accent3"/>
                </a:solidFill>
              </a:rPr>
              <a:t>replication</a:t>
            </a:r>
          </a:p>
          <a:p>
            <a:pPr marL="1371600" lvl="2" indent="-342900" rtl="0">
              <a:spcBef>
                <a:spcPts val="0"/>
              </a:spcBef>
              <a:spcAft>
                <a:spcPts val="0"/>
              </a:spcAft>
              <a:buSzPct val="100000"/>
            </a:pPr>
            <a:r>
              <a:rPr lang="en" sz="1800" dirty="0"/>
              <a:t>shadow master</a:t>
            </a:r>
          </a:p>
          <a:p>
            <a:pPr marL="1371600" lvl="2" indent="-342900" rtl="0">
              <a:spcBef>
                <a:spcPts val="0"/>
              </a:spcBef>
              <a:spcAft>
                <a:spcPts val="0"/>
              </a:spcAft>
              <a:buSzPct val="100000"/>
            </a:pPr>
            <a:r>
              <a:rPr lang="en" sz="1800" dirty="0"/>
              <a:t>3 replica of data</a:t>
            </a:r>
          </a:p>
          <a:p>
            <a:pPr marL="914400" lvl="1" indent="-368300" rtl="0">
              <a:spcBef>
                <a:spcPts val="0"/>
              </a:spcBef>
              <a:spcAft>
                <a:spcPts val="0"/>
              </a:spcAft>
              <a:buSzPct val="100000"/>
            </a:pPr>
            <a:r>
              <a:rPr lang="en" sz="2200" dirty="0">
                <a:solidFill>
                  <a:schemeClr val="accent3"/>
                </a:solidFill>
              </a:rPr>
              <a:t>Question:</a:t>
            </a:r>
            <a:r>
              <a:rPr lang="en" sz="2200" dirty="0"/>
              <a:t> what’s the difference?</a:t>
            </a:r>
          </a:p>
        </p:txBody>
      </p:sp>
      <p:pic>
        <p:nvPicPr>
          <p:cNvPr id="289" name="Shape 289" descr="屏幕快照 2017-09-26 下午6.11.01.png"/>
          <p:cNvPicPr preferRelativeResize="0"/>
          <p:nvPr/>
        </p:nvPicPr>
        <p:blipFill>
          <a:blip r:embed="rId3">
            <a:alphaModFix/>
          </a:blip>
          <a:stretch>
            <a:fillRect/>
          </a:stretch>
        </p:blipFill>
        <p:spPr>
          <a:xfrm>
            <a:off x="5192474" y="2723349"/>
            <a:ext cx="3633474" cy="31116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a:spLocks noGrp="1"/>
          </p:cNvSpPr>
          <p:nvPr>
            <p:ph type="title"/>
          </p:nvPr>
        </p:nvSpPr>
        <p:spPr>
          <a:xfrm>
            <a:off x="729450" y="1758200"/>
            <a:ext cx="7688700" cy="713700"/>
          </a:xfrm>
          <a:prstGeom prst="rect">
            <a:avLst/>
          </a:prstGeom>
        </p:spPr>
        <p:txBody>
          <a:bodyPr wrap="square" lIns="91425" tIns="91425" rIns="91425" bIns="91425" anchor="t" anchorCtr="0">
            <a:noAutofit/>
          </a:bodyPr>
          <a:lstStyle/>
          <a:p>
            <a:pPr lvl="0">
              <a:spcBef>
                <a:spcPts val="0"/>
              </a:spcBef>
              <a:buNone/>
            </a:pPr>
            <a:r>
              <a:rPr lang="en"/>
              <a:t>My Own Understanding</a:t>
            </a:r>
          </a:p>
        </p:txBody>
      </p:sp>
      <p:sp>
        <p:nvSpPr>
          <p:cNvPr id="295" name="Shape 295"/>
          <p:cNvSpPr txBox="1">
            <a:spLocks noGrp="1"/>
          </p:cNvSpPr>
          <p:nvPr>
            <p:ph type="body" idx="1"/>
          </p:nvPr>
        </p:nvSpPr>
        <p:spPr>
          <a:xfrm>
            <a:off x="729450" y="2521124"/>
            <a:ext cx="8341800" cy="4268700"/>
          </a:xfrm>
          <a:prstGeom prst="rect">
            <a:avLst/>
          </a:prstGeom>
        </p:spPr>
        <p:txBody>
          <a:bodyPr wrap="square" lIns="91425" tIns="91425" rIns="91425" bIns="91425" anchor="t" anchorCtr="0">
            <a:noAutofit/>
          </a:bodyPr>
          <a:lstStyle/>
          <a:p>
            <a:pPr marL="457200" lvl="0" indent="-368300" rtl="0">
              <a:spcBef>
                <a:spcPts val="0"/>
              </a:spcBef>
              <a:spcAft>
                <a:spcPts val="0"/>
              </a:spcAft>
              <a:buSzPct val="100000"/>
            </a:pPr>
            <a:r>
              <a:rPr lang="en" sz="2200" dirty="0"/>
              <a:t>logging</a:t>
            </a:r>
          </a:p>
          <a:p>
            <a:pPr marL="914400" lvl="1" indent="-368300" rtl="0">
              <a:spcBef>
                <a:spcPts val="0"/>
              </a:spcBef>
              <a:spcAft>
                <a:spcPts val="0"/>
              </a:spcAft>
              <a:buSzPct val="100000"/>
            </a:pPr>
            <a:r>
              <a:rPr lang="en" sz="2200" b="1" dirty="0"/>
              <a:t>atomicity + durability</a:t>
            </a:r>
          </a:p>
          <a:p>
            <a:pPr marL="914400" lvl="1" indent="-368300" rtl="0">
              <a:spcBef>
                <a:spcPts val="0"/>
              </a:spcBef>
              <a:spcAft>
                <a:spcPts val="0"/>
              </a:spcAft>
              <a:buSzPct val="100000"/>
            </a:pPr>
            <a:r>
              <a:rPr lang="en" sz="2200" dirty="0"/>
              <a:t>on persistent storage (potentially slow)</a:t>
            </a:r>
          </a:p>
          <a:p>
            <a:pPr marL="914400" lvl="1" indent="-368300" rtl="0">
              <a:spcBef>
                <a:spcPts val="0"/>
              </a:spcBef>
              <a:spcAft>
                <a:spcPts val="0"/>
              </a:spcAft>
              <a:buSzPct val="100000"/>
            </a:pPr>
            <a:r>
              <a:rPr lang="en" sz="2200" dirty="0"/>
              <a:t>little space overhead (with checkpoints)</a:t>
            </a:r>
          </a:p>
          <a:p>
            <a:pPr marL="914400" lvl="1" indent="-368300" rtl="0">
              <a:spcBef>
                <a:spcPts val="0"/>
              </a:spcBef>
              <a:spcAft>
                <a:spcPts val="0"/>
              </a:spcAft>
              <a:buSzPct val="100000"/>
            </a:pPr>
            <a:r>
              <a:rPr lang="en" sz="2200" dirty="0"/>
              <a:t>asynchronous logging: good practice!</a:t>
            </a:r>
          </a:p>
          <a:p>
            <a:pPr marL="457200" lvl="0" indent="-368300" rtl="0">
              <a:spcBef>
                <a:spcPts val="0"/>
              </a:spcBef>
              <a:spcAft>
                <a:spcPts val="0"/>
              </a:spcAft>
              <a:buSzPct val="100000"/>
            </a:pPr>
            <a:r>
              <a:rPr lang="en" sz="2200" dirty="0"/>
              <a:t>replication</a:t>
            </a:r>
          </a:p>
          <a:p>
            <a:pPr marL="914400" lvl="1" indent="-368300" rtl="0">
              <a:spcBef>
                <a:spcPts val="0"/>
              </a:spcBef>
              <a:spcAft>
                <a:spcPts val="0"/>
              </a:spcAft>
              <a:buSzPct val="100000"/>
            </a:pPr>
            <a:r>
              <a:rPr lang="en" sz="2200" b="1" dirty="0"/>
              <a:t>availability + durability</a:t>
            </a:r>
          </a:p>
          <a:p>
            <a:pPr marL="914400" lvl="1" indent="-368300" rtl="0">
              <a:spcBef>
                <a:spcPts val="0"/>
              </a:spcBef>
              <a:spcAft>
                <a:spcPts val="0"/>
              </a:spcAft>
              <a:buSzPct val="100000"/>
            </a:pPr>
            <a:r>
              <a:rPr lang="en" sz="2200" dirty="0"/>
              <a:t>in memory (fast)</a:t>
            </a:r>
          </a:p>
          <a:p>
            <a:pPr marL="914400" lvl="1" indent="-368300" rtl="0">
              <a:spcBef>
                <a:spcPts val="0"/>
              </a:spcBef>
              <a:spcAft>
                <a:spcPts val="0"/>
              </a:spcAft>
              <a:buSzPct val="100000"/>
            </a:pPr>
            <a:r>
              <a:rPr lang="en" sz="2200" dirty="0"/>
              <a:t>double / triple space needed</a:t>
            </a:r>
          </a:p>
          <a:p>
            <a:pPr marL="914400" lvl="1" indent="-368300" rtl="0">
              <a:spcBef>
                <a:spcPts val="0"/>
              </a:spcBef>
              <a:spcAft>
                <a:spcPts val="0"/>
              </a:spcAft>
              <a:buSzPct val="100000"/>
            </a:pPr>
            <a:r>
              <a:rPr lang="en" sz="2200" dirty="0">
                <a:solidFill>
                  <a:schemeClr val="accent3"/>
                </a:solidFill>
              </a:rPr>
              <a:t>Question:</a:t>
            </a:r>
            <a:r>
              <a:rPr lang="en" sz="2200" dirty="0"/>
              <a:t> How can (shadow) masters be inconsistent?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title"/>
          </p:nvPr>
        </p:nvSpPr>
        <p:spPr>
          <a:xfrm>
            <a:off x="729450" y="1758200"/>
            <a:ext cx="7688700" cy="713700"/>
          </a:xfrm>
          <a:prstGeom prst="rect">
            <a:avLst/>
          </a:prstGeom>
        </p:spPr>
        <p:txBody>
          <a:bodyPr wrap="square" lIns="91425" tIns="91425" rIns="91425" bIns="91425" anchor="t" anchorCtr="0">
            <a:noAutofit/>
          </a:bodyPr>
          <a:lstStyle/>
          <a:p>
            <a:pPr lvl="0" rtl="0">
              <a:spcBef>
                <a:spcPts val="0"/>
              </a:spcBef>
              <a:buNone/>
            </a:pPr>
            <a:r>
              <a:rPr lang="en"/>
              <a:t>Major Trade-offs in Distributed Systems</a:t>
            </a:r>
          </a:p>
        </p:txBody>
      </p:sp>
      <p:sp>
        <p:nvSpPr>
          <p:cNvPr id="301" name="Shape 301"/>
          <p:cNvSpPr txBox="1">
            <a:spLocks noGrp="1"/>
          </p:cNvSpPr>
          <p:nvPr>
            <p:ph type="body" idx="1"/>
          </p:nvPr>
        </p:nvSpPr>
        <p:spPr>
          <a:xfrm>
            <a:off x="729450" y="2771833"/>
            <a:ext cx="7688700" cy="3014700"/>
          </a:xfrm>
          <a:prstGeom prst="rect">
            <a:avLst/>
          </a:prstGeom>
        </p:spPr>
        <p:txBody>
          <a:bodyPr wrap="square" lIns="91425" tIns="91425" rIns="91425" bIns="91425" anchor="t" anchorCtr="0">
            <a:noAutofit/>
          </a:bodyPr>
          <a:lstStyle/>
          <a:p>
            <a:pPr marL="457200" lvl="0" indent="-368300" rtl="0">
              <a:spcBef>
                <a:spcPts val="0"/>
              </a:spcBef>
              <a:buSzPct val="100000"/>
            </a:pPr>
            <a:r>
              <a:rPr lang="en" sz="2200"/>
              <a:t>Fault Tolerance</a:t>
            </a:r>
          </a:p>
          <a:p>
            <a:pPr marL="914400" lvl="1" indent="-368300" rtl="0">
              <a:spcBef>
                <a:spcPts val="0"/>
              </a:spcBef>
              <a:buSzPct val="100000"/>
            </a:pPr>
            <a:r>
              <a:rPr lang="en" sz="2200"/>
              <a:t>logging + replication</a:t>
            </a:r>
          </a:p>
          <a:p>
            <a:pPr marL="457200" lvl="0" indent="-368300" rtl="0">
              <a:spcBef>
                <a:spcPts val="0"/>
              </a:spcBef>
              <a:buClr>
                <a:schemeClr val="accent3"/>
              </a:buClr>
              <a:buSzPct val="100000"/>
            </a:pPr>
            <a:r>
              <a:rPr lang="en" sz="2200">
                <a:solidFill>
                  <a:schemeClr val="accent3"/>
                </a:solidFill>
              </a:rPr>
              <a:t>Consistency</a:t>
            </a:r>
          </a:p>
          <a:p>
            <a:pPr marL="457200" lvl="0" indent="-368300" rtl="0">
              <a:spcBef>
                <a:spcPts val="0"/>
              </a:spcBef>
              <a:buSzPct val="100000"/>
            </a:pPr>
            <a:r>
              <a:rPr lang="en" sz="2200"/>
              <a:t>Performance</a:t>
            </a:r>
          </a:p>
          <a:p>
            <a:pPr marL="457200" lvl="0" indent="-368300" rtl="0">
              <a:spcBef>
                <a:spcPts val="0"/>
              </a:spcBef>
              <a:buSzPct val="100000"/>
            </a:pPr>
            <a:r>
              <a:rPr lang="en" sz="2200"/>
              <a:t>Fairness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Shape 306"/>
          <p:cNvSpPr txBox="1">
            <a:spLocks noGrp="1"/>
          </p:cNvSpPr>
          <p:nvPr>
            <p:ph type="title"/>
          </p:nvPr>
        </p:nvSpPr>
        <p:spPr>
          <a:xfrm>
            <a:off x="729450" y="1758200"/>
            <a:ext cx="7688700" cy="713700"/>
          </a:xfrm>
          <a:prstGeom prst="rect">
            <a:avLst/>
          </a:prstGeom>
        </p:spPr>
        <p:txBody>
          <a:bodyPr wrap="square" lIns="91425" tIns="91425" rIns="91425" bIns="91425" anchor="t" anchorCtr="0">
            <a:noAutofit/>
          </a:bodyPr>
          <a:lstStyle/>
          <a:p>
            <a:pPr lvl="0">
              <a:spcBef>
                <a:spcPts val="0"/>
              </a:spcBef>
              <a:buNone/>
            </a:pPr>
            <a:r>
              <a:rPr lang="en"/>
              <a:t>What is Inconsistency?</a:t>
            </a:r>
          </a:p>
        </p:txBody>
      </p:sp>
      <p:pic>
        <p:nvPicPr>
          <p:cNvPr id="307" name="Shape 307" descr="屏幕快照 2017-09-27 下午11.57.12.png"/>
          <p:cNvPicPr preferRelativeResize="0"/>
          <p:nvPr/>
        </p:nvPicPr>
        <p:blipFill>
          <a:blip r:embed="rId3">
            <a:alphaModFix/>
          </a:blip>
          <a:stretch>
            <a:fillRect/>
          </a:stretch>
        </p:blipFill>
        <p:spPr>
          <a:xfrm>
            <a:off x="4456249" y="696724"/>
            <a:ext cx="4687749" cy="6161276"/>
          </a:xfrm>
          <a:prstGeom prst="rect">
            <a:avLst/>
          </a:prstGeom>
          <a:noFill/>
          <a:ln>
            <a:noFill/>
          </a:ln>
        </p:spPr>
      </p:pic>
      <p:sp>
        <p:nvSpPr>
          <p:cNvPr id="308" name="Shape 308"/>
          <p:cNvSpPr/>
          <p:nvPr/>
        </p:nvSpPr>
        <p:spPr>
          <a:xfrm>
            <a:off x="2060750" y="5095675"/>
            <a:ext cx="2308800" cy="860700"/>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r>
              <a:rPr lang="en" sz="2200"/>
              <a:t>client is angry!</a:t>
            </a:r>
          </a:p>
        </p:txBody>
      </p:sp>
      <p:sp>
        <p:nvSpPr>
          <p:cNvPr id="309" name="Shape 309"/>
          <p:cNvSpPr/>
          <p:nvPr/>
        </p:nvSpPr>
        <p:spPr>
          <a:xfrm>
            <a:off x="2147450" y="3353437"/>
            <a:ext cx="2308800" cy="860700"/>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en" sz="2200"/>
              <a:t>inconsistency!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title"/>
          </p:nvPr>
        </p:nvSpPr>
        <p:spPr>
          <a:xfrm>
            <a:off x="729450" y="1758200"/>
            <a:ext cx="7688700" cy="713700"/>
          </a:xfrm>
          <a:prstGeom prst="rect">
            <a:avLst/>
          </a:prstGeom>
        </p:spPr>
        <p:txBody>
          <a:bodyPr wrap="square" lIns="91425" tIns="91425" rIns="91425" bIns="91425" anchor="t" anchorCtr="0">
            <a:noAutofit/>
          </a:bodyPr>
          <a:lstStyle/>
          <a:p>
            <a:pPr lvl="0" rtl="0">
              <a:spcBef>
                <a:spcPts val="0"/>
              </a:spcBef>
              <a:buNone/>
            </a:pPr>
            <a:r>
              <a:rPr lang="en"/>
              <a:t>How can we save the young man’s life?</a:t>
            </a:r>
          </a:p>
        </p:txBody>
      </p:sp>
      <p:sp>
        <p:nvSpPr>
          <p:cNvPr id="315" name="Shape 315"/>
          <p:cNvSpPr txBox="1">
            <a:spLocks noGrp="1"/>
          </p:cNvSpPr>
          <p:nvPr>
            <p:ph type="body" idx="1"/>
          </p:nvPr>
        </p:nvSpPr>
        <p:spPr>
          <a:xfrm>
            <a:off x="729450" y="2771825"/>
            <a:ext cx="8177700" cy="1883100"/>
          </a:xfrm>
          <a:prstGeom prst="rect">
            <a:avLst/>
          </a:prstGeom>
        </p:spPr>
        <p:txBody>
          <a:bodyPr wrap="square" lIns="91425" tIns="91425" rIns="91425" bIns="91425" anchor="t" anchorCtr="0">
            <a:noAutofit/>
          </a:bodyPr>
          <a:lstStyle/>
          <a:p>
            <a:pPr marL="457200" lvl="0" indent="-368300" rtl="0">
              <a:spcBef>
                <a:spcPts val="0"/>
              </a:spcBef>
              <a:buSzPct val="100000"/>
            </a:pPr>
            <a:r>
              <a:rPr lang="en" sz="2200">
                <a:solidFill>
                  <a:schemeClr val="accent3"/>
                </a:solidFill>
              </a:rPr>
              <a:t>Question:</a:t>
            </a:r>
            <a:r>
              <a:rPr lang="en" sz="2200"/>
              <a:t> What is consistency? What cause inconsistency?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729450" y="1758200"/>
            <a:ext cx="7688700" cy="713700"/>
          </a:xfrm>
          <a:prstGeom prst="rect">
            <a:avLst/>
          </a:prstGeom>
        </p:spPr>
        <p:txBody>
          <a:bodyPr wrap="square" lIns="91425" tIns="91425" rIns="91425" bIns="91425" anchor="t" anchorCtr="0">
            <a:noAutofit/>
          </a:bodyPr>
          <a:lstStyle/>
          <a:p>
            <a:pPr lvl="0">
              <a:spcBef>
                <a:spcPts val="0"/>
              </a:spcBef>
              <a:buNone/>
            </a:pPr>
            <a:r>
              <a:rPr lang="en"/>
              <a:t>Topics in Distributed Systems</a:t>
            </a:r>
          </a:p>
        </p:txBody>
      </p:sp>
      <p:sp>
        <p:nvSpPr>
          <p:cNvPr id="98" name="Shape 98"/>
          <p:cNvSpPr txBox="1">
            <a:spLocks noGrp="1"/>
          </p:cNvSpPr>
          <p:nvPr>
            <p:ph type="body" idx="1"/>
          </p:nvPr>
        </p:nvSpPr>
        <p:spPr>
          <a:xfrm>
            <a:off x="729450" y="2471897"/>
            <a:ext cx="7688700" cy="3906600"/>
          </a:xfrm>
          <a:prstGeom prst="rect">
            <a:avLst/>
          </a:prstGeom>
        </p:spPr>
        <p:txBody>
          <a:bodyPr wrap="square" lIns="91425" tIns="91425" rIns="91425" bIns="91425" anchor="t" anchorCtr="0">
            <a:noAutofit/>
          </a:bodyPr>
          <a:lstStyle/>
          <a:p>
            <a:pPr marL="457200" lvl="0" indent="-368300" rtl="0">
              <a:spcBef>
                <a:spcPts val="0"/>
              </a:spcBef>
              <a:spcAft>
                <a:spcPts val="400"/>
              </a:spcAft>
              <a:buSzPct val="100000"/>
            </a:pPr>
            <a:r>
              <a:rPr lang="en" sz="2200" dirty="0"/>
              <a:t>GFS</a:t>
            </a:r>
          </a:p>
          <a:p>
            <a:pPr marL="914400" lvl="1" indent="-368300" rtl="0">
              <a:spcBef>
                <a:spcPts val="0"/>
              </a:spcBef>
              <a:spcAft>
                <a:spcPts val="400"/>
              </a:spcAft>
              <a:buSzPct val="100000"/>
            </a:pPr>
            <a:r>
              <a:rPr lang="en" sz="2200" dirty="0"/>
              <a:t>Fault Tolerance</a:t>
            </a:r>
          </a:p>
          <a:p>
            <a:pPr marL="914400" lvl="1" indent="-368300" rtl="0">
              <a:spcBef>
                <a:spcPts val="0"/>
              </a:spcBef>
              <a:spcAft>
                <a:spcPts val="400"/>
              </a:spcAft>
              <a:buSzPct val="100000"/>
            </a:pPr>
            <a:r>
              <a:rPr lang="en" sz="2200" dirty="0"/>
              <a:t>Consistency</a:t>
            </a:r>
          </a:p>
          <a:p>
            <a:pPr marL="914400" lvl="1" indent="-368300" rtl="0">
              <a:spcBef>
                <a:spcPts val="0"/>
              </a:spcBef>
              <a:spcAft>
                <a:spcPts val="400"/>
              </a:spcAft>
              <a:buSzPct val="100000"/>
            </a:pPr>
            <a:r>
              <a:rPr lang="en" sz="2200" dirty="0"/>
              <a:t>Performance &amp; Fairness</a:t>
            </a:r>
          </a:p>
          <a:p>
            <a:pPr marL="457200" lvl="0" indent="-368300" rtl="0">
              <a:spcBef>
                <a:spcPts val="0"/>
              </a:spcBef>
              <a:spcAft>
                <a:spcPts val="400"/>
              </a:spcAft>
              <a:buSzPct val="100000"/>
            </a:pPr>
            <a:r>
              <a:rPr lang="en" sz="2200" dirty="0"/>
              <a:t>Spanner</a:t>
            </a:r>
          </a:p>
          <a:p>
            <a:pPr marL="914400" lvl="1" indent="-368300" rtl="0">
              <a:spcBef>
                <a:spcPts val="0"/>
              </a:spcBef>
              <a:spcAft>
                <a:spcPts val="400"/>
              </a:spcAft>
              <a:buSzPct val="100000"/>
            </a:pPr>
            <a:r>
              <a:rPr lang="en" sz="2200" dirty="0"/>
              <a:t>Clock (synchronous </a:t>
            </a:r>
            <a:r>
              <a:rPr lang="en" sz="2200" dirty="0" err="1"/>
              <a:t>v.s</a:t>
            </a:r>
            <a:r>
              <a:rPr lang="en" sz="2200" dirty="0"/>
              <a:t>. asynchronous)</a:t>
            </a:r>
          </a:p>
          <a:p>
            <a:pPr marL="914400" lvl="1" indent="-368300" rtl="0">
              <a:spcBef>
                <a:spcPts val="0"/>
              </a:spcBef>
              <a:spcAft>
                <a:spcPts val="400"/>
              </a:spcAft>
              <a:buSzPct val="100000"/>
            </a:pPr>
            <a:r>
              <a:rPr lang="en" sz="2200" dirty="0"/>
              <a:t>Geo-replication (</a:t>
            </a:r>
            <a:r>
              <a:rPr lang="en" sz="2200" dirty="0" err="1"/>
              <a:t>Paxos</a:t>
            </a:r>
            <a:r>
              <a:rPr lang="en" sz="2200" dirty="0"/>
              <a:t>)</a:t>
            </a:r>
          </a:p>
          <a:p>
            <a:pPr marL="914400" lvl="1" indent="-368300" rtl="0">
              <a:spcBef>
                <a:spcPts val="0"/>
              </a:spcBef>
              <a:spcAft>
                <a:spcPts val="400"/>
              </a:spcAft>
              <a:buSzPct val="100000"/>
            </a:pPr>
            <a:r>
              <a:rPr lang="en" sz="2200" dirty="0"/>
              <a:t>Concurrency Control</a:t>
            </a:r>
          </a:p>
          <a:p>
            <a:pPr marL="0" lvl="0" indent="0" rtl="0">
              <a:spcBef>
                <a:spcPts val="0"/>
              </a:spcBef>
              <a:spcAft>
                <a:spcPts val="400"/>
              </a:spcAft>
              <a:buNone/>
            </a:pPr>
            <a:endParaRPr sz="22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729450" y="1758200"/>
            <a:ext cx="7688700" cy="713700"/>
          </a:xfrm>
          <a:prstGeom prst="rect">
            <a:avLst/>
          </a:prstGeom>
        </p:spPr>
        <p:txBody>
          <a:bodyPr wrap="square" lIns="91425" tIns="91425" rIns="91425" bIns="91425" anchor="t" anchorCtr="0">
            <a:noAutofit/>
          </a:bodyPr>
          <a:lstStyle/>
          <a:p>
            <a:pPr lvl="0" rtl="0">
              <a:spcBef>
                <a:spcPts val="0"/>
              </a:spcBef>
              <a:buNone/>
            </a:pPr>
            <a:r>
              <a:rPr lang="en"/>
              <a:t>How can we save the young man’s life?</a:t>
            </a:r>
          </a:p>
        </p:txBody>
      </p:sp>
      <p:sp>
        <p:nvSpPr>
          <p:cNvPr id="321" name="Shape 321"/>
          <p:cNvSpPr txBox="1">
            <a:spLocks noGrp="1"/>
          </p:cNvSpPr>
          <p:nvPr>
            <p:ph type="body" idx="1"/>
          </p:nvPr>
        </p:nvSpPr>
        <p:spPr>
          <a:xfrm>
            <a:off x="729450" y="2771825"/>
            <a:ext cx="8177700" cy="3184500"/>
          </a:xfrm>
          <a:prstGeom prst="rect">
            <a:avLst/>
          </a:prstGeom>
        </p:spPr>
        <p:txBody>
          <a:bodyPr wrap="square" lIns="91425" tIns="91425" rIns="91425" bIns="91425" anchor="t" anchorCtr="0">
            <a:noAutofit/>
          </a:bodyPr>
          <a:lstStyle/>
          <a:p>
            <a:pPr marL="457200" lvl="0" indent="-368300" rtl="0">
              <a:spcBef>
                <a:spcPts val="0"/>
              </a:spcBef>
              <a:buSzPct val="100000"/>
            </a:pPr>
            <a:r>
              <a:rPr lang="en" sz="2200">
                <a:solidFill>
                  <a:schemeClr val="accent3"/>
                </a:solidFill>
              </a:rPr>
              <a:t>Question:</a:t>
            </a:r>
            <a:r>
              <a:rPr lang="en" sz="2200"/>
              <a:t> What is consistency? What cause inconsistency?</a:t>
            </a:r>
          </a:p>
          <a:p>
            <a:pPr marL="457200" lvl="0" indent="-368300" rtl="0">
              <a:spcBef>
                <a:spcPts val="0"/>
              </a:spcBef>
              <a:buSzPct val="100000"/>
            </a:pPr>
            <a:r>
              <a:rPr lang="en" sz="2200"/>
              <a:t>Consistency model defines rules for the apparent </a:t>
            </a:r>
            <a:r>
              <a:rPr lang="en" sz="2200">
                <a:solidFill>
                  <a:schemeClr val="accent3"/>
                </a:solidFill>
              </a:rPr>
              <a:t>order</a:t>
            </a:r>
            <a:r>
              <a:rPr lang="en" sz="2200"/>
              <a:t> and </a:t>
            </a:r>
            <a:r>
              <a:rPr lang="en" sz="2200">
                <a:solidFill>
                  <a:schemeClr val="accent3"/>
                </a:solidFill>
              </a:rPr>
              <a:t>visibility</a:t>
            </a:r>
            <a:r>
              <a:rPr lang="en" sz="2200"/>
              <a:t> of </a:t>
            </a:r>
            <a:r>
              <a:rPr lang="en" sz="2200">
                <a:solidFill>
                  <a:schemeClr val="accent3"/>
                </a:solidFill>
              </a:rPr>
              <a:t>updates (mutation)</a:t>
            </a:r>
            <a:r>
              <a:rPr lang="en" sz="2200"/>
              <a:t>, and it is a continuum with tradeoffs.</a:t>
            </a:r>
          </a:p>
          <a:p>
            <a:pPr lvl="0" algn="r" rtl="0">
              <a:spcBef>
                <a:spcPts val="0"/>
              </a:spcBef>
              <a:buNone/>
            </a:pPr>
            <a:r>
              <a:rPr lang="en" sz="2200"/>
              <a:t>-- Todd Lipcon</a:t>
            </a:r>
          </a:p>
          <a:p>
            <a:pPr marL="0" lvl="0" indent="0" rtl="0">
              <a:spcBef>
                <a:spcPts val="0"/>
              </a:spcBef>
              <a:buNone/>
            </a:pPr>
            <a:endParaRPr sz="22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Shape 326"/>
          <p:cNvSpPr txBox="1">
            <a:spLocks noGrp="1"/>
          </p:cNvSpPr>
          <p:nvPr>
            <p:ph type="title"/>
          </p:nvPr>
        </p:nvSpPr>
        <p:spPr>
          <a:xfrm>
            <a:off x="729450" y="1758200"/>
            <a:ext cx="7688700" cy="713700"/>
          </a:xfrm>
          <a:prstGeom prst="rect">
            <a:avLst/>
          </a:prstGeom>
        </p:spPr>
        <p:txBody>
          <a:bodyPr wrap="square" lIns="91425" tIns="91425" rIns="91425" bIns="91425" anchor="t" anchorCtr="0">
            <a:noAutofit/>
          </a:bodyPr>
          <a:lstStyle/>
          <a:p>
            <a:pPr lvl="0">
              <a:spcBef>
                <a:spcPts val="0"/>
              </a:spcBef>
              <a:buNone/>
            </a:pPr>
            <a:r>
              <a:rPr lang="en"/>
              <a:t>Causes of Inconsistency</a:t>
            </a:r>
          </a:p>
        </p:txBody>
      </p:sp>
      <p:sp>
        <p:nvSpPr>
          <p:cNvPr id="327" name="Shape 327"/>
          <p:cNvSpPr/>
          <p:nvPr/>
        </p:nvSpPr>
        <p:spPr>
          <a:xfrm>
            <a:off x="420550" y="3209100"/>
            <a:ext cx="1427400" cy="592200"/>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a:spcBef>
                <a:spcPts val="0"/>
              </a:spcBef>
              <a:buNone/>
            </a:pPr>
            <a:r>
              <a:rPr lang="en" sz="2200"/>
              <a:t>Replica1</a:t>
            </a:r>
          </a:p>
        </p:txBody>
      </p:sp>
      <p:sp>
        <p:nvSpPr>
          <p:cNvPr id="328" name="Shape 328"/>
          <p:cNvSpPr/>
          <p:nvPr/>
        </p:nvSpPr>
        <p:spPr>
          <a:xfrm>
            <a:off x="420550" y="4862625"/>
            <a:ext cx="1427400" cy="592200"/>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 sz="2200"/>
              <a:t>Replica2</a:t>
            </a:r>
          </a:p>
        </p:txBody>
      </p:sp>
      <p:sp>
        <p:nvSpPr>
          <p:cNvPr id="329" name="Shape 329"/>
          <p:cNvSpPr/>
          <p:nvPr/>
        </p:nvSpPr>
        <p:spPr>
          <a:xfrm>
            <a:off x="1921700" y="2923800"/>
            <a:ext cx="206100" cy="1162800"/>
          </a:xfrm>
          <a:prstGeom prst="leftBrace">
            <a:avLst>
              <a:gd name="adj1" fmla="val 8333"/>
              <a:gd name="adj2" fmla="val 50000"/>
            </a:avLst>
          </a:prstGeom>
          <a:no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30" name="Shape 330"/>
          <p:cNvSpPr/>
          <p:nvPr/>
        </p:nvSpPr>
        <p:spPr>
          <a:xfrm>
            <a:off x="1921700" y="4577325"/>
            <a:ext cx="206100" cy="1162800"/>
          </a:xfrm>
          <a:prstGeom prst="leftBrace">
            <a:avLst>
              <a:gd name="adj1" fmla="val 8333"/>
              <a:gd name="adj2" fmla="val 50000"/>
            </a:avLst>
          </a:prstGeom>
          <a:no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31" name="Shape 331"/>
          <p:cNvSpPr txBox="1"/>
          <p:nvPr/>
        </p:nvSpPr>
        <p:spPr>
          <a:xfrm>
            <a:off x="2127800" y="2923800"/>
            <a:ext cx="2442900" cy="1236000"/>
          </a:xfrm>
          <a:prstGeom prst="rect">
            <a:avLst/>
          </a:prstGeom>
          <a:noFill/>
          <a:ln>
            <a:noFill/>
          </a:ln>
        </p:spPr>
        <p:txBody>
          <a:bodyPr wrap="square" lIns="91425" tIns="91425" rIns="91425" bIns="91425" anchor="t" anchorCtr="0">
            <a:noAutofit/>
          </a:bodyPr>
          <a:lstStyle/>
          <a:p>
            <a:pPr lvl="0">
              <a:spcBef>
                <a:spcPts val="0"/>
              </a:spcBef>
              <a:buNone/>
            </a:pPr>
            <a:r>
              <a:rPr lang="en" sz="2000"/>
              <a:t>1. MP1 is easy</a:t>
            </a:r>
          </a:p>
          <a:p>
            <a:pPr lvl="0" rtl="0">
              <a:spcBef>
                <a:spcPts val="0"/>
              </a:spcBef>
              <a:buNone/>
            </a:pPr>
            <a:endParaRPr sz="2000"/>
          </a:p>
          <a:p>
            <a:pPr lvl="0">
              <a:spcBef>
                <a:spcPts val="0"/>
              </a:spcBef>
              <a:buNone/>
            </a:pPr>
            <a:r>
              <a:rPr lang="en" sz="2000"/>
              <a:t>2. MP1 is disaster</a:t>
            </a:r>
          </a:p>
        </p:txBody>
      </p:sp>
      <p:sp>
        <p:nvSpPr>
          <p:cNvPr id="332" name="Shape 332"/>
          <p:cNvSpPr txBox="1"/>
          <p:nvPr/>
        </p:nvSpPr>
        <p:spPr>
          <a:xfrm>
            <a:off x="2201550" y="4577325"/>
            <a:ext cx="2442900" cy="1162800"/>
          </a:xfrm>
          <a:prstGeom prst="rect">
            <a:avLst/>
          </a:prstGeom>
          <a:noFill/>
          <a:ln>
            <a:noFill/>
          </a:ln>
        </p:spPr>
        <p:txBody>
          <a:bodyPr wrap="square" lIns="91425" tIns="91425" rIns="91425" bIns="91425" anchor="t" anchorCtr="0">
            <a:noAutofit/>
          </a:bodyPr>
          <a:lstStyle/>
          <a:p>
            <a:pPr lvl="0" rtl="0">
              <a:spcBef>
                <a:spcPts val="0"/>
              </a:spcBef>
              <a:buNone/>
            </a:pPr>
            <a:r>
              <a:rPr lang="en" sz="2000"/>
              <a:t>1. MP1 is disaster</a:t>
            </a:r>
          </a:p>
          <a:p>
            <a:pPr lvl="0" rtl="0">
              <a:spcBef>
                <a:spcPts val="0"/>
              </a:spcBef>
              <a:buNone/>
            </a:pPr>
            <a:endParaRPr sz="2000"/>
          </a:p>
          <a:p>
            <a:pPr lvl="0" rtl="0">
              <a:spcBef>
                <a:spcPts val="0"/>
              </a:spcBef>
              <a:buNone/>
            </a:pPr>
            <a:r>
              <a:rPr lang="en" sz="2000"/>
              <a:t>2. MP1 is easy</a:t>
            </a:r>
          </a:p>
        </p:txBody>
      </p:sp>
      <p:sp>
        <p:nvSpPr>
          <p:cNvPr id="333" name="Shape 333"/>
          <p:cNvSpPr/>
          <p:nvPr/>
        </p:nvSpPr>
        <p:spPr>
          <a:xfrm>
            <a:off x="4921850" y="3209100"/>
            <a:ext cx="1427400" cy="592200"/>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 sz="2200"/>
              <a:t>Replica1</a:t>
            </a:r>
          </a:p>
        </p:txBody>
      </p:sp>
      <p:sp>
        <p:nvSpPr>
          <p:cNvPr id="334" name="Shape 334"/>
          <p:cNvSpPr/>
          <p:nvPr/>
        </p:nvSpPr>
        <p:spPr>
          <a:xfrm>
            <a:off x="4921850" y="4862625"/>
            <a:ext cx="1427400" cy="592200"/>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 sz="2200"/>
              <a:t>Replica2</a:t>
            </a:r>
          </a:p>
        </p:txBody>
      </p:sp>
      <p:sp>
        <p:nvSpPr>
          <p:cNvPr id="335" name="Shape 335"/>
          <p:cNvSpPr/>
          <p:nvPr/>
        </p:nvSpPr>
        <p:spPr>
          <a:xfrm>
            <a:off x="6423000" y="2923800"/>
            <a:ext cx="206100" cy="1162800"/>
          </a:xfrm>
          <a:prstGeom prst="leftBrace">
            <a:avLst>
              <a:gd name="adj1" fmla="val 8333"/>
              <a:gd name="adj2" fmla="val 50000"/>
            </a:avLst>
          </a:prstGeom>
          <a:no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36" name="Shape 336"/>
          <p:cNvSpPr/>
          <p:nvPr/>
        </p:nvSpPr>
        <p:spPr>
          <a:xfrm>
            <a:off x="6423000" y="4577325"/>
            <a:ext cx="206100" cy="1162800"/>
          </a:xfrm>
          <a:prstGeom prst="leftBrace">
            <a:avLst>
              <a:gd name="adj1" fmla="val 8333"/>
              <a:gd name="adj2" fmla="val 50000"/>
            </a:avLst>
          </a:prstGeom>
          <a:no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37" name="Shape 337"/>
          <p:cNvSpPr txBox="1"/>
          <p:nvPr/>
        </p:nvSpPr>
        <p:spPr>
          <a:xfrm>
            <a:off x="6629100" y="2923800"/>
            <a:ext cx="2442900" cy="1162800"/>
          </a:xfrm>
          <a:prstGeom prst="rect">
            <a:avLst/>
          </a:prstGeom>
          <a:noFill/>
          <a:ln>
            <a:noFill/>
          </a:ln>
        </p:spPr>
        <p:txBody>
          <a:bodyPr wrap="square" lIns="91425" tIns="91425" rIns="91425" bIns="91425" anchor="t" anchorCtr="0">
            <a:noAutofit/>
          </a:bodyPr>
          <a:lstStyle/>
          <a:p>
            <a:pPr lvl="0" rtl="0">
              <a:spcBef>
                <a:spcPts val="0"/>
              </a:spcBef>
              <a:buNone/>
            </a:pPr>
            <a:r>
              <a:rPr lang="en" sz="2000"/>
              <a:t>1. MP1 is disaster</a:t>
            </a:r>
          </a:p>
          <a:p>
            <a:pPr lvl="0" rtl="0">
              <a:spcBef>
                <a:spcPts val="0"/>
              </a:spcBef>
              <a:buNone/>
            </a:pPr>
            <a:endParaRPr sz="2000"/>
          </a:p>
          <a:p>
            <a:pPr lvl="0" rtl="0">
              <a:spcBef>
                <a:spcPts val="0"/>
              </a:spcBef>
              <a:buNone/>
            </a:pPr>
            <a:r>
              <a:rPr lang="en" sz="2000"/>
              <a:t>2. MP1 is easy</a:t>
            </a:r>
          </a:p>
        </p:txBody>
      </p:sp>
      <p:sp>
        <p:nvSpPr>
          <p:cNvPr id="338" name="Shape 338"/>
          <p:cNvSpPr txBox="1"/>
          <p:nvPr/>
        </p:nvSpPr>
        <p:spPr>
          <a:xfrm>
            <a:off x="6702850" y="4473900"/>
            <a:ext cx="2442900" cy="1660200"/>
          </a:xfrm>
          <a:prstGeom prst="rect">
            <a:avLst/>
          </a:prstGeom>
          <a:noFill/>
          <a:ln>
            <a:noFill/>
          </a:ln>
        </p:spPr>
        <p:txBody>
          <a:bodyPr wrap="square" lIns="91425" tIns="91425" rIns="91425" bIns="91425" anchor="t" anchorCtr="0">
            <a:noAutofit/>
          </a:bodyPr>
          <a:lstStyle/>
          <a:p>
            <a:pPr lvl="0" rtl="0">
              <a:spcBef>
                <a:spcPts val="0"/>
              </a:spcBef>
              <a:buNone/>
            </a:pPr>
            <a:r>
              <a:rPr lang="en" sz="2000"/>
              <a:t>1. MP1 is disaster</a:t>
            </a:r>
          </a:p>
          <a:p>
            <a:pPr lvl="0" rtl="0">
              <a:spcBef>
                <a:spcPts val="0"/>
              </a:spcBef>
              <a:buNone/>
            </a:pPr>
            <a:endParaRPr sz="2000"/>
          </a:p>
          <a:p>
            <a:pPr lvl="0">
              <a:spcBef>
                <a:spcPts val="0"/>
              </a:spcBef>
              <a:buNone/>
            </a:pPr>
            <a:r>
              <a:rPr lang="en" sz="2000">
                <a:solidFill>
                  <a:schemeClr val="accent3"/>
                </a:solidFill>
              </a:rPr>
              <a:t>2. MP1 is easy</a:t>
            </a:r>
          </a:p>
          <a:p>
            <a:pPr lvl="0" rtl="0">
              <a:spcBef>
                <a:spcPts val="0"/>
              </a:spcBef>
              <a:buNone/>
            </a:pPr>
            <a:r>
              <a:rPr lang="en" sz="2000">
                <a:solidFill>
                  <a:schemeClr val="accent3"/>
                </a:solidFill>
              </a:rPr>
              <a:t>(not arrived)</a:t>
            </a:r>
          </a:p>
        </p:txBody>
      </p:sp>
      <p:cxnSp>
        <p:nvCxnSpPr>
          <p:cNvPr id="339" name="Shape 339"/>
          <p:cNvCxnSpPr>
            <a:stCxn id="326" idx="2"/>
          </p:cNvCxnSpPr>
          <p:nvPr/>
        </p:nvCxnSpPr>
        <p:spPr>
          <a:xfrm>
            <a:off x="4573800" y="2471900"/>
            <a:ext cx="0" cy="3870900"/>
          </a:xfrm>
          <a:prstGeom prst="straightConnector1">
            <a:avLst/>
          </a:prstGeom>
          <a:noFill/>
          <a:ln w="28575" cap="flat" cmpd="sng">
            <a:solidFill>
              <a:schemeClr val="dk2"/>
            </a:solidFill>
            <a:prstDash val="solid"/>
            <a:round/>
            <a:headEnd type="none" w="lg" len="lg"/>
            <a:tailEnd type="none" w="lg" len="lg"/>
          </a:ln>
        </p:spPr>
      </p:cxnSp>
      <p:sp>
        <p:nvSpPr>
          <p:cNvPr id="340" name="Shape 340"/>
          <p:cNvSpPr txBox="1"/>
          <p:nvPr/>
        </p:nvSpPr>
        <p:spPr>
          <a:xfrm>
            <a:off x="1550500" y="6053700"/>
            <a:ext cx="1695600" cy="804300"/>
          </a:xfrm>
          <a:prstGeom prst="rect">
            <a:avLst/>
          </a:prstGeom>
          <a:noFill/>
          <a:ln>
            <a:noFill/>
          </a:ln>
        </p:spPr>
        <p:txBody>
          <a:bodyPr wrap="square" lIns="91425" tIns="91425" rIns="91425" bIns="91425" anchor="ctr" anchorCtr="0">
            <a:noAutofit/>
          </a:bodyPr>
          <a:lstStyle/>
          <a:p>
            <a:pPr lvl="0" algn="ctr" rtl="0">
              <a:spcBef>
                <a:spcPts val="0"/>
              </a:spcBef>
              <a:buNone/>
            </a:pPr>
            <a:r>
              <a:rPr lang="en" sz="2600" b="1">
                <a:solidFill>
                  <a:schemeClr val="accent3"/>
                </a:solidFill>
                <a:latin typeface="Raleway"/>
                <a:ea typeface="Raleway"/>
                <a:cs typeface="Raleway"/>
                <a:sym typeface="Raleway"/>
              </a:rPr>
              <a:t>Order</a:t>
            </a:r>
          </a:p>
        </p:txBody>
      </p:sp>
      <p:sp>
        <p:nvSpPr>
          <p:cNvPr id="341" name="Shape 341"/>
          <p:cNvSpPr txBox="1"/>
          <p:nvPr/>
        </p:nvSpPr>
        <p:spPr>
          <a:xfrm>
            <a:off x="6235650" y="6053700"/>
            <a:ext cx="1695600" cy="804300"/>
          </a:xfrm>
          <a:prstGeom prst="rect">
            <a:avLst/>
          </a:prstGeom>
          <a:noFill/>
          <a:ln>
            <a:noFill/>
          </a:ln>
        </p:spPr>
        <p:txBody>
          <a:bodyPr wrap="square" lIns="91425" tIns="91425" rIns="91425" bIns="91425" anchor="ctr" anchorCtr="0">
            <a:noAutofit/>
          </a:bodyPr>
          <a:lstStyle/>
          <a:p>
            <a:pPr lvl="0" algn="ctr" rtl="0">
              <a:spcBef>
                <a:spcPts val="0"/>
              </a:spcBef>
              <a:buNone/>
            </a:pPr>
            <a:r>
              <a:rPr lang="en" sz="2600" b="1">
                <a:solidFill>
                  <a:schemeClr val="accent3"/>
                </a:solidFill>
                <a:latin typeface="Raleway"/>
                <a:ea typeface="Raleway"/>
                <a:cs typeface="Raleway"/>
                <a:sym typeface="Raleway"/>
              </a:rPr>
              <a:t>Visibility</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Shape 346"/>
          <p:cNvSpPr txBox="1">
            <a:spLocks noGrp="1"/>
          </p:cNvSpPr>
          <p:nvPr>
            <p:ph type="title"/>
          </p:nvPr>
        </p:nvSpPr>
        <p:spPr>
          <a:xfrm>
            <a:off x="729450" y="1758200"/>
            <a:ext cx="7688700" cy="713700"/>
          </a:xfrm>
          <a:prstGeom prst="rect">
            <a:avLst/>
          </a:prstGeom>
        </p:spPr>
        <p:txBody>
          <a:bodyPr wrap="square" lIns="91425" tIns="91425" rIns="91425" bIns="91425" anchor="t" anchorCtr="0">
            <a:noAutofit/>
          </a:bodyPr>
          <a:lstStyle/>
          <a:p>
            <a:pPr lvl="0" rtl="0">
              <a:spcBef>
                <a:spcPts val="0"/>
              </a:spcBef>
              <a:buNone/>
            </a:pPr>
            <a:r>
              <a:rPr lang="en"/>
              <a:t>Avoid Inconsistency in GFS</a:t>
            </a:r>
          </a:p>
        </p:txBody>
      </p:sp>
      <p:sp>
        <p:nvSpPr>
          <p:cNvPr id="347" name="Shape 347"/>
          <p:cNvSpPr txBox="1">
            <a:spLocks noGrp="1"/>
          </p:cNvSpPr>
          <p:nvPr>
            <p:ph type="body" idx="1"/>
          </p:nvPr>
        </p:nvSpPr>
        <p:spPr>
          <a:xfrm>
            <a:off x="729450" y="2370675"/>
            <a:ext cx="7688700" cy="4001700"/>
          </a:xfrm>
          <a:prstGeom prst="rect">
            <a:avLst/>
          </a:prstGeom>
        </p:spPr>
        <p:txBody>
          <a:bodyPr wrap="square" lIns="91425" tIns="91425" rIns="91425" bIns="91425" anchor="t" anchorCtr="0">
            <a:noAutofit/>
          </a:bodyPr>
          <a:lstStyle/>
          <a:p>
            <a:pPr marL="457200" marR="0" lvl="0" indent="-368300" algn="l" rtl="0">
              <a:lnSpc>
                <a:spcPct val="115000"/>
              </a:lnSpc>
              <a:spcBef>
                <a:spcPts val="0"/>
              </a:spcBef>
              <a:spcAft>
                <a:spcPts val="1600"/>
              </a:spcAft>
              <a:buSzPct val="100000"/>
              <a:buAutoNum type="arabicPeriod"/>
            </a:pPr>
            <a:r>
              <a:rPr lang="en" sz="2200"/>
              <a:t>inexpensive commodity hardware</a:t>
            </a:r>
          </a:p>
          <a:p>
            <a:pPr marL="457200" marR="0" lvl="0" indent="-368300" algn="l" rtl="0">
              <a:lnSpc>
                <a:spcPct val="115000"/>
              </a:lnSpc>
              <a:spcBef>
                <a:spcPts val="0"/>
              </a:spcBef>
              <a:spcAft>
                <a:spcPts val="1600"/>
              </a:spcAft>
              <a:buSzPct val="100000"/>
              <a:buAutoNum type="arabicPeriod"/>
            </a:pPr>
            <a:r>
              <a:rPr lang="en" sz="2200"/>
              <a:t>failures are norm rather than exception</a:t>
            </a:r>
          </a:p>
          <a:p>
            <a:pPr marL="457200" marR="0" lvl="0" indent="-368300" algn="l" rtl="0">
              <a:lnSpc>
                <a:spcPct val="115000"/>
              </a:lnSpc>
              <a:spcBef>
                <a:spcPts val="0"/>
              </a:spcBef>
              <a:spcAft>
                <a:spcPts val="1600"/>
              </a:spcAft>
              <a:buClr>
                <a:schemeClr val="accent3"/>
              </a:buClr>
              <a:buSzPct val="100000"/>
              <a:buAutoNum type="arabicPeriod"/>
            </a:pPr>
            <a:r>
              <a:rPr lang="en" sz="2200">
                <a:solidFill>
                  <a:schemeClr val="accent3"/>
                </a:solidFill>
              </a:rPr>
              <a:t>large file size (multi-GB, 2003)</a:t>
            </a:r>
          </a:p>
          <a:p>
            <a:pPr marL="457200" marR="0" lvl="0" indent="-368300" algn="l" rtl="0">
              <a:lnSpc>
                <a:spcPct val="115000"/>
              </a:lnSpc>
              <a:spcBef>
                <a:spcPts val="0"/>
              </a:spcBef>
              <a:spcAft>
                <a:spcPts val="1600"/>
              </a:spcAft>
              <a:buClr>
                <a:schemeClr val="accent3"/>
              </a:buClr>
              <a:buSzPct val="100000"/>
              <a:buAutoNum type="arabicPeriod"/>
            </a:pPr>
            <a:r>
              <a:rPr lang="en" sz="2200">
                <a:solidFill>
                  <a:schemeClr val="accent3"/>
                </a:solidFill>
              </a:rPr>
              <a:t>large sequential read/write &amp; small random read</a:t>
            </a:r>
          </a:p>
          <a:p>
            <a:pPr marL="457200" marR="0" lvl="0" indent="-368300" algn="l" rtl="0">
              <a:lnSpc>
                <a:spcPct val="115000"/>
              </a:lnSpc>
              <a:spcBef>
                <a:spcPts val="0"/>
              </a:spcBef>
              <a:spcAft>
                <a:spcPts val="1600"/>
              </a:spcAft>
              <a:buClr>
                <a:schemeClr val="accent3"/>
              </a:buClr>
              <a:buSzPct val="100000"/>
              <a:buAutoNum type="arabicPeriod"/>
            </a:pPr>
            <a:r>
              <a:rPr lang="en" sz="2200">
                <a:solidFill>
                  <a:schemeClr val="accent3"/>
                </a:solidFill>
              </a:rPr>
              <a:t>concurrent append</a:t>
            </a:r>
          </a:p>
          <a:p>
            <a:pPr marL="457200" marR="0" lvl="0" indent="-368300" algn="l" rtl="0">
              <a:lnSpc>
                <a:spcPct val="115000"/>
              </a:lnSpc>
              <a:spcBef>
                <a:spcPts val="0"/>
              </a:spcBef>
              <a:spcAft>
                <a:spcPts val="1600"/>
              </a:spcAft>
              <a:buSzPct val="100000"/>
              <a:buAutoNum type="arabicPeriod"/>
            </a:pPr>
            <a:r>
              <a:rPr lang="en" sz="2200"/>
              <a:t>codesigning applications with file system</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Shape 352"/>
          <p:cNvSpPr txBox="1">
            <a:spLocks noGrp="1"/>
          </p:cNvSpPr>
          <p:nvPr>
            <p:ph type="title"/>
          </p:nvPr>
        </p:nvSpPr>
        <p:spPr>
          <a:xfrm>
            <a:off x="729450" y="1758200"/>
            <a:ext cx="7688700" cy="713700"/>
          </a:xfrm>
          <a:prstGeom prst="rect">
            <a:avLst/>
          </a:prstGeom>
        </p:spPr>
        <p:txBody>
          <a:bodyPr wrap="square" lIns="91425" tIns="91425" rIns="91425" bIns="91425" anchor="t" anchorCtr="0">
            <a:noAutofit/>
          </a:bodyPr>
          <a:lstStyle/>
          <a:p>
            <a:pPr lvl="0">
              <a:spcBef>
                <a:spcPts val="0"/>
              </a:spcBef>
              <a:buNone/>
            </a:pPr>
            <a:r>
              <a:rPr lang="en"/>
              <a:t>Mutation → Consistency Problem</a:t>
            </a:r>
          </a:p>
        </p:txBody>
      </p:sp>
      <p:sp>
        <p:nvSpPr>
          <p:cNvPr id="353" name="Shape 353"/>
          <p:cNvSpPr txBox="1">
            <a:spLocks noGrp="1"/>
          </p:cNvSpPr>
          <p:nvPr>
            <p:ph type="body" idx="1"/>
          </p:nvPr>
        </p:nvSpPr>
        <p:spPr>
          <a:xfrm>
            <a:off x="729450" y="2416375"/>
            <a:ext cx="8150400" cy="3370200"/>
          </a:xfrm>
          <a:prstGeom prst="rect">
            <a:avLst/>
          </a:prstGeom>
        </p:spPr>
        <p:txBody>
          <a:bodyPr wrap="square" lIns="91425" tIns="91425" rIns="91425" bIns="91425" anchor="t" anchorCtr="0">
            <a:noAutofit/>
          </a:bodyPr>
          <a:lstStyle/>
          <a:p>
            <a:pPr marL="457200" lvl="0" indent="-368300" rtl="0">
              <a:spcBef>
                <a:spcPts val="0"/>
              </a:spcBef>
              <a:buSzPct val="100000"/>
            </a:pPr>
            <a:r>
              <a:rPr lang="en" sz="2200"/>
              <a:t>mutations in GFS</a:t>
            </a:r>
          </a:p>
          <a:p>
            <a:pPr marL="914400" lvl="1" indent="-368300" rtl="0">
              <a:spcBef>
                <a:spcPts val="0"/>
              </a:spcBef>
              <a:buSzPct val="100000"/>
            </a:pPr>
            <a:r>
              <a:rPr lang="en" sz="2200"/>
              <a:t>write</a:t>
            </a:r>
          </a:p>
          <a:p>
            <a:pPr marL="914400" lvl="1" indent="-368300" rtl="0">
              <a:spcBef>
                <a:spcPts val="0"/>
              </a:spcBef>
              <a:buSzPct val="100000"/>
            </a:pPr>
            <a:r>
              <a:rPr lang="en" sz="2200"/>
              <a:t>record append</a:t>
            </a:r>
          </a:p>
          <a:p>
            <a:pPr marL="457200" lvl="0" indent="-368300" rtl="0">
              <a:spcBef>
                <a:spcPts val="0"/>
              </a:spcBef>
              <a:buSzPct val="100000"/>
            </a:pPr>
            <a:r>
              <a:rPr lang="en" sz="2200"/>
              <a:t>consistency model</a:t>
            </a:r>
          </a:p>
          <a:p>
            <a:pPr marL="914400" lvl="1" indent="-368300" rtl="0">
              <a:spcBef>
                <a:spcPts val="0"/>
              </a:spcBef>
              <a:buSzPct val="100000"/>
            </a:pPr>
            <a:r>
              <a:rPr lang="en" sz="2200"/>
              <a:t>defined (atomic)</a:t>
            </a:r>
          </a:p>
          <a:p>
            <a:pPr marL="914400" lvl="1" indent="-368300" rtl="0">
              <a:spcBef>
                <a:spcPts val="0"/>
              </a:spcBef>
              <a:buSzPct val="100000"/>
            </a:pPr>
            <a:r>
              <a:rPr lang="en" sz="2200"/>
              <a:t>consistent </a:t>
            </a:r>
          </a:p>
          <a:p>
            <a:pPr marL="914400" lvl="1" indent="-368300" rtl="0">
              <a:spcBef>
                <a:spcPts val="0"/>
              </a:spcBef>
              <a:buSzPct val="100000"/>
            </a:pPr>
            <a:r>
              <a:rPr lang="en" sz="2200">
                <a:solidFill>
                  <a:schemeClr val="accent3"/>
                </a:solidFill>
              </a:rPr>
              <a:t>optimistic mechanism</a:t>
            </a:r>
            <a:r>
              <a:rPr lang="en" sz="2200"/>
              <a:t> v.s. pessimistic mechanism (</a:t>
            </a:r>
            <a:r>
              <a:rPr lang="en" sz="2200">
                <a:solidFill>
                  <a:schemeClr val="accent3"/>
                </a:solidFill>
              </a:rPr>
              <a:t>why?</a:t>
            </a:r>
            <a:r>
              <a:rPr lang="en" sz="2200"/>
              <a:t>)</a:t>
            </a:r>
          </a:p>
        </p:txBody>
      </p:sp>
      <p:pic>
        <p:nvPicPr>
          <p:cNvPr id="354" name="Shape 354" descr="屏幕快照 2017-09-26 下午9.06.06.png"/>
          <p:cNvPicPr preferRelativeResize="0"/>
          <p:nvPr/>
        </p:nvPicPr>
        <p:blipFill>
          <a:blip r:embed="rId3">
            <a:alphaModFix/>
          </a:blip>
          <a:stretch>
            <a:fillRect/>
          </a:stretch>
        </p:blipFill>
        <p:spPr>
          <a:xfrm>
            <a:off x="3987924" y="2782199"/>
            <a:ext cx="4723699" cy="15460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Shape 359"/>
          <p:cNvSpPr txBox="1">
            <a:spLocks noGrp="1"/>
          </p:cNvSpPr>
          <p:nvPr>
            <p:ph type="title"/>
          </p:nvPr>
        </p:nvSpPr>
        <p:spPr>
          <a:xfrm>
            <a:off x="729450" y="1758200"/>
            <a:ext cx="7688700" cy="713700"/>
          </a:xfrm>
          <a:prstGeom prst="rect">
            <a:avLst/>
          </a:prstGeom>
        </p:spPr>
        <p:txBody>
          <a:bodyPr wrap="square" lIns="91425" tIns="91425" rIns="91425" bIns="91425" anchor="t" anchorCtr="0">
            <a:noAutofit/>
          </a:bodyPr>
          <a:lstStyle/>
          <a:p>
            <a:pPr lvl="0" rtl="0">
              <a:spcBef>
                <a:spcPts val="0"/>
              </a:spcBef>
              <a:buNone/>
            </a:pPr>
            <a:r>
              <a:rPr lang="en"/>
              <a:t>Mechanisms for Consistent Write &amp; Append</a:t>
            </a:r>
          </a:p>
        </p:txBody>
      </p:sp>
      <p:sp>
        <p:nvSpPr>
          <p:cNvPr id="360" name="Shape 360"/>
          <p:cNvSpPr txBox="1">
            <a:spLocks noGrp="1"/>
          </p:cNvSpPr>
          <p:nvPr>
            <p:ph type="body" idx="1"/>
          </p:nvPr>
        </p:nvSpPr>
        <p:spPr>
          <a:xfrm>
            <a:off x="729450" y="2619425"/>
            <a:ext cx="4380000" cy="2189400"/>
          </a:xfrm>
          <a:prstGeom prst="rect">
            <a:avLst/>
          </a:prstGeom>
        </p:spPr>
        <p:txBody>
          <a:bodyPr wrap="square" lIns="91425" tIns="91425" rIns="91425" bIns="91425" anchor="t" anchorCtr="0">
            <a:noAutofit/>
          </a:bodyPr>
          <a:lstStyle/>
          <a:p>
            <a:pPr marL="457200" lvl="0" indent="-368300" rtl="0">
              <a:spcBef>
                <a:spcPts val="0"/>
              </a:spcBef>
              <a:buSzPct val="100000"/>
            </a:pPr>
            <a:r>
              <a:rPr lang="en" sz="2200">
                <a:solidFill>
                  <a:schemeClr val="accent3"/>
                </a:solidFill>
              </a:rPr>
              <a:t>Order</a:t>
            </a:r>
            <a:r>
              <a:rPr lang="en" sz="2200"/>
              <a:t>: lease to primary and primary decides the order</a:t>
            </a:r>
          </a:p>
          <a:p>
            <a:pPr marL="457200" lvl="0" indent="-368300" rtl="0">
              <a:spcBef>
                <a:spcPts val="0"/>
              </a:spcBef>
              <a:buSzPct val="100000"/>
            </a:pPr>
            <a:r>
              <a:rPr lang="en" sz="2200">
                <a:solidFill>
                  <a:schemeClr val="accent3"/>
                </a:solidFill>
              </a:rPr>
              <a:t>Visibility:</a:t>
            </a:r>
            <a:r>
              <a:rPr lang="en" sz="2200"/>
              <a:t> version number eliminates stale replicas</a:t>
            </a:r>
          </a:p>
          <a:p>
            <a:pPr marL="457200" lvl="0" indent="-368300" rtl="0">
              <a:spcBef>
                <a:spcPts val="0"/>
              </a:spcBef>
              <a:buSzPct val="100000"/>
            </a:pPr>
            <a:r>
              <a:rPr lang="en" sz="2200">
                <a:solidFill>
                  <a:schemeClr val="accent3"/>
                </a:solidFill>
              </a:rPr>
              <a:t>Integrity: </a:t>
            </a:r>
            <a:r>
              <a:rPr lang="en" sz="2200"/>
              <a:t>checksum</a:t>
            </a:r>
          </a:p>
        </p:txBody>
      </p:sp>
      <p:pic>
        <p:nvPicPr>
          <p:cNvPr id="361" name="Shape 361" descr="屏幕快照 2017-09-26 下午6.11.01.png"/>
          <p:cNvPicPr preferRelativeResize="0"/>
          <p:nvPr/>
        </p:nvPicPr>
        <p:blipFill>
          <a:blip r:embed="rId3">
            <a:alphaModFix/>
          </a:blip>
          <a:stretch>
            <a:fillRect/>
          </a:stretch>
        </p:blipFill>
        <p:spPr>
          <a:xfrm>
            <a:off x="5192474" y="2418549"/>
            <a:ext cx="3633474" cy="3111650"/>
          </a:xfrm>
          <a:prstGeom prst="rect">
            <a:avLst/>
          </a:prstGeom>
          <a:noFill/>
          <a:ln>
            <a:noFill/>
          </a:ln>
        </p:spPr>
      </p:pic>
      <p:sp>
        <p:nvSpPr>
          <p:cNvPr id="362" name="Shape 362"/>
          <p:cNvSpPr txBox="1"/>
          <p:nvPr/>
        </p:nvSpPr>
        <p:spPr>
          <a:xfrm>
            <a:off x="794700" y="6051900"/>
            <a:ext cx="7554600" cy="806100"/>
          </a:xfrm>
          <a:prstGeom prst="rect">
            <a:avLst/>
          </a:prstGeom>
          <a:noFill/>
          <a:ln>
            <a:noFill/>
          </a:ln>
        </p:spPr>
        <p:txBody>
          <a:bodyPr wrap="square" lIns="91425" tIns="91425" rIns="91425" bIns="91425" anchor="ctr" anchorCtr="0">
            <a:noAutofit/>
          </a:bodyPr>
          <a:lstStyle/>
          <a:p>
            <a:pPr lvl="0" rtl="0">
              <a:lnSpc>
                <a:spcPct val="115000"/>
              </a:lnSpc>
              <a:spcBef>
                <a:spcPts val="0"/>
              </a:spcBef>
              <a:spcAft>
                <a:spcPts val="1600"/>
              </a:spcAft>
              <a:buNone/>
            </a:pPr>
            <a:r>
              <a:rPr lang="en" sz="1800">
                <a:solidFill>
                  <a:schemeClr val="accent1"/>
                </a:solidFill>
                <a:latin typeface="Lato"/>
                <a:ea typeface="Lato"/>
                <a:cs typeface="Lato"/>
                <a:sym typeface="Lato"/>
              </a:rPr>
              <a:t>Consistency model defines rules for the apparent </a:t>
            </a:r>
            <a:r>
              <a:rPr lang="en" sz="1800">
                <a:solidFill>
                  <a:schemeClr val="accent3"/>
                </a:solidFill>
                <a:latin typeface="Lato"/>
                <a:ea typeface="Lato"/>
                <a:cs typeface="Lato"/>
                <a:sym typeface="Lato"/>
              </a:rPr>
              <a:t>order and visibility</a:t>
            </a:r>
            <a:r>
              <a:rPr lang="en" sz="1800">
                <a:solidFill>
                  <a:schemeClr val="accent1"/>
                </a:solidFill>
                <a:latin typeface="Lato"/>
                <a:ea typeface="Lato"/>
                <a:cs typeface="Lato"/>
                <a:sym typeface="Lato"/>
              </a:rPr>
              <a:t> of updates (mutation), and it is a continuum with tradeoffs.    -- Todd Lipcon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Shape 367"/>
          <p:cNvSpPr txBox="1">
            <a:spLocks noGrp="1"/>
          </p:cNvSpPr>
          <p:nvPr>
            <p:ph type="title"/>
          </p:nvPr>
        </p:nvSpPr>
        <p:spPr>
          <a:xfrm>
            <a:off x="729450" y="1758200"/>
            <a:ext cx="7688700" cy="713700"/>
          </a:xfrm>
          <a:prstGeom prst="rect">
            <a:avLst/>
          </a:prstGeom>
        </p:spPr>
        <p:txBody>
          <a:bodyPr wrap="square" lIns="91425" tIns="91425" rIns="91425" bIns="91425" anchor="t" anchorCtr="0">
            <a:noAutofit/>
          </a:bodyPr>
          <a:lstStyle/>
          <a:p>
            <a:pPr lvl="0">
              <a:spcBef>
                <a:spcPts val="0"/>
              </a:spcBef>
              <a:buNone/>
            </a:pPr>
            <a:r>
              <a:rPr lang="en"/>
              <a:t>However, clients cache chunk locations!</a:t>
            </a:r>
          </a:p>
        </p:txBody>
      </p:sp>
      <p:sp>
        <p:nvSpPr>
          <p:cNvPr id="368" name="Shape 368"/>
          <p:cNvSpPr txBox="1">
            <a:spLocks noGrp="1"/>
          </p:cNvSpPr>
          <p:nvPr>
            <p:ph type="body" idx="1"/>
          </p:nvPr>
        </p:nvSpPr>
        <p:spPr>
          <a:xfrm>
            <a:off x="729450" y="2771833"/>
            <a:ext cx="7688700" cy="3014700"/>
          </a:xfrm>
          <a:prstGeom prst="rect">
            <a:avLst/>
          </a:prstGeom>
        </p:spPr>
        <p:txBody>
          <a:bodyPr wrap="square" lIns="91425" tIns="91425" rIns="91425" bIns="91425" anchor="t" anchorCtr="0">
            <a:noAutofit/>
          </a:bodyPr>
          <a:lstStyle/>
          <a:p>
            <a:pPr marL="457200" lvl="0" indent="-368300" rtl="0">
              <a:spcBef>
                <a:spcPts val="0"/>
              </a:spcBef>
              <a:buSzPct val="100000"/>
            </a:pPr>
            <a:r>
              <a:rPr lang="en" sz="2200"/>
              <a:t>Recall NFS</a:t>
            </a:r>
          </a:p>
          <a:p>
            <a:pPr marL="457200" lvl="0" indent="-368300">
              <a:spcBef>
                <a:spcPts val="0"/>
              </a:spcBef>
              <a:buSzPct val="100000"/>
            </a:pPr>
            <a:r>
              <a:rPr lang="en" sz="2200">
                <a:solidFill>
                  <a:schemeClr val="accent3"/>
                </a:solidFill>
              </a:rPr>
              <a:t>Question:</a:t>
            </a:r>
            <a:r>
              <a:rPr lang="en" sz="2200"/>
              <a:t> What’s the consequence? And why?</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Shape 373"/>
          <p:cNvSpPr txBox="1">
            <a:spLocks noGrp="1"/>
          </p:cNvSpPr>
          <p:nvPr>
            <p:ph type="title"/>
          </p:nvPr>
        </p:nvSpPr>
        <p:spPr>
          <a:xfrm>
            <a:off x="729450" y="1758200"/>
            <a:ext cx="7688700" cy="713700"/>
          </a:xfrm>
          <a:prstGeom prst="rect">
            <a:avLst/>
          </a:prstGeom>
        </p:spPr>
        <p:txBody>
          <a:bodyPr wrap="square" lIns="91425" tIns="91425" rIns="91425" bIns="91425" anchor="t" anchorCtr="0">
            <a:noAutofit/>
          </a:bodyPr>
          <a:lstStyle/>
          <a:p>
            <a:pPr lvl="0" rtl="0">
              <a:spcBef>
                <a:spcPts val="0"/>
              </a:spcBef>
              <a:buNone/>
            </a:pPr>
            <a:r>
              <a:rPr lang="en"/>
              <a:t>Major Trade-offs in Distributed Systems</a:t>
            </a:r>
          </a:p>
        </p:txBody>
      </p:sp>
      <p:sp>
        <p:nvSpPr>
          <p:cNvPr id="374" name="Shape 374"/>
          <p:cNvSpPr txBox="1">
            <a:spLocks noGrp="1"/>
          </p:cNvSpPr>
          <p:nvPr>
            <p:ph type="body" idx="1"/>
          </p:nvPr>
        </p:nvSpPr>
        <p:spPr>
          <a:xfrm>
            <a:off x="729450" y="2771833"/>
            <a:ext cx="7688700" cy="3014700"/>
          </a:xfrm>
          <a:prstGeom prst="rect">
            <a:avLst/>
          </a:prstGeom>
        </p:spPr>
        <p:txBody>
          <a:bodyPr wrap="square" lIns="91425" tIns="91425" rIns="91425" bIns="91425" anchor="t" anchorCtr="0">
            <a:noAutofit/>
          </a:bodyPr>
          <a:lstStyle/>
          <a:p>
            <a:pPr marL="457200" lvl="0" indent="-368300" rtl="0">
              <a:spcBef>
                <a:spcPts val="0"/>
              </a:spcBef>
              <a:buSzPct val="100000"/>
            </a:pPr>
            <a:r>
              <a:rPr lang="en" sz="2200"/>
              <a:t>Fault Tolerance</a:t>
            </a:r>
          </a:p>
          <a:p>
            <a:pPr marL="914400" lvl="1" indent="-368300" rtl="0">
              <a:spcBef>
                <a:spcPts val="0"/>
              </a:spcBef>
              <a:buSzPct val="100000"/>
            </a:pPr>
            <a:r>
              <a:rPr lang="en" sz="2200"/>
              <a:t>logging + replication</a:t>
            </a:r>
          </a:p>
          <a:p>
            <a:pPr marL="457200" lvl="0" indent="-368300" rtl="0">
              <a:spcBef>
                <a:spcPts val="0"/>
              </a:spcBef>
              <a:buSzPct val="100000"/>
            </a:pPr>
            <a:r>
              <a:rPr lang="en" sz="2200"/>
              <a:t>Consistency</a:t>
            </a:r>
          </a:p>
          <a:p>
            <a:pPr marL="914400" lvl="1" indent="-368300" rtl="0">
              <a:spcBef>
                <a:spcPts val="0"/>
              </a:spcBef>
              <a:buSzPct val="100000"/>
            </a:pPr>
            <a:r>
              <a:rPr lang="en" sz="2200"/>
              <a:t>mutation order + visibility == lifesaver!</a:t>
            </a:r>
          </a:p>
          <a:p>
            <a:pPr marL="457200" lvl="0" indent="-368300" rtl="0">
              <a:spcBef>
                <a:spcPts val="0"/>
              </a:spcBef>
              <a:buClr>
                <a:schemeClr val="accent3"/>
              </a:buClr>
              <a:buSzPct val="100000"/>
            </a:pPr>
            <a:r>
              <a:rPr lang="en" sz="2200">
                <a:solidFill>
                  <a:schemeClr val="accent3"/>
                </a:solidFill>
              </a:rPr>
              <a:t>Performance</a:t>
            </a:r>
          </a:p>
          <a:p>
            <a:pPr marL="457200" lvl="0" indent="-368300" rtl="0">
              <a:spcBef>
                <a:spcPts val="0"/>
              </a:spcBef>
              <a:buClr>
                <a:schemeClr val="accent3"/>
              </a:buClr>
              <a:buSzPct val="100000"/>
            </a:pPr>
            <a:r>
              <a:rPr lang="en" sz="2200">
                <a:solidFill>
                  <a:schemeClr val="accent3"/>
                </a:solidFill>
              </a:rPr>
              <a:t>Fairness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Shape 379"/>
          <p:cNvSpPr txBox="1">
            <a:spLocks noGrp="1"/>
          </p:cNvSpPr>
          <p:nvPr>
            <p:ph type="title"/>
          </p:nvPr>
        </p:nvSpPr>
        <p:spPr>
          <a:xfrm>
            <a:off x="729450" y="1758200"/>
            <a:ext cx="7688700" cy="713700"/>
          </a:xfrm>
          <a:prstGeom prst="rect">
            <a:avLst/>
          </a:prstGeom>
        </p:spPr>
        <p:txBody>
          <a:bodyPr wrap="square" lIns="91425" tIns="91425" rIns="91425" bIns="91425" anchor="t" anchorCtr="0">
            <a:noAutofit/>
          </a:bodyPr>
          <a:lstStyle/>
          <a:p>
            <a:pPr lvl="0" rtl="0">
              <a:spcBef>
                <a:spcPts val="0"/>
              </a:spcBef>
              <a:buNone/>
            </a:pPr>
            <a:r>
              <a:rPr lang="en"/>
              <a:t>Recall Assumptions</a:t>
            </a:r>
          </a:p>
        </p:txBody>
      </p:sp>
      <p:sp>
        <p:nvSpPr>
          <p:cNvPr id="380" name="Shape 380"/>
          <p:cNvSpPr txBox="1">
            <a:spLocks noGrp="1"/>
          </p:cNvSpPr>
          <p:nvPr>
            <p:ph type="body" idx="1"/>
          </p:nvPr>
        </p:nvSpPr>
        <p:spPr>
          <a:xfrm>
            <a:off x="729450" y="2370675"/>
            <a:ext cx="7688700" cy="4001700"/>
          </a:xfrm>
          <a:prstGeom prst="rect">
            <a:avLst/>
          </a:prstGeom>
        </p:spPr>
        <p:txBody>
          <a:bodyPr wrap="square" lIns="91425" tIns="91425" rIns="91425" bIns="91425" anchor="t" anchorCtr="0">
            <a:noAutofit/>
          </a:bodyPr>
          <a:lstStyle/>
          <a:p>
            <a:pPr marL="457200" marR="0" lvl="0" indent="-368300" algn="l" rtl="0">
              <a:lnSpc>
                <a:spcPct val="115000"/>
              </a:lnSpc>
              <a:spcBef>
                <a:spcPts val="0"/>
              </a:spcBef>
              <a:spcAft>
                <a:spcPts val="1600"/>
              </a:spcAft>
              <a:buSzPct val="100000"/>
              <a:buAutoNum type="arabicPeriod"/>
            </a:pPr>
            <a:r>
              <a:rPr lang="en" sz="2200"/>
              <a:t>inexpensive commodity hardware</a:t>
            </a:r>
          </a:p>
          <a:p>
            <a:pPr marL="457200" marR="0" lvl="0" indent="-368300" algn="l" rtl="0">
              <a:lnSpc>
                <a:spcPct val="115000"/>
              </a:lnSpc>
              <a:spcBef>
                <a:spcPts val="0"/>
              </a:spcBef>
              <a:spcAft>
                <a:spcPts val="1600"/>
              </a:spcAft>
              <a:buSzPct val="100000"/>
              <a:buAutoNum type="arabicPeriod"/>
            </a:pPr>
            <a:r>
              <a:rPr lang="en" sz="2200"/>
              <a:t>failures are norm rather than exception</a:t>
            </a:r>
          </a:p>
          <a:p>
            <a:pPr marL="457200" marR="0" lvl="0" indent="-368300" algn="l" rtl="0">
              <a:lnSpc>
                <a:spcPct val="115000"/>
              </a:lnSpc>
              <a:spcBef>
                <a:spcPts val="0"/>
              </a:spcBef>
              <a:spcAft>
                <a:spcPts val="1600"/>
              </a:spcAft>
              <a:buSzPct val="100000"/>
              <a:buAutoNum type="arabicPeriod"/>
            </a:pPr>
            <a:r>
              <a:rPr lang="en" sz="2200"/>
              <a:t>large file size (multi-GB, 2003)</a:t>
            </a:r>
          </a:p>
          <a:p>
            <a:pPr marL="457200" marR="0" lvl="0" indent="-368300" algn="l" rtl="0">
              <a:lnSpc>
                <a:spcPct val="115000"/>
              </a:lnSpc>
              <a:spcBef>
                <a:spcPts val="0"/>
              </a:spcBef>
              <a:spcAft>
                <a:spcPts val="1600"/>
              </a:spcAft>
              <a:buSzPct val="100000"/>
              <a:buAutoNum type="arabicPeriod"/>
            </a:pPr>
            <a:r>
              <a:rPr lang="en" sz="2200"/>
              <a:t>large sequential read/write &amp; small random read</a:t>
            </a:r>
          </a:p>
          <a:p>
            <a:pPr marL="457200" marR="0" lvl="0" indent="-368300" algn="l" rtl="0">
              <a:lnSpc>
                <a:spcPct val="115000"/>
              </a:lnSpc>
              <a:spcBef>
                <a:spcPts val="0"/>
              </a:spcBef>
              <a:spcAft>
                <a:spcPts val="1600"/>
              </a:spcAft>
              <a:buSzPct val="100000"/>
              <a:buAutoNum type="arabicPeriod"/>
            </a:pPr>
            <a:r>
              <a:rPr lang="en" sz="2200"/>
              <a:t>concurrent append</a:t>
            </a:r>
          </a:p>
          <a:p>
            <a:pPr marL="457200" marR="0" lvl="0" indent="-368300" algn="l" rtl="0">
              <a:lnSpc>
                <a:spcPct val="115000"/>
              </a:lnSpc>
              <a:spcBef>
                <a:spcPts val="0"/>
              </a:spcBef>
              <a:spcAft>
                <a:spcPts val="1600"/>
              </a:spcAft>
              <a:buClr>
                <a:schemeClr val="accent3"/>
              </a:buClr>
              <a:buSzPct val="100000"/>
              <a:buAutoNum type="arabicPeriod"/>
            </a:pPr>
            <a:r>
              <a:rPr lang="en" sz="2200">
                <a:solidFill>
                  <a:schemeClr val="accent3"/>
                </a:solidFill>
              </a:rPr>
              <a:t>codesigning applications with file system</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Shape 385"/>
          <p:cNvSpPr txBox="1">
            <a:spLocks noGrp="1"/>
          </p:cNvSpPr>
          <p:nvPr>
            <p:ph type="title"/>
          </p:nvPr>
        </p:nvSpPr>
        <p:spPr>
          <a:xfrm>
            <a:off x="729450" y="1758200"/>
            <a:ext cx="7688700" cy="713700"/>
          </a:xfrm>
          <a:prstGeom prst="rect">
            <a:avLst/>
          </a:prstGeom>
        </p:spPr>
        <p:txBody>
          <a:bodyPr wrap="square" lIns="91425" tIns="91425" rIns="91425" bIns="91425" anchor="t" anchorCtr="0">
            <a:noAutofit/>
          </a:bodyPr>
          <a:lstStyle/>
          <a:p>
            <a:pPr lvl="0" rtl="0">
              <a:spcBef>
                <a:spcPts val="0"/>
              </a:spcBef>
              <a:buNone/>
            </a:pPr>
            <a:r>
              <a:rPr lang="en"/>
              <a:t>Performance &amp; Fairness</a:t>
            </a:r>
          </a:p>
        </p:txBody>
      </p:sp>
      <p:sp>
        <p:nvSpPr>
          <p:cNvPr id="386" name="Shape 386"/>
          <p:cNvSpPr txBox="1">
            <a:spLocks noGrp="1"/>
          </p:cNvSpPr>
          <p:nvPr>
            <p:ph type="body" idx="1"/>
          </p:nvPr>
        </p:nvSpPr>
        <p:spPr>
          <a:xfrm>
            <a:off x="729450" y="2471900"/>
            <a:ext cx="7688700" cy="3799500"/>
          </a:xfrm>
          <a:prstGeom prst="rect">
            <a:avLst/>
          </a:prstGeom>
        </p:spPr>
        <p:txBody>
          <a:bodyPr wrap="square" lIns="91425" tIns="91425" rIns="91425" bIns="91425" anchor="t" anchorCtr="0">
            <a:noAutofit/>
          </a:bodyPr>
          <a:lstStyle/>
          <a:p>
            <a:pPr marL="457200" marR="0" lvl="0" indent="-368300" algn="l" rtl="0">
              <a:lnSpc>
                <a:spcPct val="115000"/>
              </a:lnSpc>
              <a:spcBef>
                <a:spcPts val="0"/>
              </a:spcBef>
              <a:spcAft>
                <a:spcPts val="1600"/>
              </a:spcAft>
              <a:buClr>
                <a:schemeClr val="accent1"/>
              </a:buClr>
              <a:buSzPct val="100000"/>
              <a:buFont typeface="Lato"/>
            </a:pPr>
            <a:r>
              <a:rPr lang="en" sz="2200"/>
              <a:t>principle: avoid </a:t>
            </a:r>
            <a:r>
              <a:rPr lang="en" sz="2200">
                <a:solidFill>
                  <a:schemeClr val="accent3"/>
                </a:solidFill>
              </a:rPr>
              <a:t>bottle-neck</a:t>
            </a:r>
            <a:r>
              <a:rPr lang="en" sz="2200"/>
              <a:t>! (recall Amdahl’s Law)</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Shape 391"/>
          <p:cNvSpPr txBox="1">
            <a:spLocks noGrp="1"/>
          </p:cNvSpPr>
          <p:nvPr>
            <p:ph type="title"/>
          </p:nvPr>
        </p:nvSpPr>
        <p:spPr>
          <a:xfrm>
            <a:off x="729450" y="1758200"/>
            <a:ext cx="7688700" cy="713700"/>
          </a:xfrm>
          <a:prstGeom prst="rect">
            <a:avLst/>
          </a:prstGeom>
        </p:spPr>
        <p:txBody>
          <a:bodyPr wrap="square" lIns="91425" tIns="91425" rIns="91425" bIns="91425" anchor="t" anchorCtr="0">
            <a:noAutofit/>
          </a:bodyPr>
          <a:lstStyle/>
          <a:p>
            <a:pPr lvl="0" rtl="0">
              <a:spcBef>
                <a:spcPts val="0"/>
              </a:spcBef>
              <a:buNone/>
            </a:pPr>
            <a:r>
              <a:rPr lang="en"/>
              <a:t>Performance &amp; Fairness</a:t>
            </a:r>
          </a:p>
        </p:txBody>
      </p:sp>
      <p:sp>
        <p:nvSpPr>
          <p:cNvPr id="392" name="Shape 392"/>
          <p:cNvSpPr txBox="1">
            <a:spLocks noGrp="1"/>
          </p:cNvSpPr>
          <p:nvPr>
            <p:ph type="body" idx="1"/>
          </p:nvPr>
        </p:nvSpPr>
        <p:spPr>
          <a:xfrm>
            <a:off x="729450" y="2471900"/>
            <a:ext cx="7688700" cy="3799500"/>
          </a:xfrm>
          <a:prstGeom prst="rect">
            <a:avLst/>
          </a:prstGeom>
        </p:spPr>
        <p:txBody>
          <a:bodyPr wrap="square" lIns="91425" tIns="91425" rIns="91425" bIns="91425" anchor="t" anchorCtr="0">
            <a:noAutofit/>
          </a:bodyPr>
          <a:lstStyle/>
          <a:p>
            <a:pPr marL="457200" lvl="0" indent="-368300" rtl="0">
              <a:spcBef>
                <a:spcPts val="0"/>
              </a:spcBef>
              <a:buSzPct val="100000"/>
            </a:pPr>
            <a:r>
              <a:rPr lang="en" sz="2200"/>
              <a:t>principle: avoid bottle-neck! (recall Amdahl’s Law)</a:t>
            </a:r>
          </a:p>
          <a:p>
            <a:pPr marL="457200" marR="0" lvl="0" indent="-368300" algn="l" rtl="0">
              <a:lnSpc>
                <a:spcPct val="115000"/>
              </a:lnSpc>
              <a:spcBef>
                <a:spcPts val="0"/>
              </a:spcBef>
              <a:spcAft>
                <a:spcPts val="1600"/>
              </a:spcAft>
              <a:buClr>
                <a:schemeClr val="accent1"/>
              </a:buClr>
              <a:buSzPct val="100000"/>
              <a:buFont typeface="Lato"/>
            </a:pPr>
            <a:r>
              <a:rPr lang="en" sz="2200"/>
              <a:t>minimize the involvement of </a:t>
            </a:r>
            <a:r>
              <a:rPr lang="en" sz="2200">
                <a:solidFill>
                  <a:schemeClr val="accent3"/>
                </a:solidFill>
              </a:rPr>
              <a:t>master</a:t>
            </a:r>
          </a:p>
          <a:p>
            <a:pPr marL="914400" marR="0" lvl="1" indent="-368300" algn="l" rtl="0">
              <a:lnSpc>
                <a:spcPct val="115000"/>
              </a:lnSpc>
              <a:spcBef>
                <a:spcPts val="0"/>
              </a:spcBef>
              <a:spcAft>
                <a:spcPts val="1600"/>
              </a:spcAft>
              <a:buSzPct val="100000"/>
            </a:pPr>
            <a:r>
              <a:rPr lang="en" sz="2200"/>
              <a:t>client cache metadata</a:t>
            </a:r>
          </a:p>
          <a:p>
            <a:pPr marL="914400" marR="0" lvl="1" indent="-368300" algn="l" rtl="0">
              <a:lnSpc>
                <a:spcPct val="115000"/>
              </a:lnSpc>
              <a:spcBef>
                <a:spcPts val="0"/>
              </a:spcBef>
              <a:spcAft>
                <a:spcPts val="1600"/>
              </a:spcAft>
              <a:buSzPct val="100000"/>
            </a:pPr>
            <a:r>
              <a:rPr lang="en" sz="2200"/>
              <a:t>lease authorize the primary chunkserver to decide operation order</a:t>
            </a:r>
          </a:p>
          <a:p>
            <a:pPr marL="914400" marR="0" lvl="1" indent="-368300" algn="l" rtl="0">
              <a:lnSpc>
                <a:spcPct val="115000"/>
              </a:lnSpc>
              <a:spcBef>
                <a:spcPts val="0"/>
              </a:spcBef>
              <a:spcAft>
                <a:spcPts val="1600"/>
              </a:spcAft>
              <a:buSzPct val="100000"/>
            </a:pPr>
            <a:r>
              <a:rPr lang="en" sz="2200"/>
              <a:t>namespace management allows concurrent mutations in same directory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798750" y="3801350"/>
            <a:ext cx="7021200" cy="1331100"/>
          </a:xfrm>
          <a:prstGeom prst="rect">
            <a:avLst/>
          </a:prstGeom>
        </p:spPr>
        <p:txBody>
          <a:bodyPr wrap="square" lIns="91425" tIns="91425" rIns="91425" bIns="91425" anchor="ctr" anchorCtr="0">
            <a:noAutofit/>
          </a:bodyPr>
          <a:lstStyle/>
          <a:p>
            <a:pPr lvl="0">
              <a:spcBef>
                <a:spcPts val="0"/>
              </a:spcBef>
              <a:buNone/>
            </a:pPr>
            <a:r>
              <a:rPr lang="en" sz="4200">
                <a:solidFill>
                  <a:srgbClr val="FFFFFF"/>
                </a:solidFill>
              </a:rPr>
              <a:t>Google File System</a:t>
            </a:r>
          </a:p>
        </p:txBody>
      </p:sp>
      <p:sp>
        <p:nvSpPr>
          <p:cNvPr id="104" name="Shape 104"/>
          <p:cNvSpPr txBox="1">
            <a:spLocks noGrp="1"/>
          </p:cNvSpPr>
          <p:nvPr>
            <p:ph type="subTitle" idx="4294967295"/>
          </p:nvPr>
        </p:nvSpPr>
        <p:spPr>
          <a:xfrm>
            <a:off x="790177" y="4818033"/>
            <a:ext cx="7688100" cy="721500"/>
          </a:xfrm>
          <a:prstGeom prst="rect">
            <a:avLst/>
          </a:prstGeom>
        </p:spPr>
        <p:txBody>
          <a:bodyPr wrap="square" lIns="91425" tIns="91425" rIns="91425" bIns="91425" anchor="t" anchorCtr="0">
            <a:noAutofit/>
          </a:bodyPr>
          <a:lstStyle/>
          <a:p>
            <a:pPr lvl="0" rtl="0">
              <a:spcBef>
                <a:spcPts val="0"/>
              </a:spcBef>
              <a:buNone/>
            </a:pPr>
            <a:r>
              <a:rPr lang="en" sz="1800">
                <a:solidFill>
                  <a:srgbClr val="FFFFFF"/>
                </a:solidFill>
              </a:rPr>
              <a:t>Rethinking Distributed File System Tailored for the Workload</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Shape 397"/>
          <p:cNvSpPr txBox="1">
            <a:spLocks noGrp="1"/>
          </p:cNvSpPr>
          <p:nvPr>
            <p:ph type="title"/>
          </p:nvPr>
        </p:nvSpPr>
        <p:spPr>
          <a:xfrm>
            <a:off x="729450" y="1758200"/>
            <a:ext cx="7688700" cy="713700"/>
          </a:xfrm>
          <a:prstGeom prst="rect">
            <a:avLst/>
          </a:prstGeom>
        </p:spPr>
        <p:txBody>
          <a:bodyPr wrap="square" lIns="91425" tIns="91425" rIns="91425" bIns="91425" anchor="t" anchorCtr="0">
            <a:noAutofit/>
          </a:bodyPr>
          <a:lstStyle/>
          <a:p>
            <a:pPr lvl="0" rtl="0">
              <a:spcBef>
                <a:spcPts val="0"/>
              </a:spcBef>
              <a:buNone/>
            </a:pPr>
            <a:r>
              <a:rPr lang="en"/>
              <a:t>Performance &amp; Fairness</a:t>
            </a:r>
          </a:p>
        </p:txBody>
      </p:sp>
      <p:sp>
        <p:nvSpPr>
          <p:cNvPr id="398" name="Shape 398"/>
          <p:cNvSpPr txBox="1">
            <a:spLocks noGrp="1"/>
          </p:cNvSpPr>
          <p:nvPr>
            <p:ph type="body" idx="1"/>
          </p:nvPr>
        </p:nvSpPr>
        <p:spPr>
          <a:xfrm>
            <a:off x="729450" y="2471900"/>
            <a:ext cx="8013900" cy="3799500"/>
          </a:xfrm>
          <a:prstGeom prst="rect">
            <a:avLst/>
          </a:prstGeom>
        </p:spPr>
        <p:txBody>
          <a:bodyPr wrap="square" lIns="91425" tIns="91425" rIns="91425" bIns="91425" anchor="t" anchorCtr="0">
            <a:noAutofit/>
          </a:bodyPr>
          <a:lstStyle/>
          <a:p>
            <a:pPr marL="457200" lvl="0" indent="-368300" rtl="0">
              <a:spcBef>
                <a:spcPts val="0"/>
              </a:spcBef>
              <a:buSzPct val="100000"/>
            </a:pPr>
            <a:r>
              <a:rPr lang="en" sz="2200"/>
              <a:t>principle: avoid bottle-neck! (recall Amdahl’s Law)</a:t>
            </a:r>
          </a:p>
          <a:p>
            <a:pPr marL="457200" marR="0" lvl="0" indent="-368300" algn="l" rtl="0">
              <a:lnSpc>
                <a:spcPct val="115000"/>
              </a:lnSpc>
              <a:spcBef>
                <a:spcPts val="0"/>
              </a:spcBef>
              <a:spcAft>
                <a:spcPts val="1600"/>
              </a:spcAft>
              <a:buSzPct val="100000"/>
              <a:buFont typeface="Lato"/>
            </a:pPr>
            <a:r>
              <a:rPr lang="en" sz="2200"/>
              <a:t>minimize the involvement of master</a:t>
            </a:r>
          </a:p>
          <a:p>
            <a:pPr marL="457200" lvl="0" indent="-368300" rtl="0">
              <a:spcBef>
                <a:spcPts val="0"/>
              </a:spcBef>
              <a:buSzPct val="100000"/>
            </a:pPr>
            <a:r>
              <a:rPr lang="en" sz="2200">
                <a:solidFill>
                  <a:schemeClr val="accent3"/>
                </a:solidFill>
              </a:rPr>
              <a:t>chunkserver</a:t>
            </a:r>
            <a:r>
              <a:rPr lang="en" sz="2200"/>
              <a:t> may also be bottle-neck</a:t>
            </a:r>
          </a:p>
          <a:p>
            <a:pPr marL="914400" lvl="1" indent="-368300" rtl="0">
              <a:spcBef>
                <a:spcPts val="0"/>
              </a:spcBef>
              <a:buSzPct val="100000"/>
            </a:pPr>
            <a:r>
              <a:rPr lang="en" sz="2200"/>
              <a:t>split data-flow and control-flow</a:t>
            </a:r>
          </a:p>
          <a:p>
            <a:pPr marL="914400" lvl="1" indent="-368300" rtl="0">
              <a:spcBef>
                <a:spcPts val="0"/>
              </a:spcBef>
              <a:buSzPct val="100000"/>
            </a:pPr>
            <a:r>
              <a:rPr lang="en" sz="2200"/>
              <a:t>pipelining in data-flow</a:t>
            </a:r>
          </a:p>
          <a:p>
            <a:pPr marL="914400" lvl="1" indent="-368300" rtl="0">
              <a:spcBef>
                <a:spcPts val="0"/>
              </a:spcBef>
              <a:buSzPct val="100000"/>
            </a:pPr>
            <a:r>
              <a:rPr lang="en" sz="2200"/>
              <a:t>data balancing and re-balancing</a:t>
            </a:r>
          </a:p>
          <a:p>
            <a:pPr marL="914400" lvl="1" indent="-368300" rtl="0">
              <a:spcBef>
                <a:spcPts val="0"/>
              </a:spcBef>
              <a:buSzPct val="100000"/>
            </a:pPr>
            <a:r>
              <a:rPr lang="en" sz="2200"/>
              <a:t>operation balancing by indication of recent creation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Shape 403"/>
          <p:cNvSpPr txBox="1">
            <a:spLocks noGrp="1"/>
          </p:cNvSpPr>
          <p:nvPr>
            <p:ph type="title"/>
          </p:nvPr>
        </p:nvSpPr>
        <p:spPr>
          <a:xfrm>
            <a:off x="729450" y="1758200"/>
            <a:ext cx="7688700" cy="713700"/>
          </a:xfrm>
          <a:prstGeom prst="rect">
            <a:avLst/>
          </a:prstGeom>
        </p:spPr>
        <p:txBody>
          <a:bodyPr wrap="square" lIns="91425" tIns="91425" rIns="91425" bIns="91425" anchor="t" anchorCtr="0">
            <a:noAutofit/>
          </a:bodyPr>
          <a:lstStyle/>
          <a:p>
            <a:pPr lvl="0" rtl="0">
              <a:spcBef>
                <a:spcPts val="0"/>
              </a:spcBef>
              <a:buNone/>
            </a:pPr>
            <a:r>
              <a:rPr lang="en"/>
              <a:t>Performance &amp; Fairness</a:t>
            </a:r>
          </a:p>
        </p:txBody>
      </p:sp>
      <p:sp>
        <p:nvSpPr>
          <p:cNvPr id="404" name="Shape 404"/>
          <p:cNvSpPr txBox="1">
            <a:spLocks noGrp="1"/>
          </p:cNvSpPr>
          <p:nvPr>
            <p:ph type="body" idx="1"/>
          </p:nvPr>
        </p:nvSpPr>
        <p:spPr>
          <a:xfrm>
            <a:off x="729450" y="2471900"/>
            <a:ext cx="8013900" cy="3799500"/>
          </a:xfrm>
          <a:prstGeom prst="rect">
            <a:avLst/>
          </a:prstGeom>
        </p:spPr>
        <p:txBody>
          <a:bodyPr wrap="square" lIns="91425" tIns="91425" rIns="91425" bIns="91425" anchor="t" anchorCtr="0">
            <a:noAutofit/>
          </a:bodyPr>
          <a:lstStyle/>
          <a:p>
            <a:pPr marL="457200" lvl="0" indent="-368300" rtl="0">
              <a:spcBef>
                <a:spcPts val="0"/>
              </a:spcBef>
              <a:buSzPct val="100000"/>
            </a:pPr>
            <a:r>
              <a:rPr lang="en" sz="2200"/>
              <a:t>principle: avoid bottle-neck! (recall Amdahl’s Law)</a:t>
            </a:r>
          </a:p>
          <a:p>
            <a:pPr marL="457200" marR="0" lvl="0" indent="-368300" algn="l" rtl="0">
              <a:lnSpc>
                <a:spcPct val="115000"/>
              </a:lnSpc>
              <a:spcBef>
                <a:spcPts val="0"/>
              </a:spcBef>
              <a:spcAft>
                <a:spcPts val="1600"/>
              </a:spcAft>
              <a:buSzPct val="100000"/>
              <a:buFont typeface="Lato"/>
            </a:pPr>
            <a:r>
              <a:rPr lang="en" sz="2200"/>
              <a:t>minimize the involvement of master</a:t>
            </a:r>
          </a:p>
          <a:p>
            <a:pPr marL="457200" lvl="0" indent="-368300" rtl="0">
              <a:spcBef>
                <a:spcPts val="0"/>
              </a:spcBef>
              <a:buSzPct val="100000"/>
            </a:pPr>
            <a:r>
              <a:rPr lang="en" sz="2200"/>
              <a:t>chunkserver may also be bottle-neck</a:t>
            </a:r>
          </a:p>
          <a:p>
            <a:pPr marL="457200" lvl="0" indent="-368300" rtl="0">
              <a:spcBef>
                <a:spcPts val="0"/>
              </a:spcBef>
              <a:buSzPct val="100000"/>
            </a:pPr>
            <a:r>
              <a:rPr lang="en" sz="2200">
                <a:solidFill>
                  <a:schemeClr val="accent3"/>
                </a:solidFill>
              </a:rPr>
              <a:t>time-consuming</a:t>
            </a:r>
            <a:r>
              <a:rPr lang="en" sz="2200"/>
              <a:t> operations</a:t>
            </a:r>
          </a:p>
          <a:p>
            <a:pPr marL="914400" lvl="1" indent="-368300" rtl="0">
              <a:spcBef>
                <a:spcPts val="0"/>
              </a:spcBef>
              <a:buSzPct val="100000"/>
            </a:pPr>
            <a:r>
              <a:rPr lang="en" sz="2200"/>
              <a:t>make garbage collection in background</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Shape 409"/>
          <p:cNvSpPr txBox="1">
            <a:spLocks noGrp="1"/>
          </p:cNvSpPr>
          <p:nvPr>
            <p:ph type="title"/>
          </p:nvPr>
        </p:nvSpPr>
        <p:spPr>
          <a:xfrm>
            <a:off x="729450" y="1758200"/>
            <a:ext cx="7688700" cy="713700"/>
          </a:xfrm>
          <a:prstGeom prst="rect">
            <a:avLst/>
          </a:prstGeom>
        </p:spPr>
        <p:txBody>
          <a:bodyPr wrap="square" lIns="91425" tIns="91425" rIns="91425" bIns="91425" anchor="t" anchorCtr="0">
            <a:noAutofit/>
          </a:bodyPr>
          <a:lstStyle/>
          <a:p>
            <a:pPr lvl="0" rtl="0">
              <a:spcBef>
                <a:spcPts val="0"/>
              </a:spcBef>
              <a:buNone/>
            </a:pPr>
            <a:r>
              <a:rPr lang="en"/>
              <a:t>Conclude Design Lessons</a:t>
            </a:r>
          </a:p>
        </p:txBody>
      </p:sp>
      <p:sp>
        <p:nvSpPr>
          <p:cNvPr id="410" name="Shape 410"/>
          <p:cNvSpPr txBox="1">
            <a:spLocks noGrp="1"/>
          </p:cNvSpPr>
          <p:nvPr>
            <p:ph type="body" idx="1"/>
          </p:nvPr>
        </p:nvSpPr>
        <p:spPr>
          <a:xfrm>
            <a:off x="729450" y="2346625"/>
            <a:ext cx="7688700" cy="4306200"/>
          </a:xfrm>
          <a:prstGeom prst="rect">
            <a:avLst/>
          </a:prstGeom>
        </p:spPr>
        <p:txBody>
          <a:bodyPr wrap="square" lIns="91425" tIns="91425" rIns="91425" bIns="91425" anchor="t" anchorCtr="0">
            <a:noAutofit/>
          </a:bodyPr>
          <a:lstStyle/>
          <a:p>
            <a:pPr marL="457200" lvl="0" indent="-368300" rtl="0">
              <a:spcBef>
                <a:spcPts val="0"/>
              </a:spcBef>
              <a:spcAft>
                <a:spcPts val="0"/>
              </a:spcAft>
              <a:buSzPct val="100000"/>
            </a:pPr>
            <a:r>
              <a:rPr lang="en" sz="2200" dirty="0"/>
              <a:t>Fault Tolerance</a:t>
            </a:r>
          </a:p>
          <a:p>
            <a:pPr marL="914400" lvl="1" indent="-368300" rtl="0">
              <a:spcBef>
                <a:spcPts val="0"/>
              </a:spcBef>
              <a:spcAft>
                <a:spcPts val="0"/>
              </a:spcAft>
              <a:buSzPct val="100000"/>
            </a:pPr>
            <a:r>
              <a:rPr lang="en" sz="2200" dirty="0"/>
              <a:t>logging + replication</a:t>
            </a:r>
          </a:p>
          <a:p>
            <a:pPr marL="457200" lvl="0" indent="-368300" rtl="0">
              <a:spcBef>
                <a:spcPts val="0"/>
              </a:spcBef>
              <a:spcAft>
                <a:spcPts val="0"/>
              </a:spcAft>
              <a:buSzPct val="100000"/>
            </a:pPr>
            <a:r>
              <a:rPr lang="en" sz="2200" dirty="0"/>
              <a:t>Consistency</a:t>
            </a:r>
          </a:p>
          <a:p>
            <a:pPr marL="914400" lvl="1" indent="-368300" rtl="0">
              <a:spcBef>
                <a:spcPts val="0"/>
              </a:spcBef>
              <a:spcAft>
                <a:spcPts val="0"/>
              </a:spcAft>
              <a:buSzPct val="100000"/>
            </a:pPr>
            <a:r>
              <a:rPr lang="en" sz="2200" dirty="0"/>
              <a:t>mutation order + visibility == lifesaver!</a:t>
            </a:r>
          </a:p>
          <a:p>
            <a:pPr marL="457200" lvl="0" indent="-368300" rtl="0">
              <a:spcBef>
                <a:spcPts val="0"/>
              </a:spcBef>
              <a:spcAft>
                <a:spcPts val="0"/>
              </a:spcAft>
              <a:buSzPct val="100000"/>
            </a:pPr>
            <a:r>
              <a:rPr lang="en" sz="2200" dirty="0"/>
              <a:t>Performance</a:t>
            </a:r>
          </a:p>
          <a:p>
            <a:pPr marL="914400" lvl="1" indent="-368300" rtl="0">
              <a:spcBef>
                <a:spcPts val="0"/>
              </a:spcBef>
              <a:spcAft>
                <a:spcPts val="0"/>
              </a:spcAft>
              <a:buSzPct val="100000"/>
            </a:pPr>
            <a:r>
              <a:rPr lang="en" sz="2200" dirty="0"/>
              <a:t>locality!</a:t>
            </a:r>
          </a:p>
          <a:p>
            <a:pPr marL="914400" lvl="1" indent="-368300" rtl="0">
              <a:spcBef>
                <a:spcPts val="0"/>
              </a:spcBef>
              <a:spcAft>
                <a:spcPts val="0"/>
              </a:spcAft>
              <a:buSzPct val="100000"/>
            </a:pPr>
            <a:r>
              <a:rPr lang="en" sz="2200" dirty="0"/>
              <a:t>work split enables more concurrency</a:t>
            </a:r>
          </a:p>
          <a:p>
            <a:pPr marL="914400" lvl="1" indent="-368300" rtl="0">
              <a:spcBef>
                <a:spcPts val="0"/>
              </a:spcBef>
              <a:spcAft>
                <a:spcPts val="0"/>
              </a:spcAft>
              <a:buSzPct val="100000"/>
            </a:pPr>
            <a:r>
              <a:rPr lang="en" sz="2200" dirty="0"/>
              <a:t>fairness work split maximize resource utilization</a:t>
            </a:r>
          </a:p>
          <a:p>
            <a:pPr marL="457200" lvl="0" indent="-368300" rtl="0">
              <a:spcBef>
                <a:spcPts val="0"/>
              </a:spcBef>
              <a:spcAft>
                <a:spcPts val="0"/>
              </a:spcAft>
              <a:buSzPct val="100000"/>
            </a:pPr>
            <a:r>
              <a:rPr lang="en" sz="2200" dirty="0"/>
              <a:t>Fairness</a:t>
            </a:r>
          </a:p>
          <a:p>
            <a:pPr marL="914400" lvl="1" indent="-368300" rtl="0">
              <a:spcBef>
                <a:spcPts val="0"/>
              </a:spcBef>
              <a:spcAft>
                <a:spcPts val="0"/>
              </a:spcAft>
              <a:buSzPct val="100000"/>
            </a:pPr>
            <a:r>
              <a:rPr lang="en" sz="2200" dirty="0"/>
              <a:t>balance data &amp; balance operation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Shape 415"/>
          <p:cNvSpPr txBox="1">
            <a:spLocks noGrp="1"/>
          </p:cNvSpPr>
          <p:nvPr>
            <p:ph type="ctrTitle"/>
          </p:nvPr>
        </p:nvSpPr>
        <p:spPr>
          <a:xfrm>
            <a:off x="729450" y="1763269"/>
            <a:ext cx="7688100" cy="863100"/>
          </a:xfrm>
          <a:prstGeom prst="rect">
            <a:avLst/>
          </a:prstGeom>
        </p:spPr>
        <p:txBody>
          <a:bodyPr wrap="square" lIns="91425" tIns="91425" rIns="91425" bIns="91425" anchor="t" anchorCtr="0">
            <a:noAutofit/>
          </a:bodyPr>
          <a:lstStyle/>
          <a:p>
            <a:pPr lvl="0" rtl="0">
              <a:spcBef>
                <a:spcPts val="0"/>
              </a:spcBef>
              <a:buNone/>
            </a:pPr>
            <a:r>
              <a:rPr lang="en"/>
              <a:t>Roadmap</a:t>
            </a:r>
          </a:p>
        </p:txBody>
      </p:sp>
      <p:sp>
        <p:nvSpPr>
          <p:cNvPr id="416" name="Shape 416"/>
          <p:cNvSpPr/>
          <p:nvPr/>
        </p:nvSpPr>
        <p:spPr>
          <a:xfrm>
            <a:off x="995100" y="3101075"/>
            <a:ext cx="2086500" cy="969900"/>
          </a:xfrm>
          <a:prstGeom prst="roundRect">
            <a:avLst>
              <a:gd name="adj" fmla="val 16667"/>
            </a:avLst>
          </a:prstGeom>
          <a:no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 sz="2000"/>
              <a:t>Traditional File System Design</a:t>
            </a:r>
          </a:p>
        </p:txBody>
      </p:sp>
      <p:sp>
        <p:nvSpPr>
          <p:cNvPr id="417" name="Shape 417"/>
          <p:cNvSpPr/>
          <p:nvPr/>
        </p:nvSpPr>
        <p:spPr>
          <a:xfrm>
            <a:off x="3545975" y="3101075"/>
            <a:ext cx="2086500" cy="969900"/>
          </a:xfrm>
          <a:prstGeom prst="roundRect">
            <a:avLst>
              <a:gd name="adj" fmla="val 16667"/>
            </a:avLst>
          </a:prstGeom>
          <a:no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 sz="2000"/>
              <a:t>Motivations of GFS</a:t>
            </a:r>
          </a:p>
        </p:txBody>
      </p:sp>
      <p:sp>
        <p:nvSpPr>
          <p:cNvPr id="418" name="Shape 418"/>
          <p:cNvSpPr/>
          <p:nvPr/>
        </p:nvSpPr>
        <p:spPr>
          <a:xfrm>
            <a:off x="6151750" y="3101075"/>
            <a:ext cx="2086500" cy="969900"/>
          </a:xfrm>
          <a:prstGeom prst="roundRect">
            <a:avLst>
              <a:gd name="adj" fmla="val 16667"/>
            </a:avLst>
          </a:prstGeom>
          <a:no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 sz="2000"/>
              <a:t>Architecture Overview</a:t>
            </a:r>
          </a:p>
        </p:txBody>
      </p:sp>
      <p:sp>
        <p:nvSpPr>
          <p:cNvPr id="419" name="Shape 419"/>
          <p:cNvSpPr/>
          <p:nvPr/>
        </p:nvSpPr>
        <p:spPr>
          <a:xfrm>
            <a:off x="6151750" y="4691600"/>
            <a:ext cx="2086500" cy="969900"/>
          </a:xfrm>
          <a:prstGeom prst="roundRect">
            <a:avLst>
              <a:gd name="adj" fmla="val 16667"/>
            </a:avLst>
          </a:prstGeom>
          <a:no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 sz="2000"/>
              <a:t>Design Lessons</a:t>
            </a:r>
          </a:p>
        </p:txBody>
      </p:sp>
      <p:sp>
        <p:nvSpPr>
          <p:cNvPr id="420" name="Shape 420"/>
          <p:cNvSpPr/>
          <p:nvPr/>
        </p:nvSpPr>
        <p:spPr>
          <a:xfrm>
            <a:off x="3545825" y="4691600"/>
            <a:ext cx="2086500" cy="969900"/>
          </a:xfrm>
          <a:prstGeom prst="roundRect">
            <a:avLst>
              <a:gd name="adj" fmla="val 16667"/>
            </a:avLst>
          </a:prstGeom>
          <a:solidFill>
            <a:schemeClr val="accent3"/>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 sz="2000"/>
              <a:t>Evaluation</a:t>
            </a:r>
          </a:p>
        </p:txBody>
      </p:sp>
      <p:sp>
        <p:nvSpPr>
          <p:cNvPr id="421" name="Shape 421"/>
          <p:cNvSpPr/>
          <p:nvPr/>
        </p:nvSpPr>
        <p:spPr>
          <a:xfrm>
            <a:off x="994800" y="4691600"/>
            <a:ext cx="2086500" cy="969900"/>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 sz="2000"/>
              <a:t>Discussion</a:t>
            </a:r>
          </a:p>
        </p:txBody>
      </p:sp>
      <p:cxnSp>
        <p:nvCxnSpPr>
          <p:cNvPr id="422" name="Shape 422"/>
          <p:cNvCxnSpPr>
            <a:stCxn id="416" idx="3"/>
            <a:endCxn id="417" idx="1"/>
          </p:cNvCxnSpPr>
          <p:nvPr/>
        </p:nvCxnSpPr>
        <p:spPr>
          <a:xfrm>
            <a:off x="3081600" y="3586025"/>
            <a:ext cx="464400" cy="0"/>
          </a:xfrm>
          <a:prstGeom prst="straightConnector1">
            <a:avLst/>
          </a:prstGeom>
          <a:noFill/>
          <a:ln w="9525" cap="flat" cmpd="sng">
            <a:solidFill>
              <a:schemeClr val="dk2"/>
            </a:solidFill>
            <a:prstDash val="solid"/>
            <a:round/>
            <a:headEnd type="none" w="lg" len="lg"/>
            <a:tailEnd type="triangle" w="lg" len="lg"/>
          </a:ln>
        </p:spPr>
      </p:cxnSp>
      <p:cxnSp>
        <p:nvCxnSpPr>
          <p:cNvPr id="423" name="Shape 423"/>
          <p:cNvCxnSpPr>
            <a:stCxn id="417" idx="3"/>
            <a:endCxn id="418" idx="1"/>
          </p:cNvCxnSpPr>
          <p:nvPr/>
        </p:nvCxnSpPr>
        <p:spPr>
          <a:xfrm>
            <a:off x="5632475" y="3586025"/>
            <a:ext cx="519300" cy="0"/>
          </a:xfrm>
          <a:prstGeom prst="straightConnector1">
            <a:avLst/>
          </a:prstGeom>
          <a:noFill/>
          <a:ln w="9525" cap="flat" cmpd="sng">
            <a:solidFill>
              <a:schemeClr val="dk2"/>
            </a:solidFill>
            <a:prstDash val="solid"/>
            <a:round/>
            <a:headEnd type="none" w="lg" len="lg"/>
            <a:tailEnd type="triangle" w="lg" len="lg"/>
          </a:ln>
        </p:spPr>
      </p:cxnSp>
      <p:cxnSp>
        <p:nvCxnSpPr>
          <p:cNvPr id="424" name="Shape 424"/>
          <p:cNvCxnSpPr>
            <a:stCxn id="418" idx="2"/>
            <a:endCxn id="419" idx="0"/>
          </p:cNvCxnSpPr>
          <p:nvPr/>
        </p:nvCxnSpPr>
        <p:spPr>
          <a:xfrm>
            <a:off x="7195000" y="4070975"/>
            <a:ext cx="0" cy="620700"/>
          </a:xfrm>
          <a:prstGeom prst="straightConnector1">
            <a:avLst/>
          </a:prstGeom>
          <a:noFill/>
          <a:ln w="9525" cap="flat" cmpd="sng">
            <a:solidFill>
              <a:schemeClr val="dk2"/>
            </a:solidFill>
            <a:prstDash val="solid"/>
            <a:round/>
            <a:headEnd type="none" w="lg" len="lg"/>
            <a:tailEnd type="triangle" w="lg" len="lg"/>
          </a:ln>
        </p:spPr>
      </p:cxnSp>
      <p:cxnSp>
        <p:nvCxnSpPr>
          <p:cNvPr id="425" name="Shape 425"/>
          <p:cNvCxnSpPr>
            <a:stCxn id="419" idx="1"/>
            <a:endCxn id="420" idx="3"/>
          </p:cNvCxnSpPr>
          <p:nvPr/>
        </p:nvCxnSpPr>
        <p:spPr>
          <a:xfrm rot="10800000">
            <a:off x="5632450" y="5176550"/>
            <a:ext cx="519300" cy="0"/>
          </a:xfrm>
          <a:prstGeom prst="straightConnector1">
            <a:avLst/>
          </a:prstGeom>
          <a:noFill/>
          <a:ln w="9525" cap="flat" cmpd="sng">
            <a:solidFill>
              <a:schemeClr val="dk2"/>
            </a:solidFill>
            <a:prstDash val="solid"/>
            <a:round/>
            <a:headEnd type="none" w="lg" len="lg"/>
            <a:tailEnd type="triangle" w="lg" len="lg"/>
          </a:ln>
        </p:spPr>
      </p:cxnSp>
      <p:cxnSp>
        <p:nvCxnSpPr>
          <p:cNvPr id="426" name="Shape 426"/>
          <p:cNvCxnSpPr>
            <a:stCxn id="420" idx="1"/>
            <a:endCxn id="421" idx="3"/>
          </p:cNvCxnSpPr>
          <p:nvPr/>
        </p:nvCxnSpPr>
        <p:spPr>
          <a:xfrm rot="10800000">
            <a:off x="3081425" y="5176550"/>
            <a:ext cx="464400" cy="0"/>
          </a:xfrm>
          <a:prstGeom prst="straightConnector1">
            <a:avLst/>
          </a:prstGeom>
          <a:noFill/>
          <a:ln w="9525" cap="flat" cmpd="sng">
            <a:solidFill>
              <a:schemeClr val="dk2"/>
            </a:solidFill>
            <a:prstDash val="solid"/>
            <a:round/>
            <a:headEnd type="none" w="lg" len="lg"/>
            <a:tailEnd type="triangle" w="lg" len="lg"/>
          </a:ln>
        </p:spPr>
      </p:cxn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Shape 431"/>
          <p:cNvSpPr txBox="1">
            <a:spLocks noGrp="1"/>
          </p:cNvSpPr>
          <p:nvPr>
            <p:ph type="title"/>
          </p:nvPr>
        </p:nvSpPr>
        <p:spPr>
          <a:xfrm>
            <a:off x="729450" y="1758200"/>
            <a:ext cx="7688400" cy="713700"/>
          </a:xfrm>
          <a:prstGeom prst="rect">
            <a:avLst/>
          </a:prstGeom>
        </p:spPr>
        <p:txBody>
          <a:bodyPr wrap="square" lIns="91425" tIns="91425" rIns="91425" bIns="91425" anchor="t" anchorCtr="0">
            <a:noAutofit/>
          </a:bodyPr>
          <a:lstStyle/>
          <a:p>
            <a:pPr lvl="0">
              <a:spcBef>
                <a:spcPts val="0"/>
              </a:spcBef>
              <a:buNone/>
            </a:pPr>
            <a:r>
              <a:rPr lang="en"/>
              <a:t>Throughput</a:t>
            </a:r>
          </a:p>
        </p:txBody>
      </p:sp>
      <p:pic>
        <p:nvPicPr>
          <p:cNvPr id="432" name="Shape 432" descr="屏幕快照 2017-09-26 下午11.08.45.png"/>
          <p:cNvPicPr preferRelativeResize="0"/>
          <p:nvPr/>
        </p:nvPicPr>
        <p:blipFill>
          <a:blip r:embed="rId3">
            <a:alphaModFix/>
          </a:blip>
          <a:stretch>
            <a:fillRect/>
          </a:stretch>
        </p:blipFill>
        <p:spPr>
          <a:xfrm>
            <a:off x="152400" y="2624300"/>
            <a:ext cx="8839200" cy="306247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Shape 437"/>
          <p:cNvSpPr txBox="1">
            <a:spLocks noGrp="1"/>
          </p:cNvSpPr>
          <p:nvPr>
            <p:ph type="title"/>
          </p:nvPr>
        </p:nvSpPr>
        <p:spPr>
          <a:xfrm>
            <a:off x="729450" y="1758200"/>
            <a:ext cx="7688400" cy="713700"/>
          </a:xfrm>
          <a:prstGeom prst="rect">
            <a:avLst/>
          </a:prstGeom>
        </p:spPr>
        <p:txBody>
          <a:bodyPr wrap="square" lIns="91425" tIns="91425" rIns="91425" bIns="91425" anchor="t" anchorCtr="0">
            <a:noAutofit/>
          </a:bodyPr>
          <a:lstStyle/>
          <a:p>
            <a:pPr lvl="0">
              <a:spcBef>
                <a:spcPts val="0"/>
              </a:spcBef>
              <a:buNone/>
            </a:pPr>
            <a:r>
              <a:rPr lang="en"/>
              <a:t>Breakdown</a:t>
            </a:r>
          </a:p>
        </p:txBody>
      </p:sp>
      <p:pic>
        <p:nvPicPr>
          <p:cNvPr id="438" name="Shape 438" descr="屏幕快照 2017-09-26 下午11.10.33.png"/>
          <p:cNvPicPr preferRelativeResize="0"/>
          <p:nvPr/>
        </p:nvPicPr>
        <p:blipFill>
          <a:blip r:embed="rId3">
            <a:alphaModFix/>
          </a:blip>
          <a:stretch>
            <a:fillRect/>
          </a:stretch>
        </p:blipFill>
        <p:spPr>
          <a:xfrm>
            <a:off x="152400" y="2624300"/>
            <a:ext cx="8839198" cy="2997291"/>
          </a:xfrm>
          <a:prstGeom prst="rect">
            <a:avLst/>
          </a:prstGeom>
          <a:noFill/>
          <a:ln>
            <a:noFill/>
          </a:ln>
        </p:spPr>
      </p:pic>
      <p:sp>
        <p:nvSpPr>
          <p:cNvPr id="439" name="Shape 439"/>
          <p:cNvSpPr/>
          <p:nvPr/>
        </p:nvSpPr>
        <p:spPr>
          <a:xfrm>
            <a:off x="1480550" y="3408050"/>
            <a:ext cx="719400" cy="349200"/>
          </a:xfrm>
          <a:prstGeom prst="rect">
            <a:avLst/>
          </a:prstGeom>
          <a:noFill/>
          <a:ln w="28575" cap="flat" cmpd="sng">
            <a:solidFill>
              <a:schemeClr val="accent3"/>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40" name="Shape 440"/>
          <p:cNvSpPr/>
          <p:nvPr/>
        </p:nvSpPr>
        <p:spPr>
          <a:xfrm>
            <a:off x="6060625" y="4032150"/>
            <a:ext cx="1495800" cy="179100"/>
          </a:xfrm>
          <a:prstGeom prst="rect">
            <a:avLst/>
          </a:prstGeom>
          <a:noFill/>
          <a:ln w="28575" cap="flat" cmpd="sng">
            <a:solidFill>
              <a:schemeClr val="accent3"/>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41" name="Shape 441"/>
          <p:cNvSpPr/>
          <p:nvPr/>
        </p:nvSpPr>
        <p:spPr>
          <a:xfrm>
            <a:off x="2248750" y="3903900"/>
            <a:ext cx="691500" cy="474900"/>
          </a:xfrm>
          <a:prstGeom prst="rect">
            <a:avLst/>
          </a:prstGeom>
          <a:noFill/>
          <a:ln w="28575" cap="flat" cmpd="sng">
            <a:solidFill>
              <a:schemeClr val="accent3"/>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Shape 446"/>
          <p:cNvSpPr txBox="1">
            <a:spLocks noGrp="1"/>
          </p:cNvSpPr>
          <p:nvPr>
            <p:ph type="ctrTitle"/>
          </p:nvPr>
        </p:nvSpPr>
        <p:spPr>
          <a:xfrm>
            <a:off x="729450" y="1763269"/>
            <a:ext cx="7688100" cy="863100"/>
          </a:xfrm>
          <a:prstGeom prst="rect">
            <a:avLst/>
          </a:prstGeom>
        </p:spPr>
        <p:txBody>
          <a:bodyPr wrap="square" lIns="91425" tIns="91425" rIns="91425" bIns="91425" anchor="t" anchorCtr="0">
            <a:noAutofit/>
          </a:bodyPr>
          <a:lstStyle/>
          <a:p>
            <a:pPr lvl="0" rtl="0">
              <a:spcBef>
                <a:spcPts val="0"/>
              </a:spcBef>
              <a:buNone/>
            </a:pPr>
            <a:r>
              <a:rPr lang="en"/>
              <a:t>Roadmap</a:t>
            </a:r>
          </a:p>
        </p:txBody>
      </p:sp>
      <p:sp>
        <p:nvSpPr>
          <p:cNvPr id="447" name="Shape 447"/>
          <p:cNvSpPr/>
          <p:nvPr/>
        </p:nvSpPr>
        <p:spPr>
          <a:xfrm>
            <a:off x="995100" y="3101075"/>
            <a:ext cx="2086500" cy="969900"/>
          </a:xfrm>
          <a:prstGeom prst="roundRect">
            <a:avLst>
              <a:gd name="adj" fmla="val 16667"/>
            </a:avLst>
          </a:prstGeom>
          <a:no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 sz="2000"/>
              <a:t>Traditional File System Design</a:t>
            </a:r>
          </a:p>
        </p:txBody>
      </p:sp>
      <p:sp>
        <p:nvSpPr>
          <p:cNvPr id="448" name="Shape 448"/>
          <p:cNvSpPr/>
          <p:nvPr/>
        </p:nvSpPr>
        <p:spPr>
          <a:xfrm>
            <a:off x="3545975" y="3101075"/>
            <a:ext cx="2086500" cy="969900"/>
          </a:xfrm>
          <a:prstGeom prst="roundRect">
            <a:avLst>
              <a:gd name="adj" fmla="val 16667"/>
            </a:avLst>
          </a:prstGeom>
          <a:no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 sz="2000"/>
              <a:t>Motivations of GFS</a:t>
            </a:r>
          </a:p>
        </p:txBody>
      </p:sp>
      <p:sp>
        <p:nvSpPr>
          <p:cNvPr id="449" name="Shape 449"/>
          <p:cNvSpPr/>
          <p:nvPr/>
        </p:nvSpPr>
        <p:spPr>
          <a:xfrm>
            <a:off x="6151750" y="3101075"/>
            <a:ext cx="2086500" cy="969900"/>
          </a:xfrm>
          <a:prstGeom prst="roundRect">
            <a:avLst>
              <a:gd name="adj" fmla="val 16667"/>
            </a:avLst>
          </a:prstGeom>
          <a:no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 sz="2000"/>
              <a:t>Architecture Overview</a:t>
            </a:r>
          </a:p>
        </p:txBody>
      </p:sp>
      <p:sp>
        <p:nvSpPr>
          <p:cNvPr id="450" name="Shape 450"/>
          <p:cNvSpPr/>
          <p:nvPr/>
        </p:nvSpPr>
        <p:spPr>
          <a:xfrm>
            <a:off x="6151750" y="4691600"/>
            <a:ext cx="2086500" cy="969900"/>
          </a:xfrm>
          <a:prstGeom prst="roundRect">
            <a:avLst>
              <a:gd name="adj" fmla="val 16667"/>
            </a:avLst>
          </a:prstGeom>
          <a:no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 sz="2000"/>
              <a:t>Design Lessons</a:t>
            </a:r>
          </a:p>
        </p:txBody>
      </p:sp>
      <p:sp>
        <p:nvSpPr>
          <p:cNvPr id="451" name="Shape 451"/>
          <p:cNvSpPr/>
          <p:nvPr/>
        </p:nvSpPr>
        <p:spPr>
          <a:xfrm>
            <a:off x="3545825" y="4691600"/>
            <a:ext cx="2086500" cy="969900"/>
          </a:xfrm>
          <a:prstGeom prst="roundRect">
            <a:avLst>
              <a:gd name="adj" fmla="val 16667"/>
            </a:avLst>
          </a:prstGeom>
          <a:no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 sz="2000"/>
              <a:t>Evaluation</a:t>
            </a:r>
          </a:p>
        </p:txBody>
      </p:sp>
      <p:sp>
        <p:nvSpPr>
          <p:cNvPr id="452" name="Shape 452"/>
          <p:cNvSpPr/>
          <p:nvPr/>
        </p:nvSpPr>
        <p:spPr>
          <a:xfrm>
            <a:off x="994800" y="4691600"/>
            <a:ext cx="2086500" cy="969900"/>
          </a:xfrm>
          <a:prstGeom prst="roundRect">
            <a:avLst>
              <a:gd name="adj" fmla="val 16667"/>
            </a:avLst>
          </a:prstGeom>
          <a:solidFill>
            <a:schemeClr val="accent3"/>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 sz="2000"/>
              <a:t>Discussion</a:t>
            </a:r>
          </a:p>
        </p:txBody>
      </p:sp>
      <p:cxnSp>
        <p:nvCxnSpPr>
          <p:cNvPr id="453" name="Shape 453"/>
          <p:cNvCxnSpPr>
            <a:stCxn id="447" idx="3"/>
            <a:endCxn id="448" idx="1"/>
          </p:cNvCxnSpPr>
          <p:nvPr/>
        </p:nvCxnSpPr>
        <p:spPr>
          <a:xfrm>
            <a:off x="3081600" y="3586025"/>
            <a:ext cx="464400" cy="0"/>
          </a:xfrm>
          <a:prstGeom prst="straightConnector1">
            <a:avLst/>
          </a:prstGeom>
          <a:noFill/>
          <a:ln w="9525" cap="flat" cmpd="sng">
            <a:solidFill>
              <a:schemeClr val="dk2"/>
            </a:solidFill>
            <a:prstDash val="solid"/>
            <a:round/>
            <a:headEnd type="none" w="lg" len="lg"/>
            <a:tailEnd type="triangle" w="lg" len="lg"/>
          </a:ln>
        </p:spPr>
      </p:cxnSp>
      <p:cxnSp>
        <p:nvCxnSpPr>
          <p:cNvPr id="454" name="Shape 454"/>
          <p:cNvCxnSpPr>
            <a:stCxn id="448" idx="3"/>
            <a:endCxn id="449" idx="1"/>
          </p:cNvCxnSpPr>
          <p:nvPr/>
        </p:nvCxnSpPr>
        <p:spPr>
          <a:xfrm>
            <a:off x="5632475" y="3586025"/>
            <a:ext cx="519300" cy="0"/>
          </a:xfrm>
          <a:prstGeom prst="straightConnector1">
            <a:avLst/>
          </a:prstGeom>
          <a:noFill/>
          <a:ln w="9525" cap="flat" cmpd="sng">
            <a:solidFill>
              <a:schemeClr val="dk2"/>
            </a:solidFill>
            <a:prstDash val="solid"/>
            <a:round/>
            <a:headEnd type="none" w="lg" len="lg"/>
            <a:tailEnd type="triangle" w="lg" len="lg"/>
          </a:ln>
        </p:spPr>
      </p:cxnSp>
      <p:cxnSp>
        <p:nvCxnSpPr>
          <p:cNvPr id="455" name="Shape 455"/>
          <p:cNvCxnSpPr>
            <a:stCxn id="449" idx="2"/>
            <a:endCxn id="450" idx="0"/>
          </p:cNvCxnSpPr>
          <p:nvPr/>
        </p:nvCxnSpPr>
        <p:spPr>
          <a:xfrm>
            <a:off x="7195000" y="4070975"/>
            <a:ext cx="0" cy="620700"/>
          </a:xfrm>
          <a:prstGeom prst="straightConnector1">
            <a:avLst/>
          </a:prstGeom>
          <a:noFill/>
          <a:ln w="9525" cap="flat" cmpd="sng">
            <a:solidFill>
              <a:schemeClr val="dk2"/>
            </a:solidFill>
            <a:prstDash val="solid"/>
            <a:round/>
            <a:headEnd type="none" w="lg" len="lg"/>
            <a:tailEnd type="triangle" w="lg" len="lg"/>
          </a:ln>
        </p:spPr>
      </p:cxnSp>
      <p:cxnSp>
        <p:nvCxnSpPr>
          <p:cNvPr id="456" name="Shape 456"/>
          <p:cNvCxnSpPr>
            <a:stCxn id="450" idx="1"/>
            <a:endCxn id="451" idx="3"/>
          </p:cNvCxnSpPr>
          <p:nvPr/>
        </p:nvCxnSpPr>
        <p:spPr>
          <a:xfrm rot="10800000">
            <a:off x="5632450" y="5176550"/>
            <a:ext cx="519300" cy="0"/>
          </a:xfrm>
          <a:prstGeom prst="straightConnector1">
            <a:avLst/>
          </a:prstGeom>
          <a:noFill/>
          <a:ln w="9525" cap="flat" cmpd="sng">
            <a:solidFill>
              <a:schemeClr val="dk2"/>
            </a:solidFill>
            <a:prstDash val="solid"/>
            <a:round/>
            <a:headEnd type="none" w="lg" len="lg"/>
            <a:tailEnd type="triangle" w="lg" len="lg"/>
          </a:ln>
        </p:spPr>
      </p:cxnSp>
      <p:cxnSp>
        <p:nvCxnSpPr>
          <p:cNvPr id="457" name="Shape 457"/>
          <p:cNvCxnSpPr>
            <a:stCxn id="451" idx="1"/>
            <a:endCxn id="452" idx="3"/>
          </p:cNvCxnSpPr>
          <p:nvPr/>
        </p:nvCxnSpPr>
        <p:spPr>
          <a:xfrm rot="10800000">
            <a:off x="3081425" y="5176550"/>
            <a:ext cx="464400" cy="0"/>
          </a:xfrm>
          <a:prstGeom prst="straightConnector1">
            <a:avLst/>
          </a:prstGeom>
          <a:noFill/>
          <a:ln w="9525" cap="flat" cmpd="sng">
            <a:solidFill>
              <a:schemeClr val="dk2"/>
            </a:solidFill>
            <a:prstDash val="solid"/>
            <a:round/>
            <a:headEnd type="none" w="lg" len="lg"/>
            <a:tailEnd type="triangle" w="lg" len="lg"/>
          </a:ln>
        </p:spPr>
      </p:cxn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Shape 462"/>
          <p:cNvSpPr txBox="1">
            <a:spLocks noGrp="1"/>
          </p:cNvSpPr>
          <p:nvPr>
            <p:ph type="title"/>
          </p:nvPr>
        </p:nvSpPr>
        <p:spPr>
          <a:xfrm>
            <a:off x="729450" y="1758200"/>
            <a:ext cx="7688400" cy="713700"/>
          </a:xfrm>
          <a:prstGeom prst="rect">
            <a:avLst/>
          </a:prstGeom>
        </p:spPr>
        <p:txBody>
          <a:bodyPr wrap="square" lIns="91425" tIns="91425" rIns="91425" bIns="91425" anchor="t" anchorCtr="0">
            <a:noAutofit/>
          </a:bodyPr>
          <a:lstStyle/>
          <a:p>
            <a:pPr lvl="0" rtl="0">
              <a:spcBef>
                <a:spcPts val="0"/>
              </a:spcBef>
              <a:buNone/>
            </a:pPr>
            <a:r>
              <a:rPr lang="en"/>
              <a:t>Discussion</a:t>
            </a:r>
          </a:p>
        </p:txBody>
      </p:sp>
      <p:pic>
        <p:nvPicPr>
          <p:cNvPr id="463" name="Shape 463" descr="屏幕快照 2017-09-26 下午5.28.58.png"/>
          <p:cNvPicPr preferRelativeResize="0"/>
          <p:nvPr/>
        </p:nvPicPr>
        <p:blipFill>
          <a:blip r:embed="rId3">
            <a:alphaModFix/>
          </a:blip>
          <a:stretch>
            <a:fillRect/>
          </a:stretch>
        </p:blipFill>
        <p:spPr>
          <a:xfrm>
            <a:off x="1299174" y="2283650"/>
            <a:ext cx="6548948" cy="2576925"/>
          </a:xfrm>
          <a:prstGeom prst="rect">
            <a:avLst/>
          </a:prstGeom>
          <a:noFill/>
          <a:ln>
            <a:noFill/>
          </a:ln>
        </p:spPr>
      </p:pic>
      <p:sp>
        <p:nvSpPr>
          <p:cNvPr id="464" name="Shape 464"/>
          <p:cNvSpPr txBox="1"/>
          <p:nvPr/>
        </p:nvSpPr>
        <p:spPr>
          <a:xfrm>
            <a:off x="449250" y="4708150"/>
            <a:ext cx="8248800" cy="2149800"/>
          </a:xfrm>
          <a:prstGeom prst="rect">
            <a:avLst/>
          </a:prstGeom>
          <a:noFill/>
          <a:ln>
            <a:noFill/>
          </a:ln>
        </p:spPr>
        <p:txBody>
          <a:bodyPr wrap="square" lIns="91425" tIns="91425" rIns="91425" bIns="91425" anchor="t" anchorCtr="0">
            <a:noAutofit/>
          </a:bodyPr>
          <a:lstStyle/>
          <a:p>
            <a:pPr lvl="0">
              <a:spcBef>
                <a:spcPts val="0"/>
              </a:spcBef>
              <a:buNone/>
            </a:pPr>
            <a:r>
              <a:rPr lang="en" sz="2200">
                <a:solidFill>
                  <a:schemeClr val="accent3"/>
                </a:solidFill>
              </a:rPr>
              <a:t>Open Questions:</a:t>
            </a:r>
            <a:r>
              <a:rPr lang="en" sz="2200"/>
              <a:t> </a:t>
            </a:r>
          </a:p>
          <a:p>
            <a:pPr lvl="0">
              <a:spcBef>
                <a:spcPts val="0"/>
              </a:spcBef>
              <a:buNone/>
            </a:pPr>
            <a:r>
              <a:rPr lang="en" sz="2200"/>
              <a:t>What if a chunk server is still overloaded?</a:t>
            </a:r>
          </a:p>
          <a:p>
            <a:pPr lvl="0">
              <a:spcBef>
                <a:spcPts val="0"/>
              </a:spcBef>
              <a:buNone/>
            </a:pPr>
            <a:r>
              <a:rPr lang="en" sz="2200"/>
              <a:t>Why using Linux file system? Recall Stonebraker’s argument. </a:t>
            </a:r>
          </a:p>
          <a:p>
            <a:pPr lvl="0">
              <a:spcBef>
                <a:spcPts val="0"/>
              </a:spcBef>
              <a:buNone/>
            </a:pPr>
            <a:r>
              <a:rPr lang="en" sz="2200"/>
              <a:t>What are pros/cons of a single master in this system? How can single master be a problem?</a:t>
            </a:r>
          </a:p>
          <a:p>
            <a:pPr lvl="0" rtl="0">
              <a:spcBef>
                <a:spcPts val="0"/>
              </a:spcBef>
              <a:buNone/>
            </a:pPr>
            <a:r>
              <a:rPr lang="en" sz="2200"/>
              <a:t>Are industry papers useful to the rest of us? Details?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Shape 469"/>
          <p:cNvSpPr txBox="1">
            <a:spLocks noGrp="1"/>
          </p:cNvSpPr>
          <p:nvPr>
            <p:ph type="title"/>
          </p:nvPr>
        </p:nvSpPr>
        <p:spPr>
          <a:xfrm>
            <a:off x="729450" y="1763266"/>
            <a:ext cx="7688400" cy="2024700"/>
          </a:xfrm>
          <a:prstGeom prst="rect">
            <a:avLst/>
          </a:prstGeom>
        </p:spPr>
        <p:txBody>
          <a:bodyPr wrap="square" lIns="91425" tIns="91425" rIns="91425" bIns="91425" anchor="t" anchorCtr="0">
            <a:noAutofit/>
          </a:bodyPr>
          <a:lstStyle/>
          <a:p>
            <a:pPr lvl="0">
              <a:spcBef>
                <a:spcPts val="0"/>
              </a:spcBef>
              <a:buNone/>
            </a:pPr>
            <a:r>
              <a:rPr lang="en" sz="4200"/>
              <a:t>Spanner</a:t>
            </a:r>
          </a:p>
          <a:p>
            <a:pPr lvl="0">
              <a:spcBef>
                <a:spcPts val="0"/>
              </a:spcBef>
              <a:buNone/>
            </a:pPr>
            <a:endParaRPr sz="1800">
              <a:latin typeface="Lato"/>
              <a:ea typeface="Lato"/>
              <a:cs typeface="Lato"/>
              <a:sym typeface="Lato"/>
            </a:endParaRPr>
          </a:p>
          <a:p>
            <a:pPr lvl="0">
              <a:spcBef>
                <a:spcPts val="0"/>
              </a:spcBef>
              <a:buNone/>
            </a:pPr>
            <a:r>
              <a:rPr lang="en" sz="1800" b="0">
                <a:latin typeface="Lato"/>
                <a:ea typeface="Lato"/>
                <a:cs typeface="Lato"/>
                <a:sym typeface="Lato"/>
              </a:rPr>
              <a:t>Combining consistency and performance in a globally-distributed database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Shape 474"/>
          <p:cNvSpPr txBox="1">
            <a:spLocks noGrp="1"/>
          </p:cNvSpPr>
          <p:nvPr>
            <p:ph type="title"/>
          </p:nvPr>
        </p:nvSpPr>
        <p:spPr>
          <a:xfrm>
            <a:off x="729450" y="1758200"/>
            <a:ext cx="7688700" cy="713700"/>
          </a:xfrm>
          <a:prstGeom prst="rect">
            <a:avLst/>
          </a:prstGeom>
        </p:spPr>
        <p:txBody>
          <a:bodyPr wrap="square" lIns="91425" tIns="91425" rIns="91425" bIns="91425" anchor="t" anchorCtr="0">
            <a:noAutofit/>
          </a:bodyPr>
          <a:lstStyle/>
          <a:p>
            <a:pPr lvl="0">
              <a:spcBef>
                <a:spcPts val="0"/>
              </a:spcBef>
              <a:buNone/>
            </a:pPr>
            <a:r>
              <a:rPr lang="en"/>
              <a:t>Authors</a:t>
            </a:r>
          </a:p>
        </p:txBody>
      </p:sp>
      <p:sp>
        <p:nvSpPr>
          <p:cNvPr id="475" name="Shape 475"/>
          <p:cNvSpPr txBox="1">
            <a:spLocks noGrp="1"/>
          </p:cNvSpPr>
          <p:nvPr>
            <p:ph type="body" idx="1"/>
          </p:nvPr>
        </p:nvSpPr>
        <p:spPr>
          <a:xfrm>
            <a:off x="729450" y="2771827"/>
            <a:ext cx="7688700" cy="2122500"/>
          </a:xfrm>
          <a:prstGeom prst="rect">
            <a:avLst/>
          </a:prstGeom>
        </p:spPr>
        <p:txBody>
          <a:bodyPr wrap="square" lIns="91425" tIns="91425" rIns="91425" bIns="91425" anchor="t" anchorCtr="0">
            <a:noAutofit/>
          </a:bodyPr>
          <a:lstStyle/>
          <a:p>
            <a:pPr lvl="0" algn="ctr" rtl="0">
              <a:spcBef>
                <a:spcPts val="0"/>
              </a:spcBef>
              <a:spcAft>
                <a:spcPts val="0"/>
              </a:spcAft>
              <a:buNone/>
            </a:pPr>
            <a:r>
              <a:rPr lang="en" sz="1800">
                <a:solidFill>
                  <a:srgbClr val="000000"/>
                </a:solidFill>
              </a:rPr>
              <a:t>James C. Corbett, </a:t>
            </a:r>
            <a:r>
              <a:rPr lang="en" sz="1800" b="1">
                <a:solidFill>
                  <a:srgbClr val="000000"/>
                </a:solidFill>
              </a:rPr>
              <a:t>Jeffrey Dean</a:t>
            </a:r>
            <a:r>
              <a:rPr lang="en" sz="1800">
                <a:solidFill>
                  <a:srgbClr val="000000"/>
                </a:solidFill>
              </a:rPr>
              <a:t>, Michael Epstein, Andrew Fikes, Christopher Frost, JJ Furman, </a:t>
            </a:r>
            <a:r>
              <a:rPr lang="en" sz="1800" b="1">
                <a:solidFill>
                  <a:srgbClr val="000000"/>
                </a:solidFill>
              </a:rPr>
              <a:t>Sanjay Ghemawat</a:t>
            </a:r>
            <a:r>
              <a:rPr lang="en" sz="1800">
                <a:solidFill>
                  <a:srgbClr val="000000"/>
                </a:solidFill>
              </a:rPr>
              <a:t>, Andrey Gubarev, Christopher Heiser, Peter Hochschild, Wilson Hsieh, Sebastian Kanthak, Eugene Kogan, Hongyi Li, Alexander Lloyd, Sergey Melnik, David Mwaura, David Nagle, Sean Quinlan, Rajesh Rao, Lindsay Rolig, Yasushi Saito, Michal Szymaniak, Christopher Taylor, Ruth Wang, Dale Woodford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729450" y="1758200"/>
            <a:ext cx="7688700" cy="713700"/>
          </a:xfrm>
          <a:prstGeom prst="rect">
            <a:avLst/>
          </a:prstGeom>
        </p:spPr>
        <p:txBody>
          <a:bodyPr wrap="square" lIns="91425" tIns="91425" rIns="91425" bIns="91425" anchor="t" anchorCtr="0">
            <a:noAutofit/>
          </a:bodyPr>
          <a:lstStyle/>
          <a:p>
            <a:pPr lvl="0">
              <a:spcBef>
                <a:spcPts val="0"/>
              </a:spcBef>
              <a:buNone/>
            </a:pPr>
            <a:r>
              <a:rPr lang="en"/>
              <a:t>Authors</a:t>
            </a:r>
          </a:p>
        </p:txBody>
      </p:sp>
      <p:pic>
        <p:nvPicPr>
          <p:cNvPr id="110" name="Shape 110" descr="80.png"/>
          <p:cNvPicPr preferRelativeResize="0"/>
          <p:nvPr/>
        </p:nvPicPr>
        <p:blipFill>
          <a:blip r:embed="rId3">
            <a:alphaModFix/>
          </a:blip>
          <a:stretch>
            <a:fillRect/>
          </a:stretch>
        </p:blipFill>
        <p:spPr>
          <a:xfrm>
            <a:off x="900112" y="2694152"/>
            <a:ext cx="1422275" cy="1777850"/>
          </a:xfrm>
          <a:prstGeom prst="rect">
            <a:avLst/>
          </a:prstGeom>
          <a:noFill/>
          <a:ln>
            <a:noFill/>
          </a:ln>
        </p:spPr>
      </p:pic>
      <p:sp>
        <p:nvSpPr>
          <p:cNvPr id="111" name="Shape 111"/>
          <p:cNvSpPr txBox="1"/>
          <p:nvPr/>
        </p:nvSpPr>
        <p:spPr>
          <a:xfrm>
            <a:off x="213100" y="4572650"/>
            <a:ext cx="2796300" cy="588600"/>
          </a:xfrm>
          <a:prstGeom prst="rect">
            <a:avLst/>
          </a:prstGeom>
          <a:noFill/>
          <a:ln>
            <a:noFill/>
          </a:ln>
        </p:spPr>
        <p:txBody>
          <a:bodyPr wrap="square" lIns="91425" tIns="91425" rIns="91425" bIns="91425" anchor="ctr" anchorCtr="0">
            <a:noAutofit/>
          </a:bodyPr>
          <a:lstStyle/>
          <a:p>
            <a:pPr lvl="0" algn="ctr" rtl="0">
              <a:spcBef>
                <a:spcPts val="0"/>
              </a:spcBef>
              <a:buNone/>
            </a:pPr>
            <a:r>
              <a:rPr lang="en" sz="2200">
                <a:solidFill>
                  <a:schemeClr val="accent1"/>
                </a:solidFill>
                <a:latin typeface="Lato"/>
                <a:ea typeface="Lato"/>
                <a:cs typeface="Lato"/>
                <a:sym typeface="Lato"/>
              </a:rPr>
              <a:t>Sanjay Ghemawat</a:t>
            </a:r>
          </a:p>
        </p:txBody>
      </p:sp>
      <p:sp>
        <p:nvSpPr>
          <p:cNvPr id="112" name="Shape 112"/>
          <p:cNvSpPr txBox="1"/>
          <p:nvPr/>
        </p:nvSpPr>
        <p:spPr>
          <a:xfrm>
            <a:off x="-229987" y="5161250"/>
            <a:ext cx="3682500" cy="588600"/>
          </a:xfrm>
          <a:prstGeom prst="rect">
            <a:avLst/>
          </a:prstGeom>
          <a:noFill/>
          <a:ln>
            <a:noFill/>
          </a:ln>
        </p:spPr>
        <p:txBody>
          <a:bodyPr wrap="square" lIns="91425" tIns="91425" rIns="91425" bIns="91425" anchor="t" anchorCtr="0">
            <a:noAutofit/>
          </a:bodyPr>
          <a:lstStyle/>
          <a:p>
            <a:pPr lvl="0" algn="ctr">
              <a:spcBef>
                <a:spcPts val="0"/>
              </a:spcBef>
              <a:buNone/>
            </a:pPr>
            <a:r>
              <a:rPr lang="en" sz="1800">
                <a:latin typeface="Lato"/>
                <a:ea typeface="Lato"/>
                <a:cs typeface="Lato"/>
                <a:sym typeface="Lato"/>
              </a:rPr>
              <a:t>Cornell-&gt;MIT-&gt;</a:t>
            </a:r>
            <a:r>
              <a:rPr lang="en" sz="1800">
                <a:solidFill>
                  <a:srgbClr val="4A4A4A"/>
                </a:solidFill>
                <a:highlight>
                  <a:srgbClr val="FFFFFF"/>
                </a:highlight>
                <a:latin typeface="Lato"/>
                <a:ea typeface="Lato"/>
                <a:cs typeface="Lato"/>
                <a:sym typeface="Lato"/>
              </a:rPr>
              <a:t>Google</a:t>
            </a:r>
          </a:p>
        </p:txBody>
      </p:sp>
      <p:pic>
        <p:nvPicPr>
          <p:cNvPr id="113" name="Shape 113" descr="Howard_Gobioff.jpg"/>
          <p:cNvPicPr preferRelativeResize="0"/>
          <p:nvPr/>
        </p:nvPicPr>
        <p:blipFill>
          <a:blip r:embed="rId4">
            <a:alphaModFix/>
          </a:blip>
          <a:stretch>
            <a:fillRect/>
          </a:stretch>
        </p:blipFill>
        <p:spPr>
          <a:xfrm>
            <a:off x="3982987" y="2694150"/>
            <a:ext cx="1181629" cy="1777850"/>
          </a:xfrm>
          <a:prstGeom prst="rect">
            <a:avLst/>
          </a:prstGeom>
          <a:noFill/>
          <a:ln>
            <a:noFill/>
          </a:ln>
        </p:spPr>
      </p:pic>
      <p:sp>
        <p:nvSpPr>
          <p:cNvPr id="114" name="Shape 114"/>
          <p:cNvSpPr txBox="1"/>
          <p:nvPr/>
        </p:nvSpPr>
        <p:spPr>
          <a:xfrm>
            <a:off x="3173850" y="4572650"/>
            <a:ext cx="2796300" cy="588600"/>
          </a:xfrm>
          <a:prstGeom prst="rect">
            <a:avLst/>
          </a:prstGeom>
          <a:noFill/>
          <a:ln>
            <a:noFill/>
          </a:ln>
        </p:spPr>
        <p:txBody>
          <a:bodyPr wrap="square" lIns="91425" tIns="91425" rIns="91425" bIns="91425" anchor="ctr" anchorCtr="0">
            <a:noAutofit/>
          </a:bodyPr>
          <a:lstStyle/>
          <a:p>
            <a:pPr lvl="0" algn="ctr" rtl="0">
              <a:spcBef>
                <a:spcPts val="0"/>
              </a:spcBef>
              <a:buNone/>
            </a:pPr>
            <a:r>
              <a:rPr lang="en" sz="2200">
                <a:solidFill>
                  <a:schemeClr val="accent1"/>
                </a:solidFill>
                <a:latin typeface="Lato"/>
                <a:ea typeface="Lato"/>
                <a:cs typeface="Lato"/>
                <a:sym typeface="Lato"/>
              </a:rPr>
              <a:t>Howard Gobioff</a:t>
            </a:r>
          </a:p>
        </p:txBody>
      </p:sp>
      <p:sp>
        <p:nvSpPr>
          <p:cNvPr id="115" name="Shape 115"/>
          <p:cNvSpPr txBox="1"/>
          <p:nvPr/>
        </p:nvSpPr>
        <p:spPr>
          <a:xfrm>
            <a:off x="3050550" y="5161250"/>
            <a:ext cx="3046500" cy="588600"/>
          </a:xfrm>
          <a:prstGeom prst="rect">
            <a:avLst/>
          </a:prstGeom>
          <a:noFill/>
          <a:ln>
            <a:noFill/>
          </a:ln>
        </p:spPr>
        <p:txBody>
          <a:bodyPr wrap="square" lIns="91425" tIns="91425" rIns="91425" bIns="91425" anchor="t" anchorCtr="0">
            <a:noAutofit/>
          </a:bodyPr>
          <a:lstStyle/>
          <a:p>
            <a:pPr lvl="0" algn="ctr" rtl="0">
              <a:spcBef>
                <a:spcPts val="0"/>
              </a:spcBef>
              <a:buNone/>
            </a:pPr>
            <a:r>
              <a:rPr lang="en" sz="1800">
                <a:latin typeface="Lato"/>
                <a:ea typeface="Lato"/>
                <a:cs typeface="Lato"/>
                <a:sym typeface="Lato"/>
              </a:rPr>
              <a:t>R.I.P.</a:t>
            </a:r>
          </a:p>
        </p:txBody>
      </p:sp>
      <p:pic>
        <p:nvPicPr>
          <p:cNvPr id="116" name="Shape 116" descr="82.png"/>
          <p:cNvPicPr preferRelativeResize="0"/>
          <p:nvPr/>
        </p:nvPicPr>
        <p:blipFill>
          <a:blip r:embed="rId5">
            <a:alphaModFix/>
          </a:blip>
          <a:stretch>
            <a:fillRect/>
          </a:stretch>
        </p:blipFill>
        <p:spPr>
          <a:xfrm>
            <a:off x="6825200" y="2694162"/>
            <a:ext cx="1422275" cy="1777836"/>
          </a:xfrm>
          <a:prstGeom prst="rect">
            <a:avLst/>
          </a:prstGeom>
          <a:noFill/>
          <a:ln>
            <a:noFill/>
          </a:ln>
        </p:spPr>
      </p:pic>
      <p:sp>
        <p:nvSpPr>
          <p:cNvPr id="117" name="Shape 117"/>
          <p:cNvSpPr txBox="1"/>
          <p:nvPr/>
        </p:nvSpPr>
        <p:spPr>
          <a:xfrm>
            <a:off x="6138187" y="4572650"/>
            <a:ext cx="2796300" cy="588600"/>
          </a:xfrm>
          <a:prstGeom prst="rect">
            <a:avLst/>
          </a:prstGeom>
          <a:noFill/>
          <a:ln>
            <a:noFill/>
          </a:ln>
        </p:spPr>
        <p:txBody>
          <a:bodyPr wrap="square" lIns="91425" tIns="91425" rIns="91425" bIns="91425" anchor="ctr" anchorCtr="0">
            <a:noAutofit/>
          </a:bodyPr>
          <a:lstStyle/>
          <a:p>
            <a:pPr lvl="0" algn="ctr" rtl="0">
              <a:spcBef>
                <a:spcPts val="0"/>
              </a:spcBef>
              <a:buNone/>
            </a:pPr>
            <a:r>
              <a:rPr lang="en" sz="2200">
                <a:solidFill>
                  <a:schemeClr val="accent1"/>
                </a:solidFill>
                <a:latin typeface="Lato"/>
                <a:ea typeface="Lato"/>
                <a:cs typeface="Lato"/>
                <a:sym typeface="Lato"/>
              </a:rPr>
              <a:t>Shun-tak Leung</a:t>
            </a:r>
          </a:p>
        </p:txBody>
      </p:sp>
      <p:sp>
        <p:nvSpPr>
          <p:cNvPr id="118" name="Shape 118"/>
          <p:cNvSpPr txBox="1"/>
          <p:nvPr/>
        </p:nvSpPr>
        <p:spPr>
          <a:xfrm>
            <a:off x="6013087" y="5161250"/>
            <a:ext cx="3046500" cy="588600"/>
          </a:xfrm>
          <a:prstGeom prst="rect">
            <a:avLst/>
          </a:prstGeom>
          <a:noFill/>
          <a:ln>
            <a:noFill/>
          </a:ln>
        </p:spPr>
        <p:txBody>
          <a:bodyPr wrap="square" lIns="91425" tIns="91425" rIns="91425" bIns="91425" anchor="t" anchorCtr="0">
            <a:noAutofit/>
          </a:bodyPr>
          <a:lstStyle/>
          <a:p>
            <a:pPr lvl="0" algn="ctr" rtl="0">
              <a:spcBef>
                <a:spcPts val="0"/>
              </a:spcBef>
              <a:buNone/>
            </a:pPr>
            <a:r>
              <a:rPr lang="en" sz="1800">
                <a:latin typeface="Lato"/>
                <a:ea typeface="Lato"/>
                <a:cs typeface="Lato"/>
                <a:sym typeface="Lato"/>
              </a:rPr>
              <a:t>UW-&gt;DEC-&gt;Google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Shape 480"/>
          <p:cNvSpPr txBox="1">
            <a:spLocks noGrp="1"/>
          </p:cNvSpPr>
          <p:nvPr>
            <p:ph type="title"/>
          </p:nvPr>
        </p:nvSpPr>
        <p:spPr>
          <a:xfrm>
            <a:off x="729450" y="1758200"/>
            <a:ext cx="7688400" cy="713700"/>
          </a:xfrm>
          <a:prstGeom prst="rect">
            <a:avLst/>
          </a:prstGeom>
        </p:spPr>
        <p:txBody>
          <a:bodyPr wrap="square" lIns="91425" tIns="91425" rIns="91425" bIns="91425" anchor="t" anchorCtr="0">
            <a:noAutofit/>
          </a:bodyPr>
          <a:lstStyle/>
          <a:p>
            <a:pPr lvl="0" rtl="0">
              <a:spcBef>
                <a:spcPts val="0"/>
              </a:spcBef>
              <a:buNone/>
            </a:pPr>
            <a:r>
              <a:rPr lang="en"/>
              <a:t>Background</a:t>
            </a:r>
          </a:p>
        </p:txBody>
      </p:sp>
      <p:sp>
        <p:nvSpPr>
          <p:cNvPr id="481" name="Shape 481"/>
          <p:cNvSpPr txBox="1">
            <a:spLocks noGrp="1"/>
          </p:cNvSpPr>
          <p:nvPr>
            <p:ph type="body" idx="1"/>
          </p:nvPr>
        </p:nvSpPr>
        <p:spPr>
          <a:xfrm>
            <a:off x="729325" y="2619300"/>
            <a:ext cx="7688400" cy="3736200"/>
          </a:xfrm>
          <a:prstGeom prst="rect">
            <a:avLst/>
          </a:prstGeom>
        </p:spPr>
        <p:txBody>
          <a:bodyPr wrap="square" lIns="91425" tIns="91425" rIns="91425" bIns="91425" anchor="t" anchorCtr="0">
            <a:noAutofit/>
          </a:bodyPr>
          <a:lstStyle/>
          <a:p>
            <a:pPr marL="457200" lvl="0" indent="-342900" rtl="0">
              <a:spcBef>
                <a:spcPts val="0"/>
              </a:spcBef>
              <a:spcAft>
                <a:spcPts val="1000"/>
              </a:spcAft>
              <a:buSzPct val="100000"/>
            </a:pPr>
            <a:r>
              <a:rPr lang="en" sz="1800"/>
              <a:t>Bigtable</a:t>
            </a:r>
          </a:p>
          <a:p>
            <a:pPr marL="914400" lvl="1" indent="-342900" rtl="0">
              <a:spcBef>
                <a:spcPts val="0"/>
              </a:spcBef>
              <a:spcAft>
                <a:spcPts val="1000"/>
              </a:spcAft>
              <a:buSzPct val="100000"/>
            </a:pPr>
            <a:r>
              <a:rPr lang="en" sz="1800"/>
              <a:t>Another database designed by Google</a:t>
            </a:r>
          </a:p>
          <a:p>
            <a:pPr marL="914400" lvl="1" indent="-342900" rtl="0">
              <a:spcBef>
                <a:spcPts val="0"/>
              </a:spcBef>
              <a:spcAft>
                <a:spcPts val="1000"/>
              </a:spcAft>
              <a:buSzPct val="100000"/>
            </a:pPr>
            <a:r>
              <a:rPr lang="en" sz="1800"/>
              <a:t>Fast, but not strongly consistent</a:t>
            </a:r>
          </a:p>
          <a:p>
            <a:pPr marL="914400" lvl="1" indent="-342900" rtl="0">
              <a:spcBef>
                <a:spcPts val="0"/>
              </a:spcBef>
              <a:spcAft>
                <a:spcPts val="1000"/>
              </a:spcAft>
              <a:buSzPct val="100000"/>
            </a:pPr>
            <a:r>
              <a:rPr lang="en" sz="1800"/>
              <a:t>Limited support for transactions</a:t>
            </a:r>
          </a:p>
          <a:p>
            <a:pPr marL="457200" lvl="0" indent="-342900" rtl="0">
              <a:spcBef>
                <a:spcPts val="0"/>
              </a:spcBef>
              <a:spcAft>
                <a:spcPts val="1000"/>
              </a:spcAft>
              <a:buSzPct val="100000"/>
            </a:pPr>
            <a:r>
              <a:rPr lang="en" sz="1800"/>
              <a:t>Megastore</a:t>
            </a:r>
          </a:p>
          <a:p>
            <a:pPr marL="914400" lvl="1" indent="-342900" rtl="0">
              <a:spcBef>
                <a:spcPts val="0"/>
              </a:spcBef>
              <a:spcAft>
                <a:spcPts val="1000"/>
              </a:spcAft>
              <a:buSzPct val="100000"/>
            </a:pPr>
            <a:r>
              <a:rPr lang="en" sz="1800"/>
              <a:t>Another database designed by Google</a:t>
            </a:r>
          </a:p>
          <a:p>
            <a:pPr marL="914400" lvl="1" indent="-342900" rtl="0">
              <a:spcBef>
                <a:spcPts val="0"/>
              </a:spcBef>
              <a:spcAft>
                <a:spcPts val="1000"/>
              </a:spcAft>
              <a:buSzPct val="100000"/>
            </a:pPr>
            <a:r>
              <a:rPr lang="en" sz="1800"/>
              <a:t>Strong consistency, but poor write throughput</a:t>
            </a:r>
          </a:p>
          <a:p>
            <a:pPr marL="457200" lvl="0" indent="-342900" rtl="0">
              <a:spcBef>
                <a:spcPts val="0"/>
              </a:spcBef>
              <a:spcAft>
                <a:spcPts val="1000"/>
              </a:spcAft>
              <a:buSzPct val="100000"/>
            </a:pPr>
            <a:r>
              <a:rPr lang="en" sz="1800"/>
              <a:t>Can we get the best of both?</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pic>
        <p:nvPicPr>
          <p:cNvPr id="486" name="Shape 486"/>
          <p:cNvPicPr preferRelativeResize="0"/>
          <p:nvPr/>
        </p:nvPicPr>
        <p:blipFill>
          <a:blip r:embed="rId3">
            <a:alphaModFix/>
          </a:blip>
          <a:stretch>
            <a:fillRect/>
          </a:stretch>
        </p:blipFill>
        <p:spPr>
          <a:xfrm>
            <a:off x="0" y="2424474"/>
            <a:ext cx="9144001" cy="2845799"/>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Shape 491"/>
          <p:cNvSpPr txBox="1">
            <a:spLocks noGrp="1"/>
          </p:cNvSpPr>
          <p:nvPr>
            <p:ph type="title"/>
          </p:nvPr>
        </p:nvSpPr>
        <p:spPr>
          <a:xfrm>
            <a:off x="729450" y="1758200"/>
            <a:ext cx="7688400" cy="713700"/>
          </a:xfrm>
          <a:prstGeom prst="rect">
            <a:avLst/>
          </a:prstGeom>
        </p:spPr>
        <p:txBody>
          <a:bodyPr wrap="square" lIns="91425" tIns="91425" rIns="91425" bIns="91425" anchor="t" anchorCtr="0">
            <a:noAutofit/>
          </a:bodyPr>
          <a:lstStyle/>
          <a:p>
            <a:pPr lvl="0">
              <a:spcBef>
                <a:spcPts val="0"/>
              </a:spcBef>
              <a:buNone/>
            </a:pPr>
            <a:r>
              <a:rPr lang="en"/>
              <a:t>What does Spanner do?</a:t>
            </a:r>
          </a:p>
        </p:txBody>
      </p:sp>
      <p:sp>
        <p:nvSpPr>
          <p:cNvPr id="492" name="Shape 492"/>
          <p:cNvSpPr txBox="1">
            <a:spLocks noGrp="1"/>
          </p:cNvSpPr>
          <p:nvPr>
            <p:ph type="body" idx="1"/>
          </p:nvPr>
        </p:nvSpPr>
        <p:spPr>
          <a:xfrm>
            <a:off x="729325" y="2771689"/>
            <a:ext cx="3774300" cy="3014699"/>
          </a:xfrm>
          <a:prstGeom prst="rect">
            <a:avLst/>
          </a:prstGeom>
        </p:spPr>
        <p:txBody>
          <a:bodyPr wrap="square" lIns="91425" tIns="91425" rIns="91425" bIns="91425" anchor="t" anchorCtr="0">
            <a:noAutofit/>
          </a:bodyPr>
          <a:lstStyle/>
          <a:p>
            <a:pPr marL="457200" lvl="0" indent="-342900" rtl="0">
              <a:spcBef>
                <a:spcPts val="0"/>
              </a:spcBef>
              <a:buSzPct val="100000"/>
            </a:pPr>
            <a:r>
              <a:rPr lang="en" sz="1800" b="1"/>
              <a:t>Key-value store with SQL</a:t>
            </a:r>
          </a:p>
          <a:p>
            <a:pPr marL="457200" lvl="0" indent="-342900" rtl="0">
              <a:spcBef>
                <a:spcPts val="0"/>
              </a:spcBef>
              <a:buSzPct val="100000"/>
            </a:pPr>
            <a:r>
              <a:rPr lang="en" sz="1800" b="1"/>
              <a:t>Transactions</a:t>
            </a:r>
          </a:p>
          <a:p>
            <a:pPr marL="457200" lvl="0" indent="-342900" rtl="0">
              <a:spcBef>
                <a:spcPts val="0"/>
              </a:spcBef>
              <a:buSzPct val="100000"/>
            </a:pPr>
            <a:r>
              <a:rPr lang="en" sz="1800" b="1"/>
              <a:t>Globally distributed (</a:t>
            </a:r>
            <a:r>
              <a:rPr lang="en" sz="1800" b="1">
                <a:solidFill>
                  <a:schemeClr val="accent3"/>
                </a:solidFill>
              </a:rPr>
              <a:t>why?</a:t>
            </a:r>
            <a:r>
              <a:rPr lang="en" sz="1800" b="1"/>
              <a:t>)</a:t>
            </a:r>
          </a:p>
          <a:p>
            <a:pPr marL="457200" lvl="0" indent="-342900" rtl="0">
              <a:spcBef>
                <a:spcPts val="0"/>
              </a:spcBef>
              <a:buSzPct val="100000"/>
            </a:pPr>
            <a:r>
              <a:rPr lang="en" sz="1800" b="1"/>
              <a:t>Externally consistent (</a:t>
            </a:r>
            <a:r>
              <a:rPr lang="en" sz="1800" b="1">
                <a:solidFill>
                  <a:schemeClr val="accent3"/>
                </a:solidFill>
              </a:rPr>
              <a:t>why?</a:t>
            </a:r>
            <a:r>
              <a:rPr lang="en" sz="1800" b="1"/>
              <a:t>)</a:t>
            </a:r>
          </a:p>
          <a:p>
            <a:pPr marL="457200" lvl="0" indent="-342900">
              <a:spcBef>
                <a:spcPts val="0"/>
              </a:spcBef>
              <a:buSzPct val="100000"/>
            </a:pPr>
            <a:r>
              <a:rPr lang="en" sz="1800" b="1"/>
              <a:t>Fault-tolerant</a:t>
            </a:r>
          </a:p>
        </p:txBody>
      </p:sp>
      <p:sp>
        <p:nvSpPr>
          <p:cNvPr id="493" name="Shape 493"/>
          <p:cNvSpPr txBox="1">
            <a:spLocks noGrp="1"/>
          </p:cNvSpPr>
          <p:nvPr>
            <p:ph type="body" idx="2"/>
          </p:nvPr>
        </p:nvSpPr>
        <p:spPr>
          <a:xfrm>
            <a:off x="4643603" y="2771833"/>
            <a:ext cx="3774300" cy="3014700"/>
          </a:xfrm>
          <a:prstGeom prst="rect">
            <a:avLst/>
          </a:prstGeom>
        </p:spPr>
        <p:txBody>
          <a:bodyPr wrap="square" lIns="91425" tIns="91425" rIns="91425" bIns="91425" anchor="t" anchorCtr="0">
            <a:noAutofit/>
          </a:bodyPr>
          <a:lstStyle/>
          <a:p>
            <a:pPr lvl="0">
              <a:spcBef>
                <a:spcPts val="0"/>
              </a:spcBef>
              <a:buNone/>
            </a:pPr>
            <a:r>
              <a:rPr lang="en" sz="1800" b="1"/>
              <a:t>Claim to fame</a:t>
            </a:r>
          </a:p>
          <a:p>
            <a:pPr lvl="0">
              <a:spcBef>
                <a:spcPts val="0"/>
              </a:spcBef>
              <a:buNone/>
            </a:pPr>
            <a:r>
              <a:rPr lang="en" sz="1800" b="1">
                <a:solidFill>
                  <a:schemeClr val="dk1"/>
                </a:solidFill>
              </a:rPr>
              <a:t>“It is the first system to distribute data at global scale and support externally-consistent distributed transactions.”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Shape 498"/>
          <p:cNvSpPr txBox="1">
            <a:spLocks noGrp="1"/>
          </p:cNvSpPr>
          <p:nvPr>
            <p:ph type="title"/>
          </p:nvPr>
        </p:nvSpPr>
        <p:spPr>
          <a:xfrm>
            <a:off x="729450" y="1758200"/>
            <a:ext cx="7688700" cy="713700"/>
          </a:xfrm>
          <a:prstGeom prst="rect">
            <a:avLst/>
          </a:prstGeom>
        </p:spPr>
        <p:txBody>
          <a:bodyPr wrap="square" lIns="91425" tIns="91425" rIns="91425" bIns="91425" anchor="t" anchorCtr="0">
            <a:noAutofit/>
          </a:bodyPr>
          <a:lstStyle/>
          <a:p>
            <a:pPr lvl="0" rtl="0">
              <a:spcBef>
                <a:spcPts val="0"/>
              </a:spcBef>
              <a:buNone/>
            </a:pPr>
            <a:r>
              <a:rPr lang="en"/>
              <a:t>What does Spanner do?</a:t>
            </a:r>
          </a:p>
        </p:txBody>
      </p:sp>
      <p:sp>
        <p:nvSpPr>
          <p:cNvPr id="499" name="Shape 499"/>
          <p:cNvSpPr txBox="1">
            <a:spLocks noGrp="1"/>
          </p:cNvSpPr>
          <p:nvPr>
            <p:ph type="body" idx="1"/>
          </p:nvPr>
        </p:nvSpPr>
        <p:spPr>
          <a:xfrm>
            <a:off x="729450" y="2543225"/>
            <a:ext cx="7688700" cy="4027500"/>
          </a:xfrm>
          <a:prstGeom prst="rect">
            <a:avLst/>
          </a:prstGeom>
        </p:spPr>
        <p:txBody>
          <a:bodyPr wrap="square" lIns="91425" tIns="91425" rIns="91425" bIns="91425" anchor="t" anchorCtr="0">
            <a:noAutofit/>
          </a:bodyPr>
          <a:lstStyle/>
          <a:p>
            <a:pPr marL="457200" lvl="0" indent="-342900" rtl="0">
              <a:spcBef>
                <a:spcPts val="0"/>
              </a:spcBef>
              <a:spcAft>
                <a:spcPts val="0"/>
              </a:spcAft>
              <a:buSzPct val="100000"/>
            </a:pPr>
            <a:r>
              <a:rPr lang="en" sz="1800" b="1" dirty="0"/>
              <a:t>Key-value store with SQL</a:t>
            </a:r>
          </a:p>
          <a:p>
            <a:pPr marL="914400" lvl="1" indent="-342900" rtl="0">
              <a:spcBef>
                <a:spcPts val="0"/>
              </a:spcBef>
              <a:spcAft>
                <a:spcPts val="0"/>
              </a:spcAft>
              <a:buSzPct val="100000"/>
            </a:pPr>
            <a:r>
              <a:rPr lang="en" sz="1800" dirty="0"/>
              <a:t>Familiar database interface for clients</a:t>
            </a:r>
          </a:p>
          <a:p>
            <a:pPr marL="457200" lvl="0" indent="-342900" rtl="0">
              <a:spcBef>
                <a:spcPts val="0"/>
              </a:spcBef>
              <a:spcAft>
                <a:spcPts val="0"/>
              </a:spcAft>
              <a:buSzPct val="100000"/>
            </a:pPr>
            <a:r>
              <a:rPr lang="en" sz="1800" b="1" dirty="0"/>
              <a:t>Transactions</a:t>
            </a:r>
          </a:p>
          <a:p>
            <a:pPr marL="914400" lvl="1" indent="-342900" rtl="0">
              <a:spcBef>
                <a:spcPts val="0"/>
              </a:spcBef>
              <a:spcAft>
                <a:spcPts val="0"/>
              </a:spcAft>
              <a:buSzPct val="100000"/>
            </a:pPr>
            <a:r>
              <a:rPr lang="en" sz="1800" dirty="0"/>
              <a:t>Perform several updates atomically</a:t>
            </a:r>
          </a:p>
          <a:p>
            <a:pPr marL="457200" lvl="0" indent="-342900" rtl="0">
              <a:spcBef>
                <a:spcPts val="0"/>
              </a:spcBef>
              <a:spcAft>
                <a:spcPts val="0"/>
              </a:spcAft>
              <a:buSzPct val="100000"/>
            </a:pPr>
            <a:r>
              <a:rPr lang="en" sz="1800" b="1" dirty="0"/>
              <a:t>Globally distributed</a:t>
            </a:r>
          </a:p>
          <a:p>
            <a:pPr marL="914400" lvl="1" indent="-342900" rtl="0">
              <a:spcBef>
                <a:spcPts val="0"/>
              </a:spcBef>
              <a:spcAft>
                <a:spcPts val="0"/>
              </a:spcAft>
              <a:buSzPct val="100000"/>
            </a:pPr>
            <a:r>
              <a:rPr lang="en" sz="1800" dirty="0"/>
              <a:t>Can scale up to </a:t>
            </a:r>
            <a:r>
              <a:rPr lang="en" sz="1800" dirty="0">
                <a:solidFill>
                  <a:schemeClr val="dk1"/>
                </a:solidFill>
              </a:rPr>
              <a:t>“millions of machines”</a:t>
            </a:r>
            <a:r>
              <a:rPr lang="en" sz="1800" dirty="0"/>
              <a:t> across continents</a:t>
            </a:r>
          </a:p>
          <a:p>
            <a:pPr marL="914400" lvl="1" indent="-342900" rtl="0">
              <a:spcBef>
                <a:spcPts val="0"/>
              </a:spcBef>
              <a:spcAft>
                <a:spcPts val="0"/>
              </a:spcAft>
              <a:buSzPct val="100000"/>
            </a:pPr>
            <a:r>
              <a:rPr lang="en" sz="1800" dirty="0"/>
              <a:t>Protection from wide-area disasters</a:t>
            </a:r>
          </a:p>
          <a:p>
            <a:pPr marL="457200" lvl="0" indent="-342900" rtl="0">
              <a:spcBef>
                <a:spcPts val="0"/>
              </a:spcBef>
              <a:spcAft>
                <a:spcPts val="0"/>
              </a:spcAft>
              <a:buSzPct val="100000"/>
            </a:pPr>
            <a:r>
              <a:rPr lang="en" sz="1800" b="1" dirty="0"/>
              <a:t>Externally consistent</a:t>
            </a:r>
          </a:p>
          <a:p>
            <a:pPr marL="914400" lvl="1" indent="-342900" rtl="0">
              <a:spcBef>
                <a:spcPts val="0"/>
              </a:spcBef>
              <a:spcAft>
                <a:spcPts val="0"/>
              </a:spcAft>
              <a:buSzPct val="100000"/>
            </a:pPr>
            <a:r>
              <a:rPr lang="en" sz="1800" dirty="0"/>
              <a:t>Clients see a single sequential transaction ordering</a:t>
            </a:r>
          </a:p>
          <a:p>
            <a:pPr marL="914400" lvl="1" indent="-342900" rtl="0">
              <a:spcBef>
                <a:spcPts val="0"/>
              </a:spcBef>
              <a:spcAft>
                <a:spcPts val="0"/>
              </a:spcAft>
              <a:buSzPct val="100000"/>
            </a:pPr>
            <a:r>
              <a:rPr lang="en" sz="1800" dirty="0"/>
              <a:t>This ordering reflects the order of the transactions in real time</a:t>
            </a:r>
          </a:p>
          <a:p>
            <a:pPr marL="457200" lvl="0" indent="-342900" rtl="0">
              <a:spcBef>
                <a:spcPts val="0"/>
              </a:spcBef>
              <a:spcAft>
                <a:spcPts val="0"/>
              </a:spcAft>
              <a:buSzPct val="100000"/>
            </a:pPr>
            <a:r>
              <a:rPr lang="en" sz="1800" b="1" dirty="0"/>
              <a:t>Fault-tolerant</a:t>
            </a:r>
          </a:p>
          <a:p>
            <a:pPr marL="914400" lvl="1" indent="-342900" rtl="0">
              <a:spcBef>
                <a:spcPts val="0"/>
              </a:spcBef>
              <a:spcAft>
                <a:spcPts val="0"/>
              </a:spcAft>
              <a:buSzPct val="100000"/>
            </a:pPr>
            <a:r>
              <a:rPr lang="en" sz="1800" dirty="0"/>
              <a:t>Data is replicated across </a:t>
            </a:r>
            <a:r>
              <a:rPr lang="en" sz="1800" dirty="0" err="1"/>
              <a:t>Paxos</a:t>
            </a:r>
            <a:r>
              <a:rPr lang="en" sz="1800" dirty="0"/>
              <a:t> state machines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Shape 504"/>
          <p:cNvSpPr txBox="1">
            <a:spLocks noGrp="1"/>
          </p:cNvSpPr>
          <p:nvPr>
            <p:ph type="title"/>
          </p:nvPr>
        </p:nvSpPr>
        <p:spPr>
          <a:xfrm>
            <a:off x="729450" y="1758200"/>
            <a:ext cx="7688700" cy="713700"/>
          </a:xfrm>
          <a:prstGeom prst="rect">
            <a:avLst/>
          </a:prstGeom>
        </p:spPr>
        <p:txBody>
          <a:bodyPr wrap="square" lIns="91425" tIns="91425" rIns="91425" bIns="91425" anchor="t" anchorCtr="0">
            <a:noAutofit/>
          </a:bodyPr>
          <a:lstStyle/>
          <a:p>
            <a:pPr lvl="0">
              <a:spcBef>
                <a:spcPts val="0"/>
              </a:spcBef>
              <a:buNone/>
            </a:pPr>
            <a:r>
              <a:rPr lang="en"/>
              <a:t>Why we want external consistency</a:t>
            </a:r>
          </a:p>
        </p:txBody>
      </p:sp>
      <p:sp>
        <p:nvSpPr>
          <p:cNvPr id="505" name="Shape 505"/>
          <p:cNvSpPr txBox="1">
            <a:spLocks noGrp="1"/>
          </p:cNvSpPr>
          <p:nvPr>
            <p:ph type="body" idx="1"/>
          </p:nvPr>
        </p:nvSpPr>
        <p:spPr>
          <a:xfrm>
            <a:off x="729450" y="2771833"/>
            <a:ext cx="7688700" cy="3014700"/>
          </a:xfrm>
          <a:prstGeom prst="rect">
            <a:avLst/>
          </a:prstGeom>
        </p:spPr>
        <p:txBody>
          <a:bodyPr wrap="square" lIns="91425" tIns="91425" rIns="91425" bIns="91425" anchor="t" anchorCtr="0">
            <a:noAutofit/>
          </a:bodyPr>
          <a:lstStyle/>
          <a:p>
            <a:pPr marL="457200" lvl="0" indent="-342900" rtl="0">
              <a:lnSpc>
                <a:spcPct val="115000"/>
              </a:lnSpc>
              <a:spcBef>
                <a:spcPts val="0"/>
              </a:spcBef>
              <a:spcAft>
                <a:spcPts val="1000"/>
              </a:spcAft>
              <a:buSzPct val="100000"/>
            </a:pPr>
            <a:r>
              <a:rPr lang="en" sz="1800"/>
              <a:t>Transaction T</a:t>
            </a:r>
            <a:r>
              <a:rPr lang="en" sz="1800" baseline="-25000"/>
              <a:t>1</a:t>
            </a:r>
            <a:r>
              <a:rPr lang="en" sz="1800"/>
              <a:t> deposits $200 into a bank account</a:t>
            </a:r>
          </a:p>
          <a:p>
            <a:pPr marL="457200" lvl="0" indent="-342900" rtl="0">
              <a:lnSpc>
                <a:spcPct val="115000"/>
              </a:lnSpc>
              <a:spcBef>
                <a:spcPts val="0"/>
              </a:spcBef>
              <a:spcAft>
                <a:spcPts val="1000"/>
              </a:spcAft>
              <a:buSzPct val="100000"/>
            </a:pPr>
            <a:r>
              <a:rPr lang="en" sz="1800"/>
              <a:t>Transaction T</a:t>
            </a:r>
            <a:r>
              <a:rPr lang="en" sz="1800" baseline="-25000"/>
              <a:t>2</a:t>
            </a:r>
            <a:r>
              <a:rPr lang="en" sz="1800"/>
              <a:t> withdraws $150 </a:t>
            </a:r>
          </a:p>
          <a:p>
            <a:pPr marL="457200" lvl="0" indent="-342900" rtl="0">
              <a:lnSpc>
                <a:spcPct val="115000"/>
              </a:lnSpc>
              <a:spcBef>
                <a:spcPts val="0"/>
              </a:spcBef>
              <a:spcAft>
                <a:spcPts val="1000"/>
              </a:spcAft>
              <a:buSzPct val="100000"/>
            </a:pPr>
            <a:r>
              <a:rPr lang="en" sz="1800"/>
              <a:t>If  the bank observes a negative balance at any point, the customer incurs a penalty</a:t>
            </a:r>
          </a:p>
          <a:p>
            <a:pPr marL="457200" lvl="0" indent="-342900" rtl="0">
              <a:lnSpc>
                <a:spcPct val="115000"/>
              </a:lnSpc>
              <a:spcBef>
                <a:spcPts val="0"/>
              </a:spcBef>
              <a:spcAft>
                <a:spcPts val="1000"/>
              </a:spcAft>
              <a:buSzPct val="100000"/>
            </a:pPr>
            <a:r>
              <a:rPr lang="en" sz="1800"/>
              <a:t>In this case, we want that no database read sees the effects of T</a:t>
            </a:r>
            <a:r>
              <a:rPr lang="en" sz="1800" baseline="-25000"/>
              <a:t>2</a:t>
            </a:r>
            <a:r>
              <a:rPr lang="en" sz="1800"/>
              <a:t> before it sees the effects of T</a:t>
            </a:r>
            <a:r>
              <a:rPr lang="en" sz="1800" baseline="-25000"/>
              <a:t>1</a:t>
            </a:r>
          </a:p>
          <a:p>
            <a:pPr lvl="0">
              <a:lnSpc>
                <a:spcPct val="115000"/>
              </a:lnSpc>
              <a:spcBef>
                <a:spcPts val="0"/>
              </a:spcBef>
              <a:spcAft>
                <a:spcPts val="1000"/>
              </a:spcAft>
              <a:buNone/>
            </a:pPr>
            <a:r>
              <a:rPr lang="en" sz="1800"/>
              <a:t>Example taken from the </a:t>
            </a:r>
            <a:r>
              <a:rPr lang="en" sz="1800" u="sng">
                <a:solidFill>
                  <a:schemeClr val="hlink"/>
                </a:solidFill>
                <a:hlinkClick r:id="rId3"/>
              </a:rPr>
              <a:t>documentation for Cloud Spanner</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Shape 510"/>
          <p:cNvSpPr txBox="1">
            <a:spLocks noGrp="1"/>
          </p:cNvSpPr>
          <p:nvPr>
            <p:ph type="title"/>
          </p:nvPr>
        </p:nvSpPr>
        <p:spPr>
          <a:xfrm>
            <a:off x="729450" y="1758200"/>
            <a:ext cx="7688400" cy="713700"/>
          </a:xfrm>
          <a:prstGeom prst="rect">
            <a:avLst/>
          </a:prstGeom>
        </p:spPr>
        <p:txBody>
          <a:bodyPr wrap="square" lIns="91425" tIns="91425" rIns="91425" bIns="91425" anchor="t" anchorCtr="0">
            <a:noAutofit/>
          </a:bodyPr>
          <a:lstStyle/>
          <a:p>
            <a:pPr lvl="0" rtl="0">
              <a:spcBef>
                <a:spcPts val="0"/>
              </a:spcBef>
              <a:buNone/>
            </a:pPr>
            <a:r>
              <a:rPr lang="en"/>
              <a:t>TrueTime API</a:t>
            </a:r>
          </a:p>
        </p:txBody>
      </p:sp>
      <p:pic>
        <p:nvPicPr>
          <p:cNvPr id="511" name="Shape 511"/>
          <p:cNvPicPr preferRelativeResize="0"/>
          <p:nvPr/>
        </p:nvPicPr>
        <p:blipFill>
          <a:blip r:embed="rId3">
            <a:alphaModFix/>
          </a:blip>
          <a:stretch>
            <a:fillRect/>
          </a:stretch>
        </p:blipFill>
        <p:spPr>
          <a:xfrm>
            <a:off x="1870462" y="2702937"/>
            <a:ext cx="5403075" cy="1406999"/>
          </a:xfrm>
          <a:prstGeom prst="rect">
            <a:avLst/>
          </a:prstGeom>
          <a:noFill/>
          <a:ln>
            <a:noFill/>
          </a:ln>
        </p:spPr>
      </p:pic>
      <p:sp>
        <p:nvSpPr>
          <p:cNvPr id="512" name="Shape 512"/>
          <p:cNvSpPr txBox="1"/>
          <p:nvPr/>
        </p:nvSpPr>
        <p:spPr>
          <a:xfrm>
            <a:off x="1392125" y="4191000"/>
            <a:ext cx="6301200" cy="2359200"/>
          </a:xfrm>
          <a:prstGeom prst="rect">
            <a:avLst/>
          </a:prstGeom>
          <a:noFill/>
          <a:ln>
            <a:noFill/>
          </a:ln>
        </p:spPr>
        <p:txBody>
          <a:bodyPr wrap="square" lIns="91425" tIns="91425" rIns="91425" bIns="91425" anchor="t" anchorCtr="0">
            <a:noAutofit/>
          </a:bodyPr>
          <a:lstStyle/>
          <a:p>
            <a:pPr lvl="0">
              <a:spcBef>
                <a:spcPts val="1000"/>
              </a:spcBef>
              <a:buNone/>
            </a:pPr>
            <a:r>
              <a:rPr lang="en" sz="1800">
                <a:solidFill>
                  <a:schemeClr val="accent1"/>
                </a:solidFill>
                <a:latin typeface="Lato"/>
                <a:ea typeface="Lato"/>
                <a:cs typeface="Lato"/>
                <a:sym typeface="Lato"/>
              </a:rPr>
              <a:t>Basic idea</a:t>
            </a:r>
          </a:p>
          <a:p>
            <a:pPr marL="457200" lvl="0" indent="-342900" rtl="0">
              <a:spcBef>
                <a:spcPts val="1000"/>
              </a:spcBef>
              <a:buClr>
                <a:schemeClr val="accent1"/>
              </a:buClr>
              <a:buSzPct val="100000"/>
              <a:buFont typeface="Lato"/>
              <a:buChar char="●"/>
            </a:pPr>
            <a:r>
              <a:rPr lang="en" sz="1800">
                <a:solidFill>
                  <a:schemeClr val="accent1"/>
                </a:solidFill>
                <a:latin typeface="Lato"/>
                <a:ea typeface="Lato"/>
                <a:cs typeface="Lato"/>
                <a:sym typeface="Lato"/>
              </a:rPr>
              <a:t>Transactions are ordered by timestamps that correspond to real time</a:t>
            </a:r>
          </a:p>
          <a:p>
            <a:pPr marL="457200" lvl="0" indent="-342900" rtl="0">
              <a:spcBef>
                <a:spcPts val="1000"/>
              </a:spcBef>
              <a:buClr>
                <a:schemeClr val="accent1"/>
              </a:buClr>
              <a:buSzPct val="100000"/>
              <a:buFont typeface="Lato"/>
              <a:buChar char="●"/>
            </a:pPr>
            <a:r>
              <a:rPr lang="en" sz="1800">
                <a:solidFill>
                  <a:schemeClr val="accent1"/>
                </a:solidFill>
                <a:latin typeface="Lato"/>
                <a:ea typeface="Lato"/>
                <a:cs typeface="Lato"/>
                <a:sym typeface="Lato"/>
              </a:rPr>
              <a:t>In order to maintain consistency across replicas, a Spanner node artificially delays certain operations until it is sure that a particular time has passed on all nodes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Shape 517"/>
          <p:cNvSpPr txBox="1">
            <a:spLocks noGrp="1"/>
          </p:cNvSpPr>
          <p:nvPr>
            <p:ph type="title"/>
          </p:nvPr>
        </p:nvSpPr>
        <p:spPr>
          <a:xfrm>
            <a:off x="729450" y="1758200"/>
            <a:ext cx="7688400" cy="713700"/>
          </a:xfrm>
          <a:prstGeom prst="rect">
            <a:avLst/>
          </a:prstGeom>
        </p:spPr>
        <p:txBody>
          <a:bodyPr wrap="square" lIns="91425" tIns="91425" rIns="91425" bIns="91425" anchor="t" anchorCtr="0">
            <a:noAutofit/>
          </a:bodyPr>
          <a:lstStyle/>
          <a:p>
            <a:pPr lvl="0">
              <a:spcBef>
                <a:spcPts val="0"/>
              </a:spcBef>
              <a:buNone/>
            </a:pPr>
            <a:r>
              <a:rPr lang="en"/>
              <a:t>TrueTime API</a:t>
            </a:r>
          </a:p>
        </p:txBody>
      </p:sp>
      <p:sp>
        <p:nvSpPr>
          <p:cNvPr id="518" name="Shape 518"/>
          <p:cNvSpPr txBox="1">
            <a:spLocks noGrp="1"/>
          </p:cNvSpPr>
          <p:nvPr>
            <p:ph type="body" idx="1"/>
          </p:nvPr>
        </p:nvSpPr>
        <p:spPr>
          <a:xfrm>
            <a:off x="729325" y="2543223"/>
            <a:ext cx="3774300" cy="3705300"/>
          </a:xfrm>
          <a:prstGeom prst="rect">
            <a:avLst/>
          </a:prstGeom>
        </p:spPr>
        <p:txBody>
          <a:bodyPr wrap="square" lIns="91425" tIns="91425" rIns="91425" bIns="91425" anchor="t" anchorCtr="0">
            <a:noAutofit/>
          </a:bodyPr>
          <a:lstStyle/>
          <a:p>
            <a:pPr marL="457200" lvl="0" indent="-342900" rtl="0">
              <a:spcBef>
                <a:spcPts val="0"/>
              </a:spcBef>
              <a:spcAft>
                <a:spcPts val="1000"/>
              </a:spcAft>
              <a:buSzPct val="100000"/>
            </a:pPr>
            <a:r>
              <a:rPr lang="en" sz="1800"/>
              <a:t>Previously, distributed systems could not rely on synchronized clock guarantees</a:t>
            </a:r>
          </a:p>
          <a:p>
            <a:pPr marL="914400" lvl="1" indent="-342900" rtl="0">
              <a:spcBef>
                <a:spcPts val="0"/>
              </a:spcBef>
              <a:spcAft>
                <a:spcPts val="1000"/>
              </a:spcAft>
              <a:buSzPct val="100000"/>
            </a:pPr>
            <a:r>
              <a:rPr lang="en" sz="1800"/>
              <a:t>Sending time across the network is tricky</a:t>
            </a:r>
          </a:p>
          <a:p>
            <a:pPr marL="457200" lvl="0" indent="-342900">
              <a:spcBef>
                <a:spcPts val="0"/>
              </a:spcBef>
              <a:spcAft>
                <a:spcPts val="1000"/>
              </a:spcAft>
              <a:buSzPct val="100000"/>
            </a:pPr>
            <a:r>
              <a:rPr lang="en" sz="1800"/>
              <a:t>Google gets around this by using atomic clocks (referred to as </a:t>
            </a:r>
            <a:r>
              <a:rPr lang="en" sz="1800">
                <a:solidFill>
                  <a:schemeClr val="dk1"/>
                </a:solidFill>
              </a:rPr>
              <a:t>“Armageddon masters”</a:t>
            </a:r>
            <a:r>
              <a:rPr lang="en" sz="1800"/>
              <a:t>) and GPS clocks</a:t>
            </a:r>
          </a:p>
        </p:txBody>
      </p:sp>
      <p:sp>
        <p:nvSpPr>
          <p:cNvPr id="519" name="Shape 519"/>
          <p:cNvSpPr txBox="1">
            <a:spLocks noGrp="1"/>
          </p:cNvSpPr>
          <p:nvPr>
            <p:ph type="body" idx="2"/>
          </p:nvPr>
        </p:nvSpPr>
        <p:spPr>
          <a:xfrm>
            <a:off x="4643603" y="2543233"/>
            <a:ext cx="3774300" cy="3014700"/>
          </a:xfrm>
          <a:prstGeom prst="rect">
            <a:avLst/>
          </a:prstGeom>
        </p:spPr>
        <p:txBody>
          <a:bodyPr wrap="square" lIns="91425" tIns="91425" rIns="91425" bIns="91425" anchor="t" anchorCtr="0">
            <a:noAutofit/>
          </a:bodyPr>
          <a:lstStyle/>
          <a:p>
            <a:pPr marL="0" lvl="0" indent="0" rtl="0">
              <a:spcBef>
                <a:spcPts val="0"/>
              </a:spcBef>
              <a:spcAft>
                <a:spcPts val="0"/>
              </a:spcAft>
              <a:buNone/>
            </a:pPr>
            <a:r>
              <a:rPr lang="en" sz="1800">
                <a:solidFill>
                  <a:schemeClr val="dk1"/>
                </a:solidFill>
              </a:rPr>
              <a:t>“As a community, </a:t>
            </a:r>
            <a:r>
              <a:rPr lang="en" sz="1800" b="1">
                <a:solidFill>
                  <a:schemeClr val="dk1"/>
                </a:solidFill>
              </a:rPr>
              <a:t>we should no longer depend on loosely synchronized clocks</a:t>
            </a:r>
            <a:r>
              <a:rPr lang="en" sz="1800">
                <a:solidFill>
                  <a:schemeClr val="dk1"/>
                </a:solidFill>
              </a:rPr>
              <a:t> and weak time APIs in designing distributed algorithms.”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Shape 524"/>
          <p:cNvSpPr txBox="1">
            <a:spLocks noGrp="1"/>
          </p:cNvSpPr>
          <p:nvPr>
            <p:ph type="title"/>
          </p:nvPr>
        </p:nvSpPr>
        <p:spPr>
          <a:xfrm>
            <a:off x="729450" y="1758200"/>
            <a:ext cx="7688400" cy="713700"/>
          </a:xfrm>
          <a:prstGeom prst="rect">
            <a:avLst/>
          </a:prstGeom>
        </p:spPr>
        <p:txBody>
          <a:bodyPr wrap="square" lIns="91425" tIns="91425" rIns="91425" bIns="91425" anchor="t" anchorCtr="0">
            <a:noAutofit/>
          </a:bodyPr>
          <a:lstStyle/>
          <a:p>
            <a:pPr lvl="0" rtl="0">
              <a:spcBef>
                <a:spcPts val="0"/>
              </a:spcBef>
              <a:buNone/>
            </a:pPr>
            <a:r>
              <a:rPr lang="en"/>
              <a:t>TrueTime API</a:t>
            </a:r>
          </a:p>
        </p:txBody>
      </p:sp>
      <p:sp>
        <p:nvSpPr>
          <p:cNvPr id="525" name="Shape 525"/>
          <p:cNvSpPr txBox="1">
            <a:spLocks noGrp="1"/>
          </p:cNvSpPr>
          <p:nvPr>
            <p:ph type="body" idx="1"/>
          </p:nvPr>
        </p:nvSpPr>
        <p:spPr>
          <a:xfrm>
            <a:off x="729325" y="2543225"/>
            <a:ext cx="7688400" cy="3705300"/>
          </a:xfrm>
          <a:prstGeom prst="rect">
            <a:avLst/>
          </a:prstGeom>
        </p:spPr>
        <p:txBody>
          <a:bodyPr wrap="square" lIns="91425" tIns="91425" rIns="91425" bIns="91425" anchor="t" anchorCtr="0">
            <a:noAutofit/>
          </a:bodyPr>
          <a:lstStyle/>
          <a:p>
            <a:pPr lvl="0" rtl="0">
              <a:spcBef>
                <a:spcPts val="0"/>
              </a:spcBef>
              <a:spcAft>
                <a:spcPts val="1000"/>
              </a:spcAft>
              <a:buNone/>
            </a:pPr>
            <a:r>
              <a:rPr lang="en" sz="1800"/>
              <a:t>Key benefits</a:t>
            </a:r>
          </a:p>
          <a:p>
            <a:pPr marL="457200" lvl="0" indent="-342900" rtl="0">
              <a:spcBef>
                <a:spcPts val="0"/>
              </a:spcBef>
              <a:spcAft>
                <a:spcPts val="1000"/>
              </a:spcAft>
              <a:buSzPct val="100000"/>
            </a:pPr>
            <a:r>
              <a:rPr lang="en" sz="1800"/>
              <a:t>Paxos leader leases can be made long-lived and disjoint</a:t>
            </a:r>
          </a:p>
          <a:p>
            <a:pPr marL="914400" lvl="1" indent="-342900" rtl="0">
              <a:spcBef>
                <a:spcPts val="0"/>
              </a:spcBef>
              <a:spcAft>
                <a:spcPts val="1000"/>
              </a:spcAft>
              <a:buSzPct val="100000"/>
            </a:pPr>
            <a:r>
              <a:rPr lang="en" sz="1800"/>
              <a:t>No contention--good for performance!</a:t>
            </a:r>
          </a:p>
          <a:p>
            <a:pPr marL="457200" lvl="0" indent="-342900" rtl="0">
              <a:spcBef>
                <a:spcPts val="0"/>
              </a:spcBef>
              <a:spcAft>
                <a:spcPts val="1000"/>
              </a:spcAft>
              <a:buSzPct val="100000"/>
            </a:pPr>
            <a:r>
              <a:rPr lang="en" sz="1800"/>
              <a:t>External consistency can be enforced</a:t>
            </a:r>
          </a:p>
          <a:p>
            <a:pPr marL="914400" lvl="1" indent="-342900" rtl="0">
              <a:spcBef>
                <a:spcPts val="0"/>
              </a:spcBef>
              <a:spcAft>
                <a:spcPts val="1000"/>
              </a:spcAft>
              <a:buSzPct val="100000"/>
            </a:pPr>
            <a:r>
              <a:rPr lang="en" sz="1800"/>
              <a:t>Two-phase locking can also enforce external consistency, but even read-only transactions must acquire locks. On the other hand, Spanner maintains multiple versions of key-value mapping, and uses TrueTime to allow read-only transactions and snapshot reads to commit without locks. This makes performance practical.</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Shape 530"/>
          <p:cNvSpPr txBox="1">
            <a:spLocks noGrp="1"/>
          </p:cNvSpPr>
          <p:nvPr>
            <p:ph type="title"/>
          </p:nvPr>
        </p:nvSpPr>
        <p:spPr>
          <a:xfrm>
            <a:off x="729450" y="1758200"/>
            <a:ext cx="7688400" cy="713700"/>
          </a:xfrm>
          <a:prstGeom prst="rect">
            <a:avLst/>
          </a:prstGeom>
        </p:spPr>
        <p:txBody>
          <a:bodyPr wrap="square" lIns="91425" tIns="91425" rIns="91425" bIns="91425" anchor="t" anchorCtr="0">
            <a:noAutofit/>
          </a:bodyPr>
          <a:lstStyle/>
          <a:p>
            <a:pPr lvl="0">
              <a:spcBef>
                <a:spcPts val="0"/>
              </a:spcBef>
              <a:buNone/>
            </a:pPr>
            <a:r>
              <a:rPr lang="en"/>
              <a:t>Locality</a:t>
            </a:r>
          </a:p>
        </p:txBody>
      </p:sp>
      <p:sp>
        <p:nvSpPr>
          <p:cNvPr id="531" name="Shape 531"/>
          <p:cNvSpPr txBox="1">
            <a:spLocks noGrp="1"/>
          </p:cNvSpPr>
          <p:nvPr>
            <p:ph type="body" idx="1"/>
          </p:nvPr>
        </p:nvSpPr>
        <p:spPr>
          <a:xfrm>
            <a:off x="729324" y="2771825"/>
            <a:ext cx="7497000" cy="3014700"/>
          </a:xfrm>
          <a:prstGeom prst="rect">
            <a:avLst/>
          </a:prstGeom>
        </p:spPr>
        <p:txBody>
          <a:bodyPr wrap="square" lIns="91425" tIns="91425" rIns="91425" bIns="91425" anchor="t" anchorCtr="0">
            <a:noAutofit/>
          </a:bodyPr>
          <a:lstStyle/>
          <a:p>
            <a:pPr marL="457200" lvl="0" indent="-355600" rtl="0">
              <a:spcBef>
                <a:spcPts val="0"/>
              </a:spcBef>
              <a:buSzPct val="100000"/>
            </a:pPr>
            <a:r>
              <a:rPr lang="en" sz="2000"/>
              <a:t>Data is sharded using key prefixes</a:t>
            </a:r>
          </a:p>
          <a:p>
            <a:pPr marL="457200" lvl="0" indent="-355600" rtl="0">
              <a:spcBef>
                <a:spcPts val="0"/>
              </a:spcBef>
              <a:buSzPct val="100000"/>
              <a:buFont typeface="Courier New"/>
            </a:pPr>
            <a:r>
              <a:rPr lang="en" sz="2000" b="1">
                <a:latin typeface="Courier New"/>
                <a:ea typeface="Courier New"/>
                <a:cs typeface="Courier New"/>
                <a:sym typeface="Courier New"/>
              </a:rPr>
              <a:t>(userID, albumID, photoID) -&gt; photo.jpg</a:t>
            </a:r>
          </a:p>
          <a:p>
            <a:pPr marL="457200" lvl="0" indent="-355600">
              <a:spcBef>
                <a:spcPts val="0"/>
              </a:spcBef>
              <a:buSzPct val="100000"/>
            </a:pPr>
            <a:r>
              <a:rPr lang="en" sz="2000"/>
              <a:t>The data for a particular user is likely to be stored together</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Shape 536"/>
          <p:cNvSpPr txBox="1">
            <a:spLocks noGrp="1"/>
          </p:cNvSpPr>
          <p:nvPr>
            <p:ph type="title"/>
          </p:nvPr>
        </p:nvSpPr>
        <p:spPr>
          <a:xfrm>
            <a:off x="729450" y="1758200"/>
            <a:ext cx="7688400" cy="713700"/>
          </a:xfrm>
          <a:prstGeom prst="rect">
            <a:avLst/>
          </a:prstGeom>
        </p:spPr>
        <p:txBody>
          <a:bodyPr wrap="square" lIns="91425" tIns="91425" rIns="91425" bIns="91425" anchor="t" anchorCtr="0">
            <a:noAutofit/>
          </a:bodyPr>
          <a:lstStyle/>
          <a:p>
            <a:pPr lvl="0">
              <a:spcBef>
                <a:spcPts val="0"/>
              </a:spcBef>
              <a:buNone/>
            </a:pPr>
            <a:r>
              <a:rPr lang="en"/>
              <a:t>Evaluation</a:t>
            </a:r>
          </a:p>
        </p:txBody>
      </p:sp>
      <p:pic>
        <p:nvPicPr>
          <p:cNvPr id="537" name="Shape 537"/>
          <p:cNvPicPr preferRelativeResize="0"/>
          <p:nvPr/>
        </p:nvPicPr>
        <p:blipFill>
          <a:blip r:embed="rId3">
            <a:alphaModFix/>
          </a:blip>
          <a:stretch>
            <a:fillRect/>
          </a:stretch>
        </p:blipFill>
        <p:spPr>
          <a:xfrm>
            <a:off x="3162300" y="1540749"/>
            <a:ext cx="5407950" cy="482782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729450" y="1758200"/>
            <a:ext cx="7688700" cy="713700"/>
          </a:xfrm>
          <a:prstGeom prst="rect">
            <a:avLst/>
          </a:prstGeom>
        </p:spPr>
        <p:txBody>
          <a:bodyPr wrap="square" lIns="91425" tIns="91425" rIns="91425" bIns="91425" anchor="t" anchorCtr="0">
            <a:noAutofit/>
          </a:bodyPr>
          <a:lstStyle/>
          <a:p>
            <a:pPr lvl="0" rtl="0">
              <a:spcBef>
                <a:spcPts val="0"/>
              </a:spcBef>
              <a:buNone/>
            </a:pPr>
            <a:r>
              <a:rPr lang="en"/>
              <a:t>Evolution of Storage System (~2003)</a:t>
            </a:r>
          </a:p>
        </p:txBody>
      </p:sp>
      <p:sp>
        <p:nvSpPr>
          <p:cNvPr id="124" name="Shape 124"/>
          <p:cNvSpPr txBox="1">
            <a:spLocks noGrp="1"/>
          </p:cNvSpPr>
          <p:nvPr>
            <p:ph type="body" idx="1"/>
          </p:nvPr>
        </p:nvSpPr>
        <p:spPr>
          <a:xfrm>
            <a:off x="729450" y="2471897"/>
            <a:ext cx="7688700" cy="3906600"/>
          </a:xfrm>
          <a:prstGeom prst="rect">
            <a:avLst/>
          </a:prstGeom>
        </p:spPr>
        <p:txBody>
          <a:bodyPr wrap="square" lIns="91425" tIns="91425" rIns="91425" bIns="91425" anchor="t" anchorCtr="0">
            <a:noAutofit/>
          </a:bodyPr>
          <a:lstStyle/>
          <a:p>
            <a:pPr marL="457200" marR="0" lvl="0" indent="-368300" algn="l" rtl="0">
              <a:lnSpc>
                <a:spcPct val="115000"/>
              </a:lnSpc>
              <a:spcBef>
                <a:spcPts val="0"/>
              </a:spcBef>
              <a:spcAft>
                <a:spcPts val="1600"/>
              </a:spcAft>
              <a:buClr>
                <a:schemeClr val="accent1"/>
              </a:buClr>
              <a:buSzPct val="100000"/>
              <a:buFont typeface="Lato"/>
            </a:pPr>
            <a:r>
              <a:rPr lang="en" sz="2200"/>
              <a:t>P2P routing/DistributedHashTables (Chord, CAN, etc.)</a:t>
            </a:r>
          </a:p>
          <a:p>
            <a:pPr marL="457200" marR="0" lvl="0" indent="-368300" algn="l" rtl="0">
              <a:lnSpc>
                <a:spcPct val="115000"/>
              </a:lnSpc>
              <a:spcBef>
                <a:spcPts val="0"/>
              </a:spcBef>
              <a:spcAft>
                <a:spcPts val="1600"/>
              </a:spcAft>
              <a:buSzPct val="100000"/>
            </a:pPr>
            <a:r>
              <a:rPr lang="en" sz="2200"/>
              <a:t>P2P storage (Pond, Antiquity)</a:t>
            </a:r>
          </a:p>
          <a:p>
            <a:pPr marL="914400" marR="0" lvl="1" indent="-368300" algn="l" rtl="0">
              <a:lnSpc>
                <a:spcPct val="115000"/>
              </a:lnSpc>
              <a:spcBef>
                <a:spcPts val="0"/>
              </a:spcBef>
              <a:spcAft>
                <a:spcPts val="1600"/>
              </a:spcAft>
              <a:buSzPct val="100000"/>
            </a:pPr>
            <a:r>
              <a:rPr lang="en" sz="2200"/>
              <a:t>data stored by </a:t>
            </a:r>
            <a:r>
              <a:rPr lang="en" sz="2200">
                <a:solidFill>
                  <a:schemeClr val="accent3"/>
                </a:solidFill>
              </a:rPr>
              <a:t>decentralized</a:t>
            </a:r>
            <a:r>
              <a:rPr lang="en" sz="2200"/>
              <a:t> strangers</a:t>
            </a:r>
          </a:p>
          <a:p>
            <a:pPr marL="457200" marR="0" lvl="0" indent="-368300" algn="l" rtl="0">
              <a:lnSpc>
                <a:spcPct val="115000"/>
              </a:lnSpc>
              <a:spcBef>
                <a:spcPts val="0"/>
              </a:spcBef>
              <a:spcAft>
                <a:spcPts val="1600"/>
              </a:spcAft>
              <a:buSzPct val="100000"/>
            </a:pPr>
            <a:r>
              <a:rPr lang="en" sz="2200"/>
              <a:t>cloud storage</a:t>
            </a:r>
          </a:p>
          <a:p>
            <a:pPr marL="914400" marR="0" lvl="1" indent="-368300" algn="l" rtl="0">
              <a:lnSpc>
                <a:spcPct val="115000"/>
              </a:lnSpc>
              <a:spcBef>
                <a:spcPts val="0"/>
              </a:spcBef>
              <a:spcAft>
                <a:spcPts val="1600"/>
              </a:spcAft>
              <a:buSzPct val="100000"/>
            </a:pPr>
            <a:r>
              <a:rPr lang="en" sz="2200">
                <a:solidFill>
                  <a:schemeClr val="accent3"/>
                </a:solidFill>
              </a:rPr>
              <a:t>centralized</a:t>
            </a:r>
            <a:r>
              <a:rPr lang="en" sz="2200"/>
              <a:t> data center network at Google</a:t>
            </a:r>
          </a:p>
          <a:p>
            <a:pPr marL="457200" marR="0" lvl="0" indent="-368300" algn="l" rtl="0">
              <a:lnSpc>
                <a:spcPct val="115000"/>
              </a:lnSpc>
              <a:spcBef>
                <a:spcPts val="0"/>
              </a:spcBef>
              <a:spcAft>
                <a:spcPts val="1600"/>
              </a:spcAft>
              <a:buSzPct val="100000"/>
            </a:pPr>
            <a:r>
              <a:rPr lang="en" sz="2200">
                <a:solidFill>
                  <a:schemeClr val="accent3"/>
                </a:solidFill>
              </a:rPr>
              <a:t>Question</a:t>
            </a:r>
            <a:r>
              <a:rPr lang="en" sz="2200"/>
              <a:t>: Why using centralized data centers?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Shape 542"/>
          <p:cNvSpPr txBox="1">
            <a:spLocks noGrp="1"/>
          </p:cNvSpPr>
          <p:nvPr>
            <p:ph type="title"/>
          </p:nvPr>
        </p:nvSpPr>
        <p:spPr>
          <a:xfrm>
            <a:off x="729450" y="1758200"/>
            <a:ext cx="7688400" cy="713700"/>
          </a:xfrm>
          <a:prstGeom prst="rect">
            <a:avLst/>
          </a:prstGeom>
        </p:spPr>
        <p:txBody>
          <a:bodyPr wrap="square" lIns="91425" tIns="91425" rIns="91425" bIns="91425" anchor="t" anchorCtr="0">
            <a:noAutofit/>
          </a:bodyPr>
          <a:lstStyle/>
          <a:p>
            <a:pPr lvl="0" rtl="0">
              <a:spcBef>
                <a:spcPts val="0"/>
              </a:spcBef>
              <a:buNone/>
            </a:pPr>
            <a:r>
              <a:rPr lang="en"/>
              <a:t>Evaluation</a:t>
            </a:r>
          </a:p>
        </p:txBody>
      </p:sp>
      <p:pic>
        <p:nvPicPr>
          <p:cNvPr id="543" name="Shape 543"/>
          <p:cNvPicPr preferRelativeResize="0"/>
          <p:nvPr/>
        </p:nvPicPr>
        <p:blipFill>
          <a:blip r:embed="rId3">
            <a:alphaModFix/>
          </a:blip>
          <a:stretch>
            <a:fillRect/>
          </a:stretch>
        </p:blipFill>
        <p:spPr>
          <a:xfrm>
            <a:off x="1043425" y="2511674"/>
            <a:ext cx="7246199" cy="3812925"/>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Shape 548"/>
          <p:cNvSpPr txBox="1">
            <a:spLocks noGrp="1"/>
          </p:cNvSpPr>
          <p:nvPr>
            <p:ph type="title"/>
          </p:nvPr>
        </p:nvSpPr>
        <p:spPr>
          <a:xfrm>
            <a:off x="729450" y="1758200"/>
            <a:ext cx="7688700" cy="713700"/>
          </a:xfrm>
          <a:prstGeom prst="rect">
            <a:avLst/>
          </a:prstGeom>
        </p:spPr>
        <p:txBody>
          <a:bodyPr wrap="square" lIns="91425" tIns="91425" rIns="91425" bIns="91425" anchor="t" anchorCtr="0">
            <a:noAutofit/>
          </a:bodyPr>
          <a:lstStyle/>
          <a:p>
            <a:pPr lvl="0">
              <a:spcBef>
                <a:spcPts val="0"/>
              </a:spcBef>
              <a:buNone/>
            </a:pPr>
            <a:r>
              <a:rPr lang="en"/>
              <a:t>Closing Remarks</a:t>
            </a:r>
          </a:p>
        </p:txBody>
      </p:sp>
      <p:sp>
        <p:nvSpPr>
          <p:cNvPr id="549" name="Shape 549"/>
          <p:cNvSpPr txBox="1">
            <a:spLocks noGrp="1"/>
          </p:cNvSpPr>
          <p:nvPr>
            <p:ph type="body" idx="1"/>
          </p:nvPr>
        </p:nvSpPr>
        <p:spPr>
          <a:xfrm>
            <a:off x="729450" y="2832300"/>
            <a:ext cx="7688700" cy="3595800"/>
          </a:xfrm>
          <a:prstGeom prst="rect">
            <a:avLst/>
          </a:prstGeom>
        </p:spPr>
        <p:txBody>
          <a:bodyPr wrap="square" lIns="91425" tIns="91425" rIns="91425" bIns="91425" anchor="t" anchorCtr="0">
            <a:noAutofit/>
          </a:bodyPr>
          <a:lstStyle/>
          <a:p>
            <a:pPr marL="457200" lvl="0" indent="-368300" rtl="0">
              <a:spcBef>
                <a:spcPts val="0"/>
              </a:spcBef>
              <a:spcAft>
                <a:spcPts val="1000"/>
              </a:spcAft>
              <a:buSzPct val="100000"/>
              <a:buChar char="-"/>
            </a:pPr>
            <a:r>
              <a:rPr lang="en" sz="2200" b="1"/>
              <a:t>Assumptions guide design</a:t>
            </a:r>
          </a:p>
          <a:p>
            <a:pPr marL="914400" lvl="1" indent="-368300" rtl="0">
              <a:spcBef>
                <a:spcPts val="0"/>
              </a:spcBef>
              <a:spcAft>
                <a:spcPts val="1000"/>
              </a:spcAft>
              <a:buSzPct val="100000"/>
              <a:buChar char="-"/>
            </a:pPr>
            <a:r>
              <a:rPr lang="en" sz="2200"/>
              <a:t>E.g., GFS is optimized for large sequential reads</a:t>
            </a:r>
          </a:p>
          <a:p>
            <a:pPr marL="914400" lvl="1" indent="-368300" rtl="0">
              <a:spcBef>
                <a:spcPts val="0"/>
              </a:spcBef>
              <a:spcAft>
                <a:spcPts val="1000"/>
              </a:spcAft>
              <a:buSzPct val="100000"/>
              <a:buChar char="-"/>
            </a:pPr>
            <a:r>
              <a:rPr lang="en" sz="2200"/>
              <a:t>E.g., Spanner is built for applications that need strong consistency</a:t>
            </a:r>
          </a:p>
          <a:p>
            <a:pPr marL="457200" lvl="0" indent="-368300" rtl="0">
              <a:spcBef>
                <a:spcPts val="0"/>
              </a:spcBef>
              <a:spcAft>
                <a:spcPts val="1000"/>
              </a:spcAft>
              <a:buSzPct val="100000"/>
              <a:buChar char="-"/>
            </a:pPr>
            <a:r>
              <a:rPr lang="en" sz="2200" b="1"/>
              <a:t>Fast, consistent, global replication of data is possible</a:t>
            </a:r>
          </a:p>
          <a:p>
            <a:pPr marL="914400" lvl="1" indent="-368300" rtl="0">
              <a:spcBef>
                <a:spcPts val="0"/>
              </a:spcBef>
              <a:spcAft>
                <a:spcPts val="1000"/>
              </a:spcAft>
              <a:buSzPct val="100000"/>
              <a:buChar char="-"/>
            </a:pPr>
            <a:r>
              <a:rPr lang="en" sz="2200"/>
              <a:t>Just need careful design (and maybe atomic clocks!)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Shape 554"/>
          <p:cNvSpPr txBox="1">
            <a:spLocks noGrp="1"/>
          </p:cNvSpPr>
          <p:nvPr>
            <p:ph type="title"/>
          </p:nvPr>
        </p:nvSpPr>
        <p:spPr>
          <a:xfrm>
            <a:off x="729450" y="1758200"/>
            <a:ext cx="7688700" cy="713700"/>
          </a:xfrm>
          <a:prstGeom prst="rect">
            <a:avLst/>
          </a:prstGeom>
        </p:spPr>
        <p:txBody>
          <a:bodyPr wrap="square" lIns="91425" tIns="91425" rIns="91425" bIns="91425" anchor="t" anchorCtr="0">
            <a:noAutofit/>
          </a:bodyPr>
          <a:lstStyle/>
          <a:p>
            <a:pPr lvl="0">
              <a:spcBef>
                <a:spcPts val="0"/>
              </a:spcBef>
              <a:buNone/>
            </a:pPr>
            <a:r>
              <a:rPr lang="en"/>
              <a:t>Closing Remarks</a:t>
            </a:r>
          </a:p>
        </p:txBody>
      </p:sp>
      <p:sp>
        <p:nvSpPr>
          <p:cNvPr id="555" name="Shape 555"/>
          <p:cNvSpPr txBox="1">
            <a:spLocks noGrp="1"/>
          </p:cNvSpPr>
          <p:nvPr>
            <p:ph type="body" idx="1"/>
          </p:nvPr>
        </p:nvSpPr>
        <p:spPr>
          <a:xfrm>
            <a:off x="729450" y="2771833"/>
            <a:ext cx="7688700" cy="3014700"/>
          </a:xfrm>
          <a:prstGeom prst="rect">
            <a:avLst/>
          </a:prstGeom>
        </p:spPr>
        <p:txBody>
          <a:bodyPr wrap="square" lIns="91425" tIns="91425" rIns="91425" bIns="91425" anchor="t" anchorCtr="0">
            <a:noAutofit/>
          </a:bodyPr>
          <a:lstStyle/>
          <a:p>
            <a:pPr lvl="0" algn="ctr" rtl="0">
              <a:spcBef>
                <a:spcPts val="0"/>
              </a:spcBef>
              <a:buNone/>
            </a:pPr>
            <a:r>
              <a:rPr lang="en" sz="2400">
                <a:solidFill>
                  <a:schemeClr val="dk1"/>
                </a:solidFill>
              </a:rPr>
              <a:t>“In a production environment we cannot overstate the strength of a design that is straight-forward to implement and to maintain”</a:t>
            </a:r>
          </a:p>
          <a:p>
            <a:pPr lvl="0" algn="ctr" rtl="0">
              <a:spcBef>
                <a:spcPts val="0"/>
              </a:spcBef>
              <a:buNone/>
            </a:pPr>
            <a:r>
              <a:rPr lang="en" sz="2400">
                <a:solidFill>
                  <a:srgbClr val="000000"/>
                </a:solidFill>
              </a:rPr>
              <a:t>-- </a:t>
            </a:r>
            <a:r>
              <a:rPr lang="en" sz="2400" i="1">
                <a:solidFill>
                  <a:srgbClr val="000000"/>
                </a:solidFill>
              </a:rPr>
              <a:t>Finding a needle in Haystack: Facebook’s photo storage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729450" y="1758200"/>
            <a:ext cx="7688700" cy="713700"/>
          </a:xfrm>
          <a:prstGeom prst="rect">
            <a:avLst/>
          </a:prstGeom>
        </p:spPr>
        <p:txBody>
          <a:bodyPr wrap="square" lIns="91425" tIns="91425" rIns="91425" bIns="91425" anchor="t" anchorCtr="0">
            <a:noAutofit/>
          </a:bodyPr>
          <a:lstStyle/>
          <a:p>
            <a:pPr lvl="0">
              <a:spcBef>
                <a:spcPts val="0"/>
              </a:spcBef>
              <a:buNone/>
            </a:pPr>
            <a:r>
              <a:rPr lang="en"/>
              <a:t>Evolution of Storage System (~2003)</a:t>
            </a:r>
          </a:p>
          <a:p>
            <a:pPr lvl="0" rtl="0">
              <a:spcBef>
                <a:spcPts val="0"/>
              </a:spcBef>
              <a:buNone/>
            </a:pPr>
            <a:endParaRPr/>
          </a:p>
        </p:txBody>
      </p:sp>
      <p:sp>
        <p:nvSpPr>
          <p:cNvPr id="130" name="Shape 130"/>
          <p:cNvSpPr txBox="1">
            <a:spLocks noGrp="1"/>
          </p:cNvSpPr>
          <p:nvPr>
            <p:ph type="body" idx="1"/>
          </p:nvPr>
        </p:nvSpPr>
        <p:spPr>
          <a:xfrm>
            <a:off x="729450" y="2471897"/>
            <a:ext cx="7688700" cy="3906600"/>
          </a:xfrm>
          <a:prstGeom prst="rect">
            <a:avLst/>
          </a:prstGeom>
        </p:spPr>
        <p:txBody>
          <a:bodyPr wrap="square" lIns="91425" tIns="91425" rIns="91425" bIns="91425" anchor="t" anchorCtr="0">
            <a:noAutofit/>
          </a:bodyPr>
          <a:lstStyle/>
          <a:p>
            <a:pPr marL="457200" marR="0" lvl="0" indent="-368300" algn="l" rtl="0">
              <a:lnSpc>
                <a:spcPct val="115000"/>
              </a:lnSpc>
              <a:spcBef>
                <a:spcPts val="0"/>
              </a:spcBef>
              <a:spcAft>
                <a:spcPts val="1600"/>
              </a:spcAft>
              <a:buSzPct val="100000"/>
            </a:pPr>
            <a:r>
              <a:rPr lang="en" sz="2200"/>
              <a:t>benefits of data center</a:t>
            </a:r>
          </a:p>
          <a:p>
            <a:pPr marL="914400" marR="0" lvl="1" indent="-368300" algn="l" rtl="0">
              <a:lnSpc>
                <a:spcPct val="115000"/>
              </a:lnSpc>
              <a:spcBef>
                <a:spcPts val="0"/>
              </a:spcBef>
              <a:spcAft>
                <a:spcPts val="1600"/>
              </a:spcAft>
              <a:buSzPct val="100000"/>
            </a:pPr>
            <a:r>
              <a:rPr lang="en" sz="2200"/>
              <a:t>centralized control, one administrative domain</a:t>
            </a:r>
          </a:p>
          <a:p>
            <a:pPr marL="914400" marR="0" lvl="1" indent="-368300" algn="l" rtl="0">
              <a:lnSpc>
                <a:spcPct val="115000"/>
              </a:lnSpc>
              <a:spcBef>
                <a:spcPts val="0"/>
              </a:spcBef>
              <a:spcAft>
                <a:spcPts val="1600"/>
              </a:spcAft>
              <a:buSzPct val="100000"/>
            </a:pPr>
            <a:r>
              <a:rPr lang="en" sz="2200"/>
              <a:t>seemingly infinite resources</a:t>
            </a:r>
          </a:p>
          <a:p>
            <a:pPr marL="914400" marR="0" lvl="1" indent="-368300" algn="l" rtl="0">
              <a:lnSpc>
                <a:spcPct val="115000"/>
              </a:lnSpc>
              <a:spcBef>
                <a:spcPts val="0"/>
              </a:spcBef>
              <a:spcAft>
                <a:spcPts val="1600"/>
              </a:spcAft>
              <a:buSzPct val="100000"/>
            </a:pPr>
            <a:r>
              <a:rPr lang="en" sz="2200"/>
              <a:t>high network bandwidth</a:t>
            </a:r>
          </a:p>
          <a:p>
            <a:pPr marL="914400" marR="0" lvl="1" indent="-368300" algn="l" rtl="0">
              <a:lnSpc>
                <a:spcPct val="115000"/>
              </a:lnSpc>
              <a:spcBef>
                <a:spcPts val="0"/>
              </a:spcBef>
              <a:spcAft>
                <a:spcPts val="1600"/>
              </a:spcAft>
              <a:buSzPct val="100000"/>
            </a:pPr>
            <a:r>
              <a:rPr lang="en" sz="2200"/>
              <a:t>availability</a:t>
            </a:r>
          </a:p>
          <a:p>
            <a:pPr marL="914400" marR="0" lvl="1" indent="-368300" algn="l" rtl="0">
              <a:lnSpc>
                <a:spcPct val="115000"/>
              </a:lnSpc>
              <a:spcBef>
                <a:spcPts val="0"/>
              </a:spcBef>
              <a:spcAft>
                <a:spcPts val="1600"/>
              </a:spcAft>
              <a:buSzPct val="100000"/>
            </a:pPr>
            <a:r>
              <a:rPr lang="en" sz="2200"/>
              <a:t>building data center with commodity machines is easy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ctrTitle"/>
          </p:nvPr>
        </p:nvSpPr>
        <p:spPr>
          <a:xfrm>
            <a:off x="729450" y="1763269"/>
            <a:ext cx="7688100" cy="863100"/>
          </a:xfrm>
          <a:prstGeom prst="rect">
            <a:avLst/>
          </a:prstGeom>
        </p:spPr>
        <p:txBody>
          <a:bodyPr wrap="square" lIns="91425" tIns="91425" rIns="91425" bIns="91425" anchor="t" anchorCtr="0">
            <a:noAutofit/>
          </a:bodyPr>
          <a:lstStyle/>
          <a:p>
            <a:pPr lvl="0">
              <a:spcBef>
                <a:spcPts val="0"/>
              </a:spcBef>
              <a:buNone/>
            </a:pPr>
            <a:r>
              <a:rPr lang="en"/>
              <a:t>Roadmap</a:t>
            </a:r>
          </a:p>
        </p:txBody>
      </p:sp>
      <p:sp>
        <p:nvSpPr>
          <p:cNvPr id="136" name="Shape 136"/>
          <p:cNvSpPr/>
          <p:nvPr/>
        </p:nvSpPr>
        <p:spPr>
          <a:xfrm>
            <a:off x="995100" y="3101075"/>
            <a:ext cx="2086500" cy="969900"/>
          </a:xfrm>
          <a:prstGeom prst="roundRect">
            <a:avLst>
              <a:gd name="adj" fmla="val 16667"/>
            </a:avLst>
          </a:prstGeom>
          <a:solidFill>
            <a:schemeClr val="accent3"/>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a:spcBef>
                <a:spcPts val="0"/>
              </a:spcBef>
              <a:buNone/>
            </a:pPr>
            <a:r>
              <a:rPr lang="en" sz="2000"/>
              <a:t>Traditional File System Design</a:t>
            </a:r>
          </a:p>
        </p:txBody>
      </p:sp>
      <p:sp>
        <p:nvSpPr>
          <p:cNvPr id="137" name="Shape 137"/>
          <p:cNvSpPr/>
          <p:nvPr/>
        </p:nvSpPr>
        <p:spPr>
          <a:xfrm>
            <a:off x="3545975" y="3101075"/>
            <a:ext cx="2086500" cy="969900"/>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 sz="2000"/>
              <a:t>Motivations of GFS</a:t>
            </a:r>
          </a:p>
        </p:txBody>
      </p:sp>
      <p:sp>
        <p:nvSpPr>
          <p:cNvPr id="138" name="Shape 138"/>
          <p:cNvSpPr/>
          <p:nvPr/>
        </p:nvSpPr>
        <p:spPr>
          <a:xfrm>
            <a:off x="6151750" y="3101075"/>
            <a:ext cx="2086500" cy="969900"/>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 sz="2000"/>
              <a:t>Architecture Overview</a:t>
            </a:r>
          </a:p>
        </p:txBody>
      </p:sp>
      <p:sp>
        <p:nvSpPr>
          <p:cNvPr id="139" name="Shape 139"/>
          <p:cNvSpPr/>
          <p:nvPr/>
        </p:nvSpPr>
        <p:spPr>
          <a:xfrm>
            <a:off x="6151750" y="4691600"/>
            <a:ext cx="2086500" cy="969900"/>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 sz="2000"/>
              <a:t>Design Lessons</a:t>
            </a:r>
          </a:p>
        </p:txBody>
      </p:sp>
      <p:sp>
        <p:nvSpPr>
          <p:cNvPr id="140" name="Shape 140"/>
          <p:cNvSpPr/>
          <p:nvPr/>
        </p:nvSpPr>
        <p:spPr>
          <a:xfrm>
            <a:off x="3545825" y="4691600"/>
            <a:ext cx="2086500" cy="969900"/>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 sz="2000"/>
              <a:t>Evaluation</a:t>
            </a:r>
          </a:p>
        </p:txBody>
      </p:sp>
      <p:sp>
        <p:nvSpPr>
          <p:cNvPr id="141" name="Shape 141"/>
          <p:cNvSpPr/>
          <p:nvPr/>
        </p:nvSpPr>
        <p:spPr>
          <a:xfrm>
            <a:off x="994800" y="4691600"/>
            <a:ext cx="2086500" cy="969900"/>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 sz="2000"/>
              <a:t>Discussion</a:t>
            </a:r>
          </a:p>
        </p:txBody>
      </p:sp>
      <p:cxnSp>
        <p:nvCxnSpPr>
          <p:cNvPr id="142" name="Shape 142"/>
          <p:cNvCxnSpPr>
            <a:stCxn id="136" idx="3"/>
            <a:endCxn id="137" idx="1"/>
          </p:cNvCxnSpPr>
          <p:nvPr/>
        </p:nvCxnSpPr>
        <p:spPr>
          <a:xfrm>
            <a:off x="3081600" y="3586025"/>
            <a:ext cx="464400" cy="0"/>
          </a:xfrm>
          <a:prstGeom prst="straightConnector1">
            <a:avLst/>
          </a:prstGeom>
          <a:noFill/>
          <a:ln w="9525" cap="flat" cmpd="sng">
            <a:solidFill>
              <a:schemeClr val="dk2"/>
            </a:solidFill>
            <a:prstDash val="solid"/>
            <a:round/>
            <a:headEnd type="none" w="lg" len="lg"/>
            <a:tailEnd type="triangle" w="lg" len="lg"/>
          </a:ln>
        </p:spPr>
      </p:cxnSp>
      <p:cxnSp>
        <p:nvCxnSpPr>
          <p:cNvPr id="143" name="Shape 143"/>
          <p:cNvCxnSpPr>
            <a:stCxn id="137" idx="3"/>
            <a:endCxn id="138" idx="1"/>
          </p:cNvCxnSpPr>
          <p:nvPr/>
        </p:nvCxnSpPr>
        <p:spPr>
          <a:xfrm>
            <a:off x="5632475" y="3586025"/>
            <a:ext cx="519300" cy="0"/>
          </a:xfrm>
          <a:prstGeom prst="straightConnector1">
            <a:avLst/>
          </a:prstGeom>
          <a:noFill/>
          <a:ln w="9525" cap="flat" cmpd="sng">
            <a:solidFill>
              <a:schemeClr val="dk2"/>
            </a:solidFill>
            <a:prstDash val="solid"/>
            <a:round/>
            <a:headEnd type="none" w="lg" len="lg"/>
            <a:tailEnd type="triangle" w="lg" len="lg"/>
          </a:ln>
        </p:spPr>
      </p:cxnSp>
      <p:cxnSp>
        <p:nvCxnSpPr>
          <p:cNvPr id="144" name="Shape 144"/>
          <p:cNvCxnSpPr>
            <a:stCxn id="138" idx="2"/>
            <a:endCxn id="139" idx="0"/>
          </p:cNvCxnSpPr>
          <p:nvPr/>
        </p:nvCxnSpPr>
        <p:spPr>
          <a:xfrm>
            <a:off x="7195000" y="4070975"/>
            <a:ext cx="0" cy="620700"/>
          </a:xfrm>
          <a:prstGeom prst="straightConnector1">
            <a:avLst/>
          </a:prstGeom>
          <a:noFill/>
          <a:ln w="9525" cap="flat" cmpd="sng">
            <a:solidFill>
              <a:schemeClr val="dk2"/>
            </a:solidFill>
            <a:prstDash val="solid"/>
            <a:round/>
            <a:headEnd type="none" w="lg" len="lg"/>
            <a:tailEnd type="triangle" w="lg" len="lg"/>
          </a:ln>
        </p:spPr>
      </p:cxnSp>
      <p:cxnSp>
        <p:nvCxnSpPr>
          <p:cNvPr id="145" name="Shape 145"/>
          <p:cNvCxnSpPr>
            <a:stCxn id="139" idx="1"/>
            <a:endCxn id="140" idx="3"/>
          </p:cNvCxnSpPr>
          <p:nvPr/>
        </p:nvCxnSpPr>
        <p:spPr>
          <a:xfrm rot="10800000">
            <a:off x="5632450" y="5176550"/>
            <a:ext cx="519300" cy="0"/>
          </a:xfrm>
          <a:prstGeom prst="straightConnector1">
            <a:avLst/>
          </a:prstGeom>
          <a:noFill/>
          <a:ln w="9525" cap="flat" cmpd="sng">
            <a:solidFill>
              <a:schemeClr val="dk2"/>
            </a:solidFill>
            <a:prstDash val="solid"/>
            <a:round/>
            <a:headEnd type="none" w="lg" len="lg"/>
            <a:tailEnd type="triangle" w="lg" len="lg"/>
          </a:ln>
        </p:spPr>
      </p:cxnSp>
      <p:cxnSp>
        <p:nvCxnSpPr>
          <p:cNvPr id="146" name="Shape 146"/>
          <p:cNvCxnSpPr>
            <a:stCxn id="140" idx="1"/>
            <a:endCxn id="141" idx="3"/>
          </p:cNvCxnSpPr>
          <p:nvPr/>
        </p:nvCxnSpPr>
        <p:spPr>
          <a:xfrm rot="10800000">
            <a:off x="3081425" y="5176550"/>
            <a:ext cx="464400" cy="0"/>
          </a:xfrm>
          <a:prstGeom prst="straightConnector1">
            <a:avLst/>
          </a:prstGeom>
          <a:noFill/>
          <a:ln w="9525" cap="flat" cmpd="sng">
            <a:solidFill>
              <a:schemeClr val="dk2"/>
            </a:solidFill>
            <a:prstDash val="solid"/>
            <a:round/>
            <a:headEnd type="none" w="lg" len="lg"/>
            <a:tailEnd type="triangle" w="lg" len="lg"/>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729450" y="1758200"/>
            <a:ext cx="7688400" cy="713700"/>
          </a:xfrm>
          <a:prstGeom prst="rect">
            <a:avLst/>
          </a:prstGeom>
        </p:spPr>
        <p:txBody>
          <a:bodyPr wrap="square" lIns="91425" tIns="91425" rIns="91425" bIns="91425" anchor="t" anchorCtr="0">
            <a:noAutofit/>
          </a:bodyPr>
          <a:lstStyle/>
          <a:p>
            <a:pPr lvl="0">
              <a:spcBef>
                <a:spcPts val="0"/>
              </a:spcBef>
              <a:buNone/>
            </a:pPr>
            <a:r>
              <a:rPr lang="en"/>
              <a:t>Recall UNIX File System Layers</a:t>
            </a:r>
          </a:p>
        </p:txBody>
      </p:sp>
      <p:pic>
        <p:nvPicPr>
          <p:cNvPr id="152" name="Shape 152" descr="FS.png"/>
          <p:cNvPicPr preferRelativeResize="0"/>
          <p:nvPr/>
        </p:nvPicPr>
        <p:blipFill>
          <a:blip r:embed="rId3">
            <a:alphaModFix/>
          </a:blip>
          <a:stretch>
            <a:fillRect/>
          </a:stretch>
        </p:blipFill>
        <p:spPr>
          <a:xfrm>
            <a:off x="729450" y="2471900"/>
            <a:ext cx="4429125" cy="3857625"/>
          </a:xfrm>
          <a:prstGeom prst="rect">
            <a:avLst/>
          </a:prstGeom>
          <a:noFill/>
          <a:ln>
            <a:noFill/>
          </a:ln>
        </p:spPr>
      </p:pic>
      <p:sp>
        <p:nvSpPr>
          <p:cNvPr id="153" name="Shape 153"/>
          <p:cNvSpPr txBox="1"/>
          <p:nvPr/>
        </p:nvSpPr>
        <p:spPr>
          <a:xfrm>
            <a:off x="684250" y="6593625"/>
            <a:ext cx="6717900" cy="464400"/>
          </a:xfrm>
          <a:prstGeom prst="rect">
            <a:avLst/>
          </a:prstGeom>
          <a:noFill/>
          <a:ln>
            <a:noFill/>
          </a:ln>
        </p:spPr>
        <p:txBody>
          <a:bodyPr wrap="square" lIns="91425" tIns="91425" rIns="91425" bIns="91425" anchor="t" anchorCtr="0">
            <a:noAutofit/>
          </a:bodyPr>
          <a:lstStyle/>
          <a:p>
            <a:pPr lvl="0">
              <a:spcBef>
                <a:spcPts val="0"/>
              </a:spcBef>
              <a:buNone/>
            </a:pPr>
            <a:r>
              <a:rPr lang="en" sz="1000"/>
              <a:t>Table borrowed from “Principles of Computer System Design” by J.H. Saltzer</a:t>
            </a:r>
          </a:p>
        </p:txBody>
      </p:sp>
      <p:sp>
        <p:nvSpPr>
          <p:cNvPr id="154" name="Shape 154"/>
          <p:cNvSpPr txBox="1"/>
          <p:nvPr/>
        </p:nvSpPr>
        <p:spPr>
          <a:xfrm>
            <a:off x="5480775" y="5865125"/>
            <a:ext cx="2004300" cy="464400"/>
          </a:xfrm>
          <a:prstGeom prst="rect">
            <a:avLst/>
          </a:prstGeom>
          <a:noFill/>
          <a:ln>
            <a:noFill/>
          </a:ln>
        </p:spPr>
        <p:txBody>
          <a:bodyPr wrap="square" lIns="91425" tIns="91425" rIns="91425" bIns="91425" anchor="t" anchorCtr="0">
            <a:noAutofit/>
          </a:bodyPr>
          <a:lstStyle/>
          <a:p>
            <a:pPr lvl="0">
              <a:spcBef>
                <a:spcPts val="0"/>
              </a:spcBef>
              <a:buNone/>
            </a:pPr>
            <a:r>
              <a:rPr lang="en" sz="2200">
                <a:latin typeface="Lato"/>
                <a:ea typeface="Lato"/>
                <a:cs typeface="Lato"/>
                <a:sym typeface="Lato"/>
              </a:rPr>
              <a:t>disk blocks</a:t>
            </a:r>
          </a:p>
        </p:txBody>
      </p:sp>
      <p:sp>
        <p:nvSpPr>
          <p:cNvPr id="155" name="Shape 155"/>
          <p:cNvSpPr txBox="1"/>
          <p:nvPr/>
        </p:nvSpPr>
        <p:spPr>
          <a:xfrm>
            <a:off x="5480775" y="5156375"/>
            <a:ext cx="3663300" cy="464400"/>
          </a:xfrm>
          <a:prstGeom prst="rect">
            <a:avLst/>
          </a:prstGeom>
          <a:noFill/>
          <a:ln>
            <a:noFill/>
          </a:ln>
        </p:spPr>
        <p:txBody>
          <a:bodyPr wrap="square" lIns="91425" tIns="91425" rIns="91425" bIns="91425" anchor="t" anchorCtr="0">
            <a:noAutofit/>
          </a:bodyPr>
          <a:lstStyle/>
          <a:p>
            <a:pPr lvl="0" rtl="0">
              <a:spcBef>
                <a:spcPts val="0"/>
              </a:spcBef>
              <a:buNone/>
            </a:pPr>
            <a:r>
              <a:rPr lang="en" sz="2200">
                <a:latin typeface="Lato"/>
                <a:ea typeface="Lato"/>
                <a:cs typeface="Lato"/>
                <a:sym typeface="Lato"/>
              </a:rPr>
              <a:t>machine-oriented file id </a:t>
            </a:r>
          </a:p>
        </p:txBody>
      </p:sp>
      <p:sp>
        <p:nvSpPr>
          <p:cNvPr id="156" name="Shape 156"/>
          <p:cNvSpPr txBox="1"/>
          <p:nvPr/>
        </p:nvSpPr>
        <p:spPr>
          <a:xfrm>
            <a:off x="5480775" y="4113075"/>
            <a:ext cx="3276300" cy="464400"/>
          </a:xfrm>
          <a:prstGeom prst="rect">
            <a:avLst/>
          </a:prstGeom>
          <a:noFill/>
          <a:ln>
            <a:noFill/>
          </a:ln>
        </p:spPr>
        <p:txBody>
          <a:bodyPr wrap="square" lIns="91425" tIns="91425" rIns="91425" bIns="91425" anchor="t" anchorCtr="0">
            <a:noAutofit/>
          </a:bodyPr>
          <a:lstStyle/>
          <a:p>
            <a:pPr lvl="0" rtl="0">
              <a:spcBef>
                <a:spcPts val="0"/>
              </a:spcBef>
              <a:buNone/>
            </a:pPr>
            <a:r>
              <a:rPr lang="en" sz="2200">
                <a:latin typeface="Lato"/>
                <a:ea typeface="Lato"/>
                <a:cs typeface="Lato"/>
                <a:sym typeface="Lato"/>
              </a:rPr>
              <a:t>filenames and directories</a:t>
            </a:r>
          </a:p>
        </p:txBody>
      </p:sp>
      <p:sp>
        <p:nvSpPr>
          <p:cNvPr id="157" name="Shape 157"/>
          <p:cNvSpPr txBox="1"/>
          <p:nvPr/>
        </p:nvSpPr>
        <p:spPr>
          <a:xfrm>
            <a:off x="5480775" y="3196800"/>
            <a:ext cx="3276300" cy="464400"/>
          </a:xfrm>
          <a:prstGeom prst="rect">
            <a:avLst/>
          </a:prstGeom>
          <a:noFill/>
          <a:ln>
            <a:noFill/>
          </a:ln>
        </p:spPr>
        <p:txBody>
          <a:bodyPr wrap="square" lIns="91425" tIns="91425" rIns="91425" bIns="91425" anchor="t" anchorCtr="0">
            <a:noAutofit/>
          </a:bodyPr>
          <a:lstStyle/>
          <a:p>
            <a:pPr lvl="0" rtl="0">
              <a:spcBef>
                <a:spcPts val="0"/>
              </a:spcBef>
              <a:buNone/>
            </a:pPr>
            <a:r>
              <a:rPr lang="en" sz="2200">
                <a:latin typeface="Lato"/>
                <a:ea typeface="Lato"/>
                <a:cs typeface="Lato"/>
                <a:sym typeface="Lato"/>
              </a:rPr>
              <a:t>high level functionalities</a:t>
            </a:r>
          </a:p>
        </p:txBody>
      </p:sp>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2128</Words>
  <Application>Microsoft Macintosh PowerPoint</Application>
  <PresentationFormat>On-screen Show (4:3)</PresentationFormat>
  <Paragraphs>405</Paragraphs>
  <Slides>62</Slides>
  <Notes>62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62</vt:i4>
      </vt:variant>
    </vt:vector>
  </HeadingPairs>
  <TitlesOfParts>
    <vt:vector size="67" baseType="lpstr">
      <vt:lpstr>Raleway</vt:lpstr>
      <vt:lpstr>Lato</vt:lpstr>
      <vt:lpstr>Arial</vt:lpstr>
      <vt:lpstr>Courier New</vt:lpstr>
      <vt:lpstr>Streamline</vt:lpstr>
      <vt:lpstr>Cloud Scale Storage Systems  Yunhao Zhang &amp; Matthew Gharrity</vt:lpstr>
      <vt:lpstr>Two Beautiful Papers</vt:lpstr>
      <vt:lpstr>Topics in Distributed Systems</vt:lpstr>
      <vt:lpstr>Google File System</vt:lpstr>
      <vt:lpstr>Authors</vt:lpstr>
      <vt:lpstr>Evolution of Storage System (~2003)</vt:lpstr>
      <vt:lpstr>Evolution of Storage System (~2003) </vt:lpstr>
      <vt:lpstr>Roadmap</vt:lpstr>
      <vt:lpstr>Recall UNIX File System Layers</vt:lpstr>
      <vt:lpstr>Recall UNIX File System Layers</vt:lpstr>
      <vt:lpstr>Recall NFS</vt:lpstr>
      <vt:lpstr>Roadmap</vt:lpstr>
      <vt:lpstr>Different Assumptions</vt:lpstr>
      <vt:lpstr>A Lot of Questions Marks on My Head</vt:lpstr>
      <vt:lpstr>So, why?</vt:lpstr>
      <vt:lpstr>Roadmap</vt:lpstr>
      <vt:lpstr>Moving to Distributed Design</vt:lpstr>
      <vt:lpstr>Architecture Overview</vt:lpstr>
      <vt:lpstr>Architecture Overview</vt:lpstr>
      <vt:lpstr>Roadmap</vt:lpstr>
      <vt:lpstr>Major Trade-offs in Distributed Systems</vt:lpstr>
      <vt:lpstr>Recall Assumptions</vt:lpstr>
      <vt:lpstr>What is Fault Tolerance?</vt:lpstr>
      <vt:lpstr>Fault Tolerance: Keep Breathing While Dying</vt:lpstr>
      <vt:lpstr>Fault Tolerance: Keep Breathing While Dying</vt:lpstr>
      <vt:lpstr>My Own Understanding</vt:lpstr>
      <vt:lpstr>Major Trade-offs in Distributed Systems</vt:lpstr>
      <vt:lpstr>What is Inconsistency?</vt:lpstr>
      <vt:lpstr>How can we save the young man’s life?</vt:lpstr>
      <vt:lpstr>How can we save the young man’s life?</vt:lpstr>
      <vt:lpstr>Causes of Inconsistency</vt:lpstr>
      <vt:lpstr>Avoid Inconsistency in GFS</vt:lpstr>
      <vt:lpstr>Mutation → Consistency Problem</vt:lpstr>
      <vt:lpstr>Mechanisms for Consistent Write &amp; Append</vt:lpstr>
      <vt:lpstr>However, clients cache chunk locations!</vt:lpstr>
      <vt:lpstr>Major Trade-offs in Distributed Systems</vt:lpstr>
      <vt:lpstr>Recall Assumptions</vt:lpstr>
      <vt:lpstr>Performance &amp; Fairness</vt:lpstr>
      <vt:lpstr>Performance &amp; Fairness</vt:lpstr>
      <vt:lpstr>Performance &amp; Fairness</vt:lpstr>
      <vt:lpstr>Performance &amp; Fairness</vt:lpstr>
      <vt:lpstr>Conclude Design Lessons</vt:lpstr>
      <vt:lpstr>Roadmap</vt:lpstr>
      <vt:lpstr>Throughput</vt:lpstr>
      <vt:lpstr>Breakdown</vt:lpstr>
      <vt:lpstr>Roadmap</vt:lpstr>
      <vt:lpstr>Discussion</vt:lpstr>
      <vt:lpstr>Spanner  Combining consistency and performance in a globally-distributed database</vt:lpstr>
      <vt:lpstr>Authors</vt:lpstr>
      <vt:lpstr>Background</vt:lpstr>
      <vt:lpstr>PowerPoint Presentation</vt:lpstr>
      <vt:lpstr>What does Spanner do?</vt:lpstr>
      <vt:lpstr>What does Spanner do?</vt:lpstr>
      <vt:lpstr>Why we want external consistency</vt:lpstr>
      <vt:lpstr>TrueTime API</vt:lpstr>
      <vt:lpstr>TrueTime API</vt:lpstr>
      <vt:lpstr>TrueTime API</vt:lpstr>
      <vt:lpstr>Locality</vt:lpstr>
      <vt:lpstr>Evaluation</vt:lpstr>
      <vt:lpstr>Evaluation</vt:lpstr>
      <vt:lpstr>Closing Remarks</vt:lpstr>
      <vt:lpstr>Closing Remarks</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Cloud Scale Storage Systems  Yunhao Zhang &amp; Matthew Gharrity</dc:title>
  <cp:lastModifiedBy>Microsoft Office User</cp:lastModifiedBy>
  <cp:revision>9</cp:revision>
  <dcterms:modified xsi:type="dcterms:W3CDTF">2017-09-30T18:14:52Z</dcterms:modified>
</cp:coreProperties>
</file>