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9"/>
  </p:notesMasterIdLst>
  <p:sldIdLst>
    <p:sldId id="382" r:id="rId2"/>
    <p:sldId id="533" r:id="rId3"/>
    <p:sldId id="534" r:id="rId4"/>
    <p:sldId id="535" r:id="rId5"/>
    <p:sldId id="536" r:id="rId6"/>
    <p:sldId id="537" r:id="rId7"/>
    <p:sldId id="538" r:id="rId8"/>
    <p:sldId id="539" r:id="rId9"/>
    <p:sldId id="540" r:id="rId10"/>
    <p:sldId id="541" r:id="rId11"/>
    <p:sldId id="542" r:id="rId12"/>
    <p:sldId id="543" r:id="rId13"/>
    <p:sldId id="544" r:id="rId14"/>
    <p:sldId id="545" r:id="rId15"/>
    <p:sldId id="546" r:id="rId16"/>
    <p:sldId id="547" r:id="rId17"/>
    <p:sldId id="548" r:id="rId18"/>
    <p:sldId id="549" r:id="rId19"/>
    <p:sldId id="550" r:id="rId20"/>
    <p:sldId id="551" r:id="rId21"/>
    <p:sldId id="552" r:id="rId22"/>
    <p:sldId id="553" r:id="rId23"/>
    <p:sldId id="554" r:id="rId24"/>
    <p:sldId id="555" r:id="rId25"/>
    <p:sldId id="556" r:id="rId26"/>
    <p:sldId id="557" r:id="rId27"/>
    <p:sldId id="558" r:id="rId28"/>
    <p:sldId id="559" r:id="rId29"/>
    <p:sldId id="560" r:id="rId30"/>
    <p:sldId id="561" r:id="rId31"/>
    <p:sldId id="562" r:id="rId32"/>
    <p:sldId id="563" r:id="rId33"/>
    <p:sldId id="564" r:id="rId34"/>
    <p:sldId id="565" r:id="rId35"/>
    <p:sldId id="566" r:id="rId36"/>
    <p:sldId id="567" r:id="rId37"/>
    <p:sldId id="568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4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4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4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4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47" y="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096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9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0B3FEF-BF8A-0942-8DDB-B563CF0AC5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55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" charset="0"/>
        <a:ea typeface="ＭＳ Ｐゴシック" pitchFamily="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" charset="0"/>
        <a:ea typeface="ＭＳ Ｐゴシック" pitchFamily="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" charset="0"/>
        <a:ea typeface="ＭＳ Ｐゴシック" pitchFamily="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4" charset="0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B3FEF-BF8A-0942-8DDB-B563CF0AC5F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06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3FCF44-46B9-BD42-A541-F66537404C9F}" type="slidenum">
              <a:rPr lang="en-US"/>
              <a:pPr/>
              <a:t>17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94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15AFD-9DC5-C148-81C2-E795A7CADCB7}" type="slidenum">
              <a:rPr lang="en-US"/>
              <a:pPr/>
              <a:t>18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30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6C315C-5277-9440-A372-5D2E9A24C198}" type="slidenum">
              <a:rPr lang="en-US"/>
              <a:pPr/>
              <a:t>19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914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6763B-ECB4-A946-846C-5C8EBA598702}" type="slidenum">
              <a:rPr lang="en-US"/>
              <a:pPr/>
              <a:t>20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344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B576A-73EA-934A-B671-1376B048192B}" type="slidenum">
              <a:rPr lang="en-US"/>
              <a:pPr/>
              <a:t>21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60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56B0DE-5B7C-3943-A757-8FC05EBC1F2B}" type="slidenum">
              <a:rPr lang="en-US"/>
              <a:pPr/>
              <a:t>22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18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D47460-D6C0-4E49-9AAE-3122A215C536}" type="slidenum">
              <a:rPr lang="en-US"/>
              <a:pPr/>
              <a:t>23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53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B3D293-0E29-A644-96A5-1B88400EDECC}" type="slidenum">
              <a:rPr lang="en-US"/>
              <a:pPr/>
              <a:t>24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028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026121-B2E9-C34B-980F-484414B8E972}" type="slidenum">
              <a:rPr lang="en-US"/>
              <a:pPr/>
              <a:t>25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488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F6D9B-D669-034D-A0FB-8784D8CEA33C}" type="slidenum">
              <a:rPr lang="en-US"/>
              <a:pPr/>
              <a:t>26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7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“UNIX is basically a simple operating system, but you have to be a genius to understand the simplicity.” – Dennis Ritchie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B3FEF-BF8A-0942-8DDB-B563CF0AC5F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635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B3D1D-2C1C-1048-BA99-460836B279A8}" type="slidenum">
              <a:rPr lang="en-US"/>
              <a:pPr/>
              <a:t>27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077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2B4D9-3CF8-034B-8A73-95E496CABE92}" type="slidenum">
              <a:rPr lang="en-US"/>
              <a:pPr/>
              <a:t>28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418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2BEB18-1ABA-1C43-91D7-7E51859F60DA}" type="slidenum">
              <a:rPr lang="en-US"/>
              <a:pPr/>
              <a:t>29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3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A392A5-E615-1346-97A2-34E7D6B5283D}" type="slidenum">
              <a:rPr lang="en-US"/>
              <a:pPr/>
              <a:t>30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007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870C20-0E2C-9446-91CB-E532337543B6}" type="slidenum">
              <a:rPr lang="en-US"/>
              <a:pPr/>
              <a:t>31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769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508A1-6BD5-C644-9640-F1FDC35637DE}" type="slidenum">
              <a:rPr lang="en-US"/>
              <a:pPr/>
              <a:t>32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817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0E6987-D801-504F-8933-B4257D210AB5}" type="slidenum">
              <a:rPr lang="en-US"/>
              <a:pPr/>
              <a:t>33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907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2C122-CE30-464C-9301-E3B1689C6B97}" type="slidenum">
              <a:rPr lang="en-US"/>
              <a:pPr/>
              <a:t>34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591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D1336A-9175-DE4E-9347-BB171751FC6E}" type="slidenum">
              <a:rPr lang="en-US"/>
              <a:pPr/>
              <a:t>35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496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Lab 0 – graded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0713B-68E2-F746-B840-4BC7D02E01D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03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“UNIX is basically a simple operating system, but you have to be a genius to understand the simplicity.” – Dennis Ritchie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B3FEF-BF8A-0942-8DDB-B563CF0AC5F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92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“UNIX is basically a simple operating system, but you have to be a genius to understand the simplicity.” – Dennis Ritchie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B3FEF-BF8A-0942-8DDB-B563CF0AC5F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42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“UNIX is basically a simple operating system, but you have to be a genius to understand the simplicity.” – Dennis Ritchie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B3FEF-BF8A-0942-8DDB-B563CF0AC5F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68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“UNIX is basically a simple operating system, but you have to be a genius to understand the simplicity.” – Dennis Ritchie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B3FEF-BF8A-0942-8DDB-B563CF0AC5F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25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Can map one model to the other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0713B-68E2-F746-B840-4BC7D02E01D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46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“UNIX is basically a simple operating system, but you have to be a genius to understand the simplicity.” – Dennis Ritchie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B3FEF-BF8A-0942-8DDB-B563CF0AC5F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5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3FCF44-46B9-BD42-A541-F66537404C9F}" type="slidenum">
              <a:rPr lang="en-US"/>
              <a:pPr/>
              <a:t>16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7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A37941-328F-DA46-B2FC-705ABB71A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8A50F-85B9-9346-8F72-18F09DC4B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4D9E9691-F2A0-D245-A491-96C5FAE7E4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F51219-1AE3-2944-8480-ACB493E962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A3746-3ED9-8840-A435-4205503829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33F181B-04A2-3E41-9246-40EE25E11B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BE93E40-8A73-D944-9EE3-7862A791C1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AEA565-E681-3E46-910B-4EBEE1A45E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C38AEA-BB5F-9940-8A2D-CB00BB73B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BD9682-27ED-9640-8990-5181D47915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CCB3F38-576F-8740-89EB-E487EA0FA6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E8624F-AC86-5F40-BA0C-04AF95648B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4800" y="4038600"/>
            <a:ext cx="9347200" cy="1828800"/>
          </a:xfrm>
        </p:spPr>
        <p:txBody>
          <a:bodyPr/>
          <a:lstStyle/>
          <a:p>
            <a:r>
              <a:rPr lang="en-US" dirty="0" smtClean="0"/>
              <a:t>Concurrency, threads, and events</a:t>
            </a:r>
            <a:endParaRPr lang="en-US" dirty="0"/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Hakim Weatherspoon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752600" y="6096000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CS6410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37941-328F-DA46-B2FC-705ABB71A25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Characteristics</a:t>
            </a:r>
          </a:p>
          <a:p>
            <a:pPr lvl="1"/>
            <a:r>
              <a:rPr lang="en-US" altLang="ko-KR" dirty="0" smtClean="0"/>
              <a:t>Synchronization and congestion control associates with waiting for locks</a:t>
            </a:r>
          </a:p>
          <a:p>
            <a:pPr lvl="1"/>
            <a:r>
              <a:rPr lang="en-US" altLang="ko-KR" dirty="0" smtClean="0"/>
              <a:t>Data is shared directly and lock lasts for short period of time</a:t>
            </a:r>
          </a:p>
          <a:p>
            <a:pPr lvl="1"/>
            <a:r>
              <a:rPr lang="en-US" altLang="ko-KR" dirty="0" smtClean="0"/>
              <a:t>Control of peripheral devices are in form of manipulating locks</a:t>
            </a:r>
          </a:p>
          <a:p>
            <a:pPr lvl="1"/>
            <a:r>
              <a:rPr lang="en-US" altLang="ko-KR" dirty="0" smtClean="0"/>
              <a:t>Priority is dynamically determined by the execution context</a:t>
            </a:r>
          </a:p>
          <a:p>
            <a:pPr lvl="1"/>
            <a:r>
              <a:rPr lang="en-US" altLang="ko-KR" dirty="0" smtClean="0"/>
              <a:t>Global naming and context is important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Process-oriented system</a:t>
            </a:r>
          </a:p>
        </p:txBody>
      </p:sp>
    </p:spTree>
    <p:extLst>
      <p:ext uri="{BB962C8B-B14F-4D97-AF65-F5344CB8AC3E}">
        <p14:creationId xmlns:p14="http://schemas.microsoft.com/office/powerpoint/2010/main" val="155679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864" y="1600200"/>
            <a:ext cx="9546336" cy="4495800"/>
          </a:xfrm>
        </p:spPr>
        <p:txBody>
          <a:bodyPr/>
          <a:lstStyle/>
          <a:p>
            <a:r>
              <a:rPr lang="en-US" dirty="0" smtClean="0"/>
              <a:t>Calls: </a:t>
            </a:r>
          </a:p>
          <a:p>
            <a:pPr lvl="1"/>
            <a:r>
              <a:rPr lang="en-US" dirty="0" smtClean="0"/>
              <a:t>Fork, Join (process)</a:t>
            </a:r>
          </a:p>
          <a:p>
            <a:pPr lvl="1"/>
            <a:r>
              <a:rPr lang="en-US" dirty="0" smtClean="0"/>
              <a:t>Wait, Signal (condition variables)</a:t>
            </a:r>
          </a:p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Synchronization via locks/monitors</a:t>
            </a:r>
          </a:p>
          <a:p>
            <a:pPr lvl="1"/>
            <a:r>
              <a:rPr lang="en-US" dirty="0" smtClean="0"/>
              <a:t>Share global address space/data structures</a:t>
            </a:r>
          </a:p>
          <a:p>
            <a:pPr lvl="1"/>
            <a:r>
              <a:rPr lang="en-US" dirty="0" smtClean="0"/>
              <a:t>Process </a:t>
            </a:r>
            <a:r>
              <a:rPr lang="en-US" dirty="0" smtClean="0"/>
              <a:t>(thread) creation </a:t>
            </a:r>
            <a:r>
              <a:rPr lang="en-US" dirty="0" smtClean="0"/>
              <a:t>very dynamic and low-overhead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Process-oriented system</a:t>
            </a:r>
          </a:p>
        </p:txBody>
      </p:sp>
    </p:spTree>
    <p:extLst>
      <p:ext uri="{BB962C8B-B14F-4D97-AF65-F5344CB8AC3E}">
        <p14:creationId xmlns:p14="http://schemas.microsoft.com/office/powerpoint/2010/main" val="6800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16864" y="1600200"/>
            <a:ext cx="9393936" cy="5486400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Canonical model</a:t>
            </a:r>
          </a:p>
          <a:p>
            <a:pPr lvl="1"/>
            <a:r>
              <a:rPr lang="en-US" altLang="ko-KR" dirty="0" smtClean="0"/>
              <a:t>Monitor</a:t>
            </a:r>
          </a:p>
          <a:p>
            <a:pPr lvl="1">
              <a:buNone/>
            </a:pPr>
            <a:r>
              <a:rPr lang="en-US" altLang="ko-KR" dirty="0" smtClean="0"/>
              <a:t>		-- global data and state info for the process</a:t>
            </a:r>
          </a:p>
          <a:p>
            <a:pPr lvl="1">
              <a:buNone/>
            </a:pPr>
            <a:r>
              <a:rPr lang="en-US" altLang="ko-KR" dirty="0" smtClean="0"/>
              <a:t>		proc1: ENTRY procedure</a:t>
            </a:r>
          </a:p>
          <a:p>
            <a:pPr lvl="1">
              <a:buNone/>
            </a:pPr>
            <a:r>
              <a:rPr lang="en-US" altLang="ko-KR" dirty="0" smtClean="0"/>
              <a:t>		proc2: ENTRY procedure returns</a:t>
            </a:r>
          </a:p>
          <a:p>
            <a:pPr lvl="1">
              <a:buNone/>
            </a:pPr>
            <a:r>
              <a:rPr lang="en-US" altLang="ko-KR" dirty="0" smtClean="0"/>
              <a:t>			begin</a:t>
            </a:r>
          </a:p>
          <a:p>
            <a:pPr lvl="1">
              <a:buNone/>
            </a:pPr>
            <a:r>
              <a:rPr lang="en-US" altLang="ko-KR" dirty="0" smtClean="0"/>
              <a:t>				If </a:t>
            </a:r>
            <a:r>
              <a:rPr lang="en-US" altLang="ko-KR" dirty="0" err="1" smtClean="0"/>
              <a:t>resourceExhausted</a:t>
            </a:r>
            <a:r>
              <a:rPr lang="en-US" altLang="ko-KR" dirty="0" smtClean="0"/>
              <a:t> then WAIT; …;</a:t>
            </a:r>
          </a:p>
          <a:p>
            <a:pPr lvl="1">
              <a:buNone/>
            </a:pPr>
            <a:r>
              <a:rPr lang="en-US" altLang="ko-KR" dirty="0" smtClean="0"/>
              <a:t>				RETURN result; …;</a:t>
            </a:r>
          </a:p>
          <a:p>
            <a:pPr lvl="1">
              <a:buNone/>
            </a:pPr>
            <a:r>
              <a:rPr lang="en-US" altLang="ko-KR" dirty="0" smtClean="0"/>
              <a:t>			end</a:t>
            </a:r>
          </a:p>
          <a:p>
            <a:pPr lvl="1">
              <a:buNone/>
            </a:pPr>
            <a:r>
              <a:rPr lang="en-US" altLang="ko-KR" dirty="0" smtClean="0"/>
              <a:t>		proc L: ENTRY procedure</a:t>
            </a:r>
          </a:p>
          <a:p>
            <a:pPr lvl="1">
              <a:buNone/>
            </a:pPr>
            <a:r>
              <a:rPr lang="en-US" altLang="ko-KR" dirty="0" smtClean="0"/>
              <a:t>			begin</a:t>
            </a:r>
          </a:p>
          <a:p>
            <a:pPr lvl="1">
              <a:buNone/>
            </a:pPr>
            <a:r>
              <a:rPr lang="en-US" altLang="ko-KR" dirty="0" smtClean="0"/>
              <a:t>				…; SIGNAL; …</a:t>
            </a:r>
          </a:p>
          <a:p>
            <a:pPr lvl="1">
              <a:buNone/>
            </a:pPr>
            <a:r>
              <a:rPr lang="en-US" altLang="ko-KR" dirty="0" smtClean="0"/>
              <a:t>			end;</a:t>
            </a:r>
          </a:p>
          <a:p>
            <a:pPr lvl="1">
              <a:buNone/>
            </a:pPr>
            <a:r>
              <a:rPr lang="en-US" altLang="ko-KR" dirty="0" smtClean="0"/>
              <a:t>		</a:t>
            </a:r>
            <a:r>
              <a:rPr lang="en-US" altLang="ko-KR" dirty="0" err="1" smtClean="0"/>
              <a:t>endloop</a:t>
            </a:r>
            <a:r>
              <a:rPr lang="en-US" altLang="ko-KR" dirty="0" smtClean="0"/>
              <a:t>;</a:t>
            </a:r>
          </a:p>
          <a:p>
            <a:pPr lvl="1">
              <a:buNone/>
            </a:pPr>
            <a:r>
              <a:rPr lang="en-US" altLang="ko-KR" dirty="0" smtClean="0"/>
              <a:t>		initialize;</a:t>
            </a:r>
          </a:p>
          <a:p>
            <a:pPr lvl="1">
              <a:buNone/>
            </a:pPr>
            <a:r>
              <a:rPr lang="en-US" altLang="ko-KR" dirty="0" smtClean="0"/>
              <a:t>	end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Process-oriented system</a:t>
            </a:r>
          </a:p>
        </p:txBody>
      </p:sp>
    </p:spTree>
    <p:extLst>
      <p:ext uri="{BB962C8B-B14F-4D97-AF65-F5344CB8AC3E}">
        <p14:creationId xmlns:p14="http://schemas.microsoft.com/office/powerpoint/2010/main" val="26989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981200"/>
            <a:ext cx="8153400" cy="4114800"/>
          </a:xfrm>
        </p:spPr>
        <p:txBody>
          <a:bodyPr/>
          <a:lstStyle/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1917700"/>
            <a:ext cx="4019550" cy="466739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Process-oriented system</a:t>
            </a:r>
          </a:p>
        </p:txBody>
      </p:sp>
    </p:spTree>
    <p:extLst>
      <p:ext uri="{BB962C8B-B14F-4D97-AF65-F5344CB8AC3E}">
        <p14:creationId xmlns:p14="http://schemas.microsoft.com/office/powerpoint/2010/main" val="259641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Dual Mapping</a:t>
            </a:r>
            <a:endParaRPr lang="ko-KR" altLang="en-US" dirty="0"/>
          </a:p>
        </p:txBody>
      </p:sp>
      <p:sp>
        <p:nvSpPr>
          <p:cNvPr id="10" name="내용 개체 틀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991545" y="1523463"/>
          <a:ext cx="8280920" cy="4669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/>
                        <a:t>Event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/>
                        <a:t>Thread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/>
                        <a:t>Processes: </a:t>
                      </a:r>
                      <a:r>
                        <a:rPr lang="en-US" sz="2000" u="none" strike="noStrike" dirty="0" smtClean="0"/>
                        <a:t> </a:t>
                      </a:r>
                      <a:r>
                        <a:rPr lang="en-US" sz="2000" u="none" strike="noStrike" dirty="0" err="1" smtClean="0"/>
                        <a:t>CreateProcess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/>
                        <a:t>Monitors: </a:t>
                      </a:r>
                      <a:r>
                        <a:rPr lang="en-US" sz="2000" u="none" strike="noStrike" dirty="0" smtClean="0"/>
                        <a:t>NEW/START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Message channel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External procedure id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Message port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Entry procedure id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/>
                        <a:t>Send </a:t>
                      </a:r>
                      <a:r>
                        <a:rPr lang="en-US" sz="2000" u="none" strike="noStrike" dirty="0" err="1"/>
                        <a:t>msg</a:t>
                      </a:r>
                      <a:r>
                        <a:rPr lang="en-US" sz="2000" u="none" strike="noStrike" dirty="0"/>
                        <a:t> (immediate</a:t>
                      </a:r>
                      <a:r>
                        <a:rPr lang="en-US" sz="2000" u="none" strike="noStrike" dirty="0" smtClean="0"/>
                        <a:t>); </a:t>
                      </a:r>
                      <a:r>
                        <a:rPr lang="en-US" sz="2000" u="none" strike="noStrike" dirty="0" err="1" smtClean="0"/>
                        <a:t>AwaitReply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Simple procedure call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/>
                        <a:t>Send </a:t>
                      </a:r>
                      <a:r>
                        <a:rPr lang="en-US" sz="2000" u="none" strike="noStrike" dirty="0" err="1"/>
                        <a:t>msg</a:t>
                      </a:r>
                      <a:r>
                        <a:rPr lang="en-US" sz="2000" u="none" strike="noStrike" dirty="0"/>
                        <a:t> (delayed</a:t>
                      </a:r>
                      <a:r>
                        <a:rPr lang="en-US" sz="2000" u="none" strike="noStrike" dirty="0" smtClean="0"/>
                        <a:t>); </a:t>
                      </a:r>
                      <a:r>
                        <a:rPr lang="en-US" sz="2000" u="none" strike="noStrike" dirty="0" err="1" smtClean="0"/>
                        <a:t>AwaitReply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FORK; … JOIN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Send reply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/>
                        <a:t>Return from </a:t>
                      </a:r>
                      <a:r>
                        <a:rPr lang="en-US" sz="2000" u="none" strike="noStrike" dirty="0" smtClean="0"/>
                        <a:t>procedure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Main loop of std resource manager, wait for message stmt, case stmt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/>
                        <a:t>Monitor lock, ENTRY attribute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/>
                        <a:t>Arms of case statement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/>
                        <a:t>ENTRY proc declaration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/>
                        <a:t>Selective waiting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/>
                        <a:t>Condition </a:t>
                      </a:r>
                      <a:r>
                        <a:rPr lang="en-US" sz="2000" u="none" strike="noStrike" dirty="0" err="1"/>
                        <a:t>vars</a:t>
                      </a:r>
                      <a:r>
                        <a:rPr lang="en-US" sz="2000" u="none" strike="noStrike" dirty="0"/>
                        <a:t>, WAIT, SIGNAL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53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864" y="1524000"/>
            <a:ext cx="9546336" cy="4572000"/>
          </a:xfrm>
        </p:spPr>
        <p:txBody>
          <a:bodyPr/>
          <a:lstStyle/>
          <a:p>
            <a:r>
              <a:rPr lang="en-US" dirty="0" smtClean="0"/>
              <a:t>Performance characteristics</a:t>
            </a:r>
          </a:p>
          <a:p>
            <a:pPr lvl="1"/>
            <a:r>
              <a:rPr lang="en-US" dirty="0" smtClean="0"/>
              <a:t>Same execution time</a:t>
            </a:r>
          </a:p>
          <a:p>
            <a:pPr lvl="1"/>
            <a:r>
              <a:rPr lang="en-US" dirty="0" smtClean="0"/>
              <a:t>Same computational overhead</a:t>
            </a:r>
          </a:p>
          <a:p>
            <a:pPr lvl="1"/>
            <a:r>
              <a:rPr lang="en-US" dirty="0" smtClean="0"/>
              <a:t>Same queuing and waiting times</a:t>
            </a:r>
          </a:p>
          <a:p>
            <a:r>
              <a:rPr lang="en-US" dirty="0" smtClean="0"/>
              <a:t>Do you believe they are the same?</a:t>
            </a:r>
          </a:p>
          <a:p>
            <a:r>
              <a:rPr lang="en-US" dirty="0" smtClean="0"/>
              <a:t>What is the controversy?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Preservation of Performance</a:t>
            </a:r>
          </a:p>
        </p:txBody>
      </p:sp>
    </p:spTree>
    <p:extLst>
      <p:ext uri="{BB962C8B-B14F-4D97-AF65-F5344CB8AC3E}">
        <p14:creationId xmlns:p14="http://schemas.microsoft.com/office/powerpoint/2010/main" val="117775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6864" y="1524000"/>
            <a:ext cx="10460736" cy="5105400"/>
          </a:xfrm>
        </p:spPr>
        <p:txBody>
          <a:bodyPr/>
          <a:lstStyle/>
          <a:p>
            <a:r>
              <a:rPr lang="en-US" dirty="0" smtClean="0"/>
              <a:t>20 to 30 years later, still controversy!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Analyzes </a:t>
            </a:r>
            <a:r>
              <a:rPr lang="en-US" dirty="0"/>
              <a:t>threads </a:t>
            </a:r>
            <a:r>
              <a:rPr lang="en-US" dirty="0" err="1"/>
              <a:t>vs</a:t>
            </a:r>
            <a:r>
              <a:rPr lang="en-US" dirty="0"/>
              <a:t> event-based systems, finds problems with both</a:t>
            </a:r>
          </a:p>
          <a:p>
            <a:r>
              <a:rPr lang="en-US" dirty="0"/>
              <a:t>Suggests trade-off: stage-driven architecture</a:t>
            </a:r>
          </a:p>
          <a:p>
            <a:r>
              <a:rPr lang="en-US" dirty="0"/>
              <a:t>Evaluated for two applications</a:t>
            </a:r>
          </a:p>
          <a:p>
            <a:pPr lvl="1"/>
            <a:r>
              <a:rPr lang="en-US" dirty="0"/>
              <a:t>Easy to program and performs well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SEDA: An Architecture for Well-Conditioned, Scalable Internet Services (Welsh, 2001)</a:t>
            </a:r>
          </a:p>
        </p:txBody>
      </p:sp>
    </p:spTree>
    <p:extLst>
      <p:ext uri="{BB962C8B-B14F-4D97-AF65-F5344CB8AC3E}">
        <p14:creationId xmlns:p14="http://schemas.microsoft.com/office/powerpoint/2010/main" val="44910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6864" y="1524000"/>
            <a:ext cx="10384536" cy="5410200"/>
          </a:xfrm>
        </p:spPr>
        <p:txBody>
          <a:bodyPr/>
          <a:lstStyle/>
          <a:p>
            <a:r>
              <a:rPr lang="en-US" dirty="0" smtClean="0"/>
              <a:t>Matt Welsh</a:t>
            </a:r>
          </a:p>
          <a:p>
            <a:pPr lvl="1"/>
            <a:r>
              <a:rPr lang="en-US" dirty="0" smtClean="0"/>
              <a:t>Cornell undergraduate Alum (Worked on U-Net)</a:t>
            </a:r>
          </a:p>
          <a:p>
            <a:pPr lvl="1"/>
            <a:r>
              <a:rPr lang="en-US" dirty="0" smtClean="0"/>
              <a:t>PhD from Berkeley (Worked on Ninja clustering)</a:t>
            </a:r>
          </a:p>
          <a:p>
            <a:pPr lvl="1"/>
            <a:r>
              <a:rPr lang="en-US" dirty="0" smtClean="0"/>
              <a:t>Prof. at Harvard (Worked on sensor networks)</a:t>
            </a:r>
          </a:p>
          <a:p>
            <a:pPr lvl="1"/>
            <a:r>
              <a:rPr lang="en-US" dirty="0" smtClean="0"/>
              <a:t>Currently at Google</a:t>
            </a:r>
          </a:p>
          <a:p>
            <a:r>
              <a:rPr lang="en-US" dirty="0"/>
              <a:t>David Culler</a:t>
            </a:r>
          </a:p>
          <a:p>
            <a:pPr lvl="1"/>
            <a:r>
              <a:rPr lang="en-US" dirty="0"/>
              <a:t>Faculty at UC Berkeley</a:t>
            </a:r>
          </a:p>
          <a:p>
            <a:r>
              <a:rPr lang="en-US" dirty="0"/>
              <a:t>Eric Brewer</a:t>
            </a:r>
          </a:p>
          <a:p>
            <a:pPr lvl="1"/>
            <a:r>
              <a:rPr lang="en-US" dirty="0"/>
              <a:t>Faculty at UC </a:t>
            </a:r>
            <a:r>
              <a:rPr lang="en-US" dirty="0" smtClean="0"/>
              <a:t>Berkeley (currently on leave at Google)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SEDA: An Architecture for Well-Conditioned, Scalable Internet Services (Welsh, 2001)</a:t>
            </a:r>
          </a:p>
        </p:txBody>
      </p:sp>
    </p:spTree>
    <p:extLst>
      <p:ext uri="{BB962C8B-B14F-4D97-AF65-F5344CB8AC3E}">
        <p14:creationId xmlns:p14="http://schemas.microsoft.com/office/powerpoint/2010/main" val="59253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traditional “process” is an address space and a thread of control.</a:t>
            </a:r>
          </a:p>
          <a:p>
            <a:r>
              <a:rPr lang="en-US" dirty="0"/>
              <a:t>Now add multiple thread of controls</a:t>
            </a:r>
          </a:p>
          <a:p>
            <a:pPr lvl="1"/>
            <a:r>
              <a:rPr lang="en-US" dirty="0"/>
              <a:t>Share address space</a:t>
            </a:r>
          </a:p>
          <a:p>
            <a:pPr lvl="1"/>
            <a:r>
              <a:rPr lang="en-US" dirty="0"/>
              <a:t>Individual program counters and stacks</a:t>
            </a:r>
          </a:p>
          <a:p>
            <a:r>
              <a:rPr lang="en-US" dirty="0"/>
              <a:t>Same as multiple processes sharing an address space.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thread?</a:t>
            </a:r>
          </a:p>
        </p:txBody>
      </p:sp>
    </p:spTree>
    <p:extLst>
      <p:ext uri="{BB962C8B-B14F-4D97-AF65-F5344CB8AC3E}">
        <p14:creationId xmlns:p14="http://schemas.microsoft.com/office/powerpoint/2010/main" val="138736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switch from thread T1 to T2:</a:t>
            </a:r>
          </a:p>
          <a:p>
            <a:pPr lvl="1"/>
            <a:r>
              <a:rPr lang="en-US" dirty="0"/>
              <a:t>Thread T1 saves its registers (including pc) on its stack</a:t>
            </a:r>
          </a:p>
          <a:p>
            <a:pPr lvl="1"/>
            <a:r>
              <a:rPr lang="en-US" dirty="0"/>
              <a:t>Scheduler remembers T1’s stack pointer</a:t>
            </a:r>
          </a:p>
          <a:p>
            <a:pPr lvl="1"/>
            <a:r>
              <a:rPr lang="en-US" dirty="0"/>
              <a:t>Scheduler restores T2’ stack pointer</a:t>
            </a:r>
          </a:p>
          <a:p>
            <a:pPr lvl="1"/>
            <a:r>
              <a:rPr lang="en-US" dirty="0"/>
              <a:t>T2 restores its registers</a:t>
            </a:r>
          </a:p>
          <a:p>
            <a:pPr lvl="1"/>
            <a:r>
              <a:rPr lang="en-US" dirty="0"/>
              <a:t>T2 resumes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Switching</a:t>
            </a:r>
          </a:p>
        </p:txBody>
      </p:sp>
    </p:spTree>
    <p:extLst>
      <p:ext uri="{BB962C8B-B14F-4D97-AF65-F5344CB8AC3E}">
        <p14:creationId xmlns:p14="http://schemas.microsoft.com/office/powerpoint/2010/main" val="376782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16864" y="1600200"/>
            <a:ext cx="9393936" cy="5069161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Hugh C. Lauer</a:t>
            </a:r>
          </a:p>
          <a:p>
            <a:pPr lvl="1"/>
            <a:r>
              <a:rPr lang="en-US" altLang="ko-KR" dirty="0" smtClean="0"/>
              <a:t>Adjunct Prof., Worcester Polytechnic Institute</a:t>
            </a:r>
          </a:p>
          <a:p>
            <a:pPr lvl="1"/>
            <a:r>
              <a:rPr lang="en-US" altLang="ko-KR" dirty="0" smtClean="0"/>
              <a:t>Xerox, Apollo Computer, Mitsubishi Electronic Research Lab, etc.</a:t>
            </a:r>
          </a:p>
          <a:p>
            <a:pPr lvl="1"/>
            <a:r>
              <a:rPr lang="en-US" dirty="0"/>
              <a:t>Founded a number of businesses:</a:t>
            </a:r>
          </a:p>
          <a:p>
            <a:pPr lvl="2">
              <a:buNone/>
            </a:pPr>
            <a:r>
              <a:rPr lang="en-US" dirty="0"/>
              <a:t>Real-Time Visualization unit of </a:t>
            </a:r>
          </a:p>
          <a:p>
            <a:pPr lvl="2">
              <a:buNone/>
            </a:pPr>
            <a:r>
              <a:rPr lang="en-US" dirty="0"/>
              <a:t>Mitsubishi Electric Research Labs (MERL)</a:t>
            </a:r>
          </a:p>
          <a:p>
            <a:pPr marL="457200" lvl="1" indent="0">
              <a:buNone/>
            </a:pPr>
            <a:endParaRPr lang="en-US" altLang="ko-KR" b="1" dirty="0" smtClean="0"/>
          </a:p>
          <a:p>
            <a:r>
              <a:rPr lang="en-US" altLang="ko-KR" dirty="0" smtClean="0"/>
              <a:t>Roger M. Needham</a:t>
            </a:r>
          </a:p>
          <a:p>
            <a:pPr lvl="1"/>
            <a:r>
              <a:rPr lang="en-US" altLang="ko-KR" dirty="0" smtClean="0"/>
              <a:t>Prof., Cambridge University</a:t>
            </a:r>
          </a:p>
          <a:p>
            <a:pPr lvl="1"/>
            <a:r>
              <a:rPr lang="en-US" altLang="ko-KR" dirty="0" smtClean="0"/>
              <a:t>Microsoft Research, Cambridge Lab</a:t>
            </a:r>
          </a:p>
          <a:p>
            <a:pPr lvl="1"/>
            <a:r>
              <a:rPr lang="en-US" dirty="0" err="1"/>
              <a:t>Kerberose</a:t>
            </a:r>
            <a:r>
              <a:rPr lang="en-US" dirty="0"/>
              <a:t>, Needham-Schroeder security protocol, </a:t>
            </a:r>
            <a:r>
              <a:rPr lang="en-US" dirty="0" smtClean="0"/>
              <a:t>  and </a:t>
            </a:r>
            <a:r>
              <a:rPr lang="en-US" dirty="0"/>
              <a:t>key exchange systems</a:t>
            </a:r>
          </a:p>
          <a:p>
            <a:pPr lvl="1"/>
            <a:endParaRPr lang="en-US" altLang="ko-KR" dirty="0" smtClean="0"/>
          </a:p>
        </p:txBody>
      </p:sp>
      <p:pic>
        <p:nvPicPr>
          <p:cNvPr id="1026" name="Picture 2" descr="http://upload.wikimedia.org/wikipedia/en/7/70/Roger_Needh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672" y="3810000"/>
            <a:ext cx="1855093" cy="185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wpi.edu/Images/CMS/ComputerScience/cs-formal-lau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1582100"/>
            <a:ext cx="153352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Duality of Operating System Structure</a:t>
            </a:r>
          </a:p>
        </p:txBody>
      </p:sp>
    </p:spTree>
    <p:extLst>
      <p:ext uri="{BB962C8B-B14F-4D97-AF65-F5344CB8AC3E}">
        <p14:creationId xmlns:p14="http://schemas.microsoft.com/office/powerpoint/2010/main" val="285663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Maintains the stack pointer of each thread</a:t>
            </a:r>
          </a:p>
          <a:p>
            <a:pPr>
              <a:lnSpc>
                <a:spcPct val="90000"/>
              </a:lnSpc>
            </a:pPr>
            <a:r>
              <a:rPr lang="en-US" dirty="0"/>
              <a:t>Decides what thread to run next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based on priority or resource usage</a:t>
            </a:r>
          </a:p>
          <a:p>
            <a:pPr>
              <a:lnSpc>
                <a:spcPct val="90000"/>
              </a:lnSpc>
            </a:pPr>
            <a:r>
              <a:rPr lang="en-US" dirty="0"/>
              <a:t>Decides when to pre-empt a running thread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based on a timer</a:t>
            </a:r>
          </a:p>
          <a:p>
            <a:pPr>
              <a:lnSpc>
                <a:spcPct val="90000"/>
              </a:lnSpc>
            </a:pPr>
            <a:r>
              <a:rPr lang="en-US" dirty="0"/>
              <a:t>Needs to deal with multiple cores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Didn’t use to be the case</a:t>
            </a:r>
          </a:p>
          <a:p>
            <a:pPr>
              <a:lnSpc>
                <a:spcPct val="90000"/>
              </a:lnSpc>
            </a:pPr>
            <a:r>
              <a:rPr lang="en-US" dirty="0"/>
              <a:t>“fork” creates a new thread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Scheduler</a:t>
            </a:r>
          </a:p>
        </p:txBody>
      </p:sp>
    </p:spTree>
    <p:extLst>
      <p:ext uri="{BB962C8B-B14F-4D97-AF65-F5344CB8AC3E}">
        <p14:creationId xmlns:p14="http://schemas.microsoft.com/office/powerpoint/2010/main" val="140436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Semaphores</a:t>
            </a:r>
          </a:p>
          <a:p>
            <a:pPr lvl="1"/>
            <a:r>
              <a:rPr lang="en-US" sz="2400" dirty="0"/>
              <a:t>P(S): block if semaphore is “taken”</a:t>
            </a:r>
          </a:p>
          <a:p>
            <a:pPr lvl="1"/>
            <a:r>
              <a:rPr lang="en-US" sz="2400" dirty="0"/>
              <a:t>V(S): release semaphore</a:t>
            </a:r>
          </a:p>
          <a:p>
            <a:r>
              <a:rPr lang="en-US" sz="2800" dirty="0"/>
              <a:t>Monitors:</a:t>
            </a:r>
          </a:p>
          <a:p>
            <a:pPr lvl="1"/>
            <a:r>
              <a:rPr lang="en-US" sz="2400" dirty="0"/>
              <a:t>Only one thread active in a module at a time</a:t>
            </a:r>
          </a:p>
          <a:p>
            <a:pPr lvl="1"/>
            <a:r>
              <a:rPr lang="en-US" sz="2400" dirty="0"/>
              <a:t>Threads can block waiting for some condition using the WAIT primitive</a:t>
            </a:r>
          </a:p>
          <a:p>
            <a:pPr lvl="1"/>
            <a:r>
              <a:rPr lang="en-US" sz="2400" dirty="0"/>
              <a:t>Threads need to signal using NOTIFY or BROADCAST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Primitives</a:t>
            </a:r>
          </a:p>
        </p:txBody>
      </p:sp>
    </p:spTree>
    <p:extLst>
      <p:ext uri="{BB962C8B-B14F-4D97-AF65-F5344CB8AC3E}">
        <p14:creationId xmlns:p14="http://schemas.microsoft.com/office/powerpoint/2010/main" val="36701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exploit CPU parallelism</a:t>
            </a:r>
          </a:p>
          <a:p>
            <a:pPr lvl="1"/>
            <a:r>
              <a:rPr lang="en-US" dirty="0"/>
              <a:t>Run two </a:t>
            </a:r>
            <a:r>
              <a:rPr lang="en-US" dirty="0" smtClean="0"/>
              <a:t>threads </a:t>
            </a:r>
            <a:r>
              <a:rPr lang="en-US" dirty="0"/>
              <a:t>at once in the same program</a:t>
            </a:r>
          </a:p>
          <a:p>
            <a:r>
              <a:rPr lang="en-US" dirty="0"/>
              <a:t>To exploit I/O parallelism</a:t>
            </a:r>
          </a:p>
          <a:p>
            <a:pPr lvl="1"/>
            <a:r>
              <a:rPr lang="en-US" dirty="0"/>
              <a:t>Run I/O while computing, or do multiple I/O</a:t>
            </a:r>
          </a:p>
          <a:p>
            <a:pPr lvl="1"/>
            <a:r>
              <a:rPr lang="en-US" dirty="0"/>
              <a:t>I/O may be “remote procedure call”</a:t>
            </a:r>
          </a:p>
          <a:p>
            <a:r>
              <a:rPr lang="en-US" dirty="0"/>
              <a:t>For program structuring</a:t>
            </a:r>
          </a:p>
          <a:p>
            <a:pPr lvl="1"/>
            <a:r>
              <a:rPr lang="en-US" dirty="0"/>
              <a:t>E.g., timers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threads</a:t>
            </a:r>
          </a:p>
        </p:txBody>
      </p:sp>
    </p:spTree>
    <p:extLst>
      <p:ext uri="{BB962C8B-B14F-4D97-AF65-F5344CB8AC3E}">
        <p14:creationId xmlns:p14="http://schemas.microsoft.com/office/powerpoint/2010/main" val="146865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Priority Inversion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High priority thread waits for low priority thread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Solution: temporarily push priority up (rejected??)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Deadlock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X waits for Y, Y waits for X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Incorrect Synchronization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Forgetting to release a lock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Failed “fork”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Tuning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E.g. timer values in different environment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Problems</a:t>
            </a:r>
          </a:p>
        </p:txBody>
      </p:sp>
    </p:spTree>
    <p:extLst>
      <p:ext uri="{BB962C8B-B14F-4D97-AF65-F5344CB8AC3E}">
        <p14:creationId xmlns:p14="http://schemas.microsoft.com/office/powerpoint/2010/main" val="391847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 object queued for some module</a:t>
            </a:r>
          </a:p>
          <a:p>
            <a:pPr>
              <a:lnSpc>
                <a:spcPct val="90000"/>
              </a:lnSpc>
            </a:pPr>
            <a:r>
              <a:rPr lang="en-US"/>
              <a:t>Operations:</a:t>
            </a:r>
          </a:p>
          <a:p>
            <a:pPr lvl="1">
              <a:lnSpc>
                <a:spcPct val="90000"/>
              </a:lnSpc>
            </a:pPr>
            <a:r>
              <a:rPr lang="en-US"/>
              <a:t>create_event_queue(handler) </a:t>
            </a:r>
            <a:r>
              <a:rPr lang="en-US">
                <a:sym typeface="Wingdings" charset="2"/>
              </a:rPr>
              <a:t> EQ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enqueue_event(EQ, event-object)</a:t>
            </a:r>
          </a:p>
          <a:p>
            <a:pPr lvl="2">
              <a:lnSpc>
                <a:spcPct val="90000"/>
              </a:lnSpc>
            </a:pPr>
            <a:r>
              <a:rPr lang="en-US"/>
              <a:t>Invokes, eventually, handler(event-object)</a:t>
            </a:r>
          </a:p>
          <a:p>
            <a:pPr>
              <a:lnSpc>
                <a:spcPct val="90000"/>
              </a:lnSpc>
            </a:pPr>
            <a:r>
              <a:rPr lang="en-US"/>
              <a:t>Handler is </a:t>
            </a:r>
            <a:r>
              <a:rPr lang="en-US" i="1"/>
              <a:t>not</a:t>
            </a:r>
            <a:r>
              <a:rPr lang="en-US"/>
              <a:t> allowed to block</a:t>
            </a:r>
          </a:p>
          <a:p>
            <a:pPr lvl="1">
              <a:lnSpc>
                <a:spcPct val="90000"/>
              </a:lnSpc>
            </a:pPr>
            <a:r>
              <a:rPr lang="en-US"/>
              <a:t>Blocking could cause entire system to block</a:t>
            </a:r>
          </a:p>
          <a:p>
            <a:pPr lvl="1">
              <a:lnSpc>
                <a:spcPct val="90000"/>
              </a:lnSpc>
            </a:pPr>
            <a:r>
              <a:rPr lang="en-US"/>
              <a:t>But page faults, garbage collection, 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Event?</a:t>
            </a:r>
          </a:p>
        </p:txBody>
      </p:sp>
    </p:spTree>
    <p:extLst>
      <p:ext uri="{BB962C8B-B14F-4D97-AF65-F5344CB8AC3E}">
        <p14:creationId xmlns:p14="http://schemas.microsoft.com/office/powerpoint/2010/main" val="119196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628901"/>
            <a:ext cx="8534400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86000" y="5105401"/>
            <a:ext cx="7543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(Also common in telecommunications industry, where it’s called “workflow programming”)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Event System</a:t>
            </a:r>
          </a:p>
        </p:txBody>
      </p:sp>
    </p:spTree>
    <p:extLst>
      <p:ext uri="{BB962C8B-B14F-4D97-AF65-F5344CB8AC3E}">
        <p14:creationId xmlns:p14="http://schemas.microsoft.com/office/powerpoint/2010/main" val="349330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Decides which event queue to handle next.</a:t>
            </a:r>
          </a:p>
          <a:p>
            <a:pPr lvl="1"/>
            <a:r>
              <a:rPr lang="en-US" dirty="0"/>
              <a:t>Based on priority, CPU usage, etc.</a:t>
            </a:r>
          </a:p>
          <a:p>
            <a:r>
              <a:rPr lang="en-US" dirty="0"/>
              <a:t>Never pre-empts event handlers!</a:t>
            </a:r>
          </a:p>
          <a:p>
            <a:pPr lvl="1"/>
            <a:r>
              <a:rPr lang="en-US" dirty="0"/>
              <a:t>No need for stack / event handler</a:t>
            </a:r>
          </a:p>
          <a:p>
            <a:r>
              <a:rPr lang="en-US" dirty="0"/>
              <a:t>May need to deal with multiple CPUs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Scheduler</a:t>
            </a:r>
          </a:p>
        </p:txBody>
      </p:sp>
    </p:spTree>
    <p:extLst>
      <p:ext uri="{BB962C8B-B14F-4D97-AF65-F5344CB8AC3E}">
        <p14:creationId xmlns:p14="http://schemas.microsoft.com/office/powerpoint/2010/main" val="348291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6864" y="1676400"/>
            <a:ext cx="9470136" cy="4419600"/>
          </a:xfrm>
        </p:spPr>
        <p:txBody>
          <a:bodyPr/>
          <a:lstStyle/>
          <a:p>
            <a:r>
              <a:rPr lang="en-US" dirty="0"/>
              <a:t>Handlers cannot block </a:t>
            </a:r>
            <a:r>
              <a:rPr lang="en-US" dirty="0">
                <a:sym typeface="Wingdings" charset="2"/>
              </a:rPr>
              <a:t> no synchronization</a:t>
            </a:r>
          </a:p>
          <a:p>
            <a:r>
              <a:rPr lang="en-US" dirty="0">
                <a:sym typeface="Wingdings" charset="2"/>
              </a:rPr>
              <a:t>Handlers should not share memory</a:t>
            </a:r>
          </a:p>
          <a:p>
            <a:pPr lvl="1"/>
            <a:r>
              <a:rPr lang="en-US" dirty="0">
                <a:sym typeface="Wingdings" charset="2"/>
              </a:rPr>
              <a:t>At least not in parallel</a:t>
            </a:r>
          </a:p>
          <a:p>
            <a:r>
              <a:rPr lang="en-US" dirty="0">
                <a:sym typeface="Wingdings" charset="2"/>
              </a:rPr>
              <a:t>All communication through events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Synchronization?</a:t>
            </a:r>
          </a:p>
        </p:txBody>
      </p:sp>
    </p:spTree>
    <p:extLst>
      <p:ext uri="{BB962C8B-B14F-4D97-AF65-F5344CB8AC3E}">
        <p14:creationId xmlns:p14="http://schemas.microsoft.com/office/powerpoint/2010/main" val="64038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CPU parallelism</a:t>
            </a:r>
          </a:p>
          <a:p>
            <a:pPr lvl="1">
              <a:lnSpc>
                <a:spcPct val="90000"/>
              </a:lnSpc>
            </a:pPr>
            <a:r>
              <a:rPr lang="en-US"/>
              <a:t>Different handlers on different CPUs</a:t>
            </a:r>
          </a:p>
          <a:p>
            <a:pPr>
              <a:lnSpc>
                <a:spcPct val="90000"/>
              </a:lnSpc>
            </a:pPr>
            <a:r>
              <a:rPr lang="en-US"/>
              <a:t>I/O concurrency</a:t>
            </a:r>
          </a:p>
          <a:p>
            <a:pPr lvl="1">
              <a:lnSpc>
                <a:spcPct val="90000"/>
              </a:lnSpc>
            </a:pPr>
            <a:r>
              <a:rPr lang="en-US"/>
              <a:t>Completion of I/O signaled by event</a:t>
            </a:r>
          </a:p>
          <a:p>
            <a:pPr lvl="1">
              <a:lnSpc>
                <a:spcPct val="90000"/>
              </a:lnSpc>
            </a:pPr>
            <a:r>
              <a:rPr lang="en-US"/>
              <a:t>Other activities can happen in parallel</a:t>
            </a:r>
          </a:p>
          <a:p>
            <a:pPr>
              <a:lnSpc>
                <a:spcPct val="90000"/>
              </a:lnSpc>
            </a:pPr>
            <a:r>
              <a:rPr lang="en-US"/>
              <a:t>Program structuring</a:t>
            </a:r>
          </a:p>
          <a:p>
            <a:pPr lvl="1">
              <a:lnSpc>
                <a:spcPct val="90000"/>
              </a:lnSpc>
            </a:pPr>
            <a:r>
              <a:rPr lang="en-US"/>
              <a:t>Not so great…</a:t>
            </a:r>
          </a:p>
          <a:p>
            <a:pPr lvl="1">
              <a:lnSpc>
                <a:spcPct val="90000"/>
              </a:lnSpc>
            </a:pPr>
            <a:r>
              <a:rPr lang="en-US"/>
              <a:t>But can use multiple programming languages!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Events</a:t>
            </a:r>
          </a:p>
        </p:txBody>
      </p:sp>
    </p:spTree>
    <p:extLst>
      <p:ext uri="{BB962C8B-B14F-4D97-AF65-F5344CB8AC3E}">
        <p14:creationId xmlns:p14="http://schemas.microsoft.com/office/powerpoint/2010/main" val="306086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Priority inversion, deadlock, etc. much the same with </a:t>
            </a:r>
            <a:r>
              <a:rPr lang="en-US" dirty="0" smtClean="0"/>
              <a:t>events</a:t>
            </a:r>
          </a:p>
          <a:p>
            <a:r>
              <a:rPr lang="en-US" dirty="0" smtClean="0"/>
              <a:t>Stack ripping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Problems</a:t>
            </a:r>
          </a:p>
        </p:txBody>
      </p:sp>
    </p:spTree>
    <p:extLst>
      <p:ext uri="{BB962C8B-B14F-4D97-AF65-F5344CB8AC3E}">
        <p14:creationId xmlns:p14="http://schemas.microsoft.com/office/powerpoint/2010/main" val="228169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864" y="1600200"/>
            <a:ext cx="9546336" cy="4495800"/>
          </a:xfrm>
        </p:spPr>
        <p:txBody>
          <a:bodyPr/>
          <a:lstStyle/>
          <a:p>
            <a:r>
              <a:rPr lang="en-US" dirty="0" smtClean="0"/>
              <a:t>Are they really the same thing?</a:t>
            </a:r>
          </a:p>
          <a:p>
            <a:r>
              <a:rPr lang="en-US" dirty="0" smtClean="0"/>
              <a:t>Lauer and Needham show</a:t>
            </a:r>
          </a:p>
          <a:p>
            <a:pPr lvl="1"/>
            <a:r>
              <a:rPr lang="en-US" dirty="0" smtClean="0"/>
              <a:t>1) two models are duals</a:t>
            </a:r>
          </a:p>
          <a:p>
            <a:pPr lvl="2"/>
            <a:r>
              <a:rPr lang="en-US" dirty="0" smtClean="0"/>
              <a:t>Mapping exists from one model to other</a:t>
            </a:r>
          </a:p>
          <a:p>
            <a:pPr lvl="1"/>
            <a:r>
              <a:rPr lang="en-US" dirty="0" smtClean="0"/>
              <a:t>2) dual programs are logically identical</a:t>
            </a:r>
          </a:p>
          <a:p>
            <a:pPr lvl="2"/>
            <a:r>
              <a:rPr lang="en-US" dirty="0" smtClean="0"/>
              <a:t>Textually similar</a:t>
            </a:r>
          </a:p>
          <a:p>
            <a:pPr lvl="1"/>
            <a:r>
              <a:rPr lang="en-US" dirty="0" smtClean="0"/>
              <a:t>3) dual programs have identical performance</a:t>
            </a:r>
          </a:p>
          <a:p>
            <a:pPr lvl="2"/>
            <a:r>
              <a:rPr lang="en-US" dirty="0" smtClean="0"/>
              <a:t>Measured in exec time, compute overhead, and queue/wait times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Message vs Procedure oriented system</a:t>
            </a:r>
            <a:br>
              <a:rPr lang="en-US" dirty="0"/>
            </a:br>
            <a:r>
              <a:rPr lang="en-US" dirty="0"/>
              <a:t>(i.e. Events vs Threads)</a:t>
            </a:r>
          </a:p>
        </p:txBody>
      </p:sp>
    </p:spTree>
    <p:extLst>
      <p:ext uri="{BB962C8B-B14F-4D97-AF65-F5344CB8AC3E}">
        <p14:creationId xmlns:p14="http://schemas.microsoft.com/office/powerpoint/2010/main" val="127976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1905001"/>
            <a:ext cx="6629400" cy="474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Threaded Server Throughput</a:t>
            </a:r>
          </a:p>
        </p:txBody>
      </p:sp>
    </p:spTree>
    <p:extLst>
      <p:ext uri="{BB962C8B-B14F-4D97-AF65-F5344CB8AC3E}">
        <p14:creationId xmlns:p14="http://schemas.microsoft.com/office/powerpoint/2010/main" val="294936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1752600"/>
            <a:ext cx="66294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Server Throughput</a:t>
            </a:r>
          </a:p>
        </p:txBody>
      </p:sp>
    </p:spTree>
    <p:extLst>
      <p:ext uri="{BB962C8B-B14F-4D97-AF65-F5344CB8AC3E}">
        <p14:creationId xmlns:p14="http://schemas.microsoft.com/office/powerpoint/2010/main" val="139087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Events-based systems use fewer resources</a:t>
            </a:r>
          </a:p>
          <a:p>
            <a:pPr lvl="1"/>
            <a:r>
              <a:rPr lang="en-US"/>
              <a:t>Better performance (particularly scalability)</a:t>
            </a:r>
          </a:p>
          <a:p>
            <a:r>
              <a:rPr lang="en-US"/>
              <a:t>Event-based systems harder to program</a:t>
            </a:r>
          </a:p>
          <a:p>
            <a:pPr lvl="1"/>
            <a:r>
              <a:rPr lang="en-US"/>
              <a:t>Have to avoid blocking at all cost</a:t>
            </a:r>
          </a:p>
          <a:p>
            <a:pPr lvl="1"/>
            <a:r>
              <a:rPr lang="en-US"/>
              <a:t>Block-structured programming doesn’t work</a:t>
            </a:r>
          </a:p>
          <a:p>
            <a:pPr lvl="1"/>
            <a:r>
              <a:rPr lang="en-US"/>
              <a:t>How to do exception handling?</a:t>
            </a:r>
          </a:p>
          <a:p>
            <a:r>
              <a:rPr lang="en-US"/>
              <a:t>In both cases, tuning is difficult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vs. Events</a:t>
            </a:r>
          </a:p>
        </p:txBody>
      </p:sp>
    </p:spTree>
    <p:extLst>
      <p:ext uri="{BB962C8B-B14F-4D97-AF65-F5344CB8AC3E}">
        <p14:creationId xmlns:p14="http://schemas.microsoft.com/office/powerpoint/2010/main" val="350915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Mixture of models of threads and events</a:t>
            </a:r>
          </a:p>
          <a:p>
            <a:r>
              <a:rPr lang="en-US" dirty="0"/>
              <a:t>Events, queues, and “pools of event handling threads”.</a:t>
            </a:r>
          </a:p>
          <a:p>
            <a:r>
              <a:rPr lang="en-US" dirty="0"/>
              <a:t>Pools can be dynamically adjusted as need arises.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SEDA</a:t>
            </a:r>
          </a:p>
        </p:txBody>
      </p:sp>
    </p:spTree>
    <p:extLst>
      <p:ext uri="{BB962C8B-B14F-4D97-AF65-F5344CB8AC3E}">
        <p14:creationId xmlns:p14="http://schemas.microsoft.com/office/powerpoint/2010/main" val="261481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981201"/>
            <a:ext cx="685800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SEDA Stage</a:t>
            </a:r>
          </a:p>
        </p:txBody>
      </p:sp>
    </p:spTree>
    <p:extLst>
      <p:ext uri="{BB962C8B-B14F-4D97-AF65-F5344CB8AC3E}">
        <p14:creationId xmlns:p14="http://schemas.microsoft.com/office/powerpoint/2010/main" val="20486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Ease of programming of threads</a:t>
            </a:r>
          </a:p>
          <a:p>
            <a:pPr lvl="1"/>
            <a:r>
              <a:rPr lang="en-US" dirty="0"/>
              <a:t>Or even better</a:t>
            </a:r>
          </a:p>
          <a:p>
            <a:r>
              <a:rPr lang="en-US" dirty="0"/>
              <a:t>Performance of events</a:t>
            </a:r>
          </a:p>
          <a:p>
            <a:pPr lvl="1"/>
            <a:r>
              <a:rPr lang="en-US" dirty="0"/>
              <a:t>Or even </a:t>
            </a:r>
            <a:r>
              <a:rPr lang="en-US" dirty="0" smtClean="0"/>
              <a:t>better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Did we achieve Lauer and Needham’s vision with SEDA?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of both worlds</a:t>
            </a:r>
          </a:p>
        </p:txBody>
      </p:sp>
    </p:spTree>
    <p:extLst>
      <p:ext uri="{BB962C8B-B14F-4D97-AF65-F5344CB8AC3E}">
        <p14:creationId xmlns:p14="http://schemas.microsoft.com/office/powerpoint/2010/main" val="159937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864" y="1676400"/>
            <a:ext cx="9927336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Read and write review:</a:t>
            </a:r>
          </a:p>
          <a:p>
            <a:endParaRPr lang="en-US" dirty="0" smtClean="0"/>
          </a:p>
          <a:p>
            <a:r>
              <a:rPr lang="en-US" dirty="0" smtClean="0"/>
              <a:t>MP1 – due next Friday</a:t>
            </a:r>
          </a:p>
          <a:p>
            <a:pPr lvl="1"/>
            <a:r>
              <a:rPr lang="en-US" dirty="0" smtClean="0"/>
              <a:t>Let us know how you are doing; if need help</a:t>
            </a:r>
          </a:p>
          <a:p>
            <a:r>
              <a:rPr lang="en-US" dirty="0" smtClean="0"/>
              <a:t>Presentations</a:t>
            </a:r>
          </a:p>
          <a:p>
            <a:pPr lvl="1"/>
            <a:r>
              <a:rPr lang="en-US" dirty="0" smtClean="0"/>
              <a:t>Sign up to present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Project Proposal </a:t>
            </a:r>
            <a:r>
              <a:rPr lang="en-US" smtClean="0"/>
              <a:t>due </a:t>
            </a:r>
            <a:r>
              <a:rPr lang="en-US" smtClean="0"/>
              <a:t>tomorrow</a:t>
            </a:r>
            <a:endParaRPr lang="en-US" dirty="0" smtClean="0"/>
          </a:p>
          <a:p>
            <a:pPr lvl="1"/>
            <a:r>
              <a:rPr lang="en-US" dirty="0" smtClean="0"/>
              <a:t>Also, talk to faculty and email and talk to me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Check website for updated schedule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383221" y="31525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</p:spTree>
    <p:extLst>
      <p:ext uri="{BB962C8B-B14F-4D97-AF65-F5344CB8AC3E}">
        <p14:creationId xmlns:p14="http://schemas.microsoft.com/office/powerpoint/2010/main" val="251028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864" y="1600200"/>
            <a:ext cx="10871200" cy="4876800"/>
          </a:xfrm>
        </p:spPr>
        <p:txBody>
          <a:bodyPr/>
          <a:lstStyle/>
          <a:p>
            <a:r>
              <a:rPr lang="en-US" dirty="0" smtClean="0"/>
              <a:t>Read and write review:</a:t>
            </a:r>
          </a:p>
          <a:p>
            <a:pPr lvl="1"/>
            <a:r>
              <a:rPr lang="en-US" dirty="0" smtClean="0"/>
              <a:t>Required: </a:t>
            </a:r>
            <a:r>
              <a:rPr lang="en-US" i="1" dirty="0" smtClean="0"/>
              <a:t>Mach</a:t>
            </a:r>
            <a:r>
              <a:rPr lang="en-US" i="1" dirty="0"/>
              <a:t>: A new kernel foundation for UNIX </a:t>
            </a:r>
            <a:r>
              <a:rPr lang="en-US" i="1" dirty="0" smtClean="0"/>
              <a:t>development, </a:t>
            </a:r>
            <a:r>
              <a:rPr lang="en-US" dirty="0"/>
              <a:t>Mike </a:t>
            </a:r>
            <a:r>
              <a:rPr lang="en-US" dirty="0" err="1"/>
              <a:t>Accetta</a:t>
            </a:r>
            <a:r>
              <a:rPr lang="en-US" dirty="0"/>
              <a:t>, Robert Baron, William </a:t>
            </a:r>
            <a:r>
              <a:rPr lang="en-US" dirty="0" err="1"/>
              <a:t>Bolosky</a:t>
            </a:r>
            <a:r>
              <a:rPr lang="en-US" dirty="0"/>
              <a:t>, David Golub, Richard Rashid, </a:t>
            </a:r>
            <a:r>
              <a:rPr lang="en-US" dirty="0" err="1"/>
              <a:t>Avadis</a:t>
            </a:r>
            <a:r>
              <a:rPr lang="en-US" dirty="0"/>
              <a:t> </a:t>
            </a:r>
            <a:r>
              <a:rPr lang="en-US" dirty="0" err="1"/>
              <a:t>Tevanian</a:t>
            </a:r>
            <a:r>
              <a:rPr lang="en-US" dirty="0"/>
              <a:t>, and Michael Young. </a:t>
            </a:r>
            <a:r>
              <a:rPr lang="en-US" dirty="0" smtClean="0"/>
              <a:t>Proceedings </a:t>
            </a:r>
            <a:r>
              <a:rPr lang="en-US" dirty="0"/>
              <a:t>of the USENIX Summer </a:t>
            </a:r>
            <a:r>
              <a:rPr lang="en-US" i="1" dirty="0" smtClean="0"/>
              <a:t>Conference, </a:t>
            </a:r>
            <a:r>
              <a:rPr lang="en-US" i="1" dirty="0"/>
              <a:t>Atlanta, GA, 1986, pages </a:t>
            </a:r>
            <a:r>
              <a:rPr lang="en-US" i="1" dirty="0" smtClean="0"/>
              <a:t>93—112</a:t>
            </a:r>
            <a:r>
              <a:rPr lang="en-US" i="1" dirty="0" smtClean="0"/>
              <a:t>.</a:t>
            </a:r>
            <a:endParaRPr lang="en-US" i="1" dirty="0" smtClean="0"/>
          </a:p>
          <a:p>
            <a:pPr lvl="1"/>
            <a:r>
              <a:rPr lang="en-US" dirty="0" smtClean="0"/>
              <a:t>Optional</a:t>
            </a:r>
            <a:r>
              <a:rPr lang="en-US" i="1" dirty="0" smtClean="0"/>
              <a:t>: The </a:t>
            </a:r>
            <a:r>
              <a:rPr lang="en-US" i="1" dirty="0"/>
              <a:t>Performance of µ</a:t>
            </a:r>
            <a:r>
              <a:rPr lang="en-US" i="1" dirty="0" smtClean="0"/>
              <a:t>-Kernel-based Systems</a:t>
            </a:r>
            <a:r>
              <a:rPr lang="en-US" dirty="0"/>
              <a:t>, </a:t>
            </a:r>
            <a:r>
              <a:rPr lang="en-US" dirty="0" smtClean="0"/>
              <a:t>Hermann Härtig</a:t>
            </a:r>
            <a:r>
              <a:rPr lang="en-US" dirty="0"/>
              <a:t>, Michael </a:t>
            </a:r>
            <a:r>
              <a:rPr lang="en-US" dirty="0" err="1"/>
              <a:t>Hohmuth</a:t>
            </a:r>
            <a:r>
              <a:rPr lang="en-US" dirty="0"/>
              <a:t>, </a:t>
            </a:r>
            <a:r>
              <a:rPr lang="en-US" dirty="0" err="1"/>
              <a:t>Jochen</a:t>
            </a:r>
            <a:r>
              <a:rPr lang="en-US" dirty="0"/>
              <a:t> </a:t>
            </a:r>
            <a:r>
              <a:rPr lang="en-US" dirty="0" err="1"/>
              <a:t>Liedtke</a:t>
            </a:r>
            <a:r>
              <a:rPr lang="en-US" dirty="0"/>
              <a:t>, Jean </a:t>
            </a:r>
            <a:r>
              <a:rPr lang="en-US" dirty="0" err="1"/>
              <a:t>Wolter</a:t>
            </a:r>
            <a:r>
              <a:rPr lang="en-US" dirty="0"/>
              <a:t>, and Sebastian </a:t>
            </a:r>
            <a:r>
              <a:rPr lang="en-US" dirty="0" err="1"/>
              <a:t>Schönberg</a:t>
            </a:r>
            <a:r>
              <a:rPr lang="en-US" dirty="0"/>
              <a:t>. </a:t>
            </a:r>
            <a:r>
              <a:rPr lang="en-US" dirty="0" smtClean="0"/>
              <a:t>16th ACM Symposium on Operating Systems Principles (SOSP), </a:t>
            </a:r>
            <a:r>
              <a:rPr lang="en-US" dirty="0"/>
              <a:t>Oct </a:t>
            </a:r>
            <a:r>
              <a:rPr lang="en-US" dirty="0" smtClean="0"/>
              <a:t>1997, pages 66—77.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383221" y="315258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</p:spTree>
    <p:extLst>
      <p:ext uri="{BB962C8B-B14F-4D97-AF65-F5344CB8AC3E}">
        <p14:creationId xmlns:p14="http://schemas.microsoft.com/office/powerpoint/2010/main" val="5084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Small, static # of process</a:t>
            </a:r>
          </a:p>
          <a:p>
            <a:r>
              <a:rPr lang="en-US" altLang="ko-KR" dirty="0" smtClean="0"/>
              <a:t>Explicit messaging</a:t>
            </a:r>
          </a:p>
          <a:p>
            <a:r>
              <a:rPr lang="en-US" altLang="ko-KR" dirty="0" smtClean="0"/>
              <a:t>Limited data sharing in memory</a:t>
            </a:r>
          </a:p>
          <a:p>
            <a:r>
              <a:rPr lang="en-US" altLang="ko-KR" dirty="0" smtClean="0"/>
              <a:t>Identification of address space or context with processes</a:t>
            </a:r>
            <a:endParaRPr lang="ko-KR" altLang="en-US" dirty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7968" y="4343400"/>
            <a:ext cx="4547256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Message-oriented system (Event)</a:t>
            </a:r>
          </a:p>
        </p:txBody>
      </p:sp>
    </p:spTree>
    <p:extLst>
      <p:ext uri="{BB962C8B-B14F-4D97-AF65-F5344CB8AC3E}">
        <p14:creationId xmlns:p14="http://schemas.microsoft.com/office/powerpoint/2010/main" val="89384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Characteristics</a:t>
            </a:r>
          </a:p>
          <a:p>
            <a:pPr lvl="1"/>
            <a:r>
              <a:rPr lang="en-US" altLang="ko-KR" dirty="0" smtClean="0"/>
              <a:t>Queuing for congested resource</a:t>
            </a:r>
          </a:p>
          <a:p>
            <a:pPr lvl="1"/>
            <a:r>
              <a:rPr lang="en-US" altLang="ko-KR" dirty="0" smtClean="0"/>
              <a:t>Data structure passed by reference </a:t>
            </a:r>
          </a:p>
          <a:p>
            <a:pPr marL="365760" lvl="1" indent="0">
              <a:buNone/>
            </a:pPr>
            <a:r>
              <a:rPr lang="en-US" altLang="ko-KR" dirty="0" smtClean="0"/>
              <a:t>   (no concurrent access)</a:t>
            </a:r>
          </a:p>
          <a:p>
            <a:pPr lvl="1"/>
            <a:r>
              <a:rPr lang="en-US" altLang="ko-KR" dirty="0" smtClean="0"/>
              <a:t>Peripheral devices treated as processes</a:t>
            </a:r>
          </a:p>
          <a:p>
            <a:pPr lvl="1"/>
            <a:r>
              <a:rPr lang="en-US" altLang="ko-KR" dirty="0" smtClean="0"/>
              <a:t>Priority of process statically determined</a:t>
            </a:r>
          </a:p>
          <a:p>
            <a:pPr lvl="1"/>
            <a:r>
              <a:rPr lang="en-US" altLang="ko-KR" dirty="0" smtClean="0"/>
              <a:t>No global naming scheme is useful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Message-oriented system</a:t>
            </a:r>
          </a:p>
        </p:txBody>
      </p:sp>
    </p:spTree>
    <p:extLst>
      <p:ext uri="{BB962C8B-B14F-4D97-AF65-F5344CB8AC3E}">
        <p14:creationId xmlns:p14="http://schemas.microsoft.com/office/powerpoint/2010/main" val="187398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864" y="1600200"/>
            <a:ext cx="9546336" cy="4495800"/>
          </a:xfrm>
        </p:spPr>
        <p:txBody>
          <a:bodyPr/>
          <a:lstStyle/>
          <a:p>
            <a:r>
              <a:rPr lang="en-US" dirty="0" smtClean="0"/>
              <a:t>Calls: </a:t>
            </a:r>
          </a:p>
          <a:p>
            <a:pPr lvl="1"/>
            <a:r>
              <a:rPr lang="en-US" dirty="0" err="1" smtClean="0"/>
              <a:t>SendMessage</a:t>
            </a:r>
            <a:r>
              <a:rPr lang="en-US" dirty="0" smtClean="0"/>
              <a:t>, </a:t>
            </a:r>
            <a:r>
              <a:rPr lang="en-US" dirty="0" err="1" smtClean="0"/>
              <a:t>AwaitReply</a:t>
            </a:r>
            <a:endParaRPr lang="en-US" dirty="0" smtClean="0"/>
          </a:p>
          <a:p>
            <a:pPr lvl="1"/>
            <a:r>
              <a:rPr lang="en-US" dirty="0" err="1" smtClean="0"/>
              <a:t>SendReply</a:t>
            </a:r>
            <a:endParaRPr lang="en-US" dirty="0" smtClean="0"/>
          </a:p>
          <a:p>
            <a:pPr lvl="1"/>
            <a:r>
              <a:rPr lang="en-US" dirty="0" err="1" smtClean="0"/>
              <a:t>WaitForMessage</a:t>
            </a:r>
            <a:endParaRPr lang="en-US" dirty="0" smtClean="0"/>
          </a:p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Synchronization via message queues</a:t>
            </a:r>
          </a:p>
          <a:p>
            <a:pPr lvl="1"/>
            <a:r>
              <a:rPr lang="en-US" dirty="0" smtClean="0"/>
              <a:t>No sharing of data structures/address space</a:t>
            </a:r>
          </a:p>
          <a:p>
            <a:pPr lvl="1"/>
            <a:r>
              <a:rPr lang="en-US" dirty="0" smtClean="0"/>
              <a:t>Number of processes static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Message-oriented system</a:t>
            </a:r>
          </a:p>
        </p:txBody>
      </p:sp>
    </p:spTree>
    <p:extLst>
      <p:ext uri="{BB962C8B-B14F-4D97-AF65-F5344CB8AC3E}">
        <p14:creationId xmlns:p14="http://schemas.microsoft.com/office/powerpoint/2010/main" val="245187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Canonical model</a:t>
            </a:r>
          </a:p>
          <a:p>
            <a:pPr lvl="1"/>
            <a:r>
              <a:rPr lang="en-US" altLang="ko-KR" dirty="0" smtClean="0"/>
              <a:t>begin</a:t>
            </a:r>
          </a:p>
          <a:p>
            <a:pPr lvl="1">
              <a:buNone/>
            </a:pPr>
            <a:r>
              <a:rPr lang="en-US" altLang="ko-KR" dirty="0" smtClean="0"/>
              <a:t>		Do forever</a:t>
            </a:r>
          </a:p>
          <a:p>
            <a:pPr lvl="2">
              <a:buNone/>
            </a:pPr>
            <a:r>
              <a:rPr lang="en-US" altLang="ko-KR" dirty="0" smtClean="0"/>
              <a:t>	</a:t>
            </a:r>
            <a:r>
              <a:rPr lang="en-US" altLang="ko-KR" dirty="0" err="1" smtClean="0"/>
              <a:t>WaitForMessages</a:t>
            </a:r>
            <a:endParaRPr lang="en-US" altLang="ko-KR" dirty="0" smtClean="0"/>
          </a:p>
          <a:p>
            <a:pPr lvl="2">
              <a:buNone/>
            </a:pPr>
            <a:r>
              <a:rPr lang="en-US" altLang="ko-KR" dirty="0" smtClean="0"/>
              <a:t>	case port </a:t>
            </a:r>
          </a:p>
          <a:p>
            <a:pPr lvl="2">
              <a:buNone/>
            </a:pPr>
            <a:r>
              <a:rPr lang="en-US" altLang="ko-KR" dirty="0" smtClean="0"/>
              <a:t>		port 1: …;</a:t>
            </a:r>
          </a:p>
          <a:p>
            <a:pPr lvl="2">
              <a:buNone/>
            </a:pPr>
            <a:r>
              <a:rPr lang="en-US" altLang="ko-KR" dirty="0" smtClean="0"/>
              <a:t>		port 2: …; </a:t>
            </a:r>
            <a:r>
              <a:rPr lang="en-US" altLang="ko-KR" dirty="0" err="1" smtClean="0"/>
              <a:t>SendReply</a:t>
            </a:r>
            <a:r>
              <a:rPr lang="en-US" altLang="ko-KR" dirty="0" smtClean="0"/>
              <a:t>; …;</a:t>
            </a:r>
          </a:p>
          <a:p>
            <a:pPr lvl="2">
              <a:buNone/>
            </a:pPr>
            <a:r>
              <a:rPr lang="en-US" altLang="ko-KR" dirty="0" smtClean="0"/>
              <a:t>	end case</a:t>
            </a:r>
          </a:p>
          <a:p>
            <a:pPr lvl="2">
              <a:buNone/>
            </a:pPr>
            <a:r>
              <a:rPr lang="en-US" altLang="ko-KR" dirty="0" smtClean="0"/>
              <a:t>end loop</a:t>
            </a:r>
          </a:p>
          <a:p>
            <a:pPr lvl="1">
              <a:buNone/>
            </a:pPr>
            <a:r>
              <a:rPr lang="en-US" altLang="ko-KR" dirty="0" smtClean="0"/>
              <a:t>	end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Message-oriented system</a:t>
            </a:r>
          </a:p>
        </p:txBody>
      </p:sp>
    </p:spTree>
    <p:extLst>
      <p:ext uri="{BB962C8B-B14F-4D97-AF65-F5344CB8AC3E}">
        <p14:creationId xmlns:p14="http://schemas.microsoft.com/office/powerpoint/2010/main" val="79845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1206" y="2006600"/>
            <a:ext cx="4136294" cy="370840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Message-oriented system</a:t>
            </a:r>
          </a:p>
        </p:txBody>
      </p:sp>
    </p:spTree>
    <p:extLst>
      <p:ext uri="{BB962C8B-B14F-4D97-AF65-F5344CB8AC3E}">
        <p14:creationId xmlns:p14="http://schemas.microsoft.com/office/powerpoint/2010/main" val="229060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/>
              <a:t>Large # of small processes</a:t>
            </a:r>
          </a:p>
          <a:p>
            <a:r>
              <a:rPr lang="en-US" altLang="ko-KR" sz="2800" dirty="0"/>
              <a:t>Rapidly changing # of processes</a:t>
            </a:r>
          </a:p>
          <a:p>
            <a:r>
              <a:rPr lang="en-US" altLang="ko-KR" sz="2800" dirty="0"/>
              <a:t>Communication using direct sharing and interlocking of data</a:t>
            </a:r>
          </a:p>
          <a:p>
            <a:r>
              <a:rPr lang="en-US" altLang="ko-KR" sz="2800" dirty="0"/>
              <a:t>Identification of context of execution with function being executed</a:t>
            </a:r>
          </a:p>
          <a:p>
            <a:endParaRPr lang="ko-KR" altLang="en-US" sz="2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t="11898"/>
          <a:stretch>
            <a:fillRect/>
          </a:stretch>
        </p:blipFill>
        <p:spPr bwMode="auto">
          <a:xfrm>
            <a:off x="5879977" y="4484152"/>
            <a:ext cx="4632949" cy="237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Procedure-Oriented System (Thread)</a:t>
            </a:r>
          </a:p>
        </p:txBody>
      </p:sp>
    </p:spTree>
    <p:extLst>
      <p:ext uri="{BB962C8B-B14F-4D97-AF65-F5344CB8AC3E}">
        <p14:creationId xmlns:p14="http://schemas.microsoft.com/office/powerpoint/2010/main" val="193712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14505</TotalTime>
  <Words>1463</Words>
  <Application>Microsoft Office PowerPoint</Application>
  <PresentationFormat>Widescreen</PresentationFormat>
  <Paragraphs>300</Paragraphs>
  <Slides>37</Slides>
  <Notes>29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맑은 고딕</vt:lpstr>
      <vt:lpstr>ＭＳ Ｐゴシック</vt:lpstr>
      <vt:lpstr>Arial</vt:lpstr>
      <vt:lpstr>HY얕은샘물M</vt:lpstr>
      <vt:lpstr>Tw Cen MT</vt:lpstr>
      <vt:lpstr>Wingdings</vt:lpstr>
      <vt:lpstr>Wingdings 2</vt:lpstr>
      <vt:lpstr>Median</vt:lpstr>
      <vt:lpstr>Concurrency, threads, and events</vt:lpstr>
      <vt:lpstr>On the Duality of Operating System Structure</vt:lpstr>
      <vt:lpstr>Message vs Procedure oriented system (i.e. Events vs Threads)</vt:lpstr>
      <vt:lpstr>Message-oriented system (Event)</vt:lpstr>
      <vt:lpstr>Message-oriented system</vt:lpstr>
      <vt:lpstr>Message-oriented system</vt:lpstr>
      <vt:lpstr>Message-oriented system</vt:lpstr>
      <vt:lpstr>Message-oriented system</vt:lpstr>
      <vt:lpstr>Procedure-Oriented System (Thread)</vt:lpstr>
      <vt:lpstr>Process-oriented system</vt:lpstr>
      <vt:lpstr>Process-oriented system</vt:lpstr>
      <vt:lpstr>Process-oriented system</vt:lpstr>
      <vt:lpstr>Process-oriented system</vt:lpstr>
      <vt:lpstr>Dual Mapping</vt:lpstr>
      <vt:lpstr>Preservation of Performance</vt:lpstr>
      <vt:lpstr>SEDA: An Architecture for Well-Conditioned, Scalable Internet Services (Welsh, 2001)</vt:lpstr>
      <vt:lpstr>SEDA: An Architecture for Well-Conditioned, Scalable Internet Services (Welsh, 2001)</vt:lpstr>
      <vt:lpstr>What is a thread?</vt:lpstr>
      <vt:lpstr>Thread Switching</vt:lpstr>
      <vt:lpstr>Thread Scheduler</vt:lpstr>
      <vt:lpstr>Synchronization Primitives</vt:lpstr>
      <vt:lpstr>Uses of threads</vt:lpstr>
      <vt:lpstr>Common Problems</vt:lpstr>
      <vt:lpstr>What is an Event?</vt:lpstr>
      <vt:lpstr>Example Event System</vt:lpstr>
      <vt:lpstr>Event Scheduler</vt:lpstr>
      <vt:lpstr>Synchronization?</vt:lpstr>
      <vt:lpstr>Uses of Events</vt:lpstr>
      <vt:lpstr>Common Problems</vt:lpstr>
      <vt:lpstr>Threaded Server Throughput</vt:lpstr>
      <vt:lpstr>Event-driven Server Throughput</vt:lpstr>
      <vt:lpstr>Threads vs. Events</vt:lpstr>
      <vt:lpstr>SEDA</vt:lpstr>
      <vt:lpstr>SEDA Stage</vt:lpstr>
      <vt:lpstr>Best of both worlds</vt:lpstr>
      <vt:lpstr>Next Time</vt:lpstr>
      <vt:lpstr>Next Time</vt:lpstr>
    </vt:vector>
  </TitlesOfParts>
  <Company>Cornell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414/415 Systems Programming  and  Operating Systems</dc:title>
  <dc:creator>Hakim Weatherspoon</dc:creator>
  <cp:lastModifiedBy>Hakim Weatherspoon</cp:lastModifiedBy>
  <cp:revision>130</cp:revision>
  <dcterms:created xsi:type="dcterms:W3CDTF">2010-09-02T12:47:54Z</dcterms:created>
  <dcterms:modified xsi:type="dcterms:W3CDTF">2017-09-07T13:04:38Z</dcterms:modified>
</cp:coreProperties>
</file>