
<file path=[Content_Types].xml><?xml version="1.0" encoding="utf-8"?>
<Types xmlns="http://schemas.openxmlformats.org/package/2006/content-types">
  <Default Extension="png" ContentType="image/png"/>
  <Default Extension="bin" ContentType="application/vnd.openxmlformats-officedocument.oleObject"/>
  <Default Extension="jpeg" ContentType="image/jpeg"/>
  <Default Extension="rels" ContentType="application/vnd.openxmlformats-package.relationships+xml"/>
  <Default Extension="xml" ContentType="application/xml"/>
  <Default Extension="vml" ContentType="application/vnd.openxmlformats-officedocument.vmlDrawin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slides/slide29.xml" ContentType="application/vnd.openxmlformats-officedocument.presentationml.slide+xml"/>
  <Override PartName="/ppt/slides/slide30.xml" ContentType="application/vnd.openxmlformats-officedocument.presentationml.slide+xml"/>
  <Override PartName="/ppt/slides/slide31.xml" ContentType="application/vnd.openxmlformats-officedocument.presentationml.slide+xml"/>
  <Override PartName="/ppt/slides/slide32.xml" ContentType="application/vnd.openxmlformats-officedocument.presentationml.slide+xml"/>
  <Override PartName="/ppt/slides/slide33.xml" ContentType="application/vnd.openxmlformats-officedocument.presentationml.slide+xml"/>
  <Override PartName="/ppt/slides/slide34.xml" ContentType="application/vnd.openxmlformats-officedocument.presentationml.slide+xml"/>
  <Override PartName="/ppt/slides/slide35.xml" ContentType="application/vnd.openxmlformats-officedocument.presentationml.slide+xml"/>
  <Override PartName="/ppt/slides/slide36.xml" ContentType="application/vnd.openxmlformats-officedocument.presentationml.slide+xml"/>
  <Override PartName="/ppt/slides/slide37.xml" ContentType="application/vnd.openxmlformats-officedocument.presentationml.slide+xml"/>
  <Override PartName="/ppt/slides/slide38.xml" ContentType="application/vnd.openxmlformats-officedocument.presentationml.slide+xml"/>
  <Override PartName="/ppt/slides/slide39.xml" ContentType="application/vnd.openxmlformats-officedocument.presentationml.slide+xml"/>
  <Override PartName="/ppt/slides/slide40.xml" ContentType="application/vnd.openxmlformats-officedocument.presentationml.slide+xml"/>
  <Override PartName="/ppt/slides/slide41.xml" ContentType="application/vnd.openxmlformats-officedocument.presentationml.slide+xml"/>
  <Override PartName="/ppt/slides/slide42.xml" ContentType="application/vnd.openxmlformats-officedocument.presentationml.slide+xml"/>
  <Override PartName="/ppt/slides/slide43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officeDocument/2006/relationships/extended-properties" Target="docProps/app.xml"/><Relationship Id="rId2" Type="http://schemas.openxmlformats.org/package/2006/relationships/metadata/core-properties" Target="docProps/core.xml"/><Relationship Id="rId1" Type="http://schemas.openxmlformats.org/officeDocument/2006/relationships/officeDocument" Target="ppt/presentation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83734" r:id="rId1"/>
  </p:sldMasterIdLst>
  <p:notesMasterIdLst>
    <p:notesMasterId r:id="rId45"/>
  </p:notesMasterIdLst>
  <p:sldIdLst>
    <p:sldId id="256" r:id="rId2"/>
    <p:sldId id="340" r:id="rId3"/>
    <p:sldId id="305" r:id="rId4"/>
    <p:sldId id="306" r:id="rId5"/>
    <p:sldId id="307" r:id="rId6"/>
    <p:sldId id="308" r:id="rId7"/>
    <p:sldId id="309" r:id="rId8"/>
    <p:sldId id="341" r:id="rId9"/>
    <p:sldId id="342" r:id="rId10"/>
    <p:sldId id="343" r:id="rId11"/>
    <p:sldId id="344" r:id="rId12"/>
    <p:sldId id="345" r:id="rId13"/>
    <p:sldId id="346" r:id="rId14"/>
    <p:sldId id="347" r:id="rId15"/>
    <p:sldId id="348" r:id="rId16"/>
    <p:sldId id="349" r:id="rId17"/>
    <p:sldId id="350" r:id="rId18"/>
    <p:sldId id="351" r:id="rId19"/>
    <p:sldId id="310" r:id="rId20"/>
    <p:sldId id="352" r:id="rId21"/>
    <p:sldId id="353" r:id="rId22"/>
    <p:sldId id="311" r:id="rId23"/>
    <p:sldId id="312" r:id="rId24"/>
    <p:sldId id="313" r:id="rId25"/>
    <p:sldId id="314" r:id="rId26"/>
    <p:sldId id="315" r:id="rId27"/>
    <p:sldId id="316" r:id="rId28"/>
    <p:sldId id="317" r:id="rId29"/>
    <p:sldId id="318" r:id="rId30"/>
    <p:sldId id="319" r:id="rId31"/>
    <p:sldId id="320" r:id="rId32"/>
    <p:sldId id="321" r:id="rId33"/>
    <p:sldId id="322" r:id="rId34"/>
    <p:sldId id="323" r:id="rId35"/>
    <p:sldId id="324" r:id="rId36"/>
    <p:sldId id="325" r:id="rId37"/>
    <p:sldId id="326" r:id="rId38"/>
    <p:sldId id="327" r:id="rId39"/>
    <p:sldId id="328" r:id="rId40"/>
    <p:sldId id="329" r:id="rId41"/>
    <p:sldId id="354" r:id="rId42"/>
    <p:sldId id="355" r:id="rId43"/>
    <p:sldId id="304" r:id="rId44"/>
  </p:sldIdLst>
  <p:sldSz cx="9144000" cy="6858000" type="screen4x3"/>
  <p:notesSz cx="6858000" cy="9144000"/>
  <p:defaultTextStyle>
    <a:defPPr>
      <a:defRPr lang="en-US"/>
    </a:defPPr>
    <a:lvl1pPr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pitchFamily="4" charset="0"/>
        <a:ea typeface="+mn-ea"/>
        <a:cs typeface="+mn-cs"/>
      </a:defRPr>
    </a:lvl1pPr>
    <a:lvl2pPr marL="4572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pitchFamily="4" charset="0"/>
        <a:ea typeface="+mn-ea"/>
        <a:cs typeface="+mn-cs"/>
      </a:defRPr>
    </a:lvl2pPr>
    <a:lvl3pPr marL="9144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pitchFamily="4" charset="0"/>
        <a:ea typeface="+mn-ea"/>
        <a:cs typeface="+mn-cs"/>
      </a:defRPr>
    </a:lvl3pPr>
    <a:lvl4pPr marL="13716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pitchFamily="4" charset="0"/>
        <a:ea typeface="+mn-ea"/>
        <a:cs typeface="+mn-cs"/>
      </a:defRPr>
    </a:lvl4pPr>
    <a:lvl5pPr marL="18288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pitchFamily="4" charset="0"/>
        <a:ea typeface="+mn-ea"/>
        <a:cs typeface="+mn-cs"/>
      </a:defRPr>
    </a:lvl5pPr>
    <a:lvl6pPr marL="2286000" algn="l" defTabSz="457200" rtl="0" eaLnBrk="1" latinLnBrk="0" hangingPunct="1">
      <a:defRPr kern="1200">
        <a:solidFill>
          <a:schemeClr val="tx1"/>
        </a:solidFill>
        <a:latin typeface="Arial" pitchFamily="4" charset="0"/>
        <a:ea typeface="+mn-ea"/>
        <a:cs typeface="+mn-cs"/>
      </a:defRPr>
    </a:lvl6pPr>
    <a:lvl7pPr marL="2743200" algn="l" defTabSz="457200" rtl="0" eaLnBrk="1" latinLnBrk="0" hangingPunct="1">
      <a:defRPr kern="1200">
        <a:solidFill>
          <a:schemeClr val="tx1"/>
        </a:solidFill>
        <a:latin typeface="Arial" pitchFamily="4" charset="0"/>
        <a:ea typeface="+mn-ea"/>
        <a:cs typeface="+mn-cs"/>
      </a:defRPr>
    </a:lvl7pPr>
    <a:lvl8pPr marL="3200400" algn="l" defTabSz="457200" rtl="0" eaLnBrk="1" latinLnBrk="0" hangingPunct="1">
      <a:defRPr kern="1200">
        <a:solidFill>
          <a:schemeClr val="tx1"/>
        </a:solidFill>
        <a:latin typeface="Arial" pitchFamily="4" charset="0"/>
        <a:ea typeface="+mn-ea"/>
        <a:cs typeface="+mn-cs"/>
      </a:defRPr>
    </a:lvl8pPr>
    <a:lvl9pPr marL="3657600" algn="l" defTabSz="457200" rtl="0" eaLnBrk="1" latinLnBrk="0" hangingPunct="1">
      <a:defRPr kern="1200">
        <a:solidFill>
          <a:schemeClr val="tx1"/>
        </a:solidFill>
        <a:latin typeface="Arial" pitchFamily="4" charset="0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FFFF99"/>
    <a:srgbClr val="FF0000"/>
    <a:srgbClr val="0000FF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>
      <p:cViewPr varScale="1">
        <p:scale>
          <a:sx n="56" d="100"/>
          <a:sy n="56" d="100"/>
        </p:scale>
        <p:origin x="1881" y="21"/>
      </p:cViewPr>
      <p:guideLst>
        <p:guide orient="horz" pos="2160"/>
        <p:guide pos="2880"/>
      </p:guideLst>
    </p:cSldViewPr>
  </p:slideViewPr>
  <p:outlineViewPr>
    <p:cViewPr>
      <p:scale>
        <a:sx n="33" d="100"/>
        <a:sy n="33" d="100"/>
      </p:scale>
      <p:origin x="0" y="0"/>
    </p:cViewPr>
  </p:outlineViewPr>
  <p:notesTextViewPr>
    <p:cViewPr>
      <p:scale>
        <a:sx n="100" d="100"/>
        <a:sy n="100" d="100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slide" Target="slides/slide25.xml"/><Relationship Id="rId39" Type="http://schemas.openxmlformats.org/officeDocument/2006/relationships/slide" Target="slides/slide38.xml"/><Relationship Id="rId21" Type="http://schemas.openxmlformats.org/officeDocument/2006/relationships/slide" Target="slides/slide20.xml"/><Relationship Id="rId34" Type="http://schemas.openxmlformats.org/officeDocument/2006/relationships/slide" Target="slides/slide33.xml"/><Relationship Id="rId42" Type="http://schemas.openxmlformats.org/officeDocument/2006/relationships/slide" Target="slides/slide41.xml"/><Relationship Id="rId47" Type="http://schemas.openxmlformats.org/officeDocument/2006/relationships/viewProps" Target="viewProps.xml"/><Relationship Id="rId7" Type="http://schemas.openxmlformats.org/officeDocument/2006/relationships/slide" Target="slides/slide6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9" Type="http://schemas.openxmlformats.org/officeDocument/2006/relationships/slide" Target="slides/slide28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32" Type="http://schemas.openxmlformats.org/officeDocument/2006/relationships/slide" Target="slides/slide31.xml"/><Relationship Id="rId37" Type="http://schemas.openxmlformats.org/officeDocument/2006/relationships/slide" Target="slides/slide36.xml"/><Relationship Id="rId40" Type="http://schemas.openxmlformats.org/officeDocument/2006/relationships/slide" Target="slides/slide39.xml"/><Relationship Id="rId45" Type="http://schemas.openxmlformats.org/officeDocument/2006/relationships/notesMaster" Target="notesMasters/notesMaster1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slide" Target="slides/slide27.xml"/><Relationship Id="rId36" Type="http://schemas.openxmlformats.org/officeDocument/2006/relationships/slide" Target="slides/slide35.xml"/><Relationship Id="rId49" Type="http://schemas.openxmlformats.org/officeDocument/2006/relationships/tableStyles" Target="tableStyles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31" Type="http://schemas.openxmlformats.org/officeDocument/2006/relationships/slide" Target="slides/slide30.xml"/><Relationship Id="rId44" Type="http://schemas.openxmlformats.org/officeDocument/2006/relationships/slide" Target="slides/slide43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slide" Target="slides/slide26.xml"/><Relationship Id="rId30" Type="http://schemas.openxmlformats.org/officeDocument/2006/relationships/slide" Target="slides/slide29.xml"/><Relationship Id="rId35" Type="http://schemas.openxmlformats.org/officeDocument/2006/relationships/slide" Target="slides/slide34.xml"/><Relationship Id="rId43" Type="http://schemas.openxmlformats.org/officeDocument/2006/relationships/slide" Target="slides/slide42.xml"/><Relationship Id="rId48" Type="http://schemas.openxmlformats.org/officeDocument/2006/relationships/theme" Target="theme/theme1.xml"/><Relationship Id="rId8" Type="http://schemas.openxmlformats.org/officeDocument/2006/relationships/slide" Target="slides/slide7.xml"/><Relationship Id="rId3" Type="http://schemas.openxmlformats.org/officeDocument/2006/relationships/slide" Target="slides/slide2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33" Type="http://schemas.openxmlformats.org/officeDocument/2006/relationships/slide" Target="slides/slide32.xml"/><Relationship Id="rId38" Type="http://schemas.openxmlformats.org/officeDocument/2006/relationships/slide" Target="slides/slide37.xml"/><Relationship Id="rId46" Type="http://schemas.openxmlformats.org/officeDocument/2006/relationships/presProps" Target="presProps.xml"/><Relationship Id="rId20" Type="http://schemas.openxmlformats.org/officeDocument/2006/relationships/slide" Target="slides/slide19.xml"/><Relationship Id="rId41" Type="http://schemas.openxmlformats.org/officeDocument/2006/relationships/slide" Target="slides/slide40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/Relationships>
</file>

<file path=ppt/drawings/_rels/vmlDrawing1.vml.rels><?xml version="1.0" encoding="UTF-8" standalone="yes"?>
<Relationships xmlns="http://schemas.openxmlformats.org/package/2006/relationships"><Relationship Id="rId1" Type="http://schemas.openxmlformats.org/officeDocument/2006/relationships/image" Target="../media/image4.png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962" name="Rectangle 1026"/>
          <p:cNvSpPr>
            <a:spLocks noGrp="1" noChangeArrowheads="1"/>
          </p:cNvSpPr>
          <p:nvPr>
            <p:ph type="hdr" sz="quarter"/>
          </p:nvPr>
        </p:nvSpPr>
        <p:spPr bwMode="auto">
          <a:xfrm>
            <a:off x="0" y="0"/>
            <a:ext cx="29718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 sz="1200"/>
            </a:lvl1pPr>
          </a:lstStyle>
          <a:p>
            <a:endParaRPr lang="en-US"/>
          </a:p>
        </p:txBody>
      </p:sp>
      <p:sp>
        <p:nvSpPr>
          <p:cNvPr id="40963" name="Rectangle 1027"/>
          <p:cNvSpPr>
            <a:spLocks noGrp="1" noChangeArrowheads="1"/>
          </p:cNvSpPr>
          <p:nvPr>
            <p:ph type="dt" idx="1"/>
          </p:nvPr>
        </p:nvSpPr>
        <p:spPr bwMode="auto">
          <a:xfrm>
            <a:off x="3886200" y="0"/>
            <a:ext cx="29718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r">
              <a:defRPr sz="1200"/>
            </a:lvl1pPr>
          </a:lstStyle>
          <a:p>
            <a:endParaRPr lang="en-US"/>
          </a:p>
        </p:txBody>
      </p:sp>
      <p:sp>
        <p:nvSpPr>
          <p:cNvPr id="40964" name="Rectangle 1028"/>
          <p:cNvSpPr>
            <a:spLocks noGrp="1" noRot="1" noChangeAspect="1" noChangeArrowheads="1" noTextEdit="1"/>
          </p:cNvSpPr>
          <p:nvPr>
            <p:ph type="sldImg" idx="2"/>
          </p:nvPr>
        </p:nvSpPr>
        <p:spPr bwMode="auto">
          <a:xfrm>
            <a:off x="1143000" y="685800"/>
            <a:ext cx="4572000" cy="3429000"/>
          </a:xfrm>
          <a:prstGeom prst="rect">
            <a:avLst/>
          </a:prstGeom>
          <a:noFill/>
          <a:ln w="9525">
            <a:solidFill>
              <a:srgbClr val="000000"/>
            </a:solidFill>
            <a:miter lim="800000"/>
            <a:headEnd/>
            <a:tailEnd/>
          </a:ln>
          <a:effectLst/>
        </p:spPr>
      </p:sp>
      <p:sp>
        <p:nvSpPr>
          <p:cNvPr id="40965" name="Rectangle 1029"/>
          <p:cNvSpPr>
            <a:spLocks noGrp="1" noChangeArrowheads="1"/>
          </p:cNvSpPr>
          <p:nvPr>
            <p:ph type="body" sz="quarter" idx="3"/>
          </p:nvPr>
        </p:nvSpPr>
        <p:spPr bwMode="auto">
          <a:xfrm>
            <a:off x="914400" y="4343400"/>
            <a:ext cx="5029200" cy="41148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0966" name="Rectangle 1030"/>
          <p:cNvSpPr>
            <a:spLocks noGrp="1" noChangeArrowheads="1"/>
          </p:cNvSpPr>
          <p:nvPr>
            <p:ph type="ftr" sz="quarter" idx="4"/>
          </p:nvPr>
        </p:nvSpPr>
        <p:spPr bwMode="auto">
          <a:xfrm>
            <a:off x="0" y="8686800"/>
            <a:ext cx="29718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>
              <a:defRPr sz="1200"/>
            </a:lvl1pPr>
          </a:lstStyle>
          <a:p>
            <a:endParaRPr lang="en-US"/>
          </a:p>
        </p:txBody>
      </p:sp>
      <p:sp>
        <p:nvSpPr>
          <p:cNvPr id="40967" name="Rectangle 1031"/>
          <p:cNvSpPr>
            <a:spLocks noGrp="1" noChangeArrowheads="1"/>
          </p:cNvSpPr>
          <p:nvPr>
            <p:ph type="sldNum" sz="quarter" idx="5"/>
          </p:nvPr>
        </p:nvSpPr>
        <p:spPr bwMode="auto">
          <a:xfrm>
            <a:off x="3886200" y="8686800"/>
            <a:ext cx="29718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 algn="r">
              <a:defRPr sz="1200"/>
            </a:lvl1pPr>
          </a:lstStyle>
          <a:p>
            <a:fld id="{620B3FEF-BF8A-0942-8DDB-B563CF0AC5FD}" type="slidenum">
              <a:rPr lang="en-US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909445411"/>
      </p:ext>
    </p:extLst>
  </p:cSld>
  <p:clrMap bg1="lt1" tx1="dk1" bg2="lt2" tx2="dk2" accent1="accent1" accent2="accent2" accent3="accent3" accent4="accent4" accent5="accent5" accent6="accent6" hlink="hlink" folHlink="folHlink"/>
  <p:notesStyle>
    <a:lvl1pPr algn="l" rtl="0" fontAlgn="base">
      <a:spcBef>
        <a:spcPct val="30000"/>
      </a:spcBef>
      <a:spcAft>
        <a:spcPct val="0"/>
      </a:spcAft>
      <a:defRPr sz="1200" kern="1200">
        <a:solidFill>
          <a:schemeClr val="tx1"/>
        </a:solidFill>
        <a:latin typeface="Arial" pitchFamily="4" charset="0"/>
        <a:ea typeface="+mn-ea"/>
        <a:cs typeface="+mn-cs"/>
      </a:defRPr>
    </a:lvl1pPr>
    <a:lvl2pPr marL="457200" algn="l" rtl="0" fontAlgn="base">
      <a:spcBef>
        <a:spcPct val="30000"/>
      </a:spcBef>
      <a:spcAft>
        <a:spcPct val="0"/>
      </a:spcAft>
      <a:defRPr sz="1200" kern="1200">
        <a:solidFill>
          <a:schemeClr val="tx1"/>
        </a:solidFill>
        <a:latin typeface="Arial" pitchFamily="4" charset="0"/>
        <a:ea typeface="ＭＳ Ｐゴシック" pitchFamily="4" charset="-128"/>
        <a:cs typeface="+mn-cs"/>
      </a:defRPr>
    </a:lvl2pPr>
    <a:lvl3pPr marL="914400" algn="l" rtl="0" fontAlgn="base">
      <a:spcBef>
        <a:spcPct val="30000"/>
      </a:spcBef>
      <a:spcAft>
        <a:spcPct val="0"/>
      </a:spcAft>
      <a:defRPr sz="1200" kern="1200">
        <a:solidFill>
          <a:schemeClr val="tx1"/>
        </a:solidFill>
        <a:latin typeface="Arial" pitchFamily="4" charset="0"/>
        <a:ea typeface="ＭＳ Ｐゴシック" pitchFamily="4" charset="-128"/>
        <a:cs typeface="+mn-cs"/>
      </a:defRPr>
    </a:lvl3pPr>
    <a:lvl4pPr marL="1371600" algn="l" rtl="0" fontAlgn="base">
      <a:spcBef>
        <a:spcPct val="30000"/>
      </a:spcBef>
      <a:spcAft>
        <a:spcPct val="0"/>
      </a:spcAft>
      <a:defRPr sz="1200" kern="1200">
        <a:solidFill>
          <a:schemeClr val="tx1"/>
        </a:solidFill>
        <a:latin typeface="Arial" pitchFamily="4" charset="0"/>
        <a:ea typeface="ＭＳ Ｐゴシック" pitchFamily="4" charset="-128"/>
        <a:cs typeface="+mn-cs"/>
      </a:defRPr>
    </a:lvl4pPr>
    <a:lvl5pPr marL="1828800" algn="l" rtl="0" fontAlgn="base">
      <a:spcBef>
        <a:spcPct val="30000"/>
      </a:spcBef>
      <a:spcAft>
        <a:spcPct val="0"/>
      </a:spcAft>
      <a:defRPr sz="1200" kern="1200">
        <a:solidFill>
          <a:schemeClr val="tx1"/>
        </a:solidFill>
        <a:latin typeface="Arial" pitchFamily="4" charset="0"/>
        <a:ea typeface="ＭＳ Ｐゴシック" pitchFamily="4" charset="-128"/>
        <a:cs typeface="+mn-cs"/>
      </a:defRPr>
    </a:lvl5pPr>
    <a:lvl6pPr marL="22860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9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8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1031"/>
          <p:cNvSpPr>
            <a:spLocks noGrp="1" noChangeArrowheads="1"/>
          </p:cNvSpPr>
          <p:nvPr>
            <p:ph type="sldNum" sz="quarter" idx="5"/>
          </p:nvPr>
        </p:nvSpPr>
        <p:spPr>
          <a:ln/>
        </p:spPr>
        <p:txBody>
          <a:bodyPr/>
          <a:lstStyle/>
          <a:p>
            <a:fld id="{48802F07-3822-A242-AF08-3AB7CC42894F}" type="slidenum">
              <a:rPr lang="en-US"/>
              <a:pPr/>
              <a:t>1</a:t>
            </a:fld>
            <a:endParaRPr lang="en-US"/>
          </a:p>
        </p:txBody>
      </p:sp>
      <p:sp>
        <p:nvSpPr>
          <p:cNvPr id="41986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41987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210516572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r>
              <a:rPr lang="en-US" dirty="0" smtClean="0"/>
              <a:t>Project Athena was a joint project of MIT, Digital Equipment Corporation, and IBM to produce a campus-wide distributed computing environment for educational use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620B3FEF-BF8A-0942-8DDB-B563CF0AC5FD}" type="slidenum">
              <a:rPr lang="en-US" smtClean="0"/>
              <a:pPr/>
              <a:t>8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240983646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r>
              <a:rPr lang="en-US" dirty="0" smtClean="0"/>
              <a:t>The principle states that, whenever possible, communications protocol operations should be defined to occur at the end-points of a communications system, or as close as possible to the resource being controlled.</a:t>
            </a:r>
          </a:p>
          <a:p>
            <a:endParaRPr lang="en-US" dirty="0" smtClean="0"/>
          </a:p>
          <a:p>
            <a:r>
              <a:rPr lang="en-US" dirty="0" smtClean="0"/>
              <a:t>According to the end-to-end principle, protocol features are only justified in the lower layers of a system if they are a performance optimization, 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620B3FEF-BF8A-0942-8DDB-B563CF0AC5FD}" type="slidenum">
              <a:rPr lang="en-US" smtClean="0"/>
              <a:pPr/>
              <a:t>9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138042271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r>
              <a:rPr lang="en-US" dirty="0" smtClean="0"/>
              <a:t>Performance enhancing proxies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620B3FEF-BF8A-0942-8DDB-B563CF0AC5FD}" type="slidenum">
              <a:rPr lang="en-US" smtClean="0"/>
              <a:pPr/>
              <a:t>18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432031824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Title Slide">
    <p:bg>
      <p:bgRef idx="1001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/>
        </p:nvSpPr>
        <p:spPr bwMode="white">
          <a:xfrm>
            <a:off x="0" y="5971032"/>
            <a:ext cx="9144000" cy="886968"/>
          </a:xfrm>
          <a:prstGeom prst="rect">
            <a:avLst/>
          </a:prstGeom>
          <a:solidFill>
            <a:srgbClr val="FFFFFF"/>
          </a:solidFill>
          <a:ln w="50800" cap="rnd" cmpd="dbl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10" name="Rectangle 9"/>
          <p:cNvSpPr/>
          <p:nvPr/>
        </p:nvSpPr>
        <p:spPr>
          <a:xfrm>
            <a:off x="-9144" y="6053328"/>
            <a:ext cx="2249424" cy="713232"/>
          </a:xfrm>
          <a:prstGeom prst="rect">
            <a:avLst/>
          </a:prstGeom>
          <a:solidFill>
            <a:schemeClr val="accent2">
              <a:alpha val="100000"/>
            </a:schemeClr>
          </a:solidFill>
          <a:ln w="50800" cap="rnd" cmpd="dbl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11" name="Rectangle 10"/>
          <p:cNvSpPr/>
          <p:nvPr/>
        </p:nvSpPr>
        <p:spPr>
          <a:xfrm>
            <a:off x="2359152" y="6044184"/>
            <a:ext cx="6784848" cy="713232"/>
          </a:xfrm>
          <a:prstGeom prst="rect">
            <a:avLst/>
          </a:prstGeom>
          <a:solidFill>
            <a:schemeClr val="accent1">
              <a:alpha val="100000"/>
            </a:schemeClr>
          </a:solidFill>
          <a:ln w="50800" cap="rnd" cmpd="dbl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8" name="Title 7"/>
          <p:cNvSpPr>
            <a:spLocks noGrp="1"/>
          </p:cNvSpPr>
          <p:nvPr>
            <p:ph type="ctrTitle"/>
          </p:nvPr>
        </p:nvSpPr>
        <p:spPr>
          <a:xfrm>
            <a:off x="2362200" y="4038600"/>
            <a:ext cx="6477000" cy="1828800"/>
          </a:xfrm>
        </p:spPr>
        <p:txBody>
          <a:bodyPr anchor="b"/>
          <a:lstStyle>
            <a:lvl1pPr>
              <a:defRPr cap="all" baseline="0"/>
            </a:lvl1pPr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9" name="Subtitle 8"/>
          <p:cNvSpPr>
            <a:spLocks noGrp="1"/>
          </p:cNvSpPr>
          <p:nvPr>
            <p:ph type="subTitle" idx="1"/>
          </p:nvPr>
        </p:nvSpPr>
        <p:spPr>
          <a:xfrm>
            <a:off x="2362200" y="6050037"/>
            <a:ext cx="6705600" cy="685800"/>
          </a:xfrm>
        </p:spPr>
        <p:txBody>
          <a:bodyPr anchor="ctr">
            <a:normAutofit/>
          </a:bodyPr>
          <a:lstStyle>
            <a:lvl1pPr marL="0" indent="0" algn="l">
              <a:buNone/>
              <a:defRPr sz="2600">
                <a:solidFill>
                  <a:srgbClr val="FFFFFF"/>
                </a:solidFill>
              </a:defRPr>
            </a:lvl1pPr>
            <a:lvl2pPr marL="457200" indent="0" algn="ctr">
              <a:buNone/>
            </a:lvl2pPr>
            <a:lvl3pPr marL="914400" indent="0" algn="ctr">
              <a:buNone/>
            </a:lvl3pPr>
            <a:lvl4pPr marL="1371600" indent="0" algn="ctr">
              <a:buNone/>
            </a:lvl4pPr>
            <a:lvl5pPr marL="1828800" indent="0" algn="ctr">
              <a:buNone/>
            </a:lvl5pPr>
            <a:lvl6pPr marL="2286000" indent="0" algn="ctr">
              <a:buNone/>
            </a:lvl6pPr>
            <a:lvl7pPr marL="2743200" indent="0" algn="ctr">
              <a:buNone/>
            </a:lvl7pPr>
            <a:lvl8pPr marL="3200400" indent="0" algn="ctr">
              <a:buNone/>
            </a:lvl8pPr>
            <a:lvl9pPr marL="3657600" indent="0" algn="ctr">
              <a:buNone/>
            </a:lvl9pPr>
          </a:lstStyle>
          <a:p>
            <a:r>
              <a:rPr kumimoji="0" lang="en-US" smtClean="0"/>
              <a:t>Click to edit Master subtitle style</a:t>
            </a:r>
            <a:endParaRPr kumimoji="0" lang="en-US"/>
          </a:p>
        </p:txBody>
      </p:sp>
      <p:sp>
        <p:nvSpPr>
          <p:cNvPr id="28" name="Date Placeholder 27"/>
          <p:cNvSpPr>
            <a:spLocks noGrp="1"/>
          </p:cNvSpPr>
          <p:nvPr>
            <p:ph type="dt" sz="half" idx="10"/>
          </p:nvPr>
        </p:nvSpPr>
        <p:spPr>
          <a:xfrm>
            <a:off x="76200" y="6068699"/>
            <a:ext cx="2057400" cy="685800"/>
          </a:xfrm>
        </p:spPr>
        <p:txBody>
          <a:bodyPr>
            <a:noAutofit/>
          </a:bodyPr>
          <a:lstStyle>
            <a:lvl1pPr algn="ctr">
              <a:defRPr sz="2000">
                <a:solidFill>
                  <a:srgbClr val="FFFFFF"/>
                </a:solidFill>
              </a:defRPr>
            </a:lvl1pPr>
          </a:lstStyle>
          <a:p>
            <a:endParaRPr lang="en-US"/>
          </a:p>
        </p:txBody>
      </p:sp>
      <p:sp>
        <p:nvSpPr>
          <p:cNvPr id="17" name="Footer Placeholder 16"/>
          <p:cNvSpPr>
            <a:spLocks noGrp="1"/>
          </p:cNvSpPr>
          <p:nvPr>
            <p:ph type="ftr" sz="quarter" idx="11"/>
          </p:nvPr>
        </p:nvSpPr>
        <p:spPr>
          <a:xfrm>
            <a:off x="2085393" y="236538"/>
            <a:ext cx="5867400" cy="365125"/>
          </a:xfrm>
        </p:spPr>
        <p:txBody>
          <a:bodyPr/>
          <a:lstStyle>
            <a:lvl1pPr algn="r">
              <a:defRPr>
                <a:solidFill>
                  <a:schemeClr val="tx2"/>
                </a:solidFill>
              </a:defRPr>
            </a:lvl1pPr>
          </a:lstStyle>
          <a:p>
            <a:endParaRPr lang="en-US"/>
          </a:p>
        </p:txBody>
      </p:sp>
      <p:sp>
        <p:nvSpPr>
          <p:cNvPr id="29" name="Slide Number Placeholder 28"/>
          <p:cNvSpPr>
            <a:spLocks noGrp="1"/>
          </p:cNvSpPr>
          <p:nvPr>
            <p:ph type="sldNum" sz="quarter" idx="12"/>
          </p:nvPr>
        </p:nvSpPr>
        <p:spPr>
          <a:xfrm>
            <a:off x="8001000" y="228600"/>
            <a:ext cx="838200" cy="381000"/>
          </a:xfrm>
        </p:spPr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</a:lstStyle>
          <a:p>
            <a:fld id="{91A37941-328F-DA46-B2FC-705ABB71A250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overrideClrMapping bg1="dk1" tx1="lt1" bg2="dk2" tx2="lt2" accent1="accent1" accent2="accent2" accent3="accent3" accent4="accent4" accent5="accent5" accent6="accent6" hlink="hlink" folHlink="folHlink"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12648" y="228600"/>
            <a:ext cx="8153400" cy="990600"/>
          </a:xfrm>
        </p:spPr>
        <p:txBody>
          <a:bodyPr/>
          <a:lstStyle/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rgbClr val="FFFFFF"/>
                </a:solidFill>
              </a:defRPr>
            </a:lvl1pPr>
          </a:lstStyle>
          <a:p>
            <a:fld id="{40F51219-1AE3-2944-8480-ACB493E96208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8" name="Content Placeholder 7"/>
          <p:cNvSpPr>
            <a:spLocks noGrp="1"/>
          </p:cNvSpPr>
          <p:nvPr>
            <p:ph sz="quarter" idx="1"/>
          </p:nvPr>
        </p:nvSpPr>
        <p:spPr>
          <a:xfrm>
            <a:off x="612648" y="1600200"/>
            <a:ext cx="8153400" cy="4495800"/>
          </a:xfrm>
        </p:spPr>
        <p:txBody>
          <a:bodyPr/>
          <a:lstStyle/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secHead" preserve="1">
  <p:cSld name="Section Header">
    <p:bg>
      <p:bgRef idx="1003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371600" y="2743200"/>
            <a:ext cx="7123113" cy="1673225"/>
          </a:xfrm>
        </p:spPr>
        <p:txBody>
          <a:bodyPr anchor="t"/>
          <a:lstStyle>
            <a:lvl1pPr marL="0" indent="0">
              <a:buNone/>
              <a:defRPr sz="2800">
                <a:solidFill>
                  <a:schemeClr val="tx2"/>
                </a:solidFill>
              </a:defRPr>
            </a:lvl1pPr>
            <a:lvl2pPr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7" name="Rectangle 6"/>
          <p:cNvSpPr/>
          <p:nvPr/>
        </p:nvSpPr>
        <p:spPr bwMode="white">
          <a:xfrm>
            <a:off x="0" y="1524000"/>
            <a:ext cx="9144000" cy="1143000"/>
          </a:xfrm>
          <a:prstGeom prst="rect">
            <a:avLst/>
          </a:prstGeom>
          <a:solidFill>
            <a:srgbClr val="FFFFFF"/>
          </a:solidFill>
          <a:ln w="50800" cap="rnd" cmpd="dbl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8" name="Rectangle 7"/>
          <p:cNvSpPr/>
          <p:nvPr/>
        </p:nvSpPr>
        <p:spPr>
          <a:xfrm>
            <a:off x="0" y="1600200"/>
            <a:ext cx="1295400" cy="990600"/>
          </a:xfrm>
          <a:prstGeom prst="rect">
            <a:avLst/>
          </a:prstGeom>
          <a:solidFill>
            <a:schemeClr val="accent2">
              <a:alpha val="100000"/>
            </a:schemeClr>
          </a:solidFill>
          <a:ln w="50800" cap="rnd" cmpd="dbl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9" name="Rectangle 8"/>
          <p:cNvSpPr/>
          <p:nvPr/>
        </p:nvSpPr>
        <p:spPr>
          <a:xfrm>
            <a:off x="1371600" y="1600200"/>
            <a:ext cx="7772400" cy="990600"/>
          </a:xfrm>
          <a:prstGeom prst="rect">
            <a:avLst/>
          </a:prstGeom>
          <a:solidFill>
            <a:schemeClr val="accent1">
              <a:alpha val="100000"/>
            </a:schemeClr>
          </a:solidFill>
          <a:ln w="50800" cap="rnd" cmpd="dbl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371600" y="1600200"/>
            <a:ext cx="7620000" cy="990600"/>
          </a:xfrm>
        </p:spPr>
        <p:txBody>
          <a:bodyPr/>
          <a:lstStyle>
            <a:lvl1pPr algn="l">
              <a:buNone/>
              <a:defRPr sz="4400" b="0" cap="none">
                <a:solidFill>
                  <a:srgbClr val="FFFFFF"/>
                </a:solidFill>
              </a:defRPr>
            </a:lvl1pPr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12" name="Date Placeholder 1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13" name="Slide Number Placeholder 12"/>
          <p:cNvSpPr>
            <a:spLocks noGrp="1"/>
          </p:cNvSpPr>
          <p:nvPr>
            <p:ph type="sldNum" sz="quarter" idx="11"/>
          </p:nvPr>
        </p:nvSpPr>
        <p:spPr>
          <a:xfrm>
            <a:off x="0" y="1752600"/>
            <a:ext cx="1295400" cy="701676"/>
          </a:xfrm>
        </p:spPr>
        <p:txBody>
          <a:bodyPr>
            <a:noAutofit/>
          </a:bodyPr>
          <a:lstStyle>
            <a:lvl1pPr>
              <a:defRPr sz="2400">
                <a:solidFill>
                  <a:srgbClr val="FFFFFF"/>
                </a:solidFill>
              </a:defRPr>
            </a:lvl1pPr>
          </a:lstStyle>
          <a:p>
            <a:fld id="{A00A3746-3ED9-8840-A435-4205503829DA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14" name="Footer Placeholder 13"/>
          <p:cNvSpPr>
            <a:spLocks noGrp="1"/>
          </p:cNvSpPr>
          <p:nvPr>
            <p:ph type="ftr" sz="quarter" idx="12"/>
          </p:nvPr>
        </p:nvSpPr>
        <p:spPr/>
        <p:txBody>
          <a:bodyPr/>
          <a:lstStyle/>
          <a:p>
            <a:endParaRPr lang="en-US"/>
          </a:p>
        </p:txBody>
      </p:sp>
    </p:spTree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9" name="Content Placeholder 8"/>
          <p:cNvSpPr>
            <a:spLocks noGrp="1"/>
          </p:cNvSpPr>
          <p:nvPr>
            <p:ph sz="quarter" idx="1"/>
          </p:nvPr>
        </p:nvSpPr>
        <p:spPr>
          <a:xfrm>
            <a:off x="609600" y="1589567"/>
            <a:ext cx="3886200" cy="4572000"/>
          </a:xfrm>
        </p:spPr>
        <p:txBody>
          <a:bodyPr/>
          <a:lstStyle/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11" name="Content Placeholder 10"/>
          <p:cNvSpPr>
            <a:spLocks noGrp="1"/>
          </p:cNvSpPr>
          <p:nvPr>
            <p:ph sz="quarter" idx="2"/>
          </p:nvPr>
        </p:nvSpPr>
        <p:spPr>
          <a:xfrm>
            <a:off x="4844901" y="1589567"/>
            <a:ext cx="3886200" cy="4572000"/>
          </a:xfrm>
        </p:spPr>
        <p:txBody>
          <a:bodyPr/>
          <a:lstStyle/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8" name="Date Placeholder 7"/>
          <p:cNvSpPr>
            <a:spLocks noGrp="1"/>
          </p:cNvSpPr>
          <p:nvPr>
            <p:ph type="dt" sz="half" idx="15"/>
          </p:nvPr>
        </p:nvSpPr>
        <p:spPr/>
        <p:txBody>
          <a:bodyPr rtlCol="0"/>
          <a:lstStyle/>
          <a:p>
            <a:endParaRPr lang="en-US"/>
          </a:p>
        </p:txBody>
      </p:sp>
      <p:sp>
        <p:nvSpPr>
          <p:cNvPr id="10" name="Slide Number Placeholder 9"/>
          <p:cNvSpPr>
            <a:spLocks noGrp="1"/>
          </p:cNvSpPr>
          <p:nvPr>
            <p:ph type="sldNum" sz="quarter" idx="16"/>
          </p:nvPr>
        </p:nvSpPr>
        <p:spPr/>
        <p:txBody>
          <a:bodyPr rtlCol="0"/>
          <a:lstStyle/>
          <a:p>
            <a:fld id="{833F181B-04A2-3E41-9246-40EE25E11BAB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12" name="Footer Placeholder 11"/>
          <p:cNvSpPr>
            <a:spLocks noGrp="1"/>
          </p:cNvSpPr>
          <p:nvPr>
            <p:ph type="ftr" sz="quarter" idx="17"/>
          </p:nvPr>
        </p:nvSpPr>
        <p:spPr/>
        <p:txBody>
          <a:bodyPr rtlCol="0"/>
          <a:lstStyle/>
          <a:p>
            <a:endParaRPr lang="en-US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33400" y="273050"/>
            <a:ext cx="8153400" cy="869950"/>
          </a:xfrm>
        </p:spPr>
        <p:txBody>
          <a:bodyPr anchor="ctr"/>
          <a:lstStyle>
            <a:lvl1pPr>
              <a:defRPr/>
            </a:lvl1pPr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11" name="Content Placeholder 10"/>
          <p:cNvSpPr>
            <a:spLocks noGrp="1"/>
          </p:cNvSpPr>
          <p:nvPr>
            <p:ph sz="quarter" idx="2"/>
          </p:nvPr>
        </p:nvSpPr>
        <p:spPr>
          <a:xfrm>
            <a:off x="609600" y="2438400"/>
            <a:ext cx="3886200" cy="3581400"/>
          </a:xfrm>
        </p:spPr>
        <p:txBody>
          <a:bodyPr/>
          <a:lstStyle/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13" name="Content Placeholder 12"/>
          <p:cNvSpPr>
            <a:spLocks noGrp="1"/>
          </p:cNvSpPr>
          <p:nvPr>
            <p:ph sz="quarter" idx="4"/>
          </p:nvPr>
        </p:nvSpPr>
        <p:spPr>
          <a:xfrm>
            <a:off x="4800600" y="2438400"/>
            <a:ext cx="3886200" cy="3581400"/>
          </a:xfrm>
        </p:spPr>
        <p:txBody>
          <a:bodyPr/>
          <a:lstStyle/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10" name="Date Placeholder 9"/>
          <p:cNvSpPr>
            <a:spLocks noGrp="1"/>
          </p:cNvSpPr>
          <p:nvPr>
            <p:ph type="dt" sz="half" idx="15"/>
          </p:nvPr>
        </p:nvSpPr>
        <p:spPr/>
        <p:txBody>
          <a:bodyPr rtlCol="0"/>
          <a:lstStyle/>
          <a:p>
            <a:endParaRPr lang="en-US"/>
          </a:p>
        </p:txBody>
      </p:sp>
      <p:sp>
        <p:nvSpPr>
          <p:cNvPr id="12" name="Slide Number Placeholder 11"/>
          <p:cNvSpPr>
            <a:spLocks noGrp="1"/>
          </p:cNvSpPr>
          <p:nvPr>
            <p:ph type="sldNum" sz="quarter" idx="16"/>
          </p:nvPr>
        </p:nvSpPr>
        <p:spPr/>
        <p:txBody>
          <a:bodyPr rtlCol="0"/>
          <a:lstStyle/>
          <a:p>
            <a:fld id="{7BE93E40-8A73-D944-9EE3-7862A791C1E8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14" name="Footer Placeholder 13"/>
          <p:cNvSpPr>
            <a:spLocks noGrp="1"/>
          </p:cNvSpPr>
          <p:nvPr>
            <p:ph type="ftr" sz="quarter" idx="17"/>
          </p:nvPr>
        </p:nvSpPr>
        <p:spPr/>
        <p:txBody>
          <a:bodyPr rtlCol="0"/>
          <a:lstStyle/>
          <a:p>
            <a:endParaRPr lang="en-US"/>
          </a:p>
        </p:txBody>
      </p:sp>
      <p:sp>
        <p:nvSpPr>
          <p:cNvPr id="16" name="Text Placeholder 15"/>
          <p:cNvSpPr>
            <a:spLocks noGrp="1"/>
          </p:cNvSpPr>
          <p:nvPr>
            <p:ph type="body" sz="quarter" idx="1"/>
          </p:nvPr>
        </p:nvSpPr>
        <p:spPr>
          <a:xfrm>
            <a:off x="609600" y="1752600"/>
            <a:ext cx="3886200" cy="640080"/>
          </a:xfrm>
          <a:solidFill>
            <a:schemeClr val="accent2"/>
          </a:solidFill>
        </p:spPr>
        <p:txBody>
          <a:bodyPr rtlCol="0" anchor="ctr"/>
          <a:lstStyle>
            <a:lvl1pPr marL="0" indent="0">
              <a:buFontTx/>
              <a:buNone/>
              <a:defRPr sz="2000" b="1">
                <a:solidFill>
                  <a:srgbClr val="FFFFFF"/>
                </a:solidFill>
              </a:defRPr>
            </a:lvl1pPr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15" name="Text Placeholder 14"/>
          <p:cNvSpPr>
            <a:spLocks noGrp="1"/>
          </p:cNvSpPr>
          <p:nvPr>
            <p:ph type="body" sz="quarter" idx="3"/>
          </p:nvPr>
        </p:nvSpPr>
        <p:spPr>
          <a:xfrm>
            <a:off x="4800600" y="1752600"/>
            <a:ext cx="3886200" cy="640080"/>
          </a:xfrm>
          <a:solidFill>
            <a:schemeClr val="accent4"/>
          </a:solidFill>
        </p:spPr>
        <p:txBody>
          <a:bodyPr rtlCol="0" anchor="ctr"/>
          <a:lstStyle>
            <a:lvl1pPr marL="0" indent="0">
              <a:buFontTx/>
              <a:buNone/>
              <a:defRPr sz="2000" b="1">
                <a:solidFill>
                  <a:srgbClr val="FFFFFF"/>
                </a:solidFill>
              </a:defRPr>
            </a:lvl1pPr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rgbClr val="FFFFFF"/>
                </a:solidFill>
              </a:defRPr>
            </a:lvl1pPr>
          </a:lstStyle>
          <a:p>
            <a:fld id="{A4AEA565-E681-3E46-910B-4EBEE1A45EF8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>
          <a:xfrm>
            <a:off x="0" y="6248400"/>
            <a:ext cx="533400" cy="381000"/>
          </a:xfrm>
        </p:spPr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</a:lstStyle>
          <a:p>
            <a:fld id="{76C38AEA-BB5F-9940-8A2D-CB00BB73B04F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09600" y="273050"/>
            <a:ext cx="8077200" cy="869950"/>
          </a:xfrm>
        </p:spPr>
        <p:txBody>
          <a:bodyPr anchor="ctr"/>
          <a:lstStyle>
            <a:lvl1pPr algn="l">
              <a:buNone/>
              <a:defRPr sz="4400" b="0"/>
            </a:lvl1pPr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rgbClr val="FFFFFF"/>
                </a:solidFill>
              </a:defRPr>
            </a:lvl1pPr>
          </a:lstStyle>
          <a:p>
            <a:fld id="{A8BD9682-27ED-9640-8990-5181D479155A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2"/>
          </p:nvPr>
        </p:nvSpPr>
        <p:spPr>
          <a:xfrm>
            <a:off x="609600" y="1752600"/>
            <a:ext cx="1600200" cy="4343400"/>
          </a:xfrm>
          <a:ln w="50800" cap="sq" cmpd="dbl" algn="ctr">
            <a:solidFill>
              <a:schemeClr val="accent2"/>
            </a:solidFill>
            <a:prstDash val="solid"/>
            <a:miter lim="800000"/>
          </a:ln>
          <a:effectLst/>
        </p:spPr>
        <p:style>
          <a:lnRef idx="3">
            <a:schemeClr val="lt1"/>
          </a:lnRef>
          <a:fillRef idx="1">
            <a:schemeClr val="accent2"/>
          </a:fillRef>
          <a:effectRef idx="1">
            <a:schemeClr val="accent2"/>
          </a:effectRef>
          <a:fontRef idx="minor">
            <a:schemeClr val="lt1"/>
          </a:fontRef>
        </p:style>
        <p:txBody>
          <a:bodyPr lIns="137160" tIns="182880" rIns="137160" bIns="91440"/>
          <a:lstStyle>
            <a:lvl1pPr marL="0" indent="0">
              <a:spcAft>
                <a:spcPts val="1000"/>
              </a:spcAft>
              <a:buNone/>
              <a:defRPr sz="1800"/>
            </a:lvl1pPr>
            <a:lvl2pPr>
              <a:buNone/>
              <a:defRPr sz="1200"/>
            </a:lvl2pPr>
            <a:lvl3pPr>
              <a:buNone/>
              <a:defRPr sz="1000"/>
            </a:lvl3pPr>
            <a:lvl4pPr>
              <a:buNone/>
              <a:defRPr sz="900"/>
            </a:lvl4pPr>
            <a:lvl5pPr>
              <a:buNone/>
              <a:defRPr sz="900"/>
            </a:lvl5pPr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9" name="Content Placeholder 8"/>
          <p:cNvSpPr>
            <a:spLocks noGrp="1"/>
          </p:cNvSpPr>
          <p:nvPr>
            <p:ph sz="quarter" idx="1"/>
          </p:nvPr>
        </p:nvSpPr>
        <p:spPr>
          <a:xfrm>
            <a:off x="2362200" y="1752600"/>
            <a:ext cx="6400800" cy="4419600"/>
          </a:xfrm>
        </p:spPr>
        <p:txBody>
          <a:bodyPr/>
          <a:lstStyle/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picTx" preserve="1">
  <p:cSld name="Picture with Caption">
    <p:bg>
      <p:bgRef idx="1003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600200" y="5486400"/>
            <a:ext cx="7315200" cy="685800"/>
          </a:xfrm>
        </p:spPr>
        <p:txBody>
          <a:bodyPr/>
          <a:lstStyle>
            <a:lvl1pPr marL="0" indent="0">
              <a:buFontTx/>
              <a:buNone/>
              <a:defRPr sz="1700"/>
            </a:lvl1pPr>
            <a:lvl2pPr>
              <a:buFontTx/>
              <a:buNone/>
              <a:defRPr sz="1200"/>
            </a:lvl2pPr>
            <a:lvl3pPr>
              <a:buFontTx/>
              <a:buNone/>
              <a:defRPr sz="1000"/>
            </a:lvl3pPr>
            <a:lvl4pPr>
              <a:buFontTx/>
              <a:buNone/>
              <a:defRPr sz="900"/>
            </a:lvl4pPr>
            <a:lvl5pPr>
              <a:buFontTx/>
              <a:buNone/>
              <a:defRPr sz="900"/>
            </a:lvl5pPr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8" name="Rectangle 7"/>
          <p:cNvSpPr/>
          <p:nvPr/>
        </p:nvSpPr>
        <p:spPr bwMode="white">
          <a:xfrm>
            <a:off x="-9144" y="4572000"/>
            <a:ext cx="9144000" cy="886968"/>
          </a:xfrm>
          <a:prstGeom prst="rect">
            <a:avLst/>
          </a:prstGeom>
          <a:solidFill>
            <a:srgbClr val="FFFFFF"/>
          </a:solidFill>
          <a:ln w="50800" cap="rnd" cmpd="dbl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9" name="Rectangle 8"/>
          <p:cNvSpPr/>
          <p:nvPr/>
        </p:nvSpPr>
        <p:spPr>
          <a:xfrm>
            <a:off x="-9144" y="4663440"/>
            <a:ext cx="1463040" cy="713232"/>
          </a:xfrm>
          <a:prstGeom prst="rect">
            <a:avLst/>
          </a:prstGeom>
          <a:solidFill>
            <a:schemeClr val="accent2">
              <a:alpha val="100000"/>
            </a:schemeClr>
          </a:solidFill>
          <a:ln w="50800" cap="rnd" cmpd="dbl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10" name="Rectangle 9"/>
          <p:cNvSpPr/>
          <p:nvPr/>
        </p:nvSpPr>
        <p:spPr>
          <a:xfrm>
            <a:off x="1545336" y="4654296"/>
            <a:ext cx="7598664" cy="713232"/>
          </a:xfrm>
          <a:prstGeom prst="rect">
            <a:avLst/>
          </a:prstGeom>
          <a:solidFill>
            <a:schemeClr val="accent1">
              <a:alpha val="100000"/>
            </a:schemeClr>
          </a:solidFill>
          <a:ln w="50800" cap="rnd" cmpd="dbl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600200" y="4648200"/>
            <a:ext cx="7315200" cy="685800"/>
          </a:xfrm>
        </p:spPr>
        <p:txBody>
          <a:bodyPr anchor="ctr"/>
          <a:lstStyle>
            <a:lvl1pPr algn="l">
              <a:buNone/>
              <a:defRPr sz="2800" b="0">
                <a:solidFill>
                  <a:srgbClr val="FFFFFF"/>
                </a:solidFill>
              </a:defRPr>
            </a:lvl1pPr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11" name="Rectangle 10"/>
          <p:cNvSpPr/>
          <p:nvPr/>
        </p:nvSpPr>
        <p:spPr bwMode="white">
          <a:xfrm>
            <a:off x="1447800" y="0"/>
            <a:ext cx="100584" cy="6867144"/>
          </a:xfrm>
          <a:prstGeom prst="rect">
            <a:avLst/>
          </a:prstGeom>
          <a:solidFill>
            <a:srgbClr val="FFFFFF"/>
          </a:solidFill>
          <a:ln w="50800" cap="rnd" cmpd="dbl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12" name="Date Placeholder 11"/>
          <p:cNvSpPr>
            <a:spLocks noGrp="1"/>
          </p:cNvSpPr>
          <p:nvPr>
            <p:ph type="dt" sz="half" idx="10"/>
          </p:nvPr>
        </p:nvSpPr>
        <p:spPr>
          <a:xfrm>
            <a:off x="6248400" y="6248400"/>
            <a:ext cx="2667000" cy="365125"/>
          </a:xfrm>
        </p:spPr>
        <p:txBody>
          <a:bodyPr rtlCol="0"/>
          <a:lstStyle/>
          <a:p>
            <a:endParaRPr lang="en-US"/>
          </a:p>
        </p:txBody>
      </p:sp>
      <p:sp>
        <p:nvSpPr>
          <p:cNvPr id="13" name="Slide Number Placeholder 12"/>
          <p:cNvSpPr>
            <a:spLocks noGrp="1"/>
          </p:cNvSpPr>
          <p:nvPr>
            <p:ph type="sldNum" sz="quarter" idx="11"/>
          </p:nvPr>
        </p:nvSpPr>
        <p:spPr>
          <a:xfrm>
            <a:off x="0" y="4667249"/>
            <a:ext cx="1447800" cy="663578"/>
          </a:xfrm>
        </p:spPr>
        <p:txBody>
          <a:bodyPr rtlCol="0"/>
          <a:lstStyle>
            <a:lvl1pPr>
              <a:defRPr sz="2800"/>
            </a:lvl1pPr>
          </a:lstStyle>
          <a:p>
            <a:fld id="{1CCB3F38-576F-8740-89EB-E487EA0FA688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14" name="Footer Placeholder 13"/>
          <p:cNvSpPr>
            <a:spLocks noGrp="1"/>
          </p:cNvSpPr>
          <p:nvPr>
            <p:ph type="ftr" sz="quarter" idx="12"/>
          </p:nvPr>
        </p:nvSpPr>
        <p:spPr>
          <a:xfrm>
            <a:off x="1600200" y="6248206"/>
            <a:ext cx="4572000" cy="365125"/>
          </a:xfrm>
        </p:spPr>
        <p:txBody>
          <a:bodyPr rtlCol="0"/>
          <a:lstStyle/>
          <a:p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560576" y="0"/>
            <a:ext cx="7583424" cy="4568952"/>
          </a:xfrm>
          <a:solidFill>
            <a:schemeClr val="accent1">
              <a:tint val="40000"/>
            </a:schemeClr>
          </a:solidFill>
          <a:ln>
            <a:noFill/>
          </a:ln>
        </p:spPr>
        <p:txBody>
          <a:bodyPr/>
          <a:lstStyle>
            <a:lvl1pPr marL="0" indent="0">
              <a:buNone/>
              <a:defRPr sz="3200"/>
            </a:lvl1pPr>
          </a:lstStyle>
          <a:p>
            <a:r>
              <a:rPr kumimoji="0" lang="en-US" smtClean="0"/>
              <a:t>Click icon to add picture</a:t>
            </a:r>
            <a:endParaRPr kumimoji="0" lang="en-US" dirty="0"/>
          </a:p>
        </p:txBody>
      </p:sp>
    </p:spTree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798A50F-85B9-9346-8F72-18F09DC4BA64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vertTitleAndTx" preserve="1">
  <p:cSld name="Vertical Title and Text"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553200" y="609600"/>
            <a:ext cx="2057400" cy="5516563"/>
          </a:xfrm>
        </p:spPr>
        <p:txBody>
          <a:bodyPr vert="eaVert"/>
          <a:lstStyle/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609600"/>
            <a:ext cx="5562600" cy="5516564"/>
          </a:xfrm>
        </p:spPr>
        <p:txBody>
          <a:bodyPr vert="eaVert"/>
          <a:lstStyle/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>
          <a:xfrm>
            <a:off x="6553200" y="6248402"/>
            <a:ext cx="2209800" cy="365125"/>
          </a:xfrm>
        </p:spPr>
        <p:txBody>
          <a:bodyPr/>
          <a:lstStyle/>
          <a:p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457201" y="6248207"/>
            <a:ext cx="5573483" cy="365125"/>
          </a:xfrm>
        </p:spPr>
        <p:txBody>
          <a:bodyPr/>
          <a:lstStyle/>
          <a:p>
            <a:endParaRPr lang="en-US"/>
          </a:p>
        </p:txBody>
      </p:sp>
      <p:sp>
        <p:nvSpPr>
          <p:cNvPr id="7" name="Rectangle 6"/>
          <p:cNvSpPr/>
          <p:nvPr/>
        </p:nvSpPr>
        <p:spPr bwMode="white">
          <a:xfrm>
            <a:off x="6096318" y="0"/>
            <a:ext cx="320040" cy="6858000"/>
          </a:xfrm>
          <a:prstGeom prst="rect">
            <a:avLst/>
          </a:prstGeom>
          <a:solidFill>
            <a:srgbClr val="FFFFFF"/>
          </a:solidFill>
          <a:ln w="19050" cap="flat" cmpd="sng" algn="ctr">
            <a:noFill/>
            <a:prstDash val="solid"/>
          </a:ln>
        </p:spPr>
        <p:style>
          <a:lnRef idx="2">
            <a:schemeClr val="accent1"/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8" name="Rectangle 7"/>
          <p:cNvSpPr/>
          <p:nvPr/>
        </p:nvSpPr>
        <p:spPr>
          <a:xfrm>
            <a:off x="6142038" y="609600"/>
            <a:ext cx="228600" cy="6248400"/>
          </a:xfrm>
          <a:prstGeom prst="rect">
            <a:avLst/>
          </a:prstGeom>
          <a:solidFill>
            <a:schemeClr val="accent1"/>
          </a:solidFill>
          <a:ln w="19050" cap="flat" cmpd="sng" algn="ctr">
            <a:noFill/>
            <a:prstDash val="solid"/>
          </a:ln>
        </p:spPr>
        <p:style>
          <a:lnRef idx="2">
            <a:schemeClr val="accent1"/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9" name="Rectangle 8"/>
          <p:cNvSpPr/>
          <p:nvPr/>
        </p:nvSpPr>
        <p:spPr>
          <a:xfrm>
            <a:off x="6142038" y="0"/>
            <a:ext cx="228600" cy="533400"/>
          </a:xfrm>
          <a:prstGeom prst="rect">
            <a:avLst/>
          </a:prstGeom>
          <a:solidFill>
            <a:schemeClr val="accent2"/>
          </a:solidFill>
          <a:ln w="19050" cap="flat" cmpd="sng" algn="ctr">
            <a:noFill/>
            <a:prstDash val="solid"/>
          </a:ln>
        </p:spPr>
        <p:style>
          <a:lnRef idx="2">
            <a:schemeClr val="accent1"/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 rot="5400000">
            <a:off x="5989638" y="144462"/>
            <a:ext cx="533400" cy="244476"/>
          </a:xfrm>
        </p:spPr>
        <p:txBody>
          <a:bodyPr/>
          <a:lstStyle/>
          <a:p>
            <a:fld id="{4D9E9691-F2A0-D245-A491-96C5FAE7E4C6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type="objOnly">
  <p:cSld name="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/>
          </p:nvPr>
        </p:nvSpPr>
        <p:spPr>
          <a:xfrm>
            <a:off x="914400" y="277813"/>
            <a:ext cx="7772400" cy="5853112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>
          <a:xfrm>
            <a:off x="914400" y="6251575"/>
            <a:ext cx="1981200" cy="457200"/>
          </a:xfrm>
        </p:spPr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>
          <a:xfrm>
            <a:off x="3352800" y="6248400"/>
            <a:ext cx="2971800" cy="457200"/>
          </a:xfrm>
        </p:spPr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>
          <a:xfrm>
            <a:off x="6781800" y="6248400"/>
            <a:ext cx="1905000" cy="457200"/>
          </a:xfrm>
        </p:spPr>
        <p:txBody>
          <a:bodyPr/>
          <a:lstStyle>
            <a:lvl1pPr>
              <a:defRPr smtClean="0"/>
            </a:lvl1pPr>
          </a:lstStyle>
          <a:p>
            <a:fld id="{E8516645-B739-B543-8C2F-059C93373D47}" type="slidenum">
              <a:rPr lang="en-US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922579811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theme" Target="../theme/theme1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2" name="Title Placeholder 21"/>
          <p:cNvSpPr>
            <a:spLocks noGrp="1"/>
          </p:cNvSpPr>
          <p:nvPr>
            <p:ph type="title"/>
          </p:nvPr>
        </p:nvSpPr>
        <p:spPr>
          <a:xfrm>
            <a:off x="609600" y="228600"/>
            <a:ext cx="8153400" cy="990600"/>
          </a:xfrm>
          <a:prstGeom prst="rect">
            <a:avLst/>
          </a:prstGeom>
        </p:spPr>
        <p:txBody>
          <a:bodyPr vert="horz" anchor="ctr">
            <a:normAutofit/>
          </a:bodyPr>
          <a:lstStyle/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13" name="Text Placeholder 12"/>
          <p:cNvSpPr>
            <a:spLocks noGrp="1"/>
          </p:cNvSpPr>
          <p:nvPr>
            <p:ph type="body" idx="1"/>
          </p:nvPr>
        </p:nvSpPr>
        <p:spPr>
          <a:xfrm>
            <a:off x="612648" y="1600200"/>
            <a:ext cx="8153400" cy="4526280"/>
          </a:xfrm>
          <a:prstGeom prst="rect">
            <a:avLst/>
          </a:prstGeom>
        </p:spPr>
        <p:txBody>
          <a:bodyPr vert="horz">
            <a:normAutofit/>
          </a:bodyPr>
          <a:lstStyle/>
          <a:p>
            <a:pPr lvl="0" eaLnBrk="1" latinLnBrk="0" hangingPunct="1"/>
            <a:r>
              <a:rPr kumimoji="0" lang="en-US" smtClean="0"/>
              <a:t>Click to edit Master text styles</a:t>
            </a:r>
          </a:p>
          <a:p>
            <a:pPr lvl="1" eaLnBrk="1" latinLnBrk="0" hangingPunct="1"/>
            <a:r>
              <a:rPr kumimoji="0" lang="en-US" smtClean="0"/>
              <a:t>Second level</a:t>
            </a:r>
          </a:p>
          <a:p>
            <a:pPr lvl="2" eaLnBrk="1" latinLnBrk="0" hangingPunct="1"/>
            <a:r>
              <a:rPr kumimoji="0" lang="en-US" smtClean="0"/>
              <a:t>Third level</a:t>
            </a:r>
          </a:p>
          <a:p>
            <a:pPr lvl="3" eaLnBrk="1" latinLnBrk="0" hangingPunct="1"/>
            <a:r>
              <a:rPr kumimoji="0" lang="en-US" smtClean="0"/>
              <a:t>Fourth level</a:t>
            </a:r>
          </a:p>
          <a:p>
            <a:pPr lvl="4" eaLnBrk="1" latinLnBrk="0" hangingPunct="1"/>
            <a:r>
              <a:rPr kumimoji="0" lang="en-US" smtClean="0"/>
              <a:t>Fifth level</a:t>
            </a:r>
            <a:endParaRPr kumimoji="0" lang="en-US"/>
          </a:p>
        </p:txBody>
      </p:sp>
      <p:sp>
        <p:nvSpPr>
          <p:cNvPr id="14" name="Date Placeholder 13"/>
          <p:cNvSpPr>
            <a:spLocks noGrp="1"/>
          </p:cNvSpPr>
          <p:nvPr>
            <p:ph type="dt" sz="half" idx="2"/>
          </p:nvPr>
        </p:nvSpPr>
        <p:spPr>
          <a:xfrm>
            <a:off x="6096000" y="6248400"/>
            <a:ext cx="2667000" cy="365125"/>
          </a:xfrm>
          <a:prstGeom prst="rect">
            <a:avLst/>
          </a:prstGeom>
        </p:spPr>
        <p:txBody>
          <a:bodyPr vert="horz" anchor="ctr" anchorCtr="0"/>
          <a:lstStyle>
            <a:lvl1pPr algn="l" eaLnBrk="1" latinLnBrk="0" hangingPunct="1">
              <a:defRPr kumimoji="0" sz="1400">
                <a:solidFill>
                  <a:schemeClr val="tx2"/>
                </a:solidFill>
              </a:defRPr>
            </a:lvl1pPr>
          </a:lstStyle>
          <a:p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3"/>
          </p:nvPr>
        </p:nvSpPr>
        <p:spPr>
          <a:xfrm>
            <a:off x="609600" y="6248206"/>
            <a:ext cx="5421083" cy="365125"/>
          </a:xfrm>
          <a:prstGeom prst="rect">
            <a:avLst/>
          </a:prstGeom>
        </p:spPr>
        <p:txBody>
          <a:bodyPr vert="horz" anchor="ctr"/>
          <a:lstStyle>
            <a:lvl1pPr algn="r" eaLnBrk="1" latinLnBrk="0" hangingPunct="1">
              <a:defRPr kumimoji="0" sz="1400">
                <a:solidFill>
                  <a:schemeClr val="tx2"/>
                </a:solidFill>
              </a:defRPr>
            </a:lvl1pPr>
          </a:lstStyle>
          <a:p>
            <a:endParaRPr lang="en-US"/>
          </a:p>
        </p:txBody>
      </p:sp>
      <p:sp>
        <p:nvSpPr>
          <p:cNvPr id="7" name="Rectangle 6"/>
          <p:cNvSpPr/>
          <p:nvPr/>
        </p:nvSpPr>
        <p:spPr bwMode="white">
          <a:xfrm>
            <a:off x="0" y="1234440"/>
            <a:ext cx="9144000" cy="320040"/>
          </a:xfrm>
          <a:prstGeom prst="rect">
            <a:avLst/>
          </a:prstGeom>
          <a:solidFill>
            <a:srgbClr val="FFFFFF"/>
          </a:solidFill>
          <a:ln w="50800" cap="rnd" cmpd="dbl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8" name="Rectangle 7"/>
          <p:cNvSpPr/>
          <p:nvPr/>
        </p:nvSpPr>
        <p:spPr>
          <a:xfrm>
            <a:off x="0" y="1280160"/>
            <a:ext cx="533400" cy="228600"/>
          </a:xfrm>
          <a:prstGeom prst="rect">
            <a:avLst/>
          </a:prstGeom>
          <a:solidFill>
            <a:schemeClr val="accent2">
              <a:alpha val="100000"/>
            </a:schemeClr>
          </a:solidFill>
          <a:ln w="50800" cap="rnd" cmpd="dbl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9" name="Rectangle 8"/>
          <p:cNvSpPr/>
          <p:nvPr/>
        </p:nvSpPr>
        <p:spPr>
          <a:xfrm>
            <a:off x="590550" y="1280160"/>
            <a:ext cx="8553450" cy="228600"/>
          </a:xfrm>
          <a:prstGeom prst="rect">
            <a:avLst/>
          </a:prstGeom>
          <a:solidFill>
            <a:schemeClr val="accent1">
              <a:alpha val="100000"/>
            </a:schemeClr>
          </a:solidFill>
          <a:ln w="50800" cap="rnd" cmpd="dbl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23" name="Slide Number Placeholder 22"/>
          <p:cNvSpPr>
            <a:spLocks noGrp="1"/>
          </p:cNvSpPr>
          <p:nvPr>
            <p:ph type="sldNum" sz="quarter" idx="4"/>
          </p:nvPr>
        </p:nvSpPr>
        <p:spPr>
          <a:xfrm>
            <a:off x="0" y="1272222"/>
            <a:ext cx="533400" cy="244476"/>
          </a:xfrm>
          <a:prstGeom prst="rect">
            <a:avLst/>
          </a:prstGeom>
        </p:spPr>
        <p:txBody>
          <a:bodyPr vert="horz" anchor="ctr" anchorCtr="0">
            <a:normAutofit/>
          </a:bodyPr>
          <a:lstStyle>
            <a:lvl1pPr algn="ctr" eaLnBrk="1" latinLnBrk="0" hangingPunct="1">
              <a:defRPr kumimoji="0" sz="1400" b="1">
                <a:solidFill>
                  <a:srgbClr val="FFFFFF"/>
                </a:solidFill>
              </a:defRPr>
            </a:lvl1pPr>
          </a:lstStyle>
          <a:p>
            <a:fld id="{F4E8624F-AC86-5F40-BA0C-04AF95648BB9}" type="slidenum">
              <a:rPr lang="en-US" smtClean="0"/>
              <a:pPr/>
              <a:t>‹#›</a:t>
            </a:fld>
            <a:endParaRPr 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735" r:id="rId1"/>
    <p:sldLayoutId id="2147483736" r:id="rId2"/>
    <p:sldLayoutId id="2147483737" r:id="rId3"/>
    <p:sldLayoutId id="2147483738" r:id="rId4"/>
    <p:sldLayoutId id="2147483739" r:id="rId5"/>
    <p:sldLayoutId id="2147483740" r:id="rId6"/>
    <p:sldLayoutId id="2147483741" r:id="rId7"/>
    <p:sldLayoutId id="2147483742" r:id="rId8"/>
    <p:sldLayoutId id="2147483743" r:id="rId9"/>
    <p:sldLayoutId id="2147483744" r:id="rId10"/>
    <p:sldLayoutId id="2147483745" r:id="rId11"/>
    <p:sldLayoutId id="2147483746" r:id="rId12"/>
  </p:sldLayoutIdLst>
  <p:txStyles>
    <p:titleStyle>
      <a:lvl1pPr algn="l" rtl="0" eaLnBrk="1" latinLnBrk="0" hangingPunct="1">
        <a:spcBef>
          <a:spcPct val="0"/>
        </a:spcBef>
        <a:buNone/>
        <a:defRPr kumimoji="0" sz="4400" kern="1200">
          <a:solidFill>
            <a:schemeClr val="tx2"/>
          </a:solidFill>
          <a:latin typeface="+mj-lt"/>
          <a:ea typeface="+mj-ea"/>
          <a:cs typeface="+mj-cs"/>
        </a:defRPr>
      </a:lvl1pPr>
    </p:titleStyle>
    <p:bodyStyle>
      <a:lvl1pPr marL="320040" indent="-320040" algn="l" rtl="0" eaLnBrk="1" latinLnBrk="0" hangingPunct="1">
        <a:spcBef>
          <a:spcPts val="700"/>
        </a:spcBef>
        <a:buClr>
          <a:schemeClr val="accent2"/>
        </a:buClr>
        <a:buSzPct val="60000"/>
        <a:buFont typeface="Wingdings"/>
        <a:buChar char=""/>
        <a:defRPr kumimoji="0" sz="2900" kern="1200">
          <a:solidFill>
            <a:schemeClr val="tx1"/>
          </a:solidFill>
          <a:latin typeface="+mn-lt"/>
          <a:ea typeface="+mn-ea"/>
          <a:cs typeface="+mn-cs"/>
        </a:defRPr>
      </a:lvl1pPr>
      <a:lvl2pPr marL="640080" indent="-274320" algn="l" rtl="0" eaLnBrk="1" latinLnBrk="0" hangingPunct="1">
        <a:spcBef>
          <a:spcPts val="550"/>
        </a:spcBef>
        <a:buClr>
          <a:schemeClr val="accent1"/>
        </a:buClr>
        <a:buSzPct val="70000"/>
        <a:buFont typeface="Wingdings 2"/>
        <a:buChar char=""/>
        <a:defRPr kumimoji="0" sz="26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indent="-228600" algn="l" rtl="0" eaLnBrk="1" latinLnBrk="0" hangingPunct="1">
        <a:spcBef>
          <a:spcPts val="500"/>
        </a:spcBef>
        <a:buClr>
          <a:schemeClr val="accent2"/>
        </a:buClr>
        <a:buSzPct val="75000"/>
        <a:buFont typeface="Wingdings"/>
        <a:buChar char=""/>
        <a:defRPr kumimoji="0" sz="23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indent="-228600" algn="l" rtl="0" eaLnBrk="1" latinLnBrk="0" hangingPunct="1">
        <a:spcBef>
          <a:spcPts val="400"/>
        </a:spcBef>
        <a:buClr>
          <a:schemeClr val="accent3"/>
        </a:buClr>
        <a:buSzPct val="75000"/>
        <a:buFont typeface="Wingdings"/>
        <a:buChar char=""/>
        <a:defRPr kumimoji="0"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indent="-228600" algn="l" rtl="0" eaLnBrk="1" latinLnBrk="0" hangingPunct="1">
        <a:spcBef>
          <a:spcPts val="400"/>
        </a:spcBef>
        <a:buClr>
          <a:schemeClr val="accent4"/>
        </a:buClr>
        <a:buSzPct val="65000"/>
        <a:buFont typeface="Wingdings"/>
        <a:buChar char=""/>
        <a:defRPr kumimoji="0"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103120" indent="-228600" algn="l" rtl="0" eaLnBrk="1" latinLnBrk="0" hangingPunct="1">
        <a:spcBef>
          <a:spcPct val="20000"/>
        </a:spcBef>
        <a:buClr>
          <a:schemeClr val="accent1"/>
        </a:buClr>
        <a:buFont typeface="Wingdings"/>
        <a:buChar char="§"/>
        <a:defRPr kumimoji="0" sz="1800" kern="1200" baseline="0">
          <a:solidFill>
            <a:schemeClr val="tx1"/>
          </a:solidFill>
          <a:latin typeface="+mn-lt"/>
          <a:ea typeface="+mn-ea"/>
          <a:cs typeface="+mn-cs"/>
        </a:defRPr>
      </a:lvl6pPr>
      <a:lvl7pPr marL="2377440" indent="-228600" algn="l" rtl="0" eaLnBrk="1" latinLnBrk="0" hangingPunct="1">
        <a:spcBef>
          <a:spcPct val="20000"/>
        </a:spcBef>
        <a:buClr>
          <a:schemeClr val="accent2"/>
        </a:buClr>
        <a:buFont typeface="Wingdings"/>
        <a:buChar char="§"/>
        <a:defRPr kumimoji="0" sz="1800" kern="1200" baseline="0">
          <a:solidFill>
            <a:schemeClr val="tx1"/>
          </a:solidFill>
          <a:latin typeface="+mn-lt"/>
          <a:ea typeface="+mn-ea"/>
          <a:cs typeface="+mn-cs"/>
        </a:defRPr>
      </a:lvl7pPr>
      <a:lvl8pPr marL="2651760" indent="-228600" algn="l" rtl="0" eaLnBrk="1" latinLnBrk="0" hangingPunct="1">
        <a:spcBef>
          <a:spcPct val="20000"/>
        </a:spcBef>
        <a:buClr>
          <a:schemeClr val="accent3"/>
        </a:buClr>
        <a:buFont typeface="Wingdings"/>
        <a:buChar char="§"/>
        <a:defRPr kumimoji="0" sz="1800" kern="1200" baseline="0">
          <a:solidFill>
            <a:schemeClr val="tx1"/>
          </a:solidFill>
          <a:latin typeface="+mn-lt"/>
          <a:ea typeface="+mn-ea"/>
          <a:cs typeface="+mn-cs"/>
        </a:defRPr>
      </a:lvl8pPr>
      <a:lvl9pPr marL="2926080" indent="-228600" algn="l" rtl="0" eaLnBrk="1" latinLnBrk="0" hangingPunct="1">
        <a:spcBef>
          <a:spcPct val="20000"/>
        </a:spcBef>
        <a:buClr>
          <a:schemeClr val="accent4"/>
        </a:buClr>
        <a:buFont typeface="Wingdings"/>
        <a:buChar char="§"/>
        <a:defRPr kumimoji="0" sz="1800" kern="1200" baseline="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lvl1pPr marL="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1.bin"/><Relationship Id="rId2" Type="http://schemas.openxmlformats.org/officeDocument/2006/relationships/slideLayout" Target="../slideLayouts/slideLayout2.xml"/><Relationship Id="rId1" Type="http://schemas.openxmlformats.org/officeDocument/2006/relationships/vmlDrawing" Target="../drawings/vmlDrawing1.vml"/><Relationship Id="rId4" Type="http://schemas.openxmlformats.org/officeDocument/2006/relationships/image" Target="../media/image4.png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jpeg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7.jpeg"/><Relationship Id="rId4" Type="http://schemas.openxmlformats.org/officeDocument/2006/relationships/image" Target="../media/image6.jpeg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8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2.xml"/></Relationships>
</file>

<file path=ppt/slides/_rels/slide19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jpeg"/><Relationship Id="rId1" Type="http://schemas.openxmlformats.org/officeDocument/2006/relationships/slideLayout" Target="../slideLayouts/slideLayout2.xml"/></Relationships>
</file>

<file path=ppt/slides/_rels/slide2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3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png"/><Relationship Id="rId1" Type="http://schemas.openxmlformats.org/officeDocument/2006/relationships/slideLayout" Target="../slideLayouts/slideLayout12.xml"/></Relationships>
</file>

<file path=ppt/slides/_rels/slide2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50" name="Rectangle 2"/>
          <p:cNvSpPr>
            <a:spLocks noGrp="1" noChangeArrowheads="1"/>
          </p:cNvSpPr>
          <p:nvPr>
            <p:ph type="ctrTitle"/>
          </p:nvPr>
        </p:nvSpPr>
        <p:spPr>
          <a:xfrm>
            <a:off x="76200" y="4038600"/>
            <a:ext cx="9144000" cy="1828800"/>
          </a:xfrm>
        </p:spPr>
        <p:txBody>
          <a:bodyPr>
            <a:normAutofit fontScale="90000"/>
          </a:bodyPr>
          <a:lstStyle/>
          <a:p>
            <a:r>
              <a:rPr lang="en-US" dirty="0" smtClean="0"/>
              <a:t>CS 6410: Advanced Systems</a:t>
            </a:r>
            <a:br>
              <a:rPr lang="en-US" dirty="0" smtClean="0"/>
            </a:br>
            <a:r>
              <a:rPr lang="en-US" dirty="0" smtClean="0"/>
              <a:t/>
            </a:r>
            <a:br>
              <a:rPr lang="en-US" dirty="0" smtClean="0"/>
            </a:br>
            <a:r>
              <a:rPr lang="en-US" dirty="0" smtClean="0"/>
              <a:t>Prof. Hakim Weatherspoon</a:t>
            </a:r>
            <a:endParaRPr lang="en-US" dirty="0"/>
          </a:p>
        </p:txBody>
      </p:sp>
      <p:sp>
        <p:nvSpPr>
          <p:cNvPr id="2051" name="Rectangle 3"/>
          <p:cNvSpPr>
            <a:spLocks noGrp="1" noChangeArrowheads="1"/>
          </p:cNvSpPr>
          <p:nvPr>
            <p:ph type="subTitle" idx="1"/>
          </p:nvPr>
        </p:nvSpPr>
        <p:spPr/>
        <p:txBody>
          <a:bodyPr>
            <a:normAutofit/>
          </a:bodyPr>
          <a:lstStyle/>
          <a:p>
            <a:r>
              <a:rPr lang="en-US" i="1" dirty="0" smtClean="0"/>
              <a:t>Principled Computer System Design</a:t>
            </a:r>
            <a:endParaRPr lang="en-US" i="1" dirty="0" smtClean="0"/>
          </a:p>
        </p:txBody>
      </p:sp>
      <p:sp>
        <p:nvSpPr>
          <p:cNvPr id="4" name="Rectangle 3"/>
          <p:cNvSpPr/>
          <p:nvPr/>
        </p:nvSpPr>
        <p:spPr>
          <a:xfrm>
            <a:off x="381000" y="6108541"/>
            <a:ext cx="1487843" cy="492443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lvl="0" fontAlgn="auto">
              <a:spcBef>
                <a:spcPts val="700"/>
              </a:spcBef>
              <a:spcAft>
                <a:spcPts val="0"/>
              </a:spcAft>
              <a:buClr>
                <a:srgbClr val="DD8047"/>
              </a:buClr>
              <a:buSzPct val="60000"/>
            </a:pPr>
            <a:r>
              <a:rPr lang="en-US" sz="2600" dirty="0">
                <a:solidFill>
                  <a:srgbClr val="FFFFFF"/>
                </a:solidFill>
                <a:latin typeface="Tw Cen MT"/>
              </a:rPr>
              <a:t>Fall </a:t>
            </a:r>
            <a:r>
              <a:rPr lang="en-US" sz="2600" dirty="0" smtClean="0">
                <a:solidFill>
                  <a:srgbClr val="FFFFFF"/>
                </a:solidFill>
                <a:latin typeface="Tw Cen MT"/>
              </a:rPr>
              <a:t>2017</a:t>
            </a:r>
            <a:endParaRPr lang="en-US" sz="2600" dirty="0">
              <a:solidFill>
                <a:srgbClr val="FFFFFF"/>
              </a:solidFill>
              <a:latin typeface="Tw Cen MT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Systems Research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/>
              <a:t>The study of tradeoffs</a:t>
            </a:r>
          </a:p>
          <a:p>
            <a:pPr lvl="1"/>
            <a:r>
              <a:rPr lang="en-US" dirty="0" smtClean="0"/>
              <a:t>Functionality </a:t>
            </a:r>
            <a:r>
              <a:rPr lang="en-US" dirty="0" err="1" smtClean="0"/>
              <a:t>vs</a:t>
            </a:r>
            <a:r>
              <a:rPr lang="en-US" dirty="0" smtClean="0"/>
              <a:t> performance</a:t>
            </a:r>
          </a:p>
          <a:p>
            <a:pPr lvl="1"/>
            <a:r>
              <a:rPr lang="en-US" dirty="0" smtClean="0"/>
              <a:t>E.g. where to place error checking</a:t>
            </a:r>
          </a:p>
          <a:p>
            <a:pPr lvl="1"/>
            <a:endParaRPr lang="en-US" dirty="0"/>
          </a:p>
          <a:p>
            <a:r>
              <a:rPr lang="en-US" dirty="0" smtClean="0"/>
              <a:t>Are there principles or rules of thumb that can help with large systems design?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18500139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dirty="0" smtClean="0"/>
              <a:t>What is System Design: Science, Art, Puzzle?</a:t>
            </a:r>
            <a:endParaRPr lang="en-US" dirty="0"/>
          </a:p>
        </p:txBody>
      </p:sp>
      <p:sp>
        <p:nvSpPr>
          <p:cNvPr id="4" name="Oval 3"/>
          <p:cNvSpPr/>
          <p:nvPr/>
        </p:nvSpPr>
        <p:spPr>
          <a:xfrm>
            <a:off x="1708450" y="2309533"/>
            <a:ext cx="1766943" cy="1129553"/>
          </a:xfrm>
          <a:prstGeom prst="ellipse">
            <a:avLst/>
          </a:prstGeom>
          <a:noFill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1500" dirty="0">
                <a:solidFill>
                  <a:sysClr val="windowText" lastClr="000000"/>
                </a:solidFill>
              </a:rPr>
              <a:t>Required Functionality</a:t>
            </a:r>
          </a:p>
          <a:p>
            <a:pPr algn="ctr"/>
            <a:r>
              <a:rPr lang="en-US" sz="1500" dirty="0">
                <a:solidFill>
                  <a:sysClr val="windowText" lastClr="000000"/>
                </a:solidFill>
              </a:rPr>
              <a:t>“Logic”</a:t>
            </a:r>
            <a:endParaRPr lang="en-US" sz="1500" dirty="0">
              <a:solidFill>
                <a:sysClr val="windowText" lastClr="000000"/>
              </a:solidFill>
            </a:endParaRPr>
          </a:p>
        </p:txBody>
      </p:sp>
      <p:sp>
        <p:nvSpPr>
          <p:cNvPr id="5" name="Oval 4"/>
          <p:cNvSpPr/>
          <p:nvPr/>
        </p:nvSpPr>
        <p:spPr>
          <a:xfrm>
            <a:off x="5591288" y="2309533"/>
            <a:ext cx="1766943" cy="1129553"/>
          </a:xfrm>
          <a:prstGeom prst="ellipse">
            <a:avLst/>
          </a:prstGeom>
          <a:noFill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1500" dirty="0">
                <a:solidFill>
                  <a:sysClr val="windowText" lastClr="000000"/>
                </a:solidFill>
              </a:rPr>
              <a:t>Expected Workload</a:t>
            </a:r>
          </a:p>
          <a:p>
            <a:pPr algn="ctr"/>
            <a:r>
              <a:rPr lang="en-US" sz="1500" dirty="0">
                <a:solidFill>
                  <a:sysClr val="windowText" lastClr="000000"/>
                </a:solidFill>
              </a:rPr>
              <a:t>“User Load”</a:t>
            </a:r>
            <a:endParaRPr lang="en-US" sz="1500" dirty="0">
              <a:solidFill>
                <a:sysClr val="windowText" lastClr="000000"/>
              </a:solidFill>
            </a:endParaRPr>
          </a:p>
        </p:txBody>
      </p:sp>
      <p:sp>
        <p:nvSpPr>
          <p:cNvPr id="6" name="Oval 5"/>
          <p:cNvSpPr/>
          <p:nvPr/>
        </p:nvSpPr>
        <p:spPr>
          <a:xfrm>
            <a:off x="1708450" y="4286250"/>
            <a:ext cx="1766943" cy="1129553"/>
          </a:xfrm>
          <a:prstGeom prst="ellipse">
            <a:avLst/>
          </a:prstGeom>
          <a:noFill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1500" dirty="0">
                <a:solidFill>
                  <a:sysClr val="windowText" lastClr="000000"/>
                </a:solidFill>
              </a:rPr>
              <a:t>Required</a:t>
            </a:r>
          </a:p>
          <a:p>
            <a:pPr algn="ctr"/>
            <a:r>
              <a:rPr lang="en-US" sz="1500" dirty="0">
                <a:solidFill>
                  <a:sysClr val="windowText" lastClr="000000"/>
                </a:solidFill>
              </a:rPr>
              <a:t>Performance</a:t>
            </a:r>
          </a:p>
          <a:p>
            <a:pPr algn="ctr"/>
            <a:r>
              <a:rPr lang="en-US" sz="1500" dirty="0">
                <a:solidFill>
                  <a:sysClr val="windowText" lastClr="000000"/>
                </a:solidFill>
              </a:rPr>
              <a:t>“SLA”</a:t>
            </a:r>
            <a:endParaRPr lang="en-US" sz="1500" dirty="0">
              <a:solidFill>
                <a:sysClr val="windowText" lastClr="000000"/>
              </a:solidFill>
            </a:endParaRPr>
          </a:p>
        </p:txBody>
      </p:sp>
      <p:sp>
        <p:nvSpPr>
          <p:cNvPr id="7" name="Oval 6"/>
          <p:cNvSpPr/>
          <p:nvPr/>
        </p:nvSpPr>
        <p:spPr>
          <a:xfrm>
            <a:off x="5597339" y="4286250"/>
            <a:ext cx="1766943" cy="1129553"/>
          </a:xfrm>
          <a:prstGeom prst="ellipse">
            <a:avLst/>
          </a:prstGeom>
          <a:noFill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1500" dirty="0">
                <a:solidFill>
                  <a:sysClr val="windowText" lastClr="000000"/>
                </a:solidFill>
              </a:rPr>
              <a:t>Available</a:t>
            </a:r>
          </a:p>
          <a:p>
            <a:pPr algn="ctr"/>
            <a:r>
              <a:rPr lang="en-US" sz="1500" dirty="0">
                <a:solidFill>
                  <a:sysClr val="windowText" lastClr="000000"/>
                </a:solidFill>
              </a:rPr>
              <a:t>Resources</a:t>
            </a:r>
          </a:p>
          <a:p>
            <a:pPr algn="ctr"/>
            <a:r>
              <a:rPr lang="en-US" sz="1500" dirty="0">
                <a:solidFill>
                  <a:sysClr val="windowText" lastClr="000000"/>
                </a:solidFill>
              </a:rPr>
              <a:t>“</a:t>
            </a:r>
            <a:r>
              <a:rPr lang="en-US" dirty="0" smtClean="0">
                <a:solidFill>
                  <a:sysClr val="windowText" lastClr="000000"/>
                </a:solidFill>
              </a:rPr>
              <a:t>Environment</a:t>
            </a:r>
            <a:r>
              <a:rPr lang="en-US" sz="1500" dirty="0">
                <a:solidFill>
                  <a:sysClr val="windowText" lastClr="000000"/>
                </a:solidFill>
              </a:rPr>
              <a:t>”</a:t>
            </a:r>
            <a:endParaRPr lang="en-US" sz="1500" dirty="0">
              <a:solidFill>
                <a:sysClr val="windowText" lastClr="000000"/>
              </a:solidFill>
            </a:endParaRPr>
          </a:p>
        </p:txBody>
      </p:sp>
      <p:cxnSp>
        <p:nvCxnSpPr>
          <p:cNvPr id="9" name="Straight Connector 8"/>
          <p:cNvCxnSpPr/>
          <p:nvPr/>
        </p:nvCxnSpPr>
        <p:spPr>
          <a:xfrm>
            <a:off x="3751730" y="3439086"/>
            <a:ext cx="1593476" cy="756397"/>
          </a:xfrm>
          <a:prstGeom prst="line">
            <a:avLst/>
          </a:prstGeom>
          <a:ln w="79375">
            <a:headEnd type="stealth" w="lg" len="lg"/>
            <a:tailEnd type="stealth" w="lg" len="lg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0" name="Straight Connector 9"/>
          <p:cNvCxnSpPr/>
          <p:nvPr/>
        </p:nvCxnSpPr>
        <p:spPr>
          <a:xfrm flipV="1">
            <a:off x="3751730" y="3439086"/>
            <a:ext cx="1593476" cy="756397"/>
          </a:xfrm>
          <a:prstGeom prst="line">
            <a:avLst/>
          </a:prstGeom>
          <a:ln w="79375">
            <a:headEnd type="stealth" w="lg" len="lg"/>
            <a:tailEnd type="stealth" w="lg" len="lg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166118126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Something to do with “Abstraction”</a:t>
            </a:r>
            <a:endParaRPr lang="en-US"/>
          </a:p>
        </p:txBody>
      </p:sp>
      <p:sp>
        <p:nvSpPr>
          <p:cNvPr id="4" name="Rectangle 3"/>
          <p:cNvSpPr/>
          <p:nvPr/>
        </p:nvSpPr>
        <p:spPr>
          <a:xfrm>
            <a:off x="3338233" y="3166782"/>
            <a:ext cx="5062817" cy="2057400"/>
          </a:xfrm>
          <a:prstGeom prst="rect">
            <a:avLst/>
          </a:prstGeom>
          <a:noFill/>
          <a:ln w="254000"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2100" dirty="0">
                <a:solidFill>
                  <a:schemeClr val="tx1"/>
                </a:solidFill>
              </a:rPr>
              <a:t>IMPLEMENTATION GOES HERE</a:t>
            </a:r>
            <a:endParaRPr lang="en-US" sz="2100" dirty="0">
              <a:solidFill>
                <a:schemeClr val="tx1"/>
              </a:solidFill>
            </a:endParaRPr>
          </a:p>
        </p:txBody>
      </p:sp>
      <p:cxnSp>
        <p:nvCxnSpPr>
          <p:cNvPr id="5" name="Straight Connector 4"/>
          <p:cNvCxnSpPr/>
          <p:nvPr/>
        </p:nvCxnSpPr>
        <p:spPr>
          <a:xfrm>
            <a:off x="2712944" y="4195482"/>
            <a:ext cx="1260662" cy="0"/>
          </a:xfrm>
          <a:prstGeom prst="line">
            <a:avLst/>
          </a:prstGeom>
          <a:ln w="79375">
            <a:headEnd type="stealth" w="lg" len="lg"/>
            <a:tailEnd type="stealth" w="lg" len="lg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9" name="TextBox 8"/>
          <p:cNvSpPr txBox="1"/>
          <p:nvPr/>
        </p:nvSpPr>
        <p:spPr>
          <a:xfrm>
            <a:off x="152011" y="3953108"/>
            <a:ext cx="3125599" cy="69249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algn="ctr"/>
            <a:r>
              <a:rPr lang="en-US" sz="2100" dirty="0"/>
              <a:t>INTERFACE</a:t>
            </a:r>
          </a:p>
          <a:p>
            <a:pPr algn="ctr"/>
            <a:r>
              <a:rPr lang="en-US" dirty="0" smtClean="0"/>
              <a:t>(HIDES IMPLEMENTATION)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48505232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Also, “Layering” (layered modules)</a:t>
            </a:r>
            <a:endParaRPr lang="en-US" dirty="0"/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602154" y="1975153"/>
            <a:ext cx="5334000" cy="3771900"/>
          </a:xfrm>
          <a:prstGeom prst="rect">
            <a:avLst/>
          </a:prstGeom>
        </p:spPr>
      </p:pic>
      <p:sp>
        <p:nvSpPr>
          <p:cNvPr id="5" name="TextBox 4"/>
          <p:cNvSpPr txBox="1"/>
          <p:nvPr/>
        </p:nvSpPr>
        <p:spPr>
          <a:xfrm>
            <a:off x="54344" y="5608553"/>
            <a:ext cx="7032759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/>
              <a:t>From: http://</a:t>
            </a:r>
            <a:r>
              <a:rPr lang="en-US" dirty="0" err="1"/>
              <a:t>www.tutorialspoint.com</a:t>
            </a:r>
            <a:r>
              <a:rPr lang="en-US" dirty="0"/>
              <a:t>/</a:t>
            </a:r>
            <a:r>
              <a:rPr lang="en-US" dirty="0" err="1"/>
              <a:t>operating_system</a:t>
            </a:r>
            <a:r>
              <a:rPr lang="en-US" dirty="0"/>
              <a:t>/</a:t>
            </a:r>
            <a:r>
              <a:rPr lang="en-US" dirty="0" err="1"/>
              <a:t>os_linux.htm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52758411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28600" y="228600"/>
            <a:ext cx="8537448" cy="990600"/>
          </a:xfrm>
        </p:spPr>
        <p:txBody>
          <a:bodyPr>
            <a:normAutofit fontScale="90000"/>
          </a:bodyPr>
          <a:lstStyle/>
          <a:p>
            <a:r>
              <a:rPr lang="en-US" dirty="0"/>
              <a:t>Any problem in computer science can be solved with another level of indirection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/>
              <a:t>Attributed to David Wheeler (by Butler Lampson)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95614249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53989" name="Rectangle 5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Functionality </a:t>
            </a:r>
            <a:r>
              <a:rPr lang="en-US" dirty="0" smtClean="0"/>
              <a:t>vs </a:t>
            </a:r>
            <a:r>
              <a:rPr lang="en-US" dirty="0"/>
              <a:t>Assurance</a:t>
            </a:r>
          </a:p>
        </p:txBody>
      </p:sp>
      <p:graphicFrame>
        <p:nvGraphicFramePr>
          <p:cNvPr id="553988" name="Object 4"/>
          <p:cNvGraphicFramePr>
            <a:graphicFrameLocks noGrp="1" noChangeAspect="1"/>
          </p:cNvGraphicFramePr>
          <p:nvPr>
            <p:ph idx="1"/>
            <p:extLst/>
          </p:nvPr>
        </p:nvGraphicFramePr>
        <p:xfrm>
          <a:off x="628650" y="1739153"/>
          <a:ext cx="3903010" cy="390301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029" name="Photo Editor Photo" r:id="rId3" imgW="2381582" imgH="2381582" progId="">
                  <p:embed/>
                </p:oleObj>
              </mc:Choice>
              <mc:Fallback>
                <p:oleObj name="Photo Editor Photo" r:id="rId3" imgW="2381582" imgH="2381582" progId="">
                  <p:embed/>
                  <p:pic>
                    <p:nvPicPr>
                      <p:cNvPr id="553988" name="Object 4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628650" y="1739153"/>
                        <a:ext cx="3903010" cy="3903010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/>
                    </p:spPr>
                  </p:pic>
                </p:oleObj>
              </mc:Fallback>
            </mc:AlternateContent>
          </a:graphicData>
        </a:graphic>
      </p:graphicFrame>
      <p:sp>
        <p:nvSpPr>
          <p:cNvPr id="2" name="TextBox 1"/>
          <p:cNvSpPr txBox="1"/>
          <p:nvPr/>
        </p:nvSpPr>
        <p:spPr>
          <a:xfrm>
            <a:off x="4055273" y="2430556"/>
            <a:ext cx="4958624" cy="120032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/>
              <a:t>Assurance</a:t>
            </a:r>
          </a:p>
          <a:p>
            <a:r>
              <a:rPr lang="en-US" dirty="0"/>
              <a:t>== Required Performance (Speed, Fault Tolerance)</a:t>
            </a:r>
          </a:p>
          <a:p>
            <a:r>
              <a:rPr lang="en-US" dirty="0"/>
              <a:t>== Service Level Agreement (SLA)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96269672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71394" name="Rectangle 2"/>
          <p:cNvSpPr>
            <a:spLocks noGrp="1" noChangeArrowheads="1"/>
          </p:cNvSpPr>
          <p:nvPr>
            <p:ph type="title"/>
          </p:nvPr>
        </p:nvSpPr>
        <p:spPr>
          <a:xfrm>
            <a:off x="363300" y="385763"/>
            <a:ext cx="8874599" cy="857250"/>
          </a:xfrm>
        </p:spPr>
        <p:txBody>
          <a:bodyPr>
            <a:normAutofit fontScale="90000"/>
          </a:bodyPr>
          <a:lstStyle/>
          <a:p>
            <a:r>
              <a:rPr lang="en-US" sz="2850" dirty="0"/>
              <a:t>End-to-End arguments in System Design </a:t>
            </a:r>
            <a:r>
              <a:rPr lang="en-US" sz="2850" dirty="0"/>
              <a:t>–</a:t>
            </a:r>
            <a:br>
              <a:rPr lang="en-US" sz="2850" dirty="0"/>
            </a:br>
            <a:r>
              <a:rPr lang="en-US" sz="2400" dirty="0"/>
              <a:t>Jerry </a:t>
            </a:r>
            <a:r>
              <a:rPr lang="en-US" sz="2400" dirty="0"/>
              <a:t>H. </a:t>
            </a:r>
            <a:r>
              <a:rPr lang="en-US" sz="2400" dirty="0" err="1"/>
              <a:t>Saltzer</a:t>
            </a:r>
            <a:r>
              <a:rPr lang="en-US" sz="2400" dirty="0"/>
              <a:t>, David P. Reed, David D. Clark (MIT)</a:t>
            </a:r>
            <a:endParaRPr lang="en-US" sz="2400" dirty="0"/>
          </a:p>
        </p:txBody>
      </p:sp>
      <p:sp>
        <p:nvSpPr>
          <p:cNvPr id="571395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457200" y="2057400"/>
            <a:ext cx="8686800" cy="3714750"/>
          </a:xfrm>
        </p:spPr>
        <p:txBody>
          <a:bodyPr>
            <a:normAutofit fontScale="92500" lnSpcReduction="10000"/>
          </a:bodyPr>
          <a:lstStyle/>
          <a:p>
            <a:pPr>
              <a:lnSpc>
                <a:spcPct val="80000"/>
              </a:lnSpc>
            </a:pPr>
            <a:r>
              <a:rPr lang="en-US" dirty="0" smtClean="0"/>
              <a:t>Jerry H. </a:t>
            </a:r>
            <a:r>
              <a:rPr lang="en-US" dirty="0" err="1" smtClean="0"/>
              <a:t>Saltzer</a:t>
            </a:r>
            <a:endParaRPr lang="en-US" dirty="0" smtClean="0"/>
          </a:p>
          <a:p>
            <a:pPr lvl="1">
              <a:lnSpc>
                <a:spcPct val="80000"/>
              </a:lnSpc>
            </a:pPr>
            <a:r>
              <a:rPr lang="en-US" dirty="0" smtClean="0"/>
              <a:t>A leader of </a:t>
            </a:r>
            <a:r>
              <a:rPr lang="en-US" dirty="0" err="1" smtClean="0"/>
              <a:t>Multics</a:t>
            </a:r>
            <a:r>
              <a:rPr lang="en-US" dirty="0" smtClean="0"/>
              <a:t>, key developer of the Internet, and a LAN (local area network) ring topology, project Athena</a:t>
            </a:r>
          </a:p>
          <a:p>
            <a:pPr lvl="1">
              <a:lnSpc>
                <a:spcPct val="80000"/>
              </a:lnSpc>
            </a:pPr>
            <a:endParaRPr lang="en-US" dirty="0" smtClean="0"/>
          </a:p>
          <a:p>
            <a:pPr>
              <a:lnSpc>
                <a:spcPct val="80000"/>
              </a:lnSpc>
            </a:pPr>
            <a:r>
              <a:rPr lang="en-US" dirty="0" smtClean="0"/>
              <a:t>David P. Reed</a:t>
            </a:r>
          </a:p>
          <a:p>
            <a:pPr lvl="1">
              <a:lnSpc>
                <a:spcPct val="80000"/>
              </a:lnSpc>
            </a:pPr>
            <a:r>
              <a:rPr lang="en-US" dirty="0" smtClean="0"/>
              <a:t>Early development of TCP/IP, designer of UDP</a:t>
            </a:r>
          </a:p>
          <a:p>
            <a:pPr>
              <a:lnSpc>
                <a:spcPct val="80000"/>
              </a:lnSpc>
            </a:pPr>
            <a:endParaRPr lang="en-US" dirty="0" smtClean="0"/>
          </a:p>
          <a:p>
            <a:pPr>
              <a:lnSpc>
                <a:spcPct val="80000"/>
              </a:lnSpc>
            </a:pPr>
            <a:r>
              <a:rPr lang="en-US" dirty="0" smtClean="0"/>
              <a:t>David D. Clark</a:t>
            </a:r>
          </a:p>
          <a:p>
            <a:pPr lvl="1">
              <a:lnSpc>
                <a:spcPct val="80000"/>
              </a:lnSpc>
            </a:pPr>
            <a:r>
              <a:rPr lang="en-US" dirty="0" smtClean="0"/>
              <a:t>I/O of </a:t>
            </a:r>
            <a:r>
              <a:rPr lang="en-US" dirty="0" err="1" smtClean="0"/>
              <a:t>Multics</a:t>
            </a:r>
            <a:r>
              <a:rPr lang="en-US" dirty="0" smtClean="0"/>
              <a:t>, Protocol architect of Internet</a:t>
            </a:r>
          </a:p>
          <a:p>
            <a:pPr lvl="2">
              <a:lnSpc>
                <a:spcPct val="80000"/>
              </a:lnSpc>
              <a:buNone/>
            </a:pPr>
            <a:r>
              <a:rPr lang="en-US" dirty="0" smtClean="0"/>
              <a:t>“We reject: kings, presidents and voting.</a:t>
            </a:r>
          </a:p>
          <a:p>
            <a:pPr lvl="2">
              <a:lnSpc>
                <a:spcPct val="80000"/>
              </a:lnSpc>
              <a:buNone/>
            </a:pPr>
            <a:r>
              <a:rPr lang="en-US" dirty="0" smtClean="0"/>
              <a:t>We believe in: rough consensus and running code.”</a:t>
            </a:r>
          </a:p>
          <a:p>
            <a:pPr lvl="1">
              <a:lnSpc>
                <a:spcPct val="80000"/>
              </a:lnSpc>
            </a:pPr>
            <a:endParaRPr lang="en-US" dirty="0" smtClean="0"/>
          </a:p>
          <a:p>
            <a:pPr>
              <a:lnSpc>
                <a:spcPct val="80000"/>
              </a:lnSpc>
            </a:pPr>
            <a:endParaRPr lang="en-US" dirty="0"/>
          </a:p>
        </p:txBody>
      </p:sp>
      <p:pic>
        <p:nvPicPr>
          <p:cNvPr id="4" name="Picture 2" descr="http://ts4.mm.bing.net/th?id=I4599184823355179&amp;pid=1.7&amp;w=127&amp;h=132&amp;c=7&amp;rs=1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688324" y="2745900"/>
            <a:ext cx="773200" cy="68310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</a:extLst>
        </p:spPr>
      </p:pic>
      <p:pic>
        <p:nvPicPr>
          <p:cNvPr id="5" name="Picture 4" descr="http://upload.wikimedia.org/wikipedia/commons/thumb/d/de/David_D_Clark_in_office.jpg/200px-David_D_Clark_in_office.jpg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325019" y="4607022"/>
            <a:ext cx="1136505" cy="684372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</a:extLst>
        </p:spPr>
      </p:pic>
      <p:pic>
        <p:nvPicPr>
          <p:cNvPr id="6" name="Picture 12" descr="http://cfit.ucdavis.edu/internet_futures/images/bios/reed.jpeg"/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688323" y="3686175"/>
            <a:ext cx="773201" cy="65722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302861216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71394" name="Rectangle 2"/>
          <p:cNvSpPr>
            <a:spLocks noGrp="1" noChangeArrowheads="1"/>
          </p:cNvSpPr>
          <p:nvPr>
            <p:ph type="title"/>
          </p:nvPr>
        </p:nvSpPr>
        <p:spPr>
          <a:xfrm>
            <a:off x="457200" y="228600"/>
            <a:ext cx="8888705" cy="857250"/>
          </a:xfrm>
        </p:spPr>
        <p:txBody>
          <a:bodyPr/>
          <a:lstStyle/>
          <a:p>
            <a:r>
              <a:rPr lang="en-US" sz="2850" dirty="0"/>
              <a:t>End-to-End </a:t>
            </a:r>
            <a:r>
              <a:rPr lang="en-US" sz="2850" dirty="0"/>
              <a:t>argument</a:t>
            </a:r>
            <a:endParaRPr lang="en-US" sz="2400" dirty="0"/>
          </a:p>
        </p:txBody>
      </p:sp>
      <p:sp>
        <p:nvSpPr>
          <p:cNvPr id="571395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>
              <a:lnSpc>
                <a:spcPct val="80000"/>
              </a:lnSpc>
            </a:pPr>
            <a:r>
              <a:rPr lang="en-US" sz="1800" dirty="0"/>
              <a:t>Helps guide function placement among modules of a </a:t>
            </a:r>
            <a:r>
              <a:rPr lang="en-US" sz="1800" i="1" dirty="0"/>
              <a:t>distributed</a:t>
            </a:r>
            <a:r>
              <a:rPr lang="en-US" sz="1800" dirty="0"/>
              <a:t> </a:t>
            </a:r>
            <a:r>
              <a:rPr lang="en-US" sz="1800" dirty="0"/>
              <a:t>system</a:t>
            </a:r>
          </a:p>
          <a:p>
            <a:pPr>
              <a:lnSpc>
                <a:spcPct val="80000"/>
              </a:lnSpc>
            </a:pPr>
            <a:r>
              <a:rPr lang="en-US" sz="1800" dirty="0"/>
              <a:t>Argument</a:t>
            </a:r>
          </a:p>
          <a:p>
            <a:pPr lvl="1">
              <a:lnSpc>
                <a:spcPct val="80000"/>
              </a:lnSpc>
            </a:pPr>
            <a:r>
              <a:rPr lang="en-US" sz="1650" dirty="0"/>
              <a:t>implement </a:t>
            </a:r>
            <a:r>
              <a:rPr lang="en-US" sz="1650" dirty="0"/>
              <a:t>the functionality in the lower layer only if</a:t>
            </a:r>
          </a:p>
          <a:p>
            <a:pPr lvl="2">
              <a:lnSpc>
                <a:spcPct val="80000"/>
              </a:lnSpc>
            </a:pPr>
            <a:r>
              <a:rPr lang="en-US" sz="1575" dirty="0"/>
              <a:t>a </a:t>
            </a:r>
            <a:r>
              <a:rPr lang="en-US" sz="1575" dirty="0"/>
              <a:t>large number of higher layers / applications use this functionality and implementing it at the lower layer improves the </a:t>
            </a:r>
            <a:r>
              <a:rPr lang="en-US" sz="1575" i="1" dirty="0"/>
              <a:t>performance</a:t>
            </a:r>
            <a:r>
              <a:rPr lang="en-US" sz="1575" dirty="0"/>
              <a:t> of many of </a:t>
            </a:r>
            <a:r>
              <a:rPr lang="en-US" sz="1575" dirty="0"/>
              <a:t>them, </a:t>
            </a:r>
            <a:r>
              <a:rPr lang="en-US" sz="1575" dirty="0"/>
              <a:t>AND</a:t>
            </a:r>
          </a:p>
          <a:p>
            <a:pPr lvl="2">
              <a:lnSpc>
                <a:spcPct val="80000"/>
              </a:lnSpc>
            </a:pPr>
            <a:r>
              <a:rPr lang="en-US" sz="1575" dirty="0"/>
              <a:t>does </a:t>
            </a:r>
            <a:r>
              <a:rPr lang="en-US" sz="1575" dirty="0"/>
              <a:t>not hurt the remaining applications</a:t>
            </a:r>
          </a:p>
        </p:txBody>
      </p:sp>
    </p:spTree>
    <p:extLst>
      <p:ext uri="{BB962C8B-B14F-4D97-AF65-F5344CB8AC3E}">
        <p14:creationId xmlns:p14="http://schemas.microsoft.com/office/powerpoint/2010/main" val="371158206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72418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Example : File Transfer (A to B)</a:t>
            </a:r>
          </a:p>
        </p:txBody>
      </p:sp>
      <p:sp>
        <p:nvSpPr>
          <p:cNvPr id="572420" name="Rectangle 4"/>
          <p:cNvSpPr>
            <a:spLocks noChangeArrowheads="1"/>
          </p:cNvSpPr>
          <p:nvPr/>
        </p:nvSpPr>
        <p:spPr bwMode="auto">
          <a:xfrm>
            <a:off x="1476375" y="3267075"/>
            <a:ext cx="914400" cy="685800"/>
          </a:xfrm>
          <a:prstGeom prst="rect">
            <a:avLst/>
          </a:prstGeom>
          <a:solidFill>
            <a:schemeClr val="accent1">
              <a:lumMod val="40000"/>
              <a:lumOff val="60000"/>
            </a:schemeClr>
          </a:solidFill>
          <a:ln w="9525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wrap="none" anchor="ctr">
            <a:prstTxWarp prst="textNoShape">
              <a:avLst/>
            </a:prstTxWarp>
          </a:bodyPr>
          <a:lstStyle/>
          <a:p>
            <a:pPr algn="ctr"/>
            <a:r>
              <a:rPr lang="en-US"/>
              <a:t>A</a:t>
            </a:r>
          </a:p>
        </p:txBody>
      </p:sp>
      <p:sp>
        <p:nvSpPr>
          <p:cNvPr id="572422" name="Rectangle 6"/>
          <p:cNvSpPr>
            <a:spLocks noChangeArrowheads="1"/>
          </p:cNvSpPr>
          <p:nvPr/>
        </p:nvSpPr>
        <p:spPr bwMode="auto">
          <a:xfrm>
            <a:off x="7042150" y="3267075"/>
            <a:ext cx="914400" cy="685800"/>
          </a:xfrm>
          <a:prstGeom prst="rect">
            <a:avLst/>
          </a:prstGeom>
          <a:solidFill>
            <a:schemeClr val="accent1">
              <a:lumMod val="40000"/>
              <a:lumOff val="60000"/>
            </a:schemeClr>
          </a:solidFill>
          <a:ln w="9525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wrap="none" anchor="ctr">
            <a:prstTxWarp prst="textNoShape">
              <a:avLst/>
            </a:prstTxWarp>
          </a:bodyPr>
          <a:lstStyle/>
          <a:p>
            <a:pPr algn="ctr"/>
            <a:r>
              <a:rPr lang="en-US"/>
              <a:t>B</a:t>
            </a:r>
          </a:p>
        </p:txBody>
      </p:sp>
      <p:sp>
        <p:nvSpPr>
          <p:cNvPr id="572426" name="AutoShape 10"/>
          <p:cNvSpPr>
            <a:spLocks noChangeArrowheads="1"/>
          </p:cNvSpPr>
          <p:nvPr/>
        </p:nvSpPr>
        <p:spPr bwMode="auto">
          <a:xfrm>
            <a:off x="1476375" y="4754166"/>
            <a:ext cx="914400" cy="457200"/>
          </a:xfrm>
          <a:prstGeom prst="flowChartMagneticDisk">
            <a:avLst/>
          </a:prstGeom>
          <a:solidFill>
            <a:schemeClr val="accent1">
              <a:lumMod val="40000"/>
              <a:lumOff val="60000"/>
            </a:schemeClr>
          </a:solidFill>
          <a:ln w="9525">
            <a:solidFill>
              <a:schemeClr val="tx1"/>
            </a:solidFill>
            <a:round/>
            <a:headEnd/>
            <a:tailEnd/>
          </a:ln>
          <a:effectLst/>
        </p:spPr>
        <p:txBody>
          <a:bodyPr wrap="none" anchor="ctr"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572427" name="AutoShape 11"/>
          <p:cNvSpPr>
            <a:spLocks noChangeArrowheads="1"/>
          </p:cNvSpPr>
          <p:nvPr/>
        </p:nvSpPr>
        <p:spPr bwMode="auto">
          <a:xfrm>
            <a:off x="7042150" y="4754166"/>
            <a:ext cx="914400" cy="457200"/>
          </a:xfrm>
          <a:prstGeom prst="flowChartMagneticDisk">
            <a:avLst/>
          </a:prstGeom>
          <a:solidFill>
            <a:schemeClr val="accent1">
              <a:lumMod val="40000"/>
              <a:lumOff val="60000"/>
            </a:schemeClr>
          </a:solidFill>
          <a:ln w="9525">
            <a:solidFill>
              <a:schemeClr val="tx1"/>
            </a:solidFill>
            <a:round/>
            <a:headEnd/>
            <a:tailEnd/>
          </a:ln>
          <a:effectLst/>
        </p:spPr>
        <p:txBody>
          <a:bodyPr wrap="none" anchor="ctr"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572428" name="AutoShape 12"/>
          <p:cNvSpPr>
            <a:spLocks noChangeArrowheads="1"/>
          </p:cNvSpPr>
          <p:nvPr/>
        </p:nvSpPr>
        <p:spPr bwMode="auto">
          <a:xfrm>
            <a:off x="1908175" y="3969545"/>
            <a:ext cx="71438" cy="756047"/>
          </a:xfrm>
          <a:prstGeom prst="upArrow">
            <a:avLst>
              <a:gd name="adj1" fmla="val 50000"/>
              <a:gd name="adj2" fmla="val 352775"/>
            </a:avLst>
          </a:prstGeom>
          <a:solidFill>
            <a:schemeClr val="accent1"/>
          </a:solidFill>
          <a:ln w="9525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wrap="none" anchor="ctr"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572429" name="AutoShape 13"/>
          <p:cNvSpPr>
            <a:spLocks noChangeArrowheads="1"/>
          </p:cNvSpPr>
          <p:nvPr/>
        </p:nvSpPr>
        <p:spPr bwMode="auto">
          <a:xfrm>
            <a:off x="2628901" y="4670824"/>
            <a:ext cx="3095625" cy="1134665"/>
          </a:xfrm>
          <a:prstGeom prst="wedgeRoundRectCallout">
            <a:avLst>
              <a:gd name="adj1" fmla="val -72616"/>
              <a:gd name="adj2" fmla="val -116000"/>
              <a:gd name="adj3" fmla="val 16667"/>
            </a:avLst>
          </a:prstGeom>
          <a:solidFill>
            <a:schemeClr val="accent1">
              <a:lumMod val="40000"/>
              <a:lumOff val="60000"/>
            </a:schemeClr>
          </a:solidFill>
          <a:ln w="9525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pPr algn="ctr"/>
            <a:endParaRPr lang="en-US"/>
          </a:p>
        </p:txBody>
      </p:sp>
      <p:sp>
        <p:nvSpPr>
          <p:cNvPr id="572430" name="Text Box 14"/>
          <p:cNvSpPr txBox="1">
            <a:spLocks noChangeArrowheads="1"/>
          </p:cNvSpPr>
          <p:nvPr/>
        </p:nvSpPr>
        <p:spPr bwMode="auto">
          <a:xfrm>
            <a:off x="2700339" y="4822032"/>
            <a:ext cx="2068195" cy="83099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prstTxWarp prst="textNoShape">
              <a:avLst/>
            </a:prstTxWarp>
            <a:spAutoFit/>
          </a:bodyPr>
          <a:lstStyle/>
          <a:p>
            <a:pPr marL="257175" indent="-257175">
              <a:buFontTx/>
              <a:buAutoNum type="arabicPeriod"/>
            </a:pPr>
            <a:r>
              <a:rPr lang="en-US" sz="1200"/>
              <a:t>Read File Data blocks</a:t>
            </a:r>
          </a:p>
          <a:p>
            <a:pPr marL="257175" indent="-257175">
              <a:buFontTx/>
              <a:buAutoNum type="arabicPeriod"/>
            </a:pPr>
            <a:r>
              <a:rPr lang="en-US" sz="1200"/>
              <a:t>App buffers File Data</a:t>
            </a:r>
          </a:p>
          <a:p>
            <a:pPr marL="257175" indent="-257175">
              <a:buFontTx/>
              <a:buAutoNum type="arabicPeriod"/>
            </a:pPr>
            <a:r>
              <a:rPr lang="en-US" sz="1200"/>
              <a:t>Pass (copy) data to the </a:t>
            </a:r>
          </a:p>
          <a:p>
            <a:pPr marL="257175" indent="-257175"/>
            <a:r>
              <a:rPr lang="en-US" sz="1200"/>
              <a:t>network subsystem</a:t>
            </a:r>
          </a:p>
        </p:txBody>
      </p:sp>
      <p:cxnSp>
        <p:nvCxnSpPr>
          <p:cNvPr id="572431" name="AutoShape 15"/>
          <p:cNvCxnSpPr>
            <a:cxnSpLocks noChangeShapeType="1"/>
            <a:stCxn id="572420" idx="0"/>
            <a:endCxn id="572422" idx="0"/>
          </p:cNvCxnSpPr>
          <p:nvPr/>
        </p:nvCxnSpPr>
        <p:spPr bwMode="auto">
          <a:xfrm rot="5400000" flipV="1">
            <a:off x="4715867" y="484783"/>
            <a:ext cx="1191" cy="5565775"/>
          </a:xfrm>
          <a:prstGeom prst="bentConnector3">
            <a:avLst>
              <a:gd name="adj1" fmla="val -63700000"/>
            </a:avLst>
          </a:prstGeom>
          <a:noFill/>
          <a:ln w="9525">
            <a:solidFill>
              <a:schemeClr val="tx1"/>
            </a:solidFill>
            <a:miter lim="800000"/>
            <a:headEnd/>
            <a:tailEnd type="triangle" w="med" len="med"/>
          </a:ln>
          <a:effectLst/>
        </p:spPr>
      </p:cxnSp>
      <p:sp>
        <p:nvSpPr>
          <p:cNvPr id="572432" name="AutoShape 16"/>
          <p:cNvSpPr>
            <a:spLocks noChangeArrowheads="1"/>
          </p:cNvSpPr>
          <p:nvPr/>
        </p:nvSpPr>
        <p:spPr bwMode="auto">
          <a:xfrm>
            <a:off x="3708400" y="2132411"/>
            <a:ext cx="2305050" cy="810815"/>
          </a:xfrm>
          <a:prstGeom prst="cloudCallout">
            <a:avLst>
              <a:gd name="adj1" fmla="val -551"/>
              <a:gd name="adj2" fmla="val 41481"/>
            </a:avLst>
          </a:prstGeom>
          <a:solidFill>
            <a:schemeClr val="accent1">
              <a:lumMod val="40000"/>
              <a:lumOff val="60000"/>
            </a:schemeClr>
          </a:solidFill>
          <a:ln w="952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pPr algn="ctr"/>
            <a:endParaRPr lang="en-US"/>
          </a:p>
        </p:txBody>
      </p:sp>
      <p:sp>
        <p:nvSpPr>
          <p:cNvPr id="572433" name="AutoShape 17"/>
          <p:cNvSpPr>
            <a:spLocks noChangeArrowheads="1"/>
          </p:cNvSpPr>
          <p:nvPr/>
        </p:nvSpPr>
        <p:spPr bwMode="auto">
          <a:xfrm>
            <a:off x="2771775" y="3267076"/>
            <a:ext cx="2736850" cy="917972"/>
          </a:xfrm>
          <a:prstGeom prst="wedgeRoundRectCallout">
            <a:avLst>
              <a:gd name="adj1" fmla="val -81495"/>
              <a:gd name="adj2" fmla="val -50907"/>
              <a:gd name="adj3" fmla="val 16667"/>
            </a:avLst>
          </a:prstGeom>
          <a:solidFill>
            <a:schemeClr val="accent1">
              <a:lumMod val="40000"/>
              <a:lumOff val="60000"/>
            </a:schemeClr>
          </a:solidFill>
          <a:ln w="9525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pPr algn="ctr"/>
            <a:endParaRPr lang="en-US"/>
          </a:p>
        </p:txBody>
      </p:sp>
      <p:sp>
        <p:nvSpPr>
          <p:cNvPr id="572434" name="Text Box 18"/>
          <p:cNvSpPr txBox="1">
            <a:spLocks noChangeArrowheads="1"/>
          </p:cNvSpPr>
          <p:nvPr/>
        </p:nvSpPr>
        <p:spPr bwMode="auto">
          <a:xfrm>
            <a:off x="2700338" y="3320655"/>
            <a:ext cx="2735262" cy="646331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 marL="257175" indent="-257175"/>
            <a:r>
              <a:rPr lang="en-US" sz="1200"/>
              <a:t>4. Pass msg/packet down the protocol stack</a:t>
            </a:r>
          </a:p>
          <a:p>
            <a:pPr marL="257175" indent="-257175"/>
            <a:r>
              <a:rPr lang="en-US" sz="1200"/>
              <a:t>5. Send the packet over the network</a:t>
            </a:r>
          </a:p>
        </p:txBody>
      </p:sp>
      <p:sp>
        <p:nvSpPr>
          <p:cNvPr id="572435" name="Text Box 19"/>
          <p:cNvSpPr txBox="1">
            <a:spLocks noChangeArrowheads="1"/>
          </p:cNvSpPr>
          <p:nvPr/>
        </p:nvSpPr>
        <p:spPr bwMode="auto">
          <a:xfrm>
            <a:off x="3995738" y="2349104"/>
            <a:ext cx="1800493" cy="36933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prstTxWarp prst="textNoShape">
              <a:avLst/>
            </a:prstTxWarp>
            <a:spAutoFit/>
          </a:bodyPr>
          <a:lstStyle/>
          <a:p>
            <a:r>
              <a:rPr lang="en-US"/>
              <a:t>6. Route packet</a:t>
            </a:r>
          </a:p>
        </p:txBody>
      </p:sp>
    </p:spTree>
    <p:extLst>
      <p:ext uri="{BB962C8B-B14F-4D97-AF65-F5344CB8AC3E}">
        <p14:creationId xmlns:p14="http://schemas.microsoft.com/office/powerpoint/2010/main" val="2365912447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7242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7242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7243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7243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7243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7243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7243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7243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72428" grpId="0" animBg="1"/>
      <p:bldP spid="572429" grpId="0" animBg="1"/>
      <p:bldP spid="572430" grpId="0"/>
      <p:bldP spid="572432" grpId="0" animBg="1"/>
      <p:bldP spid="572433" grpId="0" animBg="1"/>
      <p:bldP spid="572434" grpId="0"/>
      <p:bldP spid="572435" grpId="0"/>
    </p:bld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73442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Example : File </a:t>
            </a:r>
            <a:r>
              <a:rPr lang="en-US" dirty="0" smtClean="0"/>
              <a:t>Transfer (A to B)</a:t>
            </a:r>
            <a:endParaRPr lang="en-US" dirty="0"/>
          </a:p>
        </p:txBody>
      </p:sp>
      <p:sp>
        <p:nvSpPr>
          <p:cNvPr id="573444" name="Rectangle 4"/>
          <p:cNvSpPr>
            <a:spLocks noChangeArrowheads="1"/>
          </p:cNvSpPr>
          <p:nvPr/>
        </p:nvSpPr>
        <p:spPr bwMode="auto">
          <a:xfrm>
            <a:off x="914400" y="1065610"/>
            <a:ext cx="7772400" cy="8572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anchor="ctr">
            <a:prstTxWarp prst="textNoShape">
              <a:avLst/>
            </a:prstTxWarp>
          </a:bodyPr>
          <a:lstStyle/>
          <a:p>
            <a:endParaRPr lang="en-US" sz="3150">
              <a:solidFill>
                <a:schemeClr val="tx2"/>
              </a:solidFill>
              <a:latin typeface="Times New Roman" charset="0"/>
            </a:endParaRPr>
          </a:p>
        </p:txBody>
      </p:sp>
      <p:sp>
        <p:nvSpPr>
          <p:cNvPr id="573445" name="Rectangle 5"/>
          <p:cNvSpPr>
            <a:spLocks noChangeArrowheads="1"/>
          </p:cNvSpPr>
          <p:nvPr/>
        </p:nvSpPr>
        <p:spPr bwMode="auto">
          <a:xfrm>
            <a:off x="1476375" y="3267075"/>
            <a:ext cx="914400" cy="685800"/>
          </a:xfrm>
          <a:prstGeom prst="rect">
            <a:avLst/>
          </a:prstGeom>
          <a:solidFill>
            <a:srgbClr val="BDD7EE"/>
          </a:solidFill>
          <a:ln w="9525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wrap="none" anchor="ctr">
            <a:prstTxWarp prst="textNoShape">
              <a:avLst/>
            </a:prstTxWarp>
          </a:bodyPr>
          <a:lstStyle/>
          <a:p>
            <a:pPr algn="ctr"/>
            <a:r>
              <a:rPr lang="en-US"/>
              <a:t>A</a:t>
            </a:r>
          </a:p>
        </p:txBody>
      </p:sp>
      <p:sp>
        <p:nvSpPr>
          <p:cNvPr id="573446" name="Rectangle 6"/>
          <p:cNvSpPr>
            <a:spLocks noChangeArrowheads="1"/>
          </p:cNvSpPr>
          <p:nvPr/>
        </p:nvSpPr>
        <p:spPr bwMode="auto">
          <a:xfrm>
            <a:off x="7042150" y="3267075"/>
            <a:ext cx="914400" cy="685800"/>
          </a:xfrm>
          <a:prstGeom prst="rect">
            <a:avLst/>
          </a:prstGeom>
          <a:solidFill>
            <a:srgbClr val="BDD7EE"/>
          </a:solidFill>
          <a:ln w="9525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wrap="none" anchor="ctr">
            <a:prstTxWarp prst="textNoShape">
              <a:avLst/>
            </a:prstTxWarp>
          </a:bodyPr>
          <a:lstStyle/>
          <a:p>
            <a:pPr algn="ctr"/>
            <a:r>
              <a:rPr lang="en-US"/>
              <a:t>B</a:t>
            </a:r>
          </a:p>
        </p:txBody>
      </p:sp>
      <p:sp>
        <p:nvSpPr>
          <p:cNvPr id="573447" name="AutoShape 7"/>
          <p:cNvSpPr>
            <a:spLocks noChangeArrowheads="1"/>
          </p:cNvSpPr>
          <p:nvPr/>
        </p:nvSpPr>
        <p:spPr bwMode="auto">
          <a:xfrm>
            <a:off x="1476375" y="4754166"/>
            <a:ext cx="914400" cy="457200"/>
          </a:xfrm>
          <a:prstGeom prst="flowChartMagneticDisk">
            <a:avLst/>
          </a:prstGeom>
          <a:solidFill>
            <a:srgbClr val="BDD7EE"/>
          </a:solidFill>
          <a:ln w="9525">
            <a:solidFill>
              <a:schemeClr val="tx1"/>
            </a:solidFill>
            <a:round/>
            <a:headEnd/>
            <a:tailEnd/>
          </a:ln>
          <a:effectLst/>
        </p:spPr>
        <p:txBody>
          <a:bodyPr wrap="none" anchor="ctr"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573448" name="AutoShape 8"/>
          <p:cNvSpPr>
            <a:spLocks noChangeArrowheads="1"/>
          </p:cNvSpPr>
          <p:nvPr/>
        </p:nvSpPr>
        <p:spPr bwMode="auto">
          <a:xfrm>
            <a:off x="7042150" y="4754166"/>
            <a:ext cx="914400" cy="457200"/>
          </a:xfrm>
          <a:prstGeom prst="flowChartMagneticDisk">
            <a:avLst/>
          </a:prstGeom>
          <a:solidFill>
            <a:srgbClr val="BDD7EE"/>
          </a:solidFill>
          <a:ln w="9525">
            <a:solidFill>
              <a:schemeClr val="tx1"/>
            </a:solidFill>
            <a:round/>
            <a:headEnd/>
            <a:tailEnd/>
          </a:ln>
          <a:effectLst/>
        </p:spPr>
        <p:txBody>
          <a:bodyPr wrap="none" anchor="ctr"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573449" name="AutoShape 9"/>
          <p:cNvSpPr>
            <a:spLocks noChangeArrowheads="1"/>
          </p:cNvSpPr>
          <p:nvPr/>
        </p:nvSpPr>
        <p:spPr bwMode="auto">
          <a:xfrm>
            <a:off x="1908175" y="3969545"/>
            <a:ext cx="71438" cy="756047"/>
          </a:xfrm>
          <a:prstGeom prst="upArrow">
            <a:avLst>
              <a:gd name="adj1" fmla="val 50000"/>
              <a:gd name="adj2" fmla="val 352775"/>
            </a:avLst>
          </a:prstGeom>
          <a:solidFill>
            <a:schemeClr val="accent1"/>
          </a:solidFill>
          <a:ln w="9525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wrap="none" anchor="ctr">
            <a:prstTxWarp prst="textNoShape">
              <a:avLst/>
            </a:prstTxWarp>
          </a:bodyPr>
          <a:lstStyle/>
          <a:p>
            <a:endParaRPr lang="en-US"/>
          </a:p>
        </p:txBody>
      </p:sp>
      <p:cxnSp>
        <p:nvCxnSpPr>
          <p:cNvPr id="573452" name="AutoShape 12"/>
          <p:cNvCxnSpPr>
            <a:cxnSpLocks noChangeShapeType="1"/>
            <a:stCxn id="573445" idx="0"/>
            <a:endCxn id="573446" idx="0"/>
          </p:cNvCxnSpPr>
          <p:nvPr/>
        </p:nvCxnSpPr>
        <p:spPr bwMode="auto">
          <a:xfrm rot="5400000" flipV="1">
            <a:off x="4715867" y="484783"/>
            <a:ext cx="1191" cy="5565775"/>
          </a:xfrm>
          <a:prstGeom prst="bentConnector3">
            <a:avLst>
              <a:gd name="adj1" fmla="val -63700000"/>
            </a:avLst>
          </a:prstGeom>
          <a:noFill/>
          <a:ln w="9525">
            <a:solidFill>
              <a:schemeClr val="tx1"/>
            </a:solidFill>
            <a:miter lim="800000"/>
            <a:headEnd/>
            <a:tailEnd type="triangle" w="med" len="med"/>
          </a:ln>
          <a:effectLst/>
        </p:spPr>
      </p:cxnSp>
      <p:sp>
        <p:nvSpPr>
          <p:cNvPr id="573453" name="AutoShape 13"/>
          <p:cNvSpPr>
            <a:spLocks noChangeArrowheads="1"/>
          </p:cNvSpPr>
          <p:nvPr/>
        </p:nvSpPr>
        <p:spPr bwMode="auto">
          <a:xfrm>
            <a:off x="3708400" y="2132411"/>
            <a:ext cx="2305050" cy="810815"/>
          </a:xfrm>
          <a:prstGeom prst="cloudCallout">
            <a:avLst>
              <a:gd name="adj1" fmla="val -551"/>
              <a:gd name="adj2" fmla="val 41481"/>
            </a:avLst>
          </a:prstGeom>
          <a:solidFill>
            <a:srgbClr val="BDD7EE"/>
          </a:solidFill>
          <a:ln w="952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pPr algn="ctr"/>
            <a:endParaRPr lang="en-US"/>
          </a:p>
        </p:txBody>
      </p:sp>
      <p:sp>
        <p:nvSpPr>
          <p:cNvPr id="573457" name="AutoShape 17"/>
          <p:cNvSpPr>
            <a:spLocks noChangeArrowheads="1"/>
          </p:cNvSpPr>
          <p:nvPr/>
        </p:nvSpPr>
        <p:spPr bwMode="auto">
          <a:xfrm>
            <a:off x="3419475" y="3267076"/>
            <a:ext cx="2736850" cy="917972"/>
          </a:xfrm>
          <a:prstGeom prst="wedgeRoundRectCallout">
            <a:avLst>
              <a:gd name="adj1" fmla="val 98782"/>
              <a:gd name="adj2" fmla="val -48574"/>
              <a:gd name="adj3" fmla="val 16667"/>
            </a:avLst>
          </a:prstGeom>
          <a:solidFill>
            <a:srgbClr val="BDD7EE"/>
          </a:solidFill>
          <a:ln w="9525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pPr algn="ctr"/>
            <a:endParaRPr lang="en-US"/>
          </a:p>
        </p:txBody>
      </p:sp>
      <p:sp>
        <p:nvSpPr>
          <p:cNvPr id="573458" name="Text Box 18"/>
          <p:cNvSpPr txBox="1">
            <a:spLocks noChangeArrowheads="1"/>
          </p:cNvSpPr>
          <p:nvPr/>
        </p:nvSpPr>
        <p:spPr bwMode="auto">
          <a:xfrm>
            <a:off x="3421063" y="3320655"/>
            <a:ext cx="2735262" cy="46166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 marL="257175" indent="-257175"/>
            <a:r>
              <a:rPr lang="en-US" sz="1200"/>
              <a:t>7. Receive packet and buffer msg.</a:t>
            </a:r>
          </a:p>
          <a:p>
            <a:pPr marL="257175" indent="-257175"/>
            <a:r>
              <a:rPr lang="en-US" sz="1200"/>
              <a:t>8. Send data to the application</a:t>
            </a:r>
          </a:p>
        </p:txBody>
      </p:sp>
      <p:sp>
        <p:nvSpPr>
          <p:cNvPr id="573460" name="AutoShape 20"/>
          <p:cNvSpPr>
            <a:spLocks noChangeArrowheads="1"/>
          </p:cNvSpPr>
          <p:nvPr/>
        </p:nvSpPr>
        <p:spPr bwMode="auto">
          <a:xfrm>
            <a:off x="7451726" y="3969545"/>
            <a:ext cx="73025" cy="756047"/>
          </a:xfrm>
          <a:prstGeom prst="downArrow">
            <a:avLst>
              <a:gd name="adj1" fmla="val 50000"/>
              <a:gd name="adj2" fmla="val 345109"/>
            </a:avLst>
          </a:prstGeom>
          <a:solidFill>
            <a:schemeClr val="accent1"/>
          </a:solidFill>
          <a:ln w="9525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wrap="none" anchor="ctr"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573461" name="AutoShape 21"/>
          <p:cNvSpPr>
            <a:spLocks noChangeArrowheads="1"/>
          </p:cNvSpPr>
          <p:nvPr/>
        </p:nvSpPr>
        <p:spPr bwMode="auto">
          <a:xfrm>
            <a:off x="4140201" y="4725592"/>
            <a:ext cx="2230438" cy="648890"/>
          </a:xfrm>
          <a:prstGeom prst="wedgeRoundRectCallout">
            <a:avLst>
              <a:gd name="adj1" fmla="val 98755"/>
              <a:gd name="adj2" fmla="val -170551"/>
              <a:gd name="adj3" fmla="val 16667"/>
            </a:avLst>
          </a:prstGeom>
          <a:solidFill>
            <a:srgbClr val="BDD7EE"/>
          </a:solidFill>
          <a:ln w="9525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pPr algn="ctr"/>
            <a:endParaRPr lang="en-US"/>
          </a:p>
        </p:txBody>
      </p:sp>
      <p:sp>
        <p:nvSpPr>
          <p:cNvPr id="573462" name="Text Box 22"/>
          <p:cNvSpPr txBox="1">
            <a:spLocks noChangeArrowheads="1"/>
          </p:cNvSpPr>
          <p:nvPr/>
        </p:nvSpPr>
        <p:spPr bwMode="auto">
          <a:xfrm>
            <a:off x="4067176" y="4887517"/>
            <a:ext cx="1781257" cy="276999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prstTxWarp prst="textNoShape">
              <a:avLst/>
            </a:prstTxWarp>
            <a:spAutoFit/>
          </a:bodyPr>
          <a:lstStyle/>
          <a:p>
            <a:pPr marL="257175" indent="-257175"/>
            <a:r>
              <a:rPr lang="en-US" sz="1200"/>
              <a:t>9. Store file data blocks</a:t>
            </a:r>
          </a:p>
        </p:txBody>
      </p:sp>
    </p:spTree>
    <p:extLst>
      <p:ext uri="{BB962C8B-B14F-4D97-AF65-F5344CB8AC3E}">
        <p14:creationId xmlns:p14="http://schemas.microsoft.com/office/powerpoint/2010/main" val="3350370192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7345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7345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7346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7346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7346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73457" grpId="0" animBg="1"/>
      <p:bldP spid="573458" grpId="0"/>
      <p:bldP spid="573460" grpId="0" animBg="1"/>
      <p:bldP spid="573461" grpId="0" animBg="1"/>
      <p:bldP spid="573462" grpId="0"/>
    </p:bld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74466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Possible failures</a:t>
            </a:r>
          </a:p>
        </p:txBody>
      </p:sp>
      <p:sp>
        <p:nvSpPr>
          <p:cNvPr id="574467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dirty="0"/>
              <a:t>Reading and writing to disk</a:t>
            </a:r>
          </a:p>
          <a:p>
            <a:r>
              <a:rPr lang="en-US" dirty="0"/>
              <a:t>Transient errors in the memory chip while buffering and copying</a:t>
            </a:r>
          </a:p>
          <a:p>
            <a:r>
              <a:rPr lang="en-US" dirty="0" smtClean="0"/>
              <a:t>network </a:t>
            </a:r>
            <a:r>
              <a:rPr lang="en-US" dirty="0"/>
              <a:t>might drop packets, modify bits, deliver duplicates</a:t>
            </a:r>
          </a:p>
          <a:p>
            <a:r>
              <a:rPr lang="en-US" dirty="0"/>
              <a:t>OS buffer overflow at the sender or the receiver</a:t>
            </a:r>
          </a:p>
          <a:p>
            <a:r>
              <a:rPr lang="en-US" dirty="0"/>
              <a:t>Either of the hosts may crash</a:t>
            </a:r>
          </a:p>
        </p:txBody>
      </p:sp>
    </p:spTree>
    <p:extLst>
      <p:ext uri="{BB962C8B-B14F-4D97-AF65-F5344CB8AC3E}">
        <p14:creationId xmlns:p14="http://schemas.microsoft.com/office/powerpoint/2010/main" val="282778137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75490" name="Rectangle 2"/>
          <p:cNvSpPr>
            <a:spLocks noGrp="1" noChangeArrowheads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dirty="0" smtClean="0"/>
              <a:t>Solution: make the network reliable?</a:t>
            </a:r>
            <a:endParaRPr lang="en-US" dirty="0"/>
          </a:p>
        </p:txBody>
      </p:sp>
      <p:sp>
        <p:nvSpPr>
          <p:cNvPr id="575491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228600" y="2057401"/>
            <a:ext cx="8686800" cy="3394472"/>
          </a:xfrm>
        </p:spPr>
        <p:txBody>
          <a:bodyPr/>
          <a:lstStyle/>
          <a:p>
            <a:pPr lvl="1">
              <a:lnSpc>
                <a:spcPct val="90000"/>
              </a:lnSpc>
            </a:pPr>
            <a:r>
              <a:rPr lang="en-US" dirty="0" smtClean="0"/>
              <a:t>Packet </a:t>
            </a:r>
            <a:r>
              <a:rPr lang="en-US" dirty="0"/>
              <a:t>checksums, sequence numbers, retry, duplicate </a:t>
            </a:r>
            <a:r>
              <a:rPr lang="en-US" dirty="0" smtClean="0"/>
              <a:t>elimination</a:t>
            </a:r>
          </a:p>
          <a:p>
            <a:pPr lvl="2"/>
            <a:r>
              <a:rPr lang="en-US" dirty="0" smtClean="0"/>
              <a:t>Example: TCP</a:t>
            </a:r>
            <a:endParaRPr lang="en-US" dirty="0"/>
          </a:p>
          <a:p>
            <a:pPr lvl="1">
              <a:lnSpc>
                <a:spcPct val="90000"/>
              </a:lnSpc>
            </a:pPr>
            <a:r>
              <a:rPr lang="en-US" dirty="0"/>
              <a:t>Solves only the network </a:t>
            </a:r>
            <a:r>
              <a:rPr lang="en-US" dirty="0" smtClean="0"/>
              <a:t>problem</a:t>
            </a:r>
            <a:endParaRPr lang="en-US" dirty="0"/>
          </a:p>
          <a:p>
            <a:pPr lvl="1">
              <a:lnSpc>
                <a:spcPct val="90000"/>
              </a:lnSpc>
            </a:pPr>
            <a:r>
              <a:rPr lang="en-US" dirty="0"/>
              <a:t>What about the other problems listed</a:t>
            </a:r>
            <a:r>
              <a:rPr lang="en-US" dirty="0" smtClean="0"/>
              <a:t>?</a:t>
            </a:r>
            <a:endParaRPr lang="en-US" dirty="0"/>
          </a:p>
          <a:p>
            <a:pPr lvl="1">
              <a:lnSpc>
                <a:spcPct val="90000"/>
              </a:lnSpc>
            </a:pPr>
            <a:r>
              <a:rPr lang="en-US" dirty="0" smtClean="0"/>
              <a:t>Not </a:t>
            </a:r>
            <a:r>
              <a:rPr lang="en-US" i="1" dirty="0" smtClean="0"/>
              <a:t>sufficient</a:t>
            </a:r>
            <a:r>
              <a:rPr lang="en-US" dirty="0" smtClean="0"/>
              <a:t> and not </a:t>
            </a:r>
            <a:r>
              <a:rPr lang="en-US" i="1" dirty="0" smtClean="0"/>
              <a:t>necessary</a:t>
            </a:r>
            <a:endParaRPr lang="en-US" i="1" dirty="0"/>
          </a:p>
        </p:txBody>
      </p:sp>
    </p:spTree>
    <p:extLst>
      <p:ext uri="{BB962C8B-B14F-4D97-AF65-F5344CB8AC3E}">
        <p14:creationId xmlns:p14="http://schemas.microsoft.com/office/powerpoint/2010/main" val="87319229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75490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Solution: end-to-end retransmission?</a:t>
            </a:r>
            <a:endParaRPr lang="en-US" dirty="0"/>
          </a:p>
        </p:txBody>
      </p:sp>
      <p:sp>
        <p:nvSpPr>
          <p:cNvPr id="575491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228600" y="2057401"/>
            <a:ext cx="8686800" cy="3394472"/>
          </a:xfrm>
        </p:spPr>
        <p:txBody>
          <a:bodyPr/>
          <a:lstStyle/>
          <a:p>
            <a:pPr>
              <a:lnSpc>
                <a:spcPct val="90000"/>
              </a:lnSpc>
            </a:pPr>
            <a:r>
              <a:rPr lang="en-US" dirty="0" smtClean="0"/>
              <a:t>Introduce </a:t>
            </a:r>
            <a:r>
              <a:rPr lang="en-US" dirty="0"/>
              <a:t>file checksums and verify once transfer completes – </a:t>
            </a:r>
            <a:r>
              <a:rPr lang="en-US" i="1" dirty="0"/>
              <a:t>end-to-end check</a:t>
            </a:r>
            <a:r>
              <a:rPr lang="en-US" dirty="0"/>
              <a:t>.</a:t>
            </a:r>
          </a:p>
          <a:p>
            <a:pPr lvl="1">
              <a:lnSpc>
                <a:spcPct val="90000"/>
              </a:lnSpc>
            </a:pPr>
            <a:r>
              <a:rPr lang="en-US" dirty="0"/>
              <a:t>On failure – retransmit </a:t>
            </a:r>
            <a:r>
              <a:rPr lang="en-US" dirty="0" smtClean="0"/>
              <a:t>file</a:t>
            </a:r>
          </a:p>
          <a:p>
            <a:pPr lvl="1">
              <a:lnSpc>
                <a:spcPct val="90000"/>
              </a:lnSpc>
            </a:pPr>
            <a:r>
              <a:rPr lang="en-US" dirty="0" smtClean="0"/>
              <a:t>Works!   (modulo rotting bits on disk)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9124050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76514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Is network-level reliability useful?</a:t>
            </a:r>
            <a:endParaRPr lang="en-US" dirty="0"/>
          </a:p>
        </p:txBody>
      </p:sp>
      <p:sp>
        <p:nvSpPr>
          <p:cNvPr id="576515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152400" y="2057401"/>
            <a:ext cx="8991600" cy="3394472"/>
          </a:xfrm>
        </p:spPr>
        <p:txBody>
          <a:bodyPr/>
          <a:lstStyle/>
          <a:p>
            <a:pPr lvl="1"/>
            <a:r>
              <a:rPr lang="en-US" dirty="0" smtClean="0"/>
              <a:t>Per-link retransmission leads to faster recovery from dropped packets than end-to-end</a:t>
            </a:r>
          </a:p>
          <a:p>
            <a:pPr lvl="1"/>
            <a:r>
              <a:rPr lang="en-US" dirty="0" smtClean="0"/>
              <a:t>Seems particularly useful in wireless networks or very high latency networks</a:t>
            </a:r>
          </a:p>
          <a:p>
            <a:pPr lvl="1"/>
            <a:r>
              <a:rPr lang="en-US" dirty="0" smtClean="0"/>
              <a:t>But </a:t>
            </a:r>
            <a:r>
              <a:rPr lang="en-US" dirty="0"/>
              <a:t>this may not benefit all applications</a:t>
            </a:r>
          </a:p>
          <a:p>
            <a:pPr lvl="2"/>
            <a:r>
              <a:rPr lang="en-US" dirty="0"/>
              <a:t>Huge </a:t>
            </a:r>
            <a:r>
              <a:rPr lang="en-US" dirty="0" smtClean="0"/>
              <a:t>unnecessary overhead for, say, Real-Time </a:t>
            </a:r>
            <a:r>
              <a:rPr lang="en-US" dirty="0"/>
              <a:t>speech </a:t>
            </a:r>
            <a:r>
              <a:rPr lang="en-US" dirty="0" smtClean="0"/>
              <a:t>transmission</a:t>
            </a:r>
          </a:p>
        </p:txBody>
      </p:sp>
    </p:spTree>
    <p:extLst>
      <p:ext uri="{BB962C8B-B14F-4D97-AF65-F5344CB8AC3E}">
        <p14:creationId xmlns:p14="http://schemas.microsoft.com/office/powerpoint/2010/main" val="58483335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TCP/IP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 fontScale="92500" lnSpcReduction="10000"/>
          </a:bodyPr>
          <a:lstStyle/>
          <a:p>
            <a:r>
              <a:rPr lang="en-US" dirty="0"/>
              <a:t>Transmission Control </a:t>
            </a:r>
            <a:r>
              <a:rPr lang="en-US" dirty="0" smtClean="0"/>
              <a:t>Protocol (TCP)</a:t>
            </a:r>
            <a:endParaRPr lang="en-US" dirty="0"/>
          </a:p>
          <a:p>
            <a:pPr lvl="1"/>
            <a:r>
              <a:rPr lang="en-US" dirty="0" smtClean="0"/>
              <a:t>It </a:t>
            </a:r>
            <a:r>
              <a:rPr lang="en-US" dirty="0"/>
              <a:t>is a transport protocol providing error detection, retransmission, congestion control, and flow </a:t>
            </a:r>
            <a:r>
              <a:rPr lang="en-US" dirty="0" smtClean="0"/>
              <a:t>control</a:t>
            </a:r>
          </a:p>
          <a:p>
            <a:pPr lvl="1"/>
            <a:r>
              <a:rPr lang="en-US" dirty="0"/>
              <a:t>TCP is almost-end-to-almost-</a:t>
            </a:r>
            <a:r>
              <a:rPr lang="en-US" dirty="0" smtClean="0"/>
              <a:t>end</a:t>
            </a:r>
          </a:p>
          <a:p>
            <a:pPr lvl="2"/>
            <a:r>
              <a:rPr lang="en-US" dirty="0" smtClean="0"/>
              <a:t>kernel-to-kernel, socket-to-socket, but not app-to-app</a:t>
            </a:r>
            <a:endParaRPr lang="en-US" dirty="0"/>
          </a:p>
          <a:p>
            <a:r>
              <a:rPr lang="en-US" dirty="0" smtClean="0"/>
              <a:t>Internet Protocol (IP)</a:t>
            </a:r>
          </a:p>
          <a:p>
            <a:pPr lvl="1"/>
            <a:r>
              <a:rPr lang="en-US" dirty="0" smtClean="0"/>
              <a:t>IP is a simple ("dumb"), stateless protocol that moves datagrams across the network</a:t>
            </a:r>
          </a:p>
          <a:p>
            <a:pPr lvl="1"/>
            <a:r>
              <a:rPr lang="en-US" dirty="0" smtClean="0"/>
              <a:t>The network itself (the routers) needs only to support the simple, lightweight IP; the endpoints run the heavier TCP on top of it when needed.</a:t>
            </a:r>
          </a:p>
        </p:txBody>
      </p:sp>
    </p:spTree>
    <p:extLst>
      <p:ext uri="{BB962C8B-B14F-4D97-AF65-F5344CB8AC3E}">
        <p14:creationId xmlns:p14="http://schemas.microsoft.com/office/powerpoint/2010/main" val="36593941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77538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Other end-to-end </a:t>
            </a:r>
            <a:r>
              <a:rPr lang="en-US" dirty="0" smtClean="0"/>
              <a:t>examples</a:t>
            </a:r>
            <a:endParaRPr lang="en-US" dirty="0"/>
          </a:p>
        </p:txBody>
      </p:sp>
      <p:sp>
        <p:nvSpPr>
          <p:cNvPr id="577539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 lvl="2">
              <a:lnSpc>
                <a:spcPct val="90000"/>
              </a:lnSpc>
            </a:pPr>
            <a:endParaRPr lang="en-US" dirty="0" smtClean="0"/>
          </a:p>
          <a:p>
            <a:pPr>
              <a:lnSpc>
                <a:spcPct val="90000"/>
              </a:lnSpc>
            </a:pPr>
            <a:r>
              <a:rPr lang="en-US" dirty="0"/>
              <a:t>End-to-end </a:t>
            </a:r>
            <a:r>
              <a:rPr lang="en-US" dirty="0" smtClean="0"/>
              <a:t>authentication</a:t>
            </a:r>
          </a:p>
          <a:p>
            <a:pPr lvl="1"/>
            <a:r>
              <a:rPr lang="en-US" dirty="0" smtClean="0"/>
              <a:t>TLS, SSL</a:t>
            </a:r>
          </a:p>
          <a:p>
            <a:pPr>
              <a:lnSpc>
                <a:spcPct val="90000"/>
              </a:lnSpc>
            </a:pPr>
            <a:endParaRPr lang="en-US" dirty="0" smtClean="0"/>
          </a:p>
          <a:p>
            <a:pPr>
              <a:lnSpc>
                <a:spcPct val="90000"/>
              </a:lnSpc>
            </a:pPr>
            <a:r>
              <a:rPr lang="en-US" dirty="0"/>
              <a:t>Duplicate </a:t>
            </a:r>
            <a:r>
              <a:rPr lang="en-US" dirty="0" err="1"/>
              <a:t>msg</a:t>
            </a:r>
            <a:r>
              <a:rPr lang="en-US" dirty="0"/>
              <a:t> </a:t>
            </a:r>
            <a:r>
              <a:rPr lang="en-US" dirty="0" smtClean="0"/>
              <a:t>suppression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24622952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79586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Is argument complete?</a:t>
            </a:r>
            <a:endParaRPr lang="en-US" dirty="0"/>
          </a:p>
        </p:txBody>
      </p:sp>
      <p:sp>
        <p:nvSpPr>
          <p:cNvPr id="579587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>
            <a:normAutofit lnSpcReduction="10000"/>
          </a:bodyPr>
          <a:lstStyle/>
          <a:p>
            <a:endParaRPr lang="en-US" sz="2200" dirty="0" smtClean="0"/>
          </a:p>
          <a:p>
            <a:r>
              <a:rPr lang="en-US" sz="2400" dirty="0" smtClean="0"/>
              <a:t>E.g. congestion </a:t>
            </a:r>
            <a:r>
              <a:rPr lang="en-US" sz="2400" dirty="0"/>
              <a:t>control</a:t>
            </a:r>
          </a:p>
          <a:p>
            <a:pPr lvl="1"/>
            <a:r>
              <a:rPr lang="en-US" sz="2200" dirty="0"/>
              <a:t>TCP leaves it to the ends</a:t>
            </a:r>
          </a:p>
          <a:p>
            <a:pPr lvl="2"/>
            <a:r>
              <a:rPr lang="en-US" sz="2100" dirty="0"/>
              <a:t>Should the network trust the ends?</a:t>
            </a:r>
          </a:p>
          <a:p>
            <a:pPr lvl="3"/>
            <a:r>
              <a:rPr lang="en-US" sz="1800" dirty="0"/>
              <a:t>RED</a:t>
            </a:r>
          </a:p>
          <a:p>
            <a:pPr lvl="2"/>
            <a:r>
              <a:rPr lang="en-US" sz="2100" dirty="0"/>
              <a:t>In a wireless setting</a:t>
            </a:r>
          </a:p>
          <a:p>
            <a:pPr lvl="3"/>
            <a:r>
              <a:rPr lang="en-US" sz="1800" dirty="0"/>
              <a:t>packet loss != congestion</a:t>
            </a:r>
            <a:endParaRPr lang="en-US" sz="1800" dirty="0" smtClean="0"/>
          </a:p>
          <a:p>
            <a:endParaRPr lang="en-US" sz="2400" dirty="0" smtClean="0"/>
          </a:p>
          <a:p>
            <a:r>
              <a:rPr lang="en-US" sz="2400" dirty="0" smtClean="0"/>
              <a:t>performance </a:t>
            </a:r>
            <a:r>
              <a:rPr lang="en-US" sz="2400" dirty="0"/>
              <a:t>problems may appear in end-end systems under heavy </a:t>
            </a:r>
            <a:r>
              <a:rPr lang="en-US" sz="2400" dirty="0" smtClean="0"/>
              <a:t>load</a:t>
            </a:r>
          </a:p>
          <a:p>
            <a:endParaRPr lang="en-US" sz="2400" dirty="0" smtClean="0"/>
          </a:p>
          <a:p>
            <a:r>
              <a:rPr lang="en-US" sz="2400" dirty="0" smtClean="0"/>
              <a:t>Performance enhancing Proxies</a:t>
            </a:r>
            <a:endParaRPr lang="en-US" sz="2400" dirty="0"/>
          </a:p>
        </p:txBody>
      </p:sp>
    </p:spTree>
    <p:extLst>
      <p:ext uri="{BB962C8B-B14F-4D97-AF65-F5344CB8AC3E}">
        <p14:creationId xmlns:p14="http://schemas.microsoft.com/office/powerpoint/2010/main" val="1898047656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79587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79587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79587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79587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79587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79587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7" fill="hold">
                      <p:stCondLst>
                        <p:cond delay="indefinite"/>
                      </p:stCondLst>
                      <p:childTnLst>
                        <p:par>
                          <p:cTn id="18" fill="hold">
                            <p:stCondLst>
                              <p:cond delay="0"/>
                            </p:stCondLst>
                            <p:childTnLst>
                              <p:par>
                                <p:cTn id="1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79587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79587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79587" grpId="0" build="p"/>
    </p:bld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dirty="0" smtClean="0"/>
              <a:t>“Hints for Computer System Design”</a:t>
            </a:r>
            <a:br>
              <a:rPr lang="en-US" dirty="0" smtClean="0"/>
            </a:br>
            <a:r>
              <a:rPr lang="en-US" dirty="0" smtClean="0"/>
              <a:t>--- Butler Lampson, 1983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628650" y="2226469"/>
            <a:ext cx="8266580" cy="3263504"/>
          </a:xfrm>
        </p:spPr>
        <p:txBody>
          <a:bodyPr>
            <a:normAutofit fontScale="92500" lnSpcReduction="20000"/>
          </a:bodyPr>
          <a:lstStyle/>
          <a:p>
            <a:r>
              <a:rPr lang="en-US" dirty="0" smtClean="0"/>
              <a:t>Based on author’s experience in systems design</a:t>
            </a:r>
          </a:p>
          <a:p>
            <a:r>
              <a:rPr lang="en-US" dirty="0" smtClean="0"/>
              <a:t>Founding member of Xerox PARC (1970)</a:t>
            </a:r>
          </a:p>
          <a:p>
            <a:r>
              <a:rPr lang="en-US" dirty="0" smtClean="0"/>
              <a:t>Currently Technical Fellow at MSR and adjunct prof. at MIT</a:t>
            </a:r>
          </a:p>
          <a:p>
            <a:r>
              <a:rPr lang="en-US" dirty="0" smtClean="0"/>
              <a:t>Winner of ACM Turing Award (1994). IEEE Von Neumann Medal (2001)</a:t>
            </a:r>
          </a:p>
          <a:p>
            <a:r>
              <a:rPr lang="en-US" dirty="0" smtClean="0"/>
              <a:t>Was involved in the design of many famous systems, including databases and networks</a:t>
            </a:r>
          </a:p>
          <a:p>
            <a:endParaRPr lang="en-US" dirty="0"/>
          </a:p>
        </p:txBody>
      </p:sp>
      <p:pic>
        <p:nvPicPr>
          <p:cNvPr id="5" name="Picture 2" descr="http://ts1.mm.bing.net/th?id=I4643762292720924&amp;pid=1.7&amp;w=161&amp;h=151&amp;c=7&amp;rs=1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321924" y="857251"/>
            <a:ext cx="1822077" cy="170890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211397569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46818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Some Projects &amp; Collaborators</a:t>
            </a:r>
          </a:p>
        </p:txBody>
      </p:sp>
      <p:sp>
        <p:nvSpPr>
          <p:cNvPr id="546819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>
              <a:lnSpc>
                <a:spcPct val="80000"/>
              </a:lnSpc>
            </a:pPr>
            <a:r>
              <a:rPr lang="en-US" sz="2400" dirty="0"/>
              <a:t>Charles Simonyi - Bravo: WYSIWYG </a:t>
            </a:r>
            <a:r>
              <a:rPr lang="en-US" sz="2400" dirty="0" smtClean="0"/>
              <a:t>editor (MS Office)</a:t>
            </a:r>
          </a:p>
          <a:p>
            <a:pPr>
              <a:lnSpc>
                <a:spcPct val="80000"/>
              </a:lnSpc>
            </a:pPr>
            <a:endParaRPr lang="en-US" sz="2400" dirty="0"/>
          </a:p>
          <a:p>
            <a:pPr>
              <a:lnSpc>
                <a:spcPct val="80000"/>
              </a:lnSpc>
            </a:pPr>
            <a:r>
              <a:rPr lang="en-US" sz="2400" dirty="0"/>
              <a:t>Bob </a:t>
            </a:r>
            <a:r>
              <a:rPr lang="en-US" sz="2400" dirty="0" err="1"/>
              <a:t>Sproull</a:t>
            </a:r>
            <a:r>
              <a:rPr lang="en-US" sz="2400" dirty="0"/>
              <a:t> - Alto operating system, Dover: laser printer, </a:t>
            </a:r>
            <a:r>
              <a:rPr lang="en-US" sz="2400" dirty="0" err="1"/>
              <a:t>Interpress</a:t>
            </a:r>
            <a:r>
              <a:rPr lang="en-US" sz="2400" dirty="0"/>
              <a:t>: page description </a:t>
            </a:r>
            <a:r>
              <a:rPr lang="en-US" sz="2400" dirty="0" smtClean="0"/>
              <a:t>language (VP Sun/Oracle)</a:t>
            </a:r>
          </a:p>
          <a:p>
            <a:pPr>
              <a:lnSpc>
                <a:spcPct val="80000"/>
              </a:lnSpc>
            </a:pPr>
            <a:endParaRPr lang="en-US" sz="2400" dirty="0"/>
          </a:p>
          <a:p>
            <a:pPr>
              <a:lnSpc>
                <a:spcPct val="80000"/>
              </a:lnSpc>
            </a:pPr>
            <a:r>
              <a:rPr lang="en-US" sz="2400" dirty="0"/>
              <a:t>Mel </a:t>
            </a:r>
            <a:r>
              <a:rPr lang="en-US" sz="2400" dirty="0" err="1"/>
              <a:t>Pirtle</a:t>
            </a:r>
            <a:r>
              <a:rPr lang="en-US" sz="2400" dirty="0"/>
              <a:t> - 940 project, Berkeley Computer Corp.</a:t>
            </a:r>
          </a:p>
          <a:p>
            <a:pPr>
              <a:lnSpc>
                <a:spcPct val="80000"/>
              </a:lnSpc>
            </a:pPr>
            <a:endParaRPr lang="en-US" sz="2400" dirty="0"/>
          </a:p>
          <a:p>
            <a:pPr>
              <a:lnSpc>
                <a:spcPct val="80000"/>
              </a:lnSpc>
            </a:pPr>
            <a:r>
              <a:rPr lang="en-US" sz="2400" dirty="0"/>
              <a:t>Peter Deutsch - 940 operating system, QSPL: system programming </a:t>
            </a:r>
            <a:r>
              <a:rPr lang="en-US" sz="2400" dirty="0" smtClean="0"/>
              <a:t>language (founder of </a:t>
            </a:r>
            <a:r>
              <a:rPr lang="en-US" sz="2400" dirty="0" err="1" smtClean="0"/>
              <a:t>Ghostscript</a:t>
            </a:r>
            <a:r>
              <a:rPr lang="en-US" sz="2400" dirty="0" smtClean="0"/>
              <a:t>)</a:t>
            </a:r>
          </a:p>
          <a:p>
            <a:pPr>
              <a:lnSpc>
                <a:spcPct val="80000"/>
              </a:lnSpc>
            </a:pPr>
            <a:endParaRPr lang="en-US" sz="2400" dirty="0"/>
          </a:p>
          <a:p>
            <a:pPr>
              <a:lnSpc>
                <a:spcPct val="80000"/>
              </a:lnSpc>
            </a:pPr>
            <a:r>
              <a:rPr lang="en-US" sz="2400" dirty="0"/>
              <a:t>Chuck </a:t>
            </a:r>
            <a:r>
              <a:rPr lang="en-US" sz="2400" dirty="0" err="1"/>
              <a:t>Geschke</a:t>
            </a:r>
            <a:r>
              <a:rPr lang="en-US" sz="2400" dirty="0"/>
              <a:t>, Jim Mitchell, Ed </a:t>
            </a:r>
            <a:r>
              <a:rPr lang="en-US" sz="2400" dirty="0" err="1"/>
              <a:t>Satterthwaite</a:t>
            </a:r>
            <a:r>
              <a:rPr lang="en-US" sz="2400" dirty="0"/>
              <a:t> - Mesa: system programming language</a:t>
            </a:r>
          </a:p>
        </p:txBody>
      </p:sp>
    </p:spTree>
    <p:extLst>
      <p:ext uri="{BB962C8B-B14F-4D97-AF65-F5344CB8AC3E}">
        <p14:creationId xmlns:p14="http://schemas.microsoft.com/office/powerpoint/2010/main" val="284756053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47842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 sz="3800" dirty="0"/>
              <a:t>Some Projects &amp; Collaborators (cont.)</a:t>
            </a:r>
          </a:p>
        </p:txBody>
      </p:sp>
      <p:sp>
        <p:nvSpPr>
          <p:cNvPr id="547843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sz="2400" dirty="0"/>
              <a:t>Roy Levin	- Wildflower: Star workstation prototype, </a:t>
            </a:r>
            <a:r>
              <a:rPr lang="en-US" sz="2400" dirty="0" err="1"/>
              <a:t>Vesta</a:t>
            </a:r>
            <a:r>
              <a:rPr lang="en-US" sz="2400" dirty="0"/>
              <a:t>: software configuration</a:t>
            </a:r>
          </a:p>
          <a:p>
            <a:endParaRPr lang="en-US" sz="2400" dirty="0"/>
          </a:p>
          <a:p>
            <a:r>
              <a:rPr lang="en-US" sz="2400" dirty="0"/>
              <a:t>Andrew </a:t>
            </a:r>
            <a:r>
              <a:rPr lang="en-US" sz="2400" dirty="0" err="1"/>
              <a:t>Birrell</a:t>
            </a:r>
            <a:r>
              <a:rPr lang="en-US" sz="2400" dirty="0"/>
              <a:t>, Roger Needham, Mike Schroeder -  Global name service and authentication</a:t>
            </a:r>
          </a:p>
          <a:p>
            <a:endParaRPr lang="en-US" sz="2400" dirty="0"/>
          </a:p>
          <a:p>
            <a:r>
              <a:rPr lang="en-US" sz="2400" dirty="0"/>
              <a:t>Eric Schmidt - System models: software </a:t>
            </a:r>
            <a:r>
              <a:rPr lang="en-US" sz="2400" dirty="0" smtClean="0"/>
              <a:t>configuration</a:t>
            </a:r>
          </a:p>
          <a:p>
            <a:pPr>
              <a:buNone/>
            </a:pPr>
            <a:r>
              <a:rPr lang="en-US" sz="2400" dirty="0" smtClean="0"/>
              <a:t>	(CEO/Chairman of Google)</a:t>
            </a:r>
          </a:p>
          <a:p>
            <a:endParaRPr lang="en-US" sz="2400" dirty="0"/>
          </a:p>
          <a:p>
            <a:r>
              <a:rPr lang="en-US" sz="2400" dirty="0"/>
              <a:t>Rod </a:t>
            </a:r>
            <a:r>
              <a:rPr lang="en-US" sz="2400" dirty="0" err="1"/>
              <a:t>Burstall</a:t>
            </a:r>
            <a:r>
              <a:rPr lang="en-US" sz="2400" dirty="0"/>
              <a:t> - Pebble: polymorphic typed language</a:t>
            </a:r>
          </a:p>
        </p:txBody>
      </p:sp>
    </p:spTree>
    <p:extLst>
      <p:ext uri="{BB962C8B-B14F-4D97-AF65-F5344CB8AC3E}">
        <p14:creationId xmlns:p14="http://schemas.microsoft.com/office/powerpoint/2010/main" val="253991009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14513" y="152400"/>
            <a:ext cx="8347262" cy="994172"/>
          </a:xfrm>
        </p:spPr>
        <p:txBody>
          <a:bodyPr>
            <a:normAutofit fontScale="90000"/>
          </a:bodyPr>
          <a:lstStyle/>
          <a:p>
            <a:r>
              <a:rPr lang="en-US" dirty="0" smtClean="0"/>
              <a:t>System Design Hints organized along two axes: Why and Where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/>
              <a:t>Why:</a:t>
            </a:r>
          </a:p>
          <a:p>
            <a:pPr lvl="1"/>
            <a:r>
              <a:rPr lang="en-US" dirty="0" smtClean="0"/>
              <a:t>Functionality: does it work?</a:t>
            </a:r>
          </a:p>
          <a:p>
            <a:pPr lvl="1"/>
            <a:r>
              <a:rPr lang="en-US" dirty="0" smtClean="0"/>
              <a:t>Speed: is it fast enough?</a:t>
            </a:r>
          </a:p>
          <a:p>
            <a:pPr lvl="1"/>
            <a:r>
              <a:rPr lang="en-US" dirty="0" smtClean="0"/>
              <a:t>Fault-tolerance: does it keep working?</a:t>
            </a:r>
          </a:p>
          <a:p>
            <a:r>
              <a:rPr lang="en-US" dirty="0" smtClean="0"/>
              <a:t>Where:</a:t>
            </a:r>
          </a:p>
          <a:p>
            <a:pPr lvl="1"/>
            <a:r>
              <a:rPr lang="en-US" dirty="0" smtClean="0"/>
              <a:t>Completeness</a:t>
            </a:r>
          </a:p>
          <a:p>
            <a:pPr lvl="1"/>
            <a:r>
              <a:rPr lang="en-US" dirty="0" smtClean="0"/>
              <a:t>Interface</a:t>
            </a:r>
          </a:p>
          <a:p>
            <a:pPr lvl="1"/>
            <a:r>
              <a:rPr lang="en-US" dirty="0" smtClean="0"/>
              <a:t>Implementation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87865158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48871" name="Picture 7"/>
          <p:cNvPicPr>
            <a:picLocks noGrp="1" noChangeAspect="1" noChangeArrowheads="1"/>
          </p:cNvPicPr>
          <p:nvPr>
            <p:ph/>
          </p:nvPr>
        </p:nvPicPr>
        <p:blipFill>
          <a:blip r:embed="rId2"/>
          <a:srcRect/>
          <a:stretch>
            <a:fillRect/>
          </a:stretch>
        </p:blipFill>
        <p:spPr>
          <a:xfrm>
            <a:off x="919004" y="1482540"/>
            <a:ext cx="7431620" cy="4417078"/>
          </a:xfrm>
          <a:noFill/>
          <a:ln/>
        </p:spPr>
      </p:pic>
      <p:sp>
        <p:nvSpPr>
          <p:cNvPr id="548873" name="Rectangle 9"/>
          <p:cNvSpPr>
            <a:spLocks noChangeArrowheads="1"/>
          </p:cNvSpPr>
          <p:nvPr/>
        </p:nvSpPr>
        <p:spPr bwMode="auto">
          <a:xfrm>
            <a:off x="217455" y="457200"/>
            <a:ext cx="8834718" cy="625289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anchor="ctr">
            <a:prstTxWarp prst="textNoShape">
              <a:avLst/>
            </a:prstTxWarp>
          </a:bodyPr>
          <a:lstStyle/>
          <a:p>
            <a:r>
              <a:rPr lang="en-US" sz="2850" b="1" dirty="0">
                <a:solidFill>
                  <a:srgbClr val="0000FF"/>
                </a:solidFill>
                <a:latin typeface="Times New Roman" charset="0"/>
              </a:rPr>
              <a:t>Hints</a:t>
            </a:r>
            <a:r>
              <a:rPr lang="en-US" sz="2850" dirty="0">
                <a:solidFill>
                  <a:srgbClr val="0000FF"/>
                </a:solidFill>
                <a:latin typeface="Times New Roman" charset="0"/>
              </a:rPr>
              <a:t> for Computer System Design - Butler Lampson</a:t>
            </a:r>
          </a:p>
        </p:txBody>
      </p:sp>
    </p:spTree>
    <p:extLst>
      <p:ext uri="{BB962C8B-B14F-4D97-AF65-F5344CB8AC3E}">
        <p14:creationId xmlns:p14="http://schemas.microsoft.com/office/powerpoint/2010/main" val="171832505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pPr algn="ctr"/>
            <a:r>
              <a:rPr lang="en-US" sz="5400" dirty="0"/>
              <a:t>FUNCTIONALITY</a:t>
            </a:r>
            <a:endParaRPr lang="en-US" sz="5400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 fontScale="77500" lnSpcReduction="20000"/>
          </a:bodyPr>
          <a:lstStyle/>
          <a:p>
            <a:r>
              <a:rPr lang="en-US" dirty="0" smtClean="0"/>
              <a:t>Interface</a:t>
            </a:r>
            <a:endParaRPr lang="en-US" dirty="0"/>
          </a:p>
          <a:p>
            <a:pPr lvl="1"/>
            <a:r>
              <a:rPr lang="en-US" dirty="0" smtClean="0"/>
              <a:t>Between user and implementation of an abstraction</a:t>
            </a:r>
          </a:p>
          <a:p>
            <a:pPr lvl="1"/>
            <a:r>
              <a:rPr lang="en-US" dirty="0" smtClean="0"/>
              <a:t>Contract, consisting of a set of assumptions about participants</a:t>
            </a:r>
          </a:p>
          <a:p>
            <a:pPr lvl="2"/>
            <a:r>
              <a:rPr lang="en-US" dirty="0" smtClean="0"/>
              <a:t>Assume-Guarantees specification</a:t>
            </a:r>
          </a:p>
          <a:p>
            <a:pPr lvl="1"/>
            <a:r>
              <a:rPr lang="en-US" dirty="0" smtClean="0"/>
              <a:t>Same interface may have multiple implementations</a:t>
            </a:r>
          </a:p>
          <a:p>
            <a:r>
              <a:rPr lang="en-US" dirty="0" smtClean="0"/>
              <a:t>Requirements:</a:t>
            </a:r>
          </a:p>
          <a:p>
            <a:pPr lvl="1"/>
            <a:r>
              <a:rPr lang="en-US" dirty="0" smtClean="0"/>
              <a:t>Simple but complete</a:t>
            </a:r>
          </a:p>
          <a:p>
            <a:pPr lvl="1"/>
            <a:r>
              <a:rPr lang="en-US" dirty="0" smtClean="0"/>
              <a:t>Admit efficient implementation</a:t>
            </a:r>
          </a:p>
          <a:p>
            <a:r>
              <a:rPr lang="en-US" dirty="0" smtClean="0"/>
              <a:t>Examples: </a:t>
            </a:r>
            <a:r>
              <a:rPr lang="en-US" dirty="0" err="1" smtClean="0"/>
              <a:t>Posix</a:t>
            </a:r>
            <a:r>
              <a:rPr lang="en-US" dirty="0" smtClean="0"/>
              <a:t> File System Interface, Network Sockets, SQL, </a:t>
            </a:r>
            <a:r>
              <a:rPr lang="is-IS" dirty="0" smtClean="0"/>
              <a:t>…</a:t>
            </a:r>
            <a:endParaRPr lang="en-US" dirty="0" smtClean="0"/>
          </a:p>
          <a:p>
            <a:endParaRPr lang="en-US" dirty="0"/>
          </a:p>
          <a:p>
            <a:r>
              <a:rPr lang="en-US" dirty="0" smtClean="0"/>
              <a:t>Lampson: “Interface is a small programming language”</a:t>
            </a:r>
          </a:p>
          <a:p>
            <a:pPr lvl="1"/>
            <a:r>
              <a:rPr lang="en-US" dirty="0" smtClean="0"/>
              <a:t>Do we agree with this?</a:t>
            </a:r>
          </a:p>
        </p:txBody>
      </p:sp>
    </p:spTree>
    <p:extLst>
      <p:ext uri="{BB962C8B-B14F-4D97-AF65-F5344CB8AC3E}">
        <p14:creationId xmlns:p14="http://schemas.microsoft.com/office/powerpoint/2010/main" val="129781413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dirty="0" smtClean="0"/>
              <a:t>Keep it Simple Stupid (KISS Principle)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 fontScale="85000" lnSpcReduction="10000"/>
          </a:bodyPr>
          <a:lstStyle/>
          <a:p>
            <a:r>
              <a:rPr lang="en-US" dirty="0" smtClean="0"/>
              <a:t>Attributed to aircraft </a:t>
            </a:r>
            <a:r>
              <a:rPr lang="en-US" dirty="0"/>
              <a:t>e</a:t>
            </a:r>
            <a:r>
              <a:rPr lang="en-US" dirty="0" smtClean="0"/>
              <a:t>ngineer Kelly Johnson (1910—1990)</a:t>
            </a:r>
          </a:p>
          <a:p>
            <a:r>
              <a:rPr lang="en-US" dirty="0" smtClean="0"/>
              <a:t>Based on observation: systems </a:t>
            </a:r>
            <a:r>
              <a:rPr lang="en-US" dirty="0"/>
              <a:t>work best if they are kept </a:t>
            </a:r>
            <a:r>
              <a:rPr lang="en-US" dirty="0" smtClean="0"/>
              <a:t>simple</a:t>
            </a:r>
          </a:p>
          <a:p>
            <a:r>
              <a:rPr lang="en-US" dirty="0" smtClean="0"/>
              <a:t>Related:</a:t>
            </a:r>
          </a:p>
          <a:p>
            <a:pPr lvl="1"/>
            <a:r>
              <a:rPr lang="en-US" i="1" dirty="0"/>
              <a:t>Make everything as simple as possible, but not </a:t>
            </a:r>
            <a:r>
              <a:rPr lang="en-US" i="1" dirty="0" smtClean="0"/>
              <a:t>simpler </a:t>
            </a:r>
            <a:r>
              <a:rPr lang="en-US" dirty="0" smtClean="0"/>
              <a:t>(Einstein)</a:t>
            </a:r>
          </a:p>
          <a:p>
            <a:pPr lvl="1"/>
            <a:r>
              <a:rPr lang="en-US" i="1" dirty="0"/>
              <a:t>It seems that perfection is reached not when there is nothing left to add, but when there is nothing left to take </a:t>
            </a:r>
            <a:r>
              <a:rPr lang="en-US" i="1" dirty="0" smtClean="0"/>
              <a:t>away</a:t>
            </a:r>
            <a:r>
              <a:rPr lang="en-US" dirty="0" smtClean="0"/>
              <a:t> (Antoine de Saint </a:t>
            </a:r>
            <a:r>
              <a:rPr lang="en-US" dirty="0" err="1" smtClean="0"/>
              <a:t>Exupéry</a:t>
            </a:r>
            <a:r>
              <a:rPr lang="en-US" dirty="0" smtClean="0"/>
              <a:t>)</a:t>
            </a:r>
          </a:p>
          <a:p>
            <a:pPr lvl="1"/>
            <a:r>
              <a:rPr lang="en-US" i="1" dirty="0" smtClean="0"/>
              <a:t>If in doubt, leave it out </a:t>
            </a:r>
            <a:r>
              <a:rPr lang="en-US" dirty="0" smtClean="0"/>
              <a:t>(Anon.)</a:t>
            </a:r>
          </a:p>
          <a:p>
            <a:pPr lvl="1"/>
            <a:r>
              <a:rPr lang="en-US" i="1" dirty="0" smtClean="0"/>
              <a:t>Complexity is the Enemy: Exterminate Features </a:t>
            </a:r>
            <a:r>
              <a:rPr lang="en-US" dirty="0" smtClean="0"/>
              <a:t>(Charles Thacker)</a:t>
            </a:r>
          </a:p>
          <a:p>
            <a:pPr lvl="1"/>
            <a:r>
              <a:rPr lang="en-US" i="1" dirty="0" smtClean="0"/>
              <a:t>The unavoidable price of reliability is simplicity </a:t>
            </a:r>
            <a:r>
              <a:rPr lang="en-US" dirty="0" smtClean="0"/>
              <a:t>(Tony Hoare)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25850326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dirty="0" smtClean="0"/>
              <a:t>Do one thing at a time, and do it well</a:t>
            </a:r>
            <a:br>
              <a:rPr lang="en-US" dirty="0" smtClean="0"/>
            </a:br>
            <a:r>
              <a:rPr lang="en-US" dirty="0" smtClean="0"/>
              <a:t>Don’t generalize</a:t>
            </a:r>
            <a:br>
              <a:rPr lang="en-US" dirty="0" smtClean="0"/>
            </a:br>
            <a:r>
              <a:rPr lang="en-US" dirty="0" smtClean="0"/>
              <a:t>Get it right!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628650" y="2511239"/>
            <a:ext cx="7886700" cy="2978734"/>
          </a:xfrm>
        </p:spPr>
        <p:txBody>
          <a:bodyPr>
            <a:normAutofit fontScale="62500" lnSpcReduction="20000"/>
          </a:bodyPr>
          <a:lstStyle/>
          <a:p>
            <a:r>
              <a:rPr lang="en-US" dirty="0" smtClean="0"/>
              <a:t>A complex interface is hard to implement correctly, efficiently</a:t>
            </a:r>
          </a:p>
          <a:p>
            <a:r>
              <a:rPr lang="en-US" dirty="0" smtClean="0"/>
              <a:t>Don’t penalize all for wishes by just a few</a:t>
            </a:r>
          </a:p>
          <a:p>
            <a:r>
              <a:rPr lang="en-US" dirty="0" smtClean="0"/>
              <a:t>Basic (fast) operations rather than generic/powerful (slow) ones</a:t>
            </a:r>
          </a:p>
          <a:p>
            <a:r>
              <a:rPr lang="en-US" dirty="0" smtClean="0"/>
              <a:t>Good interface admits implementation that is</a:t>
            </a:r>
          </a:p>
          <a:p>
            <a:pPr lvl="1"/>
            <a:r>
              <a:rPr lang="en-US" dirty="0" smtClean="0"/>
              <a:t>Correct</a:t>
            </a:r>
          </a:p>
          <a:p>
            <a:pPr lvl="1"/>
            <a:r>
              <a:rPr lang="en-US" dirty="0" smtClean="0"/>
              <a:t>Efficient</a:t>
            </a:r>
          </a:p>
          <a:p>
            <a:pPr lvl="1"/>
            <a:r>
              <a:rPr lang="en-US" dirty="0" smtClean="0"/>
              <a:t>Predictable Performance</a:t>
            </a:r>
          </a:p>
          <a:p>
            <a:r>
              <a:rPr lang="en-US" dirty="0" smtClean="0"/>
              <a:t>Simple does not imply good</a:t>
            </a:r>
          </a:p>
          <a:p>
            <a:pPr lvl="1"/>
            <a:r>
              <a:rPr lang="en-US" dirty="0" smtClean="0"/>
              <a:t>A simple but badly designed interface makes it hard to build applications that perform well and/or predictably</a:t>
            </a:r>
          </a:p>
        </p:txBody>
      </p:sp>
    </p:spTree>
    <p:extLst>
      <p:ext uri="{BB962C8B-B14F-4D97-AF65-F5344CB8AC3E}">
        <p14:creationId xmlns:p14="http://schemas.microsoft.com/office/powerpoint/2010/main" val="142278764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28650" y="609600"/>
            <a:ext cx="7886700" cy="1279292"/>
          </a:xfrm>
        </p:spPr>
        <p:txBody>
          <a:bodyPr>
            <a:normAutofit fontScale="90000"/>
          </a:bodyPr>
          <a:lstStyle/>
          <a:p>
            <a:r>
              <a:rPr lang="en-US" dirty="0" smtClean="0"/>
              <a:t>Make it Fast</a:t>
            </a:r>
            <a:br>
              <a:rPr lang="en-US" dirty="0" smtClean="0"/>
            </a:br>
            <a:r>
              <a:rPr lang="en-US" dirty="0" smtClean="0"/>
              <a:t>Leave it to the Client</a:t>
            </a:r>
            <a:br>
              <a:rPr lang="en-US" dirty="0" smtClean="0"/>
            </a:br>
            <a:r>
              <a:rPr lang="en-US" dirty="0" smtClean="0"/>
              <a:t>Don’t Hide Power</a:t>
            </a:r>
            <a:br>
              <a:rPr lang="en-US" dirty="0" smtClean="0"/>
            </a:br>
            <a:r>
              <a:rPr lang="en-US" dirty="0" smtClean="0"/>
              <a:t>Keep Secrets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628650" y="2844054"/>
            <a:ext cx="8276665" cy="2645918"/>
          </a:xfrm>
        </p:spPr>
        <p:txBody>
          <a:bodyPr>
            <a:normAutofit fontScale="62500" lnSpcReduction="20000"/>
          </a:bodyPr>
          <a:lstStyle/>
          <a:p>
            <a:r>
              <a:rPr lang="en-US" dirty="0" smtClean="0"/>
              <a:t>Design basic interfaces that admit implementations that are fast</a:t>
            </a:r>
          </a:p>
          <a:p>
            <a:pPr lvl="1"/>
            <a:r>
              <a:rPr lang="en-US" dirty="0" smtClean="0"/>
              <a:t>Consider monolithic O.S. vs. microkernels</a:t>
            </a:r>
          </a:p>
          <a:p>
            <a:r>
              <a:rPr lang="en-US" dirty="0" smtClean="0"/>
              <a:t>Clients can implement the rest</a:t>
            </a:r>
          </a:p>
          <a:p>
            <a:r>
              <a:rPr lang="en-US" dirty="0" smtClean="0"/>
              <a:t>Abstraction should hide only undesirable properties</a:t>
            </a:r>
          </a:p>
          <a:p>
            <a:pPr lvl="1"/>
            <a:r>
              <a:rPr lang="en-US" dirty="0" smtClean="0"/>
              <a:t>What are examples of undesirable?</a:t>
            </a:r>
          </a:p>
          <a:p>
            <a:pPr lvl="2"/>
            <a:r>
              <a:rPr lang="en-US" dirty="0" smtClean="0"/>
              <a:t>Non-portable</a:t>
            </a:r>
          </a:p>
          <a:p>
            <a:r>
              <a:rPr lang="en-US" dirty="0" smtClean="0"/>
              <a:t>Don’t tell clients about implementation details they can exploit</a:t>
            </a:r>
            <a:endParaRPr lang="en-US" dirty="0"/>
          </a:p>
          <a:p>
            <a:pPr lvl="1"/>
            <a:r>
              <a:rPr lang="en-US" dirty="0" smtClean="0"/>
              <a:t>Leads to non-portability, applications breaking when modules are updated, etc.</a:t>
            </a:r>
          </a:p>
          <a:p>
            <a:pPr lvl="1"/>
            <a:r>
              <a:rPr lang="en-US" dirty="0" smtClean="0"/>
              <a:t>Bad example: TCP</a:t>
            </a:r>
          </a:p>
        </p:txBody>
      </p:sp>
    </p:spTree>
    <p:extLst>
      <p:ext uri="{BB962C8B-B14F-4D97-AF65-F5344CB8AC3E}">
        <p14:creationId xmlns:p14="http://schemas.microsoft.com/office/powerpoint/2010/main" val="1193529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Use procedure arguments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/>
              <a:t>High-level functions passed as arguments</a:t>
            </a:r>
          </a:p>
          <a:p>
            <a:pPr lvl="1"/>
            <a:r>
              <a:rPr lang="en-US" dirty="0" smtClean="0"/>
              <a:t>Requires some kind of interpreter within the abstraction</a:t>
            </a:r>
          </a:p>
          <a:p>
            <a:pPr lvl="1"/>
            <a:r>
              <a:rPr lang="en-US" dirty="0" smtClean="0"/>
              <a:t>Hard to secure</a:t>
            </a:r>
          </a:p>
          <a:p>
            <a:pPr lvl="2"/>
            <a:r>
              <a:rPr lang="en-US" dirty="0" smtClean="0"/>
              <a:t>Requires safe language or sandboxing</a:t>
            </a:r>
          </a:p>
          <a:p>
            <a:endParaRPr lang="en-US" dirty="0"/>
          </a:p>
          <a:p>
            <a:pPr marL="0" indent="0">
              <a:buNone/>
            </a:pP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78861926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dirty="0" smtClean="0"/>
              <a:t>Keep basic interfaces stable</a:t>
            </a:r>
            <a:br>
              <a:rPr lang="en-US" dirty="0" smtClean="0"/>
            </a:br>
            <a:r>
              <a:rPr lang="en-US" dirty="0" smtClean="0"/>
              <a:t>Keep a place to stand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/>
              <a:t>Ideally do not change interfaces</a:t>
            </a:r>
          </a:p>
          <a:p>
            <a:pPr lvl="1"/>
            <a:r>
              <a:rPr lang="en-US" dirty="0" smtClean="0"/>
              <a:t>Extensions are ok</a:t>
            </a:r>
          </a:p>
          <a:p>
            <a:r>
              <a:rPr lang="en-US" dirty="0" smtClean="0"/>
              <a:t>If you have to change the interface, provide a backward compatibility option</a:t>
            </a:r>
          </a:p>
          <a:p>
            <a:pPr lvl="1"/>
            <a:r>
              <a:rPr lang="en-US" dirty="0" smtClean="0"/>
              <a:t>Good example: Microsoft Windows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59625484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dirty="0" smtClean="0"/>
              <a:t>Plan to throw one away</a:t>
            </a:r>
            <a:br>
              <a:rPr lang="en-US" dirty="0" smtClean="0"/>
            </a:br>
            <a:r>
              <a:rPr lang="en-US" dirty="0" smtClean="0"/>
              <a:t>Use a good idea again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/>
              <a:t>Prototyping is often a good strategy in system design</a:t>
            </a:r>
          </a:p>
          <a:p>
            <a:r>
              <a:rPr lang="en-US" dirty="0" smtClean="0"/>
              <a:t>You end up building a series of prototypes</a:t>
            </a:r>
          </a:p>
          <a:p>
            <a:r>
              <a:rPr lang="en-US" dirty="0" smtClean="0"/>
              <a:t>The same good idea may be usable in multiple contexts</a:t>
            </a:r>
          </a:p>
          <a:p>
            <a:r>
              <a:rPr lang="en-US" dirty="0" smtClean="0"/>
              <a:t>Example: Unix developed this way, leading to Linux, Mac OS X, and several others</a:t>
            </a:r>
          </a:p>
          <a:p>
            <a:pPr marL="0" indent="0">
              <a:buNone/>
            </a:pPr>
            <a:endParaRPr lang="en-US" dirty="0" smtClean="0"/>
          </a:p>
        </p:txBody>
      </p:sp>
    </p:spTree>
    <p:extLst>
      <p:ext uri="{BB962C8B-B14F-4D97-AF65-F5344CB8AC3E}">
        <p14:creationId xmlns:p14="http://schemas.microsoft.com/office/powerpoint/2010/main" val="13378217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dirty="0" smtClean="0"/>
              <a:t>Divide and Conquer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/>
              <a:t>Several forms:</a:t>
            </a:r>
          </a:p>
          <a:p>
            <a:pPr lvl="1"/>
            <a:r>
              <a:rPr lang="en-US" dirty="0" smtClean="0"/>
              <a:t>Recursion</a:t>
            </a:r>
          </a:p>
          <a:p>
            <a:pPr lvl="1"/>
            <a:r>
              <a:rPr lang="en-US" dirty="0" smtClean="0"/>
              <a:t>Stepwise Refinement</a:t>
            </a:r>
          </a:p>
          <a:p>
            <a:pPr lvl="1"/>
            <a:r>
              <a:rPr lang="en-US" dirty="0" smtClean="0"/>
              <a:t>Modularization</a:t>
            </a:r>
          </a:p>
          <a:p>
            <a:r>
              <a:rPr lang="en-US" dirty="0" smtClean="0"/>
              <a:t>Lampson only talks about recursion</a:t>
            </a:r>
          </a:p>
          <a:p>
            <a:r>
              <a:rPr lang="en-US" dirty="0" smtClean="0"/>
              <a:t>Stepwise refinement is a useful technique to contain complexity of systems</a:t>
            </a:r>
          </a:p>
          <a:p>
            <a:r>
              <a:rPr lang="en-US" dirty="0" smtClean="0"/>
              <a:t>Modules contain complexity</a:t>
            </a:r>
          </a:p>
          <a:p>
            <a:pPr lvl="1"/>
            <a:r>
              <a:rPr lang="en-US" dirty="0" smtClean="0"/>
              <a:t>Principle of “Separation of Concerns”  (</a:t>
            </a:r>
            <a:r>
              <a:rPr lang="en-US" dirty="0" err="1" smtClean="0"/>
              <a:t>Edsger</a:t>
            </a:r>
            <a:r>
              <a:rPr lang="en-US" dirty="0" smtClean="0"/>
              <a:t> </a:t>
            </a:r>
            <a:r>
              <a:rPr lang="en-US" dirty="0" err="1" smtClean="0"/>
              <a:t>Dijkstra</a:t>
            </a:r>
            <a:r>
              <a:rPr lang="en-US" dirty="0" smtClean="0"/>
              <a:t>)</a:t>
            </a:r>
          </a:p>
          <a:p>
            <a:pPr marL="0" indent="0">
              <a:buNone/>
            </a:pPr>
            <a:endParaRPr lang="en-US" dirty="0" smtClean="0"/>
          </a:p>
        </p:txBody>
      </p:sp>
    </p:spTree>
    <p:extLst>
      <p:ext uri="{BB962C8B-B14F-4D97-AF65-F5344CB8AC3E}">
        <p14:creationId xmlns:p14="http://schemas.microsoft.com/office/powerpoint/2010/main" val="273548207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dirty="0" smtClean="0"/>
              <a:t>Handle normal and worst case separately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/>
              <a:t>Use a highly optimized code path for normal case</a:t>
            </a:r>
          </a:p>
          <a:p>
            <a:r>
              <a:rPr lang="en-US" dirty="0" smtClean="0"/>
              <a:t>Just try to implement handling the worst case correctly</a:t>
            </a:r>
          </a:p>
          <a:p>
            <a:r>
              <a:rPr lang="en-US" dirty="0" smtClean="0"/>
              <a:t>Sometimes optimizing normal case hurts worst case performance!</a:t>
            </a:r>
          </a:p>
          <a:p>
            <a:pPr lvl="1"/>
            <a:r>
              <a:rPr lang="en-US" smtClean="0"/>
              <a:t>And sometimes </a:t>
            </a:r>
            <a:r>
              <a:rPr lang="en-US" dirty="0" smtClean="0"/>
              <a:t>good worst case performance is more important than optimal normal case performance</a:t>
            </a:r>
          </a:p>
          <a:p>
            <a:r>
              <a:rPr lang="en-US" dirty="0" smtClean="0"/>
              <a:t>Example: normal case in TCP/IP highly optimized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54395284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algn="ctr"/>
            <a:r>
              <a:rPr lang="en-US" sz="4950" dirty="0"/>
              <a:t>SPEED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/>
              <a:t>Lampson talks mostly about making systems </a:t>
            </a:r>
            <a:r>
              <a:rPr lang="en-US" i="1" dirty="0" smtClean="0"/>
              <a:t>fast</a:t>
            </a:r>
          </a:p>
          <a:p>
            <a:r>
              <a:rPr lang="en-US" dirty="0" smtClean="0"/>
              <a:t>Other, perhaps more subtle considerations include</a:t>
            </a:r>
          </a:p>
          <a:p>
            <a:pPr lvl="1"/>
            <a:r>
              <a:rPr lang="en-US" dirty="0" smtClean="0"/>
              <a:t>Predictable performance</a:t>
            </a:r>
          </a:p>
          <a:p>
            <a:pPr lvl="1"/>
            <a:r>
              <a:rPr lang="en-US" dirty="0" smtClean="0"/>
              <a:t>Meeting service-level objectives</a:t>
            </a:r>
          </a:p>
          <a:p>
            <a:pPr lvl="1"/>
            <a:r>
              <a:rPr lang="en-US" dirty="0" smtClean="0"/>
              <a:t>Cheap to run in terms of resources</a:t>
            </a:r>
          </a:p>
        </p:txBody>
      </p:sp>
    </p:spTree>
    <p:extLst>
      <p:ext uri="{BB962C8B-B14F-4D97-AF65-F5344CB8AC3E}">
        <p14:creationId xmlns:p14="http://schemas.microsoft.com/office/powerpoint/2010/main" val="320023483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dirty="0" smtClean="0"/>
              <a:t>Split resources</a:t>
            </a:r>
            <a:br>
              <a:rPr lang="en-US" dirty="0" smtClean="0"/>
            </a:br>
            <a:r>
              <a:rPr lang="en-US" dirty="0" smtClean="0"/>
              <a:t>Safety first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/>
              <a:t>Partitioning may result in better performance than sharing</a:t>
            </a:r>
          </a:p>
          <a:p>
            <a:pPr lvl="1"/>
            <a:r>
              <a:rPr lang="en-US" dirty="0" smtClean="0"/>
              <a:t>but not always..</a:t>
            </a:r>
          </a:p>
          <a:p>
            <a:pPr lvl="2"/>
            <a:r>
              <a:rPr lang="en-US" dirty="0" smtClean="0"/>
              <a:t>for example: a shared cache would result in better overall utilization typically than a partitioned cache</a:t>
            </a:r>
          </a:p>
          <a:p>
            <a:pPr lvl="2"/>
            <a:r>
              <a:rPr lang="en-US" dirty="0" smtClean="0"/>
              <a:t>but a partitioned cache may give more predictable performance to any particular user</a:t>
            </a:r>
          </a:p>
          <a:p>
            <a:pPr lvl="1"/>
            <a:r>
              <a:rPr lang="en-US" dirty="0"/>
              <a:t>m</a:t>
            </a:r>
            <a:r>
              <a:rPr lang="en-US" dirty="0" smtClean="0"/>
              <a:t>ost low-level resources these days tend to be shared…</a:t>
            </a:r>
          </a:p>
          <a:p>
            <a:r>
              <a:rPr lang="en-US" dirty="0" smtClean="0"/>
              <a:t>Prioritize safety over optimality</a:t>
            </a:r>
          </a:p>
          <a:p>
            <a:pPr marL="0" indent="0">
              <a:buNone/>
            </a:pPr>
            <a:endParaRPr lang="en-US" dirty="0" smtClean="0"/>
          </a:p>
        </p:txBody>
      </p:sp>
    </p:spTree>
    <p:extLst>
      <p:ext uri="{BB962C8B-B14F-4D97-AF65-F5344CB8AC3E}">
        <p14:creationId xmlns:p14="http://schemas.microsoft.com/office/powerpoint/2010/main" val="66803672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dirty="0" smtClean="0"/>
              <a:t>Static analysis</a:t>
            </a:r>
            <a:br>
              <a:rPr lang="en-US" dirty="0" smtClean="0"/>
            </a:br>
            <a:r>
              <a:rPr lang="en-US" dirty="0" smtClean="0"/>
              <a:t>Dynamic translation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/>
              <a:t>No, this is not a PL course</a:t>
            </a:r>
          </a:p>
          <a:p>
            <a:r>
              <a:rPr lang="en-US" dirty="0" smtClean="0"/>
              <a:t>If you know something about the workload, exploit it!</a:t>
            </a:r>
          </a:p>
          <a:p>
            <a:pPr lvl="1"/>
            <a:r>
              <a:rPr lang="en-US" dirty="0" smtClean="0"/>
              <a:t>For example, workload might exhibit locality, periodicity, etc.</a:t>
            </a:r>
          </a:p>
          <a:p>
            <a:pPr lvl="1"/>
            <a:r>
              <a:rPr lang="en-US" dirty="0" smtClean="0"/>
              <a:t>Related to “normal case” handling</a:t>
            </a:r>
          </a:p>
          <a:p>
            <a:r>
              <a:rPr lang="en-US" dirty="0" smtClean="0"/>
              <a:t>Prefetching allows I/O and compute to overlap</a:t>
            </a:r>
          </a:p>
          <a:p>
            <a:r>
              <a:rPr lang="en-US" dirty="0" smtClean="0"/>
              <a:t>Examples: paging and scheduling algorithms</a:t>
            </a:r>
          </a:p>
        </p:txBody>
      </p:sp>
    </p:spTree>
    <p:extLst>
      <p:ext uri="{BB962C8B-B14F-4D97-AF65-F5344CB8AC3E}">
        <p14:creationId xmlns:p14="http://schemas.microsoft.com/office/powerpoint/2010/main" val="9650114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dirty="0" smtClean="0"/>
              <a:t>Cache answers</a:t>
            </a:r>
            <a:br>
              <a:rPr lang="en-US" dirty="0" smtClean="0"/>
            </a:br>
            <a:r>
              <a:rPr lang="en-US" dirty="0" smtClean="0"/>
              <a:t>Use hints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/>
              <a:t>Caching answers to expensive computations trades storage for other resources (CPU, network, etc.)</a:t>
            </a:r>
          </a:p>
          <a:p>
            <a:pPr lvl="1"/>
            <a:r>
              <a:rPr lang="en-US" dirty="0" smtClean="0"/>
              <a:t>What does “expensive” mean in this context?</a:t>
            </a:r>
          </a:p>
          <a:p>
            <a:r>
              <a:rPr lang="en-US" dirty="0" smtClean="0"/>
              <a:t>“Hints” are typically caches of potentially wrong information</a:t>
            </a:r>
          </a:p>
          <a:p>
            <a:pPr lvl="1"/>
            <a:r>
              <a:rPr lang="en-US" dirty="0" smtClean="0"/>
              <a:t>Example: DNS uses this extensively to provide scalability</a:t>
            </a:r>
          </a:p>
          <a:p>
            <a:pPr lvl="1"/>
            <a:r>
              <a:rPr lang="en-US" dirty="0" smtClean="0"/>
              <a:t>Should be easy to check if hint works, and correct for it if not</a:t>
            </a:r>
          </a:p>
          <a:p>
            <a:endParaRPr lang="en-US" dirty="0" smtClean="0"/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22690150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When in doubt, use brute force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/>
              <a:t>Related idea: don’t optimize blindly</a:t>
            </a:r>
          </a:p>
          <a:p>
            <a:pPr marL="685800" lvl="1" indent="-342900">
              <a:buFont typeface="+mj-lt"/>
              <a:buAutoNum type="arabicPeriod"/>
            </a:pPr>
            <a:r>
              <a:rPr lang="en-US" dirty="0" smtClean="0"/>
              <a:t>build the system “stupidly”</a:t>
            </a:r>
          </a:p>
          <a:p>
            <a:pPr marL="685800" lvl="1" indent="-342900">
              <a:buFont typeface="+mj-lt"/>
              <a:buAutoNum type="arabicPeriod"/>
            </a:pPr>
            <a:r>
              <a:rPr lang="en-US" dirty="0" smtClean="0"/>
              <a:t>identify bottlenecks through profiling</a:t>
            </a:r>
          </a:p>
          <a:p>
            <a:pPr marL="685800" lvl="1" indent="-342900">
              <a:buFont typeface="+mj-lt"/>
              <a:buAutoNum type="arabicPeriod"/>
            </a:pPr>
            <a:r>
              <a:rPr lang="en-US" dirty="0" smtClean="0"/>
              <a:t>eliminate bottlenecks</a:t>
            </a:r>
          </a:p>
          <a:p>
            <a:pPr marL="685800" lvl="1" indent="-342900">
              <a:buFont typeface="+mj-lt"/>
              <a:buAutoNum type="arabicPeriod"/>
            </a:pPr>
            <a:r>
              <a:rPr lang="en-US" dirty="0" smtClean="0"/>
              <a:t>go back to Step 2 if necessary</a:t>
            </a:r>
          </a:p>
          <a:p>
            <a:r>
              <a:rPr lang="en-US" dirty="0" smtClean="0"/>
              <a:t>If the system is modular, such “adjustments” are typically easy to make</a:t>
            </a:r>
          </a:p>
          <a:p>
            <a:pPr lvl="1"/>
            <a:r>
              <a:rPr lang="en-US" dirty="0" smtClean="0"/>
              <a:t>If not, difficult refactoring might be necessary</a:t>
            </a:r>
          </a:p>
          <a:p>
            <a:pPr lvl="1"/>
            <a:r>
              <a:rPr lang="en-US" dirty="0" smtClean="0"/>
              <a:t>Related: building series of prototypes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73949277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dirty="0" smtClean="0"/>
              <a:t>Compute in background</a:t>
            </a:r>
            <a:br>
              <a:rPr lang="en-US" dirty="0" smtClean="0"/>
            </a:br>
            <a:r>
              <a:rPr lang="en-US" dirty="0" smtClean="0"/>
              <a:t>Use batch processing</a:t>
            </a:r>
            <a:br>
              <a:rPr lang="en-US" dirty="0" smtClean="0"/>
            </a:br>
            <a:r>
              <a:rPr lang="en-US" dirty="0" smtClean="0"/>
              <a:t>Shed load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628650" y="2428534"/>
            <a:ext cx="7886700" cy="3061439"/>
          </a:xfrm>
        </p:spPr>
        <p:txBody>
          <a:bodyPr>
            <a:normAutofit fontScale="70000" lnSpcReduction="20000"/>
          </a:bodyPr>
          <a:lstStyle/>
          <a:p>
            <a:r>
              <a:rPr lang="en-US" dirty="0" smtClean="0"/>
              <a:t>“Compute in background” essentially means to do I/O and compute in parallel</a:t>
            </a:r>
          </a:p>
          <a:p>
            <a:pPr lvl="1"/>
            <a:r>
              <a:rPr lang="en-US" dirty="0" smtClean="0"/>
              <a:t>examples: paging, GC, …</a:t>
            </a:r>
          </a:p>
          <a:p>
            <a:pPr lvl="1"/>
            <a:r>
              <a:rPr lang="en-US" dirty="0" smtClean="0"/>
              <a:t>in this day and age, we do everything in parallel…</a:t>
            </a:r>
            <a:endParaRPr lang="en-US" dirty="0"/>
          </a:p>
          <a:p>
            <a:r>
              <a:rPr lang="en-US" dirty="0" smtClean="0"/>
              <a:t>Batching multiple small jobs into a larger one can significantly improve throughput</a:t>
            </a:r>
          </a:p>
          <a:p>
            <a:pPr lvl="1"/>
            <a:r>
              <a:rPr lang="en-US" dirty="0" smtClean="0"/>
              <a:t>although often at the expense of latency</a:t>
            </a:r>
          </a:p>
          <a:p>
            <a:pPr lvl="1"/>
            <a:r>
              <a:rPr lang="en-US" dirty="0" smtClean="0"/>
              <a:t>example: TCP</a:t>
            </a:r>
          </a:p>
          <a:p>
            <a:r>
              <a:rPr lang="en-US" dirty="0" smtClean="0"/>
              <a:t>Avoid overload by admission control</a:t>
            </a:r>
          </a:p>
          <a:p>
            <a:pPr lvl="1"/>
            <a:r>
              <a:rPr lang="en-US" dirty="0" smtClean="0"/>
              <a:t>example: TCP</a:t>
            </a:r>
          </a:p>
        </p:txBody>
      </p:sp>
    </p:spTree>
    <p:extLst>
      <p:ext uri="{BB962C8B-B14F-4D97-AF65-F5344CB8AC3E}">
        <p14:creationId xmlns:p14="http://schemas.microsoft.com/office/powerpoint/2010/main" val="253258519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algn="ctr"/>
            <a:r>
              <a:rPr lang="en-US" sz="4950" dirty="0"/>
              <a:t>Fault Tolerance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/>
              <a:t>We expect 24x7x365.25 reliability these days</a:t>
            </a:r>
          </a:p>
          <a:p>
            <a:r>
              <a:rPr lang="en-US" dirty="0" smtClean="0"/>
              <a:t>In spite of what Lampson says, it’s pretty hard…</a:t>
            </a:r>
          </a:p>
        </p:txBody>
      </p:sp>
    </p:spTree>
    <p:extLst>
      <p:ext uri="{BB962C8B-B14F-4D97-AF65-F5344CB8AC3E}">
        <p14:creationId xmlns:p14="http://schemas.microsoft.com/office/powerpoint/2010/main" val="101193610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dirty="0" smtClean="0"/>
              <a:t>Log updates</a:t>
            </a:r>
            <a:br>
              <a:rPr lang="en-US" dirty="0" smtClean="0"/>
            </a:br>
            <a:r>
              <a:rPr lang="en-US" dirty="0" smtClean="0"/>
              <a:t>Make actions atomic or </a:t>
            </a:r>
            <a:r>
              <a:rPr lang="en-US" dirty="0" err="1" smtClean="0"/>
              <a:t>restartable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 fontScale="92500" lnSpcReduction="10000"/>
          </a:bodyPr>
          <a:lstStyle/>
          <a:p>
            <a:r>
              <a:rPr lang="en-US" dirty="0" smtClean="0"/>
              <a:t>Cheap: many storage devices optimal or optimized for append-only</a:t>
            </a:r>
          </a:p>
          <a:p>
            <a:r>
              <a:rPr lang="en-US" dirty="0" smtClean="0"/>
              <a:t>Useful: after a crash, state can be restored by replaying log</a:t>
            </a:r>
          </a:p>
          <a:p>
            <a:pPr lvl="1"/>
            <a:r>
              <a:rPr lang="en-US" dirty="0" smtClean="0"/>
              <a:t>helps if updates are “idempotent” or </a:t>
            </a:r>
            <a:r>
              <a:rPr lang="en-US" dirty="0" err="1" smtClean="0"/>
              <a:t>restartable</a:t>
            </a:r>
            <a:endParaRPr lang="en-US" dirty="0" smtClean="0"/>
          </a:p>
          <a:p>
            <a:pPr lvl="1"/>
            <a:r>
              <a:rPr lang="en-US" dirty="0" smtClean="0"/>
              <a:t>example:  ARIES “WAL”  (Write-Ahead Log)</a:t>
            </a:r>
          </a:p>
          <a:p>
            <a:r>
              <a:rPr lang="en-US" dirty="0" smtClean="0"/>
              <a:t>Atomic (trans-)actions simplify reliable system design</a:t>
            </a:r>
          </a:p>
          <a:p>
            <a:pPr lvl="1"/>
            <a:r>
              <a:rPr lang="en-US" dirty="0" smtClean="0"/>
              <a:t>group of low-level operations that either complete as a unit or have no effect</a:t>
            </a:r>
          </a:p>
          <a:p>
            <a:r>
              <a:rPr lang="en-US" dirty="0" smtClean="0"/>
              <a:t>Isolation and Durability are also very useful properties!</a:t>
            </a:r>
          </a:p>
        </p:txBody>
      </p:sp>
    </p:spTree>
    <p:extLst>
      <p:ext uri="{BB962C8B-B14F-4D97-AF65-F5344CB8AC3E}">
        <p14:creationId xmlns:p14="http://schemas.microsoft.com/office/powerpoint/2010/main" val="316828629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Concrete conclusions?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quarter" idx="1"/>
          </p:nvPr>
        </p:nvSpPr>
        <p:spPr/>
        <p:txBody>
          <a:bodyPr/>
          <a:lstStyle/>
          <a:p>
            <a:r>
              <a:rPr lang="en-US" dirty="0" smtClean="0"/>
              <a:t>Lessons Learned</a:t>
            </a:r>
          </a:p>
          <a:p>
            <a:pPr lvl="1"/>
            <a:r>
              <a:rPr lang="en-US" dirty="0" smtClean="0"/>
              <a:t>Pose your problem in a clean way</a:t>
            </a:r>
          </a:p>
          <a:p>
            <a:pPr lvl="1"/>
            <a:r>
              <a:rPr lang="en-US" dirty="0" smtClean="0"/>
              <a:t>Next decompose into large-scale components</a:t>
            </a:r>
          </a:p>
          <a:p>
            <a:pPr lvl="1"/>
            <a:r>
              <a:rPr lang="en-US" dirty="0" smtClean="0"/>
              <a:t>Think about the common case that will determine performance: the critical path or the bottleneck points</a:t>
            </a:r>
          </a:p>
          <a:p>
            <a:pPr lvl="1"/>
            <a:r>
              <a:rPr lang="en-US" dirty="0" smtClean="0"/>
              <a:t>Look for elegant ways to simultaneously offer structural clarity and yet still offer fantastic performance</a:t>
            </a:r>
          </a:p>
          <a:p>
            <a:r>
              <a:rPr lang="en-US" dirty="0" smtClean="0"/>
              <a:t>This can guide you towards very high-impact success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99820852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Next Time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612648" y="1600200"/>
            <a:ext cx="8153400" cy="5257800"/>
          </a:xfrm>
        </p:spPr>
        <p:txBody>
          <a:bodyPr>
            <a:normAutofit fontScale="85000" lnSpcReduction="20000"/>
          </a:bodyPr>
          <a:lstStyle/>
          <a:p>
            <a:r>
              <a:rPr lang="en-US" dirty="0" smtClean="0"/>
              <a:t>Read and write review:</a:t>
            </a:r>
          </a:p>
          <a:p>
            <a:pPr lvl="1"/>
            <a:r>
              <a:rPr lang="en-US" i="1" dirty="0" smtClean="0"/>
              <a:t>The UNIX time-sharing system</a:t>
            </a:r>
            <a:r>
              <a:rPr lang="en-US" dirty="0" smtClean="0"/>
              <a:t>, Dennis M. Ritchie and Ken Thompson. Communications of the ACM Volume 17, Issue 7, July 1974, pages 365 </a:t>
            </a:r>
            <a:r>
              <a:rPr lang="en-US" dirty="0" smtClean="0"/>
              <a:t>– 375</a:t>
            </a:r>
          </a:p>
          <a:p>
            <a:pPr marL="365760" lvl="1" indent="0">
              <a:buNone/>
            </a:pPr>
            <a:r>
              <a:rPr lang="en-US" dirty="0" smtClean="0"/>
              <a:t>    http</a:t>
            </a:r>
            <a:r>
              <a:rPr lang="en-US" dirty="0"/>
              <a:t>://</a:t>
            </a:r>
            <a:r>
              <a:rPr lang="en-US" dirty="0" smtClean="0"/>
              <a:t>dl.acm.org/citation.cfm?id=361011.361061</a:t>
            </a:r>
          </a:p>
          <a:p>
            <a:pPr lvl="1"/>
            <a:endParaRPr lang="en-US" dirty="0" smtClean="0"/>
          </a:p>
          <a:p>
            <a:pPr lvl="1"/>
            <a:r>
              <a:rPr lang="en-US" i="1" dirty="0" smtClean="0"/>
              <a:t>The structure of the "THE"-multiprogramming system</a:t>
            </a:r>
            <a:r>
              <a:rPr lang="en-US" dirty="0" smtClean="0"/>
              <a:t>, E.W. </a:t>
            </a:r>
            <a:r>
              <a:rPr lang="en-US" dirty="0" err="1" smtClean="0"/>
              <a:t>Dijkstra</a:t>
            </a:r>
            <a:r>
              <a:rPr lang="en-US" dirty="0" smtClean="0"/>
              <a:t>. Communications of the ACM Volume 11, Issue 5, May 1968, pages </a:t>
            </a:r>
            <a:r>
              <a:rPr lang="en-US" dirty="0" smtClean="0"/>
              <a:t>341—346</a:t>
            </a:r>
          </a:p>
          <a:p>
            <a:pPr marL="365760" lvl="1" indent="0">
              <a:buNone/>
            </a:pPr>
            <a:r>
              <a:rPr lang="en-US" dirty="0" smtClean="0"/>
              <a:t>    http</a:t>
            </a:r>
            <a:r>
              <a:rPr lang="en-US"/>
              <a:t>://</a:t>
            </a:r>
            <a:r>
              <a:rPr lang="en-US" smtClean="0"/>
              <a:t>dl.acm.org/citation.cfm?id=363143</a:t>
            </a:r>
          </a:p>
          <a:p>
            <a:pPr marL="365760" lvl="1" indent="0">
              <a:buNone/>
            </a:pPr>
            <a:endParaRPr lang="en-US" dirty="0" smtClean="0"/>
          </a:p>
          <a:p>
            <a:pPr lvl="2"/>
            <a:r>
              <a:rPr lang="en-US" dirty="0"/>
              <a:t>Need to be on campus, or use VPN to access some </a:t>
            </a:r>
            <a:r>
              <a:rPr lang="en-US" dirty="0" smtClean="0"/>
              <a:t>papers. Or</a:t>
            </a:r>
            <a:r>
              <a:rPr lang="en-US" dirty="0"/>
              <a:t>, change ".acm.org/" </a:t>
            </a:r>
            <a:r>
              <a:rPr lang="en-US" dirty="0" smtClean="0"/>
              <a:t>to ".</a:t>
            </a:r>
            <a:r>
              <a:rPr lang="en-US" dirty="0"/>
              <a:t>acm.org.proxy.library.cornell.edu/" in the </a:t>
            </a:r>
            <a:r>
              <a:rPr lang="en-US" dirty="0" smtClean="0"/>
              <a:t>URL</a:t>
            </a:r>
          </a:p>
          <a:p>
            <a:pPr lvl="1"/>
            <a:endParaRPr lang="en-US" dirty="0" smtClean="0"/>
          </a:p>
          <a:p>
            <a:r>
              <a:rPr lang="en-US" dirty="0" smtClean="0"/>
              <a:t>Check </a:t>
            </a:r>
            <a:r>
              <a:rPr lang="en-US" dirty="0" smtClean="0"/>
              <a:t>website for updated schedule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73653566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Before Next time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quarter" idx="1"/>
          </p:nvPr>
        </p:nvSpPr>
        <p:spPr>
          <a:xfrm>
            <a:off x="612648" y="1600200"/>
            <a:ext cx="8153400" cy="4953000"/>
          </a:xfrm>
        </p:spPr>
        <p:txBody>
          <a:bodyPr>
            <a:normAutofit fontScale="85000" lnSpcReduction="10000"/>
          </a:bodyPr>
          <a:lstStyle/>
          <a:p>
            <a:r>
              <a:rPr lang="en-US" dirty="0" smtClean="0"/>
              <a:t>Rank-order 2 papers to present (first and second half)</a:t>
            </a:r>
          </a:p>
          <a:p>
            <a:r>
              <a:rPr lang="en-US" dirty="0" smtClean="0"/>
              <a:t>Read first papers below and write review</a:t>
            </a:r>
          </a:p>
          <a:p>
            <a:pPr lvl="1"/>
            <a:r>
              <a:rPr lang="en-US" dirty="0" smtClean="0"/>
              <a:t>End-to-end arguments in system design, J.H. </a:t>
            </a:r>
            <a:r>
              <a:rPr lang="en-US" dirty="0" err="1" smtClean="0"/>
              <a:t>Saltzer</a:t>
            </a:r>
            <a:r>
              <a:rPr lang="en-US" dirty="0" smtClean="0"/>
              <a:t>, D.P. Reed, D.D. Clark. ACM Transactions on Computer Systems  Volume 2, Issue 4 (November 1984), pages 277--288.</a:t>
            </a:r>
          </a:p>
          <a:p>
            <a:pPr marL="365760" lvl="1" indent="0">
              <a:buNone/>
            </a:pPr>
            <a:r>
              <a:rPr lang="en-US" dirty="0" smtClean="0"/>
              <a:t>	http://portal.acm.org/citation.cfm?id=357402</a:t>
            </a:r>
          </a:p>
          <a:p>
            <a:pPr lvl="1"/>
            <a:r>
              <a:rPr lang="en-US" dirty="0" smtClean="0"/>
              <a:t>Hints for computer system design, B. Lampson. Proceedings of the Ninth ACM Symposium on Operating Systems Principles (Bretton Woods, New Hampshire, United States) 1983, pages 33--48.</a:t>
            </a:r>
          </a:p>
          <a:p>
            <a:pPr marL="365760" lvl="1" indent="0">
              <a:buNone/>
            </a:pPr>
            <a:r>
              <a:rPr lang="en-US" dirty="0" smtClean="0"/>
              <a:t>	http://portal.acm.org/citation.cfm?id=806614</a:t>
            </a:r>
          </a:p>
          <a:p>
            <a:r>
              <a:rPr lang="en-US" dirty="0" smtClean="0"/>
              <a:t>Miniproject0</a:t>
            </a:r>
          </a:p>
          <a:p>
            <a:pPr lvl="1"/>
            <a:r>
              <a:rPr lang="en-US" dirty="0" smtClean="0"/>
              <a:t>Using Amazon’s EC2/S3 infrastructure</a:t>
            </a:r>
          </a:p>
          <a:p>
            <a:r>
              <a:rPr lang="en-US" dirty="0" smtClean="0"/>
              <a:t>Check website for updated schedule</a:t>
            </a:r>
          </a:p>
          <a:p>
            <a:pPr lvl="1"/>
            <a:endParaRPr lang="en-US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theme/_rels/them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image" Target="../media/image1.jpeg"/></Relationships>
</file>

<file path=ppt/theme/theme1.xml><?xml version="1.0" encoding="utf-8"?>
<a:theme xmlns:a="http://schemas.openxmlformats.org/drawingml/2006/main" name="Median">
  <a:themeElements>
    <a:clrScheme name="Median">
      <a:dk1>
        <a:sysClr val="windowText" lastClr="000000"/>
      </a:dk1>
      <a:lt1>
        <a:sysClr val="window" lastClr="FFFFFF"/>
      </a:lt1>
      <a:dk2>
        <a:srgbClr val="775F55"/>
      </a:dk2>
      <a:lt2>
        <a:srgbClr val="EBDDC3"/>
      </a:lt2>
      <a:accent1>
        <a:srgbClr val="94B6D2"/>
      </a:accent1>
      <a:accent2>
        <a:srgbClr val="DD8047"/>
      </a:accent2>
      <a:accent3>
        <a:srgbClr val="A5AB81"/>
      </a:accent3>
      <a:accent4>
        <a:srgbClr val="D8B25C"/>
      </a:accent4>
      <a:accent5>
        <a:srgbClr val="7BA79D"/>
      </a:accent5>
      <a:accent6>
        <a:srgbClr val="968C8C"/>
      </a:accent6>
      <a:hlink>
        <a:srgbClr val="F7B615"/>
      </a:hlink>
      <a:folHlink>
        <a:srgbClr val="704404"/>
      </a:folHlink>
    </a:clrScheme>
    <a:fontScheme name="Median">
      <a:majorFont>
        <a:latin typeface="Tw Cen MT"/>
        <a:ea typeface=""/>
        <a:cs typeface=""/>
        <a:font script="Grek" typeface="Calibri"/>
        <a:font script="Cyrl" typeface="Calibri"/>
        <a:font script="Jpan" typeface="HGPｺﾞｼｯｸE"/>
        <a:font script="Hang" typeface="HY얕은샘물M"/>
        <a:font script="Hans" typeface="华文仿宋"/>
        <a:font script="Hant" typeface="微軟正黑體"/>
        <a:font script="Arab" typeface="Arial"/>
        <a:font script="Hebr" typeface="Levenim MT"/>
        <a:font script="Thai" typeface="Freesia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ajorFont>
      <a:minorFont>
        <a:latin typeface="Tw Cen MT"/>
        <a:ea typeface=""/>
        <a:cs typeface=""/>
        <a:font script="Grek" typeface="Calibri"/>
        <a:font script="Cyrl" typeface="Calibri"/>
        <a:font script="Jpan" typeface="HGPｺﾞｼｯｸE"/>
        <a:font script="Hang" typeface="HY얕은샘물M"/>
        <a:font script="Hans" typeface="华文仿宋"/>
        <a:font script="Hant" typeface="微軟正黑體"/>
        <a:font script="Arab" typeface="Arial"/>
        <a:font script="Hebr" typeface="Levenim MT"/>
        <a:font script="Thai" typeface="Freesia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inorFont>
    </a:fontScheme>
    <a:fmtScheme name="Median">
      <a:fillStyleLst>
        <a:solidFill>
          <a:schemeClr val="phClr"/>
        </a:solidFill>
        <a:solidFill>
          <a:schemeClr val="phClr">
            <a:tint val="50000"/>
          </a:schemeClr>
        </a:solidFill>
        <a:solidFill>
          <a:schemeClr val="phClr"/>
        </a:solidFill>
      </a:fillStyleLst>
      <a:lnStyleLst>
        <a:ln w="10000" cap="flat" cmpd="sng" algn="ctr">
          <a:solidFill>
            <a:schemeClr val="phClr"/>
          </a:solidFill>
          <a:prstDash val="solid"/>
        </a:ln>
        <a:ln w="19050" cap="flat" cmpd="sng" algn="ctr">
          <a:solidFill>
            <a:schemeClr val="phClr"/>
          </a:solidFill>
          <a:prstDash val="solid"/>
        </a:ln>
        <a:ln w="47625" cap="flat" cmpd="dbl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38100" dist="30000" dir="5400000" rotWithShape="0">
              <a:srgbClr val="000000">
                <a:alpha val="45000"/>
              </a:srgbClr>
            </a:outerShdw>
          </a:effectLst>
        </a:effectStyle>
        <a:effectStyle>
          <a:effectLst>
            <a:outerShdw blurRad="38100" dist="30000" dir="5400000" rotWithShape="0">
              <a:srgbClr val="000000">
                <a:alpha val="45000"/>
              </a:srgbClr>
            </a:outerShdw>
          </a:effectLst>
        </a:effectStyle>
        <a:effectStyle>
          <a:effectLst>
            <a:outerShdw blurRad="38100" dist="25400" dir="5400000" rotWithShape="0">
              <a:srgbClr val="000000">
                <a:alpha val="35000"/>
              </a:srgbClr>
            </a:outerShdw>
          </a:effectLst>
          <a:scene3d>
            <a:camera prst="isometricTopDown" fov="0">
              <a:rot lat="0" lon="0" rev="0"/>
            </a:camera>
            <a:lightRig rig="balanced" dir="t">
              <a:rot lat="0" lon="0" rev="13800000"/>
            </a:lightRig>
          </a:scene3d>
          <a:sp3d extrusionH="12700" prstMaterial="plastic">
            <a:bevelT w="38100" h="25400" prst="softRound"/>
            <a:contourClr>
              <a:schemeClr val="phClr"/>
            </a:contourClr>
          </a:sp3d>
        </a:effectStyle>
      </a:effectStyleLst>
      <a:bgFillStyleLst>
        <a:solidFill>
          <a:schemeClr val="phClr"/>
        </a:solidFill>
        <a:blipFill>
          <a:blip xmlns:r="http://schemas.openxmlformats.org/officeDocument/2006/relationships" r:embed="rId1">
            <a:duotone>
              <a:schemeClr val="phClr">
                <a:shade val="90000"/>
                <a:satMod val="140000"/>
              </a:schemeClr>
              <a:schemeClr val="phClr">
                <a:satMod val="120000"/>
              </a:schemeClr>
            </a:duotone>
          </a:blip>
          <a:tile tx="0" ty="0" sx="100000" sy="100000" flip="none" algn="tl"/>
        </a:blipFill>
        <a:blipFill>
          <a:blip xmlns:r="http://schemas.openxmlformats.org/officeDocument/2006/relationships" r:embed="rId2">
            <a:duotone>
              <a:schemeClr val="phClr">
                <a:shade val="90000"/>
                <a:satMod val="140000"/>
              </a:schemeClr>
              <a:schemeClr val="phClr">
                <a:satMod val="120000"/>
              </a:schemeClr>
            </a:duotone>
          </a:blip>
          <a:tile tx="0" ty="0" sx="100000" sy="100000" flip="none" algn="tl"/>
        </a:blip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Office Theme">
  <a:themeElements>
    <a:clrScheme name="">
      <a:dk1>
        <a:srgbClr val="000000"/>
      </a:dk1>
      <a:lt1>
        <a:srgbClr val="FFFFFF"/>
      </a:lt1>
      <a:dk2>
        <a:srgbClr val="000000"/>
      </a:dk2>
      <a:lt2>
        <a:srgbClr val="808080"/>
      </a:lt2>
      <a:accent1>
        <a:srgbClr val="BBE0E3"/>
      </a:accent1>
      <a:accent2>
        <a:srgbClr val="333399"/>
      </a:accent2>
      <a:accent3>
        <a:srgbClr val="FFFFFF"/>
      </a:accent3>
      <a:accent4>
        <a:srgbClr val="000000"/>
      </a:accent4>
      <a:accent5>
        <a:srgbClr val="DAEDEF"/>
      </a:accent5>
      <a:accent6>
        <a:srgbClr val="2D2D8A"/>
      </a:accent6>
      <a:hlink>
        <a:srgbClr val="009999"/>
      </a:hlink>
      <a:folHlink>
        <a:srgbClr val="99CC0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Median</Template>
  <TotalTime>7006</TotalTime>
  <Words>2086</Words>
  <Application>Microsoft Office PowerPoint</Application>
  <PresentationFormat>On-screen Show (4:3)</PresentationFormat>
  <Paragraphs>311</Paragraphs>
  <Slides>43</Slides>
  <Notes>4</Notes>
  <HiddenSlides>0</HiddenSlides>
  <MMClips>0</MMClips>
  <ScaleCrop>false</ScaleCrop>
  <HeadingPairs>
    <vt:vector size="8" baseType="variant">
      <vt:variant>
        <vt:lpstr>Fonts Used</vt:lpstr>
      </vt:variant>
      <vt:variant>
        <vt:i4>6</vt:i4>
      </vt:variant>
      <vt:variant>
        <vt:lpstr>Theme</vt:lpstr>
      </vt:variant>
      <vt:variant>
        <vt:i4>1</vt:i4>
      </vt:variant>
      <vt:variant>
        <vt:lpstr>Embedded OLE Servers</vt:lpstr>
      </vt:variant>
      <vt:variant>
        <vt:i4>1</vt:i4>
      </vt:variant>
      <vt:variant>
        <vt:lpstr>Slide Titles</vt:lpstr>
      </vt:variant>
      <vt:variant>
        <vt:i4>43</vt:i4>
      </vt:variant>
    </vt:vector>
  </HeadingPairs>
  <TitlesOfParts>
    <vt:vector size="51" baseType="lpstr">
      <vt:lpstr>ＭＳ Ｐゴシック</vt:lpstr>
      <vt:lpstr>Arial</vt:lpstr>
      <vt:lpstr>Times New Roman</vt:lpstr>
      <vt:lpstr>Tw Cen MT</vt:lpstr>
      <vt:lpstr>Wingdings</vt:lpstr>
      <vt:lpstr>Wingdings 2</vt:lpstr>
      <vt:lpstr>Median</vt:lpstr>
      <vt:lpstr>Photo Editor Photo</vt:lpstr>
      <vt:lpstr>CS 6410: Advanced Systems  Prof. Hakim Weatherspoon</vt:lpstr>
      <vt:lpstr>Systems Research</vt:lpstr>
      <vt:lpstr>What is System Design: Science, Art, Puzzle?</vt:lpstr>
      <vt:lpstr>Something to do with “Abstraction”</vt:lpstr>
      <vt:lpstr>Also, “Layering” (layered modules)</vt:lpstr>
      <vt:lpstr>Any problem in computer science can be solved with another level of indirection</vt:lpstr>
      <vt:lpstr>Functionality vs Assurance</vt:lpstr>
      <vt:lpstr>End-to-End arguments in System Design – Jerry H. Saltzer, David P. Reed, David D. Clark (MIT)</vt:lpstr>
      <vt:lpstr>End-to-End argument</vt:lpstr>
      <vt:lpstr>Example : File Transfer (A to B)</vt:lpstr>
      <vt:lpstr>Example : File Transfer (A to B)</vt:lpstr>
      <vt:lpstr>Possible failures</vt:lpstr>
      <vt:lpstr>Solution: make the network reliable?</vt:lpstr>
      <vt:lpstr>Solution: end-to-end retransmission?</vt:lpstr>
      <vt:lpstr>Is network-level reliability useful?</vt:lpstr>
      <vt:lpstr>TCP/IP</vt:lpstr>
      <vt:lpstr>Other end-to-end examples</vt:lpstr>
      <vt:lpstr>Is argument complete?</vt:lpstr>
      <vt:lpstr>“Hints for Computer System Design” --- Butler Lampson, 1983</vt:lpstr>
      <vt:lpstr>Some Projects &amp; Collaborators</vt:lpstr>
      <vt:lpstr>Some Projects &amp; Collaborators (cont.)</vt:lpstr>
      <vt:lpstr>System Design Hints organized along two axes: Why and Where</vt:lpstr>
      <vt:lpstr>PowerPoint Presentation</vt:lpstr>
      <vt:lpstr>FUNCTIONALITY</vt:lpstr>
      <vt:lpstr>Keep it Simple Stupid (KISS Principle)</vt:lpstr>
      <vt:lpstr>Do one thing at a time, and do it well Don’t generalize Get it right!</vt:lpstr>
      <vt:lpstr>Make it Fast Leave it to the Client Don’t Hide Power Keep Secrets</vt:lpstr>
      <vt:lpstr>Use procedure arguments</vt:lpstr>
      <vt:lpstr>Keep basic interfaces stable Keep a place to stand</vt:lpstr>
      <vt:lpstr>Plan to throw one away Use a good idea again</vt:lpstr>
      <vt:lpstr>Divide and Conquer</vt:lpstr>
      <vt:lpstr>Handle normal and worst case separately</vt:lpstr>
      <vt:lpstr>SPEED</vt:lpstr>
      <vt:lpstr>Split resources Safety first</vt:lpstr>
      <vt:lpstr>Static analysis Dynamic translation</vt:lpstr>
      <vt:lpstr>Cache answers Use hints</vt:lpstr>
      <vt:lpstr>When in doubt, use brute force</vt:lpstr>
      <vt:lpstr>Compute in background Use batch processing Shed load</vt:lpstr>
      <vt:lpstr>Fault Tolerance</vt:lpstr>
      <vt:lpstr>Log updates Make actions atomic or restartable</vt:lpstr>
      <vt:lpstr>Concrete conclusions?</vt:lpstr>
      <vt:lpstr>Next Time</vt:lpstr>
      <vt:lpstr>Before Next time</vt:lpstr>
    </vt:vector>
  </TitlesOfParts>
  <Company>Cornell University</Company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CS 414/415 Systems Programming  and  Operating Systems</dc:title>
  <dc:creator>Hakim Weatherspoon</dc:creator>
  <cp:lastModifiedBy>Hakim Weatherspoon</cp:lastModifiedBy>
  <cp:revision>114</cp:revision>
  <dcterms:created xsi:type="dcterms:W3CDTF">2010-08-26T12:29:46Z</dcterms:created>
  <dcterms:modified xsi:type="dcterms:W3CDTF">2017-08-24T13:59:55Z</dcterms:modified>
</cp:coreProperties>
</file>