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5143500" cx="9144000"/>
  <p:notesSz cx="6858000" cy="9144000"/>
  <p:embeddedFontLst>
    <p:embeddedFont>
      <p:font typeface="Economica"/>
      <p:regular r:id="rId57"/>
      <p:bold r:id="rId58"/>
      <p:italic r:id="rId59"/>
      <p:boldItalic r:id="rId60"/>
    </p:embeddedFont>
    <p:embeddedFont>
      <p:font typeface="Merriweather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erriweather-bold.fntdata"/><Relationship Id="rId61" Type="http://schemas.openxmlformats.org/officeDocument/2006/relationships/font" Target="fonts/Merriweather-regular.fntdata"/><Relationship Id="rId20" Type="http://schemas.openxmlformats.org/officeDocument/2006/relationships/slide" Target="slides/slide16.xml"/><Relationship Id="rId64" Type="http://schemas.openxmlformats.org/officeDocument/2006/relationships/font" Target="fonts/Merriweather-boldItalic.fntdata"/><Relationship Id="rId63" Type="http://schemas.openxmlformats.org/officeDocument/2006/relationships/font" Target="fonts/Merriweather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Economica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Economica-regular.fntdata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Economica-italic.fntdata"/><Relationship Id="rId14" Type="http://schemas.openxmlformats.org/officeDocument/2006/relationships/slide" Target="slides/slide10.xml"/><Relationship Id="rId58" Type="http://schemas.openxmlformats.org/officeDocument/2006/relationships/font" Target="fonts/Economic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KCJpJgyxKEg" TargetMode="External"/><Relationship Id="rId4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Relationship Id="rId4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 &amp; Blockchains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Kevin Sekniqi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 Shot 2016-11-24 at 4.15.17 PM.pn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3125"/>
            <a:ext cx="9061900" cy="1093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87875" y="2386875"/>
            <a:ext cx="8821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87875" y="2592875"/>
            <a:ext cx="7851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 Shot 2016-11-24 at 4.15.29 PM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7850"/>
            <a:ext cx="9143999" cy="1865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6036800" y="2683350"/>
            <a:ext cx="2518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2" name="Shape 142"/>
          <p:cNvCxnSpPr/>
          <p:nvPr/>
        </p:nvCxnSpPr>
        <p:spPr>
          <a:xfrm>
            <a:off x="46850" y="2874675"/>
            <a:ext cx="8495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3" name="Shape 143"/>
          <p:cNvCxnSpPr/>
          <p:nvPr/>
        </p:nvCxnSpPr>
        <p:spPr>
          <a:xfrm>
            <a:off x="46850" y="3072500"/>
            <a:ext cx="8495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4" name="Shape 144"/>
          <p:cNvCxnSpPr/>
          <p:nvPr/>
        </p:nvCxnSpPr>
        <p:spPr>
          <a:xfrm>
            <a:off x="46850" y="3458400"/>
            <a:ext cx="3345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licia defends a lawyer who hires the firm after the government arrests him for not revealing the name of an anonymous client on 'THE GOOD WIFE,' Sunday, Jan. 15 (9:00-10:00 PM, ET/PT) on CBS! Watch full episodes of your favorite shows at - http://www.cbs.com/shows/the_good_wife/" id="149" name="Shape 149" title="The Good Wife - Preview: Bitcoin for Dummies">
            <a:hlinkClick r:id="rId3"/>
          </p:cNvPr>
          <p:cNvSpPr/>
          <p:nvPr/>
        </p:nvSpPr>
        <p:spPr>
          <a:xfrm>
            <a:off x="1143004" y="0"/>
            <a:ext cx="6857988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The Search For Satoshi Nakamoto</a:t>
            </a:r>
          </a:p>
        </p:txBody>
      </p:sp>
      <p:pic>
        <p:nvPicPr>
          <p:cNvPr descr="dorian-s-nakamoto.jp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049" y="1017725"/>
            <a:ext cx="5641903" cy="37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The Search For Satoshi Nakamoto</a:t>
            </a:r>
          </a:p>
        </p:txBody>
      </p:sp>
      <p:pic>
        <p:nvPicPr>
          <p:cNvPr descr="I-am-not-dorian-nakamoto-p2p.jpg" id="161" name="Shape 161"/>
          <p:cNvPicPr preferRelativeResize="0"/>
          <p:nvPr/>
        </p:nvPicPr>
        <p:blipFill rotWithShape="1">
          <a:blip r:embed="rId3">
            <a:alphaModFix/>
          </a:blip>
          <a:srcRect b="0" l="25216" r="0" t="32509"/>
          <a:stretch/>
        </p:blipFill>
        <p:spPr>
          <a:xfrm>
            <a:off x="1893787" y="1025687"/>
            <a:ext cx="5356424" cy="30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Goals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26525"/>
            <a:ext cx="8520600" cy="385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An electronic payment system: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Guarantees safety of transactions, protects against double spends, gives full freedom to owners.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Yet no central trusted authority, no reliance on quorum since identities are not known.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173" name="Shape 17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174" name="Shape 17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75" name="Shape 17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76" name="Shape 17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77" name="Shape 17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78" name="Shape 17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439975" y="2734125"/>
            <a:ext cx="414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0" name="Shape 180"/>
          <p:cNvSpPr txBox="1"/>
          <p:nvPr/>
        </p:nvSpPr>
        <p:spPr>
          <a:xfrm>
            <a:off x="1424675" y="2388325"/>
            <a:ext cx="1854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 = [Alice → Bob]</a:t>
            </a:r>
          </a:p>
        </p:txBody>
      </p:sp>
      <p:cxnSp>
        <p:nvCxnSpPr>
          <p:cNvPr id="181" name="Shape 181"/>
          <p:cNvCxnSpPr/>
          <p:nvPr/>
        </p:nvCxnSpPr>
        <p:spPr>
          <a:xfrm rot="10800000">
            <a:off x="4640675" y="2734125"/>
            <a:ext cx="414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2" name="Shape 182"/>
          <p:cNvSpPr txBox="1"/>
          <p:nvPr/>
        </p:nvSpPr>
        <p:spPr>
          <a:xfrm>
            <a:off x="6355650" y="2388325"/>
            <a:ext cx="205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 = [Alice → Carol]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188" name="Shape 18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189" name="Shape 18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90" name="Shape 19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91" name="Shape 19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92" name="Shape 19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93" name="Shape 19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>
            <a:off x="3614125" y="2283600"/>
            <a:ext cx="1005600" cy="5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5" name="Shape 195"/>
          <p:cNvCxnSpPr/>
          <p:nvPr/>
        </p:nvCxnSpPr>
        <p:spPr>
          <a:xfrm flipH="1" rot="10800000">
            <a:off x="4619725" y="2283600"/>
            <a:ext cx="1005600" cy="5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6" name="Shape 196"/>
          <p:cNvCxnSpPr/>
          <p:nvPr/>
        </p:nvCxnSpPr>
        <p:spPr>
          <a:xfrm>
            <a:off x="4619725" y="2828400"/>
            <a:ext cx="1005600" cy="5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7" name="Shape 197"/>
          <p:cNvCxnSpPr/>
          <p:nvPr/>
        </p:nvCxnSpPr>
        <p:spPr>
          <a:xfrm flipH="1">
            <a:off x="3614125" y="2828400"/>
            <a:ext cx="1005600" cy="5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03" name="Shape 20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04" name="Shape 20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05" name="Shape 20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06" name="Shape 20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07" name="Shape 20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08" name="Shape 20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09" name="Shape 209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10" name="Shape 210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1" name="Shape 211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12" name="Shape 212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3" name="Shape 213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4" name="Shape 214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20" name="Shape 220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21" name="Shape 221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22" name="Shape 222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23" name="Shape 223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24" name="Shape 224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25" name="Shape 225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26" name="Shape 226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27" name="Shape 227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28" name="Shape 228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29" name="Shape 229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30" name="Shape 230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31" name="Shape 231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304875" y="2540125"/>
            <a:ext cx="96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PBFT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2671275" y="1152475"/>
            <a:ext cx="616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David Chaum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PhD CS/Business Adm from Berkeley 1982</a:t>
            </a:r>
            <a:br>
              <a:rPr lang="en" sz="2400"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	F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ounded IACR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same year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i="1" lang="en" sz="2400">
                <a:latin typeface="Economica"/>
                <a:ea typeface="Economica"/>
                <a:cs typeface="Economica"/>
                <a:sym typeface="Economica"/>
              </a:rPr>
              <a:t>eCash, mix nets, voting systems …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i="1" sz="2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david-chaum-4.jp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38" name="Shape 23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39" name="Shape 23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40" name="Shape 24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41" name="Shape 24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42" name="Shape 24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43" name="Shape 24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44" name="Shape 24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45" name="Shape 24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6" name="Shape 24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47" name="Shape 24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8" name="Shape 24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9" name="Shape 24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304875" y="2540125"/>
            <a:ext cx="96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PBFT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2978725" y="2272925"/>
            <a:ext cx="121800" cy="65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52" name="Shape 252"/>
          <p:cNvCxnSpPr/>
          <p:nvPr/>
        </p:nvCxnSpPr>
        <p:spPr>
          <a:xfrm flipH="1" rot="10800000">
            <a:off x="3234238" y="1472424"/>
            <a:ext cx="696300" cy="19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3" name="Shape 253"/>
          <p:cNvSpPr txBox="1"/>
          <p:nvPr/>
        </p:nvSpPr>
        <p:spPr>
          <a:xfrm>
            <a:off x="3396025" y="1803525"/>
            <a:ext cx="21057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Who are you?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079100" y="2650325"/>
            <a:ext cx="8484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</a:t>
            </a:r>
          </a:p>
        </p:txBody>
      </p:sp>
      <p:sp>
        <p:nvSpPr>
          <p:cNvPr id="260" name="Shape 260"/>
          <p:cNvSpPr/>
          <p:nvPr/>
        </p:nvSpPr>
        <p:spPr>
          <a:xfrm>
            <a:off x="4147800" y="3776950"/>
            <a:ext cx="946200" cy="957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Good</a:t>
            </a:r>
          </a:p>
        </p:txBody>
      </p:sp>
      <p:cxnSp>
        <p:nvCxnSpPr>
          <p:cNvPr id="261" name="Shape 261"/>
          <p:cNvCxnSpPr>
            <a:stCxn id="260" idx="2"/>
            <a:endCxn id="259" idx="6"/>
          </p:cNvCxnSpPr>
          <p:nvPr/>
        </p:nvCxnSpPr>
        <p:spPr>
          <a:xfrm rot="10800000">
            <a:off x="1927500" y="3079900"/>
            <a:ext cx="2220300" cy="117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2" name="Shape 262"/>
          <p:cNvSpPr/>
          <p:nvPr/>
        </p:nvSpPr>
        <p:spPr>
          <a:xfrm>
            <a:off x="4147800" y="1388625"/>
            <a:ext cx="946200" cy="957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Evil</a:t>
            </a:r>
          </a:p>
        </p:txBody>
      </p:sp>
      <p:cxnSp>
        <p:nvCxnSpPr>
          <p:cNvPr id="263" name="Shape 263"/>
          <p:cNvCxnSpPr>
            <a:endCxn id="259" idx="6"/>
          </p:cNvCxnSpPr>
          <p:nvPr/>
        </p:nvCxnSpPr>
        <p:spPr>
          <a:xfrm flipH="1">
            <a:off x="1927500" y="1867475"/>
            <a:ext cx="2220300" cy="12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4" name="Shape 264"/>
          <p:cNvSpPr/>
          <p:nvPr/>
        </p:nvSpPr>
        <p:spPr>
          <a:xfrm>
            <a:off x="5457775" y="1518950"/>
            <a:ext cx="1890900" cy="6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Here’s what I know</a:t>
            </a:r>
          </a:p>
        </p:txBody>
      </p:sp>
      <p:sp>
        <p:nvSpPr>
          <p:cNvPr id="265" name="Shape 265"/>
          <p:cNvSpPr/>
          <p:nvPr/>
        </p:nvSpPr>
        <p:spPr>
          <a:xfrm>
            <a:off x="5457775" y="3920650"/>
            <a:ext cx="1890900" cy="6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Here’s what I know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975050" y="2576975"/>
            <a:ext cx="8484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Homebrewed Bitcoin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75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strike="sngStrike">
                <a:latin typeface="Economica"/>
                <a:ea typeface="Economica"/>
                <a:cs typeface="Economica"/>
                <a:sym typeface="Economica"/>
              </a:rPr>
              <a:t>PBFT / Classical consensus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strike="sngStrike">
                <a:latin typeface="Economica"/>
                <a:ea typeface="Economica"/>
                <a:cs typeface="Economica"/>
                <a:sym typeface="Economica"/>
              </a:rPr>
              <a:t>Plain gossip?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78" name="Shape 27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79" name="Shape 27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80" name="Shape 28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81" name="Shape 28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82" name="Shape 28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83" name="Shape 28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84" name="Shape 28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85" name="Shape 28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6" name="Shape 28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87" name="Shape 28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8" name="Shape 28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9" name="Shape 28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95" name="Shape 295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96" name="Shape 296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97" name="Shape 297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98" name="Shape 298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99" name="Shape 299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00" name="Shape 300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01" name="Shape 301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2" name="Shape 302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3" name="Shape 303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4" name="Shape 304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5" name="Shape 305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6" name="Shape 306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7" name="Shape 307"/>
          <p:cNvSpPr/>
          <p:nvPr/>
        </p:nvSpPr>
        <p:spPr>
          <a:xfrm>
            <a:off x="3451675" y="1781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895025" y="12307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895025" y="291847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255100" y="4127400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684950" y="291847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84950" y="12307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753000" y="2210400"/>
            <a:ext cx="76380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SHA256(SHA256(TX || Nonce)) &lt; {0}</a:t>
            </a:r>
            <a:r>
              <a:rPr baseline="30000" lang="en" sz="3000"/>
              <a:t>k </a:t>
            </a:r>
            <a:r>
              <a:rPr lang="en" sz="3000"/>
              <a:t>{0,1}*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24" name="Shape 324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25" name="Shape 325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26" name="Shape 326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27" name="Shape 327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28" name="Shape 328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29" name="Shape 329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30" name="Shape 330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1" name="Shape 331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2" name="Shape 332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3" name="Shape 333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4" name="Shape 334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5" name="Shape 335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6" name="Shape 336"/>
          <p:cNvSpPr/>
          <p:nvPr/>
        </p:nvSpPr>
        <p:spPr>
          <a:xfrm>
            <a:off x="3451675" y="1781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6895025" y="291847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684950" y="291847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684950" y="12307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0" name="Shape 340"/>
          <p:cNvCxnSpPr/>
          <p:nvPr/>
        </p:nvCxnSpPr>
        <p:spPr>
          <a:xfrm rot="10800000">
            <a:off x="4567200" y="2807350"/>
            <a:ext cx="4800" cy="14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1" name="Shape 341"/>
          <p:cNvSpPr/>
          <p:nvPr/>
        </p:nvSpPr>
        <p:spPr>
          <a:xfrm>
            <a:off x="6895025" y="1230725"/>
            <a:ext cx="520500" cy="3561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4082550" y="2439787"/>
            <a:ext cx="974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Found it!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48" name="Shape 34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49" name="Shape 34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50" name="Shape 35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51" name="Shape 35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52" name="Shape 35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53" name="Shape 35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54" name="Shape 35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55" name="Shape 35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6" name="Shape 35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57" name="Shape 35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8" name="Shape 35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9" name="Shape 35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cxnSp>
        <p:nvCxnSpPr>
          <p:cNvPr id="360" name="Shape 360"/>
          <p:cNvCxnSpPr/>
          <p:nvPr/>
        </p:nvCxnSpPr>
        <p:spPr>
          <a:xfrm rot="10800000">
            <a:off x="4567200" y="2807350"/>
            <a:ext cx="4800" cy="14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1" name="Shape 361"/>
          <p:cNvSpPr txBox="1"/>
          <p:nvPr/>
        </p:nvSpPr>
        <p:spPr>
          <a:xfrm>
            <a:off x="4082550" y="2439787"/>
            <a:ext cx="9741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 it!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67" name="Shape 367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68" name="Shape 368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69" name="Shape 369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70" name="Shape 370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71" name="Shape 371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72" name="Shape 372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73" name="Shape 373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4" name="Shape 374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5" name="Shape 375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6" name="Shape 376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7" name="Shape 377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8" name="Shape 378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84" name="Shape 384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85" name="Shape 385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86" name="Shape 386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87" name="Shape 387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88" name="Shape 388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89" name="Shape 389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90" name="Shape 390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91" name="Shape 391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2" name="Shape 392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3" name="Shape 393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4" name="Shape 394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5" name="Shape 395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 [1983]</a:t>
            </a:r>
          </a:p>
        </p:txBody>
      </p:sp>
      <p:pic>
        <p:nvPicPr>
          <p:cNvPr descr="david-chaum-4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10.22 PM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949" y="1152474"/>
            <a:ext cx="5716028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40350" y="4611625"/>
            <a:ext cx="59787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Economica"/>
                <a:ea typeface="Economica"/>
                <a:cs typeface="Economica"/>
                <a:sym typeface="Economica"/>
              </a:rPr>
              <a:t>http://www.hit.bme.hu/~buttyan/courses/BMEVIHIM219/2009/Chaum.BlindSigForPayment.1982.PDF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809625" y="1595600"/>
            <a:ext cx="473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01" name="Shape 401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02" name="Shape 402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03" name="Shape 403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04" name="Shape 404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05" name="Shape 405"/>
          <p:cNvSpPr/>
          <p:nvPr/>
        </p:nvSpPr>
        <p:spPr>
          <a:xfrm>
            <a:off x="5174925" y="748925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406" name="Shape 406"/>
          <p:cNvSpPr/>
          <p:nvPr/>
        </p:nvSpPr>
        <p:spPr>
          <a:xfrm>
            <a:off x="5174925" y="424405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07" name="Shape 407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08" name="Shape 408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cxnSp>
        <p:nvCxnSpPr>
          <p:cNvPr id="409" name="Shape 409"/>
          <p:cNvCxnSpPr>
            <a:stCxn id="401" idx="5"/>
            <a:endCxn id="410" idx="1"/>
          </p:cNvCxnSpPr>
          <p:nvPr/>
        </p:nvCxnSpPr>
        <p:spPr>
          <a:xfrm>
            <a:off x="4827513" y="1330725"/>
            <a:ext cx="1740599" cy="14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1" name="Shape 411"/>
          <p:cNvCxnSpPr>
            <a:stCxn id="402" idx="7"/>
            <a:endCxn id="410" idx="1"/>
          </p:cNvCxnSpPr>
          <p:nvPr/>
        </p:nvCxnSpPr>
        <p:spPr>
          <a:xfrm flipH="1" rot="10800000">
            <a:off x="4827513" y="2739449"/>
            <a:ext cx="1740599" cy="15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12" name="Shape 412"/>
          <p:cNvSpPr txBox="1"/>
          <p:nvPr/>
        </p:nvSpPr>
        <p:spPr>
          <a:xfrm>
            <a:off x="6801412" y="3561675"/>
            <a:ext cx="12360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I’m confused</a:t>
            </a:r>
          </a:p>
        </p:txBody>
      </p:sp>
      <p:pic>
        <p:nvPicPr>
          <p:cNvPr descr="_89538102_craig_wright.jpg" id="413" name="Shape 413"/>
          <p:cNvPicPr preferRelativeResize="0"/>
          <p:nvPr/>
        </p:nvPicPr>
        <p:blipFill rotWithShape="1">
          <a:blip r:embed="rId3">
            <a:alphaModFix/>
          </a:blip>
          <a:srcRect b="6445" l="23253" r="23472" t="0"/>
          <a:stretch/>
        </p:blipFill>
        <p:spPr>
          <a:xfrm>
            <a:off x="6681174" y="2105599"/>
            <a:ext cx="1476474" cy="14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descr="Screen Shot 2016-11-24 at 7.10.47 PM.png"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7" y="1610567"/>
            <a:ext cx="7514775" cy="19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25" name="Shape 425"/>
          <p:cNvSpPr/>
          <p:nvPr/>
        </p:nvSpPr>
        <p:spPr>
          <a:xfrm>
            <a:off x="1769850" y="6285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26" name="Shape 426"/>
          <p:cNvSpPr/>
          <p:nvPr/>
        </p:nvSpPr>
        <p:spPr>
          <a:xfrm>
            <a:off x="1769850" y="41236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27" name="Shape 427"/>
          <p:cNvSpPr/>
          <p:nvPr/>
        </p:nvSpPr>
        <p:spPr>
          <a:xfrm>
            <a:off x="2734125" y="6546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428" name="Shape 428"/>
          <p:cNvSpPr/>
          <p:nvPr/>
        </p:nvSpPr>
        <p:spPr>
          <a:xfrm>
            <a:off x="2734125" y="41497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pic>
        <p:nvPicPr>
          <p:cNvPr descr="20160430_blp541.jpg" id="429" name="Shape 429"/>
          <p:cNvPicPr preferRelativeResize="0"/>
          <p:nvPr/>
        </p:nvPicPr>
        <p:blipFill rotWithShape="1">
          <a:blip r:embed="rId3">
            <a:alphaModFix/>
          </a:blip>
          <a:srcRect b="48191" l="46591" r="23874" t="0"/>
          <a:stretch/>
        </p:blipFill>
        <p:spPr>
          <a:xfrm>
            <a:off x="4127324" y="1998425"/>
            <a:ext cx="1309474" cy="129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hape 430"/>
          <p:cNvCxnSpPr>
            <a:stCxn id="425" idx="5"/>
            <a:endCxn id="429" idx="1"/>
          </p:cNvCxnSpPr>
          <p:nvPr/>
        </p:nvCxnSpPr>
        <p:spPr>
          <a:xfrm>
            <a:off x="2386713" y="1236450"/>
            <a:ext cx="1740600" cy="14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1" name="Shape 431"/>
          <p:cNvCxnSpPr>
            <a:stCxn id="426" idx="7"/>
            <a:endCxn id="429" idx="1"/>
          </p:cNvCxnSpPr>
          <p:nvPr/>
        </p:nvCxnSpPr>
        <p:spPr>
          <a:xfrm flipH="1" rot="10800000">
            <a:off x="2386713" y="2645174"/>
            <a:ext cx="1740600" cy="15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32" name="Shape 432"/>
          <p:cNvSpPr txBox="1"/>
          <p:nvPr/>
        </p:nvSpPr>
        <p:spPr>
          <a:xfrm>
            <a:off x="3817137" y="3477875"/>
            <a:ext cx="20346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I’m no longer confused</a:t>
            </a:r>
          </a:p>
        </p:txBody>
      </p:sp>
      <p:sp>
        <p:nvSpPr>
          <p:cNvPr id="433" name="Shape 433"/>
          <p:cNvSpPr/>
          <p:nvPr/>
        </p:nvSpPr>
        <p:spPr>
          <a:xfrm>
            <a:off x="3719400" y="6546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434" name="Shape 434"/>
          <p:cNvSpPr/>
          <p:nvPr/>
        </p:nvSpPr>
        <p:spPr>
          <a:xfrm>
            <a:off x="4656375" y="6546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435" name="Shape 435"/>
          <p:cNvCxnSpPr>
            <a:stCxn id="427" idx="3"/>
            <a:endCxn id="433" idx="1"/>
          </p:cNvCxnSpPr>
          <p:nvPr/>
        </p:nvCxnSpPr>
        <p:spPr>
          <a:xfrm>
            <a:off x="3477825" y="984650"/>
            <a:ext cx="2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6" name="Shape 436"/>
          <p:cNvCxnSpPr>
            <a:endCxn id="434" idx="1"/>
          </p:cNvCxnSpPr>
          <p:nvPr/>
        </p:nvCxnSpPr>
        <p:spPr>
          <a:xfrm>
            <a:off x="4463175" y="984650"/>
            <a:ext cx="19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7" name="Shape 437"/>
          <p:cNvCxnSpPr>
            <a:stCxn id="434" idx="3"/>
          </p:cNvCxnSpPr>
          <p:nvPr/>
        </p:nvCxnSpPr>
        <p:spPr>
          <a:xfrm>
            <a:off x="5400075" y="984650"/>
            <a:ext cx="19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38" name="Shape 438"/>
          <p:cNvSpPr txBox="1"/>
          <p:nvPr/>
        </p:nvSpPr>
        <p:spPr>
          <a:xfrm>
            <a:off x="5781975" y="654650"/>
            <a:ext cx="722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sp>
        <p:nvSpPr>
          <p:cNvPr id="439" name="Shape 439"/>
          <p:cNvSpPr/>
          <p:nvPr/>
        </p:nvSpPr>
        <p:spPr>
          <a:xfrm>
            <a:off x="3719325" y="41497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440" name="Shape 440"/>
          <p:cNvSpPr/>
          <p:nvPr/>
        </p:nvSpPr>
        <p:spPr>
          <a:xfrm>
            <a:off x="4656300" y="41497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441" name="Shape 441"/>
          <p:cNvCxnSpPr>
            <a:endCxn id="439" idx="1"/>
          </p:cNvCxnSpPr>
          <p:nvPr/>
        </p:nvCxnSpPr>
        <p:spPr>
          <a:xfrm>
            <a:off x="3477825" y="4479775"/>
            <a:ext cx="2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42" name="Shape 442"/>
          <p:cNvCxnSpPr>
            <a:endCxn id="440" idx="1"/>
          </p:cNvCxnSpPr>
          <p:nvPr/>
        </p:nvCxnSpPr>
        <p:spPr>
          <a:xfrm>
            <a:off x="4463100" y="4479775"/>
            <a:ext cx="19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43" name="Shape 443"/>
          <p:cNvCxnSpPr>
            <a:stCxn id="440" idx="3"/>
          </p:cNvCxnSpPr>
          <p:nvPr/>
        </p:nvCxnSpPr>
        <p:spPr>
          <a:xfrm>
            <a:off x="5400000" y="4479775"/>
            <a:ext cx="19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44" name="Shape 444"/>
          <p:cNvSpPr txBox="1"/>
          <p:nvPr/>
        </p:nvSpPr>
        <p:spPr>
          <a:xfrm>
            <a:off x="5781900" y="4149775"/>
            <a:ext cx="722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6851025" y="1016125"/>
            <a:ext cx="86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46" name="Shape 446"/>
          <p:cNvCxnSpPr/>
          <p:nvPr/>
        </p:nvCxnSpPr>
        <p:spPr>
          <a:xfrm>
            <a:off x="6851025" y="4479775"/>
            <a:ext cx="86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47" name="Shape 447"/>
          <p:cNvSpPr txBox="1"/>
          <p:nvPr/>
        </p:nvSpPr>
        <p:spPr>
          <a:xfrm>
            <a:off x="6913875" y="586625"/>
            <a:ext cx="7227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Loses!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6924375" y="4070250"/>
            <a:ext cx="7227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Wins!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229150" y="3846525"/>
            <a:ext cx="46857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i="1" lang="en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The arc of the moral universe is long, </a:t>
            </a:r>
            <a:br>
              <a:rPr i="1" lang="en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1" lang="en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but it bends towards justice.</a:t>
            </a:r>
          </a:p>
        </p:txBody>
      </p:sp>
      <p:pic>
        <p:nvPicPr>
          <p:cNvPr descr="Image result for mlk"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875" y="1719262"/>
            <a:ext cx="2562225" cy="17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descr="Screen Shot 2016-11-24 at 7.35.10 PM.png"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62" y="962025"/>
            <a:ext cx="509587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24 at 7.37.10 PM.png"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62" y="1128712"/>
            <a:ext cx="52482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24 at 7.37.10 PM.png"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62" y="1128712"/>
            <a:ext cx="52482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3823050" y="639000"/>
            <a:ext cx="149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 </a:t>
            </a:r>
            <a:r>
              <a:rPr lang="en" sz="3000"/>
              <a:t>UTXO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83" name="Shape 48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84" name="Shape 48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485" name="Shape 48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486" name="Shape 48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87" name="Shape 48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88" name="Shape 48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89" name="Shape 489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0" name="Shape 490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1" name="Shape 491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2" name="Shape 492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3" name="Shape 493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4" name="Shape 494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cxnSp>
        <p:nvCxnSpPr>
          <p:cNvPr id="495" name="Shape 495"/>
          <p:cNvCxnSpPr>
            <a:stCxn id="488" idx="6"/>
            <a:endCxn id="486" idx="0"/>
          </p:cNvCxnSpPr>
          <p:nvPr/>
        </p:nvCxnSpPr>
        <p:spPr>
          <a:xfrm>
            <a:off x="3340075" y="3604575"/>
            <a:ext cx="1231800" cy="6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6" name="Shape 496"/>
          <p:cNvCxnSpPr>
            <a:stCxn id="487" idx="5"/>
            <a:endCxn id="486" idx="0"/>
          </p:cNvCxnSpPr>
          <p:nvPr/>
        </p:nvCxnSpPr>
        <p:spPr>
          <a:xfrm>
            <a:off x="3234238" y="2168625"/>
            <a:ext cx="1337700" cy="20492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7" name="Shape 497"/>
          <p:cNvCxnSpPr>
            <a:stCxn id="483" idx="4"/>
            <a:endCxn id="486" idx="0"/>
          </p:cNvCxnSpPr>
          <p:nvPr/>
        </p:nvCxnSpPr>
        <p:spPr>
          <a:xfrm>
            <a:off x="4572000" y="1435025"/>
            <a:ext cx="0" cy="27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8" name="Shape 498"/>
          <p:cNvCxnSpPr>
            <a:stCxn id="484" idx="3"/>
            <a:endCxn id="486" idx="0"/>
          </p:cNvCxnSpPr>
          <p:nvPr/>
        </p:nvCxnSpPr>
        <p:spPr>
          <a:xfrm flipH="1">
            <a:off x="4572061" y="2168625"/>
            <a:ext cx="1337700" cy="20492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9" name="Shape 499"/>
          <p:cNvCxnSpPr>
            <a:stCxn id="485" idx="2"/>
            <a:endCxn id="486" idx="0"/>
          </p:cNvCxnSpPr>
          <p:nvPr/>
        </p:nvCxnSpPr>
        <p:spPr>
          <a:xfrm flipH="1">
            <a:off x="4572125" y="3604575"/>
            <a:ext cx="1231800" cy="6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00" name="Shape 500"/>
          <p:cNvSpPr txBox="1"/>
          <p:nvPr/>
        </p:nvSpPr>
        <p:spPr>
          <a:xfrm>
            <a:off x="6097350" y="4483425"/>
            <a:ext cx="213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for the coins!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311775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Many more subtle details, but core mechanism is computational race.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Results: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Breakthrough consensus mechanism in the permissionless setting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Challenges: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Electrical usage of a small country.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Very slow confirmation times.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7 tx/second.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descr="sitePic.jpg"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199" y="1246575"/>
            <a:ext cx="1231500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6thumbepisdoe.jpg"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5" y="3111925"/>
            <a:ext cx="2025300" cy="18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3530275" y="1152300"/>
            <a:ext cx="51225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Ittay Eyal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Postdoc @ Cornell, faculty @ Technion in 2017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Major contributor to Bitcoin community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Emin Gun Sirer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Has sick sunglasses and owns a sick boat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Tells me what to 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 [1983]</a:t>
            </a:r>
          </a:p>
        </p:txBody>
      </p:sp>
      <p:pic>
        <p:nvPicPr>
          <p:cNvPr descr="david-chaum-4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10.22 PM.png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949" y="1152474"/>
            <a:ext cx="5716028" cy="341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flipH="1" rot="10800000">
            <a:off x="6226675" y="1919775"/>
            <a:ext cx="2010600" cy="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" name="Shape 80"/>
          <p:cNvCxnSpPr/>
          <p:nvPr/>
        </p:nvCxnSpPr>
        <p:spPr>
          <a:xfrm>
            <a:off x="2873875" y="2078775"/>
            <a:ext cx="5441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" name="Shape 81"/>
          <p:cNvCxnSpPr/>
          <p:nvPr/>
        </p:nvCxnSpPr>
        <p:spPr>
          <a:xfrm>
            <a:off x="2873875" y="2250625"/>
            <a:ext cx="5428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2" name="Shape 82"/>
          <p:cNvCxnSpPr/>
          <p:nvPr/>
        </p:nvCxnSpPr>
        <p:spPr>
          <a:xfrm>
            <a:off x="2873875" y="2396600"/>
            <a:ext cx="907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" name="Shape 83"/>
          <p:cNvCxnSpPr/>
          <p:nvPr/>
        </p:nvCxnSpPr>
        <p:spPr>
          <a:xfrm>
            <a:off x="3214375" y="2814950"/>
            <a:ext cx="4536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" name="Shape 84"/>
          <p:cNvCxnSpPr/>
          <p:nvPr/>
        </p:nvCxnSpPr>
        <p:spPr>
          <a:xfrm>
            <a:off x="2867425" y="2973825"/>
            <a:ext cx="4786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" name="Shape 85"/>
          <p:cNvCxnSpPr/>
          <p:nvPr/>
        </p:nvCxnSpPr>
        <p:spPr>
          <a:xfrm>
            <a:off x="2860975" y="3132700"/>
            <a:ext cx="4539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6" name="Shape 86"/>
          <p:cNvCxnSpPr/>
          <p:nvPr/>
        </p:nvCxnSpPr>
        <p:spPr>
          <a:xfrm>
            <a:off x="2860975" y="3298050"/>
            <a:ext cx="3242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" name="Shape 87"/>
          <p:cNvCxnSpPr/>
          <p:nvPr/>
        </p:nvCxnSpPr>
        <p:spPr>
          <a:xfrm>
            <a:off x="3214375" y="4011625"/>
            <a:ext cx="51528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" name="Shape 88"/>
          <p:cNvCxnSpPr/>
          <p:nvPr/>
        </p:nvCxnSpPr>
        <p:spPr>
          <a:xfrm>
            <a:off x="2862475" y="4183475"/>
            <a:ext cx="4220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descr="princeton_bitcoin_workshop_dinner.jpeg" id="520" name="Shape 5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424" y="1017724"/>
            <a:ext cx="5361149" cy="40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597112" y="1529450"/>
            <a:ext cx="19164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26" name="Shape 526"/>
          <p:cNvSpPr/>
          <p:nvPr/>
        </p:nvSpPr>
        <p:spPr>
          <a:xfrm>
            <a:off x="597125" y="2981850"/>
            <a:ext cx="1916400" cy="71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Rest of Network</a:t>
            </a:r>
          </a:p>
        </p:txBody>
      </p:sp>
      <p:sp>
        <p:nvSpPr>
          <p:cNvPr id="527" name="Shape 527"/>
          <p:cNvSpPr/>
          <p:nvPr/>
        </p:nvSpPr>
        <p:spPr>
          <a:xfrm>
            <a:off x="2755087" y="15555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528" name="Shape 528"/>
          <p:cNvSpPr/>
          <p:nvPr/>
        </p:nvSpPr>
        <p:spPr>
          <a:xfrm>
            <a:off x="2755100" y="300795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529" name="Shape 529"/>
          <p:cNvSpPr/>
          <p:nvPr/>
        </p:nvSpPr>
        <p:spPr>
          <a:xfrm>
            <a:off x="3740362" y="15555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530" name="Shape 530"/>
          <p:cNvSpPr/>
          <p:nvPr/>
        </p:nvSpPr>
        <p:spPr>
          <a:xfrm>
            <a:off x="4677337" y="1555550"/>
            <a:ext cx="743700" cy="6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531" name="Shape 531"/>
          <p:cNvCxnSpPr>
            <a:stCxn id="527" idx="3"/>
            <a:endCxn id="529" idx="1"/>
          </p:cNvCxnSpPr>
          <p:nvPr/>
        </p:nvCxnSpPr>
        <p:spPr>
          <a:xfrm>
            <a:off x="3498787" y="1885550"/>
            <a:ext cx="2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32" name="Shape 532"/>
          <p:cNvCxnSpPr>
            <a:endCxn id="530" idx="1"/>
          </p:cNvCxnSpPr>
          <p:nvPr/>
        </p:nvCxnSpPr>
        <p:spPr>
          <a:xfrm>
            <a:off x="4484137" y="1885550"/>
            <a:ext cx="19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33" name="Shape 533"/>
          <p:cNvCxnSpPr>
            <a:stCxn id="530" idx="3"/>
          </p:cNvCxnSpPr>
          <p:nvPr/>
        </p:nvCxnSpPr>
        <p:spPr>
          <a:xfrm>
            <a:off x="5421037" y="1885550"/>
            <a:ext cx="19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34" name="Shape 534"/>
          <p:cNvSpPr/>
          <p:nvPr/>
        </p:nvSpPr>
        <p:spPr>
          <a:xfrm>
            <a:off x="3740300" y="300795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535" name="Shape 535"/>
          <p:cNvSpPr/>
          <p:nvPr/>
        </p:nvSpPr>
        <p:spPr>
          <a:xfrm>
            <a:off x="4677275" y="3007950"/>
            <a:ext cx="743700" cy="660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536" name="Shape 536"/>
          <p:cNvCxnSpPr>
            <a:endCxn id="534" idx="1"/>
          </p:cNvCxnSpPr>
          <p:nvPr/>
        </p:nvCxnSpPr>
        <p:spPr>
          <a:xfrm>
            <a:off x="3498800" y="3337950"/>
            <a:ext cx="2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37" name="Shape 537"/>
          <p:cNvCxnSpPr>
            <a:endCxn id="535" idx="1"/>
          </p:cNvCxnSpPr>
          <p:nvPr/>
        </p:nvCxnSpPr>
        <p:spPr>
          <a:xfrm>
            <a:off x="4484075" y="3337950"/>
            <a:ext cx="19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38" name="Shape 538"/>
          <p:cNvCxnSpPr>
            <a:stCxn id="535" idx="3"/>
          </p:cNvCxnSpPr>
          <p:nvPr/>
        </p:nvCxnSpPr>
        <p:spPr>
          <a:xfrm>
            <a:off x="5420975" y="3337950"/>
            <a:ext cx="19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39" name="Shape 539"/>
          <p:cNvSpPr txBox="1"/>
          <p:nvPr/>
        </p:nvSpPr>
        <p:spPr>
          <a:xfrm>
            <a:off x="5951875" y="3007950"/>
            <a:ext cx="16323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51%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5951875" y="1529450"/>
            <a:ext cx="16323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49</a:t>
            </a:r>
            <a:r>
              <a:rPr lang="en" sz="3600"/>
              <a:t>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descr="Screen Shot 2016-11-24 at 8.09.56 PM.png" id="546" name="Shape 5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436" y="1190650"/>
            <a:ext cx="5337124" cy="390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52" name="Shape 552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53" name="Shape 553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54" name="Shape 554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57" name="Shape 557"/>
          <p:cNvCxnSpPr>
            <a:stCxn id="556" idx="3"/>
            <a:endCxn id="555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8" name="Shape 558"/>
          <p:cNvCxnSpPr>
            <a:stCxn id="555" idx="3"/>
            <a:endCxn id="554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64" name="Shape 564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65" name="Shape 565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66" name="Shape 566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69" name="Shape 569"/>
          <p:cNvCxnSpPr>
            <a:stCxn id="568" idx="3"/>
            <a:endCxn id="567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70" name="Shape 570"/>
          <p:cNvCxnSpPr>
            <a:stCxn id="567" idx="3"/>
            <a:endCxn id="566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71" name="Shape 571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72" name="Shape 572"/>
          <p:cNvCxnSpPr>
            <a:stCxn id="566" idx="3"/>
            <a:endCxn id="571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78" name="Shape 578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79" name="Shape 579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80" name="Shape 580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83" name="Shape 583"/>
          <p:cNvCxnSpPr>
            <a:stCxn id="582" idx="3"/>
            <a:endCxn id="581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4" name="Shape 584"/>
          <p:cNvCxnSpPr>
            <a:stCxn id="581" idx="3"/>
            <a:endCxn id="580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85" name="Shape 585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86" name="Shape 586"/>
          <p:cNvCxnSpPr>
            <a:stCxn id="580" idx="3"/>
            <a:endCxn id="585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87" name="Shape 587"/>
          <p:cNvSpPr/>
          <p:nvPr/>
        </p:nvSpPr>
        <p:spPr>
          <a:xfrm>
            <a:off x="6433037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88" name="Shape 588"/>
          <p:cNvCxnSpPr>
            <a:stCxn id="585" idx="3"/>
            <a:endCxn id="587" idx="1"/>
          </p:cNvCxnSpPr>
          <p:nvPr/>
        </p:nvCxnSpPr>
        <p:spPr>
          <a:xfrm>
            <a:off x="5997712" y="1973700"/>
            <a:ext cx="4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94" name="Shape 594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95" name="Shape 595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96" name="Shape 596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99" name="Shape 599"/>
          <p:cNvCxnSpPr>
            <a:stCxn id="598" idx="3"/>
            <a:endCxn id="597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00" name="Shape 600"/>
          <p:cNvCxnSpPr>
            <a:stCxn id="597" idx="3"/>
            <a:endCxn id="596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01" name="Shape 601"/>
          <p:cNvSpPr/>
          <p:nvPr/>
        </p:nvSpPr>
        <p:spPr>
          <a:xfrm>
            <a:off x="5254000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2" name="Shape 602"/>
          <p:cNvCxnSpPr>
            <a:stCxn id="596" idx="3"/>
            <a:endCxn id="601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03" name="Shape 603"/>
          <p:cNvSpPr/>
          <p:nvPr/>
        </p:nvSpPr>
        <p:spPr>
          <a:xfrm>
            <a:off x="6433025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4" name="Shape 604"/>
          <p:cNvCxnSpPr>
            <a:stCxn id="601" idx="3"/>
            <a:endCxn id="603" idx="1"/>
          </p:cNvCxnSpPr>
          <p:nvPr/>
        </p:nvCxnSpPr>
        <p:spPr>
          <a:xfrm>
            <a:off x="5997700" y="1973700"/>
            <a:ext cx="4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05" name="Shape 605"/>
          <p:cNvCxnSpPr>
            <a:stCxn id="601" idx="2"/>
            <a:endCxn id="606" idx="0"/>
          </p:cNvCxnSpPr>
          <p:nvPr/>
        </p:nvCxnSpPr>
        <p:spPr>
          <a:xfrm>
            <a:off x="5625850" y="2303700"/>
            <a:ext cx="510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607" name="Shape 607"/>
          <p:cNvCxnSpPr>
            <a:endCxn id="608" idx="0"/>
          </p:cNvCxnSpPr>
          <p:nvPr/>
        </p:nvCxnSpPr>
        <p:spPr>
          <a:xfrm>
            <a:off x="6851425" y="2303625"/>
            <a:ext cx="510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606" name="Shape 606"/>
          <p:cNvSpPr/>
          <p:nvPr/>
        </p:nvSpPr>
        <p:spPr>
          <a:xfrm>
            <a:off x="5258950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6484675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9" name="Shape 609"/>
          <p:cNvCxnSpPr>
            <a:stCxn id="606" idx="3"/>
            <a:endCxn id="608" idx="1"/>
          </p:cNvCxnSpPr>
          <p:nvPr/>
        </p:nvCxnSpPr>
        <p:spPr>
          <a:xfrm>
            <a:off x="6002650" y="2932725"/>
            <a:ext cx="4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15" name="Shape 615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16" name="Shape 616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17" name="Shape 617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20" name="Shape 620"/>
          <p:cNvCxnSpPr>
            <a:stCxn id="619" idx="3"/>
            <a:endCxn id="618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21" name="Shape 621"/>
          <p:cNvCxnSpPr>
            <a:stCxn id="618" idx="3"/>
            <a:endCxn id="617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22" name="Shape 622"/>
          <p:cNvCxnSpPr>
            <a:stCxn id="617" idx="3"/>
            <a:endCxn id="623" idx="1"/>
          </p:cNvCxnSpPr>
          <p:nvPr/>
        </p:nvCxnSpPr>
        <p:spPr>
          <a:xfrm>
            <a:off x="4410162" y="2932725"/>
            <a:ext cx="8487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23" name="Shape 623"/>
          <p:cNvSpPr/>
          <p:nvPr/>
        </p:nvSpPr>
        <p:spPr>
          <a:xfrm>
            <a:off x="5258950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484675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25" name="Shape 625"/>
          <p:cNvCxnSpPr>
            <a:stCxn id="623" idx="3"/>
            <a:endCxn id="624" idx="1"/>
          </p:cNvCxnSpPr>
          <p:nvPr/>
        </p:nvCxnSpPr>
        <p:spPr>
          <a:xfrm>
            <a:off x="6002650" y="2932725"/>
            <a:ext cx="4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31" name="Shape 631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32" name="Shape 632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33" name="Shape 633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36" name="Shape 636"/>
          <p:cNvCxnSpPr>
            <a:stCxn id="635" idx="3"/>
            <a:endCxn id="634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37" name="Shape 637"/>
          <p:cNvCxnSpPr>
            <a:stCxn id="634" idx="3"/>
            <a:endCxn id="633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43" name="Shape 643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44" name="Shape 644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45" name="Shape 645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48" name="Shape 648"/>
          <p:cNvCxnSpPr>
            <a:stCxn id="647" idx="3"/>
            <a:endCxn id="646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49" name="Shape 649"/>
          <p:cNvCxnSpPr>
            <a:stCxn id="646" idx="3"/>
            <a:endCxn id="645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50" name="Shape 650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51" name="Shape 651"/>
          <p:cNvCxnSpPr>
            <a:stCxn id="645" idx="3"/>
            <a:endCxn id="650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  [1983]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671275" y="1152475"/>
            <a:ext cx="616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Basically ...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Electronic payment systems suffer from loss of privacy and cumbersome trust on single entities. 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Privacy protection, however, encounters issues of security and safety of data.</a:t>
            </a:r>
          </a:p>
        </p:txBody>
      </p:sp>
      <p:pic>
        <p:nvPicPr>
          <p:cNvPr descr="david-chaum-4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57" name="Shape 657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58" name="Shape 658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59" name="Shape 659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62" name="Shape 662"/>
          <p:cNvCxnSpPr>
            <a:stCxn id="661" idx="3"/>
            <a:endCxn id="660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63" name="Shape 663"/>
          <p:cNvCxnSpPr>
            <a:stCxn id="660" idx="3"/>
            <a:endCxn id="659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64" name="Shape 664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5" name="Shape 665"/>
          <p:cNvCxnSpPr>
            <a:stCxn id="659" idx="3"/>
            <a:endCxn id="664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66" name="Shape 666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7" name="Shape 667"/>
          <p:cNvCxnSpPr>
            <a:stCxn id="659" idx="3"/>
            <a:endCxn id="666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73" name="Shape 673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74" name="Shape 674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75" name="Shape 675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7" name="Shape 677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78" name="Shape 678"/>
          <p:cNvCxnSpPr>
            <a:stCxn id="677" idx="3"/>
            <a:endCxn id="676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79" name="Shape 679"/>
          <p:cNvCxnSpPr>
            <a:stCxn id="676" idx="3"/>
            <a:endCxn id="675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80" name="Shape 680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81" name="Shape 681"/>
          <p:cNvCxnSpPr>
            <a:stCxn id="675" idx="3"/>
            <a:endCxn id="680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82" name="Shape 682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83" name="Shape 683"/>
          <p:cNvCxnSpPr>
            <a:stCxn id="675" idx="3"/>
            <a:endCxn id="682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84" name="Shape 684"/>
          <p:cNvSpPr/>
          <p:nvPr/>
        </p:nvSpPr>
        <p:spPr>
          <a:xfrm>
            <a:off x="6495887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85" name="Shape 685"/>
          <p:cNvCxnSpPr>
            <a:stCxn id="680" idx="3"/>
            <a:endCxn id="684" idx="1"/>
          </p:cNvCxnSpPr>
          <p:nvPr/>
        </p:nvCxnSpPr>
        <p:spPr>
          <a:xfrm>
            <a:off x="5997712" y="1973700"/>
            <a:ext cx="49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91" name="Shape 691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92" name="Shape 692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93" name="Shape 693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96" name="Shape 696"/>
          <p:cNvCxnSpPr>
            <a:stCxn id="695" idx="3"/>
            <a:endCxn id="694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97" name="Shape 697"/>
          <p:cNvCxnSpPr>
            <a:stCxn id="694" idx="3"/>
            <a:endCxn id="693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98" name="Shape 698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9" name="Shape 699"/>
          <p:cNvCxnSpPr>
            <a:stCxn id="693" idx="3"/>
            <a:endCxn id="698" idx="1"/>
          </p:cNvCxnSpPr>
          <p:nvPr/>
        </p:nvCxnSpPr>
        <p:spPr>
          <a:xfrm flipH="1" rot="10800000">
            <a:off x="4410162" y="1973625"/>
            <a:ext cx="843900" cy="9591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00" name="Shape 700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01" name="Shape 701"/>
          <p:cNvCxnSpPr>
            <a:stCxn id="693" idx="3"/>
            <a:endCxn id="700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02" name="Shape 702"/>
          <p:cNvSpPr/>
          <p:nvPr/>
        </p:nvSpPr>
        <p:spPr>
          <a:xfrm>
            <a:off x="6495887" y="1643700"/>
            <a:ext cx="743700" cy="660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03" name="Shape 703"/>
          <p:cNvCxnSpPr>
            <a:stCxn id="698" idx="3"/>
            <a:endCxn id="702" idx="1"/>
          </p:cNvCxnSpPr>
          <p:nvPr/>
        </p:nvCxnSpPr>
        <p:spPr>
          <a:xfrm>
            <a:off x="5997712" y="1973700"/>
            <a:ext cx="49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04" name="Shape 704"/>
          <p:cNvCxnSpPr/>
          <p:nvPr/>
        </p:nvCxnSpPr>
        <p:spPr>
          <a:xfrm>
            <a:off x="5279675" y="2597950"/>
            <a:ext cx="733200" cy="67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descr="Nick-Szabo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19 PM.pn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descr="Nick-Szabo.jp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19 PM.pn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35 PM.png"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5" y="2552750"/>
            <a:ext cx="597217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descr="Nick-Szabo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19 PM.pn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35 PM.png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5" y="2552750"/>
            <a:ext cx="59721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24 at 3.58.52 PM.png"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075" y="3362425"/>
            <a:ext cx="608169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37650" y="4462475"/>
            <a:ext cx="2658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Economica"/>
                <a:ea typeface="Economica"/>
                <a:cs typeface="Economica"/>
                <a:sym typeface="Economica"/>
              </a:rPr>
              <a:t>http://unenumerated.blogspot.com/2005/12/bit-gold.html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</p:txBody>
      </p:sp>
      <p:pic>
        <p:nvPicPr>
          <p:cNvPr descr="Screen Shot 2016-11-24 at 4.15.01 PM.pn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0225"/>
            <a:ext cx="9144000" cy="22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