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6858000" cy="9144000"/>
  <p:embeddedFontLst>
    <p:embeddedFont>
      <p:font typeface="Lato" panose="020B0604020202020204" charset="0"/>
      <p:regular r:id="rId54"/>
      <p:bold r:id="rId55"/>
      <p:italic r:id="rId56"/>
      <p:boldItalic r:id="rId57"/>
    </p:embeddedFont>
    <p:embeddedFont>
      <p:font typeface="Playfair Display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Rightscale -cloud computing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 Time, Security, Multiplexing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Sprite OS: Global Shared Memory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Memory access over the network, two machines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Kernel bypass on both sides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Machine 1 -&gt; NIC 1 &lt;-&gt; NIC 2 &lt;- Machine 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TCP transport layer (how to transport, header)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IP Packet layer (address layer)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Process listening on sockets, when it recieves activity operates on sockets aka context switch (expensive)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(time)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Processing - CPU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Transmission -Network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Performance Networking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U-Net and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Goals, Takeaways, and Secret Sauce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62" y="190500"/>
            <a:ext cx="35718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U-Net Goals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Put network processing at user level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Sort of like an Exokernel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This bypasses the Kernel (the middleman)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</a:pPr>
            <a:r>
              <a:rPr lang="en"/>
              <a:t>Decrease number of copies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Holy Grail: Zero Copy Networking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No copying in network activity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 protocol flexibility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U-Net should be able to implement existing protocols for legacy reasons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As a result, high performance and flexibility!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U-Net Takeaways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</a:pPr>
            <a:r>
              <a:rPr lang="en"/>
              <a:t>Putting networking at user level increases performance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Both Latency and Bandwidth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Networking analogy of exokernel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U-Net Secret Sauce	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Create sockets at the user level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Called endpoints in U-Net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Let Network Interface Card (NIC) handle networking instead of CPU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Mach3 (Exokernel)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User level implementation of TCP/IP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Not done for performance -no choice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Parallel computing/HPC community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Required specialized hardware and software (e.g. no TCP)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Custom Machines = Expensive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Still holds today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Inner Workings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LcParenBoth"/>
            </a:pPr>
            <a:r>
              <a:rPr lang="en"/>
              <a:t>The traditional network. Kernel as a middleman</a:t>
            </a:r>
          </a:p>
          <a:p>
            <a:pPr marL="457200" lvl="0" indent="-228600">
              <a:spcBef>
                <a:spcPts val="0"/>
              </a:spcBef>
              <a:buAutoNum type="alphaLcParenBoth"/>
            </a:pPr>
            <a:r>
              <a:rPr lang="en"/>
              <a:t>U-Net. Direct access to network interface</a:t>
            </a:r>
          </a:p>
        </p:txBody>
      </p:sp>
      <p:pic>
        <p:nvPicPr>
          <p:cNvPr id="161" name="Shape 161" descr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" y="846125"/>
            <a:ext cx="4469124" cy="31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524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676225" y="2244725"/>
            <a:ext cx="588600" cy="541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NIC</a:t>
            </a:r>
          </a:p>
        </p:txBody>
      </p:sp>
      <p:sp>
        <p:nvSpPr>
          <p:cNvPr id="168" name="Shape 168"/>
          <p:cNvSpPr/>
          <p:nvPr/>
        </p:nvSpPr>
        <p:spPr>
          <a:xfrm>
            <a:off x="5863475" y="2488175"/>
            <a:ext cx="339000" cy="10524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202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541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524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863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202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541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880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558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7897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880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219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558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897475" y="14357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219475" y="2488175"/>
            <a:ext cx="339000" cy="10524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281900" y="1513025"/>
            <a:ext cx="249900" cy="2439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281900" y="17569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281900" y="20008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4281900" y="22447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281900" y="24886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281900" y="27325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281900" y="29764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4281900" y="3220325"/>
            <a:ext cx="249900" cy="2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 rot="-1822023">
            <a:off x="3300590" y="1843516"/>
            <a:ext cx="973221" cy="1916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2267989">
            <a:off x="4484943" y="2082328"/>
            <a:ext cx="1604491" cy="1916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-10798940">
            <a:off x="1520440" y="2419463"/>
            <a:ext cx="973200" cy="19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6446175" y="3716750"/>
            <a:ext cx="1260600" cy="4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Memory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834575" y="3482750"/>
            <a:ext cx="1350900" cy="9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Message Queue</a:t>
            </a:r>
          </a:p>
        </p:txBody>
      </p:sp>
      <p:sp>
        <p:nvSpPr>
          <p:cNvPr id="196" name="Shape 196"/>
          <p:cNvSpPr txBox="1"/>
          <p:nvPr/>
        </p:nvSpPr>
        <p:spPr>
          <a:xfrm rot="-1883233">
            <a:off x="2969898" y="1541601"/>
            <a:ext cx="1385317" cy="422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Look in Queue</a:t>
            </a:r>
          </a:p>
        </p:txBody>
      </p:sp>
      <p:sp>
        <p:nvSpPr>
          <p:cNvPr id="197" name="Shape 197"/>
          <p:cNvSpPr txBox="1"/>
          <p:nvPr/>
        </p:nvSpPr>
        <p:spPr>
          <a:xfrm rot="2284709">
            <a:off x="4674460" y="1728187"/>
            <a:ext cx="1385348" cy="422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DMA to Memory</a:t>
            </a:r>
          </a:p>
        </p:txBody>
      </p:sp>
      <p:sp>
        <p:nvSpPr>
          <p:cNvPr id="198" name="Shape 198"/>
          <p:cNvSpPr txBox="1"/>
          <p:nvPr/>
        </p:nvSpPr>
        <p:spPr>
          <a:xfrm rot="617">
            <a:off x="1059450" y="2065924"/>
            <a:ext cx="1671000" cy="4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U-Net Traffic (send)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967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 Simplified View of U-Net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898475" y="228700"/>
            <a:ext cx="4045200" cy="50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U-Net Design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369600" y="142250"/>
            <a:ext cx="3837000" cy="452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</a:rPr>
              <a:t>Endpoints</a:t>
            </a:r>
            <a:r>
              <a:rPr lang="en">
                <a:solidFill>
                  <a:schemeClr val="dk1"/>
                </a:solidFill>
              </a:rPr>
              <a:t> are a handle into the network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Sort of like socket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</a:rPr>
              <a:t>Communication Segments</a:t>
            </a:r>
            <a:r>
              <a:rPr lang="en">
                <a:solidFill>
                  <a:schemeClr val="dk1"/>
                </a:solidFill>
              </a:rPr>
              <a:t>,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Sections of memory holding message contents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</a:rPr>
              <a:t>Message Queues</a:t>
            </a:r>
            <a:r>
              <a:rPr lang="en">
                <a:solidFill>
                  <a:schemeClr val="dk1"/>
                </a:solidFill>
              </a:rPr>
              <a:t> hold descriptors of messages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Hold pointers, not data</a:t>
            </a:r>
          </a:p>
        </p:txBody>
      </p:sp>
      <p:pic>
        <p:nvPicPr>
          <p:cNvPr id="206" name="Shape 206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75" y="654300"/>
            <a:ext cx="3897999" cy="43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65500" y="548650"/>
            <a:ext cx="4045200" cy="75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U-Net (1995)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849" y="3073150"/>
            <a:ext cx="2608575" cy="17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576" y="724200"/>
            <a:ext cx="1441325" cy="22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006" y="724193"/>
            <a:ext cx="2794499" cy="15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265500" y="1368223"/>
            <a:ext cx="4045200" cy="282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Thorsten von Eicken 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○"/>
            </a:pPr>
            <a:r>
              <a:rPr lang="en" sz="1800"/>
              <a:t>Ph.D Berkeley, Prof Cornell, now CTO at RightScale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Anindya Basu 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○"/>
            </a:pPr>
            <a:r>
              <a:rPr lang="en" sz="1800"/>
              <a:t>Ph.D Cornell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Vineet Buch 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○"/>
            </a:pPr>
            <a:r>
              <a:rPr lang="en" sz="1800"/>
              <a:t>MS Cornell, now at Google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Werner Vogels 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○"/>
            </a:pPr>
            <a:r>
              <a:rPr lang="en" sz="1800"/>
              <a:t>Cornell, Amazon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369600" y="142250"/>
            <a:ext cx="3837000" cy="452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</a:pPr>
            <a:r>
              <a:rPr lang="en">
                <a:solidFill>
                  <a:schemeClr val="dk1"/>
                </a:solidFill>
              </a:rPr>
              <a:t>User accessing U-Net create endpoint, queues, alloc memory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898475" y="228700"/>
            <a:ext cx="4045200" cy="50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U-Net Design</a:t>
            </a:r>
          </a:p>
        </p:txBody>
      </p:sp>
      <p:pic>
        <p:nvPicPr>
          <p:cNvPr id="213" name="Shape 213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75" y="654300"/>
            <a:ext cx="3897999" cy="43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369600" y="142250"/>
            <a:ext cx="3837000" cy="452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buAutoNum type="arabicPeriod"/>
            </a:pPr>
            <a:r>
              <a:rPr lang="en">
                <a:solidFill>
                  <a:schemeClr val="dk1"/>
                </a:solidFill>
              </a:rPr>
              <a:t>To send, user puts message in communication segment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A descriptor (pointer) gets put into send queue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Looking in send queue, NIC grabs descriptor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Using a DMA, NIC retrieves message from communication segment and sends it out to receive endpoint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898475" y="228700"/>
            <a:ext cx="4045200" cy="50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U-Net Design</a:t>
            </a:r>
          </a:p>
        </p:txBody>
      </p:sp>
      <p:pic>
        <p:nvPicPr>
          <p:cNvPr id="220" name="Shape 220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75" y="654300"/>
            <a:ext cx="3897999" cy="43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369600" y="142250"/>
            <a:ext cx="3837000" cy="452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Descriptor put onto receive queue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buAutoNum type="arabicPeriod"/>
            </a:pPr>
            <a:r>
              <a:rPr lang="en">
                <a:solidFill>
                  <a:schemeClr val="dk1"/>
                </a:solidFill>
              </a:rPr>
              <a:t>To receive, user looks in free queue for empty communication segment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Message then written into empty communication segment by NIC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898475" y="228700"/>
            <a:ext cx="4045200" cy="50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U-Net Design</a:t>
            </a:r>
          </a:p>
        </p:txBody>
      </p:sp>
      <p:pic>
        <p:nvPicPr>
          <p:cNvPr id="227" name="Shape 227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75" y="654300"/>
            <a:ext cx="3897999" cy="43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20779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NIC handles everything else!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Zero Copy and “True” Zero Copy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 the literature, a zero copy is one that does not use any excess memory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I.e. Is not copied to a buffer first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Zero Copies in traditional networking isn’t “true”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Buffering MUST occur between kernel and application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Communication buffer (kernel) to application buffer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U-Net attempts to support true zero copying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Authors note need for specialized hardware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Numbers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Two measures of “Performance”: Latency and Bandwidth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Latency: Delay in messages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Bandwidth: bits/sec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Highway analogy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50" y="444600"/>
            <a:ext cx="4848300" cy="425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 descr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412" y="119062"/>
            <a:ext cx="48291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Food for Thought: Trade-offs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What are some trade-offs associated with switching from OS level to application level networking?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Why is OS level networking far more popular?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Food for Thought: Trade-offs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Development time vs performance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Application development requires re-implementation of key features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Why is OS level networking far more popular?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Same reason exokernels/microkernels aren’t successful!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Standard interface makes life easy for developer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Security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Without kernel, more things to worry about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Multiplexing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How to efficiently share network?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265500" y="277700"/>
            <a:ext cx="4045200" cy="72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FaRM (2014)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400"/>
              <a:t>Aleksandar Dragojevic (Ph.D EPFL)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 Dushyanth Narayanan (Ph.D Carnegie Mellon)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Orion Hodson (Ph.D University College London)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Miguel Castro (Ph.D MIT)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50" y="1094175"/>
            <a:ext cx="1707225" cy="1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200" y="109055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275" y="3042187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2800" y="2926075"/>
            <a:ext cx="1381299" cy="20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Relatively modern Distributed Computing Platform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Uses Remote Direct Memory Accesses (RDMA) for performance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RDMA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8781"/>
            <a:ext cx="9144000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RDMA: A History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U-Net (1995)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Virtual Interface Architecture (VIA) (1997)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U-Net interface + Remote DMA service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/>
              <a:t>RDMA (2001-2002)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Succeeds where prior work didn’t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Widely adopted kernel-bypass networking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Standard “interface” (known as verbs)</a:t>
            </a:r>
          </a:p>
          <a:p>
            <a:pPr marL="1828800" lvl="3" indent="-342900" rtl="0">
              <a:spcBef>
                <a:spcPts val="0"/>
              </a:spcBef>
              <a:buSzPct val="100000"/>
            </a:pPr>
            <a:r>
              <a:rPr lang="en" sz="1800"/>
              <a:t>Not a real interface, verbs define legal operations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RDMA over Infiniband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Infiniband networks = HPC Networks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RDMA traditionally used in Infiniband Networks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Infiniband has a number of vendors, including Intel, Qlogic, and Mellanox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Used extensively in HPC machines (Supercomputers)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Expensive, requires specialized hardware (physical network and NIC)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100Gb/s standard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RDMA over Ethernet/TCP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RoCE: RDMA done over Ethernet instead of Infiniband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(RDMA over Converged Ethernet)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Still requires specialized hardware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Cheaper because need only specialized NICs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40Gb/s (and maybe 60Gb/s)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RoCE seems to scale worse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iWARP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RDMA over TCP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Once again, cheaper; only needs specialized NICs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Big arguments over which technology preferable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RDMA Today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Widely used in Data Centers, HPC, Storage Systems, Medical Imaging, etc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RoCE seems to be the most popular.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Azure offers RDMA over Infiniband as well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Supported natively in (newer) Linux, some Windows, and </a:t>
            </a:r>
            <a:r>
              <a:rPr lang="en" sz="1800"/>
              <a:t>OSX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Bandwidth growing… 1Tb/s in the future!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RDMA Works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RDMA traffic sent directly to NIC without interrupting CPU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 remote memory region registers with the NIC first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NIC records virtual to physical page mappings.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When NIC receives RDMA request, it performs a Direct Memory Access into memory and returns the data to client.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/>
              <a:t>Kernel bypass on both sides of traffic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Traditional Network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A message explicitly managed by the kernel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Traverse network “stack”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024" y="165325"/>
            <a:ext cx="4639948" cy="449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Shape 337"/>
          <p:cNvGrpSpPr/>
          <p:nvPr/>
        </p:nvGrpSpPr>
        <p:grpSpPr>
          <a:xfrm>
            <a:off x="4774861" y="1593556"/>
            <a:ext cx="3782085" cy="1946940"/>
            <a:chOff x="3362025" y="1435775"/>
            <a:chExt cx="4874450" cy="2104800"/>
          </a:xfrm>
        </p:grpSpPr>
        <p:sp>
          <p:nvSpPr>
            <p:cNvPr id="338" name="Shape 338"/>
            <p:cNvSpPr/>
            <p:nvPr/>
          </p:nvSpPr>
          <p:spPr>
            <a:xfrm>
              <a:off x="5524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3362025" y="2244725"/>
              <a:ext cx="588600" cy="5412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3F3F3"/>
                  </a:solidFill>
                </a:rPr>
                <a:t>NIC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5863475" y="2488175"/>
              <a:ext cx="339000" cy="10524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202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541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524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63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202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541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80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558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7897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880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7219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558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7897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219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815300" y="1513025"/>
              <a:ext cx="249900" cy="2439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815300" y="17569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815300" y="20008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815300" y="22447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815300" y="24886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815300" y="27325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815300" y="29764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815300" y="32203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 rot="-2008177">
              <a:off x="3901188" y="1875759"/>
              <a:ext cx="973173" cy="19162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rot="2938034">
              <a:off x="4917395" y="2026868"/>
              <a:ext cx="1214183" cy="1917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11700" y="967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 Simplified View of RDMA</a:t>
            </a:r>
          </a:p>
        </p:txBody>
      </p:sp>
      <p:grpSp>
        <p:nvGrpSpPr>
          <p:cNvPr id="366" name="Shape 366"/>
          <p:cNvGrpSpPr/>
          <p:nvPr/>
        </p:nvGrpSpPr>
        <p:grpSpPr>
          <a:xfrm flipH="1">
            <a:off x="412536" y="1593556"/>
            <a:ext cx="3782085" cy="1946940"/>
            <a:chOff x="3362025" y="1435775"/>
            <a:chExt cx="4874450" cy="2104800"/>
          </a:xfrm>
        </p:grpSpPr>
        <p:sp>
          <p:nvSpPr>
            <p:cNvPr id="367" name="Shape 367"/>
            <p:cNvSpPr/>
            <p:nvPr/>
          </p:nvSpPr>
          <p:spPr>
            <a:xfrm>
              <a:off x="5524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3362025" y="2244725"/>
              <a:ext cx="588600" cy="5412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3F3F3"/>
                  </a:solidFill>
                </a:rPr>
                <a:t>NIC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5863475" y="2488175"/>
              <a:ext cx="339000" cy="10524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202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541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524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863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202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541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880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7558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897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880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219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558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897475" y="14357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7219475" y="2488175"/>
              <a:ext cx="339000" cy="1052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4815300" y="1513025"/>
              <a:ext cx="249900" cy="2439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4815300" y="17569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4815300" y="20008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15300" y="22447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15300" y="24886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815300" y="27325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815300" y="29764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815300" y="3220325"/>
              <a:ext cx="249900" cy="24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 rot="-2008177">
              <a:off x="3901188" y="1875759"/>
              <a:ext cx="973173" cy="19162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 rot="2938034">
              <a:off x="4917395" y="2026868"/>
              <a:ext cx="1214183" cy="1917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4" name="Shape 394"/>
          <p:cNvSpPr/>
          <p:nvPr/>
        </p:nvSpPr>
        <p:spPr>
          <a:xfrm>
            <a:off x="4263450" y="2533100"/>
            <a:ext cx="447300" cy="142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922775" y="3636450"/>
            <a:ext cx="10644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1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973850" y="3636450"/>
            <a:ext cx="10644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Machine 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Goals and Secret Sauce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 Goals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</a:pPr>
            <a:r>
              <a:rPr lang="en"/>
              <a:t>If one has control over all machines, why worry about networking?  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Just write to memory directly between machines</a:t>
            </a: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Not an original idea (Sprite OS, Global Shared Memory, etc)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Streamline memory management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The user should not worry about machine-level memory management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FaRM Secret Sauce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</a:pPr>
            <a:r>
              <a:rPr lang="en"/>
              <a:t>Use RDMA. Leads to massive performance gains in terms of latency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Use a Shared Memory Address Space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Treat cluster memory as a shared resource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Memory management is far easier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Powerful Abstraction!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FaRM Design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FaRM is a distributed supports two main communication primitives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One-sided RDMA reads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RDMA message passing between nodes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FaRM Design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6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Shared address space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Memory of all machines in the cluster exposed as shared memory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This is powerful! 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Requires some management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Reads from this shared address space are done via one-sided RDMA reads</a:t>
            </a:r>
          </a:p>
        </p:txBody>
      </p:sp>
      <p:sp>
        <p:nvSpPr>
          <p:cNvPr id="426" name="Shape 426"/>
          <p:cNvSpPr/>
          <p:nvPr/>
        </p:nvSpPr>
        <p:spPr>
          <a:xfrm>
            <a:off x="8919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  <p:sp>
        <p:nvSpPr>
          <p:cNvPr id="427" name="Shape 427"/>
          <p:cNvSpPr/>
          <p:nvPr/>
        </p:nvSpPr>
        <p:spPr>
          <a:xfrm>
            <a:off x="17496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2</a:t>
            </a:r>
          </a:p>
        </p:txBody>
      </p:sp>
      <p:sp>
        <p:nvSpPr>
          <p:cNvPr id="428" name="Shape 428"/>
          <p:cNvSpPr/>
          <p:nvPr/>
        </p:nvSpPr>
        <p:spPr>
          <a:xfrm>
            <a:off x="26073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3</a:t>
            </a:r>
          </a:p>
        </p:txBody>
      </p:sp>
      <p:sp>
        <p:nvSpPr>
          <p:cNvPr id="429" name="Shape 429"/>
          <p:cNvSpPr/>
          <p:nvPr/>
        </p:nvSpPr>
        <p:spPr>
          <a:xfrm>
            <a:off x="3465050" y="3502350"/>
            <a:ext cx="857700" cy="861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4</a:t>
            </a:r>
          </a:p>
        </p:txBody>
      </p:sp>
      <p:sp>
        <p:nvSpPr>
          <p:cNvPr id="430" name="Shape 430"/>
          <p:cNvSpPr/>
          <p:nvPr/>
        </p:nvSpPr>
        <p:spPr>
          <a:xfrm>
            <a:off x="43227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5</a:t>
            </a:r>
          </a:p>
        </p:txBody>
      </p:sp>
      <p:sp>
        <p:nvSpPr>
          <p:cNvPr id="431" name="Shape 431"/>
          <p:cNvSpPr/>
          <p:nvPr/>
        </p:nvSpPr>
        <p:spPr>
          <a:xfrm>
            <a:off x="51804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6</a:t>
            </a:r>
          </a:p>
        </p:txBody>
      </p:sp>
      <p:sp>
        <p:nvSpPr>
          <p:cNvPr id="432" name="Shape 432"/>
          <p:cNvSpPr/>
          <p:nvPr/>
        </p:nvSpPr>
        <p:spPr>
          <a:xfrm>
            <a:off x="60381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33" name="Shape 433"/>
          <p:cNvSpPr/>
          <p:nvPr/>
        </p:nvSpPr>
        <p:spPr>
          <a:xfrm>
            <a:off x="6895850" y="3502350"/>
            <a:ext cx="857700" cy="8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 Implementation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This shared memory abstraction must be maintained internally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 machine associated with a piece of shared memory goes down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Despite this, shared memory must still be consistent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Map shared memory to machines via ring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Replication to guarantee fault-tolerance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Membership determined using Zookeeper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Analogy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DHT but where keys are memory addresses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Performance Numbers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hape 449" descr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075" y="415287"/>
            <a:ext cx="6329849" cy="4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Traditional Network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Send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Application buffer -&gt; Socket Buffer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Attach headers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Move to Network Interface Card (NIC) 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Receive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Same story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NIC buffer -&gt; Socket Buffer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Parse Headers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Socket Buffer -&gt; Application Buffer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en" sz="1600"/>
              <a:t>Context Switch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425" y="744048"/>
            <a:ext cx="3775700" cy="393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 descr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221737"/>
            <a:ext cx="3898950" cy="47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Food for Thought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RMDA improved upon a good idea by providing a standard interface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Is there any analogous thing in the exokernel case?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FaRM’s shared memory abstraction is convenient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What are the trade-offs with this approach?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Costs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25" y="591648"/>
            <a:ext cx="3775700" cy="39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261200" y="1785300"/>
            <a:ext cx="797700" cy="702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5131125" y="1908975"/>
            <a:ext cx="2339100" cy="5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Processing Cost</a:t>
            </a:r>
          </a:p>
        </p:txBody>
      </p:sp>
      <p:sp>
        <p:nvSpPr>
          <p:cNvPr id="97" name="Shape 97"/>
          <p:cNvSpPr/>
          <p:nvPr/>
        </p:nvSpPr>
        <p:spPr>
          <a:xfrm>
            <a:off x="4261200" y="3766500"/>
            <a:ext cx="797700" cy="702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5131125" y="3890175"/>
            <a:ext cx="2339100" cy="5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Transmission Cost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Transmission cost vs Processing cost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52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Network layers in a kernel are not a problem if transmission cost dominate!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Large messages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For example, video streaming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Transmission cost &gt;&gt; Processing cost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More often than not, messages are small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Processing cost &gt;&gt; Transmission cost 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Layers increasing latency, decrease bandwidth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the problems with traditional networking?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are the problems with this model?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Messages go through Kernel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More processing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Applications have to interface with Kernel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Multiple copies of same message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Unnecessary replication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Low Flexibility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Protocol processing inside Kernel means no new interfaces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As a result, poor performance and flexibility!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On-screen Show (16:9)</PresentationFormat>
  <Paragraphs>245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Lato</vt:lpstr>
      <vt:lpstr>Arial</vt:lpstr>
      <vt:lpstr>Playfair Display</vt:lpstr>
      <vt:lpstr>coral</vt:lpstr>
      <vt:lpstr>High Performance Networking</vt:lpstr>
      <vt:lpstr>U-Net (1995)</vt:lpstr>
      <vt:lpstr>Motivation</vt:lpstr>
      <vt:lpstr>The Traditional Network</vt:lpstr>
      <vt:lpstr>The Traditional Network</vt:lpstr>
      <vt:lpstr>Costs</vt:lpstr>
      <vt:lpstr>Transmission cost vs Processing cost</vt:lpstr>
      <vt:lpstr>What are the problems with traditional networking? </vt:lpstr>
      <vt:lpstr>What are the problems with this model? </vt:lpstr>
      <vt:lpstr>Goals, Takeaways, and Secret Sauce</vt:lpstr>
      <vt:lpstr>PowerPoint Presentation</vt:lpstr>
      <vt:lpstr>U-Net Goals</vt:lpstr>
      <vt:lpstr>U-Net Takeaways</vt:lpstr>
      <vt:lpstr>U-Net Secret Sauce </vt:lpstr>
      <vt:lpstr>Related Work</vt:lpstr>
      <vt:lpstr>Inner Workings</vt:lpstr>
      <vt:lpstr>PowerPoint Presentation</vt:lpstr>
      <vt:lpstr>A Simplified View of U-Net</vt:lpstr>
      <vt:lpstr>U-Net Design</vt:lpstr>
      <vt:lpstr>U-Net Design</vt:lpstr>
      <vt:lpstr>U-Net Design</vt:lpstr>
      <vt:lpstr>U-Net Design</vt:lpstr>
      <vt:lpstr>NIC handles everything else!</vt:lpstr>
      <vt:lpstr>Zero Copy and “True” Zero Copy</vt:lpstr>
      <vt:lpstr>Performance Numbers</vt:lpstr>
      <vt:lpstr>Performance</vt:lpstr>
      <vt:lpstr>PowerPoint Presentation</vt:lpstr>
      <vt:lpstr>PowerPoint Presentation</vt:lpstr>
      <vt:lpstr>Food for Thought: Trade-offs</vt:lpstr>
      <vt:lpstr>Food for Thought: Trade-offs</vt:lpstr>
      <vt:lpstr>FaRM (2014)</vt:lpstr>
      <vt:lpstr>FaRM</vt:lpstr>
      <vt:lpstr>RDMA</vt:lpstr>
      <vt:lpstr>PowerPoint Presentation</vt:lpstr>
      <vt:lpstr>RDMA: A History</vt:lpstr>
      <vt:lpstr>RDMA over Infiniband</vt:lpstr>
      <vt:lpstr>RDMA over Ethernet/TCP</vt:lpstr>
      <vt:lpstr>RDMA Today</vt:lpstr>
      <vt:lpstr>How RDMA Works</vt:lpstr>
      <vt:lpstr>PowerPoint Presentation</vt:lpstr>
      <vt:lpstr>A Simplified View of RDMA</vt:lpstr>
      <vt:lpstr>Goals and Secret Sauce</vt:lpstr>
      <vt:lpstr>FaRM Goals</vt:lpstr>
      <vt:lpstr>FaRM Secret Sauce</vt:lpstr>
      <vt:lpstr>FaRM Design</vt:lpstr>
      <vt:lpstr>FaRM Design</vt:lpstr>
      <vt:lpstr>FaRM Implementation</vt:lpstr>
      <vt:lpstr>Performance Numbers</vt:lpstr>
      <vt:lpstr>PowerPoint Presentation</vt:lpstr>
      <vt:lpstr>PowerPoint Presentation</vt:lpstr>
      <vt:lpstr>Food for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Networking</dc:title>
  <cp:lastModifiedBy>Hakim Weatherspoon</cp:lastModifiedBy>
  <cp:revision>1</cp:revision>
  <dcterms:modified xsi:type="dcterms:W3CDTF">2016-11-27T19:59:00Z</dcterms:modified>
</cp:coreProperties>
</file>