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worth mentioning?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Uncommon at the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Reflect the cloud environment discussed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Later design choices greatly depend on assumptions made here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 writes should fail or delay from consistency management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transactions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SLA = Service Level Agreement, </a:t>
            </a:r>
            <a:r>
              <a:rPr lang="en">
                <a:solidFill>
                  <a:schemeClr val="dk1"/>
                </a:solidFill>
              </a:rPr>
              <a:t>Setting an upper bound on latency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Incremental scalability means minimal tolerance to one node manually added at a time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Generally follows the paper’s table 1 … added non-trivial decisions like flexible durability as well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Minimizing disruption when adding one node at a time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Maintaining a uniform node-key distribution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Addressing node heterogeneity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R+W &gt; N : if assuming no inaccessibility, guaranteed read-your-writes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R+W &gt; N : if assuming no inaccessibility, guaranteed read-your-writes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key idea is that Dynamo aggressively accepts all writes that it receives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Give background because this is the last class on P2P we’re doing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“As a review”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Sequence of areas where the P2P design pattern was applied in research, from the beginning of interest in P2P to the cloud environment where Dynamo picks up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Cassandra: mention some interesting design choices and do a bit of comparison to Dynamo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I tried looking around but couldn’t find a formal definition. This is the definition that I have, if Hakim wants to interject here…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In relation to the server/client setup 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What this means for the individual node as a client is that…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Why is P2P worth mentioning? Because a correct use of P2P’s symmetry property can…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Now I will discuss how interest in P2P evolved since it sparked in the early 2000s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The main application of P2P in the early 2000’s was in filesharing systems, including 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The key challenges is using symmetric P2P design to decentralize the content search and search/route on any topology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Then came structured P2P networks with routing geometries is defined with various complex tradeoffs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Original 4 systems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We have reviewed some of these systems, so we know that the main challenges in this area was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Storage systems were built on these routing geometries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b="1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The main challenges facing these … distrusting peers and with high expected churn rate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This new environment created new space for research …. Which is where Dynamo picks up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Also offered as a proprietary service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P2P: Storage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Dynamo’s design considerations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Strict performance requirements, tailored closely to the cloud environment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Very high write availability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C</a:t>
            </a:r>
            <a:r>
              <a:rPr lang="en" sz="1800" b="1" dirty="0"/>
              <a:t>AP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No isolation, single-key updates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99.9th percentile SLA system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Regional power outages are tolerable → Symmetry of function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dirty="0"/>
              <a:t>Incremental </a:t>
            </a:r>
            <a:r>
              <a:rPr lang="en" dirty="0"/>
              <a:t>scalability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Explicit node joins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Low churn rate assumed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List of challenges: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Handling permanent failure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Membership protocol and failure detection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List of challenges: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Incremental scalability and load balance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Adding one node at a time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Uniform node-key distribution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Node heterogeneity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Membership protocol and failure detection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Incremental scalability and load balance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Consistent Hashing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Virtual nodes (as seen in Chord):</a:t>
            </a:r>
            <a:br>
              <a:rPr lang="en" dirty="0"/>
            </a:br>
            <a:r>
              <a:rPr lang="en" dirty="0"/>
              <a:t>Node gets several, smaller key ranges instead of one big one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> </a:t>
            </a:r>
          </a:p>
        </p:txBody>
      </p:sp>
      <p:pic>
        <p:nvPicPr>
          <p:cNvPr id="129" name="Shape 129" descr="http://image.slidesharecdn.com/cassandrapublic-121213121945-phpapp02/95/nosql-essentials-cassandra-21-638.jpg?cb=1355476674"/>
          <p:cNvPicPr preferRelativeResize="0"/>
          <p:nvPr/>
        </p:nvPicPr>
        <p:blipFill rotWithShape="1">
          <a:blip r:embed="rId3">
            <a:alphaModFix/>
          </a:blip>
          <a:srcRect l="33766" t="13404"/>
          <a:stretch/>
        </p:blipFill>
        <p:spPr>
          <a:xfrm>
            <a:off x="4241400" y="2211124"/>
            <a:ext cx="2987399" cy="29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43210"/>
          <a:stretch/>
        </p:blipFill>
        <p:spPr>
          <a:xfrm>
            <a:off x="5945375" y="1017724"/>
            <a:ext cx="1912775" cy="8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9426" y="2429076"/>
            <a:ext cx="2359025" cy="227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Incremental scalability and load balance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Consistent Hashing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Virtual nodes (as seen in Chord):</a:t>
            </a:r>
            <a:br>
              <a:rPr lang="en" dirty="0"/>
            </a:br>
            <a:r>
              <a:rPr lang="en" dirty="0"/>
              <a:t>Node gets several, smaller key ranges instead of one big one</a:t>
            </a:r>
            <a:br>
              <a:rPr lang="en" dirty="0"/>
            </a:br>
            <a:endParaRPr lang="en"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/>
              <a:t>Benefits: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More uniform key-node distribution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dirty="0"/>
              <a:t>Node join and leaves requires only neighbor nodes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800" dirty="0"/>
              <a:t>Variable number of virtual nodes per physical node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 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43210"/>
          <a:stretch/>
        </p:blipFill>
        <p:spPr>
          <a:xfrm>
            <a:off x="5945375" y="1017724"/>
            <a:ext cx="1912775" cy="84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List of challenges: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Flexible durability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Latency vs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Membership protocol and failure detection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Flexible Durability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Key preference list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N - # of healthy nodes coordinator references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W - min # of responses for put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 - min # of responses for get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R, W, N tradeoffs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W↑ ⇒ Consistency↑, latency↑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R↑ ⇒ Consistency↑, latency↑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N↑ ⇒ Durability↑, load on coord↑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R + W &gt; N : Read-your-writes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Flexible Durability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Key preference list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N - # of healthy nodes coordinator references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W - min # of responses for put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 - min # of responses for get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R, W, N tradeoffs</a:t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Benefits: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Tunable consistency, latency, and fault-tolerance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Fastest possible latency out of the N healthy replicas every time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dirty="0"/>
              <a:t>Allows hinted handoff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List of challenges: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High write availability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 b="1" dirty="0"/>
              <a:t>Writes cannot fail or delay because of consistency management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Membership protocol and failure detection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Achieving High Write Availability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Weak consistency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Small W → outdated objects lying around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Small R → outdated objects reads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Update by itself is meaningful and should preserve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Accept all updates, even on outdated copies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Updates on outdated copies ⇒ DAG object was-before relation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Given two copies, should be able to tell: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Was-before relation → Subsume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Independent → preserve both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But single version number forces total ordering (Lamport clock)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outline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(Relatively) chronological overview of P2P areas: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What is P2P?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Filesharing → structured networks → storage → the cloud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Dynamo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Design considerations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Challenges and design techniques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Evaluation, takeaways, and discussion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Cassandra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Vs Dynamo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Notable design choices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Hiding Concurrency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7510"/>
          <a:stretch/>
        </p:blipFill>
        <p:spPr>
          <a:xfrm>
            <a:off x="4113275" y="311825"/>
            <a:ext cx="4339324" cy="43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5026000" y="3572050"/>
            <a:ext cx="975000" cy="7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694550" y="988624"/>
            <a:ext cx="975000" cy="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(1)</a:t>
            </a:r>
          </a:p>
        </p:txBody>
      </p:sp>
      <p:sp>
        <p:nvSpPr>
          <p:cNvPr id="177" name="Shape 177"/>
          <p:cNvSpPr/>
          <p:nvPr/>
        </p:nvSpPr>
        <p:spPr>
          <a:xfrm>
            <a:off x="5745100" y="2115875"/>
            <a:ext cx="975000" cy="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(2)</a:t>
            </a:r>
          </a:p>
        </p:txBody>
      </p:sp>
      <p:sp>
        <p:nvSpPr>
          <p:cNvPr id="178" name="Shape 178"/>
          <p:cNvSpPr/>
          <p:nvPr/>
        </p:nvSpPr>
        <p:spPr>
          <a:xfrm>
            <a:off x="4529800" y="3163124"/>
            <a:ext cx="1420200" cy="26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(3)</a:t>
            </a:r>
          </a:p>
        </p:txBody>
      </p:sp>
      <p:sp>
        <p:nvSpPr>
          <p:cNvPr id="179" name="Shape 179"/>
          <p:cNvSpPr/>
          <p:nvPr/>
        </p:nvSpPr>
        <p:spPr>
          <a:xfrm>
            <a:off x="6720100" y="3184950"/>
            <a:ext cx="1420200" cy="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(3)</a:t>
            </a:r>
          </a:p>
        </p:txBody>
      </p:sp>
      <p:sp>
        <p:nvSpPr>
          <p:cNvPr id="180" name="Shape 180"/>
          <p:cNvSpPr/>
          <p:nvPr/>
        </p:nvSpPr>
        <p:spPr>
          <a:xfrm>
            <a:off x="5184675" y="4322399"/>
            <a:ext cx="2001900" cy="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(4)</a:t>
            </a:r>
          </a:p>
        </p:txBody>
      </p:sp>
      <p:sp>
        <p:nvSpPr>
          <p:cNvPr id="181" name="Shape 181"/>
          <p:cNvSpPr/>
          <p:nvPr/>
        </p:nvSpPr>
        <p:spPr>
          <a:xfrm>
            <a:off x="6377800" y="3709674"/>
            <a:ext cx="1420200" cy="6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Write handled by Sz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Achieving High Write Availability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Weak consistency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Small W → outdated objects lying around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Small R → outdated objects reads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Update by itself is meaningful and should preserve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Accept all updates, even on outdated copies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Updates on outdated copies ⇒ DAG object was-before relation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Given two copies, should be able to tell: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Was-before relation → Subsume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Independent → preserve both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But single version number forces total ordering (Lamport clock)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i="1" dirty="0"/>
              <a:t>Vector clock: version number per key per machine, preserves concurrence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Showing Concurrency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7510"/>
          <a:stretch/>
        </p:blipFill>
        <p:spPr>
          <a:xfrm>
            <a:off x="4113275" y="311825"/>
            <a:ext cx="4339324" cy="43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5026000" y="3572050"/>
            <a:ext cx="975000" cy="73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891000" y="4322400"/>
            <a:ext cx="1420200" cy="26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[Sz,2] )</a:t>
            </a:r>
          </a:p>
        </p:txBody>
      </p:sp>
      <p:sp>
        <p:nvSpPr>
          <p:cNvPr id="196" name="Shape 196"/>
          <p:cNvSpPr/>
          <p:nvPr/>
        </p:nvSpPr>
        <p:spPr>
          <a:xfrm>
            <a:off x="6377800" y="3709674"/>
            <a:ext cx="1420200" cy="6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Write handled by Sz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Achieving High Write Availability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No write fail or delay because of consistency management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Immutable objects + vector clock as version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Automatic subsumption reconciliation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Client resolves unknown relation through </a:t>
            </a:r>
            <a:r>
              <a:rPr lang="en" i="1" dirty="0"/>
              <a:t>context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6759"/>
          <a:stretch/>
        </p:blipFill>
        <p:spPr>
          <a:xfrm>
            <a:off x="6078650" y="19075"/>
            <a:ext cx="3065350" cy="30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Achieving High Write Availability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No write fail or delay because of consistency management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Immutable objects + vector clock as version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Automatic subsumption reconciliation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Client resolves unknown relation through </a:t>
            </a:r>
            <a:r>
              <a:rPr lang="en" i="1" dirty="0"/>
              <a:t>context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nsolas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Read (k) = {D3, D4}, Opaque_context(D3(vector), D4(vector))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nsolas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/* Client reconciles D3 and D4 into D5 */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nsolas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Write (k, Opaque_context(D3(vector), D4(vector), D5)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nsolas"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Dynamo creates a vector clock that subsumes clocks in context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6759"/>
          <a:stretch/>
        </p:blipFill>
        <p:spPr>
          <a:xfrm>
            <a:off x="6078650" y="19075"/>
            <a:ext cx="3065350" cy="30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Achieving High Write Availability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No write fail or delay because of consistency management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Immutable objects + vector clock as version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Automatic subsumption reconciliation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Client resolves unknown relation through </a:t>
            </a:r>
            <a:r>
              <a:rPr lang="en" i="1" dirty="0"/>
              <a:t>context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Benefits: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Aggressively accept all updates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Problem: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Client-side reconciliation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Reconciliation not always possible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Must read after each write to chain a sequence of updates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6323"/>
          <a:stretch/>
        </p:blipFill>
        <p:spPr>
          <a:xfrm>
            <a:off x="6078650" y="19075"/>
            <a:ext cx="3065350" cy="30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List of challenges: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Handling temporary failure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b="1" dirty="0"/>
              <a:t>Writes cannot fail or delay because of temporary inaccessibility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AutoNum type="arabicPeriod"/>
            </a:pPr>
            <a:r>
              <a:rPr lang="en" dirty="0">
                <a:solidFill>
                  <a:srgbClr val="999999"/>
                </a:solidFill>
              </a:rPr>
              <a:t>Handling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AutoNum type="arabicPeriod"/>
            </a:pPr>
            <a:r>
              <a:rPr lang="en" dirty="0">
                <a:solidFill>
                  <a:srgbClr val="999999"/>
                </a:solidFill>
              </a:rPr>
              <a:t>Membership protocol and failure detection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Handling Temporary Failures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No write fail or delay because of temporary inaccessibility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Assume node will be accessible again soon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coordinator walks off the N-preference list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References node N+a on list to reach W responses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N+a keeps passes object back to the hinted node at first opportunity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Benefits: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har char="○"/>
            </a:pPr>
            <a:r>
              <a:rPr lang="en" sz="1800" dirty="0"/>
              <a:t>Aggressively accept all updates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List of challenges: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Handling permanent failure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b="1" dirty="0"/>
              <a:t>Maintain eventual consistency with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AutoNum type="arabicPeriod"/>
            </a:pPr>
            <a:r>
              <a:rPr lang="en" dirty="0">
                <a:solidFill>
                  <a:srgbClr val="B7B7B7"/>
                </a:solidFill>
              </a:rPr>
              <a:t>Membership protocol and failure detection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Permanent failures in Dynamo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Use anti-entropy between replicas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Merkle Trees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Speeds up subsumption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775" y="1547512"/>
            <a:ext cx="5284375" cy="262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P2P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Formal definition?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Symmetric division of responsibility and functionality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Client-server: Nodes both request and provide service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Each node enjoys conglomerate service provided by peers</a:t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Can offer better load distribution, fault-tolerance, scalability...</a:t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On a fast rise in the early 2000’s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List of challenges: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Incremental scalability and load balance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Flexible durability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High write availability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Handling temporary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Handling permanent failure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b="1" dirty="0"/>
              <a:t>Membership protocol and failure detection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Membership and failure detection in Dynamo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Anti-entropy to reconcile membership (eventually consistent view)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Constant time lookup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Explicit node join and removal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Seed nodes to avoid logical network partitions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Temporary inaccessibility detected through timeouts and handled locally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r="48116"/>
          <a:stretch/>
        </p:blipFill>
        <p:spPr>
          <a:xfrm>
            <a:off x="9520" y="1180425"/>
            <a:ext cx="4744274" cy="31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887" y="2044375"/>
            <a:ext cx="167675" cy="61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2337" y="2044374"/>
            <a:ext cx="101100" cy="1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2337" y="2250600"/>
            <a:ext cx="101100" cy="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887" y="2657125"/>
            <a:ext cx="211325" cy="6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62562" y="2044375"/>
            <a:ext cx="377100" cy="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1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4655862" y="2173225"/>
            <a:ext cx="377100" cy="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2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685312" y="2792900"/>
            <a:ext cx="377100" cy="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3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853550" y="1535450"/>
            <a:ext cx="5486400" cy="296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1 low variance in read and write latencies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2 Writes directly to memory, cache reads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3 Shows skewed distribution of latency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3" y="1219175"/>
            <a:ext cx="4391550" cy="35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467500" y="1452000"/>
            <a:ext cx="4504200" cy="22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Lowers write latency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 smoothes 99.9th percentile extremes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- At a durability cost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0" y="1249300"/>
            <a:ext cx="55054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5617950" y="1412075"/>
            <a:ext cx="3343200" cy="15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- lower loads: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Fewer popular keys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- In higher loads: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Many popular keys roughly equally among the nodes, most node don’t deviate more than 15%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185975" y="4392550"/>
            <a:ext cx="5082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Imbalance = 15% away from average node load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User gets knobs to balance durability, latency, and consistency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P2P techniques can be used in the cloud environment to produce highly-available services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Instead resolving consistency for all clients at a universally higher latency, let each client resolve their own consistency individually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∃ </a:t>
            </a:r>
            <a:r>
              <a:rPr lang="en"/>
              <a:t>Industry services that require the update to always preserve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Cassandra - A Decentralized Structured Storage System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Avinash Lakshman, Prashant Malik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Avinash from Dynamo team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Used in multiple internals in FB, including inbox search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1152462"/>
            <a:ext cx="209550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Interface / Data Model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Borrows from BigTable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Rows are keys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Columns are common key attributes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Column families and super columns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Relation to Dynamo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Implement very similar systems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“</a:t>
            </a:r>
            <a:r>
              <a:rPr lang="en" i="1" dirty="0"/>
              <a:t>A write operation in Dynamo also requires a read to be performed for managing the vector timestamps … limiting [when] handling a very high write throughput.</a:t>
            </a:r>
            <a:r>
              <a:rPr lang="en" dirty="0"/>
              <a:t>”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Instead of virtual nodes, moves tokens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“</a:t>
            </a:r>
            <a:r>
              <a:rPr lang="en" sz="1800" i="1" dirty="0"/>
              <a:t>Makes the design and implementation very tractable … deterministic choices about load balancing</a:t>
            </a:r>
            <a:r>
              <a:rPr lang="en" sz="1800" dirty="0"/>
              <a:t>”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Consistency option between quorum or single-machine and anti-entropy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Automate bootstraping through ZooKeeper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l="55687" t="56584" r="8774" b="28563"/>
          <a:stretch/>
        </p:blipFill>
        <p:spPr>
          <a:xfrm>
            <a:off x="1387376" y="1345873"/>
            <a:ext cx="5451226" cy="14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Background:P2P filesharing &amp; unstructured networks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Napster (1999)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Gnutella (2000)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FreeNet (2000)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Key challenges: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Decentralize content search and routing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1142175" y="1811500"/>
            <a:ext cx="7507800" cy="26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Thank you for listening!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P2P structured networks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CAN (2001)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Chord (2001)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Pastry (2001)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Tapestry (2001)</a:t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More systematic+formal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Key challenges: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Routing latency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Churn-resistance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Scalability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P2P Storage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CAN (2001)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Chord (2001)		→ DHash++ (2004)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Pastry (2001)	→ PAST (2001)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Tapestry (2001)	→ Pond (2003)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Chord/Pastry		→ Bamboo (2004)</a:t>
            </a:r>
            <a:br>
              <a:rPr lang="en" dirty="0"/>
            </a:br>
            <a:endParaRPr lang="en" dirty="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Key challenges: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Distrusting peers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High churn rate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Low bandwidth connections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P2P on the Cloud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 dirty="0"/>
              <a:t>In contrast: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Single administrative domain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Low churn (only due to permanent failure)</a:t>
            </a:r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 dirty="0"/>
              <a:t>High bandwidth connections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Dynamo:Amazon’s </a:t>
            </a:r>
            <a:r>
              <a:rPr lang="en" dirty="0"/>
              <a:t>Highly Available Key-value Store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SOSP 2007: Giuseppe DeCandia, Deniz Hastorun, Madan Jampani, Gunavardhan Kakulapati, Avinash Lakshman, Alex Pilchin, Swaminathan Sivasubramanian, Peter Vosshall and Werner Vogels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Best seller lists, shopping carts, etc.</a:t>
            </a:r>
            <a:br>
              <a:rPr lang="en" dirty="0"/>
            </a:br>
            <a:r>
              <a:rPr lang="en" dirty="0"/>
              <a:t>Also proprietary service@AWS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Werner Vogels: Cornell → Amazon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300" y="2118000"/>
            <a:ext cx="19050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Interface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(key, context, object) → Success/Fail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Success of (set of values, context)/Fail ← Get (key)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1649</Words>
  <Application>Microsoft Office PowerPoint</Application>
  <PresentationFormat>On-screen Show (16:9)</PresentationFormat>
  <Paragraphs>325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Consolas</vt:lpstr>
      <vt:lpstr>simple-light-2</vt:lpstr>
      <vt:lpstr>P2P: Storage</vt:lpstr>
      <vt:lpstr>Overall outline</vt:lpstr>
      <vt:lpstr>Background: P2P</vt:lpstr>
      <vt:lpstr>Background:P2P filesharing &amp; unstructured networks</vt:lpstr>
      <vt:lpstr>Background: P2P structured networks</vt:lpstr>
      <vt:lpstr>Background: P2P Storage</vt:lpstr>
      <vt:lpstr>Background: P2P on the Cloud</vt:lpstr>
      <vt:lpstr>Dynamo:Amazon’s Highly Available Key-value Store</vt:lpstr>
      <vt:lpstr>Interface</vt:lpstr>
      <vt:lpstr>Dynamo’s design considerations</vt:lpstr>
      <vt:lpstr>List of challenges:</vt:lpstr>
      <vt:lpstr>List of challenges:</vt:lpstr>
      <vt:lpstr>Incremental scalability and load balance</vt:lpstr>
      <vt:lpstr>Incremental scalability and load balance</vt:lpstr>
      <vt:lpstr>List of challenges:</vt:lpstr>
      <vt:lpstr>Flexible Durability</vt:lpstr>
      <vt:lpstr>Flexible Durability</vt:lpstr>
      <vt:lpstr>List of challenges:</vt:lpstr>
      <vt:lpstr>Achieving High Write Availability</vt:lpstr>
      <vt:lpstr>Hiding Concurrency</vt:lpstr>
      <vt:lpstr>Achieving High Write Availability</vt:lpstr>
      <vt:lpstr>Showing Concurrency</vt:lpstr>
      <vt:lpstr>Achieving High Write Availability</vt:lpstr>
      <vt:lpstr>Achieving High Write Availability</vt:lpstr>
      <vt:lpstr>Achieving High Write Availability</vt:lpstr>
      <vt:lpstr>List of challenges:</vt:lpstr>
      <vt:lpstr>Handling Temporary Failures</vt:lpstr>
      <vt:lpstr>List of challenges:</vt:lpstr>
      <vt:lpstr>Permanent failures in Dynamo</vt:lpstr>
      <vt:lpstr>List of challenges:</vt:lpstr>
      <vt:lpstr>Membership and failure detection in Dynamo</vt:lpstr>
      <vt:lpstr>Evaluation</vt:lpstr>
      <vt:lpstr>Evaluation</vt:lpstr>
      <vt:lpstr>Evaluation</vt:lpstr>
      <vt:lpstr>Takeaways</vt:lpstr>
      <vt:lpstr>Cassandra - A Decentralized Structured Storage System</vt:lpstr>
      <vt:lpstr>Interface / Data Model</vt:lpstr>
      <vt:lpstr>In Relation to Dynamo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P2P: Storage</dc:title>
  <cp:lastModifiedBy>Library User</cp:lastModifiedBy>
  <cp:revision>2</cp:revision>
  <dcterms:modified xsi:type="dcterms:W3CDTF">2016-11-28T03:30:18Z</dcterms:modified>
</cp:coreProperties>
</file>