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6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67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6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  <p:sldId id="314" r:id="rId63"/>
    <p:sldId id="315" r:id="rId64"/>
    <p:sldId id="316" r:id="rId65"/>
    <p:sldId id="317" r:id="rId66"/>
    <p:sldId id="318" r:id="rId67"/>
    <p:sldId id="319" r:id="rId68"/>
    <p:sldId id="320" r:id="rId69"/>
    <p:sldId id="321" r:id="rId70"/>
    <p:sldId id="322" r:id="rId71"/>
    <p:sldId id="323" r:id="rId72"/>
  </p:sldIdLst>
  <p:sldSz cy="5143500" cx="9144000"/>
  <p:notesSz cx="6858000" cy="9144000"/>
  <p:embeddedFontLst>
    <p:embeddedFont>
      <p:font typeface="Roboto"/>
      <p:regular r:id="rId73"/>
      <p:bold r:id="rId74"/>
      <p:italic r:id="rId75"/>
      <p:boldItalic r:id="rId76"/>
    </p:embeddedFont>
    <p:embeddedFont>
      <p:font typeface="Montserrat"/>
      <p:regular r:id="rId77"/>
      <p:bold r:id="rId7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48" Type="http://schemas.openxmlformats.org/officeDocument/2006/relationships/slide" Target="slides/slide44.xml"/><Relationship Id="rId47" Type="http://schemas.openxmlformats.org/officeDocument/2006/relationships/slide" Target="slides/slide43.xml"/><Relationship Id="rId49" Type="http://schemas.openxmlformats.org/officeDocument/2006/relationships/slide" Target="slides/slide4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73" Type="http://schemas.openxmlformats.org/officeDocument/2006/relationships/font" Target="fonts/Roboto-regular.fntdata"/><Relationship Id="rId72" Type="http://schemas.openxmlformats.org/officeDocument/2006/relationships/slide" Target="slides/slide68.xml"/><Relationship Id="rId31" Type="http://schemas.openxmlformats.org/officeDocument/2006/relationships/slide" Target="slides/slide27.xml"/><Relationship Id="rId75" Type="http://schemas.openxmlformats.org/officeDocument/2006/relationships/font" Target="fonts/Roboto-italic.fntdata"/><Relationship Id="rId30" Type="http://schemas.openxmlformats.org/officeDocument/2006/relationships/slide" Target="slides/slide26.xml"/><Relationship Id="rId74" Type="http://schemas.openxmlformats.org/officeDocument/2006/relationships/font" Target="fonts/Roboto-bold.fntdata"/><Relationship Id="rId33" Type="http://schemas.openxmlformats.org/officeDocument/2006/relationships/slide" Target="slides/slide29.xml"/><Relationship Id="rId77" Type="http://schemas.openxmlformats.org/officeDocument/2006/relationships/font" Target="fonts/Montserrat-regular.fntdata"/><Relationship Id="rId32" Type="http://schemas.openxmlformats.org/officeDocument/2006/relationships/slide" Target="slides/slide28.xml"/><Relationship Id="rId76" Type="http://schemas.openxmlformats.org/officeDocument/2006/relationships/font" Target="fonts/Roboto-boldItalic.fntdata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78" Type="http://schemas.openxmlformats.org/officeDocument/2006/relationships/font" Target="fonts/Montserrat-bold.fntdata"/><Relationship Id="rId71" Type="http://schemas.openxmlformats.org/officeDocument/2006/relationships/slide" Target="slides/slide67.xml"/><Relationship Id="rId70" Type="http://schemas.openxmlformats.org/officeDocument/2006/relationships/slide" Target="slides/slide66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62" Type="http://schemas.openxmlformats.org/officeDocument/2006/relationships/slide" Target="slides/slide58.xml"/><Relationship Id="rId61" Type="http://schemas.openxmlformats.org/officeDocument/2006/relationships/slide" Target="slides/slide57.xml"/><Relationship Id="rId20" Type="http://schemas.openxmlformats.org/officeDocument/2006/relationships/slide" Target="slides/slide16.xml"/><Relationship Id="rId64" Type="http://schemas.openxmlformats.org/officeDocument/2006/relationships/slide" Target="slides/slide60.xml"/><Relationship Id="rId63" Type="http://schemas.openxmlformats.org/officeDocument/2006/relationships/slide" Target="slides/slide59.xml"/><Relationship Id="rId22" Type="http://schemas.openxmlformats.org/officeDocument/2006/relationships/slide" Target="slides/slide18.xml"/><Relationship Id="rId66" Type="http://schemas.openxmlformats.org/officeDocument/2006/relationships/slide" Target="slides/slide62.xml"/><Relationship Id="rId21" Type="http://schemas.openxmlformats.org/officeDocument/2006/relationships/slide" Target="slides/slide17.xml"/><Relationship Id="rId65" Type="http://schemas.openxmlformats.org/officeDocument/2006/relationships/slide" Target="slides/slide61.xml"/><Relationship Id="rId24" Type="http://schemas.openxmlformats.org/officeDocument/2006/relationships/slide" Target="slides/slide20.xml"/><Relationship Id="rId68" Type="http://schemas.openxmlformats.org/officeDocument/2006/relationships/slide" Target="slides/slide64.xml"/><Relationship Id="rId23" Type="http://schemas.openxmlformats.org/officeDocument/2006/relationships/slide" Target="slides/slide19.xml"/><Relationship Id="rId67" Type="http://schemas.openxmlformats.org/officeDocument/2006/relationships/slide" Target="slides/slide63.xml"/><Relationship Id="rId60" Type="http://schemas.openxmlformats.org/officeDocument/2006/relationships/slide" Target="slides/slide56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69" Type="http://schemas.openxmlformats.org/officeDocument/2006/relationships/slide" Target="slides/slide6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9" Type="http://schemas.openxmlformats.org/officeDocument/2006/relationships/slide" Target="slides/slide25.xml"/><Relationship Id="rId51" Type="http://schemas.openxmlformats.org/officeDocument/2006/relationships/slide" Target="slides/slide47.xml"/><Relationship Id="rId50" Type="http://schemas.openxmlformats.org/officeDocument/2006/relationships/slide" Target="slides/slide46.xml"/><Relationship Id="rId53" Type="http://schemas.openxmlformats.org/officeDocument/2006/relationships/slide" Target="slides/slide49.xml"/><Relationship Id="rId52" Type="http://schemas.openxmlformats.org/officeDocument/2006/relationships/slide" Target="slides/slide48.xml"/><Relationship Id="rId11" Type="http://schemas.openxmlformats.org/officeDocument/2006/relationships/slide" Target="slides/slide7.xml"/><Relationship Id="rId55" Type="http://schemas.openxmlformats.org/officeDocument/2006/relationships/slide" Target="slides/slide51.xml"/><Relationship Id="rId10" Type="http://schemas.openxmlformats.org/officeDocument/2006/relationships/slide" Target="slides/slide6.xml"/><Relationship Id="rId54" Type="http://schemas.openxmlformats.org/officeDocument/2006/relationships/slide" Target="slides/slide50.xml"/><Relationship Id="rId13" Type="http://schemas.openxmlformats.org/officeDocument/2006/relationships/slide" Target="slides/slide9.xml"/><Relationship Id="rId57" Type="http://schemas.openxmlformats.org/officeDocument/2006/relationships/slide" Target="slides/slide53.xml"/><Relationship Id="rId12" Type="http://schemas.openxmlformats.org/officeDocument/2006/relationships/slide" Target="slides/slide8.xml"/><Relationship Id="rId56" Type="http://schemas.openxmlformats.org/officeDocument/2006/relationships/slide" Target="slides/slide52.xml"/><Relationship Id="rId15" Type="http://schemas.openxmlformats.org/officeDocument/2006/relationships/slide" Target="slides/slide11.xml"/><Relationship Id="rId59" Type="http://schemas.openxmlformats.org/officeDocument/2006/relationships/slide" Target="slides/slide55.xml"/><Relationship Id="rId14" Type="http://schemas.openxmlformats.org/officeDocument/2006/relationships/slide" Target="slides/slide10.xml"/><Relationship Id="rId58" Type="http://schemas.openxmlformats.org/officeDocument/2006/relationships/slide" Target="slides/slide5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Shape 2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Shape 3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" name="Shape 3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Shape 31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3" name="Shape 3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Shape 3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Shape 44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Shape 44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Shape 50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0" name="Shape 51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Shape 5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2" name="Shape 5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Shape 53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9" name="Shape 5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Shape 5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Shape 58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5" name="Shape 5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Shape 60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8" name="Shape 6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Shape 63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8" name="Shape 63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69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Shape 6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1" name="Shape 6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2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Shape 70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4" name="Shape 7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40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Shape 74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2" name="Shape 74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79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Shape 7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1" name="Shape 7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19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Shape 82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1" name="Shape 82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9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Shape 86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1" name="Shape 86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0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Shape 9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2" name="Shape 9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2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Shape 94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4" name="Shape 9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9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Shape 96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1" name="Shape 96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78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Shape 9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0" name="Shape 9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0" name="Shape 1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Shape 10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2" name="Shape 10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3" name="Shape 1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" name="Shape 102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5" name="Shape 10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47" name="Shape 10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Shape 104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9" name="Shape 10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69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Shape 10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1" name="Shape 10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90" name="Shape 10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Shape 10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2" name="Shape 10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3" name="Shape 1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" name="Shape 110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5" name="Shape 110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16" name="Shape 1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" name="Shape 111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8" name="Shape 1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29" name="Shape 1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Shape 113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1" name="Shape 11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42" name="Shape 1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3" name="Shape 114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4" name="Shape 11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5" name="Shape 1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" name="Shape 115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7" name="Shape 11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69" name="Shape 1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0" name="Shape 11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1" name="Shape 11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75" name="Shape 1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" name="Shape 11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7" name="Shape 11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1" name="Shape 1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" name="Shape 118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3" name="Shape 11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7" name="Shape 1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" name="Shape 11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9" name="Shape 11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95" name="Shape 1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6" name="Shape 11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7" name="Shape 11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4" name="Shape 1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" name="Shape 120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6" name="Shape 12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10" name="Shape 1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" name="Shape 121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2" name="Shape 12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68" name="Shape 1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" name="Shape 12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0" name="Shape 12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27" name="Shape 1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8" name="Shape 132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9" name="Shape 132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89" name="Shape 1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0" name="Shape 139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1" name="Shape 139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48" name="Shape 1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9" name="Shape 144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0" name="Shape 145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08" name="Shape 1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Shape 150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0" name="Shape 151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69" name="Shape 1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0" name="Shape 15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1" name="Shape 15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94" name="Shape 1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5" name="Shape 159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6" name="Shape 15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20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1" name="Shape 16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2" name="Shape 16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49" name="Shape 1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0" name="Shape 165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1" name="Shape 165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76" name="Shape 1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7" name="Shape 167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8" name="Shape 16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09" name="Shape 1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" name="Shape 171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1" name="Shape 171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43" name="Shape 1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4" name="Shape 174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5" name="Shape 17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65" name="Shape 1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6" name="Shape 17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7" name="Shape 17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88" name="Shape 1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9" name="Shape 17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0" name="Shape 17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14" name="Shape 1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5" name="Shape 181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6" name="Shape 18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38" name="Shape 1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9" name="Shape 183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0" name="Shape 184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66" name="Shape 1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7" name="Shape 186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8" name="Shape 18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95" name="Shape 1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6" name="Shape 18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7" name="Shape 18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Shape 1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00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00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00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00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0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0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08.png"/><Relationship Id="rId4" Type="http://schemas.openxmlformats.org/officeDocument/2006/relationships/image" Target="../media/image06.png"/><Relationship Id="rId5" Type="http://schemas.openxmlformats.org/officeDocument/2006/relationships/image" Target="../media/image09.png"/><Relationship Id="rId6" Type="http://schemas.openxmlformats.org/officeDocument/2006/relationships/image" Target="../media/image10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08.png"/><Relationship Id="rId4" Type="http://schemas.openxmlformats.org/officeDocument/2006/relationships/image" Target="../media/image06.png"/><Relationship Id="rId5" Type="http://schemas.openxmlformats.org/officeDocument/2006/relationships/image" Target="../media/image09.png"/><Relationship Id="rId6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0.png"/><Relationship Id="rId4" Type="http://schemas.openxmlformats.org/officeDocument/2006/relationships/image" Target="../media/image02.png"/><Relationship Id="rId5" Type="http://schemas.openxmlformats.org/officeDocument/2006/relationships/image" Target="../media/image03.png"/><Relationship Id="rId6" Type="http://schemas.openxmlformats.org/officeDocument/2006/relationships/image" Target="../media/image01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08.png"/><Relationship Id="rId4" Type="http://schemas.openxmlformats.org/officeDocument/2006/relationships/image" Target="../media/image06.png"/><Relationship Id="rId5" Type="http://schemas.openxmlformats.org/officeDocument/2006/relationships/image" Target="../media/image09.png"/><Relationship Id="rId6" Type="http://schemas.openxmlformats.org/officeDocument/2006/relationships/image" Target="../media/image10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08.png"/><Relationship Id="rId4" Type="http://schemas.openxmlformats.org/officeDocument/2006/relationships/image" Target="../media/image06.png"/><Relationship Id="rId5" Type="http://schemas.openxmlformats.org/officeDocument/2006/relationships/image" Target="../media/image09.png"/><Relationship Id="rId6" Type="http://schemas.openxmlformats.org/officeDocument/2006/relationships/image" Target="../media/image10.pn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08.png"/><Relationship Id="rId4" Type="http://schemas.openxmlformats.org/officeDocument/2006/relationships/image" Target="../media/image06.png"/><Relationship Id="rId5" Type="http://schemas.openxmlformats.org/officeDocument/2006/relationships/image" Target="../media/image09.png"/><Relationship Id="rId6" Type="http://schemas.openxmlformats.org/officeDocument/2006/relationships/image" Target="../media/image10.png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3.xml"/><Relationship Id="rId3" Type="http://schemas.openxmlformats.org/officeDocument/2006/relationships/image" Target="../media/image08.png"/><Relationship Id="rId4" Type="http://schemas.openxmlformats.org/officeDocument/2006/relationships/image" Target="../media/image06.png"/><Relationship Id="rId5" Type="http://schemas.openxmlformats.org/officeDocument/2006/relationships/image" Target="../media/image09.png"/><Relationship Id="rId6" Type="http://schemas.openxmlformats.org/officeDocument/2006/relationships/image" Target="../media/image10.png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0.png"/><Relationship Id="rId4" Type="http://schemas.openxmlformats.org/officeDocument/2006/relationships/image" Target="../media/image02.png"/><Relationship Id="rId5" Type="http://schemas.openxmlformats.org/officeDocument/2006/relationships/image" Target="../media/image03.png"/><Relationship Id="rId6" Type="http://schemas.openxmlformats.org/officeDocument/2006/relationships/image" Target="../media/image01.png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0.png"/><Relationship Id="rId4" Type="http://schemas.openxmlformats.org/officeDocument/2006/relationships/image" Target="../media/image02.png"/><Relationship Id="rId5" Type="http://schemas.openxmlformats.org/officeDocument/2006/relationships/image" Target="../media/image03.png"/><Relationship Id="rId6" Type="http://schemas.openxmlformats.org/officeDocument/2006/relationships/image" Target="../media/image01.png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8.xml"/><Relationship Id="rId3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0.png"/><Relationship Id="rId4" Type="http://schemas.openxmlformats.org/officeDocument/2006/relationships/image" Target="../media/image02.png"/><Relationship Id="rId9" Type="http://schemas.openxmlformats.org/officeDocument/2006/relationships/image" Target="../media/image05.png"/><Relationship Id="rId5" Type="http://schemas.openxmlformats.org/officeDocument/2006/relationships/image" Target="../media/image03.png"/><Relationship Id="rId6" Type="http://schemas.openxmlformats.org/officeDocument/2006/relationships/image" Target="../media/image01.png"/><Relationship Id="rId7" Type="http://schemas.openxmlformats.org/officeDocument/2006/relationships/image" Target="../media/image04.png"/><Relationship Id="rId8" Type="http://schemas.openxmlformats.org/officeDocument/2006/relationships/image" Target="../media/image0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0" y="1318775"/>
            <a:ext cx="8520600" cy="79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000">
                <a:latin typeface="Montserrat"/>
                <a:ea typeface="Montserrat"/>
                <a:cs typeface="Montserrat"/>
                <a:sym typeface="Montserrat"/>
              </a:rPr>
              <a:t>P2P: Distributed Hash Tables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2245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+ Routing Geometries</a:t>
            </a:r>
          </a:p>
        </p:txBody>
      </p:sp>
      <p:sp>
        <p:nvSpPr>
          <p:cNvPr id="56" name="Shape 56"/>
          <p:cNvSpPr txBox="1"/>
          <p:nvPr>
            <p:ph idx="1" type="subTitle"/>
          </p:nvPr>
        </p:nvSpPr>
        <p:spPr>
          <a:xfrm>
            <a:off x="311700" y="2997750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Nirvan Tyagi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CS 6410 Fall16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Distributed Hash Tables (DHT)</a:t>
            </a:r>
          </a:p>
        </p:txBody>
      </p:sp>
      <p:pic>
        <p:nvPicPr>
          <p:cNvPr id="274" name="Shape 274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566824" y="1769487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5" name="Shape 275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566824" y="3079887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Shape 276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5943224" y="2424687"/>
            <a:ext cx="1131150" cy="6730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7" name="Shape 277"/>
          <p:cNvGrpSpPr/>
          <p:nvPr/>
        </p:nvGrpSpPr>
        <p:grpSpPr>
          <a:xfrm>
            <a:off x="2951963" y="2571748"/>
            <a:ext cx="1369608" cy="260016"/>
            <a:chOff x="481575" y="1812600"/>
            <a:chExt cx="1725600" cy="327600"/>
          </a:xfrm>
        </p:grpSpPr>
        <p:sp>
          <p:nvSpPr>
            <p:cNvPr id="278" name="Shape 278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  <p:sp>
          <p:nvSpPr>
            <p:cNvPr id="279" name="Shape 279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</p:grpSp>
      <p:grpSp>
        <p:nvGrpSpPr>
          <p:cNvPr id="280" name="Shape 280"/>
          <p:cNvGrpSpPr/>
          <p:nvPr/>
        </p:nvGrpSpPr>
        <p:grpSpPr>
          <a:xfrm>
            <a:off x="2951963" y="2311723"/>
            <a:ext cx="1369608" cy="260016"/>
            <a:chOff x="481575" y="1812600"/>
            <a:chExt cx="1725600" cy="327600"/>
          </a:xfrm>
        </p:grpSpPr>
        <p:sp>
          <p:nvSpPr>
            <p:cNvPr id="281" name="Shape 281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  <p:sp>
          <p:nvSpPr>
            <p:cNvPr id="282" name="Shape 282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</p:grpSp>
      <p:cxnSp>
        <p:nvCxnSpPr>
          <p:cNvPr id="283" name="Shape 283"/>
          <p:cNvCxnSpPr>
            <a:stCxn id="282" idx="0"/>
            <a:endCxn id="274" idx="1"/>
          </p:cNvCxnSpPr>
          <p:nvPr/>
        </p:nvCxnSpPr>
        <p:spPr>
          <a:xfrm flipH="1" rot="10800000">
            <a:off x="3979170" y="2105923"/>
            <a:ext cx="587700" cy="205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grpSp>
        <p:nvGrpSpPr>
          <p:cNvPr id="284" name="Shape 284"/>
          <p:cNvGrpSpPr/>
          <p:nvPr/>
        </p:nvGrpSpPr>
        <p:grpSpPr>
          <a:xfrm>
            <a:off x="2951977" y="3628555"/>
            <a:ext cx="1369608" cy="260016"/>
            <a:chOff x="481575" y="1812600"/>
            <a:chExt cx="1725600" cy="327600"/>
          </a:xfrm>
        </p:grpSpPr>
        <p:sp>
          <p:nvSpPr>
            <p:cNvPr id="285" name="Shape 285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  <p:sp>
          <p:nvSpPr>
            <p:cNvPr id="286" name="Shape 286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</p:grpSp>
      <p:grpSp>
        <p:nvGrpSpPr>
          <p:cNvPr id="287" name="Shape 287"/>
          <p:cNvGrpSpPr/>
          <p:nvPr/>
        </p:nvGrpSpPr>
        <p:grpSpPr>
          <a:xfrm>
            <a:off x="2951977" y="3888569"/>
            <a:ext cx="1369608" cy="260016"/>
            <a:chOff x="481575" y="1812600"/>
            <a:chExt cx="1725600" cy="327600"/>
          </a:xfrm>
        </p:grpSpPr>
        <p:sp>
          <p:nvSpPr>
            <p:cNvPr id="288" name="Shape 288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  <p:sp>
          <p:nvSpPr>
            <p:cNvPr id="289" name="Shape 289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</p:grpSp>
      <p:cxnSp>
        <p:nvCxnSpPr>
          <p:cNvPr id="290" name="Shape 290"/>
          <p:cNvCxnSpPr>
            <a:stCxn id="286" idx="0"/>
            <a:endCxn id="275" idx="1"/>
          </p:cNvCxnSpPr>
          <p:nvPr/>
        </p:nvCxnSpPr>
        <p:spPr>
          <a:xfrm flipH="1" rot="10800000">
            <a:off x="3979183" y="3416455"/>
            <a:ext cx="587700" cy="212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grpSp>
        <p:nvGrpSpPr>
          <p:cNvPr id="291" name="Shape 291"/>
          <p:cNvGrpSpPr/>
          <p:nvPr/>
        </p:nvGrpSpPr>
        <p:grpSpPr>
          <a:xfrm>
            <a:off x="7388027" y="3079905"/>
            <a:ext cx="1369608" cy="260016"/>
            <a:chOff x="481575" y="1812600"/>
            <a:chExt cx="1725600" cy="327600"/>
          </a:xfrm>
        </p:grpSpPr>
        <p:sp>
          <p:nvSpPr>
            <p:cNvPr id="292" name="Shape 292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  <p:sp>
          <p:nvSpPr>
            <p:cNvPr id="293" name="Shape 293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</p:grpSp>
      <p:grpSp>
        <p:nvGrpSpPr>
          <p:cNvPr id="294" name="Shape 294"/>
          <p:cNvGrpSpPr/>
          <p:nvPr/>
        </p:nvGrpSpPr>
        <p:grpSpPr>
          <a:xfrm>
            <a:off x="7388027" y="3339919"/>
            <a:ext cx="1369608" cy="260016"/>
            <a:chOff x="481575" y="1812600"/>
            <a:chExt cx="1725600" cy="327600"/>
          </a:xfrm>
        </p:grpSpPr>
        <p:sp>
          <p:nvSpPr>
            <p:cNvPr id="295" name="Shape 295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  <p:sp>
          <p:nvSpPr>
            <p:cNvPr id="296" name="Shape 296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</p:grpSp>
      <p:cxnSp>
        <p:nvCxnSpPr>
          <p:cNvPr id="297" name="Shape 297"/>
          <p:cNvCxnSpPr>
            <a:stCxn id="276" idx="3"/>
            <a:endCxn id="292" idx="0"/>
          </p:cNvCxnSpPr>
          <p:nvPr/>
        </p:nvCxnSpPr>
        <p:spPr>
          <a:xfrm>
            <a:off x="7074375" y="2761200"/>
            <a:ext cx="656100" cy="318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298" name="Shape 298"/>
          <p:cNvSpPr txBox="1"/>
          <p:nvPr/>
        </p:nvSpPr>
        <p:spPr>
          <a:xfrm>
            <a:off x="448125" y="1645375"/>
            <a:ext cx="2354400" cy="18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Desirable Properties</a:t>
            </a:r>
          </a:p>
          <a:p>
            <a:pPr indent="-228600" lvl="0" marL="457200" rtl="0">
              <a:lnSpc>
                <a:spcPct val="150000"/>
              </a:lnSpc>
              <a:spcBef>
                <a:spcPts val="0"/>
              </a:spcBef>
              <a:buFont typeface="Roboto"/>
              <a:buChar char="●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Decentralization</a:t>
            </a:r>
          </a:p>
          <a:p>
            <a:pPr indent="-228600" lvl="0" marL="457200" rtl="0">
              <a:lnSpc>
                <a:spcPct val="150000"/>
              </a:lnSpc>
              <a:spcBef>
                <a:spcPts val="0"/>
              </a:spcBef>
              <a:buFont typeface="Roboto"/>
              <a:buChar char="●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Load-balancing</a:t>
            </a:r>
          </a:p>
          <a:p>
            <a:pPr indent="-228600" lvl="0" marL="457200" rtl="0">
              <a:lnSpc>
                <a:spcPct val="150000"/>
              </a:lnSpc>
              <a:spcBef>
                <a:spcPts val="0"/>
              </a:spcBef>
              <a:buFont typeface="Roboto"/>
              <a:buChar char="●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Scalability</a:t>
            </a:r>
          </a:p>
          <a:p>
            <a:pPr indent="-228600" lvl="0" marL="457200">
              <a:lnSpc>
                <a:spcPct val="150000"/>
              </a:lnSpc>
              <a:spcBef>
                <a:spcPts val="0"/>
              </a:spcBef>
              <a:buFont typeface="Roboto"/>
              <a:buChar char="●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Availability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Outline</a:t>
            </a:r>
          </a:p>
        </p:txBody>
      </p:sp>
      <p:sp>
        <p:nvSpPr>
          <p:cNvPr id="304" name="Shape 304"/>
          <p:cNvSpPr txBox="1"/>
          <p:nvPr/>
        </p:nvSpPr>
        <p:spPr>
          <a:xfrm>
            <a:off x="311700" y="1217325"/>
            <a:ext cx="3875400" cy="268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Chord</a:t>
            </a:r>
          </a:p>
          <a:p>
            <a:pPr indent="-228600" lvl="0" marL="457200" rtl="0">
              <a:spcBef>
                <a:spcPts val="0"/>
              </a:spcBef>
              <a:buFont typeface="Roboto"/>
              <a:buChar char="●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Specific DHT protocol for P2P systems</a:t>
            </a:r>
          </a:p>
          <a:p>
            <a:pPr indent="-228600" lvl="0" marL="457200" rtl="0">
              <a:spcBef>
                <a:spcPts val="0"/>
              </a:spcBef>
              <a:buFont typeface="Roboto"/>
              <a:buChar char="●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Simple, efficient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DHT Routing Geometry</a:t>
            </a:r>
          </a:p>
          <a:p>
            <a:pPr indent="-228600" lvl="0" marL="457200">
              <a:spcBef>
                <a:spcPts val="0"/>
              </a:spcBef>
              <a:buFont typeface="Roboto"/>
              <a:buChar char="●"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Effect of different DHT protocols on desirable system properties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/>
          <p:nvPr>
            <p:ph type="ctrTitle"/>
          </p:nvPr>
        </p:nvSpPr>
        <p:spPr>
          <a:xfrm>
            <a:off x="311700" y="1013975"/>
            <a:ext cx="8520600" cy="79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000">
                <a:latin typeface="Montserrat"/>
                <a:ea typeface="Montserrat"/>
                <a:cs typeface="Montserrat"/>
                <a:sym typeface="Montserrat"/>
              </a:rPr>
              <a:t>Chord</a:t>
            </a:r>
          </a:p>
        </p:txBody>
      </p:sp>
      <p:sp>
        <p:nvSpPr>
          <p:cNvPr id="310" name="Shape 310"/>
          <p:cNvSpPr txBox="1"/>
          <p:nvPr>
            <p:ph idx="1" type="subTitle"/>
          </p:nvPr>
        </p:nvSpPr>
        <p:spPr>
          <a:xfrm>
            <a:off x="1410300" y="1686500"/>
            <a:ext cx="63234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 scalable P2P lookup service for internet applications</a:t>
            </a:r>
          </a:p>
        </p:txBody>
      </p:sp>
      <p:sp>
        <p:nvSpPr>
          <p:cNvPr id="311" name="Shape 311"/>
          <p:cNvSpPr txBox="1"/>
          <p:nvPr>
            <p:ph idx="1" type="subTitle"/>
          </p:nvPr>
        </p:nvSpPr>
        <p:spPr>
          <a:xfrm>
            <a:off x="1410300" y="2981900"/>
            <a:ext cx="63234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>
                <a:latin typeface="Montserrat"/>
                <a:ea typeface="Montserrat"/>
                <a:cs typeface="Montserrat"/>
                <a:sym typeface="Montserrat"/>
              </a:rPr>
              <a:t>Ion Stoica, Robert Morris, David Karger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latin typeface="Montserrat"/>
                <a:ea typeface="Montserrat"/>
                <a:cs typeface="Montserrat"/>
                <a:sym typeface="Montserrat"/>
              </a:rPr>
              <a:t>Frans Kaashoek, Hari Balakrishnan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Overview</a:t>
            </a:r>
          </a:p>
        </p:txBody>
      </p:sp>
      <p:grpSp>
        <p:nvGrpSpPr>
          <p:cNvPr id="317" name="Shape 317"/>
          <p:cNvGrpSpPr/>
          <p:nvPr/>
        </p:nvGrpSpPr>
        <p:grpSpPr>
          <a:xfrm>
            <a:off x="481575" y="2269800"/>
            <a:ext cx="1725600" cy="327600"/>
            <a:chOff x="481575" y="1812600"/>
            <a:chExt cx="1725600" cy="327600"/>
          </a:xfrm>
        </p:grpSpPr>
        <p:sp>
          <p:nvSpPr>
            <p:cNvPr id="318" name="Shape 318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  <p:sp>
          <p:nvSpPr>
            <p:cNvPr id="319" name="Shape 319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</p:grpSp>
      <p:grpSp>
        <p:nvGrpSpPr>
          <p:cNvPr id="320" name="Shape 320"/>
          <p:cNvGrpSpPr/>
          <p:nvPr/>
        </p:nvGrpSpPr>
        <p:grpSpPr>
          <a:xfrm>
            <a:off x="481575" y="2597400"/>
            <a:ext cx="1725600" cy="327600"/>
            <a:chOff x="481575" y="1812600"/>
            <a:chExt cx="1725600" cy="327600"/>
          </a:xfrm>
        </p:grpSpPr>
        <p:sp>
          <p:nvSpPr>
            <p:cNvPr id="321" name="Shape 321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  <p:sp>
          <p:nvSpPr>
            <p:cNvPr id="322" name="Shape 322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</p:grpSp>
      <p:grpSp>
        <p:nvGrpSpPr>
          <p:cNvPr id="323" name="Shape 323"/>
          <p:cNvGrpSpPr/>
          <p:nvPr/>
        </p:nvGrpSpPr>
        <p:grpSpPr>
          <a:xfrm>
            <a:off x="481575" y="2925000"/>
            <a:ext cx="1725600" cy="327600"/>
            <a:chOff x="481575" y="1812600"/>
            <a:chExt cx="1725600" cy="327600"/>
          </a:xfrm>
        </p:grpSpPr>
        <p:sp>
          <p:nvSpPr>
            <p:cNvPr id="324" name="Shape 324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  <p:sp>
          <p:nvSpPr>
            <p:cNvPr id="325" name="Shape 325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</p:grpSp>
      <p:grpSp>
        <p:nvGrpSpPr>
          <p:cNvPr id="326" name="Shape 326"/>
          <p:cNvGrpSpPr/>
          <p:nvPr/>
        </p:nvGrpSpPr>
        <p:grpSpPr>
          <a:xfrm>
            <a:off x="481575" y="3252600"/>
            <a:ext cx="1725600" cy="327600"/>
            <a:chOff x="481575" y="1812600"/>
            <a:chExt cx="1725600" cy="327600"/>
          </a:xfrm>
        </p:grpSpPr>
        <p:sp>
          <p:nvSpPr>
            <p:cNvPr id="327" name="Shape 327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  <p:sp>
          <p:nvSpPr>
            <p:cNvPr id="328" name="Shape 328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</p:grpSp>
      <p:grpSp>
        <p:nvGrpSpPr>
          <p:cNvPr id="329" name="Shape 329"/>
          <p:cNvGrpSpPr/>
          <p:nvPr/>
        </p:nvGrpSpPr>
        <p:grpSpPr>
          <a:xfrm>
            <a:off x="481575" y="3580200"/>
            <a:ext cx="1725600" cy="327600"/>
            <a:chOff x="481575" y="1812600"/>
            <a:chExt cx="1725600" cy="327600"/>
          </a:xfrm>
        </p:grpSpPr>
        <p:sp>
          <p:nvSpPr>
            <p:cNvPr id="330" name="Shape 330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  <p:sp>
          <p:nvSpPr>
            <p:cNvPr id="331" name="Shape 331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</p:grpSp>
      <p:grpSp>
        <p:nvGrpSpPr>
          <p:cNvPr id="332" name="Shape 332"/>
          <p:cNvGrpSpPr/>
          <p:nvPr/>
        </p:nvGrpSpPr>
        <p:grpSpPr>
          <a:xfrm>
            <a:off x="481575" y="1942200"/>
            <a:ext cx="1725600" cy="327600"/>
            <a:chOff x="481575" y="1812600"/>
            <a:chExt cx="1725600" cy="327600"/>
          </a:xfrm>
        </p:grpSpPr>
        <p:sp>
          <p:nvSpPr>
            <p:cNvPr id="333" name="Shape 333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  <p:sp>
          <p:nvSpPr>
            <p:cNvPr id="334" name="Shape 334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</p:grpSp>
      <p:sp>
        <p:nvSpPr>
          <p:cNvPr id="335" name="Shape 335"/>
          <p:cNvSpPr txBox="1"/>
          <p:nvPr/>
        </p:nvSpPr>
        <p:spPr>
          <a:xfrm>
            <a:off x="481575" y="1419062"/>
            <a:ext cx="15318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Hash table</a:t>
            </a:r>
          </a:p>
        </p:txBody>
      </p:sp>
      <p:pic>
        <p:nvPicPr>
          <p:cNvPr id="336" name="Shape 336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566824" y="1769487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7" name="Shape 337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566824" y="3079887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8" name="Shape 338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5943224" y="2424687"/>
            <a:ext cx="1131150" cy="6730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39" name="Shape 339"/>
          <p:cNvGrpSpPr/>
          <p:nvPr/>
        </p:nvGrpSpPr>
        <p:grpSpPr>
          <a:xfrm>
            <a:off x="2951963" y="2571748"/>
            <a:ext cx="1369608" cy="260016"/>
            <a:chOff x="481575" y="1812600"/>
            <a:chExt cx="1725600" cy="327600"/>
          </a:xfrm>
        </p:grpSpPr>
        <p:sp>
          <p:nvSpPr>
            <p:cNvPr id="340" name="Shape 340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  <p:sp>
          <p:nvSpPr>
            <p:cNvPr id="341" name="Shape 341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</p:grpSp>
      <p:grpSp>
        <p:nvGrpSpPr>
          <p:cNvPr id="342" name="Shape 342"/>
          <p:cNvGrpSpPr/>
          <p:nvPr/>
        </p:nvGrpSpPr>
        <p:grpSpPr>
          <a:xfrm>
            <a:off x="2951963" y="2311723"/>
            <a:ext cx="1369608" cy="260016"/>
            <a:chOff x="481575" y="1812600"/>
            <a:chExt cx="1725600" cy="327600"/>
          </a:xfrm>
        </p:grpSpPr>
        <p:sp>
          <p:nvSpPr>
            <p:cNvPr id="343" name="Shape 343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  <p:sp>
          <p:nvSpPr>
            <p:cNvPr id="344" name="Shape 344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</p:grpSp>
      <p:cxnSp>
        <p:nvCxnSpPr>
          <p:cNvPr id="345" name="Shape 345"/>
          <p:cNvCxnSpPr>
            <a:stCxn id="344" idx="0"/>
            <a:endCxn id="336" idx="1"/>
          </p:cNvCxnSpPr>
          <p:nvPr/>
        </p:nvCxnSpPr>
        <p:spPr>
          <a:xfrm flipH="1" rot="10800000">
            <a:off x="3979170" y="2105923"/>
            <a:ext cx="587700" cy="205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grpSp>
        <p:nvGrpSpPr>
          <p:cNvPr id="346" name="Shape 346"/>
          <p:cNvGrpSpPr/>
          <p:nvPr/>
        </p:nvGrpSpPr>
        <p:grpSpPr>
          <a:xfrm>
            <a:off x="2951977" y="3628555"/>
            <a:ext cx="1369608" cy="260016"/>
            <a:chOff x="481575" y="1812600"/>
            <a:chExt cx="1725600" cy="327600"/>
          </a:xfrm>
        </p:grpSpPr>
        <p:sp>
          <p:nvSpPr>
            <p:cNvPr id="347" name="Shape 347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  <p:sp>
          <p:nvSpPr>
            <p:cNvPr id="348" name="Shape 348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</p:grpSp>
      <p:grpSp>
        <p:nvGrpSpPr>
          <p:cNvPr id="349" name="Shape 349"/>
          <p:cNvGrpSpPr/>
          <p:nvPr/>
        </p:nvGrpSpPr>
        <p:grpSpPr>
          <a:xfrm>
            <a:off x="2951977" y="3888569"/>
            <a:ext cx="1369608" cy="260016"/>
            <a:chOff x="481575" y="1812600"/>
            <a:chExt cx="1725600" cy="327600"/>
          </a:xfrm>
        </p:grpSpPr>
        <p:sp>
          <p:nvSpPr>
            <p:cNvPr id="350" name="Shape 350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  <p:sp>
          <p:nvSpPr>
            <p:cNvPr id="351" name="Shape 351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</p:grpSp>
      <p:cxnSp>
        <p:nvCxnSpPr>
          <p:cNvPr id="352" name="Shape 352"/>
          <p:cNvCxnSpPr>
            <a:stCxn id="348" idx="0"/>
            <a:endCxn id="337" idx="1"/>
          </p:cNvCxnSpPr>
          <p:nvPr/>
        </p:nvCxnSpPr>
        <p:spPr>
          <a:xfrm flipH="1" rot="10800000">
            <a:off x="3979183" y="3416455"/>
            <a:ext cx="587700" cy="212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grpSp>
        <p:nvGrpSpPr>
          <p:cNvPr id="353" name="Shape 353"/>
          <p:cNvGrpSpPr/>
          <p:nvPr/>
        </p:nvGrpSpPr>
        <p:grpSpPr>
          <a:xfrm>
            <a:off x="7388027" y="3079905"/>
            <a:ext cx="1369608" cy="260016"/>
            <a:chOff x="481575" y="1812600"/>
            <a:chExt cx="1725600" cy="327600"/>
          </a:xfrm>
        </p:grpSpPr>
        <p:sp>
          <p:nvSpPr>
            <p:cNvPr id="354" name="Shape 354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  <p:sp>
          <p:nvSpPr>
            <p:cNvPr id="355" name="Shape 355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</p:grpSp>
      <p:grpSp>
        <p:nvGrpSpPr>
          <p:cNvPr id="356" name="Shape 356"/>
          <p:cNvGrpSpPr/>
          <p:nvPr/>
        </p:nvGrpSpPr>
        <p:grpSpPr>
          <a:xfrm>
            <a:off x="7388027" y="3339919"/>
            <a:ext cx="1369608" cy="260016"/>
            <a:chOff x="481575" y="1812600"/>
            <a:chExt cx="1725600" cy="327600"/>
          </a:xfrm>
        </p:grpSpPr>
        <p:sp>
          <p:nvSpPr>
            <p:cNvPr id="357" name="Shape 357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  <p:sp>
          <p:nvSpPr>
            <p:cNvPr id="358" name="Shape 358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</p:grpSp>
      <p:cxnSp>
        <p:nvCxnSpPr>
          <p:cNvPr id="359" name="Shape 359"/>
          <p:cNvCxnSpPr>
            <a:stCxn id="338" idx="3"/>
            <a:endCxn id="354" idx="0"/>
          </p:cNvCxnSpPr>
          <p:nvPr/>
        </p:nvCxnSpPr>
        <p:spPr>
          <a:xfrm>
            <a:off x="7074375" y="2761200"/>
            <a:ext cx="656100" cy="318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360" name="Shape 360"/>
          <p:cNvSpPr/>
          <p:nvPr/>
        </p:nvSpPr>
        <p:spPr>
          <a:xfrm>
            <a:off x="4789000" y="409475"/>
            <a:ext cx="2984400" cy="6438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How to assign keys to peers?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hape 365"/>
          <p:cNvSpPr/>
          <p:nvPr/>
        </p:nvSpPr>
        <p:spPr>
          <a:xfrm>
            <a:off x="3746375" y="820512"/>
            <a:ext cx="3881400" cy="38814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6" name="Shape 36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Overview</a:t>
            </a:r>
          </a:p>
        </p:txBody>
      </p:sp>
      <p:grpSp>
        <p:nvGrpSpPr>
          <p:cNvPr id="367" name="Shape 367"/>
          <p:cNvGrpSpPr/>
          <p:nvPr/>
        </p:nvGrpSpPr>
        <p:grpSpPr>
          <a:xfrm>
            <a:off x="481575" y="2269800"/>
            <a:ext cx="1725600" cy="327600"/>
            <a:chOff x="481575" y="1812600"/>
            <a:chExt cx="1725600" cy="327600"/>
          </a:xfrm>
        </p:grpSpPr>
        <p:sp>
          <p:nvSpPr>
            <p:cNvPr id="368" name="Shape 368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  <p:sp>
          <p:nvSpPr>
            <p:cNvPr id="369" name="Shape 369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</p:grpSp>
      <p:grpSp>
        <p:nvGrpSpPr>
          <p:cNvPr id="370" name="Shape 370"/>
          <p:cNvGrpSpPr/>
          <p:nvPr/>
        </p:nvGrpSpPr>
        <p:grpSpPr>
          <a:xfrm>
            <a:off x="481575" y="2597400"/>
            <a:ext cx="1725600" cy="327600"/>
            <a:chOff x="481575" y="1812600"/>
            <a:chExt cx="1725600" cy="327600"/>
          </a:xfrm>
        </p:grpSpPr>
        <p:sp>
          <p:nvSpPr>
            <p:cNvPr id="371" name="Shape 371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  <p:sp>
          <p:nvSpPr>
            <p:cNvPr id="372" name="Shape 372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</p:grpSp>
      <p:grpSp>
        <p:nvGrpSpPr>
          <p:cNvPr id="373" name="Shape 373"/>
          <p:cNvGrpSpPr/>
          <p:nvPr/>
        </p:nvGrpSpPr>
        <p:grpSpPr>
          <a:xfrm>
            <a:off x="481575" y="2925000"/>
            <a:ext cx="1725600" cy="327600"/>
            <a:chOff x="481575" y="1812600"/>
            <a:chExt cx="1725600" cy="327600"/>
          </a:xfrm>
        </p:grpSpPr>
        <p:sp>
          <p:nvSpPr>
            <p:cNvPr id="374" name="Shape 374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  <p:sp>
          <p:nvSpPr>
            <p:cNvPr id="375" name="Shape 375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</p:grpSp>
      <p:grpSp>
        <p:nvGrpSpPr>
          <p:cNvPr id="376" name="Shape 376"/>
          <p:cNvGrpSpPr/>
          <p:nvPr/>
        </p:nvGrpSpPr>
        <p:grpSpPr>
          <a:xfrm>
            <a:off x="481575" y="3252600"/>
            <a:ext cx="1725600" cy="327600"/>
            <a:chOff x="481575" y="1812600"/>
            <a:chExt cx="1725600" cy="327600"/>
          </a:xfrm>
        </p:grpSpPr>
        <p:sp>
          <p:nvSpPr>
            <p:cNvPr id="377" name="Shape 377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  <p:sp>
          <p:nvSpPr>
            <p:cNvPr id="378" name="Shape 378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</p:grpSp>
      <p:grpSp>
        <p:nvGrpSpPr>
          <p:cNvPr id="379" name="Shape 379"/>
          <p:cNvGrpSpPr/>
          <p:nvPr/>
        </p:nvGrpSpPr>
        <p:grpSpPr>
          <a:xfrm>
            <a:off x="481575" y="3580200"/>
            <a:ext cx="1725600" cy="327600"/>
            <a:chOff x="481575" y="1812600"/>
            <a:chExt cx="1725600" cy="327600"/>
          </a:xfrm>
        </p:grpSpPr>
        <p:sp>
          <p:nvSpPr>
            <p:cNvPr id="380" name="Shape 380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  <p:sp>
          <p:nvSpPr>
            <p:cNvPr id="381" name="Shape 381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</p:grpSp>
      <p:grpSp>
        <p:nvGrpSpPr>
          <p:cNvPr id="382" name="Shape 382"/>
          <p:cNvGrpSpPr/>
          <p:nvPr/>
        </p:nvGrpSpPr>
        <p:grpSpPr>
          <a:xfrm>
            <a:off x="481575" y="1942200"/>
            <a:ext cx="1725600" cy="327600"/>
            <a:chOff x="481575" y="1812600"/>
            <a:chExt cx="1725600" cy="327600"/>
          </a:xfrm>
        </p:grpSpPr>
        <p:sp>
          <p:nvSpPr>
            <p:cNvPr id="383" name="Shape 383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  <p:sp>
          <p:nvSpPr>
            <p:cNvPr id="384" name="Shape 384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</p:grpSp>
      <p:sp>
        <p:nvSpPr>
          <p:cNvPr id="385" name="Shape 385"/>
          <p:cNvSpPr txBox="1"/>
          <p:nvPr/>
        </p:nvSpPr>
        <p:spPr>
          <a:xfrm>
            <a:off x="481575" y="1419062"/>
            <a:ext cx="15318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Hash table</a:t>
            </a:r>
          </a:p>
        </p:txBody>
      </p:sp>
      <p:pic>
        <p:nvPicPr>
          <p:cNvPr id="386" name="Shape 386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566824" y="1769487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7" name="Shape 387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566824" y="3079887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" name="Shape 388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5943224" y="2424687"/>
            <a:ext cx="1131150" cy="6730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89" name="Shape 389"/>
          <p:cNvCxnSpPr>
            <a:stCxn id="388" idx="3"/>
          </p:cNvCxnSpPr>
          <p:nvPr/>
        </p:nvCxnSpPr>
        <p:spPr>
          <a:xfrm flipH="1" rot="10800000">
            <a:off x="7074375" y="2367600"/>
            <a:ext cx="510300" cy="393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390" name="Shape 390"/>
          <p:cNvSpPr/>
          <p:nvPr/>
        </p:nvSpPr>
        <p:spPr>
          <a:xfrm>
            <a:off x="7461550" y="22416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91" name="Shape 391"/>
          <p:cNvCxnSpPr>
            <a:stCxn id="386" idx="1"/>
          </p:cNvCxnSpPr>
          <p:nvPr/>
        </p:nvCxnSpPr>
        <p:spPr>
          <a:xfrm rot="10800000">
            <a:off x="3999824" y="1819200"/>
            <a:ext cx="567000" cy="2868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392" name="Shape 392"/>
          <p:cNvSpPr/>
          <p:nvPr/>
        </p:nvSpPr>
        <p:spPr>
          <a:xfrm>
            <a:off x="3868350" y="17013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93" name="Shape 393"/>
          <p:cNvCxnSpPr>
            <a:stCxn id="387" idx="1"/>
          </p:cNvCxnSpPr>
          <p:nvPr/>
        </p:nvCxnSpPr>
        <p:spPr>
          <a:xfrm flipH="1">
            <a:off x="4073324" y="3416400"/>
            <a:ext cx="493500" cy="4029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394" name="Shape 394"/>
          <p:cNvSpPr/>
          <p:nvPr/>
        </p:nvSpPr>
        <p:spPr>
          <a:xfrm>
            <a:off x="3940475" y="37102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Shape 399"/>
          <p:cNvSpPr/>
          <p:nvPr/>
        </p:nvSpPr>
        <p:spPr>
          <a:xfrm>
            <a:off x="3746375" y="820512"/>
            <a:ext cx="3881400" cy="38814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0" name="Shape 40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Overview</a:t>
            </a:r>
          </a:p>
        </p:txBody>
      </p:sp>
      <p:grpSp>
        <p:nvGrpSpPr>
          <p:cNvPr id="401" name="Shape 401"/>
          <p:cNvGrpSpPr/>
          <p:nvPr/>
        </p:nvGrpSpPr>
        <p:grpSpPr>
          <a:xfrm>
            <a:off x="481575" y="2269800"/>
            <a:ext cx="1725600" cy="327600"/>
            <a:chOff x="481575" y="1812600"/>
            <a:chExt cx="1725600" cy="327600"/>
          </a:xfrm>
        </p:grpSpPr>
        <p:sp>
          <p:nvSpPr>
            <p:cNvPr id="402" name="Shape 402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  <p:sp>
          <p:nvSpPr>
            <p:cNvPr id="403" name="Shape 403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</p:grpSp>
      <p:grpSp>
        <p:nvGrpSpPr>
          <p:cNvPr id="404" name="Shape 404"/>
          <p:cNvGrpSpPr/>
          <p:nvPr/>
        </p:nvGrpSpPr>
        <p:grpSpPr>
          <a:xfrm>
            <a:off x="481575" y="2597400"/>
            <a:ext cx="1725600" cy="327600"/>
            <a:chOff x="481575" y="1812600"/>
            <a:chExt cx="1725600" cy="327600"/>
          </a:xfrm>
        </p:grpSpPr>
        <p:sp>
          <p:nvSpPr>
            <p:cNvPr id="405" name="Shape 405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  <p:sp>
          <p:nvSpPr>
            <p:cNvPr id="406" name="Shape 406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</p:grpSp>
      <p:grpSp>
        <p:nvGrpSpPr>
          <p:cNvPr id="407" name="Shape 407"/>
          <p:cNvGrpSpPr/>
          <p:nvPr/>
        </p:nvGrpSpPr>
        <p:grpSpPr>
          <a:xfrm>
            <a:off x="481575" y="2925000"/>
            <a:ext cx="1725600" cy="327600"/>
            <a:chOff x="481575" y="1812600"/>
            <a:chExt cx="1725600" cy="327600"/>
          </a:xfrm>
        </p:grpSpPr>
        <p:sp>
          <p:nvSpPr>
            <p:cNvPr id="408" name="Shape 408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  <p:sp>
          <p:nvSpPr>
            <p:cNvPr id="409" name="Shape 409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</p:grpSp>
      <p:grpSp>
        <p:nvGrpSpPr>
          <p:cNvPr id="410" name="Shape 410"/>
          <p:cNvGrpSpPr/>
          <p:nvPr/>
        </p:nvGrpSpPr>
        <p:grpSpPr>
          <a:xfrm>
            <a:off x="481575" y="3252600"/>
            <a:ext cx="1725600" cy="327600"/>
            <a:chOff x="481575" y="1812600"/>
            <a:chExt cx="1725600" cy="327600"/>
          </a:xfrm>
        </p:grpSpPr>
        <p:sp>
          <p:nvSpPr>
            <p:cNvPr id="411" name="Shape 411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  <p:sp>
          <p:nvSpPr>
            <p:cNvPr id="412" name="Shape 412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</p:grpSp>
      <p:grpSp>
        <p:nvGrpSpPr>
          <p:cNvPr id="413" name="Shape 413"/>
          <p:cNvGrpSpPr/>
          <p:nvPr/>
        </p:nvGrpSpPr>
        <p:grpSpPr>
          <a:xfrm>
            <a:off x="481575" y="3580200"/>
            <a:ext cx="1725600" cy="327600"/>
            <a:chOff x="481575" y="1812600"/>
            <a:chExt cx="1725600" cy="327600"/>
          </a:xfrm>
        </p:grpSpPr>
        <p:sp>
          <p:nvSpPr>
            <p:cNvPr id="414" name="Shape 414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  <p:sp>
          <p:nvSpPr>
            <p:cNvPr id="415" name="Shape 415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</p:grpSp>
      <p:grpSp>
        <p:nvGrpSpPr>
          <p:cNvPr id="416" name="Shape 416"/>
          <p:cNvGrpSpPr/>
          <p:nvPr/>
        </p:nvGrpSpPr>
        <p:grpSpPr>
          <a:xfrm>
            <a:off x="481575" y="1942200"/>
            <a:ext cx="1725600" cy="327600"/>
            <a:chOff x="481575" y="1812600"/>
            <a:chExt cx="1725600" cy="327600"/>
          </a:xfrm>
        </p:grpSpPr>
        <p:sp>
          <p:nvSpPr>
            <p:cNvPr id="417" name="Shape 417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  <p:sp>
          <p:nvSpPr>
            <p:cNvPr id="418" name="Shape 418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</p:grpSp>
      <p:sp>
        <p:nvSpPr>
          <p:cNvPr id="419" name="Shape 419"/>
          <p:cNvSpPr txBox="1"/>
          <p:nvPr/>
        </p:nvSpPr>
        <p:spPr>
          <a:xfrm>
            <a:off x="481575" y="1419062"/>
            <a:ext cx="15318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Hash table</a:t>
            </a:r>
          </a:p>
        </p:txBody>
      </p:sp>
      <p:pic>
        <p:nvPicPr>
          <p:cNvPr id="420" name="Shape 420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566824" y="1769487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1" name="Shape 421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566824" y="3079887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2" name="Shape 422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5943224" y="2424687"/>
            <a:ext cx="1131150" cy="6730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23" name="Shape 423"/>
          <p:cNvCxnSpPr>
            <a:stCxn id="422" idx="3"/>
          </p:cNvCxnSpPr>
          <p:nvPr/>
        </p:nvCxnSpPr>
        <p:spPr>
          <a:xfrm flipH="1" rot="10800000">
            <a:off x="7074375" y="2367600"/>
            <a:ext cx="510300" cy="393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424" name="Shape 424"/>
          <p:cNvSpPr/>
          <p:nvPr/>
        </p:nvSpPr>
        <p:spPr>
          <a:xfrm>
            <a:off x="7461550" y="22416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425" name="Shape 425"/>
          <p:cNvCxnSpPr>
            <a:stCxn id="420" idx="1"/>
          </p:cNvCxnSpPr>
          <p:nvPr/>
        </p:nvCxnSpPr>
        <p:spPr>
          <a:xfrm rot="10800000">
            <a:off x="3999824" y="1819200"/>
            <a:ext cx="567000" cy="2868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426" name="Shape 426"/>
          <p:cNvSpPr/>
          <p:nvPr/>
        </p:nvSpPr>
        <p:spPr>
          <a:xfrm>
            <a:off x="3868350" y="17013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427" name="Shape 427"/>
          <p:cNvCxnSpPr>
            <a:stCxn id="421" idx="1"/>
          </p:cNvCxnSpPr>
          <p:nvPr/>
        </p:nvCxnSpPr>
        <p:spPr>
          <a:xfrm flipH="1">
            <a:off x="4073324" y="3416400"/>
            <a:ext cx="493500" cy="4029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428" name="Shape 428"/>
          <p:cNvSpPr/>
          <p:nvPr/>
        </p:nvSpPr>
        <p:spPr>
          <a:xfrm>
            <a:off x="3940475" y="37102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9" name="Shape 429"/>
          <p:cNvSpPr/>
          <p:nvPr/>
        </p:nvSpPr>
        <p:spPr>
          <a:xfrm>
            <a:off x="7428125" y="320480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30" name="Shape 430"/>
          <p:cNvSpPr/>
          <p:nvPr/>
        </p:nvSpPr>
        <p:spPr>
          <a:xfrm>
            <a:off x="5011950" y="449425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31" name="Shape 431"/>
          <p:cNvSpPr/>
          <p:nvPr/>
        </p:nvSpPr>
        <p:spPr>
          <a:xfrm>
            <a:off x="3659575" y="292500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32" name="Shape 432"/>
          <p:cNvSpPr/>
          <p:nvPr/>
        </p:nvSpPr>
        <p:spPr>
          <a:xfrm>
            <a:off x="3627450" y="245130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33" name="Shape 433"/>
          <p:cNvSpPr/>
          <p:nvPr/>
        </p:nvSpPr>
        <p:spPr>
          <a:xfrm>
            <a:off x="6225100" y="820525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34" name="Shape 434"/>
          <p:cNvSpPr/>
          <p:nvPr/>
        </p:nvSpPr>
        <p:spPr>
          <a:xfrm>
            <a:off x="6792200" y="112415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35" name="Shape 435"/>
          <p:cNvSpPr txBox="1"/>
          <p:nvPr/>
        </p:nvSpPr>
        <p:spPr>
          <a:xfrm>
            <a:off x="3182550" y="2358300"/>
            <a:ext cx="408900" cy="4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k</a:t>
            </a:r>
            <a:r>
              <a:rPr baseline="-25000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436" name="Shape 436"/>
          <p:cNvSpPr txBox="1"/>
          <p:nvPr/>
        </p:nvSpPr>
        <p:spPr>
          <a:xfrm>
            <a:off x="3182550" y="2844000"/>
            <a:ext cx="408900" cy="4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k</a:t>
            </a:r>
            <a:r>
              <a:rPr baseline="-25000" lang="en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437" name="Shape 437"/>
          <p:cNvSpPr txBox="1"/>
          <p:nvPr/>
        </p:nvSpPr>
        <p:spPr>
          <a:xfrm>
            <a:off x="4651150" y="4656275"/>
            <a:ext cx="408900" cy="4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k</a:t>
            </a:r>
            <a:r>
              <a:rPr baseline="-25000" lang="en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438" name="Shape 438"/>
          <p:cNvSpPr txBox="1"/>
          <p:nvPr/>
        </p:nvSpPr>
        <p:spPr>
          <a:xfrm>
            <a:off x="7702450" y="3214962"/>
            <a:ext cx="408900" cy="4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k</a:t>
            </a:r>
            <a:r>
              <a:rPr baseline="-25000" lang="en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439" name="Shape 439"/>
          <p:cNvSpPr txBox="1"/>
          <p:nvPr/>
        </p:nvSpPr>
        <p:spPr>
          <a:xfrm>
            <a:off x="7074375" y="887750"/>
            <a:ext cx="408900" cy="4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k</a:t>
            </a:r>
            <a:r>
              <a:rPr baseline="-25000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440" name="Shape 440"/>
          <p:cNvSpPr txBox="1"/>
          <p:nvPr/>
        </p:nvSpPr>
        <p:spPr>
          <a:xfrm>
            <a:off x="6304350" y="384700"/>
            <a:ext cx="408900" cy="4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k</a:t>
            </a:r>
            <a:r>
              <a:rPr baseline="-25000" lang="en">
                <a:latin typeface="Roboto"/>
                <a:ea typeface="Roboto"/>
                <a:cs typeface="Roboto"/>
                <a:sym typeface="Roboto"/>
              </a:rPr>
              <a:t>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Shape 445"/>
          <p:cNvSpPr/>
          <p:nvPr/>
        </p:nvSpPr>
        <p:spPr>
          <a:xfrm>
            <a:off x="3746375" y="820512"/>
            <a:ext cx="3881400" cy="38814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46" name="Shape 44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Overview</a:t>
            </a:r>
          </a:p>
        </p:txBody>
      </p:sp>
      <p:grpSp>
        <p:nvGrpSpPr>
          <p:cNvPr id="447" name="Shape 447"/>
          <p:cNvGrpSpPr/>
          <p:nvPr/>
        </p:nvGrpSpPr>
        <p:grpSpPr>
          <a:xfrm>
            <a:off x="481575" y="2269800"/>
            <a:ext cx="1725600" cy="327600"/>
            <a:chOff x="481575" y="1812600"/>
            <a:chExt cx="1725600" cy="327600"/>
          </a:xfrm>
        </p:grpSpPr>
        <p:sp>
          <p:nvSpPr>
            <p:cNvPr id="448" name="Shape 448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  <p:sp>
          <p:nvSpPr>
            <p:cNvPr id="449" name="Shape 449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</p:grpSp>
      <p:grpSp>
        <p:nvGrpSpPr>
          <p:cNvPr id="450" name="Shape 450"/>
          <p:cNvGrpSpPr/>
          <p:nvPr/>
        </p:nvGrpSpPr>
        <p:grpSpPr>
          <a:xfrm>
            <a:off x="481575" y="2597400"/>
            <a:ext cx="1725600" cy="327600"/>
            <a:chOff x="481575" y="1812600"/>
            <a:chExt cx="1725600" cy="327600"/>
          </a:xfrm>
        </p:grpSpPr>
        <p:sp>
          <p:nvSpPr>
            <p:cNvPr id="451" name="Shape 451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  <p:sp>
          <p:nvSpPr>
            <p:cNvPr id="452" name="Shape 452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</p:grpSp>
      <p:grpSp>
        <p:nvGrpSpPr>
          <p:cNvPr id="453" name="Shape 453"/>
          <p:cNvGrpSpPr/>
          <p:nvPr/>
        </p:nvGrpSpPr>
        <p:grpSpPr>
          <a:xfrm>
            <a:off x="481575" y="2925000"/>
            <a:ext cx="1725600" cy="327600"/>
            <a:chOff x="481575" y="1812600"/>
            <a:chExt cx="1725600" cy="327600"/>
          </a:xfrm>
        </p:grpSpPr>
        <p:sp>
          <p:nvSpPr>
            <p:cNvPr id="454" name="Shape 454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  <p:sp>
          <p:nvSpPr>
            <p:cNvPr id="455" name="Shape 455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</p:grpSp>
      <p:grpSp>
        <p:nvGrpSpPr>
          <p:cNvPr id="456" name="Shape 456"/>
          <p:cNvGrpSpPr/>
          <p:nvPr/>
        </p:nvGrpSpPr>
        <p:grpSpPr>
          <a:xfrm>
            <a:off x="481575" y="3252600"/>
            <a:ext cx="1725600" cy="327600"/>
            <a:chOff x="481575" y="1812600"/>
            <a:chExt cx="1725600" cy="327600"/>
          </a:xfrm>
        </p:grpSpPr>
        <p:sp>
          <p:nvSpPr>
            <p:cNvPr id="457" name="Shape 457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  <p:sp>
          <p:nvSpPr>
            <p:cNvPr id="458" name="Shape 458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</p:grpSp>
      <p:grpSp>
        <p:nvGrpSpPr>
          <p:cNvPr id="459" name="Shape 459"/>
          <p:cNvGrpSpPr/>
          <p:nvPr/>
        </p:nvGrpSpPr>
        <p:grpSpPr>
          <a:xfrm>
            <a:off x="481575" y="3580200"/>
            <a:ext cx="1725600" cy="327600"/>
            <a:chOff x="481575" y="1812600"/>
            <a:chExt cx="1725600" cy="327600"/>
          </a:xfrm>
        </p:grpSpPr>
        <p:sp>
          <p:nvSpPr>
            <p:cNvPr id="460" name="Shape 460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  <p:sp>
          <p:nvSpPr>
            <p:cNvPr id="461" name="Shape 461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</p:grpSp>
      <p:grpSp>
        <p:nvGrpSpPr>
          <p:cNvPr id="462" name="Shape 462"/>
          <p:cNvGrpSpPr/>
          <p:nvPr/>
        </p:nvGrpSpPr>
        <p:grpSpPr>
          <a:xfrm>
            <a:off x="481575" y="1942200"/>
            <a:ext cx="1725600" cy="327600"/>
            <a:chOff x="481575" y="1812600"/>
            <a:chExt cx="1725600" cy="327600"/>
          </a:xfrm>
        </p:grpSpPr>
        <p:sp>
          <p:nvSpPr>
            <p:cNvPr id="463" name="Shape 463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  <p:sp>
          <p:nvSpPr>
            <p:cNvPr id="464" name="Shape 464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</p:grpSp>
      <p:sp>
        <p:nvSpPr>
          <p:cNvPr id="465" name="Shape 465"/>
          <p:cNvSpPr txBox="1"/>
          <p:nvPr/>
        </p:nvSpPr>
        <p:spPr>
          <a:xfrm>
            <a:off x="481575" y="1419062"/>
            <a:ext cx="15318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Hash table</a:t>
            </a:r>
          </a:p>
        </p:txBody>
      </p:sp>
      <p:pic>
        <p:nvPicPr>
          <p:cNvPr id="466" name="Shape 466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566824" y="1769487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67" name="Shape 467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566824" y="3079887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68" name="Shape 468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5943224" y="2424687"/>
            <a:ext cx="1131150" cy="6730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69" name="Shape 469"/>
          <p:cNvCxnSpPr>
            <a:stCxn id="468" idx="3"/>
          </p:cNvCxnSpPr>
          <p:nvPr/>
        </p:nvCxnSpPr>
        <p:spPr>
          <a:xfrm flipH="1" rot="10800000">
            <a:off x="7074375" y="2367600"/>
            <a:ext cx="510300" cy="393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470" name="Shape 470"/>
          <p:cNvSpPr/>
          <p:nvPr/>
        </p:nvSpPr>
        <p:spPr>
          <a:xfrm>
            <a:off x="7461550" y="22416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471" name="Shape 471"/>
          <p:cNvCxnSpPr>
            <a:stCxn id="466" idx="1"/>
          </p:cNvCxnSpPr>
          <p:nvPr/>
        </p:nvCxnSpPr>
        <p:spPr>
          <a:xfrm rot="10800000">
            <a:off x="3999824" y="1819200"/>
            <a:ext cx="567000" cy="2868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472" name="Shape 472"/>
          <p:cNvSpPr/>
          <p:nvPr/>
        </p:nvSpPr>
        <p:spPr>
          <a:xfrm>
            <a:off x="3868350" y="17013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473" name="Shape 473"/>
          <p:cNvCxnSpPr>
            <a:stCxn id="467" idx="1"/>
          </p:cNvCxnSpPr>
          <p:nvPr/>
        </p:nvCxnSpPr>
        <p:spPr>
          <a:xfrm flipH="1">
            <a:off x="4073324" y="3416400"/>
            <a:ext cx="493500" cy="4029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474" name="Shape 474"/>
          <p:cNvSpPr/>
          <p:nvPr/>
        </p:nvSpPr>
        <p:spPr>
          <a:xfrm>
            <a:off x="3940475" y="37102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75" name="Shape 475"/>
          <p:cNvSpPr/>
          <p:nvPr/>
        </p:nvSpPr>
        <p:spPr>
          <a:xfrm>
            <a:off x="7428125" y="320480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76" name="Shape 476"/>
          <p:cNvSpPr/>
          <p:nvPr/>
        </p:nvSpPr>
        <p:spPr>
          <a:xfrm>
            <a:off x="5011950" y="449425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77" name="Shape 477"/>
          <p:cNvSpPr/>
          <p:nvPr/>
        </p:nvSpPr>
        <p:spPr>
          <a:xfrm>
            <a:off x="3659575" y="292500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78" name="Shape 478"/>
          <p:cNvSpPr/>
          <p:nvPr/>
        </p:nvSpPr>
        <p:spPr>
          <a:xfrm>
            <a:off x="3627450" y="245130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79" name="Shape 479"/>
          <p:cNvSpPr/>
          <p:nvPr/>
        </p:nvSpPr>
        <p:spPr>
          <a:xfrm>
            <a:off x="6225100" y="820525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80" name="Shape 480"/>
          <p:cNvSpPr/>
          <p:nvPr/>
        </p:nvSpPr>
        <p:spPr>
          <a:xfrm>
            <a:off x="6792200" y="112415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81" name="Shape 481"/>
          <p:cNvSpPr txBox="1"/>
          <p:nvPr/>
        </p:nvSpPr>
        <p:spPr>
          <a:xfrm>
            <a:off x="3182550" y="2358300"/>
            <a:ext cx="408900" cy="4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k</a:t>
            </a:r>
            <a:r>
              <a:rPr baseline="-25000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3182550" y="2844000"/>
            <a:ext cx="408900" cy="4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k</a:t>
            </a:r>
            <a:r>
              <a:rPr baseline="-25000" lang="en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483" name="Shape 483"/>
          <p:cNvSpPr txBox="1"/>
          <p:nvPr/>
        </p:nvSpPr>
        <p:spPr>
          <a:xfrm>
            <a:off x="4651150" y="4656275"/>
            <a:ext cx="408900" cy="4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k</a:t>
            </a:r>
            <a:r>
              <a:rPr baseline="-25000" lang="en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484" name="Shape 484"/>
          <p:cNvSpPr txBox="1"/>
          <p:nvPr/>
        </p:nvSpPr>
        <p:spPr>
          <a:xfrm>
            <a:off x="7702450" y="3214962"/>
            <a:ext cx="408900" cy="4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k</a:t>
            </a:r>
            <a:r>
              <a:rPr baseline="-25000" lang="en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485" name="Shape 485"/>
          <p:cNvSpPr txBox="1"/>
          <p:nvPr/>
        </p:nvSpPr>
        <p:spPr>
          <a:xfrm>
            <a:off x="7074375" y="887750"/>
            <a:ext cx="408900" cy="4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k</a:t>
            </a:r>
            <a:r>
              <a:rPr baseline="-25000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486" name="Shape 486"/>
          <p:cNvSpPr txBox="1"/>
          <p:nvPr/>
        </p:nvSpPr>
        <p:spPr>
          <a:xfrm>
            <a:off x="6304350" y="384700"/>
            <a:ext cx="408900" cy="4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k</a:t>
            </a:r>
            <a:r>
              <a:rPr baseline="-25000" lang="en">
                <a:latin typeface="Roboto"/>
                <a:ea typeface="Roboto"/>
                <a:cs typeface="Roboto"/>
                <a:sym typeface="Roboto"/>
              </a:rPr>
              <a:t>5</a:t>
            </a:r>
          </a:p>
        </p:txBody>
      </p:sp>
      <p:grpSp>
        <p:nvGrpSpPr>
          <p:cNvPr id="487" name="Shape 487"/>
          <p:cNvGrpSpPr/>
          <p:nvPr/>
        </p:nvGrpSpPr>
        <p:grpSpPr>
          <a:xfrm>
            <a:off x="3635263" y="1193898"/>
            <a:ext cx="1369608" cy="260016"/>
            <a:chOff x="481575" y="1812600"/>
            <a:chExt cx="1725600" cy="327600"/>
          </a:xfrm>
        </p:grpSpPr>
        <p:sp>
          <p:nvSpPr>
            <p:cNvPr id="488" name="Shape 488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  <p:sp>
          <p:nvSpPr>
            <p:cNvPr id="489" name="Shape 489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</p:grpSp>
      <p:grpSp>
        <p:nvGrpSpPr>
          <p:cNvPr id="490" name="Shape 490"/>
          <p:cNvGrpSpPr/>
          <p:nvPr/>
        </p:nvGrpSpPr>
        <p:grpSpPr>
          <a:xfrm>
            <a:off x="3635263" y="933873"/>
            <a:ext cx="1369608" cy="260016"/>
            <a:chOff x="481575" y="1812600"/>
            <a:chExt cx="1725600" cy="327600"/>
          </a:xfrm>
        </p:grpSpPr>
        <p:sp>
          <p:nvSpPr>
            <p:cNvPr id="491" name="Shape 491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  <p:sp>
          <p:nvSpPr>
            <p:cNvPr id="492" name="Shape 492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</p:grpSp>
      <p:cxnSp>
        <p:nvCxnSpPr>
          <p:cNvPr id="493" name="Shape 493"/>
          <p:cNvCxnSpPr>
            <a:stCxn id="489" idx="2"/>
          </p:cNvCxnSpPr>
          <p:nvPr/>
        </p:nvCxnSpPr>
        <p:spPr>
          <a:xfrm>
            <a:off x="4662470" y="1453914"/>
            <a:ext cx="293700" cy="318599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grpSp>
        <p:nvGrpSpPr>
          <p:cNvPr id="494" name="Shape 494"/>
          <p:cNvGrpSpPr/>
          <p:nvPr/>
        </p:nvGrpSpPr>
        <p:grpSpPr>
          <a:xfrm>
            <a:off x="3232902" y="4215130"/>
            <a:ext cx="1369608" cy="260016"/>
            <a:chOff x="481575" y="1812600"/>
            <a:chExt cx="1725600" cy="327600"/>
          </a:xfrm>
        </p:grpSpPr>
        <p:sp>
          <p:nvSpPr>
            <p:cNvPr id="495" name="Shape 495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  <p:sp>
          <p:nvSpPr>
            <p:cNvPr id="496" name="Shape 496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</p:grpSp>
      <p:grpSp>
        <p:nvGrpSpPr>
          <p:cNvPr id="497" name="Shape 497"/>
          <p:cNvGrpSpPr/>
          <p:nvPr/>
        </p:nvGrpSpPr>
        <p:grpSpPr>
          <a:xfrm>
            <a:off x="3232902" y="4475144"/>
            <a:ext cx="1369608" cy="260016"/>
            <a:chOff x="481575" y="1812600"/>
            <a:chExt cx="1725600" cy="327600"/>
          </a:xfrm>
        </p:grpSpPr>
        <p:sp>
          <p:nvSpPr>
            <p:cNvPr id="498" name="Shape 498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  <p:sp>
          <p:nvSpPr>
            <p:cNvPr id="499" name="Shape 499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</p:grpSp>
      <p:cxnSp>
        <p:nvCxnSpPr>
          <p:cNvPr id="500" name="Shape 500"/>
          <p:cNvCxnSpPr>
            <a:stCxn id="496" idx="0"/>
          </p:cNvCxnSpPr>
          <p:nvPr/>
        </p:nvCxnSpPr>
        <p:spPr>
          <a:xfrm flipH="1" rot="10800000">
            <a:off x="4260108" y="3739030"/>
            <a:ext cx="482100" cy="476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grpSp>
        <p:nvGrpSpPr>
          <p:cNvPr id="501" name="Shape 501"/>
          <p:cNvGrpSpPr/>
          <p:nvPr/>
        </p:nvGrpSpPr>
        <p:grpSpPr>
          <a:xfrm>
            <a:off x="7304277" y="1506117"/>
            <a:ext cx="1369608" cy="260016"/>
            <a:chOff x="481575" y="1812600"/>
            <a:chExt cx="1725600" cy="327600"/>
          </a:xfrm>
        </p:grpSpPr>
        <p:sp>
          <p:nvSpPr>
            <p:cNvPr id="502" name="Shape 502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  <p:sp>
          <p:nvSpPr>
            <p:cNvPr id="503" name="Shape 503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</p:grpSp>
      <p:grpSp>
        <p:nvGrpSpPr>
          <p:cNvPr id="504" name="Shape 504"/>
          <p:cNvGrpSpPr/>
          <p:nvPr/>
        </p:nvGrpSpPr>
        <p:grpSpPr>
          <a:xfrm>
            <a:off x="7304277" y="1766132"/>
            <a:ext cx="1369608" cy="260016"/>
            <a:chOff x="481575" y="1812600"/>
            <a:chExt cx="1725600" cy="327600"/>
          </a:xfrm>
        </p:grpSpPr>
        <p:sp>
          <p:nvSpPr>
            <p:cNvPr id="505" name="Shape 505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  <p:sp>
          <p:nvSpPr>
            <p:cNvPr id="506" name="Shape 506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</p:grpSp>
      <p:cxnSp>
        <p:nvCxnSpPr>
          <p:cNvPr id="507" name="Shape 507"/>
          <p:cNvCxnSpPr>
            <a:stCxn id="505" idx="2"/>
          </p:cNvCxnSpPr>
          <p:nvPr/>
        </p:nvCxnSpPr>
        <p:spPr>
          <a:xfrm flipH="1">
            <a:off x="7069779" y="2026148"/>
            <a:ext cx="576900" cy="468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Shape 5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Overview</a:t>
            </a:r>
          </a:p>
        </p:txBody>
      </p:sp>
      <p:sp>
        <p:nvSpPr>
          <p:cNvPr id="513" name="Shape 513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14" name="Shape 514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515" name="Shape 515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over hash space 2</a:t>
            </a:r>
            <a:r>
              <a:rPr baseline="30000" lang="en">
                <a:latin typeface="Roboto"/>
                <a:ea typeface="Roboto"/>
                <a:cs typeface="Roboto"/>
                <a:sym typeface="Roboto"/>
              </a:rPr>
              <a:t>m</a:t>
            </a:r>
          </a:p>
        </p:txBody>
      </p:sp>
      <p:sp>
        <p:nvSpPr>
          <p:cNvPr id="516" name="Shape 516"/>
          <p:cNvSpPr txBox="1"/>
          <p:nvPr/>
        </p:nvSpPr>
        <p:spPr>
          <a:xfrm>
            <a:off x="1632025" y="1017725"/>
            <a:ext cx="613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1" baseline="30000" lang="en">
                <a:latin typeface="Roboto"/>
                <a:ea typeface="Roboto"/>
                <a:cs typeface="Roboto"/>
                <a:sym typeface="Roboto"/>
              </a:rPr>
              <a:t>m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-1</a:t>
            </a:r>
          </a:p>
        </p:txBody>
      </p:sp>
      <p:sp>
        <p:nvSpPr>
          <p:cNvPr id="517" name="Shape 517"/>
          <p:cNvSpPr txBox="1"/>
          <p:nvPr/>
        </p:nvSpPr>
        <p:spPr>
          <a:xfrm>
            <a:off x="2795750" y="10177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518" name="Shape 518"/>
          <p:cNvSpPr/>
          <p:nvPr/>
        </p:nvSpPr>
        <p:spPr>
          <a:xfrm>
            <a:off x="3290775" y="1312025"/>
            <a:ext cx="999100" cy="1926300"/>
          </a:xfrm>
          <a:custGeom>
            <a:pathLst>
              <a:path extrusionOk="0" h="77052" w="39964">
                <a:moveTo>
                  <a:pt x="0" y="0"/>
                </a:moveTo>
                <a:cubicBezTo>
                  <a:pt x="1159" y="535"/>
                  <a:pt x="4548" y="1917"/>
                  <a:pt x="6956" y="3211"/>
                </a:cubicBezTo>
                <a:cubicBezTo>
                  <a:pt x="9363" y="4504"/>
                  <a:pt x="11771" y="5841"/>
                  <a:pt x="14447" y="7759"/>
                </a:cubicBezTo>
                <a:cubicBezTo>
                  <a:pt x="17122" y="9676"/>
                  <a:pt x="20555" y="12440"/>
                  <a:pt x="23008" y="14715"/>
                </a:cubicBezTo>
                <a:cubicBezTo>
                  <a:pt x="25460" y="16989"/>
                  <a:pt x="27512" y="19219"/>
                  <a:pt x="29162" y="21404"/>
                </a:cubicBezTo>
                <a:cubicBezTo>
                  <a:pt x="30812" y="23589"/>
                  <a:pt x="31704" y="25372"/>
                  <a:pt x="32908" y="27825"/>
                </a:cubicBezTo>
                <a:cubicBezTo>
                  <a:pt x="34112" y="30277"/>
                  <a:pt x="35360" y="33309"/>
                  <a:pt x="36386" y="36119"/>
                </a:cubicBezTo>
                <a:cubicBezTo>
                  <a:pt x="37411" y="38928"/>
                  <a:pt x="38481" y="41425"/>
                  <a:pt x="39061" y="44680"/>
                </a:cubicBezTo>
                <a:cubicBezTo>
                  <a:pt x="39640" y="47935"/>
                  <a:pt x="39774" y="51903"/>
                  <a:pt x="39864" y="55649"/>
                </a:cubicBezTo>
                <a:cubicBezTo>
                  <a:pt x="39953" y="59394"/>
                  <a:pt x="40086" y="63585"/>
                  <a:pt x="39596" y="67153"/>
                </a:cubicBezTo>
                <a:cubicBezTo>
                  <a:pt x="39105" y="70720"/>
                  <a:pt x="37366" y="75402"/>
                  <a:pt x="36921" y="77052"/>
                </a:cubicBezTo>
              </a:path>
            </a:pathLst>
          </a:cu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519" name="Shape 519"/>
          <p:cNvSpPr txBox="1"/>
          <p:nvPr/>
        </p:nvSpPr>
        <p:spPr>
          <a:xfrm>
            <a:off x="2251625" y="4480975"/>
            <a:ext cx="613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1" baseline="30000" lang="en">
                <a:latin typeface="Roboto"/>
                <a:ea typeface="Roboto"/>
                <a:cs typeface="Roboto"/>
                <a:sym typeface="Roboto"/>
              </a:rPr>
              <a:t>m-1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Overview</a:t>
            </a:r>
          </a:p>
        </p:txBody>
      </p:sp>
      <p:sp>
        <p:nvSpPr>
          <p:cNvPr id="525" name="Shape 525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26" name="Shape 526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527" name="Shape 527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over hash space 2</a:t>
            </a:r>
            <a:r>
              <a:rPr baseline="30000" lang="en">
                <a:latin typeface="Roboto"/>
                <a:ea typeface="Roboto"/>
                <a:cs typeface="Roboto"/>
                <a:sym typeface="Roboto"/>
              </a:rPr>
              <a:t>m</a:t>
            </a:r>
          </a:p>
        </p:txBody>
      </p:sp>
      <p:sp>
        <p:nvSpPr>
          <p:cNvPr id="528" name="Shape 528"/>
          <p:cNvSpPr txBox="1"/>
          <p:nvPr/>
        </p:nvSpPr>
        <p:spPr>
          <a:xfrm>
            <a:off x="4966700" y="1925275"/>
            <a:ext cx="3917700" cy="112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node id = hash( node )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key id = hash( key 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9" name="Shape 529"/>
          <p:cNvSpPr/>
          <p:nvPr/>
        </p:nvSpPr>
        <p:spPr>
          <a:xfrm>
            <a:off x="5080425" y="10711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0" name="Shape 530"/>
          <p:cNvSpPr/>
          <p:nvPr/>
        </p:nvSpPr>
        <p:spPr>
          <a:xfrm>
            <a:off x="5080425" y="1439025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1" name="Shape 531"/>
          <p:cNvSpPr txBox="1"/>
          <p:nvPr/>
        </p:nvSpPr>
        <p:spPr>
          <a:xfrm>
            <a:off x="5392075" y="1017725"/>
            <a:ext cx="8067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= node</a:t>
            </a:r>
          </a:p>
        </p:txBody>
      </p:sp>
      <p:sp>
        <p:nvSpPr>
          <p:cNvPr id="532" name="Shape 532"/>
          <p:cNvSpPr txBox="1"/>
          <p:nvPr/>
        </p:nvSpPr>
        <p:spPr>
          <a:xfrm>
            <a:off x="5392075" y="1385625"/>
            <a:ext cx="8067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= key</a:t>
            </a:r>
          </a:p>
        </p:txBody>
      </p:sp>
      <p:sp>
        <p:nvSpPr>
          <p:cNvPr id="533" name="Shape 533"/>
          <p:cNvSpPr txBox="1"/>
          <p:nvPr/>
        </p:nvSpPr>
        <p:spPr>
          <a:xfrm>
            <a:off x="1632025" y="1017725"/>
            <a:ext cx="613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1" baseline="30000" lang="en">
                <a:latin typeface="Roboto"/>
                <a:ea typeface="Roboto"/>
                <a:cs typeface="Roboto"/>
                <a:sym typeface="Roboto"/>
              </a:rPr>
              <a:t>m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-1</a:t>
            </a:r>
          </a:p>
        </p:txBody>
      </p:sp>
      <p:sp>
        <p:nvSpPr>
          <p:cNvPr id="534" name="Shape 534"/>
          <p:cNvSpPr txBox="1"/>
          <p:nvPr/>
        </p:nvSpPr>
        <p:spPr>
          <a:xfrm>
            <a:off x="2795750" y="10177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535" name="Shape 535"/>
          <p:cNvSpPr/>
          <p:nvPr/>
        </p:nvSpPr>
        <p:spPr>
          <a:xfrm>
            <a:off x="3290775" y="1312025"/>
            <a:ext cx="999100" cy="1926300"/>
          </a:xfrm>
          <a:custGeom>
            <a:pathLst>
              <a:path extrusionOk="0" h="77052" w="39964">
                <a:moveTo>
                  <a:pt x="0" y="0"/>
                </a:moveTo>
                <a:cubicBezTo>
                  <a:pt x="1159" y="535"/>
                  <a:pt x="4548" y="1917"/>
                  <a:pt x="6956" y="3211"/>
                </a:cubicBezTo>
                <a:cubicBezTo>
                  <a:pt x="9363" y="4504"/>
                  <a:pt x="11771" y="5841"/>
                  <a:pt x="14447" y="7759"/>
                </a:cubicBezTo>
                <a:cubicBezTo>
                  <a:pt x="17122" y="9676"/>
                  <a:pt x="20555" y="12440"/>
                  <a:pt x="23008" y="14715"/>
                </a:cubicBezTo>
                <a:cubicBezTo>
                  <a:pt x="25460" y="16989"/>
                  <a:pt x="27512" y="19219"/>
                  <a:pt x="29162" y="21404"/>
                </a:cubicBezTo>
                <a:cubicBezTo>
                  <a:pt x="30812" y="23589"/>
                  <a:pt x="31704" y="25372"/>
                  <a:pt x="32908" y="27825"/>
                </a:cubicBezTo>
                <a:cubicBezTo>
                  <a:pt x="34112" y="30277"/>
                  <a:pt x="35360" y="33309"/>
                  <a:pt x="36386" y="36119"/>
                </a:cubicBezTo>
                <a:cubicBezTo>
                  <a:pt x="37411" y="38928"/>
                  <a:pt x="38481" y="41425"/>
                  <a:pt x="39061" y="44680"/>
                </a:cubicBezTo>
                <a:cubicBezTo>
                  <a:pt x="39640" y="47935"/>
                  <a:pt x="39774" y="51903"/>
                  <a:pt x="39864" y="55649"/>
                </a:cubicBezTo>
                <a:cubicBezTo>
                  <a:pt x="39953" y="59394"/>
                  <a:pt x="40086" y="63585"/>
                  <a:pt x="39596" y="67153"/>
                </a:cubicBezTo>
                <a:cubicBezTo>
                  <a:pt x="39105" y="70720"/>
                  <a:pt x="37366" y="75402"/>
                  <a:pt x="36921" y="77052"/>
                </a:cubicBezTo>
              </a:path>
            </a:pathLst>
          </a:cu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536" name="Shape 536"/>
          <p:cNvSpPr txBox="1"/>
          <p:nvPr/>
        </p:nvSpPr>
        <p:spPr>
          <a:xfrm>
            <a:off x="2251625" y="4480975"/>
            <a:ext cx="613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1" baseline="30000" lang="en">
                <a:latin typeface="Roboto"/>
                <a:ea typeface="Roboto"/>
                <a:cs typeface="Roboto"/>
                <a:sym typeface="Roboto"/>
              </a:rPr>
              <a:t>m-1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0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Overview</a:t>
            </a:r>
          </a:p>
        </p:txBody>
      </p:sp>
      <p:sp>
        <p:nvSpPr>
          <p:cNvPr id="542" name="Shape 542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43" name="Shape 543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544" name="Shape 544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over hash space 2</a:t>
            </a:r>
            <a:r>
              <a:rPr baseline="30000" lang="en">
                <a:latin typeface="Roboto"/>
                <a:ea typeface="Roboto"/>
                <a:cs typeface="Roboto"/>
                <a:sym typeface="Roboto"/>
              </a:rPr>
              <a:t>m</a:t>
            </a:r>
          </a:p>
        </p:txBody>
      </p:sp>
      <p:sp>
        <p:nvSpPr>
          <p:cNvPr id="545" name="Shape 545"/>
          <p:cNvSpPr txBox="1"/>
          <p:nvPr/>
        </p:nvSpPr>
        <p:spPr>
          <a:xfrm>
            <a:off x="4966700" y="1922250"/>
            <a:ext cx="3917700" cy="112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node id = hash( node )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key id = hash( key 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successor(id)</a:t>
            </a:r>
          </a:p>
        </p:txBody>
      </p:sp>
      <p:sp>
        <p:nvSpPr>
          <p:cNvPr id="546" name="Shape 546"/>
          <p:cNvSpPr/>
          <p:nvPr/>
        </p:nvSpPr>
        <p:spPr>
          <a:xfrm>
            <a:off x="5080425" y="10711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47" name="Shape 547"/>
          <p:cNvSpPr/>
          <p:nvPr/>
        </p:nvSpPr>
        <p:spPr>
          <a:xfrm>
            <a:off x="5080425" y="1439025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48" name="Shape 548"/>
          <p:cNvSpPr txBox="1"/>
          <p:nvPr/>
        </p:nvSpPr>
        <p:spPr>
          <a:xfrm>
            <a:off x="5392075" y="1017725"/>
            <a:ext cx="8067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= node</a:t>
            </a:r>
          </a:p>
        </p:txBody>
      </p:sp>
      <p:sp>
        <p:nvSpPr>
          <p:cNvPr id="549" name="Shape 549"/>
          <p:cNvSpPr txBox="1"/>
          <p:nvPr/>
        </p:nvSpPr>
        <p:spPr>
          <a:xfrm>
            <a:off x="5392075" y="1385625"/>
            <a:ext cx="8067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= key</a:t>
            </a:r>
          </a:p>
        </p:txBody>
      </p:sp>
      <p:sp>
        <p:nvSpPr>
          <p:cNvPr id="550" name="Shape 550"/>
          <p:cNvSpPr txBox="1"/>
          <p:nvPr/>
        </p:nvSpPr>
        <p:spPr>
          <a:xfrm>
            <a:off x="4966700" y="3050200"/>
            <a:ext cx="24042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finger table for node at id </a:t>
            </a:r>
            <a:r>
              <a:rPr i="1" lang="en">
                <a:latin typeface="Roboto"/>
                <a:ea typeface="Roboto"/>
                <a:cs typeface="Roboto"/>
                <a:sym typeface="Roboto"/>
              </a:rPr>
              <a:t>i</a:t>
            </a:r>
          </a:p>
        </p:txBody>
      </p:sp>
      <p:sp>
        <p:nvSpPr>
          <p:cNvPr id="551" name="Shape 551"/>
          <p:cNvSpPr/>
          <p:nvPr/>
        </p:nvSpPr>
        <p:spPr>
          <a:xfrm>
            <a:off x="5625075" y="366532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finger</a:t>
            </a:r>
          </a:p>
        </p:txBody>
      </p:sp>
      <p:sp>
        <p:nvSpPr>
          <p:cNvPr id="552" name="Shape 552"/>
          <p:cNvSpPr/>
          <p:nvPr/>
        </p:nvSpPr>
        <p:spPr>
          <a:xfrm>
            <a:off x="6431775" y="366532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node id</a:t>
            </a:r>
          </a:p>
        </p:txBody>
      </p:sp>
      <p:sp>
        <p:nvSpPr>
          <p:cNvPr id="553" name="Shape 553"/>
          <p:cNvSpPr/>
          <p:nvPr/>
        </p:nvSpPr>
        <p:spPr>
          <a:xfrm>
            <a:off x="5625075" y="390622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554" name="Shape 554"/>
          <p:cNvSpPr/>
          <p:nvPr/>
        </p:nvSpPr>
        <p:spPr>
          <a:xfrm>
            <a:off x="6431775" y="390622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succ(</a:t>
            </a:r>
            <a:r>
              <a:rPr i="1" lang="en" sz="1200">
                <a:latin typeface="Roboto"/>
                <a:ea typeface="Roboto"/>
                <a:cs typeface="Roboto"/>
                <a:sym typeface="Roboto"/>
              </a:rPr>
              <a:t>i</a:t>
            </a:r>
            <a:r>
              <a:rPr lang="en" sz="1200">
                <a:latin typeface="Roboto"/>
                <a:ea typeface="Roboto"/>
                <a:cs typeface="Roboto"/>
                <a:sym typeface="Roboto"/>
              </a:rPr>
              <a:t>)</a:t>
            </a:r>
          </a:p>
        </p:txBody>
      </p:sp>
      <p:sp>
        <p:nvSpPr>
          <p:cNvPr id="555" name="Shape 555"/>
          <p:cNvSpPr/>
          <p:nvPr/>
        </p:nvSpPr>
        <p:spPr>
          <a:xfrm>
            <a:off x="5625075" y="414712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556" name="Shape 556"/>
          <p:cNvSpPr/>
          <p:nvPr/>
        </p:nvSpPr>
        <p:spPr>
          <a:xfrm>
            <a:off x="6431775" y="414712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succ(</a:t>
            </a:r>
            <a:r>
              <a:rPr i="1" lang="en" sz="1200">
                <a:latin typeface="Roboto"/>
                <a:ea typeface="Roboto"/>
                <a:cs typeface="Roboto"/>
                <a:sym typeface="Roboto"/>
              </a:rPr>
              <a:t>i</a:t>
            </a:r>
            <a:r>
              <a:rPr lang="en" sz="1200">
                <a:latin typeface="Roboto"/>
                <a:ea typeface="Roboto"/>
                <a:cs typeface="Roboto"/>
                <a:sym typeface="Roboto"/>
              </a:rPr>
              <a:t> + 2)</a:t>
            </a:r>
          </a:p>
        </p:txBody>
      </p:sp>
      <p:sp>
        <p:nvSpPr>
          <p:cNvPr id="557" name="Shape 557"/>
          <p:cNvSpPr/>
          <p:nvPr/>
        </p:nvSpPr>
        <p:spPr>
          <a:xfrm>
            <a:off x="5625075" y="438802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i="1" lang="en" sz="1200">
                <a:latin typeface="Roboto"/>
                <a:ea typeface="Roboto"/>
                <a:cs typeface="Roboto"/>
                <a:sym typeface="Roboto"/>
              </a:rPr>
              <a:t>j</a:t>
            </a:r>
          </a:p>
        </p:txBody>
      </p:sp>
      <p:sp>
        <p:nvSpPr>
          <p:cNvPr id="558" name="Shape 558"/>
          <p:cNvSpPr/>
          <p:nvPr/>
        </p:nvSpPr>
        <p:spPr>
          <a:xfrm>
            <a:off x="6431775" y="438802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succ(</a:t>
            </a:r>
            <a:r>
              <a:rPr i="1" lang="en" sz="1200">
                <a:latin typeface="Roboto"/>
                <a:ea typeface="Roboto"/>
                <a:cs typeface="Roboto"/>
                <a:sym typeface="Roboto"/>
              </a:rPr>
              <a:t>i</a:t>
            </a:r>
            <a:r>
              <a:rPr lang="en" sz="1200">
                <a:latin typeface="Roboto"/>
                <a:ea typeface="Roboto"/>
                <a:cs typeface="Roboto"/>
                <a:sym typeface="Roboto"/>
              </a:rPr>
              <a:t> + 2 </a:t>
            </a:r>
            <a:r>
              <a:rPr baseline="30000" i="1" lang="en" sz="1200">
                <a:latin typeface="Roboto"/>
                <a:ea typeface="Roboto"/>
                <a:cs typeface="Roboto"/>
                <a:sym typeface="Roboto"/>
              </a:rPr>
              <a:t>j - 1</a:t>
            </a:r>
            <a:r>
              <a:rPr lang="en" sz="1200">
                <a:latin typeface="Roboto"/>
                <a:ea typeface="Roboto"/>
                <a:cs typeface="Roboto"/>
                <a:sym typeface="Roboto"/>
              </a:rPr>
              <a:t> )</a:t>
            </a:r>
          </a:p>
        </p:txBody>
      </p:sp>
      <p:sp>
        <p:nvSpPr>
          <p:cNvPr id="559" name="Shape 559"/>
          <p:cNvSpPr txBox="1"/>
          <p:nvPr/>
        </p:nvSpPr>
        <p:spPr>
          <a:xfrm>
            <a:off x="1632025" y="1017725"/>
            <a:ext cx="613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1" baseline="30000" lang="en">
                <a:latin typeface="Roboto"/>
                <a:ea typeface="Roboto"/>
                <a:cs typeface="Roboto"/>
                <a:sym typeface="Roboto"/>
              </a:rPr>
              <a:t>m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-1</a:t>
            </a:r>
          </a:p>
        </p:txBody>
      </p:sp>
      <p:sp>
        <p:nvSpPr>
          <p:cNvPr id="560" name="Shape 560"/>
          <p:cNvSpPr txBox="1"/>
          <p:nvPr/>
        </p:nvSpPr>
        <p:spPr>
          <a:xfrm>
            <a:off x="2795750" y="10177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561" name="Shape 561"/>
          <p:cNvSpPr/>
          <p:nvPr/>
        </p:nvSpPr>
        <p:spPr>
          <a:xfrm>
            <a:off x="3290775" y="1312025"/>
            <a:ext cx="999100" cy="1926300"/>
          </a:xfrm>
          <a:custGeom>
            <a:pathLst>
              <a:path extrusionOk="0" h="77052" w="39964">
                <a:moveTo>
                  <a:pt x="0" y="0"/>
                </a:moveTo>
                <a:cubicBezTo>
                  <a:pt x="1159" y="535"/>
                  <a:pt x="4548" y="1917"/>
                  <a:pt x="6956" y="3211"/>
                </a:cubicBezTo>
                <a:cubicBezTo>
                  <a:pt x="9363" y="4504"/>
                  <a:pt x="11771" y="5841"/>
                  <a:pt x="14447" y="7759"/>
                </a:cubicBezTo>
                <a:cubicBezTo>
                  <a:pt x="17122" y="9676"/>
                  <a:pt x="20555" y="12440"/>
                  <a:pt x="23008" y="14715"/>
                </a:cubicBezTo>
                <a:cubicBezTo>
                  <a:pt x="25460" y="16989"/>
                  <a:pt x="27512" y="19219"/>
                  <a:pt x="29162" y="21404"/>
                </a:cubicBezTo>
                <a:cubicBezTo>
                  <a:pt x="30812" y="23589"/>
                  <a:pt x="31704" y="25372"/>
                  <a:pt x="32908" y="27825"/>
                </a:cubicBezTo>
                <a:cubicBezTo>
                  <a:pt x="34112" y="30277"/>
                  <a:pt x="35360" y="33309"/>
                  <a:pt x="36386" y="36119"/>
                </a:cubicBezTo>
                <a:cubicBezTo>
                  <a:pt x="37411" y="38928"/>
                  <a:pt x="38481" y="41425"/>
                  <a:pt x="39061" y="44680"/>
                </a:cubicBezTo>
                <a:cubicBezTo>
                  <a:pt x="39640" y="47935"/>
                  <a:pt x="39774" y="51903"/>
                  <a:pt x="39864" y="55649"/>
                </a:cubicBezTo>
                <a:cubicBezTo>
                  <a:pt x="39953" y="59394"/>
                  <a:pt x="40086" y="63585"/>
                  <a:pt x="39596" y="67153"/>
                </a:cubicBezTo>
                <a:cubicBezTo>
                  <a:pt x="39105" y="70720"/>
                  <a:pt x="37366" y="75402"/>
                  <a:pt x="36921" y="77052"/>
                </a:cubicBezTo>
              </a:path>
            </a:pathLst>
          </a:cu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562" name="Shape 562"/>
          <p:cNvSpPr txBox="1"/>
          <p:nvPr/>
        </p:nvSpPr>
        <p:spPr>
          <a:xfrm>
            <a:off x="2251625" y="4480975"/>
            <a:ext cx="613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1" baseline="30000" lang="en">
                <a:latin typeface="Roboto"/>
                <a:ea typeface="Roboto"/>
                <a:cs typeface="Roboto"/>
                <a:sym typeface="Roboto"/>
              </a:rPr>
              <a:t>m-1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Peer-to-peer (P2P)</a:t>
            </a:r>
          </a:p>
        </p:txBody>
      </p:sp>
      <p:grpSp>
        <p:nvGrpSpPr>
          <p:cNvPr id="62" name="Shape 62"/>
          <p:cNvGrpSpPr/>
          <p:nvPr/>
        </p:nvGrpSpPr>
        <p:grpSpPr>
          <a:xfrm>
            <a:off x="2973749" y="1365550"/>
            <a:ext cx="3196500" cy="673025"/>
            <a:chOff x="2794349" y="1365550"/>
            <a:chExt cx="3196500" cy="673025"/>
          </a:xfrm>
        </p:grpSpPr>
        <p:pic>
          <p:nvPicPr>
            <p:cNvPr id="63" name="Shape 63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2794349" y="136555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4" name="Shape 64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4859699" y="136555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5" name="Shape 65"/>
          <p:cNvGrpSpPr/>
          <p:nvPr/>
        </p:nvGrpSpPr>
        <p:grpSpPr>
          <a:xfrm>
            <a:off x="1644899" y="2637800"/>
            <a:ext cx="5701800" cy="673025"/>
            <a:chOff x="1524999" y="2637800"/>
            <a:chExt cx="5701800" cy="673025"/>
          </a:xfrm>
        </p:grpSpPr>
        <p:pic>
          <p:nvPicPr>
            <p:cNvPr id="66" name="Shape 66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1524999" y="263780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" name="Shape 67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6095649" y="263780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8" name="Shape 68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006424" y="3910050"/>
            <a:ext cx="1131150" cy="6730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9" name="Shape 69"/>
          <p:cNvCxnSpPr/>
          <p:nvPr/>
        </p:nvCxnSpPr>
        <p:spPr>
          <a:xfrm flipH="1" rot="10800000">
            <a:off x="3136925" y="2133500"/>
            <a:ext cx="1785900" cy="782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dash"/>
            <a:round/>
            <a:headEnd len="lg" w="lg" type="triangle"/>
            <a:tailEnd len="lg" w="lg" type="triangle"/>
          </a:ln>
        </p:spPr>
      </p:cxnSp>
      <p:cxnSp>
        <p:nvCxnSpPr>
          <p:cNvPr id="70" name="Shape 70"/>
          <p:cNvCxnSpPr/>
          <p:nvPr/>
        </p:nvCxnSpPr>
        <p:spPr>
          <a:xfrm>
            <a:off x="3170375" y="3083425"/>
            <a:ext cx="27489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dash"/>
            <a:round/>
            <a:headEnd len="lg" w="lg" type="triangle"/>
            <a:tailEnd len="lg" w="lg" type="triangle"/>
          </a:ln>
        </p:spPr>
      </p:cxnSp>
      <p:cxnSp>
        <p:nvCxnSpPr>
          <p:cNvPr id="71" name="Shape 71"/>
          <p:cNvCxnSpPr/>
          <p:nvPr/>
        </p:nvCxnSpPr>
        <p:spPr>
          <a:xfrm flipH="1" rot="10800000">
            <a:off x="4488025" y="2260850"/>
            <a:ext cx="762600" cy="15048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dash"/>
            <a:round/>
            <a:headEnd len="lg" w="lg" type="triangle"/>
            <a:tailEnd len="lg" w="lg" type="triangle"/>
          </a:ln>
        </p:spPr>
      </p:cxnSp>
      <p:cxnSp>
        <p:nvCxnSpPr>
          <p:cNvPr id="72" name="Shape 72"/>
          <p:cNvCxnSpPr/>
          <p:nvPr/>
        </p:nvCxnSpPr>
        <p:spPr>
          <a:xfrm>
            <a:off x="3598450" y="2267425"/>
            <a:ext cx="2234100" cy="5619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dash"/>
            <a:round/>
            <a:headEnd len="lg" w="lg" type="triangle"/>
            <a:tailEnd len="lg" w="lg" type="triangle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68" name="Shape 56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Overview</a:t>
            </a:r>
          </a:p>
        </p:txBody>
      </p:sp>
      <p:sp>
        <p:nvSpPr>
          <p:cNvPr id="569" name="Shape 569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570" name="Shape 570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571" name="Shape 571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572" name="Shape 572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573" name="Shape 573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574" name="Shape 574"/>
          <p:cNvSpPr/>
          <p:nvPr/>
        </p:nvSpPr>
        <p:spPr>
          <a:xfrm>
            <a:off x="5080425" y="10711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5" name="Shape 575"/>
          <p:cNvSpPr/>
          <p:nvPr/>
        </p:nvSpPr>
        <p:spPr>
          <a:xfrm>
            <a:off x="5080425" y="1439025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6" name="Shape 576"/>
          <p:cNvSpPr txBox="1"/>
          <p:nvPr/>
        </p:nvSpPr>
        <p:spPr>
          <a:xfrm>
            <a:off x="5392075" y="1017725"/>
            <a:ext cx="8067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= node</a:t>
            </a:r>
          </a:p>
        </p:txBody>
      </p:sp>
      <p:sp>
        <p:nvSpPr>
          <p:cNvPr id="577" name="Shape 577"/>
          <p:cNvSpPr txBox="1"/>
          <p:nvPr/>
        </p:nvSpPr>
        <p:spPr>
          <a:xfrm>
            <a:off x="5392075" y="1385625"/>
            <a:ext cx="8067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= key</a:t>
            </a:r>
          </a:p>
        </p:txBody>
      </p:sp>
      <p:sp>
        <p:nvSpPr>
          <p:cNvPr id="578" name="Shape 578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9" name="Shape 579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80" name="Shape 580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81" name="Shape 581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82" name="Shape 582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Shape 587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88" name="Shape 58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Overview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592" name="Shape 592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593" name="Shape 593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594" name="Shape 594"/>
          <p:cNvSpPr/>
          <p:nvPr/>
        </p:nvSpPr>
        <p:spPr>
          <a:xfrm>
            <a:off x="5080425" y="10711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5" name="Shape 595"/>
          <p:cNvSpPr/>
          <p:nvPr/>
        </p:nvSpPr>
        <p:spPr>
          <a:xfrm>
            <a:off x="5080425" y="1439025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6" name="Shape 596"/>
          <p:cNvSpPr txBox="1"/>
          <p:nvPr/>
        </p:nvSpPr>
        <p:spPr>
          <a:xfrm>
            <a:off x="5392075" y="1017725"/>
            <a:ext cx="8067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= node</a:t>
            </a:r>
          </a:p>
        </p:txBody>
      </p:sp>
      <p:sp>
        <p:nvSpPr>
          <p:cNvPr id="597" name="Shape 597"/>
          <p:cNvSpPr txBox="1"/>
          <p:nvPr/>
        </p:nvSpPr>
        <p:spPr>
          <a:xfrm>
            <a:off x="5392075" y="1385625"/>
            <a:ext cx="8067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= key</a:t>
            </a:r>
          </a:p>
        </p:txBody>
      </p:sp>
      <p:sp>
        <p:nvSpPr>
          <p:cNvPr id="598" name="Shape 598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9" name="Shape 599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00" name="Shape 600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01" name="Shape 601"/>
          <p:cNvSpPr/>
          <p:nvPr/>
        </p:nvSpPr>
        <p:spPr>
          <a:xfrm>
            <a:off x="3043300" y="1498225"/>
            <a:ext cx="1023350" cy="1364475"/>
          </a:xfrm>
          <a:custGeom>
            <a:pathLst>
              <a:path extrusionOk="0" h="54579" w="40934">
                <a:moveTo>
                  <a:pt x="0" y="0"/>
                </a:moveTo>
                <a:cubicBezTo>
                  <a:pt x="1739" y="624"/>
                  <a:pt x="7134" y="2006"/>
                  <a:pt x="10434" y="3746"/>
                </a:cubicBezTo>
                <a:cubicBezTo>
                  <a:pt x="13733" y="5485"/>
                  <a:pt x="16899" y="7938"/>
                  <a:pt x="19798" y="10435"/>
                </a:cubicBezTo>
                <a:cubicBezTo>
                  <a:pt x="22696" y="12932"/>
                  <a:pt x="25505" y="15829"/>
                  <a:pt x="27824" y="18728"/>
                </a:cubicBezTo>
                <a:cubicBezTo>
                  <a:pt x="30142" y="21626"/>
                  <a:pt x="32015" y="24569"/>
                  <a:pt x="33710" y="27825"/>
                </a:cubicBezTo>
                <a:cubicBezTo>
                  <a:pt x="35404" y="31080"/>
                  <a:pt x="37010" y="35360"/>
                  <a:pt x="37991" y="38259"/>
                </a:cubicBezTo>
                <a:cubicBezTo>
                  <a:pt x="38972" y="41157"/>
                  <a:pt x="39105" y="42495"/>
                  <a:pt x="39596" y="45215"/>
                </a:cubicBezTo>
                <a:cubicBezTo>
                  <a:pt x="40086" y="47935"/>
                  <a:pt x="40711" y="53018"/>
                  <a:pt x="40934" y="54579"/>
                </a:cubicBezTo>
              </a:path>
            </a:pathLst>
          </a:custGeom>
          <a:noFill/>
          <a:ln cap="flat" cmpd="sng" w="38100">
            <a:solidFill>
              <a:srgbClr val="FF0000"/>
            </a:solidFill>
            <a:prstDash val="solid"/>
            <a:round/>
            <a:headEnd len="lg" w="lg" type="none"/>
            <a:tailEnd len="lg" w="lg" type="none"/>
          </a:ln>
        </p:spPr>
      </p:sp>
      <p:sp>
        <p:nvSpPr>
          <p:cNvPr id="602" name="Shape 602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03" name="Shape 603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04" name="Shape 604"/>
          <p:cNvSpPr/>
          <p:nvPr/>
        </p:nvSpPr>
        <p:spPr>
          <a:xfrm>
            <a:off x="3467025" y="1679925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05" name="Shape 605"/>
          <p:cNvSpPr/>
          <p:nvPr/>
        </p:nvSpPr>
        <p:spPr>
          <a:xfrm>
            <a:off x="3825750" y="222540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Shape 610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11" name="Shape 6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Overview</a:t>
            </a:r>
          </a:p>
        </p:txBody>
      </p:sp>
      <p:sp>
        <p:nvSpPr>
          <p:cNvPr id="612" name="Shape 612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613" name="Shape 613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614" name="Shape 614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615" name="Shape 615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616" name="Shape 616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617" name="Shape 617"/>
          <p:cNvSpPr/>
          <p:nvPr/>
        </p:nvSpPr>
        <p:spPr>
          <a:xfrm>
            <a:off x="5080425" y="10711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8" name="Shape 618"/>
          <p:cNvSpPr/>
          <p:nvPr/>
        </p:nvSpPr>
        <p:spPr>
          <a:xfrm>
            <a:off x="5080425" y="1439025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9" name="Shape 619"/>
          <p:cNvSpPr txBox="1"/>
          <p:nvPr/>
        </p:nvSpPr>
        <p:spPr>
          <a:xfrm>
            <a:off x="5392075" y="1017725"/>
            <a:ext cx="8067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= node</a:t>
            </a:r>
          </a:p>
        </p:txBody>
      </p:sp>
      <p:sp>
        <p:nvSpPr>
          <p:cNvPr id="620" name="Shape 620"/>
          <p:cNvSpPr txBox="1"/>
          <p:nvPr/>
        </p:nvSpPr>
        <p:spPr>
          <a:xfrm>
            <a:off x="5392075" y="1385625"/>
            <a:ext cx="8067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= key</a:t>
            </a:r>
          </a:p>
        </p:txBody>
      </p:sp>
      <p:sp>
        <p:nvSpPr>
          <p:cNvPr id="621" name="Shape 621"/>
          <p:cNvSpPr/>
          <p:nvPr/>
        </p:nvSpPr>
        <p:spPr>
          <a:xfrm>
            <a:off x="5136825" y="263527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finger</a:t>
            </a:r>
          </a:p>
        </p:txBody>
      </p:sp>
      <p:sp>
        <p:nvSpPr>
          <p:cNvPr id="622" name="Shape 622"/>
          <p:cNvSpPr/>
          <p:nvPr/>
        </p:nvSpPr>
        <p:spPr>
          <a:xfrm>
            <a:off x="5943525" y="263527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node id</a:t>
            </a:r>
          </a:p>
        </p:txBody>
      </p:sp>
      <p:sp>
        <p:nvSpPr>
          <p:cNvPr id="623" name="Shape 623"/>
          <p:cNvSpPr/>
          <p:nvPr/>
        </p:nvSpPr>
        <p:spPr>
          <a:xfrm>
            <a:off x="5136825" y="287617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624" name="Shape 624"/>
          <p:cNvSpPr/>
          <p:nvPr/>
        </p:nvSpPr>
        <p:spPr>
          <a:xfrm>
            <a:off x="5943525" y="287617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succ(</a:t>
            </a:r>
            <a:r>
              <a:rPr i="1"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</a:t>
            </a: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)</a:t>
            </a:r>
          </a:p>
        </p:txBody>
      </p:sp>
      <p:sp>
        <p:nvSpPr>
          <p:cNvPr id="625" name="Shape 625"/>
          <p:cNvSpPr/>
          <p:nvPr/>
        </p:nvSpPr>
        <p:spPr>
          <a:xfrm>
            <a:off x="5136825" y="311707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626" name="Shape 626"/>
          <p:cNvSpPr/>
          <p:nvPr/>
        </p:nvSpPr>
        <p:spPr>
          <a:xfrm>
            <a:off x="5943525" y="311707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succ(</a:t>
            </a:r>
            <a:r>
              <a:rPr i="1"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</a:t>
            </a: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+ 2)</a:t>
            </a:r>
          </a:p>
        </p:txBody>
      </p:sp>
      <p:sp>
        <p:nvSpPr>
          <p:cNvPr id="627" name="Shape 627"/>
          <p:cNvSpPr/>
          <p:nvPr/>
        </p:nvSpPr>
        <p:spPr>
          <a:xfrm>
            <a:off x="5136825" y="335797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628" name="Shape 628"/>
          <p:cNvSpPr/>
          <p:nvPr/>
        </p:nvSpPr>
        <p:spPr>
          <a:xfrm>
            <a:off x="5943525" y="335797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succ(</a:t>
            </a:r>
            <a:r>
              <a:rPr i="1" lang="en" sz="1200">
                <a:latin typeface="Roboto"/>
                <a:ea typeface="Roboto"/>
                <a:cs typeface="Roboto"/>
                <a:sym typeface="Roboto"/>
              </a:rPr>
              <a:t>i</a:t>
            </a:r>
            <a:r>
              <a:rPr lang="en" sz="1200">
                <a:latin typeface="Roboto"/>
                <a:ea typeface="Roboto"/>
                <a:cs typeface="Roboto"/>
                <a:sym typeface="Roboto"/>
              </a:rPr>
              <a:t> + 2</a:t>
            </a:r>
            <a:r>
              <a:rPr baseline="30000" lang="en" sz="1200"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lang="en" sz="1200">
                <a:latin typeface="Roboto"/>
                <a:ea typeface="Roboto"/>
                <a:cs typeface="Roboto"/>
                <a:sym typeface="Roboto"/>
              </a:rPr>
              <a:t>)</a:t>
            </a:r>
          </a:p>
        </p:txBody>
      </p:sp>
      <p:sp>
        <p:nvSpPr>
          <p:cNvPr id="629" name="Shape 629"/>
          <p:cNvSpPr/>
          <p:nvPr/>
        </p:nvSpPr>
        <p:spPr>
          <a:xfrm>
            <a:off x="5136825" y="359887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630" name="Shape 630"/>
          <p:cNvSpPr/>
          <p:nvPr/>
        </p:nvSpPr>
        <p:spPr>
          <a:xfrm>
            <a:off x="5943525" y="359887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succ(</a:t>
            </a:r>
            <a:r>
              <a:rPr i="1" lang="en" sz="1200">
                <a:latin typeface="Roboto"/>
                <a:ea typeface="Roboto"/>
                <a:cs typeface="Roboto"/>
                <a:sym typeface="Roboto"/>
              </a:rPr>
              <a:t>i</a:t>
            </a:r>
            <a:r>
              <a:rPr lang="en" sz="1200">
                <a:latin typeface="Roboto"/>
                <a:ea typeface="Roboto"/>
                <a:cs typeface="Roboto"/>
                <a:sym typeface="Roboto"/>
              </a:rPr>
              <a:t> + 2</a:t>
            </a:r>
            <a:r>
              <a:rPr baseline="30000" lang="en" sz="1200">
                <a:latin typeface="Roboto"/>
                <a:ea typeface="Roboto"/>
                <a:cs typeface="Roboto"/>
                <a:sym typeface="Roboto"/>
              </a:rPr>
              <a:t>3</a:t>
            </a:r>
            <a:r>
              <a:rPr lang="en" sz="1200">
                <a:latin typeface="Roboto"/>
                <a:ea typeface="Roboto"/>
                <a:cs typeface="Roboto"/>
                <a:sym typeface="Roboto"/>
              </a:rPr>
              <a:t>)</a:t>
            </a:r>
          </a:p>
        </p:txBody>
      </p:sp>
      <p:sp>
        <p:nvSpPr>
          <p:cNvPr id="631" name="Shape 631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2" name="Shape 632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3" name="Shape 633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4" name="Shape 634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5" name="Shape 635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9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Shape 6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Overview</a:t>
            </a:r>
          </a:p>
        </p:txBody>
      </p:sp>
      <p:sp>
        <p:nvSpPr>
          <p:cNvPr id="641" name="Shape 641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642" name="Shape 642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643" name="Shape 643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644" name="Shape 644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645" name="Shape 645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646" name="Shape 646"/>
          <p:cNvSpPr/>
          <p:nvPr/>
        </p:nvSpPr>
        <p:spPr>
          <a:xfrm>
            <a:off x="5080425" y="10711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7" name="Shape 647"/>
          <p:cNvSpPr/>
          <p:nvPr/>
        </p:nvSpPr>
        <p:spPr>
          <a:xfrm>
            <a:off x="5080425" y="1439025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8" name="Shape 648"/>
          <p:cNvSpPr txBox="1"/>
          <p:nvPr/>
        </p:nvSpPr>
        <p:spPr>
          <a:xfrm>
            <a:off x="5392075" y="1017725"/>
            <a:ext cx="8067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= node</a:t>
            </a:r>
          </a:p>
        </p:txBody>
      </p:sp>
      <p:sp>
        <p:nvSpPr>
          <p:cNvPr id="649" name="Shape 649"/>
          <p:cNvSpPr txBox="1"/>
          <p:nvPr/>
        </p:nvSpPr>
        <p:spPr>
          <a:xfrm>
            <a:off x="5392075" y="1385625"/>
            <a:ext cx="8067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= key</a:t>
            </a:r>
          </a:p>
        </p:txBody>
      </p:sp>
      <p:sp>
        <p:nvSpPr>
          <p:cNvPr id="650" name="Shape 650"/>
          <p:cNvSpPr/>
          <p:nvPr/>
        </p:nvSpPr>
        <p:spPr>
          <a:xfrm>
            <a:off x="5136825" y="263527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finger</a:t>
            </a:r>
          </a:p>
        </p:txBody>
      </p:sp>
      <p:sp>
        <p:nvSpPr>
          <p:cNvPr id="651" name="Shape 651"/>
          <p:cNvSpPr/>
          <p:nvPr/>
        </p:nvSpPr>
        <p:spPr>
          <a:xfrm>
            <a:off x="5943525" y="263527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node id</a:t>
            </a:r>
          </a:p>
        </p:txBody>
      </p:sp>
      <p:sp>
        <p:nvSpPr>
          <p:cNvPr id="652" name="Shape 652"/>
          <p:cNvSpPr/>
          <p:nvPr/>
        </p:nvSpPr>
        <p:spPr>
          <a:xfrm>
            <a:off x="5136825" y="287617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653" name="Shape 653"/>
          <p:cNvSpPr/>
          <p:nvPr/>
        </p:nvSpPr>
        <p:spPr>
          <a:xfrm>
            <a:off x="5943525" y="287617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succ(4)</a:t>
            </a:r>
          </a:p>
        </p:txBody>
      </p:sp>
      <p:sp>
        <p:nvSpPr>
          <p:cNvPr id="654" name="Shape 654"/>
          <p:cNvSpPr/>
          <p:nvPr/>
        </p:nvSpPr>
        <p:spPr>
          <a:xfrm>
            <a:off x="5136825" y="311707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655" name="Shape 655"/>
          <p:cNvSpPr/>
          <p:nvPr/>
        </p:nvSpPr>
        <p:spPr>
          <a:xfrm>
            <a:off x="5943525" y="311707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succ(4 + 2)</a:t>
            </a:r>
          </a:p>
        </p:txBody>
      </p:sp>
      <p:sp>
        <p:nvSpPr>
          <p:cNvPr id="656" name="Shape 656"/>
          <p:cNvSpPr/>
          <p:nvPr/>
        </p:nvSpPr>
        <p:spPr>
          <a:xfrm>
            <a:off x="5136825" y="335797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657" name="Shape 657"/>
          <p:cNvSpPr/>
          <p:nvPr/>
        </p:nvSpPr>
        <p:spPr>
          <a:xfrm>
            <a:off x="5943525" y="335797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succ(4 + 2</a:t>
            </a:r>
            <a:r>
              <a:rPr baseline="30000" lang="en" sz="1200"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lang="en" sz="1200">
                <a:latin typeface="Roboto"/>
                <a:ea typeface="Roboto"/>
                <a:cs typeface="Roboto"/>
                <a:sym typeface="Roboto"/>
              </a:rPr>
              <a:t>)</a:t>
            </a:r>
          </a:p>
        </p:txBody>
      </p:sp>
      <p:sp>
        <p:nvSpPr>
          <p:cNvPr id="658" name="Shape 658"/>
          <p:cNvSpPr/>
          <p:nvPr/>
        </p:nvSpPr>
        <p:spPr>
          <a:xfrm>
            <a:off x="5136825" y="359887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659" name="Shape 659"/>
          <p:cNvSpPr/>
          <p:nvPr/>
        </p:nvSpPr>
        <p:spPr>
          <a:xfrm>
            <a:off x="5943525" y="359887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succ(4 + 2</a:t>
            </a:r>
            <a:r>
              <a:rPr baseline="30000" lang="en" sz="1200">
                <a:latin typeface="Roboto"/>
                <a:ea typeface="Roboto"/>
                <a:cs typeface="Roboto"/>
                <a:sym typeface="Roboto"/>
              </a:rPr>
              <a:t>3</a:t>
            </a:r>
            <a:r>
              <a:rPr lang="en" sz="1200">
                <a:latin typeface="Roboto"/>
                <a:ea typeface="Roboto"/>
                <a:cs typeface="Roboto"/>
                <a:sym typeface="Roboto"/>
              </a:rPr>
              <a:t>)</a:t>
            </a:r>
          </a:p>
        </p:txBody>
      </p:sp>
      <p:cxnSp>
        <p:nvCxnSpPr>
          <p:cNvPr id="660" name="Shape 660"/>
          <p:cNvCxnSpPr/>
          <p:nvPr/>
        </p:nvCxnSpPr>
        <p:spPr>
          <a:xfrm>
            <a:off x="3444600" y="3779050"/>
            <a:ext cx="170700" cy="1707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661" name="Shape 661"/>
          <p:cNvCxnSpPr>
            <a:endCxn id="662" idx="4"/>
          </p:cNvCxnSpPr>
          <p:nvPr/>
        </p:nvCxnSpPr>
        <p:spPr>
          <a:xfrm>
            <a:off x="2558375" y="4120125"/>
            <a:ext cx="0" cy="2676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663" name="Shape 663"/>
          <p:cNvCxnSpPr>
            <a:endCxn id="662" idx="2"/>
          </p:cNvCxnSpPr>
          <p:nvPr/>
        </p:nvCxnSpPr>
        <p:spPr>
          <a:xfrm rot="10800000">
            <a:off x="1063475" y="2892825"/>
            <a:ext cx="287700" cy="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662" name="Shape 662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64" name="Shape 664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65" name="Shape 665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66" name="Shape 666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67" name="Shape 667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68" name="Shape 668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2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Shape 67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Overview</a:t>
            </a:r>
          </a:p>
        </p:txBody>
      </p:sp>
      <p:sp>
        <p:nvSpPr>
          <p:cNvPr id="674" name="Shape 674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675" name="Shape 675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676" name="Shape 676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677" name="Shape 677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678" name="Shape 678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679" name="Shape 679"/>
          <p:cNvSpPr/>
          <p:nvPr/>
        </p:nvSpPr>
        <p:spPr>
          <a:xfrm>
            <a:off x="5080425" y="10711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80" name="Shape 680"/>
          <p:cNvSpPr/>
          <p:nvPr/>
        </p:nvSpPr>
        <p:spPr>
          <a:xfrm>
            <a:off x="5080425" y="1439025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81" name="Shape 681"/>
          <p:cNvSpPr txBox="1"/>
          <p:nvPr/>
        </p:nvSpPr>
        <p:spPr>
          <a:xfrm>
            <a:off x="5392075" y="1017725"/>
            <a:ext cx="8067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= node</a:t>
            </a:r>
          </a:p>
        </p:txBody>
      </p:sp>
      <p:sp>
        <p:nvSpPr>
          <p:cNvPr id="682" name="Shape 682"/>
          <p:cNvSpPr txBox="1"/>
          <p:nvPr/>
        </p:nvSpPr>
        <p:spPr>
          <a:xfrm>
            <a:off x="5392075" y="1385625"/>
            <a:ext cx="8067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= key</a:t>
            </a:r>
          </a:p>
        </p:txBody>
      </p:sp>
      <p:sp>
        <p:nvSpPr>
          <p:cNvPr id="683" name="Shape 683"/>
          <p:cNvSpPr/>
          <p:nvPr/>
        </p:nvSpPr>
        <p:spPr>
          <a:xfrm>
            <a:off x="5136825" y="263527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finger</a:t>
            </a:r>
          </a:p>
        </p:txBody>
      </p:sp>
      <p:sp>
        <p:nvSpPr>
          <p:cNvPr id="684" name="Shape 684"/>
          <p:cNvSpPr/>
          <p:nvPr/>
        </p:nvSpPr>
        <p:spPr>
          <a:xfrm>
            <a:off x="5943525" y="263527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node id</a:t>
            </a:r>
          </a:p>
        </p:txBody>
      </p:sp>
      <p:sp>
        <p:nvSpPr>
          <p:cNvPr id="685" name="Shape 685"/>
          <p:cNvSpPr/>
          <p:nvPr/>
        </p:nvSpPr>
        <p:spPr>
          <a:xfrm>
            <a:off x="5136825" y="287617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686" name="Shape 686"/>
          <p:cNvSpPr/>
          <p:nvPr/>
        </p:nvSpPr>
        <p:spPr>
          <a:xfrm>
            <a:off x="5943525" y="287617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5</a:t>
            </a:r>
          </a:p>
        </p:txBody>
      </p:sp>
      <p:sp>
        <p:nvSpPr>
          <p:cNvPr id="687" name="Shape 687"/>
          <p:cNvSpPr/>
          <p:nvPr/>
        </p:nvSpPr>
        <p:spPr>
          <a:xfrm>
            <a:off x="5136825" y="311707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688" name="Shape 688"/>
          <p:cNvSpPr/>
          <p:nvPr/>
        </p:nvSpPr>
        <p:spPr>
          <a:xfrm>
            <a:off x="5943525" y="311707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689" name="Shape 689"/>
          <p:cNvSpPr/>
          <p:nvPr/>
        </p:nvSpPr>
        <p:spPr>
          <a:xfrm>
            <a:off x="5136825" y="335797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690" name="Shape 690"/>
          <p:cNvSpPr/>
          <p:nvPr/>
        </p:nvSpPr>
        <p:spPr>
          <a:xfrm>
            <a:off x="5943525" y="335797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691" name="Shape 691"/>
          <p:cNvSpPr/>
          <p:nvPr/>
        </p:nvSpPr>
        <p:spPr>
          <a:xfrm>
            <a:off x="5136825" y="3598875"/>
            <a:ext cx="8067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692" name="Shape 692"/>
          <p:cNvSpPr/>
          <p:nvPr/>
        </p:nvSpPr>
        <p:spPr>
          <a:xfrm>
            <a:off x="5943525" y="3598875"/>
            <a:ext cx="1467300" cy="2409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cxnSp>
        <p:nvCxnSpPr>
          <p:cNvPr id="693" name="Shape 693"/>
          <p:cNvCxnSpPr/>
          <p:nvPr/>
        </p:nvCxnSpPr>
        <p:spPr>
          <a:xfrm>
            <a:off x="3444600" y="3779050"/>
            <a:ext cx="170700" cy="1707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694" name="Shape 694"/>
          <p:cNvCxnSpPr>
            <a:endCxn id="695" idx="4"/>
          </p:cNvCxnSpPr>
          <p:nvPr/>
        </p:nvCxnSpPr>
        <p:spPr>
          <a:xfrm>
            <a:off x="2558375" y="4120125"/>
            <a:ext cx="0" cy="2676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696" name="Shape 696"/>
          <p:cNvCxnSpPr>
            <a:endCxn id="695" idx="2"/>
          </p:cNvCxnSpPr>
          <p:nvPr/>
        </p:nvCxnSpPr>
        <p:spPr>
          <a:xfrm rot="10800000">
            <a:off x="1063475" y="2892825"/>
            <a:ext cx="287700" cy="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695" name="Shape 695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97" name="Shape 697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8" name="Shape 698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9" name="Shape 699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00" name="Shape 700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01" name="Shape 701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05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Shape 706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07" name="Shape 70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Lookup</a:t>
            </a:r>
          </a:p>
        </p:txBody>
      </p:sp>
      <p:sp>
        <p:nvSpPr>
          <p:cNvPr id="708" name="Shape 708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709" name="Shape 709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710" name="Shape 710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711" name="Shape 711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712" name="Shape 712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713" name="Shape 713"/>
          <p:cNvSpPr/>
          <p:nvPr/>
        </p:nvSpPr>
        <p:spPr>
          <a:xfrm>
            <a:off x="4710108" y="21489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finger</a:t>
            </a:r>
          </a:p>
        </p:txBody>
      </p:sp>
      <p:sp>
        <p:nvSpPr>
          <p:cNvPr id="714" name="Shape 714"/>
          <p:cNvSpPr/>
          <p:nvPr/>
        </p:nvSpPr>
        <p:spPr>
          <a:xfrm>
            <a:off x="5263649" y="21489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node id</a:t>
            </a:r>
          </a:p>
        </p:txBody>
      </p:sp>
      <p:sp>
        <p:nvSpPr>
          <p:cNvPr id="715" name="Shape 715"/>
          <p:cNvSpPr/>
          <p:nvPr/>
        </p:nvSpPr>
        <p:spPr>
          <a:xfrm>
            <a:off x="4710108" y="23142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716" name="Shape 716"/>
          <p:cNvSpPr/>
          <p:nvPr/>
        </p:nvSpPr>
        <p:spPr>
          <a:xfrm>
            <a:off x="5263649" y="23142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5</a:t>
            </a:r>
          </a:p>
        </p:txBody>
      </p:sp>
      <p:sp>
        <p:nvSpPr>
          <p:cNvPr id="717" name="Shape 717"/>
          <p:cNvSpPr/>
          <p:nvPr/>
        </p:nvSpPr>
        <p:spPr>
          <a:xfrm>
            <a:off x="4710108" y="24795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718" name="Shape 718"/>
          <p:cNvSpPr/>
          <p:nvPr/>
        </p:nvSpPr>
        <p:spPr>
          <a:xfrm>
            <a:off x="5263649" y="24795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719" name="Shape 719"/>
          <p:cNvSpPr/>
          <p:nvPr/>
        </p:nvSpPr>
        <p:spPr>
          <a:xfrm>
            <a:off x="4710108" y="26448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720" name="Shape 720"/>
          <p:cNvSpPr/>
          <p:nvPr/>
        </p:nvSpPr>
        <p:spPr>
          <a:xfrm>
            <a:off x="5263649" y="26448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721" name="Shape 721"/>
          <p:cNvSpPr/>
          <p:nvPr/>
        </p:nvSpPr>
        <p:spPr>
          <a:xfrm>
            <a:off x="4710108" y="28101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722" name="Shape 722"/>
          <p:cNvSpPr/>
          <p:nvPr/>
        </p:nvSpPr>
        <p:spPr>
          <a:xfrm>
            <a:off x="5263649" y="28101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723" name="Shape 723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24" name="Shape 724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25" name="Shape 725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26" name="Shape 726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27" name="Shape 727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28" name="Shape 728"/>
          <p:cNvSpPr/>
          <p:nvPr/>
        </p:nvSpPr>
        <p:spPr>
          <a:xfrm>
            <a:off x="1460475" y="391235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29" name="Shape 729"/>
          <p:cNvSpPr/>
          <p:nvPr/>
        </p:nvSpPr>
        <p:spPr>
          <a:xfrm>
            <a:off x="571733" y="42639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finger</a:t>
            </a:r>
          </a:p>
        </p:txBody>
      </p:sp>
      <p:sp>
        <p:nvSpPr>
          <p:cNvPr id="730" name="Shape 730"/>
          <p:cNvSpPr/>
          <p:nvPr/>
        </p:nvSpPr>
        <p:spPr>
          <a:xfrm>
            <a:off x="1125274" y="42639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node id</a:t>
            </a:r>
          </a:p>
        </p:txBody>
      </p:sp>
      <p:sp>
        <p:nvSpPr>
          <p:cNvPr id="731" name="Shape 731"/>
          <p:cNvSpPr/>
          <p:nvPr/>
        </p:nvSpPr>
        <p:spPr>
          <a:xfrm>
            <a:off x="571733" y="44292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732" name="Shape 732"/>
          <p:cNvSpPr/>
          <p:nvPr/>
        </p:nvSpPr>
        <p:spPr>
          <a:xfrm>
            <a:off x="1125274" y="44292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11</a:t>
            </a:r>
          </a:p>
        </p:txBody>
      </p:sp>
      <p:sp>
        <p:nvSpPr>
          <p:cNvPr id="733" name="Shape 733"/>
          <p:cNvSpPr/>
          <p:nvPr/>
        </p:nvSpPr>
        <p:spPr>
          <a:xfrm>
            <a:off x="571733" y="45945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734" name="Shape 734"/>
          <p:cNvSpPr/>
          <p:nvPr/>
        </p:nvSpPr>
        <p:spPr>
          <a:xfrm>
            <a:off x="1125274" y="45945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11</a:t>
            </a:r>
          </a:p>
        </p:txBody>
      </p:sp>
      <p:sp>
        <p:nvSpPr>
          <p:cNvPr id="735" name="Shape 735"/>
          <p:cNvSpPr/>
          <p:nvPr/>
        </p:nvSpPr>
        <p:spPr>
          <a:xfrm>
            <a:off x="571733" y="47598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736" name="Shape 736"/>
          <p:cNvSpPr/>
          <p:nvPr/>
        </p:nvSpPr>
        <p:spPr>
          <a:xfrm>
            <a:off x="1125274" y="47598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737" name="Shape 737"/>
          <p:cNvSpPr/>
          <p:nvPr/>
        </p:nvSpPr>
        <p:spPr>
          <a:xfrm>
            <a:off x="571733" y="49251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738" name="Shape 738"/>
          <p:cNvSpPr/>
          <p:nvPr/>
        </p:nvSpPr>
        <p:spPr>
          <a:xfrm>
            <a:off x="1125274" y="49251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739" name="Shape 739"/>
          <p:cNvSpPr/>
          <p:nvPr/>
        </p:nvSpPr>
        <p:spPr>
          <a:xfrm>
            <a:off x="5568950" y="267550"/>
            <a:ext cx="3112800" cy="16188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19050">
            <a:solidFill>
              <a:srgbClr val="6FA8D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find_successor(id):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p = find_predecessor(id)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return p.successor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find_predecessor(id):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n = self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while id not between (n, n.successor]: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n = n.closest_preceding_finger(id)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return 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3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Shape 744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45" name="Shape 74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Lookup</a:t>
            </a:r>
          </a:p>
        </p:txBody>
      </p:sp>
      <p:sp>
        <p:nvSpPr>
          <p:cNvPr id="746" name="Shape 746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747" name="Shape 747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748" name="Shape 748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749" name="Shape 749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750" name="Shape 750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751" name="Shape 751"/>
          <p:cNvSpPr/>
          <p:nvPr/>
        </p:nvSpPr>
        <p:spPr>
          <a:xfrm>
            <a:off x="4710108" y="21489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finger</a:t>
            </a:r>
          </a:p>
        </p:txBody>
      </p:sp>
      <p:sp>
        <p:nvSpPr>
          <p:cNvPr id="752" name="Shape 752"/>
          <p:cNvSpPr/>
          <p:nvPr/>
        </p:nvSpPr>
        <p:spPr>
          <a:xfrm>
            <a:off x="5263649" y="21489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node id</a:t>
            </a:r>
          </a:p>
        </p:txBody>
      </p:sp>
      <p:sp>
        <p:nvSpPr>
          <p:cNvPr id="753" name="Shape 753"/>
          <p:cNvSpPr/>
          <p:nvPr/>
        </p:nvSpPr>
        <p:spPr>
          <a:xfrm>
            <a:off x="4710108" y="23142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754" name="Shape 754"/>
          <p:cNvSpPr/>
          <p:nvPr/>
        </p:nvSpPr>
        <p:spPr>
          <a:xfrm>
            <a:off x="5263649" y="23142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5</a:t>
            </a:r>
          </a:p>
        </p:txBody>
      </p:sp>
      <p:sp>
        <p:nvSpPr>
          <p:cNvPr id="755" name="Shape 755"/>
          <p:cNvSpPr/>
          <p:nvPr/>
        </p:nvSpPr>
        <p:spPr>
          <a:xfrm>
            <a:off x="4710108" y="24795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756" name="Shape 756"/>
          <p:cNvSpPr/>
          <p:nvPr/>
        </p:nvSpPr>
        <p:spPr>
          <a:xfrm>
            <a:off x="5263649" y="24795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757" name="Shape 757"/>
          <p:cNvSpPr/>
          <p:nvPr/>
        </p:nvSpPr>
        <p:spPr>
          <a:xfrm>
            <a:off x="4710108" y="26448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758" name="Shape 758"/>
          <p:cNvSpPr/>
          <p:nvPr/>
        </p:nvSpPr>
        <p:spPr>
          <a:xfrm>
            <a:off x="5263649" y="26448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759" name="Shape 759"/>
          <p:cNvSpPr/>
          <p:nvPr/>
        </p:nvSpPr>
        <p:spPr>
          <a:xfrm>
            <a:off x="4710108" y="28101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760" name="Shape 760"/>
          <p:cNvSpPr/>
          <p:nvPr/>
        </p:nvSpPr>
        <p:spPr>
          <a:xfrm>
            <a:off x="5263649" y="28101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761" name="Shape 761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2" name="Shape 762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3" name="Shape 763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4" name="Shape 764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5" name="Shape 765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6" name="Shape 766"/>
          <p:cNvSpPr/>
          <p:nvPr/>
        </p:nvSpPr>
        <p:spPr>
          <a:xfrm>
            <a:off x="1460475" y="391235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7" name="Shape 767"/>
          <p:cNvSpPr/>
          <p:nvPr/>
        </p:nvSpPr>
        <p:spPr>
          <a:xfrm>
            <a:off x="571733" y="42639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finger</a:t>
            </a:r>
          </a:p>
        </p:txBody>
      </p:sp>
      <p:sp>
        <p:nvSpPr>
          <p:cNvPr id="768" name="Shape 768"/>
          <p:cNvSpPr/>
          <p:nvPr/>
        </p:nvSpPr>
        <p:spPr>
          <a:xfrm>
            <a:off x="1125274" y="42639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node id</a:t>
            </a:r>
          </a:p>
        </p:txBody>
      </p:sp>
      <p:sp>
        <p:nvSpPr>
          <p:cNvPr id="769" name="Shape 769"/>
          <p:cNvSpPr/>
          <p:nvPr/>
        </p:nvSpPr>
        <p:spPr>
          <a:xfrm>
            <a:off x="571733" y="44292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770" name="Shape 770"/>
          <p:cNvSpPr/>
          <p:nvPr/>
        </p:nvSpPr>
        <p:spPr>
          <a:xfrm>
            <a:off x="1125274" y="44292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11</a:t>
            </a:r>
          </a:p>
        </p:txBody>
      </p:sp>
      <p:sp>
        <p:nvSpPr>
          <p:cNvPr id="771" name="Shape 771"/>
          <p:cNvSpPr/>
          <p:nvPr/>
        </p:nvSpPr>
        <p:spPr>
          <a:xfrm>
            <a:off x="571733" y="45945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772" name="Shape 772"/>
          <p:cNvSpPr/>
          <p:nvPr/>
        </p:nvSpPr>
        <p:spPr>
          <a:xfrm>
            <a:off x="1125274" y="45945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11</a:t>
            </a:r>
          </a:p>
        </p:txBody>
      </p:sp>
      <p:sp>
        <p:nvSpPr>
          <p:cNvPr id="773" name="Shape 773"/>
          <p:cNvSpPr/>
          <p:nvPr/>
        </p:nvSpPr>
        <p:spPr>
          <a:xfrm>
            <a:off x="571733" y="47598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774" name="Shape 774"/>
          <p:cNvSpPr/>
          <p:nvPr/>
        </p:nvSpPr>
        <p:spPr>
          <a:xfrm>
            <a:off x="1125274" y="47598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775" name="Shape 775"/>
          <p:cNvSpPr/>
          <p:nvPr/>
        </p:nvSpPr>
        <p:spPr>
          <a:xfrm>
            <a:off x="571733" y="49251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776" name="Shape 776"/>
          <p:cNvSpPr/>
          <p:nvPr/>
        </p:nvSpPr>
        <p:spPr>
          <a:xfrm>
            <a:off x="1125274" y="49251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777" name="Shape 777"/>
          <p:cNvSpPr/>
          <p:nvPr/>
        </p:nvSpPr>
        <p:spPr>
          <a:xfrm>
            <a:off x="5568950" y="267550"/>
            <a:ext cx="3112800" cy="16188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19050">
            <a:solidFill>
              <a:srgbClr val="6FA8D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find_successor(id):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p = find_predecessor(id)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return p.successor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find_predecessor(id):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n = self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while id not between (n, n.successor]: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n = n.closest_preceding_finger(id)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return n</a:t>
            </a:r>
          </a:p>
        </p:txBody>
      </p:sp>
      <p:sp>
        <p:nvSpPr>
          <p:cNvPr id="778" name="Shape 778"/>
          <p:cNvSpPr txBox="1"/>
          <p:nvPr/>
        </p:nvSpPr>
        <p:spPr>
          <a:xfrm>
            <a:off x="4396825" y="3076125"/>
            <a:ext cx="1309800" cy="32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lookup(10)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2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Shape 783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4" name="Shape 78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Lookup</a:t>
            </a:r>
          </a:p>
        </p:txBody>
      </p:sp>
      <p:sp>
        <p:nvSpPr>
          <p:cNvPr id="785" name="Shape 785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786" name="Shape 786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787" name="Shape 787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788" name="Shape 788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789" name="Shape 789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790" name="Shape 790"/>
          <p:cNvSpPr/>
          <p:nvPr/>
        </p:nvSpPr>
        <p:spPr>
          <a:xfrm>
            <a:off x="4710108" y="21489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finger</a:t>
            </a:r>
          </a:p>
        </p:txBody>
      </p:sp>
      <p:sp>
        <p:nvSpPr>
          <p:cNvPr id="791" name="Shape 791"/>
          <p:cNvSpPr/>
          <p:nvPr/>
        </p:nvSpPr>
        <p:spPr>
          <a:xfrm>
            <a:off x="5263649" y="21489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node id</a:t>
            </a:r>
          </a:p>
        </p:txBody>
      </p:sp>
      <p:sp>
        <p:nvSpPr>
          <p:cNvPr id="792" name="Shape 792"/>
          <p:cNvSpPr/>
          <p:nvPr/>
        </p:nvSpPr>
        <p:spPr>
          <a:xfrm>
            <a:off x="4710108" y="23142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793" name="Shape 793"/>
          <p:cNvSpPr/>
          <p:nvPr/>
        </p:nvSpPr>
        <p:spPr>
          <a:xfrm>
            <a:off x="5263649" y="23142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5</a:t>
            </a:r>
          </a:p>
        </p:txBody>
      </p:sp>
      <p:sp>
        <p:nvSpPr>
          <p:cNvPr id="794" name="Shape 794"/>
          <p:cNvSpPr/>
          <p:nvPr/>
        </p:nvSpPr>
        <p:spPr>
          <a:xfrm>
            <a:off x="4710108" y="24795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795" name="Shape 795"/>
          <p:cNvSpPr/>
          <p:nvPr/>
        </p:nvSpPr>
        <p:spPr>
          <a:xfrm>
            <a:off x="5263649" y="24795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796" name="Shape 796"/>
          <p:cNvSpPr/>
          <p:nvPr/>
        </p:nvSpPr>
        <p:spPr>
          <a:xfrm>
            <a:off x="4710108" y="26448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797" name="Shape 797"/>
          <p:cNvSpPr/>
          <p:nvPr/>
        </p:nvSpPr>
        <p:spPr>
          <a:xfrm>
            <a:off x="5263649" y="26448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798" name="Shape 798"/>
          <p:cNvSpPr/>
          <p:nvPr/>
        </p:nvSpPr>
        <p:spPr>
          <a:xfrm>
            <a:off x="4710108" y="28101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799" name="Shape 799"/>
          <p:cNvSpPr/>
          <p:nvPr/>
        </p:nvSpPr>
        <p:spPr>
          <a:xfrm>
            <a:off x="5263649" y="28101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800" name="Shape 800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1" name="Shape 801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2" name="Shape 802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3" name="Shape 803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4" name="Shape 804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5" name="Shape 805"/>
          <p:cNvSpPr/>
          <p:nvPr/>
        </p:nvSpPr>
        <p:spPr>
          <a:xfrm>
            <a:off x="1460475" y="391235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6" name="Shape 806"/>
          <p:cNvSpPr/>
          <p:nvPr/>
        </p:nvSpPr>
        <p:spPr>
          <a:xfrm>
            <a:off x="571733" y="42639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finger</a:t>
            </a:r>
          </a:p>
        </p:txBody>
      </p:sp>
      <p:sp>
        <p:nvSpPr>
          <p:cNvPr id="807" name="Shape 807"/>
          <p:cNvSpPr/>
          <p:nvPr/>
        </p:nvSpPr>
        <p:spPr>
          <a:xfrm>
            <a:off x="1125274" y="42639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node id</a:t>
            </a:r>
          </a:p>
        </p:txBody>
      </p:sp>
      <p:sp>
        <p:nvSpPr>
          <p:cNvPr id="808" name="Shape 808"/>
          <p:cNvSpPr/>
          <p:nvPr/>
        </p:nvSpPr>
        <p:spPr>
          <a:xfrm>
            <a:off x="571733" y="44292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809" name="Shape 809"/>
          <p:cNvSpPr/>
          <p:nvPr/>
        </p:nvSpPr>
        <p:spPr>
          <a:xfrm>
            <a:off x="1125274" y="44292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11</a:t>
            </a:r>
          </a:p>
        </p:txBody>
      </p:sp>
      <p:sp>
        <p:nvSpPr>
          <p:cNvPr id="810" name="Shape 810"/>
          <p:cNvSpPr/>
          <p:nvPr/>
        </p:nvSpPr>
        <p:spPr>
          <a:xfrm>
            <a:off x="571733" y="45945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811" name="Shape 811"/>
          <p:cNvSpPr/>
          <p:nvPr/>
        </p:nvSpPr>
        <p:spPr>
          <a:xfrm>
            <a:off x="1125274" y="45945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11</a:t>
            </a:r>
          </a:p>
        </p:txBody>
      </p:sp>
      <p:sp>
        <p:nvSpPr>
          <p:cNvPr id="812" name="Shape 812"/>
          <p:cNvSpPr/>
          <p:nvPr/>
        </p:nvSpPr>
        <p:spPr>
          <a:xfrm>
            <a:off x="571733" y="47598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813" name="Shape 813"/>
          <p:cNvSpPr/>
          <p:nvPr/>
        </p:nvSpPr>
        <p:spPr>
          <a:xfrm>
            <a:off x="1125274" y="47598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814" name="Shape 814"/>
          <p:cNvSpPr/>
          <p:nvPr/>
        </p:nvSpPr>
        <p:spPr>
          <a:xfrm>
            <a:off x="571733" y="49251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815" name="Shape 815"/>
          <p:cNvSpPr/>
          <p:nvPr/>
        </p:nvSpPr>
        <p:spPr>
          <a:xfrm>
            <a:off x="1125274" y="49251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816" name="Shape 816"/>
          <p:cNvSpPr/>
          <p:nvPr/>
        </p:nvSpPr>
        <p:spPr>
          <a:xfrm>
            <a:off x="5568950" y="267550"/>
            <a:ext cx="3112800" cy="16188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19050">
            <a:solidFill>
              <a:srgbClr val="6FA8D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find_successor(id):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p = find_predecessor(id)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return p.successor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find_predecessor(id):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n = self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while id not between (n, n.successor]: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n = n.closest_preceding_finger(id)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return n</a:t>
            </a:r>
          </a:p>
        </p:txBody>
      </p:sp>
      <p:sp>
        <p:nvSpPr>
          <p:cNvPr id="817" name="Shape 817"/>
          <p:cNvSpPr txBox="1"/>
          <p:nvPr/>
        </p:nvSpPr>
        <p:spPr>
          <a:xfrm>
            <a:off x="4396825" y="3076125"/>
            <a:ext cx="2198100" cy="32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lookup(10)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000">
              <a:solidFill>
                <a:srgbClr val="0000F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f</a:t>
            </a:r>
            <a:r>
              <a:rPr lang="en" sz="10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ollow finger 3 to node id 8 </a:t>
            </a:r>
          </a:p>
        </p:txBody>
      </p:sp>
      <p:cxnSp>
        <p:nvCxnSpPr>
          <p:cNvPr id="818" name="Shape 818"/>
          <p:cNvCxnSpPr/>
          <p:nvPr/>
        </p:nvCxnSpPr>
        <p:spPr>
          <a:xfrm flipH="1">
            <a:off x="2558350" y="2892825"/>
            <a:ext cx="1363500" cy="1399500"/>
          </a:xfrm>
          <a:prstGeom prst="curvedConnector2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triangle"/>
          </a:ln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2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Shape 823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4" name="Shape 8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Lookup</a:t>
            </a:r>
          </a:p>
        </p:txBody>
      </p:sp>
      <p:sp>
        <p:nvSpPr>
          <p:cNvPr id="825" name="Shape 825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826" name="Shape 826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827" name="Shape 827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828" name="Shape 828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829" name="Shape 829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830" name="Shape 830"/>
          <p:cNvSpPr/>
          <p:nvPr/>
        </p:nvSpPr>
        <p:spPr>
          <a:xfrm>
            <a:off x="4710108" y="21489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finger</a:t>
            </a:r>
          </a:p>
        </p:txBody>
      </p:sp>
      <p:sp>
        <p:nvSpPr>
          <p:cNvPr id="831" name="Shape 831"/>
          <p:cNvSpPr/>
          <p:nvPr/>
        </p:nvSpPr>
        <p:spPr>
          <a:xfrm>
            <a:off x="5263649" y="21489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node id</a:t>
            </a:r>
          </a:p>
        </p:txBody>
      </p:sp>
      <p:sp>
        <p:nvSpPr>
          <p:cNvPr id="832" name="Shape 832"/>
          <p:cNvSpPr/>
          <p:nvPr/>
        </p:nvSpPr>
        <p:spPr>
          <a:xfrm>
            <a:off x="4710108" y="23142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833" name="Shape 833"/>
          <p:cNvSpPr/>
          <p:nvPr/>
        </p:nvSpPr>
        <p:spPr>
          <a:xfrm>
            <a:off x="5263649" y="23142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5</a:t>
            </a:r>
          </a:p>
        </p:txBody>
      </p:sp>
      <p:sp>
        <p:nvSpPr>
          <p:cNvPr id="834" name="Shape 834"/>
          <p:cNvSpPr/>
          <p:nvPr/>
        </p:nvSpPr>
        <p:spPr>
          <a:xfrm>
            <a:off x="4710108" y="24795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835" name="Shape 835"/>
          <p:cNvSpPr/>
          <p:nvPr/>
        </p:nvSpPr>
        <p:spPr>
          <a:xfrm>
            <a:off x="5263649" y="24795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836" name="Shape 836"/>
          <p:cNvSpPr/>
          <p:nvPr/>
        </p:nvSpPr>
        <p:spPr>
          <a:xfrm>
            <a:off x="4710108" y="26448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837" name="Shape 837"/>
          <p:cNvSpPr/>
          <p:nvPr/>
        </p:nvSpPr>
        <p:spPr>
          <a:xfrm>
            <a:off x="5263649" y="26448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838" name="Shape 838"/>
          <p:cNvSpPr/>
          <p:nvPr/>
        </p:nvSpPr>
        <p:spPr>
          <a:xfrm>
            <a:off x="4710108" y="28101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839" name="Shape 839"/>
          <p:cNvSpPr/>
          <p:nvPr/>
        </p:nvSpPr>
        <p:spPr>
          <a:xfrm>
            <a:off x="5263649" y="28101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840" name="Shape 840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41" name="Shape 841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42" name="Shape 842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43" name="Shape 843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44" name="Shape 844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45" name="Shape 845"/>
          <p:cNvSpPr/>
          <p:nvPr/>
        </p:nvSpPr>
        <p:spPr>
          <a:xfrm>
            <a:off x="1460475" y="391235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46" name="Shape 846"/>
          <p:cNvSpPr/>
          <p:nvPr/>
        </p:nvSpPr>
        <p:spPr>
          <a:xfrm>
            <a:off x="571733" y="42639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finger</a:t>
            </a:r>
          </a:p>
        </p:txBody>
      </p:sp>
      <p:sp>
        <p:nvSpPr>
          <p:cNvPr id="847" name="Shape 847"/>
          <p:cNvSpPr/>
          <p:nvPr/>
        </p:nvSpPr>
        <p:spPr>
          <a:xfrm>
            <a:off x="1125274" y="42639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node id</a:t>
            </a:r>
          </a:p>
        </p:txBody>
      </p:sp>
      <p:sp>
        <p:nvSpPr>
          <p:cNvPr id="848" name="Shape 848"/>
          <p:cNvSpPr/>
          <p:nvPr/>
        </p:nvSpPr>
        <p:spPr>
          <a:xfrm>
            <a:off x="571733" y="44292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849" name="Shape 849"/>
          <p:cNvSpPr/>
          <p:nvPr/>
        </p:nvSpPr>
        <p:spPr>
          <a:xfrm>
            <a:off x="1125274" y="44292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11</a:t>
            </a:r>
          </a:p>
        </p:txBody>
      </p:sp>
      <p:sp>
        <p:nvSpPr>
          <p:cNvPr id="850" name="Shape 850"/>
          <p:cNvSpPr/>
          <p:nvPr/>
        </p:nvSpPr>
        <p:spPr>
          <a:xfrm>
            <a:off x="571733" y="45945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851" name="Shape 851"/>
          <p:cNvSpPr/>
          <p:nvPr/>
        </p:nvSpPr>
        <p:spPr>
          <a:xfrm>
            <a:off x="1125274" y="45945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11</a:t>
            </a:r>
          </a:p>
        </p:txBody>
      </p:sp>
      <p:sp>
        <p:nvSpPr>
          <p:cNvPr id="852" name="Shape 852"/>
          <p:cNvSpPr/>
          <p:nvPr/>
        </p:nvSpPr>
        <p:spPr>
          <a:xfrm>
            <a:off x="571733" y="47598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853" name="Shape 853"/>
          <p:cNvSpPr/>
          <p:nvPr/>
        </p:nvSpPr>
        <p:spPr>
          <a:xfrm>
            <a:off x="1125274" y="47598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854" name="Shape 854"/>
          <p:cNvSpPr/>
          <p:nvPr/>
        </p:nvSpPr>
        <p:spPr>
          <a:xfrm>
            <a:off x="571733" y="49251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855" name="Shape 855"/>
          <p:cNvSpPr/>
          <p:nvPr/>
        </p:nvSpPr>
        <p:spPr>
          <a:xfrm>
            <a:off x="1125274" y="49251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856" name="Shape 856"/>
          <p:cNvSpPr/>
          <p:nvPr/>
        </p:nvSpPr>
        <p:spPr>
          <a:xfrm>
            <a:off x="5568950" y="267550"/>
            <a:ext cx="3112800" cy="16188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19050">
            <a:solidFill>
              <a:srgbClr val="6FA8D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find_successor(id):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p = find_predecessor(id)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return p.successor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find_predecessor(id):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n = self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while id not between (n, n.successor]: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n = n.closest_preceding_finger(id)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return n</a:t>
            </a:r>
          </a:p>
        </p:txBody>
      </p:sp>
      <p:sp>
        <p:nvSpPr>
          <p:cNvPr id="857" name="Shape 857"/>
          <p:cNvSpPr txBox="1"/>
          <p:nvPr/>
        </p:nvSpPr>
        <p:spPr>
          <a:xfrm>
            <a:off x="4396825" y="3076125"/>
            <a:ext cx="3348600" cy="17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lookup(10)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follow finger 3 to node id 8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n</a:t>
            </a:r>
            <a:r>
              <a:rPr lang="en" sz="10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ode id 8 identifies as predecessor of id 10</a:t>
            </a: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</a:t>
            </a:r>
          </a:p>
        </p:txBody>
      </p:sp>
      <p:cxnSp>
        <p:nvCxnSpPr>
          <p:cNvPr id="858" name="Shape 858"/>
          <p:cNvCxnSpPr/>
          <p:nvPr/>
        </p:nvCxnSpPr>
        <p:spPr>
          <a:xfrm flipH="1">
            <a:off x="2558350" y="2892825"/>
            <a:ext cx="1363500" cy="1399500"/>
          </a:xfrm>
          <a:prstGeom prst="curvedConnector2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triangle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2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" name="Shape 863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4" name="Shape 86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Lookup</a:t>
            </a:r>
          </a:p>
        </p:txBody>
      </p:sp>
      <p:sp>
        <p:nvSpPr>
          <p:cNvPr id="865" name="Shape 865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866" name="Shape 866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867" name="Shape 867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868" name="Shape 868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869" name="Shape 869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870" name="Shape 870"/>
          <p:cNvSpPr/>
          <p:nvPr/>
        </p:nvSpPr>
        <p:spPr>
          <a:xfrm>
            <a:off x="4710108" y="21489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finger</a:t>
            </a:r>
          </a:p>
        </p:txBody>
      </p:sp>
      <p:sp>
        <p:nvSpPr>
          <p:cNvPr id="871" name="Shape 871"/>
          <p:cNvSpPr/>
          <p:nvPr/>
        </p:nvSpPr>
        <p:spPr>
          <a:xfrm>
            <a:off x="5263649" y="21489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node id</a:t>
            </a:r>
          </a:p>
        </p:txBody>
      </p:sp>
      <p:sp>
        <p:nvSpPr>
          <p:cNvPr id="872" name="Shape 872"/>
          <p:cNvSpPr/>
          <p:nvPr/>
        </p:nvSpPr>
        <p:spPr>
          <a:xfrm>
            <a:off x="4710108" y="23142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873" name="Shape 873"/>
          <p:cNvSpPr/>
          <p:nvPr/>
        </p:nvSpPr>
        <p:spPr>
          <a:xfrm>
            <a:off x="5263649" y="23142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5</a:t>
            </a:r>
          </a:p>
        </p:txBody>
      </p:sp>
      <p:sp>
        <p:nvSpPr>
          <p:cNvPr id="874" name="Shape 874"/>
          <p:cNvSpPr/>
          <p:nvPr/>
        </p:nvSpPr>
        <p:spPr>
          <a:xfrm>
            <a:off x="4710108" y="24795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875" name="Shape 875"/>
          <p:cNvSpPr/>
          <p:nvPr/>
        </p:nvSpPr>
        <p:spPr>
          <a:xfrm>
            <a:off x="5263649" y="24795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876" name="Shape 876"/>
          <p:cNvSpPr/>
          <p:nvPr/>
        </p:nvSpPr>
        <p:spPr>
          <a:xfrm>
            <a:off x="4710108" y="26448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877" name="Shape 877"/>
          <p:cNvSpPr/>
          <p:nvPr/>
        </p:nvSpPr>
        <p:spPr>
          <a:xfrm>
            <a:off x="5263649" y="26448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878" name="Shape 878"/>
          <p:cNvSpPr/>
          <p:nvPr/>
        </p:nvSpPr>
        <p:spPr>
          <a:xfrm>
            <a:off x="4710108" y="28101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879" name="Shape 879"/>
          <p:cNvSpPr/>
          <p:nvPr/>
        </p:nvSpPr>
        <p:spPr>
          <a:xfrm>
            <a:off x="5263649" y="28101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880" name="Shape 880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81" name="Shape 881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82" name="Shape 882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83" name="Shape 883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84" name="Shape 884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85" name="Shape 885"/>
          <p:cNvSpPr/>
          <p:nvPr/>
        </p:nvSpPr>
        <p:spPr>
          <a:xfrm>
            <a:off x="1460475" y="391235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86" name="Shape 886"/>
          <p:cNvSpPr/>
          <p:nvPr/>
        </p:nvSpPr>
        <p:spPr>
          <a:xfrm>
            <a:off x="571733" y="42639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finger</a:t>
            </a:r>
          </a:p>
        </p:txBody>
      </p:sp>
      <p:sp>
        <p:nvSpPr>
          <p:cNvPr id="887" name="Shape 887"/>
          <p:cNvSpPr/>
          <p:nvPr/>
        </p:nvSpPr>
        <p:spPr>
          <a:xfrm>
            <a:off x="1125274" y="42639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node id</a:t>
            </a:r>
          </a:p>
        </p:txBody>
      </p:sp>
      <p:sp>
        <p:nvSpPr>
          <p:cNvPr id="888" name="Shape 888"/>
          <p:cNvSpPr/>
          <p:nvPr/>
        </p:nvSpPr>
        <p:spPr>
          <a:xfrm>
            <a:off x="571733" y="44292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889" name="Shape 889"/>
          <p:cNvSpPr/>
          <p:nvPr/>
        </p:nvSpPr>
        <p:spPr>
          <a:xfrm>
            <a:off x="1125274" y="44292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11</a:t>
            </a:r>
          </a:p>
        </p:txBody>
      </p:sp>
      <p:sp>
        <p:nvSpPr>
          <p:cNvPr id="890" name="Shape 890"/>
          <p:cNvSpPr/>
          <p:nvPr/>
        </p:nvSpPr>
        <p:spPr>
          <a:xfrm>
            <a:off x="571733" y="45945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891" name="Shape 891"/>
          <p:cNvSpPr/>
          <p:nvPr/>
        </p:nvSpPr>
        <p:spPr>
          <a:xfrm>
            <a:off x="1125274" y="45945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11</a:t>
            </a:r>
          </a:p>
        </p:txBody>
      </p:sp>
      <p:sp>
        <p:nvSpPr>
          <p:cNvPr id="892" name="Shape 892"/>
          <p:cNvSpPr/>
          <p:nvPr/>
        </p:nvSpPr>
        <p:spPr>
          <a:xfrm>
            <a:off x="571733" y="47598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893" name="Shape 893"/>
          <p:cNvSpPr/>
          <p:nvPr/>
        </p:nvSpPr>
        <p:spPr>
          <a:xfrm>
            <a:off x="1125274" y="47598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894" name="Shape 894"/>
          <p:cNvSpPr/>
          <p:nvPr/>
        </p:nvSpPr>
        <p:spPr>
          <a:xfrm>
            <a:off x="571733" y="49251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895" name="Shape 895"/>
          <p:cNvSpPr/>
          <p:nvPr/>
        </p:nvSpPr>
        <p:spPr>
          <a:xfrm>
            <a:off x="1125274" y="49251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896" name="Shape 896"/>
          <p:cNvSpPr/>
          <p:nvPr/>
        </p:nvSpPr>
        <p:spPr>
          <a:xfrm>
            <a:off x="5568950" y="267550"/>
            <a:ext cx="3112800" cy="16188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19050">
            <a:solidFill>
              <a:srgbClr val="6FA8D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find_successor(id):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p = find_predecessor(id)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return p.successor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find_predecessor(id):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n = self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while id not between (n, n.successor]: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n = n.closest_preceding_finger(id)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return n</a:t>
            </a:r>
          </a:p>
        </p:txBody>
      </p:sp>
      <p:sp>
        <p:nvSpPr>
          <p:cNvPr id="897" name="Shape 897"/>
          <p:cNvSpPr txBox="1"/>
          <p:nvPr/>
        </p:nvSpPr>
        <p:spPr>
          <a:xfrm>
            <a:off x="4396825" y="3076125"/>
            <a:ext cx="3348600" cy="17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lookup(10)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follow finger 3 to node id 8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node id 8 identifies as predecessor of id 10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complete lookup at successor of node id 8</a:t>
            </a: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</a:t>
            </a:r>
          </a:p>
        </p:txBody>
      </p:sp>
      <p:cxnSp>
        <p:nvCxnSpPr>
          <p:cNvPr id="898" name="Shape 898"/>
          <p:cNvCxnSpPr/>
          <p:nvPr/>
        </p:nvCxnSpPr>
        <p:spPr>
          <a:xfrm flipH="1">
            <a:off x="2558350" y="2892825"/>
            <a:ext cx="1363500" cy="1399500"/>
          </a:xfrm>
          <a:prstGeom prst="curvedConnector2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triangle"/>
          </a:ln>
        </p:spPr>
      </p:cxnSp>
      <p:cxnSp>
        <p:nvCxnSpPr>
          <p:cNvPr id="899" name="Shape 899"/>
          <p:cNvCxnSpPr/>
          <p:nvPr/>
        </p:nvCxnSpPr>
        <p:spPr>
          <a:xfrm flipH="1">
            <a:off x="1327750" y="2892825"/>
            <a:ext cx="2594100" cy="585600"/>
          </a:xfrm>
          <a:prstGeom prst="curvedConnector3">
            <a:avLst>
              <a:gd fmla="val 49595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Peer-to-peer (P2P)</a:t>
            </a:r>
          </a:p>
        </p:txBody>
      </p:sp>
      <p:grpSp>
        <p:nvGrpSpPr>
          <p:cNvPr id="78" name="Shape 78"/>
          <p:cNvGrpSpPr/>
          <p:nvPr/>
        </p:nvGrpSpPr>
        <p:grpSpPr>
          <a:xfrm>
            <a:off x="2973749" y="1365550"/>
            <a:ext cx="3196500" cy="673025"/>
            <a:chOff x="2794349" y="1365550"/>
            <a:chExt cx="3196500" cy="673025"/>
          </a:xfrm>
        </p:grpSpPr>
        <p:pic>
          <p:nvPicPr>
            <p:cNvPr id="79" name="Shape 79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2794349" y="136555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0" name="Shape 80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4859699" y="136555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1" name="Shape 81"/>
          <p:cNvGrpSpPr/>
          <p:nvPr/>
        </p:nvGrpSpPr>
        <p:grpSpPr>
          <a:xfrm>
            <a:off x="1644899" y="2637800"/>
            <a:ext cx="5701800" cy="673025"/>
            <a:chOff x="1524999" y="2637800"/>
            <a:chExt cx="5701800" cy="673025"/>
          </a:xfrm>
        </p:grpSpPr>
        <p:pic>
          <p:nvPicPr>
            <p:cNvPr id="82" name="Shape 82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1524999" y="263780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" name="Shape 83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6095649" y="263780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84" name="Shape 84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006424" y="3910050"/>
            <a:ext cx="1131150" cy="6730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5" name="Shape 85"/>
          <p:cNvCxnSpPr/>
          <p:nvPr/>
        </p:nvCxnSpPr>
        <p:spPr>
          <a:xfrm flipH="1" rot="10800000">
            <a:off x="3136925" y="2133500"/>
            <a:ext cx="1785900" cy="782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dash"/>
            <a:round/>
            <a:headEnd len="lg" w="lg" type="triangle"/>
            <a:tailEnd len="lg" w="lg" type="triangle"/>
          </a:ln>
        </p:spPr>
      </p:cxnSp>
      <p:cxnSp>
        <p:nvCxnSpPr>
          <p:cNvPr id="86" name="Shape 86"/>
          <p:cNvCxnSpPr/>
          <p:nvPr/>
        </p:nvCxnSpPr>
        <p:spPr>
          <a:xfrm>
            <a:off x="3170375" y="3083425"/>
            <a:ext cx="27489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dash"/>
            <a:round/>
            <a:headEnd len="lg" w="lg" type="triangle"/>
            <a:tailEnd len="lg" w="lg" type="triangle"/>
          </a:ln>
        </p:spPr>
      </p:cxnSp>
      <p:cxnSp>
        <p:nvCxnSpPr>
          <p:cNvPr id="87" name="Shape 87"/>
          <p:cNvCxnSpPr/>
          <p:nvPr/>
        </p:nvCxnSpPr>
        <p:spPr>
          <a:xfrm flipH="1" rot="10800000">
            <a:off x="4488025" y="2260850"/>
            <a:ext cx="762600" cy="15048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dash"/>
            <a:round/>
            <a:headEnd len="lg" w="lg" type="triangle"/>
            <a:tailEnd len="lg" w="lg" type="triangle"/>
          </a:ln>
        </p:spPr>
      </p:cxnSp>
      <p:cxnSp>
        <p:nvCxnSpPr>
          <p:cNvPr id="88" name="Shape 88"/>
          <p:cNvCxnSpPr/>
          <p:nvPr/>
        </p:nvCxnSpPr>
        <p:spPr>
          <a:xfrm>
            <a:off x="3598450" y="2267425"/>
            <a:ext cx="2234100" cy="5619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dash"/>
            <a:round/>
            <a:headEnd len="lg" w="lg" type="triangle"/>
            <a:tailEnd len="lg" w="lg" type="triangle"/>
          </a:ln>
        </p:spPr>
      </p:cxnSp>
      <p:sp>
        <p:nvSpPr>
          <p:cNvPr id="89" name="Shape 89"/>
          <p:cNvSpPr/>
          <p:nvPr/>
        </p:nvSpPr>
        <p:spPr>
          <a:xfrm>
            <a:off x="374550" y="1237375"/>
            <a:ext cx="2354400" cy="12057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Decentralized!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Hard to coordinate with peers joining and leaving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3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" name="Shape 904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5" name="Shape 90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Lookup</a:t>
            </a:r>
          </a:p>
        </p:txBody>
      </p:sp>
      <p:sp>
        <p:nvSpPr>
          <p:cNvPr id="906" name="Shape 906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907" name="Shape 907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908" name="Shape 908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909" name="Shape 909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910" name="Shape 910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911" name="Shape 911"/>
          <p:cNvSpPr/>
          <p:nvPr/>
        </p:nvSpPr>
        <p:spPr>
          <a:xfrm>
            <a:off x="4710108" y="21489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finger</a:t>
            </a:r>
          </a:p>
        </p:txBody>
      </p:sp>
      <p:sp>
        <p:nvSpPr>
          <p:cNvPr id="912" name="Shape 912"/>
          <p:cNvSpPr/>
          <p:nvPr/>
        </p:nvSpPr>
        <p:spPr>
          <a:xfrm>
            <a:off x="5263649" y="21489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node id</a:t>
            </a:r>
          </a:p>
        </p:txBody>
      </p:sp>
      <p:sp>
        <p:nvSpPr>
          <p:cNvPr id="913" name="Shape 913"/>
          <p:cNvSpPr/>
          <p:nvPr/>
        </p:nvSpPr>
        <p:spPr>
          <a:xfrm>
            <a:off x="4710108" y="23142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914" name="Shape 914"/>
          <p:cNvSpPr/>
          <p:nvPr/>
        </p:nvSpPr>
        <p:spPr>
          <a:xfrm>
            <a:off x="5263649" y="23142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5</a:t>
            </a:r>
          </a:p>
        </p:txBody>
      </p:sp>
      <p:sp>
        <p:nvSpPr>
          <p:cNvPr id="915" name="Shape 915"/>
          <p:cNvSpPr/>
          <p:nvPr/>
        </p:nvSpPr>
        <p:spPr>
          <a:xfrm>
            <a:off x="4710108" y="24795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916" name="Shape 916"/>
          <p:cNvSpPr/>
          <p:nvPr/>
        </p:nvSpPr>
        <p:spPr>
          <a:xfrm>
            <a:off x="5263649" y="24795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917" name="Shape 917"/>
          <p:cNvSpPr/>
          <p:nvPr/>
        </p:nvSpPr>
        <p:spPr>
          <a:xfrm>
            <a:off x="4710108" y="26448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918" name="Shape 918"/>
          <p:cNvSpPr/>
          <p:nvPr/>
        </p:nvSpPr>
        <p:spPr>
          <a:xfrm>
            <a:off x="5263649" y="26448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919" name="Shape 919"/>
          <p:cNvSpPr/>
          <p:nvPr/>
        </p:nvSpPr>
        <p:spPr>
          <a:xfrm>
            <a:off x="4710108" y="28101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920" name="Shape 920"/>
          <p:cNvSpPr/>
          <p:nvPr/>
        </p:nvSpPr>
        <p:spPr>
          <a:xfrm>
            <a:off x="5263649" y="2810175"/>
            <a:ext cx="6591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921" name="Shape 921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22" name="Shape 922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23" name="Shape 923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24" name="Shape 924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25" name="Shape 925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26" name="Shape 926"/>
          <p:cNvSpPr/>
          <p:nvPr/>
        </p:nvSpPr>
        <p:spPr>
          <a:xfrm>
            <a:off x="1460475" y="3912350"/>
            <a:ext cx="240900" cy="240900"/>
          </a:xfrm>
          <a:prstGeom prst="diamond">
            <a:avLst/>
          </a:prstGeom>
          <a:solidFill>
            <a:srgbClr val="FFF2CC"/>
          </a:solidFill>
          <a:ln cap="flat" cmpd="sng" w="19050">
            <a:solidFill>
              <a:srgbClr val="F1C23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27" name="Shape 927"/>
          <p:cNvSpPr/>
          <p:nvPr/>
        </p:nvSpPr>
        <p:spPr>
          <a:xfrm>
            <a:off x="571733" y="42639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finger</a:t>
            </a:r>
          </a:p>
        </p:txBody>
      </p:sp>
      <p:sp>
        <p:nvSpPr>
          <p:cNvPr id="928" name="Shape 928"/>
          <p:cNvSpPr/>
          <p:nvPr/>
        </p:nvSpPr>
        <p:spPr>
          <a:xfrm>
            <a:off x="1125274" y="42639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node id</a:t>
            </a:r>
          </a:p>
        </p:txBody>
      </p:sp>
      <p:sp>
        <p:nvSpPr>
          <p:cNvPr id="929" name="Shape 929"/>
          <p:cNvSpPr/>
          <p:nvPr/>
        </p:nvSpPr>
        <p:spPr>
          <a:xfrm>
            <a:off x="571733" y="44292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930" name="Shape 930"/>
          <p:cNvSpPr/>
          <p:nvPr/>
        </p:nvSpPr>
        <p:spPr>
          <a:xfrm>
            <a:off x="1125274" y="44292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11</a:t>
            </a:r>
          </a:p>
        </p:txBody>
      </p:sp>
      <p:sp>
        <p:nvSpPr>
          <p:cNvPr id="931" name="Shape 931"/>
          <p:cNvSpPr/>
          <p:nvPr/>
        </p:nvSpPr>
        <p:spPr>
          <a:xfrm>
            <a:off x="571733" y="45945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2</a:t>
            </a:r>
          </a:p>
        </p:txBody>
      </p:sp>
      <p:sp>
        <p:nvSpPr>
          <p:cNvPr id="932" name="Shape 932"/>
          <p:cNvSpPr/>
          <p:nvPr/>
        </p:nvSpPr>
        <p:spPr>
          <a:xfrm>
            <a:off x="1125274" y="45945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11</a:t>
            </a:r>
          </a:p>
        </p:txBody>
      </p:sp>
      <p:sp>
        <p:nvSpPr>
          <p:cNvPr id="933" name="Shape 933"/>
          <p:cNvSpPr/>
          <p:nvPr/>
        </p:nvSpPr>
        <p:spPr>
          <a:xfrm>
            <a:off x="571733" y="47598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3</a:t>
            </a:r>
          </a:p>
        </p:txBody>
      </p:sp>
      <p:sp>
        <p:nvSpPr>
          <p:cNvPr id="934" name="Shape 934"/>
          <p:cNvSpPr/>
          <p:nvPr/>
        </p:nvSpPr>
        <p:spPr>
          <a:xfrm>
            <a:off x="1125274" y="47598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sp>
        <p:nvSpPr>
          <p:cNvPr id="935" name="Shape 935"/>
          <p:cNvSpPr/>
          <p:nvPr/>
        </p:nvSpPr>
        <p:spPr>
          <a:xfrm>
            <a:off x="571733" y="4925175"/>
            <a:ext cx="553500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936" name="Shape 936"/>
          <p:cNvSpPr/>
          <p:nvPr/>
        </p:nvSpPr>
        <p:spPr>
          <a:xfrm>
            <a:off x="1125274" y="4925175"/>
            <a:ext cx="659099" cy="165300"/>
          </a:xfrm>
          <a:prstGeom prst="rect">
            <a:avLst/>
          </a:prstGeom>
          <a:noFill/>
          <a:ln cap="flat" cmpd="sng" w="1905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000">
                <a:latin typeface="Roboto"/>
                <a:ea typeface="Roboto"/>
                <a:cs typeface="Roboto"/>
                <a:sym typeface="Roboto"/>
              </a:rPr>
              <a:t>1</a:t>
            </a:r>
          </a:p>
        </p:txBody>
      </p:sp>
      <p:cxnSp>
        <p:nvCxnSpPr>
          <p:cNvPr id="937" name="Shape 937"/>
          <p:cNvCxnSpPr>
            <a:stCxn id="921" idx="1"/>
            <a:endCxn id="923" idx="0"/>
          </p:cNvCxnSpPr>
          <p:nvPr/>
        </p:nvCxnSpPr>
        <p:spPr>
          <a:xfrm flipH="1">
            <a:off x="2558350" y="2892825"/>
            <a:ext cx="1363500" cy="1399500"/>
          </a:xfrm>
          <a:prstGeom prst="curvedConnector2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triangle"/>
          </a:ln>
        </p:spPr>
      </p:cxnSp>
      <p:cxnSp>
        <p:nvCxnSpPr>
          <p:cNvPr id="938" name="Shape 938"/>
          <p:cNvCxnSpPr>
            <a:stCxn id="921" idx="1"/>
            <a:endCxn id="924" idx="3"/>
          </p:cNvCxnSpPr>
          <p:nvPr/>
        </p:nvCxnSpPr>
        <p:spPr>
          <a:xfrm flipH="1">
            <a:off x="1327750" y="2892825"/>
            <a:ext cx="2594100" cy="585600"/>
          </a:xfrm>
          <a:prstGeom prst="curvedConnector3">
            <a:avLst>
              <a:gd fmla="val 49595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939" name="Shape 939"/>
          <p:cNvSpPr/>
          <p:nvPr/>
        </p:nvSpPr>
        <p:spPr>
          <a:xfrm>
            <a:off x="5568950" y="267550"/>
            <a:ext cx="3112800" cy="16188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19050">
            <a:solidFill>
              <a:srgbClr val="6FA8D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find_successor(id):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p = find_predecessor(id)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return p.successor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find_predecessor(id):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n = self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while id not between (n, n.successor]: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n = n.closest_preceding_finger(id)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return n</a:t>
            </a:r>
          </a:p>
        </p:txBody>
      </p:sp>
      <p:sp>
        <p:nvSpPr>
          <p:cNvPr id="940" name="Shape 940"/>
          <p:cNvSpPr txBox="1"/>
          <p:nvPr/>
        </p:nvSpPr>
        <p:spPr>
          <a:xfrm>
            <a:off x="4396825" y="3076125"/>
            <a:ext cx="3348600" cy="17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lookup(10)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follow finger 3 to node id 8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node id 8 identifies as predecessor of id 10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complete lookup at successor of node id 8 </a:t>
            </a:r>
          </a:p>
        </p:txBody>
      </p:sp>
      <p:sp>
        <p:nvSpPr>
          <p:cNvPr id="941" name="Shape 941"/>
          <p:cNvSpPr/>
          <p:nvPr/>
        </p:nvSpPr>
        <p:spPr>
          <a:xfrm>
            <a:off x="6273350" y="2070750"/>
            <a:ext cx="2408400" cy="10020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Hops? 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Each finger lookup halves distance to key 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O(log N)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45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Shape 946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47" name="Shape 94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Joins + Stabilization</a:t>
            </a:r>
          </a:p>
        </p:txBody>
      </p:sp>
      <p:sp>
        <p:nvSpPr>
          <p:cNvPr id="948" name="Shape 948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949" name="Shape 949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950" name="Shape 950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951" name="Shape 951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952" name="Shape 952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953" name="Shape 953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54" name="Shape 954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55" name="Shape 955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56" name="Shape 956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57" name="Shape 957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58" name="Shape 958"/>
          <p:cNvSpPr/>
          <p:nvPr/>
        </p:nvSpPr>
        <p:spPr>
          <a:xfrm>
            <a:off x="5665200" y="395600"/>
            <a:ext cx="3243900" cy="2580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19050">
            <a:solidFill>
              <a:srgbClr val="6FA8D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join():</a:t>
            </a:r>
          </a:p>
          <a:p>
            <a:pPr lv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self.predecessor = null</a:t>
            </a:r>
          </a:p>
          <a:p>
            <a:pPr lv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self.successor = find_successor(self)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stabilize():</a:t>
            </a:r>
          </a:p>
          <a:p>
            <a:pPr lv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</a:t>
            </a: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= self.successor.predecessor</a:t>
            </a:r>
          </a:p>
          <a:p>
            <a:pPr lv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 p between (self, self.successor):</a:t>
            </a:r>
          </a:p>
          <a:p>
            <a:pPr lv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</a:t>
            </a: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elf.successor = p</a:t>
            </a:r>
          </a:p>
          <a:p>
            <a:pPr lv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self.successor.notify(self)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notify(n):</a:t>
            </a:r>
          </a:p>
          <a:p>
            <a:pPr lv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i</a:t>
            </a: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 self.predecessor == null ||</a:t>
            </a:r>
          </a:p>
          <a:p>
            <a:pPr lv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 </a:t>
            </a: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n</a:t>
            </a: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between (self.predecessor, self):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</a:t>
            </a: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elf.predecessor = 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2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" name="Shape 963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64" name="Shape 96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Joins + Stabilization</a:t>
            </a:r>
          </a:p>
        </p:txBody>
      </p:sp>
      <p:sp>
        <p:nvSpPr>
          <p:cNvPr id="965" name="Shape 965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966" name="Shape 966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967" name="Shape 967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968" name="Shape 968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969" name="Shape 969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970" name="Shape 970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71" name="Shape 971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72" name="Shape 972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73" name="Shape 973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74" name="Shape 974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75" name="Shape 975"/>
          <p:cNvSpPr/>
          <p:nvPr/>
        </p:nvSpPr>
        <p:spPr>
          <a:xfrm>
            <a:off x="5665200" y="395600"/>
            <a:ext cx="3243900" cy="2580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19050">
            <a:solidFill>
              <a:srgbClr val="6FA8D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join():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self.predecessor = null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self.successor = find_successor(self)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stabilize():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p = self.successor.predecessor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if p between (self, self.successor):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self.successor = p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self.successor.notify(self)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notify(n):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if self.predecessor == null ||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 n between (self.predecessor, self):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self.predecessor = n</a:t>
            </a:r>
          </a:p>
        </p:txBody>
      </p:sp>
      <p:sp>
        <p:nvSpPr>
          <p:cNvPr id="976" name="Shape 976"/>
          <p:cNvSpPr txBox="1"/>
          <p:nvPr/>
        </p:nvSpPr>
        <p:spPr>
          <a:xfrm>
            <a:off x="628725" y="4374325"/>
            <a:ext cx="15384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5</a:t>
            </a:r>
          </a:p>
          <a:p>
            <a:pPr lv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11</a:t>
            </a:r>
          </a:p>
        </p:txBody>
      </p:sp>
      <p:sp>
        <p:nvSpPr>
          <p:cNvPr id="977" name="Shape 977"/>
          <p:cNvSpPr txBox="1"/>
          <p:nvPr/>
        </p:nvSpPr>
        <p:spPr>
          <a:xfrm>
            <a:off x="4205675" y="3053175"/>
            <a:ext cx="15384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4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8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Shape 982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83" name="Shape 98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Joins + Stabilization</a:t>
            </a:r>
          </a:p>
        </p:txBody>
      </p:sp>
      <p:sp>
        <p:nvSpPr>
          <p:cNvPr id="984" name="Shape 984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985" name="Shape 985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986" name="Shape 986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987" name="Shape 987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988" name="Shape 988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989" name="Shape 989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90" name="Shape 990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91" name="Shape 991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92" name="Shape 992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93" name="Shape 993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94" name="Shape 994"/>
          <p:cNvSpPr/>
          <p:nvPr/>
        </p:nvSpPr>
        <p:spPr>
          <a:xfrm>
            <a:off x="5665200" y="395600"/>
            <a:ext cx="3243900" cy="2580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19050">
            <a:solidFill>
              <a:srgbClr val="6FA8D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join():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self.predecessor = null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self.successor = find_successor(self)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stabilize():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p = self.successor.predecessor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if p between (self, self.successor):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self.successor = p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self.successor.notify(self)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notify(n):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if self.predecessor == null ||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 n between (self.predecessor, self):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self.predecessor = n</a:t>
            </a:r>
          </a:p>
        </p:txBody>
      </p:sp>
      <p:sp>
        <p:nvSpPr>
          <p:cNvPr id="995" name="Shape 995"/>
          <p:cNvSpPr txBox="1"/>
          <p:nvPr/>
        </p:nvSpPr>
        <p:spPr>
          <a:xfrm>
            <a:off x="628725" y="4374325"/>
            <a:ext cx="15384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5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11</a:t>
            </a:r>
          </a:p>
        </p:txBody>
      </p:sp>
      <p:sp>
        <p:nvSpPr>
          <p:cNvPr id="996" name="Shape 996"/>
          <p:cNvSpPr txBox="1"/>
          <p:nvPr/>
        </p:nvSpPr>
        <p:spPr>
          <a:xfrm>
            <a:off x="4205675" y="3053175"/>
            <a:ext cx="15384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4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8</a:t>
            </a:r>
          </a:p>
        </p:txBody>
      </p:sp>
      <p:sp>
        <p:nvSpPr>
          <p:cNvPr id="997" name="Shape 997"/>
          <p:cNvSpPr/>
          <p:nvPr/>
        </p:nvSpPr>
        <p:spPr>
          <a:xfrm>
            <a:off x="3779950" y="413342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98" name="Shape 998"/>
          <p:cNvSpPr txBox="1"/>
          <p:nvPr/>
        </p:nvSpPr>
        <p:spPr>
          <a:xfrm>
            <a:off x="3934150" y="4417450"/>
            <a:ext cx="15384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null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8</a:t>
            </a:r>
          </a:p>
        </p:txBody>
      </p:sp>
      <p:sp>
        <p:nvSpPr>
          <p:cNvPr id="999" name="Shape 999"/>
          <p:cNvSpPr txBox="1"/>
          <p:nvPr/>
        </p:nvSpPr>
        <p:spPr>
          <a:xfrm>
            <a:off x="4162750" y="4092775"/>
            <a:ext cx="1309800" cy="32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join(), self = 6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3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Shape 1004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05" name="Shape 100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Joins + Stabilization</a:t>
            </a:r>
          </a:p>
        </p:txBody>
      </p:sp>
      <p:sp>
        <p:nvSpPr>
          <p:cNvPr id="1006" name="Shape 1006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1007" name="Shape 1007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1008" name="Shape 1008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1009" name="Shape 1009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1010" name="Shape 1010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1011" name="Shape 1011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12" name="Shape 1012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13" name="Shape 1013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14" name="Shape 1014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15" name="Shape 1015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16" name="Shape 1016"/>
          <p:cNvSpPr/>
          <p:nvPr/>
        </p:nvSpPr>
        <p:spPr>
          <a:xfrm>
            <a:off x="5665200" y="395600"/>
            <a:ext cx="3243900" cy="2580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19050">
            <a:solidFill>
              <a:srgbClr val="6FA8D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join():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self.predecessor = null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self.successor = find_successor(self)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stabilize():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p = self.successor.predecessor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if p between (self, self.successor):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self.successor = p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self.successor.notify(self)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notify(n):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if self.predecessor == null ||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 n between (self.predecessor, self):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self.predecessor = n</a:t>
            </a:r>
          </a:p>
        </p:txBody>
      </p:sp>
      <p:sp>
        <p:nvSpPr>
          <p:cNvPr id="1017" name="Shape 1017"/>
          <p:cNvSpPr txBox="1"/>
          <p:nvPr/>
        </p:nvSpPr>
        <p:spPr>
          <a:xfrm>
            <a:off x="628725" y="4374325"/>
            <a:ext cx="15384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</a:t>
            </a:r>
            <a:r>
              <a:rPr lang="en" sz="1000" strike="sngStrike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5</a:t>
            </a:r>
            <a:r>
              <a:rPr lang="en" sz="10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 6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11</a:t>
            </a:r>
          </a:p>
        </p:txBody>
      </p:sp>
      <p:sp>
        <p:nvSpPr>
          <p:cNvPr id="1018" name="Shape 1018"/>
          <p:cNvSpPr txBox="1"/>
          <p:nvPr/>
        </p:nvSpPr>
        <p:spPr>
          <a:xfrm>
            <a:off x="4205675" y="3053175"/>
            <a:ext cx="15384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4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8</a:t>
            </a:r>
          </a:p>
        </p:txBody>
      </p:sp>
      <p:sp>
        <p:nvSpPr>
          <p:cNvPr id="1019" name="Shape 1019"/>
          <p:cNvSpPr/>
          <p:nvPr/>
        </p:nvSpPr>
        <p:spPr>
          <a:xfrm>
            <a:off x="3779950" y="413342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20" name="Shape 1020"/>
          <p:cNvSpPr txBox="1"/>
          <p:nvPr/>
        </p:nvSpPr>
        <p:spPr>
          <a:xfrm>
            <a:off x="3934150" y="4417450"/>
            <a:ext cx="15384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null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8</a:t>
            </a:r>
          </a:p>
        </p:txBody>
      </p:sp>
      <p:sp>
        <p:nvSpPr>
          <p:cNvPr id="1021" name="Shape 1021"/>
          <p:cNvSpPr txBox="1"/>
          <p:nvPr/>
        </p:nvSpPr>
        <p:spPr>
          <a:xfrm>
            <a:off x="4162750" y="4092775"/>
            <a:ext cx="1114500" cy="32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stabilize</a:t>
            </a:r>
            <a:r>
              <a:rPr lang="en" sz="10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()</a:t>
            </a:r>
          </a:p>
        </p:txBody>
      </p:sp>
      <p:cxnSp>
        <p:nvCxnSpPr>
          <p:cNvPr id="1022" name="Shape 1022"/>
          <p:cNvCxnSpPr>
            <a:stCxn id="1013" idx="3"/>
            <a:endCxn id="1019" idx="1"/>
          </p:cNvCxnSpPr>
          <p:nvPr/>
        </p:nvCxnSpPr>
        <p:spPr>
          <a:xfrm flipH="1" rot="10800000">
            <a:off x="2678825" y="4253875"/>
            <a:ext cx="1101000" cy="159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lg" w="lg" type="none"/>
            <a:tailEnd len="lg" w="lg" type="none"/>
          </a:ln>
        </p:spPr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6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hape 1027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28" name="Shape 10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Joins + Stabilization</a:t>
            </a:r>
          </a:p>
        </p:txBody>
      </p:sp>
      <p:sp>
        <p:nvSpPr>
          <p:cNvPr id="1029" name="Shape 1029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1030" name="Shape 1030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1031" name="Shape 1031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1032" name="Shape 1032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1033" name="Shape 1033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1034" name="Shape 1034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35" name="Shape 1035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36" name="Shape 1036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37" name="Shape 1037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38" name="Shape 1038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39" name="Shape 1039"/>
          <p:cNvSpPr/>
          <p:nvPr/>
        </p:nvSpPr>
        <p:spPr>
          <a:xfrm>
            <a:off x="5665200" y="395600"/>
            <a:ext cx="3243900" cy="2580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19050">
            <a:solidFill>
              <a:srgbClr val="6FA8D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join():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self.predecessor = null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self.successor = find_successor(self)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stabilize():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p = self.successor.predecessor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if p between (self, self.successor):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self.successor = p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self.successor.notify(self)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notify(n):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if self.predecessor == null ||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 n between (self.predecessor, self):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self.predecessor = n</a:t>
            </a:r>
          </a:p>
        </p:txBody>
      </p:sp>
      <p:sp>
        <p:nvSpPr>
          <p:cNvPr id="1040" name="Shape 1040"/>
          <p:cNvSpPr txBox="1"/>
          <p:nvPr/>
        </p:nvSpPr>
        <p:spPr>
          <a:xfrm>
            <a:off x="628725" y="4374325"/>
            <a:ext cx="15384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</a:t>
            </a:r>
            <a:r>
              <a:rPr lang="en" sz="1000" strike="sngStrike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5</a:t>
            </a:r>
            <a:r>
              <a:rPr lang="en" sz="10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 6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11</a:t>
            </a:r>
          </a:p>
        </p:txBody>
      </p:sp>
      <p:sp>
        <p:nvSpPr>
          <p:cNvPr id="1041" name="Shape 1041"/>
          <p:cNvSpPr txBox="1"/>
          <p:nvPr/>
        </p:nvSpPr>
        <p:spPr>
          <a:xfrm>
            <a:off x="4205675" y="3053175"/>
            <a:ext cx="15384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4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</a:t>
            </a:r>
            <a:r>
              <a:rPr lang="en" sz="1000" strike="sngStrike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8</a:t>
            </a:r>
            <a:r>
              <a:rPr lang="en" sz="10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 6</a:t>
            </a:r>
          </a:p>
        </p:txBody>
      </p:sp>
      <p:sp>
        <p:nvSpPr>
          <p:cNvPr id="1042" name="Shape 1042"/>
          <p:cNvSpPr/>
          <p:nvPr/>
        </p:nvSpPr>
        <p:spPr>
          <a:xfrm>
            <a:off x="3779950" y="413342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43" name="Shape 1043"/>
          <p:cNvSpPr txBox="1"/>
          <p:nvPr/>
        </p:nvSpPr>
        <p:spPr>
          <a:xfrm>
            <a:off x="3934150" y="4417450"/>
            <a:ext cx="1657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</a:t>
            </a:r>
            <a:r>
              <a:rPr lang="en" sz="1000" strike="sngStrike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r>
              <a:rPr lang="en" sz="10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 5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8</a:t>
            </a:r>
          </a:p>
        </p:txBody>
      </p:sp>
      <p:sp>
        <p:nvSpPr>
          <p:cNvPr id="1044" name="Shape 1044"/>
          <p:cNvSpPr txBox="1"/>
          <p:nvPr/>
        </p:nvSpPr>
        <p:spPr>
          <a:xfrm>
            <a:off x="4146100" y="3430625"/>
            <a:ext cx="1114500" cy="32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rgbClr val="0000FF"/>
                </a:solidFill>
                <a:latin typeface="Consolas"/>
                <a:ea typeface="Consolas"/>
                <a:cs typeface="Consolas"/>
                <a:sym typeface="Consolas"/>
              </a:rPr>
              <a:t>stabilize()</a:t>
            </a:r>
          </a:p>
        </p:txBody>
      </p:sp>
      <p:cxnSp>
        <p:nvCxnSpPr>
          <p:cNvPr id="1045" name="Shape 1045"/>
          <p:cNvCxnSpPr/>
          <p:nvPr/>
        </p:nvCxnSpPr>
        <p:spPr>
          <a:xfrm flipH="1" rot="10800000">
            <a:off x="2678825" y="4253875"/>
            <a:ext cx="1101000" cy="159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lg" w="lg" type="none"/>
            <a:tailEnd len="lg" w="lg" type="none"/>
          </a:ln>
        </p:spPr>
      </p:cxnSp>
      <p:cxnSp>
        <p:nvCxnSpPr>
          <p:cNvPr id="1046" name="Shape 1046"/>
          <p:cNvCxnSpPr>
            <a:stCxn id="1035" idx="2"/>
            <a:endCxn id="1042" idx="0"/>
          </p:cNvCxnSpPr>
          <p:nvPr/>
        </p:nvCxnSpPr>
        <p:spPr>
          <a:xfrm>
            <a:off x="3900400" y="3598875"/>
            <a:ext cx="0" cy="5346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lg" w="lg" type="none"/>
            <a:tailEnd len="lg" w="lg" type="none"/>
          </a:ln>
        </p:spPr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0" name="Shape 10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Shape 1051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52" name="Shape 105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Joins + Stabilization</a:t>
            </a:r>
          </a:p>
        </p:txBody>
      </p:sp>
      <p:sp>
        <p:nvSpPr>
          <p:cNvPr id="1053" name="Shape 1053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1054" name="Shape 1054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1055" name="Shape 1055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1056" name="Shape 1056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1057" name="Shape 1057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1058" name="Shape 1058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59" name="Shape 1059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60" name="Shape 1060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61" name="Shape 1061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62" name="Shape 1062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63" name="Shape 1063"/>
          <p:cNvSpPr/>
          <p:nvPr/>
        </p:nvSpPr>
        <p:spPr>
          <a:xfrm>
            <a:off x="5665200" y="395600"/>
            <a:ext cx="3243900" cy="25809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19050">
            <a:solidFill>
              <a:srgbClr val="6FA8D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join():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self.predecessor = null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self.successor = find_successor(self)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stabilize():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p = self.successor.predecessor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if p between (self, self.successor):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self.successor = p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self.successor.notify(self)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notify(n):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if self.predecessor == null ||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 n between (self.predecessor, self):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    self.predecessor = n</a:t>
            </a:r>
          </a:p>
        </p:txBody>
      </p:sp>
      <p:sp>
        <p:nvSpPr>
          <p:cNvPr id="1064" name="Shape 1064"/>
          <p:cNvSpPr txBox="1"/>
          <p:nvPr/>
        </p:nvSpPr>
        <p:spPr>
          <a:xfrm>
            <a:off x="628725" y="4374325"/>
            <a:ext cx="15384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6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11</a:t>
            </a:r>
          </a:p>
        </p:txBody>
      </p:sp>
      <p:sp>
        <p:nvSpPr>
          <p:cNvPr id="1065" name="Shape 1065"/>
          <p:cNvSpPr txBox="1"/>
          <p:nvPr/>
        </p:nvSpPr>
        <p:spPr>
          <a:xfrm>
            <a:off x="4205675" y="3053175"/>
            <a:ext cx="15384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4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6</a:t>
            </a:r>
          </a:p>
        </p:txBody>
      </p:sp>
      <p:sp>
        <p:nvSpPr>
          <p:cNvPr id="1066" name="Shape 1066"/>
          <p:cNvSpPr/>
          <p:nvPr/>
        </p:nvSpPr>
        <p:spPr>
          <a:xfrm>
            <a:off x="3398700" y="390602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6AA84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67" name="Shape 1067"/>
          <p:cNvSpPr txBox="1"/>
          <p:nvPr/>
        </p:nvSpPr>
        <p:spPr>
          <a:xfrm>
            <a:off x="3552900" y="4223475"/>
            <a:ext cx="1657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5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8</a:t>
            </a:r>
          </a:p>
        </p:txBody>
      </p:sp>
      <p:sp>
        <p:nvSpPr>
          <p:cNvPr id="1068" name="Shape 1068"/>
          <p:cNvSpPr/>
          <p:nvPr/>
        </p:nvSpPr>
        <p:spPr>
          <a:xfrm>
            <a:off x="5451175" y="3223875"/>
            <a:ext cx="3570300" cy="18060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Outcomes of incomplete stabilization:</a:t>
            </a:r>
          </a:p>
          <a:p>
            <a:pPr indent="-228600" lvl="0" marL="457200" rtl="0">
              <a:spcBef>
                <a:spcPts val="0"/>
              </a:spcBef>
              <a:buClr>
                <a:srgbClr val="FFFFFF"/>
              </a:buClr>
              <a:buFont typeface="Roboto"/>
              <a:buAutoNum type="arabicPeriod"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Lookup unaffected</a:t>
            </a:r>
          </a:p>
          <a:p>
            <a:pPr indent="-228600" lvl="0" marL="457200" rtl="0">
              <a:spcBef>
                <a:spcPts val="0"/>
              </a:spcBef>
              <a:buClr>
                <a:srgbClr val="FFFFFF"/>
              </a:buClr>
              <a:buFont typeface="Roboto"/>
              <a:buAutoNum type="arabicPeriod"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Fingers out-dated, successors correct -&gt; lookup slow but correct</a:t>
            </a:r>
          </a:p>
          <a:p>
            <a:pPr indent="-228600" lvl="0" marL="457200" rtl="0">
              <a:spcBef>
                <a:spcPts val="0"/>
              </a:spcBef>
              <a:buClr>
                <a:srgbClr val="FFFFFF"/>
              </a:buClr>
              <a:buFont typeface="Roboto"/>
              <a:buAutoNum type="arabicPeriod"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Successors in lookup region still stabilizing -&gt; lookup fails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2" name="Shape 1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Shape 1073"/>
          <p:cNvSpPr/>
          <p:nvPr/>
        </p:nvSpPr>
        <p:spPr>
          <a:xfrm>
            <a:off x="1063475" y="1397925"/>
            <a:ext cx="2989800" cy="2989800"/>
          </a:xfrm>
          <a:prstGeom prst="ellipse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74" name="Shape 1074"/>
          <p:cNvSpPr txBox="1"/>
          <p:nvPr/>
        </p:nvSpPr>
        <p:spPr>
          <a:xfrm>
            <a:off x="2361125" y="9485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0</a:t>
            </a:r>
          </a:p>
        </p:txBody>
      </p:sp>
      <p:sp>
        <p:nvSpPr>
          <p:cNvPr id="1075" name="Shape 1075"/>
          <p:cNvSpPr txBox="1"/>
          <p:nvPr/>
        </p:nvSpPr>
        <p:spPr>
          <a:xfrm>
            <a:off x="42391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4</a:t>
            </a:r>
          </a:p>
        </p:txBody>
      </p:sp>
      <p:sp>
        <p:nvSpPr>
          <p:cNvPr id="1076" name="Shape 1076"/>
          <p:cNvSpPr txBox="1"/>
          <p:nvPr/>
        </p:nvSpPr>
        <p:spPr>
          <a:xfrm>
            <a:off x="2361125" y="4492650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8</a:t>
            </a:r>
          </a:p>
        </p:txBody>
      </p:sp>
      <p:sp>
        <p:nvSpPr>
          <p:cNvPr id="1077" name="Shape 1077"/>
          <p:cNvSpPr txBox="1"/>
          <p:nvPr/>
        </p:nvSpPr>
        <p:spPr>
          <a:xfrm>
            <a:off x="483075" y="2668125"/>
            <a:ext cx="394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12</a:t>
            </a:r>
          </a:p>
        </p:txBody>
      </p:sp>
      <p:sp>
        <p:nvSpPr>
          <p:cNvPr id="1078" name="Shape 1078"/>
          <p:cNvSpPr txBox="1"/>
          <p:nvPr/>
        </p:nvSpPr>
        <p:spPr>
          <a:xfrm>
            <a:off x="160525" y="125747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Identifier ring</a:t>
            </a:r>
          </a:p>
        </p:txBody>
      </p:sp>
      <p:sp>
        <p:nvSpPr>
          <p:cNvPr id="1079" name="Shape 1079"/>
          <p:cNvSpPr/>
          <p:nvPr/>
        </p:nvSpPr>
        <p:spPr>
          <a:xfrm>
            <a:off x="3921850" y="27723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80" name="Shape 1080"/>
          <p:cNvSpPr/>
          <p:nvPr/>
        </p:nvSpPr>
        <p:spPr>
          <a:xfrm>
            <a:off x="3779950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81" name="Shape 1081"/>
          <p:cNvSpPr/>
          <p:nvPr/>
        </p:nvSpPr>
        <p:spPr>
          <a:xfrm>
            <a:off x="2437925" y="4292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82" name="Shape 1082"/>
          <p:cNvSpPr/>
          <p:nvPr/>
        </p:nvSpPr>
        <p:spPr>
          <a:xfrm>
            <a:off x="1086875" y="33579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83" name="Shape 1083"/>
          <p:cNvSpPr/>
          <p:nvPr/>
        </p:nvSpPr>
        <p:spPr>
          <a:xfrm>
            <a:off x="2872675" y="1312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84" name="Shape 1084"/>
          <p:cNvSpPr txBox="1"/>
          <p:nvPr/>
        </p:nvSpPr>
        <p:spPr>
          <a:xfrm>
            <a:off x="628725" y="4374325"/>
            <a:ext cx="1657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[6, 5]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[11, 1]</a:t>
            </a:r>
          </a:p>
        </p:txBody>
      </p:sp>
      <p:sp>
        <p:nvSpPr>
          <p:cNvPr id="1085" name="Shape 1085"/>
          <p:cNvSpPr txBox="1"/>
          <p:nvPr/>
        </p:nvSpPr>
        <p:spPr>
          <a:xfrm>
            <a:off x="4085275" y="3393675"/>
            <a:ext cx="17337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[4, 1]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[6, 8]</a:t>
            </a:r>
          </a:p>
        </p:txBody>
      </p:sp>
      <p:sp>
        <p:nvSpPr>
          <p:cNvPr id="1086" name="Shape 1086"/>
          <p:cNvSpPr/>
          <p:nvPr/>
        </p:nvSpPr>
        <p:spPr>
          <a:xfrm>
            <a:off x="3398700" y="39060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87" name="Shape 1087"/>
          <p:cNvSpPr txBox="1"/>
          <p:nvPr/>
        </p:nvSpPr>
        <p:spPr>
          <a:xfrm>
            <a:off x="3552900" y="4223475"/>
            <a:ext cx="1657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predecessor = [5, 4]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successor = [8, 11]</a:t>
            </a:r>
          </a:p>
        </p:txBody>
      </p:sp>
      <p:sp>
        <p:nvSpPr>
          <p:cNvPr id="1088" name="Shape 108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Chord - Failure + Replication</a:t>
            </a:r>
          </a:p>
        </p:txBody>
      </p:sp>
      <p:sp>
        <p:nvSpPr>
          <p:cNvPr id="1089" name="Shape 1089"/>
          <p:cNvSpPr/>
          <p:nvPr/>
        </p:nvSpPr>
        <p:spPr>
          <a:xfrm>
            <a:off x="5069925" y="1228700"/>
            <a:ext cx="3570300" cy="9096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Maintain list of k successors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Keys replicated on all k successors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3" name="Shape 10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4" name="Shape 10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9603" y="2525524"/>
            <a:ext cx="3620467" cy="261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5" name="Shape 109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9600" y="0"/>
            <a:ext cx="3580475" cy="2617974"/>
          </a:xfrm>
          <a:prstGeom prst="rect">
            <a:avLst/>
          </a:prstGeom>
          <a:noFill/>
          <a:ln>
            <a:noFill/>
          </a:ln>
        </p:spPr>
      </p:pic>
      <p:sp>
        <p:nvSpPr>
          <p:cNvPr id="1096" name="Shape 1096"/>
          <p:cNvSpPr txBox="1"/>
          <p:nvPr/>
        </p:nvSpPr>
        <p:spPr>
          <a:xfrm>
            <a:off x="1325275" y="28762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Load balance</a:t>
            </a:r>
          </a:p>
        </p:txBody>
      </p:sp>
      <p:sp>
        <p:nvSpPr>
          <p:cNvPr id="1097" name="Shape 1097"/>
          <p:cNvSpPr txBox="1"/>
          <p:nvPr/>
        </p:nvSpPr>
        <p:spPr>
          <a:xfrm>
            <a:off x="1325275" y="2847925"/>
            <a:ext cx="18327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Lookup path length</a:t>
            </a:r>
          </a:p>
        </p:txBody>
      </p:sp>
      <p:pic>
        <p:nvPicPr>
          <p:cNvPr id="1098" name="Shape 109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01521" y="-1668"/>
            <a:ext cx="3580475" cy="2621302"/>
          </a:xfrm>
          <a:prstGeom prst="rect">
            <a:avLst/>
          </a:prstGeom>
          <a:noFill/>
          <a:ln>
            <a:noFill/>
          </a:ln>
        </p:spPr>
      </p:pic>
      <p:sp>
        <p:nvSpPr>
          <p:cNvPr id="1099" name="Shape 1099"/>
          <p:cNvSpPr txBox="1"/>
          <p:nvPr/>
        </p:nvSpPr>
        <p:spPr>
          <a:xfrm>
            <a:off x="5416775" y="287625"/>
            <a:ext cx="16269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Failure resilience</a:t>
            </a:r>
          </a:p>
        </p:txBody>
      </p:sp>
      <p:pic>
        <p:nvPicPr>
          <p:cNvPr id="1100" name="Shape 110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801524" y="2670195"/>
            <a:ext cx="3580474" cy="2473303"/>
          </a:xfrm>
          <a:prstGeom prst="rect">
            <a:avLst/>
          </a:prstGeom>
          <a:noFill/>
          <a:ln>
            <a:noFill/>
          </a:ln>
        </p:spPr>
      </p:pic>
      <p:sp>
        <p:nvSpPr>
          <p:cNvPr id="1101" name="Shape 1101"/>
          <p:cNvSpPr txBox="1"/>
          <p:nvPr/>
        </p:nvSpPr>
        <p:spPr>
          <a:xfrm>
            <a:off x="5416775" y="2847925"/>
            <a:ext cx="16269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Lookup latency</a:t>
            </a:r>
          </a:p>
        </p:txBody>
      </p:sp>
      <p:sp>
        <p:nvSpPr>
          <p:cNvPr id="1102" name="Shape 1102"/>
          <p:cNvSpPr/>
          <p:nvPr/>
        </p:nvSpPr>
        <p:spPr>
          <a:xfrm>
            <a:off x="448125" y="52325"/>
            <a:ext cx="4026600" cy="26181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6FA8D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6" name="Shape 1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7" name="Shape 110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9603" y="2525524"/>
            <a:ext cx="3620467" cy="261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8" name="Shape 110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9600" y="0"/>
            <a:ext cx="3580475" cy="2617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09" name="Shape 1109"/>
          <p:cNvSpPr txBox="1"/>
          <p:nvPr/>
        </p:nvSpPr>
        <p:spPr>
          <a:xfrm>
            <a:off x="1325275" y="28762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Load balance</a:t>
            </a:r>
          </a:p>
        </p:txBody>
      </p:sp>
      <p:sp>
        <p:nvSpPr>
          <p:cNvPr id="1110" name="Shape 1110"/>
          <p:cNvSpPr txBox="1"/>
          <p:nvPr/>
        </p:nvSpPr>
        <p:spPr>
          <a:xfrm>
            <a:off x="1325275" y="2847925"/>
            <a:ext cx="18327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Lookup path length</a:t>
            </a:r>
          </a:p>
        </p:txBody>
      </p:sp>
      <p:pic>
        <p:nvPicPr>
          <p:cNvPr id="1111" name="Shape 111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01521" y="-1668"/>
            <a:ext cx="3580475" cy="2621302"/>
          </a:xfrm>
          <a:prstGeom prst="rect">
            <a:avLst/>
          </a:prstGeom>
          <a:noFill/>
          <a:ln>
            <a:noFill/>
          </a:ln>
        </p:spPr>
      </p:pic>
      <p:sp>
        <p:nvSpPr>
          <p:cNvPr id="1112" name="Shape 1112"/>
          <p:cNvSpPr txBox="1"/>
          <p:nvPr/>
        </p:nvSpPr>
        <p:spPr>
          <a:xfrm>
            <a:off x="5416775" y="287625"/>
            <a:ext cx="16269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Failure resilience</a:t>
            </a:r>
          </a:p>
        </p:txBody>
      </p:sp>
      <p:pic>
        <p:nvPicPr>
          <p:cNvPr id="1113" name="Shape 11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801524" y="2670195"/>
            <a:ext cx="3580474" cy="2473303"/>
          </a:xfrm>
          <a:prstGeom prst="rect">
            <a:avLst/>
          </a:prstGeom>
          <a:noFill/>
          <a:ln>
            <a:noFill/>
          </a:ln>
        </p:spPr>
      </p:pic>
      <p:sp>
        <p:nvSpPr>
          <p:cNvPr id="1114" name="Shape 1114"/>
          <p:cNvSpPr txBox="1"/>
          <p:nvPr/>
        </p:nvSpPr>
        <p:spPr>
          <a:xfrm>
            <a:off x="5416775" y="2847925"/>
            <a:ext cx="16269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Lookup latency</a:t>
            </a:r>
          </a:p>
        </p:txBody>
      </p:sp>
      <p:sp>
        <p:nvSpPr>
          <p:cNvPr id="1115" name="Shape 1115"/>
          <p:cNvSpPr/>
          <p:nvPr/>
        </p:nvSpPr>
        <p:spPr>
          <a:xfrm>
            <a:off x="4639125" y="52325"/>
            <a:ext cx="4026600" cy="26181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6FA8D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Peer-to-peer (P2P)</a:t>
            </a:r>
          </a:p>
        </p:txBody>
      </p:sp>
      <p:grpSp>
        <p:nvGrpSpPr>
          <p:cNvPr id="95" name="Shape 95"/>
          <p:cNvGrpSpPr/>
          <p:nvPr/>
        </p:nvGrpSpPr>
        <p:grpSpPr>
          <a:xfrm>
            <a:off x="2973749" y="1365550"/>
            <a:ext cx="3196500" cy="673025"/>
            <a:chOff x="2794349" y="1365550"/>
            <a:chExt cx="3196500" cy="673025"/>
          </a:xfrm>
        </p:grpSpPr>
        <p:pic>
          <p:nvPicPr>
            <p:cNvPr id="96" name="Shape 96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2794349" y="136555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7" name="Shape 97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4859699" y="136555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8" name="Shape 98"/>
          <p:cNvGrpSpPr/>
          <p:nvPr/>
        </p:nvGrpSpPr>
        <p:grpSpPr>
          <a:xfrm>
            <a:off x="1644899" y="2637800"/>
            <a:ext cx="5701800" cy="673025"/>
            <a:chOff x="1524999" y="2637800"/>
            <a:chExt cx="5701800" cy="673025"/>
          </a:xfrm>
        </p:grpSpPr>
        <p:pic>
          <p:nvPicPr>
            <p:cNvPr id="99" name="Shape 99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1524999" y="263780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0" name="Shape 100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6095649" y="263780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1" name="Shape 101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006424" y="3910050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Shape 10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28251" y="2292774"/>
            <a:ext cx="935100" cy="93507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3" name="Shape 103"/>
          <p:cNvCxnSpPr/>
          <p:nvPr/>
        </p:nvCxnSpPr>
        <p:spPr>
          <a:xfrm flipH="1" rot="10800000">
            <a:off x="3009850" y="2822675"/>
            <a:ext cx="882900" cy="1671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triangle"/>
            <a:tailEnd len="lg" w="lg" type="triangle"/>
          </a:ln>
        </p:spPr>
      </p:cxnSp>
      <p:cxnSp>
        <p:nvCxnSpPr>
          <p:cNvPr id="104" name="Shape 104"/>
          <p:cNvCxnSpPr/>
          <p:nvPr/>
        </p:nvCxnSpPr>
        <p:spPr>
          <a:xfrm>
            <a:off x="3732225" y="2147025"/>
            <a:ext cx="314400" cy="227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triangle"/>
            <a:tailEnd len="lg" w="lg" type="triangle"/>
          </a:ln>
        </p:spPr>
      </p:cxnSp>
      <p:cxnSp>
        <p:nvCxnSpPr>
          <p:cNvPr id="105" name="Shape 105"/>
          <p:cNvCxnSpPr/>
          <p:nvPr/>
        </p:nvCxnSpPr>
        <p:spPr>
          <a:xfrm flipH="1">
            <a:off x="4888000" y="2140350"/>
            <a:ext cx="309000" cy="234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triangle"/>
            <a:tailEnd len="lg" w="lg" type="triangle"/>
          </a:ln>
        </p:spPr>
      </p:cxnSp>
      <p:cxnSp>
        <p:nvCxnSpPr>
          <p:cNvPr id="106" name="Shape 106"/>
          <p:cNvCxnSpPr/>
          <p:nvPr/>
        </p:nvCxnSpPr>
        <p:spPr>
          <a:xfrm rot="10800000">
            <a:off x="5098850" y="2822675"/>
            <a:ext cx="882900" cy="1671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triangle"/>
            <a:tailEnd len="lg" w="lg" type="triangle"/>
          </a:ln>
        </p:spPr>
      </p:cxnSp>
      <p:sp>
        <p:nvSpPr>
          <p:cNvPr id="107" name="Shape 107"/>
          <p:cNvSpPr/>
          <p:nvPr/>
        </p:nvSpPr>
        <p:spPr>
          <a:xfrm>
            <a:off x="4327221" y="3270700"/>
            <a:ext cx="93900" cy="468200"/>
          </a:xfrm>
          <a:custGeom>
            <a:pathLst>
              <a:path extrusionOk="0" h="18728" w="3756">
                <a:moveTo>
                  <a:pt x="3489" y="18728"/>
                </a:moveTo>
                <a:cubicBezTo>
                  <a:pt x="2909" y="17301"/>
                  <a:pt x="-33" y="13288"/>
                  <a:pt x="11" y="10167"/>
                </a:cubicBezTo>
                <a:cubicBezTo>
                  <a:pt x="55" y="7045"/>
                  <a:pt x="3131" y="1694"/>
                  <a:pt x="3756" y="0"/>
                </a:cubicBezTo>
              </a:path>
            </a:pathLst>
          </a:custGeom>
          <a:noFill/>
          <a:ln cap="flat" cmpd="sng" w="19050">
            <a:solidFill>
              <a:srgbClr val="3D85C6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108" name="Shape 108"/>
          <p:cNvSpPr/>
          <p:nvPr/>
        </p:nvSpPr>
        <p:spPr>
          <a:xfrm rot="10800000">
            <a:off x="4525046" y="3270700"/>
            <a:ext cx="93900" cy="468200"/>
          </a:xfrm>
          <a:custGeom>
            <a:pathLst>
              <a:path extrusionOk="0" h="18728" w="3756">
                <a:moveTo>
                  <a:pt x="3489" y="18728"/>
                </a:moveTo>
                <a:cubicBezTo>
                  <a:pt x="2909" y="17301"/>
                  <a:pt x="-33" y="13288"/>
                  <a:pt x="11" y="10167"/>
                </a:cubicBezTo>
                <a:cubicBezTo>
                  <a:pt x="55" y="7045"/>
                  <a:pt x="3131" y="1694"/>
                  <a:pt x="3756" y="0"/>
                </a:cubicBezTo>
              </a:path>
            </a:pathLst>
          </a:custGeom>
          <a:noFill/>
          <a:ln cap="flat" cmpd="sng" w="19050">
            <a:solidFill>
              <a:srgbClr val="3D85C6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109" name="Shape 109"/>
          <p:cNvSpPr txBox="1"/>
          <p:nvPr>
            <p:ph type="title"/>
          </p:nvPr>
        </p:nvSpPr>
        <p:spPr>
          <a:xfrm>
            <a:off x="311700" y="1037875"/>
            <a:ext cx="25644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latin typeface="Montserrat"/>
                <a:ea typeface="Montserrat"/>
                <a:cs typeface="Montserrat"/>
                <a:sym typeface="Montserrat"/>
              </a:rPr>
              <a:t>Napster (1999)</a:t>
            </a:r>
          </a:p>
        </p:txBody>
      </p:sp>
      <p:pic>
        <p:nvPicPr>
          <p:cNvPr id="110" name="Shape 11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90800" y="3350293"/>
            <a:ext cx="308999" cy="308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Shape 11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67525" y="1498093"/>
            <a:ext cx="308999" cy="308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Shape 11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046625" y="3391100"/>
            <a:ext cx="227399" cy="227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9" name="Shape 1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0" name="Shape 11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9603" y="2525524"/>
            <a:ext cx="3620467" cy="261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1" name="Shape 11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9600" y="0"/>
            <a:ext cx="3580475" cy="2617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22" name="Shape 1122"/>
          <p:cNvSpPr txBox="1"/>
          <p:nvPr/>
        </p:nvSpPr>
        <p:spPr>
          <a:xfrm>
            <a:off x="1325275" y="28762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Load balance</a:t>
            </a:r>
          </a:p>
        </p:txBody>
      </p:sp>
      <p:sp>
        <p:nvSpPr>
          <p:cNvPr id="1123" name="Shape 1123"/>
          <p:cNvSpPr txBox="1"/>
          <p:nvPr/>
        </p:nvSpPr>
        <p:spPr>
          <a:xfrm>
            <a:off x="1325275" y="2847925"/>
            <a:ext cx="18327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Lookup path length</a:t>
            </a:r>
          </a:p>
        </p:txBody>
      </p:sp>
      <p:pic>
        <p:nvPicPr>
          <p:cNvPr id="1124" name="Shape 11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01521" y="-1668"/>
            <a:ext cx="3580475" cy="2621302"/>
          </a:xfrm>
          <a:prstGeom prst="rect">
            <a:avLst/>
          </a:prstGeom>
          <a:noFill/>
          <a:ln>
            <a:noFill/>
          </a:ln>
        </p:spPr>
      </p:pic>
      <p:sp>
        <p:nvSpPr>
          <p:cNvPr id="1125" name="Shape 1125"/>
          <p:cNvSpPr txBox="1"/>
          <p:nvPr/>
        </p:nvSpPr>
        <p:spPr>
          <a:xfrm>
            <a:off x="5416775" y="287625"/>
            <a:ext cx="16269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Failure resilience</a:t>
            </a:r>
          </a:p>
        </p:txBody>
      </p:sp>
      <p:pic>
        <p:nvPicPr>
          <p:cNvPr id="1126" name="Shape 112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801524" y="2670195"/>
            <a:ext cx="3580474" cy="2473303"/>
          </a:xfrm>
          <a:prstGeom prst="rect">
            <a:avLst/>
          </a:prstGeom>
          <a:noFill/>
          <a:ln>
            <a:noFill/>
          </a:ln>
        </p:spPr>
      </p:pic>
      <p:sp>
        <p:nvSpPr>
          <p:cNvPr id="1127" name="Shape 1127"/>
          <p:cNvSpPr txBox="1"/>
          <p:nvPr/>
        </p:nvSpPr>
        <p:spPr>
          <a:xfrm>
            <a:off x="5416775" y="2847925"/>
            <a:ext cx="16269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Lookup latency</a:t>
            </a:r>
          </a:p>
        </p:txBody>
      </p:sp>
      <p:sp>
        <p:nvSpPr>
          <p:cNvPr id="1128" name="Shape 1128"/>
          <p:cNvSpPr/>
          <p:nvPr/>
        </p:nvSpPr>
        <p:spPr>
          <a:xfrm>
            <a:off x="515025" y="2635525"/>
            <a:ext cx="8150700" cy="24732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6FA8DC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2" name="Shape 1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3" name="Shape 11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9603" y="2525524"/>
            <a:ext cx="3620467" cy="261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4" name="Shape 113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9600" y="0"/>
            <a:ext cx="3580475" cy="2617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35" name="Shape 1135"/>
          <p:cNvSpPr txBox="1"/>
          <p:nvPr/>
        </p:nvSpPr>
        <p:spPr>
          <a:xfrm>
            <a:off x="1325275" y="28762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Load balance</a:t>
            </a:r>
          </a:p>
        </p:txBody>
      </p:sp>
      <p:sp>
        <p:nvSpPr>
          <p:cNvPr id="1136" name="Shape 1136"/>
          <p:cNvSpPr txBox="1"/>
          <p:nvPr/>
        </p:nvSpPr>
        <p:spPr>
          <a:xfrm>
            <a:off x="1325275" y="2847925"/>
            <a:ext cx="18327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Lookup path length</a:t>
            </a:r>
          </a:p>
        </p:txBody>
      </p:sp>
      <p:pic>
        <p:nvPicPr>
          <p:cNvPr id="1137" name="Shape 113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01521" y="-1668"/>
            <a:ext cx="3580475" cy="2621302"/>
          </a:xfrm>
          <a:prstGeom prst="rect">
            <a:avLst/>
          </a:prstGeom>
          <a:noFill/>
          <a:ln>
            <a:noFill/>
          </a:ln>
        </p:spPr>
      </p:pic>
      <p:sp>
        <p:nvSpPr>
          <p:cNvPr id="1138" name="Shape 1138"/>
          <p:cNvSpPr txBox="1"/>
          <p:nvPr/>
        </p:nvSpPr>
        <p:spPr>
          <a:xfrm>
            <a:off x="5416775" y="287625"/>
            <a:ext cx="16269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Failure resilience</a:t>
            </a:r>
          </a:p>
        </p:txBody>
      </p:sp>
      <p:pic>
        <p:nvPicPr>
          <p:cNvPr id="1139" name="Shape 113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801524" y="2670195"/>
            <a:ext cx="3580474" cy="2473303"/>
          </a:xfrm>
          <a:prstGeom prst="rect">
            <a:avLst/>
          </a:prstGeom>
          <a:noFill/>
          <a:ln>
            <a:noFill/>
          </a:ln>
        </p:spPr>
      </p:pic>
      <p:sp>
        <p:nvSpPr>
          <p:cNvPr id="1140" name="Shape 1140"/>
          <p:cNvSpPr txBox="1"/>
          <p:nvPr/>
        </p:nvSpPr>
        <p:spPr>
          <a:xfrm>
            <a:off x="5416775" y="2847925"/>
            <a:ext cx="16269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Lookup latency</a:t>
            </a:r>
          </a:p>
        </p:txBody>
      </p:sp>
      <p:sp>
        <p:nvSpPr>
          <p:cNvPr id="1141" name="Shape 1141"/>
          <p:cNvSpPr/>
          <p:nvPr/>
        </p:nvSpPr>
        <p:spPr>
          <a:xfrm>
            <a:off x="2989775" y="1783250"/>
            <a:ext cx="3411300" cy="6540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Thoughts on Chord performance?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5" name="Shape 1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" name="Shape 11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9603" y="2525524"/>
            <a:ext cx="3620467" cy="261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7" name="Shape 114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9600" y="0"/>
            <a:ext cx="3580475" cy="2617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48" name="Shape 1148"/>
          <p:cNvSpPr txBox="1"/>
          <p:nvPr/>
        </p:nvSpPr>
        <p:spPr>
          <a:xfrm>
            <a:off x="1325275" y="28762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Load balance</a:t>
            </a:r>
          </a:p>
        </p:txBody>
      </p:sp>
      <p:sp>
        <p:nvSpPr>
          <p:cNvPr id="1149" name="Shape 1149"/>
          <p:cNvSpPr txBox="1"/>
          <p:nvPr/>
        </p:nvSpPr>
        <p:spPr>
          <a:xfrm>
            <a:off x="1325275" y="2847925"/>
            <a:ext cx="18327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Lookup path length</a:t>
            </a:r>
          </a:p>
        </p:txBody>
      </p:sp>
      <p:pic>
        <p:nvPicPr>
          <p:cNvPr id="1150" name="Shape 115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01521" y="-1668"/>
            <a:ext cx="3580475" cy="2621302"/>
          </a:xfrm>
          <a:prstGeom prst="rect">
            <a:avLst/>
          </a:prstGeom>
          <a:noFill/>
          <a:ln>
            <a:noFill/>
          </a:ln>
        </p:spPr>
      </p:pic>
      <p:sp>
        <p:nvSpPr>
          <p:cNvPr id="1151" name="Shape 1151"/>
          <p:cNvSpPr txBox="1"/>
          <p:nvPr/>
        </p:nvSpPr>
        <p:spPr>
          <a:xfrm>
            <a:off x="5416775" y="287625"/>
            <a:ext cx="16269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Failure resilience</a:t>
            </a:r>
          </a:p>
        </p:txBody>
      </p:sp>
      <p:pic>
        <p:nvPicPr>
          <p:cNvPr id="1152" name="Shape 115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801524" y="2670195"/>
            <a:ext cx="3580474" cy="2473303"/>
          </a:xfrm>
          <a:prstGeom prst="rect">
            <a:avLst/>
          </a:prstGeom>
          <a:noFill/>
          <a:ln>
            <a:noFill/>
          </a:ln>
        </p:spPr>
      </p:pic>
      <p:sp>
        <p:nvSpPr>
          <p:cNvPr id="1153" name="Shape 1153"/>
          <p:cNvSpPr txBox="1"/>
          <p:nvPr/>
        </p:nvSpPr>
        <p:spPr>
          <a:xfrm>
            <a:off x="5416775" y="2847925"/>
            <a:ext cx="16269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Lookup latency</a:t>
            </a:r>
          </a:p>
        </p:txBody>
      </p:sp>
      <p:sp>
        <p:nvSpPr>
          <p:cNvPr id="1154" name="Shape 1154"/>
          <p:cNvSpPr/>
          <p:nvPr/>
        </p:nvSpPr>
        <p:spPr>
          <a:xfrm>
            <a:off x="4735500" y="40125"/>
            <a:ext cx="3930300" cy="5068500"/>
          </a:xfrm>
          <a:prstGeom prst="roundRect">
            <a:avLst>
              <a:gd fmla="val 5615" name="adj"/>
            </a:avLst>
          </a:prstGeom>
          <a:noFill/>
          <a:ln cap="flat" cmpd="sng" w="28575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8" name="Shape 1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9" name="Shape 11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9603" y="2525524"/>
            <a:ext cx="3620467" cy="2617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0" name="Shape 116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9600" y="0"/>
            <a:ext cx="3580475" cy="2617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61" name="Shape 1161"/>
          <p:cNvSpPr txBox="1"/>
          <p:nvPr/>
        </p:nvSpPr>
        <p:spPr>
          <a:xfrm>
            <a:off x="1325275" y="287625"/>
            <a:ext cx="12642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Load balance</a:t>
            </a:r>
          </a:p>
        </p:txBody>
      </p:sp>
      <p:sp>
        <p:nvSpPr>
          <p:cNvPr id="1162" name="Shape 1162"/>
          <p:cNvSpPr txBox="1"/>
          <p:nvPr/>
        </p:nvSpPr>
        <p:spPr>
          <a:xfrm>
            <a:off x="1325275" y="2847925"/>
            <a:ext cx="18327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Lookup path length</a:t>
            </a:r>
          </a:p>
        </p:txBody>
      </p:sp>
      <p:pic>
        <p:nvPicPr>
          <p:cNvPr id="1163" name="Shape 116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01521" y="-1668"/>
            <a:ext cx="3580475" cy="2621302"/>
          </a:xfrm>
          <a:prstGeom prst="rect">
            <a:avLst/>
          </a:prstGeom>
          <a:noFill/>
          <a:ln>
            <a:noFill/>
          </a:ln>
        </p:spPr>
      </p:pic>
      <p:sp>
        <p:nvSpPr>
          <p:cNvPr id="1164" name="Shape 1164"/>
          <p:cNvSpPr txBox="1"/>
          <p:nvPr/>
        </p:nvSpPr>
        <p:spPr>
          <a:xfrm>
            <a:off x="5416775" y="287625"/>
            <a:ext cx="16269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Failure resilience</a:t>
            </a:r>
          </a:p>
        </p:txBody>
      </p:sp>
      <p:pic>
        <p:nvPicPr>
          <p:cNvPr id="1165" name="Shape 116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801524" y="2670195"/>
            <a:ext cx="3580474" cy="2473303"/>
          </a:xfrm>
          <a:prstGeom prst="rect">
            <a:avLst/>
          </a:prstGeom>
          <a:noFill/>
          <a:ln>
            <a:noFill/>
          </a:ln>
        </p:spPr>
      </p:pic>
      <p:sp>
        <p:nvSpPr>
          <p:cNvPr id="1166" name="Shape 1166"/>
          <p:cNvSpPr txBox="1"/>
          <p:nvPr/>
        </p:nvSpPr>
        <p:spPr>
          <a:xfrm>
            <a:off x="5416775" y="2847925"/>
            <a:ext cx="16269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Lookup latency</a:t>
            </a:r>
          </a:p>
        </p:txBody>
      </p:sp>
      <p:sp>
        <p:nvSpPr>
          <p:cNvPr id="1167" name="Shape 1167"/>
          <p:cNvSpPr/>
          <p:nvPr/>
        </p:nvSpPr>
        <p:spPr>
          <a:xfrm>
            <a:off x="4735500" y="40125"/>
            <a:ext cx="3930300" cy="5068500"/>
          </a:xfrm>
          <a:prstGeom prst="roundRect">
            <a:avLst>
              <a:gd fmla="val 5615" name="adj"/>
            </a:avLst>
          </a:prstGeom>
          <a:noFill/>
          <a:ln cap="flat" cmpd="sng" w="28575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68" name="Shape 1168"/>
          <p:cNvSpPr/>
          <p:nvPr/>
        </p:nvSpPr>
        <p:spPr>
          <a:xfrm>
            <a:off x="655475" y="208850"/>
            <a:ext cx="2984400" cy="13497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Improvements to Chord routing and failure resilience in future works Pastry + Bamboo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2" name="Shape 1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3" name="Shape 1173"/>
          <p:cNvSpPr txBox="1"/>
          <p:nvPr>
            <p:ph type="ctrTitle"/>
          </p:nvPr>
        </p:nvSpPr>
        <p:spPr>
          <a:xfrm>
            <a:off x="311700" y="1013975"/>
            <a:ext cx="8520600" cy="19155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>
                <a:latin typeface="Montserrat"/>
                <a:ea typeface="Montserrat"/>
                <a:cs typeface="Montserrat"/>
                <a:sym typeface="Montserrat"/>
              </a:rPr>
              <a:t>The Impact of DHT Routing Geometry on Resilience and Proximity</a:t>
            </a:r>
          </a:p>
        </p:txBody>
      </p:sp>
      <p:sp>
        <p:nvSpPr>
          <p:cNvPr id="1174" name="Shape 1174"/>
          <p:cNvSpPr txBox="1"/>
          <p:nvPr>
            <p:ph idx="1" type="subTitle"/>
          </p:nvPr>
        </p:nvSpPr>
        <p:spPr>
          <a:xfrm>
            <a:off x="1410300" y="2981900"/>
            <a:ext cx="63234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>
                <a:latin typeface="Montserrat"/>
                <a:ea typeface="Montserrat"/>
                <a:cs typeface="Montserrat"/>
                <a:sym typeface="Montserrat"/>
              </a:rPr>
              <a:t>K. Gummadi, R. Gummadi, S. Gribble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latin typeface="Montserrat"/>
                <a:ea typeface="Montserrat"/>
                <a:cs typeface="Montserrat"/>
                <a:sym typeface="Montserrat"/>
              </a:rPr>
              <a:t>S. Ratnasamy, S. Shenker, I. Stoica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8" name="Shape 1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" name="Shape 117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</a:t>
            </a:r>
          </a:p>
        </p:txBody>
      </p:sp>
      <p:sp>
        <p:nvSpPr>
          <p:cNvPr id="1180" name="Shape 118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Ring (Chord)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Tree (Tapestry, PRR)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Hypercube (CAN)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Butterfly (Viceroy)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XOR (Kademlia)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Hybrid (Pastry, Bamboo)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4" name="Shape 1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" name="Shape 118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Proximity + Resilience</a:t>
            </a:r>
          </a:p>
        </p:txBody>
      </p:sp>
      <p:sp>
        <p:nvSpPr>
          <p:cNvPr id="1186" name="Shape 1186"/>
          <p:cNvSpPr txBox="1"/>
          <p:nvPr>
            <p:ph idx="1" type="body"/>
          </p:nvPr>
        </p:nvSpPr>
        <p:spPr>
          <a:xfrm>
            <a:off x="311700" y="1152475"/>
            <a:ext cx="8520600" cy="11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Proximity - Pick routes through “physically nearby” peers, reducing latency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Resilience - Continue to route requests despite network churn and failure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0" name="Shape 1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1" name="Shape 119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Proximity + Resilience</a:t>
            </a:r>
          </a:p>
        </p:txBody>
      </p:sp>
      <p:sp>
        <p:nvSpPr>
          <p:cNvPr id="1192" name="Shape 1192"/>
          <p:cNvSpPr txBox="1"/>
          <p:nvPr>
            <p:ph idx="1" type="body"/>
          </p:nvPr>
        </p:nvSpPr>
        <p:spPr>
          <a:xfrm>
            <a:off x="311700" y="1152475"/>
            <a:ext cx="8520600" cy="11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Proximity - Pick routes through “physically nearby” peers, reducing latency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Resilience - Continue to route requests despite network churn and failure</a:t>
            </a:r>
          </a:p>
        </p:txBody>
      </p:sp>
      <p:sp>
        <p:nvSpPr>
          <p:cNvPr id="1193" name="Shape 1193"/>
          <p:cNvSpPr txBox="1"/>
          <p:nvPr>
            <p:ph type="title"/>
          </p:nvPr>
        </p:nvSpPr>
        <p:spPr>
          <a:xfrm>
            <a:off x="311700" y="22738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Flexibility</a:t>
            </a:r>
          </a:p>
        </p:txBody>
      </p:sp>
      <p:sp>
        <p:nvSpPr>
          <p:cNvPr id="1194" name="Shape 1194"/>
          <p:cNvSpPr txBox="1"/>
          <p:nvPr>
            <p:ph idx="1" type="body"/>
          </p:nvPr>
        </p:nvSpPr>
        <p:spPr>
          <a:xfrm>
            <a:off x="311700" y="2828875"/>
            <a:ext cx="8520600" cy="11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options in selecting which peers to keep in routing table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Route selection - options in selecting where to route to given a destination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8" name="Shape 1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9" name="Shape 119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Proximity + Resilience</a:t>
            </a:r>
          </a:p>
        </p:txBody>
      </p:sp>
      <p:sp>
        <p:nvSpPr>
          <p:cNvPr id="1200" name="Shape 1200"/>
          <p:cNvSpPr txBox="1"/>
          <p:nvPr>
            <p:ph idx="1" type="body"/>
          </p:nvPr>
        </p:nvSpPr>
        <p:spPr>
          <a:xfrm>
            <a:off x="311700" y="1152475"/>
            <a:ext cx="8520600" cy="11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Proximity - Pick routes through “physically nearby” peers, reducing latency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Resilience - Continue to route requests despite network churn and failure</a:t>
            </a:r>
          </a:p>
        </p:txBody>
      </p:sp>
      <p:sp>
        <p:nvSpPr>
          <p:cNvPr id="1201" name="Shape 1201"/>
          <p:cNvSpPr txBox="1"/>
          <p:nvPr>
            <p:ph type="title"/>
          </p:nvPr>
        </p:nvSpPr>
        <p:spPr>
          <a:xfrm>
            <a:off x="311700" y="22738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Flexibility</a:t>
            </a:r>
          </a:p>
        </p:txBody>
      </p:sp>
      <p:sp>
        <p:nvSpPr>
          <p:cNvPr id="1202" name="Shape 1202"/>
          <p:cNvSpPr txBox="1"/>
          <p:nvPr>
            <p:ph idx="1" type="body"/>
          </p:nvPr>
        </p:nvSpPr>
        <p:spPr>
          <a:xfrm>
            <a:off x="311700" y="2828875"/>
            <a:ext cx="8520600" cy="11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options in selecting which peers to keep in routing table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Route selection - options in selecting where to route to given a destination</a:t>
            </a:r>
          </a:p>
        </p:txBody>
      </p:sp>
      <p:sp>
        <p:nvSpPr>
          <p:cNvPr id="1203" name="Shape 1203"/>
          <p:cNvSpPr/>
          <p:nvPr/>
        </p:nvSpPr>
        <p:spPr>
          <a:xfrm>
            <a:off x="2421600" y="3880250"/>
            <a:ext cx="4300800" cy="11016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Flexibility in neighbor selection -&gt; good proximity</a:t>
            </a:r>
          </a:p>
          <a:p>
            <a:pPr lvl="0" algn="ctr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Flexibility in route selection -&gt; good resilience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7" name="Shape 1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Shape 120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</a:t>
            </a:r>
          </a:p>
        </p:txBody>
      </p:sp>
      <p:sp>
        <p:nvSpPr>
          <p:cNvPr id="1209" name="Shape 120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Ring</a:t>
            </a: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(Chord)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Tree</a:t>
            </a: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(Tapestry, PRR)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Hypercube</a:t>
            </a: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(CAN)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Butterfly (Viceroy)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XOR (Kademlia)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Hybrid (Pastry, Bamboo)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Peer-to-peer (P2P)</a:t>
            </a:r>
          </a:p>
        </p:txBody>
      </p:sp>
      <p:grpSp>
        <p:nvGrpSpPr>
          <p:cNvPr id="118" name="Shape 118"/>
          <p:cNvGrpSpPr/>
          <p:nvPr/>
        </p:nvGrpSpPr>
        <p:grpSpPr>
          <a:xfrm>
            <a:off x="2973749" y="1365550"/>
            <a:ext cx="3196500" cy="673025"/>
            <a:chOff x="2794349" y="1365550"/>
            <a:chExt cx="3196500" cy="673025"/>
          </a:xfrm>
        </p:grpSpPr>
        <p:pic>
          <p:nvPicPr>
            <p:cNvPr id="119" name="Shape 119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2794349" y="136555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0" name="Shape 120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4859699" y="136555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21" name="Shape 121"/>
          <p:cNvGrpSpPr/>
          <p:nvPr/>
        </p:nvGrpSpPr>
        <p:grpSpPr>
          <a:xfrm>
            <a:off x="1644899" y="2637800"/>
            <a:ext cx="5701800" cy="673025"/>
            <a:chOff x="1524999" y="2637800"/>
            <a:chExt cx="5701800" cy="673025"/>
          </a:xfrm>
        </p:grpSpPr>
        <p:pic>
          <p:nvPicPr>
            <p:cNvPr id="122" name="Shape 122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1524999" y="263780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3" name="Shape 123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6095649" y="263780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24" name="Shape 124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006424" y="3910050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Shape 1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28251" y="2292774"/>
            <a:ext cx="935100" cy="93507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6" name="Shape 126"/>
          <p:cNvCxnSpPr/>
          <p:nvPr/>
        </p:nvCxnSpPr>
        <p:spPr>
          <a:xfrm flipH="1" rot="10800000">
            <a:off x="3009850" y="2822675"/>
            <a:ext cx="882900" cy="1671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triangle"/>
            <a:tailEnd len="lg" w="lg" type="triangle"/>
          </a:ln>
        </p:spPr>
      </p:cxnSp>
      <p:cxnSp>
        <p:nvCxnSpPr>
          <p:cNvPr id="127" name="Shape 127"/>
          <p:cNvCxnSpPr/>
          <p:nvPr/>
        </p:nvCxnSpPr>
        <p:spPr>
          <a:xfrm>
            <a:off x="3732225" y="2147025"/>
            <a:ext cx="314400" cy="227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triangle"/>
            <a:tailEnd len="lg" w="lg" type="triangle"/>
          </a:ln>
        </p:spPr>
      </p:cxnSp>
      <p:cxnSp>
        <p:nvCxnSpPr>
          <p:cNvPr id="128" name="Shape 128"/>
          <p:cNvCxnSpPr/>
          <p:nvPr/>
        </p:nvCxnSpPr>
        <p:spPr>
          <a:xfrm flipH="1">
            <a:off x="4888000" y="2140350"/>
            <a:ext cx="309000" cy="234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triangle"/>
            <a:tailEnd len="lg" w="lg" type="triangle"/>
          </a:ln>
        </p:spPr>
      </p:cxnSp>
      <p:cxnSp>
        <p:nvCxnSpPr>
          <p:cNvPr id="129" name="Shape 129"/>
          <p:cNvCxnSpPr/>
          <p:nvPr/>
        </p:nvCxnSpPr>
        <p:spPr>
          <a:xfrm rot="10800000">
            <a:off x="5098850" y="2822675"/>
            <a:ext cx="882900" cy="1671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triangle"/>
            <a:tailEnd len="lg" w="lg" type="triangle"/>
          </a:ln>
        </p:spPr>
      </p:cxnSp>
      <p:sp>
        <p:nvSpPr>
          <p:cNvPr id="130" name="Shape 130"/>
          <p:cNvSpPr/>
          <p:nvPr/>
        </p:nvSpPr>
        <p:spPr>
          <a:xfrm>
            <a:off x="4327221" y="3270700"/>
            <a:ext cx="93900" cy="468200"/>
          </a:xfrm>
          <a:custGeom>
            <a:pathLst>
              <a:path extrusionOk="0" h="18728" w="3756">
                <a:moveTo>
                  <a:pt x="3489" y="18728"/>
                </a:moveTo>
                <a:cubicBezTo>
                  <a:pt x="2909" y="17301"/>
                  <a:pt x="-33" y="13288"/>
                  <a:pt x="11" y="10167"/>
                </a:cubicBezTo>
                <a:cubicBezTo>
                  <a:pt x="55" y="7045"/>
                  <a:pt x="3131" y="1694"/>
                  <a:pt x="3756" y="0"/>
                </a:cubicBezTo>
              </a:path>
            </a:pathLst>
          </a:custGeom>
          <a:noFill/>
          <a:ln cap="flat" cmpd="sng" w="19050">
            <a:solidFill>
              <a:srgbClr val="3D85C6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131" name="Shape 131"/>
          <p:cNvSpPr/>
          <p:nvPr/>
        </p:nvSpPr>
        <p:spPr>
          <a:xfrm rot="10800000">
            <a:off x="4525046" y="3270700"/>
            <a:ext cx="93900" cy="468200"/>
          </a:xfrm>
          <a:custGeom>
            <a:pathLst>
              <a:path extrusionOk="0" h="18728" w="3756">
                <a:moveTo>
                  <a:pt x="3489" y="18728"/>
                </a:moveTo>
                <a:cubicBezTo>
                  <a:pt x="2909" y="17301"/>
                  <a:pt x="-33" y="13288"/>
                  <a:pt x="11" y="10167"/>
                </a:cubicBezTo>
                <a:cubicBezTo>
                  <a:pt x="55" y="7045"/>
                  <a:pt x="3131" y="1694"/>
                  <a:pt x="3756" y="0"/>
                </a:cubicBezTo>
              </a:path>
            </a:pathLst>
          </a:custGeom>
          <a:noFill/>
          <a:ln cap="flat" cmpd="sng" w="19050">
            <a:solidFill>
              <a:srgbClr val="3D85C6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132" name="Shape 132"/>
          <p:cNvSpPr/>
          <p:nvPr/>
        </p:nvSpPr>
        <p:spPr>
          <a:xfrm>
            <a:off x="4722125" y="2260725"/>
            <a:ext cx="662175" cy="1464800"/>
          </a:xfrm>
          <a:custGeom>
            <a:pathLst>
              <a:path extrusionOk="0" h="58592" w="26487">
                <a:moveTo>
                  <a:pt x="0" y="58592"/>
                </a:moveTo>
                <a:cubicBezTo>
                  <a:pt x="3433" y="53776"/>
                  <a:pt x="16186" y="39462"/>
                  <a:pt x="20601" y="29697"/>
                </a:cubicBezTo>
                <a:cubicBezTo>
                  <a:pt x="25015" y="19931"/>
                  <a:pt x="25506" y="4949"/>
                  <a:pt x="26487" y="0"/>
                </a:cubicBezTo>
              </a:path>
            </a:pathLst>
          </a:custGeom>
          <a:noFill/>
          <a:ln cap="flat" cmpd="sng" w="19050">
            <a:solidFill>
              <a:srgbClr val="3D85C6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133" name="Shape 133"/>
          <p:cNvSpPr/>
          <p:nvPr/>
        </p:nvSpPr>
        <p:spPr>
          <a:xfrm>
            <a:off x="4882650" y="2287475"/>
            <a:ext cx="648775" cy="1491550"/>
          </a:xfrm>
          <a:custGeom>
            <a:pathLst>
              <a:path extrusionOk="0" h="59662" w="25951">
                <a:moveTo>
                  <a:pt x="0" y="59662"/>
                </a:moveTo>
                <a:cubicBezTo>
                  <a:pt x="3433" y="54668"/>
                  <a:pt x="16275" y="39641"/>
                  <a:pt x="20601" y="29698"/>
                </a:cubicBezTo>
                <a:cubicBezTo>
                  <a:pt x="24926" y="19754"/>
                  <a:pt x="25059" y="4949"/>
                  <a:pt x="25951" y="0"/>
                </a:cubicBezTo>
              </a:path>
            </a:pathLst>
          </a:custGeom>
          <a:noFill/>
          <a:ln cap="flat" cmpd="sng" w="19050">
            <a:solidFill>
              <a:srgbClr val="3D85C6"/>
            </a:solidFill>
            <a:prstDash val="solid"/>
            <a:round/>
            <a:headEnd len="lg" w="lg" type="triangle"/>
            <a:tailEnd len="lg" w="lg" type="none"/>
          </a:ln>
        </p:spPr>
      </p:sp>
      <p:sp>
        <p:nvSpPr>
          <p:cNvPr id="134" name="Shape 134"/>
          <p:cNvSpPr txBox="1"/>
          <p:nvPr>
            <p:ph type="title"/>
          </p:nvPr>
        </p:nvSpPr>
        <p:spPr>
          <a:xfrm>
            <a:off x="311700" y="1037875"/>
            <a:ext cx="25644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latin typeface="Montserrat"/>
                <a:ea typeface="Montserrat"/>
                <a:cs typeface="Montserrat"/>
                <a:sym typeface="Montserrat"/>
              </a:rPr>
              <a:t>Napster (1999)</a:t>
            </a:r>
          </a:p>
        </p:txBody>
      </p:sp>
      <p:pic>
        <p:nvPicPr>
          <p:cNvPr id="135" name="Shape 13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90800" y="3350293"/>
            <a:ext cx="308999" cy="308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Shape 13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67525" y="1498093"/>
            <a:ext cx="308999" cy="308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Shape 13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046625" y="3391100"/>
            <a:ext cx="227399" cy="227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3" name="Shape 1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4" name="Shape 12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Tree</a:t>
            </a:r>
          </a:p>
        </p:txBody>
      </p:sp>
      <p:grpSp>
        <p:nvGrpSpPr>
          <p:cNvPr id="1215" name="Shape 1215"/>
          <p:cNvGrpSpPr/>
          <p:nvPr/>
        </p:nvGrpSpPr>
        <p:grpSpPr>
          <a:xfrm>
            <a:off x="1140350" y="2607100"/>
            <a:ext cx="3427000" cy="1340325"/>
            <a:chOff x="1300875" y="2988350"/>
            <a:chExt cx="3427000" cy="1340325"/>
          </a:xfrm>
        </p:grpSpPr>
        <p:grpSp>
          <p:nvGrpSpPr>
            <p:cNvPr id="1216" name="Shape 1216"/>
            <p:cNvGrpSpPr/>
            <p:nvPr/>
          </p:nvGrpSpPr>
          <p:grpSpPr>
            <a:xfrm>
              <a:off x="1300875" y="2988350"/>
              <a:ext cx="1548950" cy="1340325"/>
              <a:chOff x="1300875" y="2988350"/>
              <a:chExt cx="1548950" cy="1340325"/>
            </a:xfrm>
          </p:grpSpPr>
          <p:grpSp>
            <p:nvGrpSpPr>
              <p:cNvPr id="1217" name="Shape 1217"/>
              <p:cNvGrpSpPr/>
              <p:nvPr/>
            </p:nvGrpSpPr>
            <p:grpSpPr>
              <a:xfrm>
                <a:off x="1300875" y="3678700"/>
                <a:ext cx="1548950" cy="649975"/>
                <a:chOff x="1300875" y="3678700"/>
                <a:chExt cx="1548950" cy="649975"/>
              </a:xfrm>
            </p:grpSpPr>
            <p:grpSp>
              <p:nvGrpSpPr>
                <p:cNvPr id="1218" name="Shape 1218"/>
                <p:cNvGrpSpPr/>
                <p:nvPr/>
              </p:nvGrpSpPr>
              <p:grpSpPr>
                <a:xfrm>
                  <a:off x="1300875" y="3678700"/>
                  <a:ext cx="660825" cy="649975"/>
                  <a:chOff x="1300875" y="3678700"/>
                  <a:chExt cx="660825" cy="649975"/>
                </a:xfrm>
              </p:grpSpPr>
              <p:grpSp>
                <p:nvGrpSpPr>
                  <p:cNvPr id="1219" name="Shape 1219"/>
                  <p:cNvGrpSpPr/>
                  <p:nvPr/>
                </p:nvGrpSpPr>
                <p:grpSpPr>
                  <a:xfrm>
                    <a:off x="1300875" y="4087775"/>
                    <a:ext cx="660825" cy="240900"/>
                    <a:chOff x="1300875" y="4087775"/>
                    <a:chExt cx="660825" cy="240900"/>
                  </a:xfrm>
                </p:grpSpPr>
                <p:sp>
                  <p:nvSpPr>
                    <p:cNvPr id="1220" name="Shape 1220"/>
                    <p:cNvSpPr/>
                    <p:nvPr/>
                  </p:nvSpPr>
                  <p:spPr>
                    <a:xfrm>
                      <a:off x="1300875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  <p:sp>
                  <p:nvSpPr>
                    <p:cNvPr id="1221" name="Shape 1221"/>
                    <p:cNvSpPr/>
                    <p:nvPr/>
                  </p:nvSpPr>
                  <p:spPr>
                    <a:xfrm>
                      <a:off x="1720800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</p:grpSp>
              <p:sp>
                <p:nvSpPr>
                  <p:cNvPr id="1222" name="Shape 1222"/>
                  <p:cNvSpPr/>
                  <p:nvPr/>
                </p:nvSpPr>
                <p:spPr>
                  <a:xfrm>
                    <a:off x="1546837" y="3678700"/>
                    <a:ext cx="168900" cy="168900"/>
                  </a:xfrm>
                  <a:prstGeom prst="ellipse">
                    <a:avLst/>
                  </a:prstGeom>
                  <a:solidFill>
                    <a:srgbClr val="D9D2E9"/>
                  </a:solidFill>
                  <a:ln cap="flat" cmpd="sng" w="19050">
                    <a:solidFill>
                      <a:srgbClr val="8E7CC3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1223" name="Shape 1223"/>
                  <p:cNvCxnSpPr>
                    <a:stCxn id="1220" idx="0"/>
                    <a:endCxn id="1222" idx="3"/>
                  </p:cNvCxnSpPr>
                  <p:nvPr/>
                </p:nvCxnSpPr>
                <p:spPr>
                  <a:xfrm flipH="1" rot="10800000">
                    <a:off x="1421325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  <p:cxnSp>
                <p:nvCxnSpPr>
                  <p:cNvPr id="1224" name="Shape 1224"/>
                  <p:cNvCxnSpPr>
                    <a:stCxn id="1221" idx="0"/>
                    <a:endCxn id="1222" idx="5"/>
                  </p:cNvCxnSpPr>
                  <p:nvPr/>
                </p:nvCxnSpPr>
                <p:spPr>
                  <a:xfrm rot="10800000">
                    <a:off x="1690950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  <p:grpSp>
              <p:nvGrpSpPr>
                <p:cNvPr id="1225" name="Shape 1225"/>
                <p:cNvGrpSpPr/>
                <p:nvPr/>
              </p:nvGrpSpPr>
              <p:grpSpPr>
                <a:xfrm>
                  <a:off x="2189000" y="3678700"/>
                  <a:ext cx="660825" cy="649975"/>
                  <a:chOff x="1300875" y="3678700"/>
                  <a:chExt cx="660825" cy="649975"/>
                </a:xfrm>
              </p:grpSpPr>
              <p:grpSp>
                <p:nvGrpSpPr>
                  <p:cNvPr id="1226" name="Shape 1226"/>
                  <p:cNvGrpSpPr/>
                  <p:nvPr/>
                </p:nvGrpSpPr>
                <p:grpSpPr>
                  <a:xfrm>
                    <a:off x="1300875" y="4087775"/>
                    <a:ext cx="660825" cy="240900"/>
                    <a:chOff x="1300875" y="4087775"/>
                    <a:chExt cx="660825" cy="240900"/>
                  </a:xfrm>
                </p:grpSpPr>
                <p:sp>
                  <p:nvSpPr>
                    <p:cNvPr id="1227" name="Shape 1227"/>
                    <p:cNvSpPr/>
                    <p:nvPr/>
                  </p:nvSpPr>
                  <p:spPr>
                    <a:xfrm>
                      <a:off x="1300875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  <p:sp>
                  <p:nvSpPr>
                    <p:cNvPr id="1228" name="Shape 1228"/>
                    <p:cNvSpPr/>
                    <p:nvPr/>
                  </p:nvSpPr>
                  <p:spPr>
                    <a:xfrm>
                      <a:off x="1720800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</p:grpSp>
              <p:sp>
                <p:nvSpPr>
                  <p:cNvPr id="1229" name="Shape 1229"/>
                  <p:cNvSpPr/>
                  <p:nvPr/>
                </p:nvSpPr>
                <p:spPr>
                  <a:xfrm>
                    <a:off x="1546837" y="3678700"/>
                    <a:ext cx="168900" cy="168900"/>
                  </a:xfrm>
                  <a:prstGeom prst="ellipse">
                    <a:avLst/>
                  </a:prstGeom>
                  <a:solidFill>
                    <a:srgbClr val="D9D2E9"/>
                  </a:solidFill>
                  <a:ln cap="flat" cmpd="sng" w="19050">
                    <a:solidFill>
                      <a:srgbClr val="8E7CC3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1230" name="Shape 1230"/>
                  <p:cNvCxnSpPr>
                    <a:stCxn id="1227" idx="0"/>
                    <a:endCxn id="1229" idx="3"/>
                  </p:cNvCxnSpPr>
                  <p:nvPr/>
                </p:nvCxnSpPr>
                <p:spPr>
                  <a:xfrm flipH="1" rot="10800000">
                    <a:off x="1421325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  <p:cxnSp>
                <p:nvCxnSpPr>
                  <p:cNvPr id="1231" name="Shape 1231"/>
                  <p:cNvCxnSpPr>
                    <a:stCxn id="1228" idx="0"/>
                    <a:endCxn id="1229" idx="5"/>
                  </p:cNvCxnSpPr>
                  <p:nvPr/>
                </p:nvCxnSpPr>
                <p:spPr>
                  <a:xfrm rot="10800000">
                    <a:off x="1690950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</p:grpSp>
          <p:sp>
            <p:nvSpPr>
              <p:cNvPr id="1232" name="Shape 1232"/>
              <p:cNvSpPr/>
              <p:nvPr/>
            </p:nvSpPr>
            <p:spPr>
              <a:xfrm>
                <a:off x="1990887" y="2988350"/>
                <a:ext cx="168900" cy="168900"/>
              </a:xfrm>
              <a:prstGeom prst="ellipse">
                <a:avLst/>
              </a:prstGeom>
              <a:solidFill>
                <a:srgbClr val="D9D2E9"/>
              </a:solidFill>
              <a:ln cap="flat" cmpd="sng" w="19050">
                <a:solidFill>
                  <a:srgbClr val="8E7CC3"/>
                </a:solidFill>
                <a:prstDash val="solid"/>
                <a:round/>
                <a:headEnd len="med" w="med" type="none"/>
                <a:tailEnd len="med" w="med" type="none"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233" name="Shape 1233"/>
              <p:cNvCxnSpPr>
                <a:stCxn id="1222" idx="7"/>
                <a:endCxn id="1232" idx="3"/>
              </p:cNvCxnSpPr>
              <p:nvPr/>
            </p:nvCxnSpPr>
            <p:spPr>
              <a:xfrm flipH="1" rot="10800000">
                <a:off x="1691002" y="3132534"/>
                <a:ext cx="324600" cy="5709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  <p:cxnSp>
            <p:nvCxnSpPr>
              <p:cNvPr id="1234" name="Shape 1234"/>
              <p:cNvCxnSpPr>
                <a:stCxn id="1229" idx="1"/>
                <a:endCxn id="1232" idx="5"/>
              </p:cNvCxnSpPr>
              <p:nvPr/>
            </p:nvCxnSpPr>
            <p:spPr>
              <a:xfrm rot="10800000">
                <a:off x="2135097" y="3132534"/>
                <a:ext cx="324600" cy="5709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</p:grpSp>
        <p:grpSp>
          <p:nvGrpSpPr>
            <p:cNvPr id="1235" name="Shape 1235"/>
            <p:cNvGrpSpPr/>
            <p:nvPr/>
          </p:nvGrpSpPr>
          <p:grpSpPr>
            <a:xfrm>
              <a:off x="3178925" y="2988350"/>
              <a:ext cx="1548950" cy="1340325"/>
              <a:chOff x="1300875" y="2988350"/>
              <a:chExt cx="1548950" cy="1340325"/>
            </a:xfrm>
          </p:grpSpPr>
          <p:grpSp>
            <p:nvGrpSpPr>
              <p:cNvPr id="1236" name="Shape 1236"/>
              <p:cNvGrpSpPr/>
              <p:nvPr/>
            </p:nvGrpSpPr>
            <p:grpSpPr>
              <a:xfrm>
                <a:off x="1300875" y="3678700"/>
                <a:ext cx="1548950" cy="649975"/>
                <a:chOff x="1300875" y="3678700"/>
                <a:chExt cx="1548950" cy="649975"/>
              </a:xfrm>
            </p:grpSpPr>
            <p:grpSp>
              <p:nvGrpSpPr>
                <p:cNvPr id="1237" name="Shape 1237"/>
                <p:cNvGrpSpPr/>
                <p:nvPr/>
              </p:nvGrpSpPr>
              <p:grpSpPr>
                <a:xfrm>
                  <a:off x="1300875" y="3678700"/>
                  <a:ext cx="660825" cy="649975"/>
                  <a:chOff x="1300875" y="3678700"/>
                  <a:chExt cx="660825" cy="649975"/>
                </a:xfrm>
              </p:grpSpPr>
              <p:grpSp>
                <p:nvGrpSpPr>
                  <p:cNvPr id="1238" name="Shape 1238"/>
                  <p:cNvGrpSpPr/>
                  <p:nvPr/>
                </p:nvGrpSpPr>
                <p:grpSpPr>
                  <a:xfrm>
                    <a:off x="1300875" y="4087775"/>
                    <a:ext cx="660825" cy="240900"/>
                    <a:chOff x="1300875" y="4087775"/>
                    <a:chExt cx="660825" cy="240900"/>
                  </a:xfrm>
                </p:grpSpPr>
                <p:sp>
                  <p:nvSpPr>
                    <p:cNvPr id="1239" name="Shape 1239"/>
                    <p:cNvSpPr/>
                    <p:nvPr/>
                  </p:nvSpPr>
                  <p:spPr>
                    <a:xfrm>
                      <a:off x="1300875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  <p:sp>
                  <p:nvSpPr>
                    <p:cNvPr id="1240" name="Shape 1240"/>
                    <p:cNvSpPr/>
                    <p:nvPr/>
                  </p:nvSpPr>
                  <p:spPr>
                    <a:xfrm>
                      <a:off x="1720800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</p:grpSp>
              <p:sp>
                <p:nvSpPr>
                  <p:cNvPr id="1241" name="Shape 1241"/>
                  <p:cNvSpPr/>
                  <p:nvPr/>
                </p:nvSpPr>
                <p:spPr>
                  <a:xfrm>
                    <a:off x="1546837" y="3678700"/>
                    <a:ext cx="168900" cy="168900"/>
                  </a:xfrm>
                  <a:prstGeom prst="ellipse">
                    <a:avLst/>
                  </a:prstGeom>
                  <a:solidFill>
                    <a:srgbClr val="D9D2E9"/>
                  </a:solidFill>
                  <a:ln cap="flat" cmpd="sng" w="19050">
                    <a:solidFill>
                      <a:srgbClr val="8E7CC3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1242" name="Shape 1242"/>
                  <p:cNvCxnSpPr>
                    <a:stCxn id="1239" idx="0"/>
                    <a:endCxn id="1241" idx="3"/>
                  </p:cNvCxnSpPr>
                  <p:nvPr/>
                </p:nvCxnSpPr>
                <p:spPr>
                  <a:xfrm flipH="1" rot="10800000">
                    <a:off x="1421325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  <p:cxnSp>
                <p:nvCxnSpPr>
                  <p:cNvPr id="1243" name="Shape 1243"/>
                  <p:cNvCxnSpPr>
                    <a:stCxn id="1240" idx="0"/>
                    <a:endCxn id="1241" idx="5"/>
                  </p:cNvCxnSpPr>
                  <p:nvPr/>
                </p:nvCxnSpPr>
                <p:spPr>
                  <a:xfrm rot="10800000">
                    <a:off x="1690950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  <p:grpSp>
              <p:nvGrpSpPr>
                <p:cNvPr id="1244" name="Shape 1244"/>
                <p:cNvGrpSpPr/>
                <p:nvPr/>
              </p:nvGrpSpPr>
              <p:grpSpPr>
                <a:xfrm>
                  <a:off x="2189000" y="3678700"/>
                  <a:ext cx="660825" cy="649975"/>
                  <a:chOff x="1300875" y="3678700"/>
                  <a:chExt cx="660825" cy="649975"/>
                </a:xfrm>
              </p:grpSpPr>
              <p:grpSp>
                <p:nvGrpSpPr>
                  <p:cNvPr id="1245" name="Shape 1245"/>
                  <p:cNvGrpSpPr/>
                  <p:nvPr/>
                </p:nvGrpSpPr>
                <p:grpSpPr>
                  <a:xfrm>
                    <a:off x="1300875" y="4087775"/>
                    <a:ext cx="660825" cy="240900"/>
                    <a:chOff x="1300875" y="4087775"/>
                    <a:chExt cx="660825" cy="240900"/>
                  </a:xfrm>
                </p:grpSpPr>
                <p:sp>
                  <p:nvSpPr>
                    <p:cNvPr id="1246" name="Shape 1246"/>
                    <p:cNvSpPr/>
                    <p:nvPr/>
                  </p:nvSpPr>
                  <p:spPr>
                    <a:xfrm>
                      <a:off x="1300875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  <p:sp>
                  <p:nvSpPr>
                    <p:cNvPr id="1247" name="Shape 1247"/>
                    <p:cNvSpPr/>
                    <p:nvPr/>
                  </p:nvSpPr>
                  <p:spPr>
                    <a:xfrm>
                      <a:off x="1720800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</p:grpSp>
              <p:sp>
                <p:nvSpPr>
                  <p:cNvPr id="1248" name="Shape 1248"/>
                  <p:cNvSpPr/>
                  <p:nvPr/>
                </p:nvSpPr>
                <p:spPr>
                  <a:xfrm>
                    <a:off x="1546837" y="3678700"/>
                    <a:ext cx="168900" cy="168900"/>
                  </a:xfrm>
                  <a:prstGeom prst="ellipse">
                    <a:avLst/>
                  </a:prstGeom>
                  <a:solidFill>
                    <a:srgbClr val="D9D2E9"/>
                  </a:solidFill>
                  <a:ln cap="flat" cmpd="sng" w="19050">
                    <a:solidFill>
                      <a:srgbClr val="8E7CC3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1249" name="Shape 1249"/>
                  <p:cNvCxnSpPr>
                    <a:stCxn id="1246" idx="0"/>
                    <a:endCxn id="1248" idx="3"/>
                  </p:cNvCxnSpPr>
                  <p:nvPr/>
                </p:nvCxnSpPr>
                <p:spPr>
                  <a:xfrm flipH="1" rot="10800000">
                    <a:off x="1421325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  <p:cxnSp>
                <p:nvCxnSpPr>
                  <p:cNvPr id="1250" name="Shape 1250"/>
                  <p:cNvCxnSpPr>
                    <a:stCxn id="1247" idx="0"/>
                    <a:endCxn id="1248" idx="5"/>
                  </p:cNvCxnSpPr>
                  <p:nvPr/>
                </p:nvCxnSpPr>
                <p:spPr>
                  <a:xfrm rot="10800000">
                    <a:off x="1690950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</p:grpSp>
          <p:sp>
            <p:nvSpPr>
              <p:cNvPr id="1251" name="Shape 1251"/>
              <p:cNvSpPr/>
              <p:nvPr/>
            </p:nvSpPr>
            <p:spPr>
              <a:xfrm>
                <a:off x="1990887" y="2988350"/>
                <a:ext cx="168900" cy="168900"/>
              </a:xfrm>
              <a:prstGeom prst="ellipse">
                <a:avLst/>
              </a:prstGeom>
              <a:solidFill>
                <a:srgbClr val="D9D2E9"/>
              </a:solidFill>
              <a:ln cap="flat" cmpd="sng" w="19050">
                <a:solidFill>
                  <a:srgbClr val="8E7CC3"/>
                </a:solidFill>
                <a:prstDash val="solid"/>
                <a:round/>
                <a:headEnd len="med" w="med" type="none"/>
                <a:tailEnd len="med" w="med" type="none"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252" name="Shape 1252"/>
              <p:cNvCxnSpPr>
                <a:stCxn id="1241" idx="7"/>
                <a:endCxn id="1251" idx="3"/>
              </p:cNvCxnSpPr>
              <p:nvPr/>
            </p:nvCxnSpPr>
            <p:spPr>
              <a:xfrm flipH="1" rot="10800000">
                <a:off x="1691002" y="3132534"/>
                <a:ext cx="324600" cy="5709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  <p:cxnSp>
            <p:nvCxnSpPr>
              <p:cNvPr id="1253" name="Shape 1253"/>
              <p:cNvCxnSpPr>
                <a:stCxn id="1248" idx="1"/>
                <a:endCxn id="1251" idx="5"/>
              </p:cNvCxnSpPr>
              <p:nvPr/>
            </p:nvCxnSpPr>
            <p:spPr>
              <a:xfrm rot="10800000">
                <a:off x="2135097" y="3132534"/>
                <a:ext cx="324600" cy="5709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</p:grpSp>
      </p:grpSp>
      <p:sp>
        <p:nvSpPr>
          <p:cNvPr id="1254" name="Shape 1254"/>
          <p:cNvSpPr/>
          <p:nvPr/>
        </p:nvSpPr>
        <p:spPr>
          <a:xfrm>
            <a:off x="2769387" y="1696025"/>
            <a:ext cx="168900" cy="168900"/>
          </a:xfrm>
          <a:prstGeom prst="ellipse">
            <a:avLst/>
          </a:prstGeom>
          <a:solidFill>
            <a:srgbClr val="D9D2E9"/>
          </a:solidFill>
          <a:ln cap="flat" cmpd="sng" w="19050">
            <a:solidFill>
              <a:srgbClr val="8E7CC3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255" name="Shape 1255"/>
          <p:cNvCxnSpPr>
            <a:stCxn id="1232" idx="7"/>
            <a:endCxn id="1254" idx="3"/>
          </p:cNvCxnSpPr>
          <p:nvPr/>
        </p:nvCxnSpPr>
        <p:spPr>
          <a:xfrm flipH="1" rot="10800000">
            <a:off x="1974527" y="1840134"/>
            <a:ext cx="819600" cy="79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256" name="Shape 1256"/>
          <p:cNvCxnSpPr>
            <a:stCxn id="1254" idx="5"/>
            <a:endCxn id="1251" idx="1"/>
          </p:cNvCxnSpPr>
          <p:nvPr/>
        </p:nvCxnSpPr>
        <p:spPr>
          <a:xfrm>
            <a:off x="2913552" y="1840190"/>
            <a:ext cx="819600" cy="79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257" name="Shape 1257"/>
          <p:cNvSpPr txBox="1"/>
          <p:nvPr/>
        </p:nvSpPr>
        <p:spPr>
          <a:xfrm>
            <a:off x="100995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258" name="Shape 1258"/>
          <p:cNvSpPr txBox="1"/>
          <p:nvPr/>
        </p:nvSpPr>
        <p:spPr>
          <a:xfrm>
            <a:off x="142990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259" name="Shape 1259"/>
          <p:cNvSpPr txBox="1"/>
          <p:nvPr/>
        </p:nvSpPr>
        <p:spPr>
          <a:xfrm>
            <a:off x="18966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260" name="Shape 1260"/>
          <p:cNvSpPr txBox="1"/>
          <p:nvPr/>
        </p:nvSpPr>
        <p:spPr>
          <a:xfrm>
            <a:off x="23232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261" name="Shape 1261"/>
          <p:cNvSpPr txBox="1"/>
          <p:nvPr/>
        </p:nvSpPr>
        <p:spPr>
          <a:xfrm>
            <a:off x="288012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100</a:t>
            </a:r>
          </a:p>
        </p:txBody>
      </p:sp>
      <p:sp>
        <p:nvSpPr>
          <p:cNvPr id="1262" name="Shape 1262"/>
          <p:cNvSpPr txBox="1"/>
          <p:nvPr/>
        </p:nvSpPr>
        <p:spPr>
          <a:xfrm>
            <a:off x="331702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  <p:sp>
        <p:nvSpPr>
          <p:cNvPr id="1263" name="Shape 1263"/>
          <p:cNvSpPr txBox="1"/>
          <p:nvPr/>
        </p:nvSpPr>
        <p:spPr>
          <a:xfrm>
            <a:off x="37770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264" name="Shape 1264"/>
          <p:cNvSpPr txBox="1"/>
          <p:nvPr/>
        </p:nvSpPr>
        <p:spPr>
          <a:xfrm>
            <a:off x="421710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265" name="Shape 1265"/>
          <p:cNvSpPr txBox="1"/>
          <p:nvPr/>
        </p:nvSpPr>
        <p:spPr>
          <a:xfrm>
            <a:off x="1009950" y="29281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00X</a:t>
            </a:r>
          </a:p>
        </p:txBody>
      </p:sp>
      <p:sp>
        <p:nvSpPr>
          <p:cNvPr id="1266" name="Shape 1266"/>
          <p:cNvSpPr txBox="1"/>
          <p:nvPr/>
        </p:nvSpPr>
        <p:spPr>
          <a:xfrm>
            <a:off x="1353500" y="22594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0XX</a:t>
            </a:r>
          </a:p>
        </p:txBody>
      </p:sp>
      <p:sp>
        <p:nvSpPr>
          <p:cNvPr id="1267" name="Shape 1267"/>
          <p:cNvSpPr txBox="1"/>
          <p:nvPr/>
        </p:nvSpPr>
        <p:spPr>
          <a:xfrm>
            <a:off x="2221575" y="13483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X</a:t>
            </a: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XX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71" name="Shape 1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" name="Shape 127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Tree</a:t>
            </a:r>
          </a:p>
        </p:txBody>
      </p:sp>
      <p:grpSp>
        <p:nvGrpSpPr>
          <p:cNvPr id="1273" name="Shape 1273"/>
          <p:cNvGrpSpPr/>
          <p:nvPr/>
        </p:nvGrpSpPr>
        <p:grpSpPr>
          <a:xfrm>
            <a:off x="1140350" y="2607100"/>
            <a:ext cx="3427000" cy="1340325"/>
            <a:chOff x="1300875" y="2988350"/>
            <a:chExt cx="3427000" cy="1340325"/>
          </a:xfrm>
        </p:grpSpPr>
        <p:grpSp>
          <p:nvGrpSpPr>
            <p:cNvPr id="1274" name="Shape 1274"/>
            <p:cNvGrpSpPr/>
            <p:nvPr/>
          </p:nvGrpSpPr>
          <p:grpSpPr>
            <a:xfrm>
              <a:off x="1300875" y="2988350"/>
              <a:ext cx="1548950" cy="1340325"/>
              <a:chOff x="1300875" y="2988350"/>
              <a:chExt cx="1548950" cy="1340325"/>
            </a:xfrm>
          </p:grpSpPr>
          <p:grpSp>
            <p:nvGrpSpPr>
              <p:cNvPr id="1275" name="Shape 1275"/>
              <p:cNvGrpSpPr/>
              <p:nvPr/>
            </p:nvGrpSpPr>
            <p:grpSpPr>
              <a:xfrm>
                <a:off x="1300875" y="3678700"/>
                <a:ext cx="1548950" cy="649975"/>
                <a:chOff x="1300875" y="3678700"/>
                <a:chExt cx="1548950" cy="649975"/>
              </a:xfrm>
            </p:grpSpPr>
            <p:grpSp>
              <p:nvGrpSpPr>
                <p:cNvPr id="1276" name="Shape 1276"/>
                <p:cNvGrpSpPr/>
                <p:nvPr/>
              </p:nvGrpSpPr>
              <p:grpSpPr>
                <a:xfrm>
                  <a:off x="1300875" y="3678700"/>
                  <a:ext cx="660825" cy="649975"/>
                  <a:chOff x="1300875" y="3678700"/>
                  <a:chExt cx="660825" cy="649975"/>
                </a:xfrm>
              </p:grpSpPr>
              <p:grpSp>
                <p:nvGrpSpPr>
                  <p:cNvPr id="1277" name="Shape 1277"/>
                  <p:cNvGrpSpPr/>
                  <p:nvPr/>
                </p:nvGrpSpPr>
                <p:grpSpPr>
                  <a:xfrm>
                    <a:off x="1300875" y="4087775"/>
                    <a:ext cx="660825" cy="240900"/>
                    <a:chOff x="1300875" y="4087775"/>
                    <a:chExt cx="660825" cy="240900"/>
                  </a:xfrm>
                </p:grpSpPr>
                <p:sp>
                  <p:nvSpPr>
                    <p:cNvPr id="1278" name="Shape 1278"/>
                    <p:cNvSpPr/>
                    <p:nvPr/>
                  </p:nvSpPr>
                  <p:spPr>
                    <a:xfrm>
                      <a:off x="1300875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D9EAD3"/>
                    </a:solidFill>
                    <a:ln cap="flat" cmpd="sng" w="19050">
                      <a:solidFill>
                        <a:srgbClr val="93C47D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  <p:sp>
                  <p:nvSpPr>
                    <p:cNvPr id="1279" name="Shape 1279"/>
                    <p:cNvSpPr/>
                    <p:nvPr/>
                  </p:nvSpPr>
                  <p:spPr>
                    <a:xfrm>
                      <a:off x="1720800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</p:grpSp>
              <p:sp>
                <p:nvSpPr>
                  <p:cNvPr id="1280" name="Shape 1280"/>
                  <p:cNvSpPr/>
                  <p:nvPr/>
                </p:nvSpPr>
                <p:spPr>
                  <a:xfrm>
                    <a:off x="1546837" y="3678700"/>
                    <a:ext cx="168900" cy="168900"/>
                  </a:xfrm>
                  <a:prstGeom prst="ellipse">
                    <a:avLst/>
                  </a:prstGeom>
                  <a:solidFill>
                    <a:srgbClr val="D9D2E9"/>
                  </a:solidFill>
                  <a:ln cap="flat" cmpd="sng" w="19050">
                    <a:solidFill>
                      <a:srgbClr val="8E7CC3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1281" name="Shape 1281"/>
                  <p:cNvCxnSpPr>
                    <a:stCxn id="1278" idx="0"/>
                    <a:endCxn id="1280" idx="3"/>
                  </p:cNvCxnSpPr>
                  <p:nvPr/>
                </p:nvCxnSpPr>
                <p:spPr>
                  <a:xfrm flipH="1" rot="10800000">
                    <a:off x="1421325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  <p:cxnSp>
                <p:nvCxnSpPr>
                  <p:cNvPr id="1282" name="Shape 1282"/>
                  <p:cNvCxnSpPr>
                    <a:stCxn id="1279" idx="0"/>
                    <a:endCxn id="1280" idx="5"/>
                  </p:cNvCxnSpPr>
                  <p:nvPr/>
                </p:nvCxnSpPr>
                <p:spPr>
                  <a:xfrm rot="10800000">
                    <a:off x="1690950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  <p:grpSp>
              <p:nvGrpSpPr>
                <p:cNvPr id="1283" name="Shape 1283"/>
                <p:cNvGrpSpPr/>
                <p:nvPr/>
              </p:nvGrpSpPr>
              <p:grpSpPr>
                <a:xfrm>
                  <a:off x="2189000" y="3678700"/>
                  <a:ext cx="660825" cy="649975"/>
                  <a:chOff x="1300875" y="3678700"/>
                  <a:chExt cx="660825" cy="649975"/>
                </a:xfrm>
              </p:grpSpPr>
              <p:grpSp>
                <p:nvGrpSpPr>
                  <p:cNvPr id="1284" name="Shape 1284"/>
                  <p:cNvGrpSpPr/>
                  <p:nvPr/>
                </p:nvGrpSpPr>
                <p:grpSpPr>
                  <a:xfrm>
                    <a:off x="1300875" y="4087775"/>
                    <a:ext cx="660825" cy="240900"/>
                    <a:chOff x="1300875" y="4087775"/>
                    <a:chExt cx="660825" cy="240900"/>
                  </a:xfrm>
                </p:grpSpPr>
                <p:sp>
                  <p:nvSpPr>
                    <p:cNvPr id="1285" name="Shape 1285"/>
                    <p:cNvSpPr/>
                    <p:nvPr/>
                  </p:nvSpPr>
                  <p:spPr>
                    <a:xfrm>
                      <a:off x="1300875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  <p:sp>
                  <p:nvSpPr>
                    <p:cNvPr id="1286" name="Shape 1286"/>
                    <p:cNvSpPr/>
                    <p:nvPr/>
                  </p:nvSpPr>
                  <p:spPr>
                    <a:xfrm>
                      <a:off x="1720800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</p:grpSp>
              <p:sp>
                <p:nvSpPr>
                  <p:cNvPr id="1287" name="Shape 1287"/>
                  <p:cNvSpPr/>
                  <p:nvPr/>
                </p:nvSpPr>
                <p:spPr>
                  <a:xfrm>
                    <a:off x="1546837" y="3678700"/>
                    <a:ext cx="168900" cy="168900"/>
                  </a:xfrm>
                  <a:prstGeom prst="ellipse">
                    <a:avLst/>
                  </a:prstGeom>
                  <a:solidFill>
                    <a:srgbClr val="D9D2E9"/>
                  </a:solidFill>
                  <a:ln cap="flat" cmpd="sng" w="19050">
                    <a:solidFill>
                      <a:srgbClr val="8E7CC3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1288" name="Shape 1288"/>
                  <p:cNvCxnSpPr>
                    <a:stCxn id="1285" idx="0"/>
                    <a:endCxn id="1287" idx="3"/>
                  </p:cNvCxnSpPr>
                  <p:nvPr/>
                </p:nvCxnSpPr>
                <p:spPr>
                  <a:xfrm flipH="1" rot="10800000">
                    <a:off x="1421325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  <p:cxnSp>
                <p:nvCxnSpPr>
                  <p:cNvPr id="1289" name="Shape 1289"/>
                  <p:cNvCxnSpPr>
                    <a:stCxn id="1286" idx="0"/>
                    <a:endCxn id="1287" idx="5"/>
                  </p:cNvCxnSpPr>
                  <p:nvPr/>
                </p:nvCxnSpPr>
                <p:spPr>
                  <a:xfrm rot="10800000">
                    <a:off x="1690950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</p:grpSp>
          <p:sp>
            <p:nvSpPr>
              <p:cNvPr id="1290" name="Shape 1290"/>
              <p:cNvSpPr/>
              <p:nvPr/>
            </p:nvSpPr>
            <p:spPr>
              <a:xfrm>
                <a:off x="1990887" y="2988350"/>
                <a:ext cx="168900" cy="168900"/>
              </a:xfrm>
              <a:prstGeom prst="ellipse">
                <a:avLst/>
              </a:prstGeom>
              <a:solidFill>
                <a:srgbClr val="D9D2E9"/>
              </a:solidFill>
              <a:ln cap="flat" cmpd="sng" w="19050">
                <a:solidFill>
                  <a:srgbClr val="8E7CC3"/>
                </a:solidFill>
                <a:prstDash val="solid"/>
                <a:round/>
                <a:headEnd len="med" w="med" type="none"/>
                <a:tailEnd len="med" w="med" type="none"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291" name="Shape 1291"/>
              <p:cNvCxnSpPr>
                <a:stCxn id="1280" idx="7"/>
                <a:endCxn id="1290" idx="3"/>
              </p:cNvCxnSpPr>
              <p:nvPr/>
            </p:nvCxnSpPr>
            <p:spPr>
              <a:xfrm flipH="1" rot="10800000">
                <a:off x="1691002" y="3132534"/>
                <a:ext cx="324600" cy="5709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  <p:cxnSp>
            <p:nvCxnSpPr>
              <p:cNvPr id="1292" name="Shape 1292"/>
              <p:cNvCxnSpPr>
                <a:stCxn id="1287" idx="1"/>
                <a:endCxn id="1290" idx="5"/>
              </p:cNvCxnSpPr>
              <p:nvPr/>
            </p:nvCxnSpPr>
            <p:spPr>
              <a:xfrm rot="10800000">
                <a:off x="2135097" y="3132534"/>
                <a:ext cx="324600" cy="5709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</p:grpSp>
        <p:grpSp>
          <p:nvGrpSpPr>
            <p:cNvPr id="1293" name="Shape 1293"/>
            <p:cNvGrpSpPr/>
            <p:nvPr/>
          </p:nvGrpSpPr>
          <p:grpSpPr>
            <a:xfrm>
              <a:off x="3178925" y="2988350"/>
              <a:ext cx="1548950" cy="1340325"/>
              <a:chOff x="1300875" y="2988350"/>
              <a:chExt cx="1548950" cy="1340325"/>
            </a:xfrm>
          </p:grpSpPr>
          <p:grpSp>
            <p:nvGrpSpPr>
              <p:cNvPr id="1294" name="Shape 1294"/>
              <p:cNvGrpSpPr/>
              <p:nvPr/>
            </p:nvGrpSpPr>
            <p:grpSpPr>
              <a:xfrm>
                <a:off x="1300875" y="3678700"/>
                <a:ext cx="1548950" cy="649975"/>
                <a:chOff x="1300875" y="3678700"/>
                <a:chExt cx="1548950" cy="649975"/>
              </a:xfrm>
            </p:grpSpPr>
            <p:grpSp>
              <p:nvGrpSpPr>
                <p:cNvPr id="1295" name="Shape 1295"/>
                <p:cNvGrpSpPr/>
                <p:nvPr/>
              </p:nvGrpSpPr>
              <p:grpSpPr>
                <a:xfrm>
                  <a:off x="1300875" y="3678700"/>
                  <a:ext cx="660825" cy="649975"/>
                  <a:chOff x="1300875" y="3678700"/>
                  <a:chExt cx="660825" cy="649975"/>
                </a:xfrm>
              </p:grpSpPr>
              <p:grpSp>
                <p:nvGrpSpPr>
                  <p:cNvPr id="1296" name="Shape 1296"/>
                  <p:cNvGrpSpPr/>
                  <p:nvPr/>
                </p:nvGrpSpPr>
                <p:grpSpPr>
                  <a:xfrm>
                    <a:off x="1300875" y="4087775"/>
                    <a:ext cx="660825" cy="240900"/>
                    <a:chOff x="1300875" y="4087775"/>
                    <a:chExt cx="660825" cy="240900"/>
                  </a:xfrm>
                </p:grpSpPr>
                <p:sp>
                  <p:nvSpPr>
                    <p:cNvPr id="1297" name="Shape 1297"/>
                    <p:cNvSpPr/>
                    <p:nvPr/>
                  </p:nvSpPr>
                  <p:spPr>
                    <a:xfrm>
                      <a:off x="1300875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  <p:sp>
                  <p:nvSpPr>
                    <p:cNvPr id="1298" name="Shape 1298"/>
                    <p:cNvSpPr/>
                    <p:nvPr/>
                  </p:nvSpPr>
                  <p:spPr>
                    <a:xfrm>
                      <a:off x="1720800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</p:grpSp>
              <p:sp>
                <p:nvSpPr>
                  <p:cNvPr id="1299" name="Shape 1299"/>
                  <p:cNvSpPr/>
                  <p:nvPr/>
                </p:nvSpPr>
                <p:spPr>
                  <a:xfrm>
                    <a:off x="1546837" y="3678700"/>
                    <a:ext cx="168900" cy="168900"/>
                  </a:xfrm>
                  <a:prstGeom prst="ellipse">
                    <a:avLst/>
                  </a:prstGeom>
                  <a:solidFill>
                    <a:srgbClr val="D9D2E9"/>
                  </a:solidFill>
                  <a:ln cap="flat" cmpd="sng" w="19050">
                    <a:solidFill>
                      <a:srgbClr val="8E7CC3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1300" name="Shape 1300"/>
                  <p:cNvCxnSpPr>
                    <a:stCxn id="1297" idx="0"/>
                    <a:endCxn id="1299" idx="3"/>
                  </p:cNvCxnSpPr>
                  <p:nvPr/>
                </p:nvCxnSpPr>
                <p:spPr>
                  <a:xfrm flipH="1" rot="10800000">
                    <a:off x="1421325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  <p:cxnSp>
                <p:nvCxnSpPr>
                  <p:cNvPr id="1301" name="Shape 1301"/>
                  <p:cNvCxnSpPr>
                    <a:stCxn id="1298" idx="0"/>
                    <a:endCxn id="1299" idx="5"/>
                  </p:cNvCxnSpPr>
                  <p:nvPr/>
                </p:nvCxnSpPr>
                <p:spPr>
                  <a:xfrm rot="10800000">
                    <a:off x="1690950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  <p:grpSp>
              <p:nvGrpSpPr>
                <p:cNvPr id="1302" name="Shape 1302"/>
                <p:cNvGrpSpPr/>
                <p:nvPr/>
              </p:nvGrpSpPr>
              <p:grpSpPr>
                <a:xfrm>
                  <a:off x="2189000" y="3678700"/>
                  <a:ext cx="660825" cy="649975"/>
                  <a:chOff x="1300875" y="3678700"/>
                  <a:chExt cx="660825" cy="649975"/>
                </a:xfrm>
              </p:grpSpPr>
              <p:grpSp>
                <p:nvGrpSpPr>
                  <p:cNvPr id="1303" name="Shape 1303"/>
                  <p:cNvGrpSpPr/>
                  <p:nvPr/>
                </p:nvGrpSpPr>
                <p:grpSpPr>
                  <a:xfrm>
                    <a:off x="1300875" y="4087775"/>
                    <a:ext cx="660825" cy="240900"/>
                    <a:chOff x="1300875" y="4087775"/>
                    <a:chExt cx="660825" cy="240900"/>
                  </a:xfrm>
                </p:grpSpPr>
                <p:sp>
                  <p:nvSpPr>
                    <p:cNvPr id="1304" name="Shape 1304"/>
                    <p:cNvSpPr/>
                    <p:nvPr/>
                  </p:nvSpPr>
                  <p:spPr>
                    <a:xfrm>
                      <a:off x="1300875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  <p:sp>
                  <p:nvSpPr>
                    <p:cNvPr id="1305" name="Shape 1305"/>
                    <p:cNvSpPr/>
                    <p:nvPr/>
                  </p:nvSpPr>
                  <p:spPr>
                    <a:xfrm>
                      <a:off x="1720800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</p:grpSp>
              <p:sp>
                <p:nvSpPr>
                  <p:cNvPr id="1306" name="Shape 1306"/>
                  <p:cNvSpPr/>
                  <p:nvPr/>
                </p:nvSpPr>
                <p:spPr>
                  <a:xfrm>
                    <a:off x="1546837" y="3678700"/>
                    <a:ext cx="168900" cy="168900"/>
                  </a:xfrm>
                  <a:prstGeom prst="ellipse">
                    <a:avLst/>
                  </a:prstGeom>
                  <a:solidFill>
                    <a:srgbClr val="D9D2E9"/>
                  </a:solidFill>
                  <a:ln cap="flat" cmpd="sng" w="19050">
                    <a:solidFill>
                      <a:srgbClr val="8E7CC3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1307" name="Shape 1307"/>
                  <p:cNvCxnSpPr>
                    <a:stCxn id="1304" idx="0"/>
                    <a:endCxn id="1306" idx="3"/>
                  </p:cNvCxnSpPr>
                  <p:nvPr/>
                </p:nvCxnSpPr>
                <p:spPr>
                  <a:xfrm flipH="1" rot="10800000">
                    <a:off x="1421325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  <p:cxnSp>
                <p:nvCxnSpPr>
                  <p:cNvPr id="1308" name="Shape 1308"/>
                  <p:cNvCxnSpPr>
                    <a:stCxn id="1305" idx="0"/>
                    <a:endCxn id="1306" idx="5"/>
                  </p:cNvCxnSpPr>
                  <p:nvPr/>
                </p:nvCxnSpPr>
                <p:spPr>
                  <a:xfrm rot="10800000">
                    <a:off x="1690950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</p:grpSp>
          <p:sp>
            <p:nvSpPr>
              <p:cNvPr id="1309" name="Shape 1309"/>
              <p:cNvSpPr/>
              <p:nvPr/>
            </p:nvSpPr>
            <p:spPr>
              <a:xfrm>
                <a:off x="1990887" y="2988350"/>
                <a:ext cx="168900" cy="168900"/>
              </a:xfrm>
              <a:prstGeom prst="ellipse">
                <a:avLst/>
              </a:prstGeom>
              <a:solidFill>
                <a:srgbClr val="D9D2E9"/>
              </a:solidFill>
              <a:ln cap="flat" cmpd="sng" w="19050">
                <a:solidFill>
                  <a:srgbClr val="8E7CC3"/>
                </a:solidFill>
                <a:prstDash val="solid"/>
                <a:round/>
                <a:headEnd len="med" w="med" type="none"/>
                <a:tailEnd len="med" w="med" type="none"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10" name="Shape 1310"/>
              <p:cNvCxnSpPr>
                <a:stCxn id="1299" idx="7"/>
                <a:endCxn id="1309" idx="3"/>
              </p:cNvCxnSpPr>
              <p:nvPr/>
            </p:nvCxnSpPr>
            <p:spPr>
              <a:xfrm flipH="1" rot="10800000">
                <a:off x="1691002" y="3132534"/>
                <a:ext cx="324600" cy="5709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  <p:cxnSp>
            <p:nvCxnSpPr>
              <p:cNvPr id="1311" name="Shape 1311"/>
              <p:cNvCxnSpPr>
                <a:stCxn id="1306" idx="1"/>
                <a:endCxn id="1309" idx="5"/>
              </p:cNvCxnSpPr>
              <p:nvPr/>
            </p:nvCxnSpPr>
            <p:spPr>
              <a:xfrm rot="10800000">
                <a:off x="2135097" y="3132534"/>
                <a:ext cx="324600" cy="5709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</p:grpSp>
      </p:grpSp>
      <p:sp>
        <p:nvSpPr>
          <p:cNvPr id="1312" name="Shape 1312"/>
          <p:cNvSpPr/>
          <p:nvPr/>
        </p:nvSpPr>
        <p:spPr>
          <a:xfrm>
            <a:off x="2769387" y="1696025"/>
            <a:ext cx="168900" cy="168900"/>
          </a:xfrm>
          <a:prstGeom prst="ellipse">
            <a:avLst/>
          </a:prstGeom>
          <a:solidFill>
            <a:srgbClr val="D9D2E9"/>
          </a:solidFill>
          <a:ln cap="flat" cmpd="sng" w="19050">
            <a:solidFill>
              <a:srgbClr val="8E7CC3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313" name="Shape 1313"/>
          <p:cNvCxnSpPr>
            <a:stCxn id="1290" idx="7"/>
            <a:endCxn id="1312" idx="3"/>
          </p:cNvCxnSpPr>
          <p:nvPr/>
        </p:nvCxnSpPr>
        <p:spPr>
          <a:xfrm flipH="1" rot="10800000">
            <a:off x="1974527" y="1840134"/>
            <a:ext cx="819600" cy="79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314" name="Shape 1314"/>
          <p:cNvCxnSpPr>
            <a:stCxn id="1312" idx="5"/>
            <a:endCxn id="1309" idx="1"/>
          </p:cNvCxnSpPr>
          <p:nvPr/>
        </p:nvCxnSpPr>
        <p:spPr>
          <a:xfrm>
            <a:off x="2913552" y="1840190"/>
            <a:ext cx="819600" cy="79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315" name="Shape 1315"/>
          <p:cNvSpPr txBox="1"/>
          <p:nvPr/>
        </p:nvSpPr>
        <p:spPr>
          <a:xfrm>
            <a:off x="100995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316" name="Shape 1316"/>
          <p:cNvSpPr txBox="1"/>
          <p:nvPr/>
        </p:nvSpPr>
        <p:spPr>
          <a:xfrm>
            <a:off x="142990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317" name="Shape 1317"/>
          <p:cNvSpPr txBox="1"/>
          <p:nvPr/>
        </p:nvSpPr>
        <p:spPr>
          <a:xfrm>
            <a:off x="18966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318" name="Shape 1318"/>
          <p:cNvSpPr txBox="1"/>
          <p:nvPr/>
        </p:nvSpPr>
        <p:spPr>
          <a:xfrm>
            <a:off x="23232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319" name="Shape 1319"/>
          <p:cNvSpPr txBox="1"/>
          <p:nvPr/>
        </p:nvSpPr>
        <p:spPr>
          <a:xfrm>
            <a:off x="288012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100</a:t>
            </a:r>
          </a:p>
        </p:txBody>
      </p:sp>
      <p:sp>
        <p:nvSpPr>
          <p:cNvPr id="1320" name="Shape 1320"/>
          <p:cNvSpPr txBox="1"/>
          <p:nvPr/>
        </p:nvSpPr>
        <p:spPr>
          <a:xfrm>
            <a:off x="331702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  <p:sp>
        <p:nvSpPr>
          <p:cNvPr id="1321" name="Shape 1321"/>
          <p:cNvSpPr txBox="1"/>
          <p:nvPr/>
        </p:nvSpPr>
        <p:spPr>
          <a:xfrm>
            <a:off x="37770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322" name="Shape 1322"/>
          <p:cNvSpPr txBox="1"/>
          <p:nvPr/>
        </p:nvSpPr>
        <p:spPr>
          <a:xfrm>
            <a:off x="421710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323" name="Shape 1323"/>
          <p:cNvSpPr txBox="1"/>
          <p:nvPr/>
        </p:nvSpPr>
        <p:spPr>
          <a:xfrm>
            <a:off x="1009950" y="29281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00X</a:t>
            </a:r>
          </a:p>
        </p:txBody>
      </p:sp>
      <p:sp>
        <p:nvSpPr>
          <p:cNvPr id="1324" name="Shape 1324"/>
          <p:cNvSpPr txBox="1"/>
          <p:nvPr/>
        </p:nvSpPr>
        <p:spPr>
          <a:xfrm>
            <a:off x="1353500" y="22594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0XX</a:t>
            </a:r>
          </a:p>
        </p:txBody>
      </p:sp>
      <p:sp>
        <p:nvSpPr>
          <p:cNvPr id="1325" name="Shape 1325"/>
          <p:cNvSpPr txBox="1"/>
          <p:nvPr/>
        </p:nvSpPr>
        <p:spPr>
          <a:xfrm>
            <a:off x="2221575" y="13483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XXX</a:t>
            </a:r>
          </a:p>
        </p:txBody>
      </p:sp>
      <p:sp>
        <p:nvSpPr>
          <p:cNvPr id="1326" name="Shape 1326"/>
          <p:cNvSpPr txBox="1"/>
          <p:nvPr>
            <p:ph idx="1" type="body"/>
          </p:nvPr>
        </p:nvSpPr>
        <p:spPr>
          <a:xfrm>
            <a:off x="5066700" y="1196875"/>
            <a:ext cx="3765600" cy="11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one neighbor for each prefix in opposite subtree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0" name="Shape 1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" name="Shape 13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Tree</a:t>
            </a:r>
          </a:p>
        </p:txBody>
      </p:sp>
      <p:grpSp>
        <p:nvGrpSpPr>
          <p:cNvPr id="1332" name="Shape 1332"/>
          <p:cNvGrpSpPr/>
          <p:nvPr/>
        </p:nvGrpSpPr>
        <p:grpSpPr>
          <a:xfrm>
            <a:off x="1140350" y="2607100"/>
            <a:ext cx="3427000" cy="1340325"/>
            <a:chOff x="1300875" y="2988350"/>
            <a:chExt cx="3427000" cy="1340325"/>
          </a:xfrm>
        </p:grpSpPr>
        <p:grpSp>
          <p:nvGrpSpPr>
            <p:cNvPr id="1333" name="Shape 1333"/>
            <p:cNvGrpSpPr/>
            <p:nvPr/>
          </p:nvGrpSpPr>
          <p:grpSpPr>
            <a:xfrm>
              <a:off x="1300875" y="2988350"/>
              <a:ext cx="1548950" cy="1340325"/>
              <a:chOff x="1300875" y="2988350"/>
              <a:chExt cx="1548950" cy="1340325"/>
            </a:xfrm>
          </p:grpSpPr>
          <p:grpSp>
            <p:nvGrpSpPr>
              <p:cNvPr id="1334" name="Shape 1334"/>
              <p:cNvGrpSpPr/>
              <p:nvPr/>
            </p:nvGrpSpPr>
            <p:grpSpPr>
              <a:xfrm>
                <a:off x="1300875" y="3678700"/>
                <a:ext cx="1548950" cy="649975"/>
                <a:chOff x="1300875" y="3678700"/>
                <a:chExt cx="1548950" cy="649975"/>
              </a:xfrm>
            </p:grpSpPr>
            <p:grpSp>
              <p:nvGrpSpPr>
                <p:cNvPr id="1335" name="Shape 1335"/>
                <p:cNvGrpSpPr/>
                <p:nvPr/>
              </p:nvGrpSpPr>
              <p:grpSpPr>
                <a:xfrm>
                  <a:off x="1300875" y="3678700"/>
                  <a:ext cx="660825" cy="649975"/>
                  <a:chOff x="1300875" y="3678700"/>
                  <a:chExt cx="660825" cy="649975"/>
                </a:xfrm>
              </p:grpSpPr>
              <p:grpSp>
                <p:nvGrpSpPr>
                  <p:cNvPr id="1336" name="Shape 1336"/>
                  <p:cNvGrpSpPr/>
                  <p:nvPr/>
                </p:nvGrpSpPr>
                <p:grpSpPr>
                  <a:xfrm>
                    <a:off x="1300875" y="4087775"/>
                    <a:ext cx="660825" cy="240900"/>
                    <a:chOff x="1300875" y="4087775"/>
                    <a:chExt cx="660825" cy="240900"/>
                  </a:xfrm>
                </p:grpSpPr>
                <p:sp>
                  <p:nvSpPr>
                    <p:cNvPr id="1337" name="Shape 1337"/>
                    <p:cNvSpPr/>
                    <p:nvPr/>
                  </p:nvSpPr>
                  <p:spPr>
                    <a:xfrm>
                      <a:off x="1300875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D9EAD3"/>
                    </a:solidFill>
                    <a:ln cap="flat" cmpd="sng" w="19050">
                      <a:solidFill>
                        <a:srgbClr val="93C47D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  <p:sp>
                  <p:nvSpPr>
                    <p:cNvPr id="1338" name="Shape 1338"/>
                    <p:cNvSpPr/>
                    <p:nvPr/>
                  </p:nvSpPr>
                  <p:spPr>
                    <a:xfrm>
                      <a:off x="1720800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</p:grpSp>
              <p:sp>
                <p:nvSpPr>
                  <p:cNvPr id="1339" name="Shape 1339"/>
                  <p:cNvSpPr/>
                  <p:nvPr/>
                </p:nvSpPr>
                <p:spPr>
                  <a:xfrm>
                    <a:off x="1546837" y="3678700"/>
                    <a:ext cx="168900" cy="168900"/>
                  </a:xfrm>
                  <a:prstGeom prst="ellipse">
                    <a:avLst/>
                  </a:prstGeom>
                  <a:solidFill>
                    <a:srgbClr val="D9D2E9"/>
                  </a:solidFill>
                  <a:ln cap="flat" cmpd="sng" w="19050">
                    <a:solidFill>
                      <a:srgbClr val="8E7CC3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1340" name="Shape 1340"/>
                  <p:cNvCxnSpPr>
                    <a:stCxn id="1337" idx="0"/>
                    <a:endCxn id="1339" idx="3"/>
                  </p:cNvCxnSpPr>
                  <p:nvPr/>
                </p:nvCxnSpPr>
                <p:spPr>
                  <a:xfrm flipH="1" rot="10800000">
                    <a:off x="1421325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  <p:cxnSp>
                <p:nvCxnSpPr>
                  <p:cNvPr id="1341" name="Shape 1341"/>
                  <p:cNvCxnSpPr>
                    <a:stCxn id="1338" idx="0"/>
                    <a:endCxn id="1339" idx="5"/>
                  </p:cNvCxnSpPr>
                  <p:nvPr/>
                </p:nvCxnSpPr>
                <p:spPr>
                  <a:xfrm rot="10800000">
                    <a:off x="1690950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  <p:grpSp>
              <p:nvGrpSpPr>
                <p:cNvPr id="1342" name="Shape 1342"/>
                <p:cNvGrpSpPr/>
                <p:nvPr/>
              </p:nvGrpSpPr>
              <p:grpSpPr>
                <a:xfrm>
                  <a:off x="2189000" y="3678700"/>
                  <a:ext cx="660825" cy="649975"/>
                  <a:chOff x="1300875" y="3678700"/>
                  <a:chExt cx="660825" cy="649975"/>
                </a:xfrm>
              </p:grpSpPr>
              <p:grpSp>
                <p:nvGrpSpPr>
                  <p:cNvPr id="1343" name="Shape 1343"/>
                  <p:cNvGrpSpPr/>
                  <p:nvPr/>
                </p:nvGrpSpPr>
                <p:grpSpPr>
                  <a:xfrm>
                    <a:off x="1300875" y="4087775"/>
                    <a:ext cx="660825" cy="240900"/>
                    <a:chOff x="1300875" y="4087775"/>
                    <a:chExt cx="660825" cy="240900"/>
                  </a:xfrm>
                </p:grpSpPr>
                <p:sp>
                  <p:nvSpPr>
                    <p:cNvPr id="1344" name="Shape 1344"/>
                    <p:cNvSpPr/>
                    <p:nvPr/>
                  </p:nvSpPr>
                  <p:spPr>
                    <a:xfrm>
                      <a:off x="1300875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  <p:sp>
                  <p:nvSpPr>
                    <p:cNvPr id="1345" name="Shape 1345"/>
                    <p:cNvSpPr/>
                    <p:nvPr/>
                  </p:nvSpPr>
                  <p:spPr>
                    <a:xfrm>
                      <a:off x="1720800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</p:grpSp>
              <p:sp>
                <p:nvSpPr>
                  <p:cNvPr id="1346" name="Shape 1346"/>
                  <p:cNvSpPr/>
                  <p:nvPr/>
                </p:nvSpPr>
                <p:spPr>
                  <a:xfrm>
                    <a:off x="1546837" y="3678700"/>
                    <a:ext cx="168900" cy="168900"/>
                  </a:xfrm>
                  <a:prstGeom prst="ellipse">
                    <a:avLst/>
                  </a:prstGeom>
                  <a:solidFill>
                    <a:srgbClr val="D9D2E9"/>
                  </a:solidFill>
                  <a:ln cap="flat" cmpd="sng" w="19050">
                    <a:solidFill>
                      <a:srgbClr val="8E7CC3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1347" name="Shape 1347"/>
                  <p:cNvCxnSpPr>
                    <a:stCxn id="1344" idx="0"/>
                    <a:endCxn id="1346" idx="3"/>
                  </p:cNvCxnSpPr>
                  <p:nvPr/>
                </p:nvCxnSpPr>
                <p:spPr>
                  <a:xfrm flipH="1" rot="10800000">
                    <a:off x="1421325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  <p:cxnSp>
                <p:nvCxnSpPr>
                  <p:cNvPr id="1348" name="Shape 1348"/>
                  <p:cNvCxnSpPr>
                    <a:stCxn id="1345" idx="0"/>
                    <a:endCxn id="1346" idx="5"/>
                  </p:cNvCxnSpPr>
                  <p:nvPr/>
                </p:nvCxnSpPr>
                <p:spPr>
                  <a:xfrm rot="10800000">
                    <a:off x="1690950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</p:grpSp>
          <p:sp>
            <p:nvSpPr>
              <p:cNvPr id="1349" name="Shape 1349"/>
              <p:cNvSpPr/>
              <p:nvPr/>
            </p:nvSpPr>
            <p:spPr>
              <a:xfrm>
                <a:off x="1990887" y="2988350"/>
                <a:ext cx="168900" cy="168900"/>
              </a:xfrm>
              <a:prstGeom prst="ellipse">
                <a:avLst/>
              </a:prstGeom>
              <a:solidFill>
                <a:srgbClr val="D9D2E9"/>
              </a:solidFill>
              <a:ln cap="flat" cmpd="sng" w="19050">
                <a:solidFill>
                  <a:srgbClr val="8E7CC3"/>
                </a:solidFill>
                <a:prstDash val="solid"/>
                <a:round/>
                <a:headEnd len="med" w="med" type="none"/>
                <a:tailEnd len="med" w="med" type="none"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50" name="Shape 1350"/>
              <p:cNvCxnSpPr>
                <a:stCxn id="1339" idx="7"/>
                <a:endCxn id="1349" idx="3"/>
              </p:cNvCxnSpPr>
              <p:nvPr/>
            </p:nvCxnSpPr>
            <p:spPr>
              <a:xfrm flipH="1" rot="10800000">
                <a:off x="1691002" y="3132534"/>
                <a:ext cx="324600" cy="5709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  <p:cxnSp>
            <p:nvCxnSpPr>
              <p:cNvPr id="1351" name="Shape 1351"/>
              <p:cNvCxnSpPr>
                <a:stCxn id="1346" idx="1"/>
                <a:endCxn id="1349" idx="5"/>
              </p:cNvCxnSpPr>
              <p:nvPr/>
            </p:nvCxnSpPr>
            <p:spPr>
              <a:xfrm rot="10800000">
                <a:off x="2135097" y="3132534"/>
                <a:ext cx="324600" cy="5709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</p:grpSp>
        <p:grpSp>
          <p:nvGrpSpPr>
            <p:cNvPr id="1352" name="Shape 1352"/>
            <p:cNvGrpSpPr/>
            <p:nvPr/>
          </p:nvGrpSpPr>
          <p:grpSpPr>
            <a:xfrm>
              <a:off x="3178925" y="2988350"/>
              <a:ext cx="1548950" cy="1340325"/>
              <a:chOff x="1300875" y="2988350"/>
              <a:chExt cx="1548950" cy="1340325"/>
            </a:xfrm>
          </p:grpSpPr>
          <p:grpSp>
            <p:nvGrpSpPr>
              <p:cNvPr id="1353" name="Shape 1353"/>
              <p:cNvGrpSpPr/>
              <p:nvPr/>
            </p:nvGrpSpPr>
            <p:grpSpPr>
              <a:xfrm>
                <a:off x="1300875" y="3678700"/>
                <a:ext cx="1548950" cy="649975"/>
                <a:chOff x="1300875" y="3678700"/>
                <a:chExt cx="1548950" cy="649975"/>
              </a:xfrm>
            </p:grpSpPr>
            <p:grpSp>
              <p:nvGrpSpPr>
                <p:cNvPr id="1354" name="Shape 1354"/>
                <p:cNvGrpSpPr/>
                <p:nvPr/>
              </p:nvGrpSpPr>
              <p:grpSpPr>
                <a:xfrm>
                  <a:off x="1300875" y="3678700"/>
                  <a:ext cx="660825" cy="649975"/>
                  <a:chOff x="1300875" y="3678700"/>
                  <a:chExt cx="660825" cy="649975"/>
                </a:xfrm>
              </p:grpSpPr>
              <p:grpSp>
                <p:nvGrpSpPr>
                  <p:cNvPr id="1355" name="Shape 1355"/>
                  <p:cNvGrpSpPr/>
                  <p:nvPr/>
                </p:nvGrpSpPr>
                <p:grpSpPr>
                  <a:xfrm>
                    <a:off x="1300875" y="4087775"/>
                    <a:ext cx="660825" cy="240900"/>
                    <a:chOff x="1300875" y="4087775"/>
                    <a:chExt cx="660825" cy="240900"/>
                  </a:xfrm>
                </p:grpSpPr>
                <p:sp>
                  <p:nvSpPr>
                    <p:cNvPr id="1356" name="Shape 1356"/>
                    <p:cNvSpPr/>
                    <p:nvPr/>
                  </p:nvSpPr>
                  <p:spPr>
                    <a:xfrm>
                      <a:off x="1300875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  <p:sp>
                  <p:nvSpPr>
                    <p:cNvPr id="1357" name="Shape 1357"/>
                    <p:cNvSpPr/>
                    <p:nvPr/>
                  </p:nvSpPr>
                  <p:spPr>
                    <a:xfrm>
                      <a:off x="1720800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</p:grpSp>
              <p:sp>
                <p:nvSpPr>
                  <p:cNvPr id="1358" name="Shape 1358"/>
                  <p:cNvSpPr/>
                  <p:nvPr/>
                </p:nvSpPr>
                <p:spPr>
                  <a:xfrm>
                    <a:off x="1546837" y="3678700"/>
                    <a:ext cx="168900" cy="168900"/>
                  </a:xfrm>
                  <a:prstGeom prst="ellipse">
                    <a:avLst/>
                  </a:prstGeom>
                  <a:solidFill>
                    <a:srgbClr val="D9D2E9"/>
                  </a:solidFill>
                  <a:ln cap="flat" cmpd="sng" w="19050">
                    <a:solidFill>
                      <a:srgbClr val="8E7CC3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1359" name="Shape 1359"/>
                  <p:cNvCxnSpPr>
                    <a:stCxn id="1356" idx="0"/>
                    <a:endCxn id="1358" idx="3"/>
                  </p:cNvCxnSpPr>
                  <p:nvPr/>
                </p:nvCxnSpPr>
                <p:spPr>
                  <a:xfrm flipH="1" rot="10800000">
                    <a:off x="1421325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  <p:cxnSp>
                <p:nvCxnSpPr>
                  <p:cNvPr id="1360" name="Shape 1360"/>
                  <p:cNvCxnSpPr>
                    <a:stCxn id="1357" idx="0"/>
                    <a:endCxn id="1358" idx="5"/>
                  </p:cNvCxnSpPr>
                  <p:nvPr/>
                </p:nvCxnSpPr>
                <p:spPr>
                  <a:xfrm rot="10800000">
                    <a:off x="1690950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  <p:grpSp>
              <p:nvGrpSpPr>
                <p:cNvPr id="1361" name="Shape 1361"/>
                <p:cNvGrpSpPr/>
                <p:nvPr/>
              </p:nvGrpSpPr>
              <p:grpSpPr>
                <a:xfrm>
                  <a:off x="2189000" y="3678700"/>
                  <a:ext cx="660825" cy="649975"/>
                  <a:chOff x="1300875" y="3678700"/>
                  <a:chExt cx="660825" cy="649975"/>
                </a:xfrm>
              </p:grpSpPr>
              <p:grpSp>
                <p:nvGrpSpPr>
                  <p:cNvPr id="1362" name="Shape 1362"/>
                  <p:cNvGrpSpPr/>
                  <p:nvPr/>
                </p:nvGrpSpPr>
                <p:grpSpPr>
                  <a:xfrm>
                    <a:off x="1300875" y="4087775"/>
                    <a:ext cx="660825" cy="240900"/>
                    <a:chOff x="1300875" y="4087775"/>
                    <a:chExt cx="660825" cy="240900"/>
                  </a:xfrm>
                </p:grpSpPr>
                <p:sp>
                  <p:nvSpPr>
                    <p:cNvPr id="1363" name="Shape 1363"/>
                    <p:cNvSpPr/>
                    <p:nvPr/>
                  </p:nvSpPr>
                  <p:spPr>
                    <a:xfrm>
                      <a:off x="1300875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  <p:sp>
                  <p:nvSpPr>
                    <p:cNvPr id="1364" name="Shape 1364"/>
                    <p:cNvSpPr/>
                    <p:nvPr/>
                  </p:nvSpPr>
                  <p:spPr>
                    <a:xfrm>
                      <a:off x="1720800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</p:grpSp>
              <p:sp>
                <p:nvSpPr>
                  <p:cNvPr id="1365" name="Shape 1365"/>
                  <p:cNvSpPr/>
                  <p:nvPr/>
                </p:nvSpPr>
                <p:spPr>
                  <a:xfrm>
                    <a:off x="1546837" y="3678700"/>
                    <a:ext cx="168900" cy="168900"/>
                  </a:xfrm>
                  <a:prstGeom prst="ellipse">
                    <a:avLst/>
                  </a:prstGeom>
                  <a:solidFill>
                    <a:srgbClr val="D9D2E9"/>
                  </a:solidFill>
                  <a:ln cap="flat" cmpd="sng" w="19050">
                    <a:solidFill>
                      <a:srgbClr val="8E7CC3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1366" name="Shape 1366"/>
                  <p:cNvCxnSpPr>
                    <a:stCxn id="1363" idx="0"/>
                    <a:endCxn id="1365" idx="3"/>
                  </p:cNvCxnSpPr>
                  <p:nvPr/>
                </p:nvCxnSpPr>
                <p:spPr>
                  <a:xfrm flipH="1" rot="10800000">
                    <a:off x="1421325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  <p:cxnSp>
                <p:nvCxnSpPr>
                  <p:cNvPr id="1367" name="Shape 1367"/>
                  <p:cNvCxnSpPr>
                    <a:stCxn id="1364" idx="0"/>
                    <a:endCxn id="1365" idx="5"/>
                  </p:cNvCxnSpPr>
                  <p:nvPr/>
                </p:nvCxnSpPr>
                <p:spPr>
                  <a:xfrm rot="10800000">
                    <a:off x="1690950" y="3822875"/>
                    <a:ext cx="150300" cy="2649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</p:grpSp>
          <p:sp>
            <p:nvSpPr>
              <p:cNvPr id="1368" name="Shape 1368"/>
              <p:cNvSpPr/>
              <p:nvPr/>
            </p:nvSpPr>
            <p:spPr>
              <a:xfrm>
                <a:off x="1990887" y="2988350"/>
                <a:ext cx="168900" cy="168900"/>
              </a:xfrm>
              <a:prstGeom prst="ellipse">
                <a:avLst/>
              </a:prstGeom>
              <a:solidFill>
                <a:srgbClr val="D9D2E9"/>
              </a:solidFill>
              <a:ln cap="flat" cmpd="sng" w="19050">
                <a:solidFill>
                  <a:srgbClr val="8E7CC3"/>
                </a:solidFill>
                <a:prstDash val="solid"/>
                <a:round/>
                <a:headEnd len="med" w="med" type="none"/>
                <a:tailEnd len="med" w="med" type="none"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69" name="Shape 1369"/>
              <p:cNvCxnSpPr>
                <a:stCxn id="1358" idx="7"/>
                <a:endCxn id="1368" idx="3"/>
              </p:cNvCxnSpPr>
              <p:nvPr/>
            </p:nvCxnSpPr>
            <p:spPr>
              <a:xfrm flipH="1" rot="10800000">
                <a:off x="1691002" y="3132534"/>
                <a:ext cx="324600" cy="5709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  <p:cxnSp>
            <p:nvCxnSpPr>
              <p:cNvPr id="1370" name="Shape 1370"/>
              <p:cNvCxnSpPr>
                <a:stCxn id="1365" idx="1"/>
                <a:endCxn id="1368" idx="5"/>
              </p:cNvCxnSpPr>
              <p:nvPr/>
            </p:nvCxnSpPr>
            <p:spPr>
              <a:xfrm rot="10800000">
                <a:off x="2135097" y="3132534"/>
                <a:ext cx="324600" cy="5709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</p:grpSp>
      </p:grpSp>
      <p:sp>
        <p:nvSpPr>
          <p:cNvPr id="1371" name="Shape 1371"/>
          <p:cNvSpPr/>
          <p:nvPr/>
        </p:nvSpPr>
        <p:spPr>
          <a:xfrm>
            <a:off x="2769387" y="1696025"/>
            <a:ext cx="168900" cy="168900"/>
          </a:xfrm>
          <a:prstGeom prst="ellipse">
            <a:avLst/>
          </a:prstGeom>
          <a:solidFill>
            <a:srgbClr val="D9D2E9"/>
          </a:solidFill>
          <a:ln cap="flat" cmpd="sng" w="19050">
            <a:solidFill>
              <a:srgbClr val="8E7CC3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372" name="Shape 1372"/>
          <p:cNvCxnSpPr>
            <a:stCxn id="1349" idx="7"/>
            <a:endCxn id="1371" idx="3"/>
          </p:cNvCxnSpPr>
          <p:nvPr/>
        </p:nvCxnSpPr>
        <p:spPr>
          <a:xfrm flipH="1" rot="10800000">
            <a:off x="1974527" y="1840134"/>
            <a:ext cx="819600" cy="79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373" name="Shape 1373"/>
          <p:cNvCxnSpPr>
            <a:stCxn id="1371" idx="5"/>
            <a:endCxn id="1368" idx="1"/>
          </p:cNvCxnSpPr>
          <p:nvPr/>
        </p:nvCxnSpPr>
        <p:spPr>
          <a:xfrm>
            <a:off x="2913552" y="1840190"/>
            <a:ext cx="819600" cy="79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374" name="Shape 1374"/>
          <p:cNvSpPr txBox="1"/>
          <p:nvPr/>
        </p:nvSpPr>
        <p:spPr>
          <a:xfrm>
            <a:off x="100995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375" name="Shape 1375"/>
          <p:cNvSpPr txBox="1"/>
          <p:nvPr/>
        </p:nvSpPr>
        <p:spPr>
          <a:xfrm>
            <a:off x="142990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376" name="Shape 1376"/>
          <p:cNvSpPr txBox="1"/>
          <p:nvPr/>
        </p:nvSpPr>
        <p:spPr>
          <a:xfrm>
            <a:off x="18966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377" name="Shape 1377"/>
          <p:cNvSpPr txBox="1"/>
          <p:nvPr/>
        </p:nvSpPr>
        <p:spPr>
          <a:xfrm>
            <a:off x="23232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378" name="Shape 1378"/>
          <p:cNvSpPr txBox="1"/>
          <p:nvPr/>
        </p:nvSpPr>
        <p:spPr>
          <a:xfrm>
            <a:off x="288012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100</a:t>
            </a:r>
          </a:p>
        </p:txBody>
      </p:sp>
      <p:sp>
        <p:nvSpPr>
          <p:cNvPr id="1379" name="Shape 1379"/>
          <p:cNvSpPr txBox="1"/>
          <p:nvPr/>
        </p:nvSpPr>
        <p:spPr>
          <a:xfrm>
            <a:off x="331702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  <p:sp>
        <p:nvSpPr>
          <p:cNvPr id="1380" name="Shape 1380"/>
          <p:cNvSpPr txBox="1"/>
          <p:nvPr/>
        </p:nvSpPr>
        <p:spPr>
          <a:xfrm>
            <a:off x="37770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381" name="Shape 1381"/>
          <p:cNvSpPr txBox="1"/>
          <p:nvPr/>
        </p:nvSpPr>
        <p:spPr>
          <a:xfrm>
            <a:off x="421710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382" name="Shape 1382"/>
          <p:cNvSpPr txBox="1"/>
          <p:nvPr/>
        </p:nvSpPr>
        <p:spPr>
          <a:xfrm>
            <a:off x="1009950" y="29281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00X</a:t>
            </a:r>
          </a:p>
        </p:txBody>
      </p:sp>
      <p:sp>
        <p:nvSpPr>
          <p:cNvPr id="1383" name="Shape 1383"/>
          <p:cNvSpPr txBox="1"/>
          <p:nvPr/>
        </p:nvSpPr>
        <p:spPr>
          <a:xfrm>
            <a:off x="1353500" y="22594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0XX</a:t>
            </a:r>
          </a:p>
        </p:txBody>
      </p:sp>
      <p:sp>
        <p:nvSpPr>
          <p:cNvPr id="1384" name="Shape 1384"/>
          <p:cNvSpPr txBox="1"/>
          <p:nvPr/>
        </p:nvSpPr>
        <p:spPr>
          <a:xfrm>
            <a:off x="2221575" y="13483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XXX</a:t>
            </a:r>
          </a:p>
        </p:txBody>
      </p:sp>
      <p:sp>
        <p:nvSpPr>
          <p:cNvPr id="1385" name="Shape 1385"/>
          <p:cNvSpPr txBox="1"/>
          <p:nvPr>
            <p:ph idx="1" type="body"/>
          </p:nvPr>
        </p:nvSpPr>
        <p:spPr>
          <a:xfrm>
            <a:off x="5066700" y="1196875"/>
            <a:ext cx="3765600" cy="11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one neighbor for each prefix in opposite subtree</a:t>
            </a:r>
          </a:p>
        </p:txBody>
      </p:sp>
      <p:sp>
        <p:nvSpPr>
          <p:cNvPr id="1386" name="Shape 1386"/>
          <p:cNvSpPr/>
          <p:nvPr/>
        </p:nvSpPr>
        <p:spPr>
          <a:xfrm>
            <a:off x="1498225" y="3598450"/>
            <a:ext cx="357000" cy="4347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87" name="Shape 1387"/>
          <p:cNvSpPr/>
          <p:nvPr/>
        </p:nvSpPr>
        <p:spPr>
          <a:xfrm>
            <a:off x="1968975" y="3598450"/>
            <a:ext cx="800400" cy="4347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88" name="Shape 1388"/>
          <p:cNvSpPr/>
          <p:nvPr/>
        </p:nvSpPr>
        <p:spPr>
          <a:xfrm>
            <a:off x="2938300" y="3598450"/>
            <a:ext cx="1703400" cy="4347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2" name="Shape 1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3" name="Shape 139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Tree</a:t>
            </a:r>
          </a:p>
        </p:txBody>
      </p:sp>
      <p:grpSp>
        <p:nvGrpSpPr>
          <p:cNvPr id="1394" name="Shape 1394"/>
          <p:cNvGrpSpPr/>
          <p:nvPr/>
        </p:nvGrpSpPr>
        <p:grpSpPr>
          <a:xfrm>
            <a:off x="1140350" y="2607100"/>
            <a:ext cx="1548950" cy="1340325"/>
            <a:chOff x="1300875" y="2988350"/>
            <a:chExt cx="1548950" cy="1340325"/>
          </a:xfrm>
        </p:grpSpPr>
        <p:grpSp>
          <p:nvGrpSpPr>
            <p:cNvPr id="1395" name="Shape 1395"/>
            <p:cNvGrpSpPr/>
            <p:nvPr/>
          </p:nvGrpSpPr>
          <p:grpSpPr>
            <a:xfrm>
              <a:off x="1300875" y="3678700"/>
              <a:ext cx="1548950" cy="649975"/>
              <a:chOff x="1300875" y="3678700"/>
              <a:chExt cx="1548950" cy="649975"/>
            </a:xfrm>
          </p:grpSpPr>
          <p:grpSp>
            <p:nvGrpSpPr>
              <p:cNvPr id="1396" name="Shape 1396"/>
              <p:cNvGrpSpPr/>
              <p:nvPr/>
            </p:nvGrpSpPr>
            <p:grpSpPr>
              <a:xfrm>
                <a:off x="1300875" y="3678700"/>
                <a:ext cx="660825" cy="649975"/>
                <a:chOff x="1300875" y="3678700"/>
                <a:chExt cx="660825" cy="649975"/>
              </a:xfrm>
            </p:grpSpPr>
            <p:grpSp>
              <p:nvGrpSpPr>
                <p:cNvPr id="1397" name="Shape 1397"/>
                <p:cNvGrpSpPr/>
                <p:nvPr/>
              </p:nvGrpSpPr>
              <p:grpSpPr>
                <a:xfrm>
                  <a:off x="1300875" y="4087775"/>
                  <a:ext cx="660825" cy="240900"/>
                  <a:chOff x="1300875" y="4087775"/>
                  <a:chExt cx="660825" cy="240900"/>
                </a:xfrm>
              </p:grpSpPr>
              <p:sp>
                <p:nvSpPr>
                  <p:cNvPr id="1398" name="Shape 1398"/>
                  <p:cNvSpPr/>
                  <p:nvPr/>
                </p:nvSpPr>
                <p:spPr>
                  <a:xfrm>
                    <a:off x="1300875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D9EAD3"/>
                  </a:solidFill>
                  <a:ln cap="flat" cmpd="sng" w="19050">
                    <a:solidFill>
                      <a:srgbClr val="93C47D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  <p:sp>
                <p:nvSpPr>
                  <p:cNvPr id="1399" name="Shape 1399"/>
                  <p:cNvSpPr/>
                  <p:nvPr/>
                </p:nvSpPr>
                <p:spPr>
                  <a:xfrm>
                    <a:off x="1720800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</p:grpSp>
            <p:sp>
              <p:nvSpPr>
                <p:cNvPr id="1400" name="Shape 1400"/>
                <p:cNvSpPr/>
                <p:nvPr/>
              </p:nvSpPr>
              <p:spPr>
                <a:xfrm>
                  <a:off x="1546837" y="3678700"/>
                  <a:ext cx="168900" cy="168900"/>
                </a:xfrm>
                <a:prstGeom prst="ellipse">
                  <a:avLst/>
                </a:prstGeom>
                <a:solidFill>
                  <a:srgbClr val="D9D2E9"/>
                </a:solidFill>
                <a:ln cap="flat" cmpd="sng" w="19050">
                  <a:solidFill>
                    <a:srgbClr val="8E7CC3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  <p:txBody>
                <a:bodyPr anchorCtr="0" anchor="ctr" bIns="91425" lIns="91425" rIns="91425" tIns="91425">
                  <a:noAutofit/>
                </a:bodyPr>
                <a:lstStyle/>
                <a:p>
                  <a:pPr lvl="0" rt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401" name="Shape 1401"/>
                <p:cNvCxnSpPr>
                  <a:stCxn id="1398" idx="0"/>
                  <a:endCxn id="1400" idx="3"/>
                </p:cNvCxnSpPr>
                <p:nvPr/>
              </p:nvCxnSpPr>
              <p:spPr>
                <a:xfrm flipH="1" rot="10800000">
                  <a:off x="1421325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  <p:cxnSp>
              <p:nvCxnSpPr>
                <p:cNvPr id="1402" name="Shape 1402"/>
                <p:cNvCxnSpPr>
                  <a:stCxn id="1399" idx="0"/>
                  <a:endCxn id="1400" idx="5"/>
                </p:cNvCxnSpPr>
                <p:nvPr/>
              </p:nvCxnSpPr>
              <p:spPr>
                <a:xfrm rot="10800000">
                  <a:off x="1690950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</p:grpSp>
          <p:grpSp>
            <p:nvGrpSpPr>
              <p:cNvPr id="1403" name="Shape 1403"/>
              <p:cNvGrpSpPr/>
              <p:nvPr/>
            </p:nvGrpSpPr>
            <p:grpSpPr>
              <a:xfrm>
                <a:off x="2189000" y="3678700"/>
                <a:ext cx="660825" cy="649975"/>
                <a:chOff x="1300875" y="3678700"/>
                <a:chExt cx="660825" cy="649975"/>
              </a:xfrm>
            </p:grpSpPr>
            <p:grpSp>
              <p:nvGrpSpPr>
                <p:cNvPr id="1404" name="Shape 1404"/>
                <p:cNvGrpSpPr/>
                <p:nvPr/>
              </p:nvGrpSpPr>
              <p:grpSpPr>
                <a:xfrm>
                  <a:off x="1300875" y="4087775"/>
                  <a:ext cx="660825" cy="240900"/>
                  <a:chOff x="1300875" y="4087775"/>
                  <a:chExt cx="660825" cy="240900"/>
                </a:xfrm>
              </p:grpSpPr>
              <p:sp>
                <p:nvSpPr>
                  <p:cNvPr id="1405" name="Shape 1405"/>
                  <p:cNvSpPr/>
                  <p:nvPr/>
                </p:nvSpPr>
                <p:spPr>
                  <a:xfrm>
                    <a:off x="1300875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  <p:sp>
                <p:nvSpPr>
                  <p:cNvPr id="1406" name="Shape 1406"/>
                  <p:cNvSpPr/>
                  <p:nvPr/>
                </p:nvSpPr>
                <p:spPr>
                  <a:xfrm>
                    <a:off x="1720800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F4CCCC"/>
                  </a:solidFill>
                  <a:ln cap="flat" cmpd="sng" w="19050">
                    <a:solidFill>
                      <a:srgbClr val="E06666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</p:grpSp>
            <p:sp>
              <p:nvSpPr>
                <p:cNvPr id="1407" name="Shape 1407"/>
                <p:cNvSpPr/>
                <p:nvPr/>
              </p:nvSpPr>
              <p:spPr>
                <a:xfrm>
                  <a:off x="1546837" y="3678700"/>
                  <a:ext cx="168900" cy="168900"/>
                </a:xfrm>
                <a:prstGeom prst="ellipse">
                  <a:avLst/>
                </a:prstGeom>
                <a:solidFill>
                  <a:srgbClr val="D9D2E9"/>
                </a:solidFill>
                <a:ln cap="flat" cmpd="sng" w="19050">
                  <a:solidFill>
                    <a:srgbClr val="8E7CC3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  <p:txBody>
                <a:bodyPr anchorCtr="0" anchor="ctr" bIns="91425" lIns="91425" rIns="91425" tIns="91425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408" name="Shape 1408"/>
                <p:cNvCxnSpPr>
                  <a:stCxn id="1405" idx="0"/>
                  <a:endCxn id="1407" idx="3"/>
                </p:cNvCxnSpPr>
                <p:nvPr/>
              </p:nvCxnSpPr>
              <p:spPr>
                <a:xfrm flipH="1" rot="10800000">
                  <a:off x="1421325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  <p:cxnSp>
              <p:nvCxnSpPr>
                <p:cNvPr id="1409" name="Shape 1409"/>
                <p:cNvCxnSpPr>
                  <a:stCxn id="1406" idx="0"/>
                  <a:endCxn id="1407" idx="5"/>
                </p:cNvCxnSpPr>
                <p:nvPr/>
              </p:nvCxnSpPr>
              <p:spPr>
                <a:xfrm rot="10800000">
                  <a:off x="1690950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</p:grpSp>
        </p:grpSp>
        <p:sp>
          <p:nvSpPr>
            <p:cNvPr id="1410" name="Shape 1410"/>
            <p:cNvSpPr/>
            <p:nvPr/>
          </p:nvSpPr>
          <p:spPr>
            <a:xfrm>
              <a:off x="1990887" y="2988350"/>
              <a:ext cx="168900" cy="168900"/>
            </a:xfrm>
            <a:prstGeom prst="ellipse">
              <a:avLst/>
            </a:prstGeom>
            <a:solidFill>
              <a:srgbClr val="D9D2E9"/>
            </a:solidFill>
            <a:ln cap="flat" cmpd="sng" w="19050">
              <a:solidFill>
                <a:srgbClr val="8E7CC3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cxnSp>
          <p:nvCxnSpPr>
            <p:cNvPr id="1411" name="Shape 1411"/>
            <p:cNvCxnSpPr>
              <a:stCxn id="1400" idx="7"/>
              <a:endCxn id="1410" idx="3"/>
            </p:cNvCxnSpPr>
            <p:nvPr/>
          </p:nvCxnSpPr>
          <p:spPr>
            <a:xfrm flipH="1" rot="10800000">
              <a:off x="1691002" y="3132534"/>
              <a:ext cx="324600" cy="570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  <p:cxnSp>
          <p:nvCxnSpPr>
            <p:cNvPr id="1412" name="Shape 1412"/>
            <p:cNvCxnSpPr>
              <a:stCxn id="1407" idx="1"/>
              <a:endCxn id="1410" idx="5"/>
            </p:cNvCxnSpPr>
            <p:nvPr/>
          </p:nvCxnSpPr>
          <p:spPr>
            <a:xfrm rot="10800000">
              <a:off x="2135097" y="3132534"/>
              <a:ext cx="324600" cy="570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</p:grpSp>
      <p:grpSp>
        <p:nvGrpSpPr>
          <p:cNvPr id="1413" name="Shape 1413"/>
          <p:cNvGrpSpPr/>
          <p:nvPr/>
        </p:nvGrpSpPr>
        <p:grpSpPr>
          <a:xfrm>
            <a:off x="3018400" y="2607100"/>
            <a:ext cx="1548950" cy="1340325"/>
            <a:chOff x="1300875" y="2988350"/>
            <a:chExt cx="1548950" cy="1340325"/>
          </a:xfrm>
        </p:grpSpPr>
        <p:grpSp>
          <p:nvGrpSpPr>
            <p:cNvPr id="1414" name="Shape 1414"/>
            <p:cNvGrpSpPr/>
            <p:nvPr/>
          </p:nvGrpSpPr>
          <p:grpSpPr>
            <a:xfrm>
              <a:off x="1300875" y="3678700"/>
              <a:ext cx="1548950" cy="649975"/>
              <a:chOff x="1300875" y="3678700"/>
              <a:chExt cx="1548950" cy="649975"/>
            </a:xfrm>
          </p:grpSpPr>
          <p:grpSp>
            <p:nvGrpSpPr>
              <p:cNvPr id="1415" name="Shape 1415"/>
              <p:cNvGrpSpPr/>
              <p:nvPr/>
            </p:nvGrpSpPr>
            <p:grpSpPr>
              <a:xfrm>
                <a:off x="1300875" y="3678700"/>
                <a:ext cx="660825" cy="649975"/>
                <a:chOff x="1300875" y="3678700"/>
                <a:chExt cx="660825" cy="649975"/>
              </a:xfrm>
            </p:grpSpPr>
            <p:grpSp>
              <p:nvGrpSpPr>
                <p:cNvPr id="1416" name="Shape 1416"/>
                <p:cNvGrpSpPr/>
                <p:nvPr/>
              </p:nvGrpSpPr>
              <p:grpSpPr>
                <a:xfrm>
                  <a:off x="1300875" y="4087775"/>
                  <a:ext cx="660825" cy="240900"/>
                  <a:chOff x="1300875" y="4087775"/>
                  <a:chExt cx="660825" cy="240900"/>
                </a:xfrm>
              </p:grpSpPr>
              <p:sp>
                <p:nvSpPr>
                  <p:cNvPr id="1417" name="Shape 1417"/>
                  <p:cNvSpPr/>
                  <p:nvPr/>
                </p:nvSpPr>
                <p:spPr>
                  <a:xfrm>
                    <a:off x="1300875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  <p:sp>
                <p:nvSpPr>
                  <p:cNvPr id="1418" name="Shape 1418"/>
                  <p:cNvSpPr/>
                  <p:nvPr/>
                </p:nvSpPr>
                <p:spPr>
                  <a:xfrm>
                    <a:off x="1720800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</p:grpSp>
            <p:sp>
              <p:nvSpPr>
                <p:cNvPr id="1419" name="Shape 1419"/>
                <p:cNvSpPr/>
                <p:nvPr/>
              </p:nvSpPr>
              <p:spPr>
                <a:xfrm>
                  <a:off x="1546837" y="3678700"/>
                  <a:ext cx="168900" cy="168900"/>
                </a:xfrm>
                <a:prstGeom prst="ellipse">
                  <a:avLst/>
                </a:prstGeom>
                <a:solidFill>
                  <a:srgbClr val="D9D2E9"/>
                </a:solidFill>
                <a:ln cap="flat" cmpd="sng" w="19050">
                  <a:solidFill>
                    <a:srgbClr val="8E7CC3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  <p:txBody>
                <a:bodyPr anchorCtr="0" anchor="ctr" bIns="91425" lIns="91425" rIns="91425" tIns="91425">
                  <a:noAutofit/>
                </a:bodyPr>
                <a:lstStyle/>
                <a:p>
                  <a:pPr lvl="0" rt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420" name="Shape 1420"/>
                <p:cNvCxnSpPr>
                  <a:stCxn id="1417" idx="0"/>
                  <a:endCxn id="1419" idx="3"/>
                </p:cNvCxnSpPr>
                <p:nvPr/>
              </p:nvCxnSpPr>
              <p:spPr>
                <a:xfrm flipH="1" rot="10800000">
                  <a:off x="1421325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  <p:cxnSp>
              <p:nvCxnSpPr>
                <p:cNvPr id="1421" name="Shape 1421"/>
                <p:cNvCxnSpPr>
                  <a:stCxn id="1418" idx="0"/>
                  <a:endCxn id="1419" idx="5"/>
                </p:cNvCxnSpPr>
                <p:nvPr/>
              </p:nvCxnSpPr>
              <p:spPr>
                <a:xfrm rot="10800000">
                  <a:off x="1690950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</p:grpSp>
          <p:grpSp>
            <p:nvGrpSpPr>
              <p:cNvPr id="1422" name="Shape 1422"/>
              <p:cNvGrpSpPr/>
              <p:nvPr/>
            </p:nvGrpSpPr>
            <p:grpSpPr>
              <a:xfrm>
                <a:off x="2189000" y="3678700"/>
                <a:ext cx="660825" cy="649975"/>
                <a:chOff x="1300875" y="3678700"/>
                <a:chExt cx="660825" cy="649975"/>
              </a:xfrm>
            </p:grpSpPr>
            <p:grpSp>
              <p:nvGrpSpPr>
                <p:cNvPr id="1423" name="Shape 1423"/>
                <p:cNvGrpSpPr/>
                <p:nvPr/>
              </p:nvGrpSpPr>
              <p:grpSpPr>
                <a:xfrm>
                  <a:off x="1300875" y="4087775"/>
                  <a:ext cx="660825" cy="240900"/>
                  <a:chOff x="1300875" y="4087775"/>
                  <a:chExt cx="660825" cy="240900"/>
                </a:xfrm>
              </p:grpSpPr>
              <p:sp>
                <p:nvSpPr>
                  <p:cNvPr id="1424" name="Shape 1424"/>
                  <p:cNvSpPr/>
                  <p:nvPr/>
                </p:nvSpPr>
                <p:spPr>
                  <a:xfrm>
                    <a:off x="1300875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  <p:sp>
                <p:nvSpPr>
                  <p:cNvPr id="1425" name="Shape 1425"/>
                  <p:cNvSpPr/>
                  <p:nvPr/>
                </p:nvSpPr>
                <p:spPr>
                  <a:xfrm>
                    <a:off x="1720800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</p:grpSp>
            <p:sp>
              <p:nvSpPr>
                <p:cNvPr id="1426" name="Shape 1426"/>
                <p:cNvSpPr/>
                <p:nvPr/>
              </p:nvSpPr>
              <p:spPr>
                <a:xfrm>
                  <a:off x="1546837" y="3678700"/>
                  <a:ext cx="168900" cy="168900"/>
                </a:xfrm>
                <a:prstGeom prst="ellipse">
                  <a:avLst/>
                </a:prstGeom>
                <a:solidFill>
                  <a:srgbClr val="D9D2E9"/>
                </a:solidFill>
                <a:ln cap="flat" cmpd="sng" w="19050">
                  <a:solidFill>
                    <a:srgbClr val="8E7CC3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  <p:txBody>
                <a:bodyPr anchorCtr="0" anchor="ctr" bIns="91425" lIns="91425" rIns="91425" tIns="91425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427" name="Shape 1427"/>
                <p:cNvCxnSpPr>
                  <a:stCxn id="1424" idx="0"/>
                  <a:endCxn id="1426" idx="3"/>
                </p:cNvCxnSpPr>
                <p:nvPr/>
              </p:nvCxnSpPr>
              <p:spPr>
                <a:xfrm flipH="1" rot="10800000">
                  <a:off x="1421325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  <p:cxnSp>
              <p:nvCxnSpPr>
                <p:cNvPr id="1428" name="Shape 1428"/>
                <p:cNvCxnSpPr>
                  <a:stCxn id="1425" idx="0"/>
                  <a:endCxn id="1426" idx="5"/>
                </p:cNvCxnSpPr>
                <p:nvPr/>
              </p:nvCxnSpPr>
              <p:spPr>
                <a:xfrm rot="10800000">
                  <a:off x="1690950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</p:grpSp>
        </p:grpSp>
        <p:sp>
          <p:nvSpPr>
            <p:cNvPr id="1429" name="Shape 1429"/>
            <p:cNvSpPr/>
            <p:nvPr/>
          </p:nvSpPr>
          <p:spPr>
            <a:xfrm>
              <a:off x="1990887" y="2988350"/>
              <a:ext cx="168900" cy="168900"/>
            </a:xfrm>
            <a:prstGeom prst="ellipse">
              <a:avLst/>
            </a:prstGeom>
            <a:solidFill>
              <a:srgbClr val="D9D2E9"/>
            </a:solidFill>
            <a:ln cap="flat" cmpd="sng" w="19050">
              <a:solidFill>
                <a:srgbClr val="8E7CC3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cxnSp>
          <p:nvCxnSpPr>
            <p:cNvPr id="1430" name="Shape 1430"/>
            <p:cNvCxnSpPr>
              <a:stCxn id="1419" idx="7"/>
              <a:endCxn id="1429" idx="3"/>
            </p:cNvCxnSpPr>
            <p:nvPr/>
          </p:nvCxnSpPr>
          <p:spPr>
            <a:xfrm flipH="1" rot="10800000">
              <a:off x="1691002" y="3132534"/>
              <a:ext cx="324600" cy="570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  <p:cxnSp>
          <p:nvCxnSpPr>
            <p:cNvPr id="1431" name="Shape 1431"/>
            <p:cNvCxnSpPr>
              <a:stCxn id="1426" idx="1"/>
              <a:endCxn id="1429" idx="5"/>
            </p:cNvCxnSpPr>
            <p:nvPr/>
          </p:nvCxnSpPr>
          <p:spPr>
            <a:xfrm rot="10800000">
              <a:off x="2135097" y="3132534"/>
              <a:ext cx="324600" cy="570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</p:grpSp>
      <p:sp>
        <p:nvSpPr>
          <p:cNvPr id="1432" name="Shape 1432"/>
          <p:cNvSpPr/>
          <p:nvPr/>
        </p:nvSpPr>
        <p:spPr>
          <a:xfrm>
            <a:off x="2769387" y="1696025"/>
            <a:ext cx="168900" cy="168900"/>
          </a:xfrm>
          <a:prstGeom prst="ellipse">
            <a:avLst/>
          </a:prstGeom>
          <a:solidFill>
            <a:srgbClr val="D9D2E9"/>
          </a:solidFill>
          <a:ln cap="flat" cmpd="sng" w="19050">
            <a:solidFill>
              <a:srgbClr val="8E7CC3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433" name="Shape 1433"/>
          <p:cNvCxnSpPr>
            <a:stCxn id="1410" idx="7"/>
            <a:endCxn id="1432" idx="3"/>
          </p:cNvCxnSpPr>
          <p:nvPr/>
        </p:nvCxnSpPr>
        <p:spPr>
          <a:xfrm flipH="1" rot="10800000">
            <a:off x="1974527" y="1840134"/>
            <a:ext cx="819600" cy="79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434" name="Shape 1434"/>
          <p:cNvCxnSpPr>
            <a:stCxn id="1432" idx="5"/>
            <a:endCxn id="1429" idx="1"/>
          </p:cNvCxnSpPr>
          <p:nvPr/>
        </p:nvCxnSpPr>
        <p:spPr>
          <a:xfrm>
            <a:off x="2913552" y="1840190"/>
            <a:ext cx="819600" cy="79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435" name="Shape 1435"/>
          <p:cNvSpPr txBox="1"/>
          <p:nvPr/>
        </p:nvSpPr>
        <p:spPr>
          <a:xfrm>
            <a:off x="100995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436" name="Shape 1436"/>
          <p:cNvSpPr txBox="1"/>
          <p:nvPr/>
        </p:nvSpPr>
        <p:spPr>
          <a:xfrm>
            <a:off x="142990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437" name="Shape 1437"/>
          <p:cNvSpPr txBox="1"/>
          <p:nvPr/>
        </p:nvSpPr>
        <p:spPr>
          <a:xfrm>
            <a:off x="18966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438" name="Shape 1438"/>
          <p:cNvSpPr txBox="1"/>
          <p:nvPr/>
        </p:nvSpPr>
        <p:spPr>
          <a:xfrm>
            <a:off x="23232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439" name="Shape 1439"/>
          <p:cNvSpPr txBox="1"/>
          <p:nvPr/>
        </p:nvSpPr>
        <p:spPr>
          <a:xfrm>
            <a:off x="288012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100</a:t>
            </a:r>
          </a:p>
        </p:txBody>
      </p:sp>
      <p:sp>
        <p:nvSpPr>
          <p:cNvPr id="1440" name="Shape 1440"/>
          <p:cNvSpPr txBox="1"/>
          <p:nvPr/>
        </p:nvSpPr>
        <p:spPr>
          <a:xfrm>
            <a:off x="331702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  <p:sp>
        <p:nvSpPr>
          <p:cNvPr id="1441" name="Shape 1441"/>
          <p:cNvSpPr txBox="1"/>
          <p:nvPr/>
        </p:nvSpPr>
        <p:spPr>
          <a:xfrm>
            <a:off x="37770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442" name="Shape 1442"/>
          <p:cNvSpPr txBox="1"/>
          <p:nvPr/>
        </p:nvSpPr>
        <p:spPr>
          <a:xfrm>
            <a:off x="421710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443" name="Shape 1443"/>
          <p:cNvSpPr txBox="1"/>
          <p:nvPr/>
        </p:nvSpPr>
        <p:spPr>
          <a:xfrm>
            <a:off x="1009950" y="29281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00X</a:t>
            </a:r>
          </a:p>
        </p:txBody>
      </p:sp>
      <p:sp>
        <p:nvSpPr>
          <p:cNvPr id="1444" name="Shape 1444"/>
          <p:cNvSpPr txBox="1"/>
          <p:nvPr/>
        </p:nvSpPr>
        <p:spPr>
          <a:xfrm>
            <a:off x="1353500" y="22594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0XX</a:t>
            </a:r>
          </a:p>
        </p:txBody>
      </p:sp>
      <p:sp>
        <p:nvSpPr>
          <p:cNvPr id="1445" name="Shape 1445"/>
          <p:cNvSpPr txBox="1"/>
          <p:nvPr/>
        </p:nvSpPr>
        <p:spPr>
          <a:xfrm>
            <a:off x="2221575" y="13483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XXX</a:t>
            </a:r>
          </a:p>
        </p:txBody>
      </p:sp>
      <p:sp>
        <p:nvSpPr>
          <p:cNvPr id="1446" name="Shape 1446"/>
          <p:cNvSpPr txBox="1"/>
          <p:nvPr>
            <p:ph idx="1" type="body"/>
          </p:nvPr>
        </p:nvSpPr>
        <p:spPr>
          <a:xfrm>
            <a:off x="5066700" y="1196875"/>
            <a:ext cx="3765600" cy="11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one neighbor for each prefix in opposite subtree</a:t>
            </a:r>
          </a:p>
        </p:txBody>
      </p:sp>
      <p:sp>
        <p:nvSpPr>
          <p:cNvPr id="1447" name="Shape 1447"/>
          <p:cNvSpPr txBox="1"/>
          <p:nvPr>
            <p:ph idx="1" type="body"/>
          </p:nvPr>
        </p:nvSpPr>
        <p:spPr>
          <a:xfrm>
            <a:off x="5066700" y="2035075"/>
            <a:ext cx="3765600" cy="870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Route selection - route to neighbor in subtree of destination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51" name="Shape 1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2" name="Shape 145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Tree</a:t>
            </a:r>
          </a:p>
        </p:txBody>
      </p:sp>
      <p:grpSp>
        <p:nvGrpSpPr>
          <p:cNvPr id="1453" name="Shape 1453"/>
          <p:cNvGrpSpPr/>
          <p:nvPr/>
        </p:nvGrpSpPr>
        <p:grpSpPr>
          <a:xfrm>
            <a:off x="1140350" y="2607100"/>
            <a:ext cx="1548950" cy="1340325"/>
            <a:chOff x="1300875" y="2988350"/>
            <a:chExt cx="1548950" cy="1340325"/>
          </a:xfrm>
        </p:grpSpPr>
        <p:grpSp>
          <p:nvGrpSpPr>
            <p:cNvPr id="1454" name="Shape 1454"/>
            <p:cNvGrpSpPr/>
            <p:nvPr/>
          </p:nvGrpSpPr>
          <p:grpSpPr>
            <a:xfrm>
              <a:off x="1300875" y="3678700"/>
              <a:ext cx="1548950" cy="649975"/>
              <a:chOff x="1300875" y="3678700"/>
              <a:chExt cx="1548950" cy="649975"/>
            </a:xfrm>
          </p:grpSpPr>
          <p:grpSp>
            <p:nvGrpSpPr>
              <p:cNvPr id="1455" name="Shape 1455"/>
              <p:cNvGrpSpPr/>
              <p:nvPr/>
            </p:nvGrpSpPr>
            <p:grpSpPr>
              <a:xfrm>
                <a:off x="1300875" y="3678700"/>
                <a:ext cx="660825" cy="649975"/>
                <a:chOff x="1300875" y="3678700"/>
                <a:chExt cx="660825" cy="649975"/>
              </a:xfrm>
            </p:grpSpPr>
            <p:grpSp>
              <p:nvGrpSpPr>
                <p:cNvPr id="1456" name="Shape 1456"/>
                <p:cNvGrpSpPr/>
                <p:nvPr/>
              </p:nvGrpSpPr>
              <p:grpSpPr>
                <a:xfrm>
                  <a:off x="1300875" y="4087775"/>
                  <a:ext cx="660825" cy="240900"/>
                  <a:chOff x="1300875" y="4087775"/>
                  <a:chExt cx="660825" cy="240900"/>
                </a:xfrm>
              </p:grpSpPr>
              <p:sp>
                <p:nvSpPr>
                  <p:cNvPr id="1457" name="Shape 1457"/>
                  <p:cNvSpPr/>
                  <p:nvPr/>
                </p:nvSpPr>
                <p:spPr>
                  <a:xfrm>
                    <a:off x="1300875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D9EAD3"/>
                  </a:solidFill>
                  <a:ln cap="flat" cmpd="sng" w="19050">
                    <a:solidFill>
                      <a:srgbClr val="93C47D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  <p:sp>
                <p:nvSpPr>
                  <p:cNvPr id="1458" name="Shape 1458"/>
                  <p:cNvSpPr/>
                  <p:nvPr/>
                </p:nvSpPr>
                <p:spPr>
                  <a:xfrm>
                    <a:off x="1720800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</p:grpSp>
            <p:sp>
              <p:nvSpPr>
                <p:cNvPr id="1459" name="Shape 1459"/>
                <p:cNvSpPr/>
                <p:nvPr/>
              </p:nvSpPr>
              <p:spPr>
                <a:xfrm>
                  <a:off x="1546837" y="3678700"/>
                  <a:ext cx="168900" cy="168900"/>
                </a:xfrm>
                <a:prstGeom prst="ellipse">
                  <a:avLst/>
                </a:prstGeom>
                <a:solidFill>
                  <a:srgbClr val="D9D2E9"/>
                </a:solidFill>
                <a:ln cap="flat" cmpd="sng" w="19050">
                  <a:solidFill>
                    <a:srgbClr val="8E7CC3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  <p:txBody>
                <a:bodyPr anchorCtr="0" anchor="ctr" bIns="91425" lIns="91425" rIns="91425" tIns="91425">
                  <a:noAutofit/>
                </a:bodyPr>
                <a:lstStyle/>
                <a:p>
                  <a:pPr lvl="0" rt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460" name="Shape 1460"/>
                <p:cNvCxnSpPr>
                  <a:stCxn id="1457" idx="0"/>
                  <a:endCxn id="1459" idx="3"/>
                </p:cNvCxnSpPr>
                <p:nvPr/>
              </p:nvCxnSpPr>
              <p:spPr>
                <a:xfrm flipH="1" rot="10800000">
                  <a:off x="1421325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  <p:cxnSp>
              <p:nvCxnSpPr>
                <p:cNvPr id="1461" name="Shape 1461"/>
                <p:cNvCxnSpPr>
                  <a:stCxn id="1458" idx="0"/>
                  <a:endCxn id="1459" idx="5"/>
                </p:cNvCxnSpPr>
                <p:nvPr/>
              </p:nvCxnSpPr>
              <p:spPr>
                <a:xfrm rot="10800000">
                  <a:off x="1690950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</p:grpSp>
          <p:grpSp>
            <p:nvGrpSpPr>
              <p:cNvPr id="1462" name="Shape 1462"/>
              <p:cNvGrpSpPr/>
              <p:nvPr/>
            </p:nvGrpSpPr>
            <p:grpSpPr>
              <a:xfrm>
                <a:off x="2189000" y="3678700"/>
                <a:ext cx="660825" cy="649975"/>
                <a:chOff x="1300875" y="3678700"/>
                <a:chExt cx="660825" cy="649975"/>
              </a:xfrm>
            </p:grpSpPr>
            <p:grpSp>
              <p:nvGrpSpPr>
                <p:cNvPr id="1463" name="Shape 1463"/>
                <p:cNvGrpSpPr/>
                <p:nvPr/>
              </p:nvGrpSpPr>
              <p:grpSpPr>
                <a:xfrm>
                  <a:off x="1300875" y="4087775"/>
                  <a:ext cx="660825" cy="240900"/>
                  <a:chOff x="1300875" y="4087775"/>
                  <a:chExt cx="660825" cy="240900"/>
                </a:xfrm>
              </p:grpSpPr>
              <p:sp>
                <p:nvSpPr>
                  <p:cNvPr id="1464" name="Shape 1464"/>
                  <p:cNvSpPr/>
                  <p:nvPr/>
                </p:nvSpPr>
                <p:spPr>
                  <a:xfrm>
                    <a:off x="1300875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  <p:sp>
                <p:nvSpPr>
                  <p:cNvPr id="1465" name="Shape 1465"/>
                  <p:cNvSpPr/>
                  <p:nvPr/>
                </p:nvSpPr>
                <p:spPr>
                  <a:xfrm>
                    <a:off x="1720800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F4CCCC"/>
                  </a:solidFill>
                  <a:ln cap="flat" cmpd="sng" w="19050">
                    <a:solidFill>
                      <a:srgbClr val="E06666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</p:grpSp>
            <p:sp>
              <p:nvSpPr>
                <p:cNvPr id="1466" name="Shape 1466"/>
                <p:cNvSpPr/>
                <p:nvPr/>
              </p:nvSpPr>
              <p:spPr>
                <a:xfrm>
                  <a:off x="1546837" y="3678700"/>
                  <a:ext cx="168900" cy="168900"/>
                </a:xfrm>
                <a:prstGeom prst="ellipse">
                  <a:avLst/>
                </a:prstGeom>
                <a:solidFill>
                  <a:srgbClr val="D9D2E9"/>
                </a:solidFill>
                <a:ln cap="flat" cmpd="sng" w="19050">
                  <a:solidFill>
                    <a:srgbClr val="8E7CC3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  <p:txBody>
                <a:bodyPr anchorCtr="0" anchor="ctr" bIns="91425" lIns="91425" rIns="91425" tIns="91425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467" name="Shape 1467"/>
                <p:cNvCxnSpPr>
                  <a:stCxn id="1464" idx="0"/>
                  <a:endCxn id="1466" idx="3"/>
                </p:cNvCxnSpPr>
                <p:nvPr/>
              </p:nvCxnSpPr>
              <p:spPr>
                <a:xfrm flipH="1" rot="10800000">
                  <a:off x="1421325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  <p:cxnSp>
              <p:nvCxnSpPr>
                <p:cNvPr id="1468" name="Shape 1468"/>
                <p:cNvCxnSpPr>
                  <a:stCxn id="1465" idx="0"/>
                  <a:endCxn id="1466" idx="5"/>
                </p:cNvCxnSpPr>
                <p:nvPr/>
              </p:nvCxnSpPr>
              <p:spPr>
                <a:xfrm rot="10800000">
                  <a:off x="1690950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</p:grpSp>
        </p:grpSp>
        <p:sp>
          <p:nvSpPr>
            <p:cNvPr id="1469" name="Shape 1469"/>
            <p:cNvSpPr/>
            <p:nvPr/>
          </p:nvSpPr>
          <p:spPr>
            <a:xfrm>
              <a:off x="1990887" y="2988350"/>
              <a:ext cx="168900" cy="168900"/>
            </a:xfrm>
            <a:prstGeom prst="ellipse">
              <a:avLst/>
            </a:prstGeom>
            <a:solidFill>
              <a:srgbClr val="D9D2E9"/>
            </a:solidFill>
            <a:ln cap="flat" cmpd="sng" w="19050">
              <a:solidFill>
                <a:srgbClr val="8E7CC3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cxnSp>
          <p:nvCxnSpPr>
            <p:cNvPr id="1470" name="Shape 1470"/>
            <p:cNvCxnSpPr>
              <a:stCxn id="1459" idx="7"/>
              <a:endCxn id="1469" idx="3"/>
            </p:cNvCxnSpPr>
            <p:nvPr/>
          </p:nvCxnSpPr>
          <p:spPr>
            <a:xfrm flipH="1" rot="10800000">
              <a:off x="1691002" y="3132534"/>
              <a:ext cx="324600" cy="570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  <p:cxnSp>
          <p:nvCxnSpPr>
            <p:cNvPr id="1471" name="Shape 1471"/>
            <p:cNvCxnSpPr>
              <a:stCxn id="1466" idx="1"/>
              <a:endCxn id="1469" idx="5"/>
            </p:cNvCxnSpPr>
            <p:nvPr/>
          </p:nvCxnSpPr>
          <p:spPr>
            <a:xfrm rot="10800000">
              <a:off x="2135097" y="3132534"/>
              <a:ext cx="324600" cy="570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</p:grpSp>
      <p:grpSp>
        <p:nvGrpSpPr>
          <p:cNvPr id="1472" name="Shape 1472"/>
          <p:cNvGrpSpPr/>
          <p:nvPr/>
        </p:nvGrpSpPr>
        <p:grpSpPr>
          <a:xfrm>
            <a:off x="3018400" y="2607100"/>
            <a:ext cx="1548950" cy="1340325"/>
            <a:chOff x="1300875" y="2988350"/>
            <a:chExt cx="1548950" cy="1340325"/>
          </a:xfrm>
        </p:grpSpPr>
        <p:grpSp>
          <p:nvGrpSpPr>
            <p:cNvPr id="1473" name="Shape 1473"/>
            <p:cNvGrpSpPr/>
            <p:nvPr/>
          </p:nvGrpSpPr>
          <p:grpSpPr>
            <a:xfrm>
              <a:off x="1300875" y="3678700"/>
              <a:ext cx="1548950" cy="649975"/>
              <a:chOff x="1300875" y="3678700"/>
              <a:chExt cx="1548950" cy="649975"/>
            </a:xfrm>
          </p:grpSpPr>
          <p:grpSp>
            <p:nvGrpSpPr>
              <p:cNvPr id="1474" name="Shape 1474"/>
              <p:cNvGrpSpPr/>
              <p:nvPr/>
            </p:nvGrpSpPr>
            <p:grpSpPr>
              <a:xfrm>
                <a:off x="1300875" y="3678700"/>
                <a:ext cx="660825" cy="649975"/>
                <a:chOff x="1300875" y="3678700"/>
                <a:chExt cx="660825" cy="649975"/>
              </a:xfrm>
            </p:grpSpPr>
            <p:grpSp>
              <p:nvGrpSpPr>
                <p:cNvPr id="1475" name="Shape 1475"/>
                <p:cNvGrpSpPr/>
                <p:nvPr/>
              </p:nvGrpSpPr>
              <p:grpSpPr>
                <a:xfrm>
                  <a:off x="1300875" y="4087775"/>
                  <a:ext cx="660825" cy="240900"/>
                  <a:chOff x="1300875" y="4087775"/>
                  <a:chExt cx="660825" cy="240900"/>
                </a:xfrm>
              </p:grpSpPr>
              <p:sp>
                <p:nvSpPr>
                  <p:cNvPr id="1476" name="Shape 1476"/>
                  <p:cNvSpPr/>
                  <p:nvPr/>
                </p:nvSpPr>
                <p:spPr>
                  <a:xfrm>
                    <a:off x="1300875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  <p:sp>
                <p:nvSpPr>
                  <p:cNvPr id="1477" name="Shape 1477"/>
                  <p:cNvSpPr/>
                  <p:nvPr/>
                </p:nvSpPr>
                <p:spPr>
                  <a:xfrm>
                    <a:off x="1720800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</p:grpSp>
            <p:sp>
              <p:nvSpPr>
                <p:cNvPr id="1478" name="Shape 1478"/>
                <p:cNvSpPr/>
                <p:nvPr/>
              </p:nvSpPr>
              <p:spPr>
                <a:xfrm>
                  <a:off x="1546837" y="3678700"/>
                  <a:ext cx="168900" cy="168900"/>
                </a:xfrm>
                <a:prstGeom prst="ellipse">
                  <a:avLst/>
                </a:prstGeom>
                <a:solidFill>
                  <a:srgbClr val="D9D2E9"/>
                </a:solidFill>
                <a:ln cap="flat" cmpd="sng" w="19050">
                  <a:solidFill>
                    <a:srgbClr val="8E7CC3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  <p:txBody>
                <a:bodyPr anchorCtr="0" anchor="ctr" bIns="91425" lIns="91425" rIns="91425" tIns="91425">
                  <a:noAutofit/>
                </a:bodyPr>
                <a:lstStyle/>
                <a:p>
                  <a:pPr lvl="0" rt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479" name="Shape 1479"/>
                <p:cNvCxnSpPr>
                  <a:stCxn id="1476" idx="0"/>
                  <a:endCxn id="1478" idx="3"/>
                </p:cNvCxnSpPr>
                <p:nvPr/>
              </p:nvCxnSpPr>
              <p:spPr>
                <a:xfrm flipH="1" rot="10800000">
                  <a:off x="1421325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  <p:cxnSp>
              <p:nvCxnSpPr>
                <p:cNvPr id="1480" name="Shape 1480"/>
                <p:cNvCxnSpPr>
                  <a:stCxn id="1477" idx="0"/>
                  <a:endCxn id="1478" idx="5"/>
                </p:cNvCxnSpPr>
                <p:nvPr/>
              </p:nvCxnSpPr>
              <p:spPr>
                <a:xfrm rot="10800000">
                  <a:off x="1690950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</p:grpSp>
          <p:grpSp>
            <p:nvGrpSpPr>
              <p:cNvPr id="1481" name="Shape 1481"/>
              <p:cNvGrpSpPr/>
              <p:nvPr/>
            </p:nvGrpSpPr>
            <p:grpSpPr>
              <a:xfrm>
                <a:off x="2189000" y="3678700"/>
                <a:ext cx="660825" cy="649975"/>
                <a:chOff x="1300875" y="3678700"/>
                <a:chExt cx="660825" cy="649975"/>
              </a:xfrm>
            </p:grpSpPr>
            <p:grpSp>
              <p:nvGrpSpPr>
                <p:cNvPr id="1482" name="Shape 1482"/>
                <p:cNvGrpSpPr/>
                <p:nvPr/>
              </p:nvGrpSpPr>
              <p:grpSpPr>
                <a:xfrm>
                  <a:off x="1300875" y="4087775"/>
                  <a:ext cx="660825" cy="240900"/>
                  <a:chOff x="1300875" y="4087775"/>
                  <a:chExt cx="660825" cy="240900"/>
                </a:xfrm>
              </p:grpSpPr>
              <p:sp>
                <p:nvSpPr>
                  <p:cNvPr id="1483" name="Shape 1483"/>
                  <p:cNvSpPr/>
                  <p:nvPr/>
                </p:nvSpPr>
                <p:spPr>
                  <a:xfrm>
                    <a:off x="1300875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  <p:sp>
                <p:nvSpPr>
                  <p:cNvPr id="1484" name="Shape 1484"/>
                  <p:cNvSpPr/>
                  <p:nvPr/>
                </p:nvSpPr>
                <p:spPr>
                  <a:xfrm>
                    <a:off x="1720800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</p:grpSp>
            <p:sp>
              <p:nvSpPr>
                <p:cNvPr id="1485" name="Shape 1485"/>
                <p:cNvSpPr/>
                <p:nvPr/>
              </p:nvSpPr>
              <p:spPr>
                <a:xfrm>
                  <a:off x="1546837" y="3678700"/>
                  <a:ext cx="168900" cy="168900"/>
                </a:xfrm>
                <a:prstGeom prst="ellipse">
                  <a:avLst/>
                </a:prstGeom>
                <a:solidFill>
                  <a:srgbClr val="D9D2E9"/>
                </a:solidFill>
                <a:ln cap="flat" cmpd="sng" w="19050">
                  <a:solidFill>
                    <a:srgbClr val="8E7CC3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  <p:txBody>
                <a:bodyPr anchorCtr="0" anchor="ctr" bIns="91425" lIns="91425" rIns="91425" tIns="91425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486" name="Shape 1486"/>
                <p:cNvCxnSpPr>
                  <a:stCxn id="1483" idx="0"/>
                  <a:endCxn id="1485" idx="3"/>
                </p:cNvCxnSpPr>
                <p:nvPr/>
              </p:nvCxnSpPr>
              <p:spPr>
                <a:xfrm flipH="1" rot="10800000">
                  <a:off x="1421325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  <p:cxnSp>
              <p:nvCxnSpPr>
                <p:cNvPr id="1487" name="Shape 1487"/>
                <p:cNvCxnSpPr>
                  <a:stCxn id="1484" idx="0"/>
                  <a:endCxn id="1485" idx="5"/>
                </p:cNvCxnSpPr>
                <p:nvPr/>
              </p:nvCxnSpPr>
              <p:spPr>
                <a:xfrm rot="10800000">
                  <a:off x="1690950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</p:grpSp>
        </p:grpSp>
        <p:sp>
          <p:nvSpPr>
            <p:cNvPr id="1488" name="Shape 1488"/>
            <p:cNvSpPr/>
            <p:nvPr/>
          </p:nvSpPr>
          <p:spPr>
            <a:xfrm>
              <a:off x="1990887" y="2988350"/>
              <a:ext cx="168900" cy="168900"/>
            </a:xfrm>
            <a:prstGeom prst="ellipse">
              <a:avLst/>
            </a:prstGeom>
            <a:solidFill>
              <a:srgbClr val="D9D2E9"/>
            </a:solidFill>
            <a:ln cap="flat" cmpd="sng" w="19050">
              <a:solidFill>
                <a:srgbClr val="8E7CC3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cxnSp>
          <p:nvCxnSpPr>
            <p:cNvPr id="1489" name="Shape 1489"/>
            <p:cNvCxnSpPr>
              <a:stCxn id="1478" idx="7"/>
              <a:endCxn id="1488" idx="3"/>
            </p:cNvCxnSpPr>
            <p:nvPr/>
          </p:nvCxnSpPr>
          <p:spPr>
            <a:xfrm flipH="1" rot="10800000">
              <a:off x="1691002" y="3132534"/>
              <a:ext cx="324600" cy="570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  <p:cxnSp>
          <p:nvCxnSpPr>
            <p:cNvPr id="1490" name="Shape 1490"/>
            <p:cNvCxnSpPr>
              <a:stCxn id="1485" idx="1"/>
              <a:endCxn id="1488" idx="5"/>
            </p:cNvCxnSpPr>
            <p:nvPr/>
          </p:nvCxnSpPr>
          <p:spPr>
            <a:xfrm rot="10800000">
              <a:off x="2135097" y="3132534"/>
              <a:ext cx="324600" cy="570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</p:grpSp>
      <p:sp>
        <p:nvSpPr>
          <p:cNvPr id="1491" name="Shape 1491"/>
          <p:cNvSpPr/>
          <p:nvPr/>
        </p:nvSpPr>
        <p:spPr>
          <a:xfrm>
            <a:off x="2769387" y="1696025"/>
            <a:ext cx="168900" cy="168900"/>
          </a:xfrm>
          <a:prstGeom prst="ellipse">
            <a:avLst/>
          </a:prstGeom>
          <a:solidFill>
            <a:srgbClr val="D9D2E9"/>
          </a:solidFill>
          <a:ln cap="flat" cmpd="sng" w="19050">
            <a:solidFill>
              <a:srgbClr val="8E7CC3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492" name="Shape 1492"/>
          <p:cNvCxnSpPr>
            <a:stCxn id="1469" idx="7"/>
            <a:endCxn id="1491" idx="3"/>
          </p:cNvCxnSpPr>
          <p:nvPr/>
        </p:nvCxnSpPr>
        <p:spPr>
          <a:xfrm flipH="1" rot="10800000">
            <a:off x="1974527" y="1840134"/>
            <a:ext cx="819600" cy="79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493" name="Shape 1493"/>
          <p:cNvCxnSpPr>
            <a:stCxn id="1491" idx="5"/>
            <a:endCxn id="1488" idx="1"/>
          </p:cNvCxnSpPr>
          <p:nvPr/>
        </p:nvCxnSpPr>
        <p:spPr>
          <a:xfrm>
            <a:off x="2913552" y="1840190"/>
            <a:ext cx="819600" cy="79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494" name="Shape 1494"/>
          <p:cNvSpPr txBox="1"/>
          <p:nvPr/>
        </p:nvSpPr>
        <p:spPr>
          <a:xfrm>
            <a:off x="100995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495" name="Shape 1495"/>
          <p:cNvSpPr txBox="1"/>
          <p:nvPr/>
        </p:nvSpPr>
        <p:spPr>
          <a:xfrm>
            <a:off x="142990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496" name="Shape 1496"/>
          <p:cNvSpPr txBox="1"/>
          <p:nvPr/>
        </p:nvSpPr>
        <p:spPr>
          <a:xfrm>
            <a:off x="18966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497" name="Shape 1497"/>
          <p:cNvSpPr txBox="1"/>
          <p:nvPr/>
        </p:nvSpPr>
        <p:spPr>
          <a:xfrm>
            <a:off x="23232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498" name="Shape 1498"/>
          <p:cNvSpPr txBox="1"/>
          <p:nvPr/>
        </p:nvSpPr>
        <p:spPr>
          <a:xfrm>
            <a:off x="288012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100</a:t>
            </a:r>
          </a:p>
        </p:txBody>
      </p:sp>
      <p:sp>
        <p:nvSpPr>
          <p:cNvPr id="1499" name="Shape 1499"/>
          <p:cNvSpPr txBox="1"/>
          <p:nvPr/>
        </p:nvSpPr>
        <p:spPr>
          <a:xfrm>
            <a:off x="331702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  <p:sp>
        <p:nvSpPr>
          <p:cNvPr id="1500" name="Shape 1500"/>
          <p:cNvSpPr txBox="1"/>
          <p:nvPr/>
        </p:nvSpPr>
        <p:spPr>
          <a:xfrm>
            <a:off x="37770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501" name="Shape 1501"/>
          <p:cNvSpPr txBox="1"/>
          <p:nvPr/>
        </p:nvSpPr>
        <p:spPr>
          <a:xfrm>
            <a:off x="421710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502" name="Shape 1502"/>
          <p:cNvSpPr txBox="1"/>
          <p:nvPr/>
        </p:nvSpPr>
        <p:spPr>
          <a:xfrm>
            <a:off x="1009950" y="29281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00X</a:t>
            </a:r>
          </a:p>
        </p:txBody>
      </p:sp>
      <p:sp>
        <p:nvSpPr>
          <p:cNvPr id="1503" name="Shape 1503"/>
          <p:cNvSpPr txBox="1"/>
          <p:nvPr/>
        </p:nvSpPr>
        <p:spPr>
          <a:xfrm>
            <a:off x="1353500" y="22594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0XX</a:t>
            </a:r>
          </a:p>
        </p:txBody>
      </p:sp>
      <p:sp>
        <p:nvSpPr>
          <p:cNvPr id="1504" name="Shape 1504"/>
          <p:cNvSpPr txBox="1"/>
          <p:nvPr/>
        </p:nvSpPr>
        <p:spPr>
          <a:xfrm>
            <a:off x="2221575" y="13483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XXX</a:t>
            </a:r>
          </a:p>
        </p:txBody>
      </p:sp>
      <p:sp>
        <p:nvSpPr>
          <p:cNvPr id="1505" name="Shape 1505"/>
          <p:cNvSpPr txBox="1"/>
          <p:nvPr>
            <p:ph idx="1" type="body"/>
          </p:nvPr>
        </p:nvSpPr>
        <p:spPr>
          <a:xfrm>
            <a:off x="5066700" y="1196875"/>
            <a:ext cx="3765600" cy="11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one neighbor for each prefix in opposite subtree</a:t>
            </a:r>
          </a:p>
        </p:txBody>
      </p:sp>
      <p:sp>
        <p:nvSpPr>
          <p:cNvPr id="1506" name="Shape 1506"/>
          <p:cNvSpPr txBox="1"/>
          <p:nvPr>
            <p:ph idx="1" type="body"/>
          </p:nvPr>
        </p:nvSpPr>
        <p:spPr>
          <a:xfrm>
            <a:off x="5066700" y="2035075"/>
            <a:ext cx="3765600" cy="870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Route selection - route to neighbor in subtree of destination</a:t>
            </a:r>
          </a:p>
        </p:txBody>
      </p:sp>
      <p:sp>
        <p:nvSpPr>
          <p:cNvPr id="1507" name="Shape 1507"/>
          <p:cNvSpPr/>
          <p:nvPr/>
        </p:nvSpPr>
        <p:spPr>
          <a:xfrm>
            <a:off x="1736325" y="2523925"/>
            <a:ext cx="357000" cy="3477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1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2" name="Shape 15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Tree</a:t>
            </a:r>
          </a:p>
        </p:txBody>
      </p:sp>
      <p:grpSp>
        <p:nvGrpSpPr>
          <p:cNvPr id="1513" name="Shape 1513"/>
          <p:cNvGrpSpPr/>
          <p:nvPr/>
        </p:nvGrpSpPr>
        <p:grpSpPr>
          <a:xfrm>
            <a:off x="1140350" y="2607100"/>
            <a:ext cx="1548950" cy="1340325"/>
            <a:chOff x="1300875" y="2988350"/>
            <a:chExt cx="1548950" cy="1340325"/>
          </a:xfrm>
        </p:grpSpPr>
        <p:grpSp>
          <p:nvGrpSpPr>
            <p:cNvPr id="1514" name="Shape 1514"/>
            <p:cNvGrpSpPr/>
            <p:nvPr/>
          </p:nvGrpSpPr>
          <p:grpSpPr>
            <a:xfrm>
              <a:off x="1300875" y="3678700"/>
              <a:ext cx="1548950" cy="649975"/>
              <a:chOff x="1300875" y="3678700"/>
              <a:chExt cx="1548950" cy="649975"/>
            </a:xfrm>
          </p:grpSpPr>
          <p:grpSp>
            <p:nvGrpSpPr>
              <p:cNvPr id="1515" name="Shape 1515"/>
              <p:cNvGrpSpPr/>
              <p:nvPr/>
            </p:nvGrpSpPr>
            <p:grpSpPr>
              <a:xfrm>
                <a:off x="1300875" y="3678700"/>
                <a:ext cx="660825" cy="649975"/>
                <a:chOff x="1300875" y="3678700"/>
                <a:chExt cx="660825" cy="649975"/>
              </a:xfrm>
            </p:grpSpPr>
            <p:grpSp>
              <p:nvGrpSpPr>
                <p:cNvPr id="1516" name="Shape 1516"/>
                <p:cNvGrpSpPr/>
                <p:nvPr/>
              </p:nvGrpSpPr>
              <p:grpSpPr>
                <a:xfrm>
                  <a:off x="1300875" y="4087775"/>
                  <a:ext cx="660825" cy="240900"/>
                  <a:chOff x="1300875" y="4087775"/>
                  <a:chExt cx="660825" cy="240900"/>
                </a:xfrm>
              </p:grpSpPr>
              <p:sp>
                <p:nvSpPr>
                  <p:cNvPr id="1517" name="Shape 1517"/>
                  <p:cNvSpPr/>
                  <p:nvPr/>
                </p:nvSpPr>
                <p:spPr>
                  <a:xfrm>
                    <a:off x="1300875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D9EAD3"/>
                  </a:solidFill>
                  <a:ln cap="flat" cmpd="sng" w="19050">
                    <a:solidFill>
                      <a:srgbClr val="93C47D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  <p:sp>
                <p:nvSpPr>
                  <p:cNvPr id="1518" name="Shape 1518"/>
                  <p:cNvSpPr/>
                  <p:nvPr/>
                </p:nvSpPr>
                <p:spPr>
                  <a:xfrm>
                    <a:off x="1720800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</p:grpSp>
            <p:sp>
              <p:nvSpPr>
                <p:cNvPr id="1519" name="Shape 1519"/>
                <p:cNvSpPr/>
                <p:nvPr/>
              </p:nvSpPr>
              <p:spPr>
                <a:xfrm>
                  <a:off x="1546837" y="3678700"/>
                  <a:ext cx="168900" cy="168900"/>
                </a:xfrm>
                <a:prstGeom prst="ellipse">
                  <a:avLst/>
                </a:prstGeom>
                <a:solidFill>
                  <a:srgbClr val="D9D2E9"/>
                </a:solidFill>
                <a:ln cap="flat" cmpd="sng" w="19050">
                  <a:solidFill>
                    <a:srgbClr val="8E7CC3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  <p:txBody>
                <a:bodyPr anchorCtr="0" anchor="ctr" bIns="91425" lIns="91425" rIns="91425" tIns="91425">
                  <a:noAutofit/>
                </a:bodyPr>
                <a:lstStyle/>
                <a:p>
                  <a:pPr lvl="0" rt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520" name="Shape 1520"/>
                <p:cNvCxnSpPr>
                  <a:stCxn id="1517" idx="0"/>
                  <a:endCxn id="1519" idx="3"/>
                </p:cNvCxnSpPr>
                <p:nvPr/>
              </p:nvCxnSpPr>
              <p:spPr>
                <a:xfrm flipH="1" rot="10800000">
                  <a:off x="1421325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  <p:cxnSp>
              <p:nvCxnSpPr>
                <p:cNvPr id="1521" name="Shape 1521"/>
                <p:cNvCxnSpPr>
                  <a:stCxn id="1518" idx="0"/>
                  <a:endCxn id="1519" idx="5"/>
                </p:cNvCxnSpPr>
                <p:nvPr/>
              </p:nvCxnSpPr>
              <p:spPr>
                <a:xfrm rot="10800000">
                  <a:off x="1690950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</p:grpSp>
          <p:grpSp>
            <p:nvGrpSpPr>
              <p:cNvPr id="1522" name="Shape 1522"/>
              <p:cNvGrpSpPr/>
              <p:nvPr/>
            </p:nvGrpSpPr>
            <p:grpSpPr>
              <a:xfrm>
                <a:off x="2189000" y="3678700"/>
                <a:ext cx="660825" cy="649975"/>
                <a:chOff x="1300875" y="3678700"/>
                <a:chExt cx="660825" cy="649975"/>
              </a:xfrm>
            </p:grpSpPr>
            <p:grpSp>
              <p:nvGrpSpPr>
                <p:cNvPr id="1523" name="Shape 1523"/>
                <p:cNvGrpSpPr/>
                <p:nvPr/>
              </p:nvGrpSpPr>
              <p:grpSpPr>
                <a:xfrm>
                  <a:off x="1300875" y="4087775"/>
                  <a:ext cx="660825" cy="240900"/>
                  <a:chOff x="1300875" y="4087775"/>
                  <a:chExt cx="660825" cy="240900"/>
                </a:xfrm>
              </p:grpSpPr>
              <p:sp>
                <p:nvSpPr>
                  <p:cNvPr id="1524" name="Shape 1524"/>
                  <p:cNvSpPr/>
                  <p:nvPr/>
                </p:nvSpPr>
                <p:spPr>
                  <a:xfrm>
                    <a:off x="1300875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  <p:sp>
                <p:nvSpPr>
                  <p:cNvPr id="1525" name="Shape 1525"/>
                  <p:cNvSpPr/>
                  <p:nvPr/>
                </p:nvSpPr>
                <p:spPr>
                  <a:xfrm>
                    <a:off x="1720800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F4CCCC"/>
                  </a:solidFill>
                  <a:ln cap="flat" cmpd="sng" w="19050">
                    <a:solidFill>
                      <a:srgbClr val="E06666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</p:grpSp>
            <p:sp>
              <p:nvSpPr>
                <p:cNvPr id="1526" name="Shape 1526"/>
                <p:cNvSpPr/>
                <p:nvPr/>
              </p:nvSpPr>
              <p:spPr>
                <a:xfrm>
                  <a:off x="1546837" y="3678700"/>
                  <a:ext cx="168900" cy="168900"/>
                </a:xfrm>
                <a:prstGeom prst="ellipse">
                  <a:avLst/>
                </a:prstGeom>
                <a:solidFill>
                  <a:srgbClr val="D9D2E9"/>
                </a:solidFill>
                <a:ln cap="flat" cmpd="sng" w="19050">
                  <a:solidFill>
                    <a:srgbClr val="8E7CC3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  <p:txBody>
                <a:bodyPr anchorCtr="0" anchor="ctr" bIns="91425" lIns="91425" rIns="91425" tIns="91425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527" name="Shape 1527"/>
                <p:cNvCxnSpPr>
                  <a:stCxn id="1524" idx="0"/>
                  <a:endCxn id="1526" idx="3"/>
                </p:cNvCxnSpPr>
                <p:nvPr/>
              </p:nvCxnSpPr>
              <p:spPr>
                <a:xfrm flipH="1" rot="10800000">
                  <a:off x="1421325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  <p:cxnSp>
              <p:nvCxnSpPr>
                <p:cNvPr id="1528" name="Shape 1528"/>
                <p:cNvCxnSpPr>
                  <a:stCxn id="1525" idx="0"/>
                  <a:endCxn id="1526" idx="5"/>
                </p:cNvCxnSpPr>
                <p:nvPr/>
              </p:nvCxnSpPr>
              <p:spPr>
                <a:xfrm rot="10800000">
                  <a:off x="1690950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</p:grpSp>
        </p:grpSp>
        <p:sp>
          <p:nvSpPr>
            <p:cNvPr id="1529" name="Shape 1529"/>
            <p:cNvSpPr/>
            <p:nvPr/>
          </p:nvSpPr>
          <p:spPr>
            <a:xfrm>
              <a:off x="1990887" y="2988350"/>
              <a:ext cx="168900" cy="168900"/>
            </a:xfrm>
            <a:prstGeom prst="ellipse">
              <a:avLst/>
            </a:prstGeom>
            <a:solidFill>
              <a:srgbClr val="D9D2E9"/>
            </a:solidFill>
            <a:ln cap="flat" cmpd="sng" w="19050">
              <a:solidFill>
                <a:srgbClr val="8E7CC3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cxnSp>
          <p:nvCxnSpPr>
            <p:cNvPr id="1530" name="Shape 1530"/>
            <p:cNvCxnSpPr>
              <a:stCxn id="1519" idx="7"/>
              <a:endCxn id="1529" idx="3"/>
            </p:cNvCxnSpPr>
            <p:nvPr/>
          </p:nvCxnSpPr>
          <p:spPr>
            <a:xfrm flipH="1" rot="10800000">
              <a:off x="1691002" y="3132534"/>
              <a:ext cx="324600" cy="570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  <p:cxnSp>
          <p:nvCxnSpPr>
            <p:cNvPr id="1531" name="Shape 1531"/>
            <p:cNvCxnSpPr>
              <a:stCxn id="1526" idx="1"/>
              <a:endCxn id="1529" idx="5"/>
            </p:cNvCxnSpPr>
            <p:nvPr/>
          </p:nvCxnSpPr>
          <p:spPr>
            <a:xfrm rot="10800000">
              <a:off x="2135097" y="3132534"/>
              <a:ext cx="324600" cy="570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</p:grpSp>
      <p:grpSp>
        <p:nvGrpSpPr>
          <p:cNvPr id="1532" name="Shape 1532"/>
          <p:cNvGrpSpPr/>
          <p:nvPr/>
        </p:nvGrpSpPr>
        <p:grpSpPr>
          <a:xfrm>
            <a:off x="3018400" y="2607100"/>
            <a:ext cx="1548950" cy="1340325"/>
            <a:chOff x="1300875" y="2988350"/>
            <a:chExt cx="1548950" cy="1340325"/>
          </a:xfrm>
        </p:grpSpPr>
        <p:grpSp>
          <p:nvGrpSpPr>
            <p:cNvPr id="1533" name="Shape 1533"/>
            <p:cNvGrpSpPr/>
            <p:nvPr/>
          </p:nvGrpSpPr>
          <p:grpSpPr>
            <a:xfrm>
              <a:off x="1300875" y="3678700"/>
              <a:ext cx="1548950" cy="649975"/>
              <a:chOff x="1300875" y="3678700"/>
              <a:chExt cx="1548950" cy="649975"/>
            </a:xfrm>
          </p:grpSpPr>
          <p:grpSp>
            <p:nvGrpSpPr>
              <p:cNvPr id="1534" name="Shape 1534"/>
              <p:cNvGrpSpPr/>
              <p:nvPr/>
            </p:nvGrpSpPr>
            <p:grpSpPr>
              <a:xfrm>
                <a:off x="1300875" y="3678700"/>
                <a:ext cx="660825" cy="649975"/>
                <a:chOff x="1300875" y="3678700"/>
                <a:chExt cx="660825" cy="649975"/>
              </a:xfrm>
            </p:grpSpPr>
            <p:grpSp>
              <p:nvGrpSpPr>
                <p:cNvPr id="1535" name="Shape 1535"/>
                <p:cNvGrpSpPr/>
                <p:nvPr/>
              </p:nvGrpSpPr>
              <p:grpSpPr>
                <a:xfrm>
                  <a:off x="1300875" y="4087775"/>
                  <a:ext cx="660825" cy="240900"/>
                  <a:chOff x="1300875" y="4087775"/>
                  <a:chExt cx="660825" cy="240900"/>
                </a:xfrm>
              </p:grpSpPr>
              <p:sp>
                <p:nvSpPr>
                  <p:cNvPr id="1536" name="Shape 1536"/>
                  <p:cNvSpPr/>
                  <p:nvPr/>
                </p:nvSpPr>
                <p:spPr>
                  <a:xfrm>
                    <a:off x="1300875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  <p:sp>
                <p:nvSpPr>
                  <p:cNvPr id="1537" name="Shape 1537"/>
                  <p:cNvSpPr/>
                  <p:nvPr/>
                </p:nvSpPr>
                <p:spPr>
                  <a:xfrm>
                    <a:off x="1720800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</p:grpSp>
            <p:sp>
              <p:nvSpPr>
                <p:cNvPr id="1538" name="Shape 1538"/>
                <p:cNvSpPr/>
                <p:nvPr/>
              </p:nvSpPr>
              <p:spPr>
                <a:xfrm>
                  <a:off x="1546837" y="3678700"/>
                  <a:ext cx="168900" cy="168900"/>
                </a:xfrm>
                <a:prstGeom prst="ellipse">
                  <a:avLst/>
                </a:prstGeom>
                <a:solidFill>
                  <a:srgbClr val="D9D2E9"/>
                </a:solidFill>
                <a:ln cap="flat" cmpd="sng" w="19050">
                  <a:solidFill>
                    <a:srgbClr val="8E7CC3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  <p:txBody>
                <a:bodyPr anchorCtr="0" anchor="ctr" bIns="91425" lIns="91425" rIns="91425" tIns="91425">
                  <a:noAutofit/>
                </a:bodyPr>
                <a:lstStyle/>
                <a:p>
                  <a:pPr lvl="0" rt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539" name="Shape 1539"/>
                <p:cNvCxnSpPr>
                  <a:stCxn id="1536" idx="0"/>
                  <a:endCxn id="1538" idx="3"/>
                </p:cNvCxnSpPr>
                <p:nvPr/>
              </p:nvCxnSpPr>
              <p:spPr>
                <a:xfrm flipH="1" rot="10800000">
                  <a:off x="1421325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  <p:cxnSp>
              <p:nvCxnSpPr>
                <p:cNvPr id="1540" name="Shape 1540"/>
                <p:cNvCxnSpPr>
                  <a:stCxn id="1537" idx="0"/>
                  <a:endCxn id="1538" idx="5"/>
                </p:cNvCxnSpPr>
                <p:nvPr/>
              </p:nvCxnSpPr>
              <p:spPr>
                <a:xfrm rot="10800000">
                  <a:off x="1690950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</p:grpSp>
          <p:grpSp>
            <p:nvGrpSpPr>
              <p:cNvPr id="1541" name="Shape 1541"/>
              <p:cNvGrpSpPr/>
              <p:nvPr/>
            </p:nvGrpSpPr>
            <p:grpSpPr>
              <a:xfrm>
                <a:off x="2189000" y="3678700"/>
                <a:ext cx="660825" cy="649975"/>
                <a:chOff x="1300875" y="3678700"/>
                <a:chExt cx="660825" cy="649975"/>
              </a:xfrm>
            </p:grpSpPr>
            <p:grpSp>
              <p:nvGrpSpPr>
                <p:cNvPr id="1542" name="Shape 1542"/>
                <p:cNvGrpSpPr/>
                <p:nvPr/>
              </p:nvGrpSpPr>
              <p:grpSpPr>
                <a:xfrm>
                  <a:off x="1300875" y="4087775"/>
                  <a:ext cx="660825" cy="240900"/>
                  <a:chOff x="1300875" y="4087775"/>
                  <a:chExt cx="660825" cy="240900"/>
                </a:xfrm>
              </p:grpSpPr>
              <p:sp>
                <p:nvSpPr>
                  <p:cNvPr id="1543" name="Shape 1543"/>
                  <p:cNvSpPr/>
                  <p:nvPr/>
                </p:nvSpPr>
                <p:spPr>
                  <a:xfrm>
                    <a:off x="1300875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  <p:sp>
                <p:nvSpPr>
                  <p:cNvPr id="1544" name="Shape 1544"/>
                  <p:cNvSpPr/>
                  <p:nvPr/>
                </p:nvSpPr>
                <p:spPr>
                  <a:xfrm>
                    <a:off x="1720800" y="4087775"/>
                    <a:ext cx="240900" cy="240900"/>
                  </a:xfrm>
                  <a:prstGeom prst="flowChartAlternateProcess">
                    <a:avLst/>
                  </a:prstGeom>
                  <a:solidFill>
                    <a:srgbClr val="CFE2F3"/>
                  </a:solidFill>
                  <a:ln cap="flat" cmpd="sng" w="19050">
                    <a:solidFill>
                      <a:srgbClr val="4A86E8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 i="1">
                      <a:latin typeface="Roboto"/>
                      <a:ea typeface="Roboto"/>
                      <a:cs typeface="Roboto"/>
                      <a:sym typeface="Roboto"/>
                    </a:endParaRPr>
                  </a:p>
                </p:txBody>
              </p:sp>
            </p:grpSp>
            <p:sp>
              <p:nvSpPr>
                <p:cNvPr id="1545" name="Shape 1545"/>
                <p:cNvSpPr/>
                <p:nvPr/>
              </p:nvSpPr>
              <p:spPr>
                <a:xfrm>
                  <a:off x="1546837" y="3678700"/>
                  <a:ext cx="168900" cy="168900"/>
                </a:xfrm>
                <a:prstGeom prst="ellipse">
                  <a:avLst/>
                </a:prstGeom>
                <a:solidFill>
                  <a:srgbClr val="D9D2E9"/>
                </a:solidFill>
                <a:ln cap="flat" cmpd="sng" w="19050">
                  <a:solidFill>
                    <a:srgbClr val="8E7CC3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  <p:txBody>
                <a:bodyPr anchorCtr="0" anchor="ctr" bIns="91425" lIns="91425" rIns="91425" tIns="91425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1546" name="Shape 1546"/>
                <p:cNvCxnSpPr>
                  <a:stCxn id="1543" idx="0"/>
                  <a:endCxn id="1545" idx="3"/>
                </p:cNvCxnSpPr>
                <p:nvPr/>
              </p:nvCxnSpPr>
              <p:spPr>
                <a:xfrm flipH="1" rot="10800000">
                  <a:off x="1421325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  <p:cxnSp>
              <p:nvCxnSpPr>
                <p:cNvPr id="1547" name="Shape 1547"/>
                <p:cNvCxnSpPr>
                  <a:stCxn id="1544" idx="0"/>
                  <a:endCxn id="1545" idx="5"/>
                </p:cNvCxnSpPr>
                <p:nvPr/>
              </p:nvCxnSpPr>
              <p:spPr>
                <a:xfrm rot="10800000">
                  <a:off x="1690950" y="3822875"/>
                  <a:ext cx="150300" cy="2649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2"/>
                  </a:solidFill>
                  <a:prstDash val="solid"/>
                  <a:round/>
                  <a:headEnd len="lg" w="lg" type="none"/>
                  <a:tailEnd len="lg" w="lg" type="none"/>
                </a:ln>
              </p:spPr>
            </p:cxnSp>
          </p:grpSp>
        </p:grpSp>
        <p:sp>
          <p:nvSpPr>
            <p:cNvPr id="1548" name="Shape 1548"/>
            <p:cNvSpPr/>
            <p:nvPr/>
          </p:nvSpPr>
          <p:spPr>
            <a:xfrm>
              <a:off x="1990887" y="2988350"/>
              <a:ext cx="168900" cy="168900"/>
            </a:xfrm>
            <a:prstGeom prst="ellipse">
              <a:avLst/>
            </a:prstGeom>
            <a:solidFill>
              <a:srgbClr val="D9D2E9"/>
            </a:solidFill>
            <a:ln cap="flat" cmpd="sng" w="19050">
              <a:solidFill>
                <a:srgbClr val="8E7CC3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cxnSp>
          <p:nvCxnSpPr>
            <p:cNvPr id="1549" name="Shape 1549"/>
            <p:cNvCxnSpPr>
              <a:stCxn id="1538" idx="7"/>
              <a:endCxn id="1548" idx="3"/>
            </p:cNvCxnSpPr>
            <p:nvPr/>
          </p:nvCxnSpPr>
          <p:spPr>
            <a:xfrm flipH="1" rot="10800000">
              <a:off x="1691002" y="3132534"/>
              <a:ext cx="324600" cy="570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  <p:cxnSp>
          <p:nvCxnSpPr>
            <p:cNvPr id="1550" name="Shape 1550"/>
            <p:cNvCxnSpPr>
              <a:stCxn id="1545" idx="1"/>
              <a:endCxn id="1548" idx="5"/>
            </p:cNvCxnSpPr>
            <p:nvPr/>
          </p:nvCxnSpPr>
          <p:spPr>
            <a:xfrm rot="10800000">
              <a:off x="2135097" y="3132534"/>
              <a:ext cx="324600" cy="570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</p:grpSp>
      <p:sp>
        <p:nvSpPr>
          <p:cNvPr id="1551" name="Shape 1551"/>
          <p:cNvSpPr/>
          <p:nvPr/>
        </p:nvSpPr>
        <p:spPr>
          <a:xfrm>
            <a:off x="2769387" y="1696025"/>
            <a:ext cx="168900" cy="168900"/>
          </a:xfrm>
          <a:prstGeom prst="ellipse">
            <a:avLst/>
          </a:prstGeom>
          <a:solidFill>
            <a:srgbClr val="D9D2E9"/>
          </a:solidFill>
          <a:ln cap="flat" cmpd="sng" w="19050">
            <a:solidFill>
              <a:srgbClr val="8E7CC3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552" name="Shape 1552"/>
          <p:cNvCxnSpPr>
            <a:stCxn id="1529" idx="7"/>
            <a:endCxn id="1551" idx="3"/>
          </p:cNvCxnSpPr>
          <p:nvPr/>
        </p:nvCxnSpPr>
        <p:spPr>
          <a:xfrm flipH="1" rot="10800000">
            <a:off x="1974527" y="1840134"/>
            <a:ext cx="819600" cy="79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553" name="Shape 1553"/>
          <p:cNvCxnSpPr>
            <a:stCxn id="1551" idx="5"/>
            <a:endCxn id="1548" idx="1"/>
          </p:cNvCxnSpPr>
          <p:nvPr/>
        </p:nvCxnSpPr>
        <p:spPr>
          <a:xfrm>
            <a:off x="2913552" y="1840190"/>
            <a:ext cx="819600" cy="79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554" name="Shape 1554"/>
          <p:cNvSpPr txBox="1"/>
          <p:nvPr/>
        </p:nvSpPr>
        <p:spPr>
          <a:xfrm>
            <a:off x="100995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555" name="Shape 1555"/>
          <p:cNvSpPr txBox="1"/>
          <p:nvPr/>
        </p:nvSpPr>
        <p:spPr>
          <a:xfrm>
            <a:off x="142990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556" name="Shape 1556"/>
          <p:cNvSpPr txBox="1"/>
          <p:nvPr/>
        </p:nvSpPr>
        <p:spPr>
          <a:xfrm>
            <a:off x="18966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557" name="Shape 1557"/>
          <p:cNvSpPr txBox="1"/>
          <p:nvPr/>
        </p:nvSpPr>
        <p:spPr>
          <a:xfrm>
            <a:off x="23232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558" name="Shape 1558"/>
          <p:cNvSpPr txBox="1"/>
          <p:nvPr/>
        </p:nvSpPr>
        <p:spPr>
          <a:xfrm>
            <a:off x="288012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100</a:t>
            </a:r>
          </a:p>
        </p:txBody>
      </p:sp>
      <p:sp>
        <p:nvSpPr>
          <p:cNvPr id="1559" name="Shape 1559"/>
          <p:cNvSpPr txBox="1"/>
          <p:nvPr/>
        </p:nvSpPr>
        <p:spPr>
          <a:xfrm>
            <a:off x="331702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  <p:sp>
        <p:nvSpPr>
          <p:cNvPr id="1560" name="Shape 1560"/>
          <p:cNvSpPr txBox="1"/>
          <p:nvPr/>
        </p:nvSpPr>
        <p:spPr>
          <a:xfrm>
            <a:off x="3777075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561" name="Shape 1561"/>
          <p:cNvSpPr txBox="1"/>
          <p:nvPr/>
        </p:nvSpPr>
        <p:spPr>
          <a:xfrm>
            <a:off x="4217100" y="39797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562" name="Shape 1562"/>
          <p:cNvSpPr txBox="1"/>
          <p:nvPr/>
        </p:nvSpPr>
        <p:spPr>
          <a:xfrm>
            <a:off x="1009950" y="29281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00X</a:t>
            </a:r>
          </a:p>
        </p:txBody>
      </p:sp>
      <p:sp>
        <p:nvSpPr>
          <p:cNvPr id="1563" name="Shape 1563"/>
          <p:cNvSpPr txBox="1"/>
          <p:nvPr/>
        </p:nvSpPr>
        <p:spPr>
          <a:xfrm>
            <a:off x="1353500" y="22594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0XX</a:t>
            </a:r>
          </a:p>
        </p:txBody>
      </p:sp>
      <p:sp>
        <p:nvSpPr>
          <p:cNvPr id="1564" name="Shape 1564"/>
          <p:cNvSpPr txBox="1"/>
          <p:nvPr/>
        </p:nvSpPr>
        <p:spPr>
          <a:xfrm>
            <a:off x="2221575" y="13483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XXX</a:t>
            </a:r>
          </a:p>
        </p:txBody>
      </p:sp>
      <p:sp>
        <p:nvSpPr>
          <p:cNvPr id="1565" name="Shape 1565"/>
          <p:cNvSpPr txBox="1"/>
          <p:nvPr>
            <p:ph idx="1" type="body"/>
          </p:nvPr>
        </p:nvSpPr>
        <p:spPr>
          <a:xfrm>
            <a:off x="5066700" y="1196875"/>
            <a:ext cx="3765600" cy="11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one neighbor for each prefix in opposite subtree</a:t>
            </a:r>
          </a:p>
        </p:txBody>
      </p:sp>
      <p:sp>
        <p:nvSpPr>
          <p:cNvPr id="1566" name="Shape 1566"/>
          <p:cNvSpPr txBox="1"/>
          <p:nvPr>
            <p:ph idx="1" type="body"/>
          </p:nvPr>
        </p:nvSpPr>
        <p:spPr>
          <a:xfrm>
            <a:off x="5066700" y="2035075"/>
            <a:ext cx="3765600" cy="870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Route selection - route to neighbor in subtree of destination</a:t>
            </a:r>
          </a:p>
        </p:txBody>
      </p:sp>
      <p:sp>
        <p:nvSpPr>
          <p:cNvPr id="1567" name="Shape 1567"/>
          <p:cNvSpPr/>
          <p:nvPr/>
        </p:nvSpPr>
        <p:spPr>
          <a:xfrm>
            <a:off x="1736325" y="2523925"/>
            <a:ext cx="357000" cy="3477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68" name="Shape 1568"/>
          <p:cNvSpPr/>
          <p:nvPr/>
        </p:nvSpPr>
        <p:spPr>
          <a:xfrm>
            <a:off x="5157450" y="3099050"/>
            <a:ext cx="3584100" cy="11016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Good flexibility in neighbor selection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Poor flexibility in route selection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72" name="Shape 1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3" name="Shape 157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Hypercube</a:t>
            </a:r>
          </a:p>
        </p:txBody>
      </p:sp>
      <p:sp>
        <p:nvSpPr>
          <p:cNvPr id="1574" name="Shape 1574"/>
          <p:cNvSpPr/>
          <p:nvPr/>
        </p:nvSpPr>
        <p:spPr>
          <a:xfrm>
            <a:off x="1331025" y="1698900"/>
            <a:ext cx="2722200" cy="2722200"/>
          </a:xfrm>
          <a:prstGeom prst="cube">
            <a:avLst>
              <a:gd fmla="val 25000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575" name="Shape 1575"/>
          <p:cNvCxnSpPr/>
          <p:nvPr/>
        </p:nvCxnSpPr>
        <p:spPr>
          <a:xfrm rot="10800000">
            <a:off x="2100350" y="3745600"/>
            <a:ext cx="1959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576" name="Shape 1576"/>
          <p:cNvCxnSpPr/>
          <p:nvPr/>
        </p:nvCxnSpPr>
        <p:spPr>
          <a:xfrm flipH="1">
            <a:off x="1337575" y="3745600"/>
            <a:ext cx="782700" cy="67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577" name="Shape 1577"/>
          <p:cNvCxnSpPr/>
          <p:nvPr/>
        </p:nvCxnSpPr>
        <p:spPr>
          <a:xfrm>
            <a:off x="2033325" y="1712275"/>
            <a:ext cx="0" cy="2046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578" name="Shape 1578"/>
          <p:cNvSpPr/>
          <p:nvPr/>
        </p:nvSpPr>
        <p:spPr>
          <a:xfrm>
            <a:off x="1239225" y="42616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79" name="Shape 1579"/>
          <p:cNvSpPr/>
          <p:nvPr/>
        </p:nvSpPr>
        <p:spPr>
          <a:xfrm>
            <a:off x="1980225" y="36251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80" name="Shape 1580"/>
          <p:cNvSpPr/>
          <p:nvPr/>
        </p:nvSpPr>
        <p:spPr>
          <a:xfrm>
            <a:off x="3911775" y="36251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81" name="Shape 1581"/>
          <p:cNvSpPr/>
          <p:nvPr/>
        </p:nvSpPr>
        <p:spPr>
          <a:xfrm>
            <a:off x="3261525" y="42616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82" name="Shape 1582"/>
          <p:cNvSpPr/>
          <p:nvPr/>
        </p:nvSpPr>
        <p:spPr>
          <a:xfrm>
            <a:off x="1239225" y="2261212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83" name="Shape 1583"/>
          <p:cNvSpPr/>
          <p:nvPr/>
        </p:nvSpPr>
        <p:spPr>
          <a:xfrm>
            <a:off x="1912875" y="15991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84" name="Shape 1584"/>
          <p:cNvSpPr/>
          <p:nvPr/>
        </p:nvSpPr>
        <p:spPr>
          <a:xfrm>
            <a:off x="3223800" y="2261212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85" name="Shape 1585"/>
          <p:cNvSpPr/>
          <p:nvPr/>
        </p:nvSpPr>
        <p:spPr>
          <a:xfrm>
            <a:off x="3911775" y="15991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86" name="Shape 1586"/>
          <p:cNvSpPr txBox="1"/>
          <p:nvPr/>
        </p:nvSpPr>
        <p:spPr>
          <a:xfrm>
            <a:off x="1108875" y="45025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587" name="Shape 1587"/>
          <p:cNvSpPr txBox="1"/>
          <p:nvPr/>
        </p:nvSpPr>
        <p:spPr>
          <a:xfrm>
            <a:off x="694150" y="22078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</a:t>
            </a:r>
          </a:p>
        </p:txBody>
      </p:sp>
      <p:sp>
        <p:nvSpPr>
          <p:cNvPr id="1588" name="Shape 1588"/>
          <p:cNvSpPr txBox="1"/>
          <p:nvPr/>
        </p:nvSpPr>
        <p:spPr>
          <a:xfrm>
            <a:off x="1331025" y="15457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</a:t>
            </a: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</a:t>
            </a:r>
          </a:p>
        </p:txBody>
      </p:sp>
      <p:sp>
        <p:nvSpPr>
          <p:cNvPr id="1589" name="Shape 1589"/>
          <p:cNvSpPr txBox="1"/>
          <p:nvPr/>
        </p:nvSpPr>
        <p:spPr>
          <a:xfrm>
            <a:off x="4146625" y="15457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590" name="Shape 1590"/>
          <p:cNvSpPr txBox="1"/>
          <p:nvPr/>
        </p:nvSpPr>
        <p:spPr>
          <a:xfrm>
            <a:off x="1947300" y="38268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591" name="Shape 1591"/>
          <p:cNvSpPr txBox="1"/>
          <p:nvPr/>
        </p:nvSpPr>
        <p:spPr>
          <a:xfrm>
            <a:off x="4146625" y="35717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592" name="Shape 1592"/>
          <p:cNvSpPr txBox="1"/>
          <p:nvPr/>
        </p:nvSpPr>
        <p:spPr>
          <a:xfrm>
            <a:off x="3131175" y="45025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593" name="Shape 1593"/>
          <p:cNvSpPr txBox="1"/>
          <p:nvPr/>
        </p:nvSpPr>
        <p:spPr>
          <a:xfrm>
            <a:off x="3388500" y="22908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97" name="Shape 1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8" name="Shape 159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Hypercube</a:t>
            </a:r>
          </a:p>
        </p:txBody>
      </p:sp>
      <p:sp>
        <p:nvSpPr>
          <p:cNvPr id="1599" name="Shape 1599"/>
          <p:cNvSpPr/>
          <p:nvPr/>
        </p:nvSpPr>
        <p:spPr>
          <a:xfrm>
            <a:off x="1331025" y="1698900"/>
            <a:ext cx="2722200" cy="2722200"/>
          </a:xfrm>
          <a:prstGeom prst="cube">
            <a:avLst>
              <a:gd fmla="val 25000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600" name="Shape 1600"/>
          <p:cNvCxnSpPr/>
          <p:nvPr/>
        </p:nvCxnSpPr>
        <p:spPr>
          <a:xfrm rot="10800000">
            <a:off x="2100350" y="3745600"/>
            <a:ext cx="1959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601" name="Shape 1601"/>
          <p:cNvCxnSpPr/>
          <p:nvPr/>
        </p:nvCxnSpPr>
        <p:spPr>
          <a:xfrm flipH="1">
            <a:off x="1337575" y="3745600"/>
            <a:ext cx="782700" cy="67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602" name="Shape 1602"/>
          <p:cNvCxnSpPr/>
          <p:nvPr/>
        </p:nvCxnSpPr>
        <p:spPr>
          <a:xfrm>
            <a:off x="2033325" y="1712275"/>
            <a:ext cx="0" cy="2046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603" name="Shape 1603"/>
          <p:cNvSpPr/>
          <p:nvPr/>
        </p:nvSpPr>
        <p:spPr>
          <a:xfrm>
            <a:off x="1239225" y="426167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04" name="Shape 1604"/>
          <p:cNvSpPr/>
          <p:nvPr/>
        </p:nvSpPr>
        <p:spPr>
          <a:xfrm>
            <a:off x="1980225" y="36251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05" name="Shape 1605"/>
          <p:cNvSpPr/>
          <p:nvPr/>
        </p:nvSpPr>
        <p:spPr>
          <a:xfrm>
            <a:off x="3911775" y="36251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06" name="Shape 1606"/>
          <p:cNvSpPr/>
          <p:nvPr/>
        </p:nvSpPr>
        <p:spPr>
          <a:xfrm>
            <a:off x="3261525" y="42616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07" name="Shape 1607"/>
          <p:cNvSpPr/>
          <p:nvPr/>
        </p:nvSpPr>
        <p:spPr>
          <a:xfrm>
            <a:off x="1239225" y="2261212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08" name="Shape 1608"/>
          <p:cNvSpPr/>
          <p:nvPr/>
        </p:nvSpPr>
        <p:spPr>
          <a:xfrm>
            <a:off x="1912875" y="15991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09" name="Shape 1609"/>
          <p:cNvSpPr/>
          <p:nvPr/>
        </p:nvSpPr>
        <p:spPr>
          <a:xfrm>
            <a:off x="3223800" y="2261212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10" name="Shape 1610"/>
          <p:cNvSpPr/>
          <p:nvPr/>
        </p:nvSpPr>
        <p:spPr>
          <a:xfrm>
            <a:off x="3911775" y="15991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11" name="Shape 1611"/>
          <p:cNvSpPr txBox="1"/>
          <p:nvPr/>
        </p:nvSpPr>
        <p:spPr>
          <a:xfrm>
            <a:off x="1108875" y="45025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612" name="Shape 1612"/>
          <p:cNvSpPr txBox="1"/>
          <p:nvPr/>
        </p:nvSpPr>
        <p:spPr>
          <a:xfrm>
            <a:off x="694150" y="22078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100</a:t>
            </a:r>
          </a:p>
        </p:txBody>
      </p:sp>
      <p:sp>
        <p:nvSpPr>
          <p:cNvPr id="1613" name="Shape 1613"/>
          <p:cNvSpPr txBox="1"/>
          <p:nvPr/>
        </p:nvSpPr>
        <p:spPr>
          <a:xfrm>
            <a:off x="1331025" y="15457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614" name="Shape 1614"/>
          <p:cNvSpPr txBox="1"/>
          <p:nvPr/>
        </p:nvSpPr>
        <p:spPr>
          <a:xfrm>
            <a:off x="4146625" y="15457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615" name="Shape 1615"/>
          <p:cNvSpPr txBox="1"/>
          <p:nvPr/>
        </p:nvSpPr>
        <p:spPr>
          <a:xfrm>
            <a:off x="1947300" y="38268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616" name="Shape 1616"/>
          <p:cNvSpPr txBox="1"/>
          <p:nvPr/>
        </p:nvSpPr>
        <p:spPr>
          <a:xfrm>
            <a:off x="4146625" y="35717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617" name="Shape 1617"/>
          <p:cNvSpPr txBox="1"/>
          <p:nvPr/>
        </p:nvSpPr>
        <p:spPr>
          <a:xfrm>
            <a:off x="3131175" y="45025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618" name="Shape 1618"/>
          <p:cNvSpPr txBox="1"/>
          <p:nvPr/>
        </p:nvSpPr>
        <p:spPr>
          <a:xfrm>
            <a:off x="3388500" y="22908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  <p:sp>
        <p:nvSpPr>
          <p:cNvPr id="1619" name="Shape 1619"/>
          <p:cNvSpPr txBox="1"/>
          <p:nvPr>
            <p:ph idx="1" type="body"/>
          </p:nvPr>
        </p:nvSpPr>
        <p:spPr>
          <a:xfrm>
            <a:off x="5066700" y="1196875"/>
            <a:ext cx="3765600" cy="88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neighbor differs in the bit of one dimension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23" name="Shape 1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4" name="Shape 16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Hypercube</a:t>
            </a:r>
          </a:p>
        </p:txBody>
      </p:sp>
      <p:sp>
        <p:nvSpPr>
          <p:cNvPr id="1625" name="Shape 1625"/>
          <p:cNvSpPr/>
          <p:nvPr/>
        </p:nvSpPr>
        <p:spPr>
          <a:xfrm>
            <a:off x="1331025" y="1698900"/>
            <a:ext cx="2722200" cy="2722200"/>
          </a:xfrm>
          <a:prstGeom prst="cube">
            <a:avLst>
              <a:gd fmla="val 25000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626" name="Shape 1626"/>
          <p:cNvCxnSpPr/>
          <p:nvPr/>
        </p:nvCxnSpPr>
        <p:spPr>
          <a:xfrm rot="10800000">
            <a:off x="2100350" y="3745600"/>
            <a:ext cx="1959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627" name="Shape 1627"/>
          <p:cNvCxnSpPr/>
          <p:nvPr/>
        </p:nvCxnSpPr>
        <p:spPr>
          <a:xfrm flipH="1">
            <a:off x="1337575" y="3745600"/>
            <a:ext cx="782700" cy="67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628" name="Shape 1628"/>
          <p:cNvCxnSpPr/>
          <p:nvPr/>
        </p:nvCxnSpPr>
        <p:spPr>
          <a:xfrm>
            <a:off x="2033325" y="1712275"/>
            <a:ext cx="0" cy="2046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629" name="Shape 1629"/>
          <p:cNvSpPr/>
          <p:nvPr/>
        </p:nvSpPr>
        <p:spPr>
          <a:xfrm>
            <a:off x="1239225" y="426167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30" name="Shape 1630"/>
          <p:cNvSpPr/>
          <p:nvPr/>
        </p:nvSpPr>
        <p:spPr>
          <a:xfrm>
            <a:off x="1980225" y="36251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31" name="Shape 1631"/>
          <p:cNvSpPr/>
          <p:nvPr/>
        </p:nvSpPr>
        <p:spPr>
          <a:xfrm>
            <a:off x="3911775" y="36251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32" name="Shape 1632"/>
          <p:cNvSpPr/>
          <p:nvPr/>
        </p:nvSpPr>
        <p:spPr>
          <a:xfrm>
            <a:off x="3261525" y="42616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33" name="Shape 1633"/>
          <p:cNvSpPr/>
          <p:nvPr/>
        </p:nvSpPr>
        <p:spPr>
          <a:xfrm>
            <a:off x="1239225" y="2261212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34" name="Shape 1634"/>
          <p:cNvSpPr/>
          <p:nvPr/>
        </p:nvSpPr>
        <p:spPr>
          <a:xfrm>
            <a:off x="1912875" y="15991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35" name="Shape 1635"/>
          <p:cNvSpPr/>
          <p:nvPr/>
        </p:nvSpPr>
        <p:spPr>
          <a:xfrm>
            <a:off x="3223800" y="2261212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36" name="Shape 1636"/>
          <p:cNvSpPr/>
          <p:nvPr/>
        </p:nvSpPr>
        <p:spPr>
          <a:xfrm>
            <a:off x="3911775" y="15991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37" name="Shape 1637"/>
          <p:cNvSpPr txBox="1"/>
          <p:nvPr/>
        </p:nvSpPr>
        <p:spPr>
          <a:xfrm>
            <a:off x="1108875" y="45025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638" name="Shape 1638"/>
          <p:cNvSpPr txBox="1"/>
          <p:nvPr/>
        </p:nvSpPr>
        <p:spPr>
          <a:xfrm>
            <a:off x="694150" y="22078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100</a:t>
            </a:r>
          </a:p>
        </p:txBody>
      </p:sp>
      <p:sp>
        <p:nvSpPr>
          <p:cNvPr id="1639" name="Shape 1639"/>
          <p:cNvSpPr txBox="1"/>
          <p:nvPr/>
        </p:nvSpPr>
        <p:spPr>
          <a:xfrm>
            <a:off x="1331025" y="15457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640" name="Shape 1640"/>
          <p:cNvSpPr txBox="1"/>
          <p:nvPr/>
        </p:nvSpPr>
        <p:spPr>
          <a:xfrm>
            <a:off x="4146625" y="15457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641" name="Shape 1641"/>
          <p:cNvSpPr txBox="1"/>
          <p:nvPr/>
        </p:nvSpPr>
        <p:spPr>
          <a:xfrm>
            <a:off x="1947300" y="38268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642" name="Shape 1642"/>
          <p:cNvSpPr txBox="1"/>
          <p:nvPr/>
        </p:nvSpPr>
        <p:spPr>
          <a:xfrm>
            <a:off x="4146625" y="35717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643" name="Shape 1643"/>
          <p:cNvSpPr txBox="1"/>
          <p:nvPr/>
        </p:nvSpPr>
        <p:spPr>
          <a:xfrm>
            <a:off x="3131175" y="45025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644" name="Shape 1644"/>
          <p:cNvSpPr txBox="1"/>
          <p:nvPr/>
        </p:nvSpPr>
        <p:spPr>
          <a:xfrm>
            <a:off x="3388500" y="22908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  <p:sp>
        <p:nvSpPr>
          <p:cNvPr id="1645" name="Shape 1645"/>
          <p:cNvSpPr txBox="1"/>
          <p:nvPr>
            <p:ph idx="1" type="body"/>
          </p:nvPr>
        </p:nvSpPr>
        <p:spPr>
          <a:xfrm>
            <a:off x="5066700" y="1196875"/>
            <a:ext cx="3765600" cy="88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neighbor differs in the bit of one dimension</a:t>
            </a:r>
          </a:p>
        </p:txBody>
      </p:sp>
      <p:sp>
        <p:nvSpPr>
          <p:cNvPr id="1646" name="Shape 1646"/>
          <p:cNvSpPr/>
          <p:nvPr/>
        </p:nvSpPr>
        <p:spPr>
          <a:xfrm>
            <a:off x="1922175" y="3571750"/>
            <a:ext cx="357000" cy="3477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47" name="Shape 1647"/>
          <p:cNvSpPr/>
          <p:nvPr/>
        </p:nvSpPr>
        <p:spPr>
          <a:xfrm>
            <a:off x="1181175" y="2207812"/>
            <a:ext cx="357000" cy="3477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48" name="Shape 1648"/>
          <p:cNvSpPr/>
          <p:nvPr/>
        </p:nvSpPr>
        <p:spPr>
          <a:xfrm>
            <a:off x="3203475" y="4208275"/>
            <a:ext cx="357000" cy="3477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52" name="Shape 1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3" name="Shape 165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Hypercube</a:t>
            </a:r>
          </a:p>
        </p:txBody>
      </p:sp>
      <p:sp>
        <p:nvSpPr>
          <p:cNvPr id="1654" name="Shape 1654"/>
          <p:cNvSpPr/>
          <p:nvPr/>
        </p:nvSpPr>
        <p:spPr>
          <a:xfrm>
            <a:off x="1331025" y="1698900"/>
            <a:ext cx="2722200" cy="2722200"/>
          </a:xfrm>
          <a:prstGeom prst="cube">
            <a:avLst>
              <a:gd fmla="val 25000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655" name="Shape 1655"/>
          <p:cNvCxnSpPr/>
          <p:nvPr/>
        </p:nvCxnSpPr>
        <p:spPr>
          <a:xfrm rot="10800000">
            <a:off x="2100350" y="3745600"/>
            <a:ext cx="1959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656" name="Shape 1656"/>
          <p:cNvCxnSpPr/>
          <p:nvPr/>
        </p:nvCxnSpPr>
        <p:spPr>
          <a:xfrm flipH="1">
            <a:off x="1337575" y="3745600"/>
            <a:ext cx="782700" cy="67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657" name="Shape 1657"/>
          <p:cNvCxnSpPr/>
          <p:nvPr/>
        </p:nvCxnSpPr>
        <p:spPr>
          <a:xfrm>
            <a:off x="2033325" y="1712275"/>
            <a:ext cx="0" cy="2046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658" name="Shape 1658"/>
          <p:cNvSpPr/>
          <p:nvPr/>
        </p:nvSpPr>
        <p:spPr>
          <a:xfrm>
            <a:off x="1239225" y="426167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59" name="Shape 1659"/>
          <p:cNvSpPr/>
          <p:nvPr/>
        </p:nvSpPr>
        <p:spPr>
          <a:xfrm>
            <a:off x="1980225" y="36251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60" name="Shape 1660"/>
          <p:cNvSpPr/>
          <p:nvPr/>
        </p:nvSpPr>
        <p:spPr>
          <a:xfrm>
            <a:off x="3911775" y="36251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61" name="Shape 1661"/>
          <p:cNvSpPr/>
          <p:nvPr/>
        </p:nvSpPr>
        <p:spPr>
          <a:xfrm>
            <a:off x="3261525" y="42616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62" name="Shape 1662"/>
          <p:cNvSpPr/>
          <p:nvPr/>
        </p:nvSpPr>
        <p:spPr>
          <a:xfrm>
            <a:off x="1239225" y="2261212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63" name="Shape 1663"/>
          <p:cNvSpPr/>
          <p:nvPr/>
        </p:nvSpPr>
        <p:spPr>
          <a:xfrm>
            <a:off x="1912875" y="15991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64" name="Shape 1664"/>
          <p:cNvSpPr/>
          <p:nvPr/>
        </p:nvSpPr>
        <p:spPr>
          <a:xfrm>
            <a:off x="3223800" y="2261212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65" name="Shape 1665"/>
          <p:cNvSpPr/>
          <p:nvPr/>
        </p:nvSpPr>
        <p:spPr>
          <a:xfrm>
            <a:off x="3911775" y="1599125"/>
            <a:ext cx="240900" cy="240900"/>
          </a:xfrm>
          <a:prstGeom prst="flowChartAlternateProcess">
            <a:avLst/>
          </a:prstGeom>
          <a:solidFill>
            <a:srgbClr val="F4CCCC"/>
          </a:solidFill>
          <a:ln cap="flat" cmpd="sng" w="19050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66" name="Shape 1666"/>
          <p:cNvSpPr txBox="1"/>
          <p:nvPr/>
        </p:nvSpPr>
        <p:spPr>
          <a:xfrm>
            <a:off x="1108875" y="45025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667" name="Shape 1667"/>
          <p:cNvSpPr txBox="1"/>
          <p:nvPr/>
        </p:nvSpPr>
        <p:spPr>
          <a:xfrm>
            <a:off x="694150" y="22078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100</a:t>
            </a:r>
          </a:p>
        </p:txBody>
      </p:sp>
      <p:sp>
        <p:nvSpPr>
          <p:cNvPr id="1668" name="Shape 1668"/>
          <p:cNvSpPr txBox="1"/>
          <p:nvPr/>
        </p:nvSpPr>
        <p:spPr>
          <a:xfrm>
            <a:off x="1331025" y="15457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669" name="Shape 1669"/>
          <p:cNvSpPr txBox="1"/>
          <p:nvPr/>
        </p:nvSpPr>
        <p:spPr>
          <a:xfrm>
            <a:off x="4146625" y="15457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670" name="Shape 1670"/>
          <p:cNvSpPr txBox="1"/>
          <p:nvPr/>
        </p:nvSpPr>
        <p:spPr>
          <a:xfrm>
            <a:off x="1947300" y="38268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671" name="Shape 1671"/>
          <p:cNvSpPr txBox="1"/>
          <p:nvPr/>
        </p:nvSpPr>
        <p:spPr>
          <a:xfrm>
            <a:off x="4146625" y="35717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672" name="Shape 1672"/>
          <p:cNvSpPr txBox="1"/>
          <p:nvPr/>
        </p:nvSpPr>
        <p:spPr>
          <a:xfrm>
            <a:off x="3131175" y="45025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673" name="Shape 1673"/>
          <p:cNvSpPr txBox="1"/>
          <p:nvPr/>
        </p:nvSpPr>
        <p:spPr>
          <a:xfrm>
            <a:off x="3388500" y="22908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  <p:sp>
        <p:nvSpPr>
          <p:cNvPr id="1674" name="Shape 1674"/>
          <p:cNvSpPr txBox="1"/>
          <p:nvPr>
            <p:ph idx="1" type="body"/>
          </p:nvPr>
        </p:nvSpPr>
        <p:spPr>
          <a:xfrm>
            <a:off x="5066700" y="1196875"/>
            <a:ext cx="3765600" cy="88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neighbor differs in the bit of one dimension</a:t>
            </a:r>
          </a:p>
        </p:txBody>
      </p:sp>
      <p:sp>
        <p:nvSpPr>
          <p:cNvPr id="1675" name="Shape 1675"/>
          <p:cNvSpPr txBox="1"/>
          <p:nvPr>
            <p:ph idx="1" type="body"/>
          </p:nvPr>
        </p:nvSpPr>
        <p:spPr>
          <a:xfrm>
            <a:off x="5066700" y="2035075"/>
            <a:ext cx="4049700" cy="870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Route selection - route to destination by correcting any differing bit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Peer-to-peer (P2P)</a:t>
            </a:r>
          </a:p>
        </p:txBody>
      </p:sp>
      <p:grpSp>
        <p:nvGrpSpPr>
          <p:cNvPr id="143" name="Shape 143"/>
          <p:cNvGrpSpPr/>
          <p:nvPr/>
        </p:nvGrpSpPr>
        <p:grpSpPr>
          <a:xfrm>
            <a:off x="2973749" y="1365550"/>
            <a:ext cx="3196500" cy="673025"/>
            <a:chOff x="2794349" y="1365550"/>
            <a:chExt cx="3196500" cy="673025"/>
          </a:xfrm>
        </p:grpSpPr>
        <p:pic>
          <p:nvPicPr>
            <p:cNvPr id="144" name="Shape 144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2794349" y="136555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5" name="Shape 145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4859699" y="136555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46" name="Shape 146"/>
          <p:cNvGrpSpPr/>
          <p:nvPr/>
        </p:nvGrpSpPr>
        <p:grpSpPr>
          <a:xfrm>
            <a:off x="1644899" y="2637800"/>
            <a:ext cx="5701800" cy="673025"/>
            <a:chOff x="1524999" y="2637800"/>
            <a:chExt cx="5701800" cy="673025"/>
          </a:xfrm>
        </p:grpSpPr>
        <p:pic>
          <p:nvPicPr>
            <p:cNvPr id="147" name="Shape 147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1524999" y="263780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8" name="Shape 148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6095649" y="263780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49" name="Shape 149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006424" y="3910050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Shape 15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28251" y="2292774"/>
            <a:ext cx="935100" cy="93507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1" name="Shape 151"/>
          <p:cNvCxnSpPr/>
          <p:nvPr/>
        </p:nvCxnSpPr>
        <p:spPr>
          <a:xfrm flipH="1" rot="10800000">
            <a:off x="3009850" y="2822675"/>
            <a:ext cx="882900" cy="1671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triangle"/>
            <a:tailEnd len="lg" w="lg" type="triangle"/>
          </a:ln>
        </p:spPr>
      </p:cxnSp>
      <p:cxnSp>
        <p:nvCxnSpPr>
          <p:cNvPr id="152" name="Shape 152"/>
          <p:cNvCxnSpPr/>
          <p:nvPr/>
        </p:nvCxnSpPr>
        <p:spPr>
          <a:xfrm>
            <a:off x="3732225" y="2147025"/>
            <a:ext cx="314400" cy="227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triangle"/>
            <a:tailEnd len="lg" w="lg" type="triangle"/>
          </a:ln>
        </p:spPr>
      </p:cxnSp>
      <p:cxnSp>
        <p:nvCxnSpPr>
          <p:cNvPr id="153" name="Shape 153"/>
          <p:cNvCxnSpPr/>
          <p:nvPr/>
        </p:nvCxnSpPr>
        <p:spPr>
          <a:xfrm flipH="1">
            <a:off x="4888000" y="2140350"/>
            <a:ext cx="309000" cy="234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triangle"/>
            <a:tailEnd len="lg" w="lg" type="triangle"/>
          </a:ln>
        </p:spPr>
      </p:cxnSp>
      <p:cxnSp>
        <p:nvCxnSpPr>
          <p:cNvPr id="154" name="Shape 154"/>
          <p:cNvCxnSpPr/>
          <p:nvPr/>
        </p:nvCxnSpPr>
        <p:spPr>
          <a:xfrm rot="10800000">
            <a:off x="5098850" y="2822675"/>
            <a:ext cx="882900" cy="1671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triangle"/>
            <a:tailEnd len="lg" w="lg" type="triangle"/>
          </a:ln>
        </p:spPr>
      </p:cxnSp>
      <p:sp>
        <p:nvSpPr>
          <p:cNvPr id="155" name="Shape 155"/>
          <p:cNvSpPr/>
          <p:nvPr/>
        </p:nvSpPr>
        <p:spPr>
          <a:xfrm>
            <a:off x="4327221" y="3270700"/>
            <a:ext cx="93900" cy="468200"/>
          </a:xfrm>
          <a:custGeom>
            <a:pathLst>
              <a:path extrusionOk="0" h="18728" w="3756">
                <a:moveTo>
                  <a:pt x="3489" y="18728"/>
                </a:moveTo>
                <a:cubicBezTo>
                  <a:pt x="2909" y="17301"/>
                  <a:pt x="-33" y="13288"/>
                  <a:pt x="11" y="10167"/>
                </a:cubicBezTo>
                <a:cubicBezTo>
                  <a:pt x="55" y="7045"/>
                  <a:pt x="3131" y="1694"/>
                  <a:pt x="3756" y="0"/>
                </a:cubicBezTo>
              </a:path>
            </a:pathLst>
          </a:custGeom>
          <a:noFill/>
          <a:ln cap="flat" cmpd="sng" w="19050">
            <a:solidFill>
              <a:srgbClr val="3D85C6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156" name="Shape 156"/>
          <p:cNvSpPr/>
          <p:nvPr/>
        </p:nvSpPr>
        <p:spPr>
          <a:xfrm rot="10800000">
            <a:off x="4525046" y="3270700"/>
            <a:ext cx="93900" cy="468200"/>
          </a:xfrm>
          <a:custGeom>
            <a:pathLst>
              <a:path extrusionOk="0" h="18728" w="3756">
                <a:moveTo>
                  <a:pt x="3489" y="18728"/>
                </a:moveTo>
                <a:cubicBezTo>
                  <a:pt x="2909" y="17301"/>
                  <a:pt x="-33" y="13288"/>
                  <a:pt x="11" y="10167"/>
                </a:cubicBezTo>
                <a:cubicBezTo>
                  <a:pt x="55" y="7045"/>
                  <a:pt x="3131" y="1694"/>
                  <a:pt x="3756" y="0"/>
                </a:cubicBezTo>
              </a:path>
            </a:pathLst>
          </a:custGeom>
          <a:noFill/>
          <a:ln cap="flat" cmpd="sng" w="19050">
            <a:solidFill>
              <a:srgbClr val="3D85C6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157" name="Shape 157"/>
          <p:cNvSpPr/>
          <p:nvPr/>
        </p:nvSpPr>
        <p:spPr>
          <a:xfrm>
            <a:off x="4722125" y="2260725"/>
            <a:ext cx="662175" cy="1464800"/>
          </a:xfrm>
          <a:custGeom>
            <a:pathLst>
              <a:path extrusionOk="0" h="58592" w="26487">
                <a:moveTo>
                  <a:pt x="0" y="58592"/>
                </a:moveTo>
                <a:cubicBezTo>
                  <a:pt x="3433" y="53776"/>
                  <a:pt x="16186" y="39462"/>
                  <a:pt x="20601" y="29697"/>
                </a:cubicBezTo>
                <a:cubicBezTo>
                  <a:pt x="25015" y="19931"/>
                  <a:pt x="25506" y="4949"/>
                  <a:pt x="26487" y="0"/>
                </a:cubicBezTo>
              </a:path>
            </a:pathLst>
          </a:custGeom>
          <a:noFill/>
          <a:ln cap="flat" cmpd="sng" w="19050">
            <a:solidFill>
              <a:srgbClr val="3D85C6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158" name="Shape 158"/>
          <p:cNvSpPr/>
          <p:nvPr/>
        </p:nvSpPr>
        <p:spPr>
          <a:xfrm>
            <a:off x="4882650" y="2287475"/>
            <a:ext cx="648775" cy="1491550"/>
          </a:xfrm>
          <a:custGeom>
            <a:pathLst>
              <a:path extrusionOk="0" h="59662" w="25951">
                <a:moveTo>
                  <a:pt x="0" y="59662"/>
                </a:moveTo>
                <a:cubicBezTo>
                  <a:pt x="3433" y="54668"/>
                  <a:pt x="16275" y="39641"/>
                  <a:pt x="20601" y="29698"/>
                </a:cubicBezTo>
                <a:cubicBezTo>
                  <a:pt x="24926" y="19754"/>
                  <a:pt x="25059" y="4949"/>
                  <a:pt x="25951" y="0"/>
                </a:cubicBezTo>
              </a:path>
            </a:pathLst>
          </a:custGeom>
          <a:noFill/>
          <a:ln cap="flat" cmpd="sng" w="19050">
            <a:solidFill>
              <a:srgbClr val="3D85C6"/>
            </a:solidFill>
            <a:prstDash val="solid"/>
            <a:round/>
            <a:headEnd len="lg" w="lg" type="triangle"/>
            <a:tailEnd len="lg" w="lg" type="none"/>
          </a:ln>
        </p:spPr>
      </p:sp>
      <p:sp>
        <p:nvSpPr>
          <p:cNvPr id="159" name="Shape 159"/>
          <p:cNvSpPr txBox="1"/>
          <p:nvPr>
            <p:ph type="title"/>
          </p:nvPr>
        </p:nvSpPr>
        <p:spPr>
          <a:xfrm>
            <a:off x="311700" y="1037875"/>
            <a:ext cx="25644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latin typeface="Montserrat"/>
                <a:ea typeface="Montserrat"/>
                <a:cs typeface="Montserrat"/>
                <a:sym typeface="Montserrat"/>
              </a:rPr>
              <a:t>Napster (1999)</a:t>
            </a:r>
          </a:p>
        </p:txBody>
      </p:sp>
      <p:pic>
        <p:nvPicPr>
          <p:cNvPr id="160" name="Shape 16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90800" y="3350293"/>
            <a:ext cx="308999" cy="308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Shape 16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67525" y="1498093"/>
            <a:ext cx="308999" cy="308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Shape 16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046625" y="3391100"/>
            <a:ext cx="227399" cy="227399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Shape 163"/>
          <p:cNvSpPr/>
          <p:nvPr/>
        </p:nvSpPr>
        <p:spPr>
          <a:xfrm>
            <a:off x="381225" y="3618500"/>
            <a:ext cx="2984400" cy="643800"/>
          </a:xfrm>
          <a:prstGeom prst="roundRect">
            <a:avLst>
              <a:gd fmla="val 16667" name="adj"/>
            </a:avLst>
          </a:prstGeom>
          <a:solidFill>
            <a:srgbClr val="E0666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Problem - Centralized index server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79" name="Shape 1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0" name="Shape 168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Hypercube</a:t>
            </a:r>
          </a:p>
        </p:txBody>
      </p:sp>
      <p:sp>
        <p:nvSpPr>
          <p:cNvPr id="1681" name="Shape 1681"/>
          <p:cNvSpPr/>
          <p:nvPr/>
        </p:nvSpPr>
        <p:spPr>
          <a:xfrm>
            <a:off x="1331025" y="1698900"/>
            <a:ext cx="2722200" cy="2722200"/>
          </a:xfrm>
          <a:prstGeom prst="cube">
            <a:avLst>
              <a:gd fmla="val 25000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682" name="Shape 1682"/>
          <p:cNvCxnSpPr/>
          <p:nvPr/>
        </p:nvCxnSpPr>
        <p:spPr>
          <a:xfrm rot="10800000">
            <a:off x="2100350" y="3745600"/>
            <a:ext cx="1959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683" name="Shape 1683"/>
          <p:cNvCxnSpPr/>
          <p:nvPr/>
        </p:nvCxnSpPr>
        <p:spPr>
          <a:xfrm flipH="1">
            <a:off x="1337575" y="3745600"/>
            <a:ext cx="782700" cy="67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684" name="Shape 1684"/>
          <p:cNvCxnSpPr/>
          <p:nvPr/>
        </p:nvCxnSpPr>
        <p:spPr>
          <a:xfrm>
            <a:off x="2033325" y="1712275"/>
            <a:ext cx="0" cy="2046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685" name="Shape 1685"/>
          <p:cNvSpPr/>
          <p:nvPr/>
        </p:nvSpPr>
        <p:spPr>
          <a:xfrm>
            <a:off x="1239225" y="426167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86" name="Shape 1686"/>
          <p:cNvSpPr/>
          <p:nvPr/>
        </p:nvSpPr>
        <p:spPr>
          <a:xfrm>
            <a:off x="1980225" y="36251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87" name="Shape 1687"/>
          <p:cNvSpPr/>
          <p:nvPr/>
        </p:nvSpPr>
        <p:spPr>
          <a:xfrm>
            <a:off x="3911775" y="36251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88" name="Shape 1688"/>
          <p:cNvSpPr/>
          <p:nvPr/>
        </p:nvSpPr>
        <p:spPr>
          <a:xfrm>
            <a:off x="3261525" y="42616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89" name="Shape 1689"/>
          <p:cNvSpPr/>
          <p:nvPr/>
        </p:nvSpPr>
        <p:spPr>
          <a:xfrm>
            <a:off x="1239225" y="2261212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90" name="Shape 1690"/>
          <p:cNvSpPr/>
          <p:nvPr/>
        </p:nvSpPr>
        <p:spPr>
          <a:xfrm>
            <a:off x="1912875" y="15991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91" name="Shape 1691"/>
          <p:cNvSpPr/>
          <p:nvPr/>
        </p:nvSpPr>
        <p:spPr>
          <a:xfrm>
            <a:off x="3223800" y="2261212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92" name="Shape 1692"/>
          <p:cNvSpPr/>
          <p:nvPr/>
        </p:nvSpPr>
        <p:spPr>
          <a:xfrm>
            <a:off x="3911775" y="1599125"/>
            <a:ext cx="240900" cy="240900"/>
          </a:xfrm>
          <a:prstGeom prst="flowChartAlternateProcess">
            <a:avLst/>
          </a:prstGeom>
          <a:solidFill>
            <a:srgbClr val="F4CCCC"/>
          </a:solidFill>
          <a:ln cap="flat" cmpd="sng" w="19050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93" name="Shape 1693"/>
          <p:cNvSpPr txBox="1"/>
          <p:nvPr/>
        </p:nvSpPr>
        <p:spPr>
          <a:xfrm>
            <a:off x="1108875" y="45025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694" name="Shape 1694"/>
          <p:cNvSpPr txBox="1"/>
          <p:nvPr/>
        </p:nvSpPr>
        <p:spPr>
          <a:xfrm>
            <a:off x="694150" y="22078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100</a:t>
            </a:r>
          </a:p>
        </p:txBody>
      </p:sp>
      <p:sp>
        <p:nvSpPr>
          <p:cNvPr id="1695" name="Shape 1695"/>
          <p:cNvSpPr txBox="1"/>
          <p:nvPr/>
        </p:nvSpPr>
        <p:spPr>
          <a:xfrm>
            <a:off x="1331025" y="15457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696" name="Shape 1696"/>
          <p:cNvSpPr txBox="1"/>
          <p:nvPr/>
        </p:nvSpPr>
        <p:spPr>
          <a:xfrm>
            <a:off x="4146625" y="15457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697" name="Shape 1697"/>
          <p:cNvSpPr txBox="1"/>
          <p:nvPr/>
        </p:nvSpPr>
        <p:spPr>
          <a:xfrm>
            <a:off x="1947300" y="38268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698" name="Shape 1698"/>
          <p:cNvSpPr txBox="1"/>
          <p:nvPr/>
        </p:nvSpPr>
        <p:spPr>
          <a:xfrm>
            <a:off x="4146625" y="35717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699" name="Shape 1699"/>
          <p:cNvSpPr txBox="1"/>
          <p:nvPr/>
        </p:nvSpPr>
        <p:spPr>
          <a:xfrm>
            <a:off x="3131175" y="45025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700" name="Shape 1700"/>
          <p:cNvSpPr txBox="1"/>
          <p:nvPr/>
        </p:nvSpPr>
        <p:spPr>
          <a:xfrm>
            <a:off x="3388500" y="22908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  <p:sp>
        <p:nvSpPr>
          <p:cNvPr id="1701" name="Shape 1701"/>
          <p:cNvSpPr txBox="1"/>
          <p:nvPr>
            <p:ph idx="1" type="body"/>
          </p:nvPr>
        </p:nvSpPr>
        <p:spPr>
          <a:xfrm>
            <a:off x="5066700" y="1196875"/>
            <a:ext cx="3765600" cy="88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neighbor differs in the bit of one dimension</a:t>
            </a:r>
          </a:p>
        </p:txBody>
      </p:sp>
      <p:sp>
        <p:nvSpPr>
          <p:cNvPr id="1702" name="Shape 1702"/>
          <p:cNvSpPr txBox="1"/>
          <p:nvPr>
            <p:ph idx="1" type="body"/>
          </p:nvPr>
        </p:nvSpPr>
        <p:spPr>
          <a:xfrm>
            <a:off x="5066700" y="2035075"/>
            <a:ext cx="4049700" cy="870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Route selection - route to destination by correcting any differing bit</a:t>
            </a:r>
          </a:p>
        </p:txBody>
      </p:sp>
      <p:cxnSp>
        <p:nvCxnSpPr>
          <p:cNvPr id="1703" name="Shape 1703"/>
          <p:cNvCxnSpPr/>
          <p:nvPr/>
        </p:nvCxnSpPr>
        <p:spPr>
          <a:xfrm>
            <a:off x="1605250" y="4488025"/>
            <a:ext cx="1485000" cy="0"/>
          </a:xfrm>
          <a:prstGeom prst="straightConnector1">
            <a:avLst/>
          </a:prstGeom>
          <a:noFill/>
          <a:ln cap="flat" cmpd="sng" w="19050">
            <a:solidFill>
              <a:srgbClr val="FF00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704" name="Shape 1704"/>
          <p:cNvCxnSpPr/>
          <p:nvPr/>
        </p:nvCxnSpPr>
        <p:spPr>
          <a:xfrm flipH="1" rot="10800000">
            <a:off x="3618500" y="3956400"/>
            <a:ext cx="371100" cy="371100"/>
          </a:xfrm>
          <a:prstGeom prst="straightConnector1">
            <a:avLst/>
          </a:prstGeom>
          <a:noFill/>
          <a:ln cap="flat" cmpd="sng" w="19050">
            <a:solidFill>
              <a:srgbClr val="FF00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705" name="Shape 1705"/>
          <p:cNvCxnSpPr/>
          <p:nvPr/>
        </p:nvCxnSpPr>
        <p:spPr>
          <a:xfrm rot="10800000">
            <a:off x="4193725" y="1979950"/>
            <a:ext cx="0" cy="1504800"/>
          </a:xfrm>
          <a:prstGeom prst="straightConnector1">
            <a:avLst/>
          </a:prstGeom>
          <a:noFill/>
          <a:ln cap="flat" cmpd="sng" w="19050">
            <a:solidFill>
              <a:srgbClr val="FF00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706" name="Shape 1706"/>
          <p:cNvCxnSpPr/>
          <p:nvPr/>
        </p:nvCxnSpPr>
        <p:spPr>
          <a:xfrm flipH="1" rot="10800000">
            <a:off x="1471475" y="3839375"/>
            <a:ext cx="401400" cy="3276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707" name="Shape 1707"/>
          <p:cNvCxnSpPr/>
          <p:nvPr/>
        </p:nvCxnSpPr>
        <p:spPr>
          <a:xfrm rot="10800000">
            <a:off x="2133650" y="1979725"/>
            <a:ext cx="0" cy="15117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708" name="Shape 1708"/>
          <p:cNvCxnSpPr/>
          <p:nvPr/>
        </p:nvCxnSpPr>
        <p:spPr>
          <a:xfrm>
            <a:off x="2307550" y="1578500"/>
            <a:ext cx="1364400" cy="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lg" w="lg" type="none"/>
            <a:tailEnd len="lg" w="lg" type="triangle"/>
          </a:ln>
        </p:spPr>
      </p:cxn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12" name="Shape 1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3" name="Shape 17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Hypercube</a:t>
            </a:r>
          </a:p>
        </p:txBody>
      </p:sp>
      <p:sp>
        <p:nvSpPr>
          <p:cNvPr id="1714" name="Shape 1714"/>
          <p:cNvSpPr/>
          <p:nvPr/>
        </p:nvSpPr>
        <p:spPr>
          <a:xfrm>
            <a:off x="1331025" y="1698900"/>
            <a:ext cx="2722200" cy="2722200"/>
          </a:xfrm>
          <a:prstGeom prst="cube">
            <a:avLst>
              <a:gd fmla="val 25000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715" name="Shape 1715"/>
          <p:cNvCxnSpPr/>
          <p:nvPr/>
        </p:nvCxnSpPr>
        <p:spPr>
          <a:xfrm rot="10800000">
            <a:off x="2100350" y="3745600"/>
            <a:ext cx="1959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716" name="Shape 1716"/>
          <p:cNvCxnSpPr/>
          <p:nvPr/>
        </p:nvCxnSpPr>
        <p:spPr>
          <a:xfrm flipH="1">
            <a:off x="1337575" y="3745600"/>
            <a:ext cx="782700" cy="67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717" name="Shape 1717"/>
          <p:cNvCxnSpPr/>
          <p:nvPr/>
        </p:nvCxnSpPr>
        <p:spPr>
          <a:xfrm>
            <a:off x="2033325" y="1712275"/>
            <a:ext cx="0" cy="2046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718" name="Shape 1718"/>
          <p:cNvSpPr/>
          <p:nvPr/>
        </p:nvSpPr>
        <p:spPr>
          <a:xfrm>
            <a:off x="1239225" y="4261675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19" name="Shape 1719"/>
          <p:cNvSpPr/>
          <p:nvPr/>
        </p:nvSpPr>
        <p:spPr>
          <a:xfrm>
            <a:off x="1980225" y="36251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20" name="Shape 1720"/>
          <p:cNvSpPr/>
          <p:nvPr/>
        </p:nvSpPr>
        <p:spPr>
          <a:xfrm>
            <a:off x="3911775" y="36251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21" name="Shape 1721"/>
          <p:cNvSpPr/>
          <p:nvPr/>
        </p:nvSpPr>
        <p:spPr>
          <a:xfrm>
            <a:off x="3261525" y="42616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22" name="Shape 1722"/>
          <p:cNvSpPr/>
          <p:nvPr/>
        </p:nvSpPr>
        <p:spPr>
          <a:xfrm>
            <a:off x="1239225" y="2261212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23" name="Shape 1723"/>
          <p:cNvSpPr/>
          <p:nvPr/>
        </p:nvSpPr>
        <p:spPr>
          <a:xfrm>
            <a:off x="1912875" y="15991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24" name="Shape 1724"/>
          <p:cNvSpPr/>
          <p:nvPr/>
        </p:nvSpPr>
        <p:spPr>
          <a:xfrm>
            <a:off x="3223800" y="2261212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25" name="Shape 1725"/>
          <p:cNvSpPr/>
          <p:nvPr/>
        </p:nvSpPr>
        <p:spPr>
          <a:xfrm>
            <a:off x="3911775" y="1599125"/>
            <a:ext cx="240900" cy="240900"/>
          </a:xfrm>
          <a:prstGeom prst="flowChartAlternateProcess">
            <a:avLst/>
          </a:prstGeom>
          <a:solidFill>
            <a:srgbClr val="F4CCCC"/>
          </a:solidFill>
          <a:ln cap="flat" cmpd="sng" w="19050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26" name="Shape 1726"/>
          <p:cNvSpPr txBox="1"/>
          <p:nvPr/>
        </p:nvSpPr>
        <p:spPr>
          <a:xfrm>
            <a:off x="1108875" y="45025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727" name="Shape 1727"/>
          <p:cNvSpPr txBox="1"/>
          <p:nvPr/>
        </p:nvSpPr>
        <p:spPr>
          <a:xfrm>
            <a:off x="694150" y="22078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100</a:t>
            </a:r>
          </a:p>
        </p:txBody>
      </p:sp>
      <p:sp>
        <p:nvSpPr>
          <p:cNvPr id="1728" name="Shape 1728"/>
          <p:cNvSpPr txBox="1"/>
          <p:nvPr/>
        </p:nvSpPr>
        <p:spPr>
          <a:xfrm>
            <a:off x="1331025" y="15457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729" name="Shape 1729"/>
          <p:cNvSpPr txBox="1"/>
          <p:nvPr/>
        </p:nvSpPr>
        <p:spPr>
          <a:xfrm>
            <a:off x="4146625" y="15457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730" name="Shape 1730"/>
          <p:cNvSpPr txBox="1"/>
          <p:nvPr/>
        </p:nvSpPr>
        <p:spPr>
          <a:xfrm>
            <a:off x="1947300" y="38268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731" name="Shape 1731"/>
          <p:cNvSpPr txBox="1"/>
          <p:nvPr/>
        </p:nvSpPr>
        <p:spPr>
          <a:xfrm>
            <a:off x="4146625" y="35717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732" name="Shape 1732"/>
          <p:cNvSpPr txBox="1"/>
          <p:nvPr/>
        </p:nvSpPr>
        <p:spPr>
          <a:xfrm>
            <a:off x="3131175" y="450257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733" name="Shape 1733"/>
          <p:cNvSpPr txBox="1"/>
          <p:nvPr/>
        </p:nvSpPr>
        <p:spPr>
          <a:xfrm>
            <a:off x="3388500" y="22908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  <p:sp>
        <p:nvSpPr>
          <p:cNvPr id="1734" name="Shape 1734"/>
          <p:cNvSpPr txBox="1"/>
          <p:nvPr>
            <p:ph idx="1" type="body"/>
          </p:nvPr>
        </p:nvSpPr>
        <p:spPr>
          <a:xfrm>
            <a:off x="5066700" y="1196875"/>
            <a:ext cx="3765600" cy="88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neighbor differs in the bit of one dimension</a:t>
            </a:r>
          </a:p>
        </p:txBody>
      </p:sp>
      <p:sp>
        <p:nvSpPr>
          <p:cNvPr id="1735" name="Shape 1735"/>
          <p:cNvSpPr txBox="1"/>
          <p:nvPr>
            <p:ph idx="1" type="body"/>
          </p:nvPr>
        </p:nvSpPr>
        <p:spPr>
          <a:xfrm>
            <a:off x="5066700" y="2035075"/>
            <a:ext cx="4049700" cy="870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Route selection - route to destination by correcting any differing bit</a:t>
            </a:r>
          </a:p>
        </p:txBody>
      </p:sp>
      <p:cxnSp>
        <p:nvCxnSpPr>
          <p:cNvPr id="1736" name="Shape 1736"/>
          <p:cNvCxnSpPr/>
          <p:nvPr/>
        </p:nvCxnSpPr>
        <p:spPr>
          <a:xfrm>
            <a:off x="1605250" y="4488025"/>
            <a:ext cx="1485000" cy="0"/>
          </a:xfrm>
          <a:prstGeom prst="straightConnector1">
            <a:avLst/>
          </a:prstGeom>
          <a:noFill/>
          <a:ln cap="flat" cmpd="sng" w="19050">
            <a:solidFill>
              <a:srgbClr val="FF00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737" name="Shape 1737"/>
          <p:cNvCxnSpPr/>
          <p:nvPr/>
        </p:nvCxnSpPr>
        <p:spPr>
          <a:xfrm flipH="1" rot="10800000">
            <a:off x="3618500" y="3956400"/>
            <a:ext cx="371100" cy="371100"/>
          </a:xfrm>
          <a:prstGeom prst="straightConnector1">
            <a:avLst/>
          </a:prstGeom>
          <a:noFill/>
          <a:ln cap="flat" cmpd="sng" w="19050">
            <a:solidFill>
              <a:srgbClr val="FF00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738" name="Shape 1738"/>
          <p:cNvCxnSpPr/>
          <p:nvPr/>
        </p:nvCxnSpPr>
        <p:spPr>
          <a:xfrm rot="10800000">
            <a:off x="4193725" y="1979950"/>
            <a:ext cx="0" cy="1504800"/>
          </a:xfrm>
          <a:prstGeom prst="straightConnector1">
            <a:avLst/>
          </a:prstGeom>
          <a:noFill/>
          <a:ln cap="flat" cmpd="sng" w="19050">
            <a:solidFill>
              <a:srgbClr val="FF00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739" name="Shape 1739"/>
          <p:cNvCxnSpPr/>
          <p:nvPr/>
        </p:nvCxnSpPr>
        <p:spPr>
          <a:xfrm flipH="1" rot="10800000">
            <a:off x="1471475" y="3839375"/>
            <a:ext cx="401400" cy="3276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740" name="Shape 1740"/>
          <p:cNvCxnSpPr/>
          <p:nvPr/>
        </p:nvCxnSpPr>
        <p:spPr>
          <a:xfrm rot="10800000">
            <a:off x="2133650" y="1979725"/>
            <a:ext cx="0" cy="15117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741" name="Shape 1741"/>
          <p:cNvCxnSpPr/>
          <p:nvPr/>
        </p:nvCxnSpPr>
        <p:spPr>
          <a:xfrm>
            <a:off x="2307550" y="1578500"/>
            <a:ext cx="1364400" cy="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742" name="Shape 1742"/>
          <p:cNvSpPr/>
          <p:nvPr/>
        </p:nvSpPr>
        <p:spPr>
          <a:xfrm>
            <a:off x="5157450" y="3099050"/>
            <a:ext cx="3584100" cy="11016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Poor</a:t>
            </a: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flexibility in neighbor selection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Good flexibility in route selection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46" name="Shape 1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7" name="Shape 174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Ring</a:t>
            </a:r>
          </a:p>
        </p:txBody>
      </p:sp>
      <p:sp>
        <p:nvSpPr>
          <p:cNvPr id="1748" name="Shape 1748"/>
          <p:cNvSpPr/>
          <p:nvPr/>
        </p:nvSpPr>
        <p:spPr>
          <a:xfrm>
            <a:off x="1063500" y="1438050"/>
            <a:ext cx="2989800" cy="2989800"/>
          </a:xfrm>
          <a:prstGeom prst="ellipse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49" name="Shape 1749"/>
          <p:cNvSpPr/>
          <p:nvPr/>
        </p:nvSpPr>
        <p:spPr>
          <a:xfrm>
            <a:off x="2437950" y="13187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50" name="Shape 1750"/>
          <p:cNvSpPr/>
          <p:nvPr/>
        </p:nvSpPr>
        <p:spPr>
          <a:xfrm>
            <a:off x="2437950" y="43070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51" name="Shape 1751"/>
          <p:cNvSpPr/>
          <p:nvPr/>
        </p:nvSpPr>
        <p:spPr>
          <a:xfrm>
            <a:off x="3938525" y="28125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52" name="Shape 1752"/>
          <p:cNvSpPr/>
          <p:nvPr/>
        </p:nvSpPr>
        <p:spPr>
          <a:xfrm>
            <a:off x="954000" y="28125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53" name="Shape 1753"/>
          <p:cNvSpPr/>
          <p:nvPr/>
        </p:nvSpPr>
        <p:spPr>
          <a:xfrm>
            <a:off x="3527650" y="17945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54" name="Shape 1754"/>
          <p:cNvSpPr/>
          <p:nvPr/>
        </p:nvSpPr>
        <p:spPr>
          <a:xfrm>
            <a:off x="3527650" y="3826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55" name="Shape 1755"/>
          <p:cNvSpPr/>
          <p:nvPr/>
        </p:nvSpPr>
        <p:spPr>
          <a:xfrm>
            <a:off x="1351000" y="17945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56" name="Shape 1756"/>
          <p:cNvSpPr/>
          <p:nvPr/>
        </p:nvSpPr>
        <p:spPr>
          <a:xfrm>
            <a:off x="1351000" y="3826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57" name="Shape 1757"/>
          <p:cNvSpPr txBox="1"/>
          <p:nvPr/>
        </p:nvSpPr>
        <p:spPr>
          <a:xfrm>
            <a:off x="2307600" y="9710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758" name="Shape 1758"/>
          <p:cNvSpPr txBox="1"/>
          <p:nvPr/>
        </p:nvSpPr>
        <p:spPr>
          <a:xfrm>
            <a:off x="3768550" y="15142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759" name="Shape 1759"/>
          <p:cNvSpPr txBox="1"/>
          <p:nvPr/>
        </p:nvSpPr>
        <p:spPr>
          <a:xfrm>
            <a:off x="4321200" y="27591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760" name="Shape 1760"/>
          <p:cNvSpPr txBox="1"/>
          <p:nvPr/>
        </p:nvSpPr>
        <p:spPr>
          <a:xfrm>
            <a:off x="3768550" y="39204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761" name="Shape 1761"/>
          <p:cNvSpPr txBox="1"/>
          <p:nvPr/>
        </p:nvSpPr>
        <p:spPr>
          <a:xfrm>
            <a:off x="2307600" y="45410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</a:t>
            </a:r>
          </a:p>
        </p:txBody>
      </p:sp>
      <p:sp>
        <p:nvSpPr>
          <p:cNvPr id="1762" name="Shape 1762"/>
          <p:cNvSpPr txBox="1"/>
          <p:nvPr/>
        </p:nvSpPr>
        <p:spPr>
          <a:xfrm>
            <a:off x="849400" y="15142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763" name="Shape 1763"/>
          <p:cNvSpPr txBox="1"/>
          <p:nvPr/>
        </p:nvSpPr>
        <p:spPr>
          <a:xfrm>
            <a:off x="419500" y="27591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764" name="Shape 1764"/>
          <p:cNvSpPr txBox="1"/>
          <p:nvPr/>
        </p:nvSpPr>
        <p:spPr>
          <a:xfrm>
            <a:off x="849400" y="39277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68" name="Shape 1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9" name="Shape 176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Ring</a:t>
            </a:r>
          </a:p>
        </p:txBody>
      </p:sp>
      <p:sp>
        <p:nvSpPr>
          <p:cNvPr id="1770" name="Shape 1770"/>
          <p:cNvSpPr/>
          <p:nvPr/>
        </p:nvSpPr>
        <p:spPr>
          <a:xfrm>
            <a:off x="1063500" y="1438050"/>
            <a:ext cx="2989800" cy="2989800"/>
          </a:xfrm>
          <a:prstGeom prst="ellipse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71" name="Shape 1771"/>
          <p:cNvSpPr/>
          <p:nvPr/>
        </p:nvSpPr>
        <p:spPr>
          <a:xfrm>
            <a:off x="2437950" y="1318700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72" name="Shape 1772"/>
          <p:cNvSpPr/>
          <p:nvPr/>
        </p:nvSpPr>
        <p:spPr>
          <a:xfrm>
            <a:off x="2437950" y="43070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73" name="Shape 1773"/>
          <p:cNvSpPr/>
          <p:nvPr/>
        </p:nvSpPr>
        <p:spPr>
          <a:xfrm>
            <a:off x="3938525" y="28125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74" name="Shape 1774"/>
          <p:cNvSpPr/>
          <p:nvPr/>
        </p:nvSpPr>
        <p:spPr>
          <a:xfrm>
            <a:off x="954000" y="28125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75" name="Shape 1775"/>
          <p:cNvSpPr/>
          <p:nvPr/>
        </p:nvSpPr>
        <p:spPr>
          <a:xfrm>
            <a:off x="3527650" y="17945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76" name="Shape 1776"/>
          <p:cNvSpPr/>
          <p:nvPr/>
        </p:nvSpPr>
        <p:spPr>
          <a:xfrm>
            <a:off x="3527650" y="3826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77" name="Shape 1777"/>
          <p:cNvSpPr/>
          <p:nvPr/>
        </p:nvSpPr>
        <p:spPr>
          <a:xfrm>
            <a:off x="1351000" y="17945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78" name="Shape 1778"/>
          <p:cNvSpPr/>
          <p:nvPr/>
        </p:nvSpPr>
        <p:spPr>
          <a:xfrm>
            <a:off x="1351000" y="3826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79" name="Shape 1779"/>
          <p:cNvSpPr txBox="1"/>
          <p:nvPr/>
        </p:nvSpPr>
        <p:spPr>
          <a:xfrm>
            <a:off x="2307600" y="9710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780" name="Shape 1780"/>
          <p:cNvSpPr txBox="1"/>
          <p:nvPr/>
        </p:nvSpPr>
        <p:spPr>
          <a:xfrm>
            <a:off x="3768550" y="15142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781" name="Shape 1781"/>
          <p:cNvSpPr txBox="1"/>
          <p:nvPr/>
        </p:nvSpPr>
        <p:spPr>
          <a:xfrm>
            <a:off x="4321200" y="27591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782" name="Shape 1782"/>
          <p:cNvSpPr txBox="1"/>
          <p:nvPr/>
        </p:nvSpPr>
        <p:spPr>
          <a:xfrm>
            <a:off x="3768550" y="39204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783" name="Shape 1783"/>
          <p:cNvSpPr txBox="1"/>
          <p:nvPr/>
        </p:nvSpPr>
        <p:spPr>
          <a:xfrm>
            <a:off x="2307600" y="45410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100</a:t>
            </a:r>
          </a:p>
        </p:txBody>
      </p:sp>
      <p:sp>
        <p:nvSpPr>
          <p:cNvPr id="1784" name="Shape 1784"/>
          <p:cNvSpPr txBox="1"/>
          <p:nvPr/>
        </p:nvSpPr>
        <p:spPr>
          <a:xfrm>
            <a:off x="849400" y="15142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785" name="Shape 1785"/>
          <p:cNvSpPr txBox="1"/>
          <p:nvPr/>
        </p:nvSpPr>
        <p:spPr>
          <a:xfrm>
            <a:off x="419500" y="27591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786" name="Shape 1786"/>
          <p:cNvSpPr txBox="1"/>
          <p:nvPr/>
        </p:nvSpPr>
        <p:spPr>
          <a:xfrm>
            <a:off x="849400" y="39277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  <p:sp>
        <p:nvSpPr>
          <p:cNvPr id="1787" name="Shape 1787"/>
          <p:cNvSpPr txBox="1"/>
          <p:nvPr>
            <p:ph idx="1" type="body"/>
          </p:nvPr>
        </p:nvSpPr>
        <p:spPr>
          <a:xfrm>
            <a:off x="5066700" y="1196875"/>
            <a:ext cx="3765600" cy="11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one neighbor in each finger interval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91" name="Shape 1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" name="Shape 179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Ring</a:t>
            </a:r>
          </a:p>
        </p:txBody>
      </p:sp>
      <p:sp>
        <p:nvSpPr>
          <p:cNvPr id="1793" name="Shape 1793"/>
          <p:cNvSpPr/>
          <p:nvPr/>
        </p:nvSpPr>
        <p:spPr>
          <a:xfrm>
            <a:off x="1063500" y="1438050"/>
            <a:ext cx="2989800" cy="2989800"/>
          </a:xfrm>
          <a:prstGeom prst="ellipse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94" name="Shape 1794"/>
          <p:cNvSpPr/>
          <p:nvPr/>
        </p:nvSpPr>
        <p:spPr>
          <a:xfrm>
            <a:off x="2437950" y="1318700"/>
            <a:ext cx="240900" cy="240900"/>
          </a:xfrm>
          <a:prstGeom prst="flowChartAlternateProcess">
            <a:avLst/>
          </a:prstGeom>
          <a:solidFill>
            <a:srgbClr val="D9EAD3"/>
          </a:solidFill>
          <a:ln cap="flat" cmpd="sng" w="19050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95" name="Shape 1795"/>
          <p:cNvSpPr/>
          <p:nvPr/>
        </p:nvSpPr>
        <p:spPr>
          <a:xfrm>
            <a:off x="2437950" y="43070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96" name="Shape 1796"/>
          <p:cNvSpPr/>
          <p:nvPr/>
        </p:nvSpPr>
        <p:spPr>
          <a:xfrm>
            <a:off x="3938525" y="28125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97" name="Shape 1797"/>
          <p:cNvSpPr/>
          <p:nvPr/>
        </p:nvSpPr>
        <p:spPr>
          <a:xfrm>
            <a:off x="954000" y="28125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98" name="Shape 1798"/>
          <p:cNvSpPr/>
          <p:nvPr/>
        </p:nvSpPr>
        <p:spPr>
          <a:xfrm>
            <a:off x="3527650" y="17945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99" name="Shape 1799"/>
          <p:cNvSpPr/>
          <p:nvPr/>
        </p:nvSpPr>
        <p:spPr>
          <a:xfrm>
            <a:off x="3527650" y="3826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00" name="Shape 1800"/>
          <p:cNvSpPr/>
          <p:nvPr/>
        </p:nvSpPr>
        <p:spPr>
          <a:xfrm>
            <a:off x="1351000" y="17945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01" name="Shape 1801"/>
          <p:cNvSpPr/>
          <p:nvPr/>
        </p:nvSpPr>
        <p:spPr>
          <a:xfrm>
            <a:off x="1351000" y="3826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02" name="Shape 1802"/>
          <p:cNvSpPr txBox="1"/>
          <p:nvPr/>
        </p:nvSpPr>
        <p:spPr>
          <a:xfrm>
            <a:off x="2307600" y="9710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803" name="Shape 1803"/>
          <p:cNvSpPr txBox="1"/>
          <p:nvPr/>
        </p:nvSpPr>
        <p:spPr>
          <a:xfrm>
            <a:off x="3768550" y="15142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804" name="Shape 1804"/>
          <p:cNvSpPr txBox="1"/>
          <p:nvPr/>
        </p:nvSpPr>
        <p:spPr>
          <a:xfrm>
            <a:off x="4321200" y="27591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805" name="Shape 1805"/>
          <p:cNvSpPr txBox="1"/>
          <p:nvPr/>
        </p:nvSpPr>
        <p:spPr>
          <a:xfrm>
            <a:off x="3768550" y="39204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806" name="Shape 1806"/>
          <p:cNvSpPr txBox="1"/>
          <p:nvPr/>
        </p:nvSpPr>
        <p:spPr>
          <a:xfrm>
            <a:off x="2307600" y="45410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100</a:t>
            </a:r>
          </a:p>
        </p:txBody>
      </p:sp>
      <p:sp>
        <p:nvSpPr>
          <p:cNvPr id="1807" name="Shape 1807"/>
          <p:cNvSpPr txBox="1"/>
          <p:nvPr/>
        </p:nvSpPr>
        <p:spPr>
          <a:xfrm>
            <a:off x="849400" y="15142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808" name="Shape 1808"/>
          <p:cNvSpPr txBox="1"/>
          <p:nvPr/>
        </p:nvSpPr>
        <p:spPr>
          <a:xfrm>
            <a:off x="419500" y="27591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809" name="Shape 1809"/>
          <p:cNvSpPr txBox="1"/>
          <p:nvPr/>
        </p:nvSpPr>
        <p:spPr>
          <a:xfrm>
            <a:off x="849400" y="39277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  <p:sp>
        <p:nvSpPr>
          <p:cNvPr id="1810" name="Shape 1810"/>
          <p:cNvSpPr txBox="1"/>
          <p:nvPr>
            <p:ph idx="1" type="body"/>
          </p:nvPr>
        </p:nvSpPr>
        <p:spPr>
          <a:xfrm>
            <a:off x="5066700" y="1196875"/>
            <a:ext cx="3765600" cy="11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one neighbor in each finger interval</a:t>
            </a:r>
          </a:p>
        </p:txBody>
      </p:sp>
      <p:sp>
        <p:nvSpPr>
          <p:cNvPr id="1811" name="Shape 1811"/>
          <p:cNvSpPr/>
          <p:nvPr/>
        </p:nvSpPr>
        <p:spPr>
          <a:xfrm>
            <a:off x="3444600" y="1685525"/>
            <a:ext cx="408000" cy="468300"/>
          </a:xfrm>
          <a:prstGeom prst="ellipse">
            <a:avLst/>
          </a:prstGeom>
          <a:noFill/>
          <a:ln cap="flat" cmpd="sng" w="28575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12" name="Shape 1812"/>
          <p:cNvSpPr/>
          <p:nvPr/>
        </p:nvSpPr>
        <p:spPr>
          <a:xfrm rot="1255952">
            <a:off x="3550971" y="2650793"/>
            <a:ext cx="587793" cy="1638371"/>
          </a:xfrm>
          <a:prstGeom prst="ellipse">
            <a:avLst/>
          </a:prstGeom>
          <a:noFill/>
          <a:ln cap="flat" cmpd="sng" w="28575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13" name="Shape 1813"/>
          <p:cNvSpPr/>
          <p:nvPr/>
        </p:nvSpPr>
        <p:spPr>
          <a:xfrm rot="-2003257">
            <a:off x="842847" y="1363374"/>
            <a:ext cx="1828455" cy="3642253"/>
          </a:xfrm>
          <a:prstGeom prst="ellipse">
            <a:avLst/>
          </a:prstGeom>
          <a:noFill/>
          <a:ln cap="flat" cmpd="sng" w="28575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17" name="Shape 1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8" name="Shape 18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Ring</a:t>
            </a:r>
          </a:p>
        </p:txBody>
      </p:sp>
      <p:sp>
        <p:nvSpPr>
          <p:cNvPr id="1819" name="Shape 1819"/>
          <p:cNvSpPr/>
          <p:nvPr/>
        </p:nvSpPr>
        <p:spPr>
          <a:xfrm>
            <a:off x="1063500" y="1438050"/>
            <a:ext cx="2989800" cy="2989800"/>
          </a:xfrm>
          <a:prstGeom prst="ellipse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20" name="Shape 1820"/>
          <p:cNvSpPr/>
          <p:nvPr/>
        </p:nvSpPr>
        <p:spPr>
          <a:xfrm>
            <a:off x="2437950" y="13187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21" name="Shape 1821"/>
          <p:cNvSpPr/>
          <p:nvPr/>
        </p:nvSpPr>
        <p:spPr>
          <a:xfrm>
            <a:off x="2437950" y="43070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22" name="Shape 1822"/>
          <p:cNvSpPr/>
          <p:nvPr/>
        </p:nvSpPr>
        <p:spPr>
          <a:xfrm>
            <a:off x="3938525" y="28125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23" name="Shape 1823"/>
          <p:cNvSpPr/>
          <p:nvPr/>
        </p:nvSpPr>
        <p:spPr>
          <a:xfrm>
            <a:off x="954000" y="28125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24" name="Shape 1824"/>
          <p:cNvSpPr/>
          <p:nvPr/>
        </p:nvSpPr>
        <p:spPr>
          <a:xfrm>
            <a:off x="3527650" y="17945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25" name="Shape 1825"/>
          <p:cNvSpPr/>
          <p:nvPr/>
        </p:nvSpPr>
        <p:spPr>
          <a:xfrm>
            <a:off x="3527650" y="3826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26" name="Shape 1826"/>
          <p:cNvSpPr/>
          <p:nvPr/>
        </p:nvSpPr>
        <p:spPr>
          <a:xfrm>
            <a:off x="1351000" y="17945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27" name="Shape 1827"/>
          <p:cNvSpPr/>
          <p:nvPr/>
        </p:nvSpPr>
        <p:spPr>
          <a:xfrm>
            <a:off x="1351000" y="3826425"/>
            <a:ext cx="240900" cy="240900"/>
          </a:xfrm>
          <a:prstGeom prst="flowChartAlternateProcess">
            <a:avLst/>
          </a:prstGeom>
          <a:solidFill>
            <a:srgbClr val="F4CCCC"/>
          </a:solidFill>
          <a:ln cap="flat" cmpd="sng" w="19050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28" name="Shape 1828"/>
          <p:cNvSpPr txBox="1"/>
          <p:nvPr/>
        </p:nvSpPr>
        <p:spPr>
          <a:xfrm>
            <a:off x="2307600" y="9710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829" name="Shape 1829"/>
          <p:cNvSpPr txBox="1"/>
          <p:nvPr/>
        </p:nvSpPr>
        <p:spPr>
          <a:xfrm>
            <a:off x="3768550" y="15142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830" name="Shape 1830"/>
          <p:cNvSpPr txBox="1"/>
          <p:nvPr/>
        </p:nvSpPr>
        <p:spPr>
          <a:xfrm>
            <a:off x="4321200" y="27591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831" name="Shape 1831"/>
          <p:cNvSpPr txBox="1"/>
          <p:nvPr/>
        </p:nvSpPr>
        <p:spPr>
          <a:xfrm>
            <a:off x="3768550" y="39204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832" name="Shape 1832"/>
          <p:cNvSpPr txBox="1"/>
          <p:nvPr/>
        </p:nvSpPr>
        <p:spPr>
          <a:xfrm>
            <a:off x="2307600" y="45410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100</a:t>
            </a:r>
          </a:p>
        </p:txBody>
      </p:sp>
      <p:sp>
        <p:nvSpPr>
          <p:cNvPr id="1833" name="Shape 1833"/>
          <p:cNvSpPr txBox="1"/>
          <p:nvPr/>
        </p:nvSpPr>
        <p:spPr>
          <a:xfrm>
            <a:off x="849400" y="15142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834" name="Shape 1834"/>
          <p:cNvSpPr txBox="1"/>
          <p:nvPr/>
        </p:nvSpPr>
        <p:spPr>
          <a:xfrm>
            <a:off x="419500" y="27591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835" name="Shape 1835"/>
          <p:cNvSpPr txBox="1"/>
          <p:nvPr/>
        </p:nvSpPr>
        <p:spPr>
          <a:xfrm>
            <a:off x="849400" y="39277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  <p:sp>
        <p:nvSpPr>
          <p:cNvPr id="1836" name="Shape 1836"/>
          <p:cNvSpPr txBox="1"/>
          <p:nvPr>
            <p:ph idx="1" type="body"/>
          </p:nvPr>
        </p:nvSpPr>
        <p:spPr>
          <a:xfrm>
            <a:off x="5066700" y="1196875"/>
            <a:ext cx="3765600" cy="11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one neighbor in each finger interval</a:t>
            </a:r>
          </a:p>
        </p:txBody>
      </p:sp>
      <p:sp>
        <p:nvSpPr>
          <p:cNvPr id="1837" name="Shape 1837"/>
          <p:cNvSpPr txBox="1"/>
          <p:nvPr>
            <p:ph idx="1" type="body"/>
          </p:nvPr>
        </p:nvSpPr>
        <p:spPr>
          <a:xfrm>
            <a:off x="5066700" y="2035075"/>
            <a:ext cx="4049700" cy="870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Route selection - route to destination by making progress along ring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41" name="Shape 1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2" name="Shape 18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Ring</a:t>
            </a:r>
          </a:p>
        </p:txBody>
      </p:sp>
      <p:sp>
        <p:nvSpPr>
          <p:cNvPr id="1843" name="Shape 1843"/>
          <p:cNvSpPr/>
          <p:nvPr/>
        </p:nvSpPr>
        <p:spPr>
          <a:xfrm>
            <a:off x="1063500" y="1438050"/>
            <a:ext cx="2989800" cy="2989800"/>
          </a:xfrm>
          <a:prstGeom prst="ellipse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44" name="Shape 1844"/>
          <p:cNvSpPr/>
          <p:nvPr/>
        </p:nvSpPr>
        <p:spPr>
          <a:xfrm>
            <a:off x="2437950" y="13187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45" name="Shape 1845"/>
          <p:cNvSpPr/>
          <p:nvPr/>
        </p:nvSpPr>
        <p:spPr>
          <a:xfrm>
            <a:off x="2437950" y="43070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46" name="Shape 1846"/>
          <p:cNvSpPr/>
          <p:nvPr/>
        </p:nvSpPr>
        <p:spPr>
          <a:xfrm>
            <a:off x="3938525" y="28125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47" name="Shape 1847"/>
          <p:cNvSpPr/>
          <p:nvPr/>
        </p:nvSpPr>
        <p:spPr>
          <a:xfrm>
            <a:off x="954000" y="28125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48" name="Shape 1848"/>
          <p:cNvSpPr/>
          <p:nvPr/>
        </p:nvSpPr>
        <p:spPr>
          <a:xfrm>
            <a:off x="3527650" y="17945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49" name="Shape 1849"/>
          <p:cNvSpPr/>
          <p:nvPr/>
        </p:nvSpPr>
        <p:spPr>
          <a:xfrm>
            <a:off x="3527650" y="3826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50" name="Shape 1850"/>
          <p:cNvSpPr/>
          <p:nvPr/>
        </p:nvSpPr>
        <p:spPr>
          <a:xfrm>
            <a:off x="1351000" y="17945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51" name="Shape 1851"/>
          <p:cNvSpPr/>
          <p:nvPr/>
        </p:nvSpPr>
        <p:spPr>
          <a:xfrm>
            <a:off x="1351000" y="3826425"/>
            <a:ext cx="240900" cy="240900"/>
          </a:xfrm>
          <a:prstGeom prst="flowChartAlternateProcess">
            <a:avLst/>
          </a:prstGeom>
          <a:solidFill>
            <a:srgbClr val="F4CCCC"/>
          </a:solidFill>
          <a:ln cap="flat" cmpd="sng" w="19050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52" name="Shape 1852"/>
          <p:cNvSpPr txBox="1"/>
          <p:nvPr/>
        </p:nvSpPr>
        <p:spPr>
          <a:xfrm>
            <a:off x="2307600" y="9710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853" name="Shape 1853"/>
          <p:cNvSpPr txBox="1"/>
          <p:nvPr/>
        </p:nvSpPr>
        <p:spPr>
          <a:xfrm>
            <a:off x="3768550" y="15142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854" name="Shape 1854"/>
          <p:cNvSpPr txBox="1"/>
          <p:nvPr/>
        </p:nvSpPr>
        <p:spPr>
          <a:xfrm>
            <a:off x="4321200" y="27591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855" name="Shape 1855"/>
          <p:cNvSpPr txBox="1"/>
          <p:nvPr/>
        </p:nvSpPr>
        <p:spPr>
          <a:xfrm>
            <a:off x="3768550" y="39204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856" name="Shape 1856"/>
          <p:cNvSpPr txBox="1"/>
          <p:nvPr/>
        </p:nvSpPr>
        <p:spPr>
          <a:xfrm>
            <a:off x="2307600" y="45410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100</a:t>
            </a:r>
          </a:p>
        </p:txBody>
      </p:sp>
      <p:sp>
        <p:nvSpPr>
          <p:cNvPr id="1857" name="Shape 1857"/>
          <p:cNvSpPr txBox="1"/>
          <p:nvPr/>
        </p:nvSpPr>
        <p:spPr>
          <a:xfrm>
            <a:off x="849400" y="15142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858" name="Shape 1858"/>
          <p:cNvSpPr txBox="1"/>
          <p:nvPr/>
        </p:nvSpPr>
        <p:spPr>
          <a:xfrm>
            <a:off x="419500" y="27591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859" name="Shape 1859"/>
          <p:cNvSpPr txBox="1"/>
          <p:nvPr/>
        </p:nvSpPr>
        <p:spPr>
          <a:xfrm>
            <a:off x="849400" y="39277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  <p:sp>
        <p:nvSpPr>
          <p:cNvPr id="1860" name="Shape 1860"/>
          <p:cNvSpPr txBox="1"/>
          <p:nvPr>
            <p:ph idx="1" type="body"/>
          </p:nvPr>
        </p:nvSpPr>
        <p:spPr>
          <a:xfrm>
            <a:off x="5066700" y="1196875"/>
            <a:ext cx="3765600" cy="11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one neighbor in each finger interval</a:t>
            </a:r>
          </a:p>
        </p:txBody>
      </p:sp>
      <p:sp>
        <p:nvSpPr>
          <p:cNvPr id="1861" name="Shape 1861"/>
          <p:cNvSpPr txBox="1"/>
          <p:nvPr>
            <p:ph idx="1" type="body"/>
          </p:nvPr>
        </p:nvSpPr>
        <p:spPr>
          <a:xfrm>
            <a:off x="5066700" y="2035075"/>
            <a:ext cx="4049700" cy="870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Route selection - route to destination by making progress along ring</a:t>
            </a:r>
          </a:p>
        </p:txBody>
      </p:sp>
      <p:cxnSp>
        <p:nvCxnSpPr>
          <p:cNvPr id="1862" name="Shape 1862"/>
          <p:cNvCxnSpPr/>
          <p:nvPr/>
        </p:nvCxnSpPr>
        <p:spPr>
          <a:xfrm>
            <a:off x="2762375" y="1602950"/>
            <a:ext cx="628800" cy="2631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863" name="Shape 1863"/>
          <p:cNvCxnSpPr/>
          <p:nvPr/>
        </p:nvCxnSpPr>
        <p:spPr>
          <a:xfrm>
            <a:off x="2714125" y="1655025"/>
            <a:ext cx="1118400" cy="11742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864" name="Shape 1864"/>
          <p:cNvCxnSpPr/>
          <p:nvPr/>
        </p:nvCxnSpPr>
        <p:spPr>
          <a:xfrm>
            <a:off x="2619025" y="1655025"/>
            <a:ext cx="839100" cy="20907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865" name="Shape 1865"/>
          <p:cNvCxnSpPr/>
          <p:nvPr/>
        </p:nvCxnSpPr>
        <p:spPr>
          <a:xfrm>
            <a:off x="2497200" y="1655025"/>
            <a:ext cx="71100" cy="24717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lg" w="lg" type="none"/>
            <a:tailEnd len="lg" w="lg" type="triangle"/>
          </a:ln>
        </p:spPr>
      </p:cxn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69" name="Shape 1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0" name="Shape 187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Ring</a:t>
            </a:r>
          </a:p>
        </p:txBody>
      </p:sp>
      <p:sp>
        <p:nvSpPr>
          <p:cNvPr id="1871" name="Shape 1871"/>
          <p:cNvSpPr/>
          <p:nvPr/>
        </p:nvSpPr>
        <p:spPr>
          <a:xfrm>
            <a:off x="1063500" y="1438050"/>
            <a:ext cx="2989800" cy="2989800"/>
          </a:xfrm>
          <a:prstGeom prst="ellipse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72" name="Shape 1872"/>
          <p:cNvSpPr/>
          <p:nvPr/>
        </p:nvSpPr>
        <p:spPr>
          <a:xfrm>
            <a:off x="2437950" y="13187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73" name="Shape 1873"/>
          <p:cNvSpPr/>
          <p:nvPr/>
        </p:nvSpPr>
        <p:spPr>
          <a:xfrm>
            <a:off x="2437950" y="430707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74" name="Shape 1874"/>
          <p:cNvSpPr/>
          <p:nvPr/>
        </p:nvSpPr>
        <p:spPr>
          <a:xfrm>
            <a:off x="3938525" y="28125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75" name="Shape 1875"/>
          <p:cNvSpPr/>
          <p:nvPr/>
        </p:nvSpPr>
        <p:spPr>
          <a:xfrm>
            <a:off x="954000" y="281250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76" name="Shape 1876"/>
          <p:cNvSpPr/>
          <p:nvPr/>
        </p:nvSpPr>
        <p:spPr>
          <a:xfrm>
            <a:off x="3527650" y="17945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77" name="Shape 1877"/>
          <p:cNvSpPr/>
          <p:nvPr/>
        </p:nvSpPr>
        <p:spPr>
          <a:xfrm>
            <a:off x="3527650" y="3826425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78" name="Shape 1878"/>
          <p:cNvSpPr/>
          <p:nvPr/>
        </p:nvSpPr>
        <p:spPr>
          <a:xfrm>
            <a:off x="1351000" y="1794550"/>
            <a:ext cx="240900" cy="2409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79" name="Shape 1879"/>
          <p:cNvSpPr/>
          <p:nvPr/>
        </p:nvSpPr>
        <p:spPr>
          <a:xfrm>
            <a:off x="1351000" y="3826425"/>
            <a:ext cx="240900" cy="240900"/>
          </a:xfrm>
          <a:prstGeom prst="flowChartAlternateProcess">
            <a:avLst/>
          </a:prstGeom>
          <a:solidFill>
            <a:srgbClr val="F4CCCC"/>
          </a:solidFill>
          <a:ln cap="flat" cmpd="sng" w="19050">
            <a:solidFill>
              <a:srgbClr val="E0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80" name="Shape 1880"/>
          <p:cNvSpPr txBox="1"/>
          <p:nvPr/>
        </p:nvSpPr>
        <p:spPr>
          <a:xfrm>
            <a:off x="2307600" y="9710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000</a:t>
            </a:r>
          </a:p>
        </p:txBody>
      </p:sp>
      <p:sp>
        <p:nvSpPr>
          <p:cNvPr id="1881" name="Shape 1881"/>
          <p:cNvSpPr txBox="1"/>
          <p:nvPr/>
        </p:nvSpPr>
        <p:spPr>
          <a:xfrm>
            <a:off x="3768550" y="15142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001</a:t>
            </a:r>
          </a:p>
        </p:txBody>
      </p:sp>
      <p:sp>
        <p:nvSpPr>
          <p:cNvPr id="1882" name="Shape 1882"/>
          <p:cNvSpPr txBox="1"/>
          <p:nvPr/>
        </p:nvSpPr>
        <p:spPr>
          <a:xfrm>
            <a:off x="4321200" y="27591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010</a:t>
            </a:r>
          </a:p>
        </p:txBody>
      </p:sp>
      <p:sp>
        <p:nvSpPr>
          <p:cNvPr id="1883" name="Shape 1883"/>
          <p:cNvSpPr txBox="1"/>
          <p:nvPr/>
        </p:nvSpPr>
        <p:spPr>
          <a:xfrm>
            <a:off x="3768550" y="3920425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011</a:t>
            </a:r>
          </a:p>
        </p:txBody>
      </p:sp>
      <p:sp>
        <p:nvSpPr>
          <p:cNvPr id="1884" name="Shape 1884"/>
          <p:cNvSpPr txBox="1"/>
          <p:nvPr/>
        </p:nvSpPr>
        <p:spPr>
          <a:xfrm>
            <a:off x="2307600" y="45410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100</a:t>
            </a:r>
          </a:p>
        </p:txBody>
      </p:sp>
      <p:sp>
        <p:nvSpPr>
          <p:cNvPr id="1885" name="Shape 1885"/>
          <p:cNvSpPr txBox="1"/>
          <p:nvPr/>
        </p:nvSpPr>
        <p:spPr>
          <a:xfrm>
            <a:off x="849400" y="15142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111</a:t>
            </a:r>
          </a:p>
        </p:txBody>
      </p:sp>
      <p:sp>
        <p:nvSpPr>
          <p:cNvPr id="1886" name="Shape 1886"/>
          <p:cNvSpPr txBox="1"/>
          <p:nvPr/>
        </p:nvSpPr>
        <p:spPr>
          <a:xfrm>
            <a:off x="419500" y="275910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110</a:t>
            </a:r>
          </a:p>
        </p:txBody>
      </p:sp>
      <p:sp>
        <p:nvSpPr>
          <p:cNvPr id="1887" name="Shape 1887"/>
          <p:cNvSpPr txBox="1"/>
          <p:nvPr/>
        </p:nvSpPr>
        <p:spPr>
          <a:xfrm>
            <a:off x="849400" y="3927750"/>
            <a:ext cx="501600" cy="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101</a:t>
            </a:r>
          </a:p>
        </p:txBody>
      </p:sp>
      <p:sp>
        <p:nvSpPr>
          <p:cNvPr id="1888" name="Shape 1888"/>
          <p:cNvSpPr txBox="1"/>
          <p:nvPr>
            <p:ph idx="1" type="body"/>
          </p:nvPr>
        </p:nvSpPr>
        <p:spPr>
          <a:xfrm>
            <a:off x="5066700" y="1196875"/>
            <a:ext cx="3765600" cy="11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Neighbor selection - one neighbor in each finger interval</a:t>
            </a:r>
          </a:p>
        </p:txBody>
      </p:sp>
      <p:sp>
        <p:nvSpPr>
          <p:cNvPr id="1889" name="Shape 1889"/>
          <p:cNvSpPr txBox="1"/>
          <p:nvPr>
            <p:ph idx="1" type="body"/>
          </p:nvPr>
        </p:nvSpPr>
        <p:spPr>
          <a:xfrm>
            <a:off x="5066700" y="2035075"/>
            <a:ext cx="4049700" cy="870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Route selection - route to destination by making progress along ring</a:t>
            </a:r>
          </a:p>
        </p:txBody>
      </p:sp>
      <p:cxnSp>
        <p:nvCxnSpPr>
          <p:cNvPr id="1890" name="Shape 1890"/>
          <p:cNvCxnSpPr/>
          <p:nvPr/>
        </p:nvCxnSpPr>
        <p:spPr>
          <a:xfrm>
            <a:off x="2762375" y="1602950"/>
            <a:ext cx="628800" cy="2631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891" name="Shape 1891"/>
          <p:cNvCxnSpPr/>
          <p:nvPr/>
        </p:nvCxnSpPr>
        <p:spPr>
          <a:xfrm>
            <a:off x="2714125" y="1655025"/>
            <a:ext cx="1118400" cy="11742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892" name="Shape 1892"/>
          <p:cNvCxnSpPr/>
          <p:nvPr/>
        </p:nvCxnSpPr>
        <p:spPr>
          <a:xfrm>
            <a:off x="2619025" y="1655025"/>
            <a:ext cx="839100" cy="20907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893" name="Shape 1893"/>
          <p:cNvCxnSpPr/>
          <p:nvPr/>
        </p:nvCxnSpPr>
        <p:spPr>
          <a:xfrm>
            <a:off x="2497200" y="1655025"/>
            <a:ext cx="71100" cy="24717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894" name="Shape 1894"/>
          <p:cNvSpPr/>
          <p:nvPr/>
        </p:nvSpPr>
        <p:spPr>
          <a:xfrm>
            <a:off x="5157450" y="3099050"/>
            <a:ext cx="3584100" cy="11016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Good</a:t>
            </a: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flexibility in neighbor selection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Good flexibility in route selection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98" name="Shape 1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9" name="Shape 189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DHT Routing Geometries - Summary</a:t>
            </a:r>
          </a:p>
        </p:txBody>
      </p:sp>
      <p:cxnSp>
        <p:nvCxnSpPr>
          <p:cNvPr id="1900" name="Shape 1900"/>
          <p:cNvCxnSpPr/>
          <p:nvPr/>
        </p:nvCxnSpPr>
        <p:spPr>
          <a:xfrm>
            <a:off x="3469650" y="1611950"/>
            <a:ext cx="0" cy="30231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901" name="Shape 1901"/>
          <p:cNvCxnSpPr/>
          <p:nvPr/>
        </p:nvCxnSpPr>
        <p:spPr>
          <a:xfrm>
            <a:off x="4826000" y="1611950"/>
            <a:ext cx="0" cy="30231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902" name="Shape 1902"/>
          <p:cNvCxnSpPr/>
          <p:nvPr/>
        </p:nvCxnSpPr>
        <p:spPr>
          <a:xfrm>
            <a:off x="6128825" y="1611950"/>
            <a:ext cx="0" cy="30231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903" name="Shape 1903"/>
          <p:cNvCxnSpPr/>
          <p:nvPr/>
        </p:nvCxnSpPr>
        <p:spPr>
          <a:xfrm>
            <a:off x="1376150" y="2936300"/>
            <a:ext cx="60180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904" name="Shape 1904"/>
          <p:cNvCxnSpPr/>
          <p:nvPr/>
        </p:nvCxnSpPr>
        <p:spPr>
          <a:xfrm>
            <a:off x="1341275" y="3811050"/>
            <a:ext cx="60180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905" name="Shape 1905"/>
          <p:cNvSpPr txBox="1"/>
          <p:nvPr>
            <p:ph idx="1" type="body"/>
          </p:nvPr>
        </p:nvSpPr>
        <p:spPr>
          <a:xfrm>
            <a:off x="3811075" y="2382125"/>
            <a:ext cx="673500" cy="508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Tree</a:t>
            </a:r>
          </a:p>
        </p:txBody>
      </p:sp>
      <p:sp>
        <p:nvSpPr>
          <p:cNvPr id="1906" name="Shape 1906"/>
          <p:cNvSpPr txBox="1"/>
          <p:nvPr>
            <p:ph idx="1" type="body"/>
          </p:nvPr>
        </p:nvSpPr>
        <p:spPr>
          <a:xfrm>
            <a:off x="4852723" y="2382125"/>
            <a:ext cx="1302900" cy="508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Hypercube</a:t>
            </a:r>
          </a:p>
        </p:txBody>
      </p:sp>
      <p:sp>
        <p:nvSpPr>
          <p:cNvPr id="1907" name="Shape 1907"/>
          <p:cNvSpPr txBox="1"/>
          <p:nvPr>
            <p:ph idx="1" type="body"/>
          </p:nvPr>
        </p:nvSpPr>
        <p:spPr>
          <a:xfrm>
            <a:off x="6182349" y="2382125"/>
            <a:ext cx="1133100" cy="508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Ring</a:t>
            </a:r>
          </a:p>
        </p:txBody>
      </p:sp>
      <p:sp>
        <p:nvSpPr>
          <p:cNvPr id="1908" name="Shape 1908"/>
          <p:cNvSpPr/>
          <p:nvPr/>
        </p:nvSpPr>
        <p:spPr>
          <a:xfrm>
            <a:off x="6388839" y="1640542"/>
            <a:ext cx="716400" cy="716400"/>
          </a:xfrm>
          <a:prstGeom prst="ellipse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09" name="Shape 1909"/>
          <p:cNvSpPr/>
          <p:nvPr/>
        </p:nvSpPr>
        <p:spPr>
          <a:xfrm>
            <a:off x="6718108" y="1611950"/>
            <a:ext cx="57600" cy="576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10" name="Shape 1910"/>
          <p:cNvSpPr/>
          <p:nvPr/>
        </p:nvSpPr>
        <p:spPr>
          <a:xfrm>
            <a:off x="6718108" y="2327854"/>
            <a:ext cx="57600" cy="576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11" name="Shape 1911"/>
          <p:cNvSpPr/>
          <p:nvPr/>
        </p:nvSpPr>
        <p:spPr>
          <a:xfrm>
            <a:off x="7077591" y="1969809"/>
            <a:ext cx="57600" cy="576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12" name="Shape 1912"/>
          <p:cNvSpPr/>
          <p:nvPr/>
        </p:nvSpPr>
        <p:spPr>
          <a:xfrm>
            <a:off x="6362607" y="1969809"/>
            <a:ext cx="57600" cy="576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13" name="Shape 1913"/>
          <p:cNvSpPr/>
          <p:nvPr/>
        </p:nvSpPr>
        <p:spPr>
          <a:xfrm>
            <a:off x="6979161" y="1725946"/>
            <a:ext cx="57600" cy="576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14" name="Shape 1914"/>
          <p:cNvSpPr/>
          <p:nvPr/>
        </p:nvSpPr>
        <p:spPr>
          <a:xfrm>
            <a:off x="6979161" y="2212708"/>
            <a:ext cx="57600" cy="576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15" name="Shape 1915"/>
          <p:cNvSpPr/>
          <p:nvPr/>
        </p:nvSpPr>
        <p:spPr>
          <a:xfrm>
            <a:off x="6457714" y="1725946"/>
            <a:ext cx="57600" cy="576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16" name="Shape 1916"/>
          <p:cNvSpPr/>
          <p:nvPr/>
        </p:nvSpPr>
        <p:spPr>
          <a:xfrm>
            <a:off x="6457714" y="2212708"/>
            <a:ext cx="57600" cy="576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17" name="Shape 1917"/>
          <p:cNvSpPr/>
          <p:nvPr/>
        </p:nvSpPr>
        <p:spPr>
          <a:xfrm>
            <a:off x="5077225" y="1602371"/>
            <a:ext cx="798300" cy="798300"/>
          </a:xfrm>
          <a:prstGeom prst="cube">
            <a:avLst>
              <a:gd fmla="val 25000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918" name="Shape 1918"/>
          <p:cNvCxnSpPr/>
          <p:nvPr/>
        </p:nvCxnSpPr>
        <p:spPr>
          <a:xfrm rot="10800000">
            <a:off x="5302971" y="2202557"/>
            <a:ext cx="574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919" name="Shape 1919"/>
          <p:cNvCxnSpPr/>
          <p:nvPr/>
        </p:nvCxnSpPr>
        <p:spPr>
          <a:xfrm flipH="1">
            <a:off x="5079169" y="2202557"/>
            <a:ext cx="229500" cy="198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920" name="Shape 1920"/>
          <p:cNvCxnSpPr/>
          <p:nvPr/>
        </p:nvCxnSpPr>
        <p:spPr>
          <a:xfrm>
            <a:off x="5283171" y="1606293"/>
            <a:ext cx="0" cy="600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921" name="Shape 1921"/>
          <p:cNvSpPr/>
          <p:nvPr/>
        </p:nvSpPr>
        <p:spPr>
          <a:xfrm>
            <a:off x="5050305" y="2353894"/>
            <a:ext cx="70500" cy="705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22" name="Shape 1922"/>
          <p:cNvSpPr/>
          <p:nvPr/>
        </p:nvSpPr>
        <p:spPr>
          <a:xfrm>
            <a:off x="5267600" y="2167236"/>
            <a:ext cx="70500" cy="705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23" name="Shape 1923"/>
          <p:cNvSpPr/>
          <p:nvPr/>
        </p:nvSpPr>
        <p:spPr>
          <a:xfrm>
            <a:off x="5834019" y="2167236"/>
            <a:ext cx="70500" cy="705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24" name="Shape 1924"/>
          <p:cNvSpPr/>
          <p:nvPr/>
        </p:nvSpPr>
        <p:spPr>
          <a:xfrm>
            <a:off x="5643336" y="2353894"/>
            <a:ext cx="70500" cy="705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25" name="Shape 1925"/>
          <p:cNvSpPr/>
          <p:nvPr/>
        </p:nvSpPr>
        <p:spPr>
          <a:xfrm>
            <a:off x="5050305" y="1767266"/>
            <a:ext cx="70500" cy="705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26" name="Shape 1926"/>
          <p:cNvSpPr/>
          <p:nvPr/>
        </p:nvSpPr>
        <p:spPr>
          <a:xfrm>
            <a:off x="5247850" y="1573112"/>
            <a:ext cx="70500" cy="705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27" name="Shape 1927"/>
          <p:cNvSpPr/>
          <p:nvPr/>
        </p:nvSpPr>
        <p:spPr>
          <a:xfrm>
            <a:off x="5632273" y="1767266"/>
            <a:ext cx="70500" cy="705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28" name="Shape 1928"/>
          <p:cNvSpPr/>
          <p:nvPr/>
        </p:nvSpPr>
        <p:spPr>
          <a:xfrm>
            <a:off x="5834019" y="1573112"/>
            <a:ext cx="70500" cy="70500"/>
          </a:xfrm>
          <a:prstGeom prst="flowChartAlternateProcess">
            <a:avLst/>
          </a:prstGeom>
          <a:solidFill>
            <a:srgbClr val="CFE2F3"/>
          </a:solidFill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i="1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929" name="Shape 1929"/>
          <p:cNvGrpSpPr/>
          <p:nvPr/>
        </p:nvGrpSpPr>
        <p:grpSpPr>
          <a:xfrm>
            <a:off x="3640634" y="1940012"/>
            <a:ext cx="1014391" cy="396736"/>
            <a:chOff x="3073809" y="1940012"/>
            <a:chExt cx="1014391" cy="396736"/>
          </a:xfrm>
        </p:grpSpPr>
        <p:grpSp>
          <p:nvGrpSpPr>
            <p:cNvPr id="1930" name="Shape 1930"/>
            <p:cNvGrpSpPr/>
            <p:nvPr/>
          </p:nvGrpSpPr>
          <p:grpSpPr>
            <a:xfrm>
              <a:off x="3073809" y="1940012"/>
              <a:ext cx="458489" cy="396736"/>
              <a:chOff x="1300875" y="2988350"/>
              <a:chExt cx="1548950" cy="1340325"/>
            </a:xfrm>
          </p:grpSpPr>
          <p:grpSp>
            <p:nvGrpSpPr>
              <p:cNvPr id="1931" name="Shape 1931"/>
              <p:cNvGrpSpPr/>
              <p:nvPr/>
            </p:nvGrpSpPr>
            <p:grpSpPr>
              <a:xfrm>
                <a:off x="1300875" y="3678700"/>
                <a:ext cx="1548950" cy="649975"/>
                <a:chOff x="1300875" y="3678700"/>
                <a:chExt cx="1548950" cy="649975"/>
              </a:xfrm>
            </p:grpSpPr>
            <p:grpSp>
              <p:nvGrpSpPr>
                <p:cNvPr id="1932" name="Shape 1932"/>
                <p:cNvGrpSpPr/>
                <p:nvPr/>
              </p:nvGrpSpPr>
              <p:grpSpPr>
                <a:xfrm>
                  <a:off x="1300875" y="3678700"/>
                  <a:ext cx="660825" cy="649975"/>
                  <a:chOff x="1300875" y="3678700"/>
                  <a:chExt cx="660825" cy="649975"/>
                </a:xfrm>
              </p:grpSpPr>
              <p:grpSp>
                <p:nvGrpSpPr>
                  <p:cNvPr id="1933" name="Shape 1933"/>
                  <p:cNvGrpSpPr/>
                  <p:nvPr/>
                </p:nvGrpSpPr>
                <p:grpSpPr>
                  <a:xfrm>
                    <a:off x="1300875" y="4087775"/>
                    <a:ext cx="660825" cy="240900"/>
                    <a:chOff x="1300875" y="4087775"/>
                    <a:chExt cx="660825" cy="240900"/>
                  </a:xfrm>
                </p:grpSpPr>
                <p:sp>
                  <p:nvSpPr>
                    <p:cNvPr id="1934" name="Shape 1934"/>
                    <p:cNvSpPr/>
                    <p:nvPr/>
                  </p:nvSpPr>
                  <p:spPr>
                    <a:xfrm>
                      <a:off x="1300875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  <p:sp>
                  <p:nvSpPr>
                    <p:cNvPr id="1935" name="Shape 1935"/>
                    <p:cNvSpPr/>
                    <p:nvPr/>
                  </p:nvSpPr>
                  <p:spPr>
                    <a:xfrm>
                      <a:off x="1720800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</p:grpSp>
              <p:sp>
                <p:nvSpPr>
                  <p:cNvPr id="1936" name="Shape 1936"/>
                  <p:cNvSpPr/>
                  <p:nvPr/>
                </p:nvSpPr>
                <p:spPr>
                  <a:xfrm>
                    <a:off x="1546837" y="3678700"/>
                    <a:ext cx="168900" cy="168900"/>
                  </a:xfrm>
                  <a:prstGeom prst="ellipse">
                    <a:avLst/>
                  </a:prstGeom>
                  <a:solidFill>
                    <a:srgbClr val="D9D2E9"/>
                  </a:solidFill>
                  <a:ln cap="flat" cmpd="sng" w="19050">
                    <a:solidFill>
                      <a:srgbClr val="8E7CC3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1937" name="Shape 1937"/>
                  <p:cNvCxnSpPr>
                    <a:stCxn id="1934" idx="0"/>
                    <a:endCxn id="1936" idx="3"/>
                  </p:cNvCxnSpPr>
                  <p:nvPr/>
                </p:nvCxnSpPr>
                <p:spPr>
                  <a:xfrm flipH="1" rot="10800000">
                    <a:off x="1421325" y="3823175"/>
                    <a:ext cx="150000" cy="2646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  <p:cxnSp>
                <p:nvCxnSpPr>
                  <p:cNvPr id="1938" name="Shape 1938"/>
                  <p:cNvCxnSpPr>
                    <a:stCxn id="1935" idx="0"/>
                    <a:endCxn id="1936" idx="5"/>
                  </p:cNvCxnSpPr>
                  <p:nvPr/>
                </p:nvCxnSpPr>
                <p:spPr>
                  <a:xfrm rot="10800000">
                    <a:off x="1691250" y="3823175"/>
                    <a:ext cx="150000" cy="2646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  <p:grpSp>
              <p:nvGrpSpPr>
                <p:cNvPr id="1939" name="Shape 1939"/>
                <p:cNvGrpSpPr/>
                <p:nvPr/>
              </p:nvGrpSpPr>
              <p:grpSpPr>
                <a:xfrm>
                  <a:off x="2189000" y="3678700"/>
                  <a:ext cx="660825" cy="649975"/>
                  <a:chOff x="1300875" y="3678700"/>
                  <a:chExt cx="660825" cy="649975"/>
                </a:xfrm>
              </p:grpSpPr>
              <p:grpSp>
                <p:nvGrpSpPr>
                  <p:cNvPr id="1940" name="Shape 1940"/>
                  <p:cNvGrpSpPr/>
                  <p:nvPr/>
                </p:nvGrpSpPr>
                <p:grpSpPr>
                  <a:xfrm>
                    <a:off x="1300875" y="4087775"/>
                    <a:ext cx="660825" cy="240900"/>
                    <a:chOff x="1300875" y="4087775"/>
                    <a:chExt cx="660825" cy="240900"/>
                  </a:xfrm>
                </p:grpSpPr>
                <p:sp>
                  <p:nvSpPr>
                    <p:cNvPr id="1941" name="Shape 1941"/>
                    <p:cNvSpPr/>
                    <p:nvPr/>
                  </p:nvSpPr>
                  <p:spPr>
                    <a:xfrm>
                      <a:off x="1300875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  <p:sp>
                  <p:nvSpPr>
                    <p:cNvPr id="1942" name="Shape 1942"/>
                    <p:cNvSpPr/>
                    <p:nvPr/>
                  </p:nvSpPr>
                  <p:spPr>
                    <a:xfrm>
                      <a:off x="1720800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</p:grpSp>
              <p:sp>
                <p:nvSpPr>
                  <p:cNvPr id="1943" name="Shape 1943"/>
                  <p:cNvSpPr/>
                  <p:nvPr/>
                </p:nvSpPr>
                <p:spPr>
                  <a:xfrm>
                    <a:off x="1546837" y="3678700"/>
                    <a:ext cx="168900" cy="168900"/>
                  </a:xfrm>
                  <a:prstGeom prst="ellipse">
                    <a:avLst/>
                  </a:prstGeom>
                  <a:solidFill>
                    <a:srgbClr val="D9D2E9"/>
                  </a:solidFill>
                  <a:ln cap="flat" cmpd="sng" w="19050">
                    <a:solidFill>
                      <a:srgbClr val="8E7CC3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1944" name="Shape 1944"/>
                  <p:cNvCxnSpPr>
                    <a:stCxn id="1941" idx="0"/>
                    <a:endCxn id="1943" idx="3"/>
                  </p:cNvCxnSpPr>
                  <p:nvPr/>
                </p:nvCxnSpPr>
                <p:spPr>
                  <a:xfrm flipH="1" rot="10800000">
                    <a:off x="1421325" y="3823175"/>
                    <a:ext cx="150000" cy="2646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  <p:cxnSp>
                <p:nvCxnSpPr>
                  <p:cNvPr id="1945" name="Shape 1945"/>
                  <p:cNvCxnSpPr>
                    <a:stCxn id="1942" idx="0"/>
                    <a:endCxn id="1943" idx="5"/>
                  </p:cNvCxnSpPr>
                  <p:nvPr/>
                </p:nvCxnSpPr>
                <p:spPr>
                  <a:xfrm rot="10800000">
                    <a:off x="1691250" y="3823175"/>
                    <a:ext cx="150000" cy="2646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</p:grpSp>
          <p:sp>
            <p:nvSpPr>
              <p:cNvPr id="1946" name="Shape 1946"/>
              <p:cNvSpPr/>
              <p:nvPr/>
            </p:nvSpPr>
            <p:spPr>
              <a:xfrm>
                <a:off x="1990887" y="2988350"/>
                <a:ext cx="168900" cy="168900"/>
              </a:xfrm>
              <a:prstGeom prst="ellipse">
                <a:avLst/>
              </a:prstGeom>
              <a:solidFill>
                <a:srgbClr val="D9D2E9"/>
              </a:solidFill>
              <a:ln cap="flat" cmpd="sng" w="19050">
                <a:solidFill>
                  <a:srgbClr val="8E7CC3"/>
                </a:solidFill>
                <a:prstDash val="solid"/>
                <a:round/>
                <a:headEnd len="med" w="med" type="none"/>
                <a:tailEnd len="med" w="med" type="none"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947" name="Shape 1947"/>
              <p:cNvCxnSpPr>
                <a:stCxn id="1936" idx="7"/>
                <a:endCxn id="1946" idx="3"/>
              </p:cNvCxnSpPr>
              <p:nvPr/>
            </p:nvCxnSpPr>
            <p:spPr>
              <a:xfrm flipH="1" rot="10800000">
                <a:off x="1691002" y="3132834"/>
                <a:ext cx="324300" cy="5706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  <p:cxnSp>
            <p:nvCxnSpPr>
              <p:cNvPr id="1948" name="Shape 1948"/>
              <p:cNvCxnSpPr>
                <a:stCxn id="1943" idx="1"/>
                <a:endCxn id="1946" idx="5"/>
              </p:cNvCxnSpPr>
              <p:nvPr/>
            </p:nvCxnSpPr>
            <p:spPr>
              <a:xfrm rot="10800000">
                <a:off x="2135397" y="3132834"/>
                <a:ext cx="324300" cy="5706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</p:grpSp>
        <p:grpSp>
          <p:nvGrpSpPr>
            <p:cNvPr id="1949" name="Shape 1949"/>
            <p:cNvGrpSpPr/>
            <p:nvPr/>
          </p:nvGrpSpPr>
          <p:grpSpPr>
            <a:xfrm>
              <a:off x="3629712" y="1940012"/>
              <a:ext cx="458489" cy="396736"/>
              <a:chOff x="1300875" y="2988350"/>
              <a:chExt cx="1548950" cy="1340325"/>
            </a:xfrm>
          </p:grpSpPr>
          <p:grpSp>
            <p:nvGrpSpPr>
              <p:cNvPr id="1950" name="Shape 1950"/>
              <p:cNvGrpSpPr/>
              <p:nvPr/>
            </p:nvGrpSpPr>
            <p:grpSpPr>
              <a:xfrm>
                <a:off x="1300875" y="3678700"/>
                <a:ext cx="1548950" cy="649975"/>
                <a:chOff x="1300875" y="3678700"/>
                <a:chExt cx="1548950" cy="649975"/>
              </a:xfrm>
            </p:grpSpPr>
            <p:grpSp>
              <p:nvGrpSpPr>
                <p:cNvPr id="1951" name="Shape 1951"/>
                <p:cNvGrpSpPr/>
                <p:nvPr/>
              </p:nvGrpSpPr>
              <p:grpSpPr>
                <a:xfrm>
                  <a:off x="1300875" y="3678700"/>
                  <a:ext cx="660825" cy="649975"/>
                  <a:chOff x="1300875" y="3678700"/>
                  <a:chExt cx="660825" cy="649975"/>
                </a:xfrm>
              </p:grpSpPr>
              <p:grpSp>
                <p:nvGrpSpPr>
                  <p:cNvPr id="1952" name="Shape 1952"/>
                  <p:cNvGrpSpPr/>
                  <p:nvPr/>
                </p:nvGrpSpPr>
                <p:grpSpPr>
                  <a:xfrm>
                    <a:off x="1300875" y="4087775"/>
                    <a:ext cx="660825" cy="240900"/>
                    <a:chOff x="1300875" y="4087775"/>
                    <a:chExt cx="660825" cy="240900"/>
                  </a:xfrm>
                </p:grpSpPr>
                <p:sp>
                  <p:nvSpPr>
                    <p:cNvPr id="1953" name="Shape 1953"/>
                    <p:cNvSpPr/>
                    <p:nvPr/>
                  </p:nvSpPr>
                  <p:spPr>
                    <a:xfrm>
                      <a:off x="1300875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  <p:sp>
                  <p:nvSpPr>
                    <p:cNvPr id="1954" name="Shape 1954"/>
                    <p:cNvSpPr/>
                    <p:nvPr/>
                  </p:nvSpPr>
                  <p:spPr>
                    <a:xfrm>
                      <a:off x="1720800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</p:grpSp>
              <p:sp>
                <p:nvSpPr>
                  <p:cNvPr id="1955" name="Shape 1955"/>
                  <p:cNvSpPr/>
                  <p:nvPr/>
                </p:nvSpPr>
                <p:spPr>
                  <a:xfrm>
                    <a:off x="1546837" y="3678700"/>
                    <a:ext cx="168900" cy="168900"/>
                  </a:xfrm>
                  <a:prstGeom prst="ellipse">
                    <a:avLst/>
                  </a:prstGeom>
                  <a:solidFill>
                    <a:srgbClr val="D9D2E9"/>
                  </a:solidFill>
                  <a:ln cap="flat" cmpd="sng" w="19050">
                    <a:solidFill>
                      <a:srgbClr val="8E7CC3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 rt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1956" name="Shape 1956"/>
                  <p:cNvCxnSpPr>
                    <a:stCxn id="1953" idx="0"/>
                    <a:endCxn id="1955" idx="3"/>
                  </p:cNvCxnSpPr>
                  <p:nvPr/>
                </p:nvCxnSpPr>
                <p:spPr>
                  <a:xfrm flipH="1" rot="10800000">
                    <a:off x="1421325" y="3823175"/>
                    <a:ext cx="150000" cy="2646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  <p:cxnSp>
                <p:nvCxnSpPr>
                  <p:cNvPr id="1957" name="Shape 1957"/>
                  <p:cNvCxnSpPr>
                    <a:stCxn id="1954" idx="0"/>
                    <a:endCxn id="1955" idx="5"/>
                  </p:cNvCxnSpPr>
                  <p:nvPr/>
                </p:nvCxnSpPr>
                <p:spPr>
                  <a:xfrm rot="10800000">
                    <a:off x="1691250" y="3823175"/>
                    <a:ext cx="150000" cy="2646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  <p:grpSp>
              <p:nvGrpSpPr>
                <p:cNvPr id="1958" name="Shape 1958"/>
                <p:cNvGrpSpPr/>
                <p:nvPr/>
              </p:nvGrpSpPr>
              <p:grpSpPr>
                <a:xfrm>
                  <a:off x="2189000" y="3678700"/>
                  <a:ext cx="660825" cy="649975"/>
                  <a:chOff x="1300875" y="3678700"/>
                  <a:chExt cx="660825" cy="649975"/>
                </a:xfrm>
              </p:grpSpPr>
              <p:grpSp>
                <p:nvGrpSpPr>
                  <p:cNvPr id="1959" name="Shape 1959"/>
                  <p:cNvGrpSpPr/>
                  <p:nvPr/>
                </p:nvGrpSpPr>
                <p:grpSpPr>
                  <a:xfrm>
                    <a:off x="1300875" y="4087775"/>
                    <a:ext cx="660825" cy="240900"/>
                    <a:chOff x="1300875" y="4087775"/>
                    <a:chExt cx="660825" cy="240900"/>
                  </a:xfrm>
                </p:grpSpPr>
                <p:sp>
                  <p:nvSpPr>
                    <p:cNvPr id="1960" name="Shape 1960"/>
                    <p:cNvSpPr/>
                    <p:nvPr/>
                  </p:nvSpPr>
                  <p:spPr>
                    <a:xfrm>
                      <a:off x="1300875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  <p:sp>
                  <p:nvSpPr>
                    <p:cNvPr id="1961" name="Shape 1961"/>
                    <p:cNvSpPr/>
                    <p:nvPr/>
                  </p:nvSpPr>
                  <p:spPr>
                    <a:xfrm>
                      <a:off x="1720800" y="4087775"/>
                      <a:ext cx="240900" cy="240900"/>
                    </a:xfrm>
                    <a:prstGeom prst="flowChartAlternateProcess">
                      <a:avLst/>
                    </a:prstGeom>
                    <a:solidFill>
                      <a:srgbClr val="CFE2F3"/>
                    </a:solidFill>
                    <a:ln cap="flat" cmpd="sng" w="19050">
                      <a:solidFill>
                        <a:srgbClr val="4A86E8"/>
                      </a:solidFill>
                      <a:prstDash val="solid"/>
                      <a:round/>
                      <a:headEnd len="med" w="med" type="none"/>
                      <a:tailEnd len="med" w="med" type="none"/>
                    </a:ln>
                  </p:spPr>
                  <p:txBody>
                    <a:bodyPr anchorCtr="0" anchor="ctr" bIns="91425" lIns="91425" rIns="91425" tIns="91425"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i="1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p:txBody>
                </p:sp>
              </p:grpSp>
              <p:sp>
                <p:nvSpPr>
                  <p:cNvPr id="1962" name="Shape 1962"/>
                  <p:cNvSpPr/>
                  <p:nvPr/>
                </p:nvSpPr>
                <p:spPr>
                  <a:xfrm>
                    <a:off x="1546837" y="3678700"/>
                    <a:ext cx="168900" cy="168900"/>
                  </a:xfrm>
                  <a:prstGeom prst="ellipse">
                    <a:avLst/>
                  </a:prstGeom>
                  <a:solidFill>
                    <a:srgbClr val="D9D2E9"/>
                  </a:solidFill>
                  <a:ln cap="flat" cmpd="sng" w="19050">
                    <a:solidFill>
                      <a:srgbClr val="8E7CC3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 lvl="0"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1963" name="Shape 1963"/>
                  <p:cNvCxnSpPr>
                    <a:stCxn id="1960" idx="0"/>
                    <a:endCxn id="1962" idx="3"/>
                  </p:cNvCxnSpPr>
                  <p:nvPr/>
                </p:nvCxnSpPr>
                <p:spPr>
                  <a:xfrm flipH="1" rot="10800000">
                    <a:off x="1421325" y="3823175"/>
                    <a:ext cx="150000" cy="2646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  <p:cxnSp>
                <p:nvCxnSpPr>
                  <p:cNvPr id="1964" name="Shape 1964"/>
                  <p:cNvCxnSpPr>
                    <a:stCxn id="1961" idx="0"/>
                    <a:endCxn id="1962" idx="5"/>
                  </p:cNvCxnSpPr>
                  <p:nvPr/>
                </p:nvCxnSpPr>
                <p:spPr>
                  <a:xfrm rot="10800000">
                    <a:off x="1691250" y="3823175"/>
                    <a:ext cx="150000" cy="2646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</p:grpSp>
          <p:sp>
            <p:nvSpPr>
              <p:cNvPr id="1965" name="Shape 1965"/>
              <p:cNvSpPr/>
              <p:nvPr/>
            </p:nvSpPr>
            <p:spPr>
              <a:xfrm>
                <a:off x="1990887" y="2988350"/>
                <a:ext cx="168900" cy="168900"/>
              </a:xfrm>
              <a:prstGeom prst="ellipse">
                <a:avLst/>
              </a:prstGeom>
              <a:solidFill>
                <a:srgbClr val="D9D2E9"/>
              </a:solidFill>
              <a:ln cap="flat" cmpd="sng" w="19050">
                <a:solidFill>
                  <a:srgbClr val="8E7CC3"/>
                </a:solidFill>
                <a:prstDash val="solid"/>
                <a:round/>
                <a:headEnd len="med" w="med" type="none"/>
                <a:tailEnd len="med" w="med" type="none"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966" name="Shape 1966"/>
              <p:cNvCxnSpPr>
                <a:stCxn id="1955" idx="7"/>
                <a:endCxn id="1965" idx="3"/>
              </p:cNvCxnSpPr>
              <p:nvPr/>
            </p:nvCxnSpPr>
            <p:spPr>
              <a:xfrm flipH="1" rot="10800000">
                <a:off x="1691002" y="3132834"/>
                <a:ext cx="324300" cy="5706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  <p:cxnSp>
            <p:nvCxnSpPr>
              <p:cNvPr id="1967" name="Shape 1967"/>
              <p:cNvCxnSpPr>
                <a:stCxn id="1962" idx="1"/>
                <a:endCxn id="1965" idx="5"/>
              </p:cNvCxnSpPr>
              <p:nvPr/>
            </p:nvCxnSpPr>
            <p:spPr>
              <a:xfrm rot="10800000">
                <a:off x="2135397" y="3132834"/>
                <a:ext cx="324300" cy="5706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</p:grpSp>
      </p:grpSp>
      <p:sp>
        <p:nvSpPr>
          <p:cNvPr id="1968" name="Shape 1968"/>
          <p:cNvSpPr/>
          <p:nvPr/>
        </p:nvSpPr>
        <p:spPr>
          <a:xfrm>
            <a:off x="4122751" y="1670275"/>
            <a:ext cx="50100" cy="50100"/>
          </a:xfrm>
          <a:prstGeom prst="ellipse">
            <a:avLst/>
          </a:prstGeom>
          <a:solidFill>
            <a:srgbClr val="D9D2E9"/>
          </a:solidFill>
          <a:ln cap="flat" cmpd="sng" w="19050">
            <a:solidFill>
              <a:srgbClr val="8E7CC3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969" name="Shape 1969"/>
          <p:cNvCxnSpPr>
            <a:stCxn id="1946" idx="7"/>
            <a:endCxn id="1968" idx="3"/>
          </p:cNvCxnSpPr>
          <p:nvPr/>
        </p:nvCxnSpPr>
        <p:spPr>
          <a:xfrm flipH="1" rot="10800000">
            <a:off x="3887551" y="1713034"/>
            <a:ext cx="242400" cy="234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970" name="Shape 1970"/>
          <p:cNvCxnSpPr>
            <a:stCxn id="1968" idx="5"/>
            <a:endCxn id="1965" idx="1"/>
          </p:cNvCxnSpPr>
          <p:nvPr/>
        </p:nvCxnSpPr>
        <p:spPr>
          <a:xfrm>
            <a:off x="4165514" y="1713038"/>
            <a:ext cx="242700" cy="234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pic>
        <p:nvPicPr>
          <p:cNvPr descr="Image result for check icon" id="1971" name="Shape 19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93416" y="3119276"/>
            <a:ext cx="508820" cy="508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check icon" id="1972" name="Shape 19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94491" y="3119276"/>
            <a:ext cx="508820" cy="508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check icon" id="1973" name="Shape 197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94491" y="3953926"/>
            <a:ext cx="508820" cy="508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check icon" id="1974" name="Shape 19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54341" y="3953926"/>
            <a:ext cx="508820" cy="508800"/>
          </a:xfrm>
          <a:prstGeom prst="rect">
            <a:avLst/>
          </a:prstGeom>
          <a:noFill/>
          <a:ln>
            <a:noFill/>
          </a:ln>
        </p:spPr>
      </p:pic>
      <p:sp>
        <p:nvSpPr>
          <p:cNvPr id="1975" name="Shape 1975"/>
          <p:cNvSpPr txBox="1"/>
          <p:nvPr/>
        </p:nvSpPr>
        <p:spPr>
          <a:xfrm>
            <a:off x="1150425" y="2996575"/>
            <a:ext cx="2272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Roboto"/>
                <a:ea typeface="Roboto"/>
                <a:cs typeface="Roboto"/>
                <a:sym typeface="Roboto"/>
              </a:rPr>
              <a:t>Neighbor selection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 sz="1800">
                <a:latin typeface="Roboto"/>
                <a:ea typeface="Roboto"/>
                <a:cs typeface="Roboto"/>
                <a:sym typeface="Roboto"/>
              </a:rPr>
              <a:t>(Proximity)</a:t>
            </a:r>
          </a:p>
        </p:txBody>
      </p:sp>
      <p:sp>
        <p:nvSpPr>
          <p:cNvPr id="1976" name="Shape 1976"/>
          <p:cNvSpPr txBox="1"/>
          <p:nvPr/>
        </p:nvSpPr>
        <p:spPr>
          <a:xfrm>
            <a:off x="1150425" y="3907425"/>
            <a:ext cx="22725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Roboto"/>
                <a:ea typeface="Roboto"/>
                <a:cs typeface="Roboto"/>
                <a:sym typeface="Roboto"/>
              </a:rPr>
              <a:t>Route </a:t>
            </a:r>
            <a:r>
              <a:rPr lang="en" sz="1800">
                <a:latin typeface="Roboto"/>
                <a:ea typeface="Roboto"/>
                <a:cs typeface="Roboto"/>
                <a:sym typeface="Roboto"/>
              </a:rPr>
              <a:t>selection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Roboto"/>
                <a:ea typeface="Roboto"/>
                <a:cs typeface="Roboto"/>
                <a:sym typeface="Roboto"/>
              </a:rPr>
              <a:t>(Resilience)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Peer-to-peer (P2P)</a:t>
            </a:r>
          </a:p>
        </p:txBody>
      </p:sp>
      <p:grpSp>
        <p:nvGrpSpPr>
          <p:cNvPr id="169" name="Shape 169"/>
          <p:cNvGrpSpPr/>
          <p:nvPr/>
        </p:nvGrpSpPr>
        <p:grpSpPr>
          <a:xfrm>
            <a:off x="2973749" y="1365550"/>
            <a:ext cx="3196500" cy="673025"/>
            <a:chOff x="2794349" y="1365550"/>
            <a:chExt cx="3196500" cy="673025"/>
          </a:xfrm>
        </p:grpSpPr>
        <p:pic>
          <p:nvPicPr>
            <p:cNvPr id="170" name="Shape 170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2794349" y="136555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1" name="Shape 171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4859699" y="136555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2" name="Shape 172"/>
          <p:cNvGrpSpPr/>
          <p:nvPr/>
        </p:nvGrpSpPr>
        <p:grpSpPr>
          <a:xfrm>
            <a:off x="1644899" y="2637800"/>
            <a:ext cx="5701800" cy="673025"/>
            <a:chOff x="1524999" y="2637800"/>
            <a:chExt cx="5701800" cy="673025"/>
          </a:xfrm>
        </p:grpSpPr>
        <p:pic>
          <p:nvPicPr>
            <p:cNvPr id="173" name="Shape 173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1524999" y="263780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4" name="Shape 174"/>
            <p:cNvPicPr preferRelativeResize="0"/>
            <p:nvPr/>
          </p:nvPicPr>
          <p:blipFill rotWithShape="1">
            <a:blip r:embed="rId3">
              <a:alphaModFix/>
            </a:blip>
            <a:srcRect b="40500" l="0" r="0" t="0"/>
            <a:stretch/>
          </p:blipFill>
          <p:spPr>
            <a:xfrm>
              <a:off x="6095649" y="2637800"/>
              <a:ext cx="1131150" cy="6730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75" name="Shape 175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006424" y="3910050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Shape 17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28251" y="2292774"/>
            <a:ext cx="935100" cy="93507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7" name="Shape 177"/>
          <p:cNvCxnSpPr/>
          <p:nvPr/>
        </p:nvCxnSpPr>
        <p:spPr>
          <a:xfrm flipH="1" rot="10800000">
            <a:off x="3009850" y="2822675"/>
            <a:ext cx="882900" cy="1671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triangle"/>
            <a:tailEnd len="lg" w="lg" type="triangle"/>
          </a:ln>
        </p:spPr>
      </p:cxnSp>
      <p:cxnSp>
        <p:nvCxnSpPr>
          <p:cNvPr id="178" name="Shape 178"/>
          <p:cNvCxnSpPr/>
          <p:nvPr/>
        </p:nvCxnSpPr>
        <p:spPr>
          <a:xfrm>
            <a:off x="3732225" y="2147025"/>
            <a:ext cx="314400" cy="227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triangle"/>
            <a:tailEnd len="lg" w="lg" type="triangle"/>
          </a:ln>
        </p:spPr>
      </p:cxnSp>
      <p:cxnSp>
        <p:nvCxnSpPr>
          <p:cNvPr id="179" name="Shape 179"/>
          <p:cNvCxnSpPr/>
          <p:nvPr/>
        </p:nvCxnSpPr>
        <p:spPr>
          <a:xfrm flipH="1">
            <a:off x="4888000" y="2140350"/>
            <a:ext cx="309000" cy="234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triangle"/>
            <a:tailEnd len="lg" w="lg" type="triangle"/>
          </a:ln>
        </p:spPr>
      </p:cxnSp>
      <p:cxnSp>
        <p:nvCxnSpPr>
          <p:cNvPr id="180" name="Shape 180"/>
          <p:cNvCxnSpPr/>
          <p:nvPr/>
        </p:nvCxnSpPr>
        <p:spPr>
          <a:xfrm rot="10800000">
            <a:off x="5098850" y="2822675"/>
            <a:ext cx="882900" cy="1671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ot"/>
            <a:round/>
            <a:headEnd len="lg" w="lg" type="triangle"/>
            <a:tailEnd len="lg" w="lg" type="triangle"/>
          </a:ln>
        </p:spPr>
      </p:cxnSp>
      <p:sp>
        <p:nvSpPr>
          <p:cNvPr id="181" name="Shape 181"/>
          <p:cNvSpPr/>
          <p:nvPr/>
        </p:nvSpPr>
        <p:spPr>
          <a:xfrm>
            <a:off x="4327221" y="3270700"/>
            <a:ext cx="93900" cy="468200"/>
          </a:xfrm>
          <a:custGeom>
            <a:pathLst>
              <a:path extrusionOk="0" h="18728" w="3756">
                <a:moveTo>
                  <a:pt x="3489" y="18728"/>
                </a:moveTo>
                <a:cubicBezTo>
                  <a:pt x="2909" y="17301"/>
                  <a:pt x="-33" y="13288"/>
                  <a:pt x="11" y="10167"/>
                </a:cubicBezTo>
                <a:cubicBezTo>
                  <a:pt x="55" y="7045"/>
                  <a:pt x="3131" y="1694"/>
                  <a:pt x="3756" y="0"/>
                </a:cubicBezTo>
              </a:path>
            </a:pathLst>
          </a:custGeom>
          <a:noFill/>
          <a:ln cap="flat" cmpd="sng" w="19050">
            <a:solidFill>
              <a:srgbClr val="3D85C6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182" name="Shape 182"/>
          <p:cNvSpPr/>
          <p:nvPr/>
        </p:nvSpPr>
        <p:spPr>
          <a:xfrm rot="10800000">
            <a:off x="4525046" y="3270700"/>
            <a:ext cx="93900" cy="468200"/>
          </a:xfrm>
          <a:custGeom>
            <a:pathLst>
              <a:path extrusionOk="0" h="18728" w="3756">
                <a:moveTo>
                  <a:pt x="3489" y="18728"/>
                </a:moveTo>
                <a:cubicBezTo>
                  <a:pt x="2909" y="17301"/>
                  <a:pt x="-33" y="13288"/>
                  <a:pt x="11" y="10167"/>
                </a:cubicBezTo>
                <a:cubicBezTo>
                  <a:pt x="55" y="7045"/>
                  <a:pt x="3131" y="1694"/>
                  <a:pt x="3756" y="0"/>
                </a:cubicBezTo>
              </a:path>
            </a:pathLst>
          </a:custGeom>
          <a:noFill/>
          <a:ln cap="flat" cmpd="sng" w="19050">
            <a:solidFill>
              <a:srgbClr val="3D85C6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183" name="Shape 183"/>
          <p:cNvSpPr/>
          <p:nvPr/>
        </p:nvSpPr>
        <p:spPr>
          <a:xfrm>
            <a:off x="4722125" y="2260725"/>
            <a:ext cx="662175" cy="1464800"/>
          </a:xfrm>
          <a:custGeom>
            <a:pathLst>
              <a:path extrusionOk="0" h="58592" w="26487">
                <a:moveTo>
                  <a:pt x="0" y="58592"/>
                </a:moveTo>
                <a:cubicBezTo>
                  <a:pt x="3433" y="53776"/>
                  <a:pt x="16186" y="39462"/>
                  <a:pt x="20601" y="29697"/>
                </a:cubicBezTo>
                <a:cubicBezTo>
                  <a:pt x="25015" y="19931"/>
                  <a:pt x="25506" y="4949"/>
                  <a:pt x="26487" y="0"/>
                </a:cubicBezTo>
              </a:path>
            </a:pathLst>
          </a:custGeom>
          <a:noFill/>
          <a:ln cap="flat" cmpd="sng" w="19050">
            <a:solidFill>
              <a:srgbClr val="3D85C6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184" name="Shape 184"/>
          <p:cNvSpPr/>
          <p:nvPr/>
        </p:nvSpPr>
        <p:spPr>
          <a:xfrm>
            <a:off x="4882650" y="2287475"/>
            <a:ext cx="648775" cy="1491550"/>
          </a:xfrm>
          <a:custGeom>
            <a:pathLst>
              <a:path extrusionOk="0" h="59662" w="25951">
                <a:moveTo>
                  <a:pt x="0" y="59662"/>
                </a:moveTo>
                <a:cubicBezTo>
                  <a:pt x="3433" y="54668"/>
                  <a:pt x="16275" y="39641"/>
                  <a:pt x="20601" y="29698"/>
                </a:cubicBezTo>
                <a:cubicBezTo>
                  <a:pt x="24926" y="19754"/>
                  <a:pt x="25059" y="4949"/>
                  <a:pt x="25951" y="0"/>
                </a:cubicBezTo>
              </a:path>
            </a:pathLst>
          </a:custGeom>
          <a:noFill/>
          <a:ln cap="flat" cmpd="sng" w="19050">
            <a:solidFill>
              <a:srgbClr val="3D85C6"/>
            </a:solidFill>
            <a:prstDash val="solid"/>
            <a:round/>
            <a:headEnd len="lg" w="lg" type="triangle"/>
            <a:tailEnd len="lg" w="lg" type="none"/>
          </a:ln>
        </p:spPr>
      </p:sp>
      <p:sp>
        <p:nvSpPr>
          <p:cNvPr id="185" name="Shape 185"/>
          <p:cNvSpPr txBox="1"/>
          <p:nvPr>
            <p:ph type="title"/>
          </p:nvPr>
        </p:nvSpPr>
        <p:spPr>
          <a:xfrm>
            <a:off x="311700" y="1037875"/>
            <a:ext cx="25644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latin typeface="Montserrat"/>
                <a:ea typeface="Montserrat"/>
                <a:cs typeface="Montserrat"/>
                <a:sym typeface="Montserrat"/>
              </a:rPr>
              <a:t>Napster (1999)</a:t>
            </a:r>
          </a:p>
        </p:txBody>
      </p:sp>
      <p:pic>
        <p:nvPicPr>
          <p:cNvPr id="186" name="Shape 18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90800" y="3350293"/>
            <a:ext cx="308999" cy="308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Shape 18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67525" y="1498093"/>
            <a:ext cx="308999" cy="308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Shape 18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046625" y="3391100"/>
            <a:ext cx="227399" cy="227399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Shape 189"/>
          <p:cNvSpPr/>
          <p:nvPr/>
        </p:nvSpPr>
        <p:spPr>
          <a:xfrm>
            <a:off x="381225" y="3618500"/>
            <a:ext cx="2984400" cy="643800"/>
          </a:xfrm>
          <a:prstGeom prst="roundRect">
            <a:avLst>
              <a:gd fmla="val 16667" name="adj"/>
            </a:avLst>
          </a:prstGeom>
          <a:solidFill>
            <a:srgbClr val="E0666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Problem - Centralized index server</a:t>
            </a:r>
          </a:p>
        </p:txBody>
      </p:sp>
      <p:sp>
        <p:nvSpPr>
          <p:cNvPr id="190" name="Shape 190"/>
          <p:cNvSpPr/>
          <p:nvPr/>
        </p:nvSpPr>
        <p:spPr>
          <a:xfrm>
            <a:off x="381225" y="4338050"/>
            <a:ext cx="2984400" cy="6438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Solution - Distributed hash table</a:t>
            </a:r>
          </a:p>
        </p:txBody>
      </p:sp>
      <p:pic>
        <p:nvPicPr>
          <p:cNvPr id="191" name="Shape 19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427875" y="3738909"/>
            <a:ext cx="1583825" cy="4464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Shape 192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462799" y="4259404"/>
            <a:ext cx="1509776" cy="743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Shape 19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202341" y="4226744"/>
            <a:ext cx="1583833" cy="743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Distributed Hash Tables (DHT)</a:t>
            </a:r>
          </a:p>
        </p:txBody>
      </p:sp>
      <p:grpSp>
        <p:nvGrpSpPr>
          <p:cNvPr id="199" name="Shape 199"/>
          <p:cNvGrpSpPr/>
          <p:nvPr/>
        </p:nvGrpSpPr>
        <p:grpSpPr>
          <a:xfrm>
            <a:off x="481575" y="2269800"/>
            <a:ext cx="1725600" cy="327600"/>
            <a:chOff x="481575" y="1812600"/>
            <a:chExt cx="1725600" cy="327600"/>
          </a:xfrm>
        </p:grpSpPr>
        <p:sp>
          <p:nvSpPr>
            <p:cNvPr id="200" name="Shape 200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  <p:sp>
          <p:nvSpPr>
            <p:cNvPr id="201" name="Shape 201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</p:grpSp>
      <p:grpSp>
        <p:nvGrpSpPr>
          <p:cNvPr id="202" name="Shape 202"/>
          <p:cNvGrpSpPr/>
          <p:nvPr/>
        </p:nvGrpSpPr>
        <p:grpSpPr>
          <a:xfrm>
            <a:off x="481575" y="2597400"/>
            <a:ext cx="1725600" cy="327600"/>
            <a:chOff x="481575" y="1812600"/>
            <a:chExt cx="1725600" cy="327600"/>
          </a:xfrm>
        </p:grpSpPr>
        <p:sp>
          <p:nvSpPr>
            <p:cNvPr id="203" name="Shape 203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  <p:sp>
          <p:nvSpPr>
            <p:cNvPr id="204" name="Shape 204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</p:grpSp>
      <p:grpSp>
        <p:nvGrpSpPr>
          <p:cNvPr id="205" name="Shape 205"/>
          <p:cNvGrpSpPr/>
          <p:nvPr/>
        </p:nvGrpSpPr>
        <p:grpSpPr>
          <a:xfrm>
            <a:off x="481575" y="2925000"/>
            <a:ext cx="1725600" cy="327600"/>
            <a:chOff x="481575" y="1812600"/>
            <a:chExt cx="1725600" cy="327600"/>
          </a:xfrm>
        </p:grpSpPr>
        <p:sp>
          <p:nvSpPr>
            <p:cNvPr id="206" name="Shape 206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  <p:sp>
          <p:nvSpPr>
            <p:cNvPr id="207" name="Shape 207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</p:grpSp>
      <p:grpSp>
        <p:nvGrpSpPr>
          <p:cNvPr id="208" name="Shape 208"/>
          <p:cNvGrpSpPr/>
          <p:nvPr/>
        </p:nvGrpSpPr>
        <p:grpSpPr>
          <a:xfrm>
            <a:off x="481575" y="3252600"/>
            <a:ext cx="1725600" cy="327600"/>
            <a:chOff x="481575" y="1812600"/>
            <a:chExt cx="1725600" cy="327600"/>
          </a:xfrm>
        </p:grpSpPr>
        <p:sp>
          <p:nvSpPr>
            <p:cNvPr id="209" name="Shape 209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  <p:sp>
          <p:nvSpPr>
            <p:cNvPr id="210" name="Shape 210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</p:grpSp>
      <p:grpSp>
        <p:nvGrpSpPr>
          <p:cNvPr id="211" name="Shape 211"/>
          <p:cNvGrpSpPr/>
          <p:nvPr/>
        </p:nvGrpSpPr>
        <p:grpSpPr>
          <a:xfrm>
            <a:off x="481575" y="3580200"/>
            <a:ext cx="1725600" cy="327600"/>
            <a:chOff x="481575" y="1812600"/>
            <a:chExt cx="1725600" cy="327600"/>
          </a:xfrm>
        </p:grpSpPr>
        <p:sp>
          <p:nvSpPr>
            <p:cNvPr id="212" name="Shape 212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  <p:sp>
          <p:nvSpPr>
            <p:cNvPr id="213" name="Shape 213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</p:grpSp>
      <p:grpSp>
        <p:nvGrpSpPr>
          <p:cNvPr id="214" name="Shape 214"/>
          <p:cNvGrpSpPr/>
          <p:nvPr/>
        </p:nvGrpSpPr>
        <p:grpSpPr>
          <a:xfrm>
            <a:off x="481575" y="1942200"/>
            <a:ext cx="1725600" cy="327600"/>
            <a:chOff x="481575" y="1812600"/>
            <a:chExt cx="1725600" cy="327600"/>
          </a:xfrm>
        </p:grpSpPr>
        <p:sp>
          <p:nvSpPr>
            <p:cNvPr id="215" name="Shape 215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  <p:sp>
          <p:nvSpPr>
            <p:cNvPr id="216" name="Shape 216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</p:grpSp>
      <p:sp>
        <p:nvSpPr>
          <p:cNvPr id="217" name="Shape 217"/>
          <p:cNvSpPr txBox="1"/>
          <p:nvPr/>
        </p:nvSpPr>
        <p:spPr>
          <a:xfrm>
            <a:off x="481575" y="1419062"/>
            <a:ext cx="15318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Hash table</a:t>
            </a:r>
          </a:p>
        </p:txBody>
      </p:sp>
      <p:pic>
        <p:nvPicPr>
          <p:cNvPr id="218" name="Shape 218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566824" y="1769487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Shape 219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566824" y="3079887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Shape 220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5943224" y="2424687"/>
            <a:ext cx="1131150" cy="673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Distributed Hash Tables (DHT)</a:t>
            </a:r>
          </a:p>
        </p:txBody>
      </p:sp>
      <p:grpSp>
        <p:nvGrpSpPr>
          <p:cNvPr id="226" name="Shape 226"/>
          <p:cNvGrpSpPr/>
          <p:nvPr/>
        </p:nvGrpSpPr>
        <p:grpSpPr>
          <a:xfrm>
            <a:off x="481575" y="2269800"/>
            <a:ext cx="1725600" cy="327600"/>
            <a:chOff x="481575" y="1812600"/>
            <a:chExt cx="1725600" cy="327600"/>
          </a:xfrm>
        </p:grpSpPr>
        <p:sp>
          <p:nvSpPr>
            <p:cNvPr id="227" name="Shape 227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  <p:sp>
          <p:nvSpPr>
            <p:cNvPr id="228" name="Shape 228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</p:grpSp>
      <p:grpSp>
        <p:nvGrpSpPr>
          <p:cNvPr id="229" name="Shape 229"/>
          <p:cNvGrpSpPr/>
          <p:nvPr/>
        </p:nvGrpSpPr>
        <p:grpSpPr>
          <a:xfrm>
            <a:off x="481575" y="2597400"/>
            <a:ext cx="1725600" cy="327600"/>
            <a:chOff x="481575" y="1812600"/>
            <a:chExt cx="1725600" cy="327600"/>
          </a:xfrm>
        </p:grpSpPr>
        <p:sp>
          <p:nvSpPr>
            <p:cNvPr id="230" name="Shape 230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  <p:sp>
          <p:nvSpPr>
            <p:cNvPr id="231" name="Shape 231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</p:grpSp>
      <p:grpSp>
        <p:nvGrpSpPr>
          <p:cNvPr id="232" name="Shape 232"/>
          <p:cNvGrpSpPr/>
          <p:nvPr/>
        </p:nvGrpSpPr>
        <p:grpSpPr>
          <a:xfrm>
            <a:off x="481575" y="2925000"/>
            <a:ext cx="1725600" cy="327600"/>
            <a:chOff x="481575" y="1812600"/>
            <a:chExt cx="1725600" cy="327600"/>
          </a:xfrm>
        </p:grpSpPr>
        <p:sp>
          <p:nvSpPr>
            <p:cNvPr id="233" name="Shape 233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  <p:sp>
          <p:nvSpPr>
            <p:cNvPr id="234" name="Shape 234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</p:grpSp>
      <p:grpSp>
        <p:nvGrpSpPr>
          <p:cNvPr id="235" name="Shape 235"/>
          <p:cNvGrpSpPr/>
          <p:nvPr/>
        </p:nvGrpSpPr>
        <p:grpSpPr>
          <a:xfrm>
            <a:off x="481575" y="3252600"/>
            <a:ext cx="1725600" cy="327600"/>
            <a:chOff x="481575" y="1812600"/>
            <a:chExt cx="1725600" cy="327600"/>
          </a:xfrm>
        </p:grpSpPr>
        <p:sp>
          <p:nvSpPr>
            <p:cNvPr id="236" name="Shape 236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  <p:sp>
          <p:nvSpPr>
            <p:cNvPr id="237" name="Shape 237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</p:grpSp>
      <p:grpSp>
        <p:nvGrpSpPr>
          <p:cNvPr id="238" name="Shape 238"/>
          <p:cNvGrpSpPr/>
          <p:nvPr/>
        </p:nvGrpSpPr>
        <p:grpSpPr>
          <a:xfrm>
            <a:off x="481575" y="3580200"/>
            <a:ext cx="1725600" cy="327600"/>
            <a:chOff x="481575" y="1812600"/>
            <a:chExt cx="1725600" cy="327600"/>
          </a:xfrm>
        </p:grpSpPr>
        <p:sp>
          <p:nvSpPr>
            <p:cNvPr id="239" name="Shape 239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  <p:sp>
          <p:nvSpPr>
            <p:cNvPr id="240" name="Shape 240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</p:grpSp>
      <p:grpSp>
        <p:nvGrpSpPr>
          <p:cNvPr id="241" name="Shape 241"/>
          <p:cNvGrpSpPr/>
          <p:nvPr/>
        </p:nvGrpSpPr>
        <p:grpSpPr>
          <a:xfrm>
            <a:off x="481575" y="1942200"/>
            <a:ext cx="1725600" cy="327600"/>
            <a:chOff x="481575" y="1812600"/>
            <a:chExt cx="1725600" cy="327600"/>
          </a:xfrm>
        </p:grpSpPr>
        <p:sp>
          <p:nvSpPr>
            <p:cNvPr id="242" name="Shape 242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  <p:sp>
          <p:nvSpPr>
            <p:cNvPr id="243" name="Shape 243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</p:grpSp>
      <p:sp>
        <p:nvSpPr>
          <p:cNvPr id="244" name="Shape 244"/>
          <p:cNvSpPr txBox="1"/>
          <p:nvPr/>
        </p:nvSpPr>
        <p:spPr>
          <a:xfrm>
            <a:off x="481575" y="1419062"/>
            <a:ext cx="1531800" cy="4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Hash table</a:t>
            </a:r>
          </a:p>
        </p:txBody>
      </p:sp>
      <p:pic>
        <p:nvPicPr>
          <p:cNvPr id="245" name="Shape 245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566824" y="1769487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Shape 246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4566824" y="3079887"/>
            <a:ext cx="1131150" cy="67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Shape 247"/>
          <p:cNvPicPr preferRelativeResize="0"/>
          <p:nvPr/>
        </p:nvPicPr>
        <p:blipFill rotWithShape="1">
          <a:blip r:embed="rId3">
            <a:alphaModFix/>
          </a:blip>
          <a:srcRect b="40500" l="0" r="0" t="0"/>
          <a:stretch/>
        </p:blipFill>
        <p:spPr>
          <a:xfrm>
            <a:off x="5943224" y="2424687"/>
            <a:ext cx="1131150" cy="6730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48" name="Shape 248"/>
          <p:cNvGrpSpPr/>
          <p:nvPr/>
        </p:nvGrpSpPr>
        <p:grpSpPr>
          <a:xfrm>
            <a:off x="2951963" y="2571748"/>
            <a:ext cx="1369608" cy="260016"/>
            <a:chOff x="481575" y="1812600"/>
            <a:chExt cx="1725600" cy="327600"/>
          </a:xfrm>
        </p:grpSpPr>
        <p:sp>
          <p:nvSpPr>
            <p:cNvPr id="249" name="Shape 249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  <p:sp>
          <p:nvSpPr>
            <p:cNvPr id="250" name="Shape 250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1</a:t>
              </a:r>
            </a:p>
          </p:txBody>
        </p:sp>
      </p:grpSp>
      <p:grpSp>
        <p:nvGrpSpPr>
          <p:cNvPr id="251" name="Shape 251"/>
          <p:cNvGrpSpPr/>
          <p:nvPr/>
        </p:nvGrpSpPr>
        <p:grpSpPr>
          <a:xfrm>
            <a:off x="2951963" y="2311723"/>
            <a:ext cx="1369608" cy="260016"/>
            <a:chOff x="481575" y="1812600"/>
            <a:chExt cx="1725600" cy="327600"/>
          </a:xfrm>
        </p:grpSpPr>
        <p:sp>
          <p:nvSpPr>
            <p:cNvPr id="252" name="Shape 252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  <p:sp>
          <p:nvSpPr>
            <p:cNvPr id="253" name="Shape 253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0</a:t>
              </a:r>
            </a:p>
          </p:txBody>
        </p:sp>
      </p:grpSp>
      <p:cxnSp>
        <p:nvCxnSpPr>
          <p:cNvPr id="254" name="Shape 254"/>
          <p:cNvCxnSpPr>
            <a:stCxn id="253" idx="0"/>
            <a:endCxn id="245" idx="1"/>
          </p:cNvCxnSpPr>
          <p:nvPr/>
        </p:nvCxnSpPr>
        <p:spPr>
          <a:xfrm flipH="1" rot="10800000">
            <a:off x="3979170" y="2105923"/>
            <a:ext cx="587700" cy="205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grpSp>
        <p:nvGrpSpPr>
          <p:cNvPr id="255" name="Shape 255"/>
          <p:cNvGrpSpPr/>
          <p:nvPr/>
        </p:nvGrpSpPr>
        <p:grpSpPr>
          <a:xfrm>
            <a:off x="2951977" y="3628555"/>
            <a:ext cx="1369608" cy="260016"/>
            <a:chOff x="481575" y="1812600"/>
            <a:chExt cx="1725600" cy="327600"/>
          </a:xfrm>
        </p:grpSpPr>
        <p:sp>
          <p:nvSpPr>
            <p:cNvPr id="256" name="Shape 256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  <p:sp>
          <p:nvSpPr>
            <p:cNvPr id="257" name="Shape 257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2</a:t>
              </a:r>
            </a:p>
          </p:txBody>
        </p:sp>
      </p:grpSp>
      <p:grpSp>
        <p:nvGrpSpPr>
          <p:cNvPr id="258" name="Shape 258"/>
          <p:cNvGrpSpPr/>
          <p:nvPr/>
        </p:nvGrpSpPr>
        <p:grpSpPr>
          <a:xfrm>
            <a:off x="2951977" y="3888569"/>
            <a:ext cx="1369608" cy="260016"/>
            <a:chOff x="481575" y="1812600"/>
            <a:chExt cx="1725600" cy="327600"/>
          </a:xfrm>
        </p:grpSpPr>
        <p:sp>
          <p:nvSpPr>
            <p:cNvPr id="259" name="Shape 259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  <p:sp>
          <p:nvSpPr>
            <p:cNvPr id="260" name="Shape 260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3</a:t>
              </a:r>
            </a:p>
          </p:txBody>
        </p:sp>
      </p:grpSp>
      <p:cxnSp>
        <p:nvCxnSpPr>
          <p:cNvPr id="261" name="Shape 261"/>
          <p:cNvCxnSpPr>
            <a:stCxn id="257" idx="0"/>
            <a:endCxn id="246" idx="1"/>
          </p:cNvCxnSpPr>
          <p:nvPr/>
        </p:nvCxnSpPr>
        <p:spPr>
          <a:xfrm flipH="1" rot="10800000">
            <a:off x="3979183" y="3416455"/>
            <a:ext cx="587700" cy="212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grpSp>
        <p:nvGrpSpPr>
          <p:cNvPr id="262" name="Shape 262"/>
          <p:cNvGrpSpPr/>
          <p:nvPr/>
        </p:nvGrpSpPr>
        <p:grpSpPr>
          <a:xfrm>
            <a:off x="7388027" y="3079905"/>
            <a:ext cx="1369608" cy="260016"/>
            <a:chOff x="481575" y="1812600"/>
            <a:chExt cx="1725600" cy="327600"/>
          </a:xfrm>
        </p:grpSpPr>
        <p:sp>
          <p:nvSpPr>
            <p:cNvPr id="263" name="Shape 263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  <p:sp>
          <p:nvSpPr>
            <p:cNvPr id="264" name="Shape 264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4</a:t>
              </a:r>
            </a:p>
          </p:txBody>
        </p:sp>
      </p:grpSp>
      <p:grpSp>
        <p:nvGrpSpPr>
          <p:cNvPr id="265" name="Shape 265"/>
          <p:cNvGrpSpPr/>
          <p:nvPr/>
        </p:nvGrpSpPr>
        <p:grpSpPr>
          <a:xfrm>
            <a:off x="7388027" y="3339919"/>
            <a:ext cx="1369608" cy="260016"/>
            <a:chOff x="481575" y="1812600"/>
            <a:chExt cx="1725600" cy="327600"/>
          </a:xfrm>
        </p:grpSpPr>
        <p:sp>
          <p:nvSpPr>
            <p:cNvPr id="266" name="Shape 266"/>
            <p:cNvSpPr/>
            <p:nvPr/>
          </p:nvSpPr>
          <p:spPr>
            <a:xfrm>
              <a:off x="4815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k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  <p:sp>
          <p:nvSpPr>
            <p:cNvPr id="267" name="Shape 267"/>
            <p:cNvSpPr/>
            <p:nvPr/>
          </p:nvSpPr>
          <p:spPr>
            <a:xfrm>
              <a:off x="1344375" y="1812600"/>
              <a:ext cx="862800" cy="327600"/>
            </a:xfrm>
            <a:prstGeom prst="rect">
              <a:avLst/>
            </a:prstGeom>
            <a:solidFill>
              <a:srgbClr val="CFE2F3"/>
            </a:solidFill>
            <a:ln cap="flat" cmpd="sng" w="9525">
              <a:solidFill>
                <a:srgbClr val="0B5394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v</a:t>
              </a:r>
              <a:r>
                <a:rPr baseline="-25000" lang="en" sz="1200">
                  <a:latin typeface="Roboto"/>
                  <a:ea typeface="Roboto"/>
                  <a:cs typeface="Roboto"/>
                  <a:sym typeface="Roboto"/>
                </a:rPr>
                <a:t>5</a:t>
              </a:r>
            </a:p>
          </p:txBody>
        </p:sp>
      </p:grpSp>
      <p:cxnSp>
        <p:nvCxnSpPr>
          <p:cNvPr id="268" name="Shape 268"/>
          <p:cNvCxnSpPr>
            <a:stCxn id="247" idx="3"/>
            <a:endCxn id="263" idx="0"/>
          </p:cNvCxnSpPr>
          <p:nvPr/>
        </p:nvCxnSpPr>
        <p:spPr>
          <a:xfrm>
            <a:off x="7074375" y="2761200"/>
            <a:ext cx="656100" cy="318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