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</p:sldIdLst>
  <p:sldSz cy="5143500" cx="9144000"/>
  <p:notesSz cx="6858000" cy="9144000"/>
  <p:embeddedFontLst>
    <p:embeddedFont>
      <p:font typeface="Proxima Nova"/>
      <p:regular r:id="rId84"/>
      <p:bold r:id="rId85"/>
      <p:italic r:id="rId86"/>
      <p:boldItalic r:id="rId87"/>
    </p:embeddedFont>
    <p:embeddedFont>
      <p:font typeface="Droid Sans Mono"/>
      <p:regular r:id="rId8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AC0890-9FCE-4EE2-882E-D71235106000}">
  <a:tblStyle styleId="{90AC0890-9FCE-4EE2-882E-D71235106000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font" Target="fonts/ProximaNova-regular.fntdata"/><Relationship Id="rId83" Type="http://schemas.openxmlformats.org/officeDocument/2006/relationships/slide" Target="slides/slide78.xml"/><Relationship Id="rId42" Type="http://schemas.openxmlformats.org/officeDocument/2006/relationships/slide" Target="slides/slide37.xml"/><Relationship Id="rId86" Type="http://schemas.openxmlformats.org/officeDocument/2006/relationships/font" Target="fonts/ProximaNova-italic.fntdata"/><Relationship Id="rId41" Type="http://schemas.openxmlformats.org/officeDocument/2006/relationships/slide" Target="slides/slide36.xml"/><Relationship Id="rId85" Type="http://schemas.openxmlformats.org/officeDocument/2006/relationships/font" Target="fonts/ProximaNova-bold.fntdata"/><Relationship Id="rId44" Type="http://schemas.openxmlformats.org/officeDocument/2006/relationships/slide" Target="slides/slide39.xml"/><Relationship Id="rId88" Type="http://schemas.openxmlformats.org/officeDocument/2006/relationships/font" Target="fonts/DroidSansMono-regular.fntdata"/><Relationship Id="rId43" Type="http://schemas.openxmlformats.org/officeDocument/2006/relationships/slide" Target="slides/slide38.xml"/><Relationship Id="rId87" Type="http://schemas.openxmlformats.org/officeDocument/2006/relationships/font" Target="fonts/ProximaNova-boldItalic.fntdata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we need it; replicating state to tolerate failure, show transitiions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Shape 4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Shape 4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Shape 4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Shape 4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Say this up front, take us back to this after each step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Add bivalent / univalent slide by itself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Shape 4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Shape 4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Shape 4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Shape 4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Show all possible values of 3 processes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Karnaugh map?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Shape 5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Show all possible values of 3 processes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Karnaugh map?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Shape 5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Show all possible values of 3 processes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Karnaugh map?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Shape 5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Show all possible values of 3 processes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Karnaugh map?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Shape 5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Shape 5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Shape 6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Shape 6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Shape 6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Shape 7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Shape 7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Shape 7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Say this up front, take us back to this after each step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Add bivalent / univalent slide by itself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Shape 7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Shape 7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Shape 7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Shape 7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Shape 7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Shape 7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Shape 7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Shape 7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Shape 8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Shape 8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Shape 8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Shape 8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Shape 8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Shape 8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Shape 8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Shape 8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Shape 8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Shape 8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Shape 8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Shape 8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Shape 8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Shape 8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Shape 9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Shape 9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Shape 9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Shape 9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Shape 9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5" name="Shape 9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Shape 9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Shape 9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Shape 9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Shape 9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10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Shape 10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Shape 10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Shape 10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Shape 10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Shape 10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Say this up front, take us back to this after each step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Add bivalent / univalent slide by itself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Shape 10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0" name="Shape 10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Shape 10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6" name="Shape 10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Shape 1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3" name="Shape 1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Shape 1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1" name="Shape 1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Shape 1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Shape 1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Shape 1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5" name="Shape 1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Shape 1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Shape 1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Shape 1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9" name="Shape 1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Shape 1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Shape 1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Shape 1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7" name="Shape 1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Shape 1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4" name="Shape 1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Proxima Nova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Partially synchronous distributed system</a:t>
            </a:r>
          </a:p>
          <a:p>
            <a:pPr indent="-228600" lvl="1" marL="9144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Proxima Nova"/>
            </a:pPr>
            <a:r>
              <a:rPr lang="en" sz="1400">
                <a:latin typeface="Proxima Nova"/>
                <a:ea typeface="Proxima Nova"/>
                <a:cs typeface="Proxima Nova"/>
                <a:sym typeface="Proxima Nova"/>
              </a:rPr>
              <a:t>Discuss; implications of partial synchrony vs. asynchrony</a:t>
            </a:r>
          </a:p>
          <a:p>
            <a:pPr indent="-342900" lvl="0" marL="4572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Proxima Nova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Finite set of processes</a:t>
            </a:r>
          </a:p>
          <a:p>
            <a:pPr indent="-342900" lvl="0" marL="4572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Proxima Nova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Crash failure model</a:t>
            </a:r>
          </a:p>
          <a:p>
            <a:pPr indent="-342900" lvl="0" marL="4572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Proxima Nova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Message-based communication</a:t>
            </a:r>
          </a:p>
          <a:p>
            <a:pPr indent="-342900" lvl="0" marL="4572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Proxima Nova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Fully connected, reliable channels</a:t>
            </a:r>
            <a:br>
              <a:rPr lang="en" sz="1800">
                <a:latin typeface="Proxima Nova"/>
                <a:ea typeface="Proxima Nova"/>
                <a:cs typeface="Proxima Nova"/>
                <a:sym typeface="Proxima Nova"/>
              </a:rPr>
            </a:b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Proxima Nova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Want to achieve failure detection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Shape 12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Shape 1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Shape 12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Shape 1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redraw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Shape 1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5" name="Shape 1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Shape 12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Shape 12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Shape 12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8" name="Shape 12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7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Shape 12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Shape 12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Shape 13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8" name="Shape 13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Shape 13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4" name="Shape 13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8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Shape 13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Shape 13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">
    <p:bg>
      <p:bgPr>
        <a:solidFill>
          <a:srgbClr val="FFFFF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0" y="3638550"/>
            <a:ext cx="9144000" cy="15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958725" y="740650"/>
            <a:ext cx="57000" cy="753900"/>
          </a:xfrm>
          <a:prstGeom prst="rect">
            <a:avLst/>
          </a:prstGeom>
          <a:solidFill>
            <a:srgbClr val="EE221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 txBox="1"/>
          <p:nvPr>
            <p:ph type="ctrTitle"/>
          </p:nvPr>
        </p:nvSpPr>
        <p:spPr>
          <a:xfrm>
            <a:off x="1264150" y="662525"/>
            <a:ext cx="6279600" cy="26712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1264150" y="4117950"/>
            <a:ext cx="6279600" cy="5454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2000">
                <a:solidFill>
                  <a:srgbClr val="6161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2000">
                <a:solidFill>
                  <a:srgbClr val="61616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2000">
                <a:solidFill>
                  <a:srgbClr val="61616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2000">
                <a:solidFill>
                  <a:srgbClr val="61616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2000">
                <a:solidFill>
                  <a:srgbClr val="61616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2000">
                <a:solidFill>
                  <a:srgbClr val="61616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2000">
                <a:solidFill>
                  <a:srgbClr val="61616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2000">
                <a:solidFill>
                  <a:srgbClr val="61616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2000"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61616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Shape 16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png"/><Relationship Id="rId4" Type="http://schemas.openxmlformats.org/officeDocument/2006/relationships/image" Target="../media/image0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Relationship Id="rId4" Type="http://schemas.openxmlformats.org/officeDocument/2006/relationships/image" Target="../media/image02.jpg"/><Relationship Id="rId5" Type="http://schemas.openxmlformats.org/officeDocument/2006/relationships/image" Target="../media/image0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png"/><Relationship Id="rId4" Type="http://schemas.openxmlformats.org/officeDocument/2006/relationships/image" Target="../media/image02.jpg"/><Relationship Id="rId5" Type="http://schemas.openxmlformats.org/officeDocument/2006/relationships/image" Target="../media/image03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jpg"/><Relationship Id="rId4" Type="http://schemas.openxmlformats.org/officeDocument/2006/relationships/image" Target="../media/image09.jpg"/><Relationship Id="rId5" Type="http://schemas.openxmlformats.org/officeDocument/2006/relationships/image" Target="../media/image16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08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08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08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08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08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4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5" Type="http://schemas.openxmlformats.org/officeDocument/2006/relationships/image" Target="../media/image15.gif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3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gif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8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63825" y="297250"/>
            <a:ext cx="6279600" cy="267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FLP Impossibility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&amp; Weakest Failure Detector</a:t>
            </a:r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1264150" y="3736950"/>
            <a:ext cx="6279600" cy="54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Consensus Protocols in Theory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Philip Daian - 10/25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i="1" lang="en"/>
              <a:t>slides influenced by Birman FA12 slides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332850" y="8865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send(p, m)</a:t>
            </a:r>
          </a:p>
        </p:txBody>
      </p:sp>
      <p:pic>
        <p:nvPicPr>
          <p:cNvPr descr="https://pixabay.com/static/uploads/photo/2016/05/27/16/58/computers-1420200_960_720.png"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125" y="1390900"/>
            <a:ext cx="1410499" cy="1057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xabay.com/static/uploads/photo/2016/05/27/16/58/computers-1420200_960_720.png"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9874" y="1459275"/>
            <a:ext cx="1410499" cy="1057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xabay.com/static/uploads/photo/2016/05/27/16/58/computers-1420200_960_720.png"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0800" y="3609350"/>
            <a:ext cx="1410499" cy="1057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xabay.com/static/uploads/photo/2016/05/27/16/58/computers-1420200_960_720.png"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250" y="3024300"/>
            <a:ext cx="1410499" cy="105787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/>
          <p:nvPr/>
        </p:nvSpPr>
        <p:spPr>
          <a:xfrm>
            <a:off x="5684925" y="1213550"/>
            <a:ext cx="3042954" cy="3042954"/>
          </a:xfrm>
          <a:prstGeom prst="irregularSeal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96" name="Shape 196"/>
          <p:cNvCxnSpPr>
            <a:stCxn id="192" idx="3"/>
            <a:endCxn id="195" idx="1"/>
          </p:cNvCxnSpPr>
          <p:nvPr/>
        </p:nvCxnSpPr>
        <p:spPr>
          <a:xfrm>
            <a:off x="4030374" y="1988212"/>
            <a:ext cx="1654500" cy="438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97" name="Shape 197"/>
          <p:cNvCxnSpPr>
            <a:endCxn id="195" idx="1"/>
          </p:cNvCxnSpPr>
          <p:nvPr/>
        </p:nvCxnSpPr>
        <p:spPr>
          <a:xfrm>
            <a:off x="1861725" y="1919909"/>
            <a:ext cx="3823200" cy="507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98" name="Shape 198"/>
          <p:cNvCxnSpPr>
            <a:stCxn id="193" idx="3"/>
            <a:endCxn id="195" idx="1"/>
          </p:cNvCxnSpPr>
          <p:nvPr/>
        </p:nvCxnSpPr>
        <p:spPr>
          <a:xfrm flipH="1" rot="10800000">
            <a:off x="3501299" y="2427087"/>
            <a:ext cx="2183700" cy="1711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99" name="Shape 199"/>
          <p:cNvCxnSpPr>
            <a:stCxn id="194" idx="3"/>
            <a:endCxn id="195" idx="1"/>
          </p:cNvCxnSpPr>
          <p:nvPr/>
        </p:nvCxnSpPr>
        <p:spPr>
          <a:xfrm flipH="1" rot="10800000">
            <a:off x="1786749" y="2427337"/>
            <a:ext cx="3898200" cy="1125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00" name="Shape 200"/>
          <p:cNvSpPr txBox="1"/>
          <p:nvPr/>
        </p:nvSpPr>
        <p:spPr>
          <a:xfrm>
            <a:off x="107600" y="425650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processes 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5684925" y="39905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message buffer </a:t>
            </a:r>
          </a:p>
        </p:txBody>
      </p:sp>
      <p:sp>
        <p:nvSpPr>
          <p:cNvPr id="202" name="Shape 202"/>
          <p:cNvSpPr txBox="1"/>
          <p:nvPr>
            <p:ph type="title"/>
          </p:nvPr>
        </p:nvSpPr>
        <p:spPr>
          <a:xfrm>
            <a:off x="6730250" y="22854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(p, m)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3320000" y="42838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receive(p)</a:t>
            </a:r>
          </a:p>
        </p:txBody>
      </p:sp>
      <p:pic>
        <p:nvPicPr>
          <p:cNvPr descr="https://pixabay.com/static/uploads/photo/2016/05/27/16/58/computers-1420200_960_720.png"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125" y="1390900"/>
            <a:ext cx="1410499" cy="1057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xabay.com/static/uploads/photo/2016/05/27/16/58/computers-1420200_960_720.png"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9874" y="1459275"/>
            <a:ext cx="1410499" cy="1057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xabay.com/static/uploads/photo/2016/05/27/16/58/computers-1420200_960_720.png"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0800" y="3609350"/>
            <a:ext cx="1410499" cy="1057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xabay.com/static/uploads/photo/2016/05/27/16/58/computers-1420200_960_720.png"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250" y="3024300"/>
            <a:ext cx="1410499" cy="105787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/>
          <p:nvPr/>
        </p:nvSpPr>
        <p:spPr>
          <a:xfrm>
            <a:off x="5684925" y="1213550"/>
            <a:ext cx="3042954" cy="3042954"/>
          </a:xfrm>
          <a:prstGeom prst="irregularSeal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13" name="Shape 213"/>
          <p:cNvCxnSpPr>
            <a:stCxn id="209" idx="3"/>
            <a:endCxn id="212" idx="1"/>
          </p:cNvCxnSpPr>
          <p:nvPr/>
        </p:nvCxnSpPr>
        <p:spPr>
          <a:xfrm>
            <a:off x="4030374" y="1988212"/>
            <a:ext cx="1654500" cy="438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14" name="Shape 214"/>
          <p:cNvCxnSpPr>
            <a:endCxn id="212" idx="1"/>
          </p:cNvCxnSpPr>
          <p:nvPr/>
        </p:nvCxnSpPr>
        <p:spPr>
          <a:xfrm>
            <a:off x="1861725" y="1919909"/>
            <a:ext cx="3823200" cy="507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15" name="Shape 215"/>
          <p:cNvCxnSpPr>
            <a:stCxn id="210" idx="3"/>
            <a:endCxn id="212" idx="1"/>
          </p:cNvCxnSpPr>
          <p:nvPr/>
        </p:nvCxnSpPr>
        <p:spPr>
          <a:xfrm flipH="1" rot="10800000">
            <a:off x="3501299" y="2427087"/>
            <a:ext cx="2183700" cy="1711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16" name="Shape 216"/>
          <p:cNvCxnSpPr>
            <a:stCxn id="211" idx="3"/>
            <a:endCxn id="212" idx="1"/>
          </p:cNvCxnSpPr>
          <p:nvPr/>
        </p:nvCxnSpPr>
        <p:spPr>
          <a:xfrm flipH="1" rot="10800000">
            <a:off x="1786749" y="2427337"/>
            <a:ext cx="3898200" cy="1125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17" name="Shape 217"/>
          <p:cNvSpPr txBox="1"/>
          <p:nvPr/>
        </p:nvSpPr>
        <p:spPr>
          <a:xfrm>
            <a:off x="107600" y="425650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processes 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5684925" y="39905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message buffer </a:t>
            </a:r>
          </a:p>
        </p:txBody>
      </p:sp>
      <p:sp>
        <p:nvSpPr>
          <p:cNvPr id="219" name="Shape 219"/>
          <p:cNvSpPr txBox="1"/>
          <p:nvPr>
            <p:ph type="title"/>
          </p:nvPr>
        </p:nvSpPr>
        <p:spPr>
          <a:xfrm>
            <a:off x="6730250" y="22854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(p, m)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4126025" y="325730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/>
              <a:t>∅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2448800" y="3370862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/>
              <a:t>∅</a:t>
            </a:r>
          </a:p>
        </p:txBody>
      </p:sp>
      <p:sp>
        <p:nvSpPr>
          <p:cNvPr id="222" name="Shape 222"/>
          <p:cNvSpPr txBox="1"/>
          <p:nvPr>
            <p:ph type="title"/>
          </p:nvPr>
        </p:nvSpPr>
        <p:spPr>
          <a:xfrm>
            <a:off x="3183025" y="3632162"/>
            <a:ext cx="4950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3254675" y="42838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receive(p)</a:t>
            </a:r>
          </a:p>
        </p:txBody>
      </p:sp>
      <p:pic>
        <p:nvPicPr>
          <p:cNvPr descr="https://pixabay.com/static/uploads/photo/2016/05/27/16/58/computers-1420200_960_720.png"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125" y="1390900"/>
            <a:ext cx="1410499" cy="1057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xabay.com/static/uploads/photo/2016/05/27/16/58/computers-1420200_960_720.png"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9874" y="1459275"/>
            <a:ext cx="1410499" cy="1057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xabay.com/static/uploads/photo/2016/05/27/16/58/computers-1420200_960_720.png"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0800" y="3609350"/>
            <a:ext cx="1410499" cy="1057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xabay.com/static/uploads/photo/2016/05/27/16/58/computers-1420200_960_720.png"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250" y="3024300"/>
            <a:ext cx="1410499" cy="1057874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/>
          <p:nvPr/>
        </p:nvSpPr>
        <p:spPr>
          <a:xfrm>
            <a:off x="5684925" y="1213550"/>
            <a:ext cx="3042954" cy="3042954"/>
          </a:xfrm>
          <a:prstGeom prst="irregularSeal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33" name="Shape 233"/>
          <p:cNvCxnSpPr>
            <a:stCxn id="229" idx="3"/>
            <a:endCxn id="232" idx="1"/>
          </p:cNvCxnSpPr>
          <p:nvPr/>
        </p:nvCxnSpPr>
        <p:spPr>
          <a:xfrm>
            <a:off x="4030374" y="1988212"/>
            <a:ext cx="1654500" cy="438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34" name="Shape 234"/>
          <p:cNvCxnSpPr>
            <a:endCxn id="232" idx="1"/>
          </p:cNvCxnSpPr>
          <p:nvPr/>
        </p:nvCxnSpPr>
        <p:spPr>
          <a:xfrm>
            <a:off x="1861725" y="1919909"/>
            <a:ext cx="3823200" cy="507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35" name="Shape 235"/>
          <p:cNvCxnSpPr>
            <a:stCxn id="230" idx="3"/>
            <a:endCxn id="232" idx="1"/>
          </p:cNvCxnSpPr>
          <p:nvPr/>
        </p:nvCxnSpPr>
        <p:spPr>
          <a:xfrm flipH="1" rot="10800000">
            <a:off x="3501299" y="2427087"/>
            <a:ext cx="2183700" cy="1711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36" name="Shape 236"/>
          <p:cNvCxnSpPr>
            <a:stCxn id="231" idx="3"/>
            <a:endCxn id="232" idx="1"/>
          </p:cNvCxnSpPr>
          <p:nvPr/>
        </p:nvCxnSpPr>
        <p:spPr>
          <a:xfrm flipH="1" rot="10800000">
            <a:off x="1786749" y="2427337"/>
            <a:ext cx="3898200" cy="1125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37" name="Shape 237"/>
          <p:cNvSpPr txBox="1"/>
          <p:nvPr/>
        </p:nvSpPr>
        <p:spPr>
          <a:xfrm>
            <a:off x="107600" y="425650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processes 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5684925" y="39905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message buffer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3000"/>
              <a:t>reliable</a:t>
            </a:r>
            <a:r>
              <a:rPr lang="en" sz="3000"/>
              <a:t> </a:t>
            </a:r>
          </a:p>
        </p:txBody>
      </p:sp>
      <p:sp>
        <p:nvSpPr>
          <p:cNvPr id="239" name="Shape 239"/>
          <p:cNvSpPr txBox="1"/>
          <p:nvPr>
            <p:ph type="title"/>
          </p:nvPr>
        </p:nvSpPr>
        <p:spPr>
          <a:xfrm rot="-2236277">
            <a:off x="3677984" y="2928597"/>
            <a:ext cx="1036345" cy="572654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(p, m)</a:t>
            </a:r>
          </a:p>
        </p:txBody>
      </p:sp>
      <p:sp>
        <p:nvSpPr>
          <p:cNvPr id="240" name="Shape 240"/>
          <p:cNvSpPr txBox="1"/>
          <p:nvPr>
            <p:ph type="title"/>
          </p:nvPr>
        </p:nvSpPr>
        <p:spPr>
          <a:xfrm>
            <a:off x="3183025" y="3632162"/>
            <a:ext cx="4950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</a:t>
            </a:r>
          </a:p>
        </p:txBody>
      </p:sp>
      <p:sp>
        <p:nvSpPr>
          <p:cNvPr id="241" name="Shape 241"/>
          <p:cNvSpPr txBox="1"/>
          <p:nvPr>
            <p:ph type="title"/>
          </p:nvPr>
        </p:nvSpPr>
        <p:spPr>
          <a:xfrm>
            <a:off x="2580379" y="3618512"/>
            <a:ext cx="5412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3254675" y="42838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receive(p)</a:t>
            </a:r>
          </a:p>
        </p:txBody>
      </p:sp>
      <p:pic>
        <p:nvPicPr>
          <p:cNvPr descr="https://pixabay.com/static/uploads/photo/2016/05/27/16/58/computers-1420200_960_720.png"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125" y="1390900"/>
            <a:ext cx="1410499" cy="1057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xabay.com/static/uploads/photo/2016/05/27/16/58/computers-1420200_960_720.png"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9874" y="1459275"/>
            <a:ext cx="1410499" cy="1057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xabay.com/static/uploads/photo/2016/05/27/16/58/computers-1420200_960_720.png"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0800" y="3609350"/>
            <a:ext cx="1410499" cy="1057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xabay.com/static/uploads/photo/2016/05/27/16/58/computers-1420200_960_720.png"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250" y="3024300"/>
            <a:ext cx="1410499" cy="1057874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/>
          <p:nvPr/>
        </p:nvSpPr>
        <p:spPr>
          <a:xfrm>
            <a:off x="5684925" y="1213550"/>
            <a:ext cx="3042954" cy="3042954"/>
          </a:xfrm>
          <a:prstGeom prst="irregularSeal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52" name="Shape 252"/>
          <p:cNvCxnSpPr>
            <a:stCxn id="248" idx="3"/>
            <a:endCxn id="251" idx="1"/>
          </p:cNvCxnSpPr>
          <p:nvPr/>
        </p:nvCxnSpPr>
        <p:spPr>
          <a:xfrm>
            <a:off x="4030374" y="1988212"/>
            <a:ext cx="1654500" cy="438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53" name="Shape 253"/>
          <p:cNvCxnSpPr>
            <a:endCxn id="251" idx="1"/>
          </p:cNvCxnSpPr>
          <p:nvPr/>
        </p:nvCxnSpPr>
        <p:spPr>
          <a:xfrm>
            <a:off x="1861725" y="1919909"/>
            <a:ext cx="3823200" cy="507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54" name="Shape 254"/>
          <p:cNvCxnSpPr>
            <a:stCxn id="249" idx="3"/>
            <a:endCxn id="251" idx="1"/>
          </p:cNvCxnSpPr>
          <p:nvPr/>
        </p:nvCxnSpPr>
        <p:spPr>
          <a:xfrm flipH="1" rot="10800000">
            <a:off x="3501299" y="2427087"/>
            <a:ext cx="2183700" cy="1711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55" name="Shape 255"/>
          <p:cNvCxnSpPr>
            <a:stCxn id="250" idx="3"/>
            <a:endCxn id="251" idx="1"/>
          </p:cNvCxnSpPr>
          <p:nvPr/>
        </p:nvCxnSpPr>
        <p:spPr>
          <a:xfrm flipH="1" rot="10800000">
            <a:off x="1786749" y="2427337"/>
            <a:ext cx="3898200" cy="1125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56" name="Shape 256"/>
          <p:cNvSpPr txBox="1"/>
          <p:nvPr/>
        </p:nvSpPr>
        <p:spPr>
          <a:xfrm>
            <a:off x="107600" y="425650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processes 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5684925" y="39905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message buffer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3000"/>
              <a:t>reliable</a:t>
            </a:r>
            <a:r>
              <a:rPr lang="en" sz="3000"/>
              <a:t> </a:t>
            </a:r>
          </a:p>
        </p:txBody>
      </p:sp>
      <p:sp>
        <p:nvSpPr>
          <p:cNvPr id="258" name="Shape 258"/>
          <p:cNvSpPr txBox="1"/>
          <p:nvPr>
            <p:ph type="title"/>
          </p:nvPr>
        </p:nvSpPr>
        <p:spPr>
          <a:xfrm rot="-2236277">
            <a:off x="3677984" y="2928597"/>
            <a:ext cx="1036345" cy="572654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(p, m)</a:t>
            </a:r>
          </a:p>
        </p:txBody>
      </p:sp>
      <p:sp>
        <p:nvSpPr>
          <p:cNvPr id="259" name="Shape 259"/>
          <p:cNvSpPr txBox="1"/>
          <p:nvPr>
            <p:ph type="title"/>
          </p:nvPr>
        </p:nvSpPr>
        <p:spPr>
          <a:xfrm>
            <a:off x="3183025" y="3632162"/>
            <a:ext cx="4950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</a:t>
            </a:r>
          </a:p>
        </p:txBody>
      </p:sp>
      <p:sp>
        <p:nvSpPr>
          <p:cNvPr id="260" name="Shape 260"/>
          <p:cNvSpPr txBox="1"/>
          <p:nvPr>
            <p:ph type="title"/>
          </p:nvPr>
        </p:nvSpPr>
        <p:spPr>
          <a:xfrm>
            <a:off x="2580379" y="3618512"/>
            <a:ext cx="5412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</a:t>
            </a:r>
          </a:p>
        </p:txBody>
      </p:sp>
      <p:sp>
        <p:nvSpPr>
          <p:cNvPr id="261" name="Shape 2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Step - Part 1 : </a:t>
            </a:r>
            <a:r>
              <a:rPr b="1" lang="en"/>
              <a:t>event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pixabay.com/static/uploads/photo/2016/05/27/16/58/computers-1420200_960_720.png"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125" y="1390900"/>
            <a:ext cx="1410499" cy="1057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xabay.com/static/uploads/photo/2016/05/27/16/58/computers-1420200_960_720.png" id="267" name="Shape 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9874" y="1459275"/>
            <a:ext cx="1410499" cy="1057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xabay.com/static/uploads/photo/2016/05/27/16/58/computers-1420200_960_720.png"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0800" y="3609350"/>
            <a:ext cx="1410499" cy="1057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xabay.com/static/uploads/photo/2016/05/27/16/58/computers-1420200_960_720.png" id="269" name="Shape 2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250" y="3024300"/>
            <a:ext cx="1410499" cy="105787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/>
          <p:nvPr/>
        </p:nvSpPr>
        <p:spPr>
          <a:xfrm>
            <a:off x="5684925" y="1213550"/>
            <a:ext cx="3042954" cy="3042954"/>
          </a:xfrm>
          <a:prstGeom prst="irregularSeal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71" name="Shape 271"/>
          <p:cNvCxnSpPr>
            <a:stCxn id="267" idx="3"/>
            <a:endCxn id="270" idx="1"/>
          </p:cNvCxnSpPr>
          <p:nvPr/>
        </p:nvCxnSpPr>
        <p:spPr>
          <a:xfrm>
            <a:off x="4030374" y="1988212"/>
            <a:ext cx="1654500" cy="438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72" name="Shape 272"/>
          <p:cNvCxnSpPr>
            <a:endCxn id="270" idx="1"/>
          </p:cNvCxnSpPr>
          <p:nvPr/>
        </p:nvCxnSpPr>
        <p:spPr>
          <a:xfrm>
            <a:off x="1861725" y="1919909"/>
            <a:ext cx="3823200" cy="507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73" name="Shape 273"/>
          <p:cNvCxnSpPr>
            <a:stCxn id="268" idx="3"/>
            <a:endCxn id="270" idx="1"/>
          </p:cNvCxnSpPr>
          <p:nvPr/>
        </p:nvCxnSpPr>
        <p:spPr>
          <a:xfrm flipH="1" rot="10800000">
            <a:off x="3501299" y="2427087"/>
            <a:ext cx="2183700" cy="1711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74" name="Shape 274"/>
          <p:cNvCxnSpPr>
            <a:stCxn id="269" idx="3"/>
            <a:endCxn id="270" idx="1"/>
          </p:cNvCxnSpPr>
          <p:nvPr/>
        </p:nvCxnSpPr>
        <p:spPr>
          <a:xfrm flipH="1" rot="10800000">
            <a:off x="1786749" y="2427337"/>
            <a:ext cx="3898200" cy="1125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75" name="Shape 275"/>
          <p:cNvSpPr txBox="1"/>
          <p:nvPr/>
        </p:nvSpPr>
        <p:spPr>
          <a:xfrm>
            <a:off x="107600" y="425650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processes 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5684925" y="39905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message buffer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3000"/>
              <a:t>reliable</a:t>
            </a:r>
            <a:r>
              <a:rPr lang="en" sz="3000"/>
              <a:t> </a:t>
            </a:r>
          </a:p>
        </p:txBody>
      </p:sp>
      <p:sp>
        <p:nvSpPr>
          <p:cNvPr id="277" name="Shape 277"/>
          <p:cNvSpPr txBox="1"/>
          <p:nvPr>
            <p:ph type="title"/>
          </p:nvPr>
        </p:nvSpPr>
        <p:spPr>
          <a:xfrm rot="-2236338">
            <a:off x="3315389" y="2834225"/>
            <a:ext cx="2118712" cy="572654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# send(p, m)</a:t>
            </a:r>
          </a:p>
        </p:txBody>
      </p:sp>
      <p:sp>
        <p:nvSpPr>
          <p:cNvPr id="278" name="Shape 278"/>
          <p:cNvSpPr txBox="1"/>
          <p:nvPr>
            <p:ph type="title"/>
          </p:nvPr>
        </p:nvSpPr>
        <p:spPr>
          <a:xfrm>
            <a:off x="3183025" y="3632162"/>
            <a:ext cx="4950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</a:t>
            </a:r>
          </a:p>
        </p:txBody>
      </p:sp>
      <p:sp>
        <p:nvSpPr>
          <p:cNvPr id="279" name="Shape 2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Step - Part 2</a:t>
            </a:r>
          </a:p>
        </p:txBody>
      </p:sp>
      <p:sp>
        <p:nvSpPr>
          <p:cNvPr id="280" name="Shape 280"/>
          <p:cNvSpPr txBox="1"/>
          <p:nvPr>
            <p:ph type="title"/>
          </p:nvPr>
        </p:nvSpPr>
        <p:spPr>
          <a:xfrm rot="-473">
            <a:off x="3542296" y="4394843"/>
            <a:ext cx="4364400" cy="599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finite # send(p, m)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pixabay.com/static/uploads/photo/2016/05/27/16/58/computers-1420200_960_720.png" id="285" name="Shape 2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125" y="1390900"/>
            <a:ext cx="1410499" cy="1057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xabay.com/static/uploads/photo/2016/05/27/16/58/computers-1420200_960_720.png" id="286" name="Shape 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9874" y="1459275"/>
            <a:ext cx="1410499" cy="1057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xabay.com/static/uploads/photo/2016/05/27/16/58/computers-1420200_960_720.png" id="287" name="Shape 2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0800" y="3609350"/>
            <a:ext cx="1410499" cy="1057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xabay.com/static/uploads/photo/2016/05/27/16/58/computers-1420200_960_720.png" id="288" name="Shape 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250" y="3024300"/>
            <a:ext cx="1410499" cy="1057874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/>
          <p:nvPr/>
        </p:nvSpPr>
        <p:spPr>
          <a:xfrm>
            <a:off x="5684925" y="1213550"/>
            <a:ext cx="3042954" cy="3042954"/>
          </a:xfrm>
          <a:prstGeom prst="irregularSeal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90" name="Shape 290"/>
          <p:cNvCxnSpPr>
            <a:stCxn id="286" idx="3"/>
            <a:endCxn id="289" idx="1"/>
          </p:cNvCxnSpPr>
          <p:nvPr/>
        </p:nvCxnSpPr>
        <p:spPr>
          <a:xfrm>
            <a:off x="4030374" y="1988212"/>
            <a:ext cx="1654500" cy="438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91" name="Shape 291"/>
          <p:cNvCxnSpPr>
            <a:endCxn id="289" idx="1"/>
          </p:cNvCxnSpPr>
          <p:nvPr/>
        </p:nvCxnSpPr>
        <p:spPr>
          <a:xfrm>
            <a:off x="1861725" y="1919909"/>
            <a:ext cx="3823200" cy="507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92" name="Shape 292"/>
          <p:cNvCxnSpPr>
            <a:stCxn id="287" idx="3"/>
            <a:endCxn id="289" idx="1"/>
          </p:cNvCxnSpPr>
          <p:nvPr/>
        </p:nvCxnSpPr>
        <p:spPr>
          <a:xfrm flipH="1" rot="10800000">
            <a:off x="3501299" y="2427087"/>
            <a:ext cx="2183700" cy="1711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93" name="Shape 293"/>
          <p:cNvCxnSpPr>
            <a:stCxn id="288" idx="3"/>
            <a:endCxn id="289" idx="1"/>
          </p:cNvCxnSpPr>
          <p:nvPr/>
        </p:nvCxnSpPr>
        <p:spPr>
          <a:xfrm flipH="1" rot="10800000">
            <a:off x="1786749" y="2427337"/>
            <a:ext cx="3898200" cy="1125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94" name="Shape 294"/>
          <p:cNvSpPr txBox="1"/>
          <p:nvPr/>
        </p:nvSpPr>
        <p:spPr>
          <a:xfrm>
            <a:off x="107600" y="425650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processes 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5684925" y="39905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message buffer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3000"/>
              <a:t>reliable</a:t>
            </a:r>
            <a:r>
              <a:rPr lang="en" sz="3000"/>
              <a:t> </a:t>
            </a:r>
          </a:p>
        </p:txBody>
      </p:sp>
      <p:sp>
        <p:nvSpPr>
          <p:cNvPr id="296" name="Shape 296"/>
          <p:cNvSpPr txBox="1"/>
          <p:nvPr>
            <p:ph type="title"/>
          </p:nvPr>
        </p:nvSpPr>
        <p:spPr>
          <a:xfrm>
            <a:off x="3183025" y="3632162"/>
            <a:ext cx="4950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</a:t>
            </a:r>
          </a:p>
        </p:txBody>
      </p:sp>
      <p:sp>
        <p:nvSpPr>
          <p:cNvPr id="297" name="Shape 2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Configuration</a:t>
            </a:r>
          </a:p>
        </p:txBody>
      </p:sp>
      <p:sp>
        <p:nvSpPr>
          <p:cNvPr id="298" name="Shape 298"/>
          <p:cNvSpPr txBox="1"/>
          <p:nvPr>
            <p:ph type="title"/>
          </p:nvPr>
        </p:nvSpPr>
        <p:spPr>
          <a:xfrm>
            <a:off x="6937897" y="2271898"/>
            <a:ext cx="537000" cy="599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...</a:t>
            </a:r>
          </a:p>
        </p:txBody>
      </p:sp>
      <p:sp>
        <p:nvSpPr>
          <p:cNvPr id="299" name="Shape 299"/>
          <p:cNvSpPr/>
          <p:nvPr/>
        </p:nvSpPr>
        <p:spPr>
          <a:xfrm>
            <a:off x="109950" y="1160725"/>
            <a:ext cx="8924100" cy="3659100"/>
          </a:xfrm>
          <a:prstGeom prst="rect">
            <a:avLst/>
          </a:prstGeom>
          <a:noFill/>
          <a:ln cap="flat" cmpd="sng" w="2286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311700" y="1820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Schedule - σ</a:t>
            </a:r>
          </a:p>
        </p:txBody>
      </p:sp>
      <p:sp>
        <p:nvSpPr>
          <p:cNvPr id="305" name="Shape 305"/>
          <p:cNvSpPr/>
          <p:nvPr/>
        </p:nvSpPr>
        <p:spPr>
          <a:xfrm>
            <a:off x="977100" y="15158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v1</a:t>
            </a:r>
          </a:p>
        </p:txBody>
      </p:sp>
      <p:sp>
        <p:nvSpPr>
          <p:cNvPr id="306" name="Shape 306"/>
          <p:cNvSpPr/>
          <p:nvPr/>
        </p:nvSpPr>
        <p:spPr>
          <a:xfrm>
            <a:off x="977100" y="32429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v3</a:t>
            </a:r>
          </a:p>
        </p:txBody>
      </p:sp>
      <p:sp>
        <p:nvSpPr>
          <p:cNvPr id="307" name="Shape 307"/>
          <p:cNvSpPr/>
          <p:nvPr/>
        </p:nvSpPr>
        <p:spPr>
          <a:xfrm>
            <a:off x="977100" y="237940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v2</a:t>
            </a:r>
          </a:p>
        </p:txBody>
      </p:sp>
      <p:sp>
        <p:nvSpPr>
          <p:cNvPr id="308" name="Shape 308"/>
          <p:cNvSpPr/>
          <p:nvPr/>
        </p:nvSpPr>
        <p:spPr>
          <a:xfrm>
            <a:off x="977100" y="4106462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v4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311700" y="1631825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p0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x="311700" y="2495362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p1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311700" y="3358900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p2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311700" y="4222425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p3</a:t>
            </a:r>
          </a:p>
        </p:txBody>
      </p:sp>
      <p:sp>
        <p:nvSpPr>
          <p:cNvPr id="313" name="Shape 313"/>
          <p:cNvSpPr/>
          <p:nvPr/>
        </p:nvSpPr>
        <p:spPr>
          <a:xfrm>
            <a:off x="842821" y="754700"/>
            <a:ext cx="998460" cy="998459"/>
          </a:xfrm>
          <a:prstGeom prst="irregularSeal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3595587" y="1515862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</a:t>
            </a:r>
          </a:p>
        </p:txBody>
      </p:sp>
      <p:sp>
        <p:nvSpPr>
          <p:cNvPr id="315" name="Shape 315"/>
          <p:cNvSpPr/>
          <p:nvPr/>
        </p:nvSpPr>
        <p:spPr>
          <a:xfrm>
            <a:off x="3595587" y="3242937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</a:t>
            </a:r>
          </a:p>
        </p:txBody>
      </p:sp>
      <p:sp>
        <p:nvSpPr>
          <p:cNvPr id="316" name="Shape 316"/>
          <p:cNvSpPr/>
          <p:nvPr/>
        </p:nvSpPr>
        <p:spPr>
          <a:xfrm>
            <a:off x="3595587" y="2379387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</a:t>
            </a:r>
          </a:p>
        </p:txBody>
      </p:sp>
      <p:sp>
        <p:nvSpPr>
          <p:cNvPr id="317" name="Shape 317"/>
          <p:cNvSpPr/>
          <p:nvPr/>
        </p:nvSpPr>
        <p:spPr>
          <a:xfrm>
            <a:off x="3595587" y="41064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</a:t>
            </a:r>
          </a:p>
        </p:txBody>
      </p:sp>
      <p:sp>
        <p:nvSpPr>
          <p:cNvPr id="318" name="Shape 318"/>
          <p:cNvSpPr/>
          <p:nvPr/>
        </p:nvSpPr>
        <p:spPr>
          <a:xfrm>
            <a:off x="3461309" y="754687"/>
            <a:ext cx="998459" cy="998459"/>
          </a:xfrm>
          <a:prstGeom prst="irregularSeal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9" name="Shape 319"/>
          <p:cNvSpPr/>
          <p:nvPr/>
        </p:nvSpPr>
        <p:spPr>
          <a:xfrm>
            <a:off x="5987787" y="1515862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</a:t>
            </a:r>
          </a:p>
        </p:txBody>
      </p:sp>
      <p:sp>
        <p:nvSpPr>
          <p:cNvPr id="320" name="Shape 320"/>
          <p:cNvSpPr/>
          <p:nvPr/>
        </p:nvSpPr>
        <p:spPr>
          <a:xfrm>
            <a:off x="5987787" y="3242937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1" name="Shape 321"/>
          <p:cNvSpPr/>
          <p:nvPr/>
        </p:nvSpPr>
        <p:spPr>
          <a:xfrm>
            <a:off x="5987787" y="2379387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2" name="Shape 322"/>
          <p:cNvSpPr/>
          <p:nvPr/>
        </p:nvSpPr>
        <p:spPr>
          <a:xfrm>
            <a:off x="5987787" y="41064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/>
          <p:nvPr/>
        </p:nvSpPr>
        <p:spPr>
          <a:xfrm>
            <a:off x="5853509" y="754687"/>
            <a:ext cx="998460" cy="998459"/>
          </a:xfrm>
          <a:prstGeom prst="irregularSeal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4" name="Shape 324"/>
          <p:cNvSpPr/>
          <p:nvPr/>
        </p:nvSpPr>
        <p:spPr>
          <a:xfrm>
            <a:off x="8288712" y="1515862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325" name="Shape 325"/>
          <p:cNvSpPr/>
          <p:nvPr/>
        </p:nvSpPr>
        <p:spPr>
          <a:xfrm>
            <a:off x="8288712" y="3242937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6" name="Shape 326"/>
          <p:cNvSpPr/>
          <p:nvPr/>
        </p:nvSpPr>
        <p:spPr>
          <a:xfrm>
            <a:off x="8288712" y="2379387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7" name="Shape 327"/>
          <p:cNvSpPr/>
          <p:nvPr/>
        </p:nvSpPr>
        <p:spPr>
          <a:xfrm>
            <a:off x="8288712" y="41064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8154434" y="754687"/>
            <a:ext cx="998460" cy="998459"/>
          </a:xfrm>
          <a:prstGeom prst="irregularSeal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9" name="Shape 329"/>
          <p:cNvSpPr/>
          <p:nvPr/>
        </p:nvSpPr>
        <p:spPr>
          <a:xfrm>
            <a:off x="1894975" y="2615275"/>
            <a:ext cx="1566300" cy="15675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Event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(receipt of m by p)</a:t>
            </a:r>
          </a:p>
        </p:txBody>
      </p:sp>
      <p:sp>
        <p:nvSpPr>
          <p:cNvPr id="330" name="Shape 330"/>
          <p:cNvSpPr/>
          <p:nvPr/>
        </p:nvSpPr>
        <p:spPr>
          <a:xfrm>
            <a:off x="4458325" y="2578725"/>
            <a:ext cx="1566300" cy="15675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Event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(receipt of m by p)</a:t>
            </a:r>
          </a:p>
        </p:txBody>
      </p:sp>
      <p:sp>
        <p:nvSpPr>
          <p:cNvPr id="331" name="Shape 331"/>
          <p:cNvSpPr/>
          <p:nvPr/>
        </p:nvSpPr>
        <p:spPr>
          <a:xfrm>
            <a:off x="6775775" y="2578725"/>
            <a:ext cx="1566300" cy="15675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Event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(receipt of m by p)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type="title"/>
          </p:nvPr>
        </p:nvSpPr>
        <p:spPr>
          <a:xfrm>
            <a:off x="311700" y="1820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Run</a:t>
            </a:r>
          </a:p>
        </p:txBody>
      </p:sp>
      <p:sp>
        <p:nvSpPr>
          <p:cNvPr id="337" name="Shape 337"/>
          <p:cNvSpPr/>
          <p:nvPr/>
        </p:nvSpPr>
        <p:spPr>
          <a:xfrm>
            <a:off x="977100" y="15158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v1</a:t>
            </a:r>
          </a:p>
        </p:txBody>
      </p:sp>
      <p:sp>
        <p:nvSpPr>
          <p:cNvPr id="338" name="Shape 338"/>
          <p:cNvSpPr/>
          <p:nvPr/>
        </p:nvSpPr>
        <p:spPr>
          <a:xfrm>
            <a:off x="977100" y="32429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v3</a:t>
            </a:r>
          </a:p>
        </p:txBody>
      </p:sp>
      <p:sp>
        <p:nvSpPr>
          <p:cNvPr id="339" name="Shape 339"/>
          <p:cNvSpPr/>
          <p:nvPr/>
        </p:nvSpPr>
        <p:spPr>
          <a:xfrm>
            <a:off x="977100" y="237940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v2</a:t>
            </a:r>
          </a:p>
        </p:txBody>
      </p:sp>
      <p:sp>
        <p:nvSpPr>
          <p:cNvPr id="340" name="Shape 340"/>
          <p:cNvSpPr/>
          <p:nvPr/>
        </p:nvSpPr>
        <p:spPr>
          <a:xfrm>
            <a:off x="977100" y="4106462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v4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311700" y="1631825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p0</a:t>
            </a:r>
          </a:p>
        </p:txBody>
      </p:sp>
      <p:sp>
        <p:nvSpPr>
          <p:cNvPr id="342" name="Shape 342"/>
          <p:cNvSpPr txBox="1"/>
          <p:nvPr/>
        </p:nvSpPr>
        <p:spPr>
          <a:xfrm>
            <a:off x="311700" y="2495362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p1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311700" y="3358900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p2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311700" y="4222425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p3</a:t>
            </a:r>
          </a:p>
        </p:txBody>
      </p:sp>
      <p:sp>
        <p:nvSpPr>
          <p:cNvPr id="345" name="Shape 345"/>
          <p:cNvSpPr/>
          <p:nvPr/>
        </p:nvSpPr>
        <p:spPr>
          <a:xfrm>
            <a:off x="842821" y="754700"/>
            <a:ext cx="998460" cy="998459"/>
          </a:xfrm>
          <a:prstGeom prst="irregularSeal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/>
          <p:nvPr/>
        </p:nvSpPr>
        <p:spPr>
          <a:xfrm>
            <a:off x="3595587" y="1515862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</a:t>
            </a:r>
          </a:p>
        </p:txBody>
      </p:sp>
      <p:sp>
        <p:nvSpPr>
          <p:cNvPr id="347" name="Shape 347"/>
          <p:cNvSpPr/>
          <p:nvPr/>
        </p:nvSpPr>
        <p:spPr>
          <a:xfrm>
            <a:off x="3595587" y="3242937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</a:t>
            </a:r>
          </a:p>
        </p:txBody>
      </p:sp>
      <p:sp>
        <p:nvSpPr>
          <p:cNvPr id="348" name="Shape 348"/>
          <p:cNvSpPr/>
          <p:nvPr/>
        </p:nvSpPr>
        <p:spPr>
          <a:xfrm>
            <a:off x="3595587" y="2379387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</a:t>
            </a:r>
          </a:p>
        </p:txBody>
      </p:sp>
      <p:sp>
        <p:nvSpPr>
          <p:cNvPr id="349" name="Shape 349"/>
          <p:cNvSpPr/>
          <p:nvPr/>
        </p:nvSpPr>
        <p:spPr>
          <a:xfrm>
            <a:off x="3595587" y="41064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</a:t>
            </a:r>
          </a:p>
        </p:txBody>
      </p:sp>
      <p:sp>
        <p:nvSpPr>
          <p:cNvPr id="350" name="Shape 350"/>
          <p:cNvSpPr/>
          <p:nvPr/>
        </p:nvSpPr>
        <p:spPr>
          <a:xfrm>
            <a:off x="3461309" y="754687"/>
            <a:ext cx="998459" cy="998459"/>
          </a:xfrm>
          <a:prstGeom prst="irregularSeal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1" name="Shape 351"/>
          <p:cNvSpPr/>
          <p:nvPr/>
        </p:nvSpPr>
        <p:spPr>
          <a:xfrm>
            <a:off x="5987787" y="1515862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</a:t>
            </a:r>
          </a:p>
        </p:txBody>
      </p:sp>
      <p:sp>
        <p:nvSpPr>
          <p:cNvPr id="352" name="Shape 352"/>
          <p:cNvSpPr/>
          <p:nvPr/>
        </p:nvSpPr>
        <p:spPr>
          <a:xfrm>
            <a:off x="5987787" y="3242937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</a:t>
            </a:r>
          </a:p>
        </p:txBody>
      </p:sp>
      <p:sp>
        <p:nvSpPr>
          <p:cNvPr id="353" name="Shape 353"/>
          <p:cNvSpPr/>
          <p:nvPr/>
        </p:nvSpPr>
        <p:spPr>
          <a:xfrm>
            <a:off x="5987787" y="2379387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</a:t>
            </a:r>
          </a:p>
        </p:txBody>
      </p:sp>
      <p:sp>
        <p:nvSpPr>
          <p:cNvPr id="354" name="Shape 354"/>
          <p:cNvSpPr/>
          <p:nvPr/>
        </p:nvSpPr>
        <p:spPr>
          <a:xfrm>
            <a:off x="5987787" y="41064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</a:t>
            </a:r>
          </a:p>
        </p:txBody>
      </p:sp>
      <p:sp>
        <p:nvSpPr>
          <p:cNvPr id="355" name="Shape 355"/>
          <p:cNvSpPr/>
          <p:nvPr/>
        </p:nvSpPr>
        <p:spPr>
          <a:xfrm>
            <a:off x="5853509" y="754687"/>
            <a:ext cx="998460" cy="998459"/>
          </a:xfrm>
          <a:prstGeom prst="irregularSeal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6" name="Shape 356"/>
          <p:cNvSpPr/>
          <p:nvPr/>
        </p:nvSpPr>
        <p:spPr>
          <a:xfrm>
            <a:off x="8288712" y="1515862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</a:t>
            </a:r>
          </a:p>
        </p:txBody>
      </p:sp>
      <p:sp>
        <p:nvSpPr>
          <p:cNvPr id="357" name="Shape 357"/>
          <p:cNvSpPr/>
          <p:nvPr/>
        </p:nvSpPr>
        <p:spPr>
          <a:xfrm>
            <a:off x="8288712" y="3242937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</a:t>
            </a:r>
          </a:p>
        </p:txBody>
      </p:sp>
      <p:sp>
        <p:nvSpPr>
          <p:cNvPr id="358" name="Shape 358"/>
          <p:cNvSpPr/>
          <p:nvPr/>
        </p:nvSpPr>
        <p:spPr>
          <a:xfrm>
            <a:off x="8288712" y="2379387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</a:t>
            </a:r>
          </a:p>
        </p:txBody>
      </p:sp>
      <p:sp>
        <p:nvSpPr>
          <p:cNvPr id="359" name="Shape 359"/>
          <p:cNvSpPr/>
          <p:nvPr/>
        </p:nvSpPr>
        <p:spPr>
          <a:xfrm>
            <a:off x="8288712" y="41064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</a:t>
            </a:r>
          </a:p>
        </p:txBody>
      </p:sp>
      <p:sp>
        <p:nvSpPr>
          <p:cNvPr id="360" name="Shape 360"/>
          <p:cNvSpPr/>
          <p:nvPr/>
        </p:nvSpPr>
        <p:spPr>
          <a:xfrm>
            <a:off x="8154434" y="754687"/>
            <a:ext cx="998460" cy="998459"/>
          </a:xfrm>
          <a:prstGeom prst="irregularSeal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1894975" y="2615275"/>
            <a:ext cx="1566300" cy="15675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Event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(receipt of m by p)</a:t>
            </a:r>
          </a:p>
        </p:txBody>
      </p:sp>
      <p:sp>
        <p:nvSpPr>
          <p:cNvPr id="362" name="Shape 362"/>
          <p:cNvSpPr/>
          <p:nvPr/>
        </p:nvSpPr>
        <p:spPr>
          <a:xfrm>
            <a:off x="4458325" y="2578725"/>
            <a:ext cx="1566300" cy="15675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Event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(receipt of m by p)</a:t>
            </a:r>
          </a:p>
        </p:txBody>
      </p:sp>
      <p:sp>
        <p:nvSpPr>
          <p:cNvPr id="363" name="Shape 363"/>
          <p:cNvSpPr/>
          <p:nvPr/>
        </p:nvSpPr>
        <p:spPr>
          <a:xfrm>
            <a:off x="6775775" y="2578725"/>
            <a:ext cx="1566300" cy="15675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Event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(receipt of m by p)</a:t>
            </a:r>
          </a:p>
        </p:txBody>
      </p:sp>
      <p:cxnSp>
        <p:nvCxnSpPr>
          <p:cNvPr id="364" name="Shape 364"/>
          <p:cNvCxnSpPr>
            <a:stCxn id="361" idx="0"/>
          </p:cNvCxnSpPr>
          <p:nvPr/>
        </p:nvCxnSpPr>
        <p:spPr>
          <a:xfrm rot="10800000">
            <a:off x="2678125" y="1885675"/>
            <a:ext cx="0" cy="729600"/>
          </a:xfrm>
          <a:prstGeom prst="straightConnector1">
            <a:avLst/>
          </a:prstGeom>
          <a:noFill/>
          <a:ln cap="flat" cmpd="sng" w="1143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65" name="Shape 365"/>
          <p:cNvCxnSpPr/>
          <p:nvPr/>
        </p:nvCxnSpPr>
        <p:spPr>
          <a:xfrm>
            <a:off x="2688425" y="1894975"/>
            <a:ext cx="4919400" cy="0"/>
          </a:xfrm>
          <a:prstGeom prst="straightConnector1">
            <a:avLst/>
          </a:prstGeom>
          <a:noFill/>
          <a:ln cap="flat" cmpd="sng" w="1143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66" name="Shape 366"/>
          <p:cNvCxnSpPr>
            <a:endCxn id="363" idx="0"/>
          </p:cNvCxnSpPr>
          <p:nvPr/>
        </p:nvCxnSpPr>
        <p:spPr>
          <a:xfrm flipH="1">
            <a:off x="7558925" y="1885725"/>
            <a:ext cx="21000" cy="693000"/>
          </a:xfrm>
          <a:prstGeom prst="straightConnector1">
            <a:avLst/>
          </a:prstGeom>
          <a:noFill/>
          <a:ln cap="flat" cmpd="sng" w="1143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67" name="Shape 367"/>
          <p:cNvSpPr txBox="1"/>
          <p:nvPr/>
        </p:nvSpPr>
        <p:spPr>
          <a:xfrm>
            <a:off x="4379150" y="1353062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</a:rPr>
              <a:t>run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0-Valent Configuration</a:t>
            </a:r>
          </a:p>
        </p:txBody>
      </p:sp>
      <p:sp>
        <p:nvSpPr>
          <p:cNvPr id="373" name="Shape 373"/>
          <p:cNvSpPr/>
          <p:nvPr/>
        </p:nvSpPr>
        <p:spPr>
          <a:xfrm>
            <a:off x="977100" y="15158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v1</a:t>
            </a:r>
          </a:p>
        </p:txBody>
      </p:sp>
      <p:sp>
        <p:nvSpPr>
          <p:cNvPr id="374" name="Shape 374"/>
          <p:cNvSpPr/>
          <p:nvPr/>
        </p:nvSpPr>
        <p:spPr>
          <a:xfrm>
            <a:off x="977100" y="32429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v3</a:t>
            </a:r>
          </a:p>
        </p:txBody>
      </p:sp>
      <p:sp>
        <p:nvSpPr>
          <p:cNvPr id="375" name="Shape 375"/>
          <p:cNvSpPr/>
          <p:nvPr/>
        </p:nvSpPr>
        <p:spPr>
          <a:xfrm>
            <a:off x="977100" y="237940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v2</a:t>
            </a:r>
          </a:p>
        </p:txBody>
      </p:sp>
      <p:sp>
        <p:nvSpPr>
          <p:cNvPr id="376" name="Shape 376"/>
          <p:cNvSpPr/>
          <p:nvPr/>
        </p:nvSpPr>
        <p:spPr>
          <a:xfrm>
            <a:off x="977100" y="4106462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v4</a:t>
            </a:r>
          </a:p>
        </p:txBody>
      </p:sp>
      <p:sp>
        <p:nvSpPr>
          <p:cNvPr id="377" name="Shape 377"/>
          <p:cNvSpPr txBox="1"/>
          <p:nvPr/>
        </p:nvSpPr>
        <p:spPr>
          <a:xfrm>
            <a:off x="311700" y="1631825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p0</a:t>
            </a:r>
          </a:p>
        </p:txBody>
      </p:sp>
      <p:sp>
        <p:nvSpPr>
          <p:cNvPr id="378" name="Shape 378"/>
          <p:cNvSpPr txBox="1"/>
          <p:nvPr/>
        </p:nvSpPr>
        <p:spPr>
          <a:xfrm>
            <a:off x="311700" y="2495362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p1</a:t>
            </a:r>
          </a:p>
        </p:txBody>
      </p:sp>
      <p:sp>
        <p:nvSpPr>
          <p:cNvPr id="379" name="Shape 379"/>
          <p:cNvSpPr txBox="1"/>
          <p:nvPr/>
        </p:nvSpPr>
        <p:spPr>
          <a:xfrm>
            <a:off x="311700" y="3358900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p2</a:t>
            </a:r>
          </a:p>
        </p:txBody>
      </p:sp>
      <p:sp>
        <p:nvSpPr>
          <p:cNvPr id="380" name="Shape 380"/>
          <p:cNvSpPr txBox="1"/>
          <p:nvPr/>
        </p:nvSpPr>
        <p:spPr>
          <a:xfrm>
            <a:off x="311700" y="4222425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p3</a:t>
            </a:r>
          </a:p>
        </p:txBody>
      </p:sp>
      <p:sp>
        <p:nvSpPr>
          <p:cNvPr id="381" name="Shape 381"/>
          <p:cNvSpPr/>
          <p:nvPr/>
        </p:nvSpPr>
        <p:spPr>
          <a:xfrm>
            <a:off x="842821" y="754700"/>
            <a:ext cx="998460" cy="998459"/>
          </a:xfrm>
          <a:prstGeom prst="irregularSeal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2" name="Shape 382"/>
          <p:cNvSpPr/>
          <p:nvPr/>
        </p:nvSpPr>
        <p:spPr>
          <a:xfrm>
            <a:off x="2053675" y="1183725"/>
            <a:ext cx="2707200" cy="9984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Schedule - σ1</a:t>
            </a:r>
          </a:p>
        </p:txBody>
      </p:sp>
      <p:sp>
        <p:nvSpPr>
          <p:cNvPr id="383" name="Shape 383"/>
          <p:cNvSpPr/>
          <p:nvPr/>
        </p:nvSpPr>
        <p:spPr>
          <a:xfrm>
            <a:off x="2053675" y="2369412"/>
            <a:ext cx="2707200" cy="9984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Schedule - σ2</a:t>
            </a:r>
          </a:p>
        </p:txBody>
      </p:sp>
      <p:sp>
        <p:nvSpPr>
          <p:cNvPr id="384" name="Shape 384"/>
          <p:cNvSpPr/>
          <p:nvPr/>
        </p:nvSpPr>
        <p:spPr>
          <a:xfrm>
            <a:off x="2053675" y="3555100"/>
            <a:ext cx="2707200" cy="9984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Schedule - σ3</a:t>
            </a:r>
          </a:p>
        </p:txBody>
      </p:sp>
      <p:sp>
        <p:nvSpPr>
          <p:cNvPr id="385" name="Shape 385"/>
          <p:cNvSpPr txBox="1"/>
          <p:nvPr/>
        </p:nvSpPr>
        <p:spPr>
          <a:xfrm>
            <a:off x="5283525" y="132375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All</a:t>
            </a:r>
          </a:p>
          <a:p>
            <a:pPr lvl="0">
              <a:spcBef>
                <a:spcPts val="0"/>
              </a:spcBef>
              <a:buNone/>
            </a:pPr>
            <a:r>
              <a:rPr lang="en" sz="4800"/>
              <a:t>Processes</a:t>
            </a:r>
          </a:p>
          <a:p>
            <a:pPr lvl="0">
              <a:spcBef>
                <a:spcPts val="0"/>
              </a:spcBef>
              <a:buNone/>
            </a:pPr>
            <a:r>
              <a:rPr lang="en" sz="4800"/>
              <a:t>Decide</a:t>
            </a:r>
          </a:p>
          <a:p>
            <a:pPr lvl="0">
              <a:spcBef>
                <a:spcPts val="0"/>
              </a:spcBef>
              <a:buNone/>
            </a:pPr>
            <a:r>
              <a:rPr lang="en" sz="4800"/>
              <a:t>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/>
        </p:nvSpPr>
        <p:spPr>
          <a:xfrm>
            <a:off x="977100" y="15158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v1</a:t>
            </a:r>
          </a:p>
        </p:txBody>
      </p:sp>
      <p:sp>
        <p:nvSpPr>
          <p:cNvPr id="391" name="Shape 391"/>
          <p:cNvSpPr/>
          <p:nvPr/>
        </p:nvSpPr>
        <p:spPr>
          <a:xfrm>
            <a:off x="977100" y="32429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v3</a:t>
            </a:r>
          </a:p>
        </p:txBody>
      </p:sp>
      <p:sp>
        <p:nvSpPr>
          <p:cNvPr id="392" name="Shape 392"/>
          <p:cNvSpPr/>
          <p:nvPr/>
        </p:nvSpPr>
        <p:spPr>
          <a:xfrm>
            <a:off x="977100" y="237940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v2</a:t>
            </a:r>
          </a:p>
        </p:txBody>
      </p:sp>
      <p:sp>
        <p:nvSpPr>
          <p:cNvPr id="393" name="Shape 393"/>
          <p:cNvSpPr/>
          <p:nvPr/>
        </p:nvSpPr>
        <p:spPr>
          <a:xfrm>
            <a:off x="977100" y="4106462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v4</a:t>
            </a:r>
          </a:p>
        </p:txBody>
      </p:sp>
      <p:sp>
        <p:nvSpPr>
          <p:cNvPr id="394" name="Shape 394"/>
          <p:cNvSpPr txBox="1"/>
          <p:nvPr/>
        </p:nvSpPr>
        <p:spPr>
          <a:xfrm>
            <a:off x="311700" y="1631825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p0</a:t>
            </a:r>
          </a:p>
        </p:txBody>
      </p:sp>
      <p:sp>
        <p:nvSpPr>
          <p:cNvPr id="395" name="Shape 395"/>
          <p:cNvSpPr txBox="1"/>
          <p:nvPr/>
        </p:nvSpPr>
        <p:spPr>
          <a:xfrm>
            <a:off x="311700" y="2495362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p1</a:t>
            </a:r>
          </a:p>
        </p:txBody>
      </p:sp>
      <p:sp>
        <p:nvSpPr>
          <p:cNvPr id="396" name="Shape 396"/>
          <p:cNvSpPr txBox="1"/>
          <p:nvPr/>
        </p:nvSpPr>
        <p:spPr>
          <a:xfrm>
            <a:off x="311700" y="3358900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p2</a:t>
            </a:r>
          </a:p>
        </p:txBody>
      </p:sp>
      <p:sp>
        <p:nvSpPr>
          <p:cNvPr id="397" name="Shape 397"/>
          <p:cNvSpPr txBox="1"/>
          <p:nvPr/>
        </p:nvSpPr>
        <p:spPr>
          <a:xfrm>
            <a:off x="311700" y="4222425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p3</a:t>
            </a:r>
          </a:p>
        </p:txBody>
      </p:sp>
      <p:sp>
        <p:nvSpPr>
          <p:cNvPr id="398" name="Shape 398"/>
          <p:cNvSpPr/>
          <p:nvPr/>
        </p:nvSpPr>
        <p:spPr>
          <a:xfrm>
            <a:off x="842821" y="754700"/>
            <a:ext cx="998460" cy="998459"/>
          </a:xfrm>
          <a:prstGeom prst="irregularSeal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9" name="Shape 399"/>
          <p:cNvSpPr/>
          <p:nvPr/>
        </p:nvSpPr>
        <p:spPr>
          <a:xfrm>
            <a:off x="2053675" y="1183725"/>
            <a:ext cx="2707200" cy="9984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Schedule - σ1</a:t>
            </a:r>
          </a:p>
        </p:txBody>
      </p:sp>
      <p:sp>
        <p:nvSpPr>
          <p:cNvPr id="400" name="Shape 400"/>
          <p:cNvSpPr/>
          <p:nvPr/>
        </p:nvSpPr>
        <p:spPr>
          <a:xfrm>
            <a:off x="2053675" y="2369412"/>
            <a:ext cx="2707200" cy="9984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Schedule - σ2</a:t>
            </a:r>
          </a:p>
        </p:txBody>
      </p:sp>
      <p:sp>
        <p:nvSpPr>
          <p:cNvPr id="401" name="Shape 401"/>
          <p:cNvSpPr/>
          <p:nvPr/>
        </p:nvSpPr>
        <p:spPr>
          <a:xfrm>
            <a:off x="2053675" y="3555100"/>
            <a:ext cx="2707200" cy="9984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Schedule - σ3</a:t>
            </a:r>
          </a:p>
        </p:txBody>
      </p:sp>
      <p:sp>
        <p:nvSpPr>
          <p:cNvPr id="402" name="Shape 402"/>
          <p:cNvSpPr txBox="1"/>
          <p:nvPr/>
        </p:nvSpPr>
        <p:spPr>
          <a:xfrm>
            <a:off x="5283525" y="132375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All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800"/>
              <a:t>Processes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800"/>
              <a:t>Decide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800"/>
              <a:t>0</a:t>
            </a:r>
          </a:p>
        </p:txBody>
      </p:sp>
      <p:sp>
        <p:nvSpPr>
          <p:cNvPr id="403" name="Shape 403"/>
          <p:cNvSpPr/>
          <p:nvPr/>
        </p:nvSpPr>
        <p:spPr>
          <a:xfrm>
            <a:off x="130700" y="672100"/>
            <a:ext cx="1866900" cy="4350000"/>
          </a:xfrm>
          <a:prstGeom prst="rect">
            <a:avLst/>
          </a:prstGeom>
          <a:noFill/>
          <a:ln cap="flat" cmpd="sng" w="2286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4" name="Shape 404"/>
          <p:cNvSpPr txBox="1"/>
          <p:nvPr/>
        </p:nvSpPr>
        <p:spPr>
          <a:xfrm>
            <a:off x="2053675" y="-155450"/>
            <a:ext cx="4676700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solidFill>
                  <a:srgbClr val="FF0000"/>
                </a:solidFill>
              </a:rPr>
              <a:t>Initial configuration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Consensus!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i="1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i="1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i="1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i="1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i="1"/>
          </a:p>
          <a:p>
            <a:pPr lvl="0">
              <a:spcBef>
                <a:spcPts val="0"/>
              </a:spcBef>
              <a:buNone/>
            </a:pPr>
            <a:r>
              <a:rPr i="1" lang="en"/>
              <a:t>Courtesy of </a:t>
            </a:r>
          </a:p>
          <a:p>
            <a:pPr lvl="0">
              <a:spcBef>
                <a:spcPts val="0"/>
              </a:spcBef>
              <a:buNone/>
            </a:pPr>
            <a:r>
              <a:rPr i="1" lang="en"/>
              <a:t>https://rethinkdb.com</a:t>
            </a:r>
          </a:p>
        </p:txBody>
      </p:sp>
      <p:pic>
        <p:nvPicPr>
          <p:cNvPr descr="2015-08-11-raft-comic.png" id="74" name="Shape 74"/>
          <p:cNvPicPr preferRelativeResize="0"/>
          <p:nvPr/>
        </p:nvPicPr>
        <p:blipFill rotWithShape="1">
          <a:blip r:embed="rId3">
            <a:alphaModFix/>
          </a:blip>
          <a:srcRect b="70998" l="0" r="0" t="0"/>
          <a:stretch/>
        </p:blipFill>
        <p:spPr>
          <a:xfrm>
            <a:off x="3430725" y="12"/>
            <a:ext cx="5294225" cy="50468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dn.fantasypros.com/wp-content/uploads/Consensus.jpg"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650" y="1274500"/>
            <a:ext cx="1991250" cy="19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1-Valent Configuration</a:t>
            </a:r>
          </a:p>
        </p:txBody>
      </p:sp>
      <p:sp>
        <p:nvSpPr>
          <p:cNvPr id="410" name="Shape 410"/>
          <p:cNvSpPr/>
          <p:nvPr/>
        </p:nvSpPr>
        <p:spPr>
          <a:xfrm>
            <a:off x="977100" y="15158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v1</a:t>
            </a:r>
          </a:p>
        </p:txBody>
      </p:sp>
      <p:sp>
        <p:nvSpPr>
          <p:cNvPr id="411" name="Shape 411"/>
          <p:cNvSpPr/>
          <p:nvPr/>
        </p:nvSpPr>
        <p:spPr>
          <a:xfrm>
            <a:off x="977100" y="32429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v3</a:t>
            </a:r>
          </a:p>
        </p:txBody>
      </p:sp>
      <p:sp>
        <p:nvSpPr>
          <p:cNvPr id="412" name="Shape 412"/>
          <p:cNvSpPr/>
          <p:nvPr/>
        </p:nvSpPr>
        <p:spPr>
          <a:xfrm>
            <a:off x="977100" y="237940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v2</a:t>
            </a:r>
          </a:p>
        </p:txBody>
      </p:sp>
      <p:sp>
        <p:nvSpPr>
          <p:cNvPr id="413" name="Shape 413"/>
          <p:cNvSpPr/>
          <p:nvPr/>
        </p:nvSpPr>
        <p:spPr>
          <a:xfrm>
            <a:off x="977100" y="4106462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v4</a:t>
            </a:r>
          </a:p>
        </p:txBody>
      </p:sp>
      <p:sp>
        <p:nvSpPr>
          <p:cNvPr id="414" name="Shape 414"/>
          <p:cNvSpPr txBox="1"/>
          <p:nvPr/>
        </p:nvSpPr>
        <p:spPr>
          <a:xfrm>
            <a:off x="311700" y="1631825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p0</a:t>
            </a:r>
          </a:p>
        </p:txBody>
      </p:sp>
      <p:sp>
        <p:nvSpPr>
          <p:cNvPr id="415" name="Shape 415"/>
          <p:cNvSpPr txBox="1"/>
          <p:nvPr/>
        </p:nvSpPr>
        <p:spPr>
          <a:xfrm>
            <a:off x="311700" y="2495362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p1</a:t>
            </a:r>
          </a:p>
        </p:txBody>
      </p:sp>
      <p:sp>
        <p:nvSpPr>
          <p:cNvPr id="416" name="Shape 416"/>
          <p:cNvSpPr txBox="1"/>
          <p:nvPr/>
        </p:nvSpPr>
        <p:spPr>
          <a:xfrm>
            <a:off x="311700" y="3358900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p2</a:t>
            </a:r>
          </a:p>
        </p:txBody>
      </p:sp>
      <p:sp>
        <p:nvSpPr>
          <p:cNvPr id="417" name="Shape 417"/>
          <p:cNvSpPr txBox="1"/>
          <p:nvPr/>
        </p:nvSpPr>
        <p:spPr>
          <a:xfrm>
            <a:off x="311700" y="4222425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p3</a:t>
            </a:r>
          </a:p>
        </p:txBody>
      </p:sp>
      <p:sp>
        <p:nvSpPr>
          <p:cNvPr id="418" name="Shape 418"/>
          <p:cNvSpPr/>
          <p:nvPr/>
        </p:nvSpPr>
        <p:spPr>
          <a:xfrm>
            <a:off x="842821" y="754700"/>
            <a:ext cx="998460" cy="998459"/>
          </a:xfrm>
          <a:prstGeom prst="irregularSeal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9" name="Shape 419"/>
          <p:cNvSpPr/>
          <p:nvPr/>
        </p:nvSpPr>
        <p:spPr>
          <a:xfrm>
            <a:off x="2053675" y="1183725"/>
            <a:ext cx="2707200" cy="9984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Schedule - σ1</a:t>
            </a:r>
          </a:p>
        </p:txBody>
      </p:sp>
      <p:sp>
        <p:nvSpPr>
          <p:cNvPr id="420" name="Shape 420"/>
          <p:cNvSpPr/>
          <p:nvPr/>
        </p:nvSpPr>
        <p:spPr>
          <a:xfrm>
            <a:off x="2053675" y="2369412"/>
            <a:ext cx="2707200" cy="9984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Schedule - σ2</a:t>
            </a:r>
          </a:p>
        </p:txBody>
      </p:sp>
      <p:sp>
        <p:nvSpPr>
          <p:cNvPr id="421" name="Shape 421"/>
          <p:cNvSpPr/>
          <p:nvPr/>
        </p:nvSpPr>
        <p:spPr>
          <a:xfrm>
            <a:off x="2053675" y="3555100"/>
            <a:ext cx="2707200" cy="9984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Schedule - σ3</a:t>
            </a:r>
          </a:p>
        </p:txBody>
      </p:sp>
      <p:sp>
        <p:nvSpPr>
          <p:cNvPr id="422" name="Shape 422"/>
          <p:cNvSpPr txBox="1"/>
          <p:nvPr/>
        </p:nvSpPr>
        <p:spPr>
          <a:xfrm>
            <a:off x="5283525" y="132375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All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800"/>
              <a:t>Processes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800"/>
              <a:t>Decide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800"/>
              <a:t>1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Bivalent Configuration (Read: Undecided)</a:t>
            </a:r>
          </a:p>
        </p:txBody>
      </p:sp>
      <p:sp>
        <p:nvSpPr>
          <p:cNvPr id="428" name="Shape 428"/>
          <p:cNvSpPr/>
          <p:nvPr/>
        </p:nvSpPr>
        <p:spPr>
          <a:xfrm>
            <a:off x="977100" y="15158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v1</a:t>
            </a:r>
          </a:p>
        </p:txBody>
      </p:sp>
      <p:sp>
        <p:nvSpPr>
          <p:cNvPr id="429" name="Shape 429"/>
          <p:cNvSpPr/>
          <p:nvPr/>
        </p:nvSpPr>
        <p:spPr>
          <a:xfrm>
            <a:off x="977100" y="32429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v3</a:t>
            </a:r>
          </a:p>
        </p:txBody>
      </p:sp>
      <p:sp>
        <p:nvSpPr>
          <p:cNvPr id="430" name="Shape 430"/>
          <p:cNvSpPr/>
          <p:nvPr/>
        </p:nvSpPr>
        <p:spPr>
          <a:xfrm>
            <a:off x="977100" y="237940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v2</a:t>
            </a:r>
          </a:p>
        </p:txBody>
      </p:sp>
      <p:sp>
        <p:nvSpPr>
          <p:cNvPr id="431" name="Shape 431"/>
          <p:cNvSpPr/>
          <p:nvPr/>
        </p:nvSpPr>
        <p:spPr>
          <a:xfrm>
            <a:off x="977100" y="4106462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v4</a:t>
            </a:r>
          </a:p>
        </p:txBody>
      </p:sp>
      <p:sp>
        <p:nvSpPr>
          <p:cNvPr id="432" name="Shape 432"/>
          <p:cNvSpPr txBox="1"/>
          <p:nvPr/>
        </p:nvSpPr>
        <p:spPr>
          <a:xfrm>
            <a:off x="311700" y="1631825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p0</a:t>
            </a:r>
          </a:p>
        </p:txBody>
      </p:sp>
      <p:sp>
        <p:nvSpPr>
          <p:cNvPr id="433" name="Shape 433"/>
          <p:cNvSpPr txBox="1"/>
          <p:nvPr/>
        </p:nvSpPr>
        <p:spPr>
          <a:xfrm>
            <a:off x="311700" y="2495362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p1</a:t>
            </a:r>
          </a:p>
        </p:txBody>
      </p:sp>
      <p:sp>
        <p:nvSpPr>
          <p:cNvPr id="434" name="Shape 434"/>
          <p:cNvSpPr txBox="1"/>
          <p:nvPr/>
        </p:nvSpPr>
        <p:spPr>
          <a:xfrm>
            <a:off x="311700" y="3358900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p2</a:t>
            </a:r>
          </a:p>
        </p:txBody>
      </p:sp>
      <p:sp>
        <p:nvSpPr>
          <p:cNvPr id="435" name="Shape 435"/>
          <p:cNvSpPr txBox="1"/>
          <p:nvPr/>
        </p:nvSpPr>
        <p:spPr>
          <a:xfrm>
            <a:off x="311700" y="4222425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p3</a:t>
            </a:r>
          </a:p>
        </p:txBody>
      </p:sp>
      <p:sp>
        <p:nvSpPr>
          <p:cNvPr id="436" name="Shape 436"/>
          <p:cNvSpPr/>
          <p:nvPr/>
        </p:nvSpPr>
        <p:spPr>
          <a:xfrm>
            <a:off x="842821" y="754700"/>
            <a:ext cx="998460" cy="998459"/>
          </a:xfrm>
          <a:prstGeom prst="irregularSeal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7" name="Shape 437"/>
          <p:cNvSpPr/>
          <p:nvPr/>
        </p:nvSpPr>
        <p:spPr>
          <a:xfrm>
            <a:off x="2100350" y="720025"/>
            <a:ext cx="2707200" cy="9984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Schedule - σ1</a:t>
            </a:r>
          </a:p>
        </p:txBody>
      </p:sp>
      <p:sp>
        <p:nvSpPr>
          <p:cNvPr id="438" name="Shape 438"/>
          <p:cNvSpPr/>
          <p:nvPr/>
        </p:nvSpPr>
        <p:spPr>
          <a:xfrm>
            <a:off x="2100350" y="1799987"/>
            <a:ext cx="2707200" cy="9984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Schedule - σ2</a:t>
            </a:r>
          </a:p>
        </p:txBody>
      </p:sp>
      <p:sp>
        <p:nvSpPr>
          <p:cNvPr id="439" name="Shape 439"/>
          <p:cNvSpPr/>
          <p:nvPr/>
        </p:nvSpPr>
        <p:spPr>
          <a:xfrm>
            <a:off x="2100350" y="4009575"/>
            <a:ext cx="2707200" cy="9984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Schedule - σ4</a:t>
            </a:r>
          </a:p>
        </p:txBody>
      </p:sp>
      <p:sp>
        <p:nvSpPr>
          <p:cNvPr id="440" name="Shape 440"/>
          <p:cNvSpPr txBox="1"/>
          <p:nvPr/>
        </p:nvSpPr>
        <p:spPr>
          <a:xfrm>
            <a:off x="4919475" y="753175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Decide 0</a:t>
            </a:r>
          </a:p>
        </p:txBody>
      </p:sp>
      <p:sp>
        <p:nvSpPr>
          <p:cNvPr id="441" name="Shape 441"/>
          <p:cNvSpPr/>
          <p:nvPr/>
        </p:nvSpPr>
        <p:spPr>
          <a:xfrm>
            <a:off x="2100350" y="2904787"/>
            <a:ext cx="2707200" cy="9984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Schedule - σ3</a:t>
            </a:r>
          </a:p>
        </p:txBody>
      </p:sp>
      <p:sp>
        <p:nvSpPr>
          <p:cNvPr id="442" name="Shape 442"/>
          <p:cNvSpPr txBox="1"/>
          <p:nvPr/>
        </p:nvSpPr>
        <p:spPr>
          <a:xfrm>
            <a:off x="4919475" y="1819975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Decide 1</a:t>
            </a:r>
          </a:p>
        </p:txBody>
      </p:sp>
      <p:sp>
        <p:nvSpPr>
          <p:cNvPr id="443" name="Shape 443"/>
          <p:cNvSpPr txBox="1"/>
          <p:nvPr/>
        </p:nvSpPr>
        <p:spPr>
          <a:xfrm>
            <a:off x="4919475" y="286175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Decide 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Now, we prove:</a:t>
            </a:r>
          </a:p>
        </p:txBody>
      </p:sp>
      <p:sp>
        <p:nvSpPr>
          <p:cNvPr id="449" name="Shape 449"/>
          <p:cNvSpPr txBox="1"/>
          <p:nvPr>
            <p:ph idx="1" type="body"/>
          </p:nvPr>
        </p:nvSpPr>
        <p:spPr>
          <a:xfrm>
            <a:off x="311700" y="18177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</a:rPr>
              <a:t>Any protocol in our model must have an infinitely long run (that never terminates)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Proof Outline</a:t>
            </a:r>
          </a:p>
        </p:txBody>
      </p:sp>
      <p:sp>
        <p:nvSpPr>
          <p:cNvPr id="455" name="Shape 4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Start from the initial guaranteed bivalent configuration (Lemma 2)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Since the configuration is bivalent, there must be another bivalent configuration reachable from the configuration by applying </a:t>
            </a:r>
            <a:r>
              <a:rPr i="1" lang="en">
                <a:solidFill>
                  <a:srgbClr val="000000"/>
                </a:solidFill>
              </a:rPr>
              <a:t>e </a:t>
            </a:r>
            <a:r>
              <a:rPr lang="en">
                <a:solidFill>
                  <a:srgbClr val="000000"/>
                </a:solidFill>
              </a:rPr>
              <a:t>last (Lemma 3)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Since the configuration is bivalent… (Lemma 3)</a:t>
            </a:r>
          </a:p>
        </p:txBody>
      </p:sp>
      <p:sp>
        <p:nvSpPr>
          <p:cNvPr id="456" name="Shape 456"/>
          <p:cNvSpPr/>
          <p:nvPr/>
        </p:nvSpPr>
        <p:spPr>
          <a:xfrm>
            <a:off x="186725" y="2940475"/>
            <a:ext cx="1782900" cy="1782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Bivalent Initial Configuration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i="1" lang="en"/>
              <a:t>Lemma 2</a:t>
            </a:r>
          </a:p>
        </p:txBody>
      </p:sp>
      <p:sp>
        <p:nvSpPr>
          <p:cNvPr id="457" name="Shape 457"/>
          <p:cNvSpPr/>
          <p:nvPr/>
        </p:nvSpPr>
        <p:spPr>
          <a:xfrm>
            <a:off x="2831500" y="2940475"/>
            <a:ext cx="1782900" cy="1782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Bivalent Configuration</a:t>
            </a:r>
          </a:p>
        </p:txBody>
      </p:sp>
      <p:sp>
        <p:nvSpPr>
          <p:cNvPr id="458" name="Shape 458"/>
          <p:cNvSpPr/>
          <p:nvPr/>
        </p:nvSpPr>
        <p:spPr>
          <a:xfrm>
            <a:off x="5476275" y="2940475"/>
            <a:ext cx="1782900" cy="1782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Bivalent Configuration</a:t>
            </a:r>
          </a:p>
        </p:txBody>
      </p:sp>
      <p:sp>
        <p:nvSpPr>
          <p:cNvPr id="459" name="Shape 459"/>
          <p:cNvSpPr txBox="1"/>
          <p:nvPr/>
        </p:nvSpPr>
        <p:spPr>
          <a:xfrm>
            <a:off x="8121050" y="370595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Infinitely</a:t>
            </a:r>
          </a:p>
        </p:txBody>
      </p:sp>
      <p:cxnSp>
        <p:nvCxnSpPr>
          <p:cNvPr id="460" name="Shape 460"/>
          <p:cNvCxnSpPr>
            <a:stCxn id="456" idx="6"/>
            <a:endCxn id="457" idx="2"/>
          </p:cNvCxnSpPr>
          <p:nvPr/>
        </p:nvCxnSpPr>
        <p:spPr>
          <a:xfrm>
            <a:off x="1969625" y="3831925"/>
            <a:ext cx="8619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61" name="Shape 461"/>
          <p:cNvCxnSpPr/>
          <p:nvPr/>
        </p:nvCxnSpPr>
        <p:spPr>
          <a:xfrm>
            <a:off x="4614387" y="3831925"/>
            <a:ext cx="8619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62" name="Shape 462"/>
          <p:cNvCxnSpPr/>
          <p:nvPr/>
        </p:nvCxnSpPr>
        <p:spPr>
          <a:xfrm>
            <a:off x="7259162" y="3909625"/>
            <a:ext cx="8619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463" name="Shape 463"/>
          <p:cNvSpPr txBox="1"/>
          <p:nvPr/>
        </p:nvSpPr>
        <p:spPr>
          <a:xfrm>
            <a:off x="1883550" y="3472575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Event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i="1" lang="en"/>
              <a:t>(Lemma 3)</a:t>
            </a:r>
          </a:p>
        </p:txBody>
      </p:sp>
      <p:sp>
        <p:nvSpPr>
          <p:cNvPr id="464" name="Shape 464"/>
          <p:cNvSpPr txBox="1"/>
          <p:nvPr/>
        </p:nvSpPr>
        <p:spPr>
          <a:xfrm>
            <a:off x="4538200" y="3443575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Event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i="1" lang="en"/>
              <a:t>(Lemma 3)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Lemma 1; Housekeeping</a:t>
            </a:r>
          </a:p>
        </p:txBody>
      </p:sp>
      <p:sp>
        <p:nvSpPr>
          <p:cNvPr id="470" name="Shape 470"/>
          <p:cNvSpPr txBox="1"/>
          <p:nvPr>
            <p:ph idx="1" type="body"/>
          </p:nvPr>
        </p:nvSpPr>
        <p:spPr>
          <a:xfrm>
            <a:off x="311700" y="172710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000000"/>
                </a:solidFill>
              </a:rPr>
              <a:t>Schedules are commutative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Proof!  (Lemma 1) [from the paper]</a:t>
            </a:r>
          </a:p>
        </p:txBody>
      </p:sp>
      <p:pic>
        <p:nvPicPr>
          <p:cNvPr id="476" name="Shape 4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6812" y="1017725"/>
            <a:ext cx="4550374" cy="383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Lemma 2</a:t>
            </a:r>
          </a:p>
        </p:txBody>
      </p:sp>
      <p:sp>
        <p:nvSpPr>
          <p:cNvPr id="482" name="Shape 482"/>
          <p:cNvSpPr txBox="1"/>
          <p:nvPr>
            <p:ph idx="1" type="body"/>
          </p:nvPr>
        </p:nvSpPr>
        <p:spPr>
          <a:xfrm>
            <a:off x="311700" y="15113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</a:rPr>
              <a:t>There is an initial </a:t>
            </a:r>
            <a:r>
              <a:rPr b="1" lang="en" sz="3600">
                <a:solidFill>
                  <a:srgbClr val="000000"/>
                </a:solidFill>
              </a:rPr>
              <a:t>bivalent</a:t>
            </a:r>
            <a:r>
              <a:rPr lang="en" sz="3600">
                <a:solidFill>
                  <a:srgbClr val="000000"/>
                </a:solidFill>
              </a:rPr>
              <a:t> configuration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(see: bivalent; read: undetermined / undecided)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/>
          <p:nvPr>
            <p:ph type="title"/>
          </p:nvPr>
        </p:nvSpPr>
        <p:spPr>
          <a:xfrm>
            <a:off x="311700" y="1820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Initial Configurations - </a:t>
            </a:r>
            <a:r>
              <a:rPr b="1" lang="en"/>
              <a:t>neighbors</a:t>
            </a:r>
          </a:p>
        </p:txBody>
      </p:sp>
      <p:sp>
        <p:nvSpPr>
          <p:cNvPr id="488" name="Shape 488"/>
          <p:cNvSpPr txBox="1"/>
          <p:nvPr/>
        </p:nvSpPr>
        <p:spPr>
          <a:xfrm>
            <a:off x="276525" y="822287"/>
            <a:ext cx="157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0-valent</a:t>
            </a:r>
          </a:p>
        </p:txBody>
      </p:sp>
      <p:sp>
        <p:nvSpPr>
          <p:cNvPr id="489" name="Shape 489"/>
          <p:cNvSpPr txBox="1"/>
          <p:nvPr/>
        </p:nvSpPr>
        <p:spPr>
          <a:xfrm>
            <a:off x="1823975" y="822275"/>
            <a:ext cx="157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1-valent</a:t>
            </a:r>
          </a:p>
        </p:txBody>
      </p:sp>
      <p:sp>
        <p:nvSpPr>
          <p:cNvPr id="490" name="Shape 490"/>
          <p:cNvSpPr/>
          <p:nvPr/>
        </p:nvSpPr>
        <p:spPr>
          <a:xfrm>
            <a:off x="803125" y="14625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v1</a:t>
            </a:r>
          </a:p>
        </p:txBody>
      </p:sp>
      <p:sp>
        <p:nvSpPr>
          <p:cNvPr id="491" name="Shape 491"/>
          <p:cNvSpPr/>
          <p:nvPr/>
        </p:nvSpPr>
        <p:spPr>
          <a:xfrm>
            <a:off x="803125" y="31896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v3</a:t>
            </a:r>
          </a:p>
        </p:txBody>
      </p:sp>
      <p:sp>
        <p:nvSpPr>
          <p:cNvPr id="492" name="Shape 492"/>
          <p:cNvSpPr/>
          <p:nvPr/>
        </p:nvSpPr>
        <p:spPr>
          <a:xfrm>
            <a:off x="803125" y="232610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v2</a:t>
            </a:r>
          </a:p>
        </p:txBody>
      </p:sp>
      <p:sp>
        <p:nvSpPr>
          <p:cNvPr id="493" name="Shape 493"/>
          <p:cNvSpPr txBox="1"/>
          <p:nvPr/>
        </p:nvSpPr>
        <p:spPr>
          <a:xfrm>
            <a:off x="137725" y="1578525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p0</a:t>
            </a:r>
          </a:p>
        </p:txBody>
      </p:sp>
      <p:sp>
        <p:nvSpPr>
          <p:cNvPr id="494" name="Shape 494"/>
          <p:cNvSpPr txBox="1"/>
          <p:nvPr/>
        </p:nvSpPr>
        <p:spPr>
          <a:xfrm>
            <a:off x="137725" y="2442062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p1</a:t>
            </a:r>
          </a:p>
        </p:txBody>
      </p:sp>
      <p:sp>
        <p:nvSpPr>
          <p:cNvPr id="495" name="Shape 495"/>
          <p:cNvSpPr txBox="1"/>
          <p:nvPr/>
        </p:nvSpPr>
        <p:spPr>
          <a:xfrm>
            <a:off x="137725" y="3305600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p2</a:t>
            </a:r>
          </a:p>
        </p:txBody>
      </p:sp>
      <p:sp>
        <p:nvSpPr>
          <p:cNvPr id="496" name="Shape 496"/>
          <p:cNvSpPr/>
          <p:nvPr/>
        </p:nvSpPr>
        <p:spPr>
          <a:xfrm>
            <a:off x="1786325" y="14625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v1’</a:t>
            </a:r>
          </a:p>
        </p:txBody>
      </p:sp>
      <p:sp>
        <p:nvSpPr>
          <p:cNvPr id="497" name="Shape 497"/>
          <p:cNvSpPr/>
          <p:nvPr/>
        </p:nvSpPr>
        <p:spPr>
          <a:xfrm>
            <a:off x="1786325" y="31896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v3</a:t>
            </a:r>
          </a:p>
        </p:txBody>
      </p:sp>
      <p:sp>
        <p:nvSpPr>
          <p:cNvPr id="498" name="Shape 498"/>
          <p:cNvSpPr/>
          <p:nvPr/>
        </p:nvSpPr>
        <p:spPr>
          <a:xfrm>
            <a:off x="1786325" y="232610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v2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/>
          <p:nvPr>
            <p:ph type="title"/>
          </p:nvPr>
        </p:nvSpPr>
        <p:spPr>
          <a:xfrm>
            <a:off x="311700" y="1820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Initial Configurations</a:t>
            </a:r>
          </a:p>
        </p:txBody>
      </p:sp>
      <p:sp>
        <p:nvSpPr>
          <p:cNvPr id="504" name="Shape 504"/>
          <p:cNvSpPr txBox="1"/>
          <p:nvPr/>
        </p:nvSpPr>
        <p:spPr>
          <a:xfrm>
            <a:off x="276525" y="822287"/>
            <a:ext cx="157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0-valent</a:t>
            </a:r>
          </a:p>
        </p:txBody>
      </p:sp>
      <p:sp>
        <p:nvSpPr>
          <p:cNvPr id="505" name="Shape 505"/>
          <p:cNvSpPr txBox="1"/>
          <p:nvPr/>
        </p:nvSpPr>
        <p:spPr>
          <a:xfrm>
            <a:off x="1823975" y="822275"/>
            <a:ext cx="157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1-valent</a:t>
            </a:r>
          </a:p>
        </p:txBody>
      </p:sp>
      <p:sp>
        <p:nvSpPr>
          <p:cNvPr id="506" name="Shape 506"/>
          <p:cNvSpPr txBox="1"/>
          <p:nvPr/>
        </p:nvSpPr>
        <p:spPr>
          <a:xfrm>
            <a:off x="137725" y="1578525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p0</a:t>
            </a:r>
          </a:p>
        </p:txBody>
      </p:sp>
      <p:sp>
        <p:nvSpPr>
          <p:cNvPr id="507" name="Shape 507"/>
          <p:cNvSpPr txBox="1"/>
          <p:nvPr/>
        </p:nvSpPr>
        <p:spPr>
          <a:xfrm>
            <a:off x="137725" y="2442062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p1</a:t>
            </a:r>
          </a:p>
        </p:txBody>
      </p:sp>
      <p:sp>
        <p:nvSpPr>
          <p:cNvPr id="508" name="Shape 508"/>
          <p:cNvSpPr txBox="1"/>
          <p:nvPr/>
        </p:nvSpPr>
        <p:spPr>
          <a:xfrm>
            <a:off x="137725" y="3305600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p2</a:t>
            </a:r>
          </a:p>
        </p:txBody>
      </p:sp>
      <p:sp>
        <p:nvSpPr>
          <p:cNvPr id="509" name="Shape 509"/>
          <p:cNvSpPr/>
          <p:nvPr/>
        </p:nvSpPr>
        <p:spPr>
          <a:xfrm>
            <a:off x="803125" y="14625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v1</a:t>
            </a:r>
          </a:p>
        </p:txBody>
      </p:sp>
      <p:sp>
        <p:nvSpPr>
          <p:cNvPr id="510" name="Shape 510"/>
          <p:cNvSpPr/>
          <p:nvPr/>
        </p:nvSpPr>
        <p:spPr>
          <a:xfrm>
            <a:off x="803125" y="31896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v3</a:t>
            </a:r>
          </a:p>
        </p:txBody>
      </p:sp>
      <p:sp>
        <p:nvSpPr>
          <p:cNvPr id="511" name="Shape 511"/>
          <p:cNvSpPr/>
          <p:nvPr/>
        </p:nvSpPr>
        <p:spPr>
          <a:xfrm>
            <a:off x="803125" y="232610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v2</a:t>
            </a:r>
          </a:p>
        </p:txBody>
      </p:sp>
      <p:sp>
        <p:nvSpPr>
          <p:cNvPr id="512" name="Shape 512"/>
          <p:cNvSpPr/>
          <p:nvPr/>
        </p:nvSpPr>
        <p:spPr>
          <a:xfrm>
            <a:off x="1786325" y="14625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v1’</a:t>
            </a:r>
          </a:p>
        </p:txBody>
      </p:sp>
      <p:sp>
        <p:nvSpPr>
          <p:cNvPr id="513" name="Shape 513"/>
          <p:cNvSpPr/>
          <p:nvPr/>
        </p:nvSpPr>
        <p:spPr>
          <a:xfrm>
            <a:off x="1786325" y="31896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v3</a:t>
            </a:r>
          </a:p>
        </p:txBody>
      </p:sp>
      <p:sp>
        <p:nvSpPr>
          <p:cNvPr id="514" name="Shape 514"/>
          <p:cNvSpPr/>
          <p:nvPr/>
        </p:nvSpPr>
        <p:spPr>
          <a:xfrm>
            <a:off x="1786325" y="232610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v2</a:t>
            </a:r>
          </a:p>
        </p:txBody>
      </p:sp>
      <p:sp>
        <p:nvSpPr>
          <p:cNvPr id="515" name="Shape 515"/>
          <p:cNvSpPr/>
          <p:nvPr/>
        </p:nvSpPr>
        <p:spPr>
          <a:xfrm>
            <a:off x="677375" y="1458250"/>
            <a:ext cx="2031600" cy="8046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/>
          <p:nvPr>
            <p:ph type="title"/>
          </p:nvPr>
        </p:nvSpPr>
        <p:spPr>
          <a:xfrm>
            <a:off x="311700" y="1820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Initial Configurations</a:t>
            </a:r>
          </a:p>
        </p:txBody>
      </p:sp>
      <p:sp>
        <p:nvSpPr>
          <p:cNvPr id="521" name="Shape 521"/>
          <p:cNvSpPr txBox="1"/>
          <p:nvPr/>
        </p:nvSpPr>
        <p:spPr>
          <a:xfrm>
            <a:off x="276525" y="822287"/>
            <a:ext cx="157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0-valent</a:t>
            </a:r>
          </a:p>
        </p:txBody>
      </p:sp>
      <p:sp>
        <p:nvSpPr>
          <p:cNvPr id="522" name="Shape 522"/>
          <p:cNvSpPr txBox="1"/>
          <p:nvPr/>
        </p:nvSpPr>
        <p:spPr>
          <a:xfrm>
            <a:off x="1823975" y="822275"/>
            <a:ext cx="157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1-valent</a:t>
            </a:r>
          </a:p>
        </p:txBody>
      </p:sp>
      <p:sp>
        <p:nvSpPr>
          <p:cNvPr id="523" name="Shape 523"/>
          <p:cNvSpPr txBox="1"/>
          <p:nvPr/>
        </p:nvSpPr>
        <p:spPr>
          <a:xfrm>
            <a:off x="137725" y="1578525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p0</a:t>
            </a:r>
          </a:p>
        </p:txBody>
      </p:sp>
      <p:sp>
        <p:nvSpPr>
          <p:cNvPr id="524" name="Shape 524"/>
          <p:cNvSpPr txBox="1"/>
          <p:nvPr/>
        </p:nvSpPr>
        <p:spPr>
          <a:xfrm>
            <a:off x="137725" y="2442062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p1</a:t>
            </a:r>
          </a:p>
        </p:txBody>
      </p:sp>
      <p:sp>
        <p:nvSpPr>
          <p:cNvPr id="525" name="Shape 525"/>
          <p:cNvSpPr txBox="1"/>
          <p:nvPr/>
        </p:nvSpPr>
        <p:spPr>
          <a:xfrm>
            <a:off x="137725" y="3305600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p2</a:t>
            </a:r>
          </a:p>
        </p:txBody>
      </p:sp>
      <p:sp>
        <p:nvSpPr>
          <p:cNvPr id="526" name="Shape 526"/>
          <p:cNvSpPr/>
          <p:nvPr/>
        </p:nvSpPr>
        <p:spPr>
          <a:xfrm>
            <a:off x="803125" y="14625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v1</a:t>
            </a:r>
          </a:p>
        </p:txBody>
      </p:sp>
      <p:sp>
        <p:nvSpPr>
          <p:cNvPr id="527" name="Shape 527"/>
          <p:cNvSpPr/>
          <p:nvPr/>
        </p:nvSpPr>
        <p:spPr>
          <a:xfrm>
            <a:off x="803125" y="31896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v3</a:t>
            </a:r>
          </a:p>
        </p:txBody>
      </p:sp>
      <p:sp>
        <p:nvSpPr>
          <p:cNvPr id="528" name="Shape 528"/>
          <p:cNvSpPr/>
          <p:nvPr/>
        </p:nvSpPr>
        <p:spPr>
          <a:xfrm>
            <a:off x="803125" y="232610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v2</a:t>
            </a:r>
          </a:p>
        </p:txBody>
      </p:sp>
      <p:sp>
        <p:nvSpPr>
          <p:cNvPr id="529" name="Shape 529"/>
          <p:cNvSpPr/>
          <p:nvPr/>
        </p:nvSpPr>
        <p:spPr>
          <a:xfrm>
            <a:off x="1786325" y="14625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v1’</a:t>
            </a:r>
          </a:p>
        </p:txBody>
      </p:sp>
      <p:sp>
        <p:nvSpPr>
          <p:cNvPr id="530" name="Shape 530"/>
          <p:cNvSpPr/>
          <p:nvPr/>
        </p:nvSpPr>
        <p:spPr>
          <a:xfrm>
            <a:off x="1786325" y="31896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v3</a:t>
            </a:r>
          </a:p>
        </p:txBody>
      </p:sp>
      <p:sp>
        <p:nvSpPr>
          <p:cNvPr id="531" name="Shape 531"/>
          <p:cNvSpPr/>
          <p:nvPr/>
        </p:nvSpPr>
        <p:spPr>
          <a:xfrm>
            <a:off x="1786325" y="232610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v2</a:t>
            </a:r>
          </a:p>
        </p:txBody>
      </p:sp>
      <p:sp>
        <p:nvSpPr>
          <p:cNvPr id="532" name="Shape 532"/>
          <p:cNvSpPr/>
          <p:nvPr/>
        </p:nvSpPr>
        <p:spPr>
          <a:xfrm>
            <a:off x="677375" y="1458250"/>
            <a:ext cx="2031600" cy="804600"/>
          </a:xfrm>
          <a:prstGeom prst="rect">
            <a:avLst/>
          </a:prstGeom>
          <a:solidFill>
            <a:srgbClr val="FF0000"/>
          </a:solidFill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Consensus Example</a:t>
            </a:r>
          </a:p>
        </p:txBody>
      </p:sp>
      <p:pic>
        <p:nvPicPr>
          <p:cNvPr descr="http://swgawakening.com/styles/Black/imageset/server.png"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7550" y="1601462"/>
            <a:ext cx="1863925" cy="1863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media.licdn.com/mpr/mpr/AAEAAQAAAAAAAAcWAAAAJGYwYWNkM2RlLTI4YTAtNDAwNy1iNmEwLTdhMzhlMGFkZWQyZQ.jpg"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2052" y="-67275"/>
            <a:ext cx="2911949" cy="1668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media.licdn.com/mpr/mpr/AAEAAQAAAAAAAAcWAAAAJGYwYWNkM2RlLTI4YTAtNDAwNy1iNmEwLTdhMzhlMGFkZWQyZQ.jpg"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2052" y="1737375"/>
            <a:ext cx="2911949" cy="1668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media.licdn.com/mpr/mpr/AAEAAQAAAAAAAAcWAAAAJGYwYWNkM2RlLTI4YTAtNDAwNy1iNmEwLTdhMzhlMGFkZWQyZQ.jpg"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2052" y="3542025"/>
            <a:ext cx="2911949" cy="1668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mage.freepik.com/free-vector/multimedia-desktop-pc-illustration_72147494127.jpg" id="85" name="Shape 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9975" y="3994675"/>
            <a:ext cx="974074" cy="974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mage.freepik.com/free-vector/multimedia-desktop-pc-illustration_72147494127.jpg" id="86" name="Shape 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6750" y="976750"/>
            <a:ext cx="974074" cy="974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mage.freepik.com/free-vector/multimedia-desktop-pc-illustration_72147494127.jpg" id="87" name="Shape 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899" y="2077850"/>
            <a:ext cx="974074" cy="974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mage.freepik.com/free-vector/multimedia-desktop-pc-illustration_72147494127.jpg" id="88" name="Shape 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7825" y="1060750"/>
            <a:ext cx="974074" cy="974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mage.freepik.com/free-vector/multimedia-desktop-pc-illustration_72147494127.jpg" id="89" name="Shape 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2775" y="2700200"/>
            <a:ext cx="974074" cy="974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mage.freepik.com/free-vector/multimedia-desktop-pc-illustration_72147494127.jpg" id="90" name="Shape 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896425"/>
            <a:ext cx="974074" cy="974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mage.freepik.com/free-vector/multimedia-desktop-pc-illustration_72147494127.jpg" id="91" name="Shape 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0825" y="3674275"/>
            <a:ext cx="974074" cy="974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mage.freepik.com/free-vector/multimedia-desktop-pc-illustration_72147494127.jpg" id="92" name="Shape 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75" y="3994675"/>
            <a:ext cx="974074" cy="97407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1446900" y="2032350"/>
            <a:ext cx="14937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Clients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3825150" y="3367375"/>
            <a:ext cx="14937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Leader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6941175" y="2219800"/>
            <a:ext cx="16656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Storage</a:t>
            </a:r>
          </a:p>
        </p:txBody>
      </p:sp>
      <p:cxnSp>
        <p:nvCxnSpPr>
          <p:cNvPr id="96" name="Shape 96"/>
          <p:cNvCxnSpPr>
            <a:endCxn id="81" idx="1"/>
          </p:cNvCxnSpPr>
          <p:nvPr/>
        </p:nvCxnSpPr>
        <p:spPr>
          <a:xfrm flipH="1" rot="10800000">
            <a:off x="2624550" y="2533425"/>
            <a:ext cx="1083000" cy="12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97" name="Shape 97"/>
          <p:cNvCxnSpPr/>
          <p:nvPr/>
        </p:nvCxnSpPr>
        <p:spPr>
          <a:xfrm flipH="1" rot="10800000">
            <a:off x="2301649" y="2968562"/>
            <a:ext cx="1385700" cy="109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98" name="Shape 98"/>
          <p:cNvCxnSpPr/>
          <p:nvPr/>
        </p:nvCxnSpPr>
        <p:spPr>
          <a:xfrm flipH="1" rot="10800000">
            <a:off x="2719249" y="2819137"/>
            <a:ext cx="968100" cy="52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99" name="Shape 99"/>
          <p:cNvCxnSpPr/>
          <p:nvPr/>
        </p:nvCxnSpPr>
        <p:spPr>
          <a:xfrm>
            <a:off x="2301649" y="1438387"/>
            <a:ext cx="1432200" cy="717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0" name="Shape 100"/>
          <p:cNvCxnSpPr>
            <a:endCxn id="82" idx="1"/>
          </p:cNvCxnSpPr>
          <p:nvPr/>
        </p:nvCxnSpPr>
        <p:spPr>
          <a:xfrm flipH="1" rot="10800000">
            <a:off x="4872752" y="767100"/>
            <a:ext cx="1359300" cy="135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1" name="Shape 101"/>
          <p:cNvCxnSpPr>
            <a:endCxn id="83" idx="1"/>
          </p:cNvCxnSpPr>
          <p:nvPr/>
        </p:nvCxnSpPr>
        <p:spPr>
          <a:xfrm flipH="1" rot="10800000">
            <a:off x="4872752" y="2571750"/>
            <a:ext cx="1359300" cy="8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2" name="Shape 102"/>
          <p:cNvCxnSpPr>
            <a:endCxn id="84" idx="1"/>
          </p:cNvCxnSpPr>
          <p:nvPr/>
        </p:nvCxnSpPr>
        <p:spPr>
          <a:xfrm>
            <a:off x="4605152" y="3122400"/>
            <a:ext cx="1626900" cy="125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/>
          <p:nvPr>
            <p:ph type="title"/>
          </p:nvPr>
        </p:nvSpPr>
        <p:spPr>
          <a:xfrm>
            <a:off x="311700" y="1820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Initial Configurations</a:t>
            </a:r>
          </a:p>
        </p:txBody>
      </p:sp>
      <p:sp>
        <p:nvSpPr>
          <p:cNvPr id="538" name="Shape 538"/>
          <p:cNvSpPr txBox="1"/>
          <p:nvPr/>
        </p:nvSpPr>
        <p:spPr>
          <a:xfrm>
            <a:off x="276525" y="822287"/>
            <a:ext cx="157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0-valent</a:t>
            </a:r>
          </a:p>
        </p:txBody>
      </p:sp>
      <p:sp>
        <p:nvSpPr>
          <p:cNvPr id="539" name="Shape 539"/>
          <p:cNvSpPr txBox="1"/>
          <p:nvPr/>
        </p:nvSpPr>
        <p:spPr>
          <a:xfrm>
            <a:off x="1823975" y="822275"/>
            <a:ext cx="157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1-valent</a:t>
            </a:r>
          </a:p>
        </p:txBody>
      </p:sp>
      <p:sp>
        <p:nvSpPr>
          <p:cNvPr id="540" name="Shape 540"/>
          <p:cNvSpPr txBox="1"/>
          <p:nvPr/>
        </p:nvSpPr>
        <p:spPr>
          <a:xfrm>
            <a:off x="137725" y="1578525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p0</a:t>
            </a:r>
          </a:p>
        </p:txBody>
      </p:sp>
      <p:sp>
        <p:nvSpPr>
          <p:cNvPr id="541" name="Shape 541"/>
          <p:cNvSpPr txBox="1"/>
          <p:nvPr/>
        </p:nvSpPr>
        <p:spPr>
          <a:xfrm>
            <a:off x="137725" y="2442062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p1</a:t>
            </a:r>
          </a:p>
        </p:txBody>
      </p:sp>
      <p:sp>
        <p:nvSpPr>
          <p:cNvPr id="542" name="Shape 542"/>
          <p:cNvSpPr txBox="1"/>
          <p:nvPr/>
        </p:nvSpPr>
        <p:spPr>
          <a:xfrm>
            <a:off x="137725" y="3305600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p2</a:t>
            </a:r>
          </a:p>
        </p:txBody>
      </p:sp>
      <p:cxnSp>
        <p:nvCxnSpPr>
          <p:cNvPr id="543" name="Shape 543"/>
          <p:cNvCxnSpPr/>
          <p:nvPr/>
        </p:nvCxnSpPr>
        <p:spPr>
          <a:xfrm>
            <a:off x="137675" y="1161725"/>
            <a:ext cx="3422700" cy="0"/>
          </a:xfrm>
          <a:prstGeom prst="straightConnector1">
            <a:avLst/>
          </a:prstGeom>
          <a:noFill/>
          <a:ln cap="flat" cmpd="sng" w="1143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544" name="Shape 544"/>
          <p:cNvSpPr txBox="1"/>
          <p:nvPr/>
        </p:nvSpPr>
        <p:spPr>
          <a:xfrm>
            <a:off x="3692925" y="3351100"/>
            <a:ext cx="534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bivalent OR both 0 OR both 1</a:t>
            </a:r>
          </a:p>
        </p:txBody>
      </p:sp>
      <p:sp>
        <p:nvSpPr>
          <p:cNvPr id="545" name="Shape 545"/>
          <p:cNvSpPr/>
          <p:nvPr/>
        </p:nvSpPr>
        <p:spPr>
          <a:xfrm>
            <a:off x="803125" y="14625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v1</a:t>
            </a:r>
          </a:p>
        </p:txBody>
      </p:sp>
      <p:sp>
        <p:nvSpPr>
          <p:cNvPr id="546" name="Shape 546"/>
          <p:cNvSpPr/>
          <p:nvPr/>
        </p:nvSpPr>
        <p:spPr>
          <a:xfrm>
            <a:off x="803125" y="31896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v3</a:t>
            </a:r>
          </a:p>
        </p:txBody>
      </p:sp>
      <p:sp>
        <p:nvSpPr>
          <p:cNvPr id="547" name="Shape 547"/>
          <p:cNvSpPr/>
          <p:nvPr/>
        </p:nvSpPr>
        <p:spPr>
          <a:xfrm>
            <a:off x="803125" y="232610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v2</a:t>
            </a:r>
          </a:p>
        </p:txBody>
      </p:sp>
      <p:sp>
        <p:nvSpPr>
          <p:cNvPr id="548" name="Shape 548"/>
          <p:cNvSpPr/>
          <p:nvPr/>
        </p:nvSpPr>
        <p:spPr>
          <a:xfrm>
            <a:off x="1786325" y="14625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v1’</a:t>
            </a:r>
          </a:p>
        </p:txBody>
      </p:sp>
      <p:sp>
        <p:nvSpPr>
          <p:cNvPr id="549" name="Shape 549"/>
          <p:cNvSpPr/>
          <p:nvPr/>
        </p:nvSpPr>
        <p:spPr>
          <a:xfrm>
            <a:off x="1786325" y="31896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v3</a:t>
            </a:r>
          </a:p>
        </p:txBody>
      </p:sp>
      <p:sp>
        <p:nvSpPr>
          <p:cNvPr id="550" name="Shape 550"/>
          <p:cNvSpPr/>
          <p:nvPr/>
        </p:nvSpPr>
        <p:spPr>
          <a:xfrm>
            <a:off x="1786325" y="232610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v2</a:t>
            </a:r>
          </a:p>
        </p:txBody>
      </p:sp>
      <p:sp>
        <p:nvSpPr>
          <p:cNvPr id="551" name="Shape 551"/>
          <p:cNvSpPr/>
          <p:nvPr/>
        </p:nvSpPr>
        <p:spPr>
          <a:xfrm>
            <a:off x="677375" y="1458250"/>
            <a:ext cx="2031600" cy="804600"/>
          </a:xfrm>
          <a:prstGeom prst="rect">
            <a:avLst/>
          </a:prstGeom>
          <a:solidFill>
            <a:srgbClr val="FF0000"/>
          </a:solidFill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/>
          <p:nvPr>
            <p:ph type="title"/>
          </p:nvPr>
        </p:nvSpPr>
        <p:spPr>
          <a:xfrm>
            <a:off x="311700" y="1820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3 Processes - All Possible Inputs</a:t>
            </a:r>
          </a:p>
        </p:txBody>
      </p:sp>
      <p:sp>
        <p:nvSpPr>
          <p:cNvPr id="557" name="Shape 557"/>
          <p:cNvSpPr/>
          <p:nvPr/>
        </p:nvSpPr>
        <p:spPr>
          <a:xfrm>
            <a:off x="789075" y="14519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558" name="Shape 558"/>
          <p:cNvSpPr/>
          <p:nvPr/>
        </p:nvSpPr>
        <p:spPr>
          <a:xfrm>
            <a:off x="789075" y="317902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559" name="Shape 559"/>
          <p:cNvSpPr/>
          <p:nvPr/>
        </p:nvSpPr>
        <p:spPr>
          <a:xfrm>
            <a:off x="789075" y="23154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560" name="Shape 560"/>
          <p:cNvSpPr txBox="1"/>
          <p:nvPr/>
        </p:nvSpPr>
        <p:spPr>
          <a:xfrm>
            <a:off x="123675" y="1567900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p0</a:t>
            </a:r>
          </a:p>
        </p:txBody>
      </p:sp>
      <p:sp>
        <p:nvSpPr>
          <p:cNvPr id="561" name="Shape 561"/>
          <p:cNvSpPr txBox="1"/>
          <p:nvPr/>
        </p:nvSpPr>
        <p:spPr>
          <a:xfrm>
            <a:off x="123675" y="2431437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p1</a:t>
            </a:r>
          </a:p>
        </p:txBody>
      </p:sp>
      <p:sp>
        <p:nvSpPr>
          <p:cNvPr id="562" name="Shape 562"/>
          <p:cNvSpPr txBox="1"/>
          <p:nvPr/>
        </p:nvSpPr>
        <p:spPr>
          <a:xfrm>
            <a:off x="123675" y="3294975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p2</a:t>
            </a:r>
          </a:p>
        </p:txBody>
      </p:sp>
      <p:sp>
        <p:nvSpPr>
          <p:cNvPr id="563" name="Shape 563"/>
          <p:cNvSpPr/>
          <p:nvPr/>
        </p:nvSpPr>
        <p:spPr>
          <a:xfrm>
            <a:off x="1772275" y="14519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564" name="Shape 564"/>
          <p:cNvSpPr/>
          <p:nvPr/>
        </p:nvSpPr>
        <p:spPr>
          <a:xfrm>
            <a:off x="1772275" y="317902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565" name="Shape 565"/>
          <p:cNvSpPr/>
          <p:nvPr/>
        </p:nvSpPr>
        <p:spPr>
          <a:xfrm>
            <a:off x="1772275" y="23154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566" name="Shape 566"/>
          <p:cNvSpPr/>
          <p:nvPr/>
        </p:nvSpPr>
        <p:spPr>
          <a:xfrm>
            <a:off x="2811500" y="14519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567" name="Shape 567"/>
          <p:cNvSpPr/>
          <p:nvPr/>
        </p:nvSpPr>
        <p:spPr>
          <a:xfrm>
            <a:off x="2811500" y="317902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568" name="Shape 568"/>
          <p:cNvSpPr/>
          <p:nvPr/>
        </p:nvSpPr>
        <p:spPr>
          <a:xfrm>
            <a:off x="2811500" y="23154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569" name="Shape 569"/>
          <p:cNvSpPr/>
          <p:nvPr/>
        </p:nvSpPr>
        <p:spPr>
          <a:xfrm>
            <a:off x="3850725" y="14519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570" name="Shape 570"/>
          <p:cNvSpPr/>
          <p:nvPr/>
        </p:nvSpPr>
        <p:spPr>
          <a:xfrm>
            <a:off x="3850725" y="317902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571" name="Shape 571"/>
          <p:cNvSpPr/>
          <p:nvPr/>
        </p:nvSpPr>
        <p:spPr>
          <a:xfrm>
            <a:off x="3850725" y="23154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572" name="Shape 572"/>
          <p:cNvSpPr/>
          <p:nvPr/>
        </p:nvSpPr>
        <p:spPr>
          <a:xfrm>
            <a:off x="4889950" y="14519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573" name="Shape 573"/>
          <p:cNvSpPr/>
          <p:nvPr/>
        </p:nvSpPr>
        <p:spPr>
          <a:xfrm>
            <a:off x="4889950" y="317902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574" name="Shape 574"/>
          <p:cNvSpPr/>
          <p:nvPr/>
        </p:nvSpPr>
        <p:spPr>
          <a:xfrm>
            <a:off x="4889950" y="23154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575" name="Shape 575"/>
          <p:cNvSpPr/>
          <p:nvPr/>
        </p:nvSpPr>
        <p:spPr>
          <a:xfrm>
            <a:off x="5873150" y="14519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576" name="Shape 576"/>
          <p:cNvSpPr/>
          <p:nvPr/>
        </p:nvSpPr>
        <p:spPr>
          <a:xfrm>
            <a:off x="5873150" y="317902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577" name="Shape 577"/>
          <p:cNvSpPr/>
          <p:nvPr/>
        </p:nvSpPr>
        <p:spPr>
          <a:xfrm>
            <a:off x="5873150" y="23154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578" name="Shape 578"/>
          <p:cNvSpPr/>
          <p:nvPr/>
        </p:nvSpPr>
        <p:spPr>
          <a:xfrm>
            <a:off x="6912375" y="14519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579" name="Shape 579"/>
          <p:cNvSpPr/>
          <p:nvPr/>
        </p:nvSpPr>
        <p:spPr>
          <a:xfrm>
            <a:off x="6912375" y="317902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580" name="Shape 580"/>
          <p:cNvSpPr/>
          <p:nvPr/>
        </p:nvSpPr>
        <p:spPr>
          <a:xfrm>
            <a:off x="6912375" y="23154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581" name="Shape 581"/>
          <p:cNvSpPr/>
          <p:nvPr/>
        </p:nvSpPr>
        <p:spPr>
          <a:xfrm>
            <a:off x="7951600" y="14519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582" name="Shape 582"/>
          <p:cNvSpPr/>
          <p:nvPr/>
        </p:nvSpPr>
        <p:spPr>
          <a:xfrm>
            <a:off x="7951600" y="317902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583" name="Shape 583"/>
          <p:cNvSpPr/>
          <p:nvPr/>
        </p:nvSpPr>
        <p:spPr>
          <a:xfrm>
            <a:off x="7951600" y="23154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/>
          <p:nvPr>
            <p:ph type="title"/>
          </p:nvPr>
        </p:nvSpPr>
        <p:spPr>
          <a:xfrm>
            <a:off x="311700" y="1820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3 Processes - Neighbors differ by 1 Process Input</a:t>
            </a:r>
          </a:p>
        </p:txBody>
      </p:sp>
      <p:sp>
        <p:nvSpPr>
          <p:cNvPr id="589" name="Shape 589"/>
          <p:cNvSpPr/>
          <p:nvPr/>
        </p:nvSpPr>
        <p:spPr>
          <a:xfrm>
            <a:off x="789075" y="14519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590" name="Shape 590"/>
          <p:cNvSpPr/>
          <p:nvPr/>
        </p:nvSpPr>
        <p:spPr>
          <a:xfrm>
            <a:off x="789075" y="317902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591" name="Shape 591"/>
          <p:cNvSpPr/>
          <p:nvPr/>
        </p:nvSpPr>
        <p:spPr>
          <a:xfrm>
            <a:off x="789075" y="23154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592" name="Shape 592"/>
          <p:cNvSpPr txBox="1"/>
          <p:nvPr/>
        </p:nvSpPr>
        <p:spPr>
          <a:xfrm>
            <a:off x="123675" y="1567900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p0</a:t>
            </a:r>
          </a:p>
        </p:txBody>
      </p:sp>
      <p:sp>
        <p:nvSpPr>
          <p:cNvPr id="593" name="Shape 593"/>
          <p:cNvSpPr txBox="1"/>
          <p:nvPr/>
        </p:nvSpPr>
        <p:spPr>
          <a:xfrm>
            <a:off x="123675" y="2431437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p1</a:t>
            </a:r>
          </a:p>
        </p:txBody>
      </p:sp>
      <p:sp>
        <p:nvSpPr>
          <p:cNvPr id="594" name="Shape 594"/>
          <p:cNvSpPr txBox="1"/>
          <p:nvPr/>
        </p:nvSpPr>
        <p:spPr>
          <a:xfrm>
            <a:off x="123675" y="3294975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p2</a:t>
            </a:r>
          </a:p>
        </p:txBody>
      </p:sp>
      <p:sp>
        <p:nvSpPr>
          <p:cNvPr id="595" name="Shape 595"/>
          <p:cNvSpPr/>
          <p:nvPr/>
        </p:nvSpPr>
        <p:spPr>
          <a:xfrm>
            <a:off x="1772275" y="14519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596" name="Shape 596"/>
          <p:cNvSpPr/>
          <p:nvPr/>
        </p:nvSpPr>
        <p:spPr>
          <a:xfrm>
            <a:off x="1772275" y="317902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597" name="Shape 597"/>
          <p:cNvSpPr/>
          <p:nvPr/>
        </p:nvSpPr>
        <p:spPr>
          <a:xfrm>
            <a:off x="1772275" y="23154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598" name="Shape 598"/>
          <p:cNvSpPr/>
          <p:nvPr/>
        </p:nvSpPr>
        <p:spPr>
          <a:xfrm>
            <a:off x="2811500" y="14519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599" name="Shape 599"/>
          <p:cNvSpPr/>
          <p:nvPr/>
        </p:nvSpPr>
        <p:spPr>
          <a:xfrm>
            <a:off x="2811500" y="317902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600" name="Shape 600"/>
          <p:cNvSpPr/>
          <p:nvPr/>
        </p:nvSpPr>
        <p:spPr>
          <a:xfrm>
            <a:off x="2811500" y="23154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601" name="Shape 601"/>
          <p:cNvSpPr/>
          <p:nvPr/>
        </p:nvSpPr>
        <p:spPr>
          <a:xfrm>
            <a:off x="3850725" y="14519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602" name="Shape 602"/>
          <p:cNvSpPr/>
          <p:nvPr/>
        </p:nvSpPr>
        <p:spPr>
          <a:xfrm>
            <a:off x="3850725" y="317902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603" name="Shape 603"/>
          <p:cNvSpPr/>
          <p:nvPr/>
        </p:nvSpPr>
        <p:spPr>
          <a:xfrm>
            <a:off x="3850725" y="23154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604" name="Shape 604"/>
          <p:cNvSpPr/>
          <p:nvPr/>
        </p:nvSpPr>
        <p:spPr>
          <a:xfrm>
            <a:off x="4889950" y="14519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605" name="Shape 605"/>
          <p:cNvSpPr/>
          <p:nvPr/>
        </p:nvSpPr>
        <p:spPr>
          <a:xfrm>
            <a:off x="4889950" y="317902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606" name="Shape 606"/>
          <p:cNvSpPr/>
          <p:nvPr/>
        </p:nvSpPr>
        <p:spPr>
          <a:xfrm>
            <a:off x="4889950" y="23154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607" name="Shape 607"/>
          <p:cNvSpPr/>
          <p:nvPr/>
        </p:nvSpPr>
        <p:spPr>
          <a:xfrm>
            <a:off x="5873150" y="14519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608" name="Shape 608"/>
          <p:cNvSpPr/>
          <p:nvPr/>
        </p:nvSpPr>
        <p:spPr>
          <a:xfrm>
            <a:off x="5873150" y="317902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609" name="Shape 609"/>
          <p:cNvSpPr/>
          <p:nvPr/>
        </p:nvSpPr>
        <p:spPr>
          <a:xfrm>
            <a:off x="5873150" y="23154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610" name="Shape 610"/>
          <p:cNvSpPr/>
          <p:nvPr/>
        </p:nvSpPr>
        <p:spPr>
          <a:xfrm>
            <a:off x="6912375" y="14519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611" name="Shape 611"/>
          <p:cNvSpPr/>
          <p:nvPr/>
        </p:nvSpPr>
        <p:spPr>
          <a:xfrm>
            <a:off x="6912375" y="317902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612" name="Shape 612"/>
          <p:cNvSpPr/>
          <p:nvPr/>
        </p:nvSpPr>
        <p:spPr>
          <a:xfrm>
            <a:off x="6912375" y="23154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613" name="Shape 613"/>
          <p:cNvSpPr/>
          <p:nvPr/>
        </p:nvSpPr>
        <p:spPr>
          <a:xfrm>
            <a:off x="7951600" y="14519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614" name="Shape 614"/>
          <p:cNvSpPr/>
          <p:nvPr/>
        </p:nvSpPr>
        <p:spPr>
          <a:xfrm>
            <a:off x="7951600" y="317902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615" name="Shape 615"/>
          <p:cNvSpPr/>
          <p:nvPr/>
        </p:nvSpPr>
        <p:spPr>
          <a:xfrm>
            <a:off x="7951600" y="23154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616" name="Shape 616"/>
          <p:cNvSpPr/>
          <p:nvPr/>
        </p:nvSpPr>
        <p:spPr>
          <a:xfrm>
            <a:off x="711975" y="1597749"/>
            <a:ext cx="1965300" cy="512999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7" name="Shape 617"/>
          <p:cNvSpPr/>
          <p:nvPr/>
        </p:nvSpPr>
        <p:spPr>
          <a:xfrm>
            <a:off x="1650800" y="2461287"/>
            <a:ext cx="1965300" cy="5130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8" name="Shape 618"/>
          <p:cNvSpPr/>
          <p:nvPr/>
        </p:nvSpPr>
        <p:spPr>
          <a:xfrm>
            <a:off x="2778775" y="1597749"/>
            <a:ext cx="1965300" cy="512999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9" name="Shape 619"/>
          <p:cNvSpPr/>
          <p:nvPr/>
        </p:nvSpPr>
        <p:spPr>
          <a:xfrm>
            <a:off x="3761962" y="3354687"/>
            <a:ext cx="1965300" cy="5130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0" name="Shape 620"/>
          <p:cNvSpPr/>
          <p:nvPr/>
        </p:nvSpPr>
        <p:spPr>
          <a:xfrm>
            <a:off x="4845562" y="1597762"/>
            <a:ext cx="1965300" cy="512999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1" name="Shape 621"/>
          <p:cNvSpPr/>
          <p:nvPr/>
        </p:nvSpPr>
        <p:spPr>
          <a:xfrm>
            <a:off x="5793737" y="2461287"/>
            <a:ext cx="1965300" cy="5130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2" name="Shape 622"/>
          <p:cNvSpPr/>
          <p:nvPr/>
        </p:nvSpPr>
        <p:spPr>
          <a:xfrm>
            <a:off x="6968387" y="1597762"/>
            <a:ext cx="1965300" cy="512999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 want to prove</a:t>
            </a:r>
          </a:p>
        </p:txBody>
      </p:sp>
      <p:sp>
        <p:nvSpPr>
          <p:cNvPr id="628" name="Shape 628"/>
          <p:cNvSpPr txBox="1"/>
          <p:nvPr>
            <p:ph idx="1" type="body"/>
          </p:nvPr>
        </p:nvSpPr>
        <p:spPr>
          <a:xfrm>
            <a:off x="311700" y="15113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</a:rPr>
              <a:t>There is an initial </a:t>
            </a:r>
            <a:r>
              <a:rPr b="1" lang="en" sz="3600">
                <a:solidFill>
                  <a:srgbClr val="000000"/>
                </a:solidFill>
              </a:rPr>
              <a:t>bivalent</a:t>
            </a:r>
            <a:r>
              <a:rPr lang="en" sz="3600">
                <a:solidFill>
                  <a:srgbClr val="000000"/>
                </a:solidFill>
              </a:rPr>
              <a:t> configuration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</a:rPr>
              <a:t>assume the opposite -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</a:rPr>
              <a:t>  All initial configurations </a:t>
            </a:r>
            <a:r>
              <a:rPr b="1" lang="en" sz="3600">
                <a:solidFill>
                  <a:srgbClr val="000000"/>
                </a:solidFill>
              </a:rPr>
              <a:t>univalent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(see: bivalent; read: undetermined / undecided)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/>
          <p:nvPr>
            <p:ph type="title"/>
          </p:nvPr>
        </p:nvSpPr>
        <p:spPr>
          <a:xfrm>
            <a:off x="311700" y="1820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3 Processes - A Univalent-Only Scheme</a:t>
            </a:r>
          </a:p>
        </p:txBody>
      </p:sp>
      <p:sp>
        <p:nvSpPr>
          <p:cNvPr id="634" name="Shape 634"/>
          <p:cNvSpPr/>
          <p:nvPr/>
        </p:nvSpPr>
        <p:spPr>
          <a:xfrm>
            <a:off x="789075" y="14519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635" name="Shape 635"/>
          <p:cNvSpPr/>
          <p:nvPr/>
        </p:nvSpPr>
        <p:spPr>
          <a:xfrm>
            <a:off x="789075" y="317902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636" name="Shape 636"/>
          <p:cNvSpPr/>
          <p:nvPr/>
        </p:nvSpPr>
        <p:spPr>
          <a:xfrm>
            <a:off x="789075" y="23154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637" name="Shape 637"/>
          <p:cNvSpPr txBox="1"/>
          <p:nvPr/>
        </p:nvSpPr>
        <p:spPr>
          <a:xfrm>
            <a:off x="123675" y="1567900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p0</a:t>
            </a:r>
          </a:p>
        </p:txBody>
      </p:sp>
      <p:sp>
        <p:nvSpPr>
          <p:cNvPr id="638" name="Shape 638"/>
          <p:cNvSpPr txBox="1"/>
          <p:nvPr/>
        </p:nvSpPr>
        <p:spPr>
          <a:xfrm>
            <a:off x="123675" y="2431437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p1</a:t>
            </a:r>
          </a:p>
        </p:txBody>
      </p:sp>
      <p:sp>
        <p:nvSpPr>
          <p:cNvPr id="639" name="Shape 639"/>
          <p:cNvSpPr txBox="1"/>
          <p:nvPr/>
        </p:nvSpPr>
        <p:spPr>
          <a:xfrm>
            <a:off x="123675" y="3294975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p2</a:t>
            </a:r>
          </a:p>
        </p:txBody>
      </p:sp>
      <p:sp>
        <p:nvSpPr>
          <p:cNvPr id="640" name="Shape 640"/>
          <p:cNvSpPr/>
          <p:nvPr/>
        </p:nvSpPr>
        <p:spPr>
          <a:xfrm>
            <a:off x="1772275" y="14519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641" name="Shape 641"/>
          <p:cNvSpPr/>
          <p:nvPr/>
        </p:nvSpPr>
        <p:spPr>
          <a:xfrm>
            <a:off x="1772275" y="317902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642" name="Shape 642"/>
          <p:cNvSpPr/>
          <p:nvPr/>
        </p:nvSpPr>
        <p:spPr>
          <a:xfrm>
            <a:off x="1772275" y="23154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643" name="Shape 643"/>
          <p:cNvSpPr/>
          <p:nvPr/>
        </p:nvSpPr>
        <p:spPr>
          <a:xfrm>
            <a:off x="2811500" y="14519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644" name="Shape 644"/>
          <p:cNvSpPr/>
          <p:nvPr/>
        </p:nvSpPr>
        <p:spPr>
          <a:xfrm>
            <a:off x="2811500" y="317902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645" name="Shape 645"/>
          <p:cNvSpPr/>
          <p:nvPr/>
        </p:nvSpPr>
        <p:spPr>
          <a:xfrm>
            <a:off x="2811500" y="23154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646" name="Shape 646"/>
          <p:cNvSpPr/>
          <p:nvPr/>
        </p:nvSpPr>
        <p:spPr>
          <a:xfrm>
            <a:off x="3850725" y="14519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647" name="Shape 647"/>
          <p:cNvSpPr/>
          <p:nvPr/>
        </p:nvSpPr>
        <p:spPr>
          <a:xfrm>
            <a:off x="3850725" y="317902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648" name="Shape 648"/>
          <p:cNvSpPr/>
          <p:nvPr/>
        </p:nvSpPr>
        <p:spPr>
          <a:xfrm>
            <a:off x="3850725" y="23154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649" name="Shape 649"/>
          <p:cNvSpPr/>
          <p:nvPr/>
        </p:nvSpPr>
        <p:spPr>
          <a:xfrm>
            <a:off x="4889950" y="14519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650" name="Shape 650"/>
          <p:cNvSpPr/>
          <p:nvPr/>
        </p:nvSpPr>
        <p:spPr>
          <a:xfrm>
            <a:off x="4889950" y="317902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651" name="Shape 651"/>
          <p:cNvSpPr/>
          <p:nvPr/>
        </p:nvSpPr>
        <p:spPr>
          <a:xfrm>
            <a:off x="4889950" y="23154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652" name="Shape 652"/>
          <p:cNvSpPr/>
          <p:nvPr/>
        </p:nvSpPr>
        <p:spPr>
          <a:xfrm>
            <a:off x="5873150" y="14519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653" name="Shape 653"/>
          <p:cNvSpPr/>
          <p:nvPr/>
        </p:nvSpPr>
        <p:spPr>
          <a:xfrm>
            <a:off x="5873150" y="317902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654" name="Shape 654"/>
          <p:cNvSpPr/>
          <p:nvPr/>
        </p:nvSpPr>
        <p:spPr>
          <a:xfrm>
            <a:off x="5873150" y="23154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655" name="Shape 655"/>
          <p:cNvSpPr/>
          <p:nvPr/>
        </p:nvSpPr>
        <p:spPr>
          <a:xfrm>
            <a:off x="6912375" y="14519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656" name="Shape 656"/>
          <p:cNvSpPr/>
          <p:nvPr/>
        </p:nvSpPr>
        <p:spPr>
          <a:xfrm>
            <a:off x="6912375" y="317902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657" name="Shape 657"/>
          <p:cNvSpPr/>
          <p:nvPr/>
        </p:nvSpPr>
        <p:spPr>
          <a:xfrm>
            <a:off x="6912375" y="23154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658" name="Shape 658"/>
          <p:cNvSpPr/>
          <p:nvPr/>
        </p:nvSpPr>
        <p:spPr>
          <a:xfrm>
            <a:off x="7951600" y="14519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659" name="Shape 659"/>
          <p:cNvSpPr/>
          <p:nvPr/>
        </p:nvSpPr>
        <p:spPr>
          <a:xfrm>
            <a:off x="7951600" y="317902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660" name="Shape 660"/>
          <p:cNvSpPr/>
          <p:nvPr/>
        </p:nvSpPr>
        <p:spPr>
          <a:xfrm>
            <a:off x="7951600" y="23154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661" name="Shape 661"/>
          <p:cNvSpPr/>
          <p:nvPr/>
        </p:nvSpPr>
        <p:spPr>
          <a:xfrm>
            <a:off x="711975" y="1597749"/>
            <a:ext cx="1965300" cy="512999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2" name="Shape 662"/>
          <p:cNvSpPr/>
          <p:nvPr/>
        </p:nvSpPr>
        <p:spPr>
          <a:xfrm>
            <a:off x="1650800" y="2461287"/>
            <a:ext cx="1965300" cy="5130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3" name="Shape 663"/>
          <p:cNvSpPr/>
          <p:nvPr/>
        </p:nvSpPr>
        <p:spPr>
          <a:xfrm>
            <a:off x="2778775" y="1597749"/>
            <a:ext cx="1965300" cy="512999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4" name="Shape 664"/>
          <p:cNvSpPr/>
          <p:nvPr/>
        </p:nvSpPr>
        <p:spPr>
          <a:xfrm>
            <a:off x="3761962" y="3354687"/>
            <a:ext cx="1965300" cy="5130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5" name="Shape 665"/>
          <p:cNvSpPr/>
          <p:nvPr/>
        </p:nvSpPr>
        <p:spPr>
          <a:xfrm>
            <a:off x="4845562" y="1597762"/>
            <a:ext cx="1965300" cy="512999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6" name="Shape 666"/>
          <p:cNvSpPr/>
          <p:nvPr/>
        </p:nvSpPr>
        <p:spPr>
          <a:xfrm>
            <a:off x="5793737" y="2461287"/>
            <a:ext cx="1965300" cy="5130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7" name="Shape 667"/>
          <p:cNvSpPr/>
          <p:nvPr/>
        </p:nvSpPr>
        <p:spPr>
          <a:xfrm>
            <a:off x="6968387" y="1597762"/>
            <a:ext cx="1965300" cy="512999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8" name="Shape 668"/>
          <p:cNvSpPr txBox="1"/>
          <p:nvPr/>
        </p:nvSpPr>
        <p:spPr>
          <a:xfrm>
            <a:off x="1020550" y="97045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1</a:t>
            </a:r>
          </a:p>
        </p:txBody>
      </p:sp>
      <p:sp>
        <p:nvSpPr>
          <p:cNvPr id="669" name="Shape 669"/>
          <p:cNvSpPr txBox="1"/>
          <p:nvPr/>
        </p:nvSpPr>
        <p:spPr>
          <a:xfrm>
            <a:off x="1942650" y="97045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0</a:t>
            </a:r>
          </a:p>
        </p:txBody>
      </p:sp>
      <p:sp>
        <p:nvSpPr>
          <p:cNvPr id="670" name="Shape 670"/>
          <p:cNvSpPr txBox="1"/>
          <p:nvPr/>
        </p:nvSpPr>
        <p:spPr>
          <a:xfrm>
            <a:off x="2972500" y="97045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1</a:t>
            </a:r>
          </a:p>
        </p:txBody>
      </p:sp>
      <p:sp>
        <p:nvSpPr>
          <p:cNvPr id="671" name="Shape 671"/>
          <p:cNvSpPr txBox="1"/>
          <p:nvPr/>
        </p:nvSpPr>
        <p:spPr>
          <a:xfrm>
            <a:off x="4087950" y="97045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0         1          0          1          0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/>
          <p:nvPr>
            <p:ph type="title"/>
          </p:nvPr>
        </p:nvSpPr>
        <p:spPr>
          <a:xfrm>
            <a:off x="311700" y="1820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3 Processes - Another Univalent-Only Scheme</a:t>
            </a:r>
          </a:p>
        </p:txBody>
      </p:sp>
      <p:sp>
        <p:nvSpPr>
          <p:cNvPr id="677" name="Shape 677"/>
          <p:cNvSpPr/>
          <p:nvPr/>
        </p:nvSpPr>
        <p:spPr>
          <a:xfrm>
            <a:off x="789075" y="14519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678" name="Shape 678"/>
          <p:cNvSpPr/>
          <p:nvPr/>
        </p:nvSpPr>
        <p:spPr>
          <a:xfrm>
            <a:off x="789075" y="317902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679" name="Shape 679"/>
          <p:cNvSpPr/>
          <p:nvPr/>
        </p:nvSpPr>
        <p:spPr>
          <a:xfrm>
            <a:off x="789075" y="23154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680" name="Shape 680"/>
          <p:cNvSpPr txBox="1"/>
          <p:nvPr/>
        </p:nvSpPr>
        <p:spPr>
          <a:xfrm>
            <a:off x="123675" y="1567900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p0</a:t>
            </a:r>
          </a:p>
        </p:txBody>
      </p:sp>
      <p:sp>
        <p:nvSpPr>
          <p:cNvPr id="681" name="Shape 681"/>
          <p:cNvSpPr txBox="1"/>
          <p:nvPr/>
        </p:nvSpPr>
        <p:spPr>
          <a:xfrm>
            <a:off x="123675" y="2431437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p1</a:t>
            </a:r>
          </a:p>
        </p:txBody>
      </p:sp>
      <p:sp>
        <p:nvSpPr>
          <p:cNvPr id="682" name="Shape 682"/>
          <p:cNvSpPr txBox="1"/>
          <p:nvPr/>
        </p:nvSpPr>
        <p:spPr>
          <a:xfrm>
            <a:off x="123675" y="3294975"/>
            <a:ext cx="66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p2</a:t>
            </a:r>
          </a:p>
        </p:txBody>
      </p:sp>
      <p:sp>
        <p:nvSpPr>
          <p:cNvPr id="683" name="Shape 683"/>
          <p:cNvSpPr/>
          <p:nvPr/>
        </p:nvSpPr>
        <p:spPr>
          <a:xfrm>
            <a:off x="1772275" y="14519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684" name="Shape 684"/>
          <p:cNvSpPr/>
          <p:nvPr/>
        </p:nvSpPr>
        <p:spPr>
          <a:xfrm>
            <a:off x="1772275" y="317902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685" name="Shape 685"/>
          <p:cNvSpPr/>
          <p:nvPr/>
        </p:nvSpPr>
        <p:spPr>
          <a:xfrm>
            <a:off x="1772275" y="23154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686" name="Shape 686"/>
          <p:cNvSpPr/>
          <p:nvPr/>
        </p:nvSpPr>
        <p:spPr>
          <a:xfrm>
            <a:off x="2811500" y="14519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687" name="Shape 687"/>
          <p:cNvSpPr/>
          <p:nvPr/>
        </p:nvSpPr>
        <p:spPr>
          <a:xfrm>
            <a:off x="2811500" y="317902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688" name="Shape 688"/>
          <p:cNvSpPr/>
          <p:nvPr/>
        </p:nvSpPr>
        <p:spPr>
          <a:xfrm>
            <a:off x="2811500" y="23154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689" name="Shape 689"/>
          <p:cNvSpPr/>
          <p:nvPr/>
        </p:nvSpPr>
        <p:spPr>
          <a:xfrm>
            <a:off x="3850725" y="14519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690" name="Shape 690"/>
          <p:cNvSpPr/>
          <p:nvPr/>
        </p:nvSpPr>
        <p:spPr>
          <a:xfrm>
            <a:off x="3850725" y="317902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691" name="Shape 691"/>
          <p:cNvSpPr/>
          <p:nvPr/>
        </p:nvSpPr>
        <p:spPr>
          <a:xfrm>
            <a:off x="3850725" y="23154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692" name="Shape 692"/>
          <p:cNvSpPr/>
          <p:nvPr/>
        </p:nvSpPr>
        <p:spPr>
          <a:xfrm>
            <a:off x="4889950" y="14519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693" name="Shape 693"/>
          <p:cNvSpPr/>
          <p:nvPr/>
        </p:nvSpPr>
        <p:spPr>
          <a:xfrm>
            <a:off x="4889950" y="317902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694" name="Shape 694"/>
          <p:cNvSpPr/>
          <p:nvPr/>
        </p:nvSpPr>
        <p:spPr>
          <a:xfrm>
            <a:off x="4889950" y="23154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695" name="Shape 695"/>
          <p:cNvSpPr/>
          <p:nvPr/>
        </p:nvSpPr>
        <p:spPr>
          <a:xfrm>
            <a:off x="5873150" y="14519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696" name="Shape 696"/>
          <p:cNvSpPr/>
          <p:nvPr/>
        </p:nvSpPr>
        <p:spPr>
          <a:xfrm>
            <a:off x="5873150" y="317902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697" name="Shape 697"/>
          <p:cNvSpPr/>
          <p:nvPr/>
        </p:nvSpPr>
        <p:spPr>
          <a:xfrm>
            <a:off x="5873150" y="23154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698" name="Shape 698"/>
          <p:cNvSpPr/>
          <p:nvPr/>
        </p:nvSpPr>
        <p:spPr>
          <a:xfrm>
            <a:off x="6912375" y="14519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699" name="Shape 699"/>
          <p:cNvSpPr/>
          <p:nvPr/>
        </p:nvSpPr>
        <p:spPr>
          <a:xfrm>
            <a:off x="6912375" y="317902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700" name="Shape 700"/>
          <p:cNvSpPr/>
          <p:nvPr/>
        </p:nvSpPr>
        <p:spPr>
          <a:xfrm>
            <a:off x="6912375" y="23154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701" name="Shape 701"/>
          <p:cNvSpPr/>
          <p:nvPr/>
        </p:nvSpPr>
        <p:spPr>
          <a:xfrm>
            <a:off x="7951600" y="1451950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702" name="Shape 702"/>
          <p:cNvSpPr/>
          <p:nvPr/>
        </p:nvSpPr>
        <p:spPr>
          <a:xfrm>
            <a:off x="7951600" y="317902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1</a:t>
            </a:r>
          </a:p>
        </p:txBody>
      </p:sp>
      <p:sp>
        <p:nvSpPr>
          <p:cNvPr id="703" name="Shape 703"/>
          <p:cNvSpPr/>
          <p:nvPr/>
        </p:nvSpPr>
        <p:spPr>
          <a:xfrm>
            <a:off x="7951600" y="2315475"/>
            <a:ext cx="804600" cy="80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 0</a:t>
            </a:r>
          </a:p>
        </p:txBody>
      </p:sp>
      <p:sp>
        <p:nvSpPr>
          <p:cNvPr id="704" name="Shape 704"/>
          <p:cNvSpPr/>
          <p:nvPr/>
        </p:nvSpPr>
        <p:spPr>
          <a:xfrm>
            <a:off x="711975" y="1597749"/>
            <a:ext cx="1965300" cy="512999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5" name="Shape 705"/>
          <p:cNvSpPr/>
          <p:nvPr/>
        </p:nvSpPr>
        <p:spPr>
          <a:xfrm>
            <a:off x="1650800" y="2461287"/>
            <a:ext cx="1965300" cy="5130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6" name="Shape 706"/>
          <p:cNvSpPr/>
          <p:nvPr/>
        </p:nvSpPr>
        <p:spPr>
          <a:xfrm>
            <a:off x="2778775" y="1597749"/>
            <a:ext cx="1965300" cy="512999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7" name="Shape 707"/>
          <p:cNvSpPr/>
          <p:nvPr/>
        </p:nvSpPr>
        <p:spPr>
          <a:xfrm>
            <a:off x="3761962" y="3354687"/>
            <a:ext cx="1965300" cy="5130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8" name="Shape 708"/>
          <p:cNvSpPr/>
          <p:nvPr/>
        </p:nvSpPr>
        <p:spPr>
          <a:xfrm>
            <a:off x="4845562" y="1597762"/>
            <a:ext cx="1965300" cy="512999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9" name="Shape 709"/>
          <p:cNvSpPr/>
          <p:nvPr/>
        </p:nvSpPr>
        <p:spPr>
          <a:xfrm>
            <a:off x="5793737" y="2461287"/>
            <a:ext cx="1965300" cy="5130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0" name="Shape 710"/>
          <p:cNvSpPr/>
          <p:nvPr/>
        </p:nvSpPr>
        <p:spPr>
          <a:xfrm>
            <a:off x="6968387" y="1597762"/>
            <a:ext cx="1965300" cy="512999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1" name="Shape 711"/>
          <p:cNvSpPr txBox="1"/>
          <p:nvPr/>
        </p:nvSpPr>
        <p:spPr>
          <a:xfrm>
            <a:off x="1020550" y="97045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0</a:t>
            </a:r>
          </a:p>
        </p:txBody>
      </p:sp>
      <p:sp>
        <p:nvSpPr>
          <p:cNvPr id="712" name="Shape 712"/>
          <p:cNvSpPr txBox="1"/>
          <p:nvPr/>
        </p:nvSpPr>
        <p:spPr>
          <a:xfrm>
            <a:off x="1942650" y="97045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0</a:t>
            </a:r>
          </a:p>
        </p:txBody>
      </p:sp>
      <p:sp>
        <p:nvSpPr>
          <p:cNvPr id="713" name="Shape 713"/>
          <p:cNvSpPr txBox="1"/>
          <p:nvPr/>
        </p:nvSpPr>
        <p:spPr>
          <a:xfrm>
            <a:off x="2972500" y="97045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0</a:t>
            </a:r>
          </a:p>
        </p:txBody>
      </p:sp>
      <p:sp>
        <p:nvSpPr>
          <p:cNvPr id="714" name="Shape 714"/>
          <p:cNvSpPr txBox="1"/>
          <p:nvPr/>
        </p:nvSpPr>
        <p:spPr>
          <a:xfrm>
            <a:off x="4087950" y="97045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0         1          1          1          1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</a:t>
            </a:r>
          </a:p>
        </p:txBody>
      </p:sp>
      <p:sp>
        <p:nvSpPr>
          <p:cNvPr id="720" name="Shape 720"/>
          <p:cNvSpPr txBox="1"/>
          <p:nvPr>
            <p:ph idx="1" type="body"/>
          </p:nvPr>
        </p:nvSpPr>
        <p:spPr>
          <a:xfrm>
            <a:off x="311700" y="15113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</a:rPr>
              <a:t>Univalent only schemes </a:t>
            </a:r>
            <a:r>
              <a:rPr b="1" lang="en" sz="3600">
                <a:solidFill>
                  <a:srgbClr val="000000"/>
                </a:solidFill>
              </a:rPr>
              <a:t>don’t work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</a:rPr>
              <a:t>Must have initial bivalent configuration!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Reminder</a:t>
            </a:r>
          </a:p>
        </p:txBody>
      </p:sp>
      <p:sp>
        <p:nvSpPr>
          <p:cNvPr id="726" name="Shape 7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Start from the initial guaranteed bivalent configuration (Lemma 2)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Since the configuration is bivalent, there must be another bivalent configuration reachable from the configuration by applying </a:t>
            </a:r>
            <a:r>
              <a:rPr i="1" lang="en">
                <a:solidFill>
                  <a:srgbClr val="000000"/>
                </a:solidFill>
              </a:rPr>
              <a:t>e </a:t>
            </a:r>
            <a:r>
              <a:rPr lang="en">
                <a:solidFill>
                  <a:srgbClr val="000000"/>
                </a:solidFill>
              </a:rPr>
              <a:t>last (Lemma 3)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Since the configuration is bivalent… (Lemma 3)</a:t>
            </a:r>
          </a:p>
        </p:txBody>
      </p:sp>
      <p:sp>
        <p:nvSpPr>
          <p:cNvPr id="727" name="Shape 727"/>
          <p:cNvSpPr/>
          <p:nvPr/>
        </p:nvSpPr>
        <p:spPr>
          <a:xfrm>
            <a:off x="186725" y="2940475"/>
            <a:ext cx="1782900" cy="1782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Bivalent Initial Configuration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i="1" lang="en"/>
              <a:t>Lemma 2</a:t>
            </a:r>
          </a:p>
        </p:txBody>
      </p:sp>
      <p:sp>
        <p:nvSpPr>
          <p:cNvPr id="728" name="Shape 728"/>
          <p:cNvSpPr/>
          <p:nvPr/>
        </p:nvSpPr>
        <p:spPr>
          <a:xfrm>
            <a:off x="2831500" y="2940475"/>
            <a:ext cx="1782900" cy="1782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Bivalent Configuration</a:t>
            </a:r>
          </a:p>
        </p:txBody>
      </p:sp>
      <p:sp>
        <p:nvSpPr>
          <p:cNvPr id="729" name="Shape 729"/>
          <p:cNvSpPr/>
          <p:nvPr/>
        </p:nvSpPr>
        <p:spPr>
          <a:xfrm>
            <a:off x="5476275" y="2940475"/>
            <a:ext cx="1782900" cy="1782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Bivalent Configuration</a:t>
            </a:r>
          </a:p>
        </p:txBody>
      </p:sp>
      <p:sp>
        <p:nvSpPr>
          <p:cNvPr id="730" name="Shape 730"/>
          <p:cNvSpPr txBox="1"/>
          <p:nvPr/>
        </p:nvSpPr>
        <p:spPr>
          <a:xfrm>
            <a:off x="8121050" y="370595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Infinitely</a:t>
            </a:r>
          </a:p>
        </p:txBody>
      </p:sp>
      <p:cxnSp>
        <p:nvCxnSpPr>
          <p:cNvPr id="731" name="Shape 731"/>
          <p:cNvCxnSpPr>
            <a:stCxn id="727" idx="6"/>
            <a:endCxn id="728" idx="2"/>
          </p:cNvCxnSpPr>
          <p:nvPr/>
        </p:nvCxnSpPr>
        <p:spPr>
          <a:xfrm>
            <a:off x="1969625" y="3831925"/>
            <a:ext cx="8619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732" name="Shape 732"/>
          <p:cNvCxnSpPr/>
          <p:nvPr/>
        </p:nvCxnSpPr>
        <p:spPr>
          <a:xfrm>
            <a:off x="4614387" y="3831925"/>
            <a:ext cx="8619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733" name="Shape 733"/>
          <p:cNvCxnSpPr/>
          <p:nvPr/>
        </p:nvCxnSpPr>
        <p:spPr>
          <a:xfrm>
            <a:off x="7259162" y="3909625"/>
            <a:ext cx="8619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734" name="Shape 734"/>
          <p:cNvSpPr txBox="1"/>
          <p:nvPr/>
        </p:nvSpPr>
        <p:spPr>
          <a:xfrm>
            <a:off x="1883550" y="3472575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Event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i="1" lang="en"/>
              <a:t>(Lemma 3)</a:t>
            </a:r>
          </a:p>
        </p:txBody>
      </p:sp>
      <p:sp>
        <p:nvSpPr>
          <p:cNvPr id="735" name="Shape 735"/>
          <p:cNvSpPr txBox="1"/>
          <p:nvPr/>
        </p:nvSpPr>
        <p:spPr>
          <a:xfrm>
            <a:off x="4538200" y="3443575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Event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i="1" lang="en"/>
              <a:t>(Lemma 3)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Shape 7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Lemma 3</a:t>
            </a:r>
          </a:p>
        </p:txBody>
      </p:sp>
      <p:sp>
        <p:nvSpPr>
          <p:cNvPr id="741" name="Shape 741"/>
          <p:cNvSpPr txBox="1"/>
          <p:nvPr>
            <p:ph idx="1" type="body"/>
          </p:nvPr>
        </p:nvSpPr>
        <p:spPr>
          <a:xfrm>
            <a:off x="311700" y="12697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000000"/>
                </a:solidFill>
              </a:rPr>
              <a:t>If C is a bivalent configuration, and </a:t>
            </a:r>
            <a:r>
              <a:rPr b="1" i="1" lang="en" sz="3600">
                <a:solidFill>
                  <a:srgbClr val="000000"/>
                </a:solidFill>
              </a:rPr>
              <a:t>e</a:t>
            </a:r>
            <a:r>
              <a:rPr b="1" lang="en" sz="3600">
                <a:solidFill>
                  <a:srgbClr val="000000"/>
                </a:solidFill>
              </a:rPr>
              <a:t> is an event applicable to C, there is a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000000"/>
                </a:solidFill>
              </a:rPr>
              <a:t>bivalent configuration reachable by applying </a:t>
            </a:r>
            <a:r>
              <a:rPr b="1" i="1" lang="en" sz="3600">
                <a:solidFill>
                  <a:srgbClr val="000000"/>
                </a:solidFill>
              </a:rPr>
              <a:t>e</a:t>
            </a:r>
            <a:r>
              <a:rPr b="1" lang="en" sz="3600">
                <a:solidFill>
                  <a:srgbClr val="000000"/>
                </a:solidFill>
              </a:rPr>
              <a:t> last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i="1" lang="en" sz="3600">
                <a:solidFill>
                  <a:srgbClr val="000000"/>
                </a:solidFill>
              </a:rPr>
              <a:t>(this is the big one)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hape 7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Lemma 3</a:t>
            </a:r>
          </a:p>
        </p:txBody>
      </p:sp>
      <p:sp>
        <p:nvSpPr>
          <p:cNvPr id="747" name="Shape 747"/>
          <p:cNvSpPr txBox="1"/>
          <p:nvPr>
            <p:ph idx="1" type="body"/>
          </p:nvPr>
        </p:nvSpPr>
        <p:spPr>
          <a:xfrm>
            <a:off x="377050" y="428075"/>
            <a:ext cx="8520600" cy="234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000000"/>
                </a:solidFill>
              </a:rPr>
              <a:t>2 Ingredients: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000000"/>
                </a:solidFill>
              </a:rPr>
              <a:t>An event, </a:t>
            </a:r>
            <a:r>
              <a:rPr b="1" i="1" lang="en" sz="3600">
                <a:solidFill>
                  <a:srgbClr val="000000"/>
                </a:solidFill>
              </a:rPr>
              <a:t>e </a:t>
            </a:r>
            <a:r>
              <a:rPr b="1" lang="en" sz="3600">
                <a:solidFill>
                  <a:srgbClr val="000000"/>
                </a:solidFill>
              </a:rPr>
              <a:t>(fix any event)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000000"/>
                </a:solidFill>
              </a:rPr>
              <a:t>D - all configurations right after </a:t>
            </a:r>
            <a:r>
              <a:rPr b="1" i="1" lang="en" sz="360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748" name="Shape 748"/>
          <p:cNvSpPr/>
          <p:nvPr/>
        </p:nvSpPr>
        <p:spPr>
          <a:xfrm>
            <a:off x="504075" y="3256325"/>
            <a:ext cx="1773600" cy="1773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Any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Configuration</a:t>
            </a:r>
          </a:p>
        </p:txBody>
      </p:sp>
      <p:cxnSp>
        <p:nvCxnSpPr>
          <p:cNvPr id="749" name="Shape 749"/>
          <p:cNvCxnSpPr>
            <a:stCxn id="748" idx="6"/>
          </p:cNvCxnSpPr>
          <p:nvPr/>
        </p:nvCxnSpPr>
        <p:spPr>
          <a:xfrm>
            <a:off x="2277675" y="4143125"/>
            <a:ext cx="19044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750" name="Shape 750"/>
          <p:cNvSpPr txBox="1"/>
          <p:nvPr/>
        </p:nvSpPr>
        <p:spPr>
          <a:xfrm>
            <a:off x="2623075" y="3741775"/>
            <a:ext cx="17736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Receive e</a:t>
            </a:r>
          </a:p>
        </p:txBody>
      </p:sp>
      <p:sp>
        <p:nvSpPr>
          <p:cNvPr id="751" name="Shape 751"/>
          <p:cNvSpPr/>
          <p:nvPr/>
        </p:nvSpPr>
        <p:spPr>
          <a:xfrm>
            <a:off x="4182075" y="3256325"/>
            <a:ext cx="1773600" cy="1773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New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Configuration</a:t>
            </a:r>
          </a:p>
        </p:txBody>
      </p:sp>
      <p:sp>
        <p:nvSpPr>
          <p:cNvPr id="752" name="Shape 752"/>
          <p:cNvSpPr/>
          <p:nvPr/>
        </p:nvSpPr>
        <p:spPr>
          <a:xfrm>
            <a:off x="3920625" y="2893800"/>
            <a:ext cx="2315100" cy="2212500"/>
          </a:xfrm>
          <a:prstGeom prst="rect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3" name="Shape 753"/>
          <p:cNvSpPr txBox="1"/>
          <p:nvPr/>
        </p:nvSpPr>
        <p:spPr>
          <a:xfrm>
            <a:off x="6204650" y="3591475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solidFill>
                  <a:srgbClr val="FF9900"/>
                </a:solidFill>
              </a:rPr>
              <a:t>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3717850" y="58875"/>
            <a:ext cx="1839000" cy="4900800"/>
          </a:xfrm>
          <a:prstGeom prst="rect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https://upload.wikimedia.org/wikipedia/commons/thumb/5/53/CPT-FSM-01.svg/309px-CPT-FSM-01.svg.png"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1625" y="2583862"/>
            <a:ext cx="1366099" cy="1021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upload.wikimedia.org/wikipedia/commons/thumb/5/53/CPT-FSM-01.svg/309px-CPT-FSM-01.svg.png"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6275" y="3824025"/>
            <a:ext cx="1431450" cy="10701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upload.wikimedia.org/wikipedia/commons/thumb/5/53/CPT-FSM-01.svg/309px-CPT-FSM-01.svg.png"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4300" y="142887"/>
            <a:ext cx="1366099" cy="1021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upload.wikimedia.org/wikipedia/commons/thumb/5/53/CPT-FSM-01.svg/309px-CPT-FSM-01.svg.png"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8950" y="1383050"/>
            <a:ext cx="1431450" cy="107012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3856275" y="1956575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100101 - S3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3919500" y="98320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100101 - S3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3856275" y="314515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100101 - S3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3856275" y="441775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100101 - S3</a:t>
            </a:r>
          </a:p>
        </p:txBody>
      </p:sp>
      <p:sp>
        <p:nvSpPr>
          <p:cNvPr id="116" name="Shape 1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Consensus Example</a:t>
            </a:r>
          </a:p>
        </p:txBody>
      </p:sp>
      <p:pic>
        <p:nvPicPr>
          <p:cNvPr descr="https://media.licdn.com/mpr/mpr/AAEAAQAAAAAAAAcWAAAAJGYwYWNkM2RlLTI4YTAtNDAwNy1iNmEwLTdhMzhlMGFkZWQyZQ.jpg"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2052" y="-67275"/>
            <a:ext cx="2911949" cy="1668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media.licdn.com/mpr/mpr/AAEAAQAAAAAAAAcWAAAAJGYwYWNkM2RlLTI4YTAtNDAwNy1iNmEwLTdhMzhlMGFkZWQyZQ.jpg"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2052" y="1737375"/>
            <a:ext cx="2911949" cy="1668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media.licdn.com/mpr/mpr/AAEAAQAAAAAAAAcWAAAAJGYwYWNkM2RlLTI4YTAtNDAwNy1iNmEwLTdhMzhlMGFkZWQyZQ.jpg"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2052" y="3542025"/>
            <a:ext cx="2911949" cy="1668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mage.freepik.com/free-vector/multimedia-desktop-pc-illustration_72147494127.jpg" id="120" name="Shape 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9975" y="3994675"/>
            <a:ext cx="974074" cy="974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mage.freepik.com/free-vector/multimedia-desktop-pc-illustration_72147494127.jpg" id="121" name="Shape 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6750" y="976750"/>
            <a:ext cx="974074" cy="974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mage.freepik.com/free-vector/multimedia-desktop-pc-illustration_72147494127.jpg" id="122" name="Shape 1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899" y="2077850"/>
            <a:ext cx="974074" cy="974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mage.freepik.com/free-vector/multimedia-desktop-pc-illustration_72147494127.jpg" id="123" name="Shape 1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7825" y="1060750"/>
            <a:ext cx="974074" cy="974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mage.freepik.com/free-vector/multimedia-desktop-pc-illustration_72147494127.jpg" id="124" name="Shape 1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2775" y="2700200"/>
            <a:ext cx="974074" cy="974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mage.freepik.com/free-vector/multimedia-desktop-pc-illustration_72147494127.jpg" id="125" name="Shape 1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896425"/>
            <a:ext cx="974074" cy="974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mage.freepik.com/free-vector/multimedia-desktop-pc-illustration_72147494127.jpg" id="126" name="Shape 1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0825" y="3674275"/>
            <a:ext cx="974074" cy="974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mage.freepik.com/free-vector/multimedia-desktop-pc-illustration_72147494127.jpg" id="127" name="Shape 1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75" y="3994675"/>
            <a:ext cx="974074" cy="97407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1446900" y="2032350"/>
            <a:ext cx="14937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Clients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2940600" y="3353500"/>
            <a:ext cx="36684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Replicated Leader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6941175" y="2219800"/>
            <a:ext cx="16656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Storage</a:t>
            </a:r>
          </a:p>
        </p:txBody>
      </p:sp>
      <p:cxnSp>
        <p:nvCxnSpPr>
          <p:cNvPr id="131" name="Shape 131"/>
          <p:cNvCxnSpPr>
            <a:endCxn id="132" idx="1"/>
          </p:cNvCxnSpPr>
          <p:nvPr/>
        </p:nvCxnSpPr>
        <p:spPr>
          <a:xfrm flipH="1" rot="10800000">
            <a:off x="2624550" y="2533425"/>
            <a:ext cx="1083000" cy="12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33" name="Shape 133"/>
          <p:cNvCxnSpPr/>
          <p:nvPr/>
        </p:nvCxnSpPr>
        <p:spPr>
          <a:xfrm flipH="1" rot="10800000">
            <a:off x="2301649" y="2968562"/>
            <a:ext cx="1385700" cy="109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34" name="Shape 134"/>
          <p:cNvCxnSpPr/>
          <p:nvPr/>
        </p:nvCxnSpPr>
        <p:spPr>
          <a:xfrm flipH="1" rot="10800000">
            <a:off x="2719249" y="2819137"/>
            <a:ext cx="968100" cy="52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35" name="Shape 135"/>
          <p:cNvCxnSpPr/>
          <p:nvPr/>
        </p:nvCxnSpPr>
        <p:spPr>
          <a:xfrm>
            <a:off x="2301649" y="1438387"/>
            <a:ext cx="1432200" cy="717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36" name="Shape 136"/>
          <p:cNvCxnSpPr>
            <a:endCxn id="117" idx="1"/>
          </p:cNvCxnSpPr>
          <p:nvPr/>
        </p:nvCxnSpPr>
        <p:spPr>
          <a:xfrm flipH="1" rot="10800000">
            <a:off x="5619452" y="767100"/>
            <a:ext cx="612600" cy="49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37" name="Shape 137"/>
          <p:cNvCxnSpPr>
            <a:stCxn id="132" idx="3"/>
            <a:endCxn id="118" idx="1"/>
          </p:cNvCxnSpPr>
          <p:nvPr/>
        </p:nvCxnSpPr>
        <p:spPr>
          <a:xfrm>
            <a:off x="5571452" y="2533350"/>
            <a:ext cx="660600" cy="3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38" name="Shape 138"/>
          <p:cNvCxnSpPr>
            <a:endCxn id="119" idx="1"/>
          </p:cNvCxnSpPr>
          <p:nvPr/>
        </p:nvCxnSpPr>
        <p:spPr>
          <a:xfrm flipH="1" rot="10800000">
            <a:off x="5610152" y="4376400"/>
            <a:ext cx="621900" cy="30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Lemma 3</a:t>
            </a:r>
          </a:p>
        </p:txBody>
      </p:sp>
      <p:sp>
        <p:nvSpPr>
          <p:cNvPr id="759" name="Shape 759"/>
          <p:cNvSpPr txBox="1"/>
          <p:nvPr>
            <p:ph idx="1" type="body"/>
          </p:nvPr>
        </p:nvSpPr>
        <p:spPr>
          <a:xfrm>
            <a:off x="311700" y="12697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000000"/>
                </a:solidFill>
              </a:rPr>
              <a:t>We will show: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600">
              <a:solidFill>
                <a:srgbClr val="000000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000000"/>
                </a:solidFill>
              </a:rPr>
              <a:t>D </a:t>
            </a:r>
            <a:r>
              <a:rPr lang="en" sz="3600">
                <a:solidFill>
                  <a:srgbClr val="000000"/>
                </a:solidFill>
              </a:rPr>
              <a:t>has a bivalent configuration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</a:rPr>
              <a:t>(through </a:t>
            </a:r>
            <a:r>
              <a:rPr b="1" lang="en" sz="3600">
                <a:solidFill>
                  <a:srgbClr val="000000"/>
                </a:solidFill>
              </a:rPr>
              <a:t>series of contradictions</a:t>
            </a:r>
            <a:r>
              <a:rPr lang="en" sz="3600">
                <a:solidFill>
                  <a:srgbClr val="000000"/>
                </a:solidFill>
              </a:rPr>
              <a:t>)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Lemma 3 - Contradiction 1</a:t>
            </a:r>
          </a:p>
        </p:txBody>
      </p:sp>
      <p:sp>
        <p:nvSpPr>
          <p:cNvPr id="765" name="Shape 765"/>
          <p:cNvSpPr txBox="1"/>
          <p:nvPr>
            <p:ph idx="1" type="body"/>
          </p:nvPr>
        </p:nvSpPr>
        <p:spPr>
          <a:xfrm>
            <a:off x="311700" y="10643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600">
                <a:solidFill>
                  <a:srgbClr val="000000"/>
                </a:solidFill>
              </a:rPr>
              <a:t>D </a:t>
            </a:r>
            <a:r>
              <a:rPr lang="en" sz="3600">
                <a:solidFill>
                  <a:srgbClr val="000000"/>
                </a:solidFill>
              </a:rPr>
              <a:t>has only 1-valent configurations</a:t>
            </a:r>
          </a:p>
          <a:p>
            <a:pPr lvl="0" rtl="0">
              <a:spcBef>
                <a:spcPts val="0"/>
              </a:spcBef>
              <a:buNone/>
            </a:pPr>
            <a:r>
              <a:rPr i="1" lang="en" sz="3600">
                <a:solidFill>
                  <a:srgbClr val="000000"/>
                </a:solidFill>
              </a:rPr>
              <a:t>(E0 has seen e)</a:t>
            </a:r>
          </a:p>
        </p:txBody>
      </p:sp>
      <p:sp>
        <p:nvSpPr>
          <p:cNvPr id="766" name="Shape 766"/>
          <p:cNvSpPr/>
          <p:nvPr/>
        </p:nvSpPr>
        <p:spPr>
          <a:xfrm>
            <a:off x="168025" y="2630800"/>
            <a:ext cx="1773600" cy="1773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Initial C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Bivalent</a:t>
            </a:r>
          </a:p>
        </p:txBody>
      </p:sp>
      <p:cxnSp>
        <p:nvCxnSpPr>
          <p:cNvPr id="767" name="Shape 767"/>
          <p:cNvCxnSpPr>
            <a:stCxn id="766" idx="6"/>
          </p:cNvCxnSpPr>
          <p:nvPr/>
        </p:nvCxnSpPr>
        <p:spPr>
          <a:xfrm>
            <a:off x="1941625" y="3517600"/>
            <a:ext cx="19044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768" name="Shape 768"/>
          <p:cNvSpPr txBox="1"/>
          <p:nvPr/>
        </p:nvSpPr>
        <p:spPr>
          <a:xfrm>
            <a:off x="2287025" y="3116250"/>
            <a:ext cx="17736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Receive e</a:t>
            </a:r>
          </a:p>
        </p:txBody>
      </p:sp>
      <p:sp>
        <p:nvSpPr>
          <p:cNvPr id="769" name="Shape 769"/>
          <p:cNvSpPr/>
          <p:nvPr/>
        </p:nvSpPr>
        <p:spPr>
          <a:xfrm>
            <a:off x="3846025" y="2630800"/>
            <a:ext cx="1773600" cy="1773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E0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0 Valent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Shape 7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Lemma 3 - Contradiction 1</a:t>
            </a:r>
          </a:p>
        </p:txBody>
      </p:sp>
      <p:sp>
        <p:nvSpPr>
          <p:cNvPr id="775" name="Shape 775"/>
          <p:cNvSpPr txBox="1"/>
          <p:nvPr>
            <p:ph idx="1" type="body"/>
          </p:nvPr>
        </p:nvSpPr>
        <p:spPr>
          <a:xfrm>
            <a:off x="311700" y="10643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600">
                <a:solidFill>
                  <a:srgbClr val="000000"/>
                </a:solidFill>
              </a:rPr>
              <a:t>D </a:t>
            </a:r>
            <a:r>
              <a:rPr lang="en" sz="3600">
                <a:solidFill>
                  <a:srgbClr val="000000"/>
                </a:solidFill>
              </a:rPr>
              <a:t>has only 1-valent configurations</a:t>
            </a:r>
          </a:p>
          <a:p>
            <a:pPr lvl="0">
              <a:spcBef>
                <a:spcPts val="0"/>
              </a:spcBef>
              <a:buNone/>
            </a:pPr>
            <a:r>
              <a:rPr i="1" lang="en" sz="3600">
                <a:solidFill>
                  <a:srgbClr val="000000"/>
                </a:solidFill>
              </a:rPr>
              <a:t>(E0 has seen e)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000000"/>
              </a:solidFill>
            </a:endParaRPr>
          </a:p>
        </p:txBody>
      </p:sp>
      <p:sp>
        <p:nvSpPr>
          <p:cNvPr id="776" name="Shape 776"/>
          <p:cNvSpPr/>
          <p:nvPr/>
        </p:nvSpPr>
        <p:spPr>
          <a:xfrm>
            <a:off x="168025" y="2630800"/>
            <a:ext cx="1773600" cy="1773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Initial C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Bivalent</a:t>
            </a:r>
          </a:p>
        </p:txBody>
      </p:sp>
      <p:cxnSp>
        <p:nvCxnSpPr>
          <p:cNvPr id="777" name="Shape 777"/>
          <p:cNvCxnSpPr>
            <a:stCxn id="776" idx="6"/>
          </p:cNvCxnSpPr>
          <p:nvPr/>
        </p:nvCxnSpPr>
        <p:spPr>
          <a:xfrm>
            <a:off x="1941625" y="3517600"/>
            <a:ext cx="19044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778" name="Shape 778"/>
          <p:cNvSpPr txBox="1"/>
          <p:nvPr/>
        </p:nvSpPr>
        <p:spPr>
          <a:xfrm>
            <a:off x="2128325" y="3116250"/>
            <a:ext cx="17736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Just received </a:t>
            </a:r>
            <a:r>
              <a:rPr i="1" lang="en"/>
              <a:t>e</a:t>
            </a:r>
          </a:p>
        </p:txBody>
      </p:sp>
      <p:sp>
        <p:nvSpPr>
          <p:cNvPr id="779" name="Shape 779"/>
          <p:cNvSpPr/>
          <p:nvPr/>
        </p:nvSpPr>
        <p:spPr>
          <a:xfrm>
            <a:off x="6842475" y="2630800"/>
            <a:ext cx="1773600" cy="1773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E0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0 Valent</a:t>
            </a:r>
          </a:p>
        </p:txBody>
      </p:sp>
      <p:sp>
        <p:nvSpPr>
          <p:cNvPr id="780" name="Shape 780"/>
          <p:cNvSpPr/>
          <p:nvPr/>
        </p:nvSpPr>
        <p:spPr>
          <a:xfrm>
            <a:off x="3846025" y="2630800"/>
            <a:ext cx="1773600" cy="1773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F</a:t>
            </a:r>
            <a:r>
              <a:rPr lang="en" sz="1800"/>
              <a:t>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1 Valent?</a:t>
            </a:r>
          </a:p>
        </p:txBody>
      </p:sp>
      <p:cxnSp>
        <p:nvCxnSpPr>
          <p:cNvPr id="781" name="Shape 781"/>
          <p:cNvCxnSpPr>
            <a:endCxn id="779" idx="2"/>
          </p:cNvCxnSpPr>
          <p:nvPr/>
        </p:nvCxnSpPr>
        <p:spPr>
          <a:xfrm>
            <a:off x="5599275" y="3517600"/>
            <a:ext cx="1243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782" name="Shape 782"/>
          <p:cNvSpPr txBox="1"/>
          <p:nvPr/>
        </p:nvSpPr>
        <p:spPr>
          <a:xfrm>
            <a:off x="5619625" y="3116250"/>
            <a:ext cx="17736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Other events</a:t>
            </a:r>
          </a:p>
        </p:txBody>
      </p:sp>
      <p:sp>
        <p:nvSpPr>
          <p:cNvPr id="783" name="Shape 783"/>
          <p:cNvSpPr/>
          <p:nvPr/>
        </p:nvSpPr>
        <p:spPr>
          <a:xfrm>
            <a:off x="3615625" y="2487550"/>
            <a:ext cx="2315100" cy="2212500"/>
          </a:xfrm>
          <a:prstGeom prst="rect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4" name="Shape 784"/>
          <p:cNvSpPr txBox="1"/>
          <p:nvPr/>
        </p:nvSpPr>
        <p:spPr>
          <a:xfrm>
            <a:off x="5899650" y="3185225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FF9900"/>
                </a:solidFill>
              </a:rPr>
              <a:t>D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Shape 7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Lemma 3 - Contradiction 1</a:t>
            </a:r>
          </a:p>
        </p:txBody>
      </p:sp>
      <p:sp>
        <p:nvSpPr>
          <p:cNvPr id="790" name="Shape 790"/>
          <p:cNvSpPr txBox="1"/>
          <p:nvPr>
            <p:ph idx="1" type="body"/>
          </p:nvPr>
        </p:nvSpPr>
        <p:spPr>
          <a:xfrm>
            <a:off x="311700" y="10643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600">
                <a:solidFill>
                  <a:srgbClr val="000000"/>
                </a:solidFill>
              </a:rPr>
              <a:t>D </a:t>
            </a:r>
            <a:r>
              <a:rPr lang="en" sz="3600">
                <a:solidFill>
                  <a:srgbClr val="000000"/>
                </a:solidFill>
              </a:rPr>
              <a:t>has only 1-valent configurations</a:t>
            </a:r>
          </a:p>
          <a:p>
            <a:pPr lvl="0">
              <a:spcBef>
                <a:spcPts val="0"/>
              </a:spcBef>
              <a:buNone/>
            </a:pPr>
            <a:r>
              <a:rPr i="1" lang="en" sz="3600">
                <a:solidFill>
                  <a:srgbClr val="000000"/>
                </a:solidFill>
              </a:rPr>
              <a:t>(E0 has seen e)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000000"/>
              </a:solidFill>
            </a:endParaRPr>
          </a:p>
        </p:txBody>
      </p:sp>
      <p:sp>
        <p:nvSpPr>
          <p:cNvPr id="791" name="Shape 791"/>
          <p:cNvSpPr/>
          <p:nvPr/>
        </p:nvSpPr>
        <p:spPr>
          <a:xfrm>
            <a:off x="168025" y="2630800"/>
            <a:ext cx="1773600" cy="1773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Initial C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Bivalent</a:t>
            </a:r>
          </a:p>
        </p:txBody>
      </p:sp>
      <p:cxnSp>
        <p:nvCxnSpPr>
          <p:cNvPr id="792" name="Shape 792"/>
          <p:cNvCxnSpPr>
            <a:stCxn id="791" idx="6"/>
          </p:cNvCxnSpPr>
          <p:nvPr/>
        </p:nvCxnSpPr>
        <p:spPr>
          <a:xfrm>
            <a:off x="1941625" y="3517600"/>
            <a:ext cx="19044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793" name="Shape 793"/>
          <p:cNvSpPr txBox="1"/>
          <p:nvPr/>
        </p:nvSpPr>
        <p:spPr>
          <a:xfrm>
            <a:off x="2128325" y="3116250"/>
            <a:ext cx="17736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Just received </a:t>
            </a:r>
            <a:r>
              <a:rPr i="1" lang="en"/>
              <a:t>e</a:t>
            </a:r>
          </a:p>
        </p:txBody>
      </p:sp>
      <p:sp>
        <p:nvSpPr>
          <p:cNvPr id="794" name="Shape 794"/>
          <p:cNvSpPr/>
          <p:nvPr/>
        </p:nvSpPr>
        <p:spPr>
          <a:xfrm>
            <a:off x="6842475" y="2630800"/>
            <a:ext cx="1773600" cy="1773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E0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0 Valent</a:t>
            </a:r>
          </a:p>
        </p:txBody>
      </p:sp>
      <p:sp>
        <p:nvSpPr>
          <p:cNvPr id="795" name="Shape 795"/>
          <p:cNvSpPr/>
          <p:nvPr/>
        </p:nvSpPr>
        <p:spPr>
          <a:xfrm>
            <a:off x="3846025" y="2630800"/>
            <a:ext cx="1773600" cy="1773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F0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1 Valent?</a:t>
            </a:r>
          </a:p>
        </p:txBody>
      </p:sp>
      <p:cxnSp>
        <p:nvCxnSpPr>
          <p:cNvPr id="796" name="Shape 796"/>
          <p:cNvCxnSpPr>
            <a:endCxn id="794" idx="2"/>
          </p:cNvCxnSpPr>
          <p:nvPr/>
        </p:nvCxnSpPr>
        <p:spPr>
          <a:xfrm>
            <a:off x="5599275" y="3517600"/>
            <a:ext cx="1243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797" name="Shape 797"/>
          <p:cNvSpPr txBox="1"/>
          <p:nvPr/>
        </p:nvSpPr>
        <p:spPr>
          <a:xfrm>
            <a:off x="5619625" y="3116250"/>
            <a:ext cx="17736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Other events</a:t>
            </a:r>
          </a:p>
        </p:txBody>
      </p:sp>
      <p:cxnSp>
        <p:nvCxnSpPr>
          <p:cNvPr id="798" name="Shape 798"/>
          <p:cNvCxnSpPr/>
          <p:nvPr/>
        </p:nvCxnSpPr>
        <p:spPr>
          <a:xfrm>
            <a:off x="3573150" y="2518750"/>
            <a:ext cx="1997700" cy="1997700"/>
          </a:xfrm>
          <a:prstGeom prst="straightConnector1">
            <a:avLst/>
          </a:prstGeom>
          <a:noFill/>
          <a:ln cap="flat" cmpd="sng" w="2286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99" name="Shape 799"/>
          <p:cNvCxnSpPr/>
          <p:nvPr/>
        </p:nvCxnSpPr>
        <p:spPr>
          <a:xfrm>
            <a:off x="168025" y="1473250"/>
            <a:ext cx="75324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800" name="Shape 800"/>
          <p:cNvSpPr/>
          <p:nvPr/>
        </p:nvSpPr>
        <p:spPr>
          <a:xfrm>
            <a:off x="3615825" y="2436600"/>
            <a:ext cx="2315100" cy="2212500"/>
          </a:xfrm>
          <a:prstGeom prst="rect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1" name="Shape 801"/>
          <p:cNvSpPr txBox="1"/>
          <p:nvPr/>
        </p:nvSpPr>
        <p:spPr>
          <a:xfrm>
            <a:off x="5899850" y="3134275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FF9900"/>
                </a:solidFill>
              </a:rPr>
              <a:t>D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Shape 8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Lemma 3 - Contradiction 1</a:t>
            </a:r>
          </a:p>
        </p:txBody>
      </p:sp>
      <p:sp>
        <p:nvSpPr>
          <p:cNvPr id="807" name="Shape 807"/>
          <p:cNvSpPr txBox="1"/>
          <p:nvPr>
            <p:ph idx="1" type="body"/>
          </p:nvPr>
        </p:nvSpPr>
        <p:spPr>
          <a:xfrm>
            <a:off x="311700" y="10643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solidFill>
                  <a:srgbClr val="000000"/>
                </a:solidFill>
              </a:rPr>
              <a:t>D </a:t>
            </a:r>
            <a:r>
              <a:rPr lang="en" sz="3600">
                <a:solidFill>
                  <a:srgbClr val="000000"/>
                </a:solidFill>
              </a:rPr>
              <a:t>has only 1-valent configurations</a:t>
            </a:r>
          </a:p>
          <a:p>
            <a:pPr lvl="0" rtl="0">
              <a:spcBef>
                <a:spcPts val="0"/>
              </a:spcBef>
              <a:buNone/>
            </a:pPr>
            <a:r>
              <a:rPr i="1" lang="en" sz="3600">
                <a:solidFill>
                  <a:srgbClr val="000000"/>
                </a:solidFill>
              </a:rPr>
              <a:t>(E0 has not seen e)</a:t>
            </a:r>
          </a:p>
        </p:txBody>
      </p:sp>
      <p:sp>
        <p:nvSpPr>
          <p:cNvPr id="808" name="Shape 808"/>
          <p:cNvSpPr/>
          <p:nvPr/>
        </p:nvSpPr>
        <p:spPr>
          <a:xfrm>
            <a:off x="168025" y="2630800"/>
            <a:ext cx="1773600" cy="1773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Initial C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Bivalent</a:t>
            </a:r>
          </a:p>
        </p:txBody>
      </p:sp>
      <p:cxnSp>
        <p:nvCxnSpPr>
          <p:cNvPr id="809" name="Shape 809"/>
          <p:cNvCxnSpPr>
            <a:stCxn id="808" idx="6"/>
          </p:cNvCxnSpPr>
          <p:nvPr/>
        </p:nvCxnSpPr>
        <p:spPr>
          <a:xfrm>
            <a:off x="1941625" y="3517600"/>
            <a:ext cx="19044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810" name="Shape 810"/>
          <p:cNvSpPr txBox="1"/>
          <p:nvPr/>
        </p:nvSpPr>
        <p:spPr>
          <a:xfrm>
            <a:off x="2287025" y="3116250"/>
            <a:ext cx="17736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Events (no </a:t>
            </a:r>
            <a:r>
              <a:rPr i="1" lang="en"/>
              <a:t>e</a:t>
            </a:r>
            <a:r>
              <a:rPr lang="en"/>
              <a:t>)</a:t>
            </a:r>
          </a:p>
        </p:txBody>
      </p:sp>
      <p:sp>
        <p:nvSpPr>
          <p:cNvPr id="811" name="Shape 811"/>
          <p:cNvSpPr/>
          <p:nvPr/>
        </p:nvSpPr>
        <p:spPr>
          <a:xfrm>
            <a:off x="3846025" y="2630800"/>
            <a:ext cx="1773600" cy="1773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E0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0 Valent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Shape 8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Lemma 3 - Contradiction 1</a:t>
            </a:r>
          </a:p>
        </p:txBody>
      </p:sp>
      <p:sp>
        <p:nvSpPr>
          <p:cNvPr id="817" name="Shape 817"/>
          <p:cNvSpPr txBox="1"/>
          <p:nvPr>
            <p:ph idx="1" type="body"/>
          </p:nvPr>
        </p:nvSpPr>
        <p:spPr>
          <a:xfrm>
            <a:off x="311700" y="10643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solidFill>
                  <a:srgbClr val="000000"/>
                </a:solidFill>
              </a:rPr>
              <a:t>D </a:t>
            </a:r>
            <a:r>
              <a:rPr lang="en" sz="3600">
                <a:solidFill>
                  <a:srgbClr val="000000"/>
                </a:solidFill>
              </a:rPr>
              <a:t>has only 1-valent configurations</a:t>
            </a:r>
          </a:p>
          <a:p>
            <a:pPr lvl="0" rtl="0">
              <a:spcBef>
                <a:spcPts val="0"/>
              </a:spcBef>
              <a:buNone/>
            </a:pPr>
            <a:r>
              <a:rPr i="1" lang="en" sz="3600">
                <a:solidFill>
                  <a:srgbClr val="000000"/>
                </a:solidFill>
              </a:rPr>
              <a:t>(E0 has not seen e)</a:t>
            </a:r>
          </a:p>
        </p:txBody>
      </p:sp>
      <p:sp>
        <p:nvSpPr>
          <p:cNvPr id="818" name="Shape 818"/>
          <p:cNvSpPr/>
          <p:nvPr/>
        </p:nvSpPr>
        <p:spPr>
          <a:xfrm>
            <a:off x="168025" y="2630800"/>
            <a:ext cx="1773600" cy="1773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Initial C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Bivalent</a:t>
            </a:r>
          </a:p>
        </p:txBody>
      </p:sp>
      <p:cxnSp>
        <p:nvCxnSpPr>
          <p:cNvPr id="819" name="Shape 819"/>
          <p:cNvCxnSpPr>
            <a:stCxn id="818" idx="6"/>
          </p:cNvCxnSpPr>
          <p:nvPr/>
        </p:nvCxnSpPr>
        <p:spPr>
          <a:xfrm>
            <a:off x="1941625" y="3517600"/>
            <a:ext cx="19044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820" name="Shape 820"/>
          <p:cNvSpPr txBox="1"/>
          <p:nvPr/>
        </p:nvSpPr>
        <p:spPr>
          <a:xfrm>
            <a:off x="2287025" y="3116250"/>
            <a:ext cx="17736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Events (no </a:t>
            </a:r>
            <a:r>
              <a:rPr i="1" lang="en"/>
              <a:t>e</a:t>
            </a:r>
            <a:r>
              <a:rPr lang="en"/>
              <a:t>)</a:t>
            </a:r>
          </a:p>
        </p:txBody>
      </p:sp>
      <p:sp>
        <p:nvSpPr>
          <p:cNvPr id="821" name="Shape 821"/>
          <p:cNvSpPr/>
          <p:nvPr/>
        </p:nvSpPr>
        <p:spPr>
          <a:xfrm>
            <a:off x="3846025" y="2630800"/>
            <a:ext cx="1773600" cy="1773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E0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0 Valent</a:t>
            </a:r>
          </a:p>
        </p:txBody>
      </p:sp>
      <p:cxnSp>
        <p:nvCxnSpPr>
          <p:cNvPr id="822" name="Shape 822"/>
          <p:cNvCxnSpPr/>
          <p:nvPr/>
        </p:nvCxnSpPr>
        <p:spPr>
          <a:xfrm>
            <a:off x="5602475" y="3586050"/>
            <a:ext cx="7545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823" name="Shape 823"/>
          <p:cNvSpPr txBox="1"/>
          <p:nvPr/>
        </p:nvSpPr>
        <p:spPr>
          <a:xfrm>
            <a:off x="5798525" y="3190900"/>
            <a:ext cx="17736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/>
              <a:t>e</a:t>
            </a:r>
          </a:p>
        </p:txBody>
      </p:sp>
      <p:sp>
        <p:nvSpPr>
          <p:cNvPr id="824" name="Shape 824"/>
          <p:cNvSpPr/>
          <p:nvPr/>
        </p:nvSpPr>
        <p:spPr>
          <a:xfrm>
            <a:off x="6356975" y="2699250"/>
            <a:ext cx="1773600" cy="1773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F</a:t>
            </a:r>
            <a:r>
              <a:rPr lang="en" sz="1800"/>
              <a:t>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1 Valent?</a:t>
            </a:r>
          </a:p>
        </p:txBody>
      </p:sp>
      <p:sp>
        <p:nvSpPr>
          <p:cNvPr id="825" name="Shape 825"/>
          <p:cNvSpPr/>
          <p:nvPr/>
        </p:nvSpPr>
        <p:spPr>
          <a:xfrm>
            <a:off x="6257600" y="2479800"/>
            <a:ext cx="2315100" cy="2212500"/>
          </a:xfrm>
          <a:prstGeom prst="rect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6" name="Shape 826"/>
          <p:cNvSpPr txBox="1"/>
          <p:nvPr/>
        </p:nvSpPr>
        <p:spPr>
          <a:xfrm>
            <a:off x="8541625" y="3177475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FF9900"/>
                </a:solidFill>
              </a:rPr>
              <a:t>D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Shape 8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Lemma 3 - Contradiction 1</a:t>
            </a:r>
          </a:p>
        </p:txBody>
      </p:sp>
      <p:sp>
        <p:nvSpPr>
          <p:cNvPr id="832" name="Shape 832"/>
          <p:cNvSpPr txBox="1"/>
          <p:nvPr>
            <p:ph idx="1" type="body"/>
          </p:nvPr>
        </p:nvSpPr>
        <p:spPr>
          <a:xfrm>
            <a:off x="311700" y="10643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solidFill>
                  <a:srgbClr val="000000"/>
                </a:solidFill>
              </a:rPr>
              <a:t>D </a:t>
            </a:r>
            <a:r>
              <a:rPr lang="en" sz="3600">
                <a:solidFill>
                  <a:srgbClr val="000000"/>
                </a:solidFill>
              </a:rPr>
              <a:t>has only 1-valent configurations</a:t>
            </a:r>
          </a:p>
          <a:p>
            <a:pPr lvl="0" rtl="0">
              <a:spcBef>
                <a:spcPts val="0"/>
              </a:spcBef>
              <a:buNone/>
            </a:pPr>
            <a:r>
              <a:rPr i="1" lang="en" sz="3600">
                <a:solidFill>
                  <a:srgbClr val="000000"/>
                </a:solidFill>
              </a:rPr>
              <a:t>(E0 has not seen e)</a:t>
            </a:r>
          </a:p>
        </p:txBody>
      </p:sp>
      <p:sp>
        <p:nvSpPr>
          <p:cNvPr id="833" name="Shape 833"/>
          <p:cNvSpPr/>
          <p:nvPr/>
        </p:nvSpPr>
        <p:spPr>
          <a:xfrm>
            <a:off x="168025" y="2630800"/>
            <a:ext cx="1773600" cy="1773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Initial C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Bivalent</a:t>
            </a:r>
          </a:p>
        </p:txBody>
      </p:sp>
      <p:cxnSp>
        <p:nvCxnSpPr>
          <p:cNvPr id="834" name="Shape 834"/>
          <p:cNvCxnSpPr>
            <a:stCxn id="833" idx="6"/>
          </p:cNvCxnSpPr>
          <p:nvPr/>
        </p:nvCxnSpPr>
        <p:spPr>
          <a:xfrm>
            <a:off x="1941625" y="3517600"/>
            <a:ext cx="19044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835" name="Shape 835"/>
          <p:cNvSpPr txBox="1"/>
          <p:nvPr/>
        </p:nvSpPr>
        <p:spPr>
          <a:xfrm>
            <a:off x="2287025" y="3116250"/>
            <a:ext cx="17736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Events (no </a:t>
            </a:r>
            <a:r>
              <a:rPr i="1" lang="en"/>
              <a:t>e</a:t>
            </a:r>
            <a:r>
              <a:rPr lang="en"/>
              <a:t>)</a:t>
            </a:r>
          </a:p>
        </p:txBody>
      </p:sp>
      <p:sp>
        <p:nvSpPr>
          <p:cNvPr id="836" name="Shape 836"/>
          <p:cNvSpPr/>
          <p:nvPr/>
        </p:nvSpPr>
        <p:spPr>
          <a:xfrm>
            <a:off x="3846025" y="2630800"/>
            <a:ext cx="1773600" cy="1773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E0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0 Valent</a:t>
            </a:r>
          </a:p>
        </p:txBody>
      </p:sp>
      <p:cxnSp>
        <p:nvCxnSpPr>
          <p:cNvPr id="837" name="Shape 837"/>
          <p:cNvCxnSpPr/>
          <p:nvPr/>
        </p:nvCxnSpPr>
        <p:spPr>
          <a:xfrm>
            <a:off x="5602475" y="3586050"/>
            <a:ext cx="7545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838" name="Shape 838"/>
          <p:cNvSpPr txBox="1"/>
          <p:nvPr/>
        </p:nvSpPr>
        <p:spPr>
          <a:xfrm>
            <a:off x="5798525" y="3190900"/>
            <a:ext cx="17736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/>
              <a:t>e</a:t>
            </a:r>
          </a:p>
        </p:txBody>
      </p:sp>
      <p:sp>
        <p:nvSpPr>
          <p:cNvPr id="839" name="Shape 839"/>
          <p:cNvSpPr/>
          <p:nvPr/>
        </p:nvSpPr>
        <p:spPr>
          <a:xfrm>
            <a:off x="6356975" y="2699250"/>
            <a:ext cx="1773600" cy="1773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F0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1 Valent?</a:t>
            </a:r>
          </a:p>
        </p:txBody>
      </p:sp>
      <p:sp>
        <p:nvSpPr>
          <p:cNvPr id="840" name="Shape 840"/>
          <p:cNvSpPr/>
          <p:nvPr/>
        </p:nvSpPr>
        <p:spPr>
          <a:xfrm>
            <a:off x="6257600" y="2479800"/>
            <a:ext cx="2315100" cy="2212500"/>
          </a:xfrm>
          <a:prstGeom prst="rect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1" name="Shape 841"/>
          <p:cNvSpPr txBox="1"/>
          <p:nvPr/>
        </p:nvSpPr>
        <p:spPr>
          <a:xfrm>
            <a:off x="8541625" y="3177475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FF9900"/>
                </a:solidFill>
              </a:rPr>
              <a:t>D</a:t>
            </a:r>
          </a:p>
        </p:txBody>
      </p:sp>
      <p:cxnSp>
        <p:nvCxnSpPr>
          <p:cNvPr id="842" name="Shape 842"/>
          <p:cNvCxnSpPr/>
          <p:nvPr/>
        </p:nvCxnSpPr>
        <p:spPr>
          <a:xfrm>
            <a:off x="6301750" y="2593425"/>
            <a:ext cx="1997700" cy="1997700"/>
          </a:xfrm>
          <a:prstGeom prst="straightConnector1">
            <a:avLst/>
          </a:prstGeom>
          <a:noFill/>
          <a:ln cap="flat" cmpd="sng" w="2286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43" name="Shape 843"/>
          <p:cNvCxnSpPr/>
          <p:nvPr/>
        </p:nvCxnSpPr>
        <p:spPr>
          <a:xfrm>
            <a:off x="86825" y="1445250"/>
            <a:ext cx="75324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Shape 848"/>
          <p:cNvSpPr txBox="1"/>
          <p:nvPr>
            <p:ph type="title"/>
          </p:nvPr>
        </p:nvSpPr>
        <p:spPr>
          <a:xfrm>
            <a:off x="311700" y="1929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849" name="Shape 849"/>
          <p:cNvSpPr txBox="1"/>
          <p:nvPr>
            <p:ph idx="1" type="body"/>
          </p:nvPr>
        </p:nvSpPr>
        <p:spPr>
          <a:xfrm>
            <a:off x="311700" y="81235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>
                <a:solidFill>
                  <a:srgbClr val="000000"/>
                </a:solidFill>
              </a:rPr>
              <a:t>Disproven</a:t>
            </a:r>
            <a:r>
              <a:rPr lang="en" sz="2400">
                <a:solidFill>
                  <a:srgbClr val="000000"/>
                </a:solidFill>
              </a:rPr>
              <a:t>: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>
                <a:solidFill>
                  <a:srgbClr val="000000"/>
                </a:solidFill>
              </a:rPr>
              <a:t>D </a:t>
            </a:r>
            <a:r>
              <a:rPr lang="en" sz="2400">
                <a:solidFill>
                  <a:srgbClr val="000000"/>
                </a:solidFill>
              </a:rPr>
              <a:t>has only 1-valent configurations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>
                <a:solidFill>
                  <a:srgbClr val="000000"/>
                </a:solidFill>
              </a:rPr>
              <a:t>D </a:t>
            </a:r>
            <a:r>
              <a:rPr lang="en" sz="2400">
                <a:solidFill>
                  <a:srgbClr val="000000"/>
                </a:solidFill>
              </a:rPr>
              <a:t>has only 0-valent configurations (same)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>
                <a:solidFill>
                  <a:srgbClr val="000000"/>
                </a:solidFill>
              </a:rPr>
              <a:t>2 Possibilities: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>
                <a:solidFill>
                  <a:srgbClr val="000000"/>
                </a:solidFill>
              </a:rPr>
              <a:t>D</a:t>
            </a:r>
            <a:r>
              <a:rPr lang="en" sz="2400">
                <a:solidFill>
                  <a:srgbClr val="000000"/>
                </a:solidFill>
              </a:rPr>
              <a:t> has only 1, 0 valent configurations (no bivalent) [next]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000000"/>
                </a:solidFill>
              </a:rPr>
              <a:t>D </a:t>
            </a:r>
            <a:r>
              <a:rPr lang="en" sz="2400">
                <a:solidFill>
                  <a:srgbClr val="000000"/>
                </a:solidFill>
              </a:rPr>
              <a:t>has bivalent configurations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 txBox="1"/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Lemma 3 - Contradiction 1</a:t>
            </a:r>
          </a:p>
        </p:txBody>
      </p:sp>
      <p:sp>
        <p:nvSpPr>
          <p:cNvPr id="855" name="Shape 855"/>
          <p:cNvSpPr txBox="1"/>
          <p:nvPr>
            <p:ph idx="1" type="body"/>
          </p:nvPr>
        </p:nvSpPr>
        <p:spPr>
          <a:xfrm>
            <a:off x="274350" y="5605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solidFill>
                  <a:srgbClr val="000000"/>
                </a:solidFill>
              </a:rPr>
              <a:t>D </a:t>
            </a:r>
            <a:r>
              <a:rPr lang="en" sz="3600">
                <a:solidFill>
                  <a:srgbClr val="000000"/>
                </a:solidFill>
              </a:rPr>
              <a:t>has only 1, 0-valent configurations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3600">
              <a:solidFill>
                <a:srgbClr val="000000"/>
              </a:solidFill>
            </a:endParaRPr>
          </a:p>
        </p:txBody>
      </p:sp>
      <p:sp>
        <p:nvSpPr>
          <p:cNvPr id="856" name="Shape 856"/>
          <p:cNvSpPr/>
          <p:nvPr/>
        </p:nvSpPr>
        <p:spPr>
          <a:xfrm>
            <a:off x="168025" y="2630800"/>
            <a:ext cx="1773600" cy="1773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Initial C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Bivalent</a:t>
            </a:r>
          </a:p>
        </p:txBody>
      </p:sp>
      <p:cxnSp>
        <p:nvCxnSpPr>
          <p:cNvPr id="857" name="Shape 857"/>
          <p:cNvCxnSpPr>
            <a:stCxn id="856" idx="6"/>
            <a:endCxn id="858" idx="2"/>
          </p:cNvCxnSpPr>
          <p:nvPr/>
        </p:nvCxnSpPr>
        <p:spPr>
          <a:xfrm flipH="1" rot="10800000">
            <a:off x="1941625" y="2268700"/>
            <a:ext cx="3920700" cy="1248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859" name="Shape 859"/>
          <p:cNvSpPr txBox="1"/>
          <p:nvPr/>
        </p:nvSpPr>
        <p:spPr>
          <a:xfrm rot="-1031979">
            <a:off x="2434635" y="2655461"/>
            <a:ext cx="1773406" cy="3268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Events (just got </a:t>
            </a:r>
            <a:r>
              <a:rPr i="1" lang="en"/>
              <a:t>e</a:t>
            </a:r>
            <a:r>
              <a:rPr lang="en"/>
              <a:t>)</a:t>
            </a:r>
          </a:p>
        </p:txBody>
      </p:sp>
      <p:sp>
        <p:nvSpPr>
          <p:cNvPr id="858" name="Shape 858"/>
          <p:cNvSpPr/>
          <p:nvPr/>
        </p:nvSpPr>
        <p:spPr>
          <a:xfrm>
            <a:off x="5862300" y="1381912"/>
            <a:ext cx="1773600" cy="1773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D</a:t>
            </a:r>
            <a:r>
              <a:rPr lang="en" sz="1800"/>
              <a:t>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0 Valent</a:t>
            </a:r>
          </a:p>
        </p:txBody>
      </p:sp>
      <p:sp>
        <p:nvSpPr>
          <p:cNvPr id="860" name="Shape 860"/>
          <p:cNvSpPr/>
          <p:nvPr/>
        </p:nvSpPr>
        <p:spPr>
          <a:xfrm>
            <a:off x="5526250" y="1260200"/>
            <a:ext cx="2538900" cy="3883200"/>
          </a:xfrm>
          <a:prstGeom prst="rect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1" name="Shape 861"/>
          <p:cNvSpPr txBox="1"/>
          <p:nvPr/>
        </p:nvSpPr>
        <p:spPr>
          <a:xfrm>
            <a:off x="8273325" y="205140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FF9900"/>
                </a:solidFill>
              </a:rPr>
              <a:t>D</a:t>
            </a:r>
          </a:p>
        </p:txBody>
      </p:sp>
      <p:sp>
        <p:nvSpPr>
          <p:cNvPr id="862" name="Shape 862"/>
          <p:cNvSpPr/>
          <p:nvPr/>
        </p:nvSpPr>
        <p:spPr>
          <a:xfrm>
            <a:off x="5862300" y="3369887"/>
            <a:ext cx="1773600" cy="1773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D1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1 Valent</a:t>
            </a:r>
          </a:p>
        </p:txBody>
      </p:sp>
      <p:cxnSp>
        <p:nvCxnSpPr>
          <p:cNvPr id="863" name="Shape 863"/>
          <p:cNvCxnSpPr>
            <a:stCxn id="856" idx="6"/>
            <a:endCxn id="862" idx="2"/>
          </p:cNvCxnSpPr>
          <p:nvPr/>
        </p:nvCxnSpPr>
        <p:spPr>
          <a:xfrm>
            <a:off x="1941625" y="3517600"/>
            <a:ext cx="3920700" cy="739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864" name="Shape 864"/>
          <p:cNvSpPr txBox="1"/>
          <p:nvPr/>
        </p:nvSpPr>
        <p:spPr>
          <a:xfrm rot="684298">
            <a:off x="2434561" y="3790131"/>
            <a:ext cx="1773519" cy="326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Events (just got </a:t>
            </a:r>
            <a:r>
              <a:rPr i="1" lang="en"/>
              <a:t>e</a:t>
            </a:r>
            <a:r>
              <a:rPr lang="en"/>
              <a:t>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Shape 869"/>
          <p:cNvSpPr txBox="1"/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Lemma 3 - Contradiction 1</a:t>
            </a:r>
          </a:p>
        </p:txBody>
      </p:sp>
      <p:sp>
        <p:nvSpPr>
          <p:cNvPr id="870" name="Shape 870"/>
          <p:cNvSpPr txBox="1"/>
          <p:nvPr>
            <p:ph idx="1" type="body"/>
          </p:nvPr>
        </p:nvSpPr>
        <p:spPr>
          <a:xfrm>
            <a:off x="274350" y="5605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solidFill>
                  <a:srgbClr val="000000"/>
                </a:solidFill>
              </a:rPr>
              <a:t>D </a:t>
            </a:r>
            <a:r>
              <a:rPr lang="en" sz="3600">
                <a:solidFill>
                  <a:srgbClr val="000000"/>
                </a:solidFill>
              </a:rPr>
              <a:t>has only 1, 0-valent configurations</a:t>
            </a:r>
          </a:p>
          <a:p>
            <a:pPr lvl="0" rtl="0">
              <a:spcBef>
                <a:spcPts val="0"/>
              </a:spcBef>
              <a:buNone/>
            </a:pPr>
            <a:r>
              <a:rPr i="1" lang="en" sz="2400">
                <a:solidFill>
                  <a:srgbClr val="000000"/>
                </a:solidFill>
              </a:rPr>
              <a:t>(e’ and e have different destinations)</a:t>
            </a:r>
          </a:p>
        </p:txBody>
      </p:sp>
      <p:sp>
        <p:nvSpPr>
          <p:cNvPr id="871" name="Shape 871"/>
          <p:cNvSpPr/>
          <p:nvPr/>
        </p:nvSpPr>
        <p:spPr>
          <a:xfrm>
            <a:off x="168025" y="2630800"/>
            <a:ext cx="1773600" cy="1773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Initial C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Bivalent</a:t>
            </a:r>
          </a:p>
        </p:txBody>
      </p:sp>
      <p:cxnSp>
        <p:nvCxnSpPr>
          <p:cNvPr id="872" name="Shape 872"/>
          <p:cNvCxnSpPr>
            <a:stCxn id="871" idx="6"/>
            <a:endCxn id="873" idx="2"/>
          </p:cNvCxnSpPr>
          <p:nvPr/>
        </p:nvCxnSpPr>
        <p:spPr>
          <a:xfrm flipH="1" rot="10800000">
            <a:off x="1941625" y="2268700"/>
            <a:ext cx="3920700" cy="1248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874" name="Shape 874"/>
          <p:cNvSpPr txBox="1"/>
          <p:nvPr/>
        </p:nvSpPr>
        <p:spPr>
          <a:xfrm rot="-1031979">
            <a:off x="2435696" y="2655306"/>
            <a:ext cx="1773406" cy="3337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Events (just got </a:t>
            </a:r>
            <a:r>
              <a:rPr i="1" lang="en"/>
              <a:t>e</a:t>
            </a:r>
            <a:r>
              <a:rPr lang="en"/>
              <a:t>)</a:t>
            </a:r>
          </a:p>
        </p:txBody>
      </p:sp>
      <p:sp>
        <p:nvSpPr>
          <p:cNvPr id="873" name="Shape 873"/>
          <p:cNvSpPr/>
          <p:nvPr/>
        </p:nvSpPr>
        <p:spPr>
          <a:xfrm>
            <a:off x="5862300" y="1381912"/>
            <a:ext cx="1773600" cy="1773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D0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0 Valent</a:t>
            </a:r>
          </a:p>
        </p:txBody>
      </p:sp>
      <p:sp>
        <p:nvSpPr>
          <p:cNvPr id="875" name="Shape 875"/>
          <p:cNvSpPr/>
          <p:nvPr/>
        </p:nvSpPr>
        <p:spPr>
          <a:xfrm>
            <a:off x="5526250" y="1260200"/>
            <a:ext cx="2538900" cy="3883200"/>
          </a:xfrm>
          <a:prstGeom prst="rect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6" name="Shape 876"/>
          <p:cNvSpPr txBox="1"/>
          <p:nvPr/>
        </p:nvSpPr>
        <p:spPr>
          <a:xfrm>
            <a:off x="8273325" y="205140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FF9900"/>
                </a:solidFill>
              </a:rPr>
              <a:t>D</a:t>
            </a:r>
          </a:p>
        </p:txBody>
      </p:sp>
      <p:sp>
        <p:nvSpPr>
          <p:cNvPr id="877" name="Shape 877"/>
          <p:cNvSpPr/>
          <p:nvPr/>
        </p:nvSpPr>
        <p:spPr>
          <a:xfrm>
            <a:off x="5862300" y="3369887"/>
            <a:ext cx="1773600" cy="1773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D1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1 Valent</a:t>
            </a:r>
          </a:p>
        </p:txBody>
      </p:sp>
      <p:cxnSp>
        <p:nvCxnSpPr>
          <p:cNvPr id="878" name="Shape 878"/>
          <p:cNvCxnSpPr>
            <a:stCxn id="871" idx="6"/>
          </p:cNvCxnSpPr>
          <p:nvPr/>
        </p:nvCxnSpPr>
        <p:spPr>
          <a:xfrm>
            <a:off x="1941625" y="3517600"/>
            <a:ext cx="1213500" cy="263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879" name="Shape 879"/>
          <p:cNvSpPr txBox="1"/>
          <p:nvPr/>
        </p:nvSpPr>
        <p:spPr>
          <a:xfrm rot="684298">
            <a:off x="1956511" y="3734106"/>
            <a:ext cx="1773519" cy="326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(just got </a:t>
            </a:r>
            <a:r>
              <a:rPr i="1" lang="en"/>
              <a:t>e’</a:t>
            </a:r>
            <a:r>
              <a:rPr lang="en"/>
              <a:t>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(just became 1-valent)</a:t>
            </a:r>
          </a:p>
        </p:txBody>
      </p:sp>
      <p:sp>
        <p:nvSpPr>
          <p:cNvPr id="880" name="Shape 880"/>
          <p:cNvSpPr/>
          <p:nvPr/>
        </p:nvSpPr>
        <p:spPr>
          <a:xfrm>
            <a:off x="3155125" y="3237212"/>
            <a:ext cx="1773600" cy="1773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C0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1 Valent</a:t>
            </a:r>
          </a:p>
        </p:txBody>
      </p:sp>
      <p:cxnSp>
        <p:nvCxnSpPr>
          <p:cNvPr id="881" name="Shape 881"/>
          <p:cNvCxnSpPr>
            <a:endCxn id="877" idx="2"/>
          </p:cNvCxnSpPr>
          <p:nvPr/>
        </p:nvCxnSpPr>
        <p:spPr>
          <a:xfrm>
            <a:off x="4928700" y="4142087"/>
            <a:ext cx="933600" cy="114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882" name="Shape 882"/>
          <p:cNvSpPr txBox="1"/>
          <p:nvPr/>
        </p:nvSpPr>
        <p:spPr>
          <a:xfrm rot="493153">
            <a:off x="4891563" y="3905715"/>
            <a:ext cx="1773213" cy="333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(just got </a:t>
            </a:r>
            <a:r>
              <a:rPr i="1" lang="en"/>
              <a:t>e</a:t>
            </a:r>
            <a:r>
              <a:rPr lang="en"/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Consensus Summary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Important problem!  We’ve already talked quite a bit about forms of consensus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State machine replication -&gt; consensus on state of machine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Leader election in leadered protocols -&gt; consensus on leader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Paxos, CORFU -&gt; essentially consensus protocols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Byzantine Generals -&gt; consensus in malicious actor setting</a:t>
            </a:r>
            <a:br>
              <a:rPr lang="en">
                <a:solidFill>
                  <a:srgbClr val="000000"/>
                </a:solidFill>
              </a:rPr>
            </a:b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Applications: “clock synchronization, PageRank, opinion formation, power smart grids, state estimation, control of UAVs, load balancing and so on” (Wiki)</a:t>
            </a:r>
            <a:br>
              <a:rPr lang="en">
                <a:solidFill>
                  <a:srgbClr val="000000"/>
                </a:solidFill>
              </a:rPr>
            </a:b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Conditions: </a:t>
            </a:r>
            <a:r>
              <a:rPr b="1" lang="en">
                <a:solidFill>
                  <a:srgbClr val="000000"/>
                </a:solidFill>
              </a:rPr>
              <a:t>Termination</a:t>
            </a:r>
            <a:r>
              <a:rPr lang="en">
                <a:solidFill>
                  <a:srgbClr val="000000"/>
                </a:solidFill>
              </a:rPr>
              <a:t>, </a:t>
            </a:r>
            <a:r>
              <a:rPr b="1" lang="en">
                <a:solidFill>
                  <a:srgbClr val="000000"/>
                </a:solidFill>
              </a:rPr>
              <a:t>Validity, Integrity, Agreement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Conditions vary depending on problem model / definitions </a:t>
            </a:r>
            <a:br>
              <a:rPr lang="en">
                <a:solidFill>
                  <a:srgbClr val="000000"/>
                </a:solidFill>
              </a:rPr>
            </a:b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Focus on consensus on a simple bit for simplicity; such protocols can extend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Shape 887"/>
          <p:cNvSpPr txBox="1"/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Lemma 3 - Contradiction 1</a:t>
            </a:r>
          </a:p>
        </p:txBody>
      </p:sp>
      <p:sp>
        <p:nvSpPr>
          <p:cNvPr id="888" name="Shape 888"/>
          <p:cNvSpPr txBox="1"/>
          <p:nvPr>
            <p:ph idx="1" type="body"/>
          </p:nvPr>
        </p:nvSpPr>
        <p:spPr>
          <a:xfrm>
            <a:off x="274350" y="5605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solidFill>
                  <a:srgbClr val="000000"/>
                </a:solidFill>
              </a:rPr>
              <a:t>D </a:t>
            </a:r>
            <a:r>
              <a:rPr lang="en" sz="3600">
                <a:solidFill>
                  <a:srgbClr val="000000"/>
                </a:solidFill>
              </a:rPr>
              <a:t>has only 1, 0-valent configurations</a:t>
            </a:r>
          </a:p>
          <a:p>
            <a:pPr lvl="0" rtl="0">
              <a:spcBef>
                <a:spcPts val="0"/>
              </a:spcBef>
              <a:buNone/>
            </a:pPr>
            <a:r>
              <a:rPr i="1" lang="en" sz="2400">
                <a:solidFill>
                  <a:srgbClr val="000000"/>
                </a:solidFill>
              </a:rPr>
              <a:t>(e’ and e have different destinations)</a:t>
            </a:r>
          </a:p>
        </p:txBody>
      </p:sp>
      <p:sp>
        <p:nvSpPr>
          <p:cNvPr id="889" name="Shape 889"/>
          <p:cNvSpPr/>
          <p:nvPr/>
        </p:nvSpPr>
        <p:spPr>
          <a:xfrm>
            <a:off x="168025" y="2630800"/>
            <a:ext cx="1773600" cy="1773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Initial C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Bivalent</a:t>
            </a:r>
          </a:p>
        </p:txBody>
      </p:sp>
      <p:cxnSp>
        <p:nvCxnSpPr>
          <p:cNvPr id="890" name="Shape 890"/>
          <p:cNvCxnSpPr>
            <a:stCxn id="889" idx="6"/>
            <a:endCxn id="891" idx="2"/>
          </p:cNvCxnSpPr>
          <p:nvPr/>
        </p:nvCxnSpPr>
        <p:spPr>
          <a:xfrm flipH="1" rot="10800000">
            <a:off x="1941625" y="2268700"/>
            <a:ext cx="3920700" cy="1248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892" name="Shape 892"/>
          <p:cNvSpPr txBox="1"/>
          <p:nvPr/>
        </p:nvSpPr>
        <p:spPr>
          <a:xfrm rot="-1031979">
            <a:off x="2435696" y="2655306"/>
            <a:ext cx="1773406" cy="3337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Events (just got </a:t>
            </a:r>
            <a:r>
              <a:rPr i="1" lang="en"/>
              <a:t>e</a:t>
            </a:r>
            <a:r>
              <a:rPr lang="en"/>
              <a:t>)</a:t>
            </a:r>
          </a:p>
        </p:txBody>
      </p:sp>
      <p:sp>
        <p:nvSpPr>
          <p:cNvPr id="891" name="Shape 891"/>
          <p:cNvSpPr/>
          <p:nvPr/>
        </p:nvSpPr>
        <p:spPr>
          <a:xfrm>
            <a:off x="5862300" y="1381912"/>
            <a:ext cx="1773600" cy="1773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D0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0 Valent</a:t>
            </a:r>
          </a:p>
        </p:txBody>
      </p:sp>
      <p:sp>
        <p:nvSpPr>
          <p:cNvPr id="893" name="Shape 893"/>
          <p:cNvSpPr/>
          <p:nvPr/>
        </p:nvSpPr>
        <p:spPr>
          <a:xfrm>
            <a:off x="5526250" y="1260200"/>
            <a:ext cx="2538900" cy="3883200"/>
          </a:xfrm>
          <a:prstGeom prst="rect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4" name="Shape 894"/>
          <p:cNvSpPr txBox="1"/>
          <p:nvPr/>
        </p:nvSpPr>
        <p:spPr>
          <a:xfrm>
            <a:off x="8273325" y="205140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FF9900"/>
                </a:solidFill>
              </a:rPr>
              <a:t>D</a:t>
            </a:r>
          </a:p>
        </p:txBody>
      </p:sp>
      <p:sp>
        <p:nvSpPr>
          <p:cNvPr id="895" name="Shape 895"/>
          <p:cNvSpPr/>
          <p:nvPr/>
        </p:nvSpPr>
        <p:spPr>
          <a:xfrm>
            <a:off x="5862300" y="3369887"/>
            <a:ext cx="1773600" cy="1773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D1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1 Valent</a:t>
            </a:r>
          </a:p>
        </p:txBody>
      </p:sp>
      <p:cxnSp>
        <p:nvCxnSpPr>
          <p:cNvPr id="896" name="Shape 896"/>
          <p:cNvCxnSpPr>
            <a:stCxn id="889" idx="6"/>
          </p:cNvCxnSpPr>
          <p:nvPr/>
        </p:nvCxnSpPr>
        <p:spPr>
          <a:xfrm>
            <a:off x="1941625" y="3517600"/>
            <a:ext cx="1213500" cy="263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897" name="Shape 897"/>
          <p:cNvSpPr txBox="1"/>
          <p:nvPr/>
        </p:nvSpPr>
        <p:spPr>
          <a:xfrm rot="684298">
            <a:off x="1956511" y="3734106"/>
            <a:ext cx="1773519" cy="326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(just got </a:t>
            </a:r>
            <a:r>
              <a:rPr i="1" lang="en"/>
              <a:t>e’</a:t>
            </a:r>
            <a:r>
              <a:rPr lang="en"/>
              <a:t>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(just became 1-valent)</a:t>
            </a:r>
          </a:p>
        </p:txBody>
      </p:sp>
      <p:sp>
        <p:nvSpPr>
          <p:cNvPr id="898" name="Shape 898"/>
          <p:cNvSpPr/>
          <p:nvPr/>
        </p:nvSpPr>
        <p:spPr>
          <a:xfrm>
            <a:off x="3155125" y="3237212"/>
            <a:ext cx="1773600" cy="1773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C0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1 Valent</a:t>
            </a:r>
          </a:p>
        </p:txBody>
      </p:sp>
      <p:cxnSp>
        <p:nvCxnSpPr>
          <p:cNvPr id="899" name="Shape 899"/>
          <p:cNvCxnSpPr>
            <a:endCxn id="895" idx="2"/>
          </p:cNvCxnSpPr>
          <p:nvPr/>
        </p:nvCxnSpPr>
        <p:spPr>
          <a:xfrm>
            <a:off x="4928700" y="4142087"/>
            <a:ext cx="933600" cy="114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900" name="Shape 900"/>
          <p:cNvSpPr txBox="1"/>
          <p:nvPr/>
        </p:nvSpPr>
        <p:spPr>
          <a:xfrm rot="493153">
            <a:off x="4891563" y="3905715"/>
            <a:ext cx="1773213" cy="333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(just got </a:t>
            </a:r>
            <a:r>
              <a:rPr i="1" lang="en"/>
              <a:t>e</a:t>
            </a:r>
            <a:r>
              <a:rPr lang="en"/>
              <a:t>)</a:t>
            </a:r>
          </a:p>
        </p:txBody>
      </p:sp>
      <p:cxnSp>
        <p:nvCxnSpPr>
          <p:cNvPr id="901" name="Shape 901"/>
          <p:cNvCxnSpPr/>
          <p:nvPr/>
        </p:nvCxnSpPr>
        <p:spPr>
          <a:xfrm>
            <a:off x="6730425" y="2753775"/>
            <a:ext cx="0" cy="10641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902" name="Shape 902"/>
          <p:cNvSpPr txBox="1"/>
          <p:nvPr/>
        </p:nvSpPr>
        <p:spPr>
          <a:xfrm rot="493153">
            <a:off x="6782663" y="2966690"/>
            <a:ext cx="1773213" cy="333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0000"/>
                </a:solidFill>
              </a:rPr>
              <a:t>e’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Shape 907"/>
          <p:cNvSpPr txBox="1"/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Lemma 3 - Contradiction 1</a:t>
            </a:r>
          </a:p>
        </p:txBody>
      </p:sp>
      <p:sp>
        <p:nvSpPr>
          <p:cNvPr id="908" name="Shape 908"/>
          <p:cNvSpPr txBox="1"/>
          <p:nvPr>
            <p:ph idx="1" type="body"/>
          </p:nvPr>
        </p:nvSpPr>
        <p:spPr>
          <a:xfrm>
            <a:off x="274350" y="5605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solidFill>
                  <a:srgbClr val="000000"/>
                </a:solidFill>
              </a:rPr>
              <a:t>D </a:t>
            </a:r>
            <a:r>
              <a:rPr lang="en" sz="3600">
                <a:solidFill>
                  <a:srgbClr val="000000"/>
                </a:solidFill>
              </a:rPr>
              <a:t>has only 1, 0-valent configurations</a:t>
            </a:r>
          </a:p>
          <a:p>
            <a:pPr lvl="0" rtl="0">
              <a:spcBef>
                <a:spcPts val="0"/>
              </a:spcBef>
              <a:buNone/>
            </a:pPr>
            <a:r>
              <a:rPr i="1" lang="en" sz="2400">
                <a:solidFill>
                  <a:srgbClr val="000000"/>
                </a:solidFill>
              </a:rPr>
              <a:t>(e’ and e have different destinations)</a:t>
            </a:r>
          </a:p>
        </p:txBody>
      </p:sp>
      <p:sp>
        <p:nvSpPr>
          <p:cNvPr id="909" name="Shape 909"/>
          <p:cNvSpPr/>
          <p:nvPr/>
        </p:nvSpPr>
        <p:spPr>
          <a:xfrm>
            <a:off x="168025" y="2630800"/>
            <a:ext cx="1773600" cy="1773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Initial C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Bivalent</a:t>
            </a:r>
          </a:p>
        </p:txBody>
      </p:sp>
      <p:cxnSp>
        <p:nvCxnSpPr>
          <p:cNvPr id="910" name="Shape 910"/>
          <p:cNvCxnSpPr>
            <a:stCxn id="909" idx="6"/>
            <a:endCxn id="911" idx="2"/>
          </p:cNvCxnSpPr>
          <p:nvPr/>
        </p:nvCxnSpPr>
        <p:spPr>
          <a:xfrm flipH="1" rot="10800000">
            <a:off x="1941625" y="2268700"/>
            <a:ext cx="3920700" cy="1248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912" name="Shape 912"/>
          <p:cNvSpPr txBox="1"/>
          <p:nvPr/>
        </p:nvSpPr>
        <p:spPr>
          <a:xfrm rot="-1031979">
            <a:off x="2435696" y="2655306"/>
            <a:ext cx="1773406" cy="3337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Events (just got </a:t>
            </a:r>
            <a:r>
              <a:rPr i="1" lang="en"/>
              <a:t>e</a:t>
            </a:r>
            <a:r>
              <a:rPr lang="en"/>
              <a:t>)</a:t>
            </a:r>
          </a:p>
        </p:txBody>
      </p:sp>
      <p:sp>
        <p:nvSpPr>
          <p:cNvPr id="911" name="Shape 911"/>
          <p:cNvSpPr/>
          <p:nvPr/>
        </p:nvSpPr>
        <p:spPr>
          <a:xfrm>
            <a:off x="5862300" y="1381912"/>
            <a:ext cx="1773600" cy="1773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D0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0 Valent</a:t>
            </a:r>
          </a:p>
        </p:txBody>
      </p:sp>
      <p:sp>
        <p:nvSpPr>
          <p:cNvPr id="913" name="Shape 913"/>
          <p:cNvSpPr/>
          <p:nvPr/>
        </p:nvSpPr>
        <p:spPr>
          <a:xfrm>
            <a:off x="5526250" y="1260200"/>
            <a:ext cx="2538900" cy="3883200"/>
          </a:xfrm>
          <a:prstGeom prst="rect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4" name="Shape 914"/>
          <p:cNvSpPr txBox="1"/>
          <p:nvPr/>
        </p:nvSpPr>
        <p:spPr>
          <a:xfrm>
            <a:off x="8273325" y="205140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FF9900"/>
                </a:solidFill>
              </a:rPr>
              <a:t>D</a:t>
            </a:r>
          </a:p>
        </p:txBody>
      </p:sp>
      <p:sp>
        <p:nvSpPr>
          <p:cNvPr id="915" name="Shape 915"/>
          <p:cNvSpPr/>
          <p:nvPr/>
        </p:nvSpPr>
        <p:spPr>
          <a:xfrm>
            <a:off x="5862300" y="3369887"/>
            <a:ext cx="1773600" cy="1773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D1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1 Valent</a:t>
            </a:r>
          </a:p>
        </p:txBody>
      </p:sp>
      <p:cxnSp>
        <p:nvCxnSpPr>
          <p:cNvPr id="916" name="Shape 916"/>
          <p:cNvCxnSpPr>
            <a:stCxn id="909" idx="6"/>
          </p:cNvCxnSpPr>
          <p:nvPr/>
        </p:nvCxnSpPr>
        <p:spPr>
          <a:xfrm>
            <a:off x="1941625" y="3517600"/>
            <a:ext cx="1213500" cy="263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917" name="Shape 917"/>
          <p:cNvSpPr txBox="1"/>
          <p:nvPr/>
        </p:nvSpPr>
        <p:spPr>
          <a:xfrm rot="684298">
            <a:off x="1956511" y="3734106"/>
            <a:ext cx="1773519" cy="326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(just got </a:t>
            </a:r>
            <a:r>
              <a:rPr i="1" lang="en"/>
              <a:t>e’</a:t>
            </a:r>
            <a:r>
              <a:rPr lang="en"/>
              <a:t>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(just became 1-valent)</a:t>
            </a:r>
          </a:p>
        </p:txBody>
      </p:sp>
      <p:sp>
        <p:nvSpPr>
          <p:cNvPr id="918" name="Shape 918"/>
          <p:cNvSpPr/>
          <p:nvPr/>
        </p:nvSpPr>
        <p:spPr>
          <a:xfrm>
            <a:off x="3155125" y="3237212"/>
            <a:ext cx="1773600" cy="1773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C0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1 Valent</a:t>
            </a:r>
          </a:p>
        </p:txBody>
      </p:sp>
      <p:cxnSp>
        <p:nvCxnSpPr>
          <p:cNvPr id="919" name="Shape 919"/>
          <p:cNvCxnSpPr>
            <a:endCxn id="915" idx="2"/>
          </p:cNvCxnSpPr>
          <p:nvPr/>
        </p:nvCxnSpPr>
        <p:spPr>
          <a:xfrm>
            <a:off x="4928700" y="4142087"/>
            <a:ext cx="933600" cy="114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920" name="Shape 920"/>
          <p:cNvSpPr txBox="1"/>
          <p:nvPr/>
        </p:nvSpPr>
        <p:spPr>
          <a:xfrm rot="493153">
            <a:off x="4891563" y="3905715"/>
            <a:ext cx="1773213" cy="333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(just got </a:t>
            </a:r>
            <a:r>
              <a:rPr i="1" lang="en"/>
              <a:t>e</a:t>
            </a:r>
            <a:r>
              <a:rPr lang="en"/>
              <a:t>)</a:t>
            </a:r>
          </a:p>
        </p:txBody>
      </p:sp>
      <p:cxnSp>
        <p:nvCxnSpPr>
          <p:cNvPr id="921" name="Shape 921"/>
          <p:cNvCxnSpPr/>
          <p:nvPr/>
        </p:nvCxnSpPr>
        <p:spPr>
          <a:xfrm>
            <a:off x="6730425" y="2753775"/>
            <a:ext cx="0" cy="10641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922" name="Shape 922"/>
          <p:cNvSpPr txBox="1"/>
          <p:nvPr/>
        </p:nvSpPr>
        <p:spPr>
          <a:xfrm rot="493153">
            <a:off x="6782663" y="2966690"/>
            <a:ext cx="1773213" cy="333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0000"/>
                </a:solidFill>
              </a:rPr>
              <a:t>e’</a:t>
            </a:r>
          </a:p>
        </p:txBody>
      </p:sp>
      <p:cxnSp>
        <p:nvCxnSpPr>
          <p:cNvPr id="923" name="Shape 923"/>
          <p:cNvCxnSpPr/>
          <p:nvPr/>
        </p:nvCxnSpPr>
        <p:spPr>
          <a:xfrm>
            <a:off x="5386200" y="1120175"/>
            <a:ext cx="2368800" cy="4103100"/>
          </a:xfrm>
          <a:prstGeom prst="straightConnector1">
            <a:avLst/>
          </a:prstGeom>
          <a:noFill/>
          <a:ln cap="flat" cmpd="sng" w="1143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24" name="Shape 924"/>
          <p:cNvCxnSpPr/>
          <p:nvPr/>
        </p:nvCxnSpPr>
        <p:spPr>
          <a:xfrm>
            <a:off x="198150" y="983925"/>
            <a:ext cx="7986900" cy="0"/>
          </a:xfrm>
          <a:prstGeom prst="straightConnector1">
            <a:avLst/>
          </a:prstGeom>
          <a:noFill/>
          <a:ln cap="flat" cmpd="sng" w="1143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Shape 929"/>
          <p:cNvSpPr txBox="1"/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Lemma 3 - Contradiction 1</a:t>
            </a:r>
          </a:p>
        </p:txBody>
      </p:sp>
      <p:sp>
        <p:nvSpPr>
          <p:cNvPr id="930" name="Shape 930"/>
          <p:cNvSpPr txBox="1"/>
          <p:nvPr>
            <p:ph idx="1" type="body"/>
          </p:nvPr>
        </p:nvSpPr>
        <p:spPr>
          <a:xfrm>
            <a:off x="274350" y="5605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solidFill>
                  <a:srgbClr val="000000"/>
                </a:solidFill>
              </a:rPr>
              <a:t>D </a:t>
            </a:r>
            <a:r>
              <a:rPr lang="en" sz="3600">
                <a:solidFill>
                  <a:srgbClr val="000000"/>
                </a:solidFill>
              </a:rPr>
              <a:t>has only 1, 0-valent configurations</a:t>
            </a:r>
          </a:p>
          <a:p>
            <a:pPr lvl="0" rtl="0">
              <a:spcBef>
                <a:spcPts val="0"/>
              </a:spcBef>
              <a:buNone/>
            </a:pPr>
            <a:r>
              <a:rPr i="1" lang="en" sz="2400">
                <a:solidFill>
                  <a:srgbClr val="000000"/>
                </a:solidFill>
              </a:rPr>
              <a:t>(e’ and e have same destination, p)</a:t>
            </a:r>
          </a:p>
        </p:txBody>
      </p:sp>
      <p:sp>
        <p:nvSpPr>
          <p:cNvPr id="931" name="Shape 931"/>
          <p:cNvSpPr/>
          <p:nvPr/>
        </p:nvSpPr>
        <p:spPr>
          <a:xfrm>
            <a:off x="0" y="3065651"/>
            <a:ext cx="1321800" cy="1321799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Initial C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Bivalent</a:t>
            </a:r>
          </a:p>
        </p:txBody>
      </p:sp>
      <p:cxnSp>
        <p:nvCxnSpPr>
          <p:cNvPr id="932" name="Shape 932"/>
          <p:cNvCxnSpPr>
            <a:stCxn id="931" idx="6"/>
            <a:endCxn id="933" idx="2"/>
          </p:cNvCxnSpPr>
          <p:nvPr/>
        </p:nvCxnSpPr>
        <p:spPr>
          <a:xfrm flipH="1" rot="10800000">
            <a:off x="1321800" y="2795951"/>
            <a:ext cx="2921700" cy="930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934" name="Shape 934"/>
          <p:cNvSpPr txBox="1"/>
          <p:nvPr/>
        </p:nvSpPr>
        <p:spPr>
          <a:xfrm rot="-1032162">
            <a:off x="1675238" y="2987718"/>
            <a:ext cx="1971914" cy="2486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Events (just got </a:t>
            </a:r>
            <a:r>
              <a:rPr i="1" lang="en"/>
              <a:t>e</a:t>
            </a:r>
            <a:r>
              <a:rPr lang="en"/>
              <a:t>)</a:t>
            </a:r>
          </a:p>
        </p:txBody>
      </p:sp>
      <p:sp>
        <p:nvSpPr>
          <p:cNvPr id="933" name="Shape 933"/>
          <p:cNvSpPr/>
          <p:nvPr/>
        </p:nvSpPr>
        <p:spPr>
          <a:xfrm>
            <a:off x="4243390" y="2134972"/>
            <a:ext cx="1321800" cy="1321799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D0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0 Valent</a:t>
            </a:r>
          </a:p>
        </p:txBody>
      </p:sp>
      <p:sp>
        <p:nvSpPr>
          <p:cNvPr id="935" name="Shape 935"/>
          <p:cNvSpPr txBox="1"/>
          <p:nvPr/>
        </p:nvSpPr>
        <p:spPr>
          <a:xfrm>
            <a:off x="5470668" y="981803"/>
            <a:ext cx="4006799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FF9900"/>
                </a:solidFill>
              </a:rPr>
              <a:t>D</a:t>
            </a:r>
          </a:p>
        </p:txBody>
      </p:sp>
      <p:sp>
        <p:nvSpPr>
          <p:cNvPr id="936" name="Shape 936"/>
          <p:cNvSpPr/>
          <p:nvPr/>
        </p:nvSpPr>
        <p:spPr>
          <a:xfrm>
            <a:off x="4243390" y="3616424"/>
            <a:ext cx="1321800" cy="1321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D1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1 Valent</a:t>
            </a:r>
          </a:p>
        </p:txBody>
      </p:sp>
      <p:cxnSp>
        <p:nvCxnSpPr>
          <p:cNvPr id="937" name="Shape 937"/>
          <p:cNvCxnSpPr>
            <a:stCxn id="931" idx="6"/>
          </p:cNvCxnSpPr>
          <p:nvPr/>
        </p:nvCxnSpPr>
        <p:spPr>
          <a:xfrm>
            <a:off x="1321800" y="3726551"/>
            <a:ext cx="904200" cy="196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938" name="Shape 938"/>
          <p:cNvSpPr txBox="1"/>
          <p:nvPr/>
        </p:nvSpPr>
        <p:spPr>
          <a:xfrm rot="684259">
            <a:off x="1256583" y="3887819"/>
            <a:ext cx="1321491" cy="2436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(just got </a:t>
            </a:r>
            <a:r>
              <a:rPr i="1" lang="en" sz="1200"/>
              <a:t>e’</a:t>
            </a:r>
            <a:r>
              <a:rPr lang="en" sz="1200"/>
              <a:t>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(just became 1-valent)</a:t>
            </a:r>
          </a:p>
        </p:txBody>
      </p:sp>
      <p:sp>
        <p:nvSpPr>
          <p:cNvPr id="939" name="Shape 939"/>
          <p:cNvSpPr/>
          <p:nvPr/>
        </p:nvSpPr>
        <p:spPr>
          <a:xfrm>
            <a:off x="2225995" y="3517553"/>
            <a:ext cx="1321800" cy="1321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C0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1 Valent</a:t>
            </a:r>
          </a:p>
        </p:txBody>
      </p:sp>
      <p:cxnSp>
        <p:nvCxnSpPr>
          <p:cNvPr id="940" name="Shape 940"/>
          <p:cNvCxnSpPr>
            <a:endCxn id="936" idx="2"/>
          </p:cNvCxnSpPr>
          <p:nvPr/>
        </p:nvCxnSpPr>
        <p:spPr>
          <a:xfrm>
            <a:off x="3547690" y="4191824"/>
            <a:ext cx="695700" cy="85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941" name="Shape 941"/>
          <p:cNvSpPr txBox="1"/>
          <p:nvPr/>
        </p:nvSpPr>
        <p:spPr>
          <a:xfrm rot="493436">
            <a:off x="3464022" y="3859377"/>
            <a:ext cx="1321287" cy="2485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(just got </a:t>
            </a:r>
            <a:r>
              <a:rPr i="1" lang="en"/>
              <a:t>e</a:t>
            </a:r>
            <a:r>
              <a:rPr lang="en"/>
              <a:t>)</a:t>
            </a:r>
          </a:p>
        </p:txBody>
      </p:sp>
      <p:sp>
        <p:nvSpPr>
          <p:cNvPr id="942" name="Shape 942"/>
          <p:cNvSpPr/>
          <p:nvPr/>
        </p:nvSpPr>
        <p:spPr>
          <a:xfrm>
            <a:off x="3739425" y="2044250"/>
            <a:ext cx="1956900" cy="2992800"/>
          </a:xfrm>
          <a:prstGeom prst="rect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Shape 947"/>
          <p:cNvSpPr txBox="1"/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Lemma 3 - Contradiction 1</a:t>
            </a:r>
          </a:p>
        </p:txBody>
      </p:sp>
      <p:sp>
        <p:nvSpPr>
          <p:cNvPr id="948" name="Shape 948"/>
          <p:cNvSpPr txBox="1"/>
          <p:nvPr>
            <p:ph idx="1" type="body"/>
          </p:nvPr>
        </p:nvSpPr>
        <p:spPr>
          <a:xfrm>
            <a:off x="274350" y="5605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solidFill>
                  <a:srgbClr val="000000"/>
                </a:solidFill>
              </a:rPr>
              <a:t>D </a:t>
            </a:r>
            <a:r>
              <a:rPr lang="en" sz="3600">
                <a:solidFill>
                  <a:srgbClr val="000000"/>
                </a:solidFill>
              </a:rPr>
              <a:t>has only 1, 0-valent configurations</a:t>
            </a:r>
          </a:p>
          <a:p>
            <a:pPr lvl="0" rtl="0">
              <a:spcBef>
                <a:spcPts val="0"/>
              </a:spcBef>
              <a:buNone/>
            </a:pPr>
            <a:r>
              <a:rPr i="1" lang="en" sz="2400">
                <a:solidFill>
                  <a:srgbClr val="000000"/>
                </a:solidFill>
              </a:rPr>
              <a:t>(e’ and e have same destination, p)</a:t>
            </a:r>
          </a:p>
        </p:txBody>
      </p:sp>
      <p:sp>
        <p:nvSpPr>
          <p:cNvPr id="949" name="Shape 949"/>
          <p:cNvSpPr/>
          <p:nvPr/>
        </p:nvSpPr>
        <p:spPr>
          <a:xfrm>
            <a:off x="0" y="3065651"/>
            <a:ext cx="1321800" cy="1321799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Initial C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Bivalent</a:t>
            </a:r>
          </a:p>
        </p:txBody>
      </p:sp>
      <p:cxnSp>
        <p:nvCxnSpPr>
          <p:cNvPr id="950" name="Shape 950"/>
          <p:cNvCxnSpPr>
            <a:stCxn id="949" idx="6"/>
            <a:endCxn id="951" idx="2"/>
          </p:cNvCxnSpPr>
          <p:nvPr/>
        </p:nvCxnSpPr>
        <p:spPr>
          <a:xfrm flipH="1" rot="10800000">
            <a:off x="1321800" y="2795951"/>
            <a:ext cx="2921700" cy="930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952" name="Shape 952"/>
          <p:cNvSpPr txBox="1"/>
          <p:nvPr/>
        </p:nvSpPr>
        <p:spPr>
          <a:xfrm rot="-1032162">
            <a:off x="1675238" y="2987718"/>
            <a:ext cx="1971914" cy="2486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Events (just got </a:t>
            </a:r>
            <a:r>
              <a:rPr i="1" lang="en"/>
              <a:t>e</a:t>
            </a:r>
            <a:r>
              <a:rPr lang="en"/>
              <a:t>)</a:t>
            </a:r>
          </a:p>
        </p:txBody>
      </p:sp>
      <p:sp>
        <p:nvSpPr>
          <p:cNvPr id="951" name="Shape 951"/>
          <p:cNvSpPr/>
          <p:nvPr/>
        </p:nvSpPr>
        <p:spPr>
          <a:xfrm>
            <a:off x="4243390" y="2134972"/>
            <a:ext cx="1321800" cy="1321799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D0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0 Valent</a:t>
            </a:r>
          </a:p>
        </p:txBody>
      </p:sp>
      <p:sp>
        <p:nvSpPr>
          <p:cNvPr id="953" name="Shape 953"/>
          <p:cNvSpPr txBox="1"/>
          <p:nvPr/>
        </p:nvSpPr>
        <p:spPr>
          <a:xfrm>
            <a:off x="5470668" y="981803"/>
            <a:ext cx="4006799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FF9900"/>
                </a:solidFill>
              </a:rPr>
              <a:t>D</a:t>
            </a:r>
          </a:p>
        </p:txBody>
      </p:sp>
      <p:sp>
        <p:nvSpPr>
          <p:cNvPr id="954" name="Shape 954"/>
          <p:cNvSpPr/>
          <p:nvPr/>
        </p:nvSpPr>
        <p:spPr>
          <a:xfrm>
            <a:off x="4243390" y="3616424"/>
            <a:ext cx="1321800" cy="1321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D1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1 Valent</a:t>
            </a:r>
          </a:p>
        </p:txBody>
      </p:sp>
      <p:cxnSp>
        <p:nvCxnSpPr>
          <p:cNvPr id="955" name="Shape 955"/>
          <p:cNvCxnSpPr>
            <a:stCxn id="949" idx="6"/>
          </p:cNvCxnSpPr>
          <p:nvPr/>
        </p:nvCxnSpPr>
        <p:spPr>
          <a:xfrm>
            <a:off x="1321800" y="3726551"/>
            <a:ext cx="904200" cy="196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956" name="Shape 956"/>
          <p:cNvSpPr txBox="1"/>
          <p:nvPr/>
        </p:nvSpPr>
        <p:spPr>
          <a:xfrm rot="684259">
            <a:off x="1256583" y="3887819"/>
            <a:ext cx="1321491" cy="2436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(just got </a:t>
            </a:r>
            <a:r>
              <a:rPr i="1" lang="en" sz="1200"/>
              <a:t>e’</a:t>
            </a:r>
            <a:r>
              <a:rPr lang="en" sz="1200"/>
              <a:t>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(just became 1-valent)</a:t>
            </a:r>
          </a:p>
        </p:txBody>
      </p:sp>
      <p:sp>
        <p:nvSpPr>
          <p:cNvPr id="957" name="Shape 957"/>
          <p:cNvSpPr/>
          <p:nvPr/>
        </p:nvSpPr>
        <p:spPr>
          <a:xfrm>
            <a:off x="2225995" y="3517553"/>
            <a:ext cx="1321800" cy="1321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C0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1 Valent</a:t>
            </a:r>
          </a:p>
        </p:txBody>
      </p:sp>
      <p:cxnSp>
        <p:nvCxnSpPr>
          <p:cNvPr id="958" name="Shape 958"/>
          <p:cNvCxnSpPr>
            <a:endCxn id="954" idx="2"/>
          </p:cNvCxnSpPr>
          <p:nvPr/>
        </p:nvCxnSpPr>
        <p:spPr>
          <a:xfrm>
            <a:off x="3547690" y="4191824"/>
            <a:ext cx="695700" cy="85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959" name="Shape 959"/>
          <p:cNvSpPr txBox="1"/>
          <p:nvPr/>
        </p:nvSpPr>
        <p:spPr>
          <a:xfrm rot="493436">
            <a:off x="3464022" y="3859377"/>
            <a:ext cx="1321287" cy="2485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(just got </a:t>
            </a:r>
            <a:r>
              <a:rPr i="1" lang="en"/>
              <a:t>e</a:t>
            </a:r>
            <a:r>
              <a:rPr lang="en"/>
              <a:t>)</a:t>
            </a:r>
          </a:p>
        </p:txBody>
      </p:sp>
      <p:cxnSp>
        <p:nvCxnSpPr>
          <p:cNvPr id="960" name="Shape 960"/>
          <p:cNvCxnSpPr/>
          <p:nvPr/>
        </p:nvCxnSpPr>
        <p:spPr>
          <a:xfrm>
            <a:off x="5565200" y="2801076"/>
            <a:ext cx="15105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961" name="Shape 961"/>
          <p:cNvSpPr/>
          <p:nvPr/>
        </p:nvSpPr>
        <p:spPr>
          <a:xfrm>
            <a:off x="7062790" y="2134972"/>
            <a:ext cx="1321800" cy="1321799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E0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0 Valent</a:t>
            </a:r>
          </a:p>
        </p:txBody>
      </p:sp>
      <p:cxnSp>
        <p:nvCxnSpPr>
          <p:cNvPr id="962" name="Shape 962"/>
          <p:cNvCxnSpPr/>
          <p:nvPr/>
        </p:nvCxnSpPr>
        <p:spPr>
          <a:xfrm>
            <a:off x="5565200" y="4325076"/>
            <a:ext cx="15105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963" name="Shape 963"/>
          <p:cNvSpPr/>
          <p:nvPr/>
        </p:nvSpPr>
        <p:spPr>
          <a:xfrm>
            <a:off x="7062790" y="3658972"/>
            <a:ext cx="1321800" cy="1321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E1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1 Valent</a:t>
            </a:r>
          </a:p>
        </p:txBody>
      </p:sp>
      <p:sp>
        <p:nvSpPr>
          <p:cNvPr id="964" name="Shape 964"/>
          <p:cNvSpPr txBox="1"/>
          <p:nvPr/>
        </p:nvSpPr>
        <p:spPr>
          <a:xfrm>
            <a:off x="5619575" y="243835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 - </a:t>
            </a:r>
            <a:r>
              <a:rPr b="1" lang="en"/>
              <a:t>p “crashes”</a:t>
            </a:r>
          </a:p>
        </p:txBody>
      </p:sp>
      <p:sp>
        <p:nvSpPr>
          <p:cNvPr id="965" name="Shape 965"/>
          <p:cNvSpPr txBox="1"/>
          <p:nvPr/>
        </p:nvSpPr>
        <p:spPr>
          <a:xfrm>
            <a:off x="5546875" y="3887475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 - </a:t>
            </a:r>
            <a:r>
              <a:rPr b="1" lang="en"/>
              <a:t>p “crashes”</a:t>
            </a:r>
          </a:p>
        </p:txBody>
      </p:sp>
      <p:sp>
        <p:nvSpPr>
          <p:cNvPr id="966" name="Shape 966"/>
          <p:cNvSpPr/>
          <p:nvPr/>
        </p:nvSpPr>
        <p:spPr>
          <a:xfrm>
            <a:off x="3739425" y="2044250"/>
            <a:ext cx="1956900" cy="2992800"/>
          </a:xfrm>
          <a:prstGeom prst="rect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Shape 971"/>
          <p:cNvSpPr txBox="1"/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Lemma 3 - Contradiction 1</a:t>
            </a:r>
          </a:p>
        </p:txBody>
      </p:sp>
      <p:sp>
        <p:nvSpPr>
          <p:cNvPr id="972" name="Shape 972"/>
          <p:cNvSpPr txBox="1"/>
          <p:nvPr>
            <p:ph idx="1" type="body"/>
          </p:nvPr>
        </p:nvSpPr>
        <p:spPr>
          <a:xfrm>
            <a:off x="274350" y="5605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solidFill>
                  <a:srgbClr val="000000"/>
                </a:solidFill>
              </a:rPr>
              <a:t>D </a:t>
            </a:r>
            <a:r>
              <a:rPr lang="en" sz="3600">
                <a:solidFill>
                  <a:srgbClr val="000000"/>
                </a:solidFill>
              </a:rPr>
              <a:t>has only 1, 0-valent configurations</a:t>
            </a:r>
          </a:p>
          <a:p>
            <a:pPr lvl="0" rtl="0">
              <a:spcBef>
                <a:spcPts val="0"/>
              </a:spcBef>
              <a:buNone/>
            </a:pPr>
            <a:r>
              <a:rPr i="1" lang="en" sz="2400">
                <a:solidFill>
                  <a:srgbClr val="000000"/>
                </a:solidFill>
              </a:rPr>
              <a:t>(e’ and e have same destination, p)</a:t>
            </a:r>
          </a:p>
        </p:txBody>
      </p:sp>
      <p:sp>
        <p:nvSpPr>
          <p:cNvPr id="973" name="Shape 973"/>
          <p:cNvSpPr/>
          <p:nvPr/>
        </p:nvSpPr>
        <p:spPr>
          <a:xfrm>
            <a:off x="0" y="3065651"/>
            <a:ext cx="1321800" cy="1321799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Initial C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Bivalent</a:t>
            </a:r>
          </a:p>
        </p:txBody>
      </p:sp>
      <p:cxnSp>
        <p:nvCxnSpPr>
          <p:cNvPr id="974" name="Shape 974"/>
          <p:cNvCxnSpPr>
            <a:stCxn id="973" idx="6"/>
            <a:endCxn id="975" idx="2"/>
          </p:cNvCxnSpPr>
          <p:nvPr/>
        </p:nvCxnSpPr>
        <p:spPr>
          <a:xfrm flipH="1" rot="10800000">
            <a:off x="1321800" y="2795951"/>
            <a:ext cx="2921700" cy="930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976" name="Shape 976"/>
          <p:cNvSpPr txBox="1"/>
          <p:nvPr/>
        </p:nvSpPr>
        <p:spPr>
          <a:xfrm rot="-1032162">
            <a:off x="1675238" y="2987718"/>
            <a:ext cx="1971914" cy="2486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Events (just got </a:t>
            </a:r>
            <a:r>
              <a:rPr i="1" lang="en"/>
              <a:t>e</a:t>
            </a:r>
            <a:r>
              <a:rPr lang="en"/>
              <a:t>)</a:t>
            </a:r>
          </a:p>
        </p:txBody>
      </p:sp>
      <p:sp>
        <p:nvSpPr>
          <p:cNvPr id="975" name="Shape 975"/>
          <p:cNvSpPr/>
          <p:nvPr/>
        </p:nvSpPr>
        <p:spPr>
          <a:xfrm>
            <a:off x="4243390" y="2134972"/>
            <a:ext cx="1321800" cy="1321799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D0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0 Valent</a:t>
            </a:r>
          </a:p>
        </p:txBody>
      </p:sp>
      <p:sp>
        <p:nvSpPr>
          <p:cNvPr id="977" name="Shape 977"/>
          <p:cNvSpPr/>
          <p:nvPr/>
        </p:nvSpPr>
        <p:spPr>
          <a:xfrm>
            <a:off x="3739425" y="2044250"/>
            <a:ext cx="1956900" cy="2992800"/>
          </a:xfrm>
          <a:prstGeom prst="rect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8" name="Shape 978"/>
          <p:cNvSpPr txBox="1"/>
          <p:nvPr/>
        </p:nvSpPr>
        <p:spPr>
          <a:xfrm>
            <a:off x="5470668" y="981803"/>
            <a:ext cx="4006799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FF9900"/>
                </a:solidFill>
              </a:rPr>
              <a:t>D</a:t>
            </a:r>
          </a:p>
        </p:txBody>
      </p:sp>
      <p:sp>
        <p:nvSpPr>
          <p:cNvPr id="979" name="Shape 979"/>
          <p:cNvSpPr/>
          <p:nvPr/>
        </p:nvSpPr>
        <p:spPr>
          <a:xfrm>
            <a:off x="4243390" y="3616424"/>
            <a:ext cx="1321800" cy="1321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D1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1 Valent</a:t>
            </a:r>
          </a:p>
        </p:txBody>
      </p:sp>
      <p:cxnSp>
        <p:nvCxnSpPr>
          <p:cNvPr id="980" name="Shape 980"/>
          <p:cNvCxnSpPr>
            <a:stCxn id="973" idx="6"/>
          </p:cNvCxnSpPr>
          <p:nvPr/>
        </p:nvCxnSpPr>
        <p:spPr>
          <a:xfrm>
            <a:off x="1321800" y="3726551"/>
            <a:ext cx="904200" cy="196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981" name="Shape 981"/>
          <p:cNvSpPr txBox="1"/>
          <p:nvPr/>
        </p:nvSpPr>
        <p:spPr>
          <a:xfrm rot="684259">
            <a:off x="1256583" y="3887819"/>
            <a:ext cx="1321491" cy="2436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(just got </a:t>
            </a:r>
            <a:r>
              <a:rPr i="1" lang="en" sz="1200"/>
              <a:t>e’</a:t>
            </a:r>
            <a:r>
              <a:rPr lang="en" sz="1200"/>
              <a:t>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(just became 1-valent)</a:t>
            </a:r>
          </a:p>
        </p:txBody>
      </p:sp>
      <p:sp>
        <p:nvSpPr>
          <p:cNvPr id="982" name="Shape 982"/>
          <p:cNvSpPr/>
          <p:nvPr/>
        </p:nvSpPr>
        <p:spPr>
          <a:xfrm>
            <a:off x="2225995" y="3517553"/>
            <a:ext cx="1321800" cy="1321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C0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1 Valent</a:t>
            </a:r>
          </a:p>
        </p:txBody>
      </p:sp>
      <p:cxnSp>
        <p:nvCxnSpPr>
          <p:cNvPr id="983" name="Shape 983"/>
          <p:cNvCxnSpPr>
            <a:endCxn id="979" idx="2"/>
          </p:cNvCxnSpPr>
          <p:nvPr/>
        </p:nvCxnSpPr>
        <p:spPr>
          <a:xfrm>
            <a:off x="3547690" y="4191824"/>
            <a:ext cx="695700" cy="85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984" name="Shape 984"/>
          <p:cNvSpPr txBox="1"/>
          <p:nvPr/>
        </p:nvSpPr>
        <p:spPr>
          <a:xfrm rot="493436">
            <a:off x="3464022" y="3859377"/>
            <a:ext cx="1321287" cy="2485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(just got </a:t>
            </a:r>
            <a:r>
              <a:rPr i="1" lang="en"/>
              <a:t>e</a:t>
            </a:r>
            <a:r>
              <a:rPr lang="en"/>
              <a:t>)</a:t>
            </a:r>
          </a:p>
        </p:txBody>
      </p:sp>
      <p:cxnSp>
        <p:nvCxnSpPr>
          <p:cNvPr id="985" name="Shape 985"/>
          <p:cNvCxnSpPr/>
          <p:nvPr/>
        </p:nvCxnSpPr>
        <p:spPr>
          <a:xfrm>
            <a:off x="5565200" y="2801076"/>
            <a:ext cx="15105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986" name="Shape 986"/>
          <p:cNvSpPr/>
          <p:nvPr/>
        </p:nvSpPr>
        <p:spPr>
          <a:xfrm>
            <a:off x="7062790" y="2134972"/>
            <a:ext cx="1321800" cy="1321799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E0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0 Valent</a:t>
            </a:r>
          </a:p>
        </p:txBody>
      </p:sp>
      <p:cxnSp>
        <p:nvCxnSpPr>
          <p:cNvPr id="987" name="Shape 987"/>
          <p:cNvCxnSpPr/>
          <p:nvPr/>
        </p:nvCxnSpPr>
        <p:spPr>
          <a:xfrm>
            <a:off x="5565200" y="4325076"/>
            <a:ext cx="15105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988" name="Shape 988"/>
          <p:cNvSpPr/>
          <p:nvPr/>
        </p:nvSpPr>
        <p:spPr>
          <a:xfrm>
            <a:off x="7062790" y="3658972"/>
            <a:ext cx="1321800" cy="1321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E1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1 Valent</a:t>
            </a:r>
          </a:p>
        </p:txBody>
      </p:sp>
      <p:sp>
        <p:nvSpPr>
          <p:cNvPr id="989" name="Shape 989"/>
          <p:cNvSpPr txBox="1"/>
          <p:nvPr/>
        </p:nvSpPr>
        <p:spPr>
          <a:xfrm>
            <a:off x="5695775" y="236215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 - </a:t>
            </a:r>
            <a:r>
              <a:rPr b="1" lang="en"/>
              <a:t>p “crashes”</a:t>
            </a:r>
          </a:p>
        </p:txBody>
      </p:sp>
      <p:sp>
        <p:nvSpPr>
          <p:cNvPr id="990" name="Shape 990"/>
          <p:cNvSpPr txBox="1"/>
          <p:nvPr/>
        </p:nvSpPr>
        <p:spPr>
          <a:xfrm>
            <a:off x="5699275" y="3887475"/>
            <a:ext cx="53769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 - </a:t>
            </a:r>
            <a:r>
              <a:rPr b="1" lang="en"/>
              <a:t>p “crashes”</a:t>
            </a:r>
          </a:p>
        </p:txBody>
      </p:sp>
      <p:cxnSp>
        <p:nvCxnSpPr>
          <p:cNvPr id="991" name="Shape 991"/>
          <p:cNvCxnSpPr/>
          <p:nvPr/>
        </p:nvCxnSpPr>
        <p:spPr>
          <a:xfrm flipH="1" rot="10800000">
            <a:off x="648775" y="2800376"/>
            <a:ext cx="658200" cy="269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992" name="Shape 992"/>
          <p:cNvSpPr txBox="1"/>
          <p:nvPr/>
        </p:nvSpPr>
        <p:spPr>
          <a:xfrm>
            <a:off x="56425" y="2701625"/>
            <a:ext cx="1510499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 - </a:t>
            </a:r>
            <a:r>
              <a:rPr b="1" lang="en"/>
              <a:t>p “crashes”</a:t>
            </a:r>
          </a:p>
        </p:txBody>
      </p:sp>
      <p:sp>
        <p:nvSpPr>
          <p:cNvPr id="993" name="Shape 993"/>
          <p:cNvSpPr/>
          <p:nvPr/>
        </p:nvSpPr>
        <p:spPr>
          <a:xfrm>
            <a:off x="1256422" y="2014899"/>
            <a:ext cx="969600" cy="969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600"/>
              <a:t>A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Shape 998"/>
          <p:cNvSpPr txBox="1"/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Lemma 3 - Contradiction 1</a:t>
            </a:r>
          </a:p>
        </p:txBody>
      </p:sp>
      <p:sp>
        <p:nvSpPr>
          <p:cNvPr id="999" name="Shape 999"/>
          <p:cNvSpPr txBox="1"/>
          <p:nvPr>
            <p:ph idx="1" type="body"/>
          </p:nvPr>
        </p:nvSpPr>
        <p:spPr>
          <a:xfrm>
            <a:off x="274350" y="5605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solidFill>
                  <a:srgbClr val="000000"/>
                </a:solidFill>
              </a:rPr>
              <a:t>D </a:t>
            </a:r>
            <a:r>
              <a:rPr lang="en" sz="3600">
                <a:solidFill>
                  <a:srgbClr val="000000"/>
                </a:solidFill>
              </a:rPr>
              <a:t>has only 1, 0-valent configurations</a:t>
            </a:r>
          </a:p>
          <a:p>
            <a:pPr lvl="0" rtl="0">
              <a:spcBef>
                <a:spcPts val="0"/>
              </a:spcBef>
              <a:buNone/>
            </a:pPr>
            <a:r>
              <a:rPr i="1" lang="en" sz="2400">
                <a:solidFill>
                  <a:srgbClr val="000000"/>
                </a:solidFill>
              </a:rPr>
              <a:t>(e’ and e have same destination, p)</a:t>
            </a:r>
          </a:p>
        </p:txBody>
      </p:sp>
      <p:sp>
        <p:nvSpPr>
          <p:cNvPr id="1000" name="Shape 1000"/>
          <p:cNvSpPr/>
          <p:nvPr/>
        </p:nvSpPr>
        <p:spPr>
          <a:xfrm>
            <a:off x="0" y="3065651"/>
            <a:ext cx="1321800" cy="1321799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Initial C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Bivalent</a:t>
            </a:r>
          </a:p>
        </p:txBody>
      </p:sp>
      <p:cxnSp>
        <p:nvCxnSpPr>
          <p:cNvPr id="1001" name="Shape 1001"/>
          <p:cNvCxnSpPr>
            <a:stCxn id="1000" idx="6"/>
            <a:endCxn id="1002" idx="2"/>
          </p:cNvCxnSpPr>
          <p:nvPr/>
        </p:nvCxnSpPr>
        <p:spPr>
          <a:xfrm flipH="1" rot="10800000">
            <a:off x="1321800" y="2795951"/>
            <a:ext cx="2921700" cy="930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003" name="Shape 1003"/>
          <p:cNvSpPr txBox="1"/>
          <p:nvPr/>
        </p:nvSpPr>
        <p:spPr>
          <a:xfrm rot="-1032162">
            <a:off x="1675238" y="2987718"/>
            <a:ext cx="1971914" cy="2486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Events (just got </a:t>
            </a:r>
            <a:r>
              <a:rPr i="1" lang="en"/>
              <a:t>e</a:t>
            </a:r>
            <a:r>
              <a:rPr lang="en"/>
              <a:t>)</a:t>
            </a:r>
          </a:p>
        </p:txBody>
      </p:sp>
      <p:sp>
        <p:nvSpPr>
          <p:cNvPr id="1002" name="Shape 1002"/>
          <p:cNvSpPr/>
          <p:nvPr/>
        </p:nvSpPr>
        <p:spPr>
          <a:xfrm>
            <a:off x="4243390" y="2134972"/>
            <a:ext cx="1321800" cy="1321799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D0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0 Valent</a:t>
            </a:r>
          </a:p>
        </p:txBody>
      </p:sp>
      <p:sp>
        <p:nvSpPr>
          <p:cNvPr id="1004" name="Shape 1004"/>
          <p:cNvSpPr/>
          <p:nvPr/>
        </p:nvSpPr>
        <p:spPr>
          <a:xfrm>
            <a:off x="3739425" y="2044250"/>
            <a:ext cx="1956900" cy="2992800"/>
          </a:xfrm>
          <a:prstGeom prst="rect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5" name="Shape 1005"/>
          <p:cNvSpPr txBox="1"/>
          <p:nvPr/>
        </p:nvSpPr>
        <p:spPr>
          <a:xfrm>
            <a:off x="5470668" y="981803"/>
            <a:ext cx="4006799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FF9900"/>
                </a:solidFill>
              </a:rPr>
              <a:t>D</a:t>
            </a:r>
          </a:p>
        </p:txBody>
      </p:sp>
      <p:sp>
        <p:nvSpPr>
          <p:cNvPr id="1006" name="Shape 1006"/>
          <p:cNvSpPr/>
          <p:nvPr/>
        </p:nvSpPr>
        <p:spPr>
          <a:xfrm>
            <a:off x="4243390" y="3616424"/>
            <a:ext cx="1321800" cy="1321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D1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1 Valent</a:t>
            </a:r>
          </a:p>
        </p:txBody>
      </p:sp>
      <p:cxnSp>
        <p:nvCxnSpPr>
          <p:cNvPr id="1007" name="Shape 1007"/>
          <p:cNvCxnSpPr>
            <a:stCxn id="1000" idx="6"/>
          </p:cNvCxnSpPr>
          <p:nvPr/>
        </p:nvCxnSpPr>
        <p:spPr>
          <a:xfrm>
            <a:off x="1321800" y="3726551"/>
            <a:ext cx="904200" cy="196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008" name="Shape 1008"/>
          <p:cNvSpPr txBox="1"/>
          <p:nvPr/>
        </p:nvSpPr>
        <p:spPr>
          <a:xfrm rot="684259">
            <a:off x="1256583" y="3887819"/>
            <a:ext cx="1321491" cy="2436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(just got </a:t>
            </a:r>
            <a:r>
              <a:rPr i="1" lang="en" sz="1200"/>
              <a:t>e’</a:t>
            </a:r>
            <a:r>
              <a:rPr lang="en" sz="1200"/>
              <a:t>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(just became 1-valent)</a:t>
            </a:r>
          </a:p>
        </p:txBody>
      </p:sp>
      <p:sp>
        <p:nvSpPr>
          <p:cNvPr id="1009" name="Shape 1009"/>
          <p:cNvSpPr/>
          <p:nvPr/>
        </p:nvSpPr>
        <p:spPr>
          <a:xfrm>
            <a:off x="2225995" y="3517553"/>
            <a:ext cx="1321800" cy="1321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C0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1 Valent</a:t>
            </a:r>
          </a:p>
        </p:txBody>
      </p:sp>
      <p:cxnSp>
        <p:nvCxnSpPr>
          <p:cNvPr id="1010" name="Shape 1010"/>
          <p:cNvCxnSpPr>
            <a:endCxn id="1006" idx="2"/>
          </p:cNvCxnSpPr>
          <p:nvPr/>
        </p:nvCxnSpPr>
        <p:spPr>
          <a:xfrm>
            <a:off x="3547690" y="4191824"/>
            <a:ext cx="695700" cy="85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011" name="Shape 1011"/>
          <p:cNvSpPr txBox="1"/>
          <p:nvPr/>
        </p:nvSpPr>
        <p:spPr>
          <a:xfrm rot="493436">
            <a:off x="3464022" y="3859377"/>
            <a:ext cx="1321287" cy="2485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(just got </a:t>
            </a:r>
            <a:r>
              <a:rPr i="1" lang="en"/>
              <a:t>e</a:t>
            </a:r>
            <a:r>
              <a:rPr lang="en"/>
              <a:t>)</a:t>
            </a:r>
          </a:p>
        </p:txBody>
      </p:sp>
      <p:cxnSp>
        <p:nvCxnSpPr>
          <p:cNvPr id="1012" name="Shape 1012"/>
          <p:cNvCxnSpPr/>
          <p:nvPr/>
        </p:nvCxnSpPr>
        <p:spPr>
          <a:xfrm>
            <a:off x="5565200" y="2801076"/>
            <a:ext cx="15105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013" name="Shape 1013"/>
          <p:cNvSpPr/>
          <p:nvPr/>
        </p:nvSpPr>
        <p:spPr>
          <a:xfrm>
            <a:off x="7062790" y="2134972"/>
            <a:ext cx="1321800" cy="1321799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E0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0 Valent</a:t>
            </a:r>
          </a:p>
        </p:txBody>
      </p:sp>
      <p:cxnSp>
        <p:nvCxnSpPr>
          <p:cNvPr id="1014" name="Shape 1014"/>
          <p:cNvCxnSpPr/>
          <p:nvPr/>
        </p:nvCxnSpPr>
        <p:spPr>
          <a:xfrm>
            <a:off x="5565200" y="4325076"/>
            <a:ext cx="15105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015" name="Shape 1015"/>
          <p:cNvSpPr/>
          <p:nvPr/>
        </p:nvSpPr>
        <p:spPr>
          <a:xfrm>
            <a:off x="7062790" y="3658972"/>
            <a:ext cx="1321800" cy="1321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E1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1 Valent</a:t>
            </a:r>
          </a:p>
        </p:txBody>
      </p:sp>
      <p:sp>
        <p:nvSpPr>
          <p:cNvPr id="1016" name="Shape 1016"/>
          <p:cNvSpPr txBox="1"/>
          <p:nvPr/>
        </p:nvSpPr>
        <p:spPr>
          <a:xfrm>
            <a:off x="5695775" y="236215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 - </a:t>
            </a:r>
            <a:r>
              <a:rPr b="1" lang="en"/>
              <a:t>p “crashes”</a:t>
            </a:r>
          </a:p>
        </p:txBody>
      </p:sp>
      <p:sp>
        <p:nvSpPr>
          <p:cNvPr id="1017" name="Shape 1017"/>
          <p:cNvSpPr txBox="1"/>
          <p:nvPr/>
        </p:nvSpPr>
        <p:spPr>
          <a:xfrm>
            <a:off x="5699275" y="3887475"/>
            <a:ext cx="53769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 - </a:t>
            </a:r>
            <a:r>
              <a:rPr b="1" lang="en"/>
              <a:t>p “crashes”</a:t>
            </a:r>
          </a:p>
        </p:txBody>
      </p:sp>
      <p:cxnSp>
        <p:nvCxnSpPr>
          <p:cNvPr id="1018" name="Shape 1018"/>
          <p:cNvCxnSpPr/>
          <p:nvPr/>
        </p:nvCxnSpPr>
        <p:spPr>
          <a:xfrm flipH="1" rot="10800000">
            <a:off x="648775" y="2800376"/>
            <a:ext cx="658200" cy="269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019" name="Shape 1019"/>
          <p:cNvSpPr txBox="1"/>
          <p:nvPr/>
        </p:nvSpPr>
        <p:spPr>
          <a:xfrm>
            <a:off x="56425" y="2701625"/>
            <a:ext cx="1510499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 - </a:t>
            </a:r>
            <a:r>
              <a:rPr b="1" lang="en"/>
              <a:t>p “crashes”</a:t>
            </a:r>
          </a:p>
        </p:txBody>
      </p:sp>
      <p:sp>
        <p:nvSpPr>
          <p:cNvPr id="1020" name="Shape 1020"/>
          <p:cNvSpPr/>
          <p:nvPr/>
        </p:nvSpPr>
        <p:spPr>
          <a:xfrm>
            <a:off x="1256422" y="2014899"/>
            <a:ext cx="969600" cy="969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600"/>
              <a:t>A</a:t>
            </a:r>
          </a:p>
        </p:txBody>
      </p:sp>
      <p:cxnSp>
        <p:nvCxnSpPr>
          <p:cNvPr id="1021" name="Shape 1021"/>
          <p:cNvCxnSpPr>
            <a:endCxn id="1013" idx="0"/>
          </p:cNvCxnSpPr>
          <p:nvPr/>
        </p:nvCxnSpPr>
        <p:spPr>
          <a:xfrm flipH="1" rot="10800000">
            <a:off x="2056690" y="2134972"/>
            <a:ext cx="5667000" cy="60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22" name="Shape 1022"/>
          <p:cNvCxnSpPr/>
          <p:nvPr/>
        </p:nvCxnSpPr>
        <p:spPr>
          <a:xfrm>
            <a:off x="2089000" y="2801076"/>
            <a:ext cx="5220300" cy="1016999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023" name="Shape 1023"/>
          <p:cNvSpPr txBox="1"/>
          <p:nvPr/>
        </p:nvSpPr>
        <p:spPr>
          <a:xfrm>
            <a:off x="2226000" y="1857087"/>
            <a:ext cx="1510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Receive </a:t>
            </a:r>
            <a:r>
              <a:rPr i="1" lang="en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024" name="Shape 1024"/>
          <p:cNvSpPr txBox="1"/>
          <p:nvPr/>
        </p:nvSpPr>
        <p:spPr>
          <a:xfrm rot="651275">
            <a:off x="2226144" y="2613987"/>
            <a:ext cx="1510220" cy="363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Receive </a:t>
            </a:r>
            <a:r>
              <a:rPr i="1" lang="en">
                <a:solidFill>
                  <a:srgbClr val="FF0000"/>
                </a:solidFill>
              </a:rPr>
              <a:t>e’, e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hape 1029"/>
          <p:cNvSpPr txBox="1"/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Lemma 3 - Contradiction 1</a:t>
            </a:r>
          </a:p>
        </p:txBody>
      </p:sp>
      <p:sp>
        <p:nvSpPr>
          <p:cNvPr id="1030" name="Shape 1030"/>
          <p:cNvSpPr txBox="1"/>
          <p:nvPr>
            <p:ph idx="1" type="body"/>
          </p:nvPr>
        </p:nvSpPr>
        <p:spPr>
          <a:xfrm>
            <a:off x="274350" y="5605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solidFill>
                  <a:srgbClr val="000000"/>
                </a:solidFill>
              </a:rPr>
              <a:t>D </a:t>
            </a:r>
            <a:r>
              <a:rPr lang="en" sz="3600">
                <a:solidFill>
                  <a:srgbClr val="000000"/>
                </a:solidFill>
              </a:rPr>
              <a:t>has only 1, 0-valent configurations</a:t>
            </a:r>
          </a:p>
          <a:p>
            <a:pPr lvl="0" rtl="0">
              <a:spcBef>
                <a:spcPts val="0"/>
              </a:spcBef>
              <a:buNone/>
            </a:pPr>
            <a:r>
              <a:rPr i="1" lang="en" sz="2400">
                <a:solidFill>
                  <a:srgbClr val="000000"/>
                </a:solidFill>
              </a:rPr>
              <a:t>(e’ and e have same destination, p)</a:t>
            </a:r>
          </a:p>
        </p:txBody>
      </p:sp>
      <p:sp>
        <p:nvSpPr>
          <p:cNvPr id="1031" name="Shape 1031"/>
          <p:cNvSpPr/>
          <p:nvPr/>
        </p:nvSpPr>
        <p:spPr>
          <a:xfrm>
            <a:off x="0" y="3065651"/>
            <a:ext cx="1321800" cy="1321799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Initial C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Bivalent</a:t>
            </a:r>
          </a:p>
        </p:txBody>
      </p:sp>
      <p:cxnSp>
        <p:nvCxnSpPr>
          <p:cNvPr id="1032" name="Shape 1032"/>
          <p:cNvCxnSpPr>
            <a:stCxn id="1031" idx="6"/>
            <a:endCxn id="1033" idx="2"/>
          </p:cNvCxnSpPr>
          <p:nvPr/>
        </p:nvCxnSpPr>
        <p:spPr>
          <a:xfrm flipH="1" rot="10800000">
            <a:off x="1321800" y="2795951"/>
            <a:ext cx="2921700" cy="930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034" name="Shape 1034"/>
          <p:cNvSpPr txBox="1"/>
          <p:nvPr/>
        </p:nvSpPr>
        <p:spPr>
          <a:xfrm rot="-1032162">
            <a:off x="1675238" y="2987718"/>
            <a:ext cx="1971914" cy="2486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Events (just got </a:t>
            </a:r>
            <a:r>
              <a:rPr i="1" lang="en"/>
              <a:t>e</a:t>
            </a:r>
            <a:r>
              <a:rPr lang="en"/>
              <a:t>)</a:t>
            </a:r>
          </a:p>
        </p:txBody>
      </p:sp>
      <p:sp>
        <p:nvSpPr>
          <p:cNvPr id="1033" name="Shape 1033"/>
          <p:cNvSpPr/>
          <p:nvPr/>
        </p:nvSpPr>
        <p:spPr>
          <a:xfrm>
            <a:off x="4243390" y="2134972"/>
            <a:ext cx="1321800" cy="1321799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D0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0 Valent</a:t>
            </a:r>
          </a:p>
        </p:txBody>
      </p:sp>
      <p:sp>
        <p:nvSpPr>
          <p:cNvPr id="1035" name="Shape 1035"/>
          <p:cNvSpPr/>
          <p:nvPr/>
        </p:nvSpPr>
        <p:spPr>
          <a:xfrm>
            <a:off x="3739425" y="2044250"/>
            <a:ext cx="1956900" cy="2992800"/>
          </a:xfrm>
          <a:prstGeom prst="rect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6" name="Shape 1036"/>
          <p:cNvSpPr txBox="1"/>
          <p:nvPr/>
        </p:nvSpPr>
        <p:spPr>
          <a:xfrm>
            <a:off x="5470668" y="981803"/>
            <a:ext cx="4006799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FF9900"/>
                </a:solidFill>
              </a:rPr>
              <a:t>D</a:t>
            </a:r>
          </a:p>
        </p:txBody>
      </p:sp>
      <p:sp>
        <p:nvSpPr>
          <p:cNvPr id="1037" name="Shape 1037"/>
          <p:cNvSpPr/>
          <p:nvPr/>
        </p:nvSpPr>
        <p:spPr>
          <a:xfrm>
            <a:off x="4243390" y="3616424"/>
            <a:ext cx="1321800" cy="1321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D1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1 Valent</a:t>
            </a:r>
          </a:p>
        </p:txBody>
      </p:sp>
      <p:cxnSp>
        <p:nvCxnSpPr>
          <p:cNvPr id="1038" name="Shape 1038"/>
          <p:cNvCxnSpPr>
            <a:stCxn id="1031" idx="6"/>
          </p:cNvCxnSpPr>
          <p:nvPr/>
        </p:nvCxnSpPr>
        <p:spPr>
          <a:xfrm>
            <a:off x="1321800" y="3726551"/>
            <a:ext cx="904200" cy="196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039" name="Shape 1039"/>
          <p:cNvSpPr txBox="1"/>
          <p:nvPr/>
        </p:nvSpPr>
        <p:spPr>
          <a:xfrm rot="684259">
            <a:off x="1256583" y="3887819"/>
            <a:ext cx="1321491" cy="2436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(just got </a:t>
            </a:r>
            <a:r>
              <a:rPr i="1" lang="en" sz="1200"/>
              <a:t>e’</a:t>
            </a:r>
            <a:r>
              <a:rPr lang="en" sz="1200"/>
              <a:t>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(just became 1-valent)</a:t>
            </a:r>
          </a:p>
        </p:txBody>
      </p:sp>
      <p:sp>
        <p:nvSpPr>
          <p:cNvPr id="1040" name="Shape 1040"/>
          <p:cNvSpPr/>
          <p:nvPr/>
        </p:nvSpPr>
        <p:spPr>
          <a:xfrm>
            <a:off x="2225995" y="3517553"/>
            <a:ext cx="1321800" cy="1321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C0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1 Valent</a:t>
            </a:r>
          </a:p>
        </p:txBody>
      </p:sp>
      <p:cxnSp>
        <p:nvCxnSpPr>
          <p:cNvPr id="1041" name="Shape 1041"/>
          <p:cNvCxnSpPr>
            <a:endCxn id="1037" idx="2"/>
          </p:cNvCxnSpPr>
          <p:nvPr/>
        </p:nvCxnSpPr>
        <p:spPr>
          <a:xfrm>
            <a:off x="3547690" y="4191824"/>
            <a:ext cx="695700" cy="85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042" name="Shape 1042"/>
          <p:cNvSpPr txBox="1"/>
          <p:nvPr/>
        </p:nvSpPr>
        <p:spPr>
          <a:xfrm rot="493436">
            <a:off x="3464022" y="3859377"/>
            <a:ext cx="1321287" cy="2485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(just got </a:t>
            </a:r>
            <a:r>
              <a:rPr i="1" lang="en"/>
              <a:t>e</a:t>
            </a:r>
            <a:r>
              <a:rPr lang="en"/>
              <a:t>)</a:t>
            </a:r>
          </a:p>
        </p:txBody>
      </p:sp>
      <p:cxnSp>
        <p:nvCxnSpPr>
          <p:cNvPr id="1043" name="Shape 1043"/>
          <p:cNvCxnSpPr/>
          <p:nvPr/>
        </p:nvCxnSpPr>
        <p:spPr>
          <a:xfrm>
            <a:off x="5565200" y="2801076"/>
            <a:ext cx="15105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044" name="Shape 1044"/>
          <p:cNvSpPr/>
          <p:nvPr/>
        </p:nvSpPr>
        <p:spPr>
          <a:xfrm>
            <a:off x="7062790" y="2134972"/>
            <a:ext cx="1321800" cy="1321799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E0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0 Valent</a:t>
            </a:r>
          </a:p>
        </p:txBody>
      </p:sp>
      <p:cxnSp>
        <p:nvCxnSpPr>
          <p:cNvPr id="1045" name="Shape 1045"/>
          <p:cNvCxnSpPr/>
          <p:nvPr/>
        </p:nvCxnSpPr>
        <p:spPr>
          <a:xfrm>
            <a:off x="5565200" y="4325076"/>
            <a:ext cx="15105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046" name="Shape 1046"/>
          <p:cNvSpPr/>
          <p:nvPr/>
        </p:nvSpPr>
        <p:spPr>
          <a:xfrm>
            <a:off x="7062790" y="3658972"/>
            <a:ext cx="1321800" cy="1321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E1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1 Valent</a:t>
            </a:r>
          </a:p>
        </p:txBody>
      </p:sp>
      <p:sp>
        <p:nvSpPr>
          <p:cNvPr id="1047" name="Shape 1047"/>
          <p:cNvSpPr txBox="1"/>
          <p:nvPr/>
        </p:nvSpPr>
        <p:spPr>
          <a:xfrm>
            <a:off x="5695775" y="236215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 - </a:t>
            </a:r>
            <a:r>
              <a:rPr b="1" lang="en"/>
              <a:t>p “crashes”</a:t>
            </a:r>
          </a:p>
        </p:txBody>
      </p:sp>
      <p:sp>
        <p:nvSpPr>
          <p:cNvPr id="1048" name="Shape 1048"/>
          <p:cNvSpPr txBox="1"/>
          <p:nvPr/>
        </p:nvSpPr>
        <p:spPr>
          <a:xfrm>
            <a:off x="5699275" y="3887475"/>
            <a:ext cx="53769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 - </a:t>
            </a:r>
            <a:r>
              <a:rPr b="1" lang="en"/>
              <a:t>p “crashes”</a:t>
            </a:r>
          </a:p>
        </p:txBody>
      </p:sp>
      <p:cxnSp>
        <p:nvCxnSpPr>
          <p:cNvPr id="1049" name="Shape 1049"/>
          <p:cNvCxnSpPr/>
          <p:nvPr/>
        </p:nvCxnSpPr>
        <p:spPr>
          <a:xfrm flipH="1" rot="10800000">
            <a:off x="648775" y="2800376"/>
            <a:ext cx="658200" cy="269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050" name="Shape 1050"/>
          <p:cNvSpPr txBox="1"/>
          <p:nvPr/>
        </p:nvSpPr>
        <p:spPr>
          <a:xfrm>
            <a:off x="56425" y="2701625"/>
            <a:ext cx="1510499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Deciding R - </a:t>
            </a:r>
            <a:r>
              <a:rPr b="1" lang="en"/>
              <a:t>p “crashes”</a:t>
            </a:r>
          </a:p>
        </p:txBody>
      </p:sp>
      <p:sp>
        <p:nvSpPr>
          <p:cNvPr id="1051" name="Shape 1051"/>
          <p:cNvSpPr/>
          <p:nvPr/>
        </p:nvSpPr>
        <p:spPr>
          <a:xfrm>
            <a:off x="1256422" y="2014899"/>
            <a:ext cx="969600" cy="969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600"/>
              <a:t>A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600"/>
              <a:t>univalent</a:t>
            </a:r>
          </a:p>
        </p:txBody>
      </p:sp>
      <p:cxnSp>
        <p:nvCxnSpPr>
          <p:cNvPr id="1052" name="Shape 1052"/>
          <p:cNvCxnSpPr>
            <a:endCxn id="1044" idx="0"/>
          </p:cNvCxnSpPr>
          <p:nvPr/>
        </p:nvCxnSpPr>
        <p:spPr>
          <a:xfrm flipH="1" rot="10800000">
            <a:off x="2056690" y="2134972"/>
            <a:ext cx="5667000" cy="60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53" name="Shape 1053"/>
          <p:cNvCxnSpPr/>
          <p:nvPr/>
        </p:nvCxnSpPr>
        <p:spPr>
          <a:xfrm>
            <a:off x="2089000" y="2801076"/>
            <a:ext cx="5220300" cy="1016999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054" name="Shape 1054"/>
          <p:cNvSpPr txBox="1"/>
          <p:nvPr/>
        </p:nvSpPr>
        <p:spPr>
          <a:xfrm>
            <a:off x="2226000" y="1857087"/>
            <a:ext cx="1510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Receive </a:t>
            </a:r>
            <a:r>
              <a:rPr i="1" lang="en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055" name="Shape 1055"/>
          <p:cNvSpPr txBox="1"/>
          <p:nvPr/>
        </p:nvSpPr>
        <p:spPr>
          <a:xfrm rot="651275">
            <a:off x="2226144" y="2613987"/>
            <a:ext cx="1510220" cy="363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Receive </a:t>
            </a:r>
            <a:r>
              <a:rPr i="1" lang="en">
                <a:solidFill>
                  <a:srgbClr val="FF0000"/>
                </a:solidFill>
              </a:rPr>
              <a:t>e’, e</a:t>
            </a:r>
          </a:p>
        </p:txBody>
      </p:sp>
      <p:cxnSp>
        <p:nvCxnSpPr>
          <p:cNvPr id="1056" name="Shape 1056"/>
          <p:cNvCxnSpPr/>
          <p:nvPr/>
        </p:nvCxnSpPr>
        <p:spPr>
          <a:xfrm>
            <a:off x="198150" y="983925"/>
            <a:ext cx="7986900" cy="0"/>
          </a:xfrm>
          <a:prstGeom prst="straightConnector1">
            <a:avLst/>
          </a:prstGeom>
          <a:noFill/>
          <a:ln cap="flat" cmpd="sng" w="1143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Shape 1061"/>
          <p:cNvSpPr txBox="1"/>
          <p:nvPr>
            <p:ph type="title"/>
          </p:nvPr>
        </p:nvSpPr>
        <p:spPr>
          <a:xfrm>
            <a:off x="311700" y="1929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1062" name="Shape 1062"/>
          <p:cNvSpPr txBox="1"/>
          <p:nvPr>
            <p:ph idx="1" type="body"/>
          </p:nvPr>
        </p:nvSpPr>
        <p:spPr>
          <a:xfrm>
            <a:off x="311700" y="81235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000000"/>
                </a:solidFill>
              </a:rPr>
              <a:t>Disproven</a:t>
            </a:r>
            <a:r>
              <a:rPr lang="en" sz="2400">
                <a:solidFill>
                  <a:srgbClr val="000000"/>
                </a:solidFill>
              </a:rPr>
              <a:t>: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000000"/>
                </a:solidFill>
              </a:rPr>
              <a:t>D </a:t>
            </a:r>
            <a:r>
              <a:rPr lang="en" sz="2400">
                <a:solidFill>
                  <a:srgbClr val="000000"/>
                </a:solidFill>
              </a:rPr>
              <a:t>has only 1-valent configurations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000000"/>
                </a:solidFill>
              </a:rPr>
              <a:t>D </a:t>
            </a:r>
            <a:r>
              <a:rPr lang="en" sz="2400">
                <a:solidFill>
                  <a:srgbClr val="000000"/>
                </a:solidFill>
              </a:rPr>
              <a:t>has only 0-valent configurations (same)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>
                <a:solidFill>
                  <a:srgbClr val="000000"/>
                </a:solidFill>
              </a:rPr>
              <a:t>D</a:t>
            </a:r>
            <a:r>
              <a:rPr lang="en" sz="2400">
                <a:solidFill>
                  <a:srgbClr val="000000"/>
                </a:solidFill>
              </a:rPr>
              <a:t> has only 1, 0 valent configurations (no bivalent)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000000"/>
                </a:solidFill>
              </a:rPr>
              <a:t>1 Possibility: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000000"/>
                </a:solidFill>
              </a:rPr>
              <a:t>D </a:t>
            </a:r>
            <a:r>
              <a:rPr lang="en" sz="2400">
                <a:solidFill>
                  <a:srgbClr val="000000"/>
                </a:solidFill>
              </a:rPr>
              <a:t>has bivalent configurations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Shape 10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whole proof!</a:t>
            </a:r>
          </a:p>
        </p:txBody>
      </p:sp>
      <p:sp>
        <p:nvSpPr>
          <p:cNvPr id="1068" name="Shape 10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Start from the initial guaranteed bivalent configuration (Lemma 2)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Since the configuration is bivalent, there must be a bivalent configuration (in D) reachable from the configuration by applying </a:t>
            </a:r>
            <a:r>
              <a:rPr i="1" lang="en">
                <a:solidFill>
                  <a:srgbClr val="000000"/>
                </a:solidFill>
              </a:rPr>
              <a:t>e </a:t>
            </a:r>
            <a:r>
              <a:rPr lang="en">
                <a:solidFill>
                  <a:srgbClr val="000000"/>
                </a:solidFill>
              </a:rPr>
              <a:t>last (Lemma 3)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Since the configuration is bivalent… (Lemma 3)</a:t>
            </a:r>
          </a:p>
        </p:txBody>
      </p:sp>
      <p:sp>
        <p:nvSpPr>
          <p:cNvPr id="1069" name="Shape 1069"/>
          <p:cNvSpPr/>
          <p:nvPr/>
        </p:nvSpPr>
        <p:spPr>
          <a:xfrm>
            <a:off x="186725" y="2940475"/>
            <a:ext cx="1782900" cy="1782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Bivalent Initial Configuration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i="1" lang="en"/>
              <a:t>Lemma 2</a:t>
            </a:r>
          </a:p>
        </p:txBody>
      </p:sp>
      <p:sp>
        <p:nvSpPr>
          <p:cNvPr id="1070" name="Shape 1070"/>
          <p:cNvSpPr/>
          <p:nvPr/>
        </p:nvSpPr>
        <p:spPr>
          <a:xfrm>
            <a:off x="2831500" y="2940475"/>
            <a:ext cx="1782900" cy="1782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Bivalent Configuration</a:t>
            </a:r>
          </a:p>
        </p:txBody>
      </p:sp>
      <p:sp>
        <p:nvSpPr>
          <p:cNvPr id="1071" name="Shape 1071"/>
          <p:cNvSpPr/>
          <p:nvPr/>
        </p:nvSpPr>
        <p:spPr>
          <a:xfrm>
            <a:off x="5476275" y="2940475"/>
            <a:ext cx="1782900" cy="1782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Bivalent Configuration</a:t>
            </a:r>
          </a:p>
        </p:txBody>
      </p:sp>
      <p:sp>
        <p:nvSpPr>
          <p:cNvPr id="1072" name="Shape 1072"/>
          <p:cNvSpPr txBox="1"/>
          <p:nvPr/>
        </p:nvSpPr>
        <p:spPr>
          <a:xfrm>
            <a:off x="8121050" y="370595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Infinitely</a:t>
            </a:r>
          </a:p>
        </p:txBody>
      </p:sp>
      <p:cxnSp>
        <p:nvCxnSpPr>
          <p:cNvPr id="1073" name="Shape 1073"/>
          <p:cNvCxnSpPr>
            <a:stCxn id="1069" idx="6"/>
            <a:endCxn id="1070" idx="2"/>
          </p:cNvCxnSpPr>
          <p:nvPr/>
        </p:nvCxnSpPr>
        <p:spPr>
          <a:xfrm>
            <a:off x="1969625" y="3831925"/>
            <a:ext cx="8619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74" name="Shape 1074"/>
          <p:cNvCxnSpPr/>
          <p:nvPr/>
        </p:nvCxnSpPr>
        <p:spPr>
          <a:xfrm>
            <a:off x="4614387" y="3831925"/>
            <a:ext cx="8619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75" name="Shape 1075"/>
          <p:cNvCxnSpPr/>
          <p:nvPr/>
        </p:nvCxnSpPr>
        <p:spPr>
          <a:xfrm>
            <a:off x="7259162" y="3909625"/>
            <a:ext cx="8619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076" name="Shape 1076"/>
          <p:cNvSpPr txBox="1"/>
          <p:nvPr/>
        </p:nvSpPr>
        <p:spPr>
          <a:xfrm>
            <a:off x="1883550" y="3472575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Event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i="1" lang="en"/>
              <a:t>(Lemma 3)</a:t>
            </a:r>
          </a:p>
        </p:txBody>
      </p:sp>
      <p:sp>
        <p:nvSpPr>
          <p:cNvPr id="1077" name="Shape 1077"/>
          <p:cNvSpPr txBox="1"/>
          <p:nvPr/>
        </p:nvSpPr>
        <p:spPr>
          <a:xfrm>
            <a:off x="4538200" y="3443575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Event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i="1" lang="en"/>
              <a:t>(Lemma 3)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Shape 10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Beyond FLP</a:t>
            </a:r>
          </a:p>
        </p:txBody>
      </p:sp>
      <p:sp>
        <p:nvSpPr>
          <p:cNvPr id="1083" name="Shape 10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Work has continued far beyond the FLP result: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Relaxing async model ; failure detectors</a:t>
            </a:r>
          </a:p>
          <a:p>
            <a:pPr indent="-381000" lvl="1" marL="9144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New models ; partially synchronous, sleepy, etc</a:t>
            </a:r>
          </a:p>
          <a:p>
            <a:pPr indent="-381000" lvl="1" marL="9144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Coming up next!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Reducing other problems to consensus</a:t>
            </a:r>
          </a:p>
          <a:p>
            <a:pPr indent="-381000" lvl="1" marL="9144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SMR, leader election, atomic broadcast, shared log, …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New forms of consensus in permissionless models!</a:t>
            </a:r>
          </a:p>
          <a:p>
            <a:pPr indent="-381000" lvl="1" marL="9144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Bitcoin, blockchains, ByzCoin, etc.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/>
              <a:t>Impossibility of Distributed Consensus with One Faulty Process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200"/>
              <a:t>1985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2001 Dijkstra prize; best paper in distributed systems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http://www.cs.yale.edu/homes/fischer/images/p8311448.jpg"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075" y="1851025"/>
            <a:ext cx="1905000" cy="20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199075" y="414695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distributed systems,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e-voting,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oblivious transfer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http://people.csail.mit.edu/lynch/Lynch-rinaldo.jpg"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5675" y="1670050"/>
            <a:ext cx="158115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3724425" y="4146950"/>
            <a:ext cx="21378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distributed algorithms and impossibility results, formal modeling</a:t>
            </a:r>
          </a:p>
        </p:txBody>
      </p:sp>
      <p:pic>
        <p:nvPicPr>
          <p:cNvPr descr="https://www2.warwick.ac.uk/fac/sci/dcs/people/mikep.jpg" id="155" name="Shape 1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8375" y="1928700"/>
            <a:ext cx="1863925" cy="186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6924825" y="4146950"/>
            <a:ext cx="21378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algorithms, complexity,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theory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pixabay.com/static/uploads/photo/2016/05/27/16/58/computers-1420200_960_720.png" id="1088" name="Shape 10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125" y="1390900"/>
            <a:ext cx="1410499" cy="1057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xabay.com/static/uploads/photo/2016/05/27/16/58/computers-1420200_960_720.png" id="1089" name="Shape 10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9874" y="1459275"/>
            <a:ext cx="1410499" cy="1057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xabay.com/static/uploads/photo/2016/05/27/16/58/computers-1420200_960_720.png" id="1090" name="Shape 10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250" y="3024300"/>
            <a:ext cx="1410499" cy="1057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91" name="Shape 1091"/>
          <p:cNvSpPr txBox="1"/>
          <p:nvPr>
            <p:ph type="title"/>
          </p:nvPr>
        </p:nvSpPr>
        <p:spPr>
          <a:xfrm>
            <a:off x="28355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Consensus with Probability 1</a:t>
            </a:r>
          </a:p>
        </p:txBody>
      </p:sp>
      <p:pic>
        <p:nvPicPr>
          <p:cNvPr descr="https://pixabay.com/static/uploads/photo/2016/05/27/16/58/computers-1420200_960_720.png" id="1092" name="Shape 10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6575" y="3183725"/>
            <a:ext cx="1410499" cy="1057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xabay.com/static/uploads/photo/2016/05/27/16/58/computers-1420200_960_720.png" id="1093" name="Shape 10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0200" y="1731875"/>
            <a:ext cx="1410499" cy="1057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xabay.com/static/uploads/photo/2016/05/27/16/58/computers-1420200_960_720.png" id="1094" name="Shape 10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5500" y="3397075"/>
            <a:ext cx="1410499" cy="1057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95" name="Shape 1095"/>
          <p:cNvSpPr txBox="1"/>
          <p:nvPr/>
        </p:nvSpPr>
        <p:spPr>
          <a:xfrm>
            <a:off x="451125" y="1017725"/>
            <a:ext cx="40530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 like 1! Cardinality 1</a:t>
            </a:r>
          </a:p>
        </p:txBody>
      </p:sp>
      <p:sp>
        <p:nvSpPr>
          <p:cNvPr id="1096" name="Shape 1096"/>
          <p:cNvSpPr txBox="1"/>
          <p:nvPr/>
        </p:nvSpPr>
        <p:spPr>
          <a:xfrm>
            <a:off x="153200" y="2739200"/>
            <a:ext cx="40530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 like 0! Cardinality 1</a:t>
            </a:r>
          </a:p>
        </p:txBody>
      </p:sp>
      <p:sp>
        <p:nvSpPr>
          <p:cNvPr id="1097" name="Shape 1097"/>
          <p:cNvSpPr txBox="1"/>
          <p:nvPr/>
        </p:nvSpPr>
        <p:spPr>
          <a:xfrm>
            <a:off x="2486825" y="2924275"/>
            <a:ext cx="40530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 like 0! Cardinality 1</a:t>
            </a:r>
          </a:p>
        </p:txBody>
      </p:sp>
      <p:sp>
        <p:nvSpPr>
          <p:cNvPr id="1098" name="Shape 1098"/>
          <p:cNvSpPr txBox="1"/>
          <p:nvPr/>
        </p:nvSpPr>
        <p:spPr>
          <a:xfrm>
            <a:off x="4904925" y="1259075"/>
            <a:ext cx="40530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 like 1! Cardinality 1</a:t>
            </a:r>
          </a:p>
        </p:txBody>
      </p:sp>
      <p:sp>
        <p:nvSpPr>
          <p:cNvPr id="1099" name="Shape 1099"/>
          <p:cNvSpPr txBox="1"/>
          <p:nvPr/>
        </p:nvSpPr>
        <p:spPr>
          <a:xfrm>
            <a:off x="2721450" y="1057550"/>
            <a:ext cx="40530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 like 1! Cardinality 1</a:t>
            </a:r>
          </a:p>
        </p:txBody>
      </p:sp>
      <p:sp>
        <p:nvSpPr>
          <p:cNvPr id="1100" name="Shape 1100"/>
          <p:cNvSpPr txBox="1"/>
          <p:nvPr/>
        </p:nvSpPr>
        <p:spPr>
          <a:xfrm>
            <a:off x="5927575" y="3081600"/>
            <a:ext cx="40530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 like 1! Cardinality 1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pixabay.com/static/uploads/photo/2016/05/27/16/58/computers-1420200_960_720.png" id="1105" name="Shape 1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125" y="1390900"/>
            <a:ext cx="1410499" cy="1057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xabay.com/static/uploads/photo/2016/05/27/16/58/computers-1420200_960_720.png" id="1106" name="Shape 1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9874" y="1459275"/>
            <a:ext cx="1410499" cy="1057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xabay.com/static/uploads/photo/2016/05/27/16/58/computers-1420200_960_720.png" id="1107" name="Shape 1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250" y="3024300"/>
            <a:ext cx="1410499" cy="1057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08" name="Shape 1108"/>
          <p:cNvSpPr txBox="1"/>
          <p:nvPr>
            <p:ph type="title"/>
          </p:nvPr>
        </p:nvSpPr>
        <p:spPr>
          <a:xfrm>
            <a:off x="28355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Consensus with Probability 1</a:t>
            </a:r>
          </a:p>
        </p:txBody>
      </p:sp>
      <p:pic>
        <p:nvPicPr>
          <p:cNvPr descr="https://pixabay.com/static/uploads/photo/2016/05/27/16/58/computers-1420200_960_720.png" id="1109" name="Shape 1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6575" y="3183725"/>
            <a:ext cx="1410499" cy="1057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xabay.com/static/uploads/photo/2016/05/27/16/58/computers-1420200_960_720.png" id="1110" name="Shape 1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0200" y="1731875"/>
            <a:ext cx="1410499" cy="1057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xabay.com/static/uploads/photo/2016/05/27/16/58/computers-1420200_960_720.png" id="1111" name="Shape 1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5500" y="3397075"/>
            <a:ext cx="1410499" cy="1057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12" name="Shape 1112"/>
          <p:cNvSpPr txBox="1"/>
          <p:nvPr/>
        </p:nvSpPr>
        <p:spPr>
          <a:xfrm>
            <a:off x="451125" y="1017725"/>
            <a:ext cx="40530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 like 0! Cardinality 3</a:t>
            </a:r>
          </a:p>
        </p:txBody>
      </p:sp>
      <p:sp>
        <p:nvSpPr>
          <p:cNvPr id="1113" name="Shape 1113"/>
          <p:cNvSpPr txBox="1"/>
          <p:nvPr/>
        </p:nvSpPr>
        <p:spPr>
          <a:xfrm>
            <a:off x="153200" y="2739200"/>
            <a:ext cx="40530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 like 0! Cardinality 3</a:t>
            </a:r>
          </a:p>
        </p:txBody>
      </p:sp>
      <p:sp>
        <p:nvSpPr>
          <p:cNvPr id="1114" name="Shape 1114"/>
          <p:cNvSpPr txBox="1"/>
          <p:nvPr/>
        </p:nvSpPr>
        <p:spPr>
          <a:xfrm>
            <a:off x="2486825" y="2924275"/>
            <a:ext cx="40530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 like 0! Cardinality 3</a:t>
            </a:r>
          </a:p>
        </p:txBody>
      </p:sp>
      <p:sp>
        <p:nvSpPr>
          <p:cNvPr id="1115" name="Shape 1115"/>
          <p:cNvSpPr txBox="1"/>
          <p:nvPr/>
        </p:nvSpPr>
        <p:spPr>
          <a:xfrm>
            <a:off x="4904925" y="1259075"/>
            <a:ext cx="40530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 like 1! Cardinality 1</a:t>
            </a:r>
          </a:p>
        </p:txBody>
      </p:sp>
      <p:sp>
        <p:nvSpPr>
          <p:cNvPr id="1116" name="Shape 1116"/>
          <p:cNvSpPr txBox="1"/>
          <p:nvPr/>
        </p:nvSpPr>
        <p:spPr>
          <a:xfrm>
            <a:off x="2721450" y="1057550"/>
            <a:ext cx="40530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 like 0! Cardinality 3</a:t>
            </a:r>
          </a:p>
        </p:txBody>
      </p:sp>
      <p:sp>
        <p:nvSpPr>
          <p:cNvPr id="1117" name="Shape 1117"/>
          <p:cNvSpPr txBox="1"/>
          <p:nvPr/>
        </p:nvSpPr>
        <p:spPr>
          <a:xfrm>
            <a:off x="5927575" y="3081600"/>
            <a:ext cx="40530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 like 1! Cardinality 1</a:t>
            </a:r>
          </a:p>
        </p:txBody>
      </p:sp>
      <p:cxnSp>
        <p:nvCxnSpPr>
          <p:cNvPr id="1118" name="Shape 1118"/>
          <p:cNvCxnSpPr/>
          <p:nvPr/>
        </p:nvCxnSpPr>
        <p:spPr>
          <a:xfrm>
            <a:off x="5375700" y="935825"/>
            <a:ext cx="1442400" cy="3841800"/>
          </a:xfrm>
          <a:prstGeom prst="straightConnector1">
            <a:avLst/>
          </a:prstGeom>
          <a:noFill/>
          <a:ln cap="flat" cmpd="sng" w="1524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pixabay.com/static/uploads/photo/2016/05/27/16/58/computers-1420200_960_720.png" id="1123" name="Shape 1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125" y="1390900"/>
            <a:ext cx="1410499" cy="1057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xabay.com/static/uploads/photo/2016/05/27/16/58/computers-1420200_960_720.png" id="1124" name="Shape 1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9874" y="1459275"/>
            <a:ext cx="1410499" cy="1057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xabay.com/static/uploads/photo/2016/05/27/16/58/computers-1420200_960_720.png" id="1125" name="Shape 1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250" y="3024300"/>
            <a:ext cx="1410499" cy="1057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26" name="Shape 1126"/>
          <p:cNvSpPr txBox="1"/>
          <p:nvPr>
            <p:ph type="title"/>
          </p:nvPr>
        </p:nvSpPr>
        <p:spPr>
          <a:xfrm>
            <a:off x="28355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Consensus with Probability 1</a:t>
            </a:r>
          </a:p>
        </p:txBody>
      </p:sp>
      <p:pic>
        <p:nvPicPr>
          <p:cNvPr descr="https://pixabay.com/static/uploads/photo/2016/05/27/16/58/computers-1420200_960_720.png" id="1127" name="Shape 1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6575" y="3183725"/>
            <a:ext cx="1410499" cy="1057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xabay.com/static/uploads/photo/2016/05/27/16/58/computers-1420200_960_720.png" id="1128" name="Shape 1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0200" y="1731875"/>
            <a:ext cx="1410499" cy="1057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xabay.com/static/uploads/photo/2016/05/27/16/58/computers-1420200_960_720.png" id="1129" name="Shape 1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5500" y="3397075"/>
            <a:ext cx="1410499" cy="1057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30" name="Shape 1130"/>
          <p:cNvSpPr txBox="1"/>
          <p:nvPr/>
        </p:nvSpPr>
        <p:spPr>
          <a:xfrm>
            <a:off x="451125" y="1017725"/>
            <a:ext cx="40530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 like 0! Cardinality 4</a:t>
            </a:r>
          </a:p>
        </p:txBody>
      </p:sp>
      <p:sp>
        <p:nvSpPr>
          <p:cNvPr id="1131" name="Shape 1131"/>
          <p:cNvSpPr txBox="1"/>
          <p:nvPr/>
        </p:nvSpPr>
        <p:spPr>
          <a:xfrm>
            <a:off x="153200" y="2739200"/>
            <a:ext cx="40530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 like 0! Cardinality 4</a:t>
            </a:r>
          </a:p>
        </p:txBody>
      </p:sp>
      <p:sp>
        <p:nvSpPr>
          <p:cNvPr id="1132" name="Shape 1132"/>
          <p:cNvSpPr txBox="1"/>
          <p:nvPr/>
        </p:nvSpPr>
        <p:spPr>
          <a:xfrm>
            <a:off x="2486825" y="2924275"/>
            <a:ext cx="40530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 like 0! Cardinality 4</a:t>
            </a:r>
          </a:p>
        </p:txBody>
      </p:sp>
      <p:sp>
        <p:nvSpPr>
          <p:cNvPr id="1133" name="Shape 1133"/>
          <p:cNvSpPr txBox="1"/>
          <p:nvPr/>
        </p:nvSpPr>
        <p:spPr>
          <a:xfrm>
            <a:off x="4904925" y="1259075"/>
            <a:ext cx="40530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 like 1! Cardinality 1</a:t>
            </a:r>
          </a:p>
        </p:txBody>
      </p:sp>
      <p:sp>
        <p:nvSpPr>
          <p:cNvPr id="1134" name="Shape 1134"/>
          <p:cNvSpPr txBox="1"/>
          <p:nvPr/>
        </p:nvSpPr>
        <p:spPr>
          <a:xfrm>
            <a:off x="2721450" y="1057550"/>
            <a:ext cx="40530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 like 0! Cardinality 4</a:t>
            </a:r>
          </a:p>
        </p:txBody>
      </p:sp>
      <p:sp>
        <p:nvSpPr>
          <p:cNvPr id="1135" name="Shape 1135"/>
          <p:cNvSpPr txBox="1"/>
          <p:nvPr/>
        </p:nvSpPr>
        <p:spPr>
          <a:xfrm>
            <a:off x="5927575" y="3081600"/>
            <a:ext cx="40530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 like 1! Cardinality 1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pixabay.com/static/uploads/photo/2016/05/27/16/58/computers-1420200_960_720.png" id="1140" name="Shape 1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125" y="1390900"/>
            <a:ext cx="1410499" cy="1057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xabay.com/static/uploads/photo/2016/05/27/16/58/computers-1420200_960_720.png" id="1141" name="Shape 1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9874" y="1459275"/>
            <a:ext cx="1410499" cy="1057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xabay.com/static/uploads/photo/2016/05/27/16/58/computers-1420200_960_720.png" id="1142" name="Shape 1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250" y="3024300"/>
            <a:ext cx="1410499" cy="1057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43" name="Shape 1143"/>
          <p:cNvSpPr txBox="1"/>
          <p:nvPr>
            <p:ph type="title"/>
          </p:nvPr>
        </p:nvSpPr>
        <p:spPr>
          <a:xfrm>
            <a:off x="28355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Consensus with Probability 1</a:t>
            </a:r>
          </a:p>
        </p:txBody>
      </p:sp>
      <p:pic>
        <p:nvPicPr>
          <p:cNvPr descr="https://pixabay.com/static/uploads/photo/2016/05/27/16/58/computers-1420200_960_720.png" id="1144" name="Shape 1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6575" y="3183725"/>
            <a:ext cx="1410499" cy="1057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xabay.com/static/uploads/photo/2016/05/27/16/58/computers-1420200_960_720.png" id="1145" name="Shape 1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0200" y="1731875"/>
            <a:ext cx="1410499" cy="1057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xabay.com/static/uploads/photo/2016/05/27/16/58/computers-1420200_960_720.png" id="1146" name="Shape 1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5500" y="3397075"/>
            <a:ext cx="1410499" cy="1057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47" name="Shape 1147"/>
          <p:cNvSpPr txBox="1"/>
          <p:nvPr/>
        </p:nvSpPr>
        <p:spPr>
          <a:xfrm>
            <a:off x="451125" y="1017725"/>
            <a:ext cx="40530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 like 0! Cardinality 5</a:t>
            </a:r>
          </a:p>
        </p:txBody>
      </p:sp>
      <p:sp>
        <p:nvSpPr>
          <p:cNvPr id="1148" name="Shape 1148"/>
          <p:cNvSpPr txBox="1"/>
          <p:nvPr/>
        </p:nvSpPr>
        <p:spPr>
          <a:xfrm>
            <a:off x="153200" y="2739200"/>
            <a:ext cx="40530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 like 0! Cardinality 5</a:t>
            </a:r>
          </a:p>
        </p:txBody>
      </p:sp>
      <p:sp>
        <p:nvSpPr>
          <p:cNvPr id="1149" name="Shape 1149"/>
          <p:cNvSpPr txBox="1"/>
          <p:nvPr/>
        </p:nvSpPr>
        <p:spPr>
          <a:xfrm>
            <a:off x="2486825" y="2924275"/>
            <a:ext cx="40530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 like 0! Cardinality 5</a:t>
            </a:r>
          </a:p>
        </p:txBody>
      </p:sp>
      <p:sp>
        <p:nvSpPr>
          <p:cNvPr id="1150" name="Shape 1150"/>
          <p:cNvSpPr txBox="1"/>
          <p:nvPr/>
        </p:nvSpPr>
        <p:spPr>
          <a:xfrm>
            <a:off x="4904925" y="1259075"/>
            <a:ext cx="40530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 like 0! Cardinality 5</a:t>
            </a:r>
          </a:p>
        </p:txBody>
      </p:sp>
      <p:sp>
        <p:nvSpPr>
          <p:cNvPr id="1151" name="Shape 1151"/>
          <p:cNvSpPr txBox="1"/>
          <p:nvPr/>
        </p:nvSpPr>
        <p:spPr>
          <a:xfrm>
            <a:off x="2721450" y="1057550"/>
            <a:ext cx="40530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 like 0! Cardinality 5</a:t>
            </a:r>
          </a:p>
        </p:txBody>
      </p:sp>
      <p:sp>
        <p:nvSpPr>
          <p:cNvPr id="1152" name="Shape 1152"/>
          <p:cNvSpPr txBox="1"/>
          <p:nvPr/>
        </p:nvSpPr>
        <p:spPr>
          <a:xfrm>
            <a:off x="5927575" y="3081600"/>
            <a:ext cx="40530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 like 0! Cardinality 5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pixabay.com/static/uploads/photo/2016/05/27/16/58/computers-1420200_960_720.png" id="1157" name="Shape 1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125" y="1390900"/>
            <a:ext cx="1410499" cy="1057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xabay.com/static/uploads/photo/2016/05/27/16/58/computers-1420200_960_720.png" id="1158" name="Shape 1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9874" y="1459275"/>
            <a:ext cx="1410499" cy="1057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xabay.com/static/uploads/photo/2016/05/27/16/58/computers-1420200_960_720.png" id="1159" name="Shape 1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250" y="3024300"/>
            <a:ext cx="1410499" cy="1057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60" name="Shape 1160"/>
          <p:cNvSpPr txBox="1"/>
          <p:nvPr>
            <p:ph type="title"/>
          </p:nvPr>
        </p:nvSpPr>
        <p:spPr>
          <a:xfrm>
            <a:off x="28355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Consensus with Probability 1</a:t>
            </a:r>
          </a:p>
        </p:txBody>
      </p:sp>
      <p:pic>
        <p:nvPicPr>
          <p:cNvPr descr="https://pixabay.com/static/uploads/photo/2016/05/27/16/58/computers-1420200_960_720.png" id="1161" name="Shape 1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6575" y="3183725"/>
            <a:ext cx="1410499" cy="1057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xabay.com/static/uploads/photo/2016/05/27/16/58/computers-1420200_960_720.png" id="1162" name="Shape 1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0200" y="1731875"/>
            <a:ext cx="1410499" cy="1057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xabay.com/static/uploads/photo/2016/05/27/16/58/computers-1420200_960_720.png" id="1163" name="Shape 1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5500" y="3397075"/>
            <a:ext cx="1410499" cy="1057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64" name="Shape 1164"/>
          <p:cNvSpPr txBox="1"/>
          <p:nvPr/>
        </p:nvSpPr>
        <p:spPr>
          <a:xfrm>
            <a:off x="451125" y="1017725"/>
            <a:ext cx="40530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 like 0! Cardinality 6</a:t>
            </a:r>
          </a:p>
        </p:txBody>
      </p:sp>
      <p:sp>
        <p:nvSpPr>
          <p:cNvPr id="1165" name="Shape 1165"/>
          <p:cNvSpPr txBox="1"/>
          <p:nvPr/>
        </p:nvSpPr>
        <p:spPr>
          <a:xfrm>
            <a:off x="153200" y="2739200"/>
            <a:ext cx="40530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 like 0! Cardinality 6</a:t>
            </a:r>
          </a:p>
        </p:txBody>
      </p:sp>
      <p:sp>
        <p:nvSpPr>
          <p:cNvPr id="1166" name="Shape 1166"/>
          <p:cNvSpPr txBox="1"/>
          <p:nvPr/>
        </p:nvSpPr>
        <p:spPr>
          <a:xfrm>
            <a:off x="2486825" y="2924275"/>
            <a:ext cx="40530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 like 0! Cardinality 6</a:t>
            </a:r>
          </a:p>
        </p:txBody>
      </p:sp>
      <p:sp>
        <p:nvSpPr>
          <p:cNvPr id="1167" name="Shape 1167"/>
          <p:cNvSpPr txBox="1"/>
          <p:nvPr/>
        </p:nvSpPr>
        <p:spPr>
          <a:xfrm>
            <a:off x="4904925" y="1259075"/>
            <a:ext cx="40530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 like 0! Cardinality 6</a:t>
            </a:r>
          </a:p>
        </p:txBody>
      </p:sp>
      <p:sp>
        <p:nvSpPr>
          <p:cNvPr id="1168" name="Shape 1168"/>
          <p:cNvSpPr txBox="1"/>
          <p:nvPr/>
        </p:nvSpPr>
        <p:spPr>
          <a:xfrm>
            <a:off x="2721450" y="1057550"/>
            <a:ext cx="40530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 like 0! Cardinality 6</a:t>
            </a:r>
          </a:p>
        </p:txBody>
      </p:sp>
      <p:sp>
        <p:nvSpPr>
          <p:cNvPr id="1169" name="Shape 1169"/>
          <p:cNvSpPr txBox="1"/>
          <p:nvPr/>
        </p:nvSpPr>
        <p:spPr>
          <a:xfrm>
            <a:off x="5927575" y="3081600"/>
            <a:ext cx="40530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 like 0! Cardinality 6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Shape 11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Wrap Up Discussion; FLP</a:t>
            </a:r>
          </a:p>
        </p:txBody>
      </p:sp>
      <p:sp>
        <p:nvSpPr>
          <p:cNvPr id="1175" name="Shape 11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Test your understanding: what is the difference between a univalent and bivalent state?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But what does “impossibility” mean in FLP?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How can we make sure our models are accurate for the desired setting?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What are the implications for protocols handling Byzantine faults?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Which one of these assumptions is easiest to relax in a datacenter?</a:t>
            </a:r>
          </a:p>
        </p:txBody>
      </p:sp>
      <p:pic>
        <p:nvPicPr>
          <p:cNvPr id="1176" name="Shape 1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1200" y="3132224"/>
            <a:ext cx="3576849" cy="197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Shape 11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Failure Detectors!</a:t>
            </a:r>
          </a:p>
        </p:txBody>
      </p:sp>
      <p:sp>
        <p:nvSpPr>
          <p:cNvPr id="1182" name="Shape 1182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000000"/>
                </a:solidFill>
              </a:rPr>
              <a:t>Motivation</a:t>
            </a:r>
            <a:r>
              <a:rPr lang="en">
                <a:solidFill>
                  <a:srgbClr val="000000"/>
                </a:solidFill>
              </a:rPr>
              <a:t>: OK, we know FLP impossibility asynchronously.</a:t>
            </a:r>
            <a:br>
              <a:rPr lang="en">
                <a:solidFill>
                  <a:srgbClr val="000000"/>
                </a:solidFill>
              </a:rPr>
            </a:br>
          </a:p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</a:rPr>
              <a:t>Can we create </a:t>
            </a:r>
            <a:r>
              <a:rPr b="1" lang="en" sz="3000">
                <a:solidFill>
                  <a:srgbClr val="000000"/>
                </a:solidFill>
              </a:rPr>
              <a:t>minimal weakening</a:t>
            </a:r>
            <a:r>
              <a:rPr lang="en" sz="3000">
                <a:solidFill>
                  <a:srgbClr val="000000"/>
                </a:solidFill>
              </a:rPr>
              <a:t> of model,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</a:rPr>
              <a:t>Achieve (</a:t>
            </a:r>
            <a:r>
              <a:rPr i="1" lang="en" sz="3000">
                <a:solidFill>
                  <a:srgbClr val="000000"/>
                </a:solidFill>
              </a:rPr>
              <a:t>asynchronous*</a:t>
            </a:r>
            <a:r>
              <a:rPr lang="en" sz="3000">
                <a:solidFill>
                  <a:srgbClr val="000000"/>
                </a:solidFill>
              </a:rPr>
              <a:t> deterministic) consensus?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lang="en">
                <a:solidFill>
                  <a:srgbClr val="000000"/>
                </a:solidFill>
              </a:rPr>
              <a:t>YES</a:t>
            </a:r>
            <a:r>
              <a:rPr lang="en">
                <a:solidFill>
                  <a:srgbClr val="000000"/>
                </a:solidFill>
              </a:rPr>
              <a:t>: Failure Detectors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Shape 11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Weakest Failure Detector for Solving Consensus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1996</a:t>
            </a:r>
          </a:p>
        </p:txBody>
      </p:sp>
      <p:sp>
        <p:nvSpPr>
          <p:cNvPr id="1188" name="Shape 1188"/>
          <p:cNvSpPr txBox="1"/>
          <p:nvPr>
            <p:ph idx="1" type="body"/>
          </p:nvPr>
        </p:nvSpPr>
        <p:spPr>
          <a:xfrm>
            <a:off x="311700" y="13484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Formalizes “failure detection service”; used by consensus as black box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Explores types, guarantees, constructions, proofs of failure detectors</a:t>
            </a:r>
          </a:p>
        </p:txBody>
      </p:sp>
      <p:pic>
        <p:nvPicPr>
          <p:cNvPr descr="Tushar Deepak Chandra" id="1189" name="Shape 1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400" y="2565850"/>
            <a:ext cx="1420424" cy="177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0" name="Shape 1190"/>
          <p:cNvSpPr txBox="1"/>
          <p:nvPr/>
        </p:nvSpPr>
        <p:spPr>
          <a:xfrm>
            <a:off x="417224" y="4341375"/>
            <a:ext cx="15741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Distributed and parallel computing, machine intelligence</a:t>
            </a:r>
          </a:p>
        </p:txBody>
      </p:sp>
      <p:sp>
        <p:nvSpPr>
          <p:cNvPr id="1191" name="Shape 1191"/>
          <p:cNvSpPr txBox="1"/>
          <p:nvPr/>
        </p:nvSpPr>
        <p:spPr>
          <a:xfrm>
            <a:off x="3384637" y="4341375"/>
            <a:ext cx="15741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Fault tolerance, synchronization, databases, theory</a:t>
            </a:r>
          </a:p>
        </p:txBody>
      </p:sp>
      <p:pic>
        <p:nvPicPr>
          <p:cNvPr descr="http://www.cs.toronto.edu/theory/vassos.jpg" id="1192" name="Shape 1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5375" y="2565850"/>
            <a:ext cx="1532637" cy="177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Shape 11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7523" y="2565850"/>
            <a:ext cx="1332976" cy="177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4" name="Shape 1194"/>
          <p:cNvSpPr txBox="1"/>
          <p:nvPr/>
        </p:nvSpPr>
        <p:spPr>
          <a:xfrm>
            <a:off x="6477537" y="4341375"/>
            <a:ext cx="15741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Reliable distributed computing, security, theory applications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Shape 11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Motivation</a:t>
            </a:r>
          </a:p>
        </p:txBody>
      </p:sp>
      <p:pic>
        <p:nvPicPr>
          <p:cNvPr id="1200" name="Shape 1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1675" y="1212025"/>
            <a:ext cx="5600648" cy="3190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01" name="Shape 1201"/>
          <p:cNvSpPr txBox="1"/>
          <p:nvPr/>
        </p:nvSpPr>
        <p:spPr>
          <a:xfrm>
            <a:off x="0" y="4670700"/>
            <a:ext cx="40530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/>
              <a:t>Diagram from Ken Birman’s slides, ‘12FA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Shape 12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Background, Model, Assumptions</a:t>
            </a:r>
          </a:p>
        </p:txBody>
      </p:sp>
      <p:sp>
        <p:nvSpPr>
          <p:cNvPr id="1207" name="Shape 1207"/>
          <p:cNvSpPr txBox="1"/>
          <p:nvPr>
            <p:ph idx="1" type="body"/>
          </p:nvPr>
        </p:nvSpPr>
        <p:spPr>
          <a:xfrm>
            <a:off x="311700" y="124290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4800">
              <a:solidFill>
                <a:srgbClr val="000000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sz="4800">
                <a:solidFill>
                  <a:srgbClr val="000000"/>
                </a:solidFill>
              </a:rPr>
              <a:t>Same as last time!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FLP : Primary Result</a:t>
            </a:r>
          </a:p>
        </p:txBody>
      </p:sp>
      <p:pic>
        <p:nvPicPr>
          <p:cNvPr descr="https://tealswan.com/uploads/monthly_2016_05/Is_Consensus_Sinking_Your_Organization.gif.eae002a505eb06872ca9a57284957156.gif"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986" y="1431725"/>
            <a:ext cx="5235793" cy="357104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 rot="-2111108">
            <a:off x="3331365" y="3278492"/>
            <a:ext cx="3791779" cy="4422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asynchronous deterministic guaranteed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339750" y="1322825"/>
            <a:ext cx="8464500" cy="98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2400" u="sng"/>
              <a:t>asynchronous deterministic distributed consensus impossible with even 1 crash failure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Shape 12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Failure Detection Guarantees</a:t>
            </a:r>
          </a:p>
        </p:txBody>
      </p:sp>
      <p:sp>
        <p:nvSpPr>
          <p:cNvPr id="1213" name="Shape 1213"/>
          <p:cNvSpPr txBox="1"/>
          <p:nvPr>
            <p:ph idx="1" type="body"/>
          </p:nvPr>
        </p:nvSpPr>
        <p:spPr>
          <a:xfrm>
            <a:off x="311700" y="10740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Want to achieve two properties:</a:t>
            </a:r>
            <a:br>
              <a:rPr lang="en">
                <a:solidFill>
                  <a:srgbClr val="000000"/>
                </a:solidFill>
              </a:rPr>
            </a:b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b="1" lang="en">
                <a:solidFill>
                  <a:srgbClr val="000000"/>
                </a:solidFill>
              </a:rPr>
              <a:t>Completeness: </a:t>
            </a:r>
            <a:r>
              <a:rPr lang="en">
                <a:solidFill>
                  <a:srgbClr val="000000"/>
                </a:solidFill>
              </a:rPr>
              <a:t>failed processes eventually suspected by correct processes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b="1" lang="en">
                <a:solidFill>
                  <a:srgbClr val="000000"/>
                </a:solidFill>
              </a:rPr>
              <a:t>Accuracy</a:t>
            </a:r>
            <a:r>
              <a:rPr lang="en">
                <a:solidFill>
                  <a:srgbClr val="000000"/>
                </a:solidFill>
              </a:rPr>
              <a:t>: correct processes are </a:t>
            </a:r>
            <a:r>
              <a:rPr lang="en">
                <a:solidFill>
                  <a:srgbClr val="000000"/>
                </a:solidFill>
              </a:rPr>
              <a:t>never</a:t>
            </a:r>
            <a:r>
              <a:rPr lang="en">
                <a:solidFill>
                  <a:srgbClr val="000000"/>
                </a:solidFill>
              </a:rPr>
              <a:t> suspected by other correct processes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Can you think of a failure detector that is complete but not accurate and vice versa?</a:t>
            </a:r>
            <a:br>
              <a:rPr lang="en">
                <a:solidFill>
                  <a:srgbClr val="000000"/>
                </a:solidFill>
              </a:rPr>
            </a:br>
            <a:br>
              <a:rPr lang="en">
                <a:solidFill>
                  <a:srgbClr val="000000"/>
                </a:solidFill>
              </a:rPr>
            </a:br>
            <a:br>
              <a:rPr lang="en">
                <a:solidFill>
                  <a:srgbClr val="000000"/>
                </a:solidFill>
              </a:rPr>
            </a:b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b="1" lang="en">
                <a:solidFill>
                  <a:srgbClr val="000000"/>
                </a:solidFill>
              </a:rPr>
              <a:t>Incomplete or unreliable failure detectors</a:t>
            </a:r>
            <a:r>
              <a:rPr lang="en">
                <a:solidFill>
                  <a:srgbClr val="000000"/>
                </a:solidFill>
              </a:rPr>
              <a:t> provide some but not perfect satisfaction of above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b="1" lang="en">
                <a:solidFill>
                  <a:srgbClr val="000000"/>
                </a:solidFill>
              </a:rPr>
              <a:t>Self test</a:t>
            </a:r>
            <a:r>
              <a:rPr lang="en">
                <a:solidFill>
                  <a:srgbClr val="000000"/>
                </a:solidFill>
              </a:rPr>
              <a:t>: How to implement perfect FD in synchronous</a:t>
            </a:r>
            <a:r>
              <a:rPr lang="en">
                <a:solidFill>
                  <a:srgbClr val="000000"/>
                </a:solidFill>
              </a:rPr>
              <a:t> model</a:t>
            </a:r>
            <a:r>
              <a:rPr lang="en">
                <a:solidFill>
                  <a:srgbClr val="000000"/>
                </a:solidFill>
              </a:rPr>
              <a:t>?  Asynchronous model?  What about the weakest imaginable FD?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Shape 12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Failure Detection Guarantee Variations</a:t>
            </a:r>
          </a:p>
        </p:txBody>
      </p:sp>
      <p:sp>
        <p:nvSpPr>
          <p:cNvPr id="1219" name="Shape 1219"/>
          <p:cNvSpPr txBox="1"/>
          <p:nvPr/>
        </p:nvSpPr>
        <p:spPr>
          <a:xfrm>
            <a:off x="0" y="4670700"/>
            <a:ext cx="5274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/>
              <a:t>Diagram adapted from Ken Birman’s slides, ‘12FA</a:t>
            </a:r>
          </a:p>
        </p:txBody>
      </p:sp>
      <p:sp>
        <p:nvSpPr>
          <p:cNvPr id="1220" name="Shape 1220"/>
          <p:cNvSpPr txBox="1"/>
          <p:nvPr/>
        </p:nvSpPr>
        <p:spPr>
          <a:xfrm>
            <a:off x="119825" y="1138850"/>
            <a:ext cx="8948100" cy="12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latin typeface="Droid Sans Mono"/>
                <a:ea typeface="Droid Sans Mono"/>
                <a:cs typeface="Droid Sans Mono"/>
                <a:sym typeface="Droid Sans Mono"/>
              </a:rPr>
              <a:t>Strong completeness:      Eventually every process that crashes permanently suspected by </a:t>
            </a:r>
            <a:r>
              <a:rPr b="1" lang="en" sz="1200">
                <a:latin typeface="Droid Sans Mono"/>
                <a:ea typeface="Droid Sans Mono"/>
                <a:cs typeface="Droid Sans Mono"/>
                <a:sym typeface="Droid Sans Mono"/>
              </a:rPr>
              <a:t>every</a:t>
            </a:r>
            <a:r>
              <a:rPr lang="en" sz="1200">
                <a:latin typeface="Droid Sans Mono"/>
                <a:ea typeface="Droid Sans Mono"/>
                <a:cs typeface="Droid Sans Mono"/>
                <a:sym typeface="Droid Sans Mono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latin typeface="Droid Sans Mono"/>
                <a:ea typeface="Droid Sans Mono"/>
                <a:cs typeface="Droid Sans Mono"/>
                <a:sym typeface="Droid Sans Mono"/>
              </a:rPr>
              <a:t>                          correct process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200">
                <a:latin typeface="Droid Sans Mono"/>
                <a:ea typeface="Droid Sans Mono"/>
                <a:cs typeface="Droid Sans Mono"/>
                <a:sym typeface="Droid Sans Mono"/>
              </a:rPr>
              <a:t>Weak completeness:        </a:t>
            </a:r>
            <a:r>
              <a:rPr lang="en" sz="1200">
                <a:latin typeface="Droid Sans Mono"/>
                <a:ea typeface="Droid Sans Mono"/>
                <a:cs typeface="Droid Sans Mono"/>
                <a:sym typeface="Droid Sans Mono"/>
              </a:rPr>
              <a:t>Eventually every process that crashes permanently suspected by </a:t>
            </a:r>
            <a:r>
              <a:rPr b="1" lang="en" sz="1200">
                <a:latin typeface="Droid Sans Mono"/>
                <a:ea typeface="Droid Sans Mono"/>
                <a:cs typeface="Droid Sans Mono"/>
                <a:sym typeface="Droid Sans Mono"/>
              </a:rPr>
              <a:t>some</a:t>
            </a:r>
            <a:r>
              <a:rPr lang="en" sz="1200">
                <a:latin typeface="Droid Sans Mono"/>
                <a:ea typeface="Droid Sans Mono"/>
                <a:cs typeface="Droid Sans Mono"/>
                <a:sym typeface="Droid Sans Mono"/>
              </a:rPr>
              <a:t>               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latin typeface="Droid Sans Mono"/>
                <a:ea typeface="Droid Sans Mono"/>
                <a:cs typeface="Droid Sans Mono"/>
                <a:sym typeface="Droid Sans Mono"/>
              </a:rPr>
              <a:t>                          correct process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200">
                <a:latin typeface="Droid Sans Mono"/>
                <a:ea typeface="Droid Sans Mono"/>
                <a:cs typeface="Droid Sans Mono"/>
                <a:sym typeface="Droid Sans Mono"/>
              </a:rPr>
              <a:t>Strong accuracy:          Correct processes never suspected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latin typeface="Droid Sans Mono"/>
                <a:ea typeface="Droid Sans Mono"/>
                <a:cs typeface="Droid Sans Mono"/>
                <a:sym typeface="Droid Sans Mono"/>
              </a:rPr>
              <a:t>Weak accuracy:            Some correct process never suspected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latin typeface="Droid Sans Mono"/>
                <a:ea typeface="Droid Sans Mono"/>
                <a:cs typeface="Droid Sans Mono"/>
                <a:sym typeface="Droid Sans Mono"/>
              </a:rPr>
              <a:t>Eventual strong accuracy: There is a time after which strong accuracy holds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latin typeface="Droid Sans Mono"/>
                <a:ea typeface="Droid Sans Mono"/>
                <a:cs typeface="Droid Sans Mono"/>
                <a:sym typeface="Droid Sans Mono"/>
              </a:rPr>
              <a:t>Eventual weak accuracy:   There is a time after which weak accuracy holds  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latin typeface="Droid Sans Mono"/>
              <a:ea typeface="Droid Sans Mono"/>
              <a:cs typeface="Droid Sans Mono"/>
              <a:sym typeface="Droid Sans Mono"/>
            </a:endParaRPr>
          </a:p>
        </p:txBody>
      </p:sp>
      <p:graphicFrame>
        <p:nvGraphicFramePr>
          <p:cNvPr id="1221" name="Shape 1221"/>
          <p:cNvGraphicFramePr/>
          <p:nvPr/>
        </p:nvGraphicFramePr>
        <p:xfrm>
          <a:off x="84350" y="3450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{90AC0890-9FCE-4EE2-882E-D71235106000}</a:tableStyleId>
              </a:tblPr>
              <a:tblGrid>
                <a:gridCol w="1386475"/>
                <a:gridCol w="1764775"/>
                <a:gridCol w="1179425"/>
                <a:gridCol w="2612425"/>
                <a:gridCol w="203217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Completeness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Strong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Weak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Eventual Strong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Eventual Weak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Strong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i="1" lang="en"/>
                        <a:t>Perfect (P)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i="1" lang="en"/>
                        <a:t>Strong (S)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i="1" lang="en"/>
                        <a:t>Eventually Perfect (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♢</a:t>
                      </a:r>
                      <a:r>
                        <a:rPr i="1" lang="en">
                          <a:solidFill>
                            <a:schemeClr val="dk1"/>
                          </a:solidFill>
                        </a:rPr>
                        <a:t>P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)</a:t>
                      </a:r>
                      <a:r>
                        <a:rPr i="1" lang="en"/>
                        <a:t>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i="1" lang="en"/>
                        <a:t>Eventually Strong (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♢</a:t>
                      </a:r>
                      <a:r>
                        <a:rPr i="1" lang="en">
                          <a:solidFill>
                            <a:schemeClr val="dk1"/>
                          </a:solidFill>
                        </a:rPr>
                        <a:t>S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)</a:t>
                      </a:r>
                      <a:r>
                        <a:rPr i="1" lang="en"/>
                        <a:t> 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Weak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i="1" lang="en"/>
                        <a:t>Quasi-Perfect (Q)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i="1" lang="en"/>
                        <a:t>Weak (W)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i="1" lang="en"/>
                        <a:t>Eventually Quasi-Perfect (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♢</a:t>
                      </a:r>
                      <a:r>
                        <a:rPr i="1" lang="en">
                          <a:solidFill>
                            <a:schemeClr val="dk1"/>
                          </a:solidFill>
                        </a:rPr>
                        <a:t>Q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)</a:t>
                      </a:r>
                      <a:r>
                        <a:rPr i="1" lang="en"/>
                        <a:t>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i="1" lang="en"/>
                        <a:t>Eventually Weak (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♢</a:t>
                      </a:r>
                      <a:r>
                        <a:rPr i="1" lang="en">
                          <a:solidFill>
                            <a:schemeClr val="dk1"/>
                          </a:solidFill>
                        </a:rPr>
                        <a:t>W)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222" name="Shape 1222"/>
          <p:cNvSpPr txBox="1"/>
          <p:nvPr/>
        </p:nvSpPr>
        <p:spPr>
          <a:xfrm>
            <a:off x="4024875" y="3136475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Accuracy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Shape 1227"/>
          <p:cNvSpPr/>
          <p:nvPr/>
        </p:nvSpPr>
        <p:spPr>
          <a:xfrm>
            <a:off x="1176200" y="1306875"/>
            <a:ext cx="3353700" cy="33537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8" name="Shape 12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♢W for consensus!</a:t>
            </a:r>
          </a:p>
        </p:txBody>
      </p:sp>
      <p:sp>
        <p:nvSpPr>
          <p:cNvPr id="1229" name="Shape 1229"/>
          <p:cNvSpPr/>
          <p:nvPr/>
        </p:nvSpPr>
        <p:spPr>
          <a:xfrm>
            <a:off x="3605900" y="4079350"/>
            <a:ext cx="494700" cy="49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0" name="Shape 1230"/>
          <p:cNvSpPr/>
          <p:nvPr/>
        </p:nvSpPr>
        <p:spPr>
          <a:xfrm>
            <a:off x="2178075" y="1082900"/>
            <a:ext cx="494700" cy="49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1" name="Shape 1231"/>
          <p:cNvSpPr/>
          <p:nvPr/>
        </p:nvSpPr>
        <p:spPr>
          <a:xfrm>
            <a:off x="3357300" y="1141950"/>
            <a:ext cx="494700" cy="49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2" name="Shape 1232"/>
          <p:cNvSpPr/>
          <p:nvPr/>
        </p:nvSpPr>
        <p:spPr>
          <a:xfrm>
            <a:off x="4100600" y="2007000"/>
            <a:ext cx="494700" cy="49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3" name="Shape 1233"/>
          <p:cNvSpPr/>
          <p:nvPr/>
        </p:nvSpPr>
        <p:spPr>
          <a:xfrm>
            <a:off x="4215650" y="3189275"/>
            <a:ext cx="494700" cy="49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4" name="Shape 1234"/>
          <p:cNvSpPr/>
          <p:nvPr/>
        </p:nvSpPr>
        <p:spPr>
          <a:xfrm>
            <a:off x="1350325" y="1577600"/>
            <a:ext cx="494700" cy="49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5" name="Shape 1235"/>
          <p:cNvSpPr/>
          <p:nvPr/>
        </p:nvSpPr>
        <p:spPr>
          <a:xfrm>
            <a:off x="933300" y="2383425"/>
            <a:ext cx="494700" cy="49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6" name="Shape 1236"/>
          <p:cNvSpPr/>
          <p:nvPr/>
        </p:nvSpPr>
        <p:spPr>
          <a:xfrm>
            <a:off x="983000" y="3189275"/>
            <a:ext cx="494700" cy="49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7" name="Shape 1237"/>
          <p:cNvSpPr/>
          <p:nvPr/>
        </p:nvSpPr>
        <p:spPr>
          <a:xfrm>
            <a:off x="1477700" y="3995125"/>
            <a:ext cx="494700" cy="49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8" name="Shape 1238"/>
          <p:cNvSpPr/>
          <p:nvPr/>
        </p:nvSpPr>
        <p:spPr>
          <a:xfrm>
            <a:off x="2605700" y="4408900"/>
            <a:ext cx="494700" cy="49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9" name="Shape 1239"/>
          <p:cNvSpPr/>
          <p:nvPr/>
        </p:nvSpPr>
        <p:spPr>
          <a:xfrm>
            <a:off x="5127350" y="1636650"/>
            <a:ext cx="1605600" cy="16056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/>
              <a:t>Propose</a:t>
            </a:r>
          </a:p>
          <a:p>
            <a:pPr lvl="0">
              <a:spcBef>
                <a:spcPts val="0"/>
              </a:spcBef>
              <a:buNone/>
            </a:pPr>
            <a:r>
              <a:rPr i="1" lang="en"/>
              <a:t>value</a:t>
            </a:r>
          </a:p>
        </p:txBody>
      </p:sp>
      <p:sp>
        <p:nvSpPr>
          <p:cNvPr id="1240" name="Shape 1240"/>
          <p:cNvSpPr txBox="1"/>
          <p:nvPr/>
        </p:nvSpPr>
        <p:spPr>
          <a:xfrm>
            <a:off x="1922975" y="304315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processes</a:t>
            </a:r>
          </a:p>
        </p:txBody>
      </p:sp>
      <p:sp>
        <p:nvSpPr>
          <p:cNvPr id="1241" name="Shape 1241"/>
          <p:cNvSpPr txBox="1"/>
          <p:nvPr/>
        </p:nvSpPr>
        <p:spPr>
          <a:xfrm>
            <a:off x="6322725" y="3122975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Token - circulate around ring</a:t>
            </a:r>
          </a:p>
        </p:txBody>
      </p:sp>
      <p:cxnSp>
        <p:nvCxnSpPr>
          <p:cNvPr id="1242" name="Shape 1242"/>
          <p:cNvCxnSpPr/>
          <p:nvPr/>
        </p:nvCxnSpPr>
        <p:spPr>
          <a:xfrm flipH="1">
            <a:off x="3852000" y="1213500"/>
            <a:ext cx="600600" cy="17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243" name="Shape 1243"/>
          <p:cNvSpPr txBox="1"/>
          <p:nvPr/>
        </p:nvSpPr>
        <p:spPr>
          <a:xfrm>
            <a:off x="4398225" y="98775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coordinator</a:t>
            </a:r>
          </a:p>
        </p:txBody>
      </p:sp>
      <p:cxnSp>
        <p:nvCxnSpPr>
          <p:cNvPr id="1244" name="Shape 1244"/>
          <p:cNvCxnSpPr>
            <a:stCxn id="1231" idx="5"/>
            <a:endCxn id="1239" idx="2"/>
          </p:cNvCxnSpPr>
          <p:nvPr/>
        </p:nvCxnSpPr>
        <p:spPr>
          <a:xfrm>
            <a:off x="3779552" y="1564202"/>
            <a:ext cx="1347900" cy="8750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8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Shape 1249"/>
          <p:cNvSpPr/>
          <p:nvPr/>
        </p:nvSpPr>
        <p:spPr>
          <a:xfrm>
            <a:off x="1176200" y="1306875"/>
            <a:ext cx="3353700" cy="33537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0" name="Shape 12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♢W for consensus!</a:t>
            </a:r>
          </a:p>
        </p:txBody>
      </p:sp>
      <p:sp>
        <p:nvSpPr>
          <p:cNvPr id="1251" name="Shape 1251"/>
          <p:cNvSpPr/>
          <p:nvPr/>
        </p:nvSpPr>
        <p:spPr>
          <a:xfrm>
            <a:off x="3605900" y="4079350"/>
            <a:ext cx="494700" cy="49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2" name="Shape 1252"/>
          <p:cNvSpPr/>
          <p:nvPr/>
        </p:nvSpPr>
        <p:spPr>
          <a:xfrm>
            <a:off x="2178075" y="1082900"/>
            <a:ext cx="494700" cy="49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3" name="Shape 1253"/>
          <p:cNvSpPr/>
          <p:nvPr/>
        </p:nvSpPr>
        <p:spPr>
          <a:xfrm>
            <a:off x="3357300" y="1141950"/>
            <a:ext cx="494700" cy="49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4" name="Shape 1254"/>
          <p:cNvSpPr/>
          <p:nvPr/>
        </p:nvSpPr>
        <p:spPr>
          <a:xfrm>
            <a:off x="4100600" y="2007000"/>
            <a:ext cx="494700" cy="49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5" name="Shape 1255"/>
          <p:cNvSpPr/>
          <p:nvPr/>
        </p:nvSpPr>
        <p:spPr>
          <a:xfrm>
            <a:off x="4215650" y="3189275"/>
            <a:ext cx="494700" cy="49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6" name="Shape 1256"/>
          <p:cNvSpPr/>
          <p:nvPr/>
        </p:nvSpPr>
        <p:spPr>
          <a:xfrm>
            <a:off x="1350325" y="1577600"/>
            <a:ext cx="494700" cy="49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7" name="Shape 1257"/>
          <p:cNvSpPr/>
          <p:nvPr/>
        </p:nvSpPr>
        <p:spPr>
          <a:xfrm>
            <a:off x="933300" y="2383425"/>
            <a:ext cx="494700" cy="49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8" name="Shape 1258"/>
          <p:cNvSpPr/>
          <p:nvPr/>
        </p:nvSpPr>
        <p:spPr>
          <a:xfrm>
            <a:off x="983000" y="3189275"/>
            <a:ext cx="494700" cy="49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9" name="Shape 1259"/>
          <p:cNvSpPr/>
          <p:nvPr/>
        </p:nvSpPr>
        <p:spPr>
          <a:xfrm>
            <a:off x="1477700" y="3995125"/>
            <a:ext cx="494700" cy="49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0" name="Shape 1260"/>
          <p:cNvSpPr/>
          <p:nvPr/>
        </p:nvSpPr>
        <p:spPr>
          <a:xfrm>
            <a:off x="2605700" y="4408900"/>
            <a:ext cx="494700" cy="49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1" name="Shape 1261"/>
          <p:cNvSpPr/>
          <p:nvPr/>
        </p:nvSpPr>
        <p:spPr>
          <a:xfrm>
            <a:off x="5127350" y="1636650"/>
            <a:ext cx="1605600" cy="16056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/>
              <a:t>Propose</a:t>
            </a:r>
          </a:p>
          <a:p>
            <a:pPr lvl="0" rtl="0">
              <a:spcBef>
                <a:spcPts val="0"/>
              </a:spcBef>
              <a:buNone/>
            </a:pPr>
            <a:r>
              <a:rPr i="1" lang="en"/>
              <a:t>value</a:t>
            </a:r>
          </a:p>
        </p:txBody>
      </p:sp>
      <p:sp>
        <p:nvSpPr>
          <p:cNvPr id="1262" name="Shape 1262"/>
          <p:cNvSpPr txBox="1"/>
          <p:nvPr/>
        </p:nvSpPr>
        <p:spPr>
          <a:xfrm>
            <a:off x="1972400" y="2531825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processes - proposal </a:t>
            </a:r>
          </a:p>
        </p:txBody>
      </p:sp>
      <p:sp>
        <p:nvSpPr>
          <p:cNvPr id="1263" name="Shape 1263"/>
          <p:cNvSpPr txBox="1"/>
          <p:nvPr/>
        </p:nvSpPr>
        <p:spPr>
          <a:xfrm>
            <a:off x="6322725" y="3122975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Token - circulated around ring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No change in failure detector</a:t>
            </a:r>
          </a:p>
        </p:txBody>
      </p:sp>
      <p:cxnSp>
        <p:nvCxnSpPr>
          <p:cNvPr id="1264" name="Shape 1264"/>
          <p:cNvCxnSpPr/>
          <p:nvPr/>
        </p:nvCxnSpPr>
        <p:spPr>
          <a:xfrm flipH="1">
            <a:off x="3852000" y="1213500"/>
            <a:ext cx="600600" cy="17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265" name="Shape 1265"/>
          <p:cNvSpPr txBox="1"/>
          <p:nvPr/>
        </p:nvSpPr>
        <p:spPr>
          <a:xfrm>
            <a:off x="4398225" y="98775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coordinator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Shape 1270"/>
          <p:cNvSpPr/>
          <p:nvPr/>
        </p:nvSpPr>
        <p:spPr>
          <a:xfrm>
            <a:off x="1176200" y="1306875"/>
            <a:ext cx="3353700" cy="33537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1" name="Shape 12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♢W for consensus!</a:t>
            </a:r>
          </a:p>
        </p:txBody>
      </p:sp>
      <p:sp>
        <p:nvSpPr>
          <p:cNvPr id="1272" name="Shape 1272"/>
          <p:cNvSpPr/>
          <p:nvPr/>
        </p:nvSpPr>
        <p:spPr>
          <a:xfrm>
            <a:off x="3605900" y="4079350"/>
            <a:ext cx="494700" cy="49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3" name="Shape 1273"/>
          <p:cNvSpPr/>
          <p:nvPr/>
        </p:nvSpPr>
        <p:spPr>
          <a:xfrm>
            <a:off x="2178075" y="1082900"/>
            <a:ext cx="494700" cy="49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4" name="Shape 1274"/>
          <p:cNvSpPr/>
          <p:nvPr/>
        </p:nvSpPr>
        <p:spPr>
          <a:xfrm>
            <a:off x="3357300" y="1141950"/>
            <a:ext cx="494700" cy="49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5" name="Shape 1275"/>
          <p:cNvSpPr/>
          <p:nvPr/>
        </p:nvSpPr>
        <p:spPr>
          <a:xfrm>
            <a:off x="4100600" y="2007000"/>
            <a:ext cx="494700" cy="49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6" name="Shape 1276"/>
          <p:cNvSpPr/>
          <p:nvPr/>
        </p:nvSpPr>
        <p:spPr>
          <a:xfrm>
            <a:off x="4215650" y="3189275"/>
            <a:ext cx="494700" cy="49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7" name="Shape 1277"/>
          <p:cNvSpPr/>
          <p:nvPr/>
        </p:nvSpPr>
        <p:spPr>
          <a:xfrm>
            <a:off x="1350325" y="1577600"/>
            <a:ext cx="494700" cy="49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8" name="Shape 1278"/>
          <p:cNvSpPr/>
          <p:nvPr/>
        </p:nvSpPr>
        <p:spPr>
          <a:xfrm>
            <a:off x="933300" y="2383425"/>
            <a:ext cx="494700" cy="49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9" name="Shape 1279"/>
          <p:cNvSpPr/>
          <p:nvPr/>
        </p:nvSpPr>
        <p:spPr>
          <a:xfrm>
            <a:off x="983000" y="3189275"/>
            <a:ext cx="494700" cy="49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0" name="Shape 1280"/>
          <p:cNvSpPr/>
          <p:nvPr/>
        </p:nvSpPr>
        <p:spPr>
          <a:xfrm>
            <a:off x="1477700" y="3995125"/>
            <a:ext cx="494700" cy="49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1" name="Shape 1281"/>
          <p:cNvSpPr/>
          <p:nvPr/>
        </p:nvSpPr>
        <p:spPr>
          <a:xfrm>
            <a:off x="2605700" y="4408900"/>
            <a:ext cx="494700" cy="49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2" name="Shape 1282"/>
          <p:cNvSpPr/>
          <p:nvPr/>
        </p:nvSpPr>
        <p:spPr>
          <a:xfrm>
            <a:off x="5127350" y="1636650"/>
            <a:ext cx="1605600" cy="16056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/>
              <a:t>Decide</a:t>
            </a:r>
          </a:p>
          <a:p>
            <a:pPr lvl="0" rtl="0">
              <a:spcBef>
                <a:spcPts val="0"/>
              </a:spcBef>
              <a:buNone/>
            </a:pPr>
            <a:r>
              <a:rPr i="1" lang="en"/>
              <a:t>value</a:t>
            </a:r>
          </a:p>
        </p:txBody>
      </p:sp>
      <p:sp>
        <p:nvSpPr>
          <p:cNvPr id="1283" name="Shape 1283"/>
          <p:cNvSpPr txBox="1"/>
          <p:nvPr/>
        </p:nvSpPr>
        <p:spPr>
          <a:xfrm>
            <a:off x="1972400" y="2531825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processes - proposal </a:t>
            </a:r>
          </a:p>
        </p:txBody>
      </p:sp>
      <p:sp>
        <p:nvSpPr>
          <p:cNvPr id="1284" name="Shape 1284"/>
          <p:cNvSpPr txBox="1"/>
          <p:nvPr/>
        </p:nvSpPr>
        <p:spPr>
          <a:xfrm>
            <a:off x="6322725" y="3122975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Token - circulated around ring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Received by coordinator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No change in failure detector</a:t>
            </a:r>
          </a:p>
        </p:txBody>
      </p:sp>
      <p:cxnSp>
        <p:nvCxnSpPr>
          <p:cNvPr id="1285" name="Shape 1285"/>
          <p:cNvCxnSpPr/>
          <p:nvPr/>
        </p:nvCxnSpPr>
        <p:spPr>
          <a:xfrm flipH="1">
            <a:off x="3852000" y="1213500"/>
            <a:ext cx="600600" cy="17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286" name="Shape 1286"/>
          <p:cNvSpPr txBox="1"/>
          <p:nvPr/>
        </p:nvSpPr>
        <p:spPr>
          <a:xfrm>
            <a:off x="4398225" y="98775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coordinator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Shape 1291"/>
          <p:cNvSpPr/>
          <p:nvPr/>
        </p:nvSpPr>
        <p:spPr>
          <a:xfrm>
            <a:off x="1176200" y="1306875"/>
            <a:ext cx="3353700" cy="33537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2" name="Shape 12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♢W for consensus!</a:t>
            </a:r>
          </a:p>
        </p:txBody>
      </p:sp>
      <p:sp>
        <p:nvSpPr>
          <p:cNvPr id="1293" name="Shape 1293"/>
          <p:cNvSpPr/>
          <p:nvPr/>
        </p:nvSpPr>
        <p:spPr>
          <a:xfrm>
            <a:off x="3605900" y="4079350"/>
            <a:ext cx="494700" cy="49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4" name="Shape 1294"/>
          <p:cNvSpPr/>
          <p:nvPr/>
        </p:nvSpPr>
        <p:spPr>
          <a:xfrm>
            <a:off x="2178075" y="1082900"/>
            <a:ext cx="494700" cy="49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5" name="Shape 1295"/>
          <p:cNvSpPr/>
          <p:nvPr/>
        </p:nvSpPr>
        <p:spPr>
          <a:xfrm>
            <a:off x="3357300" y="1141950"/>
            <a:ext cx="494700" cy="49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6" name="Shape 1296"/>
          <p:cNvSpPr/>
          <p:nvPr/>
        </p:nvSpPr>
        <p:spPr>
          <a:xfrm>
            <a:off x="4100600" y="2007000"/>
            <a:ext cx="494700" cy="49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7" name="Shape 1297"/>
          <p:cNvSpPr/>
          <p:nvPr/>
        </p:nvSpPr>
        <p:spPr>
          <a:xfrm>
            <a:off x="4215650" y="3189275"/>
            <a:ext cx="494700" cy="49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8" name="Shape 1298"/>
          <p:cNvSpPr/>
          <p:nvPr/>
        </p:nvSpPr>
        <p:spPr>
          <a:xfrm>
            <a:off x="1350325" y="1577600"/>
            <a:ext cx="494700" cy="49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9" name="Shape 1299"/>
          <p:cNvSpPr/>
          <p:nvPr/>
        </p:nvSpPr>
        <p:spPr>
          <a:xfrm>
            <a:off x="933300" y="2383425"/>
            <a:ext cx="494700" cy="49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0" name="Shape 1300"/>
          <p:cNvSpPr/>
          <p:nvPr/>
        </p:nvSpPr>
        <p:spPr>
          <a:xfrm>
            <a:off x="983000" y="3189275"/>
            <a:ext cx="494700" cy="49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1" name="Shape 1301"/>
          <p:cNvSpPr/>
          <p:nvPr/>
        </p:nvSpPr>
        <p:spPr>
          <a:xfrm>
            <a:off x="1477700" y="3995125"/>
            <a:ext cx="494700" cy="49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2" name="Shape 1302"/>
          <p:cNvSpPr/>
          <p:nvPr/>
        </p:nvSpPr>
        <p:spPr>
          <a:xfrm>
            <a:off x="2605700" y="4408900"/>
            <a:ext cx="494700" cy="49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3" name="Shape 1303"/>
          <p:cNvSpPr/>
          <p:nvPr/>
        </p:nvSpPr>
        <p:spPr>
          <a:xfrm>
            <a:off x="5127350" y="1636650"/>
            <a:ext cx="1605600" cy="16056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/>
              <a:t>Decide</a:t>
            </a:r>
          </a:p>
          <a:p>
            <a:pPr lvl="0" rtl="0">
              <a:spcBef>
                <a:spcPts val="0"/>
              </a:spcBef>
              <a:buNone/>
            </a:pPr>
            <a:r>
              <a:rPr i="1" lang="en"/>
              <a:t>value</a:t>
            </a:r>
          </a:p>
        </p:txBody>
      </p:sp>
      <p:sp>
        <p:nvSpPr>
          <p:cNvPr id="1304" name="Shape 1304"/>
          <p:cNvSpPr txBox="1"/>
          <p:nvPr/>
        </p:nvSpPr>
        <p:spPr>
          <a:xfrm>
            <a:off x="1972400" y="2531825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processes - proposal </a:t>
            </a:r>
          </a:p>
        </p:txBody>
      </p:sp>
      <p:sp>
        <p:nvSpPr>
          <p:cNvPr id="1305" name="Shape 1305"/>
          <p:cNvSpPr txBox="1"/>
          <p:nvPr/>
        </p:nvSpPr>
        <p:spPr>
          <a:xfrm>
            <a:off x="6322725" y="3122975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Token - circulated around ring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Received by all processes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No change in failure detector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9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Shape 13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Real systems and failure detectors</a:t>
            </a:r>
          </a:p>
        </p:txBody>
      </p:sp>
      <p:sp>
        <p:nvSpPr>
          <p:cNvPr id="1311" name="Shape 1311"/>
          <p:cNvSpPr txBox="1"/>
          <p:nvPr>
            <p:ph idx="1" type="body"/>
          </p:nvPr>
        </p:nvSpPr>
        <p:spPr>
          <a:xfrm>
            <a:off x="126650" y="1132575"/>
            <a:ext cx="88722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Most common form of failure detection in real-systems timeout based; can you name a few?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Usually stronger than weakest failure detector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b="1" lang="en" sz="2400">
                <a:solidFill>
                  <a:srgbClr val="000000"/>
                </a:solidFill>
              </a:rPr>
              <a:t>No violation of FLP</a:t>
            </a:r>
            <a:r>
              <a:rPr lang="en" sz="2400">
                <a:solidFill>
                  <a:srgbClr val="000000"/>
                </a:solidFill>
              </a:rPr>
              <a:t>; FLP applies to full system, incl. detectors</a:t>
            </a:r>
            <a:br>
              <a:rPr lang="en" sz="2400">
                <a:solidFill>
                  <a:srgbClr val="000000"/>
                </a:solidFill>
              </a:rPr>
            </a:br>
            <a:br>
              <a:rPr lang="en" sz="2400">
                <a:solidFill>
                  <a:srgbClr val="000000"/>
                </a:solidFill>
              </a:rPr>
            </a:b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Real systems achieve consensus with high probability</a:t>
            </a:r>
          </a:p>
          <a:p>
            <a:pPr indent="-381000" lvl="1" marL="9144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FLP “doesn’t matter” (can be worked around) in practice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Shape 13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Wrap Up Discussion; Open Problems in Consensus</a:t>
            </a:r>
          </a:p>
        </p:txBody>
      </p:sp>
      <p:sp>
        <p:nvSpPr>
          <p:cNvPr id="1317" name="Shape 1317"/>
          <p:cNvSpPr txBox="1"/>
          <p:nvPr>
            <p:ph idx="1" type="body"/>
          </p:nvPr>
        </p:nvSpPr>
        <p:spPr>
          <a:xfrm>
            <a:off x="311700" y="12298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For crash fault tolerance, “trusted” setting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We have Paxos!  We have RAFT!  Can we get a simpler protocol?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Fail-stop model; we can achieve failure detection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In practice, is this a workable solution?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Byzantine faults!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PBFT protocol; so much easier than Paxos (look it up!)</a:t>
            </a:r>
            <a:br>
              <a:rPr lang="en">
                <a:solidFill>
                  <a:srgbClr val="000000"/>
                </a:solidFill>
              </a:rPr>
            </a:b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“trustless” setting; lots of work to be done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What are the unique challenges?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Are there model relaxations possible other than computational bounding?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How to identify nodes?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Canetti et. al 2005 impossibility result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Shape 13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Takeaway!</a:t>
            </a:r>
          </a:p>
        </p:txBody>
      </p:sp>
      <p:sp>
        <p:nvSpPr>
          <p:cNvPr id="1323" name="Shape 1323"/>
          <p:cNvSpPr txBox="1"/>
          <p:nvPr>
            <p:ph idx="1" type="body"/>
          </p:nvPr>
        </p:nvSpPr>
        <p:spPr>
          <a:xfrm>
            <a:off x="250125" y="136620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Consensus is hard!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Subtleties in model of consensus strongly influence results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Make sure to choose model accurately matching reality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Minor differences in model -&gt; major differences in results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The consensus ship is not yet sunk, much work to be done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Consensus is </a:t>
            </a:r>
            <a:r>
              <a:rPr b="1" lang="en" sz="2400">
                <a:solidFill>
                  <a:srgbClr val="000000"/>
                </a:solidFill>
              </a:rPr>
              <a:t>everywhere</a:t>
            </a:r>
            <a:r>
              <a:rPr lang="en" sz="2400">
                <a:solidFill>
                  <a:srgbClr val="000000"/>
                </a:solidFill>
              </a:rPr>
              <a:t> in distributed systems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Follow along!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http://the-paper-trail.org/blog/a-brief-tour-of-flp-impossibility/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332850" y="4263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Communication Model</a:t>
            </a:r>
          </a:p>
        </p:txBody>
      </p:sp>
      <p:pic>
        <p:nvPicPr>
          <p:cNvPr descr="https://pixabay.com/static/uploads/photo/2016/05/27/16/58/computers-1420200_960_720.png"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125" y="1390900"/>
            <a:ext cx="1410499" cy="1057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xabay.com/static/uploads/photo/2016/05/27/16/58/computers-1420200_960_720.png"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9874" y="1459275"/>
            <a:ext cx="1410499" cy="1057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xabay.com/static/uploads/photo/2016/05/27/16/58/computers-1420200_960_720.png"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0800" y="3609350"/>
            <a:ext cx="1410499" cy="1057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xabay.com/static/uploads/photo/2016/05/27/16/58/computers-1420200_960_720.png"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250" y="3024300"/>
            <a:ext cx="1410499" cy="105787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/>
          <p:nvPr/>
        </p:nvSpPr>
        <p:spPr>
          <a:xfrm>
            <a:off x="5684925" y="1213550"/>
            <a:ext cx="3042954" cy="3042954"/>
          </a:xfrm>
          <a:prstGeom prst="irregularSeal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80" name="Shape 180"/>
          <p:cNvCxnSpPr>
            <a:stCxn id="176" idx="3"/>
            <a:endCxn id="179" idx="1"/>
          </p:cNvCxnSpPr>
          <p:nvPr/>
        </p:nvCxnSpPr>
        <p:spPr>
          <a:xfrm>
            <a:off x="4030374" y="1988212"/>
            <a:ext cx="1654500" cy="438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1" name="Shape 181"/>
          <p:cNvCxnSpPr>
            <a:endCxn id="179" idx="1"/>
          </p:cNvCxnSpPr>
          <p:nvPr/>
        </p:nvCxnSpPr>
        <p:spPr>
          <a:xfrm>
            <a:off x="1861725" y="1919909"/>
            <a:ext cx="3823200" cy="507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2" name="Shape 182"/>
          <p:cNvCxnSpPr>
            <a:stCxn id="177" idx="3"/>
            <a:endCxn id="179" idx="1"/>
          </p:cNvCxnSpPr>
          <p:nvPr/>
        </p:nvCxnSpPr>
        <p:spPr>
          <a:xfrm flipH="1" rot="10800000">
            <a:off x="3501299" y="2427087"/>
            <a:ext cx="2183700" cy="1711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3" name="Shape 183"/>
          <p:cNvCxnSpPr>
            <a:stCxn id="178" idx="3"/>
            <a:endCxn id="179" idx="1"/>
          </p:cNvCxnSpPr>
          <p:nvPr/>
        </p:nvCxnSpPr>
        <p:spPr>
          <a:xfrm flipH="1" rot="10800000">
            <a:off x="1786749" y="2427337"/>
            <a:ext cx="3898200" cy="1125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84" name="Shape 184"/>
          <p:cNvSpPr txBox="1"/>
          <p:nvPr/>
        </p:nvSpPr>
        <p:spPr>
          <a:xfrm>
            <a:off x="107600" y="425650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p</a:t>
            </a:r>
            <a:r>
              <a:rPr lang="en" sz="3000"/>
              <a:t>rocesses 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5684925" y="399050"/>
            <a:ext cx="5376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message buffer</a:t>
            </a:r>
            <a:r>
              <a:rPr lang="en" sz="300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