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51"/>
  </p:notesMasterIdLst>
  <p:sldIdLst>
    <p:sldId id="256" r:id="rId2"/>
    <p:sldId id="330" r:id="rId3"/>
    <p:sldId id="332" r:id="rId4"/>
    <p:sldId id="329" r:id="rId5"/>
    <p:sldId id="333" r:id="rId6"/>
    <p:sldId id="308" r:id="rId7"/>
    <p:sldId id="267" r:id="rId8"/>
    <p:sldId id="268" r:id="rId9"/>
    <p:sldId id="285" r:id="rId10"/>
    <p:sldId id="269" r:id="rId11"/>
    <p:sldId id="311" r:id="rId12"/>
    <p:sldId id="312" r:id="rId13"/>
    <p:sldId id="313" r:id="rId14"/>
    <p:sldId id="334" r:id="rId15"/>
    <p:sldId id="314" r:id="rId16"/>
    <p:sldId id="315" r:id="rId17"/>
    <p:sldId id="316" r:id="rId18"/>
    <p:sldId id="335" r:id="rId19"/>
    <p:sldId id="317" r:id="rId20"/>
    <p:sldId id="318" r:id="rId21"/>
    <p:sldId id="319" r:id="rId22"/>
    <p:sldId id="320" r:id="rId23"/>
    <p:sldId id="321" r:id="rId24"/>
    <p:sldId id="322" r:id="rId25"/>
    <p:sldId id="337" r:id="rId26"/>
    <p:sldId id="323" r:id="rId27"/>
    <p:sldId id="336" r:id="rId28"/>
    <p:sldId id="324" r:id="rId29"/>
    <p:sldId id="338" r:id="rId30"/>
    <p:sldId id="325" r:id="rId31"/>
    <p:sldId id="326" r:id="rId32"/>
    <p:sldId id="327" r:id="rId33"/>
    <p:sldId id="339" r:id="rId34"/>
    <p:sldId id="341" r:id="rId35"/>
    <p:sldId id="306" r:id="rId36"/>
    <p:sldId id="271" r:id="rId37"/>
    <p:sldId id="274" r:id="rId38"/>
    <p:sldId id="275" r:id="rId39"/>
    <p:sldId id="276" r:id="rId40"/>
    <p:sldId id="277" r:id="rId41"/>
    <p:sldId id="278" r:id="rId42"/>
    <p:sldId id="281" r:id="rId43"/>
    <p:sldId id="282" r:id="rId44"/>
    <p:sldId id="279" r:id="rId45"/>
    <p:sldId id="280" r:id="rId46"/>
    <p:sldId id="283" r:id="rId47"/>
    <p:sldId id="284" r:id="rId48"/>
    <p:sldId id="340" r:id="rId49"/>
    <p:sldId id="328" r:id="rId50"/>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i Sun" initials="KS" lastIdx="1" clrIdx="0">
    <p:extLst>
      <p:ext uri="{19B8F6BF-5375-455C-9EA6-DF929625EA0E}">
        <p15:presenceInfo xmlns:p15="http://schemas.microsoft.com/office/powerpoint/2012/main" userId="Kai Su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DC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59" autoAdjust="0"/>
    <p:restoredTop sz="90929"/>
  </p:normalViewPr>
  <p:slideViewPr>
    <p:cSldViewPr>
      <p:cViewPr varScale="1">
        <p:scale>
          <a:sx n="65" d="100"/>
          <a:sy n="65" d="100"/>
        </p:scale>
        <p:origin x="840" y="39"/>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81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719B7B-CA58-4484-BB20-D4878CECD3E9}" type="datetimeFigureOut">
              <a:rPr lang="en-US" smtClean="0"/>
              <a:t>10/19/2016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45DCB2-C45B-48E9-9D34-AC11EC9567E9}" type="slidenum">
              <a:rPr lang="en-US" smtClean="0"/>
              <a:t>‹#›</a:t>
            </a:fld>
            <a:endParaRPr lang="en-US"/>
          </a:p>
        </p:txBody>
      </p:sp>
    </p:spTree>
    <p:extLst>
      <p:ext uri="{BB962C8B-B14F-4D97-AF65-F5344CB8AC3E}">
        <p14:creationId xmlns:p14="http://schemas.microsoft.com/office/powerpoint/2010/main" val="3210443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Equivocation (A2M),</a:t>
            </a:r>
            <a:r>
              <a:rPr lang="en-US" baseline="0" dirty="0"/>
              <a:t> sig vs. MAC</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Why is this</a:t>
            </a:r>
            <a:r>
              <a:rPr lang="en-US" sz="1200" kern="1200" baseline="0" dirty="0">
                <a:solidFill>
                  <a:schemeClr val="tx1"/>
                </a:solidFill>
                <a:latin typeface="+mn-lt"/>
                <a:ea typeface="+mn-ea"/>
                <a:cs typeface="+mn-cs"/>
              </a:rPr>
              <a:t> an interesting/applicable problem? – commit vs. roll-back, replication as fault-tolerance</a:t>
            </a:r>
            <a:endParaRPr lang="en-US" dirty="0"/>
          </a:p>
          <a:p>
            <a:endParaRPr lang="en-US" dirty="0"/>
          </a:p>
        </p:txBody>
      </p:sp>
      <p:sp>
        <p:nvSpPr>
          <p:cNvPr id="4" name="Slide Number Placeholder 3"/>
          <p:cNvSpPr>
            <a:spLocks noGrp="1"/>
          </p:cNvSpPr>
          <p:nvPr>
            <p:ph type="sldNum" sz="quarter" idx="10"/>
          </p:nvPr>
        </p:nvSpPr>
        <p:spPr/>
        <p:txBody>
          <a:bodyPr/>
          <a:lstStyle/>
          <a:p>
            <a:fld id="{9F035BF3-0BC0-41AE-8E2A-7895C83DCED3}" type="slidenum">
              <a:rPr lang="en-US" smtClean="0"/>
              <a:pPr/>
              <a:t>4</a:t>
            </a:fld>
            <a:endParaRPr lang="en-US"/>
          </a:p>
        </p:txBody>
      </p:sp>
    </p:spTree>
    <p:extLst>
      <p:ext uri="{BB962C8B-B14F-4D97-AF65-F5344CB8AC3E}">
        <p14:creationId xmlns:p14="http://schemas.microsoft.com/office/powerpoint/2010/main" val="20988390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B29BBFC-FBC9-4924-A407-F412C0C4BCE8}" type="slidenum">
              <a:rPr lang="en-US" altLang="en-US"/>
              <a:pPr/>
              <a:t>19</a:t>
            </a:fld>
            <a:endParaRPr lang="en-US" alt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1211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C0EE50B-44BB-43D3-B1C4-C804627046AE}" type="slidenum">
              <a:rPr lang="en-US" altLang="en-US"/>
              <a:pPr/>
              <a:t>20</a:t>
            </a:fld>
            <a:endParaRPr lang="en-US" alt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854131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BFDD582-409E-42AB-BC30-210C712FDAE2}" type="slidenum">
              <a:rPr lang="en-US" altLang="en-US"/>
              <a:pPr/>
              <a:t>21</a:t>
            </a:fld>
            <a:endParaRPr lang="en-US" alt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891255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7EC3090-A3D1-43BD-979D-2368C6278A38}" type="slidenum">
              <a:rPr lang="en-US" altLang="en-US"/>
              <a:pPr/>
              <a:t>22</a:t>
            </a:fld>
            <a:endParaRPr lang="en-US" alt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279009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F30C768-B0CB-42E1-9188-A9B5104E2287}" type="slidenum">
              <a:rPr lang="en-US" altLang="en-US"/>
              <a:pPr/>
              <a:t>23</a:t>
            </a:fld>
            <a:endParaRPr lang="en-US" alt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657567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BED46EE-E85D-41D1-94BA-6EFF048BCFB5}" type="slidenum">
              <a:rPr lang="en-US" altLang="en-US"/>
              <a:pPr/>
              <a:t>24</a:t>
            </a:fld>
            <a:endParaRPr lang="en-US" alt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562733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7A1B83E-0581-4C10-8F83-A498ABF647C4}" type="slidenum">
              <a:rPr lang="en-US" altLang="en-US"/>
              <a:pPr/>
              <a:t>26</a:t>
            </a:fld>
            <a:endParaRPr lang="en-US" alt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494230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7A1B83E-0581-4C10-8F83-A498ABF647C4}" type="slidenum">
              <a:rPr lang="en-US" altLang="en-US"/>
              <a:pPr/>
              <a:t>27</a:t>
            </a:fld>
            <a:endParaRPr lang="en-US" alt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03853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E48E52A-6687-41E8-9DF5-113F0CB99609}" type="slidenum">
              <a:rPr lang="en-US" altLang="en-US"/>
              <a:pPr/>
              <a:t>28</a:t>
            </a:fld>
            <a:endParaRPr lang="en-US" alt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056099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E48E52A-6687-41E8-9DF5-113F0CB99609}" type="slidenum">
              <a:rPr lang="en-US" altLang="en-US"/>
              <a:pPr/>
              <a:t>29</a:t>
            </a:fld>
            <a:endParaRPr lang="en-US" alt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25290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1B21BEF-4C23-429C-B76B-C8E31E990245}" type="slidenum">
              <a:rPr lang="en-US" altLang="en-US"/>
              <a:pPr/>
              <a:t>11</a:t>
            </a:fld>
            <a:endParaRPr lang="en-US" alt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95824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3B0CEDC-DEB1-46F6-877F-BE81D56CB15B}" type="slidenum">
              <a:rPr lang="en-US" altLang="en-US"/>
              <a:pPr/>
              <a:t>30</a:t>
            </a:fld>
            <a:endParaRPr lang="en-US" alt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667637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A1E946A-C434-4477-8D13-680BADBC76F1}" type="slidenum">
              <a:rPr lang="en-US" altLang="en-US"/>
              <a:pPr/>
              <a:t>31</a:t>
            </a:fld>
            <a:endParaRPr lang="en-US" alt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817930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C74C064-D177-49A9-BB75-E90D3053D19D}" type="slidenum">
              <a:rPr lang="en-US" altLang="en-US"/>
              <a:pPr/>
              <a:t>32</a:t>
            </a:fld>
            <a:endParaRPr lang="en-US" alt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854461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6A8191-EC9B-4667-BAFA-573878FD9F7A}" type="slidenum">
              <a:rPr lang="en-US" altLang="en-US"/>
              <a:pPr/>
              <a:t>33</a:t>
            </a:fld>
            <a:endParaRPr lang="en-US" alt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32043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2D6D4B9-A9C2-414B-8FA8-3D6743C5378A}" type="slidenum">
              <a:rPr lang="en-US" altLang="en-US"/>
              <a:pPr/>
              <a:t>12</a:t>
            </a:fld>
            <a:endParaRPr lang="en-US" alt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28279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A1AB320-DA2F-4ACF-B3C2-CB520254212B}" type="slidenum">
              <a:rPr lang="en-US" altLang="en-US"/>
              <a:pPr/>
              <a:t>13</a:t>
            </a:fld>
            <a:endParaRPr lang="en-US" alt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23575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A1AB320-DA2F-4ACF-B3C2-CB520254212B}" type="slidenum">
              <a:rPr lang="en-US" altLang="en-US"/>
              <a:pPr/>
              <a:t>14</a:t>
            </a:fld>
            <a:endParaRPr lang="en-US" alt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76801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7FF04F8-96DA-4640-AF2D-26090C0C3619}" type="slidenum">
              <a:rPr lang="en-US" altLang="en-US"/>
              <a:pPr/>
              <a:t>15</a:t>
            </a:fld>
            <a:endParaRPr lang="en-US" alt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26605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82D2CCF-7A0D-4539-A87C-A3E9C1473E4F}" type="slidenum">
              <a:rPr lang="en-US" altLang="en-US"/>
              <a:pPr/>
              <a:t>16</a:t>
            </a:fld>
            <a:endParaRPr lang="en-US" alt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83640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D202430-0B72-484F-852A-18570286D0D3}" type="slidenum">
              <a:rPr lang="en-US" altLang="en-US"/>
              <a:pPr/>
              <a:t>17</a:t>
            </a:fld>
            <a:endParaRPr lang="en-US" alt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18548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D202430-0B72-484F-852A-18570286D0D3}" type="slidenum">
              <a:rPr lang="en-US" altLang="en-US"/>
              <a:pPr/>
              <a:t>18</a:t>
            </a:fld>
            <a:endParaRPr lang="en-US" alt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12306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FDFD1852-0651-4F29-8AFD-4C41E2450670}" type="slidenum">
              <a:rPr lang="en-US" altLang="en-US"/>
              <a:pPr>
                <a:defRPr/>
              </a:pPr>
              <a:t>‹#›</a:t>
            </a:fld>
            <a:endParaRPr lang="en-US" altLang="en-US" dirty="0"/>
          </a:p>
        </p:txBody>
      </p:sp>
    </p:spTree>
    <p:extLst>
      <p:ext uri="{BB962C8B-B14F-4D97-AF65-F5344CB8AC3E}">
        <p14:creationId xmlns:p14="http://schemas.microsoft.com/office/powerpoint/2010/main" val="2094091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7E9E94E9-DCA2-4D1E-9118-5ED30DF53428}" type="slidenum">
              <a:rPr lang="en-US" altLang="en-US"/>
              <a:pPr>
                <a:defRPr/>
              </a:pPr>
              <a:t>‹#›</a:t>
            </a:fld>
            <a:endParaRPr lang="en-US" altLang="en-US" dirty="0"/>
          </a:p>
        </p:txBody>
      </p:sp>
    </p:spTree>
    <p:extLst>
      <p:ext uri="{BB962C8B-B14F-4D97-AF65-F5344CB8AC3E}">
        <p14:creationId xmlns:p14="http://schemas.microsoft.com/office/powerpoint/2010/main" val="100534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CECE7015-682F-4E39-849E-0990FAAE6449}" type="slidenum">
              <a:rPr lang="en-US" altLang="en-US"/>
              <a:pPr>
                <a:defRPr/>
              </a:pPr>
              <a:t>‹#›</a:t>
            </a:fld>
            <a:endParaRPr lang="en-US" altLang="en-US" dirty="0"/>
          </a:p>
        </p:txBody>
      </p:sp>
    </p:spTree>
    <p:extLst>
      <p:ext uri="{BB962C8B-B14F-4D97-AF65-F5344CB8AC3E}">
        <p14:creationId xmlns:p14="http://schemas.microsoft.com/office/powerpoint/2010/main" val="2354476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C3AB09DA-0FB9-4DFB-8964-1E8EFDD14B34}" type="slidenum">
              <a:rPr lang="en-US" altLang="en-US"/>
              <a:pPr>
                <a:defRPr/>
              </a:pPr>
              <a:t>‹#›</a:t>
            </a:fld>
            <a:endParaRPr lang="en-US" altLang="en-US" dirty="0"/>
          </a:p>
        </p:txBody>
      </p:sp>
    </p:spTree>
    <p:extLst>
      <p:ext uri="{BB962C8B-B14F-4D97-AF65-F5344CB8AC3E}">
        <p14:creationId xmlns:p14="http://schemas.microsoft.com/office/powerpoint/2010/main" val="3966206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lvl1pPr>
              <a:defRPr/>
            </a:lvl1pPr>
          </a:lstStyle>
          <a:p>
            <a:pPr>
              <a:defRPr/>
            </a:pPr>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24E72018-58B0-48F7-A779-C4DAEDA28000}" type="slidenum">
              <a:rPr lang="en-US" altLang="en-US"/>
              <a:pPr>
                <a:defRPr/>
              </a:pPr>
              <a:t>‹#›</a:t>
            </a:fld>
            <a:endParaRPr lang="en-US" altLang="en-US" dirty="0"/>
          </a:p>
        </p:txBody>
      </p:sp>
    </p:spTree>
    <p:extLst>
      <p:ext uri="{BB962C8B-B14F-4D97-AF65-F5344CB8AC3E}">
        <p14:creationId xmlns:p14="http://schemas.microsoft.com/office/powerpoint/2010/main" val="649241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65D2A95B-D92E-4872-8405-C700D0393A84}" type="slidenum">
              <a:rPr lang="en-US" altLang="en-US"/>
              <a:pPr>
                <a:defRPr/>
              </a:pPr>
              <a:t>‹#›</a:t>
            </a:fld>
            <a:endParaRPr lang="en-US" altLang="en-US" dirty="0"/>
          </a:p>
        </p:txBody>
      </p:sp>
    </p:spTree>
    <p:extLst>
      <p:ext uri="{BB962C8B-B14F-4D97-AF65-F5344CB8AC3E}">
        <p14:creationId xmlns:p14="http://schemas.microsoft.com/office/powerpoint/2010/main" val="2584039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p:txBody>
          <a:bodyPr/>
          <a:lstStyle>
            <a:lvl1pPr>
              <a:defRPr/>
            </a:lvl1pPr>
          </a:lstStyle>
          <a:p>
            <a:pPr>
              <a:defRPr/>
            </a:pPr>
            <a:fld id="{7577C62E-C1DB-498E-89A4-1610CBB94F5C}" type="slidenum">
              <a:rPr lang="en-US" altLang="en-US"/>
              <a:pPr>
                <a:defRPr/>
              </a:pPr>
              <a:t>‹#›</a:t>
            </a:fld>
            <a:endParaRPr lang="en-US" altLang="en-US" dirty="0"/>
          </a:p>
        </p:txBody>
      </p:sp>
    </p:spTree>
    <p:extLst>
      <p:ext uri="{BB962C8B-B14F-4D97-AF65-F5344CB8AC3E}">
        <p14:creationId xmlns:p14="http://schemas.microsoft.com/office/powerpoint/2010/main" val="2872448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altLang="en-US" dirty="0"/>
          </a:p>
        </p:txBody>
      </p:sp>
      <p:sp>
        <p:nvSpPr>
          <p:cNvPr id="5" name="Slide Number Placeholder 5"/>
          <p:cNvSpPr>
            <a:spLocks noGrp="1"/>
          </p:cNvSpPr>
          <p:nvPr>
            <p:ph type="sldNum" sz="quarter" idx="12"/>
          </p:nvPr>
        </p:nvSpPr>
        <p:spPr/>
        <p:txBody>
          <a:bodyPr/>
          <a:lstStyle>
            <a:lvl1pPr>
              <a:defRPr/>
            </a:lvl1pPr>
          </a:lstStyle>
          <a:p>
            <a:pPr>
              <a:defRPr/>
            </a:pPr>
            <a:fld id="{F9BB425E-D94F-492F-B595-1E152AF3C29B}" type="slidenum">
              <a:rPr lang="en-US" altLang="en-US"/>
              <a:pPr>
                <a:defRPr/>
              </a:pPr>
              <a:t>‹#›</a:t>
            </a:fld>
            <a:endParaRPr lang="en-US" altLang="en-US" dirty="0"/>
          </a:p>
        </p:txBody>
      </p:sp>
    </p:spTree>
    <p:extLst>
      <p:ext uri="{BB962C8B-B14F-4D97-AF65-F5344CB8AC3E}">
        <p14:creationId xmlns:p14="http://schemas.microsoft.com/office/powerpoint/2010/main" val="2219103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altLang="en-US" dirty="0"/>
          </a:p>
        </p:txBody>
      </p:sp>
      <p:sp>
        <p:nvSpPr>
          <p:cNvPr id="4" name="Slide Number Placeholder 5"/>
          <p:cNvSpPr>
            <a:spLocks noGrp="1"/>
          </p:cNvSpPr>
          <p:nvPr>
            <p:ph type="sldNum" sz="quarter" idx="12"/>
          </p:nvPr>
        </p:nvSpPr>
        <p:spPr/>
        <p:txBody>
          <a:bodyPr/>
          <a:lstStyle>
            <a:lvl1pPr>
              <a:defRPr/>
            </a:lvl1pPr>
          </a:lstStyle>
          <a:p>
            <a:pPr>
              <a:defRPr/>
            </a:pPr>
            <a:fld id="{0382BF15-D6BA-4818-97A7-DC18E454CFFE}" type="slidenum">
              <a:rPr lang="en-US" altLang="en-US"/>
              <a:pPr>
                <a:defRPr/>
              </a:pPr>
              <a:t>‹#›</a:t>
            </a:fld>
            <a:endParaRPr lang="en-US" altLang="en-US" dirty="0"/>
          </a:p>
        </p:txBody>
      </p:sp>
    </p:spTree>
    <p:extLst>
      <p:ext uri="{BB962C8B-B14F-4D97-AF65-F5344CB8AC3E}">
        <p14:creationId xmlns:p14="http://schemas.microsoft.com/office/powerpoint/2010/main" val="191957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A37537BB-804F-4994-B0E2-E9BDC14E5C9E}" type="slidenum">
              <a:rPr lang="en-US" altLang="en-US"/>
              <a:pPr>
                <a:defRPr/>
              </a:pPr>
              <a:t>‹#›</a:t>
            </a:fld>
            <a:endParaRPr lang="en-US" altLang="en-US" dirty="0"/>
          </a:p>
        </p:txBody>
      </p:sp>
    </p:spTree>
    <p:extLst>
      <p:ext uri="{BB962C8B-B14F-4D97-AF65-F5344CB8AC3E}">
        <p14:creationId xmlns:p14="http://schemas.microsoft.com/office/powerpoint/2010/main" val="976895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40696B11-1A21-4FF2-BFFC-92BF53F42266}" type="slidenum">
              <a:rPr lang="en-US" altLang="en-US"/>
              <a:pPr>
                <a:defRPr/>
              </a:pPr>
              <a:t>‹#›</a:t>
            </a:fld>
            <a:endParaRPr lang="en-US" altLang="en-US" dirty="0"/>
          </a:p>
        </p:txBody>
      </p:sp>
    </p:spTree>
    <p:extLst>
      <p:ext uri="{BB962C8B-B14F-4D97-AF65-F5344CB8AC3E}">
        <p14:creationId xmlns:p14="http://schemas.microsoft.com/office/powerpoint/2010/main" val="2174813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endParaRPr lang="en-US" altLang="en-US"/>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a:defRPr/>
            </a:pPr>
            <a:endParaRPr lang="en-US"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endParaRPr lang="en-US" alt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hangingPunct="1">
              <a:defRPr sz="1200" smtClean="0">
                <a:solidFill>
                  <a:schemeClr val="tx1">
                    <a:tint val="75000"/>
                  </a:schemeClr>
                </a:solidFill>
              </a:defRPr>
            </a:lvl1pPr>
          </a:lstStyle>
          <a:p>
            <a:pPr>
              <a:defRPr/>
            </a:pPr>
            <a:fld id="{CFD6917A-427E-4008-A688-61EEE1BAD26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oleObject" Target="../embeddings/oleObject8.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wmf"/><Relationship Id="rId11" Type="http://schemas.openxmlformats.org/officeDocument/2006/relationships/oleObject" Target="../embeddings/oleObject7.bin"/><Relationship Id="rId5" Type="http://schemas.openxmlformats.org/officeDocument/2006/relationships/oleObject" Target="../embeddings/oleObject2.bin"/><Relationship Id="rId15" Type="http://schemas.openxmlformats.org/officeDocument/2006/relationships/image" Target="../media/image10.wmf"/><Relationship Id="rId10" Type="http://schemas.openxmlformats.org/officeDocument/2006/relationships/oleObject" Target="../embeddings/oleObject6.bin"/><Relationship Id="rId4" Type="http://schemas.openxmlformats.org/officeDocument/2006/relationships/image" Target="../media/image6.wmf"/><Relationship Id="rId9" Type="http://schemas.openxmlformats.org/officeDocument/2006/relationships/oleObject" Target="../embeddings/oleObject5.bin"/><Relationship Id="rId14" Type="http://schemas.openxmlformats.org/officeDocument/2006/relationships/image" Target="../media/image9.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dirty="0"/>
              <a:t>CS6410 – Byzantine Agreement</a:t>
            </a:r>
          </a:p>
        </p:txBody>
      </p:sp>
      <p:sp>
        <p:nvSpPr>
          <p:cNvPr id="2051" name="Rectangle 3"/>
          <p:cNvSpPr>
            <a:spLocks noGrp="1" noChangeArrowheads="1"/>
          </p:cNvSpPr>
          <p:nvPr>
            <p:ph type="subTitle" idx="1"/>
          </p:nvPr>
        </p:nvSpPr>
        <p:spPr/>
        <p:txBody>
          <a:bodyPr/>
          <a:lstStyle/>
          <a:p>
            <a:endParaRPr lang="en-US" altLang="en-US" dirty="0"/>
          </a:p>
          <a:p>
            <a:r>
              <a:rPr lang="en-US" altLang="en-US" dirty="0"/>
              <a:t>Kai Sun</a:t>
            </a:r>
          </a:p>
          <a:p>
            <a:endParaRPr lang="en-US" altLang="en-US" dirty="0"/>
          </a:p>
        </p:txBody>
      </p:sp>
      <p:sp>
        <p:nvSpPr>
          <p:cNvPr id="2052" name="文本框 1"/>
          <p:cNvSpPr txBox="1">
            <a:spLocks noChangeArrowheads="1"/>
          </p:cNvSpPr>
          <p:nvPr/>
        </p:nvSpPr>
        <p:spPr bwMode="auto">
          <a:xfrm>
            <a:off x="5181600" y="6096000"/>
            <a:ext cx="7010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dirty="0"/>
              <a:t>*Some slides are borrowed from Ken Birman, Andrea C. </a:t>
            </a:r>
            <a:r>
              <a:rPr lang="en-US" altLang="en-US" sz="2000" dirty="0" err="1"/>
              <a:t>Arpaci-Dusseau</a:t>
            </a:r>
            <a:r>
              <a:rPr lang="en-US" altLang="en-US" sz="2000" dirty="0"/>
              <a:t>, Eleanor </a:t>
            </a:r>
            <a:r>
              <a:rPr lang="en-US" altLang="en-US" sz="2000" dirty="0" err="1"/>
              <a:t>Birrell</a:t>
            </a:r>
            <a:r>
              <a:rPr lang="en-US" altLang="en-US" sz="2000" dirty="0"/>
              <a:t>, </a:t>
            </a:r>
            <a:r>
              <a:rPr lang="en-US" altLang="en-US" sz="2000" dirty="0" err="1"/>
              <a:t>Zhiyuan</a:t>
            </a:r>
            <a:r>
              <a:rPr lang="en-US" altLang="en-US" sz="2000" dirty="0"/>
              <a:t> </a:t>
            </a:r>
            <a:r>
              <a:rPr lang="en-US" altLang="en-US" sz="2000" dirty="0" err="1"/>
              <a:t>Teo</a:t>
            </a:r>
            <a:r>
              <a:rPr lang="en-US" altLang="en-US" sz="2000" dirty="0"/>
              <a:t>, </a:t>
            </a:r>
            <a:r>
              <a:rPr lang="en-US" altLang="zh-CN" sz="2000" dirty="0"/>
              <a:t>and </a:t>
            </a:r>
            <a:r>
              <a:rPr lang="en-US" altLang="en-US" sz="2000" dirty="0" err="1"/>
              <a:t>Indranil</a:t>
            </a:r>
            <a:r>
              <a:rPr lang="en-US" altLang="en-US" sz="2000" dirty="0"/>
              <a:t> Gupta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a:t>Impossibility Results</a:t>
            </a:r>
          </a:p>
        </p:txBody>
      </p:sp>
      <mc:AlternateContent xmlns:mc="http://schemas.openxmlformats.org/markup-compatibility/2006">
        <mc:Choice xmlns:a14="http://schemas.microsoft.com/office/drawing/2010/main" Requires="a14">
          <p:sp>
            <p:nvSpPr>
              <p:cNvPr id="20483" name="Rectangle 3"/>
              <p:cNvSpPr>
                <a:spLocks noGrp="1" noChangeArrowheads="1"/>
              </p:cNvSpPr>
              <p:nvPr>
                <p:ph idx="1"/>
              </p:nvPr>
            </p:nvSpPr>
            <p:spPr/>
            <p:txBody>
              <a:bodyPr/>
              <a:lstStyle/>
              <a:p>
                <a:r>
                  <a:rPr lang="en-US" altLang="en-US" dirty="0"/>
                  <a:t>Let</a:t>
                </a:r>
                <a:r>
                  <a:rPr lang="en-US" altLang="en-US" i="1" dirty="0"/>
                  <a:t> </a:t>
                </a:r>
                <a14:m>
                  <m:oMath xmlns:m="http://schemas.openxmlformats.org/officeDocument/2006/math">
                    <m:r>
                      <a:rPr lang="en-US" altLang="en-US" i="1" dirty="0" smtClean="0">
                        <a:latin typeface="Cambria Math" panose="02040503050406030204" pitchFamily="18" charset="0"/>
                      </a:rPr>
                      <m:t>𝑡</m:t>
                    </m:r>
                  </m:oMath>
                </a14:m>
                <a:r>
                  <a:rPr lang="en-US" altLang="en-US" i="1" dirty="0"/>
                  <a:t> </a:t>
                </a:r>
                <a:r>
                  <a:rPr lang="en-US" altLang="en-US" dirty="0"/>
                  <a:t>be the maximum number of faulty processes that our protocol is supposed to tolerate</a:t>
                </a:r>
              </a:p>
              <a:p>
                <a:r>
                  <a:rPr lang="en-US" altLang="en-US" dirty="0"/>
                  <a:t>Byzantine agreement is not possible with fewer than </a:t>
                </a:r>
                <a14:m>
                  <m:oMath xmlns:m="http://schemas.openxmlformats.org/officeDocument/2006/math">
                    <m:r>
                      <a:rPr lang="en-US" altLang="en-US" i="1" dirty="0" smtClean="0">
                        <a:latin typeface="Cambria Math" panose="02040503050406030204" pitchFamily="18" charset="0"/>
                      </a:rPr>
                      <m:t>3</m:t>
                    </m:r>
                    <m:r>
                      <a:rPr lang="en-US" altLang="en-US" i="1" dirty="0" smtClean="0">
                        <a:latin typeface="Cambria Math" panose="02040503050406030204" pitchFamily="18" charset="0"/>
                      </a:rPr>
                      <m:t>𝑡</m:t>
                    </m:r>
                    <m:r>
                      <a:rPr lang="en-US" altLang="en-US" i="1" dirty="0" smtClean="0">
                        <a:latin typeface="Cambria Math" panose="02040503050406030204" pitchFamily="18" charset="0"/>
                      </a:rPr>
                      <m:t>+1</m:t>
                    </m:r>
                  </m:oMath>
                </a14:m>
                <a:r>
                  <a:rPr lang="en-US" altLang="en-US" i="1" dirty="0"/>
                  <a:t> </a:t>
                </a:r>
                <a:r>
                  <a:rPr lang="en-US" altLang="en-US" dirty="0"/>
                  <a:t>processes</a:t>
                </a:r>
              </a:p>
            </p:txBody>
          </p:sp>
        </mc:Choice>
        <mc:Fallback>
          <p:sp>
            <p:nvSpPr>
              <p:cNvPr id="20483" name="Rectangle 3"/>
              <p:cNvSpPr>
                <a:spLocks noGrp="1" noRot="1" noChangeAspect="1" noMove="1" noResize="1" noEditPoints="1" noAdjustHandles="1" noChangeArrowheads="1" noChangeShapeType="1" noTextEdit="1"/>
              </p:cNvSpPr>
              <p:nvPr>
                <p:ph idx="1"/>
              </p:nvPr>
            </p:nvSpPr>
            <p:spPr>
              <a:blipFill>
                <a:blip r:embed="rId2"/>
                <a:stretch>
                  <a:fillRect l="-1043" t="-2241" r="-1391"/>
                </a:stretch>
              </a:blipFill>
            </p:spPr>
            <p:txBody>
              <a:bodyPr/>
              <a:lstStyle/>
              <a:p>
                <a:r>
                  <a:rPr lang="en-US">
                    <a:noFill/>
                  </a:rPr>
                  <a:t> </a:t>
                </a:r>
              </a:p>
            </p:txBody>
          </p:sp>
        </mc:Fallback>
      </mc:AlternateContent>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tLang="en-US"/>
              <a:t>Impossibility Result</a:t>
            </a:r>
          </a:p>
        </p:txBody>
      </p:sp>
      <p:sp>
        <p:nvSpPr>
          <p:cNvPr id="58371" name="Rectangle 3"/>
          <p:cNvSpPr>
            <a:spLocks noGrp="1" noChangeArrowheads="1"/>
          </p:cNvSpPr>
          <p:nvPr>
            <p:ph type="body" idx="1"/>
          </p:nvPr>
        </p:nvSpPr>
        <p:spPr>
          <a:xfrm>
            <a:off x="860323" y="1774828"/>
            <a:ext cx="10744200" cy="990600"/>
          </a:xfrm>
        </p:spPr>
        <p:txBody>
          <a:bodyPr/>
          <a:lstStyle/>
          <a:p>
            <a:pPr>
              <a:lnSpc>
                <a:spcPct val="90000"/>
              </a:lnSpc>
            </a:pPr>
            <a:r>
              <a:rPr lang="en-US" altLang="en-US" sz="2400" dirty="0"/>
              <a:t>With only 3 generals, no solution can work with even 1 traitor (given oral messages)</a:t>
            </a:r>
          </a:p>
          <a:p>
            <a:pPr>
              <a:lnSpc>
                <a:spcPct val="90000"/>
              </a:lnSpc>
            </a:pPr>
            <a:endParaRPr lang="en-US" altLang="en-US" sz="2400" dirty="0"/>
          </a:p>
        </p:txBody>
      </p:sp>
      <p:sp>
        <p:nvSpPr>
          <p:cNvPr id="58382" name="Text Box 14"/>
          <p:cNvSpPr txBox="1">
            <a:spLocks noChangeArrowheads="1"/>
          </p:cNvSpPr>
          <p:nvPr/>
        </p:nvSpPr>
        <p:spPr bwMode="auto">
          <a:xfrm>
            <a:off x="1295400" y="5828883"/>
            <a:ext cx="1020503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What should lieutenant 1 (L1) do?  Is commander or lieutenant 2 (L2) the traitor?</a:t>
            </a:r>
          </a:p>
        </p:txBody>
      </p:sp>
      <p:grpSp>
        <p:nvGrpSpPr>
          <p:cNvPr id="15" name="Group 15"/>
          <p:cNvGrpSpPr>
            <a:grpSpLocks/>
          </p:cNvGrpSpPr>
          <p:nvPr/>
        </p:nvGrpSpPr>
        <p:grpSpPr bwMode="auto">
          <a:xfrm>
            <a:off x="3413125" y="2895602"/>
            <a:ext cx="4070350" cy="2443163"/>
            <a:chOff x="1190" y="1824"/>
            <a:chExt cx="2564" cy="1539"/>
          </a:xfrm>
        </p:grpSpPr>
        <p:sp>
          <p:nvSpPr>
            <p:cNvPr id="16" name="Oval 11"/>
            <p:cNvSpPr>
              <a:spLocks noChangeArrowheads="1"/>
            </p:cNvSpPr>
            <p:nvPr/>
          </p:nvSpPr>
          <p:spPr bwMode="auto">
            <a:xfrm>
              <a:off x="3274" y="2905"/>
              <a:ext cx="480" cy="288"/>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Oval 10"/>
            <p:cNvSpPr>
              <a:spLocks noChangeArrowheads="1"/>
            </p:cNvSpPr>
            <p:nvPr/>
          </p:nvSpPr>
          <p:spPr bwMode="auto">
            <a:xfrm>
              <a:off x="1546" y="2857"/>
              <a:ext cx="480" cy="288"/>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Oval 9"/>
            <p:cNvSpPr>
              <a:spLocks noChangeArrowheads="1"/>
            </p:cNvSpPr>
            <p:nvPr/>
          </p:nvSpPr>
          <p:spPr bwMode="auto">
            <a:xfrm>
              <a:off x="2064" y="1824"/>
              <a:ext cx="1488" cy="384"/>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Text Box 4"/>
            <p:cNvSpPr txBox="1">
              <a:spLocks noChangeArrowheads="1"/>
            </p:cNvSpPr>
            <p:nvPr/>
          </p:nvSpPr>
          <p:spPr bwMode="auto">
            <a:xfrm>
              <a:off x="2246" y="1847"/>
              <a:ext cx="1030"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commander</a:t>
              </a:r>
            </a:p>
          </p:txBody>
        </p:sp>
        <p:sp>
          <p:nvSpPr>
            <p:cNvPr id="20" name="Text Box 5"/>
            <p:cNvSpPr txBox="1">
              <a:spLocks noChangeArrowheads="1"/>
            </p:cNvSpPr>
            <p:nvPr/>
          </p:nvSpPr>
          <p:spPr bwMode="auto">
            <a:xfrm>
              <a:off x="1190" y="2519"/>
              <a:ext cx="57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attack</a:t>
              </a:r>
            </a:p>
          </p:txBody>
        </p:sp>
        <p:sp>
          <p:nvSpPr>
            <p:cNvPr id="21" name="Text Box 6"/>
            <p:cNvSpPr txBox="1">
              <a:spLocks noChangeArrowheads="1"/>
            </p:cNvSpPr>
            <p:nvPr/>
          </p:nvSpPr>
          <p:spPr bwMode="auto">
            <a:xfrm>
              <a:off x="2352" y="3072"/>
              <a:ext cx="610"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retreat</a:t>
              </a:r>
            </a:p>
          </p:txBody>
        </p:sp>
        <p:sp>
          <p:nvSpPr>
            <p:cNvPr id="22" name="Text Box 7"/>
            <p:cNvSpPr txBox="1">
              <a:spLocks noChangeArrowheads="1"/>
            </p:cNvSpPr>
            <p:nvPr/>
          </p:nvSpPr>
          <p:spPr bwMode="auto">
            <a:xfrm>
              <a:off x="1632" y="2877"/>
              <a:ext cx="331"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L1</a:t>
              </a:r>
            </a:p>
          </p:txBody>
        </p:sp>
        <p:sp>
          <p:nvSpPr>
            <p:cNvPr id="23" name="Text Box 8"/>
            <p:cNvSpPr txBox="1">
              <a:spLocks noChangeArrowheads="1"/>
            </p:cNvSpPr>
            <p:nvPr/>
          </p:nvSpPr>
          <p:spPr bwMode="auto">
            <a:xfrm>
              <a:off x="3360" y="2925"/>
              <a:ext cx="331"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L2</a:t>
              </a:r>
            </a:p>
          </p:txBody>
        </p:sp>
        <p:sp>
          <p:nvSpPr>
            <p:cNvPr id="24" name="Freeform 12"/>
            <p:cNvSpPr>
              <a:spLocks/>
            </p:cNvSpPr>
            <p:nvPr/>
          </p:nvSpPr>
          <p:spPr bwMode="auto">
            <a:xfrm>
              <a:off x="1824" y="2208"/>
              <a:ext cx="912" cy="624"/>
            </a:xfrm>
            <a:custGeom>
              <a:avLst/>
              <a:gdLst>
                <a:gd name="T0" fmla="*/ 912 w 912"/>
                <a:gd name="T1" fmla="*/ 0 h 624"/>
                <a:gd name="T2" fmla="*/ 240 w 912"/>
                <a:gd name="T3" fmla="*/ 288 h 624"/>
                <a:gd name="T4" fmla="*/ 0 w 912"/>
                <a:gd name="T5" fmla="*/ 624 h 624"/>
              </a:gdLst>
              <a:ahLst/>
              <a:cxnLst>
                <a:cxn ang="0">
                  <a:pos x="T0" y="T1"/>
                </a:cxn>
                <a:cxn ang="0">
                  <a:pos x="T2" y="T3"/>
                </a:cxn>
                <a:cxn ang="0">
                  <a:pos x="T4" y="T5"/>
                </a:cxn>
              </a:cxnLst>
              <a:rect l="0" t="0" r="r" b="b"/>
              <a:pathLst>
                <a:path w="912" h="624">
                  <a:moveTo>
                    <a:pt x="912" y="0"/>
                  </a:moveTo>
                  <a:cubicBezTo>
                    <a:pt x="652" y="92"/>
                    <a:pt x="392" y="184"/>
                    <a:pt x="240" y="288"/>
                  </a:cubicBezTo>
                  <a:cubicBezTo>
                    <a:pt x="88" y="392"/>
                    <a:pt x="44" y="508"/>
                    <a:pt x="0" y="624"/>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Freeform 13"/>
            <p:cNvSpPr>
              <a:spLocks/>
            </p:cNvSpPr>
            <p:nvPr/>
          </p:nvSpPr>
          <p:spPr bwMode="auto">
            <a:xfrm>
              <a:off x="2064" y="3024"/>
              <a:ext cx="1200" cy="29"/>
            </a:xfrm>
            <a:custGeom>
              <a:avLst/>
              <a:gdLst>
                <a:gd name="T0" fmla="*/ 912 w 912"/>
                <a:gd name="T1" fmla="*/ 0 h 624"/>
                <a:gd name="T2" fmla="*/ 240 w 912"/>
                <a:gd name="T3" fmla="*/ 288 h 624"/>
                <a:gd name="T4" fmla="*/ 0 w 912"/>
                <a:gd name="T5" fmla="*/ 624 h 624"/>
              </a:gdLst>
              <a:ahLst/>
              <a:cxnLst>
                <a:cxn ang="0">
                  <a:pos x="T0" y="T1"/>
                </a:cxn>
                <a:cxn ang="0">
                  <a:pos x="T2" y="T3"/>
                </a:cxn>
                <a:cxn ang="0">
                  <a:pos x="T4" y="T5"/>
                </a:cxn>
              </a:cxnLst>
              <a:rect l="0" t="0" r="r" b="b"/>
              <a:pathLst>
                <a:path w="912" h="624">
                  <a:moveTo>
                    <a:pt x="912" y="0"/>
                  </a:moveTo>
                  <a:cubicBezTo>
                    <a:pt x="652" y="92"/>
                    <a:pt x="392" y="184"/>
                    <a:pt x="240" y="288"/>
                  </a:cubicBezTo>
                  <a:cubicBezTo>
                    <a:pt x="88" y="392"/>
                    <a:pt x="44" y="508"/>
                    <a:pt x="0" y="624"/>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916723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en-US"/>
              <a:t>Option 1: Loyal Commander</a:t>
            </a:r>
          </a:p>
        </p:txBody>
      </p:sp>
      <p:grpSp>
        <p:nvGrpSpPr>
          <p:cNvPr id="3" name="Group 2"/>
          <p:cNvGrpSpPr/>
          <p:nvPr/>
        </p:nvGrpSpPr>
        <p:grpSpPr>
          <a:xfrm>
            <a:off x="3276601" y="1676400"/>
            <a:ext cx="4574839" cy="2442866"/>
            <a:chOff x="3276601" y="1676400"/>
            <a:chExt cx="4574839" cy="2442866"/>
          </a:xfrm>
        </p:grpSpPr>
        <p:sp>
          <p:nvSpPr>
            <p:cNvPr id="59402" name="Text Box 10"/>
            <p:cNvSpPr txBox="1">
              <a:spLocks noChangeArrowheads="1"/>
            </p:cNvSpPr>
            <p:nvPr/>
          </p:nvSpPr>
          <p:spPr bwMode="auto">
            <a:xfrm>
              <a:off x="5121276" y="3657601"/>
              <a:ext cx="9685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retreat</a:t>
              </a:r>
            </a:p>
          </p:txBody>
        </p:sp>
        <p:sp>
          <p:nvSpPr>
            <p:cNvPr id="59397" name="Oval 5"/>
            <p:cNvSpPr>
              <a:spLocks noChangeArrowheads="1"/>
            </p:cNvSpPr>
            <p:nvPr/>
          </p:nvSpPr>
          <p:spPr bwMode="auto">
            <a:xfrm>
              <a:off x="6584950" y="3392488"/>
              <a:ext cx="762000" cy="457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398" name="Oval 6"/>
            <p:cNvSpPr>
              <a:spLocks noChangeArrowheads="1"/>
            </p:cNvSpPr>
            <p:nvPr/>
          </p:nvSpPr>
          <p:spPr bwMode="auto">
            <a:xfrm>
              <a:off x="3841750" y="3316288"/>
              <a:ext cx="7620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399" name="Oval 7"/>
            <p:cNvSpPr>
              <a:spLocks noChangeArrowheads="1"/>
            </p:cNvSpPr>
            <p:nvPr/>
          </p:nvSpPr>
          <p:spPr bwMode="auto">
            <a:xfrm>
              <a:off x="4664075" y="1676400"/>
              <a:ext cx="23622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0" name="Text Box 8"/>
            <p:cNvSpPr txBox="1">
              <a:spLocks noChangeArrowheads="1"/>
            </p:cNvSpPr>
            <p:nvPr/>
          </p:nvSpPr>
          <p:spPr bwMode="auto">
            <a:xfrm>
              <a:off x="4953000" y="1712914"/>
              <a:ext cx="16353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commander</a:t>
              </a:r>
            </a:p>
          </p:txBody>
        </p:sp>
        <p:sp>
          <p:nvSpPr>
            <p:cNvPr id="59401" name="Text Box 9"/>
            <p:cNvSpPr txBox="1">
              <a:spLocks noChangeArrowheads="1"/>
            </p:cNvSpPr>
            <p:nvPr/>
          </p:nvSpPr>
          <p:spPr bwMode="auto">
            <a:xfrm>
              <a:off x="3276601" y="2779714"/>
              <a:ext cx="9172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attack</a:t>
              </a:r>
            </a:p>
          </p:txBody>
        </p:sp>
        <p:sp>
          <p:nvSpPr>
            <p:cNvPr id="59403" name="Text Box 11"/>
            <p:cNvSpPr txBox="1">
              <a:spLocks noChangeArrowheads="1"/>
            </p:cNvSpPr>
            <p:nvPr/>
          </p:nvSpPr>
          <p:spPr bwMode="auto">
            <a:xfrm>
              <a:off x="3962400" y="3348335"/>
              <a:ext cx="5261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L1</a:t>
              </a:r>
            </a:p>
          </p:txBody>
        </p:sp>
        <p:sp>
          <p:nvSpPr>
            <p:cNvPr id="59404" name="Text Box 12"/>
            <p:cNvSpPr txBox="1">
              <a:spLocks noChangeArrowheads="1"/>
            </p:cNvSpPr>
            <p:nvPr/>
          </p:nvSpPr>
          <p:spPr bwMode="auto">
            <a:xfrm>
              <a:off x="6721475" y="3424535"/>
              <a:ext cx="5261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L2</a:t>
              </a:r>
              <a:endParaRPr lang="en-US" altLang="en-US" dirty="0">
                <a:solidFill>
                  <a:srgbClr val="FF0000"/>
                </a:solidFill>
              </a:endParaRPr>
            </a:p>
          </p:txBody>
        </p:sp>
        <p:sp>
          <p:nvSpPr>
            <p:cNvPr id="59405" name="Freeform 13"/>
            <p:cNvSpPr>
              <a:spLocks/>
            </p:cNvSpPr>
            <p:nvPr/>
          </p:nvSpPr>
          <p:spPr bwMode="auto">
            <a:xfrm>
              <a:off x="4238290" y="2299698"/>
              <a:ext cx="1447800" cy="990600"/>
            </a:xfrm>
            <a:custGeom>
              <a:avLst/>
              <a:gdLst>
                <a:gd name="T0" fmla="*/ 912 w 912"/>
                <a:gd name="T1" fmla="*/ 0 h 624"/>
                <a:gd name="T2" fmla="*/ 240 w 912"/>
                <a:gd name="T3" fmla="*/ 288 h 624"/>
                <a:gd name="T4" fmla="*/ 0 w 912"/>
                <a:gd name="T5" fmla="*/ 624 h 624"/>
              </a:gdLst>
              <a:ahLst/>
              <a:cxnLst>
                <a:cxn ang="0">
                  <a:pos x="T0" y="T1"/>
                </a:cxn>
                <a:cxn ang="0">
                  <a:pos x="T2" y="T3"/>
                </a:cxn>
                <a:cxn ang="0">
                  <a:pos x="T4" y="T5"/>
                </a:cxn>
              </a:cxnLst>
              <a:rect l="0" t="0" r="r" b="b"/>
              <a:pathLst>
                <a:path w="912" h="624">
                  <a:moveTo>
                    <a:pt x="912" y="0"/>
                  </a:moveTo>
                  <a:cubicBezTo>
                    <a:pt x="652" y="92"/>
                    <a:pt x="392" y="184"/>
                    <a:pt x="240" y="288"/>
                  </a:cubicBezTo>
                  <a:cubicBezTo>
                    <a:pt x="88" y="392"/>
                    <a:pt x="44" y="508"/>
                    <a:pt x="0" y="624"/>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6" name="Freeform 14"/>
            <p:cNvSpPr>
              <a:spLocks/>
            </p:cNvSpPr>
            <p:nvPr/>
          </p:nvSpPr>
          <p:spPr bwMode="auto">
            <a:xfrm>
              <a:off x="4664075" y="3581399"/>
              <a:ext cx="1905000" cy="45719"/>
            </a:xfrm>
            <a:custGeom>
              <a:avLst/>
              <a:gdLst>
                <a:gd name="T0" fmla="*/ 912 w 912"/>
                <a:gd name="T1" fmla="*/ 0 h 624"/>
                <a:gd name="T2" fmla="*/ 240 w 912"/>
                <a:gd name="T3" fmla="*/ 288 h 624"/>
                <a:gd name="T4" fmla="*/ 0 w 912"/>
                <a:gd name="T5" fmla="*/ 624 h 624"/>
              </a:gdLst>
              <a:ahLst/>
              <a:cxnLst>
                <a:cxn ang="0">
                  <a:pos x="T0" y="T1"/>
                </a:cxn>
                <a:cxn ang="0">
                  <a:pos x="T2" y="T3"/>
                </a:cxn>
                <a:cxn ang="0">
                  <a:pos x="T4" y="T5"/>
                </a:cxn>
              </a:cxnLst>
              <a:rect l="0" t="0" r="r" b="b"/>
              <a:pathLst>
                <a:path w="912" h="624">
                  <a:moveTo>
                    <a:pt x="912" y="0"/>
                  </a:moveTo>
                  <a:cubicBezTo>
                    <a:pt x="652" y="92"/>
                    <a:pt x="392" y="184"/>
                    <a:pt x="240" y="288"/>
                  </a:cubicBezTo>
                  <a:cubicBezTo>
                    <a:pt x="88" y="392"/>
                    <a:pt x="44" y="508"/>
                    <a:pt x="0" y="624"/>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7" name="Freeform 15"/>
            <p:cNvSpPr>
              <a:spLocks/>
            </p:cNvSpPr>
            <p:nvPr/>
          </p:nvSpPr>
          <p:spPr bwMode="auto">
            <a:xfrm flipH="1">
              <a:off x="6096000" y="2286000"/>
              <a:ext cx="914400" cy="1066800"/>
            </a:xfrm>
            <a:custGeom>
              <a:avLst/>
              <a:gdLst>
                <a:gd name="T0" fmla="*/ 912 w 912"/>
                <a:gd name="T1" fmla="*/ 0 h 624"/>
                <a:gd name="T2" fmla="*/ 240 w 912"/>
                <a:gd name="T3" fmla="*/ 288 h 624"/>
                <a:gd name="T4" fmla="*/ 0 w 912"/>
                <a:gd name="T5" fmla="*/ 624 h 624"/>
              </a:gdLst>
              <a:ahLst/>
              <a:cxnLst>
                <a:cxn ang="0">
                  <a:pos x="T0" y="T1"/>
                </a:cxn>
                <a:cxn ang="0">
                  <a:pos x="T2" y="T3"/>
                </a:cxn>
                <a:cxn ang="0">
                  <a:pos x="T4" y="T5"/>
                </a:cxn>
              </a:cxnLst>
              <a:rect l="0" t="0" r="r" b="b"/>
              <a:pathLst>
                <a:path w="912" h="624">
                  <a:moveTo>
                    <a:pt x="912" y="0"/>
                  </a:moveTo>
                  <a:cubicBezTo>
                    <a:pt x="652" y="92"/>
                    <a:pt x="392" y="184"/>
                    <a:pt x="240" y="288"/>
                  </a:cubicBezTo>
                  <a:cubicBezTo>
                    <a:pt x="88" y="392"/>
                    <a:pt x="44" y="508"/>
                    <a:pt x="0" y="624"/>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8" name="Text Box 16"/>
            <p:cNvSpPr txBox="1">
              <a:spLocks noChangeArrowheads="1"/>
            </p:cNvSpPr>
            <p:nvPr/>
          </p:nvSpPr>
          <p:spPr bwMode="auto">
            <a:xfrm>
              <a:off x="6934201" y="2514601"/>
              <a:ext cx="9172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attack</a:t>
              </a:r>
            </a:p>
          </p:txBody>
        </p:sp>
      </p:grpSp>
      <p:sp>
        <p:nvSpPr>
          <p:cNvPr id="59409" name="Text Box 17"/>
          <p:cNvSpPr txBox="1">
            <a:spLocks noChangeArrowheads="1"/>
          </p:cNvSpPr>
          <p:nvPr/>
        </p:nvSpPr>
        <p:spPr bwMode="auto">
          <a:xfrm>
            <a:off x="1889125" y="4456114"/>
            <a:ext cx="246413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hlink"/>
                </a:solidFill>
              </a:rPr>
              <a:t>What must L1 do?</a:t>
            </a:r>
          </a:p>
        </p:txBody>
      </p:sp>
      <p:sp>
        <p:nvSpPr>
          <p:cNvPr id="59410" name="Text Box 18"/>
          <p:cNvSpPr txBox="1">
            <a:spLocks noChangeArrowheads="1"/>
          </p:cNvSpPr>
          <p:nvPr/>
        </p:nvSpPr>
        <p:spPr bwMode="auto">
          <a:xfrm>
            <a:off x="1812925" y="5294314"/>
            <a:ext cx="579357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By IC2: L1 must obey commander and attack</a:t>
            </a:r>
          </a:p>
        </p:txBody>
      </p:sp>
    </p:spTree>
    <p:extLst>
      <p:ext uri="{BB962C8B-B14F-4D97-AF65-F5344CB8AC3E}">
        <p14:creationId xmlns:p14="http://schemas.microsoft.com/office/powerpoint/2010/main" val="29134978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94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10"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en-US"/>
              <a:t>Option 2: Loyal L2</a:t>
            </a:r>
          </a:p>
        </p:txBody>
      </p:sp>
      <p:sp>
        <p:nvSpPr>
          <p:cNvPr id="60419" name="Oval 3"/>
          <p:cNvSpPr>
            <a:spLocks noChangeArrowheads="1"/>
          </p:cNvSpPr>
          <p:nvPr/>
        </p:nvSpPr>
        <p:spPr bwMode="auto">
          <a:xfrm>
            <a:off x="6629400" y="3416301"/>
            <a:ext cx="7620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0" name="Oval 4"/>
          <p:cNvSpPr>
            <a:spLocks noChangeArrowheads="1"/>
          </p:cNvSpPr>
          <p:nvPr/>
        </p:nvSpPr>
        <p:spPr bwMode="auto">
          <a:xfrm>
            <a:off x="3841750" y="3316288"/>
            <a:ext cx="7620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1" name="Oval 5"/>
          <p:cNvSpPr>
            <a:spLocks noChangeArrowheads="1"/>
          </p:cNvSpPr>
          <p:nvPr/>
        </p:nvSpPr>
        <p:spPr bwMode="auto">
          <a:xfrm>
            <a:off x="4664075" y="1676400"/>
            <a:ext cx="2362200" cy="609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2" name="Text Box 6"/>
          <p:cNvSpPr txBox="1">
            <a:spLocks noChangeArrowheads="1"/>
          </p:cNvSpPr>
          <p:nvPr/>
        </p:nvSpPr>
        <p:spPr bwMode="auto">
          <a:xfrm>
            <a:off x="4953000" y="1712914"/>
            <a:ext cx="16353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commander</a:t>
            </a:r>
          </a:p>
        </p:txBody>
      </p:sp>
      <p:sp>
        <p:nvSpPr>
          <p:cNvPr id="60423" name="Text Box 7"/>
          <p:cNvSpPr txBox="1">
            <a:spLocks noChangeArrowheads="1"/>
          </p:cNvSpPr>
          <p:nvPr/>
        </p:nvSpPr>
        <p:spPr bwMode="auto">
          <a:xfrm>
            <a:off x="3276601" y="2779714"/>
            <a:ext cx="9172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attack</a:t>
            </a:r>
          </a:p>
        </p:txBody>
      </p:sp>
      <p:sp>
        <p:nvSpPr>
          <p:cNvPr id="60424" name="Text Box 8"/>
          <p:cNvSpPr txBox="1">
            <a:spLocks noChangeArrowheads="1"/>
          </p:cNvSpPr>
          <p:nvPr/>
        </p:nvSpPr>
        <p:spPr bwMode="auto">
          <a:xfrm>
            <a:off x="5121276" y="3657601"/>
            <a:ext cx="9685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retreat</a:t>
            </a:r>
          </a:p>
        </p:txBody>
      </p:sp>
      <p:sp>
        <p:nvSpPr>
          <p:cNvPr id="60425" name="Text Box 9"/>
          <p:cNvSpPr txBox="1">
            <a:spLocks noChangeArrowheads="1"/>
          </p:cNvSpPr>
          <p:nvPr/>
        </p:nvSpPr>
        <p:spPr bwMode="auto">
          <a:xfrm>
            <a:off x="3962400" y="3352801"/>
            <a:ext cx="5261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L1</a:t>
            </a:r>
          </a:p>
        </p:txBody>
      </p:sp>
      <p:sp>
        <p:nvSpPr>
          <p:cNvPr id="60426" name="Text Box 10"/>
          <p:cNvSpPr txBox="1">
            <a:spLocks noChangeArrowheads="1"/>
          </p:cNvSpPr>
          <p:nvPr/>
        </p:nvSpPr>
        <p:spPr bwMode="auto">
          <a:xfrm>
            <a:off x="6789094" y="3424535"/>
            <a:ext cx="5261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L2</a:t>
            </a:r>
            <a:endParaRPr lang="en-US" altLang="en-US" dirty="0">
              <a:solidFill>
                <a:srgbClr val="FF0000"/>
              </a:solidFill>
            </a:endParaRPr>
          </a:p>
        </p:txBody>
      </p:sp>
      <p:sp>
        <p:nvSpPr>
          <p:cNvPr id="60427" name="Freeform 11"/>
          <p:cNvSpPr>
            <a:spLocks/>
          </p:cNvSpPr>
          <p:nvPr/>
        </p:nvSpPr>
        <p:spPr bwMode="auto">
          <a:xfrm>
            <a:off x="4283075" y="2286000"/>
            <a:ext cx="1447800" cy="990600"/>
          </a:xfrm>
          <a:custGeom>
            <a:avLst/>
            <a:gdLst>
              <a:gd name="T0" fmla="*/ 912 w 912"/>
              <a:gd name="T1" fmla="*/ 0 h 624"/>
              <a:gd name="T2" fmla="*/ 240 w 912"/>
              <a:gd name="T3" fmla="*/ 288 h 624"/>
              <a:gd name="T4" fmla="*/ 0 w 912"/>
              <a:gd name="T5" fmla="*/ 624 h 624"/>
            </a:gdLst>
            <a:ahLst/>
            <a:cxnLst>
              <a:cxn ang="0">
                <a:pos x="T0" y="T1"/>
              </a:cxn>
              <a:cxn ang="0">
                <a:pos x="T2" y="T3"/>
              </a:cxn>
              <a:cxn ang="0">
                <a:pos x="T4" y="T5"/>
              </a:cxn>
            </a:cxnLst>
            <a:rect l="0" t="0" r="r" b="b"/>
            <a:pathLst>
              <a:path w="912" h="624">
                <a:moveTo>
                  <a:pt x="912" y="0"/>
                </a:moveTo>
                <a:cubicBezTo>
                  <a:pt x="652" y="92"/>
                  <a:pt x="392" y="184"/>
                  <a:pt x="240" y="288"/>
                </a:cubicBezTo>
                <a:cubicBezTo>
                  <a:pt x="88" y="392"/>
                  <a:pt x="44" y="508"/>
                  <a:pt x="0" y="624"/>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8" name="Freeform 12"/>
          <p:cNvSpPr>
            <a:spLocks/>
          </p:cNvSpPr>
          <p:nvPr/>
        </p:nvSpPr>
        <p:spPr bwMode="auto">
          <a:xfrm>
            <a:off x="4664075" y="3581400"/>
            <a:ext cx="1905000" cy="50802"/>
          </a:xfrm>
          <a:custGeom>
            <a:avLst/>
            <a:gdLst>
              <a:gd name="T0" fmla="*/ 912 w 912"/>
              <a:gd name="T1" fmla="*/ 0 h 624"/>
              <a:gd name="T2" fmla="*/ 240 w 912"/>
              <a:gd name="T3" fmla="*/ 288 h 624"/>
              <a:gd name="T4" fmla="*/ 0 w 912"/>
              <a:gd name="T5" fmla="*/ 624 h 624"/>
            </a:gdLst>
            <a:ahLst/>
            <a:cxnLst>
              <a:cxn ang="0">
                <a:pos x="T0" y="T1"/>
              </a:cxn>
              <a:cxn ang="0">
                <a:pos x="T2" y="T3"/>
              </a:cxn>
              <a:cxn ang="0">
                <a:pos x="T4" y="T5"/>
              </a:cxn>
            </a:cxnLst>
            <a:rect l="0" t="0" r="r" b="b"/>
            <a:pathLst>
              <a:path w="912" h="624">
                <a:moveTo>
                  <a:pt x="912" y="0"/>
                </a:moveTo>
                <a:cubicBezTo>
                  <a:pt x="652" y="92"/>
                  <a:pt x="392" y="184"/>
                  <a:pt x="240" y="288"/>
                </a:cubicBezTo>
                <a:cubicBezTo>
                  <a:pt x="88" y="392"/>
                  <a:pt x="44" y="508"/>
                  <a:pt x="0" y="624"/>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9" name="Freeform 13"/>
          <p:cNvSpPr>
            <a:spLocks/>
          </p:cNvSpPr>
          <p:nvPr/>
        </p:nvSpPr>
        <p:spPr bwMode="auto">
          <a:xfrm flipH="1">
            <a:off x="6096000" y="2286000"/>
            <a:ext cx="914400" cy="1066800"/>
          </a:xfrm>
          <a:custGeom>
            <a:avLst/>
            <a:gdLst>
              <a:gd name="T0" fmla="*/ 912 w 912"/>
              <a:gd name="T1" fmla="*/ 0 h 624"/>
              <a:gd name="T2" fmla="*/ 240 w 912"/>
              <a:gd name="T3" fmla="*/ 288 h 624"/>
              <a:gd name="T4" fmla="*/ 0 w 912"/>
              <a:gd name="T5" fmla="*/ 624 h 624"/>
            </a:gdLst>
            <a:ahLst/>
            <a:cxnLst>
              <a:cxn ang="0">
                <a:pos x="T0" y="T1"/>
              </a:cxn>
              <a:cxn ang="0">
                <a:pos x="T2" y="T3"/>
              </a:cxn>
              <a:cxn ang="0">
                <a:pos x="T4" y="T5"/>
              </a:cxn>
            </a:cxnLst>
            <a:rect l="0" t="0" r="r" b="b"/>
            <a:pathLst>
              <a:path w="912" h="624">
                <a:moveTo>
                  <a:pt x="912" y="0"/>
                </a:moveTo>
                <a:cubicBezTo>
                  <a:pt x="652" y="92"/>
                  <a:pt x="392" y="184"/>
                  <a:pt x="240" y="288"/>
                </a:cubicBezTo>
                <a:cubicBezTo>
                  <a:pt x="88" y="392"/>
                  <a:pt x="44" y="508"/>
                  <a:pt x="0" y="624"/>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0" name="Text Box 14"/>
          <p:cNvSpPr txBox="1">
            <a:spLocks noChangeArrowheads="1"/>
          </p:cNvSpPr>
          <p:nvPr/>
        </p:nvSpPr>
        <p:spPr bwMode="auto">
          <a:xfrm>
            <a:off x="6934201" y="2514601"/>
            <a:ext cx="9685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retreat</a:t>
            </a:r>
          </a:p>
        </p:txBody>
      </p:sp>
      <p:sp>
        <p:nvSpPr>
          <p:cNvPr id="60431" name="Text Box 15"/>
          <p:cNvSpPr txBox="1">
            <a:spLocks noChangeArrowheads="1"/>
          </p:cNvSpPr>
          <p:nvPr/>
        </p:nvSpPr>
        <p:spPr bwMode="auto">
          <a:xfrm>
            <a:off x="1889125" y="4456114"/>
            <a:ext cx="246413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hlink"/>
                </a:solidFill>
              </a:rPr>
              <a:t>What must L1 do?</a:t>
            </a:r>
          </a:p>
        </p:txBody>
      </p:sp>
      <p:sp>
        <p:nvSpPr>
          <p:cNvPr id="60432" name="Text Box 16"/>
          <p:cNvSpPr txBox="1">
            <a:spLocks noChangeArrowheads="1"/>
          </p:cNvSpPr>
          <p:nvPr/>
        </p:nvSpPr>
        <p:spPr bwMode="auto">
          <a:xfrm>
            <a:off x="1812925" y="5294314"/>
            <a:ext cx="77187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By IC1: L1 and L2 must obey same order --&gt; L1 must retreat</a:t>
            </a:r>
          </a:p>
        </p:txBody>
      </p:sp>
    </p:spTree>
    <p:extLst>
      <p:ext uri="{BB962C8B-B14F-4D97-AF65-F5344CB8AC3E}">
        <p14:creationId xmlns:p14="http://schemas.microsoft.com/office/powerpoint/2010/main" val="34407963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3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en-US" dirty="0"/>
              <a:t>Two Options</a:t>
            </a:r>
          </a:p>
        </p:txBody>
      </p:sp>
      <p:grpSp>
        <p:nvGrpSpPr>
          <p:cNvPr id="2" name="Group 1"/>
          <p:cNvGrpSpPr/>
          <p:nvPr/>
        </p:nvGrpSpPr>
        <p:grpSpPr>
          <a:xfrm>
            <a:off x="6270465" y="2357734"/>
            <a:ext cx="4626135" cy="2442866"/>
            <a:chOff x="3276601" y="1676400"/>
            <a:chExt cx="4626135" cy="2442866"/>
          </a:xfrm>
        </p:grpSpPr>
        <p:sp>
          <p:nvSpPr>
            <p:cNvPr id="60419" name="Oval 3"/>
            <p:cNvSpPr>
              <a:spLocks noChangeArrowheads="1"/>
            </p:cNvSpPr>
            <p:nvPr/>
          </p:nvSpPr>
          <p:spPr bwMode="auto">
            <a:xfrm>
              <a:off x="6629400" y="3416301"/>
              <a:ext cx="7620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0" name="Oval 4"/>
            <p:cNvSpPr>
              <a:spLocks noChangeArrowheads="1"/>
            </p:cNvSpPr>
            <p:nvPr/>
          </p:nvSpPr>
          <p:spPr bwMode="auto">
            <a:xfrm>
              <a:off x="3841750" y="3316288"/>
              <a:ext cx="7620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1" name="Oval 5"/>
            <p:cNvSpPr>
              <a:spLocks noChangeArrowheads="1"/>
            </p:cNvSpPr>
            <p:nvPr/>
          </p:nvSpPr>
          <p:spPr bwMode="auto">
            <a:xfrm>
              <a:off x="4664075" y="1676400"/>
              <a:ext cx="2362200" cy="609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2" name="Text Box 6"/>
            <p:cNvSpPr txBox="1">
              <a:spLocks noChangeArrowheads="1"/>
            </p:cNvSpPr>
            <p:nvPr/>
          </p:nvSpPr>
          <p:spPr bwMode="auto">
            <a:xfrm>
              <a:off x="4953000" y="1712914"/>
              <a:ext cx="16353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commander</a:t>
              </a:r>
            </a:p>
          </p:txBody>
        </p:sp>
        <p:sp>
          <p:nvSpPr>
            <p:cNvPr id="60423" name="Text Box 7"/>
            <p:cNvSpPr txBox="1">
              <a:spLocks noChangeArrowheads="1"/>
            </p:cNvSpPr>
            <p:nvPr/>
          </p:nvSpPr>
          <p:spPr bwMode="auto">
            <a:xfrm>
              <a:off x="3276601" y="2779714"/>
              <a:ext cx="9172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attack</a:t>
              </a:r>
            </a:p>
          </p:txBody>
        </p:sp>
        <p:sp>
          <p:nvSpPr>
            <p:cNvPr id="60424" name="Text Box 8"/>
            <p:cNvSpPr txBox="1">
              <a:spLocks noChangeArrowheads="1"/>
            </p:cNvSpPr>
            <p:nvPr/>
          </p:nvSpPr>
          <p:spPr bwMode="auto">
            <a:xfrm>
              <a:off x="5121276" y="3657601"/>
              <a:ext cx="9685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retreat</a:t>
              </a:r>
            </a:p>
          </p:txBody>
        </p:sp>
        <p:sp>
          <p:nvSpPr>
            <p:cNvPr id="60425" name="Text Box 9"/>
            <p:cNvSpPr txBox="1">
              <a:spLocks noChangeArrowheads="1"/>
            </p:cNvSpPr>
            <p:nvPr/>
          </p:nvSpPr>
          <p:spPr bwMode="auto">
            <a:xfrm>
              <a:off x="3962400" y="3352801"/>
              <a:ext cx="5261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L1</a:t>
              </a:r>
            </a:p>
          </p:txBody>
        </p:sp>
        <p:sp>
          <p:nvSpPr>
            <p:cNvPr id="60426" name="Text Box 10"/>
            <p:cNvSpPr txBox="1">
              <a:spLocks noChangeArrowheads="1"/>
            </p:cNvSpPr>
            <p:nvPr/>
          </p:nvSpPr>
          <p:spPr bwMode="auto">
            <a:xfrm>
              <a:off x="6789094" y="3424535"/>
              <a:ext cx="5261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L2</a:t>
              </a:r>
              <a:endParaRPr lang="en-US" altLang="en-US" dirty="0">
                <a:solidFill>
                  <a:srgbClr val="FF0000"/>
                </a:solidFill>
              </a:endParaRPr>
            </a:p>
          </p:txBody>
        </p:sp>
        <p:sp>
          <p:nvSpPr>
            <p:cNvPr id="60427" name="Freeform 11"/>
            <p:cNvSpPr>
              <a:spLocks/>
            </p:cNvSpPr>
            <p:nvPr/>
          </p:nvSpPr>
          <p:spPr bwMode="auto">
            <a:xfrm>
              <a:off x="4283075" y="2286000"/>
              <a:ext cx="1447800" cy="990600"/>
            </a:xfrm>
            <a:custGeom>
              <a:avLst/>
              <a:gdLst>
                <a:gd name="T0" fmla="*/ 912 w 912"/>
                <a:gd name="T1" fmla="*/ 0 h 624"/>
                <a:gd name="T2" fmla="*/ 240 w 912"/>
                <a:gd name="T3" fmla="*/ 288 h 624"/>
                <a:gd name="T4" fmla="*/ 0 w 912"/>
                <a:gd name="T5" fmla="*/ 624 h 624"/>
              </a:gdLst>
              <a:ahLst/>
              <a:cxnLst>
                <a:cxn ang="0">
                  <a:pos x="T0" y="T1"/>
                </a:cxn>
                <a:cxn ang="0">
                  <a:pos x="T2" y="T3"/>
                </a:cxn>
                <a:cxn ang="0">
                  <a:pos x="T4" y="T5"/>
                </a:cxn>
              </a:cxnLst>
              <a:rect l="0" t="0" r="r" b="b"/>
              <a:pathLst>
                <a:path w="912" h="624">
                  <a:moveTo>
                    <a:pt x="912" y="0"/>
                  </a:moveTo>
                  <a:cubicBezTo>
                    <a:pt x="652" y="92"/>
                    <a:pt x="392" y="184"/>
                    <a:pt x="240" y="288"/>
                  </a:cubicBezTo>
                  <a:cubicBezTo>
                    <a:pt x="88" y="392"/>
                    <a:pt x="44" y="508"/>
                    <a:pt x="0" y="624"/>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8" name="Freeform 12"/>
            <p:cNvSpPr>
              <a:spLocks/>
            </p:cNvSpPr>
            <p:nvPr/>
          </p:nvSpPr>
          <p:spPr bwMode="auto">
            <a:xfrm>
              <a:off x="4664075" y="3581400"/>
              <a:ext cx="1905000" cy="50802"/>
            </a:xfrm>
            <a:custGeom>
              <a:avLst/>
              <a:gdLst>
                <a:gd name="T0" fmla="*/ 912 w 912"/>
                <a:gd name="T1" fmla="*/ 0 h 624"/>
                <a:gd name="T2" fmla="*/ 240 w 912"/>
                <a:gd name="T3" fmla="*/ 288 h 624"/>
                <a:gd name="T4" fmla="*/ 0 w 912"/>
                <a:gd name="T5" fmla="*/ 624 h 624"/>
              </a:gdLst>
              <a:ahLst/>
              <a:cxnLst>
                <a:cxn ang="0">
                  <a:pos x="T0" y="T1"/>
                </a:cxn>
                <a:cxn ang="0">
                  <a:pos x="T2" y="T3"/>
                </a:cxn>
                <a:cxn ang="0">
                  <a:pos x="T4" y="T5"/>
                </a:cxn>
              </a:cxnLst>
              <a:rect l="0" t="0" r="r" b="b"/>
              <a:pathLst>
                <a:path w="912" h="624">
                  <a:moveTo>
                    <a:pt x="912" y="0"/>
                  </a:moveTo>
                  <a:cubicBezTo>
                    <a:pt x="652" y="92"/>
                    <a:pt x="392" y="184"/>
                    <a:pt x="240" y="288"/>
                  </a:cubicBezTo>
                  <a:cubicBezTo>
                    <a:pt x="88" y="392"/>
                    <a:pt x="44" y="508"/>
                    <a:pt x="0" y="624"/>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9" name="Freeform 13"/>
            <p:cNvSpPr>
              <a:spLocks/>
            </p:cNvSpPr>
            <p:nvPr/>
          </p:nvSpPr>
          <p:spPr bwMode="auto">
            <a:xfrm flipH="1">
              <a:off x="6096000" y="2286000"/>
              <a:ext cx="914400" cy="1066800"/>
            </a:xfrm>
            <a:custGeom>
              <a:avLst/>
              <a:gdLst>
                <a:gd name="T0" fmla="*/ 912 w 912"/>
                <a:gd name="T1" fmla="*/ 0 h 624"/>
                <a:gd name="T2" fmla="*/ 240 w 912"/>
                <a:gd name="T3" fmla="*/ 288 h 624"/>
                <a:gd name="T4" fmla="*/ 0 w 912"/>
                <a:gd name="T5" fmla="*/ 624 h 624"/>
              </a:gdLst>
              <a:ahLst/>
              <a:cxnLst>
                <a:cxn ang="0">
                  <a:pos x="T0" y="T1"/>
                </a:cxn>
                <a:cxn ang="0">
                  <a:pos x="T2" y="T3"/>
                </a:cxn>
                <a:cxn ang="0">
                  <a:pos x="T4" y="T5"/>
                </a:cxn>
              </a:cxnLst>
              <a:rect l="0" t="0" r="r" b="b"/>
              <a:pathLst>
                <a:path w="912" h="624">
                  <a:moveTo>
                    <a:pt x="912" y="0"/>
                  </a:moveTo>
                  <a:cubicBezTo>
                    <a:pt x="652" y="92"/>
                    <a:pt x="392" y="184"/>
                    <a:pt x="240" y="288"/>
                  </a:cubicBezTo>
                  <a:cubicBezTo>
                    <a:pt x="88" y="392"/>
                    <a:pt x="44" y="508"/>
                    <a:pt x="0" y="624"/>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0" name="Text Box 14"/>
            <p:cNvSpPr txBox="1">
              <a:spLocks noChangeArrowheads="1"/>
            </p:cNvSpPr>
            <p:nvPr/>
          </p:nvSpPr>
          <p:spPr bwMode="auto">
            <a:xfrm>
              <a:off x="6934201" y="2514601"/>
              <a:ext cx="9685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retreat</a:t>
              </a:r>
            </a:p>
          </p:txBody>
        </p:sp>
      </p:grpSp>
      <p:sp>
        <p:nvSpPr>
          <p:cNvPr id="60433" name="Text Box 17"/>
          <p:cNvSpPr txBox="1">
            <a:spLocks noChangeArrowheads="1"/>
          </p:cNvSpPr>
          <p:nvPr/>
        </p:nvSpPr>
        <p:spPr bwMode="auto">
          <a:xfrm>
            <a:off x="2672267" y="5410200"/>
            <a:ext cx="6395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Problem: L1 can’t distinguish between 2 scenarios</a:t>
            </a:r>
          </a:p>
        </p:txBody>
      </p:sp>
      <p:grpSp>
        <p:nvGrpSpPr>
          <p:cNvPr id="31" name="Group 30"/>
          <p:cNvGrpSpPr/>
          <p:nvPr/>
        </p:nvGrpSpPr>
        <p:grpSpPr>
          <a:xfrm>
            <a:off x="1051741" y="2357734"/>
            <a:ext cx="4574839" cy="2442866"/>
            <a:chOff x="3276601" y="1676400"/>
            <a:chExt cx="4574839" cy="2442866"/>
          </a:xfrm>
        </p:grpSpPr>
        <p:sp>
          <p:nvSpPr>
            <p:cNvPr id="32" name="Text Box 10"/>
            <p:cNvSpPr txBox="1">
              <a:spLocks noChangeArrowheads="1"/>
            </p:cNvSpPr>
            <p:nvPr/>
          </p:nvSpPr>
          <p:spPr bwMode="auto">
            <a:xfrm>
              <a:off x="5121276" y="3657601"/>
              <a:ext cx="9685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retreat</a:t>
              </a:r>
            </a:p>
          </p:txBody>
        </p:sp>
        <p:sp>
          <p:nvSpPr>
            <p:cNvPr id="33" name="Oval 5"/>
            <p:cNvSpPr>
              <a:spLocks noChangeArrowheads="1"/>
            </p:cNvSpPr>
            <p:nvPr/>
          </p:nvSpPr>
          <p:spPr bwMode="auto">
            <a:xfrm>
              <a:off x="6584950" y="3392488"/>
              <a:ext cx="762000" cy="457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Oval 6"/>
            <p:cNvSpPr>
              <a:spLocks noChangeArrowheads="1"/>
            </p:cNvSpPr>
            <p:nvPr/>
          </p:nvSpPr>
          <p:spPr bwMode="auto">
            <a:xfrm>
              <a:off x="3841750" y="3316288"/>
              <a:ext cx="7620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Oval 7"/>
            <p:cNvSpPr>
              <a:spLocks noChangeArrowheads="1"/>
            </p:cNvSpPr>
            <p:nvPr/>
          </p:nvSpPr>
          <p:spPr bwMode="auto">
            <a:xfrm>
              <a:off x="4664075" y="1676400"/>
              <a:ext cx="23622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Text Box 8"/>
            <p:cNvSpPr txBox="1">
              <a:spLocks noChangeArrowheads="1"/>
            </p:cNvSpPr>
            <p:nvPr/>
          </p:nvSpPr>
          <p:spPr bwMode="auto">
            <a:xfrm>
              <a:off x="4953000" y="1712914"/>
              <a:ext cx="16353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commander</a:t>
              </a:r>
            </a:p>
          </p:txBody>
        </p:sp>
        <p:sp>
          <p:nvSpPr>
            <p:cNvPr id="37" name="Text Box 9"/>
            <p:cNvSpPr txBox="1">
              <a:spLocks noChangeArrowheads="1"/>
            </p:cNvSpPr>
            <p:nvPr/>
          </p:nvSpPr>
          <p:spPr bwMode="auto">
            <a:xfrm>
              <a:off x="3276601" y="2779714"/>
              <a:ext cx="9172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attack</a:t>
              </a:r>
            </a:p>
          </p:txBody>
        </p:sp>
        <p:sp>
          <p:nvSpPr>
            <p:cNvPr id="38" name="Text Box 11"/>
            <p:cNvSpPr txBox="1">
              <a:spLocks noChangeArrowheads="1"/>
            </p:cNvSpPr>
            <p:nvPr/>
          </p:nvSpPr>
          <p:spPr bwMode="auto">
            <a:xfrm>
              <a:off x="3962400" y="3348335"/>
              <a:ext cx="5261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L1</a:t>
              </a:r>
            </a:p>
          </p:txBody>
        </p:sp>
        <p:sp>
          <p:nvSpPr>
            <p:cNvPr id="39" name="Text Box 12"/>
            <p:cNvSpPr txBox="1">
              <a:spLocks noChangeArrowheads="1"/>
            </p:cNvSpPr>
            <p:nvPr/>
          </p:nvSpPr>
          <p:spPr bwMode="auto">
            <a:xfrm>
              <a:off x="6721475" y="3424535"/>
              <a:ext cx="5261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L2</a:t>
              </a:r>
              <a:endParaRPr lang="en-US" altLang="en-US" dirty="0">
                <a:solidFill>
                  <a:srgbClr val="FF0000"/>
                </a:solidFill>
              </a:endParaRPr>
            </a:p>
          </p:txBody>
        </p:sp>
        <p:sp>
          <p:nvSpPr>
            <p:cNvPr id="40" name="Freeform 13"/>
            <p:cNvSpPr>
              <a:spLocks/>
            </p:cNvSpPr>
            <p:nvPr/>
          </p:nvSpPr>
          <p:spPr bwMode="auto">
            <a:xfrm>
              <a:off x="4238290" y="2299698"/>
              <a:ext cx="1447800" cy="990600"/>
            </a:xfrm>
            <a:custGeom>
              <a:avLst/>
              <a:gdLst>
                <a:gd name="T0" fmla="*/ 912 w 912"/>
                <a:gd name="T1" fmla="*/ 0 h 624"/>
                <a:gd name="T2" fmla="*/ 240 w 912"/>
                <a:gd name="T3" fmla="*/ 288 h 624"/>
                <a:gd name="T4" fmla="*/ 0 w 912"/>
                <a:gd name="T5" fmla="*/ 624 h 624"/>
              </a:gdLst>
              <a:ahLst/>
              <a:cxnLst>
                <a:cxn ang="0">
                  <a:pos x="T0" y="T1"/>
                </a:cxn>
                <a:cxn ang="0">
                  <a:pos x="T2" y="T3"/>
                </a:cxn>
                <a:cxn ang="0">
                  <a:pos x="T4" y="T5"/>
                </a:cxn>
              </a:cxnLst>
              <a:rect l="0" t="0" r="r" b="b"/>
              <a:pathLst>
                <a:path w="912" h="624">
                  <a:moveTo>
                    <a:pt x="912" y="0"/>
                  </a:moveTo>
                  <a:cubicBezTo>
                    <a:pt x="652" y="92"/>
                    <a:pt x="392" y="184"/>
                    <a:pt x="240" y="288"/>
                  </a:cubicBezTo>
                  <a:cubicBezTo>
                    <a:pt x="88" y="392"/>
                    <a:pt x="44" y="508"/>
                    <a:pt x="0" y="624"/>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Freeform 14"/>
            <p:cNvSpPr>
              <a:spLocks/>
            </p:cNvSpPr>
            <p:nvPr/>
          </p:nvSpPr>
          <p:spPr bwMode="auto">
            <a:xfrm>
              <a:off x="4664075" y="3581399"/>
              <a:ext cx="1905000" cy="45719"/>
            </a:xfrm>
            <a:custGeom>
              <a:avLst/>
              <a:gdLst>
                <a:gd name="T0" fmla="*/ 912 w 912"/>
                <a:gd name="T1" fmla="*/ 0 h 624"/>
                <a:gd name="T2" fmla="*/ 240 w 912"/>
                <a:gd name="T3" fmla="*/ 288 h 624"/>
                <a:gd name="T4" fmla="*/ 0 w 912"/>
                <a:gd name="T5" fmla="*/ 624 h 624"/>
              </a:gdLst>
              <a:ahLst/>
              <a:cxnLst>
                <a:cxn ang="0">
                  <a:pos x="T0" y="T1"/>
                </a:cxn>
                <a:cxn ang="0">
                  <a:pos x="T2" y="T3"/>
                </a:cxn>
                <a:cxn ang="0">
                  <a:pos x="T4" y="T5"/>
                </a:cxn>
              </a:cxnLst>
              <a:rect l="0" t="0" r="r" b="b"/>
              <a:pathLst>
                <a:path w="912" h="624">
                  <a:moveTo>
                    <a:pt x="912" y="0"/>
                  </a:moveTo>
                  <a:cubicBezTo>
                    <a:pt x="652" y="92"/>
                    <a:pt x="392" y="184"/>
                    <a:pt x="240" y="288"/>
                  </a:cubicBezTo>
                  <a:cubicBezTo>
                    <a:pt x="88" y="392"/>
                    <a:pt x="44" y="508"/>
                    <a:pt x="0" y="624"/>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Freeform 15"/>
            <p:cNvSpPr>
              <a:spLocks/>
            </p:cNvSpPr>
            <p:nvPr/>
          </p:nvSpPr>
          <p:spPr bwMode="auto">
            <a:xfrm flipH="1">
              <a:off x="6096000" y="2286000"/>
              <a:ext cx="914400" cy="1066800"/>
            </a:xfrm>
            <a:custGeom>
              <a:avLst/>
              <a:gdLst>
                <a:gd name="T0" fmla="*/ 912 w 912"/>
                <a:gd name="T1" fmla="*/ 0 h 624"/>
                <a:gd name="T2" fmla="*/ 240 w 912"/>
                <a:gd name="T3" fmla="*/ 288 h 624"/>
                <a:gd name="T4" fmla="*/ 0 w 912"/>
                <a:gd name="T5" fmla="*/ 624 h 624"/>
              </a:gdLst>
              <a:ahLst/>
              <a:cxnLst>
                <a:cxn ang="0">
                  <a:pos x="T0" y="T1"/>
                </a:cxn>
                <a:cxn ang="0">
                  <a:pos x="T2" y="T3"/>
                </a:cxn>
                <a:cxn ang="0">
                  <a:pos x="T4" y="T5"/>
                </a:cxn>
              </a:cxnLst>
              <a:rect l="0" t="0" r="r" b="b"/>
              <a:pathLst>
                <a:path w="912" h="624">
                  <a:moveTo>
                    <a:pt x="912" y="0"/>
                  </a:moveTo>
                  <a:cubicBezTo>
                    <a:pt x="652" y="92"/>
                    <a:pt x="392" y="184"/>
                    <a:pt x="240" y="288"/>
                  </a:cubicBezTo>
                  <a:cubicBezTo>
                    <a:pt x="88" y="392"/>
                    <a:pt x="44" y="508"/>
                    <a:pt x="0" y="624"/>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Text Box 16"/>
            <p:cNvSpPr txBox="1">
              <a:spLocks noChangeArrowheads="1"/>
            </p:cNvSpPr>
            <p:nvPr/>
          </p:nvSpPr>
          <p:spPr bwMode="auto">
            <a:xfrm>
              <a:off x="6934201" y="2514601"/>
              <a:ext cx="9172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attack</a:t>
              </a:r>
            </a:p>
          </p:txBody>
        </p:sp>
      </p:grpSp>
    </p:spTree>
    <p:extLst>
      <p:ext uri="{BB962C8B-B14F-4D97-AF65-F5344CB8AC3E}">
        <p14:creationId xmlns:p14="http://schemas.microsoft.com/office/powerpoint/2010/main" val="11181122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33"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a:t>General Impossibility Result</a:t>
            </a:r>
          </a:p>
        </p:txBody>
      </p:sp>
      <p:sp>
        <p:nvSpPr>
          <p:cNvPr id="61443" name="Rectangle 3"/>
          <p:cNvSpPr>
            <a:spLocks noGrp="1" noChangeArrowheads="1"/>
          </p:cNvSpPr>
          <p:nvPr>
            <p:ph type="body" idx="1"/>
          </p:nvPr>
        </p:nvSpPr>
        <p:spPr/>
        <p:txBody>
          <a:bodyPr/>
          <a:lstStyle/>
          <a:p>
            <a:r>
              <a:rPr lang="en-US" altLang="en-US" dirty="0"/>
              <a:t>No solution with fewer than </a:t>
            </a:r>
            <a:r>
              <a:rPr lang="en-US" altLang="en-US" dirty="0">
                <a:solidFill>
                  <a:schemeClr val="hlink"/>
                </a:solidFill>
                <a:latin typeface="Courier" pitchFamily="1" charset="0"/>
              </a:rPr>
              <a:t>3m+1</a:t>
            </a:r>
            <a:r>
              <a:rPr lang="en-US" altLang="en-US" dirty="0"/>
              <a:t> generals can cope with </a:t>
            </a:r>
            <a:r>
              <a:rPr lang="en-US" altLang="en-US" dirty="0">
                <a:solidFill>
                  <a:schemeClr val="hlink"/>
                </a:solidFill>
                <a:latin typeface="Courier" pitchFamily="1" charset="0"/>
              </a:rPr>
              <a:t>m</a:t>
            </a:r>
            <a:r>
              <a:rPr lang="en-US" altLang="en-US" dirty="0"/>
              <a:t> traitors</a:t>
            </a:r>
          </a:p>
          <a:p>
            <a:r>
              <a:rPr lang="en-US" altLang="en-US" i="1" dirty="0"/>
              <a:t>&lt; see paper for details &gt;</a:t>
            </a:r>
            <a:endParaRPr lang="en-US" altLang="en-US" dirty="0"/>
          </a:p>
        </p:txBody>
      </p:sp>
    </p:spTree>
    <p:extLst>
      <p:ext uri="{BB962C8B-B14F-4D97-AF65-F5344CB8AC3E}">
        <p14:creationId xmlns:p14="http://schemas.microsoft.com/office/powerpoint/2010/main" val="3751696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ltLang="en-US"/>
              <a:t>Oral Messages</a:t>
            </a:r>
          </a:p>
        </p:txBody>
      </p:sp>
      <p:sp>
        <p:nvSpPr>
          <p:cNvPr id="62467" name="Rectangle 3"/>
          <p:cNvSpPr>
            <a:spLocks noGrp="1" noChangeArrowheads="1"/>
          </p:cNvSpPr>
          <p:nvPr>
            <p:ph type="body" idx="1"/>
          </p:nvPr>
        </p:nvSpPr>
        <p:spPr/>
        <p:txBody>
          <a:bodyPr/>
          <a:lstStyle/>
          <a:p>
            <a:r>
              <a:rPr lang="en-US" altLang="en-US" dirty="0"/>
              <a:t>Assumptions</a:t>
            </a:r>
          </a:p>
          <a:p>
            <a:pPr lvl="1"/>
            <a:r>
              <a:rPr lang="en-US" altLang="en-US" dirty="0"/>
              <a:t>A1) Every message sent is delivered correctly</a:t>
            </a:r>
          </a:p>
          <a:p>
            <a:pPr lvl="2"/>
            <a:r>
              <a:rPr lang="en-US" altLang="en-US" dirty="0"/>
              <a:t>No message loss</a:t>
            </a:r>
          </a:p>
          <a:p>
            <a:pPr lvl="1"/>
            <a:r>
              <a:rPr lang="en-US" altLang="en-US" dirty="0"/>
              <a:t>A2) Receiver knows who sent message</a:t>
            </a:r>
          </a:p>
          <a:p>
            <a:pPr lvl="2"/>
            <a:r>
              <a:rPr lang="en-US" altLang="en-US" dirty="0"/>
              <a:t>Completely connected network with reliable links</a:t>
            </a:r>
          </a:p>
          <a:p>
            <a:pPr lvl="1"/>
            <a:r>
              <a:rPr lang="en-US" altLang="en-US" dirty="0"/>
              <a:t>A3) Absence of message can be detected</a:t>
            </a:r>
          </a:p>
          <a:p>
            <a:pPr lvl="2"/>
            <a:r>
              <a:rPr lang="en-US" altLang="en-US" dirty="0"/>
              <a:t>Synchronous system only</a:t>
            </a:r>
          </a:p>
          <a:p>
            <a:endParaRPr lang="en-US" altLang="en-US" dirty="0"/>
          </a:p>
        </p:txBody>
      </p:sp>
    </p:spTree>
    <p:extLst>
      <p:ext uri="{BB962C8B-B14F-4D97-AF65-F5344CB8AC3E}">
        <p14:creationId xmlns:p14="http://schemas.microsoft.com/office/powerpoint/2010/main" val="3955299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26"/>
          <p:cNvSpPr>
            <a:spLocks noGrp="1" noChangeArrowheads="1"/>
          </p:cNvSpPr>
          <p:nvPr>
            <p:ph type="title"/>
          </p:nvPr>
        </p:nvSpPr>
        <p:spPr/>
        <p:txBody>
          <a:bodyPr/>
          <a:lstStyle/>
          <a:p>
            <a:r>
              <a:rPr lang="en-US" altLang="en-US"/>
              <a:t>Oral Message Algorithm</a:t>
            </a:r>
          </a:p>
        </p:txBody>
      </p:sp>
      <p:sp>
        <p:nvSpPr>
          <p:cNvPr id="64515" name="Rectangle 1027"/>
          <p:cNvSpPr>
            <a:spLocks noGrp="1" noChangeArrowheads="1"/>
          </p:cNvSpPr>
          <p:nvPr>
            <p:ph type="body" idx="1"/>
          </p:nvPr>
        </p:nvSpPr>
        <p:spPr/>
        <p:txBody>
          <a:bodyPr/>
          <a:lstStyle/>
          <a:p>
            <a:r>
              <a:rPr lang="en-US" altLang="en-US" dirty="0">
                <a:latin typeface="Courier" pitchFamily="1" charset="0"/>
              </a:rPr>
              <a:t>OM(0)</a:t>
            </a:r>
          </a:p>
          <a:p>
            <a:pPr lvl="1"/>
            <a:r>
              <a:rPr lang="en-US" altLang="en-US" dirty="0"/>
              <a:t>Commander sends his value to every lieutenant</a:t>
            </a:r>
          </a:p>
          <a:p>
            <a:pPr lvl="1"/>
            <a:r>
              <a:rPr lang="en-US" altLang="en-US" dirty="0"/>
              <a:t>Each lieutenant uses the value received from the commander, or uses the value RETREAT if he receives no value</a:t>
            </a:r>
            <a:endParaRPr lang="en-US" altLang="en-US" b="1" dirty="0">
              <a:latin typeface="Courier" pitchFamily="1" charset="0"/>
            </a:endParaRPr>
          </a:p>
        </p:txBody>
      </p:sp>
    </p:spTree>
    <p:extLst>
      <p:ext uri="{BB962C8B-B14F-4D97-AF65-F5344CB8AC3E}">
        <p14:creationId xmlns:p14="http://schemas.microsoft.com/office/powerpoint/2010/main" val="2386996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26"/>
          <p:cNvSpPr>
            <a:spLocks noGrp="1" noChangeArrowheads="1"/>
          </p:cNvSpPr>
          <p:nvPr>
            <p:ph type="title"/>
          </p:nvPr>
        </p:nvSpPr>
        <p:spPr/>
        <p:txBody>
          <a:bodyPr/>
          <a:lstStyle/>
          <a:p>
            <a:r>
              <a:rPr lang="en-US" altLang="en-US"/>
              <a:t>Oral Message Algorithm</a:t>
            </a:r>
          </a:p>
        </p:txBody>
      </p:sp>
      <mc:AlternateContent xmlns:mc="http://schemas.openxmlformats.org/markup-compatibility/2006">
        <mc:Choice xmlns:a14="http://schemas.microsoft.com/office/drawing/2010/main" Requires="a14">
          <p:sp>
            <p:nvSpPr>
              <p:cNvPr id="64515" name="Rectangle 1027"/>
              <p:cNvSpPr>
                <a:spLocks noGrp="1" noChangeArrowheads="1"/>
              </p:cNvSpPr>
              <p:nvPr>
                <p:ph type="body" idx="1"/>
              </p:nvPr>
            </p:nvSpPr>
            <p:spPr/>
            <p:txBody>
              <a:bodyPr/>
              <a:lstStyle/>
              <a:p>
                <a:r>
                  <a:rPr lang="en-US" altLang="en-US" dirty="0">
                    <a:latin typeface="Courier" pitchFamily="1" charset="0"/>
                  </a:rPr>
                  <a:t>OM(m), m&gt;0</a:t>
                </a:r>
                <a:endParaRPr lang="en-US" altLang="en-US" dirty="0"/>
              </a:p>
              <a:p>
                <a:pPr lvl="1"/>
                <a:r>
                  <a:rPr lang="en-US" altLang="en-US" dirty="0"/>
                  <a:t>Commander sends his value to every lieutenant</a:t>
                </a:r>
              </a:p>
              <a:p>
                <a:pPr lvl="1"/>
                <a:r>
                  <a:rPr lang="en-US" altLang="en-US" dirty="0"/>
                  <a:t>For each </a:t>
                </a:r>
                <a14:m>
                  <m:oMath xmlns:m="http://schemas.openxmlformats.org/officeDocument/2006/math">
                    <m:r>
                      <a:rPr lang="en-US" altLang="en-US" i="1" dirty="0" smtClean="0">
                        <a:latin typeface="Cambria Math" panose="02040503050406030204" pitchFamily="18" charset="0"/>
                      </a:rPr>
                      <m:t>𝑖</m:t>
                    </m:r>
                  </m:oMath>
                </a14:m>
                <a:r>
                  <a:rPr lang="en-US" altLang="en-US" dirty="0"/>
                  <a:t>, let </a:t>
                </a:r>
                <a14:m>
                  <m:oMath xmlns:m="http://schemas.openxmlformats.org/officeDocument/2006/math">
                    <m:sSub>
                      <m:sSubPr>
                        <m:ctrlPr>
                          <a:rPr lang="en-US" altLang="en-US" i="1" dirty="0" smtClean="0">
                            <a:latin typeface="Cambria Math" panose="02040503050406030204" pitchFamily="18" charset="0"/>
                          </a:rPr>
                        </m:ctrlPr>
                      </m:sSubPr>
                      <m:e>
                        <m:r>
                          <a:rPr lang="en-US" altLang="en-US" i="1" dirty="0" smtClean="0">
                            <a:latin typeface="Cambria Math" panose="02040503050406030204" pitchFamily="18" charset="0"/>
                          </a:rPr>
                          <m:t>𝑣</m:t>
                        </m:r>
                      </m:e>
                      <m:sub>
                        <m:r>
                          <a:rPr lang="en-US" altLang="en-US" b="0" i="1" dirty="0" smtClean="0">
                            <a:latin typeface="Cambria Math" panose="02040503050406030204" pitchFamily="18" charset="0"/>
                          </a:rPr>
                          <m:t>𝑖</m:t>
                        </m:r>
                      </m:sub>
                    </m:sSub>
                  </m:oMath>
                </a14:m>
                <a:r>
                  <a:rPr lang="en-US" altLang="en-US" dirty="0"/>
                  <a:t> be value Lieutenant </a:t>
                </a:r>
                <a14:m>
                  <m:oMath xmlns:m="http://schemas.openxmlformats.org/officeDocument/2006/math">
                    <m:r>
                      <a:rPr lang="en-US" altLang="en-US" i="1" dirty="0" smtClean="0">
                        <a:latin typeface="Cambria Math" panose="02040503050406030204" pitchFamily="18" charset="0"/>
                      </a:rPr>
                      <m:t>𝑖</m:t>
                    </m:r>
                  </m:oMath>
                </a14:m>
                <a:r>
                  <a:rPr lang="en-US" altLang="en-US" dirty="0"/>
                  <a:t> receives from commander (or RETREAT if he receives no value)</a:t>
                </a:r>
              </a:p>
              <a:p>
                <a:pPr lvl="2"/>
                <a:r>
                  <a:rPr lang="en-US" altLang="en-US" dirty="0"/>
                  <a:t>Act as commander for </a:t>
                </a:r>
                <a:r>
                  <a:rPr lang="en-US" altLang="en-US" dirty="0">
                    <a:latin typeface="Courier" pitchFamily="1" charset="0"/>
                  </a:rPr>
                  <a:t>OM(m-1)</a:t>
                </a:r>
                <a:r>
                  <a:rPr lang="en-US" altLang="zh-CN" dirty="0"/>
                  <a:t> and s</a:t>
                </a:r>
                <a:r>
                  <a:rPr lang="en-US" altLang="en-US" dirty="0"/>
                  <a:t>end </a:t>
                </a:r>
                <a14:m>
                  <m:oMath xmlns:m="http://schemas.openxmlformats.org/officeDocument/2006/math">
                    <m:sSub>
                      <m:sSubPr>
                        <m:ctrlPr>
                          <a:rPr lang="en-US" altLang="en-US" b="0" i="1" dirty="0" smtClean="0">
                            <a:latin typeface="Cambria Math" panose="02040503050406030204" pitchFamily="18" charset="0"/>
                          </a:rPr>
                        </m:ctrlPr>
                      </m:sSubPr>
                      <m:e>
                        <m:r>
                          <a:rPr lang="en-US" altLang="en-US" i="1" dirty="0" smtClean="0">
                            <a:latin typeface="Cambria Math" panose="02040503050406030204" pitchFamily="18" charset="0"/>
                          </a:rPr>
                          <m:t>𝑣</m:t>
                        </m:r>
                      </m:e>
                      <m:sub>
                        <m:r>
                          <a:rPr lang="en-US" altLang="en-US" b="0" i="1" dirty="0" smtClean="0">
                            <a:latin typeface="Cambria Math" panose="02040503050406030204" pitchFamily="18" charset="0"/>
                          </a:rPr>
                          <m:t>𝑖</m:t>
                        </m:r>
                      </m:sub>
                    </m:sSub>
                  </m:oMath>
                </a14:m>
                <a:r>
                  <a:rPr lang="en-US" altLang="en-US" dirty="0"/>
                  <a:t> to </a:t>
                </a:r>
                <a:r>
                  <a:rPr lang="en-US" altLang="en-US" dirty="0">
                    <a:latin typeface="Courier" pitchFamily="1" charset="0"/>
                  </a:rPr>
                  <a:t>n-2</a:t>
                </a:r>
                <a:r>
                  <a:rPr lang="en-US" altLang="en-US" dirty="0"/>
                  <a:t> other lieutenants</a:t>
                </a:r>
              </a:p>
              <a:p>
                <a:pPr lvl="1"/>
                <a:r>
                  <a:rPr lang="en-US" altLang="en-US" dirty="0"/>
                  <a:t>For each </a:t>
                </a:r>
                <a14:m>
                  <m:oMath xmlns:m="http://schemas.openxmlformats.org/officeDocument/2006/math">
                    <m:r>
                      <a:rPr lang="en-US" altLang="en-US" b="0" i="1" smtClean="0">
                        <a:latin typeface="Cambria Math" panose="02040503050406030204" pitchFamily="18" charset="0"/>
                      </a:rPr>
                      <m:t>𝑖</m:t>
                    </m:r>
                  </m:oMath>
                </a14:m>
                <a:r>
                  <a:rPr lang="en-US" altLang="en-US" dirty="0"/>
                  <a:t> and each </a:t>
                </a:r>
                <a14:m>
                  <m:oMath xmlns:m="http://schemas.openxmlformats.org/officeDocument/2006/math">
                    <m:r>
                      <a:rPr lang="en-US" altLang="en-US" b="0" i="1" smtClean="0">
                        <a:latin typeface="Cambria Math" panose="02040503050406030204" pitchFamily="18" charset="0"/>
                      </a:rPr>
                      <m:t>𝑗</m:t>
                    </m:r>
                    <m:r>
                      <a:rPr lang="en-US" altLang="en-US" b="0" i="1" smtClean="0">
                        <a:latin typeface="Cambria Math" panose="02040503050406030204" pitchFamily="18" charset="0"/>
                      </a:rPr>
                      <m:t>≠</m:t>
                    </m:r>
                    <m:r>
                      <a:rPr lang="en-US" altLang="en-US" b="0" i="1" smtClean="0">
                        <a:latin typeface="Cambria Math" panose="02040503050406030204" pitchFamily="18" charset="0"/>
                      </a:rPr>
                      <m:t>𝑖</m:t>
                    </m:r>
                  </m:oMath>
                </a14:m>
                <a:r>
                  <a:rPr lang="en-US" altLang="en-US" dirty="0"/>
                  <a:t>, let </a:t>
                </a:r>
                <a14:m>
                  <m:oMath xmlns:m="http://schemas.openxmlformats.org/officeDocument/2006/math">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𝑣</m:t>
                        </m:r>
                      </m:e>
                      <m:sub>
                        <m:r>
                          <a:rPr lang="en-US" altLang="en-US" b="0" i="1" smtClean="0">
                            <a:latin typeface="Cambria Math" panose="02040503050406030204" pitchFamily="18" charset="0"/>
                          </a:rPr>
                          <m:t>𝑗</m:t>
                        </m:r>
                      </m:sub>
                    </m:sSub>
                  </m:oMath>
                </a14:m>
                <a:r>
                  <a:rPr lang="en-US" altLang="en-US" dirty="0"/>
                  <a:t> be value Li. </a:t>
                </a:r>
                <a14:m>
                  <m:oMath xmlns:m="http://schemas.openxmlformats.org/officeDocument/2006/math">
                    <m:r>
                      <a:rPr lang="en-US" altLang="en-US" i="1" dirty="0" smtClean="0">
                        <a:latin typeface="Cambria Math" panose="02040503050406030204" pitchFamily="18" charset="0"/>
                      </a:rPr>
                      <m:t>𝑖</m:t>
                    </m:r>
                  </m:oMath>
                </a14:m>
                <a:r>
                  <a:rPr lang="en-US" altLang="en-US" dirty="0"/>
                  <a:t> received from Li. </a:t>
                </a:r>
                <a14:m>
                  <m:oMath xmlns:m="http://schemas.openxmlformats.org/officeDocument/2006/math">
                    <m:r>
                      <a:rPr lang="en-US" altLang="en-US" i="1" dirty="0" smtClean="0">
                        <a:latin typeface="Cambria Math" panose="02040503050406030204" pitchFamily="18" charset="0"/>
                      </a:rPr>
                      <m:t>𝑗</m:t>
                    </m:r>
                  </m:oMath>
                </a14:m>
                <a:r>
                  <a:rPr lang="en-US" altLang="en-US" dirty="0"/>
                  <a:t> in the above step (or RETREAT if he received no such value).</a:t>
                </a:r>
              </a:p>
              <a:p>
                <a:pPr lvl="2"/>
                <a:r>
                  <a:rPr lang="en-US" altLang="en-US" dirty="0"/>
                  <a:t>Li. </a:t>
                </a:r>
                <a14:m>
                  <m:oMath xmlns:m="http://schemas.openxmlformats.org/officeDocument/2006/math">
                    <m:r>
                      <a:rPr lang="en-US" altLang="en-US" i="1" dirty="0" smtClean="0">
                        <a:latin typeface="Cambria Math" panose="02040503050406030204" pitchFamily="18" charset="0"/>
                      </a:rPr>
                      <m:t>𝑖</m:t>
                    </m:r>
                  </m:oMath>
                </a14:m>
                <a:r>
                  <a:rPr lang="en-US" altLang="en-US" dirty="0"/>
                  <a:t> computes </a:t>
                </a:r>
                <a:r>
                  <a:rPr lang="en-US" altLang="en-US" dirty="0">
                    <a:latin typeface="Courier" pitchFamily="1" charset="0"/>
                  </a:rPr>
                  <a:t>majority(</a:t>
                </a:r>
                <a14:m>
                  <m:oMath xmlns:m="http://schemas.openxmlformats.org/officeDocument/2006/math">
                    <m:sSub>
                      <m:sSubPr>
                        <m:ctrlPr>
                          <a:rPr lang="en-US" altLang="en-US" b="0" i="1" dirty="0" smtClean="0">
                            <a:latin typeface="Cambria Math" panose="02040503050406030204" pitchFamily="18" charset="0"/>
                          </a:rPr>
                        </m:ctrlPr>
                      </m:sSubPr>
                      <m:e>
                        <m:r>
                          <a:rPr lang="en-US" altLang="en-US" i="1" dirty="0" smtClean="0">
                            <a:latin typeface="Cambria Math" panose="02040503050406030204" pitchFamily="18" charset="0"/>
                          </a:rPr>
                          <m:t>𝑣</m:t>
                        </m:r>
                      </m:e>
                      <m:sub>
                        <m:r>
                          <a:rPr lang="en-US" altLang="en-US" i="1" dirty="0" smtClean="0">
                            <a:latin typeface="Cambria Math" panose="02040503050406030204" pitchFamily="18" charset="0"/>
                          </a:rPr>
                          <m:t>1</m:t>
                        </m:r>
                      </m:sub>
                    </m:sSub>
                  </m:oMath>
                </a14:m>
                <a:r>
                  <a:rPr lang="en-US" altLang="en-US" dirty="0">
                    <a:latin typeface="Courier" pitchFamily="1" charset="0"/>
                  </a:rPr>
                  <a:t>,...,</a:t>
                </a:r>
                <a14:m>
                  <m:oMath xmlns:m="http://schemas.openxmlformats.org/officeDocument/2006/math">
                    <m:sSub>
                      <m:sSubPr>
                        <m:ctrlPr>
                          <a:rPr lang="en-US" altLang="en-US" b="0" i="1" dirty="0" smtClean="0">
                            <a:latin typeface="Cambria Math" panose="02040503050406030204" pitchFamily="18" charset="0"/>
                          </a:rPr>
                        </m:ctrlPr>
                      </m:sSubPr>
                      <m:e>
                        <m:r>
                          <a:rPr lang="en-US" altLang="en-US" i="1" dirty="0" smtClean="0">
                            <a:latin typeface="Cambria Math" panose="02040503050406030204" pitchFamily="18" charset="0"/>
                          </a:rPr>
                          <m:t>𝑣</m:t>
                        </m:r>
                      </m:e>
                      <m:sub>
                        <m:r>
                          <a:rPr lang="en-US" altLang="en-US" b="0" i="1" dirty="0" smtClean="0">
                            <a:latin typeface="Cambria Math" panose="02040503050406030204" pitchFamily="18" charset="0"/>
                          </a:rPr>
                          <m:t>𝑛</m:t>
                        </m:r>
                        <m:r>
                          <a:rPr lang="en-US" altLang="en-US" b="0" i="1" dirty="0" smtClean="0">
                            <a:latin typeface="Cambria Math" panose="02040503050406030204" pitchFamily="18" charset="0"/>
                          </a:rPr>
                          <m:t>−1</m:t>
                        </m:r>
                      </m:sub>
                    </m:sSub>
                  </m:oMath>
                </a14:m>
                <a:r>
                  <a:rPr lang="en-US" altLang="en-US" dirty="0">
                    <a:latin typeface="Courier" pitchFamily="1" charset="0"/>
                  </a:rPr>
                  <a:t>)</a:t>
                </a:r>
              </a:p>
              <a:p>
                <a:pPr lvl="1"/>
                <a:endParaRPr lang="en-US" altLang="en-US" dirty="0"/>
              </a:p>
            </p:txBody>
          </p:sp>
        </mc:Choice>
        <mc:Fallback>
          <p:sp>
            <p:nvSpPr>
              <p:cNvPr id="64515" name="Rectangle 1027"/>
              <p:cNvSpPr>
                <a:spLocks noGrp="1" noRot="1" noChangeAspect="1" noMove="1" noResize="1" noEditPoints="1" noAdjustHandles="1" noChangeArrowheads="1" noChangeShapeType="1" noTextEdit="1"/>
              </p:cNvSpPr>
              <p:nvPr>
                <p:ph type="body" idx="1"/>
              </p:nvPr>
            </p:nvSpPr>
            <p:spPr>
              <a:blipFill>
                <a:blip r:embed="rId3"/>
                <a:stretch>
                  <a:fillRect l="-1043" t="-2101" r="-986"/>
                </a:stretch>
              </a:blipFill>
            </p:spPr>
            <p:txBody>
              <a:bodyPr/>
              <a:lstStyle/>
              <a:p>
                <a:r>
                  <a:rPr lang="en-US">
                    <a:noFill/>
                  </a:rPr>
                  <a:t> </a:t>
                </a:r>
              </a:p>
            </p:txBody>
          </p:sp>
        </mc:Fallback>
      </mc:AlternateContent>
    </p:spTree>
    <p:extLst>
      <p:ext uri="{BB962C8B-B14F-4D97-AF65-F5344CB8AC3E}">
        <p14:creationId xmlns:p14="http://schemas.microsoft.com/office/powerpoint/2010/main" val="324935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a:t>Example: Bad Lieutenant</a:t>
            </a:r>
          </a:p>
        </p:txBody>
      </p:sp>
      <p:sp>
        <p:nvSpPr>
          <p:cNvPr id="63491" name="Rectangle 3"/>
          <p:cNvSpPr>
            <a:spLocks noGrp="1" noChangeArrowheads="1"/>
          </p:cNvSpPr>
          <p:nvPr>
            <p:ph type="body" idx="1"/>
          </p:nvPr>
        </p:nvSpPr>
        <p:spPr/>
        <p:txBody>
          <a:bodyPr/>
          <a:lstStyle/>
          <a:p>
            <a:r>
              <a:rPr lang="en-US" altLang="en-US" dirty="0"/>
              <a:t>Scenario: m=1, n=4, traitor = L3</a:t>
            </a:r>
          </a:p>
        </p:txBody>
      </p:sp>
      <p:sp>
        <p:nvSpPr>
          <p:cNvPr id="63492" name="Oval 4"/>
          <p:cNvSpPr>
            <a:spLocks noChangeArrowheads="1"/>
          </p:cNvSpPr>
          <p:nvPr/>
        </p:nvSpPr>
        <p:spPr bwMode="auto">
          <a:xfrm>
            <a:off x="5253038" y="2324100"/>
            <a:ext cx="7620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C</a:t>
            </a:r>
          </a:p>
        </p:txBody>
      </p:sp>
      <p:sp>
        <p:nvSpPr>
          <p:cNvPr id="63494" name="Oval 6"/>
          <p:cNvSpPr>
            <a:spLocks noChangeArrowheads="1"/>
          </p:cNvSpPr>
          <p:nvPr/>
        </p:nvSpPr>
        <p:spPr bwMode="auto">
          <a:xfrm>
            <a:off x="3881438" y="3314700"/>
            <a:ext cx="7620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L1</a:t>
            </a:r>
          </a:p>
        </p:txBody>
      </p:sp>
      <p:sp>
        <p:nvSpPr>
          <p:cNvPr id="63495" name="Oval 7"/>
          <p:cNvSpPr>
            <a:spLocks noChangeArrowheads="1"/>
          </p:cNvSpPr>
          <p:nvPr/>
        </p:nvSpPr>
        <p:spPr bwMode="auto">
          <a:xfrm>
            <a:off x="6777038" y="3238500"/>
            <a:ext cx="762000" cy="609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L3</a:t>
            </a:r>
          </a:p>
        </p:txBody>
      </p:sp>
      <p:sp>
        <p:nvSpPr>
          <p:cNvPr id="63496" name="Oval 8"/>
          <p:cNvSpPr>
            <a:spLocks noChangeArrowheads="1"/>
          </p:cNvSpPr>
          <p:nvPr/>
        </p:nvSpPr>
        <p:spPr bwMode="auto">
          <a:xfrm>
            <a:off x="5329238" y="3238500"/>
            <a:ext cx="7620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L2</a:t>
            </a:r>
          </a:p>
        </p:txBody>
      </p:sp>
      <p:sp>
        <p:nvSpPr>
          <p:cNvPr id="63497" name="Freeform 9"/>
          <p:cNvSpPr>
            <a:spLocks/>
          </p:cNvSpPr>
          <p:nvPr/>
        </p:nvSpPr>
        <p:spPr bwMode="auto">
          <a:xfrm>
            <a:off x="4186238" y="2781300"/>
            <a:ext cx="1066800" cy="533400"/>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8" name="Freeform 10"/>
          <p:cNvSpPr>
            <a:spLocks/>
          </p:cNvSpPr>
          <p:nvPr/>
        </p:nvSpPr>
        <p:spPr bwMode="auto">
          <a:xfrm flipH="1">
            <a:off x="6015038" y="2719388"/>
            <a:ext cx="887413" cy="552450"/>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9" name="Freeform 11"/>
          <p:cNvSpPr>
            <a:spLocks/>
          </p:cNvSpPr>
          <p:nvPr/>
        </p:nvSpPr>
        <p:spPr bwMode="auto">
          <a:xfrm flipH="1">
            <a:off x="5614988" y="2933700"/>
            <a:ext cx="46038" cy="273050"/>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0" name="Text Box 12"/>
          <p:cNvSpPr txBox="1">
            <a:spLocks noChangeArrowheads="1"/>
          </p:cNvSpPr>
          <p:nvPr/>
        </p:nvSpPr>
        <p:spPr bwMode="auto">
          <a:xfrm>
            <a:off x="4338638" y="2552700"/>
            <a:ext cx="407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p>
        </p:txBody>
      </p:sp>
      <p:sp>
        <p:nvSpPr>
          <p:cNvPr id="63501" name="Text Box 13"/>
          <p:cNvSpPr txBox="1">
            <a:spLocks noChangeArrowheads="1"/>
          </p:cNvSpPr>
          <p:nvPr/>
        </p:nvSpPr>
        <p:spPr bwMode="auto">
          <a:xfrm>
            <a:off x="5100638" y="2857500"/>
            <a:ext cx="407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p>
        </p:txBody>
      </p:sp>
      <p:sp>
        <p:nvSpPr>
          <p:cNvPr id="63502" name="Text Box 14"/>
          <p:cNvSpPr txBox="1">
            <a:spLocks noChangeArrowheads="1"/>
          </p:cNvSpPr>
          <p:nvPr/>
        </p:nvSpPr>
        <p:spPr bwMode="auto">
          <a:xfrm>
            <a:off x="6548438" y="2552700"/>
            <a:ext cx="407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p>
        </p:txBody>
      </p:sp>
      <p:sp>
        <p:nvSpPr>
          <p:cNvPr id="63503" name="Text Box 15"/>
          <p:cNvSpPr txBox="1">
            <a:spLocks noChangeArrowheads="1"/>
          </p:cNvSpPr>
          <p:nvPr/>
        </p:nvSpPr>
        <p:spPr bwMode="auto">
          <a:xfrm>
            <a:off x="1736726" y="2551114"/>
            <a:ext cx="123623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Round 0</a:t>
            </a:r>
          </a:p>
        </p:txBody>
      </p:sp>
      <p:sp>
        <p:nvSpPr>
          <p:cNvPr id="63516" name="Text Box 28"/>
          <p:cNvSpPr txBox="1">
            <a:spLocks noChangeArrowheads="1"/>
          </p:cNvSpPr>
          <p:nvPr/>
        </p:nvSpPr>
        <p:spPr bwMode="auto">
          <a:xfrm>
            <a:off x="1736726" y="4684713"/>
            <a:ext cx="123623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Round 1</a:t>
            </a:r>
          </a:p>
        </p:txBody>
      </p:sp>
      <p:sp>
        <p:nvSpPr>
          <p:cNvPr id="63506" name="Oval 18"/>
          <p:cNvSpPr>
            <a:spLocks noChangeArrowheads="1"/>
          </p:cNvSpPr>
          <p:nvPr/>
        </p:nvSpPr>
        <p:spPr bwMode="auto">
          <a:xfrm>
            <a:off x="5334000" y="3962400"/>
            <a:ext cx="7620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C</a:t>
            </a:r>
          </a:p>
        </p:txBody>
      </p:sp>
      <p:sp>
        <p:nvSpPr>
          <p:cNvPr id="63507" name="Oval 19"/>
          <p:cNvSpPr>
            <a:spLocks noChangeArrowheads="1"/>
          </p:cNvSpPr>
          <p:nvPr/>
        </p:nvSpPr>
        <p:spPr bwMode="auto">
          <a:xfrm>
            <a:off x="3962400" y="4953000"/>
            <a:ext cx="7620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L1</a:t>
            </a:r>
          </a:p>
        </p:txBody>
      </p:sp>
      <p:sp>
        <p:nvSpPr>
          <p:cNvPr id="63508" name="Oval 20"/>
          <p:cNvSpPr>
            <a:spLocks noChangeArrowheads="1"/>
          </p:cNvSpPr>
          <p:nvPr/>
        </p:nvSpPr>
        <p:spPr bwMode="auto">
          <a:xfrm>
            <a:off x="6858000" y="4876800"/>
            <a:ext cx="762000" cy="609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L3</a:t>
            </a:r>
          </a:p>
        </p:txBody>
      </p:sp>
      <p:sp>
        <p:nvSpPr>
          <p:cNvPr id="63509" name="Oval 21"/>
          <p:cNvSpPr>
            <a:spLocks noChangeArrowheads="1"/>
          </p:cNvSpPr>
          <p:nvPr/>
        </p:nvSpPr>
        <p:spPr bwMode="auto">
          <a:xfrm>
            <a:off x="5410200" y="4876800"/>
            <a:ext cx="7620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L2</a:t>
            </a:r>
          </a:p>
        </p:txBody>
      </p:sp>
      <p:sp>
        <p:nvSpPr>
          <p:cNvPr id="63517" name="Freeform 29"/>
          <p:cNvSpPr>
            <a:spLocks/>
          </p:cNvSpPr>
          <p:nvPr/>
        </p:nvSpPr>
        <p:spPr bwMode="auto">
          <a:xfrm>
            <a:off x="4643438" y="4940299"/>
            <a:ext cx="838200" cy="165100"/>
          </a:xfrm>
          <a:custGeom>
            <a:avLst/>
            <a:gdLst>
              <a:gd name="T0" fmla="*/ 0 w 528"/>
              <a:gd name="T1" fmla="*/ 104 h 104"/>
              <a:gd name="T2" fmla="*/ 336 w 528"/>
              <a:gd name="T3" fmla="*/ 8 h 104"/>
              <a:gd name="T4" fmla="*/ 528 w 528"/>
              <a:gd name="T5" fmla="*/ 56 h 104"/>
            </a:gdLst>
            <a:ahLst/>
            <a:cxnLst>
              <a:cxn ang="0">
                <a:pos x="T0" y="T1"/>
              </a:cxn>
              <a:cxn ang="0">
                <a:pos x="T2" y="T3"/>
              </a:cxn>
              <a:cxn ang="0">
                <a:pos x="T4" y="T5"/>
              </a:cxn>
            </a:cxnLst>
            <a:rect l="0" t="0" r="r" b="b"/>
            <a:pathLst>
              <a:path w="528" h="104">
                <a:moveTo>
                  <a:pt x="0" y="104"/>
                </a:moveTo>
                <a:cubicBezTo>
                  <a:pt x="124" y="60"/>
                  <a:pt x="248" y="16"/>
                  <a:pt x="336" y="8"/>
                </a:cubicBezTo>
                <a:cubicBezTo>
                  <a:pt x="424" y="0"/>
                  <a:pt x="476" y="28"/>
                  <a:pt x="528" y="5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8" name="Freeform 30"/>
          <p:cNvSpPr>
            <a:spLocks/>
          </p:cNvSpPr>
          <p:nvPr/>
        </p:nvSpPr>
        <p:spPr bwMode="auto">
          <a:xfrm rot="225148">
            <a:off x="4558505" y="4652060"/>
            <a:ext cx="2465388" cy="422276"/>
          </a:xfrm>
          <a:custGeom>
            <a:avLst/>
            <a:gdLst>
              <a:gd name="T0" fmla="*/ 0 w 528"/>
              <a:gd name="T1" fmla="*/ 104 h 104"/>
              <a:gd name="T2" fmla="*/ 336 w 528"/>
              <a:gd name="T3" fmla="*/ 8 h 104"/>
              <a:gd name="T4" fmla="*/ 528 w 528"/>
              <a:gd name="T5" fmla="*/ 56 h 104"/>
            </a:gdLst>
            <a:ahLst/>
            <a:cxnLst>
              <a:cxn ang="0">
                <a:pos x="T0" y="T1"/>
              </a:cxn>
              <a:cxn ang="0">
                <a:pos x="T2" y="T3"/>
              </a:cxn>
              <a:cxn ang="0">
                <a:pos x="T4" y="T5"/>
              </a:cxn>
            </a:cxnLst>
            <a:rect l="0" t="0" r="r" b="b"/>
            <a:pathLst>
              <a:path w="528" h="104">
                <a:moveTo>
                  <a:pt x="0" y="104"/>
                </a:moveTo>
                <a:cubicBezTo>
                  <a:pt x="124" y="60"/>
                  <a:pt x="248" y="16"/>
                  <a:pt x="336" y="8"/>
                </a:cubicBezTo>
                <a:cubicBezTo>
                  <a:pt x="424" y="0"/>
                  <a:pt x="476" y="28"/>
                  <a:pt x="528" y="5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9" name="Freeform 31"/>
          <p:cNvSpPr>
            <a:spLocks/>
          </p:cNvSpPr>
          <p:nvPr/>
        </p:nvSpPr>
        <p:spPr bwMode="auto">
          <a:xfrm flipH="1" flipV="1">
            <a:off x="4567238" y="5486400"/>
            <a:ext cx="1143000" cy="152400"/>
          </a:xfrm>
          <a:custGeom>
            <a:avLst/>
            <a:gdLst>
              <a:gd name="T0" fmla="*/ 0 w 528"/>
              <a:gd name="T1" fmla="*/ 104 h 104"/>
              <a:gd name="T2" fmla="*/ 336 w 528"/>
              <a:gd name="T3" fmla="*/ 8 h 104"/>
              <a:gd name="T4" fmla="*/ 528 w 528"/>
              <a:gd name="T5" fmla="*/ 56 h 104"/>
            </a:gdLst>
            <a:ahLst/>
            <a:cxnLst>
              <a:cxn ang="0">
                <a:pos x="T0" y="T1"/>
              </a:cxn>
              <a:cxn ang="0">
                <a:pos x="T2" y="T3"/>
              </a:cxn>
              <a:cxn ang="0">
                <a:pos x="T4" y="T5"/>
              </a:cxn>
            </a:cxnLst>
            <a:rect l="0" t="0" r="r" b="b"/>
            <a:pathLst>
              <a:path w="528" h="104">
                <a:moveTo>
                  <a:pt x="0" y="104"/>
                </a:moveTo>
                <a:cubicBezTo>
                  <a:pt x="124" y="60"/>
                  <a:pt x="248" y="16"/>
                  <a:pt x="336" y="8"/>
                </a:cubicBezTo>
                <a:cubicBezTo>
                  <a:pt x="424" y="0"/>
                  <a:pt x="476" y="28"/>
                  <a:pt x="528" y="5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0" name="Freeform 32"/>
          <p:cNvSpPr>
            <a:spLocks/>
          </p:cNvSpPr>
          <p:nvPr/>
        </p:nvSpPr>
        <p:spPr bwMode="auto">
          <a:xfrm>
            <a:off x="6199188" y="4952999"/>
            <a:ext cx="730250" cy="147638"/>
          </a:xfrm>
          <a:custGeom>
            <a:avLst/>
            <a:gdLst>
              <a:gd name="T0" fmla="*/ 0 w 528"/>
              <a:gd name="T1" fmla="*/ 104 h 104"/>
              <a:gd name="T2" fmla="*/ 336 w 528"/>
              <a:gd name="T3" fmla="*/ 8 h 104"/>
              <a:gd name="T4" fmla="*/ 528 w 528"/>
              <a:gd name="T5" fmla="*/ 56 h 104"/>
            </a:gdLst>
            <a:ahLst/>
            <a:cxnLst>
              <a:cxn ang="0">
                <a:pos x="T0" y="T1"/>
              </a:cxn>
              <a:cxn ang="0">
                <a:pos x="T2" y="T3"/>
              </a:cxn>
              <a:cxn ang="0">
                <a:pos x="T4" y="T5"/>
              </a:cxn>
            </a:cxnLst>
            <a:rect l="0" t="0" r="r" b="b"/>
            <a:pathLst>
              <a:path w="528" h="104">
                <a:moveTo>
                  <a:pt x="0" y="104"/>
                </a:moveTo>
                <a:cubicBezTo>
                  <a:pt x="124" y="60"/>
                  <a:pt x="248" y="16"/>
                  <a:pt x="336" y="8"/>
                </a:cubicBezTo>
                <a:cubicBezTo>
                  <a:pt x="424" y="0"/>
                  <a:pt x="476" y="28"/>
                  <a:pt x="528" y="5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1" name="Freeform 33"/>
          <p:cNvSpPr>
            <a:spLocks/>
          </p:cNvSpPr>
          <p:nvPr/>
        </p:nvSpPr>
        <p:spPr bwMode="auto">
          <a:xfrm flipH="1" flipV="1">
            <a:off x="5943601" y="5410199"/>
            <a:ext cx="1143000" cy="152400"/>
          </a:xfrm>
          <a:custGeom>
            <a:avLst/>
            <a:gdLst>
              <a:gd name="T0" fmla="*/ 0 w 528"/>
              <a:gd name="T1" fmla="*/ 104 h 104"/>
              <a:gd name="T2" fmla="*/ 336 w 528"/>
              <a:gd name="T3" fmla="*/ 8 h 104"/>
              <a:gd name="T4" fmla="*/ 528 w 528"/>
              <a:gd name="T5" fmla="*/ 56 h 104"/>
            </a:gdLst>
            <a:ahLst/>
            <a:cxnLst>
              <a:cxn ang="0">
                <a:pos x="T0" y="T1"/>
              </a:cxn>
              <a:cxn ang="0">
                <a:pos x="T2" y="T3"/>
              </a:cxn>
              <a:cxn ang="0">
                <a:pos x="T4" y="T5"/>
              </a:cxn>
            </a:cxnLst>
            <a:rect l="0" t="0" r="r" b="b"/>
            <a:pathLst>
              <a:path w="528" h="104">
                <a:moveTo>
                  <a:pt x="0" y="104"/>
                </a:moveTo>
                <a:cubicBezTo>
                  <a:pt x="124" y="60"/>
                  <a:pt x="248" y="16"/>
                  <a:pt x="336" y="8"/>
                </a:cubicBezTo>
                <a:cubicBezTo>
                  <a:pt x="424" y="0"/>
                  <a:pt x="476" y="28"/>
                  <a:pt x="528" y="56"/>
                </a:cubicBezTo>
              </a:path>
            </a:pathLst>
          </a:custGeom>
          <a:noFill/>
          <a:ln w="38100">
            <a:solidFill>
              <a:srgbClr val="FF00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2" name="Freeform 34"/>
          <p:cNvSpPr>
            <a:spLocks/>
          </p:cNvSpPr>
          <p:nvPr/>
        </p:nvSpPr>
        <p:spPr bwMode="auto">
          <a:xfrm rot="364036" flipH="1" flipV="1">
            <a:off x="4427538" y="5343524"/>
            <a:ext cx="2644775" cy="792163"/>
          </a:xfrm>
          <a:custGeom>
            <a:avLst/>
            <a:gdLst>
              <a:gd name="T0" fmla="*/ 0 w 528"/>
              <a:gd name="T1" fmla="*/ 104 h 104"/>
              <a:gd name="T2" fmla="*/ 336 w 528"/>
              <a:gd name="T3" fmla="*/ 8 h 104"/>
              <a:gd name="T4" fmla="*/ 528 w 528"/>
              <a:gd name="T5" fmla="*/ 56 h 104"/>
            </a:gdLst>
            <a:ahLst/>
            <a:cxnLst>
              <a:cxn ang="0">
                <a:pos x="T0" y="T1"/>
              </a:cxn>
              <a:cxn ang="0">
                <a:pos x="T2" y="T3"/>
              </a:cxn>
              <a:cxn ang="0">
                <a:pos x="T4" y="T5"/>
              </a:cxn>
            </a:cxnLst>
            <a:rect l="0" t="0" r="r" b="b"/>
            <a:pathLst>
              <a:path w="528" h="104">
                <a:moveTo>
                  <a:pt x="0" y="104"/>
                </a:moveTo>
                <a:cubicBezTo>
                  <a:pt x="124" y="60"/>
                  <a:pt x="248" y="16"/>
                  <a:pt x="336" y="8"/>
                </a:cubicBezTo>
                <a:cubicBezTo>
                  <a:pt x="424" y="0"/>
                  <a:pt x="476" y="28"/>
                  <a:pt x="528" y="56"/>
                </a:cubicBezTo>
              </a:path>
            </a:pathLst>
          </a:custGeom>
          <a:noFill/>
          <a:ln w="38100">
            <a:solidFill>
              <a:srgbClr val="FF00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3" name="Text Box 35"/>
          <p:cNvSpPr txBox="1">
            <a:spLocks noChangeArrowheads="1"/>
          </p:cNvSpPr>
          <p:nvPr/>
        </p:nvSpPr>
        <p:spPr bwMode="auto">
          <a:xfrm>
            <a:off x="4872038" y="4952999"/>
            <a:ext cx="407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A</a:t>
            </a:r>
          </a:p>
        </p:txBody>
      </p:sp>
      <p:sp>
        <p:nvSpPr>
          <p:cNvPr id="63524" name="Text Box 36"/>
          <p:cNvSpPr txBox="1">
            <a:spLocks noChangeArrowheads="1"/>
          </p:cNvSpPr>
          <p:nvPr/>
        </p:nvSpPr>
        <p:spPr bwMode="auto">
          <a:xfrm>
            <a:off x="5100638" y="5486400"/>
            <a:ext cx="407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A</a:t>
            </a:r>
          </a:p>
        </p:txBody>
      </p:sp>
      <p:sp>
        <p:nvSpPr>
          <p:cNvPr id="63525" name="Text Box 37"/>
          <p:cNvSpPr txBox="1">
            <a:spLocks noChangeArrowheads="1"/>
          </p:cNvSpPr>
          <p:nvPr/>
        </p:nvSpPr>
        <p:spPr bwMode="auto">
          <a:xfrm>
            <a:off x="6243638" y="5710237"/>
            <a:ext cx="3905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FF0000"/>
                </a:solidFill>
              </a:rPr>
              <a:t>R</a:t>
            </a:r>
          </a:p>
        </p:txBody>
      </p:sp>
      <p:sp>
        <p:nvSpPr>
          <p:cNvPr id="63526" name="Text Box 38"/>
          <p:cNvSpPr txBox="1">
            <a:spLocks noChangeArrowheads="1"/>
          </p:cNvSpPr>
          <p:nvPr/>
        </p:nvSpPr>
        <p:spPr bwMode="auto">
          <a:xfrm>
            <a:off x="6324601" y="5176837"/>
            <a:ext cx="3905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FF0000"/>
                </a:solidFill>
              </a:rPr>
              <a:t>R</a:t>
            </a:r>
          </a:p>
        </p:txBody>
      </p:sp>
      <p:sp>
        <p:nvSpPr>
          <p:cNvPr id="63527" name="Text Box 39"/>
          <p:cNvSpPr txBox="1">
            <a:spLocks noChangeArrowheads="1"/>
          </p:cNvSpPr>
          <p:nvPr/>
        </p:nvSpPr>
        <p:spPr bwMode="auto">
          <a:xfrm>
            <a:off x="1295400" y="6208713"/>
            <a:ext cx="127791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chemeClr val="hlink"/>
                </a:solidFill>
              </a:rPr>
              <a:t>Decision</a:t>
            </a:r>
          </a:p>
        </p:txBody>
      </p:sp>
      <p:sp>
        <p:nvSpPr>
          <p:cNvPr id="63528" name="Text Box 40"/>
          <p:cNvSpPr txBox="1">
            <a:spLocks noChangeArrowheads="1"/>
          </p:cNvSpPr>
          <p:nvPr/>
        </p:nvSpPr>
        <p:spPr bwMode="auto">
          <a:xfrm>
            <a:off x="2661001" y="6291263"/>
            <a:ext cx="780662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L1 = majority(A, A, R); L2 = majority(A, A, R); Both attack!</a:t>
            </a:r>
          </a:p>
        </p:txBody>
      </p:sp>
      <p:sp>
        <p:nvSpPr>
          <p:cNvPr id="34" name="Text Box 35"/>
          <p:cNvSpPr txBox="1">
            <a:spLocks noChangeArrowheads="1"/>
          </p:cNvSpPr>
          <p:nvPr/>
        </p:nvSpPr>
        <p:spPr bwMode="auto">
          <a:xfrm>
            <a:off x="6400800" y="4869655"/>
            <a:ext cx="407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A</a:t>
            </a:r>
          </a:p>
        </p:txBody>
      </p:sp>
      <p:sp>
        <p:nvSpPr>
          <p:cNvPr id="35" name="Text Box 35"/>
          <p:cNvSpPr txBox="1">
            <a:spLocks noChangeArrowheads="1"/>
          </p:cNvSpPr>
          <p:nvPr/>
        </p:nvSpPr>
        <p:spPr bwMode="auto">
          <a:xfrm>
            <a:off x="6400800" y="4414837"/>
            <a:ext cx="407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A</a:t>
            </a:r>
          </a:p>
        </p:txBody>
      </p:sp>
      <p:sp>
        <p:nvSpPr>
          <p:cNvPr id="40" name="Freeform 9"/>
          <p:cNvSpPr>
            <a:spLocks/>
          </p:cNvSpPr>
          <p:nvPr/>
        </p:nvSpPr>
        <p:spPr bwMode="auto">
          <a:xfrm>
            <a:off x="4286916" y="4400386"/>
            <a:ext cx="1066800" cy="533400"/>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Freeform 10"/>
          <p:cNvSpPr>
            <a:spLocks/>
          </p:cNvSpPr>
          <p:nvPr/>
        </p:nvSpPr>
        <p:spPr bwMode="auto">
          <a:xfrm flipH="1">
            <a:off x="6115716" y="4338474"/>
            <a:ext cx="887413" cy="552450"/>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Freeform 11"/>
          <p:cNvSpPr>
            <a:spLocks/>
          </p:cNvSpPr>
          <p:nvPr/>
        </p:nvSpPr>
        <p:spPr bwMode="auto">
          <a:xfrm flipH="1">
            <a:off x="5715666" y="4552786"/>
            <a:ext cx="46038" cy="273050"/>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Text Box 12"/>
          <p:cNvSpPr txBox="1">
            <a:spLocks noChangeArrowheads="1"/>
          </p:cNvSpPr>
          <p:nvPr/>
        </p:nvSpPr>
        <p:spPr bwMode="auto">
          <a:xfrm>
            <a:off x="4439316" y="4171786"/>
            <a:ext cx="407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p>
        </p:txBody>
      </p:sp>
      <p:sp>
        <p:nvSpPr>
          <p:cNvPr id="44" name="Text Box 13"/>
          <p:cNvSpPr txBox="1">
            <a:spLocks noChangeArrowheads="1"/>
          </p:cNvSpPr>
          <p:nvPr/>
        </p:nvSpPr>
        <p:spPr bwMode="auto">
          <a:xfrm>
            <a:off x="5230812" y="4343400"/>
            <a:ext cx="407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A</a:t>
            </a:r>
          </a:p>
        </p:txBody>
      </p:sp>
      <p:sp>
        <p:nvSpPr>
          <p:cNvPr id="45" name="Text Box 14"/>
          <p:cNvSpPr txBox="1">
            <a:spLocks noChangeArrowheads="1"/>
          </p:cNvSpPr>
          <p:nvPr/>
        </p:nvSpPr>
        <p:spPr bwMode="auto">
          <a:xfrm>
            <a:off x="6649116" y="4171786"/>
            <a:ext cx="4079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p>
        </p:txBody>
      </p:sp>
    </p:spTree>
    <p:extLst>
      <p:ext uri="{BB962C8B-B14F-4D97-AF65-F5344CB8AC3E}">
        <p14:creationId xmlns:p14="http://schemas.microsoft.com/office/powerpoint/2010/main" val="25872424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52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35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27" grpId="0" autoUpdateAnimBg="0"/>
      <p:bldP spid="6352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Far We’ve Talked About</a:t>
            </a:r>
          </a:p>
        </p:txBody>
      </p:sp>
      <p:sp>
        <p:nvSpPr>
          <p:cNvPr id="3" name="Content Placeholder 2"/>
          <p:cNvSpPr>
            <a:spLocks noGrp="1"/>
          </p:cNvSpPr>
          <p:nvPr>
            <p:ph idx="1"/>
          </p:nvPr>
        </p:nvSpPr>
        <p:spPr/>
        <p:txBody>
          <a:bodyPr/>
          <a:lstStyle/>
          <a:p>
            <a:r>
              <a:rPr lang="en-US" dirty="0"/>
              <a:t>State machine replication</a:t>
            </a:r>
          </a:p>
          <a:p>
            <a:r>
              <a:rPr lang="en-US" dirty="0" err="1"/>
              <a:t>Paxos</a:t>
            </a:r>
            <a:endParaRPr lang="en-US" dirty="0"/>
          </a:p>
        </p:txBody>
      </p:sp>
      <p:grpSp>
        <p:nvGrpSpPr>
          <p:cNvPr id="4" name="Group 3"/>
          <p:cNvGrpSpPr/>
          <p:nvPr/>
        </p:nvGrpSpPr>
        <p:grpSpPr>
          <a:xfrm>
            <a:off x="5181600" y="1818251"/>
            <a:ext cx="5430146" cy="4522206"/>
            <a:chOff x="2370813" y="533400"/>
            <a:chExt cx="7260125" cy="6046206"/>
          </a:xfrm>
        </p:grpSpPr>
        <p:pic>
          <p:nvPicPr>
            <p:cNvPr id="5" name="Picture 2" descr="C:\Users\eleanor\AppData\Local\Microsoft\Windows\Temporary Internet Files\Content.IE5\SCL612U1\MC900290204[1].wmf"/>
            <p:cNvPicPr>
              <a:picLocks noChangeAspect="1" noChangeArrowheads="1"/>
            </p:cNvPicPr>
            <p:nvPr/>
          </p:nvPicPr>
          <p:blipFill>
            <a:blip r:embed="rId2" cstate="print"/>
            <a:srcRect/>
            <a:stretch>
              <a:fillRect/>
            </a:stretch>
          </p:blipFill>
          <p:spPr bwMode="auto">
            <a:xfrm>
              <a:off x="3132813" y="1371600"/>
              <a:ext cx="1392725" cy="1474206"/>
            </a:xfrm>
            <a:prstGeom prst="rect">
              <a:avLst/>
            </a:prstGeom>
            <a:noFill/>
          </p:spPr>
        </p:pic>
        <p:pic>
          <p:nvPicPr>
            <p:cNvPr id="6" name="Picture 2" descr="C:\Users\eleanor\AppData\Local\Microsoft\Windows\Temporary Internet Files\Content.IE5\SCL612U1\MC900290204[1].wmf"/>
            <p:cNvPicPr>
              <a:picLocks noChangeAspect="1" noChangeArrowheads="1"/>
            </p:cNvPicPr>
            <p:nvPr/>
          </p:nvPicPr>
          <p:blipFill>
            <a:blip r:embed="rId2" cstate="print"/>
            <a:srcRect/>
            <a:stretch>
              <a:fillRect/>
            </a:stretch>
          </p:blipFill>
          <p:spPr bwMode="auto">
            <a:xfrm>
              <a:off x="5418813" y="533400"/>
              <a:ext cx="1392725" cy="1474206"/>
            </a:xfrm>
            <a:prstGeom prst="rect">
              <a:avLst/>
            </a:prstGeom>
            <a:noFill/>
          </p:spPr>
        </p:pic>
        <p:pic>
          <p:nvPicPr>
            <p:cNvPr id="7" name="Picture 2" descr="C:\Users\eleanor\AppData\Local\Microsoft\Windows\Temporary Internet Files\Content.IE5\SCL612U1\MC900290204[1].wmf"/>
            <p:cNvPicPr>
              <a:picLocks noChangeAspect="1" noChangeArrowheads="1"/>
            </p:cNvPicPr>
            <p:nvPr/>
          </p:nvPicPr>
          <p:blipFill>
            <a:blip r:embed="rId2" cstate="print"/>
            <a:srcRect/>
            <a:stretch>
              <a:fillRect/>
            </a:stretch>
          </p:blipFill>
          <p:spPr bwMode="auto">
            <a:xfrm>
              <a:off x="8085813" y="1752600"/>
              <a:ext cx="1392725" cy="1474206"/>
            </a:xfrm>
            <a:prstGeom prst="rect">
              <a:avLst/>
            </a:prstGeom>
            <a:noFill/>
          </p:spPr>
        </p:pic>
        <p:pic>
          <p:nvPicPr>
            <p:cNvPr id="8" name="Picture 2" descr="C:\Users\eleanor\AppData\Local\Microsoft\Windows\Temporary Internet Files\Content.IE5\SCL612U1\MC900290204[1].wmf"/>
            <p:cNvPicPr>
              <a:picLocks noChangeAspect="1" noChangeArrowheads="1"/>
            </p:cNvPicPr>
            <p:nvPr/>
          </p:nvPicPr>
          <p:blipFill>
            <a:blip r:embed="rId2" cstate="print"/>
            <a:srcRect/>
            <a:stretch>
              <a:fillRect/>
            </a:stretch>
          </p:blipFill>
          <p:spPr bwMode="auto">
            <a:xfrm>
              <a:off x="8238213" y="4038600"/>
              <a:ext cx="1392725" cy="1474206"/>
            </a:xfrm>
            <a:prstGeom prst="rect">
              <a:avLst/>
            </a:prstGeom>
            <a:noFill/>
          </p:spPr>
        </p:pic>
        <p:pic>
          <p:nvPicPr>
            <p:cNvPr id="9" name="Picture 2" descr="C:\Users\eleanor\AppData\Local\Microsoft\Windows\Temporary Internet Files\Content.IE5\SCL612U1\MC900290204[1].wmf"/>
            <p:cNvPicPr>
              <a:picLocks noChangeAspect="1" noChangeArrowheads="1"/>
            </p:cNvPicPr>
            <p:nvPr/>
          </p:nvPicPr>
          <p:blipFill>
            <a:blip r:embed="rId2" cstate="print"/>
            <a:srcRect/>
            <a:stretch>
              <a:fillRect/>
            </a:stretch>
          </p:blipFill>
          <p:spPr bwMode="auto">
            <a:xfrm>
              <a:off x="2370813" y="3352800"/>
              <a:ext cx="1392725" cy="1474206"/>
            </a:xfrm>
            <a:prstGeom prst="rect">
              <a:avLst/>
            </a:prstGeom>
            <a:noFill/>
          </p:spPr>
        </p:pic>
        <p:pic>
          <p:nvPicPr>
            <p:cNvPr id="10" name="Picture 2" descr="C:\Users\eleanor\AppData\Local\Microsoft\Windows\Temporary Internet Files\Content.IE5\SCL612U1\MC900290204[1].wmf"/>
            <p:cNvPicPr>
              <a:picLocks noChangeAspect="1" noChangeArrowheads="1"/>
            </p:cNvPicPr>
            <p:nvPr/>
          </p:nvPicPr>
          <p:blipFill>
            <a:blip r:embed="rId2" cstate="print"/>
            <a:srcRect/>
            <a:stretch>
              <a:fillRect/>
            </a:stretch>
          </p:blipFill>
          <p:spPr bwMode="auto">
            <a:xfrm>
              <a:off x="6638013" y="5029200"/>
              <a:ext cx="1392725" cy="1474206"/>
            </a:xfrm>
            <a:prstGeom prst="rect">
              <a:avLst/>
            </a:prstGeom>
            <a:noFill/>
          </p:spPr>
        </p:pic>
        <p:pic>
          <p:nvPicPr>
            <p:cNvPr id="11" name="Picture 2" descr="C:\Users\eleanor\AppData\Local\Microsoft\Windows\Temporary Internet Files\Content.IE5\SCL612U1\MC900290204[1].wmf"/>
            <p:cNvPicPr>
              <a:picLocks noChangeAspect="1" noChangeArrowheads="1"/>
            </p:cNvPicPr>
            <p:nvPr/>
          </p:nvPicPr>
          <p:blipFill>
            <a:blip r:embed="rId2" cstate="print"/>
            <a:srcRect/>
            <a:stretch>
              <a:fillRect/>
            </a:stretch>
          </p:blipFill>
          <p:spPr bwMode="auto">
            <a:xfrm>
              <a:off x="4199613" y="5105400"/>
              <a:ext cx="1392725" cy="1474206"/>
            </a:xfrm>
            <a:prstGeom prst="rect">
              <a:avLst/>
            </a:prstGeom>
            <a:noFill/>
          </p:spPr>
        </p:pic>
        <p:cxnSp>
          <p:nvCxnSpPr>
            <p:cNvPr id="12" name="Straight Arrow Connector 11"/>
            <p:cNvCxnSpPr/>
            <p:nvPr/>
          </p:nvCxnSpPr>
          <p:spPr>
            <a:xfrm flipV="1">
              <a:off x="4961612" y="2514600"/>
              <a:ext cx="2895600" cy="762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3" name="Straight Arrow Connector 12"/>
            <p:cNvCxnSpPr/>
            <p:nvPr/>
          </p:nvCxnSpPr>
          <p:spPr>
            <a:xfrm>
              <a:off x="4885412" y="2743200"/>
              <a:ext cx="2971800" cy="14478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 name="Straight Arrow Connector 13"/>
            <p:cNvCxnSpPr/>
            <p:nvPr/>
          </p:nvCxnSpPr>
          <p:spPr>
            <a:xfrm rot="5400000">
              <a:off x="4009112" y="2933700"/>
              <a:ext cx="2590800" cy="11430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5" name="Straight Arrow Connector 14"/>
            <p:cNvCxnSpPr/>
            <p:nvPr/>
          </p:nvCxnSpPr>
          <p:spPr>
            <a:xfrm rot="16200000" flipV="1">
              <a:off x="5266412" y="3200400"/>
              <a:ext cx="2514600" cy="5334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6" name="Straight Arrow Connector 15"/>
            <p:cNvCxnSpPr/>
            <p:nvPr/>
          </p:nvCxnSpPr>
          <p:spPr>
            <a:xfrm rot="10800000" flipV="1">
              <a:off x="4199612" y="2743200"/>
              <a:ext cx="3581400" cy="10668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7" name="Straight Arrow Connector 16"/>
            <p:cNvCxnSpPr/>
            <p:nvPr/>
          </p:nvCxnSpPr>
          <p:spPr>
            <a:xfrm rot="10800000" flipV="1">
              <a:off x="5114012" y="2895600"/>
              <a:ext cx="2743200" cy="20574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grpSp>
    </p:spTree>
    <p:extLst>
      <p:ext uri="{BB962C8B-B14F-4D97-AF65-F5344CB8AC3E}">
        <p14:creationId xmlns:p14="http://schemas.microsoft.com/office/powerpoint/2010/main" val="1171241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ltLang="en-US"/>
              <a:t>Example: Bad Commander</a:t>
            </a:r>
          </a:p>
        </p:txBody>
      </p:sp>
      <p:sp>
        <p:nvSpPr>
          <p:cNvPr id="65539" name="Rectangle 3"/>
          <p:cNvSpPr>
            <a:spLocks noGrp="1" noChangeArrowheads="1"/>
          </p:cNvSpPr>
          <p:nvPr>
            <p:ph type="body" idx="1"/>
          </p:nvPr>
        </p:nvSpPr>
        <p:spPr/>
        <p:txBody>
          <a:bodyPr/>
          <a:lstStyle/>
          <a:p>
            <a:r>
              <a:rPr lang="en-US" altLang="en-US" dirty="0"/>
              <a:t>Scenario: m=1, n=4, traitor = C</a:t>
            </a:r>
          </a:p>
        </p:txBody>
      </p:sp>
      <p:sp>
        <p:nvSpPr>
          <p:cNvPr id="65541" name="Oval 5"/>
          <p:cNvSpPr>
            <a:spLocks noChangeArrowheads="1"/>
          </p:cNvSpPr>
          <p:nvPr/>
        </p:nvSpPr>
        <p:spPr bwMode="auto">
          <a:xfrm>
            <a:off x="5257800" y="2209800"/>
            <a:ext cx="762000" cy="609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C</a:t>
            </a:r>
          </a:p>
        </p:txBody>
      </p:sp>
      <p:sp>
        <p:nvSpPr>
          <p:cNvPr id="65542" name="Oval 6"/>
          <p:cNvSpPr>
            <a:spLocks noChangeArrowheads="1"/>
          </p:cNvSpPr>
          <p:nvPr/>
        </p:nvSpPr>
        <p:spPr bwMode="auto">
          <a:xfrm>
            <a:off x="3886200" y="3200400"/>
            <a:ext cx="7620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L1</a:t>
            </a:r>
          </a:p>
        </p:txBody>
      </p:sp>
      <p:sp>
        <p:nvSpPr>
          <p:cNvPr id="65543" name="Oval 7"/>
          <p:cNvSpPr>
            <a:spLocks noChangeArrowheads="1"/>
          </p:cNvSpPr>
          <p:nvPr/>
        </p:nvSpPr>
        <p:spPr bwMode="auto">
          <a:xfrm>
            <a:off x="6781800" y="3124200"/>
            <a:ext cx="7620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L3</a:t>
            </a:r>
          </a:p>
        </p:txBody>
      </p:sp>
      <p:sp>
        <p:nvSpPr>
          <p:cNvPr id="65544" name="Oval 8"/>
          <p:cNvSpPr>
            <a:spLocks noChangeArrowheads="1"/>
          </p:cNvSpPr>
          <p:nvPr/>
        </p:nvSpPr>
        <p:spPr bwMode="auto">
          <a:xfrm>
            <a:off x="5334000" y="3124200"/>
            <a:ext cx="7620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L2</a:t>
            </a:r>
          </a:p>
        </p:txBody>
      </p:sp>
      <p:sp>
        <p:nvSpPr>
          <p:cNvPr id="65545" name="Freeform 9"/>
          <p:cNvSpPr>
            <a:spLocks/>
          </p:cNvSpPr>
          <p:nvPr/>
        </p:nvSpPr>
        <p:spPr bwMode="auto">
          <a:xfrm>
            <a:off x="4191000" y="2667000"/>
            <a:ext cx="1143000" cy="533400"/>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6" name="Freeform 10"/>
          <p:cNvSpPr>
            <a:spLocks/>
          </p:cNvSpPr>
          <p:nvPr/>
        </p:nvSpPr>
        <p:spPr bwMode="auto">
          <a:xfrm flipH="1">
            <a:off x="5943600" y="2666999"/>
            <a:ext cx="1219200" cy="385465"/>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7" name="Freeform 11"/>
          <p:cNvSpPr>
            <a:spLocks/>
          </p:cNvSpPr>
          <p:nvPr/>
        </p:nvSpPr>
        <p:spPr bwMode="auto">
          <a:xfrm flipH="1">
            <a:off x="5562600" y="2819400"/>
            <a:ext cx="76200" cy="269579"/>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8" name="Text Box 12"/>
          <p:cNvSpPr txBox="1">
            <a:spLocks noChangeArrowheads="1"/>
          </p:cNvSpPr>
          <p:nvPr/>
        </p:nvSpPr>
        <p:spPr bwMode="auto">
          <a:xfrm>
            <a:off x="4343400" y="2438401"/>
            <a:ext cx="407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p>
        </p:txBody>
      </p:sp>
      <p:sp>
        <p:nvSpPr>
          <p:cNvPr id="65549" name="Text Box 13"/>
          <p:cNvSpPr txBox="1">
            <a:spLocks noChangeArrowheads="1"/>
          </p:cNvSpPr>
          <p:nvPr/>
        </p:nvSpPr>
        <p:spPr bwMode="auto">
          <a:xfrm>
            <a:off x="5105400" y="2743201"/>
            <a:ext cx="3898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R</a:t>
            </a:r>
          </a:p>
        </p:txBody>
      </p:sp>
      <p:sp>
        <p:nvSpPr>
          <p:cNvPr id="65550" name="Text Box 14"/>
          <p:cNvSpPr txBox="1">
            <a:spLocks noChangeArrowheads="1"/>
          </p:cNvSpPr>
          <p:nvPr/>
        </p:nvSpPr>
        <p:spPr bwMode="auto">
          <a:xfrm>
            <a:off x="6553200" y="2438401"/>
            <a:ext cx="407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p>
        </p:txBody>
      </p:sp>
      <p:sp>
        <p:nvSpPr>
          <p:cNvPr id="65551" name="Text Box 15"/>
          <p:cNvSpPr txBox="1">
            <a:spLocks noChangeArrowheads="1"/>
          </p:cNvSpPr>
          <p:nvPr/>
        </p:nvSpPr>
        <p:spPr bwMode="auto">
          <a:xfrm>
            <a:off x="1736726" y="2551114"/>
            <a:ext cx="123623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Round 0</a:t>
            </a:r>
          </a:p>
        </p:txBody>
      </p:sp>
      <p:sp>
        <p:nvSpPr>
          <p:cNvPr id="65552" name="Text Box 16"/>
          <p:cNvSpPr txBox="1">
            <a:spLocks noChangeArrowheads="1"/>
          </p:cNvSpPr>
          <p:nvPr/>
        </p:nvSpPr>
        <p:spPr bwMode="auto">
          <a:xfrm>
            <a:off x="1736726" y="4684713"/>
            <a:ext cx="123623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Round 1</a:t>
            </a:r>
          </a:p>
        </p:txBody>
      </p:sp>
      <p:sp>
        <p:nvSpPr>
          <p:cNvPr id="65554" name="Oval 18"/>
          <p:cNvSpPr>
            <a:spLocks noChangeArrowheads="1"/>
          </p:cNvSpPr>
          <p:nvPr/>
        </p:nvSpPr>
        <p:spPr bwMode="auto">
          <a:xfrm>
            <a:off x="3962400" y="4953000"/>
            <a:ext cx="7620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L1</a:t>
            </a:r>
          </a:p>
        </p:txBody>
      </p:sp>
      <p:sp>
        <p:nvSpPr>
          <p:cNvPr id="65555" name="Oval 19"/>
          <p:cNvSpPr>
            <a:spLocks noChangeArrowheads="1"/>
          </p:cNvSpPr>
          <p:nvPr/>
        </p:nvSpPr>
        <p:spPr bwMode="auto">
          <a:xfrm>
            <a:off x="6858000" y="4876800"/>
            <a:ext cx="7620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L3</a:t>
            </a:r>
          </a:p>
        </p:txBody>
      </p:sp>
      <p:sp>
        <p:nvSpPr>
          <p:cNvPr id="65556" name="Oval 20"/>
          <p:cNvSpPr>
            <a:spLocks noChangeArrowheads="1"/>
          </p:cNvSpPr>
          <p:nvPr/>
        </p:nvSpPr>
        <p:spPr bwMode="auto">
          <a:xfrm>
            <a:off x="5410200" y="4876800"/>
            <a:ext cx="7620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L2</a:t>
            </a:r>
          </a:p>
        </p:txBody>
      </p:sp>
      <p:sp>
        <p:nvSpPr>
          <p:cNvPr id="65558" name="Freeform 22"/>
          <p:cNvSpPr>
            <a:spLocks/>
          </p:cNvSpPr>
          <p:nvPr/>
        </p:nvSpPr>
        <p:spPr bwMode="auto">
          <a:xfrm>
            <a:off x="4643438" y="4940300"/>
            <a:ext cx="838200" cy="165100"/>
          </a:xfrm>
          <a:custGeom>
            <a:avLst/>
            <a:gdLst>
              <a:gd name="T0" fmla="*/ 0 w 528"/>
              <a:gd name="T1" fmla="*/ 104 h 104"/>
              <a:gd name="T2" fmla="*/ 336 w 528"/>
              <a:gd name="T3" fmla="*/ 8 h 104"/>
              <a:gd name="T4" fmla="*/ 528 w 528"/>
              <a:gd name="T5" fmla="*/ 56 h 104"/>
            </a:gdLst>
            <a:ahLst/>
            <a:cxnLst>
              <a:cxn ang="0">
                <a:pos x="T0" y="T1"/>
              </a:cxn>
              <a:cxn ang="0">
                <a:pos x="T2" y="T3"/>
              </a:cxn>
              <a:cxn ang="0">
                <a:pos x="T4" y="T5"/>
              </a:cxn>
            </a:cxnLst>
            <a:rect l="0" t="0" r="r" b="b"/>
            <a:pathLst>
              <a:path w="528" h="104">
                <a:moveTo>
                  <a:pt x="0" y="104"/>
                </a:moveTo>
                <a:cubicBezTo>
                  <a:pt x="124" y="60"/>
                  <a:pt x="248" y="16"/>
                  <a:pt x="336" y="8"/>
                </a:cubicBezTo>
                <a:cubicBezTo>
                  <a:pt x="424" y="0"/>
                  <a:pt x="476" y="28"/>
                  <a:pt x="528" y="5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9" name="Freeform 23"/>
          <p:cNvSpPr>
            <a:spLocks/>
          </p:cNvSpPr>
          <p:nvPr/>
        </p:nvSpPr>
        <p:spPr bwMode="auto">
          <a:xfrm>
            <a:off x="4491038" y="4783136"/>
            <a:ext cx="2469646" cy="182563"/>
          </a:xfrm>
          <a:custGeom>
            <a:avLst/>
            <a:gdLst>
              <a:gd name="T0" fmla="*/ 0 w 528"/>
              <a:gd name="T1" fmla="*/ 104 h 104"/>
              <a:gd name="T2" fmla="*/ 336 w 528"/>
              <a:gd name="T3" fmla="*/ 8 h 104"/>
              <a:gd name="T4" fmla="*/ 528 w 528"/>
              <a:gd name="T5" fmla="*/ 56 h 104"/>
            </a:gdLst>
            <a:ahLst/>
            <a:cxnLst>
              <a:cxn ang="0">
                <a:pos x="T0" y="T1"/>
              </a:cxn>
              <a:cxn ang="0">
                <a:pos x="T2" y="T3"/>
              </a:cxn>
              <a:cxn ang="0">
                <a:pos x="T4" y="T5"/>
              </a:cxn>
            </a:cxnLst>
            <a:rect l="0" t="0" r="r" b="b"/>
            <a:pathLst>
              <a:path w="528" h="104">
                <a:moveTo>
                  <a:pt x="0" y="104"/>
                </a:moveTo>
                <a:cubicBezTo>
                  <a:pt x="124" y="60"/>
                  <a:pt x="248" y="16"/>
                  <a:pt x="336" y="8"/>
                </a:cubicBezTo>
                <a:cubicBezTo>
                  <a:pt x="424" y="0"/>
                  <a:pt x="476" y="28"/>
                  <a:pt x="528" y="5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0" name="Freeform 24"/>
          <p:cNvSpPr>
            <a:spLocks/>
          </p:cNvSpPr>
          <p:nvPr/>
        </p:nvSpPr>
        <p:spPr bwMode="auto">
          <a:xfrm flipH="1" flipV="1">
            <a:off x="4567238" y="5486400"/>
            <a:ext cx="1143000" cy="152400"/>
          </a:xfrm>
          <a:custGeom>
            <a:avLst/>
            <a:gdLst>
              <a:gd name="T0" fmla="*/ 0 w 528"/>
              <a:gd name="T1" fmla="*/ 104 h 104"/>
              <a:gd name="T2" fmla="*/ 336 w 528"/>
              <a:gd name="T3" fmla="*/ 8 h 104"/>
              <a:gd name="T4" fmla="*/ 528 w 528"/>
              <a:gd name="T5" fmla="*/ 56 h 104"/>
            </a:gdLst>
            <a:ahLst/>
            <a:cxnLst>
              <a:cxn ang="0">
                <a:pos x="T0" y="T1"/>
              </a:cxn>
              <a:cxn ang="0">
                <a:pos x="T2" y="T3"/>
              </a:cxn>
              <a:cxn ang="0">
                <a:pos x="T4" y="T5"/>
              </a:cxn>
            </a:cxnLst>
            <a:rect l="0" t="0" r="r" b="b"/>
            <a:pathLst>
              <a:path w="528" h="104">
                <a:moveTo>
                  <a:pt x="0" y="104"/>
                </a:moveTo>
                <a:cubicBezTo>
                  <a:pt x="124" y="60"/>
                  <a:pt x="248" y="16"/>
                  <a:pt x="336" y="8"/>
                </a:cubicBezTo>
                <a:cubicBezTo>
                  <a:pt x="424" y="0"/>
                  <a:pt x="476" y="28"/>
                  <a:pt x="528" y="5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1" name="Freeform 25"/>
          <p:cNvSpPr>
            <a:spLocks/>
          </p:cNvSpPr>
          <p:nvPr/>
        </p:nvSpPr>
        <p:spPr bwMode="auto">
          <a:xfrm>
            <a:off x="6205444" y="4953000"/>
            <a:ext cx="723993" cy="143169"/>
          </a:xfrm>
          <a:custGeom>
            <a:avLst/>
            <a:gdLst>
              <a:gd name="T0" fmla="*/ 0 w 528"/>
              <a:gd name="T1" fmla="*/ 104 h 104"/>
              <a:gd name="T2" fmla="*/ 336 w 528"/>
              <a:gd name="T3" fmla="*/ 8 h 104"/>
              <a:gd name="T4" fmla="*/ 528 w 528"/>
              <a:gd name="T5" fmla="*/ 56 h 104"/>
            </a:gdLst>
            <a:ahLst/>
            <a:cxnLst>
              <a:cxn ang="0">
                <a:pos x="T0" y="T1"/>
              </a:cxn>
              <a:cxn ang="0">
                <a:pos x="T2" y="T3"/>
              </a:cxn>
              <a:cxn ang="0">
                <a:pos x="T4" y="T5"/>
              </a:cxn>
            </a:cxnLst>
            <a:rect l="0" t="0" r="r" b="b"/>
            <a:pathLst>
              <a:path w="528" h="104">
                <a:moveTo>
                  <a:pt x="0" y="104"/>
                </a:moveTo>
                <a:cubicBezTo>
                  <a:pt x="124" y="60"/>
                  <a:pt x="248" y="16"/>
                  <a:pt x="336" y="8"/>
                </a:cubicBezTo>
                <a:cubicBezTo>
                  <a:pt x="424" y="0"/>
                  <a:pt x="476" y="28"/>
                  <a:pt x="528" y="5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2" name="Freeform 26"/>
          <p:cNvSpPr>
            <a:spLocks/>
          </p:cNvSpPr>
          <p:nvPr/>
        </p:nvSpPr>
        <p:spPr bwMode="auto">
          <a:xfrm flipH="1" flipV="1">
            <a:off x="5965322" y="5400968"/>
            <a:ext cx="995362" cy="250531"/>
          </a:xfrm>
          <a:custGeom>
            <a:avLst/>
            <a:gdLst>
              <a:gd name="T0" fmla="*/ 0 w 528"/>
              <a:gd name="T1" fmla="*/ 104 h 104"/>
              <a:gd name="T2" fmla="*/ 336 w 528"/>
              <a:gd name="T3" fmla="*/ 8 h 104"/>
              <a:gd name="T4" fmla="*/ 528 w 528"/>
              <a:gd name="T5" fmla="*/ 56 h 104"/>
            </a:gdLst>
            <a:ahLst/>
            <a:cxnLst>
              <a:cxn ang="0">
                <a:pos x="T0" y="T1"/>
              </a:cxn>
              <a:cxn ang="0">
                <a:pos x="T2" y="T3"/>
              </a:cxn>
              <a:cxn ang="0">
                <a:pos x="T4" y="T5"/>
              </a:cxn>
            </a:cxnLst>
            <a:rect l="0" t="0" r="r" b="b"/>
            <a:pathLst>
              <a:path w="528" h="104">
                <a:moveTo>
                  <a:pt x="0" y="104"/>
                </a:moveTo>
                <a:cubicBezTo>
                  <a:pt x="124" y="60"/>
                  <a:pt x="248" y="16"/>
                  <a:pt x="336" y="8"/>
                </a:cubicBezTo>
                <a:cubicBezTo>
                  <a:pt x="424" y="0"/>
                  <a:pt x="476" y="28"/>
                  <a:pt x="528" y="5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3" name="Freeform 27"/>
          <p:cNvSpPr>
            <a:spLocks/>
          </p:cNvSpPr>
          <p:nvPr/>
        </p:nvSpPr>
        <p:spPr bwMode="auto">
          <a:xfrm rot="339933" flipH="1" flipV="1">
            <a:off x="4469316" y="5305037"/>
            <a:ext cx="2541084" cy="816202"/>
          </a:xfrm>
          <a:custGeom>
            <a:avLst/>
            <a:gdLst>
              <a:gd name="T0" fmla="*/ 0 w 528"/>
              <a:gd name="T1" fmla="*/ 104 h 104"/>
              <a:gd name="T2" fmla="*/ 336 w 528"/>
              <a:gd name="T3" fmla="*/ 8 h 104"/>
              <a:gd name="T4" fmla="*/ 528 w 528"/>
              <a:gd name="T5" fmla="*/ 56 h 104"/>
            </a:gdLst>
            <a:ahLst/>
            <a:cxnLst>
              <a:cxn ang="0">
                <a:pos x="T0" y="T1"/>
              </a:cxn>
              <a:cxn ang="0">
                <a:pos x="T2" y="T3"/>
              </a:cxn>
              <a:cxn ang="0">
                <a:pos x="T4" y="T5"/>
              </a:cxn>
            </a:cxnLst>
            <a:rect l="0" t="0" r="r" b="b"/>
            <a:pathLst>
              <a:path w="528" h="104">
                <a:moveTo>
                  <a:pt x="0" y="104"/>
                </a:moveTo>
                <a:cubicBezTo>
                  <a:pt x="124" y="60"/>
                  <a:pt x="248" y="16"/>
                  <a:pt x="336" y="8"/>
                </a:cubicBezTo>
                <a:cubicBezTo>
                  <a:pt x="424" y="0"/>
                  <a:pt x="476" y="28"/>
                  <a:pt x="528" y="5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4" name="Text Box 28"/>
          <p:cNvSpPr txBox="1">
            <a:spLocks noChangeArrowheads="1"/>
          </p:cNvSpPr>
          <p:nvPr/>
        </p:nvSpPr>
        <p:spPr bwMode="auto">
          <a:xfrm>
            <a:off x="4872038" y="4953001"/>
            <a:ext cx="407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p>
        </p:txBody>
      </p:sp>
      <p:sp>
        <p:nvSpPr>
          <p:cNvPr id="65565" name="Text Box 29"/>
          <p:cNvSpPr txBox="1">
            <a:spLocks noChangeArrowheads="1"/>
          </p:cNvSpPr>
          <p:nvPr/>
        </p:nvSpPr>
        <p:spPr bwMode="auto">
          <a:xfrm>
            <a:off x="5100638" y="5562601"/>
            <a:ext cx="3898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R</a:t>
            </a:r>
          </a:p>
        </p:txBody>
      </p:sp>
      <p:sp>
        <p:nvSpPr>
          <p:cNvPr id="65566" name="Text Box 30"/>
          <p:cNvSpPr txBox="1">
            <a:spLocks noChangeArrowheads="1"/>
          </p:cNvSpPr>
          <p:nvPr/>
        </p:nvSpPr>
        <p:spPr bwMode="auto">
          <a:xfrm>
            <a:off x="6019800" y="5791201"/>
            <a:ext cx="407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p>
        </p:txBody>
      </p:sp>
      <p:sp>
        <p:nvSpPr>
          <p:cNvPr id="65567" name="Text Box 31"/>
          <p:cNvSpPr txBox="1">
            <a:spLocks noChangeArrowheads="1"/>
          </p:cNvSpPr>
          <p:nvPr/>
        </p:nvSpPr>
        <p:spPr bwMode="auto">
          <a:xfrm>
            <a:off x="6324600" y="5181600"/>
            <a:ext cx="407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A</a:t>
            </a:r>
          </a:p>
        </p:txBody>
      </p:sp>
      <p:sp>
        <p:nvSpPr>
          <p:cNvPr id="65568" name="Text Box 32"/>
          <p:cNvSpPr txBox="1">
            <a:spLocks noChangeArrowheads="1"/>
          </p:cNvSpPr>
          <p:nvPr/>
        </p:nvSpPr>
        <p:spPr bwMode="auto">
          <a:xfrm>
            <a:off x="914400" y="6208713"/>
            <a:ext cx="127791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chemeClr val="hlink"/>
                </a:solidFill>
              </a:rPr>
              <a:t>Decision</a:t>
            </a:r>
          </a:p>
        </p:txBody>
      </p:sp>
      <p:sp>
        <p:nvSpPr>
          <p:cNvPr id="65569" name="Text Box 33"/>
          <p:cNvSpPr txBox="1">
            <a:spLocks noChangeArrowheads="1"/>
          </p:cNvSpPr>
          <p:nvPr/>
        </p:nvSpPr>
        <p:spPr bwMode="auto">
          <a:xfrm>
            <a:off x="2454276" y="6248400"/>
            <a:ext cx="97741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L1=majority(A, R, A); L2=majority(A, R, A); L3=majority(A,R,A); Attack!</a:t>
            </a:r>
          </a:p>
        </p:txBody>
      </p:sp>
      <p:sp>
        <p:nvSpPr>
          <p:cNvPr id="65570" name="Text Box 34"/>
          <p:cNvSpPr txBox="1">
            <a:spLocks noChangeArrowheads="1"/>
          </p:cNvSpPr>
          <p:nvPr/>
        </p:nvSpPr>
        <p:spPr bwMode="auto">
          <a:xfrm>
            <a:off x="6400800" y="4876801"/>
            <a:ext cx="3898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R</a:t>
            </a:r>
          </a:p>
        </p:txBody>
      </p:sp>
      <p:sp>
        <p:nvSpPr>
          <p:cNvPr id="65571" name="Text Box 35"/>
          <p:cNvSpPr txBox="1">
            <a:spLocks noChangeArrowheads="1"/>
          </p:cNvSpPr>
          <p:nvPr/>
        </p:nvSpPr>
        <p:spPr bwMode="auto">
          <a:xfrm>
            <a:off x="4876800" y="4491335"/>
            <a:ext cx="407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p>
        </p:txBody>
      </p:sp>
      <p:sp>
        <p:nvSpPr>
          <p:cNvPr id="40" name="Oval 5"/>
          <p:cNvSpPr>
            <a:spLocks noChangeArrowheads="1"/>
          </p:cNvSpPr>
          <p:nvPr/>
        </p:nvSpPr>
        <p:spPr bwMode="auto">
          <a:xfrm>
            <a:off x="5410200" y="3962400"/>
            <a:ext cx="762000" cy="609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C</a:t>
            </a:r>
          </a:p>
        </p:txBody>
      </p:sp>
      <p:sp>
        <p:nvSpPr>
          <p:cNvPr id="41" name="Freeform 9"/>
          <p:cNvSpPr>
            <a:spLocks/>
          </p:cNvSpPr>
          <p:nvPr/>
        </p:nvSpPr>
        <p:spPr bwMode="auto">
          <a:xfrm>
            <a:off x="4343400" y="4419600"/>
            <a:ext cx="1143000" cy="533400"/>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Freeform 10"/>
          <p:cNvSpPr>
            <a:spLocks/>
          </p:cNvSpPr>
          <p:nvPr/>
        </p:nvSpPr>
        <p:spPr bwMode="auto">
          <a:xfrm flipH="1">
            <a:off x="6096000" y="4419599"/>
            <a:ext cx="1219200" cy="385465"/>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Freeform 11"/>
          <p:cNvSpPr>
            <a:spLocks/>
          </p:cNvSpPr>
          <p:nvPr/>
        </p:nvSpPr>
        <p:spPr bwMode="auto">
          <a:xfrm flipH="1">
            <a:off x="5715000" y="4572000"/>
            <a:ext cx="76200" cy="269579"/>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Text Box 12"/>
          <p:cNvSpPr txBox="1">
            <a:spLocks noChangeArrowheads="1"/>
          </p:cNvSpPr>
          <p:nvPr/>
        </p:nvSpPr>
        <p:spPr bwMode="auto">
          <a:xfrm>
            <a:off x="4495800" y="4191001"/>
            <a:ext cx="407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p>
        </p:txBody>
      </p:sp>
      <p:sp>
        <p:nvSpPr>
          <p:cNvPr id="45" name="Text Box 13"/>
          <p:cNvSpPr txBox="1">
            <a:spLocks noChangeArrowheads="1"/>
          </p:cNvSpPr>
          <p:nvPr/>
        </p:nvSpPr>
        <p:spPr bwMode="auto">
          <a:xfrm>
            <a:off x="5743035" y="4441599"/>
            <a:ext cx="3898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R</a:t>
            </a:r>
          </a:p>
        </p:txBody>
      </p:sp>
      <p:sp>
        <p:nvSpPr>
          <p:cNvPr id="46" name="Text Box 14"/>
          <p:cNvSpPr txBox="1">
            <a:spLocks noChangeArrowheads="1"/>
          </p:cNvSpPr>
          <p:nvPr/>
        </p:nvSpPr>
        <p:spPr bwMode="auto">
          <a:xfrm>
            <a:off x="6705600" y="4191001"/>
            <a:ext cx="407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p>
        </p:txBody>
      </p:sp>
    </p:spTree>
    <p:extLst>
      <p:ext uri="{BB962C8B-B14F-4D97-AF65-F5344CB8AC3E}">
        <p14:creationId xmlns:p14="http://schemas.microsoft.com/office/powerpoint/2010/main" val="12795102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55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55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68" grpId="0" autoUpdateAnimBg="0"/>
      <p:bldP spid="65569"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ltLang="en-US" dirty="0"/>
              <a:t>Bigger Example: Bad Lieutenants</a:t>
            </a:r>
          </a:p>
        </p:txBody>
      </p:sp>
      <p:sp>
        <p:nvSpPr>
          <p:cNvPr id="66563" name="Rectangle 3"/>
          <p:cNvSpPr>
            <a:spLocks noGrp="1" noChangeArrowheads="1"/>
          </p:cNvSpPr>
          <p:nvPr>
            <p:ph type="body" idx="1"/>
          </p:nvPr>
        </p:nvSpPr>
        <p:spPr/>
        <p:txBody>
          <a:bodyPr/>
          <a:lstStyle/>
          <a:p>
            <a:r>
              <a:rPr lang="en-US" altLang="en-US"/>
              <a:t>Scenario: m=2, n=3m+1=7, traitors=L5, L6</a:t>
            </a:r>
          </a:p>
        </p:txBody>
      </p:sp>
      <p:sp>
        <p:nvSpPr>
          <p:cNvPr id="66565" name="Oval 5"/>
          <p:cNvSpPr>
            <a:spLocks noChangeArrowheads="1"/>
          </p:cNvSpPr>
          <p:nvPr/>
        </p:nvSpPr>
        <p:spPr bwMode="auto">
          <a:xfrm>
            <a:off x="5257800" y="2286000"/>
            <a:ext cx="7620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C</a:t>
            </a:r>
          </a:p>
        </p:txBody>
      </p:sp>
      <p:sp>
        <p:nvSpPr>
          <p:cNvPr id="66569" name="Freeform 9"/>
          <p:cNvSpPr>
            <a:spLocks/>
          </p:cNvSpPr>
          <p:nvPr/>
        </p:nvSpPr>
        <p:spPr bwMode="auto">
          <a:xfrm>
            <a:off x="4191000" y="2743200"/>
            <a:ext cx="1143000" cy="533400"/>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0" name="Freeform 10"/>
          <p:cNvSpPr>
            <a:spLocks/>
          </p:cNvSpPr>
          <p:nvPr/>
        </p:nvSpPr>
        <p:spPr bwMode="auto">
          <a:xfrm flipH="1">
            <a:off x="5943600" y="2743199"/>
            <a:ext cx="1116516" cy="457199"/>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1" name="Freeform 11"/>
          <p:cNvSpPr>
            <a:spLocks/>
          </p:cNvSpPr>
          <p:nvPr/>
        </p:nvSpPr>
        <p:spPr bwMode="auto">
          <a:xfrm flipH="1">
            <a:off x="5562600" y="2895600"/>
            <a:ext cx="76200" cy="457200"/>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2" name="Text Box 12"/>
          <p:cNvSpPr txBox="1">
            <a:spLocks noChangeArrowheads="1"/>
          </p:cNvSpPr>
          <p:nvPr/>
        </p:nvSpPr>
        <p:spPr bwMode="auto">
          <a:xfrm>
            <a:off x="4495800" y="2895601"/>
            <a:ext cx="407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p>
        </p:txBody>
      </p:sp>
      <p:sp>
        <p:nvSpPr>
          <p:cNvPr id="66573" name="Text Box 13"/>
          <p:cNvSpPr txBox="1">
            <a:spLocks noChangeArrowheads="1"/>
          </p:cNvSpPr>
          <p:nvPr/>
        </p:nvSpPr>
        <p:spPr bwMode="auto">
          <a:xfrm>
            <a:off x="5105400" y="2819401"/>
            <a:ext cx="407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p>
        </p:txBody>
      </p:sp>
      <p:sp>
        <p:nvSpPr>
          <p:cNvPr id="66574" name="Text Box 14"/>
          <p:cNvSpPr txBox="1">
            <a:spLocks noChangeArrowheads="1"/>
          </p:cNvSpPr>
          <p:nvPr/>
        </p:nvSpPr>
        <p:spPr bwMode="auto">
          <a:xfrm>
            <a:off x="6553200" y="2895601"/>
            <a:ext cx="407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p>
        </p:txBody>
      </p:sp>
      <p:grpSp>
        <p:nvGrpSpPr>
          <p:cNvPr id="66584" name="Group 24"/>
          <p:cNvGrpSpPr>
            <a:grpSpLocks/>
          </p:cNvGrpSpPr>
          <p:nvPr/>
        </p:nvGrpSpPr>
        <p:grpSpPr bwMode="auto">
          <a:xfrm>
            <a:off x="2667000" y="3200400"/>
            <a:ext cx="7391400" cy="685800"/>
            <a:chOff x="720" y="1920"/>
            <a:chExt cx="4656" cy="432"/>
          </a:xfrm>
        </p:grpSpPr>
        <p:sp>
          <p:nvSpPr>
            <p:cNvPr id="66566" name="Oval 6"/>
            <p:cNvSpPr>
              <a:spLocks noChangeArrowheads="1"/>
            </p:cNvSpPr>
            <p:nvPr/>
          </p:nvSpPr>
          <p:spPr bwMode="auto">
            <a:xfrm>
              <a:off x="1488" y="1968"/>
              <a:ext cx="480"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L2</a:t>
              </a:r>
            </a:p>
          </p:txBody>
        </p:sp>
        <p:sp>
          <p:nvSpPr>
            <p:cNvPr id="66567" name="Oval 7"/>
            <p:cNvSpPr>
              <a:spLocks noChangeArrowheads="1"/>
            </p:cNvSpPr>
            <p:nvPr/>
          </p:nvSpPr>
          <p:spPr bwMode="auto">
            <a:xfrm>
              <a:off x="4896" y="1920"/>
              <a:ext cx="480" cy="384"/>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L6</a:t>
              </a:r>
            </a:p>
          </p:txBody>
        </p:sp>
        <p:sp>
          <p:nvSpPr>
            <p:cNvPr id="66568" name="Oval 8"/>
            <p:cNvSpPr>
              <a:spLocks noChangeArrowheads="1"/>
            </p:cNvSpPr>
            <p:nvPr/>
          </p:nvSpPr>
          <p:spPr bwMode="auto">
            <a:xfrm>
              <a:off x="2400" y="1920"/>
              <a:ext cx="480"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L3</a:t>
              </a:r>
            </a:p>
          </p:txBody>
        </p:sp>
        <p:sp>
          <p:nvSpPr>
            <p:cNvPr id="66575" name="Oval 15"/>
            <p:cNvSpPr>
              <a:spLocks noChangeArrowheads="1"/>
            </p:cNvSpPr>
            <p:nvPr/>
          </p:nvSpPr>
          <p:spPr bwMode="auto">
            <a:xfrm>
              <a:off x="4080" y="1968"/>
              <a:ext cx="480" cy="384"/>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L5</a:t>
              </a:r>
            </a:p>
          </p:txBody>
        </p:sp>
        <p:sp>
          <p:nvSpPr>
            <p:cNvPr id="66576" name="Oval 16"/>
            <p:cNvSpPr>
              <a:spLocks noChangeArrowheads="1"/>
            </p:cNvSpPr>
            <p:nvPr/>
          </p:nvSpPr>
          <p:spPr bwMode="auto">
            <a:xfrm>
              <a:off x="3312" y="1968"/>
              <a:ext cx="480"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L4</a:t>
              </a:r>
            </a:p>
          </p:txBody>
        </p:sp>
        <p:sp>
          <p:nvSpPr>
            <p:cNvPr id="66577" name="Oval 17"/>
            <p:cNvSpPr>
              <a:spLocks noChangeArrowheads="1"/>
            </p:cNvSpPr>
            <p:nvPr/>
          </p:nvSpPr>
          <p:spPr bwMode="auto">
            <a:xfrm>
              <a:off x="720" y="1968"/>
              <a:ext cx="480"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L1</a:t>
              </a:r>
            </a:p>
          </p:txBody>
        </p:sp>
      </p:grpSp>
      <p:sp>
        <p:nvSpPr>
          <p:cNvPr id="66578" name="Freeform 18"/>
          <p:cNvSpPr>
            <a:spLocks/>
          </p:cNvSpPr>
          <p:nvPr/>
        </p:nvSpPr>
        <p:spPr bwMode="auto">
          <a:xfrm>
            <a:off x="3124200" y="2667000"/>
            <a:ext cx="2133600" cy="533400"/>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9" name="Text Box 19"/>
          <p:cNvSpPr txBox="1">
            <a:spLocks noChangeArrowheads="1"/>
          </p:cNvSpPr>
          <p:nvPr/>
        </p:nvSpPr>
        <p:spPr bwMode="auto">
          <a:xfrm>
            <a:off x="3124200" y="2590801"/>
            <a:ext cx="407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p>
        </p:txBody>
      </p:sp>
      <p:sp>
        <p:nvSpPr>
          <p:cNvPr id="66580" name="Freeform 20"/>
          <p:cNvSpPr>
            <a:spLocks/>
          </p:cNvSpPr>
          <p:nvPr/>
        </p:nvSpPr>
        <p:spPr bwMode="auto">
          <a:xfrm flipH="1">
            <a:off x="6019800" y="2514600"/>
            <a:ext cx="2133600" cy="762000"/>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1" name="Freeform 21"/>
          <p:cNvSpPr>
            <a:spLocks/>
          </p:cNvSpPr>
          <p:nvPr/>
        </p:nvSpPr>
        <p:spPr bwMode="auto">
          <a:xfrm flipH="1">
            <a:off x="6019800" y="2514600"/>
            <a:ext cx="3505200" cy="762000"/>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2" name="Text Box 22"/>
          <p:cNvSpPr txBox="1">
            <a:spLocks noChangeArrowheads="1"/>
          </p:cNvSpPr>
          <p:nvPr/>
        </p:nvSpPr>
        <p:spPr bwMode="auto">
          <a:xfrm>
            <a:off x="7543800" y="2971801"/>
            <a:ext cx="407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p>
        </p:txBody>
      </p:sp>
      <p:sp>
        <p:nvSpPr>
          <p:cNvPr id="66583" name="Text Box 23"/>
          <p:cNvSpPr txBox="1">
            <a:spLocks noChangeArrowheads="1"/>
          </p:cNvSpPr>
          <p:nvPr/>
        </p:nvSpPr>
        <p:spPr bwMode="auto">
          <a:xfrm>
            <a:off x="9220200" y="2743201"/>
            <a:ext cx="407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p>
        </p:txBody>
      </p:sp>
      <p:grpSp>
        <p:nvGrpSpPr>
          <p:cNvPr id="66585" name="Group 25"/>
          <p:cNvGrpSpPr>
            <a:grpSpLocks/>
          </p:cNvGrpSpPr>
          <p:nvPr/>
        </p:nvGrpSpPr>
        <p:grpSpPr bwMode="auto">
          <a:xfrm>
            <a:off x="2514600" y="4495800"/>
            <a:ext cx="7391400" cy="685800"/>
            <a:chOff x="720" y="1920"/>
            <a:chExt cx="4656" cy="432"/>
          </a:xfrm>
        </p:grpSpPr>
        <p:sp>
          <p:nvSpPr>
            <p:cNvPr id="66586" name="Oval 26"/>
            <p:cNvSpPr>
              <a:spLocks noChangeArrowheads="1"/>
            </p:cNvSpPr>
            <p:nvPr/>
          </p:nvSpPr>
          <p:spPr bwMode="auto">
            <a:xfrm>
              <a:off x="1488" y="1968"/>
              <a:ext cx="480"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L2</a:t>
              </a:r>
            </a:p>
          </p:txBody>
        </p:sp>
        <p:sp>
          <p:nvSpPr>
            <p:cNvPr id="66587" name="Oval 27"/>
            <p:cNvSpPr>
              <a:spLocks noChangeArrowheads="1"/>
            </p:cNvSpPr>
            <p:nvPr/>
          </p:nvSpPr>
          <p:spPr bwMode="auto">
            <a:xfrm>
              <a:off x="4896" y="1920"/>
              <a:ext cx="480" cy="384"/>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L6</a:t>
              </a:r>
            </a:p>
          </p:txBody>
        </p:sp>
        <p:sp>
          <p:nvSpPr>
            <p:cNvPr id="66588" name="Oval 28"/>
            <p:cNvSpPr>
              <a:spLocks noChangeArrowheads="1"/>
            </p:cNvSpPr>
            <p:nvPr/>
          </p:nvSpPr>
          <p:spPr bwMode="auto">
            <a:xfrm>
              <a:off x="2400" y="1920"/>
              <a:ext cx="480"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L3</a:t>
              </a:r>
            </a:p>
          </p:txBody>
        </p:sp>
        <p:sp>
          <p:nvSpPr>
            <p:cNvPr id="66589" name="Oval 29"/>
            <p:cNvSpPr>
              <a:spLocks noChangeArrowheads="1"/>
            </p:cNvSpPr>
            <p:nvPr/>
          </p:nvSpPr>
          <p:spPr bwMode="auto">
            <a:xfrm>
              <a:off x="4080" y="1968"/>
              <a:ext cx="480" cy="384"/>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L5</a:t>
              </a:r>
            </a:p>
          </p:txBody>
        </p:sp>
        <p:sp>
          <p:nvSpPr>
            <p:cNvPr id="66590" name="Oval 30"/>
            <p:cNvSpPr>
              <a:spLocks noChangeArrowheads="1"/>
            </p:cNvSpPr>
            <p:nvPr/>
          </p:nvSpPr>
          <p:spPr bwMode="auto">
            <a:xfrm>
              <a:off x="3312" y="1968"/>
              <a:ext cx="480"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L4</a:t>
              </a:r>
            </a:p>
          </p:txBody>
        </p:sp>
        <p:sp>
          <p:nvSpPr>
            <p:cNvPr id="66591" name="Oval 31"/>
            <p:cNvSpPr>
              <a:spLocks noChangeArrowheads="1"/>
            </p:cNvSpPr>
            <p:nvPr/>
          </p:nvSpPr>
          <p:spPr bwMode="auto">
            <a:xfrm>
              <a:off x="720" y="1968"/>
              <a:ext cx="480"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L1</a:t>
              </a:r>
            </a:p>
          </p:txBody>
        </p:sp>
      </p:grpSp>
      <p:grpSp>
        <p:nvGrpSpPr>
          <p:cNvPr id="66594" name="Group 34"/>
          <p:cNvGrpSpPr>
            <a:grpSpLocks/>
          </p:cNvGrpSpPr>
          <p:nvPr/>
        </p:nvGrpSpPr>
        <p:grpSpPr bwMode="auto">
          <a:xfrm>
            <a:off x="2514601" y="5181600"/>
            <a:ext cx="407988" cy="609600"/>
            <a:chOff x="624" y="3264"/>
            <a:chExt cx="257" cy="384"/>
          </a:xfrm>
        </p:grpSpPr>
        <p:sp>
          <p:nvSpPr>
            <p:cNvPr id="66592" name="Line 32"/>
            <p:cNvSpPr>
              <a:spLocks noChangeShapeType="1"/>
            </p:cNvSpPr>
            <p:nvPr/>
          </p:nvSpPr>
          <p:spPr bwMode="auto">
            <a:xfrm>
              <a:off x="864" y="3264"/>
              <a:ext cx="0"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93" name="Text Box 33"/>
            <p:cNvSpPr txBox="1">
              <a:spLocks noChangeArrowheads="1"/>
            </p:cNvSpPr>
            <p:nvPr/>
          </p:nvSpPr>
          <p:spPr bwMode="auto">
            <a:xfrm>
              <a:off x="624" y="3312"/>
              <a:ext cx="25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p>
          </p:txBody>
        </p:sp>
      </p:grpSp>
      <p:grpSp>
        <p:nvGrpSpPr>
          <p:cNvPr id="66595" name="Group 35"/>
          <p:cNvGrpSpPr>
            <a:grpSpLocks/>
          </p:cNvGrpSpPr>
          <p:nvPr/>
        </p:nvGrpSpPr>
        <p:grpSpPr bwMode="auto">
          <a:xfrm>
            <a:off x="3733801" y="5181600"/>
            <a:ext cx="407988" cy="609600"/>
            <a:chOff x="624" y="3264"/>
            <a:chExt cx="257" cy="384"/>
          </a:xfrm>
        </p:grpSpPr>
        <p:sp>
          <p:nvSpPr>
            <p:cNvPr id="66596" name="Line 36"/>
            <p:cNvSpPr>
              <a:spLocks noChangeShapeType="1"/>
            </p:cNvSpPr>
            <p:nvPr/>
          </p:nvSpPr>
          <p:spPr bwMode="auto">
            <a:xfrm>
              <a:off x="864" y="3264"/>
              <a:ext cx="0"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97" name="Text Box 37"/>
            <p:cNvSpPr txBox="1">
              <a:spLocks noChangeArrowheads="1"/>
            </p:cNvSpPr>
            <p:nvPr/>
          </p:nvSpPr>
          <p:spPr bwMode="auto">
            <a:xfrm>
              <a:off x="624" y="3312"/>
              <a:ext cx="25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p>
          </p:txBody>
        </p:sp>
      </p:grpSp>
      <p:grpSp>
        <p:nvGrpSpPr>
          <p:cNvPr id="66598" name="Group 38"/>
          <p:cNvGrpSpPr>
            <a:grpSpLocks/>
          </p:cNvGrpSpPr>
          <p:nvPr/>
        </p:nvGrpSpPr>
        <p:grpSpPr bwMode="auto">
          <a:xfrm>
            <a:off x="6629401" y="5181600"/>
            <a:ext cx="407988" cy="609600"/>
            <a:chOff x="624" y="3264"/>
            <a:chExt cx="257" cy="384"/>
          </a:xfrm>
        </p:grpSpPr>
        <p:sp>
          <p:nvSpPr>
            <p:cNvPr id="66599" name="Line 39"/>
            <p:cNvSpPr>
              <a:spLocks noChangeShapeType="1"/>
            </p:cNvSpPr>
            <p:nvPr/>
          </p:nvSpPr>
          <p:spPr bwMode="auto">
            <a:xfrm>
              <a:off x="864" y="3264"/>
              <a:ext cx="0"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00" name="Text Box 40"/>
            <p:cNvSpPr txBox="1">
              <a:spLocks noChangeArrowheads="1"/>
            </p:cNvSpPr>
            <p:nvPr/>
          </p:nvSpPr>
          <p:spPr bwMode="auto">
            <a:xfrm>
              <a:off x="624" y="3312"/>
              <a:ext cx="25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p>
          </p:txBody>
        </p:sp>
      </p:grpSp>
      <p:grpSp>
        <p:nvGrpSpPr>
          <p:cNvPr id="66601" name="Group 41"/>
          <p:cNvGrpSpPr>
            <a:grpSpLocks/>
          </p:cNvGrpSpPr>
          <p:nvPr/>
        </p:nvGrpSpPr>
        <p:grpSpPr bwMode="auto">
          <a:xfrm>
            <a:off x="5181601" y="5105400"/>
            <a:ext cx="407988" cy="609600"/>
            <a:chOff x="624" y="3264"/>
            <a:chExt cx="257" cy="384"/>
          </a:xfrm>
        </p:grpSpPr>
        <p:sp>
          <p:nvSpPr>
            <p:cNvPr id="66602" name="Line 42"/>
            <p:cNvSpPr>
              <a:spLocks noChangeShapeType="1"/>
            </p:cNvSpPr>
            <p:nvPr/>
          </p:nvSpPr>
          <p:spPr bwMode="auto">
            <a:xfrm>
              <a:off x="864" y="3264"/>
              <a:ext cx="0"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03" name="Text Box 43"/>
            <p:cNvSpPr txBox="1">
              <a:spLocks noChangeArrowheads="1"/>
            </p:cNvSpPr>
            <p:nvPr/>
          </p:nvSpPr>
          <p:spPr bwMode="auto">
            <a:xfrm>
              <a:off x="624" y="3312"/>
              <a:ext cx="25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p>
          </p:txBody>
        </p:sp>
      </p:grpSp>
      <p:grpSp>
        <p:nvGrpSpPr>
          <p:cNvPr id="66604" name="Group 44"/>
          <p:cNvGrpSpPr>
            <a:grpSpLocks/>
          </p:cNvGrpSpPr>
          <p:nvPr/>
        </p:nvGrpSpPr>
        <p:grpSpPr bwMode="auto">
          <a:xfrm>
            <a:off x="9144001" y="5105400"/>
            <a:ext cx="390525" cy="609600"/>
            <a:chOff x="624" y="3264"/>
            <a:chExt cx="246" cy="384"/>
          </a:xfrm>
        </p:grpSpPr>
        <p:sp>
          <p:nvSpPr>
            <p:cNvPr id="66605" name="Line 45"/>
            <p:cNvSpPr>
              <a:spLocks noChangeShapeType="1"/>
            </p:cNvSpPr>
            <p:nvPr/>
          </p:nvSpPr>
          <p:spPr bwMode="auto">
            <a:xfrm>
              <a:off x="864" y="3264"/>
              <a:ext cx="0"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06" name="Text Box 46"/>
            <p:cNvSpPr txBox="1">
              <a:spLocks noChangeArrowheads="1"/>
            </p:cNvSpPr>
            <p:nvPr/>
          </p:nvSpPr>
          <p:spPr bwMode="auto">
            <a:xfrm>
              <a:off x="624" y="3312"/>
              <a:ext cx="246"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FF0000"/>
                  </a:solidFill>
                </a:rPr>
                <a:t>R</a:t>
              </a:r>
              <a:endParaRPr lang="en-US" altLang="en-US" dirty="0"/>
            </a:p>
          </p:txBody>
        </p:sp>
      </p:grpSp>
      <p:grpSp>
        <p:nvGrpSpPr>
          <p:cNvPr id="66607" name="Group 47"/>
          <p:cNvGrpSpPr>
            <a:grpSpLocks/>
          </p:cNvGrpSpPr>
          <p:nvPr/>
        </p:nvGrpSpPr>
        <p:grpSpPr bwMode="auto">
          <a:xfrm>
            <a:off x="7848601" y="5181600"/>
            <a:ext cx="390525" cy="609600"/>
            <a:chOff x="624" y="3264"/>
            <a:chExt cx="246" cy="384"/>
          </a:xfrm>
        </p:grpSpPr>
        <p:sp>
          <p:nvSpPr>
            <p:cNvPr id="66608" name="Line 48"/>
            <p:cNvSpPr>
              <a:spLocks noChangeShapeType="1"/>
            </p:cNvSpPr>
            <p:nvPr/>
          </p:nvSpPr>
          <p:spPr bwMode="auto">
            <a:xfrm>
              <a:off x="864" y="3264"/>
              <a:ext cx="0"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09" name="Text Box 49"/>
            <p:cNvSpPr txBox="1">
              <a:spLocks noChangeArrowheads="1"/>
            </p:cNvSpPr>
            <p:nvPr/>
          </p:nvSpPr>
          <p:spPr bwMode="auto">
            <a:xfrm>
              <a:off x="624" y="3312"/>
              <a:ext cx="246"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FF0000"/>
                  </a:solidFill>
                </a:rPr>
                <a:t>R</a:t>
              </a:r>
            </a:p>
          </p:txBody>
        </p:sp>
      </p:grpSp>
      <p:sp>
        <p:nvSpPr>
          <p:cNvPr id="66610" name="Text Box 50"/>
          <p:cNvSpPr txBox="1">
            <a:spLocks noChangeArrowheads="1"/>
          </p:cNvSpPr>
          <p:nvPr/>
        </p:nvSpPr>
        <p:spPr bwMode="auto">
          <a:xfrm>
            <a:off x="1812926" y="5980113"/>
            <a:ext cx="141417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Decision?</a:t>
            </a:r>
          </a:p>
        </p:txBody>
      </p:sp>
      <p:sp>
        <p:nvSpPr>
          <p:cNvPr id="66611" name="Text Box 51"/>
          <p:cNvSpPr txBox="1">
            <a:spLocks noChangeArrowheads="1"/>
          </p:cNvSpPr>
          <p:nvPr/>
        </p:nvSpPr>
        <p:spPr bwMode="auto">
          <a:xfrm>
            <a:off x="1828800" y="3886201"/>
            <a:ext cx="15183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Messages?</a:t>
            </a:r>
          </a:p>
        </p:txBody>
      </p:sp>
      <p:sp>
        <p:nvSpPr>
          <p:cNvPr id="66612" name="Text Box 52"/>
          <p:cNvSpPr txBox="1">
            <a:spLocks noChangeArrowheads="1"/>
          </p:cNvSpPr>
          <p:nvPr/>
        </p:nvSpPr>
        <p:spPr bwMode="auto">
          <a:xfrm>
            <a:off x="3641725" y="5903914"/>
            <a:ext cx="717600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majority(A,A,A,A,R,R) ==&gt; All loyal lieutenants attack!</a:t>
            </a:r>
          </a:p>
        </p:txBody>
      </p:sp>
    </p:spTree>
    <p:extLst>
      <p:ext uri="{BB962C8B-B14F-4D97-AF65-F5344CB8AC3E}">
        <p14:creationId xmlns:p14="http://schemas.microsoft.com/office/powerpoint/2010/main" val="28743627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658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665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6659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6660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6659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6660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6660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66610"/>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666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610" grpId="0" autoUpdateAnimBg="0"/>
      <p:bldP spid="66612"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en-US" dirty="0"/>
              <a:t>Bigger Example: Bad </a:t>
            </a:r>
            <a:r>
              <a:rPr lang="en-US" altLang="en-US" dirty="0" err="1"/>
              <a:t>Commander+Lieutenant</a:t>
            </a:r>
            <a:endParaRPr lang="en-US" altLang="en-US" dirty="0"/>
          </a:p>
        </p:txBody>
      </p:sp>
      <p:sp>
        <p:nvSpPr>
          <p:cNvPr id="67587" name="Rectangle 3"/>
          <p:cNvSpPr>
            <a:spLocks noGrp="1" noChangeArrowheads="1"/>
          </p:cNvSpPr>
          <p:nvPr>
            <p:ph type="body" idx="1"/>
          </p:nvPr>
        </p:nvSpPr>
        <p:spPr/>
        <p:txBody>
          <a:bodyPr/>
          <a:lstStyle/>
          <a:p>
            <a:r>
              <a:rPr lang="en-US" altLang="en-US"/>
              <a:t>Scenario: m=2, n=7, traitors=C, L6</a:t>
            </a:r>
          </a:p>
        </p:txBody>
      </p:sp>
      <p:sp>
        <p:nvSpPr>
          <p:cNvPr id="67588" name="Oval 4"/>
          <p:cNvSpPr>
            <a:spLocks noChangeArrowheads="1"/>
          </p:cNvSpPr>
          <p:nvPr/>
        </p:nvSpPr>
        <p:spPr bwMode="auto">
          <a:xfrm>
            <a:off x="5257800" y="2286000"/>
            <a:ext cx="762000" cy="609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C</a:t>
            </a:r>
          </a:p>
        </p:txBody>
      </p:sp>
      <p:sp>
        <p:nvSpPr>
          <p:cNvPr id="67589" name="Freeform 5"/>
          <p:cNvSpPr>
            <a:spLocks/>
          </p:cNvSpPr>
          <p:nvPr/>
        </p:nvSpPr>
        <p:spPr bwMode="auto">
          <a:xfrm>
            <a:off x="4191000" y="2743200"/>
            <a:ext cx="1143000" cy="533400"/>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0" name="Freeform 6"/>
          <p:cNvSpPr>
            <a:spLocks/>
          </p:cNvSpPr>
          <p:nvPr/>
        </p:nvSpPr>
        <p:spPr bwMode="auto">
          <a:xfrm flipH="1">
            <a:off x="5943600" y="2743199"/>
            <a:ext cx="1100138" cy="533399"/>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1" name="Freeform 7"/>
          <p:cNvSpPr>
            <a:spLocks/>
          </p:cNvSpPr>
          <p:nvPr/>
        </p:nvSpPr>
        <p:spPr bwMode="auto">
          <a:xfrm flipH="1">
            <a:off x="5562600" y="2895600"/>
            <a:ext cx="76200" cy="457200"/>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6" name="Oval 12"/>
          <p:cNvSpPr>
            <a:spLocks noChangeArrowheads="1"/>
          </p:cNvSpPr>
          <p:nvPr/>
        </p:nvSpPr>
        <p:spPr bwMode="auto">
          <a:xfrm>
            <a:off x="3886200" y="3276600"/>
            <a:ext cx="7620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L2</a:t>
            </a:r>
          </a:p>
        </p:txBody>
      </p:sp>
      <p:sp>
        <p:nvSpPr>
          <p:cNvPr id="67597" name="Oval 13"/>
          <p:cNvSpPr>
            <a:spLocks noChangeArrowheads="1"/>
          </p:cNvSpPr>
          <p:nvPr/>
        </p:nvSpPr>
        <p:spPr bwMode="auto">
          <a:xfrm>
            <a:off x="9296400" y="3200400"/>
            <a:ext cx="762000" cy="609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L6</a:t>
            </a:r>
          </a:p>
        </p:txBody>
      </p:sp>
      <p:sp>
        <p:nvSpPr>
          <p:cNvPr id="67598" name="Oval 14"/>
          <p:cNvSpPr>
            <a:spLocks noChangeArrowheads="1"/>
          </p:cNvSpPr>
          <p:nvPr/>
        </p:nvSpPr>
        <p:spPr bwMode="auto">
          <a:xfrm>
            <a:off x="5334000" y="3200400"/>
            <a:ext cx="7620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L3</a:t>
            </a:r>
          </a:p>
        </p:txBody>
      </p:sp>
      <p:sp>
        <p:nvSpPr>
          <p:cNvPr id="67599" name="Oval 15"/>
          <p:cNvSpPr>
            <a:spLocks noChangeArrowheads="1"/>
          </p:cNvSpPr>
          <p:nvPr/>
        </p:nvSpPr>
        <p:spPr bwMode="auto">
          <a:xfrm>
            <a:off x="8001000" y="3276600"/>
            <a:ext cx="7620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L5</a:t>
            </a:r>
          </a:p>
        </p:txBody>
      </p:sp>
      <p:sp>
        <p:nvSpPr>
          <p:cNvPr id="67600" name="Oval 16"/>
          <p:cNvSpPr>
            <a:spLocks noChangeArrowheads="1"/>
          </p:cNvSpPr>
          <p:nvPr/>
        </p:nvSpPr>
        <p:spPr bwMode="auto">
          <a:xfrm>
            <a:off x="6781800" y="3276600"/>
            <a:ext cx="7620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L4</a:t>
            </a:r>
          </a:p>
        </p:txBody>
      </p:sp>
      <p:sp>
        <p:nvSpPr>
          <p:cNvPr id="67601" name="Oval 17"/>
          <p:cNvSpPr>
            <a:spLocks noChangeArrowheads="1"/>
          </p:cNvSpPr>
          <p:nvPr/>
        </p:nvSpPr>
        <p:spPr bwMode="auto">
          <a:xfrm>
            <a:off x="2667000" y="3276600"/>
            <a:ext cx="7620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L1</a:t>
            </a:r>
          </a:p>
        </p:txBody>
      </p:sp>
      <p:sp>
        <p:nvSpPr>
          <p:cNvPr id="67602" name="Freeform 18"/>
          <p:cNvSpPr>
            <a:spLocks/>
          </p:cNvSpPr>
          <p:nvPr/>
        </p:nvSpPr>
        <p:spPr bwMode="auto">
          <a:xfrm>
            <a:off x="3124200" y="2667000"/>
            <a:ext cx="2133600" cy="533400"/>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4" name="Freeform 20"/>
          <p:cNvSpPr>
            <a:spLocks/>
          </p:cNvSpPr>
          <p:nvPr/>
        </p:nvSpPr>
        <p:spPr bwMode="auto">
          <a:xfrm flipH="1">
            <a:off x="6019800" y="2514600"/>
            <a:ext cx="2133600" cy="762000"/>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5" name="Freeform 21"/>
          <p:cNvSpPr>
            <a:spLocks/>
          </p:cNvSpPr>
          <p:nvPr/>
        </p:nvSpPr>
        <p:spPr bwMode="auto">
          <a:xfrm flipH="1">
            <a:off x="6019800" y="2514600"/>
            <a:ext cx="3505200" cy="762000"/>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7636" name="Group 52"/>
          <p:cNvGrpSpPr>
            <a:grpSpLocks/>
          </p:cNvGrpSpPr>
          <p:nvPr/>
        </p:nvGrpSpPr>
        <p:grpSpPr bwMode="auto">
          <a:xfrm>
            <a:off x="3124200" y="2590802"/>
            <a:ext cx="6434138" cy="842963"/>
            <a:chOff x="1008" y="1536"/>
            <a:chExt cx="4053" cy="531"/>
          </a:xfrm>
        </p:grpSpPr>
        <p:sp>
          <p:nvSpPr>
            <p:cNvPr id="67592" name="Text Box 8"/>
            <p:cNvSpPr txBox="1">
              <a:spLocks noChangeArrowheads="1"/>
            </p:cNvSpPr>
            <p:nvPr/>
          </p:nvSpPr>
          <p:spPr bwMode="auto">
            <a:xfrm>
              <a:off x="1872" y="1728"/>
              <a:ext cx="246"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R</a:t>
              </a:r>
            </a:p>
          </p:txBody>
        </p:sp>
        <p:sp>
          <p:nvSpPr>
            <p:cNvPr id="67593" name="Text Box 9"/>
            <p:cNvSpPr txBox="1">
              <a:spLocks noChangeArrowheads="1"/>
            </p:cNvSpPr>
            <p:nvPr/>
          </p:nvSpPr>
          <p:spPr bwMode="auto">
            <a:xfrm>
              <a:off x="2256" y="1680"/>
              <a:ext cx="25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p>
          </p:txBody>
        </p:sp>
        <p:sp>
          <p:nvSpPr>
            <p:cNvPr id="67594" name="Text Box 10"/>
            <p:cNvSpPr txBox="1">
              <a:spLocks noChangeArrowheads="1"/>
            </p:cNvSpPr>
            <p:nvPr/>
          </p:nvSpPr>
          <p:spPr bwMode="auto">
            <a:xfrm>
              <a:off x="3168" y="1728"/>
              <a:ext cx="246"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R</a:t>
              </a:r>
            </a:p>
          </p:txBody>
        </p:sp>
        <p:sp>
          <p:nvSpPr>
            <p:cNvPr id="67603" name="Text Box 19"/>
            <p:cNvSpPr txBox="1">
              <a:spLocks noChangeArrowheads="1"/>
            </p:cNvSpPr>
            <p:nvPr/>
          </p:nvSpPr>
          <p:spPr bwMode="auto">
            <a:xfrm>
              <a:off x="1008" y="1536"/>
              <a:ext cx="25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p>
          </p:txBody>
        </p:sp>
        <p:sp>
          <p:nvSpPr>
            <p:cNvPr id="67606" name="Text Box 22"/>
            <p:cNvSpPr txBox="1">
              <a:spLocks noChangeArrowheads="1"/>
            </p:cNvSpPr>
            <p:nvPr/>
          </p:nvSpPr>
          <p:spPr bwMode="auto">
            <a:xfrm>
              <a:off x="3792" y="1776"/>
              <a:ext cx="25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p>
          </p:txBody>
        </p:sp>
        <p:sp>
          <p:nvSpPr>
            <p:cNvPr id="67607" name="Text Box 23"/>
            <p:cNvSpPr txBox="1">
              <a:spLocks noChangeArrowheads="1"/>
            </p:cNvSpPr>
            <p:nvPr/>
          </p:nvSpPr>
          <p:spPr bwMode="auto">
            <a:xfrm>
              <a:off x="4848" y="1632"/>
              <a:ext cx="21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x</a:t>
              </a:r>
            </a:p>
          </p:txBody>
        </p:sp>
      </p:grpSp>
      <p:grpSp>
        <p:nvGrpSpPr>
          <p:cNvPr id="67639" name="Group 55"/>
          <p:cNvGrpSpPr>
            <a:grpSpLocks/>
          </p:cNvGrpSpPr>
          <p:nvPr/>
        </p:nvGrpSpPr>
        <p:grpSpPr bwMode="auto">
          <a:xfrm>
            <a:off x="8763002" y="5105404"/>
            <a:ext cx="1571626" cy="995363"/>
            <a:chOff x="4560" y="3216"/>
            <a:chExt cx="990" cy="627"/>
          </a:xfrm>
        </p:grpSpPr>
        <p:sp>
          <p:nvSpPr>
            <p:cNvPr id="67628" name="Line 44"/>
            <p:cNvSpPr>
              <a:spLocks noChangeShapeType="1"/>
            </p:cNvSpPr>
            <p:nvPr/>
          </p:nvSpPr>
          <p:spPr bwMode="auto">
            <a:xfrm>
              <a:off x="5040" y="3216"/>
              <a:ext cx="0"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29" name="Text Box 45"/>
            <p:cNvSpPr txBox="1">
              <a:spLocks noChangeArrowheads="1"/>
            </p:cNvSpPr>
            <p:nvPr/>
          </p:nvSpPr>
          <p:spPr bwMode="auto">
            <a:xfrm>
              <a:off x="4560" y="3552"/>
              <a:ext cx="990"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FF0000"/>
                  </a:solidFill>
                </a:rPr>
                <a:t>A,R,A,R,A</a:t>
              </a:r>
              <a:endParaRPr lang="en-US" altLang="en-US"/>
            </a:p>
          </p:txBody>
        </p:sp>
      </p:grpSp>
      <p:grpSp>
        <p:nvGrpSpPr>
          <p:cNvPr id="67637" name="Group 53"/>
          <p:cNvGrpSpPr>
            <a:grpSpLocks/>
          </p:cNvGrpSpPr>
          <p:nvPr/>
        </p:nvGrpSpPr>
        <p:grpSpPr bwMode="auto">
          <a:xfrm>
            <a:off x="2514600" y="5105400"/>
            <a:ext cx="5741988" cy="685800"/>
            <a:chOff x="624" y="3216"/>
            <a:chExt cx="3617" cy="432"/>
          </a:xfrm>
        </p:grpSpPr>
        <p:grpSp>
          <p:nvGrpSpPr>
            <p:cNvPr id="67615" name="Group 31"/>
            <p:cNvGrpSpPr>
              <a:grpSpLocks/>
            </p:cNvGrpSpPr>
            <p:nvPr/>
          </p:nvGrpSpPr>
          <p:grpSpPr bwMode="auto">
            <a:xfrm>
              <a:off x="624" y="3264"/>
              <a:ext cx="257" cy="384"/>
              <a:chOff x="624" y="3264"/>
              <a:chExt cx="257" cy="384"/>
            </a:xfrm>
          </p:grpSpPr>
          <p:sp>
            <p:nvSpPr>
              <p:cNvPr id="67616" name="Line 32"/>
              <p:cNvSpPr>
                <a:spLocks noChangeShapeType="1"/>
              </p:cNvSpPr>
              <p:nvPr/>
            </p:nvSpPr>
            <p:spPr bwMode="auto">
              <a:xfrm>
                <a:off x="864" y="3264"/>
                <a:ext cx="0"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17" name="Text Box 33"/>
              <p:cNvSpPr txBox="1">
                <a:spLocks noChangeArrowheads="1"/>
              </p:cNvSpPr>
              <p:nvPr/>
            </p:nvSpPr>
            <p:spPr bwMode="auto">
              <a:xfrm>
                <a:off x="624" y="3312"/>
                <a:ext cx="25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p>
            </p:txBody>
          </p:sp>
        </p:grpSp>
        <p:grpSp>
          <p:nvGrpSpPr>
            <p:cNvPr id="67618" name="Group 34"/>
            <p:cNvGrpSpPr>
              <a:grpSpLocks/>
            </p:cNvGrpSpPr>
            <p:nvPr/>
          </p:nvGrpSpPr>
          <p:grpSpPr bwMode="auto">
            <a:xfrm>
              <a:off x="1392" y="3264"/>
              <a:ext cx="246" cy="384"/>
              <a:chOff x="624" y="3264"/>
              <a:chExt cx="246" cy="384"/>
            </a:xfrm>
          </p:grpSpPr>
          <p:sp>
            <p:nvSpPr>
              <p:cNvPr id="67619" name="Line 35"/>
              <p:cNvSpPr>
                <a:spLocks noChangeShapeType="1"/>
              </p:cNvSpPr>
              <p:nvPr/>
            </p:nvSpPr>
            <p:spPr bwMode="auto">
              <a:xfrm>
                <a:off x="864" y="3264"/>
                <a:ext cx="0"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20" name="Text Box 36"/>
              <p:cNvSpPr txBox="1">
                <a:spLocks noChangeArrowheads="1"/>
              </p:cNvSpPr>
              <p:nvPr/>
            </p:nvSpPr>
            <p:spPr bwMode="auto">
              <a:xfrm>
                <a:off x="624" y="3312"/>
                <a:ext cx="246"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R</a:t>
                </a:r>
              </a:p>
            </p:txBody>
          </p:sp>
        </p:grpSp>
        <p:grpSp>
          <p:nvGrpSpPr>
            <p:cNvPr id="67621" name="Group 37"/>
            <p:cNvGrpSpPr>
              <a:grpSpLocks/>
            </p:cNvGrpSpPr>
            <p:nvPr/>
          </p:nvGrpSpPr>
          <p:grpSpPr bwMode="auto">
            <a:xfrm>
              <a:off x="3216" y="3264"/>
              <a:ext cx="246" cy="384"/>
              <a:chOff x="624" y="3264"/>
              <a:chExt cx="246" cy="384"/>
            </a:xfrm>
          </p:grpSpPr>
          <p:sp>
            <p:nvSpPr>
              <p:cNvPr id="67622" name="Line 38"/>
              <p:cNvSpPr>
                <a:spLocks noChangeShapeType="1"/>
              </p:cNvSpPr>
              <p:nvPr/>
            </p:nvSpPr>
            <p:spPr bwMode="auto">
              <a:xfrm>
                <a:off x="864" y="3264"/>
                <a:ext cx="0"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23" name="Text Box 39"/>
              <p:cNvSpPr txBox="1">
                <a:spLocks noChangeArrowheads="1"/>
              </p:cNvSpPr>
              <p:nvPr/>
            </p:nvSpPr>
            <p:spPr bwMode="auto">
              <a:xfrm>
                <a:off x="624" y="3312"/>
                <a:ext cx="246"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R</a:t>
                </a:r>
              </a:p>
            </p:txBody>
          </p:sp>
        </p:grpSp>
        <p:grpSp>
          <p:nvGrpSpPr>
            <p:cNvPr id="67624" name="Group 40"/>
            <p:cNvGrpSpPr>
              <a:grpSpLocks/>
            </p:cNvGrpSpPr>
            <p:nvPr/>
          </p:nvGrpSpPr>
          <p:grpSpPr bwMode="auto">
            <a:xfrm>
              <a:off x="2304" y="3216"/>
              <a:ext cx="257" cy="384"/>
              <a:chOff x="624" y="3264"/>
              <a:chExt cx="257" cy="384"/>
            </a:xfrm>
          </p:grpSpPr>
          <p:sp>
            <p:nvSpPr>
              <p:cNvPr id="67625" name="Line 41"/>
              <p:cNvSpPr>
                <a:spLocks noChangeShapeType="1"/>
              </p:cNvSpPr>
              <p:nvPr/>
            </p:nvSpPr>
            <p:spPr bwMode="auto">
              <a:xfrm>
                <a:off x="864" y="3264"/>
                <a:ext cx="0"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26" name="Text Box 42"/>
              <p:cNvSpPr txBox="1">
                <a:spLocks noChangeArrowheads="1"/>
              </p:cNvSpPr>
              <p:nvPr/>
            </p:nvSpPr>
            <p:spPr bwMode="auto">
              <a:xfrm>
                <a:off x="624" y="3312"/>
                <a:ext cx="25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p>
            </p:txBody>
          </p:sp>
        </p:grpSp>
        <p:grpSp>
          <p:nvGrpSpPr>
            <p:cNvPr id="67630" name="Group 46"/>
            <p:cNvGrpSpPr>
              <a:grpSpLocks/>
            </p:cNvGrpSpPr>
            <p:nvPr/>
          </p:nvGrpSpPr>
          <p:grpSpPr bwMode="auto">
            <a:xfrm>
              <a:off x="3984" y="3264"/>
              <a:ext cx="257" cy="384"/>
              <a:chOff x="624" y="3264"/>
              <a:chExt cx="257" cy="384"/>
            </a:xfrm>
          </p:grpSpPr>
          <p:sp>
            <p:nvSpPr>
              <p:cNvPr id="67631" name="Line 47"/>
              <p:cNvSpPr>
                <a:spLocks noChangeShapeType="1"/>
              </p:cNvSpPr>
              <p:nvPr/>
            </p:nvSpPr>
            <p:spPr bwMode="auto">
              <a:xfrm>
                <a:off x="864" y="3264"/>
                <a:ext cx="0"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32" name="Text Box 48"/>
              <p:cNvSpPr txBox="1">
                <a:spLocks noChangeArrowheads="1"/>
              </p:cNvSpPr>
              <p:nvPr/>
            </p:nvSpPr>
            <p:spPr bwMode="auto">
              <a:xfrm>
                <a:off x="624" y="3312"/>
                <a:ext cx="25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a:t>
                </a:r>
                <a:endParaRPr lang="en-US" altLang="en-US">
                  <a:solidFill>
                    <a:srgbClr val="FF0000"/>
                  </a:solidFill>
                </a:endParaRPr>
              </a:p>
            </p:txBody>
          </p:sp>
        </p:grpSp>
      </p:grpSp>
      <p:sp>
        <p:nvSpPr>
          <p:cNvPr id="67633" name="Text Box 49"/>
          <p:cNvSpPr txBox="1">
            <a:spLocks noChangeArrowheads="1"/>
          </p:cNvSpPr>
          <p:nvPr/>
        </p:nvSpPr>
        <p:spPr bwMode="auto">
          <a:xfrm>
            <a:off x="1812926" y="5980113"/>
            <a:ext cx="141417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Decision?</a:t>
            </a:r>
          </a:p>
        </p:txBody>
      </p:sp>
      <p:grpSp>
        <p:nvGrpSpPr>
          <p:cNvPr id="67640" name="Group 56"/>
          <p:cNvGrpSpPr>
            <a:grpSpLocks/>
          </p:cNvGrpSpPr>
          <p:nvPr/>
        </p:nvGrpSpPr>
        <p:grpSpPr bwMode="auto">
          <a:xfrm>
            <a:off x="1828800" y="3886200"/>
            <a:ext cx="8077200" cy="1295400"/>
            <a:chOff x="192" y="2448"/>
            <a:chExt cx="5088" cy="816"/>
          </a:xfrm>
        </p:grpSpPr>
        <p:grpSp>
          <p:nvGrpSpPr>
            <p:cNvPr id="67638" name="Group 54"/>
            <p:cNvGrpSpPr>
              <a:grpSpLocks/>
            </p:cNvGrpSpPr>
            <p:nvPr/>
          </p:nvGrpSpPr>
          <p:grpSpPr bwMode="auto">
            <a:xfrm>
              <a:off x="624" y="2832"/>
              <a:ext cx="4656" cy="432"/>
              <a:chOff x="624" y="2832"/>
              <a:chExt cx="4656" cy="432"/>
            </a:xfrm>
          </p:grpSpPr>
          <p:sp>
            <p:nvSpPr>
              <p:cNvPr id="67609" name="Oval 25"/>
              <p:cNvSpPr>
                <a:spLocks noChangeArrowheads="1"/>
              </p:cNvSpPr>
              <p:nvPr/>
            </p:nvSpPr>
            <p:spPr bwMode="auto">
              <a:xfrm>
                <a:off x="1392" y="2880"/>
                <a:ext cx="480"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L2</a:t>
                </a:r>
              </a:p>
            </p:txBody>
          </p:sp>
          <p:sp>
            <p:nvSpPr>
              <p:cNvPr id="67610" name="Oval 26"/>
              <p:cNvSpPr>
                <a:spLocks noChangeArrowheads="1"/>
              </p:cNvSpPr>
              <p:nvPr/>
            </p:nvSpPr>
            <p:spPr bwMode="auto">
              <a:xfrm>
                <a:off x="4800" y="2832"/>
                <a:ext cx="480" cy="384"/>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L6</a:t>
                </a:r>
              </a:p>
            </p:txBody>
          </p:sp>
          <p:sp>
            <p:nvSpPr>
              <p:cNvPr id="67611" name="Oval 27"/>
              <p:cNvSpPr>
                <a:spLocks noChangeArrowheads="1"/>
              </p:cNvSpPr>
              <p:nvPr/>
            </p:nvSpPr>
            <p:spPr bwMode="auto">
              <a:xfrm>
                <a:off x="2304" y="2832"/>
                <a:ext cx="480"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L3</a:t>
                </a:r>
              </a:p>
            </p:txBody>
          </p:sp>
          <p:sp>
            <p:nvSpPr>
              <p:cNvPr id="67612" name="Oval 28"/>
              <p:cNvSpPr>
                <a:spLocks noChangeArrowheads="1"/>
              </p:cNvSpPr>
              <p:nvPr/>
            </p:nvSpPr>
            <p:spPr bwMode="auto">
              <a:xfrm>
                <a:off x="3984" y="2880"/>
                <a:ext cx="480"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L5</a:t>
                </a:r>
              </a:p>
            </p:txBody>
          </p:sp>
          <p:sp>
            <p:nvSpPr>
              <p:cNvPr id="67613" name="Oval 29"/>
              <p:cNvSpPr>
                <a:spLocks noChangeArrowheads="1"/>
              </p:cNvSpPr>
              <p:nvPr/>
            </p:nvSpPr>
            <p:spPr bwMode="auto">
              <a:xfrm>
                <a:off x="3216" y="2880"/>
                <a:ext cx="480"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L4</a:t>
                </a:r>
              </a:p>
            </p:txBody>
          </p:sp>
          <p:sp>
            <p:nvSpPr>
              <p:cNvPr id="67614" name="Oval 30"/>
              <p:cNvSpPr>
                <a:spLocks noChangeArrowheads="1"/>
              </p:cNvSpPr>
              <p:nvPr/>
            </p:nvSpPr>
            <p:spPr bwMode="auto">
              <a:xfrm>
                <a:off x="624" y="2880"/>
                <a:ext cx="480"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L1</a:t>
                </a:r>
              </a:p>
            </p:txBody>
          </p:sp>
        </p:grpSp>
        <p:sp>
          <p:nvSpPr>
            <p:cNvPr id="67634" name="Text Box 50"/>
            <p:cNvSpPr txBox="1">
              <a:spLocks noChangeArrowheads="1"/>
            </p:cNvSpPr>
            <p:nvPr/>
          </p:nvSpPr>
          <p:spPr bwMode="auto">
            <a:xfrm>
              <a:off x="192" y="2448"/>
              <a:ext cx="956"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Messages?</a:t>
              </a:r>
            </a:p>
          </p:txBody>
        </p:sp>
      </p:grpSp>
    </p:spTree>
    <p:extLst>
      <p:ext uri="{BB962C8B-B14F-4D97-AF65-F5344CB8AC3E}">
        <p14:creationId xmlns:p14="http://schemas.microsoft.com/office/powerpoint/2010/main" val="35224053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763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6764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6763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6763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76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33"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ltLang="en-US" dirty="0"/>
              <a:t>Decision with Bad </a:t>
            </a:r>
            <a:r>
              <a:rPr lang="en-US" altLang="en-US" dirty="0" err="1"/>
              <a:t>Commander+Lieutenant</a:t>
            </a:r>
            <a:endParaRPr lang="en-US" altLang="en-US" dirty="0"/>
          </a:p>
        </p:txBody>
      </p:sp>
      <p:sp>
        <p:nvSpPr>
          <p:cNvPr id="68611" name="Rectangle 3"/>
          <p:cNvSpPr>
            <a:spLocks noGrp="1" noChangeArrowheads="1"/>
          </p:cNvSpPr>
          <p:nvPr>
            <p:ph type="body" idx="1"/>
          </p:nvPr>
        </p:nvSpPr>
        <p:spPr/>
        <p:txBody>
          <a:bodyPr/>
          <a:lstStyle/>
          <a:p>
            <a:r>
              <a:rPr lang="en-US" altLang="en-US" dirty="0"/>
              <a:t>L1: majority(A,R,A,R,A,A) ==&gt; Attack</a:t>
            </a:r>
          </a:p>
          <a:p>
            <a:r>
              <a:rPr lang="en-US" altLang="en-US" dirty="0"/>
              <a:t>L2: majority(A,R,A,R,A,R) ==&gt; Retreat</a:t>
            </a:r>
          </a:p>
          <a:p>
            <a:r>
              <a:rPr lang="en-US" altLang="en-US" dirty="0"/>
              <a:t>L3: majority(A,R,A,R,A,A) ==&gt; Attack</a:t>
            </a:r>
          </a:p>
          <a:p>
            <a:r>
              <a:rPr lang="en-US" altLang="en-US" dirty="0"/>
              <a:t>L4: majority(A,R,A,R,A,R) ==&gt; Retreat</a:t>
            </a:r>
          </a:p>
          <a:p>
            <a:r>
              <a:rPr lang="en-US" altLang="en-US" dirty="0"/>
              <a:t>L5: majority(A,R,A,R,A,A) ==&gt; Attack</a:t>
            </a:r>
          </a:p>
          <a:p>
            <a:endParaRPr lang="en-US" altLang="en-US" dirty="0"/>
          </a:p>
          <a:p>
            <a:r>
              <a:rPr lang="en-US" altLang="en-US" dirty="0"/>
              <a:t>Problem: All loyal lieutenants do NOT choose the same action</a:t>
            </a:r>
          </a:p>
        </p:txBody>
      </p:sp>
    </p:spTree>
    <p:extLst>
      <p:ext uri="{BB962C8B-B14F-4D97-AF65-F5344CB8AC3E}">
        <p14:creationId xmlns:p14="http://schemas.microsoft.com/office/powerpoint/2010/main" val="14051163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86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86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86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861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861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86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en-US"/>
              <a:t>Next Step of Algorithm</a:t>
            </a:r>
          </a:p>
        </p:txBody>
      </p:sp>
      <mc:AlternateContent xmlns:mc="http://schemas.openxmlformats.org/markup-compatibility/2006">
        <mc:Choice xmlns:a14="http://schemas.microsoft.com/office/drawing/2010/main" Requires="a14">
          <p:sp>
            <p:nvSpPr>
              <p:cNvPr id="69635" name="Rectangle 3"/>
              <p:cNvSpPr>
                <a:spLocks noGrp="1" noChangeArrowheads="1"/>
              </p:cNvSpPr>
              <p:nvPr>
                <p:ph type="body" idx="1"/>
              </p:nvPr>
            </p:nvSpPr>
            <p:spPr/>
            <p:txBody>
              <a:bodyPr/>
              <a:lstStyle/>
              <a:p>
                <a:pPr>
                  <a:lnSpc>
                    <a:spcPct val="90000"/>
                  </a:lnSpc>
                </a:pPr>
                <a:r>
                  <a:rPr lang="en-US" altLang="en-US" sz="2400" dirty="0"/>
                  <a:t>Verify that lieutenants tell each other the same thing</a:t>
                </a:r>
              </a:p>
              <a:p>
                <a:pPr lvl="1"/>
                <a:r>
                  <a:rPr lang="en-US" altLang="en-US" sz="2000" dirty="0"/>
                  <a:t>Requires </a:t>
                </a:r>
                <a14:m>
                  <m:oMath xmlns:m="http://schemas.openxmlformats.org/officeDocument/2006/math">
                    <m:r>
                      <a:rPr lang="en-US" altLang="en-US" sz="2000" i="1" dirty="0">
                        <a:latin typeface="Cambria Math" panose="02040503050406030204" pitchFamily="18" charset="0"/>
                      </a:rPr>
                      <m:t>𝑚</m:t>
                    </m:r>
                    <m:r>
                      <a:rPr lang="en-US" altLang="en-US" sz="2000" i="1" dirty="0">
                        <a:latin typeface="Cambria Math" panose="02040503050406030204" pitchFamily="18" charset="0"/>
                      </a:rPr>
                      <m:t>+1</m:t>
                    </m:r>
                  </m:oMath>
                </a14:m>
                <a:r>
                  <a:rPr lang="en-US" altLang="en-US" sz="2000" dirty="0"/>
                  <a:t> rounds</a:t>
                </a:r>
              </a:p>
              <a:p>
                <a:r>
                  <a:rPr lang="en-US" altLang="en-US" dirty="0"/>
                  <a:t>What messages does L1 receive in this example?</a:t>
                </a:r>
              </a:p>
              <a:p>
                <a:pPr marL="457200" lvl="1" indent="0">
                  <a:buNone/>
                </a:pPr>
                <a:r>
                  <a:rPr lang="en-US" altLang="en-US" sz="2000" dirty="0"/>
                  <a:t>Round 0: A</a:t>
                </a:r>
              </a:p>
              <a:p>
                <a:pPr marL="457200" lvl="1" indent="0">
                  <a:buNone/>
                </a:pPr>
                <a:r>
                  <a:rPr lang="en-US" altLang="en-US" sz="2000" dirty="0"/>
                  <a:t>Round 1: 2R, 3A, 4R, 5A, </a:t>
                </a:r>
                <a:r>
                  <a:rPr lang="en-US" altLang="en-US" sz="2000" dirty="0">
                    <a:solidFill>
                      <a:srgbClr val="FF0000"/>
                    </a:solidFill>
                  </a:rPr>
                  <a:t>6A (doesn’t know 6 is traitor)</a:t>
                </a:r>
                <a:endParaRPr lang="en-US" altLang="en-US" sz="2000" dirty="0"/>
              </a:p>
              <a:p>
                <a:pPr marL="457200" lvl="1" indent="0">
                  <a:buNone/>
                </a:pPr>
                <a:r>
                  <a:rPr lang="en-US" altLang="en-US" sz="2000" dirty="0"/>
                  <a:t>Round 2:</a:t>
                </a:r>
              </a:p>
              <a:p>
                <a:pPr marL="457200" lvl="1" indent="0">
                  <a:buNone/>
                </a:pPr>
                <a:r>
                  <a:rPr lang="en-US" altLang="en-US" sz="2000" dirty="0"/>
                  <a:t>	2 {      3A, 4R, 5A, 6R}</a:t>
                </a:r>
              </a:p>
              <a:p>
                <a:pPr marL="457200" lvl="1" indent="0">
                  <a:buNone/>
                </a:pPr>
                <a:r>
                  <a:rPr lang="en-US" altLang="en-US" sz="2000" dirty="0"/>
                  <a:t>	3 {2R,       4R, 5A, 6A}</a:t>
                </a:r>
              </a:p>
              <a:p>
                <a:pPr marL="457200" lvl="1" indent="0">
                  <a:buNone/>
                </a:pPr>
                <a:r>
                  <a:rPr lang="en-US" altLang="en-US" sz="2000" dirty="0"/>
                  <a:t>	4 {2R, 3A,       5A, 6R}</a:t>
                </a:r>
              </a:p>
              <a:p>
                <a:pPr marL="457200" lvl="1" indent="0">
                  <a:buNone/>
                </a:pPr>
                <a:r>
                  <a:rPr lang="en-US" altLang="en-US" sz="2000" dirty="0"/>
                  <a:t>	5 {2R, 3A, 4R,       6A}</a:t>
                </a:r>
              </a:p>
              <a:p>
                <a:pPr marL="457200" lvl="1" indent="0">
                  <a:buNone/>
                </a:pPr>
                <a:r>
                  <a:rPr lang="en-US" altLang="en-US" sz="2000" dirty="0"/>
                  <a:t>	6 {   ?,   ?,   ?,   ?        }</a:t>
                </a:r>
              </a:p>
              <a:p>
                <a:pPr>
                  <a:lnSpc>
                    <a:spcPct val="90000"/>
                  </a:lnSpc>
                </a:pPr>
                <a:r>
                  <a:rPr lang="en-US" altLang="en-US" sz="2400" dirty="0"/>
                  <a:t>All see same messages in round 2 from L1, L2, L3, L4, and L5</a:t>
                </a:r>
              </a:p>
              <a:p>
                <a:r>
                  <a:rPr lang="en-US" altLang="en-US" sz="2400" dirty="0"/>
                  <a:t>majority(A,R,A,R,A,-) ==&gt; All attack </a:t>
                </a:r>
              </a:p>
              <a:p>
                <a:pPr>
                  <a:lnSpc>
                    <a:spcPct val="90000"/>
                  </a:lnSpc>
                </a:pPr>
                <a:endParaRPr lang="en-US" altLang="en-US" sz="2400" dirty="0"/>
              </a:p>
            </p:txBody>
          </p:sp>
        </mc:Choice>
        <mc:Fallback>
          <p:sp>
            <p:nvSpPr>
              <p:cNvPr id="69635" name="Rectangle 3"/>
              <p:cNvSpPr>
                <a:spLocks noGrp="1" noRot="1" noChangeAspect="1" noMove="1" noResize="1" noEditPoints="1" noAdjustHandles="1" noChangeArrowheads="1" noChangeShapeType="1" noTextEdit="1"/>
              </p:cNvSpPr>
              <p:nvPr>
                <p:ph type="body" idx="1"/>
              </p:nvPr>
            </p:nvSpPr>
            <p:spPr>
              <a:blipFill>
                <a:blip r:embed="rId3"/>
                <a:stretch>
                  <a:fillRect l="-1043" t="-1961" b="-15406"/>
                </a:stretch>
              </a:blipFill>
            </p:spPr>
            <p:txBody>
              <a:bodyPr/>
              <a:lstStyle/>
              <a:p>
                <a:r>
                  <a:rPr lang="en-US">
                    <a:noFill/>
                  </a:rPr>
                  <a:t> </a:t>
                </a:r>
              </a:p>
            </p:txBody>
          </p:sp>
        </mc:Fallback>
      </mc:AlternateContent>
      <p:grpSp>
        <p:nvGrpSpPr>
          <p:cNvPr id="2" name="Group 1"/>
          <p:cNvGrpSpPr/>
          <p:nvPr/>
        </p:nvGrpSpPr>
        <p:grpSpPr>
          <a:xfrm>
            <a:off x="6934200" y="3200400"/>
            <a:ext cx="5158271" cy="2321273"/>
            <a:chOff x="1828800" y="2286000"/>
            <a:chExt cx="8589963" cy="3865567"/>
          </a:xfrm>
        </p:grpSpPr>
        <p:sp>
          <p:nvSpPr>
            <p:cNvPr id="52" name="Oval 4"/>
            <p:cNvSpPr>
              <a:spLocks noChangeArrowheads="1"/>
            </p:cNvSpPr>
            <p:nvPr/>
          </p:nvSpPr>
          <p:spPr bwMode="auto">
            <a:xfrm>
              <a:off x="5257800" y="2286000"/>
              <a:ext cx="762000" cy="609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C</a:t>
              </a:r>
            </a:p>
          </p:txBody>
        </p:sp>
        <p:sp>
          <p:nvSpPr>
            <p:cNvPr id="53" name="Freeform 5"/>
            <p:cNvSpPr>
              <a:spLocks/>
            </p:cNvSpPr>
            <p:nvPr/>
          </p:nvSpPr>
          <p:spPr bwMode="auto">
            <a:xfrm>
              <a:off x="4191000" y="2743200"/>
              <a:ext cx="1143000" cy="533400"/>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54" name="Freeform 6"/>
            <p:cNvSpPr>
              <a:spLocks/>
            </p:cNvSpPr>
            <p:nvPr/>
          </p:nvSpPr>
          <p:spPr bwMode="auto">
            <a:xfrm flipH="1">
              <a:off x="5943600" y="2743199"/>
              <a:ext cx="1100138" cy="533399"/>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55" name="Freeform 7"/>
            <p:cNvSpPr>
              <a:spLocks/>
            </p:cNvSpPr>
            <p:nvPr/>
          </p:nvSpPr>
          <p:spPr bwMode="auto">
            <a:xfrm flipH="1">
              <a:off x="5562600" y="2895600"/>
              <a:ext cx="76200" cy="457200"/>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56" name="Oval 12"/>
            <p:cNvSpPr>
              <a:spLocks noChangeArrowheads="1"/>
            </p:cNvSpPr>
            <p:nvPr/>
          </p:nvSpPr>
          <p:spPr bwMode="auto">
            <a:xfrm>
              <a:off x="3886200" y="3276600"/>
              <a:ext cx="7620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L2</a:t>
              </a:r>
            </a:p>
          </p:txBody>
        </p:sp>
        <p:sp>
          <p:nvSpPr>
            <p:cNvPr id="57" name="Oval 13"/>
            <p:cNvSpPr>
              <a:spLocks noChangeArrowheads="1"/>
            </p:cNvSpPr>
            <p:nvPr/>
          </p:nvSpPr>
          <p:spPr bwMode="auto">
            <a:xfrm>
              <a:off x="9296400" y="3200400"/>
              <a:ext cx="762000" cy="609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L6</a:t>
              </a:r>
            </a:p>
          </p:txBody>
        </p:sp>
        <p:sp>
          <p:nvSpPr>
            <p:cNvPr id="58" name="Oval 14"/>
            <p:cNvSpPr>
              <a:spLocks noChangeArrowheads="1"/>
            </p:cNvSpPr>
            <p:nvPr/>
          </p:nvSpPr>
          <p:spPr bwMode="auto">
            <a:xfrm>
              <a:off x="5334000" y="3200400"/>
              <a:ext cx="7620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L3</a:t>
              </a:r>
            </a:p>
          </p:txBody>
        </p:sp>
        <p:sp>
          <p:nvSpPr>
            <p:cNvPr id="59" name="Oval 15"/>
            <p:cNvSpPr>
              <a:spLocks noChangeArrowheads="1"/>
            </p:cNvSpPr>
            <p:nvPr/>
          </p:nvSpPr>
          <p:spPr bwMode="auto">
            <a:xfrm>
              <a:off x="8001000" y="3276600"/>
              <a:ext cx="7620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L5</a:t>
              </a:r>
            </a:p>
          </p:txBody>
        </p:sp>
        <p:sp>
          <p:nvSpPr>
            <p:cNvPr id="60" name="Oval 16"/>
            <p:cNvSpPr>
              <a:spLocks noChangeArrowheads="1"/>
            </p:cNvSpPr>
            <p:nvPr/>
          </p:nvSpPr>
          <p:spPr bwMode="auto">
            <a:xfrm>
              <a:off x="6781800" y="3276600"/>
              <a:ext cx="7620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L4</a:t>
              </a:r>
            </a:p>
          </p:txBody>
        </p:sp>
        <p:sp>
          <p:nvSpPr>
            <p:cNvPr id="61" name="Oval 17"/>
            <p:cNvSpPr>
              <a:spLocks noChangeArrowheads="1"/>
            </p:cNvSpPr>
            <p:nvPr/>
          </p:nvSpPr>
          <p:spPr bwMode="auto">
            <a:xfrm>
              <a:off x="2667000" y="3276600"/>
              <a:ext cx="7620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L1</a:t>
              </a:r>
            </a:p>
          </p:txBody>
        </p:sp>
        <p:sp>
          <p:nvSpPr>
            <p:cNvPr id="62" name="Freeform 18"/>
            <p:cNvSpPr>
              <a:spLocks/>
            </p:cNvSpPr>
            <p:nvPr/>
          </p:nvSpPr>
          <p:spPr bwMode="auto">
            <a:xfrm>
              <a:off x="3124200" y="2667000"/>
              <a:ext cx="2133600" cy="533400"/>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63" name="Freeform 20"/>
            <p:cNvSpPr>
              <a:spLocks/>
            </p:cNvSpPr>
            <p:nvPr/>
          </p:nvSpPr>
          <p:spPr bwMode="auto">
            <a:xfrm flipH="1">
              <a:off x="6019800" y="2514600"/>
              <a:ext cx="2133600" cy="762000"/>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64" name="Freeform 21"/>
            <p:cNvSpPr>
              <a:spLocks/>
            </p:cNvSpPr>
            <p:nvPr/>
          </p:nvSpPr>
          <p:spPr bwMode="auto">
            <a:xfrm flipH="1">
              <a:off x="6019800" y="2514600"/>
              <a:ext cx="3505200" cy="762000"/>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grpSp>
          <p:nvGrpSpPr>
            <p:cNvPr id="65" name="Group 52"/>
            <p:cNvGrpSpPr>
              <a:grpSpLocks/>
            </p:cNvGrpSpPr>
            <p:nvPr/>
          </p:nvGrpSpPr>
          <p:grpSpPr bwMode="auto">
            <a:xfrm>
              <a:off x="3124200" y="2590802"/>
              <a:ext cx="6553200" cy="893763"/>
              <a:chOff x="1008" y="1536"/>
              <a:chExt cx="4128" cy="563"/>
            </a:xfrm>
          </p:grpSpPr>
          <p:sp>
            <p:nvSpPr>
              <p:cNvPr id="66" name="Text Box 8"/>
              <p:cNvSpPr txBox="1">
                <a:spLocks noChangeArrowheads="1"/>
              </p:cNvSpPr>
              <p:nvPr/>
            </p:nvSpPr>
            <p:spPr bwMode="auto">
              <a:xfrm>
                <a:off x="1872" y="1728"/>
                <a:ext cx="320"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R</a:t>
                </a:r>
              </a:p>
            </p:txBody>
          </p:sp>
          <p:sp>
            <p:nvSpPr>
              <p:cNvPr id="67" name="Text Box 9"/>
              <p:cNvSpPr txBox="1">
                <a:spLocks noChangeArrowheads="1"/>
              </p:cNvSpPr>
              <p:nvPr/>
            </p:nvSpPr>
            <p:spPr bwMode="auto">
              <a:xfrm>
                <a:off x="2256" y="1680"/>
                <a:ext cx="330"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A</a:t>
                </a:r>
              </a:p>
            </p:txBody>
          </p:sp>
          <p:sp>
            <p:nvSpPr>
              <p:cNvPr id="68" name="Text Box 10"/>
              <p:cNvSpPr txBox="1">
                <a:spLocks noChangeArrowheads="1"/>
              </p:cNvSpPr>
              <p:nvPr/>
            </p:nvSpPr>
            <p:spPr bwMode="auto">
              <a:xfrm>
                <a:off x="3168" y="1728"/>
                <a:ext cx="320"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R</a:t>
                </a:r>
              </a:p>
            </p:txBody>
          </p:sp>
          <p:sp>
            <p:nvSpPr>
              <p:cNvPr id="69" name="Text Box 19"/>
              <p:cNvSpPr txBox="1">
                <a:spLocks noChangeArrowheads="1"/>
              </p:cNvSpPr>
              <p:nvPr/>
            </p:nvSpPr>
            <p:spPr bwMode="auto">
              <a:xfrm>
                <a:off x="1008" y="1536"/>
                <a:ext cx="330"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A</a:t>
                </a:r>
              </a:p>
            </p:txBody>
          </p:sp>
          <p:sp>
            <p:nvSpPr>
              <p:cNvPr id="70" name="Text Box 22"/>
              <p:cNvSpPr txBox="1">
                <a:spLocks noChangeArrowheads="1"/>
              </p:cNvSpPr>
              <p:nvPr/>
            </p:nvSpPr>
            <p:spPr bwMode="auto">
              <a:xfrm>
                <a:off x="3792" y="1776"/>
                <a:ext cx="330"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A</a:t>
                </a:r>
              </a:p>
            </p:txBody>
          </p:sp>
          <p:sp>
            <p:nvSpPr>
              <p:cNvPr id="71" name="Text Box 23"/>
              <p:cNvSpPr txBox="1">
                <a:spLocks noChangeArrowheads="1"/>
              </p:cNvSpPr>
              <p:nvPr/>
            </p:nvSpPr>
            <p:spPr bwMode="auto">
              <a:xfrm>
                <a:off x="4848" y="1632"/>
                <a:ext cx="288"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dirty="0"/>
                  <a:t>x</a:t>
                </a:r>
              </a:p>
            </p:txBody>
          </p:sp>
        </p:grpSp>
        <p:grpSp>
          <p:nvGrpSpPr>
            <p:cNvPr id="72" name="Group 55"/>
            <p:cNvGrpSpPr>
              <a:grpSpLocks/>
            </p:cNvGrpSpPr>
            <p:nvPr/>
          </p:nvGrpSpPr>
          <p:grpSpPr bwMode="auto">
            <a:xfrm>
              <a:off x="8763000" y="5105404"/>
              <a:ext cx="1655763" cy="1046163"/>
              <a:chOff x="4560" y="3216"/>
              <a:chExt cx="1043" cy="659"/>
            </a:xfrm>
          </p:grpSpPr>
          <p:sp>
            <p:nvSpPr>
              <p:cNvPr id="73" name="Line 44"/>
              <p:cNvSpPr>
                <a:spLocks noChangeShapeType="1"/>
              </p:cNvSpPr>
              <p:nvPr/>
            </p:nvSpPr>
            <p:spPr bwMode="auto">
              <a:xfrm>
                <a:off x="5040" y="3216"/>
                <a:ext cx="0"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74" name="Text Box 45"/>
              <p:cNvSpPr txBox="1">
                <a:spLocks noChangeArrowheads="1"/>
              </p:cNvSpPr>
              <p:nvPr/>
            </p:nvSpPr>
            <p:spPr bwMode="auto">
              <a:xfrm>
                <a:off x="4560" y="3552"/>
                <a:ext cx="1043"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solidFill>
                      <a:srgbClr val="FF0000"/>
                    </a:solidFill>
                  </a:rPr>
                  <a:t>A,R,A,R,A</a:t>
                </a:r>
                <a:endParaRPr lang="en-US" altLang="en-US" sz="1400"/>
              </a:p>
            </p:txBody>
          </p:sp>
        </p:grpSp>
        <p:grpSp>
          <p:nvGrpSpPr>
            <p:cNvPr id="75" name="Group 53"/>
            <p:cNvGrpSpPr>
              <a:grpSpLocks/>
            </p:cNvGrpSpPr>
            <p:nvPr/>
          </p:nvGrpSpPr>
          <p:grpSpPr bwMode="auto">
            <a:xfrm>
              <a:off x="2514600" y="5105399"/>
              <a:ext cx="5857875" cy="685800"/>
              <a:chOff x="624" y="3216"/>
              <a:chExt cx="3690" cy="432"/>
            </a:xfrm>
          </p:grpSpPr>
          <p:grpSp>
            <p:nvGrpSpPr>
              <p:cNvPr id="76" name="Group 31"/>
              <p:cNvGrpSpPr>
                <a:grpSpLocks/>
              </p:cNvGrpSpPr>
              <p:nvPr/>
            </p:nvGrpSpPr>
            <p:grpSpPr bwMode="auto">
              <a:xfrm>
                <a:off x="624" y="3264"/>
                <a:ext cx="330" cy="384"/>
                <a:chOff x="624" y="3264"/>
                <a:chExt cx="330" cy="384"/>
              </a:xfrm>
            </p:grpSpPr>
            <p:sp>
              <p:nvSpPr>
                <p:cNvPr id="89" name="Line 32"/>
                <p:cNvSpPr>
                  <a:spLocks noChangeShapeType="1"/>
                </p:cNvSpPr>
                <p:nvPr/>
              </p:nvSpPr>
              <p:spPr bwMode="auto">
                <a:xfrm>
                  <a:off x="864" y="3264"/>
                  <a:ext cx="0"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90" name="Text Box 33"/>
                <p:cNvSpPr txBox="1">
                  <a:spLocks noChangeArrowheads="1"/>
                </p:cNvSpPr>
                <p:nvPr/>
              </p:nvSpPr>
              <p:spPr bwMode="auto">
                <a:xfrm>
                  <a:off x="624" y="3312"/>
                  <a:ext cx="330"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A</a:t>
                  </a:r>
                </a:p>
              </p:txBody>
            </p:sp>
          </p:grpSp>
          <p:grpSp>
            <p:nvGrpSpPr>
              <p:cNvPr id="77" name="Group 34"/>
              <p:cNvGrpSpPr>
                <a:grpSpLocks/>
              </p:cNvGrpSpPr>
              <p:nvPr/>
            </p:nvGrpSpPr>
            <p:grpSpPr bwMode="auto">
              <a:xfrm>
                <a:off x="1392" y="3264"/>
                <a:ext cx="320" cy="384"/>
                <a:chOff x="624" y="3264"/>
                <a:chExt cx="320" cy="384"/>
              </a:xfrm>
            </p:grpSpPr>
            <p:sp>
              <p:nvSpPr>
                <p:cNvPr id="87" name="Line 35"/>
                <p:cNvSpPr>
                  <a:spLocks noChangeShapeType="1"/>
                </p:cNvSpPr>
                <p:nvPr/>
              </p:nvSpPr>
              <p:spPr bwMode="auto">
                <a:xfrm>
                  <a:off x="864" y="3264"/>
                  <a:ext cx="0"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88" name="Text Box 36"/>
                <p:cNvSpPr txBox="1">
                  <a:spLocks noChangeArrowheads="1"/>
                </p:cNvSpPr>
                <p:nvPr/>
              </p:nvSpPr>
              <p:spPr bwMode="auto">
                <a:xfrm>
                  <a:off x="624" y="3312"/>
                  <a:ext cx="320"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R</a:t>
                  </a:r>
                </a:p>
              </p:txBody>
            </p:sp>
          </p:grpSp>
          <p:grpSp>
            <p:nvGrpSpPr>
              <p:cNvPr id="78" name="Group 37"/>
              <p:cNvGrpSpPr>
                <a:grpSpLocks/>
              </p:cNvGrpSpPr>
              <p:nvPr/>
            </p:nvGrpSpPr>
            <p:grpSpPr bwMode="auto">
              <a:xfrm>
                <a:off x="3216" y="3264"/>
                <a:ext cx="320" cy="384"/>
                <a:chOff x="624" y="3264"/>
                <a:chExt cx="320" cy="384"/>
              </a:xfrm>
            </p:grpSpPr>
            <p:sp>
              <p:nvSpPr>
                <p:cNvPr id="85" name="Line 38"/>
                <p:cNvSpPr>
                  <a:spLocks noChangeShapeType="1"/>
                </p:cNvSpPr>
                <p:nvPr/>
              </p:nvSpPr>
              <p:spPr bwMode="auto">
                <a:xfrm>
                  <a:off x="864" y="3264"/>
                  <a:ext cx="0"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86" name="Text Box 39"/>
                <p:cNvSpPr txBox="1">
                  <a:spLocks noChangeArrowheads="1"/>
                </p:cNvSpPr>
                <p:nvPr/>
              </p:nvSpPr>
              <p:spPr bwMode="auto">
                <a:xfrm>
                  <a:off x="624" y="3312"/>
                  <a:ext cx="320"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R</a:t>
                  </a:r>
                </a:p>
              </p:txBody>
            </p:sp>
          </p:grpSp>
          <p:grpSp>
            <p:nvGrpSpPr>
              <p:cNvPr id="79" name="Group 40"/>
              <p:cNvGrpSpPr>
                <a:grpSpLocks/>
              </p:cNvGrpSpPr>
              <p:nvPr/>
            </p:nvGrpSpPr>
            <p:grpSpPr bwMode="auto">
              <a:xfrm>
                <a:off x="2304" y="3216"/>
                <a:ext cx="330" cy="384"/>
                <a:chOff x="624" y="3264"/>
                <a:chExt cx="330" cy="384"/>
              </a:xfrm>
            </p:grpSpPr>
            <p:sp>
              <p:nvSpPr>
                <p:cNvPr id="83" name="Line 41"/>
                <p:cNvSpPr>
                  <a:spLocks noChangeShapeType="1"/>
                </p:cNvSpPr>
                <p:nvPr/>
              </p:nvSpPr>
              <p:spPr bwMode="auto">
                <a:xfrm>
                  <a:off x="864" y="3264"/>
                  <a:ext cx="0"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84" name="Text Box 42"/>
                <p:cNvSpPr txBox="1">
                  <a:spLocks noChangeArrowheads="1"/>
                </p:cNvSpPr>
                <p:nvPr/>
              </p:nvSpPr>
              <p:spPr bwMode="auto">
                <a:xfrm>
                  <a:off x="624" y="3312"/>
                  <a:ext cx="330"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A</a:t>
                  </a:r>
                </a:p>
              </p:txBody>
            </p:sp>
          </p:grpSp>
          <p:grpSp>
            <p:nvGrpSpPr>
              <p:cNvPr id="80" name="Group 46"/>
              <p:cNvGrpSpPr>
                <a:grpSpLocks/>
              </p:cNvGrpSpPr>
              <p:nvPr/>
            </p:nvGrpSpPr>
            <p:grpSpPr bwMode="auto">
              <a:xfrm>
                <a:off x="3984" y="3264"/>
                <a:ext cx="330" cy="384"/>
                <a:chOff x="624" y="3264"/>
                <a:chExt cx="330" cy="384"/>
              </a:xfrm>
            </p:grpSpPr>
            <p:sp>
              <p:nvSpPr>
                <p:cNvPr id="81" name="Line 47"/>
                <p:cNvSpPr>
                  <a:spLocks noChangeShapeType="1"/>
                </p:cNvSpPr>
                <p:nvPr/>
              </p:nvSpPr>
              <p:spPr bwMode="auto">
                <a:xfrm>
                  <a:off x="864" y="3264"/>
                  <a:ext cx="0"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82" name="Text Box 48"/>
                <p:cNvSpPr txBox="1">
                  <a:spLocks noChangeArrowheads="1"/>
                </p:cNvSpPr>
                <p:nvPr/>
              </p:nvSpPr>
              <p:spPr bwMode="auto">
                <a:xfrm>
                  <a:off x="624" y="3312"/>
                  <a:ext cx="330"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A</a:t>
                  </a:r>
                  <a:endParaRPr lang="en-US" altLang="en-US" sz="1400">
                    <a:solidFill>
                      <a:srgbClr val="FF0000"/>
                    </a:solidFill>
                  </a:endParaRPr>
                </a:p>
              </p:txBody>
            </p:sp>
          </p:grpSp>
        </p:grpSp>
        <p:grpSp>
          <p:nvGrpSpPr>
            <p:cNvPr id="91" name="Group 56"/>
            <p:cNvGrpSpPr>
              <a:grpSpLocks/>
            </p:cNvGrpSpPr>
            <p:nvPr/>
          </p:nvGrpSpPr>
          <p:grpSpPr bwMode="auto">
            <a:xfrm>
              <a:off x="1828800" y="3886200"/>
              <a:ext cx="8077200" cy="1295400"/>
              <a:chOff x="192" y="2448"/>
              <a:chExt cx="5088" cy="816"/>
            </a:xfrm>
          </p:grpSpPr>
          <p:grpSp>
            <p:nvGrpSpPr>
              <p:cNvPr id="92" name="Group 54"/>
              <p:cNvGrpSpPr>
                <a:grpSpLocks/>
              </p:cNvGrpSpPr>
              <p:nvPr/>
            </p:nvGrpSpPr>
            <p:grpSpPr bwMode="auto">
              <a:xfrm>
                <a:off x="624" y="2832"/>
                <a:ext cx="4656" cy="432"/>
                <a:chOff x="624" y="2832"/>
                <a:chExt cx="4656" cy="432"/>
              </a:xfrm>
            </p:grpSpPr>
            <p:sp>
              <p:nvSpPr>
                <p:cNvPr id="94" name="Oval 25"/>
                <p:cNvSpPr>
                  <a:spLocks noChangeArrowheads="1"/>
                </p:cNvSpPr>
                <p:nvPr/>
              </p:nvSpPr>
              <p:spPr bwMode="auto">
                <a:xfrm>
                  <a:off x="1392" y="2880"/>
                  <a:ext cx="480"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L2</a:t>
                  </a:r>
                </a:p>
              </p:txBody>
            </p:sp>
            <p:sp>
              <p:nvSpPr>
                <p:cNvPr id="95" name="Oval 26"/>
                <p:cNvSpPr>
                  <a:spLocks noChangeArrowheads="1"/>
                </p:cNvSpPr>
                <p:nvPr/>
              </p:nvSpPr>
              <p:spPr bwMode="auto">
                <a:xfrm>
                  <a:off x="4800" y="2832"/>
                  <a:ext cx="480" cy="384"/>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L6</a:t>
                  </a:r>
                </a:p>
              </p:txBody>
            </p:sp>
            <p:sp>
              <p:nvSpPr>
                <p:cNvPr id="96" name="Oval 27"/>
                <p:cNvSpPr>
                  <a:spLocks noChangeArrowheads="1"/>
                </p:cNvSpPr>
                <p:nvPr/>
              </p:nvSpPr>
              <p:spPr bwMode="auto">
                <a:xfrm>
                  <a:off x="2304" y="2832"/>
                  <a:ext cx="480"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L3</a:t>
                  </a:r>
                </a:p>
              </p:txBody>
            </p:sp>
            <p:sp>
              <p:nvSpPr>
                <p:cNvPr id="97" name="Oval 28"/>
                <p:cNvSpPr>
                  <a:spLocks noChangeArrowheads="1"/>
                </p:cNvSpPr>
                <p:nvPr/>
              </p:nvSpPr>
              <p:spPr bwMode="auto">
                <a:xfrm>
                  <a:off x="3984" y="2880"/>
                  <a:ext cx="480"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L5</a:t>
                  </a:r>
                </a:p>
              </p:txBody>
            </p:sp>
            <p:sp>
              <p:nvSpPr>
                <p:cNvPr id="98" name="Oval 29"/>
                <p:cNvSpPr>
                  <a:spLocks noChangeArrowheads="1"/>
                </p:cNvSpPr>
                <p:nvPr/>
              </p:nvSpPr>
              <p:spPr bwMode="auto">
                <a:xfrm>
                  <a:off x="3216" y="2880"/>
                  <a:ext cx="480"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L4</a:t>
                  </a:r>
                </a:p>
              </p:txBody>
            </p:sp>
            <p:sp>
              <p:nvSpPr>
                <p:cNvPr id="99" name="Oval 30"/>
                <p:cNvSpPr>
                  <a:spLocks noChangeArrowheads="1"/>
                </p:cNvSpPr>
                <p:nvPr/>
              </p:nvSpPr>
              <p:spPr bwMode="auto">
                <a:xfrm>
                  <a:off x="624" y="2880"/>
                  <a:ext cx="480"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L1</a:t>
                  </a:r>
                </a:p>
              </p:txBody>
            </p:sp>
          </p:grpSp>
          <p:sp>
            <p:nvSpPr>
              <p:cNvPr id="93" name="Text Box 50"/>
              <p:cNvSpPr txBox="1">
                <a:spLocks noChangeArrowheads="1"/>
              </p:cNvSpPr>
              <p:nvPr/>
            </p:nvSpPr>
            <p:spPr bwMode="auto">
              <a:xfrm>
                <a:off x="192" y="2448"/>
                <a:ext cx="1014"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Messages?</a:t>
                </a:r>
              </a:p>
            </p:txBody>
          </p:sp>
        </p:grpSp>
      </p:grpSp>
    </p:spTree>
    <p:extLst>
      <p:ext uri="{BB962C8B-B14F-4D97-AF65-F5344CB8AC3E}">
        <p14:creationId xmlns:p14="http://schemas.microsoft.com/office/powerpoint/2010/main" val="33992371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 Complexity</a:t>
            </a:r>
          </a:p>
        </p:txBody>
      </p:sp>
      <p:sp>
        <p:nvSpPr>
          <p:cNvPr id="3" name="Content Placeholder 2"/>
          <p:cNvSpPr>
            <a:spLocks noGrp="1"/>
          </p:cNvSpPr>
          <p:nvPr>
            <p:ph idx="1"/>
          </p:nvPr>
        </p:nvSpPr>
        <p:spPr/>
        <p:txBody>
          <a:bodyPr/>
          <a:lstStyle/>
          <a:p>
            <a:r>
              <a:rPr lang="en-US" altLang="en-US" dirty="0">
                <a:latin typeface="Calibri" panose="020F0502020204030204" pitchFamily="34" charset="0"/>
              </a:rPr>
              <a:t>What’s the cost?</a:t>
            </a:r>
          </a:p>
          <a:p>
            <a:endParaRPr lang="en-US" altLang="en-US" dirty="0">
              <a:latin typeface="Calibri" panose="020F0502020204030204" pitchFamily="34" charset="0"/>
            </a:endParaRPr>
          </a:p>
          <a:p>
            <a:pPr lvl="1"/>
            <a:r>
              <a:rPr lang="en-US" altLang="en-US" dirty="0">
                <a:latin typeface="Calibri" panose="020F0502020204030204" pitchFamily="34" charset="0"/>
              </a:rPr>
              <a:t>OM(m)	invokes (n-1) OM(m-1).</a:t>
            </a:r>
          </a:p>
          <a:p>
            <a:pPr lvl="1"/>
            <a:r>
              <a:rPr lang="en-US" altLang="en-US" dirty="0">
                <a:latin typeface="Calibri" panose="020F0502020204030204" pitchFamily="34" charset="0"/>
              </a:rPr>
              <a:t>OM(m-1)	invokes (n-2) OM(n-2).</a:t>
            </a:r>
          </a:p>
          <a:p>
            <a:pPr lvl="1"/>
            <a:r>
              <a:rPr lang="en-US" altLang="en-US" dirty="0">
                <a:latin typeface="Calibri" panose="020F0502020204030204" pitchFamily="34" charset="0"/>
              </a:rPr>
              <a:t>…</a:t>
            </a:r>
          </a:p>
          <a:p>
            <a:pPr lvl="1"/>
            <a:r>
              <a:rPr lang="en-US" altLang="en-US" dirty="0">
                <a:latin typeface="Calibri" panose="020F0502020204030204" pitchFamily="34" charset="0"/>
              </a:rPr>
              <a:t>OM(m-k)	will be called (n-1)(n-2)…(n-k) times.</a:t>
            </a:r>
          </a:p>
          <a:p>
            <a:pPr lvl="1"/>
            <a:endParaRPr lang="en-US" altLang="en-US" dirty="0">
              <a:solidFill>
                <a:srgbClr val="FF3300"/>
              </a:solidFill>
              <a:latin typeface="Calibri" panose="020F0502020204030204" pitchFamily="34" charset="0"/>
            </a:endParaRPr>
          </a:p>
          <a:p>
            <a:pPr lvl="1"/>
            <a:r>
              <a:rPr lang="en-US" altLang="en-US" dirty="0">
                <a:solidFill>
                  <a:srgbClr val="FF3300"/>
                </a:solidFill>
                <a:latin typeface="Calibri" panose="020F0502020204030204" pitchFamily="34" charset="0"/>
              </a:rPr>
              <a:t>Algorithm complexity is O(n</a:t>
            </a:r>
            <a:r>
              <a:rPr lang="en-US" altLang="en-US" baseline="30000" dirty="0">
                <a:solidFill>
                  <a:srgbClr val="FF3300"/>
                </a:solidFill>
                <a:latin typeface="Calibri" panose="020F0502020204030204" pitchFamily="34" charset="0"/>
              </a:rPr>
              <a:t>m</a:t>
            </a:r>
            <a:r>
              <a:rPr lang="en-US" altLang="en-US" dirty="0">
                <a:solidFill>
                  <a:srgbClr val="FF3300"/>
                </a:solidFill>
                <a:latin typeface="Calibri" panose="020F0502020204030204" pitchFamily="34" charset="0"/>
              </a:rPr>
              <a:t>)</a:t>
            </a:r>
            <a:r>
              <a:rPr lang="en-US" altLang="en-US" dirty="0">
                <a:latin typeface="Calibri" panose="020F0502020204030204" pitchFamily="34" charset="0"/>
              </a:rPr>
              <a:t>.</a:t>
            </a:r>
            <a:br>
              <a:rPr lang="en-US" altLang="en-US" dirty="0">
                <a:latin typeface="Calibri" panose="020F0502020204030204" pitchFamily="34" charset="0"/>
              </a:rPr>
            </a:br>
            <a:r>
              <a:rPr lang="en-US" altLang="en-US" dirty="0">
                <a:latin typeface="Calibri" panose="020F0502020204030204" pitchFamily="34" charset="0"/>
              </a:rPr>
              <a:t>  (note: m = number of failures)</a:t>
            </a:r>
            <a:endParaRPr lang="en-US" dirty="0"/>
          </a:p>
        </p:txBody>
      </p:sp>
    </p:spTree>
    <p:extLst>
      <p:ext uri="{BB962C8B-B14F-4D97-AF65-F5344CB8AC3E}">
        <p14:creationId xmlns:p14="http://schemas.microsoft.com/office/powerpoint/2010/main" val="618811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ltLang="en-US"/>
              <a:t>Signed Messages</a:t>
            </a:r>
          </a:p>
        </p:txBody>
      </p:sp>
      <p:sp>
        <p:nvSpPr>
          <p:cNvPr id="70659" name="Rectangle 3"/>
          <p:cNvSpPr>
            <a:spLocks noGrp="1" noChangeArrowheads="1"/>
          </p:cNvSpPr>
          <p:nvPr>
            <p:ph type="body" idx="1"/>
          </p:nvPr>
        </p:nvSpPr>
        <p:spPr/>
        <p:txBody>
          <a:bodyPr/>
          <a:lstStyle/>
          <a:p>
            <a:pPr>
              <a:lnSpc>
                <a:spcPct val="90000"/>
              </a:lnSpc>
            </a:pPr>
            <a:r>
              <a:rPr lang="en-US" altLang="en-US" sz="2400" dirty="0"/>
              <a:t>Problem</a:t>
            </a:r>
          </a:p>
          <a:p>
            <a:pPr lvl="1"/>
            <a:r>
              <a:rPr lang="en-US" altLang="en-US" dirty="0"/>
              <a:t>Traitors can lie about what others said</a:t>
            </a:r>
          </a:p>
          <a:p>
            <a:pPr>
              <a:lnSpc>
                <a:spcPct val="90000"/>
              </a:lnSpc>
            </a:pPr>
            <a:r>
              <a:rPr lang="en-US" altLang="en-US" sz="2400" dirty="0"/>
              <a:t>How can we remove that ability?</a:t>
            </a:r>
          </a:p>
        </p:txBody>
      </p:sp>
    </p:spTree>
    <p:extLst>
      <p:ext uri="{BB962C8B-B14F-4D97-AF65-F5344CB8AC3E}">
        <p14:creationId xmlns:p14="http://schemas.microsoft.com/office/powerpoint/2010/main" val="30035331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ltLang="en-US"/>
              <a:t>Signed Messages</a:t>
            </a:r>
          </a:p>
        </p:txBody>
      </p:sp>
      <mc:AlternateContent xmlns:mc="http://schemas.openxmlformats.org/markup-compatibility/2006">
        <mc:Choice xmlns:a14="http://schemas.microsoft.com/office/drawing/2010/main" Requires="a14">
          <p:sp>
            <p:nvSpPr>
              <p:cNvPr id="70659" name="Rectangle 3"/>
              <p:cNvSpPr>
                <a:spLocks noGrp="1" noChangeArrowheads="1"/>
              </p:cNvSpPr>
              <p:nvPr>
                <p:ph type="body" idx="1"/>
              </p:nvPr>
            </p:nvSpPr>
            <p:spPr/>
            <p:txBody>
              <a:bodyPr/>
              <a:lstStyle/>
              <a:p>
                <a:pPr>
                  <a:lnSpc>
                    <a:spcPct val="90000"/>
                  </a:lnSpc>
                </a:pPr>
                <a:r>
                  <a:rPr lang="en-US" altLang="en-US" sz="2400" dirty="0"/>
                  <a:t>New assumption (A4) -- Signed messages (Cryptography)</a:t>
                </a:r>
              </a:p>
              <a:p>
                <a:pPr lvl="1"/>
                <a:r>
                  <a:rPr lang="en-US" altLang="en-US" sz="2000" dirty="0"/>
                  <a:t>Loyal general’s signature cannot be forged and contents cannot be altered</a:t>
                </a:r>
              </a:p>
              <a:p>
                <a:pPr lvl="1"/>
                <a:r>
                  <a:rPr lang="en-US" altLang="en-US" sz="2000" dirty="0"/>
                  <a:t>Anyone can verify authenticity of signature</a:t>
                </a:r>
              </a:p>
              <a:p>
                <a:pPr>
                  <a:lnSpc>
                    <a:spcPct val="90000"/>
                  </a:lnSpc>
                </a:pPr>
                <a:r>
                  <a:rPr lang="en-US" altLang="en-US" sz="2400" dirty="0"/>
                  <a:t>Simplifies problem:</a:t>
                </a:r>
              </a:p>
              <a:p>
                <a:pPr lvl="1">
                  <a:lnSpc>
                    <a:spcPct val="90000"/>
                  </a:lnSpc>
                </a:pPr>
                <a:r>
                  <a:rPr lang="en-US" altLang="en-US" sz="2000" dirty="0"/>
                  <a:t>When Li. </a:t>
                </a:r>
                <a14:m>
                  <m:oMath xmlns:m="http://schemas.openxmlformats.org/officeDocument/2006/math">
                    <m:r>
                      <a:rPr lang="en-US" altLang="en-US" sz="2000" i="1" dirty="0" smtClean="0">
                        <a:latin typeface="Cambria Math" panose="02040503050406030204" pitchFamily="18" charset="0"/>
                      </a:rPr>
                      <m:t>𝑖</m:t>
                    </m:r>
                  </m:oMath>
                </a14:m>
                <a:r>
                  <a:rPr lang="en-US" altLang="en-US" sz="2000" dirty="0"/>
                  <a:t> passes on signed message from </a:t>
                </a:r>
                <a14:m>
                  <m:oMath xmlns:m="http://schemas.openxmlformats.org/officeDocument/2006/math">
                    <m:r>
                      <a:rPr lang="en-US" altLang="en-US" sz="2000" i="1" dirty="0" smtClean="0">
                        <a:latin typeface="Cambria Math" panose="02040503050406030204" pitchFamily="18" charset="0"/>
                      </a:rPr>
                      <m:t>𝑗</m:t>
                    </m:r>
                  </m:oMath>
                </a14:m>
                <a:r>
                  <a:rPr lang="en-US" altLang="en-US" sz="2000" dirty="0"/>
                  <a:t>, receiver knows that </a:t>
                </a:r>
                <a14:m>
                  <m:oMath xmlns:m="http://schemas.openxmlformats.org/officeDocument/2006/math">
                    <m:r>
                      <a:rPr lang="en-US" altLang="en-US" sz="2000" i="1" dirty="0" smtClean="0">
                        <a:latin typeface="Cambria Math" panose="02040503050406030204" pitchFamily="18" charset="0"/>
                      </a:rPr>
                      <m:t>𝑖</m:t>
                    </m:r>
                  </m:oMath>
                </a14:m>
                <a:r>
                  <a:rPr lang="en-US" altLang="en-US" sz="2000" dirty="0"/>
                  <a:t> didn’t lie about what j said</a:t>
                </a:r>
              </a:p>
              <a:p>
                <a:pPr lvl="1">
                  <a:lnSpc>
                    <a:spcPct val="90000"/>
                  </a:lnSpc>
                </a:pPr>
                <a:r>
                  <a:rPr lang="en-US" altLang="en-US" sz="2000" dirty="0"/>
                  <a:t>Lieutenants cannot do any harm alone (cannot forge loyal general’s orders)</a:t>
                </a:r>
              </a:p>
              <a:p>
                <a:pPr lvl="1">
                  <a:lnSpc>
                    <a:spcPct val="90000"/>
                  </a:lnSpc>
                </a:pPr>
                <a:r>
                  <a:rPr lang="en-US" altLang="en-US" sz="2000" dirty="0"/>
                  <a:t>Only have to check for traitor commander</a:t>
                </a:r>
              </a:p>
              <a:p>
                <a:pPr>
                  <a:lnSpc>
                    <a:spcPct val="90000"/>
                  </a:lnSpc>
                </a:pPr>
                <a:r>
                  <a:rPr lang="en-US" altLang="en-US" sz="2400" dirty="0"/>
                  <a:t>With cryptographic primitives, can implement Byzantine Agreement with </a:t>
                </a:r>
                <a:r>
                  <a:rPr lang="en-US" altLang="en-US" sz="2400" dirty="0">
                    <a:latin typeface="Courier" pitchFamily="1" charset="0"/>
                  </a:rPr>
                  <a:t>m+2</a:t>
                </a:r>
                <a:r>
                  <a:rPr lang="en-US" altLang="en-US" sz="2400" dirty="0"/>
                  <a:t> nodes, using </a:t>
                </a:r>
                <a:r>
                  <a:rPr lang="en-US" altLang="en-US" sz="2400" dirty="0">
                    <a:latin typeface="Courier" pitchFamily="1" charset="0"/>
                  </a:rPr>
                  <a:t>SM(m)</a:t>
                </a:r>
              </a:p>
              <a:p>
                <a:pPr>
                  <a:lnSpc>
                    <a:spcPct val="90000"/>
                  </a:lnSpc>
                </a:pPr>
                <a:endParaRPr lang="en-US" altLang="en-US" sz="2400" dirty="0"/>
              </a:p>
            </p:txBody>
          </p:sp>
        </mc:Choice>
        <mc:Fallback>
          <p:sp>
            <p:nvSpPr>
              <p:cNvPr id="70659" name="Rectangle 3"/>
              <p:cNvSpPr>
                <a:spLocks noGrp="1" noRot="1" noChangeAspect="1" noMove="1" noResize="1" noEditPoints="1" noAdjustHandles="1" noChangeArrowheads="1" noChangeShapeType="1" noTextEdit="1"/>
              </p:cNvSpPr>
              <p:nvPr>
                <p:ph type="body" idx="1"/>
              </p:nvPr>
            </p:nvSpPr>
            <p:spPr>
              <a:blipFill>
                <a:blip r:embed="rId3"/>
                <a:stretch>
                  <a:fillRect l="-812" t="-1961" r="-290"/>
                </a:stretch>
              </a:blipFill>
            </p:spPr>
            <p:txBody>
              <a:bodyPr/>
              <a:lstStyle/>
              <a:p>
                <a:r>
                  <a:rPr lang="en-US">
                    <a:noFill/>
                  </a:rPr>
                  <a:t> </a:t>
                </a:r>
              </a:p>
            </p:txBody>
          </p:sp>
        </mc:Fallback>
      </mc:AlternateContent>
    </p:spTree>
    <p:extLst>
      <p:ext uri="{BB962C8B-B14F-4D97-AF65-F5344CB8AC3E}">
        <p14:creationId xmlns:p14="http://schemas.microsoft.com/office/powerpoint/2010/main" val="13201318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ltLang="en-US"/>
              <a:t>Signed Messages Algorithm: SM(m)</a:t>
            </a:r>
          </a:p>
        </p:txBody>
      </p:sp>
      <mc:AlternateContent xmlns:mc="http://schemas.openxmlformats.org/markup-compatibility/2006">
        <mc:Choice xmlns:a14="http://schemas.microsoft.com/office/drawing/2010/main" Requires="a14">
          <p:sp>
            <p:nvSpPr>
              <p:cNvPr id="71683" name="Rectangle 3"/>
              <p:cNvSpPr>
                <a:spLocks noGrp="1" noChangeArrowheads="1"/>
              </p:cNvSpPr>
              <p:nvPr>
                <p:ph type="body" idx="1"/>
              </p:nvPr>
            </p:nvSpPr>
            <p:spPr/>
            <p:txBody>
              <a:bodyPr/>
              <a:lstStyle/>
              <a:p>
                <a:pPr marL="533400" indent="-533400">
                  <a:buFont typeface="Times" panose="02020603050405020304" pitchFamily="18" charset="0"/>
                  <a:buAutoNum type="arabicPeriod"/>
                </a:pPr>
                <a:r>
                  <a:rPr lang="en-US" altLang="en-US" sz="2400" dirty="0"/>
                  <a:t>Initially </a:t>
                </a:r>
                <a14:m>
                  <m:oMath xmlns:m="http://schemas.openxmlformats.org/officeDocument/2006/math">
                    <m:sSub>
                      <m:sSubPr>
                        <m:ctrlPr>
                          <a:rPr lang="en-US" altLang="en-US" sz="2400" i="1" dirty="0">
                            <a:latin typeface="Cambria Math" panose="02040503050406030204" pitchFamily="18" charset="0"/>
                          </a:rPr>
                        </m:ctrlPr>
                      </m:sSubPr>
                      <m:e>
                        <m:r>
                          <a:rPr lang="en-US" altLang="en-US" sz="2400" i="1" dirty="0">
                            <a:latin typeface="Cambria Math" panose="02040503050406030204" pitchFamily="18" charset="0"/>
                          </a:rPr>
                          <m:t>𝑉</m:t>
                        </m:r>
                      </m:e>
                      <m:sub>
                        <m:r>
                          <a:rPr lang="en-US" altLang="en-US" sz="2400" i="1" dirty="0">
                            <a:latin typeface="Cambria Math" panose="02040503050406030204" pitchFamily="18" charset="0"/>
                          </a:rPr>
                          <m:t>𝑖</m:t>
                        </m:r>
                      </m:sub>
                    </m:sSub>
                    <m:r>
                      <a:rPr lang="en-US" altLang="en-US" sz="2400" b="0" i="0" dirty="0" smtClean="0">
                        <a:latin typeface="Cambria Math" panose="02040503050406030204" pitchFamily="18" charset="0"/>
                      </a:rPr>
                      <m:t>=</m:t>
                    </m:r>
                    <m:r>
                      <a:rPr lang="en-US" altLang="en-US" sz="2400" b="0" i="1" dirty="0" smtClean="0">
                        <a:latin typeface="Cambria Math" panose="02040503050406030204" pitchFamily="18" charset="0"/>
                        <a:ea typeface="Cambria Math" panose="02040503050406030204" pitchFamily="18" charset="0"/>
                      </a:rPr>
                      <m:t>∅</m:t>
                    </m:r>
                  </m:oMath>
                </a14:m>
                <a:endParaRPr lang="en-US" altLang="en-US" sz="2400" dirty="0"/>
              </a:p>
              <a:p>
                <a:pPr marL="533400" indent="-533400">
                  <a:buFont typeface="Times" panose="02020603050405020304" pitchFamily="18" charset="0"/>
                  <a:buAutoNum type="arabicPeriod"/>
                </a:pPr>
                <a:r>
                  <a:rPr lang="en-US" altLang="en-US" sz="2400" dirty="0"/>
                  <a:t>Commander signs </a:t>
                </a:r>
                <a14:m>
                  <m:oMath xmlns:m="http://schemas.openxmlformats.org/officeDocument/2006/math">
                    <m:r>
                      <a:rPr lang="en-US" altLang="en-US" sz="2400" i="1" dirty="0" smtClean="0">
                        <a:latin typeface="Cambria Math" panose="02040503050406030204" pitchFamily="18" charset="0"/>
                      </a:rPr>
                      <m:t>𝑣</m:t>
                    </m:r>
                  </m:oMath>
                </a14:m>
                <a:r>
                  <a:rPr lang="en-US" altLang="en-US" sz="2400" dirty="0"/>
                  <a:t> and sends to all as (</a:t>
                </a:r>
                <a14:m>
                  <m:oMath xmlns:m="http://schemas.openxmlformats.org/officeDocument/2006/math">
                    <m:r>
                      <a:rPr lang="en-US" altLang="en-US" sz="2400" i="1" dirty="0" smtClean="0">
                        <a:latin typeface="Cambria Math" panose="02040503050406030204" pitchFamily="18" charset="0"/>
                      </a:rPr>
                      <m:t>𝑣</m:t>
                    </m:r>
                  </m:oMath>
                </a14:m>
                <a:r>
                  <a:rPr lang="en-US" altLang="en-US" sz="2400" dirty="0"/>
                  <a:t>:0)</a:t>
                </a:r>
              </a:p>
              <a:p>
                <a:pPr marL="533400" indent="-533400">
                  <a:buFont typeface="Times" panose="02020603050405020304" pitchFamily="18" charset="0"/>
                  <a:buAutoNum type="arabicPeriod"/>
                </a:pPr>
                <a:r>
                  <a:rPr lang="en-US" altLang="en-US" sz="2400" dirty="0"/>
                  <a:t>Each Li. </a:t>
                </a:r>
                <a14:m>
                  <m:oMath xmlns:m="http://schemas.openxmlformats.org/officeDocument/2006/math">
                    <m:r>
                      <a:rPr lang="en-US" altLang="en-US" sz="2400" i="1" dirty="0" smtClean="0">
                        <a:latin typeface="Cambria Math" panose="02040503050406030204" pitchFamily="18" charset="0"/>
                      </a:rPr>
                      <m:t>𝑖</m:t>
                    </m:r>
                  </m:oMath>
                </a14:m>
                <a:r>
                  <a:rPr lang="en-US" altLang="en-US" sz="2400" dirty="0"/>
                  <a:t>:</a:t>
                </a:r>
              </a:p>
              <a:p>
                <a:pPr marL="0" indent="0">
                  <a:buNone/>
                </a:pPr>
                <a:r>
                  <a:rPr lang="en-US" altLang="en-US" sz="2400" dirty="0"/>
                  <a:t>	A) If receive (</a:t>
                </a:r>
                <a14:m>
                  <m:oMath xmlns:m="http://schemas.openxmlformats.org/officeDocument/2006/math">
                    <m:r>
                      <a:rPr lang="en-US" altLang="en-US" sz="2400" i="1" dirty="0" smtClean="0">
                        <a:latin typeface="Cambria Math" panose="02040503050406030204" pitchFamily="18" charset="0"/>
                      </a:rPr>
                      <m:t>𝑣</m:t>
                    </m:r>
                  </m:oMath>
                </a14:m>
                <a:r>
                  <a:rPr lang="en-US" altLang="en-US" sz="2400" dirty="0"/>
                  <a:t>:0) and no other order</a:t>
                </a:r>
              </a:p>
              <a:p>
                <a:pPr marL="0" indent="0">
                  <a:buNone/>
                </a:pPr>
                <a:r>
                  <a:rPr lang="en-US" altLang="en-US" sz="2400" dirty="0"/>
                  <a:t>			1) </a:t>
                </a:r>
                <a14:m>
                  <m:oMath xmlns:m="http://schemas.openxmlformats.org/officeDocument/2006/math">
                    <m:sSub>
                      <m:sSubPr>
                        <m:ctrlPr>
                          <a:rPr lang="en-US" altLang="en-US" sz="2400" b="0" i="1" dirty="0" smtClean="0">
                            <a:latin typeface="Cambria Math" panose="02040503050406030204" pitchFamily="18" charset="0"/>
                          </a:rPr>
                        </m:ctrlPr>
                      </m:sSubPr>
                      <m:e>
                        <m:r>
                          <a:rPr lang="en-US" altLang="en-US" sz="2400" i="1" dirty="0" smtClean="0">
                            <a:latin typeface="Cambria Math" panose="02040503050406030204" pitchFamily="18" charset="0"/>
                          </a:rPr>
                          <m:t>𝑉</m:t>
                        </m:r>
                      </m:e>
                      <m:sub>
                        <m:r>
                          <a:rPr lang="en-US" altLang="en-US" sz="2400" i="1" dirty="0" smtClean="0">
                            <a:latin typeface="Cambria Math" panose="02040503050406030204" pitchFamily="18" charset="0"/>
                          </a:rPr>
                          <m:t>𝑖</m:t>
                        </m:r>
                      </m:sub>
                    </m:sSub>
                  </m:oMath>
                </a14:m>
                <a:r>
                  <a:rPr lang="en-US" altLang="en-US" sz="2400" dirty="0"/>
                  <a:t> = </a:t>
                </a:r>
                <a14:m>
                  <m:oMath xmlns:m="http://schemas.openxmlformats.org/officeDocument/2006/math">
                    <m:r>
                      <a:rPr lang="en-US" altLang="en-US" sz="2400" b="0" i="0" dirty="0" smtClean="0">
                        <a:latin typeface="Cambria Math" panose="02040503050406030204" pitchFamily="18" charset="0"/>
                      </a:rPr>
                      <m:t>{</m:t>
                    </m:r>
                    <m:r>
                      <a:rPr lang="en-US" altLang="en-US" sz="2400" i="1" dirty="0" smtClean="0">
                        <a:latin typeface="Cambria Math" panose="02040503050406030204" pitchFamily="18" charset="0"/>
                      </a:rPr>
                      <m:t>𝑣</m:t>
                    </m:r>
                    <m:r>
                      <a:rPr lang="en-US" altLang="en-US" sz="2400" b="0" i="1" dirty="0" smtClean="0">
                        <a:latin typeface="Cambria Math" panose="02040503050406030204" pitchFamily="18" charset="0"/>
                      </a:rPr>
                      <m:t>}</m:t>
                    </m:r>
                  </m:oMath>
                </a14:m>
                <a:endParaRPr lang="en-US" altLang="en-US" sz="2400" dirty="0"/>
              </a:p>
              <a:p>
                <a:pPr marL="0" indent="0">
                  <a:buNone/>
                </a:pPr>
                <a:r>
                  <a:rPr lang="en-US" altLang="en-US" sz="2400" dirty="0"/>
                  <a:t>			2) Send (</a:t>
                </a:r>
                <a14:m>
                  <m:oMath xmlns:m="http://schemas.openxmlformats.org/officeDocument/2006/math">
                    <m:r>
                      <a:rPr lang="en-US" altLang="en-US" sz="2400" i="1" dirty="0" smtClean="0">
                        <a:latin typeface="Cambria Math" panose="02040503050406030204" pitchFamily="18" charset="0"/>
                      </a:rPr>
                      <m:t>𝑣</m:t>
                    </m:r>
                  </m:oMath>
                </a14:m>
                <a:r>
                  <a:rPr lang="en-US" altLang="en-US" sz="2400" dirty="0"/>
                  <a:t>:0:</a:t>
                </a:r>
                <a14:m>
                  <m:oMath xmlns:m="http://schemas.openxmlformats.org/officeDocument/2006/math">
                    <m:r>
                      <a:rPr lang="en-US" altLang="en-US" sz="2400" i="1" dirty="0" smtClean="0">
                        <a:latin typeface="Cambria Math" panose="02040503050406030204" pitchFamily="18" charset="0"/>
                      </a:rPr>
                      <m:t>𝑖</m:t>
                    </m:r>
                  </m:oMath>
                </a14:m>
                <a:r>
                  <a:rPr lang="en-US" altLang="en-US" sz="2400" dirty="0"/>
                  <a:t>) to all</a:t>
                </a:r>
              </a:p>
              <a:p>
                <a:pPr marL="0" indent="0">
                  <a:buNone/>
                </a:pPr>
                <a:r>
                  <a:rPr lang="en-US" altLang="en-US" sz="2400" dirty="0"/>
                  <a:t>	B) If receive (</a:t>
                </a:r>
                <a14:m>
                  <m:oMath xmlns:m="http://schemas.openxmlformats.org/officeDocument/2006/math">
                    <m:r>
                      <a:rPr lang="en-US" altLang="en-US" sz="2400" i="1" dirty="0" smtClean="0">
                        <a:latin typeface="Cambria Math" panose="02040503050406030204" pitchFamily="18" charset="0"/>
                      </a:rPr>
                      <m:t>𝑣</m:t>
                    </m:r>
                  </m:oMath>
                </a14:m>
                <a:r>
                  <a:rPr lang="en-US" altLang="en-US" sz="2400" dirty="0"/>
                  <a:t>:0:</a:t>
                </a:r>
                <a14:m>
                  <m:oMath xmlns:m="http://schemas.openxmlformats.org/officeDocument/2006/math">
                    <m:sSub>
                      <m:sSubPr>
                        <m:ctrlPr>
                          <a:rPr lang="en-US" altLang="en-US" sz="2400" b="0" i="1" dirty="0" smtClean="0">
                            <a:latin typeface="Cambria Math" panose="02040503050406030204" pitchFamily="18" charset="0"/>
                          </a:rPr>
                        </m:ctrlPr>
                      </m:sSubPr>
                      <m:e>
                        <m:r>
                          <a:rPr lang="en-US" altLang="en-US" sz="2400" i="1" dirty="0" smtClean="0">
                            <a:latin typeface="Cambria Math" panose="02040503050406030204" pitchFamily="18" charset="0"/>
                          </a:rPr>
                          <m:t>𝑗</m:t>
                        </m:r>
                      </m:e>
                      <m:sub>
                        <m:r>
                          <a:rPr lang="en-US" altLang="en-US" sz="2400" b="0" i="1" dirty="0" smtClean="0">
                            <a:latin typeface="Cambria Math" panose="02040503050406030204" pitchFamily="18" charset="0"/>
                          </a:rPr>
                          <m:t>1</m:t>
                        </m:r>
                      </m:sub>
                    </m:sSub>
                  </m:oMath>
                </a14:m>
                <a:r>
                  <a:rPr lang="en-US" altLang="en-US" sz="2400" dirty="0"/>
                  <a:t>:...:</a:t>
                </a:r>
                <a14:m>
                  <m:oMath xmlns:m="http://schemas.openxmlformats.org/officeDocument/2006/math">
                    <m:sSub>
                      <m:sSubPr>
                        <m:ctrlPr>
                          <a:rPr lang="en-US" altLang="en-US" sz="2400" b="0" i="1" dirty="0" smtClean="0">
                            <a:latin typeface="Cambria Math" panose="02040503050406030204" pitchFamily="18" charset="0"/>
                          </a:rPr>
                        </m:ctrlPr>
                      </m:sSubPr>
                      <m:e>
                        <m:r>
                          <a:rPr lang="en-US" altLang="en-US" sz="2400" b="0" i="1" dirty="0" smtClean="0">
                            <a:latin typeface="Cambria Math" panose="02040503050406030204" pitchFamily="18" charset="0"/>
                          </a:rPr>
                          <m:t>𝑗</m:t>
                        </m:r>
                      </m:e>
                      <m:sub>
                        <m:r>
                          <a:rPr lang="en-US" altLang="en-US" sz="2400" i="1" dirty="0" smtClean="0">
                            <a:latin typeface="Cambria Math" panose="02040503050406030204" pitchFamily="18" charset="0"/>
                          </a:rPr>
                          <m:t>𝑘</m:t>
                        </m:r>
                      </m:sub>
                    </m:sSub>
                  </m:oMath>
                </a14:m>
                <a:r>
                  <a:rPr lang="en-US" altLang="en-US" sz="2400" dirty="0"/>
                  <a:t>) and </a:t>
                </a:r>
                <a14:m>
                  <m:oMath xmlns:m="http://schemas.openxmlformats.org/officeDocument/2006/math">
                    <m:r>
                      <a:rPr lang="en-US" altLang="en-US" sz="2400" i="1" dirty="0" smtClean="0">
                        <a:latin typeface="Cambria Math" panose="02040503050406030204" pitchFamily="18" charset="0"/>
                      </a:rPr>
                      <m:t>𝑣</m:t>
                    </m:r>
                  </m:oMath>
                </a14:m>
                <a:r>
                  <a:rPr lang="en-US" altLang="en-US" sz="2400" dirty="0"/>
                  <a:t> not in </a:t>
                </a:r>
                <a14:m>
                  <m:oMath xmlns:m="http://schemas.openxmlformats.org/officeDocument/2006/math">
                    <m:sSub>
                      <m:sSubPr>
                        <m:ctrlPr>
                          <a:rPr lang="en-US" altLang="en-US" sz="2400" b="0" i="1" dirty="0" smtClean="0">
                            <a:latin typeface="Cambria Math" panose="02040503050406030204" pitchFamily="18" charset="0"/>
                          </a:rPr>
                        </m:ctrlPr>
                      </m:sSubPr>
                      <m:e>
                        <m:r>
                          <a:rPr lang="en-US" altLang="en-US" sz="2400" i="1" dirty="0" smtClean="0">
                            <a:latin typeface="Cambria Math" panose="02040503050406030204" pitchFamily="18" charset="0"/>
                          </a:rPr>
                          <m:t>𝑉</m:t>
                        </m:r>
                      </m:e>
                      <m:sub>
                        <m:r>
                          <a:rPr lang="en-US" altLang="en-US" sz="2400" i="1" dirty="0" smtClean="0">
                            <a:latin typeface="Cambria Math" panose="02040503050406030204" pitchFamily="18" charset="0"/>
                          </a:rPr>
                          <m:t>𝑖</m:t>
                        </m:r>
                      </m:sub>
                    </m:sSub>
                  </m:oMath>
                </a14:m>
                <a:endParaRPr lang="en-US" altLang="en-US" sz="2400" dirty="0"/>
              </a:p>
              <a:p>
                <a:pPr marL="0" indent="0">
                  <a:buNone/>
                </a:pPr>
                <a:r>
                  <a:rPr lang="en-US" altLang="en-US" sz="2400" dirty="0"/>
                  <a:t>			1) Add </a:t>
                </a:r>
                <a14:m>
                  <m:oMath xmlns:m="http://schemas.openxmlformats.org/officeDocument/2006/math">
                    <m:r>
                      <a:rPr lang="en-US" altLang="en-US" sz="2400" i="1" dirty="0" smtClean="0">
                        <a:latin typeface="Cambria Math" panose="02040503050406030204" pitchFamily="18" charset="0"/>
                      </a:rPr>
                      <m:t>𝑣</m:t>
                    </m:r>
                  </m:oMath>
                </a14:m>
                <a:r>
                  <a:rPr lang="en-US" altLang="en-US" sz="2400" dirty="0"/>
                  <a:t> to </a:t>
                </a:r>
                <a14:m>
                  <m:oMath xmlns:m="http://schemas.openxmlformats.org/officeDocument/2006/math">
                    <m:sSub>
                      <m:sSubPr>
                        <m:ctrlPr>
                          <a:rPr lang="en-US" altLang="en-US" sz="2400" i="1" dirty="0" smtClean="0">
                            <a:latin typeface="Cambria Math" panose="02040503050406030204" pitchFamily="18" charset="0"/>
                          </a:rPr>
                        </m:ctrlPr>
                      </m:sSubPr>
                      <m:e>
                        <m:r>
                          <a:rPr lang="en-US" altLang="en-US" sz="2400" i="1" dirty="0" smtClean="0">
                            <a:latin typeface="Cambria Math" panose="02040503050406030204" pitchFamily="18" charset="0"/>
                          </a:rPr>
                          <m:t>𝑉</m:t>
                        </m:r>
                      </m:e>
                      <m:sub>
                        <m:r>
                          <a:rPr lang="en-US" altLang="en-US" sz="2400" i="1" dirty="0" smtClean="0">
                            <a:latin typeface="Cambria Math" panose="02040503050406030204" pitchFamily="18" charset="0"/>
                          </a:rPr>
                          <m:t>𝑖</m:t>
                        </m:r>
                      </m:sub>
                    </m:sSub>
                  </m:oMath>
                </a14:m>
                <a:endParaRPr lang="en-US" altLang="en-US" sz="2400" dirty="0"/>
              </a:p>
              <a:p>
                <a:pPr marL="0" indent="0">
                  <a:buNone/>
                </a:pPr>
                <a:r>
                  <a:rPr lang="en-US" altLang="en-US" sz="2400" dirty="0"/>
                  <a:t>			2) If (</a:t>
                </a:r>
                <a14:m>
                  <m:oMath xmlns:m="http://schemas.openxmlformats.org/officeDocument/2006/math">
                    <m:r>
                      <a:rPr lang="en-US" altLang="en-US" sz="2400" i="1" dirty="0" smtClean="0">
                        <a:latin typeface="Cambria Math" panose="02040503050406030204" pitchFamily="18" charset="0"/>
                      </a:rPr>
                      <m:t>𝑘</m:t>
                    </m:r>
                  </m:oMath>
                </a14:m>
                <a:r>
                  <a:rPr lang="en-US" altLang="en-US" sz="2400" dirty="0"/>
                  <a:t>&lt;m) send (</a:t>
                </a:r>
                <a14:m>
                  <m:oMath xmlns:m="http://schemas.openxmlformats.org/officeDocument/2006/math">
                    <m:r>
                      <a:rPr lang="en-US" altLang="en-US" sz="2400" i="1" dirty="0" smtClean="0">
                        <a:latin typeface="Cambria Math" panose="02040503050406030204" pitchFamily="18" charset="0"/>
                      </a:rPr>
                      <m:t>𝑣</m:t>
                    </m:r>
                  </m:oMath>
                </a14:m>
                <a:r>
                  <a:rPr lang="en-US" altLang="en-US" sz="2400" dirty="0"/>
                  <a:t>:0:</a:t>
                </a:r>
                <a14:m>
                  <m:oMath xmlns:m="http://schemas.openxmlformats.org/officeDocument/2006/math">
                    <m:sSub>
                      <m:sSubPr>
                        <m:ctrlPr>
                          <a:rPr lang="en-US" altLang="en-US" sz="2400" b="0" i="1" dirty="0" smtClean="0">
                            <a:latin typeface="Cambria Math" panose="02040503050406030204" pitchFamily="18" charset="0"/>
                          </a:rPr>
                        </m:ctrlPr>
                      </m:sSubPr>
                      <m:e>
                        <m:r>
                          <a:rPr lang="en-US" altLang="en-US" sz="2400" i="1" dirty="0" smtClean="0">
                            <a:latin typeface="Cambria Math" panose="02040503050406030204" pitchFamily="18" charset="0"/>
                          </a:rPr>
                          <m:t>𝑗</m:t>
                        </m:r>
                      </m:e>
                      <m:sub>
                        <m:r>
                          <a:rPr lang="en-US" altLang="en-US" sz="2400" b="0" i="1" dirty="0" smtClean="0">
                            <a:latin typeface="Cambria Math" panose="02040503050406030204" pitchFamily="18" charset="0"/>
                          </a:rPr>
                          <m:t>1</m:t>
                        </m:r>
                      </m:sub>
                    </m:sSub>
                  </m:oMath>
                </a14:m>
                <a:r>
                  <a:rPr lang="en-US" altLang="en-US" sz="2400" dirty="0"/>
                  <a:t>:...:</a:t>
                </a:r>
                <a14:m>
                  <m:oMath xmlns:m="http://schemas.openxmlformats.org/officeDocument/2006/math">
                    <m:sSub>
                      <m:sSubPr>
                        <m:ctrlPr>
                          <a:rPr lang="en-US" altLang="en-US" sz="2400" b="0" i="1" dirty="0" smtClean="0">
                            <a:latin typeface="Cambria Math" panose="02040503050406030204" pitchFamily="18" charset="0"/>
                          </a:rPr>
                        </m:ctrlPr>
                      </m:sSubPr>
                      <m:e>
                        <m:r>
                          <a:rPr lang="en-US" altLang="en-US" sz="2400" b="0" i="1" dirty="0" smtClean="0">
                            <a:latin typeface="Cambria Math" panose="02040503050406030204" pitchFamily="18" charset="0"/>
                          </a:rPr>
                          <m:t>𝑗</m:t>
                        </m:r>
                      </m:e>
                      <m:sub>
                        <m:r>
                          <a:rPr lang="en-US" altLang="en-US" sz="2400" i="1" dirty="0" smtClean="0">
                            <a:latin typeface="Cambria Math" panose="02040503050406030204" pitchFamily="18" charset="0"/>
                          </a:rPr>
                          <m:t>𝑘</m:t>
                        </m:r>
                      </m:sub>
                    </m:sSub>
                  </m:oMath>
                </a14:m>
                <a:r>
                  <a:rPr lang="en-US" altLang="en-US" sz="2400" dirty="0" err="1"/>
                  <a:t>:</a:t>
                </a:r>
                <a14:m>
                  <m:oMath xmlns:m="http://schemas.openxmlformats.org/officeDocument/2006/math">
                    <m:r>
                      <a:rPr lang="en-US" altLang="en-US" sz="2400" i="1" dirty="0" smtClean="0">
                        <a:latin typeface="Cambria Math" panose="02040503050406030204" pitchFamily="18" charset="0"/>
                      </a:rPr>
                      <m:t>𝑖</m:t>
                    </m:r>
                  </m:oMath>
                </a14:m>
                <a:r>
                  <a:rPr lang="en-US" altLang="en-US" sz="2400" dirty="0"/>
                  <a:t>) to all not in </a:t>
                </a:r>
                <a14:m>
                  <m:oMath xmlns:m="http://schemas.openxmlformats.org/officeDocument/2006/math">
                    <m:sSub>
                      <m:sSubPr>
                        <m:ctrlPr>
                          <a:rPr lang="en-US" altLang="en-US" sz="2400" b="0" i="1" dirty="0" smtClean="0">
                            <a:latin typeface="Cambria Math" panose="02040503050406030204" pitchFamily="18" charset="0"/>
                          </a:rPr>
                        </m:ctrlPr>
                      </m:sSubPr>
                      <m:e>
                        <m:r>
                          <a:rPr lang="en-US" altLang="en-US" sz="2400" i="1" dirty="0" smtClean="0">
                            <a:latin typeface="Cambria Math" panose="02040503050406030204" pitchFamily="18" charset="0"/>
                          </a:rPr>
                          <m:t>𝑗</m:t>
                        </m:r>
                      </m:e>
                      <m:sub>
                        <m:r>
                          <a:rPr lang="en-US" altLang="en-US" sz="2400" b="0" i="1" dirty="0" smtClean="0">
                            <a:latin typeface="Cambria Math" panose="02040503050406030204" pitchFamily="18" charset="0"/>
                          </a:rPr>
                          <m:t>1</m:t>
                        </m:r>
                      </m:sub>
                    </m:sSub>
                  </m:oMath>
                </a14:m>
                <a:r>
                  <a:rPr lang="en-US" altLang="en-US" sz="2400" dirty="0"/>
                  <a:t>…</a:t>
                </a:r>
                <a14:m>
                  <m:oMath xmlns:m="http://schemas.openxmlformats.org/officeDocument/2006/math">
                    <m:sSub>
                      <m:sSubPr>
                        <m:ctrlPr>
                          <a:rPr lang="en-US" altLang="en-US" sz="2400" b="0" i="1" dirty="0" smtClean="0">
                            <a:latin typeface="Cambria Math" panose="02040503050406030204" pitchFamily="18" charset="0"/>
                          </a:rPr>
                        </m:ctrlPr>
                      </m:sSubPr>
                      <m:e>
                        <m:r>
                          <a:rPr lang="en-US" altLang="en-US" sz="2400" b="0" i="1" dirty="0" smtClean="0">
                            <a:latin typeface="Cambria Math" panose="02040503050406030204" pitchFamily="18" charset="0"/>
                          </a:rPr>
                          <m:t>𝑗</m:t>
                        </m:r>
                      </m:e>
                      <m:sub>
                        <m:r>
                          <a:rPr lang="en-US" altLang="en-US" sz="2400" i="1" dirty="0" smtClean="0">
                            <a:latin typeface="Cambria Math" panose="02040503050406030204" pitchFamily="18" charset="0"/>
                          </a:rPr>
                          <m:t>𝑘</m:t>
                        </m:r>
                      </m:sub>
                    </m:sSub>
                  </m:oMath>
                </a14:m>
                <a:endParaRPr lang="en-US" altLang="en-US" sz="2400" i="1" dirty="0"/>
              </a:p>
              <a:p>
                <a:pPr marL="457200" indent="-457200">
                  <a:buFont typeface="+mj-lt"/>
                  <a:buAutoNum type="arabicPeriod" startAt="4"/>
                </a:pPr>
                <a:r>
                  <a:rPr lang="en-US" altLang="en-US" sz="2400" dirty="0"/>
                  <a:t>When no more messages, obey order of </a:t>
                </a:r>
                <a:r>
                  <a:rPr lang="en-US" altLang="en-US" sz="2400" dirty="0">
                    <a:latin typeface="Courier" pitchFamily="1" charset="0"/>
                  </a:rPr>
                  <a:t>choice(</a:t>
                </a:r>
                <a14:m>
                  <m:oMath xmlns:m="http://schemas.openxmlformats.org/officeDocument/2006/math">
                    <m:sSub>
                      <m:sSubPr>
                        <m:ctrlPr>
                          <a:rPr lang="en-US" altLang="en-US" sz="2400" b="0" i="1" dirty="0" smtClean="0">
                            <a:latin typeface="Cambria Math" panose="02040503050406030204" pitchFamily="18" charset="0"/>
                          </a:rPr>
                        </m:ctrlPr>
                      </m:sSubPr>
                      <m:e>
                        <m:r>
                          <a:rPr lang="en-US" altLang="en-US" sz="2400" i="1" dirty="0" smtClean="0">
                            <a:latin typeface="Cambria Math" panose="02040503050406030204" pitchFamily="18" charset="0"/>
                          </a:rPr>
                          <m:t>𝑉</m:t>
                        </m:r>
                      </m:e>
                      <m:sub>
                        <m:r>
                          <a:rPr lang="en-US" altLang="en-US" sz="2400" i="1" dirty="0" smtClean="0">
                            <a:latin typeface="Cambria Math" panose="02040503050406030204" pitchFamily="18" charset="0"/>
                          </a:rPr>
                          <m:t>𝑖</m:t>
                        </m:r>
                      </m:sub>
                    </m:sSub>
                  </m:oMath>
                </a14:m>
                <a:r>
                  <a:rPr lang="en-US" altLang="en-US" sz="2400" dirty="0">
                    <a:latin typeface="Courier" pitchFamily="1" charset="0"/>
                  </a:rPr>
                  <a:t>)</a:t>
                </a:r>
                <a:endParaRPr lang="en-US" altLang="en-US" sz="2400" dirty="0"/>
              </a:p>
            </p:txBody>
          </p:sp>
        </mc:Choice>
        <mc:Fallback>
          <p:sp>
            <p:nvSpPr>
              <p:cNvPr id="71683" name="Rectangle 3"/>
              <p:cNvSpPr>
                <a:spLocks noGrp="1" noRot="1" noChangeAspect="1" noMove="1" noResize="1" noEditPoints="1" noAdjustHandles="1" noChangeArrowheads="1" noChangeShapeType="1" noTextEdit="1"/>
              </p:cNvSpPr>
              <p:nvPr>
                <p:ph type="body" idx="1"/>
              </p:nvPr>
            </p:nvSpPr>
            <p:spPr>
              <a:blipFill>
                <a:blip r:embed="rId3"/>
                <a:stretch>
                  <a:fillRect l="-928" t="-2101" b="-7563"/>
                </a:stretch>
              </a:blipFill>
            </p:spPr>
            <p:txBody>
              <a:bodyPr/>
              <a:lstStyle/>
              <a:p>
                <a:r>
                  <a:rPr lang="en-US">
                    <a:noFill/>
                  </a:rPr>
                  <a:t> </a:t>
                </a:r>
              </a:p>
            </p:txBody>
          </p:sp>
        </mc:Fallback>
      </mc:AlternateContent>
    </p:spTree>
    <p:extLst>
      <p:ext uri="{BB962C8B-B14F-4D97-AF65-F5344CB8AC3E}">
        <p14:creationId xmlns:p14="http://schemas.microsoft.com/office/powerpoint/2010/main" val="13753251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ltLang="en-US"/>
              <a:t>Signed Messages Algorithm: SM(m)</a:t>
            </a:r>
          </a:p>
        </p:txBody>
      </p:sp>
      <mc:AlternateContent xmlns:mc="http://schemas.openxmlformats.org/markup-compatibility/2006">
        <mc:Choice xmlns:a14="http://schemas.microsoft.com/office/drawing/2010/main" Requires="a14">
          <p:sp>
            <p:nvSpPr>
              <p:cNvPr id="71683" name="Rectangle 3"/>
              <p:cNvSpPr>
                <a:spLocks noGrp="1" noChangeArrowheads="1"/>
              </p:cNvSpPr>
              <p:nvPr>
                <p:ph type="body" idx="1"/>
              </p:nvPr>
            </p:nvSpPr>
            <p:spPr/>
            <p:txBody>
              <a:bodyPr/>
              <a:lstStyle/>
              <a:p>
                <a14:m>
                  <m:oMath xmlns:m="http://schemas.openxmlformats.org/officeDocument/2006/math">
                    <m:r>
                      <a:rPr lang="en-US" altLang="en-US" sz="2400" i="1" dirty="0" smtClean="0">
                        <a:latin typeface="Cambria Math" panose="02040503050406030204" pitchFamily="18" charset="0"/>
                      </a:rPr>
                      <m:t>𝐶h𝑜𝑖𝑐𝑒</m:t>
                    </m:r>
                    <m:r>
                      <a:rPr lang="en-US" altLang="en-US" sz="2400" b="0" i="1" dirty="0" smtClean="0">
                        <a:latin typeface="Cambria Math" panose="02040503050406030204" pitchFamily="18" charset="0"/>
                      </a:rPr>
                      <m:t>(</m:t>
                    </m:r>
                    <m:r>
                      <a:rPr lang="en-US" altLang="en-US" sz="2400" b="0" i="1" dirty="0" smtClean="0">
                        <a:latin typeface="Cambria Math" panose="02040503050406030204" pitchFamily="18" charset="0"/>
                      </a:rPr>
                      <m:t>𝑉</m:t>
                    </m:r>
                    <m:r>
                      <a:rPr lang="en-US" altLang="en-US" sz="2400" b="0" i="1" dirty="0" smtClean="0">
                        <a:latin typeface="Cambria Math" panose="02040503050406030204" pitchFamily="18" charset="0"/>
                      </a:rPr>
                      <m:t>)</m:t>
                    </m:r>
                  </m:oMath>
                </a14:m>
                <a:endParaRPr lang="en-US" altLang="en-US" sz="2400" dirty="0"/>
              </a:p>
              <a:p>
                <a:pPr lvl="1"/>
                <a:r>
                  <a:rPr lang="en-US" altLang="en-US" dirty="0"/>
                  <a:t>If the set </a:t>
                </a:r>
                <a14:m>
                  <m:oMath xmlns:m="http://schemas.openxmlformats.org/officeDocument/2006/math">
                    <m:r>
                      <a:rPr lang="en-US" altLang="en-US" b="0" i="1" smtClean="0">
                        <a:latin typeface="Cambria Math" panose="02040503050406030204" pitchFamily="18" charset="0"/>
                      </a:rPr>
                      <m:t>𝑉</m:t>
                    </m:r>
                  </m:oMath>
                </a14:m>
                <a:r>
                  <a:rPr lang="en-US" altLang="en-US" dirty="0"/>
                  <a:t> consists of the single element </a:t>
                </a:r>
                <a14:m>
                  <m:oMath xmlns:m="http://schemas.openxmlformats.org/officeDocument/2006/math">
                    <m:r>
                      <a:rPr lang="en-US" altLang="en-US" b="0" i="1" smtClean="0">
                        <a:latin typeface="Cambria Math" panose="02040503050406030204" pitchFamily="18" charset="0"/>
                      </a:rPr>
                      <m:t>𝑣</m:t>
                    </m:r>
                  </m:oMath>
                </a14:m>
                <a:r>
                  <a:rPr lang="en-US" altLang="en-US" dirty="0"/>
                  <a:t>, then </a:t>
                </a:r>
                <a14:m>
                  <m:oMath xmlns:m="http://schemas.openxmlformats.org/officeDocument/2006/math">
                    <m:r>
                      <a:rPr lang="en-US" altLang="en-US" i="1" dirty="0" smtClean="0">
                        <a:latin typeface="Cambria Math" panose="02040503050406030204" pitchFamily="18" charset="0"/>
                      </a:rPr>
                      <m:t>𝑐h𝑜𝑖𝑐𝑒</m:t>
                    </m:r>
                    <m:r>
                      <a:rPr lang="en-US" altLang="en-US" i="1" dirty="0" smtClean="0">
                        <a:latin typeface="Cambria Math" panose="02040503050406030204" pitchFamily="18" charset="0"/>
                      </a:rPr>
                      <m:t>(</m:t>
                    </m:r>
                    <m:r>
                      <a:rPr lang="en-US" altLang="en-US" i="1" dirty="0" smtClean="0">
                        <a:latin typeface="Cambria Math" panose="02040503050406030204" pitchFamily="18" charset="0"/>
                      </a:rPr>
                      <m:t>𝑉</m:t>
                    </m:r>
                    <m:r>
                      <a:rPr lang="en-US" altLang="en-US" i="1" dirty="0" smtClean="0">
                        <a:latin typeface="Cambria Math" panose="02040503050406030204" pitchFamily="18" charset="0"/>
                      </a:rPr>
                      <m:t>)=</m:t>
                    </m:r>
                    <m:r>
                      <a:rPr lang="en-US" altLang="en-US" i="1" dirty="0" smtClean="0">
                        <a:latin typeface="Cambria Math" panose="02040503050406030204" pitchFamily="18" charset="0"/>
                      </a:rPr>
                      <m:t>𝑣</m:t>
                    </m:r>
                  </m:oMath>
                </a14:m>
                <a:endParaRPr lang="en-US" altLang="en-US" dirty="0"/>
              </a:p>
              <a:p>
                <a:pPr lvl="1"/>
                <a14:m>
                  <m:oMath xmlns:m="http://schemas.openxmlformats.org/officeDocument/2006/math">
                    <m:r>
                      <a:rPr lang="en-US" altLang="en-US" b="0" i="1" smtClean="0">
                        <a:latin typeface="Cambria Math" panose="02040503050406030204" pitchFamily="18" charset="0"/>
                      </a:rPr>
                      <m:t>𝑐h𝑜𝑖𝑐𝑒</m:t>
                    </m:r>
                    <m:d>
                      <m:dPr>
                        <m:ctrlPr>
                          <a:rPr lang="en-US" altLang="en-US" b="0" i="1" smtClean="0">
                            <a:latin typeface="Cambria Math" panose="02040503050406030204" pitchFamily="18" charset="0"/>
                          </a:rPr>
                        </m:ctrlPr>
                      </m:dPr>
                      <m:e>
                        <m:r>
                          <a:rPr lang="en-US" altLang="en-US" b="0" i="1" smtClean="0">
                            <a:latin typeface="Cambria Math" panose="02040503050406030204" pitchFamily="18" charset="0"/>
                            <a:ea typeface="Cambria Math" panose="02040503050406030204" pitchFamily="18" charset="0"/>
                          </a:rPr>
                          <m:t>∅</m:t>
                        </m:r>
                      </m:e>
                    </m:d>
                  </m:oMath>
                </a14:m>
                <a:r>
                  <a:rPr lang="en-US" altLang="en-US" dirty="0"/>
                  <a:t>=RETREAT</a:t>
                </a:r>
              </a:p>
              <a:p>
                <a:pPr lvl="1"/>
                <a:endParaRPr lang="en-US" altLang="en-US" dirty="0"/>
              </a:p>
              <a:p>
                <a:r>
                  <a:rPr lang="en-US" altLang="en-US" sz="2400" dirty="0"/>
                  <a:t>One possible definition is to let </a:t>
                </a:r>
                <a14:m>
                  <m:oMath xmlns:m="http://schemas.openxmlformats.org/officeDocument/2006/math">
                    <m:r>
                      <a:rPr lang="en-US" altLang="en-US" sz="2400" i="1" dirty="0">
                        <a:latin typeface="Cambria Math" panose="02040503050406030204" pitchFamily="18" charset="0"/>
                      </a:rPr>
                      <m:t>𝐶h𝑜𝑖𝑐𝑒</m:t>
                    </m:r>
                    <m:r>
                      <a:rPr lang="en-US" altLang="en-US" sz="2400" b="0" i="1" dirty="0" smtClean="0">
                        <a:latin typeface="Cambria Math" panose="02040503050406030204" pitchFamily="18" charset="0"/>
                      </a:rPr>
                      <m:t>(</m:t>
                    </m:r>
                    <m:r>
                      <a:rPr lang="en-US" altLang="en-US" sz="2400" b="0" i="1" dirty="0" smtClean="0">
                        <a:latin typeface="Cambria Math" panose="02040503050406030204" pitchFamily="18" charset="0"/>
                      </a:rPr>
                      <m:t>𝑉</m:t>
                    </m:r>
                    <m:r>
                      <a:rPr lang="en-US" altLang="en-US" sz="2400" b="0" i="1" dirty="0" smtClean="0">
                        <a:latin typeface="Cambria Math" panose="02040503050406030204" pitchFamily="18" charset="0"/>
                      </a:rPr>
                      <m:t>)</m:t>
                    </m:r>
                  </m:oMath>
                </a14:m>
                <a:r>
                  <a:rPr lang="en-US" altLang="en-US" sz="2400" dirty="0"/>
                  <a:t> be the median element of </a:t>
                </a:r>
                <a14:m>
                  <m:oMath xmlns:m="http://schemas.openxmlformats.org/officeDocument/2006/math">
                    <m:r>
                      <a:rPr lang="en-US" altLang="en-US" sz="2400" i="1" dirty="0">
                        <a:latin typeface="Cambria Math" panose="02040503050406030204" pitchFamily="18" charset="0"/>
                      </a:rPr>
                      <m:t>𝑉</m:t>
                    </m:r>
                  </m:oMath>
                </a14:m>
                <a:endParaRPr lang="en-US" altLang="en-US" dirty="0"/>
              </a:p>
              <a:p>
                <a:pPr lvl="1"/>
                <a:endParaRPr lang="en-US" altLang="en-US" dirty="0"/>
              </a:p>
            </p:txBody>
          </p:sp>
        </mc:Choice>
        <mc:Fallback>
          <p:sp>
            <p:nvSpPr>
              <p:cNvPr id="71683" name="Rectangle 3"/>
              <p:cNvSpPr>
                <a:spLocks noGrp="1" noRot="1" noChangeAspect="1" noMove="1" noResize="1" noEditPoints="1" noAdjustHandles="1" noChangeArrowheads="1" noChangeShapeType="1" noTextEdit="1"/>
              </p:cNvSpPr>
              <p:nvPr>
                <p:ph type="body" idx="1"/>
              </p:nvPr>
            </p:nvSpPr>
            <p:spPr>
              <a:blipFill>
                <a:blip r:embed="rId3"/>
                <a:stretch>
                  <a:fillRect l="-812" t="-1541"/>
                </a:stretch>
              </a:blipFill>
            </p:spPr>
            <p:txBody>
              <a:bodyPr/>
              <a:lstStyle/>
              <a:p>
                <a:r>
                  <a:rPr lang="en-US">
                    <a:noFill/>
                  </a:rPr>
                  <a:t> </a:t>
                </a:r>
              </a:p>
            </p:txBody>
          </p:sp>
        </mc:Fallback>
      </mc:AlternateContent>
    </p:spTree>
    <p:extLst>
      <p:ext uri="{BB962C8B-B14F-4D97-AF65-F5344CB8AC3E}">
        <p14:creationId xmlns:p14="http://schemas.microsoft.com/office/powerpoint/2010/main" val="3165142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Far We’ve Talked About</a:t>
            </a:r>
          </a:p>
        </p:txBody>
      </p:sp>
      <p:sp>
        <p:nvSpPr>
          <p:cNvPr id="3" name="Content Placeholder 2"/>
          <p:cNvSpPr>
            <a:spLocks noGrp="1"/>
          </p:cNvSpPr>
          <p:nvPr>
            <p:ph idx="1"/>
          </p:nvPr>
        </p:nvSpPr>
        <p:spPr/>
        <p:txBody>
          <a:bodyPr/>
          <a:lstStyle/>
          <a:p>
            <a:r>
              <a:rPr lang="en-US" dirty="0"/>
              <a:t>Assumption</a:t>
            </a:r>
          </a:p>
          <a:p>
            <a:pPr lvl="1"/>
            <a:r>
              <a:rPr lang="en-US" dirty="0"/>
              <a:t>Processors do not collude, lie, or otherwise attempt to subvert the protocol</a:t>
            </a:r>
          </a:p>
          <a:p>
            <a:pPr marL="457200" lvl="1" indent="0">
              <a:buNone/>
            </a:pPr>
            <a:endParaRPr lang="en-US" dirty="0"/>
          </a:p>
          <a:p>
            <a:r>
              <a:rPr lang="en-US" dirty="0"/>
              <a:t>But what if the assumption does not hold?</a:t>
            </a:r>
          </a:p>
        </p:txBody>
      </p:sp>
    </p:spTree>
    <p:extLst>
      <p:ext uri="{BB962C8B-B14F-4D97-AF65-F5344CB8AC3E}">
        <p14:creationId xmlns:p14="http://schemas.microsoft.com/office/powerpoint/2010/main" val="16592972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ltLang="en-US"/>
              <a:t>SM(1) Example: Bad Commander</a:t>
            </a:r>
          </a:p>
        </p:txBody>
      </p:sp>
      <p:sp>
        <p:nvSpPr>
          <p:cNvPr id="72707" name="Rectangle 3"/>
          <p:cNvSpPr>
            <a:spLocks noGrp="1" noChangeArrowheads="1"/>
          </p:cNvSpPr>
          <p:nvPr>
            <p:ph type="body" idx="1"/>
          </p:nvPr>
        </p:nvSpPr>
        <p:spPr/>
        <p:txBody>
          <a:bodyPr/>
          <a:lstStyle/>
          <a:p>
            <a:r>
              <a:rPr lang="en-US" altLang="en-US" dirty="0"/>
              <a:t>Scenario: m=1, n=m+2=3, bad commander</a:t>
            </a:r>
          </a:p>
        </p:txBody>
      </p:sp>
      <p:sp>
        <p:nvSpPr>
          <p:cNvPr id="72709" name="Oval 5"/>
          <p:cNvSpPr>
            <a:spLocks noChangeArrowheads="1"/>
          </p:cNvSpPr>
          <p:nvPr/>
        </p:nvSpPr>
        <p:spPr bwMode="auto">
          <a:xfrm>
            <a:off x="5257800" y="2286000"/>
            <a:ext cx="762000" cy="609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C</a:t>
            </a:r>
          </a:p>
        </p:txBody>
      </p:sp>
      <p:sp>
        <p:nvSpPr>
          <p:cNvPr id="72710" name="Oval 6"/>
          <p:cNvSpPr>
            <a:spLocks noChangeArrowheads="1"/>
          </p:cNvSpPr>
          <p:nvPr/>
        </p:nvSpPr>
        <p:spPr bwMode="auto">
          <a:xfrm>
            <a:off x="3886200" y="3276600"/>
            <a:ext cx="7620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L1</a:t>
            </a:r>
          </a:p>
        </p:txBody>
      </p:sp>
      <p:sp>
        <p:nvSpPr>
          <p:cNvPr id="72711" name="Oval 7"/>
          <p:cNvSpPr>
            <a:spLocks noChangeArrowheads="1"/>
          </p:cNvSpPr>
          <p:nvPr/>
        </p:nvSpPr>
        <p:spPr bwMode="auto">
          <a:xfrm>
            <a:off x="6781800" y="3200400"/>
            <a:ext cx="7620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L2</a:t>
            </a:r>
          </a:p>
        </p:txBody>
      </p:sp>
      <p:sp>
        <p:nvSpPr>
          <p:cNvPr id="72713" name="Freeform 9"/>
          <p:cNvSpPr>
            <a:spLocks/>
          </p:cNvSpPr>
          <p:nvPr/>
        </p:nvSpPr>
        <p:spPr bwMode="auto">
          <a:xfrm>
            <a:off x="4191000" y="2743200"/>
            <a:ext cx="1143000" cy="533400"/>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4" name="Freeform 10"/>
          <p:cNvSpPr>
            <a:spLocks/>
          </p:cNvSpPr>
          <p:nvPr/>
        </p:nvSpPr>
        <p:spPr bwMode="auto">
          <a:xfrm flipH="1">
            <a:off x="5943600" y="2743200"/>
            <a:ext cx="1066800" cy="420686"/>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2728" name="Group 24"/>
          <p:cNvGrpSpPr>
            <a:grpSpLocks/>
          </p:cNvGrpSpPr>
          <p:nvPr/>
        </p:nvGrpSpPr>
        <p:grpSpPr bwMode="auto">
          <a:xfrm>
            <a:off x="4343400" y="2514600"/>
            <a:ext cx="2844800" cy="457200"/>
            <a:chOff x="1776" y="1488"/>
            <a:chExt cx="1792" cy="288"/>
          </a:xfrm>
        </p:grpSpPr>
        <p:sp>
          <p:nvSpPr>
            <p:cNvPr id="72716" name="Text Box 12"/>
            <p:cNvSpPr txBox="1">
              <a:spLocks noChangeArrowheads="1"/>
            </p:cNvSpPr>
            <p:nvPr/>
          </p:nvSpPr>
          <p:spPr bwMode="auto">
            <a:xfrm>
              <a:off x="1776" y="1488"/>
              <a:ext cx="4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A:0</a:t>
              </a:r>
            </a:p>
          </p:txBody>
        </p:sp>
        <p:sp>
          <p:nvSpPr>
            <p:cNvPr id="72718" name="Text Box 14"/>
            <p:cNvSpPr txBox="1">
              <a:spLocks noChangeArrowheads="1"/>
            </p:cNvSpPr>
            <p:nvPr/>
          </p:nvSpPr>
          <p:spPr bwMode="auto">
            <a:xfrm>
              <a:off x="3168" y="1488"/>
              <a:ext cx="4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R:0</a:t>
              </a:r>
            </a:p>
          </p:txBody>
        </p:sp>
      </p:grpSp>
      <p:grpSp>
        <p:nvGrpSpPr>
          <p:cNvPr id="72729" name="Group 25"/>
          <p:cNvGrpSpPr>
            <a:grpSpLocks/>
          </p:cNvGrpSpPr>
          <p:nvPr/>
        </p:nvGrpSpPr>
        <p:grpSpPr bwMode="auto">
          <a:xfrm>
            <a:off x="1889126" y="3770314"/>
            <a:ext cx="5426075" cy="1411287"/>
            <a:chOff x="230" y="2375"/>
            <a:chExt cx="3418" cy="889"/>
          </a:xfrm>
        </p:grpSpPr>
        <p:sp>
          <p:nvSpPr>
            <p:cNvPr id="72719" name="Text Box 15"/>
            <p:cNvSpPr txBox="1">
              <a:spLocks noChangeArrowheads="1"/>
            </p:cNvSpPr>
            <p:nvPr/>
          </p:nvSpPr>
          <p:spPr bwMode="auto">
            <a:xfrm>
              <a:off x="230" y="2375"/>
              <a:ext cx="100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What next?</a:t>
              </a:r>
            </a:p>
          </p:txBody>
        </p:sp>
        <p:sp>
          <p:nvSpPr>
            <p:cNvPr id="72720" name="Oval 16"/>
            <p:cNvSpPr>
              <a:spLocks noChangeArrowheads="1"/>
            </p:cNvSpPr>
            <p:nvPr/>
          </p:nvSpPr>
          <p:spPr bwMode="auto">
            <a:xfrm>
              <a:off x="1344" y="2736"/>
              <a:ext cx="480"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L1</a:t>
              </a:r>
            </a:p>
          </p:txBody>
        </p:sp>
        <p:sp>
          <p:nvSpPr>
            <p:cNvPr id="72721" name="Oval 17"/>
            <p:cNvSpPr>
              <a:spLocks noChangeArrowheads="1"/>
            </p:cNvSpPr>
            <p:nvPr/>
          </p:nvSpPr>
          <p:spPr bwMode="auto">
            <a:xfrm>
              <a:off x="3168" y="2688"/>
              <a:ext cx="480"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L2</a:t>
              </a:r>
            </a:p>
          </p:txBody>
        </p:sp>
        <p:sp>
          <p:nvSpPr>
            <p:cNvPr id="72722" name="Freeform 18"/>
            <p:cNvSpPr>
              <a:spLocks/>
            </p:cNvSpPr>
            <p:nvPr/>
          </p:nvSpPr>
          <p:spPr bwMode="auto">
            <a:xfrm>
              <a:off x="1776" y="2680"/>
              <a:ext cx="1392" cy="152"/>
            </a:xfrm>
            <a:custGeom>
              <a:avLst/>
              <a:gdLst>
                <a:gd name="T0" fmla="*/ 0 w 1392"/>
                <a:gd name="T1" fmla="*/ 152 h 152"/>
                <a:gd name="T2" fmla="*/ 672 w 1392"/>
                <a:gd name="T3" fmla="*/ 8 h 152"/>
                <a:gd name="T4" fmla="*/ 1392 w 1392"/>
                <a:gd name="T5" fmla="*/ 104 h 152"/>
              </a:gdLst>
              <a:ahLst/>
              <a:cxnLst>
                <a:cxn ang="0">
                  <a:pos x="T0" y="T1"/>
                </a:cxn>
                <a:cxn ang="0">
                  <a:pos x="T2" y="T3"/>
                </a:cxn>
                <a:cxn ang="0">
                  <a:pos x="T4" y="T5"/>
                </a:cxn>
              </a:cxnLst>
              <a:rect l="0" t="0" r="r" b="b"/>
              <a:pathLst>
                <a:path w="1392" h="152">
                  <a:moveTo>
                    <a:pt x="0" y="152"/>
                  </a:moveTo>
                  <a:cubicBezTo>
                    <a:pt x="220" y="84"/>
                    <a:pt x="440" y="16"/>
                    <a:pt x="672" y="8"/>
                  </a:cubicBezTo>
                  <a:cubicBezTo>
                    <a:pt x="904" y="0"/>
                    <a:pt x="1148" y="52"/>
                    <a:pt x="1392" y="104"/>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3" name="Freeform 19"/>
            <p:cNvSpPr>
              <a:spLocks/>
            </p:cNvSpPr>
            <p:nvPr/>
          </p:nvSpPr>
          <p:spPr bwMode="auto">
            <a:xfrm flipH="1" flipV="1">
              <a:off x="1776" y="2999"/>
              <a:ext cx="1440" cy="265"/>
            </a:xfrm>
            <a:custGeom>
              <a:avLst/>
              <a:gdLst>
                <a:gd name="T0" fmla="*/ 0 w 1392"/>
                <a:gd name="T1" fmla="*/ 152 h 152"/>
                <a:gd name="T2" fmla="*/ 672 w 1392"/>
                <a:gd name="T3" fmla="*/ 8 h 152"/>
                <a:gd name="T4" fmla="*/ 1392 w 1392"/>
                <a:gd name="T5" fmla="*/ 104 h 152"/>
              </a:gdLst>
              <a:ahLst/>
              <a:cxnLst>
                <a:cxn ang="0">
                  <a:pos x="T0" y="T1"/>
                </a:cxn>
                <a:cxn ang="0">
                  <a:pos x="T2" y="T3"/>
                </a:cxn>
                <a:cxn ang="0">
                  <a:pos x="T4" y="T5"/>
                </a:cxn>
              </a:cxnLst>
              <a:rect l="0" t="0" r="r" b="b"/>
              <a:pathLst>
                <a:path w="1392" h="152">
                  <a:moveTo>
                    <a:pt x="0" y="152"/>
                  </a:moveTo>
                  <a:cubicBezTo>
                    <a:pt x="220" y="84"/>
                    <a:pt x="440" y="16"/>
                    <a:pt x="672" y="8"/>
                  </a:cubicBezTo>
                  <a:cubicBezTo>
                    <a:pt x="904" y="0"/>
                    <a:pt x="1148" y="52"/>
                    <a:pt x="1392" y="104"/>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730" name="Group 26"/>
          <p:cNvGrpSpPr>
            <a:grpSpLocks/>
          </p:cNvGrpSpPr>
          <p:nvPr/>
        </p:nvGrpSpPr>
        <p:grpSpPr bwMode="auto">
          <a:xfrm>
            <a:off x="4419601" y="3886200"/>
            <a:ext cx="2424113" cy="1676400"/>
            <a:chOff x="1824" y="2448"/>
            <a:chExt cx="1527" cy="1056"/>
          </a:xfrm>
        </p:grpSpPr>
        <p:sp>
          <p:nvSpPr>
            <p:cNvPr id="72724" name="Text Box 20"/>
            <p:cNvSpPr txBox="1">
              <a:spLocks noChangeArrowheads="1"/>
            </p:cNvSpPr>
            <p:nvPr/>
          </p:nvSpPr>
          <p:spPr bwMode="auto">
            <a:xfrm>
              <a:off x="1824" y="2448"/>
              <a:ext cx="676"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A:0:L1</a:t>
              </a:r>
            </a:p>
          </p:txBody>
        </p:sp>
        <p:sp>
          <p:nvSpPr>
            <p:cNvPr id="72725" name="Text Box 21"/>
            <p:cNvSpPr txBox="1">
              <a:spLocks noChangeArrowheads="1"/>
            </p:cNvSpPr>
            <p:nvPr/>
          </p:nvSpPr>
          <p:spPr bwMode="auto">
            <a:xfrm>
              <a:off x="2688" y="3216"/>
              <a:ext cx="66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R:0:L2</a:t>
              </a:r>
            </a:p>
          </p:txBody>
        </p:sp>
      </p:grpSp>
      <mc:AlternateContent xmlns:mc="http://schemas.openxmlformats.org/markup-compatibility/2006">
        <mc:Choice xmlns:a14="http://schemas.microsoft.com/office/drawing/2010/main" Requires="a14">
          <p:sp>
            <p:nvSpPr>
              <p:cNvPr id="72726" name="Text Box 22"/>
              <p:cNvSpPr txBox="1">
                <a:spLocks noChangeArrowheads="1"/>
              </p:cNvSpPr>
              <p:nvPr/>
            </p:nvSpPr>
            <p:spPr bwMode="auto">
              <a:xfrm>
                <a:off x="1889125" y="5599114"/>
                <a:ext cx="4544834" cy="830997"/>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p>
                <a14:m>
                  <m:oMath xmlns:m="http://schemas.openxmlformats.org/officeDocument/2006/math">
                    <m:sSub>
                      <m:sSubPr>
                        <m:ctrlPr>
                          <a:rPr lang="en-US" altLang="en-US" b="0" i="1" dirty="0" smtClean="0">
                            <a:latin typeface="Cambria Math" panose="02040503050406030204" pitchFamily="18" charset="0"/>
                          </a:rPr>
                        </m:ctrlPr>
                      </m:sSubPr>
                      <m:e>
                        <m:r>
                          <a:rPr lang="en-US" altLang="en-US" i="1" dirty="0" smtClean="0">
                            <a:latin typeface="Cambria Math" panose="02040503050406030204" pitchFamily="18" charset="0"/>
                          </a:rPr>
                          <m:t>𝑉</m:t>
                        </m:r>
                      </m:e>
                      <m:sub>
                        <m:r>
                          <a:rPr lang="en-US" altLang="en-US" i="1" dirty="0" smtClean="0">
                            <a:latin typeface="Cambria Math" panose="02040503050406030204" pitchFamily="18" charset="0"/>
                          </a:rPr>
                          <m:t>1</m:t>
                        </m:r>
                      </m:sub>
                    </m:sSub>
                  </m:oMath>
                </a14:m>
                <a:r>
                  <a:rPr lang="en-US" altLang="en-US" dirty="0"/>
                  <a:t>={A,R} </a:t>
                </a:r>
                <a14:m>
                  <m:oMath xmlns:m="http://schemas.openxmlformats.org/officeDocument/2006/math">
                    <m:sSub>
                      <m:sSubPr>
                        <m:ctrlPr>
                          <a:rPr lang="en-US" altLang="en-US" i="1" dirty="0" smtClean="0">
                            <a:latin typeface="Cambria Math" panose="02040503050406030204" pitchFamily="18" charset="0"/>
                          </a:rPr>
                        </m:ctrlPr>
                      </m:sSubPr>
                      <m:e>
                        <m:r>
                          <a:rPr lang="en-US" altLang="en-US" i="1" dirty="0" smtClean="0">
                            <a:latin typeface="Cambria Math" panose="02040503050406030204" pitchFamily="18" charset="0"/>
                          </a:rPr>
                          <m:t>𝑉</m:t>
                        </m:r>
                      </m:e>
                      <m:sub>
                        <m:r>
                          <a:rPr lang="en-US" altLang="en-US" i="1" dirty="0" smtClean="0">
                            <a:latin typeface="Cambria Math" panose="02040503050406030204" pitchFamily="18" charset="0"/>
                          </a:rPr>
                          <m:t>2</m:t>
                        </m:r>
                      </m:sub>
                    </m:sSub>
                  </m:oMath>
                </a14:m>
                <a:r>
                  <a:rPr lang="en-US" altLang="en-US" dirty="0"/>
                  <a:t>={R,A}</a:t>
                </a:r>
              </a:p>
              <a:p>
                <a:r>
                  <a:rPr lang="en-US" altLang="en-US" dirty="0"/>
                  <a:t>Both apply same decision to {A,R}</a:t>
                </a:r>
              </a:p>
            </p:txBody>
          </p:sp>
        </mc:Choice>
        <mc:Fallback>
          <p:sp>
            <p:nvSpPr>
              <p:cNvPr id="72726" name="Text Box 22"/>
              <p:cNvSpPr txBox="1">
                <a:spLocks noRot="1" noChangeAspect="1" noMove="1" noResize="1" noEditPoints="1" noAdjustHandles="1" noChangeArrowheads="1" noChangeShapeType="1" noTextEdit="1"/>
              </p:cNvSpPr>
              <p:nvPr/>
            </p:nvSpPr>
            <p:spPr bwMode="auto">
              <a:xfrm>
                <a:off x="1889125" y="5599114"/>
                <a:ext cx="4544834" cy="830997"/>
              </a:xfrm>
              <a:prstGeom prst="rect">
                <a:avLst/>
              </a:prstGeom>
              <a:blipFill>
                <a:blip r:embed="rId3"/>
                <a:stretch>
                  <a:fillRect l="-2148" t="-5839" r="-940" b="-15328"/>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Tree>
    <p:extLst>
      <p:ext uri="{BB962C8B-B14F-4D97-AF65-F5344CB8AC3E}">
        <p14:creationId xmlns:p14="http://schemas.microsoft.com/office/powerpoint/2010/main" val="35648562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727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7272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7273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27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26"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ltLang="en-US" dirty="0"/>
              <a:t>SM(2): Bad </a:t>
            </a:r>
            <a:r>
              <a:rPr lang="en-US" altLang="en-US" dirty="0" err="1"/>
              <a:t>Commander+Lieutenant</a:t>
            </a:r>
            <a:endParaRPr lang="en-US" altLang="en-US" dirty="0"/>
          </a:p>
        </p:txBody>
      </p:sp>
      <p:sp>
        <p:nvSpPr>
          <p:cNvPr id="73731" name="Rectangle 3"/>
          <p:cNvSpPr>
            <a:spLocks noGrp="1" noChangeArrowheads="1"/>
          </p:cNvSpPr>
          <p:nvPr>
            <p:ph type="body" idx="1"/>
          </p:nvPr>
        </p:nvSpPr>
        <p:spPr/>
        <p:txBody>
          <a:bodyPr/>
          <a:lstStyle/>
          <a:p>
            <a:r>
              <a:rPr lang="en-US" altLang="en-US" dirty="0"/>
              <a:t>Scenario: m=2, n=m+2=4, bad commander and L3</a:t>
            </a:r>
          </a:p>
        </p:txBody>
      </p:sp>
      <p:sp>
        <p:nvSpPr>
          <p:cNvPr id="73732" name="Oval 4"/>
          <p:cNvSpPr>
            <a:spLocks noChangeArrowheads="1"/>
          </p:cNvSpPr>
          <p:nvPr/>
        </p:nvSpPr>
        <p:spPr bwMode="auto">
          <a:xfrm>
            <a:off x="5257800" y="2286000"/>
            <a:ext cx="762000" cy="609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C</a:t>
            </a:r>
          </a:p>
        </p:txBody>
      </p:sp>
      <p:sp>
        <p:nvSpPr>
          <p:cNvPr id="73733" name="Oval 5"/>
          <p:cNvSpPr>
            <a:spLocks noChangeArrowheads="1"/>
          </p:cNvSpPr>
          <p:nvPr/>
        </p:nvSpPr>
        <p:spPr bwMode="auto">
          <a:xfrm>
            <a:off x="3886200" y="3276600"/>
            <a:ext cx="7620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L1</a:t>
            </a:r>
          </a:p>
        </p:txBody>
      </p:sp>
      <p:sp>
        <p:nvSpPr>
          <p:cNvPr id="73734" name="Oval 6"/>
          <p:cNvSpPr>
            <a:spLocks noChangeArrowheads="1"/>
          </p:cNvSpPr>
          <p:nvPr/>
        </p:nvSpPr>
        <p:spPr bwMode="auto">
          <a:xfrm>
            <a:off x="6781800" y="3200400"/>
            <a:ext cx="762000" cy="609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L3</a:t>
            </a:r>
          </a:p>
        </p:txBody>
      </p:sp>
      <p:sp>
        <p:nvSpPr>
          <p:cNvPr id="73735" name="Oval 7"/>
          <p:cNvSpPr>
            <a:spLocks noChangeArrowheads="1"/>
          </p:cNvSpPr>
          <p:nvPr/>
        </p:nvSpPr>
        <p:spPr bwMode="auto">
          <a:xfrm>
            <a:off x="5334000" y="3200400"/>
            <a:ext cx="7620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L2</a:t>
            </a:r>
          </a:p>
        </p:txBody>
      </p:sp>
      <p:sp>
        <p:nvSpPr>
          <p:cNvPr id="73736" name="Freeform 8"/>
          <p:cNvSpPr>
            <a:spLocks/>
          </p:cNvSpPr>
          <p:nvPr/>
        </p:nvSpPr>
        <p:spPr bwMode="auto">
          <a:xfrm>
            <a:off x="4191000" y="2743200"/>
            <a:ext cx="1143000" cy="533400"/>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737" name="Freeform 9"/>
          <p:cNvSpPr>
            <a:spLocks/>
          </p:cNvSpPr>
          <p:nvPr/>
        </p:nvSpPr>
        <p:spPr bwMode="auto">
          <a:xfrm flipH="1">
            <a:off x="5943600" y="2743199"/>
            <a:ext cx="1219201" cy="421979"/>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738" name="Freeform 10"/>
          <p:cNvSpPr>
            <a:spLocks/>
          </p:cNvSpPr>
          <p:nvPr/>
        </p:nvSpPr>
        <p:spPr bwMode="auto">
          <a:xfrm flipH="1">
            <a:off x="5745480" y="2895600"/>
            <a:ext cx="45719" cy="304800"/>
          </a:xfrm>
          <a:custGeom>
            <a:avLst/>
            <a:gdLst>
              <a:gd name="T0" fmla="*/ 720 w 720"/>
              <a:gd name="T1" fmla="*/ 0 h 336"/>
              <a:gd name="T2" fmla="*/ 192 w 720"/>
              <a:gd name="T3" fmla="*/ 144 h 336"/>
              <a:gd name="T4" fmla="*/ 0 w 720"/>
              <a:gd name="T5" fmla="*/ 336 h 336"/>
            </a:gdLst>
            <a:ahLst/>
            <a:cxnLst>
              <a:cxn ang="0">
                <a:pos x="T0" y="T1"/>
              </a:cxn>
              <a:cxn ang="0">
                <a:pos x="T2" y="T3"/>
              </a:cxn>
              <a:cxn ang="0">
                <a:pos x="T4" y="T5"/>
              </a:cxn>
            </a:cxnLst>
            <a:rect l="0" t="0" r="r" b="b"/>
            <a:pathLst>
              <a:path w="720" h="336">
                <a:moveTo>
                  <a:pt x="720" y="0"/>
                </a:moveTo>
                <a:cubicBezTo>
                  <a:pt x="516" y="44"/>
                  <a:pt x="312" y="88"/>
                  <a:pt x="192" y="144"/>
                </a:cubicBezTo>
                <a:cubicBezTo>
                  <a:pt x="72" y="200"/>
                  <a:pt x="36" y="268"/>
                  <a:pt x="0" y="336"/>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739" name="Text Box 11"/>
          <p:cNvSpPr txBox="1">
            <a:spLocks noChangeArrowheads="1"/>
          </p:cNvSpPr>
          <p:nvPr/>
        </p:nvSpPr>
        <p:spPr bwMode="auto">
          <a:xfrm>
            <a:off x="4343400" y="2514600"/>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A:0</a:t>
            </a:r>
          </a:p>
        </p:txBody>
      </p:sp>
      <p:sp>
        <p:nvSpPr>
          <p:cNvPr id="73740" name="Text Box 12"/>
          <p:cNvSpPr txBox="1">
            <a:spLocks noChangeArrowheads="1"/>
          </p:cNvSpPr>
          <p:nvPr/>
        </p:nvSpPr>
        <p:spPr bwMode="auto">
          <a:xfrm>
            <a:off x="5105400" y="2819400"/>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A:0</a:t>
            </a:r>
          </a:p>
        </p:txBody>
      </p:sp>
      <p:sp>
        <p:nvSpPr>
          <p:cNvPr id="73741" name="Text Box 13"/>
          <p:cNvSpPr txBox="1">
            <a:spLocks noChangeArrowheads="1"/>
          </p:cNvSpPr>
          <p:nvPr/>
        </p:nvSpPr>
        <p:spPr bwMode="auto">
          <a:xfrm>
            <a:off x="6553200" y="2514601"/>
            <a:ext cx="338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x</a:t>
            </a:r>
          </a:p>
        </p:txBody>
      </p:sp>
      <p:sp>
        <p:nvSpPr>
          <p:cNvPr id="73743" name="Text Box 15"/>
          <p:cNvSpPr txBox="1">
            <a:spLocks noChangeArrowheads="1"/>
          </p:cNvSpPr>
          <p:nvPr/>
        </p:nvSpPr>
        <p:spPr bwMode="auto">
          <a:xfrm>
            <a:off x="7848601" y="2286001"/>
            <a:ext cx="264477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Goal? L1 and L2 must make same decision</a:t>
            </a:r>
          </a:p>
        </p:txBody>
      </p:sp>
      <p:grpSp>
        <p:nvGrpSpPr>
          <p:cNvPr id="73756" name="Group 28"/>
          <p:cNvGrpSpPr>
            <a:grpSpLocks/>
          </p:cNvGrpSpPr>
          <p:nvPr/>
        </p:nvGrpSpPr>
        <p:grpSpPr bwMode="auto">
          <a:xfrm>
            <a:off x="2133600" y="3962400"/>
            <a:ext cx="3657600" cy="1905000"/>
            <a:chOff x="1392" y="2400"/>
            <a:chExt cx="2304" cy="1200"/>
          </a:xfrm>
        </p:grpSpPr>
        <p:grpSp>
          <p:nvGrpSpPr>
            <p:cNvPr id="73747" name="Group 19"/>
            <p:cNvGrpSpPr>
              <a:grpSpLocks/>
            </p:cNvGrpSpPr>
            <p:nvPr/>
          </p:nvGrpSpPr>
          <p:grpSpPr bwMode="auto">
            <a:xfrm>
              <a:off x="1392" y="2592"/>
              <a:ext cx="2304" cy="432"/>
              <a:chOff x="1248" y="2928"/>
              <a:chExt cx="2304" cy="432"/>
            </a:xfrm>
          </p:grpSpPr>
          <p:sp>
            <p:nvSpPr>
              <p:cNvPr id="73744" name="Oval 16"/>
              <p:cNvSpPr>
                <a:spLocks noChangeArrowheads="1"/>
              </p:cNvSpPr>
              <p:nvPr/>
            </p:nvSpPr>
            <p:spPr bwMode="auto">
              <a:xfrm>
                <a:off x="1248" y="2976"/>
                <a:ext cx="480"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L1</a:t>
                </a:r>
              </a:p>
            </p:txBody>
          </p:sp>
          <p:sp>
            <p:nvSpPr>
              <p:cNvPr id="73745" name="Oval 17"/>
              <p:cNvSpPr>
                <a:spLocks noChangeArrowheads="1"/>
              </p:cNvSpPr>
              <p:nvPr/>
            </p:nvSpPr>
            <p:spPr bwMode="auto">
              <a:xfrm>
                <a:off x="3072" y="2928"/>
                <a:ext cx="480" cy="384"/>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L3</a:t>
                </a:r>
              </a:p>
            </p:txBody>
          </p:sp>
          <p:sp>
            <p:nvSpPr>
              <p:cNvPr id="73746" name="Oval 18"/>
              <p:cNvSpPr>
                <a:spLocks noChangeArrowheads="1"/>
              </p:cNvSpPr>
              <p:nvPr/>
            </p:nvSpPr>
            <p:spPr bwMode="auto">
              <a:xfrm>
                <a:off x="2210" y="2933"/>
                <a:ext cx="480"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L2</a:t>
                </a:r>
              </a:p>
            </p:txBody>
          </p:sp>
        </p:grpSp>
        <p:sp>
          <p:nvSpPr>
            <p:cNvPr id="73748" name="Text Box 20"/>
            <p:cNvSpPr txBox="1">
              <a:spLocks noChangeArrowheads="1"/>
            </p:cNvSpPr>
            <p:nvPr/>
          </p:nvSpPr>
          <p:spPr bwMode="auto">
            <a:xfrm>
              <a:off x="1728" y="2400"/>
              <a:ext cx="676"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A:0:L1</a:t>
              </a:r>
            </a:p>
          </p:txBody>
        </p:sp>
        <p:sp>
          <p:nvSpPr>
            <p:cNvPr id="73749" name="Text Box 21"/>
            <p:cNvSpPr txBox="1">
              <a:spLocks noChangeArrowheads="1"/>
            </p:cNvSpPr>
            <p:nvPr/>
          </p:nvSpPr>
          <p:spPr bwMode="auto">
            <a:xfrm>
              <a:off x="1776" y="2736"/>
              <a:ext cx="676"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A:0:L2</a:t>
              </a:r>
            </a:p>
          </p:txBody>
        </p:sp>
        <p:sp>
          <p:nvSpPr>
            <p:cNvPr id="73750" name="Text Box 22"/>
            <p:cNvSpPr txBox="1">
              <a:spLocks noChangeArrowheads="1"/>
            </p:cNvSpPr>
            <p:nvPr/>
          </p:nvSpPr>
          <p:spPr bwMode="auto">
            <a:xfrm>
              <a:off x="2732" y="2404"/>
              <a:ext cx="676"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A:0:L3</a:t>
              </a:r>
            </a:p>
          </p:txBody>
        </p:sp>
        <p:sp>
          <p:nvSpPr>
            <p:cNvPr id="73751" name="Text Box 23"/>
            <p:cNvSpPr txBox="1">
              <a:spLocks noChangeArrowheads="1"/>
            </p:cNvSpPr>
            <p:nvPr/>
          </p:nvSpPr>
          <p:spPr bwMode="auto">
            <a:xfrm>
              <a:off x="2352" y="3312"/>
              <a:ext cx="66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R:0:L3</a:t>
              </a:r>
            </a:p>
          </p:txBody>
        </p:sp>
        <p:sp>
          <p:nvSpPr>
            <p:cNvPr id="73752" name="Freeform 24"/>
            <p:cNvSpPr>
              <a:spLocks/>
            </p:cNvSpPr>
            <p:nvPr/>
          </p:nvSpPr>
          <p:spPr bwMode="auto">
            <a:xfrm>
              <a:off x="1768" y="2629"/>
              <a:ext cx="624" cy="48"/>
            </a:xfrm>
            <a:custGeom>
              <a:avLst/>
              <a:gdLst>
                <a:gd name="T0" fmla="*/ 0 w 624"/>
                <a:gd name="T1" fmla="*/ 48 h 48"/>
                <a:gd name="T2" fmla="*/ 336 w 624"/>
                <a:gd name="T3" fmla="*/ 0 h 48"/>
                <a:gd name="T4" fmla="*/ 624 w 624"/>
                <a:gd name="T5" fmla="*/ 48 h 48"/>
              </a:gdLst>
              <a:ahLst/>
              <a:cxnLst>
                <a:cxn ang="0">
                  <a:pos x="T0" y="T1"/>
                </a:cxn>
                <a:cxn ang="0">
                  <a:pos x="T2" y="T3"/>
                </a:cxn>
                <a:cxn ang="0">
                  <a:pos x="T4" y="T5"/>
                </a:cxn>
              </a:cxnLst>
              <a:rect l="0" t="0" r="r" b="b"/>
              <a:pathLst>
                <a:path w="624" h="48">
                  <a:moveTo>
                    <a:pt x="0" y="48"/>
                  </a:moveTo>
                  <a:cubicBezTo>
                    <a:pt x="116" y="24"/>
                    <a:pt x="232" y="0"/>
                    <a:pt x="336" y="0"/>
                  </a:cubicBezTo>
                  <a:cubicBezTo>
                    <a:pt x="440" y="0"/>
                    <a:pt x="532" y="24"/>
                    <a:pt x="624" y="48"/>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753" name="Freeform 25"/>
            <p:cNvSpPr>
              <a:spLocks/>
            </p:cNvSpPr>
            <p:nvPr/>
          </p:nvSpPr>
          <p:spPr bwMode="auto">
            <a:xfrm flipH="1" flipV="1">
              <a:off x="1824" y="2992"/>
              <a:ext cx="634" cy="83"/>
            </a:xfrm>
            <a:custGeom>
              <a:avLst/>
              <a:gdLst>
                <a:gd name="T0" fmla="*/ 0 w 624"/>
                <a:gd name="T1" fmla="*/ 48 h 48"/>
                <a:gd name="T2" fmla="*/ 336 w 624"/>
                <a:gd name="T3" fmla="*/ 0 h 48"/>
                <a:gd name="T4" fmla="*/ 624 w 624"/>
                <a:gd name="T5" fmla="*/ 48 h 48"/>
              </a:gdLst>
              <a:ahLst/>
              <a:cxnLst>
                <a:cxn ang="0">
                  <a:pos x="T0" y="T1"/>
                </a:cxn>
                <a:cxn ang="0">
                  <a:pos x="T2" y="T3"/>
                </a:cxn>
                <a:cxn ang="0">
                  <a:pos x="T4" y="T5"/>
                </a:cxn>
              </a:cxnLst>
              <a:rect l="0" t="0" r="r" b="b"/>
              <a:pathLst>
                <a:path w="624" h="48">
                  <a:moveTo>
                    <a:pt x="0" y="48"/>
                  </a:moveTo>
                  <a:cubicBezTo>
                    <a:pt x="116" y="24"/>
                    <a:pt x="232" y="0"/>
                    <a:pt x="336" y="0"/>
                  </a:cubicBezTo>
                  <a:cubicBezTo>
                    <a:pt x="440" y="0"/>
                    <a:pt x="532" y="24"/>
                    <a:pt x="624" y="48"/>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754" name="Freeform 26"/>
            <p:cNvSpPr>
              <a:spLocks/>
            </p:cNvSpPr>
            <p:nvPr/>
          </p:nvSpPr>
          <p:spPr bwMode="auto">
            <a:xfrm flipH="1" flipV="1">
              <a:off x="2784" y="2962"/>
              <a:ext cx="532" cy="62"/>
            </a:xfrm>
            <a:custGeom>
              <a:avLst/>
              <a:gdLst>
                <a:gd name="T0" fmla="*/ 0 w 624"/>
                <a:gd name="T1" fmla="*/ 48 h 48"/>
                <a:gd name="T2" fmla="*/ 336 w 624"/>
                <a:gd name="T3" fmla="*/ 0 h 48"/>
                <a:gd name="T4" fmla="*/ 624 w 624"/>
                <a:gd name="T5" fmla="*/ 48 h 48"/>
              </a:gdLst>
              <a:ahLst/>
              <a:cxnLst>
                <a:cxn ang="0">
                  <a:pos x="T0" y="T1"/>
                </a:cxn>
                <a:cxn ang="0">
                  <a:pos x="T2" y="T3"/>
                </a:cxn>
                <a:cxn ang="0">
                  <a:pos x="T4" y="T5"/>
                </a:cxn>
              </a:cxnLst>
              <a:rect l="0" t="0" r="r" b="b"/>
              <a:pathLst>
                <a:path w="624" h="48">
                  <a:moveTo>
                    <a:pt x="0" y="48"/>
                  </a:moveTo>
                  <a:cubicBezTo>
                    <a:pt x="116" y="24"/>
                    <a:pt x="232" y="0"/>
                    <a:pt x="336" y="0"/>
                  </a:cubicBezTo>
                  <a:cubicBezTo>
                    <a:pt x="440" y="0"/>
                    <a:pt x="532" y="24"/>
                    <a:pt x="624" y="48"/>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755" name="Freeform 27"/>
            <p:cNvSpPr>
              <a:spLocks/>
            </p:cNvSpPr>
            <p:nvPr/>
          </p:nvSpPr>
          <p:spPr bwMode="auto">
            <a:xfrm flipH="1" flipV="1">
              <a:off x="1680" y="3060"/>
              <a:ext cx="1776" cy="252"/>
            </a:xfrm>
            <a:custGeom>
              <a:avLst/>
              <a:gdLst>
                <a:gd name="T0" fmla="*/ 0 w 624"/>
                <a:gd name="T1" fmla="*/ 48 h 48"/>
                <a:gd name="T2" fmla="*/ 336 w 624"/>
                <a:gd name="T3" fmla="*/ 0 h 48"/>
                <a:gd name="T4" fmla="*/ 624 w 624"/>
                <a:gd name="T5" fmla="*/ 48 h 48"/>
              </a:gdLst>
              <a:ahLst/>
              <a:cxnLst>
                <a:cxn ang="0">
                  <a:pos x="T0" y="T1"/>
                </a:cxn>
                <a:cxn ang="0">
                  <a:pos x="T2" y="T3"/>
                </a:cxn>
                <a:cxn ang="0">
                  <a:pos x="T4" y="T5"/>
                </a:cxn>
              </a:cxnLst>
              <a:rect l="0" t="0" r="r" b="b"/>
              <a:pathLst>
                <a:path w="624" h="48">
                  <a:moveTo>
                    <a:pt x="0" y="48"/>
                  </a:moveTo>
                  <a:cubicBezTo>
                    <a:pt x="116" y="24"/>
                    <a:pt x="232" y="0"/>
                    <a:pt x="336" y="0"/>
                  </a:cubicBezTo>
                  <a:cubicBezTo>
                    <a:pt x="440" y="0"/>
                    <a:pt x="532" y="24"/>
                    <a:pt x="624" y="48"/>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770" name="Group 42"/>
          <p:cNvGrpSpPr>
            <a:grpSpLocks/>
          </p:cNvGrpSpPr>
          <p:nvPr/>
        </p:nvGrpSpPr>
        <p:grpSpPr bwMode="auto">
          <a:xfrm>
            <a:off x="6629400" y="4114800"/>
            <a:ext cx="2209800" cy="1066800"/>
            <a:chOff x="3216" y="2592"/>
            <a:chExt cx="1392" cy="672"/>
          </a:xfrm>
        </p:grpSpPr>
        <p:sp>
          <p:nvSpPr>
            <p:cNvPr id="73759" name="Oval 31"/>
            <p:cNvSpPr>
              <a:spLocks noChangeArrowheads="1"/>
            </p:cNvSpPr>
            <p:nvPr/>
          </p:nvSpPr>
          <p:spPr bwMode="auto">
            <a:xfrm>
              <a:off x="3216" y="2880"/>
              <a:ext cx="480"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L1</a:t>
              </a:r>
            </a:p>
          </p:txBody>
        </p:sp>
        <p:sp>
          <p:nvSpPr>
            <p:cNvPr id="73761" name="Oval 33"/>
            <p:cNvSpPr>
              <a:spLocks noChangeArrowheads="1"/>
            </p:cNvSpPr>
            <p:nvPr/>
          </p:nvSpPr>
          <p:spPr bwMode="auto">
            <a:xfrm>
              <a:off x="4128" y="2832"/>
              <a:ext cx="480"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L2</a:t>
              </a:r>
            </a:p>
          </p:txBody>
        </p:sp>
        <p:sp>
          <p:nvSpPr>
            <p:cNvPr id="73762" name="Text Box 34"/>
            <p:cNvSpPr txBox="1">
              <a:spLocks noChangeArrowheads="1"/>
            </p:cNvSpPr>
            <p:nvPr/>
          </p:nvSpPr>
          <p:spPr bwMode="auto">
            <a:xfrm>
              <a:off x="3504" y="2592"/>
              <a:ext cx="93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R:0:L3:L1</a:t>
              </a:r>
            </a:p>
          </p:txBody>
        </p:sp>
        <p:sp>
          <p:nvSpPr>
            <p:cNvPr id="73766" name="Freeform 38"/>
            <p:cNvSpPr>
              <a:spLocks/>
            </p:cNvSpPr>
            <p:nvPr/>
          </p:nvSpPr>
          <p:spPr bwMode="auto">
            <a:xfrm>
              <a:off x="3600" y="2832"/>
              <a:ext cx="624" cy="48"/>
            </a:xfrm>
            <a:custGeom>
              <a:avLst/>
              <a:gdLst>
                <a:gd name="T0" fmla="*/ 0 w 624"/>
                <a:gd name="T1" fmla="*/ 48 h 48"/>
                <a:gd name="T2" fmla="*/ 336 w 624"/>
                <a:gd name="T3" fmla="*/ 0 h 48"/>
                <a:gd name="T4" fmla="*/ 624 w 624"/>
                <a:gd name="T5" fmla="*/ 48 h 48"/>
              </a:gdLst>
              <a:ahLst/>
              <a:cxnLst>
                <a:cxn ang="0">
                  <a:pos x="T0" y="T1"/>
                </a:cxn>
                <a:cxn ang="0">
                  <a:pos x="T2" y="T3"/>
                </a:cxn>
                <a:cxn ang="0">
                  <a:pos x="T4" y="T5"/>
                </a:cxn>
              </a:cxnLst>
              <a:rect l="0" t="0" r="r" b="b"/>
              <a:pathLst>
                <a:path w="624" h="48">
                  <a:moveTo>
                    <a:pt x="0" y="48"/>
                  </a:moveTo>
                  <a:cubicBezTo>
                    <a:pt x="116" y="24"/>
                    <a:pt x="232" y="0"/>
                    <a:pt x="336" y="0"/>
                  </a:cubicBezTo>
                  <a:cubicBezTo>
                    <a:pt x="440" y="0"/>
                    <a:pt x="532" y="24"/>
                    <a:pt x="624" y="48"/>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mc:AlternateContent xmlns:mc="http://schemas.openxmlformats.org/markup-compatibility/2006">
        <mc:Choice xmlns:a14="http://schemas.microsoft.com/office/drawing/2010/main" Requires="a14">
          <p:sp>
            <p:nvSpPr>
              <p:cNvPr id="73771" name="Text Box 43"/>
              <p:cNvSpPr txBox="1">
                <a:spLocks noChangeArrowheads="1"/>
              </p:cNvSpPr>
              <p:nvPr/>
            </p:nvSpPr>
            <p:spPr bwMode="auto">
              <a:xfrm>
                <a:off x="1812926" y="6056313"/>
                <a:ext cx="4677114" cy="46166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p>
                <a14:m>
                  <m:oMath xmlns:m="http://schemas.openxmlformats.org/officeDocument/2006/math">
                    <m:sSub>
                      <m:sSubPr>
                        <m:ctrlPr>
                          <a:rPr lang="en-US" altLang="en-US" i="1" dirty="0" smtClean="0">
                            <a:latin typeface="Cambria Math" panose="02040503050406030204" pitchFamily="18" charset="0"/>
                          </a:rPr>
                        </m:ctrlPr>
                      </m:sSubPr>
                      <m:e>
                        <m:r>
                          <a:rPr lang="en-US" altLang="en-US" i="1" dirty="0" smtClean="0">
                            <a:latin typeface="Cambria Math" panose="02040503050406030204" pitchFamily="18" charset="0"/>
                          </a:rPr>
                          <m:t>𝑉</m:t>
                        </m:r>
                      </m:e>
                      <m:sub>
                        <m:r>
                          <a:rPr lang="en-US" altLang="en-US" b="0" i="1" dirty="0" smtClean="0">
                            <a:latin typeface="Cambria Math" panose="02040503050406030204" pitchFamily="18" charset="0"/>
                          </a:rPr>
                          <m:t>1</m:t>
                        </m:r>
                      </m:sub>
                    </m:sSub>
                  </m:oMath>
                </a14:m>
                <a:r>
                  <a:rPr lang="en-US" altLang="en-US" dirty="0"/>
                  <a:t> = </a:t>
                </a:r>
                <a14:m>
                  <m:oMath xmlns:m="http://schemas.openxmlformats.org/officeDocument/2006/math">
                    <m:sSub>
                      <m:sSubPr>
                        <m:ctrlPr>
                          <a:rPr lang="en-US" altLang="en-US" i="1" dirty="0" smtClean="0">
                            <a:latin typeface="Cambria Math" panose="02040503050406030204" pitchFamily="18" charset="0"/>
                          </a:rPr>
                        </m:ctrlPr>
                      </m:sSubPr>
                      <m:e>
                        <m:r>
                          <a:rPr lang="en-US" altLang="en-US" i="1" dirty="0" smtClean="0">
                            <a:latin typeface="Cambria Math" panose="02040503050406030204" pitchFamily="18" charset="0"/>
                          </a:rPr>
                          <m:t>𝑉</m:t>
                        </m:r>
                      </m:e>
                      <m:sub>
                        <m:r>
                          <a:rPr lang="en-US" altLang="en-US" i="1" dirty="0" smtClean="0">
                            <a:latin typeface="Cambria Math" panose="02040503050406030204" pitchFamily="18" charset="0"/>
                          </a:rPr>
                          <m:t>2</m:t>
                        </m:r>
                      </m:sub>
                    </m:sSub>
                  </m:oMath>
                </a14:m>
                <a:r>
                  <a:rPr lang="en-US" altLang="en-US" dirty="0"/>
                  <a:t> = {A,R} ==&gt; Same decision</a:t>
                </a:r>
              </a:p>
            </p:txBody>
          </p:sp>
        </mc:Choice>
        <mc:Fallback>
          <p:sp>
            <p:nvSpPr>
              <p:cNvPr id="73771" name="Text Box 43"/>
              <p:cNvSpPr txBox="1">
                <a:spLocks noRot="1" noChangeAspect="1" noMove="1" noResize="1" noEditPoints="1" noAdjustHandles="1" noChangeArrowheads="1" noChangeShapeType="1" noTextEdit="1"/>
              </p:cNvSpPr>
              <p:nvPr/>
            </p:nvSpPr>
            <p:spPr bwMode="auto">
              <a:xfrm>
                <a:off x="1812926" y="6056313"/>
                <a:ext cx="4677114" cy="461665"/>
              </a:xfrm>
              <a:prstGeom prst="rect">
                <a:avLst/>
              </a:prstGeom>
              <a:blipFill>
                <a:blip r:embed="rId3"/>
                <a:stretch>
                  <a:fillRect l="-260" t="-10526" r="-521" b="-2894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Tree>
    <p:extLst>
      <p:ext uri="{BB962C8B-B14F-4D97-AF65-F5344CB8AC3E}">
        <p14:creationId xmlns:p14="http://schemas.microsoft.com/office/powerpoint/2010/main" val="41950107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7375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7377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37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71"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ltLang="en-US"/>
              <a:t>Other Variations</a:t>
            </a:r>
          </a:p>
        </p:txBody>
      </p:sp>
      <p:sp>
        <p:nvSpPr>
          <p:cNvPr id="74755" name="Rectangle 3"/>
          <p:cNvSpPr>
            <a:spLocks noGrp="1" noChangeArrowheads="1"/>
          </p:cNvSpPr>
          <p:nvPr>
            <p:ph type="body" idx="1"/>
          </p:nvPr>
        </p:nvSpPr>
        <p:spPr/>
        <p:txBody>
          <a:bodyPr/>
          <a:lstStyle/>
          <a:p>
            <a:r>
              <a:rPr lang="en-US" altLang="en-US" dirty="0"/>
              <a:t>How to handle missing communication paths</a:t>
            </a:r>
          </a:p>
          <a:p>
            <a:r>
              <a:rPr lang="en-US" altLang="en-US" dirty="0"/>
              <a:t>&lt; </a:t>
            </a:r>
            <a:r>
              <a:rPr lang="en-US" altLang="en-US" i="1" dirty="0"/>
              <a:t>see paper for details </a:t>
            </a:r>
            <a:r>
              <a:rPr lang="en-US" altLang="en-US" dirty="0"/>
              <a:t>&gt;</a:t>
            </a:r>
          </a:p>
        </p:txBody>
      </p:sp>
    </p:spTree>
    <p:extLst>
      <p:ext uri="{BB962C8B-B14F-4D97-AF65-F5344CB8AC3E}">
        <p14:creationId xmlns:p14="http://schemas.microsoft.com/office/powerpoint/2010/main" val="7653009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81" name="Group 45"/>
          <p:cNvGraphicFramePr>
            <a:graphicFrameLocks noGrp="1"/>
          </p:cNvGraphicFramePr>
          <p:nvPr>
            <p:extLst>
              <p:ext uri="{D42A27DB-BD31-4B8C-83A1-F6EECF244321}">
                <p14:modId xmlns:p14="http://schemas.microsoft.com/office/powerpoint/2010/main" val="1472428709"/>
              </p:ext>
            </p:extLst>
          </p:nvPr>
        </p:nvGraphicFramePr>
        <p:xfrm>
          <a:off x="2095500" y="1415288"/>
          <a:ext cx="8001000" cy="4756912"/>
        </p:xfrm>
        <a:graphic>
          <a:graphicData uri="http://schemas.openxmlformats.org/drawingml/2006/table">
            <a:tbl>
              <a:tblPr>
                <a:tableStyleId>{5940675A-B579-460E-94D1-54222C63F5DA}</a:tableStyleId>
              </a:tblPr>
              <a:tblGrid>
                <a:gridCol w="3124200">
                  <a:extLst>
                    <a:ext uri="{9D8B030D-6E8A-4147-A177-3AD203B41FA5}">
                      <a16:colId xmlns:a16="http://schemas.microsoft.com/office/drawing/2014/main" val="4126382524"/>
                    </a:ext>
                  </a:extLst>
                </a:gridCol>
                <a:gridCol w="2438400">
                  <a:extLst>
                    <a:ext uri="{9D8B030D-6E8A-4147-A177-3AD203B41FA5}">
                      <a16:colId xmlns:a16="http://schemas.microsoft.com/office/drawing/2014/main" val="2459835302"/>
                    </a:ext>
                  </a:extLst>
                </a:gridCol>
                <a:gridCol w="2438400">
                  <a:extLst>
                    <a:ext uri="{9D8B030D-6E8A-4147-A177-3AD203B41FA5}">
                      <a16:colId xmlns:a16="http://schemas.microsoft.com/office/drawing/2014/main" val="4129002133"/>
                    </a:ext>
                  </a:extLst>
                </a:gridCol>
              </a:tblGrid>
              <a:tr h="8636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u="none" strike="noStrike" cap="none" normalizeH="0" baseline="0" dirty="0">
                          <a:ln>
                            <a:noFill/>
                          </a:ln>
                          <a:effectLst/>
                        </a:rPr>
                        <a:t>m = traitors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u="none" strike="noStrike" cap="none" normalizeH="0" baseline="0" dirty="0">
                          <a:ln>
                            <a:noFill/>
                          </a:ln>
                          <a:effectLst/>
                        </a:rPr>
                        <a:t>n = total</a:t>
                      </a:r>
                      <a:endParaRPr kumimoji="0" lang="en-US" altLang="en-US" sz="2400" b="1" i="0" u="none" strike="noStrike" cap="none" normalizeH="0" baseline="0" dirty="0">
                        <a:ln>
                          <a:noFill/>
                        </a:ln>
                        <a:solidFill>
                          <a:schemeClr val="bg1"/>
                        </a:solidFill>
                        <a:effectLst/>
                        <a:latin typeface="Calibri" panose="020F0502020204030204" pitchFamily="34" charset="0"/>
                        <a:cs typeface="Arial" panose="020B0604020202020204" pitchFamily="34" charset="0"/>
                      </a:endParaRPr>
                    </a:p>
                  </a:txBody>
                  <a:tcPr anchor="ctr" horzOverflow="overflow">
                    <a:solidFill>
                      <a:schemeClr val="bg2"/>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u="none" strike="noStrike" cap="none" normalizeH="0" baseline="0" dirty="0">
                          <a:ln>
                            <a:noFill/>
                          </a:ln>
                          <a:effectLst/>
                        </a:rPr>
                        <a:t>Synchronous</a:t>
                      </a:r>
                      <a:endParaRPr kumimoji="0" lang="en-US" altLang="en-US" sz="2400" b="1" i="0" u="none" strike="noStrike" cap="none" normalizeH="0" baseline="0" dirty="0">
                        <a:ln>
                          <a:noFill/>
                        </a:ln>
                        <a:solidFill>
                          <a:schemeClr val="bg1"/>
                        </a:solidFill>
                        <a:effectLst/>
                        <a:latin typeface="Calibri" panose="020F0502020204030204" pitchFamily="34" charset="0"/>
                        <a:cs typeface="Arial" panose="020B0604020202020204" pitchFamily="34" charset="0"/>
                      </a:endParaRPr>
                    </a:p>
                  </a:txBody>
                  <a:tcPr anchor="ctr" horzOverflow="overflow">
                    <a:solidFill>
                      <a:schemeClr val="bg2"/>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u="none" strike="noStrike" cap="none" normalizeH="0" baseline="0" dirty="0">
                          <a:ln>
                            <a:noFill/>
                          </a:ln>
                          <a:effectLst/>
                        </a:rPr>
                        <a:t>Asynchronous</a:t>
                      </a:r>
                      <a:endParaRPr kumimoji="0" lang="en-US" altLang="en-US" sz="2400" b="1" i="0" u="none" strike="noStrike" cap="none" normalizeH="0" baseline="0" dirty="0">
                        <a:ln>
                          <a:noFill/>
                        </a:ln>
                        <a:solidFill>
                          <a:schemeClr val="bg1"/>
                        </a:solidFill>
                        <a:effectLst/>
                        <a:latin typeface="Calibri" panose="020F0502020204030204" pitchFamily="34" charset="0"/>
                        <a:cs typeface="Arial" panose="020B0604020202020204" pitchFamily="34" charset="0"/>
                      </a:endParaRPr>
                    </a:p>
                  </a:txBody>
                  <a:tcPr anchor="ctr" horzOverflow="overflow">
                    <a:solidFill>
                      <a:schemeClr val="bg2"/>
                    </a:solidFill>
                  </a:tcPr>
                </a:tc>
                <a:extLst>
                  <a:ext uri="{0D108BD9-81ED-4DB2-BD59-A6C34878D82A}">
                    <a16:rowId xmlns:a16="http://schemas.microsoft.com/office/drawing/2014/main" val="1011684497"/>
                  </a:ext>
                </a:extLst>
              </a:tr>
              <a:tr h="10160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u="none" strike="noStrike" cap="none" normalizeH="0" baseline="0" dirty="0">
                          <a:ln>
                            <a:noFill/>
                          </a:ln>
                          <a:effectLst/>
                        </a:rPr>
                        <a:t>Oral messages: fails if</a:t>
                      </a:r>
                      <a:endParaRPr kumimoji="0" lang="en-US" altLang="en-US" sz="2000" b="1" i="0" u="none" strike="noStrike" cap="none" normalizeH="0" baseline="0" dirty="0">
                        <a:ln>
                          <a:noFill/>
                        </a:ln>
                        <a:solidFill>
                          <a:schemeClr val="bg1"/>
                        </a:solidFill>
                        <a:effectLst/>
                        <a:latin typeface="Calibri" panose="020F0502020204030204" pitchFamily="34" charset="0"/>
                        <a:cs typeface="Arial" panose="020B0604020202020204" pitchFamily="34" charset="0"/>
                      </a:endParaRPr>
                    </a:p>
                  </a:txBody>
                  <a:tcPr anchor="ctr" horzOverflow="overflow">
                    <a:solidFill>
                      <a:schemeClr val="bg2"/>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u="none" strike="noStrike" cap="none" normalizeH="0" baseline="0" dirty="0">
                          <a:ln>
                            <a:noFill/>
                          </a:ln>
                          <a:effectLst/>
                        </a:rPr>
                        <a:t>n &lt;= 3m</a:t>
                      </a:r>
                      <a:endParaRPr kumimoji="0" lang="en-US" altLang="en-US" sz="2000" b="0" i="0" u="none" strike="noStrike" cap="none" normalizeH="0" baseline="0" dirty="0">
                        <a:ln>
                          <a:noFill/>
                        </a:ln>
                        <a:solidFill>
                          <a:schemeClr val="tx1"/>
                        </a:solidFill>
                        <a:effectLst/>
                        <a:latin typeface="Calibri" panose="020F0502020204030204" pitchFamily="34" charset="0"/>
                        <a:cs typeface="Arial" panose="020B0604020202020204" pitchFamily="34" charset="0"/>
                      </a:endParaRPr>
                    </a:p>
                  </a:txBody>
                  <a:tcPr horzOverflow="overflow"/>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u="none" strike="noStrike" cap="none" normalizeH="0" baseline="0" dirty="0">
                          <a:ln>
                            <a:noFill/>
                          </a:ln>
                          <a:effectLst/>
                        </a:rPr>
                        <a:t>m &gt;=1 </a:t>
                      </a:r>
                      <a:r>
                        <a:rPr kumimoji="0" lang="en-US" altLang="en-US" sz="2000" u="none" strike="noStrike" cap="none" normalizeH="0" baseline="0" dirty="0">
                          <a:ln>
                            <a:noFill/>
                          </a:ln>
                          <a:solidFill>
                            <a:srgbClr val="FF0000"/>
                          </a:solidFill>
                          <a:effectLst/>
                        </a:rPr>
                        <a:t>*</a:t>
                      </a:r>
                      <a:endParaRPr kumimoji="0" lang="en-US" altLang="en-US" sz="2000" b="0" i="0" u="none" strike="noStrike" cap="none" normalizeH="0" baseline="0" dirty="0">
                        <a:ln>
                          <a:noFill/>
                        </a:ln>
                        <a:solidFill>
                          <a:srgbClr val="FF0000"/>
                        </a:solidFill>
                        <a:effectLst/>
                        <a:latin typeface="Calibri" panose="020F0502020204030204" pitchFamily="34" charset="0"/>
                        <a:cs typeface="Arial" panose="020B0604020202020204" pitchFamily="34" charset="0"/>
                      </a:endParaRPr>
                    </a:p>
                  </a:txBody>
                  <a:tcPr horzOverflow="overflow"/>
                </a:tc>
                <a:extLst>
                  <a:ext uri="{0D108BD9-81ED-4DB2-BD59-A6C34878D82A}">
                    <a16:rowId xmlns:a16="http://schemas.microsoft.com/office/drawing/2014/main" val="2127036020"/>
                  </a:ext>
                </a:extLst>
              </a:tr>
              <a:tr h="10160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u="none" strike="noStrike" cap="none" normalizeH="0" baseline="0" dirty="0">
                          <a:ln>
                            <a:noFill/>
                          </a:ln>
                          <a:effectLst/>
                        </a:rPr>
                        <a:t>works if</a:t>
                      </a:r>
                      <a:endParaRPr kumimoji="0" lang="en-US" altLang="en-US" sz="2000" b="1" i="0" u="none" strike="noStrike" cap="none" normalizeH="0" baseline="0" dirty="0">
                        <a:ln>
                          <a:noFill/>
                        </a:ln>
                        <a:solidFill>
                          <a:schemeClr val="bg1"/>
                        </a:solidFill>
                        <a:effectLst/>
                        <a:latin typeface="Calibri" panose="020F0502020204030204" pitchFamily="34" charset="0"/>
                        <a:cs typeface="Arial" panose="020B0604020202020204" pitchFamily="34" charset="0"/>
                      </a:endParaRPr>
                    </a:p>
                  </a:txBody>
                  <a:tcPr anchor="ctr" horzOverflow="overflow">
                    <a:solidFill>
                      <a:schemeClr val="bg2"/>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u="none" strike="noStrike" cap="none" normalizeH="0" baseline="0" dirty="0">
                          <a:ln>
                            <a:noFill/>
                          </a:ln>
                          <a:effectLst/>
                        </a:rPr>
                        <a:t>n &gt;= 3m+1</a:t>
                      </a:r>
                      <a:endParaRPr kumimoji="0" lang="en-US" altLang="en-US" sz="2000" b="0" i="0" u="none" strike="noStrike" cap="none" normalizeH="0" baseline="0" dirty="0">
                        <a:ln>
                          <a:noFill/>
                        </a:ln>
                        <a:solidFill>
                          <a:schemeClr val="tx1"/>
                        </a:solidFill>
                        <a:effectLst/>
                        <a:latin typeface="Calibri" panose="020F0502020204030204" pitchFamily="34" charset="0"/>
                        <a:cs typeface="Arial" panose="020B0604020202020204" pitchFamily="34" charset="0"/>
                      </a:endParaRPr>
                    </a:p>
                  </a:txBody>
                  <a:tcPr horzOverflow="overflow"/>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u="none" strike="noStrike" cap="none" normalizeH="0" baseline="0" dirty="0">
                          <a:ln>
                            <a:noFill/>
                          </a:ln>
                          <a:effectLst/>
                        </a:rPr>
                        <a:t>no guarantee</a:t>
                      </a:r>
                      <a:endParaRPr kumimoji="0" lang="en-US" altLang="en-US" sz="2000" b="0" i="0" u="none" strike="noStrike" cap="none" normalizeH="0" baseline="0" dirty="0">
                        <a:ln>
                          <a:noFill/>
                        </a:ln>
                        <a:solidFill>
                          <a:schemeClr val="tx1"/>
                        </a:solidFill>
                        <a:effectLst/>
                        <a:latin typeface="Calibri" panose="020F0502020204030204" pitchFamily="34" charset="0"/>
                        <a:cs typeface="Arial" panose="020B0604020202020204" pitchFamily="34" charset="0"/>
                      </a:endParaRPr>
                    </a:p>
                  </a:txBody>
                  <a:tcPr horzOverflow="overflow"/>
                </a:tc>
                <a:extLst>
                  <a:ext uri="{0D108BD9-81ED-4DB2-BD59-A6C34878D82A}">
                    <a16:rowId xmlns:a16="http://schemas.microsoft.com/office/drawing/2014/main" val="714621322"/>
                  </a:ext>
                </a:extLst>
              </a:tr>
              <a:tr h="10160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u="none" strike="noStrike" cap="none" normalizeH="0" baseline="0">
                          <a:ln>
                            <a:noFill/>
                          </a:ln>
                          <a:effectLst/>
                        </a:rPr>
                        <a:t>Signed messages: fails if</a:t>
                      </a:r>
                      <a:endParaRPr kumimoji="0" lang="en-US" altLang="en-US" sz="2000" b="1" i="0" u="none" strike="noStrike" cap="none" normalizeH="0" baseline="0">
                        <a:ln>
                          <a:noFill/>
                        </a:ln>
                        <a:solidFill>
                          <a:schemeClr val="bg1"/>
                        </a:solidFill>
                        <a:effectLst/>
                        <a:latin typeface="Calibri" panose="020F0502020204030204" pitchFamily="34" charset="0"/>
                        <a:cs typeface="Arial" panose="020B0604020202020204" pitchFamily="34" charset="0"/>
                      </a:endParaRPr>
                    </a:p>
                  </a:txBody>
                  <a:tcPr anchor="ctr" horzOverflow="overflow">
                    <a:solidFill>
                      <a:schemeClr val="bg2"/>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u="none" strike="noStrike" cap="none" normalizeH="0" baseline="0">
                          <a:ln>
                            <a:noFill/>
                          </a:ln>
                          <a:effectLst/>
                        </a:rPr>
                        <a:t>won’t fail unless no correct processes</a:t>
                      </a:r>
                      <a:endParaRPr kumimoji="0" lang="en-US" altLang="en-US" sz="2000" b="0" i="0" u="none" strike="noStrike" cap="none" normalizeH="0" baseline="0">
                        <a:ln>
                          <a:noFill/>
                        </a:ln>
                        <a:solidFill>
                          <a:schemeClr val="tx1"/>
                        </a:solidFill>
                        <a:effectLst/>
                        <a:latin typeface="Calibri" panose="020F0502020204030204" pitchFamily="34" charset="0"/>
                        <a:cs typeface="Arial" panose="020B0604020202020204" pitchFamily="34" charset="0"/>
                      </a:endParaRPr>
                    </a:p>
                  </a:txBody>
                  <a:tcPr horzOverflow="overflow"/>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u="none" strike="noStrike" cap="none" normalizeH="0" baseline="0" dirty="0">
                          <a:ln>
                            <a:noFill/>
                          </a:ln>
                          <a:effectLst/>
                        </a:rPr>
                        <a:t>m &gt;= 1 </a:t>
                      </a:r>
                      <a:r>
                        <a:rPr kumimoji="0" lang="en-US" altLang="en-US" sz="2000" u="none" strike="noStrike" cap="none" normalizeH="0" baseline="0" dirty="0">
                          <a:ln>
                            <a:noFill/>
                          </a:ln>
                          <a:solidFill>
                            <a:srgbClr val="FF0000"/>
                          </a:solidFill>
                          <a:effectLst/>
                        </a:rPr>
                        <a:t>*</a:t>
                      </a:r>
                      <a:endParaRPr kumimoji="0" lang="en-US" altLang="en-US" sz="2000" b="0" i="0" u="none" strike="noStrike" cap="none" normalizeH="0" baseline="0" dirty="0">
                        <a:ln>
                          <a:noFill/>
                        </a:ln>
                        <a:solidFill>
                          <a:srgbClr val="FF0000"/>
                        </a:solidFill>
                        <a:effectLst/>
                        <a:latin typeface="Calibri" panose="020F0502020204030204" pitchFamily="34" charset="0"/>
                        <a:cs typeface="Arial" panose="020B0604020202020204" pitchFamily="34" charset="0"/>
                      </a:endParaRPr>
                    </a:p>
                  </a:txBody>
                  <a:tcPr horzOverflow="overflow"/>
                </a:tc>
                <a:extLst>
                  <a:ext uri="{0D108BD9-81ED-4DB2-BD59-A6C34878D82A}">
                    <a16:rowId xmlns:a16="http://schemas.microsoft.com/office/drawing/2014/main" val="2073438162"/>
                  </a:ext>
                </a:extLst>
              </a:tr>
              <a:tr h="8128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u="none" strike="noStrike" cap="none" normalizeH="0" baseline="0" dirty="0">
                          <a:ln>
                            <a:noFill/>
                          </a:ln>
                          <a:effectLst/>
                        </a:rPr>
                        <a:t>works if</a:t>
                      </a:r>
                      <a:endParaRPr kumimoji="0" lang="en-US" altLang="en-US" sz="2000" b="1" i="0" u="none" strike="noStrike" cap="none" normalizeH="0" baseline="0" dirty="0">
                        <a:ln>
                          <a:noFill/>
                        </a:ln>
                        <a:solidFill>
                          <a:schemeClr val="bg1"/>
                        </a:solidFill>
                        <a:effectLst/>
                        <a:latin typeface="Calibri" panose="020F0502020204030204" pitchFamily="34" charset="0"/>
                        <a:cs typeface="Arial" panose="020B0604020202020204" pitchFamily="34" charset="0"/>
                      </a:endParaRPr>
                    </a:p>
                  </a:txBody>
                  <a:tcPr anchor="ctr" horzOverflow="overflow">
                    <a:solidFill>
                      <a:schemeClr val="bg2"/>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u="none" strike="noStrike" cap="none" normalizeH="0" baseline="0">
                          <a:ln>
                            <a:noFill/>
                          </a:ln>
                          <a:effectLst/>
                        </a:rPr>
                        <a:t>n &gt;= 1</a:t>
                      </a:r>
                      <a:endParaRPr kumimoji="0" lang="en-US" altLang="en-US" sz="2000" b="0" i="0" u="none" strike="noStrike" cap="none" normalizeH="0" baseline="0">
                        <a:ln>
                          <a:noFill/>
                        </a:ln>
                        <a:solidFill>
                          <a:schemeClr val="tx1"/>
                        </a:solidFill>
                        <a:effectLst/>
                        <a:latin typeface="Calibri" panose="020F0502020204030204" pitchFamily="34" charset="0"/>
                        <a:cs typeface="Arial" panose="020B0604020202020204" pitchFamily="34" charset="0"/>
                      </a:endParaRPr>
                    </a:p>
                  </a:txBody>
                  <a:tcPr horzOverflow="overflow"/>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u="none" strike="noStrike" cap="none" normalizeH="0" baseline="0" dirty="0">
                          <a:ln>
                            <a:noFill/>
                          </a:ln>
                          <a:effectLst/>
                        </a:rPr>
                        <a:t>no guarantee</a:t>
                      </a:r>
                      <a:endParaRPr kumimoji="0" lang="en-US" altLang="en-US" sz="2000" b="0" i="0" u="none" strike="noStrike" cap="none" normalizeH="0" baseline="0" dirty="0">
                        <a:ln>
                          <a:noFill/>
                        </a:ln>
                        <a:solidFill>
                          <a:schemeClr val="tx1"/>
                        </a:solidFill>
                        <a:effectLst/>
                        <a:latin typeface="Calibri" panose="020F0502020204030204" pitchFamily="34" charset="0"/>
                        <a:cs typeface="Arial" panose="020B0604020202020204" pitchFamily="34" charset="0"/>
                      </a:endParaRPr>
                    </a:p>
                  </a:txBody>
                  <a:tcPr horzOverflow="overflow"/>
                </a:tc>
                <a:extLst>
                  <a:ext uri="{0D108BD9-81ED-4DB2-BD59-A6C34878D82A}">
                    <a16:rowId xmlns:a16="http://schemas.microsoft.com/office/drawing/2014/main" val="2408973429"/>
                  </a:ext>
                </a:extLst>
              </a:tr>
            </a:tbl>
          </a:graphicData>
        </a:graphic>
      </p:graphicFrame>
      <p:sp>
        <p:nvSpPr>
          <p:cNvPr id="5" name="Rectangle 2"/>
          <p:cNvSpPr txBox="1">
            <a:spLocks noChangeArrowheads="1"/>
          </p:cNvSpPr>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lnSpc>
                <a:spcPct val="90000"/>
              </a:lnSpc>
              <a:spcBef>
                <a:spcPct val="0"/>
              </a:spcBef>
              <a:spcAft>
                <a:spcPct val="0"/>
              </a:spcAft>
              <a:defRPr sz="60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l" eaLnBrk="1" hangingPunct="1"/>
            <a:r>
              <a:rPr lang="en-US" altLang="en-US" sz="4400" dirty="0"/>
              <a:t>Compared with Asynchronous Scenarios</a:t>
            </a:r>
          </a:p>
        </p:txBody>
      </p:sp>
      <p:sp>
        <p:nvSpPr>
          <p:cNvPr id="4" name="TextBox 3"/>
          <p:cNvSpPr txBox="1"/>
          <p:nvPr/>
        </p:nvSpPr>
        <p:spPr>
          <a:xfrm>
            <a:off x="3505200" y="6241166"/>
            <a:ext cx="8915400" cy="646331"/>
          </a:xfrm>
          <a:prstGeom prst="rect">
            <a:avLst/>
          </a:prstGeom>
          <a:noFill/>
        </p:spPr>
        <p:txBody>
          <a:bodyPr wrap="square" rtlCol="0">
            <a:spAutoFit/>
          </a:bodyPr>
          <a:lstStyle/>
          <a:p>
            <a:r>
              <a:rPr lang="en-US" sz="1800" dirty="0">
                <a:solidFill>
                  <a:srgbClr val="FF0000"/>
                </a:solidFill>
              </a:rPr>
              <a:t>*</a:t>
            </a:r>
            <a:r>
              <a:rPr lang="en-US" sz="1800" dirty="0"/>
              <a:t>Fischer, Michael J., Nancy A. Lynch, and Michael S. Paterson. "Impossibility of distributed consensus with one faulty process." Journal of the ACM (JACM) 32.2 (1985): 374-382.</a:t>
            </a:r>
          </a:p>
        </p:txBody>
      </p:sp>
    </p:spTree>
    <p:extLst>
      <p:ext uri="{BB962C8B-B14F-4D97-AF65-F5344CB8AC3E}">
        <p14:creationId xmlns:p14="http://schemas.microsoft.com/office/powerpoint/2010/main" val="36727786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534022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标题 1"/>
          <p:cNvSpPr>
            <a:spLocks noGrp="1"/>
          </p:cNvSpPr>
          <p:nvPr>
            <p:ph type="title"/>
          </p:nvPr>
        </p:nvSpPr>
        <p:spPr/>
        <p:txBody>
          <a:bodyPr/>
          <a:lstStyle/>
          <a:p>
            <a:r>
              <a:rPr lang="en-US" altLang="en-US" dirty="0"/>
              <a:t>Easy Impossibility Proofs for Distributed Consensus Problems</a:t>
            </a:r>
          </a:p>
        </p:txBody>
      </p:sp>
      <p:sp>
        <p:nvSpPr>
          <p:cNvPr id="23555" name="内容占位符 2"/>
          <p:cNvSpPr>
            <a:spLocks noGrp="1"/>
          </p:cNvSpPr>
          <p:nvPr>
            <p:ph idx="1"/>
          </p:nvPr>
        </p:nvSpPr>
        <p:spPr>
          <a:xfrm>
            <a:off x="838200" y="1825625"/>
            <a:ext cx="8610600" cy="4351338"/>
          </a:xfrm>
        </p:spPr>
        <p:txBody>
          <a:bodyPr/>
          <a:lstStyle/>
          <a:p>
            <a:r>
              <a:rPr lang="en-US" altLang="en-US" sz="2400" dirty="0"/>
              <a:t>Michael J. Fischer</a:t>
            </a:r>
          </a:p>
          <a:p>
            <a:pPr lvl="1"/>
            <a:r>
              <a:rPr lang="en-US" altLang="en-US" sz="2000" dirty="0"/>
              <a:t>PhD from Harvard (applied mathematics)</a:t>
            </a:r>
          </a:p>
          <a:p>
            <a:pPr lvl="1"/>
            <a:r>
              <a:rPr lang="en-US" altLang="en-US" sz="2000" dirty="0"/>
              <a:t>Professor at Yale</a:t>
            </a:r>
          </a:p>
          <a:p>
            <a:pPr lvl="1"/>
            <a:r>
              <a:rPr lang="en-US" altLang="en-US" sz="2000" dirty="0"/>
              <a:t>ACM Fellow</a:t>
            </a:r>
          </a:p>
          <a:p>
            <a:r>
              <a:rPr lang="en-US" altLang="en-US" sz="2400" dirty="0"/>
              <a:t>Nancy A. Lynch</a:t>
            </a:r>
          </a:p>
          <a:p>
            <a:pPr lvl="1"/>
            <a:r>
              <a:rPr lang="en-US" altLang="en-US" sz="2000" dirty="0"/>
              <a:t>PhD from MIT</a:t>
            </a:r>
          </a:p>
          <a:p>
            <a:pPr lvl="1"/>
            <a:r>
              <a:rPr lang="en-US" altLang="en-US" sz="2000" dirty="0"/>
              <a:t>Professor at MIT</a:t>
            </a:r>
          </a:p>
          <a:p>
            <a:pPr lvl="1"/>
            <a:r>
              <a:rPr lang="en-US" altLang="en-US" sz="2000" dirty="0"/>
              <a:t>ACM Fellow, Dijkstra Prize, Knuth Prize, …</a:t>
            </a:r>
          </a:p>
          <a:p>
            <a:r>
              <a:rPr lang="en-US" altLang="en-US" sz="2400" dirty="0"/>
              <a:t>Michael Merritt</a:t>
            </a:r>
          </a:p>
          <a:p>
            <a:pPr lvl="1"/>
            <a:r>
              <a:rPr lang="en-US" altLang="en-US" sz="2000" dirty="0"/>
              <a:t>PhD from </a:t>
            </a:r>
            <a:r>
              <a:rPr lang="en-US" altLang="en-US" sz="2000" dirty="0" err="1"/>
              <a:t>GeTech</a:t>
            </a:r>
            <a:endParaRPr lang="en-US" altLang="en-US" sz="2000" dirty="0"/>
          </a:p>
          <a:p>
            <a:pPr lvl="1"/>
            <a:r>
              <a:rPr lang="en-US" altLang="en-US" sz="2000" dirty="0"/>
              <a:t>President, Brookside Engine Company No. 1.</a:t>
            </a:r>
          </a:p>
          <a:p>
            <a:pPr lvl="1"/>
            <a:r>
              <a:rPr lang="en-US" altLang="en-US" sz="2000" dirty="0"/>
              <a:t>Vice-Chair, Advancement Committee, Patriots' Path Council</a:t>
            </a:r>
            <a:endParaRPr lang="en-US" altLang="en-US" dirty="0"/>
          </a:p>
        </p:txBody>
      </p:sp>
      <p:pic>
        <p:nvPicPr>
          <p:cNvPr id="23556" name="Picture 2" descr="Michael Fischer ph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5400" y="1596630"/>
            <a:ext cx="1352370" cy="143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rotWithShape="1">
          <a:blip r:embed="rId3"/>
          <a:srcRect b="30603"/>
          <a:stretch/>
        </p:blipFill>
        <p:spPr>
          <a:xfrm>
            <a:off x="8896170" y="3170040"/>
            <a:ext cx="1371600" cy="1433512"/>
          </a:xfrm>
          <a:prstGeom prst="rect">
            <a:avLst/>
          </a:prstGeom>
        </p:spPr>
      </p:pic>
      <p:pic>
        <p:nvPicPr>
          <p:cNvPr id="2" name="Picture 1"/>
          <p:cNvPicPr>
            <a:picLocks noChangeAspect="1"/>
          </p:cNvPicPr>
          <p:nvPr/>
        </p:nvPicPr>
        <p:blipFill>
          <a:blip r:embed="rId4"/>
          <a:stretch>
            <a:fillRect/>
          </a:stretch>
        </p:blipFill>
        <p:spPr>
          <a:xfrm>
            <a:off x="8890819" y="4738489"/>
            <a:ext cx="1371600" cy="1371600"/>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dirty="0"/>
              <a:t>Easy Impossibility Proofs for Distributed Consensus Problems</a:t>
            </a:r>
          </a:p>
        </p:txBody>
      </p:sp>
      <p:sp>
        <p:nvSpPr>
          <p:cNvPr id="24579" name="Rectangle 3"/>
          <p:cNvSpPr>
            <a:spLocks noGrp="1" noChangeArrowheads="1"/>
          </p:cNvSpPr>
          <p:nvPr>
            <p:ph idx="1"/>
          </p:nvPr>
        </p:nvSpPr>
        <p:spPr/>
        <p:txBody>
          <a:bodyPr/>
          <a:lstStyle/>
          <a:p>
            <a:pPr algn="just"/>
            <a:r>
              <a:rPr lang="en-US" altLang="en-US" sz="2400" dirty="0"/>
              <a:t>A process is regarded as a machine processing a tape of inputs</a:t>
            </a:r>
          </a:p>
          <a:p>
            <a:pPr lvl="1" algn="just"/>
            <a:r>
              <a:rPr lang="en-US" altLang="en-US" sz="2000" dirty="0"/>
              <a:t>Called an </a:t>
            </a:r>
            <a:r>
              <a:rPr lang="en-US" altLang="en-US" sz="2000" i="1" dirty="0"/>
              <a:t>agreement device</a:t>
            </a:r>
          </a:p>
          <a:p>
            <a:pPr algn="just"/>
            <a:r>
              <a:rPr lang="en-US" altLang="en-US" sz="2400" dirty="0"/>
              <a:t>They build a communications graph.  The messages that pass over an edge from a source to a destination node are a behavior of the device on that edge</a:t>
            </a:r>
          </a:p>
          <a:p>
            <a:pPr algn="just"/>
            <a:r>
              <a:rPr lang="en-US" altLang="en-US" sz="2400" dirty="0"/>
              <a:t>Behavior of the system is a set of node and edge behaviors</a:t>
            </a:r>
          </a:p>
          <a:p>
            <a:pPr algn="just"/>
            <a:r>
              <a:rPr lang="en-US" altLang="en-US" sz="2400" dirty="0"/>
              <a:t>In their proofs, faulty devices often exhibit different and inconsistent behaviors with respect to different participants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a:t>Locality</a:t>
            </a:r>
          </a:p>
        </p:txBody>
      </p:sp>
      <p:sp>
        <p:nvSpPr>
          <p:cNvPr id="25603" name="Rectangle 3"/>
          <p:cNvSpPr>
            <a:spLocks noGrp="1" noChangeArrowheads="1"/>
          </p:cNvSpPr>
          <p:nvPr>
            <p:ph idx="1"/>
          </p:nvPr>
        </p:nvSpPr>
        <p:spPr/>
        <p:txBody>
          <a:bodyPr/>
          <a:lstStyle/>
          <a:p>
            <a:pPr algn="just"/>
            <a:r>
              <a:rPr lang="en-US" altLang="en-US" sz="2400" dirty="0"/>
              <a:t>An axiom of this model</a:t>
            </a:r>
          </a:p>
          <a:p>
            <a:pPr algn="just"/>
            <a:r>
              <a:rPr lang="en-US" altLang="en-US" sz="2400" dirty="0"/>
              <a:t>Basically says that the way a node will behave is completely determined by the inputs it starts with and that it receives on incoming edges</a:t>
            </a:r>
          </a:p>
          <a:p>
            <a:pPr algn="just"/>
            <a:r>
              <a:rPr lang="en-US" altLang="en-US" sz="2400" dirty="0"/>
              <a:t>Fault axiom: a faulty device can mimic behavior of any correct device in any run.  At the receiving end of an edge from it, the receiver can’t distinguish the faulty device from the device it mimics.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dirty="0"/>
              <a:t>How They Prove the 3t+1 Bound</a:t>
            </a:r>
          </a:p>
        </p:txBody>
      </p:sp>
      <p:sp>
        <p:nvSpPr>
          <p:cNvPr id="26627" name="Rectangle 3"/>
          <p:cNvSpPr>
            <a:spLocks noGrp="1" noChangeArrowheads="1"/>
          </p:cNvSpPr>
          <p:nvPr>
            <p:ph idx="1"/>
          </p:nvPr>
        </p:nvSpPr>
        <p:spPr>
          <a:xfrm>
            <a:off x="2333625" y="2214563"/>
            <a:ext cx="7958138" cy="1747837"/>
          </a:xfrm>
        </p:spPr>
        <p:txBody>
          <a:bodyPr/>
          <a:lstStyle/>
          <a:p>
            <a:r>
              <a:rPr lang="en-US" altLang="en-US"/>
              <a:t>Start by assuming that the consensus problem can be solved; for 3 processes the system looks like this:</a:t>
            </a:r>
          </a:p>
        </p:txBody>
      </p:sp>
      <p:sp>
        <p:nvSpPr>
          <p:cNvPr id="26628" name="AutoShape 4"/>
          <p:cNvSpPr>
            <a:spLocks noChangeArrowheads="1"/>
          </p:cNvSpPr>
          <p:nvPr/>
        </p:nvSpPr>
        <p:spPr bwMode="auto">
          <a:xfrm>
            <a:off x="5257800" y="4038600"/>
            <a:ext cx="1828800" cy="1828800"/>
          </a:xfrm>
          <a:prstGeom prst="triangle">
            <a:avLst>
              <a:gd name="adj" fmla="val 50000"/>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6629" name="Text Box 5"/>
          <p:cNvSpPr txBox="1">
            <a:spLocks noChangeArrowheads="1"/>
          </p:cNvSpPr>
          <p:nvPr/>
        </p:nvSpPr>
        <p:spPr bwMode="auto">
          <a:xfrm>
            <a:off x="4953000" y="56388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B</a:t>
            </a:r>
          </a:p>
        </p:txBody>
      </p:sp>
      <p:sp>
        <p:nvSpPr>
          <p:cNvPr id="26630" name="Text Box 6"/>
          <p:cNvSpPr txBox="1">
            <a:spLocks noChangeArrowheads="1"/>
          </p:cNvSpPr>
          <p:nvPr/>
        </p:nvSpPr>
        <p:spPr bwMode="auto">
          <a:xfrm>
            <a:off x="7010400" y="56388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C</a:t>
            </a:r>
          </a:p>
        </p:txBody>
      </p:sp>
      <p:sp>
        <p:nvSpPr>
          <p:cNvPr id="26631" name="Text Box 7"/>
          <p:cNvSpPr txBox="1">
            <a:spLocks noChangeArrowheads="1"/>
          </p:cNvSpPr>
          <p:nvPr/>
        </p:nvSpPr>
        <p:spPr bwMode="auto">
          <a:xfrm>
            <a:off x="6019800" y="36576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A</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dirty="0"/>
              <a:t>Now Build a Covering Graph</a:t>
            </a:r>
          </a:p>
        </p:txBody>
      </p:sp>
      <p:sp>
        <p:nvSpPr>
          <p:cNvPr id="24579" name="Rectangle 3"/>
          <p:cNvSpPr>
            <a:spLocks noGrp="1" noChangeArrowheads="1"/>
          </p:cNvSpPr>
          <p:nvPr>
            <p:ph idx="1"/>
          </p:nvPr>
        </p:nvSpPr>
        <p:spPr>
          <a:xfrm>
            <a:off x="2333625" y="2214563"/>
            <a:ext cx="7958138" cy="1290637"/>
          </a:xfrm>
        </p:spPr>
        <p:txBody>
          <a:bodyPr rtlCol="0">
            <a:normAutofit lnSpcReduction="10000"/>
          </a:bodyPr>
          <a:lstStyle/>
          <a:p>
            <a:pPr fontAlgn="auto">
              <a:spcAft>
                <a:spcPts val="0"/>
              </a:spcAft>
              <a:defRPr/>
            </a:pPr>
            <a:r>
              <a:rPr lang="en-US" altLang="en-US"/>
              <a:t>Looks like the original graph G – each node is attached to two others by edges</a:t>
            </a:r>
          </a:p>
          <a:p>
            <a:pPr fontAlgn="auto">
              <a:spcAft>
                <a:spcPts val="0"/>
              </a:spcAft>
              <a:defRPr/>
            </a:pPr>
            <a:r>
              <a:rPr lang="en-US" altLang="en-US"/>
              <a:t>Also assign initial input values as shown</a:t>
            </a:r>
          </a:p>
        </p:txBody>
      </p:sp>
      <p:sp>
        <p:nvSpPr>
          <p:cNvPr id="27652" name="AutoShape 4"/>
          <p:cNvSpPr>
            <a:spLocks noChangeArrowheads="1"/>
          </p:cNvSpPr>
          <p:nvPr/>
        </p:nvSpPr>
        <p:spPr bwMode="auto">
          <a:xfrm>
            <a:off x="2362200" y="4038600"/>
            <a:ext cx="1828800" cy="1828800"/>
          </a:xfrm>
          <a:prstGeom prst="triangle">
            <a:avLst>
              <a:gd name="adj" fmla="val 50000"/>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7653" name="Text Box 5"/>
          <p:cNvSpPr txBox="1">
            <a:spLocks noChangeArrowheads="1"/>
          </p:cNvSpPr>
          <p:nvPr/>
        </p:nvSpPr>
        <p:spPr bwMode="auto">
          <a:xfrm>
            <a:off x="2057400" y="56388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B</a:t>
            </a:r>
          </a:p>
        </p:txBody>
      </p:sp>
      <p:sp>
        <p:nvSpPr>
          <p:cNvPr id="27654" name="Text Box 6"/>
          <p:cNvSpPr txBox="1">
            <a:spLocks noChangeArrowheads="1"/>
          </p:cNvSpPr>
          <p:nvPr/>
        </p:nvSpPr>
        <p:spPr bwMode="auto">
          <a:xfrm>
            <a:off x="4114800" y="56388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C</a:t>
            </a:r>
          </a:p>
        </p:txBody>
      </p:sp>
      <p:sp>
        <p:nvSpPr>
          <p:cNvPr id="27655" name="Text Box 7"/>
          <p:cNvSpPr txBox="1">
            <a:spLocks noChangeArrowheads="1"/>
          </p:cNvSpPr>
          <p:nvPr/>
        </p:nvSpPr>
        <p:spPr bwMode="auto">
          <a:xfrm>
            <a:off x="3124200" y="36576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A</a:t>
            </a:r>
          </a:p>
        </p:txBody>
      </p:sp>
      <p:sp>
        <p:nvSpPr>
          <p:cNvPr id="27656" name="AutoShape 8"/>
          <p:cNvSpPr>
            <a:spLocks noChangeArrowheads="1"/>
          </p:cNvSpPr>
          <p:nvPr/>
        </p:nvSpPr>
        <p:spPr bwMode="auto">
          <a:xfrm>
            <a:off x="7315200" y="3886200"/>
            <a:ext cx="1905000" cy="1752600"/>
          </a:xfrm>
          <a:prstGeom prst="hexagon">
            <a:avLst>
              <a:gd name="adj" fmla="val 27174"/>
              <a:gd name="vf" fmla="val 115470"/>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7657" name="Text Box 13"/>
          <p:cNvSpPr txBox="1">
            <a:spLocks noChangeArrowheads="1"/>
          </p:cNvSpPr>
          <p:nvPr/>
        </p:nvSpPr>
        <p:spPr bwMode="auto">
          <a:xfrm>
            <a:off x="7543800" y="54864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C</a:t>
            </a:r>
            <a:r>
              <a:rPr lang="en-US" altLang="en-US" b="1" baseline="-25000"/>
              <a:t>0</a:t>
            </a:r>
            <a:endParaRPr lang="en-US" altLang="en-US" b="1"/>
          </a:p>
        </p:txBody>
      </p:sp>
      <p:sp>
        <p:nvSpPr>
          <p:cNvPr id="27658" name="Text Box 14"/>
          <p:cNvSpPr txBox="1">
            <a:spLocks noChangeArrowheads="1"/>
          </p:cNvSpPr>
          <p:nvPr/>
        </p:nvSpPr>
        <p:spPr bwMode="auto">
          <a:xfrm>
            <a:off x="8686800" y="35814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C</a:t>
            </a:r>
            <a:r>
              <a:rPr lang="en-US" altLang="en-US" b="1" baseline="-25000"/>
              <a:t>1</a:t>
            </a:r>
            <a:endParaRPr lang="en-US" altLang="en-US" b="1"/>
          </a:p>
        </p:txBody>
      </p:sp>
      <p:sp>
        <p:nvSpPr>
          <p:cNvPr id="27659" name="Text Box 15"/>
          <p:cNvSpPr txBox="1">
            <a:spLocks noChangeArrowheads="1"/>
          </p:cNvSpPr>
          <p:nvPr/>
        </p:nvSpPr>
        <p:spPr bwMode="auto">
          <a:xfrm>
            <a:off x="8686800" y="54864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A</a:t>
            </a:r>
            <a:r>
              <a:rPr lang="en-US" altLang="en-US" b="1" baseline="-25000"/>
              <a:t>1</a:t>
            </a:r>
            <a:endParaRPr lang="en-US" altLang="en-US" b="1"/>
          </a:p>
        </p:txBody>
      </p:sp>
      <p:sp>
        <p:nvSpPr>
          <p:cNvPr id="27660" name="Text Box 16"/>
          <p:cNvSpPr txBox="1">
            <a:spLocks noChangeArrowheads="1"/>
          </p:cNvSpPr>
          <p:nvPr/>
        </p:nvSpPr>
        <p:spPr bwMode="auto">
          <a:xfrm>
            <a:off x="6934200" y="44958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B</a:t>
            </a:r>
            <a:r>
              <a:rPr lang="en-US" altLang="en-US" b="1" baseline="-25000"/>
              <a:t>0</a:t>
            </a:r>
            <a:endParaRPr lang="en-US" altLang="en-US" b="1"/>
          </a:p>
        </p:txBody>
      </p:sp>
      <p:sp>
        <p:nvSpPr>
          <p:cNvPr id="27661" name="Text Box 17"/>
          <p:cNvSpPr txBox="1">
            <a:spLocks noChangeArrowheads="1"/>
          </p:cNvSpPr>
          <p:nvPr/>
        </p:nvSpPr>
        <p:spPr bwMode="auto">
          <a:xfrm>
            <a:off x="9220200" y="44958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B</a:t>
            </a:r>
            <a:r>
              <a:rPr lang="en-US" altLang="en-US" b="1" baseline="-25000"/>
              <a:t>1</a:t>
            </a:r>
            <a:endParaRPr lang="en-US" altLang="en-US" b="1"/>
          </a:p>
        </p:txBody>
      </p:sp>
      <p:sp>
        <p:nvSpPr>
          <p:cNvPr id="27662" name="Text Box 18"/>
          <p:cNvSpPr txBox="1">
            <a:spLocks noChangeArrowheads="1"/>
          </p:cNvSpPr>
          <p:nvPr/>
        </p:nvSpPr>
        <p:spPr bwMode="auto">
          <a:xfrm>
            <a:off x="7391400" y="35052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A</a:t>
            </a:r>
            <a:r>
              <a:rPr lang="en-US" altLang="en-US" b="1" baseline="-25000"/>
              <a:t>0</a:t>
            </a:r>
            <a:endParaRPr lang="en-US" altLang="en-US" b="1"/>
          </a:p>
        </p:txBody>
      </p:sp>
      <p:sp>
        <p:nvSpPr>
          <p:cNvPr id="27663" name="AutoShape 19"/>
          <p:cNvSpPr>
            <a:spLocks noChangeArrowheads="1"/>
          </p:cNvSpPr>
          <p:nvPr/>
        </p:nvSpPr>
        <p:spPr bwMode="auto">
          <a:xfrm>
            <a:off x="5334000" y="4724400"/>
            <a:ext cx="976313" cy="485775"/>
          </a:xfrm>
          <a:prstGeom prst="notchedRightArrow">
            <a:avLst>
              <a:gd name="adj1" fmla="val 50000"/>
              <a:gd name="adj2" fmla="val 50245"/>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eleanor\AppData\Local\Microsoft\Windows\Temporary Internet Files\Content.IE5\SCL612U1\MC900290204[1].wmf"/>
          <p:cNvPicPr>
            <a:picLocks noChangeAspect="1" noChangeArrowheads="1"/>
          </p:cNvPicPr>
          <p:nvPr/>
        </p:nvPicPr>
        <p:blipFill>
          <a:blip r:embed="rId3" cstate="print"/>
          <a:srcRect/>
          <a:stretch>
            <a:fillRect/>
          </a:stretch>
        </p:blipFill>
        <p:spPr bwMode="auto">
          <a:xfrm>
            <a:off x="5418813" y="533400"/>
            <a:ext cx="1392725" cy="1474206"/>
          </a:xfrm>
          <a:prstGeom prst="rect">
            <a:avLst/>
          </a:prstGeom>
          <a:noFill/>
        </p:spPr>
      </p:pic>
      <p:pic>
        <p:nvPicPr>
          <p:cNvPr id="6" name="Picture 2" descr="C:\Users\eleanor\AppData\Local\Microsoft\Windows\Temporary Internet Files\Content.IE5\SCL612U1\MC900290204[1].wmf"/>
          <p:cNvPicPr>
            <a:picLocks noChangeAspect="1" noChangeArrowheads="1"/>
          </p:cNvPicPr>
          <p:nvPr/>
        </p:nvPicPr>
        <p:blipFill>
          <a:blip r:embed="rId3" cstate="print"/>
          <a:srcRect/>
          <a:stretch>
            <a:fillRect/>
          </a:stretch>
        </p:blipFill>
        <p:spPr bwMode="auto">
          <a:xfrm>
            <a:off x="8085813" y="1752600"/>
            <a:ext cx="1392725" cy="1474206"/>
          </a:xfrm>
          <a:prstGeom prst="rect">
            <a:avLst/>
          </a:prstGeom>
          <a:noFill/>
        </p:spPr>
      </p:pic>
      <p:pic>
        <p:nvPicPr>
          <p:cNvPr id="7" name="Picture 2" descr="C:\Users\eleanor\AppData\Local\Microsoft\Windows\Temporary Internet Files\Content.IE5\SCL612U1\MC900290204[1].wmf"/>
          <p:cNvPicPr>
            <a:picLocks noChangeAspect="1" noChangeArrowheads="1"/>
          </p:cNvPicPr>
          <p:nvPr/>
        </p:nvPicPr>
        <p:blipFill>
          <a:blip r:embed="rId3" cstate="print"/>
          <a:srcRect/>
          <a:stretch>
            <a:fillRect/>
          </a:stretch>
        </p:blipFill>
        <p:spPr bwMode="auto">
          <a:xfrm>
            <a:off x="8238213" y="4038600"/>
            <a:ext cx="1392725" cy="1474206"/>
          </a:xfrm>
          <a:prstGeom prst="rect">
            <a:avLst/>
          </a:prstGeom>
          <a:noFill/>
        </p:spPr>
      </p:pic>
      <p:pic>
        <p:nvPicPr>
          <p:cNvPr id="8" name="Picture 2" descr="C:\Users\eleanor\AppData\Local\Microsoft\Windows\Temporary Internet Files\Content.IE5\SCL612U1\MC900290204[1].wmf"/>
          <p:cNvPicPr>
            <a:picLocks noChangeAspect="1" noChangeArrowheads="1"/>
          </p:cNvPicPr>
          <p:nvPr/>
        </p:nvPicPr>
        <p:blipFill>
          <a:blip r:embed="rId3" cstate="print"/>
          <a:srcRect/>
          <a:stretch>
            <a:fillRect/>
          </a:stretch>
        </p:blipFill>
        <p:spPr bwMode="auto">
          <a:xfrm>
            <a:off x="2370813" y="3352800"/>
            <a:ext cx="1392725" cy="1474206"/>
          </a:xfrm>
          <a:prstGeom prst="rect">
            <a:avLst/>
          </a:prstGeom>
          <a:noFill/>
        </p:spPr>
      </p:pic>
      <p:pic>
        <p:nvPicPr>
          <p:cNvPr id="9" name="Picture 2" descr="C:\Users\eleanor\AppData\Local\Microsoft\Windows\Temporary Internet Files\Content.IE5\SCL612U1\MC900290204[1].wmf"/>
          <p:cNvPicPr>
            <a:picLocks noChangeAspect="1" noChangeArrowheads="1"/>
          </p:cNvPicPr>
          <p:nvPr/>
        </p:nvPicPr>
        <p:blipFill>
          <a:blip r:embed="rId3" cstate="print"/>
          <a:srcRect/>
          <a:stretch>
            <a:fillRect/>
          </a:stretch>
        </p:blipFill>
        <p:spPr bwMode="auto">
          <a:xfrm>
            <a:off x="6638013" y="5029200"/>
            <a:ext cx="1392725" cy="1474206"/>
          </a:xfrm>
          <a:prstGeom prst="rect">
            <a:avLst/>
          </a:prstGeom>
          <a:noFill/>
        </p:spPr>
      </p:pic>
      <p:pic>
        <p:nvPicPr>
          <p:cNvPr id="10" name="Picture 2" descr="C:\Users\eleanor\AppData\Local\Microsoft\Windows\Temporary Internet Files\Content.IE5\SCL612U1\MC900290204[1].wmf"/>
          <p:cNvPicPr>
            <a:picLocks noChangeAspect="1" noChangeArrowheads="1"/>
          </p:cNvPicPr>
          <p:nvPr/>
        </p:nvPicPr>
        <p:blipFill>
          <a:blip r:embed="rId3" cstate="print"/>
          <a:srcRect/>
          <a:stretch>
            <a:fillRect/>
          </a:stretch>
        </p:blipFill>
        <p:spPr bwMode="auto">
          <a:xfrm>
            <a:off x="4199613" y="5105400"/>
            <a:ext cx="1392725" cy="1474206"/>
          </a:xfrm>
          <a:prstGeom prst="rect">
            <a:avLst/>
          </a:prstGeom>
          <a:noFill/>
        </p:spPr>
      </p:pic>
      <p:cxnSp>
        <p:nvCxnSpPr>
          <p:cNvPr id="11" name="Straight Arrow Connector 10"/>
          <p:cNvCxnSpPr/>
          <p:nvPr/>
        </p:nvCxnSpPr>
        <p:spPr>
          <a:xfrm flipV="1">
            <a:off x="4961612" y="2514600"/>
            <a:ext cx="2895600" cy="762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 name="Straight Arrow Connector 11"/>
          <p:cNvCxnSpPr/>
          <p:nvPr/>
        </p:nvCxnSpPr>
        <p:spPr>
          <a:xfrm>
            <a:off x="4885412" y="2743200"/>
            <a:ext cx="2971800" cy="14478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3" name="Straight Arrow Connector 12"/>
          <p:cNvCxnSpPr/>
          <p:nvPr/>
        </p:nvCxnSpPr>
        <p:spPr>
          <a:xfrm rot="5400000">
            <a:off x="4009112" y="2933700"/>
            <a:ext cx="2590800" cy="11430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 name="Straight Arrow Connector 13"/>
          <p:cNvCxnSpPr/>
          <p:nvPr/>
        </p:nvCxnSpPr>
        <p:spPr>
          <a:xfrm rot="16200000" flipV="1">
            <a:off x="5266412" y="3200400"/>
            <a:ext cx="2514600" cy="5334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5" name="Straight Arrow Connector 14"/>
          <p:cNvCxnSpPr/>
          <p:nvPr/>
        </p:nvCxnSpPr>
        <p:spPr>
          <a:xfrm rot="10800000" flipV="1">
            <a:off x="4199612" y="2743200"/>
            <a:ext cx="3581400" cy="10668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6" name="Straight Arrow Connector 15"/>
          <p:cNvCxnSpPr/>
          <p:nvPr/>
        </p:nvCxnSpPr>
        <p:spPr>
          <a:xfrm rot="10800000" flipV="1">
            <a:off x="5114012" y="2895600"/>
            <a:ext cx="2743200" cy="20574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7" name="Straight Arrow Connector 16"/>
          <p:cNvCxnSpPr/>
          <p:nvPr/>
        </p:nvCxnSpPr>
        <p:spPr>
          <a:xfrm flipV="1">
            <a:off x="4961612" y="2514600"/>
            <a:ext cx="2895600" cy="762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8" name="Straight Arrow Connector 17"/>
          <p:cNvCxnSpPr/>
          <p:nvPr/>
        </p:nvCxnSpPr>
        <p:spPr>
          <a:xfrm>
            <a:off x="4885412" y="2743200"/>
            <a:ext cx="2971800" cy="14478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pic>
        <p:nvPicPr>
          <p:cNvPr id="21" name="Picture 3" descr="C:\Users\eleanor\AppData\Local\Microsoft\Windows\Temporary Internet Files\Content.IE5\O9Z42UVZ\MC900435931[1].wmf"/>
          <p:cNvPicPr>
            <a:picLocks noChangeAspect="1" noChangeArrowheads="1"/>
          </p:cNvPicPr>
          <p:nvPr/>
        </p:nvPicPr>
        <p:blipFill>
          <a:blip r:embed="rId4" cstate="print"/>
          <a:srcRect/>
          <a:stretch>
            <a:fillRect/>
          </a:stretch>
        </p:blipFill>
        <p:spPr bwMode="auto">
          <a:xfrm>
            <a:off x="2751813" y="1219200"/>
            <a:ext cx="1838325" cy="1454150"/>
          </a:xfrm>
          <a:prstGeom prst="rect">
            <a:avLst/>
          </a:prstGeom>
          <a:noFill/>
        </p:spPr>
      </p:pic>
    </p:spTree>
    <p:extLst>
      <p:ext uri="{BB962C8B-B14F-4D97-AF65-F5344CB8AC3E}">
        <p14:creationId xmlns:p14="http://schemas.microsoft.com/office/powerpoint/2010/main" val="36103860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dirty="0"/>
              <a:t>Now Focus on a First Scenario</a:t>
            </a:r>
          </a:p>
        </p:txBody>
      </p:sp>
      <p:sp>
        <p:nvSpPr>
          <p:cNvPr id="28675" name="Rectangle 3"/>
          <p:cNvSpPr>
            <a:spLocks noGrp="1" noChangeArrowheads="1"/>
          </p:cNvSpPr>
          <p:nvPr>
            <p:ph idx="1"/>
          </p:nvPr>
        </p:nvSpPr>
        <p:spPr>
          <a:xfrm>
            <a:off x="2333625" y="2214563"/>
            <a:ext cx="7958138" cy="1214437"/>
          </a:xfrm>
        </p:spPr>
        <p:txBody>
          <a:bodyPr/>
          <a:lstStyle/>
          <a:p>
            <a:r>
              <a:rPr lang="en-US" altLang="en-US"/>
              <a:t>Consider B</a:t>
            </a:r>
            <a:r>
              <a:rPr lang="en-US" altLang="en-US" baseline="-25000"/>
              <a:t>0 </a:t>
            </a:r>
            <a:r>
              <a:rPr lang="en-US" altLang="en-US"/>
              <a:t>and C</a:t>
            </a:r>
            <a:r>
              <a:rPr lang="en-US" altLang="en-US" baseline="-25000"/>
              <a:t>0</a:t>
            </a:r>
            <a:r>
              <a:rPr lang="en-US" altLang="en-US"/>
              <a:t> in a run where A is faulty</a:t>
            </a:r>
          </a:p>
        </p:txBody>
      </p:sp>
      <p:sp>
        <p:nvSpPr>
          <p:cNvPr id="28676" name="AutoShape 4"/>
          <p:cNvSpPr>
            <a:spLocks noChangeArrowheads="1"/>
          </p:cNvSpPr>
          <p:nvPr/>
        </p:nvSpPr>
        <p:spPr bwMode="auto">
          <a:xfrm>
            <a:off x="3276600" y="3886200"/>
            <a:ext cx="1905000" cy="1752600"/>
          </a:xfrm>
          <a:prstGeom prst="hexagon">
            <a:avLst>
              <a:gd name="adj" fmla="val 27174"/>
              <a:gd name="vf" fmla="val 115470"/>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8677" name="Text Box 5"/>
          <p:cNvSpPr txBox="1">
            <a:spLocks noChangeArrowheads="1"/>
          </p:cNvSpPr>
          <p:nvPr/>
        </p:nvSpPr>
        <p:spPr bwMode="auto">
          <a:xfrm>
            <a:off x="3505200" y="54864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C</a:t>
            </a:r>
            <a:r>
              <a:rPr lang="en-US" altLang="en-US" b="1" baseline="-25000"/>
              <a:t>0</a:t>
            </a:r>
            <a:endParaRPr lang="en-US" altLang="en-US" b="1"/>
          </a:p>
        </p:txBody>
      </p:sp>
      <p:sp>
        <p:nvSpPr>
          <p:cNvPr id="28678" name="Text Box 6"/>
          <p:cNvSpPr txBox="1">
            <a:spLocks noChangeArrowheads="1"/>
          </p:cNvSpPr>
          <p:nvPr/>
        </p:nvSpPr>
        <p:spPr bwMode="auto">
          <a:xfrm>
            <a:off x="4648200" y="35814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C</a:t>
            </a:r>
            <a:r>
              <a:rPr lang="en-US" altLang="en-US" b="1" baseline="-25000"/>
              <a:t>1</a:t>
            </a:r>
            <a:endParaRPr lang="en-US" altLang="en-US" b="1"/>
          </a:p>
        </p:txBody>
      </p:sp>
      <p:sp>
        <p:nvSpPr>
          <p:cNvPr id="28679" name="Text Box 7"/>
          <p:cNvSpPr txBox="1">
            <a:spLocks noChangeArrowheads="1"/>
          </p:cNvSpPr>
          <p:nvPr/>
        </p:nvSpPr>
        <p:spPr bwMode="auto">
          <a:xfrm>
            <a:off x="4648200" y="54864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A</a:t>
            </a:r>
            <a:r>
              <a:rPr lang="en-US" altLang="en-US" b="1" baseline="-25000"/>
              <a:t>1</a:t>
            </a:r>
            <a:endParaRPr lang="en-US" altLang="en-US" b="1"/>
          </a:p>
        </p:txBody>
      </p:sp>
      <p:sp>
        <p:nvSpPr>
          <p:cNvPr id="28680" name="Text Box 8"/>
          <p:cNvSpPr txBox="1">
            <a:spLocks noChangeArrowheads="1"/>
          </p:cNvSpPr>
          <p:nvPr/>
        </p:nvSpPr>
        <p:spPr bwMode="auto">
          <a:xfrm>
            <a:off x="2895600" y="44958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B</a:t>
            </a:r>
            <a:r>
              <a:rPr lang="en-US" altLang="en-US" b="1" baseline="-25000"/>
              <a:t>0</a:t>
            </a:r>
            <a:endParaRPr lang="en-US" altLang="en-US" b="1"/>
          </a:p>
        </p:txBody>
      </p:sp>
      <p:sp>
        <p:nvSpPr>
          <p:cNvPr id="28681" name="Text Box 9"/>
          <p:cNvSpPr txBox="1">
            <a:spLocks noChangeArrowheads="1"/>
          </p:cNvSpPr>
          <p:nvPr/>
        </p:nvSpPr>
        <p:spPr bwMode="auto">
          <a:xfrm>
            <a:off x="5181600" y="44958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B</a:t>
            </a:r>
            <a:r>
              <a:rPr lang="en-US" altLang="en-US" b="1" baseline="-25000"/>
              <a:t>1</a:t>
            </a:r>
            <a:endParaRPr lang="en-US" altLang="en-US" b="1"/>
          </a:p>
        </p:txBody>
      </p:sp>
      <p:sp>
        <p:nvSpPr>
          <p:cNvPr id="28682" name="Text Box 10"/>
          <p:cNvSpPr txBox="1">
            <a:spLocks noChangeArrowheads="1"/>
          </p:cNvSpPr>
          <p:nvPr/>
        </p:nvSpPr>
        <p:spPr bwMode="auto">
          <a:xfrm>
            <a:off x="3352800" y="35052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A</a:t>
            </a:r>
            <a:r>
              <a:rPr lang="en-US" altLang="en-US" b="1" baseline="-25000"/>
              <a:t>0</a:t>
            </a:r>
            <a:endParaRPr lang="en-US" altLang="en-US" b="1"/>
          </a:p>
        </p:txBody>
      </p:sp>
      <p:sp>
        <p:nvSpPr>
          <p:cNvPr id="28683" name="Oval 11"/>
          <p:cNvSpPr>
            <a:spLocks noChangeArrowheads="1"/>
          </p:cNvSpPr>
          <p:nvPr/>
        </p:nvSpPr>
        <p:spPr bwMode="auto">
          <a:xfrm>
            <a:off x="2743200" y="4114800"/>
            <a:ext cx="1676400" cy="1981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8684" name="AutoShape 12"/>
          <p:cNvSpPr>
            <a:spLocks noChangeArrowheads="1"/>
          </p:cNvSpPr>
          <p:nvPr/>
        </p:nvSpPr>
        <p:spPr bwMode="auto">
          <a:xfrm>
            <a:off x="5957888" y="4543425"/>
            <a:ext cx="976312" cy="485775"/>
          </a:xfrm>
          <a:prstGeom prst="notchedRightArrow">
            <a:avLst>
              <a:gd name="adj1" fmla="val 50000"/>
              <a:gd name="adj2" fmla="val 50245"/>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8685" name="AutoShape 13"/>
          <p:cNvSpPr>
            <a:spLocks noChangeArrowheads="1"/>
          </p:cNvSpPr>
          <p:nvPr/>
        </p:nvSpPr>
        <p:spPr bwMode="auto">
          <a:xfrm>
            <a:off x="7315200" y="3886200"/>
            <a:ext cx="1828800" cy="1828800"/>
          </a:xfrm>
          <a:prstGeom prst="triangle">
            <a:avLst>
              <a:gd name="adj" fmla="val 50000"/>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8686" name="Text Box 14"/>
          <p:cNvSpPr txBox="1">
            <a:spLocks noChangeArrowheads="1"/>
          </p:cNvSpPr>
          <p:nvPr/>
        </p:nvSpPr>
        <p:spPr bwMode="auto">
          <a:xfrm>
            <a:off x="7010400" y="54864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B</a:t>
            </a:r>
            <a:r>
              <a:rPr lang="en-US" altLang="en-US" b="1" baseline="-25000"/>
              <a:t>0</a:t>
            </a:r>
            <a:endParaRPr lang="en-US" altLang="en-US" b="1"/>
          </a:p>
        </p:txBody>
      </p:sp>
      <p:sp>
        <p:nvSpPr>
          <p:cNvPr id="28687" name="Text Box 15"/>
          <p:cNvSpPr txBox="1">
            <a:spLocks noChangeArrowheads="1"/>
          </p:cNvSpPr>
          <p:nvPr/>
        </p:nvSpPr>
        <p:spPr bwMode="auto">
          <a:xfrm>
            <a:off x="9067800" y="54864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C</a:t>
            </a:r>
            <a:r>
              <a:rPr lang="en-US" altLang="en-US" b="1" baseline="-25000"/>
              <a:t>0</a:t>
            </a:r>
            <a:endParaRPr lang="en-US" altLang="en-US" b="1"/>
          </a:p>
        </p:txBody>
      </p:sp>
      <p:sp>
        <p:nvSpPr>
          <p:cNvPr id="28688" name="Text Box 16"/>
          <p:cNvSpPr txBox="1">
            <a:spLocks noChangeArrowheads="1"/>
          </p:cNvSpPr>
          <p:nvPr/>
        </p:nvSpPr>
        <p:spPr bwMode="auto">
          <a:xfrm>
            <a:off x="8077200" y="35052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F</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dirty="0"/>
              <a:t>By Assumption They Reach Agreement</a:t>
            </a:r>
          </a:p>
        </p:txBody>
      </p:sp>
      <p:sp>
        <p:nvSpPr>
          <p:cNvPr id="29699" name="Rectangle 3"/>
          <p:cNvSpPr>
            <a:spLocks noGrp="1" noChangeArrowheads="1"/>
          </p:cNvSpPr>
          <p:nvPr>
            <p:ph idx="1"/>
          </p:nvPr>
        </p:nvSpPr>
        <p:spPr/>
        <p:txBody>
          <a:bodyPr/>
          <a:lstStyle/>
          <a:p>
            <a:r>
              <a:rPr lang="en-US" altLang="en-US"/>
              <a:t>In particular, they reach agreement if F mimics what A</a:t>
            </a:r>
            <a:r>
              <a:rPr lang="en-US" altLang="en-US" baseline="-25000"/>
              <a:t>0</a:t>
            </a:r>
            <a:r>
              <a:rPr lang="en-US" altLang="en-US"/>
              <a:t> would have done on the edge (A,B) and what A</a:t>
            </a:r>
            <a:r>
              <a:rPr lang="en-US" altLang="en-US" baseline="-25000"/>
              <a:t>1</a:t>
            </a:r>
            <a:r>
              <a:rPr lang="en-US" altLang="en-US"/>
              <a:t> would have done on the edge (A,C)</a:t>
            </a:r>
          </a:p>
          <a:p>
            <a:r>
              <a:rPr lang="en-US" altLang="en-US"/>
              <a:t>By the validity requirement, B and C must chose 0</a:t>
            </a:r>
          </a:p>
          <a:p>
            <a:r>
              <a:rPr lang="en-US" altLang="en-US"/>
              <a:t>So A</a:t>
            </a:r>
            <a:r>
              <a:rPr lang="en-US" altLang="en-US" baseline="-25000"/>
              <a:t>0</a:t>
            </a:r>
            <a:r>
              <a:rPr lang="en-US" altLang="en-US"/>
              <a:t> and A</a:t>
            </a:r>
            <a:r>
              <a:rPr lang="en-US" altLang="en-US" baseline="-25000"/>
              <a:t>1 </a:t>
            </a:r>
            <a:r>
              <a:rPr lang="en-US" altLang="en-US"/>
              <a:t>both pick 0 too, with these inputs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dirty="0"/>
              <a:t>Consider a Second Scenario</a:t>
            </a:r>
          </a:p>
        </p:txBody>
      </p:sp>
      <p:sp>
        <p:nvSpPr>
          <p:cNvPr id="30723" name="Rectangle 3"/>
          <p:cNvSpPr>
            <a:spLocks noGrp="1" noChangeArrowheads="1"/>
          </p:cNvSpPr>
          <p:nvPr>
            <p:ph idx="1"/>
          </p:nvPr>
        </p:nvSpPr>
        <p:spPr>
          <a:xfrm>
            <a:off x="2333625" y="2214563"/>
            <a:ext cx="7958138" cy="1214437"/>
          </a:xfrm>
        </p:spPr>
        <p:txBody>
          <a:bodyPr/>
          <a:lstStyle/>
          <a:p>
            <a:r>
              <a:rPr lang="en-US" altLang="en-US"/>
              <a:t>Consider A</a:t>
            </a:r>
            <a:r>
              <a:rPr lang="en-US" altLang="en-US" baseline="-25000"/>
              <a:t>1 </a:t>
            </a:r>
            <a:r>
              <a:rPr lang="en-US" altLang="en-US"/>
              <a:t>and C</a:t>
            </a:r>
            <a:r>
              <a:rPr lang="en-US" altLang="en-US" baseline="-25000"/>
              <a:t>0</a:t>
            </a:r>
            <a:r>
              <a:rPr lang="en-US" altLang="en-US"/>
              <a:t> in a run where B is faulty</a:t>
            </a:r>
          </a:p>
        </p:txBody>
      </p:sp>
      <p:sp>
        <p:nvSpPr>
          <p:cNvPr id="30724" name="AutoShape 4"/>
          <p:cNvSpPr>
            <a:spLocks noChangeArrowheads="1"/>
          </p:cNvSpPr>
          <p:nvPr/>
        </p:nvSpPr>
        <p:spPr bwMode="auto">
          <a:xfrm>
            <a:off x="3276600" y="3886200"/>
            <a:ext cx="1905000" cy="1752600"/>
          </a:xfrm>
          <a:prstGeom prst="hexagon">
            <a:avLst>
              <a:gd name="adj" fmla="val 27174"/>
              <a:gd name="vf" fmla="val 115470"/>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25" name="Text Box 5"/>
          <p:cNvSpPr txBox="1">
            <a:spLocks noChangeArrowheads="1"/>
          </p:cNvSpPr>
          <p:nvPr/>
        </p:nvSpPr>
        <p:spPr bwMode="auto">
          <a:xfrm>
            <a:off x="3505200" y="54864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C</a:t>
            </a:r>
            <a:r>
              <a:rPr lang="en-US" altLang="en-US" b="1" baseline="-25000"/>
              <a:t>0</a:t>
            </a:r>
            <a:endParaRPr lang="en-US" altLang="en-US" b="1"/>
          </a:p>
        </p:txBody>
      </p:sp>
      <p:sp>
        <p:nvSpPr>
          <p:cNvPr id="30726" name="Text Box 6"/>
          <p:cNvSpPr txBox="1">
            <a:spLocks noChangeArrowheads="1"/>
          </p:cNvSpPr>
          <p:nvPr/>
        </p:nvSpPr>
        <p:spPr bwMode="auto">
          <a:xfrm>
            <a:off x="4648200" y="35814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C</a:t>
            </a:r>
            <a:r>
              <a:rPr lang="en-US" altLang="en-US" b="1" baseline="-25000"/>
              <a:t>1</a:t>
            </a:r>
            <a:endParaRPr lang="en-US" altLang="en-US" b="1"/>
          </a:p>
        </p:txBody>
      </p:sp>
      <p:sp>
        <p:nvSpPr>
          <p:cNvPr id="30727" name="Text Box 7"/>
          <p:cNvSpPr txBox="1">
            <a:spLocks noChangeArrowheads="1"/>
          </p:cNvSpPr>
          <p:nvPr/>
        </p:nvSpPr>
        <p:spPr bwMode="auto">
          <a:xfrm>
            <a:off x="4648200" y="54864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A</a:t>
            </a:r>
            <a:r>
              <a:rPr lang="en-US" altLang="en-US" b="1" baseline="-25000"/>
              <a:t>1</a:t>
            </a:r>
            <a:endParaRPr lang="en-US" altLang="en-US" b="1"/>
          </a:p>
        </p:txBody>
      </p:sp>
      <p:sp>
        <p:nvSpPr>
          <p:cNvPr id="30728" name="Text Box 8"/>
          <p:cNvSpPr txBox="1">
            <a:spLocks noChangeArrowheads="1"/>
          </p:cNvSpPr>
          <p:nvPr/>
        </p:nvSpPr>
        <p:spPr bwMode="auto">
          <a:xfrm>
            <a:off x="2895600" y="44958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B</a:t>
            </a:r>
            <a:r>
              <a:rPr lang="en-US" altLang="en-US" b="1" baseline="-25000"/>
              <a:t>0</a:t>
            </a:r>
            <a:endParaRPr lang="en-US" altLang="en-US" b="1"/>
          </a:p>
        </p:txBody>
      </p:sp>
      <p:sp>
        <p:nvSpPr>
          <p:cNvPr id="30729" name="Text Box 9"/>
          <p:cNvSpPr txBox="1">
            <a:spLocks noChangeArrowheads="1"/>
          </p:cNvSpPr>
          <p:nvPr/>
        </p:nvSpPr>
        <p:spPr bwMode="auto">
          <a:xfrm>
            <a:off x="5181600" y="44958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B</a:t>
            </a:r>
            <a:r>
              <a:rPr lang="en-US" altLang="en-US" b="1" baseline="-25000"/>
              <a:t>1</a:t>
            </a:r>
            <a:endParaRPr lang="en-US" altLang="en-US" b="1"/>
          </a:p>
        </p:txBody>
      </p:sp>
      <p:sp>
        <p:nvSpPr>
          <p:cNvPr id="30730" name="Text Box 10"/>
          <p:cNvSpPr txBox="1">
            <a:spLocks noChangeArrowheads="1"/>
          </p:cNvSpPr>
          <p:nvPr/>
        </p:nvSpPr>
        <p:spPr bwMode="auto">
          <a:xfrm>
            <a:off x="3352800" y="35052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A</a:t>
            </a:r>
            <a:r>
              <a:rPr lang="en-US" altLang="en-US" b="1" baseline="-25000"/>
              <a:t>0</a:t>
            </a:r>
            <a:endParaRPr lang="en-US" altLang="en-US" b="1"/>
          </a:p>
        </p:txBody>
      </p:sp>
      <p:sp>
        <p:nvSpPr>
          <p:cNvPr id="30731" name="Oval 11"/>
          <p:cNvSpPr>
            <a:spLocks noChangeArrowheads="1"/>
          </p:cNvSpPr>
          <p:nvPr/>
        </p:nvSpPr>
        <p:spPr bwMode="auto">
          <a:xfrm>
            <a:off x="3429000" y="4953000"/>
            <a:ext cx="1676400" cy="1600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32" name="AutoShape 12"/>
          <p:cNvSpPr>
            <a:spLocks noChangeArrowheads="1"/>
          </p:cNvSpPr>
          <p:nvPr/>
        </p:nvSpPr>
        <p:spPr bwMode="auto">
          <a:xfrm>
            <a:off x="5957888" y="4543425"/>
            <a:ext cx="976312" cy="485775"/>
          </a:xfrm>
          <a:prstGeom prst="notchedRightArrow">
            <a:avLst>
              <a:gd name="adj1" fmla="val 50000"/>
              <a:gd name="adj2" fmla="val 50245"/>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33" name="AutoShape 13"/>
          <p:cNvSpPr>
            <a:spLocks noChangeArrowheads="1"/>
          </p:cNvSpPr>
          <p:nvPr/>
        </p:nvSpPr>
        <p:spPr bwMode="auto">
          <a:xfrm>
            <a:off x="7315200" y="3886200"/>
            <a:ext cx="1828800" cy="1828800"/>
          </a:xfrm>
          <a:prstGeom prst="triangle">
            <a:avLst>
              <a:gd name="adj" fmla="val 50000"/>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34" name="Text Box 14"/>
          <p:cNvSpPr txBox="1">
            <a:spLocks noChangeArrowheads="1"/>
          </p:cNvSpPr>
          <p:nvPr/>
        </p:nvSpPr>
        <p:spPr bwMode="auto">
          <a:xfrm>
            <a:off x="7010400" y="54864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F</a:t>
            </a:r>
          </a:p>
        </p:txBody>
      </p:sp>
      <p:sp>
        <p:nvSpPr>
          <p:cNvPr id="30735" name="Text Box 15"/>
          <p:cNvSpPr txBox="1">
            <a:spLocks noChangeArrowheads="1"/>
          </p:cNvSpPr>
          <p:nvPr/>
        </p:nvSpPr>
        <p:spPr bwMode="auto">
          <a:xfrm>
            <a:off x="9067800" y="54864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C</a:t>
            </a:r>
            <a:r>
              <a:rPr lang="en-US" altLang="en-US" b="1" baseline="-25000"/>
              <a:t>0</a:t>
            </a:r>
            <a:endParaRPr lang="en-US" altLang="en-US" b="1"/>
          </a:p>
        </p:txBody>
      </p:sp>
      <p:sp>
        <p:nvSpPr>
          <p:cNvPr id="30736" name="Text Box 16"/>
          <p:cNvSpPr txBox="1">
            <a:spLocks noChangeArrowheads="1"/>
          </p:cNvSpPr>
          <p:nvPr/>
        </p:nvSpPr>
        <p:spPr bwMode="auto">
          <a:xfrm>
            <a:off x="8077200" y="35052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A</a:t>
            </a:r>
            <a:r>
              <a:rPr lang="en-US" altLang="en-US" b="1" baseline="-25000"/>
              <a:t>1</a:t>
            </a:r>
            <a:endParaRPr lang="en-US" altLang="en-US" b="1"/>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dirty="0"/>
              <a:t>Causing Trouble</a:t>
            </a:r>
          </a:p>
        </p:txBody>
      </p:sp>
      <p:sp>
        <p:nvSpPr>
          <p:cNvPr id="31747" name="Rectangle 3"/>
          <p:cNvSpPr>
            <a:spLocks noGrp="1" noChangeArrowheads="1"/>
          </p:cNvSpPr>
          <p:nvPr>
            <p:ph idx="1"/>
          </p:nvPr>
        </p:nvSpPr>
        <p:spPr/>
        <p:txBody>
          <a:bodyPr/>
          <a:lstStyle/>
          <a:p>
            <a:r>
              <a:rPr lang="en-US" altLang="en-US"/>
              <a:t>Suppose that F mimics B</a:t>
            </a:r>
            <a:r>
              <a:rPr lang="en-US" altLang="en-US" baseline="-25000"/>
              <a:t>0</a:t>
            </a:r>
            <a:r>
              <a:rPr lang="en-US" altLang="en-US"/>
              <a:t> when talking to C</a:t>
            </a:r>
          </a:p>
          <a:p>
            <a:r>
              <a:rPr lang="en-US" altLang="en-US"/>
              <a:t>This is indistinguishable to C from the initial scenario</a:t>
            </a:r>
          </a:p>
          <a:p>
            <a:r>
              <a:rPr lang="en-US" altLang="en-US"/>
              <a:t>So C will need to decide 0</a:t>
            </a:r>
          </a:p>
          <a:p>
            <a:r>
              <a:rPr lang="en-US" altLang="en-US"/>
              <a:t>By agreement, A also decides 0</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dirty="0"/>
              <a:t>Consider a Final Scenario</a:t>
            </a:r>
          </a:p>
        </p:txBody>
      </p:sp>
      <p:sp>
        <p:nvSpPr>
          <p:cNvPr id="32771" name="Rectangle 3"/>
          <p:cNvSpPr>
            <a:spLocks noGrp="1" noChangeArrowheads="1"/>
          </p:cNvSpPr>
          <p:nvPr>
            <p:ph idx="1"/>
          </p:nvPr>
        </p:nvSpPr>
        <p:spPr>
          <a:xfrm>
            <a:off x="2333625" y="2214563"/>
            <a:ext cx="7958138" cy="1214437"/>
          </a:xfrm>
        </p:spPr>
        <p:txBody>
          <a:bodyPr/>
          <a:lstStyle/>
          <a:p>
            <a:r>
              <a:rPr lang="en-US" altLang="en-US"/>
              <a:t>Consider A</a:t>
            </a:r>
            <a:r>
              <a:rPr lang="en-US" altLang="en-US" baseline="-25000"/>
              <a:t>1 </a:t>
            </a:r>
            <a:r>
              <a:rPr lang="en-US" altLang="en-US"/>
              <a:t>and B</a:t>
            </a:r>
            <a:r>
              <a:rPr lang="en-US" altLang="en-US" baseline="-25000"/>
              <a:t>1</a:t>
            </a:r>
            <a:r>
              <a:rPr lang="en-US" altLang="en-US"/>
              <a:t> in a run where C is faulty</a:t>
            </a:r>
          </a:p>
        </p:txBody>
      </p:sp>
      <p:sp>
        <p:nvSpPr>
          <p:cNvPr id="32772" name="AutoShape 4"/>
          <p:cNvSpPr>
            <a:spLocks noChangeArrowheads="1"/>
          </p:cNvSpPr>
          <p:nvPr/>
        </p:nvSpPr>
        <p:spPr bwMode="auto">
          <a:xfrm>
            <a:off x="3276600" y="3886200"/>
            <a:ext cx="1905000" cy="1752600"/>
          </a:xfrm>
          <a:prstGeom prst="hexagon">
            <a:avLst>
              <a:gd name="adj" fmla="val 27174"/>
              <a:gd name="vf" fmla="val 115470"/>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2773" name="Text Box 5"/>
          <p:cNvSpPr txBox="1">
            <a:spLocks noChangeArrowheads="1"/>
          </p:cNvSpPr>
          <p:nvPr/>
        </p:nvSpPr>
        <p:spPr bwMode="auto">
          <a:xfrm>
            <a:off x="3505200" y="54864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C</a:t>
            </a:r>
            <a:r>
              <a:rPr lang="en-US" altLang="en-US" b="1" baseline="-25000"/>
              <a:t>0</a:t>
            </a:r>
            <a:endParaRPr lang="en-US" altLang="en-US" b="1"/>
          </a:p>
        </p:txBody>
      </p:sp>
      <p:sp>
        <p:nvSpPr>
          <p:cNvPr id="32774" name="Text Box 6"/>
          <p:cNvSpPr txBox="1">
            <a:spLocks noChangeArrowheads="1"/>
          </p:cNvSpPr>
          <p:nvPr/>
        </p:nvSpPr>
        <p:spPr bwMode="auto">
          <a:xfrm>
            <a:off x="4648200" y="35814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C</a:t>
            </a:r>
            <a:r>
              <a:rPr lang="en-US" altLang="en-US" b="1" baseline="-25000"/>
              <a:t>1</a:t>
            </a:r>
            <a:endParaRPr lang="en-US" altLang="en-US" b="1"/>
          </a:p>
        </p:txBody>
      </p:sp>
      <p:sp>
        <p:nvSpPr>
          <p:cNvPr id="32775" name="Text Box 7"/>
          <p:cNvSpPr txBox="1">
            <a:spLocks noChangeArrowheads="1"/>
          </p:cNvSpPr>
          <p:nvPr/>
        </p:nvSpPr>
        <p:spPr bwMode="auto">
          <a:xfrm>
            <a:off x="4648200" y="54864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A</a:t>
            </a:r>
            <a:r>
              <a:rPr lang="en-US" altLang="en-US" b="1" baseline="-25000"/>
              <a:t>1</a:t>
            </a:r>
            <a:endParaRPr lang="en-US" altLang="en-US" b="1"/>
          </a:p>
        </p:txBody>
      </p:sp>
      <p:sp>
        <p:nvSpPr>
          <p:cNvPr id="32776" name="Text Box 8"/>
          <p:cNvSpPr txBox="1">
            <a:spLocks noChangeArrowheads="1"/>
          </p:cNvSpPr>
          <p:nvPr/>
        </p:nvSpPr>
        <p:spPr bwMode="auto">
          <a:xfrm>
            <a:off x="2895600" y="44958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B</a:t>
            </a:r>
            <a:r>
              <a:rPr lang="en-US" altLang="en-US" b="1" baseline="-25000"/>
              <a:t>0</a:t>
            </a:r>
            <a:endParaRPr lang="en-US" altLang="en-US" b="1"/>
          </a:p>
        </p:txBody>
      </p:sp>
      <p:sp>
        <p:nvSpPr>
          <p:cNvPr id="32777" name="Text Box 9"/>
          <p:cNvSpPr txBox="1">
            <a:spLocks noChangeArrowheads="1"/>
          </p:cNvSpPr>
          <p:nvPr/>
        </p:nvSpPr>
        <p:spPr bwMode="auto">
          <a:xfrm>
            <a:off x="5181600" y="44958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B</a:t>
            </a:r>
            <a:r>
              <a:rPr lang="en-US" altLang="en-US" b="1" baseline="-25000"/>
              <a:t>1</a:t>
            </a:r>
            <a:endParaRPr lang="en-US" altLang="en-US" b="1"/>
          </a:p>
        </p:txBody>
      </p:sp>
      <p:sp>
        <p:nvSpPr>
          <p:cNvPr id="32778" name="Text Box 10"/>
          <p:cNvSpPr txBox="1">
            <a:spLocks noChangeArrowheads="1"/>
          </p:cNvSpPr>
          <p:nvPr/>
        </p:nvSpPr>
        <p:spPr bwMode="auto">
          <a:xfrm>
            <a:off x="3352800" y="35052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A</a:t>
            </a:r>
            <a:r>
              <a:rPr lang="en-US" altLang="en-US" b="1" baseline="-25000"/>
              <a:t>0</a:t>
            </a:r>
            <a:endParaRPr lang="en-US" altLang="en-US" b="1"/>
          </a:p>
        </p:txBody>
      </p:sp>
      <p:sp>
        <p:nvSpPr>
          <p:cNvPr id="32779" name="Oval 11"/>
          <p:cNvSpPr>
            <a:spLocks noChangeArrowheads="1"/>
          </p:cNvSpPr>
          <p:nvPr/>
        </p:nvSpPr>
        <p:spPr bwMode="auto">
          <a:xfrm>
            <a:off x="4191000" y="4114800"/>
            <a:ext cx="1676400" cy="1981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2780" name="AutoShape 12"/>
          <p:cNvSpPr>
            <a:spLocks noChangeArrowheads="1"/>
          </p:cNvSpPr>
          <p:nvPr/>
        </p:nvSpPr>
        <p:spPr bwMode="auto">
          <a:xfrm>
            <a:off x="5957888" y="4543425"/>
            <a:ext cx="976312" cy="485775"/>
          </a:xfrm>
          <a:prstGeom prst="notchedRightArrow">
            <a:avLst>
              <a:gd name="adj1" fmla="val 50000"/>
              <a:gd name="adj2" fmla="val 50245"/>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2781" name="AutoShape 13"/>
          <p:cNvSpPr>
            <a:spLocks noChangeArrowheads="1"/>
          </p:cNvSpPr>
          <p:nvPr/>
        </p:nvSpPr>
        <p:spPr bwMode="auto">
          <a:xfrm>
            <a:off x="7315200" y="3886200"/>
            <a:ext cx="1828800" cy="1828800"/>
          </a:xfrm>
          <a:prstGeom prst="triangle">
            <a:avLst>
              <a:gd name="adj" fmla="val 50000"/>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2782" name="Text Box 14"/>
          <p:cNvSpPr txBox="1">
            <a:spLocks noChangeArrowheads="1"/>
          </p:cNvSpPr>
          <p:nvPr/>
        </p:nvSpPr>
        <p:spPr bwMode="auto">
          <a:xfrm>
            <a:off x="7010400" y="54864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B</a:t>
            </a:r>
            <a:r>
              <a:rPr lang="en-US" altLang="en-US" b="1" baseline="-25000"/>
              <a:t>1</a:t>
            </a:r>
            <a:endParaRPr lang="en-US" altLang="en-US" b="1"/>
          </a:p>
        </p:txBody>
      </p:sp>
      <p:sp>
        <p:nvSpPr>
          <p:cNvPr id="32783" name="Text Box 15"/>
          <p:cNvSpPr txBox="1">
            <a:spLocks noChangeArrowheads="1"/>
          </p:cNvSpPr>
          <p:nvPr/>
        </p:nvSpPr>
        <p:spPr bwMode="auto">
          <a:xfrm>
            <a:off x="9067800" y="54864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F</a:t>
            </a:r>
          </a:p>
        </p:txBody>
      </p:sp>
      <p:sp>
        <p:nvSpPr>
          <p:cNvPr id="32784" name="Text Box 16"/>
          <p:cNvSpPr txBox="1">
            <a:spLocks noChangeArrowheads="1"/>
          </p:cNvSpPr>
          <p:nvPr/>
        </p:nvSpPr>
        <p:spPr bwMode="auto">
          <a:xfrm>
            <a:off x="8077200" y="35052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t>A</a:t>
            </a:r>
            <a:r>
              <a:rPr lang="en-US" altLang="en-US" b="1" baseline="-25000"/>
              <a:t>1</a:t>
            </a:r>
            <a:endParaRPr lang="en-US" altLang="en-US" b="1"/>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dirty="0"/>
              <a:t>Force a Contradiction</a:t>
            </a:r>
          </a:p>
        </p:txBody>
      </p:sp>
      <p:sp>
        <p:nvSpPr>
          <p:cNvPr id="33795" name="Rectangle 3"/>
          <p:cNvSpPr>
            <a:spLocks noGrp="1" noChangeArrowheads="1"/>
          </p:cNvSpPr>
          <p:nvPr>
            <p:ph idx="1"/>
          </p:nvPr>
        </p:nvSpPr>
        <p:spPr/>
        <p:txBody>
          <a:bodyPr/>
          <a:lstStyle/>
          <a:p>
            <a:pPr algn="just"/>
            <a:r>
              <a:rPr lang="en-US" altLang="en-US" sz="2400" dirty="0"/>
              <a:t>Now we have the original setup with inputs 1</a:t>
            </a:r>
          </a:p>
          <a:p>
            <a:pPr algn="just"/>
            <a:r>
              <a:rPr lang="en-US" altLang="en-US" sz="2400" dirty="0"/>
              <a:t>Validity requirements force a decision value of 1</a:t>
            </a:r>
          </a:p>
          <a:p>
            <a:pPr algn="just"/>
            <a:r>
              <a:rPr lang="en-US" altLang="en-US" sz="2400" dirty="0"/>
              <a:t>But the edge behaviors for A are actually identical in the 2nd and 3rd scenarios!</a:t>
            </a:r>
          </a:p>
          <a:p>
            <a:pPr algn="just"/>
            <a:r>
              <a:rPr lang="en-US" altLang="en-US" sz="2400" dirty="0"/>
              <a:t>We’ve shown that a single device, presented with identical inputs, would pick different values</a:t>
            </a:r>
          </a:p>
          <a:p>
            <a:pPr algn="just"/>
            <a:endParaRPr lang="en-US" altLang="en-US" sz="2400" dirty="0"/>
          </a:p>
          <a:p>
            <a:pPr algn="just"/>
            <a:r>
              <a:rPr lang="en-US" altLang="en-US" sz="2400" dirty="0"/>
              <a:t>A contradiction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dirty="0"/>
              <a:t>Generalize to Arbitrary Number of Nodes</a:t>
            </a:r>
          </a:p>
        </p:txBody>
      </p:sp>
      <p:sp>
        <p:nvSpPr>
          <p:cNvPr id="34819" name="Rectangle 3"/>
          <p:cNvSpPr>
            <a:spLocks noGrp="1" noChangeArrowheads="1"/>
          </p:cNvSpPr>
          <p:nvPr>
            <p:ph idx="1"/>
          </p:nvPr>
        </p:nvSpPr>
        <p:spPr/>
        <p:txBody>
          <a:bodyPr/>
          <a:lstStyle/>
          <a:p>
            <a:r>
              <a:rPr lang="en-US" altLang="en-US"/>
              <a:t>They partition the nodes into three groups, A, B and C, with at least 1 and at most 1/3 of the nodes in each group</a:t>
            </a:r>
          </a:p>
          <a:p>
            <a:r>
              <a:rPr lang="en-US" altLang="en-US"/>
              <a:t>They treat all the nodes in group A the way that we treated device A in our 3-node case, and similarly for B and C</a:t>
            </a:r>
          </a:p>
          <a:p>
            <a:r>
              <a:rPr lang="en-US" altLang="en-US"/>
              <a:t>Same argument again leads to contradiction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dirty="0"/>
              <a:t>Other Byzantine Impossibility Result</a:t>
            </a:r>
          </a:p>
        </p:txBody>
      </p:sp>
      <p:sp>
        <p:nvSpPr>
          <p:cNvPr id="35843" name="Rectangle 3"/>
          <p:cNvSpPr>
            <a:spLocks noGrp="1" noChangeArrowheads="1"/>
          </p:cNvSpPr>
          <p:nvPr>
            <p:ph idx="1"/>
          </p:nvPr>
        </p:nvSpPr>
        <p:spPr>
          <a:xfrm>
            <a:off x="838200" y="1825625"/>
            <a:ext cx="11049000" cy="4351338"/>
          </a:xfrm>
        </p:spPr>
        <p:txBody>
          <a:bodyPr/>
          <a:lstStyle/>
          <a:p>
            <a:r>
              <a:rPr lang="en-US" altLang="en-US" dirty="0"/>
              <a:t>Connectivity: 2t+1 connectivity required to achieve Byzantine agreement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595100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266945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00201"/>
            <a:ext cx="8610600" cy="4525963"/>
          </a:xfrm>
        </p:spPr>
        <p:txBody>
          <a:bodyPr>
            <a:normAutofit/>
          </a:bodyPr>
          <a:lstStyle/>
          <a:p>
            <a:r>
              <a:rPr lang="en-US" dirty="0"/>
              <a:t>Leslie </a:t>
            </a:r>
            <a:r>
              <a:rPr lang="en-US" dirty="0" err="1"/>
              <a:t>Lamport</a:t>
            </a:r>
            <a:endParaRPr lang="en-US" dirty="0"/>
          </a:p>
          <a:p>
            <a:pPr lvl="1"/>
            <a:r>
              <a:rPr lang="en-US" dirty="0"/>
              <a:t>PhD Brandeis 1972</a:t>
            </a:r>
          </a:p>
          <a:p>
            <a:pPr lvl="1"/>
            <a:r>
              <a:rPr lang="en-US" dirty="0" err="1"/>
              <a:t>LaTeX</a:t>
            </a:r>
            <a:r>
              <a:rPr lang="en-US" dirty="0"/>
              <a:t>, Clocks, </a:t>
            </a:r>
            <a:r>
              <a:rPr lang="en-US" dirty="0" err="1"/>
              <a:t>Paxos</a:t>
            </a:r>
            <a:r>
              <a:rPr lang="en-US" dirty="0"/>
              <a:t>, …</a:t>
            </a:r>
          </a:p>
          <a:p>
            <a:r>
              <a:rPr lang="en-US" dirty="0"/>
              <a:t>Robert </a:t>
            </a:r>
            <a:r>
              <a:rPr lang="en-US" dirty="0" err="1"/>
              <a:t>Shostak</a:t>
            </a:r>
            <a:endParaRPr lang="en-US" dirty="0"/>
          </a:p>
          <a:p>
            <a:pPr lvl="1"/>
            <a:r>
              <a:rPr lang="en-US" dirty="0"/>
              <a:t>PhD Harvard 1974</a:t>
            </a:r>
          </a:p>
          <a:p>
            <a:pPr lvl="1"/>
            <a:r>
              <a:rPr lang="en-US" dirty="0"/>
              <a:t>Staff scientist for SRI International</a:t>
            </a:r>
          </a:p>
          <a:p>
            <a:pPr lvl="1"/>
            <a:r>
              <a:rPr lang="en-US" dirty="0"/>
              <a:t>Founder and vice president of software for Ansa Software</a:t>
            </a:r>
          </a:p>
          <a:p>
            <a:pPr lvl="1"/>
            <a:r>
              <a:rPr lang="en-US" dirty="0"/>
              <a:t>Founder and CTO for </a:t>
            </a:r>
            <a:r>
              <a:rPr lang="en-US" dirty="0" err="1"/>
              <a:t>Portera</a:t>
            </a:r>
            <a:endParaRPr lang="en-US" dirty="0"/>
          </a:p>
          <a:p>
            <a:pPr lvl="1"/>
            <a:r>
              <a:rPr lang="en-US" dirty="0"/>
              <a:t>Founder and CTO for </a:t>
            </a:r>
            <a:r>
              <a:rPr lang="en-US" dirty="0" err="1"/>
              <a:t>Vocera</a:t>
            </a:r>
            <a:endParaRPr lang="en-US" dirty="0"/>
          </a:p>
          <a:p>
            <a:r>
              <a:rPr lang="en-US" dirty="0"/>
              <a:t>Marshall Pease</a:t>
            </a:r>
          </a:p>
        </p:txBody>
      </p:sp>
      <p:pic>
        <p:nvPicPr>
          <p:cNvPr id="4" name="Picture 3" descr="leslie.jpg"/>
          <p:cNvPicPr>
            <a:picLocks noChangeAspect="1"/>
          </p:cNvPicPr>
          <p:nvPr/>
        </p:nvPicPr>
        <p:blipFill>
          <a:blip r:embed="rId2" cstate="print"/>
          <a:srcRect t="6835" b="11148"/>
          <a:stretch>
            <a:fillRect/>
          </a:stretch>
        </p:blipFill>
        <p:spPr>
          <a:xfrm>
            <a:off x="8915400" y="1597743"/>
            <a:ext cx="1752600" cy="1828800"/>
          </a:xfrm>
          <a:prstGeom prst="rect">
            <a:avLst/>
          </a:prstGeom>
        </p:spPr>
      </p:pic>
      <p:pic>
        <p:nvPicPr>
          <p:cNvPr id="5" name="Picture 4" descr="rob_shostak_2026.jpg"/>
          <p:cNvPicPr>
            <a:picLocks noChangeAspect="1"/>
          </p:cNvPicPr>
          <p:nvPr/>
        </p:nvPicPr>
        <p:blipFill>
          <a:blip r:embed="rId3" cstate="print"/>
          <a:stretch>
            <a:fillRect/>
          </a:stretch>
        </p:blipFill>
        <p:spPr>
          <a:xfrm>
            <a:off x="8915400" y="3657600"/>
            <a:ext cx="1752600" cy="1752600"/>
          </a:xfrm>
          <a:prstGeom prst="rect">
            <a:avLst/>
          </a:prstGeom>
        </p:spPr>
      </p:pic>
      <p:sp>
        <p:nvSpPr>
          <p:cNvPr id="7" name="标题 1"/>
          <p:cNvSpPr>
            <a:spLocks noGrp="1"/>
          </p:cNvSpPr>
          <p:nvPr>
            <p:ph type="title"/>
          </p:nvPr>
        </p:nvSpPr>
        <p:spPr>
          <a:xfrm>
            <a:off x="838200" y="365125"/>
            <a:ext cx="10515600" cy="1325563"/>
          </a:xfrm>
        </p:spPr>
        <p:txBody>
          <a:bodyPr/>
          <a:lstStyle/>
          <a:p>
            <a:r>
              <a:rPr lang="en-US" altLang="en-US" dirty="0"/>
              <a:t>The Byzantine Generals Problem</a:t>
            </a:r>
          </a:p>
        </p:txBody>
      </p:sp>
    </p:spTree>
    <p:extLst>
      <p:ext uri="{BB962C8B-B14F-4D97-AF65-F5344CB8AC3E}">
        <p14:creationId xmlns:p14="http://schemas.microsoft.com/office/powerpoint/2010/main" val="3269329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p:cNvSpPr>
          <p:nvPr>
            <p:ph type="title"/>
          </p:nvPr>
        </p:nvSpPr>
        <p:spPr/>
        <p:txBody>
          <a:bodyPr/>
          <a:lstStyle/>
          <a:p>
            <a:r>
              <a:rPr lang="en-US" altLang="en-US" dirty="0"/>
              <a:t>The Byzantine Generals Problem</a:t>
            </a:r>
          </a:p>
        </p:txBody>
      </p:sp>
      <p:sp>
        <p:nvSpPr>
          <p:cNvPr id="3075" name="内容占位符 2"/>
          <p:cNvSpPr>
            <a:spLocks noGrp="1"/>
          </p:cNvSpPr>
          <p:nvPr>
            <p:ph idx="1"/>
          </p:nvPr>
        </p:nvSpPr>
        <p:spPr>
          <a:xfrm>
            <a:off x="838200" y="3047999"/>
            <a:ext cx="7620000" cy="1600201"/>
          </a:xfrm>
        </p:spPr>
        <p:txBody>
          <a:bodyPr/>
          <a:lstStyle/>
          <a:p>
            <a:pPr marL="457200" lvl="1" indent="0">
              <a:buNone/>
            </a:pPr>
            <a:r>
              <a:rPr lang="en-US" altLang="en-US" dirty="0"/>
              <a:t>“I have long felt that, because it was posed as a cute problem about philosophers seated around a table, Dijkstra's dining philosopher's problem received much more attention than it deserves. …” </a:t>
            </a:r>
            <a:r>
              <a:rPr lang="en-US" altLang="en-US" dirty="0">
                <a:solidFill>
                  <a:srgbClr val="FF0000"/>
                </a:solidFill>
              </a:rPr>
              <a:t>*</a:t>
            </a:r>
          </a:p>
        </p:txBody>
      </p:sp>
      <p:pic>
        <p:nvPicPr>
          <p:cNvPr id="3076" name="Picture 2" descr="Leslie Lampo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3000" y="2286000"/>
            <a:ext cx="20955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内容占位符 2"/>
          <p:cNvSpPr txBox="1">
            <a:spLocks/>
          </p:cNvSpPr>
          <p:nvPr/>
        </p:nvSpPr>
        <p:spPr bwMode="auto">
          <a:xfrm>
            <a:off x="8629650" y="5105400"/>
            <a:ext cx="2362200" cy="533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 typeface="Arial" panose="020B0604020202020204" pitchFamily="34" charset="0"/>
              <a:buNone/>
            </a:pPr>
            <a:r>
              <a:rPr lang="en-US" altLang="en-US" dirty="0"/>
              <a:t>Leslie </a:t>
            </a:r>
            <a:r>
              <a:rPr lang="en-US" altLang="en-US" dirty="0" err="1"/>
              <a:t>Lamport</a:t>
            </a:r>
            <a:endParaRPr lang="en-US" altLang="en-US" dirty="0"/>
          </a:p>
          <a:p>
            <a:pPr eaLnBrk="1" hangingPunct="1"/>
            <a:endParaRPr lang="en-US" altLang="en-US" dirty="0"/>
          </a:p>
        </p:txBody>
      </p:sp>
      <p:sp>
        <p:nvSpPr>
          <p:cNvPr id="2" name="TextBox 1"/>
          <p:cNvSpPr txBox="1"/>
          <p:nvPr/>
        </p:nvSpPr>
        <p:spPr>
          <a:xfrm>
            <a:off x="76200" y="6248400"/>
            <a:ext cx="6885218" cy="738664"/>
          </a:xfrm>
          <a:prstGeom prst="rect">
            <a:avLst/>
          </a:prstGeom>
          <a:noFill/>
        </p:spPr>
        <p:txBody>
          <a:bodyPr wrap="none" rtlCol="0">
            <a:spAutoFit/>
          </a:bodyPr>
          <a:lstStyle/>
          <a:p>
            <a:r>
              <a:rPr lang="en-US" altLang="en-US" sz="1800" dirty="0">
                <a:solidFill>
                  <a:srgbClr val="FF0000"/>
                </a:solidFill>
              </a:rPr>
              <a:t>*</a:t>
            </a:r>
            <a:r>
              <a:rPr lang="en-US" altLang="en-US" sz="1800" dirty="0"/>
              <a:t>http://research.microsoft.com/en-us/um/people/lamport/pubs/pubs.html</a:t>
            </a:r>
          </a:p>
          <a:p>
            <a:endParaRPr lang="en-US" dirty="0"/>
          </a:p>
        </p:txBody>
      </p:sp>
    </p:spTree>
    <p:extLst>
      <p:ext uri="{BB962C8B-B14F-4D97-AF65-F5344CB8AC3E}">
        <p14:creationId xmlns:p14="http://schemas.microsoft.com/office/powerpoint/2010/main" val="3246203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a:t>Byzantine Agreement</a:t>
            </a:r>
          </a:p>
        </p:txBody>
      </p:sp>
      <p:sp>
        <p:nvSpPr>
          <p:cNvPr id="17411" name="Rectangle 17"/>
          <p:cNvSpPr>
            <a:spLocks noGrp="1" noChangeArrowheads="1"/>
          </p:cNvSpPr>
          <p:nvPr>
            <p:ph idx="1"/>
          </p:nvPr>
        </p:nvSpPr>
        <p:spPr/>
        <p:txBody>
          <a:bodyPr/>
          <a:lstStyle/>
          <a:p>
            <a:r>
              <a:rPr lang="en-US" altLang="en-US" dirty="0"/>
              <a:t>General commands soldiers</a:t>
            </a:r>
          </a:p>
          <a:p>
            <a:r>
              <a:rPr lang="en-US" altLang="en-US" dirty="0"/>
              <a:t>If </a:t>
            </a:r>
            <a:r>
              <a:rPr lang="en-US" altLang="en-US" i="1" dirty="0"/>
              <a:t>all loyal soldiers </a:t>
            </a:r>
            <a:r>
              <a:rPr lang="en-US" altLang="en-US" dirty="0"/>
              <a:t>attack victory is certain</a:t>
            </a:r>
          </a:p>
          <a:p>
            <a:r>
              <a:rPr lang="en-US" altLang="en-US" dirty="0"/>
              <a:t>If </a:t>
            </a:r>
            <a:r>
              <a:rPr lang="en-US" altLang="en-US" i="1" dirty="0"/>
              <a:t>none </a:t>
            </a:r>
            <a:r>
              <a:rPr lang="en-US" altLang="en-US" dirty="0"/>
              <a:t>attack, the Empire survives</a:t>
            </a:r>
          </a:p>
          <a:p>
            <a:r>
              <a:rPr lang="en-US" altLang="en-US" dirty="0"/>
              <a:t>If </a:t>
            </a:r>
            <a:r>
              <a:rPr lang="en-US" altLang="en-US" i="1" dirty="0"/>
              <a:t>some </a:t>
            </a:r>
            <a:r>
              <a:rPr lang="en-US" altLang="en-US" dirty="0"/>
              <a:t>attack, the Empire is lost</a:t>
            </a:r>
          </a:p>
          <a:p>
            <a:r>
              <a:rPr lang="en-US" altLang="en-US" dirty="0"/>
              <a:t>Gong keeps time</a:t>
            </a:r>
          </a:p>
          <a:p>
            <a:pPr lvl="1"/>
            <a:r>
              <a:rPr lang="en-US" altLang="en-US" dirty="0"/>
              <a:t>But they don’t need to all attack at once</a:t>
            </a:r>
          </a:p>
        </p:txBody>
      </p:sp>
      <p:grpSp>
        <p:nvGrpSpPr>
          <p:cNvPr id="17412" name="Group 16"/>
          <p:cNvGrpSpPr>
            <a:grpSpLocks/>
          </p:cNvGrpSpPr>
          <p:nvPr/>
        </p:nvGrpSpPr>
        <p:grpSpPr bwMode="auto">
          <a:xfrm>
            <a:off x="7391400" y="3048000"/>
            <a:ext cx="4343400" cy="3568700"/>
            <a:chOff x="144" y="1152"/>
            <a:chExt cx="3065" cy="3102"/>
          </a:xfrm>
        </p:grpSpPr>
        <p:graphicFrame>
          <p:nvGraphicFramePr>
            <p:cNvPr id="17413" name="Object 3"/>
            <p:cNvGraphicFramePr>
              <a:graphicFrameLocks noChangeAspect="1"/>
            </p:cNvGraphicFramePr>
            <p:nvPr/>
          </p:nvGraphicFramePr>
          <p:xfrm>
            <a:off x="1288" y="1843"/>
            <a:ext cx="1091" cy="837"/>
          </p:xfrm>
          <a:graphic>
            <a:graphicData uri="http://schemas.openxmlformats.org/presentationml/2006/ole">
              <mc:AlternateContent xmlns:mc="http://schemas.openxmlformats.org/markup-compatibility/2006">
                <mc:Choice xmlns:v="urn:schemas-microsoft-com:vml" Requires="v">
                  <p:oleObj spid="_x0000_s19864" name="Clip" r:id="rId3" imgW="4664075" imgH="3709988" progId="MS_ClipArt_Gallery.2">
                    <p:embed/>
                  </p:oleObj>
                </mc:Choice>
                <mc:Fallback>
                  <p:oleObj name="Clip" r:id="rId3" imgW="4664075" imgH="3709988" progId="MS_ClipArt_Gallery.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8" y="1843"/>
                          <a:ext cx="1091" cy="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4" name="Object 4"/>
            <p:cNvGraphicFramePr>
              <a:graphicFrameLocks noChangeAspect="1"/>
            </p:cNvGraphicFramePr>
            <p:nvPr/>
          </p:nvGraphicFramePr>
          <p:xfrm>
            <a:off x="2640" y="1152"/>
            <a:ext cx="569" cy="464"/>
          </p:xfrm>
          <a:graphic>
            <a:graphicData uri="http://schemas.openxmlformats.org/presentationml/2006/ole">
              <mc:AlternateContent xmlns:mc="http://schemas.openxmlformats.org/markup-compatibility/2006">
                <mc:Choice xmlns:v="urn:schemas-microsoft-com:vml" Requires="v">
                  <p:oleObj spid="_x0000_s19865" name="Clip" r:id="rId5" imgW="1257300" imgH="1063447" progId="MS_ClipArt_Gallery.2">
                    <p:embed/>
                  </p:oleObj>
                </mc:Choice>
                <mc:Fallback>
                  <p:oleObj name="Clip" r:id="rId5" imgW="1257300" imgH="1063447" progId="MS_ClipArt_Gallery.2">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40" y="1152"/>
                          <a:ext cx="569" cy="4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5" name="Object 5"/>
            <p:cNvGraphicFramePr>
              <a:graphicFrameLocks noChangeAspect="1"/>
            </p:cNvGraphicFramePr>
            <p:nvPr/>
          </p:nvGraphicFramePr>
          <p:xfrm>
            <a:off x="1357" y="2941"/>
            <a:ext cx="569" cy="464"/>
          </p:xfrm>
          <a:graphic>
            <a:graphicData uri="http://schemas.openxmlformats.org/presentationml/2006/ole">
              <mc:AlternateContent xmlns:mc="http://schemas.openxmlformats.org/markup-compatibility/2006">
                <mc:Choice xmlns:v="urn:schemas-microsoft-com:vml" Requires="v">
                  <p:oleObj spid="_x0000_s19866" name="Clip" r:id="rId7" imgW="1257300" imgH="1063447" progId="MS_ClipArt_Gallery.2">
                    <p:embed/>
                  </p:oleObj>
                </mc:Choice>
                <mc:Fallback>
                  <p:oleObj name="Clip" r:id="rId7" imgW="1257300" imgH="1063447" progId="MS_ClipArt_Gallery.2">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57" y="2941"/>
                          <a:ext cx="569" cy="4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6" name="Object 6"/>
            <p:cNvGraphicFramePr>
              <a:graphicFrameLocks noChangeAspect="1"/>
            </p:cNvGraphicFramePr>
            <p:nvPr/>
          </p:nvGraphicFramePr>
          <p:xfrm>
            <a:off x="288" y="2376"/>
            <a:ext cx="569" cy="463"/>
          </p:xfrm>
          <a:graphic>
            <a:graphicData uri="http://schemas.openxmlformats.org/presentationml/2006/ole">
              <mc:AlternateContent xmlns:mc="http://schemas.openxmlformats.org/markup-compatibility/2006">
                <mc:Choice xmlns:v="urn:schemas-microsoft-com:vml" Requires="v">
                  <p:oleObj spid="_x0000_s19867" name="Clip" r:id="rId8" imgW="1257300" imgH="1063447" progId="MS_ClipArt_Gallery.2">
                    <p:embed/>
                  </p:oleObj>
                </mc:Choice>
                <mc:Fallback>
                  <p:oleObj name="Clip" r:id="rId8" imgW="1257300" imgH="1063447" progId="MS_ClipArt_Gallery.2">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8" y="2376"/>
                          <a:ext cx="569" cy="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7" name="Object 7"/>
            <p:cNvGraphicFramePr>
              <a:graphicFrameLocks noChangeAspect="1"/>
            </p:cNvGraphicFramePr>
            <p:nvPr/>
          </p:nvGraphicFramePr>
          <p:xfrm>
            <a:off x="564" y="1411"/>
            <a:ext cx="569" cy="463"/>
          </p:xfrm>
          <a:graphic>
            <a:graphicData uri="http://schemas.openxmlformats.org/presentationml/2006/ole">
              <mc:AlternateContent xmlns:mc="http://schemas.openxmlformats.org/markup-compatibility/2006">
                <mc:Choice xmlns:v="urn:schemas-microsoft-com:vml" Requires="v">
                  <p:oleObj spid="_x0000_s19868" name="Clip" r:id="rId9" imgW="1257300" imgH="1063447" progId="MS_ClipArt_Gallery.2">
                    <p:embed/>
                  </p:oleObj>
                </mc:Choice>
                <mc:Fallback>
                  <p:oleObj name="Clip" r:id="rId9" imgW="1257300" imgH="1063447" progId="MS_ClipArt_Gallery.2">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4" y="1411"/>
                          <a:ext cx="569" cy="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8" name="Object 8"/>
            <p:cNvGraphicFramePr>
              <a:graphicFrameLocks noChangeAspect="1"/>
            </p:cNvGraphicFramePr>
            <p:nvPr/>
          </p:nvGraphicFramePr>
          <p:xfrm>
            <a:off x="2599" y="2409"/>
            <a:ext cx="569" cy="464"/>
          </p:xfrm>
          <a:graphic>
            <a:graphicData uri="http://schemas.openxmlformats.org/presentationml/2006/ole">
              <mc:AlternateContent xmlns:mc="http://schemas.openxmlformats.org/markup-compatibility/2006">
                <mc:Choice xmlns:v="urn:schemas-microsoft-com:vml" Requires="v">
                  <p:oleObj spid="_x0000_s19869" name="Clip" r:id="rId10" imgW="1257300" imgH="1063447" progId="MS_ClipArt_Gallery.2">
                    <p:embed/>
                  </p:oleObj>
                </mc:Choice>
                <mc:Fallback>
                  <p:oleObj name="Clip" r:id="rId10" imgW="1257300" imgH="1063447" progId="MS_ClipArt_Gallery.2">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9" y="2409"/>
                          <a:ext cx="569" cy="4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9" name="Object 10"/>
            <p:cNvGraphicFramePr>
              <a:graphicFrameLocks noChangeAspect="1"/>
            </p:cNvGraphicFramePr>
            <p:nvPr/>
          </p:nvGraphicFramePr>
          <p:xfrm>
            <a:off x="1776" y="1867"/>
            <a:ext cx="252" cy="239"/>
          </p:xfrm>
          <a:graphic>
            <a:graphicData uri="http://schemas.openxmlformats.org/presentationml/2006/ole">
              <mc:AlternateContent xmlns:mc="http://schemas.openxmlformats.org/markup-compatibility/2006">
                <mc:Choice xmlns:v="urn:schemas-microsoft-com:vml" Requires="v">
                  <p:oleObj spid="_x0000_s19870" name="Clip" r:id="rId11" imgW="5676900" imgH="5380038" progId="MS_ClipArt_Gallery.2">
                    <p:embed/>
                  </p:oleObj>
                </mc:Choice>
                <mc:Fallback>
                  <p:oleObj name="Clip" r:id="rId11" imgW="5676900" imgH="5380038" progId="MS_ClipArt_Gallery.2">
                    <p:embed/>
                    <p:pic>
                      <p:nvPicPr>
                        <p:cNvPr id="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76" y="1867"/>
                          <a:ext cx="252" cy="2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20" name="Object 11"/>
            <p:cNvGraphicFramePr>
              <a:graphicFrameLocks noChangeAspect="1"/>
            </p:cNvGraphicFramePr>
            <p:nvPr/>
          </p:nvGraphicFramePr>
          <p:xfrm>
            <a:off x="144" y="3216"/>
            <a:ext cx="476" cy="986"/>
          </p:xfrm>
          <a:graphic>
            <a:graphicData uri="http://schemas.openxmlformats.org/presentationml/2006/ole">
              <mc:AlternateContent xmlns:mc="http://schemas.openxmlformats.org/markup-compatibility/2006">
                <mc:Choice xmlns:v="urn:schemas-microsoft-com:vml" Requires="v">
                  <p:oleObj spid="_x0000_s19871" name="Clip" r:id="rId13" imgW="867766" imgH="1794967" progId="MS_ClipArt_Gallery.2">
                    <p:embed/>
                  </p:oleObj>
                </mc:Choice>
                <mc:Fallback>
                  <p:oleObj name="Clip" r:id="rId13" imgW="867766" imgH="1794967" progId="MS_ClipArt_Gallery.2">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4" y="3216"/>
                          <a:ext cx="476" cy="9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421" name="AutoShape 12"/>
            <p:cNvSpPr>
              <a:spLocks noChangeArrowheads="1"/>
            </p:cNvSpPr>
            <p:nvPr/>
          </p:nvSpPr>
          <p:spPr bwMode="auto">
            <a:xfrm>
              <a:off x="624" y="3264"/>
              <a:ext cx="733" cy="384"/>
            </a:xfrm>
            <a:prstGeom prst="wedgeEllipseCallout">
              <a:avLst>
                <a:gd name="adj1" fmla="val -43750"/>
                <a:gd name="adj2" fmla="val 7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800" dirty="0"/>
                <a:t>Attack!</a:t>
              </a:r>
              <a:endParaRPr lang="en-US" altLang="en-US" sz="2000" dirty="0"/>
            </a:p>
          </p:txBody>
        </p:sp>
        <p:sp>
          <p:nvSpPr>
            <p:cNvPr id="17422" name="AutoShape 13"/>
            <p:cNvSpPr>
              <a:spLocks noChangeArrowheads="1"/>
            </p:cNvSpPr>
            <p:nvPr/>
          </p:nvSpPr>
          <p:spPr bwMode="auto">
            <a:xfrm>
              <a:off x="1557" y="1383"/>
              <a:ext cx="1083" cy="384"/>
            </a:xfrm>
            <a:prstGeom prst="wedgeRoundRectCallout">
              <a:avLst>
                <a:gd name="adj1" fmla="val -12500"/>
                <a:gd name="adj2" fmla="val 70051"/>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200" b="1" dirty="0"/>
                <a:t>Curses! </a:t>
              </a:r>
              <a:br>
                <a:rPr lang="en-US" altLang="en-US" sz="1200" b="1" dirty="0"/>
              </a:br>
              <a:r>
                <a:rPr lang="en-US" altLang="en-US" sz="1200" b="1" dirty="0"/>
                <a:t> I’m surrounded!</a:t>
              </a:r>
            </a:p>
          </p:txBody>
        </p:sp>
        <p:pic>
          <p:nvPicPr>
            <p:cNvPr id="17423" name="Picture 15" descr="C:\Program Files\Microsoft Office\Clipart\Office\Lbrtybel.wmf"/>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256" y="3024"/>
              <a:ext cx="934" cy="1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dirty="0"/>
              <a:t>Byzantine Soldiers</a:t>
            </a:r>
          </a:p>
        </p:txBody>
      </p:sp>
      <p:sp>
        <p:nvSpPr>
          <p:cNvPr id="18435" name="Rectangle 3"/>
          <p:cNvSpPr>
            <a:spLocks noGrp="1" noChangeArrowheads="1"/>
          </p:cNvSpPr>
          <p:nvPr>
            <p:ph idx="1"/>
          </p:nvPr>
        </p:nvSpPr>
        <p:spPr>
          <a:xfrm>
            <a:off x="838200" y="1825625"/>
            <a:ext cx="11887200" cy="4351338"/>
          </a:xfrm>
        </p:spPr>
        <p:txBody>
          <a:bodyPr/>
          <a:lstStyle/>
          <a:p>
            <a:r>
              <a:rPr lang="en-US" altLang="en-US" dirty="0"/>
              <a:t>The enemy works by corrupting the soldiers</a:t>
            </a:r>
          </a:p>
          <a:p>
            <a:r>
              <a:rPr lang="en-US" altLang="en-US" dirty="0"/>
              <a:t>Orders are distributed by exchange of messages</a:t>
            </a:r>
          </a:p>
          <a:p>
            <a:r>
              <a:rPr lang="en-US" altLang="en-US" dirty="0"/>
              <a:t>Corrupt soldiers violate protocol at will</a:t>
            </a:r>
          </a:p>
          <a:p>
            <a:r>
              <a:rPr lang="en-US" altLang="en-US" dirty="0"/>
              <a:t>Corrupt soldiers can’t intercept and modify messages between loyal troops</a:t>
            </a:r>
          </a:p>
          <a:p>
            <a:r>
              <a:rPr lang="en-US" altLang="en-US" dirty="0"/>
              <a:t>The gong sounds slowly</a:t>
            </a:r>
          </a:p>
          <a:p>
            <a:pPr lvl="1"/>
            <a:r>
              <a:rPr lang="en-US" altLang="en-US" dirty="0"/>
              <a:t>There is ample time for loyal soldiers to exchange messages (all to all)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dirty="0"/>
              <a:t>More Formal</a:t>
            </a:r>
          </a:p>
        </p:txBody>
      </p:sp>
      <mc:AlternateContent xmlns:mc="http://schemas.openxmlformats.org/markup-compatibility/2006">
        <mc:Choice xmlns:a14="http://schemas.microsoft.com/office/drawing/2010/main" Requires="a14">
          <p:sp>
            <p:nvSpPr>
              <p:cNvPr id="19459" name="Rectangle 3"/>
              <p:cNvSpPr>
                <a:spLocks noGrp="1" noChangeArrowheads="1"/>
              </p:cNvSpPr>
              <p:nvPr>
                <p:ph idx="1"/>
              </p:nvPr>
            </p:nvSpPr>
            <p:spPr>
              <a:xfrm>
                <a:off x="838200" y="1825625"/>
                <a:ext cx="11734800" cy="4351338"/>
              </a:xfrm>
            </p:spPr>
            <p:txBody>
              <a:bodyPr/>
              <a:lstStyle/>
              <a:p>
                <a:r>
                  <a:rPr lang="en-US" altLang="en-US" dirty="0"/>
                  <a:t>A commander must send an order to his </a:t>
                </a:r>
                <a14:m>
                  <m:oMath xmlns:m="http://schemas.openxmlformats.org/officeDocument/2006/math">
                    <m:r>
                      <a:rPr lang="en-US" altLang="en-US" i="1" dirty="0" smtClean="0">
                        <a:latin typeface="Cambria Math" panose="02040503050406030204" pitchFamily="18" charset="0"/>
                      </a:rPr>
                      <m:t>𝑛</m:t>
                    </m:r>
                    <m:r>
                      <a:rPr lang="en-US" altLang="en-US" i="1" dirty="0" smtClean="0">
                        <a:latin typeface="Cambria Math" panose="02040503050406030204" pitchFamily="18" charset="0"/>
                      </a:rPr>
                      <m:t>−1</m:t>
                    </m:r>
                  </m:oMath>
                </a14:m>
                <a:r>
                  <a:rPr lang="en-US" altLang="en-US" dirty="0"/>
                  <a:t> lieutenants such that</a:t>
                </a:r>
              </a:p>
              <a:p>
                <a:pPr lvl="1"/>
                <a:r>
                  <a:rPr lang="en-US" altLang="en-US" dirty="0"/>
                  <a:t>IC1. All loyal lieutenants obey the same order</a:t>
                </a:r>
              </a:p>
              <a:p>
                <a:pPr lvl="1"/>
                <a:r>
                  <a:rPr lang="en-US" altLang="en-US" dirty="0"/>
                  <a:t>IC2. If the commander is loyal, then every loyal lieutenant obeys the order he sends</a:t>
                </a:r>
              </a:p>
              <a:p>
                <a:endParaRPr lang="en-US" altLang="en-US" dirty="0"/>
              </a:p>
              <a:p>
                <a:r>
                  <a:rPr lang="en-US" altLang="en-US" dirty="0"/>
                  <a:t>IC1 and IC2 are called the </a:t>
                </a:r>
                <a:r>
                  <a:rPr lang="en-US" altLang="en-US" i="1" dirty="0"/>
                  <a:t>interactive consistency</a:t>
                </a:r>
                <a:r>
                  <a:rPr lang="en-US" altLang="en-US" dirty="0"/>
                  <a:t> conditions.</a:t>
                </a:r>
              </a:p>
            </p:txBody>
          </p:sp>
        </mc:Choice>
        <mc:Fallback>
          <p:sp>
            <p:nvSpPr>
              <p:cNvPr id="19459" name="Rectangle 3"/>
              <p:cNvSpPr>
                <a:spLocks noGrp="1" noRot="1" noChangeAspect="1" noMove="1" noResize="1" noEditPoints="1" noAdjustHandles="1" noChangeArrowheads="1" noChangeShapeType="1" noTextEdit="1"/>
              </p:cNvSpPr>
              <p:nvPr>
                <p:ph idx="1"/>
              </p:nvPr>
            </p:nvSpPr>
            <p:spPr>
              <a:xfrm>
                <a:off x="838200" y="1825625"/>
                <a:ext cx="11734800" cy="4351338"/>
              </a:xfrm>
              <a:blipFill>
                <a:blip r:embed="rId2"/>
                <a:stretch>
                  <a:fillRect l="-935" t="-2241"/>
                </a:stretch>
              </a:blipFill>
            </p:spPr>
            <p:txBody>
              <a:bodyPr/>
              <a:lstStyle/>
              <a:p>
                <a:r>
                  <a:rPr lang="en-US">
                    <a:noFill/>
                  </a:rPr>
                  <a:t> </a:t>
                </a:r>
              </a:p>
            </p:txBody>
          </p:sp>
        </mc:Fallback>
      </mc:AlternateContent>
    </p:spTree>
  </p:cSld>
  <p:clrMapOvr>
    <a:masterClrMapping/>
  </p:clrMapOvr>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3062</TotalTime>
  <Words>1865</Words>
  <Application>Microsoft Office PowerPoint</Application>
  <PresentationFormat>Widescreen</PresentationFormat>
  <Paragraphs>491</Paragraphs>
  <Slides>49</Slides>
  <Notes>23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9" baseType="lpstr">
      <vt:lpstr>宋体</vt:lpstr>
      <vt:lpstr>Arial</vt:lpstr>
      <vt:lpstr>Calibri</vt:lpstr>
      <vt:lpstr>Calibri Light</vt:lpstr>
      <vt:lpstr>Cambria Math</vt:lpstr>
      <vt:lpstr>Courier</vt:lpstr>
      <vt:lpstr>Times</vt:lpstr>
      <vt:lpstr>Times New Roman</vt:lpstr>
      <vt:lpstr>Office Theme</vt:lpstr>
      <vt:lpstr>Clip</vt:lpstr>
      <vt:lpstr>CS6410 – Byzantine Agreement</vt:lpstr>
      <vt:lpstr>So Far We’ve Talked About</vt:lpstr>
      <vt:lpstr>So Far We’ve Talked About</vt:lpstr>
      <vt:lpstr>PowerPoint Presentation</vt:lpstr>
      <vt:lpstr>The Byzantine Generals Problem</vt:lpstr>
      <vt:lpstr>The Byzantine Generals Problem</vt:lpstr>
      <vt:lpstr>Byzantine Agreement</vt:lpstr>
      <vt:lpstr>Byzantine Soldiers</vt:lpstr>
      <vt:lpstr>More Formal</vt:lpstr>
      <vt:lpstr>Impossibility Results</vt:lpstr>
      <vt:lpstr>Impossibility Result</vt:lpstr>
      <vt:lpstr>Option 1: Loyal Commander</vt:lpstr>
      <vt:lpstr>Option 2: Loyal L2</vt:lpstr>
      <vt:lpstr>Two Options</vt:lpstr>
      <vt:lpstr>General Impossibility Result</vt:lpstr>
      <vt:lpstr>Oral Messages</vt:lpstr>
      <vt:lpstr>Oral Message Algorithm</vt:lpstr>
      <vt:lpstr>Oral Message Algorithm</vt:lpstr>
      <vt:lpstr>Example: Bad Lieutenant</vt:lpstr>
      <vt:lpstr>Example: Bad Commander</vt:lpstr>
      <vt:lpstr>Bigger Example: Bad Lieutenants</vt:lpstr>
      <vt:lpstr>Bigger Example: Bad Commander+Lieutenant</vt:lpstr>
      <vt:lpstr>Decision with Bad Commander+Lieutenant</vt:lpstr>
      <vt:lpstr>Next Step of Algorithm</vt:lpstr>
      <vt:lpstr>Algorithm Complexity</vt:lpstr>
      <vt:lpstr>Signed Messages</vt:lpstr>
      <vt:lpstr>Signed Messages</vt:lpstr>
      <vt:lpstr>Signed Messages Algorithm: SM(m)</vt:lpstr>
      <vt:lpstr>Signed Messages Algorithm: SM(m)</vt:lpstr>
      <vt:lpstr>SM(1) Example: Bad Commander</vt:lpstr>
      <vt:lpstr>SM(2): Bad Commander+Lieutenant</vt:lpstr>
      <vt:lpstr>Other Variations</vt:lpstr>
      <vt:lpstr>PowerPoint Presentation</vt:lpstr>
      <vt:lpstr>Thought?</vt:lpstr>
      <vt:lpstr>Easy Impossibility Proofs for Distributed Consensus Problems</vt:lpstr>
      <vt:lpstr>Easy Impossibility Proofs for Distributed Consensus Problems</vt:lpstr>
      <vt:lpstr>Locality</vt:lpstr>
      <vt:lpstr>How They Prove the 3t+1 Bound</vt:lpstr>
      <vt:lpstr>Now Build a Covering Graph</vt:lpstr>
      <vt:lpstr>Now Focus on a First Scenario</vt:lpstr>
      <vt:lpstr>By Assumption They Reach Agreement</vt:lpstr>
      <vt:lpstr>Consider a Second Scenario</vt:lpstr>
      <vt:lpstr>Causing Trouble</vt:lpstr>
      <vt:lpstr>Consider a Final Scenario</vt:lpstr>
      <vt:lpstr>Force a Contradiction</vt:lpstr>
      <vt:lpstr>Generalize to Arbitrary Number of Nodes</vt:lpstr>
      <vt:lpstr>Other Byzantine Impossibility Result</vt:lpstr>
      <vt:lpstr>Thought?</vt:lpstr>
      <vt:lpstr>The End</vt:lpstr>
    </vt:vector>
  </TitlesOfParts>
  <Company>Cornell University (CS)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CS614 – Byzantine Agreement</dc:title>
  <dc:creator>Kenneth P. Birman</dc:creator>
  <cp:lastModifiedBy>Kai Sun</cp:lastModifiedBy>
  <cp:revision>275</cp:revision>
  <dcterms:created xsi:type="dcterms:W3CDTF">2000-01-25T15:18:05Z</dcterms:created>
  <dcterms:modified xsi:type="dcterms:W3CDTF">2016-10-20T13:47:22Z</dcterms:modified>
</cp:coreProperties>
</file>