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Average"/>
      <p:regular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Oswald-regular.fntdata"/><Relationship Id="rId27" Type="http://schemas.openxmlformats.org/officeDocument/2006/relationships/font" Target="fonts/Averag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swa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Distributed Consensus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Paxos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4"/>
            <a:ext cx="7801500" cy="106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Ethan Cecchetti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October 18, 2016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CS6410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400"/>
              <a:t>Some structure taken from Robert Burgess’s 2009 slides on this topic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Optimizations: Distinguished Learner</a:t>
            </a:r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234" name="Shape 234"/>
          <p:cNvCxnSpPr>
            <a:stCxn id="235" idx="4"/>
            <a:endCxn id="236" idx="0"/>
          </p:cNvCxnSpPr>
          <p:nvPr/>
        </p:nvCxnSpPr>
        <p:spPr>
          <a:xfrm flipH="1">
            <a:off x="2479650" y="1836450"/>
            <a:ext cx="10461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37" name="Shape 237"/>
          <p:cNvCxnSpPr>
            <a:stCxn id="235" idx="4"/>
            <a:endCxn id="238" idx="0"/>
          </p:cNvCxnSpPr>
          <p:nvPr/>
        </p:nvCxnSpPr>
        <p:spPr>
          <a:xfrm>
            <a:off x="3525750" y="1836450"/>
            <a:ext cx="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39" name="Shape 239"/>
          <p:cNvCxnSpPr>
            <a:stCxn id="235" idx="4"/>
            <a:endCxn id="240" idx="0"/>
          </p:cNvCxnSpPr>
          <p:nvPr/>
        </p:nvCxnSpPr>
        <p:spPr>
          <a:xfrm>
            <a:off x="3525750" y="1836450"/>
            <a:ext cx="10464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41" name="Shape 241"/>
          <p:cNvCxnSpPr>
            <a:stCxn id="235" idx="4"/>
            <a:endCxn id="242" idx="0"/>
          </p:cNvCxnSpPr>
          <p:nvPr/>
        </p:nvCxnSpPr>
        <p:spPr>
          <a:xfrm>
            <a:off x="3525750" y="1836450"/>
            <a:ext cx="20925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43" name="Shape 243"/>
          <p:cNvCxnSpPr>
            <a:stCxn id="235" idx="4"/>
            <a:endCxn id="244" idx="0"/>
          </p:cNvCxnSpPr>
          <p:nvPr/>
        </p:nvCxnSpPr>
        <p:spPr>
          <a:xfrm>
            <a:off x="3525750" y="1836450"/>
            <a:ext cx="31386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45" name="Shape 245"/>
          <p:cNvCxnSpPr>
            <a:stCxn id="246" idx="4"/>
            <a:endCxn id="236" idx="0"/>
          </p:cNvCxnSpPr>
          <p:nvPr/>
        </p:nvCxnSpPr>
        <p:spPr>
          <a:xfrm flipH="1">
            <a:off x="2479750" y="1836450"/>
            <a:ext cx="20922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47" name="Shape 247"/>
          <p:cNvCxnSpPr>
            <a:stCxn id="246" idx="4"/>
            <a:endCxn id="238" idx="0"/>
          </p:cNvCxnSpPr>
          <p:nvPr/>
        </p:nvCxnSpPr>
        <p:spPr>
          <a:xfrm flipH="1">
            <a:off x="3525850" y="1836450"/>
            <a:ext cx="10461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48" name="Shape 248"/>
          <p:cNvCxnSpPr>
            <a:stCxn id="246" idx="4"/>
            <a:endCxn id="240" idx="0"/>
          </p:cNvCxnSpPr>
          <p:nvPr/>
        </p:nvCxnSpPr>
        <p:spPr>
          <a:xfrm>
            <a:off x="4571950" y="1836450"/>
            <a:ext cx="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49" name="Shape 249"/>
          <p:cNvCxnSpPr>
            <a:stCxn id="246" idx="4"/>
            <a:endCxn id="242" idx="0"/>
          </p:cNvCxnSpPr>
          <p:nvPr/>
        </p:nvCxnSpPr>
        <p:spPr>
          <a:xfrm>
            <a:off x="4571950" y="1836450"/>
            <a:ext cx="10464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0" name="Shape 250"/>
          <p:cNvCxnSpPr>
            <a:stCxn id="246" idx="4"/>
            <a:endCxn id="244" idx="0"/>
          </p:cNvCxnSpPr>
          <p:nvPr/>
        </p:nvCxnSpPr>
        <p:spPr>
          <a:xfrm>
            <a:off x="4571950" y="1836450"/>
            <a:ext cx="20925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1" name="Shape 251"/>
          <p:cNvCxnSpPr>
            <a:stCxn id="252" idx="4"/>
            <a:endCxn id="236" idx="0"/>
          </p:cNvCxnSpPr>
          <p:nvPr/>
        </p:nvCxnSpPr>
        <p:spPr>
          <a:xfrm flipH="1">
            <a:off x="2479550" y="1836450"/>
            <a:ext cx="31386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3" name="Shape 253"/>
          <p:cNvCxnSpPr>
            <a:stCxn id="252" idx="4"/>
            <a:endCxn id="238" idx="0"/>
          </p:cNvCxnSpPr>
          <p:nvPr/>
        </p:nvCxnSpPr>
        <p:spPr>
          <a:xfrm flipH="1">
            <a:off x="3525950" y="1836450"/>
            <a:ext cx="20922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4" name="Shape 254"/>
          <p:cNvCxnSpPr>
            <a:stCxn id="252" idx="4"/>
            <a:endCxn id="240" idx="0"/>
          </p:cNvCxnSpPr>
          <p:nvPr/>
        </p:nvCxnSpPr>
        <p:spPr>
          <a:xfrm flipH="1">
            <a:off x="4572050" y="1836450"/>
            <a:ext cx="10461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5" name="Shape 255"/>
          <p:cNvCxnSpPr>
            <a:stCxn id="252" idx="4"/>
            <a:endCxn id="242" idx="0"/>
          </p:cNvCxnSpPr>
          <p:nvPr/>
        </p:nvCxnSpPr>
        <p:spPr>
          <a:xfrm>
            <a:off x="5618150" y="1836450"/>
            <a:ext cx="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6" name="Shape 256"/>
          <p:cNvCxnSpPr>
            <a:stCxn id="252" idx="4"/>
            <a:endCxn id="244" idx="0"/>
          </p:cNvCxnSpPr>
          <p:nvPr/>
        </p:nvCxnSpPr>
        <p:spPr>
          <a:xfrm>
            <a:off x="5618150" y="1836450"/>
            <a:ext cx="10464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7" name="Shape 257"/>
          <p:cNvCxnSpPr>
            <a:stCxn id="236" idx="4"/>
            <a:endCxn id="258" idx="0"/>
          </p:cNvCxnSpPr>
          <p:nvPr/>
        </p:nvCxnSpPr>
        <p:spPr>
          <a:xfrm>
            <a:off x="2479600" y="3089725"/>
            <a:ext cx="2092200" cy="54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9" name="Shape 259"/>
          <p:cNvCxnSpPr>
            <a:stCxn id="238" idx="4"/>
            <a:endCxn id="258" idx="0"/>
          </p:cNvCxnSpPr>
          <p:nvPr/>
        </p:nvCxnSpPr>
        <p:spPr>
          <a:xfrm>
            <a:off x="3525800" y="3089725"/>
            <a:ext cx="1046100" cy="54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60" name="Shape 260"/>
          <p:cNvCxnSpPr>
            <a:stCxn id="240" idx="4"/>
            <a:endCxn id="258" idx="0"/>
          </p:cNvCxnSpPr>
          <p:nvPr/>
        </p:nvCxnSpPr>
        <p:spPr>
          <a:xfrm>
            <a:off x="4572000" y="3089725"/>
            <a:ext cx="0" cy="54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61" name="Shape 261"/>
          <p:cNvCxnSpPr>
            <a:stCxn id="242" idx="4"/>
            <a:endCxn id="258" idx="0"/>
          </p:cNvCxnSpPr>
          <p:nvPr/>
        </p:nvCxnSpPr>
        <p:spPr>
          <a:xfrm flipH="1">
            <a:off x="4571800" y="3089725"/>
            <a:ext cx="1046400" cy="54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62" name="Shape 262"/>
          <p:cNvCxnSpPr>
            <a:stCxn id="244" idx="4"/>
            <a:endCxn id="258" idx="0"/>
          </p:cNvCxnSpPr>
          <p:nvPr/>
        </p:nvCxnSpPr>
        <p:spPr>
          <a:xfrm flipH="1">
            <a:off x="4571900" y="3089725"/>
            <a:ext cx="2092500" cy="54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46" name="Shape 246"/>
          <p:cNvSpPr/>
          <p:nvPr/>
        </p:nvSpPr>
        <p:spPr>
          <a:xfrm>
            <a:off x="4342900" y="1378350"/>
            <a:ext cx="458100" cy="4581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3296700" y="1378350"/>
            <a:ext cx="458100" cy="4581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5389100" y="1378350"/>
            <a:ext cx="458100" cy="4581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342950" y="2631625"/>
            <a:ext cx="458100" cy="4581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2250550" y="2631625"/>
            <a:ext cx="458100" cy="4581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5389150" y="2631625"/>
            <a:ext cx="458100" cy="4581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3296750" y="2631625"/>
            <a:ext cx="458100" cy="4581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6435350" y="2631625"/>
            <a:ext cx="458100" cy="4581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 txBox="1"/>
          <p:nvPr/>
        </p:nvSpPr>
        <p:spPr>
          <a:xfrm>
            <a:off x="2144300" y="1378350"/>
            <a:ext cx="1152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00FF00"/>
                </a:solidFill>
                <a:latin typeface="Average"/>
                <a:ea typeface="Average"/>
                <a:cs typeface="Average"/>
                <a:sym typeface="Average"/>
              </a:rPr>
              <a:t>Proposers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1098250" y="2631625"/>
            <a:ext cx="1152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Acceptors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1972050" y="3639325"/>
            <a:ext cx="23709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6D9EEB"/>
                </a:solidFill>
                <a:latin typeface="Average"/>
                <a:ea typeface="Average"/>
                <a:cs typeface="Average"/>
                <a:sym typeface="Average"/>
              </a:rPr>
              <a:t>Distinguished </a:t>
            </a:r>
            <a:r>
              <a:rPr lang="en" sz="1800">
                <a:solidFill>
                  <a:srgbClr val="6D9EEB"/>
                </a:solidFill>
                <a:latin typeface="Average"/>
                <a:ea typeface="Average"/>
                <a:cs typeface="Average"/>
                <a:sym typeface="Average"/>
              </a:rPr>
              <a:t>Learner</a:t>
            </a:r>
          </a:p>
        </p:txBody>
      </p:sp>
      <p:cxnSp>
        <p:nvCxnSpPr>
          <p:cNvPr id="266" name="Shape 266"/>
          <p:cNvCxnSpPr>
            <a:stCxn id="258" idx="4"/>
            <a:endCxn id="267" idx="0"/>
          </p:cNvCxnSpPr>
          <p:nvPr/>
        </p:nvCxnSpPr>
        <p:spPr>
          <a:xfrm flipH="1">
            <a:off x="3754700" y="4097425"/>
            <a:ext cx="817200" cy="22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68" name="Shape 268"/>
          <p:cNvCxnSpPr>
            <a:stCxn id="258" idx="4"/>
            <a:endCxn id="269" idx="0"/>
          </p:cNvCxnSpPr>
          <p:nvPr/>
        </p:nvCxnSpPr>
        <p:spPr>
          <a:xfrm>
            <a:off x="4571900" y="4097425"/>
            <a:ext cx="817200" cy="22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67" name="Shape 267"/>
          <p:cNvSpPr/>
          <p:nvPr/>
        </p:nvSpPr>
        <p:spPr>
          <a:xfrm>
            <a:off x="3525650" y="4319425"/>
            <a:ext cx="458100" cy="458100"/>
          </a:xfrm>
          <a:prstGeom prst="ellipse">
            <a:avLst/>
          </a:prstGeom>
          <a:noFill/>
          <a:ln cap="flat" cmpd="sng" w="2857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4342850" y="3639325"/>
            <a:ext cx="458100" cy="458100"/>
          </a:xfrm>
          <a:prstGeom prst="ellipse">
            <a:avLst/>
          </a:prstGeom>
          <a:noFill/>
          <a:ln cap="flat" cmpd="sng" w="2857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5160050" y="4319425"/>
            <a:ext cx="458100" cy="458100"/>
          </a:xfrm>
          <a:prstGeom prst="ellipse">
            <a:avLst/>
          </a:prstGeom>
          <a:noFill/>
          <a:ln cap="flat" cmpd="sng" w="2857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 txBox="1"/>
          <p:nvPr/>
        </p:nvSpPr>
        <p:spPr>
          <a:xfrm>
            <a:off x="5618150" y="4319425"/>
            <a:ext cx="16839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6D9EEB"/>
                </a:solidFill>
                <a:latin typeface="Average"/>
                <a:ea typeface="Average"/>
                <a:cs typeface="Average"/>
                <a:sym typeface="Average"/>
              </a:rPr>
              <a:t>Other </a:t>
            </a:r>
            <a:r>
              <a:rPr lang="en" sz="1800">
                <a:solidFill>
                  <a:srgbClr val="6D9EEB"/>
                </a:solidFill>
                <a:latin typeface="Average"/>
                <a:ea typeface="Average"/>
                <a:cs typeface="Average"/>
                <a:sym typeface="Average"/>
              </a:rPr>
              <a:t>Learners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Optimizations: Distinguished Proposer</a:t>
            </a:r>
          </a:p>
        </p:txBody>
      </p:sp>
      <p:sp>
        <p:nvSpPr>
          <p:cNvPr id="276" name="Shape 27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277" name="Shape 277"/>
          <p:cNvCxnSpPr>
            <a:stCxn id="278" idx="4"/>
            <a:endCxn id="279" idx="0"/>
          </p:cNvCxnSpPr>
          <p:nvPr/>
        </p:nvCxnSpPr>
        <p:spPr>
          <a:xfrm rot="10800000">
            <a:off x="2479650" y="3524125"/>
            <a:ext cx="10461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0" name="Shape 280"/>
          <p:cNvCxnSpPr>
            <a:stCxn id="278" idx="4"/>
            <a:endCxn id="281" idx="0"/>
          </p:cNvCxnSpPr>
          <p:nvPr/>
        </p:nvCxnSpPr>
        <p:spPr>
          <a:xfrm rot="10800000">
            <a:off x="3525750" y="3524125"/>
            <a:ext cx="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2" name="Shape 282"/>
          <p:cNvCxnSpPr>
            <a:stCxn id="278" idx="4"/>
            <a:endCxn id="283" idx="0"/>
          </p:cNvCxnSpPr>
          <p:nvPr/>
        </p:nvCxnSpPr>
        <p:spPr>
          <a:xfrm flipH="1" rot="10800000">
            <a:off x="3525750" y="3524125"/>
            <a:ext cx="10464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4" name="Shape 284"/>
          <p:cNvCxnSpPr>
            <a:stCxn id="278" idx="4"/>
            <a:endCxn id="285" idx="0"/>
          </p:cNvCxnSpPr>
          <p:nvPr/>
        </p:nvCxnSpPr>
        <p:spPr>
          <a:xfrm flipH="1" rot="10800000">
            <a:off x="3525750" y="3524125"/>
            <a:ext cx="20925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6" name="Shape 286"/>
          <p:cNvCxnSpPr>
            <a:stCxn id="278" idx="4"/>
            <a:endCxn id="287" idx="0"/>
          </p:cNvCxnSpPr>
          <p:nvPr/>
        </p:nvCxnSpPr>
        <p:spPr>
          <a:xfrm flipH="1" rot="10800000">
            <a:off x="3525750" y="3524125"/>
            <a:ext cx="31386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8" name="Shape 288"/>
          <p:cNvCxnSpPr>
            <a:stCxn id="289" idx="4"/>
            <a:endCxn id="279" idx="0"/>
          </p:cNvCxnSpPr>
          <p:nvPr/>
        </p:nvCxnSpPr>
        <p:spPr>
          <a:xfrm rot="10800000">
            <a:off x="2479750" y="3524125"/>
            <a:ext cx="20922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0" name="Shape 290"/>
          <p:cNvCxnSpPr>
            <a:stCxn id="289" idx="4"/>
            <a:endCxn id="281" idx="0"/>
          </p:cNvCxnSpPr>
          <p:nvPr/>
        </p:nvCxnSpPr>
        <p:spPr>
          <a:xfrm rot="10800000">
            <a:off x="3525850" y="3524125"/>
            <a:ext cx="10461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1" name="Shape 291"/>
          <p:cNvCxnSpPr>
            <a:stCxn id="289" idx="4"/>
            <a:endCxn id="283" idx="0"/>
          </p:cNvCxnSpPr>
          <p:nvPr/>
        </p:nvCxnSpPr>
        <p:spPr>
          <a:xfrm rot="10800000">
            <a:off x="4571950" y="3524125"/>
            <a:ext cx="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2" name="Shape 292"/>
          <p:cNvCxnSpPr>
            <a:stCxn id="289" idx="4"/>
            <a:endCxn id="285" idx="0"/>
          </p:cNvCxnSpPr>
          <p:nvPr/>
        </p:nvCxnSpPr>
        <p:spPr>
          <a:xfrm flipH="1" rot="10800000">
            <a:off x="4571950" y="3524125"/>
            <a:ext cx="10464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3" name="Shape 293"/>
          <p:cNvCxnSpPr>
            <a:stCxn id="289" idx="4"/>
            <a:endCxn id="287" idx="0"/>
          </p:cNvCxnSpPr>
          <p:nvPr/>
        </p:nvCxnSpPr>
        <p:spPr>
          <a:xfrm flipH="1" rot="10800000">
            <a:off x="4571950" y="3524125"/>
            <a:ext cx="20925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4" name="Shape 294"/>
          <p:cNvCxnSpPr>
            <a:stCxn id="295" idx="4"/>
            <a:endCxn id="279" idx="0"/>
          </p:cNvCxnSpPr>
          <p:nvPr/>
        </p:nvCxnSpPr>
        <p:spPr>
          <a:xfrm rot="10800000">
            <a:off x="2479550" y="3524125"/>
            <a:ext cx="31386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6" name="Shape 296"/>
          <p:cNvCxnSpPr>
            <a:stCxn id="295" idx="4"/>
            <a:endCxn id="281" idx="0"/>
          </p:cNvCxnSpPr>
          <p:nvPr/>
        </p:nvCxnSpPr>
        <p:spPr>
          <a:xfrm rot="10800000">
            <a:off x="3525950" y="3524125"/>
            <a:ext cx="20922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7" name="Shape 297"/>
          <p:cNvCxnSpPr>
            <a:stCxn id="295" idx="4"/>
            <a:endCxn id="283" idx="0"/>
          </p:cNvCxnSpPr>
          <p:nvPr/>
        </p:nvCxnSpPr>
        <p:spPr>
          <a:xfrm rot="10800000">
            <a:off x="4572050" y="3524125"/>
            <a:ext cx="10461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8" name="Shape 298"/>
          <p:cNvCxnSpPr>
            <a:stCxn id="295" idx="4"/>
            <a:endCxn id="285" idx="0"/>
          </p:cNvCxnSpPr>
          <p:nvPr/>
        </p:nvCxnSpPr>
        <p:spPr>
          <a:xfrm rot="10800000">
            <a:off x="5618150" y="3524125"/>
            <a:ext cx="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9" name="Shape 299"/>
          <p:cNvCxnSpPr>
            <a:stCxn id="295" idx="4"/>
            <a:endCxn id="287" idx="0"/>
          </p:cNvCxnSpPr>
          <p:nvPr/>
        </p:nvCxnSpPr>
        <p:spPr>
          <a:xfrm flipH="1" rot="10800000">
            <a:off x="5618150" y="3524125"/>
            <a:ext cx="10464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00" name="Shape 300"/>
          <p:cNvCxnSpPr>
            <a:stCxn id="279" idx="4"/>
            <a:endCxn id="301" idx="0"/>
          </p:cNvCxnSpPr>
          <p:nvPr/>
        </p:nvCxnSpPr>
        <p:spPr>
          <a:xfrm flipH="1" rot="10800000">
            <a:off x="2479600" y="2516550"/>
            <a:ext cx="2092200" cy="54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02" name="Shape 302"/>
          <p:cNvCxnSpPr>
            <a:stCxn id="281" idx="4"/>
            <a:endCxn id="301" idx="0"/>
          </p:cNvCxnSpPr>
          <p:nvPr/>
        </p:nvCxnSpPr>
        <p:spPr>
          <a:xfrm flipH="1" rot="10800000">
            <a:off x="3525800" y="2516550"/>
            <a:ext cx="1046100" cy="54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03" name="Shape 303"/>
          <p:cNvCxnSpPr>
            <a:stCxn id="283" idx="4"/>
            <a:endCxn id="301" idx="0"/>
          </p:cNvCxnSpPr>
          <p:nvPr/>
        </p:nvCxnSpPr>
        <p:spPr>
          <a:xfrm rot="10800000">
            <a:off x="4572000" y="2516550"/>
            <a:ext cx="0" cy="54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04" name="Shape 304"/>
          <p:cNvCxnSpPr>
            <a:stCxn id="285" idx="4"/>
            <a:endCxn id="301" idx="0"/>
          </p:cNvCxnSpPr>
          <p:nvPr/>
        </p:nvCxnSpPr>
        <p:spPr>
          <a:xfrm rot="10800000">
            <a:off x="4571800" y="2516550"/>
            <a:ext cx="1046400" cy="54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05" name="Shape 305"/>
          <p:cNvCxnSpPr>
            <a:stCxn id="287" idx="4"/>
            <a:endCxn id="301" idx="0"/>
          </p:cNvCxnSpPr>
          <p:nvPr/>
        </p:nvCxnSpPr>
        <p:spPr>
          <a:xfrm rot="10800000">
            <a:off x="4571900" y="2516550"/>
            <a:ext cx="2092500" cy="54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89" name="Shape 289"/>
          <p:cNvSpPr/>
          <p:nvPr/>
        </p:nvSpPr>
        <p:spPr>
          <a:xfrm flipH="1" rot="10800000">
            <a:off x="4342900" y="4319425"/>
            <a:ext cx="458100" cy="458100"/>
          </a:xfrm>
          <a:prstGeom prst="ellipse">
            <a:avLst/>
          </a:prstGeom>
          <a:noFill/>
          <a:ln cap="flat" cmpd="sng" w="2857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/>
        </p:nvSpPr>
        <p:spPr>
          <a:xfrm flipH="1" rot="10800000">
            <a:off x="3296700" y="4319425"/>
            <a:ext cx="458100" cy="458100"/>
          </a:xfrm>
          <a:prstGeom prst="ellipse">
            <a:avLst/>
          </a:prstGeom>
          <a:noFill/>
          <a:ln cap="flat" cmpd="sng" w="2857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/>
        </p:nvSpPr>
        <p:spPr>
          <a:xfrm flipH="1" rot="10800000">
            <a:off x="5389100" y="4319425"/>
            <a:ext cx="458100" cy="458100"/>
          </a:xfrm>
          <a:prstGeom prst="ellipse">
            <a:avLst/>
          </a:prstGeom>
          <a:noFill/>
          <a:ln cap="flat" cmpd="sng" w="2857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/>
        </p:nvSpPr>
        <p:spPr>
          <a:xfrm flipH="1" rot="10800000">
            <a:off x="4342950" y="3066150"/>
            <a:ext cx="458100" cy="4581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/>
        </p:nvSpPr>
        <p:spPr>
          <a:xfrm flipH="1" rot="10800000">
            <a:off x="2250550" y="3066150"/>
            <a:ext cx="458100" cy="4581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/>
        </p:nvSpPr>
        <p:spPr>
          <a:xfrm flipH="1" rot="10800000">
            <a:off x="5389150" y="3066150"/>
            <a:ext cx="458100" cy="4581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/>
        </p:nvSpPr>
        <p:spPr>
          <a:xfrm flipH="1" rot="10800000">
            <a:off x="3296750" y="3066150"/>
            <a:ext cx="458100" cy="4581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/>
        </p:nvSpPr>
        <p:spPr>
          <a:xfrm flipH="1" rot="10800000">
            <a:off x="6435350" y="3066150"/>
            <a:ext cx="458100" cy="4581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 txBox="1"/>
          <p:nvPr/>
        </p:nvSpPr>
        <p:spPr>
          <a:xfrm>
            <a:off x="5618150" y="1378350"/>
            <a:ext cx="1759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00FF00"/>
                </a:solidFill>
                <a:latin typeface="Average"/>
                <a:ea typeface="Average"/>
                <a:cs typeface="Average"/>
                <a:sym typeface="Average"/>
              </a:rPr>
              <a:t>Other </a:t>
            </a:r>
            <a:r>
              <a:rPr lang="en" sz="1800">
                <a:solidFill>
                  <a:srgbClr val="00FF00"/>
                </a:solidFill>
                <a:latin typeface="Average"/>
                <a:ea typeface="Average"/>
                <a:cs typeface="Average"/>
                <a:sym typeface="Average"/>
              </a:rPr>
              <a:t>Proposers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1098250" y="3066150"/>
            <a:ext cx="1152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Acceptors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1875050" y="2058450"/>
            <a:ext cx="24678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00FF00"/>
                </a:solidFill>
                <a:latin typeface="Average"/>
                <a:ea typeface="Average"/>
                <a:cs typeface="Average"/>
                <a:sym typeface="Average"/>
              </a:rPr>
              <a:t>Distinguished Proposer</a:t>
            </a:r>
          </a:p>
        </p:txBody>
      </p:sp>
      <p:cxnSp>
        <p:nvCxnSpPr>
          <p:cNvPr id="309" name="Shape 309"/>
          <p:cNvCxnSpPr>
            <a:stCxn id="301" idx="4"/>
            <a:endCxn id="310" idx="0"/>
          </p:cNvCxnSpPr>
          <p:nvPr/>
        </p:nvCxnSpPr>
        <p:spPr>
          <a:xfrm rot="10800000">
            <a:off x="3754700" y="1836450"/>
            <a:ext cx="817200" cy="22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1" name="Shape 311"/>
          <p:cNvCxnSpPr>
            <a:stCxn id="301" idx="4"/>
            <a:endCxn id="312" idx="0"/>
          </p:cNvCxnSpPr>
          <p:nvPr/>
        </p:nvCxnSpPr>
        <p:spPr>
          <a:xfrm flipH="1" rot="10800000">
            <a:off x="4571900" y="1836450"/>
            <a:ext cx="817200" cy="22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10" name="Shape 310"/>
          <p:cNvSpPr/>
          <p:nvPr/>
        </p:nvSpPr>
        <p:spPr>
          <a:xfrm flipH="1" rot="10800000">
            <a:off x="3525650" y="1378350"/>
            <a:ext cx="458100" cy="4581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/>
        </p:nvSpPr>
        <p:spPr>
          <a:xfrm flipH="1" rot="10800000">
            <a:off x="4342850" y="2058450"/>
            <a:ext cx="458100" cy="4581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/>
        </p:nvSpPr>
        <p:spPr>
          <a:xfrm flipH="1" rot="10800000">
            <a:off x="5160050" y="1378350"/>
            <a:ext cx="458100" cy="4581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2250325" y="4319425"/>
            <a:ext cx="1046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6D9EEB"/>
                </a:solidFill>
                <a:latin typeface="Average"/>
                <a:ea typeface="Average"/>
                <a:cs typeface="Average"/>
                <a:sym typeface="Average"/>
              </a:rPr>
              <a:t>Learners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can go wrong?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A bunch of preemption</a:t>
            </a:r>
          </a:p>
          <a:p>
            <a:pPr indent="-342900" lvl="1" marL="9144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800"/>
              <a:t>If two </a:t>
            </a:r>
            <a:r>
              <a:rPr lang="en" sz="1800">
                <a:solidFill>
                  <a:srgbClr val="00FF00"/>
                </a:solidFill>
              </a:rPr>
              <a:t>proposers </a:t>
            </a:r>
            <a:r>
              <a:rPr lang="en" sz="1800"/>
              <a:t>keep preempting each other, no decision will be made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Too many faults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Liveness requirements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majority of </a:t>
            </a:r>
            <a:r>
              <a:rPr lang="en" sz="1800">
                <a:solidFill>
                  <a:schemeClr val="accent4"/>
                </a:solidFill>
              </a:rPr>
              <a:t>acceptors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one </a:t>
            </a:r>
            <a:r>
              <a:rPr lang="en" sz="1800">
                <a:solidFill>
                  <a:srgbClr val="00FF00"/>
                </a:solidFill>
              </a:rPr>
              <a:t>proposer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one </a:t>
            </a:r>
            <a:r>
              <a:rPr lang="en" sz="1800">
                <a:solidFill>
                  <a:srgbClr val="6D9EEB"/>
                </a:solidFill>
              </a:rPr>
              <a:t>learner</a:t>
            </a:r>
          </a:p>
          <a:p>
            <a:pPr indent="-342900" lvl="1" marL="914400">
              <a:spcBef>
                <a:spcPts val="0"/>
              </a:spcBef>
              <a:buSzPct val="100000"/>
            </a:pPr>
            <a:r>
              <a:rPr lang="en" sz="1800"/>
              <a:t>Correctness requires one </a:t>
            </a:r>
            <a:r>
              <a:rPr lang="en" sz="1800">
                <a:solidFill>
                  <a:srgbClr val="6D9EEB"/>
                </a:solidFill>
              </a:rPr>
              <a:t>learner</a:t>
            </a:r>
          </a:p>
        </p:txBody>
      </p:sp>
      <p:sp>
        <p:nvSpPr>
          <p:cNvPr id="320" name="Shape 3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311700" y="1700275"/>
            <a:ext cx="8520600" cy="286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Sequential separate runs</a:t>
            </a:r>
          </a:p>
          <a:p>
            <a:pPr indent="457200"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Slow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Parallel separate runs</a:t>
            </a:r>
          </a:p>
          <a:p>
            <a:pPr indent="457200"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Broken (no ordering)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One run with multiple slots</a:t>
            </a:r>
            <a:br>
              <a:rPr lang="en" sz="2200"/>
            </a:br>
            <a:r>
              <a:rPr lang="en" sz="2200"/>
              <a:t>	Multi-decree Synod!</a:t>
            </a:r>
          </a:p>
        </p:txBody>
      </p:sp>
      <p:sp>
        <p:nvSpPr>
          <p:cNvPr id="326" name="Shape 3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Deciding on Multiple Commands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311700" y="1152475"/>
            <a:ext cx="8520600" cy="54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Run Synod protocol for multiple slots</a:t>
            </a:r>
          </a:p>
        </p:txBody>
      </p:sp>
      <p:sp>
        <p:nvSpPr>
          <p:cNvPr id="328" name="Shape 3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329" name="Shape 329"/>
          <p:cNvGrpSpPr/>
          <p:nvPr/>
        </p:nvGrpSpPr>
        <p:grpSpPr>
          <a:xfrm>
            <a:off x="6037237" y="1374701"/>
            <a:ext cx="1195142" cy="2388350"/>
            <a:chOff x="6037237" y="1374701"/>
            <a:chExt cx="1195142" cy="2388350"/>
          </a:xfrm>
        </p:grpSpPr>
        <p:sp>
          <p:nvSpPr>
            <p:cNvPr id="330" name="Shape 330"/>
            <p:cNvSpPr txBox="1"/>
            <p:nvPr/>
          </p:nvSpPr>
          <p:spPr>
            <a:xfrm>
              <a:off x="6473379" y="1374701"/>
              <a:ext cx="759000" cy="7923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Slot 1</a:t>
              </a:r>
            </a:p>
          </p:txBody>
        </p:sp>
        <p:sp>
          <p:nvSpPr>
            <p:cNvPr id="331" name="Shape 331"/>
            <p:cNvSpPr txBox="1"/>
            <p:nvPr/>
          </p:nvSpPr>
          <p:spPr>
            <a:xfrm>
              <a:off x="6473387" y="1902575"/>
              <a:ext cx="340200" cy="24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1100">
                  <a:solidFill>
                    <a:schemeClr val="accent5"/>
                  </a:solidFill>
                  <a:latin typeface="Consolas"/>
                  <a:ea typeface="Consolas"/>
                  <a:cs typeface="Consolas"/>
                  <a:sym typeface="Consolas"/>
                </a:rPr>
                <a:t>c</a:t>
              </a:r>
              <a:r>
                <a:rPr baseline="-25000" lang="en" sz="1100">
                  <a:solidFill>
                    <a:schemeClr val="accent5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</a:p>
          </p:txBody>
        </p:sp>
        <p:sp>
          <p:nvSpPr>
            <p:cNvPr id="332" name="Shape 332"/>
            <p:cNvSpPr txBox="1"/>
            <p:nvPr/>
          </p:nvSpPr>
          <p:spPr>
            <a:xfrm>
              <a:off x="6473379" y="2172726"/>
              <a:ext cx="759000" cy="7923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Slot 2</a:t>
              </a:r>
            </a:p>
          </p:txBody>
        </p:sp>
        <p:sp>
          <p:nvSpPr>
            <p:cNvPr id="333" name="Shape 333"/>
            <p:cNvSpPr txBox="1"/>
            <p:nvPr/>
          </p:nvSpPr>
          <p:spPr>
            <a:xfrm>
              <a:off x="6473387" y="2700600"/>
              <a:ext cx="340200" cy="24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100">
                  <a:solidFill>
                    <a:schemeClr val="accent5"/>
                  </a:solidFill>
                  <a:latin typeface="Consolas"/>
                  <a:ea typeface="Consolas"/>
                  <a:cs typeface="Consolas"/>
                  <a:sym typeface="Consolas"/>
                </a:rPr>
                <a:t>c</a:t>
              </a:r>
              <a:r>
                <a:rPr baseline="-25000" lang="en" sz="1100">
                  <a:solidFill>
                    <a:schemeClr val="accent5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</a:p>
          </p:txBody>
        </p:sp>
        <p:sp>
          <p:nvSpPr>
            <p:cNvPr id="334" name="Shape 334"/>
            <p:cNvSpPr txBox="1"/>
            <p:nvPr/>
          </p:nvSpPr>
          <p:spPr>
            <a:xfrm>
              <a:off x="6473379" y="2970751"/>
              <a:ext cx="759000" cy="7923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Slot 3</a:t>
              </a:r>
            </a:p>
          </p:txBody>
        </p:sp>
        <p:sp>
          <p:nvSpPr>
            <p:cNvPr id="335" name="Shape 335"/>
            <p:cNvSpPr txBox="1"/>
            <p:nvPr/>
          </p:nvSpPr>
          <p:spPr>
            <a:xfrm>
              <a:off x="6473387" y="3498625"/>
              <a:ext cx="340200" cy="24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100">
                  <a:solidFill>
                    <a:schemeClr val="accent5"/>
                  </a:solidFill>
                  <a:latin typeface="Consolas"/>
                  <a:ea typeface="Consolas"/>
                  <a:cs typeface="Consolas"/>
                  <a:sym typeface="Consolas"/>
                </a:rPr>
                <a:t>c</a:t>
              </a:r>
              <a:r>
                <a:rPr baseline="-25000" lang="en" sz="1100">
                  <a:solidFill>
                    <a:schemeClr val="accent5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</a:p>
          </p:txBody>
        </p:sp>
        <p:cxnSp>
          <p:nvCxnSpPr>
            <p:cNvPr id="336" name="Shape 336"/>
            <p:cNvCxnSpPr/>
            <p:nvPr/>
          </p:nvCxnSpPr>
          <p:spPr>
            <a:xfrm>
              <a:off x="6037237" y="2821050"/>
              <a:ext cx="4881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lg" w="lg" type="none"/>
              <a:tailEnd len="lg" w="lg" type="stealth"/>
            </a:ln>
          </p:spPr>
        </p:cxnSp>
      </p:grpSp>
      <p:grpSp>
        <p:nvGrpSpPr>
          <p:cNvPr id="337" name="Shape 337"/>
          <p:cNvGrpSpPr/>
          <p:nvPr/>
        </p:nvGrpSpPr>
        <p:grpSpPr>
          <a:xfrm>
            <a:off x="5401026" y="1826237"/>
            <a:ext cx="1124311" cy="1942550"/>
            <a:chOff x="5401026" y="1826237"/>
            <a:chExt cx="1124311" cy="1942550"/>
          </a:xfrm>
        </p:grpSpPr>
        <p:sp>
          <p:nvSpPr>
            <p:cNvPr id="338" name="Shape 338"/>
            <p:cNvSpPr txBox="1"/>
            <p:nvPr/>
          </p:nvSpPr>
          <p:spPr>
            <a:xfrm>
              <a:off x="5401026" y="1826237"/>
              <a:ext cx="693000" cy="3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Synod</a:t>
              </a:r>
            </a:p>
          </p:txBody>
        </p:sp>
        <p:cxnSp>
          <p:nvCxnSpPr>
            <p:cNvPr id="339" name="Shape 339"/>
            <p:cNvCxnSpPr/>
            <p:nvPr/>
          </p:nvCxnSpPr>
          <p:spPr>
            <a:xfrm>
              <a:off x="6037237" y="2023025"/>
              <a:ext cx="4881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lg" w="lg" type="none"/>
              <a:tailEnd len="lg" w="lg" type="stealth"/>
            </a:ln>
          </p:spPr>
        </p:cxnSp>
        <p:sp>
          <p:nvSpPr>
            <p:cNvPr id="340" name="Shape 340"/>
            <p:cNvSpPr txBox="1"/>
            <p:nvPr/>
          </p:nvSpPr>
          <p:spPr>
            <a:xfrm>
              <a:off x="5401026" y="2624262"/>
              <a:ext cx="693000" cy="3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Synod</a:t>
              </a:r>
            </a:p>
          </p:txBody>
        </p:sp>
        <p:sp>
          <p:nvSpPr>
            <p:cNvPr id="341" name="Shape 341"/>
            <p:cNvSpPr txBox="1"/>
            <p:nvPr/>
          </p:nvSpPr>
          <p:spPr>
            <a:xfrm>
              <a:off x="5401026" y="3422287"/>
              <a:ext cx="693000" cy="3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Syond</a:t>
              </a:r>
            </a:p>
          </p:txBody>
        </p:sp>
        <p:cxnSp>
          <p:nvCxnSpPr>
            <p:cNvPr id="342" name="Shape 342"/>
            <p:cNvCxnSpPr/>
            <p:nvPr/>
          </p:nvCxnSpPr>
          <p:spPr>
            <a:xfrm>
              <a:off x="6037237" y="3619075"/>
              <a:ext cx="4881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lg" w="lg" type="none"/>
              <a:tailEnd len="lg" w="lg" type="stealth"/>
            </a:ln>
          </p:spPr>
        </p:cxnSp>
      </p:grpSp>
      <p:grpSp>
        <p:nvGrpSpPr>
          <p:cNvPr id="343" name="Shape 343"/>
          <p:cNvGrpSpPr/>
          <p:nvPr/>
        </p:nvGrpSpPr>
        <p:grpSpPr>
          <a:xfrm>
            <a:off x="4930075" y="2101075"/>
            <a:ext cx="1645250" cy="1517925"/>
            <a:chOff x="6187950" y="2732775"/>
            <a:chExt cx="1645250" cy="1517925"/>
          </a:xfrm>
        </p:grpSpPr>
        <p:sp>
          <p:nvSpPr>
            <p:cNvPr id="344" name="Shape 344"/>
            <p:cNvSpPr txBox="1"/>
            <p:nvPr/>
          </p:nvSpPr>
          <p:spPr>
            <a:xfrm>
              <a:off x="6187950" y="3255950"/>
              <a:ext cx="1164000" cy="54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Multi-decree Synod</a:t>
              </a:r>
            </a:p>
          </p:txBody>
        </p:sp>
        <p:cxnSp>
          <p:nvCxnSpPr>
            <p:cNvPr id="345" name="Shape 345"/>
            <p:cNvCxnSpPr/>
            <p:nvPr/>
          </p:nvCxnSpPr>
          <p:spPr>
            <a:xfrm flipH="1" rot="10800000">
              <a:off x="7196600" y="2732775"/>
              <a:ext cx="636600" cy="6366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lg" w="lg" type="none"/>
              <a:tailEnd len="lg" w="lg" type="stealth"/>
            </a:ln>
          </p:spPr>
        </p:cxnSp>
        <p:cxnSp>
          <p:nvCxnSpPr>
            <p:cNvPr id="346" name="Shape 346"/>
            <p:cNvCxnSpPr/>
            <p:nvPr/>
          </p:nvCxnSpPr>
          <p:spPr>
            <a:xfrm>
              <a:off x="7210925" y="3612600"/>
              <a:ext cx="572400" cy="6381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lg" w="lg" type="none"/>
              <a:tailEnd len="lg" w="lg" type="stealth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Paxos with Multi-Decree Synod</a:t>
            </a:r>
          </a:p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200"/>
              <a:t>Like single-decree Synod with one key difference:</a:t>
            </a:r>
            <a:br>
              <a:rPr lang="en" sz="2200"/>
            </a:br>
            <a:r>
              <a:rPr lang="en" sz="2200"/>
              <a:t>Every proposal contains a both a ballot and slot number</a:t>
            </a:r>
          </a:p>
          <a:p>
            <a:pPr indent="-3683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200"/>
              <a:t>Each slot is decided independently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 sz="2200"/>
              <a:t>On preemption (</a:t>
            </a: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if (b' &gt; b) {b = b'; abort;}</a:t>
            </a:r>
            <a:r>
              <a:rPr lang="en" sz="2200"/>
              <a:t>),</a:t>
            </a:r>
            <a:br>
              <a:rPr lang="en" sz="2200"/>
            </a:br>
            <a:r>
              <a:rPr lang="en" sz="2200"/>
              <a:t>proposer aborts active proposals for all slots</a:t>
            </a:r>
          </a:p>
        </p:txBody>
      </p:sp>
      <p:sp>
        <p:nvSpPr>
          <p:cNvPr id="353" name="Shape 35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Moderate Complexity: Leaders</a:t>
            </a:r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Leader functionality is split into pieces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Scouts – perform proposal function for a ballot number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800"/>
              <a:t>While a scout is outstanding, do nothing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Commanders – perform commit requests</a:t>
            </a:r>
          </a:p>
          <a:p>
            <a:pPr indent="-342900" lvl="1" marL="9144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800"/>
              <a:t>If a majority of acceptors accept, the commander reports a decision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Both can be preempted by a higher ballot number</a:t>
            </a:r>
          </a:p>
          <a:p>
            <a:pPr indent="-342900" lvl="1" marL="914400">
              <a:spcBef>
                <a:spcPts val="0"/>
              </a:spcBef>
              <a:buSzPct val="100000"/>
            </a:pPr>
            <a:r>
              <a:rPr lang="en" sz="1800"/>
              <a:t>Causes all commanders and scouts to shut down and spawn a new scout</a:t>
            </a:r>
          </a:p>
        </p:txBody>
      </p:sp>
      <p:sp>
        <p:nvSpPr>
          <p:cNvPr id="360" name="Shape 36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Moderate Complexity: Optimizations</a:t>
            </a:r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Distinguished Leader</a:t>
            </a:r>
          </a:p>
          <a:p>
            <a:pPr indent="-342900" lvl="1" marL="9144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800"/>
              <a:t>Provides both </a:t>
            </a:r>
            <a:r>
              <a:rPr lang="en" sz="1800">
                <a:solidFill>
                  <a:srgbClr val="00FF00"/>
                </a:solidFill>
              </a:rPr>
              <a:t>distinguished proposer</a:t>
            </a:r>
            <a:r>
              <a:rPr lang="en" sz="1800"/>
              <a:t> and </a:t>
            </a:r>
            <a:r>
              <a:rPr lang="en" sz="1800">
                <a:solidFill>
                  <a:srgbClr val="6D9EEB"/>
                </a:solidFill>
              </a:rPr>
              <a:t>distinguished learner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Garbage Collection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Each acceptor has to store every previous decision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Once </a:t>
            </a:r>
            <a:r>
              <a:rPr i="1" lang="en" sz="1800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1800"/>
              <a:t> + 1 have all decisions up to slot </a:t>
            </a:r>
            <a:r>
              <a:rPr i="1" lang="en" sz="1800"/>
              <a:t>s</a:t>
            </a:r>
            <a:r>
              <a:rPr lang="en" sz="1800"/>
              <a:t>, no need to store </a:t>
            </a:r>
            <a:r>
              <a:rPr i="1" lang="en" sz="1800"/>
              <a:t>s</a:t>
            </a:r>
            <a:r>
              <a:rPr lang="en" sz="1800"/>
              <a:t> or earlier</a:t>
            </a:r>
          </a:p>
        </p:txBody>
      </p:sp>
      <p:sp>
        <p:nvSpPr>
          <p:cNvPr id="367" name="Shape 36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Paxos Questions?</a:t>
            </a:r>
          </a:p>
        </p:txBody>
      </p:sp>
      <p:sp>
        <p:nvSpPr>
          <p:cNvPr id="373" name="Shape 37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CORFU: A Distributed Shared Log</a:t>
            </a:r>
          </a:p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Mahesh Balakrishnan</a:t>
            </a:r>
            <a:r>
              <a:rPr baseline="30000" lang="en" sz="1400"/>
              <a:t>†</a:t>
            </a:r>
            <a:r>
              <a:rPr lang="en" sz="1400"/>
              <a:t>, </a:t>
            </a:r>
            <a:r>
              <a:rPr lang="en" sz="1400"/>
              <a:t>Dahlia Malkhi</a:t>
            </a:r>
            <a:r>
              <a:rPr baseline="30000" lang="en" sz="1400"/>
              <a:t>†</a:t>
            </a:r>
            <a:r>
              <a:rPr lang="en" sz="1400"/>
              <a:t>, </a:t>
            </a:r>
            <a:r>
              <a:rPr lang="en" sz="1400"/>
              <a:t>John Davis</a:t>
            </a:r>
            <a:r>
              <a:rPr baseline="30000" lang="en" sz="1400"/>
              <a:t>†</a:t>
            </a:r>
            <a:r>
              <a:rPr lang="en" sz="1400"/>
              <a:t>, </a:t>
            </a:r>
            <a:r>
              <a:rPr lang="en" sz="1400"/>
              <a:t>Vijayan Prabhakaran</a:t>
            </a:r>
            <a:r>
              <a:rPr baseline="30000" lang="en" sz="1400"/>
              <a:t>†</a:t>
            </a:r>
            <a:r>
              <a:rPr lang="en" sz="1400"/>
              <a:t>, Michael Wei</a:t>
            </a:r>
            <a:r>
              <a:rPr baseline="30000" lang="en" sz="1400"/>
              <a:t>‡</a:t>
            </a:r>
            <a:r>
              <a:rPr lang="en" sz="1400"/>
              <a:t>, and Ted Wobber</a:t>
            </a:r>
            <a:r>
              <a:rPr baseline="30000" lang="en" sz="1400"/>
              <a:t>†</a:t>
            </a:r>
          </a:p>
          <a:p>
            <a:pPr indent="45720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200"/>
              <a:t>†</a:t>
            </a:r>
            <a:r>
              <a:rPr lang="en" sz="1200"/>
              <a:t>Microsoft Research,  </a:t>
            </a:r>
            <a:r>
              <a:rPr baseline="30000" lang="en" sz="1200"/>
              <a:t>‡</a:t>
            </a:r>
            <a:r>
              <a:rPr lang="en" sz="1200"/>
              <a:t>University of California, San Diego</a:t>
            </a:r>
          </a:p>
          <a:p>
            <a:pPr indent="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TOCS 2013</a:t>
            </a:r>
          </a:p>
          <a:p>
            <a:pPr indent="0"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Distributed log designed for high throughput and strong consistency.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Breaks log across multiple servers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“Write once” semantics ensure serializability of writes</a:t>
            </a:r>
          </a:p>
        </p:txBody>
      </p:sp>
      <p:sp>
        <p:nvSpPr>
          <p:cNvPr id="380" name="Shape 38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CORFU: Conflicts</a:t>
            </a:r>
          </a:p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What happens on concurrent writes?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The first write wins and the rest must retry</a:t>
            </a:r>
          </a:p>
          <a:p>
            <a:pPr indent="-342900" lvl="1" marL="9144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800"/>
              <a:t>Retrying repeatedly is very slow.</a:t>
            </a:r>
          </a:p>
          <a:p>
            <a:pPr indent="-368300" lvl="0" marL="457200">
              <a:spcBef>
                <a:spcPts val="0"/>
              </a:spcBef>
              <a:buSzPct val="100000"/>
            </a:pPr>
            <a:r>
              <a:rPr lang="en" sz="2200"/>
              <a:t>Use sequencer to get write locations first</a:t>
            </a:r>
          </a:p>
        </p:txBody>
      </p:sp>
      <p:sp>
        <p:nvSpPr>
          <p:cNvPr id="387" name="Shape 38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State Machine Replication (SMR)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View a server as a state machine.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To replicate the server:</a:t>
            </a:r>
          </a:p>
          <a:p>
            <a:pPr indent="-3556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000"/>
              <a:t>Replicate the initial state</a:t>
            </a:r>
          </a:p>
          <a:p>
            <a:pPr indent="-355600" lvl="0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000"/>
              <a:t>Replicate each transition</a:t>
            </a:r>
          </a:p>
        </p:txBody>
      </p:sp>
      <p:sp>
        <p:nvSpPr>
          <p:cNvPr id="67" name="Shape 67"/>
          <p:cNvSpPr/>
          <p:nvPr/>
        </p:nvSpPr>
        <p:spPr>
          <a:xfrm>
            <a:off x="7991100" y="1409900"/>
            <a:ext cx="572700" cy="5727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5751750" y="1017725"/>
            <a:ext cx="11097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Server 1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7722600" y="1017725"/>
            <a:ext cx="11097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Server 2</a:t>
            </a:r>
          </a:p>
        </p:txBody>
      </p:sp>
      <p:grpSp>
        <p:nvGrpSpPr>
          <p:cNvPr id="70" name="Shape 70"/>
          <p:cNvGrpSpPr/>
          <p:nvPr/>
        </p:nvGrpSpPr>
        <p:grpSpPr>
          <a:xfrm>
            <a:off x="6593000" y="1332650"/>
            <a:ext cx="1892100" cy="545400"/>
            <a:chOff x="5787025" y="1368025"/>
            <a:chExt cx="1892100" cy="545400"/>
          </a:xfrm>
        </p:grpSpPr>
        <p:sp>
          <p:nvSpPr>
            <p:cNvPr id="71" name="Shape 71"/>
            <p:cNvSpPr txBox="1"/>
            <p:nvPr/>
          </p:nvSpPr>
          <p:spPr>
            <a:xfrm>
              <a:off x="7263625" y="1549825"/>
              <a:ext cx="4155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8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S</a:t>
              </a:r>
              <a:r>
                <a:rPr baseline="-25000" lang="en" sz="18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0</a:t>
              </a:r>
            </a:p>
          </p:txBody>
        </p:sp>
        <p:grpSp>
          <p:nvGrpSpPr>
            <p:cNvPr id="72" name="Shape 72"/>
            <p:cNvGrpSpPr/>
            <p:nvPr/>
          </p:nvGrpSpPr>
          <p:grpSpPr>
            <a:xfrm>
              <a:off x="5787025" y="1368025"/>
              <a:ext cx="1398000" cy="363600"/>
              <a:chOff x="5787025" y="1368025"/>
              <a:chExt cx="1398000" cy="363600"/>
            </a:xfrm>
          </p:grpSpPr>
          <p:cxnSp>
            <p:nvCxnSpPr>
              <p:cNvPr id="73" name="Shape 73"/>
              <p:cNvCxnSpPr>
                <a:stCxn id="74" idx="6"/>
                <a:endCxn id="67" idx="2"/>
              </p:cNvCxnSpPr>
              <p:nvPr/>
            </p:nvCxnSpPr>
            <p:spPr>
              <a:xfrm>
                <a:off x="5787025" y="1731625"/>
                <a:ext cx="13980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5"/>
                </a:solidFill>
                <a:prstDash val="solid"/>
                <a:round/>
                <a:headEnd len="lg" w="lg" type="none"/>
                <a:tailEnd len="lg" w="lg" type="stealth"/>
              </a:ln>
            </p:spPr>
          </p:cxnSp>
          <p:sp>
            <p:nvSpPr>
              <p:cNvPr id="75" name="Shape 75"/>
              <p:cNvSpPr txBox="1"/>
              <p:nvPr/>
            </p:nvSpPr>
            <p:spPr>
              <a:xfrm>
                <a:off x="6317575" y="1368025"/>
                <a:ext cx="415500" cy="36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rPr lang="en">
                    <a:solidFill>
                      <a:schemeClr val="accent5"/>
                    </a:solidFill>
                    <a:latin typeface="Average"/>
                    <a:ea typeface="Average"/>
                    <a:cs typeface="Average"/>
                    <a:sym typeface="Average"/>
                  </a:rPr>
                  <a:t>S</a:t>
                </a:r>
                <a:r>
                  <a:rPr baseline="-25000" lang="en">
                    <a:solidFill>
                      <a:schemeClr val="accent5"/>
                    </a:solidFill>
                    <a:latin typeface="Average"/>
                    <a:ea typeface="Average"/>
                    <a:cs typeface="Average"/>
                    <a:sym typeface="Average"/>
                  </a:rPr>
                  <a:t>0</a:t>
                </a:r>
              </a:p>
            </p:txBody>
          </p:sp>
        </p:grpSp>
      </p:grpSp>
      <p:grpSp>
        <p:nvGrpSpPr>
          <p:cNvPr id="76" name="Shape 76"/>
          <p:cNvGrpSpPr/>
          <p:nvPr/>
        </p:nvGrpSpPr>
        <p:grpSpPr>
          <a:xfrm>
            <a:off x="6020300" y="1409900"/>
            <a:ext cx="572700" cy="572700"/>
            <a:chOff x="5214325" y="1445275"/>
            <a:chExt cx="572700" cy="572700"/>
          </a:xfrm>
        </p:grpSpPr>
        <p:sp>
          <p:nvSpPr>
            <p:cNvPr id="74" name="Shape 74"/>
            <p:cNvSpPr/>
            <p:nvPr/>
          </p:nvSpPr>
          <p:spPr>
            <a:xfrm>
              <a:off x="5214325" y="1445275"/>
              <a:ext cx="572700" cy="572700"/>
            </a:xfrm>
            <a:prstGeom prst="ellipse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 txBox="1"/>
            <p:nvPr/>
          </p:nvSpPr>
          <p:spPr>
            <a:xfrm>
              <a:off x="5292925" y="1549825"/>
              <a:ext cx="4155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S</a:t>
              </a:r>
              <a:r>
                <a:rPr baseline="-25000" lang="en" sz="18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0</a:t>
              </a:r>
            </a:p>
          </p:txBody>
        </p:sp>
      </p:grpSp>
      <p:sp>
        <p:nvSpPr>
          <p:cNvPr id="78" name="Shape 7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79" name="Shape 79"/>
          <p:cNvGrpSpPr/>
          <p:nvPr/>
        </p:nvGrpSpPr>
        <p:grpSpPr>
          <a:xfrm>
            <a:off x="4965175" y="1953075"/>
            <a:ext cx="3598625" cy="1294850"/>
            <a:chOff x="4965175" y="1953075"/>
            <a:chExt cx="3598625" cy="1294850"/>
          </a:xfrm>
        </p:grpSpPr>
        <p:sp>
          <p:nvSpPr>
            <p:cNvPr id="80" name="Shape 80"/>
            <p:cNvSpPr/>
            <p:nvPr/>
          </p:nvSpPr>
          <p:spPr>
            <a:xfrm>
              <a:off x="6020300" y="1953075"/>
              <a:ext cx="415500" cy="793500"/>
            </a:xfrm>
            <a:prstGeom prst="arc">
              <a:avLst>
                <a:gd fmla="val 17017296" name="adj1"/>
                <a:gd fmla="val 4203123" name="adj2"/>
              </a:avLst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stealth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81" name="Shape 81"/>
            <p:cNvGrpSpPr/>
            <p:nvPr/>
          </p:nvGrpSpPr>
          <p:grpSpPr>
            <a:xfrm>
              <a:off x="6020300" y="2675225"/>
              <a:ext cx="572700" cy="572700"/>
              <a:chOff x="5214325" y="2710600"/>
              <a:chExt cx="572700" cy="572700"/>
            </a:xfrm>
          </p:grpSpPr>
          <p:sp>
            <p:nvSpPr>
              <p:cNvPr id="82" name="Shape 82"/>
              <p:cNvSpPr/>
              <p:nvPr/>
            </p:nvSpPr>
            <p:spPr>
              <a:xfrm>
                <a:off x="5214325" y="2710600"/>
                <a:ext cx="572700" cy="572700"/>
              </a:xfrm>
              <a:prstGeom prst="ellipse">
                <a:avLst/>
              </a:prstGeom>
              <a:noFill/>
              <a:ln cap="flat" cmpd="sng" w="19050">
                <a:solidFill>
                  <a:schemeClr val="accent3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Shape 83"/>
              <p:cNvSpPr txBox="1"/>
              <p:nvPr/>
            </p:nvSpPr>
            <p:spPr>
              <a:xfrm>
                <a:off x="5292925" y="2815150"/>
                <a:ext cx="415500" cy="36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rPr lang="en" sz="1800">
                    <a:solidFill>
                      <a:schemeClr val="accent3"/>
                    </a:solidFill>
                    <a:latin typeface="Average"/>
                    <a:ea typeface="Average"/>
                    <a:cs typeface="Average"/>
                    <a:sym typeface="Average"/>
                  </a:rPr>
                  <a:t>S</a:t>
                </a:r>
                <a:r>
                  <a:rPr baseline="-25000" lang="en" sz="1800">
                    <a:solidFill>
                      <a:schemeClr val="accent3"/>
                    </a:solidFill>
                    <a:latin typeface="Average"/>
                    <a:ea typeface="Average"/>
                    <a:cs typeface="Average"/>
                    <a:sym typeface="Average"/>
                  </a:rPr>
                  <a:t>1</a:t>
                </a:r>
              </a:p>
            </p:txBody>
          </p:sp>
        </p:grpSp>
        <p:sp>
          <p:nvSpPr>
            <p:cNvPr id="84" name="Shape 84"/>
            <p:cNvSpPr/>
            <p:nvPr/>
          </p:nvSpPr>
          <p:spPr>
            <a:xfrm>
              <a:off x="7991000" y="1953075"/>
              <a:ext cx="415500" cy="793500"/>
            </a:xfrm>
            <a:prstGeom prst="arc">
              <a:avLst>
                <a:gd fmla="val 17017296" name="adj1"/>
                <a:gd fmla="val 4203123" name="adj2"/>
              </a:avLst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stealth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85" name="Shape 85"/>
            <p:cNvGrpSpPr/>
            <p:nvPr/>
          </p:nvGrpSpPr>
          <p:grpSpPr>
            <a:xfrm>
              <a:off x="7991100" y="2675225"/>
              <a:ext cx="572700" cy="572700"/>
              <a:chOff x="7185125" y="2710600"/>
              <a:chExt cx="572700" cy="572700"/>
            </a:xfrm>
          </p:grpSpPr>
          <p:sp>
            <p:nvSpPr>
              <p:cNvPr id="86" name="Shape 86"/>
              <p:cNvSpPr/>
              <p:nvPr/>
            </p:nvSpPr>
            <p:spPr>
              <a:xfrm>
                <a:off x="7185125" y="2710600"/>
                <a:ext cx="572700" cy="572700"/>
              </a:xfrm>
              <a:prstGeom prst="ellipse">
                <a:avLst/>
              </a:prstGeom>
              <a:noFill/>
              <a:ln cap="flat" cmpd="sng" w="19050">
                <a:solidFill>
                  <a:schemeClr val="accent3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Shape 87"/>
              <p:cNvSpPr txBox="1"/>
              <p:nvPr/>
            </p:nvSpPr>
            <p:spPr>
              <a:xfrm>
                <a:off x="7263725" y="2781950"/>
                <a:ext cx="415500" cy="36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rPr lang="en" sz="1800">
                    <a:solidFill>
                      <a:schemeClr val="accent3"/>
                    </a:solidFill>
                    <a:latin typeface="Average"/>
                    <a:ea typeface="Average"/>
                    <a:cs typeface="Average"/>
                    <a:sym typeface="Average"/>
                  </a:rPr>
                  <a:t>S</a:t>
                </a:r>
                <a:r>
                  <a:rPr baseline="-25000" lang="en" sz="1800">
                    <a:solidFill>
                      <a:schemeClr val="accent3"/>
                    </a:solidFill>
                    <a:latin typeface="Average"/>
                    <a:ea typeface="Average"/>
                    <a:cs typeface="Average"/>
                    <a:sym typeface="Average"/>
                  </a:rPr>
                  <a:t>1</a:t>
                </a:r>
              </a:p>
            </p:txBody>
          </p:sp>
        </p:grpSp>
        <p:sp>
          <p:nvSpPr>
            <p:cNvPr id="88" name="Shape 88"/>
            <p:cNvSpPr txBox="1"/>
            <p:nvPr/>
          </p:nvSpPr>
          <p:spPr>
            <a:xfrm>
              <a:off x="5445312" y="2173325"/>
              <a:ext cx="3024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>
                  <a:solidFill>
                    <a:schemeClr val="accent5"/>
                  </a:solidFill>
                  <a:latin typeface="Average"/>
                  <a:ea typeface="Average"/>
                  <a:cs typeface="Average"/>
                  <a:sym typeface="Average"/>
                </a:rPr>
                <a:t>a</a:t>
              </a:r>
            </a:p>
          </p:txBody>
        </p:sp>
        <p:cxnSp>
          <p:nvCxnSpPr>
            <p:cNvPr id="89" name="Shape 89"/>
            <p:cNvCxnSpPr>
              <a:stCxn id="90" idx="0"/>
            </p:cNvCxnSpPr>
            <p:nvPr/>
          </p:nvCxnSpPr>
          <p:spPr>
            <a:xfrm flipH="1" rot="10800000">
              <a:off x="4965175" y="2303225"/>
              <a:ext cx="3383400" cy="3720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lg" w="lg" type="none"/>
              <a:tailEnd len="lg" w="lg" type="stealth"/>
            </a:ln>
          </p:spPr>
        </p:cxnSp>
        <p:cxnSp>
          <p:nvCxnSpPr>
            <p:cNvPr id="91" name="Shape 91"/>
            <p:cNvCxnSpPr>
              <a:stCxn id="90" idx="0"/>
            </p:cNvCxnSpPr>
            <p:nvPr/>
          </p:nvCxnSpPr>
          <p:spPr>
            <a:xfrm flipH="1" rot="10800000">
              <a:off x="4965175" y="2310425"/>
              <a:ext cx="1365900" cy="3648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lg" w="lg" type="none"/>
              <a:tailEnd len="lg" w="lg" type="stealth"/>
            </a:ln>
          </p:spPr>
        </p:cxnSp>
      </p:grpSp>
      <p:grpSp>
        <p:nvGrpSpPr>
          <p:cNvPr id="92" name="Shape 92"/>
          <p:cNvGrpSpPr/>
          <p:nvPr/>
        </p:nvGrpSpPr>
        <p:grpSpPr>
          <a:xfrm>
            <a:off x="4965175" y="3208825"/>
            <a:ext cx="3598575" cy="1304425"/>
            <a:chOff x="4965175" y="3208825"/>
            <a:chExt cx="3598575" cy="1304425"/>
          </a:xfrm>
        </p:grpSpPr>
        <p:sp>
          <p:nvSpPr>
            <p:cNvPr id="93" name="Shape 93"/>
            <p:cNvSpPr/>
            <p:nvPr/>
          </p:nvSpPr>
          <p:spPr>
            <a:xfrm>
              <a:off x="7991050" y="3940550"/>
              <a:ext cx="572700" cy="572700"/>
            </a:xfrm>
            <a:prstGeom prst="ellipse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6020250" y="3208825"/>
              <a:ext cx="415500" cy="793500"/>
            </a:xfrm>
            <a:prstGeom prst="arc">
              <a:avLst>
                <a:gd fmla="val 17017296" name="adj1"/>
                <a:gd fmla="val 4203123" name="adj2"/>
              </a:avLst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stealth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95" name="Shape 95"/>
            <p:cNvGrpSpPr/>
            <p:nvPr/>
          </p:nvGrpSpPr>
          <p:grpSpPr>
            <a:xfrm>
              <a:off x="6020250" y="3940550"/>
              <a:ext cx="572700" cy="572700"/>
              <a:chOff x="5214275" y="3975925"/>
              <a:chExt cx="572700" cy="572700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5214275" y="3975925"/>
                <a:ext cx="572700" cy="572700"/>
              </a:xfrm>
              <a:prstGeom prst="ellipse">
                <a:avLst/>
              </a:prstGeom>
              <a:noFill/>
              <a:ln cap="flat" cmpd="sng" w="19050">
                <a:solidFill>
                  <a:schemeClr val="accent3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Shape 97"/>
              <p:cNvSpPr txBox="1"/>
              <p:nvPr/>
            </p:nvSpPr>
            <p:spPr>
              <a:xfrm>
                <a:off x="5292875" y="4037700"/>
                <a:ext cx="415500" cy="36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rPr lang="en" sz="1800">
                    <a:solidFill>
                      <a:schemeClr val="accent3"/>
                    </a:solidFill>
                    <a:latin typeface="Average"/>
                    <a:ea typeface="Average"/>
                    <a:cs typeface="Average"/>
                    <a:sym typeface="Average"/>
                  </a:rPr>
                  <a:t>S</a:t>
                </a:r>
                <a:r>
                  <a:rPr baseline="-25000" lang="en" sz="1800">
                    <a:solidFill>
                      <a:schemeClr val="accent3"/>
                    </a:solidFill>
                    <a:latin typeface="Average"/>
                    <a:ea typeface="Average"/>
                    <a:cs typeface="Average"/>
                    <a:sym typeface="Average"/>
                  </a:rPr>
                  <a:t>2</a:t>
                </a:r>
              </a:p>
            </p:txBody>
          </p:sp>
        </p:grpSp>
        <p:sp>
          <p:nvSpPr>
            <p:cNvPr id="98" name="Shape 98"/>
            <p:cNvSpPr/>
            <p:nvPr/>
          </p:nvSpPr>
          <p:spPr>
            <a:xfrm>
              <a:off x="7991050" y="3208825"/>
              <a:ext cx="415500" cy="793500"/>
            </a:xfrm>
            <a:prstGeom prst="arc">
              <a:avLst>
                <a:gd fmla="val 17017296" name="adj1"/>
                <a:gd fmla="val 4203123" name="adj2"/>
              </a:avLst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stealth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 txBox="1"/>
            <p:nvPr/>
          </p:nvSpPr>
          <p:spPr>
            <a:xfrm>
              <a:off x="8069600" y="4002325"/>
              <a:ext cx="4155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8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S</a:t>
              </a:r>
              <a:r>
                <a:rPr baseline="-25000" lang="en" sz="18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2</a:t>
              </a:r>
            </a:p>
          </p:txBody>
        </p:sp>
        <p:sp>
          <p:nvSpPr>
            <p:cNvPr id="100" name="Shape 100"/>
            <p:cNvSpPr txBox="1"/>
            <p:nvPr/>
          </p:nvSpPr>
          <p:spPr>
            <a:xfrm>
              <a:off x="5445325" y="3321175"/>
              <a:ext cx="3024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>
                  <a:solidFill>
                    <a:schemeClr val="accent5"/>
                  </a:solidFill>
                  <a:latin typeface="Average"/>
                  <a:ea typeface="Average"/>
                  <a:cs typeface="Average"/>
                  <a:sym typeface="Average"/>
                </a:rPr>
                <a:t>b</a:t>
              </a:r>
            </a:p>
          </p:txBody>
        </p:sp>
        <p:cxnSp>
          <p:nvCxnSpPr>
            <p:cNvPr id="101" name="Shape 101"/>
            <p:cNvCxnSpPr>
              <a:stCxn id="90" idx="2"/>
            </p:cNvCxnSpPr>
            <p:nvPr/>
          </p:nvCxnSpPr>
          <p:spPr>
            <a:xfrm>
              <a:off x="4965175" y="3247925"/>
              <a:ext cx="1408800" cy="3432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lg" w="lg" type="none"/>
              <a:tailEnd len="lg" w="lg" type="stealth"/>
            </a:ln>
          </p:spPr>
        </p:cxnSp>
        <p:cxnSp>
          <p:nvCxnSpPr>
            <p:cNvPr id="102" name="Shape 102"/>
            <p:cNvCxnSpPr>
              <a:stCxn id="90" idx="2"/>
            </p:cNvCxnSpPr>
            <p:nvPr/>
          </p:nvCxnSpPr>
          <p:spPr>
            <a:xfrm>
              <a:off x="4965175" y="3247925"/>
              <a:ext cx="3318900" cy="3219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lg" w="lg" type="none"/>
              <a:tailEnd len="lg" w="lg" type="stealth"/>
            </a:ln>
          </p:spPr>
        </p:cxnSp>
      </p:grpSp>
      <p:grpSp>
        <p:nvGrpSpPr>
          <p:cNvPr id="103" name="Shape 103"/>
          <p:cNvGrpSpPr/>
          <p:nvPr/>
        </p:nvGrpSpPr>
        <p:grpSpPr>
          <a:xfrm>
            <a:off x="4543825" y="2675225"/>
            <a:ext cx="842725" cy="572700"/>
            <a:chOff x="4556875" y="1774725"/>
            <a:chExt cx="842725" cy="572700"/>
          </a:xfrm>
        </p:grpSpPr>
        <p:sp>
          <p:nvSpPr>
            <p:cNvPr id="90" name="Shape 90"/>
            <p:cNvSpPr/>
            <p:nvPr/>
          </p:nvSpPr>
          <p:spPr>
            <a:xfrm>
              <a:off x="4556875" y="1774725"/>
              <a:ext cx="842700" cy="5727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04" name="Shape 104"/>
            <p:cNvSpPr txBox="1"/>
            <p:nvPr/>
          </p:nvSpPr>
          <p:spPr>
            <a:xfrm>
              <a:off x="4556900" y="1824525"/>
              <a:ext cx="842700" cy="4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8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Client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CORFU: Holes and </a:t>
            </a:r>
            <a:r>
              <a:rPr i="1" lang="en"/>
              <a:t>fill</a:t>
            </a:r>
          </a:p>
        </p:txBody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What if a writer fails between getting a location and writing?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Hole in the log!</a:t>
            </a:r>
          </a:p>
          <a:p>
            <a:pPr indent="-342900" lvl="1" marL="9144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800"/>
              <a:t>Can block applications which require complete logs (e.g. SMR)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Provide a </a:t>
            </a:r>
            <a:r>
              <a:rPr i="1" lang="en" sz="2200"/>
              <a:t>fill</a:t>
            </a:r>
            <a:r>
              <a:rPr lang="en" sz="2200"/>
              <a:t> command to fill holes with junk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Anyone can call </a:t>
            </a:r>
            <a:r>
              <a:rPr i="1" lang="en" sz="1800"/>
              <a:t>fill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If a writer was just slow, it will have to retry </a:t>
            </a:r>
          </a:p>
        </p:txBody>
      </p:sp>
      <p:sp>
        <p:nvSpPr>
          <p:cNvPr id="394" name="Shape 39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CORFU: Replication</a:t>
            </a:r>
          </a:p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Shards can be replicated however we want</a:t>
            </a:r>
          </a:p>
          <a:p>
            <a:pPr indent="-342900" lvl="1" marL="9144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800"/>
              <a:t>Chain replication is good for low replication factors (2-5)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On failure, replacement server can take writes immediately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Copying over the old log can happen in the background.</a:t>
            </a:r>
          </a:p>
        </p:txBody>
      </p:sp>
      <p:sp>
        <p:nvSpPr>
          <p:cNvPr id="401" name="Shape 40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sp>
        <p:nvSpPr>
          <p:cNvPr id="407" name="Shape 40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Paxos: Fault-Tolerant SMR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2099" y="1622300"/>
            <a:ext cx="1492524" cy="18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6534300" cy="367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000"/>
              <a:t>Devised by Leslie Lamport, originally in 1989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Written as “The Part-Time Parliament”</a:t>
            </a:r>
          </a:p>
          <a:p>
            <a:pPr indent="-2286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Abstract: </a:t>
            </a:r>
            <a:r>
              <a:rPr i="1" lang="en"/>
              <a:t>Recent archaeological discoveries on the island of Paxos reveal that the parliament functioned despite the peripatetic propensity of its part-time legislators. The legislators maintained consistent copies of the parliamentary record, despite their frequent forays from the chamber and the forgetfulness of their messengers. The Paxon parliament’s protocol provides a new way of implementing the state-machine approach to the design of distributed systems.</a:t>
            </a: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 sz="2000"/>
              <a:t>Rejected as unimportant and too confusing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Paxos: The Lost Manuscript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000"/>
              <a:t>Finally published in 1998 after it was put into use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Published as a “lost manuscript” with notes from Keith Marzullo</a:t>
            </a:r>
          </a:p>
          <a:p>
            <a:pPr indent="-330200" lvl="1" marL="9144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i="1" lang="en" sz="1600"/>
              <a:t>“This submission was recently discovered behind a filing cabinet in the TOCS editorial office. Despite its age, the editor-in-chief felt that it was worth publishing. Because the author is currently doing field work in the Greek isles and cannot be reached, I was asked to prepare it for publication.”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“Paxos Made Simple” simplified the explanation…a bit too much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Abstract: </a:t>
            </a:r>
            <a:r>
              <a:rPr i="1" lang="en" sz="1600"/>
              <a:t>The Paxos algorithm, when presented in plain English, is very simple.</a:t>
            </a:r>
          </a:p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Paxos Made Moderately Complex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123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br>
              <a:rPr lang="en" sz="2000"/>
            </a:br>
            <a:r>
              <a:rPr lang="en" sz="2000"/>
              <a:t>Robbert van Renesse and Deniz Altinbuken (Cornell University)</a:t>
            </a:r>
            <a:br>
              <a:rPr lang="en" sz="2000"/>
            </a:br>
            <a:r>
              <a:rPr lang="en" sz="2000"/>
              <a:t>ACM Computing Surveys, 2015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2446550"/>
            <a:ext cx="8520600" cy="212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“The Part-Time Parliament” was too confusing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“Paxos Made Simple” was overly simplified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Better to make it moderately complex!</a:t>
            </a:r>
            <a:br>
              <a:rPr lang="en" sz="2000"/>
            </a:br>
            <a:r>
              <a:rPr lang="en"/>
              <a:t>	Much easier to understand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8425" y="2109673"/>
            <a:ext cx="1533575" cy="165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8525" y="2109675"/>
            <a:ext cx="1190020" cy="165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Paxos Structure</a:t>
            </a:r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36" name="Shape 136"/>
          <p:cNvSpPr txBox="1"/>
          <p:nvPr/>
        </p:nvSpPr>
        <p:spPr>
          <a:xfrm>
            <a:off x="1450200" y="4681000"/>
            <a:ext cx="7040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1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Figure from James Mickens. ;login: logout. </a:t>
            </a:r>
            <a:r>
              <a:rPr i="1" lang="en" sz="11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The Saddest Moment</a:t>
            </a:r>
            <a:r>
              <a:rPr lang="en" sz="11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. May 2013</a:t>
            </a:r>
          </a:p>
        </p:txBody>
      </p:sp>
      <p:pic>
        <p:nvPicPr>
          <p:cNvPr descr="mickens-network-protocol-graph.png"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200" y="1164824"/>
            <a:ext cx="6243611" cy="33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Paxos Structure</a:t>
            </a:r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144" name="Shape 144"/>
          <p:cNvGrpSpPr/>
          <p:nvPr/>
        </p:nvGrpSpPr>
        <p:grpSpPr>
          <a:xfrm>
            <a:off x="2479550" y="1836450"/>
            <a:ext cx="4185000" cy="2048575"/>
            <a:chOff x="2479550" y="1836450"/>
            <a:chExt cx="4185000" cy="2048575"/>
          </a:xfrm>
        </p:grpSpPr>
        <p:cxnSp>
          <p:nvCxnSpPr>
            <p:cNvPr id="145" name="Shape 145"/>
            <p:cNvCxnSpPr>
              <a:stCxn id="146" idx="4"/>
              <a:endCxn id="147" idx="0"/>
            </p:cNvCxnSpPr>
            <p:nvPr/>
          </p:nvCxnSpPr>
          <p:spPr>
            <a:xfrm flipH="1">
              <a:off x="2479650" y="1836450"/>
              <a:ext cx="10461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8" name="Shape 148"/>
            <p:cNvCxnSpPr>
              <a:stCxn id="146" idx="4"/>
              <a:endCxn id="149" idx="0"/>
            </p:cNvCxnSpPr>
            <p:nvPr/>
          </p:nvCxnSpPr>
          <p:spPr>
            <a:xfrm>
              <a:off x="3525750" y="1836450"/>
              <a:ext cx="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50" name="Shape 150"/>
            <p:cNvCxnSpPr>
              <a:stCxn id="146" idx="4"/>
              <a:endCxn id="151" idx="0"/>
            </p:cNvCxnSpPr>
            <p:nvPr/>
          </p:nvCxnSpPr>
          <p:spPr>
            <a:xfrm>
              <a:off x="3525750" y="1836450"/>
              <a:ext cx="10464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52" name="Shape 152"/>
            <p:cNvCxnSpPr>
              <a:stCxn id="146" idx="4"/>
              <a:endCxn id="153" idx="0"/>
            </p:cNvCxnSpPr>
            <p:nvPr/>
          </p:nvCxnSpPr>
          <p:spPr>
            <a:xfrm>
              <a:off x="3525750" y="1836450"/>
              <a:ext cx="20925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54" name="Shape 154"/>
            <p:cNvCxnSpPr>
              <a:stCxn id="146" idx="4"/>
              <a:endCxn id="155" idx="0"/>
            </p:cNvCxnSpPr>
            <p:nvPr/>
          </p:nvCxnSpPr>
          <p:spPr>
            <a:xfrm>
              <a:off x="3525750" y="1836450"/>
              <a:ext cx="31386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56" name="Shape 156"/>
            <p:cNvCxnSpPr>
              <a:stCxn id="157" idx="4"/>
              <a:endCxn id="147" idx="0"/>
            </p:cNvCxnSpPr>
            <p:nvPr/>
          </p:nvCxnSpPr>
          <p:spPr>
            <a:xfrm flipH="1">
              <a:off x="2479750" y="1836450"/>
              <a:ext cx="20922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58" name="Shape 158"/>
            <p:cNvCxnSpPr>
              <a:stCxn id="157" idx="4"/>
              <a:endCxn id="149" idx="0"/>
            </p:cNvCxnSpPr>
            <p:nvPr/>
          </p:nvCxnSpPr>
          <p:spPr>
            <a:xfrm flipH="1">
              <a:off x="3525850" y="1836450"/>
              <a:ext cx="10461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59" name="Shape 159"/>
            <p:cNvCxnSpPr>
              <a:stCxn id="157" idx="4"/>
              <a:endCxn id="151" idx="0"/>
            </p:cNvCxnSpPr>
            <p:nvPr/>
          </p:nvCxnSpPr>
          <p:spPr>
            <a:xfrm>
              <a:off x="4571950" y="1836450"/>
              <a:ext cx="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60" name="Shape 160"/>
            <p:cNvCxnSpPr>
              <a:stCxn id="157" idx="4"/>
              <a:endCxn id="153" idx="0"/>
            </p:cNvCxnSpPr>
            <p:nvPr/>
          </p:nvCxnSpPr>
          <p:spPr>
            <a:xfrm>
              <a:off x="4571950" y="1836450"/>
              <a:ext cx="10464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61" name="Shape 161"/>
            <p:cNvCxnSpPr>
              <a:stCxn id="157" idx="4"/>
              <a:endCxn id="155" idx="0"/>
            </p:cNvCxnSpPr>
            <p:nvPr/>
          </p:nvCxnSpPr>
          <p:spPr>
            <a:xfrm>
              <a:off x="4571950" y="1836450"/>
              <a:ext cx="20925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62" name="Shape 162"/>
            <p:cNvCxnSpPr>
              <a:stCxn id="163" idx="4"/>
              <a:endCxn id="147" idx="0"/>
            </p:cNvCxnSpPr>
            <p:nvPr/>
          </p:nvCxnSpPr>
          <p:spPr>
            <a:xfrm flipH="1">
              <a:off x="2479550" y="1836450"/>
              <a:ext cx="31386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64" name="Shape 164"/>
            <p:cNvCxnSpPr>
              <a:stCxn id="163" idx="4"/>
              <a:endCxn id="149" idx="0"/>
            </p:cNvCxnSpPr>
            <p:nvPr/>
          </p:nvCxnSpPr>
          <p:spPr>
            <a:xfrm flipH="1">
              <a:off x="3525950" y="1836450"/>
              <a:ext cx="20922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65" name="Shape 165"/>
            <p:cNvCxnSpPr>
              <a:stCxn id="163" idx="4"/>
              <a:endCxn id="151" idx="0"/>
            </p:cNvCxnSpPr>
            <p:nvPr/>
          </p:nvCxnSpPr>
          <p:spPr>
            <a:xfrm flipH="1">
              <a:off x="4572050" y="1836450"/>
              <a:ext cx="10461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66" name="Shape 166"/>
            <p:cNvCxnSpPr>
              <a:stCxn id="163" idx="4"/>
              <a:endCxn id="153" idx="0"/>
            </p:cNvCxnSpPr>
            <p:nvPr/>
          </p:nvCxnSpPr>
          <p:spPr>
            <a:xfrm>
              <a:off x="5618150" y="1836450"/>
              <a:ext cx="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67" name="Shape 167"/>
            <p:cNvCxnSpPr>
              <a:stCxn id="163" idx="4"/>
              <a:endCxn id="155" idx="0"/>
            </p:cNvCxnSpPr>
            <p:nvPr/>
          </p:nvCxnSpPr>
          <p:spPr>
            <a:xfrm>
              <a:off x="5618150" y="1836450"/>
              <a:ext cx="10464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68" name="Shape 168"/>
            <p:cNvCxnSpPr>
              <a:stCxn id="169" idx="0"/>
              <a:endCxn id="147" idx="4"/>
            </p:cNvCxnSpPr>
            <p:nvPr/>
          </p:nvCxnSpPr>
          <p:spPr>
            <a:xfrm rot="10800000">
              <a:off x="2479750" y="3089600"/>
              <a:ext cx="10461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70" name="Shape 170"/>
            <p:cNvCxnSpPr>
              <a:stCxn id="147" idx="4"/>
              <a:endCxn id="171" idx="0"/>
            </p:cNvCxnSpPr>
            <p:nvPr/>
          </p:nvCxnSpPr>
          <p:spPr>
            <a:xfrm>
              <a:off x="2479600" y="3089725"/>
              <a:ext cx="20925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72" name="Shape 172"/>
            <p:cNvCxnSpPr>
              <a:stCxn id="147" idx="4"/>
              <a:endCxn id="173" idx="0"/>
            </p:cNvCxnSpPr>
            <p:nvPr/>
          </p:nvCxnSpPr>
          <p:spPr>
            <a:xfrm>
              <a:off x="2479600" y="3089725"/>
              <a:ext cx="31386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74" name="Shape 174"/>
            <p:cNvCxnSpPr>
              <a:stCxn id="149" idx="4"/>
              <a:endCxn id="169" idx="0"/>
            </p:cNvCxnSpPr>
            <p:nvPr/>
          </p:nvCxnSpPr>
          <p:spPr>
            <a:xfrm>
              <a:off x="3525800" y="3089725"/>
              <a:ext cx="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75" name="Shape 175"/>
            <p:cNvCxnSpPr>
              <a:stCxn id="149" idx="4"/>
              <a:endCxn id="171" idx="0"/>
            </p:cNvCxnSpPr>
            <p:nvPr/>
          </p:nvCxnSpPr>
          <p:spPr>
            <a:xfrm>
              <a:off x="3525800" y="3089725"/>
              <a:ext cx="10464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76" name="Shape 176"/>
            <p:cNvCxnSpPr>
              <a:stCxn id="149" idx="4"/>
              <a:endCxn id="173" idx="0"/>
            </p:cNvCxnSpPr>
            <p:nvPr/>
          </p:nvCxnSpPr>
          <p:spPr>
            <a:xfrm>
              <a:off x="3525800" y="3089725"/>
              <a:ext cx="20925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77" name="Shape 177"/>
            <p:cNvCxnSpPr>
              <a:stCxn id="151" idx="4"/>
              <a:endCxn id="169" idx="0"/>
            </p:cNvCxnSpPr>
            <p:nvPr/>
          </p:nvCxnSpPr>
          <p:spPr>
            <a:xfrm flipH="1">
              <a:off x="3525900" y="3089725"/>
              <a:ext cx="10461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78" name="Shape 178"/>
            <p:cNvCxnSpPr>
              <a:stCxn id="151" idx="4"/>
              <a:endCxn id="171" idx="0"/>
            </p:cNvCxnSpPr>
            <p:nvPr/>
          </p:nvCxnSpPr>
          <p:spPr>
            <a:xfrm>
              <a:off x="4572000" y="3089725"/>
              <a:ext cx="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79" name="Shape 179"/>
            <p:cNvCxnSpPr>
              <a:stCxn id="151" idx="4"/>
              <a:endCxn id="173" idx="0"/>
            </p:cNvCxnSpPr>
            <p:nvPr/>
          </p:nvCxnSpPr>
          <p:spPr>
            <a:xfrm>
              <a:off x="4572000" y="3089725"/>
              <a:ext cx="10464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80" name="Shape 180"/>
            <p:cNvCxnSpPr>
              <a:stCxn id="153" idx="4"/>
              <a:endCxn id="169" idx="0"/>
            </p:cNvCxnSpPr>
            <p:nvPr/>
          </p:nvCxnSpPr>
          <p:spPr>
            <a:xfrm flipH="1">
              <a:off x="3526000" y="3089725"/>
              <a:ext cx="20922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81" name="Shape 181"/>
            <p:cNvCxnSpPr>
              <a:stCxn id="153" idx="4"/>
              <a:endCxn id="171" idx="0"/>
            </p:cNvCxnSpPr>
            <p:nvPr/>
          </p:nvCxnSpPr>
          <p:spPr>
            <a:xfrm flipH="1">
              <a:off x="4572100" y="3089725"/>
              <a:ext cx="10461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82" name="Shape 182"/>
            <p:cNvCxnSpPr>
              <a:stCxn id="153" idx="4"/>
              <a:endCxn id="173" idx="0"/>
            </p:cNvCxnSpPr>
            <p:nvPr/>
          </p:nvCxnSpPr>
          <p:spPr>
            <a:xfrm>
              <a:off x="5618200" y="3089725"/>
              <a:ext cx="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83" name="Shape 183"/>
            <p:cNvCxnSpPr>
              <a:stCxn id="155" idx="4"/>
              <a:endCxn id="169" idx="0"/>
            </p:cNvCxnSpPr>
            <p:nvPr/>
          </p:nvCxnSpPr>
          <p:spPr>
            <a:xfrm flipH="1">
              <a:off x="3525800" y="3089725"/>
              <a:ext cx="31386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84" name="Shape 184"/>
            <p:cNvCxnSpPr>
              <a:stCxn id="155" idx="4"/>
              <a:endCxn id="171" idx="0"/>
            </p:cNvCxnSpPr>
            <p:nvPr/>
          </p:nvCxnSpPr>
          <p:spPr>
            <a:xfrm flipH="1">
              <a:off x="4572200" y="3089725"/>
              <a:ext cx="20922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85" name="Shape 185"/>
            <p:cNvCxnSpPr>
              <a:stCxn id="155" idx="4"/>
              <a:endCxn id="173" idx="0"/>
            </p:cNvCxnSpPr>
            <p:nvPr/>
          </p:nvCxnSpPr>
          <p:spPr>
            <a:xfrm flipH="1">
              <a:off x="5618300" y="3089725"/>
              <a:ext cx="1046100" cy="7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186" name="Shape 186"/>
          <p:cNvGrpSpPr/>
          <p:nvPr/>
        </p:nvGrpSpPr>
        <p:grpSpPr>
          <a:xfrm>
            <a:off x="2250550" y="1378350"/>
            <a:ext cx="4642900" cy="2964650"/>
            <a:chOff x="2250550" y="1378350"/>
            <a:chExt cx="4642900" cy="2964650"/>
          </a:xfrm>
        </p:grpSpPr>
        <p:sp>
          <p:nvSpPr>
            <p:cNvPr id="157" name="Shape 157"/>
            <p:cNvSpPr/>
            <p:nvPr/>
          </p:nvSpPr>
          <p:spPr>
            <a:xfrm>
              <a:off x="4342900" y="1378350"/>
              <a:ext cx="458100" cy="458100"/>
            </a:xfrm>
            <a:prstGeom prst="ellipse">
              <a:avLst/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3296700" y="1378350"/>
              <a:ext cx="458100" cy="458100"/>
            </a:xfrm>
            <a:prstGeom prst="ellipse">
              <a:avLst/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5389100" y="1378350"/>
              <a:ext cx="458100" cy="458100"/>
            </a:xfrm>
            <a:prstGeom prst="ellipse">
              <a:avLst/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4342950" y="2631625"/>
              <a:ext cx="458100" cy="458100"/>
            </a:xfrm>
            <a:prstGeom prst="ellipse">
              <a:avLst/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2250550" y="2631625"/>
              <a:ext cx="458100" cy="458100"/>
            </a:xfrm>
            <a:prstGeom prst="ellipse">
              <a:avLst/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5389150" y="2631625"/>
              <a:ext cx="458100" cy="458100"/>
            </a:xfrm>
            <a:prstGeom prst="ellipse">
              <a:avLst/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3296750" y="2631625"/>
              <a:ext cx="458100" cy="458100"/>
            </a:xfrm>
            <a:prstGeom prst="ellipse">
              <a:avLst/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6435350" y="2631625"/>
              <a:ext cx="458100" cy="458100"/>
            </a:xfrm>
            <a:prstGeom prst="ellipse">
              <a:avLst/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3296800" y="3884900"/>
              <a:ext cx="458100" cy="458100"/>
            </a:xfrm>
            <a:prstGeom prst="ellipse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4343000" y="3884900"/>
              <a:ext cx="458100" cy="458100"/>
            </a:xfrm>
            <a:prstGeom prst="ellipse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5389200" y="3884900"/>
              <a:ext cx="458100" cy="458100"/>
            </a:xfrm>
            <a:prstGeom prst="ellipse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87" name="Shape 187"/>
          <p:cNvSpPr txBox="1"/>
          <p:nvPr/>
        </p:nvSpPr>
        <p:spPr>
          <a:xfrm>
            <a:off x="2144300" y="1378350"/>
            <a:ext cx="1152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00FF00"/>
                </a:solidFill>
                <a:latin typeface="Average"/>
                <a:ea typeface="Average"/>
                <a:cs typeface="Average"/>
                <a:sym typeface="Average"/>
              </a:rPr>
              <a:t>Proposers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1098250" y="2631625"/>
            <a:ext cx="1152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Acceptors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2250600" y="3884900"/>
            <a:ext cx="1046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6D9EEB"/>
                </a:solidFill>
                <a:latin typeface="Average"/>
                <a:ea typeface="Average"/>
                <a:cs typeface="Average"/>
                <a:sym typeface="Average"/>
              </a:rPr>
              <a:t>Learners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Moderate Complexity: Notation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162" y="1849625"/>
            <a:ext cx="5519675" cy="283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97" name="Shape 197"/>
          <p:cNvSpPr txBox="1"/>
          <p:nvPr/>
        </p:nvSpPr>
        <p:spPr>
          <a:xfrm>
            <a:off x="5411250" y="4681000"/>
            <a:ext cx="3078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1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Figure from van Renesse and Altinbuken 2015</a:t>
            </a:r>
          </a:p>
        </p:txBody>
      </p:sp>
      <p:grpSp>
        <p:nvGrpSpPr>
          <p:cNvPr id="198" name="Shape 198"/>
          <p:cNvGrpSpPr/>
          <p:nvPr/>
        </p:nvGrpSpPr>
        <p:grpSpPr>
          <a:xfrm>
            <a:off x="4973475" y="930175"/>
            <a:ext cx="3516900" cy="891100"/>
            <a:chOff x="4973475" y="930175"/>
            <a:chExt cx="3516900" cy="891100"/>
          </a:xfrm>
        </p:grpSpPr>
        <p:sp>
          <p:nvSpPr>
            <p:cNvPr id="199" name="Shape 199"/>
            <p:cNvSpPr txBox="1"/>
            <p:nvPr/>
          </p:nvSpPr>
          <p:spPr>
            <a:xfrm>
              <a:off x="4973475" y="930175"/>
              <a:ext cx="35169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Function as </a:t>
              </a:r>
              <a:r>
                <a:rPr lang="en" sz="1800">
                  <a:solidFill>
                    <a:srgbClr val="00FF00"/>
                  </a:solidFill>
                  <a:latin typeface="Average"/>
                  <a:ea typeface="Average"/>
                  <a:cs typeface="Average"/>
                  <a:sym typeface="Average"/>
                </a:rPr>
                <a:t>proposers </a:t>
              </a:r>
              <a:r>
                <a:rPr lang="en" sz="18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and </a:t>
              </a:r>
              <a:r>
                <a:rPr lang="en" sz="1800">
                  <a:solidFill>
                    <a:srgbClr val="6D9EEB"/>
                  </a:solidFill>
                  <a:latin typeface="Average"/>
                  <a:ea typeface="Average"/>
                  <a:cs typeface="Average"/>
                  <a:sym typeface="Average"/>
                </a:rPr>
                <a:t>learners </a:t>
              </a:r>
              <a:r>
                <a:rPr lang="en" sz="18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without persistent storage</a:t>
              </a:r>
            </a:p>
          </p:txBody>
        </p:sp>
        <p:cxnSp>
          <p:nvCxnSpPr>
            <p:cNvPr id="200" name="Shape 200"/>
            <p:cNvCxnSpPr/>
            <p:nvPr/>
          </p:nvCxnSpPr>
          <p:spPr>
            <a:xfrm flipH="1">
              <a:off x="5068050" y="1568075"/>
              <a:ext cx="231300" cy="2532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stealth"/>
            </a:ln>
          </p:spPr>
        </p:cxnSp>
      </p:grpSp>
      <p:grpSp>
        <p:nvGrpSpPr>
          <p:cNvPr id="201" name="Shape 201"/>
          <p:cNvGrpSpPr/>
          <p:nvPr/>
        </p:nvGrpSpPr>
        <p:grpSpPr>
          <a:xfrm>
            <a:off x="923925" y="1060675"/>
            <a:ext cx="2472000" cy="760600"/>
            <a:chOff x="923925" y="1060675"/>
            <a:chExt cx="2472000" cy="760600"/>
          </a:xfrm>
        </p:grpSpPr>
        <p:sp>
          <p:nvSpPr>
            <p:cNvPr id="202" name="Shape 202"/>
            <p:cNvSpPr txBox="1"/>
            <p:nvPr/>
          </p:nvSpPr>
          <p:spPr>
            <a:xfrm>
              <a:off x="923925" y="1060675"/>
              <a:ext cx="24720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8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Store data and propose to </a:t>
              </a:r>
              <a:r>
                <a:rPr lang="en" sz="1800">
                  <a:solidFill>
                    <a:srgbClr val="00FF00"/>
                  </a:solidFill>
                  <a:latin typeface="Average"/>
                  <a:ea typeface="Average"/>
                  <a:cs typeface="Average"/>
                  <a:sym typeface="Average"/>
                </a:rPr>
                <a:t>proposers</a:t>
              </a:r>
            </a:p>
          </p:txBody>
        </p:sp>
        <p:cxnSp>
          <p:nvCxnSpPr>
            <p:cNvPr id="203" name="Shape 203"/>
            <p:cNvCxnSpPr/>
            <p:nvPr/>
          </p:nvCxnSpPr>
          <p:spPr>
            <a:xfrm>
              <a:off x="2833875" y="1514075"/>
              <a:ext cx="349500" cy="3072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stealth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2182100"/>
            <a:ext cx="8520600" cy="45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914400" rtl="0">
              <a:spcBef>
                <a:spcPts val="0"/>
              </a:spcBef>
              <a:buClr>
                <a:srgbClr val="00FF00"/>
              </a:buClr>
              <a:buAutoNum type="alphaLcPeriod"/>
            </a:pPr>
            <a:r>
              <a:rPr lang="en"/>
              <a:t>Proposer proposes a ballot </a:t>
            </a:r>
            <a:r>
              <a:rPr lang="en"/>
              <a:t>b</a:t>
            </a:r>
          </a:p>
        </p:txBody>
      </p:sp>
      <p:sp>
        <p:nvSpPr>
          <p:cNvPr id="209" name="Shape 2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Single-Decree Synod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311700" y="1152475"/>
            <a:ext cx="8520600" cy="109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Decides on one command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is divided into </a:t>
            </a:r>
            <a:r>
              <a:rPr i="1" lang="en">
                <a:solidFill>
                  <a:srgbClr val="00FF00"/>
                </a:solidFill>
              </a:rPr>
              <a:t>proposers</a:t>
            </a:r>
            <a:r>
              <a:rPr lang="en"/>
              <a:t> and </a:t>
            </a:r>
            <a:r>
              <a:rPr i="1" lang="en">
                <a:solidFill>
                  <a:schemeClr val="accent4"/>
                </a:solidFill>
              </a:rPr>
              <a:t>acceptors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protocol executes in phases: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1700" y="2811950"/>
            <a:ext cx="8520600" cy="100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914400" rtl="0">
              <a:spcBef>
                <a:spcPts val="0"/>
              </a:spcBef>
              <a:buClr>
                <a:srgbClr val="00FF00"/>
              </a:buClr>
              <a:buAutoNum type="alphaLcPeriod"/>
            </a:pPr>
            <a:r>
              <a:rPr lang="en"/>
              <a:t>If </a:t>
            </a:r>
            <a:r>
              <a:rPr i="1" lang="en"/>
              <a:t>b'</a:t>
            </a:r>
            <a:r>
              <a:rPr lang="en"/>
              <a:t> &gt; </a:t>
            </a:r>
            <a:r>
              <a:rPr i="1" lang="en"/>
              <a:t>b</a:t>
            </a:r>
            <a:r>
              <a:rPr lang="en"/>
              <a:t>, update </a:t>
            </a:r>
            <a:r>
              <a:rPr i="1" lang="en"/>
              <a:t>b</a:t>
            </a:r>
            <a:r>
              <a:rPr lang="en"/>
              <a:t> and abort</a:t>
            </a:r>
            <a:br>
              <a:rPr lang="en"/>
            </a:br>
            <a:r>
              <a:rPr lang="en"/>
              <a:t>Else wait for majority of acceptors</a:t>
            </a:r>
            <a:br>
              <a:rPr lang="en"/>
            </a:br>
            <a:r>
              <a:rPr lang="en"/>
              <a:t>Request received </a:t>
            </a:r>
            <a:r>
              <a:rPr i="1" lang="en"/>
              <a:t>c</a:t>
            </a:r>
            <a:r>
              <a:rPr baseline="-25000" i="1" lang="en"/>
              <a:t>i</a:t>
            </a:r>
            <a:r>
              <a:rPr lang="en"/>
              <a:t> with highest ballot number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11700" y="2493825"/>
            <a:ext cx="8520600" cy="41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914400" rtl="0">
              <a:spcBef>
                <a:spcPts val="0"/>
              </a:spcBef>
              <a:buClr>
                <a:schemeClr val="accent4"/>
              </a:buClr>
              <a:buAutoNum type="arabicPeriod"/>
            </a:pPr>
            <a:r>
              <a:rPr lang="en"/>
              <a:t>Acceptor</a:t>
            </a:r>
            <a:r>
              <a:rPr baseline="-25000" i="1" lang="en"/>
              <a:t>i</a:t>
            </a:r>
            <a:r>
              <a:rPr lang="en"/>
              <a:t> responds with (</a:t>
            </a:r>
            <a:r>
              <a:rPr i="1" lang="en"/>
              <a:t>b'</a:t>
            </a:r>
            <a:r>
              <a:rPr lang="en"/>
              <a:t>, </a:t>
            </a:r>
            <a:r>
              <a:rPr i="1" lang="en"/>
              <a:t>c</a:t>
            </a:r>
            <a:r>
              <a:rPr baseline="-25000" i="1" lang="en"/>
              <a:t>i</a:t>
            </a:r>
            <a:r>
              <a:rPr lang="en"/>
              <a:t>)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311700" y="3754900"/>
            <a:ext cx="8520600" cy="813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914400" rtl="0">
              <a:spcBef>
                <a:spcPts val="0"/>
              </a:spcBef>
              <a:buClr>
                <a:schemeClr val="accent4"/>
              </a:buClr>
              <a:buAutoNum type="alphaLcPeriod" startAt="2"/>
            </a:pPr>
            <a:r>
              <a:rPr lang="en"/>
              <a:t>If </a:t>
            </a:r>
            <a:r>
              <a:rPr i="1" lang="en"/>
              <a:t>b'</a:t>
            </a:r>
            <a:r>
              <a:rPr lang="en"/>
              <a:t> has not changed, accept</a:t>
            </a:r>
          </a:p>
        </p:txBody>
      </p:sp>
      <p:sp>
        <p:nvSpPr>
          <p:cNvPr id="214" name="Shape 214"/>
          <p:cNvSpPr/>
          <p:nvPr/>
        </p:nvSpPr>
        <p:spPr>
          <a:xfrm>
            <a:off x="5238250" y="1024300"/>
            <a:ext cx="1388700" cy="2494500"/>
          </a:xfrm>
          <a:prstGeom prst="roundRect">
            <a:avLst>
              <a:gd fmla="val 10083" name="adj"/>
            </a:avLst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5238241" y="1024300"/>
            <a:ext cx="13887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00FF00"/>
                </a:solidFill>
                <a:latin typeface="Average"/>
                <a:ea typeface="Average"/>
                <a:cs typeface="Average"/>
                <a:sym typeface="Average"/>
              </a:rPr>
              <a:t>Proposer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1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b = 0</a:t>
            </a:r>
          </a:p>
        </p:txBody>
      </p:sp>
      <p:sp>
        <p:nvSpPr>
          <p:cNvPr id="216" name="Shape 216"/>
          <p:cNvSpPr/>
          <p:nvPr/>
        </p:nvSpPr>
        <p:spPr>
          <a:xfrm>
            <a:off x="7271175" y="1024250"/>
            <a:ext cx="1470600" cy="3023400"/>
          </a:xfrm>
          <a:prstGeom prst="roundRect">
            <a:avLst>
              <a:gd fmla="val 9574" name="adj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 txBox="1"/>
          <p:nvPr/>
        </p:nvSpPr>
        <p:spPr>
          <a:xfrm>
            <a:off x="7271164" y="1024250"/>
            <a:ext cx="13833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Acceptor</a:t>
            </a:r>
            <a:r>
              <a:rPr baseline="-25000" i="1"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i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1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b' = 0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5238241" y="1630200"/>
            <a:ext cx="13887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b = b + 1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Send </a:t>
            </a:r>
            <a:r>
              <a:rPr lang="en" sz="11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(p1a,b)</a:t>
            </a:r>
          </a:p>
        </p:txBody>
      </p:sp>
      <p:cxnSp>
        <p:nvCxnSpPr>
          <p:cNvPr id="219" name="Shape 219"/>
          <p:cNvCxnSpPr>
            <a:stCxn id="218" idx="3"/>
          </p:cNvCxnSpPr>
          <p:nvPr/>
        </p:nvCxnSpPr>
        <p:spPr>
          <a:xfrm>
            <a:off x="6626941" y="1872750"/>
            <a:ext cx="679800" cy="2169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220" name="Shape 220"/>
          <p:cNvSpPr txBox="1"/>
          <p:nvPr/>
        </p:nvSpPr>
        <p:spPr>
          <a:xfrm>
            <a:off x="7249575" y="1908650"/>
            <a:ext cx="14265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if (b' &lt; b)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  b' = b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Send </a:t>
            </a:r>
            <a:r>
              <a:rPr lang="en" sz="11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(p1b,b',c</a:t>
            </a:r>
            <a:r>
              <a:rPr baseline="-25000" lang="en" sz="11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1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</a:p>
        </p:txBody>
      </p:sp>
      <p:cxnSp>
        <p:nvCxnSpPr>
          <p:cNvPr id="221" name="Shape 221"/>
          <p:cNvCxnSpPr/>
          <p:nvPr/>
        </p:nvCxnSpPr>
        <p:spPr>
          <a:xfrm flipH="1" rot="10800000">
            <a:off x="6478325" y="2302550"/>
            <a:ext cx="793800" cy="2004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lg" w="lg" type="stealth"/>
            <a:tailEnd len="lg" w="lg" type="none"/>
          </a:ln>
        </p:spPr>
      </p:cxnSp>
      <p:sp>
        <p:nvSpPr>
          <p:cNvPr id="222" name="Shape 222"/>
          <p:cNvSpPr txBox="1"/>
          <p:nvPr/>
        </p:nvSpPr>
        <p:spPr>
          <a:xfrm>
            <a:off x="5207600" y="2306625"/>
            <a:ext cx="1533600" cy="11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if (b' &gt; b)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  b = b'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  abort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if majority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  c = b-max(c</a:t>
            </a:r>
            <a:r>
              <a:rPr baseline="-25000" lang="en" sz="11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1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1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Send </a:t>
            </a:r>
            <a:r>
              <a:rPr lang="en" sz="11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(p2a,b,c)</a:t>
            </a:r>
          </a:p>
        </p:txBody>
      </p:sp>
      <p:cxnSp>
        <p:nvCxnSpPr>
          <p:cNvPr id="223" name="Shape 223"/>
          <p:cNvCxnSpPr/>
          <p:nvPr/>
        </p:nvCxnSpPr>
        <p:spPr>
          <a:xfrm>
            <a:off x="6622525" y="3318625"/>
            <a:ext cx="702900" cy="2226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224" name="Shape 224"/>
          <p:cNvSpPr txBox="1"/>
          <p:nvPr/>
        </p:nvSpPr>
        <p:spPr>
          <a:xfrm>
            <a:off x="7249575" y="3350675"/>
            <a:ext cx="15828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if (b' == b)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1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1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ccept (b</a:t>
            </a:r>
            <a:r>
              <a:rPr lang="en" sz="11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11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,c)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100">
                <a:solidFill>
                  <a:srgbClr val="6D9EEB"/>
                </a:solidFill>
                <a:latin typeface="Consolas"/>
                <a:ea typeface="Consolas"/>
                <a:cs typeface="Consolas"/>
                <a:sym typeface="Consolas"/>
              </a:rPr>
              <a:t>Send </a:t>
            </a:r>
            <a:r>
              <a:rPr lang="en" sz="11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(p2b,b</a:t>
            </a:r>
            <a:r>
              <a:rPr lang="en" sz="11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',c)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11700" y="4223800"/>
            <a:ext cx="8520600" cy="34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</a:t>
            </a:r>
            <a:r>
              <a:rPr i="1" lang="en">
                <a:solidFill>
                  <a:srgbClr val="6D9EEB"/>
                </a:solidFill>
              </a:rPr>
              <a:t>learne</a:t>
            </a:r>
            <a:r>
              <a:rPr i="1" lang="en">
                <a:solidFill>
                  <a:srgbClr val="6D9EEB"/>
                </a:solidFill>
              </a:rPr>
              <a:t>r</a:t>
            </a:r>
            <a:r>
              <a:rPr lang="en"/>
              <a:t> learns </a:t>
            </a:r>
            <a:r>
              <a:rPr i="1" lang="en"/>
              <a:t>c</a:t>
            </a:r>
            <a:r>
              <a:rPr lang="en"/>
              <a:t> if it receives the same (p2b, b</a:t>
            </a:r>
            <a:r>
              <a:rPr lang="en"/>
              <a:t>',c) from a majority of </a:t>
            </a:r>
            <a:r>
              <a:rPr lang="en">
                <a:solidFill>
                  <a:schemeClr val="accent4"/>
                </a:solidFill>
              </a:rPr>
              <a:t>acceptors</a:t>
            </a:r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227" name="Shape 227"/>
          <p:cNvCxnSpPr/>
          <p:nvPr/>
        </p:nvCxnSpPr>
        <p:spPr>
          <a:xfrm>
            <a:off x="8555525" y="3990350"/>
            <a:ext cx="338100" cy="3267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