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4"/>
  </p:notesMasterIdLst>
  <p:sldIdLst>
    <p:sldId id="382" r:id="rId2"/>
    <p:sldId id="724" r:id="rId3"/>
    <p:sldId id="673" r:id="rId4"/>
    <p:sldId id="674" r:id="rId5"/>
    <p:sldId id="675" r:id="rId6"/>
    <p:sldId id="676" r:id="rId7"/>
    <p:sldId id="677" r:id="rId8"/>
    <p:sldId id="678" r:id="rId9"/>
    <p:sldId id="679" r:id="rId10"/>
    <p:sldId id="725" r:id="rId11"/>
    <p:sldId id="681" r:id="rId12"/>
    <p:sldId id="682" r:id="rId13"/>
    <p:sldId id="726" r:id="rId14"/>
    <p:sldId id="685" r:id="rId15"/>
    <p:sldId id="686" r:id="rId16"/>
    <p:sldId id="687" r:id="rId17"/>
    <p:sldId id="688" r:id="rId18"/>
    <p:sldId id="689" r:id="rId19"/>
    <p:sldId id="690" r:id="rId20"/>
    <p:sldId id="691" r:id="rId21"/>
    <p:sldId id="692" r:id="rId22"/>
    <p:sldId id="727" r:id="rId23"/>
    <p:sldId id="693" r:id="rId24"/>
    <p:sldId id="694" r:id="rId25"/>
    <p:sldId id="695" r:id="rId26"/>
    <p:sldId id="696" r:id="rId27"/>
    <p:sldId id="697" r:id="rId28"/>
    <p:sldId id="698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708" r:id="rId39"/>
    <p:sldId id="709" r:id="rId40"/>
    <p:sldId id="710" r:id="rId41"/>
    <p:sldId id="711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720" r:id="rId51"/>
    <p:sldId id="721" r:id="rId52"/>
    <p:sldId id="722" r:id="rId5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8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2DA265-18AE-4B5F-9DAA-A368E48ACEC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4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E5D7CE-43E4-49EE-B750-717BBF8EA38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31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CA8213-95F4-451D-80AD-2EB96565ADF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10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232C6E-A3FE-4CCE-94DE-553AC45D5C3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072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69049F-482D-4EED-A57C-4017BA63653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1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D8F019-7C8A-4E98-924B-11D9577DDB4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905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FE8A0A-4604-48C5-A471-C4B522F075A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51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E486DE-AE64-4757-8159-67E6EA6BE15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823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2E2913-5027-4C4F-A5FF-24FB7C4A323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98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BF7A1D-8FE0-4E80-AC07-16366F7A48B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1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7536C1-0B2D-450F-AC23-7069168A9B8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960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AD42C-9101-403D-B2B8-3F77371128B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854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EA22B9-5FBD-4370-B01D-6B83A548737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625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5BFEE9-726F-4BD5-AF45-BC197711997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465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422667-5C12-4D70-B1B9-3E9AD8FC148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7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74105D-3945-4704-82B4-06ECC97D3AA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251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90CC2A-AA14-4255-8DB3-C44D6BC0DA3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88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6A3898-AE68-42B9-8EBC-D770477726C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1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FD6D1E-49DA-4DE2-8653-718783168277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092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017B23-4FD7-4887-BCD6-9724AE6EC86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871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02685F-5626-4809-A18C-D7FB70D8E47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68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AB7150-F28A-44B6-AD1F-0F5C026EF7E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0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BFF5F4-4FD0-425E-BE60-DE7D8E0ACB2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39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C2071E-322A-40B8-BFF9-03998B60905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53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2D8E4F-4FA8-4894-8C34-72A62262A98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676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4D7F7-15BA-4484-BB4B-DC02F0D86235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397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58445E-EFAF-4DBB-A590-D4007D05B11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349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E0727E-2BBD-43C7-B932-A2D7665B4E9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2260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45E10F-003A-4A5E-8FC7-3636000195E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386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17356F-2EA8-41E6-B87C-CC50F4B0CC9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27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98410D-E2EE-41CD-A483-14A3A6C43ED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84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103A6-0C90-49EC-9FF9-414F4F3D5AC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1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CA8213-95F4-451D-80AD-2EB96565ADF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494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12C1A2-74C8-4013-82BC-722323929FA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0123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4EC0B4-C620-41E8-997E-77597A1EDB04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687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962F7C-E853-46C4-8B66-6F7D5B7DE57E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8979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09DEB-D1B9-4AA4-BDC6-CE8E83C7A112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15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59360A-3C43-46C9-8A68-BFFA501FF457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590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EEB663-AE7F-4B1C-9483-D8DEBDE9B17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5668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46013C-A5E4-48F4-AB1B-227B33E25AFB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944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7E62C7-5A1B-49D5-9409-E4D3226EEEEC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6935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886140-7B34-42DB-86F6-9587363A3374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255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4F2F8D-24D1-4660-AA92-63660D896FA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01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1D63B1-F783-40F0-9217-9666D106CE1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0535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0393EA-2BE7-4ECE-9EE4-EA0C13C22F7F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97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04FD5-5790-441B-A3FB-6EBB3EADBC3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7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911F4F-0FB9-4AF2-8CA5-6DD9D970FEF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1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020F7F-0C51-411F-B9B5-451E61BB9A3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02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CA8213-95F4-451D-80AD-2EB96565ADF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9600" y="4038600"/>
            <a:ext cx="93472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Distributed Systems:</a:t>
            </a:r>
            <a:br>
              <a:rPr lang="en-US" dirty="0" smtClean="0"/>
            </a:br>
            <a:r>
              <a:rPr lang="en-US" dirty="0" smtClean="0"/>
              <a:t>State Machine Replication and </a:t>
            </a:r>
            <a:br>
              <a:rPr lang="en-US" dirty="0" smtClean="0"/>
            </a:br>
            <a:r>
              <a:rPr lang="en-US" dirty="0" smtClean="0"/>
              <a:t>Chain Replication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Hakim Weatherspoon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machines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Faults </a:t>
            </a:r>
          </a:p>
          <a:p>
            <a:r>
              <a:rPr lang="en-US" sz="3600" dirty="0"/>
              <a:t>State Machine Replication</a:t>
            </a:r>
          </a:p>
          <a:p>
            <a:r>
              <a:rPr lang="en-US" sz="3600" dirty="0"/>
              <a:t>Failures Outside the state machines</a:t>
            </a:r>
          </a:p>
          <a:p>
            <a:r>
              <a:rPr lang="en-US" sz="3600" dirty="0"/>
              <a:t>Reconfiguring</a:t>
            </a:r>
          </a:p>
          <a:p>
            <a:r>
              <a:rPr lang="en-US" sz="3600" dirty="0"/>
              <a:t>Chain Replication</a:t>
            </a:r>
          </a:p>
        </p:txBody>
      </p:sp>
    </p:spTree>
    <p:extLst>
      <p:ext uri="{BB962C8B-B14F-4D97-AF65-F5344CB8AC3E}">
        <p14:creationId xmlns:p14="http://schemas.microsoft.com/office/powerpoint/2010/main" val="1463768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Faulty: behavior no longer consistent </a:t>
            </a:r>
            <a:r>
              <a:rPr lang="en-US" sz="3600" smtClean="0"/>
              <a:t>with specification </a:t>
            </a:r>
            <a:endParaRPr lang="en-US" sz="3600" dirty="0" smtClean="0"/>
          </a:p>
          <a:p>
            <a:r>
              <a:rPr lang="en-US" sz="3600" dirty="0" smtClean="0"/>
              <a:t>Byzantine </a:t>
            </a:r>
            <a:r>
              <a:rPr lang="en-US" sz="3600" dirty="0"/>
              <a:t>Faults:</a:t>
            </a:r>
          </a:p>
          <a:p>
            <a:pPr lvl="1"/>
            <a:r>
              <a:rPr lang="en-US" sz="3200" dirty="0"/>
              <a:t>Malicious/arbitrary behavior by faulty components.</a:t>
            </a:r>
          </a:p>
          <a:p>
            <a:pPr lvl="1"/>
            <a:r>
              <a:rPr lang="en-US" sz="3200" dirty="0"/>
              <a:t>Weakest possible failure assumption.</a:t>
            </a:r>
          </a:p>
          <a:p>
            <a:r>
              <a:rPr lang="en-US" sz="3600" dirty="0"/>
              <a:t>Fail-Stop Faults:</a:t>
            </a:r>
          </a:p>
          <a:p>
            <a:pPr lvl="1"/>
            <a:r>
              <a:rPr lang="en-US" sz="3200" dirty="0"/>
              <a:t>Changes to fail state and stops.</a:t>
            </a:r>
          </a:p>
          <a:p>
            <a:r>
              <a:rPr lang="en-US" sz="3600" dirty="0"/>
              <a:t>Crash Faults:</a:t>
            </a:r>
          </a:p>
          <a:p>
            <a:pPr lvl="1"/>
            <a:r>
              <a:rPr lang="en-US" sz="3200" dirty="0"/>
              <a:t>Not mentioned in tutorial.</a:t>
            </a:r>
          </a:p>
          <a:p>
            <a:pPr lvl="1"/>
            <a:r>
              <a:rPr lang="en-US" sz="3200" dirty="0"/>
              <a:t>It is an omission failure, similar to fail-stop</a:t>
            </a:r>
          </a:p>
        </p:txBody>
      </p:sp>
    </p:spTree>
    <p:extLst>
      <p:ext uri="{BB962C8B-B14F-4D97-AF65-F5344CB8AC3E}">
        <p14:creationId xmlns:p14="http://schemas.microsoft.com/office/powerpoint/2010/main" val="1163135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Tolerating 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 fault tolerant</a:t>
            </a:r>
          </a:p>
          <a:p>
            <a:pPr lvl="1"/>
            <a:r>
              <a:rPr lang="en-US" sz="3200" dirty="0"/>
              <a:t>≤ t components become faulty</a:t>
            </a:r>
          </a:p>
          <a:p>
            <a:pPr lvl="1"/>
            <a:r>
              <a:rPr lang="en-US" sz="3200" dirty="0"/>
              <a:t>Simply where the guarantees end.</a:t>
            </a:r>
          </a:p>
          <a:p>
            <a:r>
              <a:rPr lang="en-US" sz="3600" dirty="0"/>
              <a:t>Statistical Measures</a:t>
            </a:r>
          </a:p>
          <a:p>
            <a:pPr lvl="1"/>
            <a:r>
              <a:rPr lang="en-US" sz="3200" dirty="0"/>
              <a:t>Mean time between failures</a:t>
            </a:r>
          </a:p>
          <a:p>
            <a:pPr lvl="1"/>
            <a:r>
              <a:rPr lang="en-US" sz="3200" dirty="0"/>
              <a:t>Probability of failure over interval</a:t>
            </a:r>
          </a:p>
          <a:p>
            <a:pPr lvl="1"/>
            <a:r>
              <a:rPr lang="en-US" sz="32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758836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machines</a:t>
            </a:r>
          </a:p>
          <a:p>
            <a:r>
              <a:rPr lang="en-US" sz="3600" dirty="0"/>
              <a:t>Faults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State Machine Replication</a:t>
            </a:r>
          </a:p>
          <a:p>
            <a:r>
              <a:rPr lang="en-US" sz="3600" dirty="0"/>
              <a:t>Failures Outside the state machines</a:t>
            </a:r>
          </a:p>
          <a:p>
            <a:r>
              <a:rPr lang="en-US" sz="3600" dirty="0"/>
              <a:t>Reconfiguring</a:t>
            </a:r>
          </a:p>
          <a:p>
            <a:r>
              <a:rPr lang="en-US" sz="3600" dirty="0"/>
              <a:t>Chain Replication</a:t>
            </a:r>
          </a:p>
        </p:txBody>
      </p:sp>
    </p:spTree>
    <p:extLst>
      <p:ext uri="{BB962C8B-B14F-4D97-AF65-F5344CB8AC3E}">
        <p14:creationId xmlns:p14="http://schemas.microsoft.com/office/powerpoint/2010/main" val="1001707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Tolerant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Implement the state machine on multiple processors.</a:t>
            </a:r>
          </a:p>
          <a:p>
            <a:r>
              <a:rPr lang="en-US" sz="3600" dirty="0"/>
              <a:t>State Machine Replication</a:t>
            </a:r>
          </a:p>
          <a:p>
            <a:pPr lvl="1"/>
            <a:r>
              <a:rPr lang="en-US" sz="3200" dirty="0"/>
              <a:t>Each starts in the same initial state </a:t>
            </a:r>
          </a:p>
          <a:p>
            <a:pPr lvl="1"/>
            <a:r>
              <a:rPr lang="en-US" sz="3200" dirty="0"/>
              <a:t>Executes the same requests</a:t>
            </a:r>
          </a:p>
          <a:p>
            <a:pPr lvl="1"/>
            <a:r>
              <a:rPr lang="en-US" sz="3200" dirty="0"/>
              <a:t>Requires consensus to execute in same order</a:t>
            </a:r>
          </a:p>
          <a:p>
            <a:pPr lvl="1"/>
            <a:r>
              <a:rPr lang="en-US" sz="3200" dirty="0"/>
              <a:t>Deterministic, each will do the exact same thing</a:t>
            </a:r>
          </a:p>
          <a:p>
            <a:pPr lvl="1"/>
            <a:r>
              <a:rPr lang="en-US" sz="3200" dirty="0"/>
              <a:t>Produce the same output.</a:t>
            </a:r>
          </a:p>
        </p:txBody>
      </p:sp>
    </p:spTree>
    <p:extLst>
      <p:ext uri="{BB962C8B-B14F-4D97-AF65-F5344CB8AC3E}">
        <p14:creationId xmlns:p14="http://schemas.microsoft.com/office/powerpoint/2010/main" val="2305094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Replicas need to be coordinated</a:t>
            </a:r>
          </a:p>
          <a:p>
            <a:r>
              <a:rPr lang="en-US" sz="3600" dirty="0"/>
              <a:t>Replica coordination: </a:t>
            </a:r>
          </a:p>
          <a:p>
            <a:pPr lvl="1"/>
            <a:r>
              <a:rPr lang="en-US" sz="3200" dirty="0"/>
              <a:t>Agreement:</a:t>
            </a:r>
          </a:p>
          <a:p>
            <a:pPr lvl="2"/>
            <a:r>
              <a:rPr lang="en-US" sz="2800" dirty="0" smtClean="0"/>
              <a:t>Every </a:t>
            </a:r>
            <a:r>
              <a:rPr lang="en-US" sz="2800" dirty="0"/>
              <a:t>non-faulty replica receives every request.</a:t>
            </a:r>
          </a:p>
          <a:p>
            <a:pPr lvl="1"/>
            <a:r>
              <a:rPr lang="en-US" sz="3200" dirty="0"/>
              <a:t>Order:</a:t>
            </a:r>
          </a:p>
          <a:p>
            <a:pPr lvl="2"/>
            <a:r>
              <a:rPr lang="en-US" sz="2800" dirty="0" smtClean="0"/>
              <a:t>Every </a:t>
            </a:r>
            <a:r>
              <a:rPr lang="en-US" sz="2800" dirty="0"/>
              <a:t>non-faulty replica processes the requests in the same relative order.</a:t>
            </a:r>
          </a:p>
        </p:txBody>
      </p:sp>
    </p:spTree>
    <p:extLst>
      <p:ext uri="{BB962C8B-B14F-4D97-AF65-F5344CB8AC3E}">
        <p14:creationId xmlns:p14="http://schemas.microsoft.com/office/powerpoint/2010/main" val="137431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Byzantine Faults:</a:t>
            </a:r>
          </a:p>
          <a:p>
            <a:pPr lvl="1"/>
            <a:r>
              <a:rPr lang="en-US" sz="3200" dirty="0"/>
              <a:t>How many replicas needed in general?</a:t>
            </a:r>
          </a:p>
          <a:p>
            <a:pPr lvl="1"/>
            <a:r>
              <a:rPr lang="en-US" sz="3200" dirty="0"/>
              <a:t>Why?</a:t>
            </a:r>
          </a:p>
          <a:p>
            <a:r>
              <a:rPr lang="en-US" sz="3600" dirty="0"/>
              <a:t>Fail-Stop Faults:</a:t>
            </a:r>
          </a:p>
          <a:p>
            <a:pPr lvl="1"/>
            <a:r>
              <a:rPr lang="en-US" sz="3200" dirty="0"/>
              <a:t>How many replicas needed in general?</a:t>
            </a:r>
          </a:p>
          <a:p>
            <a:pPr lvl="1"/>
            <a:r>
              <a:rPr lang="en-US" sz="3200" dirty="0"/>
              <a:t>Why?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Fault-Tolerance</a:t>
            </a:r>
          </a:p>
        </p:txBody>
      </p:sp>
    </p:spTree>
    <p:extLst>
      <p:ext uri="{BB962C8B-B14F-4D97-AF65-F5344CB8AC3E}">
        <p14:creationId xmlns:p14="http://schemas.microsoft.com/office/powerpoint/2010/main" val="3389658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>
            <a:normAutofit/>
          </a:bodyPr>
          <a:lstStyle/>
          <a:p>
            <a:r>
              <a:rPr lang="en-US" sz="3600" dirty="0"/>
              <a:t>State machines</a:t>
            </a:r>
          </a:p>
          <a:p>
            <a:r>
              <a:rPr lang="en-US" sz="3600" dirty="0"/>
              <a:t>Faults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State Machine Replication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Agreement</a:t>
            </a:r>
          </a:p>
          <a:p>
            <a:pPr lvl="1"/>
            <a:r>
              <a:rPr lang="en-US" sz="3200" dirty="0"/>
              <a:t>Ordering</a:t>
            </a:r>
          </a:p>
          <a:p>
            <a:r>
              <a:rPr lang="en-US" sz="3600" dirty="0"/>
              <a:t>Failures Outside the state machines</a:t>
            </a:r>
          </a:p>
          <a:p>
            <a:r>
              <a:rPr lang="en-US" sz="3600" dirty="0"/>
              <a:t>Reconfiguring</a:t>
            </a:r>
          </a:p>
          <a:p>
            <a:r>
              <a:rPr lang="en-US" sz="3600" dirty="0"/>
              <a:t>Chain Replication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81665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“The transmitter” disseminates a value, then:</a:t>
            </a:r>
          </a:p>
          <a:p>
            <a:pPr lvl="1"/>
            <a:r>
              <a:rPr lang="en-US" sz="3200" dirty="0"/>
              <a:t>IC1: All non-faulty processors agree on the same value</a:t>
            </a:r>
          </a:p>
          <a:p>
            <a:pPr lvl="1"/>
            <a:r>
              <a:rPr lang="en-US" sz="3200" dirty="0"/>
              <a:t>IC2: If transmitter is non-faulty, agree on its value.</a:t>
            </a:r>
          </a:p>
          <a:p>
            <a:r>
              <a:rPr lang="en-US" sz="3600" dirty="0"/>
              <a:t>Client can </a:t>
            </a:r>
          </a:p>
          <a:p>
            <a:pPr lvl="1"/>
            <a:r>
              <a:rPr lang="en-US" sz="3200" dirty="0"/>
              <a:t>be the transmitter</a:t>
            </a:r>
          </a:p>
          <a:p>
            <a:pPr lvl="1"/>
            <a:r>
              <a:rPr lang="en-US" sz="3200" dirty="0"/>
              <a:t>send request to one replica, who is transmitter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</p:spTree>
    <p:extLst>
      <p:ext uri="{BB962C8B-B14F-4D97-AF65-F5344CB8AC3E}">
        <p14:creationId xmlns:p14="http://schemas.microsoft.com/office/powerpoint/2010/main" val="1110853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334000"/>
          </a:xfrm>
        </p:spPr>
        <p:txBody>
          <a:bodyPr>
            <a:normAutofit/>
          </a:bodyPr>
          <a:lstStyle/>
          <a:p>
            <a:r>
              <a:rPr lang="en-US" sz="3600" dirty="0"/>
              <a:t>State machines</a:t>
            </a:r>
          </a:p>
          <a:p>
            <a:r>
              <a:rPr lang="en-US" sz="3600" dirty="0"/>
              <a:t>Faults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State Machine Replication</a:t>
            </a:r>
          </a:p>
          <a:p>
            <a:pPr lvl="1"/>
            <a:r>
              <a:rPr lang="en-US" sz="3200" dirty="0"/>
              <a:t>Agreement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Ordering</a:t>
            </a:r>
          </a:p>
          <a:p>
            <a:r>
              <a:rPr lang="en-US" sz="3600" dirty="0"/>
              <a:t>Failures Outside the state machines</a:t>
            </a:r>
          </a:p>
          <a:p>
            <a:r>
              <a:rPr lang="en-US" sz="3600" dirty="0"/>
              <a:t>Reconfiguring</a:t>
            </a:r>
          </a:p>
          <a:p>
            <a:r>
              <a:rPr lang="en-US" sz="3600" dirty="0"/>
              <a:t>Chain Replication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93845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Fault-Tolerant Services Using the State Machine Approach: A Tutorial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Fred Schneider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46" y="2681563"/>
            <a:ext cx="3175534" cy="3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181600"/>
          </a:xfrm>
        </p:spPr>
        <p:txBody>
          <a:bodyPr>
            <a:normAutofit/>
          </a:bodyPr>
          <a:lstStyle/>
          <a:p>
            <a:r>
              <a:rPr lang="en-US" sz="3600" dirty="0"/>
              <a:t>Unique identifier, </a:t>
            </a:r>
            <a:r>
              <a:rPr lang="en-US" sz="3600" dirty="0" err="1">
                <a:latin typeface="Consolas" panose="020B0609020204030204" pitchFamily="49" charset="0"/>
              </a:rPr>
              <a:t>uid</a:t>
            </a:r>
            <a:r>
              <a:rPr lang="en-US" sz="3600" dirty="0"/>
              <a:t> on each request</a:t>
            </a:r>
          </a:p>
          <a:p>
            <a:r>
              <a:rPr lang="en-US" sz="3600" dirty="0"/>
              <a:t>Total ordering on </a:t>
            </a:r>
            <a:r>
              <a:rPr lang="en-US" sz="3600" dirty="0" err="1">
                <a:latin typeface="Consolas" panose="020B0609020204030204" pitchFamily="49" charset="0"/>
              </a:rPr>
              <a:t>uid</a:t>
            </a:r>
            <a:r>
              <a:rPr lang="en-US" sz="3600" dirty="0"/>
              <a:t>.</a:t>
            </a:r>
          </a:p>
          <a:p>
            <a:r>
              <a:rPr lang="en-US" sz="3600" dirty="0"/>
              <a:t>Request, </a:t>
            </a:r>
            <a:r>
              <a:rPr lang="en-US" sz="3600" dirty="0">
                <a:latin typeface="Consolas" panose="020B0609020204030204" pitchFamily="49" charset="0"/>
              </a:rPr>
              <a:t>r</a:t>
            </a:r>
            <a:r>
              <a:rPr lang="en-US" sz="3600" dirty="0"/>
              <a:t> is stable if</a:t>
            </a:r>
          </a:p>
          <a:p>
            <a:pPr lvl="1"/>
            <a:r>
              <a:rPr lang="en-US" sz="3200" dirty="0"/>
              <a:t>Cannot receive request with </a:t>
            </a:r>
            <a:r>
              <a:rPr lang="en-US" sz="3200" dirty="0" err="1">
                <a:latin typeface="Consolas" panose="020B0609020204030204" pitchFamily="49" charset="0"/>
              </a:rPr>
              <a:t>uid</a:t>
            </a:r>
            <a:r>
              <a:rPr lang="en-US" sz="3200" dirty="0">
                <a:latin typeface="Consolas" panose="020B0609020204030204" pitchFamily="49" charset="0"/>
              </a:rPr>
              <a:t>(r') &lt; </a:t>
            </a:r>
            <a:r>
              <a:rPr lang="en-US" sz="3200" dirty="0" err="1">
                <a:latin typeface="Consolas" panose="020B0609020204030204" pitchFamily="49" charset="0"/>
              </a:rPr>
              <a:t>uid</a:t>
            </a:r>
            <a:r>
              <a:rPr lang="en-US" sz="3200" dirty="0">
                <a:latin typeface="Consolas" panose="020B0609020204030204" pitchFamily="49" charset="0"/>
              </a:rPr>
              <a:t>(r)</a:t>
            </a:r>
          </a:p>
          <a:p>
            <a:r>
              <a:rPr lang="en-US" sz="3600" dirty="0"/>
              <a:t>Process a request once it is stable.</a:t>
            </a:r>
          </a:p>
          <a:p>
            <a:r>
              <a:rPr lang="en-US" sz="3600" dirty="0"/>
              <a:t>Logical clocks can be the basis for unique id.</a:t>
            </a:r>
          </a:p>
          <a:p>
            <a:r>
              <a:rPr lang="en-US" sz="3600" dirty="0"/>
              <a:t>Stability tests for logical clocks?</a:t>
            </a:r>
          </a:p>
          <a:p>
            <a:pPr lvl="1"/>
            <a:r>
              <a:rPr lang="en-US" sz="3200" dirty="0"/>
              <a:t>Byzantine faults? </a:t>
            </a:r>
          </a:p>
        </p:txBody>
      </p:sp>
    </p:spTree>
    <p:extLst>
      <p:ext uri="{BB962C8B-B14F-4D97-AF65-F5344CB8AC3E}">
        <p14:creationId xmlns:p14="http://schemas.microsoft.com/office/powerpoint/2010/main" val="241123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Can use synchronized real-time clocks.</a:t>
            </a:r>
          </a:p>
          <a:p>
            <a:r>
              <a:rPr lang="en-US" sz="3600" dirty="0"/>
              <a:t>Max one request at every tick.</a:t>
            </a:r>
          </a:p>
          <a:p>
            <a:r>
              <a:rPr lang="en-US" sz="3600" dirty="0"/>
              <a:t>If clocks synchronized within δ, </a:t>
            </a:r>
          </a:p>
          <a:p>
            <a:pPr lvl="1"/>
            <a:r>
              <a:rPr lang="en-US" sz="3200" dirty="0"/>
              <a:t>Message delay &gt;  δ</a:t>
            </a:r>
          </a:p>
          <a:p>
            <a:r>
              <a:rPr lang="en-US" sz="3600" dirty="0"/>
              <a:t>Stability tests?</a:t>
            </a:r>
          </a:p>
          <a:p>
            <a:r>
              <a:rPr lang="en-US" sz="3600" dirty="0"/>
              <a:t>Potential Problems?</a:t>
            </a:r>
          </a:p>
          <a:p>
            <a:pPr lvl="1"/>
            <a:r>
              <a:rPr lang="en-US" sz="3200" dirty="0"/>
              <a:t>State Machine lag behind clients by Δ (test 1)</a:t>
            </a:r>
          </a:p>
          <a:p>
            <a:pPr lvl="1"/>
            <a:r>
              <a:rPr lang="en-US" sz="3200" dirty="0"/>
              <a:t>Never passed on crash failures (test 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</p:spTree>
    <p:extLst>
      <p:ext uri="{BB962C8B-B14F-4D97-AF65-F5344CB8AC3E}">
        <p14:creationId xmlns:p14="http://schemas.microsoft.com/office/powerpoint/2010/main" val="2372550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Disadvantages?</a:t>
            </a:r>
          </a:p>
          <a:p>
            <a:pPr lvl="1"/>
            <a:r>
              <a:rPr lang="en-US" dirty="0" smtClean="0"/>
              <a:t>Stability test requires all nodes (clients / state machines) to communicate</a:t>
            </a:r>
          </a:p>
          <a:p>
            <a:pPr lvl="2"/>
            <a:r>
              <a:rPr lang="en-US" dirty="0" smtClean="0"/>
              <a:t>Logical clocks: communication required for requests to become stable</a:t>
            </a:r>
          </a:p>
          <a:p>
            <a:pPr lvl="2"/>
            <a:r>
              <a:rPr lang="en-US" dirty="0" smtClean="0"/>
              <a:t>Synchronized clocks: communication required to synchronize clocks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Can the replicas generate </a:t>
            </a:r>
            <a:r>
              <a:rPr lang="en-US" sz="3600" dirty="0" err="1"/>
              <a:t>uid's</a:t>
            </a:r>
            <a:r>
              <a:rPr lang="en-US" sz="3600" dirty="0"/>
              <a:t>?</a:t>
            </a:r>
          </a:p>
          <a:p>
            <a:r>
              <a:rPr lang="en-US" sz="3600" dirty="0"/>
              <a:t>Of course!</a:t>
            </a:r>
          </a:p>
          <a:p>
            <a:r>
              <a:rPr lang="en-US" sz="3600" dirty="0"/>
              <a:t>Consensus is the key!</a:t>
            </a:r>
          </a:p>
          <a:p>
            <a:r>
              <a:rPr lang="en-US" sz="3600" dirty="0"/>
              <a:t>State machines propose candidate id's.</a:t>
            </a:r>
          </a:p>
          <a:p>
            <a:r>
              <a:rPr lang="en-US" sz="3600" dirty="0"/>
              <a:t>One of these selected, becomes unique id.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Ordering...</a:t>
            </a:r>
          </a:p>
        </p:txBody>
      </p:sp>
    </p:spTree>
    <p:extLst>
      <p:ext uri="{BB962C8B-B14F-4D97-AF65-F5344CB8AC3E}">
        <p14:creationId xmlns:p14="http://schemas.microsoft.com/office/powerpoint/2010/main" val="1614198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679936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UID1:  </a:t>
            </a:r>
            <a:r>
              <a:rPr lang="en-US" sz="3600" dirty="0" err="1" smtClean="0">
                <a:latin typeface="Consolas" panose="020B0609020204030204" pitchFamily="49" charset="0"/>
              </a:rPr>
              <a:t>cuid</a:t>
            </a:r>
            <a:r>
              <a:rPr lang="en-US" sz="3600" dirty="0" smtClean="0">
                <a:latin typeface="Consolas" panose="020B0609020204030204" pitchFamily="49" charset="0"/>
              </a:rPr>
              <a:t>(</a:t>
            </a:r>
            <a:r>
              <a:rPr lang="en-US" sz="3600" dirty="0" err="1" smtClean="0">
                <a:latin typeface="Consolas" panose="020B0609020204030204" pitchFamily="49" charset="0"/>
              </a:rPr>
              <a:t>sm</a:t>
            </a:r>
            <a:r>
              <a:rPr lang="en-US" sz="3600" baseline="-25000" dirty="0" err="1" smtClean="0">
                <a:latin typeface="Consolas" panose="020B0609020204030204" pitchFamily="49" charset="0"/>
              </a:rPr>
              <a:t>i</a:t>
            </a:r>
            <a:r>
              <a:rPr lang="en-US" sz="3600" dirty="0" err="1" smtClean="0">
                <a:latin typeface="Consolas" panose="020B0609020204030204" pitchFamily="49" charset="0"/>
              </a:rPr>
              <a:t>,r</a:t>
            </a:r>
            <a:r>
              <a:rPr lang="en-US" sz="3600" dirty="0">
                <a:latin typeface="Consolas" panose="020B0609020204030204" pitchFamily="49" charset="0"/>
              </a:rPr>
              <a:t>) &lt;= </a:t>
            </a:r>
            <a:r>
              <a:rPr lang="en-US" sz="3600" dirty="0" err="1">
                <a:latin typeface="Consolas" panose="020B0609020204030204" pitchFamily="49" charset="0"/>
              </a:rPr>
              <a:t>uid</a:t>
            </a:r>
            <a:r>
              <a:rPr lang="en-US" sz="3600" dirty="0">
                <a:latin typeface="Consolas" panose="020B0609020204030204" pitchFamily="49" charset="0"/>
              </a:rPr>
              <a:t>(r)</a:t>
            </a:r>
            <a:r>
              <a:rPr lang="en-US" sz="3600" dirty="0"/>
              <a:t>.</a:t>
            </a:r>
          </a:p>
          <a:p>
            <a:r>
              <a:rPr lang="en-US" sz="3600" dirty="0" smtClean="0"/>
              <a:t>UID2:  If </a:t>
            </a:r>
            <a:r>
              <a:rPr lang="en-US" sz="3600" dirty="0"/>
              <a:t>a request </a:t>
            </a:r>
            <a:r>
              <a:rPr lang="en-US" sz="3600" dirty="0">
                <a:latin typeface="Consolas" panose="020B0609020204030204" pitchFamily="49" charset="0"/>
              </a:rPr>
              <a:t>r'</a:t>
            </a:r>
            <a:r>
              <a:rPr lang="en-US" sz="3600" dirty="0"/>
              <a:t> is </a:t>
            </a:r>
            <a:r>
              <a:rPr lang="en-US" sz="3600" dirty="0">
                <a:latin typeface="Consolas" panose="020B0609020204030204" pitchFamily="49" charset="0"/>
              </a:rPr>
              <a:t>seen</a:t>
            </a:r>
            <a:r>
              <a:rPr lang="en-US" sz="3600" dirty="0"/>
              <a:t> by </a:t>
            </a:r>
            <a:r>
              <a:rPr lang="en-US" sz="3600" dirty="0" err="1">
                <a:latin typeface="Consolas" panose="020B0609020204030204" pitchFamily="49" charset="0"/>
              </a:rPr>
              <a:t>sm</a:t>
            </a:r>
            <a:r>
              <a:rPr lang="en-US" sz="3600" baseline="-25000" dirty="0" err="1">
                <a:latin typeface="Consolas" panose="020B0609020204030204" pitchFamily="49" charset="0"/>
              </a:rPr>
              <a:t>i</a:t>
            </a:r>
            <a:r>
              <a:rPr lang="en-US" sz="3600" dirty="0"/>
              <a:t> after </a:t>
            </a:r>
            <a:r>
              <a:rPr lang="en-US" sz="3600" dirty="0">
                <a:latin typeface="Consolas" panose="020B0609020204030204" pitchFamily="49" charset="0"/>
              </a:rPr>
              <a:t>r</a:t>
            </a:r>
            <a:r>
              <a:rPr lang="en-US" sz="3600" dirty="0"/>
              <a:t> has been </a:t>
            </a:r>
            <a:r>
              <a:rPr lang="en-US" sz="3600" dirty="0">
                <a:latin typeface="Consolas" panose="020B0609020204030204" pitchFamily="49" charset="0"/>
              </a:rPr>
              <a:t>accepted</a:t>
            </a:r>
            <a:r>
              <a:rPr lang="en-US" sz="3600" dirty="0"/>
              <a:t> by </a:t>
            </a:r>
            <a:r>
              <a:rPr lang="en-US" sz="3600" dirty="0" err="1">
                <a:latin typeface="Consolas" panose="020B0609020204030204" pitchFamily="49" charset="0"/>
              </a:rPr>
              <a:t>sm</a:t>
            </a:r>
            <a:r>
              <a:rPr lang="en-US" sz="3600" baseline="-25000" dirty="0" err="1">
                <a:latin typeface="Consolas" panose="020B0609020204030204" pitchFamily="49" charset="0"/>
              </a:rPr>
              <a:t>i</a:t>
            </a:r>
            <a:r>
              <a:rPr lang="en-US" sz="3600" dirty="0"/>
              <a:t>, then  </a:t>
            </a:r>
            <a:r>
              <a:rPr lang="en-US" sz="3600" dirty="0" err="1" smtClean="0">
                <a:latin typeface="Consolas" panose="020B0609020204030204" pitchFamily="49" charset="0"/>
              </a:rPr>
              <a:t>uid</a:t>
            </a:r>
            <a:r>
              <a:rPr lang="en-US" sz="3600" dirty="0" smtClean="0">
                <a:latin typeface="Consolas" panose="020B0609020204030204" pitchFamily="49" charset="0"/>
              </a:rPr>
              <a:t>(r) </a:t>
            </a:r>
            <a:r>
              <a:rPr lang="en-US" sz="3600" dirty="0">
                <a:latin typeface="Consolas" panose="020B0609020204030204" pitchFamily="49" charset="0"/>
              </a:rPr>
              <a:t>&lt;  </a:t>
            </a:r>
            <a:r>
              <a:rPr lang="en-US" sz="3600" dirty="0" err="1">
                <a:latin typeface="Consolas" panose="020B0609020204030204" pitchFamily="49" charset="0"/>
              </a:rPr>
              <a:t>cuid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sm</a:t>
            </a:r>
            <a:r>
              <a:rPr lang="en-US" sz="3600" baseline="-25000" dirty="0" err="1">
                <a:latin typeface="Consolas" panose="020B0609020204030204" pitchFamily="49" charset="0"/>
              </a:rPr>
              <a:t>i</a:t>
            </a:r>
            <a:r>
              <a:rPr lang="en-US" sz="3600" dirty="0" err="1">
                <a:latin typeface="Consolas" panose="020B0609020204030204" pitchFamily="49" charset="0"/>
              </a:rPr>
              <a:t>,r</a:t>
            </a:r>
            <a:r>
              <a:rPr lang="en-US" sz="3600" dirty="0">
                <a:latin typeface="Consolas" panose="020B0609020204030204" pitchFamily="49" charset="0"/>
              </a:rPr>
              <a:t>')</a:t>
            </a:r>
            <a:r>
              <a:rPr lang="en-US" sz="36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67396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>
            <a:normAutofit/>
          </a:bodyPr>
          <a:lstStyle/>
          <a:p>
            <a:r>
              <a:rPr lang="en-US" sz="3600" dirty="0"/>
              <a:t>Requirements:</a:t>
            </a:r>
          </a:p>
          <a:p>
            <a:pPr lvl="1"/>
            <a:r>
              <a:rPr lang="en-US" sz="3200" dirty="0"/>
              <a:t>UID1 and UID2 be satisfied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r != r'</a:t>
            </a:r>
            <a:r>
              <a:rPr lang="en-US" sz="3200" dirty="0"/>
              <a:t>            </a:t>
            </a:r>
            <a:r>
              <a:rPr lang="en-US" sz="3200" dirty="0" err="1">
                <a:latin typeface="Consolas" panose="020B0609020204030204" pitchFamily="49" charset="0"/>
              </a:rPr>
              <a:t>uid</a:t>
            </a:r>
            <a:r>
              <a:rPr lang="en-US" sz="3200" dirty="0">
                <a:latin typeface="Consolas" panose="020B0609020204030204" pitchFamily="49" charset="0"/>
              </a:rPr>
              <a:t>(r) != </a:t>
            </a:r>
            <a:r>
              <a:rPr lang="en-US" sz="3200" dirty="0" err="1">
                <a:latin typeface="Consolas" panose="020B0609020204030204" pitchFamily="49" charset="0"/>
              </a:rPr>
              <a:t>uid</a:t>
            </a:r>
            <a:r>
              <a:rPr lang="en-US" sz="3200" dirty="0">
                <a:latin typeface="Consolas" panose="020B0609020204030204" pitchFamily="49" charset="0"/>
              </a:rPr>
              <a:t>(r')</a:t>
            </a:r>
          </a:p>
          <a:p>
            <a:pPr lvl="1"/>
            <a:r>
              <a:rPr lang="en-US" sz="3200" dirty="0"/>
              <a:t>Every request seen is eventually accepted.</a:t>
            </a:r>
          </a:p>
          <a:p>
            <a:r>
              <a:rPr lang="en-US" sz="3600" dirty="0"/>
              <a:t>Define: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SEEN(i)</a:t>
            </a:r>
            <a:r>
              <a:rPr lang="en-US" sz="3200" dirty="0"/>
              <a:t> = largest </a:t>
            </a:r>
            <a:r>
              <a:rPr lang="en-US" sz="3200" dirty="0" err="1">
                <a:latin typeface="Consolas" panose="020B0609020204030204" pitchFamily="49" charset="0"/>
              </a:rPr>
              <a:t>cuid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latin typeface="Consolas" panose="020B0609020204030204" pitchFamily="49" charset="0"/>
              </a:rPr>
              <a:t>sm</a:t>
            </a:r>
            <a:r>
              <a:rPr lang="en-US" sz="3200" baseline="-25000" dirty="0" err="1">
                <a:latin typeface="Consolas" panose="020B0609020204030204" pitchFamily="49" charset="0"/>
              </a:rPr>
              <a:t>i</a:t>
            </a:r>
            <a:r>
              <a:rPr lang="en-US" sz="3200" dirty="0" err="1">
                <a:latin typeface="Consolas" panose="020B0609020204030204" pitchFamily="49" charset="0"/>
              </a:rPr>
              <a:t>,r</a:t>
            </a:r>
            <a:r>
              <a:rPr lang="en-US" sz="3200" dirty="0">
                <a:latin typeface="Consolas" panose="020B0609020204030204" pitchFamily="49" charset="0"/>
              </a:rPr>
              <a:t>)</a:t>
            </a:r>
            <a:r>
              <a:rPr lang="en-US" sz="3200" dirty="0"/>
              <a:t> assigned to any request so far seen at </a:t>
            </a:r>
            <a:r>
              <a:rPr lang="en-US" sz="3200" dirty="0" err="1">
                <a:latin typeface="Consolas" panose="020B0609020204030204" pitchFamily="49" charset="0"/>
              </a:rPr>
              <a:t>sm</a:t>
            </a:r>
            <a:r>
              <a:rPr lang="en-US" sz="3200" baseline="-25000" dirty="0" err="1">
                <a:latin typeface="Consolas" panose="020B0609020204030204" pitchFamily="49" charset="0"/>
              </a:rPr>
              <a:t>i</a:t>
            </a:r>
            <a:endParaRPr lang="en-US" sz="3200" baseline="-25000" dirty="0">
              <a:latin typeface="Consolas" panose="020B0609020204030204" pitchFamily="49" charset="0"/>
            </a:endParaRP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ACCEPT(i)</a:t>
            </a:r>
            <a:r>
              <a:rPr lang="en-US" sz="3200" dirty="0"/>
              <a:t> =  largest </a:t>
            </a:r>
            <a:r>
              <a:rPr lang="en-US" sz="3200" dirty="0" err="1">
                <a:latin typeface="Consolas" panose="020B0609020204030204" pitchFamily="49" charset="0"/>
              </a:rPr>
              <a:t>cuid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latin typeface="Consolas" panose="020B0609020204030204" pitchFamily="49" charset="0"/>
              </a:rPr>
              <a:t>sm</a:t>
            </a:r>
            <a:r>
              <a:rPr lang="en-US" sz="3200" baseline="-25000" dirty="0" err="1">
                <a:latin typeface="Consolas" panose="020B0609020204030204" pitchFamily="49" charset="0"/>
              </a:rPr>
              <a:t>i</a:t>
            </a:r>
            <a:r>
              <a:rPr lang="en-US" sz="3200" dirty="0" err="1">
                <a:latin typeface="Consolas" panose="020B0609020204030204" pitchFamily="49" charset="0"/>
              </a:rPr>
              <a:t>,r</a:t>
            </a:r>
            <a:r>
              <a:rPr lang="en-US" sz="3200" dirty="0">
                <a:latin typeface="Consolas" panose="020B0609020204030204" pitchFamily="49" charset="0"/>
              </a:rPr>
              <a:t>)</a:t>
            </a:r>
            <a:r>
              <a:rPr lang="en-US" sz="3200" dirty="0"/>
              <a:t> assigned to any request so far accepted by </a:t>
            </a:r>
            <a:r>
              <a:rPr lang="en-US" sz="3200" dirty="0" err="1">
                <a:latin typeface="Consolas" panose="020B0609020204030204" pitchFamily="49" charset="0"/>
              </a:rPr>
              <a:t>sm</a:t>
            </a:r>
            <a:r>
              <a:rPr lang="en-US" sz="3200" baseline="-25000" dirty="0" err="1">
                <a:latin typeface="Consolas" panose="020B0609020204030204" pitchFamily="49" charset="0"/>
              </a:rPr>
              <a:t>i</a:t>
            </a:r>
            <a:endParaRPr lang="en-US" sz="3200" baseline="-25000" dirty="0">
              <a:latin typeface="Consolas" panose="020B0609020204030204" pitchFamily="49" charset="0"/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352800" y="2971800"/>
            <a:ext cx="830967" cy="391721"/>
          </a:xfrm>
          <a:prstGeom prst="rightArrow">
            <a:avLst>
              <a:gd name="adj1" fmla="val 50000"/>
              <a:gd name="adj2" fmla="val 53033"/>
            </a:avLst>
          </a:prstGeom>
          <a:solidFill>
            <a:srgbClr val="CFE7F5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</a:t>
            </a:r>
            <a:r>
              <a:rPr lang="en-US" dirty="0" err="1"/>
              <a:t>uid's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0460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298936" cy="44958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cuid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sm</a:t>
            </a:r>
            <a:r>
              <a:rPr lang="en-US" sz="3600" baseline="-25000" dirty="0" err="1">
                <a:latin typeface="Consolas" panose="020B0609020204030204" pitchFamily="49" charset="0"/>
              </a:rPr>
              <a:t>i</a:t>
            </a:r>
            <a:r>
              <a:rPr lang="en-US" sz="3600" dirty="0" err="1">
                <a:latin typeface="Consolas" panose="020B0609020204030204" pitchFamily="49" charset="0"/>
              </a:rPr>
              <a:t>,r</a:t>
            </a:r>
            <a:r>
              <a:rPr lang="en-US" sz="3600" dirty="0" smtClean="0">
                <a:latin typeface="Consolas" panose="020B0609020204030204" pitchFamily="49" charset="0"/>
              </a:rPr>
              <a:t>)=max(SEEN(i),ACCEPT(i</a:t>
            </a:r>
            <a:r>
              <a:rPr lang="en-US" sz="3600" dirty="0">
                <a:latin typeface="Consolas" panose="020B0609020204030204" pitchFamily="49" charset="0"/>
              </a:rPr>
              <a:t>)) </a:t>
            </a:r>
            <a:r>
              <a:rPr lang="en-US" sz="3600" dirty="0" smtClean="0">
                <a:latin typeface="Consolas" panose="020B0609020204030204" pitchFamily="49" charset="0"/>
              </a:rPr>
              <a:t>+ 1+i/N</a:t>
            </a:r>
            <a:r>
              <a:rPr lang="en-US" sz="3600" dirty="0"/>
              <a:t>.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uid</a:t>
            </a:r>
            <a:r>
              <a:rPr lang="en-US" sz="3600" dirty="0">
                <a:latin typeface="Consolas" panose="020B0609020204030204" pitchFamily="49" charset="0"/>
              </a:rPr>
              <a:t>(r) = </a:t>
            </a:r>
            <a:r>
              <a:rPr lang="en-US" sz="3600" dirty="0" smtClean="0">
                <a:latin typeface="Consolas" panose="020B0609020204030204" pitchFamily="49" charset="0"/>
              </a:rPr>
              <a:t>max(</a:t>
            </a:r>
            <a:r>
              <a:rPr lang="en-US" sz="3600" dirty="0" err="1" smtClean="0">
                <a:latin typeface="Consolas" panose="020B0609020204030204" pitchFamily="49" charset="0"/>
              </a:rPr>
              <a:t>cuid</a:t>
            </a:r>
            <a:r>
              <a:rPr lang="en-US" sz="3600" dirty="0" smtClean="0">
                <a:latin typeface="Consolas" panose="020B0609020204030204" pitchFamily="49" charset="0"/>
              </a:rPr>
              <a:t>(</a:t>
            </a:r>
            <a:r>
              <a:rPr lang="en-US" sz="3600" dirty="0" err="1" smtClean="0">
                <a:latin typeface="Consolas" panose="020B0609020204030204" pitchFamily="49" charset="0"/>
              </a:rPr>
              <a:t>sm</a:t>
            </a:r>
            <a:r>
              <a:rPr lang="en-US" sz="3600" baseline="-25000" dirty="0" err="1" smtClean="0">
                <a:latin typeface="Consolas" panose="020B0609020204030204" pitchFamily="49" charset="0"/>
              </a:rPr>
              <a:t>i</a:t>
            </a:r>
            <a:r>
              <a:rPr lang="en-US" sz="3600" dirty="0" err="1" smtClean="0">
                <a:latin typeface="Consolas" panose="020B0609020204030204" pitchFamily="49" charset="0"/>
              </a:rPr>
              <a:t>,r</a:t>
            </a:r>
            <a:r>
              <a:rPr lang="en-US" sz="3600" dirty="0" smtClean="0">
                <a:latin typeface="Consolas" panose="020B0609020204030204" pitchFamily="49" charset="0"/>
              </a:rPr>
              <a:t>))</a:t>
            </a:r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/>
              <a:t>Stability test?</a:t>
            </a:r>
          </a:p>
          <a:p>
            <a:r>
              <a:rPr lang="en-US" sz="3600" dirty="0"/>
              <a:t>Potential Problems?</a:t>
            </a:r>
          </a:p>
          <a:p>
            <a:pPr lvl="1"/>
            <a:r>
              <a:rPr lang="en-US" sz="3200" dirty="0"/>
              <a:t>Could affect causality of requests</a:t>
            </a:r>
          </a:p>
          <a:p>
            <a:pPr lvl="1"/>
            <a:r>
              <a:rPr lang="en-US" sz="3200" dirty="0"/>
              <a:t>Client does not communicate until request is accepted.</a:t>
            </a:r>
          </a:p>
          <a:p>
            <a:r>
              <a:rPr lang="en-US" sz="3600" dirty="0"/>
              <a:t>More or less communication needed?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</a:t>
            </a:r>
            <a:r>
              <a:rPr lang="en-US" dirty="0" err="1"/>
              <a:t>uid's</a:t>
            </a:r>
            <a:r>
              <a:rPr lang="en-US" dirty="0"/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2180751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machines</a:t>
            </a:r>
          </a:p>
          <a:p>
            <a:r>
              <a:rPr lang="en-US" sz="3600" dirty="0"/>
              <a:t>Faults </a:t>
            </a:r>
          </a:p>
          <a:p>
            <a:r>
              <a:rPr lang="en-US" sz="3600" dirty="0"/>
              <a:t>State Machine Replication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Failures Outside the state machines</a:t>
            </a:r>
          </a:p>
          <a:p>
            <a:r>
              <a:rPr lang="en-US" sz="3600" dirty="0"/>
              <a:t>Reconfiguring</a:t>
            </a:r>
          </a:p>
          <a:p>
            <a:r>
              <a:rPr lang="en-US" sz="3600" dirty="0"/>
              <a:t>Chain Replication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13535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>
            <a:normAutofit/>
          </a:bodyPr>
          <a:lstStyle/>
          <a:p>
            <a:r>
              <a:rPr lang="en-US" sz="3600" dirty="0"/>
              <a:t>Failed output device or voter:</a:t>
            </a:r>
          </a:p>
          <a:p>
            <a:pPr lvl="1"/>
            <a:r>
              <a:rPr lang="en-US" sz="3200" dirty="0"/>
              <a:t>Replicate?</a:t>
            </a:r>
          </a:p>
          <a:p>
            <a:pPr lvl="1"/>
            <a:r>
              <a:rPr lang="en-US" sz="3200" dirty="0"/>
              <a:t>Use physical properties to tolerate failures, like the flaps example in the paper.</a:t>
            </a:r>
          </a:p>
          <a:p>
            <a:pPr lvl="1"/>
            <a:r>
              <a:rPr lang="en-US" sz="3200" dirty="0"/>
              <a:t>Add enough redundancy in fail-stop systems</a:t>
            </a:r>
          </a:p>
          <a:p>
            <a:r>
              <a:rPr lang="en-US" sz="3600" dirty="0"/>
              <a:t>Client Failure:</a:t>
            </a:r>
          </a:p>
          <a:p>
            <a:pPr lvl="1"/>
            <a:r>
              <a:rPr lang="en-US" sz="3200" dirty="0"/>
              <a:t>Who cares?</a:t>
            </a:r>
          </a:p>
          <a:p>
            <a:pPr lvl="1"/>
            <a:r>
              <a:rPr lang="en-US" sz="3200" dirty="0"/>
              <a:t>If sharing processor, use that 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Tolerating failures</a:t>
            </a:r>
          </a:p>
        </p:txBody>
      </p:sp>
    </p:spTree>
    <p:extLst>
      <p:ext uri="{BB962C8B-B14F-4D97-AF65-F5344CB8AC3E}">
        <p14:creationId xmlns:p14="http://schemas.microsoft.com/office/powerpoint/2010/main" val="4291580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machines</a:t>
            </a:r>
          </a:p>
          <a:p>
            <a:r>
              <a:rPr lang="en-US" sz="3600" dirty="0"/>
              <a:t>Faults </a:t>
            </a:r>
          </a:p>
          <a:p>
            <a:r>
              <a:rPr lang="en-US" sz="3600" dirty="0"/>
              <a:t>State Machine Replication</a:t>
            </a:r>
          </a:p>
          <a:p>
            <a:r>
              <a:rPr lang="en-US" sz="3600" dirty="0"/>
              <a:t>Failures Outside the state machines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Reconfiguring</a:t>
            </a:r>
          </a:p>
          <a:p>
            <a:r>
              <a:rPr lang="en-US" sz="3600" dirty="0"/>
              <a:t>Chain Replication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95835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Tutorial?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“State Machine Approach” was introduced by Leslie </a:t>
            </a:r>
            <a:r>
              <a:rPr lang="en-US" sz="3600" dirty="0" err="1"/>
              <a:t>Lamport</a:t>
            </a:r>
            <a:r>
              <a:rPr lang="en-US" sz="3600" dirty="0"/>
              <a:t> in “Time, Clocks and Ordering of Events in Distributed Systems.”</a:t>
            </a:r>
          </a:p>
        </p:txBody>
      </p:sp>
    </p:spTree>
    <p:extLst>
      <p:ext uri="{BB962C8B-B14F-4D97-AF65-F5344CB8AC3E}">
        <p14:creationId xmlns:p14="http://schemas.microsoft.com/office/powerpoint/2010/main" val="2993232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679936" cy="5257800"/>
          </a:xfrm>
        </p:spPr>
        <p:txBody>
          <a:bodyPr>
            <a:normAutofit/>
          </a:bodyPr>
          <a:lstStyle/>
          <a:p>
            <a:r>
              <a:rPr lang="en-US" sz="3600" dirty="0"/>
              <a:t>Would removing failed systems help us tolerate more faults?</a:t>
            </a:r>
          </a:p>
          <a:p>
            <a:r>
              <a:rPr lang="en-US" sz="3600" dirty="0"/>
              <a:t>Yes, it seems!</a:t>
            </a:r>
          </a:p>
          <a:p>
            <a:r>
              <a:rPr lang="en-US" sz="3600" dirty="0"/>
              <a:t>P(t) = total processor at time t</a:t>
            </a:r>
          </a:p>
          <a:p>
            <a:r>
              <a:rPr lang="en-US" sz="3600" dirty="0"/>
              <a:t>F(t) = Failed Processors at time t</a:t>
            </a:r>
          </a:p>
          <a:p>
            <a:r>
              <a:rPr lang="en-US" sz="3600" dirty="0"/>
              <a:t>Assume Combine function, P(t) – F(t) &gt; </a:t>
            </a:r>
            <a:r>
              <a:rPr lang="en-US" sz="3600" dirty="0" err="1"/>
              <a:t>Enuf</a:t>
            </a:r>
            <a:endParaRPr lang="en-US" sz="3600" dirty="0"/>
          </a:p>
          <a:p>
            <a:r>
              <a:rPr lang="en-US" sz="3600" dirty="0" err="1"/>
              <a:t>Enuf</a:t>
            </a:r>
            <a:r>
              <a:rPr lang="en-US" sz="3600" dirty="0"/>
              <a:t> = P(t)/2 for byzantine failures</a:t>
            </a:r>
          </a:p>
          <a:p>
            <a:r>
              <a:rPr lang="en-US" sz="3600" dirty="0" err="1"/>
              <a:t>Enuf</a:t>
            </a:r>
            <a:r>
              <a:rPr lang="en-US" sz="3600" dirty="0"/>
              <a:t> = 0 for fail-stop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Reconfiguration</a:t>
            </a:r>
          </a:p>
        </p:txBody>
      </p:sp>
    </p:spTree>
    <p:extLst>
      <p:ext uri="{BB962C8B-B14F-4D97-AF65-F5344CB8AC3E}">
        <p14:creationId xmlns:p14="http://schemas.microsoft.com/office/powerpoint/2010/main" val="511144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F1: If Byzantine failures, then faulty machines are removed from the system before combining function is violated.</a:t>
            </a:r>
          </a:p>
          <a:p>
            <a:r>
              <a:rPr lang="en-US" sz="3600" dirty="0"/>
              <a:t>F2: In any case, repaired processors are added before combining function is violated.</a:t>
            </a:r>
          </a:p>
          <a:p>
            <a:r>
              <a:rPr lang="en-US" sz="3600" dirty="0"/>
              <a:t>Might actually improve system performance.</a:t>
            </a:r>
          </a:p>
          <a:p>
            <a:r>
              <a:rPr lang="en-US" sz="3600" dirty="0"/>
              <a:t>Fewer messages, faster consensus.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Reconfiguration</a:t>
            </a:r>
          </a:p>
        </p:txBody>
      </p:sp>
    </p:spTree>
    <p:extLst>
      <p:ext uri="{BB962C8B-B14F-4D97-AF65-F5344CB8AC3E}">
        <p14:creationId xmlns:p14="http://schemas.microsoft.com/office/powerpoint/2010/main" val="1677718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Element must be non-faulty and must have the current state before it can proceed.</a:t>
            </a:r>
          </a:p>
          <a:p>
            <a:r>
              <a:rPr lang="en-US" sz="3600" dirty="0"/>
              <a:t>If it is a replica, and failure is fail-stop:</a:t>
            </a:r>
          </a:p>
          <a:p>
            <a:pPr lvl="1"/>
            <a:r>
              <a:rPr lang="en-US" sz="3200" dirty="0"/>
              <a:t>Receive a checkpoint/state from another replica.</a:t>
            </a:r>
          </a:p>
          <a:p>
            <a:pPr lvl="1"/>
            <a:r>
              <a:rPr lang="en-US" sz="3200" dirty="0"/>
              <a:t>Forward messages, until it gets the ordered messages from client.</a:t>
            </a:r>
          </a:p>
          <a:p>
            <a:r>
              <a:rPr lang="en-US" sz="3600" dirty="0"/>
              <a:t>Byzantine fault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repaired objects</a:t>
            </a:r>
          </a:p>
        </p:txBody>
      </p:sp>
    </p:spTree>
    <p:extLst>
      <p:ext uri="{BB962C8B-B14F-4D97-AF65-F5344CB8AC3E}">
        <p14:creationId xmlns:p14="http://schemas.microsoft.com/office/powerpoint/2010/main" val="2068165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does any of this matter?</a:t>
            </a:r>
          </a:p>
          <a:p>
            <a:r>
              <a:rPr lang="en-US" sz="3600" dirty="0"/>
              <a:t>What is the best case scenario in terms of replications for fault tolerance?</a:t>
            </a:r>
          </a:p>
          <a:p>
            <a:r>
              <a:rPr lang="en-US" sz="3600" dirty="0"/>
              <a:t>Is the state machine approach still feasible?</a:t>
            </a:r>
          </a:p>
          <a:p>
            <a:r>
              <a:rPr lang="en-US" sz="3600" dirty="0"/>
              <a:t>Are there any other ways to handle BFT?</a:t>
            </a:r>
          </a:p>
          <a:p>
            <a:r>
              <a:rPr lang="en-US" sz="3600" dirty="0"/>
              <a:t>Which was the most interesting?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356489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State Machine approach is flexible.</a:t>
            </a:r>
          </a:p>
          <a:p>
            <a:r>
              <a:rPr lang="en-US" sz="3600" dirty="0"/>
              <a:t>Replication with consensus, given deterministic machines, provides fault tolerance.</a:t>
            </a:r>
          </a:p>
          <a:p>
            <a:r>
              <a:rPr lang="en-US" sz="3600" dirty="0"/>
              <a:t>Depending on assumptions, may need more replications, may use different strategies.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145159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machines</a:t>
            </a:r>
          </a:p>
          <a:p>
            <a:r>
              <a:rPr lang="en-US" sz="3600" dirty="0"/>
              <a:t>Faults </a:t>
            </a:r>
          </a:p>
          <a:p>
            <a:r>
              <a:rPr lang="en-US" sz="3600" dirty="0"/>
              <a:t>State Machine Replication</a:t>
            </a:r>
          </a:p>
          <a:p>
            <a:r>
              <a:rPr lang="en-US" sz="3600" dirty="0"/>
              <a:t>Failures Outside the state machines</a:t>
            </a:r>
          </a:p>
          <a:p>
            <a:r>
              <a:rPr lang="en-US" sz="3600" dirty="0"/>
              <a:t>Reconfiguring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Chain </a:t>
            </a:r>
            <a:r>
              <a:rPr lang="en-US" sz="3600" dirty="0" smtClean="0">
                <a:solidFill>
                  <a:srgbClr val="FF0000"/>
                </a:solidFill>
              </a:rPr>
              <a:t>Replication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5029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6" y="2533227"/>
            <a:ext cx="2855820" cy="367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Replication For Supporting High Throughput and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Robbert </a:t>
            </a:r>
            <a:r>
              <a:rPr lang="en-US" sz="3600" dirty="0"/>
              <a:t>Van Renesse</a:t>
            </a:r>
          </a:p>
          <a:p>
            <a:r>
              <a:rPr lang="en-US" sz="3600" dirty="0"/>
              <a:t>Fred Schneider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0722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Different from State Machine Replication?</a:t>
            </a:r>
          </a:p>
          <a:p>
            <a:r>
              <a:rPr lang="en-US" sz="3600" dirty="0"/>
              <a:t>Serial version of State Machine Replication</a:t>
            </a:r>
          </a:p>
          <a:p>
            <a:r>
              <a:rPr lang="en-US" sz="3600" dirty="0"/>
              <a:t>Only the primary does the processing</a:t>
            </a:r>
          </a:p>
          <a:p>
            <a:r>
              <a:rPr lang="en-US" sz="3600" dirty="0"/>
              <a:t>Updates sent to the backups.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</a:t>
            </a:r>
          </a:p>
        </p:txBody>
      </p:sp>
    </p:spTree>
    <p:extLst>
      <p:ext uri="{BB962C8B-B14F-4D97-AF65-F5344CB8AC3E}">
        <p14:creationId xmlns:p14="http://schemas.microsoft.com/office/powerpoint/2010/main" val="3839665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No partition tolerance.</a:t>
            </a:r>
          </a:p>
          <a:p>
            <a:r>
              <a:rPr lang="en-US" sz="3600" dirty="0"/>
              <a:t>Chain replication: Consistency, availability.</a:t>
            </a:r>
          </a:p>
          <a:p>
            <a:r>
              <a:rPr lang="en-US" sz="3600" dirty="0"/>
              <a:t>A partitioned server == failed server.</a:t>
            </a:r>
          </a:p>
          <a:p>
            <a:r>
              <a:rPr lang="en-US" sz="3600" dirty="0"/>
              <a:t>High Throughput.</a:t>
            </a:r>
          </a:p>
          <a:p>
            <a:r>
              <a:rPr lang="en-US" sz="3600" dirty="0"/>
              <a:t>Fail-stop processors.</a:t>
            </a:r>
          </a:p>
          <a:p>
            <a:r>
              <a:rPr lang="en-US" sz="3600" dirty="0"/>
              <a:t>A universally accessible, failure resistant or replicated Master, which can detect failures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Replication Assumes: </a:t>
            </a:r>
          </a:p>
        </p:txBody>
      </p:sp>
    </p:spTree>
    <p:extLst>
      <p:ext uri="{BB962C8B-B14F-4D97-AF65-F5344CB8AC3E}">
        <p14:creationId xmlns:p14="http://schemas.microsoft.com/office/powerpoint/2010/main" val="1091938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4329"/>
            <a:ext cx="9370873" cy="4681932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5" y="1824673"/>
            <a:ext cx="7134509" cy="31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State Machine Replication</a:t>
            </a:r>
          </a:p>
        </p:txBody>
      </p:sp>
    </p:spTree>
    <p:extLst>
      <p:ext uri="{BB962C8B-B14F-4D97-AF65-F5344CB8AC3E}">
        <p14:creationId xmlns:p14="http://schemas.microsoft.com/office/powerpoint/2010/main" val="2506220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storage needs to be able to tolerate faults!</a:t>
            </a:r>
          </a:p>
          <a:p>
            <a:r>
              <a:rPr lang="en-US" sz="3600" dirty="0"/>
              <a:t>How do we do this?</a:t>
            </a:r>
          </a:p>
          <a:p>
            <a:r>
              <a:rPr lang="en-US" sz="3600" dirty="0"/>
              <a:t>Replicate data in a smart and efficient way!!!</a:t>
            </a:r>
          </a:p>
        </p:txBody>
      </p:sp>
    </p:spTree>
    <p:extLst>
      <p:ext uri="{BB962C8B-B14F-4D97-AF65-F5344CB8AC3E}">
        <p14:creationId xmlns:p14="http://schemas.microsoft.com/office/powerpoint/2010/main" val="640201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9370873" cy="1144921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4329"/>
            <a:ext cx="9370873" cy="4681932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5" y="1824673"/>
            <a:ext cx="7134509" cy="31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438400" y="20574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1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9370873" cy="1144921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4329"/>
            <a:ext cx="9370873" cy="4681932"/>
          </a:xfrm>
          <a:ln/>
        </p:spPr>
        <p:txBody>
          <a:bodyPr/>
          <a:lstStyle/>
          <a:p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5" y="1824673"/>
            <a:ext cx="7134509" cy="31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4114800" y="2819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705600" y="1981200"/>
            <a:ext cx="3031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72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9370873" cy="1144921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229024" cy="4681932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5" y="1824673"/>
            <a:ext cx="7134509" cy="31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561736" y="28194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03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9447073" cy="1144921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4329"/>
            <a:ext cx="9447073" cy="4681932"/>
          </a:xfrm>
          <a:ln/>
        </p:spPr>
        <p:txBody>
          <a:bodyPr/>
          <a:lstStyle/>
          <a:p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5" y="1824673"/>
            <a:ext cx="7134509" cy="31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7010400" y="2819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50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9370873" cy="1144921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4329"/>
            <a:ext cx="9370873" cy="4681932"/>
          </a:xfrm>
          <a:ln/>
        </p:spPr>
        <p:txBody>
          <a:bodyPr/>
          <a:lstStyle/>
          <a:p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5" y="1824673"/>
            <a:ext cx="7134509" cy="31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6781800" y="20574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624149" y="20574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Reads go to any non-faulty tail.</a:t>
            </a:r>
          </a:p>
          <a:p>
            <a:pPr lvl="1"/>
            <a:r>
              <a:rPr lang="en-US" dirty="0"/>
              <a:t>Just tail, 1 server per chain</a:t>
            </a:r>
          </a:p>
          <a:p>
            <a:r>
              <a:rPr lang="en-US" dirty="0"/>
              <a:t>Writes propagate through all non-faulty servers.</a:t>
            </a:r>
          </a:p>
          <a:p>
            <a:pPr lvl="1"/>
            <a:r>
              <a:rPr lang="en-US" dirty="0"/>
              <a:t>t-1 severs per chain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and Writes</a:t>
            </a:r>
          </a:p>
        </p:txBody>
      </p:sp>
    </p:spTree>
    <p:extLst>
      <p:ext uri="{BB962C8B-B14F-4D97-AF65-F5344CB8AC3E}">
        <p14:creationId xmlns:p14="http://schemas.microsoft.com/office/powerpoint/2010/main" val="725002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Assumed to never fail or replicated w/ </a:t>
            </a:r>
            <a:r>
              <a:rPr lang="en-US" sz="3600" dirty="0" err="1"/>
              <a:t>Paxos</a:t>
            </a:r>
            <a:endParaRPr lang="en-US" sz="3600" dirty="0"/>
          </a:p>
          <a:p>
            <a:r>
              <a:rPr lang="en-US" sz="3600" dirty="0"/>
              <a:t>Head fails?</a:t>
            </a:r>
          </a:p>
          <a:p>
            <a:r>
              <a:rPr lang="en-US" sz="3600" dirty="0"/>
              <a:t>Tail fails?</a:t>
            </a:r>
          </a:p>
          <a:p>
            <a:r>
              <a:rPr lang="en-US" sz="3600" dirty="0"/>
              <a:t>Other fails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Master!!</a:t>
            </a:r>
          </a:p>
        </p:txBody>
      </p:sp>
    </p:spTree>
    <p:extLst>
      <p:ext uri="{BB962C8B-B14F-4D97-AF65-F5344CB8AC3E}">
        <p14:creationId xmlns:p14="http://schemas.microsoft.com/office/powerpoint/2010/main" val="55237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>
            <a:normAutofit/>
          </a:bodyPr>
          <a:lstStyle/>
          <a:p>
            <a:r>
              <a:rPr lang="en-US" dirty="0"/>
              <a:t>Fred Schneider photo: http://www.cs.cornell.edu/~caruana/web.pictures/pages/fred.schneider.sailing.c%26c.htm</a:t>
            </a:r>
          </a:p>
          <a:p>
            <a:r>
              <a:rPr lang="en-US" dirty="0"/>
              <a:t>Robert van Renesse photo: http://www.cs.cornell.edu/annual_report/00-01/bios.htm</a:t>
            </a:r>
          </a:p>
          <a:p>
            <a:r>
              <a:rPr lang="en-US" dirty="0"/>
              <a:t>Most Slides: Hari </a:t>
            </a:r>
            <a:r>
              <a:rPr lang="en-US" dirty="0" err="1"/>
              <a:t>Shreedharan</a:t>
            </a:r>
            <a:r>
              <a:rPr lang="en-US" dirty="0"/>
              <a:t>, http://www.cs.cornell.edu/Courses/CS6410/2009fa/lectures/23-replication.pdf</a:t>
            </a:r>
          </a:p>
          <a:p>
            <a:r>
              <a:rPr lang="en-US" dirty="0"/>
              <a:t>State Machine photo: http://</a:t>
            </a:r>
            <a:r>
              <a:rPr lang="en-US" dirty="0" smtClean="0"/>
              <a:t>upload.wikimedia.org/wikipedia/commons/9/9e/Turnstile_state_machine_colored.svg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994464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980049" y="273630"/>
            <a:ext cx="8229024" cy="58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474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dirty="0"/>
              <a:t>Extras!!!</a:t>
            </a:r>
          </a:p>
        </p:txBody>
      </p:sp>
    </p:spTree>
    <p:extLst>
      <p:ext uri="{BB962C8B-B14F-4D97-AF65-F5344CB8AC3E}">
        <p14:creationId xmlns:p14="http://schemas.microsoft.com/office/powerpoint/2010/main" val="448004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Store objects.</a:t>
            </a:r>
          </a:p>
          <a:p>
            <a:r>
              <a:rPr lang="en-US" sz="3600" dirty="0"/>
              <a:t>Query existing objects.</a:t>
            </a:r>
          </a:p>
          <a:p>
            <a:r>
              <a:rPr lang="en-US" sz="3600" dirty="0"/>
              <a:t>Update existing objects.</a:t>
            </a:r>
          </a:p>
          <a:p>
            <a:r>
              <a:rPr lang="en-US" sz="3600" dirty="0"/>
              <a:t>Usually offers strong consistency guarantees.</a:t>
            </a:r>
          </a:p>
          <a:p>
            <a:r>
              <a:rPr lang="en-US" sz="3600" dirty="0"/>
              <a:t>Request processed based on some order.</a:t>
            </a:r>
          </a:p>
          <a:p>
            <a:r>
              <a:rPr lang="en-US" sz="3600" dirty="0"/>
              <a:t>Effect of updates reflected in subsequent queries.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Systems</a:t>
            </a:r>
          </a:p>
        </p:txBody>
      </p:sp>
    </p:spTree>
    <p:extLst>
      <p:ext uri="{BB962C8B-B14F-4D97-AF65-F5344CB8AC3E}">
        <p14:creationId xmlns:p14="http://schemas.microsoft.com/office/powerpoint/2010/main" val="730695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State machines</a:t>
            </a:r>
          </a:p>
          <a:p>
            <a:r>
              <a:rPr lang="en-US" sz="3600" dirty="0"/>
              <a:t>Faults </a:t>
            </a:r>
          </a:p>
          <a:p>
            <a:r>
              <a:rPr lang="en-US" sz="3600" dirty="0"/>
              <a:t>State Machine Replication</a:t>
            </a:r>
          </a:p>
          <a:p>
            <a:r>
              <a:rPr lang="en-US" sz="3600" dirty="0"/>
              <a:t>Failures Outside the state machines</a:t>
            </a:r>
          </a:p>
          <a:p>
            <a:r>
              <a:rPr lang="en-US" sz="3600" dirty="0"/>
              <a:t>Reconfiguring</a:t>
            </a:r>
          </a:p>
          <a:p>
            <a:r>
              <a:rPr lang="en-US" sz="3600" dirty="0"/>
              <a:t>Chain Replication</a:t>
            </a:r>
          </a:p>
        </p:txBody>
      </p:sp>
    </p:spTree>
    <p:extLst>
      <p:ext uri="{BB962C8B-B14F-4D97-AF65-F5344CB8AC3E}">
        <p14:creationId xmlns:p14="http://schemas.microsoft.com/office/powerpoint/2010/main" val="1109635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Failures are detected by God/Master.</a:t>
            </a:r>
          </a:p>
          <a:p>
            <a:r>
              <a:rPr lang="en-US" sz="3600" dirty="0"/>
              <a:t>On detecting failure, Master:</a:t>
            </a:r>
          </a:p>
          <a:p>
            <a:pPr lvl="1"/>
            <a:r>
              <a:rPr lang="en-US" sz="3200" dirty="0"/>
              <a:t>informs its predecessor or successor in the chain</a:t>
            </a:r>
          </a:p>
          <a:p>
            <a:pPr lvl="1"/>
            <a:r>
              <a:rPr lang="en-US" sz="3200" dirty="0"/>
              <a:t>informs each node its new neighbors</a:t>
            </a:r>
          </a:p>
          <a:p>
            <a:r>
              <a:rPr lang="en-US" sz="3600" dirty="0"/>
              <a:t>Clients ask the master for information regarding the head and the tail.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failures</a:t>
            </a:r>
          </a:p>
        </p:txBody>
      </p:sp>
    </p:spTree>
    <p:extLst>
      <p:ext uri="{BB962C8B-B14F-4D97-AF65-F5344CB8AC3E}">
        <p14:creationId xmlns:p14="http://schemas.microsoft.com/office/powerpoint/2010/main" val="1858071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Current tail, T notified it is no longer the tail. </a:t>
            </a:r>
          </a:p>
          <a:p>
            <a:r>
              <a:rPr lang="en-US" dirty="0"/>
              <a:t>State, Un-ACK-</a:t>
            </a:r>
            <a:r>
              <a:rPr lang="en-US" dirty="0" err="1"/>
              <a:t>ed</a:t>
            </a:r>
            <a:r>
              <a:rPr lang="en-US" dirty="0"/>
              <a:t> requests now transmitted to the new tail.</a:t>
            </a:r>
          </a:p>
          <a:p>
            <a:r>
              <a:rPr lang="en-US" dirty="0"/>
              <a:t>Master notified of the new tail.</a:t>
            </a:r>
          </a:p>
          <a:p>
            <a:r>
              <a:rPr lang="en-US" dirty="0"/>
              <a:t>Clients notified of new tail.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replica</a:t>
            </a:r>
          </a:p>
        </p:txBody>
      </p:sp>
    </p:spTree>
    <p:extLst>
      <p:ext uri="{BB962C8B-B14F-4D97-AF65-F5344CB8AC3E}">
        <p14:creationId xmlns:p14="http://schemas.microsoft.com/office/powerpoint/2010/main" val="2566654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756136" cy="5257800"/>
          </a:xfrm>
        </p:spPr>
        <p:txBody>
          <a:bodyPr>
            <a:noAutofit/>
          </a:bodyPr>
          <a:lstStyle/>
          <a:p>
            <a:r>
              <a:rPr lang="en-US" sz="3600" dirty="0"/>
              <a:t>Head failure:</a:t>
            </a:r>
          </a:p>
          <a:p>
            <a:pPr lvl="1"/>
            <a:r>
              <a:rPr lang="en-US" sz="3200" dirty="0" smtClean="0"/>
              <a:t>Query </a:t>
            </a:r>
            <a:r>
              <a:rPr lang="en-US" sz="3200" dirty="0"/>
              <a:t>processing uninterrupted, </a:t>
            </a:r>
          </a:p>
          <a:p>
            <a:pPr lvl="1"/>
            <a:r>
              <a:rPr lang="en-US" sz="3200" dirty="0"/>
              <a:t>update processing unavailable till new head takes on responsibility.</a:t>
            </a:r>
          </a:p>
          <a:p>
            <a:r>
              <a:rPr lang="en-US" sz="3600" dirty="0"/>
              <a:t>Middle failure: </a:t>
            </a:r>
          </a:p>
          <a:p>
            <a:pPr lvl="1"/>
            <a:r>
              <a:rPr lang="en-US" sz="3200" dirty="0"/>
              <a:t>Query processing uninterrupted, </a:t>
            </a:r>
          </a:p>
          <a:p>
            <a:pPr lvl="1"/>
            <a:r>
              <a:rPr lang="en-US" sz="3200" dirty="0"/>
              <a:t>update processing might be delayed.</a:t>
            </a:r>
          </a:p>
          <a:p>
            <a:r>
              <a:rPr lang="en-US" sz="3600" dirty="0"/>
              <a:t>Tail failure: </a:t>
            </a:r>
          </a:p>
          <a:p>
            <a:pPr lvl="1"/>
            <a:r>
              <a:rPr lang="en-US" sz="3200" dirty="0"/>
              <a:t>Query and update processing unavailable, until new tail takes over.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Unavailability</a:t>
            </a:r>
          </a:p>
        </p:txBody>
      </p:sp>
    </p:spTree>
    <p:extLst>
      <p:ext uri="{BB962C8B-B14F-4D97-AF65-F5344CB8AC3E}">
        <p14:creationId xmlns:p14="http://schemas.microsoft.com/office/powerpoint/2010/main" val="4063939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5" y="2654200"/>
            <a:ext cx="5786528" cy="265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Variables</a:t>
            </a:r>
          </a:p>
          <a:p>
            <a:r>
              <a:rPr lang="en-US" sz="3600" dirty="0"/>
              <a:t>Deterministic Commands</a:t>
            </a:r>
          </a:p>
        </p:txBody>
      </p:sp>
    </p:spTree>
    <p:extLst>
      <p:ext uri="{BB962C8B-B14F-4D97-AF65-F5344CB8AC3E}">
        <p14:creationId xmlns:p14="http://schemas.microsoft.com/office/powerpoint/2010/main" val="1858954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1222736" cy="990600"/>
          </a:xfrm>
        </p:spPr>
        <p:txBody>
          <a:bodyPr>
            <a:normAutofit/>
          </a:bodyPr>
          <a:lstStyle/>
          <a:p>
            <a:r>
              <a:rPr lang="en-US" dirty="0"/>
              <a:t>Requests and </a:t>
            </a:r>
            <a:r>
              <a:rPr lang="en-US" dirty="0" smtClean="0"/>
              <a:t>Causality, Happens </a:t>
            </a:r>
            <a:r>
              <a:rPr lang="en-US" dirty="0"/>
              <a:t>Before Tutorial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Process order consistent with potentially causality.</a:t>
            </a:r>
          </a:p>
          <a:p>
            <a:r>
              <a:rPr lang="en-US" sz="3600" dirty="0" smtClean="0"/>
              <a:t>O1: </a:t>
            </a:r>
          </a:p>
          <a:p>
            <a:pPr lvl="1"/>
            <a:r>
              <a:rPr lang="en-US" sz="3300" dirty="0" smtClean="0"/>
              <a:t>Client </a:t>
            </a:r>
            <a:r>
              <a:rPr lang="en-US" sz="3300" dirty="0"/>
              <a:t>A sends </a:t>
            </a:r>
            <a:r>
              <a:rPr lang="en-US" sz="3300" dirty="0">
                <a:latin typeface="Consolas" panose="020B0609020204030204" pitchFamily="49" charset="0"/>
              </a:rPr>
              <a:t>r</a:t>
            </a:r>
            <a:r>
              <a:rPr lang="en-US" sz="3300" dirty="0"/>
              <a:t>, then </a:t>
            </a:r>
            <a:r>
              <a:rPr lang="en-US" sz="3300" dirty="0">
                <a:latin typeface="Consolas" panose="020B0609020204030204" pitchFamily="49" charset="0"/>
              </a:rPr>
              <a:t>r'</a:t>
            </a:r>
            <a:r>
              <a:rPr lang="en-US" sz="3300" dirty="0"/>
              <a:t>.</a:t>
            </a:r>
          </a:p>
          <a:p>
            <a:pPr lvl="1"/>
            <a:r>
              <a:rPr lang="en-US" sz="3300" dirty="0">
                <a:latin typeface="Consolas" panose="020B0609020204030204" pitchFamily="49" charset="0"/>
              </a:rPr>
              <a:t>r</a:t>
            </a:r>
            <a:r>
              <a:rPr lang="en-US" sz="3300" dirty="0"/>
              <a:t> is processed before </a:t>
            </a:r>
            <a:r>
              <a:rPr lang="en-US" sz="3300" dirty="0">
                <a:latin typeface="Consolas" panose="020B0609020204030204" pitchFamily="49" charset="0"/>
              </a:rPr>
              <a:t>r'</a:t>
            </a:r>
            <a:r>
              <a:rPr lang="en-US" sz="3300" dirty="0"/>
              <a:t>.</a:t>
            </a:r>
          </a:p>
          <a:p>
            <a:r>
              <a:rPr lang="en-US" sz="3600" dirty="0" smtClean="0"/>
              <a:t>O2:</a:t>
            </a:r>
          </a:p>
          <a:p>
            <a:pPr lvl="1"/>
            <a:r>
              <a:rPr lang="en-US" sz="3300" dirty="0" smtClean="0">
                <a:latin typeface="Consolas" panose="020B0609020204030204" pitchFamily="49" charset="0"/>
              </a:rPr>
              <a:t>r</a:t>
            </a:r>
            <a:r>
              <a:rPr lang="en-US" sz="3300" dirty="0" smtClean="0"/>
              <a:t> from Client A causes </a:t>
            </a:r>
            <a:r>
              <a:rPr lang="en-US" sz="3300" dirty="0"/>
              <a:t>Client B to send </a:t>
            </a:r>
            <a:r>
              <a:rPr lang="en-US" sz="3300" dirty="0">
                <a:latin typeface="Consolas" panose="020B0609020204030204" pitchFamily="49" charset="0"/>
              </a:rPr>
              <a:t>r'</a:t>
            </a:r>
            <a:r>
              <a:rPr lang="en-US" sz="3300" dirty="0"/>
              <a:t>.</a:t>
            </a:r>
          </a:p>
          <a:p>
            <a:pPr lvl="1"/>
            <a:r>
              <a:rPr lang="en-US" sz="3300" dirty="0">
                <a:latin typeface="Consolas" panose="020B0609020204030204" pitchFamily="49" charset="0"/>
              </a:rPr>
              <a:t>r</a:t>
            </a:r>
            <a:r>
              <a:rPr lang="en-US" sz="3300" dirty="0"/>
              <a:t> is processed before </a:t>
            </a:r>
            <a:r>
              <a:rPr lang="en-US" sz="3300" dirty="0">
                <a:latin typeface="Consolas" panose="020B0609020204030204" pitchFamily="49" charset="0"/>
              </a:rPr>
              <a:t>r'</a:t>
            </a:r>
            <a:r>
              <a:rPr lang="en-US" sz="3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202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State Machines are procedures</a:t>
            </a:r>
          </a:p>
          <a:p>
            <a:r>
              <a:rPr lang="en-US" sz="3600" dirty="0"/>
              <a:t>Client calls procedure</a:t>
            </a:r>
          </a:p>
          <a:p>
            <a:r>
              <a:rPr lang="en-US" sz="3600" dirty="0"/>
              <a:t>Avoid loops.</a:t>
            </a:r>
          </a:p>
          <a:p>
            <a:r>
              <a:rPr lang="en-US" sz="3600" dirty="0"/>
              <a:t>More flexible structure.</a:t>
            </a:r>
          </a:p>
        </p:txBody>
      </p:sp>
    </p:spTree>
    <p:extLst>
      <p:ext uri="{BB962C8B-B14F-4D97-AF65-F5344CB8AC3E}">
        <p14:creationId xmlns:p14="http://schemas.microsoft.com/office/powerpoint/2010/main" val="3973352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Termination</a:t>
            </a:r>
          </a:p>
          <a:p>
            <a:r>
              <a:rPr lang="en-US" sz="3600" dirty="0"/>
              <a:t>Validity </a:t>
            </a:r>
          </a:p>
          <a:p>
            <a:r>
              <a:rPr lang="en-US" sz="3600" dirty="0"/>
              <a:t>Integrity</a:t>
            </a:r>
          </a:p>
          <a:p>
            <a:r>
              <a:rPr lang="en-US" sz="3600" dirty="0"/>
              <a:t>Agreement</a:t>
            </a:r>
          </a:p>
          <a:p>
            <a:endParaRPr lang="en-US" sz="3600" dirty="0"/>
          </a:p>
          <a:p>
            <a:r>
              <a:rPr lang="en-US" sz="4000" dirty="0">
                <a:solidFill>
                  <a:srgbClr val="FF0000"/>
                </a:solidFill>
              </a:rPr>
              <a:t>Ensures procedures are called in same order across all machines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3236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16459</TotalTime>
  <Words>1491</Words>
  <Application>Microsoft Office PowerPoint</Application>
  <PresentationFormat>Widescreen</PresentationFormat>
  <Paragraphs>344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Microsoft YaHei</vt:lpstr>
      <vt:lpstr>ＭＳ Ｐゴシック</vt:lpstr>
      <vt:lpstr>Arial</vt:lpstr>
      <vt:lpstr>Consolas</vt:lpstr>
      <vt:lpstr>Tw Cen MT</vt:lpstr>
      <vt:lpstr>Wingdings</vt:lpstr>
      <vt:lpstr>Wingdings 2</vt:lpstr>
      <vt:lpstr>Median</vt:lpstr>
      <vt:lpstr>Distributed Systems: State Machine Replication and  Chain Replication</vt:lpstr>
      <vt:lpstr>Implementing Fault-Tolerant Services Using the State Machine Approach: A Tutorial</vt:lpstr>
      <vt:lpstr>Why a Tutorial?</vt:lpstr>
      <vt:lpstr>Problem</vt:lpstr>
      <vt:lpstr>Outline</vt:lpstr>
      <vt:lpstr>State Machines</vt:lpstr>
      <vt:lpstr>Requests and Causality, Happens Before Tutorial</vt:lpstr>
      <vt:lpstr>State Machine Coding</vt:lpstr>
      <vt:lpstr>Consensus</vt:lpstr>
      <vt:lpstr>Outline</vt:lpstr>
      <vt:lpstr>Faults</vt:lpstr>
      <vt:lpstr>Tolerating Faults</vt:lpstr>
      <vt:lpstr>Outline</vt:lpstr>
      <vt:lpstr>Fault Tolerant State Machines</vt:lpstr>
      <vt:lpstr>t Fault-Tolerance</vt:lpstr>
      <vt:lpstr>t Fault-Tolerance</vt:lpstr>
      <vt:lpstr>Outline</vt:lpstr>
      <vt:lpstr>Agreement</vt:lpstr>
      <vt:lpstr>Outline</vt:lpstr>
      <vt:lpstr>Ordering</vt:lpstr>
      <vt:lpstr>Ordering</vt:lpstr>
      <vt:lpstr>Ordering</vt:lpstr>
      <vt:lpstr>More Ordering...</vt:lpstr>
      <vt:lpstr>Constraints</vt:lpstr>
      <vt:lpstr>How to generate uid's?</vt:lpstr>
      <vt:lpstr>Generating uid's....</vt:lpstr>
      <vt:lpstr>Outline</vt:lpstr>
      <vt:lpstr>Tolerating failures</vt:lpstr>
      <vt:lpstr>Outline</vt:lpstr>
      <vt:lpstr>Reconfiguration</vt:lpstr>
      <vt:lpstr>Reconfiguration</vt:lpstr>
      <vt:lpstr>Integrating repaired objects</vt:lpstr>
      <vt:lpstr>Discussion</vt:lpstr>
      <vt:lpstr>Takeaways</vt:lpstr>
      <vt:lpstr>Outline</vt:lpstr>
      <vt:lpstr>Chain Replication For Supporting High Throughput and Availability</vt:lpstr>
      <vt:lpstr>Primary-Backup</vt:lpstr>
      <vt:lpstr>Chain Replication Assumes: </vt:lpstr>
      <vt:lpstr>Serial State Machine Replication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Reads and Writes</vt:lpstr>
      <vt:lpstr>Master!!</vt:lpstr>
      <vt:lpstr>Sources</vt:lpstr>
      <vt:lpstr>PowerPoint Presentation</vt:lpstr>
      <vt:lpstr>Storage Systems</vt:lpstr>
      <vt:lpstr>Handling failures</vt:lpstr>
      <vt:lpstr>Adding a new replica</vt:lpstr>
      <vt:lpstr>Unavailability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195</cp:revision>
  <dcterms:created xsi:type="dcterms:W3CDTF">2010-09-02T12:47:54Z</dcterms:created>
  <dcterms:modified xsi:type="dcterms:W3CDTF">2016-10-14T15:13:25Z</dcterms:modified>
</cp:coreProperties>
</file>