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44"/>
  </p:notesMasterIdLst>
  <p:sldIdLst>
    <p:sldId id="382" r:id="rId2"/>
    <p:sldId id="705" r:id="rId3"/>
    <p:sldId id="672" r:id="rId4"/>
    <p:sldId id="673" r:id="rId5"/>
    <p:sldId id="674" r:id="rId6"/>
    <p:sldId id="675" r:id="rId7"/>
    <p:sldId id="676" r:id="rId8"/>
    <p:sldId id="677" r:id="rId9"/>
    <p:sldId id="678" r:id="rId10"/>
    <p:sldId id="679" r:id="rId11"/>
    <p:sldId id="680" r:id="rId12"/>
    <p:sldId id="681" r:id="rId13"/>
    <p:sldId id="682" r:id="rId14"/>
    <p:sldId id="683" r:id="rId15"/>
    <p:sldId id="684" r:id="rId16"/>
    <p:sldId id="685" r:id="rId17"/>
    <p:sldId id="686" r:id="rId18"/>
    <p:sldId id="687" r:id="rId19"/>
    <p:sldId id="688" r:id="rId20"/>
    <p:sldId id="689" r:id="rId21"/>
    <p:sldId id="690" r:id="rId22"/>
    <p:sldId id="691" r:id="rId23"/>
    <p:sldId id="692" r:id="rId24"/>
    <p:sldId id="693" r:id="rId25"/>
    <p:sldId id="694" r:id="rId26"/>
    <p:sldId id="695" r:id="rId27"/>
    <p:sldId id="696" r:id="rId28"/>
    <p:sldId id="697" r:id="rId29"/>
    <p:sldId id="698" r:id="rId30"/>
    <p:sldId id="699" r:id="rId31"/>
    <p:sldId id="700" r:id="rId32"/>
    <p:sldId id="701" r:id="rId33"/>
    <p:sldId id="706" r:id="rId34"/>
    <p:sldId id="707" r:id="rId35"/>
    <p:sldId id="708" r:id="rId36"/>
    <p:sldId id="709" r:id="rId37"/>
    <p:sldId id="712" r:id="rId38"/>
    <p:sldId id="711" r:id="rId39"/>
    <p:sldId id="713" r:id="rId40"/>
    <p:sldId id="702" r:id="rId41"/>
    <p:sldId id="703" r:id="rId42"/>
    <p:sldId id="704" r:id="rId4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40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0.xml"/><Relationship Id="rId1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06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6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22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03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37941-328F-DA46-B2FC-705ABB71A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50F-85B9-9346-8F72-18F09DC4B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D9E9691-F2A0-D245-A491-96C5FAE7E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51219-1AE3-2944-8480-ACB493E96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A3746-3ED9-8840-A435-420550382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F181B-04A2-3E41-9246-40EE25E11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E93E40-8A73-D944-9EE3-7862A791C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EA565-E681-3E46-910B-4EBEE1A45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38AEA-BB5F-9940-8A2D-CB00BB73B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D9682-27ED-9640-8990-5181D479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B3F38-576F-8740-89EB-E487EA0FA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E8624F-AC86-5F40-BA0C-04AF95648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9600" y="4038600"/>
            <a:ext cx="9347200" cy="1828800"/>
          </a:xfrm>
        </p:spPr>
        <p:txBody>
          <a:bodyPr/>
          <a:lstStyle/>
          <a:p>
            <a:r>
              <a:rPr lang="en-US" dirty="0" smtClean="0"/>
              <a:t>Storage</a:t>
            </a:r>
            <a:r>
              <a:rPr lang="en-US" dirty="0" smtClean="0"/>
              <a:t> </a:t>
            </a:r>
            <a:r>
              <a:rPr lang="en-US" dirty="0" smtClean="0"/>
              <a:t>systems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File Systems</a:t>
            </a: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Hakim Weatherspoon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52600" y="60960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CS6410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7941-328F-DA46-B2FC-705ABB71A2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600201"/>
            <a:ext cx="9851136" cy="5181599"/>
          </a:xfrm>
        </p:spPr>
        <p:txBody>
          <a:bodyPr/>
          <a:lstStyle/>
          <a:p>
            <a:r>
              <a:rPr lang="en-US" dirty="0" smtClean="0"/>
              <a:t>keep dir in cylinder group, spread out different </a:t>
            </a:r>
            <a:r>
              <a:rPr lang="en-US" dirty="0" err="1" smtClean="0"/>
              <a:t>dir’s</a:t>
            </a:r>
            <a:endParaRPr lang="en-US" dirty="0" smtClean="0"/>
          </a:p>
          <a:p>
            <a:r>
              <a:rPr lang="en-US" dirty="0" smtClean="0"/>
              <a:t>Allocate runs of blocks within a cylinder group, every once in a while switch to a new cylinder group (jump at 1MB).</a:t>
            </a:r>
          </a:p>
          <a:p>
            <a:r>
              <a:rPr lang="en-US" dirty="0" smtClean="0"/>
              <a:t>layout policy: global and local</a:t>
            </a:r>
          </a:p>
          <a:p>
            <a:pPr lvl="1"/>
            <a:r>
              <a:rPr lang="en-US" dirty="0" smtClean="0"/>
              <a:t>global policy allocates files &amp; directories to cylinder groups. Picks “optimal” next block for block allocation.</a:t>
            </a:r>
          </a:p>
          <a:p>
            <a:pPr lvl="1"/>
            <a:r>
              <a:rPr lang="en-US" dirty="0" smtClean="0"/>
              <a:t>local allocation routines handle specific block requests. Select from a sequence of alternative if need to.</a:t>
            </a:r>
          </a:p>
        </p:txBody>
      </p:sp>
    </p:spTree>
    <p:extLst>
      <p:ext uri="{BB962C8B-B14F-4D97-AF65-F5344CB8AC3E}">
        <p14:creationId xmlns:p14="http://schemas.microsoft.com/office/powerpoint/2010/main" val="28918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locality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let disk fill up in any one area</a:t>
            </a:r>
          </a:p>
          <a:p>
            <a:r>
              <a:rPr lang="en-US" dirty="0" smtClean="0"/>
              <a:t>paradox: for locality, spread unrelated things far apart</a:t>
            </a:r>
          </a:p>
          <a:p>
            <a:r>
              <a:rPr lang="en-US" dirty="0" smtClean="0"/>
              <a:t>note: FFS got 175KB/sec because free list contained sequential blocks </a:t>
            </a:r>
          </a:p>
          <a:p>
            <a:pPr>
              <a:buNone/>
            </a:pPr>
            <a:r>
              <a:rPr lang="en-US" dirty="0" smtClean="0"/>
              <a:t>	(it did generate locality), but an old UFS had randomly ordered blocks and only got 30 KB/sec</a:t>
            </a:r>
          </a:p>
        </p:txBody>
      </p:sp>
    </p:spTree>
    <p:extLst>
      <p:ext uri="{BB962C8B-B14F-4D97-AF65-F5344CB8AC3E}">
        <p14:creationId xmlns:p14="http://schemas.microsoft.com/office/powerpoint/2010/main" val="332046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20-40% of disk bandwidth for large reads/writes</a:t>
            </a:r>
          </a:p>
          <a:p>
            <a:r>
              <a:rPr lang="en-US" dirty="0" smtClean="0"/>
              <a:t>10-20x original UNIX speeds</a:t>
            </a:r>
          </a:p>
          <a:p>
            <a:r>
              <a:rPr lang="en-US" dirty="0" smtClean="0"/>
              <a:t>Size: 3800 lines of code vs. 2700 in old system</a:t>
            </a:r>
          </a:p>
          <a:p>
            <a:r>
              <a:rPr lang="en-US" dirty="0" smtClean="0"/>
              <a:t>10% of total disk space unusable </a:t>
            </a:r>
          </a:p>
        </p:txBody>
      </p:sp>
    </p:spTree>
    <p:extLst>
      <p:ext uri="{BB962C8B-B14F-4D97-AF65-F5344CB8AC3E}">
        <p14:creationId xmlns:p14="http://schemas.microsoft.com/office/powerpoint/2010/main" val="7777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Enhancements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long file names (14 -&gt; 255)</a:t>
            </a:r>
          </a:p>
          <a:p>
            <a:r>
              <a:rPr lang="en-US" dirty="0" smtClean="0"/>
              <a:t>advisory file locks (shared or exclusive)</a:t>
            </a:r>
          </a:p>
          <a:p>
            <a:pPr lvl="1"/>
            <a:r>
              <a:rPr lang="en-US" dirty="0" smtClean="0"/>
              <a:t>process id of holder stored with lock =&gt; can reclaim the lock if process is no longer around</a:t>
            </a:r>
          </a:p>
          <a:p>
            <a:r>
              <a:rPr lang="en-US" dirty="0" smtClean="0"/>
              <a:t>symbolic links	(contrast to hard links)</a:t>
            </a:r>
          </a:p>
          <a:p>
            <a:r>
              <a:rPr lang="en-US" dirty="0" smtClean="0"/>
              <a:t>atomic rename capability </a:t>
            </a:r>
          </a:p>
          <a:p>
            <a:pPr lvl="1"/>
            <a:r>
              <a:rPr lang="en-US" dirty="0" smtClean="0"/>
              <a:t>(the only atomic read-modify-write operation, </a:t>
            </a:r>
          </a:p>
          <a:p>
            <a:pPr lvl="1">
              <a:buNone/>
            </a:pPr>
            <a:r>
              <a:rPr lang="en-US" dirty="0" smtClean="0"/>
              <a:t>	before this there was none)</a:t>
            </a:r>
          </a:p>
          <a:p>
            <a:r>
              <a:rPr lang="en-US" dirty="0" smtClean="0"/>
              <a:t>Disk Quotas</a:t>
            </a:r>
          </a:p>
          <a:p>
            <a:r>
              <a:rPr lang="en-US" dirty="0" err="1" smtClean="0"/>
              <a:t>Overallocation</a:t>
            </a:r>
            <a:endParaRPr lang="en-US" dirty="0" smtClean="0"/>
          </a:p>
          <a:p>
            <a:pPr lvl="1"/>
            <a:r>
              <a:rPr lang="en-US" dirty="0" smtClean="0"/>
              <a:t>More likely to get sequential blocks; use later if not</a:t>
            </a:r>
          </a:p>
        </p:txBody>
      </p:sp>
    </p:spTree>
    <p:extLst>
      <p:ext uri="{BB962C8B-B14F-4D97-AF65-F5344CB8AC3E}">
        <p14:creationId xmlns:p14="http://schemas.microsoft.com/office/powerpoint/2010/main" val="183177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FEE5-1737-CD4B-8006-35E4AE5D1E68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 crash recovery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Asynchronous writes are lost in a crash</a:t>
            </a:r>
          </a:p>
          <a:p>
            <a:pPr lvl="1"/>
            <a:r>
              <a:rPr lang="en-US" b="1">
                <a:latin typeface="Courier New" charset="0"/>
              </a:rPr>
              <a:t>Fsync</a:t>
            </a:r>
            <a:r>
              <a:rPr lang="en-US"/>
              <a:t> system call flushes dirty data</a:t>
            </a:r>
          </a:p>
          <a:p>
            <a:pPr lvl="1"/>
            <a:r>
              <a:rPr lang="en-US"/>
              <a:t>Incomplete metadata operations can cause disk corruption (order is important)</a:t>
            </a:r>
          </a:p>
          <a:p>
            <a:r>
              <a:rPr lang="en-US"/>
              <a:t>FFS metadata writes are synchronous</a:t>
            </a:r>
          </a:p>
          <a:p>
            <a:pPr lvl="1"/>
            <a:r>
              <a:rPr lang="en-US"/>
              <a:t>Large potential decrease in performance</a:t>
            </a:r>
          </a:p>
          <a:p>
            <a:pPr lvl="1"/>
            <a:r>
              <a:rPr lang="en-US"/>
              <a:t>Some OSes cut corners</a:t>
            </a:r>
          </a:p>
        </p:txBody>
      </p:sp>
    </p:spTree>
    <p:extLst>
      <p:ext uri="{BB962C8B-B14F-4D97-AF65-F5344CB8AC3E}">
        <p14:creationId xmlns:p14="http://schemas.microsoft.com/office/powerpoint/2010/main" val="190197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59786-C325-4C4C-B146-C99763F79F78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After the crash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Courier New" charset="0"/>
              </a:rPr>
              <a:t>Fsck</a:t>
            </a:r>
            <a:r>
              <a:rPr lang="en-US"/>
              <a:t> file system consistency check</a:t>
            </a:r>
          </a:p>
          <a:p>
            <a:pPr lvl="1"/>
            <a:r>
              <a:rPr lang="en-US"/>
              <a:t>Reconstructs freespace maps</a:t>
            </a:r>
          </a:p>
          <a:p>
            <a:pPr lvl="1"/>
            <a:r>
              <a:rPr lang="en-US"/>
              <a:t>Checks inode link counts, file sizes</a:t>
            </a:r>
          </a:p>
          <a:p>
            <a:r>
              <a:rPr lang="en-US"/>
              <a:t>Very time consuming</a:t>
            </a:r>
          </a:p>
          <a:p>
            <a:pPr lvl="1"/>
            <a:r>
              <a:rPr lang="en-US"/>
              <a:t>Has to scan all directories and inodes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16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600200"/>
            <a:ext cx="10765536" cy="5013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parameterize FS implementation for the HW in use</a:t>
            </a:r>
          </a:p>
          <a:p>
            <a:pPr lvl="1"/>
            <a:r>
              <a:rPr lang="en-US" dirty="0" smtClean="0"/>
              <a:t>measurement-driven design decisions</a:t>
            </a:r>
          </a:p>
          <a:p>
            <a:pPr lvl="1"/>
            <a:r>
              <a:rPr lang="en-US" dirty="0" smtClean="0"/>
              <a:t>locality “wins”</a:t>
            </a:r>
          </a:p>
          <a:p>
            <a:r>
              <a:rPr lang="en-US" dirty="0" smtClean="0"/>
              <a:t>Flaws</a:t>
            </a:r>
          </a:p>
          <a:p>
            <a:pPr lvl="1"/>
            <a:r>
              <a:rPr lang="en-US" dirty="0" err="1" smtClean="0"/>
              <a:t>measuremenets</a:t>
            </a:r>
            <a:r>
              <a:rPr lang="en-US" dirty="0" smtClean="0"/>
              <a:t> derived from a single installation.</a:t>
            </a:r>
          </a:p>
          <a:p>
            <a:pPr lvl="1"/>
            <a:r>
              <a:rPr lang="en-US" dirty="0" smtClean="0"/>
              <a:t>ignored technology trends</a:t>
            </a:r>
          </a:p>
          <a:p>
            <a:r>
              <a:rPr lang="en-US" dirty="0" smtClean="0"/>
              <a:t>Lessons</a:t>
            </a:r>
          </a:p>
          <a:p>
            <a:pPr lvl="1"/>
            <a:r>
              <a:rPr lang="en-US" dirty="0" smtClean="0"/>
              <a:t>Do not ignore underlying HW characteristics</a:t>
            </a:r>
          </a:p>
          <a:p>
            <a:r>
              <a:rPr lang="en-US" dirty="0" smtClean="0"/>
              <a:t>Contrasting research approach</a:t>
            </a:r>
          </a:p>
          <a:p>
            <a:pPr lvl="1"/>
            <a:r>
              <a:rPr lang="en-US" dirty="0" smtClean="0"/>
              <a:t>Improve status quo </a:t>
            </a:r>
            <a:r>
              <a:rPr lang="en-US" dirty="0" err="1" smtClean="0"/>
              <a:t>vs</a:t>
            </a:r>
            <a:r>
              <a:rPr lang="en-US" dirty="0" smtClean="0"/>
              <a:t> design something new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536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Design and </a:t>
            </a:r>
            <a:r>
              <a:rPr lang="en-US" dirty="0" err="1" smtClean="0"/>
              <a:t>Impl</a:t>
            </a:r>
            <a:r>
              <a:rPr lang="en-US" dirty="0" smtClean="0"/>
              <a:t> of a Log-structured File System</a:t>
            </a:r>
            <a:br>
              <a:rPr lang="en-US" dirty="0" smtClean="0"/>
            </a:br>
            <a:r>
              <a:rPr lang="en-US" sz="3200" dirty="0"/>
              <a:t>Mendel </a:t>
            </a:r>
            <a:r>
              <a:rPr lang="en-US" sz="3200" dirty="0" err="1"/>
              <a:t>Rosenblum</a:t>
            </a:r>
            <a:r>
              <a:rPr lang="en-US" sz="3200" dirty="0"/>
              <a:t> and John K. </a:t>
            </a:r>
            <a:r>
              <a:rPr lang="en-US" sz="3200" dirty="0" err="1"/>
              <a:t>Ousterhout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524000"/>
            <a:ext cx="9851136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Mendel </a:t>
            </a:r>
            <a:r>
              <a:rPr lang="en-US" dirty="0" err="1" smtClean="0"/>
              <a:t>Rosenblum</a:t>
            </a:r>
            <a:endParaRPr lang="en-US" dirty="0" smtClean="0"/>
          </a:p>
          <a:p>
            <a:pPr lvl="1"/>
            <a:r>
              <a:rPr lang="en-US" dirty="0" smtClean="0"/>
              <a:t>Designed LFS, PhD from </a:t>
            </a:r>
            <a:r>
              <a:rPr lang="en-US" dirty="0" smtClean="0"/>
              <a:t>Berkeley</a:t>
            </a:r>
          </a:p>
          <a:p>
            <a:pPr lvl="1"/>
            <a:r>
              <a:rPr lang="en-US" dirty="0" smtClean="0"/>
              <a:t>ACM </a:t>
            </a:r>
            <a:r>
              <a:rPr lang="en-US" dirty="0" err="1" smtClean="0"/>
              <a:t>Disseration</a:t>
            </a:r>
            <a:r>
              <a:rPr lang="en-US" dirty="0" smtClean="0"/>
              <a:t> Award Winner</a:t>
            </a:r>
            <a:endParaRPr lang="en-US" dirty="0" smtClean="0"/>
          </a:p>
          <a:p>
            <a:pPr lvl="1"/>
            <a:r>
              <a:rPr lang="en-US" dirty="0" smtClean="0"/>
              <a:t>Professor at Stanford, designed </a:t>
            </a:r>
            <a:r>
              <a:rPr lang="en-US" dirty="0" err="1" smtClean="0"/>
              <a:t>SimOS</a:t>
            </a:r>
            <a:endParaRPr lang="en-US" dirty="0" smtClean="0"/>
          </a:p>
          <a:p>
            <a:pPr lvl="1"/>
            <a:r>
              <a:rPr lang="en-US" dirty="0" smtClean="0"/>
              <a:t>Founder of VM </a:t>
            </a:r>
            <a:r>
              <a:rPr lang="en-US" dirty="0" smtClean="0"/>
              <a:t>Ware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err="1" smtClean="0"/>
              <a:t>Ousterhout</a:t>
            </a:r>
            <a:endParaRPr lang="en-US" dirty="0" smtClean="0"/>
          </a:p>
          <a:p>
            <a:pPr lvl="1"/>
            <a:r>
              <a:rPr lang="en-US" dirty="0" smtClean="0"/>
              <a:t>Professor at Berkeley 1980-1994</a:t>
            </a:r>
          </a:p>
          <a:p>
            <a:pPr lvl="1"/>
            <a:r>
              <a:rPr lang="en-US" dirty="0" smtClean="0"/>
              <a:t>Created </a:t>
            </a:r>
            <a:r>
              <a:rPr lang="en-US" dirty="0" err="1" smtClean="0"/>
              <a:t>Tcl</a:t>
            </a:r>
            <a:r>
              <a:rPr lang="en-US" dirty="0" smtClean="0"/>
              <a:t> scripting language and TK platform</a:t>
            </a:r>
          </a:p>
          <a:p>
            <a:pPr lvl="1"/>
            <a:r>
              <a:rPr lang="en-US" dirty="0" smtClean="0"/>
              <a:t>Research group designed Sprite OS and LFS</a:t>
            </a:r>
          </a:p>
          <a:p>
            <a:pPr lvl="1"/>
            <a:r>
              <a:rPr lang="en-US" dirty="0" smtClean="0"/>
              <a:t>Now professor at Stanford after 14 years in industry</a:t>
            </a:r>
          </a:p>
        </p:txBody>
      </p:sp>
      <p:pic>
        <p:nvPicPr>
          <p:cNvPr id="1026" name="Picture 2" descr="http://xrds.acm.org/images/DLImages/F2_MendelRosenblum_artic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828800"/>
            <a:ext cx="2481263" cy="161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MTEhUUExQVFRQXGBgaFxUXGBgXFxUcFxcYGBYYFRQYHCggGBslHRcVITEiJSkrLi4uFx8zODMsNygtLisBCgoKDg0OGxAQGywkHyQsLCwsLSwsLCwsLCwsLCwsLywsLCwsLCwsLCwsLCwsLCwsLCwsLCwsLCwsLCwsLCwsLP/AABEIAMgAoAMBIgACEQEDEQH/xAAcAAACAgMBAQAAAAAAAAAAAAAEBQMGAAIHAQj/xAA5EAABAwIFAgQEBAUEAwEAAAABAgMRACEEBRIxQVFhBhMicTKBkbFCocHwFCNSctEHguHxJFNiM//EABoBAAIDAQEAAAAAAAAAAAAAAAIDAQQFAAb/xAAtEQACAgICAgEBBQkAAAAAAAAAAQIRAyESMQRBUXEiMoGR8AUTQmGhscHR4f/aAAwDAQACEQMRAD8AP8C+D20sDElwvgnzEtJR6Ctv0ypKrrKCpURANNMkxgadcU60taVFZDhZh1SwSqF6ZiADpA4mgv8ASthOGa85xxRLphlAWdF9wEbayb3q1PBbryHklTCEJIVrCY1EkBZRyAZvasrLxnpgJIoGM8MDEPOOJ0yr1EuOaUKlV9KlD1afhn7UDivDbjC2lutBaNSitpJVISPh/mjdJHbrXQso8PJAQ0pttzy3VOtvKKiFmbK0jYgcExIt1pfn2KcW8pxOtBQjSppa07rjZAJHTc7UuUnCCUH06f5ESbXRXWcJhVpQ2FlLqVkuuOAqJH/rQBsmbARxQniLJmy26pCHUtrcQWtSNOmUlWgA30kyQLARQmJwy3cQpoXeMkhAAEm9h0mkeNzB9bqgtSioGNrJKQU2B2tIosak3+QCAsyWWSltIUlSR6pKTJNyU6dhtaTS5l1Sbzcz+xVkyvw888tRDSdKhYkQlPdIB/I1acu8AoEFx4qj8KUpA+tX4wtbGcdHMJKlSBqUZkRP5UZh2wlPS3I5rsmC8G4RF/LB96IxHhTBq+JoDvJH60UsbCimno4yDAKk2Mbcn596CYMKNdfzHwBhFp9K3GzwZChbYkHp71S/EPg7ENlTgUl9PJQIUIFpQf0pajTIadiEGRQbrcKtzfmpcKxfnasxRgAxUdOiHoHccIWRx+e1ahskRHv/AM1stZF4niK0LnaPaiIv4MbIja1Ytf7NRlzpt1O9SNtShSukf81PW2dfya6k8zMcc0blWH85QSULVY6W241LPEE2F6VqA4qweCHQzimVkhBCh6z6gODKdtjXS0rOYwa8QPteWlKpUkBVogSLR3At86t3h4OYxpxLrjTRLiCVLlRWpwQmB1ATA/uV1qj43Lx5p8ol1oaZWlJi6QSDG3I+VMMueUG1wnlCQARCSFGI55N+1U5xjWiFVnTM/wAoeZbaQgqX6ClSkKKE6gQZW0N7SNxVWzFtJStlQbZCwhQUErBQqISNNyQq1j8quHhUlxIdxCjK4ShBhUhOonbcEK+9BeJmMGXf4g6iWy3q0HQBpuny+pi9+1V4cV1+V37/ANk0jmWLwapaAUoKUL6vibUlWlRkfCJBtuIqwZJkAACnrqJncwfedzz86mfZQpxLqgTpGltKiDpAm5Itef8AuvcTjTYC6j+VaWKDq2HCFljbcCR/SO1qnaxgFgKrWBaVuSSfypuyz1NOcy3HCM1YyLg/vvWLxuoQaDCKlbaFA5sasCInAuLG3FCuLXz9abBmaidwhpTnsl4kVfHZGHSFJACzv0V70kzLwbiAPh1Dtc/TmrwrDKn0n5UblWYKB0KE9juKZFJlXLhro4s1h4UpJTuN1bgjtxWmFwpFzaNwOa7bnWQM4kSQErGyouPeuZZ1lamFlKqVl5R66Kc4yiVVzBk+omQY4+9F4PDwgptB/wCqLtXgP0pcptqhbk2BrwoSk6U6lbfWgi6tGm8aehputmZkiD0kGg14RB2kDrINHCa9hxl8l28MuLKcQlhbbZdhKWybuKUkqUG+mkTueYoJzENKKwptDJWlGiZUpJSSYn8Orm3ApH4cxLTThW4wX1CPLQVaUarwVxdV9MDbepc5x633dSghKvxJQIAI+KBxQTxpsNx3ZdcF6322W3ENkg+YhKlSpW3p6FQ9oNE4zJlNrWHClETDaVlf4gQSDbi5NIPBiXlvJRsjzNaiAFOagBHIsZ61bszElPqC1kfzVTMGfhntSIQvMkiKtoRvDmLcCsYbjfepsY6JCRsPzNasJk1qTdaRfxQ9h2HpgyJoZhoU1ZbtS6LZEhuiW2qJYYolDfap4HcgRJisJopxmh3G4FLlE7TBnE0I8nY8ijCahUqhUqZDjYww51JE/Ij9RVb8b4HW1qHxJ/MHrVnwG3aosywoWkoUJSoQR70+atGfkj6OHeoG8V7xWYqUOKQTsSPaOO9apbPMfKqbRRao2mtQkCYtzWrzY/ECag84JTASe1/81yRCR622km1uoO1FYjFfy0tgAaSVFeoknUBZIiEi3zrPLG8fIV4nDzNjpEapMwCY5qbQfM6jl3h5OEwxUlSQ6tsuaIV5m4DUrJtGr4YvPagXleWnuZPvO5pPlufPLxLa1nUAgNRGkFAFgQPr8qmzV+Sab48Um5IbifJ2Rtqkk0xwgvSfDG9NsGb000oDnDJpq2bUtw66ZNV1jwtpVENroAE1O0uu5EUGKXIoRzmptUioVkUMmTFAh5oRw0Y7saBUbUiTDoYZe5xRzokUkwqyDNNW3xFWIPRQzR2cc8ZYXysUuOTIPvvSRl2ygf8Amrj/AKl4Mh4KA+JP23/SqEVwRPtfr0pTjbZnyW2Tocg1IoTt9ORQygqbJkfQ1OkAfigioaAaDkg0fkqWdRLhsNkmYWZHoUR8I39W3alyDFhNaoUZif8AFJkrBHfnoOJHlgISFH0TIAG0K/EaLxqvvVbQowSOOftVifc1NpUOQKsYNJosYXsiw67inuCUZqttquKsGWrm1MNKDHWCEGnTIpPhFRvThlwVND10SFN63Qq9aFV6ibegXrtE0MUpqNaaiaxiTsa3L07Ca5qweVED9AukRU2IdIVpUIJ+ce9DLEVXlFoOMk0RodhVMmFSKTqNOMIm3yo8V9FfOl2Vj/UVALLZO4VA7yL/AGrmeIAskpnn29jXTfHSwWL7hVq5sXASRI+t66fZl5VUjUOA2O/SvCyK3UDEW7GKHaChvP6H2NBsVRMFeq//AFPavdYAGkTczPJ9uI/WtWFRcp3N+DUgfA3BB95/Kl/QmvglcVYKJ35tHanDL2pmAPht+orzI86ShK0uSUkRE3EggKCdjF9+tDZQuFqTBIIE9EzMCixOpb0Hj1IlRz2pvlylTfbkc/lSlab9L/aszHHLSAlEknm9h3qypUaCTaLG7mISdx7Dp1mmOBzPUOfnvXNFNuFQBJIm9tu8V6p51uClRB5Am3uDXSTYcMlHXWcaNUfOvcSkKm9VfwbilPk69xVozdGhPp+u1Kaki2pRkhFisT5FysW4qAeMwLGQev8AwaXZlhHSrYRPJ+teseH/ADXAonQOgE8RFFFtdsVkj8IfYDN0vD0rnnvR6STaCBS5jww02QUkhQ2VzTgMKihlLYUYpIEG9OmlDyyo8A/nSMgjvRAxEtaZ2Mn5bTXQlVgZYN0JvEaC60tIggpUR11Iv9q5klmT06/v511zCEuNyoDUgwe94+1cqzBOhSkDhRH0MChT2Vf2hDjxa+hGp9KSEi94k1OpVqVITJ9jTHEqgRyaJqjOaBWipKrybdbUQH0lJWoeocAxNSswuQIEAmSY26dT2qBZMEcWBtFqC03tUwuSb2g1jHqRqDaihKxCwD8QBmD1qfCEbhRKpGoXsZ9PvS9JUIATqmwETPSmf8GtqNaSkzCgT6hO0o/DQxpNBYqU0HRqMjm/t1phhMJfULnmgmVCERxq/MzVhytOxqylZpwiCKw5/CmKAxGBWbkx7VdCzIpPnIATFGlQxxIPCiNDhA2kVcscgKtVV8KCXLdatjm5oZ9DMa0ALypCr81ictAopB70S2ahU0G1QNh8KBXrtMExQ2JIoZJHIUYr71Dl4B8wdr+1TY8xahsuF1jrY0lOjpGYRBT5h4IG/JNUnPMncVL4CVIMkhsGG4Nio95roObw2zq/oSox1MWrkz+aPkaAtQSRBSDAI3ggb/OgzRm5xcGv538Gb+0HfH8f8CtSYUe5r3FOalkD2+lb4pkwVbCfvRTOXtlpJKoWZNr+0imuaStlAiW0Um35RUqWXCBaAeDyKjGIbMgJUSkDfb37VuzB0qJI1E6bm/ypb5VtHU/aGOXYoslcIStakaUKUSPL/wDtEW1d6mWh1QLiknSs6tek3MQPWd9ute5KEofQVGGzIUd4BHQ8datjYbcSpeKWtOHWsraaaASHBqIKgPwpHSeaqzytNKP6/wCkRXwVlfpirDk7thQGPy1HlrcStMCFobJ9ZbUbEnkjkVplThFq0MeVSjaNbBNS6Lf51qreZ4gLc0k2ozEYzSI5+1VzGkm4MGjjJtlqdVRbPCoSlSo/qFWN9Pq+dc4yPFraUQqTsZ5q1rxnmiJIHTYn51MpWdBaGmKgCxvS/wDjltKvdB56V7h8EE7f5+9SvNSL0DvsdpIY4fGBQkGa1dcmkPkFBlB9xxTPCv6kgxfkdDzQMhkOMHNAM5s0yP5kgE3V/T0kUVjF1T/FoPkW4g/nURFZJOMW0FeKfFKHWyyzJB+JZtMcJH61UkJPcjnT/mhcO5TVjBOLQHEXlYRpTuSoWtwO/euzVFWzGzZXN2xWpiTAPPWeanSF6tASNQFySB962Xh1pUU6ClQJBkRsYj6g1C4VWtxvz9aD7wnsteJxOtkMJSG2bWSCTaY1K5M9aXZ3hmyxh20goU3rmdlaiCCOauasr/8ACSGXg6hRCnDMKBSSCUtcgbSaq+HwTZUrS4hehYGkH/8AQGfhtSIucfYMZNGZv/CvlgYdkslKNKypchRtChH+6fem2eqUzh8Oy2fMSlKz5m6CVwFJQSniJmTvSt3CMrcDaVJYUhv1rcUSVqWqEwkD0kCZ7VC6zisOUOkqUmVeQrUSB5cEqSjcJ9wK7JCUmm/qE7RKcrR5aVhQhQJAJko0xOoDeZt2Fe5Y56m59jQWXZuG3G1PJC0hZcIMhNxERtvetmcX5ilnknUk0zApRbi+i14suMqLFmGGIKiOarjOPQpRAVJBvVtbxQdZB6C/yqqY3Lx5mtNlc9/erkEzSk76GmGcG9Psug7An5bUHk2ctIKUuNqAlJKwApIIF9rx8qszXi/AocJDklQEhKFHaRYRU8GR+8a/hZGkOWCUbgkdIFJ84x7zSRpQFqJACZudQtxTxXiIr0hthQRChqcISRO2lIBn8qEZwpkKWdS4idvoOKhxa7GJyfqgfCNrkFW8XHAPaicKnSn3JP61IBetXDAJpT2EnqhfjV2jrSjPWQpCgdtJ/wC6ZuGT7UJj0SCN7Gx5nrUNegZq4M5g0rSSN4Nqd5Ni1JUqFBI0zc7kbXGx6Ud5ATs02D/aD96fZPkPnsKcKdKgr+WpIAJA+IW3m4HtV/L4UpY3710YEpr2IMViHMXospam0wCAVKImQFEbn5c0I3hk6tBMLJ5i0C8zThSsOkPqDhe8tPplJaU2pKgLwTqmTa1KVY9k6iRIBsNlqJ+wHWsbHdVGLS/XycjoWfZXCIa8pBa9Li20FAA/GCska+LAWg1UAwpKP/HC1OEBSy2ZSlIPxLj4I9+a6RhvEOEWFagtaJISQm7qgqDpJtEkAc0RmeZ4YtKYKhhStCgW5SlTZA2UlFjPvXbVsiNI5eMvJcQpwgiAVJKoXflRv9aZ5xk6XilOD1uKSFl9cWHB9ZIkWIv0oLNGwhWoIWELHpKzKlJFpN4qHA56phLgRqS2saVwZTe/tq796mfOTtd/0J23YRg/Da3G0rUpCWlxEStyAYgIHwzc/wC2kuJbaQs+TqgKIEkSI6iOaNYxbh8wtJIAAK1JElNzBn8PSg3sOoNlakGFbKiR81de1DFzUtsnaY2yXFwopOyr/wCa2xgv3H51XsLigFCOP2asbawsA/vtWjB2rNLFPlEKy1YH+OlOWnxuAL9qT4Ru8U5w2E7ii5Mvwehg26CJme1bTWMMQK3WnpvQSbZMmaEwKExJtUzi6EWvWaChbZElFvnUGKTTBaIFA4swKlKwpOkKjlinXUpRsvf/AOR/VXQMPhwhIQmwSAB8qFyTL/KRKvjIv27UwFeg8aEoY0pdnmPKnGeRuPRz7x/hm8Iw6W2/Vinm1KMWHlpUSO0kg/WuZrxUoSjTBBUSrlWqAB8o/Ou/Z9licQwtpVtQsf6VD4T8jXD8VhfLcWlZ0lFiCLki0AfrWf5eFRnyrv8AuNwz5Kn2i+N5yC055aD5SQhxSzpXDigoJJMCAb2ExQmKU6oNGUhlIJgIGqeVLFzM8mqtic1LinNS16pA0twG1hEhIAHPQ01xmelxkt+lu6YbG6tO5U4TK1Sb9ayHicXaDrj0Tv4xYSkFbb2tBUUgklsiyQRtyTFLcCH3wrQST6lLTYJCU7qjawFS5diR61KQVBAAAEJAJ/qAEkWNEllpp5uFFtK0hTg+LQdykx8QmLGi+66OetMKGJa0rQVhoaZKhqCnSNgoDqVWmiBmyG238PhwtbSkokOi+r8SkwYFyB3pG/mC1KexJ0FaiAoSAZUd0pMzYVFgs3dhxOnV5nH9Jn0qFtxf60LxWjnG+gZ4OBROm9ztTTLsVEA8iYof+AxDpBUQ2kCJjcf28nvQGcyhQUkwU7H2q5gwy42xmOfCReMG9e/1p/h3RaqLkmZJcSJsrp94qwsPEVzs1sc4tFp80CtHHBSZvFGty6T/AIH60NfIbkvR7iX5rbCkb8UuxKorUYm3bpQ1bITSGeIxAF6PyLKySHXBbdCef7j+leZLkhVDjw7pbP3V/irGTWp4vjcftSMrzPLtcIfiaKFaRW6livK0TKaIlmBPFc68Z+CHnVnEMqClKuts2INo0K2i2xroji7xt1PFYkye1DkxRyRqR0ZOLtHz7kuGDindQJhBNpsRzIopot6G0CQozJImYjSlI3E3k0BhsQUawgj1279dulMcpbQSC6HFrkBtCLE3v1PSw7152ets0a9jLK0NJbfUtYBSpMN6RLhII0gzxvNa5PiggQU6vMGkA3vPpPaKlzXIHsOpanm1tmARqI0lSuh5227Vvl+RrVoWtQAgK9N5m/yoYwc3UdgymkLFZcpWIWAJAURJEAXv7VZcJhEtiAB7n9KLKQmw/fU1E7Wrh8FRpz2xEsl9Eb08n996r+d4QwbWNWJO9V7LVLWp7XJ2noN7AGnuGqJi62KMjXcpPB+9dCy8jSJrm2ny3r7Gx/SrvkmYiNJsRWZlg7NTx5r2WAAC5FeP4iBSnGZl0NaJwjq0eYqUo4ndX9o6d6DHhlN0h880IK2EBSnFaUiT+/pVwyLI0twpfqXx0T7D9a9yPLkJaSUiygFTyZG5NNXFQK1cHiqG32ZXkeZLJqOkTFdQqdFaIXNZFW1Giieg1q84RAHxHbt3NYt0D36V40i8mir2DZIUW07jvUYTpNh8qmmogJNQjjj+Z4gz5LQQpTRIU+2NLabAFLQi+xlRN+AKs/gLEYXCBx9KVOYjSlLTBA9BMxDh3m9+BWVleWUndGmx/mGIwuJwqFPNhzFDUkySfLIPqM7QdxFr0hV0rKyt3wMUFiUktso5JO6InBQ6hWVlW2QiOKAUA055oEpNlp7cn71lZS/YXoGznIwoqi4gEEdDcEUowjpBhW45rKyq3kwXZZ8eTuh5krgOIa1wUlQBB2vYW94ro2fYUuNQLSOKyso/C+6/qR5b+0iDwRi/5S2FfE0bT/SqfsQR9KevqtWVlW4rZUZBh1WrHH+lz0r2sptdi2zdprk3PJ/xU015WUtuzjFmo8Od6ysqfR3s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stanford.edu/%7Eouster/cgi-bin/Photo2008Sma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4267200"/>
            <a:ext cx="16002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92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3EBBF-ACBE-614E-B139-7F5FA5384AB9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Log-Structured File </a:t>
            </a:r>
            <a:r>
              <a:rPr lang="en-US" dirty="0"/>
              <a:t>System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600200"/>
            <a:ext cx="11146536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Technology Trends</a:t>
            </a:r>
          </a:p>
          <a:p>
            <a:pPr lvl="1"/>
            <a:r>
              <a:rPr lang="en-US" dirty="0" smtClean="0"/>
              <a:t>I/O becoming more and more of a bottleneck</a:t>
            </a:r>
          </a:p>
          <a:p>
            <a:pPr lvl="1"/>
            <a:r>
              <a:rPr lang="en-US" dirty="0" smtClean="0"/>
              <a:t>CPU </a:t>
            </a:r>
            <a:r>
              <a:rPr lang="en-US" dirty="0"/>
              <a:t>speed increases faster than disk speed</a:t>
            </a:r>
            <a:endParaRPr lang="en-US" dirty="0" smtClean="0"/>
          </a:p>
          <a:p>
            <a:pPr lvl="1"/>
            <a:r>
              <a:rPr lang="en-US" dirty="0" smtClean="0"/>
              <a:t>Big Memories: Caching </a:t>
            </a:r>
            <a:r>
              <a:rPr lang="en-US" dirty="0"/>
              <a:t>improves read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Most disk traffic are writes</a:t>
            </a:r>
          </a:p>
          <a:p>
            <a:r>
              <a:rPr lang="en-US" dirty="0"/>
              <a:t>Little improvement in write performance</a:t>
            </a:r>
          </a:p>
          <a:p>
            <a:pPr lvl="1"/>
            <a:r>
              <a:rPr lang="en-US" dirty="0"/>
              <a:t>Synchronous writes to metadata</a:t>
            </a:r>
          </a:p>
          <a:p>
            <a:pPr lvl="1"/>
            <a:r>
              <a:rPr lang="en-US" dirty="0"/>
              <a:t>Metadata access dominates for small files</a:t>
            </a:r>
          </a:p>
          <a:p>
            <a:pPr lvl="1"/>
            <a:r>
              <a:rPr lang="en-US" dirty="0"/>
              <a:t>e.g. Five seeks and I/Os to create a </a:t>
            </a:r>
            <a:r>
              <a:rPr lang="en-US" dirty="0" smtClean="0"/>
              <a:t>file</a:t>
            </a:r>
          </a:p>
          <a:p>
            <a:pPr lvl="2"/>
            <a:r>
              <a:rPr lang="en-US" dirty="0" smtClean="0"/>
              <a:t>file </a:t>
            </a:r>
            <a:r>
              <a:rPr lang="en-US" dirty="0" err="1" smtClean="0"/>
              <a:t>i</a:t>
            </a:r>
            <a:r>
              <a:rPr lang="en-US" dirty="0" smtClean="0"/>
              <a:t>-node (create), file data, directory entry, file </a:t>
            </a:r>
            <a:r>
              <a:rPr lang="en-US" dirty="0" err="1" smtClean="0"/>
              <a:t>i</a:t>
            </a:r>
            <a:r>
              <a:rPr lang="en-US" dirty="0" smtClean="0"/>
              <a:t>-node (finalize), directory </a:t>
            </a:r>
            <a:r>
              <a:rPr lang="en-US" dirty="0" err="1" smtClean="0"/>
              <a:t>i</a:t>
            </a:r>
            <a:r>
              <a:rPr lang="en-US" dirty="0" smtClean="0"/>
              <a:t>-node (modification time).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64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9261F-7815-D543-AF9C-2D6488D4D66F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11049000" cy="50133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Boost write throughput by writing all changes to disk contiguously</a:t>
            </a:r>
          </a:p>
          <a:p>
            <a:pPr lvl="1"/>
            <a:r>
              <a:rPr lang="en-US" dirty="0"/>
              <a:t>Disk as an array of blocks, append at end</a:t>
            </a:r>
          </a:p>
          <a:p>
            <a:pPr lvl="1"/>
            <a:r>
              <a:rPr lang="en-US" dirty="0"/>
              <a:t>Write data, indirect blocks, </a:t>
            </a:r>
            <a:r>
              <a:rPr lang="en-US" dirty="0" err="1"/>
              <a:t>inodes</a:t>
            </a:r>
            <a:r>
              <a:rPr lang="en-US" dirty="0"/>
              <a:t> together</a:t>
            </a:r>
          </a:p>
          <a:p>
            <a:pPr lvl="1"/>
            <a:r>
              <a:rPr lang="en-US" dirty="0"/>
              <a:t>No need for a free block map</a:t>
            </a:r>
          </a:p>
          <a:p>
            <a:r>
              <a:rPr lang="en-US" dirty="0"/>
              <a:t>Writes are written in </a:t>
            </a:r>
            <a:r>
              <a:rPr lang="en-US" i="1" dirty="0"/>
              <a:t>segments</a:t>
            </a:r>
          </a:p>
          <a:p>
            <a:pPr lvl="1"/>
            <a:r>
              <a:rPr lang="en-US" dirty="0"/>
              <a:t>~1MB of continuous disk blocks</a:t>
            </a:r>
          </a:p>
          <a:p>
            <a:pPr lvl="1"/>
            <a:r>
              <a:rPr lang="en-US" dirty="0"/>
              <a:t>Accumulated in cache and flushed at </a:t>
            </a:r>
            <a:r>
              <a:rPr lang="en-US" dirty="0" smtClean="0"/>
              <a:t>once</a:t>
            </a:r>
          </a:p>
          <a:p>
            <a:r>
              <a:rPr lang="en-US" dirty="0" smtClean="0"/>
              <a:t>Data layout on disk  </a:t>
            </a:r>
          </a:p>
          <a:p>
            <a:pPr lvl="1"/>
            <a:r>
              <a:rPr lang="en-US" dirty="0" smtClean="0"/>
              <a:t>“temporal locality” (good for writing) </a:t>
            </a:r>
          </a:p>
          <a:p>
            <a:pPr lvl="1">
              <a:buNone/>
            </a:pPr>
            <a:r>
              <a:rPr lang="en-US" dirty="0" smtClean="0"/>
              <a:t>	rather than “logical locality” (good for reading). </a:t>
            </a:r>
          </a:p>
          <a:p>
            <a:pPr lvl="1"/>
            <a:r>
              <a:rPr lang="en-US" dirty="0" smtClean="0"/>
              <a:t>Why is this a better? </a:t>
            </a:r>
          </a:p>
          <a:p>
            <a:pPr lvl="2"/>
            <a:r>
              <a:rPr lang="en-US" dirty="0" smtClean="0"/>
              <a:t>Because caching helps reads but not writes!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 in a nutshell</a:t>
            </a:r>
          </a:p>
        </p:txBody>
      </p:sp>
    </p:spTree>
    <p:extLst>
      <p:ext uri="{BB962C8B-B14F-4D97-AF65-F5344CB8AC3E}">
        <p14:creationId xmlns:p14="http://schemas.microsoft.com/office/powerpoint/2010/main" val="407462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F51219-1AE3-2944-8480-ACB493E9620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Discuss Papers:</a:t>
            </a:r>
          </a:p>
          <a:p>
            <a:pPr lvl="1"/>
            <a:r>
              <a:rPr lang="en-US" dirty="0"/>
              <a:t>The Design and Implementation of a Log-Structured File </a:t>
            </a:r>
            <a:r>
              <a:rPr lang="en-US" dirty="0" smtClean="0"/>
              <a:t>System (LFS), </a:t>
            </a:r>
            <a:r>
              <a:rPr lang="en-US" dirty="0"/>
              <a:t>Mendel Rosenblum and </a:t>
            </a:r>
            <a:r>
              <a:rPr lang="en-US" dirty="0" err="1"/>
              <a:t>Ousterhout</a:t>
            </a:r>
            <a:r>
              <a:rPr lang="en-US" dirty="0" smtClean="0"/>
              <a:t>. SOSP, 1991. </a:t>
            </a:r>
          </a:p>
          <a:p>
            <a:pPr lvl="1"/>
            <a:r>
              <a:rPr lang="en-US" dirty="0"/>
              <a:t>Towards weakly consistent local storage </a:t>
            </a:r>
            <a:r>
              <a:rPr lang="en-US" dirty="0" smtClean="0"/>
              <a:t>systems (Yogurt), Ji-Yong </a:t>
            </a:r>
            <a:r>
              <a:rPr lang="en-US" dirty="0"/>
              <a:t>Shin, Mahesh Balakrishnan, Tudor Marian, Jakub Szefer, Hakim Weatherspoon. </a:t>
            </a:r>
            <a:r>
              <a:rPr lang="en-US" dirty="0" err="1" smtClean="0"/>
              <a:t>SoCC</a:t>
            </a:r>
            <a:r>
              <a:rPr lang="en-US" dirty="0" smtClean="0"/>
              <a:t> 2016</a:t>
            </a:r>
          </a:p>
          <a:p>
            <a:r>
              <a:rPr lang="en-US" dirty="0" smtClean="0"/>
              <a:t>Historical Context:</a:t>
            </a:r>
          </a:p>
          <a:p>
            <a:pPr lvl="1"/>
            <a:r>
              <a:rPr lang="en-US" dirty="0" smtClean="0"/>
              <a:t>UNIX File System (UFS)</a:t>
            </a:r>
          </a:p>
          <a:p>
            <a:pPr lvl="1"/>
            <a:r>
              <a:rPr lang="en-US" dirty="0" smtClean="0"/>
              <a:t>UNIX Berkeley Fast File System (FFS)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4E1EB-2E46-DD46-83A6-AB5F727A5E02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 operation</a:t>
            </a:r>
          </a:p>
        </p:txBody>
      </p:sp>
      <p:sp>
        <p:nvSpPr>
          <p:cNvPr id="395269" name="Rectangle 5"/>
          <p:cNvSpPr>
            <a:spLocks noChangeArrowheads="1"/>
          </p:cNvSpPr>
          <p:nvPr/>
        </p:nvSpPr>
        <p:spPr bwMode="auto">
          <a:xfrm>
            <a:off x="4114800" y="27432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76" name="Text Box 12"/>
          <p:cNvSpPr txBox="1">
            <a:spLocks noChangeArrowheads="1"/>
          </p:cNvSpPr>
          <p:nvPr/>
        </p:nvSpPr>
        <p:spPr bwMode="auto">
          <a:xfrm>
            <a:off x="4038600" y="2438400"/>
            <a:ext cx="13227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inode blocks</a:t>
            </a:r>
          </a:p>
        </p:txBody>
      </p:sp>
      <p:sp>
        <p:nvSpPr>
          <p:cNvPr id="395277" name="Text Box 13"/>
          <p:cNvSpPr txBox="1">
            <a:spLocks noChangeArrowheads="1"/>
          </p:cNvSpPr>
          <p:nvPr/>
        </p:nvSpPr>
        <p:spPr bwMode="auto">
          <a:xfrm>
            <a:off x="6019801" y="2438400"/>
            <a:ext cx="12218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data blocks</a:t>
            </a:r>
          </a:p>
        </p:txBody>
      </p:sp>
      <p:sp>
        <p:nvSpPr>
          <p:cNvPr id="395278" name="Rectangle 14"/>
          <p:cNvSpPr>
            <a:spLocks noChangeArrowheads="1"/>
          </p:cNvSpPr>
          <p:nvPr/>
        </p:nvSpPr>
        <p:spPr bwMode="auto">
          <a:xfrm>
            <a:off x="4419600" y="27432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79" name="Rectangle 15"/>
          <p:cNvSpPr>
            <a:spLocks noChangeArrowheads="1"/>
          </p:cNvSpPr>
          <p:nvPr/>
        </p:nvSpPr>
        <p:spPr bwMode="auto">
          <a:xfrm>
            <a:off x="4724400" y="27432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0" name="Rectangle 16"/>
          <p:cNvSpPr>
            <a:spLocks noChangeArrowheads="1"/>
          </p:cNvSpPr>
          <p:nvPr/>
        </p:nvSpPr>
        <p:spPr bwMode="auto">
          <a:xfrm>
            <a:off x="60785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1" name="Rectangle 17"/>
          <p:cNvSpPr>
            <a:spLocks noChangeArrowheads="1"/>
          </p:cNvSpPr>
          <p:nvPr/>
        </p:nvSpPr>
        <p:spPr bwMode="auto">
          <a:xfrm>
            <a:off x="63833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2" name="Rectangle 18"/>
          <p:cNvSpPr>
            <a:spLocks noChangeArrowheads="1"/>
          </p:cNvSpPr>
          <p:nvPr/>
        </p:nvSpPr>
        <p:spPr bwMode="auto">
          <a:xfrm>
            <a:off x="66881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3" name="Rectangle 19"/>
          <p:cNvSpPr>
            <a:spLocks noChangeArrowheads="1"/>
          </p:cNvSpPr>
          <p:nvPr/>
        </p:nvSpPr>
        <p:spPr bwMode="auto">
          <a:xfrm>
            <a:off x="69929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4" name="Rectangle 20"/>
          <p:cNvSpPr>
            <a:spLocks noChangeArrowheads="1"/>
          </p:cNvSpPr>
          <p:nvPr/>
        </p:nvSpPr>
        <p:spPr bwMode="auto">
          <a:xfrm>
            <a:off x="72977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5" name="Rectangle 21"/>
          <p:cNvSpPr>
            <a:spLocks noChangeArrowheads="1"/>
          </p:cNvSpPr>
          <p:nvPr/>
        </p:nvSpPr>
        <p:spPr bwMode="auto">
          <a:xfrm>
            <a:off x="76025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4114800" y="3581400"/>
            <a:ext cx="3429000" cy="228600"/>
            <a:chOff x="1680" y="2640"/>
            <a:chExt cx="2160" cy="144"/>
          </a:xfrm>
        </p:grpSpPr>
        <p:sp>
          <p:nvSpPr>
            <p:cNvPr id="395287" name="Rectangle 23"/>
            <p:cNvSpPr>
              <a:spLocks noChangeArrowheads="1"/>
            </p:cNvSpPr>
            <p:nvPr/>
          </p:nvSpPr>
          <p:spPr bwMode="auto">
            <a:xfrm>
              <a:off x="1680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88" name="Rectangle 24"/>
            <p:cNvSpPr>
              <a:spLocks noChangeArrowheads="1"/>
            </p:cNvSpPr>
            <p:nvPr/>
          </p:nvSpPr>
          <p:spPr bwMode="auto">
            <a:xfrm>
              <a:off x="1824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0" name="Rectangle 26"/>
            <p:cNvSpPr>
              <a:spLocks noChangeArrowheads="1"/>
            </p:cNvSpPr>
            <p:nvPr/>
          </p:nvSpPr>
          <p:spPr bwMode="auto">
            <a:xfrm>
              <a:off x="2544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1" name="Rectangle 27"/>
            <p:cNvSpPr>
              <a:spLocks noChangeArrowheads="1"/>
            </p:cNvSpPr>
            <p:nvPr/>
          </p:nvSpPr>
          <p:spPr bwMode="auto">
            <a:xfrm>
              <a:off x="2688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2" name="Rectangle 28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3" name="Rectangle 29"/>
            <p:cNvSpPr>
              <a:spLocks noChangeArrowheads="1"/>
            </p:cNvSpPr>
            <p:nvPr/>
          </p:nvSpPr>
          <p:spPr bwMode="auto">
            <a:xfrm>
              <a:off x="2400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4" name="Rectangle 30"/>
            <p:cNvSpPr>
              <a:spLocks noChangeArrowheads="1"/>
            </p:cNvSpPr>
            <p:nvPr/>
          </p:nvSpPr>
          <p:spPr bwMode="auto">
            <a:xfrm>
              <a:off x="2256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5" name="Rectangle 31"/>
            <p:cNvSpPr>
              <a:spLocks noChangeArrowheads="1"/>
            </p:cNvSpPr>
            <p:nvPr/>
          </p:nvSpPr>
          <p:spPr bwMode="auto">
            <a:xfrm>
              <a:off x="2112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6" name="Rectangle 32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7" name="Rectangle 33"/>
            <p:cNvSpPr>
              <a:spLocks noChangeArrowheads="1"/>
            </p:cNvSpPr>
            <p:nvPr/>
          </p:nvSpPr>
          <p:spPr bwMode="auto">
            <a:xfrm>
              <a:off x="3264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8" name="Rectangle 34"/>
            <p:cNvSpPr>
              <a:spLocks noChangeArrowheads="1"/>
            </p:cNvSpPr>
            <p:nvPr/>
          </p:nvSpPr>
          <p:spPr bwMode="auto">
            <a:xfrm>
              <a:off x="2976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9" name="Rectangle 35"/>
            <p:cNvSpPr>
              <a:spLocks noChangeArrowheads="1"/>
            </p:cNvSpPr>
            <p:nvPr/>
          </p:nvSpPr>
          <p:spPr bwMode="auto">
            <a:xfrm>
              <a:off x="3120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00" name="Rectangle 36"/>
            <p:cNvSpPr>
              <a:spLocks noChangeArrowheads="1"/>
            </p:cNvSpPr>
            <p:nvPr/>
          </p:nvSpPr>
          <p:spPr bwMode="auto">
            <a:xfrm>
              <a:off x="3408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01" name="Rectangle 37"/>
            <p:cNvSpPr>
              <a:spLocks noChangeArrowheads="1"/>
            </p:cNvSpPr>
            <p:nvPr/>
          </p:nvSpPr>
          <p:spPr bwMode="auto">
            <a:xfrm>
              <a:off x="3552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86" name="Rectangle 22"/>
            <p:cNvSpPr>
              <a:spLocks noChangeArrowheads="1"/>
            </p:cNvSpPr>
            <p:nvPr/>
          </p:nvSpPr>
          <p:spPr bwMode="auto">
            <a:xfrm>
              <a:off x="1680" y="2640"/>
              <a:ext cx="2160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5303" name="Text Box 39"/>
          <p:cNvSpPr txBox="1">
            <a:spLocks noChangeArrowheads="1"/>
          </p:cNvSpPr>
          <p:nvPr/>
        </p:nvSpPr>
        <p:spPr bwMode="auto">
          <a:xfrm>
            <a:off x="4038600" y="3276600"/>
            <a:ext cx="15648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active segment</a:t>
            </a:r>
          </a:p>
        </p:txBody>
      </p:sp>
      <p:sp>
        <p:nvSpPr>
          <p:cNvPr id="395305" name="Rectangle 41"/>
          <p:cNvSpPr>
            <a:spLocks noChangeArrowheads="1"/>
          </p:cNvSpPr>
          <p:nvPr/>
        </p:nvSpPr>
        <p:spPr bwMode="auto">
          <a:xfrm>
            <a:off x="47244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6" name="Rectangle 42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7" name="Rectangle 43"/>
          <p:cNvSpPr>
            <a:spLocks noChangeArrowheads="1"/>
          </p:cNvSpPr>
          <p:nvPr/>
        </p:nvSpPr>
        <p:spPr bwMode="auto">
          <a:xfrm>
            <a:off x="38100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8" name="Rectangle 44"/>
          <p:cNvSpPr>
            <a:spLocks noChangeArrowheads="1"/>
          </p:cNvSpPr>
          <p:nvPr/>
        </p:nvSpPr>
        <p:spPr bwMode="auto">
          <a:xfrm>
            <a:off x="40386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9" name="Rectangle 45"/>
          <p:cNvSpPr>
            <a:spLocks noChangeArrowheads="1"/>
          </p:cNvSpPr>
          <p:nvPr/>
        </p:nvSpPr>
        <p:spPr bwMode="auto">
          <a:xfrm>
            <a:off x="31242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0" name="Rectangle 46"/>
          <p:cNvSpPr>
            <a:spLocks noChangeArrowheads="1"/>
          </p:cNvSpPr>
          <p:nvPr/>
        </p:nvSpPr>
        <p:spPr bwMode="auto">
          <a:xfrm>
            <a:off x="35814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1" name="Rectangle 47"/>
          <p:cNvSpPr>
            <a:spLocks noChangeArrowheads="1"/>
          </p:cNvSpPr>
          <p:nvPr/>
        </p:nvSpPr>
        <p:spPr bwMode="auto">
          <a:xfrm>
            <a:off x="28956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2" name="Rectangle 48"/>
          <p:cNvSpPr>
            <a:spLocks noChangeArrowheads="1"/>
          </p:cNvSpPr>
          <p:nvPr/>
        </p:nvSpPr>
        <p:spPr bwMode="auto">
          <a:xfrm>
            <a:off x="33528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3" name="Rectangle 49"/>
          <p:cNvSpPr>
            <a:spLocks noChangeArrowheads="1"/>
          </p:cNvSpPr>
          <p:nvPr/>
        </p:nvSpPr>
        <p:spPr bwMode="auto">
          <a:xfrm>
            <a:off x="24384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4" name="Rectangle 50"/>
          <p:cNvSpPr>
            <a:spLocks noChangeArrowheads="1"/>
          </p:cNvSpPr>
          <p:nvPr/>
        </p:nvSpPr>
        <p:spPr bwMode="auto">
          <a:xfrm>
            <a:off x="49530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5" name="Rectangle 51"/>
          <p:cNvSpPr>
            <a:spLocks noChangeArrowheads="1"/>
          </p:cNvSpPr>
          <p:nvPr/>
        </p:nvSpPr>
        <p:spPr bwMode="auto">
          <a:xfrm>
            <a:off x="44958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6" name="Rectangle 52"/>
          <p:cNvSpPr>
            <a:spLocks noChangeArrowheads="1"/>
          </p:cNvSpPr>
          <p:nvPr/>
        </p:nvSpPr>
        <p:spPr bwMode="auto">
          <a:xfrm>
            <a:off x="42672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7" name="Rectangle 53"/>
          <p:cNvSpPr>
            <a:spLocks noChangeArrowheads="1"/>
          </p:cNvSpPr>
          <p:nvPr/>
        </p:nvSpPr>
        <p:spPr bwMode="auto">
          <a:xfrm>
            <a:off x="51816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8" name="Rectangle 54"/>
          <p:cNvSpPr>
            <a:spLocks noChangeArrowheads="1"/>
          </p:cNvSpPr>
          <p:nvPr/>
        </p:nvSpPr>
        <p:spPr bwMode="auto">
          <a:xfrm>
            <a:off x="54102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9" name="Rectangle 55"/>
          <p:cNvSpPr>
            <a:spLocks noChangeArrowheads="1"/>
          </p:cNvSpPr>
          <p:nvPr/>
        </p:nvSpPr>
        <p:spPr bwMode="auto">
          <a:xfrm>
            <a:off x="2438400" y="5334000"/>
            <a:ext cx="73152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20" name="Text Box 56"/>
          <p:cNvSpPr txBox="1">
            <a:spLocks noChangeArrowheads="1"/>
          </p:cNvSpPr>
          <p:nvPr/>
        </p:nvSpPr>
        <p:spPr bwMode="auto">
          <a:xfrm>
            <a:off x="2362201" y="5029200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log</a:t>
            </a:r>
          </a:p>
        </p:txBody>
      </p:sp>
      <p:sp>
        <p:nvSpPr>
          <p:cNvPr id="395337" name="AutoShape 73"/>
          <p:cNvSpPr>
            <a:spLocks noChangeArrowheads="1"/>
          </p:cNvSpPr>
          <p:nvPr/>
        </p:nvSpPr>
        <p:spPr bwMode="auto">
          <a:xfrm>
            <a:off x="2286000" y="4495800"/>
            <a:ext cx="7620000" cy="1676400"/>
          </a:xfrm>
          <a:prstGeom prst="can">
            <a:avLst>
              <a:gd name="adj" fmla="val 25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38" name="Rectangle 74"/>
          <p:cNvSpPr>
            <a:spLocks noChangeArrowheads="1"/>
          </p:cNvSpPr>
          <p:nvPr/>
        </p:nvSpPr>
        <p:spPr bwMode="auto">
          <a:xfrm>
            <a:off x="3581400" y="2286000"/>
            <a:ext cx="4953000" cy="1752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39" name="Text Box 75"/>
          <p:cNvSpPr txBox="1">
            <a:spLocks noChangeArrowheads="1"/>
          </p:cNvSpPr>
          <p:nvPr/>
        </p:nvSpPr>
        <p:spPr bwMode="auto">
          <a:xfrm>
            <a:off x="3429000" y="1828801"/>
            <a:ext cx="2776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i="1"/>
              <a:t>Kernel buffer cache</a:t>
            </a:r>
          </a:p>
        </p:txBody>
      </p:sp>
      <p:sp>
        <p:nvSpPr>
          <p:cNvPr id="395340" name="Text Box 76"/>
          <p:cNvSpPr txBox="1">
            <a:spLocks noChangeArrowheads="1"/>
          </p:cNvSpPr>
          <p:nvPr/>
        </p:nvSpPr>
        <p:spPr bwMode="auto">
          <a:xfrm>
            <a:off x="2895600" y="5562600"/>
            <a:ext cx="108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i="1"/>
              <a:t>log head</a:t>
            </a:r>
          </a:p>
        </p:txBody>
      </p:sp>
      <p:sp>
        <p:nvSpPr>
          <p:cNvPr id="395341" name="Text Box 77"/>
          <p:cNvSpPr txBox="1">
            <a:spLocks noChangeArrowheads="1"/>
          </p:cNvSpPr>
          <p:nvPr/>
        </p:nvSpPr>
        <p:spPr bwMode="auto">
          <a:xfrm>
            <a:off x="6019800" y="5562600"/>
            <a:ext cx="108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i="1"/>
              <a:t>log tail</a:t>
            </a:r>
          </a:p>
        </p:txBody>
      </p:sp>
      <p:sp>
        <p:nvSpPr>
          <p:cNvPr id="395342" name="Freeform 78"/>
          <p:cNvSpPr>
            <a:spLocks/>
          </p:cNvSpPr>
          <p:nvPr/>
        </p:nvSpPr>
        <p:spPr bwMode="auto">
          <a:xfrm>
            <a:off x="2438400" y="5562600"/>
            <a:ext cx="565150" cy="184150"/>
          </a:xfrm>
          <a:custGeom>
            <a:avLst/>
            <a:gdLst/>
            <a:ahLst/>
            <a:cxnLst>
              <a:cxn ang="0">
                <a:pos x="356" y="99"/>
              </a:cxn>
              <a:cxn ang="0">
                <a:pos x="186" y="99"/>
              </a:cxn>
              <a:cxn ang="0">
                <a:pos x="0" y="0"/>
              </a:cxn>
            </a:cxnLst>
            <a:rect l="0" t="0" r="r" b="b"/>
            <a:pathLst>
              <a:path w="356" h="116">
                <a:moveTo>
                  <a:pt x="356" y="99"/>
                </a:moveTo>
                <a:cubicBezTo>
                  <a:pt x="328" y="99"/>
                  <a:pt x="245" y="116"/>
                  <a:pt x="186" y="99"/>
                </a:cubicBezTo>
                <a:cubicBezTo>
                  <a:pt x="127" y="82"/>
                  <a:pt x="39" y="21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ysDot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43" name="Freeform 79"/>
          <p:cNvSpPr>
            <a:spLocks/>
          </p:cNvSpPr>
          <p:nvPr/>
        </p:nvSpPr>
        <p:spPr bwMode="auto">
          <a:xfrm>
            <a:off x="5638800" y="5562600"/>
            <a:ext cx="565150" cy="184150"/>
          </a:xfrm>
          <a:custGeom>
            <a:avLst/>
            <a:gdLst/>
            <a:ahLst/>
            <a:cxnLst>
              <a:cxn ang="0">
                <a:pos x="356" y="99"/>
              </a:cxn>
              <a:cxn ang="0">
                <a:pos x="186" y="99"/>
              </a:cxn>
              <a:cxn ang="0">
                <a:pos x="0" y="0"/>
              </a:cxn>
            </a:cxnLst>
            <a:rect l="0" t="0" r="r" b="b"/>
            <a:pathLst>
              <a:path w="356" h="116">
                <a:moveTo>
                  <a:pt x="356" y="99"/>
                </a:moveTo>
                <a:cubicBezTo>
                  <a:pt x="328" y="99"/>
                  <a:pt x="245" y="116"/>
                  <a:pt x="186" y="99"/>
                </a:cubicBezTo>
                <a:cubicBezTo>
                  <a:pt x="127" y="82"/>
                  <a:pt x="39" y="21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ysDot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44" name="Text Box 80"/>
          <p:cNvSpPr txBox="1">
            <a:spLocks noChangeArrowheads="1"/>
          </p:cNvSpPr>
          <p:nvPr/>
        </p:nvSpPr>
        <p:spPr bwMode="auto">
          <a:xfrm>
            <a:off x="4343400" y="4495801"/>
            <a:ext cx="2776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i="1"/>
              <a:t>Disk</a:t>
            </a:r>
          </a:p>
        </p:txBody>
      </p:sp>
      <p:sp>
        <p:nvSpPr>
          <p:cNvPr id="395345" name="Line 81"/>
          <p:cNvSpPr>
            <a:spLocks noChangeShapeType="1"/>
          </p:cNvSpPr>
          <p:nvPr/>
        </p:nvSpPr>
        <p:spPr bwMode="auto">
          <a:xfrm>
            <a:off x="4114800" y="3810000"/>
            <a:ext cx="15240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46" name="Line 82"/>
          <p:cNvSpPr>
            <a:spLocks noChangeShapeType="1"/>
          </p:cNvSpPr>
          <p:nvPr/>
        </p:nvSpPr>
        <p:spPr bwMode="auto">
          <a:xfrm>
            <a:off x="7543800" y="3810000"/>
            <a:ext cx="15240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5638800" y="5334000"/>
            <a:ext cx="3429000" cy="228600"/>
            <a:chOff x="1680" y="2640"/>
            <a:chExt cx="2160" cy="144"/>
          </a:xfrm>
        </p:grpSpPr>
        <p:sp>
          <p:nvSpPr>
            <p:cNvPr id="395348" name="Rectangle 84"/>
            <p:cNvSpPr>
              <a:spLocks noChangeArrowheads="1"/>
            </p:cNvSpPr>
            <p:nvPr/>
          </p:nvSpPr>
          <p:spPr bwMode="auto">
            <a:xfrm>
              <a:off x="1680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49" name="Rectangle 85"/>
            <p:cNvSpPr>
              <a:spLocks noChangeArrowheads="1"/>
            </p:cNvSpPr>
            <p:nvPr/>
          </p:nvSpPr>
          <p:spPr bwMode="auto">
            <a:xfrm>
              <a:off x="1824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0" name="Rectangle 86"/>
            <p:cNvSpPr>
              <a:spLocks noChangeArrowheads="1"/>
            </p:cNvSpPr>
            <p:nvPr/>
          </p:nvSpPr>
          <p:spPr bwMode="auto">
            <a:xfrm>
              <a:off x="2544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1" name="Rectangle 87"/>
            <p:cNvSpPr>
              <a:spLocks noChangeArrowheads="1"/>
            </p:cNvSpPr>
            <p:nvPr/>
          </p:nvSpPr>
          <p:spPr bwMode="auto">
            <a:xfrm>
              <a:off x="2688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2" name="Rectangle 88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3" name="Rectangle 89"/>
            <p:cNvSpPr>
              <a:spLocks noChangeArrowheads="1"/>
            </p:cNvSpPr>
            <p:nvPr/>
          </p:nvSpPr>
          <p:spPr bwMode="auto">
            <a:xfrm>
              <a:off x="2400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4" name="Rectangle 90"/>
            <p:cNvSpPr>
              <a:spLocks noChangeArrowheads="1"/>
            </p:cNvSpPr>
            <p:nvPr/>
          </p:nvSpPr>
          <p:spPr bwMode="auto">
            <a:xfrm>
              <a:off x="2256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5" name="Rectangle 91"/>
            <p:cNvSpPr>
              <a:spLocks noChangeArrowheads="1"/>
            </p:cNvSpPr>
            <p:nvPr/>
          </p:nvSpPr>
          <p:spPr bwMode="auto">
            <a:xfrm>
              <a:off x="2112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6" name="Rectangle 92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7" name="Rectangle 93"/>
            <p:cNvSpPr>
              <a:spLocks noChangeArrowheads="1"/>
            </p:cNvSpPr>
            <p:nvPr/>
          </p:nvSpPr>
          <p:spPr bwMode="auto">
            <a:xfrm>
              <a:off x="3264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8" name="Rectangle 94"/>
            <p:cNvSpPr>
              <a:spLocks noChangeArrowheads="1"/>
            </p:cNvSpPr>
            <p:nvPr/>
          </p:nvSpPr>
          <p:spPr bwMode="auto">
            <a:xfrm>
              <a:off x="2976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9" name="Rectangle 95"/>
            <p:cNvSpPr>
              <a:spLocks noChangeArrowheads="1"/>
            </p:cNvSpPr>
            <p:nvPr/>
          </p:nvSpPr>
          <p:spPr bwMode="auto">
            <a:xfrm>
              <a:off x="3120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60" name="Rectangle 96"/>
            <p:cNvSpPr>
              <a:spLocks noChangeArrowheads="1"/>
            </p:cNvSpPr>
            <p:nvPr/>
          </p:nvSpPr>
          <p:spPr bwMode="auto">
            <a:xfrm>
              <a:off x="3408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61" name="Rectangle 97"/>
            <p:cNvSpPr>
              <a:spLocks noChangeArrowheads="1"/>
            </p:cNvSpPr>
            <p:nvPr/>
          </p:nvSpPr>
          <p:spPr bwMode="auto">
            <a:xfrm>
              <a:off x="3552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62" name="Rectangle 98"/>
            <p:cNvSpPr>
              <a:spLocks noChangeArrowheads="1"/>
            </p:cNvSpPr>
            <p:nvPr/>
          </p:nvSpPr>
          <p:spPr bwMode="auto">
            <a:xfrm>
              <a:off x="1680" y="2640"/>
              <a:ext cx="2160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5363" name="Freeform 99"/>
          <p:cNvSpPr>
            <a:spLocks/>
          </p:cNvSpPr>
          <p:nvPr/>
        </p:nvSpPr>
        <p:spPr bwMode="auto">
          <a:xfrm>
            <a:off x="4849814" y="2868614"/>
            <a:ext cx="2389187" cy="788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64"/>
              </a:cxn>
              <a:cxn ang="0">
                <a:pos x="1457" y="449"/>
              </a:cxn>
            </a:cxnLst>
            <a:rect l="0" t="0" r="r" b="b"/>
            <a:pathLst>
              <a:path w="1457" h="449">
                <a:moveTo>
                  <a:pt x="0" y="0"/>
                </a:moveTo>
                <a:cubicBezTo>
                  <a:pt x="176" y="27"/>
                  <a:pt x="813" y="89"/>
                  <a:pt x="1056" y="164"/>
                </a:cubicBezTo>
                <a:cubicBezTo>
                  <a:pt x="1299" y="239"/>
                  <a:pt x="1374" y="390"/>
                  <a:pt x="1457" y="449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64" name="Freeform 100"/>
          <p:cNvSpPr>
            <a:spLocks/>
          </p:cNvSpPr>
          <p:nvPr/>
        </p:nvSpPr>
        <p:spPr bwMode="auto">
          <a:xfrm flipH="1">
            <a:off x="6781800" y="2895600"/>
            <a:ext cx="762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64"/>
              </a:cxn>
              <a:cxn ang="0">
                <a:pos x="1457" y="449"/>
              </a:cxn>
            </a:cxnLst>
            <a:rect l="0" t="0" r="r" b="b"/>
            <a:pathLst>
              <a:path w="1457" h="449">
                <a:moveTo>
                  <a:pt x="0" y="0"/>
                </a:moveTo>
                <a:cubicBezTo>
                  <a:pt x="176" y="27"/>
                  <a:pt x="813" y="89"/>
                  <a:pt x="1056" y="164"/>
                </a:cubicBezTo>
                <a:cubicBezTo>
                  <a:pt x="1299" y="239"/>
                  <a:pt x="1374" y="390"/>
                  <a:pt x="1457" y="449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65" name="Freeform 101"/>
          <p:cNvSpPr>
            <a:spLocks/>
          </p:cNvSpPr>
          <p:nvPr/>
        </p:nvSpPr>
        <p:spPr bwMode="auto">
          <a:xfrm flipH="1">
            <a:off x="7010400" y="2895600"/>
            <a:ext cx="3810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64"/>
              </a:cxn>
              <a:cxn ang="0">
                <a:pos x="1457" y="449"/>
              </a:cxn>
            </a:cxnLst>
            <a:rect l="0" t="0" r="r" b="b"/>
            <a:pathLst>
              <a:path w="1457" h="449">
                <a:moveTo>
                  <a:pt x="0" y="0"/>
                </a:moveTo>
                <a:cubicBezTo>
                  <a:pt x="176" y="27"/>
                  <a:pt x="813" y="89"/>
                  <a:pt x="1056" y="164"/>
                </a:cubicBezTo>
                <a:cubicBezTo>
                  <a:pt x="1299" y="239"/>
                  <a:pt x="1374" y="390"/>
                  <a:pt x="1457" y="449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09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EB71F-A63A-ED44-8389-EF5496880E37}" type="slidenum">
              <a:rPr lang="zh-TW" altLang="en-US"/>
              <a:pPr/>
              <a:t>21</a:t>
            </a:fld>
            <a:endParaRPr lang="en-US" altLang="zh-TW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design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Increases write throughput from 5-10% of disk to 70%</a:t>
            </a:r>
          </a:p>
          <a:p>
            <a:pPr lvl="1"/>
            <a:r>
              <a:rPr lang="en-US"/>
              <a:t>Removes synchronous writes</a:t>
            </a:r>
          </a:p>
          <a:p>
            <a:pPr lvl="1"/>
            <a:r>
              <a:rPr lang="en-US"/>
              <a:t>Reduces long seeks</a:t>
            </a:r>
          </a:p>
          <a:p>
            <a:r>
              <a:rPr lang="en-US"/>
              <a:t>Improves over FFS</a:t>
            </a:r>
          </a:p>
          <a:p>
            <a:pPr lvl="1"/>
            <a:r>
              <a:rPr lang="en-US"/>
              <a:t>"Not more complicated"</a:t>
            </a:r>
          </a:p>
          <a:p>
            <a:pPr lvl="1"/>
            <a:r>
              <a:rPr lang="en-US"/>
              <a:t>Outperforms FFS except for one case</a:t>
            </a:r>
          </a:p>
        </p:txBody>
      </p:sp>
    </p:spTree>
    <p:extLst>
      <p:ext uri="{BB962C8B-B14F-4D97-AF65-F5344CB8AC3E}">
        <p14:creationId xmlns:p14="http://schemas.microsoft.com/office/powerpoint/2010/main" val="3568056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EB71F-A63A-ED44-8389-EF5496880E37}" type="slidenum">
              <a:rPr lang="zh-TW" altLang="en-US"/>
              <a:pPr/>
              <a:t>22</a:t>
            </a:fld>
            <a:endParaRPr lang="en-US" altLang="zh-TW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</a:t>
            </a:r>
            <a:r>
              <a:rPr lang="en-US" dirty="0" smtClean="0"/>
              <a:t> challenges</a:t>
            </a:r>
            <a:endParaRPr lang="en-US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 retrieval on cache misses</a:t>
            </a:r>
          </a:p>
          <a:p>
            <a:pPr lvl="1"/>
            <a:r>
              <a:rPr lang="en-US" dirty="0" smtClean="0"/>
              <a:t>Locating </a:t>
            </a:r>
            <a:r>
              <a:rPr lang="en-US" dirty="0" err="1" smtClean="0"/>
              <a:t>inodes</a:t>
            </a:r>
            <a:endParaRPr lang="en-US" dirty="0" smtClean="0"/>
          </a:p>
          <a:p>
            <a:r>
              <a:rPr lang="en-US" dirty="0" smtClean="0"/>
              <a:t>What happens when end of disk is reached?</a:t>
            </a:r>
          </a:p>
        </p:txBody>
      </p:sp>
    </p:spTree>
    <p:extLst>
      <p:ext uri="{BB962C8B-B14F-4D97-AF65-F5344CB8AC3E}">
        <p14:creationId xmlns:p14="http://schemas.microsoft.com/office/powerpoint/2010/main" val="635090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7F3F-0272-BF46-96BE-599DD9FC4DA1}" type="slidenum">
              <a:rPr lang="zh-TW" altLang="en-US"/>
              <a:pPr/>
              <a:t>23</a:t>
            </a:fld>
            <a:endParaRPr lang="en-US" altLang="zh-TW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Locating inodes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1"/>
            <a:ext cx="9677400" cy="4876799"/>
          </a:xfrm>
        </p:spPr>
        <p:txBody>
          <a:bodyPr/>
          <a:lstStyle/>
          <a:p>
            <a:r>
              <a:rPr lang="en-US" dirty="0"/>
              <a:t>Positions of data blocks and </a:t>
            </a:r>
            <a:r>
              <a:rPr lang="en-US" dirty="0" err="1"/>
              <a:t>inodes</a:t>
            </a:r>
            <a:r>
              <a:rPr lang="en-US" dirty="0"/>
              <a:t> change on each write</a:t>
            </a:r>
          </a:p>
          <a:p>
            <a:pPr lvl="1"/>
            <a:r>
              <a:rPr lang="en-US" dirty="0"/>
              <a:t>Write out </a:t>
            </a:r>
            <a:r>
              <a:rPr lang="en-US" dirty="0" err="1"/>
              <a:t>inode</a:t>
            </a:r>
            <a:r>
              <a:rPr lang="en-US" dirty="0"/>
              <a:t>, indirect blocks too!</a:t>
            </a:r>
          </a:p>
          <a:p>
            <a:r>
              <a:rPr lang="en-US" dirty="0"/>
              <a:t>Maintain an </a:t>
            </a:r>
            <a:r>
              <a:rPr lang="en-US" dirty="0" err="1"/>
              <a:t>inode</a:t>
            </a:r>
            <a:r>
              <a:rPr lang="en-US" dirty="0"/>
              <a:t> map</a:t>
            </a:r>
          </a:p>
          <a:p>
            <a:pPr lvl="1"/>
            <a:r>
              <a:rPr lang="en-US" dirty="0"/>
              <a:t>Compact enough to fit in main memory</a:t>
            </a:r>
          </a:p>
          <a:p>
            <a:pPr lvl="1"/>
            <a:r>
              <a:rPr lang="en-US" dirty="0"/>
              <a:t>Written to disk periodically </a:t>
            </a:r>
            <a:r>
              <a:rPr lang="en-US" dirty="0" smtClean="0"/>
              <a:t>at </a:t>
            </a:r>
            <a:r>
              <a:rPr lang="en-US" i="1" dirty="0" smtClean="0"/>
              <a:t>checkpoints</a:t>
            </a:r>
            <a:endParaRPr lang="en-US" dirty="0" smtClean="0"/>
          </a:p>
          <a:p>
            <a:pPr lvl="2"/>
            <a:r>
              <a:rPr lang="en-US" dirty="0" smtClean="0"/>
              <a:t>Checkpoints (map of </a:t>
            </a:r>
            <a:r>
              <a:rPr lang="en-US" dirty="0" err="1" smtClean="0"/>
              <a:t>inode</a:t>
            </a:r>
            <a:r>
              <a:rPr lang="en-US" dirty="0" smtClean="0"/>
              <a:t> map) have special location on disk</a:t>
            </a:r>
          </a:p>
          <a:p>
            <a:pPr lvl="2"/>
            <a:r>
              <a:rPr lang="en-US" dirty="0" smtClean="0"/>
              <a:t>Used during crash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91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02A19-17ED-B046-A641-8E87E6E0ACD2}" type="slidenum">
              <a:rPr lang="zh-TW" altLang="en-US"/>
              <a:pPr/>
              <a:t>24</a:t>
            </a:fld>
            <a:endParaRPr lang="en-US" altLang="zh-TW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Cleaning the </a:t>
            </a:r>
            <a:r>
              <a:rPr lang="en-US" dirty="0" smtClean="0"/>
              <a:t>log: “</a:t>
            </a:r>
            <a:r>
              <a:rPr lang="en-US" smtClean="0"/>
              <a:t>Achilles Heel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 is infinite, but disk is finite</a:t>
            </a:r>
          </a:p>
          <a:p>
            <a:pPr lvl="1"/>
            <a:r>
              <a:rPr lang="en-US"/>
              <a:t>Reuse the old parts of the log</a:t>
            </a:r>
          </a:p>
          <a:p>
            <a:r>
              <a:rPr lang="en-US"/>
              <a:t>Clean old segments to recover space</a:t>
            </a:r>
          </a:p>
          <a:p>
            <a:pPr lvl="1"/>
            <a:r>
              <a:rPr lang="en-US"/>
              <a:t>Writes to disk create holes</a:t>
            </a:r>
          </a:p>
          <a:p>
            <a:pPr lvl="1"/>
            <a:r>
              <a:rPr lang="en-US"/>
              <a:t>Segments ranked by "liveness", age</a:t>
            </a:r>
          </a:p>
          <a:p>
            <a:pPr lvl="1"/>
            <a:r>
              <a:rPr lang="en-US"/>
              <a:t>Segment cleaner "runs in background"</a:t>
            </a:r>
          </a:p>
          <a:p>
            <a:r>
              <a:rPr lang="en-US"/>
              <a:t>Group slowly-changing blocks together</a:t>
            </a:r>
          </a:p>
          <a:p>
            <a:pPr lvl="1"/>
            <a:r>
              <a:rPr lang="en-US"/>
              <a:t>Copy to new segment or "thread" into old</a:t>
            </a:r>
          </a:p>
        </p:txBody>
      </p:sp>
    </p:spTree>
    <p:extLst>
      <p:ext uri="{BB962C8B-B14F-4D97-AF65-F5344CB8AC3E}">
        <p14:creationId xmlns:p14="http://schemas.microsoft.com/office/powerpoint/2010/main" val="514331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F37A8-172B-EF41-BBA4-800C63CA0C7F}" type="slidenum">
              <a:rPr lang="zh-TW" altLang="en-US"/>
              <a:pPr/>
              <a:t>25</a:t>
            </a:fld>
            <a:endParaRPr lang="en-US" altLang="zh-TW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Cleaning policies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Simulations to determine best policy</a:t>
            </a:r>
          </a:p>
          <a:p>
            <a:pPr lvl="1"/>
            <a:r>
              <a:rPr lang="en-US" dirty="0"/>
              <a:t>Greedy: clean based on low </a:t>
            </a:r>
            <a:r>
              <a:rPr lang="en-US" dirty="0" smtClean="0"/>
              <a:t>utilization</a:t>
            </a:r>
            <a:endParaRPr lang="en-US" dirty="0"/>
          </a:p>
          <a:p>
            <a:pPr lvl="1"/>
            <a:r>
              <a:rPr lang="en-US" dirty="0"/>
              <a:t>Cost-benefit: use age (time of last write)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sz="3600" dirty="0"/>
              <a:t>Measure </a:t>
            </a:r>
            <a:r>
              <a:rPr lang="en-US" sz="3600" i="1" dirty="0"/>
              <a:t>write cost</a:t>
            </a:r>
            <a:endParaRPr lang="en-US" sz="3600" dirty="0"/>
          </a:p>
          <a:p>
            <a:pPr lvl="1"/>
            <a:r>
              <a:rPr lang="en-US" dirty="0"/>
              <a:t>Time disk is busy for each byte written</a:t>
            </a:r>
          </a:p>
          <a:p>
            <a:pPr lvl="1"/>
            <a:r>
              <a:rPr lang="en-US" dirty="0"/>
              <a:t>Write cost 1.0 = no cleaning</a:t>
            </a:r>
          </a:p>
          <a:p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895601" y="3124201"/>
            <a:ext cx="7065963" cy="671513"/>
            <a:chOff x="947" y="3360"/>
            <a:chExt cx="4451" cy="423"/>
          </a:xfrm>
        </p:grpSpPr>
        <p:sp>
          <p:nvSpPr>
            <p:cNvPr id="401413" name="Text Box 5"/>
            <p:cNvSpPr txBox="1">
              <a:spLocks noChangeArrowheads="1"/>
            </p:cNvSpPr>
            <p:nvPr/>
          </p:nvSpPr>
          <p:spPr bwMode="auto">
            <a:xfrm>
              <a:off x="947" y="3374"/>
              <a:ext cx="71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benefit</a:t>
              </a:r>
              <a:br>
                <a:rPr lang="en-US" b="1">
                  <a:latin typeface="Courier New" charset="0"/>
                </a:rPr>
              </a:br>
              <a:r>
                <a:rPr lang="en-US" b="1">
                  <a:latin typeface="Courier New" charset="0"/>
                </a:rPr>
                <a:t>cost</a:t>
              </a:r>
            </a:p>
          </p:txBody>
        </p:sp>
        <p:sp>
          <p:nvSpPr>
            <p:cNvPr id="401414" name="Text Box 6"/>
            <p:cNvSpPr txBox="1">
              <a:spLocks noChangeArrowheads="1"/>
            </p:cNvSpPr>
            <p:nvPr/>
          </p:nvSpPr>
          <p:spPr bwMode="auto">
            <a:xfrm>
              <a:off x="1918" y="3360"/>
              <a:ext cx="3480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latin typeface="Courier New" charset="0"/>
                </a:rPr>
                <a:t>(</a:t>
              </a:r>
              <a:r>
                <a:rPr lang="en-US" b="1" dirty="0">
                  <a:latin typeface="Courier New" charset="0"/>
                </a:rPr>
                <a:t>free space generated)*(age of segment)</a:t>
              </a:r>
              <a:br>
                <a:rPr lang="en-US" b="1" dirty="0">
                  <a:latin typeface="Courier New" charset="0"/>
                </a:rPr>
              </a:br>
              <a:r>
                <a:rPr lang="en-US" b="1" dirty="0">
                  <a:latin typeface="Courier New" charset="0"/>
                </a:rPr>
                <a:t>cost</a:t>
              </a:r>
            </a:p>
          </p:txBody>
        </p:sp>
        <p:sp>
          <p:nvSpPr>
            <p:cNvPr id="401415" name="Text Box 7"/>
            <p:cNvSpPr txBox="1">
              <a:spLocks noChangeArrowheads="1"/>
            </p:cNvSpPr>
            <p:nvPr/>
          </p:nvSpPr>
          <p:spPr bwMode="auto">
            <a:xfrm>
              <a:off x="1728" y="3456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=</a:t>
              </a:r>
            </a:p>
          </p:txBody>
        </p:sp>
        <p:sp>
          <p:nvSpPr>
            <p:cNvPr id="401416" name="Line 8"/>
            <p:cNvSpPr>
              <a:spLocks noChangeShapeType="1"/>
            </p:cNvSpPr>
            <p:nvPr/>
          </p:nvSpPr>
          <p:spPr bwMode="auto">
            <a:xfrm>
              <a:off x="2016" y="3600"/>
              <a:ext cx="32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417" name="Line 9"/>
            <p:cNvSpPr>
              <a:spLocks noChangeShapeType="1"/>
            </p:cNvSpPr>
            <p:nvPr/>
          </p:nvSpPr>
          <p:spPr bwMode="auto">
            <a:xfrm>
              <a:off x="1008" y="360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447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ED657-80D3-F44B-82EA-DCF607583912}" type="slidenum">
              <a:rPr lang="zh-TW" altLang="en-US"/>
              <a:pPr/>
              <a:t>26</a:t>
            </a:fld>
            <a:endParaRPr lang="en-US" altLang="zh-TW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Greedy versus </a:t>
            </a:r>
            <a:br>
              <a:rPr lang="en-US"/>
            </a:br>
            <a:r>
              <a:rPr lang="en-US"/>
              <a:t>Cost-benefit</a:t>
            </a:r>
          </a:p>
        </p:txBody>
      </p:sp>
      <p:pic>
        <p:nvPicPr>
          <p:cNvPr id="406531" name="Picture 3" descr="lfs-g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1" y="1828800"/>
            <a:ext cx="6486525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3949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EF239-D138-604D-A43E-44E2FCC49C0B}" type="slidenum">
              <a:rPr lang="zh-TW" altLang="en-US"/>
              <a:pPr/>
              <a:t>27</a:t>
            </a:fld>
            <a:endParaRPr lang="en-US" altLang="zh-TW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Cost-benefit segment </a:t>
            </a:r>
            <a:r>
              <a:rPr lang="en-US" sz="4800" dirty="0"/>
              <a:t>utilization</a:t>
            </a:r>
            <a:endParaRPr lang="en-US" sz="4800" dirty="0"/>
          </a:p>
        </p:txBody>
      </p:sp>
      <p:pic>
        <p:nvPicPr>
          <p:cNvPr id="407555" name="Picture 3" descr="lfs-g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5100" y="1828801"/>
            <a:ext cx="6781800" cy="3890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959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72923-5703-AF48-83CB-0EB055498BA5}" type="slidenum">
              <a:rPr lang="zh-TW" altLang="en-US"/>
              <a:pPr/>
              <a:t>28</a:t>
            </a:fld>
            <a:endParaRPr lang="en-US" altLang="zh-TW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crash recovery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 and checkpointing</a:t>
            </a:r>
          </a:p>
          <a:p>
            <a:pPr lvl="1"/>
            <a:r>
              <a:rPr lang="en-US"/>
              <a:t>Limited crash vulnerability</a:t>
            </a:r>
          </a:p>
          <a:p>
            <a:pPr lvl="1"/>
            <a:r>
              <a:rPr lang="en-US"/>
              <a:t>At checkpoint flush active segment, inode map</a:t>
            </a:r>
          </a:p>
          <a:p>
            <a:r>
              <a:rPr lang="en-US"/>
              <a:t>No </a:t>
            </a:r>
            <a:r>
              <a:rPr lang="en-US" b="1">
                <a:latin typeface="Courier New" charset="0"/>
              </a:rPr>
              <a:t>fsck</a:t>
            </a:r>
            <a:r>
              <a:rPr lang="en-US"/>
              <a:t> required</a:t>
            </a:r>
          </a:p>
        </p:txBody>
      </p:sp>
    </p:spTree>
    <p:extLst>
      <p:ext uri="{BB962C8B-B14F-4D97-AF65-F5344CB8AC3E}">
        <p14:creationId xmlns:p14="http://schemas.microsoft.com/office/powerpoint/2010/main" val="398405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4978-6BDF-3B4C-8BE0-B02E9DCF3D24}" type="slidenum">
              <a:rPr lang="zh-TW" altLang="en-US"/>
              <a:pPr/>
              <a:t>29</a:t>
            </a:fld>
            <a:endParaRPr lang="en-US" altLang="zh-TW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performance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Cleaning </a:t>
            </a:r>
            <a:r>
              <a:rPr lang="en-US" dirty="0" err="1"/>
              <a:t>behaviour</a:t>
            </a:r>
            <a:r>
              <a:rPr lang="en-US" dirty="0"/>
              <a:t> better than simulated predictions</a:t>
            </a:r>
          </a:p>
          <a:p>
            <a:r>
              <a:rPr lang="en-US" dirty="0"/>
              <a:t>Performance compared to SunOS FFS </a:t>
            </a:r>
          </a:p>
          <a:p>
            <a:pPr lvl="1"/>
            <a:r>
              <a:rPr lang="en-US" dirty="0"/>
              <a:t>Create-read-delete 10000 1k files</a:t>
            </a:r>
          </a:p>
          <a:p>
            <a:pPr lvl="1"/>
            <a:r>
              <a:rPr lang="en-US" dirty="0"/>
              <a:t>Write 100-MB file sequentially, read back sequentially and randomly</a:t>
            </a:r>
          </a:p>
        </p:txBody>
      </p:sp>
    </p:spTree>
    <p:extLst>
      <p:ext uri="{BB962C8B-B14F-4D97-AF65-F5344CB8AC3E}">
        <p14:creationId xmlns:p14="http://schemas.microsoft.com/office/powerpoint/2010/main" val="4277405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Fast File System for UNIX</a:t>
            </a:r>
            <a:br>
              <a:rPr lang="en-US" dirty="0" smtClean="0"/>
            </a:br>
            <a:r>
              <a:rPr lang="en-US" sz="3200" dirty="0"/>
              <a:t>Marshall K. </a:t>
            </a:r>
            <a:r>
              <a:rPr lang="en-US" sz="3200" dirty="0" err="1"/>
              <a:t>McKusick</a:t>
            </a:r>
            <a:r>
              <a:rPr lang="en-US" sz="3200" dirty="0"/>
              <a:t>, William N. Joy, Samuel J </a:t>
            </a:r>
            <a:r>
              <a:rPr lang="en-US" sz="3200" dirty="0" err="1"/>
              <a:t>Leffler</a:t>
            </a:r>
            <a:r>
              <a:rPr lang="en-US" sz="3200" dirty="0"/>
              <a:t>, and Robert S </a:t>
            </a:r>
            <a:r>
              <a:rPr lang="en-US" sz="3200" dirty="0" err="1"/>
              <a:t>Fabry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764702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Bob </a:t>
            </a:r>
            <a:r>
              <a:rPr lang="en-US" dirty="0" err="1" smtClean="0"/>
              <a:t>Fabry</a:t>
            </a:r>
            <a:endParaRPr lang="en-US" dirty="0" smtClean="0"/>
          </a:p>
          <a:p>
            <a:pPr lvl="1"/>
            <a:r>
              <a:rPr lang="en-US" dirty="0" smtClean="0"/>
              <a:t>Professor at Berkeley. Started CSRG (Computer Science Research Group) developed the Berkeley SW Dist (BSD)</a:t>
            </a:r>
          </a:p>
          <a:p>
            <a:r>
              <a:rPr lang="en-US" dirty="0" smtClean="0"/>
              <a:t>Bill Joy</a:t>
            </a:r>
          </a:p>
          <a:p>
            <a:pPr lvl="1"/>
            <a:r>
              <a:rPr lang="en-US" dirty="0" smtClean="0"/>
              <a:t>Key developer of BSD, sent 1BSD in 1977</a:t>
            </a:r>
          </a:p>
          <a:p>
            <a:pPr lvl="1"/>
            <a:r>
              <a:rPr lang="en-US" dirty="0" smtClean="0"/>
              <a:t>Co-Founded Sun in 1982</a:t>
            </a:r>
          </a:p>
          <a:p>
            <a:r>
              <a:rPr lang="en-US" dirty="0" smtClean="0"/>
              <a:t>Marshall (Kirk) </a:t>
            </a:r>
            <a:r>
              <a:rPr lang="en-US" dirty="0" err="1" smtClean="0"/>
              <a:t>McKusick</a:t>
            </a:r>
            <a:r>
              <a:rPr lang="en-US" dirty="0" smtClean="0"/>
              <a:t> </a:t>
            </a:r>
            <a:r>
              <a:rPr lang="en-US" sz="2400" dirty="0"/>
              <a:t>(Cornell Alum)</a:t>
            </a:r>
          </a:p>
          <a:p>
            <a:pPr lvl="1"/>
            <a:r>
              <a:rPr lang="en-US" dirty="0" smtClean="0"/>
              <a:t>Key developer of the BSD FFS (magic number based on his birthday, soft updates, snapshot and </a:t>
            </a:r>
            <a:r>
              <a:rPr lang="en-US" dirty="0" err="1" smtClean="0"/>
              <a:t>fsck</a:t>
            </a:r>
            <a:r>
              <a:rPr lang="en-US" dirty="0" smtClean="0"/>
              <a:t>. USENIX</a:t>
            </a:r>
          </a:p>
          <a:p>
            <a:r>
              <a:rPr lang="en-US" dirty="0" smtClean="0"/>
              <a:t>Sam </a:t>
            </a:r>
            <a:r>
              <a:rPr lang="en-US" dirty="0" err="1" smtClean="0"/>
              <a:t>Leffler</a:t>
            </a:r>
            <a:endParaRPr lang="en-US" dirty="0" smtClean="0"/>
          </a:p>
          <a:p>
            <a:pPr lvl="1"/>
            <a:r>
              <a:rPr lang="en-US" dirty="0" smtClean="0"/>
              <a:t>Key developer of BSD, author of </a:t>
            </a:r>
            <a:r>
              <a:rPr lang="en-US" i="1" dirty="0" smtClean="0"/>
              <a:t>Design and Implementation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50" name="Picture 2" descr="http://diablotin.info/images/mckusi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81277"/>
            <a:ext cx="10953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3.amazonaws.com/kpcbweb/partners/13/grid_10/IMG_2874lowres.jpg?131769080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94" t="7427" r="20969" b="16499"/>
          <a:stretch/>
        </p:blipFill>
        <p:spPr bwMode="auto">
          <a:xfrm>
            <a:off x="7620000" y="2971800"/>
            <a:ext cx="1195251" cy="142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deliveryimages.acm.org/10.1145/1010000/1005076/interview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31" r="22387" b="41974"/>
          <a:stretch/>
        </p:blipFill>
        <p:spPr bwMode="auto">
          <a:xfrm>
            <a:off x="9448800" y="5346102"/>
            <a:ext cx="805543" cy="105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ugu.com/unixcards/Bob_Fabry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8" t="24425" r="20359" b="26359"/>
          <a:stretch/>
        </p:blipFill>
        <p:spPr bwMode="auto">
          <a:xfrm>
            <a:off x="3810000" y="1073268"/>
            <a:ext cx="992777" cy="116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29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C5F0-D444-5B4A-B3D3-195A84808CB0}" type="slidenum">
              <a:rPr lang="zh-TW" altLang="en-US"/>
              <a:pPr/>
              <a:t>30</a:t>
            </a:fld>
            <a:endParaRPr lang="en-US" altLang="zh-TW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Small-file performance</a:t>
            </a:r>
          </a:p>
        </p:txBody>
      </p:sp>
      <p:pic>
        <p:nvPicPr>
          <p:cNvPr id="410628" name="Picture 4" descr="lfs-g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05001"/>
            <a:ext cx="7848600" cy="4022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5410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77B27-22EB-6A44-95AE-AA74E647219B}" type="slidenum">
              <a:rPr lang="zh-TW" altLang="en-US"/>
              <a:pPr/>
              <a:t>31</a:t>
            </a:fld>
            <a:endParaRPr lang="en-US" altLang="zh-TW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Large-file performance</a:t>
            </a:r>
          </a:p>
        </p:txBody>
      </p:sp>
      <p:pic>
        <p:nvPicPr>
          <p:cNvPr id="412675" name="Picture 3" descr="lfs-g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828800"/>
            <a:ext cx="7543800" cy="419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8031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A181-9775-C247-9306-F16710F72A4B}" type="slidenum">
              <a:rPr lang="zh-TW" altLang="en-US"/>
              <a:pPr/>
              <a:t>32</a:t>
            </a:fld>
            <a:endParaRPr lang="en-US" altLang="zh-TW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972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CPU speed increasing faster than disk =&gt; I/O is bottleneck</a:t>
            </a:r>
          </a:p>
          <a:p>
            <a:pPr lvl="1"/>
            <a:r>
              <a:rPr lang="en-US" dirty="0" smtClean="0"/>
              <a:t>Write FS to log and treat log as truth; use cache for speed</a:t>
            </a:r>
          </a:p>
          <a:p>
            <a:pPr lvl="1"/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Find/create long runs of (contiguous) disk space to write log</a:t>
            </a:r>
          </a:p>
          <a:p>
            <a:pPr lvl="1"/>
            <a:r>
              <a:rPr lang="en-US" dirty="0" smtClean="0"/>
              <a:t>Solution</a:t>
            </a:r>
          </a:p>
          <a:p>
            <a:pPr lvl="2"/>
            <a:r>
              <a:rPr lang="en-US" dirty="0" smtClean="0"/>
              <a:t>clean live data from segments, </a:t>
            </a:r>
          </a:p>
          <a:p>
            <a:pPr lvl="2"/>
            <a:r>
              <a:rPr lang="en-US" dirty="0" smtClean="0"/>
              <a:t>picking segments to clean based on a cost/benefit function</a:t>
            </a:r>
          </a:p>
          <a:p>
            <a:r>
              <a:rPr lang="en-US" dirty="0" smtClean="0"/>
              <a:t>Flaws</a:t>
            </a:r>
          </a:p>
          <a:p>
            <a:pPr lvl="1"/>
            <a:r>
              <a:rPr lang="en-US" dirty="0" smtClean="0"/>
              <a:t>Intra-file Fragmentation: LFS assumes entire files get written</a:t>
            </a:r>
          </a:p>
          <a:p>
            <a:pPr lvl="1"/>
            <a:r>
              <a:rPr lang="en-US" dirty="0" smtClean="0"/>
              <a:t>If small files “get bigger”, how would LFS compare to UNIX?</a:t>
            </a:r>
          </a:p>
          <a:p>
            <a:r>
              <a:rPr lang="en-US" dirty="0" smtClean="0"/>
              <a:t>Lesson</a:t>
            </a:r>
          </a:p>
          <a:p>
            <a:pPr lvl="1"/>
            <a:r>
              <a:rPr lang="en-US" dirty="0" smtClean="0"/>
              <a:t>Assumptions about primary and secondary in a design</a:t>
            </a:r>
          </a:p>
          <a:p>
            <a:pPr lvl="1"/>
            <a:r>
              <a:rPr lang="en-US" dirty="0" smtClean="0"/>
              <a:t>LFS made log the truth instead of just a recovery aid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85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0"/>
            <a:ext cx="108712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Towards Weakly Consistent Local Storage Systems</a:t>
            </a:r>
            <a:br>
              <a:rPr lang="en-US" dirty="0" smtClean="0"/>
            </a:br>
            <a:r>
              <a:rPr lang="en-US" sz="3200" dirty="0" smtClean="0"/>
              <a:t>Ji Yong Shin, Mahesh Balakrishnan, </a:t>
            </a:r>
            <a:r>
              <a:rPr lang="en-US" sz="3200" dirty="0" err="1" smtClean="0"/>
              <a:t>Tudar</a:t>
            </a:r>
            <a:r>
              <a:rPr lang="en-US" sz="3200" dirty="0" smtClean="0"/>
              <a:t> Marian, Jakub Szefer, Hakim Weatherspoon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439862"/>
            <a:ext cx="9851136" cy="5494337"/>
          </a:xfrm>
        </p:spPr>
        <p:txBody>
          <a:bodyPr>
            <a:normAutofit/>
          </a:bodyPr>
          <a:lstStyle/>
          <a:p>
            <a:r>
              <a:rPr lang="en-US" dirty="0" smtClean="0"/>
              <a:t>Ji Yong Shin</a:t>
            </a:r>
            <a:endParaRPr lang="en-US" dirty="0" smtClean="0"/>
          </a:p>
          <a:p>
            <a:pPr lvl="1"/>
            <a:r>
              <a:rPr lang="en-US" dirty="0" smtClean="0"/>
              <a:t>Student at Cornell, post-doc Yale</a:t>
            </a:r>
          </a:p>
          <a:p>
            <a:r>
              <a:rPr lang="en-US" dirty="0" smtClean="0"/>
              <a:t>Mahesh Balakrishnan</a:t>
            </a:r>
          </a:p>
          <a:p>
            <a:pPr lvl="1"/>
            <a:r>
              <a:rPr lang="en-US" dirty="0" smtClean="0"/>
              <a:t>Student at Cornell, Researcher at Microsoft</a:t>
            </a:r>
          </a:p>
          <a:p>
            <a:pPr lvl="1"/>
            <a:r>
              <a:rPr lang="en-US" dirty="0" smtClean="0"/>
              <a:t>Professor at Yale</a:t>
            </a:r>
          </a:p>
          <a:p>
            <a:r>
              <a:rPr lang="en-US" dirty="0" smtClean="0"/>
              <a:t>Tudor Marian</a:t>
            </a:r>
          </a:p>
          <a:p>
            <a:pPr lvl="1"/>
            <a:r>
              <a:rPr lang="en-US" dirty="0" smtClean="0"/>
              <a:t>Student at Cornell, Researcher at Google</a:t>
            </a:r>
          </a:p>
          <a:p>
            <a:r>
              <a:rPr lang="en-US" dirty="0" smtClean="0"/>
              <a:t>Jakub Szefer</a:t>
            </a:r>
          </a:p>
          <a:p>
            <a:pPr lvl="1"/>
            <a:r>
              <a:rPr lang="en-US" dirty="0" smtClean="0"/>
              <a:t>Professor at Yale</a:t>
            </a:r>
          </a:p>
          <a:p>
            <a:r>
              <a:rPr lang="en-US" dirty="0" smtClean="0"/>
              <a:t>Hakim Weatherspoon</a:t>
            </a:r>
          </a:p>
          <a:p>
            <a:pPr lvl="1"/>
            <a:r>
              <a:rPr lang="en-US" dirty="0" smtClean="0"/>
              <a:t>Student at Berkeley, Professor at Cornell</a:t>
            </a:r>
          </a:p>
        </p:txBody>
      </p:sp>
      <p:sp>
        <p:nvSpPr>
          <p:cNvPr id="4" name="AutoShape 4" descr="data:image/jpeg;base64,/9j/4AAQSkZJRgABAQAAAQABAAD/2wCEAAkGBxMTEhUUExQVFRQXGBgaFxUXGBgXFxUcFxcYGBYYFRQYHCggGBslHRcVITEiJSkrLi4uFx8zODMsNygtLisBCgoKDg0OGxAQGywkHyQsLCwsLSwsLCwsLCwsLCwsLywsLCwsLCwsLCwsLCwsLCwsLCwsLCwsLCwsLCwsLCwsLP/AABEIAMgAoAMBIgACEQEDEQH/xAAcAAACAgMBAQAAAAAAAAAAAAAEBQMGAAIHAQj/xAA5EAABAwIFAgQEBAUEAwEAAAABAgMRACEEBRIxQVFhBhMicTKBkbFCocHwFCNSctEHguHxJFNiM//EABoBAAIDAQEAAAAAAAAAAAAAAAIDAQQFAAb/xAAtEQACAgICAgEBBQkAAAAAAAAAAQIRAyESMQRBUXEiMoGR8AUTQmGhscHR4f/aAAwDAQACEQMRAD8AP8C+D20sDElwvgnzEtJR6Ctv0ypKrrKCpURANNMkxgadcU60taVFZDhZh1SwSqF6ZiADpA4mgv8ASthOGa85xxRLphlAWdF9wEbayb3q1PBbryHklTCEJIVrCY1EkBZRyAZvasrLxnpgJIoGM8MDEPOOJ0yr1EuOaUKlV9KlD1afhn7UDivDbjC2lutBaNSitpJVISPh/mjdJHbrXQso8PJAQ0pttzy3VOtvKKiFmbK0jYgcExIt1pfn2KcW8pxOtBQjSppa07rjZAJHTc7UuUnCCUH06f5ESbXRXWcJhVpQ2FlLqVkuuOAqJH/rQBsmbARxQniLJmy26pCHUtrcQWtSNOmUlWgA30kyQLARQmJwy3cQpoXeMkhAAEm9h0mkeNzB9bqgtSioGNrJKQU2B2tIosak3+QCAsyWWSltIUlSR6pKTJNyU6dhtaTS5l1Sbzcz+xVkyvw888tRDSdKhYkQlPdIB/I1acu8AoEFx4qj8KUpA+tX4wtbGcdHMJKlSBqUZkRP5UZh2wlPS3I5rsmC8G4RF/LB96IxHhTBq+JoDvJH60UsbCimno4yDAKk2Mbcn596CYMKNdfzHwBhFp9K3GzwZChbYkHp71S/EPg7ENlTgUl9PJQIUIFpQf0pajTIadiEGRQbrcKtzfmpcKxfnasxRgAxUdOiHoHccIWRx+e1ahskRHv/AM1stZF4niK0LnaPaiIv4MbIja1Ytf7NRlzpt1O9SNtShSukf81PW2dfya6k8zMcc0blWH85QSULVY6W241LPEE2F6VqA4qweCHQzimVkhBCh6z6gODKdtjXS0rOYwa8QPteWlKpUkBVogSLR3At86t3h4OYxpxLrjTRLiCVLlRWpwQmB1ATA/uV1qj43Lx5p8ol1oaZWlJi6QSDG3I+VMMueUG1wnlCQARCSFGI55N+1U5xjWiFVnTM/wAoeZbaQgqX6ClSkKKE6gQZW0N7SNxVWzFtJStlQbZCwhQUErBQqISNNyQq1j8quHhUlxIdxCjK4ShBhUhOonbcEK+9BeJmMGXf4g6iWy3q0HQBpuny+pi9+1V4cV1+V37/ANk0jmWLwapaAUoKUL6vibUlWlRkfCJBtuIqwZJkAACnrqJncwfedzz86mfZQpxLqgTpGltKiDpAm5Itef8AuvcTjTYC6j+VaWKDq2HCFljbcCR/SO1qnaxgFgKrWBaVuSSfypuyz1NOcy3HCM1YyLg/vvWLxuoQaDCKlbaFA5sasCInAuLG3FCuLXz9abBmaidwhpTnsl4kVfHZGHSFJACzv0V70kzLwbiAPh1Dtc/TmrwrDKn0n5UblWYKB0KE9juKZFJlXLhro4s1h4UpJTuN1bgjtxWmFwpFzaNwOa7bnWQM4kSQErGyouPeuZZ1lamFlKqVl5R66Kc4yiVVzBk+omQY4+9F4PDwgptB/wCqLtXgP0pcptqhbk2BrwoSk6U6lbfWgi6tGm8aehputmZkiD0kGg14RB2kDrINHCa9hxl8l28MuLKcQlhbbZdhKWybuKUkqUG+mkTueYoJzENKKwptDJWlGiZUpJSSYn8Orm3ApH4cxLTThW4wX1CPLQVaUarwVxdV9MDbepc5x633dSghKvxJQIAI+KBxQTxpsNx3ZdcF6322W3ENkg+YhKlSpW3p6FQ9oNE4zJlNrWHClETDaVlf4gQSDbi5NIPBiXlvJRsjzNaiAFOagBHIsZ61bszElPqC1kfzVTMGfhntSIQvMkiKtoRvDmLcCsYbjfepsY6JCRsPzNasJk1qTdaRfxQ9h2HpgyJoZhoU1ZbtS6LZEhuiW2qJYYolDfap4HcgRJisJopxmh3G4FLlE7TBnE0I8nY8ijCahUqhUqZDjYww51JE/Ij9RVb8b4HW1qHxJ/MHrVnwG3aosywoWkoUJSoQR70+atGfkj6OHeoG8V7xWYqUOKQTsSPaOO9apbPMfKqbRRao2mtQkCYtzWrzY/ECag84JTASe1/81yRCR622km1uoO1FYjFfy0tgAaSVFeoknUBZIiEi3zrPLG8fIV4nDzNjpEapMwCY5qbQfM6jl3h5OEwxUlSQ6tsuaIV5m4DUrJtGr4YvPagXleWnuZPvO5pPlufPLxLa1nUAgNRGkFAFgQPr8qmzV+Sab48Um5IbifJ2Rtqkk0xwgvSfDG9NsGb000oDnDJpq2bUtw66ZNV1jwtpVENroAE1O0uu5EUGKXIoRzmptUioVkUMmTFAh5oRw0Y7saBUbUiTDoYZe5xRzokUkwqyDNNW3xFWIPRQzR2cc8ZYXysUuOTIPvvSRl2ygf8Amrj/AKl4Mh4KA+JP23/SqEVwRPtfr0pTjbZnyW2Tocg1IoTt9ORQygqbJkfQ1OkAfigioaAaDkg0fkqWdRLhsNkmYWZHoUR8I39W3alyDFhNaoUZif8AFJkrBHfnoOJHlgISFH0TIAG0K/EaLxqvvVbQowSOOftVifc1NpUOQKsYNJosYXsiw67inuCUZqttquKsGWrm1MNKDHWCEGnTIpPhFRvThlwVND10SFN63Qq9aFV6ibegXrtE0MUpqNaaiaxiTsa3L07Ca5qweVED9AukRU2IdIVpUIJ+ce9DLEVXlFoOMk0RodhVMmFSKTqNOMIm3yo8V9FfOl2Vj/UVALLZO4VA7yL/AGrmeIAskpnn29jXTfHSwWL7hVq5sXASRI+t66fZl5VUjUOA2O/SvCyK3UDEW7GKHaChvP6H2NBsVRMFeq//AFPavdYAGkTczPJ9uI/WtWFRcp3N+DUgfA3BB95/Kl/QmvglcVYKJ35tHanDL2pmAPht+orzI86ShK0uSUkRE3EggKCdjF9+tDZQuFqTBIIE9EzMCixOpb0Hj1IlRz2pvlylTfbkc/lSlab9L/aszHHLSAlEknm9h3qypUaCTaLG7mISdx7Dp1mmOBzPUOfnvXNFNuFQBJIm9tu8V6p51uClRB5Am3uDXSTYcMlHXWcaNUfOvcSkKm9VfwbilPk69xVozdGhPp+u1Kaki2pRkhFisT5FysW4qAeMwLGQev8AwaXZlhHSrYRPJ+teseH/ADXAonQOgE8RFFFtdsVkj8IfYDN0vD0rnnvR6STaCBS5jww02QUkhQ2VzTgMKihlLYUYpIEG9OmlDyyo8A/nSMgjvRAxEtaZ2Mn5bTXQlVgZYN0JvEaC60tIggpUR11Iv9q5klmT06/v511zCEuNyoDUgwe94+1cqzBOhSkDhRH0MChT2Vf2hDjxa+hGp9KSEi94k1OpVqVITJ9jTHEqgRyaJqjOaBWipKrybdbUQH0lJWoeocAxNSswuQIEAmSY26dT2qBZMEcWBtFqC03tUwuSb2g1jHqRqDaihKxCwD8QBmD1qfCEbhRKpGoXsZ9PvS9JUIATqmwETPSmf8GtqNaSkzCgT6hO0o/DQxpNBYqU0HRqMjm/t1phhMJfULnmgmVCERxq/MzVhytOxqylZpwiCKw5/CmKAxGBWbkx7VdCzIpPnIATFGlQxxIPCiNDhA2kVcscgKtVV8KCXLdatjm5oZ9DMa0ALypCr81ictAopB70S2ahU0G1QNh8KBXrtMExQ2JIoZJHIUYr71Dl4B8wdr+1TY8xahsuF1jrY0lOjpGYRBT5h4IG/JNUnPMncVL4CVIMkhsGG4Nio95roObw2zq/oSox1MWrkz+aPkaAtQSRBSDAI3ggb/OgzRm5xcGv538Gb+0HfH8f8CtSYUe5r3FOalkD2+lb4pkwVbCfvRTOXtlpJKoWZNr+0imuaStlAiW0Um35RUqWXCBaAeDyKjGIbMgJUSkDfb37VuzB0qJI1E6bm/ypb5VtHU/aGOXYoslcIStakaUKUSPL/wDtEW1d6mWh1QLiknSs6tek3MQPWd9ute5KEofQVGGzIUd4BHQ8datjYbcSpeKWtOHWsraaaASHBqIKgPwpHSeaqzytNKP6/wCkRXwVlfpirDk7thQGPy1HlrcStMCFobJ9ZbUbEnkjkVplThFq0MeVSjaNbBNS6Lf51qreZ4gLc0k2ozEYzSI5+1VzGkm4MGjjJtlqdVRbPCoSlSo/qFWN9Pq+dc4yPFraUQqTsZ5q1rxnmiJIHTYn51MpWdBaGmKgCxvS/wDjltKvdB56V7h8EE7f5+9SvNSL0DvsdpIY4fGBQkGa1dcmkPkFBlB9xxTPCv6kgxfkdDzQMhkOMHNAM5s0yP5kgE3V/T0kUVjF1T/FoPkW4g/nURFZJOMW0FeKfFKHWyyzJB+JZtMcJH61UkJPcjnT/mhcO5TVjBOLQHEXlYRpTuSoWtwO/euzVFWzGzZXN2xWpiTAPPWeanSF6tASNQFySB962Xh1pUU6ClQJBkRsYj6g1C4VWtxvz9aD7wnsteJxOtkMJSG2bWSCTaY1K5M9aXZ3hmyxh20goU3rmdlaiCCOauasr/8ACSGXg6hRCnDMKBSSCUtcgbSaq+HwTZUrS4hehYGkH/8AQGfhtSIucfYMZNGZv/CvlgYdkslKNKypchRtChH+6fem2eqUzh8Oy2fMSlKz5m6CVwFJQSniJmTvSt3CMrcDaVJYUhv1rcUSVqWqEwkD0kCZ7VC6zisOUOkqUmVeQrUSB5cEqSjcJ9wK7JCUmm/qE7RKcrR5aVhQhQJAJko0xOoDeZt2Fe5Y56m59jQWXZuG3G1PJC0hZcIMhNxERtvetmcX5ilnknUk0zApRbi+i14suMqLFmGGIKiOarjOPQpRAVJBvVtbxQdZB6C/yqqY3Lx5mtNlc9/erkEzSk76GmGcG9Psug7An5bUHk2ctIKUuNqAlJKwApIIF9rx8qszXi/AocJDklQEhKFHaRYRU8GR+8a/hZGkOWCUbgkdIFJ84x7zSRpQFqJACZudQtxTxXiIr0hthQRChqcISRO2lIBn8qEZwpkKWdS4idvoOKhxa7GJyfqgfCNrkFW8XHAPaicKnSn3JP61IBetXDAJpT2EnqhfjV2jrSjPWQpCgdtJ/wC6ZuGT7UJj0SCN7Gx5nrUNegZq4M5g0rSSN4Nqd5Ni1JUqFBI0zc7kbXGx6Ud5ATs02D/aD96fZPkPnsKcKdKgr+WpIAJA+IW3m4HtV/L4UpY3710YEpr2IMViHMXospam0wCAVKImQFEbn5c0I3hk6tBMLJ5i0C8zThSsOkPqDhe8tPplJaU2pKgLwTqmTa1KVY9k6iRIBsNlqJ+wHWsbHdVGLS/XycjoWfZXCIa8pBa9Li20FAA/GCska+LAWg1UAwpKP/HC1OEBSy2ZSlIPxLj4I9+a6RhvEOEWFagtaJISQm7qgqDpJtEkAc0RmeZ4YtKYKhhStCgW5SlTZA2UlFjPvXbVsiNI5eMvJcQpwgiAVJKoXflRv9aZ5xk6XilOD1uKSFl9cWHB9ZIkWIv0oLNGwhWoIWELHpKzKlJFpN4qHA56phLgRqS2saVwZTe/tq796mfOTtd/0J23YRg/Da3G0rUpCWlxEStyAYgIHwzc/wC2kuJbaQs+TqgKIEkSI6iOaNYxbh8wtJIAAK1JElNzBn8PSg3sOoNlakGFbKiR81de1DFzUtsnaY2yXFwopOyr/wCa2xgv3H51XsLigFCOP2asbawsA/vtWjB2rNLFPlEKy1YH+OlOWnxuAL9qT4Ru8U5w2E7ii5Mvwehg26CJme1bTWMMQK3WnpvQSbZMmaEwKExJtUzi6EWvWaChbZElFvnUGKTTBaIFA4swKlKwpOkKjlinXUpRsvf/AOR/VXQMPhwhIQmwSAB8qFyTL/KRKvjIv27UwFeg8aEoY0pdnmPKnGeRuPRz7x/hm8Iw6W2/Vinm1KMWHlpUSO0kg/WuZrxUoSjTBBUSrlWqAB8o/Ou/Z9licQwtpVtQsf6VD4T8jXD8VhfLcWlZ0lFiCLki0AfrWf5eFRnyrv8AuNwz5Kn2i+N5yC055aD5SQhxSzpXDigoJJMCAb2ExQmKU6oNGUhlIJgIGqeVLFzM8mqtic1LinNS16pA0twG1hEhIAHPQ01xmelxkt+lu6YbG6tO5U4TK1Sb9ayHicXaDrj0Tv4xYSkFbb2tBUUgklsiyQRtyTFLcCH3wrQST6lLTYJCU7qjawFS5diR61KQVBAAAEJAJ/qAEkWNEllpp5uFFtK0hTg+LQdykx8QmLGi+66OetMKGJa0rQVhoaZKhqCnSNgoDqVWmiBmyG238PhwtbSkokOi+r8SkwYFyB3pG/mC1KexJ0FaiAoSAZUd0pMzYVFgs3dhxOnV5nH9Jn0qFtxf60LxWjnG+gZ4OBROm9ztTTLsVEA8iYof+AxDpBUQ2kCJjcf28nvQGcyhQUkwU7H2q5gwy42xmOfCReMG9e/1p/h3RaqLkmZJcSJsrp94qwsPEVzs1sc4tFp80CtHHBSZvFGty6T/AIH60NfIbkvR7iX5rbCkb8UuxKorUYm3bpQ1bITSGeIxAF6PyLKySHXBbdCef7j+leZLkhVDjw7pbP3V/irGTWp4vjcftSMrzPLtcIfiaKFaRW6livK0TKaIlmBPFc68Z+CHnVnEMqClKuts2INo0K2i2xroji7xt1PFYkye1DkxRyRqR0ZOLtHz7kuGDindQJhBNpsRzIopot6G0CQozJImYjSlI3E3k0BhsQUawgj1279dulMcpbQSC6HFrkBtCLE3v1PSw7152ets0a9jLK0NJbfUtYBSpMN6RLhII0gzxvNa5PiggQU6vMGkA3vPpPaKlzXIHsOpanm1tmARqI0lSuh5227Vvl+RrVoWtQAgK9N5m/yoYwc3UdgymkLFZcpWIWAJAURJEAXv7VZcJhEtiAB7n9KLKQmw/fU1E7Wrh8FRpz2xEsl9Eb08n996r+d4QwbWNWJO9V7LVLWp7XJ2noN7AGnuGqJi62KMjXcpPB+9dCy8jSJrm2ny3r7Gx/SrvkmYiNJsRWZlg7NTx5r2WAAC5FeP4iBSnGZl0NaJwjq0eYqUo4ndX9o6d6DHhlN0h880IK2EBSnFaUiT+/pVwyLI0twpfqXx0T7D9a9yPLkJaSUiygFTyZG5NNXFQK1cHiqG32ZXkeZLJqOkTFdQqdFaIXNZFW1Giieg1q84RAHxHbt3NYt0D36V40i8mir2DZIUW07jvUYTpNh8qmmogJNQjjj+Z4gz5LQQpTRIU+2NLabAFLQi+xlRN+AKs/gLEYXCBx9KVOYjSlLTBA9BMxDh3m9+BWVleWUndGmx/mGIwuJwqFPNhzFDUkySfLIPqM7QdxFr0hV0rKyt3wMUFiUktso5JO6InBQ6hWVlW2QiOKAUA055oEpNlp7cn71lZS/YXoGznIwoqi4gEEdDcEUowjpBhW45rKyq3kwXZZ8eTuh5krgOIa1wUlQBB2vYW94ro2fYUuNQLSOKyso/C+6/qR5b+0iDwRi/5S2FfE0bT/SqfsQR9KevqtWVlW4rZUZBh1WrHH+lz0r2sptdi2zdprk3PJ/xU015WUtuzjFmo8Od6ysqfR3s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9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F51219-1AE3-2944-8480-ACB493E9620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92390" y="1752600"/>
            <a:ext cx="10871200" cy="4495800"/>
          </a:xfrm>
        </p:spPr>
        <p:txBody>
          <a:bodyPr/>
          <a:lstStyle/>
          <a:p>
            <a:r>
              <a:rPr lang="en-US" dirty="0" smtClean="0"/>
              <a:t>Heterogeneity is storage is increasing</a:t>
            </a:r>
          </a:p>
          <a:p>
            <a:pPr lvl="1"/>
            <a:r>
              <a:rPr lang="en-US" dirty="0" smtClean="0"/>
              <a:t>Magnetic disks (hard disk drives), NAND-flash solid state drives (SSD), DRAM, NVRAM, hybrid drives, Intel 3DXpoint, Phase Change Memory (PCM)</a:t>
            </a:r>
          </a:p>
          <a:p>
            <a:pPr lvl="1"/>
            <a:r>
              <a:rPr lang="en-US" dirty="0" smtClean="0"/>
              <a:t>Exhibit different characteristics </a:t>
            </a:r>
          </a:p>
          <a:p>
            <a:r>
              <a:rPr lang="en-US" dirty="0" smtClean="0"/>
              <a:t>Number of storage devices is increasing</a:t>
            </a:r>
          </a:p>
          <a:p>
            <a:pPr lvl="1"/>
            <a:r>
              <a:rPr lang="en-US" b="1" dirty="0" smtClean="0"/>
              <a:t>And is log-structured / multi-versioned</a:t>
            </a:r>
            <a:endParaRPr lang="en-US" dirty="0" smtClean="0"/>
          </a:p>
          <a:p>
            <a:r>
              <a:rPr lang="en-US" dirty="0" smtClean="0"/>
              <a:t>Local storage system starts to look like a distributed storage system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3536"/>
            <a:ext cx="4705590" cy="233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05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F51219-1AE3-2944-8480-ACB493E9620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we make local storage system </a:t>
            </a:r>
            <a:r>
              <a:rPr lang="en-US" b="1" i="1" dirty="0" smtClean="0"/>
              <a:t>weakly consistent</a:t>
            </a:r>
            <a:r>
              <a:rPr lang="en-US" dirty="0" smtClean="0"/>
              <a:t> like a distributed storage system?</a:t>
            </a:r>
          </a:p>
          <a:p>
            <a:pPr lvl="1"/>
            <a:r>
              <a:rPr lang="en-US" dirty="0" smtClean="0"/>
              <a:t>Weakly consistent means return stale (old versions)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4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StaleStores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F51219-1AE3-2944-8480-ACB493E9620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Single-node storage system that maintains and servers multi-versions</a:t>
            </a:r>
          </a:p>
          <a:p>
            <a:r>
              <a:rPr lang="en-US" dirty="0" smtClean="0"/>
              <a:t>Allows application to make performance consistency tradeoff</a:t>
            </a:r>
          </a:p>
          <a:p>
            <a:pPr lvl="1"/>
            <a:r>
              <a:rPr lang="en-US" dirty="0" smtClean="0"/>
              <a:t>Higher performance and weak consistency for older version</a:t>
            </a:r>
          </a:p>
          <a:p>
            <a:pPr lvl="1"/>
            <a:r>
              <a:rPr lang="en-US" dirty="0" smtClean="0"/>
              <a:t>Vs low performance and high consistency for latest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StaleStores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F51219-1AE3-2944-8480-ACB493E9620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334000"/>
          </a:xfrm>
        </p:spPr>
        <p:txBody>
          <a:bodyPr/>
          <a:lstStyle/>
          <a:p>
            <a:r>
              <a:rPr lang="en-US" dirty="0" smtClean="0"/>
              <a:t>Requirements:</a:t>
            </a:r>
            <a:endParaRPr lang="en-US" dirty="0"/>
          </a:p>
          <a:p>
            <a:pPr lvl="1"/>
            <a:r>
              <a:rPr lang="en-US" dirty="0" smtClean="0"/>
              <a:t>Timestamped writes</a:t>
            </a:r>
          </a:p>
          <a:p>
            <a:pPr lvl="1"/>
            <a:r>
              <a:rPr lang="en-US" dirty="0" smtClean="0"/>
              <a:t>Snapshot reads</a:t>
            </a:r>
          </a:p>
          <a:p>
            <a:pPr lvl="1"/>
            <a:r>
              <a:rPr lang="en-US" dirty="0" smtClean="0"/>
              <a:t>Cost estimation</a:t>
            </a:r>
          </a:p>
          <a:p>
            <a:pPr lvl="1"/>
            <a:r>
              <a:rPr lang="en-US" dirty="0" smtClean="0"/>
              <a:t>Version exploration</a:t>
            </a:r>
          </a:p>
        </p:txBody>
      </p:sp>
    </p:spTree>
    <p:extLst>
      <p:ext uri="{BB962C8B-B14F-4D97-AF65-F5344CB8AC3E}">
        <p14:creationId xmlns:p14="http://schemas.microsoft.com/office/powerpoint/2010/main" val="266345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StaleStores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F51219-1AE3-2944-8480-ACB493E96208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334000"/>
          </a:xfrm>
        </p:spPr>
        <p:txBody>
          <a:bodyPr/>
          <a:lstStyle/>
          <a:p>
            <a:r>
              <a:rPr lang="en-US" dirty="0" smtClean="0"/>
              <a:t>Requirements:</a:t>
            </a:r>
            <a:endParaRPr lang="en-US" dirty="0"/>
          </a:p>
          <a:p>
            <a:pPr lvl="1"/>
            <a:r>
              <a:rPr lang="en-US" dirty="0" smtClean="0"/>
              <a:t>Timestamped writes</a:t>
            </a:r>
          </a:p>
          <a:p>
            <a:pPr lvl="1"/>
            <a:r>
              <a:rPr lang="en-US" dirty="0" smtClean="0"/>
              <a:t>Snapshot reads</a:t>
            </a:r>
          </a:p>
          <a:p>
            <a:pPr lvl="1"/>
            <a:r>
              <a:rPr lang="en-US" dirty="0" smtClean="0"/>
              <a:t>Cost estimation</a:t>
            </a:r>
          </a:p>
          <a:p>
            <a:pPr lvl="1"/>
            <a:r>
              <a:rPr lang="en-US" dirty="0" smtClean="0"/>
              <a:t>Version exploration</a:t>
            </a:r>
          </a:p>
          <a:p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Put</a:t>
            </a:r>
          </a:p>
          <a:p>
            <a:pPr lvl="1"/>
            <a:r>
              <a:rPr lang="en-US" dirty="0" smtClean="0"/>
              <a:t>Get</a:t>
            </a:r>
          </a:p>
          <a:p>
            <a:pPr lvl="1"/>
            <a:r>
              <a:rPr lang="en-US" dirty="0" err="1" smtClean="0"/>
              <a:t>GetCost</a:t>
            </a:r>
            <a:endParaRPr lang="en-US" dirty="0" smtClean="0"/>
          </a:p>
          <a:p>
            <a:pPr lvl="1"/>
            <a:r>
              <a:rPr lang="en-US" dirty="0" err="1" smtClean="0"/>
              <a:t>GetVersioned</a:t>
            </a:r>
            <a:r>
              <a:rPr lang="en-US" dirty="0" err="1"/>
              <a:t>R</a:t>
            </a:r>
            <a:r>
              <a:rPr lang="en-US" dirty="0" err="1" smtClean="0"/>
              <a:t>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4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Read Latency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F51219-1AE3-2944-8480-ACB493E9620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929814"/>
            <a:ext cx="7112040" cy="416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7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10DEB-4D62-8549-AA99-3F8AA4374AC1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r>
              <a:rPr lang="en-US" dirty="0"/>
              <a:t>Unix Fast File </a:t>
            </a:r>
            <a:r>
              <a:rPr lang="en-US" dirty="0" smtClean="0"/>
              <a:t>Sys</a:t>
            </a:r>
            <a:endParaRPr lang="en-US" dirty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600200"/>
            <a:ext cx="10917936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Original UNIX File System (UFS)</a:t>
            </a:r>
          </a:p>
          <a:p>
            <a:pPr lvl="1"/>
            <a:r>
              <a:rPr lang="en-US" dirty="0" smtClean="0"/>
              <a:t>Simple, elegant, but </a:t>
            </a:r>
            <a:r>
              <a:rPr lang="en-US" b="1" i="1" dirty="0" smtClean="0"/>
              <a:t>slow</a:t>
            </a:r>
            <a:endParaRPr lang="en-US" dirty="0" smtClean="0"/>
          </a:p>
          <a:p>
            <a:pPr lvl="1"/>
            <a:r>
              <a:rPr lang="en-US" dirty="0" smtClean="0"/>
              <a:t>20 KB/sec/arm; ~2% of 1982 disk bandwidth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blocks too small</a:t>
            </a:r>
          </a:p>
          <a:p>
            <a:pPr lvl="1"/>
            <a:r>
              <a:rPr lang="en-US" dirty="0" smtClean="0"/>
              <a:t>consecutive blocks of files not close together </a:t>
            </a:r>
          </a:p>
          <a:p>
            <a:pPr lvl="1">
              <a:buNone/>
            </a:pPr>
            <a:r>
              <a:rPr lang="en-US" dirty="0" smtClean="0"/>
              <a:t>	(random placement for mature file system)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-nodes far from data </a:t>
            </a:r>
          </a:p>
          <a:p>
            <a:pPr lvl="1">
              <a:buNone/>
            </a:pPr>
            <a:r>
              <a:rPr lang="en-US" dirty="0" smtClean="0"/>
              <a:t>	(all </a:t>
            </a:r>
            <a:r>
              <a:rPr lang="en-US" dirty="0" err="1" smtClean="0"/>
              <a:t>i</a:t>
            </a:r>
            <a:r>
              <a:rPr lang="en-US" dirty="0" smtClean="0"/>
              <a:t>-nodes at the beginning of the disk, all data afterward)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-nodes of directory not close together</a:t>
            </a:r>
          </a:p>
          <a:p>
            <a:pPr lvl="1"/>
            <a:r>
              <a:rPr lang="en-US" dirty="0" smtClean="0"/>
              <a:t>no read-ahead</a:t>
            </a:r>
          </a:p>
        </p:txBody>
      </p:sp>
    </p:spTree>
    <p:extLst>
      <p:ext uri="{BB962C8B-B14F-4D97-AF65-F5344CB8AC3E}">
        <p14:creationId xmlns:p14="http://schemas.microsoft.com/office/powerpoint/2010/main" val="8010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A181-9775-C247-9306-F16710F72A4B}" type="slidenum">
              <a:rPr lang="zh-TW" altLang="en-US"/>
              <a:pPr/>
              <a:t>40</a:t>
            </a:fld>
            <a:endParaRPr lang="en-US" altLang="zh-TW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Log-structured is a simple but power abstraction</a:t>
            </a:r>
          </a:p>
          <a:p>
            <a:pPr lvl="1"/>
            <a:r>
              <a:rPr lang="en-US" dirty="0" smtClean="0"/>
              <a:t>Performance is high since seeks are reduced</a:t>
            </a:r>
          </a:p>
          <a:p>
            <a:pPr lvl="1"/>
            <a:r>
              <a:rPr lang="en-US" dirty="0" smtClean="0"/>
              <a:t>However, performance suffers if disk nearly full</a:t>
            </a:r>
          </a:p>
          <a:p>
            <a:r>
              <a:rPr lang="en-US" dirty="0" smtClean="0"/>
              <a:t>Modern day resurrection of Log-</a:t>
            </a:r>
            <a:r>
              <a:rPr lang="en-US" dirty="0" err="1" smtClean="0"/>
              <a:t>Structrued</a:t>
            </a:r>
            <a:endParaRPr lang="en-US" dirty="0" smtClean="0"/>
          </a:p>
          <a:p>
            <a:pPr lvl="1"/>
            <a:r>
              <a:rPr lang="en-US" dirty="0" smtClean="0"/>
              <a:t>SSD and heterogeneity of storage</a:t>
            </a:r>
          </a:p>
          <a:p>
            <a:r>
              <a:rPr lang="en-US" dirty="0" smtClean="0"/>
              <a:t>Future log-structured storage systems</a:t>
            </a:r>
          </a:p>
          <a:p>
            <a:pPr lvl="1"/>
            <a:r>
              <a:rPr lang="en-US" dirty="0" smtClean="0"/>
              <a:t>Trade-off consistency for performance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2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1"/>
            <a:ext cx="10460736" cy="4952999"/>
          </a:xfrm>
        </p:spPr>
        <p:txBody>
          <a:bodyPr/>
          <a:lstStyle/>
          <a:p>
            <a:r>
              <a:rPr lang="en-US" dirty="0" smtClean="0"/>
              <a:t>Read and write review: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Survey paper</a:t>
            </a:r>
            <a:r>
              <a:rPr lang="en-US" dirty="0" smtClean="0"/>
              <a:t> </a:t>
            </a:r>
            <a:r>
              <a:rPr lang="en-US" dirty="0" smtClean="0"/>
              <a:t>due </a:t>
            </a:r>
            <a:r>
              <a:rPr lang="en-US" i="1" dirty="0" smtClean="0"/>
              <a:t>next</a:t>
            </a:r>
            <a:r>
              <a:rPr lang="en-US" dirty="0" smtClean="0"/>
              <a:t> </a:t>
            </a:r>
            <a:r>
              <a:rPr lang="en-US" dirty="0" smtClean="0"/>
              <a:t>Friday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Check website for updated schedule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0"/>
            <a:ext cx="108712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Read and write review:</a:t>
            </a:r>
          </a:p>
          <a:p>
            <a:pPr lvl="1"/>
            <a:r>
              <a:rPr lang="en-US" b="1" dirty="0"/>
              <a:t>The Google file system</a:t>
            </a:r>
            <a:r>
              <a:rPr lang="en-US" dirty="0"/>
              <a:t>, Sanjay </a:t>
            </a:r>
            <a:r>
              <a:rPr lang="en-US" dirty="0" err="1"/>
              <a:t>Ghemawat</a:t>
            </a:r>
            <a:r>
              <a:rPr lang="en-US" dirty="0"/>
              <a:t>, Howard </a:t>
            </a:r>
            <a:r>
              <a:rPr lang="en-US" dirty="0" err="1"/>
              <a:t>Gobioff</a:t>
            </a:r>
            <a:r>
              <a:rPr lang="en-US" dirty="0"/>
              <a:t>, Shun-</a:t>
            </a:r>
            <a:r>
              <a:rPr lang="en-US" dirty="0" err="1"/>
              <a:t>Tak</a:t>
            </a:r>
            <a:r>
              <a:rPr lang="en-US" dirty="0"/>
              <a:t> Leung. </a:t>
            </a:r>
            <a:r>
              <a:rPr lang="en-US" i="1" dirty="0"/>
              <a:t>19th ACM symposium on Operating systems principles (SOSP)</a:t>
            </a:r>
            <a:r>
              <a:rPr lang="en-US" dirty="0"/>
              <a:t>, October 2003, 29--43</a:t>
            </a:r>
            <a:r>
              <a:rPr lang="en-US" dirty="0" smtClean="0"/>
              <a:t>.</a:t>
            </a:r>
          </a:p>
          <a:p>
            <a:pPr lvl="1"/>
            <a:endParaRPr lang="en-US" i="1" dirty="0"/>
          </a:p>
          <a:p>
            <a:pPr lvl="1"/>
            <a:r>
              <a:rPr lang="en-US" b="1" dirty="0"/>
              <a:t>Spanner: Google's Globally Distributed </a:t>
            </a:r>
            <a:r>
              <a:rPr lang="en-US" b="1" dirty="0" smtClean="0"/>
              <a:t>Database</a:t>
            </a:r>
            <a:r>
              <a:rPr lang="en-US" dirty="0" smtClean="0"/>
              <a:t>, James </a:t>
            </a:r>
            <a:r>
              <a:rPr lang="en-US" dirty="0"/>
              <a:t>C. Corbett, Jeffrey Dean, Michael Epstein, Andrew </a:t>
            </a:r>
            <a:r>
              <a:rPr lang="en-US" dirty="0" err="1"/>
              <a:t>Fikes</a:t>
            </a:r>
            <a:r>
              <a:rPr lang="en-US" dirty="0"/>
              <a:t>, Christopher Frost, J. J. Furman, Sanjay </a:t>
            </a:r>
            <a:r>
              <a:rPr lang="en-US" dirty="0" err="1"/>
              <a:t>Ghemawat</a:t>
            </a:r>
            <a:r>
              <a:rPr lang="en-US" dirty="0"/>
              <a:t>, Andrey </a:t>
            </a:r>
            <a:r>
              <a:rPr lang="en-US" dirty="0" err="1"/>
              <a:t>Gubarev</a:t>
            </a:r>
            <a:r>
              <a:rPr lang="en-US" dirty="0"/>
              <a:t>, Christopher </a:t>
            </a:r>
            <a:r>
              <a:rPr lang="en-US" dirty="0" err="1"/>
              <a:t>Heiser</a:t>
            </a:r>
            <a:r>
              <a:rPr lang="en-US" dirty="0"/>
              <a:t>, Peter </a:t>
            </a:r>
            <a:r>
              <a:rPr lang="en-US" dirty="0" err="1"/>
              <a:t>Hochschild</a:t>
            </a:r>
            <a:r>
              <a:rPr lang="en-US" dirty="0"/>
              <a:t>, Wilson Hsieh, Sebastian </a:t>
            </a:r>
            <a:r>
              <a:rPr lang="en-US" dirty="0" err="1"/>
              <a:t>Kanthak</a:t>
            </a:r>
            <a:r>
              <a:rPr lang="en-US" dirty="0"/>
              <a:t>, Eugene </a:t>
            </a:r>
            <a:r>
              <a:rPr lang="en-US" dirty="0" err="1"/>
              <a:t>Kogan</a:t>
            </a:r>
            <a:r>
              <a:rPr lang="en-US" dirty="0"/>
              <a:t>, </a:t>
            </a:r>
            <a:r>
              <a:rPr lang="en-US" dirty="0" err="1"/>
              <a:t>Hongyi</a:t>
            </a:r>
            <a:r>
              <a:rPr lang="en-US" dirty="0"/>
              <a:t> Li, Alexander Lloyd, Sergey </a:t>
            </a:r>
            <a:r>
              <a:rPr lang="en-US" dirty="0" err="1"/>
              <a:t>Melnik</a:t>
            </a:r>
            <a:r>
              <a:rPr lang="en-US" dirty="0"/>
              <a:t>, David </a:t>
            </a:r>
            <a:r>
              <a:rPr lang="en-US" dirty="0" err="1"/>
              <a:t>Mwaura</a:t>
            </a:r>
            <a:r>
              <a:rPr lang="en-US" dirty="0"/>
              <a:t>, David Nagle, Sean Quinlan, Rajesh Rao, Lindsay </a:t>
            </a:r>
            <a:r>
              <a:rPr lang="en-US" dirty="0" err="1"/>
              <a:t>Rolig</a:t>
            </a:r>
            <a:r>
              <a:rPr lang="en-US" dirty="0"/>
              <a:t>, Yasushi Saito, Michal </a:t>
            </a:r>
            <a:r>
              <a:rPr lang="en-US" dirty="0" err="1"/>
              <a:t>Szymaniak</a:t>
            </a:r>
            <a:r>
              <a:rPr lang="en-US" dirty="0"/>
              <a:t>, Christopher Taylor, Ruth Wang, and Dale Woodford. In </a:t>
            </a:r>
            <a:r>
              <a:rPr lang="en-US" i="1" dirty="0"/>
              <a:t>Proceedings of the 10th USENIX conference on Operating Systems Design and Implementation (OSDI'12</a:t>
            </a:r>
            <a:r>
              <a:rPr lang="en-US" i="1" dirty="0" smtClean="0"/>
              <a:t>)</a:t>
            </a:r>
            <a:r>
              <a:rPr lang="en-US" dirty="0" smtClean="0"/>
              <a:t>, October 2012, 251--264.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47D14-243A-344C-9D14-BC7BAF906CC9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Inodes and directories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Inode</a:t>
            </a:r>
            <a:r>
              <a:rPr lang="en-US" dirty="0"/>
              <a:t> doesn't contain a file name</a:t>
            </a:r>
          </a:p>
          <a:p>
            <a:r>
              <a:rPr lang="en-US" dirty="0"/>
              <a:t>Directories map files to </a:t>
            </a:r>
            <a:r>
              <a:rPr lang="en-US" dirty="0" err="1"/>
              <a:t>inodes</a:t>
            </a:r>
            <a:endParaRPr lang="en-US" dirty="0" smtClean="0"/>
          </a:p>
          <a:p>
            <a:pPr lvl="1"/>
            <a:r>
              <a:rPr lang="en-US" dirty="0" smtClean="0"/>
              <a:t>Multiple directory entries can point to same </a:t>
            </a:r>
            <a:r>
              <a:rPr lang="en-US" dirty="0" err="1" smtClean="0"/>
              <a:t>Inode</a:t>
            </a:r>
            <a:endParaRPr lang="en-US" dirty="0" smtClean="0"/>
          </a:p>
          <a:p>
            <a:pPr lvl="1"/>
            <a:r>
              <a:rPr lang="en-US" dirty="0"/>
              <a:t>Low-level file system doesn't distinguish files and directories</a:t>
            </a:r>
          </a:p>
          <a:p>
            <a:pPr lvl="1"/>
            <a:r>
              <a:rPr lang="en-US" dirty="0"/>
              <a:t>Separate system calls for directory operations</a:t>
            </a:r>
          </a:p>
        </p:txBody>
      </p:sp>
    </p:spTree>
    <p:extLst>
      <p:ext uri="{BB962C8B-B14F-4D97-AF65-F5344CB8AC3E}">
        <p14:creationId xmlns:p14="http://schemas.microsoft.com/office/powerpoint/2010/main" val="2595108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2ED93-0D42-1643-B3BF-8C476B3F15BC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on disk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971800" y="3505200"/>
            <a:ext cx="6858000" cy="533400"/>
            <a:chOff x="672" y="2160"/>
            <a:chExt cx="4320" cy="336"/>
          </a:xfrm>
        </p:grpSpPr>
        <p:sp>
          <p:nvSpPr>
            <p:cNvPr id="440326" name="Rectangle 6"/>
            <p:cNvSpPr>
              <a:spLocks noChangeArrowheads="1"/>
            </p:cNvSpPr>
            <p:nvPr/>
          </p:nvSpPr>
          <p:spPr bwMode="auto">
            <a:xfrm>
              <a:off x="864" y="2160"/>
              <a:ext cx="384" cy="336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28" name="Rectangle 8"/>
            <p:cNvSpPr>
              <a:spLocks noChangeArrowheads="1"/>
            </p:cNvSpPr>
            <p:nvPr/>
          </p:nvSpPr>
          <p:spPr bwMode="auto">
            <a:xfrm>
              <a:off x="1248" y="2160"/>
              <a:ext cx="1296" cy="336"/>
            </a:xfrm>
            <a:prstGeom prst="rect">
              <a:avLst/>
            </a:prstGeom>
            <a:solidFill>
              <a:srgbClr val="FF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30" name="Rectangle 10"/>
            <p:cNvSpPr>
              <a:spLocks noChangeArrowheads="1"/>
            </p:cNvSpPr>
            <p:nvPr/>
          </p:nvSpPr>
          <p:spPr bwMode="auto">
            <a:xfrm>
              <a:off x="672" y="2160"/>
              <a:ext cx="192" cy="336"/>
            </a:xfrm>
            <a:prstGeom prst="rect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31" name="Rectangle 11"/>
            <p:cNvSpPr>
              <a:spLocks noChangeArrowheads="1"/>
            </p:cNvSpPr>
            <p:nvPr/>
          </p:nvSpPr>
          <p:spPr bwMode="auto">
            <a:xfrm>
              <a:off x="2544" y="2160"/>
              <a:ext cx="2448" cy="33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248" y="2160"/>
              <a:ext cx="192" cy="336"/>
              <a:chOff x="1056" y="2880"/>
              <a:chExt cx="192" cy="336"/>
            </a:xfrm>
          </p:grpSpPr>
          <p:sp>
            <p:nvSpPr>
              <p:cNvPr id="440333" name="Rectangle 13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34" name="Rectangle 14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35" name="Rectangle 15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1440" y="2160"/>
              <a:ext cx="192" cy="336"/>
              <a:chOff x="1056" y="2880"/>
              <a:chExt cx="192" cy="336"/>
            </a:xfrm>
          </p:grpSpPr>
          <p:sp>
            <p:nvSpPr>
              <p:cNvPr id="440339" name="Rectangle 19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0" name="Rectangle 20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1" name="Rectangle 21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016" y="2160"/>
              <a:ext cx="192" cy="336"/>
              <a:chOff x="1056" y="2880"/>
              <a:chExt cx="192" cy="336"/>
            </a:xfrm>
          </p:grpSpPr>
          <p:sp>
            <p:nvSpPr>
              <p:cNvPr id="440343" name="Rectangle 23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4" name="Rectangle 24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5" name="Rectangle 25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824" y="2160"/>
              <a:ext cx="192" cy="336"/>
              <a:chOff x="1056" y="2880"/>
              <a:chExt cx="192" cy="336"/>
            </a:xfrm>
          </p:grpSpPr>
          <p:sp>
            <p:nvSpPr>
              <p:cNvPr id="440347" name="Rectangle 27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8" name="Rectangle 28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9" name="Rectangle 29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1632" y="2160"/>
              <a:ext cx="192" cy="336"/>
              <a:chOff x="1056" y="2880"/>
              <a:chExt cx="192" cy="336"/>
            </a:xfrm>
          </p:grpSpPr>
          <p:sp>
            <p:nvSpPr>
              <p:cNvPr id="440351" name="Rectangle 31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52" name="Rectangle 32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53" name="Rectangle 33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0358" name="Rectangle 38"/>
            <p:cNvSpPr>
              <a:spLocks noChangeArrowheads="1"/>
            </p:cNvSpPr>
            <p:nvPr/>
          </p:nvSpPr>
          <p:spPr bwMode="auto">
            <a:xfrm>
              <a:off x="2544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59" name="Rectangle 39"/>
            <p:cNvSpPr>
              <a:spLocks noChangeArrowheads="1"/>
            </p:cNvSpPr>
            <p:nvPr/>
          </p:nvSpPr>
          <p:spPr bwMode="auto">
            <a:xfrm>
              <a:off x="2928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0" name="Rectangle 40"/>
            <p:cNvSpPr>
              <a:spLocks noChangeArrowheads="1"/>
            </p:cNvSpPr>
            <p:nvPr/>
          </p:nvSpPr>
          <p:spPr bwMode="auto">
            <a:xfrm>
              <a:off x="3312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1" name="Rectangle 41"/>
            <p:cNvSpPr>
              <a:spLocks noChangeArrowheads="1"/>
            </p:cNvSpPr>
            <p:nvPr/>
          </p:nvSpPr>
          <p:spPr bwMode="auto">
            <a:xfrm>
              <a:off x="3696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2" name="Rectangle 42"/>
            <p:cNvSpPr>
              <a:spLocks noChangeArrowheads="1"/>
            </p:cNvSpPr>
            <p:nvPr/>
          </p:nvSpPr>
          <p:spPr bwMode="auto">
            <a:xfrm>
              <a:off x="4080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3" name="Rectangle 43"/>
            <p:cNvSpPr>
              <a:spLocks noChangeArrowheads="1"/>
            </p:cNvSpPr>
            <p:nvPr/>
          </p:nvSpPr>
          <p:spPr bwMode="auto">
            <a:xfrm>
              <a:off x="4464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4" name="Text Box 44"/>
            <p:cNvSpPr txBox="1">
              <a:spLocks noChangeArrowheads="1"/>
            </p:cNvSpPr>
            <p:nvPr/>
          </p:nvSpPr>
          <p:spPr bwMode="auto">
            <a:xfrm>
              <a:off x="4704" y="2160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...</a:t>
              </a:r>
            </a:p>
          </p:txBody>
        </p:sp>
        <p:sp>
          <p:nvSpPr>
            <p:cNvPr id="440365" name="Text Box 45"/>
            <p:cNvSpPr txBox="1">
              <a:spLocks noChangeArrowheads="1"/>
            </p:cNvSpPr>
            <p:nvPr/>
          </p:nvSpPr>
          <p:spPr bwMode="auto">
            <a:xfrm>
              <a:off x="2256" y="2160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...</a:t>
              </a:r>
            </a:p>
          </p:txBody>
        </p:sp>
      </p:grpSp>
      <p:sp>
        <p:nvSpPr>
          <p:cNvPr id="440367" name="AutoShape 47"/>
          <p:cNvSpPr>
            <a:spLocks noChangeArrowheads="1"/>
          </p:cNvSpPr>
          <p:nvPr/>
        </p:nvSpPr>
        <p:spPr bwMode="auto">
          <a:xfrm>
            <a:off x="2895600" y="4953000"/>
            <a:ext cx="1524000" cy="762000"/>
          </a:xfrm>
          <a:prstGeom prst="wedgeRectCallout">
            <a:avLst>
              <a:gd name="adj1" fmla="val -36352"/>
              <a:gd name="adj2" fmla="val -195833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8" name="Text Box 48"/>
          <p:cNvSpPr txBox="1">
            <a:spLocks noChangeArrowheads="1"/>
          </p:cNvSpPr>
          <p:nvPr/>
        </p:nvSpPr>
        <p:spPr bwMode="auto">
          <a:xfrm>
            <a:off x="2895600" y="4953001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super block </a:t>
            </a:r>
            <a:r>
              <a:rPr lang="en-US"/>
              <a:t/>
            </a:r>
            <a:br>
              <a:rPr lang="en-US"/>
            </a:br>
            <a:r>
              <a:rPr lang="en-US"/>
              <a:t>disk layout</a:t>
            </a:r>
            <a:endParaRPr lang="en-US" i="1"/>
          </a:p>
        </p:txBody>
      </p:sp>
      <p:sp>
        <p:nvSpPr>
          <p:cNvPr id="440369" name="AutoShape 49"/>
          <p:cNvSpPr>
            <a:spLocks noChangeArrowheads="1"/>
          </p:cNvSpPr>
          <p:nvPr/>
        </p:nvSpPr>
        <p:spPr bwMode="auto">
          <a:xfrm>
            <a:off x="3429000" y="2057400"/>
            <a:ext cx="1828800" cy="990600"/>
          </a:xfrm>
          <a:prstGeom prst="wedgeRectCallout">
            <a:avLst>
              <a:gd name="adj1" fmla="val -42796"/>
              <a:gd name="adj2" fmla="val 12243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0" name="Text Box 50"/>
          <p:cNvSpPr txBox="1">
            <a:spLocks noChangeArrowheads="1"/>
          </p:cNvSpPr>
          <p:nvPr/>
        </p:nvSpPr>
        <p:spPr bwMode="auto">
          <a:xfrm>
            <a:off x="3429000" y="2057401"/>
            <a:ext cx="1828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freespace map </a:t>
            </a:r>
            <a:endParaRPr lang="en-US"/>
          </a:p>
          <a:p>
            <a:pPr algn="l"/>
            <a:r>
              <a:rPr lang="en-US"/>
              <a:t>inodes and blocks in use</a:t>
            </a:r>
            <a:endParaRPr lang="en-US" i="1"/>
          </a:p>
        </p:txBody>
      </p:sp>
      <p:sp>
        <p:nvSpPr>
          <p:cNvPr id="440372" name="AutoShape 52"/>
          <p:cNvSpPr>
            <a:spLocks noChangeArrowheads="1"/>
          </p:cNvSpPr>
          <p:nvPr/>
        </p:nvSpPr>
        <p:spPr bwMode="auto">
          <a:xfrm>
            <a:off x="4800600" y="4953000"/>
            <a:ext cx="1600200" cy="1066800"/>
          </a:xfrm>
          <a:prstGeom prst="wedgeRectCallout">
            <a:avLst>
              <a:gd name="adj1" fmla="val -36014"/>
              <a:gd name="adj2" fmla="val -15744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3" name="Text Box 53"/>
          <p:cNvSpPr txBox="1">
            <a:spLocks noChangeArrowheads="1"/>
          </p:cNvSpPr>
          <p:nvPr/>
        </p:nvSpPr>
        <p:spPr bwMode="auto">
          <a:xfrm>
            <a:off x="4800600" y="4953001"/>
            <a:ext cx="1600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inodes </a:t>
            </a:r>
            <a:r>
              <a:rPr lang="en-US"/>
              <a:t/>
            </a:r>
            <a:br>
              <a:rPr lang="en-US"/>
            </a:br>
            <a:r>
              <a:rPr lang="en-US"/>
              <a:t>inode size &lt; block size</a:t>
            </a:r>
            <a:endParaRPr lang="en-US" i="1"/>
          </a:p>
        </p:txBody>
      </p:sp>
      <p:sp>
        <p:nvSpPr>
          <p:cNvPr id="440374" name="AutoShape 54"/>
          <p:cNvSpPr>
            <a:spLocks noChangeArrowheads="1"/>
          </p:cNvSpPr>
          <p:nvPr/>
        </p:nvSpPr>
        <p:spPr bwMode="auto">
          <a:xfrm>
            <a:off x="7391400" y="4953000"/>
            <a:ext cx="1600200" cy="457200"/>
          </a:xfrm>
          <a:prstGeom prst="wedgeRectCallout">
            <a:avLst>
              <a:gd name="adj1" fmla="val -36014"/>
              <a:gd name="adj2" fmla="val -30069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5" name="Text Box 55"/>
          <p:cNvSpPr txBox="1">
            <a:spLocks noChangeArrowheads="1"/>
          </p:cNvSpPr>
          <p:nvPr/>
        </p:nvSpPr>
        <p:spPr bwMode="auto">
          <a:xfrm>
            <a:off x="7391400" y="4953001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data blocks </a:t>
            </a:r>
            <a:r>
              <a:rPr lang="en-US"/>
              <a:t/>
            </a:r>
            <a:br>
              <a:rPr lang="en-US"/>
            </a:b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2798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AF6BB-BE90-2840-8BA5-642627D369C5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representation</a:t>
            </a:r>
          </a:p>
        </p:txBody>
      </p:sp>
      <p:graphicFrame>
        <p:nvGraphicFramePr>
          <p:cNvPr id="386191" name="Group 143"/>
          <p:cNvGraphicFramePr>
            <a:graphicFrameLocks noGrp="1"/>
          </p:cNvGraphicFramePr>
          <p:nvPr/>
        </p:nvGraphicFramePr>
        <p:xfrm>
          <a:off x="2057400" y="1676400"/>
          <a:ext cx="2209800" cy="420624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file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link 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access times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data blocks</a:t>
                      </a:r>
                      <a:b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</a:b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indirect block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double indirect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triple indirect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86092" name="Rectangle 44"/>
          <p:cNvSpPr>
            <a:spLocks noChangeArrowheads="1"/>
          </p:cNvSpPr>
          <p:nvPr/>
        </p:nvSpPr>
        <p:spPr bwMode="auto">
          <a:xfrm>
            <a:off x="3965575" y="5165726"/>
            <a:ext cx="228600" cy="276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093" name="Rectangle 45"/>
          <p:cNvSpPr>
            <a:spLocks noChangeArrowheads="1"/>
          </p:cNvSpPr>
          <p:nvPr/>
        </p:nvSpPr>
        <p:spPr bwMode="auto">
          <a:xfrm>
            <a:off x="3965575" y="4776789"/>
            <a:ext cx="228600" cy="276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099" name="Rectangle 51"/>
          <p:cNvSpPr>
            <a:spLocks noChangeArrowheads="1"/>
          </p:cNvSpPr>
          <p:nvPr/>
        </p:nvSpPr>
        <p:spPr bwMode="auto">
          <a:xfrm>
            <a:off x="3962400" y="5562601"/>
            <a:ext cx="228600" cy="276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05" name="Text Box 57"/>
          <p:cNvSpPr txBox="1">
            <a:spLocks noChangeArrowheads="1"/>
          </p:cNvSpPr>
          <p:nvPr/>
        </p:nvSpPr>
        <p:spPr bwMode="auto">
          <a:xfrm>
            <a:off x="5084763" y="2041526"/>
            <a:ext cx="766762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06" name="Text Box 58"/>
          <p:cNvSpPr txBox="1">
            <a:spLocks noChangeArrowheads="1"/>
          </p:cNvSpPr>
          <p:nvPr/>
        </p:nvSpPr>
        <p:spPr bwMode="auto">
          <a:xfrm>
            <a:off x="5087938" y="2646364"/>
            <a:ext cx="766762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07" name="Text Box 59"/>
          <p:cNvSpPr txBox="1">
            <a:spLocks noChangeArrowheads="1"/>
          </p:cNvSpPr>
          <p:nvPr/>
        </p:nvSpPr>
        <p:spPr bwMode="auto">
          <a:xfrm>
            <a:off x="5083176" y="3227389"/>
            <a:ext cx="766763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13" name="Text Box 65"/>
          <p:cNvSpPr txBox="1">
            <a:spLocks noChangeArrowheads="1"/>
          </p:cNvSpPr>
          <p:nvPr/>
        </p:nvSpPr>
        <p:spPr bwMode="auto">
          <a:xfrm>
            <a:off x="5092701" y="4025901"/>
            <a:ext cx="766763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14" name="Line 66"/>
          <p:cNvSpPr>
            <a:spLocks noChangeShapeType="1"/>
          </p:cNvSpPr>
          <p:nvPr/>
        </p:nvSpPr>
        <p:spPr bwMode="auto">
          <a:xfrm flipV="1">
            <a:off x="4095751" y="2255839"/>
            <a:ext cx="989013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5" name="Line 67"/>
          <p:cNvSpPr>
            <a:spLocks noChangeShapeType="1"/>
          </p:cNvSpPr>
          <p:nvPr/>
        </p:nvSpPr>
        <p:spPr bwMode="auto">
          <a:xfrm flipV="1">
            <a:off x="4090988" y="2854326"/>
            <a:ext cx="1003300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6" name="Line 68"/>
          <p:cNvSpPr>
            <a:spLocks noChangeShapeType="1"/>
          </p:cNvSpPr>
          <p:nvPr/>
        </p:nvSpPr>
        <p:spPr bwMode="auto">
          <a:xfrm flipV="1">
            <a:off x="4103688" y="3468688"/>
            <a:ext cx="969962" cy="60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7" name="Line 69"/>
          <p:cNvSpPr>
            <a:spLocks noChangeShapeType="1"/>
          </p:cNvSpPr>
          <p:nvPr/>
        </p:nvSpPr>
        <p:spPr bwMode="auto">
          <a:xfrm flipV="1">
            <a:off x="4106864" y="4238626"/>
            <a:ext cx="987425" cy="296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9" name="Text Box 71"/>
          <p:cNvSpPr txBox="1">
            <a:spLocks noChangeArrowheads="1"/>
          </p:cNvSpPr>
          <p:nvPr/>
        </p:nvSpPr>
        <p:spPr bwMode="auto">
          <a:xfrm rot="5400000">
            <a:off x="5370913" y="3647559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...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3962401" y="3352800"/>
            <a:ext cx="307975" cy="1295400"/>
            <a:chOff x="1537" y="2249"/>
            <a:chExt cx="194" cy="816"/>
          </a:xfrm>
        </p:grpSpPr>
        <p:sp>
          <p:nvSpPr>
            <p:cNvPr id="386094" name="Rectangle 46"/>
            <p:cNvSpPr>
              <a:spLocks noChangeArrowheads="1"/>
            </p:cNvSpPr>
            <p:nvPr/>
          </p:nvSpPr>
          <p:spPr bwMode="auto">
            <a:xfrm>
              <a:off x="1539" y="2891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4"/>
            <p:cNvGrpSpPr>
              <a:grpSpLocks/>
            </p:cNvGrpSpPr>
            <p:nvPr/>
          </p:nvGrpSpPr>
          <p:grpSpPr bwMode="auto">
            <a:xfrm>
              <a:off x="1537" y="2249"/>
              <a:ext cx="146" cy="522"/>
              <a:chOff x="1443" y="2405"/>
              <a:chExt cx="146" cy="522"/>
            </a:xfrm>
          </p:grpSpPr>
          <p:sp>
            <p:nvSpPr>
              <p:cNvPr id="386095" name="Rectangle 47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096" name="Rectangle 48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097" name="Rectangle 49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20" name="Text Box 72"/>
            <p:cNvSpPr txBox="1">
              <a:spLocks noChangeArrowheads="1"/>
            </p:cNvSpPr>
            <p:nvPr/>
          </p:nvSpPr>
          <p:spPr bwMode="auto">
            <a:xfrm rot="5400000">
              <a:off x="1543" y="2743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6254751" y="3746500"/>
            <a:ext cx="371475" cy="1417638"/>
            <a:chOff x="3238" y="2475"/>
            <a:chExt cx="234" cy="893"/>
          </a:xfrm>
        </p:grpSpPr>
        <p:sp>
          <p:nvSpPr>
            <p:cNvPr id="386129" name="Rectangle 81"/>
            <p:cNvSpPr>
              <a:spLocks noChangeArrowheads="1"/>
            </p:cNvSpPr>
            <p:nvPr/>
          </p:nvSpPr>
          <p:spPr bwMode="auto">
            <a:xfrm>
              <a:off x="3238" y="2475"/>
              <a:ext cx="228" cy="893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123" name="Rectangle 75"/>
            <p:cNvSpPr>
              <a:spLocks noChangeArrowheads="1"/>
            </p:cNvSpPr>
            <p:nvPr/>
          </p:nvSpPr>
          <p:spPr bwMode="auto">
            <a:xfrm>
              <a:off x="3280" y="3159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76"/>
            <p:cNvGrpSpPr>
              <a:grpSpLocks/>
            </p:cNvGrpSpPr>
            <p:nvPr/>
          </p:nvGrpSpPr>
          <p:grpSpPr bwMode="auto">
            <a:xfrm>
              <a:off x="3284" y="2517"/>
              <a:ext cx="146" cy="522"/>
              <a:chOff x="1443" y="2405"/>
              <a:chExt cx="146" cy="522"/>
            </a:xfrm>
          </p:grpSpPr>
          <p:sp>
            <p:nvSpPr>
              <p:cNvPr id="386125" name="Rectangle 77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26" name="Rectangle 78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27" name="Rectangle 79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28" name="Text Box 80"/>
            <p:cNvSpPr txBox="1">
              <a:spLocks noChangeArrowheads="1"/>
            </p:cNvSpPr>
            <p:nvPr/>
          </p:nvSpPr>
          <p:spPr bwMode="auto">
            <a:xfrm rot="5400000">
              <a:off x="3284" y="3011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sp>
        <p:nvSpPr>
          <p:cNvPr id="386131" name="Line 83"/>
          <p:cNvSpPr>
            <a:spLocks noChangeShapeType="1"/>
          </p:cNvSpPr>
          <p:nvPr/>
        </p:nvSpPr>
        <p:spPr bwMode="auto">
          <a:xfrm flipV="1">
            <a:off x="4094164" y="4621213"/>
            <a:ext cx="2147887" cy="33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37" name="Text Box 89"/>
          <p:cNvSpPr txBox="1">
            <a:spLocks noChangeArrowheads="1"/>
          </p:cNvSpPr>
          <p:nvPr/>
        </p:nvSpPr>
        <p:spPr bwMode="auto">
          <a:xfrm>
            <a:off x="7427913" y="2498726"/>
            <a:ext cx="766762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38" name="Text Box 90"/>
          <p:cNvSpPr txBox="1">
            <a:spLocks noChangeArrowheads="1"/>
          </p:cNvSpPr>
          <p:nvPr/>
        </p:nvSpPr>
        <p:spPr bwMode="auto">
          <a:xfrm>
            <a:off x="7431088" y="3103564"/>
            <a:ext cx="766762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39" name="Text Box 91"/>
          <p:cNvSpPr txBox="1">
            <a:spLocks noChangeArrowheads="1"/>
          </p:cNvSpPr>
          <p:nvPr/>
        </p:nvSpPr>
        <p:spPr bwMode="auto">
          <a:xfrm>
            <a:off x="7426326" y="3684589"/>
            <a:ext cx="766763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40" name="Text Box 92"/>
          <p:cNvSpPr txBox="1">
            <a:spLocks noChangeArrowheads="1"/>
          </p:cNvSpPr>
          <p:nvPr/>
        </p:nvSpPr>
        <p:spPr bwMode="auto">
          <a:xfrm>
            <a:off x="7435851" y="4483101"/>
            <a:ext cx="766763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41" name="Line 93"/>
          <p:cNvSpPr>
            <a:spLocks noChangeShapeType="1"/>
          </p:cNvSpPr>
          <p:nvPr/>
        </p:nvSpPr>
        <p:spPr bwMode="auto">
          <a:xfrm flipV="1">
            <a:off x="6438901" y="2713039"/>
            <a:ext cx="989013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2" name="Line 94"/>
          <p:cNvSpPr>
            <a:spLocks noChangeShapeType="1"/>
          </p:cNvSpPr>
          <p:nvPr/>
        </p:nvSpPr>
        <p:spPr bwMode="auto">
          <a:xfrm flipV="1">
            <a:off x="6434138" y="3311526"/>
            <a:ext cx="1003300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3" name="Line 95"/>
          <p:cNvSpPr>
            <a:spLocks noChangeShapeType="1"/>
          </p:cNvSpPr>
          <p:nvPr/>
        </p:nvSpPr>
        <p:spPr bwMode="auto">
          <a:xfrm flipV="1">
            <a:off x="6446838" y="3925888"/>
            <a:ext cx="969962" cy="60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4" name="Line 96"/>
          <p:cNvSpPr>
            <a:spLocks noChangeShapeType="1"/>
          </p:cNvSpPr>
          <p:nvPr/>
        </p:nvSpPr>
        <p:spPr bwMode="auto">
          <a:xfrm flipV="1">
            <a:off x="6450014" y="4695826"/>
            <a:ext cx="987425" cy="296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5" name="Text Box 97"/>
          <p:cNvSpPr txBox="1">
            <a:spLocks noChangeArrowheads="1"/>
          </p:cNvSpPr>
          <p:nvPr/>
        </p:nvSpPr>
        <p:spPr bwMode="auto">
          <a:xfrm rot="5400000">
            <a:off x="7714063" y="4104759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...</a:t>
            </a:r>
          </a:p>
        </p:txBody>
      </p: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524876" y="4459289"/>
            <a:ext cx="371475" cy="1417637"/>
            <a:chOff x="3238" y="2475"/>
            <a:chExt cx="234" cy="893"/>
          </a:xfrm>
        </p:grpSpPr>
        <p:sp>
          <p:nvSpPr>
            <p:cNvPr id="386152" name="Rectangle 104"/>
            <p:cNvSpPr>
              <a:spLocks noChangeArrowheads="1"/>
            </p:cNvSpPr>
            <p:nvPr/>
          </p:nvSpPr>
          <p:spPr bwMode="auto">
            <a:xfrm>
              <a:off x="3238" y="2475"/>
              <a:ext cx="228" cy="893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153" name="Rectangle 105"/>
            <p:cNvSpPr>
              <a:spLocks noChangeArrowheads="1"/>
            </p:cNvSpPr>
            <p:nvPr/>
          </p:nvSpPr>
          <p:spPr bwMode="auto">
            <a:xfrm>
              <a:off x="3280" y="3159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106"/>
            <p:cNvGrpSpPr>
              <a:grpSpLocks/>
            </p:cNvGrpSpPr>
            <p:nvPr/>
          </p:nvGrpSpPr>
          <p:grpSpPr bwMode="auto">
            <a:xfrm>
              <a:off x="3284" y="2517"/>
              <a:ext cx="146" cy="522"/>
              <a:chOff x="1443" y="2405"/>
              <a:chExt cx="146" cy="522"/>
            </a:xfrm>
          </p:grpSpPr>
          <p:sp>
            <p:nvSpPr>
              <p:cNvPr id="386155" name="Rectangle 107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56" name="Rectangle 108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57" name="Rectangle 109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58" name="Text Box 110"/>
            <p:cNvSpPr txBox="1">
              <a:spLocks noChangeArrowheads="1"/>
            </p:cNvSpPr>
            <p:nvPr/>
          </p:nvSpPr>
          <p:spPr bwMode="auto">
            <a:xfrm rot="5400000">
              <a:off x="3284" y="3011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sp>
        <p:nvSpPr>
          <p:cNvPr id="386159" name="Text Box 111"/>
          <p:cNvSpPr txBox="1">
            <a:spLocks noChangeArrowheads="1"/>
          </p:cNvSpPr>
          <p:nvPr/>
        </p:nvSpPr>
        <p:spPr bwMode="auto">
          <a:xfrm>
            <a:off x="9698038" y="3211514"/>
            <a:ext cx="766762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0" name="Text Box 112"/>
          <p:cNvSpPr txBox="1">
            <a:spLocks noChangeArrowheads="1"/>
          </p:cNvSpPr>
          <p:nvPr/>
        </p:nvSpPr>
        <p:spPr bwMode="auto">
          <a:xfrm>
            <a:off x="9701213" y="3816351"/>
            <a:ext cx="766762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1" name="Text Box 113"/>
          <p:cNvSpPr txBox="1">
            <a:spLocks noChangeArrowheads="1"/>
          </p:cNvSpPr>
          <p:nvPr/>
        </p:nvSpPr>
        <p:spPr bwMode="auto">
          <a:xfrm>
            <a:off x="9696451" y="4397376"/>
            <a:ext cx="766763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2" name="Text Box 114"/>
          <p:cNvSpPr txBox="1">
            <a:spLocks noChangeArrowheads="1"/>
          </p:cNvSpPr>
          <p:nvPr/>
        </p:nvSpPr>
        <p:spPr bwMode="auto">
          <a:xfrm>
            <a:off x="9705976" y="5195889"/>
            <a:ext cx="766763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3" name="Line 115"/>
          <p:cNvSpPr>
            <a:spLocks noChangeShapeType="1"/>
          </p:cNvSpPr>
          <p:nvPr/>
        </p:nvSpPr>
        <p:spPr bwMode="auto">
          <a:xfrm flipV="1">
            <a:off x="8709026" y="3425826"/>
            <a:ext cx="989013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4" name="Line 116"/>
          <p:cNvSpPr>
            <a:spLocks noChangeShapeType="1"/>
          </p:cNvSpPr>
          <p:nvPr/>
        </p:nvSpPr>
        <p:spPr bwMode="auto">
          <a:xfrm flipV="1">
            <a:off x="8704263" y="4024314"/>
            <a:ext cx="1003300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5" name="Line 117"/>
          <p:cNvSpPr>
            <a:spLocks noChangeShapeType="1"/>
          </p:cNvSpPr>
          <p:nvPr/>
        </p:nvSpPr>
        <p:spPr bwMode="auto">
          <a:xfrm flipV="1">
            <a:off x="8716963" y="4638676"/>
            <a:ext cx="969962" cy="601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6" name="Line 118"/>
          <p:cNvSpPr>
            <a:spLocks noChangeShapeType="1"/>
          </p:cNvSpPr>
          <p:nvPr/>
        </p:nvSpPr>
        <p:spPr bwMode="auto">
          <a:xfrm flipV="1">
            <a:off x="8720139" y="5408613"/>
            <a:ext cx="987425" cy="296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7" name="Text Box 119"/>
          <p:cNvSpPr txBox="1">
            <a:spLocks noChangeArrowheads="1"/>
          </p:cNvSpPr>
          <p:nvPr/>
        </p:nvSpPr>
        <p:spPr bwMode="auto">
          <a:xfrm rot="5400000">
            <a:off x="9984188" y="4817547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...</a:t>
            </a:r>
          </a:p>
        </p:txBody>
      </p:sp>
      <p:grpSp>
        <p:nvGrpSpPr>
          <p:cNvPr id="8" name="Group 120"/>
          <p:cNvGrpSpPr>
            <a:grpSpLocks/>
          </p:cNvGrpSpPr>
          <p:nvPr/>
        </p:nvGrpSpPr>
        <p:grpSpPr bwMode="auto">
          <a:xfrm>
            <a:off x="5748339" y="5135564"/>
            <a:ext cx="371475" cy="1417637"/>
            <a:chOff x="3238" y="2475"/>
            <a:chExt cx="234" cy="893"/>
          </a:xfrm>
        </p:grpSpPr>
        <p:sp>
          <p:nvSpPr>
            <p:cNvPr id="386169" name="Rectangle 121"/>
            <p:cNvSpPr>
              <a:spLocks noChangeArrowheads="1"/>
            </p:cNvSpPr>
            <p:nvPr/>
          </p:nvSpPr>
          <p:spPr bwMode="auto">
            <a:xfrm>
              <a:off x="3238" y="2475"/>
              <a:ext cx="228" cy="893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170" name="Rectangle 122"/>
            <p:cNvSpPr>
              <a:spLocks noChangeArrowheads="1"/>
            </p:cNvSpPr>
            <p:nvPr/>
          </p:nvSpPr>
          <p:spPr bwMode="auto">
            <a:xfrm>
              <a:off x="3280" y="3159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123"/>
            <p:cNvGrpSpPr>
              <a:grpSpLocks/>
            </p:cNvGrpSpPr>
            <p:nvPr/>
          </p:nvGrpSpPr>
          <p:grpSpPr bwMode="auto">
            <a:xfrm>
              <a:off x="3284" y="2517"/>
              <a:ext cx="146" cy="522"/>
              <a:chOff x="1443" y="2405"/>
              <a:chExt cx="146" cy="522"/>
            </a:xfrm>
          </p:grpSpPr>
          <p:sp>
            <p:nvSpPr>
              <p:cNvPr id="386172" name="Rectangle 124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73" name="Rectangle 125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74" name="Rectangle 126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75" name="Text Box 127"/>
            <p:cNvSpPr txBox="1">
              <a:spLocks noChangeArrowheads="1"/>
            </p:cNvSpPr>
            <p:nvPr/>
          </p:nvSpPr>
          <p:spPr bwMode="auto">
            <a:xfrm rot="5400000">
              <a:off x="3284" y="3011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sp>
        <p:nvSpPr>
          <p:cNvPr id="386176" name="Line 128"/>
          <p:cNvSpPr>
            <a:spLocks noChangeShapeType="1"/>
          </p:cNvSpPr>
          <p:nvPr/>
        </p:nvSpPr>
        <p:spPr bwMode="auto">
          <a:xfrm>
            <a:off x="4097338" y="5326063"/>
            <a:ext cx="1662112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77" name="Line 129"/>
          <p:cNvSpPr>
            <a:spLocks noChangeShapeType="1"/>
          </p:cNvSpPr>
          <p:nvPr/>
        </p:nvSpPr>
        <p:spPr bwMode="auto">
          <a:xfrm flipV="1">
            <a:off x="5938838" y="5311776"/>
            <a:ext cx="25844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1" name="Line 133"/>
          <p:cNvSpPr>
            <a:spLocks noChangeShapeType="1"/>
          </p:cNvSpPr>
          <p:nvPr/>
        </p:nvSpPr>
        <p:spPr bwMode="auto">
          <a:xfrm flipV="1">
            <a:off x="5826125" y="5757863"/>
            <a:ext cx="222250" cy="271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2" name="Line 134"/>
          <p:cNvSpPr>
            <a:spLocks noChangeShapeType="1"/>
          </p:cNvSpPr>
          <p:nvPr/>
        </p:nvSpPr>
        <p:spPr bwMode="auto">
          <a:xfrm flipV="1">
            <a:off x="3973513" y="5546726"/>
            <a:ext cx="222250" cy="271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3" name="Line 135"/>
          <p:cNvSpPr>
            <a:spLocks noChangeShapeType="1"/>
          </p:cNvSpPr>
          <p:nvPr/>
        </p:nvSpPr>
        <p:spPr bwMode="auto">
          <a:xfrm flipV="1">
            <a:off x="5822950" y="6223001"/>
            <a:ext cx="222250" cy="271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4" name="Line 136"/>
          <p:cNvSpPr>
            <a:spLocks noChangeShapeType="1"/>
          </p:cNvSpPr>
          <p:nvPr/>
        </p:nvSpPr>
        <p:spPr bwMode="auto">
          <a:xfrm flipV="1">
            <a:off x="5838825" y="5456238"/>
            <a:ext cx="222250" cy="271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85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10DEB-4D62-8549-AA99-3F8AA4374AC1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Unix Berkeley </a:t>
            </a:r>
            <a:r>
              <a:rPr lang="en-US" dirty="0"/>
              <a:t>Fast File System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1"/>
            <a:ext cx="10058400" cy="50133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Berkeley Unix (4.2BSD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4kB and 8kB blocks </a:t>
            </a:r>
          </a:p>
          <a:p>
            <a:pPr lvl="1"/>
            <a:r>
              <a:rPr lang="en-US" dirty="0" smtClean="0"/>
              <a:t>(why not larger?)</a:t>
            </a:r>
          </a:p>
          <a:p>
            <a:pPr lvl="1"/>
            <a:r>
              <a:rPr lang="en-US" dirty="0" smtClean="0"/>
              <a:t>Large blocks and small fragments</a:t>
            </a:r>
          </a:p>
          <a:p>
            <a:r>
              <a:rPr lang="en-US" dirty="0" smtClean="0"/>
              <a:t>Reduces </a:t>
            </a:r>
            <a:r>
              <a:rPr lang="en-US" dirty="0"/>
              <a:t>seek times by better placement of file blocks</a:t>
            </a:r>
            <a:endParaRPr lang="en-US" dirty="0" smtClean="0"/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-nodes correspond to files</a:t>
            </a:r>
          </a:p>
          <a:p>
            <a:pPr lvl="1"/>
            <a:r>
              <a:rPr lang="en-US" dirty="0" smtClean="0"/>
              <a:t>Disk divided </a:t>
            </a:r>
            <a:r>
              <a:rPr lang="en-US" dirty="0"/>
              <a:t>into </a:t>
            </a:r>
            <a:r>
              <a:rPr lang="en-US" dirty="0" smtClean="0"/>
              <a:t>cylinders</a:t>
            </a:r>
          </a:p>
          <a:p>
            <a:pPr lvl="2"/>
            <a:r>
              <a:rPr lang="en-US" dirty="0" smtClean="0"/>
              <a:t>contains superblock, </a:t>
            </a:r>
            <a:r>
              <a:rPr lang="en-US" dirty="0" err="1" smtClean="0"/>
              <a:t>i</a:t>
            </a:r>
            <a:r>
              <a:rPr lang="en-US" dirty="0" smtClean="0"/>
              <a:t>-nodes, bitmap of free blocks, summary info</a:t>
            </a:r>
          </a:p>
          <a:p>
            <a:pPr lvl="1"/>
            <a:r>
              <a:rPr lang="en-US" dirty="0" err="1"/>
              <a:t>Inodes</a:t>
            </a:r>
            <a:r>
              <a:rPr lang="en-US" dirty="0"/>
              <a:t> and data blocks grouped </a:t>
            </a:r>
            <a:r>
              <a:rPr lang="en-US" dirty="0" smtClean="0"/>
              <a:t>together</a:t>
            </a:r>
          </a:p>
          <a:p>
            <a:pPr lvl="1"/>
            <a:r>
              <a:rPr lang="en-US" dirty="0" smtClean="0"/>
              <a:t>Fragmentation can still affect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77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600200"/>
            <a:ext cx="11070336" cy="5013326"/>
          </a:xfrm>
        </p:spPr>
        <p:txBody>
          <a:bodyPr/>
          <a:lstStyle/>
          <a:p>
            <a:r>
              <a:rPr lang="en-US" dirty="0"/>
              <a:t>Most operations do multiple disk writes</a:t>
            </a:r>
          </a:p>
          <a:p>
            <a:pPr lvl="1"/>
            <a:r>
              <a:rPr lang="en-US" dirty="0"/>
              <a:t>File write: update block, </a:t>
            </a:r>
            <a:r>
              <a:rPr lang="en-US" dirty="0" err="1"/>
              <a:t>inode</a:t>
            </a:r>
            <a:r>
              <a:rPr lang="en-US" dirty="0"/>
              <a:t> modify time</a:t>
            </a:r>
          </a:p>
          <a:p>
            <a:pPr lvl="1"/>
            <a:r>
              <a:rPr lang="en-US" dirty="0"/>
              <a:t>Create: write </a:t>
            </a:r>
            <a:r>
              <a:rPr lang="en-US" dirty="0" err="1"/>
              <a:t>freespace</a:t>
            </a:r>
            <a:r>
              <a:rPr lang="en-US" dirty="0"/>
              <a:t> map, write </a:t>
            </a:r>
            <a:r>
              <a:rPr lang="en-US" dirty="0" err="1"/>
              <a:t>inode</a:t>
            </a:r>
            <a:r>
              <a:rPr lang="en-US" dirty="0"/>
              <a:t>, write directory entry</a:t>
            </a:r>
          </a:p>
          <a:p>
            <a:r>
              <a:rPr lang="en-US" dirty="0"/>
              <a:t>Write-back cache improves performance</a:t>
            </a:r>
          </a:p>
          <a:p>
            <a:pPr lvl="1"/>
            <a:r>
              <a:rPr lang="en-US" dirty="0"/>
              <a:t>Benefits due to high write locality</a:t>
            </a:r>
          </a:p>
          <a:p>
            <a:pPr lvl="1"/>
            <a:r>
              <a:rPr lang="en-US" dirty="0"/>
              <a:t>Disk writes must be a whole block</a:t>
            </a:r>
          </a:p>
          <a:p>
            <a:pPr lvl="1"/>
            <a:r>
              <a:rPr lang="en-US" b="1" dirty="0" err="1"/>
              <a:t>Syncer</a:t>
            </a:r>
            <a:r>
              <a:rPr lang="en-US" b="1" dirty="0"/>
              <a:t> process flushes writes every 30s</a:t>
            </a:r>
          </a:p>
        </p:txBody>
      </p:sp>
    </p:spTree>
    <p:extLst>
      <p:ext uri="{BB962C8B-B14F-4D97-AF65-F5344CB8AC3E}">
        <p14:creationId xmlns:p14="http://schemas.microsoft.com/office/powerpoint/2010/main" val="102337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14811</TotalTime>
  <Words>1818</Words>
  <Application>Microsoft Office PowerPoint</Application>
  <PresentationFormat>Widescreen</PresentationFormat>
  <Paragraphs>369</Paragraphs>
  <Slides>42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微軟正黑體</vt:lpstr>
      <vt:lpstr>ＭＳ Ｐゴシック</vt:lpstr>
      <vt:lpstr>Arial</vt:lpstr>
      <vt:lpstr>Courier New</vt:lpstr>
      <vt:lpstr>新細明體</vt:lpstr>
      <vt:lpstr>Tahoma</vt:lpstr>
      <vt:lpstr>Tw Cen MT</vt:lpstr>
      <vt:lpstr>Wingdings</vt:lpstr>
      <vt:lpstr>Wingdings 2</vt:lpstr>
      <vt:lpstr>Median</vt:lpstr>
      <vt:lpstr>Storage systems: File Systems</vt:lpstr>
      <vt:lpstr>Plan for today</vt:lpstr>
      <vt:lpstr>A Fast File System for UNIX Marshall K. McKusick, William N. Joy, Samuel J Leffler, and Robert S Fabry</vt:lpstr>
      <vt:lpstr>Background: Unix Fast File Sys</vt:lpstr>
      <vt:lpstr>Inodes and directories</vt:lpstr>
      <vt:lpstr>File system on disk</vt:lpstr>
      <vt:lpstr>File representation</vt:lpstr>
      <vt:lpstr>The Unix Berkeley Fast File System</vt:lpstr>
      <vt:lpstr>FFS implementation</vt:lpstr>
      <vt:lpstr>FFS Goals</vt:lpstr>
      <vt:lpstr>FFS locality</vt:lpstr>
      <vt:lpstr>FFS Results</vt:lpstr>
      <vt:lpstr>FFS Enhancements</vt:lpstr>
      <vt:lpstr>FFS crash recovery</vt:lpstr>
      <vt:lpstr>After the crash</vt:lpstr>
      <vt:lpstr>Perspective</vt:lpstr>
      <vt:lpstr>The Design and Impl of a Log-structured File System Mendel Rosenblum and John K. Ousterhout</vt:lpstr>
      <vt:lpstr>The Log-Structured File System</vt:lpstr>
      <vt:lpstr>LFS in a nutshell</vt:lpstr>
      <vt:lpstr>Log operation</vt:lpstr>
      <vt:lpstr>LFS design</vt:lpstr>
      <vt:lpstr>LFS challenges</vt:lpstr>
      <vt:lpstr>Locating inodes</vt:lpstr>
      <vt:lpstr>Cleaning the log: “Achilles Heel”</vt:lpstr>
      <vt:lpstr>Cleaning policies</vt:lpstr>
      <vt:lpstr>Greedy versus  Cost-benefit</vt:lpstr>
      <vt:lpstr>Cost-benefit segment utilization</vt:lpstr>
      <vt:lpstr>LFS crash recovery</vt:lpstr>
      <vt:lpstr>LFS performance</vt:lpstr>
      <vt:lpstr>Small-file performance</vt:lpstr>
      <vt:lpstr>Large-file performance</vt:lpstr>
      <vt:lpstr>Perspective</vt:lpstr>
      <vt:lpstr>Towards Weakly Consistent Local Storage Systems Ji Yong Shin, Mahesh Balakrishnan, Tudar Marian, Jakub Szefer, Hakim Weatherspoon</vt:lpstr>
      <vt:lpstr>Motivation</vt:lpstr>
      <vt:lpstr>Research Question</vt:lpstr>
      <vt:lpstr>StaleStores</vt:lpstr>
      <vt:lpstr>StaleStores</vt:lpstr>
      <vt:lpstr>StaleStores</vt:lpstr>
      <vt:lpstr>Performance: Read Latency</vt:lpstr>
      <vt:lpstr>Perspective</vt:lpstr>
      <vt:lpstr>Next Time</vt:lpstr>
      <vt:lpstr>Next Time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Hakim Weatherspoon</cp:lastModifiedBy>
  <cp:revision>181</cp:revision>
  <dcterms:created xsi:type="dcterms:W3CDTF">2010-09-02T12:47:54Z</dcterms:created>
  <dcterms:modified xsi:type="dcterms:W3CDTF">2016-09-22T15:56:46Z</dcterms:modified>
</cp:coreProperties>
</file>