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92" r:id="rId4"/>
    <p:sldId id="263" r:id="rId5"/>
    <p:sldId id="293" r:id="rId6"/>
    <p:sldId id="296" r:id="rId7"/>
    <p:sldId id="303" r:id="rId8"/>
    <p:sldId id="302" r:id="rId9"/>
    <p:sldId id="257" r:id="rId10"/>
    <p:sldId id="264" r:id="rId11"/>
    <p:sldId id="267" r:id="rId12"/>
    <p:sldId id="265" r:id="rId13"/>
    <p:sldId id="266" r:id="rId14"/>
    <p:sldId id="268" r:id="rId15"/>
    <p:sldId id="258" r:id="rId16"/>
    <p:sldId id="270" r:id="rId17"/>
    <p:sldId id="271" r:id="rId18"/>
    <p:sldId id="274" r:id="rId19"/>
    <p:sldId id="298" r:id="rId20"/>
    <p:sldId id="275" r:id="rId21"/>
    <p:sldId id="305" r:id="rId22"/>
    <p:sldId id="284" r:id="rId23"/>
    <p:sldId id="285" r:id="rId24"/>
    <p:sldId id="297" r:id="rId25"/>
    <p:sldId id="290" r:id="rId26"/>
    <p:sldId id="30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2" autoAdjust="0"/>
    <p:restoredTop sz="84875" autoAdjust="0"/>
  </p:normalViewPr>
  <p:slideViewPr>
    <p:cSldViewPr snapToGrid="0">
      <p:cViewPr>
        <p:scale>
          <a:sx n="131" d="100"/>
          <a:sy n="131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84DC4-113E-4A48-82DD-FABA18D050EC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7633F-3831-43E2-91BD-20FD36693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fabric</a:t>
            </a:r>
            <a:r>
              <a:rPr lang="en-US" baseline="0" dirty="0"/>
              <a:t> is a distributed system, it supports remote procedure calls. </a:t>
            </a:r>
          </a:p>
          <a:p>
            <a:endParaRPr lang="en-US" baseline="0" dirty="0"/>
          </a:p>
          <a:p>
            <a:r>
              <a:rPr lang="en-US" baseline="0" dirty="0"/>
              <a:t>Procedure m1 makes a remote procedure call. First it looks up a worker node “w”. Then it does an access control check to see that w has the authority of bob. If it does it makes an RPC of method m2 on worker w.</a:t>
            </a:r>
          </a:p>
          <a:p>
            <a:endParaRPr lang="en-US" baseline="0" dirty="0"/>
          </a:p>
          <a:p>
            <a:r>
              <a:rPr lang="en-US" baseline="0" dirty="0"/>
              <a:t>Statically, the compiler checks that all the data sent to a worker is permitted to be read by that worker. Here data has a label that is allowed to be read by bob. Since it happens in a context where w </a:t>
            </a:r>
            <a:r>
              <a:rPr lang="en-US" baseline="0" dirty="0" err="1"/>
              <a:t>actsfor</a:t>
            </a:r>
            <a:r>
              <a:rPr lang="en-US" baseline="0" dirty="0"/>
              <a:t> bob, this is secure</a:t>
            </a:r>
          </a:p>
          <a:p>
            <a:endParaRPr lang="en-US" baseline="0" dirty="0"/>
          </a:p>
          <a:p>
            <a:r>
              <a:rPr lang="en-US" baseline="0" dirty="0"/>
              <a:t>The recipient of the remote call also needs to ensure that the data it receives is trustworthy. Since it has no knowledge of the caller at compile-time, the check is dynamic. At run-time the label to the write of m2 checks that the caller has the authority of Alice.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Evaluated</a:t>
            </a:r>
            <a:r>
              <a:rPr lang="en-US" baseline="0" dirty="0"/>
              <a:t> the page load latency for CMS for three actions and 5 implementations of CMS</a:t>
            </a:r>
          </a:p>
          <a:p>
            <a:endParaRPr lang="en-US" baseline="0" dirty="0"/>
          </a:p>
          <a:p>
            <a:r>
              <a:rPr lang="en-US" baseline="0" dirty="0"/>
              <a:t>The bottom 2 implementations have an in-memory store. The best case is Java with an in-memory store. The Java implementation outperforms the other previous implementations, and so the </a:t>
            </a:r>
            <a:r>
              <a:rPr lang="en-US" baseline="0" dirty="0" err="1"/>
              <a:t>FabIL</a:t>
            </a:r>
            <a:r>
              <a:rPr lang="en-US" baseline="0" dirty="0"/>
              <a:t> implementation does as well</a:t>
            </a:r>
          </a:p>
          <a:p>
            <a:endParaRPr lang="en-US" baseline="0" dirty="0"/>
          </a:p>
          <a:p>
            <a:r>
              <a:rPr lang="en-US" baseline="0" dirty="0"/>
              <a:t>The </a:t>
            </a:r>
            <a:r>
              <a:rPr lang="en-US" baseline="0" dirty="0" err="1"/>
              <a:t>FabIL</a:t>
            </a:r>
            <a:r>
              <a:rPr lang="en-US" baseline="0" dirty="0"/>
              <a:t>/memory implementation has a 2X – 4X slowdown compared to the Java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plain Java</a:t>
            </a:r>
            <a:r>
              <a:rPr lang="en-US" baseline="0" dirty="0"/>
              <a:t> implementation runs about 10 times faster for the Hot </a:t>
            </a:r>
            <a:r>
              <a:rPr lang="en-US" baseline="0" dirty="0" err="1"/>
              <a:t>implementatio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Delegation can be scoped using “on”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 time for</a:t>
            </a:r>
            <a:r>
              <a:rPr lang="en-US" baseline="0" dirty="0"/>
              <a:t> checking proofs of increasing length.</a:t>
            </a:r>
          </a:p>
          <a:p>
            <a:endParaRPr lang="en-US" baseline="0" dirty="0"/>
          </a:p>
          <a:p>
            <a:r>
              <a:rPr lang="en-US" baseline="0" dirty="0"/>
              <a:t>Three rules: delegation (</a:t>
            </a:r>
            <a:r>
              <a:rPr lang="en-US" baseline="0" dirty="0" err="1"/>
              <a:t>speaksfor</a:t>
            </a:r>
            <a:r>
              <a:rPr lang="en-US" baseline="0" dirty="0"/>
              <a:t>), double negation, and disjunction elimination.</a:t>
            </a:r>
          </a:p>
          <a:p>
            <a:endParaRPr lang="en-US" baseline="0" dirty="0"/>
          </a:p>
          <a:p>
            <a:r>
              <a:rPr lang="en-US" baseline="0" dirty="0"/>
              <a:t>The solid line show the cost of proof-checking alone and the dashed line shows the total cost of execution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authors say that introspection costs roughly as much as File I/O and is not on the critical path.</a:t>
            </a:r>
          </a:p>
          <a:p>
            <a:endParaRPr lang="en-US" baseline="0" dirty="0"/>
          </a:p>
          <a:p>
            <a:r>
              <a:rPr lang="en-US" dirty="0"/>
              <a:t>This figure show</a:t>
            </a:r>
            <a:r>
              <a:rPr lang="en-US" baseline="0" dirty="0"/>
              <a:t>s the throughput of a UDP echo server for increasing levels of protection and for two different packet sizes.</a:t>
            </a:r>
          </a:p>
          <a:p>
            <a:endParaRPr lang="en-US" baseline="0" dirty="0"/>
          </a:p>
          <a:p>
            <a:r>
              <a:rPr lang="en-US" baseline="0" dirty="0"/>
              <a:t>The first two allow the driver to respond directly without interposition</a:t>
            </a:r>
          </a:p>
          <a:p>
            <a:endParaRPr lang="en-US" baseline="0" dirty="0"/>
          </a:p>
          <a:p>
            <a:r>
              <a:rPr lang="en-US" baseline="0" dirty="0"/>
              <a:t>In </a:t>
            </a:r>
            <a:r>
              <a:rPr lang="en-US" baseline="0" dirty="0" err="1"/>
              <a:t>drv</a:t>
            </a:r>
            <a:r>
              <a:rPr lang="en-US" baseline="0" dirty="0"/>
              <a:t>, the driver communicates through kernel IPC.</a:t>
            </a:r>
          </a:p>
          <a:p>
            <a:endParaRPr lang="en-US" baseline="0" dirty="0"/>
          </a:p>
          <a:p>
            <a:r>
              <a:rPr lang="en-US" baseline="0" dirty="0" err="1"/>
              <a:t>Kref</a:t>
            </a:r>
            <a:r>
              <a:rPr lang="en-US" baseline="0" dirty="0"/>
              <a:t> and </a:t>
            </a:r>
            <a:r>
              <a:rPr lang="en-US" baseline="0" dirty="0" err="1"/>
              <a:t>uref</a:t>
            </a:r>
            <a:r>
              <a:rPr lang="en-US" baseline="0" dirty="0"/>
              <a:t> check compliance with a safety policy. Min and max show the performance with and without caching.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baseline="0" dirty="0" err="1"/>
              <a:t>noninterfere-</a:t>
            </a:r>
            <a:r>
              <a:rPr lang="en-US" i="1" baseline="0" dirty="0" err="1"/>
              <a:t>ish</a:t>
            </a:r>
            <a:r>
              <a:rPr lang="en-US" i="0" baseline="0" dirty="0"/>
              <a:t> remark refers to the use of declassification and endorsement</a:t>
            </a:r>
          </a:p>
          <a:p>
            <a:endParaRPr lang="en-US" i="0" baseline="0" dirty="0"/>
          </a:p>
          <a:p>
            <a:r>
              <a:rPr lang="en-US" i="0" baseline="0" dirty="0"/>
              <a:t>Nexus TCB: 25k LOC</a:t>
            </a:r>
          </a:p>
          <a:p>
            <a:r>
              <a:rPr lang="en-US" i="0" baseline="0" dirty="0"/>
              <a:t>Fabric TCB: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633F-3831-43E2-91BD-20FD366931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 Systems: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Presented by Andrew Ferraiuolo </a:t>
            </a:r>
          </a:p>
          <a:p>
            <a:r>
              <a:rPr lang="en-US" dirty="0"/>
              <a:t>Cornell University CS 6510</a:t>
            </a:r>
          </a:p>
          <a:p>
            <a:r>
              <a:rPr lang="en-US" dirty="0"/>
              <a:t>9.20.2016</a:t>
            </a:r>
          </a:p>
        </p:txBody>
      </p:sp>
    </p:spTree>
    <p:extLst>
      <p:ext uri="{BB962C8B-B14F-4D97-AF65-F5344CB8AC3E}">
        <p14:creationId xmlns:p14="http://schemas.microsoft.com/office/powerpoint/2010/main" val="41695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entities (e.g., users, groups, nodes) and privileges.</a:t>
            </a:r>
          </a:p>
          <a:p>
            <a:endParaRPr lang="en-US" i="1" dirty="0"/>
          </a:p>
          <a:p>
            <a:r>
              <a:rPr lang="en-US" i="1" dirty="0"/>
              <a:t>Acts-for</a:t>
            </a:r>
            <a:r>
              <a:rPr lang="en-US" dirty="0"/>
              <a:t> relation: supports delegation, can be used for access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58" y="3589867"/>
            <a:ext cx="6032443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 policies in the code </a:t>
            </a:r>
          </a:p>
          <a:p>
            <a:pPr lvl="1"/>
            <a:r>
              <a:rPr lang="en-US" dirty="0"/>
              <a:t>labels are associated with data </a:t>
            </a:r>
          </a:p>
          <a:p>
            <a:pPr lvl="1"/>
            <a:r>
              <a:rPr lang="en-US" dirty="0"/>
              <a:t>describe which principals can act on them and how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Policies are enforced mostly statically at compile-time</a:t>
            </a:r>
          </a:p>
          <a:p>
            <a:pPr lvl="1"/>
            <a:r>
              <a:rPr lang="en-US" dirty="0"/>
              <a:t>Some checks, e.g. for remote procedure calls are checked dynamically</a:t>
            </a:r>
          </a:p>
        </p:txBody>
      </p:sp>
    </p:spTree>
    <p:extLst>
      <p:ext uri="{BB962C8B-B14F-4D97-AF65-F5344CB8AC3E}">
        <p14:creationId xmlns:p14="http://schemas.microsoft.com/office/powerpoint/2010/main" val="22890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160113" cy="4023360"/>
          </a:xfrm>
        </p:spPr>
        <p:txBody>
          <a:bodyPr>
            <a:normAutofit/>
          </a:bodyPr>
          <a:lstStyle/>
          <a:p>
            <a:r>
              <a:rPr lang="en-US" dirty="0"/>
              <a:t>Decentralized label model (Myers 2000)</a:t>
            </a:r>
          </a:p>
          <a:p>
            <a:pPr lvl="1"/>
            <a:r>
              <a:rPr lang="en-US" dirty="0"/>
              <a:t>Written in terms of principals</a:t>
            </a:r>
          </a:p>
          <a:p>
            <a:pPr lvl="1"/>
            <a:r>
              <a:rPr lang="en-US" dirty="0"/>
              <a:t>Confidentiality { </a:t>
            </a:r>
            <a:r>
              <a:rPr lang="en-US" dirty="0" err="1"/>
              <a:t>alice</a:t>
            </a:r>
            <a:r>
              <a:rPr lang="en-US" dirty="0"/>
              <a:t> → bob}</a:t>
            </a:r>
          </a:p>
          <a:p>
            <a:pPr lvl="1"/>
            <a:r>
              <a:rPr lang="en-US" dirty="0"/>
              <a:t>Integrity { </a:t>
            </a:r>
            <a:r>
              <a:rPr lang="en-US" dirty="0" err="1"/>
              <a:t>alice</a:t>
            </a:r>
            <a:r>
              <a:rPr lang="en-US" dirty="0"/>
              <a:t> ← bob }</a:t>
            </a:r>
          </a:p>
          <a:p>
            <a:r>
              <a:rPr lang="en-US" dirty="0"/>
              <a:t>Flow ordering</a:t>
            </a:r>
          </a:p>
          <a:p>
            <a:pPr lvl="1"/>
            <a:r>
              <a:rPr lang="en-US" dirty="0"/>
              <a:t>permitted flow among labels</a:t>
            </a:r>
          </a:p>
          <a:p>
            <a:r>
              <a:rPr lang="en-US" dirty="0"/>
              <a:t>Trust ordering</a:t>
            </a:r>
          </a:p>
          <a:p>
            <a:pPr lvl="1"/>
            <a:r>
              <a:rPr lang="en-US" dirty="0"/>
              <a:t>restrictiveness of policy</a:t>
            </a:r>
          </a:p>
          <a:p>
            <a:pPr lvl="1"/>
            <a:r>
              <a:rPr lang="en-US" dirty="0"/>
              <a:t>(new in this paper)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70" y="2426450"/>
            <a:ext cx="4938825" cy="30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183" y="2009517"/>
            <a:ext cx="8487960" cy="3696216"/>
          </a:xfrm>
        </p:spPr>
      </p:pic>
    </p:spTree>
    <p:extLst>
      <p:ext uri="{BB962C8B-B14F-4D97-AF65-F5344CB8AC3E}">
        <p14:creationId xmlns:p14="http://schemas.microsoft.com/office/powerpoint/2010/main" val="344089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Calls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736" y="2049104"/>
            <a:ext cx="7209487" cy="3561473"/>
          </a:xfrm>
        </p:spPr>
      </p:pic>
    </p:spTree>
    <p:extLst>
      <p:ext uri="{BB962C8B-B14F-4D97-AF65-F5344CB8AC3E}">
        <p14:creationId xmlns:p14="http://schemas.microsoft.com/office/powerpoint/2010/main" val="11530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5676639" cy="4023360"/>
          </a:xfrm>
        </p:spPr>
        <p:txBody>
          <a:bodyPr/>
          <a:lstStyle/>
          <a:p>
            <a:r>
              <a:rPr lang="en-US" dirty="0"/>
              <a:t>Fabric nodes take one of three forms</a:t>
            </a:r>
          </a:p>
          <a:p>
            <a:pPr lvl="1"/>
            <a:r>
              <a:rPr lang="en-US" dirty="0"/>
              <a:t>Storage nodes – persistent objects</a:t>
            </a:r>
          </a:p>
          <a:p>
            <a:pPr lvl="1"/>
            <a:r>
              <a:rPr lang="en-US" dirty="0"/>
              <a:t>Worker nodes – perform computation</a:t>
            </a:r>
          </a:p>
          <a:p>
            <a:pPr lvl="1"/>
            <a:r>
              <a:rPr lang="en-US" dirty="0"/>
              <a:t>Dissemination nodes – data replication</a:t>
            </a:r>
          </a:p>
          <a:p>
            <a:endParaRPr lang="en-US" dirty="0"/>
          </a:p>
          <a:p>
            <a:r>
              <a:rPr lang="en-US" dirty="0"/>
              <a:t>A single host can have multiple nodes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8366" y="1845734"/>
            <a:ext cx="3475048" cy="4022725"/>
          </a:xfrm>
        </p:spPr>
      </p:pic>
    </p:spTree>
    <p:extLst>
      <p:ext uri="{BB962C8B-B14F-4D97-AF65-F5344CB8AC3E}">
        <p14:creationId xmlns:p14="http://schemas.microsoft.com/office/powerpoint/2010/main" val="215759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CMS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8775" y="1787899"/>
            <a:ext cx="7595409" cy="3451058"/>
          </a:xfrm>
        </p:spPr>
      </p:pic>
      <p:sp>
        <p:nvSpPr>
          <p:cNvPr id="3" name="TextBox 2"/>
          <p:cNvSpPr txBox="1"/>
          <p:nvPr/>
        </p:nvSpPr>
        <p:spPr>
          <a:xfrm>
            <a:off x="3394577" y="5481536"/>
            <a:ext cx="546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2X-4X slowdown compared to regular Java</a:t>
            </a:r>
          </a:p>
        </p:txBody>
      </p:sp>
    </p:spTree>
    <p:extLst>
      <p:ext uri="{BB962C8B-B14F-4D97-AF65-F5344CB8AC3E}">
        <p14:creationId xmlns:p14="http://schemas.microsoft.com/office/powerpoint/2010/main" val="172525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OO7 Benchmark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868" y="1936778"/>
            <a:ext cx="8945223" cy="3096057"/>
          </a:xfrm>
        </p:spPr>
      </p:pic>
      <p:sp>
        <p:nvSpPr>
          <p:cNvPr id="3" name="TextBox 2"/>
          <p:cNvSpPr txBox="1"/>
          <p:nvPr/>
        </p:nvSpPr>
        <p:spPr>
          <a:xfrm>
            <a:off x="2728851" y="5384259"/>
            <a:ext cx="679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regular Java implementation is 10X faster</a:t>
            </a:r>
          </a:p>
        </p:txBody>
      </p:sp>
    </p:spTree>
    <p:extLst>
      <p:ext uri="{BB962C8B-B14F-4D97-AF65-F5344CB8AC3E}">
        <p14:creationId xmlns:p14="http://schemas.microsoft.com/office/powerpoint/2010/main" val="243288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Support authorization with all three trust bases.</a:t>
            </a:r>
          </a:p>
          <a:p>
            <a:endParaRPr lang="en-US" dirty="0"/>
          </a:p>
          <a:p>
            <a:r>
              <a:rPr lang="en-US" dirty="0"/>
              <a:t>Approach: </a:t>
            </a:r>
          </a:p>
          <a:p>
            <a:pPr lvl="1"/>
            <a:r>
              <a:rPr lang="en-US" dirty="0"/>
              <a:t>Nexus authorization logic (NAL) – describes principals and their beliefs</a:t>
            </a:r>
          </a:p>
          <a:p>
            <a:pPr lvl="1"/>
            <a:r>
              <a:rPr lang="en-US" dirty="0"/>
              <a:t>Reference monitor – general-purpose proof-checker enforces NAL</a:t>
            </a:r>
          </a:p>
          <a:p>
            <a:pPr lvl="1"/>
            <a:r>
              <a:rPr lang="en-US" dirty="0"/>
              <a:t>OS and hardware features for each basis of trust.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5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Nexus &amp; Trust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Axiomatic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i="1" dirty="0"/>
              <a:t>trusted platform module </a:t>
            </a:r>
            <a:r>
              <a:rPr lang="en-US" dirty="0"/>
              <a:t>– supports attested storage /w </a:t>
            </a:r>
            <a:r>
              <a:rPr lang="en-US" dirty="0" err="1"/>
              <a:t>Merkle</a:t>
            </a:r>
            <a:r>
              <a:rPr lang="en-US" dirty="0"/>
              <a:t> trees</a:t>
            </a:r>
          </a:p>
          <a:p>
            <a:r>
              <a:rPr lang="en-US" dirty="0"/>
              <a:t>Analytic</a:t>
            </a:r>
            <a:r>
              <a:rPr lang="en-US" i="1" dirty="0"/>
              <a:t> </a:t>
            </a:r>
          </a:p>
          <a:p>
            <a:pPr lvl="1"/>
            <a:r>
              <a:rPr lang="en-US" i="1" dirty="0"/>
              <a:t>Introspection</a:t>
            </a:r>
            <a:r>
              <a:rPr lang="en-US" dirty="0"/>
              <a:t> – exposes view of kernel state</a:t>
            </a:r>
            <a:endParaRPr lang="en-US" i="1" dirty="0"/>
          </a:p>
          <a:p>
            <a:pPr lvl="1"/>
            <a:r>
              <a:rPr lang="en-US" i="1" dirty="0"/>
              <a:t>e.g. process lookup tables, IPC ports, application state </a:t>
            </a:r>
          </a:p>
          <a:p>
            <a:r>
              <a:rPr lang="en-US" dirty="0"/>
              <a:t>Synthetic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Interpositioning</a:t>
            </a:r>
            <a:r>
              <a:rPr lang="en-US" dirty="0"/>
              <a:t> – reference monitor can respond to untrusted I/O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167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Secure Systems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Fabric (Myers)</a:t>
            </a:r>
          </a:p>
          <a:p>
            <a:pPr lvl="1"/>
            <a:r>
              <a:rPr lang="en-US" dirty="0"/>
              <a:t>Information 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Nexus (</a:t>
            </a:r>
            <a:r>
              <a:rPr lang="en-US" dirty="0" err="1"/>
              <a:t>Sirer</a:t>
            </a:r>
            <a:r>
              <a:rPr lang="en-US" dirty="0"/>
              <a:t> &amp; Schneider)</a:t>
            </a:r>
          </a:p>
          <a:p>
            <a:pPr lvl="1"/>
            <a:r>
              <a:rPr lang="en-US" dirty="0"/>
              <a:t>Credentials-based authentication</a:t>
            </a:r>
          </a:p>
          <a:p>
            <a:pPr lvl="1"/>
            <a:r>
              <a:rPr lang="en-US" dirty="0"/>
              <a:t>Hardware root-of-trust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92" y="2930284"/>
            <a:ext cx="2893670" cy="258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42" y="3532567"/>
            <a:ext cx="3385115" cy="18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Nexus Authorization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2514"/>
          </a:xfrm>
        </p:spPr>
        <p:txBody>
          <a:bodyPr/>
          <a:lstStyle/>
          <a:p>
            <a:r>
              <a:rPr lang="en-US" dirty="0"/>
              <a:t>NAL formulas have form “P says S”  (see Schneider 2009)</a:t>
            </a:r>
          </a:p>
          <a:p>
            <a:pPr lvl="1"/>
            <a:r>
              <a:rPr lang="en-US" dirty="0"/>
              <a:t>Principal P believes S to be true</a:t>
            </a:r>
          </a:p>
          <a:p>
            <a:pPr lvl="1"/>
            <a:r>
              <a:rPr lang="en-US" dirty="0"/>
              <a:t>Predicates have application-defined meanings</a:t>
            </a:r>
          </a:p>
          <a:p>
            <a:r>
              <a:rPr lang="en-US" dirty="0"/>
              <a:t>Delegation</a:t>
            </a:r>
          </a:p>
          <a:p>
            <a:pPr lvl="1"/>
            <a:r>
              <a:rPr lang="en-US" dirty="0"/>
              <a:t>“A </a:t>
            </a:r>
            <a:r>
              <a:rPr lang="en-US" i="1" dirty="0" err="1"/>
              <a:t>speaksfor</a:t>
            </a:r>
            <a:r>
              <a:rPr lang="en-US" i="1" dirty="0"/>
              <a:t> </a:t>
            </a:r>
            <a:r>
              <a:rPr lang="en-US" dirty="0"/>
              <a:t>B” means that if A says S then B says S.</a:t>
            </a:r>
          </a:p>
          <a:p>
            <a:r>
              <a:rPr lang="en-US" dirty="0"/>
              <a:t>Examples:</a:t>
            </a:r>
          </a:p>
          <a:p>
            <a:pPr marL="201168" lvl="1" indent="0">
              <a:buNone/>
            </a:pPr>
            <a:r>
              <a:rPr lang="en-US" sz="2000" dirty="0"/>
              <a:t>     “</a:t>
            </a:r>
            <a:r>
              <a:rPr lang="en-US" sz="2000" dirty="0" err="1"/>
              <a:t>Typechecker</a:t>
            </a:r>
            <a:r>
              <a:rPr lang="en-US" sz="2000" dirty="0"/>
              <a:t> says </a:t>
            </a:r>
            <a:r>
              <a:rPr lang="en-US" sz="2000" dirty="0" err="1"/>
              <a:t>isTypeSafe</a:t>
            </a:r>
            <a:r>
              <a:rPr lang="en-US" sz="2000" dirty="0"/>
              <a:t>(PGM)”</a:t>
            </a:r>
          </a:p>
          <a:p>
            <a:pPr marL="384048" lvl="2" indent="0">
              <a:buNone/>
            </a:pPr>
            <a:r>
              <a:rPr lang="en-US" dirty="0"/>
              <a:t>  “Server says NTP </a:t>
            </a:r>
            <a:r>
              <a:rPr lang="en-US" dirty="0" err="1"/>
              <a:t>speaksfor</a:t>
            </a:r>
            <a:r>
              <a:rPr lang="en-US" dirty="0"/>
              <a:t> Server on </a:t>
            </a:r>
            <a:r>
              <a:rPr lang="en-US" dirty="0" err="1"/>
              <a:t>TimeNow</a:t>
            </a:r>
            <a:r>
              <a:rPr lang="en-US" dirty="0"/>
              <a:t>”</a:t>
            </a:r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cache - caches authorization decisions by the guard </a:t>
            </a:r>
          </a:p>
          <a:p>
            <a:r>
              <a:rPr lang="en-US" dirty="0"/>
              <a:t>Guard cache – caches partial proof-checking results.</a:t>
            </a:r>
          </a:p>
          <a:p>
            <a:endParaRPr lang="en-US" dirty="0"/>
          </a:p>
          <a:p>
            <a:r>
              <a:rPr lang="en-US" dirty="0"/>
              <a:t>State and Authorities – </a:t>
            </a:r>
            <a:r>
              <a:rPr lang="en-US" dirty="0" err="1"/>
              <a:t>stateful</a:t>
            </a:r>
            <a:r>
              <a:rPr lang="en-US" dirty="0"/>
              <a:t> predicates cannot be cached!</a:t>
            </a:r>
          </a:p>
          <a:p>
            <a:pPr lvl="1"/>
            <a:r>
              <a:rPr lang="en-US" dirty="0"/>
              <a:t>Authorities – listens on bound IPC, answers queries about </a:t>
            </a:r>
            <a:r>
              <a:rPr lang="en-US" dirty="0" err="1"/>
              <a:t>stateful</a:t>
            </a:r>
            <a:r>
              <a:rPr lang="en-US" dirty="0"/>
              <a:t> predicates.</a:t>
            </a:r>
          </a:p>
        </p:txBody>
      </p:sp>
    </p:spTree>
    <p:extLst>
      <p:ext uri="{BB962C8B-B14F-4D97-AF65-F5344CB8AC3E}">
        <p14:creationId xmlns:p14="http://schemas.microsoft.com/office/powerpoint/2010/main" val="372729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Evaluation Cost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4984" y="1846263"/>
            <a:ext cx="6702358" cy="4022725"/>
          </a:xfrm>
        </p:spPr>
      </p:pic>
    </p:spTree>
    <p:extLst>
      <p:ext uri="{BB962C8B-B14F-4D97-AF65-F5344CB8AC3E}">
        <p14:creationId xmlns:p14="http://schemas.microsoft.com/office/powerpoint/2010/main" val="271966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Interpositioning</a:t>
            </a:r>
            <a:r>
              <a:rPr lang="en-US" dirty="0"/>
              <a:t> Overhead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5037" y="1846263"/>
            <a:ext cx="6482251" cy="4022725"/>
          </a:xfrm>
        </p:spPr>
      </p:pic>
    </p:spTree>
    <p:extLst>
      <p:ext uri="{BB962C8B-B14F-4D97-AF65-F5344CB8AC3E}">
        <p14:creationId xmlns:p14="http://schemas.microsoft.com/office/powerpoint/2010/main" val="145135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937760" cy="4444707"/>
          </a:xfrm>
        </p:spPr>
        <p:txBody>
          <a:bodyPr>
            <a:normAutofit/>
          </a:bodyPr>
          <a:lstStyle/>
          <a:p>
            <a:r>
              <a:rPr lang="en-US" b="1" dirty="0"/>
              <a:t>Information flow</a:t>
            </a:r>
          </a:p>
          <a:p>
            <a:r>
              <a:rPr lang="en-US" dirty="0"/>
              <a:t>Comprehensive/transitive</a:t>
            </a:r>
          </a:p>
          <a:p>
            <a:pPr lvl="1"/>
            <a:r>
              <a:rPr lang="en-US" dirty="0" err="1"/>
              <a:t>Noninterfere-</a:t>
            </a:r>
            <a:r>
              <a:rPr lang="en-US" i="1" dirty="0" err="1"/>
              <a:t>ish</a:t>
            </a:r>
            <a:r>
              <a:rPr lang="en-US" dirty="0"/>
              <a:t> (declassification)</a:t>
            </a:r>
          </a:p>
          <a:p>
            <a:pPr lvl="1"/>
            <a:r>
              <a:rPr lang="en-US" dirty="0"/>
              <a:t>Confidentiality/integrity, not availability</a:t>
            </a:r>
          </a:p>
          <a:p>
            <a:pPr marL="0" indent="0">
              <a:buNone/>
            </a:pPr>
            <a:r>
              <a:rPr lang="en-US" dirty="0"/>
              <a:t>Policies</a:t>
            </a:r>
          </a:p>
          <a:p>
            <a:pPr lvl="1"/>
            <a:r>
              <a:rPr lang="en-US" dirty="0"/>
              <a:t>Written by app developer</a:t>
            </a:r>
          </a:p>
          <a:p>
            <a:pPr lvl="1"/>
            <a:r>
              <a:rPr lang="en-US" dirty="0"/>
              <a:t>Trust relationships</a:t>
            </a:r>
          </a:p>
          <a:p>
            <a:r>
              <a:rPr lang="en-US" dirty="0"/>
              <a:t>TCB: compiler(33k), crypto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101721" cy="4492003"/>
          </a:xfrm>
        </p:spPr>
        <p:txBody>
          <a:bodyPr>
            <a:normAutofit/>
          </a:bodyPr>
          <a:lstStyle/>
          <a:p>
            <a:r>
              <a:rPr lang="en-US" b="1" dirty="0"/>
              <a:t>Credentials based authentication</a:t>
            </a:r>
          </a:p>
          <a:p>
            <a:r>
              <a:rPr lang="en-US" dirty="0"/>
              <a:t>Constrains at resource interface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Policies</a:t>
            </a:r>
          </a:p>
          <a:p>
            <a:pPr lvl="1"/>
            <a:r>
              <a:rPr lang="en-US" dirty="0"/>
              <a:t>Written by OS writer</a:t>
            </a:r>
          </a:p>
          <a:p>
            <a:pPr lvl="1"/>
            <a:r>
              <a:rPr lang="en-US" dirty="0"/>
              <a:t>General propositional logic</a:t>
            </a:r>
          </a:p>
          <a:p>
            <a:r>
              <a:rPr lang="en-US" dirty="0"/>
              <a:t>TCB: OS(25k), theorem-prover, crypto</a:t>
            </a:r>
          </a:p>
        </p:txBody>
      </p:sp>
    </p:spTree>
    <p:extLst>
      <p:ext uri="{BB962C8B-B14F-4D97-AF65-F5344CB8AC3E}">
        <p14:creationId xmlns:p14="http://schemas.microsoft.com/office/powerpoint/2010/main" val="1810781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Overall, which approach do you prefer?</a:t>
            </a:r>
          </a:p>
          <a:p>
            <a:pPr lvl="1"/>
            <a:r>
              <a:rPr lang="en-US" dirty="0"/>
              <a:t>Do you see any value in using both?</a:t>
            </a:r>
          </a:p>
          <a:p>
            <a:r>
              <a:rPr lang="en-US" dirty="0"/>
              <a:t>What is a reasonable (performance) cost for security in practice? </a:t>
            </a:r>
          </a:p>
          <a:p>
            <a:pPr lvl="1"/>
            <a:r>
              <a:rPr lang="en-US" dirty="0"/>
              <a:t>Is it 10%? 10X? 100X?</a:t>
            </a:r>
          </a:p>
          <a:p>
            <a:r>
              <a:rPr lang="en-US" dirty="0"/>
              <a:t>What do you think should be the root-of-trust?</a:t>
            </a:r>
          </a:p>
          <a:p>
            <a:pPr lvl="1"/>
            <a:r>
              <a:rPr lang="en-US" dirty="0"/>
              <a:t>The hardware? OS? Compiler? Theorem-provers?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Noninterference is powerful, but too restrictive</a:t>
            </a:r>
          </a:p>
          <a:p>
            <a:pPr lvl="1"/>
            <a:r>
              <a:rPr lang="en-US" dirty="0"/>
              <a:t>Practical systems rely on declassification/endorsement. </a:t>
            </a:r>
          </a:p>
          <a:p>
            <a:pPr lvl="2"/>
            <a:r>
              <a:rPr lang="en-US" dirty="0"/>
              <a:t>No single answer. (Survey paper: </a:t>
            </a:r>
            <a:r>
              <a:rPr lang="en-US" dirty="0" err="1"/>
              <a:t>Sabelfield</a:t>
            </a:r>
            <a:r>
              <a:rPr lang="en-US" dirty="0"/>
              <a:t> 2009)</a:t>
            </a:r>
          </a:p>
          <a:p>
            <a:r>
              <a:rPr lang="en-US" dirty="0"/>
              <a:t>Need to address covert channels to be truly comprehensive.</a:t>
            </a:r>
          </a:p>
          <a:p>
            <a:r>
              <a:rPr lang="en-US" dirty="0"/>
              <a:t>Is formal verification the answer?</a:t>
            </a:r>
          </a:p>
          <a:p>
            <a:pPr lvl="1"/>
            <a:r>
              <a:rPr lang="en-US" dirty="0"/>
              <a:t>seL4</a:t>
            </a:r>
          </a:p>
        </p:txBody>
      </p:sp>
    </p:spTree>
    <p:extLst>
      <p:ext uri="{BB962C8B-B14F-4D97-AF65-F5344CB8AC3E}">
        <p14:creationId xmlns:p14="http://schemas.microsoft.com/office/powerpoint/2010/main" val="37650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and constrain the propagation of data throughout the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79960" y="2439704"/>
            <a:ext cx="6693040" cy="3265433"/>
            <a:chOff x="1365434" y="2259497"/>
            <a:chExt cx="5419414" cy="2540797"/>
          </a:xfrm>
        </p:grpSpPr>
        <p:grpSp>
          <p:nvGrpSpPr>
            <p:cNvPr id="8" name="Group 7"/>
            <p:cNvGrpSpPr/>
            <p:nvPr/>
          </p:nvGrpSpPr>
          <p:grpSpPr>
            <a:xfrm>
              <a:off x="1365434" y="2259497"/>
              <a:ext cx="4614854" cy="2540797"/>
              <a:chOff x="569494" y="1914064"/>
              <a:chExt cx="4614854" cy="254079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416050" y="2308452"/>
                <a:ext cx="1847850" cy="1816100"/>
                <a:chOff x="3733800" y="1907886"/>
                <a:chExt cx="1155700" cy="117475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7338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0767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4196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7625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7338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0767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4196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7625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7338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767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4196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7625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7338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0767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4196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7625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Elbow Connector 67"/>
                <p:cNvCxnSpPr>
                  <a:stCxn id="41" idx="4"/>
                  <a:endCxn id="51" idx="0"/>
                </p:cNvCxnSpPr>
                <p:nvPr/>
              </p:nvCxnSpPr>
              <p:spPr>
                <a:xfrm rot="5400000">
                  <a:off x="3679825" y="2152361"/>
                  <a:ext cx="920750" cy="685800"/>
                </a:xfrm>
                <a:prstGeom prst="bentConnector3">
                  <a:avLst>
                    <a:gd name="adj1" fmla="val 68621"/>
                  </a:avLst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stCxn id="49" idx="4"/>
                  <a:endCxn id="53" idx="0"/>
                </p:cNvCxnSpPr>
                <p:nvPr/>
              </p:nvCxnSpPr>
              <p:spPr>
                <a:xfrm>
                  <a:off x="4483100" y="2733386"/>
                  <a:ext cx="0" cy="22225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569494" y="4085529"/>
                <a:ext cx="1324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Confidential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42282" y="4071734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Public</a:t>
                </a:r>
              </a:p>
            </p:txBody>
          </p:sp>
          <p:sp>
            <p:nvSpPr>
              <p:cNvPr id="36" name="Multiply 48"/>
              <p:cNvSpPr/>
              <p:nvPr/>
            </p:nvSpPr>
            <p:spPr>
              <a:xfrm>
                <a:off x="2445572" y="3821426"/>
                <a:ext cx="337065" cy="328183"/>
              </a:xfrm>
              <a:prstGeom prst="mathMultiply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65843" y="1936105"/>
                <a:ext cx="1324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Confidential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999617" y="1914064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52313" y="2289596"/>
              <a:ext cx="2932535" cy="2458413"/>
              <a:chOff x="5422794" y="2012276"/>
              <a:chExt cx="2932535" cy="245841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422794" y="2368735"/>
                <a:ext cx="1847850" cy="1816100"/>
                <a:chOff x="3733800" y="1907886"/>
                <a:chExt cx="1155700" cy="117475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338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0767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4196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762500" y="19078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7338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0767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4196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762500" y="22571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7338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0767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4196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762500" y="260638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7338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0767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4196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762500" y="2955636"/>
                  <a:ext cx="127000" cy="127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Elbow Connector 18"/>
              <p:cNvCxnSpPr>
                <a:stCxn id="18" idx="4"/>
                <a:endCxn id="31" idx="0"/>
              </p:cNvCxnSpPr>
              <p:nvPr/>
            </p:nvCxnSpPr>
            <p:spPr>
              <a:xfrm rot="16200000" flipH="1">
                <a:off x="5635003" y="3002653"/>
                <a:ext cx="1423430" cy="548263"/>
              </a:xfrm>
              <a:prstGeom prst="bentConnector3">
                <a:avLst>
                  <a:gd name="adj1" fmla="val 70521"/>
                </a:avLst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9"/>
              <p:cNvCxnSpPr>
                <a:stCxn id="24" idx="2"/>
                <a:endCxn id="27" idx="0"/>
              </p:cNvCxnSpPr>
              <p:nvPr/>
            </p:nvCxnSpPr>
            <p:spPr>
              <a:xfrm rot="10800000" flipV="1">
                <a:off x="6620850" y="3006824"/>
                <a:ext cx="446734" cy="441753"/>
              </a:xfrm>
              <a:prstGeom prst="bentConnector2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630862" y="2012276"/>
                <a:ext cx="883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Trusted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25661" y="2822157"/>
                <a:ext cx="1129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Untrusted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74591" y="4101357"/>
                <a:ext cx="883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Trusted</a:t>
                </a:r>
              </a:p>
            </p:txBody>
          </p:sp>
          <p:sp>
            <p:nvSpPr>
              <p:cNvPr id="16" name="Multiply 27"/>
              <p:cNvSpPr/>
              <p:nvPr/>
            </p:nvSpPr>
            <p:spPr>
              <a:xfrm>
                <a:off x="6437869" y="3316741"/>
                <a:ext cx="365960" cy="299211"/>
              </a:xfrm>
              <a:prstGeom prst="mathMultiply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7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Flow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Lattice Model (Denning 1976)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Confidentiality and integrity are duals (Biba 1977)</a:t>
            </a:r>
            <a:endParaRPr lang="en-US" i="1" dirty="0"/>
          </a:p>
          <a:p>
            <a:r>
              <a:rPr lang="en-US" dirty="0"/>
              <a:t>Noninterference (</a:t>
            </a:r>
            <a:r>
              <a:rPr lang="en-US" dirty="0" err="1"/>
              <a:t>Goguen</a:t>
            </a:r>
            <a:r>
              <a:rPr lang="en-US" dirty="0"/>
              <a:t> 1982) – If an attacker can observe data in set L but not H, execution looks deterministic regardless of H.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9810" y="2367938"/>
            <a:ext cx="1136048" cy="36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810" y="3416162"/>
            <a:ext cx="1136048" cy="36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62619" y="2739963"/>
            <a:ext cx="9435" cy="6712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70" y="2966628"/>
            <a:ext cx="1909333" cy="217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1952" y="2367938"/>
            <a:ext cx="1136048" cy="36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untrusted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1952" y="3416162"/>
            <a:ext cx="1136048" cy="36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trusted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534761" y="2739963"/>
            <a:ext cx="9435" cy="6712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832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Information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  <a:p>
            <a:pPr lvl="1"/>
            <a:r>
              <a:rPr lang="en-US" dirty="0" err="1"/>
              <a:t>DStar</a:t>
            </a:r>
            <a:r>
              <a:rPr lang="en-US" dirty="0"/>
              <a:t>, </a:t>
            </a:r>
            <a:r>
              <a:rPr lang="en-US" dirty="0" err="1"/>
              <a:t>HiStar</a:t>
            </a:r>
            <a:r>
              <a:rPr lang="en-US" dirty="0"/>
              <a:t> (</a:t>
            </a:r>
            <a:r>
              <a:rPr lang="en-US" dirty="0" err="1"/>
              <a:t>Zeldovich</a:t>
            </a:r>
            <a:r>
              <a:rPr lang="en-US" dirty="0"/>
              <a:t> 2008) </a:t>
            </a:r>
          </a:p>
          <a:p>
            <a:r>
              <a:rPr lang="en-US" dirty="0"/>
              <a:t>Digital logic </a:t>
            </a:r>
          </a:p>
          <a:p>
            <a:pPr lvl="1"/>
            <a:r>
              <a:rPr lang="en-US" dirty="0"/>
              <a:t>Gate-level information flow tracking – (Tiwari 2009)</a:t>
            </a:r>
          </a:p>
          <a:p>
            <a:r>
              <a:rPr lang="en-US" dirty="0"/>
              <a:t>Hardware architecture</a:t>
            </a:r>
          </a:p>
          <a:p>
            <a:pPr lvl="1"/>
            <a:r>
              <a:rPr lang="en-US" dirty="0"/>
              <a:t>Dynamic information flow tracking – (Suh 2003)</a:t>
            </a:r>
          </a:p>
          <a:p>
            <a:r>
              <a:rPr lang="en-US" dirty="0"/>
              <a:t>Type Systems </a:t>
            </a:r>
          </a:p>
          <a:p>
            <a:pPr lvl="1"/>
            <a:r>
              <a:rPr lang="en-US" dirty="0"/>
              <a:t>A lot of work (Survey: </a:t>
            </a:r>
            <a:r>
              <a:rPr lang="en-US" dirty="0" err="1"/>
              <a:t>Sabelfield</a:t>
            </a:r>
            <a:r>
              <a:rPr lang="en-US" dirty="0"/>
              <a:t> 2003)</a:t>
            </a:r>
          </a:p>
        </p:txBody>
      </p:sp>
    </p:spTree>
    <p:extLst>
      <p:ext uri="{BB962C8B-B14F-4D97-AF65-F5344CB8AC3E}">
        <p14:creationId xmlns:p14="http://schemas.microsoft.com/office/powerpoint/2010/main" val="141441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Authentication: TPM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support for providing remote attestation of software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Cannot describe state-dependent trust</a:t>
            </a:r>
          </a:p>
          <a:p>
            <a:pPr lvl="1"/>
            <a:r>
              <a:rPr lang="en-US" dirty="0"/>
              <a:t>Compromises privacy</a:t>
            </a:r>
          </a:p>
          <a:p>
            <a:pPr lvl="1"/>
            <a:r>
              <a:rPr lang="en-US" dirty="0"/>
              <a:t>Provides purely </a:t>
            </a:r>
            <a:r>
              <a:rPr lang="en-US" b="1" dirty="0"/>
              <a:t>axiomatic trust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310" y="2654352"/>
            <a:ext cx="3784732" cy="32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Axiomatic – </a:t>
            </a:r>
            <a:r>
              <a:rPr lang="en-US" dirty="0"/>
              <a:t>A principal is assumed to be trusted</a:t>
            </a:r>
          </a:p>
          <a:p>
            <a:pPr lvl="1"/>
            <a:r>
              <a:rPr lang="en-US" dirty="0"/>
              <a:t>Trusted platform module</a:t>
            </a:r>
          </a:p>
          <a:p>
            <a:r>
              <a:rPr lang="en-US" i="1" dirty="0"/>
              <a:t>Synthetic – </a:t>
            </a:r>
            <a:r>
              <a:rPr lang="en-US" dirty="0"/>
              <a:t>Transforms untrusted code into trustworthy code</a:t>
            </a:r>
          </a:p>
          <a:p>
            <a:pPr lvl="1"/>
            <a:r>
              <a:rPr lang="en-US" dirty="0"/>
              <a:t>Reference monitors, sandboxing</a:t>
            </a:r>
          </a:p>
          <a:p>
            <a:r>
              <a:rPr lang="en-US" i="1" dirty="0"/>
              <a:t>Analytic</a:t>
            </a:r>
            <a:r>
              <a:rPr lang="en-US" dirty="0"/>
              <a:t> – Predicts whether certain program behaviors are possible</a:t>
            </a:r>
          </a:p>
          <a:p>
            <a:pPr lvl="1"/>
            <a:r>
              <a:rPr lang="en-US" dirty="0"/>
              <a:t>Proof-carrying code (</a:t>
            </a:r>
            <a:r>
              <a:rPr lang="en-US" dirty="0" err="1"/>
              <a:t>Necula</a:t>
            </a:r>
            <a:r>
              <a:rPr lang="en-US" dirty="0"/>
              <a:t> 1996), information flow!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Credentials Based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07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Permit access when a principal satisfies some property (Appel 1999)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 Formula: conditions under which resource can be accessed</a:t>
            </a:r>
          </a:p>
          <a:p>
            <a:r>
              <a:rPr lang="en-US" dirty="0"/>
              <a:t>Credentials: a proof that satisfies a goal formula</a:t>
            </a:r>
          </a:p>
          <a:p>
            <a:endParaRPr lang="en-US" dirty="0"/>
          </a:p>
          <a:p>
            <a:r>
              <a:rPr lang="en-US" dirty="0"/>
              <a:t>Nexus adds features to support all three bases of trust.</a:t>
            </a:r>
          </a:p>
          <a:p>
            <a:pPr lvl="1"/>
            <a:r>
              <a:rPr lang="en-US" dirty="0"/>
              <a:t>Can Nexus be used to perform information flow analysis? Would you want it to?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01" y="2261255"/>
            <a:ext cx="3073558" cy="13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4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Secure distributed computation</a:t>
            </a:r>
          </a:p>
          <a:p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i="1" dirty="0"/>
              <a:t>Secure language </a:t>
            </a:r>
            <a:r>
              <a:rPr lang="en-US" dirty="0"/>
              <a:t>– information flow type system enforces noninterference</a:t>
            </a:r>
            <a:endParaRPr lang="en-US" i="1" dirty="0"/>
          </a:p>
          <a:p>
            <a:pPr lvl="1"/>
            <a:r>
              <a:rPr lang="en-US" i="1" dirty="0"/>
              <a:t>Decentralized security </a:t>
            </a:r>
            <a:r>
              <a:rPr lang="en-US" dirty="0"/>
              <a:t>– multiple distrusting parties, no central authority</a:t>
            </a:r>
          </a:p>
        </p:txBody>
      </p:sp>
    </p:spTree>
    <p:extLst>
      <p:ext uri="{BB962C8B-B14F-4D97-AF65-F5344CB8AC3E}">
        <p14:creationId xmlns:p14="http://schemas.microsoft.com/office/powerpoint/2010/main" val="2671497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939.6325"/>
  <p:tag name="OUTPUTDPI" val="1200"/>
  <p:tag name="LATEXADDIN" val="\documentclass{article}&#10;\usepackage{amsmath}&#10;\pagestyle{empty}&#10;\begin{document}&#10;&#10;&#10;${\tt public} \sqsubseteq {\tt secret}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1240</TotalTime>
  <Words>1220</Words>
  <Application>Microsoft Office PowerPoint</Application>
  <PresentationFormat>Widescreen</PresentationFormat>
  <Paragraphs>217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Modern Systems: Security</vt:lpstr>
      <vt:lpstr>Two Secure Systems Approaches</vt:lpstr>
      <vt:lpstr>Information Flow</vt:lpstr>
      <vt:lpstr>Information Flow Background</vt:lpstr>
      <vt:lpstr>Applications of Information Flow</vt:lpstr>
      <vt:lpstr>Hardware Authentication: TPM</vt:lpstr>
      <vt:lpstr>Trust Bases</vt:lpstr>
      <vt:lpstr>Credentials Based Authorization</vt:lpstr>
      <vt:lpstr>Fabric</vt:lpstr>
      <vt:lpstr>Principals</vt:lpstr>
      <vt:lpstr>Labels</vt:lpstr>
      <vt:lpstr>Labels</vt:lpstr>
      <vt:lpstr>Label Example</vt:lpstr>
      <vt:lpstr>Remote Calls</vt:lpstr>
      <vt:lpstr>System Architecture</vt:lpstr>
      <vt:lpstr>Evaluation: CMS</vt:lpstr>
      <vt:lpstr>Evaluation: OO7 Benchmark</vt:lpstr>
      <vt:lpstr>Nexus</vt:lpstr>
      <vt:lpstr>Nexus &amp; Trust Bases</vt:lpstr>
      <vt:lpstr>Nexus Authorization Logic</vt:lpstr>
      <vt:lpstr>Caching and State</vt:lpstr>
      <vt:lpstr>Proof Evaluation Cost</vt:lpstr>
      <vt:lpstr>Interpositioning Overhead</vt:lpstr>
      <vt:lpstr>Comparison of Approaches</vt:lpstr>
      <vt:lpstr>Questions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Systems: Security</dc:title>
  <dc:creator>Andrew Ferraiuolo</dc:creator>
  <cp:lastModifiedBy>Andrew Ferraiuolo</cp:lastModifiedBy>
  <cp:revision>94</cp:revision>
  <dcterms:created xsi:type="dcterms:W3CDTF">2016-09-14T14:42:26Z</dcterms:created>
  <dcterms:modified xsi:type="dcterms:W3CDTF">2016-09-20T15:38:58Z</dcterms:modified>
</cp:coreProperties>
</file>