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7"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en.wikipedia.org/wiki/SimOS"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www.pdl.cmu.edu/DiskSim/"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Big thanks to Deniz, who wrote a pretty great presentation on Disco in 2009</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Compare to Xen’s paravirtualization approach: OS rewrite required but no trap/emulation of privileged instructions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Maps virtual memory addresses to physical addresses</a:t>
            </a:r>
          </a:p>
          <a:p>
            <a:pPr lvl="0" rtl="0">
              <a:spcBef>
                <a:spcPts val="0"/>
              </a:spcBef>
              <a:buNone/>
            </a:pPr>
            <a:endParaRPr/>
          </a:p>
          <a:p>
            <a:pPr lvl="0" rtl="0">
              <a:spcBef>
                <a:spcPts val="0"/>
              </a:spcBef>
              <a:buNone/>
            </a:pPr>
            <a:r>
              <a:rPr lang="en"/>
              <a:t>Disco keeps a software second-level TLB to reduce TLB misses (TLB must be flushed on VM switches, this is expensive)</a:t>
            </a:r>
          </a:p>
          <a:p>
            <a:pPr lvl="0" rtl="0">
              <a:spcBef>
                <a:spcPts val="0"/>
              </a:spcBef>
              <a:buNone/>
            </a:pPr>
            <a:endParaRPr/>
          </a:p>
          <a:p>
            <a:pPr lvl="0">
              <a:spcBef>
                <a:spcPts val="0"/>
              </a:spcBef>
              <a:buNone/>
            </a:pPr>
            <a:r>
              <a:rPr lang="en"/>
              <a:t>Not strictly necessary to schedule pages, but is optimization for NUMA to increase locality</a:t>
            </a:r>
          </a:p>
          <a:p>
            <a:pPr lvl="0">
              <a:spcBef>
                <a:spcPts val="0"/>
              </a:spcBef>
              <a:buNone/>
            </a:pPr>
            <a:endParaRPr/>
          </a:p>
          <a:p>
            <a:pPr lvl="0" rtl="0">
              <a:spcBef>
                <a:spcPts val="0"/>
              </a:spcBef>
              <a:buNone/>
            </a:pPr>
            <a:r>
              <a:rPr lang="en"/>
              <a:t>For applications that need more fine-grained control over memory, a small OS change lets Disco allocate shared memory that mutiple VMs can access</a:t>
            </a:r>
          </a:p>
          <a:p>
            <a:pPr lvl="0" rtl="0">
              <a:spcBef>
                <a:spcPts val="0"/>
              </a:spcBef>
              <a:buNone/>
            </a:pPr>
            <a:endParaRPr/>
          </a:p>
          <a:p>
            <a:pPr lvl="0" rtl="0">
              <a:spcBef>
                <a:spcPts val="0"/>
              </a:spcBef>
              <a:buNone/>
            </a:pPr>
            <a:r>
              <a:rPr lang="en"/>
              <a:t>A database can have a buffer cache shared between several VMs doing query processing</a:t>
            </a:r>
          </a:p>
          <a:p>
            <a:pPr lvl="0" rtl="0">
              <a:spcBef>
                <a:spcPts val="0"/>
              </a:spcBef>
              <a:buNone/>
            </a:pPr>
            <a:endParaRPr/>
          </a:p>
          <a:p>
            <a:pPr lvl="0" rtl="0">
              <a:spcBef>
                <a:spcPts val="0"/>
              </a:spcBef>
              <a:buNone/>
            </a:pPr>
            <a:r>
              <a:rPr lang="en"/>
              <a:t>Drawback: redundant OS/application code residing in memory of each VM</a:t>
            </a:r>
          </a:p>
          <a:p>
            <a:pPr lvl="0" rtl="0">
              <a:spcBef>
                <a:spcPts val="0"/>
              </a:spcBef>
              <a:buNone/>
            </a:pPr>
            <a:endParaRPr/>
          </a:p>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Copy-on-write pages works well for read-only pages like kernel code, but persistent disks can only be mounted by one VM at a time. VMs read each others’ disks using NFS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https://en.wikipedia.org/wiki/SimOS</a:t>
            </a:r>
          </a:p>
          <a:p>
            <a:pPr lvl="0">
              <a:spcBef>
                <a:spcPts val="0"/>
              </a:spcBef>
              <a:buNone/>
            </a:pPr>
            <a:endParaRPr/>
          </a:p>
          <a:p>
            <a:pPr lvl="0">
              <a:spcBef>
                <a:spcPts val="0"/>
              </a:spcBef>
              <a:buNone/>
            </a:pPr>
            <a:r>
              <a:rPr lang="en" u="sng">
                <a:solidFill>
                  <a:schemeClr val="hlink"/>
                </a:solidFill>
                <a:hlinkClick r:id="rId4"/>
              </a:rPr>
              <a:t>http://www.pdl.cmu.edu/DiskSim/</a:t>
            </a:r>
          </a:p>
          <a:p>
            <a:pPr lvl="0">
              <a:spcBef>
                <a:spcPts val="0"/>
              </a:spcBef>
              <a:buNone/>
            </a:pPr>
            <a:endParaRPr/>
          </a:p>
          <a:p>
            <a:pPr lvl="0">
              <a:spcBef>
                <a:spcPts val="0"/>
              </a:spcBef>
              <a:buNone/>
            </a:pPr>
            <a:r>
              <a:rPr lang="en"/>
              <a:t>Weirdly, they targeted a machine that didn’t exist when the paper was published (FLASH) so they used an OS simulator for their experiments</a:t>
            </a:r>
          </a:p>
          <a:p>
            <a:pPr lvl="0">
              <a:spcBef>
                <a:spcPts val="0"/>
              </a:spcBef>
              <a:buNone/>
            </a:pPr>
            <a:endParaRPr/>
          </a:p>
          <a:p>
            <a:pPr lvl="0">
              <a:spcBef>
                <a:spcPts val="0"/>
              </a:spcBef>
              <a:buNone/>
            </a:pPr>
            <a:r>
              <a:rPr lang="en"/>
              <a:t>they had to use a simplified model of a different kind of processor</a:t>
            </a:r>
          </a:p>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Previous OS abstractions only had one unit of computation - the CPU. Systems have lots of heterogenous computation hardware: CPUs, GPUs, ASIC/FPGA, programmable NICs….</a:t>
            </a:r>
          </a:p>
          <a:p>
            <a:pPr lvl="0">
              <a:spcBef>
                <a:spcPts val="0"/>
              </a:spcBef>
              <a:buNone/>
            </a:pPr>
            <a:r>
              <a:rPr lang="en"/>
              <a:t>These different kinds of “processors” should be handled by the OS the same way that CPUs are</a:t>
            </a:r>
          </a:p>
          <a:p>
            <a:pPr lvl="0">
              <a:spcBef>
                <a:spcPts val="0"/>
              </a:spcBef>
              <a:buNone/>
            </a:pPr>
            <a:endParaRPr/>
          </a:p>
          <a:p>
            <a:pPr lvl="0">
              <a:spcBef>
                <a:spcPts val="0"/>
              </a:spcBef>
              <a:buNone/>
            </a:pPr>
            <a:r>
              <a:rPr lang="en"/>
              <a:t>Interconnect topology is nearing a breaking point - using message-passing with a single shared interconnect causes serious congestion issues. Using hardware cache coherence to support a shared memory abstraction only exacerbates problems </a:t>
            </a:r>
          </a:p>
          <a:p>
            <a:pPr lvl="0">
              <a:spcBef>
                <a:spcPts val="0"/>
              </a:spcBef>
              <a:buNone/>
            </a:pPr>
            <a:endParaRPr/>
          </a:p>
          <a:p>
            <a:pPr lvl="0">
              <a:spcBef>
                <a:spcPts val="0"/>
              </a:spcBef>
              <a:buNone/>
            </a:pPr>
            <a:r>
              <a:rPr lang="en"/>
              <a:t>A multikernel treats the physical system as an interconnected network of cores. OS functionality is implemented as a distributed system using message passing. Shared memory is supported using replication and two-phase commits</a:t>
            </a:r>
          </a:p>
          <a:p>
            <a:pPr lvl="0">
              <a:spcBef>
                <a:spcPts val="0"/>
              </a:spcBef>
              <a:buNone/>
            </a:pPr>
            <a:endParaRPr/>
          </a:p>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What issues are these papers considering?</a:t>
            </a:r>
          </a:p>
          <a:p>
            <a:pPr lvl="0" rtl="0">
              <a:spcBef>
                <a:spcPts val="0"/>
              </a:spcBef>
              <a:buNone/>
            </a:pPr>
            <a:endParaRPr/>
          </a:p>
          <a:p>
            <a:pPr lvl="0" rtl="0">
              <a:spcBef>
                <a:spcPts val="0"/>
              </a:spcBef>
              <a:buNone/>
            </a:pPr>
            <a:r>
              <a:rPr lang="en"/>
              <a:t>Commodity servers aren’t single-core systems, nor are they even multi-core systems running a bunch of the same cores. Systems might run on top of different machines with different CPUs and different ISAs. </a:t>
            </a:r>
          </a:p>
          <a:p>
            <a:pPr lvl="0" rtl="0">
              <a:spcBef>
                <a:spcPts val="0"/>
              </a:spcBef>
              <a:buNone/>
            </a:pPr>
            <a:endParaRPr/>
          </a:p>
          <a:p>
            <a:pPr lvl="0" rtl="0">
              <a:spcBef>
                <a:spcPts val="0"/>
              </a:spcBef>
              <a:buNone/>
            </a:pPr>
            <a:r>
              <a:rPr lang="en"/>
              <a:t>Old memory models (a single CPU with a single cache hierarchy and a single main memory) are not valid - multiprocessors exhibit NUMA and OSs must account for this at the lowest levels</a:t>
            </a:r>
          </a:p>
          <a:p>
            <a:pPr lvl="0" rtl="0">
              <a:spcBef>
                <a:spcPts val="0"/>
              </a:spcBef>
              <a:buNone/>
            </a:pPr>
            <a:endParaRPr/>
          </a:p>
          <a:p>
            <a:pPr lvl="0" rtl="0">
              <a:spcBef>
                <a:spcPts val="0"/>
              </a:spcBef>
              <a:buNone/>
            </a:pPr>
            <a:r>
              <a:rPr lang="en"/>
              <a:t>Cache coherence is taken care of by hardware, but the cost of these hardware protocols can be prohibitive for systems with many cores</a:t>
            </a:r>
          </a:p>
          <a:p>
            <a:pPr lvl="0" rtl="0">
              <a:spcBef>
                <a:spcPts val="0"/>
              </a:spcBef>
              <a:buNone/>
            </a:pPr>
            <a:endParaRPr/>
          </a:p>
          <a:p>
            <a:pPr lvl="0">
              <a:spcBef>
                <a:spcPts val="0"/>
              </a:spcBef>
              <a:buNone/>
            </a:pPr>
            <a:r>
              <a:rPr lang="en"/>
              <a:t>Rewriting general-purpose OSs for specific architectures is error-prone and extremely expensive, and anyway pegs them to a particular architecture so they have to be changed again when the architecture changes</a:t>
            </a:r>
          </a:p>
          <a:p>
            <a:pPr lvl="0">
              <a:spcBef>
                <a:spcPts val="0"/>
              </a:spcBef>
              <a:buNone/>
            </a:pPr>
            <a:endParaRPr/>
          </a:p>
          <a:p>
            <a:pPr lvl="0">
              <a:spcBef>
                <a:spcPts val="0"/>
              </a:spcBef>
              <a:buNone/>
            </a:pPr>
            <a:r>
              <a:rPr lang="en"/>
              <a:t>Talk about exokernels and SPIN in setting high-level context</a:t>
            </a:r>
          </a:p>
          <a:p>
            <a:pPr lvl="0">
              <a:spcBef>
                <a:spcPts val="0"/>
              </a:spcBef>
              <a:buNone/>
            </a:pPr>
            <a:endParaRPr/>
          </a:p>
          <a:p>
            <a:pPr lvl="0" rtl="0">
              <a:spcBef>
                <a:spcPts val="0"/>
              </a:spcBef>
              <a:buNone/>
            </a:pPr>
            <a:r>
              <a:rPr lang="en"/>
              <a:t>Multikernel and Disco both crucially use multiprocessors, make this point</a:t>
            </a:r>
          </a:p>
          <a:p>
            <a:pPr lvl="0" rtl="0">
              <a:spcBef>
                <a:spcPts val="0"/>
              </a:spcBef>
              <a:buNone/>
            </a:pPr>
            <a:endParaRPr/>
          </a:p>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Deniz’s slide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All processors have access to all memory using load and store</a:t>
            </a:r>
            <a:br>
              <a:rPr lang="en"/>
            </a:br>
            <a:r>
              <a:rPr lang="en"/>
              <a:t>Access time depends on region of memory being accessed</a:t>
            </a:r>
            <a:br>
              <a:rPr lang="en"/>
            </a:br>
            <a:r>
              <a:rPr lang="en"/>
              <a:t>Different processors access different regions of memory at different speeds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Disco became the core of the first release of VMWare workstation</a:t>
            </a:r>
          </a:p>
          <a:p>
            <a:pPr lvl="0">
              <a:spcBef>
                <a:spcPts val="0"/>
              </a:spcBef>
              <a:buNone/>
            </a:pPr>
            <a:endParaRPr/>
          </a:p>
          <a:p>
            <a:pPr lvl="0">
              <a:spcBef>
                <a:spcPts val="0"/>
              </a:spcBef>
              <a:buNone/>
            </a:pPr>
            <a:r>
              <a:rPr lang="en"/>
              <a:t>Talk about context again, specific to paper</a:t>
            </a:r>
          </a:p>
          <a:p>
            <a:pPr lvl="0">
              <a:spcBef>
                <a:spcPts val="0"/>
              </a:spcBef>
              <a:buNone/>
            </a:pPr>
            <a:endParaRPr/>
          </a:p>
          <a:p>
            <a:pPr lvl="0">
              <a:spcBef>
                <a:spcPts val="0"/>
              </a:spcBef>
              <a:buNone/>
            </a:pPr>
            <a:r>
              <a:rPr lang="en"/>
              <a:t>Say CEO was fired (mendel rosenblum’s wife)</a:t>
            </a:r>
          </a:p>
          <a:p>
            <a:pPr lvl="0">
              <a:spcBef>
                <a:spcPts val="0"/>
              </a:spcBef>
              <a:buNone/>
            </a:pPr>
            <a:endParaRPr/>
          </a:p>
          <a:p>
            <a:pPr lvl="0">
              <a:spcBef>
                <a:spcPts val="0"/>
              </a:spcBef>
              <a:buNone/>
            </a:pPr>
            <a:r>
              <a:rPr lang="en"/>
              <a:t>Maybe more specific background on Disco and virtual machine monitors</a:t>
            </a:r>
          </a:p>
          <a:p>
            <a:pPr lvl="0">
              <a:spcBef>
                <a:spcPts val="0"/>
              </a:spcBef>
              <a:buNone/>
            </a:pPr>
            <a:endParaRPr/>
          </a:p>
          <a:p>
            <a:pPr lvl="0">
              <a:spcBef>
                <a:spcPts val="0"/>
              </a:spcBef>
              <a:buNone/>
            </a:pPr>
            <a:r>
              <a:rPr lang="en"/>
              <a:t>Running a traditional operating system on a machine that uses multiprocessing is complicated and requires lots of software changes. If the machine also has NUMA the problems get even worse because of coherence and locality issues in memory accesses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a:t>The original virtual machine monitors were used on mainframes to allow multiple users to run different programs on one abstracted OS/hardware. </a:t>
            </a:r>
          </a:p>
          <a:p>
            <a:pPr lvl="0">
              <a:spcBef>
                <a:spcPts val="0"/>
              </a:spcBef>
              <a:buNone/>
            </a:pPr>
            <a:endParaRPr/>
          </a:p>
          <a:p>
            <a:pPr lvl="0">
              <a:spcBef>
                <a:spcPts val="0"/>
              </a:spcBef>
              <a:buClr>
                <a:schemeClr val="dk1"/>
              </a:buClr>
              <a:buSzPct val="100000"/>
              <a:buFont typeface="Arial"/>
              <a:buNone/>
            </a:pPr>
            <a:r>
              <a:rPr lang="en"/>
              <a:t>to create Disco, a layer of abstraction between commodity operating systems and the underlying multiprocessors</a:t>
            </a:r>
          </a:p>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Two different approaches to problem of OS abstraction not matching up with physical hardware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Modern systems: </a:t>
            </a:r>
          </a:p>
          <a:p>
            <a:pPr lvl="0">
              <a:spcBef>
                <a:spcPts val="0"/>
              </a:spcBef>
              <a:buNone/>
            </a:pPr>
            <a:r>
              <a:rPr lang="en"/>
              <a:t>multicore issues</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By Paul Grubbs</a:t>
            </a:r>
          </a:p>
        </p:txBody>
      </p:sp>
      <p:sp>
        <p:nvSpPr>
          <p:cNvPr id="56" name="Shape 56"/>
          <p:cNvSpPr txBox="1"/>
          <p:nvPr/>
        </p:nvSpPr>
        <p:spPr>
          <a:xfrm>
            <a:off x="1034975" y="4124175"/>
            <a:ext cx="6954600" cy="878100"/>
          </a:xfrm>
          <a:prstGeom prst="rect">
            <a:avLst/>
          </a:prstGeom>
          <a:noFill/>
          <a:ln>
            <a:noFill/>
          </a:ln>
        </p:spPr>
        <p:txBody>
          <a:bodyPr lIns="91425" tIns="91425" rIns="91425" bIns="91425" anchor="t" anchorCtr="0">
            <a:noAutofit/>
          </a:bodyPr>
          <a:lstStyle/>
          <a:p>
            <a:pPr lvl="0">
              <a:spcBef>
                <a:spcPts val="0"/>
              </a:spcBef>
              <a:buNone/>
            </a:pPr>
            <a:r>
              <a:rPr lang="en"/>
              <a:t>Portions of this talk were taken from Deniz Altinbuken’s talk on Disco in 2009: http://www.cs.cornell.edu/courses/cs6410/2009fa/lectures/09-multiprocessors.ppt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Shape 109" descr="disco_diagram.png"/>
          <p:cNvPicPr preferRelativeResize="0"/>
          <p:nvPr/>
        </p:nvPicPr>
        <p:blipFill>
          <a:blip r:embed="rId3">
            <a:alphaModFix/>
          </a:blip>
          <a:stretch>
            <a:fillRect/>
          </a:stretch>
        </p:blipFill>
        <p:spPr>
          <a:xfrm>
            <a:off x="0" y="684999"/>
            <a:ext cx="9144000" cy="4316875"/>
          </a:xfrm>
          <a:prstGeom prst="rect">
            <a:avLst/>
          </a:prstGeom>
          <a:noFill/>
          <a:ln>
            <a:noFill/>
          </a:ln>
        </p:spPr>
      </p:pic>
      <p:sp>
        <p:nvSpPr>
          <p:cNvPr id="110" name="Shape 110"/>
          <p:cNvSpPr txBox="1"/>
          <p:nvPr/>
        </p:nvSpPr>
        <p:spPr>
          <a:xfrm>
            <a:off x="368350" y="148625"/>
            <a:ext cx="2823900" cy="336000"/>
          </a:xfrm>
          <a:prstGeom prst="rect">
            <a:avLst/>
          </a:prstGeom>
          <a:noFill/>
          <a:ln>
            <a:noFill/>
          </a:ln>
        </p:spPr>
        <p:txBody>
          <a:bodyPr lIns="91425" tIns="91425" rIns="91425" bIns="91425" anchor="t" anchorCtr="0">
            <a:noAutofit/>
          </a:bodyPr>
          <a:lstStyle/>
          <a:p>
            <a:pPr lvl="0">
              <a:spcBef>
                <a:spcPts val="0"/>
              </a:spcBef>
              <a:buNone/>
            </a:pPr>
            <a:r>
              <a:rPr lang="en"/>
              <a:t>(picture taken from Disco paper)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rtl="0">
              <a:lnSpc>
                <a:spcPct val="115000"/>
              </a:lnSpc>
              <a:spcBef>
                <a:spcPts val="0"/>
              </a:spcBef>
              <a:spcAft>
                <a:spcPts val="1600"/>
              </a:spcAft>
              <a:buNone/>
            </a:pPr>
            <a:r>
              <a:rPr lang="en" sz="1800">
                <a:solidFill>
                  <a:schemeClr val="dk2"/>
                </a:solidFill>
              </a:rPr>
              <a:t>Abstractions of hardware</a:t>
            </a:r>
          </a:p>
        </p:txBody>
      </p:sp>
      <p:sp>
        <p:nvSpPr>
          <p:cNvPr id="116" name="Shape 11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Virtual CPU</a:t>
            </a:r>
          </a:p>
          <a:p>
            <a:pPr marL="457200" lvl="0" indent="-228600" rtl="0">
              <a:spcBef>
                <a:spcPts val="0"/>
              </a:spcBef>
            </a:pPr>
            <a:r>
              <a:rPr lang="en"/>
              <a:t>Virtualized physical memory</a:t>
            </a:r>
          </a:p>
          <a:p>
            <a:pPr marL="457200" lvl="0" indent="-228600">
              <a:spcBef>
                <a:spcPts val="0"/>
              </a:spcBef>
            </a:pPr>
            <a:r>
              <a:rPr lang="en"/>
              <a:t>Virtualized I/O devices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Virtual CPUs</a:t>
            </a:r>
          </a:p>
        </p:txBody>
      </p:sp>
      <p:sp>
        <p:nvSpPr>
          <p:cNvPr id="122" name="Shape 12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No emulation of most instructions: code runs “raw” on hardware CPU</a:t>
            </a:r>
          </a:p>
          <a:p>
            <a:pPr marL="457200" lvl="0" indent="-228600" rtl="0">
              <a:spcBef>
                <a:spcPts val="0"/>
              </a:spcBef>
            </a:pPr>
            <a:r>
              <a:rPr lang="en"/>
              <a:t>Exception: privileged calls (TLB, device access) must be emulated by Disco</a:t>
            </a:r>
          </a:p>
          <a:p>
            <a:pPr marL="914400" lvl="1" indent="-228600" rtl="0">
              <a:spcBef>
                <a:spcPts val="0"/>
              </a:spcBef>
            </a:pPr>
            <a:r>
              <a:rPr lang="en"/>
              <a:t>Disco keeps process table for each vCPU for fast emulation</a:t>
            </a:r>
          </a:p>
          <a:p>
            <a:pPr marL="457200" lvl="0" indent="-228600" rtl="0">
              <a:spcBef>
                <a:spcPts val="0"/>
              </a:spcBef>
            </a:pPr>
            <a:r>
              <a:rPr lang="en"/>
              <a:t>vCPU scheduler to allow time-sharing on physical CPUs</a:t>
            </a:r>
          </a:p>
          <a:p>
            <a:pPr marL="457200" lvl="0" indent="-228600" rtl="0">
              <a:spcBef>
                <a:spcPts val="0"/>
              </a:spcBef>
            </a:pPr>
            <a:r>
              <a:rPr lang="en"/>
              <a:t>Compare to Xen paravirtualization?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Virtualized physical memory</a:t>
            </a:r>
          </a:p>
        </p:txBody>
      </p:sp>
      <p:sp>
        <p:nvSpPr>
          <p:cNvPr id="128" name="Shape 12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Offers uniform memory abstraction to commodity OSs, </a:t>
            </a:r>
          </a:p>
          <a:p>
            <a:pPr marL="914400" lvl="1" indent="-228600" rtl="0">
              <a:spcBef>
                <a:spcPts val="0"/>
              </a:spcBef>
            </a:pPr>
            <a:r>
              <a:rPr lang="en"/>
              <a:t>uses ccNUMA memory of multiprocessor</a:t>
            </a:r>
          </a:p>
          <a:p>
            <a:pPr marL="914400" lvl="1" indent="-228600" rtl="0">
              <a:spcBef>
                <a:spcPts val="0"/>
              </a:spcBef>
            </a:pPr>
            <a:r>
              <a:rPr lang="en"/>
              <a:t>Dynamic page migration/replication</a:t>
            </a:r>
          </a:p>
          <a:p>
            <a:pPr marL="457200" lvl="0" indent="-228600" rtl="0">
              <a:spcBef>
                <a:spcPts val="0"/>
              </a:spcBef>
            </a:pPr>
            <a:r>
              <a:rPr lang="en"/>
              <a:t>a small change to OS: Disco allocates shared memory </a:t>
            </a:r>
          </a:p>
          <a:p>
            <a:pPr marL="914400" lvl="1" indent="-228600" rtl="0">
              <a:spcBef>
                <a:spcPts val="0"/>
              </a:spcBef>
            </a:pPr>
            <a:r>
              <a:rPr lang="en"/>
              <a:t>regions that multiple VMs can access</a:t>
            </a:r>
          </a:p>
          <a:p>
            <a:pPr marL="914400" lvl="1" indent="-228600" rtl="0">
              <a:spcBef>
                <a:spcPts val="0"/>
              </a:spcBef>
            </a:pPr>
            <a:r>
              <a:rPr lang="en"/>
              <a:t>DB w/ shared buffer cache</a:t>
            </a:r>
          </a:p>
          <a:p>
            <a:pPr marL="457200" lvl="0" indent="-228600" rtl="0">
              <a:spcBef>
                <a:spcPts val="0"/>
              </a:spcBef>
            </a:pPr>
            <a:r>
              <a:rPr lang="en"/>
              <a:t>Drawback: redundant OS/application code</a:t>
            </a:r>
          </a:p>
          <a:p>
            <a:pPr marL="914400" lvl="1" indent="-228600" rtl="0">
              <a:spcBef>
                <a:spcPts val="0"/>
              </a:spcBef>
            </a:pPr>
            <a:r>
              <a:rPr lang="en"/>
              <a:t>Solution: Transparent sharing of redundant read-only pages like kernel code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Virtualized I/O devices</a:t>
            </a:r>
          </a:p>
        </p:txBody>
      </p:sp>
      <p:sp>
        <p:nvSpPr>
          <p:cNvPr id="134" name="Shape 13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No device virtualization really</a:t>
            </a:r>
          </a:p>
          <a:p>
            <a:pPr marL="457200" lvl="0" indent="-228600" rtl="0">
              <a:spcBef>
                <a:spcPts val="0"/>
              </a:spcBef>
            </a:pPr>
            <a:r>
              <a:rPr lang="en"/>
              <a:t>Add special VMM-specific device drivers to kernel of OS</a:t>
            </a:r>
          </a:p>
          <a:p>
            <a:pPr marL="457200" lvl="0" indent="-228600" rtl="0">
              <a:spcBef>
                <a:spcPts val="0"/>
              </a:spcBef>
            </a:pPr>
            <a:r>
              <a:rPr lang="en"/>
              <a:t>Pages handled using copy-on-write</a:t>
            </a:r>
          </a:p>
          <a:p>
            <a:pPr marL="914400" lvl="1" indent="-228600" rtl="0">
              <a:spcBef>
                <a:spcPts val="0"/>
              </a:spcBef>
            </a:pPr>
            <a:r>
              <a:rPr lang="en"/>
              <a:t>Works well for read-only</a:t>
            </a:r>
          </a:p>
          <a:p>
            <a:pPr marL="914400" lvl="1" indent="-228600" rtl="0">
              <a:spcBef>
                <a:spcPts val="0"/>
              </a:spcBef>
            </a:pPr>
            <a:r>
              <a:rPr lang="en"/>
              <a:t>Persistent disks only mounted on one VM</a:t>
            </a:r>
          </a:p>
          <a:p>
            <a:pPr marL="914400" lvl="1" indent="-228600" rtl="0">
              <a:spcBef>
                <a:spcPts val="0"/>
              </a:spcBef>
            </a:pPr>
            <a:r>
              <a:rPr lang="en"/>
              <a:t>VMs read other disks using NFS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pic>
        <p:nvPicPr>
          <p:cNvPr id="139" name="Shape 139"/>
          <p:cNvPicPr preferRelativeResize="0"/>
          <p:nvPr/>
        </p:nvPicPr>
        <p:blipFill>
          <a:blip r:embed="rId3">
            <a:alphaModFix/>
          </a:blip>
          <a:stretch>
            <a:fillRect/>
          </a:stretch>
        </p:blipFill>
        <p:spPr>
          <a:xfrm>
            <a:off x="665090" y="0"/>
            <a:ext cx="7813819" cy="5143500"/>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rtl="0">
              <a:lnSpc>
                <a:spcPct val="115000"/>
              </a:lnSpc>
              <a:spcBef>
                <a:spcPts val="0"/>
              </a:spcBef>
              <a:spcAft>
                <a:spcPts val="1600"/>
              </a:spcAft>
              <a:buNone/>
            </a:pPr>
            <a:r>
              <a:rPr lang="en" sz="1800" b="1">
                <a:solidFill>
                  <a:schemeClr val="dk2"/>
                </a:solidFill>
              </a:rPr>
              <a:t>How do they assess the quality of their solution?</a:t>
            </a:r>
          </a:p>
          <a:p>
            <a:pPr lvl="0" algn="ctr">
              <a:spcBef>
                <a:spcPts val="0"/>
              </a:spcBef>
              <a:buNone/>
            </a:pPr>
            <a:endParaRPr/>
          </a:p>
        </p:txBody>
      </p:sp>
      <p:sp>
        <p:nvSpPr>
          <p:cNvPr id="145" name="Shape 14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FLASH didn’t exist yet so used an OS simulator</a:t>
            </a:r>
          </a:p>
          <a:p>
            <a:pPr marL="914400" lvl="1" indent="-228600" rtl="0">
              <a:spcBef>
                <a:spcPts val="0"/>
              </a:spcBef>
            </a:pPr>
            <a:r>
              <a:rPr lang="en"/>
              <a:t>They weren’t able to simulate the machine particularly well</a:t>
            </a:r>
          </a:p>
          <a:p>
            <a:pPr marL="457200" lvl="0" indent="-228600" rtl="0">
              <a:spcBef>
                <a:spcPts val="0"/>
              </a:spcBef>
            </a:pPr>
            <a:r>
              <a:rPr lang="en"/>
              <a:t>No benchmarks for long-running or complicated processes</a:t>
            </a:r>
          </a:p>
          <a:p>
            <a:pPr marL="914400" lvl="1" indent="-228600" rtl="0">
              <a:spcBef>
                <a:spcPts val="0"/>
              </a:spcBef>
            </a:pPr>
            <a:r>
              <a:rPr lang="en"/>
              <a:t>Disco’s resource sharing policies were only superficially tested</a:t>
            </a:r>
          </a:p>
          <a:p>
            <a:pPr marL="457200" lvl="0" indent="-228600" rtl="0">
              <a:spcBef>
                <a:spcPts val="0"/>
              </a:spcBef>
            </a:pPr>
            <a:r>
              <a:rPr lang="en"/>
              <a:t>They focused on four uses cases</a:t>
            </a:r>
          </a:p>
          <a:p>
            <a:pPr marL="914400" lvl="1" indent="-228600" rtl="0">
              <a:spcBef>
                <a:spcPts val="0"/>
              </a:spcBef>
            </a:pPr>
            <a:r>
              <a:rPr lang="en"/>
              <a:t>Parallel compilation of GNU chess application</a:t>
            </a:r>
          </a:p>
          <a:p>
            <a:pPr marL="914400" lvl="1" indent="-228600" rtl="0">
              <a:spcBef>
                <a:spcPts val="0"/>
              </a:spcBef>
            </a:pPr>
            <a:r>
              <a:rPr lang="en"/>
              <a:t>Verilog simulation of hardware</a:t>
            </a:r>
          </a:p>
          <a:p>
            <a:pPr marL="914400" lvl="1" indent="-228600" rtl="0">
              <a:spcBef>
                <a:spcPts val="0"/>
              </a:spcBef>
            </a:pPr>
            <a:r>
              <a:rPr lang="en"/>
              <a:t>Raytracing</a:t>
            </a:r>
          </a:p>
          <a:p>
            <a:pPr marL="914400" lvl="1" indent="-228600">
              <a:spcBef>
                <a:spcPts val="0"/>
              </a:spcBef>
            </a:pPr>
            <a:r>
              <a:rPr lang="en"/>
              <a:t>Sybase RDBMS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pic>
        <p:nvPicPr>
          <p:cNvPr id="150" name="Shape 150"/>
          <p:cNvPicPr preferRelativeResize="0"/>
          <p:nvPr/>
        </p:nvPicPr>
        <p:blipFill>
          <a:blip r:embed="rId3">
            <a:alphaModFix/>
          </a:blip>
          <a:stretch>
            <a:fillRect/>
          </a:stretch>
        </p:blipFill>
        <p:spPr>
          <a:xfrm>
            <a:off x="1078775" y="409575"/>
            <a:ext cx="6841499" cy="4324350"/>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Thoughts/Questions?</a:t>
            </a:r>
          </a:p>
        </p:txBody>
      </p:sp>
      <p:sp>
        <p:nvSpPr>
          <p:cNvPr id="156" name="Shape 15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Do you prefer Disco’s virtualization approach or hardware multiplexing, e.g. Exokernels? Which do you think is better? </a:t>
            </a:r>
          </a:p>
          <a:p>
            <a:pPr marL="457200" lvl="0" indent="-228600" rtl="0">
              <a:spcBef>
                <a:spcPts val="0"/>
              </a:spcBef>
            </a:pPr>
            <a:r>
              <a:rPr lang="en"/>
              <a:t>Disco makes support for commodity OSs a first-class goal. </a:t>
            </a:r>
          </a:p>
          <a:p>
            <a:pPr marL="914400" lvl="1" indent="-228600" rtl="0">
              <a:spcBef>
                <a:spcPts val="0"/>
              </a:spcBef>
            </a:pPr>
            <a:r>
              <a:rPr lang="en"/>
              <a:t>Is this desirable? Does it lead to suboptimal design decisions? </a:t>
            </a:r>
          </a:p>
          <a:p>
            <a:pPr marL="914400" lvl="1" indent="-228600" rtl="0">
              <a:spcBef>
                <a:spcPts val="0"/>
              </a:spcBef>
            </a:pPr>
            <a:r>
              <a:rPr lang="en"/>
              <a:t>In OS research is it necessary to preserve backwards-compatibility?</a:t>
            </a:r>
          </a:p>
          <a:p>
            <a:pPr marL="457200" lvl="0" indent="-228600" rtl="0">
              <a:spcBef>
                <a:spcPts val="0"/>
              </a:spcBef>
            </a:pPr>
            <a:r>
              <a:rPr lang="en"/>
              <a:t>Does not having a real machine to test on hurt the paper? </a:t>
            </a:r>
          </a:p>
          <a:p>
            <a:pPr marL="457200" lvl="0" indent="-228600" rtl="0">
              <a:spcBef>
                <a:spcPts val="0"/>
              </a:spcBef>
            </a:pPr>
            <a:r>
              <a:rPr lang="en"/>
              <a:t>What did you really like about this paper?</a:t>
            </a:r>
          </a:p>
          <a:p>
            <a:pPr marL="457200" lvl="0" indent="-228600">
              <a:spcBef>
                <a:spcPts val="0"/>
              </a:spcBef>
            </a:pPr>
            <a:r>
              <a:rPr lang="en"/>
              <a:t>What did you really not like about this paper?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445025"/>
            <a:ext cx="8520600" cy="1015500"/>
          </a:xfrm>
          <a:prstGeom prst="rect">
            <a:avLst/>
          </a:prstGeom>
        </p:spPr>
        <p:txBody>
          <a:bodyPr lIns="91425" tIns="91425" rIns="91425" bIns="91425" anchor="t" anchorCtr="0">
            <a:noAutofit/>
          </a:bodyPr>
          <a:lstStyle/>
          <a:p>
            <a:pPr lvl="0" algn="ctr" rtl="0">
              <a:spcBef>
                <a:spcPts val="0"/>
              </a:spcBef>
              <a:buClr>
                <a:srgbClr val="000000"/>
              </a:buClr>
              <a:buSzPct val="39285"/>
              <a:buFont typeface="Arial"/>
              <a:buNone/>
            </a:pPr>
            <a:r>
              <a:rPr lang="en"/>
              <a:t>The Multikernel: A new OS architecture for scalable multicore systems</a:t>
            </a:r>
          </a:p>
          <a:p>
            <a:pPr lvl="0" algn="ctr" rtl="0">
              <a:spcBef>
                <a:spcPts val="0"/>
              </a:spcBef>
              <a:buClr>
                <a:srgbClr val="000000"/>
              </a:buClr>
              <a:buSzPct val="78571"/>
              <a:buFont typeface="Arial"/>
              <a:buNone/>
            </a:pPr>
            <a:r>
              <a:rPr lang="en" sz="1400"/>
              <a:t>Andrew Baumann, Paul Barham, Pierre-Evariste Dagand, Tim Harrisy, Rebecca Isaacs, Simon Peter , Tim Roscoe, Adrian Schüpbach, and Akhilesh Singhania</a:t>
            </a:r>
          </a:p>
        </p:txBody>
      </p:sp>
      <p:sp>
        <p:nvSpPr>
          <p:cNvPr id="162" name="Shape 162"/>
          <p:cNvSpPr txBox="1">
            <a:spLocks noGrp="1"/>
          </p:cNvSpPr>
          <p:nvPr>
            <p:ph type="body" idx="1"/>
          </p:nvPr>
        </p:nvSpPr>
        <p:spPr>
          <a:xfrm>
            <a:off x="311700" y="2212150"/>
            <a:ext cx="8520600" cy="2466000"/>
          </a:xfrm>
          <a:prstGeom prst="rect">
            <a:avLst/>
          </a:prstGeom>
        </p:spPr>
        <p:txBody>
          <a:bodyPr lIns="91425" tIns="91425" rIns="91425" bIns="91425" anchor="t" anchorCtr="0">
            <a:noAutofit/>
          </a:bodyPr>
          <a:lstStyle/>
          <a:p>
            <a:pPr marL="457200" lvl="0" indent="-228600" rtl="0">
              <a:spcBef>
                <a:spcPts val="0"/>
              </a:spcBef>
            </a:pPr>
            <a:r>
              <a:rPr lang="en"/>
              <a:t>What is the problem being considered?</a:t>
            </a:r>
          </a:p>
          <a:p>
            <a:pPr marL="914400" lvl="1" indent="-228600" rtl="0">
              <a:spcBef>
                <a:spcPts val="0"/>
              </a:spcBef>
            </a:pPr>
            <a:r>
              <a:rPr lang="en"/>
              <a:t>Diversity in systems, diversity in cores, diversity in multiprocessor architectures</a:t>
            </a:r>
          </a:p>
          <a:p>
            <a:pPr marL="457200" lvl="0" indent="-228600" rtl="0">
              <a:spcBef>
                <a:spcPts val="0"/>
              </a:spcBef>
            </a:pPr>
            <a:r>
              <a:rPr lang="en"/>
              <a:t>What is the authors’ solution to this problem?</a:t>
            </a:r>
          </a:p>
          <a:p>
            <a:pPr marL="914400" lvl="1" indent="-228600" rtl="0">
              <a:spcBef>
                <a:spcPts val="0"/>
              </a:spcBef>
            </a:pPr>
            <a:r>
              <a:rPr lang="en"/>
              <a:t>New OS structure: “multikernel”</a:t>
            </a:r>
          </a:p>
          <a:p>
            <a:pPr marL="457200" lvl="0" indent="-228600" rtl="0">
              <a:spcBef>
                <a:spcPts val="0"/>
              </a:spcBef>
            </a:pPr>
            <a:r>
              <a:rPr lang="en"/>
              <a:t>How do they assess the quality of their solution?</a:t>
            </a:r>
          </a:p>
          <a:p>
            <a:pPr marL="914400" lvl="1" indent="-228600" rtl="0">
              <a:spcBef>
                <a:spcPts val="0"/>
              </a:spcBef>
            </a:pPr>
            <a:r>
              <a:rPr lang="en"/>
              <a:t>Various benchmarks for cache coherence, RPC overhead</a:t>
            </a:r>
          </a:p>
          <a:p>
            <a:pPr marL="914400" lvl="1" indent="-228600" rtl="0">
              <a:spcBef>
                <a:spcPts val="0"/>
              </a:spcBef>
            </a:pPr>
            <a:r>
              <a:rPr lang="en"/>
              <a:t>TLB shootdown case study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papers will we be discussing?</a:t>
            </a:r>
          </a:p>
        </p:txBody>
      </p:sp>
      <p:sp>
        <p:nvSpPr>
          <p:cNvPr id="62" name="Shape 6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spcAft>
                <a:spcPts val="0"/>
              </a:spcAft>
              <a:buClr>
                <a:schemeClr val="dk1"/>
              </a:buClr>
              <a:buSzPct val="100000"/>
              <a:buFont typeface="Arial"/>
              <a:buNone/>
            </a:pPr>
            <a:r>
              <a:rPr lang="en" sz="1100">
                <a:solidFill>
                  <a:srgbClr val="000000"/>
                </a:solidFill>
                <a:highlight>
                  <a:srgbClr val="FFFFFF"/>
                </a:highlight>
              </a:rPr>
              <a:t>The Multikernel: A new OS architecture for scalable multicore systems</a:t>
            </a:r>
            <a:r>
              <a:rPr lang="en" sz="1100">
                <a:solidFill>
                  <a:schemeClr val="dk1"/>
                </a:solidFill>
                <a:highlight>
                  <a:srgbClr val="FFFFFF"/>
                </a:highlight>
              </a:rPr>
              <a:t>.  Andrew Baumann, Paul Barham, Pierre-Evariste Dagand, Tim Harrisy, Rebecca Isaacs, Simon Peter , Tim Roscoe, Adrian Schüpbach, and Akhilesh Singhania . </a:t>
            </a:r>
            <a:r>
              <a:rPr lang="en" sz="1100" i="1">
                <a:solidFill>
                  <a:schemeClr val="dk1"/>
                </a:solidFill>
                <a:highlight>
                  <a:srgbClr val="FFFFFF"/>
                </a:highlight>
              </a:rPr>
              <a:t>Proceedings of the Twenty-Second ACM Symposium on Operating Systems Principles</a:t>
            </a:r>
            <a:r>
              <a:rPr lang="en" sz="1100">
                <a:solidFill>
                  <a:schemeClr val="dk1"/>
                </a:solidFill>
                <a:highlight>
                  <a:srgbClr val="FFFFFF"/>
                </a:highlight>
              </a:rPr>
              <a:t> (Austin, Texas, United States), ACM, 2009. </a:t>
            </a:r>
          </a:p>
          <a:p>
            <a:pPr lvl="0">
              <a:spcBef>
                <a:spcPts val="0"/>
              </a:spcBef>
              <a:spcAft>
                <a:spcPts val="0"/>
              </a:spcAft>
              <a:buClr>
                <a:schemeClr val="dk1"/>
              </a:buClr>
              <a:buSzPct val="100000"/>
              <a:buFont typeface="Arial"/>
              <a:buNone/>
            </a:pPr>
            <a:endParaRPr sz="1100">
              <a:solidFill>
                <a:schemeClr val="dk1"/>
              </a:solidFill>
              <a:highlight>
                <a:srgbClr val="FFFFFF"/>
              </a:highlight>
            </a:endParaRPr>
          </a:p>
          <a:p>
            <a:pPr lvl="0">
              <a:spcBef>
                <a:spcPts val="0"/>
              </a:spcBef>
              <a:buNone/>
            </a:pPr>
            <a:r>
              <a:rPr lang="en" sz="1100">
                <a:solidFill>
                  <a:schemeClr val="dk1"/>
                </a:solidFill>
                <a:highlight>
                  <a:srgbClr val="FFFFFF"/>
                </a:highlight>
              </a:rPr>
              <a:t>Disco: Running Commodity Operating Systems on Scalable Multiprocessors, Edouard Bugnion, Scott Devine, and Mendel Rosenblum. </a:t>
            </a:r>
            <a:r>
              <a:rPr lang="en" sz="1100" i="1">
                <a:solidFill>
                  <a:schemeClr val="dk1"/>
                </a:solidFill>
                <a:highlight>
                  <a:srgbClr val="FFFFFF"/>
                </a:highlight>
              </a:rPr>
              <a:t>16th ACM symposium on Operating systems principles (SOSP)</a:t>
            </a:r>
            <a:r>
              <a:rPr lang="en" sz="1100">
                <a:solidFill>
                  <a:schemeClr val="dk1"/>
                </a:solidFill>
                <a:highlight>
                  <a:srgbClr val="FFFFFF"/>
                </a:highlight>
              </a:rPr>
              <a:t>, October 1997, pages 143--156.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337550" y="1184800"/>
            <a:ext cx="8520600" cy="3416400"/>
          </a:xfrm>
          <a:prstGeom prst="rect">
            <a:avLst/>
          </a:prstGeom>
        </p:spPr>
        <p:txBody>
          <a:bodyPr lIns="91425" tIns="91425" rIns="91425" bIns="91425" anchor="ctr" anchorCtr="0">
            <a:noAutofit/>
          </a:bodyPr>
          <a:lstStyle/>
          <a:p>
            <a:pPr marL="457200" lvl="0" indent="-228600" algn="ctr" rtl="0">
              <a:spcBef>
                <a:spcPts val="0"/>
              </a:spcBef>
              <a:buAutoNum type="arabicPeriod"/>
            </a:pPr>
            <a:r>
              <a:rPr lang="en"/>
              <a:t>Make all inter-core communication explicit.</a:t>
            </a:r>
          </a:p>
          <a:p>
            <a:pPr lvl="0" algn="ctr" rtl="0">
              <a:spcBef>
                <a:spcPts val="0"/>
              </a:spcBef>
              <a:buNone/>
            </a:pPr>
            <a:endParaRPr/>
          </a:p>
          <a:p>
            <a:pPr marL="457200" lvl="0" indent="-228600" algn="ctr" rtl="0">
              <a:spcBef>
                <a:spcPts val="0"/>
              </a:spcBef>
              <a:buAutoNum type="arabicPeriod"/>
            </a:pPr>
            <a:r>
              <a:rPr lang="en"/>
              <a:t>Make OS structure hardware-neutral.</a:t>
            </a:r>
          </a:p>
          <a:p>
            <a:pPr lvl="0" algn="ctr" rtl="0">
              <a:spcBef>
                <a:spcPts val="0"/>
              </a:spcBef>
              <a:buNone/>
            </a:pPr>
            <a:endParaRPr/>
          </a:p>
          <a:p>
            <a:pPr marL="457200" lvl="0" indent="-228600" algn="ctr">
              <a:spcBef>
                <a:spcPts val="0"/>
              </a:spcBef>
              <a:buAutoNum type="arabicPeriod"/>
            </a:pPr>
            <a:r>
              <a:rPr lang="en"/>
              <a:t>View state as replicated instead of shared.</a:t>
            </a:r>
          </a:p>
        </p:txBody>
      </p:sp>
      <p:sp>
        <p:nvSpPr>
          <p:cNvPr id="168" name="Shape 168"/>
          <p:cNvSpPr txBox="1"/>
          <p:nvPr/>
        </p:nvSpPr>
        <p:spPr>
          <a:xfrm>
            <a:off x="710850" y="420050"/>
            <a:ext cx="4452600" cy="542700"/>
          </a:xfrm>
          <a:prstGeom prst="rect">
            <a:avLst/>
          </a:prstGeom>
          <a:noFill/>
          <a:ln>
            <a:noFill/>
          </a:ln>
        </p:spPr>
        <p:txBody>
          <a:bodyPr lIns="91425" tIns="91425" rIns="91425" bIns="91425" anchor="t" anchorCtr="0">
            <a:noAutofit/>
          </a:bodyPr>
          <a:lstStyle/>
          <a:p>
            <a:pPr lvl="0">
              <a:spcBef>
                <a:spcPts val="0"/>
              </a:spcBef>
              <a:buNone/>
            </a:pPr>
            <a:r>
              <a:rPr lang="en"/>
              <a:t>Three key ideas: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marL="457200" lvl="0" indent="-342900" algn="ctr" rtl="0">
              <a:lnSpc>
                <a:spcPct val="115000"/>
              </a:lnSpc>
              <a:spcBef>
                <a:spcPts val="0"/>
              </a:spcBef>
              <a:spcAft>
                <a:spcPts val="1600"/>
              </a:spcAft>
              <a:buClr>
                <a:schemeClr val="dk2"/>
              </a:buClr>
              <a:buSzPct val="100000"/>
              <a:buAutoNum type="arabicPeriod"/>
            </a:pPr>
            <a:r>
              <a:rPr lang="en" sz="1800">
                <a:solidFill>
                  <a:schemeClr val="dk2"/>
                </a:solidFill>
              </a:rPr>
              <a:t>Make all inter-core communication explicit.</a:t>
            </a:r>
          </a:p>
        </p:txBody>
      </p:sp>
      <p:sp>
        <p:nvSpPr>
          <p:cNvPr id="174" name="Shape 17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Inter-core communiation uses explicit messages</a:t>
            </a:r>
          </a:p>
          <a:p>
            <a:pPr marL="914400" lvl="1" indent="-228600" rtl="0">
              <a:spcBef>
                <a:spcPts val="0"/>
              </a:spcBef>
            </a:pPr>
            <a:r>
              <a:rPr lang="en"/>
              <a:t>Avoids shared memory</a:t>
            </a:r>
          </a:p>
          <a:p>
            <a:pPr marL="457200" lvl="0" indent="-228600" rtl="0">
              <a:spcBef>
                <a:spcPts val="0"/>
              </a:spcBef>
            </a:pPr>
            <a:r>
              <a:rPr lang="en"/>
              <a:t>Multiprocessors look more and more like networks</a:t>
            </a:r>
          </a:p>
          <a:p>
            <a:pPr marL="914400" lvl="1" indent="-228600" rtl="0">
              <a:spcBef>
                <a:spcPts val="0"/>
              </a:spcBef>
            </a:pPr>
            <a:r>
              <a:rPr lang="en"/>
              <a:t>Using messages allows easy pipelining/batching</a:t>
            </a:r>
          </a:p>
          <a:p>
            <a:pPr marL="914400" lvl="1" indent="-228600" rtl="0">
              <a:spcBef>
                <a:spcPts val="0"/>
              </a:spcBef>
            </a:pPr>
            <a:r>
              <a:rPr lang="en"/>
              <a:t>Makes interconnect use more efficient</a:t>
            </a:r>
          </a:p>
          <a:p>
            <a:pPr marL="457200" lvl="0" indent="-228600" rtl="0">
              <a:spcBef>
                <a:spcPts val="0"/>
              </a:spcBef>
            </a:pPr>
            <a:r>
              <a:rPr lang="en"/>
              <a:t>Automated analysis/formal verification</a:t>
            </a:r>
          </a:p>
          <a:p>
            <a:pPr marL="914400" lvl="1" indent="-228600">
              <a:spcBef>
                <a:spcPts val="0"/>
              </a:spcBef>
            </a:pPr>
            <a:r>
              <a:rPr lang="en"/>
              <a:t>Calculi for reasoning about concurrency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marL="457200" lvl="0" indent="-342900" algn="ctr" rtl="0">
              <a:lnSpc>
                <a:spcPct val="115000"/>
              </a:lnSpc>
              <a:spcBef>
                <a:spcPts val="0"/>
              </a:spcBef>
              <a:spcAft>
                <a:spcPts val="1600"/>
              </a:spcAft>
              <a:buClr>
                <a:schemeClr val="dk2"/>
              </a:buClr>
              <a:buSzPct val="100000"/>
              <a:buAutoNum type="arabicPeriod" startAt="2"/>
            </a:pPr>
            <a:r>
              <a:rPr lang="en" sz="1800">
                <a:solidFill>
                  <a:schemeClr val="dk2"/>
                </a:solidFill>
              </a:rPr>
              <a:t>Make OS structure hardware-neutral.</a:t>
            </a:r>
          </a:p>
        </p:txBody>
      </p:sp>
      <p:sp>
        <p:nvSpPr>
          <p:cNvPr id="180" name="Shape 18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Separate OS structure from physical instantiation: abstraction!</a:t>
            </a:r>
          </a:p>
          <a:p>
            <a:pPr marL="914400" lvl="1" indent="-228600" rtl="0">
              <a:spcBef>
                <a:spcPts val="0"/>
              </a:spcBef>
            </a:pPr>
            <a:r>
              <a:rPr lang="en"/>
              <a:t>Only message transport and hardware interfaces are machine-specific</a:t>
            </a:r>
          </a:p>
          <a:p>
            <a:pPr marL="457200" lvl="0" indent="-228600" rtl="0">
              <a:spcBef>
                <a:spcPts val="0"/>
              </a:spcBef>
            </a:pPr>
            <a:r>
              <a:rPr lang="en"/>
              <a:t>Minimizes code change to OS</a:t>
            </a:r>
          </a:p>
          <a:p>
            <a:pPr marL="457200" lvl="0" indent="-228600" rtl="0">
              <a:spcBef>
                <a:spcPts val="0"/>
              </a:spcBef>
            </a:pPr>
            <a:r>
              <a:rPr lang="en"/>
              <a:t>Separate IPC protocols from hardware implementation</a:t>
            </a:r>
          </a:p>
          <a:p>
            <a:pPr marL="914400" lvl="1" indent="-228600">
              <a:spcBef>
                <a:spcPts val="0"/>
              </a:spcBef>
            </a:pPr>
            <a:r>
              <a:rPr lang="en"/>
              <a:t>Performance/extensibility benefits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marL="457200" lvl="0" indent="-342900" algn="ctr" rtl="0">
              <a:lnSpc>
                <a:spcPct val="115000"/>
              </a:lnSpc>
              <a:spcBef>
                <a:spcPts val="0"/>
              </a:spcBef>
              <a:spcAft>
                <a:spcPts val="1600"/>
              </a:spcAft>
              <a:buClr>
                <a:schemeClr val="dk2"/>
              </a:buClr>
              <a:buSzPct val="100000"/>
              <a:buAutoNum type="arabicPeriod" startAt="3"/>
            </a:pPr>
            <a:r>
              <a:rPr lang="en" sz="1800">
                <a:solidFill>
                  <a:schemeClr val="dk2"/>
                </a:solidFill>
              </a:rPr>
              <a:t>View state as replicated instead of shared.</a:t>
            </a:r>
          </a:p>
        </p:txBody>
      </p:sp>
      <p:sp>
        <p:nvSpPr>
          <p:cNvPr id="186" name="Shape 18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Shared state is accessed as a local replica</a:t>
            </a:r>
          </a:p>
          <a:p>
            <a:pPr marL="457200" lvl="0" indent="-228600" rtl="0">
              <a:spcBef>
                <a:spcPts val="0"/>
              </a:spcBef>
            </a:pPr>
            <a:r>
              <a:rPr lang="en"/>
              <a:t>Shared state consistency through messages</a:t>
            </a:r>
          </a:p>
          <a:p>
            <a:pPr marL="914400" lvl="1" indent="-228600" rtl="0">
              <a:spcBef>
                <a:spcPts val="0"/>
              </a:spcBef>
            </a:pPr>
            <a:r>
              <a:rPr lang="en"/>
              <a:t>Consistency reqs tunable using diff protocols</a:t>
            </a:r>
          </a:p>
          <a:p>
            <a:pPr marL="457200" lvl="0" indent="-228600" rtl="0">
              <a:spcBef>
                <a:spcPts val="0"/>
              </a:spcBef>
            </a:pPr>
            <a:r>
              <a:rPr lang="en"/>
              <a:t>Reduces interconnect traffic and synchronization overhead</a:t>
            </a:r>
          </a:p>
          <a:p>
            <a:pPr marL="914400" lvl="1" indent="-228600">
              <a:spcBef>
                <a:spcPts val="0"/>
              </a:spcBef>
            </a:pPr>
            <a:r>
              <a:rPr lang="en"/>
              <a:t>Fault-tolerant to failures in CPUs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pic>
        <p:nvPicPr>
          <p:cNvPr id="191" name="Shape 191" descr="multikernel.png"/>
          <p:cNvPicPr preferRelativeResize="0"/>
          <p:nvPr/>
        </p:nvPicPr>
        <p:blipFill>
          <a:blip r:embed="rId3">
            <a:alphaModFix/>
          </a:blip>
          <a:stretch>
            <a:fillRect/>
          </a:stretch>
        </p:blipFill>
        <p:spPr>
          <a:xfrm>
            <a:off x="536200" y="0"/>
            <a:ext cx="8071600" cy="4782025"/>
          </a:xfrm>
          <a:prstGeom prst="rect">
            <a:avLst/>
          </a:prstGeom>
          <a:noFill/>
          <a:ln>
            <a:noFill/>
          </a:ln>
        </p:spPr>
      </p:pic>
      <p:sp>
        <p:nvSpPr>
          <p:cNvPr id="192" name="Shape 192"/>
          <p:cNvSpPr txBox="1"/>
          <p:nvPr/>
        </p:nvSpPr>
        <p:spPr>
          <a:xfrm>
            <a:off x="710850" y="4782025"/>
            <a:ext cx="2914500" cy="361800"/>
          </a:xfrm>
          <a:prstGeom prst="rect">
            <a:avLst/>
          </a:prstGeom>
          <a:noFill/>
          <a:ln>
            <a:noFill/>
          </a:ln>
        </p:spPr>
        <p:txBody>
          <a:bodyPr lIns="91425" tIns="91425" rIns="91425" bIns="91425" anchor="t" anchorCtr="0">
            <a:noAutofit/>
          </a:bodyPr>
          <a:lstStyle/>
          <a:p>
            <a:pPr lvl="0">
              <a:spcBef>
                <a:spcPts val="0"/>
              </a:spcBef>
              <a:buNone/>
            </a:pPr>
            <a:r>
              <a:rPr lang="en" sz="1200"/>
              <a:t>(Taken from the Multikernel paper)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Thoughts/questions?</a:t>
            </a:r>
          </a:p>
        </p:txBody>
      </p:sp>
      <p:sp>
        <p:nvSpPr>
          <p:cNvPr id="198" name="Shape 198"/>
          <p:cNvSpPr txBox="1">
            <a:spLocks noGrp="1"/>
          </p:cNvSpPr>
          <p:nvPr>
            <p:ph type="body" idx="1"/>
          </p:nvPr>
        </p:nvSpPr>
        <p:spPr>
          <a:xfrm>
            <a:off x="280325"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Relying on distributed protocols for consistency of shared state</a:t>
            </a:r>
          </a:p>
          <a:p>
            <a:pPr marL="914400" lvl="1" indent="-228600" rtl="0">
              <a:spcBef>
                <a:spcPts val="0"/>
              </a:spcBef>
            </a:pPr>
            <a:r>
              <a:rPr lang="en"/>
              <a:t>Good idea/bad idea? Why?</a:t>
            </a:r>
          </a:p>
          <a:p>
            <a:pPr marL="457200" lvl="0" indent="-228600" rtl="0">
              <a:spcBef>
                <a:spcPts val="0"/>
              </a:spcBef>
            </a:pPr>
            <a:r>
              <a:rPr lang="en"/>
              <a:t>Multikernels do not target support for commodity OS</a:t>
            </a:r>
          </a:p>
          <a:p>
            <a:pPr marL="914400" lvl="1" indent="-228600" rtl="0">
              <a:spcBef>
                <a:spcPts val="0"/>
              </a:spcBef>
            </a:pPr>
            <a:r>
              <a:rPr lang="en"/>
              <a:t>Good idea/bad idea? Why?</a:t>
            </a:r>
          </a:p>
          <a:p>
            <a:pPr marL="457200" lvl="0" indent="-228600" rtl="0">
              <a:spcBef>
                <a:spcPts val="0"/>
              </a:spcBef>
            </a:pPr>
            <a:r>
              <a:rPr lang="en"/>
              <a:t>Is their “system-as-network” model accurate? Should the interconnect be treated like other communication channels?</a:t>
            </a:r>
          </a:p>
          <a:p>
            <a:pPr marL="457200" lvl="0" indent="-228600" rtl="0">
              <a:spcBef>
                <a:spcPts val="0"/>
              </a:spcBef>
            </a:pPr>
            <a:r>
              <a:rPr lang="en"/>
              <a:t>What did you really like about this paper?</a:t>
            </a:r>
          </a:p>
          <a:p>
            <a:pPr marL="457200" lvl="0" indent="-228600">
              <a:spcBef>
                <a:spcPts val="0"/>
              </a:spcBef>
            </a:pPr>
            <a:r>
              <a:rPr lang="en"/>
              <a:t>What did you really not like about this paper?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What connects these two papers?</a:t>
            </a:r>
          </a:p>
        </p:txBody>
      </p:sp>
      <p:sp>
        <p:nvSpPr>
          <p:cNvPr id="204" name="Shape 204"/>
          <p:cNvSpPr txBox="1">
            <a:spLocks noGrp="1"/>
          </p:cNvSpPr>
          <p:nvPr>
            <p:ph type="body" idx="1"/>
          </p:nvPr>
        </p:nvSpPr>
        <p:spPr>
          <a:xfrm>
            <a:off x="311700" y="2183400"/>
            <a:ext cx="8520600" cy="2385600"/>
          </a:xfrm>
          <a:prstGeom prst="rect">
            <a:avLst/>
          </a:prstGeom>
        </p:spPr>
        <p:txBody>
          <a:bodyPr lIns="91425" tIns="91425" rIns="91425" bIns="91425" anchor="t" anchorCtr="0">
            <a:noAutofit/>
          </a:bodyPr>
          <a:lstStyle/>
          <a:p>
            <a:pPr lvl="0" algn="ctr">
              <a:spcBef>
                <a:spcPts val="0"/>
              </a:spcBef>
              <a:buNone/>
            </a:pPr>
            <a:r>
              <a:rPr lang="en"/>
              <a:t>Multiprocessing! NUMA!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High-level context</a:t>
            </a:r>
          </a:p>
        </p:txBody>
      </p:sp>
      <p:sp>
        <p:nvSpPr>
          <p:cNvPr id="68" name="Shape 6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a:spcBef>
                <a:spcPts val="0"/>
              </a:spcBef>
            </a:pPr>
            <a:r>
              <a:rPr lang="en"/>
              <a:t>General-purpose operating systems must run efficiently on many different architectures. </a:t>
            </a:r>
          </a:p>
          <a:p>
            <a:pPr marL="914400" lvl="1" indent="-228600">
              <a:spcBef>
                <a:spcPts val="0"/>
              </a:spcBef>
            </a:pPr>
            <a:r>
              <a:rPr lang="en"/>
              <a:t>Multiprocessing</a:t>
            </a:r>
          </a:p>
          <a:p>
            <a:pPr marL="914400" lvl="1" indent="-228600" rtl="0">
              <a:spcBef>
                <a:spcPts val="0"/>
              </a:spcBef>
            </a:pPr>
            <a:r>
              <a:rPr lang="en"/>
              <a:t>Non-uniform memory access (NUMA)</a:t>
            </a:r>
          </a:p>
          <a:p>
            <a:pPr marL="1371600" lvl="2" indent="-228600" rtl="0">
              <a:spcBef>
                <a:spcPts val="0"/>
              </a:spcBef>
            </a:pPr>
            <a:r>
              <a:rPr lang="en"/>
              <a:t>(Cache coherence?)</a:t>
            </a:r>
          </a:p>
          <a:p>
            <a:pPr marL="457200" lvl="0" indent="-228600" rtl="0">
              <a:spcBef>
                <a:spcPts val="0"/>
              </a:spcBef>
            </a:pPr>
            <a:r>
              <a:rPr lang="en"/>
              <a:t>Commodity, general-purpose OSs are not designed to do this</a:t>
            </a:r>
          </a:p>
          <a:p>
            <a:pPr marL="914400" lvl="1" indent="-228600" rtl="0">
              <a:spcBef>
                <a:spcPts val="0"/>
              </a:spcBef>
            </a:pPr>
            <a:r>
              <a:rPr lang="en"/>
              <a:t>Rewriting them should be avoided</a:t>
            </a:r>
          </a:p>
          <a:p>
            <a:pPr marL="457200" lvl="0" indent="-228600" rtl="0">
              <a:spcBef>
                <a:spcPts val="0"/>
              </a:spcBef>
            </a:pPr>
            <a:r>
              <a:rPr lang="en"/>
              <a:t>Exokernels (1995), SPIN (1996)</a:t>
            </a:r>
          </a:p>
          <a:p>
            <a:pPr marL="0" lvl="0" indent="0">
              <a:spcBef>
                <a:spcPts val="0"/>
              </a:spcBef>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pic>
        <p:nvPicPr>
          <p:cNvPr id="73" name="Shape 73"/>
          <p:cNvPicPr preferRelativeResize="0"/>
          <p:nvPr/>
        </p:nvPicPr>
        <p:blipFill>
          <a:blip r:embed="rId3">
            <a:alphaModFix/>
          </a:blip>
          <a:stretch>
            <a:fillRect/>
          </a:stretch>
        </p:blipFill>
        <p:spPr>
          <a:xfrm>
            <a:off x="1227500" y="278874"/>
            <a:ext cx="6688999" cy="4300075"/>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pic>
        <p:nvPicPr>
          <p:cNvPr id="78" name="Shape 78"/>
          <p:cNvPicPr preferRelativeResize="0"/>
          <p:nvPr/>
        </p:nvPicPr>
        <p:blipFill>
          <a:blip r:embed="rId3">
            <a:alphaModFix/>
          </a:blip>
          <a:stretch>
            <a:fillRect/>
          </a:stretch>
        </p:blipFill>
        <p:spPr>
          <a:xfrm>
            <a:off x="1344066" y="0"/>
            <a:ext cx="6455867" cy="514350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600" cy="944400"/>
          </a:xfrm>
          <a:prstGeom prst="rect">
            <a:avLst/>
          </a:prstGeom>
        </p:spPr>
        <p:txBody>
          <a:bodyPr lIns="91425" tIns="91425" rIns="91425" bIns="91425" anchor="t" anchorCtr="0">
            <a:noAutofit/>
          </a:bodyPr>
          <a:lstStyle/>
          <a:p>
            <a:pPr lvl="0" algn="ctr" rtl="0">
              <a:spcBef>
                <a:spcPts val="0"/>
              </a:spcBef>
              <a:buClr>
                <a:srgbClr val="000000"/>
              </a:buClr>
              <a:buSzPct val="39285"/>
              <a:buFont typeface="Arial"/>
              <a:buNone/>
            </a:pPr>
            <a:r>
              <a:rPr lang="en"/>
              <a:t>Disco: Running Commodity Operating Systems on Scalable Multiprocessors</a:t>
            </a:r>
          </a:p>
          <a:p>
            <a:pPr lvl="0" algn="ctr">
              <a:spcBef>
                <a:spcPts val="0"/>
              </a:spcBef>
              <a:buClr>
                <a:srgbClr val="000000"/>
              </a:buClr>
              <a:buSzPct val="78571"/>
              <a:buFont typeface="Arial"/>
              <a:buNone/>
            </a:pPr>
            <a:r>
              <a:rPr lang="en" sz="1400"/>
              <a:t>Edouard Bugnion, Scott Devine, and Mendel Rosenblum</a:t>
            </a:r>
          </a:p>
        </p:txBody>
      </p:sp>
      <p:sp>
        <p:nvSpPr>
          <p:cNvPr id="84" name="Shape 84"/>
          <p:cNvSpPr txBox="1">
            <a:spLocks noGrp="1"/>
          </p:cNvSpPr>
          <p:nvPr>
            <p:ph type="body" idx="1"/>
          </p:nvPr>
        </p:nvSpPr>
        <p:spPr>
          <a:xfrm>
            <a:off x="311700" y="1948150"/>
            <a:ext cx="8520600" cy="3021300"/>
          </a:xfrm>
          <a:prstGeom prst="rect">
            <a:avLst/>
          </a:prstGeom>
        </p:spPr>
        <p:txBody>
          <a:bodyPr lIns="91425" tIns="91425" rIns="91425" bIns="91425" anchor="t" anchorCtr="0">
            <a:noAutofit/>
          </a:bodyPr>
          <a:lstStyle/>
          <a:p>
            <a:pPr marL="457200" lvl="0" indent="-228600">
              <a:spcBef>
                <a:spcPts val="0"/>
              </a:spcBef>
            </a:pPr>
            <a:r>
              <a:rPr lang="en"/>
              <a:t>What is the problem being considered?</a:t>
            </a:r>
          </a:p>
          <a:p>
            <a:pPr marL="914400" lvl="1" indent="-228600" rtl="0">
              <a:spcBef>
                <a:spcPts val="0"/>
              </a:spcBef>
            </a:pPr>
            <a:r>
              <a:rPr lang="en"/>
              <a:t>Multiprocessing requires extensive OS rewrites</a:t>
            </a:r>
          </a:p>
          <a:p>
            <a:pPr marL="914400" lvl="1" indent="-228600">
              <a:spcBef>
                <a:spcPts val="0"/>
              </a:spcBef>
            </a:pPr>
            <a:r>
              <a:rPr lang="en"/>
              <a:t>NUMA is hard, more rewrites</a:t>
            </a:r>
          </a:p>
          <a:p>
            <a:pPr lvl="0">
              <a:spcBef>
                <a:spcPts val="0"/>
              </a:spcBef>
              <a:buNone/>
            </a:pPr>
            <a:endParaRPr/>
          </a:p>
        </p:txBody>
      </p:sp>
      <p:pic>
        <p:nvPicPr>
          <p:cNvPr id="85" name="Shape 85" descr="This image rendered as PNG in ..."/>
          <p:cNvPicPr preferRelativeResize="0"/>
          <p:nvPr/>
        </p:nvPicPr>
        <p:blipFill>
          <a:blip r:embed="rId3">
            <a:alphaModFix/>
          </a:blip>
          <a:stretch>
            <a:fillRect/>
          </a:stretch>
        </p:blipFill>
        <p:spPr>
          <a:xfrm>
            <a:off x="2028000" y="4099550"/>
            <a:ext cx="5336750" cy="869900"/>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lnSpc>
                <a:spcPct val="115000"/>
              </a:lnSpc>
              <a:spcBef>
                <a:spcPts val="0"/>
              </a:spcBef>
              <a:spcAft>
                <a:spcPts val="1600"/>
              </a:spcAft>
              <a:buNone/>
            </a:pPr>
            <a:r>
              <a:rPr lang="en" sz="1800">
                <a:solidFill>
                  <a:schemeClr val="dk2"/>
                </a:solidFill>
              </a:rPr>
              <a:t>What is the authors’ solution to this problem?</a:t>
            </a:r>
          </a:p>
          <a:p>
            <a:pPr lvl="0">
              <a:spcBef>
                <a:spcPts val="0"/>
              </a:spcBef>
              <a:buNone/>
            </a:pPr>
            <a:endParaRPr/>
          </a:p>
        </p:txBody>
      </p:sp>
      <p:sp>
        <p:nvSpPr>
          <p:cNvPr id="91" name="Shape 91"/>
          <p:cNvSpPr txBox="1">
            <a:spLocks noGrp="1"/>
          </p:cNvSpPr>
          <p:nvPr>
            <p:ph type="body" idx="1"/>
          </p:nvPr>
        </p:nvSpPr>
        <p:spPr>
          <a:xfrm>
            <a:off x="311700" y="1152475"/>
            <a:ext cx="8520600" cy="1190100"/>
          </a:xfrm>
          <a:prstGeom prst="rect">
            <a:avLst/>
          </a:prstGeom>
        </p:spPr>
        <p:txBody>
          <a:bodyPr lIns="91425" tIns="91425" rIns="91425" bIns="91425" anchor="t" anchorCtr="0">
            <a:noAutofit/>
          </a:bodyPr>
          <a:lstStyle/>
          <a:p>
            <a:pPr marL="457200" lvl="0" indent="-228600" rtl="0">
              <a:spcBef>
                <a:spcPts val="0"/>
              </a:spcBef>
            </a:pPr>
            <a:r>
              <a:rPr lang="en"/>
              <a:t>A new twist on an old idea: virtual machine monitors (VMM). </a:t>
            </a:r>
          </a:p>
          <a:p>
            <a:pPr marL="457200" lvl="0" indent="-228600" rtl="0">
              <a:spcBef>
                <a:spcPts val="0"/>
              </a:spcBef>
            </a:pPr>
            <a:r>
              <a:rPr lang="en"/>
              <a:t>Updated VMMs for the multiprocessing era </a:t>
            </a:r>
          </a:p>
        </p:txBody>
      </p:sp>
      <p:pic>
        <p:nvPicPr>
          <p:cNvPr id="92" name="Shape 92" descr="img4.png"/>
          <p:cNvPicPr preferRelativeResize="0"/>
          <p:nvPr/>
        </p:nvPicPr>
        <p:blipFill>
          <a:blip r:embed="rId3">
            <a:alphaModFix/>
          </a:blip>
          <a:stretch>
            <a:fillRect/>
          </a:stretch>
        </p:blipFill>
        <p:spPr>
          <a:xfrm>
            <a:off x="2907112" y="2882500"/>
            <a:ext cx="3057525" cy="1943100"/>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Disco vs. exokernels? </a:t>
            </a:r>
          </a:p>
        </p:txBody>
      </p:sp>
      <p:sp>
        <p:nvSpPr>
          <p:cNvPr id="98" name="Shape 9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Exokernel leaves resource management to applications</a:t>
            </a:r>
          </a:p>
          <a:p>
            <a:pPr marL="914400" lvl="1" indent="-228600" rtl="0">
              <a:spcBef>
                <a:spcPts val="0"/>
              </a:spcBef>
            </a:pPr>
            <a:r>
              <a:rPr lang="en"/>
              <a:t>Only multiplexes physical resources</a:t>
            </a:r>
          </a:p>
          <a:p>
            <a:pPr marL="914400" lvl="1" indent="-228600" rtl="0">
              <a:spcBef>
                <a:spcPts val="0"/>
              </a:spcBef>
            </a:pPr>
            <a:r>
              <a:rPr lang="en"/>
              <a:t>Disco virtualizes them</a:t>
            </a:r>
          </a:p>
          <a:p>
            <a:pPr marL="457200" lvl="0" indent="-228600" rtl="0">
              <a:spcBef>
                <a:spcPts val="0"/>
              </a:spcBef>
            </a:pPr>
            <a:r>
              <a:rPr lang="en"/>
              <a:t>Disco can run commodity OSs with little or no modification</a:t>
            </a:r>
          </a:p>
          <a:p>
            <a:pPr marL="457200" lvl="0" indent="-228600">
              <a:spcBef>
                <a:spcPts val="0"/>
              </a:spcBef>
            </a:pPr>
            <a:r>
              <a:rPr lang="en"/>
              <a:t>More difficult to run commodity OSs on Exokernels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Clr>
                <a:schemeClr val="dk1"/>
              </a:buClr>
              <a:buSzPct val="39285"/>
              <a:buFont typeface="Arial"/>
              <a:buNone/>
            </a:pPr>
            <a:r>
              <a:rPr lang="en"/>
              <a:t>Disco vs. System/370?</a:t>
            </a:r>
          </a:p>
        </p:txBody>
      </p:sp>
      <p:sp>
        <p:nvSpPr>
          <p:cNvPr id="104" name="Shape 10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a:t>Both are VM monitors</a:t>
            </a:r>
          </a:p>
          <a:p>
            <a:pPr marL="457200" lvl="0" indent="-228600" rtl="0">
              <a:spcBef>
                <a:spcPts val="0"/>
              </a:spcBef>
            </a:pPr>
            <a:r>
              <a:rPr lang="en"/>
              <a:t>VM/370 maps virtual disks to physical disk partitions</a:t>
            </a:r>
          </a:p>
          <a:p>
            <a:pPr marL="914400" lvl="1" indent="-228600" rtl="0">
              <a:spcBef>
                <a:spcPts val="0"/>
              </a:spcBef>
            </a:pPr>
            <a:r>
              <a:rPr lang="en"/>
              <a:t>Disco uses shared copy-on-write disks to decrease storage overhead</a:t>
            </a:r>
          </a:p>
          <a:p>
            <a:pPr marL="457200" lvl="0" indent="-228600" rtl="0">
              <a:spcBef>
                <a:spcPts val="0"/>
              </a:spcBef>
            </a:pPr>
            <a:r>
              <a:rPr lang="en"/>
              <a:t>Disco supports ccNUMA multiprocessors</a:t>
            </a:r>
          </a:p>
          <a:p>
            <a:pPr marL="914400" lvl="1" indent="-228600">
              <a:spcBef>
                <a:spcPts val="0"/>
              </a:spcBef>
            </a:pPr>
            <a:r>
              <a:rPr lang="en"/>
              <a:t>Heavily optimizes for NUMA and shared mem access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1565</Words>
  <Application>Microsoft Office PowerPoint</Application>
  <PresentationFormat>On-screen Show (16:9)</PresentationFormat>
  <Paragraphs>182</Paragraphs>
  <Slides>26</Slides>
  <Notes>26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26</vt:i4>
      </vt:variant>
    </vt:vector>
  </HeadingPairs>
  <TitlesOfParts>
    <vt:vector size="28" baseType="lpstr">
      <vt:lpstr>Arial</vt:lpstr>
      <vt:lpstr>simple-light-2</vt:lpstr>
      <vt:lpstr>Modern systems:  multicore issues</vt:lpstr>
      <vt:lpstr>What papers will we be discussing?</vt:lpstr>
      <vt:lpstr>High-level context</vt:lpstr>
      <vt:lpstr>PowerPoint Presentation</vt:lpstr>
      <vt:lpstr>PowerPoint Presentation</vt:lpstr>
      <vt:lpstr>Disco: Running Commodity Operating Systems on Scalable Multiprocessors Edouard Bugnion, Scott Devine, and Mendel Rosenblum</vt:lpstr>
      <vt:lpstr>What is the authors’ solution to this problem? </vt:lpstr>
      <vt:lpstr>Disco vs. exokernels? </vt:lpstr>
      <vt:lpstr>Disco vs. System/370?</vt:lpstr>
      <vt:lpstr>PowerPoint Presentation</vt:lpstr>
      <vt:lpstr>Abstractions of hardware</vt:lpstr>
      <vt:lpstr>Virtual CPUs</vt:lpstr>
      <vt:lpstr>Virtualized physical memory</vt:lpstr>
      <vt:lpstr>Virtualized I/O devices</vt:lpstr>
      <vt:lpstr>PowerPoint Presentation</vt:lpstr>
      <vt:lpstr>How do they assess the quality of their solution? </vt:lpstr>
      <vt:lpstr>PowerPoint Presentation</vt:lpstr>
      <vt:lpstr>Thoughts/Questions?</vt:lpstr>
      <vt:lpstr>The Multikernel: A new OS architecture for scalable multicore systems Andrew Baumann, Paul Barham, Pierre-Evariste Dagand, Tim Harrisy, Rebecca Isaacs, Simon Peter , Tim Roscoe, Adrian Schüpbach, and Akhilesh Singhania</vt:lpstr>
      <vt:lpstr>PowerPoint Presentation</vt:lpstr>
      <vt:lpstr>Make all inter-core communication explicit.</vt:lpstr>
      <vt:lpstr>Make OS structure hardware-neutral.</vt:lpstr>
      <vt:lpstr>View state as replicated instead of shared.</vt:lpstr>
      <vt:lpstr>PowerPoint Presentation</vt:lpstr>
      <vt:lpstr>Thoughts/questions?</vt:lpstr>
      <vt:lpstr>What connects these two papers?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systems:  multicore issues</dc:title>
  <dc:creator>Hakim Weatherspoon</dc:creator>
  <cp:lastModifiedBy>Hakim Weatherspoon</cp:lastModifiedBy>
  <cp:revision>1</cp:revision>
  <dcterms:modified xsi:type="dcterms:W3CDTF">2016-09-15T16:04:31Z</dcterms:modified>
</cp:coreProperties>
</file>