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34"/>
  </p:notesMasterIdLst>
  <p:sldIdLst>
    <p:sldId id="382" r:id="rId2"/>
    <p:sldId id="569" r:id="rId3"/>
    <p:sldId id="570" r:id="rId4"/>
    <p:sldId id="571" r:id="rId5"/>
    <p:sldId id="572" r:id="rId6"/>
    <p:sldId id="573" r:id="rId7"/>
    <p:sldId id="574" r:id="rId8"/>
    <p:sldId id="575" r:id="rId9"/>
    <p:sldId id="576" r:id="rId10"/>
    <p:sldId id="577" r:id="rId11"/>
    <p:sldId id="578" r:id="rId12"/>
    <p:sldId id="579" r:id="rId13"/>
    <p:sldId id="580" r:id="rId14"/>
    <p:sldId id="581" r:id="rId15"/>
    <p:sldId id="582" r:id="rId16"/>
    <p:sldId id="583" r:id="rId17"/>
    <p:sldId id="584" r:id="rId18"/>
    <p:sldId id="585" r:id="rId19"/>
    <p:sldId id="586" r:id="rId20"/>
    <p:sldId id="587" r:id="rId21"/>
    <p:sldId id="588" r:id="rId22"/>
    <p:sldId id="589" r:id="rId23"/>
    <p:sldId id="590" r:id="rId24"/>
    <p:sldId id="591" r:id="rId25"/>
    <p:sldId id="592" r:id="rId26"/>
    <p:sldId id="593" r:id="rId27"/>
    <p:sldId id="594" r:id="rId28"/>
    <p:sldId id="595" r:id="rId29"/>
    <p:sldId id="596" r:id="rId30"/>
    <p:sldId id="597" r:id="rId31"/>
    <p:sldId id="598" r:id="rId32"/>
    <p:sldId id="599" r:id="rId3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63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096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9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0B3FEF-BF8A-0942-8DDB-B563CF0AC5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55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B3FEF-BF8A-0942-8DDB-B563CF0AC5F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06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A37941-328F-DA46-B2FC-705ABB71A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A50F-85B9-9346-8F72-18F09DC4B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4D9E9691-F2A0-D245-A491-96C5FAE7E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F51219-1AE3-2944-8480-ACB493E962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A3746-3ED9-8840-A435-4205503829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33F181B-04A2-3E41-9246-40EE25E11B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BE93E40-8A73-D944-9EE3-7862A791C1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AEA565-E681-3E46-910B-4EBEE1A45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C38AEA-BB5F-9940-8A2D-CB00BB73B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BD9682-27ED-9640-8990-5181D47915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CCB3F38-576F-8740-89EB-E487EA0FA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E8624F-AC86-5F40-BA0C-04AF95648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49600" y="4038600"/>
            <a:ext cx="9347200" cy="1828800"/>
          </a:xfrm>
        </p:spPr>
        <p:txBody>
          <a:bodyPr/>
          <a:lstStyle/>
          <a:p>
            <a:r>
              <a:rPr lang="en-US" dirty="0" smtClean="0"/>
              <a:t>Microkernels: </a:t>
            </a:r>
            <a:r>
              <a:rPr lang="en-US" dirty="0" err="1" smtClean="0"/>
              <a:t>mach</a:t>
            </a:r>
            <a:r>
              <a:rPr lang="en-US" dirty="0" smtClean="0"/>
              <a:t> and L4</a:t>
            </a:r>
            <a:endParaRPr lang="en-US" dirty="0"/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Hakim Weatherspoon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752600" y="60960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CS6410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7941-328F-DA46-B2FC-705ABB71A25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Generation Microkernels</a:t>
            </a:r>
          </a:p>
        </p:txBody>
      </p:sp>
    </p:spTree>
    <p:extLst>
      <p:ext uri="{BB962C8B-B14F-4D97-AF65-F5344CB8AC3E}">
        <p14:creationId xmlns:p14="http://schemas.microsoft.com/office/powerpoint/2010/main" val="31251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9220200" cy="5486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USENIX Summer Conference 1986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Mike </a:t>
            </a:r>
            <a:r>
              <a:rPr lang="en-US" altLang="en-US" sz="2800" dirty="0" err="1"/>
              <a:t>Accetta</a:t>
            </a:r>
            <a:r>
              <a:rPr lang="en-US" altLang="en-US" sz="2800" dirty="0"/>
              <a:t>, Robert Baron, William </a:t>
            </a:r>
            <a:r>
              <a:rPr lang="en-US" altLang="en-US" sz="2800" dirty="0" err="1"/>
              <a:t>Bolosky</a:t>
            </a:r>
            <a:r>
              <a:rPr lang="en-US" altLang="en-US" sz="2800" dirty="0"/>
              <a:t>, David </a:t>
            </a:r>
            <a:r>
              <a:rPr lang="en-US" altLang="en-US" sz="2800" dirty="0" err="1"/>
              <a:t>Golub</a:t>
            </a:r>
            <a:r>
              <a:rPr lang="en-US" altLang="en-US" sz="2800" dirty="0"/>
              <a:t>, Richard Rashid, </a:t>
            </a:r>
            <a:r>
              <a:rPr lang="en-US" altLang="en-US" sz="2800" dirty="0" err="1"/>
              <a:t>Avadis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Tevanian</a:t>
            </a:r>
            <a:r>
              <a:rPr lang="en-US" altLang="en-US" sz="2800" dirty="0"/>
              <a:t>, and Michael Young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Richard Rashid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Lead developer of Mach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Microsoft Research</a:t>
            </a: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William </a:t>
            </a:r>
            <a:r>
              <a:rPr lang="en-US" altLang="en-US" sz="2800" dirty="0" err="1"/>
              <a:t>Bolosky</a:t>
            </a:r>
            <a:endParaRPr lang="en-US" altLang="en-US" sz="2800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Microsoft Research</a:t>
            </a:r>
          </a:p>
          <a:p>
            <a:pPr>
              <a:lnSpc>
                <a:spcPct val="90000"/>
              </a:lnSpc>
            </a:pPr>
            <a:r>
              <a:rPr lang="en-US" altLang="en-US" sz="2800" dirty="0" err="1"/>
              <a:t>Avadis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Tevanian</a:t>
            </a:r>
            <a:endParaRPr lang="en-US" altLang="en-US" sz="2800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Primary figure in development of Mac OS X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Apple Computer (former VP and CTO)</a:t>
            </a:r>
          </a:p>
        </p:txBody>
      </p:sp>
      <p:pic>
        <p:nvPicPr>
          <p:cNvPr id="1026" name="Picture 2" descr="http://upload.wikimedia.org/wikipedia/commons/b/b5/Rick_Rashi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446" y="3200400"/>
            <a:ext cx="1070554" cy="114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research.microsoft.com/en-us/events/fs2013/bill-bolosk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25" y="4567646"/>
            <a:ext cx="71437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armenicum.com/wp-content/uploads/2011/12/Avadis-Tevanian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65" r="10419" b="41540"/>
          <a:stretch/>
        </p:blipFill>
        <p:spPr bwMode="auto">
          <a:xfrm>
            <a:off x="7162800" y="5638800"/>
            <a:ext cx="964361" cy="1084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6864" y="228600"/>
            <a:ext cx="11527536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Mach: A New Kernel Foundation For UNIX Development</a:t>
            </a:r>
          </a:p>
        </p:txBody>
      </p:sp>
    </p:spTree>
    <p:extLst>
      <p:ext uri="{BB962C8B-B14F-4D97-AF65-F5344CB8AC3E}">
        <p14:creationId xmlns:p14="http://schemas.microsoft.com/office/powerpoint/2010/main" val="408287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1</a:t>
            </a:r>
            <a:r>
              <a:rPr lang="en-US" altLang="en-US" baseline="30000"/>
              <a:t>st</a:t>
            </a:r>
            <a:r>
              <a:rPr lang="en-US" altLang="en-US"/>
              <a:t> generation microkernel</a:t>
            </a:r>
          </a:p>
          <a:p>
            <a:r>
              <a:rPr lang="en-US" altLang="en-US"/>
              <a:t>Based on Accent</a:t>
            </a:r>
          </a:p>
          <a:p>
            <a:r>
              <a:rPr lang="en-US" altLang="en-US"/>
              <a:t>Memory object</a:t>
            </a:r>
          </a:p>
          <a:p>
            <a:pPr lvl="1"/>
            <a:r>
              <a:rPr lang="en-US" altLang="en-US"/>
              <a:t>Mange system services like network paging and file system</a:t>
            </a:r>
          </a:p>
          <a:p>
            <a:r>
              <a:rPr lang="en-US" altLang="en-US"/>
              <a:t>Memory via communication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</a:t>
            </a:r>
          </a:p>
        </p:txBody>
      </p:sp>
    </p:spTree>
    <p:extLst>
      <p:ext uri="{BB962C8B-B14F-4D97-AF65-F5344CB8AC3E}">
        <p14:creationId xmlns:p14="http://schemas.microsoft.com/office/powerpoint/2010/main" val="157782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Task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Basic unit of resource allocation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Virtual address space, communication capabilities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Thread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Basic unit of computation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Port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Communication channel for IPC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Message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May contain port capabilities, pointers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Memory Object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 Abstractions</a:t>
            </a:r>
          </a:p>
        </p:txBody>
      </p:sp>
    </p:spTree>
    <p:extLst>
      <p:ext uri="{BB962C8B-B14F-4D97-AF65-F5344CB8AC3E}">
        <p14:creationId xmlns:p14="http://schemas.microsoft.com/office/powerpoint/2010/main" val="63589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No kernel-based file system</a:t>
            </a:r>
          </a:p>
          <a:p>
            <a:pPr lvl="1"/>
            <a:r>
              <a:rPr lang="en-US" altLang="en-US" dirty="0"/>
              <a:t>Kernel is just a cache manager</a:t>
            </a:r>
          </a:p>
          <a:p>
            <a:r>
              <a:rPr lang="en-US" altLang="en-US" dirty="0"/>
              <a:t>Memory object</a:t>
            </a:r>
          </a:p>
          <a:p>
            <a:pPr lvl="1"/>
            <a:r>
              <a:rPr lang="en-US" altLang="en-US" dirty="0"/>
              <a:t>AKA “paging object”</a:t>
            </a:r>
          </a:p>
          <a:p>
            <a:r>
              <a:rPr lang="en-US" altLang="en-US" dirty="0" smtClean="0"/>
              <a:t>Pager</a:t>
            </a:r>
            <a:endParaRPr lang="en-US" altLang="en-US" dirty="0"/>
          </a:p>
          <a:p>
            <a:pPr lvl="1"/>
            <a:r>
              <a:rPr lang="en-US" altLang="en-US" dirty="0"/>
              <a:t>Task that implements memory object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Memory Management</a:t>
            </a:r>
          </a:p>
        </p:txBody>
      </p:sp>
    </p:spTree>
    <p:extLst>
      <p:ext uri="{BB962C8B-B14F-4D97-AF65-F5344CB8AC3E}">
        <p14:creationId xmlns:p14="http://schemas.microsoft.com/office/powerpoint/2010/main" val="263786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E.g. consistent network shared memory</a:t>
            </a:r>
          </a:p>
          <a:p>
            <a:pPr lvl="1"/>
            <a:r>
              <a:rPr lang="en-US" altLang="en-US"/>
              <a:t>Each client maps X with shared pager</a:t>
            </a:r>
          </a:p>
          <a:p>
            <a:pPr lvl="1"/>
            <a:r>
              <a:rPr lang="en-US" altLang="en-US"/>
              <a:t>Use primitives to tell kernel cache what to do</a:t>
            </a:r>
          </a:p>
          <a:p>
            <a:pPr lvl="2"/>
            <a:r>
              <a:rPr lang="en-US" altLang="en-US"/>
              <a:t>Locking</a:t>
            </a:r>
          </a:p>
          <a:p>
            <a:pPr lvl="2"/>
            <a:r>
              <a:rPr lang="en-US" altLang="en-US"/>
              <a:t>Flushing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Lots of Flexibility</a:t>
            </a:r>
          </a:p>
        </p:txBody>
      </p:sp>
    </p:spTree>
    <p:extLst>
      <p:ext uri="{BB962C8B-B14F-4D97-AF65-F5344CB8AC3E}">
        <p14:creationId xmlns:p14="http://schemas.microsoft.com/office/powerpoint/2010/main" val="336729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External data manager failure looks like communication failure</a:t>
            </a:r>
          </a:p>
          <a:p>
            <a:pPr lvl="1"/>
            <a:r>
              <a:rPr lang="en-US" altLang="en-US"/>
              <a:t>E.g. need timeouts</a:t>
            </a:r>
          </a:p>
          <a:p>
            <a:r>
              <a:rPr lang="en-US" altLang="en-US"/>
              <a:t>Opportunities for data manager to deadlock on itself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of External Memory Management</a:t>
            </a:r>
          </a:p>
        </p:txBody>
      </p:sp>
    </p:spTree>
    <p:extLst>
      <p:ext uri="{BB962C8B-B14F-4D97-AF65-F5344CB8AC3E}">
        <p14:creationId xmlns:p14="http://schemas.microsoft.com/office/powerpoint/2010/main" val="341899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Does not prohibit caching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Reduce number of copies of data occupying memory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Copy-to-use, copy-to-kernel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More memory for caching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“compiling a small program cached in memory…is twice as fast”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I/O operations reduced by a factor of 10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Context switch overhead?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</a:t>
            </a:r>
          </a:p>
        </p:txBody>
      </p:sp>
    </p:spTree>
    <p:extLst>
      <p:ext uri="{BB962C8B-B14F-4D97-AF65-F5344CB8AC3E}">
        <p14:creationId xmlns:p14="http://schemas.microsoft.com/office/powerpoint/2010/main" val="399211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Generation Microkernels</a:t>
            </a:r>
          </a:p>
        </p:txBody>
      </p:sp>
    </p:spTree>
    <p:extLst>
      <p:ext uri="{BB962C8B-B14F-4D97-AF65-F5344CB8AC3E}">
        <p14:creationId xmlns:p14="http://schemas.microsoft.com/office/powerpoint/2010/main" val="191745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9220200" cy="53340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SOSP 1997</a:t>
            </a:r>
          </a:p>
          <a:p>
            <a:r>
              <a:rPr lang="en-US" altLang="en-US" sz="2800" dirty="0"/>
              <a:t>Herman </a:t>
            </a:r>
            <a:r>
              <a:rPr lang="en-US" altLang="en-US" sz="2800" dirty="0" err="1"/>
              <a:t>Hartig</a:t>
            </a:r>
            <a:r>
              <a:rPr lang="en-US" altLang="en-US" sz="2800" dirty="0"/>
              <a:t>, Michael </a:t>
            </a:r>
            <a:r>
              <a:rPr lang="en-US" altLang="en-US" sz="2800" dirty="0" err="1"/>
              <a:t>Hohmuth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Jochen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Liedtke</a:t>
            </a:r>
            <a:r>
              <a:rPr lang="en-US" altLang="en-US" sz="2800" dirty="0"/>
              <a:t>, Sebastian Schonberg, Jean </a:t>
            </a:r>
            <a:r>
              <a:rPr lang="en-US" altLang="en-US" sz="2800" dirty="0" err="1"/>
              <a:t>Wolter</a:t>
            </a:r>
            <a:endParaRPr lang="en-US" altLang="en-US" sz="2800" dirty="0"/>
          </a:p>
          <a:p>
            <a:endParaRPr lang="en-US" altLang="en-US" sz="2800" dirty="0"/>
          </a:p>
          <a:p>
            <a:r>
              <a:rPr lang="en-US" altLang="en-US" sz="2800" dirty="0"/>
              <a:t>Herman </a:t>
            </a:r>
            <a:r>
              <a:rPr lang="en-US" altLang="en-US" sz="2800" dirty="0" err="1"/>
              <a:t>Hartig</a:t>
            </a:r>
            <a:endParaRPr lang="en-US" altLang="en-US" sz="2800" dirty="0"/>
          </a:p>
          <a:p>
            <a:pPr lvl="1"/>
            <a:r>
              <a:rPr lang="en-US" altLang="en-US" sz="2400" dirty="0"/>
              <a:t>Prof at TU Dresden</a:t>
            </a:r>
          </a:p>
          <a:p>
            <a:endParaRPr lang="en-US" altLang="en-US" sz="2800" dirty="0"/>
          </a:p>
          <a:p>
            <a:r>
              <a:rPr lang="en-US" altLang="en-US" sz="2800" dirty="0" err="1"/>
              <a:t>Jochen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Liedtke</a:t>
            </a:r>
            <a:endParaRPr lang="en-US" altLang="en-US" sz="2800" dirty="0"/>
          </a:p>
          <a:p>
            <a:pPr lvl="1"/>
            <a:r>
              <a:rPr lang="en-US" altLang="en-US" sz="2400" dirty="0"/>
              <a:t>Worked on microkernels </a:t>
            </a:r>
            <a:r>
              <a:rPr lang="en-US" altLang="en-US" sz="2400" dirty="0" err="1"/>
              <a:t>Eumel</a:t>
            </a:r>
            <a:r>
              <a:rPr lang="en-US" altLang="en-US" sz="2400" dirty="0"/>
              <a:t>, L3</a:t>
            </a:r>
          </a:p>
          <a:p>
            <a:pPr lvl="1"/>
            <a:r>
              <a:rPr lang="en-US" altLang="en-US" sz="2400" dirty="0"/>
              <a:t>Is the “L” in L3 and L4</a:t>
            </a:r>
          </a:p>
        </p:txBody>
      </p:sp>
      <p:pic>
        <p:nvPicPr>
          <p:cNvPr id="2050" name="Picture 2" descr="http://t3.gstatic.com/images?q=tbn:ANd9GcSxyuDs-Ij_DS5MJF0Ev1cA2LHi6OsPE1Zhws-BOLBcIS7oZ52hd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800600"/>
            <a:ext cx="1319593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os.inf.tu-dresden.de/%7Ehaertig/wwwhaerti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124200"/>
            <a:ext cx="1391210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Performance of Micro-Kernel-Based Systems</a:t>
            </a:r>
          </a:p>
        </p:txBody>
      </p:sp>
    </p:spTree>
    <p:extLst>
      <p:ext uri="{BB962C8B-B14F-4D97-AF65-F5344CB8AC3E}">
        <p14:creationId xmlns:p14="http://schemas.microsoft.com/office/powerpoint/2010/main" val="47423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Different Types of Kernel Designs</a:t>
            </a:r>
          </a:p>
          <a:p>
            <a:pPr lvl="1"/>
            <a:r>
              <a:rPr lang="en-US" altLang="en-US"/>
              <a:t>Monolithic kernel</a:t>
            </a:r>
          </a:p>
          <a:p>
            <a:pPr lvl="1"/>
            <a:r>
              <a:rPr lang="en-US" altLang="en-US"/>
              <a:t>Microkernel</a:t>
            </a:r>
          </a:p>
          <a:p>
            <a:pPr lvl="1"/>
            <a:r>
              <a:rPr lang="en-US" altLang="en-US"/>
              <a:t>Hybrid Kernel</a:t>
            </a:r>
          </a:p>
          <a:p>
            <a:pPr lvl="1"/>
            <a:r>
              <a:rPr lang="en-US" altLang="en-US"/>
              <a:t>Exokernel</a:t>
            </a:r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Virtual Machines?</a:t>
            </a:r>
          </a:p>
          <a:p>
            <a:pPr lvl="1"/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Kernels</a:t>
            </a:r>
          </a:p>
        </p:txBody>
      </p:sp>
    </p:spTree>
    <p:extLst>
      <p:ext uri="{BB962C8B-B14F-4D97-AF65-F5344CB8AC3E}">
        <p14:creationId xmlns:p14="http://schemas.microsoft.com/office/powerpoint/2010/main" val="165363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Evaluates the L4 microkernel</a:t>
            </a:r>
          </a:p>
          <a:p>
            <a:r>
              <a:rPr lang="en-US" altLang="en-US"/>
              <a:t>Ports Linux to run on top of L4</a:t>
            </a:r>
          </a:p>
          <a:p>
            <a:r>
              <a:rPr lang="en-US" altLang="en-US"/>
              <a:t>Suggests improvements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Performance of Micro-Kernel-Based Systems</a:t>
            </a:r>
          </a:p>
        </p:txBody>
      </p:sp>
    </p:spTree>
    <p:extLst>
      <p:ext uri="{BB962C8B-B14F-4D97-AF65-F5344CB8AC3E}">
        <p14:creationId xmlns:p14="http://schemas.microsoft.com/office/powerpoint/2010/main" val="220480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2</a:t>
            </a:r>
            <a:r>
              <a:rPr lang="en-US" altLang="en-US" baseline="30000"/>
              <a:t>nd</a:t>
            </a:r>
            <a:r>
              <a:rPr lang="en-US" altLang="en-US"/>
              <a:t> generation microkernel</a:t>
            </a:r>
          </a:p>
          <a:p>
            <a:r>
              <a:rPr lang="en-US" altLang="en-US"/>
              <a:t>Similar to Mach</a:t>
            </a:r>
          </a:p>
          <a:p>
            <a:pPr lvl="1"/>
            <a:r>
              <a:rPr lang="en-US" altLang="en-US"/>
              <a:t>Started from scratch, rather than monolithic</a:t>
            </a:r>
          </a:p>
          <a:p>
            <a:pPr lvl="1"/>
            <a:r>
              <a:rPr lang="en-US" altLang="en-US"/>
              <a:t>Even more minimal</a:t>
            </a:r>
          </a:p>
          <a:p>
            <a:r>
              <a:rPr lang="en-US" altLang="en-US"/>
              <a:t>Uses user-level pages</a:t>
            </a:r>
          </a:p>
          <a:p>
            <a:r>
              <a:rPr lang="en-US" altLang="en-US"/>
              <a:t>Tasks, threads, IPC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65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Linux source has two cleanly separated parts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Architecture dependent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Architecture independent</a:t>
            </a:r>
          </a:p>
          <a:p>
            <a:pPr>
              <a:lnSpc>
                <a:spcPct val="90000"/>
              </a:lnSpc>
            </a:pPr>
            <a:r>
              <a:rPr lang="en-US" altLang="en-US"/>
              <a:t>In L4Linux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Architecture dependent code is modified for L4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Architecture independent part is unchanged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L4 not specifically modified to support Linux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L4Linux</a:t>
            </a:r>
          </a:p>
        </p:txBody>
      </p:sp>
    </p:spTree>
    <p:extLst>
      <p:ext uri="{BB962C8B-B14F-4D97-AF65-F5344CB8AC3E}">
        <p14:creationId xmlns:p14="http://schemas.microsoft.com/office/powerpoint/2010/main" val="196485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Linux kernel as L4 user service</a:t>
            </a:r>
          </a:p>
          <a:p>
            <a:pPr lvl="1"/>
            <a:r>
              <a:rPr lang="en-US" altLang="en-US" sz="2400"/>
              <a:t>Runs as an L4 thread in a single L4 address space</a:t>
            </a:r>
          </a:p>
          <a:p>
            <a:pPr lvl="1"/>
            <a:r>
              <a:rPr lang="en-US" altLang="en-US" sz="2400"/>
              <a:t>Creates L4 threads for its user processes</a:t>
            </a:r>
          </a:p>
          <a:p>
            <a:pPr lvl="1"/>
            <a:r>
              <a:rPr lang="en-US" altLang="en-US" sz="2400"/>
              <a:t>Maps parts of its address space to user process threads (using L4 primitives)</a:t>
            </a:r>
          </a:p>
          <a:p>
            <a:pPr lvl="1"/>
            <a:r>
              <a:rPr lang="en-US" altLang="en-US" sz="2400"/>
              <a:t>Acts as pager thread for its user threads</a:t>
            </a:r>
          </a:p>
          <a:p>
            <a:pPr lvl="1"/>
            <a:r>
              <a:rPr lang="en-US" altLang="en-US" sz="2400"/>
              <a:t>Has its own logical page table</a:t>
            </a:r>
          </a:p>
          <a:p>
            <a:pPr lvl="1"/>
            <a:r>
              <a:rPr lang="en-US" altLang="en-US" sz="2400"/>
              <a:t>Multiplexes its own single thread (to avoid having to change Linux source code)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L4Linux</a:t>
            </a:r>
          </a:p>
        </p:txBody>
      </p:sp>
    </p:spTree>
    <p:extLst>
      <p:ext uri="{BB962C8B-B14F-4D97-AF65-F5344CB8AC3E}">
        <p14:creationId xmlns:p14="http://schemas.microsoft.com/office/powerpoint/2010/main" val="377882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The statically linked and shared C libraries are modified</a:t>
            </a:r>
          </a:p>
          <a:p>
            <a:pPr lvl="1"/>
            <a:r>
              <a:rPr lang="en-US" altLang="en-US" sz="2400"/>
              <a:t>Systems calls in the lib call the Linux kernel using IPC</a:t>
            </a:r>
          </a:p>
          <a:p>
            <a:r>
              <a:rPr lang="en-US" altLang="en-US" sz="2800"/>
              <a:t>For unmodified native Linux applications, there is a “trampoline”</a:t>
            </a:r>
          </a:p>
          <a:p>
            <a:pPr lvl="1"/>
            <a:r>
              <a:rPr lang="en-US" altLang="en-US" sz="2400"/>
              <a:t>The application traps</a:t>
            </a:r>
          </a:p>
          <a:p>
            <a:pPr lvl="1"/>
            <a:r>
              <a:rPr lang="en-US" altLang="en-US" sz="2400"/>
              <a:t>Control bounces to a user-level exception handler</a:t>
            </a:r>
          </a:p>
          <a:p>
            <a:pPr lvl="1"/>
            <a:r>
              <a:rPr lang="en-US" altLang="en-US" sz="2400"/>
              <a:t>The handler calls the modified shared library</a:t>
            </a:r>
          </a:p>
          <a:p>
            <a:pPr lvl="1"/>
            <a:r>
              <a:rPr lang="en-US" altLang="en-US" sz="2400"/>
              <a:t>Binary compatible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L4Linux – System Calls</a:t>
            </a:r>
          </a:p>
        </p:txBody>
      </p:sp>
    </p:spTree>
    <p:extLst>
      <p:ext uri="{BB962C8B-B14F-4D97-AF65-F5344CB8AC3E}">
        <p14:creationId xmlns:p14="http://schemas.microsoft.com/office/powerpoint/2010/main" val="187798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Translation Look-aside Buffer (TLB) caches page table lookups</a:t>
            </a:r>
          </a:p>
          <a:p>
            <a:r>
              <a:rPr lang="en-US" altLang="en-US"/>
              <a:t>On context switch, TLB needs to be flushed</a:t>
            </a:r>
          </a:p>
          <a:p>
            <a:r>
              <a:rPr lang="en-US" altLang="en-US"/>
              <a:t>A tagged TLB tags each entry with an address space label, avoiding flushes</a:t>
            </a:r>
          </a:p>
          <a:p>
            <a:r>
              <a:rPr lang="en-US" altLang="en-US"/>
              <a:t>A Pentium CPU can emulate a tagged TLB for small address spaces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 on TLBs</a:t>
            </a:r>
          </a:p>
        </p:txBody>
      </p:sp>
    </p:spTree>
    <p:extLst>
      <p:ext uri="{BB962C8B-B14F-4D97-AF65-F5344CB8AC3E}">
        <p14:creationId xmlns:p14="http://schemas.microsoft.com/office/powerpoint/2010/main" val="24975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Compared the following systems</a:t>
            </a:r>
          </a:p>
          <a:p>
            <a:pPr lvl="1"/>
            <a:r>
              <a:rPr lang="en-US" altLang="en-US"/>
              <a:t>Native Linux</a:t>
            </a:r>
          </a:p>
          <a:p>
            <a:pPr lvl="1"/>
            <a:r>
              <a:rPr lang="en-US" altLang="en-US"/>
              <a:t>L4Linux</a:t>
            </a:r>
          </a:p>
          <a:p>
            <a:pPr lvl="1"/>
            <a:r>
              <a:rPr lang="en-US" altLang="en-US"/>
              <a:t>MkLinux (in-kernel)</a:t>
            </a:r>
          </a:p>
          <a:p>
            <a:pPr lvl="2"/>
            <a:r>
              <a:rPr lang="en-US" altLang="en-US"/>
              <a:t>Linux ported to run inside the Mach microkernel</a:t>
            </a:r>
          </a:p>
          <a:p>
            <a:pPr lvl="1"/>
            <a:r>
              <a:rPr lang="en-US" altLang="en-US"/>
              <a:t>MkLinux (user)</a:t>
            </a:r>
          </a:p>
          <a:p>
            <a:pPr lvl="2"/>
            <a:r>
              <a:rPr lang="en-US" altLang="en-US"/>
              <a:t>Linux ported to run as a user process on top of the Mach microkernel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- Benchmarks</a:t>
            </a:r>
          </a:p>
        </p:txBody>
      </p:sp>
    </p:spTree>
    <p:extLst>
      <p:ext uri="{BB962C8B-B14F-4D97-AF65-F5344CB8AC3E}">
        <p14:creationId xmlns:p14="http://schemas.microsoft.com/office/powerpoint/2010/main" val="312880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6" name="Picture 6" descr="Graph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2381251"/>
            <a:ext cx="8839200" cy="3313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- </a:t>
            </a:r>
            <a:r>
              <a:rPr lang="en-US" dirty="0" err="1"/>
              <a:t>Microbenchmarks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79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9" name="Picture 5" descr="Graph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95600" y="1436688"/>
            <a:ext cx="6400800" cy="52054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- </a:t>
            </a:r>
            <a:r>
              <a:rPr lang="en-US" dirty="0" err="1"/>
              <a:t>Macrobenchmarks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09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L4Linux is 5% - 10% slower than native Linux for macrobenchmarks</a:t>
            </a:r>
          </a:p>
          <a:p>
            <a:pPr>
              <a:lnSpc>
                <a:spcPct val="90000"/>
              </a:lnSpc>
            </a:pPr>
            <a:r>
              <a:rPr lang="en-US" altLang="en-US"/>
              <a:t>User mode MkLinux is 49% slower (averaged over all loads)</a:t>
            </a:r>
          </a:p>
          <a:p>
            <a:pPr>
              <a:lnSpc>
                <a:spcPct val="90000"/>
              </a:lnSpc>
            </a:pPr>
            <a:r>
              <a:rPr lang="en-US" altLang="en-US"/>
              <a:t>In-kernel MkLinux is 29% slower (averaged over all loads)</a:t>
            </a:r>
          </a:p>
          <a:p>
            <a:pPr>
              <a:lnSpc>
                <a:spcPct val="90000"/>
              </a:lnSpc>
            </a:pPr>
            <a:r>
              <a:rPr lang="en-US" altLang="en-US"/>
              <a:t>Co-location of kernel is not enough for good performance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- Analysis</a:t>
            </a:r>
          </a:p>
        </p:txBody>
      </p:sp>
    </p:spTree>
    <p:extLst>
      <p:ext uri="{BB962C8B-B14F-4D97-AF65-F5344CB8AC3E}">
        <p14:creationId xmlns:p14="http://schemas.microsoft.com/office/powerpoint/2010/main" val="302500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All OS services operate in kernel space</a:t>
            </a:r>
          </a:p>
          <a:p>
            <a:r>
              <a:rPr lang="en-US" altLang="en-US"/>
              <a:t>Good performance</a:t>
            </a:r>
          </a:p>
          <a:p>
            <a:r>
              <a:rPr lang="en-US" altLang="en-US"/>
              <a:t>Disadvantages</a:t>
            </a:r>
          </a:p>
          <a:p>
            <a:pPr lvl="1"/>
            <a:r>
              <a:rPr lang="en-US" altLang="en-US"/>
              <a:t>Dependencies between system component</a:t>
            </a:r>
          </a:p>
          <a:p>
            <a:pPr lvl="1"/>
            <a:r>
              <a:rPr lang="en-US" altLang="en-US"/>
              <a:t>Complex &amp; huge (millions(!) of lines of code)</a:t>
            </a:r>
          </a:p>
          <a:p>
            <a:pPr lvl="1"/>
            <a:r>
              <a:rPr lang="en-US" altLang="en-US"/>
              <a:t>Larger size makes it hard to maintain</a:t>
            </a:r>
          </a:p>
          <a:p>
            <a:r>
              <a:rPr lang="en-US" altLang="en-US"/>
              <a:t>E.g. Multics, Unix, BSD, Linux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Monolithic Kernels</a:t>
            </a:r>
          </a:p>
        </p:txBody>
      </p:sp>
    </p:spTree>
    <p:extLst>
      <p:ext uri="{BB962C8B-B14F-4D97-AF65-F5344CB8AC3E}">
        <p14:creationId xmlns:p14="http://schemas.microsoft.com/office/powerpoint/2010/main" val="31310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Pipes can be made faster using L4 primitives</a:t>
            </a:r>
          </a:p>
          <a:p>
            <a:r>
              <a:rPr lang="en-US" altLang="en-US"/>
              <a:t>Linux kernel was essentially unmodified</a:t>
            </a:r>
          </a:p>
          <a:p>
            <a:pPr lvl="1"/>
            <a:r>
              <a:rPr lang="en-US" altLang="en-US"/>
              <a:t>Could be optimized for microkernel</a:t>
            </a:r>
          </a:p>
          <a:p>
            <a:r>
              <a:rPr lang="en-US" altLang="en-US"/>
              <a:t>More options for extensibility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L4 is Proof of Concept</a:t>
            </a:r>
          </a:p>
        </p:txBody>
      </p:sp>
    </p:spTree>
    <p:extLst>
      <p:ext uri="{BB962C8B-B14F-4D97-AF65-F5344CB8AC3E}">
        <p14:creationId xmlns:p14="http://schemas.microsoft.com/office/powerpoint/2010/main" val="87585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6864" y="1524000"/>
            <a:ext cx="9851136" cy="4572000"/>
          </a:xfrm>
        </p:spPr>
        <p:txBody>
          <a:bodyPr/>
          <a:lstStyle/>
          <a:p>
            <a:r>
              <a:rPr lang="en-US" altLang="en-US" dirty="0"/>
              <a:t>Microkernels have attractive properties</a:t>
            </a:r>
          </a:p>
          <a:p>
            <a:pPr lvl="1"/>
            <a:r>
              <a:rPr lang="en-US" altLang="en-US" dirty="0"/>
              <a:t>Extensibility benefits</a:t>
            </a:r>
          </a:p>
          <a:p>
            <a:pPr lvl="1"/>
            <a:r>
              <a:rPr lang="en-US" altLang="en-US" dirty="0"/>
              <a:t>Minimal/simple</a:t>
            </a:r>
          </a:p>
          <a:p>
            <a:r>
              <a:rPr lang="en-US" altLang="en-US" dirty="0"/>
              <a:t>Microkernels </a:t>
            </a:r>
            <a:r>
              <a:rPr lang="en-US" altLang="en-US" dirty="0" smtClean="0"/>
              <a:t>can have </a:t>
            </a:r>
            <a:r>
              <a:rPr lang="en-US" altLang="en-US" dirty="0"/>
              <a:t>comparable performance</a:t>
            </a:r>
          </a:p>
          <a:p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Perspective</a:t>
            </a:r>
          </a:p>
        </p:txBody>
      </p:sp>
    </p:spTree>
    <p:extLst>
      <p:ext uri="{BB962C8B-B14F-4D97-AF65-F5344CB8AC3E}">
        <p14:creationId xmlns:p14="http://schemas.microsoft.com/office/powerpoint/2010/main" val="419714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9753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Continue working on</a:t>
            </a:r>
            <a:r>
              <a:rPr lang="en-US" sz="2800" dirty="0" smtClean="0"/>
              <a:t> </a:t>
            </a:r>
            <a:r>
              <a:rPr lang="en-US" sz="2800" dirty="0"/>
              <a:t>project </a:t>
            </a:r>
            <a:r>
              <a:rPr lang="en-US" sz="2800" dirty="0" smtClean="0"/>
              <a:t>proposals</a:t>
            </a:r>
          </a:p>
          <a:p>
            <a:pPr lvl="1"/>
            <a:r>
              <a:rPr lang="en-US" sz="2500" dirty="0" smtClean="0"/>
              <a:t>Talk to me</a:t>
            </a:r>
            <a:endParaRPr lang="en-US" sz="2500" dirty="0"/>
          </a:p>
          <a:p>
            <a:endParaRPr lang="en-US" sz="2800" dirty="0" smtClean="0"/>
          </a:p>
          <a:p>
            <a:r>
              <a:rPr lang="en-US" sz="2800" dirty="0" smtClean="0"/>
              <a:t>Read </a:t>
            </a:r>
            <a:r>
              <a:rPr lang="en-US" sz="2800" dirty="0"/>
              <a:t>and write a review:</a:t>
            </a:r>
          </a:p>
          <a:p>
            <a:pPr lvl="1"/>
            <a:r>
              <a:rPr lang="en-US" sz="2400" b="1" dirty="0" err="1"/>
              <a:t>Exokernel</a:t>
            </a:r>
            <a:r>
              <a:rPr lang="en-US" sz="2400" b="1" dirty="0"/>
              <a:t>: an operating system architecture for application-level resource management</a:t>
            </a:r>
            <a:r>
              <a:rPr lang="en-US" sz="2400" dirty="0"/>
              <a:t>,  Dawson R. </a:t>
            </a:r>
            <a:r>
              <a:rPr lang="en-US" sz="2400" dirty="0" err="1"/>
              <a:t>Engler</a:t>
            </a:r>
            <a:r>
              <a:rPr lang="en-US" sz="2400" dirty="0"/>
              <a:t>, M. </a:t>
            </a:r>
            <a:r>
              <a:rPr lang="en-US" sz="2400" dirty="0" err="1"/>
              <a:t>Frans</a:t>
            </a:r>
            <a:r>
              <a:rPr lang="en-US" sz="2400" dirty="0"/>
              <a:t> </a:t>
            </a:r>
            <a:r>
              <a:rPr lang="en-US" sz="2400" dirty="0" err="1"/>
              <a:t>Kaashoek</a:t>
            </a:r>
            <a:r>
              <a:rPr lang="en-US" sz="2400" dirty="0"/>
              <a:t>, and James O'Toole, Jr.  </a:t>
            </a:r>
            <a:r>
              <a:rPr lang="en-US" sz="2400" i="1" dirty="0"/>
              <a:t>15th ACM symposium on Operating systems principles (SOSP)</a:t>
            </a:r>
            <a:r>
              <a:rPr lang="en-US" sz="2400" dirty="0"/>
              <a:t>, December 1995, pages 251–266.</a:t>
            </a:r>
          </a:p>
          <a:p>
            <a:pPr lvl="1"/>
            <a:endParaRPr lang="en-US" sz="2400" dirty="0"/>
          </a:p>
          <a:p>
            <a:pPr lvl="1"/>
            <a:r>
              <a:rPr lang="en-US" sz="2400" b="1" dirty="0" err="1"/>
              <a:t>Unikernels</a:t>
            </a:r>
            <a:r>
              <a:rPr lang="en-US" sz="2400" b="1" dirty="0"/>
              <a:t>: library operating systems for the </a:t>
            </a:r>
            <a:r>
              <a:rPr lang="en-US" sz="2400" b="1" dirty="0" smtClean="0"/>
              <a:t>cloud,</a:t>
            </a:r>
            <a:r>
              <a:rPr lang="en-US" sz="2400" dirty="0" smtClean="0"/>
              <a:t> Anil </a:t>
            </a:r>
            <a:r>
              <a:rPr lang="en-US" sz="2400" dirty="0" err="1"/>
              <a:t>Madhavapeddy</a:t>
            </a:r>
            <a:r>
              <a:rPr lang="en-US" sz="2400" dirty="0"/>
              <a:t>, Richard Mortier, </a:t>
            </a:r>
            <a:r>
              <a:rPr lang="en-US" sz="2400" dirty="0" err="1"/>
              <a:t>Charalampos</a:t>
            </a:r>
            <a:r>
              <a:rPr lang="en-US" sz="2400" dirty="0"/>
              <a:t> </a:t>
            </a:r>
            <a:r>
              <a:rPr lang="en-US" sz="2400" dirty="0" err="1"/>
              <a:t>Rotsos</a:t>
            </a:r>
            <a:r>
              <a:rPr lang="en-US" sz="2400" dirty="0"/>
              <a:t>, David Scott, </a:t>
            </a:r>
            <a:r>
              <a:rPr lang="en-US" sz="2400" dirty="0" err="1"/>
              <a:t>Balraj</a:t>
            </a:r>
            <a:r>
              <a:rPr lang="en-US" sz="2400" dirty="0"/>
              <a:t> Singh, Thomas </a:t>
            </a:r>
            <a:r>
              <a:rPr lang="en-US" sz="2400" dirty="0" err="1"/>
              <a:t>Gazagnaire</a:t>
            </a:r>
            <a:r>
              <a:rPr lang="en-US" sz="2400" dirty="0"/>
              <a:t>, Steven Smith, Steven Hand, Jon Crowcroft.   </a:t>
            </a:r>
            <a:r>
              <a:rPr lang="en-US" sz="2400" i="1" dirty="0"/>
              <a:t>18th ACM International Conference on Architectural support for programming languages and operating systems (ASPLOS)</a:t>
            </a:r>
            <a:r>
              <a:rPr lang="en-US" sz="2400" dirty="0"/>
              <a:t>, March 2014, pages </a:t>
            </a:r>
            <a:r>
              <a:rPr lang="en-US" sz="2400" dirty="0" smtClean="0"/>
              <a:t>461--472.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01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Minimalist approach</a:t>
            </a:r>
          </a:p>
          <a:p>
            <a:pPr lvl="1"/>
            <a:r>
              <a:rPr lang="en-US" altLang="en-US" sz="2400"/>
              <a:t>IPC, virtual memory, thread scheduling</a:t>
            </a:r>
          </a:p>
          <a:p>
            <a:r>
              <a:rPr lang="en-US" altLang="en-US" sz="2800"/>
              <a:t>Put the rest into user space</a:t>
            </a:r>
          </a:p>
          <a:p>
            <a:pPr lvl="1"/>
            <a:r>
              <a:rPr lang="en-US" altLang="en-US" sz="2400"/>
              <a:t>Device drivers, networking, file system, user interface</a:t>
            </a:r>
          </a:p>
          <a:p>
            <a:r>
              <a:rPr lang="en-US" altLang="en-US" sz="2800"/>
              <a:t>More stable with less services in kernel space</a:t>
            </a:r>
          </a:p>
          <a:p>
            <a:r>
              <a:rPr lang="en-US" altLang="en-US" sz="2800"/>
              <a:t>Disadvantages</a:t>
            </a:r>
          </a:p>
          <a:p>
            <a:pPr lvl="1"/>
            <a:r>
              <a:rPr lang="en-US" altLang="en-US" sz="2400"/>
              <a:t>Lots of system calls and context switches</a:t>
            </a:r>
          </a:p>
          <a:p>
            <a:r>
              <a:rPr lang="en-US" altLang="en-US" sz="2800"/>
              <a:t>E.g. Mach, L4, AmigaOS, Minix, K42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Microkernels</a:t>
            </a:r>
          </a:p>
        </p:txBody>
      </p:sp>
    </p:spTree>
    <p:extLst>
      <p:ext uri="{BB962C8B-B14F-4D97-AF65-F5344CB8AC3E}">
        <p14:creationId xmlns:p14="http://schemas.microsoft.com/office/powerpoint/2010/main" val="27094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5" descr="1000px-OS-structur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35201" y="1981200"/>
            <a:ext cx="7720013" cy="411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Monolithic Kernels VS Microkernels</a:t>
            </a:r>
          </a:p>
        </p:txBody>
      </p:sp>
    </p:spTree>
    <p:extLst>
      <p:ext uri="{BB962C8B-B14F-4D97-AF65-F5344CB8AC3E}">
        <p14:creationId xmlns:p14="http://schemas.microsoft.com/office/powerpoint/2010/main" val="251704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Combine the best of both worlds</a:t>
            </a:r>
          </a:p>
          <a:p>
            <a:pPr lvl="1"/>
            <a:r>
              <a:rPr lang="en-US" altLang="en-US"/>
              <a:t>Speed and simple design of a monolithic kernel</a:t>
            </a:r>
          </a:p>
          <a:p>
            <a:pPr lvl="1"/>
            <a:r>
              <a:rPr lang="en-US" altLang="en-US"/>
              <a:t>Modularity and stability of a microkernel</a:t>
            </a:r>
          </a:p>
          <a:p>
            <a:r>
              <a:rPr lang="en-US" altLang="en-US"/>
              <a:t>Still similar to a monolithic kernel</a:t>
            </a:r>
          </a:p>
          <a:p>
            <a:pPr lvl="1"/>
            <a:r>
              <a:rPr lang="en-US" altLang="en-US"/>
              <a:t>Disadvantages still apply here</a:t>
            </a:r>
          </a:p>
          <a:p>
            <a:r>
              <a:rPr lang="en-US" altLang="en-US"/>
              <a:t>E.g. Windows NT, NetWare, BeOS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Kernels</a:t>
            </a:r>
          </a:p>
        </p:txBody>
      </p:sp>
    </p:spTree>
    <p:extLst>
      <p:ext uri="{BB962C8B-B14F-4D97-AF65-F5344CB8AC3E}">
        <p14:creationId xmlns:p14="http://schemas.microsoft.com/office/powerpoint/2010/main" val="405082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Follows end-to-end principle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Extremely minimal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Fewest hardware abstractions as possible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Just allocates physical resources to apps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Disadvantages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More work for application developers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E.g. Nemesis, </a:t>
            </a:r>
            <a:r>
              <a:rPr lang="en-US" altLang="en-US" dirty="0" err="1"/>
              <a:t>ExOS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This Thursday!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Exokernels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34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How big should it be?</a:t>
            </a:r>
          </a:p>
          <a:p>
            <a:endParaRPr lang="en-US" altLang="en-US"/>
          </a:p>
          <a:p>
            <a:r>
              <a:rPr lang="en-US" altLang="en-US"/>
              <a:t>Big debate during the 1980’s</a:t>
            </a:r>
          </a:p>
          <a:p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Microkernel Debate</a:t>
            </a:r>
          </a:p>
        </p:txBody>
      </p:sp>
    </p:spTree>
    <p:extLst>
      <p:ext uri="{BB962C8B-B14F-4D97-AF65-F5344CB8AC3E}">
        <p14:creationId xmlns:p14="http://schemas.microsoft.com/office/powerpoint/2010/main" val="134220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Monolithic kernels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Advantages: performance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Disadvantages: difficult to debug and maintain</a:t>
            </a:r>
          </a:p>
          <a:p>
            <a:pPr>
              <a:lnSpc>
                <a:spcPct val="80000"/>
              </a:lnSpc>
            </a:pPr>
            <a:r>
              <a:rPr lang="en-US" altLang="en-US" sz="2400">
                <a:solidFill>
                  <a:srgbClr val="FF0000"/>
                </a:solidFill>
              </a:rPr>
              <a:t>Microkernels</a:t>
            </a:r>
          </a:p>
          <a:p>
            <a:pPr lvl="1">
              <a:lnSpc>
                <a:spcPct val="80000"/>
              </a:lnSpc>
            </a:pPr>
            <a:r>
              <a:rPr lang="en-US" altLang="en-US" sz="2000">
                <a:solidFill>
                  <a:srgbClr val="FF0000"/>
                </a:solidFill>
              </a:rPr>
              <a:t>Advantages: more reliable and secure</a:t>
            </a:r>
          </a:p>
          <a:p>
            <a:pPr lvl="1">
              <a:lnSpc>
                <a:spcPct val="80000"/>
              </a:lnSpc>
            </a:pPr>
            <a:r>
              <a:rPr lang="en-US" altLang="en-US" sz="2000">
                <a:solidFill>
                  <a:srgbClr val="FF0000"/>
                </a:solidFill>
              </a:rPr>
              <a:t>Disadvantages: more overhead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Hybrid Kernels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Advantages: benefits of monolithic and microkernels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Disadvantages: same as monolithic kernels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Exokernels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Advantages: minimal and simple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Disadvantages: more work for application developers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Kernels</a:t>
            </a:r>
          </a:p>
        </p:txBody>
      </p:sp>
    </p:spTree>
    <p:extLst>
      <p:ext uri="{BB962C8B-B14F-4D97-AF65-F5344CB8AC3E}">
        <p14:creationId xmlns:p14="http://schemas.microsoft.com/office/powerpoint/2010/main" val="335149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14533</TotalTime>
  <Words>1062</Words>
  <Application>Microsoft Office PowerPoint</Application>
  <PresentationFormat>Widescreen</PresentationFormat>
  <Paragraphs>202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ＭＳ Ｐゴシック</vt:lpstr>
      <vt:lpstr>Arial</vt:lpstr>
      <vt:lpstr>Tw Cen MT</vt:lpstr>
      <vt:lpstr>Wingdings</vt:lpstr>
      <vt:lpstr>Wingdings 2</vt:lpstr>
      <vt:lpstr>Median</vt:lpstr>
      <vt:lpstr>Microkernels: mach and L4</vt:lpstr>
      <vt:lpstr>Introduction to Kernels</vt:lpstr>
      <vt:lpstr>Monolithic Kernels</vt:lpstr>
      <vt:lpstr>Microkernels</vt:lpstr>
      <vt:lpstr>Monolithic Kernels VS Microkernels</vt:lpstr>
      <vt:lpstr>Hybrid Kernels</vt:lpstr>
      <vt:lpstr>Exokernels</vt:lpstr>
      <vt:lpstr>The Microkernel Debate</vt:lpstr>
      <vt:lpstr>Summary: Kernels</vt:lpstr>
      <vt:lpstr>1st Generation Microkernels</vt:lpstr>
      <vt:lpstr>Mach: A New Kernel Foundation For UNIX Development</vt:lpstr>
      <vt:lpstr>Mach</vt:lpstr>
      <vt:lpstr>Mach Abstractions</vt:lpstr>
      <vt:lpstr>External Memory Management</vt:lpstr>
      <vt:lpstr>Lots of Flexibility</vt:lpstr>
      <vt:lpstr>Problems of External Memory Management</vt:lpstr>
      <vt:lpstr>Performance</vt:lpstr>
      <vt:lpstr>2nd Generation Microkernels</vt:lpstr>
      <vt:lpstr>The Performance of Micro-Kernel-Based Systems</vt:lpstr>
      <vt:lpstr>The Performance of Micro-Kernel-Based Systems</vt:lpstr>
      <vt:lpstr>L4</vt:lpstr>
      <vt:lpstr>L4Linux</vt:lpstr>
      <vt:lpstr>L4Linux</vt:lpstr>
      <vt:lpstr>L4Linux – System Calls</vt:lpstr>
      <vt:lpstr>A Note on TLBs</vt:lpstr>
      <vt:lpstr>Performance - Benchmarks</vt:lpstr>
      <vt:lpstr>Performance - Microbenchmarks</vt:lpstr>
      <vt:lpstr>Performance - Macrobenchmarks</vt:lpstr>
      <vt:lpstr>Performance - Analysis</vt:lpstr>
      <vt:lpstr>L4 is Proof of Concept</vt:lpstr>
      <vt:lpstr>Perspective</vt:lpstr>
      <vt:lpstr>Next Time</vt:lpstr>
    </vt:vector>
  </TitlesOfParts>
  <Company>Cornell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414/415 Systems Programming  and  Operating Systems</dc:title>
  <dc:creator>Hakim Weatherspoon</dc:creator>
  <cp:lastModifiedBy>Hakim Weatherspoon</cp:lastModifiedBy>
  <cp:revision>160</cp:revision>
  <dcterms:created xsi:type="dcterms:W3CDTF">2010-09-02T12:47:54Z</dcterms:created>
  <dcterms:modified xsi:type="dcterms:W3CDTF">2016-09-06T17:05:14Z</dcterms:modified>
</cp:coreProperties>
</file>