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ppt/notesSlides/notesSlide24.xml" ContentType="application/vnd.openxmlformats-officedocument.presentationml.notesSlide+xml"/>
  <Override PartName="/ppt/notesSlides/notesSlide25.xml" ContentType="application/vnd.openxmlformats-officedocument.presentationml.notesSlide+xml"/>
  <Override PartName="/ppt/notesSlides/notesSlide26.xml" ContentType="application/vnd.openxmlformats-officedocument.presentationml.notesSlide+xml"/>
  <Override PartName="/ppt/notesSlides/notesSlide27.xml" ContentType="application/vnd.openxmlformats-officedocument.presentationml.notesSlide+xml"/>
  <Override PartName="/ppt/notesSlides/notesSlide28.xml" ContentType="application/vnd.openxmlformats-officedocument.presentationml.notesSlide+xml"/>
  <Override PartName="/ppt/notesSlides/notesSlide29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62" r:id="rId1"/>
  </p:sldMasterIdLst>
  <p:notesMasterIdLst>
    <p:notesMasterId r:id="rId39"/>
  </p:notesMasterIdLst>
  <p:sldIdLst>
    <p:sldId id="382" r:id="rId2"/>
    <p:sldId id="533" r:id="rId3"/>
    <p:sldId id="534" r:id="rId4"/>
    <p:sldId id="535" r:id="rId5"/>
    <p:sldId id="536" r:id="rId6"/>
    <p:sldId id="537" r:id="rId7"/>
    <p:sldId id="538" r:id="rId8"/>
    <p:sldId id="539" r:id="rId9"/>
    <p:sldId id="540" r:id="rId10"/>
    <p:sldId id="541" r:id="rId11"/>
    <p:sldId id="542" r:id="rId12"/>
    <p:sldId id="543" r:id="rId13"/>
    <p:sldId id="544" r:id="rId14"/>
    <p:sldId id="545" r:id="rId15"/>
    <p:sldId id="546" r:id="rId16"/>
    <p:sldId id="547" r:id="rId17"/>
    <p:sldId id="548" r:id="rId18"/>
    <p:sldId id="549" r:id="rId19"/>
    <p:sldId id="550" r:id="rId20"/>
    <p:sldId id="551" r:id="rId21"/>
    <p:sldId id="552" r:id="rId22"/>
    <p:sldId id="553" r:id="rId23"/>
    <p:sldId id="554" r:id="rId24"/>
    <p:sldId id="555" r:id="rId25"/>
    <p:sldId id="556" r:id="rId26"/>
    <p:sldId id="557" r:id="rId27"/>
    <p:sldId id="558" r:id="rId28"/>
    <p:sldId id="559" r:id="rId29"/>
    <p:sldId id="560" r:id="rId30"/>
    <p:sldId id="561" r:id="rId31"/>
    <p:sldId id="562" r:id="rId32"/>
    <p:sldId id="563" r:id="rId33"/>
    <p:sldId id="564" r:id="rId34"/>
    <p:sldId id="565" r:id="rId35"/>
    <p:sldId id="566" r:id="rId36"/>
    <p:sldId id="567" r:id="rId37"/>
    <p:sldId id="568" r:id="rId38"/>
  </p:sldIdLst>
  <p:sldSz cx="12192000" cy="6858000"/>
  <p:notesSz cx="6858000" cy="9144000"/>
  <p:defaultTextStyle>
    <a:defPPr>
      <a:defRPr lang="en-US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4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4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4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4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4" charset="0"/>
        <a:ea typeface="+mn-ea"/>
        <a:cs typeface="+mn-cs"/>
      </a:defRPr>
    </a:lvl5pPr>
    <a:lvl6pPr marL="2286000" algn="l" defTabSz="457200" rtl="0" eaLnBrk="1" latinLnBrk="0" hangingPunct="1">
      <a:defRPr kern="1200">
        <a:solidFill>
          <a:schemeClr val="tx1"/>
        </a:solidFill>
        <a:latin typeface="Arial" pitchFamily="4" charset="0"/>
        <a:ea typeface="+mn-ea"/>
        <a:cs typeface="+mn-cs"/>
      </a:defRPr>
    </a:lvl6pPr>
    <a:lvl7pPr marL="2743200" algn="l" defTabSz="457200" rtl="0" eaLnBrk="1" latinLnBrk="0" hangingPunct="1">
      <a:defRPr kern="1200">
        <a:solidFill>
          <a:schemeClr val="tx1"/>
        </a:solidFill>
        <a:latin typeface="Arial" pitchFamily="4" charset="0"/>
        <a:ea typeface="+mn-ea"/>
        <a:cs typeface="+mn-cs"/>
      </a:defRPr>
    </a:lvl7pPr>
    <a:lvl8pPr marL="3200400" algn="l" defTabSz="457200" rtl="0" eaLnBrk="1" latinLnBrk="0" hangingPunct="1">
      <a:defRPr kern="1200">
        <a:solidFill>
          <a:schemeClr val="tx1"/>
        </a:solidFill>
        <a:latin typeface="Arial" pitchFamily="4" charset="0"/>
        <a:ea typeface="+mn-ea"/>
        <a:cs typeface="+mn-cs"/>
      </a:defRPr>
    </a:lvl8pPr>
    <a:lvl9pPr marL="3657600" algn="l" defTabSz="457200" rtl="0" eaLnBrk="1" latinLnBrk="0" hangingPunct="1">
      <a:defRPr kern="1200">
        <a:solidFill>
          <a:schemeClr val="tx1"/>
        </a:solidFill>
        <a:latin typeface="Arial" pitchFamily="4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 userDrawn="1">
          <p15:clr>
            <a:srgbClr val="A4A3A4"/>
          </p15:clr>
        </p15:guide>
        <p15:guide id="2" pos="3840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0000"/>
    <a:srgbClr val="0000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61" d="100"/>
          <a:sy n="61" d="100"/>
        </p:scale>
        <p:origin x="240" y="36"/>
      </p:cViewPr>
      <p:guideLst>
        <p:guide orient="horz" pos="2160"/>
        <p:guide pos="384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notesMaster" Target="notesMasters/notesMaster1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theme" Target="theme/theme1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41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presProps" Target="pres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tableStyles" Target="tableStyles.xml"/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2" name="Rectangle 1026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endParaRPr lang="en-US"/>
          </a:p>
        </p:txBody>
      </p:sp>
      <p:sp>
        <p:nvSpPr>
          <p:cNvPr id="40963" name="Rectangle 1027"/>
          <p:cNvSpPr>
            <a:spLocks noGrp="1" noChangeArrowheads="1"/>
          </p:cNvSpPr>
          <p:nvPr>
            <p:ph type="dt" idx="1"/>
          </p:nvPr>
        </p:nvSpPr>
        <p:spPr bwMode="auto">
          <a:xfrm>
            <a:off x="3886200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endParaRPr lang="en-US"/>
          </a:p>
        </p:txBody>
      </p:sp>
      <p:sp>
        <p:nvSpPr>
          <p:cNvPr id="40964" name="Rectangle 1028"/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381000" y="685800"/>
            <a:ext cx="6096000" cy="3429000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ffectLst/>
        </p:spPr>
      </p:sp>
      <p:sp>
        <p:nvSpPr>
          <p:cNvPr id="40965" name="Rectangle 1029"/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914400" y="4343400"/>
            <a:ext cx="5029200" cy="411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0966" name="Rectangle 1030"/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868680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endParaRPr lang="en-US"/>
          </a:p>
        </p:txBody>
      </p:sp>
      <p:sp>
        <p:nvSpPr>
          <p:cNvPr id="40967" name="Rectangle 1031"/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886200" y="868680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fld id="{620B3FEF-BF8A-0942-8DDB-B563CF0AC5FD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45155161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itchFamily="4" charset="0"/>
        <a:ea typeface="+mn-ea"/>
        <a:cs typeface="+mn-cs"/>
      </a:defRPr>
    </a:lvl1pPr>
    <a:lvl2pPr marL="4572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itchFamily="4" charset="0"/>
        <a:ea typeface="ＭＳ Ｐゴシック" pitchFamily="4" charset="-128"/>
        <a:cs typeface="+mn-cs"/>
      </a:defRPr>
    </a:lvl2pPr>
    <a:lvl3pPr marL="9144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itchFamily="4" charset="0"/>
        <a:ea typeface="ＭＳ Ｐゴシック" pitchFamily="4" charset="-128"/>
        <a:cs typeface="+mn-cs"/>
      </a:defRPr>
    </a:lvl3pPr>
    <a:lvl4pPr marL="13716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itchFamily="4" charset="0"/>
        <a:ea typeface="ＭＳ Ｐゴシック" pitchFamily="4" charset="-128"/>
        <a:cs typeface="+mn-cs"/>
      </a:defRPr>
    </a:lvl4pPr>
    <a:lvl5pPr marL="18288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itchFamily="4" charset="0"/>
        <a:ea typeface="ＭＳ Ｐゴシック" pitchFamily="4" charset="-128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8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0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1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2.xml"/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3.xml"/><Relationship Id="rId1" Type="http://schemas.openxmlformats.org/officeDocument/2006/relationships/notesMaster" Target="../notesMasters/notesMaster1.xml"/></Relationships>
</file>

<file path=ppt/notesSlides/_rels/notesSlide2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4.xml"/><Relationship Id="rId1" Type="http://schemas.openxmlformats.org/officeDocument/2006/relationships/notesMaster" Target="../notesMasters/notesMaster1.xml"/></Relationships>
</file>

<file path=ppt/notesSlides/_rels/notesSlide2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5.xml"/><Relationship Id="rId1" Type="http://schemas.openxmlformats.org/officeDocument/2006/relationships/notesMaster" Target="../notesMasters/notesMaster1.xml"/></Relationships>
</file>

<file path=ppt/notesSlides/_rels/notesSlide2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20B3FEF-BF8A-0942-8DDB-B563CF0AC5FD}" type="slidenum">
              <a:rPr lang="en-US" smtClean="0"/>
              <a:pPr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73806553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 marL="0" marR="0" lvl="1" indent="0" algn="l" defTabSz="914400" rtl="0" eaLnBrk="1" fontAlgn="base" latinLnBrk="0" hangingPunct="1">
              <a:lnSpc>
                <a:spcPct val="100000"/>
              </a:lnSpc>
              <a:spcBef>
                <a:spcPct val="3000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lang="en-US" dirty="0" smtClean="0"/>
              <a:t>“UNIX is basically a simple operating system, but you have to be a genius to understand the simplicity.” – Dennis Ritchie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20B3FEF-BF8A-0942-8DDB-B563CF0AC5FD}" type="slidenum">
              <a:rPr lang="en-US" smtClean="0"/>
              <a:pPr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84363536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 marL="0" marR="0" lvl="1" indent="0" algn="l" defTabSz="914400" rtl="0" eaLnBrk="1" fontAlgn="base" latinLnBrk="0" hangingPunct="1">
              <a:lnSpc>
                <a:spcPct val="100000"/>
              </a:lnSpc>
              <a:spcBef>
                <a:spcPct val="3000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lang="en-US" dirty="0" smtClean="0"/>
              <a:t>“UNIX is basically a simple operating system, but you have to be a genius to understand the simplicity.” – Dennis Ritchie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20B3FEF-BF8A-0942-8DDB-B563CF0AC5FD}" type="slidenum">
              <a:rPr lang="en-US" smtClean="0"/>
              <a:pPr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37892930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 marL="0" marR="0" lvl="1" indent="0" algn="l" defTabSz="914400" rtl="0" eaLnBrk="1" fontAlgn="base" latinLnBrk="0" hangingPunct="1">
              <a:lnSpc>
                <a:spcPct val="100000"/>
              </a:lnSpc>
              <a:spcBef>
                <a:spcPct val="3000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lang="en-US" dirty="0" smtClean="0"/>
              <a:t>“UNIX is basically a simple operating system, but you have to be a genius to understand the simplicity.” – Dennis Ritchie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20B3FEF-BF8A-0942-8DDB-B563CF0AC5FD}" type="slidenum">
              <a:rPr lang="en-US" smtClean="0"/>
              <a:pPr/>
              <a:t>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05642062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 marL="0" marR="0" lvl="1" indent="0" algn="l" defTabSz="914400" rtl="0" eaLnBrk="1" fontAlgn="base" latinLnBrk="0" hangingPunct="1">
              <a:lnSpc>
                <a:spcPct val="100000"/>
              </a:lnSpc>
              <a:spcBef>
                <a:spcPct val="3000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lang="en-US" dirty="0" smtClean="0"/>
              <a:t>“UNIX is basically a simple operating system, but you have to be a genius to understand the simplicity.” – Dennis Ritchie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20B3FEF-BF8A-0942-8DDB-B563CF0AC5FD}" type="slidenum">
              <a:rPr lang="en-US" smtClean="0"/>
              <a:pPr/>
              <a:t>11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72768587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 marL="0" marR="0" lvl="1" indent="0" algn="l" defTabSz="914400" rtl="0" eaLnBrk="1" fontAlgn="base" latinLnBrk="0" hangingPunct="1">
              <a:lnSpc>
                <a:spcPct val="100000"/>
              </a:lnSpc>
              <a:spcBef>
                <a:spcPct val="3000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lang="en-US" dirty="0" smtClean="0"/>
              <a:t>“UNIX is basically a simple operating system, but you have to be a genius to understand the simplicity.” – Dennis Ritchie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20B3FEF-BF8A-0942-8DDB-B563CF0AC5FD}" type="slidenum">
              <a:rPr lang="en-US" smtClean="0"/>
              <a:pPr/>
              <a:t>13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79125769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indent="0" algn="l" defTabSz="914400" rtl="0" eaLnBrk="0" fontAlgn="base" latinLnBrk="0" hangingPunct="0">
              <a:lnSpc>
                <a:spcPct val="100000"/>
              </a:lnSpc>
              <a:spcBef>
                <a:spcPct val="3000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lang="en-US" dirty="0" smtClean="0"/>
              <a:t>Can map one model to the other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D60713B-68E2-F746-B840-4BC7D02E01D9}" type="slidenum">
              <a:rPr lang="en-US" smtClean="0"/>
              <a:pPr/>
              <a:t>14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01446761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 marL="0" marR="0" lvl="1" indent="0" algn="l" defTabSz="914400" rtl="0" eaLnBrk="1" fontAlgn="base" latinLnBrk="0" hangingPunct="1">
              <a:lnSpc>
                <a:spcPct val="100000"/>
              </a:lnSpc>
              <a:spcBef>
                <a:spcPct val="3000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lang="en-US" dirty="0" smtClean="0"/>
              <a:t>“UNIX is basically a simple operating system, but you have to be a genius to understand the simplicity.” – Dennis Ritchie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20B3FEF-BF8A-0942-8DDB-B563CF0AC5FD}" type="slidenum">
              <a:rPr lang="en-US" smtClean="0"/>
              <a:pPr/>
              <a:t>15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5485163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153FCF44-46B9-BD42-A541-F66537404C9F}" type="slidenum">
              <a:rPr lang="en-US"/>
              <a:pPr/>
              <a:t>16</a:t>
            </a:fld>
            <a:endParaRPr lang="en-US"/>
          </a:p>
        </p:txBody>
      </p:sp>
      <p:sp>
        <p:nvSpPr>
          <p:cNvPr id="4505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505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75179221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153FCF44-46B9-BD42-A541-F66537404C9F}" type="slidenum">
              <a:rPr lang="en-US"/>
              <a:pPr/>
              <a:t>17</a:t>
            </a:fld>
            <a:endParaRPr lang="en-US"/>
          </a:p>
        </p:txBody>
      </p:sp>
      <p:sp>
        <p:nvSpPr>
          <p:cNvPr id="4505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505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96094766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32E15AFD-9DC5-C148-81C2-E795A7CADCB7}" type="slidenum">
              <a:rPr lang="en-US"/>
              <a:pPr/>
              <a:t>18</a:t>
            </a:fld>
            <a:endParaRPr lang="en-US"/>
          </a:p>
        </p:txBody>
      </p:sp>
      <p:sp>
        <p:nvSpPr>
          <p:cNvPr id="46082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608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98030061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396C315C-5277-9440-A372-5D2E9A24C198}" type="slidenum">
              <a:rPr lang="en-US"/>
              <a:pPr/>
              <a:t>19</a:t>
            </a:fld>
            <a:endParaRPr lang="en-US"/>
          </a:p>
        </p:txBody>
      </p:sp>
      <p:sp>
        <p:nvSpPr>
          <p:cNvPr id="47106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710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36891402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FF36763B-ECB4-A946-846C-5C8EBA598702}" type="slidenum">
              <a:rPr lang="en-US"/>
              <a:pPr/>
              <a:t>20</a:t>
            </a:fld>
            <a:endParaRPr lang="en-US"/>
          </a:p>
        </p:txBody>
      </p:sp>
      <p:sp>
        <p:nvSpPr>
          <p:cNvPr id="48130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813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19634439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B0DB576A-73EA-934A-B671-1376B048192B}" type="slidenum">
              <a:rPr lang="en-US"/>
              <a:pPr/>
              <a:t>21</a:t>
            </a:fld>
            <a:endParaRPr lang="en-US"/>
          </a:p>
        </p:txBody>
      </p:sp>
      <p:sp>
        <p:nvSpPr>
          <p:cNvPr id="49154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915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77260041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8156B0DE-5B7C-3943-A757-8FC05EBC1F2B}" type="slidenum">
              <a:rPr lang="en-US"/>
              <a:pPr/>
              <a:t>22</a:t>
            </a:fld>
            <a:endParaRPr lang="en-US"/>
          </a:p>
        </p:txBody>
      </p:sp>
      <p:sp>
        <p:nvSpPr>
          <p:cNvPr id="5017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017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0811823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9FD47460-D6C0-4E49-9AAE-3122A215C536}" type="slidenum">
              <a:rPr lang="en-US"/>
              <a:pPr/>
              <a:t>23</a:t>
            </a:fld>
            <a:endParaRPr lang="en-US"/>
          </a:p>
        </p:txBody>
      </p:sp>
      <p:sp>
        <p:nvSpPr>
          <p:cNvPr id="54274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427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37153177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08B3D293-0E29-A644-96A5-1B88400EDECC}" type="slidenum">
              <a:rPr lang="en-US"/>
              <a:pPr/>
              <a:t>24</a:t>
            </a:fld>
            <a:endParaRPr lang="en-US"/>
          </a:p>
        </p:txBody>
      </p:sp>
      <p:sp>
        <p:nvSpPr>
          <p:cNvPr id="56322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632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24302810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1C026121-B2E9-C34B-980F-484414B8E972}" type="slidenum">
              <a:rPr lang="en-US"/>
              <a:pPr/>
              <a:t>25</a:t>
            </a:fld>
            <a:endParaRPr lang="en-US"/>
          </a:p>
        </p:txBody>
      </p:sp>
      <p:sp>
        <p:nvSpPr>
          <p:cNvPr id="57346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734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87848816"/>
      </p:ext>
    </p:extLst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A39F6D9B-D669-034D-A0FB-8784D8CEA33C}" type="slidenum">
              <a:rPr lang="en-US"/>
              <a:pPr/>
              <a:t>26</a:t>
            </a:fld>
            <a:endParaRPr lang="en-US"/>
          </a:p>
        </p:txBody>
      </p:sp>
      <p:sp>
        <p:nvSpPr>
          <p:cNvPr id="58370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837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88374337"/>
      </p:ext>
    </p:extLst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80DB3D1D-2C1C-1048-BA99-460836B279A8}" type="slidenum">
              <a:rPr lang="en-US"/>
              <a:pPr/>
              <a:t>27</a:t>
            </a:fld>
            <a:endParaRPr lang="en-US"/>
          </a:p>
        </p:txBody>
      </p:sp>
      <p:sp>
        <p:nvSpPr>
          <p:cNvPr id="59394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939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38207711"/>
      </p:ext>
    </p:extLst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0BB2B4D9-3CF8-034B-8A73-95E496CABE92}" type="slidenum">
              <a:rPr lang="en-US"/>
              <a:pPr/>
              <a:t>28</a:t>
            </a:fld>
            <a:endParaRPr lang="en-US"/>
          </a:p>
        </p:txBody>
      </p:sp>
      <p:sp>
        <p:nvSpPr>
          <p:cNvPr id="6041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6041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76241872"/>
      </p:ext>
    </p:extLst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092BEB18-1ABA-1C43-91D7-7E51859F60DA}" type="slidenum">
              <a:rPr lang="en-US"/>
              <a:pPr/>
              <a:t>29</a:t>
            </a:fld>
            <a:endParaRPr lang="en-US"/>
          </a:p>
        </p:txBody>
      </p:sp>
      <p:sp>
        <p:nvSpPr>
          <p:cNvPr id="64514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6451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8723284"/>
      </p:ext>
    </p:extLst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B2A392A5-E615-1346-97A2-34E7D6B5283D}" type="slidenum">
              <a:rPr lang="en-US"/>
              <a:pPr/>
              <a:t>30</a:t>
            </a:fld>
            <a:endParaRPr lang="en-US"/>
          </a:p>
        </p:txBody>
      </p:sp>
      <p:sp>
        <p:nvSpPr>
          <p:cNvPr id="6553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6553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23000726"/>
      </p:ext>
    </p:extLst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D6870C20-0E2C-9446-91CB-E532337543B6}" type="slidenum">
              <a:rPr lang="en-US"/>
              <a:pPr/>
              <a:t>31</a:t>
            </a:fld>
            <a:endParaRPr lang="en-US"/>
          </a:p>
        </p:txBody>
      </p:sp>
      <p:sp>
        <p:nvSpPr>
          <p:cNvPr id="66562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6656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90376963"/>
      </p:ext>
    </p:extLst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797508A1-6BD5-C644-9640-F1FDC35637DE}" type="slidenum">
              <a:rPr lang="en-US"/>
              <a:pPr/>
              <a:t>32</a:t>
            </a:fld>
            <a:endParaRPr lang="en-US"/>
          </a:p>
        </p:txBody>
      </p:sp>
      <p:sp>
        <p:nvSpPr>
          <p:cNvPr id="67586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6758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57181780"/>
      </p:ext>
    </p:extLst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D80E6987-D801-504F-8933-B4257D210AB5}" type="slidenum">
              <a:rPr lang="en-US"/>
              <a:pPr/>
              <a:t>33</a:t>
            </a:fld>
            <a:endParaRPr lang="en-US"/>
          </a:p>
        </p:txBody>
      </p:sp>
      <p:sp>
        <p:nvSpPr>
          <p:cNvPr id="68610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6861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06190724"/>
      </p:ext>
    </p:extLst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8FB2C122-CE30-464C-9301-E3B1689C6B97}" type="slidenum">
              <a:rPr lang="en-US"/>
              <a:pPr/>
              <a:t>34</a:t>
            </a:fld>
            <a:endParaRPr lang="en-US"/>
          </a:p>
        </p:txBody>
      </p:sp>
      <p:sp>
        <p:nvSpPr>
          <p:cNvPr id="69634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6963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91859102"/>
      </p:ext>
    </p:extLst>
  </p:cSld>
  <p:clrMapOvr>
    <a:masterClrMapping/>
  </p:clrMapOvr>
</p:notes>
</file>

<file path=ppt/notesSlides/notesSlide2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49D1336A-9175-DE4E-9347-BB171751FC6E}" type="slidenum">
              <a:rPr lang="en-US"/>
              <a:pPr/>
              <a:t>35</a:t>
            </a:fld>
            <a:endParaRPr lang="en-US"/>
          </a:p>
        </p:txBody>
      </p:sp>
      <p:sp>
        <p:nvSpPr>
          <p:cNvPr id="7065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7065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19649603"/>
      </p:ext>
    </p:extLst>
  </p:cSld>
  <p:clrMapOvr>
    <a:masterClrMapping/>
  </p:clrMapOvr>
</p:notes>
</file>

<file path=ppt/notesSlides/notesSlide2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indent="0" algn="l" defTabSz="914400" rtl="0" eaLnBrk="0" fontAlgn="base" latinLnBrk="0" hangingPunct="0">
              <a:lnSpc>
                <a:spcPct val="100000"/>
              </a:lnSpc>
              <a:spcBef>
                <a:spcPct val="3000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lang="en-US" dirty="0" smtClean="0"/>
              <a:t>Lab 0 – graded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D60713B-68E2-F746-B840-4BC7D02E01D9}" type="slidenum">
              <a:rPr lang="en-US" smtClean="0"/>
              <a:pPr/>
              <a:t>36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7310339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 bwMode="white">
          <a:xfrm>
            <a:off x="0" y="5971032"/>
            <a:ext cx="12192000" cy="886968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0" name="Rectangle 9"/>
          <p:cNvSpPr/>
          <p:nvPr/>
        </p:nvSpPr>
        <p:spPr>
          <a:xfrm>
            <a:off x="-12192" y="6053328"/>
            <a:ext cx="2999232" cy="713232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1" name="Rectangle 10"/>
          <p:cNvSpPr/>
          <p:nvPr/>
        </p:nvSpPr>
        <p:spPr>
          <a:xfrm>
            <a:off x="3145536" y="6044184"/>
            <a:ext cx="9046464" cy="713232"/>
          </a:xfrm>
          <a:prstGeom prst="rect">
            <a:avLst/>
          </a:prstGeom>
          <a:solidFill>
            <a:schemeClr val="accent1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Title 7"/>
          <p:cNvSpPr>
            <a:spLocks noGrp="1"/>
          </p:cNvSpPr>
          <p:nvPr>
            <p:ph type="ctrTitle"/>
          </p:nvPr>
        </p:nvSpPr>
        <p:spPr>
          <a:xfrm>
            <a:off x="3149600" y="4038600"/>
            <a:ext cx="8636000" cy="1828800"/>
          </a:xfrm>
        </p:spPr>
        <p:txBody>
          <a:bodyPr anchor="b"/>
          <a:lstStyle>
            <a:lvl1pPr>
              <a:defRPr cap="all" baseline="0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9" name="Subtitle 8"/>
          <p:cNvSpPr>
            <a:spLocks noGrp="1"/>
          </p:cNvSpPr>
          <p:nvPr>
            <p:ph type="subTitle" idx="1"/>
          </p:nvPr>
        </p:nvSpPr>
        <p:spPr>
          <a:xfrm>
            <a:off x="3149600" y="6050037"/>
            <a:ext cx="8940800" cy="685800"/>
          </a:xfrm>
        </p:spPr>
        <p:txBody>
          <a:bodyPr anchor="ctr">
            <a:normAutofit/>
          </a:bodyPr>
          <a:lstStyle>
            <a:lvl1pPr marL="0" indent="0" algn="l">
              <a:buNone/>
              <a:defRPr sz="2600">
                <a:solidFill>
                  <a:srgbClr val="FFFFFF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en-US" smtClean="0"/>
              <a:t>Click to edit Master subtitle style</a:t>
            </a:r>
            <a:endParaRPr kumimoji="0" lang="en-US"/>
          </a:p>
        </p:txBody>
      </p:sp>
      <p:sp>
        <p:nvSpPr>
          <p:cNvPr id="28" name="Date Placeholder 27"/>
          <p:cNvSpPr>
            <a:spLocks noGrp="1"/>
          </p:cNvSpPr>
          <p:nvPr>
            <p:ph type="dt" sz="half" idx="10"/>
          </p:nvPr>
        </p:nvSpPr>
        <p:spPr>
          <a:xfrm>
            <a:off x="101600" y="6068699"/>
            <a:ext cx="2743200" cy="685800"/>
          </a:xfrm>
        </p:spPr>
        <p:txBody>
          <a:bodyPr>
            <a:noAutofit/>
          </a:bodyPr>
          <a:lstStyle>
            <a:lvl1pPr algn="ctr">
              <a:defRPr sz="2000">
                <a:solidFill>
                  <a:srgbClr val="FFFFFF"/>
                </a:solidFill>
              </a:defRPr>
            </a:lvl1pPr>
          </a:lstStyle>
          <a:p>
            <a:endParaRPr lang="en-US"/>
          </a:p>
        </p:txBody>
      </p:sp>
      <p:sp>
        <p:nvSpPr>
          <p:cNvPr id="17" name="Footer Placeholder 16"/>
          <p:cNvSpPr>
            <a:spLocks noGrp="1"/>
          </p:cNvSpPr>
          <p:nvPr>
            <p:ph type="ftr" sz="quarter" idx="11"/>
          </p:nvPr>
        </p:nvSpPr>
        <p:spPr>
          <a:xfrm>
            <a:off x="2780524" y="236539"/>
            <a:ext cx="7823200" cy="365125"/>
          </a:xfrm>
        </p:spPr>
        <p:txBody>
          <a:bodyPr/>
          <a:lstStyle>
            <a:lvl1pPr algn="r">
              <a:defRPr>
                <a:solidFill>
                  <a:schemeClr val="tx2"/>
                </a:solidFill>
              </a:defRPr>
            </a:lvl1pPr>
          </a:lstStyle>
          <a:p>
            <a:endParaRPr lang="en-US"/>
          </a:p>
        </p:txBody>
      </p:sp>
      <p:sp>
        <p:nvSpPr>
          <p:cNvPr id="29" name="Slide Number Placeholder 28"/>
          <p:cNvSpPr>
            <a:spLocks noGrp="1"/>
          </p:cNvSpPr>
          <p:nvPr>
            <p:ph type="sldNum" sz="quarter" idx="12"/>
          </p:nvPr>
        </p:nvSpPr>
        <p:spPr>
          <a:xfrm>
            <a:off x="10668000" y="228600"/>
            <a:ext cx="1117600" cy="381000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91A37941-328F-DA46-B2FC-705ABB71A250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16864" y="228600"/>
            <a:ext cx="10871200" cy="990600"/>
          </a:xfrm>
        </p:spPr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fld id="{40F51219-1AE3-2944-8480-ACB493E96208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Content Placeholder 7"/>
          <p:cNvSpPr>
            <a:spLocks noGrp="1"/>
          </p:cNvSpPr>
          <p:nvPr>
            <p:ph sz="quarter" idx="1"/>
          </p:nvPr>
        </p:nvSpPr>
        <p:spPr>
          <a:xfrm>
            <a:off x="816864" y="1600200"/>
            <a:ext cx="10871200" cy="44958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828801" y="2743200"/>
            <a:ext cx="9497484" cy="1673225"/>
          </a:xfrm>
        </p:spPr>
        <p:txBody>
          <a:bodyPr anchor="t"/>
          <a:lstStyle>
            <a:lvl1pPr marL="0" indent="0">
              <a:buNone/>
              <a:defRPr sz="2800">
                <a:solidFill>
                  <a:schemeClr val="tx2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7" name="Rectangle 6"/>
          <p:cNvSpPr/>
          <p:nvPr/>
        </p:nvSpPr>
        <p:spPr bwMode="white">
          <a:xfrm>
            <a:off x="0" y="1524000"/>
            <a:ext cx="12192000" cy="1143000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Rectangle 7"/>
          <p:cNvSpPr/>
          <p:nvPr/>
        </p:nvSpPr>
        <p:spPr>
          <a:xfrm>
            <a:off x="0" y="1600200"/>
            <a:ext cx="1727200" cy="990600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Rectangle 8"/>
          <p:cNvSpPr/>
          <p:nvPr/>
        </p:nvSpPr>
        <p:spPr>
          <a:xfrm>
            <a:off x="1828800" y="1600200"/>
            <a:ext cx="10363200" cy="990600"/>
          </a:xfrm>
          <a:prstGeom prst="rect">
            <a:avLst/>
          </a:prstGeom>
          <a:solidFill>
            <a:schemeClr val="accent1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828800" y="1600200"/>
            <a:ext cx="10160000" cy="990600"/>
          </a:xfrm>
        </p:spPr>
        <p:txBody>
          <a:bodyPr/>
          <a:lstStyle>
            <a:lvl1pPr algn="l">
              <a:buNone/>
              <a:defRPr sz="4400" b="0" cap="none">
                <a:solidFill>
                  <a:srgbClr val="FFFFFF"/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2" name="Date Placeholder 1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3" name="Slide Number Placeholder 12"/>
          <p:cNvSpPr>
            <a:spLocks noGrp="1"/>
          </p:cNvSpPr>
          <p:nvPr>
            <p:ph type="sldNum" sz="quarter" idx="11"/>
          </p:nvPr>
        </p:nvSpPr>
        <p:spPr>
          <a:xfrm>
            <a:off x="0" y="1752600"/>
            <a:ext cx="1727200" cy="701676"/>
          </a:xfrm>
        </p:spPr>
        <p:txBody>
          <a:bodyPr>
            <a:noAutofit/>
          </a:bodyPr>
          <a:lstStyle>
            <a:lvl1pPr>
              <a:defRPr sz="2400">
                <a:solidFill>
                  <a:srgbClr val="FFFFFF"/>
                </a:solidFill>
              </a:defRPr>
            </a:lvl1pPr>
          </a:lstStyle>
          <a:p>
            <a:fld id="{A00A3746-3ED9-8840-A435-4205503829DA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4" name="Footer Placeholder 13"/>
          <p:cNvSpPr>
            <a:spLocks noGrp="1"/>
          </p:cNvSpPr>
          <p:nvPr>
            <p:ph type="ftr" sz="quarter" idx="12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9" name="Content Placeholder 8"/>
          <p:cNvSpPr>
            <a:spLocks noGrp="1"/>
          </p:cNvSpPr>
          <p:nvPr>
            <p:ph sz="quarter" idx="1"/>
          </p:nvPr>
        </p:nvSpPr>
        <p:spPr>
          <a:xfrm>
            <a:off x="812800" y="1589567"/>
            <a:ext cx="5181600" cy="45720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2"/>
          </p:nvPr>
        </p:nvSpPr>
        <p:spPr>
          <a:xfrm>
            <a:off x="6459868" y="1589567"/>
            <a:ext cx="5181600" cy="45720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8" name="Date Placeholder 7"/>
          <p:cNvSpPr>
            <a:spLocks noGrp="1"/>
          </p:cNvSpPr>
          <p:nvPr>
            <p:ph type="dt" sz="half" idx="15"/>
          </p:nvPr>
        </p:nvSpPr>
        <p:spPr/>
        <p:txBody>
          <a:bodyPr rtlCol="0"/>
          <a:lstStyle/>
          <a:p>
            <a:endParaRPr lang="en-US"/>
          </a:p>
        </p:txBody>
      </p:sp>
      <p:sp>
        <p:nvSpPr>
          <p:cNvPr id="10" name="Slide Number Placeholder 9"/>
          <p:cNvSpPr>
            <a:spLocks noGrp="1"/>
          </p:cNvSpPr>
          <p:nvPr>
            <p:ph type="sldNum" sz="quarter" idx="16"/>
          </p:nvPr>
        </p:nvSpPr>
        <p:spPr/>
        <p:txBody>
          <a:bodyPr rtlCol="0"/>
          <a:lstStyle/>
          <a:p>
            <a:fld id="{833F181B-04A2-3E41-9246-40EE25E11BA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2" name="Footer Placeholder 11"/>
          <p:cNvSpPr>
            <a:spLocks noGrp="1"/>
          </p:cNvSpPr>
          <p:nvPr>
            <p:ph type="ftr" sz="quarter" idx="17"/>
          </p:nvPr>
        </p:nvSpPr>
        <p:spPr/>
        <p:txBody>
          <a:bodyPr rtlCol="0"/>
          <a:lstStyle/>
          <a:p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11200" y="273050"/>
            <a:ext cx="10871200" cy="869950"/>
          </a:xfrm>
        </p:spPr>
        <p:txBody>
          <a:bodyPr anchor="ctr"/>
          <a:lstStyle>
            <a:lvl1pPr>
              <a:defRPr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2"/>
          </p:nvPr>
        </p:nvSpPr>
        <p:spPr>
          <a:xfrm>
            <a:off x="812800" y="2438400"/>
            <a:ext cx="5181600" cy="35814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13" name="Content Placeholder 12"/>
          <p:cNvSpPr>
            <a:spLocks noGrp="1"/>
          </p:cNvSpPr>
          <p:nvPr>
            <p:ph sz="quarter" idx="4"/>
          </p:nvPr>
        </p:nvSpPr>
        <p:spPr>
          <a:xfrm>
            <a:off x="6400800" y="2438400"/>
            <a:ext cx="5181600" cy="35814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10" name="Date Placeholder 9"/>
          <p:cNvSpPr>
            <a:spLocks noGrp="1"/>
          </p:cNvSpPr>
          <p:nvPr>
            <p:ph type="dt" sz="half" idx="15"/>
          </p:nvPr>
        </p:nvSpPr>
        <p:spPr/>
        <p:txBody>
          <a:bodyPr rtlCol="0"/>
          <a:lstStyle/>
          <a:p>
            <a:endParaRPr lang="en-US"/>
          </a:p>
        </p:txBody>
      </p:sp>
      <p:sp>
        <p:nvSpPr>
          <p:cNvPr id="12" name="Slide Number Placeholder 11"/>
          <p:cNvSpPr>
            <a:spLocks noGrp="1"/>
          </p:cNvSpPr>
          <p:nvPr>
            <p:ph type="sldNum" sz="quarter" idx="16"/>
          </p:nvPr>
        </p:nvSpPr>
        <p:spPr/>
        <p:txBody>
          <a:bodyPr rtlCol="0"/>
          <a:lstStyle/>
          <a:p>
            <a:fld id="{7BE93E40-8A73-D944-9EE3-7862A791C1E8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4" name="Footer Placeholder 13"/>
          <p:cNvSpPr>
            <a:spLocks noGrp="1"/>
          </p:cNvSpPr>
          <p:nvPr>
            <p:ph type="ftr" sz="quarter" idx="17"/>
          </p:nvPr>
        </p:nvSpPr>
        <p:spPr/>
        <p:txBody>
          <a:bodyPr rtlCol="0"/>
          <a:lstStyle/>
          <a:p>
            <a:endParaRPr lang="en-US"/>
          </a:p>
        </p:txBody>
      </p:sp>
      <p:sp>
        <p:nvSpPr>
          <p:cNvPr id="16" name="Text Placeholder 15"/>
          <p:cNvSpPr>
            <a:spLocks noGrp="1"/>
          </p:cNvSpPr>
          <p:nvPr>
            <p:ph type="body" sz="quarter" idx="1"/>
          </p:nvPr>
        </p:nvSpPr>
        <p:spPr>
          <a:xfrm>
            <a:off x="812800" y="1752600"/>
            <a:ext cx="5181600" cy="640080"/>
          </a:xfrm>
          <a:solidFill>
            <a:schemeClr val="accent2"/>
          </a:solidFill>
        </p:spPr>
        <p:txBody>
          <a:bodyPr rtlCol="0" anchor="ctr"/>
          <a:lstStyle>
            <a:lvl1pPr marL="0" indent="0">
              <a:buFontTx/>
              <a:buNone/>
              <a:defRPr sz="2000" b="1">
                <a:solidFill>
                  <a:srgbClr val="FFFFFF"/>
                </a:solidFill>
              </a:defRPr>
            </a:lvl1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15" name="Text Placeholder 14"/>
          <p:cNvSpPr>
            <a:spLocks noGrp="1"/>
          </p:cNvSpPr>
          <p:nvPr>
            <p:ph type="body" sz="quarter" idx="3"/>
          </p:nvPr>
        </p:nvSpPr>
        <p:spPr>
          <a:xfrm>
            <a:off x="6400800" y="1752600"/>
            <a:ext cx="5181600" cy="640080"/>
          </a:xfrm>
          <a:solidFill>
            <a:schemeClr val="accent4"/>
          </a:solidFill>
        </p:spPr>
        <p:txBody>
          <a:bodyPr rtlCol="0" anchor="ctr"/>
          <a:lstStyle>
            <a:lvl1pPr marL="0" indent="0">
              <a:buFontTx/>
              <a:buNone/>
              <a:defRPr sz="2000" b="1">
                <a:solidFill>
                  <a:srgbClr val="FFFFFF"/>
                </a:solidFill>
              </a:defRPr>
            </a:lvl1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fld id="{A4AEA565-E681-3E46-910B-4EBEE1A45EF8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0" y="6248400"/>
            <a:ext cx="711200" cy="381000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76C38AEA-BB5F-9940-8A2D-CB00BB73B04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12800" y="273050"/>
            <a:ext cx="10769600" cy="869950"/>
          </a:xfrm>
        </p:spPr>
        <p:txBody>
          <a:bodyPr anchor="ctr"/>
          <a:lstStyle>
            <a:lvl1pPr algn="l">
              <a:buNone/>
              <a:defRPr sz="4400" b="0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fld id="{A8BD9682-27ED-9640-8990-5181D479155A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812800" y="1752600"/>
            <a:ext cx="2133600" cy="4343400"/>
          </a:xfrm>
          <a:ln w="50800" cap="sq" cmpd="dbl" algn="ctr">
            <a:solidFill>
              <a:schemeClr val="accent2"/>
            </a:solidFill>
            <a:prstDash val="solid"/>
            <a:miter lim="800000"/>
          </a:ln>
          <a:effectLst/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minor">
            <a:schemeClr val="lt1"/>
          </a:fontRef>
        </p:style>
        <p:txBody>
          <a:bodyPr lIns="137160" tIns="182880" rIns="137160" bIns="91440"/>
          <a:lstStyle>
            <a:lvl1pPr marL="0" indent="0">
              <a:spcAft>
                <a:spcPts val="1000"/>
              </a:spcAft>
              <a:buNone/>
              <a:defRPr sz="18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9" name="Content Placeholder 8"/>
          <p:cNvSpPr>
            <a:spLocks noGrp="1"/>
          </p:cNvSpPr>
          <p:nvPr>
            <p:ph sz="quarter" idx="1"/>
          </p:nvPr>
        </p:nvSpPr>
        <p:spPr>
          <a:xfrm>
            <a:off x="3149600" y="1752600"/>
            <a:ext cx="8534400" cy="44196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133600" y="5486400"/>
            <a:ext cx="9753600" cy="685800"/>
          </a:xfrm>
        </p:spPr>
        <p:txBody>
          <a:bodyPr/>
          <a:lstStyle>
            <a:lvl1pPr marL="0" indent="0">
              <a:buFontTx/>
              <a:buNone/>
              <a:defRPr sz="1700"/>
            </a:lvl1pPr>
            <a:lvl2pPr>
              <a:buFontTx/>
              <a:buNone/>
              <a:defRPr sz="1200"/>
            </a:lvl2pPr>
            <a:lvl3pPr>
              <a:buFontTx/>
              <a:buNone/>
              <a:defRPr sz="1000"/>
            </a:lvl3pPr>
            <a:lvl4pPr>
              <a:buFontTx/>
              <a:buNone/>
              <a:defRPr sz="900"/>
            </a:lvl4pPr>
            <a:lvl5pPr>
              <a:buFontTx/>
              <a:buNone/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8" name="Rectangle 7"/>
          <p:cNvSpPr/>
          <p:nvPr/>
        </p:nvSpPr>
        <p:spPr bwMode="white">
          <a:xfrm>
            <a:off x="-12192" y="4572000"/>
            <a:ext cx="12192000" cy="886968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Rectangle 8"/>
          <p:cNvSpPr/>
          <p:nvPr/>
        </p:nvSpPr>
        <p:spPr>
          <a:xfrm>
            <a:off x="-12192" y="4663440"/>
            <a:ext cx="1950720" cy="713232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0" name="Rectangle 9"/>
          <p:cNvSpPr/>
          <p:nvPr/>
        </p:nvSpPr>
        <p:spPr>
          <a:xfrm>
            <a:off x="2060448" y="4654296"/>
            <a:ext cx="10131552" cy="713232"/>
          </a:xfrm>
          <a:prstGeom prst="rect">
            <a:avLst/>
          </a:prstGeom>
          <a:solidFill>
            <a:schemeClr val="accent1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133600" y="4648200"/>
            <a:ext cx="9753600" cy="685800"/>
          </a:xfrm>
        </p:spPr>
        <p:txBody>
          <a:bodyPr anchor="ctr"/>
          <a:lstStyle>
            <a:lvl1pPr algn="l">
              <a:buNone/>
              <a:defRPr sz="2800" b="0">
                <a:solidFill>
                  <a:srgbClr val="FFFFFF"/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1" name="Rectangle 10"/>
          <p:cNvSpPr/>
          <p:nvPr/>
        </p:nvSpPr>
        <p:spPr bwMode="white">
          <a:xfrm>
            <a:off x="1930400" y="0"/>
            <a:ext cx="134112" cy="6867144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2" name="Date Placeholder 11"/>
          <p:cNvSpPr>
            <a:spLocks noGrp="1"/>
          </p:cNvSpPr>
          <p:nvPr>
            <p:ph type="dt" sz="half" idx="10"/>
          </p:nvPr>
        </p:nvSpPr>
        <p:spPr>
          <a:xfrm>
            <a:off x="8331200" y="6248401"/>
            <a:ext cx="3556000" cy="365125"/>
          </a:xfrm>
        </p:spPr>
        <p:txBody>
          <a:bodyPr rtlCol="0"/>
          <a:lstStyle/>
          <a:p>
            <a:endParaRPr lang="en-US"/>
          </a:p>
        </p:txBody>
      </p:sp>
      <p:sp>
        <p:nvSpPr>
          <p:cNvPr id="13" name="Slide Number Placeholder 12"/>
          <p:cNvSpPr>
            <a:spLocks noGrp="1"/>
          </p:cNvSpPr>
          <p:nvPr>
            <p:ph type="sldNum" sz="quarter" idx="11"/>
          </p:nvPr>
        </p:nvSpPr>
        <p:spPr>
          <a:xfrm>
            <a:off x="0" y="4667249"/>
            <a:ext cx="1930400" cy="663578"/>
          </a:xfrm>
        </p:spPr>
        <p:txBody>
          <a:bodyPr rtlCol="0"/>
          <a:lstStyle>
            <a:lvl1pPr>
              <a:defRPr sz="2800"/>
            </a:lvl1pPr>
          </a:lstStyle>
          <a:p>
            <a:fld id="{1CCB3F38-576F-8740-89EB-E487EA0FA688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4" name="Footer Placeholder 13"/>
          <p:cNvSpPr>
            <a:spLocks noGrp="1"/>
          </p:cNvSpPr>
          <p:nvPr>
            <p:ph type="ftr" sz="quarter" idx="12"/>
          </p:nvPr>
        </p:nvSpPr>
        <p:spPr>
          <a:xfrm>
            <a:off x="2133600" y="6248207"/>
            <a:ext cx="6096000" cy="365125"/>
          </a:xfrm>
        </p:spPr>
        <p:txBody>
          <a:bodyPr rtlCol="0"/>
          <a:lstStyle/>
          <a:p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2080768" y="0"/>
            <a:ext cx="10111232" cy="4568952"/>
          </a:xfrm>
          <a:solidFill>
            <a:schemeClr val="accent1">
              <a:tint val="40000"/>
            </a:schemeClr>
          </a:solidFill>
          <a:ln>
            <a:noFill/>
          </a:ln>
        </p:spPr>
        <p:txBody>
          <a:bodyPr/>
          <a:lstStyle>
            <a:lvl1pPr marL="0" indent="0">
              <a:buNone/>
              <a:defRPr sz="3200"/>
            </a:lvl1pPr>
          </a:lstStyle>
          <a:p>
            <a:r>
              <a:rPr kumimoji="0" lang="en-US" smtClean="0"/>
              <a:t>Click icon to add picture</a:t>
            </a:r>
            <a:endParaRPr kumimoji="0" lang="en-US" dirty="0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798A50F-85B9-9346-8F72-18F09DC4BA6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37600" y="609601"/>
            <a:ext cx="2743200" cy="5516563"/>
          </a:xfrm>
        </p:spPr>
        <p:txBody>
          <a:bodyPr vert="eaVert"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09600" y="609600"/>
            <a:ext cx="7416800" cy="5516564"/>
          </a:xfrm>
        </p:spPr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8737600" y="6248403"/>
            <a:ext cx="2946400" cy="365125"/>
          </a:xfrm>
        </p:spPr>
        <p:txBody>
          <a:bodyPr/>
          <a:lstStyle/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609602" y="6248208"/>
            <a:ext cx="7431311" cy="365125"/>
          </a:xfrm>
        </p:spPr>
        <p:txBody>
          <a:bodyPr/>
          <a:lstStyle/>
          <a:p>
            <a:endParaRPr lang="en-US"/>
          </a:p>
        </p:txBody>
      </p:sp>
      <p:sp>
        <p:nvSpPr>
          <p:cNvPr id="7" name="Rectangle 6"/>
          <p:cNvSpPr/>
          <p:nvPr/>
        </p:nvSpPr>
        <p:spPr bwMode="white">
          <a:xfrm>
            <a:off x="8128424" y="0"/>
            <a:ext cx="426720" cy="6858000"/>
          </a:xfrm>
          <a:prstGeom prst="rect">
            <a:avLst/>
          </a:prstGeom>
          <a:solidFill>
            <a:srgbClr val="FFFFFF"/>
          </a:solidFill>
          <a:ln w="1905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Rectangle 7"/>
          <p:cNvSpPr/>
          <p:nvPr/>
        </p:nvSpPr>
        <p:spPr>
          <a:xfrm>
            <a:off x="8189384" y="609600"/>
            <a:ext cx="304800" cy="6248400"/>
          </a:xfrm>
          <a:prstGeom prst="rect">
            <a:avLst/>
          </a:prstGeom>
          <a:solidFill>
            <a:schemeClr val="accent1"/>
          </a:solidFill>
          <a:ln w="1905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Rectangle 8"/>
          <p:cNvSpPr/>
          <p:nvPr/>
        </p:nvSpPr>
        <p:spPr>
          <a:xfrm>
            <a:off x="8189384" y="0"/>
            <a:ext cx="304800" cy="533400"/>
          </a:xfrm>
          <a:prstGeom prst="rect">
            <a:avLst/>
          </a:prstGeom>
          <a:solidFill>
            <a:schemeClr val="accent2"/>
          </a:solidFill>
          <a:ln w="1905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 rot="5400000">
            <a:off x="8075084" y="103716"/>
            <a:ext cx="533400" cy="325968"/>
          </a:xfrm>
        </p:spPr>
        <p:txBody>
          <a:bodyPr/>
          <a:lstStyle/>
          <a:p>
            <a:fld id="{4D9E9691-F2A0-D245-A491-96C5FAE7E4C6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Title Placeholder 21"/>
          <p:cNvSpPr>
            <a:spLocks noGrp="1"/>
          </p:cNvSpPr>
          <p:nvPr>
            <p:ph type="title"/>
          </p:nvPr>
        </p:nvSpPr>
        <p:spPr>
          <a:xfrm>
            <a:off x="812800" y="228600"/>
            <a:ext cx="10871200" cy="990600"/>
          </a:xfrm>
          <a:prstGeom prst="rect">
            <a:avLst/>
          </a:prstGeom>
        </p:spPr>
        <p:txBody>
          <a:bodyPr vert="horz" anchor="ctr">
            <a:normAutofit/>
          </a:bodyPr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3" name="Text Placeholder 12"/>
          <p:cNvSpPr>
            <a:spLocks noGrp="1"/>
          </p:cNvSpPr>
          <p:nvPr>
            <p:ph type="body" idx="1"/>
          </p:nvPr>
        </p:nvSpPr>
        <p:spPr>
          <a:xfrm>
            <a:off x="816864" y="1600200"/>
            <a:ext cx="10871200" cy="4526280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en-US" smtClean="0"/>
              <a:t>Click to edit Master text styles</a:t>
            </a:r>
          </a:p>
          <a:p>
            <a:pPr lvl="1" eaLnBrk="1" latinLnBrk="0" hangingPunct="1"/>
            <a:r>
              <a:rPr kumimoji="0" lang="en-US" smtClean="0"/>
              <a:t>Second level</a:t>
            </a:r>
          </a:p>
          <a:p>
            <a:pPr lvl="2" eaLnBrk="1" latinLnBrk="0" hangingPunct="1"/>
            <a:r>
              <a:rPr kumimoji="0" lang="en-US" smtClean="0"/>
              <a:t>Third level</a:t>
            </a:r>
          </a:p>
          <a:p>
            <a:pPr lvl="3" eaLnBrk="1" latinLnBrk="0" hangingPunct="1"/>
            <a:r>
              <a:rPr kumimoji="0" lang="en-US" smtClean="0"/>
              <a:t>Fourth level</a:t>
            </a:r>
          </a:p>
          <a:p>
            <a:pPr lvl="4" eaLnBrk="1" latinLnBrk="0" hangingPunct="1"/>
            <a:r>
              <a:rPr kumimoji="0" lang="en-US" smtClean="0"/>
              <a:t>Fifth level</a:t>
            </a:r>
            <a:endParaRPr kumimoji="0" lang="en-US"/>
          </a:p>
        </p:txBody>
      </p:sp>
      <p:sp>
        <p:nvSpPr>
          <p:cNvPr id="14" name="Date Placeholder 13"/>
          <p:cNvSpPr>
            <a:spLocks noGrp="1"/>
          </p:cNvSpPr>
          <p:nvPr>
            <p:ph type="dt" sz="half" idx="2"/>
          </p:nvPr>
        </p:nvSpPr>
        <p:spPr>
          <a:xfrm>
            <a:off x="8128000" y="6248401"/>
            <a:ext cx="3556000" cy="365125"/>
          </a:xfrm>
          <a:prstGeom prst="rect">
            <a:avLst/>
          </a:prstGeom>
        </p:spPr>
        <p:txBody>
          <a:bodyPr vert="horz" anchor="ctr" anchorCtr="0"/>
          <a:lstStyle>
            <a:lvl1pPr algn="l" eaLnBrk="1" latinLnBrk="0" hangingPunct="1">
              <a:defRPr kumimoji="0" sz="1400">
                <a:solidFill>
                  <a:schemeClr val="tx2"/>
                </a:solidFill>
              </a:defRPr>
            </a:lvl1pPr>
          </a:lstStyle>
          <a:p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3"/>
          </p:nvPr>
        </p:nvSpPr>
        <p:spPr>
          <a:xfrm>
            <a:off x="812801" y="6248207"/>
            <a:ext cx="7228111" cy="365125"/>
          </a:xfrm>
          <a:prstGeom prst="rect">
            <a:avLst/>
          </a:prstGeom>
        </p:spPr>
        <p:txBody>
          <a:bodyPr vert="horz" anchor="ctr"/>
          <a:lstStyle>
            <a:lvl1pPr algn="r" eaLnBrk="1" latinLnBrk="0" hangingPunct="1">
              <a:defRPr kumimoji="0" sz="1400">
                <a:solidFill>
                  <a:schemeClr val="tx2"/>
                </a:solidFill>
              </a:defRPr>
            </a:lvl1pPr>
          </a:lstStyle>
          <a:p>
            <a:endParaRPr lang="en-US"/>
          </a:p>
        </p:txBody>
      </p:sp>
      <p:sp>
        <p:nvSpPr>
          <p:cNvPr id="7" name="Rectangle 6"/>
          <p:cNvSpPr/>
          <p:nvPr/>
        </p:nvSpPr>
        <p:spPr bwMode="white">
          <a:xfrm>
            <a:off x="0" y="1234440"/>
            <a:ext cx="12192000" cy="320040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Rectangle 7"/>
          <p:cNvSpPr/>
          <p:nvPr/>
        </p:nvSpPr>
        <p:spPr>
          <a:xfrm>
            <a:off x="0" y="1280160"/>
            <a:ext cx="711200" cy="228600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Rectangle 8"/>
          <p:cNvSpPr/>
          <p:nvPr/>
        </p:nvSpPr>
        <p:spPr>
          <a:xfrm>
            <a:off x="787400" y="1280160"/>
            <a:ext cx="11404600" cy="228600"/>
          </a:xfrm>
          <a:prstGeom prst="rect">
            <a:avLst/>
          </a:prstGeom>
          <a:solidFill>
            <a:schemeClr val="accent1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3" name="Slide Number Placeholder 22"/>
          <p:cNvSpPr>
            <a:spLocks noGrp="1"/>
          </p:cNvSpPr>
          <p:nvPr>
            <p:ph type="sldNum" sz="quarter" idx="4"/>
          </p:nvPr>
        </p:nvSpPr>
        <p:spPr>
          <a:xfrm>
            <a:off x="0" y="1272222"/>
            <a:ext cx="711200" cy="244476"/>
          </a:xfrm>
          <a:prstGeom prst="rect">
            <a:avLst/>
          </a:prstGeom>
        </p:spPr>
        <p:txBody>
          <a:bodyPr vert="horz" anchor="ctr" anchorCtr="0">
            <a:normAutofit/>
          </a:bodyPr>
          <a:lstStyle>
            <a:lvl1pPr algn="ctr" eaLnBrk="1" latinLnBrk="0" hangingPunct="1">
              <a:defRPr kumimoji="0" sz="1400" b="1">
                <a:solidFill>
                  <a:srgbClr val="FFFFFF"/>
                </a:solidFill>
              </a:defRPr>
            </a:lvl1pPr>
          </a:lstStyle>
          <a:p>
            <a:fld id="{F4E8624F-AC86-5F40-BA0C-04AF95648BB9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3" r:id="rId1"/>
    <p:sldLayoutId id="2147483664" r:id="rId2"/>
    <p:sldLayoutId id="2147483665" r:id="rId3"/>
    <p:sldLayoutId id="2147483666" r:id="rId4"/>
    <p:sldLayoutId id="2147483667" r:id="rId5"/>
    <p:sldLayoutId id="2147483668" r:id="rId6"/>
    <p:sldLayoutId id="2147483669" r:id="rId7"/>
    <p:sldLayoutId id="2147483670" r:id="rId8"/>
    <p:sldLayoutId id="2147483671" r:id="rId9"/>
    <p:sldLayoutId id="2147483672" r:id="rId10"/>
    <p:sldLayoutId id="2147483673" r:id="rId11"/>
  </p:sldLayoutIdLst>
  <p:hf hdr="0" ftr="0" dt="0"/>
  <p:txStyles>
    <p:titleStyle>
      <a:lvl1pPr algn="l" rtl="0" eaLnBrk="1" latinLnBrk="0" hangingPunct="1">
        <a:spcBef>
          <a:spcPct val="0"/>
        </a:spcBef>
        <a:buNone/>
        <a:defRPr kumimoji="0" sz="4400" kern="1200">
          <a:solidFill>
            <a:schemeClr val="tx2"/>
          </a:solidFill>
          <a:latin typeface="+mj-lt"/>
          <a:ea typeface="+mj-ea"/>
          <a:cs typeface="+mj-cs"/>
        </a:defRPr>
      </a:lvl1pPr>
    </p:titleStyle>
    <p:bodyStyle>
      <a:lvl1pPr marL="320040" indent="-320040" algn="l" rtl="0" eaLnBrk="1" latinLnBrk="0" hangingPunct="1">
        <a:spcBef>
          <a:spcPts val="700"/>
        </a:spcBef>
        <a:buClr>
          <a:schemeClr val="accent2"/>
        </a:buClr>
        <a:buSzPct val="60000"/>
        <a:buFont typeface="Wingdings"/>
        <a:buChar char=""/>
        <a:defRPr kumimoji="0" sz="2900" kern="1200">
          <a:solidFill>
            <a:schemeClr val="tx1"/>
          </a:solidFill>
          <a:latin typeface="+mn-lt"/>
          <a:ea typeface="+mn-ea"/>
          <a:cs typeface="+mn-cs"/>
        </a:defRPr>
      </a:lvl1pPr>
      <a:lvl2pPr marL="640080" indent="-274320" algn="l" rtl="0" eaLnBrk="1" latinLnBrk="0" hangingPunct="1">
        <a:spcBef>
          <a:spcPts val="550"/>
        </a:spcBef>
        <a:buClr>
          <a:schemeClr val="accent1"/>
        </a:buClr>
        <a:buSzPct val="70000"/>
        <a:buFont typeface="Wingdings 2"/>
        <a:buChar char=""/>
        <a:defRPr kumimoji="0" sz="26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indent="-228600" algn="l" rtl="0" eaLnBrk="1" latinLnBrk="0" hangingPunct="1">
        <a:spcBef>
          <a:spcPts val="500"/>
        </a:spcBef>
        <a:buClr>
          <a:schemeClr val="accent2"/>
        </a:buClr>
        <a:buSzPct val="75000"/>
        <a:buFont typeface="Wingdings"/>
        <a:buChar char=""/>
        <a:defRPr kumimoji="0" sz="23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indent="-228600" algn="l" rtl="0" eaLnBrk="1" latinLnBrk="0" hangingPunct="1">
        <a:spcBef>
          <a:spcPts val="400"/>
        </a:spcBef>
        <a:buClr>
          <a:schemeClr val="accent3"/>
        </a:buClr>
        <a:buSzPct val="75000"/>
        <a:buFont typeface="Wingdings"/>
        <a:buChar char="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indent="-228600" algn="l" rtl="0" eaLnBrk="1" latinLnBrk="0" hangingPunct="1">
        <a:spcBef>
          <a:spcPts val="400"/>
        </a:spcBef>
        <a:buClr>
          <a:schemeClr val="accent4"/>
        </a:buClr>
        <a:buSzPct val="65000"/>
        <a:buFont typeface="Wingdings"/>
        <a:buChar char="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103120" indent="-228600" algn="l" rtl="0" eaLnBrk="1" latinLnBrk="0" hangingPunct="1">
        <a:spcBef>
          <a:spcPct val="20000"/>
        </a:spcBef>
        <a:buClr>
          <a:schemeClr val="accent1"/>
        </a:buClr>
        <a:buFont typeface="Wingdings"/>
        <a:buChar char="§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6pPr>
      <a:lvl7pPr marL="2377440" indent="-228600" algn="l" rtl="0" eaLnBrk="1" latinLnBrk="0" hangingPunct="1">
        <a:spcBef>
          <a:spcPct val="20000"/>
        </a:spcBef>
        <a:buClr>
          <a:schemeClr val="accent2"/>
        </a:buClr>
        <a:buFont typeface="Wingdings"/>
        <a:buChar char="§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7pPr>
      <a:lvl8pPr marL="2651760" indent="-228600" algn="l" rtl="0" eaLnBrk="1" latinLnBrk="0" hangingPunct="1">
        <a:spcBef>
          <a:spcPct val="20000"/>
        </a:spcBef>
        <a:buClr>
          <a:schemeClr val="accent3"/>
        </a:buClr>
        <a:buFont typeface="Wingdings"/>
        <a:buChar char="§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8pPr>
      <a:lvl9pPr marL="2926080" indent="-228600" algn="l" rtl="0" eaLnBrk="1" latinLnBrk="0" hangingPunct="1">
        <a:spcBef>
          <a:spcPct val="20000"/>
        </a:spcBef>
        <a:buClr>
          <a:schemeClr val="accent4"/>
        </a:buClr>
        <a:buFont typeface="Wingdings"/>
        <a:buChar char="§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6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6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24.xml"/><Relationship Id="rId1" Type="http://schemas.openxmlformats.org/officeDocument/2006/relationships/slideLayout" Target="../slideLayouts/slideLayout6.xml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5.xml"/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6.xml"/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notesSlide" Target="../notesSlides/notesSlide27.xml"/><Relationship Id="rId1" Type="http://schemas.openxmlformats.org/officeDocument/2006/relationships/slideLayout" Target="../slideLayouts/slideLayout6.xml"/></Relationships>
</file>

<file path=ppt/slides/_rels/slide3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8.xml"/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9.xml"/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2546" name="Rectangle 2"/>
          <p:cNvSpPr>
            <a:spLocks noGrp="1" noChangeArrowheads="1"/>
          </p:cNvSpPr>
          <p:nvPr>
            <p:ph type="ctrTitle"/>
          </p:nvPr>
        </p:nvSpPr>
        <p:spPr>
          <a:xfrm>
            <a:off x="3149600" y="4038600"/>
            <a:ext cx="9347200" cy="1828800"/>
          </a:xfrm>
        </p:spPr>
        <p:txBody>
          <a:bodyPr/>
          <a:lstStyle/>
          <a:p>
            <a:r>
              <a:rPr lang="en-US" dirty="0" smtClean="0"/>
              <a:t>Concurrency, threads, and events</a:t>
            </a:r>
            <a:endParaRPr lang="en-US" dirty="0"/>
          </a:p>
        </p:txBody>
      </p:sp>
      <p:sp>
        <p:nvSpPr>
          <p:cNvPr id="492547" name="Rectangle 3"/>
          <p:cNvSpPr>
            <a:spLocks noGrp="1" noChangeArrowheads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US" dirty="0" smtClean="0"/>
              <a:t>Hakim Weatherspoon</a:t>
            </a:r>
            <a:endParaRPr lang="en-US" dirty="0"/>
          </a:p>
        </p:txBody>
      </p:sp>
      <p:sp>
        <p:nvSpPr>
          <p:cNvPr id="6" name="Rectangle 3"/>
          <p:cNvSpPr txBox="1">
            <a:spLocks noChangeArrowheads="1"/>
          </p:cNvSpPr>
          <p:nvPr/>
        </p:nvSpPr>
        <p:spPr>
          <a:xfrm>
            <a:off x="1752600" y="6096000"/>
            <a:ext cx="6705600" cy="685800"/>
          </a:xfrm>
          <a:prstGeom prst="rect">
            <a:avLst/>
          </a:prstGeom>
        </p:spPr>
        <p:txBody>
          <a:bodyPr vert="horz" anchor="ctr">
            <a:normAutofit/>
          </a:bodyPr>
          <a:lstStyle>
            <a:lvl1pPr marL="0" indent="0" algn="l" rtl="0" eaLnBrk="1" latinLnBrk="0" hangingPunct="1">
              <a:spcBef>
                <a:spcPts val="700"/>
              </a:spcBef>
              <a:buClr>
                <a:schemeClr val="accent2"/>
              </a:buClr>
              <a:buSzPct val="60000"/>
              <a:buFont typeface="Wingdings"/>
              <a:buNone/>
              <a:defRPr kumimoji="0" sz="2600" kern="120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1pPr>
            <a:lvl2pPr marL="457200" indent="0" algn="ctr" rtl="0" eaLnBrk="1" latinLnBrk="0" hangingPunct="1">
              <a:spcBef>
                <a:spcPts val="550"/>
              </a:spcBef>
              <a:buClr>
                <a:schemeClr val="accent1"/>
              </a:buClr>
              <a:buSzPct val="70000"/>
              <a:buFont typeface="Wingdings 2"/>
              <a:buNone/>
              <a:defRPr kumimoji="0" sz="2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rtl="0" eaLnBrk="1" latinLnBrk="0" hangingPunct="1">
              <a:spcBef>
                <a:spcPts val="500"/>
              </a:spcBef>
              <a:buClr>
                <a:schemeClr val="accent2"/>
              </a:buClr>
              <a:buSzPct val="75000"/>
              <a:buFont typeface="Wingdings"/>
              <a:buNone/>
              <a:defRPr kumimoji="0" sz="23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rtl="0" eaLnBrk="1" latinLnBrk="0" hangingPunct="1">
              <a:spcBef>
                <a:spcPts val="400"/>
              </a:spcBef>
              <a:buClr>
                <a:schemeClr val="accent3"/>
              </a:buClr>
              <a:buSzPct val="75000"/>
              <a:buFont typeface="Wingdings"/>
              <a:buNone/>
              <a:defRPr kumimoji="0"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rtl="0" eaLnBrk="1" latinLnBrk="0" hangingPunct="1">
              <a:spcBef>
                <a:spcPts val="400"/>
              </a:spcBef>
              <a:buClr>
                <a:schemeClr val="accent4"/>
              </a:buClr>
              <a:buSzPct val="65000"/>
              <a:buFont typeface="Wingdings"/>
              <a:buNone/>
              <a:defRPr kumimoji="0"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rtl="0" eaLnBrk="1" latinLnBrk="0" hangingPunct="1">
              <a:spcBef>
                <a:spcPct val="20000"/>
              </a:spcBef>
              <a:buClr>
                <a:schemeClr val="accent1"/>
              </a:buClr>
              <a:buFont typeface="Wingdings"/>
              <a:buNone/>
              <a:defRPr kumimoji="0"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rtl="0" eaLnBrk="1" latinLnBrk="0" hangingPunct="1">
              <a:spcBef>
                <a:spcPct val="20000"/>
              </a:spcBef>
              <a:buClr>
                <a:schemeClr val="accent2"/>
              </a:buClr>
              <a:buFont typeface="Wingdings"/>
              <a:buNone/>
              <a:defRPr kumimoji="0"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rtl="0" eaLnBrk="1" latinLnBrk="0" hangingPunct="1">
              <a:spcBef>
                <a:spcPct val="20000"/>
              </a:spcBef>
              <a:buClr>
                <a:schemeClr val="accent3"/>
              </a:buClr>
              <a:buFont typeface="Wingdings"/>
              <a:buNone/>
              <a:defRPr kumimoji="0"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rtl="0" eaLnBrk="1" latinLnBrk="0" hangingPunct="1">
              <a:spcBef>
                <a:spcPct val="20000"/>
              </a:spcBef>
              <a:buClr>
                <a:schemeClr val="accent4"/>
              </a:buClr>
              <a:buFont typeface="Wingdings"/>
              <a:buNone/>
              <a:defRPr kumimoji="0"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/>
              <a:t>CS6410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1A37941-328F-DA46-B2FC-705ABB71A250}" type="slidenum">
              <a:rPr lang="en-US" smtClean="0"/>
              <a:pPr/>
              <a:t>1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내용 개체 틀 2"/>
          <p:cNvSpPr>
            <a:spLocks noGrp="1"/>
          </p:cNvSpPr>
          <p:nvPr>
            <p:ph idx="1"/>
          </p:nvPr>
        </p:nvSpPr>
        <p:spPr>
          <a:xfrm>
            <a:off x="816864" y="1600200"/>
            <a:ext cx="9393936" cy="5069161"/>
          </a:xfrm>
        </p:spPr>
        <p:txBody>
          <a:bodyPr>
            <a:normAutofit fontScale="92500" lnSpcReduction="10000"/>
          </a:bodyPr>
          <a:lstStyle/>
          <a:p>
            <a:r>
              <a:rPr lang="en-US" altLang="ko-KR" dirty="0" smtClean="0"/>
              <a:t>Hugh C. Lauer</a:t>
            </a:r>
          </a:p>
          <a:p>
            <a:pPr lvl="1"/>
            <a:r>
              <a:rPr lang="en-US" altLang="ko-KR" dirty="0" smtClean="0"/>
              <a:t>Adjunct Prof., Worcester Polytechnic Institute</a:t>
            </a:r>
          </a:p>
          <a:p>
            <a:pPr lvl="1"/>
            <a:r>
              <a:rPr lang="en-US" altLang="ko-KR" dirty="0" smtClean="0"/>
              <a:t>Xerox, Apollo Computer, Mitsubishi Electronic Research Lab, etc.</a:t>
            </a:r>
          </a:p>
          <a:p>
            <a:pPr lvl="1"/>
            <a:r>
              <a:rPr lang="en-US" dirty="0"/>
              <a:t>Founded a number of businesses:</a:t>
            </a:r>
          </a:p>
          <a:p>
            <a:pPr lvl="2">
              <a:buNone/>
            </a:pPr>
            <a:r>
              <a:rPr lang="en-US" dirty="0"/>
              <a:t>Real-Time Visualization unit of </a:t>
            </a:r>
          </a:p>
          <a:p>
            <a:pPr lvl="2">
              <a:buNone/>
            </a:pPr>
            <a:r>
              <a:rPr lang="en-US" dirty="0"/>
              <a:t>Mitsubishi Electric Research Labs (MERL)</a:t>
            </a:r>
          </a:p>
          <a:p>
            <a:pPr marL="457200" lvl="1" indent="0">
              <a:buNone/>
            </a:pPr>
            <a:endParaRPr lang="en-US" altLang="ko-KR" b="1" dirty="0" smtClean="0"/>
          </a:p>
          <a:p>
            <a:r>
              <a:rPr lang="en-US" altLang="ko-KR" dirty="0" smtClean="0"/>
              <a:t>Roger M. Needham</a:t>
            </a:r>
          </a:p>
          <a:p>
            <a:pPr lvl="1"/>
            <a:r>
              <a:rPr lang="en-US" altLang="ko-KR" dirty="0" smtClean="0"/>
              <a:t>Prof., Cambridge University</a:t>
            </a:r>
          </a:p>
          <a:p>
            <a:pPr lvl="1"/>
            <a:r>
              <a:rPr lang="en-US" altLang="ko-KR" dirty="0" smtClean="0"/>
              <a:t>Microsoft Research, Cambridge Lab</a:t>
            </a:r>
          </a:p>
          <a:p>
            <a:pPr lvl="1"/>
            <a:r>
              <a:rPr lang="en-US" dirty="0" err="1"/>
              <a:t>Kerberose</a:t>
            </a:r>
            <a:r>
              <a:rPr lang="en-US" dirty="0"/>
              <a:t>, Needham-Schroeder security protocol, </a:t>
            </a:r>
            <a:r>
              <a:rPr lang="en-US" dirty="0" smtClean="0"/>
              <a:t>  and </a:t>
            </a:r>
            <a:r>
              <a:rPr lang="en-US" dirty="0"/>
              <a:t>key exchange systems</a:t>
            </a:r>
          </a:p>
          <a:p>
            <a:pPr lvl="1"/>
            <a:endParaRPr lang="en-US" altLang="ko-KR" dirty="0" smtClean="0"/>
          </a:p>
        </p:txBody>
      </p:sp>
      <p:pic>
        <p:nvPicPr>
          <p:cNvPr id="1026" name="Picture 2" descr="http://upload.wikimedia.org/wikipedia/en/7/70/Roger_Needham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218672" y="3810000"/>
            <a:ext cx="1855093" cy="185509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8" name="Picture 4" descr="http://www.wpi.edu/Images/CMS/ComputerScience/cs-formal-lauer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525000" y="1582100"/>
            <a:ext cx="1533525" cy="15240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Title 3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On the Duality of Operating System Structure</a:t>
            </a:r>
          </a:p>
        </p:txBody>
      </p:sp>
    </p:spTree>
    <p:extLst>
      <p:ext uri="{BB962C8B-B14F-4D97-AF65-F5344CB8AC3E}">
        <p14:creationId xmlns:p14="http://schemas.microsoft.com/office/powerpoint/2010/main" val="285663505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16864" y="1600200"/>
            <a:ext cx="9546336" cy="4495800"/>
          </a:xfrm>
        </p:spPr>
        <p:txBody>
          <a:bodyPr/>
          <a:lstStyle/>
          <a:p>
            <a:r>
              <a:rPr lang="en-US" dirty="0" smtClean="0"/>
              <a:t>Are they really the same thing?</a:t>
            </a:r>
          </a:p>
          <a:p>
            <a:r>
              <a:rPr lang="en-US" dirty="0" smtClean="0"/>
              <a:t>Lauer and Needham show</a:t>
            </a:r>
          </a:p>
          <a:p>
            <a:pPr lvl="1"/>
            <a:r>
              <a:rPr lang="en-US" dirty="0" smtClean="0"/>
              <a:t>1) two models are duals</a:t>
            </a:r>
          </a:p>
          <a:p>
            <a:pPr lvl="2"/>
            <a:r>
              <a:rPr lang="en-US" dirty="0" smtClean="0"/>
              <a:t>Mapping exists from one model to other</a:t>
            </a:r>
          </a:p>
          <a:p>
            <a:pPr lvl="1"/>
            <a:r>
              <a:rPr lang="en-US" dirty="0" smtClean="0"/>
              <a:t>2) dual programs are logically identical</a:t>
            </a:r>
          </a:p>
          <a:p>
            <a:pPr lvl="2"/>
            <a:r>
              <a:rPr lang="en-US" dirty="0" smtClean="0"/>
              <a:t>Textually similar</a:t>
            </a:r>
          </a:p>
          <a:p>
            <a:pPr lvl="1"/>
            <a:r>
              <a:rPr lang="en-US" dirty="0" smtClean="0"/>
              <a:t>3) dual programs have identical performance</a:t>
            </a:r>
          </a:p>
          <a:p>
            <a:pPr lvl="2"/>
            <a:r>
              <a:rPr lang="en-US" dirty="0" smtClean="0"/>
              <a:t>Measured in exec time, compute overhead, and queue/wait times</a:t>
            </a:r>
          </a:p>
        </p:txBody>
      </p:sp>
      <p:sp>
        <p:nvSpPr>
          <p:cNvPr id="4" name="Title 3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Message vs Procedure oriented system</a:t>
            </a:r>
            <a:br>
              <a:rPr lang="en-US" dirty="0"/>
            </a:br>
            <a:r>
              <a:rPr lang="en-US" dirty="0"/>
              <a:t>(i.e. Events vs Threads)</a:t>
            </a:r>
          </a:p>
        </p:txBody>
      </p:sp>
    </p:spTree>
    <p:extLst>
      <p:ext uri="{BB962C8B-B14F-4D97-AF65-F5344CB8AC3E}">
        <p14:creationId xmlns:p14="http://schemas.microsoft.com/office/powerpoint/2010/main" val="12797638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내용 개체 틀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ko-KR" dirty="0" smtClean="0"/>
              <a:t>Small, static # of process</a:t>
            </a:r>
          </a:p>
          <a:p>
            <a:r>
              <a:rPr lang="en-US" altLang="ko-KR" dirty="0" smtClean="0"/>
              <a:t>Explicit messaging</a:t>
            </a:r>
          </a:p>
          <a:p>
            <a:r>
              <a:rPr lang="en-US" altLang="ko-KR" dirty="0" smtClean="0"/>
              <a:t>Limited data sharing in memory</a:t>
            </a:r>
          </a:p>
          <a:p>
            <a:r>
              <a:rPr lang="en-US" altLang="ko-KR" dirty="0" smtClean="0"/>
              <a:t>Identification of address space or context with processes</a:t>
            </a:r>
            <a:endParaRPr lang="ko-KR" altLang="en-US" dirty="0"/>
          </a:p>
        </p:txBody>
      </p:sp>
      <p:pic>
        <p:nvPicPr>
          <p:cNvPr id="18" name="Picture 3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5807968" y="4343400"/>
            <a:ext cx="4547256" cy="2438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4" name="Title 3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Message-oriented system (Event)</a:t>
            </a:r>
          </a:p>
        </p:txBody>
      </p:sp>
    </p:spTree>
    <p:extLst>
      <p:ext uri="{BB962C8B-B14F-4D97-AF65-F5344CB8AC3E}">
        <p14:creationId xmlns:p14="http://schemas.microsoft.com/office/powerpoint/2010/main" val="89384240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내용 개체 틀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ko-KR" dirty="0" smtClean="0"/>
              <a:t>Characteristics</a:t>
            </a:r>
          </a:p>
          <a:p>
            <a:pPr lvl="1"/>
            <a:r>
              <a:rPr lang="en-US" altLang="ko-KR" dirty="0" smtClean="0"/>
              <a:t>Queuing for congested resource</a:t>
            </a:r>
          </a:p>
          <a:p>
            <a:pPr lvl="1"/>
            <a:r>
              <a:rPr lang="en-US" altLang="ko-KR" dirty="0" smtClean="0"/>
              <a:t>Data structure passed by reference </a:t>
            </a:r>
          </a:p>
          <a:p>
            <a:pPr marL="365760" lvl="1" indent="0">
              <a:buNone/>
            </a:pPr>
            <a:r>
              <a:rPr lang="en-US" altLang="ko-KR" dirty="0" smtClean="0"/>
              <a:t>   (no concurrent access)</a:t>
            </a:r>
          </a:p>
          <a:p>
            <a:pPr lvl="1"/>
            <a:r>
              <a:rPr lang="en-US" altLang="ko-KR" dirty="0" smtClean="0"/>
              <a:t>Peripheral devices treated as processes</a:t>
            </a:r>
          </a:p>
          <a:p>
            <a:pPr lvl="1"/>
            <a:r>
              <a:rPr lang="en-US" altLang="ko-KR" dirty="0" smtClean="0"/>
              <a:t>Priority of process statically determined</a:t>
            </a:r>
          </a:p>
          <a:p>
            <a:pPr lvl="1"/>
            <a:r>
              <a:rPr lang="en-US" altLang="ko-KR" dirty="0" smtClean="0"/>
              <a:t>No global naming scheme is useful</a:t>
            </a:r>
            <a:endParaRPr lang="ko-KR" altLang="en-US" dirty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Message-oriented system</a:t>
            </a:r>
          </a:p>
        </p:txBody>
      </p:sp>
    </p:spTree>
    <p:extLst>
      <p:ext uri="{BB962C8B-B14F-4D97-AF65-F5344CB8AC3E}">
        <p14:creationId xmlns:p14="http://schemas.microsoft.com/office/powerpoint/2010/main" val="187398302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16864" y="1600200"/>
            <a:ext cx="9546336" cy="4495800"/>
          </a:xfrm>
        </p:spPr>
        <p:txBody>
          <a:bodyPr/>
          <a:lstStyle/>
          <a:p>
            <a:r>
              <a:rPr lang="en-US" dirty="0" smtClean="0"/>
              <a:t>Calls: </a:t>
            </a:r>
          </a:p>
          <a:p>
            <a:pPr lvl="1"/>
            <a:r>
              <a:rPr lang="en-US" dirty="0" err="1" smtClean="0"/>
              <a:t>SendMessage</a:t>
            </a:r>
            <a:r>
              <a:rPr lang="en-US" dirty="0" smtClean="0"/>
              <a:t>, </a:t>
            </a:r>
            <a:r>
              <a:rPr lang="en-US" dirty="0" err="1" smtClean="0"/>
              <a:t>AwaitReply</a:t>
            </a:r>
            <a:endParaRPr lang="en-US" dirty="0" smtClean="0"/>
          </a:p>
          <a:p>
            <a:pPr lvl="1"/>
            <a:r>
              <a:rPr lang="en-US" dirty="0" err="1" smtClean="0"/>
              <a:t>SendReply</a:t>
            </a:r>
            <a:endParaRPr lang="en-US" dirty="0" smtClean="0"/>
          </a:p>
          <a:p>
            <a:pPr lvl="1"/>
            <a:r>
              <a:rPr lang="en-US" dirty="0" err="1" smtClean="0"/>
              <a:t>WaitForMessage</a:t>
            </a:r>
            <a:endParaRPr lang="en-US" dirty="0" smtClean="0"/>
          </a:p>
          <a:p>
            <a:r>
              <a:rPr lang="en-US" dirty="0" smtClean="0"/>
              <a:t>Characteristics</a:t>
            </a:r>
          </a:p>
          <a:p>
            <a:pPr lvl="1"/>
            <a:r>
              <a:rPr lang="en-US" dirty="0" smtClean="0"/>
              <a:t>Synchronization via message queues</a:t>
            </a:r>
          </a:p>
          <a:p>
            <a:pPr lvl="1"/>
            <a:r>
              <a:rPr lang="en-US" dirty="0" smtClean="0"/>
              <a:t>No sharing of data structures/address space</a:t>
            </a:r>
          </a:p>
          <a:p>
            <a:pPr lvl="1"/>
            <a:r>
              <a:rPr lang="en-US" dirty="0" smtClean="0"/>
              <a:t>Number of processes static</a:t>
            </a:r>
          </a:p>
        </p:txBody>
      </p:sp>
      <p:sp>
        <p:nvSpPr>
          <p:cNvPr id="4" name="Title 3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Message-oriented system</a:t>
            </a:r>
          </a:p>
        </p:txBody>
      </p:sp>
    </p:spTree>
    <p:extLst>
      <p:ext uri="{BB962C8B-B14F-4D97-AF65-F5344CB8AC3E}">
        <p14:creationId xmlns:p14="http://schemas.microsoft.com/office/powerpoint/2010/main" val="245187130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내용 개체 틀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altLang="ko-KR" dirty="0" smtClean="0"/>
              <a:t>Canonical model</a:t>
            </a:r>
          </a:p>
          <a:p>
            <a:pPr lvl="1"/>
            <a:r>
              <a:rPr lang="en-US" altLang="ko-KR" dirty="0" smtClean="0"/>
              <a:t>begin</a:t>
            </a:r>
          </a:p>
          <a:p>
            <a:pPr lvl="1">
              <a:buNone/>
            </a:pPr>
            <a:r>
              <a:rPr lang="en-US" altLang="ko-KR" dirty="0" smtClean="0"/>
              <a:t>		Do forever</a:t>
            </a:r>
          </a:p>
          <a:p>
            <a:pPr lvl="2">
              <a:buNone/>
            </a:pPr>
            <a:r>
              <a:rPr lang="en-US" altLang="ko-KR" dirty="0" smtClean="0"/>
              <a:t>	</a:t>
            </a:r>
            <a:r>
              <a:rPr lang="en-US" altLang="ko-KR" dirty="0" err="1" smtClean="0"/>
              <a:t>WaitForMessages</a:t>
            </a:r>
            <a:endParaRPr lang="en-US" altLang="ko-KR" dirty="0" smtClean="0"/>
          </a:p>
          <a:p>
            <a:pPr lvl="2">
              <a:buNone/>
            </a:pPr>
            <a:r>
              <a:rPr lang="en-US" altLang="ko-KR" dirty="0" smtClean="0"/>
              <a:t>	case port </a:t>
            </a:r>
          </a:p>
          <a:p>
            <a:pPr lvl="2">
              <a:buNone/>
            </a:pPr>
            <a:r>
              <a:rPr lang="en-US" altLang="ko-KR" dirty="0" smtClean="0"/>
              <a:t>		port 1: …;</a:t>
            </a:r>
          </a:p>
          <a:p>
            <a:pPr lvl="2">
              <a:buNone/>
            </a:pPr>
            <a:r>
              <a:rPr lang="en-US" altLang="ko-KR" dirty="0" smtClean="0"/>
              <a:t>		port 2: …; </a:t>
            </a:r>
            <a:r>
              <a:rPr lang="en-US" altLang="ko-KR" dirty="0" err="1" smtClean="0"/>
              <a:t>SendReply</a:t>
            </a:r>
            <a:r>
              <a:rPr lang="en-US" altLang="ko-KR" dirty="0" smtClean="0"/>
              <a:t>; …;</a:t>
            </a:r>
          </a:p>
          <a:p>
            <a:pPr lvl="2">
              <a:buNone/>
            </a:pPr>
            <a:r>
              <a:rPr lang="en-US" altLang="ko-KR" dirty="0" smtClean="0"/>
              <a:t>	end case</a:t>
            </a:r>
          </a:p>
          <a:p>
            <a:pPr lvl="2">
              <a:buNone/>
            </a:pPr>
            <a:r>
              <a:rPr lang="en-US" altLang="ko-KR" dirty="0" smtClean="0"/>
              <a:t>end loop</a:t>
            </a:r>
          </a:p>
          <a:p>
            <a:pPr lvl="1">
              <a:buNone/>
            </a:pPr>
            <a:r>
              <a:rPr lang="en-US" altLang="ko-KR" dirty="0" smtClean="0"/>
              <a:t>	end</a:t>
            </a:r>
          </a:p>
        </p:txBody>
      </p:sp>
      <p:sp>
        <p:nvSpPr>
          <p:cNvPr id="4" name="Title 3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Message-oriented system</a:t>
            </a:r>
          </a:p>
        </p:txBody>
      </p:sp>
    </p:spTree>
    <p:extLst>
      <p:ext uri="{BB962C8B-B14F-4D97-AF65-F5344CB8AC3E}">
        <p14:creationId xmlns:p14="http://schemas.microsoft.com/office/powerpoint/2010/main" val="79845107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Content Placeholder 3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801206" y="2006600"/>
            <a:ext cx="4136294" cy="3708401"/>
          </a:xfrm>
          <a:prstGeom prst="rect">
            <a:avLst/>
          </a:prstGeom>
        </p:spPr>
      </p:pic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Message-oriented system</a:t>
            </a:r>
          </a:p>
        </p:txBody>
      </p:sp>
    </p:spTree>
    <p:extLst>
      <p:ext uri="{BB962C8B-B14F-4D97-AF65-F5344CB8AC3E}">
        <p14:creationId xmlns:p14="http://schemas.microsoft.com/office/powerpoint/2010/main" val="229060456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내용 개체 틀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altLang="ko-KR" sz="2800" dirty="0"/>
              <a:t>Large # of small processes</a:t>
            </a:r>
          </a:p>
          <a:p>
            <a:r>
              <a:rPr lang="en-US" altLang="ko-KR" sz="2800" dirty="0"/>
              <a:t>Rapidly changing # of processes</a:t>
            </a:r>
          </a:p>
          <a:p>
            <a:r>
              <a:rPr lang="en-US" altLang="ko-KR" sz="2800" dirty="0"/>
              <a:t>Communication using direct sharing and interlocking of data</a:t>
            </a:r>
          </a:p>
          <a:p>
            <a:r>
              <a:rPr lang="en-US" altLang="ko-KR" sz="2800" dirty="0"/>
              <a:t>Identification of context of execution with function being executed</a:t>
            </a:r>
          </a:p>
          <a:p>
            <a:endParaRPr lang="ko-KR" altLang="en-US" sz="2800" dirty="0"/>
          </a:p>
        </p:txBody>
      </p:sp>
      <p:pic>
        <p:nvPicPr>
          <p:cNvPr id="7" name="Picture 2"/>
          <p:cNvPicPr>
            <a:picLocks noChangeAspect="1" noChangeArrowheads="1"/>
          </p:cNvPicPr>
          <p:nvPr/>
        </p:nvPicPr>
        <p:blipFill>
          <a:blip r:embed="rId2" cstate="print"/>
          <a:srcRect t="11898"/>
          <a:stretch>
            <a:fillRect/>
          </a:stretch>
        </p:blipFill>
        <p:spPr bwMode="auto">
          <a:xfrm>
            <a:off x="5879977" y="4484152"/>
            <a:ext cx="4632949" cy="237384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4" name="Title 3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Procedure-Oriented System (Thread)</a:t>
            </a:r>
          </a:p>
        </p:txBody>
      </p:sp>
    </p:spTree>
    <p:extLst>
      <p:ext uri="{BB962C8B-B14F-4D97-AF65-F5344CB8AC3E}">
        <p14:creationId xmlns:p14="http://schemas.microsoft.com/office/powerpoint/2010/main" val="193712708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내용 개체 틀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altLang="ko-KR" dirty="0" smtClean="0"/>
              <a:t>Characteristics</a:t>
            </a:r>
          </a:p>
          <a:p>
            <a:pPr lvl="1"/>
            <a:r>
              <a:rPr lang="en-US" altLang="ko-KR" dirty="0" smtClean="0"/>
              <a:t>Synchronization and congestion control associates with waiting for locks</a:t>
            </a:r>
          </a:p>
          <a:p>
            <a:pPr lvl="1"/>
            <a:r>
              <a:rPr lang="en-US" altLang="ko-KR" dirty="0" smtClean="0"/>
              <a:t>Data is shared directly and lock lasts for short period of time</a:t>
            </a:r>
          </a:p>
          <a:p>
            <a:pPr lvl="1"/>
            <a:r>
              <a:rPr lang="en-US" altLang="ko-KR" dirty="0" smtClean="0"/>
              <a:t>Control of peripheral devices are in form of manipulating locks</a:t>
            </a:r>
          </a:p>
          <a:p>
            <a:pPr lvl="1"/>
            <a:r>
              <a:rPr lang="en-US" altLang="ko-KR" dirty="0" smtClean="0"/>
              <a:t>Priority is dynamically determined by the execution context</a:t>
            </a:r>
          </a:p>
          <a:p>
            <a:pPr lvl="1"/>
            <a:r>
              <a:rPr lang="en-US" altLang="ko-KR" dirty="0" smtClean="0"/>
              <a:t>Global naming and context is important</a:t>
            </a:r>
            <a:endParaRPr lang="ko-KR" altLang="en-US" dirty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Process-oriented system</a:t>
            </a:r>
          </a:p>
        </p:txBody>
      </p:sp>
    </p:spTree>
    <p:extLst>
      <p:ext uri="{BB962C8B-B14F-4D97-AF65-F5344CB8AC3E}">
        <p14:creationId xmlns:p14="http://schemas.microsoft.com/office/powerpoint/2010/main" val="155679053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16864" y="1600200"/>
            <a:ext cx="9546336" cy="4495800"/>
          </a:xfrm>
        </p:spPr>
        <p:txBody>
          <a:bodyPr/>
          <a:lstStyle/>
          <a:p>
            <a:r>
              <a:rPr lang="en-US" dirty="0" smtClean="0"/>
              <a:t>Calls: </a:t>
            </a:r>
          </a:p>
          <a:p>
            <a:pPr lvl="1"/>
            <a:r>
              <a:rPr lang="en-US" dirty="0" smtClean="0"/>
              <a:t>Fork, Join (process)</a:t>
            </a:r>
          </a:p>
          <a:p>
            <a:pPr lvl="1"/>
            <a:r>
              <a:rPr lang="en-US" dirty="0" smtClean="0"/>
              <a:t>Wait, Signal (condition variables)</a:t>
            </a:r>
          </a:p>
          <a:p>
            <a:r>
              <a:rPr lang="en-US" dirty="0" smtClean="0"/>
              <a:t>Characteristics</a:t>
            </a:r>
          </a:p>
          <a:p>
            <a:pPr lvl="1"/>
            <a:r>
              <a:rPr lang="en-US" dirty="0" smtClean="0"/>
              <a:t>Synchronization via locks/monitors</a:t>
            </a:r>
          </a:p>
          <a:p>
            <a:pPr lvl="1"/>
            <a:r>
              <a:rPr lang="en-US" dirty="0" smtClean="0"/>
              <a:t>Share global address space/data structures</a:t>
            </a:r>
          </a:p>
          <a:p>
            <a:pPr lvl="1"/>
            <a:r>
              <a:rPr lang="en-US" dirty="0" smtClean="0"/>
              <a:t>Process creation very dynamic and low-overhead</a:t>
            </a:r>
          </a:p>
        </p:txBody>
      </p:sp>
      <p:sp>
        <p:nvSpPr>
          <p:cNvPr id="4" name="Title 3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Process-oriented system</a:t>
            </a:r>
          </a:p>
        </p:txBody>
      </p:sp>
    </p:spTree>
    <p:extLst>
      <p:ext uri="{BB962C8B-B14F-4D97-AF65-F5344CB8AC3E}">
        <p14:creationId xmlns:p14="http://schemas.microsoft.com/office/powerpoint/2010/main" val="68005414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내용 개체 틀 2"/>
          <p:cNvSpPr>
            <a:spLocks noGrp="1"/>
          </p:cNvSpPr>
          <p:nvPr>
            <p:ph idx="1"/>
          </p:nvPr>
        </p:nvSpPr>
        <p:spPr>
          <a:xfrm>
            <a:off x="816864" y="1600200"/>
            <a:ext cx="9393936" cy="5486400"/>
          </a:xfrm>
        </p:spPr>
        <p:txBody>
          <a:bodyPr>
            <a:normAutofit fontScale="77500" lnSpcReduction="20000"/>
          </a:bodyPr>
          <a:lstStyle/>
          <a:p>
            <a:r>
              <a:rPr lang="en-US" altLang="ko-KR" dirty="0" smtClean="0"/>
              <a:t>Canonical model</a:t>
            </a:r>
          </a:p>
          <a:p>
            <a:pPr lvl="1"/>
            <a:r>
              <a:rPr lang="en-US" altLang="ko-KR" dirty="0" smtClean="0"/>
              <a:t>Monitor</a:t>
            </a:r>
          </a:p>
          <a:p>
            <a:pPr lvl="1">
              <a:buNone/>
            </a:pPr>
            <a:r>
              <a:rPr lang="en-US" altLang="ko-KR" dirty="0" smtClean="0"/>
              <a:t>		-- global data and state info for the process</a:t>
            </a:r>
          </a:p>
          <a:p>
            <a:pPr lvl="1">
              <a:buNone/>
            </a:pPr>
            <a:r>
              <a:rPr lang="en-US" altLang="ko-KR" dirty="0" smtClean="0"/>
              <a:t>		proc1: ENTRY procedure</a:t>
            </a:r>
          </a:p>
          <a:p>
            <a:pPr lvl="1">
              <a:buNone/>
            </a:pPr>
            <a:r>
              <a:rPr lang="en-US" altLang="ko-KR" dirty="0" smtClean="0"/>
              <a:t>		proc2: ENTRY procedure returns</a:t>
            </a:r>
          </a:p>
          <a:p>
            <a:pPr lvl="1">
              <a:buNone/>
            </a:pPr>
            <a:r>
              <a:rPr lang="en-US" altLang="ko-KR" dirty="0" smtClean="0"/>
              <a:t>			begin</a:t>
            </a:r>
          </a:p>
          <a:p>
            <a:pPr lvl="1">
              <a:buNone/>
            </a:pPr>
            <a:r>
              <a:rPr lang="en-US" altLang="ko-KR" dirty="0" smtClean="0"/>
              <a:t>				If </a:t>
            </a:r>
            <a:r>
              <a:rPr lang="en-US" altLang="ko-KR" dirty="0" err="1" smtClean="0"/>
              <a:t>resourceExhausted</a:t>
            </a:r>
            <a:r>
              <a:rPr lang="en-US" altLang="ko-KR" dirty="0" smtClean="0"/>
              <a:t> then WAIT; …;</a:t>
            </a:r>
          </a:p>
          <a:p>
            <a:pPr lvl="1">
              <a:buNone/>
            </a:pPr>
            <a:r>
              <a:rPr lang="en-US" altLang="ko-KR" dirty="0" smtClean="0"/>
              <a:t>				RETURN result; …;</a:t>
            </a:r>
          </a:p>
          <a:p>
            <a:pPr lvl="1">
              <a:buNone/>
            </a:pPr>
            <a:r>
              <a:rPr lang="en-US" altLang="ko-KR" dirty="0" smtClean="0"/>
              <a:t>			end</a:t>
            </a:r>
          </a:p>
          <a:p>
            <a:pPr lvl="1">
              <a:buNone/>
            </a:pPr>
            <a:r>
              <a:rPr lang="en-US" altLang="ko-KR" dirty="0" smtClean="0"/>
              <a:t>		proc L: ENTRY procedure</a:t>
            </a:r>
          </a:p>
          <a:p>
            <a:pPr lvl="1">
              <a:buNone/>
            </a:pPr>
            <a:r>
              <a:rPr lang="en-US" altLang="ko-KR" dirty="0" smtClean="0"/>
              <a:t>			begin</a:t>
            </a:r>
          </a:p>
          <a:p>
            <a:pPr lvl="1">
              <a:buNone/>
            </a:pPr>
            <a:r>
              <a:rPr lang="en-US" altLang="ko-KR" dirty="0" smtClean="0"/>
              <a:t>				…; SIGNAL; …</a:t>
            </a:r>
          </a:p>
          <a:p>
            <a:pPr lvl="1">
              <a:buNone/>
            </a:pPr>
            <a:r>
              <a:rPr lang="en-US" altLang="ko-KR" dirty="0" smtClean="0"/>
              <a:t>			end;</a:t>
            </a:r>
          </a:p>
          <a:p>
            <a:pPr lvl="1">
              <a:buNone/>
            </a:pPr>
            <a:r>
              <a:rPr lang="en-US" altLang="ko-KR" dirty="0" smtClean="0"/>
              <a:t>		</a:t>
            </a:r>
            <a:r>
              <a:rPr lang="en-US" altLang="ko-KR" dirty="0" err="1" smtClean="0"/>
              <a:t>endloop</a:t>
            </a:r>
            <a:r>
              <a:rPr lang="en-US" altLang="ko-KR" dirty="0" smtClean="0"/>
              <a:t>;</a:t>
            </a:r>
          </a:p>
          <a:p>
            <a:pPr lvl="1">
              <a:buNone/>
            </a:pPr>
            <a:r>
              <a:rPr lang="en-US" altLang="ko-KR" dirty="0" smtClean="0"/>
              <a:t>		initialize;</a:t>
            </a:r>
          </a:p>
          <a:p>
            <a:pPr lvl="1">
              <a:buNone/>
            </a:pPr>
            <a:r>
              <a:rPr lang="en-US" altLang="ko-KR" dirty="0" smtClean="0"/>
              <a:t>	end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Process-oriented system</a:t>
            </a:r>
          </a:p>
        </p:txBody>
      </p:sp>
    </p:spTree>
    <p:extLst>
      <p:ext uri="{BB962C8B-B14F-4D97-AF65-F5344CB8AC3E}">
        <p14:creationId xmlns:p14="http://schemas.microsoft.com/office/powerpoint/2010/main" val="269898845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09800" y="1981200"/>
            <a:ext cx="8153400" cy="4114800"/>
          </a:xfrm>
        </p:spPr>
        <p:txBody>
          <a:bodyPr/>
          <a:lstStyle/>
          <a:p>
            <a:endParaRPr lang="en-US" dirty="0" smtClean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810000" y="1917700"/>
            <a:ext cx="4019550" cy="4667390"/>
          </a:xfrm>
          <a:prstGeom prst="rect">
            <a:avLst/>
          </a:prstGeom>
        </p:spPr>
      </p:pic>
      <p:sp>
        <p:nvSpPr>
          <p:cNvPr id="5" name="Title 4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Process-oriented system</a:t>
            </a:r>
          </a:p>
        </p:txBody>
      </p:sp>
    </p:spTree>
    <p:extLst>
      <p:ext uri="{BB962C8B-B14F-4D97-AF65-F5344CB8AC3E}">
        <p14:creationId xmlns:p14="http://schemas.microsoft.com/office/powerpoint/2010/main" val="259641976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ko-KR" dirty="0" smtClean="0"/>
              <a:t>Dual Mapping</a:t>
            </a:r>
            <a:endParaRPr lang="ko-KR" altLang="en-US" dirty="0"/>
          </a:p>
        </p:txBody>
      </p:sp>
      <p:sp>
        <p:nvSpPr>
          <p:cNvPr id="10" name="내용 개체 틀 9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ko-KR" altLang="en-US"/>
          </a:p>
        </p:txBody>
      </p:sp>
      <p:graphicFrame>
        <p:nvGraphicFramePr>
          <p:cNvPr id="7" name="표 6"/>
          <p:cNvGraphicFramePr>
            <a:graphicFrameLocks noGrp="1"/>
          </p:cNvGraphicFramePr>
          <p:nvPr/>
        </p:nvGraphicFramePr>
        <p:xfrm>
          <a:off x="1991545" y="1523463"/>
          <a:ext cx="8280920" cy="4669125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4176463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4104457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</a:tblGrid>
              <a:tr h="450000">
                <a:tc>
                  <a:txBody>
                    <a:bodyPr/>
                    <a:lstStyle/>
                    <a:p>
                      <a:pPr algn="ctr" fontAlgn="ctr"/>
                      <a:r>
                        <a:rPr lang="en-US" sz="2000" u="none" strike="noStrike" dirty="0"/>
                        <a:t>Event</a:t>
                      </a:r>
                      <a:endParaRPr lang="en-US" sz="2000" b="0" i="0" u="none" strike="noStrike" dirty="0">
                        <a:solidFill>
                          <a:srgbClr val="000000"/>
                        </a:solidFill>
                        <a:latin typeface="맑은 고딕"/>
                      </a:endParaRPr>
                    </a:p>
                  </a:txBody>
                  <a:tcPr marL="9525" marR="9525" marT="9525" marB="0" anchor="ctr"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2000" u="none" strike="noStrike" dirty="0"/>
                        <a:t>Thread</a:t>
                      </a:r>
                      <a:endParaRPr lang="en-US" sz="2000" b="0" i="0" u="none" strike="noStrike" dirty="0">
                        <a:solidFill>
                          <a:srgbClr val="000000"/>
                        </a:solidFill>
                        <a:latin typeface="맑은 고딕"/>
                      </a:endParaRPr>
                    </a:p>
                  </a:txBody>
                  <a:tcPr marL="9525" marR="9525" marT="9525" marB="0" anchor="ctr"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450000">
                <a:tc>
                  <a:txBody>
                    <a:bodyPr/>
                    <a:lstStyle/>
                    <a:p>
                      <a:pPr algn="l" fontAlgn="ctr"/>
                      <a:r>
                        <a:rPr lang="en-US" sz="2000" u="none" strike="noStrike" dirty="0"/>
                        <a:t>Processes: </a:t>
                      </a:r>
                      <a:r>
                        <a:rPr lang="en-US" sz="2000" u="none" strike="noStrike" dirty="0" smtClean="0"/>
                        <a:t> </a:t>
                      </a:r>
                      <a:r>
                        <a:rPr lang="en-US" sz="2000" u="none" strike="noStrike" dirty="0" err="1" smtClean="0"/>
                        <a:t>CreateProcess</a:t>
                      </a:r>
                      <a:endParaRPr lang="en-US" sz="2000" b="0" i="0" u="none" strike="noStrike" dirty="0">
                        <a:solidFill>
                          <a:srgbClr val="000000"/>
                        </a:solidFill>
                        <a:latin typeface="맑은 고딕"/>
                      </a:endParaRPr>
                    </a:p>
                  </a:txBody>
                  <a:tcPr marL="9525" marR="9525" marT="9525" marB="0" anchor="ctr"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n-US" sz="2000" u="none" strike="noStrike" dirty="0"/>
                        <a:t>Monitors: </a:t>
                      </a:r>
                      <a:r>
                        <a:rPr lang="en-US" sz="2000" u="none" strike="noStrike" dirty="0" smtClean="0"/>
                        <a:t>NEW/START</a:t>
                      </a:r>
                      <a:endParaRPr lang="en-US" sz="2000" b="0" i="0" u="none" strike="noStrike" dirty="0">
                        <a:solidFill>
                          <a:srgbClr val="000000"/>
                        </a:solidFill>
                        <a:latin typeface="맑은 고딕"/>
                      </a:endParaRPr>
                    </a:p>
                  </a:txBody>
                  <a:tcPr marL="9525" marR="9525" marT="9525" marB="0" anchor="ctr"/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450000">
                <a:tc>
                  <a:txBody>
                    <a:bodyPr/>
                    <a:lstStyle/>
                    <a:p>
                      <a:pPr algn="l" fontAlgn="ctr"/>
                      <a:r>
                        <a:rPr lang="en-US" sz="2000" u="none" strike="noStrike"/>
                        <a:t>Message channel</a:t>
                      </a:r>
                      <a:endParaRPr lang="en-US" sz="2000" b="0" i="0" u="none" strike="noStrike">
                        <a:solidFill>
                          <a:srgbClr val="000000"/>
                        </a:solidFill>
                        <a:latin typeface="맑은 고딕"/>
                      </a:endParaRPr>
                    </a:p>
                  </a:txBody>
                  <a:tcPr marL="9525" marR="9525" marT="9525" marB="0" anchor="ctr"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n-US" sz="2000" u="none" strike="noStrike"/>
                        <a:t>External procedure id</a:t>
                      </a:r>
                      <a:endParaRPr lang="en-US" sz="2000" b="0" i="0" u="none" strike="noStrike">
                        <a:solidFill>
                          <a:srgbClr val="000000"/>
                        </a:solidFill>
                        <a:latin typeface="맑은 고딕"/>
                      </a:endParaRPr>
                    </a:p>
                  </a:txBody>
                  <a:tcPr marL="9525" marR="9525" marT="9525" marB="0" anchor="ctr"/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450000">
                <a:tc>
                  <a:txBody>
                    <a:bodyPr/>
                    <a:lstStyle/>
                    <a:p>
                      <a:pPr algn="l" fontAlgn="ctr"/>
                      <a:r>
                        <a:rPr lang="en-US" sz="2000" u="none" strike="noStrike"/>
                        <a:t>Message port</a:t>
                      </a:r>
                      <a:endParaRPr lang="en-US" sz="2000" b="0" i="0" u="none" strike="noStrike">
                        <a:solidFill>
                          <a:srgbClr val="000000"/>
                        </a:solidFill>
                        <a:latin typeface="맑은 고딕"/>
                      </a:endParaRPr>
                    </a:p>
                  </a:txBody>
                  <a:tcPr marL="9525" marR="9525" marT="9525" marB="0" anchor="ctr"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n-US" sz="2000" u="none" strike="noStrike"/>
                        <a:t>Entry procedure id</a:t>
                      </a:r>
                      <a:endParaRPr lang="en-US" sz="2000" b="0" i="0" u="none" strike="noStrike">
                        <a:solidFill>
                          <a:srgbClr val="000000"/>
                        </a:solidFill>
                        <a:latin typeface="맑은 고딕"/>
                      </a:endParaRPr>
                    </a:p>
                  </a:txBody>
                  <a:tcPr marL="9525" marR="9525" marT="9525" marB="0" anchor="ctr"/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450000">
                <a:tc>
                  <a:txBody>
                    <a:bodyPr/>
                    <a:lstStyle/>
                    <a:p>
                      <a:pPr algn="l" fontAlgn="ctr"/>
                      <a:r>
                        <a:rPr lang="en-US" sz="2000" u="none" strike="noStrike" dirty="0"/>
                        <a:t>Send </a:t>
                      </a:r>
                      <a:r>
                        <a:rPr lang="en-US" sz="2000" u="none" strike="noStrike" dirty="0" err="1"/>
                        <a:t>msg</a:t>
                      </a:r>
                      <a:r>
                        <a:rPr lang="en-US" sz="2000" u="none" strike="noStrike" dirty="0"/>
                        <a:t> (immediate</a:t>
                      </a:r>
                      <a:r>
                        <a:rPr lang="en-US" sz="2000" u="none" strike="noStrike" dirty="0" smtClean="0"/>
                        <a:t>); </a:t>
                      </a:r>
                      <a:r>
                        <a:rPr lang="en-US" sz="2000" u="none" strike="noStrike" dirty="0" err="1" smtClean="0"/>
                        <a:t>AwaitReply</a:t>
                      </a:r>
                      <a:endParaRPr lang="en-US" sz="2000" b="0" i="0" u="none" strike="noStrike" dirty="0">
                        <a:solidFill>
                          <a:srgbClr val="000000"/>
                        </a:solidFill>
                        <a:latin typeface="맑은 고딕"/>
                      </a:endParaRPr>
                    </a:p>
                  </a:txBody>
                  <a:tcPr marL="9525" marR="9525" marT="9525" marB="0" anchor="ctr"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n-US" sz="2000" u="none" strike="noStrike"/>
                        <a:t>Simple procedure call</a:t>
                      </a:r>
                      <a:endParaRPr lang="en-US" sz="2000" b="0" i="0" u="none" strike="noStrike">
                        <a:solidFill>
                          <a:srgbClr val="000000"/>
                        </a:solidFill>
                        <a:latin typeface="맑은 고딕"/>
                      </a:endParaRPr>
                    </a:p>
                  </a:txBody>
                  <a:tcPr marL="9525" marR="9525" marT="9525" marB="0" anchor="ctr"/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450000">
                <a:tc>
                  <a:txBody>
                    <a:bodyPr/>
                    <a:lstStyle/>
                    <a:p>
                      <a:pPr algn="l" fontAlgn="ctr"/>
                      <a:r>
                        <a:rPr lang="en-US" sz="2000" u="none" strike="noStrike" dirty="0"/>
                        <a:t>Send </a:t>
                      </a:r>
                      <a:r>
                        <a:rPr lang="en-US" sz="2000" u="none" strike="noStrike" dirty="0" err="1"/>
                        <a:t>msg</a:t>
                      </a:r>
                      <a:r>
                        <a:rPr lang="en-US" sz="2000" u="none" strike="noStrike" dirty="0"/>
                        <a:t> (delayed</a:t>
                      </a:r>
                      <a:r>
                        <a:rPr lang="en-US" sz="2000" u="none" strike="noStrike" dirty="0" smtClean="0"/>
                        <a:t>); </a:t>
                      </a:r>
                      <a:r>
                        <a:rPr lang="en-US" sz="2000" u="none" strike="noStrike" dirty="0" err="1" smtClean="0"/>
                        <a:t>AwaitReply</a:t>
                      </a:r>
                      <a:endParaRPr lang="en-US" sz="2000" b="0" i="0" u="none" strike="noStrike" dirty="0">
                        <a:solidFill>
                          <a:srgbClr val="000000"/>
                        </a:solidFill>
                        <a:latin typeface="맑은 고딕"/>
                      </a:endParaRPr>
                    </a:p>
                  </a:txBody>
                  <a:tcPr marL="9525" marR="9525" marT="9525" marB="0" anchor="ctr"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n-US" sz="2000" u="none" strike="noStrike"/>
                        <a:t>FORK; … JOIN</a:t>
                      </a:r>
                      <a:endParaRPr lang="en-US" sz="2000" b="0" i="0" u="none" strike="noStrike">
                        <a:solidFill>
                          <a:srgbClr val="000000"/>
                        </a:solidFill>
                        <a:latin typeface="맑은 고딕"/>
                      </a:endParaRPr>
                    </a:p>
                  </a:txBody>
                  <a:tcPr marL="9525" marR="9525" marT="9525" marB="0" anchor="ctr"/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450000">
                <a:tc>
                  <a:txBody>
                    <a:bodyPr/>
                    <a:lstStyle/>
                    <a:p>
                      <a:pPr algn="l" fontAlgn="ctr"/>
                      <a:r>
                        <a:rPr lang="en-US" sz="2000" u="none" strike="noStrike"/>
                        <a:t>Send reply</a:t>
                      </a:r>
                      <a:endParaRPr lang="en-US" sz="2000" b="0" i="0" u="none" strike="noStrike">
                        <a:solidFill>
                          <a:srgbClr val="000000"/>
                        </a:solidFill>
                        <a:latin typeface="맑은 고딕"/>
                      </a:endParaRPr>
                    </a:p>
                  </a:txBody>
                  <a:tcPr marL="9525" marR="9525" marT="9525" marB="0" anchor="ctr"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n-US" sz="2000" u="none" strike="noStrike" dirty="0"/>
                        <a:t>Return from </a:t>
                      </a:r>
                      <a:r>
                        <a:rPr lang="en-US" sz="2000" u="none" strike="noStrike" dirty="0" smtClean="0"/>
                        <a:t>procedure</a:t>
                      </a:r>
                      <a:endParaRPr lang="en-US" sz="2000" b="0" i="0" u="none" strike="noStrike" dirty="0">
                        <a:solidFill>
                          <a:srgbClr val="000000"/>
                        </a:solidFill>
                        <a:latin typeface="맑은 고딕"/>
                      </a:endParaRPr>
                    </a:p>
                  </a:txBody>
                  <a:tcPr marL="9525" marR="9525" marT="9525" marB="0" anchor="ctr"/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  <a:tr h="450000">
                <a:tc>
                  <a:txBody>
                    <a:bodyPr/>
                    <a:lstStyle/>
                    <a:p>
                      <a:pPr algn="l" fontAlgn="ctr"/>
                      <a:r>
                        <a:rPr lang="en-US" sz="2000" u="none" strike="noStrike"/>
                        <a:t>Main loop of std resource manager, wait for message stmt, case stmt</a:t>
                      </a:r>
                      <a:endParaRPr lang="en-US" sz="2000" b="0" i="0" u="none" strike="noStrike">
                        <a:solidFill>
                          <a:srgbClr val="000000"/>
                        </a:solidFill>
                        <a:latin typeface="맑은 고딕"/>
                      </a:endParaRPr>
                    </a:p>
                  </a:txBody>
                  <a:tcPr marL="9525" marR="9525" marT="9525" marB="0" anchor="ctr"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n-US" sz="2000" u="none" strike="noStrike" dirty="0"/>
                        <a:t>Monitor lock, ENTRY attribute</a:t>
                      </a:r>
                      <a:endParaRPr lang="en-US" sz="2000" b="0" i="0" u="none" strike="noStrike" dirty="0">
                        <a:solidFill>
                          <a:srgbClr val="000000"/>
                        </a:solidFill>
                        <a:latin typeface="맑은 고딕"/>
                      </a:endParaRPr>
                    </a:p>
                  </a:txBody>
                  <a:tcPr marL="9525" marR="9525" marT="9525" marB="0" anchor="ctr"/>
                </a:tc>
                <a:extLst>
                  <a:ext uri="{0D108BD9-81ED-4DB2-BD59-A6C34878D82A}">
                    <a16:rowId xmlns:a16="http://schemas.microsoft.com/office/drawing/2014/main" val="10007"/>
                  </a:ext>
                </a:extLst>
              </a:tr>
              <a:tr h="450000">
                <a:tc>
                  <a:txBody>
                    <a:bodyPr/>
                    <a:lstStyle/>
                    <a:p>
                      <a:pPr algn="l" fontAlgn="ctr"/>
                      <a:r>
                        <a:rPr lang="en-US" sz="2000" u="none" strike="noStrike" dirty="0"/>
                        <a:t>Arms of case statement</a:t>
                      </a:r>
                      <a:endParaRPr lang="en-US" sz="2000" b="0" i="0" u="none" strike="noStrike" dirty="0">
                        <a:solidFill>
                          <a:srgbClr val="000000"/>
                        </a:solidFill>
                        <a:latin typeface="맑은 고딕"/>
                      </a:endParaRPr>
                    </a:p>
                  </a:txBody>
                  <a:tcPr marL="9525" marR="9525" marT="9525" marB="0" anchor="ctr"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n-US" sz="2000" u="none" strike="noStrike" dirty="0"/>
                        <a:t>ENTRY proc declaration</a:t>
                      </a:r>
                      <a:endParaRPr lang="en-US" sz="2000" b="0" i="0" u="none" strike="noStrike" dirty="0">
                        <a:solidFill>
                          <a:srgbClr val="000000"/>
                        </a:solidFill>
                        <a:latin typeface="맑은 고딕"/>
                      </a:endParaRPr>
                    </a:p>
                  </a:txBody>
                  <a:tcPr marL="9525" marR="9525" marT="9525" marB="0" anchor="ctr"/>
                </a:tc>
                <a:extLst>
                  <a:ext uri="{0D108BD9-81ED-4DB2-BD59-A6C34878D82A}">
                    <a16:rowId xmlns:a16="http://schemas.microsoft.com/office/drawing/2014/main" val="10008"/>
                  </a:ext>
                </a:extLst>
              </a:tr>
              <a:tr h="450000">
                <a:tc>
                  <a:txBody>
                    <a:bodyPr/>
                    <a:lstStyle/>
                    <a:p>
                      <a:pPr algn="l" fontAlgn="ctr"/>
                      <a:r>
                        <a:rPr lang="en-US" sz="2000" u="none" strike="noStrike"/>
                        <a:t>Selective waiting</a:t>
                      </a:r>
                      <a:endParaRPr lang="en-US" sz="2000" b="0" i="0" u="none" strike="noStrike">
                        <a:solidFill>
                          <a:srgbClr val="000000"/>
                        </a:solidFill>
                        <a:latin typeface="맑은 고딕"/>
                      </a:endParaRPr>
                    </a:p>
                  </a:txBody>
                  <a:tcPr marL="9525" marR="9525" marT="9525" marB="0" anchor="ctr"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n-US" sz="2000" u="none" strike="noStrike" dirty="0"/>
                        <a:t>Condition </a:t>
                      </a:r>
                      <a:r>
                        <a:rPr lang="en-US" sz="2000" u="none" strike="noStrike" dirty="0" err="1"/>
                        <a:t>vars</a:t>
                      </a:r>
                      <a:r>
                        <a:rPr lang="en-US" sz="2000" u="none" strike="noStrike" dirty="0"/>
                        <a:t>, WAIT, SIGNAL</a:t>
                      </a:r>
                      <a:endParaRPr lang="en-US" sz="2000" b="0" i="0" u="none" strike="noStrike" dirty="0">
                        <a:solidFill>
                          <a:srgbClr val="000000"/>
                        </a:solidFill>
                        <a:latin typeface="맑은 고딕"/>
                      </a:endParaRPr>
                    </a:p>
                  </a:txBody>
                  <a:tcPr marL="9525" marR="9525" marT="9525" marB="0" anchor="ctr"/>
                </a:tc>
                <a:extLst>
                  <a:ext uri="{0D108BD9-81ED-4DB2-BD59-A6C34878D82A}">
                    <a16:rowId xmlns:a16="http://schemas.microsoft.com/office/drawing/2014/main" val="10009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90253523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16864" y="1524000"/>
            <a:ext cx="9546336" cy="4572000"/>
          </a:xfrm>
        </p:spPr>
        <p:txBody>
          <a:bodyPr/>
          <a:lstStyle/>
          <a:p>
            <a:r>
              <a:rPr lang="en-US" dirty="0" smtClean="0"/>
              <a:t>Performance characteristics</a:t>
            </a:r>
          </a:p>
          <a:p>
            <a:pPr lvl="1"/>
            <a:r>
              <a:rPr lang="en-US" dirty="0" smtClean="0"/>
              <a:t>Same execution time</a:t>
            </a:r>
          </a:p>
          <a:p>
            <a:pPr lvl="1"/>
            <a:r>
              <a:rPr lang="en-US" dirty="0" smtClean="0"/>
              <a:t>Same computational overhead</a:t>
            </a:r>
          </a:p>
          <a:p>
            <a:pPr lvl="1"/>
            <a:r>
              <a:rPr lang="en-US" dirty="0" smtClean="0"/>
              <a:t>Same queuing and waiting times</a:t>
            </a:r>
          </a:p>
          <a:p>
            <a:r>
              <a:rPr lang="en-US" dirty="0" smtClean="0"/>
              <a:t>Do you believe they are the same?</a:t>
            </a:r>
          </a:p>
          <a:p>
            <a:r>
              <a:rPr lang="en-US" dirty="0" smtClean="0"/>
              <a:t>What is the controversy?</a:t>
            </a:r>
          </a:p>
        </p:txBody>
      </p:sp>
      <p:sp>
        <p:nvSpPr>
          <p:cNvPr id="4" name="Title 3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Preservation of Performance</a:t>
            </a:r>
          </a:p>
        </p:txBody>
      </p:sp>
    </p:spTree>
    <p:extLst>
      <p:ext uri="{BB962C8B-B14F-4D97-AF65-F5344CB8AC3E}">
        <p14:creationId xmlns:p14="http://schemas.microsoft.com/office/powerpoint/2010/main" val="117775067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7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816864" y="1524000"/>
            <a:ext cx="10460736" cy="5105400"/>
          </a:xfrm>
        </p:spPr>
        <p:txBody>
          <a:bodyPr/>
          <a:lstStyle/>
          <a:p>
            <a:r>
              <a:rPr lang="en-US" dirty="0" smtClean="0"/>
              <a:t>20 to 30 years later, still controversy!</a:t>
            </a:r>
          </a:p>
          <a:p>
            <a:pPr lvl="1"/>
            <a:endParaRPr lang="en-US" dirty="0" smtClean="0"/>
          </a:p>
          <a:p>
            <a:r>
              <a:rPr lang="en-US" dirty="0" smtClean="0"/>
              <a:t>Analyzes </a:t>
            </a:r>
            <a:r>
              <a:rPr lang="en-US" dirty="0"/>
              <a:t>threads </a:t>
            </a:r>
            <a:r>
              <a:rPr lang="en-US" dirty="0" err="1"/>
              <a:t>vs</a:t>
            </a:r>
            <a:r>
              <a:rPr lang="en-US" dirty="0"/>
              <a:t> event-based systems, finds problems with both</a:t>
            </a:r>
          </a:p>
          <a:p>
            <a:r>
              <a:rPr lang="en-US" dirty="0"/>
              <a:t>Suggests trade-off: stage-driven architecture</a:t>
            </a:r>
          </a:p>
          <a:p>
            <a:r>
              <a:rPr lang="en-US" dirty="0"/>
              <a:t>Evaluated for two applications</a:t>
            </a:r>
          </a:p>
          <a:p>
            <a:pPr lvl="1"/>
            <a:r>
              <a:rPr lang="en-US" dirty="0"/>
              <a:t>Easy to program and performs well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SEDA: An Architecture for Well-Conditioned, Scalable Internet Services (Welsh, 2001)</a:t>
            </a:r>
          </a:p>
        </p:txBody>
      </p:sp>
    </p:spTree>
    <p:extLst>
      <p:ext uri="{BB962C8B-B14F-4D97-AF65-F5344CB8AC3E}">
        <p14:creationId xmlns:p14="http://schemas.microsoft.com/office/powerpoint/2010/main" val="44910412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7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816864" y="1524000"/>
            <a:ext cx="10384536" cy="5410200"/>
          </a:xfrm>
        </p:spPr>
        <p:txBody>
          <a:bodyPr/>
          <a:lstStyle/>
          <a:p>
            <a:r>
              <a:rPr lang="en-US" dirty="0" smtClean="0"/>
              <a:t>Matt Welsh</a:t>
            </a:r>
          </a:p>
          <a:p>
            <a:pPr lvl="1"/>
            <a:r>
              <a:rPr lang="en-US" dirty="0" smtClean="0"/>
              <a:t>Cornell undergraduate Alum (Worked on U-Net)</a:t>
            </a:r>
          </a:p>
          <a:p>
            <a:pPr lvl="1"/>
            <a:r>
              <a:rPr lang="en-US" dirty="0" smtClean="0"/>
              <a:t>PhD from Berkeley (Worked on Ninja clustering)</a:t>
            </a:r>
          </a:p>
          <a:p>
            <a:pPr lvl="1"/>
            <a:r>
              <a:rPr lang="en-US" dirty="0" smtClean="0"/>
              <a:t>Prof. at Harvard (Worked on sensor networks)</a:t>
            </a:r>
          </a:p>
          <a:p>
            <a:pPr lvl="1"/>
            <a:r>
              <a:rPr lang="en-US" dirty="0" smtClean="0"/>
              <a:t>Currently at Google</a:t>
            </a:r>
          </a:p>
          <a:p>
            <a:r>
              <a:rPr lang="en-US" dirty="0"/>
              <a:t>David Culler</a:t>
            </a:r>
          </a:p>
          <a:p>
            <a:pPr lvl="1"/>
            <a:r>
              <a:rPr lang="en-US" dirty="0"/>
              <a:t>Faculty at UC Berkeley</a:t>
            </a:r>
          </a:p>
          <a:p>
            <a:r>
              <a:rPr lang="en-US" dirty="0"/>
              <a:t>Eric Brewer</a:t>
            </a:r>
          </a:p>
          <a:p>
            <a:pPr lvl="1"/>
            <a:r>
              <a:rPr lang="en-US" dirty="0"/>
              <a:t>Faculty at UC </a:t>
            </a:r>
            <a:r>
              <a:rPr lang="en-US" dirty="0" smtClean="0"/>
              <a:t>Berkeley (currently on leave at Google)</a:t>
            </a:r>
            <a:endParaRPr lang="en-US" dirty="0"/>
          </a:p>
          <a:p>
            <a:endParaRPr lang="en-US" dirty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SEDA: An Architecture for Well-Conditioned, Scalable Internet Services (Welsh, 2001)</a:t>
            </a:r>
          </a:p>
        </p:txBody>
      </p:sp>
    </p:spTree>
    <p:extLst>
      <p:ext uri="{BB962C8B-B14F-4D97-AF65-F5344CB8AC3E}">
        <p14:creationId xmlns:p14="http://schemas.microsoft.com/office/powerpoint/2010/main" val="59253449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A traditional “process” is an address space and a thread of control.</a:t>
            </a:r>
          </a:p>
          <a:p>
            <a:r>
              <a:rPr lang="en-US" dirty="0"/>
              <a:t>Now add multiple thread of controls</a:t>
            </a:r>
          </a:p>
          <a:p>
            <a:pPr lvl="1"/>
            <a:r>
              <a:rPr lang="en-US" dirty="0"/>
              <a:t>Share address space</a:t>
            </a:r>
          </a:p>
          <a:p>
            <a:pPr lvl="1"/>
            <a:r>
              <a:rPr lang="en-US" dirty="0"/>
              <a:t>Individual program counters and stacks</a:t>
            </a:r>
          </a:p>
          <a:p>
            <a:r>
              <a:rPr lang="en-US" dirty="0"/>
              <a:t>Same as multiple processes sharing an address space.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What is a thread?</a:t>
            </a:r>
          </a:p>
        </p:txBody>
      </p:sp>
    </p:spTree>
    <p:extLst>
      <p:ext uri="{BB962C8B-B14F-4D97-AF65-F5344CB8AC3E}">
        <p14:creationId xmlns:p14="http://schemas.microsoft.com/office/powerpoint/2010/main" val="138736961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To switch from thread T1 to T2:</a:t>
            </a:r>
          </a:p>
          <a:p>
            <a:pPr lvl="1"/>
            <a:r>
              <a:rPr lang="en-US" dirty="0"/>
              <a:t>Thread T1 saves its registers (including pc) on its stack</a:t>
            </a:r>
          </a:p>
          <a:p>
            <a:pPr lvl="1"/>
            <a:r>
              <a:rPr lang="en-US" dirty="0"/>
              <a:t>Scheduler remembers T1’s stack pointer</a:t>
            </a:r>
          </a:p>
          <a:p>
            <a:pPr lvl="1"/>
            <a:r>
              <a:rPr lang="en-US" dirty="0"/>
              <a:t>Scheduler restores T2’ stack pointer</a:t>
            </a:r>
          </a:p>
          <a:p>
            <a:pPr lvl="1"/>
            <a:r>
              <a:rPr lang="en-US" dirty="0"/>
              <a:t>T2 restores its registers</a:t>
            </a:r>
          </a:p>
          <a:p>
            <a:pPr lvl="1"/>
            <a:r>
              <a:rPr lang="en-US" dirty="0"/>
              <a:t>T2 resumes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Thread Switching</a:t>
            </a:r>
          </a:p>
        </p:txBody>
      </p:sp>
    </p:spTree>
    <p:extLst>
      <p:ext uri="{BB962C8B-B14F-4D97-AF65-F5344CB8AC3E}">
        <p14:creationId xmlns:p14="http://schemas.microsoft.com/office/powerpoint/2010/main" val="376782066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90000"/>
              </a:lnSpc>
            </a:pPr>
            <a:r>
              <a:rPr lang="en-US" dirty="0"/>
              <a:t>Maintains the stack pointer of each thread</a:t>
            </a:r>
          </a:p>
          <a:p>
            <a:pPr>
              <a:lnSpc>
                <a:spcPct val="90000"/>
              </a:lnSpc>
            </a:pPr>
            <a:r>
              <a:rPr lang="en-US" dirty="0"/>
              <a:t>Decides what thread to run next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E.g., based on priority or resource usage</a:t>
            </a:r>
          </a:p>
          <a:p>
            <a:pPr>
              <a:lnSpc>
                <a:spcPct val="90000"/>
              </a:lnSpc>
            </a:pPr>
            <a:r>
              <a:rPr lang="en-US" dirty="0"/>
              <a:t>Decides when to pre-empt a running thread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E.g., based on a timer</a:t>
            </a:r>
          </a:p>
          <a:p>
            <a:pPr>
              <a:lnSpc>
                <a:spcPct val="90000"/>
              </a:lnSpc>
            </a:pPr>
            <a:r>
              <a:rPr lang="en-US" dirty="0"/>
              <a:t>Needs to deal with multiple cores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Didn’t use to be the case</a:t>
            </a:r>
          </a:p>
          <a:p>
            <a:pPr>
              <a:lnSpc>
                <a:spcPct val="90000"/>
              </a:lnSpc>
            </a:pPr>
            <a:r>
              <a:rPr lang="en-US" dirty="0"/>
              <a:t>“fork” creates a new thread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Thread Scheduler</a:t>
            </a:r>
          </a:p>
        </p:txBody>
      </p:sp>
    </p:spTree>
    <p:extLst>
      <p:ext uri="{BB962C8B-B14F-4D97-AF65-F5344CB8AC3E}">
        <p14:creationId xmlns:p14="http://schemas.microsoft.com/office/powerpoint/2010/main" val="140436855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9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2800" dirty="0"/>
              <a:t>Semaphores</a:t>
            </a:r>
          </a:p>
          <a:p>
            <a:pPr lvl="1"/>
            <a:r>
              <a:rPr lang="en-US" sz="2400" dirty="0"/>
              <a:t>P(S): block if semaphore is “taken”</a:t>
            </a:r>
          </a:p>
          <a:p>
            <a:pPr lvl="1"/>
            <a:r>
              <a:rPr lang="en-US" sz="2400" dirty="0"/>
              <a:t>V(S): release semaphore</a:t>
            </a:r>
          </a:p>
          <a:p>
            <a:r>
              <a:rPr lang="en-US" sz="2800" dirty="0"/>
              <a:t>Monitors:</a:t>
            </a:r>
          </a:p>
          <a:p>
            <a:pPr lvl="1"/>
            <a:r>
              <a:rPr lang="en-US" sz="2400" dirty="0"/>
              <a:t>Only one thread active in a module at a time</a:t>
            </a:r>
          </a:p>
          <a:p>
            <a:pPr lvl="1"/>
            <a:r>
              <a:rPr lang="en-US" sz="2400" dirty="0"/>
              <a:t>Threads can block waiting for some condition using the WAIT primitive</a:t>
            </a:r>
          </a:p>
          <a:p>
            <a:pPr lvl="1"/>
            <a:r>
              <a:rPr lang="en-US" sz="2400" dirty="0"/>
              <a:t>Threads need to signal using NOTIFY or BROADCAST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Synchronization Primitives</a:t>
            </a:r>
          </a:p>
        </p:txBody>
      </p:sp>
    </p:spTree>
    <p:extLst>
      <p:ext uri="{BB962C8B-B14F-4D97-AF65-F5344CB8AC3E}">
        <p14:creationId xmlns:p14="http://schemas.microsoft.com/office/powerpoint/2010/main" val="36701183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To exploit CPU parallelism</a:t>
            </a:r>
          </a:p>
          <a:p>
            <a:pPr lvl="1"/>
            <a:r>
              <a:rPr lang="en-US" dirty="0"/>
              <a:t>Run two </a:t>
            </a:r>
            <a:r>
              <a:rPr lang="en-US" dirty="0" smtClean="0"/>
              <a:t>threads </a:t>
            </a:r>
            <a:r>
              <a:rPr lang="en-US" dirty="0"/>
              <a:t>at once in the same program</a:t>
            </a:r>
          </a:p>
          <a:p>
            <a:r>
              <a:rPr lang="en-US" dirty="0"/>
              <a:t>To exploit I/O parallelism</a:t>
            </a:r>
          </a:p>
          <a:p>
            <a:pPr lvl="1"/>
            <a:r>
              <a:rPr lang="en-US" dirty="0"/>
              <a:t>Run I/O while computing, or do multiple I/O</a:t>
            </a:r>
          </a:p>
          <a:p>
            <a:pPr lvl="1"/>
            <a:r>
              <a:rPr lang="en-US" dirty="0"/>
              <a:t>I/O may be “remote procedure call”</a:t>
            </a:r>
          </a:p>
          <a:p>
            <a:r>
              <a:rPr lang="en-US" dirty="0"/>
              <a:t>For program structuring</a:t>
            </a:r>
          </a:p>
          <a:p>
            <a:pPr lvl="1"/>
            <a:r>
              <a:rPr lang="en-US" dirty="0"/>
              <a:t>E.g., timers</a:t>
            </a:r>
          </a:p>
          <a:p>
            <a:endParaRPr lang="en-US" dirty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Uses of threads</a:t>
            </a:r>
          </a:p>
        </p:txBody>
      </p:sp>
    </p:spTree>
    <p:extLst>
      <p:ext uri="{BB962C8B-B14F-4D97-AF65-F5344CB8AC3E}">
        <p14:creationId xmlns:p14="http://schemas.microsoft.com/office/powerpoint/2010/main" val="146865286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90000"/>
              </a:lnSpc>
            </a:pPr>
            <a:r>
              <a:rPr lang="en-US" sz="2800" dirty="0"/>
              <a:t>Priority Inversion</a:t>
            </a:r>
          </a:p>
          <a:p>
            <a:pPr lvl="1">
              <a:lnSpc>
                <a:spcPct val="90000"/>
              </a:lnSpc>
            </a:pPr>
            <a:r>
              <a:rPr lang="en-US" sz="2400" dirty="0"/>
              <a:t>High priority thread waits for low priority thread</a:t>
            </a:r>
          </a:p>
          <a:p>
            <a:pPr lvl="1">
              <a:lnSpc>
                <a:spcPct val="90000"/>
              </a:lnSpc>
            </a:pPr>
            <a:r>
              <a:rPr lang="en-US" sz="2400" dirty="0"/>
              <a:t>Solution: temporarily push priority up (rejected??)</a:t>
            </a:r>
          </a:p>
          <a:p>
            <a:pPr>
              <a:lnSpc>
                <a:spcPct val="90000"/>
              </a:lnSpc>
            </a:pPr>
            <a:r>
              <a:rPr lang="en-US" sz="2800" dirty="0"/>
              <a:t>Deadlock</a:t>
            </a:r>
          </a:p>
          <a:p>
            <a:pPr lvl="1">
              <a:lnSpc>
                <a:spcPct val="90000"/>
              </a:lnSpc>
            </a:pPr>
            <a:r>
              <a:rPr lang="en-US" sz="2400" dirty="0"/>
              <a:t>X waits for Y, Y waits for X</a:t>
            </a:r>
          </a:p>
          <a:p>
            <a:pPr>
              <a:lnSpc>
                <a:spcPct val="90000"/>
              </a:lnSpc>
            </a:pPr>
            <a:r>
              <a:rPr lang="en-US" sz="2800" dirty="0"/>
              <a:t>Incorrect Synchronization</a:t>
            </a:r>
          </a:p>
          <a:p>
            <a:pPr lvl="1">
              <a:lnSpc>
                <a:spcPct val="90000"/>
              </a:lnSpc>
            </a:pPr>
            <a:r>
              <a:rPr lang="en-US" sz="2400" dirty="0"/>
              <a:t>Forgetting to release a lock</a:t>
            </a:r>
          </a:p>
          <a:p>
            <a:pPr>
              <a:lnSpc>
                <a:spcPct val="90000"/>
              </a:lnSpc>
            </a:pPr>
            <a:r>
              <a:rPr lang="en-US" sz="2800" dirty="0"/>
              <a:t>Failed “fork”</a:t>
            </a:r>
          </a:p>
          <a:p>
            <a:pPr>
              <a:lnSpc>
                <a:spcPct val="90000"/>
              </a:lnSpc>
            </a:pPr>
            <a:r>
              <a:rPr lang="en-US" sz="2800" dirty="0"/>
              <a:t>Tuning</a:t>
            </a:r>
          </a:p>
          <a:p>
            <a:pPr lvl="1">
              <a:lnSpc>
                <a:spcPct val="90000"/>
              </a:lnSpc>
            </a:pPr>
            <a:r>
              <a:rPr lang="en-US" sz="2400" dirty="0"/>
              <a:t>E.g. timer values in different environment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Common Problems</a:t>
            </a:r>
          </a:p>
        </p:txBody>
      </p:sp>
    </p:spTree>
    <p:extLst>
      <p:ext uri="{BB962C8B-B14F-4D97-AF65-F5344CB8AC3E}">
        <p14:creationId xmlns:p14="http://schemas.microsoft.com/office/powerpoint/2010/main" val="391847136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1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90000"/>
              </a:lnSpc>
            </a:pPr>
            <a:r>
              <a:rPr lang="en-US"/>
              <a:t>An object queued for some module</a:t>
            </a:r>
          </a:p>
          <a:p>
            <a:pPr>
              <a:lnSpc>
                <a:spcPct val="90000"/>
              </a:lnSpc>
            </a:pPr>
            <a:r>
              <a:rPr lang="en-US"/>
              <a:t>Operations:</a:t>
            </a:r>
          </a:p>
          <a:p>
            <a:pPr lvl="1">
              <a:lnSpc>
                <a:spcPct val="90000"/>
              </a:lnSpc>
            </a:pPr>
            <a:r>
              <a:rPr lang="en-US"/>
              <a:t>create_event_queue(handler) </a:t>
            </a:r>
            <a:r>
              <a:rPr lang="en-US">
                <a:sym typeface="Wingdings" charset="2"/>
              </a:rPr>
              <a:t> EQ</a:t>
            </a:r>
            <a:endParaRPr lang="en-US"/>
          </a:p>
          <a:p>
            <a:pPr lvl="1">
              <a:lnSpc>
                <a:spcPct val="90000"/>
              </a:lnSpc>
            </a:pPr>
            <a:r>
              <a:rPr lang="en-US"/>
              <a:t>enqueue_event(EQ, event-object)</a:t>
            </a:r>
          </a:p>
          <a:p>
            <a:pPr lvl="2">
              <a:lnSpc>
                <a:spcPct val="90000"/>
              </a:lnSpc>
            </a:pPr>
            <a:r>
              <a:rPr lang="en-US"/>
              <a:t>Invokes, eventually, handler(event-object)</a:t>
            </a:r>
          </a:p>
          <a:p>
            <a:pPr>
              <a:lnSpc>
                <a:spcPct val="90000"/>
              </a:lnSpc>
            </a:pPr>
            <a:r>
              <a:rPr lang="en-US"/>
              <a:t>Handler is </a:t>
            </a:r>
            <a:r>
              <a:rPr lang="en-US" i="1"/>
              <a:t>not</a:t>
            </a:r>
            <a:r>
              <a:rPr lang="en-US"/>
              <a:t> allowed to block</a:t>
            </a:r>
          </a:p>
          <a:p>
            <a:pPr lvl="1">
              <a:lnSpc>
                <a:spcPct val="90000"/>
              </a:lnSpc>
            </a:pPr>
            <a:r>
              <a:rPr lang="en-US"/>
              <a:t>Blocking could cause entire system to block</a:t>
            </a:r>
          </a:p>
          <a:p>
            <a:pPr lvl="1">
              <a:lnSpc>
                <a:spcPct val="90000"/>
              </a:lnSpc>
            </a:pPr>
            <a:r>
              <a:rPr lang="en-US"/>
              <a:t>But page faults, garbage collection, …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What is an Event?</a:t>
            </a:r>
          </a:p>
        </p:txBody>
      </p:sp>
    </p:spTree>
    <p:extLst>
      <p:ext uri="{BB962C8B-B14F-4D97-AF65-F5344CB8AC3E}">
        <p14:creationId xmlns:p14="http://schemas.microsoft.com/office/powerpoint/2010/main" val="119196639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23" name="Picture 3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1828800" y="2628901"/>
            <a:ext cx="8534400" cy="17494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30724" name="Text Box 4"/>
          <p:cNvSpPr txBox="1">
            <a:spLocks noChangeArrowheads="1"/>
          </p:cNvSpPr>
          <p:nvPr/>
        </p:nvSpPr>
        <p:spPr bwMode="auto">
          <a:xfrm>
            <a:off x="2286000" y="5105401"/>
            <a:ext cx="7543800" cy="64633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(Also common in telecommunications industry, where it’s called “workflow programming”)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Example Event System</a:t>
            </a:r>
          </a:p>
        </p:txBody>
      </p:sp>
    </p:spTree>
    <p:extLst>
      <p:ext uri="{BB962C8B-B14F-4D97-AF65-F5344CB8AC3E}">
        <p14:creationId xmlns:p14="http://schemas.microsoft.com/office/powerpoint/2010/main" val="349330067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Decides which event queue to handle next.</a:t>
            </a:r>
          </a:p>
          <a:p>
            <a:pPr lvl="1"/>
            <a:r>
              <a:rPr lang="en-US" dirty="0"/>
              <a:t>Based on priority, CPU usage, etc.</a:t>
            </a:r>
          </a:p>
          <a:p>
            <a:r>
              <a:rPr lang="en-US" dirty="0"/>
              <a:t>Never pre-empts event handlers!</a:t>
            </a:r>
          </a:p>
          <a:p>
            <a:pPr lvl="1"/>
            <a:r>
              <a:rPr lang="en-US" dirty="0"/>
              <a:t>No need for stack / event handler</a:t>
            </a:r>
          </a:p>
          <a:p>
            <a:r>
              <a:rPr lang="en-US" dirty="0"/>
              <a:t>May need to deal with multiple CPUs</a:t>
            </a:r>
          </a:p>
          <a:p>
            <a:endParaRPr lang="en-US" dirty="0"/>
          </a:p>
          <a:p>
            <a:endParaRPr lang="en-US" dirty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Event Scheduler</a:t>
            </a:r>
          </a:p>
        </p:txBody>
      </p:sp>
    </p:spTree>
    <p:extLst>
      <p:ext uri="{BB962C8B-B14F-4D97-AF65-F5344CB8AC3E}">
        <p14:creationId xmlns:p14="http://schemas.microsoft.com/office/powerpoint/2010/main" val="348291852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816864" y="1676400"/>
            <a:ext cx="9470136" cy="4419600"/>
          </a:xfrm>
        </p:spPr>
        <p:txBody>
          <a:bodyPr/>
          <a:lstStyle/>
          <a:p>
            <a:r>
              <a:rPr lang="en-US" dirty="0"/>
              <a:t>Handlers cannot block </a:t>
            </a:r>
            <a:r>
              <a:rPr lang="en-US" dirty="0">
                <a:sym typeface="Wingdings" charset="2"/>
              </a:rPr>
              <a:t> no synchronization</a:t>
            </a:r>
          </a:p>
          <a:p>
            <a:r>
              <a:rPr lang="en-US" dirty="0">
                <a:sym typeface="Wingdings" charset="2"/>
              </a:rPr>
              <a:t>Handlers should not share memory</a:t>
            </a:r>
          </a:p>
          <a:p>
            <a:pPr lvl="1"/>
            <a:r>
              <a:rPr lang="en-US" dirty="0">
                <a:sym typeface="Wingdings" charset="2"/>
              </a:rPr>
              <a:t>At least not in parallel</a:t>
            </a:r>
          </a:p>
          <a:p>
            <a:r>
              <a:rPr lang="en-US" dirty="0">
                <a:sym typeface="Wingdings" charset="2"/>
              </a:rPr>
              <a:t>All communication through events</a:t>
            </a:r>
            <a:endParaRPr lang="en-US" dirty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Synchronization?</a:t>
            </a:r>
          </a:p>
        </p:txBody>
      </p:sp>
    </p:spTree>
    <p:extLst>
      <p:ext uri="{BB962C8B-B14F-4D97-AF65-F5344CB8AC3E}">
        <p14:creationId xmlns:p14="http://schemas.microsoft.com/office/powerpoint/2010/main" val="64038233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90000"/>
              </a:lnSpc>
            </a:pPr>
            <a:r>
              <a:rPr lang="en-US"/>
              <a:t>CPU parallelism</a:t>
            </a:r>
          </a:p>
          <a:p>
            <a:pPr lvl="1">
              <a:lnSpc>
                <a:spcPct val="90000"/>
              </a:lnSpc>
            </a:pPr>
            <a:r>
              <a:rPr lang="en-US"/>
              <a:t>Different handlers on different CPUs</a:t>
            </a:r>
          </a:p>
          <a:p>
            <a:pPr>
              <a:lnSpc>
                <a:spcPct val="90000"/>
              </a:lnSpc>
            </a:pPr>
            <a:r>
              <a:rPr lang="en-US"/>
              <a:t>I/O concurrency</a:t>
            </a:r>
          </a:p>
          <a:p>
            <a:pPr lvl="1">
              <a:lnSpc>
                <a:spcPct val="90000"/>
              </a:lnSpc>
            </a:pPr>
            <a:r>
              <a:rPr lang="en-US"/>
              <a:t>Completion of I/O signaled by event</a:t>
            </a:r>
          </a:p>
          <a:p>
            <a:pPr lvl="1">
              <a:lnSpc>
                <a:spcPct val="90000"/>
              </a:lnSpc>
            </a:pPr>
            <a:r>
              <a:rPr lang="en-US"/>
              <a:t>Other activities can happen in parallel</a:t>
            </a:r>
          </a:p>
          <a:p>
            <a:pPr>
              <a:lnSpc>
                <a:spcPct val="90000"/>
              </a:lnSpc>
            </a:pPr>
            <a:r>
              <a:rPr lang="en-US"/>
              <a:t>Program structuring</a:t>
            </a:r>
          </a:p>
          <a:p>
            <a:pPr lvl="1">
              <a:lnSpc>
                <a:spcPct val="90000"/>
              </a:lnSpc>
            </a:pPr>
            <a:r>
              <a:rPr lang="en-US"/>
              <a:t>Not so great…</a:t>
            </a:r>
          </a:p>
          <a:p>
            <a:pPr lvl="1">
              <a:lnSpc>
                <a:spcPct val="90000"/>
              </a:lnSpc>
            </a:pPr>
            <a:r>
              <a:rPr lang="en-US"/>
              <a:t>But can use multiple programming languages!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Uses of Events</a:t>
            </a:r>
          </a:p>
        </p:txBody>
      </p:sp>
    </p:spTree>
    <p:extLst>
      <p:ext uri="{BB962C8B-B14F-4D97-AF65-F5344CB8AC3E}">
        <p14:creationId xmlns:p14="http://schemas.microsoft.com/office/powerpoint/2010/main" val="306086765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Priority inversion, deadlock, etc. much the same with </a:t>
            </a:r>
            <a:r>
              <a:rPr lang="en-US" dirty="0" smtClean="0"/>
              <a:t>events</a:t>
            </a:r>
          </a:p>
          <a:p>
            <a:r>
              <a:rPr lang="en-US" dirty="0" smtClean="0"/>
              <a:t>Stack ripping</a:t>
            </a:r>
            <a:endParaRPr lang="en-US" dirty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Common Problems</a:t>
            </a:r>
          </a:p>
        </p:txBody>
      </p:sp>
    </p:spTree>
    <p:extLst>
      <p:ext uri="{BB962C8B-B14F-4D97-AF65-F5344CB8AC3E}">
        <p14:creationId xmlns:p14="http://schemas.microsoft.com/office/powerpoint/2010/main" val="228169509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5603" name="Picture 3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3048000" y="1905001"/>
            <a:ext cx="6629400" cy="47482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Threaded Server Throughput</a:t>
            </a:r>
          </a:p>
        </p:txBody>
      </p:sp>
    </p:spTree>
    <p:extLst>
      <p:ext uri="{BB962C8B-B14F-4D97-AF65-F5344CB8AC3E}">
        <p14:creationId xmlns:p14="http://schemas.microsoft.com/office/powerpoint/2010/main" val="294936696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6627" name="Picture 3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2971800" y="1752600"/>
            <a:ext cx="6629400" cy="47371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Event-driven Server Throughput</a:t>
            </a:r>
          </a:p>
        </p:txBody>
      </p:sp>
    </p:spTree>
    <p:extLst>
      <p:ext uri="{BB962C8B-B14F-4D97-AF65-F5344CB8AC3E}">
        <p14:creationId xmlns:p14="http://schemas.microsoft.com/office/powerpoint/2010/main" val="139087441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65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Events-based systems use fewer resources</a:t>
            </a:r>
          </a:p>
          <a:p>
            <a:pPr lvl="1"/>
            <a:r>
              <a:rPr lang="en-US"/>
              <a:t>Better performance (particularly scalability)</a:t>
            </a:r>
          </a:p>
          <a:p>
            <a:r>
              <a:rPr lang="en-US"/>
              <a:t>Event-based systems harder to program</a:t>
            </a:r>
          </a:p>
          <a:p>
            <a:pPr lvl="1"/>
            <a:r>
              <a:rPr lang="en-US"/>
              <a:t>Have to avoid blocking at all cost</a:t>
            </a:r>
          </a:p>
          <a:p>
            <a:pPr lvl="1"/>
            <a:r>
              <a:rPr lang="en-US"/>
              <a:t>Block-structured programming doesn’t work</a:t>
            </a:r>
          </a:p>
          <a:p>
            <a:pPr lvl="1"/>
            <a:r>
              <a:rPr lang="en-US"/>
              <a:t>How to do exception handling?</a:t>
            </a:r>
          </a:p>
          <a:p>
            <a:r>
              <a:rPr lang="en-US"/>
              <a:t>In both cases, tuning is difficult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Threads vs. Events</a:t>
            </a:r>
          </a:p>
        </p:txBody>
      </p:sp>
    </p:spTree>
    <p:extLst>
      <p:ext uri="{BB962C8B-B14F-4D97-AF65-F5344CB8AC3E}">
        <p14:creationId xmlns:p14="http://schemas.microsoft.com/office/powerpoint/2010/main" val="350915396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67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Mixture of models of threads and events</a:t>
            </a:r>
          </a:p>
          <a:p>
            <a:r>
              <a:rPr lang="en-US" dirty="0"/>
              <a:t>Events, queues, and “pools of event handling threads”.</a:t>
            </a:r>
          </a:p>
          <a:p>
            <a:r>
              <a:rPr lang="en-US" dirty="0"/>
              <a:t>Pools can be dynamically adjusted as need arises.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SEDA</a:t>
            </a:r>
          </a:p>
        </p:txBody>
      </p:sp>
    </p:spTree>
    <p:extLst>
      <p:ext uri="{BB962C8B-B14F-4D97-AF65-F5344CB8AC3E}">
        <p14:creationId xmlns:p14="http://schemas.microsoft.com/office/powerpoint/2010/main" val="261481500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9699" name="Picture 3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2514600" y="1981201"/>
            <a:ext cx="6858000" cy="41068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SEDA Stage</a:t>
            </a:r>
          </a:p>
        </p:txBody>
      </p:sp>
    </p:spTree>
    <p:extLst>
      <p:ext uri="{BB962C8B-B14F-4D97-AF65-F5344CB8AC3E}">
        <p14:creationId xmlns:p14="http://schemas.microsoft.com/office/powerpoint/2010/main" val="204869799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74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Ease of programming of threads</a:t>
            </a:r>
          </a:p>
          <a:p>
            <a:pPr lvl="1"/>
            <a:r>
              <a:rPr lang="en-US" dirty="0"/>
              <a:t>Or even better</a:t>
            </a:r>
          </a:p>
          <a:p>
            <a:r>
              <a:rPr lang="en-US" dirty="0"/>
              <a:t>Performance of events</a:t>
            </a:r>
          </a:p>
          <a:p>
            <a:pPr lvl="1"/>
            <a:r>
              <a:rPr lang="en-US" dirty="0"/>
              <a:t>Or even </a:t>
            </a:r>
            <a:r>
              <a:rPr lang="en-US" dirty="0" smtClean="0"/>
              <a:t>better</a:t>
            </a:r>
          </a:p>
          <a:p>
            <a:pPr lvl="1"/>
            <a:endParaRPr lang="en-US" dirty="0" smtClean="0"/>
          </a:p>
          <a:p>
            <a:r>
              <a:rPr lang="en-US" dirty="0" smtClean="0"/>
              <a:t>Did we achieve Lauer and Needham’s vision with SEDA?</a:t>
            </a:r>
            <a:endParaRPr lang="en-US" dirty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Best of both worlds</a:t>
            </a:r>
          </a:p>
        </p:txBody>
      </p:sp>
    </p:spTree>
    <p:extLst>
      <p:ext uri="{BB962C8B-B14F-4D97-AF65-F5344CB8AC3E}">
        <p14:creationId xmlns:p14="http://schemas.microsoft.com/office/powerpoint/2010/main" val="159937581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16864" y="1676400"/>
            <a:ext cx="9927336" cy="4953000"/>
          </a:xfrm>
        </p:spPr>
        <p:txBody>
          <a:bodyPr>
            <a:normAutofit/>
          </a:bodyPr>
          <a:lstStyle/>
          <a:p>
            <a:r>
              <a:rPr lang="en-US" dirty="0" smtClean="0"/>
              <a:t>Read and write review:</a:t>
            </a:r>
          </a:p>
          <a:p>
            <a:endParaRPr lang="en-US" dirty="0" smtClean="0"/>
          </a:p>
          <a:p>
            <a:r>
              <a:rPr lang="en-US" dirty="0" smtClean="0"/>
              <a:t>MP1 – due next Friday</a:t>
            </a:r>
          </a:p>
          <a:p>
            <a:pPr lvl="1"/>
            <a:r>
              <a:rPr lang="en-US" dirty="0" smtClean="0"/>
              <a:t>Let us know how you are doing; if need help</a:t>
            </a:r>
          </a:p>
          <a:p>
            <a:endParaRPr lang="en-US" dirty="0" smtClean="0"/>
          </a:p>
          <a:p>
            <a:r>
              <a:rPr lang="en-US" dirty="0" smtClean="0"/>
              <a:t>Project Proposal due next week</a:t>
            </a:r>
          </a:p>
          <a:p>
            <a:pPr lvl="1"/>
            <a:r>
              <a:rPr lang="en-US" dirty="0" smtClean="0"/>
              <a:t>Also, talk to faculty and email and talk to me</a:t>
            </a:r>
          </a:p>
          <a:p>
            <a:pPr>
              <a:buNone/>
            </a:pPr>
            <a:endParaRPr lang="en-US" dirty="0" smtClean="0"/>
          </a:p>
          <a:p>
            <a:r>
              <a:rPr lang="en-US" dirty="0" smtClean="0"/>
              <a:t>Check website for updated schedule</a:t>
            </a:r>
            <a:endParaRPr lang="en-US" dirty="0"/>
          </a:p>
        </p:txBody>
      </p:sp>
      <p:sp>
        <p:nvSpPr>
          <p:cNvPr id="4" name="TextBox 3"/>
          <p:cNvSpPr txBox="1"/>
          <p:nvPr/>
        </p:nvSpPr>
        <p:spPr>
          <a:xfrm>
            <a:off x="-1383221" y="3152582"/>
            <a:ext cx="18466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/>
          </a:p>
        </p:txBody>
      </p:sp>
      <p:sp>
        <p:nvSpPr>
          <p:cNvPr id="5" name="Title 4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Next Time</a:t>
            </a:r>
          </a:p>
        </p:txBody>
      </p:sp>
    </p:spTree>
    <p:extLst>
      <p:ext uri="{BB962C8B-B14F-4D97-AF65-F5344CB8AC3E}">
        <p14:creationId xmlns:p14="http://schemas.microsoft.com/office/powerpoint/2010/main" val="251028905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16864" y="1600200"/>
            <a:ext cx="10871200" cy="4876800"/>
          </a:xfrm>
        </p:spPr>
        <p:txBody>
          <a:bodyPr/>
          <a:lstStyle/>
          <a:p>
            <a:r>
              <a:rPr lang="en-US" dirty="0" smtClean="0"/>
              <a:t>Read and write review:</a:t>
            </a:r>
          </a:p>
          <a:p>
            <a:pPr lvl="1"/>
            <a:r>
              <a:rPr lang="en-US" i="1" dirty="0"/>
              <a:t>Mach: A new kernel foundation for UNIX </a:t>
            </a:r>
            <a:r>
              <a:rPr lang="en-US" i="1" dirty="0" smtClean="0"/>
              <a:t>development, </a:t>
            </a:r>
            <a:r>
              <a:rPr lang="en-US" dirty="0"/>
              <a:t>Mike </a:t>
            </a:r>
            <a:r>
              <a:rPr lang="en-US" dirty="0" err="1"/>
              <a:t>Accetta</a:t>
            </a:r>
            <a:r>
              <a:rPr lang="en-US" dirty="0"/>
              <a:t>, Robert Baron, William </a:t>
            </a:r>
            <a:r>
              <a:rPr lang="en-US" dirty="0" err="1"/>
              <a:t>Bolosky</a:t>
            </a:r>
            <a:r>
              <a:rPr lang="en-US" dirty="0"/>
              <a:t>, David Golub, Richard Rashid, </a:t>
            </a:r>
            <a:r>
              <a:rPr lang="en-US" dirty="0" err="1"/>
              <a:t>Avadis</a:t>
            </a:r>
            <a:r>
              <a:rPr lang="en-US" dirty="0"/>
              <a:t> </a:t>
            </a:r>
            <a:r>
              <a:rPr lang="en-US" dirty="0" err="1"/>
              <a:t>Tevanian</a:t>
            </a:r>
            <a:r>
              <a:rPr lang="en-US" dirty="0"/>
              <a:t>, and Michael Young. </a:t>
            </a:r>
            <a:r>
              <a:rPr lang="en-US" dirty="0" smtClean="0"/>
              <a:t>Proceedings </a:t>
            </a:r>
            <a:r>
              <a:rPr lang="en-US" dirty="0"/>
              <a:t>of the USENIX Summer </a:t>
            </a:r>
            <a:r>
              <a:rPr lang="en-US" i="1" dirty="0" smtClean="0"/>
              <a:t>Conference, </a:t>
            </a:r>
            <a:r>
              <a:rPr lang="en-US" i="1" dirty="0"/>
              <a:t>Atlanta, GA, 1986, pages </a:t>
            </a:r>
            <a:r>
              <a:rPr lang="en-US" i="1" dirty="0" smtClean="0"/>
              <a:t>93—112.</a:t>
            </a:r>
          </a:p>
          <a:p>
            <a:pPr lvl="1"/>
            <a:r>
              <a:rPr lang="en-US" i="1" dirty="0"/>
              <a:t>The Performance of µ</a:t>
            </a:r>
            <a:r>
              <a:rPr lang="en-US" i="1" dirty="0" smtClean="0"/>
              <a:t>-Kernel-based Systems</a:t>
            </a:r>
            <a:r>
              <a:rPr lang="en-US" dirty="0"/>
              <a:t>, </a:t>
            </a:r>
            <a:r>
              <a:rPr lang="en-US" dirty="0" smtClean="0"/>
              <a:t>Hermann Härtig</a:t>
            </a:r>
            <a:r>
              <a:rPr lang="en-US" dirty="0"/>
              <a:t>, Michael </a:t>
            </a:r>
            <a:r>
              <a:rPr lang="en-US" dirty="0" err="1"/>
              <a:t>Hohmuth</a:t>
            </a:r>
            <a:r>
              <a:rPr lang="en-US" dirty="0"/>
              <a:t>, </a:t>
            </a:r>
            <a:r>
              <a:rPr lang="en-US" dirty="0" err="1"/>
              <a:t>Jochen</a:t>
            </a:r>
            <a:r>
              <a:rPr lang="en-US" dirty="0"/>
              <a:t> </a:t>
            </a:r>
            <a:r>
              <a:rPr lang="en-US" dirty="0" err="1"/>
              <a:t>Liedtke</a:t>
            </a:r>
            <a:r>
              <a:rPr lang="en-US" dirty="0"/>
              <a:t>, Jean </a:t>
            </a:r>
            <a:r>
              <a:rPr lang="en-US" dirty="0" err="1"/>
              <a:t>Wolter</a:t>
            </a:r>
            <a:r>
              <a:rPr lang="en-US" dirty="0"/>
              <a:t>, and Sebastian </a:t>
            </a:r>
            <a:r>
              <a:rPr lang="en-US" dirty="0" err="1"/>
              <a:t>Schönberg</a:t>
            </a:r>
            <a:r>
              <a:rPr lang="en-US" dirty="0"/>
              <a:t>. </a:t>
            </a:r>
            <a:r>
              <a:rPr lang="en-US" dirty="0" smtClean="0"/>
              <a:t>16th ACM Symposium on Operating Systems Principles (SOSP), </a:t>
            </a:r>
            <a:r>
              <a:rPr lang="en-US" dirty="0"/>
              <a:t>Oct </a:t>
            </a:r>
            <a:r>
              <a:rPr lang="en-US" dirty="0" smtClean="0"/>
              <a:t>1997</a:t>
            </a:r>
            <a:r>
              <a:rPr lang="en-US" smtClean="0"/>
              <a:t>, pages 66—77.</a:t>
            </a:r>
            <a:endParaRPr lang="en-US" dirty="0" smtClean="0"/>
          </a:p>
        </p:txBody>
      </p:sp>
      <p:sp>
        <p:nvSpPr>
          <p:cNvPr id="4" name="TextBox 3"/>
          <p:cNvSpPr txBox="1"/>
          <p:nvPr/>
        </p:nvSpPr>
        <p:spPr>
          <a:xfrm>
            <a:off x="-1383221" y="3152582"/>
            <a:ext cx="18466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/>
          </a:p>
        </p:txBody>
      </p:sp>
      <p:sp>
        <p:nvSpPr>
          <p:cNvPr id="5" name="Title 4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Next Time</a:t>
            </a:r>
          </a:p>
        </p:txBody>
      </p:sp>
    </p:spTree>
    <p:extLst>
      <p:ext uri="{BB962C8B-B14F-4D97-AF65-F5344CB8AC3E}">
        <p14:creationId xmlns:p14="http://schemas.microsoft.com/office/powerpoint/2010/main" val="50841079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Median">
  <a:themeElements>
    <a:clrScheme name="Median">
      <a:dk1>
        <a:sysClr val="windowText" lastClr="000000"/>
      </a:dk1>
      <a:lt1>
        <a:sysClr val="window" lastClr="FFFFFF"/>
      </a:lt1>
      <a:dk2>
        <a:srgbClr val="775F55"/>
      </a:dk2>
      <a:lt2>
        <a:srgbClr val="EBDDC3"/>
      </a:lt2>
      <a:accent1>
        <a:srgbClr val="94B6D2"/>
      </a:accent1>
      <a:accent2>
        <a:srgbClr val="DD8047"/>
      </a:accent2>
      <a:accent3>
        <a:srgbClr val="A5AB81"/>
      </a:accent3>
      <a:accent4>
        <a:srgbClr val="D8B25C"/>
      </a:accent4>
      <a:accent5>
        <a:srgbClr val="7BA79D"/>
      </a:accent5>
      <a:accent6>
        <a:srgbClr val="968C8C"/>
      </a:accent6>
      <a:hlink>
        <a:srgbClr val="F7B615"/>
      </a:hlink>
      <a:folHlink>
        <a:srgbClr val="704404"/>
      </a:folHlink>
    </a:clrScheme>
    <a:fontScheme name="Median">
      <a:majorFont>
        <a:latin typeface="Tw Cen MT"/>
        <a:ea typeface=""/>
        <a:cs typeface=""/>
        <a:font script="Grek" typeface="Calibri"/>
        <a:font script="Cyrl" typeface="Calibri"/>
        <a:font script="Jpan" typeface="HGPｺﾞｼｯｸE"/>
        <a:font script="Hang" typeface="HY얕은샘물M"/>
        <a:font script="Hans" typeface="华文仿宋"/>
        <a:font script="Hant" typeface="微軟正黑體"/>
        <a:font script="Arab" typeface="Arial"/>
        <a:font script="Hebr" typeface="Levenim MT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w Cen MT"/>
        <a:ea typeface=""/>
        <a:cs typeface=""/>
        <a:font script="Grek" typeface="Calibri"/>
        <a:font script="Cyrl" typeface="Calibri"/>
        <a:font script="Jpan" typeface="HGPｺﾞｼｯｸE"/>
        <a:font script="Hang" typeface="HY얕은샘물M"/>
        <a:font script="Hans" typeface="华文仿宋"/>
        <a:font script="Hant" typeface="微軟正黑體"/>
        <a:font script="Arab" typeface="Arial"/>
        <a:font script="Hebr" typeface="Levenim MT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Median">
      <a:fillStyleLst>
        <a:solidFill>
          <a:schemeClr val="phClr"/>
        </a:solidFill>
        <a:solidFill>
          <a:schemeClr val="phClr">
            <a:tint val="50000"/>
          </a:schemeClr>
        </a:solidFill>
        <a:solidFill>
          <a:schemeClr val="phClr"/>
        </a:solidFill>
      </a:fillStyleLst>
      <a:lnStyleLst>
        <a:ln w="10000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  <a:ln w="47625" cap="flat" cmpd="dbl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38100" dist="30000" dir="5400000" rotWithShape="0">
              <a:srgbClr val="000000">
                <a:alpha val="45000"/>
              </a:srgbClr>
            </a:outerShdw>
          </a:effectLst>
        </a:effectStyle>
        <a:effectStyle>
          <a:effectLst>
            <a:outerShdw blurRad="38100" dist="30000" dir="5400000" rotWithShape="0">
              <a:srgbClr val="000000">
                <a:alpha val="45000"/>
              </a:srgbClr>
            </a:outerShdw>
          </a:effectLst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  <a:scene3d>
            <a:camera prst="isometricTopDown" fov="0">
              <a:rot lat="0" lon="0" rev="0"/>
            </a:camera>
            <a:lightRig rig="balanced" dir="t">
              <a:rot lat="0" lon="0" rev="13800000"/>
            </a:lightRig>
          </a:scene3d>
          <a:sp3d extrusionH="12700" prstMaterial="plastic">
            <a:bevelT w="38100" h="25400" prst="softRound"/>
            <a:contourClr>
              <a:schemeClr val="phClr"/>
            </a:contourClr>
          </a:sp3d>
        </a:effectStyle>
      </a:effectStyleLst>
      <a:bgFillStyleLst>
        <a:solidFill>
          <a:schemeClr val="phClr"/>
        </a:solidFill>
        <a:blipFill>
          <a:blip xmlns:r="http://schemas.openxmlformats.org/officeDocument/2006/relationships" r:embed="rId1">
            <a:duotone>
              <a:schemeClr val="phClr">
                <a:shade val="90000"/>
                <a:satMod val="140000"/>
              </a:schemeClr>
              <a:schemeClr val="phClr">
                <a:satMod val="120000"/>
              </a:schemeClr>
            </a:duotone>
          </a:blip>
          <a:tile tx="0" ty="0" sx="100000" sy="100000" flip="none" algn="tl"/>
        </a:blipFill>
        <a:blipFill>
          <a:blip xmlns:r="http://schemas.openxmlformats.org/officeDocument/2006/relationships" r:embed="rId2">
            <a:duotone>
              <a:schemeClr val="phClr">
                <a:shade val="90000"/>
                <a:satMod val="140000"/>
              </a:schemeClr>
              <a:schemeClr val="phClr">
                <a:satMod val="120000"/>
              </a:schemeClr>
            </a:duotone>
          </a:blip>
          <a:tile tx="0" ty="0" sx="100000" sy="100000" flip="none" algn="tl"/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Median</Template>
  <TotalTime>14296</TotalTime>
  <Words>1452</Words>
  <Application>Microsoft Office PowerPoint</Application>
  <PresentationFormat>Widescreen</PresentationFormat>
  <Paragraphs>298</Paragraphs>
  <Slides>37</Slides>
  <Notes>29</Notes>
  <HiddenSlides>2</HiddenSlides>
  <MMClips>0</MMClips>
  <ScaleCrop>false</ScaleCrop>
  <HeadingPairs>
    <vt:vector size="6" baseType="variant">
      <vt:variant>
        <vt:lpstr>Fonts Used</vt:lpstr>
      </vt:variant>
      <vt:variant>
        <vt:i4>7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37</vt:i4>
      </vt:variant>
    </vt:vector>
  </HeadingPairs>
  <TitlesOfParts>
    <vt:vector size="45" baseType="lpstr">
      <vt:lpstr>맑은 고딕</vt:lpstr>
      <vt:lpstr>ＭＳ Ｐゴシック</vt:lpstr>
      <vt:lpstr>Arial</vt:lpstr>
      <vt:lpstr>HY얕은샘물M</vt:lpstr>
      <vt:lpstr>Tw Cen MT</vt:lpstr>
      <vt:lpstr>Wingdings</vt:lpstr>
      <vt:lpstr>Wingdings 2</vt:lpstr>
      <vt:lpstr>Median</vt:lpstr>
      <vt:lpstr>Concurrency, threads, and events</vt:lpstr>
      <vt:lpstr>On the Duality of Operating System Structure</vt:lpstr>
      <vt:lpstr>Message vs Procedure oriented system (i.e. Events vs Threads)</vt:lpstr>
      <vt:lpstr>Message-oriented system (Event)</vt:lpstr>
      <vt:lpstr>Message-oriented system</vt:lpstr>
      <vt:lpstr>Message-oriented system</vt:lpstr>
      <vt:lpstr>Message-oriented system</vt:lpstr>
      <vt:lpstr>Message-oriented system</vt:lpstr>
      <vt:lpstr>Procedure-Oriented System (Thread)</vt:lpstr>
      <vt:lpstr>Process-oriented system</vt:lpstr>
      <vt:lpstr>Process-oriented system</vt:lpstr>
      <vt:lpstr>Process-oriented system</vt:lpstr>
      <vt:lpstr>Process-oriented system</vt:lpstr>
      <vt:lpstr>Dual Mapping</vt:lpstr>
      <vt:lpstr>Preservation of Performance</vt:lpstr>
      <vt:lpstr>SEDA: An Architecture for Well-Conditioned, Scalable Internet Services (Welsh, 2001)</vt:lpstr>
      <vt:lpstr>SEDA: An Architecture for Well-Conditioned, Scalable Internet Services (Welsh, 2001)</vt:lpstr>
      <vt:lpstr>What is a thread?</vt:lpstr>
      <vt:lpstr>Thread Switching</vt:lpstr>
      <vt:lpstr>Thread Scheduler</vt:lpstr>
      <vt:lpstr>Synchronization Primitives</vt:lpstr>
      <vt:lpstr>Uses of threads</vt:lpstr>
      <vt:lpstr>Common Problems</vt:lpstr>
      <vt:lpstr>What is an Event?</vt:lpstr>
      <vt:lpstr>Example Event System</vt:lpstr>
      <vt:lpstr>Event Scheduler</vt:lpstr>
      <vt:lpstr>Synchronization?</vt:lpstr>
      <vt:lpstr>Uses of Events</vt:lpstr>
      <vt:lpstr>Common Problems</vt:lpstr>
      <vt:lpstr>Threaded Server Throughput</vt:lpstr>
      <vt:lpstr>Event-driven Server Throughput</vt:lpstr>
      <vt:lpstr>Threads vs. Events</vt:lpstr>
      <vt:lpstr>SEDA</vt:lpstr>
      <vt:lpstr>SEDA Stage</vt:lpstr>
      <vt:lpstr>Best of both worlds</vt:lpstr>
      <vt:lpstr>Next Time</vt:lpstr>
      <vt:lpstr>Next Time</vt:lpstr>
    </vt:vector>
  </TitlesOfParts>
  <Company>Cornell University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CS 414/415 Systems Programming  and  Operating Systems</dc:title>
  <dc:creator>Hakim Weatherspoon</dc:creator>
  <cp:lastModifiedBy>Hakim Weatherspoon</cp:lastModifiedBy>
  <cp:revision>126</cp:revision>
  <dcterms:created xsi:type="dcterms:W3CDTF">2010-09-02T12:47:54Z</dcterms:created>
  <dcterms:modified xsi:type="dcterms:W3CDTF">2016-09-01T00:00:51Z</dcterms:modified>
</cp:coreProperties>
</file>