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1"/>
  </p:notesMasterIdLst>
  <p:sldIdLst>
    <p:sldId id="382" r:id="rId2"/>
    <p:sldId id="490" r:id="rId3"/>
    <p:sldId id="492" r:id="rId4"/>
    <p:sldId id="524" r:id="rId5"/>
    <p:sldId id="476" r:id="rId6"/>
    <p:sldId id="477" r:id="rId7"/>
    <p:sldId id="478" r:id="rId8"/>
    <p:sldId id="479" r:id="rId9"/>
    <p:sldId id="484" r:id="rId10"/>
    <p:sldId id="480" r:id="rId11"/>
    <p:sldId id="481" r:id="rId12"/>
    <p:sldId id="482" r:id="rId13"/>
    <p:sldId id="483" r:id="rId14"/>
    <p:sldId id="485" r:id="rId15"/>
    <p:sldId id="486" r:id="rId16"/>
    <p:sldId id="499" r:id="rId17"/>
    <p:sldId id="487" r:id="rId18"/>
    <p:sldId id="500" r:id="rId19"/>
    <p:sldId id="488" r:id="rId20"/>
    <p:sldId id="489" r:id="rId21"/>
    <p:sldId id="493" r:id="rId22"/>
    <p:sldId id="521" r:id="rId23"/>
    <p:sldId id="501" r:id="rId24"/>
    <p:sldId id="525" r:id="rId25"/>
    <p:sldId id="526" r:id="rId26"/>
    <p:sldId id="527" r:id="rId27"/>
    <p:sldId id="528" r:id="rId28"/>
    <p:sldId id="529" r:id="rId29"/>
    <p:sldId id="530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17" y="30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2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 </a:t>
            </a:r>
            <a:r>
              <a:rPr lang="en-US" dirty="0" smtClean="0"/>
              <a:t>Systems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Unix and </a:t>
            </a:r>
            <a:r>
              <a:rPr lang="en-US" dirty="0" smtClean="0"/>
              <a:t>THE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Hakim Weatherspoon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root directory </a:t>
            </a:r>
          </a:p>
          <a:p>
            <a:r>
              <a:rPr lang="en-US" dirty="0" smtClean="0"/>
              <a:t>path names </a:t>
            </a:r>
          </a:p>
          <a:p>
            <a:r>
              <a:rPr lang="en-US" dirty="0" smtClean="0"/>
              <a:t>rooted tree </a:t>
            </a:r>
          </a:p>
          <a:p>
            <a:r>
              <a:rPr lang="en-US" dirty="0" smtClean="0"/>
              <a:t>current working directory </a:t>
            </a:r>
          </a:p>
          <a:p>
            <a:r>
              <a:rPr lang="en-US" dirty="0" smtClean="0"/>
              <a:t>back link to parent </a:t>
            </a:r>
          </a:p>
          <a:p>
            <a:r>
              <a:rPr lang="en-US" dirty="0" smtClean="0"/>
              <a:t>multiple links  to ordinary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Uniform I/O model </a:t>
            </a:r>
          </a:p>
          <a:p>
            <a:pPr lvl="1"/>
            <a:r>
              <a:rPr lang="en-US" smtClean="0"/>
              <a:t>Each device associated with at least one file</a:t>
            </a:r>
          </a:p>
          <a:p>
            <a:pPr lvl="1"/>
            <a:r>
              <a:rPr lang="en-US" smtClean="0"/>
              <a:t>But read or write of file results in activation of device</a:t>
            </a:r>
          </a:p>
          <a:p>
            <a:pPr lvl="1"/>
            <a:endParaRPr lang="en-US" smtClean="0"/>
          </a:p>
          <a:p>
            <a:r>
              <a:rPr lang="en-US" smtClean="0"/>
              <a:t>Advantage: Uniform naming and protection model</a:t>
            </a:r>
          </a:p>
          <a:p>
            <a:pPr lvl="1"/>
            <a:r>
              <a:rPr lang="en-US" smtClean="0"/>
              <a:t>File and device I/O are as similar as possible</a:t>
            </a:r>
          </a:p>
          <a:p>
            <a:pPr lvl="1"/>
            <a:r>
              <a:rPr lang="en-US" smtClean="0"/>
              <a:t>File and device names have the same syntax and meaning, can pass as arguments to programs</a:t>
            </a:r>
          </a:p>
          <a:p>
            <a:pPr lvl="1"/>
            <a:r>
              <a:rPr lang="en-US" smtClean="0"/>
              <a:t>Same protection mechanism as regular files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Removable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Tree-structured </a:t>
            </a:r>
          </a:p>
          <a:p>
            <a:r>
              <a:rPr lang="en-US" i="1" dirty="0" err="1" smtClean="0"/>
              <a:t>Mount</a:t>
            </a:r>
            <a:r>
              <a:rPr lang="en-US" dirty="0" err="1" smtClean="0"/>
              <a:t>’ed</a:t>
            </a:r>
            <a:r>
              <a:rPr lang="en-US" dirty="0" smtClean="0"/>
              <a:t> on an ordinary file</a:t>
            </a:r>
          </a:p>
          <a:p>
            <a:pPr lvl="1"/>
            <a:r>
              <a:rPr lang="en-US" dirty="0" smtClean="0"/>
              <a:t>Mount replaces a leaf of the hierarchy tree (the ordinary file) by a whole new </a:t>
            </a:r>
            <a:r>
              <a:rPr lang="en-US" dirty="0" err="1" smtClean="0"/>
              <a:t>subtree</a:t>
            </a:r>
            <a:r>
              <a:rPr lang="en-US" dirty="0" smtClean="0"/>
              <a:t> (the hierarchy stored on the removable volume)</a:t>
            </a:r>
          </a:p>
          <a:p>
            <a:pPr lvl="1"/>
            <a:r>
              <a:rPr lang="en-US" dirty="0" smtClean="0"/>
              <a:t>After mount, virtually no distinction between files on permanent media or removable media</a:t>
            </a:r>
            <a:endParaRPr lang="en-US" dirty="0"/>
          </a:p>
        </p:txBody>
      </p:sp>
      <p:pic>
        <p:nvPicPr>
          <p:cNvPr id="4" name="Picture 4" descr="1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4811152"/>
            <a:ext cx="6327775" cy="17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User-world, RWX bits </a:t>
            </a:r>
          </a:p>
          <a:p>
            <a:r>
              <a:rPr lang="en-US" dirty="0" smtClean="0"/>
              <a:t>set-user-id bit </a:t>
            </a:r>
          </a:p>
          <a:p>
            <a:r>
              <a:rPr lang="en-US" dirty="0" smtClean="0"/>
              <a:t>super user is just special user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System table of </a:t>
            </a:r>
            <a:r>
              <a:rPr lang="en-US" dirty="0" err="1" smtClean="0"/>
              <a:t>i</a:t>
            </a:r>
            <a:r>
              <a:rPr lang="en-US" dirty="0" smtClean="0"/>
              <a:t>-numbers (</a:t>
            </a:r>
            <a:r>
              <a:rPr lang="en-US" dirty="0" err="1" smtClean="0"/>
              <a:t>i</a:t>
            </a:r>
            <a:r>
              <a:rPr lang="en-US" dirty="0" smtClean="0"/>
              <a:t>-list)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-nodes </a:t>
            </a:r>
          </a:p>
          <a:p>
            <a:r>
              <a:rPr lang="en-US" smtClean="0"/>
              <a:t>path names</a:t>
            </a:r>
            <a:br>
              <a:rPr lang="en-US" smtClean="0"/>
            </a:br>
            <a:r>
              <a:rPr lang="en-US" smtClean="0"/>
              <a:t>(directory is just</a:t>
            </a:r>
            <a:br>
              <a:rPr lang="en-US" smtClean="0"/>
            </a:br>
            <a:r>
              <a:rPr lang="en-US" smtClean="0"/>
              <a:t>a special file!)</a:t>
            </a:r>
            <a:endParaRPr lang="en-US" dirty="0" smtClean="0"/>
          </a:p>
          <a:p>
            <a:r>
              <a:rPr lang="en-US" dirty="0" smtClean="0"/>
              <a:t>mount table </a:t>
            </a:r>
          </a:p>
          <a:p>
            <a:r>
              <a:rPr lang="en-US" dirty="0" smtClean="0"/>
              <a:t>buffered data </a:t>
            </a:r>
          </a:p>
          <a:p>
            <a:r>
              <a:rPr lang="en-US" dirty="0" smtClean="0"/>
              <a:t>write-behind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4422" t="1373" r="3906" b="687"/>
          <a:stretch>
            <a:fillRect/>
          </a:stretch>
        </p:blipFill>
        <p:spPr bwMode="auto">
          <a:xfrm>
            <a:off x="5562600" y="2733121"/>
            <a:ext cx="4876800" cy="3905804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I-node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short, unique name that points at file info. </a:t>
            </a:r>
          </a:p>
          <a:p>
            <a:r>
              <a:rPr lang="en-US" dirty="0" smtClean="0"/>
              <a:t>allows simple &amp; efficient </a:t>
            </a:r>
            <a:r>
              <a:rPr lang="en-US" dirty="0" err="1" smtClean="0"/>
              <a:t>fsck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cannot handle accounting issues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3200" y="45720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File name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400" y="45720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Inode#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867400" y="4572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62800" y="4191000"/>
            <a:ext cx="1066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devices fit the block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Disks</a:t>
            </a:r>
          </a:p>
          <a:p>
            <a:r>
              <a:rPr lang="en-US" smtClean="0"/>
              <a:t>Drums</a:t>
            </a:r>
          </a:p>
          <a:p>
            <a:r>
              <a:rPr lang="en-US" smtClean="0"/>
              <a:t>Tape drives</a:t>
            </a:r>
          </a:p>
          <a:p>
            <a:r>
              <a:rPr lang="en-US" smtClean="0"/>
              <a:t>USB storage</a:t>
            </a:r>
          </a:p>
          <a:p>
            <a:endParaRPr lang="en-US"/>
          </a:p>
          <a:p>
            <a:r>
              <a:rPr lang="en-US" smtClean="0"/>
              <a:t>Early version of the ethernet interface was presented as a kind of block device (seek disabled)</a:t>
            </a:r>
          </a:p>
          <a:p>
            <a:endParaRPr lang="en-US"/>
          </a:p>
          <a:p>
            <a:r>
              <a:rPr lang="en-US" smtClean="0"/>
              <a:t>But many devices used IOCTL operations heavily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text, data &amp; stack segments </a:t>
            </a:r>
          </a:p>
          <a:p>
            <a:r>
              <a:rPr lang="en-US" dirty="0" smtClean="0"/>
              <a:t>process swapping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fork() </a:t>
            </a:r>
          </a:p>
          <a:p>
            <a:r>
              <a:rPr lang="en-US" dirty="0" smtClean="0"/>
              <a:t>pipes </a:t>
            </a:r>
          </a:p>
          <a:p>
            <a:r>
              <a:rPr lang="en-US" dirty="0" err="1" smtClean="0"/>
              <a:t>exec(file</a:t>
            </a:r>
            <a:r>
              <a:rPr lang="en-US" dirty="0" smtClean="0"/>
              <a:t>, arg1, ..., </a:t>
            </a:r>
            <a:r>
              <a:rPr lang="en-US" dirty="0" err="1" smtClean="0"/>
              <a:t>argn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wait() </a:t>
            </a:r>
          </a:p>
          <a:p>
            <a:r>
              <a:rPr lang="en-US" dirty="0" err="1" smtClean="0"/>
              <a:t>exit(status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 to create pipelines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“pipe” is a process-to-process data stream, could be implemented via bounded buffers, TCP, etc</a:t>
            </a:r>
          </a:p>
          <a:p>
            <a:r>
              <a:rPr lang="en-US" smtClean="0"/>
              <a:t>One process can write on a connection that another reads, allowing chains of commands</a:t>
            </a:r>
          </a:p>
          <a:p>
            <a:endParaRPr lang="en-US"/>
          </a:p>
          <a:p>
            <a:pPr marL="365760" lvl="1" indent="0">
              <a:buNone/>
            </a:pPr>
            <a:r>
              <a:rPr lang="en-US" smtClean="0"/>
              <a:t>		% cat *.txt | grep foo | wc</a:t>
            </a:r>
          </a:p>
          <a:p>
            <a:pPr marL="365760" lvl="1" indent="0">
              <a:buNone/>
            </a:pPr>
            <a:endParaRPr lang="en-US"/>
          </a:p>
          <a:p>
            <a:r>
              <a:rPr lang="en-US" smtClean="0"/>
              <a:t>In combination with an easily programmable shell scripting model, very powerful!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cmd</a:t>
            </a:r>
            <a:r>
              <a:rPr lang="en-US" dirty="0" smtClean="0"/>
              <a:t> arg1 ... </a:t>
            </a:r>
            <a:r>
              <a:rPr lang="en-US" dirty="0" err="1" smtClean="0"/>
              <a:t>argn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stdio</a:t>
            </a:r>
            <a:r>
              <a:rPr lang="en-US" dirty="0" smtClean="0"/>
              <a:t> &amp; I/O redirection </a:t>
            </a:r>
          </a:p>
          <a:p>
            <a:r>
              <a:rPr lang="en-US" dirty="0" smtClean="0"/>
              <a:t>filters &amp; pipes </a:t>
            </a:r>
          </a:p>
          <a:p>
            <a:r>
              <a:rPr lang="en-US" dirty="0" smtClean="0"/>
              <a:t>multi-tasking from a single shell </a:t>
            </a:r>
          </a:p>
          <a:p>
            <a:r>
              <a:rPr lang="en-US" dirty="0" smtClean="0"/>
              <a:t>shell is just a program</a:t>
            </a:r>
          </a:p>
          <a:p>
            <a:endParaRPr lang="en-US" dirty="0" smtClean="0"/>
          </a:p>
          <a:p>
            <a:r>
              <a:rPr lang="en-US" dirty="0" smtClean="0"/>
              <a:t>Trivial to implement in shell</a:t>
            </a:r>
          </a:p>
          <a:p>
            <a:pPr lvl="1"/>
            <a:r>
              <a:rPr lang="en-US" dirty="0" smtClean="0"/>
              <a:t>Redirection, background processes, </a:t>
            </a:r>
            <a:r>
              <a:rPr lang="en-US" dirty="0" err="1" smtClean="0"/>
              <a:t>cmd</a:t>
            </a:r>
            <a:r>
              <a:rPr lang="en-US" dirty="0" smtClean="0"/>
              <a:t> files, etc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dirty="0" smtClean="0"/>
              <a:t>Dennis Ritchie and Ken Thompson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Background of authors at Bell Labs</a:t>
            </a:r>
          </a:p>
          <a:p>
            <a:pPr lvl="1"/>
            <a:r>
              <a:rPr lang="en-US" smtClean="0"/>
              <a:t>Both won Turing Awards in 1983</a:t>
            </a:r>
          </a:p>
          <a:p>
            <a:endParaRPr lang="en-US" smtClean="0"/>
          </a:p>
          <a:p>
            <a:r>
              <a:rPr lang="en-US" smtClean="0"/>
              <a:t>Dennis Ritchie</a:t>
            </a:r>
          </a:p>
          <a:p>
            <a:pPr lvl="1"/>
            <a:r>
              <a:rPr lang="en-US" smtClean="0"/>
              <a:t>Key developer of The C Programming Lanuage, Unix, and Multics</a:t>
            </a:r>
          </a:p>
          <a:p>
            <a:r>
              <a:rPr lang="en-US" smtClean="0"/>
              <a:t>Ken Thompson</a:t>
            </a:r>
          </a:p>
          <a:p>
            <a:pPr lvl="1"/>
            <a:r>
              <a:rPr lang="en-US" smtClean="0"/>
              <a:t>Key developer of the B programming lanuage, </a:t>
            </a:r>
            <a:br>
              <a:rPr lang="en-US" smtClean="0"/>
            </a:br>
            <a:r>
              <a:rPr lang="en-US" smtClean="0"/>
              <a:t>Unix, Multics, and Plan 9</a:t>
            </a:r>
          </a:p>
          <a:p>
            <a:pPr lvl="1"/>
            <a:r>
              <a:rPr lang="en-US" smtClean="0"/>
              <a:t>Also QED, ed, UTF-8</a:t>
            </a:r>
            <a:endParaRPr lang="en-US" dirty="0"/>
          </a:p>
        </p:txBody>
      </p:sp>
      <p:pic>
        <p:nvPicPr>
          <p:cNvPr id="1026" name="Picture 2" descr="http://ts2.mm.bing.net/th?id=I4931117056197025&amp;pid=1.8&amp;w=181&amp;h=152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752601"/>
            <a:ext cx="17240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Hardware interrupts </a:t>
            </a:r>
          </a:p>
          <a:p>
            <a:r>
              <a:rPr lang="en-US" dirty="0" smtClean="0"/>
              <a:t>Software signals </a:t>
            </a:r>
          </a:p>
          <a:p>
            <a:r>
              <a:rPr lang="en-US" dirty="0" smtClean="0"/>
              <a:t>Trap to system routine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designed to meet predefined objective</a:t>
            </a:r>
          </a:p>
          <a:p>
            <a:r>
              <a:rPr lang="en-US" dirty="0" smtClean="0"/>
              <a:t>Goal: create a comfortable environment to explore machine and operating system</a:t>
            </a:r>
          </a:p>
          <a:p>
            <a:r>
              <a:rPr lang="en-US" dirty="0" smtClean="0"/>
              <a:t>Other goals</a:t>
            </a:r>
          </a:p>
          <a:p>
            <a:pPr lvl="1"/>
            <a:r>
              <a:rPr lang="en-US" dirty="0" smtClean="0"/>
              <a:t>Programmer convenience</a:t>
            </a:r>
          </a:p>
          <a:p>
            <a:pPr lvl="1"/>
            <a:r>
              <a:rPr lang="en-US" dirty="0" smtClean="0"/>
              <a:t>Elegance of design</a:t>
            </a:r>
          </a:p>
          <a:p>
            <a:pPr lvl="1"/>
            <a:r>
              <a:rPr lang="en-US" dirty="0" smtClean="0"/>
              <a:t>Self-maintaining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But had many problems too.  Here are a few:</a:t>
            </a:r>
          </a:p>
          <a:p>
            <a:pPr lvl="1"/>
            <a:r>
              <a:rPr lang="en-US" dirty="0" smtClean="0"/>
              <a:t>Weak, rather permissive security model</a:t>
            </a:r>
          </a:p>
          <a:p>
            <a:pPr lvl="1"/>
            <a:r>
              <a:rPr lang="en-US" dirty="0" smtClean="0"/>
              <a:t>File names too short and file system damaged on crash</a:t>
            </a:r>
          </a:p>
          <a:p>
            <a:pPr lvl="1"/>
            <a:r>
              <a:rPr lang="en-US" dirty="0" smtClean="0"/>
              <a:t>Didn’t plan for threads and never supported them well</a:t>
            </a:r>
          </a:p>
          <a:p>
            <a:pPr lvl="1"/>
            <a:r>
              <a:rPr lang="en-US" dirty="0" smtClean="0"/>
              <a:t>“Select” system call and handling of “signals” was ugly and out of character w.r.t. other features</a:t>
            </a:r>
          </a:p>
          <a:p>
            <a:pPr lvl="1"/>
            <a:r>
              <a:rPr lang="en-US" dirty="0" smtClean="0"/>
              <a:t>Hard to add dynamic libraries (poor handling of processes with lots of “segments”)</a:t>
            </a:r>
          </a:p>
          <a:p>
            <a:pPr lvl="1"/>
            <a:r>
              <a:rPr lang="en-US" dirty="0" smtClean="0"/>
              <a:t>Shared memory and mapped files fit model poorly</a:t>
            </a:r>
          </a:p>
          <a:p>
            <a:r>
              <a:rPr lang="en-US" dirty="0" smtClean="0"/>
              <a:t>...in effect, the initial simplicity was at least partly because of some serious limitations!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 so, Unix has staying power!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Linux systems are far more comprehensive yet the core simplicity of Unix API remains a very powerful force</a:t>
            </a:r>
          </a:p>
          <a:p>
            <a:endParaRPr lang="en-US" dirty="0"/>
          </a:p>
          <a:p>
            <a:r>
              <a:rPr lang="en-US" dirty="0" smtClean="0"/>
              <a:t>Struggle to keep things simple has helped keep O/S developers from making the system specialized in every way, hard to understand</a:t>
            </a:r>
          </a:p>
          <a:p>
            <a:endParaRPr lang="en-US" dirty="0"/>
          </a:p>
          <a:p>
            <a:r>
              <a:rPr lang="en-US" dirty="0" smtClean="0"/>
              <a:t>Even with modern extensions, Unix has a simplicity that contrasts with Windows .NET API...  Win32 is really designed as an internal layer that libraries invoke, but that normal users never encounter.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“THE”-Multiprogramming System</a:t>
            </a:r>
            <a:br>
              <a:rPr lang="en-US" dirty="0" smtClean="0"/>
            </a:br>
            <a:r>
              <a:rPr lang="en-US" sz="3200" dirty="0" err="1"/>
              <a:t>Edsger</a:t>
            </a:r>
            <a:r>
              <a:rPr lang="en-US" sz="3200" dirty="0"/>
              <a:t> W. </a:t>
            </a:r>
            <a:r>
              <a:rPr lang="en-US" sz="3200" dirty="0" err="1"/>
              <a:t>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Received Turing Award in 1972</a:t>
            </a:r>
          </a:p>
          <a:p>
            <a:endParaRPr lang="en-US" dirty="0" smtClean="0"/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Shortest Path Algorithm, Reverse Polish Notation, Bankers algorithm, semaphore’s, self-stabilization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Known for disliking ‘</a:t>
            </a:r>
            <a:r>
              <a:rPr lang="en-US" dirty="0" err="1" smtClean="0"/>
              <a:t>goto</a:t>
            </a:r>
            <a:r>
              <a:rPr lang="en-US" dirty="0" smtClean="0"/>
              <a:t>’ statements and using computers!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cs.utexas.edu/users/EWD/EWD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14400"/>
            <a:ext cx="1567452" cy="20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“THE”-Multiprogramming System</a:t>
            </a:r>
            <a:br>
              <a:rPr lang="en-US" dirty="0" smtClean="0"/>
            </a:br>
            <a:r>
              <a:rPr lang="en-US" sz="3200" dirty="0" err="1"/>
              <a:t>Edsger</a:t>
            </a:r>
            <a:r>
              <a:rPr lang="en-US" sz="3200" dirty="0"/>
              <a:t> W. </a:t>
            </a:r>
            <a:r>
              <a:rPr lang="en-US" sz="3200" dirty="0" err="1"/>
              <a:t>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Never named “THE” system; instead, abbreviation for "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Hogeschool</a:t>
            </a:r>
            <a:r>
              <a:rPr lang="en-US" dirty="0" smtClean="0"/>
              <a:t> Eindhoven”</a:t>
            </a:r>
          </a:p>
          <a:p>
            <a:endParaRPr lang="en-US" dirty="0" smtClean="0"/>
          </a:p>
          <a:p>
            <a:r>
              <a:rPr lang="en-US" dirty="0" smtClean="0"/>
              <a:t>Batch system (no human intervention) that supported multitasking (processes share CPU)</a:t>
            </a:r>
          </a:p>
          <a:p>
            <a:pPr lvl="1"/>
            <a:r>
              <a:rPr lang="en-US" dirty="0" smtClean="0"/>
              <a:t>THE was </a:t>
            </a:r>
            <a:r>
              <a:rPr lang="en-US" i="1" dirty="0" smtClean="0"/>
              <a:t>not</a:t>
            </a:r>
            <a:r>
              <a:rPr lang="en-US" dirty="0" smtClean="0"/>
              <a:t> multiuser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Introduced </a:t>
            </a:r>
          </a:p>
          <a:p>
            <a:pPr lvl="1"/>
            <a:r>
              <a:rPr lang="en-US" dirty="0" smtClean="0"/>
              <a:t>software-based memory segmentation</a:t>
            </a:r>
          </a:p>
          <a:p>
            <a:pPr lvl="1"/>
            <a:r>
              <a:rPr lang="en-US" dirty="0" smtClean="0"/>
              <a:t>Cooperating sequential processes</a:t>
            </a:r>
          </a:p>
          <a:p>
            <a:pPr lvl="1"/>
            <a:r>
              <a:rPr lang="en-US" dirty="0" smtClean="0"/>
              <a:t>semaphores</a:t>
            </a:r>
          </a:p>
        </p:txBody>
      </p:sp>
    </p:spTree>
    <p:extLst>
      <p:ext uri="{BB962C8B-B14F-4D97-AF65-F5344CB8AC3E}">
        <p14:creationId xmlns:p14="http://schemas.microsoft.com/office/powerpoint/2010/main" val="39341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83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Layered structure</a:t>
            </a:r>
          </a:p>
          <a:p>
            <a:pPr lvl="1"/>
            <a:r>
              <a:rPr lang="en-US" dirty="0" smtClean="0"/>
              <a:t>Later </a:t>
            </a:r>
            <a:r>
              <a:rPr lang="en-US" dirty="0" err="1" smtClean="0"/>
              <a:t>Multics</a:t>
            </a:r>
            <a:r>
              <a:rPr lang="en-US" dirty="0" smtClean="0"/>
              <a:t> has layered structure, ring segmentation</a:t>
            </a:r>
          </a:p>
          <a:p>
            <a:r>
              <a:rPr lang="en-US" dirty="0" smtClean="0"/>
              <a:t>Layer 0 – the scheduler</a:t>
            </a:r>
          </a:p>
          <a:p>
            <a:pPr lvl="1"/>
            <a:r>
              <a:rPr lang="en-US" dirty="0" smtClean="0"/>
              <a:t>Allocated CPU to processes, accounted for blocked </a:t>
            </a:r>
            <a:r>
              <a:rPr lang="en-US" dirty="0" err="1" smtClean="0"/>
              <a:t>proc’s</a:t>
            </a:r>
            <a:endParaRPr lang="en-US" dirty="0" smtClean="0"/>
          </a:p>
          <a:p>
            <a:r>
              <a:rPr lang="en-US" dirty="0" smtClean="0"/>
              <a:t>Layer 1 – the pager</a:t>
            </a:r>
          </a:p>
          <a:p>
            <a:r>
              <a:rPr lang="en-US" dirty="0" smtClean="0"/>
              <a:t>Layer 2 – communication between OS and console</a:t>
            </a:r>
          </a:p>
          <a:p>
            <a:r>
              <a:rPr lang="en-US" dirty="0" smtClean="0"/>
              <a:t>Layer 3 – managed I/O</a:t>
            </a:r>
          </a:p>
          <a:p>
            <a:r>
              <a:rPr lang="en-US" dirty="0" smtClean="0"/>
              <a:t>Layer 4 – user programs</a:t>
            </a:r>
          </a:p>
          <a:p>
            <a:r>
              <a:rPr lang="en-US" dirty="0" smtClean="0"/>
              <a:t>Layer 5 – the user</a:t>
            </a:r>
          </a:p>
          <a:p>
            <a:pPr lvl="1"/>
            <a:r>
              <a:rPr lang="en-US" dirty="0" smtClean="0"/>
              <a:t>“Not implemented by us”!</a:t>
            </a:r>
          </a:p>
        </p:txBody>
      </p:sp>
    </p:spTree>
    <p:extLst>
      <p:ext uri="{BB962C8B-B14F-4D97-AF65-F5344CB8AC3E}">
        <p14:creationId xmlns:p14="http://schemas.microsoft.com/office/powerpoint/2010/main" val="42538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Layered approach </a:t>
            </a:r>
          </a:p>
          <a:p>
            <a:pPr lvl="1"/>
            <a:r>
              <a:rPr lang="en-US" dirty="0" smtClean="0"/>
              <a:t>Design small, well defined layers</a:t>
            </a:r>
          </a:p>
          <a:p>
            <a:pPr lvl="1"/>
            <a:r>
              <a:rPr lang="en-US" dirty="0" smtClean="0"/>
              <a:t>Higher layers dependent on lower ones</a:t>
            </a:r>
          </a:p>
          <a:p>
            <a:pPr lvl="2"/>
            <a:r>
              <a:rPr lang="en-US" dirty="0" smtClean="0"/>
              <a:t>Helps prove correctness</a:t>
            </a:r>
          </a:p>
          <a:p>
            <a:pPr lvl="2"/>
            <a:r>
              <a:rPr lang="en-US" dirty="0" smtClean="0"/>
              <a:t>Helps with debugging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Sequential process and Semaphores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write review:</a:t>
            </a:r>
          </a:p>
          <a:p>
            <a:pPr lvl="1"/>
            <a:r>
              <a:rPr lang="en-US" i="1" dirty="0" smtClean="0"/>
              <a:t>SEDA: An Architecture for Well Conditioned, Scalable Internet Services</a:t>
            </a:r>
            <a:r>
              <a:rPr lang="en-US" dirty="0" smtClean="0"/>
              <a:t>, Matt </a:t>
            </a:r>
            <a:r>
              <a:rPr lang="en-US" dirty="0" err="1" smtClean="0"/>
              <a:t>Welsch</a:t>
            </a:r>
            <a:r>
              <a:rPr lang="en-US" dirty="0" smtClean="0"/>
              <a:t>, David Culler, and Eric Brewer. Proceedings of the Eighteenth ACM Symposium on Operating Systems Principles (Banff, Alberta, Canada, 2001), pages 230--243</a:t>
            </a:r>
          </a:p>
          <a:p>
            <a:pPr lvl="1"/>
            <a:r>
              <a:rPr lang="en-US" i="1" dirty="0" smtClean="0"/>
              <a:t>On the duality of operating system structures</a:t>
            </a:r>
            <a:r>
              <a:rPr lang="en-US" dirty="0" smtClean="0"/>
              <a:t>, H. C. Lauer and R. M. Needham. ACM SIGOPS Operating Systems Review Volume 12, Issue 2 (April 1979), pages 3--19.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and write review:</a:t>
            </a:r>
          </a:p>
          <a:p>
            <a:endParaRPr lang="en-US" dirty="0" smtClean="0"/>
          </a:p>
          <a:p>
            <a:r>
              <a:rPr lang="en-US" dirty="0" smtClean="0"/>
              <a:t>MP</a:t>
            </a:r>
            <a:r>
              <a:rPr lang="en-US" dirty="0" smtClean="0"/>
              <a:t>1 </a:t>
            </a:r>
            <a:r>
              <a:rPr lang="en-US" dirty="0" smtClean="0"/>
              <a:t>– available later today and due </a:t>
            </a:r>
            <a:r>
              <a:rPr lang="en-US" dirty="0" smtClean="0"/>
              <a:t>in two weeks and milestone due next week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Project Proposal due </a:t>
            </a:r>
            <a:r>
              <a:rPr lang="en-US" dirty="0" smtClean="0"/>
              <a:t>end of next week</a:t>
            </a:r>
            <a:endParaRPr lang="en-US" dirty="0" smtClean="0"/>
          </a:p>
          <a:p>
            <a:pPr lvl="1"/>
            <a:r>
              <a:rPr lang="en-US" dirty="0" smtClean="0"/>
              <a:t>talk to me and other faculty and email and talk to 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 website for updated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UNIX Time-Sharing System</a:t>
            </a:r>
            <a:br>
              <a:rPr lang="en-US" smtClean="0"/>
            </a:br>
            <a:r>
              <a:rPr lang="en-US" smtClean="0"/>
              <a:t>Dennis Ritchie and Ken Thompson</a:t>
            </a:r>
            <a:endParaRPr lang="en-US" dirty="0"/>
          </a:p>
        </p:txBody>
      </p:sp>
      <p:pic>
        <p:nvPicPr>
          <p:cNvPr id="4" name="Content Placeholder 3" descr="unix_history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4600" y="1828800"/>
            <a:ext cx="5680177" cy="4495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/>
              <a:t>Dennis Ritchie and Ken Thompson</a:t>
            </a:r>
            <a:endParaRPr lang="en-US" sz="3200" dirty="0"/>
          </a:p>
        </p:txBody>
      </p:sp>
      <p:pic>
        <p:nvPicPr>
          <p:cNvPr id="6" name="Content Placeholder 5" descr="2000px-Unix_history-simple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322" r="-7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2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UNIX Time-Sharing System</a:t>
            </a:r>
            <a:br>
              <a:rPr lang="en-US" smtClean="0"/>
            </a:br>
            <a:r>
              <a:rPr lang="en-US" smtClean="0"/>
              <a:t>Dennis Ritchie and Ken Thompson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Classic system and paper</a:t>
            </a:r>
          </a:p>
          <a:p>
            <a:pPr lvl="1"/>
            <a:r>
              <a:rPr lang="en-US" smtClean="0"/>
              <a:t>described almost entirely in 10 pages</a:t>
            </a:r>
          </a:p>
          <a:p>
            <a:endParaRPr lang="en-US" smtClean="0"/>
          </a:p>
          <a:p>
            <a:r>
              <a:rPr lang="en-US" smtClean="0"/>
              <a:t>Key idea</a:t>
            </a:r>
          </a:p>
          <a:p>
            <a:pPr lvl="1"/>
            <a:r>
              <a:rPr lang="en-US" smtClean="0"/>
              <a:t>elegant combination: a few concepts </a:t>
            </a:r>
            <a:br>
              <a:rPr lang="en-US" smtClean="0"/>
            </a:br>
            <a:r>
              <a:rPr lang="en-US" smtClean="0"/>
              <a:t>that fit together well</a:t>
            </a:r>
          </a:p>
          <a:p>
            <a:pPr lvl="1"/>
            <a:r>
              <a:rPr lang="en-US" smtClean="0"/>
              <a:t>Instead of a perfect specialized API for each kind of device or abstraction, the API is deliberately small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Time-sharing system </a:t>
            </a:r>
          </a:p>
          <a:p>
            <a:r>
              <a:rPr lang="en-US" dirty="0" smtClean="0"/>
              <a:t>Hierarchical file system </a:t>
            </a:r>
          </a:p>
          <a:p>
            <a:r>
              <a:rPr lang="en-US" dirty="0" smtClean="0"/>
              <a:t>Device-independent I/O </a:t>
            </a:r>
          </a:p>
          <a:p>
            <a:r>
              <a:rPr lang="en-US" dirty="0" smtClean="0"/>
              <a:t>Shell-based, </a:t>
            </a:r>
            <a:r>
              <a:rPr lang="en-US" dirty="0" err="1" smtClean="0"/>
              <a:t>tty</a:t>
            </a:r>
            <a:r>
              <a:rPr lang="en-US" dirty="0" smtClean="0"/>
              <a:t> user interface </a:t>
            </a:r>
          </a:p>
          <a:p>
            <a:r>
              <a:rPr lang="en-US" dirty="0" smtClean="0"/>
              <a:t>Filter-based, record-less </a:t>
            </a:r>
            <a:r>
              <a:rPr lang="en-US" smtClean="0"/>
              <a:t>processing paradigm</a:t>
            </a:r>
          </a:p>
          <a:p>
            <a:endParaRPr lang="en-US"/>
          </a:p>
          <a:p>
            <a:r>
              <a:rPr lang="en-US" smtClean="0"/>
              <a:t>Major early innovations: “fork” system call for process creation,  file I/O via a single subsystem, pipes, I/O redirection to support chains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3 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1969: Version 1 ran PDP-7</a:t>
            </a:r>
          </a:p>
          <a:p>
            <a:r>
              <a:rPr lang="en-US" dirty="0" smtClean="0"/>
              <a:t>1971: Version 3 Ran on PDP-11’s </a:t>
            </a:r>
          </a:p>
          <a:p>
            <a:pPr lvl="1"/>
            <a:r>
              <a:rPr lang="en-US" dirty="0" smtClean="0"/>
              <a:t>Costing as little as $40k!</a:t>
            </a:r>
          </a:p>
          <a:p>
            <a:r>
              <a:rPr lang="en-US" dirty="0" smtClean="0"/>
              <a:t>&lt; 50 KB </a:t>
            </a:r>
          </a:p>
          <a:p>
            <a:r>
              <a:rPr lang="en-US" dirty="0" smtClean="0"/>
              <a:t>2 man-years </a:t>
            </a:r>
          </a:p>
          <a:p>
            <a:pPr>
              <a:buNone/>
            </a:pPr>
            <a:r>
              <a:rPr lang="en-US" dirty="0" smtClean="0"/>
              <a:t>	to write </a:t>
            </a:r>
          </a:p>
          <a:p>
            <a:r>
              <a:rPr lang="en-US" dirty="0" smtClean="0"/>
              <a:t>Written in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2971800"/>
            <a:ext cx="20193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429000"/>
            <a:ext cx="2921000" cy="21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5715000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39201" y="5715000"/>
            <a:ext cx="97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Ordinary files  (</a:t>
            </a:r>
            <a:r>
              <a:rPr lang="en-US" dirty="0" err="1" smtClean="0"/>
              <a:t>uninterpreted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Directories  (protected ordinary files) </a:t>
            </a:r>
          </a:p>
          <a:p>
            <a:r>
              <a:rPr lang="en-US" dirty="0" smtClean="0"/>
              <a:t>Special files  (I/O)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I/O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open, close, read, write, seek</a:t>
            </a:r>
          </a:p>
          <a:p>
            <a:pPr lvl="1"/>
            <a:r>
              <a:rPr lang="en-US" dirty="0" smtClean="0"/>
              <a:t>Uniform calls eliminates differences between devices</a:t>
            </a:r>
          </a:p>
          <a:p>
            <a:pPr lvl="1"/>
            <a:r>
              <a:rPr lang="en-US" dirty="0" smtClean="0"/>
              <a:t>Two categories of files: character (or byte) stream and block I/O, typically 512 bytes per block </a:t>
            </a:r>
          </a:p>
          <a:p>
            <a:r>
              <a:rPr lang="en-US" dirty="0" smtClean="0"/>
              <a:t>other system calls</a:t>
            </a:r>
          </a:p>
          <a:p>
            <a:pPr lvl="1"/>
            <a:r>
              <a:rPr lang="en-US" dirty="0" smtClean="0"/>
              <a:t>close, status, </a:t>
            </a:r>
            <a:r>
              <a:rPr lang="en-US" dirty="0" err="1" smtClean="0"/>
              <a:t>chmod</a:t>
            </a:r>
            <a:r>
              <a:rPr lang="en-US" dirty="0" smtClean="0"/>
              <a:t>, </a:t>
            </a:r>
            <a:r>
              <a:rPr lang="en-US" dirty="0" err="1" smtClean="0"/>
              <a:t>mkdir</a:t>
            </a:r>
            <a:r>
              <a:rPr lang="en-US" dirty="0" smtClean="0"/>
              <a:t>, ln </a:t>
            </a:r>
          </a:p>
          <a:p>
            <a:r>
              <a:rPr lang="en-US" dirty="0" smtClean="0"/>
              <a:t>One way to “talk to the device” more directly</a:t>
            </a:r>
          </a:p>
          <a:p>
            <a:pPr lvl="1"/>
            <a:r>
              <a:rPr lang="en-US" dirty="0" err="1" smtClean="0"/>
              <a:t>ioctl</a:t>
            </a:r>
            <a:r>
              <a:rPr lang="en-US" dirty="0" smtClean="0"/>
              <a:t>, a grab-bag of special functionality</a:t>
            </a:r>
          </a:p>
          <a:p>
            <a:r>
              <a:rPr lang="en-US" dirty="0" smtClean="0"/>
              <a:t>lowest level data type is raw bytes, not “records”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14238</TotalTime>
  <Words>1126</Words>
  <Application>Microsoft Office PowerPoint</Application>
  <PresentationFormat>Widescreen</PresentationFormat>
  <Paragraphs>223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Tw Cen MT</vt:lpstr>
      <vt:lpstr>Wingdings</vt:lpstr>
      <vt:lpstr>Wingdings 2</vt:lpstr>
      <vt:lpstr>Median</vt:lpstr>
      <vt:lpstr>Classic Systems: Unix and THE</vt:lpstr>
      <vt:lpstr>The UNIX Time-Sharing System Dennis Ritchie and Ken Thompson</vt:lpstr>
      <vt:lpstr>The UNIX Time-Sharing System Dennis Ritchie and Ken Thompson</vt:lpstr>
      <vt:lpstr>The UNIX Time-Sharing System Dennis Ritchie and Ken Thompson</vt:lpstr>
      <vt:lpstr>The UNIX Time-Sharing System Dennis Ritchie and Ken Thompson</vt:lpstr>
      <vt:lpstr>System features</vt:lpstr>
      <vt:lpstr>Version 3 Unix</vt:lpstr>
      <vt:lpstr>File System</vt:lpstr>
      <vt:lpstr>Uniform I/O Model</vt:lpstr>
      <vt:lpstr>Directories</vt:lpstr>
      <vt:lpstr>Special Files</vt:lpstr>
      <vt:lpstr>Removable File System</vt:lpstr>
      <vt:lpstr>Protection</vt:lpstr>
      <vt:lpstr>File System Implementation</vt:lpstr>
      <vt:lpstr>I-node Table</vt:lpstr>
      <vt:lpstr>Many devices fit the block model</vt:lpstr>
      <vt:lpstr>Processes and images</vt:lpstr>
      <vt:lpstr>Easy to create pipelines</vt:lpstr>
      <vt:lpstr>The Shell</vt:lpstr>
      <vt:lpstr>Traps</vt:lpstr>
      <vt:lpstr>Perspective</vt:lpstr>
      <vt:lpstr>Perspective</vt:lpstr>
      <vt:lpstr>Even so, Unix has staying power!</vt:lpstr>
      <vt:lpstr>“THE”-Multiprogramming System Edsger W. Dijkstra</vt:lpstr>
      <vt:lpstr>“THE”-Multiprogramming System Edsger W. Dijkstra</vt:lpstr>
      <vt:lpstr>Design</vt:lpstr>
      <vt:lpstr>Perspective</vt:lpstr>
      <vt:lpstr>Next Time</vt:lpstr>
      <vt:lpstr>Next Time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112</cp:revision>
  <dcterms:created xsi:type="dcterms:W3CDTF">2010-09-02T12:47:54Z</dcterms:created>
  <dcterms:modified xsi:type="dcterms:W3CDTF">2016-08-30T13:35:40Z</dcterms:modified>
</cp:coreProperties>
</file>