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296" r:id="rId3"/>
    <p:sldId id="257" r:id="rId4"/>
    <p:sldId id="258" r:id="rId5"/>
    <p:sldId id="298" r:id="rId6"/>
    <p:sldId id="262" r:id="rId7"/>
    <p:sldId id="265" r:id="rId8"/>
    <p:sldId id="261" r:id="rId9"/>
    <p:sldId id="263" r:id="rId10"/>
    <p:sldId id="264" r:id="rId11"/>
    <p:sldId id="266" r:id="rId12"/>
    <p:sldId id="259" r:id="rId13"/>
    <p:sldId id="267" r:id="rId14"/>
    <p:sldId id="268" r:id="rId15"/>
    <p:sldId id="272" r:id="rId16"/>
    <p:sldId id="269" r:id="rId17"/>
    <p:sldId id="271" r:id="rId18"/>
    <p:sldId id="273" r:id="rId19"/>
    <p:sldId id="274" r:id="rId20"/>
    <p:sldId id="270" r:id="rId21"/>
    <p:sldId id="275" r:id="rId22"/>
    <p:sldId id="276" r:id="rId23"/>
    <p:sldId id="277" r:id="rId24"/>
    <p:sldId id="278" r:id="rId25"/>
    <p:sldId id="279" r:id="rId26"/>
    <p:sldId id="280" r:id="rId27"/>
    <p:sldId id="295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2" r:id="rId37"/>
    <p:sldId id="291" r:id="rId38"/>
    <p:sldId id="297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11"/>
    <p:restoredTop sz="50067"/>
  </p:normalViewPr>
  <p:slideViewPr>
    <p:cSldViewPr snapToGrid="0" snapToObjects="1">
      <p:cViewPr varScale="1">
        <p:scale>
          <a:sx n="97" d="100"/>
          <a:sy n="97" d="100"/>
        </p:scale>
        <p:origin x="-1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D8B99-F2A7-D445-A0C0-333395A6C680}" type="datetimeFigureOut">
              <a:rPr lang="en-US" smtClean="0"/>
              <a:t>8/24/16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16AFB-52DC-0E47-B2DB-03E07163D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6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Athena was a joint project of MIT, Digital Equipment Corporation, and IBM to produce a campus-wide distributed computing environment for educational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52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principle states that, whenever possible, communications protocol operations should be defined to occur at the end-points of a communications system, or as close as possible to the resource being controlled.</a:t>
            </a:r>
          </a:p>
          <a:p>
            <a:endParaRPr lang="en-US" dirty="0" smtClean="0"/>
          </a:p>
          <a:p>
            <a:r>
              <a:rPr lang="en-US" dirty="0" smtClean="0"/>
              <a:t>According to the end-to-end principle, protocol features are only justified in the lower layers of a system if they are a performance optimization,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16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5F2D-3F44-1443-BA40-85B146D5D1A4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7A3B-8C22-4842-8CEC-7F977F8E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5F2D-3F44-1443-BA40-85B146D5D1A4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7A3B-8C22-4842-8CEC-7F977F8E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4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5F2D-3F44-1443-BA40-85B146D5D1A4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7A3B-8C22-4842-8CEC-7F977F8E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2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277813"/>
            <a:ext cx="103632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0" y="6251575"/>
            <a:ext cx="2641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fld id="{E8516645-B739-B543-8C2F-059C93373D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5F2D-3F44-1443-BA40-85B146D5D1A4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7A3B-8C22-4842-8CEC-7F977F8E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8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5F2D-3F44-1443-BA40-85B146D5D1A4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7A3B-8C22-4842-8CEC-7F977F8E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4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5F2D-3F44-1443-BA40-85B146D5D1A4}" type="datetimeFigureOut">
              <a:rPr lang="en-US" smtClean="0"/>
              <a:t>8/24/16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7A3B-8C22-4842-8CEC-7F977F8E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5F2D-3F44-1443-BA40-85B146D5D1A4}" type="datetimeFigureOut">
              <a:rPr lang="en-US" smtClean="0"/>
              <a:t>8/24/16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7A3B-8C22-4842-8CEC-7F977F8E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6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5F2D-3F44-1443-BA40-85B146D5D1A4}" type="datetimeFigureOut">
              <a:rPr lang="en-US" smtClean="0"/>
              <a:t>8/24/16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7A3B-8C22-4842-8CEC-7F977F8E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7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5F2D-3F44-1443-BA40-85B146D5D1A4}" type="datetimeFigureOut">
              <a:rPr lang="en-US" smtClean="0"/>
              <a:t>8/24/16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7A3B-8C22-4842-8CEC-7F977F8E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5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5F2D-3F44-1443-BA40-85B146D5D1A4}" type="datetimeFigureOut">
              <a:rPr lang="en-US" smtClean="0"/>
              <a:t>8/24/16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7A3B-8C22-4842-8CEC-7F977F8E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9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F5F2D-3F44-1443-BA40-85B146D5D1A4}" type="datetimeFigureOut">
              <a:rPr lang="en-US" smtClean="0"/>
              <a:t>8/24/16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7A3B-8C22-4842-8CEC-7F977F8E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3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F5F2D-3F44-1443-BA40-85B146D5D1A4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27A3B-8C22-4842-8CEC-7F977F8E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1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ornell.edu/courses/cs6410/2016fa/miniprojects.ht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ornell.edu/courses/cs6410/2016fa/miniprojects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Principled</a:t>
            </a:r>
            <a:br>
              <a:rPr lang="en-US" dirty="0" smtClean="0"/>
            </a:br>
            <a:r>
              <a:rPr lang="en-US" dirty="0" smtClean="0"/>
              <a:t>Computer System</a:t>
            </a:r>
            <a:br>
              <a:rPr lang="en-US" dirty="0" smtClean="0"/>
            </a:b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28246"/>
            <a:ext cx="9144000" cy="1129553"/>
          </a:xfrm>
        </p:spPr>
        <p:txBody>
          <a:bodyPr/>
          <a:lstStyle/>
          <a:p>
            <a:r>
              <a:rPr lang="en-US" dirty="0" smtClean="0"/>
              <a:t>Robbert van </a:t>
            </a:r>
            <a:r>
              <a:rPr lang="en-US" dirty="0" smtClean="0"/>
              <a:t>Renesse</a:t>
            </a:r>
          </a:p>
          <a:p>
            <a:r>
              <a:rPr lang="en-US" dirty="0" smtClean="0"/>
              <a:t>(some material due to Hakim </a:t>
            </a:r>
            <a:r>
              <a:rPr lang="en-US" dirty="0" err="1" smtClean="0"/>
              <a:t>Weatherspoon</a:t>
            </a:r>
            <a:r>
              <a:rPr lang="en-US" dirty="0" smtClean="0"/>
              <a:t> and probably others)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3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8871" name="Picture 7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225338" y="833719"/>
            <a:ext cx="9908827" cy="5889437"/>
          </a:xfrm>
          <a:noFill/>
          <a:ln/>
        </p:spPr>
      </p:pic>
      <p:sp>
        <p:nvSpPr>
          <p:cNvPr id="548873" name="Rectangle 9"/>
          <p:cNvSpPr>
            <a:spLocks noChangeArrowheads="1"/>
          </p:cNvSpPr>
          <p:nvPr/>
        </p:nvSpPr>
        <p:spPr bwMode="auto">
          <a:xfrm>
            <a:off x="282388" y="1"/>
            <a:ext cx="11779624" cy="83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800" b="1" dirty="0">
                <a:solidFill>
                  <a:srgbClr val="0000FF"/>
                </a:solidFill>
                <a:latin typeface="Times New Roman" charset="0"/>
              </a:rPr>
              <a:t>Hints</a:t>
            </a:r>
            <a:r>
              <a:rPr lang="en-US" sz="3800" dirty="0">
                <a:solidFill>
                  <a:srgbClr val="0000FF"/>
                </a:solidFill>
                <a:latin typeface="Times New Roman" charset="0"/>
              </a:rPr>
              <a:t> for Computer System Design - Butler Lampson</a:t>
            </a:r>
          </a:p>
        </p:txBody>
      </p:sp>
    </p:spTree>
    <p:extLst>
      <p:ext uri="{BB962C8B-B14F-4D97-AF65-F5344CB8AC3E}">
        <p14:creationId xmlns:p14="http://schemas.microsoft.com/office/powerpoint/2010/main" val="40658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FUNCTIONALITY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Interface</a:t>
            </a:r>
            <a:endParaRPr lang="en-US" dirty="0"/>
          </a:p>
          <a:p>
            <a:pPr lvl="1"/>
            <a:r>
              <a:rPr lang="en-US" dirty="0" smtClean="0"/>
              <a:t>Between user and implementation of an abstraction</a:t>
            </a:r>
          </a:p>
          <a:p>
            <a:pPr lvl="1"/>
            <a:r>
              <a:rPr lang="en-US" dirty="0" smtClean="0"/>
              <a:t>Contract, consisting of a set of </a:t>
            </a:r>
            <a:r>
              <a:rPr lang="en-US" dirty="0" smtClean="0"/>
              <a:t>assumptions about participants</a:t>
            </a:r>
          </a:p>
          <a:p>
            <a:pPr lvl="2"/>
            <a:r>
              <a:rPr lang="en-US" dirty="0" smtClean="0"/>
              <a:t>Assume-Guarantees specification</a:t>
            </a:r>
            <a:endParaRPr lang="en-US" dirty="0" smtClean="0"/>
          </a:p>
          <a:p>
            <a:pPr lvl="1"/>
            <a:r>
              <a:rPr lang="en-US" dirty="0" smtClean="0"/>
              <a:t>Same interface may have multiple implementations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Simple but complete</a:t>
            </a:r>
          </a:p>
          <a:p>
            <a:pPr lvl="1"/>
            <a:r>
              <a:rPr lang="en-US" dirty="0" smtClean="0"/>
              <a:t>Admit efficient implementation</a:t>
            </a:r>
          </a:p>
          <a:p>
            <a:r>
              <a:rPr lang="en-US" dirty="0" smtClean="0"/>
              <a:t>Examples: </a:t>
            </a:r>
            <a:r>
              <a:rPr lang="en-US" dirty="0" err="1" smtClean="0"/>
              <a:t>Posix</a:t>
            </a:r>
            <a:r>
              <a:rPr lang="en-US" dirty="0" smtClean="0"/>
              <a:t> File System Interface, Network Sockets, SQL, </a:t>
            </a:r>
            <a:r>
              <a:rPr lang="is-IS" dirty="0" smtClean="0"/>
              <a:t>…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Lampson: “Interface is a small programming language”</a:t>
            </a:r>
          </a:p>
          <a:p>
            <a:pPr lvl="1"/>
            <a:r>
              <a:rPr lang="en-US" dirty="0" smtClean="0"/>
              <a:t>Do we agree with this?</a:t>
            </a:r>
          </a:p>
        </p:txBody>
      </p:sp>
    </p:spTree>
    <p:extLst>
      <p:ext uri="{BB962C8B-B14F-4D97-AF65-F5344CB8AC3E}">
        <p14:creationId xmlns:p14="http://schemas.microsoft.com/office/powerpoint/2010/main" val="2070707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it Simple Stupid (KISS Principle)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Attributed to aircraft </a:t>
            </a:r>
            <a:r>
              <a:rPr lang="en-US" dirty="0"/>
              <a:t>e</a:t>
            </a:r>
            <a:r>
              <a:rPr lang="en-US" dirty="0" smtClean="0"/>
              <a:t>ngineer Kelly Johnson (1910—1990)</a:t>
            </a:r>
          </a:p>
          <a:p>
            <a:r>
              <a:rPr lang="en-US" dirty="0" smtClean="0"/>
              <a:t>Based on observation: systems </a:t>
            </a:r>
            <a:r>
              <a:rPr lang="en-US" dirty="0"/>
              <a:t>work best if they are kept </a:t>
            </a:r>
            <a:r>
              <a:rPr lang="en-US" dirty="0" smtClean="0"/>
              <a:t>simple</a:t>
            </a:r>
          </a:p>
          <a:p>
            <a:r>
              <a:rPr lang="en-US" dirty="0" smtClean="0"/>
              <a:t>Related:</a:t>
            </a:r>
          </a:p>
          <a:p>
            <a:pPr lvl="1"/>
            <a:r>
              <a:rPr lang="en-US" i="1" dirty="0"/>
              <a:t>Make everything as simple as possible, but not </a:t>
            </a:r>
            <a:r>
              <a:rPr lang="en-US" i="1" dirty="0" smtClean="0"/>
              <a:t>simpler </a:t>
            </a:r>
            <a:r>
              <a:rPr lang="en-US" dirty="0" smtClean="0"/>
              <a:t>(Einstein)</a:t>
            </a:r>
          </a:p>
          <a:p>
            <a:pPr lvl="1"/>
            <a:r>
              <a:rPr lang="en-US" i="1" dirty="0"/>
              <a:t>It seems that perfection is reached not when there is nothing left to add, but when there is nothing left to take </a:t>
            </a:r>
            <a:r>
              <a:rPr lang="en-US" i="1" dirty="0" smtClean="0"/>
              <a:t>away</a:t>
            </a:r>
            <a:r>
              <a:rPr lang="en-US" dirty="0" smtClean="0"/>
              <a:t> (Antoine de Saint </a:t>
            </a:r>
            <a:r>
              <a:rPr lang="en-US" dirty="0" err="1" smtClean="0"/>
              <a:t>Exupéry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If in doubt, leave it out </a:t>
            </a:r>
            <a:r>
              <a:rPr lang="en-US" dirty="0" smtClean="0"/>
              <a:t>(Anon.)</a:t>
            </a:r>
          </a:p>
          <a:p>
            <a:pPr lvl="1"/>
            <a:r>
              <a:rPr lang="en-US" i="1" dirty="0" smtClean="0"/>
              <a:t>Complexity is the Enemy: Exterminate Features </a:t>
            </a:r>
            <a:r>
              <a:rPr lang="en-US" dirty="0" smtClean="0"/>
              <a:t>(Charles Thacker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The unavoidable price of reliability is simplicity </a:t>
            </a:r>
            <a:r>
              <a:rPr lang="en-US" dirty="0" smtClean="0"/>
              <a:t>(Tony Hoare)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84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one thing at a time, and do it well</a:t>
            </a:r>
            <a:br>
              <a:rPr lang="en-US" dirty="0" smtClean="0"/>
            </a:br>
            <a:r>
              <a:rPr lang="en-US" dirty="0" smtClean="0"/>
              <a:t>Don’t generalize</a:t>
            </a:r>
            <a:br>
              <a:rPr lang="en-US" dirty="0" smtClean="0"/>
            </a:br>
            <a:r>
              <a:rPr lang="en-US" dirty="0" smtClean="0"/>
              <a:t>Get it right!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5318"/>
            <a:ext cx="10515600" cy="397164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complex interface is hard to implement correctly, efficiently</a:t>
            </a:r>
          </a:p>
          <a:p>
            <a:r>
              <a:rPr lang="en-US" dirty="0" smtClean="0"/>
              <a:t>Don’t penalize all for wishes by just a few</a:t>
            </a:r>
          </a:p>
          <a:p>
            <a:r>
              <a:rPr lang="en-US" dirty="0" smtClean="0"/>
              <a:t>Basic (fast) operations rather than generic/powerful (slow) ones</a:t>
            </a:r>
          </a:p>
          <a:p>
            <a:r>
              <a:rPr lang="en-US" dirty="0" smtClean="0"/>
              <a:t>Good interface admits implementation that is</a:t>
            </a:r>
          </a:p>
          <a:p>
            <a:pPr lvl="1"/>
            <a:r>
              <a:rPr lang="en-US" dirty="0" smtClean="0"/>
              <a:t>Correct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r>
              <a:rPr lang="en-US" dirty="0" smtClean="0"/>
              <a:t>Predictable Performance</a:t>
            </a:r>
          </a:p>
          <a:p>
            <a:r>
              <a:rPr lang="en-US" dirty="0" smtClean="0"/>
              <a:t>Simple does not imply good</a:t>
            </a:r>
          </a:p>
          <a:p>
            <a:pPr lvl="1"/>
            <a:r>
              <a:rPr lang="en-US" dirty="0" smtClean="0"/>
              <a:t>A simple but badly designed interface makes it hard to build applications that perform well and/or predictably</a:t>
            </a:r>
          </a:p>
        </p:txBody>
      </p:sp>
    </p:spTree>
    <p:extLst>
      <p:ext uri="{BB962C8B-B14F-4D97-AF65-F5344CB8AC3E}">
        <p14:creationId xmlns:p14="http://schemas.microsoft.com/office/powerpoint/2010/main" val="206344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057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Make it Fast</a:t>
            </a:r>
            <a:br>
              <a:rPr lang="en-US" dirty="0" smtClean="0"/>
            </a:br>
            <a:r>
              <a:rPr lang="en-US" dirty="0" smtClean="0"/>
              <a:t>Leave it to the Client</a:t>
            </a:r>
            <a:br>
              <a:rPr lang="en-US" dirty="0" smtClean="0"/>
            </a:br>
            <a:r>
              <a:rPr lang="en-US" dirty="0" smtClean="0"/>
              <a:t>Don’t Hide Power</a:t>
            </a:r>
            <a:br>
              <a:rPr lang="en-US" dirty="0" smtClean="0"/>
            </a:br>
            <a:r>
              <a:rPr lang="en-US" dirty="0" smtClean="0"/>
              <a:t>Keep Secrets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649071"/>
            <a:ext cx="11035553" cy="35278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Design basic interfaces that admit implementations that are </a:t>
            </a:r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Consider monolithic O.S. vs. </a:t>
            </a:r>
            <a:r>
              <a:rPr lang="en-US" dirty="0" smtClean="0"/>
              <a:t>microkernels</a:t>
            </a:r>
            <a:endParaRPr lang="en-US" dirty="0" smtClean="0"/>
          </a:p>
          <a:p>
            <a:r>
              <a:rPr lang="en-US" dirty="0" smtClean="0"/>
              <a:t>Clients can implement the rest</a:t>
            </a:r>
          </a:p>
          <a:p>
            <a:r>
              <a:rPr lang="en-US" dirty="0" smtClean="0"/>
              <a:t>Abstraction should hide only undesirable properties</a:t>
            </a:r>
          </a:p>
          <a:p>
            <a:pPr lvl="1"/>
            <a:r>
              <a:rPr lang="en-US" dirty="0" smtClean="0"/>
              <a:t>What are examples of undesirable?</a:t>
            </a:r>
          </a:p>
          <a:p>
            <a:pPr lvl="2"/>
            <a:r>
              <a:rPr lang="en-US" dirty="0" smtClean="0"/>
              <a:t>Non-portable</a:t>
            </a:r>
          </a:p>
          <a:p>
            <a:r>
              <a:rPr lang="en-US" dirty="0" smtClean="0"/>
              <a:t>Don’t tell clients about implementation details they can exploit</a:t>
            </a:r>
            <a:endParaRPr lang="en-US" dirty="0"/>
          </a:p>
          <a:p>
            <a:pPr lvl="1"/>
            <a:r>
              <a:rPr lang="en-US" dirty="0" smtClean="0"/>
              <a:t>Leads to non-portability, applications breaking when modules are updated, etc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Bad example: TCP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5530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procedure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High-level functions passed as arguments</a:t>
            </a:r>
          </a:p>
          <a:p>
            <a:pPr lvl="1"/>
            <a:r>
              <a:rPr lang="en-US" dirty="0" smtClean="0"/>
              <a:t>Requires some kind of interpreter within the abstraction</a:t>
            </a:r>
          </a:p>
          <a:p>
            <a:pPr lvl="1"/>
            <a:r>
              <a:rPr lang="en-US" dirty="0" smtClean="0"/>
              <a:t>Hard to secure</a:t>
            </a:r>
          </a:p>
          <a:p>
            <a:pPr lvl="2"/>
            <a:r>
              <a:rPr lang="en-US" dirty="0" smtClean="0"/>
              <a:t>Requires safe language or sandboxing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20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basic interfaces stable</a:t>
            </a:r>
            <a:br>
              <a:rPr lang="en-US" dirty="0" smtClean="0"/>
            </a:br>
            <a:r>
              <a:rPr lang="en-US" dirty="0" smtClean="0"/>
              <a:t>Keep a place to 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 do not change interfaces</a:t>
            </a:r>
          </a:p>
          <a:p>
            <a:pPr lvl="1"/>
            <a:r>
              <a:rPr lang="en-US" dirty="0" smtClean="0"/>
              <a:t>Extensions are ok</a:t>
            </a:r>
          </a:p>
          <a:p>
            <a:r>
              <a:rPr lang="en-US" dirty="0" smtClean="0"/>
              <a:t>If you have to change the interface, provide a backward compatibility </a:t>
            </a:r>
            <a:r>
              <a:rPr lang="en-US" dirty="0" smtClean="0"/>
              <a:t>option</a:t>
            </a:r>
          </a:p>
          <a:p>
            <a:pPr lvl="1"/>
            <a:r>
              <a:rPr lang="en-US" dirty="0" smtClean="0"/>
              <a:t>Good example: Microsoft Windows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63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 to throw one away</a:t>
            </a:r>
            <a:br>
              <a:rPr lang="en-US" dirty="0" smtClean="0"/>
            </a:br>
            <a:r>
              <a:rPr lang="en-US" dirty="0" smtClean="0"/>
              <a:t>Use a good idea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Prototyping is often a good strategy in system design</a:t>
            </a:r>
          </a:p>
          <a:p>
            <a:r>
              <a:rPr lang="en-US" dirty="0" smtClean="0"/>
              <a:t>You end up building a series of prototypes</a:t>
            </a:r>
          </a:p>
          <a:p>
            <a:r>
              <a:rPr lang="en-US" dirty="0" smtClean="0"/>
              <a:t>The same good idea may be usable in multiple </a:t>
            </a:r>
            <a:r>
              <a:rPr lang="en-US" dirty="0" smtClean="0"/>
              <a:t>contexts</a:t>
            </a:r>
          </a:p>
          <a:p>
            <a:r>
              <a:rPr lang="en-US" dirty="0" smtClean="0"/>
              <a:t>Example: Unix developed this way, leading to Linux, Mac OS X, and several others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2182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forms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Recursion</a:t>
            </a:r>
          </a:p>
          <a:p>
            <a:pPr lvl="1"/>
            <a:r>
              <a:rPr lang="en-US" dirty="0" smtClean="0"/>
              <a:t>Stepwise </a:t>
            </a:r>
            <a:r>
              <a:rPr lang="en-US" dirty="0" smtClean="0"/>
              <a:t>Refinement</a:t>
            </a:r>
          </a:p>
          <a:p>
            <a:pPr lvl="1"/>
            <a:r>
              <a:rPr lang="en-US" dirty="0" smtClean="0"/>
              <a:t>Modularization</a:t>
            </a:r>
            <a:endParaRPr lang="en-US" dirty="0" smtClean="0"/>
          </a:p>
          <a:p>
            <a:r>
              <a:rPr lang="en-US" dirty="0" smtClean="0"/>
              <a:t>Lampson only talks about recursion</a:t>
            </a:r>
          </a:p>
          <a:p>
            <a:r>
              <a:rPr lang="en-US" dirty="0" smtClean="0"/>
              <a:t>Stepwise refinement is a useful technique to contain complexity of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Modules contain complexity</a:t>
            </a:r>
          </a:p>
          <a:p>
            <a:pPr lvl="1"/>
            <a:r>
              <a:rPr lang="en-US" dirty="0" smtClean="0"/>
              <a:t>Principle of “Separation of Concerns”  (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5450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Handle normal and worst case separately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highly optimized code path for normal case</a:t>
            </a:r>
          </a:p>
          <a:p>
            <a:r>
              <a:rPr lang="en-US" dirty="0" smtClean="0"/>
              <a:t>Just try to implement handling the worst case </a:t>
            </a:r>
            <a:r>
              <a:rPr lang="en-US" dirty="0" smtClean="0"/>
              <a:t>correctly</a:t>
            </a:r>
          </a:p>
          <a:p>
            <a:r>
              <a:rPr lang="en-US" dirty="0" smtClean="0"/>
              <a:t>Sometimes optimizing normal case hurts worst case performance!</a:t>
            </a:r>
          </a:p>
          <a:p>
            <a:pPr lvl="1"/>
            <a:r>
              <a:rPr lang="en-US" smtClean="0"/>
              <a:t>And s</a:t>
            </a:r>
            <a:r>
              <a:rPr lang="en-US" smtClean="0"/>
              <a:t>ometimes </a:t>
            </a:r>
            <a:r>
              <a:rPr lang="en-US" dirty="0" smtClean="0"/>
              <a:t>good worst case performance is more important than optimal normal case performance</a:t>
            </a:r>
          </a:p>
          <a:p>
            <a:r>
              <a:rPr lang="en-US" dirty="0" smtClean="0"/>
              <a:t>Example: normal case in TCP/IP highly optimized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09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from Prof. </a:t>
            </a:r>
            <a:r>
              <a:rPr lang="en-US" dirty="0" err="1" smtClean="0"/>
              <a:t>Weatherspoon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lease </a:t>
            </a:r>
            <a:r>
              <a:rPr lang="en-US" dirty="0"/>
              <a:t>let the class know that they get their own cloud today!  Mini Project0 is available, getting started on </a:t>
            </a:r>
            <a:r>
              <a:rPr lang="en-US" dirty="0" err="1"/>
              <a:t>Fractus</a:t>
            </a:r>
            <a:r>
              <a:rPr lang="en-US" dirty="0"/>
              <a:t>: </a:t>
            </a:r>
            <a:r>
              <a:rPr lang="en-US" u="sng" dirty="0">
                <a:hlinkClick r:id="rId2"/>
              </a:rPr>
              <a:t>http://www.cs.cornell.edu/courses/cs6410/2016fa/miniprojects.htm</a:t>
            </a:r>
          </a:p>
          <a:p>
            <a:r>
              <a:rPr lang="en-US" dirty="0"/>
              <a:t>It is due by tomorrow, but is fun, easy, and quick.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08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Lampson talks mostly about making systems </a:t>
            </a:r>
            <a:r>
              <a:rPr lang="en-US" i="1" dirty="0" smtClean="0"/>
              <a:t>fast</a:t>
            </a:r>
          </a:p>
          <a:p>
            <a:r>
              <a:rPr lang="en-US" dirty="0" smtClean="0"/>
              <a:t>Other, perhaps more subtle considerations include</a:t>
            </a:r>
          </a:p>
          <a:p>
            <a:pPr lvl="1"/>
            <a:r>
              <a:rPr lang="en-US" dirty="0" smtClean="0"/>
              <a:t>Predictable performance</a:t>
            </a:r>
          </a:p>
          <a:p>
            <a:pPr lvl="1"/>
            <a:r>
              <a:rPr lang="en-US" dirty="0" smtClean="0"/>
              <a:t>Meeting service-level objectives</a:t>
            </a:r>
          </a:p>
          <a:p>
            <a:pPr lvl="1"/>
            <a:r>
              <a:rPr lang="en-US" dirty="0" smtClean="0"/>
              <a:t>Cheap to run in terms of resources</a:t>
            </a:r>
          </a:p>
        </p:txBody>
      </p:sp>
    </p:spTree>
    <p:extLst>
      <p:ext uri="{BB962C8B-B14F-4D97-AF65-F5344CB8AC3E}">
        <p14:creationId xmlns:p14="http://schemas.microsoft.com/office/powerpoint/2010/main" val="821985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resources</a:t>
            </a:r>
            <a:br>
              <a:rPr lang="en-US" dirty="0" smtClean="0"/>
            </a:br>
            <a:r>
              <a:rPr lang="en-US" dirty="0" smtClean="0"/>
              <a:t>Safety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Partitioning may result in better performance than sharing</a:t>
            </a:r>
          </a:p>
          <a:p>
            <a:pPr lvl="1"/>
            <a:r>
              <a:rPr lang="en-US" dirty="0" smtClean="0"/>
              <a:t>but not always..</a:t>
            </a:r>
          </a:p>
          <a:p>
            <a:pPr lvl="2"/>
            <a:r>
              <a:rPr lang="en-US" dirty="0" smtClean="0"/>
              <a:t>for example: a shared cache would result in better overall utilization typically than a partitioned cache</a:t>
            </a:r>
          </a:p>
          <a:p>
            <a:pPr lvl="2"/>
            <a:r>
              <a:rPr lang="en-US" dirty="0" smtClean="0"/>
              <a:t>but a partitioned cache may give more predictable performance to any particular user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ost low-level resources these days tend to be shared…</a:t>
            </a:r>
          </a:p>
          <a:p>
            <a:r>
              <a:rPr lang="en-US" dirty="0" smtClean="0"/>
              <a:t>Prioritize safety over optimality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9191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</a:t>
            </a:r>
            <a:br>
              <a:rPr lang="en-US" dirty="0" smtClean="0"/>
            </a:br>
            <a:r>
              <a:rPr lang="en-US" dirty="0" smtClean="0"/>
              <a:t>Dynamic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No, this is not a PL course</a:t>
            </a:r>
          </a:p>
          <a:p>
            <a:r>
              <a:rPr lang="en-US" dirty="0" smtClean="0"/>
              <a:t>If you know something about the workload, exploit it!</a:t>
            </a:r>
          </a:p>
          <a:p>
            <a:pPr lvl="1"/>
            <a:r>
              <a:rPr lang="en-US" dirty="0" smtClean="0"/>
              <a:t>For example, workload might exhibit locality, periodicity, etc.</a:t>
            </a:r>
          </a:p>
          <a:p>
            <a:pPr lvl="1"/>
            <a:r>
              <a:rPr lang="en-US" dirty="0" smtClean="0"/>
              <a:t>Related to “normal case” handling</a:t>
            </a:r>
          </a:p>
          <a:p>
            <a:r>
              <a:rPr lang="en-US" dirty="0" smtClean="0"/>
              <a:t>Prefetching allows I/O and compute to overlap</a:t>
            </a:r>
          </a:p>
          <a:p>
            <a:r>
              <a:rPr lang="en-US" dirty="0" smtClean="0"/>
              <a:t>Examples: paging and scheduling algorithms</a:t>
            </a:r>
          </a:p>
        </p:txBody>
      </p:sp>
    </p:spTree>
    <p:extLst>
      <p:ext uri="{BB962C8B-B14F-4D97-AF65-F5344CB8AC3E}">
        <p14:creationId xmlns:p14="http://schemas.microsoft.com/office/powerpoint/2010/main" val="2060395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answers</a:t>
            </a:r>
            <a:br>
              <a:rPr lang="en-US" dirty="0" smtClean="0"/>
            </a:br>
            <a:r>
              <a:rPr lang="en-US" dirty="0" smtClean="0"/>
              <a:t>Use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Caching answers to expensive computations trades storage for other resources (CPU, network, etc.)</a:t>
            </a:r>
          </a:p>
          <a:p>
            <a:pPr lvl="1"/>
            <a:r>
              <a:rPr lang="en-US" dirty="0" smtClean="0"/>
              <a:t>What does “expensive” mean in this context?</a:t>
            </a:r>
          </a:p>
          <a:p>
            <a:r>
              <a:rPr lang="en-US" dirty="0" smtClean="0"/>
              <a:t>“Hints” are typically caches of potentially wrong information</a:t>
            </a:r>
          </a:p>
          <a:p>
            <a:pPr lvl="1"/>
            <a:r>
              <a:rPr lang="en-US" dirty="0" smtClean="0"/>
              <a:t>Example: DNS uses this extensively to provide scalability</a:t>
            </a:r>
          </a:p>
          <a:p>
            <a:pPr lvl="1"/>
            <a:r>
              <a:rPr lang="en-US" dirty="0" smtClean="0"/>
              <a:t>Should be easy to check if hint works, and correct for it if not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6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in doubt, use brute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Related idea: don’t optimize blindly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build the system “stupidly”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identify bottlenecks through profiling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eliminate bottlenecks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go back to Step 2 if necessary</a:t>
            </a:r>
          </a:p>
          <a:p>
            <a:r>
              <a:rPr lang="en-US" dirty="0" smtClean="0"/>
              <a:t>If the system is modular, such “adjustments” are typically easy to make</a:t>
            </a:r>
          </a:p>
          <a:p>
            <a:pPr lvl="1"/>
            <a:r>
              <a:rPr lang="en-US" dirty="0" smtClean="0"/>
              <a:t>If not, difficult refactoring might be necessary</a:t>
            </a:r>
          </a:p>
          <a:p>
            <a:pPr lvl="1"/>
            <a:r>
              <a:rPr lang="en-US" dirty="0" smtClean="0"/>
              <a:t>Related: building series of prototypes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238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 in background</a:t>
            </a:r>
            <a:br>
              <a:rPr lang="en-US" dirty="0" smtClean="0"/>
            </a:br>
            <a:r>
              <a:rPr lang="en-US" dirty="0" smtClean="0"/>
              <a:t>Use batch processing</a:t>
            </a:r>
            <a:br>
              <a:rPr lang="en-US" dirty="0" smtClean="0"/>
            </a:br>
            <a:r>
              <a:rPr lang="en-US" dirty="0" smtClean="0"/>
              <a:t>Shed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5045"/>
            <a:ext cx="10515600" cy="40819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“Compute in background” essentially means to do I/O and compute in parallel</a:t>
            </a:r>
          </a:p>
          <a:p>
            <a:pPr lvl="1"/>
            <a:r>
              <a:rPr lang="en-US" dirty="0" smtClean="0"/>
              <a:t>examples: paging, GC, …</a:t>
            </a:r>
          </a:p>
          <a:p>
            <a:pPr lvl="1"/>
            <a:r>
              <a:rPr lang="en-US" dirty="0" smtClean="0"/>
              <a:t>in this day and age, we do everything in parallel…</a:t>
            </a:r>
            <a:endParaRPr lang="en-US" dirty="0"/>
          </a:p>
          <a:p>
            <a:r>
              <a:rPr lang="en-US" dirty="0" smtClean="0"/>
              <a:t>Batching multiple small jobs into a larger one can significantly improve throughput</a:t>
            </a:r>
          </a:p>
          <a:p>
            <a:pPr lvl="1"/>
            <a:r>
              <a:rPr lang="en-US" dirty="0" smtClean="0"/>
              <a:t>although often at the expense of latency</a:t>
            </a:r>
          </a:p>
          <a:p>
            <a:pPr lvl="1"/>
            <a:r>
              <a:rPr lang="en-US" dirty="0" smtClean="0"/>
              <a:t>example: TCP</a:t>
            </a:r>
          </a:p>
          <a:p>
            <a:r>
              <a:rPr lang="en-US" dirty="0" smtClean="0"/>
              <a:t>Avoid overload by admission control</a:t>
            </a:r>
          </a:p>
          <a:p>
            <a:pPr lvl="1"/>
            <a:r>
              <a:rPr lang="en-US" dirty="0" smtClean="0"/>
              <a:t>example: TCP</a:t>
            </a:r>
          </a:p>
        </p:txBody>
      </p:sp>
    </p:spTree>
    <p:extLst>
      <p:ext uri="{BB962C8B-B14F-4D97-AF65-F5344CB8AC3E}">
        <p14:creationId xmlns:p14="http://schemas.microsoft.com/office/powerpoint/2010/main" val="525522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expect 24x7x365.25 reliability these days</a:t>
            </a:r>
          </a:p>
          <a:p>
            <a:r>
              <a:rPr lang="en-US" dirty="0" smtClean="0"/>
              <a:t>In spite of what Lampson says, it’s pretty hard…</a:t>
            </a:r>
          </a:p>
        </p:txBody>
      </p:sp>
    </p:spTree>
    <p:extLst>
      <p:ext uri="{BB962C8B-B14F-4D97-AF65-F5344CB8AC3E}">
        <p14:creationId xmlns:p14="http://schemas.microsoft.com/office/powerpoint/2010/main" val="1903598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 updates</a:t>
            </a:r>
            <a:br>
              <a:rPr lang="en-US" dirty="0" smtClean="0"/>
            </a:br>
            <a:r>
              <a:rPr lang="en-US" dirty="0" smtClean="0"/>
              <a:t>Make actions atomic or </a:t>
            </a:r>
            <a:r>
              <a:rPr lang="en-US" dirty="0" err="1" smtClean="0"/>
              <a:t>restartable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Cheap: many storage devices optimal or optimized for append-only</a:t>
            </a:r>
          </a:p>
          <a:p>
            <a:r>
              <a:rPr lang="en-US" dirty="0" smtClean="0"/>
              <a:t>Useful: after a crash, state can be restored by replaying log</a:t>
            </a:r>
          </a:p>
          <a:p>
            <a:pPr lvl="1"/>
            <a:r>
              <a:rPr lang="en-US" dirty="0" smtClean="0"/>
              <a:t>helps if updates are “idempotent” or </a:t>
            </a:r>
            <a:r>
              <a:rPr lang="en-US" dirty="0" err="1" smtClean="0"/>
              <a:t>restartable</a:t>
            </a:r>
            <a:endParaRPr lang="en-US" dirty="0" smtClean="0"/>
          </a:p>
          <a:p>
            <a:pPr lvl="1"/>
            <a:r>
              <a:rPr lang="en-US" dirty="0" smtClean="0"/>
              <a:t>example:  ARIES “WAL”  (Write-Ahead Log)</a:t>
            </a:r>
          </a:p>
          <a:p>
            <a:r>
              <a:rPr lang="en-US" dirty="0" smtClean="0"/>
              <a:t>Atomic (trans-)actions simplify reliable system design</a:t>
            </a:r>
          </a:p>
          <a:p>
            <a:pPr lvl="1"/>
            <a:r>
              <a:rPr lang="en-US" dirty="0" smtClean="0"/>
              <a:t>group of low-level operations that either complete as a unit or have no effect</a:t>
            </a:r>
          </a:p>
          <a:p>
            <a:r>
              <a:rPr lang="en-US" dirty="0" smtClean="0"/>
              <a:t>Isolation and Durability are also very useful properties!</a:t>
            </a:r>
          </a:p>
        </p:txBody>
      </p:sp>
    </p:spTree>
    <p:extLst>
      <p:ext uri="{BB962C8B-B14F-4D97-AF65-F5344CB8AC3E}">
        <p14:creationId xmlns:p14="http://schemas.microsoft.com/office/powerpoint/2010/main" val="10034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800" y="274638"/>
            <a:ext cx="11832799" cy="1143000"/>
          </a:xfrm>
        </p:spPr>
        <p:txBody>
          <a:bodyPr/>
          <a:lstStyle/>
          <a:p>
            <a:r>
              <a:rPr lang="en-US" sz="3800" dirty="0"/>
              <a:t>End-to-End arguments in System Design </a:t>
            </a:r>
            <a:r>
              <a:rPr lang="en-US" sz="3800" dirty="0" smtClean="0"/>
              <a:t>–</a:t>
            </a:r>
            <a:br>
              <a:rPr lang="en-US" sz="3800" dirty="0" smtClean="0"/>
            </a:br>
            <a:r>
              <a:rPr lang="en-US" sz="3200" dirty="0" smtClean="0"/>
              <a:t>Jerry </a:t>
            </a:r>
            <a:r>
              <a:rPr lang="en-US" sz="3200" dirty="0"/>
              <a:t>H. </a:t>
            </a:r>
            <a:r>
              <a:rPr lang="en-US" sz="3200" dirty="0" err="1" smtClean="0"/>
              <a:t>Saltzer</a:t>
            </a:r>
            <a:r>
              <a:rPr lang="en-US" sz="3200" dirty="0" smtClean="0"/>
              <a:t>, David P. Reed, David D. </a:t>
            </a:r>
            <a:r>
              <a:rPr lang="en-US" sz="3200" dirty="0" smtClean="0"/>
              <a:t>Clark (MIT)</a:t>
            </a:r>
            <a:endParaRPr lang="en-US" sz="3200" dirty="0"/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1582400" cy="495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Jerry </a:t>
            </a:r>
            <a:r>
              <a:rPr lang="en-US" dirty="0" smtClean="0"/>
              <a:t>H. </a:t>
            </a:r>
            <a:r>
              <a:rPr lang="en-US" dirty="0" err="1" smtClean="0"/>
              <a:t>Saltzer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A leader of </a:t>
            </a:r>
            <a:r>
              <a:rPr lang="en-US" dirty="0" err="1" smtClean="0"/>
              <a:t>Multics</a:t>
            </a:r>
            <a:r>
              <a:rPr lang="en-US" dirty="0" smtClean="0"/>
              <a:t>, key developer of the Internet, and a LAN (local area network) ring topology, project Athena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David P. Reed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Early development of TCP/IP, designer of UDP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David D. Clark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I/O of </a:t>
            </a:r>
            <a:r>
              <a:rPr lang="en-US" dirty="0" err="1" smtClean="0"/>
              <a:t>Multics</a:t>
            </a:r>
            <a:r>
              <a:rPr lang="en-US" dirty="0" smtClean="0"/>
              <a:t>, Protocol architect of Internet</a:t>
            </a:r>
          </a:p>
          <a:p>
            <a:pPr lvl="2">
              <a:lnSpc>
                <a:spcPct val="80000"/>
              </a:lnSpc>
              <a:buNone/>
            </a:pPr>
            <a:r>
              <a:rPr lang="en-US" dirty="0" smtClean="0"/>
              <a:t>“We reject: kings, presidents and voting.</a:t>
            </a:r>
          </a:p>
          <a:p>
            <a:pPr lvl="2">
              <a:lnSpc>
                <a:spcPct val="80000"/>
              </a:lnSpc>
              <a:buNone/>
            </a:pPr>
            <a:r>
              <a:rPr lang="en-US" dirty="0" smtClean="0"/>
              <a:t>We believe in: rough consensus and running code.”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</p:txBody>
      </p:sp>
      <p:pic>
        <p:nvPicPr>
          <p:cNvPr id="4" name="Picture 2" descr="http://ts4.mm.bing.net/th?id=I4599184823355179&amp;pid=1.7&amp;w=127&amp;h=132&amp;c=7&amp;rs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098" y="2518199"/>
            <a:ext cx="1030933" cy="91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upload.wikimedia.org/wikipedia/commons/thumb/d/de/David_D_Clark_in_office.jpg/200px-David_D_Clark_in_offi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6692" y="4999696"/>
            <a:ext cx="1515340" cy="91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http://cfit.ucdavis.edu/internet_futures/images/bios/reed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098" y="3771900"/>
            <a:ext cx="1030934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637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0394" y="274638"/>
            <a:ext cx="11851606" cy="1143000"/>
          </a:xfrm>
        </p:spPr>
        <p:txBody>
          <a:bodyPr/>
          <a:lstStyle/>
          <a:p>
            <a:r>
              <a:rPr lang="en-US" sz="3800" dirty="0"/>
              <a:t>End-to-End </a:t>
            </a:r>
            <a:r>
              <a:rPr lang="en-US" sz="3800" dirty="0" smtClean="0"/>
              <a:t>argument</a:t>
            </a:r>
            <a:endParaRPr lang="en-US" sz="3200" dirty="0"/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Helps guide function placement among modules of a </a:t>
            </a:r>
            <a:r>
              <a:rPr lang="en-US" sz="2400" i="1" dirty="0"/>
              <a:t>distributed</a:t>
            </a:r>
            <a:r>
              <a:rPr lang="en-US" sz="2400" dirty="0"/>
              <a:t> </a:t>
            </a:r>
            <a:r>
              <a:rPr lang="en-US" sz="2400" dirty="0" smtClean="0"/>
              <a:t>system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/>
              <a:t>Argument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implement </a:t>
            </a:r>
            <a:r>
              <a:rPr lang="en-US" sz="2200" dirty="0"/>
              <a:t>the functionality in the lower layer only if</a:t>
            </a:r>
          </a:p>
          <a:p>
            <a:pPr lvl="2">
              <a:lnSpc>
                <a:spcPct val="80000"/>
              </a:lnSpc>
            </a:pPr>
            <a:r>
              <a:rPr lang="en-US" sz="2100" dirty="0" smtClean="0"/>
              <a:t>a </a:t>
            </a:r>
            <a:r>
              <a:rPr lang="en-US" sz="2100" dirty="0"/>
              <a:t>large number of higher layers / applications use this functionality and implementing it at the lower layer improves the </a:t>
            </a:r>
            <a:r>
              <a:rPr lang="en-US" sz="2100" i="1" dirty="0"/>
              <a:t>performance</a:t>
            </a:r>
            <a:r>
              <a:rPr lang="en-US" sz="2100" dirty="0"/>
              <a:t> of many of </a:t>
            </a:r>
            <a:r>
              <a:rPr lang="en-US" sz="2100" dirty="0" smtClean="0"/>
              <a:t>them, </a:t>
            </a:r>
            <a:r>
              <a:rPr lang="en-US" sz="2100" dirty="0"/>
              <a:t>AND</a:t>
            </a:r>
          </a:p>
          <a:p>
            <a:pPr lvl="2">
              <a:lnSpc>
                <a:spcPct val="80000"/>
              </a:lnSpc>
            </a:pPr>
            <a:r>
              <a:rPr lang="en-US" sz="2100" dirty="0" smtClean="0"/>
              <a:t>does </a:t>
            </a:r>
            <a:r>
              <a:rPr lang="en-US" sz="2100" dirty="0"/>
              <a:t>not hurt the remaining applications</a:t>
            </a:r>
          </a:p>
        </p:txBody>
      </p:sp>
    </p:spTree>
    <p:extLst>
      <p:ext uri="{BB962C8B-B14F-4D97-AF65-F5344CB8AC3E}">
        <p14:creationId xmlns:p14="http://schemas.microsoft.com/office/powerpoint/2010/main" val="135480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System Design: Science, Art, Puzzle?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77933" y="1936376"/>
            <a:ext cx="2355924" cy="15060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ysClr val="windowText" lastClr="000000"/>
                </a:solidFill>
              </a:rPr>
              <a:t>Required </a:t>
            </a:r>
            <a:r>
              <a:rPr lang="en-US" sz="2000" dirty="0" smtClean="0">
                <a:solidFill>
                  <a:sysClr val="windowText" lastClr="000000"/>
                </a:solidFill>
              </a:rPr>
              <a:t>Functionality</a:t>
            </a:r>
          </a:p>
          <a:p>
            <a:pPr algn="ctr"/>
            <a:r>
              <a:rPr lang="en-US" sz="2000" dirty="0" smtClean="0">
                <a:solidFill>
                  <a:sysClr val="windowText" lastClr="000000"/>
                </a:solidFill>
              </a:rPr>
              <a:t>“Logic”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455050" y="1936376"/>
            <a:ext cx="2355924" cy="15060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ysClr val="windowText" lastClr="000000"/>
                </a:solidFill>
              </a:rPr>
              <a:t>Expected </a:t>
            </a:r>
            <a:r>
              <a:rPr lang="en-US" sz="2000" dirty="0" smtClean="0">
                <a:solidFill>
                  <a:sysClr val="windowText" lastClr="000000"/>
                </a:solidFill>
              </a:rPr>
              <a:t>Workload</a:t>
            </a:r>
          </a:p>
          <a:p>
            <a:pPr algn="ctr"/>
            <a:r>
              <a:rPr lang="en-US" sz="2000" dirty="0" smtClean="0">
                <a:solidFill>
                  <a:sysClr val="windowText" lastClr="000000"/>
                </a:solidFill>
              </a:rPr>
              <a:t>“User Load”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277933" y="4571999"/>
            <a:ext cx="2355924" cy="15060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ysClr val="windowText" lastClr="000000"/>
                </a:solidFill>
              </a:rPr>
              <a:t>Required</a:t>
            </a:r>
          </a:p>
          <a:p>
            <a:pPr algn="ctr"/>
            <a:r>
              <a:rPr lang="en-US" sz="2000" dirty="0" smtClean="0">
                <a:solidFill>
                  <a:sysClr val="windowText" lastClr="000000"/>
                </a:solidFill>
              </a:rPr>
              <a:t>Performance</a:t>
            </a:r>
          </a:p>
          <a:p>
            <a:pPr algn="ctr"/>
            <a:r>
              <a:rPr lang="en-US" sz="2000" dirty="0" smtClean="0">
                <a:solidFill>
                  <a:sysClr val="windowText" lastClr="000000"/>
                </a:solidFill>
              </a:rPr>
              <a:t>“SLA”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463118" y="4571999"/>
            <a:ext cx="2355924" cy="15060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ysClr val="windowText" lastClr="000000"/>
                </a:solidFill>
              </a:rPr>
              <a:t>Available</a:t>
            </a:r>
          </a:p>
          <a:p>
            <a:pPr algn="ctr"/>
            <a:r>
              <a:rPr lang="en-US" sz="2000" dirty="0" smtClean="0">
                <a:solidFill>
                  <a:sysClr val="windowText" lastClr="000000"/>
                </a:solidFill>
              </a:rPr>
              <a:t>Resources</a:t>
            </a:r>
          </a:p>
          <a:p>
            <a:pPr algn="ctr"/>
            <a:r>
              <a:rPr lang="en-US" sz="2000" dirty="0" smtClean="0">
                <a:solidFill>
                  <a:sysClr val="windowText" lastClr="000000"/>
                </a:solidFill>
              </a:rPr>
              <a:t>“</a:t>
            </a:r>
            <a:r>
              <a:rPr lang="en-US" dirty="0" smtClean="0">
                <a:solidFill>
                  <a:sysClr val="windowText" lastClr="000000"/>
                </a:solidFill>
              </a:rPr>
              <a:t>Environment</a:t>
            </a:r>
            <a:r>
              <a:rPr lang="en-US" sz="2000" dirty="0" smtClean="0">
                <a:solidFill>
                  <a:sysClr val="windowText" lastClr="000000"/>
                </a:solidFill>
              </a:rPr>
              <a:t>”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002306" y="3442447"/>
            <a:ext cx="2124635" cy="1008529"/>
          </a:xfrm>
          <a:prstGeom prst="line">
            <a:avLst/>
          </a:prstGeom>
          <a:ln w="793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002306" y="3442447"/>
            <a:ext cx="2124635" cy="1008529"/>
          </a:xfrm>
          <a:prstGeom prst="line">
            <a:avLst/>
          </a:prstGeom>
          <a:ln w="793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278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: File Transfer (A to B)</a:t>
            </a:r>
          </a:p>
        </p:txBody>
      </p:sp>
      <p:sp>
        <p:nvSpPr>
          <p:cNvPr id="572420" name="Rectangle 4"/>
          <p:cNvSpPr>
            <a:spLocks noChangeArrowheads="1"/>
          </p:cNvSpPr>
          <p:nvPr/>
        </p:nvSpPr>
        <p:spPr bwMode="auto">
          <a:xfrm>
            <a:off x="1968500" y="3213100"/>
            <a:ext cx="12192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72422" name="Rectangle 6"/>
          <p:cNvSpPr>
            <a:spLocks noChangeArrowheads="1"/>
          </p:cNvSpPr>
          <p:nvPr/>
        </p:nvSpPr>
        <p:spPr bwMode="auto">
          <a:xfrm>
            <a:off x="9389533" y="3213100"/>
            <a:ext cx="12192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72426" name="AutoShape 10"/>
          <p:cNvSpPr>
            <a:spLocks noChangeArrowheads="1"/>
          </p:cNvSpPr>
          <p:nvPr/>
        </p:nvSpPr>
        <p:spPr bwMode="auto">
          <a:xfrm>
            <a:off x="1968500" y="5195888"/>
            <a:ext cx="1219200" cy="609600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27" name="AutoShape 11"/>
          <p:cNvSpPr>
            <a:spLocks noChangeArrowheads="1"/>
          </p:cNvSpPr>
          <p:nvPr/>
        </p:nvSpPr>
        <p:spPr bwMode="auto">
          <a:xfrm>
            <a:off x="9389533" y="5195888"/>
            <a:ext cx="1219200" cy="609600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28" name="AutoShape 12"/>
          <p:cNvSpPr>
            <a:spLocks noChangeArrowheads="1"/>
          </p:cNvSpPr>
          <p:nvPr/>
        </p:nvSpPr>
        <p:spPr bwMode="auto">
          <a:xfrm>
            <a:off x="2544233" y="4149726"/>
            <a:ext cx="95251" cy="1008063"/>
          </a:xfrm>
          <a:prstGeom prst="upArrow">
            <a:avLst>
              <a:gd name="adj1" fmla="val 50000"/>
              <a:gd name="adj2" fmla="val 3527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2429" name="AutoShape 13"/>
          <p:cNvSpPr>
            <a:spLocks noChangeArrowheads="1"/>
          </p:cNvSpPr>
          <p:nvPr/>
        </p:nvSpPr>
        <p:spPr bwMode="auto">
          <a:xfrm>
            <a:off x="3505201" y="5084764"/>
            <a:ext cx="4127500" cy="1512887"/>
          </a:xfrm>
          <a:prstGeom prst="wedgeRoundRectCallout">
            <a:avLst>
              <a:gd name="adj1" fmla="val -72616"/>
              <a:gd name="adj2" fmla="val -11600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72430" name="Text Box 14"/>
          <p:cNvSpPr txBox="1">
            <a:spLocks noChangeArrowheads="1"/>
          </p:cNvSpPr>
          <p:nvPr/>
        </p:nvSpPr>
        <p:spPr bwMode="auto">
          <a:xfrm>
            <a:off x="3600451" y="5286376"/>
            <a:ext cx="241604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1600"/>
              <a:t>Read File Data blocks</a:t>
            </a:r>
          </a:p>
          <a:p>
            <a:pPr marL="342900" indent="-342900">
              <a:buFontTx/>
              <a:buAutoNum type="arabicPeriod"/>
            </a:pPr>
            <a:r>
              <a:rPr lang="en-US" sz="1600"/>
              <a:t>App buffers File Data</a:t>
            </a:r>
          </a:p>
          <a:p>
            <a:pPr marL="342900" indent="-342900">
              <a:buFontTx/>
              <a:buAutoNum type="arabicPeriod"/>
            </a:pPr>
            <a:r>
              <a:rPr lang="en-US" sz="1600"/>
              <a:t>Pass (copy) data to the </a:t>
            </a:r>
          </a:p>
          <a:p>
            <a:pPr marL="342900" indent="-342900"/>
            <a:r>
              <a:rPr lang="en-US" sz="1600"/>
              <a:t>network subsystem</a:t>
            </a:r>
          </a:p>
        </p:txBody>
      </p:sp>
      <p:cxnSp>
        <p:nvCxnSpPr>
          <p:cNvPr id="572431" name="AutoShape 15"/>
          <p:cNvCxnSpPr>
            <a:cxnSpLocks noChangeShapeType="1"/>
            <a:stCxn id="572420" idx="0"/>
            <a:endCxn id="572422" idx="0"/>
          </p:cNvCxnSpPr>
          <p:nvPr/>
        </p:nvCxnSpPr>
        <p:spPr bwMode="auto">
          <a:xfrm rot="5400000" flipV="1">
            <a:off x="6287823" y="-496623"/>
            <a:ext cx="1588" cy="7421033"/>
          </a:xfrm>
          <a:prstGeom prst="bentConnector3">
            <a:avLst>
              <a:gd name="adj1" fmla="val -637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572432" name="AutoShape 16"/>
          <p:cNvSpPr>
            <a:spLocks noChangeArrowheads="1"/>
          </p:cNvSpPr>
          <p:nvPr/>
        </p:nvSpPr>
        <p:spPr bwMode="auto">
          <a:xfrm>
            <a:off x="4944533" y="1700214"/>
            <a:ext cx="3073400" cy="1081087"/>
          </a:xfrm>
          <a:prstGeom prst="cloudCallout">
            <a:avLst>
              <a:gd name="adj1" fmla="val -551"/>
              <a:gd name="adj2" fmla="val 41481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72433" name="AutoShape 17"/>
          <p:cNvSpPr>
            <a:spLocks noChangeArrowheads="1"/>
          </p:cNvSpPr>
          <p:nvPr/>
        </p:nvSpPr>
        <p:spPr bwMode="auto">
          <a:xfrm>
            <a:off x="3695700" y="3213101"/>
            <a:ext cx="3649133" cy="1223963"/>
          </a:xfrm>
          <a:prstGeom prst="wedgeRoundRectCallout">
            <a:avLst>
              <a:gd name="adj1" fmla="val -81495"/>
              <a:gd name="adj2" fmla="val -5090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72434" name="Text Box 18"/>
          <p:cNvSpPr txBox="1">
            <a:spLocks noChangeArrowheads="1"/>
          </p:cNvSpPr>
          <p:nvPr/>
        </p:nvSpPr>
        <p:spPr bwMode="auto">
          <a:xfrm>
            <a:off x="3600451" y="3284539"/>
            <a:ext cx="36470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1600"/>
              <a:t>4. Pass msg/packet down the protocol stack</a:t>
            </a:r>
          </a:p>
          <a:p>
            <a:pPr marL="342900" indent="-342900"/>
            <a:r>
              <a:rPr lang="en-US" sz="1600"/>
              <a:t>5. Send the packet over the network</a:t>
            </a:r>
          </a:p>
        </p:txBody>
      </p:sp>
      <p:sp>
        <p:nvSpPr>
          <p:cNvPr id="572435" name="Text Box 19"/>
          <p:cNvSpPr txBox="1">
            <a:spLocks noChangeArrowheads="1"/>
          </p:cNvSpPr>
          <p:nvPr/>
        </p:nvSpPr>
        <p:spPr bwMode="auto">
          <a:xfrm>
            <a:off x="5327651" y="1989138"/>
            <a:ext cx="1651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6. Route packet</a:t>
            </a:r>
          </a:p>
        </p:txBody>
      </p:sp>
    </p:spTree>
    <p:extLst>
      <p:ext uri="{BB962C8B-B14F-4D97-AF65-F5344CB8AC3E}">
        <p14:creationId xmlns:p14="http://schemas.microsoft.com/office/powerpoint/2010/main" val="406632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28" grpId="0" animBg="1"/>
      <p:bldP spid="572429" grpId="0" animBg="1"/>
      <p:bldP spid="572430" grpId="0"/>
      <p:bldP spid="572432" grpId="0" animBg="1"/>
      <p:bldP spid="572433" grpId="0" animBg="1"/>
      <p:bldP spid="572434" grpId="0"/>
      <p:bldP spid="57243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: File </a:t>
            </a:r>
            <a:r>
              <a:rPr lang="en-US" dirty="0" smtClean="0"/>
              <a:t>Transfer (A to B)</a:t>
            </a:r>
            <a:endParaRPr lang="en-US" dirty="0"/>
          </a:p>
        </p:txBody>
      </p:sp>
      <p:sp>
        <p:nvSpPr>
          <p:cNvPr id="573444" name="Rectangle 4"/>
          <p:cNvSpPr>
            <a:spLocks noChangeArrowheads="1"/>
          </p:cNvSpPr>
          <p:nvPr/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 sz="42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573445" name="Rectangle 5"/>
          <p:cNvSpPr>
            <a:spLocks noChangeArrowheads="1"/>
          </p:cNvSpPr>
          <p:nvPr/>
        </p:nvSpPr>
        <p:spPr bwMode="auto">
          <a:xfrm>
            <a:off x="1968500" y="3213100"/>
            <a:ext cx="1219200" cy="914400"/>
          </a:xfrm>
          <a:prstGeom prst="rect">
            <a:avLst/>
          </a:prstGeom>
          <a:solidFill>
            <a:srgbClr val="BDD7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73446" name="Rectangle 6"/>
          <p:cNvSpPr>
            <a:spLocks noChangeArrowheads="1"/>
          </p:cNvSpPr>
          <p:nvPr/>
        </p:nvSpPr>
        <p:spPr bwMode="auto">
          <a:xfrm>
            <a:off x="9389533" y="3213100"/>
            <a:ext cx="1219200" cy="914400"/>
          </a:xfrm>
          <a:prstGeom prst="rect">
            <a:avLst/>
          </a:prstGeom>
          <a:solidFill>
            <a:srgbClr val="BDD7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73447" name="AutoShape 7"/>
          <p:cNvSpPr>
            <a:spLocks noChangeArrowheads="1"/>
          </p:cNvSpPr>
          <p:nvPr/>
        </p:nvSpPr>
        <p:spPr bwMode="auto">
          <a:xfrm>
            <a:off x="1968500" y="5195888"/>
            <a:ext cx="1219200" cy="609600"/>
          </a:xfrm>
          <a:prstGeom prst="flowChartMagneticDisk">
            <a:avLst/>
          </a:prstGeom>
          <a:solidFill>
            <a:srgbClr val="BDD7EE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48" name="AutoShape 8"/>
          <p:cNvSpPr>
            <a:spLocks noChangeArrowheads="1"/>
          </p:cNvSpPr>
          <p:nvPr/>
        </p:nvSpPr>
        <p:spPr bwMode="auto">
          <a:xfrm>
            <a:off x="9389533" y="5195888"/>
            <a:ext cx="1219200" cy="609600"/>
          </a:xfrm>
          <a:prstGeom prst="flowChartMagneticDisk">
            <a:avLst/>
          </a:prstGeom>
          <a:solidFill>
            <a:srgbClr val="BDD7EE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49" name="AutoShape 9"/>
          <p:cNvSpPr>
            <a:spLocks noChangeArrowheads="1"/>
          </p:cNvSpPr>
          <p:nvPr/>
        </p:nvSpPr>
        <p:spPr bwMode="auto">
          <a:xfrm>
            <a:off x="2544233" y="4149726"/>
            <a:ext cx="95251" cy="1008063"/>
          </a:xfrm>
          <a:prstGeom prst="upArrow">
            <a:avLst>
              <a:gd name="adj1" fmla="val 50000"/>
              <a:gd name="adj2" fmla="val 3527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73452" name="AutoShape 12"/>
          <p:cNvCxnSpPr>
            <a:cxnSpLocks noChangeShapeType="1"/>
            <a:stCxn id="573445" idx="0"/>
            <a:endCxn id="573446" idx="0"/>
          </p:cNvCxnSpPr>
          <p:nvPr/>
        </p:nvCxnSpPr>
        <p:spPr bwMode="auto">
          <a:xfrm rot="5400000" flipV="1">
            <a:off x="6287823" y="-496623"/>
            <a:ext cx="1588" cy="7421033"/>
          </a:xfrm>
          <a:prstGeom prst="bentConnector3">
            <a:avLst>
              <a:gd name="adj1" fmla="val -637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573453" name="AutoShape 13"/>
          <p:cNvSpPr>
            <a:spLocks noChangeArrowheads="1"/>
          </p:cNvSpPr>
          <p:nvPr/>
        </p:nvSpPr>
        <p:spPr bwMode="auto">
          <a:xfrm>
            <a:off x="4944533" y="1700214"/>
            <a:ext cx="3073400" cy="1081087"/>
          </a:xfrm>
          <a:prstGeom prst="cloudCallout">
            <a:avLst>
              <a:gd name="adj1" fmla="val -551"/>
              <a:gd name="adj2" fmla="val 41481"/>
            </a:avLst>
          </a:prstGeom>
          <a:solidFill>
            <a:srgbClr val="BDD7EE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73457" name="AutoShape 17"/>
          <p:cNvSpPr>
            <a:spLocks noChangeArrowheads="1"/>
          </p:cNvSpPr>
          <p:nvPr/>
        </p:nvSpPr>
        <p:spPr bwMode="auto">
          <a:xfrm>
            <a:off x="4559300" y="3213101"/>
            <a:ext cx="3649133" cy="1223963"/>
          </a:xfrm>
          <a:prstGeom prst="wedgeRoundRectCallout">
            <a:avLst>
              <a:gd name="adj1" fmla="val 98782"/>
              <a:gd name="adj2" fmla="val -48574"/>
              <a:gd name="adj3" fmla="val 16667"/>
            </a:avLst>
          </a:prstGeom>
          <a:solidFill>
            <a:srgbClr val="BDD7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73458" name="Text Box 18"/>
          <p:cNvSpPr txBox="1">
            <a:spLocks noChangeArrowheads="1"/>
          </p:cNvSpPr>
          <p:nvPr/>
        </p:nvSpPr>
        <p:spPr bwMode="auto">
          <a:xfrm>
            <a:off x="4561417" y="3284539"/>
            <a:ext cx="364701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1600"/>
              <a:t>7. Receive packet and buffer msg.</a:t>
            </a:r>
          </a:p>
          <a:p>
            <a:pPr marL="342900" indent="-342900"/>
            <a:r>
              <a:rPr lang="en-US" sz="1600"/>
              <a:t>8. Send data to the application</a:t>
            </a:r>
          </a:p>
        </p:txBody>
      </p:sp>
      <p:sp>
        <p:nvSpPr>
          <p:cNvPr id="573460" name="AutoShape 20"/>
          <p:cNvSpPr>
            <a:spLocks noChangeArrowheads="1"/>
          </p:cNvSpPr>
          <p:nvPr/>
        </p:nvSpPr>
        <p:spPr bwMode="auto">
          <a:xfrm>
            <a:off x="9935634" y="4149726"/>
            <a:ext cx="97367" cy="1008063"/>
          </a:xfrm>
          <a:prstGeom prst="downArrow">
            <a:avLst>
              <a:gd name="adj1" fmla="val 50000"/>
              <a:gd name="adj2" fmla="val 3451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61" name="AutoShape 21"/>
          <p:cNvSpPr>
            <a:spLocks noChangeArrowheads="1"/>
          </p:cNvSpPr>
          <p:nvPr/>
        </p:nvSpPr>
        <p:spPr bwMode="auto">
          <a:xfrm>
            <a:off x="5520267" y="5157789"/>
            <a:ext cx="2973917" cy="865187"/>
          </a:xfrm>
          <a:prstGeom prst="wedgeRoundRectCallout">
            <a:avLst>
              <a:gd name="adj1" fmla="val 98755"/>
              <a:gd name="adj2" fmla="val -170551"/>
              <a:gd name="adj3" fmla="val 16667"/>
            </a:avLst>
          </a:prstGeom>
          <a:solidFill>
            <a:srgbClr val="BDD7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73462" name="Text Box 22"/>
          <p:cNvSpPr txBox="1">
            <a:spLocks noChangeArrowheads="1"/>
          </p:cNvSpPr>
          <p:nvPr/>
        </p:nvSpPr>
        <p:spPr bwMode="auto">
          <a:xfrm>
            <a:off x="5422901" y="5373688"/>
            <a:ext cx="21251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1600"/>
              <a:t>9. Store file data blocks</a:t>
            </a:r>
          </a:p>
        </p:txBody>
      </p:sp>
    </p:spTree>
    <p:extLst>
      <p:ext uri="{BB962C8B-B14F-4D97-AF65-F5344CB8AC3E}">
        <p14:creationId xmlns:p14="http://schemas.microsoft.com/office/powerpoint/2010/main" val="411223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57" grpId="0" animBg="1"/>
      <p:bldP spid="573458" grpId="0"/>
      <p:bldP spid="573460" grpId="0" animBg="1"/>
      <p:bldP spid="573461" grpId="0" animBg="1"/>
      <p:bldP spid="57346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failures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Reading and writing to disk</a:t>
            </a:r>
          </a:p>
          <a:p>
            <a:r>
              <a:rPr lang="en-US" dirty="0"/>
              <a:t>Transient errors in the memory chip while buffering and copying</a:t>
            </a:r>
          </a:p>
          <a:p>
            <a:r>
              <a:rPr lang="en-US" dirty="0" smtClean="0"/>
              <a:t>network </a:t>
            </a:r>
            <a:r>
              <a:rPr lang="en-US" dirty="0"/>
              <a:t>might drop packets, modify bits, deliver duplicates</a:t>
            </a:r>
          </a:p>
          <a:p>
            <a:r>
              <a:rPr lang="en-US" dirty="0"/>
              <a:t>OS buffer overflow at the sender or the receiver</a:t>
            </a:r>
          </a:p>
          <a:p>
            <a:r>
              <a:rPr lang="en-US" dirty="0"/>
              <a:t>Either of the hosts may crash</a:t>
            </a:r>
          </a:p>
        </p:txBody>
      </p:sp>
    </p:spTree>
    <p:extLst>
      <p:ext uri="{BB962C8B-B14F-4D97-AF65-F5344CB8AC3E}">
        <p14:creationId xmlns:p14="http://schemas.microsoft.com/office/powerpoint/2010/main" val="3445600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make the network reliable?</a:t>
            </a:r>
            <a:endParaRPr lang="en-US" dirty="0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1"/>
            <a:ext cx="11582400" cy="4525963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 smtClean="0"/>
              <a:t>Packet </a:t>
            </a:r>
            <a:r>
              <a:rPr lang="en-US" dirty="0"/>
              <a:t>checksums, sequence numbers, retry, duplicate </a:t>
            </a:r>
            <a:r>
              <a:rPr lang="en-US" dirty="0" smtClean="0"/>
              <a:t>elimination</a:t>
            </a:r>
          </a:p>
          <a:p>
            <a:pPr lvl="2"/>
            <a:r>
              <a:rPr lang="en-US" dirty="0" smtClean="0"/>
              <a:t>Example: TCP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Solves only the network </a:t>
            </a:r>
            <a:r>
              <a:rPr lang="en-US" dirty="0" smtClean="0"/>
              <a:t>problem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What about the other problems listed</a:t>
            </a:r>
            <a:r>
              <a:rPr lang="en-US" dirty="0" smtClean="0"/>
              <a:t>?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Not </a:t>
            </a:r>
            <a:r>
              <a:rPr lang="en-US" i="1" dirty="0" smtClean="0"/>
              <a:t>sufficient</a:t>
            </a:r>
            <a:r>
              <a:rPr lang="en-US" dirty="0" smtClean="0"/>
              <a:t> and not </a:t>
            </a:r>
            <a:r>
              <a:rPr lang="en-US" i="1" dirty="0" smtClean="0"/>
              <a:t>necessary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42310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end-to-end retransmission?</a:t>
            </a:r>
            <a:endParaRPr lang="en-US" dirty="0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1"/>
            <a:ext cx="11582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Introduce </a:t>
            </a:r>
            <a:r>
              <a:rPr lang="en-US" dirty="0"/>
              <a:t>file checksums and verify once transfer completes – </a:t>
            </a:r>
            <a:r>
              <a:rPr lang="en-US" i="1" dirty="0"/>
              <a:t>end-to-end check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 failure – retransmit </a:t>
            </a:r>
            <a:r>
              <a:rPr lang="en-US" dirty="0" smtClean="0"/>
              <a:t>file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Works!   (modulo rotting bits on disk)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33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network-level reliability useful?</a:t>
            </a:r>
            <a:endParaRPr lang="en-US" dirty="0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1600201"/>
            <a:ext cx="11988800" cy="4525963"/>
          </a:xfrm>
        </p:spPr>
        <p:txBody>
          <a:bodyPr/>
          <a:lstStyle/>
          <a:p>
            <a:pPr lvl="1"/>
            <a:r>
              <a:rPr lang="en-US" dirty="0" smtClean="0"/>
              <a:t>Per-link retransmission leads to faster recovery from dropped packets than end-to-end</a:t>
            </a:r>
          </a:p>
          <a:p>
            <a:pPr lvl="1"/>
            <a:r>
              <a:rPr lang="en-US" dirty="0" smtClean="0"/>
              <a:t>Seems particularly useful in wireless networks or very high latency networks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dirty="0"/>
              <a:t>this may not benefit all applications</a:t>
            </a:r>
          </a:p>
          <a:p>
            <a:pPr lvl="2"/>
            <a:r>
              <a:rPr lang="en-US" dirty="0"/>
              <a:t>Huge </a:t>
            </a:r>
            <a:r>
              <a:rPr lang="en-US" dirty="0" smtClean="0"/>
              <a:t>unne</a:t>
            </a:r>
            <a:r>
              <a:rPr lang="en-US" dirty="0" smtClean="0"/>
              <a:t>cessary </a:t>
            </a:r>
            <a:r>
              <a:rPr lang="en-US" dirty="0" smtClean="0"/>
              <a:t>overhead for, say, </a:t>
            </a:r>
            <a:r>
              <a:rPr lang="en-US" dirty="0" smtClean="0"/>
              <a:t>Real-Time </a:t>
            </a:r>
            <a:r>
              <a:rPr lang="en-US" dirty="0"/>
              <a:t>speech </a:t>
            </a:r>
            <a:r>
              <a:rPr lang="en-US" dirty="0" smtClean="0"/>
              <a:t>transmission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6462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Transmission Control </a:t>
            </a:r>
            <a:r>
              <a:rPr lang="en-US" dirty="0" smtClean="0"/>
              <a:t>Protocol (TCP)</a:t>
            </a:r>
            <a:endParaRPr lang="en-US" dirty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a transport protocol providing error detection, retransmission, congestion control, and flow </a:t>
            </a:r>
            <a:r>
              <a:rPr lang="en-US" dirty="0" smtClean="0"/>
              <a:t>control</a:t>
            </a:r>
          </a:p>
          <a:p>
            <a:pPr lvl="1"/>
            <a:r>
              <a:rPr lang="en-US" dirty="0"/>
              <a:t>TCP is almost-end-to-almost-</a:t>
            </a:r>
            <a:r>
              <a:rPr lang="en-US" dirty="0" smtClean="0"/>
              <a:t>end</a:t>
            </a:r>
          </a:p>
          <a:p>
            <a:pPr lvl="2"/>
            <a:r>
              <a:rPr lang="en-US" dirty="0" smtClean="0"/>
              <a:t>kernel-to-kernel, socket-to-socket, but not app-to-app</a:t>
            </a:r>
            <a:endParaRPr lang="en-US" dirty="0"/>
          </a:p>
          <a:p>
            <a:r>
              <a:rPr lang="en-US" dirty="0" smtClean="0"/>
              <a:t>Internet Protocol (IP)</a:t>
            </a:r>
          </a:p>
          <a:p>
            <a:pPr lvl="1"/>
            <a:r>
              <a:rPr lang="en-US" dirty="0" smtClean="0"/>
              <a:t>IP is a simple ("dumb"), stateless protocol that moves datagrams across the network</a:t>
            </a:r>
          </a:p>
          <a:p>
            <a:pPr lvl="1"/>
            <a:r>
              <a:rPr lang="en-US" dirty="0" smtClean="0"/>
              <a:t>The network itself (the routers) needs only to support the simple, lightweight IP; the endpoints run the heavier TCP on top of it when needed.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5658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end-to-end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/>
              <a:t>End-to-end </a:t>
            </a:r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TLS, SSL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/>
              <a:t>Duplicate </a:t>
            </a:r>
            <a:r>
              <a:rPr lang="en-US" dirty="0" err="1"/>
              <a:t>msg</a:t>
            </a:r>
            <a:r>
              <a:rPr lang="en-US" dirty="0"/>
              <a:t> </a:t>
            </a:r>
            <a:r>
              <a:rPr lang="en-US" dirty="0" smtClean="0"/>
              <a:t>suppression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618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from Prof. </a:t>
            </a:r>
            <a:r>
              <a:rPr lang="en-US" dirty="0" err="1" smtClean="0"/>
              <a:t>Weatherspoon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lease </a:t>
            </a:r>
            <a:r>
              <a:rPr lang="en-US" dirty="0"/>
              <a:t>let the class know that they get their own cloud today!  Mini Project0 is available, getting started on </a:t>
            </a:r>
            <a:r>
              <a:rPr lang="en-US" dirty="0" err="1"/>
              <a:t>Fractus</a:t>
            </a:r>
            <a:r>
              <a:rPr lang="en-US" dirty="0"/>
              <a:t>: </a:t>
            </a:r>
            <a:r>
              <a:rPr lang="en-US" u="sng" dirty="0">
                <a:hlinkClick r:id="rId2"/>
              </a:rPr>
              <a:t>http://www.cs.cornell.edu/courses/cs6410/2016fa/miniprojects.htm</a:t>
            </a:r>
          </a:p>
          <a:p>
            <a:r>
              <a:rPr lang="en-US" dirty="0"/>
              <a:t>It is due by tomorrow, but is fun, easy, and quick.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1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Something to do with “Abstraction”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50977" y="3079376"/>
            <a:ext cx="6750423" cy="2743200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IMPLEMENTATION GOES HERE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17259" y="4450976"/>
            <a:ext cx="1680882" cy="0"/>
          </a:xfrm>
          <a:prstGeom prst="line">
            <a:avLst/>
          </a:prstGeom>
          <a:ln w="793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55568" y="4127810"/>
            <a:ext cx="266169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INTERFACE</a:t>
            </a:r>
          </a:p>
          <a:p>
            <a:pPr algn="ctr"/>
            <a:r>
              <a:rPr lang="en-US" dirty="0" smtClean="0"/>
              <a:t>(HIDES IMPLEMENTATION)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124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Also, “Layering” (layered modules)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9538" y="1490537"/>
            <a:ext cx="7112000" cy="502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58" y="6335071"/>
            <a:ext cx="6794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From: http://</a:t>
            </a:r>
            <a:r>
              <a:rPr lang="en-US" dirty="0" err="1"/>
              <a:t>www.tutorialspoint.com</a:t>
            </a:r>
            <a:r>
              <a:rPr lang="en-US" dirty="0"/>
              <a:t>/</a:t>
            </a:r>
            <a:r>
              <a:rPr lang="en-US" dirty="0" err="1"/>
              <a:t>operating_system</a:t>
            </a:r>
            <a:r>
              <a:rPr lang="en-US" dirty="0"/>
              <a:t>/</a:t>
            </a:r>
            <a:r>
              <a:rPr lang="en-US" dirty="0" err="1"/>
              <a:t>os_linux.htm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84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problem in computer science can be solved with another level of indirection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Attributed </a:t>
            </a:r>
            <a:r>
              <a:rPr lang="en-US" dirty="0" smtClean="0"/>
              <a:t>to David </a:t>
            </a:r>
            <a:r>
              <a:rPr lang="en-US" dirty="0" smtClean="0"/>
              <a:t>Wheeler (by Butler Lampson)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52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Functionality </a:t>
            </a:r>
            <a:r>
              <a:rPr lang="en-US" dirty="0" smtClean="0"/>
              <a:t>vs </a:t>
            </a:r>
            <a:r>
              <a:rPr lang="en-US" dirty="0"/>
              <a:t>Assurance</a:t>
            </a:r>
          </a:p>
        </p:txBody>
      </p:sp>
      <p:graphicFrame>
        <p:nvGraphicFramePr>
          <p:cNvPr id="55398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422715"/>
              </p:ext>
            </p:extLst>
          </p:nvPr>
        </p:nvGraphicFramePr>
        <p:xfrm>
          <a:off x="838200" y="1175870"/>
          <a:ext cx="5204013" cy="520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Photo Editor Photo" r:id="rId3" imgW="2381582" imgH="2381582" progId="">
                  <p:embed/>
                </p:oleObj>
              </mc:Choice>
              <mc:Fallback>
                <p:oleObj name="Photo Editor Photo" r:id="rId3" imgW="2381582" imgH="238158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175870"/>
                        <a:ext cx="5204013" cy="520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07030" y="2097741"/>
            <a:ext cx="66114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Assurance</a:t>
            </a:r>
          </a:p>
          <a:p>
            <a:r>
              <a:rPr lang="en-US" sz="2400" dirty="0" smtClean="0"/>
              <a:t>== Required Performance (Speed, Fault Tolerance)</a:t>
            </a:r>
          </a:p>
          <a:p>
            <a:r>
              <a:rPr lang="en-US" sz="2400" dirty="0" smtClean="0"/>
              <a:t>== Service Level Agreement (SLA)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9436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“Hints for Computer System Design”</a:t>
            </a:r>
            <a:br>
              <a:rPr lang="en-US" dirty="0" smtClean="0"/>
            </a:br>
            <a:r>
              <a:rPr lang="en-US" dirty="0" smtClean="0"/>
              <a:t>--- Butler Lampson, 1983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22106" cy="4351338"/>
          </a:xfrm>
        </p:spPr>
        <p:txBody>
          <a:bodyPr/>
          <a:lstStyle/>
          <a:p>
            <a:r>
              <a:rPr lang="en-US" dirty="0" smtClean="0"/>
              <a:t>Based on </a:t>
            </a:r>
            <a:r>
              <a:rPr lang="en-US" dirty="0" smtClean="0"/>
              <a:t>author’s experience in </a:t>
            </a:r>
            <a:r>
              <a:rPr lang="en-US" dirty="0" smtClean="0"/>
              <a:t>systems design</a:t>
            </a:r>
          </a:p>
          <a:p>
            <a:r>
              <a:rPr lang="en-US" dirty="0" smtClean="0"/>
              <a:t>Founding member of Xerox PARC (1970)</a:t>
            </a:r>
          </a:p>
          <a:p>
            <a:r>
              <a:rPr lang="en-US" dirty="0" smtClean="0"/>
              <a:t>Currently Technical Fellow at MSR and adjunct prof. at MIT</a:t>
            </a:r>
          </a:p>
          <a:p>
            <a:r>
              <a:rPr lang="en-US" dirty="0" smtClean="0"/>
              <a:t>Winner of ACM Turing Award (1994). IEEE Von Neumann Medal (2001)</a:t>
            </a:r>
          </a:p>
          <a:p>
            <a:r>
              <a:rPr lang="en-US" dirty="0" smtClean="0"/>
              <a:t>Was involved in the design of many famous systems, including databases and networks</a:t>
            </a:r>
          </a:p>
          <a:p>
            <a:endParaRPr lang="en-US" dirty="0"/>
          </a:p>
        </p:txBody>
      </p:sp>
      <p:pic>
        <p:nvPicPr>
          <p:cNvPr id="5" name="Picture 2" descr="http://ts1.mm.bing.net/th?id=I4643762292720924&amp;pid=1.7&amp;w=161&amp;h=151&amp;c=7&amp;r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2565" y="1"/>
            <a:ext cx="2429436" cy="2278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9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9682" cy="1325563"/>
          </a:xfrm>
        </p:spPr>
        <p:txBody>
          <a:bodyPr/>
          <a:lstStyle/>
          <a:p>
            <a:r>
              <a:rPr lang="en-US" dirty="0" smtClean="0"/>
              <a:t>System Design Hints organized along two axes: Why and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Why:</a:t>
            </a:r>
          </a:p>
          <a:p>
            <a:pPr lvl="1"/>
            <a:r>
              <a:rPr lang="en-US" dirty="0" smtClean="0"/>
              <a:t>Functionality: does it work?</a:t>
            </a:r>
          </a:p>
          <a:p>
            <a:pPr lvl="1"/>
            <a:r>
              <a:rPr lang="en-US" dirty="0" smtClean="0"/>
              <a:t>Speed: is it fast enough?</a:t>
            </a:r>
          </a:p>
          <a:p>
            <a:pPr lvl="1"/>
            <a:r>
              <a:rPr lang="en-US" dirty="0" smtClean="0"/>
              <a:t>Fault-tolerance: does it keep working?</a:t>
            </a:r>
          </a:p>
          <a:p>
            <a:r>
              <a:rPr lang="en-US" dirty="0" smtClean="0"/>
              <a:t>Where:</a:t>
            </a:r>
          </a:p>
          <a:p>
            <a:pPr lvl="1"/>
            <a:r>
              <a:rPr lang="en-US" dirty="0" smtClean="0"/>
              <a:t>Completeness</a:t>
            </a:r>
          </a:p>
          <a:p>
            <a:pPr lvl="1"/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3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1859</Words>
  <Application>Microsoft Macintosh PowerPoint</Application>
  <PresentationFormat>Custom</PresentationFormat>
  <Paragraphs>249</Paragraphs>
  <Slides>38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Photo Editor Photo</vt:lpstr>
      <vt:lpstr>Principled Computer System Design</vt:lpstr>
      <vt:lpstr>Message from Prof. Weatherspoon</vt:lpstr>
      <vt:lpstr>What is System Design: Science, Art, Puzzle?</vt:lpstr>
      <vt:lpstr>Something to do with “Abstraction”</vt:lpstr>
      <vt:lpstr>Also, “Layering” (layered modules)</vt:lpstr>
      <vt:lpstr>Any problem in computer science can be solved with another level of indirection</vt:lpstr>
      <vt:lpstr>Functionality vs Assurance</vt:lpstr>
      <vt:lpstr>“Hints for Computer System Design” --- Butler Lampson, 1983</vt:lpstr>
      <vt:lpstr>System Design Hints organized along two axes: Why and Where</vt:lpstr>
      <vt:lpstr>PowerPoint Presentation</vt:lpstr>
      <vt:lpstr>FUNCTIONALITY</vt:lpstr>
      <vt:lpstr>Keep it Simple Stupid (KISS Principle)</vt:lpstr>
      <vt:lpstr>Do one thing at a time, and do it well Don’t generalize Get it right!</vt:lpstr>
      <vt:lpstr>Make it Fast Leave it to the Client Don’t Hide Power Keep Secrets</vt:lpstr>
      <vt:lpstr>Use procedure arguments</vt:lpstr>
      <vt:lpstr>Keep basic interfaces stable Keep a place to stand</vt:lpstr>
      <vt:lpstr>Plan to throw one away Use a good idea again</vt:lpstr>
      <vt:lpstr>Divide and Conquer</vt:lpstr>
      <vt:lpstr>Handle normal and worst case separately</vt:lpstr>
      <vt:lpstr>SPEED</vt:lpstr>
      <vt:lpstr>Split resources Safety first</vt:lpstr>
      <vt:lpstr>Static analysis Dynamic translation</vt:lpstr>
      <vt:lpstr>Cache answers Use hints</vt:lpstr>
      <vt:lpstr>When in doubt, use brute force</vt:lpstr>
      <vt:lpstr>Compute in background Use batch processing Shed load</vt:lpstr>
      <vt:lpstr>Fault Tolerance</vt:lpstr>
      <vt:lpstr>Log updates Make actions atomic or restartable</vt:lpstr>
      <vt:lpstr>End-to-End arguments in System Design – Jerry H. Saltzer, David P. Reed, David D. Clark (MIT)</vt:lpstr>
      <vt:lpstr>End-to-End argument</vt:lpstr>
      <vt:lpstr>Example : File Transfer (A to B)</vt:lpstr>
      <vt:lpstr>Example : File Transfer (A to B)</vt:lpstr>
      <vt:lpstr>Possible failures</vt:lpstr>
      <vt:lpstr>Solution: make the network reliable?</vt:lpstr>
      <vt:lpstr>Solution: end-to-end retransmission?</vt:lpstr>
      <vt:lpstr>Is network-level reliability useful?</vt:lpstr>
      <vt:lpstr>TCP/IP</vt:lpstr>
      <vt:lpstr>Other end-to-end examples</vt:lpstr>
      <vt:lpstr>Message from Prof. Weatherspoon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Principled System Design</dc:title>
  <dc:creator>Microsoft Office User</dc:creator>
  <cp:lastModifiedBy>Robbert Van Renesse</cp:lastModifiedBy>
  <cp:revision>35</cp:revision>
  <dcterms:created xsi:type="dcterms:W3CDTF">2016-08-24T17:24:38Z</dcterms:created>
  <dcterms:modified xsi:type="dcterms:W3CDTF">2016-08-25T18:28:32Z</dcterms:modified>
</cp:coreProperties>
</file>