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31"/>
  </p:notesMasterIdLst>
  <p:sldIdLst>
    <p:sldId id="256" r:id="rId2"/>
    <p:sldId id="298" r:id="rId3"/>
    <p:sldId id="286" r:id="rId4"/>
    <p:sldId id="328" r:id="rId5"/>
    <p:sldId id="369" r:id="rId6"/>
    <p:sldId id="371" r:id="rId7"/>
    <p:sldId id="368" r:id="rId8"/>
    <p:sldId id="395" r:id="rId9"/>
    <p:sldId id="396" r:id="rId10"/>
    <p:sldId id="322" r:id="rId11"/>
    <p:sldId id="329" r:id="rId12"/>
    <p:sldId id="357" r:id="rId13"/>
    <p:sldId id="287" r:id="rId14"/>
    <p:sldId id="288" r:id="rId15"/>
    <p:sldId id="289" r:id="rId16"/>
    <p:sldId id="316" r:id="rId17"/>
    <p:sldId id="290" r:id="rId18"/>
    <p:sldId id="397" r:id="rId19"/>
    <p:sldId id="315" r:id="rId20"/>
    <p:sldId id="317" r:id="rId21"/>
    <p:sldId id="314" r:id="rId22"/>
    <p:sldId id="320" r:id="rId23"/>
    <p:sldId id="372" r:id="rId24"/>
    <p:sldId id="324" r:id="rId25"/>
    <p:sldId id="321" r:id="rId26"/>
    <p:sldId id="291" r:id="rId27"/>
    <p:sldId id="292" r:id="rId28"/>
    <p:sldId id="326" r:id="rId29"/>
    <p:sldId id="30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67"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39094454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05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9139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20</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1313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486810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110937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23</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74710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24</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41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26</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080615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27</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extLst>
      <p:ext uri="{BB962C8B-B14F-4D97-AF65-F5344CB8AC3E}">
        <p14:creationId xmlns:p14="http://schemas.microsoft.com/office/powerpoint/2010/main" val="3544572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28</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extLst>
      <p:ext uri="{BB962C8B-B14F-4D97-AF65-F5344CB8AC3E}">
        <p14:creationId xmlns:p14="http://schemas.microsoft.com/office/powerpoint/2010/main" val="392379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520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84605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10</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243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13</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66435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14</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638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15</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917558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16</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66315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90456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A37941-328F-DA46-B2FC-705ABB71A2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8A50F-85B9-9346-8F72-18F09DC4B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9E9691-F2A0-D245-A491-96C5FAE7E4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F51219-1AE3-2944-8480-ACB493E962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A3746-3ED9-8840-A435-4205503829D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833F181B-04A2-3E41-9246-40EE25E11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BE93E40-8A73-D944-9EE3-7862A791C1E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AEA565-E681-3E46-910B-4EBEE1A45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C38AEA-BB5F-9940-8A2D-CB00BB73B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BD9682-27ED-9640-8990-5181D479155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B3F38-576F-8740-89EB-E487EA0FA6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E8624F-AC86-5F40-BA0C-04AF95648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 y="4038600"/>
            <a:ext cx="9144000" cy="1828800"/>
          </a:xfrm>
        </p:spPr>
        <p:txBody>
          <a:bodyPr>
            <a:normAutofit fontScale="90000"/>
          </a:bodyPr>
          <a:lstStyle/>
          <a:p>
            <a:r>
              <a:rPr lang="en-US" dirty="0" smtClean="0"/>
              <a:t>CS 6410: Advanced Systems</a:t>
            </a:r>
            <a:br>
              <a:rPr lang="en-US" dirty="0" smtClean="0"/>
            </a:br>
            <a:r>
              <a:rPr lang="en-US" dirty="0" smtClean="0"/>
              <a:t>Today’s Lecture: Robbert van Renesse</a:t>
            </a:r>
            <a:br>
              <a:rPr lang="en-US" dirty="0" smtClean="0"/>
            </a:br>
            <a:r>
              <a:rPr lang="en-US" dirty="0" smtClean="0"/>
              <a:t>Normal Prof: Hakim Weatherspoon</a:t>
            </a:r>
            <a:endParaRPr lang="en-US" dirty="0"/>
          </a:p>
        </p:txBody>
      </p:sp>
      <p:sp>
        <p:nvSpPr>
          <p:cNvPr id="2051" name="Rectangle 3"/>
          <p:cNvSpPr>
            <a:spLocks noGrp="1" noChangeArrowheads="1"/>
          </p:cNvSpPr>
          <p:nvPr>
            <p:ph type="subTitle" idx="1"/>
          </p:nvPr>
        </p:nvSpPr>
        <p:spPr/>
        <p:txBody>
          <a:bodyPr>
            <a:normAutofit/>
          </a:bodyPr>
          <a:lstStyle/>
          <a:p>
            <a:r>
              <a:rPr lang="en-US" i="1" smtClean="0"/>
              <a:t>A PhD-oriented course about research in systems</a:t>
            </a:r>
          </a:p>
        </p:txBody>
      </p:sp>
      <p:sp>
        <p:nvSpPr>
          <p:cNvPr id="4" name="Rectangle 3"/>
          <p:cNvSpPr/>
          <p:nvPr/>
        </p:nvSpPr>
        <p:spPr>
          <a:xfrm>
            <a:off x="381000" y="6108541"/>
            <a:ext cx="1487843" cy="492443"/>
          </a:xfrm>
          <a:prstGeom prst="rect">
            <a:avLst/>
          </a:prstGeom>
        </p:spPr>
        <p:txBody>
          <a:bodyPr wrap="none">
            <a:spAutoFit/>
          </a:bodyPr>
          <a:lstStyle/>
          <a:p>
            <a:pPr lvl="0" fontAlgn="auto">
              <a:spcBef>
                <a:spcPts val="700"/>
              </a:spcBef>
              <a:spcAft>
                <a:spcPts val="0"/>
              </a:spcAft>
              <a:buClr>
                <a:srgbClr val="DD8047"/>
              </a:buClr>
              <a:buSzPct val="60000"/>
            </a:pPr>
            <a:r>
              <a:rPr lang="en-US" sz="2600" dirty="0">
                <a:solidFill>
                  <a:srgbClr val="FFFFFF"/>
                </a:solidFill>
                <a:latin typeface="Tw Cen MT"/>
              </a:rPr>
              <a:t>Fall </a:t>
            </a:r>
            <a:r>
              <a:rPr lang="en-US" sz="2600" dirty="0" smtClean="0">
                <a:solidFill>
                  <a:srgbClr val="FFFFFF"/>
                </a:solidFill>
                <a:latin typeface="Tw Cen MT"/>
              </a:rPr>
              <a:t>2016</a:t>
            </a:r>
            <a:endParaRPr lang="en-US" sz="2600" dirty="0">
              <a:solidFill>
                <a:srgbClr val="FFFFFF"/>
              </a:solidFill>
              <a:latin typeface="Tw Cen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Why take this course</a:t>
            </a:r>
            <a:endParaRPr lang="en-US" dirty="0"/>
          </a:p>
        </p:txBody>
      </p:sp>
      <p:sp>
        <p:nvSpPr>
          <p:cNvPr id="71683" name="Rectangle 3"/>
          <p:cNvSpPr>
            <a:spLocks noGrp="1" noChangeArrowheads="1"/>
          </p:cNvSpPr>
          <p:nvPr>
            <p:ph sz="quarter" idx="1"/>
          </p:nvPr>
        </p:nvSpPr>
        <p:spPr/>
        <p:txBody>
          <a:bodyPr>
            <a:normAutofit fontScale="92500" lnSpcReduction="20000"/>
          </a:bodyPr>
          <a:lstStyle/>
          <a:p>
            <a:r>
              <a:rPr lang="en-US" smtClean="0"/>
              <a:t>Learn about systems abstractions, principles, and artifacts that have had lasting value,</a:t>
            </a:r>
          </a:p>
          <a:p>
            <a:r>
              <a:rPr lang="en-US" smtClean="0"/>
              <a:t>Understand attributes of systems research that is likely to have impact,</a:t>
            </a:r>
          </a:p>
          <a:p>
            <a:r>
              <a:rPr lang="en-US" smtClean="0"/>
              <a:t>Become comfortable navigating the literature in this field,</a:t>
            </a:r>
          </a:p>
          <a:p>
            <a:r>
              <a:rPr lang="en-US" smtClean="0"/>
              <a:t>Learn to present papers in a classroom setting</a:t>
            </a:r>
          </a:p>
          <a:p>
            <a:r>
              <a:rPr lang="en-US" smtClean="0"/>
              <a:t>Gain experience in thinking critically and analytically about systems research, and</a:t>
            </a:r>
          </a:p>
          <a:p>
            <a:r>
              <a:rPr lang="en-US" smtClean="0"/>
              <a:t>Acquire the background needed to work on research problems currently under study at Cornell and elsewhere.</a:t>
            </a:r>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is the course “for”?</a:t>
            </a:r>
            <a:endParaRPr lang="en-US"/>
          </a:p>
        </p:txBody>
      </p:sp>
      <p:sp>
        <p:nvSpPr>
          <p:cNvPr id="3" name="Content Placeholder 2"/>
          <p:cNvSpPr>
            <a:spLocks noGrp="1"/>
          </p:cNvSpPr>
          <p:nvPr>
            <p:ph sz="quarter" idx="1"/>
          </p:nvPr>
        </p:nvSpPr>
        <p:spPr/>
        <p:txBody>
          <a:bodyPr>
            <a:normAutofit/>
          </a:bodyPr>
          <a:lstStyle/>
          <a:p>
            <a:r>
              <a:rPr lang="en-US" dirty="0" smtClean="0"/>
              <a:t>Most of our CS6410 students are either</a:t>
            </a:r>
          </a:p>
          <a:p>
            <a:pPr lvl="1"/>
            <a:r>
              <a:rPr lang="en-US" dirty="0" smtClean="0"/>
              <a:t>PhD students (but many are from non-CS fields, such as ECE, CAM, IS, </a:t>
            </a:r>
            <a:r>
              <a:rPr lang="en-US" dirty="0" err="1" smtClean="0"/>
              <a:t>etc</a:t>
            </a:r>
            <a:r>
              <a:rPr lang="en-US" dirty="0" smtClean="0"/>
              <a:t>)</a:t>
            </a:r>
          </a:p>
          <a:p>
            <a:pPr lvl="1"/>
            <a:r>
              <a:rPr lang="en-US" dirty="0" smtClean="0"/>
              <a:t>Two year MS students who might switch into PhD</a:t>
            </a:r>
          </a:p>
          <a:p>
            <a:pPr lvl="1"/>
            <a:r>
              <a:rPr lang="en-US" dirty="0" smtClean="0"/>
              <a:t>Undergraduates seriously considering a PhD</a:t>
            </a:r>
          </a:p>
          <a:p>
            <a:pPr lvl="1"/>
            <a:endParaRPr lang="en-US" dirty="0"/>
          </a:p>
          <a:p>
            <a:r>
              <a:rPr lang="en-US" dirty="0" smtClean="0"/>
              <a:t>Fall 2016: Too big to allow MEng students.  </a:t>
            </a:r>
          </a:p>
          <a:p>
            <a:pPr lvl="1"/>
            <a:r>
              <a:rPr lang="en-US" dirty="0" smtClean="0"/>
              <a:t>MEng program offers lots of other options; </a:t>
            </a:r>
          </a:p>
          <a:p>
            <a:pPr lvl="1"/>
            <a:r>
              <a:rPr lang="en-US" dirty="0" smtClean="0"/>
              <a:t>CS6410 has a unique role for the core CS PhD group</a:t>
            </a:r>
          </a:p>
        </p:txBody>
      </p:sp>
    </p:spTree>
    <p:extLst>
      <p:ext uri="{BB962C8B-B14F-4D97-AF65-F5344CB8AC3E}">
        <p14:creationId xmlns:p14="http://schemas.microsoft.com/office/powerpoint/2010/main" val="1080358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CS6410 versus just-read-papers</a:t>
            </a:r>
            <a:endParaRPr lang="en-US"/>
          </a:p>
        </p:txBody>
      </p:sp>
      <p:sp>
        <p:nvSpPr>
          <p:cNvPr id="3" name="Content Placeholder 2"/>
          <p:cNvSpPr>
            <a:spLocks noGrp="1"/>
          </p:cNvSpPr>
          <p:nvPr>
            <p:ph sz="quarter" idx="1"/>
          </p:nvPr>
        </p:nvSpPr>
        <p:spPr/>
        <p:txBody>
          <a:bodyPr/>
          <a:lstStyle/>
          <a:p>
            <a:r>
              <a:rPr lang="en-US" dirty="0" smtClean="0"/>
              <a:t>A paper on the </a:t>
            </a:r>
            <a:r>
              <a:rPr lang="en-US" dirty="0" err="1" smtClean="0"/>
              <a:t>Supercloud</a:t>
            </a:r>
            <a:r>
              <a:rPr lang="en-US" dirty="0" smtClean="0"/>
              <a:t> might just brag about how great it is, how well it scales, </a:t>
            </a:r>
            <a:r>
              <a:rPr lang="en-US" dirty="0" err="1" smtClean="0"/>
              <a:t>etc</a:t>
            </a:r>
            <a:endParaRPr lang="en-US" dirty="0" smtClean="0"/>
          </a:p>
          <a:p>
            <a:endParaRPr lang="en-US" dirty="0"/>
          </a:p>
          <a:p>
            <a:r>
              <a:rPr lang="en-US" dirty="0" smtClean="0"/>
              <a:t>Reality is often complex and reflects complex tensions and decisions that force compromises</a:t>
            </a:r>
          </a:p>
          <a:p>
            <a:endParaRPr lang="en-US" dirty="0"/>
          </a:p>
          <a:p>
            <a:r>
              <a:rPr lang="en-US" dirty="0" smtClean="0"/>
              <a:t>In CS6410 our goal is to be honest about systems: see what the authors had to say, but think outside of the box they were in when they wrote the papers</a:t>
            </a:r>
            <a:endParaRPr lang="en-US" dirty="0"/>
          </a:p>
        </p:txBody>
      </p:sp>
    </p:spTree>
    <p:extLst>
      <p:ext uri="{BB962C8B-B14F-4D97-AF65-F5344CB8AC3E}">
        <p14:creationId xmlns:p14="http://schemas.microsoft.com/office/powerpoint/2010/main" val="19880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Details</a:t>
            </a:r>
            <a:endParaRPr lang="en-US" dirty="0"/>
          </a:p>
        </p:txBody>
      </p:sp>
      <p:sp>
        <p:nvSpPr>
          <p:cNvPr id="73731" name="Rectangle 3"/>
          <p:cNvSpPr>
            <a:spLocks noGrp="1" noChangeArrowheads="1"/>
          </p:cNvSpPr>
          <p:nvPr>
            <p:ph sz="quarter" idx="1"/>
          </p:nvPr>
        </p:nvSpPr>
        <p:spPr/>
        <p:txBody>
          <a:bodyPr>
            <a:normAutofit/>
          </a:bodyPr>
          <a:lstStyle/>
          <a:p>
            <a:r>
              <a:rPr lang="en-US" dirty="0" smtClean="0"/>
              <a:t>Instructor: Hakim Weatherspoon</a:t>
            </a:r>
          </a:p>
          <a:p>
            <a:pPr lvl="1"/>
            <a:r>
              <a:rPr lang="en-US" dirty="0" smtClean="0"/>
              <a:t>hweather@cs.cornell.edu</a:t>
            </a:r>
          </a:p>
          <a:p>
            <a:pPr lvl="1"/>
            <a:r>
              <a:rPr lang="en-US" dirty="0" smtClean="0"/>
              <a:t>Office Location: 427 Gates</a:t>
            </a:r>
          </a:p>
          <a:p>
            <a:endParaRPr lang="en-US" dirty="0" smtClean="0"/>
          </a:p>
          <a:p>
            <a:r>
              <a:rPr lang="en-US" dirty="0" smtClean="0"/>
              <a:t>TA: Zhiming Shen</a:t>
            </a:r>
          </a:p>
          <a:p>
            <a:r>
              <a:rPr lang="en-US" dirty="0" smtClean="0"/>
              <a:t>Lectures:</a:t>
            </a:r>
          </a:p>
          <a:p>
            <a:pPr lvl="1"/>
            <a:r>
              <a:rPr lang="en-US" dirty="0" smtClean="0"/>
              <a:t>CS 6410: </a:t>
            </a:r>
            <a:r>
              <a:rPr lang="en-US" dirty="0" err="1" smtClean="0"/>
              <a:t>Tu</a:t>
            </a:r>
            <a:r>
              <a:rPr lang="en-US" dirty="0" smtClean="0"/>
              <a:t>, </a:t>
            </a:r>
            <a:r>
              <a:rPr lang="en-US" dirty="0" err="1" smtClean="0"/>
              <a:t>Th</a:t>
            </a:r>
            <a:r>
              <a:rPr lang="en-US" dirty="0" smtClean="0"/>
              <a:t>: 10:10 – 11:25 PM, 114 Gates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Course Help</a:t>
            </a:r>
            <a:endParaRPr lang="en-US"/>
          </a:p>
        </p:txBody>
      </p:sp>
      <p:sp>
        <p:nvSpPr>
          <p:cNvPr id="75779" name="Rectangle 3"/>
          <p:cNvSpPr>
            <a:spLocks noGrp="1" noChangeArrowheads="1"/>
          </p:cNvSpPr>
          <p:nvPr>
            <p:ph sz="quarter" idx="1"/>
          </p:nvPr>
        </p:nvSpPr>
        <p:spPr/>
        <p:txBody>
          <a:bodyPr/>
          <a:lstStyle/>
          <a:p>
            <a:r>
              <a:rPr lang="en-US" dirty="0" smtClean="0"/>
              <a:t>Course staff, office hours, announcements, </a:t>
            </a:r>
            <a:r>
              <a:rPr lang="en-US" dirty="0" err="1" smtClean="0"/>
              <a:t>etc</a:t>
            </a:r>
            <a:r>
              <a:rPr lang="en-US" dirty="0" smtClean="0"/>
              <a:t>:</a:t>
            </a:r>
          </a:p>
          <a:p>
            <a:pPr lvl="1"/>
            <a:r>
              <a:rPr lang="en-US" dirty="0" smtClean="0"/>
              <a:t>http://www.cs.cornell.edu/courses/cs6410/2016fa</a:t>
            </a:r>
          </a:p>
          <a:p>
            <a:pPr lvl="1"/>
            <a:endParaRPr lang="en-US" dirty="0" smtClean="0"/>
          </a:p>
          <a:p>
            <a:r>
              <a:rPr lang="en-US" dirty="0" smtClean="0"/>
              <a:t>Please look at the course syllabus: the list of papers is central to the whole concept of this class</a:t>
            </a:r>
          </a:p>
          <a:p>
            <a:endParaRPr lang="en-US" dirty="0" smtClean="0"/>
          </a:p>
          <a:p>
            <a:r>
              <a:rPr lang="en-US" dirty="0" smtClean="0"/>
              <a:t>Research project ideas are also listed there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Overview</a:t>
            </a:r>
            <a:endParaRPr lang="en-US" dirty="0"/>
          </a:p>
        </p:txBody>
      </p:sp>
      <p:sp>
        <p:nvSpPr>
          <p:cNvPr id="77827" name="Rectangle 3"/>
          <p:cNvSpPr>
            <a:spLocks noGrp="1" noChangeArrowheads="1"/>
          </p:cNvSpPr>
          <p:nvPr>
            <p:ph sz="quarter" idx="1"/>
          </p:nvPr>
        </p:nvSpPr>
        <p:spPr/>
        <p:txBody>
          <a:bodyPr>
            <a:normAutofit/>
          </a:bodyPr>
          <a:lstStyle/>
          <a:p>
            <a:r>
              <a:rPr lang="en-US" dirty="0" smtClean="0"/>
              <a:t>Prerequisite: </a:t>
            </a:r>
          </a:p>
          <a:p>
            <a:pPr lvl="1"/>
            <a:r>
              <a:rPr lang="en-US" dirty="0" smtClean="0"/>
              <a:t>Mastery of CS3410, CS 4410 material</a:t>
            </a:r>
          </a:p>
          <a:p>
            <a:pPr lvl="2"/>
            <a:r>
              <a:rPr lang="en-US" dirty="0" smtClean="0"/>
              <a:t>Fundamentals of computer architecture and OS design</a:t>
            </a:r>
          </a:p>
          <a:p>
            <a:pPr lvl="2"/>
            <a:r>
              <a:rPr lang="en-US" dirty="0" smtClean="0"/>
              <a:t>How parts of the OS are structured</a:t>
            </a:r>
          </a:p>
          <a:p>
            <a:pPr lvl="2"/>
            <a:r>
              <a:rPr lang="en-US" dirty="0" smtClean="0"/>
              <a:t>What algorithms are commonly used</a:t>
            </a:r>
          </a:p>
          <a:p>
            <a:pPr lvl="2"/>
            <a:r>
              <a:rPr lang="en-US" dirty="0" smtClean="0"/>
              <a:t>What are the mechanisms and policies used</a:t>
            </a:r>
          </a:p>
          <a:p>
            <a:pPr lvl="1"/>
            <a:r>
              <a:rPr lang="en-US" dirty="0" smtClean="0"/>
              <a:t>Some insights into storage systems, database systems “helpful”</a:t>
            </a:r>
          </a:p>
          <a:p>
            <a:pPr lvl="1"/>
            <a:r>
              <a:rPr lang="en-US" dirty="0" smtClean="0"/>
              <a:t>Some exposure to networks, web, basic security ideas like public keys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Topics:</a:t>
            </a:r>
            <a:endParaRPr lang="en-US" dirty="0"/>
          </a:p>
        </p:txBody>
      </p:sp>
      <p:sp>
        <p:nvSpPr>
          <p:cNvPr id="77827" name="Rectangle 3"/>
          <p:cNvSpPr>
            <a:spLocks noGrp="1" noChangeArrowheads="1"/>
          </p:cNvSpPr>
          <p:nvPr>
            <p:ph sz="quarter" idx="1"/>
          </p:nvPr>
        </p:nvSpPr>
        <p:spPr/>
        <p:txBody>
          <a:bodyPr>
            <a:normAutofit fontScale="92500" lnSpcReduction="10000"/>
          </a:bodyPr>
          <a:lstStyle/>
          <a:p>
            <a:r>
              <a:rPr lang="en-US" dirty="0" smtClean="0"/>
              <a:t>Operating Systems</a:t>
            </a:r>
          </a:p>
          <a:p>
            <a:pPr lvl="1"/>
            <a:r>
              <a:rPr lang="en-US" dirty="0" smtClean="0"/>
              <a:t>Core concepts, multicore, virtualization, uses of VMs, other kinds of “containment”, fighting worms/viruses.</a:t>
            </a:r>
          </a:p>
          <a:p>
            <a:r>
              <a:rPr lang="en-US" dirty="0" smtClean="0"/>
              <a:t>Cloud-scale stuff</a:t>
            </a:r>
          </a:p>
          <a:p>
            <a:pPr lvl="1"/>
            <a:r>
              <a:rPr lang="en-US" dirty="0" smtClean="0"/>
              <a:t>Storage systems for big data, Internet trends, </a:t>
            </a:r>
            <a:r>
              <a:rPr lang="en-US" dirty="0" err="1" smtClean="0"/>
              <a:t>OpenFlow</a:t>
            </a:r>
            <a:endParaRPr lang="en-US" dirty="0" smtClean="0"/>
          </a:p>
          <a:p>
            <a:r>
              <a:rPr lang="en-US" dirty="0" smtClean="0"/>
              <a:t>Foundational theory</a:t>
            </a:r>
          </a:p>
          <a:p>
            <a:pPr lvl="1"/>
            <a:r>
              <a:rPr lang="en-US" dirty="0" smtClean="0"/>
              <a:t>Models of distributed computing, state machine replication and atomicity, Byzantine Agreement.</a:t>
            </a:r>
          </a:p>
          <a:p>
            <a:pPr lvl="1"/>
            <a:r>
              <a:rPr lang="en-US" dirty="0" smtClean="0"/>
              <a:t>Impact of social networks, P2P models, Self-Stabilization</a:t>
            </a:r>
          </a:p>
          <a:p>
            <a:r>
              <a:rPr lang="en-US" dirty="0" smtClean="0"/>
              <a:t>A few lectures will focus on new trends: RDMA, </a:t>
            </a:r>
            <a:r>
              <a:rPr lang="en-US" dirty="0" err="1" smtClean="0"/>
              <a:t>BitCoin</a:t>
            </a:r>
            <a:r>
              <a:rPr lang="en-US" dirty="0" smtClean="0"/>
              <a:t> (a distributed protocol!), </a:t>
            </a:r>
            <a:r>
              <a:rPr lang="en-US" dirty="0" err="1" smtClean="0"/>
              <a:t>etc</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Readings</a:t>
            </a:r>
            <a:endParaRPr lang="en-US" dirty="0"/>
          </a:p>
        </p:txBody>
      </p:sp>
      <p:sp>
        <p:nvSpPr>
          <p:cNvPr id="79875" name="Rectangle 3"/>
          <p:cNvSpPr>
            <a:spLocks noGrp="1" noChangeArrowheads="1"/>
          </p:cNvSpPr>
          <p:nvPr>
            <p:ph sz="quarter" idx="1"/>
          </p:nvPr>
        </p:nvSpPr>
        <p:spPr/>
        <p:txBody>
          <a:bodyPr>
            <a:normAutofit fontScale="77500" lnSpcReduction="20000"/>
          </a:bodyPr>
          <a:lstStyle/>
          <a:p>
            <a:r>
              <a:rPr lang="en-US" dirty="0" smtClean="0"/>
              <a:t>Required reading for each lecture: 2 or 3 papers</a:t>
            </a:r>
          </a:p>
          <a:p>
            <a:pPr lvl="1"/>
            <a:r>
              <a:rPr lang="en-US" dirty="0" smtClean="0"/>
              <a:t>Reflecting contrasting approaches, competition, criticism,…</a:t>
            </a:r>
          </a:p>
          <a:p>
            <a:pPr lvl="1"/>
            <a:r>
              <a:rPr lang="en-US" dirty="0" smtClean="0"/>
              <a:t>Papers pulled from, best journals and conferences</a:t>
            </a:r>
          </a:p>
          <a:p>
            <a:pPr lvl="2"/>
            <a:r>
              <a:rPr lang="en-US" dirty="0" smtClean="0"/>
              <a:t>TOCS, SOSP, OSDI, …</a:t>
            </a:r>
          </a:p>
          <a:p>
            <a:pPr lvl="1"/>
            <a:r>
              <a:rPr lang="en-US" dirty="0" smtClean="0"/>
              <a:t>26 lectures, 54 (required) papers + 50 or so “recommended”!</a:t>
            </a:r>
          </a:p>
          <a:p>
            <a:pPr marL="685800" lvl="2" indent="0">
              <a:buNone/>
            </a:pPr>
            <a:endParaRPr lang="en-US" dirty="0" smtClean="0"/>
          </a:p>
          <a:p>
            <a:r>
              <a:rPr lang="en-US" dirty="0" smtClean="0"/>
              <a:t>Read papers before each class and bring notes</a:t>
            </a:r>
          </a:p>
          <a:p>
            <a:pPr lvl="1"/>
            <a:r>
              <a:rPr lang="en-US" dirty="0" smtClean="0"/>
              <a:t>takes ~2 to 4 </a:t>
            </a:r>
            <a:r>
              <a:rPr lang="en-US" dirty="0" err="1" smtClean="0"/>
              <a:t>hrs</a:t>
            </a:r>
            <a:r>
              <a:rPr lang="en-US" dirty="0" smtClean="0"/>
              <a:t> per paper, write notes and questions</a:t>
            </a:r>
          </a:p>
          <a:p>
            <a:pPr lvl="1"/>
            <a:endParaRPr lang="en-US" dirty="0" smtClean="0"/>
          </a:p>
          <a:p>
            <a:r>
              <a:rPr lang="en-US" dirty="0" smtClean="0"/>
              <a:t>Write a review and turn in at least one hour before class</a:t>
            </a:r>
          </a:p>
          <a:p>
            <a:pPr lvl="1"/>
            <a:r>
              <a:rPr lang="en-US" dirty="0" smtClean="0"/>
              <a:t>Turn on online via Course Management System (CMS)</a:t>
            </a:r>
          </a:p>
          <a:p>
            <a:pPr lvl="1"/>
            <a:r>
              <a:rPr lang="en-US" dirty="0" smtClean="0"/>
              <a:t>No late reviews will be accepted, but you can skip 4 of them</a:t>
            </a:r>
          </a:p>
          <a:p>
            <a:pPr lvl="1"/>
            <a:r>
              <a:rPr lang="en-US" dirty="0" smtClean="0"/>
              <a:t>Graded by the person doing that lecture on a simple √-,√,√+ basis plus written comments.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Mini-Projects</a:t>
            </a:r>
            <a:endParaRPr lang="en-US" dirty="0"/>
          </a:p>
        </p:txBody>
      </p:sp>
      <p:sp>
        <p:nvSpPr>
          <p:cNvPr id="3" name="Content Placeholder 2"/>
          <p:cNvSpPr>
            <a:spLocks noGrp="1"/>
          </p:cNvSpPr>
          <p:nvPr>
            <p:ph sz="quarter" idx="1"/>
          </p:nvPr>
        </p:nvSpPr>
        <p:spPr/>
        <p:txBody>
          <a:bodyPr/>
          <a:lstStyle/>
          <a:p>
            <a:r>
              <a:rPr lang="en-US" dirty="0" smtClean="0"/>
              <a:t>New, early part of semester</a:t>
            </a:r>
          </a:p>
          <a:p>
            <a:endParaRPr lang="en-US" dirty="0"/>
          </a:p>
          <a:p>
            <a:r>
              <a:rPr lang="en-US" dirty="0" smtClean="0"/>
              <a:t>Two of them</a:t>
            </a:r>
          </a:p>
          <a:p>
            <a:pPr lvl="1"/>
            <a:r>
              <a:rPr lang="en-US" dirty="0" smtClean="0"/>
              <a:t>Hands on experience with multicore parallelism in C or C++</a:t>
            </a:r>
          </a:p>
          <a:p>
            <a:pPr lvl="1"/>
            <a:endParaRPr lang="en-US" dirty="0"/>
          </a:p>
          <a:p>
            <a:pPr lvl="1"/>
            <a:r>
              <a:rPr lang="en-US" dirty="0" smtClean="0"/>
              <a:t>Hands on experience with cloud computing on EC2</a:t>
            </a:r>
            <a:endParaRPr lang="en-US" dirty="0"/>
          </a:p>
        </p:txBody>
      </p:sp>
    </p:spTree>
    <p:extLst>
      <p:ext uri="{BB962C8B-B14F-4D97-AF65-F5344CB8AC3E}">
        <p14:creationId xmlns:p14="http://schemas.microsoft.com/office/powerpoint/2010/main" val="1057543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Two small projects</a:t>
            </a:r>
            <a:endParaRPr lang="en-US" dirty="0"/>
          </a:p>
        </p:txBody>
      </p:sp>
      <p:sp>
        <p:nvSpPr>
          <p:cNvPr id="79875" name="Rectangle 3"/>
          <p:cNvSpPr>
            <a:spLocks noGrp="1" noChangeArrowheads="1"/>
          </p:cNvSpPr>
          <p:nvPr>
            <p:ph sz="quarter" idx="1"/>
          </p:nvPr>
        </p:nvSpPr>
        <p:spPr/>
        <p:txBody>
          <a:bodyPr>
            <a:normAutofit/>
          </a:bodyPr>
          <a:lstStyle/>
          <a:p>
            <a:r>
              <a:rPr lang="en-US" dirty="0" smtClean="0"/>
              <a:t>Goal: Get the rust off your systems skills!</a:t>
            </a:r>
          </a:p>
          <a:p>
            <a:endParaRPr lang="en-US" dirty="0"/>
          </a:p>
          <a:p>
            <a:r>
              <a:rPr lang="en-US" dirty="0" smtClean="0"/>
              <a:t>Mini-project one: Build a multi-threaded, multicore version of a TCP proxy, in C or C++.  Make it really, really fast.</a:t>
            </a:r>
          </a:p>
          <a:p>
            <a:endParaRPr lang="en-US" dirty="0"/>
          </a:p>
          <a:p>
            <a:r>
              <a:rPr lang="en-US" dirty="0" smtClean="0"/>
              <a:t>Mini-project two: Take a standard </a:t>
            </a:r>
            <a:r>
              <a:rPr lang="en-US" dirty="0" err="1" smtClean="0"/>
              <a:t>Paxos</a:t>
            </a:r>
            <a:r>
              <a:rPr lang="en-US" dirty="0" smtClean="0"/>
              <a:t> and run it on Amazon’s EC2 using Elastic Beanstalk.  Identify bottlenecks (we aren’t asking you to fix them)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About me (Robbert)...</a:t>
            </a:r>
            <a:endParaRPr lang="en-US" dirty="0"/>
          </a:p>
        </p:txBody>
      </p:sp>
      <p:sp>
        <p:nvSpPr>
          <p:cNvPr id="98307" name="Rectangle 3"/>
          <p:cNvSpPr>
            <a:spLocks noGrp="1" noChangeArrowheads="1"/>
          </p:cNvSpPr>
          <p:nvPr>
            <p:ph sz="quarter" idx="1"/>
          </p:nvPr>
        </p:nvSpPr>
        <p:spPr/>
        <p:txBody>
          <a:bodyPr>
            <a:norm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Writing Reviews</a:t>
            </a:r>
            <a:endParaRPr lang="en-US" dirty="0"/>
          </a:p>
        </p:txBody>
      </p:sp>
      <p:sp>
        <p:nvSpPr>
          <p:cNvPr id="79875" name="Rectangle 3"/>
          <p:cNvSpPr>
            <a:spLocks noGrp="1" noChangeArrowheads="1"/>
          </p:cNvSpPr>
          <p:nvPr>
            <p:ph sz="quarter" idx="1"/>
          </p:nvPr>
        </p:nvSpPr>
        <p:spPr/>
        <p:txBody>
          <a:bodyPr>
            <a:normAutofit fontScale="77500" lnSpcReduction="20000"/>
          </a:bodyPr>
          <a:lstStyle/>
          <a:p>
            <a:r>
              <a:rPr lang="en-US" smtClean="0"/>
              <a:t>Each student is required to prepare notes on each paper before class and to bring them to class for use in discussion. </a:t>
            </a:r>
          </a:p>
          <a:p>
            <a:r>
              <a:rPr lang="en-US" smtClean="0"/>
              <a:t>Your notes should list assumptions, innovative contributions and criticisms.  </a:t>
            </a:r>
          </a:p>
          <a:p>
            <a:pPr lvl="1"/>
            <a:r>
              <a:rPr lang="en-US" smtClean="0"/>
              <a:t>Every paper in the reading list has at least one major weakness.  </a:t>
            </a:r>
          </a:p>
          <a:p>
            <a:pPr lvl="1"/>
            <a:r>
              <a:rPr lang="en-US" smtClean="0"/>
              <a:t>Don’t channel the authors: your job is to see the bigger questions!</a:t>
            </a:r>
          </a:p>
          <a:p>
            <a:endParaRPr lang="en-US" smtClean="0"/>
          </a:p>
          <a:p>
            <a:r>
              <a:rPr lang="en-US" smtClean="0"/>
              <a:t>Turn paper reviews in online before class via CMS</a:t>
            </a:r>
          </a:p>
          <a:p>
            <a:pPr lvl="1"/>
            <a:r>
              <a:rPr lang="en-US" smtClean="0"/>
              <a:t>Be succinct—One  paragraph per paper</a:t>
            </a:r>
          </a:p>
          <a:p>
            <a:pPr lvl="2"/>
            <a:r>
              <a:rPr lang="en-US" smtClean="0"/>
              <a:t>Short summary of paper (two or three sentences)</a:t>
            </a:r>
          </a:p>
          <a:p>
            <a:pPr lvl="2"/>
            <a:r>
              <a:rPr lang="en-US" smtClean="0"/>
              <a:t>Two to three strengths/contributions</a:t>
            </a:r>
          </a:p>
          <a:p>
            <a:pPr lvl="2"/>
            <a:r>
              <a:rPr lang="en-US" smtClean="0"/>
              <a:t>and at least one weaknesses</a:t>
            </a:r>
          </a:p>
          <a:p>
            <a:pPr lvl="1"/>
            <a:r>
              <a:rPr lang="en-US" smtClean="0"/>
              <a:t>One paragraph to compare/contrast papers</a:t>
            </a:r>
          </a:p>
          <a:p>
            <a:pPr lvl="1"/>
            <a:r>
              <a:rPr lang="en-US" smtClean="0"/>
              <a:t>In all, turn in two to three paragraphs</a:t>
            </a:r>
          </a:p>
          <a:p>
            <a:pPr lvl="2"/>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Paper Presentations</a:t>
            </a:r>
            <a:endParaRPr lang="en-US" dirty="0"/>
          </a:p>
        </p:txBody>
      </p:sp>
      <p:sp>
        <p:nvSpPr>
          <p:cNvPr id="79875" name="Rectangle 3"/>
          <p:cNvSpPr>
            <a:spLocks noGrp="1" noChangeArrowheads="1"/>
          </p:cNvSpPr>
          <p:nvPr>
            <p:ph sz="quarter" idx="1"/>
          </p:nvPr>
        </p:nvSpPr>
        <p:spPr/>
        <p:txBody>
          <a:bodyPr>
            <a:normAutofit fontScale="85000" lnSpcReduction="20000"/>
          </a:bodyPr>
          <a:lstStyle/>
          <a:p>
            <a:r>
              <a:rPr lang="en-US" dirty="0" smtClean="0"/>
              <a:t>Ideally, each person will present a paper, depending on the stable class size</a:t>
            </a:r>
          </a:p>
          <a:p>
            <a:pPr lvl="1"/>
            <a:r>
              <a:rPr lang="en-US" dirty="0" smtClean="0"/>
              <a:t>Read and understand both required and suggested papers</a:t>
            </a:r>
          </a:p>
          <a:p>
            <a:pPr lvl="1"/>
            <a:r>
              <a:rPr lang="en-US" dirty="0" smtClean="0"/>
              <a:t>Learning to present a paper is a big part of the job!</a:t>
            </a:r>
          </a:p>
          <a:p>
            <a:pPr lvl="1"/>
            <a:r>
              <a:rPr lang="en-US" dirty="0" smtClean="0"/>
              <a:t>The presenting person also grades the essays for that topic</a:t>
            </a:r>
          </a:p>
          <a:p>
            <a:r>
              <a:rPr lang="en-US" dirty="0" smtClean="0"/>
              <a:t>Two and a half weeks ahead of time</a:t>
            </a:r>
          </a:p>
          <a:p>
            <a:pPr lvl="1"/>
            <a:r>
              <a:rPr lang="en-US" dirty="0" smtClean="0"/>
              <a:t>Meet with professor to agree on ideas to focus on</a:t>
            </a:r>
          </a:p>
          <a:p>
            <a:r>
              <a:rPr lang="en-US" dirty="0" smtClean="0"/>
              <a:t>One and a half weeks ahead of time</a:t>
            </a:r>
          </a:p>
          <a:p>
            <a:pPr lvl="1"/>
            <a:r>
              <a:rPr lang="en-US" dirty="0" smtClean="0"/>
              <a:t>Have presentation prepared and show slides or “chalk talk” to professor</a:t>
            </a:r>
          </a:p>
          <a:p>
            <a:r>
              <a:rPr lang="en-US" dirty="0" smtClean="0"/>
              <a:t>One week ahead of time</a:t>
            </a:r>
          </a:p>
          <a:p>
            <a:pPr lvl="1"/>
            <a:r>
              <a:rPr lang="en-US" dirty="0" smtClean="0"/>
              <a:t>Final review / do a number of dry-runs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Class Format</a:t>
            </a:r>
            <a:endParaRPr lang="en-US" dirty="0"/>
          </a:p>
        </p:txBody>
      </p:sp>
      <p:sp>
        <p:nvSpPr>
          <p:cNvPr id="79875" name="Rectangle 3"/>
          <p:cNvSpPr>
            <a:spLocks noGrp="1" noChangeArrowheads="1"/>
          </p:cNvSpPr>
          <p:nvPr>
            <p:ph sz="quarter" idx="1"/>
          </p:nvPr>
        </p:nvSpPr>
        <p:spPr/>
        <p:txBody>
          <a:bodyPr/>
          <a:lstStyle/>
          <a:p>
            <a:r>
              <a:rPr lang="en-US" smtClean="0"/>
              <a:t>45-50 minutes presentation, </a:t>
            </a:r>
          </a:p>
          <a:p>
            <a:r>
              <a:rPr lang="en-US" smtClean="0"/>
              <a:t>	30 minutes discussion/brainstorming. </a:t>
            </a:r>
          </a:p>
          <a:p>
            <a:pPr lvl="1"/>
            <a:r>
              <a:rPr lang="en-US" smtClean="0"/>
              <a:t>In that order, or mixed. </a:t>
            </a:r>
          </a:p>
          <a:p>
            <a:r>
              <a:rPr lang="en-US" smtClean="0"/>
              <a:t>All students are required to participate! </a:t>
            </a:r>
          </a:p>
          <a:p>
            <a:r>
              <a:rPr lang="en-US" smtClean="0"/>
              <a:t>Counts in final grading.</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Research Project</a:t>
            </a:r>
            <a:endParaRPr lang="en-US" dirty="0"/>
          </a:p>
        </p:txBody>
      </p:sp>
      <p:sp>
        <p:nvSpPr>
          <p:cNvPr id="79875" name="Rectangle 3"/>
          <p:cNvSpPr>
            <a:spLocks noGrp="1" noChangeArrowheads="1"/>
          </p:cNvSpPr>
          <p:nvPr>
            <p:ph sz="quarter" idx="1"/>
          </p:nvPr>
        </p:nvSpPr>
        <p:spPr>
          <a:xfrm>
            <a:off x="612648" y="1600200"/>
            <a:ext cx="8153400" cy="5257800"/>
          </a:xfrm>
        </p:spPr>
        <p:txBody>
          <a:bodyPr>
            <a:normAutofit fontScale="92500" lnSpcReduction="20000"/>
          </a:bodyPr>
          <a:lstStyle/>
          <a:p>
            <a:r>
              <a:rPr lang="en-US" dirty="0" smtClean="0"/>
              <a:t>One </a:t>
            </a:r>
            <a:r>
              <a:rPr lang="en-US" dirty="0" smtClean="0"/>
              <a:t>research</a:t>
            </a:r>
            <a:r>
              <a:rPr lang="en-US" dirty="0" smtClean="0"/>
              <a:t> </a:t>
            </a:r>
            <a:r>
              <a:rPr lang="en-US" dirty="0" smtClean="0"/>
              <a:t>project per person</a:t>
            </a:r>
          </a:p>
          <a:p>
            <a:pPr lvl="1"/>
            <a:r>
              <a:rPr lang="en-US" dirty="0" smtClean="0"/>
              <a:t>Can work individually or in </a:t>
            </a:r>
            <a:r>
              <a:rPr lang="en-US" dirty="0" smtClean="0"/>
              <a:t>pairs</a:t>
            </a:r>
          </a:p>
          <a:p>
            <a:pPr lvl="1"/>
            <a:r>
              <a:rPr lang="en-US" dirty="0" smtClean="0"/>
              <a:t>Further, often can turn research agenda in separate research area into a </a:t>
            </a:r>
            <a:r>
              <a:rPr lang="en-US" smtClean="0"/>
              <a:t>systems project</a:t>
            </a:r>
            <a:endParaRPr lang="en-US" dirty="0" smtClean="0"/>
          </a:p>
          <a:p>
            <a:r>
              <a:rPr lang="en-US" dirty="0" smtClean="0"/>
              <a:t>Initial proposal of project topic – due mid-September</a:t>
            </a:r>
          </a:p>
          <a:p>
            <a:r>
              <a:rPr lang="en-US" dirty="0" smtClean="0"/>
              <a:t>Survey of area (related works)–due begin of October</a:t>
            </a:r>
          </a:p>
          <a:p>
            <a:endParaRPr lang="en-US" dirty="0" smtClean="0"/>
          </a:p>
          <a:p>
            <a:r>
              <a:rPr lang="en-US" dirty="0" smtClean="0"/>
              <a:t>Midterm draft paper – due begin of November</a:t>
            </a:r>
          </a:p>
          <a:p>
            <a:r>
              <a:rPr lang="en-US" dirty="0" smtClean="0"/>
              <a:t>Peer reviews—due a week later</a:t>
            </a:r>
          </a:p>
          <a:p>
            <a:endParaRPr lang="en-US" dirty="0" smtClean="0"/>
          </a:p>
          <a:p>
            <a:r>
              <a:rPr lang="en-US" dirty="0" smtClean="0"/>
              <a:t>Final demo/presentation–due begin of December</a:t>
            </a:r>
          </a:p>
          <a:p>
            <a:r>
              <a:rPr lang="en-US" dirty="0" smtClean="0"/>
              <a:t>Final project report – due a week later</a:t>
            </a:r>
          </a:p>
        </p:txBody>
      </p:sp>
    </p:spTree>
    <p:extLst>
      <p:ext uri="{BB962C8B-B14F-4D97-AF65-F5344CB8AC3E}">
        <p14:creationId xmlns:p14="http://schemas.microsoft.com/office/powerpoint/2010/main" val="3119387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Project Suggestions</a:t>
            </a:r>
            <a:endParaRPr lang="en-US" dirty="0"/>
          </a:p>
        </p:txBody>
      </p:sp>
      <p:sp>
        <p:nvSpPr>
          <p:cNvPr id="79875" name="Rectangle 3"/>
          <p:cNvSpPr>
            <a:spLocks noGrp="1" noChangeArrowheads="1"/>
          </p:cNvSpPr>
          <p:nvPr>
            <p:ph sz="quarter" idx="1"/>
          </p:nvPr>
        </p:nvSpPr>
        <p:spPr>
          <a:xfrm>
            <a:off x="612648" y="1600200"/>
            <a:ext cx="8153400" cy="5105400"/>
          </a:xfrm>
        </p:spPr>
        <p:txBody>
          <a:bodyPr>
            <a:normAutofit fontScale="77500" lnSpcReduction="20000"/>
          </a:bodyPr>
          <a:lstStyle/>
          <a:p>
            <a:r>
              <a:rPr lang="en-US" dirty="0" err="1" smtClean="0"/>
              <a:t>Supercloud</a:t>
            </a:r>
            <a:r>
              <a:rPr lang="en-US" dirty="0" smtClean="0"/>
              <a:t> related projects</a:t>
            </a:r>
          </a:p>
          <a:p>
            <a:r>
              <a:rPr lang="en-US" dirty="0" smtClean="0"/>
              <a:t>New cloud-scale computing services, perhaps focused on applications such as the smart power grid, smart self-driving cars, internet of things, smart homes</a:t>
            </a:r>
          </a:p>
          <a:p>
            <a:r>
              <a:rPr lang="en-US" dirty="0"/>
              <a:t>Operating system features to better leverage RDMA</a:t>
            </a:r>
          </a:p>
          <a:p>
            <a:r>
              <a:rPr lang="en-US" dirty="0"/>
              <a:t>Software defined network infrastructure on the systems or network side (as distinct from Nate’s focus on the PL side</a:t>
            </a:r>
            <a:r>
              <a:rPr lang="en-US" dirty="0" smtClean="0"/>
              <a:t>)</a:t>
            </a:r>
            <a:endParaRPr lang="en-US" dirty="0"/>
          </a:p>
          <a:p>
            <a:r>
              <a:rPr lang="en-US" dirty="0" smtClean="0"/>
              <a:t>Study the security and distributed systems properties of </a:t>
            </a:r>
            <a:r>
              <a:rPr lang="en-US" dirty="0" err="1" smtClean="0"/>
              <a:t>BitCoin</a:t>
            </a:r>
            <a:endParaRPr lang="en-US" dirty="0" smtClean="0"/>
          </a:p>
          <a:p>
            <a:r>
              <a:rPr lang="en-US" dirty="0" smtClean="0"/>
              <a:t>New systems concepts aimed at better supporting “self aware” applications in cloud computing settings (or even in other settings)</a:t>
            </a:r>
          </a:p>
          <a:p>
            <a:r>
              <a:rPr lang="en-US" dirty="0" smtClean="0"/>
              <a:t>Building better memory-mapped file systems: current model has become outmoded and awkward</a:t>
            </a:r>
          </a:p>
          <a:p>
            <a:r>
              <a:rPr lang="en-US" dirty="0" smtClean="0"/>
              <a:t>Tools for improving development of super fast multicore applications like the one in mini-project one.  </a:t>
            </a:r>
            <a:endParaRPr lang="en-US" dirty="0"/>
          </a:p>
          <a:p>
            <a:r>
              <a:rPr lang="en-US" dirty="0" smtClean="0"/>
              <a:t>… and you can invent more of your own!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Important Project Deadlines</a:t>
            </a:r>
            <a:endParaRPr lang="en-US" dirty="0"/>
          </a:p>
        </p:txBody>
      </p:sp>
      <p:graphicFrame>
        <p:nvGraphicFramePr>
          <p:cNvPr id="4" name="Group 42"/>
          <p:cNvGraphicFramePr>
            <a:graphicFrameLocks noGrp="1"/>
          </p:cNvGraphicFramePr>
          <p:nvPr>
            <p:extLst>
              <p:ext uri="{D42A27DB-BD31-4B8C-83A1-F6EECF244321}">
                <p14:modId xmlns:p14="http://schemas.microsoft.com/office/powerpoint/2010/main" val="630770733"/>
              </p:ext>
            </p:extLst>
          </p:nvPr>
        </p:nvGraphicFramePr>
        <p:xfrm>
          <a:off x="1600200" y="2438400"/>
          <a:ext cx="6705600" cy="2743200"/>
        </p:xfrm>
        <a:graphic>
          <a:graphicData uri="http://schemas.openxmlformats.org/drawingml/2006/table">
            <a:tbl>
              <a:tblPr/>
              <a:tblGrid>
                <a:gridCol w="1173480">
                  <a:extLst>
                    <a:ext uri="{9D8B030D-6E8A-4147-A177-3AD203B41FA5}">
                      <a16:colId xmlns:a16="http://schemas.microsoft.com/office/drawing/2014/main" val="20000"/>
                    </a:ext>
                  </a:extLst>
                </a:gridCol>
                <a:gridCol w="5532120">
                  <a:extLst>
                    <a:ext uri="{9D8B030D-6E8A-4147-A177-3AD203B41FA5}">
                      <a16:colId xmlns:a16="http://schemas.microsoft.com/office/drawing/2014/main" val="20001"/>
                    </a:ext>
                  </a:extLst>
                </a:gridCol>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9/9</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9/23</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(Oct)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06" charset="0"/>
                        </a:rPr>
                        <a:t>Discuss project topic with </a:t>
                      </a:r>
                      <a:r>
                        <a:rPr kumimoji="0" lang="en-US" sz="2400" b="0" i="0" u="none" strike="noStrike" cap="none" normalizeH="0" baseline="0" dirty="0" smtClean="0">
                          <a:ln>
                            <a:noFill/>
                          </a:ln>
                          <a:solidFill>
                            <a:schemeClr val="tx1"/>
                          </a:solidFill>
                          <a:effectLst/>
                          <a:latin typeface="Times New Roman" pitchFamily="-106" charset="0"/>
                        </a:rPr>
                        <a:t>Zhiming/Hakim</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11/4</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12/2</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12/10</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CS 6410: Grading</a:t>
            </a:r>
            <a:endParaRPr lang="en-US" dirty="0"/>
          </a:p>
        </p:txBody>
      </p:sp>
      <p:sp>
        <p:nvSpPr>
          <p:cNvPr id="81923" name="Rectangle 3"/>
          <p:cNvSpPr>
            <a:spLocks noGrp="1" noChangeArrowheads="1"/>
          </p:cNvSpPr>
          <p:nvPr>
            <p:ph sz="quarter" idx="1"/>
          </p:nvPr>
        </p:nvSpPr>
        <p:spPr/>
        <p:txBody>
          <a:bodyPr>
            <a:normAutofit fontScale="77500" lnSpcReduction="20000"/>
          </a:bodyPr>
          <a:lstStyle/>
          <a:p>
            <a:r>
              <a:rPr lang="en-US" dirty="0" smtClean="0"/>
              <a:t>Class Participation  ~ 40%</a:t>
            </a:r>
          </a:p>
          <a:p>
            <a:pPr lvl="1"/>
            <a:r>
              <a:rPr lang="en-US" dirty="0" smtClean="0"/>
              <a:t>lead presentation, reading papers, write reviews, participation in class discussion</a:t>
            </a:r>
          </a:p>
          <a:p>
            <a:pPr lvl="1"/>
            <a:endParaRPr lang="en-US" dirty="0" smtClean="0"/>
          </a:p>
          <a:p>
            <a:r>
              <a:rPr lang="en-US" dirty="0" smtClean="0"/>
              <a:t>Projects ~  50%</a:t>
            </a:r>
          </a:p>
          <a:p>
            <a:pPr lvl="1"/>
            <a:r>
              <a:rPr lang="en-US" dirty="0" smtClean="0"/>
              <a:t>Probably 10% will be the two mini-projects, 40% the big term one</a:t>
            </a:r>
          </a:p>
          <a:p>
            <a:pPr lvl="1"/>
            <a:r>
              <a:rPr lang="en-US" dirty="0" smtClean="0"/>
              <a:t>Proposal, survey, draft, peer review, final demo/paper</a:t>
            </a:r>
          </a:p>
          <a:p>
            <a:endParaRPr lang="en-US" dirty="0" smtClean="0"/>
          </a:p>
          <a:p>
            <a:r>
              <a:rPr lang="en-US" dirty="0" smtClean="0"/>
              <a:t>Subjective ~ 10%</a:t>
            </a:r>
          </a:p>
          <a:p>
            <a:pPr lvl="1"/>
            <a:endParaRPr lang="en-US" dirty="0" smtClean="0"/>
          </a:p>
          <a:p>
            <a:pPr lvl="1"/>
            <a:endParaRPr lang="en-US" dirty="0" smtClean="0"/>
          </a:p>
          <a:p>
            <a:r>
              <a:rPr lang="en-US" dirty="0" smtClean="0"/>
              <a:t>This is a rough guide</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Academic Integrity</a:t>
            </a:r>
            <a:endParaRPr lang="en-US" dirty="0"/>
          </a:p>
        </p:txBody>
      </p:sp>
      <p:sp>
        <p:nvSpPr>
          <p:cNvPr id="83971" name="Rectangle 3"/>
          <p:cNvSpPr>
            <a:spLocks noGrp="1" noChangeArrowheads="1"/>
          </p:cNvSpPr>
          <p:nvPr>
            <p:ph sz="quarter" idx="1"/>
          </p:nvPr>
        </p:nvSpPr>
        <p:spPr/>
        <p:txBody>
          <a:bodyPr>
            <a:normAutofit fontScale="62500" lnSpcReduction="20000"/>
          </a:bodyPr>
          <a:lstStyle/>
          <a:p>
            <a:r>
              <a:rPr lang="en-US" dirty="0" smtClean="0"/>
              <a:t>Submitted work should be your own</a:t>
            </a:r>
          </a:p>
          <a:p>
            <a:endParaRPr lang="en-US" dirty="0" smtClean="0"/>
          </a:p>
          <a:p>
            <a:r>
              <a:rPr lang="en-US" dirty="0" smtClean="0"/>
              <a:t>Acceptable collaboration:</a:t>
            </a:r>
          </a:p>
          <a:p>
            <a:pPr lvl="1"/>
            <a:r>
              <a:rPr lang="en-US" dirty="0" smtClean="0"/>
              <a:t>Clarify problem, C syntax doubts, debugging strategy</a:t>
            </a:r>
          </a:p>
          <a:p>
            <a:pPr lvl="1"/>
            <a:r>
              <a:rPr lang="en-US" dirty="0" smtClean="0"/>
              <a:t>You may use any idea from any other person or group in the class or out, provided you </a:t>
            </a:r>
            <a:r>
              <a:rPr lang="en-US" b="1" u="sng" dirty="0" smtClean="0"/>
              <a:t>clearly</a:t>
            </a:r>
            <a:r>
              <a:rPr lang="en-US" dirty="0" smtClean="0"/>
              <a:t> </a:t>
            </a:r>
            <a:r>
              <a:rPr lang="en-US" i="1" dirty="0" smtClean="0"/>
              <a:t>state what you have borrowed and from whom</a:t>
            </a:r>
            <a:r>
              <a:rPr lang="en-US" dirty="0" smtClean="0"/>
              <a:t>.</a:t>
            </a:r>
          </a:p>
          <a:p>
            <a:pPr lvl="1"/>
            <a:r>
              <a:rPr lang="en-US" dirty="0" smtClean="0"/>
              <a:t>If you do not provide a citation (i.e. you turn other people's work in as your own) that is cheating.</a:t>
            </a:r>
          </a:p>
          <a:p>
            <a:pPr lvl="1"/>
            <a:endParaRPr lang="en-US" dirty="0" smtClean="0"/>
          </a:p>
          <a:p>
            <a:r>
              <a:rPr lang="en-US" dirty="0" smtClean="0"/>
              <a:t>Dishonesty has no place in any community</a:t>
            </a:r>
          </a:p>
          <a:p>
            <a:pPr lvl="1"/>
            <a:r>
              <a:rPr lang="en-US" dirty="0" smtClean="0"/>
              <a:t>May NOT be in possession of someone else’s homework/project</a:t>
            </a:r>
          </a:p>
          <a:p>
            <a:pPr lvl="1"/>
            <a:r>
              <a:rPr lang="en-US" dirty="0" smtClean="0"/>
              <a:t>May NOT copy code from another group</a:t>
            </a:r>
          </a:p>
          <a:p>
            <a:pPr lvl="1"/>
            <a:r>
              <a:rPr lang="en-US" dirty="0" smtClean="0"/>
              <a:t>May NOT copy, collaborate or share homework/assignments</a:t>
            </a:r>
          </a:p>
          <a:p>
            <a:pPr lvl="1"/>
            <a:r>
              <a:rPr lang="en-US" dirty="0" smtClean="0"/>
              <a:t>University Academic Integrity rules are the general guidelines</a:t>
            </a:r>
          </a:p>
          <a:p>
            <a:pPr lvl="1"/>
            <a:endParaRPr lang="en-US" dirty="0" smtClean="0"/>
          </a:p>
          <a:p>
            <a:r>
              <a:rPr lang="en-US" dirty="0" smtClean="0"/>
              <a:t>Penalty can be as severe as an ‘F’ in CS 6410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Stress, Health and Wellness</a:t>
            </a:r>
            <a:endParaRPr lang="en-US" dirty="0"/>
          </a:p>
        </p:txBody>
      </p:sp>
      <p:sp>
        <p:nvSpPr>
          <p:cNvPr id="83971" name="Rectangle 3"/>
          <p:cNvSpPr>
            <a:spLocks noGrp="1" noChangeArrowheads="1"/>
          </p:cNvSpPr>
          <p:nvPr>
            <p:ph sz="quarter" idx="1"/>
          </p:nvPr>
        </p:nvSpPr>
        <p:spPr/>
        <p:txBody>
          <a:bodyPr/>
          <a:lstStyle/>
          <a:p>
            <a:r>
              <a:rPr lang="en-US" smtClean="0"/>
              <a:t>Need to pace yourself to manage stress</a:t>
            </a:r>
          </a:p>
          <a:p>
            <a:pPr lvl="1"/>
            <a:r>
              <a:rPr lang="en-US" smtClean="0"/>
              <a:t>Need regular sleep, eating, and exercising</a:t>
            </a:r>
          </a:p>
          <a:p>
            <a:endParaRPr lang="en-US" smtClean="0"/>
          </a:p>
          <a:p>
            <a:r>
              <a:rPr lang="en-US" smtClean="0"/>
              <a:t>Don’t miss class... but....</a:t>
            </a:r>
          </a:p>
          <a:p>
            <a:endParaRPr lang="en-US" smtClean="0"/>
          </a:p>
          <a:p>
            <a:r>
              <a:rPr lang="en-US" smtClean="0"/>
              <a:t>Do not come to class sick (with the flu)!</a:t>
            </a:r>
          </a:p>
          <a:p>
            <a:pPr lvl="1"/>
            <a:r>
              <a:rPr lang="en-US" smtClean="0"/>
              <a:t>Email me ahead of time that you are not feeling well</a:t>
            </a:r>
          </a:p>
          <a:p>
            <a:pPr lvl="1"/>
            <a:r>
              <a:rPr lang="en-US" smtClean="0"/>
              <a:t>People not usually sick more than once in a semester</a:t>
            </a:r>
          </a:p>
          <a:p>
            <a:pPr lvl="1"/>
            <a:endParaRPr lang="en-US" smtClean="0"/>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Before Next time</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10000"/>
          </a:bodyPr>
          <a:lstStyle/>
          <a:p>
            <a:r>
              <a:rPr lang="en-US" dirty="0" smtClean="0"/>
              <a:t>Rank-order 2 papers to present (first and second half)</a:t>
            </a:r>
          </a:p>
          <a:p>
            <a:r>
              <a:rPr lang="en-US" dirty="0" smtClean="0"/>
              <a:t>Read first papers below and write review</a:t>
            </a:r>
          </a:p>
          <a:p>
            <a:pPr lvl="1"/>
            <a:r>
              <a:rPr lang="en-US" dirty="0" smtClean="0"/>
              <a:t>End-to-end arguments in system design, J.H. </a:t>
            </a:r>
            <a:r>
              <a:rPr lang="en-US" dirty="0" err="1" smtClean="0"/>
              <a:t>Saltzer</a:t>
            </a:r>
            <a:r>
              <a:rPr lang="en-US" dirty="0" smtClean="0"/>
              <a:t>, D.P. Reed, D.D. Clark. ACM Transactions on Computer Systems  Volume 2, Issue 4 (November 1984), pages 277--288.</a:t>
            </a:r>
          </a:p>
          <a:p>
            <a:pPr marL="365760" lvl="1" indent="0">
              <a:buNone/>
            </a:pPr>
            <a:r>
              <a:rPr lang="en-US" dirty="0" smtClean="0"/>
              <a:t>	http://portal.acm.org/citation.cfm?id=357402</a:t>
            </a:r>
          </a:p>
          <a:p>
            <a:pPr lvl="1"/>
            <a:r>
              <a:rPr lang="en-US" dirty="0" smtClean="0"/>
              <a:t>Hints for computer system design, B. Lampson. Proceedings of the Ninth ACM Symposium on Operating Systems Principles (Bretton Woods, New Hampshire, United States) 1983, pages 33--48.</a:t>
            </a:r>
          </a:p>
          <a:p>
            <a:pPr marL="365760" lvl="1" indent="0">
              <a:buNone/>
            </a:pPr>
            <a:r>
              <a:rPr lang="en-US" dirty="0" smtClean="0"/>
              <a:t>	http://portal.acm.org/citation.cfm?id=806614</a:t>
            </a:r>
          </a:p>
          <a:p>
            <a:r>
              <a:rPr lang="en-US" dirty="0" smtClean="0"/>
              <a:t>Miniproject0</a:t>
            </a:r>
          </a:p>
          <a:p>
            <a:pPr lvl="1"/>
            <a:r>
              <a:rPr lang="en-US" dirty="0" smtClean="0"/>
              <a:t>Using Amazon’s EC2/S3 infrastructure</a:t>
            </a:r>
          </a:p>
          <a:p>
            <a:r>
              <a:rPr lang="en-US" dirty="0" smtClean="0"/>
              <a:t>Check website for updated schedule</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Goals for Today</a:t>
            </a:r>
            <a:endParaRPr lang="en-US"/>
          </a:p>
        </p:txBody>
      </p:sp>
      <p:sp>
        <p:nvSpPr>
          <p:cNvPr id="71683" name="Rectangle 3"/>
          <p:cNvSpPr>
            <a:spLocks noGrp="1" noChangeArrowheads="1"/>
          </p:cNvSpPr>
          <p:nvPr>
            <p:ph sz="quarter" idx="1"/>
          </p:nvPr>
        </p:nvSpPr>
        <p:spPr/>
        <p:txBody>
          <a:bodyPr/>
          <a:lstStyle/>
          <a:p>
            <a:r>
              <a:rPr lang="en-US" smtClean="0"/>
              <a:t>What is CS6410 “about”?</a:t>
            </a:r>
          </a:p>
          <a:p>
            <a:pPr lvl="1"/>
            <a:r>
              <a:rPr lang="en-US" smtClean="0"/>
              <a:t>What will be covered, and what background is assumed?</a:t>
            </a:r>
          </a:p>
          <a:p>
            <a:pPr lvl="1"/>
            <a:r>
              <a:rPr lang="en-US" smtClean="0"/>
              <a:t>Why take this course?</a:t>
            </a:r>
          </a:p>
          <a:p>
            <a:pPr lvl="1"/>
            <a:r>
              <a:rPr lang="en-US" smtClean="0"/>
              <a:t>How does this class operate?</a:t>
            </a:r>
          </a:p>
          <a:p>
            <a:pPr lvl="1"/>
            <a:r>
              <a:rPr lang="en-US" smtClean="0"/>
              <a:t>Class details</a:t>
            </a:r>
          </a:p>
          <a:p>
            <a:endParaRPr lang="en-US" smtClean="0"/>
          </a:p>
          <a:p>
            <a:r>
              <a:rPr lang="en-US" smtClean="0"/>
              <a:t>Non-goal: We won’t have a real lecture today</a:t>
            </a:r>
          </a:p>
          <a:p>
            <a:pPr lvl="1"/>
            <a:r>
              <a:rPr lang="en-US" smtClean="0"/>
              <a:t>This is because our lectures are always tied to readings</a:t>
            </a:r>
          </a:p>
          <a:p>
            <a:endParaRPr lang="en-US"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Coverage</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The course is about the cutting edge in computer systems – the topics that people at conferences like ACM Symposium on Operating Systems Principles (SOSP) and the Usenix Conference on Operating Systems Design and Implementation (OSDI) love</a:t>
            </a:r>
          </a:p>
          <a:p>
            <a:r>
              <a:rPr lang="en-US" smtClean="0"/>
              <a:t>We look at a mix of topics:</a:t>
            </a:r>
          </a:p>
          <a:p>
            <a:pPr lvl="1"/>
            <a:r>
              <a:rPr lang="en-US" smtClean="0"/>
              <a:t>Classic insights and classic systems that taught us a great deal or that distilled key findings into useable platform technologies</a:t>
            </a:r>
          </a:p>
          <a:p>
            <a:pPr lvl="1"/>
            <a:r>
              <a:rPr lang="en-US" smtClean="0"/>
              <a:t>Fundamental (applied theory) side of these questions</a:t>
            </a:r>
          </a:p>
          <a:p>
            <a:pPr lvl="1"/>
            <a:r>
              <a:rPr lang="en-US" smtClean="0"/>
              <a:t>New topics that have people excited right now</a:t>
            </a:r>
            <a:endParaRPr lang="en-US"/>
          </a:p>
        </p:txBody>
      </p:sp>
    </p:spTree>
    <p:extLst>
      <p:ext uri="{BB962C8B-B14F-4D97-AF65-F5344CB8AC3E}">
        <p14:creationId xmlns:p14="http://schemas.microsoft.com/office/powerpoint/2010/main" val="244633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Lots of work required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First and foremost: </a:t>
            </a:r>
            <a:r>
              <a:rPr lang="en-US" dirty="0"/>
              <a:t>A</a:t>
            </a:r>
            <a:r>
              <a:rPr lang="en-US" dirty="0" smtClean="0"/>
              <a:t>ttend every class, participate</a:t>
            </a:r>
          </a:p>
          <a:p>
            <a:pPr lvl="1"/>
            <a:r>
              <a:rPr lang="en-US" dirty="0" smtClean="0"/>
              <a:t>You’ll need to do a lot of reading.</a:t>
            </a:r>
          </a:p>
          <a:p>
            <a:pPr lvl="1"/>
            <a:r>
              <a:rPr lang="en-US" dirty="0" smtClean="0"/>
              <a:t>You’ll write a short (</a:t>
            </a:r>
            <a:r>
              <a:rPr lang="en-US" b="1" dirty="0"/>
              <a:t>1</a:t>
            </a:r>
            <a:r>
              <a:rPr lang="en-US" b="1" dirty="0" smtClean="0"/>
              <a:t> paragraph</a:t>
            </a:r>
            <a:r>
              <a:rPr lang="en-US" dirty="0" smtClean="0"/>
              <a:t>) summary of the papers each time</a:t>
            </a:r>
          </a:p>
          <a:p>
            <a:pPr lvl="1"/>
            <a:r>
              <a:rPr lang="en-US" dirty="0" smtClean="0"/>
              <a:t>Whoever presents the paper that day grades these (</a:t>
            </a:r>
            <a:r>
              <a:rPr lang="en-US" i="1" dirty="0" smtClean="0">
                <a:sym typeface="Symbol" panose="05050102010706020507" pitchFamily="18" charset="2"/>
              </a:rPr>
              <a:t>-, , +)</a:t>
            </a:r>
          </a:p>
          <a:p>
            <a:pPr lvl="1"/>
            <a:r>
              <a:rPr lang="en-US" dirty="0" smtClean="0">
                <a:sym typeface="Symbol" panose="05050102010706020507" pitchFamily="18" charset="2"/>
              </a:rPr>
              <a:t>You can skip up to 4 of them, whenever you like.  Hand in “I’m skipping this one” and the grader will record that.  But not more than 4.</a:t>
            </a:r>
            <a:endParaRPr lang="en-US" dirty="0"/>
          </a:p>
          <a:p>
            <a:r>
              <a:rPr lang="en-US" dirty="0" smtClean="0"/>
              <a:t>You’ll have two “</a:t>
            </a:r>
            <a:r>
              <a:rPr lang="en-US" dirty="0" err="1" smtClean="0"/>
              <a:t>miniprojects</a:t>
            </a:r>
            <a:r>
              <a:rPr lang="en-US" dirty="0" smtClean="0"/>
              <a:t>” during first six weeks</a:t>
            </a:r>
          </a:p>
          <a:p>
            <a:pPr lvl="1"/>
            <a:r>
              <a:rPr lang="en-US" dirty="0" smtClean="0"/>
              <a:t>Build a parallel version TCP proxy: Initially single threaded, then multi-threaded and/or event based</a:t>
            </a:r>
          </a:p>
          <a:p>
            <a:pPr lvl="1"/>
            <a:r>
              <a:rPr lang="en-US" dirty="0" smtClean="0"/>
              <a:t>Distributed coordination service running on EC2 (use a preexisting version of </a:t>
            </a:r>
            <a:r>
              <a:rPr lang="en-US" dirty="0" err="1" smtClean="0"/>
              <a:t>Paxos</a:t>
            </a:r>
            <a:r>
              <a:rPr lang="en-US" dirty="0" smtClean="0"/>
              <a:t>, and access it via Elastic Beanstalk).  Study to identify bottlenecks, but no need to change the version of </a:t>
            </a:r>
            <a:r>
              <a:rPr lang="en-US" dirty="0" err="1" smtClean="0"/>
              <a:t>Paxos</a:t>
            </a:r>
            <a:r>
              <a:rPr lang="en-US" dirty="0" smtClean="0"/>
              <a:t> we provide</a:t>
            </a:r>
          </a:p>
          <a:p>
            <a:r>
              <a:rPr lang="en-US" dirty="0" smtClean="0"/>
              <a:t>Then will do a more substantial semester-long independent project</a:t>
            </a:r>
          </a:p>
          <a:p>
            <a:r>
              <a:rPr lang="en-US" dirty="0"/>
              <a:t>S</a:t>
            </a:r>
            <a:r>
              <a:rPr lang="en-US" dirty="0" smtClean="0"/>
              <a:t>tudents need to present a paper.  Required</a:t>
            </a:r>
            <a:endParaRPr lang="en-US" dirty="0"/>
          </a:p>
        </p:txBody>
      </p:sp>
    </p:spTree>
    <p:extLst>
      <p:ext uri="{BB962C8B-B14F-4D97-AF65-F5344CB8AC3E}">
        <p14:creationId xmlns:p14="http://schemas.microsoft.com/office/powerpoint/2010/main" val="113451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Takeway</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You could probably take one other class too</a:t>
            </a:r>
          </a:p>
          <a:p>
            <a:endParaRPr lang="en-US" dirty="0"/>
          </a:p>
          <a:p>
            <a:r>
              <a:rPr lang="en-US" dirty="0" smtClean="0"/>
              <a:t>But if you have any desire to have any kind of life at all, plus to begin to explore a research area, you can’t take more than two classes like this!</a:t>
            </a:r>
          </a:p>
          <a:p>
            <a:endParaRPr lang="en-US" dirty="0"/>
          </a:p>
          <a:p>
            <a:r>
              <a:rPr lang="en-US" dirty="0" smtClean="0"/>
              <a:t>Not so much that it is “hard” (by and large, systems isn’t about hard ideas so much as challenging engineering), but it definitely takes time</a:t>
            </a:r>
            <a:endParaRPr lang="en-US" dirty="0"/>
          </a:p>
        </p:txBody>
      </p:sp>
    </p:spTree>
    <p:extLst>
      <p:ext uri="{BB962C8B-B14F-4D97-AF65-F5344CB8AC3E}">
        <p14:creationId xmlns:p14="http://schemas.microsoft.com/office/powerpoint/2010/main" val="268132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5" y="241041"/>
            <a:ext cx="8153400" cy="990600"/>
          </a:xfrm>
        </p:spPr>
        <p:txBody>
          <a:bodyPr>
            <a:normAutofit fontScale="90000"/>
          </a:bodyPr>
          <a:lstStyle/>
          <a:p>
            <a:r>
              <a:rPr lang="en-US" smtClean="0"/>
              <a:t>Systems: Three “arcs” over 40 years</a:t>
            </a:r>
            <a:endParaRPr lang="en-US"/>
          </a:p>
        </p:txBody>
      </p:sp>
      <p:sp>
        <p:nvSpPr>
          <p:cNvPr id="8" name="Content Placeholder 7"/>
          <p:cNvSpPr>
            <a:spLocks noGrp="1"/>
          </p:cNvSpPr>
          <p:nvPr>
            <p:ph sz="quarter" idx="1"/>
          </p:nvPr>
        </p:nvSpPr>
        <p:spPr/>
        <p:txBody>
          <a:bodyPr>
            <a:normAutofit/>
          </a:bodyPr>
          <a:lstStyle/>
          <a:p>
            <a:r>
              <a:rPr lang="en-US" dirty="0" smtClean="0"/>
              <a:t>In the early days it was all one area</a:t>
            </a:r>
          </a:p>
          <a:p>
            <a:endParaRPr lang="en-US" dirty="0"/>
          </a:p>
          <a:p>
            <a:endParaRPr lang="en-US" dirty="0" smtClean="0"/>
          </a:p>
          <a:p>
            <a:endParaRPr lang="en-US" dirty="0"/>
          </a:p>
          <a:p>
            <a:endParaRPr lang="en-US" dirty="0" smtClean="0"/>
          </a:p>
          <a:p>
            <a:endParaRPr lang="en-US" dirty="0"/>
          </a:p>
          <a:p>
            <a:r>
              <a:rPr lang="en-US" dirty="0" smtClean="0"/>
              <a:t>Today, these lines are more and more separated</a:t>
            </a:r>
          </a:p>
          <a:p>
            <a:r>
              <a:rPr lang="en-US" dirty="0" smtClean="0"/>
              <a:t>Some people get emotional over which is best!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7065">
            <a:off x="3079983" y="2969331"/>
            <a:ext cx="2381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3047999"/>
            <a:ext cx="2133600" cy="646331"/>
          </a:xfrm>
          <a:prstGeom prst="rect">
            <a:avLst/>
          </a:prstGeom>
          <a:noFill/>
        </p:spPr>
        <p:txBody>
          <a:bodyPr wrap="square" rtlCol="0">
            <a:spAutoFit/>
          </a:bodyPr>
          <a:lstStyle/>
          <a:p>
            <a:pPr algn="r"/>
            <a:r>
              <a:rPr lang="en-US" smtClean="0"/>
              <a:t>Build/evaluate a research prototype</a:t>
            </a:r>
            <a:endParaRPr lang="en-US"/>
          </a:p>
        </p:txBody>
      </p:sp>
      <p:sp>
        <p:nvSpPr>
          <p:cNvPr id="6" name="TextBox 5"/>
          <p:cNvSpPr txBox="1"/>
          <p:nvPr/>
        </p:nvSpPr>
        <p:spPr>
          <a:xfrm>
            <a:off x="3480914" y="2828729"/>
            <a:ext cx="2133600" cy="646331"/>
          </a:xfrm>
          <a:prstGeom prst="rect">
            <a:avLst/>
          </a:prstGeom>
          <a:noFill/>
        </p:spPr>
        <p:txBody>
          <a:bodyPr wrap="square" rtlCol="0">
            <a:spAutoFit/>
          </a:bodyPr>
          <a:lstStyle/>
          <a:p>
            <a:pPr algn="ctr"/>
            <a:r>
              <a:rPr lang="en-US" smtClean="0"/>
              <a:t>Prove stuff about something</a:t>
            </a:r>
            <a:endParaRPr lang="en-US"/>
          </a:p>
        </p:txBody>
      </p:sp>
      <p:sp>
        <p:nvSpPr>
          <p:cNvPr id="7" name="TextBox 6"/>
          <p:cNvSpPr txBox="1"/>
          <p:nvPr/>
        </p:nvSpPr>
        <p:spPr>
          <a:xfrm>
            <a:off x="5486400" y="3541515"/>
            <a:ext cx="2133600" cy="646331"/>
          </a:xfrm>
          <a:prstGeom prst="rect">
            <a:avLst/>
          </a:prstGeom>
          <a:noFill/>
        </p:spPr>
        <p:txBody>
          <a:bodyPr wrap="square" rtlCol="0">
            <a:spAutoFit/>
          </a:bodyPr>
          <a:lstStyle/>
          <a:p>
            <a:r>
              <a:rPr lang="en-US" smtClean="0"/>
              <a:t>Report on amazing industry successes</a:t>
            </a:r>
            <a:endParaRPr lang="en-US"/>
          </a:p>
        </p:txBody>
      </p:sp>
      <p:sp>
        <p:nvSpPr>
          <p:cNvPr id="5" name="TextBox 4"/>
          <p:cNvSpPr txBox="1"/>
          <p:nvPr/>
        </p:nvSpPr>
        <p:spPr>
          <a:xfrm>
            <a:off x="1735494" y="2644063"/>
            <a:ext cx="825867" cy="369332"/>
          </a:xfrm>
          <a:prstGeom prst="rect">
            <a:avLst/>
          </a:prstGeom>
          <a:noFill/>
        </p:spPr>
        <p:txBody>
          <a:bodyPr wrap="none" rtlCol="0">
            <a:spAutoFit/>
          </a:bodyPr>
          <a:lstStyle/>
          <a:p>
            <a:r>
              <a:rPr lang="en-US" i="1" smtClean="0"/>
              <a:t>SOSP</a:t>
            </a:r>
            <a:endParaRPr lang="en-US" i="1"/>
          </a:p>
        </p:txBody>
      </p:sp>
      <p:sp>
        <p:nvSpPr>
          <p:cNvPr id="9" name="TextBox 8"/>
          <p:cNvSpPr txBox="1"/>
          <p:nvPr/>
        </p:nvSpPr>
        <p:spPr>
          <a:xfrm>
            <a:off x="4270608" y="2274731"/>
            <a:ext cx="851515" cy="369332"/>
          </a:xfrm>
          <a:prstGeom prst="rect">
            <a:avLst/>
          </a:prstGeom>
          <a:noFill/>
        </p:spPr>
        <p:txBody>
          <a:bodyPr wrap="none" rtlCol="0">
            <a:spAutoFit/>
          </a:bodyPr>
          <a:lstStyle/>
          <a:p>
            <a:r>
              <a:rPr lang="en-US" i="1" smtClean="0"/>
              <a:t>PODC</a:t>
            </a:r>
            <a:endParaRPr lang="en-US" i="1"/>
          </a:p>
        </p:txBody>
      </p:sp>
      <p:sp>
        <p:nvSpPr>
          <p:cNvPr id="10" name="TextBox 9"/>
          <p:cNvSpPr txBox="1"/>
          <p:nvPr/>
        </p:nvSpPr>
        <p:spPr>
          <a:xfrm>
            <a:off x="6172200" y="3172183"/>
            <a:ext cx="851515" cy="369332"/>
          </a:xfrm>
          <a:prstGeom prst="rect">
            <a:avLst/>
          </a:prstGeom>
          <a:noFill/>
        </p:spPr>
        <p:txBody>
          <a:bodyPr wrap="none" rtlCol="0">
            <a:spAutoFit/>
          </a:bodyPr>
          <a:lstStyle/>
          <a:p>
            <a:r>
              <a:rPr lang="en-US" i="1" smtClean="0"/>
              <a:t>SOCC</a:t>
            </a:r>
            <a:endParaRPr lang="en-US" i="1"/>
          </a:p>
        </p:txBody>
      </p:sp>
      <p:sp>
        <p:nvSpPr>
          <p:cNvPr id="17" name="Rounded Rectangular Callout 16"/>
          <p:cNvSpPr/>
          <p:nvPr/>
        </p:nvSpPr>
        <p:spPr>
          <a:xfrm>
            <a:off x="2819400" y="1066800"/>
            <a:ext cx="4371435"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Think with your hands.  Elegant abstractions emerge as you go</a:t>
            </a:r>
            <a:endParaRPr lang="en-US" b="1" dirty="0">
              <a:solidFill>
                <a:srgbClr val="C00000"/>
              </a:solidFill>
            </a:endParaRPr>
          </a:p>
        </p:txBody>
      </p:sp>
      <p:sp>
        <p:nvSpPr>
          <p:cNvPr id="18" name="Rounded Rectangular Callout 17"/>
          <p:cNvSpPr/>
          <p:nvPr/>
        </p:nvSpPr>
        <p:spPr>
          <a:xfrm>
            <a:off x="3480914" y="1512732"/>
            <a:ext cx="3657600" cy="761999"/>
          </a:xfrm>
          <a:prstGeom prst="wedgeRoundRectCallout">
            <a:avLst>
              <a:gd name="adj1" fmla="val -80425"/>
              <a:gd name="adj2" fmla="val 11428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Works well, but can’t explain exactly when or exactly how</a:t>
            </a:r>
            <a:endParaRPr lang="en-US" b="1" dirty="0">
              <a:solidFill>
                <a:srgbClr val="C00000"/>
              </a:solidFill>
            </a:endParaRPr>
          </a:p>
        </p:txBody>
      </p:sp>
      <p:sp>
        <p:nvSpPr>
          <p:cNvPr id="19" name="Rounded Rectangular Callout 18"/>
          <p:cNvSpPr/>
          <p:nvPr/>
        </p:nvSpPr>
        <p:spPr>
          <a:xfrm>
            <a:off x="4529053" y="1219200"/>
            <a:ext cx="3657600"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Really clear, rigorous statements and proofs</a:t>
            </a:r>
            <a:endParaRPr lang="en-US" b="1" dirty="0">
              <a:solidFill>
                <a:srgbClr val="C00000"/>
              </a:solidFill>
            </a:endParaRPr>
          </a:p>
        </p:txBody>
      </p:sp>
      <p:sp>
        <p:nvSpPr>
          <p:cNvPr id="20" name="Rounded Rectangular Callout 19"/>
          <p:cNvSpPr/>
          <p:nvPr/>
        </p:nvSpPr>
        <p:spPr>
          <a:xfrm>
            <a:off x="4696365" y="476051"/>
            <a:ext cx="4142835" cy="1116372"/>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Cool theory but impractical result that can’t be deployed .  Sometimes even the model is unrealistic!</a:t>
            </a:r>
            <a:endParaRPr lang="en-US" b="1" dirty="0">
              <a:solidFill>
                <a:srgbClr val="C00000"/>
              </a:solidFill>
            </a:endParaRPr>
          </a:p>
        </p:txBody>
      </p:sp>
      <p:sp>
        <p:nvSpPr>
          <p:cNvPr id="21" name="Rounded Rectangular Callout 20"/>
          <p:cNvSpPr/>
          <p:nvPr/>
        </p:nvSpPr>
        <p:spPr>
          <a:xfrm>
            <a:off x="2718914" y="941027"/>
            <a:ext cx="3657600" cy="1013544"/>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At massive scale your intuition breaks down.  Just doing it is a major undertaking!</a:t>
            </a:r>
            <a:endParaRPr lang="en-US" b="1" dirty="0">
              <a:solidFill>
                <a:srgbClr val="C00000"/>
              </a:solidFill>
            </a:endParaRPr>
          </a:p>
        </p:txBody>
      </p:sp>
      <p:sp>
        <p:nvSpPr>
          <p:cNvPr id="22" name="Rounded Rectangular Callout 21"/>
          <p:cNvSpPr/>
          <p:nvPr/>
        </p:nvSpPr>
        <p:spPr>
          <a:xfrm>
            <a:off x="2024743" y="1644525"/>
            <a:ext cx="3657600" cy="761999"/>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Totally unprincipled spaghetti</a:t>
            </a:r>
            <a:endParaRPr lang="en-US" b="1" dirty="0">
              <a:solidFill>
                <a:srgbClr val="C00000"/>
              </a:solidFill>
            </a:endParaRPr>
          </a:p>
        </p:txBody>
      </p:sp>
    </p:spTree>
    <p:extLst>
      <p:ext uri="{BB962C8B-B14F-4D97-AF65-F5344CB8AC3E}">
        <p14:creationId xmlns:p14="http://schemas.microsoft.com/office/powerpoint/2010/main" val="200954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620000" cy="1673225"/>
          </a:xfrm>
        </p:spPr>
        <p:txBody>
          <a:bodyPr/>
          <a:lstStyle/>
          <a:p>
            <a:r>
              <a:rPr lang="en-US" i="1" dirty="0" smtClean="0"/>
              <a:t>How to read and evaluate a systems research paper</a:t>
            </a:r>
            <a:endParaRPr lang="en-US" i="1" dirty="0"/>
          </a:p>
        </p:txBody>
      </p:sp>
      <p:sp>
        <p:nvSpPr>
          <p:cNvPr id="4" name="Title 3"/>
          <p:cNvSpPr>
            <a:spLocks noGrp="1"/>
          </p:cNvSpPr>
          <p:nvPr>
            <p:ph type="title"/>
          </p:nvPr>
        </p:nvSpPr>
        <p:spPr/>
        <p:txBody>
          <a:bodyPr/>
          <a:lstStyle/>
          <a:p>
            <a:r>
              <a:rPr lang="en-US" dirty="0" err="1" smtClean="0"/>
              <a:t>Supercloud</a:t>
            </a:r>
            <a:r>
              <a:rPr lang="en-US" dirty="0" smtClean="0"/>
              <a:t> Discussion</a:t>
            </a:r>
            <a:endParaRPr lang="en-US" dirty="0"/>
          </a:p>
        </p:txBody>
      </p:sp>
    </p:spTree>
    <p:extLst>
      <p:ext uri="{BB962C8B-B14F-4D97-AF65-F5344CB8AC3E}">
        <p14:creationId xmlns:p14="http://schemas.microsoft.com/office/powerpoint/2010/main" val="3796041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Pinning down the plan</a:t>
            </a:r>
            <a:endParaRPr lang="en-US" dirty="0"/>
          </a:p>
        </p:txBody>
      </p:sp>
      <p:sp>
        <p:nvSpPr>
          <p:cNvPr id="4" name="Title 3"/>
          <p:cNvSpPr>
            <a:spLocks noGrp="1"/>
          </p:cNvSpPr>
          <p:nvPr>
            <p:ph type="title"/>
          </p:nvPr>
        </p:nvSpPr>
        <p:spPr/>
        <p:txBody>
          <a:bodyPr/>
          <a:lstStyle/>
          <a:p>
            <a:r>
              <a:rPr lang="en-US" dirty="0" smtClean="0"/>
              <a:t>Back to CS6410 stuff</a:t>
            </a:r>
            <a:endParaRPr lang="en-US" dirty="0"/>
          </a:p>
        </p:txBody>
      </p:sp>
    </p:spTree>
    <p:extLst>
      <p:ext uri="{BB962C8B-B14F-4D97-AF65-F5344CB8AC3E}">
        <p14:creationId xmlns:p14="http://schemas.microsoft.com/office/powerpoint/2010/main" val="9322524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6627</TotalTime>
  <Words>2116</Words>
  <Application>Microsoft Office PowerPoint</Application>
  <PresentationFormat>On-screen Show (4:3)</PresentationFormat>
  <Paragraphs>273</Paragraphs>
  <Slides>29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vt:lpstr>
      <vt:lpstr>Symbol</vt:lpstr>
      <vt:lpstr>Times New Roman</vt:lpstr>
      <vt:lpstr>Tw Cen MT</vt:lpstr>
      <vt:lpstr>Wingdings</vt:lpstr>
      <vt:lpstr>Wingdings 2</vt:lpstr>
      <vt:lpstr>Median</vt:lpstr>
      <vt:lpstr>CS 6410: Advanced Systems Today’s Lecture: Robbert van Renesse Normal Prof: Hakim Weatherspoon</vt:lpstr>
      <vt:lpstr>About me (Robbert)...</vt:lpstr>
      <vt:lpstr>Goals for Today</vt:lpstr>
      <vt:lpstr>Coverage</vt:lpstr>
      <vt:lpstr>Lots of work required</vt:lpstr>
      <vt:lpstr>Takeway?</vt:lpstr>
      <vt:lpstr>Systems: Three “arcs” over 40 years</vt:lpstr>
      <vt:lpstr>Supercloud Discussion</vt:lpstr>
      <vt:lpstr>Back to CS6410 stuff</vt:lpstr>
      <vt:lpstr>Why take this course</vt:lpstr>
      <vt:lpstr>Who is the course “for”?</vt:lpstr>
      <vt:lpstr>CS6410 versus just-read-papers</vt:lpstr>
      <vt:lpstr>Details</vt:lpstr>
      <vt:lpstr>Course Help</vt:lpstr>
      <vt:lpstr>CS 6410: Overview</vt:lpstr>
      <vt:lpstr>CS 6410: Topics:</vt:lpstr>
      <vt:lpstr>CS 6410: Readings</vt:lpstr>
      <vt:lpstr>Mini-Projects</vt:lpstr>
      <vt:lpstr>CS 6410: Two small projects</vt:lpstr>
      <vt:lpstr>CS 6410: Writing Reviews</vt:lpstr>
      <vt:lpstr>CS 6410: Paper Presentations</vt:lpstr>
      <vt:lpstr>CS 6410: Class Format</vt:lpstr>
      <vt:lpstr>CS 6410: Research Project</vt:lpstr>
      <vt:lpstr>CS 6410: Project Suggestions</vt:lpstr>
      <vt:lpstr>Important Project Deadlines</vt:lpstr>
      <vt:lpstr>CS 6410: Grading</vt:lpstr>
      <vt:lpstr>Academic Integrity</vt:lpstr>
      <vt:lpstr>Stress, Health and Wellness</vt:lpstr>
      <vt:lpstr>Before Next time</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102</cp:revision>
  <dcterms:created xsi:type="dcterms:W3CDTF">2010-08-26T12:29:46Z</dcterms:created>
  <dcterms:modified xsi:type="dcterms:W3CDTF">2016-08-26T01:55:08Z</dcterms:modified>
</cp:coreProperties>
</file>