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8" r:id="rId3"/>
    <p:sldId id="259" r:id="rId4"/>
    <p:sldId id="260" r:id="rId5"/>
    <p:sldId id="315" r:id="rId6"/>
    <p:sldId id="305" r:id="rId7"/>
    <p:sldId id="323" r:id="rId8"/>
    <p:sldId id="316" r:id="rId9"/>
    <p:sldId id="262" r:id="rId10"/>
    <p:sldId id="263" r:id="rId11"/>
    <p:sldId id="264" r:id="rId12"/>
    <p:sldId id="265" r:id="rId13"/>
    <p:sldId id="271" r:id="rId14"/>
    <p:sldId id="272" r:id="rId15"/>
    <p:sldId id="275" r:id="rId16"/>
    <p:sldId id="278" r:id="rId17"/>
    <p:sldId id="276" r:id="rId18"/>
    <p:sldId id="279" r:id="rId19"/>
    <p:sldId id="269" r:id="rId20"/>
    <p:sldId id="281" r:id="rId21"/>
    <p:sldId id="280" r:id="rId22"/>
    <p:sldId id="321" r:id="rId23"/>
    <p:sldId id="322" r:id="rId24"/>
    <p:sldId id="283" r:id="rId25"/>
    <p:sldId id="274" r:id="rId26"/>
    <p:sldId id="284" r:id="rId27"/>
    <p:sldId id="296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17" r:id="rId47"/>
    <p:sldId id="306" r:id="rId48"/>
    <p:sldId id="320" r:id="rId49"/>
    <p:sldId id="307" r:id="rId50"/>
    <p:sldId id="310" r:id="rId51"/>
    <p:sldId id="311" r:id="rId52"/>
    <p:sldId id="312" r:id="rId53"/>
    <p:sldId id="309" r:id="rId54"/>
    <p:sldId id="308" r:id="rId55"/>
    <p:sldId id="313" r:id="rId56"/>
    <p:sldId id="314" r:id="rId57"/>
    <p:sldId id="31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9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Browser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Edge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15.4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Origin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Backend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2661672"/>
        <c:axId val="512658144"/>
      </c:barChart>
      <c:catAx>
        <c:axId val="5126616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2658144"/>
        <c:crosses val="autoZero"/>
        <c:auto val="1"/>
        <c:lblAlgn val="ctr"/>
        <c:lblOffset val="100"/>
        <c:noMultiLvlLbl val="0"/>
      </c:catAx>
      <c:valAx>
        <c:axId val="5126581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12661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2400" b="0" dirty="0" smtClean="0"/>
              <a:t>Hit rates for each</a:t>
            </a:r>
            <a:r>
              <a:rPr lang="ro-RO" sz="2400" b="0" baseline="0" dirty="0" smtClean="0"/>
              <a:t> level (fig 4c)</a:t>
            </a:r>
            <a:endParaRPr lang="en-US" sz="24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Browser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80</c:v>
                </c:pt>
                <c:pt idx="1">
                  <c:v>76</c:v>
                </c:pt>
                <c:pt idx="2">
                  <c:v>78</c:v>
                </c:pt>
                <c:pt idx="3">
                  <c:v>70</c:v>
                </c:pt>
                <c:pt idx="4">
                  <c:v>57</c:v>
                </c:pt>
                <c:pt idx="5">
                  <c:v>45</c:v>
                </c:pt>
                <c:pt idx="6">
                  <c:v>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Edge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99</c:v>
                </c:pt>
                <c:pt idx="1">
                  <c:v>97</c:v>
                </c:pt>
                <c:pt idx="2">
                  <c:v>90</c:v>
                </c:pt>
                <c:pt idx="3">
                  <c:v>76</c:v>
                </c:pt>
                <c:pt idx="4">
                  <c:v>46</c:v>
                </c:pt>
                <c:pt idx="5">
                  <c:v>18</c:v>
                </c:pt>
                <c:pt idx="6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Origin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92</c:v>
                </c:pt>
                <c:pt idx="1">
                  <c:v>81</c:v>
                </c:pt>
                <c:pt idx="2">
                  <c:v>72</c:v>
                </c:pt>
                <c:pt idx="3">
                  <c:v>63</c:v>
                </c:pt>
                <c:pt idx="4">
                  <c:v>44</c:v>
                </c:pt>
                <c:pt idx="5">
                  <c:v>19</c:v>
                </c:pt>
                <c:pt idx="6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664360"/>
        <c:axId val="517665144"/>
      </c:lineChart>
      <c:catAx>
        <c:axId val="51766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665144"/>
        <c:crosses val="autoZero"/>
        <c:auto val="1"/>
        <c:lblAlgn val="ctr"/>
        <c:lblOffset val="100"/>
        <c:noMultiLvlLbl val="0"/>
      </c:catAx>
      <c:valAx>
        <c:axId val="5176651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66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CCCC4-2FF4-44A1-A0A0-0E01B847780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B0623-6B13-4D89-904E-CDFC5815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You have</a:t>
            </a:r>
            <a:r>
              <a:rPr lang="ro-RO" baseline="0" dirty="0" smtClean="0"/>
              <a:t> a repo with hard disks and stuff, and use a content delivery network to cache static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0623-6B13-4D89-904E-CDFC58150A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4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613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127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534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909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Transition here.</a:t>
            </a:r>
            <a:r>
              <a:rPr lang="ro-RO" baseline="0" dirty="0" smtClean="0"/>
              <a:t> So with this minor tweak we do better. But is the overall architecture the right one?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2144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062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047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528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101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~50% of the talk is bragging about facebook’s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0623-6B13-4D89-904E-CDFC58150AB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3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930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The problem</a:t>
            </a:r>
            <a:r>
              <a:rPr lang="ro-RO" baseline="0" dirty="0" smtClean="0"/>
              <a:t> is: many small files = large metadata.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0623-6B13-4D89-904E-CDFC58150AB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08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 (</a:t>
            </a:r>
            <a:r>
              <a:rPr lang="en-US" dirty="0" err="1" smtClean="0"/>
              <a:t>phys</a:t>
            </a:r>
            <a:r>
              <a:rPr lang="en-US" dirty="0" smtClean="0"/>
              <a:t>) haystacks per 1 logical volume: redundancy. 1/3 is geographically </a:t>
            </a:r>
            <a:r>
              <a:rPr lang="en-US" dirty="0" err="1" smtClean="0"/>
              <a:t>remot</a:t>
            </a:r>
            <a:r>
              <a:rPr lang="ro-RO" dirty="0" smtClean="0"/>
              <a:t>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0623-6B13-4D89-904E-CDFC58150AB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You have</a:t>
            </a:r>
            <a:r>
              <a:rPr lang="ro-RO" baseline="0" dirty="0" smtClean="0"/>
              <a:t> a repo with hard disks and stuff, and use a content delivery network to cache static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0623-6B13-4D89-904E-CDFC58150A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7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Qi did this</a:t>
            </a:r>
          </a:p>
          <a:p>
            <a:r>
              <a:rPr lang="ro-RO" dirty="0" smtClean="0"/>
              <a:t>Over</a:t>
            </a:r>
            <a:r>
              <a:rPr lang="ro-RO" baseline="0" dirty="0" smtClean="0"/>
              <a:t> 1 month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0623-6B13-4D89-904E-CDFC58150A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689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Origin isn’t impressive, but there’s not much left to cache at that</a:t>
            </a:r>
            <a:r>
              <a:rPr lang="ro-RO" baseline="0" dirty="0" smtClean="0"/>
              <a:t> level.  Haystack still gets 10%!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2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31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3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5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AFF5-1F7A-4EB7-BCC1-86BF3BE19EF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0174-3AA5-4AEE-BE91-DCC5035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AFF5-1F7A-4EB7-BCC1-86BF3BE19EF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0174-3AA5-4AEE-BE91-DCC5035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5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AFF5-1F7A-4EB7-BCC1-86BF3BE19EF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0174-3AA5-4AEE-BE91-DCC5035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4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AFF5-1F7A-4EB7-BCC1-86BF3BE19EF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0174-3AA5-4AEE-BE91-DCC5035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8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AFF5-1F7A-4EB7-BCC1-86BF3BE19EF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0174-3AA5-4AEE-BE91-DCC5035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4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AFF5-1F7A-4EB7-BCC1-86BF3BE19EF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0174-3AA5-4AEE-BE91-DCC5035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5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AFF5-1F7A-4EB7-BCC1-86BF3BE19EF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0174-3AA5-4AEE-BE91-DCC5035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AFF5-1F7A-4EB7-BCC1-86BF3BE19EF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0174-3AA5-4AEE-BE91-DCC5035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0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AFF5-1F7A-4EB7-BCC1-86BF3BE19EF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0174-3AA5-4AEE-BE91-DCC5035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0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AFF5-1F7A-4EB7-BCC1-86BF3BE19EF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0174-3AA5-4AEE-BE91-DCC5035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AFF5-1F7A-4EB7-BCC1-86BF3BE19EF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0174-3AA5-4AEE-BE91-DCC5035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3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AFF5-1F7A-4EB7-BCC1-86BF3BE19EF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50174-3AA5-4AEE-BE91-DCC5035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7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osdi10/finding-needle-haystack-facebooks-photo-storage" TargetMode="External"/><Relationship Id="rId2" Type="http://schemas.openxmlformats.org/officeDocument/2006/relationships/hyperlink" Target="https://code.facebook.com/posts/220956754772273/an-analysis-of-facebook-photo-cachin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Serving Photos at </a:t>
            </a:r>
            <a:r>
              <a:rPr lang="en-US" i="1" dirty="0" err="1" smtClean="0"/>
              <a:t>Scaaale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Caching and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08312"/>
          </a:xfrm>
        </p:spPr>
        <p:txBody>
          <a:bodyPr>
            <a:normAutofit/>
          </a:bodyPr>
          <a:lstStyle/>
          <a:p>
            <a:r>
              <a:rPr lang="en-US" dirty="0" smtClean="0"/>
              <a:t>An Analysis of Facebook Photo Caching. Huang et </a:t>
            </a:r>
            <a:r>
              <a:rPr lang="en-US" dirty="0" smtClean="0"/>
              <a:t>al</a:t>
            </a:r>
            <a:r>
              <a:rPr lang="ro-RO" dirty="0" smtClean="0"/>
              <a:t>.</a:t>
            </a:r>
            <a:endParaRPr lang="en-US" dirty="0" smtClean="0"/>
          </a:p>
          <a:p>
            <a:r>
              <a:rPr lang="en-US" dirty="0" smtClean="0"/>
              <a:t>Finding a Needle in a Haystack. Beaver et </a:t>
            </a:r>
            <a:r>
              <a:rPr lang="en-US" dirty="0" smtClean="0"/>
              <a:t>al</a:t>
            </a:r>
            <a:r>
              <a:rPr lang="ro-RO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Vlad Niculae for </a:t>
            </a:r>
            <a:r>
              <a:rPr lang="en-US" dirty="0" smtClean="0"/>
              <a:t>CS6410</a:t>
            </a:r>
            <a:endParaRPr lang="ro-RO" dirty="0" smtClean="0"/>
          </a:p>
          <a:p>
            <a:r>
              <a:rPr lang="ro-RO" dirty="0" smtClean="0"/>
              <a:t>Most slides from Qi Huang (</a:t>
            </a:r>
            <a:r>
              <a:rPr lang="ro-RO" dirty="0" smtClean="0">
                <a:hlinkClick r:id="rId2"/>
              </a:rPr>
              <a:t>SOSP 2013</a:t>
            </a:r>
            <a:r>
              <a:rPr lang="ro-RO" dirty="0" smtClean="0"/>
              <a:t>) and Peter Vajgel (</a:t>
            </a:r>
            <a:r>
              <a:rPr lang="ro-RO" dirty="0" smtClean="0">
                <a:hlinkClick r:id="rId3"/>
              </a:rPr>
              <a:t>OSDI 2010</a:t>
            </a:r>
            <a:r>
              <a:rPr lang="ro-RO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p_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" y="670874"/>
            <a:ext cx="2881396" cy="1749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79" y="2344673"/>
            <a:ext cx="1177516" cy="1888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66" y="2698496"/>
            <a:ext cx="1181100" cy="11811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66646" y="2698496"/>
            <a:ext cx="382728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66645" y="3058286"/>
            <a:ext cx="382728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66647" y="387363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66646" y="423342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6645" y="2107875"/>
            <a:ext cx="405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Dynamic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(hard to cache; TAO)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6645" y="4364783"/>
            <a:ext cx="4479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Static </a:t>
            </a:r>
          </a:p>
          <a:p>
            <a:r>
              <a:rPr lang="en-US" sz="2400" dirty="0" smtClean="0"/>
              <a:t>(photos, normally easy to cache)</a:t>
            </a:r>
          </a:p>
          <a:p>
            <a:r>
              <a:rPr lang="en-US" sz="2400" dirty="0" smtClean="0"/>
              <a:t>“Normal” site  CDN </a:t>
            </a:r>
            <a:r>
              <a:rPr lang="en-US" sz="2400" dirty="0" err="1" smtClean="0"/>
              <a:t>hitrate</a:t>
            </a:r>
            <a:r>
              <a:rPr lang="en-US" sz="2400" dirty="0"/>
              <a:t> </a:t>
            </a:r>
            <a:r>
              <a:rPr lang="en-US" sz="2400" dirty="0" smtClean="0"/>
              <a:t>~99%</a:t>
            </a:r>
          </a:p>
          <a:p>
            <a:r>
              <a:rPr lang="en-US" sz="2400" dirty="0" smtClean="0"/>
              <a:t>For Facebook, CDN </a:t>
            </a:r>
            <a:r>
              <a:rPr lang="en-US" sz="2400" dirty="0" err="1" smtClean="0"/>
              <a:t>hitrate</a:t>
            </a:r>
            <a:r>
              <a:rPr lang="en-US" sz="2400" dirty="0" smtClean="0"/>
              <a:t> ~80%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938126" y="387363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38125" y="423342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5401557" y="3544259"/>
            <a:ext cx="1291472" cy="98981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CDN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1452" y="4854804"/>
            <a:ext cx="2450969" cy="1357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098359" y="4920792"/>
            <a:ext cx="2147818" cy="1234911"/>
          </a:xfrm>
          <a:custGeom>
            <a:avLst/>
            <a:gdLst>
              <a:gd name="connsiteX0" fmla="*/ 7934 w 2147818"/>
              <a:gd name="connsiteY0" fmla="*/ 0 h 1234911"/>
              <a:gd name="connsiteX1" fmla="*/ 328445 w 2147818"/>
              <a:gd name="connsiteY1" fmla="*/ 989814 h 1234911"/>
              <a:gd name="connsiteX2" fmla="*/ 2147818 w 2147818"/>
              <a:gd name="connsiteY2" fmla="*/ 1234911 h 123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7818" h="1234911">
                <a:moveTo>
                  <a:pt x="7934" y="0"/>
                </a:moveTo>
                <a:cubicBezTo>
                  <a:pt x="-10134" y="391998"/>
                  <a:pt x="-28202" y="783996"/>
                  <a:pt x="328445" y="989814"/>
                </a:cubicBezTo>
                <a:cubicBezTo>
                  <a:pt x="685092" y="1195633"/>
                  <a:pt x="1794313" y="1159497"/>
                  <a:pt x="2147818" y="1234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79363" y="4459127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Challenge #1</a:t>
            </a:r>
            <a:endParaRPr lang="en-US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6752" y="209209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Challenge #2</a:t>
            </a:r>
            <a:endParaRPr lang="en-US" sz="2400" dirty="0"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52" y="2784941"/>
            <a:ext cx="1177516" cy="18887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08" y="2505713"/>
            <a:ext cx="1177516" cy="18887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6" y="2645327"/>
            <a:ext cx="1177516" cy="18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9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79" y="2344673"/>
            <a:ext cx="1177516" cy="18887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26190" y="2530658"/>
            <a:ext cx="1828800" cy="169333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dirty="0" smtClean="0">
              <a:solidFill>
                <a:srgbClr val="000000"/>
              </a:solidFill>
              <a:latin typeface="Helvetica Neue Medium"/>
              <a:cs typeface="Helvetica Neue Medium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Cache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Layers</a:t>
            </a:r>
            <a:endParaRPr lang="en-US" sz="2000" b="1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19885" y="2615502"/>
            <a:ext cx="1828800" cy="169333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dirty="0" smtClean="0">
              <a:solidFill>
                <a:srgbClr val="000000"/>
              </a:solidFill>
              <a:latin typeface="Helvetica Neue Medium"/>
              <a:cs typeface="Helvetica Neue Medium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Storage</a:t>
            </a:r>
            <a:br>
              <a:rPr lang="en-US" sz="20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</a:br>
            <a:r>
              <a:rPr lang="en-US" sz="20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Backend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15841" y="3128913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15840" y="3488703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50961" y="3128913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50960" y="3488703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51708" y="2590206"/>
            <a:ext cx="2060617" cy="84666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Facebook Edge Cache</a:t>
            </a:r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19884" y="2540086"/>
            <a:ext cx="3110115" cy="1848485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Datacenter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15841" y="3128913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15840" y="3488703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50961" y="3128913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50960" y="3488703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866561" y="2625305"/>
            <a:ext cx="2972006" cy="1570812"/>
            <a:chOff x="273550" y="1312333"/>
            <a:chExt cx="2972006" cy="1300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40" y="1480457"/>
              <a:ext cx="585038" cy="938406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273550" y="1312333"/>
              <a:ext cx="2972006" cy="1300500"/>
              <a:chOff x="273550" y="1312333"/>
              <a:chExt cx="2972006" cy="13005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404695" y="2088444"/>
                <a:ext cx="333235" cy="0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/>
              <p:cNvSpPr/>
              <p:nvPr/>
            </p:nvSpPr>
            <p:spPr>
              <a:xfrm>
                <a:off x="1827961" y="1757214"/>
                <a:ext cx="1327563" cy="744241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Browser </a:t>
                </a:r>
              </a:p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Cache</a:t>
                </a:r>
                <a:endParaRPr lang="en-US" sz="22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1404696" y="2240018"/>
                <a:ext cx="333234" cy="0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273550" y="1312333"/>
                <a:ext cx="2972006" cy="1300500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30971" y="1374995"/>
                <a:ext cx="1068229" cy="382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Client</a:t>
                </a:r>
              </a:p>
            </p:txBody>
          </p:sp>
        </p:grpSp>
      </p:grpSp>
      <p:sp>
        <p:nvSpPr>
          <p:cNvPr id="19" name="Rounded Rectangle 18"/>
          <p:cNvSpPr/>
          <p:nvPr/>
        </p:nvSpPr>
        <p:spPr>
          <a:xfrm>
            <a:off x="5046125" y="3541906"/>
            <a:ext cx="2063414" cy="84666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Akamai</a:t>
            </a:r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15841" y="391114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15840" y="427093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86811" y="3873629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86810" y="4233419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8490048" y="3464328"/>
            <a:ext cx="1257172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 Cache</a:t>
            </a:r>
            <a:endParaRPr lang="en-US" sz="22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10505" y="3451876"/>
            <a:ext cx="1356209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</a:t>
            </a:r>
            <a:endParaRPr lang="en-US" sz="22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6183540" y="1442211"/>
            <a:ext cx="702582" cy="708523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9647" y="5614199"/>
            <a:ext cx="2103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 layers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3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51708" y="2590206"/>
            <a:ext cx="2060617" cy="84666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Facebook Edge Cache</a:t>
            </a:r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19884" y="2540086"/>
            <a:ext cx="3110115" cy="1848485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Datacenter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15841" y="3128913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15840" y="3488703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50961" y="3128913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50960" y="3488703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866561" y="2625305"/>
            <a:ext cx="2972006" cy="1570812"/>
            <a:chOff x="273550" y="1312333"/>
            <a:chExt cx="2972006" cy="1300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40" y="1480457"/>
              <a:ext cx="585038" cy="938406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273550" y="1312333"/>
              <a:ext cx="2972006" cy="1300500"/>
              <a:chOff x="273550" y="1312333"/>
              <a:chExt cx="2972006" cy="13005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404695" y="2088444"/>
                <a:ext cx="333235" cy="0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/>
              <p:cNvSpPr/>
              <p:nvPr/>
            </p:nvSpPr>
            <p:spPr>
              <a:xfrm>
                <a:off x="1827961" y="1757214"/>
                <a:ext cx="1327563" cy="744241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Browser </a:t>
                </a:r>
              </a:p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Cache</a:t>
                </a:r>
                <a:endParaRPr lang="en-US" sz="22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1404696" y="2240018"/>
                <a:ext cx="333234" cy="0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273550" y="1312333"/>
                <a:ext cx="2972006" cy="1300500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30971" y="1374995"/>
                <a:ext cx="1068229" cy="382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Client</a:t>
                </a:r>
              </a:p>
            </p:txBody>
          </p:sp>
        </p:grpSp>
      </p:grpSp>
      <p:sp>
        <p:nvSpPr>
          <p:cNvPr id="19" name="Rounded Rectangle 18"/>
          <p:cNvSpPr/>
          <p:nvPr/>
        </p:nvSpPr>
        <p:spPr>
          <a:xfrm>
            <a:off x="5046125" y="3541906"/>
            <a:ext cx="2063414" cy="846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Helvetica Neue Medium"/>
                <a:cs typeface="Helvetica Neue Medium"/>
              </a:rPr>
              <a:t>Akamai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15841" y="3911140"/>
            <a:ext cx="1055802" cy="5966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15840" y="4270930"/>
            <a:ext cx="989816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86811" y="3873629"/>
            <a:ext cx="1055802" cy="5966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86810" y="4233419"/>
            <a:ext cx="989816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8490048" y="3464328"/>
            <a:ext cx="1257172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 Cache</a:t>
            </a:r>
            <a:endParaRPr lang="en-US" sz="22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10505" y="3451876"/>
            <a:ext cx="1356209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</a:t>
            </a:r>
            <a:endParaRPr lang="en-US" sz="22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6183540" y="1442211"/>
            <a:ext cx="702582" cy="708523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9647" y="5614199"/>
            <a:ext cx="2103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 layers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114028" y="3823012"/>
            <a:ext cx="190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(no access)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30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193110" y="3603896"/>
            <a:ext cx="2060617" cy="84666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Facebook Edge Cache</a:t>
            </a:r>
            <a:endParaRPr lang="en-US" sz="2400" b="1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61286" y="3214413"/>
            <a:ext cx="3110115" cy="1848485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Datacenter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57243" y="380324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57242" y="416303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92363" y="380324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92362" y="416303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07963" y="3299632"/>
            <a:ext cx="2972006" cy="1570812"/>
            <a:chOff x="273550" y="1312333"/>
            <a:chExt cx="2972006" cy="1300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40" y="1480457"/>
              <a:ext cx="585038" cy="938406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273550" y="1312333"/>
              <a:ext cx="2972006" cy="1300500"/>
              <a:chOff x="273550" y="1312333"/>
              <a:chExt cx="2972006" cy="13005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404695" y="2088444"/>
                <a:ext cx="333235" cy="0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/>
              <p:cNvSpPr/>
              <p:nvPr/>
            </p:nvSpPr>
            <p:spPr>
              <a:xfrm>
                <a:off x="1827961" y="1757214"/>
                <a:ext cx="1327563" cy="744241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Browser </a:t>
                </a:r>
              </a:p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Cache</a:t>
                </a:r>
                <a:endParaRPr lang="en-US" sz="22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1404696" y="2240018"/>
                <a:ext cx="333234" cy="0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273550" y="1312333"/>
                <a:ext cx="2972006" cy="1300500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30971" y="1374995"/>
                <a:ext cx="1068229" cy="382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Client</a:t>
                </a:r>
              </a:p>
            </p:txBody>
          </p:sp>
        </p:grpSp>
      </p:grpSp>
      <p:sp>
        <p:nvSpPr>
          <p:cNvPr id="24" name="Rounded Rectangle 23"/>
          <p:cNvSpPr/>
          <p:nvPr/>
        </p:nvSpPr>
        <p:spPr>
          <a:xfrm>
            <a:off x="8631450" y="4138655"/>
            <a:ext cx="1257172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 Cache</a:t>
            </a:r>
            <a:endParaRPr lang="en-US" sz="22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051907" y="4126203"/>
            <a:ext cx="1356209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</a:t>
            </a:r>
            <a:endParaRPr lang="en-US" sz="22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6324942" y="2116538"/>
            <a:ext cx="702582" cy="708523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049" y="6288526"/>
            <a:ext cx="2103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 layers</a:t>
            </a:r>
            <a:endParaRPr lang="en-US" sz="2800" dirty="0"/>
          </a:p>
        </p:txBody>
      </p:sp>
      <p:pic>
        <p:nvPicPr>
          <p:cNvPr id="99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205" y="713496"/>
            <a:ext cx="4115973" cy="250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Oval 99"/>
          <p:cNvSpPr>
            <a:spLocks noChangeAspect="1"/>
          </p:cNvSpPr>
          <p:nvPr/>
        </p:nvSpPr>
        <p:spPr>
          <a:xfrm>
            <a:off x="6520869" y="1415680"/>
            <a:ext cx="552892" cy="552892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6001496" y="2022668"/>
            <a:ext cx="552892" cy="552892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4490463" y="1048238"/>
            <a:ext cx="552892" cy="552892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6949892" y="2088305"/>
            <a:ext cx="552892" cy="552892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7371042" y="1238746"/>
            <a:ext cx="600053" cy="6000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49223" y="1721513"/>
            <a:ext cx="552892" cy="552892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7301585" y="2641196"/>
            <a:ext cx="552892" cy="552892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5879064" y="2540583"/>
            <a:ext cx="552892" cy="552892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4523983" y="1889018"/>
            <a:ext cx="552892" cy="552892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4259681" y="1324684"/>
            <a:ext cx="552892" cy="552892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4259681" y="713496"/>
            <a:ext cx="552892" cy="552892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4490463" y="926867"/>
            <a:ext cx="138112" cy="138112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523983" y="1213939"/>
            <a:ext cx="138112" cy="138112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563824" y="1831703"/>
            <a:ext cx="138112" cy="138112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6729157" y="1627787"/>
            <a:ext cx="138112" cy="138112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7759944" y="1448724"/>
            <a:ext cx="138112" cy="138112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7432189" y="1642350"/>
            <a:ext cx="70594" cy="70594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7153329" y="2299337"/>
            <a:ext cx="138112" cy="138112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7502784" y="2865787"/>
            <a:ext cx="138112" cy="138112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188368" y="2437448"/>
            <a:ext cx="138112" cy="138112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091868" y="2761615"/>
            <a:ext cx="138112" cy="138112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4369287" y="1647170"/>
            <a:ext cx="552892" cy="552892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4352351" y="1693591"/>
            <a:ext cx="138112" cy="138112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4523983" y="2088305"/>
            <a:ext cx="138112" cy="138112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4392576" y="1889018"/>
            <a:ext cx="138112" cy="138112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53555" y="444110"/>
            <a:ext cx="30826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Points of presence:</a:t>
            </a:r>
          </a:p>
          <a:p>
            <a:r>
              <a:rPr lang="en-US" sz="2800" dirty="0" smtClean="0"/>
              <a:t>Independent</a:t>
            </a:r>
            <a:endParaRPr lang="en-US" sz="2800" dirty="0" smtClean="0"/>
          </a:p>
          <a:p>
            <a:r>
              <a:rPr lang="ro-RO" sz="2800" dirty="0" smtClean="0"/>
              <a:t>FIFO</a:t>
            </a:r>
            <a:endParaRPr lang="en-US" sz="2800" dirty="0" smtClean="0"/>
          </a:p>
          <a:p>
            <a:r>
              <a:rPr lang="en-US" sz="2800" dirty="0" smtClean="0"/>
              <a:t>Main </a:t>
            </a:r>
            <a:r>
              <a:rPr lang="en-US" sz="2800" dirty="0" smtClean="0"/>
              <a:t>goal:</a:t>
            </a:r>
            <a:endParaRPr lang="ro-RO" sz="2800" dirty="0" smtClean="0"/>
          </a:p>
          <a:p>
            <a:r>
              <a:rPr lang="ro-RO" sz="2800" dirty="0"/>
              <a:t> </a:t>
            </a:r>
            <a:r>
              <a:rPr lang="ro-RO" sz="2800" dirty="0" smtClean="0"/>
              <a:t> </a:t>
            </a:r>
            <a:r>
              <a:rPr lang="ro-RO" sz="2800" dirty="0" smtClean="0"/>
              <a:t>reduce bandwidth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951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8" descr="BlankMap-USA-states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205" y="713496"/>
            <a:ext cx="4115973" cy="250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193110" y="3603896"/>
            <a:ext cx="2060617" cy="84666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Facebook Edge Cache</a:t>
            </a:r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61286" y="3214413"/>
            <a:ext cx="3110115" cy="1848485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Datacenter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57243" y="380324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57242" y="416303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92363" y="380324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92362" y="416303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07963" y="3299632"/>
            <a:ext cx="2972006" cy="1570812"/>
            <a:chOff x="273550" y="1312333"/>
            <a:chExt cx="2972006" cy="1300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40" y="1480457"/>
              <a:ext cx="585038" cy="938406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273550" y="1312333"/>
              <a:ext cx="2972006" cy="1300500"/>
              <a:chOff x="273550" y="1312333"/>
              <a:chExt cx="2972006" cy="13005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404695" y="2088444"/>
                <a:ext cx="333235" cy="0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/>
              <p:cNvSpPr/>
              <p:nvPr/>
            </p:nvSpPr>
            <p:spPr>
              <a:xfrm>
                <a:off x="1827961" y="1757214"/>
                <a:ext cx="1327563" cy="744241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Browser </a:t>
                </a:r>
              </a:p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Cache</a:t>
                </a:r>
                <a:endParaRPr lang="en-US" sz="22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1404696" y="2240018"/>
                <a:ext cx="333234" cy="0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273550" y="1312333"/>
                <a:ext cx="2972006" cy="1300500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30971" y="1374995"/>
                <a:ext cx="1068229" cy="382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Client</a:t>
                </a:r>
              </a:p>
            </p:txBody>
          </p:sp>
        </p:grpSp>
      </p:grpSp>
      <p:sp>
        <p:nvSpPr>
          <p:cNvPr id="24" name="Rounded Rectangle 23"/>
          <p:cNvSpPr/>
          <p:nvPr/>
        </p:nvSpPr>
        <p:spPr>
          <a:xfrm>
            <a:off x="8631450" y="4138655"/>
            <a:ext cx="1257172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 Cache</a:t>
            </a:r>
            <a:endParaRPr lang="en-US" sz="2200" b="1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051907" y="4126203"/>
            <a:ext cx="1356209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</a:t>
            </a:r>
            <a:endParaRPr lang="en-US" sz="22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6324942" y="2116538"/>
            <a:ext cx="702582" cy="708523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049" y="6288526"/>
            <a:ext cx="2103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 layers</a:t>
            </a:r>
            <a:endParaRPr lang="en-US" sz="2800" dirty="0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4528856" y="1289438"/>
            <a:ext cx="164904" cy="16490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4464332" y="1891565"/>
            <a:ext cx="164904" cy="16490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7408019" y="1907525"/>
            <a:ext cx="164904" cy="16490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7426809" y="2098828"/>
            <a:ext cx="164904" cy="16490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643397" y="604982"/>
            <a:ext cx="27515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 smtClean="0"/>
              <a:t>Origin:</a:t>
            </a:r>
          </a:p>
          <a:p>
            <a:r>
              <a:rPr lang="en-US" sz="2800" dirty="0" smtClean="0"/>
              <a:t>Coordinated</a:t>
            </a:r>
            <a:endParaRPr lang="en-US" sz="2800" dirty="0" smtClean="0"/>
          </a:p>
          <a:p>
            <a:r>
              <a:rPr lang="ro-RO" sz="2800" dirty="0" smtClean="0"/>
              <a:t>FIFO</a:t>
            </a:r>
            <a:endParaRPr lang="en-US" sz="2800" dirty="0" smtClean="0"/>
          </a:p>
          <a:p>
            <a:r>
              <a:rPr lang="en-US" sz="2800" dirty="0" smtClean="0"/>
              <a:t>Main goal:</a:t>
            </a:r>
          </a:p>
          <a:p>
            <a:r>
              <a:rPr lang="en-US" sz="2800" dirty="0"/>
              <a:t> </a:t>
            </a:r>
            <a:r>
              <a:rPr lang="ro-RO" sz="2800" dirty="0" smtClean="0"/>
              <a:t>traffic sheltering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072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8" descr="BlankMap-USA-states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205" y="713496"/>
            <a:ext cx="4115973" cy="250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193110" y="3603896"/>
            <a:ext cx="2060617" cy="84666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Facebook Edge Cache</a:t>
            </a:r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61286" y="3214413"/>
            <a:ext cx="3110115" cy="1848485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Datacenter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57243" y="380324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57242" y="416303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92363" y="380324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92362" y="416303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07963" y="3299632"/>
            <a:ext cx="2972006" cy="1570812"/>
            <a:chOff x="273550" y="1312333"/>
            <a:chExt cx="2972006" cy="1300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40" y="1480457"/>
              <a:ext cx="585038" cy="938406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273550" y="1312333"/>
              <a:ext cx="2972006" cy="1300500"/>
              <a:chOff x="273550" y="1312333"/>
              <a:chExt cx="2972006" cy="13005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404695" y="2088444"/>
                <a:ext cx="333235" cy="0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/>
              <p:cNvSpPr/>
              <p:nvPr/>
            </p:nvSpPr>
            <p:spPr>
              <a:xfrm>
                <a:off x="1827961" y="1757214"/>
                <a:ext cx="1327563" cy="744241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Browser </a:t>
                </a:r>
              </a:p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Cache</a:t>
                </a:r>
                <a:endParaRPr lang="en-US" sz="22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1404696" y="2240018"/>
                <a:ext cx="333234" cy="0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273550" y="1312333"/>
                <a:ext cx="2972006" cy="1300500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30971" y="1374995"/>
                <a:ext cx="1068229" cy="382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Client</a:t>
                </a:r>
              </a:p>
            </p:txBody>
          </p:sp>
        </p:grpSp>
      </p:grpSp>
      <p:sp>
        <p:nvSpPr>
          <p:cNvPr id="24" name="Rounded Rectangle 23"/>
          <p:cNvSpPr/>
          <p:nvPr/>
        </p:nvSpPr>
        <p:spPr>
          <a:xfrm>
            <a:off x="8631450" y="4138655"/>
            <a:ext cx="1257172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 Cache</a:t>
            </a:r>
            <a:endParaRPr lang="en-US" sz="2200" b="1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051907" y="4126203"/>
            <a:ext cx="1356209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</a:t>
            </a:r>
            <a:endParaRPr lang="en-US" sz="22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6324942" y="2116538"/>
            <a:ext cx="702582" cy="708523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049" y="6288526"/>
            <a:ext cx="2103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 layers</a:t>
            </a:r>
            <a:endParaRPr lang="en-US" sz="2800" dirty="0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4528856" y="1289438"/>
            <a:ext cx="164904" cy="16490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4464332" y="1891565"/>
            <a:ext cx="164904" cy="16490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7408019" y="1907525"/>
            <a:ext cx="164904" cy="16490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7426809" y="2098828"/>
            <a:ext cx="164904" cy="16490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643397" y="604982"/>
            <a:ext cx="27515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 smtClean="0"/>
              <a:t>Origin:</a:t>
            </a:r>
          </a:p>
          <a:p>
            <a:r>
              <a:rPr lang="en-US" sz="2800" dirty="0" smtClean="0"/>
              <a:t>Coordinated</a:t>
            </a:r>
            <a:r>
              <a:rPr lang="en-US" sz="2800" dirty="0" smtClean="0"/>
              <a:t>.</a:t>
            </a:r>
          </a:p>
          <a:p>
            <a:r>
              <a:rPr lang="ro-RO" sz="2800" dirty="0" smtClean="0"/>
              <a:t>FIFO</a:t>
            </a:r>
            <a:endParaRPr lang="en-US" sz="2800" dirty="0" smtClean="0"/>
          </a:p>
          <a:p>
            <a:r>
              <a:rPr lang="en-US" sz="2800" dirty="0" smtClean="0"/>
              <a:t>Main goal:</a:t>
            </a:r>
          </a:p>
          <a:p>
            <a:r>
              <a:rPr lang="en-US" sz="2800" dirty="0"/>
              <a:t> </a:t>
            </a:r>
            <a:r>
              <a:rPr lang="ro-RO" sz="2800" dirty="0" smtClean="0"/>
              <a:t>traffic sheltering</a:t>
            </a:r>
            <a:endParaRPr lang="en-US" sz="280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4720780" y="1160204"/>
            <a:ext cx="2595694" cy="1586387"/>
            <a:chOff x="2404196" y="3556587"/>
            <a:chExt cx="3923667" cy="2298329"/>
          </a:xfrm>
        </p:grpSpPr>
        <p:grpSp>
          <p:nvGrpSpPr>
            <p:cNvPr id="27" name="Group 26"/>
            <p:cNvGrpSpPr/>
            <p:nvPr/>
          </p:nvGrpSpPr>
          <p:grpSpPr>
            <a:xfrm>
              <a:off x="2481109" y="3609824"/>
              <a:ext cx="1678702" cy="903970"/>
              <a:chOff x="858344" y="3609824"/>
              <a:chExt cx="1678702" cy="903970"/>
            </a:xfrm>
          </p:grpSpPr>
          <p:sp>
            <p:nvSpPr>
              <p:cNvPr id="43" name="Extract 62"/>
              <p:cNvSpPr/>
              <p:nvPr/>
            </p:nvSpPr>
            <p:spPr>
              <a:xfrm rot="17805570">
                <a:off x="879594" y="3588574"/>
                <a:ext cx="903970" cy="946469"/>
              </a:xfrm>
              <a:prstGeom prst="flowChartExtract">
                <a:avLst/>
              </a:prstGeom>
              <a:solidFill>
                <a:srgbClr val="0000FF"/>
              </a:solidFill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Extract 63"/>
              <p:cNvSpPr/>
              <p:nvPr/>
            </p:nvSpPr>
            <p:spPr>
              <a:xfrm rot="10173811">
                <a:off x="948459" y="3706701"/>
                <a:ext cx="1588587" cy="247728"/>
              </a:xfrm>
              <a:prstGeom prst="flowChartExtra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404196" y="4643367"/>
              <a:ext cx="1482719" cy="607848"/>
              <a:chOff x="781431" y="4643367"/>
              <a:chExt cx="1482719" cy="607848"/>
            </a:xfrm>
          </p:grpSpPr>
          <p:sp>
            <p:nvSpPr>
              <p:cNvPr id="41" name="Extract 69"/>
              <p:cNvSpPr/>
              <p:nvPr/>
            </p:nvSpPr>
            <p:spPr>
              <a:xfrm rot="16803332">
                <a:off x="997496" y="4465442"/>
                <a:ext cx="410339" cy="766189"/>
              </a:xfrm>
              <a:prstGeom prst="flowChartExtra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Extract 70"/>
              <p:cNvSpPr/>
              <p:nvPr/>
            </p:nvSpPr>
            <p:spPr>
              <a:xfrm rot="2109232">
                <a:off x="781431" y="5026583"/>
                <a:ext cx="1482719" cy="224632"/>
              </a:xfrm>
              <a:prstGeom prst="flowChartExtra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Extract 74"/>
            <p:cNvSpPr/>
            <p:nvPr/>
          </p:nvSpPr>
          <p:spPr>
            <a:xfrm rot="6368430">
              <a:off x="5627553" y="4090414"/>
              <a:ext cx="410339" cy="913863"/>
            </a:xfrm>
            <a:prstGeom prst="flowChartExtra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Extract 75"/>
            <p:cNvSpPr/>
            <p:nvPr/>
          </p:nvSpPr>
          <p:spPr>
            <a:xfrm rot="12928348">
              <a:off x="4707269" y="4158560"/>
              <a:ext cx="1579479" cy="352035"/>
            </a:xfrm>
            <a:prstGeom prst="flowChartExtra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Extract 77"/>
            <p:cNvSpPr/>
            <p:nvPr/>
          </p:nvSpPr>
          <p:spPr>
            <a:xfrm rot="5714751">
              <a:off x="5542789" y="4501629"/>
              <a:ext cx="554884" cy="997415"/>
            </a:xfrm>
            <a:prstGeom prst="flowChartExtra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Extract 78"/>
            <p:cNvSpPr/>
            <p:nvPr/>
          </p:nvSpPr>
          <p:spPr>
            <a:xfrm rot="20115061">
              <a:off x="4569263" y="5186845"/>
              <a:ext cx="1758600" cy="234190"/>
            </a:xfrm>
            <a:prstGeom prst="flowChartExtra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Donut 32"/>
            <p:cNvSpPr>
              <a:spLocks noChangeAspect="1"/>
            </p:cNvSpPr>
            <p:nvPr/>
          </p:nvSpPr>
          <p:spPr>
            <a:xfrm>
              <a:off x="3175745" y="3556587"/>
              <a:ext cx="2286000" cy="2286000"/>
            </a:xfrm>
            <a:prstGeom prst="donut">
              <a:avLst>
                <a:gd name="adj" fmla="val 5426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Block Arc 33"/>
            <p:cNvSpPr>
              <a:spLocks noChangeAspect="1"/>
            </p:cNvSpPr>
            <p:nvPr/>
          </p:nvSpPr>
          <p:spPr>
            <a:xfrm>
              <a:off x="3163415" y="3568916"/>
              <a:ext cx="2286000" cy="2286000"/>
            </a:xfrm>
            <a:prstGeom prst="blockArc">
              <a:avLst>
                <a:gd name="adj1" fmla="val 16190706"/>
                <a:gd name="adj2" fmla="val 21477795"/>
                <a:gd name="adj3" fmla="val 4476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Block Arc 34"/>
            <p:cNvSpPr>
              <a:spLocks noChangeAspect="1"/>
            </p:cNvSpPr>
            <p:nvPr/>
          </p:nvSpPr>
          <p:spPr>
            <a:xfrm rot="10800000">
              <a:off x="3180185" y="3561039"/>
              <a:ext cx="2286000" cy="2286000"/>
            </a:xfrm>
            <a:prstGeom prst="blockArc">
              <a:avLst>
                <a:gd name="adj1" fmla="val 16190706"/>
                <a:gd name="adj2" fmla="val 33"/>
                <a:gd name="adj3" fmla="val 450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Block Arc 35"/>
            <p:cNvSpPr>
              <a:spLocks noChangeAspect="1"/>
            </p:cNvSpPr>
            <p:nvPr/>
          </p:nvSpPr>
          <p:spPr>
            <a:xfrm rot="5400000">
              <a:off x="3163415" y="3556587"/>
              <a:ext cx="2286000" cy="2286000"/>
            </a:xfrm>
            <a:prstGeom prst="blockArc">
              <a:avLst>
                <a:gd name="adj1" fmla="val 16190706"/>
                <a:gd name="adj2" fmla="val 33"/>
                <a:gd name="adj3" fmla="val 4505"/>
              </a:avLst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540759" y="4096264"/>
              <a:ext cx="1534316" cy="1184005"/>
              <a:chOff x="1917994" y="4096264"/>
              <a:chExt cx="1534316" cy="118400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1917994" y="4096264"/>
                <a:ext cx="745217" cy="54837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046727" y="4656008"/>
                <a:ext cx="1405583" cy="624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2200" dirty="0" smtClean="0">
                    <a:latin typeface="Helvetica Neue Medium"/>
                    <a:cs typeface="Helvetica Neue Medium"/>
                  </a:rPr>
                  <a:t>hash</a:t>
                </a:r>
                <a:endParaRPr lang="en-US" sz="2200" dirty="0">
                  <a:latin typeface="Helvetica Neue Medium"/>
                  <a:cs typeface="Helvetica Neue Medium"/>
                </a:endParaRPr>
              </a:p>
            </p:txBody>
          </p:sp>
        </p:grp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6132337" y="4320078"/>
              <a:ext cx="91440" cy="9144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4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193110" y="3603896"/>
            <a:ext cx="2060617" cy="84666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Facebook Edge Cache</a:t>
            </a:r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61286" y="3214413"/>
            <a:ext cx="3110115" cy="1848485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Datacenter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57243" y="380324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57242" y="416303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92363" y="380324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92362" y="416303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07963" y="3299632"/>
            <a:ext cx="2972006" cy="1570812"/>
            <a:chOff x="273550" y="1312333"/>
            <a:chExt cx="2972006" cy="1300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40" y="1480457"/>
              <a:ext cx="585038" cy="938406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273550" y="1312333"/>
              <a:ext cx="2972006" cy="1300500"/>
              <a:chOff x="273550" y="1312333"/>
              <a:chExt cx="2972006" cy="13005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404695" y="2088444"/>
                <a:ext cx="333235" cy="0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/>
              <p:cNvSpPr/>
              <p:nvPr/>
            </p:nvSpPr>
            <p:spPr>
              <a:xfrm>
                <a:off x="1827961" y="1757214"/>
                <a:ext cx="1327563" cy="744241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Browser </a:t>
                </a:r>
              </a:p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Cache</a:t>
                </a:r>
                <a:endParaRPr lang="en-US" sz="22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1404696" y="2240018"/>
                <a:ext cx="333234" cy="0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273550" y="1312333"/>
                <a:ext cx="2972006" cy="1300500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30971" y="1374995"/>
                <a:ext cx="1068229" cy="382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Client</a:t>
                </a:r>
              </a:p>
            </p:txBody>
          </p:sp>
        </p:grpSp>
      </p:grpSp>
      <p:sp>
        <p:nvSpPr>
          <p:cNvPr id="24" name="Rounded Rectangle 23"/>
          <p:cNvSpPr/>
          <p:nvPr/>
        </p:nvSpPr>
        <p:spPr>
          <a:xfrm>
            <a:off x="8631450" y="4138655"/>
            <a:ext cx="1257172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 Cache</a:t>
            </a:r>
            <a:endParaRPr lang="en-US" sz="2200" b="1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051907" y="4126203"/>
            <a:ext cx="1356209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</a:t>
            </a:r>
            <a:endParaRPr lang="en-US" sz="22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6324942" y="2116538"/>
            <a:ext cx="702582" cy="708523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049" y="6288526"/>
            <a:ext cx="2103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 layers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2653577" y="676467"/>
            <a:ext cx="7565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Analyze</a:t>
            </a:r>
            <a:r>
              <a:rPr lang="ro-RO" sz="4800" dirty="0" smtClean="0">
                <a:solidFill>
                  <a:srgbClr val="FF0000"/>
                </a:solidFill>
              </a:rPr>
              <a:t> traffic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in production!</a:t>
            </a:r>
          </a:p>
          <a:p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6364" y="2610600"/>
            <a:ext cx="3275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Instrument </a:t>
            </a:r>
            <a:r>
              <a:rPr lang="en-US" sz="2800" dirty="0" smtClean="0"/>
              <a:t>client JS</a:t>
            </a:r>
          </a:p>
          <a:p>
            <a:endParaRPr lang="en-US" sz="28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057242" y="4870444"/>
            <a:ext cx="3912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 smtClean="0"/>
              <a:t>Log successful requests.</a:t>
            </a:r>
            <a:endParaRPr lang="en-US" sz="2800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599652" y="4243613"/>
            <a:ext cx="583943" cy="805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392100" y="4394329"/>
            <a:ext cx="2229539" cy="702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87270" y="2488902"/>
            <a:ext cx="3708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 smtClean="0"/>
              <a:t>Correlate across layers.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026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ll_layers.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61" y="1280160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on Power-law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924602" y="4058303"/>
            <a:ext cx="2186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Object-</a:t>
            </a:r>
            <a:r>
              <a:rPr lang="en-US" sz="2400" dirty="0">
                <a:latin typeface="Helvetica Neue Medium"/>
                <a:cs typeface="Helvetica Neue Medium"/>
              </a:rPr>
              <a:t>based</a:t>
            </a:r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767668" y="1778000"/>
            <a:ext cx="4896555" cy="29915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033520" y="4722120"/>
            <a:ext cx="4622203" cy="182880"/>
            <a:chOff x="2509519" y="4722120"/>
            <a:chExt cx="4622203" cy="182880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509519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2803029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308242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335335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363557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391779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420001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4468127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476445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018456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07450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5568785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5834073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6113472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384402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666622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6948842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634087" y="5340556"/>
            <a:ext cx="34431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ans"/>
                <a:cs typeface="Sans"/>
              </a:rPr>
              <a:t>Object rank</a:t>
            </a:r>
            <a:endParaRPr lang="en-US" sz="2200" dirty="0">
              <a:latin typeface="Sans"/>
              <a:cs typeface="Sans"/>
            </a:endParaRPr>
          </a:p>
        </p:txBody>
      </p:sp>
      <p:sp>
        <p:nvSpPr>
          <p:cNvPr id="28" name="Content Placeholder 3"/>
          <p:cNvSpPr>
            <a:spLocks noGrp="1"/>
          </p:cNvSpPr>
          <p:nvPr>
            <p:ph sz="half" idx="1"/>
          </p:nvPr>
        </p:nvSpPr>
        <p:spPr>
          <a:xfrm>
            <a:off x="2209800" y="5813776"/>
            <a:ext cx="8133644" cy="104422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Object-based</a:t>
            </a:r>
            <a:r>
              <a:rPr lang="en-US" sz="2400" dirty="0">
                <a:solidFill>
                  <a:srgbClr val="000000"/>
                </a:solidFill>
              </a:rPr>
              <a:t>: fair coverage of unpopular </a:t>
            </a:r>
            <a:r>
              <a:rPr lang="en-US" sz="2400" dirty="0" smtClean="0">
                <a:solidFill>
                  <a:srgbClr val="000000"/>
                </a:solidFill>
              </a:rPr>
              <a:t>content</a:t>
            </a:r>
            <a:endParaRPr lang="ro-RO" sz="2400" dirty="0" smtClean="0">
              <a:solidFill>
                <a:srgbClr val="000000"/>
              </a:solidFill>
            </a:endParaRPr>
          </a:p>
          <a:p>
            <a:r>
              <a:rPr lang="ro-RO" sz="2400" dirty="0" smtClean="0">
                <a:solidFill>
                  <a:srgbClr val="000000"/>
                </a:solidFill>
              </a:rPr>
              <a:t>Sample 1.4M photos, 2.6M photo objects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05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7"/>
    </mc:Choice>
    <mc:Fallback>
      <p:transition spd="slow" advTm="7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00" y="747860"/>
            <a:ext cx="9799307" cy="50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1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79" y="2344673"/>
            <a:ext cx="1177516" cy="1888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66" y="2698496"/>
            <a:ext cx="1181100" cy="11811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66647" y="3035431"/>
            <a:ext cx="382728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66646" y="3395221"/>
            <a:ext cx="3827283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2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121" y="2418498"/>
            <a:ext cx="4620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7141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14831" y="2701724"/>
            <a:ext cx="1723813" cy="944748"/>
            <a:chOff x="690830" y="2701724"/>
            <a:chExt cx="1723813" cy="944748"/>
          </a:xfrm>
        </p:grpSpPr>
        <p:sp>
          <p:nvSpPr>
            <p:cNvPr id="33" name="Right Arrow 32"/>
            <p:cNvSpPr/>
            <p:nvPr/>
          </p:nvSpPr>
          <p:spPr>
            <a:xfrm>
              <a:off x="690830" y="2942384"/>
              <a:ext cx="1723813" cy="704088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739675" y="2701724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77.2M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007567" y="2784857"/>
            <a:ext cx="5511801" cy="2478588"/>
            <a:chOff x="2483566" y="2784856"/>
            <a:chExt cx="5511801" cy="2287534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483566" y="2786390"/>
              <a:ext cx="0" cy="2286000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315189" y="2786390"/>
              <a:ext cx="0" cy="2286000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189145" y="2784856"/>
              <a:ext cx="0" cy="228600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995367" y="2786390"/>
              <a:ext cx="0" cy="2286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057309" y="3578893"/>
            <a:ext cx="1723813" cy="625594"/>
            <a:chOff x="2533308" y="3578893"/>
            <a:chExt cx="1723813" cy="625594"/>
          </a:xfrm>
        </p:grpSpPr>
        <p:sp>
          <p:nvSpPr>
            <p:cNvPr id="46" name="Right Arrow 45"/>
            <p:cNvSpPr/>
            <p:nvPr/>
          </p:nvSpPr>
          <p:spPr>
            <a:xfrm>
              <a:off x="2533308" y="3957599"/>
              <a:ext cx="1723813" cy="246888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2668463" y="3578893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26.6M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3838" y="3977640"/>
            <a:ext cx="1723813" cy="523625"/>
            <a:chOff x="4399837" y="3977639"/>
            <a:chExt cx="1723813" cy="523625"/>
          </a:xfrm>
        </p:grpSpPr>
        <p:sp>
          <p:nvSpPr>
            <p:cNvPr id="48" name="Right Arrow 47"/>
            <p:cNvSpPr/>
            <p:nvPr/>
          </p:nvSpPr>
          <p:spPr>
            <a:xfrm>
              <a:off x="4399837" y="4400680"/>
              <a:ext cx="1723813" cy="100584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4534992" y="3977639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11.2M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76680" y="4408585"/>
            <a:ext cx="1723813" cy="502547"/>
            <a:chOff x="6252679" y="4408584"/>
            <a:chExt cx="1723813" cy="502547"/>
          </a:xfrm>
        </p:grpSpPr>
        <p:sp>
          <p:nvSpPr>
            <p:cNvPr id="50" name="Right Arrow 49"/>
            <p:cNvSpPr/>
            <p:nvPr/>
          </p:nvSpPr>
          <p:spPr>
            <a:xfrm>
              <a:off x="6252679" y="4837979"/>
              <a:ext cx="1723813" cy="731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6387834" y="4408584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7.6M</a:t>
              </a:r>
              <a:endParaRPr lang="en-US" sz="24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8553753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8985765" y="1783926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Backend (Haystack)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8553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928696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3441993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2928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592501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05798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6592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89" name="Rounded Rectangle 8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sp>
          <p:nvSpPr>
            <p:cNvPr id="92" name="Rounded Rectangle 91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999275" y="1241779"/>
            <a:ext cx="3499393" cy="1378609"/>
            <a:chOff x="3624062" y="1241778"/>
            <a:chExt cx="3499393" cy="1378609"/>
          </a:xfrm>
        </p:grpSpPr>
        <p:sp>
          <p:nvSpPr>
            <p:cNvPr id="95" name="Rounded Rectangle 94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44262" y="3850212"/>
            <a:ext cx="1394381" cy="461665"/>
            <a:chOff x="1020261" y="3850211"/>
            <a:chExt cx="1394381" cy="461665"/>
          </a:xfrm>
        </p:grpSpPr>
        <p:sp>
          <p:nvSpPr>
            <p:cNvPr id="97" name="Right Arrow 96"/>
            <p:cNvSpPr/>
            <p:nvPr/>
          </p:nvSpPr>
          <p:spPr>
            <a:xfrm flipH="1">
              <a:off x="2069716" y="3852445"/>
              <a:ext cx="344926" cy="457197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1020261" y="3850211"/>
              <a:ext cx="118428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65.5%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61719" y="4220141"/>
            <a:ext cx="1519403" cy="461665"/>
            <a:chOff x="2737718" y="4220140"/>
            <a:chExt cx="1519403" cy="461665"/>
          </a:xfrm>
        </p:grpSpPr>
        <p:sp>
          <p:nvSpPr>
            <p:cNvPr id="99" name="Right Arrow 98"/>
            <p:cNvSpPr/>
            <p:nvPr/>
          </p:nvSpPr>
          <p:spPr>
            <a:xfrm flipH="1">
              <a:off x="3840635" y="4377820"/>
              <a:ext cx="416486" cy="146304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737718" y="4220140"/>
              <a:ext cx="132243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58.0%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60951" y="4643724"/>
            <a:ext cx="1476026" cy="461665"/>
            <a:chOff x="4636951" y="4643723"/>
            <a:chExt cx="1476026" cy="461665"/>
          </a:xfrm>
        </p:grpSpPr>
        <p:sp>
          <p:nvSpPr>
            <p:cNvPr id="101" name="Right Arrow 100"/>
            <p:cNvSpPr/>
            <p:nvPr/>
          </p:nvSpPr>
          <p:spPr>
            <a:xfrm flipH="1">
              <a:off x="5655777" y="4851696"/>
              <a:ext cx="457200" cy="45719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4636951" y="4643723"/>
              <a:ext cx="11387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31.8%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04" name="Alternate Process 103"/>
          <p:cNvSpPr/>
          <p:nvPr/>
        </p:nvSpPr>
        <p:spPr>
          <a:xfrm>
            <a:off x="8264732" y="1783926"/>
            <a:ext cx="276690" cy="744241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235765" y="1949668"/>
            <a:ext cx="37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/>
                <a:cs typeface="Helvetica Neue Medium"/>
              </a:rPr>
              <a:t>R</a:t>
            </a:r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1622779" y="5161721"/>
            <a:ext cx="8929161" cy="1392421"/>
            <a:chOff x="98778" y="5161720"/>
            <a:chExt cx="8929161" cy="1392421"/>
          </a:xfrm>
        </p:grpSpPr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98778" y="5177779"/>
              <a:ext cx="200535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Traffic Share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graphicFrame>
          <p:nvGraphicFramePr>
            <p:cNvPr id="59" name="Chart 58"/>
            <p:cNvGraphicFramePr>
              <a:graphicFrameLocks/>
            </p:cNvGraphicFramePr>
            <p:nvPr>
              <p:extLst/>
            </p:nvPr>
          </p:nvGraphicFramePr>
          <p:xfrm>
            <a:off x="1723534" y="5814715"/>
            <a:ext cx="6551731" cy="739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1628696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65.5%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3451843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20.0%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5235963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4.6%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7131951" y="5161720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9.9%</a:t>
              </a:r>
              <a:endParaRPr lang="en-US" sz="24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2483566" y="5639445"/>
              <a:ext cx="968277" cy="358714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304173" y="5639445"/>
              <a:ext cx="2083661" cy="358714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252679" y="5639444"/>
              <a:ext cx="1110308" cy="358715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004714" y="5583937"/>
              <a:ext cx="0" cy="41422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21</a:t>
            </a:fld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09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4580"/>
    </mc:Choice>
    <mc:Fallback>
      <p:transition advTm="13458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_layers.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61" y="1280160"/>
            <a:ext cx="6787299" cy="457200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22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767668" y="1778000"/>
            <a:ext cx="4896555" cy="29915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34087" y="5340556"/>
            <a:ext cx="34431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ans"/>
                <a:cs typeface="Sans"/>
              </a:rPr>
              <a:t>Object rank</a:t>
            </a:r>
            <a:endParaRPr lang="en-US" sz="2200" dirty="0">
              <a:latin typeface="Sans"/>
              <a:cs typeface="Sans"/>
            </a:endParaRPr>
          </a:p>
        </p:txBody>
      </p:sp>
    </p:spTree>
    <p:extLst>
      <p:ext uri="{BB962C8B-B14F-4D97-AF65-F5344CB8AC3E}">
        <p14:creationId xmlns:p14="http://schemas.microsoft.com/office/powerpoint/2010/main" val="280388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37"/>
    </mc:Choice>
    <mc:Fallback>
      <p:transition spd="slow" advTm="2443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Popularity Distribution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2209800" y="5815584"/>
            <a:ext cx="8133644" cy="8357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Backend</a:t>
            </a:r>
            <a:r>
              <a:rPr lang="en-US" sz="2400" dirty="0"/>
              <a:t> </a:t>
            </a:r>
            <a:r>
              <a:rPr lang="en-US" sz="2400" dirty="0"/>
              <a:t>resembles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stretched exponential dist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 descr="all_layers_norm.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30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93"/>
    </mc:Choice>
    <mc:Fallback>
      <p:transition spd="slow" advTm="1759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chepop_blogpost.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Popularity Impact on Caches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2209800" y="5815585"/>
            <a:ext cx="8133644" cy="619083"/>
          </a:xfrm>
        </p:spPr>
        <p:txBody>
          <a:bodyPr>
            <a:normAutofit/>
          </a:bodyPr>
          <a:lstStyle/>
          <a:p>
            <a:r>
              <a:rPr lang="en-US" sz="2400" dirty="0"/>
              <a:t>Backend </a:t>
            </a:r>
            <a:r>
              <a:rPr lang="en-US" sz="2400" dirty="0">
                <a:solidFill>
                  <a:srgbClr val="E46C0A"/>
                </a:solidFill>
              </a:rPr>
              <a:t>serves </a:t>
            </a:r>
            <a:r>
              <a:rPr lang="en-US" sz="2400" dirty="0">
                <a:solidFill>
                  <a:srgbClr val="E46C0A"/>
                </a:solidFill>
              </a:rPr>
              <a:t>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tail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621884" y="1986846"/>
            <a:ext cx="1707450" cy="1272821"/>
            <a:chOff x="7097884" y="1986845"/>
            <a:chExt cx="1707450" cy="1272821"/>
          </a:xfrm>
        </p:grpSpPr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7167155" y="2230680"/>
              <a:ext cx="1638179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</a:t>
              </a:r>
              <a:r>
                <a:rPr lang="en-US" sz="2400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0%</a:t>
              </a:r>
              <a:r>
                <a:rPr lang="en-US" sz="2400" dirty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 Haystack</a:t>
              </a:r>
            </a:p>
          </p:txBody>
        </p:sp>
        <p:sp>
          <p:nvSpPr>
            <p:cNvPr id="20" name="Left Brace 19"/>
            <p:cNvSpPr/>
            <p:nvPr/>
          </p:nvSpPr>
          <p:spPr>
            <a:xfrm rot="10800000">
              <a:off x="7097884" y="1986845"/>
              <a:ext cx="310445" cy="1272821"/>
            </a:xfrm>
            <a:prstGeom prst="lef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481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0"/>
    </mc:Choice>
    <mc:Fallback>
      <p:transition spd="slow" advTm="99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55" y="1827081"/>
            <a:ext cx="9847211" cy="300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3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184841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7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2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8382" y="1612586"/>
            <a:ext cx="2954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o-RO" sz="6000" dirty="0" smtClean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ro-RO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What if?</a:t>
            </a:r>
          </a:p>
        </p:txBody>
      </p:sp>
    </p:spTree>
    <p:extLst>
      <p:ext uri="{BB962C8B-B14F-4D97-AF65-F5344CB8AC3E}">
        <p14:creationId xmlns:p14="http://schemas.microsoft.com/office/powerpoint/2010/main" val="23045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ge_trace_month_sjc1.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Sizes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4"/>
            <a:ext cx="8133644" cy="66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“</a:t>
            </a:r>
            <a:r>
              <a:rPr lang="en-US" sz="2400" dirty="0">
                <a:solidFill>
                  <a:srgbClr val="800000"/>
                </a:solidFill>
              </a:rPr>
              <a:t>x</a:t>
            </a:r>
            <a:r>
              <a:rPr lang="en-US" sz="2400" dirty="0"/>
              <a:t>” </a:t>
            </a:r>
            <a:r>
              <a:rPr lang="en-US" sz="2400" dirty="0"/>
              <a:t>estimates current deployment size (</a:t>
            </a:r>
            <a:r>
              <a:rPr lang="en-US" sz="2400" dirty="0">
                <a:solidFill>
                  <a:srgbClr val="800000"/>
                </a:solidFill>
              </a:rPr>
              <a:t>59</a:t>
            </a:r>
            <a:r>
              <a:rPr lang="en-US" sz="2400" dirty="0">
                <a:solidFill>
                  <a:srgbClr val="800000"/>
                </a:solidFill>
              </a:rPr>
              <a:t>%</a:t>
            </a:r>
            <a:r>
              <a:rPr lang="en-US" sz="2400" dirty="0"/>
              <a:t> hit </a:t>
            </a:r>
            <a:r>
              <a:rPr lang="en-US" sz="2400" dirty="0"/>
              <a:t>ratio)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882532" y="2237017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02476" y="2036642"/>
            <a:ext cx="1330042" cy="726322"/>
            <a:chOff x="3991646" y="1968908"/>
            <a:chExt cx="1330042" cy="7263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42835" y="2558749"/>
            <a:ext cx="1330042" cy="726322"/>
            <a:chOff x="3991646" y="1968908"/>
            <a:chExt cx="1330042" cy="72632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28</a:t>
            </a:fld>
            <a:endParaRPr lang="en-US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543778" y="130173"/>
            <a:ext cx="8133644" cy="63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Picked </a:t>
            </a:r>
            <a:r>
              <a:rPr lang="en-US" sz="2400" dirty="0"/>
              <a:t>San Jose </a:t>
            </a:r>
            <a:r>
              <a:rPr lang="en-US" sz="2400" dirty="0"/>
              <a:t>edge </a:t>
            </a:r>
            <a:r>
              <a:rPr lang="en-US" sz="2400" dirty="0"/>
              <a:t>(high traffic, median </a:t>
            </a:r>
            <a:r>
              <a:rPr lang="en-US" sz="2400" dirty="0"/>
              <a:t>hit </a:t>
            </a:r>
            <a:r>
              <a:rPr lang="en-US" sz="2400" dirty="0"/>
              <a:t>ratio)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97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32"/>
    </mc:Choice>
    <mc:Fallback>
      <p:transition spd="slow" advTm="2533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Sizes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4"/>
            <a:ext cx="8133644" cy="66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“</a:t>
            </a:r>
            <a:r>
              <a:rPr lang="en-US" sz="2400" dirty="0">
                <a:solidFill>
                  <a:srgbClr val="800000"/>
                </a:solidFill>
              </a:rPr>
              <a:t>Infinite</a:t>
            </a:r>
            <a:r>
              <a:rPr lang="en-US" sz="2400" dirty="0"/>
              <a:t>” size ratio needs </a:t>
            </a:r>
            <a:r>
              <a:rPr lang="en-US" sz="2400" dirty="0">
                <a:solidFill>
                  <a:srgbClr val="800000"/>
                </a:solidFill>
              </a:rPr>
              <a:t>45x </a:t>
            </a:r>
            <a:r>
              <a:rPr lang="en-US" sz="2400" dirty="0"/>
              <a:t>of current </a:t>
            </a:r>
            <a:r>
              <a:rPr lang="en-US" sz="2400" dirty="0"/>
              <a:t>capacity</a:t>
            </a:r>
            <a:endParaRPr lang="en-US" sz="2400" dirty="0"/>
          </a:p>
        </p:txBody>
      </p:sp>
      <p:pic>
        <p:nvPicPr>
          <p:cNvPr id="4" name="Picture 3" descr="edge_trace_month_sjc1.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13" name="Rectangle 12"/>
          <p:cNvSpPr>
            <a:spLocks noChangeAspect="1"/>
          </p:cNvSpPr>
          <p:nvPr/>
        </p:nvSpPr>
        <p:spPr>
          <a:xfrm>
            <a:off x="7333171" y="1417639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82532" y="2237017"/>
            <a:ext cx="1330042" cy="726322"/>
            <a:chOff x="3991646" y="1968908"/>
            <a:chExt cx="1330042" cy="7263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02476" y="2036642"/>
            <a:ext cx="1330042" cy="726322"/>
            <a:chOff x="3991646" y="1968908"/>
            <a:chExt cx="1330042" cy="72632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42835" y="2558749"/>
            <a:ext cx="1330042" cy="726322"/>
            <a:chOff x="3991646" y="1968908"/>
            <a:chExt cx="1330042" cy="72632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29</a:t>
            </a:fld>
            <a:endParaRPr lang="en-US" dirty="0"/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4543778" y="130173"/>
            <a:ext cx="8133644" cy="63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Picked </a:t>
            </a:r>
            <a:r>
              <a:rPr lang="en-US" sz="2400" dirty="0"/>
              <a:t>San Jose </a:t>
            </a:r>
            <a:r>
              <a:rPr lang="en-US" sz="2400" dirty="0"/>
              <a:t>edge </a:t>
            </a:r>
            <a:r>
              <a:rPr lang="en-US" sz="2400" dirty="0"/>
              <a:t>(high traffic, median </a:t>
            </a:r>
            <a:r>
              <a:rPr lang="en-US" sz="2400" dirty="0"/>
              <a:t>hit </a:t>
            </a:r>
            <a:r>
              <a:rPr lang="en-US" sz="2400" dirty="0"/>
              <a:t>ratio)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21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33"/>
    </mc:Choice>
    <mc:Fallback>
      <p:transition spd="slow" advTm="1983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79" y="2344673"/>
            <a:ext cx="1177516" cy="1888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66" y="2698496"/>
            <a:ext cx="1181100" cy="11811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66646" y="2698496"/>
            <a:ext cx="382728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66645" y="3058286"/>
            <a:ext cx="3827283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66647" y="3873630"/>
            <a:ext cx="382728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66646" y="4233420"/>
            <a:ext cx="3827283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6645" y="2107875"/>
            <a:ext cx="405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Dynamic </a:t>
            </a:r>
            <a:r>
              <a:rPr lang="en-US" sz="2400" dirty="0" smtClean="0"/>
              <a:t>(hard to cache; TAO)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66645" y="4364783"/>
            <a:ext cx="4363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Static </a:t>
            </a:r>
          </a:p>
          <a:p>
            <a:r>
              <a:rPr lang="en-US" sz="2400" dirty="0" smtClean="0"/>
              <a:t>(photos, normally easy to cache)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3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Algos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5"/>
            <a:ext cx="8133644" cy="63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Both </a:t>
            </a:r>
            <a:r>
              <a:rPr lang="en-US" sz="2400" dirty="0">
                <a:solidFill>
                  <a:srgbClr val="0000FF"/>
                </a:solidFill>
              </a:rPr>
              <a:t>LRU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8000"/>
                </a:solidFill>
              </a:rPr>
              <a:t>LFU</a:t>
            </a:r>
            <a:r>
              <a:rPr lang="en-US" sz="2400" dirty="0"/>
              <a:t> </a:t>
            </a:r>
            <a:r>
              <a:rPr lang="en-US" sz="2400" dirty="0" smtClean="0"/>
              <a:t>outperform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FIFO </a:t>
            </a:r>
            <a:r>
              <a:rPr lang="en-US" sz="2400" dirty="0"/>
              <a:t>slightly </a:t>
            </a:r>
          </a:p>
        </p:txBody>
      </p:sp>
      <p:pic>
        <p:nvPicPr>
          <p:cNvPr id="3" name="Picture 2" descr="edge_trace_month_sjc1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7333171" y="1417639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1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21"/>
    </mc:Choice>
    <mc:Fallback>
      <p:transition spd="slow" advTm="1642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S4LRU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5409" y="2213183"/>
            <a:ext cx="7315200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897638" y="1375306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5956579" y="-1638586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832186" y="3231822"/>
            <a:ext cx="2315962" cy="738738"/>
            <a:chOff x="254001" y="3162723"/>
            <a:chExt cx="2315962" cy="738738"/>
          </a:xfrm>
        </p:grpSpPr>
        <p:sp>
          <p:nvSpPr>
            <p:cNvPr id="24" name="Left Arrow 23"/>
            <p:cNvSpPr/>
            <p:nvPr/>
          </p:nvSpPr>
          <p:spPr>
            <a:xfrm>
              <a:off x="254001" y="3624388"/>
              <a:ext cx="2215444" cy="277073"/>
            </a:xfrm>
            <a:prstGeom prst="leftArrow">
              <a:avLst>
                <a:gd name="adj1" fmla="val 50000"/>
                <a:gd name="adj2" fmla="val 43141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254001" y="3162723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More Recent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95410" y="2398886"/>
            <a:ext cx="7989147" cy="2650041"/>
            <a:chOff x="971409" y="2398885"/>
            <a:chExt cx="7989147" cy="2650041"/>
          </a:xfrm>
        </p:grpSpPr>
        <p:grpSp>
          <p:nvGrpSpPr>
            <p:cNvPr id="13" name="Group 12"/>
            <p:cNvGrpSpPr/>
            <p:nvPr/>
          </p:nvGrpSpPr>
          <p:grpSpPr>
            <a:xfrm>
              <a:off x="971409" y="2529861"/>
              <a:ext cx="2528147" cy="461665"/>
              <a:chOff x="971409" y="2529861"/>
              <a:chExt cx="2528147" cy="461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2884923" y="2529861"/>
                <a:ext cx="6146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L3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00209" y="3215661"/>
              <a:ext cx="2674902" cy="461665"/>
              <a:chOff x="971409" y="2529861"/>
              <a:chExt cx="2674902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884924" y="2529861"/>
                <a:ext cx="761387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L2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29009" y="3901461"/>
              <a:ext cx="2553547" cy="461665"/>
              <a:chOff x="971409" y="2529861"/>
              <a:chExt cx="2553547" cy="4616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2884924" y="2529861"/>
                <a:ext cx="6400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L1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57809" y="4587261"/>
              <a:ext cx="2502747" cy="461665"/>
              <a:chOff x="971409" y="2529861"/>
              <a:chExt cx="2502747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2884924" y="2529861"/>
                <a:ext cx="5892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L0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30" name="Straight Connector 29"/>
            <p:cNvCxnSpPr>
              <a:endCxn id="5" idx="0"/>
            </p:cNvCxnSpPr>
            <p:nvPr/>
          </p:nvCxnSpPr>
          <p:spPr>
            <a:xfrm>
              <a:off x="1885809" y="2398885"/>
              <a:ext cx="0" cy="2689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5" idx="0"/>
            </p:cNvCxnSpPr>
            <p:nvPr/>
          </p:nvCxnSpPr>
          <p:spPr>
            <a:xfrm>
              <a:off x="3714609" y="2398885"/>
              <a:ext cx="0" cy="9547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8" idx="0"/>
            </p:cNvCxnSpPr>
            <p:nvPr/>
          </p:nvCxnSpPr>
          <p:spPr>
            <a:xfrm>
              <a:off x="5543409" y="2398885"/>
              <a:ext cx="0" cy="16405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50667" y="2398885"/>
              <a:ext cx="0" cy="23263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10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15"/>
    </mc:Choice>
    <mc:Fallback>
      <p:transition spd="slow" advTm="17815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S4LRU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5409" y="2213183"/>
            <a:ext cx="7315200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897638" y="1375306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5956579" y="-1638586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495410" y="2398886"/>
            <a:ext cx="7989147" cy="2650041"/>
            <a:chOff x="971409" y="2398885"/>
            <a:chExt cx="7989147" cy="2650041"/>
          </a:xfrm>
        </p:grpSpPr>
        <p:grpSp>
          <p:nvGrpSpPr>
            <p:cNvPr id="13" name="Group 12"/>
            <p:cNvGrpSpPr/>
            <p:nvPr/>
          </p:nvGrpSpPr>
          <p:grpSpPr>
            <a:xfrm>
              <a:off x="971409" y="2529861"/>
              <a:ext cx="2528147" cy="461665"/>
              <a:chOff x="971409" y="2529861"/>
              <a:chExt cx="2528147" cy="461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2884923" y="2529861"/>
                <a:ext cx="6146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L3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00209" y="3215661"/>
              <a:ext cx="2674902" cy="461665"/>
              <a:chOff x="971409" y="2529861"/>
              <a:chExt cx="2674902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884924" y="2529861"/>
                <a:ext cx="761387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L2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29009" y="3901461"/>
              <a:ext cx="2553547" cy="461665"/>
              <a:chOff x="971409" y="2529861"/>
              <a:chExt cx="2553547" cy="4616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2884924" y="2529861"/>
                <a:ext cx="6400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L1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57809" y="4587261"/>
              <a:ext cx="2502747" cy="461665"/>
              <a:chOff x="971409" y="2529861"/>
              <a:chExt cx="2502747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2884924" y="2529861"/>
                <a:ext cx="5892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L0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30" name="Straight Connector 29"/>
            <p:cNvCxnSpPr>
              <a:endCxn id="5" idx="0"/>
            </p:cNvCxnSpPr>
            <p:nvPr/>
          </p:nvCxnSpPr>
          <p:spPr>
            <a:xfrm>
              <a:off x="1885809" y="2398885"/>
              <a:ext cx="0" cy="2689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5" idx="0"/>
            </p:cNvCxnSpPr>
            <p:nvPr/>
          </p:nvCxnSpPr>
          <p:spPr>
            <a:xfrm>
              <a:off x="3714609" y="2398885"/>
              <a:ext cx="0" cy="9547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8" idx="0"/>
            </p:cNvCxnSpPr>
            <p:nvPr/>
          </p:nvCxnSpPr>
          <p:spPr>
            <a:xfrm>
              <a:off x="5543409" y="2398885"/>
              <a:ext cx="0" cy="16405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50667" y="2398885"/>
              <a:ext cx="0" cy="23263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>
            <a:spLocks noChangeAspect="1"/>
          </p:cNvSpPr>
          <p:nvPr/>
        </p:nvSpPr>
        <p:spPr>
          <a:xfrm>
            <a:off x="7981809" y="4471244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7239001" y="4680112"/>
            <a:ext cx="550333" cy="230833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spect="1"/>
          </p:cNvSpPr>
          <p:nvPr/>
        </p:nvSpPr>
        <p:spPr>
          <a:xfrm>
            <a:off x="5729110" y="4835333"/>
            <a:ext cx="26082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Missed Object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832186" y="3231822"/>
            <a:ext cx="2315962" cy="738738"/>
            <a:chOff x="254001" y="3162723"/>
            <a:chExt cx="2315962" cy="738738"/>
          </a:xfrm>
        </p:grpSpPr>
        <p:sp>
          <p:nvSpPr>
            <p:cNvPr id="39" name="Left Arrow 38"/>
            <p:cNvSpPr/>
            <p:nvPr/>
          </p:nvSpPr>
          <p:spPr>
            <a:xfrm>
              <a:off x="254001" y="3624388"/>
              <a:ext cx="2215444" cy="277073"/>
            </a:xfrm>
            <a:prstGeom prst="leftArrow">
              <a:avLst>
                <a:gd name="adj1" fmla="val 50000"/>
                <a:gd name="adj2" fmla="val 43141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54001" y="3162723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More Recent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8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1"/>
    </mc:Choice>
    <mc:Fallback>
      <p:transition spd="slow" advTm="524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S4LRU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5409" y="2213183"/>
            <a:ext cx="7315200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897638" y="1375306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5956579" y="-1638586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495410" y="2398886"/>
            <a:ext cx="7989147" cy="2650041"/>
            <a:chOff x="971409" y="2398885"/>
            <a:chExt cx="7989147" cy="2650041"/>
          </a:xfrm>
        </p:grpSpPr>
        <p:grpSp>
          <p:nvGrpSpPr>
            <p:cNvPr id="13" name="Group 12"/>
            <p:cNvGrpSpPr/>
            <p:nvPr/>
          </p:nvGrpSpPr>
          <p:grpSpPr>
            <a:xfrm>
              <a:off x="971409" y="2529861"/>
              <a:ext cx="2528147" cy="461665"/>
              <a:chOff x="971409" y="2529861"/>
              <a:chExt cx="2528147" cy="461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2884923" y="2529861"/>
                <a:ext cx="6146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L3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00209" y="3215661"/>
              <a:ext cx="2674902" cy="461665"/>
              <a:chOff x="971409" y="2529861"/>
              <a:chExt cx="2674902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884924" y="2529861"/>
                <a:ext cx="761387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L2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29009" y="3901461"/>
              <a:ext cx="2553547" cy="461665"/>
              <a:chOff x="971409" y="2529861"/>
              <a:chExt cx="2553547" cy="4616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2884924" y="2529861"/>
                <a:ext cx="6400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L1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57809" y="4587261"/>
              <a:ext cx="2502747" cy="461665"/>
              <a:chOff x="971409" y="2529861"/>
              <a:chExt cx="2502747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2884924" y="2529861"/>
                <a:ext cx="5892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L0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30" name="Straight Connector 29"/>
            <p:cNvCxnSpPr>
              <a:endCxn id="5" idx="0"/>
            </p:cNvCxnSpPr>
            <p:nvPr/>
          </p:nvCxnSpPr>
          <p:spPr>
            <a:xfrm>
              <a:off x="1885809" y="2398885"/>
              <a:ext cx="0" cy="2689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5" idx="0"/>
            </p:cNvCxnSpPr>
            <p:nvPr/>
          </p:nvCxnSpPr>
          <p:spPr>
            <a:xfrm>
              <a:off x="3714609" y="2398885"/>
              <a:ext cx="0" cy="9547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8" idx="0"/>
            </p:cNvCxnSpPr>
            <p:nvPr/>
          </p:nvCxnSpPr>
          <p:spPr>
            <a:xfrm>
              <a:off x="5543409" y="2398885"/>
              <a:ext cx="0" cy="16405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50667" y="2398885"/>
              <a:ext cx="0" cy="23263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>
            <a:spLocks noChangeAspect="1"/>
          </p:cNvSpPr>
          <p:nvPr/>
        </p:nvSpPr>
        <p:spPr>
          <a:xfrm>
            <a:off x="7408380" y="3787161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621457" y="3381865"/>
            <a:ext cx="294876" cy="433519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spect="1"/>
          </p:cNvSpPr>
          <p:nvPr/>
        </p:nvSpPr>
        <p:spPr>
          <a:xfrm>
            <a:off x="7650198" y="2875887"/>
            <a:ext cx="6632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Hit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832186" y="3231822"/>
            <a:ext cx="2315962" cy="738738"/>
            <a:chOff x="254001" y="3162723"/>
            <a:chExt cx="2315962" cy="738738"/>
          </a:xfrm>
        </p:grpSpPr>
        <p:sp>
          <p:nvSpPr>
            <p:cNvPr id="38" name="Left Arrow 37"/>
            <p:cNvSpPr/>
            <p:nvPr/>
          </p:nvSpPr>
          <p:spPr>
            <a:xfrm>
              <a:off x="254001" y="3624388"/>
              <a:ext cx="2215444" cy="277073"/>
            </a:xfrm>
            <a:prstGeom prst="leftArrow">
              <a:avLst>
                <a:gd name="adj1" fmla="val 50000"/>
                <a:gd name="adj2" fmla="val 43141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54001" y="3162723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More Recent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93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6"/>
    </mc:Choice>
    <mc:Fallback>
      <p:transition spd="slow" advTm="3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16771 -4.81481E-6 C -0.24288 -4.81481E-6 -0.33507 -0.02662 -0.33507 -0.04837 L -0.33507 -0.0965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S4LRU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5409" y="2213183"/>
            <a:ext cx="7315200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897638" y="1375306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5956579" y="-1638586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495410" y="2398886"/>
            <a:ext cx="7989147" cy="2650041"/>
            <a:chOff x="971409" y="2398885"/>
            <a:chExt cx="7989147" cy="2650041"/>
          </a:xfrm>
        </p:grpSpPr>
        <p:grpSp>
          <p:nvGrpSpPr>
            <p:cNvPr id="13" name="Group 12"/>
            <p:cNvGrpSpPr/>
            <p:nvPr/>
          </p:nvGrpSpPr>
          <p:grpSpPr>
            <a:xfrm>
              <a:off x="971409" y="2529861"/>
              <a:ext cx="2528147" cy="461665"/>
              <a:chOff x="971409" y="2529861"/>
              <a:chExt cx="2528147" cy="461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2884923" y="2529861"/>
                <a:ext cx="6146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L3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00209" y="3215661"/>
              <a:ext cx="2674902" cy="461665"/>
              <a:chOff x="971409" y="2529861"/>
              <a:chExt cx="2674902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884924" y="2529861"/>
                <a:ext cx="761387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L2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29009" y="3901461"/>
              <a:ext cx="2553547" cy="461665"/>
              <a:chOff x="971409" y="2529861"/>
              <a:chExt cx="2553547" cy="4616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2884924" y="2529861"/>
                <a:ext cx="6400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L1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57809" y="4587261"/>
              <a:ext cx="2502747" cy="461665"/>
              <a:chOff x="971409" y="2529861"/>
              <a:chExt cx="2502747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2884924" y="2529861"/>
                <a:ext cx="5892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L0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30" name="Straight Connector 29"/>
            <p:cNvCxnSpPr>
              <a:endCxn id="5" idx="0"/>
            </p:cNvCxnSpPr>
            <p:nvPr/>
          </p:nvCxnSpPr>
          <p:spPr>
            <a:xfrm>
              <a:off x="1885809" y="2398885"/>
              <a:ext cx="0" cy="2689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5" idx="0"/>
            </p:cNvCxnSpPr>
            <p:nvPr/>
          </p:nvCxnSpPr>
          <p:spPr>
            <a:xfrm>
              <a:off x="3714609" y="2398885"/>
              <a:ext cx="0" cy="9547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8" idx="0"/>
            </p:cNvCxnSpPr>
            <p:nvPr/>
          </p:nvCxnSpPr>
          <p:spPr>
            <a:xfrm>
              <a:off x="5543409" y="2398885"/>
              <a:ext cx="0" cy="16405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50667" y="2398885"/>
              <a:ext cx="0" cy="23263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>
            <a:spLocks noChangeAspect="1"/>
          </p:cNvSpPr>
          <p:nvPr/>
        </p:nvSpPr>
        <p:spPr>
          <a:xfrm>
            <a:off x="5925866" y="3101361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31" name="Straight Connector 30"/>
          <p:cNvCxnSpPr>
            <a:stCxn id="35" idx="2"/>
            <a:endCxn id="32" idx="0"/>
          </p:cNvCxnSpPr>
          <p:nvPr/>
        </p:nvCxnSpPr>
        <p:spPr>
          <a:xfrm flipH="1">
            <a:off x="6040167" y="2870755"/>
            <a:ext cx="331611" cy="230606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spect="1"/>
          </p:cNvSpPr>
          <p:nvPr/>
        </p:nvSpPr>
        <p:spPr>
          <a:xfrm>
            <a:off x="5925866" y="2409091"/>
            <a:ext cx="8918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Evict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832186" y="3231822"/>
            <a:ext cx="2315962" cy="738738"/>
            <a:chOff x="254001" y="3162723"/>
            <a:chExt cx="2315962" cy="738738"/>
          </a:xfrm>
        </p:grpSpPr>
        <p:sp>
          <p:nvSpPr>
            <p:cNvPr id="38" name="Left Arrow 37"/>
            <p:cNvSpPr/>
            <p:nvPr/>
          </p:nvSpPr>
          <p:spPr>
            <a:xfrm>
              <a:off x="254001" y="3624388"/>
              <a:ext cx="2215444" cy="277073"/>
            </a:xfrm>
            <a:prstGeom prst="leftArrow">
              <a:avLst>
                <a:gd name="adj1" fmla="val 50000"/>
                <a:gd name="adj2" fmla="val 43141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54001" y="3162723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More Recent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86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66"/>
    </mc:Choice>
    <mc:Fallback>
      <p:transition spd="slow" advTm="32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1146 -1.48148E-6 C 0.01667 -1.48148E-6 0.02309 0.02847 0.02309 0.05255 L 0.02309 0.1050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ge_trace_month_sjc1.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Algos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5"/>
            <a:ext cx="8133644" cy="61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52024D"/>
                </a:solidFill>
              </a:rPr>
              <a:t>S4LRU </a:t>
            </a:r>
            <a:r>
              <a:rPr lang="en-US" sz="2400" dirty="0"/>
              <a:t>improves the most  </a:t>
            </a:r>
            <a:r>
              <a:rPr lang="en-US" sz="2400" dirty="0"/>
              <a:t> 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245656" y="1997130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07637" y="3358443"/>
            <a:ext cx="1330042" cy="2148098"/>
            <a:chOff x="3892869" y="849488"/>
            <a:chExt cx="1330042" cy="131802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503233" y="849488"/>
              <a:ext cx="0" cy="1034754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3892869" y="1884242"/>
              <a:ext cx="1330042" cy="2832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1/3x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1" name="Rectangle 10"/>
          <p:cNvSpPr>
            <a:spLocks noChangeAspect="1"/>
          </p:cNvSpPr>
          <p:nvPr/>
        </p:nvSpPr>
        <p:spPr>
          <a:xfrm>
            <a:off x="7333171" y="1417639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65498" y="2593630"/>
            <a:ext cx="1330042" cy="627545"/>
            <a:chOff x="4287977" y="1968908"/>
            <a:chExt cx="1330042" cy="62754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954024" y="2314230"/>
              <a:ext cx="55421" cy="282223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4287977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677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33"/>
    </mc:Choice>
    <mc:Fallback>
      <p:transition spd="slow" advTm="2933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Algos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5"/>
            <a:ext cx="8133644" cy="607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800000"/>
                </a:solidFill>
              </a:rPr>
              <a:t>Clairvoyant </a:t>
            </a:r>
            <a:r>
              <a:rPr lang="ro-RO" sz="2400" dirty="0" smtClean="0"/>
              <a:t>=&gt; room for algorithmic improvement.</a:t>
            </a:r>
            <a:endParaRPr lang="en-US" sz="2400" dirty="0"/>
          </a:p>
        </p:txBody>
      </p:sp>
      <p:pic>
        <p:nvPicPr>
          <p:cNvPr id="6" name="Picture 5" descr="edge_trace_month_sjc1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7333171" y="1417639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65"/>
    </mc:Choice>
    <mc:Fallback>
      <p:transition spd="slow" advTm="21565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_trace_month_blogpos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Cache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4"/>
            <a:ext cx="8133644" cy="69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52024D"/>
                </a:solidFill>
              </a:rPr>
              <a:t>S4LRU </a:t>
            </a:r>
            <a:r>
              <a:rPr lang="en-US" sz="2400" dirty="0"/>
              <a:t>improves </a:t>
            </a:r>
            <a:r>
              <a:rPr lang="en-US" sz="2400" dirty="0">
                <a:solidFill>
                  <a:srgbClr val="0000FF"/>
                </a:solidFill>
              </a:rPr>
              <a:t>Origin</a:t>
            </a:r>
            <a:r>
              <a:rPr lang="en-US" sz="2400" dirty="0"/>
              <a:t> more than </a:t>
            </a:r>
            <a:r>
              <a:rPr lang="en-US" sz="2400" dirty="0">
                <a:solidFill>
                  <a:srgbClr val="008000"/>
                </a:solidFill>
              </a:rPr>
              <a:t>Edge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67457" y="1852558"/>
            <a:ext cx="1520542" cy="1830443"/>
            <a:chOff x="2472902" y="1584448"/>
            <a:chExt cx="1520542" cy="1830443"/>
          </a:xfrm>
        </p:grpSpPr>
        <p:sp>
          <p:nvSpPr>
            <p:cNvPr id="9" name="Frame 8"/>
            <p:cNvSpPr/>
            <p:nvPr/>
          </p:nvSpPr>
          <p:spPr>
            <a:xfrm>
              <a:off x="3612443" y="2568222"/>
              <a:ext cx="381001" cy="846669"/>
            </a:xfrm>
            <a:prstGeom prst="frame">
              <a:avLst>
                <a:gd name="adj1" fmla="val 685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472902" y="1584448"/>
              <a:ext cx="1330042" cy="983774"/>
              <a:chOff x="-448108" y="2691221"/>
              <a:chExt cx="1330042" cy="983774"/>
            </a:xfrm>
          </p:grpSpPr>
          <p:cxnSp>
            <p:nvCxnSpPr>
              <p:cNvPr id="12" name="Straight Connector 11"/>
              <p:cNvCxnSpPr>
                <a:endCxn id="9" idx="0"/>
              </p:cNvCxnSpPr>
              <p:nvPr/>
            </p:nvCxnSpPr>
            <p:spPr>
              <a:xfrm>
                <a:off x="268102" y="3138775"/>
                <a:ext cx="613832" cy="536220"/>
              </a:xfrm>
              <a:prstGeom prst="line">
                <a:avLst/>
              </a:prstGeom>
              <a:ln>
                <a:solidFill>
                  <a:srgbClr val="000000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-448108" y="2691221"/>
                <a:ext cx="133004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14%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</p:grpSp>
      <p:sp>
        <p:nvSpPr>
          <p:cNvPr id="14" name="Rectangle 13"/>
          <p:cNvSpPr>
            <a:spLocks noChangeAspect="1"/>
          </p:cNvSpPr>
          <p:nvPr/>
        </p:nvSpPr>
        <p:spPr>
          <a:xfrm>
            <a:off x="7333171" y="1312754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35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00"/>
    </mc:Choice>
    <mc:Fallback>
      <p:transition spd="slow" advTm="248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277294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Coverage of </a:t>
            </a:r>
            <a:r>
              <a:rPr lang="en-US" dirty="0">
                <a:solidFill>
                  <a:srgbClr val="008000"/>
                </a:solidFill>
              </a:rPr>
              <a:t>Edge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725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446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497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743171" y="569909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586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926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658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8850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837373" y="223170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913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894902" y="2758771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6311180" y="2875573"/>
            <a:ext cx="1428800" cy="1428800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935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783671" y="1634013"/>
            <a:ext cx="4487334" cy="1241560"/>
            <a:chOff x="3259671" y="1634013"/>
            <a:chExt cx="4487334" cy="1241560"/>
          </a:xfrm>
        </p:grpSpPr>
        <p:cxnSp>
          <p:nvCxnSpPr>
            <p:cNvPr id="48" name="Straight Connector 47"/>
            <p:cNvCxnSpPr>
              <a:endCxn id="46" idx="0"/>
            </p:cNvCxnSpPr>
            <p:nvPr/>
          </p:nvCxnSpPr>
          <p:spPr>
            <a:xfrm>
              <a:off x="5501580" y="2231709"/>
              <a:ext cx="0" cy="64386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259671" y="1634013"/>
              <a:ext cx="44873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Small working set</a:t>
              </a:r>
              <a:endParaRPr lang="en-US" sz="24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44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73"/>
    </mc:Choice>
    <mc:Fallback>
      <p:transition spd="slow" advTm="21573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277294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Geographic Coverage of </a:t>
            </a:r>
            <a:r>
              <a:rPr lang="en-US" dirty="0" smtClean="0">
                <a:solidFill>
                  <a:srgbClr val="008000"/>
                </a:solidFill>
              </a:rPr>
              <a:t>Edge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39</a:t>
            </a:fld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586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658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926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913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935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8850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497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59" name="Rectangular Callout 58"/>
          <p:cNvSpPr/>
          <p:nvPr/>
        </p:nvSpPr>
        <p:spPr>
          <a:xfrm>
            <a:off x="8232730" y="4527042"/>
            <a:ext cx="1097012" cy="400110"/>
          </a:xfrm>
          <a:prstGeom prst="wedgeRectCallout">
            <a:avLst>
              <a:gd name="adj1" fmla="val -69940"/>
              <a:gd name="adj2" fmla="val 9598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Atlanta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446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9244079" y="4522007"/>
            <a:ext cx="1423921" cy="40011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20% local</a:t>
            </a:r>
            <a:endParaRPr lang="en-US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24942" y="2687074"/>
            <a:ext cx="7417281" cy="3360753"/>
            <a:chOff x="1500941" y="2687073"/>
            <a:chExt cx="7417281" cy="3360753"/>
          </a:xfrm>
        </p:grpSpPr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677666" y="5247606"/>
              <a:ext cx="1388223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5% Dallas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7245049" y="3731254"/>
              <a:ext cx="1385307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35% D.C.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7679912" y="2687073"/>
              <a:ext cx="1238310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5% NYC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3657070">
              <a:off x="6117394" y="5293027"/>
              <a:ext cx="1112900" cy="18288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7239084" y="5647716"/>
              <a:ext cx="1552138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20% Miami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1500941" y="3803388"/>
              <a:ext cx="1772837" cy="70788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5% California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3541889" y="3141446"/>
              <a:ext cx="1841353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10% Chicago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 rot="18901856">
              <a:off x="6206323" y="4192497"/>
              <a:ext cx="914400" cy="32004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14160006">
              <a:off x="5297210" y="4116981"/>
              <a:ext cx="1188720" cy="9144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 rot="18591874">
              <a:off x="5974419" y="3931405"/>
              <a:ext cx="1645920" cy="4572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 rot="10265987">
              <a:off x="4574393" y="4907094"/>
              <a:ext cx="1645920" cy="4572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 rot="11098901">
              <a:off x="1818873" y="4483137"/>
              <a:ext cx="4301003" cy="4572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60" name="Oval 59"/>
          <p:cNvSpPr>
            <a:spLocks noChangeAspect="1"/>
          </p:cNvSpPr>
          <p:nvPr/>
        </p:nvSpPr>
        <p:spPr>
          <a:xfrm>
            <a:off x="7637738" y="4582996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725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2" name="Content Placeholder 3"/>
          <p:cNvSpPr txBox="1">
            <a:spLocks/>
          </p:cNvSpPr>
          <p:nvPr/>
        </p:nvSpPr>
        <p:spPr>
          <a:xfrm>
            <a:off x="2209800" y="1342469"/>
            <a:ext cx="9982200" cy="933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Atlanta </a:t>
            </a:r>
            <a:r>
              <a:rPr lang="en-US" sz="2400" dirty="0"/>
              <a:t>has </a:t>
            </a:r>
            <a:r>
              <a:rPr lang="en-US" sz="2400" dirty="0">
                <a:solidFill>
                  <a:srgbClr val="800000"/>
                </a:solidFill>
              </a:rPr>
              <a:t>80%</a:t>
            </a:r>
            <a:r>
              <a:rPr lang="en-US" sz="2400" dirty="0"/>
              <a:t> requests served by remote </a:t>
            </a:r>
            <a:r>
              <a:rPr lang="en-US" sz="2400" dirty="0" smtClean="0"/>
              <a:t>Edges</a:t>
            </a:r>
            <a:r>
              <a:rPr lang="ro-RO" sz="2400" dirty="0" smtClean="0"/>
              <a:t>. Not uncommon!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55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81"/>
    </mc:Choice>
    <mc:Fallback>
      <p:transition spd="slow" advTm="3408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79" y="2344673"/>
            <a:ext cx="1177516" cy="1888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66" y="2698496"/>
            <a:ext cx="1181100" cy="11811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66646" y="2698496"/>
            <a:ext cx="382728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66645" y="3058286"/>
            <a:ext cx="382728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66647" y="3873630"/>
            <a:ext cx="382728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66646" y="4233420"/>
            <a:ext cx="3827283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6645" y="2107875"/>
            <a:ext cx="405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Dynamic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(hard to cache; TAO)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6645" y="4364783"/>
            <a:ext cx="4363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Static </a:t>
            </a:r>
          </a:p>
          <a:p>
            <a:r>
              <a:rPr lang="en-US" sz="2400" dirty="0" smtClean="0"/>
              <a:t>(photos, normally easy to cache)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14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277294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Geographic Coverage of </a:t>
            </a:r>
            <a:r>
              <a:rPr lang="en-US" dirty="0" smtClean="0">
                <a:solidFill>
                  <a:srgbClr val="008000"/>
                </a:solidFill>
              </a:rPr>
              <a:t>Edge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725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446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497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743171" y="569909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586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658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8850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837373" y="223170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894902" y="2758771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926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913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715470" y="1422497"/>
            <a:ext cx="4572000" cy="4572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935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72454" y="4851562"/>
            <a:ext cx="4487334" cy="1067034"/>
            <a:chOff x="2582343" y="869135"/>
            <a:chExt cx="4487334" cy="1067034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5602111" y="869135"/>
              <a:ext cx="889000" cy="577147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2582343" y="1474504"/>
              <a:ext cx="44873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Amplified working set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0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81"/>
    </mc:Choice>
    <mc:Fallback>
      <p:transition spd="slow" advTm="1278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277294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Collaborative </a:t>
            </a:r>
            <a:r>
              <a:rPr lang="en-US" dirty="0" smtClean="0">
                <a:solidFill>
                  <a:srgbClr val="008000"/>
                </a:solidFill>
              </a:rPr>
              <a:t>Edge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725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446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497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743171" y="569909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586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658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8850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837373" y="223170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894902" y="2758771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926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913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935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765219" y="2321157"/>
            <a:ext cx="6085060" cy="3577089"/>
            <a:chOff x="1241219" y="2321156"/>
            <a:chExt cx="6085060" cy="3577089"/>
          </a:xfrm>
        </p:grpSpPr>
        <p:cxnSp>
          <p:nvCxnSpPr>
            <p:cNvPr id="26" name="Straight Connector 25"/>
            <p:cNvCxnSpPr>
              <a:stCxn id="22" idx="1"/>
              <a:endCxn id="19" idx="6"/>
            </p:cNvCxnSpPr>
            <p:nvPr/>
          </p:nvCxnSpPr>
          <p:spPr>
            <a:xfrm flipH="1" flipV="1">
              <a:off x="1492267" y="2321156"/>
              <a:ext cx="841586" cy="538752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7" idx="6"/>
            </p:cNvCxnSpPr>
            <p:nvPr/>
          </p:nvCxnSpPr>
          <p:spPr>
            <a:xfrm flipH="1" flipV="1">
              <a:off x="1549796" y="2848218"/>
              <a:ext cx="637426" cy="374666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241219" y="3672611"/>
              <a:ext cx="709242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17" idx="6"/>
            </p:cNvCxnSpPr>
            <p:nvPr/>
          </p:nvCxnSpPr>
          <p:spPr>
            <a:xfrm flipH="1">
              <a:off x="1313373" y="4054924"/>
              <a:ext cx="637088" cy="89447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16" idx="6"/>
            </p:cNvCxnSpPr>
            <p:nvPr/>
          </p:nvCxnSpPr>
          <p:spPr>
            <a:xfrm flipH="1">
              <a:off x="1581714" y="4404102"/>
              <a:ext cx="478508" cy="89447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14" idx="2"/>
            </p:cNvCxnSpPr>
            <p:nvPr/>
          </p:nvCxnSpPr>
          <p:spPr>
            <a:xfrm flipV="1">
              <a:off x="4568426" y="3583164"/>
              <a:ext cx="843038" cy="4133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18" idx="2"/>
            </p:cNvCxnSpPr>
            <p:nvPr/>
          </p:nvCxnSpPr>
          <p:spPr>
            <a:xfrm flipV="1">
              <a:off x="4398065" y="3222884"/>
              <a:ext cx="2928214" cy="89447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8" idx="2"/>
            </p:cNvCxnSpPr>
            <p:nvPr/>
          </p:nvCxnSpPr>
          <p:spPr>
            <a:xfrm>
              <a:off x="4415730" y="4054924"/>
              <a:ext cx="1786139" cy="707191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12" idx="3"/>
            </p:cNvCxnSpPr>
            <p:nvPr/>
          </p:nvCxnSpPr>
          <p:spPr>
            <a:xfrm>
              <a:off x="4568426" y="3876030"/>
              <a:ext cx="2431243" cy="152696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13" idx="1"/>
            </p:cNvCxnSpPr>
            <p:nvPr/>
          </p:nvCxnSpPr>
          <p:spPr>
            <a:xfrm>
              <a:off x="3830794" y="4983077"/>
              <a:ext cx="414575" cy="74221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2" idx="5"/>
              <a:endCxn id="20" idx="1"/>
            </p:cNvCxnSpPr>
            <p:nvPr/>
          </p:nvCxnSpPr>
          <p:spPr>
            <a:xfrm>
              <a:off x="4185034" y="4711089"/>
              <a:ext cx="230696" cy="290229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11" idx="1"/>
            </p:cNvCxnSpPr>
            <p:nvPr/>
          </p:nvCxnSpPr>
          <p:spPr>
            <a:xfrm>
              <a:off x="4245369" y="4404102"/>
              <a:ext cx="2703451" cy="1494143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onut 21"/>
            <p:cNvSpPr>
              <a:spLocks noChangeAspect="1"/>
            </p:cNvSpPr>
            <p:nvPr/>
          </p:nvSpPr>
          <p:spPr>
            <a:xfrm>
              <a:off x="1950461" y="2476516"/>
              <a:ext cx="2617965" cy="2617965"/>
            </a:xfrm>
            <a:prstGeom prst="donut">
              <a:avLst>
                <a:gd name="adj" fmla="val 5426"/>
              </a:avLst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2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63"/>
    </mc:Choice>
    <mc:Fallback>
      <p:transition spd="slow" advTm="18963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Edge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4"/>
            <a:ext cx="8636000" cy="596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“</a:t>
            </a:r>
            <a:r>
              <a:rPr lang="en-US" sz="2400" dirty="0">
                <a:solidFill>
                  <a:srgbClr val="008000"/>
                </a:solidFill>
              </a:rPr>
              <a:t>Collaborative</a:t>
            </a:r>
            <a:r>
              <a:rPr lang="en-US" sz="2400" dirty="0"/>
              <a:t>” Edge increases hit ratio by </a:t>
            </a:r>
            <a:r>
              <a:rPr lang="en-US" sz="2400" dirty="0">
                <a:solidFill>
                  <a:srgbClr val="800000"/>
                </a:solidFill>
              </a:rPr>
              <a:t>18%</a:t>
            </a:r>
            <a:endParaRPr lang="en-US" sz="2400" dirty="0">
              <a:solidFill>
                <a:srgbClr val="8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98445" y="2455334"/>
            <a:ext cx="1083987" cy="522109"/>
            <a:chOff x="3922892" y="2130780"/>
            <a:chExt cx="1083987" cy="522109"/>
          </a:xfrm>
        </p:grpSpPr>
        <p:sp>
          <p:nvSpPr>
            <p:cNvPr id="8" name="Left Brace 7"/>
            <p:cNvSpPr/>
            <p:nvPr/>
          </p:nvSpPr>
          <p:spPr>
            <a:xfrm>
              <a:off x="4729788" y="2130780"/>
              <a:ext cx="277091" cy="522109"/>
            </a:xfrm>
            <a:prstGeom prst="leftBrac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3922892" y="2134780"/>
              <a:ext cx="97084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18%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42</a:t>
            </a:fld>
            <a:endParaRPr lang="en-US" dirty="0"/>
          </a:p>
        </p:txBody>
      </p:sp>
      <p:pic>
        <p:nvPicPr>
          <p:cNvPr id="4" name="Picture 3" descr="edge_hit_resizer_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64487" y="4981222"/>
            <a:ext cx="193040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Sans"/>
                <a:cs typeface="Sans"/>
              </a:rPr>
              <a:t>Collaborative</a:t>
            </a:r>
            <a:endParaRPr lang="en-US" sz="1900" dirty="0">
              <a:latin typeface="Sans"/>
              <a:cs typeface="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03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85"/>
    </mc:Choice>
    <mc:Fallback>
      <p:transition spd="slow" advTm="31285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87" t="29552" r="11720" b="11782"/>
          <a:stretch/>
        </p:blipFill>
        <p:spPr>
          <a:xfrm>
            <a:off x="217171" y="1305636"/>
            <a:ext cx="11346179" cy="465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85750"/>
            <a:ext cx="11163299" cy="62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98" r="24100" b="44397"/>
          <a:stretch/>
        </p:blipFill>
        <p:spPr>
          <a:xfrm>
            <a:off x="419100" y="1216232"/>
            <a:ext cx="11300460" cy="45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What Facebook Could 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938462"/>
          </a:xfrm>
        </p:spPr>
        <p:txBody>
          <a:bodyPr/>
          <a:lstStyle/>
          <a:p>
            <a:r>
              <a:rPr lang="ro-RO" dirty="0" smtClean="0"/>
              <a:t>Improve cache algorithm (+invest in cache algo research)</a:t>
            </a:r>
          </a:p>
          <a:p>
            <a:r>
              <a:rPr lang="ro-RO" dirty="0" smtClean="0"/>
              <a:t>Coordinate Edge caches</a:t>
            </a:r>
          </a:p>
          <a:p>
            <a:r>
              <a:rPr lang="ro-RO" dirty="0" smtClean="0"/>
              <a:t>Let some phones resize their own photos</a:t>
            </a:r>
          </a:p>
          <a:p>
            <a:r>
              <a:rPr lang="ro-RO" dirty="0" smtClean="0"/>
              <a:t>Use more machine learning at this layer!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8572"/>
            <a:ext cx="912114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Backend storage for blobs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Some requests are bound to miss the caches.</a:t>
            </a:r>
          </a:p>
          <a:p>
            <a:r>
              <a:rPr lang="ro-RO" dirty="0" smtClean="0"/>
              <a:t>Reads &gt;&gt; writes &gt;&gt; deletes.</a:t>
            </a:r>
          </a:p>
          <a:p>
            <a:r>
              <a:rPr lang="ro-RO" dirty="0" smtClean="0"/>
              <a:t>Writes often come in batches (Photo Albums)</a:t>
            </a:r>
          </a:p>
          <a:p>
            <a:r>
              <a:rPr lang="ro-RO" dirty="0" smtClean="0"/>
              <a:t>In this regime, Facebook found default solutions not to work.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40402" y="1690688"/>
            <a:ext cx="2450969" cy="1357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317309" y="1756676"/>
            <a:ext cx="2147818" cy="1234911"/>
          </a:xfrm>
          <a:custGeom>
            <a:avLst/>
            <a:gdLst>
              <a:gd name="connsiteX0" fmla="*/ 7934 w 2147818"/>
              <a:gd name="connsiteY0" fmla="*/ 0 h 1234911"/>
              <a:gd name="connsiteX1" fmla="*/ 328445 w 2147818"/>
              <a:gd name="connsiteY1" fmla="*/ 989814 h 1234911"/>
              <a:gd name="connsiteX2" fmla="*/ 2147818 w 2147818"/>
              <a:gd name="connsiteY2" fmla="*/ 1234911 h 123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7818" h="1234911">
                <a:moveTo>
                  <a:pt x="7934" y="0"/>
                </a:moveTo>
                <a:cubicBezTo>
                  <a:pt x="-10134" y="391998"/>
                  <a:pt x="-28202" y="783996"/>
                  <a:pt x="328445" y="989814"/>
                </a:cubicBezTo>
                <a:cubicBezTo>
                  <a:pt x="685092" y="1195633"/>
                  <a:pt x="1794313" y="1159497"/>
                  <a:pt x="2147818" y="1234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8572"/>
            <a:ext cx="912114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79" y="2344673"/>
            <a:ext cx="1177516" cy="1888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66" y="2698496"/>
            <a:ext cx="1181100" cy="11811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66646" y="2698496"/>
            <a:ext cx="382728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66645" y="3058286"/>
            <a:ext cx="382728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66647" y="387363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66646" y="423342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6645" y="2107875"/>
            <a:ext cx="405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Dynamic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(hard to cache; TAO)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6645" y="4364783"/>
            <a:ext cx="4363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Static </a:t>
            </a:r>
          </a:p>
          <a:p>
            <a:r>
              <a:rPr lang="en-US" sz="2400" dirty="0" smtClean="0"/>
              <a:t>(photos, normally easy to cache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938126" y="387363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38125" y="423342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5401557" y="3544259"/>
            <a:ext cx="1291472" cy="98981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CDN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8572"/>
            <a:ext cx="912114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8572"/>
            <a:ext cx="912114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8572"/>
            <a:ext cx="912114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8572"/>
            <a:ext cx="912114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8572"/>
            <a:ext cx="912114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8572"/>
            <a:ext cx="912114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8572"/>
            <a:ext cx="912114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8572"/>
            <a:ext cx="912114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5110" y="175683"/>
            <a:ext cx="2441222" cy="2307872"/>
          </a:xfrm>
          <a:prstGeom prst="ellipse">
            <a:avLst/>
          </a:prstGeo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31619" y="3814395"/>
            <a:ext cx="8324842" cy="15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Helvetica Neue"/>
                <a:cs typeface="Helvetica Neue"/>
              </a:rPr>
              <a:t>Qi Huang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/>
                <a:cs typeface="Helvetica Neue Medium"/>
              </a:rPr>
              <a:t>, </a:t>
            </a:r>
            <a:r>
              <a:rPr lang="en-US" sz="2200" b="0" dirty="0">
                <a:latin typeface="Helvetica Neue Medium"/>
                <a:cs typeface="Helvetica Neue Medium"/>
              </a:rPr>
              <a:t>Ken Birman, Robbert van Renesse (Cornell),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200" b="0" dirty="0">
                <a:latin typeface="Helvetica Neue Medium"/>
                <a:cs typeface="Helvetica Neue Medium"/>
              </a:rPr>
              <a:t>Wyatt Lloyd (Princeton, Facebook),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200" b="0" dirty="0">
                <a:latin typeface="Helvetica Neue Medium"/>
                <a:cs typeface="Helvetica Neue Medium"/>
              </a:rPr>
              <a:t>Sanjeev Kumar, Harry C. Li (Facebook)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</a:pPr>
            <a:endParaRPr lang="en-US" sz="2400" b="0" dirty="0">
              <a:latin typeface="Helvetica Neue Medium"/>
              <a:cs typeface="Helvetica Neue Medium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1" y="2314222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Helvetica Neue"/>
                <a:cs typeface="Helvetica Neue"/>
              </a:rPr>
              <a:t>An Analysis of</a:t>
            </a:r>
            <a:br>
              <a:rPr lang="en-US" sz="4400" b="1" dirty="0">
                <a:latin typeface="Helvetica Neue"/>
                <a:cs typeface="Helvetica Neue"/>
              </a:rPr>
            </a:br>
            <a:r>
              <a:rPr lang="en-US" sz="4400" b="1" dirty="0">
                <a:latin typeface="Helvetica Neue"/>
                <a:cs typeface="Helvetica Neue"/>
              </a:rPr>
              <a:t>Facebook Photo Caching</a:t>
            </a:r>
            <a:endParaRPr lang="en-US" sz="44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4163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40"/>
    </mc:Choice>
    <mc:Fallback>
      <p:transition spd="slow" advTm="272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79" y="2344673"/>
            <a:ext cx="1177516" cy="1888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66" y="2698496"/>
            <a:ext cx="1181100" cy="11811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66646" y="2698496"/>
            <a:ext cx="382728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66645" y="3058286"/>
            <a:ext cx="382728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66647" y="387363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66646" y="423342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6645" y="2107875"/>
            <a:ext cx="405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Dynamic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(hard to cache; TAO)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6645" y="4364783"/>
            <a:ext cx="4415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Static </a:t>
            </a:r>
          </a:p>
          <a:p>
            <a:r>
              <a:rPr lang="en-US" sz="2400" dirty="0" smtClean="0"/>
              <a:t>(photos, normally easy to cache)</a:t>
            </a:r>
          </a:p>
          <a:p>
            <a:r>
              <a:rPr lang="en-US" sz="2400" dirty="0" smtClean="0"/>
              <a:t>“Normal” site  CDN </a:t>
            </a:r>
            <a:r>
              <a:rPr lang="en-US" sz="2400" dirty="0" err="1" smtClean="0"/>
              <a:t>hitrate</a:t>
            </a:r>
            <a:r>
              <a:rPr lang="en-US" sz="2400" dirty="0"/>
              <a:t> </a:t>
            </a:r>
            <a:r>
              <a:rPr lang="en-US" sz="2400" dirty="0" smtClean="0"/>
              <a:t>~99%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938126" y="387363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38125" y="423342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5401557" y="3544259"/>
            <a:ext cx="1291472" cy="98981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CDN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79" y="2344673"/>
            <a:ext cx="1177516" cy="1888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66" y="2698496"/>
            <a:ext cx="1181100" cy="11811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66646" y="2698496"/>
            <a:ext cx="382728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66645" y="3058286"/>
            <a:ext cx="382728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66647" y="387363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66646" y="423342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6645" y="2107875"/>
            <a:ext cx="405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Dynamic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(hard to cache; TAO)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6645" y="4364783"/>
            <a:ext cx="4479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Static </a:t>
            </a:r>
          </a:p>
          <a:p>
            <a:r>
              <a:rPr lang="en-US" sz="2400" dirty="0" smtClean="0"/>
              <a:t>(photos, normally easy to cache)</a:t>
            </a:r>
          </a:p>
          <a:p>
            <a:r>
              <a:rPr lang="en-US" sz="2400" dirty="0" smtClean="0"/>
              <a:t>“Normal” site  CDN </a:t>
            </a:r>
            <a:r>
              <a:rPr lang="en-US" sz="2400" dirty="0" err="1" smtClean="0"/>
              <a:t>hitrate</a:t>
            </a:r>
            <a:r>
              <a:rPr lang="en-US" sz="2400" dirty="0"/>
              <a:t> </a:t>
            </a:r>
            <a:r>
              <a:rPr lang="en-US" sz="2400" dirty="0" smtClean="0"/>
              <a:t>~99%</a:t>
            </a:r>
          </a:p>
          <a:p>
            <a:r>
              <a:rPr lang="en-US" sz="2400" dirty="0" smtClean="0"/>
              <a:t>For Facebook, CDN </a:t>
            </a:r>
            <a:r>
              <a:rPr lang="en-US" sz="2400" dirty="0" err="1" smtClean="0"/>
              <a:t>hitrate</a:t>
            </a:r>
            <a:r>
              <a:rPr lang="en-US" sz="2400" dirty="0" smtClean="0"/>
              <a:t> ~80%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938126" y="387363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38125" y="423342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5401557" y="3544259"/>
            <a:ext cx="1291472" cy="98981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CDN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1452" y="4854804"/>
            <a:ext cx="2450969" cy="1357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098359" y="4920792"/>
            <a:ext cx="2147818" cy="1234911"/>
          </a:xfrm>
          <a:custGeom>
            <a:avLst/>
            <a:gdLst>
              <a:gd name="connsiteX0" fmla="*/ 7934 w 2147818"/>
              <a:gd name="connsiteY0" fmla="*/ 0 h 1234911"/>
              <a:gd name="connsiteX1" fmla="*/ 328445 w 2147818"/>
              <a:gd name="connsiteY1" fmla="*/ 989814 h 1234911"/>
              <a:gd name="connsiteX2" fmla="*/ 2147818 w 2147818"/>
              <a:gd name="connsiteY2" fmla="*/ 1234911 h 123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7818" h="1234911">
                <a:moveTo>
                  <a:pt x="7934" y="0"/>
                </a:moveTo>
                <a:cubicBezTo>
                  <a:pt x="-10134" y="391998"/>
                  <a:pt x="-28202" y="783996"/>
                  <a:pt x="328445" y="989814"/>
                </a:cubicBezTo>
                <a:cubicBezTo>
                  <a:pt x="685092" y="1195633"/>
                  <a:pt x="1794313" y="1159497"/>
                  <a:pt x="2147818" y="1234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79" y="2344673"/>
            <a:ext cx="1177516" cy="1888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66" y="2698496"/>
            <a:ext cx="1181100" cy="11811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66646" y="2698496"/>
            <a:ext cx="382728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66645" y="3058286"/>
            <a:ext cx="382728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66647" y="387363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66646" y="423342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6645" y="2107875"/>
            <a:ext cx="405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Dynamic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(hard to cache; TAO)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6645" y="4364783"/>
            <a:ext cx="4479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Static </a:t>
            </a:r>
          </a:p>
          <a:p>
            <a:r>
              <a:rPr lang="en-US" sz="2400" dirty="0" smtClean="0"/>
              <a:t>(photos, normally easy to cache)</a:t>
            </a:r>
          </a:p>
          <a:p>
            <a:r>
              <a:rPr lang="en-US" sz="2400" dirty="0" smtClean="0"/>
              <a:t>“Normal” site  CDN </a:t>
            </a:r>
            <a:r>
              <a:rPr lang="en-US" sz="2400" dirty="0" err="1" smtClean="0"/>
              <a:t>hitrate</a:t>
            </a:r>
            <a:r>
              <a:rPr lang="en-US" sz="2400" dirty="0"/>
              <a:t> </a:t>
            </a:r>
            <a:r>
              <a:rPr lang="en-US" sz="2400" dirty="0" smtClean="0"/>
              <a:t>~99%</a:t>
            </a:r>
          </a:p>
          <a:p>
            <a:r>
              <a:rPr lang="en-US" sz="2400" dirty="0" smtClean="0"/>
              <a:t>For Facebook, CDN </a:t>
            </a:r>
            <a:r>
              <a:rPr lang="en-US" sz="2400" dirty="0" err="1" smtClean="0"/>
              <a:t>hitrate</a:t>
            </a:r>
            <a:r>
              <a:rPr lang="en-US" sz="2400" dirty="0" smtClean="0"/>
              <a:t> ~80%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938126" y="3873630"/>
            <a:ext cx="1055802" cy="59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38125" y="4233420"/>
            <a:ext cx="989816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5401557" y="3544259"/>
            <a:ext cx="1291472" cy="98981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CDN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1452" y="4854804"/>
            <a:ext cx="2450969" cy="1357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098359" y="4920792"/>
            <a:ext cx="2147818" cy="1234911"/>
          </a:xfrm>
          <a:custGeom>
            <a:avLst/>
            <a:gdLst>
              <a:gd name="connsiteX0" fmla="*/ 7934 w 2147818"/>
              <a:gd name="connsiteY0" fmla="*/ 0 h 1234911"/>
              <a:gd name="connsiteX1" fmla="*/ 328445 w 2147818"/>
              <a:gd name="connsiteY1" fmla="*/ 989814 h 1234911"/>
              <a:gd name="connsiteX2" fmla="*/ 2147818 w 2147818"/>
              <a:gd name="connsiteY2" fmla="*/ 1234911 h 123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7818" h="1234911">
                <a:moveTo>
                  <a:pt x="7934" y="0"/>
                </a:moveTo>
                <a:cubicBezTo>
                  <a:pt x="-10134" y="391998"/>
                  <a:pt x="-28202" y="783996"/>
                  <a:pt x="328445" y="989814"/>
                </a:cubicBezTo>
                <a:cubicBezTo>
                  <a:pt x="685092" y="1195633"/>
                  <a:pt x="1794313" y="1159497"/>
                  <a:pt x="2147818" y="1234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79363" y="4459127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Challenge #1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61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7|24.5|6.4|31.2|7.6|10.6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8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959</Words>
  <Application>Microsoft Office PowerPoint</Application>
  <PresentationFormat>Widescreen</PresentationFormat>
  <Paragraphs>284</Paragraphs>
  <Slides>57</Slides>
  <Notes>21</Notes>
  <HiddenSlides>8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Franklin Gothic Book</vt:lpstr>
      <vt:lpstr>Franklin Gothic Medium</vt:lpstr>
      <vt:lpstr>Helvetica Neue</vt:lpstr>
      <vt:lpstr>Helvetica Neue Medium</vt:lpstr>
      <vt:lpstr>隶书</vt:lpstr>
      <vt:lpstr>ＭＳ Ｐゴシック</vt:lpstr>
      <vt:lpstr>Sans</vt:lpstr>
      <vt:lpstr>Office Theme</vt:lpstr>
      <vt:lpstr>Serving Photos at Scaaale: Caching and Storage</vt:lpstr>
      <vt:lpstr>PowerPoint Presentation</vt:lpstr>
      <vt:lpstr>PowerPoint Presentation</vt:lpstr>
      <vt:lpstr>PowerPoint Presentation</vt:lpstr>
      <vt:lpstr>PowerPoint Presentation</vt:lpstr>
      <vt:lpstr>An Analysis of Facebook Photo Caching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 on Power-law</vt:lpstr>
      <vt:lpstr>PowerPoint Presentation</vt:lpstr>
      <vt:lpstr>PowerPoint Presentation</vt:lpstr>
      <vt:lpstr>PowerPoint Presentation</vt:lpstr>
      <vt:lpstr>PowerPoint Presentation</vt:lpstr>
      <vt:lpstr>Popularity Distribution</vt:lpstr>
      <vt:lpstr>Popularity Impact on Caches</vt:lpstr>
      <vt:lpstr>PowerPoint Presentation</vt:lpstr>
      <vt:lpstr>PowerPoint Presentation</vt:lpstr>
      <vt:lpstr>PowerPoint Presentation</vt:lpstr>
      <vt:lpstr>Edge Cache with Different Sizes</vt:lpstr>
      <vt:lpstr>Edge Cache with Different Sizes</vt:lpstr>
      <vt:lpstr>Edge Cache with Different Algos</vt:lpstr>
      <vt:lpstr>S4LRU</vt:lpstr>
      <vt:lpstr>S4LRU</vt:lpstr>
      <vt:lpstr>S4LRU</vt:lpstr>
      <vt:lpstr>S4LRU</vt:lpstr>
      <vt:lpstr>Edge Cache with Different Algos</vt:lpstr>
      <vt:lpstr>Edge Cache with Different Algos</vt:lpstr>
      <vt:lpstr>Origin Cache</vt:lpstr>
      <vt:lpstr>Geographic Coverage of Edge</vt:lpstr>
      <vt:lpstr>Geographic Coverage of Edge</vt:lpstr>
      <vt:lpstr>Geographic Coverage of Edge</vt:lpstr>
      <vt:lpstr>Collaborative Edge</vt:lpstr>
      <vt:lpstr>Collaborative Edge</vt:lpstr>
      <vt:lpstr>PowerPoint Presentation</vt:lpstr>
      <vt:lpstr>PowerPoint Presentation</vt:lpstr>
      <vt:lpstr>PowerPoint Presentation</vt:lpstr>
      <vt:lpstr>What Facebook Could Do:</vt:lpstr>
      <vt:lpstr>PowerPoint Presentation</vt:lpstr>
      <vt:lpstr>Backend storage for blobs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 Niculae</dc:creator>
  <cp:lastModifiedBy>Vlad Niculae</cp:lastModifiedBy>
  <cp:revision>42</cp:revision>
  <dcterms:created xsi:type="dcterms:W3CDTF">2015-09-24T14:49:57Z</dcterms:created>
  <dcterms:modified xsi:type="dcterms:W3CDTF">2015-09-29T15:51:41Z</dcterms:modified>
</cp:coreProperties>
</file>