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6.xml" ContentType="application/vnd.openxmlformats-officedocument.presentationml.tags+xml"/>
  <Override PartName="/ppt/notesSlides/notesSlide24.xml" ContentType="application/vnd.openxmlformats-officedocument.presentationml.notesSlide+xml"/>
  <Override PartName="/ppt/tags/tag7.xml" ContentType="application/vnd.openxmlformats-officedocument.presentationml.tags+xml"/>
  <Override PartName="/ppt/notesSlides/notesSlide25.xml" ContentType="application/vnd.openxmlformats-officedocument.presentationml.notesSlide+xml"/>
  <Override PartName="/ppt/tags/tag8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9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98" r:id="rId4"/>
    <p:sldId id="257" r:id="rId5"/>
    <p:sldId id="324" r:id="rId6"/>
    <p:sldId id="279" r:id="rId7"/>
    <p:sldId id="283" r:id="rId8"/>
    <p:sldId id="316" r:id="rId9"/>
    <p:sldId id="325" r:id="rId10"/>
    <p:sldId id="275" r:id="rId11"/>
    <p:sldId id="310" r:id="rId12"/>
    <p:sldId id="305" r:id="rId13"/>
    <p:sldId id="311" r:id="rId14"/>
    <p:sldId id="306" r:id="rId15"/>
    <p:sldId id="317" r:id="rId16"/>
    <p:sldId id="272" r:id="rId17"/>
    <p:sldId id="282" r:id="rId18"/>
    <p:sldId id="321" r:id="rId19"/>
    <p:sldId id="323" r:id="rId20"/>
    <p:sldId id="312" r:id="rId21"/>
    <p:sldId id="313" r:id="rId22"/>
    <p:sldId id="308" r:id="rId23"/>
    <p:sldId id="259" r:id="rId24"/>
    <p:sldId id="302" r:id="rId25"/>
    <p:sldId id="318" r:id="rId26"/>
    <p:sldId id="263" r:id="rId27"/>
    <p:sldId id="284" r:id="rId28"/>
    <p:sldId id="319" r:id="rId29"/>
    <p:sldId id="265" r:id="rId30"/>
    <p:sldId id="277" r:id="rId31"/>
    <p:sldId id="322" r:id="rId32"/>
    <p:sldId id="26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9FF33"/>
    <a:srgbClr val="009242"/>
    <a:srgbClr val="000000"/>
    <a:srgbClr val="FF99FF"/>
    <a:srgbClr val="CC5E04"/>
    <a:srgbClr val="5BFFA5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73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AA575-20B9-4D10-BF4D-1D08DD5A72DA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6C663-B93C-4C56-81F1-8D711F24A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46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32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40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95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96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32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79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08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16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83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039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7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8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3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34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22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443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237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443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009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419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2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99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537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749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821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94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83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54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29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6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89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C663-B93C-4C56-81F1-8D711F24AA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53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E6737-3893-43D2-ACBE-762A4A29ABF6}" type="datetime1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74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74309-9897-4330-9239-D84EE1CF2E55}" type="datetime1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80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8F28-1B3F-4806-990A-DA3A61EF5781}" type="datetime1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08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A7A0-EC9C-46EB-8ED5-9E0F2AD2B34F}" type="datetime1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28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7691F-88E0-402D-BE81-CB2FF45E5E04}" type="datetime1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53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4D90-B4C3-4D5F-AFA1-FDE598B2AC60}" type="datetime1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74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D7A8-D2D1-4512-8890-26B3DD323940}" type="datetime1">
              <a:rPr lang="en-US" smtClean="0"/>
              <a:t>10/1/2015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87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4FCC-C7EB-45FF-B76F-9DD45929CF3A}" type="datetime1">
              <a:rPr lang="en-US" smtClean="0"/>
              <a:t>10/1/2015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10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4CB6-1F74-47FF-AB6B-C2F9AC765809}" type="datetime1">
              <a:rPr lang="en-US" smtClean="0"/>
              <a:t>10/1/2015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49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FF770-4E05-4429-AA9D-E4845EC34DEE}" type="datetime1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05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A3C03-C897-4842-AD34-71131E73D3B7}" type="datetime1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04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C3EA0-109B-4728-97D8-9DB947ABAFEA}" type="datetime1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60F21-5778-4D8A-BECB-5F6438B0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3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99215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Black" panose="020B0A04020102020204" pitchFamily="34" charset="0"/>
              </a:rPr>
              <a:t>Fault Tolerance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32365"/>
            <a:ext cx="9144000" cy="1025435"/>
          </a:xfrm>
        </p:spPr>
        <p:txBody>
          <a:bodyPr>
            <a:normAutofit/>
          </a:bodyPr>
          <a:lstStyle/>
          <a:p>
            <a:r>
              <a:rPr lang="en-US" sz="4000">
                <a:latin typeface="Arial Black" panose="020B0A04020102020204" pitchFamily="34" charset="0"/>
              </a:rPr>
              <a:t>Ken Birman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1"/>
    </mc:Choice>
    <mc:Fallback xmlns="">
      <p:transition spd="slow" advTm="488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64" y="5471444"/>
            <a:ext cx="767058" cy="10240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Principles from the </a:t>
            </a:r>
            <a:r>
              <a:rPr lang="en-US" dirty="0" smtClean="0"/>
              <a:t>systems side…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068" y="1758157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Make core elements as simple as possible</a:t>
            </a:r>
            <a:endParaRPr lang="en-US" i="1" dirty="0"/>
          </a:p>
          <a:p>
            <a:pPr lvl="1"/>
            <a:r>
              <a:rPr lang="en-US" i="1" dirty="0" smtClean="0"/>
              <a:t>Pare down, optimize the critical path</a:t>
            </a:r>
            <a:endParaRPr lang="en-US" i="1" dirty="0"/>
          </a:p>
          <a:p>
            <a:pPr lvl="1"/>
            <a:r>
              <a:rPr lang="en-US" dirty="0" smtClean="0"/>
              <a:t>Captures something fundamental about systems.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8027" y="1511300"/>
            <a:ext cx="1025471" cy="143565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6537" y="6033186"/>
            <a:ext cx="8096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B. Lampson.  Hints </a:t>
            </a:r>
            <a:r>
              <a:rPr lang="en-US" b="1" dirty="0"/>
              <a:t>for computer system design. </a:t>
            </a:r>
            <a:r>
              <a:rPr lang="en-US" b="1" i="1" dirty="0"/>
              <a:t>ACM Operating Systems Rev</a:t>
            </a:r>
            <a:r>
              <a:rPr lang="en-US" b="1" dirty="0"/>
              <a:t>. 1983</a:t>
            </a:r>
            <a:r>
              <a:rPr lang="en-US" b="1" dirty="0" smtClean="0"/>
              <a:t>.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752" y="4185259"/>
            <a:ext cx="920625" cy="920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4762" t="13102" r="26762"/>
          <a:stretch/>
        </p:blipFill>
        <p:spPr>
          <a:xfrm>
            <a:off x="11353800" y="5215594"/>
            <a:ext cx="757647" cy="11407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96537" y="6407657"/>
            <a:ext cx="8096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J. </a:t>
            </a:r>
            <a:r>
              <a:rPr lang="en-US" b="1" dirty="0" err="1" smtClean="0"/>
              <a:t>Saltzer</a:t>
            </a:r>
            <a:r>
              <a:rPr lang="en-US" b="1" dirty="0" smtClean="0"/>
              <a:t>/D. Reed/D. Clark.  End-To-End </a:t>
            </a:r>
            <a:r>
              <a:rPr lang="en-US" b="1" dirty="0"/>
              <a:t>Arguments in System </a:t>
            </a:r>
            <a:r>
              <a:rPr lang="en-US" b="1" dirty="0" smtClean="0"/>
              <a:t>Design. 1984.</a:t>
            </a:r>
            <a:endParaRPr lang="en-US" b="1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09598" y="3968318"/>
            <a:ext cx="10744201" cy="2141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Generalized </a:t>
            </a:r>
            <a:r>
              <a:rPr lang="en-US" dirty="0" smtClean="0"/>
              <a:t>End-to-End argument:</a:t>
            </a:r>
          </a:p>
          <a:p>
            <a:pPr lvl="1"/>
            <a:r>
              <a:rPr lang="en-US" dirty="0" smtClean="0"/>
              <a:t>Let the application layer pick its own models.</a:t>
            </a:r>
          </a:p>
          <a:p>
            <a:pPr lvl="1"/>
            <a:r>
              <a:rPr lang="en-US" dirty="0" smtClean="0"/>
              <a:t>Limit core systems to fast, flexible building blocks.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90762" y="2908807"/>
            <a:ext cx="222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Butler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426738" y="6281395"/>
            <a:ext cx="73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498954" y="6445544"/>
            <a:ext cx="73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460482" y="3837746"/>
            <a:ext cx="73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Jerry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401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35"/>
    </mc:Choice>
    <mc:Fallback xmlns="">
      <p:transition spd="slow" advTm="73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Gray: How do systems </a:t>
            </a:r>
            <a:r>
              <a:rPr lang="en-US" u="sng" dirty="0" smtClean="0"/>
              <a:t>really</a:t>
            </a:r>
            <a:r>
              <a:rPr lang="en-US" dirty="0" smtClean="0"/>
              <a:t> fail?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4289" y="2288021"/>
            <a:ext cx="11316380" cy="3642116"/>
          </a:xfrm>
        </p:spPr>
        <p:txBody>
          <a:bodyPr>
            <a:normAutofit/>
          </a:bodyPr>
          <a:lstStyle/>
          <a:p>
            <a:r>
              <a:rPr lang="en-US" dirty="0" smtClean="0"/>
              <a:t>Studied Tandem’s “non-stop” platforms</a:t>
            </a:r>
          </a:p>
          <a:p>
            <a:pPr marL="0" indent="0">
              <a:buNone/>
            </a:pPr>
            <a:r>
              <a:rPr lang="en-US" i="1" dirty="0"/>
              <a:t> </a:t>
            </a:r>
            <a:r>
              <a:rPr lang="en-US" i="1" dirty="0" smtClean="0"/>
              <a:t>        Failures caused by bugs, user</a:t>
            </a:r>
            <a:r>
              <a:rPr lang="en-US" i="1" dirty="0"/>
              <a:t> </a:t>
            </a:r>
            <a:r>
              <a:rPr lang="en-US" i="1" dirty="0" smtClean="0"/>
              <a:t>mistakes, poor designs.</a:t>
            </a:r>
          </a:p>
          <a:p>
            <a:pPr marL="0" indent="0">
              <a:buNone/>
            </a:pPr>
            <a:r>
              <a:rPr lang="en-US" i="1" dirty="0"/>
              <a:t> </a:t>
            </a:r>
            <a:r>
              <a:rPr lang="en-US" i="1" dirty="0" smtClean="0"/>
              <a:t>        Few hardware failures, and nothing malicious.</a:t>
            </a:r>
            <a:br>
              <a:rPr lang="en-US" i="1" dirty="0" smtClean="0"/>
            </a:br>
            <a:endParaRPr lang="en-US" i="1" dirty="0" smtClean="0"/>
          </a:p>
          <a:p>
            <a:r>
              <a:rPr lang="en-US" dirty="0" smtClean="0"/>
              <a:t>Jim’s advice?  Focus our efforts on the real needs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9" t="16012" r="59435" b="49090"/>
          <a:stretch/>
        </p:blipFill>
        <p:spPr>
          <a:xfrm>
            <a:off x="10448406" y="392660"/>
            <a:ext cx="1332263" cy="18678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4289" y="6171686"/>
            <a:ext cx="7737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J. Gray.  Why </a:t>
            </a:r>
            <a:r>
              <a:rPr lang="en-US" b="1" dirty="0"/>
              <a:t>Do Computers Stop and What Can Be Done About </a:t>
            </a:r>
            <a:r>
              <a:rPr lang="en-US" b="1" dirty="0" smtClean="0"/>
              <a:t>It?  SOSP, 1985.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310949" y="2266347"/>
            <a:ext cx="166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Jim Gray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97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56"/>
    </mc:Choice>
    <mc:Fallback xmlns="">
      <p:transition spd="slow" advTm="9065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062" y="222539"/>
            <a:ext cx="10515600" cy="1168380"/>
          </a:xfrm>
        </p:spPr>
        <p:txBody>
          <a:bodyPr/>
          <a:lstStyle/>
          <a:p>
            <a:pPr algn="ctr"/>
            <a:r>
              <a:rPr lang="en-US" b="1" dirty="0" smtClean="0"/>
              <a:t>Tensions</a:t>
            </a: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068945" y="2060620"/>
            <a:ext cx="10761097" cy="3799267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Why aren’t </a:t>
            </a:r>
            <a:r>
              <a:rPr lang="en-US" sz="3600" u="sng" dirty="0" smtClean="0">
                <a:solidFill>
                  <a:srgbClr val="C00000"/>
                </a:solidFill>
              </a:rPr>
              <a:t>existing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>
                <a:solidFill>
                  <a:srgbClr val="C00000"/>
                </a:solidFill>
              </a:rPr>
              <a:t>OS mechanisms </a:t>
            </a:r>
            <a:r>
              <a:rPr lang="en-US" sz="3600" dirty="0" smtClean="0">
                <a:solidFill>
                  <a:srgbClr val="C00000"/>
                </a:solidFill>
              </a:rPr>
              <a:t>adequate</a:t>
            </a:r>
            <a:r>
              <a:rPr lang="en-US" sz="3600" dirty="0">
                <a:solidFill>
                  <a:srgbClr val="C00000"/>
                </a:solidFill>
              </a:rPr>
              <a:t>?</a:t>
            </a:r>
          </a:p>
          <a:p>
            <a:endParaRPr lang="en-US" sz="3600" dirty="0" smtClean="0">
              <a:solidFill>
                <a:srgbClr val="C00000"/>
              </a:solidFill>
            </a:endParaRPr>
          </a:p>
          <a:p>
            <a:r>
              <a:rPr lang="en-US" sz="3600" dirty="0" smtClean="0">
                <a:solidFill>
                  <a:srgbClr val="C00000"/>
                </a:solidFill>
              </a:rPr>
              <a:t>Is fault-tolerance / consistency too complex or costly?</a:t>
            </a:r>
          </a:p>
          <a:p>
            <a:endParaRPr lang="en-US" sz="3600" dirty="0" smtClean="0">
              <a:solidFill>
                <a:srgbClr val="C00000"/>
              </a:solidFill>
            </a:endParaRPr>
          </a:p>
          <a:p>
            <a:r>
              <a:rPr lang="en-US" sz="3600" dirty="0" smtClean="0">
                <a:solidFill>
                  <a:srgbClr val="C00000"/>
                </a:solidFill>
              </a:rPr>
              <a:t>Do the needed mechanisms </a:t>
            </a:r>
            <a:r>
              <a:rPr lang="en-US" sz="3600" u="sng" dirty="0" smtClean="0">
                <a:solidFill>
                  <a:srgbClr val="C00000"/>
                </a:solidFill>
              </a:rPr>
              <a:t>enable</a:t>
            </a:r>
            <a:r>
              <a:rPr lang="en-US" sz="3600" dirty="0" smtClean="0">
                <a:solidFill>
                  <a:srgbClr val="C00000"/>
                </a:solidFill>
              </a:rPr>
              <a:t> or </a:t>
            </a:r>
            <a:r>
              <a:rPr lang="en-US" sz="3600" u="sng" dirty="0" smtClean="0">
                <a:solidFill>
                  <a:srgbClr val="C00000"/>
                </a:solidFill>
              </a:rPr>
              <a:t>impose</a:t>
            </a:r>
            <a:r>
              <a:rPr lang="en-US" sz="3600" dirty="0" smtClean="0">
                <a:solidFill>
                  <a:srgbClr val="C00000"/>
                </a:solidFill>
              </a:rPr>
              <a:t> models?</a:t>
            </a:r>
          </a:p>
          <a:p>
            <a:endParaRPr lang="en-US" sz="3600" dirty="0" smtClean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56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73"/>
    </mc:Choice>
    <mc:Fallback xmlns="">
      <p:transition spd="slow" advTm="4097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we need fault-tolerant replication?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78173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Not just for making systems tolerant of failures</a:t>
            </a:r>
          </a:p>
          <a:p>
            <a:pPr lvl="1"/>
            <a:r>
              <a:rPr lang="en-US" dirty="0" smtClean="0"/>
              <a:t>Cloud computing: Provision lots of servers</a:t>
            </a:r>
          </a:p>
          <a:p>
            <a:pPr lvl="1"/>
            <a:r>
              <a:rPr lang="en-US" dirty="0" smtClean="0"/>
              <a:t>Performance-limiting for many machine-learning systems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So we agree, hopefully: replication is awesome! </a:t>
            </a:r>
          </a:p>
          <a:p>
            <a:endParaRPr lang="en-US" dirty="0"/>
          </a:p>
          <a:p>
            <a:r>
              <a:rPr lang="en-US" dirty="0" smtClean="0"/>
              <a:t>But is there a core OS mechanism 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754" y="145225"/>
            <a:ext cx="2324007" cy="154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1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43"/>
    </mc:Choice>
    <mc:Fallback xmlns="">
      <p:transition spd="slow" advTm="7864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comes down to performance and scalability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039475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As systems researchers, abstracted properties are…</a:t>
            </a:r>
          </a:p>
          <a:p>
            <a:pPr lvl="1"/>
            <a:r>
              <a:rPr lang="en-US" dirty="0" smtClean="0"/>
              <a:t>Useful when designing and testing</a:t>
            </a:r>
          </a:p>
          <a:p>
            <a:pPr lvl="1"/>
            <a:r>
              <a:rPr lang="en-US" dirty="0" smtClean="0"/>
              <a:t>Valuable tools for explaining behavior to users</a:t>
            </a:r>
          </a:p>
          <a:p>
            <a:pPr lvl="1"/>
            <a:r>
              <a:rPr lang="en-US" dirty="0" smtClean="0"/>
              <a:t>Not obstacles: “Impossible” problems don’t scare us…</a:t>
            </a:r>
          </a:p>
          <a:p>
            <a:pPr lvl="1"/>
            <a:endParaRPr lang="en-US" dirty="0"/>
          </a:p>
          <a:p>
            <a:r>
              <a:rPr lang="en-US" dirty="0" smtClean="0"/>
              <a:t>Performance is a more fundamental challenge</a:t>
            </a:r>
          </a:p>
          <a:p>
            <a:pPr lvl="1"/>
            <a:r>
              <a:rPr lang="en-US" dirty="0" smtClean="0"/>
              <a:t>Can fault-tolerance mechanisms be </a:t>
            </a:r>
            <a:r>
              <a:rPr lang="en-US" i="1" dirty="0" smtClean="0"/>
              <a:t>fast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88"/>
    </mc:Choice>
    <mc:Fallback xmlns="">
      <p:transition spd="slow" advTm="3858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core OS support: Inadequate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970467"/>
            <a:ext cx="11162211" cy="4500979"/>
          </a:xfrm>
        </p:spPr>
        <p:txBody>
          <a:bodyPr>
            <a:normAutofit/>
          </a:bodyPr>
          <a:lstStyle/>
          <a:p>
            <a:r>
              <a:rPr lang="en-US" dirty="0"/>
              <a:t>IP multicast just doesn’t work… </a:t>
            </a:r>
          </a:p>
          <a:p>
            <a:pPr lvl="1"/>
            <a:r>
              <a:rPr lang="en-US" dirty="0"/>
              <a:t>Amazon AWS disables IPMC and tunnels over TCP</a:t>
            </a:r>
          </a:p>
          <a:p>
            <a:pPr marL="228594" lvl="1">
              <a:spcBef>
                <a:spcPts val="1000"/>
              </a:spcBef>
            </a:pPr>
            <a:endParaRPr lang="en-US" dirty="0"/>
          </a:p>
          <a:p>
            <a:r>
              <a:rPr lang="en-US" dirty="0" smtClean="0"/>
              <a:t>TCP is the main option, but it has some issues: </a:t>
            </a:r>
          </a:p>
          <a:p>
            <a:pPr lvl="1"/>
            <a:r>
              <a:rPr lang="en-US" dirty="0" smtClean="0"/>
              <a:t>No support for reliable transfer to multiple </a:t>
            </a:r>
            <a:r>
              <a:rPr lang="en-US" dirty="0"/>
              <a:t>receivers</a:t>
            </a:r>
            <a:endParaRPr lang="en-US" dirty="0" smtClean="0"/>
          </a:p>
          <a:p>
            <a:pPr lvl="1"/>
            <a:r>
              <a:rPr lang="en-US" dirty="0" smtClean="0"/>
              <a:t>Uncoordinated model for breaking connections on failure</a:t>
            </a:r>
          </a:p>
          <a:p>
            <a:pPr lvl="1"/>
            <a:r>
              <a:rPr lang="en-US" dirty="0" smtClean="0"/>
              <a:t>Byte </a:t>
            </a:r>
            <a:r>
              <a:rPr lang="en-US" dirty="0"/>
              <a:t>stream model is mismatched to RDMA</a:t>
            </a:r>
          </a:p>
          <a:p>
            <a:pPr lvl="1"/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9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05"/>
    </mc:Choice>
    <mc:Fallback xmlns="">
      <p:transition spd="slow" advTm="4910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… Higher-level replication primitives?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137777" cy="4351338"/>
          </a:xfrm>
        </p:spPr>
        <p:txBody>
          <a:bodyPr>
            <a:normAutofit/>
          </a:bodyPr>
          <a:lstStyle/>
          <a:p>
            <a:r>
              <a:rPr lang="en-US" dirty="0"/>
              <a:t>Isis: In </a:t>
            </a:r>
            <a:r>
              <a:rPr lang="en-US" dirty="0" smtClean="0"/>
              <a:t>1985 </a:t>
            </a:r>
            <a:r>
              <a:rPr lang="en-US" dirty="0"/>
              <a:t>used state machine replication on objects</a:t>
            </a:r>
          </a:p>
          <a:p>
            <a:pPr lvl="1"/>
            <a:r>
              <a:rPr lang="en-US" dirty="0" smtClean="0"/>
              <a:t>Core innovation was its group membership model, which integrates membership dynamics with ordered multicast.</a:t>
            </a:r>
          </a:p>
          <a:p>
            <a:pPr lvl="1"/>
            <a:r>
              <a:rPr lang="en-US" dirty="0" smtClean="0"/>
              <a:t>Durability tools: help application persist its state</a:t>
            </a:r>
          </a:p>
          <a:p>
            <a:pPr lvl="1"/>
            <a:endParaRPr lang="en-US" dirty="0"/>
          </a:p>
          <a:p>
            <a:r>
              <a:rPr lang="en-US" dirty="0" err="1" smtClean="0"/>
              <a:t>Paxos</a:t>
            </a:r>
            <a:r>
              <a:rPr lang="en-US" baseline="30000" dirty="0" smtClean="0">
                <a:solidFill>
                  <a:srgbClr val="C00000"/>
                </a:solidFill>
              </a:rPr>
              <a:t>*</a:t>
            </a:r>
            <a:r>
              <a:rPr lang="en-US" dirty="0" smtClean="0"/>
              <a:t>: Implements state machine replication (1990)</a:t>
            </a:r>
          </a:p>
          <a:p>
            <a:pPr lvl="1"/>
            <a:r>
              <a:rPr lang="en-US" dirty="0" smtClean="0"/>
              <a:t>A durable database of events (not an ordered multicast)</a:t>
            </a:r>
            <a:endParaRPr lang="en-US" dirty="0"/>
          </a:p>
          <a:p>
            <a:pPr lvl="1"/>
            <a:r>
              <a:rPr lang="en-US" dirty="0" smtClean="0"/>
              <a:t>Runs in “quasi-static” groups.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73531" y="640950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baseline="30000" dirty="0">
                <a:solidFill>
                  <a:srgbClr val="C00000"/>
                </a:solidFill>
              </a:rPr>
              <a:t>*</a:t>
            </a:r>
            <a:r>
              <a:rPr lang="en-US" b="1" dirty="0">
                <a:solidFill>
                  <a:srgbClr val="C00000"/>
                </a:solidFill>
              </a:rPr>
              <a:t>Homework: First version of </a:t>
            </a:r>
            <a:r>
              <a:rPr lang="en-US" b="1" dirty="0" err="1">
                <a:solidFill>
                  <a:srgbClr val="C00000"/>
                </a:solidFill>
              </a:rPr>
              <a:t>Paxos</a:t>
            </a:r>
            <a:r>
              <a:rPr lang="en-US" b="1" dirty="0">
                <a:solidFill>
                  <a:srgbClr val="C00000"/>
                </a:solidFill>
              </a:rPr>
              <a:t> protocol?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9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10"/>
    </mc:Choice>
    <mc:Fallback xmlns="">
      <p:transition spd="slow" advTm="10451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Delays on the critical path: </a:t>
            </a:r>
            <a:r>
              <a:rPr lang="en-US" dirty="0" smtClean="0"/>
              <a:t>Isis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9463"/>
            <a:ext cx="5181600" cy="4351338"/>
          </a:xfrm>
        </p:spPr>
        <p:txBody>
          <a:bodyPr/>
          <a:lstStyle/>
          <a:p>
            <a:r>
              <a:rPr lang="en-US" dirty="0" smtClean="0"/>
              <a:t>Oracle</a:t>
            </a:r>
          </a:p>
          <a:p>
            <a:pPr lvl="1"/>
            <a:r>
              <a:rPr lang="en-US" dirty="0" smtClean="0"/>
              <a:t>Uses quorums</a:t>
            </a:r>
          </a:p>
          <a:p>
            <a:pPr lvl="1"/>
            <a:r>
              <a:rPr lang="en-US" dirty="0" smtClean="0"/>
              <a:t>Outputs “Views”</a:t>
            </a:r>
          </a:p>
          <a:p>
            <a:pPr lvl="1"/>
            <a:r>
              <a:rPr lang="en-US" dirty="0" err="1" smtClean="0"/>
              <a:t>Bisimulates</a:t>
            </a:r>
            <a:r>
              <a:rPr lang="en-US" dirty="0" smtClean="0"/>
              <a:t> </a:t>
            </a:r>
            <a:r>
              <a:rPr lang="en-US" dirty="0" err="1" smtClean="0"/>
              <a:t>Paxos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Critical Path</a:t>
            </a:r>
          </a:p>
          <a:p>
            <a:pPr lvl="1"/>
            <a:r>
              <a:rPr lang="en-US" dirty="0" smtClean="0"/>
              <a:t>Asynchronous, pipelined </a:t>
            </a:r>
          </a:p>
          <a:p>
            <a:pPr lvl="1"/>
            <a:r>
              <a:rPr lang="en-US" dirty="0"/>
              <a:t>Flush when </a:t>
            </a:r>
            <a:r>
              <a:rPr lang="en-US" dirty="0" smtClean="0"/>
              <a:t>view changes</a:t>
            </a:r>
          </a:p>
          <a:p>
            <a:pPr lvl="1"/>
            <a:r>
              <a:rPr lang="en-US" dirty="0" smtClean="0"/>
              <a:t>Only pay for properties used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0648" y="1527503"/>
            <a:ext cx="1498072" cy="14943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66352" y="1630372"/>
            <a:ext cx="40314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Original Isis </a:t>
            </a:r>
            <a:r>
              <a:rPr lang="en-US" sz="2400" b="1" dirty="0" err="1" smtClean="0"/>
              <a:t>Tookit</a:t>
            </a:r>
            <a:r>
              <a:rPr lang="en-US" sz="2400" b="1" dirty="0" smtClean="0"/>
              <a:t>: </a:t>
            </a:r>
            <a:br>
              <a:rPr lang="en-US" sz="2400" b="1" dirty="0" smtClean="0"/>
            </a:br>
            <a:r>
              <a:rPr lang="en-US" sz="2400" dirty="0" smtClean="0"/>
              <a:t>State machine replication of user-defined objects.</a:t>
            </a:r>
            <a:br>
              <a:rPr lang="en-US" sz="2400" dirty="0" smtClean="0"/>
            </a:br>
            <a:r>
              <a:rPr lang="en-US" sz="2400" dirty="0" smtClean="0"/>
              <a:t>Durability was optional.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897367" y="5495303"/>
            <a:ext cx="5859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Virtual Synchrony: </a:t>
            </a:r>
            <a:r>
              <a:rPr lang="en-US" sz="2400" b="1" dirty="0" smtClean="0"/>
              <a:t> Model + menu </a:t>
            </a:r>
            <a:r>
              <a:rPr lang="en-US" sz="2400" b="1" dirty="0"/>
              <a:t>of </a:t>
            </a:r>
            <a:r>
              <a:rPr lang="en-US" sz="2400" b="1" dirty="0" smtClean="0"/>
              <a:t>choices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[Note: CATOCS controversy arose here…]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17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 rot="20555277">
            <a:off x="4015068" y="2365673"/>
            <a:ext cx="2377278" cy="1963120"/>
            <a:chOff x="4490067" y="2029073"/>
            <a:chExt cx="2377278" cy="1963120"/>
          </a:xfrm>
        </p:grpSpPr>
        <p:cxnSp>
          <p:nvCxnSpPr>
            <p:cNvPr id="9" name="Straight Arrow Connector 8"/>
            <p:cNvCxnSpPr/>
            <p:nvPr/>
          </p:nvCxnSpPr>
          <p:spPr>
            <a:xfrm rot="1044723" flipV="1">
              <a:off x="4793997" y="2029073"/>
              <a:ext cx="2073348" cy="2901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1044723">
              <a:off x="4490067" y="2044891"/>
              <a:ext cx="2149548" cy="194730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1044723">
              <a:off x="5116870" y="2171717"/>
              <a:ext cx="1701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Refactor (‘87)</a:t>
              </a:r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76346" y="4163654"/>
            <a:ext cx="52948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/>
              <a:t>Paxos</a:t>
            </a:r>
            <a:r>
              <a:rPr lang="en-US" sz="2400" b="1" dirty="0" smtClean="0"/>
              <a:t>: </a:t>
            </a:r>
            <a:r>
              <a:rPr lang="en-US" sz="2400" dirty="0" smtClean="0"/>
              <a:t>Many optimizations, often via transformations like the Isis ones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But </a:t>
            </a:r>
            <a:r>
              <a:rPr lang="en-US" sz="2400" dirty="0" err="1" smtClean="0"/>
              <a:t>Paxos</a:t>
            </a:r>
            <a:r>
              <a:rPr lang="en-US" sz="2400" dirty="0" smtClean="0"/>
              <a:t> theory and formal methodology are very clean, elegant...  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40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24"/>
    </mc:Choice>
    <mc:Fallback xmlns="">
      <p:transition spd="slow" advTm="116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one speed such systems up?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199" y="1825625"/>
            <a:ext cx="10691949" cy="435133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Start with simple, easily analyzed solution... Study the code </a:t>
            </a:r>
          </a:p>
          <a:p>
            <a:pPr lvl="1"/>
            <a:r>
              <a:rPr lang="en-US" dirty="0" smtClean="0"/>
              <a:t>The critical paths often embody inefficiencies, like requesting total order for actions already in order, or that commute.</a:t>
            </a:r>
          </a:p>
          <a:p>
            <a:pPr lvl="1"/>
            <a:r>
              <a:rPr lang="en-US" dirty="0" smtClean="0"/>
              <a:t>Often, synchronous events can be asynchronously pipelined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Restructure critical paths to leverage your insights</a:t>
            </a:r>
          </a:p>
          <a:p>
            <a:pPr lvl="1"/>
            <a:r>
              <a:rPr lang="en-US" dirty="0" smtClean="0"/>
              <a:t>Hopefully, the correctness argument still holds…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18</a:t>
            </a:fld>
            <a:endParaRPr lang="en-US" dirty="0"/>
          </a:p>
        </p:txBody>
      </p:sp>
      <p:pic>
        <p:nvPicPr>
          <p:cNvPr id="1026" name="Picture 2" descr="http://uploads.jovo.to/idea_attachments/432855/roadrunner-2_bigger.jpg?12992795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425" y="68262"/>
            <a:ext cx="1806574" cy="136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10825" y="1381644"/>
            <a:ext cx="1654174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" dirty="0" smtClean="0"/>
              <a:t>© Time Warner Brothers</a:t>
            </a:r>
            <a:endParaRPr lang="en-US" sz="400" dirty="0"/>
          </a:p>
        </p:txBody>
      </p:sp>
      <p:sp>
        <p:nvSpPr>
          <p:cNvPr id="7" name="TextBox 6"/>
          <p:cNvSpPr txBox="1"/>
          <p:nvPr/>
        </p:nvSpPr>
        <p:spPr>
          <a:xfrm>
            <a:off x="838199" y="5804992"/>
            <a:ext cx="11504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</a:t>
            </a:r>
            <a:r>
              <a:rPr lang="en-US" sz="2400" b="1" dirty="0" smtClean="0">
                <a:solidFill>
                  <a:srgbClr val="C00000"/>
                </a:solidFill>
              </a:rPr>
              <a:t>attern shared by Isis, </a:t>
            </a:r>
            <a:r>
              <a:rPr lang="en-US" sz="2400" b="1" dirty="0" err="1" smtClean="0">
                <a:solidFill>
                  <a:srgbClr val="C00000"/>
                </a:solidFill>
              </a:rPr>
              <a:t>Paxos</a:t>
            </a:r>
            <a:r>
              <a:rPr lang="en-US" sz="2400" b="1" dirty="0" smtClean="0">
                <a:solidFill>
                  <a:srgbClr val="C00000"/>
                </a:solidFill>
              </a:rPr>
              <a:t>, Zookeeper, Chain </a:t>
            </a:r>
            <a:r>
              <a:rPr lang="en-US" sz="2400" b="1" dirty="0">
                <a:solidFill>
                  <a:srgbClr val="C00000"/>
                </a:solidFill>
              </a:rPr>
              <a:t>Replication</a:t>
            </a:r>
            <a:r>
              <a:rPr lang="en-US" sz="2400" b="1" dirty="0" smtClean="0">
                <a:solidFill>
                  <a:srgbClr val="C00000"/>
                </a:solidFill>
              </a:rPr>
              <a:t>, Zyzzyva, many others…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5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25"/>
    </mc:Choice>
    <mc:Fallback xmlns="">
      <p:transition spd="slow" advTm="7982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Real </a:t>
            </a:r>
            <a:r>
              <a:rPr lang="en-US" dirty="0"/>
              <a:t>systems informed by sound </a:t>
            </a:r>
            <a:r>
              <a:rPr lang="en-US" dirty="0" smtClean="0"/>
              <a:t>theory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46217"/>
            <a:ext cx="10892246" cy="4284616"/>
          </a:xfrm>
        </p:spPr>
        <p:txBody>
          <a:bodyPr>
            <a:normAutofit/>
          </a:bodyPr>
          <a:lstStyle/>
          <a:p>
            <a:r>
              <a:rPr lang="en-US" dirty="0" smtClean="0"/>
              <a:t>Isis: Widely adopted during the 1995-2005 period</a:t>
            </a:r>
          </a:p>
          <a:p>
            <a:pPr lvl="1"/>
            <a:r>
              <a:rPr lang="en-US" dirty="0" smtClean="0"/>
              <a:t>French ATC system, US Navy AEGIS, NYSE...</a:t>
            </a:r>
          </a:p>
          <a:p>
            <a:pPr lvl="1"/>
            <a:endParaRPr lang="en-US" dirty="0"/>
          </a:p>
          <a:p>
            <a:r>
              <a:rPr lang="en-US" dirty="0" err="1" smtClean="0"/>
              <a:t>Paxos</a:t>
            </a:r>
            <a:r>
              <a:rPr lang="en-US" dirty="0" smtClean="0"/>
              <a:t>:  Very wide uptake 2005-now</a:t>
            </a:r>
          </a:p>
          <a:p>
            <a:pPr lvl="1"/>
            <a:r>
              <a:rPr lang="en-US" dirty="0" smtClean="0"/>
              <a:t>Locking, file replication, HA databases…</a:t>
            </a:r>
          </a:p>
          <a:p>
            <a:pPr lvl="1"/>
            <a:r>
              <a:rPr lang="en-US" dirty="0" smtClean="0"/>
              <a:t>Clean methodology and theory appeal to designers</a:t>
            </a:r>
          </a:p>
          <a:p>
            <a:pPr lvl="1"/>
            <a:r>
              <a:rPr lang="en-US" dirty="0" smtClean="0"/>
              <a:t>Corfu is the purest </a:t>
            </a:r>
            <a:r>
              <a:rPr lang="en-US" dirty="0" err="1" smtClean="0"/>
              <a:t>Paxos</a:t>
            </a:r>
            <a:r>
              <a:rPr lang="en-US" dirty="0" smtClean="0"/>
              <a:t> solution: robust logging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4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53"/>
    </mc:Choice>
    <mc:Fallback xmlns="">
      <p:transition spd="slow" advTm="3685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Too many seminal </a:t>
            </a:r>
            <a:r>
              <a:rPr lang="en-US" dirty="0"/>
              <a:t>c</a:t>
            </a:r>
            <a:r>
              <a:rPr lang="en-US" b="1" dirty="0" smtClean="0"/>
              <a:t>oncepts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82772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Process p</a:t>
            </a:r>
            <a:r>
              <a:rPr lang="en-US" dirty="0" smtClean="0"/>
              <a:t>airs, primary-backup</a:t>
            </a:r>
            <a:endParaRPr lang="en-US" dirty="0"/>
          </a:p>
          <a:p>
            <a:r>
              <a:rPr lang="en-US" dirty="0" smtClean="0"/>
              <a:t>2PC </a:t>
            </a:r>
            <a:r>
              <a:rPr lang="en-US" dirty="0"/>
              <a:t>and </a:t>
            </a:r>
            <a:r>
              <a:rPr lang="en-US" dirty="0" smtClean="0"/>
              <a:t>3PC, Quorums</a:t>
            </a:r>
          </a:p>
          <a:p>
            <a:r>
              <a:rPr lang="en-US" dirty="0" smtClean="0"/>
              <a:t>Atomic Transactions</a:t>
            </a:r>
          </a:p>
          <a:p>
            <a:r>
              <a:rPr lang="en-US" dirty="0"/>
              <a:t>State machine </a:t>
            </a:r>
            <a:r>
              <a:rPr lang="en-US" dirty="0" smtClean="0"/>
              <a:t>replication</a:t>
            </a:r>
          </a:p>
          <a:p>
            <a:r>
              <a:rPr lang="en-US" dirty="0" smtClean="0"/>
              <a:t>RAID storage solutions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Consensus  </a:t>
            </a:r>
            <a:r>
              <a:rPr lang="en-US" dirty="0" smtClean="0"/>
              <a:t>  </a:t>
            </a:r>
            <a:r>
              <a:rPr lang="en-US" dirty="0" smtClean="0">
                <a:sym typeface="Symbol" panose="05050102010706020507" pitchFamily="18" charset="2"/>
              </a:rPr>
              <a:t></a:t>
            </a:r>
            <a:r>
              <a:rPr lang="en-US" dirty="0">
                <a:sym typeface="Symbol" panose="05050102010706020507" pitchFamily="18" charset="2"/>
              </a:rPr>
              <a:t>W: consensus</a:t>
            </a:r>
            <a:endParaRPr lang="en-US" dirty="0" smtClean="0"/>
          </a:p>
          <a:p>
            <a:r>
              <a:rPr lang="en-US" dirty="0" smtClean="0"/>
              <a:t>FLP                          </a:t>
            </a:r>
            <a:r>
              <a:rPr lang="en-US" dirty="0" smtClean="0">
                <a:sym typeface="Symbol" panose="05050102010706020507" pitchFamily="18" charset="2"/>
              </a:rPr>
              <a:t>+ oracle</a:t>
            </a:r>
            <a:br>
              <a:rPr lang="en-US" dirty="0" smtClean="0">
                <a:sym typeface="Symbol" panose="05050102010706020507" pitchFamily="18" charset="2"/>
              </a:rPr>
            </a:br>
            <a:r>
              <a:rPr lang="en-US" dirty="0" smtClean="0">
                <a:sym typeface="Symbol" panose="05050102010706020507" pitchFamily="18" charset="2"/>
              </a:rPr>
              <a:t>                             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82772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Checkpoints, Message </a:t>
            </a:r>
            <a:r>
              <a:rPr lang="en-US" dirty="0"/>
              <a:t>Logging</a:t>
            </a:r>
          </a:p>
          <a:p>
            <a:r>
              <a:rPr lang="en-US" dirty="0"/>
              <a:t>Byzantine </a:t>
            </a:r>
            <a:r>
              <a:rPr lang="en-US" dirty="0" smtClean="0"/>
              <a:t>Agreement</a:t>
            </a:r>
          </a:p>
          <a:p>
            <a:r>
              <a:rPr lang="en-US" dirty="0" smtClean="0"/>
              <a:t>Gossip </a:t>
            </a:r>
            <a:r>
              <a:rPr lang="en-US" dirty="0"/>
              <a:t>protocols</a:t>
            </a:r>
          </a:p>
          <a:p>
            <a:r>
              <a:rPr lang="en-US" dirty="0" smtClean="0"/>
              <a:t>Virtual synchrony model</a:t>
            </a:r>
          </a:p>
          <a:p>
            <a:r>
              <a:rPr lang="en-US" dirty="0" err="1" smtClean="0"/>
              <a:t>Paxos</a:t>
            </a:r>
            <a:endParaRPr lang="en-US" dirty="0" smtClean="0"/>
          </a:p>
          <a:p>
            <a:r>
              <a:rPr lang="en-US" dirty="0" smtClean="0"/>
              <a:t>Zookeeper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CATOCS                       CAP</a:t>
            </a:r>
            <a:endParaRPr lang="en-US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838200" y="42431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Theory                             … Skepticism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567" r="3529"/>
          <a:stretch/>
        </p:blipFill>
        <p:spPr>
          <a:xfrm>
            <a:off x="5464586" y="3091620"/>
            <a:ext cx="746693" cy="922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743" y="5795557"/>
            <a:ext cx="603885" cy="909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9713" y="5496965"/>
            <a:ext cx="672161" cy="930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8769" y="5609965"/>
            <a:ext cx="727572" cy="9094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6754" r="17801"/>
          <a:stretch/>
        </p:blipFill>
        <p:spPr>
          <a:xfrm>
            <a:off x="7870371" y="5495244"/>
            <a:ext cx="740229" cy="9345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287" y="2527074"/>
            <a:ext cx="618231" cy="7356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528" y="2250494"/>
            <a:ext cx="781928" cy="7819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4068" y="2894922"/>
            <a:ext cx="739958" cy="8953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25977" y="2702133"/>
            <a:ext cx="698862" cy="753318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2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98034" y="278710"/>
            <a:ext cx="1596705" cy="15748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53610" y="400351"/>
            <a:ext cx="3121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/>
              <a:t>Lorenzo </a:t>
            </a:r>
            <a:r>
              <a:rPr lang="en-US" b="1" i="1" dirty="0" err="1" smtClean="0"/>
              <a:t>Alvisi’s</a:t>
            </a:r>
            <a:r>
              <a:rPr lang="en-US" b="1" i="1" dirty="0" smtClean="0"/>
              <a:t> Byzantine twin wants you to use 2f+1 replicas</a:t>
            </a:r>
            <a:endParaRPr lang="en-US" b="1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97102" y="3719790"/>
            <a:ext cx="732225" cy="9640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54977" y="3991162"/>
            <a:ext cx="780037" cy="66741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1353800" y="418825"/>
            <a:ext cx="437606" cy="136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234058" y="401435"/>
            <a:ext cx="7606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 Black" panose="020B0A04020102020204" pitchFamily="34" charset="0"/>
              </a:rPr>
              <a:t> Bonjour!</a:t>
            </a:r>
            <a:endParaRPr lang="en-US" sz="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65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07"/>
    </mc:Choice>
    <mc:Fallback xmlns="">
      <p:transition spd="slow" advTm="64707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CATOCS: A case against consistent replication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7606088" cy="4351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Too complex</a:t>
            </a:r>
            <a:endParaRPr lang="en-US" sz="3600" dirty="0"/>
          </a:p>
          <a:p>
            <a:r>
              <a:rPr lang="en-US" sz="3600" dirty="0" smtClean="0"/>
              <a:t>Violates End-to-End by imposing model on the user</a:t>
            </a:r>
            <a:endParaRPr lang="en-US" sz="3600" dirty="0"/>
          </a:p>
          <a:p>
            <a:r>
              <a:rPr lang="en-US" sz="3600" dirty="0" smtClean="0"/>
              <a:t>No matter what form of update order is supported, user won’t like it</a:t>
            </a:r>
            <a:endParaRPr lang="en-US" sz="3600" dirty="0"/>
          </a:p>
          <a:p>
            <a:r>
              <a:rPr lang="en-US" sz="3600" dirty="0" smtClean="0"/>
              <a:t>Ordering is just too slow, won’t scale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20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6754" r="17801"/>
          <a:stretch/>
        </p:blipFill>
        <p:spPr>
          <a:xfrm>
            <a:off x="8444286" y="2149940"/>
            <a:ext cx="1004514" cy="1268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557" y="4177261"/>
            <a:ext cx="1190625" cy="133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96526" y="2080441"/>
            <a:ext cx="222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Dave </a:t>
            </a:r>
            <a:r>
              <a:rPr lang="en-US" dirty="0" err="1" smtClean="0"/>
              <a:t>Cheriton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09946" y="4079076"/>
            <a:ext cx="222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Dale Skeen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67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70"/>
    </mc:Choice>
    <mc:Fallback xmlns="">
      <p:transition spd="slow" advTm="4887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were CATOCS claims true?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72344"/>
            <a:ext cx="10868696" cy="4169684"/>
          </a:xfrm>
        </p:spPr>
        <p:txBody>
          <a:bodyPr>
            <a:normAutofit/>
          </a:bodyPr>
          <a:lstStyle/>
          <a:p>
            <a:r>
              <a:rPr lang="en-US" dirty="0" smtClean="0"/>
              <a:t>Early replication solutions really were too slow.</a:t>
            </a:r>
          </a:p>
          <a:p>
            <a:pPr lvl="1"/>
            <a:r>
              <a:rPr lang="en-US" dirty="0" smtClean="0"/>
              <a:t>Later ones were faster, but more complex.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But CATOCS analysis of ordering was dubious.</a:t>
            </a:r>
          </a:p>
          <a:p>
            <a:endParaRPr lang="en-US" dirty="0"/>
          </a:p>
          <a:p>
            <a:r>
              <a:rPr lang="en-US" dirty="0" smtClean="0"/>
              <a:t>Yet… what about that missing low-level building block?</a:t>
            </a:r>
          </a:p>
          <a:p>
            <a:pPr lvl="1"/>
            <a:r>
              <a:rPr lang="en-US" dirty="0" smtClean="0"/>
              <a:t>… a puzzle (we’ll come back to it later)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1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54"/>
    </mc:Choice>
    <mc:Fallback xmlns="">
      <p:transition spd="slow" advTm="4525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“consensus” family…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199" y="2342546"/>
            <a:ext cx="11022368" cy="3834417"/>
          </a:xfrm>
        </p:spPr>
        <p:txBody>
          <a:bodyPr>
            <a:normAutofit/>
          </a:bodyPr>
          <a:lstStyle/>
          <a:p>
            <a:r>
              <a:rPr lang="en-US" dirty="0" smtClean="0"/>
              <a:t>Can transform one to another… optimizations driven by desired properties.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For me, durability remains puzzling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Is the goal durability of the application, or of its “state”?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22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713" y="359841"/>
            <a:ext cx="1855487" cy="1822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84167" y="818826"/>
            <a:ext cx="55309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C00000"/>
                </a:solidFill>
              </a:rPr>
              <a:t>Paxos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8000" y="1567068"/>
            <a:ext cx="766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C00000"/>
                </a:solidFill>
              </a:rPr>
              <a:t>Isis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91877" y="1345097"/>
            <a:ext cx="766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C00000"/>
                </a:solidFill>
              </a:rPr>
              <a:t>Corfu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83978" y="1918583"/>
            <a:ext cx="1213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C00000"/>
                </a:solidFill>
              </a:rPr>
              <a:t>Zookeeper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99731" y="299590"/>
            <a:ext cx="931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C00000"/>
                </a:solidFill>
              </a:rPr>
              <a:t>Chubby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7670" y="1897672"/>
            <a:ext cx="865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 smtClean="0">
                <a:solidFill>
                  <a:srgbClr val="C00000"/>
                </a:solidFill>
              </a:rPr>
              <a:t>Transis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10864" y="791590"/>
            <a:ext cx="766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C00000"/>
                </a:solidFill>
              </a:rPr>
              <a:t>Horus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80048" y="1589623"/>
            <a:ext cx="992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 smtClean="0">
                <a:solidFill>
                  <a:srgbClr val="C00000"/>
                </a:solidFill>
              </a:rPr>
              <a:t>JGroups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01633" y="392472"/>
            <a:ext cx="766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C00000"/>
                </a:solidFill>
              </a:rPr>
              <a:t>Isis2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01633" y="116240"/>
            <a:ext cx="1939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C00000"/>
                </a:solidFill>
              </a:rPr>
              <a:t>Chain replication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52797" y="1021932"/>
            <a:ext cx="1375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C00000"/>
                </a:solidFill>
              </a:rPr>
              <a:t> </a:t>
            </a:r>
            <a:r>
              <a:rPr lang="en-US" sz="1200" b="1" dirty="0" err="1" smtClean="0">
                <a:solidFill>
                  <a:srgbClr val="C00000"/>
                </a:solidFill>
              </a:rPr>
              <a:t>Viewstamped</a:t>
            </a:r>
            <a:r>
              <a:rPr lang="en-US" sz="1200" b="1" dirty="0" smtClean="0">
                <a:solidFill>
                  <a:srgbClr val="C00000"/>
                </a:solidFill>
              </a:rPr>
              <a:t> Replication      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82156" y="571704"/>
            <a:ext cx="1067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W consensus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55807" y="1211517"/>
            <a:ext cx="8253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C00000"/>
                </a:solidFill>
              </a:rPr>
              <a:t>Ensemble</a:t>
            </a:r>
            <a:endParaRPr lang="en-US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7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90"/>
    </mc:Choice>
    <mc:Fallback xmlns="">
      <p:transition spd="slow" advTm="9089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 few winners: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57225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State Machine Replication, Paxos, ACID transactions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Chubby, Zookeeper, Corfu</a:t>
            </a:r>
          </a:p>
          <a:p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Primary + Warm backup… Chain Replication</a:t>
            </a:r>
          </a:p>
          <a:p>
            <a:pPr marL="0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23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96389" y="2569029"/>
            <a:ext cx="11486605" cy="5225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659292" y="1803425"/>
            <a:ext cx="143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Conceptual</a:t>
            </a:r>
            <a:br>
              <a:rPr lang="en-US" b="1" i="1" dirty="0" smtClean="0"/>
            </a:br>
            <a:r>
              <a:rPr lang="en-US" b="1" i="1" dirty="0" smtClean="0"/>
              <a:t>Tools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0659293" y="3673599"/>
            <a:ext cx="153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Real</a:t>
            </a:r>
            <a:r>
              <a:rPr lang="en-US" i="1" dirty="0" smtClean="0"/>
              <a:t> </a:t>
            </a:r>
            <a:r>
              <a:rPr lang="en-US" b="1" i="1" dirty="0" smtClean="0"/>
              <a:t>Systems</a:t>
            </a:r>
            <a:endParaRPr lang="en-US" b="1" i="1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18158" y="5098881"/>
            <a:ext cx="11486605" cy="5225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89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87"/>
    </mc:Choice>
    <mc:Fallback xmlns="">
      <p:transition spd="slow" advTm="4218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" t="5444" r="6630" b="5478"/>
          <a:stretch/>
        </p:blipFill>
        <p:spPr bwMode="auto">
          <a:xfrm rot="3984626">
            <a:off x="3161497" y="337684"/>
            <a:ext cx="2625510" cy="192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0891" y="3142434"/>
            <a:ext cx="11011806" cy="2852737"/>
          </a:xfrm>
        </p:spPr>
        <p:txBody>
          <a:bodyPr/>
          <a:lstStyle/>
          <a:p>
            <a:r>
              <a:rPr lang="en-US" b="1" dirty="0" smtClean="0"/>
              <a:t>Meanwhile, along came a cloud!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24</a:t>
            </a:fld>
            <a:endParaRPr lang="en-US"/>
          </a:p>
        </p:txBody>
      </p:sp>
      <p:sp>
        <p:nvSpPr>
          <p:cNvPr id="2" name="Can 1"/>
          <p:cNvSpPr/>
          <p:nvPr/>
        </p:nvSpPr>
        <p:spPr>
          <a:xfrm>
            <a:off x="2542903" y="1146575"/>
            <a:ext cx="914400" cy="121615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n 15"/>
          <p:cNvSpPr/>
          <p:nvPr/>
        </p:nvSpPr>
        <p:spPr>
          <a:xfrm>
            <a:off x="2695303" y="1298975"/>
            <a:ext cx="914400" cy="121615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n 16"/>
          <p:cNvSpPr/>
          <p:nvPr/>
        </p:nvSpPr>
        <p:spPr>
          <a:xfrm>
            <a:off x="2939143" y="1470928"/>
            <a:ext cx="914400" cy="121615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90675" y="2955154"/>
            <a:ext cx="337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Servers: 3-5 nodes</a:t>
            </a:r>
            <a:endParaRPr lang="en-US" sz="2800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6276793" y="285857"/>
            <a:ext cx="4800509" cy="4061286"/>
            <a:chOff x="6276794" y="285857"/>
            <a:chExt cx="4694464" cy="405464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6794" y="285857"/>
              <a:ext cx="4694464" cy="26289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276794" y="2957768"/>
              <a:ext cx="4694464" cy="1382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A cloud-hosted service could run on 5,000 nodes in </a:t>
              </a:r>
              <a:r>
                <a:rPr lang="en-US" sz="2800" b="1" dirty="0"/>
                <a:t>each </a:t>
              </a:r>
              <a:r>
                <a:rPr lang="en-US" sz="2800" b="1" dirty="0" smtClean="0"/>
                <a:t>of dozens of data centers</a:t>
              </a:r>
              <a:endParaRPr lang="en-US" sz="28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7069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5"/>
    </mc:Choice>
    <mc:Fallback xmlns="">
      <p:transition spd="slow" advTm="11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Cloud rebellion:  “Just say no!”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57225" y="1825625"/>
            <a:ext cx="10515600" cy="43751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State Machine Replication, Paxos, ACID transactions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Chubby, Zookeeper, Corfu</a:t>
            </a:r>
          </a:p>
          <a:p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Primary + Warm backup… Chain Replication</a:t>
            </a:r>
          </a:p>
          <a:p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Dynamo: Eventual consistency (BASE), NoSQL KVS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25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96389" y="2569029"/>
            <a:ext cx="11486605" cy="5225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659292" y="1803425"/>
            <a:ext cx="143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Conceptual</a:t>
            </a:r>
            <a:br>
              <a:rPr lang="en-US" b="1" i="1" dirty="0" smtClean="0"/>
            </a:br>
            <a:r>
              <a:rPr lang="en-US" b="1" i="1" dirty="0" smtClean="0"/>
              <a:t>Tools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0659293" y="3673599"/>
            <a:ext cx="153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Real</a:t>
            </a:r>
            <a:r>
              <a:rPr lang="en-US" i="1" dirty="0" smtClean="0"/>
              <a:t> </a:t>
            </a:r>
            <a:r>
              <a:rPr lang="en-US" b="1" i="1" dirty="0" smtClean="0"/>
              <a:t>Systems</a:t>
            </a:r>
            <a:endParaRPr lang="en-US" b="1" i="1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18158" y="5098881"/>
            <a:ext cx="11486605" cy="5225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10652483" y="5410200"/>
            <a:ext cx="882292" cy="628650"/>
            <a:chOff x="10652483" y="5410200"/>
            <a:chExt cx="882292" cy="628650"/>
          </a:xfrm>
        </p:grpSpPr>
        <p:cxnSp>
          <p:nvCxnSpPr>
            <p:cNvPr id="11" name="Straight Connector 10"/>
            <p:cNvCxnSpPr>
              <a:stCxn id="12" idx="7"/>
              <a:endCxn id="12" idx="3"/>
            </p:cNvCxnSpPr>
            <p:nvPr/>
          </p:nvCxnSpPr>
          <p:spPr>
            <a:xfrm flipH="1">
              <a:off x="10754680" y="5502264"/>
              <a:ext cx="493451" cy="44452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10652483" y="5410200"/>
              <a:ext cx="697845" cy="62865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681058" y="5550298"/>
              <a:ext cx="853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/>
                <a:t>ACID</a:t>
              </a:r>
              <a:endParaRPr lang="en-US" b="1" i="1" dirty="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399" y="328613"/>
            <a:ext cx="2905125" cy="12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39200" y="1539800"/>
            <a:ext cx="1567543" cy="367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Werner </a:t>
            </a:r>
            <a:r>
              <a:rPr lang="en-US" dirty="0" err="1" smtClean="0"/>
              <a:t>Vogels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973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37"/>
    </mc:Choice>
    <mc:Fallback xmlns="">
      <p:transition spd="slow" advTm="33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687" y="320739"/>
            <a:ext cx="10515600" cy="1325563"/>
          </a:xfrm>
        </p:spPr>
        <p:txBody>
          <a:bodyPr/>
          <a:lstStyle/>
          <a:p>
            <a:r>
              <a:rPr lang="en-US" dirty="0" smtClean="0"/>
              <a:t>Is consistency just too costly?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87" y="2055223"/>
            <a:ext cx="1132906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CAP: Two of {</a:t>
            </a:r>
            <a:r>
              <a:rPr lang="en-US" b="1" u="sng" dirty="0" smtClean="0"/>
              <a:t>C</a:t>
            </a:r>
            <a:r>
              <a:rPr lang="en-US" dirty="0" smtClean="0"/>
              <a:t>onsistency, </a:t>
            </a:r>
            <a:r>
              <a:rPr lang="en-US" b="1" u="sng" dirty="0" smtClean="0"/>
              <a:t>A</a:t>
            </a:r>
            <a:r>
              <a:rPr lang="en-US" dirty="0" smtClean="0"/>
              <a:t>vailability, </a:t>
            </a:r>
            <a:r>
              <a:rPr lang="en-US" b="1" u="sng" dirty="0" smtClean="0"/>
              <a:t>P</a:t>
            </a:r>
            <a:r>
              <a:rPr lang="en-US" dirty="0" smtClean="0"/>
              <a:t>artition-Tolerance}</a:t>
            </a:r>
          </a:p>
          <a:p>
            <a:pPr lvl="1"/>
            <a:r>
              <a:rPr lang="en-US" dirty="0" smtClean="0"/>
              <a:t>Widely cited by systems that cache or replicate data</a:t>
            </a:r>
            <a:endParaRPr lang="en-US" dirty="0"/>
          </a:p>
          <a:p>
            <a:pPr lvl="1"/>
            <a:r>
              <a:rPr lang="en-US" dirty="0" smtClean="0"/>
              <a:t>Relaxed consistency eliminates blocking on the critical path</a:t>
            </a:r>
          </a:p>
          <a:p>
            <a:pPr lvl="1"/>
            <a:r>
              <a:rPr lang="en-US" dirty="0" smtClean="0"/>
              <a:t>CAP theorem:  proved for a WAN partition of an H/A database</a:t>
            </a:r>
          </a:p>
          <a:p>
            <a:pPr lvl="1"/>
            <a:endParaRPr lang="en-US" i="1" dirty="0"/>
          </a:p>
          <a:p>
            <a:r>
              <a:rPr lang="en-US" dirty="0"/>
              <a:t>BASE </a:t>
            </a:r>
            <a:r>
              <a:rPr lang="en-US" dirty="0" smtClean="0"/>
              <a:t>(</a:t>
            </a:r>
            <a:r>
              <a:rPr lang="en-US" dirty="0"/>
              <a:t>eBay, Amazon</a:t>
            </a:r>
            <a:r>
              <a:rPr lang="en-US" dirty="0" smtClean="0"/>
              <a:t>)</a:t>
            </a:r>
            <a:endParaRPr lang="en-US" i="1" dirty="0"/>
          </a:p>
          <a:p>
            <a:pPr lvl="1"/>
            <a:r>
              <a:rPr lang="en-US" dirty="0" smtClean="0"/>
              <a:t>Start with a transactional design, but then weaken atomicity</a:t>
            </a:r>
          </a:p>
          <a:p>
            <a:pPr lvl="1"/>
            <a:r>
              <a:rPr lang="en-US" dirty="0" smtClean="0"/>
              <a:t>Eventually sense inconsistencies and repair them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3493" y="531608"/>
            <a:ext cx="839599" cy="11618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23541" y="1765699"/>
            <a:ext cx="222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Eric Brewer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589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85"/>
    </mc:Choice>
    <mc:Fallback xmlns="">
      <p:transition spd="slow" advTm="76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  but does CAP+BASE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126" y="1852259"/>
            <a:ext cx="10927080" cy="4351339"/>
          </a:xfrm>
        </p:spPr>
        <p:txBody>
          <a:bodyPr>
            <a:normAutofit fontScale="92500"/>
          </a:bodyPr>
          <a:lstStyle/>
          <a:p>
            <a:endParaRPr lang="en-US" dirty="0" smtClean="0"/>
          </a:p>
          <a:p>
            <a:r>
              <a:rPr lang="en-US" dirty="0" smtClean="0"/>
              <a:t>CAP folk </a:t>
            </a:r>
            <a:r>
              <a:rPr lang="en-US" dirty="0"/>
              <a:t>theorem</a:t>
            </a:r>
            <a:r>
              <a:rPr lang="en-US" dirty="0" smtClean="0"/>
              <a:t>: “</a:t>
            </a:r>
            <a:r>
              <a:rPr lang="en-US" i="1" dirty="0" smtClean="0"/>
              <a:t>don’t even try to achieve consistency.”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… meaning what?</a:t>
            </a:r>
          </a:p>
          <a:p>
            <a:pPr lvl="1"/>
            <a:r>
              <a:rPr lang="en-US" dirty="0" smtClean="0"/>
              <a:t>“Anything goes”?  “Bring it on?”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Einstein: “A thing should be as simple as possible, </a:t>
            </a:r>
            <a:br>
              <a:rPr lang="en-US" dirty="0" smtClean="0"/>
            </a:br>
            <a:r>
              <a:rPr lang="en-US" dirty="0" smtClean="0"/>
              <a:t>                  but not simpler.”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036" y="4611156"/>
            <a:ext cx="1378040" cy="14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7"/>
    </mc:Choice>
    <mc:Fallback xmlns="">
      <p:transition spd="slow" advTm="15807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222" y="2929356"/>
            <a:ext cx="2831058" cy="25499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  but does CAP+BASE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90"/>
            <a:ext cx="10927080" cy="4351339"/>
          </a:xfrm>
        </p:spPr>
        <p:txBody>
          <a:bodyPr>
            <a:normAutofit/>
          </a:bodyPr>
          <a:lstStyle/>
          <a:p>
            <a:endParaRPr lang="en-US" sz="3300" dirty="0" smtClean="0"/>
          </a:p>
          <a:p>
            <a:r>
              <a:rPr lang="en-US" sz="3300" dirty="0" smtClean="0"/>
              <a:t>CAP folk </a:t>
            </a:r>
            <a:r>
              <a:rPr lang="en-US" sz="3300" dirty="0"/>
              <a:t>theorem</a:t>
            </a:r>
            <a:r>
              <a:rPr lang="en-US" sz="3300" dirty="0" smtClean="0"/>
              <a:t>: “</a:t>
            </a:r>
            <a:r>
              <a:rPr lang="en-US" sz="3300" i="1" dirty="0" smtClean="0"/>
              <a:t>don’t even try to achieve consistency.”</a:t>
            </a:r>
          </a:p>
          <a:p>
            <a:endParaRPr lang="en-US" sz="3300" dirty="0" smtClean="0"/>
          </a:p>
          <a:p>
            <a:r>
              <a:rPr lang="en-US" dirty="0"/>
              <a:t>CAP + BASE are successful </a:t>
            </a:r>
            <a:r>
              <a:rPr lang="en-US" i="1" dirty="0"/>
              <a:t>for a reason:</a:t>
            </a:r>
          </a:p>
          <a:p>
            <a:pPr lvl="1"/>
            <a:r>
              <a:rPr lang="en-US" dirty="0" smtClean="0"/>
              <a:t>In the applications that dominate today’s</a:t>
            </a:r>
            <a:br>
              <a:rPr lang="en-US" dirty="0" smtClean="0"/>
            </a:br>
            <a:r>
              <a:rPr lang="en-US" dirty="0" smtClean="0"/>
              <a:t>cloud, stale cache reads have negative utility </a:t>
            </a:r>
            <a:br>
              <a:rPr lang="en-US" dirty="0" smtClean="0"/>
            </a:br>
            <a:r>
              <a:rPr lang="en-US" dirty="0" smtClean="0"/>
              <a:t>but don’t cause safety violations.</a:t>
            </a:r>
          </a:p>
          <a:p>
            <a:pPr lvl="1"/>
            <a:r>
              <a:rPr lang="en-US" dirty="0" smtClean="0"/>
              <a:t>In effect a </a:t>
            </a:r>
            <a:r>
              <a:rPr lang="en-US" i="1" dirty="0" smtClean="0"/>
              <a:t>redefinition</a:t>
            </a:r>
            <a:r>
              <a:rPr lang="en-US" dirty="0" smtClean="0"/>
              <a:t>, not a rejection, of consistency</a:t>
            </a:r>
          </a:p>
          <a:p>
            <a:endParaRPr lang="en-US" dirty="0"/>
          </a:p>
          <a:p>
            <a:endParaRPr lang="en-US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28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171852" y="2539014"/>
            <a:ext cx="9543496" cy="887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595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720">
        <p:fade/>
      </p:transition>
    </mc:Choice>
    <mc:Fallback xmlns="">
      <p:transition spd="med" advTm="34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fascinating co-evolution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839" y="1870079"/>
            <a:ext cx="11353800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cloud fits the need; the applications fit the cloud.</a:t>
            </a:r>
            <a:br>
              <a:rPr lang="en-US" sz="3200" dirty="0" smtClean="0"/>
            </a:br>
            <a:r>
              <a:rPr lang="en-US" sz="3200" dirty="0" smtClean="0"/>
              <a:t>At first, fault-tolerance wasn’t given much thought.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Jim Gray :       “</a:t>
            </a:r>
            <a:r>
              <a:rPr lang="en-US" sz="2800" i="1" dirty="0" smtClean="0"/>
              <a:t>Why do systems fail?”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Today:             Why </a:t>
            </a:r>
            <a:r>
              <a:rPr lang="en-US" sz="2800" i="1" dirty="0" smtClean="0"/>
              <a:t>don’t </a:t>
            </a:r>
            <a:r>
              <a:rPr lang="en-US" sz="2800" dirty="0" smtClean="0"/>
              <a:t>CAP+BASE systems fail?</a:t>
            </a:r>
          </a:p>
          <a:p>
            <a:pPr lvl="1"/>
            <a:endParaRPr lang="en-US" sz="2800" dirty="0" smtClean="0"/>
          </a:p>
          <a:p>
            <a:r>
              <a:rPr lang="en-US" sz="3200" dirty="0" smtClean="0"/>
              <a:t>Could we apply Dijkstra’s theory of “self-stabilization” to BASE?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8343" y="6176963"/>
            <a:ext cx="10633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Dijkstra</a:t>
            </a:r>
            <a:r>
              <a:rPr lang="en-US" b="1" dirty="0" smtClean="0"/>
              <a:t>: Self-stabilizing </a:t>
            </a:r>
            <a:r>
              <a:rPr lang="en-US" b="1" dirty="0"/>
              <a:t>systems in spite of distributed </a:t>
            </a:r>
            <a:r>
              <a:rPr lang="en-US" b="1" dirty="0" smtClean="0"/>
              <a:t>control, CACM </a:t>
            </a:r>
            <a:r>
              <a:rPr lang="en-US" b="1" dirty="0"/>
              <a:t>17 (11): </a:t>
            </a:r>
            <a:r>
              <a:rPr lang="en-US" b="1" dirty="0" smtClean="0"/>
              <a:t>1974.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175" y="375746"/>
            <a:ext cx="1545464" cy="1653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89623" y="2040012"/>
            <a:ext cx="1340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Edsger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Dijkstra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0743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21"/>
    </mc:Choice>
    <mc:Fallback xmlns="">
      <p:transition spd="slow" advTm="3662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Box 205"/>
          <p:cNvSpPr txBox="1"/>
          <p:nvPr/>
        </p:nvSpPr>
        <p:spPr>
          <a:xfrm>
            <a:off x="5568286" y="2154446"/>
            <a:ext cx="1724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Storage</a:t>
            </a:r>
            <a:br>
              <a:rPr lang="en-US" sz="2400" b="1" dirty="0" smtClean="0"/>
            </a:br>
            <a:r>
              <a:rPr lang="en-US" sz="2400" b="1" dirty="0" smtClean="0"/>
              <a:t>Solutions</a:t>
            </a: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3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4294967295"/>
          </p:nvPr>
        </p:nvSpPr>
        <p:spPr>
          <a:xfrm>
            <a:off x="1104852" y="5589588"/>
            <a:ext cx="9410747" cy="1042987"/>
          </a:xfrm>
        </p:spPr>
        <p:txBody>
          <a:bodyPr>
            <a:normAutofit/>
          </a:bodyPr>
          <a:lstStyle/>
          <a:p>
            <a:r>
              <a:rPr lang="en-US" dirty="0" smtClean="0"/>
              <a:t>Too much for 25 minutes… </a:t>
            </a:r>
          </a:p>
          <a:p>
            <a:r>
              <a:rPr lang="en-US" dirty="0" smtClean="0"/>
              <a:t>Focus on state machine replication with crash failures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21691" y="3161173"/>
            <a:ext cx="2672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Transactions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65753" y="2167505"/>
            <a:ext cx="1724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Checkpoint</a:t>
            </a:r>
            <a:br>
              <a:rPr lang="en-US" sz="2400" b="1" dirty="0" smtClean="0"/>
            </a:br>
            <a:r>
              <a:rPr lang="en-US" sz="2400" b="1" dirty="0" smtClean="0"/>
              <a:t>Rollback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076164" y="2953737"/>
            <a:ext cx="2094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State Machine Replication</a:t>
            </a:r>
            <a:endParaRPr lang="en-US" sz="2400" b="1" dirty="0"/>
          </a:p>
        </p:txBody>
      </p:sp>
      <p:sp>
        <p:nvSpPr>
          <p:cNvPr id="11" name="Freeform 10"/>
          <p:cNvSpPr/>
          <p:nvPr/>
        </p:nvSpPr>
        <p:spPr>
          <a:xfrm>
            <a:off x="931817" y="4004582"/>
            <a:ext cx="10162903" cy="1020273"/>
          </a:xfrm>
          <a:custGeom>
            <a:avLst/>
            <a:gdLst>
              <a:gd name="connsiteX0" fmla="*/ 0 w 10162903"/>
              <a:gd name="connsiteY0" fmla="*/ 1020273 h 1020273"/>
              <a:gd name="connsiteX1" fmla="*/ 4737463 w 10162903"/>
              <a:gd name="connsiteY1" fmla="*/ 1370 h 1020273"/>
              <a:gd name="connsiteX2" fmla="*/ 10162903 w 10162903"/>
              <a:gd name="connsiteY2" fmla="*/ 846101 h 1020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2903" h="1020273">
                <a:moveTo>
                  <a:pt x="0" y="1020273"/>
                </a:moveTo>
                <a:cubicBezTo>
                  <a:pt x="1521823" y="525336"/>
                  <a:pt x="3043646" y="30399"/>
                  <a:pt x="4737463" y="1370"/>
                </a:cubicBezTo>
                <a:cubicBezTo>
                  <a:pt x="6431280" y="-27659"/>
                  <a:pt x="8297091" y="409221"/>
                  <a:pt x="10162903" y="846101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75314" y="4794022"/>
            <a:ext cx="401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OS Infrastructure and Tools</a:t>
            </a:r>
            <a:endParaRPr lang="en-US" sz="2400" b="1" dirty="0"/>
          </a:p>
        </p:txBody>
      </p:sp>
      <p:sp>
        <p:nvSpPr>
          <p:cNvPr id="3" name="Up Arrow 2"/>
          <p:cNvSpPr/>
          <p:nvPr/>
        </p:nvSpPr>
        <p:spPr>
          <a:xfrm rot="19495738">
            <a:off x="2838995" y="3806935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 rot="3163691">
            <a:off x="8397163" y="3891407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5528635" y="3256539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652662" y="2183536"/>
            <a:ext cx="851393" cy="904849"/>
            <a:chOff x="2651268" y="2009461"/>
            <a:chExt cx="851393" cy="904849"/>
          </a:xfrm>
        </p:grpSpPr>
        <p:cxnSp>
          <p:nvCxnSpPr>
            <p:cNvPr id="23" name="Straight Connector 22"/>
            <p:cNvCxnSpPr/>
            <p:nvPr/>
          </p:nvCxnSpPr>
          <p:spPr>
            <a:xfrm flipH="1" flipV="1">
              <a:off x="2943497" y="2536686"/>
              <a:ext cx="316677" cy="37762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00489" y="2151162"/>
              <a:ext cx="8021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Argus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986214" y="1093167"/>
            <a:ext cx="902489" cy="1112548"/>
            <a:chOff x="2442093" y="1941297"/>
            <a:chExt cx="902489" cy="1112548"/>
          </a:xfrm>
        </p:grpSpPr>
        <p:cxnSp>
          <p:nvCxnSpPr>
            <p:cNvPr id="29" name="Straight Connector 28"/>
            <p:cNvCxnSpPr/>
            <p:nvPr/>
          </p:nvCxnSpPr>
          <p:spPr>
            <a:xfrm flipV="1">
              <a:off x="2442093" y="2536686"/>
              <a:ext cx="501404" cy="51715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2577177" y="1941297"/>
              <a:ext cx="749039" cy="600223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542410" y="2098668"/>
              <a:ext cx="802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Receiver</a:t>
              </a:r>
              <a:br>
                <a:rPr lang="en-US" sz="1200" b="1" dirty="0" smtClean="0">
                  <a:solidFill>
                    <a:schemeClr val="bg1"/>
                  </a:solidFill>
                </a:rPr>
              </a:br>
              <a:r>
                <a:rPr lang="en-US" sz="1200" b="1" dirty="0" smtClean="0">
                  <a:solidFill>
                    <a:schemeClr val="bg1"/>
                  </a:solidFill>
                </a:rPr>
                <a:t>based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551813" y="1115336"/>
            <a:ext cx="1045380" cy="1125427"/>
            <a:chOff x="2562277" y="2009461"/>
            <a:chExt cx="1045380" cy="1125427"/>
          </a:xfrm>
        </p:grpSpPr>
        <p:cxnSp>
          <p:nvCxnSpPr>
            <p:cNvPr id="34" name="Straight Connector 33"/>
            <p:cNvCxnSpPr/>
            <p:nvPr/>
          </p:nvCxnSpPr>
          <p:spPr>
            <a:xfrm flipH="1" flipV="1">
              <a:off x="2943499" y="2536686"/>
              <a:ext cx="664158" cy="59820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62277" y="2071555"/>
              <a:ext cx="802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Sender</a:t>
              </a:r>
              <a:br>
                <a:rPr lang="en-US" sz="1200" b="1" dirty="0" smtClean="0">
                  <a:solidFill>
                    <a:schemeClr val="bg1"/>
                  </a:solidFill>
                </a:rPr>
              </a:br>
              <a:r>
                <a:rPr lang="en-US" sz="1200" b="1" dirty="0" smtClean="0">
                  <a:solidFill>
                    <a:schemeClr val="bg1"/>
                  </a:solidFill>
                </a:rPr>
                <a:t>based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610002" y="1077882"/>
            <a:ext cx="1480325" cy="723370"/>
            <a:chOff x="1942144" y="2009461"/>
            <a:chExt cx="1480325" cy="723370"/>
          </a:xfrm>
        </p:grpSpPr>
        <p:cxnSp>
          <p:nvCxnSpPr>
            <p:cNvPr id="40" name="Straight Connector 39"/>
            <p:cNvCxnSpPr>
              <a:stCxn id="7" idx="0"/>
            </p:cNvCxnSpPr>
            <p:nvPr/>
          </p:nvCxnSpPr>
          <p:spPr>
            <a:xfrm flipH="1" flipV="1">
              <a:off x="1942144" y="2170435"/>
              <a:ext cx="116543" cy="56239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gradFill flip="none" rotWithShape="1">
              <a:gsLst>
                <a:gs pos="0">
                  <a:srgbClr val="FF99FF">
                    <a:shade val="30000"/>
                    <a:satMod val="115000"/>
                  </a:srgbClr>
                </a:gs>
                <a:gs pos="50000">
                  <a:srgbClr val="FF99FF">
                    <a:shade val="67500"/>
                    <a:satMod val="115000"/>
                  </a:srgbClr>
                </a:gs>
                <a:gs pos="100000">
                  <a:srgbClr val="FF99FF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620297" y="2194568"/>
              <a:ext cx="8021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Unified</a:t>
              </a:r>
              <a:endParaRPr lang="en-US" sz="1200" b="1" dirty="0"/>
            </a:p>
          </p:txBody>
        </p:sp>
        <p:sp>
          <p:nvSpPr>
            <p:cNvPr id="43" name="Isosceles Triangle 42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469942" y="1358728"/>
            <a:ext cx="1226502" cy="903556"/>
            <a:chOff x="2188096" y="2009461"/>
            <a:chExt cx="1226502" cy="903556"/>
          </a:xfrm>
        </p:grpSpPr>
        <p:cxnSp>
          <p:nvCxnSpPr>
            <p:cNvPr id="46" name="Straight Connector 45"/>
            <p:cNvCxnSpPr/>
            <p:nvPr/>
          </p:nvCxnSpPr>
          <p:spPr>
            <a:xfrm flipV="1">
              <a:off x="2188096" y="2536687"/>
              <a:ext cx="755402" cy="37633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535689" y="2021032"/>
              <a:ext cx="8789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VM</a:t>
              </a:r>
              <a:br>
                <a:rPr lang="en-US" sz="1200" b="1" dirty="0" smtClean="0"/>
              </a:br>
              <a:r>
                <a:rPr lang="en-US" sz="1200" b="1" dirty="0" err="1" smtClean="0"/>
                <a:t>chkpts</a:t>
              </a:r>
              <a:endParaRPr lang="en-US" sz="1200" b="1" dirty="0"/>
            </a:p>
          </p:txBody>
        </p:sp>
        <p:sp>
          <p:nvSpPr>
            <p:cNvPr id="49" name="Isosceles Triangle 48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568174" y="1478172"/>
            <a:ext cx="1475249" cy="866336"/>
            <a:chOff x="2620297" y="2009461"/>
            <a:chExt cx="1475249" cy="866336"/>
          </a:xfrm>
        </p:grpSpPr>
        <p:cxnSp>
          <p:nvCxnSpPr>
            <p:cNvPr id="52" name="Straight Connector 51"/>
            <p:cNvCxnSpPr/>
            <p:nvPr/>
          </p:nvCxnSpPr>
          <p:spPr>
            <a:xfrm flipH="1" flipV="1">
              <a:off x="2943499" y="2536686"/>
              <a:ext cx="1152047" cy="339111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gradFill flip="none" rotWithShape="1">
              <a:gsLst>
                <a:gs pos="0">
                  <a:srgbClr val="CC5E04">
                    <a:shade val="30000"/>
                    <a:satMod val="115000"/>
                  </a:srgbClr>
                </a:gs>
                <a:gs pos="50000">
                  <a:srgbClr val="CC5E04">
                    <a:shade val="67500"/>
                    <a:satMod val="115000"/>
                  </a:srgbClr>
                </a:gs>
                <a:gs pos="100000">
                  <a:srgbClr val="CC5E04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620297" y="2194568"/>
              <a:ext cx="8021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</a:rPr>
                <a:t>Hypervisor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55" name="Isosceles Triangle 54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CC5E0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991341" y="1715729"/>
            <a:ext cx="957809" cy="1343108"/>
            <a:chOff x="2481690" y="2009461"/>
            <a:chExt cx="957809" cy="1343108"/>
          </a:xfrm>
        </p:grpSpPr>
        <p:cxnSp>
          <p:nvCxnSpPr>
            <p:cNvPr id="65" name="Straight Connector 64"/>
            <p:cNvCxnSpPr/>
            <p:nvPr/>
          </p:nvCxnSpPr>
          <p:spPr>
            <a:xfrm flipH="1" flipV="1">
              <a:off x="2967363" y="2607120"/>
              <a:ext cx="14234" cy="74544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481690" y="2149208"/>
              <a:ext cx="9578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err="1" smtClean="0">
                  <a:solidFill>
                    <a:schemeClr val="bg1"/>
                  </a:solidFill>
                </a:rPr>
                <a:t>QuickSilver</a:t>
              </a:r>
              <a:endParaRPr 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Isosceles Triangle 67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9293676" y="2165820"/>
            <a:ext cx="802172" cy="841567"/>
            <a:chOff x="2565213" y="2009461"/>
            <a:chExt cx="802172" cy="841567"/>
          </a:xfrm>
        </p:grpSpPr>
        <p:cxnSp>
          <p:nvCxnSpPr>
            <p:cNvPr id="71" name="Straight Connector 70"/>
            <p:cNvCxnSpPr/>
            <p:nvPr/>
          </p:nvCxnSpPr>
          <p:spPr>
            <a:xfrm flipV="1">
              <a:off x="2717075" y="2536686"/>
              <a:ext cx="226422" cy="31434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565213" y="2158784"/>
              <a:ext cx="8021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Isis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4" name="Isosceles Triangle 73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8299131" y="2085299"/>
            <a:ext cx="802172" cy="904849"/>
            <a:chOff x="2550874" y="2009461"/>
            <a:chExt cx="802172" cy="904849"/>
          </a:xfrm>
        </p:grpSpPr>
        <p:cxnSp>
          <p:nvCxnSpPr>
            <p:cNvPr id="76" name="Straight Connector 75"/>
            <p:cNvCxnSpPr/>
            <p:nvPr/>
          </p:nvCxnSpPr>
          <p:spPr>
            <a:xfrm flipH="1" flipV="1">
              <a:off x="2943497" y="2536686"/>
              <a:ext cx="316677" cy="37762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550874" y="2151566"/>
              <a:ext cx="8021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 smtClean="0">
                  <a:solidFill>
                    <a:schemeClr val="bg1"/>
                  </a:solidFill>
                </a:rPr>
                <a:t>Paxos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9" name="Isosceles Triangle 78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8798924" y="1617492"/>
            <a:ext cx="802172" cy="1343108"/>
            <a:chOff x="2542410" y="2009461"/>
            <a:chExt cx="802172" cy="1343108"/>
          </a:xfrm>
        </p:grpSpPr>
        <p:cxnSp>
          <p:nvCxnSpPr>
            <p:cNvPr id="81" name="Straight Connector 80"/>
            <p:cNvCxnSpPr/>
            <p:nvPr/>
          </p:nvCxnSpPr>
          <p:spPr>
            <a:xfrm flipH="1" flipV="1">
              <a:off x="2967363" y="2607120"/>
              <a:ext cx="14234" cy="74544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542410" y="2045661"/>
              <a:ext cx="802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Time,</a:t>
              </a:r>
              <a:br>
                <a:rPr lang="en-US" sz="1200" b="1" dirty="0" smtClean="0">
                  <a:solidFill>
                    <a:schemeClr val="bg1"/>
                  </a:solidFill>
                </a:rPr>
              </a:br>
              <a:r>
                <a:rPr lang="en-US" sz="1200" b="1" dirty="0" smtClean="0">
                  <a:solidFill>
                    <a:schemeClr val="bg1"/>
                  </a:solidFill>
                </a:rPr>
                <a:t>Clocks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84" name="Isosceles Triangle 83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7550128" y="1667434"/>
            <a:ext cx="1273089" cy="1353126"/>
            <a:chOff x="2427280" y="1941492"/>
            <a:chExt cx="1273089" cy="1353126"/>
          </a:xfrm>
        </p:grpSpPr>
        <p:sp>
          <p:nvSpPr>
            <p:cNvPr id="87" name="Oval 86"/>
            <p:cNvSpPr/>
            <p:nvPr/>
          </p:nvSpPr>
          <p:spPr>
            <a:xfrm>
              <a:off x="2587014" y="1941492"/>
              <a:ext cx="648712" cy="601863"/>
            </a:xfrm>
            <a:prstGeom prst="ellipse">
              <a:avLst/>
            </a:prstGeom>
            <a:gradFill flip="none" rotWithShape="1">
              <a:gsLst>
                <a:gs pos="0">
                  <a:srgbClr val="FF99FF">
                    <a:shade val="30000"/>
                    <a:satMod val="115000"/>
                  </a:srgbClr>
                </a:gs>
                <a:gs pos="50000">
                  <a:srgbClr val="FF99FF">
                    <a:shade val="67500"/>
                    <a:satMod val="115000"/>
                  </a:srgbClr>
                </a:gs>
                <a:gs pos="100000">
                  <a:srgbClr val="FF99FF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427280" y="2003097"/>
              <a:ext cx="10399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/>
                <a:t>Chain</a:t>
              </a:r>
              <a:br>
                <a:rPr lang="en-US" sz="1050" b="1" dirty="0" smtClean="0"/>
              </a:br>
              <a:r>
                <a:rPr lang="en-US" sz="1050" b="1" dirty="0" smtClean="0"/>
                <a:t>Replication</a:t>
              </a:r>
              <a:endParaRPr lang="en-US" sz="1050" b="1" dirty="0"/>
            </a:p>
          </p:txBody>
        </p:sp>
        <p:cxnSp>
          <p:nvCxnSpPr>
            <p:cNvPr id="86" name="Straight Connector 85"/>
            <p:cNvCxnSpPr>
              <a:endCxn id="89" idx="4"/>
            </p:cNvCxnSpPr>
            <p:nvPr/>
          </p:nvCxnSpPr>
          <p:spPr>
            <a:xfrm flipH="1" flipV="1">
              <a:off x="3021383" y="2602644"/>
              <a:ext cx="678986" cy="69197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Isosceles Triangle 88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9715523" y="1543435"/>
            <a:ext cx="847516" cy="1502902"/>
            <a:chOff x="2529233" y="1923096"/>
            <a:chExt cx="847516" cy="1502902"/>
          </a:xfrm>
        </p:grpSpPr>
        <p:cxnSp>
          <p:nvCxnSpPr>
            <p:cNvPr id="92" name="Straight Connector 91"/>
            <p:cNvCxnSpPr/>
            <p:nvPr/>
          </p:nvCxnSpPr>
          <p:spPr>
            <a:xfrm flipV="1">
              <a:off x="2529233" y="2536688"/>
              <a:ext cx="414268" cy="88931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/>
            <p:cNvSpPr/>
            <p:nvPr/>
          </p:nvSpPr>
          <p:spPr>
            <a:xfrm>
              <a:off x="2651268" y="1923096"/>
              <a:ext cx="628025" cy="620259"/>
            </a:xfrm>
            <a:prstGeom prst="ellipse">
              <a:avLst/>
            </a:prstGeom>
            <a:gradFill flip="none" rotWithShape="1">
              <a:gsLst>
                <a:gs pos="0">
                  <a:srgbClr val="FF99FF">
                    <a:shade val="30000"/>
                    <a:satMod val="115000"/>
                  </a:srgbClr>
                </a:gs>
                <a:gs pos="50000">
                  <a:srgbClr val="FF99FF">
                    <a:shade val="67500"/>
                    <a:satMod val="115000"/>
                  </a:srgbClr>
                </a:gs>
                <a:gs pos="100000">
                  <a:srgbClr val="FF99FF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574577" y="2143540"/>
              <a:ext cx="8021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Zookeeper</a:t>
              </a:r>
              <a:endParaRPr lang="en-US" sz="1200" b="1" dirty="0"/>
            </a:p>
          </p:txBody>
        </p:sp>
        <p:sp>
          <p:nvSpPr>
            <p:cNvPr id="95" name="Isosceles Triangle 94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9749846" y="3287683"/>
            <a:ext cx="1724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BFT</a:t>
            </a:r>
            <a:endParaRPr lang="en-US" sz="2400" b="1" dirty="0"/>
          </a:p>
        </p:txBody>
      </p:sp>
      <p:grpSp>
        <p:nvGrpSpPr>
          <p:cNvPr id="99" name="Group 98"/>
          <p:cNvGrpSpPr/>
          <p:nvPr/>
        </p:nvGrpSpPr>
        <p:grpSpPr>
          <a:xfrm>
            <a:off x="10701066" y="2663525"/>
            <a:ext cx="1355627" cy="1092996"/>
            <a:chOff x="2066842" y="2009461"/>
            <a:chExt cx="1355627" cy="1092996"/>
          </a:xfrm>
        </p:grpSpPr>
        <p:cxnSp>
          <p:nvCxnSpPr>
            <p:cNvPr id="100" name="Straight Connector 99"/>
            <p:cNvCxnSpPr/>
            <p:nvPr/>
          </p:nvCxnSpPr>
          <p:spPr>
            <a:xfrm flipV="1">
              <a:off x="2066842" y="2525563"/>
              <a:ext cx="867868" cy="57689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620297" y="2194568"/>
              <a:ext cx="8021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PRACTI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03" name="Isosceles Triangle 102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0299980" y="2617089"/>
            <a:ext cx="802172" cy="1139432"/>
            <a:chOff x="2620297" y="2009461"/>
            <a:chExt cx="802172" cy="1139432"/>
          </a:xfrm>
        </p:grpSpPr>
        <p:cxnSp>
          <p:nvCxnSpPr>
            <p:cNvPr id="105" name="Straight Connector 104"/>
            <p:cNvCxnSpPr/>
            <p:nvPr/>
          </p:nvCxnSpPr>
          <p:spPr>
            <a:xfrm flipH="1" flipV="1">
              <a:off x="2934711" y="2525563"/>
              <a:ext cx="86672" cy="62333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Oval 105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2620297" y="2194568"/>
              <a:ext cx="8021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>
                  <a:solidFill>
                    <a:schemeClr val="bg1"/>
                  </a:solidFill>
                </a:rPr>
                <a:t>ZYZZYVA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108" name="Isosceles Triangle 107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10701066" y="2115197"/>
            <a:ext cx="805791" cy="1669537"/>
            <a:chOff x="2538791" y="2009461"/>
            <a:chExt cx="805791" cy="1669537"/>
          </a:xfrm>
        </p:grpSpPr>
        <p:cxnSp>
          <p:nvCxnSpPr>
            <p:cNvPr id="110" name="Straight Connector 109"/>
            <p:cNvCxnSpPr/>
            <p:nvPr/>
          </p:nvCxnSpPr>
          <p:spPr>
            <a:xfrm flipV="1">
              <a:off x="2538791" y="2595997"/>
              <a:ext cx="419785" cy="1083001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2542410" y="2045661"/>
              <a:ext cx="802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BAR</a:t>
              </a:r>
              <a:br>
                <a:rPr lang="en-US" sz="1200" b="1" dirty="0" smtClean="0">
                  <a:solidFill>
                    <a:schemeClr val="bg1"/>
                  </a:solidFill>
                </a:rPr>
              </a:br>
              <a:r>
                <a:rPr lang="en-US" sz="1200" b="1" dirty="0" smtClean="0">
                  <a:solidFill>
                    <a:schemeClr val="bg1"/>
                  </a:solidFill>
                </a:rPr>
                <a:t>Gossip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13" name="Isosceles Triangle 112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945119" y="1876354"/>
            <a:ext cx="1273089" cy="1353126"/>
            <a:chOff x="2427280" y="1941492"/>
            <a:chExt cx="1273089" cy="1353126"/>
          </a:xfrm>
        </p:grpSpPr>
        <p:sp>
          <p:nvSpPr>
            <p:cNvPr id="115" name="Oval 114"/>
            <p:cNvSpPr/>
            <p:nvPr/>
          </p:nvSpPr>
          <p:spPr>
            <a:xfrm>
              <a:off x="2587014" y="1941492"/>
              <a:ext cx="648712" cy="601863"/>
            </a:xfrm>
            <a:prstGeom prst="ellipse">
              <a:avLst/>
            </a:prstGeom>
            <a:gradFill flip="none" rotWithShape="1">
              <a:gsLst>
                <a:gs pos="0">
                  <a:srgbClr val="FF99FF">
                    <a:shade val="30000"/>
                    <a:satMod val="115000"/>
                  </a:srgbClr>
                </a:gs>
                <a:gs pos="50000">
                  <a:srgbClr val="FF99FF">
                    <a:shade val="67500"/>
                    <a:satMod val="115000"/>
                  </a:srgbClr>
                </a:gs>
                <a:gs pos="100000">
                  <a:srgbClr val="FF99FF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427280" y="2003097"/>
              <a:ext cx="103997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/>
                <a:t>Nested</a:t>
              </a:r>
              <a:br>
                <a:rPr lang="en-US" sz="1050" b="1" dirty="0" smtClean="0"/>
              </a:br>
              <a:r>
                <a:rPr lang="en-US" sz="1050" b="1" dirty="0" smtClean="0"/>
                <a:t>Transactions</a:t>
              </a:r>
              <a:endParaRPr lang="en-US" sz="1050" b="1" dirty="0"/>
            </a:p>
          </p:txBody>
        </p:sp>
        <p:cxnSp>
          <p:nvCxnSpPr>
            <p:cNvPr id="117" name="Straight Connector 116"/>
            <p:cNvCxnSpPr>
              <a:endCxn id="118" idx="4"/>
            </p:cNvCxnSpPr>
            <p:nvPr/>
          </p:nvCxnSpPr>
          <p:spPr>
            <a:xfrm flipH="1" flipV="1">
              <a:off x="3021383" y="2602644"/>
              <a:ext cx="678986" cy="69197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Isosceles Triangle 117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2953330" y="1661456"/>
            <a:ext cx="847516" cy="1502902"/>
            <a:chOff x="2529233" y="1923096"/>
            <a:chExt cx="847516" cy="1502902"/>
          </a:xfrm>
        </p:grpSpPr>
        <p:cxnSp>
          <p:nvCxnSpPr>
            <p:cNvPr id="120" name="Straight Connector 119"/>
            <p:cNvCxnSpPr/>
            <p:nvPr/>
          </p:nvCxnSpPr>
          <p:spPr>
            <a:xfrm flipV="1">
              <a:off x="2529233" y="2536688"/>
              <a:ext cx="414268" cy="88931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20"/>
            <p:cNvSpPr/>
            <p:nvPr/>
          </p:nvSpPr>
          <p:spPr>
            <a:xfrm>
              <a:off x="2651268" y="1923096"/>
              <a:ext cx="628025" cy="620259"/>
            </a:xfrm>
            <a:prstGeom prst="ellipse">
              <a:avLst/>
            </a:prstGeom>
            <a:gradFill flip="none" rotWithShape="1">
              <a:gsLst>
                <a:gs pos="0">
                  <a:srgbClr val="FF99FF">
                    <a:shade val="30000"/>
                    <a:satMod val="115000"/>
                  </a:srgbClr>
                </a:gs>
                <a:gs pos="50000">
                  <a:srgbClr val="FF99FF">
                    <a:shade val="67500"/>
                    <a:satMod val="115000"/>
                  </a:srgbClr>
                </a:gs>
                <a:gs pos="100000">
                  <a:srgbClr val="FF99FF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574577" y="2143540"/>
              <a:ext cx="8021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err="1" smtClean="0"/>
                <a:t>Linearizability</a:t>
              </a:r>
              <a:endParaRPr lang="en-US" sz="1000" b="1" dirty="0"/>
            </a:p>
          </p:txBody>
        </p:sp>
        <p:sp>
          <p:nvSpPr>
            <p:cNvPr id="123" name="Isosceles Triangle 122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094845" y="2953053"/>
            <a:ext cx="1004850" cy="1441082"/>
            <a:chOff x="2651268" y="2009461"/>
            <a:chExt cx="1004850" cy="1441082"/>
          </a:xfrm>
        </p:grpSpPr>
        <p:cxnSp>
          <p:nvCxnSpPr>
            <p:cNvPr id="125" name="Straight Connector 124"/>
            <p:cNvCxnSpPr/>
            <p:nvPr/>
          </p:nvCxnSpPr>
          <p:spPr>
            <a:xfrm flipH="1" flipV="1">
              <a:off x="2943498" y="2536686"/>
              <a:ext cx="712620" cy="913857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Oval 125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701475" y="2081690"/>
              <a:ext cx="802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2PC</a:t>
              </a:r>
              <a:br>
                <a:rPr lang="en-US" sz="1200" b="1" dirty="0" smtClean="0">
                  <a:solidFill>
                    <a:schemeClr val="bg1"/>
                  </a:solidFill>
                </a:rPr>
              </a:br>
              <a:r>
                <a:rPr lang="en-US" sz="1200" b="1" dirty="0" smtClean="0">
                  <a:solidFill>
                    <a:schemeClr val="bg1"/>
                  </a:solidFill>
                </a:rPr>
                <a:t>3PC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28" name="Isosceles Triangle 127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16862" y="2264057"/>
            <a:ext cx="887207" cy="841567"/>
            <a:chOff x="2535262" y="2009461"/>
            <a:chExt cx="887207" cy="841567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2717075" y="2536686"/>
              <a:ext cx="226422" cy="31434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35262" y="2194568"/>
              <a:ext cx="8872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Thor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" name="TextBox 132"/>
          <p:cNvSpPr txBox="1"/>
          <p:nvPr/>
        </p:nvSpPr>
        <p:spPr>
          <a:xfrm>
            <a:off x="8891628" y="3738206"/>
            <a:ext cx="172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Gossip</a:t>
            </a:r>
            <a:endParaRPr lang="en-US" sz="2400" b="1" dirty="0"/>
          </a:p>
        </p:txBody>
      </p:sp>
      <p:grpSp>
        <p:nvGrpSpPr>
          <p:cNvPr id="140" name="Group 139"/>
          <p:cNvGrpSpPr/>
          <p:nvPr/>
        </p:nvGrpSpPr>
        <p:grpSpPr>
          <a:xfrm>
            <a:off x="10022256" y="1818812"/>
            <a:ext cx="1000194" cy="1560515"/>
            <a:chOff x="2344388" y="2009461"/>
            <a:chExt cx="1000194" cy="1560515"/>
          </a:xfrm>
        </p:grpSpPr>
        <p:cxnSp>
          <p:nvCxnSpPr>
            <p:cNvPr id="141" name="Straight Connector 140"/>
            <p:cNvCxnSpPr/>
            <p:nvPr/>
          </p:nvCxnSpPr>
          <p:spPr>
            <a:xfrm flipV="1">
              <a:off x="2344388" y="2536687"/>
              <a:ext cx="599109" cy="103328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Oval 141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542410" y="2098668"/>
              <a:ext cx="80217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chemeClr val="bg1"/>
                  </a:solidFill>
                </a:rPr>
                <a:t>Bimodal</a:t>
              </a:r>
              <a:br>
                <a:rPr lang="en-US" sz="1050" b="1" dirty="0" smtClean="0">
                  <a:solidFill>
                    <a:schemeClr val="bg1"/>
                  </a:solidFill>
                </a:rPr>
              </a:br>
              <a:r>
                <a:rPr lang="en-US" sz="1050" b="1" dirty="0" smtClean="0">
                  <a:solidFill>
                    <a:schemeClr val="bg1"/>
                  </a:solidFill>
                </a:rPr>
                <a:t>Multicast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144" name="Isosceles Triangle 143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7499680" y="3866106"/>
            <a:ext cx="902489" cy="1044384"/>
            <a:chOff x="2442093" y="2009461"/>
            <a:chExt cx="902489" cy="1044384"/>
          </a:xfrm>
        </p:grpSpPr>
        <p:cxnSp>
          <p:nvCxnSpPr>
            <p:cNvPr id="147" name="Straight Connector 146"/>
            <p:cNvCxnSpPr/>
            <p:nvPr/>
          </p:nvCxnSpPr>
          <p:spPr>
            <a:xfrm flipV="1">
              <a:off x="2442093" y="2536686"/>
              <a:ext cx="501404" cy="51715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Oval 147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542410" y="2098668"/>
              <a:ext cx="8021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IPMC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50" name="Isosceles Triangle 149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431390" y="1390069"/>
            <a:ext cx="1442324" cy="1897614"/>
            <a:chOff x="2542410" y="2009461"/>
            <a:chExt cx="1442324" cy="1897614"/>
          </a:xfrm>
        </p:grpSpPr>
        <p:cxnSp>
          <p:nvCxnSpPr>
            <p:cNvPr id="152" name="Straight Connector 151"/>
            <p:cNvCxnSpPr/>
            <p:nvPr/>
          </p:nvCxnSpPr>
          <p:spPr>
            <a:xfrm flipH="1" flipV="1">
              <a:off x="2943497" y="2536687"/>
              <a:ext cx="1041237" cy="137038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2542410" y="2098668"/>
              <a:ext cx="8021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</a:rPr>
                <a:t>Snapshot</a:t>
              </a:r>
              <a:br>
                <a:rPr lang="en-US" sz="800" b="1" dirty="0" smtClean="0">
                  <a:solidFill>
                    <a:schemeClr val="bg1"/>
                  </a:solidFill>
                </a:rPr>
              </a:br>
              <a:r>
                <a:rPr lang="en-US" sz="800" b="1" dirty="0" err="1" smtClean="0">
                  <a:solidFill>
                    <a:schemeClr val="bg1"/>
                  </a:solidFill>
                </a:rPr>
                <a:t>Serializability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155" name="Isosceles Triangle 154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4631672" y="3189710"/>
            <a:ext cx="802172" cy="1250838"/>
            <a:chOff x="2574577" y="1923096"/>
            <a:chExt cx="802172" cy="1250838"/>
          </a:xfrm>
        </p:grpSpPr>
        <p:cxnSp>
          <p:nvCxnSpPr>
            <p:cNvPr id="159" name="Straight Connector 158"/>
            <p:cNvCxnSpPr/>
            <p:nvPr/>
          </p:nvCxnSpPr>
          <p:spPr>
            <a:xfrm flipH="1" flipV="1">
              <a:off x="2943501" y="2536688"/>
              <a:ext cx="197473" cy="63724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Oval 159"/>
            <p:cNvSpPr/>
            <p:nvPr/>
          </p:nvSpPr>
          <p:spPr>
            <a:xfrm>
              <a:off x="2651268" y="1923096"/>
              <a:ext cx="628025" cy="620259"/>
            </a:xfrm>
            <a:prstGeom prst="ellipse">
              <a:avLst/>
            </a:prstGeom>
            <a:gradFill flip="none" rotWithShape="1">
              <a:gsLst>
                <a:gs pos="0">
                  <a:srgbClr val="FF99FF">
                    <a:shade val="30000"/>
                    <a:satMod val="115000"/>
                  </a:srgbClr>
                </a:gs>
                <a:gs pos="50000">
                  <a:srgbClr val="FF99FF">
                    <a:shade val="67500"/>
                    <a:satMod val="115000"/>
                  </a:srgbClr>
                </a:gs>
                <a:gs pos="100000">
                  <a:srgbClr val="FF99FF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574577" y="2143540"/>
              <a:ext cx="8021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Quorums</a:t>
              </a:r>
              <a:endParaRPr lang="en-US" sz="1600" b="1" dirty="0"/>
            </a:p>
          </p:txBody>
        </p:sp>
        <p:sp>
          <p:nvSpPr>
            <p:cNvPr id="162" name="Isosceles Triangle 161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408786" y="2388290"/>
            <a:ext cx="1445618" cy="899393"/>
            <a:chOff x="2574577" y="1923096"/>
            <a:chExt cx="1445618" cy="899393"/>
          </a:xfrm>
        </p:grpSpPr>
        <p:cxnSp>
          <p:nvCxnSpPr>
            <p:cNvPr id="165" name="Straight Connector 164"/>
            <p:cNvCxnSpPr/>
            <p:nvPr/>
          </p:nvCxnSpPr>
          <p:spPr>
            <a:xfrm flipH="1" flipV="1">
              <a:off x="2943501" y="2536688"/>
              <a:ext cx="1076694" cy="285801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Oval 165"/>
            <p:cNvSpPr/>
            <p:nvPr/>
          </p:nvSpPr>
          <p:spPr>
            <a:xfrm>
              <a:off x="2651268" y="1923096"/>
              <a:ext cx="628025" cy="620259"/>
            </a:xfrm>
            <a:prstGeom prst="ellipse">
              <a:avLst/>
            </a:prstGeom>
            <a:gradFill flip="none" rotWithShape="1">
              <a:gsLst>
                <a:gs pos="0">
                  <a:srgbClr val="99FF33">
                    <a:shade val="30000"/>
                    <a:satMod val="115000"/>
                  </a:srgbClr>
                </a:gs>
                <a:gs pos="50000">
                  <a:srgbClr val="99FF33">
                    <a:shade val="67500"/>
                    <a:satMod val="115000"/>
                  </a:srgbClr>
                </a:gs>
                <a:gs pos="100000">
                  <a:srgbClr val="99FF33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2574577" y="2143540"/>
              <a:ext cx="8021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LINQ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68" name="Isosceles Triangle 167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gradFill flip="none" rotWithShape="1">
              <a:gsLst>
                <a:gs pos="0">
                  <a:srgbClr val="99FF33">
                    <a:shade val="30000"/>
                    <a:satMod val="115000"/>
                  </a:srgbClr>
                </a:gs>
                <a:gs pos="50000">
                  <a:srgbClr val="99FF33">
                    <a:shade val="67500"/>
                    <a:satMod val="115000"/>
                  </a:srgbClr>
                </a:gs>
                <a:gs pos="100000">
                  <a:srgbClr val="99FF33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7412403" y="3395802"/>
            <a:ext cx="802172" cy="1586934"/>
            <a:chOff x="2542410" y="2009461"/>
            <a:chExt cx="802172" cy="1586934"/>
          </a:xfrm>
        </p:grpSpPr>
        <p:cxnSp>
          <p:nvCxnSpPr>
            <p:cNvPr id="171" name="Straight Connector 170"/>
            <p:cNvCxnSpPr/>
            <p:nvPr/>
          </p:nvCxnSpPr>
          <p:spPr>
            <a:xfrm flipV="1">
              <a:off x="2618894" y="2536687"/>
              <a:ext cx="324603" cy="105970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Oval 171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gradFill flip="none" rotWithShape="1">
              <a:gsLst>
                <a:gs pos="0">
                  <a:srgbClr val="99FF33">
                    <a:shade val="30000"/>
                    <a:satMod val="115000"/>
                  </a:srgbClr>
                </a:gs>
                <a:gs pos="50000">
                  <a:srgbClr val="99FF33">
                    <a:shade val="67500"/>
                    <a:satMod val="115000"/>
                  </a:srgbClr>
                </a:gs>
                <a:gs pos="100000">
                  <a:srgbClr val="99FF33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2542410" y="2098668"/>
              <a:ext cx="8021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U-Net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74" name="Isosceles Triangle 173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gradFill flip="none" rotWithShape="1">
              <a:gsLst>
                <a:gs pos="0">
                  <a:srgbClr val="99FF33">
                    <a:shade val="30000"/>
                    <a:satMod val="115000"/>
                  </a:srgbClr>
                </a:gs>
                <a:gs pos="50000">
                  <a:srgbClr val="99FF33">
                    <a:shade val="67500"/>
                    <a:satMod val="115000"/>
                  </a:srgbClr>
                </a:gs>
                <a:gs pos="100000">
                  <a:srgbClr val="99FF33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3112868" y="3752523"/>
            <a:ext cx="1152090" cy="745504"/>
            <a:chOff x="2574577" y="1923096"/>
            <a:chExt cx="1152090" cy="745504"/>
          </a:xfrm>
        </p:grpSpPr>
        <p:cxnSp>
          <p:nvCxnSpPr>
            <p:cNvPr id="177" name="Straight Connector 176"/>
            <p:cNvCxnSpPr/>
            <p:nvPr/>
          </p:nvCxnSpPr>
          <p:spPr>
            <a:xfrm flipH="1" flipV="1">
              <a:off x="2943501" y="2536689"/>
              <a:ext cx="783166" cy="131911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Oval 177"/>
            <p:cNvSpPr/>
            <p:nvPr/>
          </p:nvSpPr>
          <p:spPr>
            <a:xfrm>
              <a:off x="2651268" y="1923096"/>
              <a:ext cx="628025" cy="620259"/>
            </a:xfrm>
            <a:prstGeom prst="ellipse">
              <a:avLst/>
            </a:prstGeom>
            <a:gradFill flip="none" rotWithShape="1">
              <a:gsLst>
                <a:gs pos="0">
                  <a:srgbClr val="FF99FF">
                    <a:shade val="30000"/>
                    <a:satMod val="115000"/>
                  </a:srgbClr>
                </a:gs>
                <a:gs pos="50000">
                  <a:srgbClr val="FF99FF">
                    <a:shade val="67500"/>
                    <a:satMod val="115000"/>
                  </a:srgbClr>
                </a:gs>
                <a:gs pos="100000">
                  <a:srgbClr val="FF99FF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574577" y="2143540"/>
              <a:ext cx="8021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Dryad</a:t>
              </a:r>
              <a:endParaRPr lang="en-US" sz="1600" b="1" dirty="0"/>
            </a:p>
          </p:txBody>
        </p:sp>
        <p:sp>
          <p:nvSpPr>
            <p:cNvPr id="180" name="Isosceles Triangle 179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7050258" y="2948453"/>
            <a:ext cx="802172" cy="2016945"/>
            <a:chOff x="2542410" y="2009461"/>
            <a:chExt cx="802172" cy="2016945"/>
          </a:xfrm>
        </p:grpSpPr>
        <p:cxnSp>
          <p:nvCxnSpPr>
            <p:cNvPr id="182" name="Straight Connector 181"/>
            <p:cNvCxnSpPr/>
            <p:nvPr/>
          </p:nvCxnSpPr>
          <p:spPr>
            <a:xfrm flipH="1" flipV="1">
              <a:off x="2943497" y="2536687"/>
              <a:ext cx="51201" cy="148971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Oval 182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2542410" y="2098668"/>
              <a:ext cx="802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RDMA</a:t>
              </a:r>
              <a:br>
                <a:rPr lang="en-US" sz="1200" b="1" dirty="0" smtClean="0">
                  <a:solidFill>
                    <a:schemeClr val="bg1"/>
                  </a:solidFill>
                </a:rPr>
              </a:br>
              <a:r>
                <a:rPr lang="en-US" sz="1200" b="1" dirty="0" smtClean="0">
                  <a:solidFill>
                    <a:schemeClr val="bg1"/>
                  </a:solidFill>
                </a:rPr>
                <a:t>Verbs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85" name="Isosceles Triangle 184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6484531" y="3157445"/>
            <a:ext cx="1051535" cy="1807953"/>
            <a:chOff x="2542410" y="2009461"/>
            <a:chExt cx="1051535" cy="1807953"/>
          </a:xfrm>
        </p:grpSpPr>
        <p:cxnSp>
          <p:nvCxnSpPr>
            <p:cNvPr id="188" name="Straight Connector 187"/>
            <p:cNvCxnSpPr/>
            <p:nvPr/>
          </p:nvCxnSpPr>
          <p:spPr>
            <a:xfrm flipH="1" flipV="1">
              <a:off x="2943497" y="2536687"/>
              <a:ext cx="650448" cy="1280727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Oval 188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solidFill>
              <a:srgbClr val="CC5E0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2542410" y="2098668"/>
              <a:ext cx="8021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VIA</a:t>
              </a:r>
              <a:br>
                <a:rPr lang="en-US" sz="1000" b="1" dirty="0" smtClean="0">
                  <a:solidFill>
                    <a:schemeClr val="bg1"/>
                  </a:solidFill>
                </a:rPr>
              </a:br>
              <a:r>
                <a:rPr lang="en-US" sz="1000" b="1" dirty="0" err="1" smtClean="0">
                  <a:solidFill>
                    <a:schemeClr val="bg1"/>
                  </a:solidFill>
                </a:rPr>
                <a:t>Infiniband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91" name="Isosceles Triangle 190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CC5E0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875313" y="4283885"/>
            <a:ext cx="401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Protocol Building Blocks</a:t>
            </a:r>
            <a:endParaRPr lang="en-US" sz="2400" b="1" dirty="0"/>
          </a:p>
        </p:txBody>
      </p:sp>
      <p:grpSp>
        <p:nvGrpSpPr>
          <p:cNvPr id="156" name="Group 155"/>
          <p:cNvGrpSpPr/>
          <p:nvPr/>
        </p:nvGrpSpPr>
        <p:grpSpPr>
          <a:xfrm>
            <a:off x="6769194" y="2283344"/>
            <a:ext cx="996295" cy="2649078"/>
            <a:chOff x="2617324" y="1787532"/>
            <a:chExt cx="996295" cy="2649078"/>
          </a:xfrm>
        </p:grpSpPr>
        <p:cxnSp>
          <p:nvCxnSpPr>
            <p:cNvPr id="157" name="Straight Connector 156"/>
            <p:cNvCxnSpPr/>
            <p:nvPr/>
          </p:nvCxnSpPr>
          <p:spPr>
            <a:xfrm flipH="1" flipV="1">
              <a:off x="2943501" y="2536689"/>
              <a:ext cx="453167" cy="1899921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Oval 162"/>
            <p:cNvSpPr/>
            <p:nvPr/>
          </p:nvSpPr>
          <p:spPr>
            <a:xfrm>
              <a:off x="2651268" y="1787532"/>
              <a:ext cx="910479" cy="755823"/>
            </a:xfrm>
            <a:prstGeom prst="ellipse">
              <a:avLst/>
            </a:prstGeom>
            <a:gradFill flip="none" rotWithShape="1">
              <a:gsLst>
                <a:gs pos="0">
                  <a:srgbClr val="99FF33">
                    <a:shade val="30000"/>
                    <a:satMod val="115000"/>
                  </a:srgbClr>
                </a:gs>
                <a:gs pos="50000">
                  <a:srgbClr val="99FF33">
                    <a:shade val="67500"/>
                    <a:satMod val="115000"/>
                  </a:srgbClr>
                </a:gs>
                <a:gs pos="100000">
                  <a:srgbClr val="99FF33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17324" y="1812650"/>
              <a:ext cx="99629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rgbClr val="FF0000"/>
                  </a:solidFill>
                </a:rPr>
                <a:t>Isolate, recover from driver faults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75" name="Isosceles Triangle 174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gradFill flip="none" rotWithShape="1">
              <a:gsLst>
                <a:gs pos="0">
                  <a:srgbClr val="99FF33">
                    <a:shade val="30000"/>
                    <a:satMod val="115000"/>
                  </a:srgbClr>
                </a:gs>
                <a:gs pos="50000">
                  <a:srgbClr val="99FF33">
                    <a:shade val="67500"/>
                    <a:satMod val="115000"/>
                  </a:srgbClr>
                </a:gs>
                <a:gs pos="100000">
                  <a:srgbClr val="99FF33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3807618" y="3560539"/>
            <a:ext cx="1186349" cy="849558"/>
            <a:chOff x="2542410" y="1953550"/>
            <a:chExt cx="1186349" cy="849558"/>
          </a:xfrm>
        </p:grpSpPr>
        <p:cxnSp>
          <p:nvCxnSpPr>
            <p:cNvPr id="193" name="Straight Connector 192"/>
            <p:cNvCxnSpPr/>
            <p:nvPr/>
          </p:nvCxnSpPr>
          <p:spPr>
            <a:xfrm flipH="1" flipV="1">
              <a:off x="2943497" y="2536687"/>
              <a:ext cx="785262" cy="266421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Oval 193"/>
            <p:cNvSpPr/>
            <p:nvPr/>
          </p:nvSpPr>
          <p:spPr>
            <a:xfrm>
              <a:off x="2634301" y="1953550"/>
              <a:ext cx="648855" cy="581843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2542410" y="2098668"/>
              <a:ext cx="8021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</a:rPr>
                <a:t>Consensus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96" name="Isosceles Triangle 195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3614724" y="3939567"/>
            <a:ext cx="756971" cy="1089623"/>
            <a:chOff x="2576832" y="2009461"/>
            <a:chExt cx="756971" cy="1089623"/>
          </a:xfrm>
        </p:grpSpPr>
        <p:cxnSp>
          <p:nvCxnSpPr>
            <p:cNvPr id="197" name="Straight Connector 196"/>
            <p:cNvCxnSpPr/>
            <p:nvPr/>
          </p:nvCxnSpPr>
          <p:spPr>
            <a:xfrm flipH="1" flipV="1">
              <a:off x="2943501" y="2536688"/>
              <a:ext cx="116543" cy="56239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Oval 197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2576832" y="2021872"/>
              <a:ext cx="7569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Fault</a:t>
              </a:r>
              <a:br>
                <a:rPr lang="en-US" sz="1200" b="1" dirty="0" smtClean="0"/>
              </a:br>
              <a:r>
                <a:rPr lang="en-US" sz="1200" b="1" dirty="0" smtClean="0"/>
                <a:t>Isolation</a:t>
              </a:r>
              <a:endParaRPr lang="en-US" sz="1200" b="1" dirty="0"/>
            </a:p>
          </p:txBody>
        </p:sp>
        <p:sp>
          <p:nvSpPr>
            <p:cNvPr id="200" name="Isosceles Triangle 199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3076035" y="4294055"/>
            <a:ext cx="966757" cy="747084"/>
            <a:chOff x="2576832" y="2009461"/>
            <a:chExt cx="966757" cy="747084"/>
          </a:xfrm>
        </p:grpSpPr>
        <p:cxnSp>
          <p:nvCxnSpPr>
            <p:cNvPr id="202" name="Straight Connector 201"/>
            <p:cNvCxnSpPr/>
            <p:nvPr/>
          </p:nvCxnSpPr>
          <p:spPr>
            <a:xfrm flipH="1" flipV="1">
              <a:off x="2943502" y="2536688"/>
              <a:ext cx="600087" cy="219857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Oval 202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solidFill>
              <a:srgbClr val="99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576832" y="2021872"/>
              <a:ext cx="75697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500" b="1" dirty="0" smtClean="0"/>
            </a:p>
            <a:p>
              <a:pPr algn="ctr"/>
              <a:r>
                <a:rPr lang="en-US" sz="1100" b="1" dirty="0" smtClean="0"/>
                <a:t>Recovery</a:t>
              </a:r>
            </a:p>
            <a:p>
              <a:pPr algn="ctr"/>
              <a:r>
                <a:rPr lang="en-US" sz="1100" b="1" dirty="0" smtClean="0"/>
                <a:t>Blocks</a:t>
              </a:r>
              <a:endParaRPr lang="en-US" sz="1100" b="1" dirty="0"/>
            </a:p>
          </p:txBody>
        </p:sp>
        <p:sp>
          <p:nvSpPr>
            <p:cNvPr id="205" name="Isosceles Triangle 204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99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62193" y="3979678"/>
            <a:ext cx="1991391" cy="1194317"/>
            <a:chOff x="2062193" y="3979678"/>
            <a:chExt cx="1991391" cy="1194317"/>
          </a:xfrm>
        </p:grpSpPr>
        <p:cxnSp>
          <p:nvCxnSpPr>
            <p:cNvPr id="207" name="Straight Connector 206"/>
            <p:cNvCxnSpPr/>
            <p:nvPr/>
          </p:nvCxnSpPr>
          <p:spPr>
            <a:xfrm flipH="1" flipV="1">
              <a:off x="2510879" y="4719437"/>
              <a:ext cx="1542705" cy="38615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Oval 207"/>
            <p:cNvSpPr/>
            <p:nvPr/>
          </p:nvSpPr>
          <p:spPr>
            <a:xfrm>
              <a:off x="2153279" y="3979678"/>
              <a:ext cx="715187" cy="749114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062193" y="3997092"/>
              <a:ext cx="926289" cy="1176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500" b="1" dirty="0" smtClean="0"/>
            </a:p>
            <a:p>
              <a:pPr algn="ctr"/>
              <a:r>
                <a:rPr lang="en-US" sz="1100" b="1" dirty="0" smtClean="0"/>
                <a:t>Capability</a:t>
              </a:r>
            </a:p>
            <a:p>
              <a:pPr algn="ctr"/>
              <a:r>
                <a:rPr lang="en-US" sz="1100" b="1" dirty="0" smtClean="0"/>
                <a:t>Based </a:t>
              </a:r>
            </a:p>
            <a:p>
              <a:pPr algn="ctr"/>
              <a:r>
                <a:rPr lang="en-US" sz="1100" b="1" dirty="0" smtClean="0"/>
                <a:t>Methods</a:t>
              </a:r>
              <a:endParaRPr lang="en-US" sz="1100" b="1" dirty="0"/>
            </a:p>
          </p:txBody>
        </p:sp>
        <p:sp>
          <p:nvSpPr>
            <p:cNvPr id="210" name="Isosceles Triangle 209"/>
            <p:cNvSpPr/>
            <p:nvPr/>
          </p:nvSpPr>
          <p:spPr>
            <a:xfrm>
              <a:off x="2436278" y="4678014"/>
              <a:ext cx="169903" cy="133966"/>
            </a:xfrm>
            <a:prstGeom prst="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/>
          <p:cNvGrpSpPr/>
          <p:nvPr/>
        </p:nvGrpSpPr>
        <p:grpSpPr>
          <a:xfrm>
            <a:off x="6688747" y="1080108"/>
            <a:ext cx="902489" cy="1112548"/>
            <a:chOff x="2442093" y="1941297"/>
            <a:chExt cx="902489" cy="1112548"/>
          </a:xfrm>
        </p:grpSpPr>
        <p:cxnSp>
          <p:nvCxnSpPr>
            <p:cNvPr id="212" name="Straight Connector 211"/>
            <p:cNvCxnSpPr/>
            <p:nvPr/>
          </p:nvCxnSpPr>
          <p:spPr>
            <a:xfrm flipV="1">
              <a:off x="2442093" y="2536686"/>
              <a:ext cx="501404" cy="51715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Oval 212"/>
            <p:cNvSpPr/>
            <p:nvPr/>
          </p:nvSpPr>
          <p:spPr>
            <a:xfrm>
              <a:off x="2577177" y="1941297"/>
              <a:ext cx="749039" cy="600223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542410" y="2098668"/>
              <a:ext cx="8021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Chubby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15" name="Isosceles Triangle 214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5219792" y="1102277"/>
            <a:ext cx="1079934" cy="1125427"/>
            <a:chOff x="2527723" y="2009461"/>
            <a:chExt cx="1079934" cy="1125427"/>
          </a:xfrm>
        </p:grpSpPr>
        <p:cxnSp>
          <p:nvCxnSpPr>
            <p:cNvPr id="217" name="Straight Connector 216"/>
            <p:cNvCxnSpPr/>
            <p:nvPr/>
          </p:nvCxnSpPr>
          <p:spPr>
            <a:xfrm flipH="1" flipV="1">
              <a:off x="2943499" y="2536686"/>
              <a:ext cx="664158" cy="59820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Oval 217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2527723" y="2211020"/>
              <a:ext cx="8021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</a:rPr>
                <a:t>Zookeeper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20" name="Isosceles Triangle 219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1" name="Group 220"/>
          <p:cNvGrpSpPr/>
          <p:nvPr/>
        </p:nvGrpSpPr>
        <p:grpSpPr>
          <a:xfrm>
            <a:off x="6198785" y="814671"/>
            <a:ext cx="802172" cy="1339775"/>
            <a:chOff x="2620297" y="2009461"/>
            <a:chExt cx="802172" cy="1339775"/>
          </a:xfrm>
        </p:grpSpPr>
        <p:cxnSp>
          <p:nvCxnSpPr>
            <p:cNvPr id="222" name="Straight Connector 221"/>
            <p:cNvCxnSpPr>
              <a:stCxn id="206" idx="0"/>
            </p:cNvCxnSpPr>
            <p:nvPr/>
          </p:nvCxnSpPr>
          <p:spPr>
            <a:xfrm flipV="1">
              <a:off x="2851947" y="2562664"/>
              <a:ext cx="119380" cy="78657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Oval 222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gradFill flip="none" rotWithShape="1">
              <a:gsLst>
                <a:gs pos="0">
                  <a:srgbClr val="FF99FF">
                    <a:shade val="30000"/>
                    <a:satMod val="115000"/>
                  </a:srgbClr>
                </a:gs>
                <a:gs pos="50000">
                  <a:srgbClr val="FF99FF">
                    <a:shade val="67500"/>
                    <a:satMod val="115000"/>
                  </a:srgbClr>
                </a:gs>
                <a:gs pos="100000">
                  <a:srgbClr val="FF99FF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2620297" y="2194568"/>
              <a:ext cx="8021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/>
                <a:t>Quicksilver</a:t>
              </a:r>
              <a:endParaRPr lang="en-US" sz="800" b="1" dirty="0"/>
            </a:p>
          </p:txBody>
        </p:sp>
        <p:sp>
          <p:nvSpPr>
            <p:cNvPr id="225" name="Isosceles Triangle 224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7172475" y="1345669"/>
            <a:ext cx="1199047" cy="903556"/>
            <a:chOff x="2188096" y="2009461"/>
            <a:chExt cx="1199047" cy="903556"/>
          </a:xfrm>
        </p:grpSpPr>
        <p:cxnSp>
          <p:nvCxnSpPr>
            <p:cNvPr id="227" name="Straight Connector 226"/>
            <p:cNvCxnSpPr/>
            <p:nvPr/>
          </p:nvCxnSpPr>
          <p:spPr>
            <a:xfrm flipV="1">
              <a:off x="2188096" y="2536687"/>
              <a:ext cx="755402" cy="37633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Oval 227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2508234" y="2160849"/>
              <a:ext cx="8789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Fawn</a:t>
              </a:r>
              <a:endParaRPr lang="en-US" sz="1200" b="1" dirty="0"/>
            </a:p>
          </p:txBody>
        </p:sp>
        <p:sp>
          <p:nvSpPr>
            <p:cNvPr id="230" name="Isosceles Triangle 229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/>
          <p:cNvGrpSpPr/>
          <p:nvPr/>
        </p:nvGrpSpPr>
        <p:grpSpPr>
          <a:xfrm>
            <a:off x="4270707" y="1465113"/>
            <a:ext cx="1475249" cy="866336"/>
            <a:chOff x="2620297" y="2009461"/>
            <a:chExt cx="1475249" cy="866336"/>
          </a:xfrm>
        </p:grpSpPr>
        <p:cxnSp>
          <p:nvCxnSpPr>
            <p:cNvPr id="232" name="Straight Connector 231"/>
            <p:cNvCxnSpPr/>
            <p:nvPr/>
          </p:nvCxnSpPr>
          <p:spPr>
            <a:xfrm flipH="1" flipV="1">
              <a:off x="2943499" y="2536686"/>
              <a:ext cx="1152047" cy="339111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Oval 232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gradFill flip="none" rotWithShape="1">
              <a:gsLst>
                <a:gs pos="0">
                  <a:srgbClr val="CC5E04">
                    <a:shade val="30000"/>
                    <a:satMod val="115000"/>
                  </a:srgbClr>
                </a:gs>
                <a:gs pos="50000">
                  <a:srgbClr val="CC5E04">
                    <a:shade val="67500"/>
                    <a:satMod val="115000"/>
                  </a:srgbClr>
                </a:gs>
                <a:gs pos="100000">
                  <a:srgbClr val="CC5E04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2620297" y="2194568"/>
              <a:ext cx="8021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r>
                <a:rPr lang="en-US" sz="800" b="1" dirty="0" smtClean="0">
                  <a:solidFill>
                    <a:schemeClr val="bg1"/>
                  </a:solidFill>
                </a:rPr>
                <a:t>     RAID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35" name="Isosceles Triangle 234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CC5E0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6" name="Group 235"/>
          <p:cNvGrpSpPr/>
          <p:nvPr/>
        </p:nvGrpSpPr>
        <p:grpSpPr>
          <a:xfrm>
            <a:off x="8284098" y="1226024"/>
            <a:ext cx="839272" cy="1727713"/>
            <a:chOff x="2550874" y="2009461"/>
            <a:chExt cx="839272" cy="1727713"/>
          </a:xfrm>
        </p:grpSpPr>
        <p:cxnSp>
          <p:nvCxnSpPr>
            <p:cNvPr id="237" name="Straight Connector 236"/>
            <p:cNvCxnSpPr>
              <a:stCxn id="8" idx="0"/>
            </p:cNvCxnSpPr>
            <p:nvPr/>
          </p:nvCxnSpPr>
          <p:spPr>
            <a:xfrm flipH="1" flipV="1">
              <a:off x="2943498" y="2536686"/>
              <a:ext cx="446648" cy="120048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Oval 237"/>
            <p:cNvSpPr/>
            <p:nvPr/>
          </p:nvSpPr>
          <p:spPr>
            <a:xfrm>
              <a:off x="2651268" y="2009461"/>
              <a:ext cx="584457" cy="533894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2550874" y="2151566"/>
              <a:ext cx="8021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 smtClean="0">
                  <a:solidFill>
                    <a:schemeClr val="bg1"/>
                  </a:solidFill>
                </a:rPr>
                <a:t>Transis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40" name="Isosceles Triangle 239"/>
            <p:cNvSpPr/>
            <p:nvPr/>
          </p:nvSpPr>
          <p:spPr>
            <a:xfrm>
              <a:off x="2882537" y="2507166"/>
              <a:ext cx="138846" cy="9547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717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73"/>
    </mc:Choice>
    <mc:Fallback xmlns="">
      <p:transition spd="slow" advTm="43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Shock:  Disruption is coming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Life and safety-critical cloud computing…</a:t>
            </a:r>
          </a:p>
          <a:p>
            <a:pPr lvl="1"/>
            <a:r>
              <a:rPr lang="en-US" dirty="0" smtClean="0"/>
              <a:t>Smart power grid, homes, cities</a:t>
            </a:r>
          </a:p>
          <a:p>
            <a:pPr lvl="1"/>
            <a:r>
              <a:rPr lang="en-US" dirty="0" smtClean="0"/>
              <a:t>Self-driving cars</a:t>
            </a:r>
          </a:p>
          <a:p>
            <a:pPr lvl="1"/>
            <a:r>
              <a:rPr lang="en-US" dirty="0" smtClean="0"/>
              <a:t>Cloud-hosted banking, medical care</a:t>
            </a:r>
          </a:p>
          <a:p>
            <a:pPr lvl="1"/>
            <a:endParaRPr lang="en-US" dirty="0"/>
          </a:p>
          <a:p>
            <a:r>
              <a:rPr lang="en-US" i="1" dirty="0" smtClean="0">
                <a:solidFill>
                  <a:srgbClr val="C00000"/>
                </a:solidFill>
              </a:rPr>
              <a:t>Weakened consistency won’t suffice for these uses.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144" y="2515417"/>
            <a:ext cx="1558153" cy="111716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0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31"/>
    </mc:Choice>
    <mc:Fallback xmlns="">
      <p:transition spd="slow" advTm="4153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(due date: SOSP 2017)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Start with a clean slate (but do learn from the past)</a:t>
            </a:r>
          </a:p>
          <a:p>
            <a:endParaRPr lang="en-US" dirty="0"/>
          </a:p>
          <a:p>
            <a:r>
              <a:rPr lang="en-US" dirty="0" smtClean="0"/>
              <a:t>Embrace a modern architecture</a:t>
            </a:r>
          </a:p>
          <a:p>
            <a:pPr lvl="1"/>
            <a:r>
              <a:rPr lang="en-US" dirty="0" smtClean="0"/>
              <a:t>Cloud-scale systems… </a:t>
            </a:r>
          </a:p>
          <a:p>
            <a:pPr lvl="1"/>
            <a:r>
              <a:rPr lang="en-US" dirty="0" smtClean="0"/>
              <a:t>Multicore servers with NVRAM storage </a:t>
            </a:r>
          </a:p>
          <a:p>
            <a:pPr lvl="1"/>
            <a:r>
              <a:rPr lang="en-US" dirty="0" smtClean="0"/>
              <a:t>RDMA (like Tesla’s “insane speed” button).  </a:t>
            </a:r>
          </a:p>
          <a:p>
            <a:pPr lvl="1"/>
            <a:endParaRPr lang="en-US" dirty="0"/>
          </a:p>
          <a:p>
            <a:r>
              <a:rPr lang="en-US" dirty="0" smtClean="0"/>
              <a:t>Propose a new approach to cloud-scale consistency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694" y="3923715"/>
            <a:ext cx="2207587" cy="122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3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77"/>
    </mc:Choice>
    <mc:Fallback xmlns="">
      <p:transition spd="slow" advTm="39877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Cloud…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2317072"/>
            <a:ext cx="10961914" cy="385989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O/S has been an obstacle… even embraced inconsistency.</a:t>
            </a:r>
          </a:p>
          <a:p>
            <a:pPr lvl="1"/>
            <a:r>
              <a:rPr lang="en-US" dirty="0" smtClean="0"/>
              <a:t>The future cloud should embrace</a:t>
            </a:r>
            <a:r>
              <a:rPr lang="en-US" i="1" dirty="0" smtClean="0"/>
              <a:t> consistency.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Key:  Elegance, speed, support real needs of real developers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Need a core OS building block that works, integrated with developer tools and IDEs that are easy to use.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07869" y="1843043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2046" y="203157"/>
            <a:ext cx="2426425" cy="145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2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03"/>
    </mc:Choice>
    <mc:Fallback xmlns="">
      <p:transition spd="slow" advTm="4590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Fault-Tolerance via Replication: Rich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Early debate about the question itself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i="1" dirty="0" smtClean="0"/>
              <a:t>Some believed </a:t>
            </a:r>
            <a:r>
              <a:rPr lang="en-US" i="1" dirty="0"/>
              <a:t>that the </a:t>
            </a:r>
            <a:r>
              <a:rPr lang="en-US" i="1" dirty="0" smtClean="0"/>
              <a:t>OS layer is the wrong place to </a:t>
            </a:r>
            <a:br>
              <a:rPr lang="en-US" i="1" dirty="0" smtClean="0"/>
            </a:br>
            <a:r>
              <a:rPr lang="en-US" i="1" dirty="0" smtClean="0"/>
              <a:t>offer strong properties…</a:t>
            </a:r>
            <a:endParaRPr lang="en-US" i="1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Today that debate has reemerged: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i="1" dirty="0" smtClean="0"/>
              <a:t>Some believe that the cloud can’t afford strong properties!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4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20"/>
    </mc:Choice>
    <mc:Fallback xmlns="">
      <p:transition spd="slow" advTm="1692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090500"/>
            <a:ext cx="12191999" cy="16992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latin typeface="Arial Black" panose="020B0A04020102020204" pitchFamily="34" charset="0"/>
              </a:rPr>
              <a:t>Theory</a:t>
            </a:r>
            <a:endParaRPr lang="en-US" sz="7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168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</a:t>
            </a:r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sort of system are we talking about?</a:t>
            </a:r>
          </a:p>
          <a:p>
            <a:pPr lvl="1"/>
            <a:endParaRPr lang="en-US" dirty="0"/>
          </a:p>
          <a:p>
            <a:r>
              <a:rPr lang="en-US" dirty="0" smtClean="0"/>
              <a:t>What do we mean by “failure”?  </a:t>
            </a:r>
          </a:p>
          <a:p>
            <a:endParaRPr lang="en-US" dirty="0" smtClean="0"/>
          </a:p>
          <a:p>
            <a:r>
              <a:rPr lang="en-US" dirty="0" smtClean="0"/>
              <a:t>What does “tolerating” mean?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950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80"/>
    </mc:Choice>
    <mc:Fallback xmlns="">
      <p:transition spd="slow" advTm="32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Thinking of Fault-Tolerance in terms of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Consistent State: A system-specific invariant: </a:t>
            </a:r>
            <a:r>
              <a:rPr lang="en-US" dirty="0" err="1" smtClean="0"/>
              <a:t>Pred</a:t>
            </a:r>
            <a:r>
              <a:rPr lang="en-US" dirty="0" smtClean="0"/>
              <a:t>(S)  </a:t>
            </a:r>
          </a:p>
          <a:p>
            <a:endParaRPr lang="en-US" dirty="0"/>
          </a:p>
          <a:p>
            <a:r>
              <a:rPr lang="en-US" dirty="0" smtClean="0"/>
              <a:t>S is fault-tolerant if:</a:t>
            </a:r>
          </a:p>
          <a:p>
            <a:pPr marL="228594" lvl="1">
              <a:spcBef>
                <a:spcPts val="1000"/>
              </a:spcBef>
            </a:pPr>
            <a:endParaRPr lang="en-US" i="1" dirty="0"/>
          </a:p>
          <a:p>
            <a:pPr marL="457189" lvl="2" indent="0">
              <a:spcBef>
                <a:spcPts val="1000"/>
              </a:spcBef>
              <a:buNone/>
            </a:pPr>
            <a:r>
              <a:rPr lang="en-US" i="1" dirty="0" smtClean="0"/>
              <a:t>                </a:t>
            </a:r>
            <a:r>
              <a:rPr lang="en-US" sz="3500" i="1" dirty="0" smtClean="0"/>
              <a:t> S maintains/restores </a:t>
            </a:r>
            <a:r>
              <a:rPr lang="en-US" sz="3500" i="1" dirty="0" err="1" smtClean="0"/>
              <a:t>Pred</a:t>
            </a:r>
            <a:r>
              <a:rPr lang="en-US" sz="3500" i="1" dirty="0" smtClean="0"/>
              <a:t>(S) even </a:t>
            </a:r>
            <a:r>
              <a:rPr lang="en-US" sz="3500" i="1" dirty="0"/>
              <a:t>if something fails</a:t>
            </a:r>
          </a:p>
          <a:p>
            <a:endParaRPr lang="en-US" dirty="0" smtClean="0"/>
          </a:p>
          <a:p>
            <a:r>
              <a:rPr lang="en-US" dirty="0" smtClean="0"/>
              <a:t>Normally, we also have </a:t>
            </a:r>
            <a:r>
              <a:rPr lang="en-US" i="1" dirty="0" smtClean="0"/>
              <a:t>timeliness</a:t>
            </a:r>
            <a:r>
              <a:rPr lang="en-US" dirty="0" smtClean="0"/>
              <a:t> requirements.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4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14"/>
    </mc:Choice>
    <mc:Fallback xmlns="">
      <p:transition spd="slow" advTm="3121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 from the theory side…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811" y="2098765"/>
            <a:ext cx="10824755" cy="407819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FLP: Protocols strong enough to solve asynchronous consensus cannot guarantee liveness (progress under all conditions). </a:t>
            </a:r>
          </a:p>
          <a:p>
            <a:endParaRPr lang="en-US" sz="3200" dirty="0"/>
          </a:p>
          <a:p>
            <a:r>
              <a:rPr lang="en-US" sz="3200" dirty="0" smtClean="0"/>
              <a:t>If running a highly available database with network partition, conflicting transactions induce inconsistencies (CAP theorem).</a:t>
            </a:r>
          </a:p>
          <a:p>
            <a:endParaRPr lang="en-US" sz="3200" dirty="0"/>
          </a:p>
          <a:p>
            <a:r>
              <a:rPr lang="en-US" sz="3200" dirty="0" smtClean="0"/>
              <a:t>Need 3f+1 replicas to overcome Byzantine faults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7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33"/>
    </mc:Choice>
    <mc:Fallback xmlns="">
      <p:transition spd="slow" advTm="4223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F21-5778-4D8A-BECB-5F6438B0EBB6}" type="slidenum">
              <a:rPr lang="en-US" smtClean="0"/>
              <a:t>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090500"/>
            <a:ext cx="12191999" cy="16992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latin typeface="Arial Black" panose="020B0A04020102020204" pitchFamily="34" charset="0"/>
              </a:rPr>
              <a:t>Systems</a:t>
            </a:r>
            <a:endParaRPr lang="en-US" sz="7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9011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3|62.8|1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2243</TotalTime>
  <Words>1509</Words>
  <Application>Microsoft Office PowerPoint</Application>
  <PresentationFormat>Widescreen</PresentationFormat>
  <Paragraphs>381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Symbol</vt:lpstr>
      <vt:lpstr>Office Theme</vt:lpstr>
      <vt:lpstr>Fault Tolerance</vt:lpstr>
      <vt:lpstr>Too many seminal concepts</vt:lpstr>
      <vt:lpstr>PowerPoint Presentation</vt:lpstr>
      <vt:lpstr>Fault-Tolerance via Replication: Rich History</vt:lpstr>
      <vt:lpstr>PowerPoint Presentation</vt:lpstr>
      <vt:lpstr>Basic questions</vt:lpstr>
      <vt:lpstr>Thinking of Fault-Tolerance in terms of Safety</vt:lpstr>
      <vt:lpstr>Principles from the theory side…</vt:lpstr>
      <vt:lpstr>PowerPoint Presentation</vt:lpstr>
      <vt:lpstr>Principles from the systems side…</vt:lpstr>
      <vt:lpstr>Gray: How do systems really fail?</vt:lpstr>
      <vt:lpstr>Tensions</vt:lpstr>
      <vt:lpstr>Do we need fault-tolerant replication?</vt:lpstr>
      <vt:lpstr>It comes down to performance and scalability</vt:lpstr>
      <vt:lpstr>Existing core OS support: Inadequate</vt:lpstr>
      <vt:lpstr>… Higher-level replication primitives?</vt:lpstr>
      <vt:lpstr>Delays on the critical path: Isis</vt:lpstr>
      <vt:lpstr>How does one speed such systems up?</vt:lpstr>
      <vt:lpstr>… Real systems informed by sound theory</vt:lpstr>
      <vt:lpstr>CATOCS: A case against consistent replication</vt:lpstr>
      <vt:lpstr>So were CATOCS claims true?</vt:lpstr>
      <vt:lpstr>The “consensus” family…</vt:lpstr>
      <vt:lpstr>… a few winners:</vt:lpstr>
      <vt:lpstr>Meanwhile, along came a cloud!</vt:lpstr>
      <vt:lpstr>… Cloud rebellion:  “Just say no!”</vt:lpstr>
      <vt:lpstr>Is consistency just too costly?</vt:lpstr>
      <vt:lpstr>…  but does CAP+BASE work?</vt:lpstr>
      <vt:lpstr>…  but does CAP+BASE work?</vt:lpstr>
      <vt:lpstr>A fascinating co-evolution</vt:lpstr>
      <vt:lpstr>Future Shock:  Disruption is coming</vt:lpstr>
      <vt:lpstr>Homework (due date: SOSP 2017)</vt:lpstr>
      <vt:lpstr>Future Cloud…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Fault Tolerance</dc:title>
  <dc:creator>Ken Birman</dc:creator>
  <cp:lastModifiedBy>Ken Birman</cp:lastModifiedBy>
  <cp:revision>240</cp:revision>
  <dcterms:created xsi:type="dcterms:W3CDTF">2015-07-20T15:59:24Z</dcterms:created>
  <dcterms:modified xsi:type="dcterms:W3CDTF">2015-10-01T21:14:05Z</dcterms:modified>
</cp:coreProperties>
</file>