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320" r:id="rId3"/>
    <p:sldId id="314" r:id="rId4"/>
    <p:sldId id="328" r:id="rId5"/>
    <p:sldId id="31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333" r:id="rId16"/>
    <p:sldId id="330" r:id="rId17"/>
    <p:sldId id="327" r:id="rId18"/>
    <p:sldId id="316" r:id="rId19"/>
    <p:sldId id="331" r:id="rId20"/>
    <p:sldId id="284" r:id="rId21"/>
    <p:sldId id="332" r:id="rId22"/>
    <p:sldId id="313" r:id="rId23"/>
    <p:sldId id="317" r:id="rId24"/>
    <p:sldId id="308" r:id="rId25"/>
    <p:sldId id="318" r:id="rId26"/>
    <p:sldId id="310" r:id="rId27"/>
    <p:sldId id="322" r:id="rId28"/>
    <p:sldId id="329" r:id="rId29"/>
    <p:sldId id="289" r:id="rId30"/>
    <p:sldId id="290" r:id="rId31"/>
    <p:sldId id="291" r:id="rId32"/>
    <p:sldId id="292" r:id="rId33"/>
    <p:sldId id="323" r:id="rId34"/>
    <p:sldId id="334" r:id="rId35"/>
    <p:sldId id="335" r:id="rId36"/>
    <p:sldId id="336" r:id="rId37"/>
    <p:sldId id="337" r:id="rId38"/>
    <p:sldId id="338" r:id="rId39"/>
    <p:sldId id="339" r:id="rId40"/>
    <p:sldId id="281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2ECB6"/>
    <a:srgbClr val="004D86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7" autoAdjust="0"/>
  </p:normalViewPr>
  <p:slideViewPr>
    <p:cSldViewPr>
      <p:cViewPr varScale="1">
        <p:scale>
          <a:sx n="103" d="100"/>
          <a:sy n="103" d="100"/>
        </p:scale>
        <p:origin x="138" y="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8913F-626A-459C-8DCB-83AD84817226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FBC49-1BCF-4A77-A45B-CAE76B8D3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1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3B1F4-2BCC-42EA-9BF1-C630524618EE}" type="slidenum">
              <a:rPr lang="fr-BE" smtClean="0">
                <a:solidFill>
                  <a:prstClr val="black"/>
                </a:solidFill>
              </a:rPr>
              <a:pPr/>
              <a:t>5</a:t>
            </a:fld>
            <a:endParaRPr lang="fr-B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99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3B1F4-2BCC-42EA-9BF1-C630524618EE}" type="slidenum">
              <a:rPr lang="fr-BE" smtClean="0">
                <a:solidFill>
                  <a:prstClr val="black"/>
                </a:solidFill>
              </a:rPr>
              <a:pPr/>
              <a:t>29</a:t>
            </a:fld>
            <a:endParaRPr lang="fr-B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15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D3E6581-6D43-43A8-84BF-E6C201B4BB5B}" type="datetime1">
              <a:rPr lang="en-US" smtClean="0"/>
              <a:t>10/8/2015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C3C92-018E-402C-B4C1-81DD84D9EB99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1EFEE8E4-C1CF-4828-B5C6-9481D02EF0CD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477195"/>
            <a:ext cx="3556000" cy="365125"/>
          </a:xfrm>
        </p:spPr>
        <p:txBody>
          <a:bodyPr/>
          <a:lstStyle/>
          <a:p>
            <a:fld id="{9E071110-6D94-4675-B6CC-68B2505DE998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477001"/>
            <a:ext cx="72281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FAF0C-CC69-4228-A990-6D27459C6729}" type="datetime1">
              <a:rPr lang="en-US" smtClean="0"/>
              <a:t>10/8/2015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492876"/>
            <a:ext cx="3556000" cy="365125"/>
          </a:xfrm>
        </p:spPr>
        <p:txBody>
          <a:bodyPr rtlCol="0"/>
          <a:lstStyle/>
          <a:p>
            <a:fld id="{1FDC3B5F-C6C8-4CFB-934C-A2FF8F6AE490}" type="datetime1">
              <a:rPr lang="en-US" smtClean="0"/>
              <a:t>10/8/2015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492682"/>
            <a:ext cx="7228111" cy="365125"/>
          </a:xfr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492876"/>
            <a:ext cx="3556000" cy="365125"/>
          </a:xfrm>
        </p:spPr>
        <p:txBody>
          <a:bodyPr rtlCol="0"/>
          <a:lstStyle/>
          <a:p>
            <a:fld id="{2C5443EA-C961-4EC2-96CC-8D2825A610A5}" type="datetime1">
              <a:rPr lang="en-US" smtClean="0"/>
              <a:t>10/8/2015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492682"/>
            <a:ext cx="7228111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FE8F-AF00-4C30-8C55-16AFCC3887DE}" type="datetime1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CAD4-8535-4349-BBE5-7A0306D9818C}" type="datetime1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2A9F6-48C8-4D22-801D-840B0D7446F8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B9158A28-031E-4049-84F0-B8191168D3D1}" type="datetime1">
              <a:rPr lang="en-US" smtClean="0"/>
              <a:t>10/8/2015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055533-7284-40D6-9252-DB9AA9FB3320}" type="datetime1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22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1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image" Target="../media/image20.png"/><Relationship Id="rId5" Type="http://schemas.openxmlformats.org/officeDocument/2006/relationships/image" Target="../media/image15.wmf"/><Relationship Id="rId10" Type="http://schemas.openxmlformats.org/officeDocument/2006/relationships/image" Target="../media/image19.wmf"/><Relationship Id="rId4" Type="http://schemas.openxmlformats.org/officeDocument/2006/relationships/image" Target="../media/image14.wmf"/><Relationship Id="rId9" Type="http://schemas.openxmlformats.org/officeDocument/2006/relationships/image" Target="../media/image1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Can Cloud Computing Systems Offer High Assurance Without Losing Key Cloud Properties?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Birman, Cornell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90600" y="6050037"/>
            <a:ext cx="18288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CS6410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38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6751" y="1752600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Group g = new Group(“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”);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 Values = new 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g.ViewHandlers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+= delegate(View v) {</a:t>
            </a:r>
          </a:p>
          <a:p>
            <a:pPr lvl="1">
              <a:buNone/>
            </a:pP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Console.Title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= “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members: “+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v.members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[UPDATE] += delegate(string s, double v) {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   Values[s] = v;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[LOOKUP] += delegate(string s) {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g.Reply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(Values[s]);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b="1" dirty="0" err="1"/>
              <a:t>g.Join</a:t>
            </a:r>
            <a:r>
              <a:rPr lang="en-US" sz="2000" b="1" dirty="0"/>
              <a:t>();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g.SafeSend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(UPDATE, “Harry”, 20.75);</a:t>
            </a:r>
          </a:p>
          <a:p>
            <a:pPr>
              <a:buNone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List&lt;double&gt;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= new List&lt;double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nr =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g.Query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(ALL, LOOKUP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“Harry”, EOL,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);</a:t>
            </a:r>
            <a:endParaRPr lang="fr-BE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/>
          </a:p>
          <a:p>
            <a:r>
              <a:rPr lang="en-US" sz="1600" b="1" dirty="0"/>
              <a:t>Join makes this entity a member.  State transfer isn’t shown</a:t>
            </a:r>
          </a:p>
          <a:p>
            <a:endParaRPr lang="en-US" sz="1600" dirty="0"/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</a:t>
            </a:r>
            <a:endParaRPr lang="fr-B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5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828800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Group g = new Group(“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”);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 Values = new 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g.ViewHandlers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+= delegate(View v) {</a:t>
            </a:r>
          </a:p>
          <a:p>
            <a:pPr lvl="1">
              <a:buNone/>
            </a:pP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Console.Title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= “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members: “+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v.members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b="1" dirty="0" err="1"/>
              <a:t>g.Handlers</a:t>
            </a:r>
            <a:r>
              <a:rPr lang="en-US" sz="2000" b="1" dirty="0"/>
              <a:t>[UPDATE] += delegate(string s, double v) {</a:t>
            </a:r>
          </a:p>
          <a:p>
            <a:pPr>
              <a:buNone/>
            </a:pPr>
            <a:r>
              <a:rPr lang="en-US" sz="2000" b="1" dirty="0"/>
              <a:t>       Values[s] = v;</a:t>
            </a:r>
          </a:p>
          <a:p>
            <a:pPr>
              <a:buNone/>
            </a:pPr>
            <a:r>
              <a:rPr lang="en-US" sz="2000" b="1" dirty="0"/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[LOOKUP] += delegate(string s) {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g.Reply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(Values[s]);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g.Join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 err="1"/>
              <a:t>g.SafeSend</a:t>
            </a:r>
            <a:r>
              <a:rPr lang="en-US" sz="2000" b="1" dirty="0"/>
              <a:t>(UPDATE, “Harry”, 20.75);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List&lt;double&gt;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= new List&lt;double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nr =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g.Query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(ALL, LOOKUP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“Harry”, EOL,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);</a:t>
            </a:r>
            <a:endParaRPr lang="fr-BE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/>
          </a:p>
          <a:p>
            <a:r>
              <a:rPr lang="en-US" sz="1600" b="1" dirty="0"/>
              <a:t>Then can multicast, query.  Runtime callbacks to the “delegates” as events arrive</a:t>
            </a:r>
          </a:p>
          <a:p>
            <a:endParaRPr lang="en-US" sz="1600" dirty="0"/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</a:t>
            </a:r>
            <a:endParaRPr lang="fr-B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9200" y="3453384"/>
            <a:ext cx="1794228" cy="2049780"/>
            <a:chOff x="3505200" y="3398520"/>
            <a:chExt cx="1794228" cy="204978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3505200" y="4876800"/>
              <a:ext cx="144780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3505200" y="5105400"/>
              <a:ext cx="1600200" cy="1143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3505200" y="5219700"/>
              <a:ext cx="1447800" cy="228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3512820" y="3398520"/>
              <a:ext cx="1786608" cy="1805940"/>
            </a:xfrm>
            <a:custGeom>
              <a:avLst/>
              <a:gdLst>
                <a:gd name="connsiteX0" fmla="*/ 0 w 1786608"/>
                <a:gd name="connsiteY0" fmla="*/ 1805940 h 1805940"/>
                <a:gd name="connsiteX1" fmla="*/ 1783080 w 1786608"/>
                <a:gd name="connsiteY1" fmla="*/ 845820 h 1805940"/>
                <a:gd name="connsiteX2" fmla="*/ 365760 w 1786608"/>
                <a:gd name="connsiteY2" fmla="*/ 0 h 1805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6608" h="1805940">
                  <a:moveTo>
                    <a:pt x="0" y="1805940"/>
                  </a:moveTo>
                  <a:cubicBezTo>
                    <a:pt x="861060" y="1476375"/>
                    <a:pt x="1722120" y="1146810"/>
                    <a:pt x="1783080" y="845820"/>
                  </a:cubicBezTo>
                  <a:cubicBezTo>
                    <a:pt x="1844040" y="544830"/>
                    <a:pt x="1104900" y="272415"/>
                    <a:pt x="36576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9055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3878" y="1828800"/>
            <a:ext cx="59436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Group g = new Group(“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”);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 Values = new Dictionary&lt;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string,double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g.ViewHandlers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+= delegate(View v) {</a:t>
            </a:r>
          </a:p>
          <a:p>
            <a:pPr lvl="1">
              <a:buNone/>
            </a:pP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Console.Title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= “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myGroup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members: “+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</a:rPr>
              <a:t>v.members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g.Handlers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[UPDATE] += delegate(string s, double v) {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     Values[s] = v;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};</a:t>
            </a:r>
          </a:p>
          <a:p>
            <a:pPr>
              <a:buNone/>
            </a:pPr>
            <a:r>
              <a:rPr lang="en-US" sz="2000" b="1" dirty="0" err="1"/>
              <a:t>g.Handlers</a:t>
            </a:r>
            <a:r>
              <a:rPr lang="en-US" sz="2000" b="1" dirty="0"/>
              <a:t>[LOOKUP] += delegate(string s) {</a:t>
            </a:r>
          </a:p>
          <a:p>
            <a:pPr>
              <a:buNone/>
            </a:pPr>
            <a:r>
              <a:rPr lang="en-US" sz="2000" b="1" dirty="0"/>
              <a:t>        </a:t>
            </a:r>
            <a:r>
              <a:rPr lang="en-US" sz="2000" b="1" dirty="0" err="1"/>
              <a:t>g.Reply</a:t>
            </a:r>
            <a:r>
              <a:rPr lang="en-US" sz="2000" b="1" dirty="0"/>
              <a:t>(Values[s]);</a:t>
            </a:r>
          </a:p>
          <a:p>
            <a:pPr>
              <a:buNone/>
            </a:pPr>
            <a:r>
              <a:rPr lang="en-US" sz="2000" b="1" dirty="0"/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g.Join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>
              <a:buNone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g.SafeSend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(UPDATE, “Harry”, 20.75);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/>
              <a:t>List&lt;double&gt; </a:t>
            </a:r>
            <a:r>
              <a:rPr lang="en-US" sz="2000" b="1" dirty="0" err="1"/>
              <a:t>resultlist</a:t>
            </a:r>
            <a:r>
              <a:rPr lang="en-US" sz="2000" b="1" dirty="0"/>
              <a:t> = new List&lt;double</a:t>
            </a:r>
            <a:r>
              <a:rPr lang="en-US" sz="2000" b="1" dirty="0"/>
              <a:t>&gt;();</a:t>
            </a:r>
          </a:p>
          <a:p>
            <a:pPr>
              <a:buNone/>
            </a:pPr>
            <a:r>
              <a:rPr lang="en-US" sz="2000" b="1" dirty="0"/>
              <a:t>nr = </a:t>
            </a:r>
            <a:r>
              <a:rPr lang="en-US" sz="2000" b="1" dirty="0" err="1"/>
              <a:t>g.Query</a:t>
            </a:r>
            <a:r>
              <a:rPr lang="en-US" sz="2000" b="1" dirty="0"/>
              <a:t>(ALL, LOOKUP</a:t>
            </a:r>
            <a:r>
              <a:rPr lang="en-US" sz="2000" b="1" dirty="0"/>
              <a:t>, “Harry”, EOL, </a:t>
            </a:r>
            <a:r>
              <a:rPr lang="en-US" sz="2000" b="1" dirty="0" err="1"/>
              <a:t>resultlist</a:t>
            </a:r>
            <a:r>
              <a:rPr lang="en-US" sz="2000" b="1" dirty="0"/>
              <a:t>);</a:t>
            </a:r>
            <a:endParaRPr lang="fr-BE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/>
          </a:p>
          <a:p>
            <a:r>
              <a:rPr lang="en-US" sz="1600" b="1" dirty="0"/>
              <a:t>Then can multicast, query.  Runtime callbacks to the “delegates” as events arrive</a:t>
            </a:r>
          </a:p>
          <a:p>
            <a:endParaRPr lang="en-US" sz="1600" dirty="0"/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</a:t>
            </a:r>
            <a:endParaRPr lang="fr-B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750578" y="5727954"/>
            <a:ext cx="1447800" cy="30480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5017278" y="5956554"/>
            <a:ext cx="1333500" cy="11811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50578" y="6070854"/>
            <a:ext cx="1447800" cy="22860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 rot="346882">
            <a:off x="2602124" y="4243641"/>
            <a:ext cx="2719287" cy="1701118"/>
          </a:xfrm>
          <a:custGeom>
            <a:avLst/>
            <a:gdLst>
              <a:gd name="connsiteX0" fmla="*/ 0 w 2719287"/>
              <a:gd name="connsiteY0" fmla="*/ 183616 h 1844776"/>
              <a:gd name="connsiteX1" fmla="*/ 2575560 w 2719287"/>
              <a:gd name="connsiteY1" fmla="*/ 153136 h 1844776"/>
              <a:gd name="connsiteX2" fmla="*/ 2164080 w 2719287"/>
              <a:gd name="connsiteY2" fmla="*/ 1844776 h 184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19287" h="1844776">
                <a:moveTo>
                  <a:pt x="0" y="183616"/>
                </a:moveTo>
                <a:cubicBezTo>
                  <a:pt x="1107440" y="29946"/>
                  <a:pt x="2214880" y="-123724"/>
                  <a:pt x="2575560" y="153136"/>
                </a:cubicBezTo>
                <a:cubicBezTo>
                  <a:pt x="2936240" y="429996"/>
                  <a:pt x="2550160" y="1137386"/>
                  <a:pt x="2164080" y="1844776"/>
                </a:cubicBez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4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5715000" cy="4623816"/>
          </a:xfrm>
          <a:solidFill>
            <a:srgbClr val="FFFF99"/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000" dirty="0"/>
              <a:t>Group g = new Group(“</a:t>
            </a:r>
            <a:r>
              <a:rPr lang="en-US" sz="2000" dirty="0" err="1"/>
              <a:t>myGroup</a:t>
            </a:r>
            <a:r>
              <a:rPr lang="en-US" sz="2000" dirty="0"/>
              <a:t>”);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Dictionary&lt;</a:t>
            </a:r>
            <a:r>
              <a:rPr lang="en-US" sz="2000" dirty="0" err="1"/>
              <a:t>string,double</a:t>
            </a:r>
            <a:r>
              <a:rPr lang="en-US" sz="2000" dirty="0"/>
              <a:t>&gt; Values = new Dictionary&lt;</a:t>
            </a:r>
            <a:r>
              <a:rPr lang="en-US" sz="2000" dirty="0" err="1"/>
              <a:t>string,double</a:t>
            </a:r>
            <a:r>
              <a:rPr lang="en-US" sz="2000" dirty="0"/>
              <a:t>&gt;();</a:t>
            </a:r>
          </a:p>
          <a:p>
            <a:pPr>
              <a:buNone/>
            </a:pPr>
            <a:r>
              <a:rPr lang="en-US" sz="2000" dirty="0" err="1"/>
              <a:t>g.ViewHandlers</a:t>
            </a:r>
            <a:r>
              <a:rPr lang="en-US" sz="2000" dirty="0"/>
              <a:t> += delegate(View v) {</a:t>
            </a:r>
          </a:p>
          <a:p>
            <a:pPr lvl="1">
              <a:buNone/>
            </a:pPr>
            <a:r>
              <a:rPr lang="en-US" sz="1800" dirty="0" err="1"/>
              <a:t>Console.Title</a:t>
            </a:r>
            <a:r>
              <a:rPr lang="en-US" sz="1800" dirty="0"/>
              <a:t> = “</a:t>
            </a:r>
            <a:r>
              <a:rPr lang="en-US" sz="1800" dirty="0" err="1"/>
              <a:t>myGroup</a:t>
            </a:r>
            <a:r>
              <a:rPr lang="en-US" sz="1800" dirty="0"/>
              <a:t> members: “+</a:t>
            </a:r>
            <a:r>
              <a:rPr lang="en-US" sz="1800" dirty="0" err="1"/>
              <a:t>v.members</a:t>
            </a:r>
            <a:r>
              <a:rPr lang="en-US" sz="1800" dirty="0"/>
              <a:t>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dirty="0" err="1"/>
              <a:t>g.Handlers</a:t>
            </a:r>
            <a:r>
              <a:rPr lang="en-US" sz="2000" dirty="0"/>
              <a:t>[UPDATE] += delegate(string s, double v) {</a:t>
            </a:r>
          </a:p>
          <a:p>
            <a:pPr>
              <a:buNone/>
            </a:pPr>
            <a:r>
              <a:rPr lang="en-US" sz="2000" dirty="0"/>
              <a:t>       Values[s] = v;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dirty="0" err="1"/>
              <a:t>g.Handlers</a:t>
            </a:r>
            <a:r>
              <a:rPr lang="en-US" sz="2000" dirty="0"/>
              <a:t>[LOOKUP] += delegate(string s) {</a:t>
            </a:r>
          </a:p>
          <a:p>
            <a:pPr>
              <a:buNone/>
            </a:pPr>
            <a:r>
              <a:rPr lang="en-US" sz="2000" dirty="0"/>
              <a:t>        </a:t>
            </a:r>
            <a:r>
              <a:rPr lang="en-US" sz="2000" dirty="0" err="1"/>
              <a:t>g.Reply</a:t>
            </a:r>
            <a:r>
              <a:rPr lang="en-US" sz="2000" dirty="0"/>
              <a:t>(Values[s]);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b="1" dirty="0" err="1">
                <a:solidFill>
                  <a:srgbClr val="C00000"/>
                </a:solidFill>
              </a:rPr>
              <a:t>g.SetSecure</a:t>
            </a:r>
            <a:r>
              <a:rPr lang="en-US" sz="2000" b="1" dirty="0">
                <a:solidFill>
                  <a:srgbClr val="C00000"/>
                </a:solidFill>
              </a:rPr>
              <a:t>(</a:t>
            </a:r>
            <a:r>
              <a:rPr lang="en-US" sz="2000" b="1" dirty="0" err="1">
                <a:solidFill>
                  <a:srgbClr val="C00000"/>
                </a:solidFill>
              </a:rPr>
              <a:t>myKey</a:t>
            </a:r>
            <a:r>
              <a:rPr lang="en-US" sz="2000" b="1" dirty="0">
                <a:solidFill>
                  <a:srgbClr val="C00000"/>
                </a:solidFill>
              </a:rPr>
              <a:t>);</a:t>
            </a:r>
          </a:p>
          <a:p>
            <a:pPr>
              <a:buNone/>
            </a:pPr>
            <a:r>
              <a:rPr lang="en-US" sz="2000" dirty="0" err="1"/>
              <a:t>g.Join</a:t>
            </a:r>
            <a:r>
              <a:rPr lang="en-US" sz="2000" dirty="0"/>
              <a:t>();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err="1"/>
              <a:t>g.SafeSend</a:t>
            </a:r>
            <a:r>
              <a:rPr lang="en-US" sz="2000" dirty="0"/>
              <a:t>(UPDATE, “Harry”, 20.75);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List&lt;double&gt; </a:t>
            </a:r>
            <a:r>
              <a:rPr lang="en-US" sz="2000" dirty="0" err="1"/>
              <a:t>resultlist</a:t>
            </a:r>
            <a:r>
              <a:rPr lang="en-US" sz="2000" dirty="0"/>
              <a:t> = new List&lt;double</a:t>
            </a:r>
            <a:r>
              <a:rPr lang="en-US" sz="2000" dirty="0"/>
              <a:t>&gt;();</a:t>
            </a:r>
          </a:p>
          <a:p>
            <a:pPr>
              <a:buNone/>
            </a:pPr>
            <a:r>
              <a:rPr lang="en-US" sz="2000" dirty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/>
              <a:t>, “Harry”, EOL, </a:t>
            </a:r>
            <a:r>
              <a:rPr lang="en-US" sz="2000" dirty="0" err="1"/>
              <a:t>resultlist</a:t>
            </a:r>
            <a:r>
              <a:rPr lang="en-US" sz="2000" dirty="0"/>
              <a:t>);</a:t>
            </a:r>
            <a:endParaRPr lang="fr-BE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/>
              <a:t>First sets up group</a:t>
            </a:r>
          </a:p>
          <a:p>
            <a:endParaRPr lang="en-US" sz="1600" dirty="0"/>
          </a:p>
          <a:p>
            <a:r>
              <a:rPr lang="en-US" sz="1600" dirty="0"/>
              <a:t>Join makes this entity a member.  State transfer isn’t shown</a:t>
            </a:r>
          </a:p>
          <a:p>
            <a:endParaRPr lang="en-US" sz="1600" dirty="0"/>
          </a:p>
          <a:p>
            <a:r>
              <a:rPr lang="en-US" sz="1600" dirty="0"/>
              <a:t>Then can multicast, query.  Runtime callbacks to the “delegates” as events arrive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rgbClr val="C00000"/>
                </a:solidFill>
              </a:rPr>
              <a:t>Easy to </a:t>
            </a:r>
            <a:r>
              <a:rPr lang="en-US" sz="1600" b="1">
                <a:solidFill>
                  <a:srgbClr val="C00000"/>
                </a:solidFill>
              </a:rPr>
              <a:t>request security, </a:t>
            </a:r>
            <a:r>
              <a:rPr lang="en-US" sz="1600" b="1"/>
              <a:t>persistence, tunnelling on TCP...</a:t>
            </a:r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“Consistency” model dictates the ordering seen for event </a:t>
            </a:r>
            <a:r>
              <a:rPr lang="en-US" sz="1600" b="1" dirty="0" err="1"/>
              <a:t>upcalls</a:t>
            </a:r>
            <a:r>
              <a:rPr lang="en-US" sz="1600" b="1" dirty="0"/>
              <a:t> and the assumptions user can make</a:t>
            </a:r>
            <a:endParaRPr lang="fr-BE" sz="1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85800" y="4474464"/>
            <a:ext cx="19050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Consistency model: Virtual synchrony meets Paxos (and they live happily ever after…)</a:t>
            </a:r>
            <a:endParaRPr lang="fr-BE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Membership epochs: begin when a new configuration is installed and reported by delivery of a new “view” and associated state</a:t>
            </a:r>
          </a:p>
          <a:p>
            <a:pPr lvl="1"/>
            <a:r>
              <a:rPr lang="en-US" dirty="0" smtClean="0"/>
              <a:t>Protocols run “during” a single epoch: rather than overcome failure, we reconfigure when a failure occurs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1" y="4466976"/>
            <a:ext cx="3523667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466976"/>
            <a:ext cx="3581400" cy="170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1981200" y="6295775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</a:rPr>
              <a:t>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00800" y="6295775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</a:rPr>
              <a:t>Virtually 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981200" y="3657601"/>
            <a:ext cx="8229600" cy="645307"/>
            <a:chOff x="457200" y="3488043"/>
            <a:chExt cx="8229600" cy="64530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57200" y="3657600"/>
              <a:ext cx="8229600" cy="30218"/>
            </a:xfrm>
            <a:prstGeom prst="straightConnector1">
              <a:avLst/>
            </a:prstGeom>
            <a:ln w="76200">
              <a:solidFill>
                <a:srgbClr val="FFA7A7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667000" y="3764018"/>
              <a:ext cx="403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solidFill>
                    <a:srgbClr val="C00000"/>
                  </a:solidFill>
                </a:rPr>
                <a:t>Non-replicated reference execution</a:t>
              </a:r>
              <a:endParaRPr lang="fr-BE" b="1" i="1" dirty="0">
                <a:solidFill>
                  <a:srgbClr val="C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3400" y="3488043"/>
              <a:ext cx="685800" cy="369332"/>
            </a:xfrm>
            <a:prstGeom prst="rect">
              <a:avLst/>
            </a:prstGeom>
            <a:solidFill>
              <a:srgbClr val="FFFFFF">
                <a:alpha val="38039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solidFill>
                    <a:prstClr val="black"/>
                  </a:solidFill>
                </a:rPr>
                <a:t>A=3</a:t>
              </a:r>
              <a:endParaRPr lang="fr-BE" b="1" i="1" dirty="0">
                <a:solidFill>
                  <a:prstClr val="black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20170" y="3488043"/>
              <a:ext cx="685800" cy="369332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solidFill>
                    <a:prstClr val="black"/>
                  </a:solidFill>
                </a:rPr>
                <a:t>B=7</a:t>
              </a:r>
              <a:endParaRPr lang="fr-BE" b="1" i="1" dirty="0">
                <a:solidFill>
                  <a:prstClr val="black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62400" y="3488043"/>
              <a:ext cx="1295400" cy="369332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solidFill>
                    <a:prstClr val="black"/>
                  </a:solidFill>
                </a:rPr>
                <a:t>B = B-A</a:t>
              </a:r>
              <a:endParaRPr lang="fr-BE" b="1" i="1" dirty="0">
                <a:solidFill>
                  <a:prstClr val="black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39000" y="3488043"/>
              <a:ext cx="914400" cy="369332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solidFill>
                    <a:prstClr val="black"/>
                  </a:solidFill>
                </a:rPr>
                <a:t>A=A+1</a:t>
              </a:r>
              <a:endParaRPr lang="fr-BE" b="1" i="1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Left-Right Arrow 3"/>
          <p:cNvSpPr/>
          <p:nvPr/>
        </p:nvSpPr>
        <p:spPr>
          <a:xfrm>
            <a:off x="5411724" y="6238125"/>
            <a:ext cx="1216152" cy="484632"/>
          </a:xfrm>
          <a:prstGeom prst="leftRightArrow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Right Arrow 19"/>
          <p:cNvSpPr/>
          <p:nvPr/>
        </p:nvSpPr>
        <p:spPr>
          <a:xfrm rot="19011656">
            <a:off x="5277272" y="4457925"/>
            <a:ext cx="731027" cy="224777"/>
          </a:xfrm>
          <a:prstGeom prst="leftRightArrow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8" grpId="0"/>
      <p:bldP spid="49" grpId="0"/>
      <p:bldP spid="4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comparison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 am calling a synchronous (by which I mean “step by step”) execution actually matches what </a:t>
            </a:r>
            <a:r>
              <a:rPr lang="en-US" dirty="0" err="1" smtClean="0"/>
              <a:t>Paxos</a:t>
            </a:r>
            <a:r>
              <a:rPr lang="en-US" dirty="0" smtClean="0"/>
              <a:t> offers, but </a:t>
            </a:r>
            <a:r>
              <a:rPr lang="en-US" dirty="0" err="1" smtClean="0"/>
              <a:t>Paxos</a:t>
            </a:r>
            <a:r>
              <a:rPr lang="en-US" dirty="0" smtClean="0"/>
              <a:t>, as we will see, uses quorum operations to implement this without group views</a:t>
            </a:r>
          </a:p>
          <a:p>
            <a:endParaRPr lang="en-US" dirty="0"/>
          </a:p>
          <a:p>
            <a:r>
              <a:rPr lang="en-US" dirty="0" smtClean="0"/>
              <a:t>Virtual synchrony has managed group membership, but also has some optimistic steps (early message delivery, which speeds things up, but it comes at the price of needing to do a “flush” to sync to the network)</a:t>
            </a:r>
          </a:p>
          <a:p>
            <a:pPr lvl="1"/>
            <a:r>
              <a:rPr lang="en-US" dirty="0" smtClean="0"/>
              <a:t>Analogy: when you write to a file often the IO system buffers and until you do a file-sync, data might not yet be certain to have reached the 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52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Formalizing the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Must express the picture in temporal logic equations</a:t>
            </a:r>
          </a:p>
          <a:p>
            <a:r>
              <a:rPr lang="en-US" smtClean="0"/>
              <a:t>Closely related to state machine replication, but optimistic early delivery of multicasts (optional!) is tricky. </a:t>
            </a:r>
          </a:p>
          <a:p>
            <a:r>
              <a:rPr lang="en-US" smtClean="0"/>
              <a:t>What can one say about the guarantees in that case?</a:t>
            </a:r>
          </a:p>
          <a:p>
            <a:pPr lvl="1"/>
            <a:r>
              <a:rPr lang="en-US" smtClean="0"/>
              <a:t>Either I’m going to be allowed to stay in the system, in which case all the properties hold</a:t>
            </a:r>
          </a:p>
          <a:p>
            <a:pPr lvl="1"/>
            <a:r>
              <a:rPr lang="en-US" smtClean="0"/>
              <a:t>… or the majority will kick me out.  Then some properties are still guaranteed, but others might actually not hold for those optimistic early delivery events</a:t>
            </a:r>
          </a:p>
          <a:p>
            <a:pPr lvl="1"/>
            <a:r>
              <a:rPr lang="en-US" smtClean="0"/>
              <a:t>User is expected to combine optimistic actions with Flush to mask speculative lines of execution that could turn out to be risky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issue: How is replicated data used?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High availability</a:t>
            </a:r>
          </a:p>
          <a:p>
            <a:endParaRPr lang="en-US" smtClean="0"/>
          </a:p>
          <a:p>
            <a:r>
              <a:rPr lang="en-US" smtClean="0"/>
              <a:t>Better capacity through load-balanced read-only requests, which can be handled by a single replica</a:t>
            </a:r>
          </a:p>
          <a:p>
            <a:endParaRPr lang="en-US" smtClean="0"/>
          </a:p>
          <a:p>
            <a:r>
              <a:rPr lang="en-US" smtClean="0"/>
              <a:t>Concurrent parallel computing on consistent data</a:t>
            </a:r>
          </a:p>
          <a:p>
            <a:endParaRPr lang="en-US" smtClean="0"/>
          </a:p>
          <a:p>
            <a:r>
              <a:rPr lang="en-US" smtClean="0"/>
              <a:t>Fault-tolerance through “warm standby”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users find formal model useful?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Developer keeps the model in mind, can easily visualize the possible executions that might arise</a:t>
            </a:r>
          </a:p>
          <a:p>
            <a:pPr lvl="1"/>
            <a:r>
              <a:rPr lang="en-US" dirty="0" smtClean="0"/>
              <a:t>Each replica sees the same events</a:t>
            </a:r>
          </a:p>
          <a:p>
            <a:pPr lvl="1"/>
            <a:r>
              <a:rPr lang="en-US" dirty="0" smtClean="0"/>
              <a:t>… in the same order</a:t>
            </a:r>
          </a:p>
          <a:p>
            <a:pPr lvl="1"/>
            <a:r>
              <a:rPr lang="en-US" dirty="0" smtClean="0"/>
              <a:t>… and even sees the same membership when an event occurs.  Failures or joins are reported just like multicasts</a:t>
            </a:r>
          </a:p>
          <a:p>
            <a:pPr lvl="1"/>
            <a:endParaRPr lang="en-US" dirty="0"/>
          </a:p>
          <a:p>
            <a:r>
              <a:rPr lang="en-US" dirty="0" smtClean="0"/>
              <a:t>All sorts of reasoning is dramatically simplified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35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why complicate it with optimism?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Optimistic early delivery kind of breaks the model, although Flush allows us to hide the effects</a:t>
            </a:r>
          </a:p>
          <a:p>
            <a:endParaRPr lang="en-US" dirty="0"/>
          </a:p>
          <a:p>
            <a:r>
              <a:rPr lang="en-US" dirty="0" smtClean="0"/>
              <a:t>To reason about a system must (more or less) erase speculative events not covered by Flush.  Then you are left with a more standard state machine model</a:t>
            </a:r>
          </a:p>
          <a:p>
            <a:endParaRPr lang="en-US" dirty="0"/>
          </a:p>
          <a:p>
            <a:r>
              <a:rPr lang="en-US" dirty="0" smtClean="0"/>
              <a:t>Yet this standard model, while simpler to analyze, is actually too slow for demanding use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Assurance in Cloud Settings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wave of applications that need high assurance is fast approaching</a:t>
            </a:r>
          </a:p>
          <a:p>
            <a:pPr lvl="1"/>
            <a:r>
              <a:rPr lang="en-US" dirty="0" smtClean="0"/>
              <a:t>Control of the “smart” electric power grid</a:t>
            </a:r>
          </a:p>
          <a:p>
            <a:pPr lvl="1"/>
            <a:r>
              <a:rPr lang="en-US" dirty="0" err="1" smtClean="0"/>
              <a:t>mHealth</a:t>
            </a:r>
            <a:r>
              <a:rPr lang="en-US" dirty="0" smtClean="0"/>
              <a:t> applications</a:t>
            </a:r>
          </a:p>
          <a:p>
            <a:pPr lvl="1"/>
            <a:r>
              <a:rPr lang="en-US" dirty="0" smtClean="0"/>
              <a:t>Self-driving vehicles</a:t>
            </a:r>
            <a:r>
              <a:rPr lang="en-US" smtClean="0"/>
              <a:t>…. 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To run these in the cloud, we’ll need better tools</a:t>
            </a:r>
          </a:p>
          <a:p>
            <a:pPr lvl="1"/>
            <a:r>
              <a:rPr lang="en-US" dirty="0" smtClean="0"/>
              <a:t>Today’s cloud is inconsistent and insecure by design</a:t>
            </a:r>
          </a:p>
          <a:p>
            <a:pPr lvl="1"/>
            <a:r>
              <a:rPr lang="en-US" dirty="0" smtClean="0"/>
              <a:t>Issues arise at every layer (client… Internet… data center) but we’ll focus on the data center today</a:t>
            </a:r>
          </a:p>
        </p:txBody>
      </p:sp>
      <p:pic>
        <p:nvPicPr>
          <p:cNvPr id="2050" name="Picture 2" descr="http://ts1.mm.bing.net/th?id=I.4546709001734420&amp;pid=1.7&amp;w=250&amp;h=155&amp;c=7&amp;r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05302"/>
            <a:ext cx="1600200" cy="99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888997" y="2929915"/>
            <a:ext cx="726933" cy="955168"/>
            <a:chOff x="5105400" y="2133600"/>
            <a:chExt cx="1609178" cy="2286000"/>
          </a:xfrm>
        </p:grpSpPr>
        <p:pic>
          <p:nvPicPr>
            <p:cNvPr id="6" name="Picture 2" descr="C:\Users\Ken\AppData\Local\Microsoft\Windows\Temporary Internet Files\Content.IE5\DV4QT7JI\MC900359055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05400" y="2133600"/>
              <a:ext cx="1609178" cy="2286000"/>
            </a:xfrm>
            <a:prstGeom prst="rect">
              <a:avLst/>
            </a:prstGeom>
            <a:noFill/>
          </p:spPr>
        </p:pic>
        <p:pic>
          <p:nvPicPr>
            <p:cNvPr id="7" name="Picture 53" descr="http://ts2.mm.bing.net/images/thumbnail.aspx?q=1187843874745&amp;id=0273256c8dbc52c5ac23edad7fd3e121&amp;url=http%3a%2f%2fwww.diatribe.us%2fimages%2fbody%2fphoto_conferencepearls_9_1_large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67401" y="3172206"/>
              <a:ext cx="228600" cy="180594"/>
            </a:xfrm>
            <a:prstGeom prst="rect">
              <a:avLst/>
            </a:prstGeom>
            <a:noFill/>
          </p:spPr>
        </p:pic>
      </p:grpSp>
      <p:pic>
        <p:nvPicPr>
          <p:cNvPr id="2052" name="Picture 4" descr="http://ts3.mm.bing.net/th?id=I.5053467873643538&amp;pid=1.7&amp;w=185&amp;h=138&amp;c=7&amp;rs=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1" y="2362201"/>
            <a:ext cx="1762125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7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for formal methods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518E"/>
                </a:solidFill>
              </a:rPr>
              <a:t>Proving that </a:t>
            </a:r>
            <a:r>
              <a:rPr lang="en-US" i="1" dirty="0" err="1" smtClean="0">
                <a:solidFill>
                  <a:srgbClr val="00518E"/>
                </a:solidFill>
              </a:rPr>
              <a:t>SafeSend</a:t>
            </a:r>
            <a:r>
              <a:rPr lang="en-US" i="1" dirty="0" smtClean="0">
                <a:solidFill>
                  <a:srgbClr val="00518E"/>
                </a:solidFill>
              </a:rPr>
              <a:t> is a correct “virtually synchronous” implementation of Paxos?</a:t>
            </a:r>
          </a:p>
          <a:p>
            <a:pPr lvl="1"/>
            <a:r>
              <a:rPr lang="en-US" smtClean="0"/>
              <a:t>I worked with Robbert van Renesse and </a:t>
            </a:r>
            <a:r>
              <a:rPr lang="en-US" dirty="0" smtClean="0"/>
              <a:t>Dahlia Malkhi </a:t>
            </a:r>
            <a:r>
              <a:rPr lang="en-US" smtClean="0"/>
              <a:t>to optimize Paxos for the </a:t>
            </a:r>
            <a:r>
              <a:rPr lang="en-US" dirty="0" smtClean="0"/>
              <a:t>virtual synchrony model</a:t>
            </a:r>
            <a:r>
              <a:rPr lang="en-US" smtClean="0"/>
              <a:t>. </a:t>
            </a:r>
            <a:endParaRPr lang="en-US"/>
          </a:p>
          <a:p>
            <a:pPr lvl="2"/>
            <a:r>
              <a:rPr lang="en-US" smtClean="0"/>
              <a:t>Despite optimizations, protocol is still bisimulation equivalent</a:t>
            </a:r>
            <a:endParaRPr lang="en-US"/>
          </a:p>
          <a:p>
            <a:pPr lvl="1"/>
            <a:r>
              <a:rPr lang="en-US"/>
              <a:t>Robbert later coded it in 60 lines of Erlang.  His version can be proved correct using </a:t>
            </a:r>
            <a:r>
              <a:rPr lang="en-US" smtClean="0"/>
              <a:t>NuPRL</a:t>
            </a:r>
          </a:p>
          <a:p>
            <a:pPr lvl="1"/>
            <a:r>
              <a:rPr lang="en-US" smtClean="0"/>
              <a:t>Leslie </a:t>
            </a:r>
            <a:r>
              <a:rPr lang="en-US" err="1" smtClean="0"/>
              <a:t>Lamport</a:t>
            </a:r>
            <a:r>
              <a:rPr lang="en-US" smtClean="0"/>
              <a:t> was initially involved too. He</a:t>
            </a:r>
            <a:br>
              <a:rPr lang="en-US" smtClean="0"/>
            </a:br>
            <a:r>
              <a:rPr lang="en-US" smtClean="0"/>
              <a:t>suggested we call it “virtually synchronous Paxos”.</a:t>
            </a:r>
            <a:endParaRPr lang="en-US" dirty="0" smtClean="0"/>
          </a:p>
        </p:txBody>
      </p:sp>
      <p:pic>
        <p:nvPicPr>
          <p:cNvPr id="1026" name="Picture 2" descr="http://ts1.mm.bing.net/th?id=I.4959983600469128&amp;pid=1.7&amp;w=124&amp;h=141&amp;c=7&amp;r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1420"/>
            <a:ext cx="685800" cy="77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2.mm.bing.net/th?id=H.4705807448801453&amp;pid=1.7&amp;w=122&amp;h=155&amp;c=7&amp;rs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940" y="5715000"/>
            <a:ext cx="647700" cy="82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4.mm.bing.net/th?id=I.4663811269395135&amp;pid=1.7&amp;w=116&amp;h=151&amp;c=7&amp;rs=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4876801"/>
            <a:ext cx="675514" cy="87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52800" y="6074910"/>
            <a:ext cx="4343400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900" b="1"/>
              <a:t>Virtually Synchronous Methodology for Dynamic Service Replication</a:t>
            </a:r>
            <a:r>
              <a:rPr lang="en-US" sz="900"/>
              <a:t>. Ken Birman, Dahlia Malkhi, Robbert van Renesse. </a:t>
            </a:r>
            <a:r>
              <a:rPr lang="en-US" sz="900"/>
              <a:t>MSR-2010-151</a:t>
            </a:r>
            <a:r>
              <a:rPr lang="en-US" sz="900"/>
              <a:t>. November 18, 2010.   Appears as Appendix A in </a:t>
            </a:r>
            <a:r>
              <a:rPr lang="en-US" sz="900" b="1"/>
              <a:t>Guide to Reliable Distributed Systems. Building High-Assurance Applications and Cloud-Hosted Services</a:t>
            </a:r>
            <a:r>
              <a:rPr lang="en-US" sz="900"/>
              <a:t>. Birman, K.P. 2012, XXII, 730p. 138 illus.</a:t>
            </a:r>
          </a:p>
        </p:txBody>
      </p:sp>
    </p:spTree>
    <p:extLst>
      <p:ext uri="{BB962C8B-B14F-4D97-AF65-F5344CB8AC3E}">
        <p14:creationId xmlns:p14="http://schemas.microsoft.com/office/powerpoint/2010/main" val="36394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resulting theory is of limited value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we apply it only to Isis</a:t>
            </a:r>
            <a:r>
              <a:rPr lang="en-US" baseline="30000" dirty="0" smtClean="0"/>
              <a:t>2</a:t>
            </a:r>
            <a:r>
              <a:rPr lang="en-US" dirty="0" smtClean="0"/>
              <a:t> itself, we can generally get quite far.  The model is valuable for debugging</a:t>
            </a:r>
            <a:r>
              <a:rPr lang="en-US" dirty="0"/>
              <a:t> </a:t>
            </a:r>
            <a:r>
              <a:rPr lang="en-US" dirty="0" smtClean="0"/>
              <a:t>the system code because we can detect bad runs.</a:t>
            </a:r>
          </a:p>
          <a:p>
            <a:endParaRPr lang="en-US" dirty="0"/>
          </a:p>
          <a:p>
            <a:r>
              <a:rPr lang="en-US" dirty="0" smtClean="0"/>
              <a:t>If we apply it to a user’s </a:t>
            </a:r>
            <a:r>
              <a:rPr lang="en-US" dirty="0" smtClean="0"/>
              <a:t>application plus Isis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dirty="0" smtClean="0"/>
              <a:t>the theory is often “incomplete” because the theory would typically omit any model for what it means for the application to achieve its </a:t>
            </a:r>
            <a:r>
              <a:rPr lang="en-US" dirty="0" smtClean="0"/>
              <a:t>end-user goals</a:t>
            </a:r>
          </a:p>
          <a:p>
            <a:pPr lvl="1"/>
            <a:r>
              <a:rPr lang="en-US" dirty="0" smtClean="0"/>
              <a:t>This pervasive tendency to ignore the user is a continuing issue throughout the community even today.  It represents a major open research topic.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7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fundamental </a:t>
            </a:r>
            <a:r>
              <a:rPr lang="en-US" dirty="0" smtClean="0"/>
              <a:t>issue...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70C0"/>
                </a:solidFill>
              </a:rPr>
              <a:t>How to formalize the notion of application </a:t>
            </a:r>
            <a:r>
              <a:rPr lang="en-US" i="1" dirty="0">
                <a:solidFill>
                  <a:srgbClr val="0070C0"/>
                </a:solidFill>
              </a:rPr>
              <a:t>state</a:t>
            </a:r>
            <a:r>
              <a:rPr lang="en-US" i="1" dirty="0" smtClean="0">
                <a:solidFill>
                  <a:srgbClr val="0070C0"/>
                </a:solidFill>
              </a:rPr>
              <a:t>?  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How to formalize the composition of a protocol such as </a:t>
            </a:r>
            <a:r>
              <a:rPr lang="en-US" i="1" dirty="0" err="1" smtClean="0">
                <a:solidFill>
                  <a:srgbClr val="0070C0"/>
                </a:solidFill>
              </a:rPr>
              <a:t>SafeSend</a:t>
            </a:r>
            <a:r>
              <a:rPr lang="en-US" i="1" dirty="0" smtClean="0">
                <a:solidFill>
                  <a:srgbClr val="0070C0"/>
                </a:solidFill>
              </a:rPr>
              <a:t> with an application (such as replicated DB)?</a:t>
            </a:r>
            <a:endParaRPr lang="en-US" dirty="0" smtClean="0"/>
          </a:p>
          <a:p>
            <a:r>
              <a:rPr lang="en-US" dirty="0" smtClean="0"/>
              <a:t>No obvious answer… just (unsatisfying) options</a:t>
            </a:r>
            <a:endParaRPr lang="en-US" dirty="0"/>
          </a:p>
          <a:p>
            <a:pPr lvl="1"/>
            <a:r>
              <a:rPr lang="en-US" dirty="0" smtClean="0"/>
              <a:t>A composition-based architecture: interface types (or perhaps phantom types) could signal user intentions.  This is how our current tool works.</a:t>
            </a:r>
          </a:p>
          <a:p>
            <a:pPr lvl="1"/>
            <a:r>
              <a:rPr lang="en-US" dirty="0" smtClean="0"/>
              <a:t>An annotation scheme: in-line pragmas (executable “comments”) would tell us what the user is doing</a:t>
            </a:r>
          </a:p>
          <a:p>
            <a:pPr lvl="1"/>
            <a:r>
              <a:rPr lang="en-US" dirty="0" smtClean="0"/>
              <a:t>Some form of automated runtime code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5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further issue: Performance causes complexity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one-size fits-all version of </a:t>
            </a:r>
            <a:r>
              <a:rPr lang="en-US" dirty="0" err="1" smtClean="0"/>
              <a:t>SafeSend</a:t>
            </a:r>
            <a:r>
              <a:rPr lang="en-US" dirty="0" smtClean="0"/>
              <a:t> wouldn’t be popular with “real” cloud developers because it would lack necessary flexibility</a:t>
            </a:r>
          </a:p>
          <a:p>
            <a:pPr lvl="1"/>
            <a:r>
              <a:rPr lang="en-US" dirty="0" smtClean="0"/>
              <a:t>Speed and elasticity are paramount</a:t>
            </a:r>
          </a:p>
          <a:p>
            <a:pPr lvl="1"/>
            <a:r>
              <a:rPr lang="en-US" dirty="0" err="1" smtClean="0"/>
              <a:t>SafeSend</a:t>
            </a:r>
            <a:r>
              <a:rPr lang="en-US" dirty="0" smtClean="0"/>
              <a:t> is just too slow and too rigid: Basis of Brewer’s famous CAP conjecture (and theorem)</a:t>
            </a:r>
          </a:p>
          <a:p>
            <a:pPr lvl="1"/>
            <a:endParaRPr lang="en-US" dirty="0"/>
          </a:p>
          <a:p>
            <a:r>
              <a:rPr lang="en-US" dirty="0"/>
              <a:t>Let’s look at a use case in which being flexible is key to achieving performance and </a:t>
            </a:r>
            <a:r>
              <a:rPr lang="en-US" dirty="0" smtClean="0"/>
              <a:t>scalability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42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traight Connector 136"/>
          <p:cNvCxnSpPr/>
          <p:nvPr/>
        </p:nvCxnSpPr>
        <p:spPr>
          <a:xfrm>
            <a:off x="6324600" y="3200400"/>
            <a:ext cx="411480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Ken\AppData\Local\Microsoft\Windows\Temporary Internet Files\Content.IE5\DV4QT7JI\MC9003590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2133600"/>
            <a:ext cx="1609178" cy="2286000"/>
          </a:xfrm>
          <a:prstGeom prst="rect">
            <a:avLst/>
          </a:prstGeom>
          <a:noFill/>
        </p:spPr>
      </p:pic>
      <p:pic>
        <p:nvPicPr>
          <p:cNvPr id="3083" name="Picture 11" descr="C:\Users\Ken\AppData\Local\Microsoft\Windows\Temporary Internet Files\Content.IE5\GI67AESF\MC90023269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5361" y="2133600"/>
            <a:ext cx="1201038" cy="1447800"/>
          </a:xfrm>
          <a:prstGeom prst="rect">
            <a:avLst/>
          </a:prstGeom>
          <a:noFill/>
        </p:spPr>
      </p:pic>
      <p:pic>
        <p:nvPicPr>
          <p:cNvPr id="3085" name="Picture 13" descr="C:\Users\Ken\AppData\Local\Microsoft\Windows\Temporary Internet Files\Content.IE5\GI67AESF\MC90025048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33801" y="2514600"/>
            <a:ext cx="1170161" cy="1501296"/>
          </a:xfrm>
          <a:prstGeom prst="rect">
            <a:avLst/>
          </a:prstGeom>
          <a:noFill/>
        </p:spPr>
      </p:pic>
      <p:pic>
        <p:nvPicPr>
          <p:cNvPr id="3091" name="Picture 19" descr="C:\Users\Ken\AppData\Local\Microsoft\Windows\Temporary Internet Files\Content.IE5\9GA6NHYH\MC90018727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1752601"/>
            <a:ext cx="1001268" cy="1812341"/>
          </a:xfrm>
          <a:prstGeom prst="rect">
            <a:avLst/>
          </a:prstGeom>
          <a:noFill/>
        </p:spPr>
      </p:pic>
      <p:pic>
        <p:nvPicPr>
          <p:cNvPr id="3084" name="Picture 12" descr="C:\Users\Ken\AppData\Local\Microsoft\Windows\Temporary Internet Files\Content.IE5\DV4QT7JI\MC90002288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1" y="3124201"/>
            <a:ext cx="1975269" cy="1473403"/>
          </a:xfrm>
          <a:prstGeom prst="rect">
            <a:avLst/>
          </a:prstGeom>
          <a:noFill/>
        </p:spPr>
      </p:pic>
      <p:pic>
        <p:nvPicPr>
          <p:cNvPr id="3094" name="Picture 22" descr="C:\Users\Ken\AppData\Local\Microsoft\Windows\Temporary Internet Files\Content.IE5\L6RIYC4N\MC900016731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75973" y="2971800"/>
            <a:ext cx="488481" cy="457200"/>
          </a:xfrm>
          <a:prstGeom prst="rect">
            <a:avLst/>
          </a:prstGeom>
          <a:noFill/>
        </p:spPr>
      </p:pic>
      <p:grpSp>
        <p:nvGrpSpPr>
          <p:cNvPr id="96" name="Group 95"/>
          <p:cNvGrpSpPr/>
          <p:nvPr/>
        </p:nvGrpSpPr>
        <p:grpSpPr>
          <a:xfrm>
            <a:off x="8229600" y="2209801"/>
            <a:ext cx="533400" cy="468313"/>
            <a:chOff x="3344862" y="2033587"/>
            <a:chExt cx="533400" cy="468313"/>
          </a:xfrm>
        </p:grpSpPr>
        <p:sp>
          <p:nvSpPr>
            <p:cNvPr id="3096" name="AutoShape 24"/>
            <p:cNvSpPr>
              <a:spLocks noChangeAspect="1" noChangeArrowheads="1" noTextEdit="1"/>
            </p:cNvSpPr>
            <p:nvPr/>
          </p:nvSpPr>
          <p:spPr bwMode="auto">
            <a:xfrm>
              <a:off x="3344862" y="2033587"/>
              <a:ext cx="533400" cy="468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3409950" y="2132012"/>
              <a:ext cx="276225" cy="177800"/>
            </a:xfrm>
            <a:custGeom>
              <a:avLst/>
              <a:gdLst/>
              <a:ahLst/>
              <a:cxnLst>
                <a:cxn ang="0">
                  <a:pos x="180" y="670"/>
                </a:cxn>
                <a:cxn ang="0">
                  <a:pos x="169" y="662"/>
                </a:cxn>
                <a:cxn ang="0">
                  <a:pos x="149" y="647"/>
                </a:cxn>
                <a:cxn ang="0">
                  <a:pos x="124" y="625"/>
                </a:cxn>
                <a:cxn ang="0">
                  <a:pos x="95" y="596"/>
                </a:cxn>
                <a:cxn ang="0">
                  <a:pos x="66" y="561"/>
                </a:cxn>
                <a:cxn ang="0">
                  <a:pos x="40" y="521"/>
                </a:cxn>
                <a:cxn ang="0">
                  <a:pos x="19" y="475"/>
                </a:cxn>
                <a:cxn ang="0">
                  <a:pos x="5" y="425"/>
                </a:cxn>
                <a:cxn ang="0">
                  <a:pos x="0" y="369"/>
                </a:cxn>
                <a:cxn ang="0">
                  <a:pos x="2" y="309"/>
                </a:cxn>
                <a:cxn ang="0">
                  <a:pos x="13" y="247"/>
                </a:cxn>
                <a:cxn ang="0">
                  <a:pos x="34" y="189"/>
                </a:cxn>
                <a:cxn ang="0">
                  <a:pos x="64" y="133"/>
                </a:cxn>
                <a:cxn ang="0">
                  <a:pos x="106" y="84"/>
                </a:cxn>
                <a:cxn ang="0">
                  <a:pos x="158" y="44"/>
                </a:cxn>
                <a:cxn ang="0">
                  <a:pos x="208" y="21"/>
                </a:cxn>
                <a:cxn ang="0">
                  <a:pos x="251" y="11"/>
                </a:cxn>
                <a:cxn ang="0">
                  <a:pos x="304" y="4"/>
                </a:cxn>
                <a:cxn ang="0">
                  <a:pos x="364" y="1"/>
                </a:cxn>
                <a:cxn ang="0">
                  <a:pos x="430" y="0"/>
                </a:cxn>
                <a:cxn ang="0">
                  <a:pos x="500" y="1"/>
                </a:cxn>
                <a:cxn ang="0">
                  <a:pos x="572" y="4"/>
                </a:cxn>
                <a:cxn ang="0">
                  <a:pos x="645" y="9"/>
                </a:cxn>
                <a:cxn ang="0">
                  <a:pos x="717" y="14"/>
                </a:cxn>
                <a:cxn ang="0">
                  <a:pos x="785" y="21"/>
                </a:cxn>
                <a:cxn ang="0">
                  <a:pos x="849" y="27"/>
                </a:cxn>
                <a:cxn ang="0">
                  <a:pos x="906" y="35"/>
                </a:cxn>
                <a:cxn ang="0">
                  <a:pos x="956" y="41"/>
                </a:cxn>
                <a:cxn ang="0">
                  <a:pos x="997" y="46"/>
                </a:cxn>
                <a:cxn ang="0">
                  <a:pos x="1024" y="50"/>
                </a:cxn>
                <a:cxn ang="0">
                  <a:pos x="1039" y="52"/>
                </a:cxn>
                <a:cxn ang="0">
                  <a:pos x="1007" y="71"/>
                </a:cxn>
                <a:cxn ang="0">
                  <a:pos x="1000" y="71"/>
                </a:cxn>
                <a:cxn ang="0">
                  <a:pos x="977" y="70"/>
                </a:cxn>
                <a:cxn ang="0">
                  <a:pos x="944" y="68"/>
                </a:cxn>
                <a:cxn ang="0">
                  <a:pos x="900" y="66"/>
                </a:cxn>
                <a:cxn ang="0">
                  <a:pos x="848" y="64"/>
                </a:cxn>
                <a:cxn ang="0">
                  <a:pos x="789" y="62"/>
                </a:cxn>
                <a:cxn ang="0">
                  <a:pos x="725" y="60"/>
                </a:cxn>
                <a:cxn ang="0">
                  <a:pos x="657" y="58"/>
                </a:cxn>
                <a:cxn ang="0">
                  <a:pos x="589" y="56"/>
                </a:cxn>
                <a:cxn ang="0">
                  <a:pos x="520" y="56"/>
                </a:cxn>
                <a:cxn ang="0">
                  <a:pos x="454" y="55"/>
                </a:cxn>
                <a:cxn ang="0">
                  <a:pos x="393" y="56"/>
                </a:cxn>
                <a:cxn ang="0">
                  <a:pos x="337" y="58"/>
                </a:cxn>
                <a:cxn ang="0">
                  <a:pos x="288" y="61"/>
                </a:cxn>
                <a:cxn ang="0">
                  <a:pos x="249" y="65"/>
                </a:cxn>
                <a:cxn ang="0">
                  <a:pos x="221" y="71"/>
                </a:cxn>
                <a:cxn ang="0">
                  <a:pos x="157" y="133"/>
                </a:cxn>
                <a:cxn ang="0">
                  <a:pos x="136" y="241"/>
                </a:cxn>
                <a:cxn ang="0">
                  <a:pos x="152" y="358"/>
                </a:cxn>
                <a:cxn ang="0">
                  <a:pos x="200" y="443"/>
                </a:cxn>
                <a:cxn ang="0">
                  <a:pos x="230" y="467"/>
                </a:cxn>
                <a:cxn ang="0">
                  <a:pos x="262" y="486"/>
                </a:cxn>
                <a:cxn ang="0">
                  <a:pos x="291" y="499"/>
                </a:cxn>
                <a:cxn ang="0">
                  <a:pos x="319" y="508"/>
                </a:cxn>
                <a:cxn ang="0">
                  <a:pos x="342" y="513"/>
                </a:cxn>
                <a:cxn ang="0">
                  <a:pos x="360" y="515"/>
                </a:cxn>
                <a:cxn ang="0">
                  <a:pos x="372" y="516"/>
                </a:cxn>
                <a:cxn ang="0">
                  <a:pos x="376" y="516"/>
                </a:cxn>
              </a:cxnLst>
              <a:rect l="0" t="0" r="r" b="b"/>
              <a:pathLst>
                <a:path w="1041" h="671">
                  <a:moveTo>
                    <a:pt x="182" y="671"/>
                  </a:moveTo>
                  <a:lnTo>
                    <a:pt x="180" y="670"/>
                  </a:lnTo>
                  <a:lnTo>
                    <a:pt x="176" y="667"/>
                  </a:lnTo>
                  <a:lnTo>
                    <a:pt x="169" y="662"/>
                  </a:lnTo>
                  <a:lnTo>
                    <a:pt x="160" y="656"/>
                  </a:lnTo>
                  <a:lnTo>
                    <a:pt x="149" y="647"/>
                  </a:lnTo>
                  <a:lnTo>
                    <a:pt x="137" y="637"/>
                  </a:lnTo>
                  <a:lnTo>
                    <a:pt x="124" y="625"/>
                  </a:lnTo>
                  <a:lnTo>
                    <a:pt x="110" y="611"/>
                  </a:lnTo>
                  <a:lnTo>
                    <a:pt x="95" y="596"/>
                  </a:lnTo>
                  <a:lnTo>
                    <a:pt x="80" y="579"/>
                  </a:lnTo>
                  <a:lnTo>
                    <a:pt x="66" y="561"/>
                  </a:lnTo>
                  <a:lnTo>
                    <a:pt x="53" y="541"/>
                  </a:lnTo>
                  <a:lnTo>
                    <a:pt x="40" y="521"/>
                  </a:lnTo>
                  <a:lnTo>
                    <a:pt x="29" y="499"/>
                  </a:lnTo>
                  <a:lnTo>
                    <a:pt x="19" y="475"/>
                  </a:lnTo>
                  <a:lnTo>
                    <a:pt x="11" y="451"/>
                  </a:lnTo>
                  <a:lnTo>
                    <a:pt x="5" y="425"/>
                  </a:lnTo>
                  <a:lnTo>
                    <a:pt x="2" y="397"/>
                  </a:lnTo>
                  <a:lnTo>
                    <a:pt x="0" y="369"/>
                  </a:lnTo>
                  <a:lnTo>
                    <a:pt x="0" y="340"/>
                  </a:lnTo>
                  <a:lnTo>
                    <a:pt x="2" y="309"/>
                  </a:lnTo>
                  <a:lnTo>
                    <a:pt x="6" y="279"/>
                  </a:lnTo>
                  <a:lnTo>
                    <a:pt x="13" y="247"/>
                  </a:lnTo>
                  <a:lnTo>
                    <a:pt x="23" y="218"/>
                  </a:lnTo>
                  <a:lnTo>
                    <a:pt x="34" y="189"/>
                  </a:lnTo>
                  <a:lnTo>
                    <a:pt x="48" y="160"/>
                  </a:lnTo>
                  <a:lnTo>
                    <a:pt x="64" y="133"/>
                  </a:lnTo>
                  <a:lnTo>
                    <a:pt x="83" y="108"/>
                  </a:lnTo>
                  <a:lnTo>
                    <a:pt x="106" y="84"/>
                  </a:lnTo>
                  <a:lnTo>
                    <a:pt x="131" y="63"/>
                  </a:lnTo>
                  <a:lnTo>
                    <a:pt x="158" y="44"/>
                  </a:lnTo>
                  <a:lnTo>
                    <a:pt x="190" y="28"/>
                  </a:lnTo>
                  <a:lnTo>
                    <a:pt x="208" y="21"/>
                  </a:lnTo>
                  <a:lnTo>
                    <a:pt x="228" y="16"/>
                  </a:lnTo>
                  <a:lnTo>
                    <a:pt x="251" y="11"/>
                  </a:lnTo>
                  <a:lnTo>
                    <a:pt x="276" y="7"/>
                  </a:lnTo>
                  <a:lnTo>
                    <a:pt x="304" y="4"/>
                  </a:lnTo>
                  <a:lnTo>
                    <a:pt x="333" y="2"/>
                  </a:lnTo>
                  <a:lnTo>
                    <a:pt x="364" y="1"/>
                  </a:lnTo>
                  <a:lnTo>
                    <a:pt x="397" y="0"/>
                  </a:lnTo>
                  <a:lnTo>
                    <a:pt x="430" y="0"/>
                  </a:lnTo>
                  <a:lnTo>
                    <a:pt x="465" y="0"/>
                  </a:lnTo>
                  <a:lnTo>
                    <a:pt x="500" y="1"/>
                  </a:lnTo>
                  <a:lnTo>
                    <a:pt x="535" y="2"/>
                  </a:lnTo>
                  <a:lnTo>
                    <a:pt x="572" y="4"/>
                  </a:lnTo>
                  <a:lnTo>
                    <a:pt x="608" y="6"/>
                  </a:lnTo>
                  <a:lnTo>
                    <a:pt x="645" y="9"/>
                  </a:lnTo>
                  <a:lnTo>
                    <a:pt x="681" y="11"/>
                  </a:lnTo>
                  <a:lnTo>
                    <a:pt x="717" y="14"/>
                  </a:lnTo>
                  <a:lnTo>
                    <a:pt x="751" y="17"/>
                  </a:lnTo>
                  <a:lnTo>
                    <a:pt x="785" y="21"/>
                  </a:lnTo>
                  <a:lnTo>
                    <a:pt x="818" y="24"/>
                  </a:lnTo>
                  <a:lnTo>
                    <a:pt x="849" y="27"/>
                  </a:lnTo>
                  <a:lnTo>
                    <a:pt x="879" y="31"/>
                  </a:lnTo>
                  <a:lnTo>
                    <a:pt x="906" y="35"/>
                  </a:lnTo>
                  <a:lnTo>
                    <a:pt x="933" y="38"/>
                  </a:lnTo>
                  <a:lnTo>
                    <a:pt x="956" y="41"/>
                  </a:lnTo>
                  <a:lnTo>
                    <a:pt x="977" y="43"/>
                  </a:lnTo>
                  <a:lnTo>
                    <a:pt x="997" y="46"/>
                  </a:lnTo>
                  <a:lnTo>
                    <a:pt x="1012" y="48"/>
                  </a:lnTo>
                  <a:lnTo>
                    <a:pt x="1024" y="50"/>
                  </a:lnTo>
                  <a:lnTo>
                    <a:pt x="1033" y="51"/>
                  </a:lnTo>
                  <a:lnTo>
                    <a:pt x="1039" y="52"/>
                  </a:lnTo>
                  <a:lnTo>
                    <a:pt x="1041" y="52"/>
                  </a:lnTo>
                  <a:lnTo>
                    <a:pt x="1007" y="71"/>
                  </a:lnTo>
                  <a:lnTo>
                    <a:pt x="1005" y="71"/>
                  </a:lnTo>
                  <a:lnTo>
                    <a:pt x="1000" y="71"/>
                  </a:lnTo>
                  <a:lnTo>
                    <a:pt x="991" y="70"/>
                  </a:lnTo>
                  <a:lnTo>
                    <a:pt x="977" y="70"/>
                  </a:lnTo>
                  <a:lnTo>
                    <a:pt x="962" y="69"/>
                  </a:lnTo>
                  <a:lnTo>
                    <a:pt x="944" y="68"/>
                  </a:lnTo>
                  <a:lnTo>
                    <a:pt x="924" y="67"/>
                  </a:lnTo>
                  <a:lnTo>
                    <a:pt x="900" y="66"/>
                  </a:lnTo>
                  <a:lnTo>
                    <a:pt x="875" y="65"/>
                  </a:lnTo>
                  <a:lnTo>
                    <a:pt x="848" y="64"/>
                  </a:lnTo>
                  <a:lnTo>
                    <a:pt x="819" y="63"/>
                  </a:lnTo>
                  <a:lnTo>
                    <a:pt x="789" y="62"/>
                  </a:lnTo>
                  <a:lnTo>
                    <a:pt x="757" y="61"/>
                  </a:lnTo>
                  <a:lnTo>
                    <a:pt x="725" y="60"/>
                  </a:lnTo>
                  <a:lnTo>
                    <a:pt x="692" y="59"/>
                  </a:lnTo>
                  <a:lnTo>
                    <a:pt x="657" y="58"/>
                  </a:lnTo>
                  <a:lnTo>
                    <a:pt x="623" y="57"/>
                  </a:lnTo>
                  <a:lnTo>
                    <a:pt x="589" y="56"/>
                  </a:lnTo>
                  <a:lnTo>
                    <a:pt x="555" y="56"/>
                  </a:lnTo>
                  <a:lnTo>
                    <a:pt x="520" y="56"/>
                  </a:lnTo>
                  <a:lnTo>
                    <a:pt x="487" y="55"/>
                  </a:lnTo>
                  <a:lnTo>
                    <a:pt x="454" y="55"/>
                  </a:lnTo>
                  <a:lnTo>
                    <a:pt x="423" y="56"/>
                  </a:lnTo>
                  <a:lnTo>
                    <a:pt x="393" y="56"/>
                  </a:lnTo>
                  <a:lnTo>
                    <a:pt x="364" y="57"/>
                  </a:lnTo>
                  <a:lnTo>
                    <a:pt x="337" y="58"/>
                  </a:lnTo>
                  <a:lnTo>
                    <a:pt x="311" y="59"/>
                  </a:lnTo>
                  <a:lnTo>
                    <a:pt x="288" y="61"/>
                  </a:lnTo>
                  <a:lnTo>
                    <a:pt x="267" y="63"/>
                  </a:lnTo>
                  <a:lnTo>
                    <a:pt x="249" y="65"/>
                  </a:lnTo>
                  <a:lnTo>
                    <a:pt x="233" y="68"/>
                  </a:lnTo>
                  <a:lnTo>
                    <a:pt x="221" y="71"/>
                  </a:lnTo>
                  <a:lnTo>
                    <a:pt x="184" y="93"/>
                  </a:lnTo>
                  <a:lnTo>
                    <a:pt x="157" y="133"/>
                  </a:lnTo>
                  <a:lnTo>
                    <a:pt x="141" y="184"/>
                  </a:lnTo>
                  <a:lnTo>
                    <a:pt x="136" y="241"/>
                  </a:lnTo>
                  <a:lnTo>
                    <a:pt x="140" y="301"/>
                  </a:lnTo>
                  <a:lnTo>
                    <a:pt x="152" y="358"/>
                  </a:lnTo>
                  <a:lnTo>
                    <a:pt x="173" y="407"/>
                  </a:lnTo>
                  <a:lnTo>
                    <a:pt x="200" y="443"/>
                  </a:lnTo>
                  <a:lnTo>
                    <a:pt x="215" y="456"/>
                  </a:lnTo>
                  <a:lnTo>
                    <a:pt x="230" y="467"/>
                  </a:lnTo>
                  <a:lnTo>
                    <a:pt x="247" y="478"/>
                  </a:lnTo>
                  <a:lnTo>
                    <a:pt x="262" y="486"/>
                  </a:lnTo>
                  <a:lnTo>
                    <a:pt x="277" y="493"/>
                  </a:lnTo>
                  <a:lnTo>
                    <a:pt x="291" y="499"/>
                  </a:lnTo>
                  <a:lnTo>
                    <a:pt x="305" y="504"/>
                  </a:lnTo>
                  <a:lnTo>
                    <a:pt x="319" y="508"/>
                  </a:lnTo>
                  <a:lnTo>
                    <a:pt x="331" y="511"/>
                  </a:lnTo>
                  <a:lnTo>
                    <a:pt x="342" y="513"/>
                  </a:lnTo>
                  <a:lnTo>
                    <a:pt x="352" y="514"/>
                  </a:lnTo>
                  <a:lnTo>
                    <a:pt x="360" y="515"/>
                  </a:lnTo>
                  <a:lnTo>
                    <a:pt x="367" y="516"/>
                  </a:lnTo>
                  <a:lnTo>
                    <a:pt x="372" y="516"/>
                  </a:lnTo>
                  <a:lnTo>
                    <a:pt x="375" y="516"/>
                  </a:lnTo>
                  <a:lnTo>
                    <a:pt x="376" y="516"/>
                  </a:lnTo>
                  <a:lnTo>
                    <a:pt x="182" y="6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3713162" y="2052637"/>
              <a:ext cx="161925" cy="193675"/>
            </a:xfrm>
            <a:custGeom>
              <a:avLst/>
              <a:gdLst/>
              <a:ahLst/>
              <a:cxnLst>
                <a:cxn ang="0">
                  <a:pos x="146" y="510"/>
                </a:cxn>
                <a:cxn ang="0">
                  <a:pos x="110" y="504"/>
                </a:cxn>
                <a:cxn ang="0">
                  <a:pos x="64" y="488"/>
                </a:cxn>
                <a:cxn ang="0">
                  <a:pos x="20" y="459"/>
                </a:cxn>
                <a:cxn ang="0">
                  <a:pos x="0" y="413"/>
                </a:cxn>
                <a:cxn ang="0">
                  <a:pos x="20" y="340"/>
                </a:cxn>
                <a:cxn ang="0">
                  <a:pos x="83" y="288"/>
                </a:cxn>
                <a:cxn ang="0">
                  <a:pos x="162" y="279"/>
                </a:cxn>
                <a:cxn ang="0">
                  <a:pos x="241" y="295"/>
                </a:cxn>
                <a:cxn ang="0">
                  <a:pos x="301" y="317"/>
                </a:cxn>
                <a:cxn ang="0">
                  <a:pos x="324" y="329"/>
                </a:cxn>
                <a:cxn ang="0">
                  <a:pos x="301" y="321"/>
                </a:cxn>
                <a:cxn ang="0">
                  <a:pos x="248" y="298"/>
                </a:cxn>
                <a:cxn ang="0">
                  <a:pos x="188" y="262"/>
                </a:cxn>
                <a:cxn ang="0">
                  <a:pos x="148" y="213"/>
                </a:cxn>
                <a:cxn ang="0">
                  <a:pos x="149" y="154"/>
                </a:cxn>
                <a:cxn ang="0">
                  <a:pos x="205" y="89"/>
                </a:cxn>
                <a:cxn ang="0">
                  <a:pos x="265" y="66"/>
                </a:cxn>
                <a:cxn ang="0">
                  <a:pos x="316" y="75"/>
                </a:cxn>
                <a:cxn ang="0">
                  <a:pos x="354" y="99"/>
                </a:cxn>
                <a:cxn ang="0">
                  <a:pos x="377" y="122"/>
                </a:cxn>
                <a:cxn ang="0">
                  <a:pos x="382" y="120"/>
                </a:cxn>
                <a:cxn ang="0">
                  <a:pos x="397" y="41"/>
                </a:cxn>
                <a:cxn ang="0">
                  <a:pos x="477" y="1"/>
                </a:cxn>
                <a:cxn ang="0">
                  <a:pos x="566" y="50"/>
                </a:cxn>
                <a:cxn ang="0">
                  <a:pos x="601" y="84"/>
                </a:cxn>
                <a:cxn ang="0">
                  <a:pos x="612" y="112"/>
                </a:cxn>
                <a:cxn ang="0">
                  <a:pos x="607" y="133"/>
                </a:cxn>
                <a:cxn ang="0">
                  <a:pos x="592" y="149"/>
                </a:cxn>
                <a:cxn ang="0">
                  <a:pos x="561" y="167"/>
                </a:cxn>
                <a:cxn ang="0">
                  <a:pos x="504" y="185"/>
                </a:cxn>
                <a:cxn ang="0">
                  <a:pos x="467" y="194"/>
                </a:cxn>
                <a:cxn ang="0">
                  <a:pos x="480" y="204"/>
                </a:cxn>
                <a:cxn ang="0">
                  <a:pos x="525" y="252"/>
                </a:cxn>
                <a:cxn ang="0">
                  <a:pos x="522" y="337"/>
                </a:cxn>
                <a:cxn ang="0">
                  <a:pos x="505" y="361"/>
                </a:cxn>
                <a:cxn ang="0">
                  <a:pos x="465" y="388"/>
                </a:cxn>
                <a:cxn ang="0">
                  <a:pos x="418" y="390"/>
                </a:cxn>
                <a:cxn ang="0">
                  <a:pos x="398" y="383"/>
                </a:cxn>
                <a:cxn ang="0">
                  <a:pos x="431" y="402"/>
                </a:cxn>
                <a:cxn ang="0">
                  <a:pos x="488" y="457"/>
                </a:cxn>
                <a:cxn ang="0">
                  <a:pos x="506" y="524"/>
                </a:cxn>
                <a:cxn ang="0">
                  <a:pos x="494" y="565"/>
                </a:cxn>
                <a:cxn ang="0">
                  <a:pos x="463" y="609"/>
                </a:cxn>
                <a:cxn ang="0">
                  <a:pos x="413" y="650"/>
                </a:cxn>
                <a:cxn ang="0">
                  <a:pos x="364" y="658"/>
                </a:cxn>
                <a:cxn ang="0">
                  <a:pos x="320" y="645"/>
                </a:cxn>
                <a:cxn ang="0">
                  <a:pos x="287" y="621"/>
                </a:cxn>
                <a:cxn ang="0">
                  <a:pos x="266" y="602"/>
                </a:cxn>
                <a:cxn ang="0">
                  <a:pos x="290" y="686"/>
                </a:cxn>
                <a:cxn ang="0">
                  <a:pos x="48" y="593"/>
                </a:cxn>
              </a:cxnLst>
              <a:rect l="0" t="0" r="r" b="b"/>
              <a:pathLst>
                <a:path w="612" h="733">
                  <a:moveTo>
                    <a:pt x="154" y="511"/>
                  </a:moveTo>
                  <a:lnTo>
                    <a:pt x="152" y="511"/>
                  </a:lnTo>
                  <a:lnTo>
                    <a:pt x="146" y="510"/>
                  </a:lnTo>
                  <a:lnTo>
                    <a:pt x="137" y="509"/>
                  </a:lnTo>
                  <a:lnTo>
                    <a:pt x="124" y="507"/>
                  </a:lnTo>
                  <a:lnTo>
                    <a:pt x="110" y="504"/>
                  </a:lnTo>
                  <a:lnTo>
                    <a:pt x="95" y="500"/>
                  </a:lnTo>
                  <a:lnTo>
                    <a:pt x="79" y="495"/>
                  </a:lnTo>
                  <a:lnTo>
                    <a:pt x="64" y="488"/>
                  </a:lnTo>
                  <a:lnTo>
                    <a:pt x="47" y="479"/>
                  </a:lnTo>
                  <a:lnTo>
                    <a:pt x="33" y="470"/>
                  </a:lnTo>
                  <a:lnTo>
                    <a:pt x="20" y="459"/>
                  </a:lnTo>
                  <a:lnTo>
                    <a:pt x="10" y="445"/>
                  </a:lnTo>
                  <a:lnTo>
                    <a:pt x="3" y="430"/>
                  </a:lnTo>
                  <a:lnTo>
                    <a:pt x="0" y="413"/>
                  </a:lnTo>
                  <a:lnTo>
                    <a:pt x="0" y="392"/>
                  </a:lnTo>
                  <a:lnTo>
                    <a:pt x="6" y="370"/>
                  </a:lnTo>
                  <a:lnTo>
                    <a:pt x="20" y="340"/>
                  </a:lnTo>
                  <a:lnTo>
                    <a:pt x="38" y="316"/>
                  </a:lnTo>
                  <a:lnTo>
                    <a:pt x="59" y="299"/>
                  </a:lnTo>
                  <a:lnTo>
                    <a:pt x="83" y="288"/>
                  </a:lnTo>
                  <a:lnTo>
                    <a:pt x="108" y="281"/>
                  </a:lnTo>
                  <a:lnTo>
                    <a:pt x="134" y="278"/>
                  </a:lnTo>
                  <a:lnTo>
                    <a:pt x="162" y="279"/>
                  </a:lnTo>
                  <a:lnTo>
                    <a:pt x="189" y="282"/>
                  </a:lnTo>
                  <a:lnTo>
                    <a:pt x="216" y="288"/>
                  </a:lnTo>
                  <a:lnTo>
                    <a:pt x="241" y="295"/>
                  </a:lnTo>
                  <a:lnTo>
                    <a:pt x="263" y="302"/>
                  </a:lnTo>
                  <a:lnTo>
                    <a:pt x="283" y="310"/>
                  </a:lnTo>
                  <a:lnTo>
                    <a:pt x="301" y="317"/>
                  </a:lnTo>
                  <a:lnTo>
                    <a:pt x="313" y="323"/>
                  </a:lnTo>
                  <a:lnTo>
                    <a:pt x="321" y="327"/>
                  </a:lnTo>
                  <a:lnTo>
                    <a:pt x="324" y="329"/>
                  </a:lnTo>
                  <a:lnTo>
                    <a:pt x="321" y="328"/>
                  </a:lnTo>
                  <a:lnTo>
                    <a:pt x="313" y="325"/>
                  </a:lnTo>
                  <a:lnTo>
                    <a:pt x="301" y="321"/>
                  </a:lnTo>
                  <a:lnTo>
                    <a:pt x="286" y="315"/>
                  </a:lnTo>
                  <a:lnTo>
                    <a:pt x="267" y="308"/>
                  </a:lnTo>
                  <a:lnTo>
                    <a:pt x="248" y="298"/>
                  </a:lnTo>
                  <a:lnTo>
                    <a:pt x="228" y="288"/>
                  </a:lnTo>
                  <a:lnTo>
                    <a:pt x="207" y="276"/>
                  </a:lnTo>
                  <a:lnTo>
                    <a:pt x="188" y="262"/>
                  </a:lnTo>
                  <a:lnTo>
                    <a:pt x="172" y="247"/>
                  </a:lnTo>
                  <a:lnTo>
                    <a:pt x="158" y="231"/>
                  </a:lnTo>
                  <a:lnTo>
                    <a:pt x="148" y="213"/>
                  </a:lnTo>
                  <a:lnTo>
                    <a:pt x="142" y="195"/>
                  </a:lnTo>
                  <a:lnTo>
                    <a:pt x="143" y="174"/>
                  </a:lnTo>
                  <a:lnTo>
                    <a:pt x="149" y="154"/>
                  </a:lnTo>
                  <a:lnTo>
                    <a:pt x="163" y="132"/>
                  </a:lnTo>
                  <a:lnTo>
                    <a:pt x="184" y="107"/>
                  </a:lnTo>
                  <a:lnTo>
                    <a:pt x="205" y="89"/>
                  </a:lnTo>
                  <a:lnTo>
                    <a:pt x="227" y="77"/>
                  </a:lnTo>
                  <a:lnTo>
                    <a:pt x="246" y="70"/>
                  </a:lnTo>
                  <a:lnTo>
                    <a:pt x="265" y="66"/>
                  </a:lnTo>
                  <a:lnTo>
                    <a:pt x="283" y="66"/>
                  </a:lnTo>
                  <a:lnTo>
                    <a:pt x="301" y="70"/>
                  </a:lnTo>
                  <a:lnTo>
                    <a:pt x="316" y="75"/>
                  </a:lnTo>
                  <a:lnTo>
                    <a:pt x="330" y="82"/>
                  </a:lnTo>
                  <a:lnTo>
                    <a:pt x="343" y="90"/>
                  </a:lnTo>
                  <a:lnTo>
                    <a:pt x="354" y="99"/>
                  </a:lnTo>
                  <a:lnTo>
                    <a:pt x="364" y="107"/>
                  </a:lnTo>
                  <a:lnTo>
                    <a:pt x="372" y="116"/>
                  </a:lnTo>
                  <a:lnTo>
                    <a:pt x="377" y="122"/>
                  </a:lnTo>
                  <a:lnTo>
                    <a:pt x="381" y="126"/>
                  </a:lnTo>
                  <a:lnTo>
                    <a:pt x="382" y="128"/>
                  </a:lnTo>
                  <a:lnTo>
                    <a:pt x="382" y="120"/>
                  </a:lnTo>
                  <a:lnTo>
                    <a:pt x="383" y="98"/>
                  </a:lnTo>
                  <a:lnTo>
                    <a:pt x="387" y="70"/>
                  </a:lnTo>
                  <a:lnTo>
                    <a:pt x="397" y="41"/>
                  </a:lnTo>
                  <a:lnTo>
                    <a:pt x="413" y="15"/>
                  </a:lnTo>
                  <a:lnTo>
                    <a:pt x="440" y="0"/>
                  </a:lnTo>
                  <a:lnTo>
                    <a:pt x="477" y="1"/>
                  </a:lnTo>
                  <a:lnTo>
                    <a:pt x="528" y="23"/>
                  </a:lnTo>
                  <a:lnTo>
                    <a:pt x="549" y="36"/>
                  </a:lnTo>
                  <a:lnTo>
                    <a:pt x="566" y="50"/>
                  </a:lnTo>
                  <a:lnTo>
                    <a:pt x="580" y="62"/>
                  </a:lnTo>
                  <a:lnTo>
                    <a:pt x="593" y="73"/>
                  </a:lnTo>
                  <a:lnTo>
                    <a:pt x="601" y="84"/>
                  </a:lnTo>
                  <a:lnTo>
                    <a:pt x="607" y="94"/>
                  </a:lnTo>
                  <a:lnTo>
                    <a:pt x="611" y="103"/>
                  </a:lnTo>
                  <a:lnTo>
                    <a:pt x="612" y="112"/>
                  </a:lnTo>
                  <a:lnTo>
                    <a:pt x="611" y="120"/>
                  </a:lnTo>
                  <a:lnTo>
                    <a:pt x="610" y="126"/>
                  </a:lnTo>
                  <a:lnTo>
                    <a:pt x="607" y="133"/>
                  </a:lnTo>
                  <a:lnTo>
                    <a:pt x="603" y="138"/>
                  </a:lnTo>
                  <a:lnTo>
                    <a:pt x="598" y="144"/>
                  </a:lnTo>
                  <a:lnTo>
                    <a:pt x="592" y="149"/>
                  </a:lnTo>
                  <a:lnTo>
                    <a:pt x="586" y="154"/>
                  </a:lnTo>
                  <a:lnTo>
                    <a:pt x="578" y="158"/>
                  </a:lnTo>
                  <a:lnTo>
                    <a:pt x="561" y="167"/>
                  </a:lnTo>
                  <a:lnTo>
                    <a:pt x="542" y="174"/>
                  </a:lnTo>
                  <a:lnTo>
                    <a:pt x="523" y="180"/>
                  </a:lnTo>
                  <a:lnTo>
                    <a:pt x="504" y="185"/>
                  </a:lnTo>
                  <a:lnTo>
                    <a:pt x="488" y="190"/>
                  </a:lnTo>
                  <a:lnTo>
                    <a:pt x="476" y="192"/>
                  </a:lnTo>
                  <a:lnTo>
                    <a:pt x="467" y="194"/>
                  </a:lnTo>
                  <a:lnTo>
                    <a:pt x="464" y="194"/>
                  </a:lnTo>
                  <a:lnTo>
                    <a:pt x="468" y="196"/>
                  </a:lnTo>
                  <a:lnTo>
                    <a:pt x="480" y="204"/>
                  </a:lnTo>
                  <a:lnTo>
                    <a:pt x="495" y="215"/>
                  </a:lnTo>
                  <a:lnTo>
                    <a:pt x="512" y="231"/>
                  </a:lnTo>
                  <a:lnTo>
                    <a:pt x="525" y="252"/>
                  </a:lnTo>
                  <a:lnTo>
                    <a:pt x="533" y="277"/>
                  </a:lnTo>
                  <a:lnTo>
                    <a:pt x="533" y="305"/>
                  </a:lnTo>
                  <a:lnTo>
                    <a:pt x="522" y="337"/>
                  </a:lnTo>
                  <a:lnTo>
                    <a:pt x="517" y="346"/>
                  </a:lnTo>
                  <a:lnTo>
                    <a:pt x="511" y="354"/>
                  </a:lnTo>
                  <a:lnTo>
                    <a:pt x="505" y="361"/>
                  </a:lnTo>
                  <a:lnTo>
                    <a:pt x="499" y="367"/>
                  </a:lnTo>
                  <a:lnTo>
                    <a:pt x="482" y="380"/>
                  </a:lnTo>
                  <a:lnTo>
                    <a:pt x="465" y="388"/>
                  </a:lnTo>
                  <a:lnTo>
                    <a:pt x="448" y="391"/>
                  </a:lnTo>
                  <a:lnTo>
                    <a:pt x="432" y="391"/>
                  </a:lnTo>
                  <a:lnTo>
                    <a:pt x="418" y="390"/>
                  </a:lnTo>
                  <a:lnTo>
                    <a:pt x="407" y="387"/>
                  </a:lnTo>
                  <a:lnTo>
                    <a:pt x="400" y="384"/>
                  </a:lnTo>
                  <a:lnTo>
                    <a:pt x="398" y="383"/>
                  </a:lnTo>
                  <a:lnTo>
                    <a:pt x="403" y="385"/>
                  </a:lnTo>
                  <a:lnTo>
                    <a:pt x="414" y="391"/>
                  </a:lnTo>
                  <a:lnTo>
                    <a:pt x="431" y="402"/>
                  </a:lnTo>
                  <a:lnTo>
                    <a:pt x="452" y="417"/>
                  </a:lnTo>
                  <a:lnTo>
                    <a:pt x="471" y="435"/>
                  </a:lnTo>
                  <a:lnTo>
                    <a:pt x="488" y="457"/>
                  </a:lnTo>
                  <a:lnTo>
                    <a:pt x="501" y="483"/>
                  </a:lnTo>
                  <a:lnTo>
                    <a:pt x="506" y="512"/>
                  </a:lnTo>
                  <a:lnTo>
                    <a:pt x="506" y="524"/>
                  </a:lnTo>
                  <a:lnTo>
                    <a:pt x="504" y="537"/>
                  </a:lnTo>
                  <a:lnTo>
                    <a:pt x="500" y="550"/>
                  </a:lnTo>
                  <a:lnTo>
                    <a:pt x="494" y="565"/>
                  </a:lnTo>
                  <a:lnTo>
                    <a:pt x="486" y="580"/>
                  </a:lnTo>
                  <a:lnTo>
                    <a:pt x="476" y="594"/>
                  </a:lnTo>
                  <a:lnTo>
                    <a:pt x="463" y="609"/>
                  </a:lnTo>
                  <a:lnTo>
                    <a:pt x="448" y="625"/>
                  </a:lnTo>
                  <a:lnTo>
                    <a:pt x="430" y="640"/>
                  </a:lnTo>
                  <a:lnTo>
                    <a:pt x="413" y="650"/>
                  </a:lnTo>
                  <a:lnTo>
                    <a:pt x="396" y="656"/>
                  </a:lnTo>
                  <a:lnTo>
                    <a:pt x="380" y="659"/>
                  </a:lnTo>
                  <a:lnTo>
                    <a:pt x="364" y="658"/>
                  </a:lnTo>
                  <a:lnTo>
                    <a:pt x="348" y="656"/>
                  </a:lnTo>
                  <a:lnTo>
                    <a:pt x="334" y="651"/>
                  </a:lnTo>
                  <a:lnTo>
                    <a:pt x="320" y="645"/>
                  </a:lnTo>
                  <a:lnTo>
                    <a:pt x="308" y="638"/>
                  </a:lnTo>
                  <a:lnTo>
                    <a:pt x="297" y="629"/>
                  </a:lnTo>
                  <a:lnTo>
                    <a:pt x="287" y="621"/>
                  </a:lnTo>
                  <a:lnTo>
                    <a:pt x="278" y="614"/>
                  </a:lnTo>
                  <a:lnTo>
                    <a:pt x="271" y="607"/>
                  </a:lnTo>
                  <a:lnTo>
                    <a:pt x="266" y="602"/>
                  </a:lnTo>
                  <a:lnTo>
                    <a:pt x="263" y="598"/>
                  </a:lnTo>
                  <a:lnTo>
                    <a:pt x="262" y="597"/>
                  </a:lnTo>
                  <a:lnTo>
                    <a:pt x="290" y="686"/>
                  </a:lnTo>
                  <a:lnTo>
                    <a:pt x="247" y="636"/>
                  </a:lnTo>
                  <a:lnTo>
                    <a:pt x="122" y="733"/>
                  </a:lnTo>
                  <a:lnTo>
                    <a:pt x="48" y="593"/>
                  </a:lnTo>
                  <a:lnTo>
                    <a:pt x="154" y="5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3716337" y="2051050"/>
              <a:ext cx="160338" cy="200025"/>
            </a:xfrm>
            <a:custGeom>
              <a:avLst/>
              <a:gdLst/>
              <a:ahLst/>
              <a:cxnLst>
                <a:cxn ang="0">
                  <a:pos x="516" y="14"/>
                </a:cxn>
                <a:cxn ang="0">
                  <a:pos x="493" y="5"/>
                </a:cxn>
                <a:cxn ang="0">
                  <a:pos x="472" y="1"/>
                </a:cxn>
                <a:cxn ang="0">
                  <a:pos x="452" y="0"/>
                </a:cxn>
                <a:cxn ang="0">
                  <a:pos x="433" y="4"/>
                </a:cxn>
                <a:cxn ang="0">
                  <a:pos x="409" y="19"/>
                </a:cxn>
                <a:cxn ang="0">
                  <a:pos x="386" y="66"/>
                </a:cxn>
                <a:cxn ang="0">
                  <a:pos x="379" y="114"/>
                </a:cxn>
                <a:cxn ang="0">
                  <a:pos x="362" y="111"/>
                </a:cxn>
                <a:cxn ang="0">
                  <a:pos x="326" y="87"/>
                </a:cxn>
                <a:cxn ang="0">
                  <a:pos x="278" y="75"/>
                </a:cxn>
                <a:cxn ang="0">
                  <a:pos x="232" y="84"/>
                </a:cxn>
                <a:cxn ang="0">
                  <a:pos x="188" y="112"/>
                </a:cxn>
                <a:cxn ang="0">
                  <a:pos x="147" y="162"/>
                </a:cxn>
                <a:cxn ang="0">
                  <a:pos x="141" y="222"/>
                </a:cxn>
                <a:cxn ang="0">
                  <a:pos x="155" y="249"/>
                </a:cxn>
                <a:cxn ang="0">
                  <a:pos x="177" y="274"/>
                </a:cxn>
                <a:cxn ang="0">
                  <a:pos x="182" y="285"/>
                </a:cxn>
                <a:cxn ang="0">
                  <a:pos x="143" y="281"/>
                </a:cxn>
                <a:cxn ang="0">
                  <a:pos x="104" y="285"/>
                </a:cxn>
                <a:cxn ang="0">
                  <a:pos x="65" y="304"/>
                </a:cxn>
                <a:cxn ang="0">
                  <a:pos x="34" y="341"/>
                </a:cxn>
                <a:cxn ang="0">
                  <a:pos x="12" y="386"/>
                </a:cxn>
                <a:cxn ang="0">
                  <a:pos x="1" y="448"/>
                </a:cxn>
                <a:cxn ang="0">
                  <a:pos x="37" y="494"/>
                </a:cxn>
                <a:cxn ang="0">
                  <a:pos x="93" y="520"/>
                </a:cxn>
                <a:cxn ang="0">
                  <a:pos x="141" y="530"/>
                </a:cxn>
                <a:cxn ang="0">
                  <a:pos x="247" y="658"/>
                </a:cxn>
                <a:cxn ang="0">
                  <a:pos x="276" y="632"/>
                </a:cxn>
                <a:cxn ang="0">
                  <a:pos x="303" y="655"/>
                </a:cxn>
                <a:cxn ang="0">
                  <a:pos x="339" y="673"/>
                </a:cxn>
                <a:cxn ang="0">
                  <a:pos x="380" y="679"/>
                </a:cxn>
                <a:cxn ang="0">
                  <a:pos x="409" y="673"/>
                </a:cxn>
                <a:cxn ang="0">
                  <a:pos x="438" y="657"/>
                </a:cxn>
                <a:cxn ang="0">
                  <a:pos x="475" y="627"/>
                </a:cxn>
                <a:cxn ang="0">
                  <a:pos x="501" y="589"/>
                </a:cxn>
                <a:cxn ang="0">
                  <a:pos x="514" y="548"/>
                </a:cxn>
                <a:cxn ang="0">
                  <a:pos x="517" y="504"/>
                </a:cxn>
                <a:cxn ang="0">
                  <a:pos x="494" y="438"/>
                </a:cxn>
                <a:cxn ang="0">
                  <a:pos x="451" y="410"/>
                </a:cxn>
                <a:cxn ang="0">
                  <a:pos x="414" y="401"/>
                </a:cxn>
                <a:cxn ang="0">
                  <a:pos x="446" y="396"/>
                </a:cxn>
                <a:cxn ang="0">
                  <a:pos x="485" y="385"/>
                </a:cxn>
                <a:cxn ang="0">
                  <a:pos x="518" y="363"/>
                </a:cxn>
                <a:cxn ang="0">
                  <a:pos x="536" y="335"/>
                </a:cxn>
                <a:cxn ang="0">
                  <a:pos x="544" y="296"/>
                </a:cxn>
                <a:cxn ang="0">
                  <a:pos x="537" y="254"/>
                </a:cxn>
                <a:cxn ang="0">
                  <a:pos x="512" y="226"/>
                </a:cxn>
                <a:cxn ang="0">
                  <a:pos x="483" y="210"/>
                </a:cxn>
                <a:cxn ang="0">
                  <a:pos x="520" y="199"/>
                </a:cxn>
                <a:cxn ang="0">
                  <a:pos x="564" y="181"/>
                </a:cxn>
                <a:cxn ang="0">
                  <a:pos x="597" y="155"/>
                </a:cxn>
                <a:cxn ang="0">
                  <a:pos x="606" y="124"/>
                </a:cxn>
                <a:cxn ang="0">
                  <a:pos x="598" y="88"/>
                </a:cxn>
                <a:cxn ang="0">
                  <a:pos x="570" y="52"/>
                </a:cxn>
              </a:cxnLst>
              <a:rect l="0" t="0" r="r" b="b"/>
              <a:pathLst>
                <a:path w="606" h="756">
                  <a:moveTo>
                    <a:pt x="532" y="23"/>
                  </a:moveTo>
                  <a:lnTo>
                    <a:pt x="524" y="18"/>
                  </a:lnTo>
                  <a:lnTo>
                    <a:pt x="516" y="14"/>
                  </a:lnTo>
                  <a:lnTo>
                    <a:pt x="508" y="11"/>
                  </a:lnTo>
                  <a:lnTo>
                    <a:pt x="501" y="8"/>
                  </a:lnTo>
                  <a:lnTo>
                    <a:pt x="493" y="5"/>
                  </a:lnTo>
                  <a:lnTo>
                    <a:pt x="486" y="3"/>
                  </a:lnTo>
                  <a:lnTo>
                    <a:pt x="479" y="2"/>
                  </a:lnTo>
                  <a:lnTo>
                    <a:pt x="472" y="1"/>
                  </a:lnTo>
                  <a:lnTo>
                    <a:pt x="465" y="0"/>
                  </a:lnTo>
                  <a:lnTo>
                    <a:pt x="458" y="0"/>
                  </a:lnTo>
                  <a:lnTo>
                    <a:pt x="452" y="0"/>
                  </a:lnTo>
                  <a:lnTo>
                    <a:pt x="445" y="1"/>
                  </a:lnTo>
                  <a:lnTo>
                    <a:pt x="439" y="2"/>
                  </a:lnTo>
                  <a:lnTo>
                    <a:pt x="433" y="4"/>
                  </a:lnTo>
                  <a:lnTo>
                    <a:pt x="428" y="6"/>
                  </a:lnTo>
                  <a:lnTo>
                    <a:pt x="422" y="9"/>
                  </a:lnTo>
                  <a:lnTo>
                    <a:pt x="409" y="19"/>
                  </a:lnTo>
                  <a:lnTo>
                    <a:pt x="399" y="33"/>
                  </a:lnTo>
                  <a:lnTo>
                    <a:pt x="392" y="49"/>
                  </a:lnTo>
                  <a:lnTo>
                    <a:pt x="386" y="66"/>
                  </a:lnTo>
                  <a:lnTo>
                    <a:pt x="382" y="83"/>
                  </a:lnTo>
                  <a:lnTo>
                    <a:pt x="380" y="99"/>
                  </a:lnTo>
                  <a:lnTo>
                    <a:pt x="379" y="114"/>
                  </a:lnTo>
                  <a:lnTo>
                    <a:pt x="378" y="127"/>
                  </a:lnTo>
                  <a:lnTo>
                    <a:pt x="371" y="120"/>
                  </a:lnTo>
                  <a:lnTo>
                    <a:pt x="362" y="111"/>
                  </a:lnTo>
                  <a:lnTo>
                    <a:pt x="352" y="102"/>
                  </a:lnTo>
                  <a:lnTo>
                    <a:pt x="339" y="94"/>
                  </a:lnTo>
                  <a:lnTo>
                    <a:pt x="326" y="87"/>
                  </a:lnTo>
                  <a:lnTo>
                    <a:pt x="311" y="81"/>
                  </a:lnTo>
                  <a:lnTo>
                    <a:pt x="295" y="77"/>
                  </a:lnTo>
                  <a:lnTo>
                    <a:pt x="278" y="75"/>
                  </a:lnTo>
                  <a:lnTo>
                    <a:pt x="262" y="76"/>
                  </a:lnTo>
                  <a:lnTo>
                    <a:pt x="247" y="79"/>
                  </a:lnTo>
                  <a:lnTo>
                    <a:pt x="232" y="84"/>
                  </a:lnTo>
                  <a:lnTo>
                    <a:pt x="218" y="91"/>
                  </a:lnTo>
                  <a:lnTo>
                    <a:pt x="203" y="100"/>
                  </a:lnTo>
                  <a:lnTo>
                    <a:pt x="188" y="112"/>
                  </a:lnTo>
                  <a:lnTo>
                    <a:pt x="174" y="127"/>
                  </a:lnTo>
                  <a:lnTo>
                    <a:pt x="160" y="143"/>
                  </a:lnTo>
                  <a:lnTo>
                    <a:pt x="147" y="162"/>
                  </a:lnTo>
                  <a:lnTo>
                    <a:pt x="140" y="182"/>
                  </a:lnTo>
                  <a:lnTo>
                    <a:pt x="138" y="202"/>
                  </a:lnTo>
                  <a:lnTo>
                    <a:pt x="141" y="222"/>
                  </a:lnTo>
                  <a:lnTo>
                    <a:pt x="145" y="231"/>
                  </a:lnTo>
                  <a:lnTo>
                    <a:pt x="149" y="240"/>
                  </a:lnTo>
                  <a:lnTo>
                    <a:pt x="155" y="249"/>
                  </a:lnTo>
                  <a:lnTo>
                    <a:pt x="162" y="257"/>
                  </a:lnTo>
                  <a:lnTo>
                    <a:pt x="169" y="265"/>
                  </a:lnTo>
                  <a:lnTo>
                    <a:pt x="177" y="274"/>
                  </a:lnTo>
                  <a:lnTo>
                    <a:pt x="186" y="281"/>
                  </a:lnTo>
                  <a:lnTo>
                    <a:pt x="195" y="288"/>
                  </a:lnTo>
                  <a:lnTo>
                    <a:pt x="182" y="285"/>
                  </a:lnTo>
                  <a:lnTo>
                    <a:pt x="169" y="283"/>
                  </a:lnTo>
                  <a:lnTo>
                    <a:pt x="156" y="281"/>
                  </a:lnTo>
                  <a:lnTo>
                    <a:pt x="143" y="281"/>
                  </a:lnTo>
                  <a:lnTo>
                    <a:pt x="130" y="281"/>
                  </a:lnTo>
                  <a:lnTo>
                    <a:pt x="116" y="283"/>
                  </a:lnTo>
                  <a:lnTo>
                    <a:pt x="104" y="285"/>
                  </a:lnTo>
                  <a:lnTo>
                    <a:pt x="91" y="289"/>
                  </a:lnTo>
                  <a:lnTo>
                    <a:pt x="78" y="296"/>
                  </a:lnTo>
                  <a:lnTo>
                    <a:pt x="65" y="304"/>
                  </a:lnTo>
                  <a:lnTo>
                    <a:pt x="54" y="315"/>
                  </a:lnTo>
                  <a:lnTo>
                    <a:pt x="43" y="327"/>
                  </a:lnTo>
                  <a:lnTo>
                    <a:pt x="34" y="341"/>
                  </a:lnTo>
                  <a:lnTo>
                    <a:pt x="25" y="355"/>
                  </a:lnTo>
                  <a:lnTo>
                    <a:pt x="18" y="370"/>
                  </a:lnTo>
                  <a:lnTo>
                    <a:pt x="12" y="386"/>
                  </a:lnTo>
                  <a:lnTo>
                    <a:pt x="5" y="408"/>
                  </a:lnTo>
                  <a:lnTo>
                    <a:pt x="0" y="429"/>
                  </a:lnTo>
                  <a:lnTo>
                    <a:pt x="1" y="448"/>
                  </a:lnTo>
                  <a:lnTo>
                    <a:pt x="8" y="465"/>
                  </a:lnTo>
                  <a:lnTo>
                    <a:pt x="21" y="481"/>
                  </a:lnTo>
                  <a:lnTo>
                    <a:pt x="37" y="494"/>
                  </a:lnTo>
                  <a:lnTo>
                    <a:pt x="55" y="505"/>
                  </a:lnTo>
                  <a:lnTo>
                    <a:pt x="74" y="513"/>
                  </a:lnTo>
                  <a:lnTo>
                    <a:pt x="93" y="520"/>
                  </a:lnTo>
                  <a:lnTo>
                    <a:pt x="111" y="525"/>
                  </a:lnTo>
                  <a:lnTo>
                    <a:pt x="128" y="528"/>
                  </a:lnTo>
                  <a:lnTo>
                    <a:pt x="141" y="530"/>
                  </a:lnTo>
                  <a:lnTo>
                    <a:pt x="43" y="606"/>
                  </a:lnTo>
                  <a:lnTo>
                    <a:pt x="122" y="756"/>
                  </a:lnTo>
                  <a:lnTo>
                    <a:pt x="247" y="658"/>
                  </a:lnTo>
                  <a:lnTo>
                    <a:pt x="287" y="704"/>
                  </a:lnTo>
                  <a:lnTo>
                    <a:pt x="300" y="721"/>
                  </a:lnTo>
                  <a:lnTo>
                    <a:pt x="276" y="632"/>
                  </a:lnTo>
                  <a:lnTo>
                    <a:pt x="284" y="640"/>
                  </a:lnTo>
                  <a:lnTo>
                    <a:pt x="293" y="647"/>
                  </a:lnTo>
                  <a:lnTo>
                    <a:pt x="303" y="655"/>
                  </a:lnTo>
                  <a:lnTo>
                    <a:pt x="314" y="662"/>
                  </a:lnTo>
                  <a:lnTo>
                    <a:pt x="326" y="668"/>
                  </a:lnTo>
                  <a:lnTo>
                    <a:pt x="339" y="673"/>
                  </a:lnTo>
                  <a:lnTo>
                    <a:pt x="354" y="677"/>
                  </a:lnTo>
                  <a:lnTo>
                    <a:pt x="369" y="679"/>
                  </a:lnTo>
                  <a:lnTo>
                    <a:pt x="380" y="679"/>
                  </a:lnTo>
                  <a:lnTo>
                    <a:pt x="390" y="678"/>
                  </a:lnTo>
                  <a:lnTo>
                    <a:pt x="399" y="676"/>
                  </a:lnTo>
                  <a:lnTo>
                    <a:pt x="409" y="673"/>
                  </a:lnTo>
                  <a:lnTo>
                    <a:pt x="418" y="668"/>
                  </a:lnTo>
                  <a:lnTo>
                    <a:pt x="428" y="663"/>
                  </a:lnTo>
                  <a:lnTo>
                    <a:pt x="438" y="657"/>
                  </a:lnTo>
                  <a:lnTo>
                    <a:pt x="449" y="650"/>
                  </a:lnTo>
                  <a:lnTo>
                    <a:pt x="463" y="640"/>
                  </a:lnTo>
                  <a:lnTo>
                    <a:pt x="475" y="627"/>
                  </a:lnTo>
                  <a:lnTo>
                    <a:pt x="485" y="615"/>
                  </a:lnTo>
                  <a:lnTo>
                    <a:pt x="493" y="602"/>
                  </a:lnTo>
                  <a:lnTo>
                    <a:pt x="501" y="589"/>
                  </a:lnTo>
                  <a:lnTo>
                    <a:pt x="507" y="576"/>
                  </a:lnTo>
                  <a:lnTo>
                    <a:pt x="511" y="562"/>
                  </a:lnTo>
                  <a:lnTo>
                    <a:pt x="514" y="548"/>
                  </a:lnTo>
                  <a:lnTo>
                    <a:pt x="516" y="532"/>
                  </a:lnTo>
                  <a:lnTo>
                    <a:pt x="517" y="518"/>
                  </a:lnTo>
                  <a:lnTo>
                    <a:pt x="517" y="504"/>
                  </a:lnTo>
                  <a:lnTo>
                    <a:pt x="515" y="491"/>
                  </a:lnTo>
                  <a:lnTo>
                    <a:pt x="506" y="459"/>
                  </a:lnTo>
                  <a:lnTo>
                    <a:pt x="494" y="438"/>
                  </a:lnTo>
                  <a:lnTo>
                    <a:pt x="480" y="424"/>
                  </a:lnTo>
                  <a:lnTo>
                    <a:pt x="466" y="416"/>
                  </a:lnTo>
                  <a:lnTo>
                    <a:pt x="451" y="410"/>
                  </a:lnTo>
                  <a:lnTo>
                    <a:pt x="437" y="408"/>
                  </a:lnTo>
                  <a:lnTo>
                    <a:pt x="425" y="405"/>
                  </a:lnTo>
                  <a:lnTo>
                    <a:pt x="414" y="401"/>
                  </a:lnTo>
                  <a:lnTo>
                    <a:pt x="423" y="399"/>
                  </a:lnTo>
                  <a:lnTo>
                    <a:pt x="434" y="398"/>
                  </a:lnTo>
                  <a:lnTo>
                    <a:pt x="446" y="396"/>
                  </a:lnTo>
                  <a:lnTo>
                    <a:pt x="459" y="393"/>
                  </a:lnTo>
                  <a:lnTo>
                    <a:pt x="472" y="389"/>
                  </a:lnTo>
                  <a:lnTo>
                    <a:pt x="485" y="385"/>
                  </a:lnTo>
                  <a:lnTo>
                    <a:pt x="498" y="378"/>
                  </a:lnTo>
                  <a:lnTo>
                    <a:pt x="511" y="370"/>
                  </a:lnTo>
                  <a:lnTo>
                    <a:pt x="518" y="363"/>
                  </a:lnTo>
                  <a:lnTo>
                    <a:pt x="525" y="355"/>
                  </a:lnTo>
                  <a:lnTo>
                    <a:pt x="531" y="346"/>
                  </a:lnTo>
                  <a:lnTo>
                    <a:pt x="536" y="335"/>
                  </a:lnTo>
                  <a:lnTo>
                    <a:pt x="540" y="323"/>
                  </a:lnTo>
                  <a:lnTo>
                    <a:pt x="543" y="310"/>
                  </a:lnTo>
                  <a:lnTo>
                    <a:pt x="544" y="296"/>
                  </a:lnTo>
                  <a:lnTo>
                    <a:pt x="544" y="280"/>
                  </a:lnTo>
                  <a:lnTo>
                    <a:pt x="542" y="267"/>
                  </a:lnTo>
                  <a:lnTo>
                    <a:pt x="537" y="254"/>
                  </a:lnTo>
                  <a:lnTo>
                    <a:pt x="530" y="244"/>
                  </a:lnTo>
                  <a:lnTo>
                    <a:pt x="522" y="234"/>
                  </a:lnTo>
                  <a:lnTo>
                    <a:pt x="512" y="226"/>
                  </a:lnTo>
                  <a:lnTo>
                    <a:pt x="502" y="220"/>
                  </a:lnTo>
                  <a:lnTo>
                    <a:pt x="492" y="214"/>
                  </a:lnTo>
                  <a:lnTo>
                    <a:pt x="483" y="210"/>
                  </a:lnTo>
                  <a:lnTo>
                    <a:pt x="493" y="207"/>
                  </a:lnTo>
                  <a:lnTo>
                    <a:pt x="506" y="204"/>
                  </a:lnTo>
                  <a:lnTo>
                    <a:pt x="520" y="199"/>
                  </a:lnTo>
                  <a:lnTo>
                    <a:pt x="535" y="194"/>
                  </a:lnTo>
                  <a:lnTo>
                    <a:pt x="550" y="188"/>
                  </a:lnTo>
                  <a:lnTo>
                    <a:pt x="564" y="181"/>
                  </a:lnTo>
                  <a:lnTo>
                    <a:pt x="579" y="172"/>
                  </a:lnTo>
                  <a:lnTo>
                    <a:pt x="590" y="163"/>
                  </a:lnTo>
                  <a:lnTo>
                    <a:pt x="597" y="155"/>
                  </a:lnTo>
                  <a:lnTo>
                    <a:pt x="602" y="146"/>
                  </a:lnTo>
                  <a:lnTo>
                    <a:pt x="605" y="135"/>
                  </a:lnTo>
                  <a:lnTo>
                    <a:pt x="606" y="124"/>
                  </a:lnTo>
                  <a:lnTo>
                    <a:pt x="605" y="111"/>
                  </a:lnTo>
                  <a:lnTo>
                    <a:pt x="602" y="100"/>
                  </a:lnTo>
                  <a:lnTo>
                    <a:pt x="598" y="88"/>
                  </a:lnTo>
                  <a:lnTo>
                    <a:pt x="592" y="76"/>
                  </a:lnTo>
                  <a:lnTo>
                    <a:pt x="583" y="64"/>
                  </a:lnTo>
                  <a:lnTo>
                    <a:pt x="570" y="52"/>
                  </a:lnTo>
                  <a:lnTo>
                    <a:pt x="553" y="37"/>
                  </a:lnTo>
                  <a:lnTo>
                    <a:pt x="532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3744912" y="2243137"/>
              <a:ext cx="3175" cy="1588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5" y="0"/>
                </a:cxn>
                <a:cxn ang="0">
                  <a:pos x="0" y="4"/>
                </a:cxn>
                <a:cxn ang="0">
                  <a:pos x="8" y="6"/>
                </a:cxn>
              </a:cxnLst>
              <a:rect l="0" t="0" r="r" b="b"/>
              <a:pathLst>
                <a:path w="8" h="6">
                  <a:moveTo>
                    <a:pt x="8" y="6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3727450" y="2208212"/>
              <a:ext cx="1588" cy="158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4"/>
                </a:cxn>
                <a:cxn ang="0">
                  <a:pos x="2" y="0"/>
                </a:cxn>
                <a:cxn ang="0">
                  <a:pos x="0" y="7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4" y="4"/>
                  </a:lnTo>
                  <a:lnTo>
                    <a:pt x="2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3717925" y="2054225"/>
              <a:ext cx="158750" cy="188913"/>
            </a:xfrm>
            <a:custGeom>
              <a:avLst/>
              <a:gdLst/>
              <a:ahLst/>
              <a:cxnLst>
                <a:cxn ang="0">
                  <a:pos x="557" y="51"/>
                </a:cxn>
                <a:cxn ang="0">
                  <a:pos x="540" y="37"/>
                </a:cxn>
                <a:cxn ang="0">
                  <a:pos x="519" y="23"/>
                </a:cxn>
                <a:cxn ang="0">
                  <a:pos x="476" y="4"/>
                </a:cxn>
                <a:cxn ang="0">
                  <a:pos x="442" y="0"/>
                </a:cxn>
                <a:cxn ang="0">
                  <a:pos x="408" y="19"/>
                </a:cxn>
                <a:cxn ang="0">
                  <a:pos x="386" y="74"/>
                </a:cxn>
                <a:cxn ang="0">
                  <a:pos x="383" y="120"/>
                </a:cxn>
                <a:cxn ang="0">
                  <a:pos x="383" y="133"/>
                </a:cxn>
                <a:cxn ang="0">
                  <a:pos x="372" y="127"/>
                </a:cxn>
                <a:cxn ang="0">
                  <a:pos x="356" y="108"/>
                </a:cxn>
                <a:cxn ang="0">
                  <a:pos x="311" y="77"/>
                </a:cxn>
                <a:cxn ang="0">
                  <a:pos x="256" y="69"/>
                </a:cxn>
                <a:cxn ang="0">
                  <a:pos x="215" y="83"/>
                </a:cxn>
                <a:cxn ang="0">
                  <a:pos x="175" y="116"/>
                </a:cxn>
                <a:cxn ang="0">
                  <a:pos x="144" y="165"/>
                </a:cxn>
                <a:cxn ang="0">
                  <a:pos x="152" y="215"/>
                </a:cxn>
                <a:cxn ang="0">
                  <a:pos x="188" y="258"/>
                </a:cxn>
                <a:cxn ang="0">
                  <a:pos x="238" y="293"/>
                </a:cxn>
                <a:cxn ang="0">
                  <a:pos x="234" y="296"/>
                </a:cxn>
                <a:cxn ang="0">
                  <a:pos x="203" y="288"/>
                </a:cxn>
                <a:cxn ang="0">
                  <a:pos x="168" y="282"/>
                </a:cxn>
                <a:cxn ang="0">
                  <a:pos x="134" y="280"/>
                </a:cxn>
                <a:cxn ang="0">
                  <a:pos x="100" y="283"/>
                </a:cxn>
                <a:cxn ang="0">
                  <a:pos x="67" y="294"/>
                </a:cxn>
                <a:cxn ang="0">
                  <a:pos x="35" y="318"/>
                </a:cxn>
                <a:cxn ang="0">
                  <a:pos x="12" y="354"/>
                </a:cxn>
                <a:cxn ang="0">
                  <a:pos x="0" y="408"/>
                </a:cxn>
                <a:cxn ang="0">
                  <a:pos x="27" y="458"/>
                </a:cxn>
                <a:cxn ang="0">
                  <a:pos x="94" y="496"/>
                </a:cxn>
                <a:cxn ang="0">
                  <a:pos x="147" y="511"/>
                </a:cxn>
                <a:cxn ang="0">
                  <a:pos x="119" y="720"/>
                </a:cxn>
                <a:cxn ang="0">
                  <a:pos x="251" y="594"/>
                </a:cxn>
                <a:cxn ang="0">
                  <a:pos x="270" y="598"/>
                </a:cxn>
                <a:cxn ang="0">
                  <a:pos x="306" y="629"/>
                </a:cxn>
                <a:cxn ang="0">
                  <a:pos x="362" y="649"/>
                </a:cxn>
                <a:cxn ang="0">
                  <a:pos x="392" y="646"/>
                </a:cxn>
                <a:cxn ang="0">
                  <a:pos x="421" y="633"/>
                </a:cxn>
                <a:cxn ang="0">
                  <a:pos x="445" y="611"/>
                </a:cxn>
                <a:cxn ang="0">
                  <a:pos x="462" y="592"/>
                </a:cxn>
                <a:cxn ang="0">
                  <a:pos x="475" y="572"/>
                </a:cxn>
                <a:cxn ang="0">
                  <a:pos x="496" y="522"/>
                </a:cxn>
                <a:cxn ang="0">
                  <a:pos x="495" y="473"/>
                </a:cxn>
                <a:cxn ang="0">
                  <a:pos x="485" y="449"/>
                </a:cxn>
                <a:cxn ang="0">
                  <a:pos x="461" y="419"/>
                </a:cxn>
                <a:cxn ang="0">
                  <a:pos x="437" y="403"/>
                </a:cxn>
                <a:cxn ang="0">
                  <a:pos x="432" y="400"/>
                </a:cxn>
                <a:cxn ang="0">
                  <a:pos x="458" y="392"/>
                </a:cxn>
                <a:cxn ang="0">
                  <a:pos x="497" y="354"/>
                </a:cxn>
                <a:cxn ang="0">
                  <a:pos x="523" y="297"/>
                </a:cxn>
                <a:cxn ang="0">
                  <a:pos x="514" y="249"/>
                </a:cxn>
                <a:cxn ang="0">
                  <a:pos x="483" y="213"/>
                </a:cxn>
                <a:cxn ang="0">
                  <a:pos x="458" y="196"/>
                </a:cxn>
                <a:cxn ang="0">
                  <a:pos x="448" y="191"/>
                </a:cxn>
                <a:cxn ang="0">
                  <a:pos x="457" y="184"/>
                </a:cxn>
                <a:cxn ang="0">
                  <a:pos x="485" y="178"/>
                </a:cxn>
                <a:cxn ang="0">
                  <a:pos x="522" y="169"/>
                </a:cxn>
                <a:cxn ang="0">
                  <a:pos x="556" y="156"/>
                </a:cxn>
                <a:cxn ang="0">
                  <a:pos x="582" y="141"/>
                </a:cxn>
                <a:cxn ang="0">
                  <a:pos x="598" y="123"/>
                </a:cxn>
                <a:cxn ang="0">
                  <a:pos x="600" y="102"/>
                </a:cxn>
                <a:cxn ang="0">
                  <a:pos x="589" y="82"/>
                </a:cxn>
                <a:cxn ang="0">
                  <a:pos x="568" y="59"/>
                </a:cxn>
              </a:cxnLst>
              <a:rect l="0" t="0" r="r" b="b"/>
              <a:pathLst>
                <a:path w="600" h="720">
                  <a:moveTo>
                    <a:pt x="568" y="59"/>
                  </a:moveTo>
                  <a:lnTo>
                    <a:pt x="562" y="55"/>
                  </a:lnTo>
                  <a:lnTo>
                    <a:pt x="557" y="51"/>
                  </a:lnTo>
                  <a:lnTo>
                    <a:pt x="552" y="46"/>
                  </a:lnTo>
                  <a:lnTo>
                    <a:pt x="546" y="42"/>
                  </a:lnTo>
                  <a:lnTo>
                    <a:pt x="540" y="37"/>
                  </a:lnTo>
                  <a:lnTo>
                    <a:pt x="533" y="32"/>
                  </a:lnTo>
                  <a:lnTo>
                    <a:pt x="526" y="27"/>
                  </a:lnTo>
                  <a:lnTo>
                    <a:pt x="519" y="23"/>
                  </a:lnTo>
                  <a:lnTo>
                    <a:pt x="504" y="15"/>
                  </a:lnTo>
                  <a:lnTo>
                    <a:pt x="490" y="8"/>
                  </a:lnTo>
                  <a:lnTo>
                    <a:pt x="476" y="4"/>
                  </a:lnTo>
                  <a:lnTo>
                    <a:pt x="464" y="1"/>
                  </a:lnTo>
                  <a:lnTo>
                    <a:pt x="453" y="0"/>
                  </a:lnTo>
                  <a:lnTo>
                    <a:pt x="442" y="0"/>
                  </a:lnTo>
                  <a:lnTo>
                    <a:pt x="432" y="3"/>
                  </a:lnTo>
                  <a:lnTo>
                    <a:pt x="423" y="7"/>
                  </a:lnTo>
                  <a:lnTo>
                    <a:pt x="408" y="19"/>
                  </a:lnTo>
                  <a:lnTo>
                    <a:pt x="398" y="35"/>
                  </a:lnTo>
                  <a:lnTo>
                    <a:pt x="391" y="55"/>
                  </a:lnTo>
                  <a:lnTo>
                    <a:pt x="386" y="74"/>
                  </a:lnTo>
                  <a:lnTo>
                    <a:pt x="384" y="93"/>
                  </a:lnTo>
                  <a:lnTo>
                    <a:pt x="383" y="108"/>
                  </a:lnTo>
                  <a:lnTo>
                    <a:pt x="383" y="120"/>
                  </a:lnTo>
                  <a:lnTo>
                    <a:pt x="383" y="124"/>
                  </a:lnTo>
                  <a:lnTo>
                    <a:pt x="383" y="127"/>
                  </a:lnTo>
                  <a:lnTo>
                    <a:pt x="383" y="133"/>
                  </a:lnTo>
                  <a:lnTo>
                    <a:pt x="383" y="140"/>
                  </a:lnTo>
                  <a:lnTo>
                    <a:pt x="383" y="143"/>
                  </a:lnTo>
                  <a:lnTo>
                    <a:pt x="372" y="127"/>
                  </a:lnTo>
                  <a:lnTo>
                    <a:pt x="370" y="125"/>
                  </a:lnTo>
                  <a:lnTo>
                    <a:pt x="365" y="118"/>
                  </a:lnTo>
                  <a:lnTo>
                    <a:pt x="356" y="108"/>
                  </a:lnTo>
                  <a:lnTo>
                    <a:pt x="344" y="97"/>
                  </a:lnTo>
                  <a:lnTo>
                    <a:pt x="328" y="87"/>
                  </a:lnTo>
                  <a:lnTo>
                    <a:pt x="311" y="77"/>
                  </a:lnTo>
                  <a:lnTo>
                    <a:pt x="292" y="71"/>
                  </a:lnTo>
                  <a:lnTo>
                    <a:pt x="271" y="68"/>
                  </a:lnTo>
                  <a:lnTo>
                    <a:pt x="256" y="69"/>
                  </a:lnTo>
                  <a:lnTo>
                    <a:pt x="242" y="71"/>
                  </a:lnTo>
                  <a:lnTo>
                    <a:pt x="229" y="76"/>
                  </a:lnTo>
                  <a:lnTo>
                    <a:pt x="215" y="83"/>
                  </a:lnTo>
                  <a:lnTo>
                    <a:pt x="202" y="92"/>
                  </a:lnTo>
                  <a:lnTo>
                    <a:pt x="188" y="102"/>
                  </a:lnTo>
                  <a:lnTo>
                    <a:pt x="175" y="116"/>
                  </a:lnTo>
                  <a:lnTo>
                    <a:pt x="162" y="131"/>
                  </a:lnTo>
                  <a:lnTo>
                    <a:pt x="151" y="148"/>
                  </a:lnTo>
                  <a:lnTo>
                    <a:pt x="144" y="165"/>
                  </a:lnTo>
                  <a:lnTo>
                    <a:pt x="142" y="182"/>
                  </a:lnTo>
                  <a:lnTo>
                    <a:pt x="145" y="200"/>
                  </a:lnTo>
                  <a:lnTo>
                    <a:pt x="152" y="215"/>
                  </a:lnTo>
                  <a:lnTo>
                    <a:pt x="161" y="230"/>
                  </a:lnTo>
                  <a:lnTo>
                    <a:pt x="174" y="244"/>
                  </a:lnTo>
                  <a:lnTo>
                    <a:pt x="188" y="258"/>
                  </a:lnTo>
                  <a:lnTo>
                    <a:pt x="204" y="271"/>
                  </a:lnTo>
                  <a:lnTo>
                    <a:pt x="221" y="283"/>
                  </a:lnTo>
                  <a:lnTo>
                    <a:pt x="238" y="293"/>
                  </a:lnTo>
                  <a:lnTo>
                    <a:pt x="254" y="303"/>
                  </a:lnTo>
                  <a:lnTo>
                    <a:pt x="244" y="300"/>
                  </a:lnTo>
                  <a:lnTo>
                    <a:pt x="234" y="296"/>
                  </a:lnTo>
                  <a:lnTo>
                    <a:pt x="224" y="293"/>
                  </a:lnTo>
                  <a:lnTo>
                    <a:pt x="213" y="290"/>
                  </a:lnTo>
                  <a:lnTo>
                    <a:pt x="203" y="288"/>
                  </a:lnTo>
                  <a:lnTo>
                    <a:pt x="191" y="285"/>
                  </a:lnTo>
                  <a:lnTo>
                    <a:pt x="179" y="283"/>
                  </a:lnTo>
                  <a:lnTo>
                    <a:pt x="168" y="282"/>
                  </a:lnTo>
                  <a:lnTo>
                    <a:pt x="157" y="281"/>
                  </a:lnTo>
                  <a:lnTo>
                    <a:pt x="145" y="280"/>
                  </a:lnTo>
                  <a:lnTo>
                    <a:pt x="134" y="280"/>
                  </a:lnTo>
                  <a:lnTo>
                    <a:pt x="123" y="280"/>
                  </a:lnTo>
                  <a:lnTo>
                    <a:pt x="111" y="281"/>
                  </a:lnTo>
                  <a:lnTo>
                    <a:pt x="100" y="283"/>
                  </a:lnTo>
                  <a:lnTo>
                    <a:pt x="89" y="286"/>
                  </a:lnTo>
                  <a:lnTo>
                    <a:pt x="79" y="289"/>
                  </a:lnTo>
                  <a:lnTo>
                    <a:pt x="67" y="294"/>
                  </a:lnTo>
                  <a:lnTo>
                    <a:pt x="55" y="301"/>
                  </a:lnTo>
                  <a:lnTo>
                    <a:pt x="45" y="309"/>
                  </a:lnTo>
                  <a:lnTo>
                    <a:pt x="35" y="318"/>
                  </a:lnTo>
                  <a:lnTo>
                    <a:pt x="26" y="329"/>
                  </a:lnTo>
                  <a:lnTo>
                    <a:pt x="18" y="341"/>
                  </a:lnTo>
                  <a:lnTo>
                    <a:pt x="12" y="354"/>
                  </a:lnTo>
                  <a:lnTo>
                    <a:pt x="6" y="368"/>
                  </a:lnTo>
                  <a:lnTo>
                    <a:pt x="1" y="388"/>
                  </a:lnTo>
                  <a:lnTo>
                    <a:pt x="0" y="408"/>
                  </a:lnTo>
                  <a:lnTo>
                    <a:pt x="3" y="425"/>
                  </a:lnTo>
                  <a:lnTo>
                    <a:pt x="11" y="440"/>
                  </a:lnTo>
                  <a:lnTo>
                    <a:pt x="27" y="458"/>
                  </a:lnTo>
                  <a:lnTo>
                    <a:pt x="48" y="473"/>
                  </a:lnTo>
                  <a:lnTo>
                    <a:pt x="71" y="487"/>
                  </a:lnTo>
                  <a:lnTo>
                    <a:pt x="94" y="496"/>
                  </a:lnTo>
                  <a:lnTo>
                    <a:pt x="116" y="504"/>
                  </a:lnTo>
                  <a:lnTo>
                    <a:pt x="135" y="508"/>
                  </a:lnTo>
                  <a:lnTo>
                    <a:pt x="147" y="511"/>
                  </a:lnTo>
                  <a:lnTo>
                    <a:pt x="152" y="512"/>
                  </a:lnTo>
                  <a:lnTo>
                    <a:pt x="54" y="600"/>
                  </a:lnTo>
                  <a:lnTo>
                    <a:pt x="119" y="720"/>
                  </a:lnTo>
                  <a:lnTo>
                    <a:pt x="242" y="623"/>
                  </a:lnTo>
                  <a:lnTo>
                    <a:pt x="270" y="657"/>
                  </a:lnTo>
                  <a:lnTo>
                    <a:pt x="251" y="594"/>
                  </a:lnTo>
                  <a:lnTo>
                    <a:pt x="261" y="589"/>
                  </a:lnTo>
                  <a:lnTo>
                    <a:pt x="263" y="592"/>
                  </a:lnTo>
                  <a:lnTo>
                    <a:pt x="270" y="598"/>
                  </a:lnTo>
                  <a:lnTo>
                    <a:pt x="279" y="607"/>
                  </a:lnTo>
                  <a:lnTo>
                    <a:pt x="291" y="618"/>
                  </a:lnTo>
                  <a:lnTo>
                    <a:pt x="306" y="629"/>
                  </a:lnTo>
                  <a:lnTo>
                    <a:pt x="322" y="639"/>
                  </a:lnTo>
                  <a:lnTo>
                    <a:pt x="341" y="646"/>
                  </a:lnTo>
                  <a:lnTo>
                    <a:pt x="362" y="649"/>
                  </a:lnTo>
                  <a:lnTo>
                    <a:pt x="372" y="649"/>
                  </a:lnTo>
                  <a:lnTo>
                    <a:pt x="382" y="648"/>
                  </a:lnTo>
                  <a:lnTo>
                    <a:pt x="392" y="646"/>
                  </a:lnTo>
                  <a:lnTo>
                    <a:pt x="402" y="643"/>
                  </a:lnTo>
                  <a:lnTo>
                    <a:pt x="411" y="638"/>
                  </a:lnTo>
                  <a:lnTo>
                    <a:pt x="421" y="633"/>
                  </a:lnTo>
                  <a:lnTo>
                    <a:pt x="430" y="625"/>
                  </a:lnTo>
                  <a:lnTo>
                    <a:pt x="439" y="617"/>
                  </a:lnTo>
                  <a:lnTo>
                    <a:pt x="445" y="611"/>
                  </a:lnTo>
                  <a:lnTo>
                    <a:pt x="451" y="605"/>
                  </a:lnTo>
                  <a:lnTo>
                    <a:pt x="456" y="598"/>
                  </a:lnTo>
                  <a:lnTo>
                    <a:pt x="462" y="592"/>
                  </a:lnTo>
                  <a:lnTo>
                    <a:pt x="466" y="585"/>
                  </a:lnTo>
                  <a:lnTo>
                    <a:pt x="471" y="578"/>
                  </a:lnTo>
                  <a:lnTo>
                    <a:pt x="475" y="572"/>
                  </a:lnTo>
                  <a:lnTo>
                    <a:pt x="479" y="565"/>
                  </a:lnTo>
                  <a:lnTo>
                    <a:pt x="489" y="543"/>
                  </a:lnTo>
                  <a:lnTo>
                    <a:pt x="496" y="522"/>
                  </a:lnTo>
                  <a:lnTo>
                    <a:pt x="498" y="502"/>
                  </a:lnTo>
                  <a:lnTo>
                    <a:pt x="497" y="483"/>
                  </a:lnTo>
                  <a:lnTo>
                    <a:pt x="495" y="473"/>
                  </a:lnTo>
                  <a:lnTo>
                    <a:pt x="493" y="465"/>
                  </a:lnTo>
                  <a:lnTo>
                    <a:pt x="489" y="457"/>
                  </a:lnTo>
                  <a:lnTo>
                    <a:pt x="485" y="449"/>
                  </a:lnTo>
                  <a:lnTo>
                    <a:pt x="478" y="437"/>
                  </a:lnTo>
                  <a:lnTo>
                    <a:pt x="469" y="427"/>
                  </a:lnTo>
                  <a:lnTo>
                    <a:pt x="461" y="419"/>
                  </a:lnTo>
                  <a:lnTo>
                    <a:pt x="452" y="412"/>
                  </a:lnTo>
                  <a:lnTo>
                    <a:pt x="444" y="408"/>
                  </a:lnTo>
                  <a:lnTo>
                    <a:pt x="437" y="403"/>
                  </a:lnTo>
                  <a:lnTo>
                    <a:pt x="432" y="401"/>
                  </a:lnTo>
                  <a:lnTo>
                    <a:pt x="428" y="399"/>
                  </a:lnTo>
                  <a:lnTo>
                    <a:pt x="432" y="400"/>
                  </a:lnTo>
                  <a:lnTo>
                    <a:pt x="439" y="399"/>
                  </a:lnTo>
                  <a:lnTo>
                    <a:pt x="447" y="397"/>
                  </a:lnTo>
                  <a:lnTo>
                    <a:pt x="458" y="392"/>
                  </a:lnTo>
                  <a:lnTo>
                    <a:pt x="469" y="384"/>
                  </a:lnTo>
                  <a:lnTo>
                    <a:pt x="482" y="372"/>
                  </a:lnTo>
                  <a:lnTo>
                    <a:pt x="497" y="354"/>
                  </a:lnTo>
                  <a:lnTo>
                    <a:pt x="511" y="330"/>
                  </a:lnTo>
                  <a:lnTo>
                    <a:pt x="519" y="314"/>
                  </a:lnTo>
                  <a:lnTo>
                    <a:pt x="523" y="297"/>
                  </a:lnTo>
                  <a:lnTo>
                    <a:pt x="523" y="281"/>
                  </a:lnTo>
                  <a:lnTo>
                    <a:pt x="520" y="265"/>
                  </a:lnTo>
                  <a:lnTo>
                    <a:pt x="514" y="249"/>
                  </a:lnTo>
                  <a:lnTo>
                    <a:pt x="505" y="235"/>
                  </a:lnTo>
                  <a:lnTo>
                    <a:pt x="494" y="223"/>
                  </a:lnTo>
                  <a:lnTo>
                    <a:pt x="483" y="213"/>
                  </a:lnTo>
                  <a:lnTo>
                    <a:pt x="473" y="205"/>
                  </a:lnTo>
                  <a:lnTo>
                    <a:pt x="464" y="200"/>
                  </a:lnTo>
                  <a:lnTo>
                    <a:pt x="458" y="196"/>
                  </a:lnTo>
                  <a:lnTo>
                    <a:pt x="456" y="195"/>
                  </a:lnTo>
                  <a:lnTo>
                    <a:pt x="453" y="194"/>
                  </a:lnTo>
                  <a:lnTo>
                    <a:pt x="448" y="191"/>
                  </a:lnTo>
                  <a:lnTo>
                    <a:pt x="442" y="188"/>
                  </a:lnTo>
                  <a:lnTo>
                    <a:pt x="439" y="187"/>
                  </a:lnTo>
                  <a:lnTo>
                    <a:pt x="457" y="184"/>
                  </a:lnTo>
                  <a:lnTo>
                    <a:pt x="465" y="182"/>
                  </a:lnTo>
                  <a:lnTo>
                    <a:pt x="475" y="180"/>
                  </a:lnTo>
                  <a:lnTo>
                    <a:pt x="485" y="178"/>
                  </a:lnTo>
                  <a:lnTo>
                    <a:pt x="498" y="176"/>
                  </a:lnTo>
                  <a:lnTo>
                    <a:pt x="510" y="172"/>
                  </a:lnTo>
                  <a:lnTo>
                    <a:pt x="522" y="169"/>
                  </a:lnTo>
                  <a:lnTo>
                    <a:pt x="534" y="165"/>
                  </a:lnTo>
                  <a:lnTo>
                    <a:pt x="546" y="160"/>
                  </a:lnTo>
                  <a:lnTo>
                    <a:pt x="556" y="156"/>
                  </a:lnTo>
                  <a:lnTo>
                    <a:pt x="565" y="152"/>
                  </a:lnTo>
                  <a:lnTo>
                    <a:pt x="575" y="147"/>
                  </a:lnTo>
                  <a:lnTo>
                    <a:pt x="582" y="141"/>
                  </a:lnTo>
                  <a:lnTo>
                    <a:pt x="589" y="136"/>
                  </a:lnTo>
                  <a:lnTo>
                    <a:pt x="594" y="129"/>
                  </a:lnTo>
                  <a:lnTo>
                    <a:pt x="598" y="123"/>
                  </a:lnTo>
                  <a:lnTo>
                    <a:pt x="600" y="116"/>
                  </a:lnTo>
                  <a:lnTo>
                    <a:pt x="600" y="110"/>
                  </a:lnTo>
                  <a:lnTo>
                    <a:pt x="600" y="102"/>
                  </a:lnTo>
                  <a:lnTo>
                    <a:pt x="598" y="96"/>
                  </a:lnTo>
                  <a:lnTo>
                    <a:pt x="594" y="89"/>
                  </a:lnTo>
                  <a:lnTo>
                    <a:pt x="589" y="82"/>
                  </a:lnTo>
                  <a:lnTo>
                    <a:pt x="584" y="74"/>
                  </a:lnTo>
                  <a:lnTo>
                    <a:pt x="576" y="67"/>
                  </a:lnTo>
                  <a:lnTo>
                    <a:pt x="568" y="5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3414712" y="2409825"/>
              <a:ext cx="325438" cy="25400"/>
            </a:xfrm>
            <a:custGeom>
              <a:avLst/>
              <a:gdLst/>
              <a:ahLst/>
              <a:cxnLst>
                <a:cxn ang="0">
                  <a:pos x="1159" y="0"/>
                </a:cxn>
                <a:cxn ang="0">
                  <a:pos x="27" y="46"/>
                </a:cxn>
                <a:cxn ang="0">
                  <a:pos x="0" y="86"/>
                </a:cxn>
                <a:cxn ang="0">
                  <a:pos x="1233" y="92"/>
                </a:cxn>
                <a:cxn ang="0">
                  <a:pos x="1159" y="0"/>
                </a:cxn>
              </a:cxnLst>
              <a:rect l="0" t="0" r="r" b="b"/>
              <a:pathLst>
                <a:path w="1233" h="92">
                  <a:moveTo>
                    <a:pt x="1159" y="0"/>
                  </a:moveTo>
                  <a:lnTo>
                    <a:pt x="27" y="46"/>
                  </a:lnTo>
                  <a:lnTo>
                    <a:pt x="0" y="86"/>
                  </a:lnTo>
                  <a:lnTo>
                    <a:pt x="1233" y="92"/>
                  </a:lnTo>
                  <a:lnTo>
                    <a:pt x="115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3424237" y="2417762"/>
              <a:ext cx="301625" cy="9525"/>
            </a:xfrm>
            <a:custGeom>
              <a:avLst/>
              <a:gdLst/>
              <a:ahLst/>
              <a:cxnLst>
                <a:cxn ang="0">
                  <a:pos x="1108" y="0"/>
                </a:cxn>
                <a:cxn ang="0">
                  <a:pos x="0" y="36"/>
                </a:cxn>
                <a:cxn ang="0">
                  <a:pos x="0" y="37"/>
                </a:cxn>
                <a:cxn ang="0">
                  <a:pos x="1142" y="34"/>
                </a:cxn>
                <a:cxn ang="0">
                  <a:pos x="1108" y="0"/>
                </a:cxn>
              </a:cxnLst>
              <a:rect l="0" t="0" r="r" b="b"/>
              <a:pathLst>
                <a:path w="1142" h="37">
                  <a:moveTo>
                    <a:pt x="1108" y="0"/>
                  </a:moveTo>
                  <a:lnTo>
                    <a:pt x="0" y="36"/>
                  </a:lnTo>
                  <a:lnTo>
                    <a:pt x="0" y="37"/>
                  </a:lnTo>
                  <a:lnTo>
                    <a:pt x="1142" y="34"/>
                  </a:lnTo>
                  <a:lnTo>
                    <a:pt x="110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3413125" y="2217737"/>
              <a:ext cx="307975" cy="207963"/>
            </a:xfrm>
            <a:custGeom>
              <a:avLst/>
              <a:gdLst/>
              <a:ahLst/>
              <a:cxnLst>
                <a:cxn ang="0">
                  <a:pos x="1162" y="738"/>
                </a:cxn>
                <a:cxn ang="0">
                  <a:pos x="1141" y="390"/>
                </a:cxn>
                <a:cxn ang="0">
                  <a:pos x="809" y="0"/>
                </a:cxn>
                <a:cxn ang="0">
                  <a:pos x="804" y="0"/>
                </a:cxn>
                <a:cxn ang="0">
                  <a:pos x="283" y="124"/>
                </a:cxn>
                <a:cxn ang="0">
                  <a:pos x="0" y="487"/>
                </a:cxn>
                <a:cxn ang="0">
                  <a:pos x="42" y="787"/>
                </a:cxn>
                <a:cxn ang="0">
                  <a:pos x="1163" y="749"/>
                </a:cxn>
                <a:cxn ang="0">
                  <a:pos x="1162" y="738"/>
                </a:cxn>
              </a:cxnLst>
              <a:rect l="0" t="0" r="r" b="b"/>
              <a:pathLst>
                <a:path w="1163" h="787">
                  <a:moveTo>
                    <a:pt x="1162" y="738"/>
                  </a:moveTo>
                  <a:lnTo>
                    <a:pt x="1141" y="390"/>
                  </a:lnTo>
                  <a:lnTo>
                    <a:pt x="809" y="0"/>
                  </a:lnTo>
                  <a:lnTo>
                    <a:pt x="804" y="0"/>
                  </a:lnTo>
                  <a:lnTo>
                    <a:pt x="283" y="124"/>
                  </a:lnTo>
                  <a:lnTo>
                    <a:pt x="0" y="487"/>
                  </a:lnTo>
                  <a:lnTo>
                    <a:pt x="42" y="787"/>
                  </a:lnTo>
                  <a:lnTo>
                    <a:pt x="1163" y="749"/>
                  </a:lnTo>
                  <a:lnTo>
                    <a:pt x="1162" y="7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422650" y="2230437"/>
              <a:ext cx="292100" cy="190500"/>
            </a:xfrm>
            <a:custGeom>
              <a:avLst/>
              <a:gdLst/>
              <a:ahLst/>
              <a:cxnLst>
                <a:cxn ang="0">
                  <a:pos x="1071" y="341"/>
                </a:cxn>
                <a:cxn ang="0">
                  <a:pos x="791" y="0"/>
                </a:cxn>
                <a:cxn ang="0">
                  <a:pos x="260" y="88"/>
                </a:cxn>
                <a:cxn ang="0">
                  <a:pos x="0" y="442"/>
                </a:cxn>
                <a:cxn ang="0">
                  <a:pos x="26" y="719"/>
                </a:cxn>
                <a:cxn ang="0">
                  <a:pos x="1107" y="682"/>
                </a:cxn>
                <a:cxn ang="0">
                  <a:pos x="1071" y="341"/>
                </a:cxn>
              </a:cxnLst>
              <a:rect l="0" t="0" r="r" b="b"/>
              <a:pathLst>
                <a:path w="1107" h="719">
                  <a:moveTo>
                    <a:pt x="1071" y="341"/>
                  </a:moveTo>
                  <a:lnTo>
                    <a:pt x="791" y="0"/>
                  </a:lnTo>
                  <a:lnTo>
                    <a:pt x="260" y="88"/>
                  </a:lnTo>
                  <a:lnTo>
                    <a:pt x="0" y="442"/>
                  </a:lnTo>
                  <a:lnTo>
                    <a:pt x="26" y="719"/>
                  </a:lnTo>
                  <a:lnTo>
                    <a:pt x="1107" y="682"/>
                  </a:lnTo>
                  <a:lnTo>
                    <a:pt x="1071" y="3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3476625" y="2160587"/>
              <a:ext cx="166688" cy="82550"/>
            </a:xfrm>
            <a:custGeom>
              <a:avLst/>
              <a:gdLst/>
              <a:ahLst/>
              <a:cxnLst>
                <a:cxn ang="0">
                  <a:pos x="335" y="169"/>
                </a:cxn>
                <a:cxn ang="0">
                  <a:pos x="366" y="152"/>
                </a:cxn>
                <a:cxn ang="0">
                  <a:pos x="397" y="127"/>
                </a:cxn>
                <a:cxn ang="0">
                  <a:pos x="421" y="98"/>
                </a:cxn>
                <a:cxn ang="0">
                  <a:pos x="427" y="67"/>
                </a:cxn>
                <a:cxn ang="0">
                  <a:pos x="413" y="28"/>
                </a:cxn>
                <a:cxn ang="0">
                  <a:pos x="389" y="7"/>
                </a:cxn>
                <a:cxn ang="0">
                  <a:pos x="350" y="0"/>
                </a:cxn>
                <a:cxn ang="0">
                  <a:pos x="296" y="2"/>
                </a:cxn>
                <a:cxn ang="0">
                  <a:pos x="245" y="9"/>
                </a:cxn>
                <a:cxn ang="0">
                  <a:pos x="202" y="21"/>
                </a:cxn>
                <a:cxn ang="0">
                  <a:pos x="167" y="39"/>
                </a:cxn>
                <a:cxn ang="0">
                  <a:pos x="142" y="61"/>
                </a:cxn>
                <a:cxn ang="0">
                  <a:pos x="125" y="93"/>
                </a:cxn>
                <a:cxn ang="0">
                  <a:pos x="124" y="129"/>
                </a:cxn>
                <a:cxn ang="0">
                  <a:pos x="128" y="148"/>
                </a:cxn>
                <a:cxn ang="0">
                  <a:pos x="136" y="163"/>
                </a:cxn>
                <a:cxn ang="0">
                  <a:pos x="145" y="175"/>
                </a:cxn>
                <a:cxn ang="0">
                  <a:pos x="156" y="184"/>
                </a:cxn>
                <a:cxn ang="0">
                  <a:pos x="167" y="187"/>
                </a:cxn>
                <a:cxn ang="0">
                  <a:pos x="185" y="188"/>
                </a:cxn>
                <a:cxn ang="0">
                  <a:pos x="202" y="189"/>
                </a:cxn>
                <a:cxn ang="0">
                  <a:pos x="214" y="190"/>
                </a:cxn>
                <a:cxn ang="0">
                  <a:pos x="0" y="297"/>
                </a:cxn>
                <a:cxn ang="0">
                  <a:pos x="119" y="312"/>
                </a:cxn>
                <a:cxn ang="0">
                  <a:pos x="130" y="311"/>
                </a:cxn>
                <a:cxn ang="0">
                  <a:pos x="158" y="307"/>
                </a:cxn>
                <a:cxn ang="0">
                  <a:pos x="195" y="302"/>
                </a:cxn>
                <a:cxn ang="0">
                  <a:pos x="243" y="293"/>
                </a:cxn>
                <a:cxn ang="0">
                  <a:pos x="295" y="283"/>
                </a:cxn>
                <a:cxn ang="0">
                  <a:pos x="348" y="272"/>
                </a:cxn>
                <a:cxn ang="0">
                  <a:pos x="402" y="258"/>
                </a:cxn>
                <a:cxn ang="0">
                  <a:pos x="451" y="242"/>
                </a:cxn>
                <a:cxn ang="0">
                  <a:pos x="525" y="213"/>
                </a:cxn>
                <a:cxn ang="0">
                  <a:pos x="568" y="195"/>
                </a:cxn>
                <a:cxn ang="0">
                  <a:pos x="590" y="186"/>
                </a:cxn>
                <a:cxn ang="0">
                  <a:pos x="596" y="183"/>
                </a:cxn>
                <a:cxn ang="0">
                  <a:pos x="592" y="165"/>
                </a:cxn>
              </a:cxnLst>
              <a:rect l="0" t="0" r="r" b="b"/>
              <a:pathLst>
                <a:path w="626" h="312">
                  <a:moveTo>
                    <a:pt x="592" y="165"/>
                  </a:moveTo>
                  <a:lnTo>
                    <a:pt x="335" y="169"/>
                  </a:lnTo>
                  <a:lnTo>
                    <a:pt x="349" y="161"/>
                  </a:lnTo>
                  <a:lnTo>
                    <a:pt x="366" y="152"/>
                  </a:lnTo>
                  <a:lnTo>
                    <a:pt x="382" y="139"/>
                  </a:lnTo>
                  <a:lnTo>
                    <a:pt x="397" y="127"/>
                  </a:lnTo>
                  <a:lnTo>
                    <a:pt x="411" y="113"/>
                  </a:lnTo>
                  <a:lnTo>
                    <a:pt x="421" y="98"/>
                  </a:lnTo>
                  <a:lnTo>
                    <a:pt x="427" y="83"/>
                  </a:lnTo>
                  <a:lnTo>
                    <a:pt x="427" y="67"/>
                  </a:lnTo>
                  <a:lnTo>
                    <a:pt x="421" y="45"/>
                  </a:lnTo>
                  <a:lnTo>
                    <a:pt x="413" y="28"/>
                  </a:lnTo>
                  <a:lnTo>
                    <a:pt x="403" y="16"/>
                  </a:lnTo>
                  <a:lnTo>
                    <a:pt x="389" y="7"/>
                  </a:lnTo>
                  <a:lnTo>
                    <a:pt x="372" y="3"/>
                  </a:lnTo>
                  <a:lnTo>
                    <a:pt x="350" y="0"/>
                  </a:lnTo>
                  <a:lnTo>
                    <a:pt x="325" y="0"/>
                  </a:lnTo>
                  <a:lnTo>
                    <a:pt x="296" y="2"/>
                  </a:lnTo>
                  <a:lnTo>
                    <a:pt x="269" y="5"/>
                  </a:lnTo>
                  <a:lnTo>
                    <a:pt x="245" y="9"/>
                  </a:lnTo>
                  <a:lnTo>
                    <a:pt x="223" y="14"/>
                  </a:lnTo>
                  <a:lnTo>
                    <a:pt x="202" y="21"/>
                  </a:lnTo>
                  <a:lnTo>
                    <a:pt x="183" y="29"/>
                  </a:lnTo>
                  <a:lnTo>
                    <a:pt x="167" y="39"/>
                  </a:lnTo>
                  <a:lnTo>
                    <a:pt x="153" y="49"/>
                  </a:lnTo>
                  <a:lnTo>
                    <a:pt x="142" y="61"/>
                  </a:lnTo>
                  <a:lnTo>
                    <a:pt x="131" y="77"/>
                  </a:lnTo>
                  <a:lnTo>
                    <a:pt x="125" y="93"/>
                  </a:lnTo>
                  <a:lnTo>
                    <a:pt x="123" y="111"/>
                  </a:lnTo>
                  <a:lnTo>
                    <a:pt x="124" y="129"/>
                  </a:lnTo>
                  <a:lnTo>
                    <a:pt x="126" y="138"/>
                  </a:lnTo>
                  <a:lnTo>
                    <a:pt x="128" y="148"/>
                  </a:lnTo>
                  <a:lnTo>
                    <a:pt x="131" y="155"/>
                  </a:lnTo>
                  <a:lnTo>
                    <a:pt x="136" y="163"/>
                  </a:lnTo>
                  <a:lnTo>
                    <a:pt x="140" y="169"/>
                  </a:lnTo>
                  <a:lnTo>
                    <a:pt x="145" y="175"/>
                  </a:lnTo>
                  <a:lnTo>
                    <a:pt x="150" y="180"/>
                  </a:lnTo>
                  <a:lnTo>
                    <a:pt x="156" y="184"/>
                  </a:lnTo>
                  <a:lnTo>
                    <a:pt x="160" y="186"/>
                  </a:lnTo>
                  <a:lnTo>
                    <a:pt x="167" y="187"/>
                  </a:lnTo>
                  <a:lnTo>
                    <a:pt x="175" y="188"/>
                  </a:lnTo>
                  <a:lnTo>
                    <a:pt x="185" y="188"/>
                  </a:lnTo>
                  <a:lnTo>
                    <a:pt x="194" y="189"/>
                  </a:lnTo>
                  <a:lnTo>
                    <a:pt x="202" y="189"/>
                  </a:lnTo>
                  <a:lnTo>
                    <a:pt x="210" y="190"/>
                  </a:lnTo>
                  <a:lnTo>
                    <a:pt x="214" y="190"/>
                  </a:lnTo>
                  <a:lnTo>
                    <a:pt x="24" y="282"/>
                  </a:lnTo>
                  <a:lnTo>
                    <a:pt x="0" y="297"/>
                  </a:lnTo>
                  <a:lnTo>
                    <a:pt x="118" y="312"/>
                  </a:lnTo>
                  <a:lnTo>
                    <a:pt x="119" y="312"/>
                  </a:lnTo>
                  <a:lnTo>
                    <a:pt x="123" y="312"/>
                  </a:lnTo>
                  <a:lnTo>
                    <a:pt x="130" y="311"/>
                  </a:lnTo>
                  <a:lnTo>
                    <a:pt x="143" y="309"/>
                  </a:lnTo>
                  <a:lnTo>
                    <a:pt x="158" y="307"/>
                  </a:lnTo>
                  <a:lnTo>
                    <a:pt x="175" y="305"/>
                  </a:lnTo>
                  <a:lnTo>
                    <a:pt x="195" y="302"/>
                  </a:lnTo>
                  <a:lnTo>
                    <a:pt x="219" y="298"/>
                  </a:lnTo>
                  <a:lnTo>
                    <a:pt x="243" y="293"/>
                  </a:lnTo>
                  <a:lnTo>
                    <a:pt x="268" y="288"/>
                  </a:lnTo>
                  <a:lnTo>
                    <a:pt x="295" y="283"/>
                  </a:lnTo>
                  <a:lnTo>
                    <a:pt x="322" y="278"/>
                  </a:lnTo>
                  <a:lnTo>
                    <a:pt x="348" y="272"/>
                  </a:lnTo>
                  <a:lnTo>
                    <a:pt x="376" y="265"/>
                  </a:lnTo>
                  <a:lnTo>
                    <a:pt x="402" y="258"/>
                  </a:lnTo>
                  <a:lnTo>
                    <a:pt x="427" y="250"/>
                  </a:lnTo>
                  <a:lnTo>
                    <a:pt x="451" y="242"/>
                  </a:lnTo>
                  <a:lnTo>
                    <a:pt x="492" y="226"/>
                  </a:lnTo>
                  <a:lnTo>
                    <a:pt x="525" y="213"/>
                  </a:lnTo>
                  <a:lnTo>
                    <a:pt x="550" y="202"/>
                  </a:lnTo>
                  <a:lnTo>
                    <a:pt x="568" y="195"/>
                  </a:lnTo>
                  <a:lnTo>
                    <a:pt x="581" y="189"/>
                  </a:lnTo>
                  <a:lnTo>
                    <a:pt x="590" y="186"/>
                  </a:lnTo>
                  <a:lnTo>
                    <a:pt x="594" y="184"/>
                  </a:lnTo>
                  <a:lnTo>
                    <a:pt x="596" y="183"/>
                  </a:lnTo>
                  <a:lnTo>
                    <a:pt x="626" y="166"/>
                  </a:lnTo>
                  <a:lnTo>
                    <a:pt x="592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3497262" y="2165350"/>
              <a:ext cx="130175" cy="69850"/>
            </a:xfrm>
            <a:custGeom>
              <a:avLst/>
              <a:gdLst/>
              <a:ahLst/>
              <a:cxnLst>
                <a:cxn ang="0">
                  <a:pos x="339" y="217"/>
                </a:cxn>
                <a:cxn ang="0">
                  <a:pos x="281" y="236"/>
                </a:cxn>
                <a:cxn ang="0">
                  <a:pos x="220" y="249"/>
                </a:cxn>
                <a:cxn ang="0">
                  <a:pos x="160" y="257"/>
                </a:cxn>
                <a:cxn ang="0">
                  <a:pos x="104" y="261"/>
                </a:cxn>
                <a:cxn ang="0">
                  <a:pos x="57" y="262"/>
                </a:cxn>
                <a:cxn ang="0">
                  <a:pos x="22" y="261"/>
                </a:cxn>
                <a:cxn ang="0">
                  <a:pos x="3" y="260"/>
                </a:cxn>
                <a:cxn ang="0">
                  <a:pos x="142" y="170"/>
                </a:cxn>
                <a:cxn ang="0">
                  <a:pos x="134" y="153"/>
                </a:cxn>
                <a:cxn ang="0">
                  <a:pos x="124" y="155"/>
                </a:cxn>
                <a:cxn ang="0">
                  <a:pos x="111" y="155"/>
                </a:cxn>
                <a:cxn ang="0">
                  <a:pos x="96" y="152"/>
                </a:cxn>
                <a:cxn ang="0">
                  <a:pos x="80" y="141"/>
                </a:cxn>
                <a:cxn ang="0">
                  <a:pos x="69" y="120"/>
                </a:cxn>
                <a:cxn ang="0">
                  <a:pos x="65" y="92"/>
                </a:cxn>
                <a:cxn ang="0">
                  <a:pos x="71" y="66"/>
                </a:cxn>
                <a:cxn ang="0">
                  <a:pos x="89" y="43"/>
                </a:cxn>
                <a:cxn ang="0">
                  <a:pos x="116" y="25"/>
                </a:cxn>
                <a:cxn ang="0">
                  <a:pos x="152" y="12"/>
                </a:cxn>
                <a:cxn ang="0">
                  <a:pos x="195" y="3"/>
                </a:cxn>
                <a:cxn ang="0">
                  <a:pos x="250" y="0"/>
                </a:cxn>
                <a:cxn ang="0">
                  <a:pos x="295" y="2"/>
                </a:cxn>
                <a:cxn ang="0">
                  <a:pos x="321" y="14"/>
                </a:cxn>
                <a:cxn ang="0">
                  <a:pos x="331" y="37"/>
                </a:cxn>
                <a:cxn ang="0">
                  <a:pos x="329" y="67"/>
                </a:cxn>
                <a:cxn ang="0">
                  <a:pos x="312" y="92"/>
                </a:cxn>
                <a:cxn ang="0">
                  <a:pos x="285" y="114"/>
                </a:cxn>
                <a:cxn ang="0">
                  <a:pos x="255" y="129"/>
                </a:cxn>
                <a:cxn ang="0">
                  <a:pos x="255" y="158"/>
                </a:cxn>
                <a:cxn ang="0">
                  <a:pos x="475" y="165"/>
                </a:cxn>
                <a:cxn ang="0">
                  <a:pos x="446" y="172"/>
                </a:cxn>
                <a:cxn ang="0">
                  <a:pos x="415" y="181"/>
                </a:cxn>
                <a:cxn ang="0">
                  <a:pos x="383" y="194"/>
                </a:cxn>
              </a:cxnLst>
              <a:rect l="0" t="0" r="r" b="b"/>
              <a:pathLst>
                <a:path w="490" h="262">
                  <a:moveTo>
                    <a:pt x="366" y="204"/>
                  </a:moveTo>
                  <a:lnTo>
                    <a:pt x="339" y="217"/>
                  </a:lnTo>
                  <a:lnTo>
                    <a:pt x="310" y="227"/>
                  </a:lnTo>
                  <a:lnTo>
                    <a:pt x="281" y="236"/>
                  </a:lnTo>
                  <a:lnTo>
                    <a:pt x="250" y="244"/>
                  </a:lnTo>
                  <a:lnTo>
                    <a:pt x="220" y="249"/>
                  </a:lnTo>
                  <a:lnTo>
                    <a:pt x="189" y="254"/>
                  </a:lnTo>
                  <a:lnTo>
                    <a:pt x="160" y="257"/>
                  </a:lnTo>
                  <a:lnTo>
                    <a:pt x="132" y="259"/>
                  </a:lnTo>
                  <a:lnTo>
                    <a:pt x="104" y="261"/>
                  </a:lnTo>
                  <a:lnTo>
                    <a:pt x="79" y="262"/>
                  </a:lnTo>
                  <a:lnTo>
                    <a:pt x="57" y="262"/>
                  </a:lnTo>
                  <a:lnTo>
                    <a:pt x="37" y="262"/>
                  </a:lnTo>
                  <a:lnTo>
                    <a:pt x="22" y="261"/>
                  </a:lnTo>
                  <a:lnTo>
                    <a:pt x="10" y="261"/>
                  </a:lnTo>
                  <a:lnTo>
                    <a:pt x="3" y="260"/>
                  </a:lnTo>
                  <a:lnTo>
                    <a:pt x="0" y="260"/>
                  </a:lnTo>
                  <a:lnTo>
                    <a:pt x="142" y="170"/>
                  </a:lnTo>
                  <a:lnTo>
                    <a:pt x="135" y="153"/>
                  </a:lnTo>
                  <a:lnTo>
                    <a:pt x="134" y="153"/>
                  </a:lnTo>
                  <a:lnTo>
                    <a:pt x="129" y="154"/>
                  </a:lnTo>
                  <a:lnTo>
                    <a:pt x="124" y="155"/>
                  </a:lnTo>
                  <a:lnTo>
                    <a:pt x="118" y="155"/>
                  </a:lnTo>
                  <a:lnTo>
                    <a:pt x="111" y="155"/>
                  </a:lnTo>
                  <a:lnTo>
                    <a:pt x="103" y="154"/>
                  </a:lnTo>
                  <a:lnTo>
                    <a:pt x="96" y="152"/>
                  </a:lnTo>
                  <a:lnTo>
                    <a:pt x="88" y="148"/>
                  </a:lnTo>
                  <a:lnTo>
                    <a:pt x="80" y="141"/>
                  </a:lnTo>
                  <a:lnTo>
                    <a:pt x="74" y="132"/>
                  </a:lnTo>
                  <a:lnTo>
                    <a:pt x="69" y="120"/>
                  </a:lnTo>
                  <a:lnTo>
                    <a:pt x="66" y="106"/>
                  </a:lnTo>
                  <a:lnTo>
                    <a:pt x="65" y="92"/>
                  </a:lnTo>
                  <a:lnTo>
                    <a:pt x="67" y="78"/>
                  </a:lnTo>
                  <a:lnTo>
                    <a:pt x="71" y="66"/>
                  </a:lnTo>
                  <a:lnTo>
                    <a:pt x="79" y="54"/>
                  </a:lnTo>
                  <a:lnTo>
                    <a:pt x="89" y="43"/>
                  </a:lnTo>
                  <a:lnTo>
                    <a:pt x="101" y="34"/>
                  </a:lnTo>
                  <a:lnTo>
                    <a:pt x="116" y="25"/>
                  </a:lnTo>
                  <a:lnTo>
                    <a:pt x="134" y="18"/>
                  </a:lnTo>
                  <a:lnTo>
                    <a:pt x="152" y="12"/>
                  </a:lnTo>
                  <a:lnTo>
                    <a:pt x="173" y="7"/>
                  </a:lnTo>
                  <a:lnTo>
                    <a:pt x="195" y="3"/>
                  </a:lnTo>
                  <a:lnTo>
                    <a:pt x="219" y="1"/>
                  </a:lnTo>
                  <a:lnTo>
                    <a:pt x="250" y="0"/>
                  </a:lnTo>
                  <a:lnTo>
                    <a:pt x="275" y="0"/>
                  </a:lnTo>
                  <a:lnTo>
                    <a:pt x="295" y="2"/>
                  </a:lnTo>
                  <a:lnTo>
                    <a:pt x="310" y="7"/>
                  </a:lnTo>
                  <a:lnTo>
                    <a:pt x="321" y="14"/>
                  </a:lnTo>
                  <a:lnTo>
                    <a:pt x="327" y="24"/>
                  </a:lnTo>
                  <a:lnTo>
                    <a:pt x="331" y="37"/>
                  </a:lnTo>
                  <a:lnTo>
                    <a:pt x="332" y="54"/>
                  </a:lnTo>
                  <a:lnTo>
                    <a:pt x="329" y="67"/>
                  </a:lnTo>
                  <a:lnTo>
                    <a:pt x="322" y="80"/>
                  </a:lnTo>
                  <a:lnTo>
                    <a:pt x="312" y="92"/>
                  </a:lnTo>
                  <a:lnTo>
                    <a:pt x="299" y="104"/>
                  </a:lnTo>
                  <a:lnTo>
                    <a:pt x="285" y="114"/>
                  </a:lnTo>
                  <a:lnTo>
                    <a:pt x="269" y="122"/>
                  </a:lnTo>
                  <a:lnTo>
                    <a:pt x="255" y="129"/>
                  </a:lnTo>
                  <a:lnTo>
                    <a:pt x="243" y="134"/>
                  </a:lnTo>
                  <a:lnTo>
                    <a:pt x="255" y="158"/>
                  </a:lnTo>
                  <a:lnTo>
                    <a:pt x="490" y="162"/>
                  </a:lnTo>
                  <a:lnTo>
                    <a:pt x="475" y="165"/>
                  </a:lnTo>
                  <a:lnTo>
                    <a:pt x="461" y="169"/>
                  </a:lnTo>
                  <a:lnTo>
                    <a:pt x="446" y="172"/>
                  </a:lnTo>
                  <a:lnTo>
                    <a:pt x="431" y="176"/>
                  </a:lnTo>
                  <a:lnTo>
                    <a:pt x="415" y="181"/>
                  </a:lnTo>
                  <a:lnTo>
                    <a:pt x="399" y="187"/>
                  </a:lnTo>
                  <a:lnTo>
                    <a:pt x="383" y="194"/>
                  </a:lnTo>
                  <a:lnTo>
                    <a:pt x="366" y="20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646487" y="2185987"/>
              <a:ext cx="112713" cy="114300"/>
            </a:xfrm>
            <a:custGeom>
              <a:avLst/>
              <a:gdLst/>
              <a:ahLst/>
              <a:cxnLst>
                <a:cxn ang="0">
                  <a:pos x="246" y="0"/>
                </a:cxn>
                <a:cxn ang="0">
                  <a:pos x="2" y="274"/>
                </a:cxn>
                <a:cxn ang="0">
                  <a:pos x="1" y="278"/>
                </a:cxn>
                <a:cxn ang="0">
                  <a:pos x="0" y="288"/>
                </a:cxn>
                <a:cxn ang="0">
                  <a:pos x="1" y="304"/>
                </a:cxn>
                <a:cxn ang="0">
                  <a:pos x="6" y="324"/>
                </a:cxn>
                <a:cxn ang="0">
                  <a:pos x="16" y="349"/>
                </a:cxn>
                <a:cxn ang="0">
                  <a:pos x="36" y="374"/>
                </a:cxn>
                <a:cxn ang="0">
                  <a:pos x="65" y="400"/>
                </a:cxn>
                <a:cxn ang="0">
                  <a:pos x="108" y="426"/>
                </a:cxn>
                <a:cxn ang="0">
                  <a:pos x="110" y="427"/>
                </a:cxn>
                <a:cxn ang="0">
                  <a:pos x="113" y="427"/>
                </a:cxn>
                <a:cxn ang="0">
                  <a:pos x="118" y="425"/>
                </a:cxn>
                <a:cxn ang="0">
                  <a:pos x="129" y="420"/>
                </a:cxn>
                <a:cxn ang="0">
                  <a:pos x="145" y="412"/>
                </a:cxn>
                <a:cxn ang="0">
                  <a:pos x="165" y="401"/>
                </a:cxn>
                <a:cxn ang="0">
                  <a:pos x="190" y="390"/>
                </a:cxn>
                <a:cxn ang="0">
                  <a:pos x="216" y="376"/>
                </a:cxn>
                <a:cxn ang="0">
                  <a:pos x="245" y="362"/>
                </a:cxn>
                <a:cxn ang="0">
                  <a:pos x="274" y="347"/>
                </a:cxn>
                <a:cxn ang="0">
                  <a:pos x="302" y="332"/>
                </a:cxn>
                <a:cxn ang="0">
                  <a:pos x="331" y="318"/>
                </a:cxn>
                <a:cxn ang="0">
                  <a:pos x="357" y="304"/>
                </a:cxn>
                <a:cxn ang="0">
                  <a:pos x="380" y="293"/>
                </a:cxn>
                <a:cxn ang="0">
                  <a:pos x="400" y="282"/>
                </a:cxn>
                <a:cxn ang="0">
                  <a:pos x="415" y="275"/>
                </a:cxn>
                <a:cxn ang="0">
                  <a:pos x="425" y="270"/>
                </a:cxn>
                <a:cxn ang="0">
                  <a:pos x="428" y="267"/>
                </a:cxn>
                <a:cxn ang="0">
                  <a:pos x="246" y="0"/>
                </a:cxn>
              </a:cxnLst>
              <a:rect l="0" t="0" r="r" b="b"/>
              <a:pathLst>
                <a:path w="428" h="427">
                  <a:moveTo>
                    <a:pt x="246" y="0"/>
                  </a:moveTo>
                  <a:lnTo>
                    <a:pt x="2" y="274"/>
                  </a:lnTo>
                  <a:lnTo>
                    <a:pt x="1" y="278"/>
                  </a:lnTo>
                  <a:lnTo>
                    <a:pt x="0" y="288"/>
                  </a:lnTo>
                  <a:lnTo>
                    <a:pt x="1" y="304"/>
                  </a:lnTo>
                  <a:lnTo>
                    <a:pt x="6" y="324"/>
                  </a:lnTo>
                  <a:lnTo>
                    <a:pt x="16" y="349"/>
                  </a:lnTo>
                  <a:lnTo>
                    <a:pt x="36" y="374"/>
                  </a:lnTo>
                  <a:lnTo>
                    <a:pt x="65" y="400"/>
                  </a:lnTo>
                  <a:lnTo>
                    <a:pt x="108" y="426"/>
                  </a:lnTo>
                  <a:lnTo>
                    <a:pt x="110" y="427"/>
                  </a:lnTo>
                  <a:lnTo>
                    <a:pt x="113" y="427"/>
                  </a:lnTo>
                  <a:lnTo>
                    <a:pt x="118" y="425"/>
                  </a:lnTo>
                  <a:lnTo>
                    <a:pt x="129" y="420"/>
                  </a:lnTo>
                  <a:lnTo>
                    <a:pt x="145" y="412"/>
                  </a:lnTo>
                  <a:lnTo>
                    <a:pt x="165" y="401"/>
                  </a:lnTo>
                  <a:lnTo>
                    <a:pt x="190" y="390"/>
                  </a:lnTo>
                  <a:lnTo>
                    <a:pt x="216" y="376"/>
                  </a:lnTo>
                  <a:lnTo>
                    <a:pt x="245" y="362"/>
                  </a:lnTo>
                  <a:lnTo>
                    <a:pt x="274" y="347"/>
                  </a:lnTo>
                  <a:lnTo>
                    <a:pt x="302" y="332"/>
                  </a:lnTo>
                  <a:lnTo>
                    <a:pt x="331" y="318"/>
                  </a:lnTo>
                  <a:lnTo>
                    <a:pt x="357" y="304"/>
                  </a:lnTo>
                  <a:lnTo>
                    <a:pt x="380" y="293"/>
                  </a:lnTo>
                  <a:lnTo>
                    <a:pt x="400" y="282"/>
                  </a:lnTo>
                  <a:lnTo>
                    <a:pt x="415" y="275"/>
                  </a:lnTo>
                  <a:lnTo>
                    <a:pt x="425" y="270"/>
                  </a:lnTo>
                  <a:lnTo>
                    <a:pt x="428" y="26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auto">
            <a:xfrm>
              <a:off x="3649662" y="2197100"/>
              <a:ext cx="103188" cy="96838"/>
            </a:xfrm>
            <a:custGeom>
              <a:avLst/>
              <a:gdLst/>
              <a:ahLst/>
              <a:cxnLst>
                <a:cxn ang="0">
                  <a:pos x="239" y="0"/>
                </a:cxn>
                <a:cxn ang="0">
                  <a:pos x="0" y="240"/>
                </a:cxn>
                <a:cxn ang="0">
                  <a:pos x="1" y="247"/>
                </a:cxn>
                <a:cxn ang="0">
                  <a:pos x="5" y="257"/>
                </a:cxn>
                <a:cxn ang="0">
                  <a:pos x="10" y="271"/>
                </a:cxn>
                <a:cxn ang="0">
                  <a:pos x="19" y="287"/>
                </a:cxn>
                <a:cxn ang="0">
                  <a:pos x="31" y="306"/>
                </a:cxn>
                <a:cxn ang="0">
                  <a:pos x="48" y="326"/>
                </a:cxn>
                <a:cxn ang="0">
                  <a:pos x="71" y="346"/>
                </a:cxn>
                <a:cxn ang="0">
                  <a:pos x="101" y="367"/>
                </a:cxn>
                <a:cxn ang="0">
                  <a:pos x="107" y="364"/>
                </a:cxn>
                <a:cxn ang="0">
                  <a:pos x="116" y="360"/>
                </a:cxn>
                <a:cxn ang="0">
                  <a:pos x="128" y="354"/>
                </a:cxn>
                <a:cxn ang="0">
                  <a:pos x="142" y="347"/>
                </a:cxn>
                <a:cxn ang="0">
                  <a:pos x="159" y="339"/>
                </a:cxn>
                <a:cxn ang="0">
                  <a:pos x="176" y="330"/>
                </a:cxn>
                <a:cxn ang="0">
                  <a:pos x="195" y="320"/>
                </a:cxn>
                <a:cxn ang="0">
                  <a:pos x="216" y="309"/>
                </a:cxn>
                <a:cxn ang="0">
                  <a:pos x="238" y="297"/>
                </a:cxn>
                <a:cxn ang="0">
                  <a:pos x="259" y="286"/>
                </a:cxn>
                <a:cxn ang="0">
                  <a:pos x="281" y="274"/>
                </a:cxn>
                <a:cxn ang="0">
                  <a:pos x="304" y="262"/>
                </a:cxn>
                <a:cxn ang="0">
                  <a:pos x="326" y="251"/>
                </a:cxn>
                <a:cxn ang="0">
                  <a:pos x="348" y="239"/>
                </a:cxn>
                <a:cxn ang="0">
                  <a:pos x="368" y="227"/>
                </a:cxn>
                <a:cxn ang="0">
                  <a:pos x="389" y="217"/>
                </a:cxn>
                <a:cxn ang="0">
                  <a:pos x="239" y="0"/>
                </a:cxn>
              </a:cxnLst>
              <a:rect l="0" t="0" r="r" b="b"/>
              <a:pathLst>
                <a:path w="389" h="367">
                  <a:moveTo>
                    <a:pt x="239" y="0"/>
                  </a:moveTo>
                  <a:lnTo>
                    <a:pt x="0" y="240"/>
                  </a:lnTo>
                  <a:lnTo>
                    <a:pt x="1" y="247"/>
                  </a:lnTo>
                  <a:lnTo>
                    <a:pt x="5" y="257"/>
                  </a:lnTo>
                  <a:lnTo>
                    <a:pt x="10" y="271"/>
                  </a:lnTo>
                  <a:lnTo>
                    <a:pt x="19" y="287"/>
                  </a:lnTo>
                  <a:lnTo>
                    <a:pt x="31" y="306"/>
                  </a:lnTo>
                  <a:lnTo>
                    <a:pt x="48" y="326"/>
                  </a:lnTo>
                  <a:lnTo>
                    <a:pt x="71" y="346"/>
                  </a:lnTo>
                  <a:lnTo>
                    <a:pt x="101" y="367"/>
                  </a:lnTo>
                  <a:lnTo>
                    <a:pt x="107" y="364"/>
                  </a:lnTo>
                  <a:lnTo>
                    <a:pt x="116" y="360"/>
                  </a:lnTo>
                  <a:lnTo>
                    <a:pt x="128" y="354"/>
                  </a:lnTo>
                  <a:lnTo>
                    <a:pt x="142" y="347"/>
                  </a:lnTo>
                  <a:lnTo>
                    <a:pt x="159" y="339"/>
                  </a:lnTo>
                  <a:lnTo>
                    <a:pt x="176" y="330"/>
                  </a:lnTo>
                  <a:lnTo>
                    <a:pt x="195" y="320"/>
                  </a:lnTo>
                  <a:lnTo>
                    <a:pt x="216" y="309"/>
                  </a:lnTo>
                  <a:lnTo>
                    <a:pt x="238" y="297"/>
                  </a:lnTo>
                  <a:lnTo>
                    <a:pt x="259" y="286"/>
                  </a:lnTo>
                  <a:lnTo>
                    <a:pt x="281" y="274"/>
                  </a:lnTo>
                  <a:lnTo>
                    <a:pt x="304" y="262"/>
                  </a:lnTo>
                  <a:lnTo>
                    <a:pt x="326" y="251"/>
                  </a:lnTo>
                  <a:lnTo>
                    <a:pt x="348" y="239"/>
                  </a:lnTo>
                  <a:lnTo>
                    <a:pt x="368" y="227"/>
                  </a:lnTo>
                  <a:lnTo>
                    <a:pt x="389" y="21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3429000" y="2286000"/>
              <a:ext cx="257175" cy="117475"/>
            </a:xfrm>
            <a:custGeom>
              <a:avLst/>
              <a:gdLst/>
              <a:ahLst/>
              <a:cxnLst>
                <a:cxn ang="0">
                  <a:pos x="972" y="122"/>
                </a:cxn>
                <a:cxn ang="0">
                  <a:pos x="30" y="215"/>
                </a:cxn>
                <a:cxn ang="0">
                  <a:pos x="247" y="0"/>
                </a:cxn>
                <a:cxn ang="0">
                  <a:pos x="0" y="221"/>
                </a:cxn>
                <a:cxn ang="0">
                  <a:pos x="26" y="442"/>
                </a:cxn>
                <a:cxn ang="0">
                  <a:pos x="44" y="243"/>
                </a:cxn>
                <a:cxn ang="0">
                  <a:pos x="972" y="122"/>
                </a:cxn>
              </a:cxnLst>
              <a:rect l="0" t="0" r="r" b="b"/>
              <a:pathLst>
                <a:path w="972" h="442">
                  <a:moveTo>
                    <a:pt x="972" y="122"/>
                  </a:moveTo>
                  <a:lnTo>
                    <a:pt x="30" y="215"/>
                  </a:lnTo>
                  <a:lnTo>
                    <a:pt x="247" y="0"/>
                  </a:lnTo>
                  <a:lnTo>
                    <a:pt x="0" y="221"/>
                  </a:lnTo>
                  <a:lnTo>
                    <a:pt x="26" y="442"/>
                  </a:lnTo>
                  <a:lnTo>
                    <a:pt x="44" y="243"/>
                  </a:lnTo>
                  <a:lnTo>
                    <a:pt x="972" y="1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4" name="Freeform 42"/>
            <p:cNvSpPr>
              <a:spLocks/>
            </p:cNvSpPr>
            <p:nvPr/>
          </p:nvSpPr>
          <p:spPr bwMode="auto">
            <a:xfrm>
              <a:off x="3681412" y="2230437"/>
              <a:ext cx="63500" cy="5715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38" y="93"/>
                </a:cxn>
                <a:cxn ang="0">
                  <a:pos x="0" y="220"/>
                </a:cxn>
                <a:cxn ang="0">
                  <a:pos x="180" y="93"/>
                </a:cxn>
                <a:cxn ang="0">
                  <a:pos x="111" y="70"/>
                </a:cxn>
                <a:cxn ang="0">
                  <a:pos x="210" y="82"/>
                </a:cxn>
                <a:cxn ang="0">
                  <a:pos x="174" y="0"/>
                </a:cxn>
              </a:cxnLst>
              <a:rect l="0" t="0" r="r" b="b"/>
              <a:pathLst>
                <a:path w="238" h="220">
                  <a:moveTo>
                    <a:pt x="174" y="0"/>
                  </a:moveTo>
                  <a:lnTo>
                    <a:pt x="238" y="93"/>
                  </a:lnTo>
                  <a:lnTo>
                    <a:pt x="0" y="220"/>
                  </a:lnTo>
                  <a:lnTo>
                    <a:pt x="180" y="93"/>
                  </a:lnTo>
                  <a:lnTo>
                    <a:pt x="111" y="70"/>
                  </a:lnTo>
                  <a:lnTo>
                    <a:pt x="210" y="82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5" name="Freeform 43"/>
            <p:cNvSpPr>
              <a:spLocks/>
            </p:cNvSpPr>
            <p:nvPr/>
          </p:nvSpPr>
          <p:spPr bwMode="auto">
            <a:xfrm>
              <a:off x="3517900" y="2171700"/>
              <a:ext cx="33338" cy="30163"/>
            </a:xfrm>
            <a:custGeom>
              <a:avLst/>
              <a:gdLst/>
              <a:ahLst/>
              <a:cxnLst>
                <a:cxn ang="0">
                  <a:pos x="126" y="1"/>
                </a:cxn>
                <a:cxn ang="0">
                  <a:pos x="109" y="10"/>
                </a:cxn>
                <a:cxn ang="0">
                  <a:pos x="93" y="25"/>
                </a:cxn>
                <a:cxn ang="0">
                  <a:pos x="80" y="45"/>
                </a:cxn>
                <a:cxn ang="0">
                  <a:pos x="72" y="64"/>
                </a:cxn>
                <a:cxn ang="0">
                  <a:pos x="70" y="84"/>
                </a:cxn>
                <a:cxn ang="0">
                  <a:pos x="75" y="100"/>
                </a:cxn>
                <a:cxn ang="0">
                  <a:pos x="89" y="113"/>
                </a:cxn>
                <a:cxn ang="0">
                  <a:pos x="114" y="118"/>
                </a:cxn>
                <a:cxn ang="0">
                  <a:pos x="88" y="117"/>
                </a:cxn>
                <a:cxn ang="0">
                  <a:pos x="67" y="118"/>
                </a:cxn>
                <a:cxn ang="0">
                  <a:pos x="48" y="119"/>
                </a:cxn>
                <a:cxn ang="0">
                  <a:pos x="34" y="119"/>
                </a:cxn>
                <a:cxn ang="0">
                  <a:pos x="23" y="117"/>
                </a:cxn>
                <a:cxn ang="0">
                  <a:pos x="14" y="113"/>
                </a:cxn>
                <a:cxn ang="0">
                  <a:pos x="7" y="104"/>
                </a:cxn>
                <a:cxn ang="0">
                  <a:pos x="0" y="92"/>
                </a:cxn>
                <a:cxn ang="0">
                  <a:pos x="1" y="92"/>
                </a:cxn>
                <a:cxn ang="0">
                  <a:pos x="5" y="93"/>
                </a:cxn>
                <a:cxn ang="0">
                  <a:pos x="9" y="93"/>
                </a:cxn>
                <a:cxn ang="0">
                  <a:pos x="16" y="93"/>
                </a:cxn>
                <a:cxn ang="0">
                  <a:pos x="22" y="91"/>
                </a:cxn>
                <a:cxn ang="0">
                  <a:pos x="29" y="88"/>
                </a:cxn>
                <a:cxn ang="0">
                  <a:pos x="35" y="83"/>
                </a:cxn>
                <a:cxn ang="0">
                  <a:pos x="40" y="75"/>
                </a:cxn>
                <a:cxn ang="0">
                  <a:pos x="45" y="62"/>
                </a:cxn>
                <a:cxn ang="0">
                  <a:pos x="47" y="52"/>
                </a:cxn>
                <a:cxn ang="0">
                  <a:pos x="45" y="45"/>
                </a:cxn>
                <a:cxn ang="0">
                  <a:pos x="42" y="39"/>
                </a:cxn>
                <a:cxn ang="0">
                  <a:pos x="38" y="36"/>
                </a:cxn>
                <a:cxn ang="0">
                  <a:pos x="34" y="33"/>
                </a:cxn>
                <a:cxn ang="0">
                  <a:pos x="30" y="32"/>
                </a:cxn>
                <a:cxn ang="0">
                  <a:pos x="29" y="32"/>
                </a:cxn>
                <a:cxn ang="0">
                  <a:pos x="31" y="30"/>
                </a:cxn>
                <a:cxn ang="0">
                  <a:pos x="38" y="26"/>
                </a:cxn>
                <a:cxn ang="0">
                  <a:pos x="49" y="20"/>
                </a:cxn>
                <a:cxn ang="0">
                  <a:pos x="63" y="14"/>
                </a:cxn>
                <a:cxn ang="0">
                  <a:pos x="78" y="8"/>
                </a:cxn>
                <a:cxn ang="0">
                  <a:pos x="94" y="3"/>
                </a:cxn>
                <a:cxn ang="0">
                  <a:pos x="110" y="0"/>
                </a:cxn>
                <a:cxn ang="0">
                  <a:pos x="126" y="1"/>
                </a:cxn>
              </a:cxnLst>
              <a:rect l="0" t="0" r="r" b="b"/>
              <a:pathLst>
                <a:path w="126" h="119">
                  <a:moveTo>
                    <a:pt x="126" y="1"/>
                  </a:moveTo>
                  <a:lnTo>
                    <a:pt x="109" y="10"/>
                  </a:lnTo>
                  <a:lnTo>
                    <a:pt x="93" y="25"/>
                  </a:lnTo>
                  <a:lnTo>
                    <a:pt x="80" y="45"/>
                  </a:lnTo>
                  <a:lnTo>
                    <a:pt x="72" y="64"/>
                  </a:lnTo>
                  <a:lnTo>
                    <a:pt x="70" y="84"/>
                  </a:lnTo>
                  <a:lnTo>
                    <a:pt x="75" y="100"/>
                  </a:lnTo>
                  <a:lnTo>
                    <a:pt x="89" y="113"/>
                  </a:lnTo>
                  <a:lnTo>
                    <a:pt x="114" y="118"/>
                  </a:lnTo>
                  <a:lnTo>
                    <a:pt x="88" y="117"/>
                  </a:lnTo>
                  <a:lnTo>
                    <a:pt x="67" y="118"/>
                  </a:lnTo>
                  <a:lnTo>
                    <a:pt x="48" y="119"/>
                  </a:lnTo>
                  <a:lnTo>
                    <a:pt x="34" y="119"/>
                  </a:lnTo>
                  <a:lnTo>
                    <a:pt x="23" y="117"/>
                  </a:lnTo>
                  <a:lnTo>
                    <a:pt x="14" y="113"/>
                  </a:lnTo>
                  <a:lnTo>
                    <a:pt x="7" y="104"/>
                  </a:lnTo>
                  <a:lnTo>
                    <a:pt x="0" y="92"/>
                  </a:lnTo>
                  <a:lnTo>
                    <a:pt x="1" y="92"/>
                  </a:lnTo>
                  <a:lnTo>
                    <a:pt x="5" y="93"/>
                  </a:lnTo>
                  <a:lnTo>
                    <a:pt x="9" y="93"/>
                  </a:lnTo>
                  <a:lnTo>
                    <a:pt x="16" y="93"/>
                  </a:lnTo>
                  <a:lnTo>
                    <a:pt x="22" y="91"/>
                  </a:lnTo>
                  <a:lnTo>
                    <a:pt x="29" y="88"/>
                  </a:lnTo>
                  <a:lnTo>
                    <a:pt x="35" y="83"/>
                  </a:lnTo>
                  <a:lnTo>
                    <a:pt x="40" y="75"/>
                  </a:lnTo>
                  <a:lnTo>
                    <a:pt x="45" y="62"/>
                  </a:lnTo>
                  <a:lnTo>
                    <a:pt x="47" y="52"/>
                  </a:lnTo>
                  <a:lnTo>
                    <a:pt x="45" y="45"/>
                  </a:lnTo>
                  <a:lnTo>
                    <a:pt x="42" y="39"/>
                  </a:lnTo>
                  <a:lnTo>
                    <a:pt x="38" y="36"/>
                  </a:lnTo>
                  <a:lnTo>
                    <a:pt x="34" y="33"/>
                  </a:lnTo>
                  <a:lnTo>
                    <a:pt x="30" y="32"/>
                  </a:lnTo>
                  <a:lnTo>
                    <a:pt x="29" y="32"/>
                  </a:lnTo>
                  <a:lnTo>
                    <a:pt x="31" y="30"/>
                  </a:lnTo>
                  <a:lnTo>
                    <a:pt x="38" y="26"/>
                  </a:lnTo>
                  <a:lnTo>
                    <a:pt x="49" y="20"/>
                  </a:lnTo>
                  <a:lnTo>
                    <a:pt x="63" y="14"/>
                  </a:lnTo>
                  <a:lnTo>
                    <a:pt x="78" y="8"/>
                  </a:lnTo>
                  <a:lnTo>
                    <a:pt x="94" y="3"/>
                  </a:lnTo>
                  <a:lnTo>
                    <a:pt x="110" y="0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auto">
            <a:xfrm>
              <a:off x="3702050" y="2109787"/>
              <a:ext cx="19050" cy="14288"/>
            </a:xfrm>
            <a:custGeom>
              <a:avLst/>
              <a:gdLst/>
              <a:ahLst/>
              <a:cxnLst>
                <a:cxn ang="0">
                  <a:pos x="36" y="59"/>
                </a:cxn>
                <a:cxn ang="0">
                  <a:pos x="43" y="58"/>
                </a:cxn>
                <a:cxn ang="0">
                  <a:pos x="49" y="57"/>
                </a:cxn>
                <a:cxn ang="0">
                  <a:pos x="55" y="54"/>
                </a:cxn>
                <a:cxn ang="0">
                  <a:pos x="61" y="50"/>
                </a:cxn>
                <a:cxn ang="0">
                  <a:pos x="65" y="45"/>
                </a:cxn>
                <a:cxn ang="0">
                  <a:pos x="68" y="40"/>
                </a:cxn>
                <a:cxn ang="0">
                  <a:pos x="70" y="35"/>
                </a:cxn>
                <a:cxn ang="0">
                  <a:pos x="71" y="29"/>
                </a:cxn>
                <a:cxn ang="0">
                  <a:pos x="70" y="23"/>
                </a:cxn>
                <a:cxn ang="0">
                  <a:pos x="68" y="18"/>
                </a:cxn>
                <a:cxn ang="0">
                  <a:pos x="65" y="13"/>
                </a:cxn>
                <a:cxn ang="0">
                  <a:pos x="61" y="8"/>
                </a:cxn>
                <a:cxn ang="0">
                  <a:pos x="55" y="5"/>
                </a:cxn>
                <a:cxn ang="0">
                  <a:pos x="49" y="2"/>
                </a:cxn>
                <a:cxn ang="0">
                  <a:pos x="43" y="1"/>
                </a:cxn>
                <a:cxn ang="0">
                  <a:pos x="36" y="0"/>
                </a:cxn>
                <a:cxn ang="0">
                  <a:pos x="28" y="1"/>
                </a:cxn>
                <a:cxn ang="0">
                  <a:pos x="21" y="2"/>
                </a:cxn>
                <a:cxn ang="0">
                  <a:pos x="15" y="5"/>
                </a:cxn>
                <a:cxn ang="0">
                  <a:pos x="10" y="8"/>
                </a:cxn>
                <a:cxn ang="0">
                  <a:pos x="6" y="13"/>
                </a:cxn>
                <a:cxn ang="0">
                  <a:pos x="3" y="18"/>
                </a:cxn>
                <a:cxn ang="0">
                  <a:pos x="1" y="23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5"/>
                </a:cxn>
                <a:cxn ang="0">
                  <a:pos x="10" y="50"/>
                </a:cxn>
                <a:cxn ang="0">
                  <a:pos x="15" y="54"/>
                </a:cxn>
                <a:cxn ang="0">
                  <a:pos x="21" y="57"/>
                </a:cxn>
                <a:cxn ang="0">
                  <a:pos x="28" y="58"/>
                </a:cxn>
                <a:cxn ang="0">
                  <a:pos x="36" y="59"/>
                </a:cxn>
              </a:cxnLst>
              <a:rect l="0" t="0" r="r" b="b"/>
              <a:pathLst>
                <a:path w="71" h="59">
                  <a:moveTo>
                    <a:pt x="36" y="59"/>
                  </a:moveTo>
                  <a:lnTo>
                    <a:pt x="43" y="58"/>
                  </a:lnTo>
                  <a:lnTo>
                    <a:pt x="49" y="57"/>
                  </a:lnTo>
                  <a:lnTo>
                    <a:pt x="55" y="54"/>
                  </a:lnTo>
                  <a:lnTo>
                    <a:pt x="61" y="50"/>
                  </a:lnTo>
                  <a:lnTo>
                    <a:pt x="65" y="45"/>
                  </a:lnTo>
                  <a:lnTo>
                    <a:pt x="68" y="40"/>
                  </a:lnTo>
                  <a:lnTo>
                    <a:pt x="70" y="35"/>
                  </a:lnTo>
                  <a:lnTo>
                    <a:pt x="71" y="29"/>
                  </a:lnTo>
                  <a:lnTo>
                    <a:pt x="70" y="23"/>
                  </a:lnTo>
                  <a:lnTo>
                    <a:pt x="68" y="18"/>
                  </a:lnTo>
                  <a:lnTo>
                    <a:pt x="65" y="13"/>
                  </a:lnTo>
                  <a:lnTo>
                    <a:pt x="61" y="8"/>
                  </a:lnTo>
                  <a:lnTo>
                    <a:pt x="55" y="5"/>
                  </a:lnTo>
                  <a:lnTo>
                    <a:pt x="49" y="2"/>
                  </a:lnTo>
                  <a:lnTo>
                    <a:pt x="43" y="1"/>
                  </a:lnTo>
                  <a:lnTo>
                    <a:pt x="36" y="0"/>
                  </a:lnTo>
                  <a:lnTo>
                    <a:pt x="28" y="1"/>
                  </a:lnTo>
                  <a:lnTo>
                    <a:pt x="21" y="2"/>
                  </a:lnTo>
                  <a:lnTo>
                    <a:pt x="15" y="5"/>
                  </a:lnTo>
                  <a:lnTo>
                    <a:pt x="10" y="8"/>
                  </a:lnTo>
                  <a:lnTo>
                    <a:pt x="6" y="13"/>
                  </a:lnTo>
                  <a:lnTo>
                    <a:pt x="3" y="18"/>
                  </a:lnTo>
                  <a:lnTo>
                    <a:pt x="1" y="23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5"/>
                  </a:lnTo>
                  <a:lnTo>
                    <a:pt x="10" y="50"/>
                  </a:lnTo>
                  <a:lnTo>
                    <a:pt x="15" y="54"/>
                  </a:lnTo>
                  <a:lnTo>
                    <a:pt x="21" y="57"/>
                  </a:lnTo>
                  <a:lnTo>
                    <a:pt x="28" y="58"/>
                  </a:lnTo>
                  <a:lnTo>
                    <a:pt x="36" y="5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20" name="Freeform 48"/>
            <p:cNvSpPr>
              <a:spLocks/>
            </p:cNvSpPr>
            <p:nvPr/>
          </p:nvSpPr>
          <p:spPr bwMode="auto">
            <a:xfrm>
              <a:off x="3722687" y="2085975"/>
              <a:ext cx="11113" cy="11113"/>
            </a:xfrm>
            <a:custGeom>
              <a:avLst/>
              <a:gdLst/>
              <a:ahLst/>
              <a:cxnLst>
                <a:cxn ang="0">
                  <a:pos x="20" y="41"/>
                </a:cxn>
                <a:cxn ang="0">
                  <a:pos x="28" y="39"/>
                </a:cxn>
                <a:cxn ang="0">
                  <a:pos x="36" y="35"/>
                </a:cxn>
                <a:cxn ang="0">
                  <a:pos x="40" y="28"/>
                </a:cxn>
                <a:cxn ang="0">
                  <a:pos x="42" y="20"/>
                </a:cxn>
                <a:cxn ang="0">
                  <a:pos x="40" y="12"/>
                </a:cxn>
                <a:cxn ang="0">
                  <a:pos x="36" y="6"/>
                </a:cxn>
                <a:cxn ang="0">
                  <a:pos x="28" y="2"/>
                </a:cxn>
                <a:cxn ang="0">
                  <a:pos x="20" y="0"/>
                </a:cxn>
                <a:cxn ang="0">
                  <a:pos x="12" y="2"/>
                </a:cxn>
                <a:cxn ang="0">
                  <a:pos x="6" y="6"/>
                </a:cxn>
                <a:cxn ang="0">
                  <a:pos x="2" y="12"/>
                </a:cxn>
                <a:cxn ang="0">
                  <a:pos x="0" y="20"/>
                </a:cxn>
                <a:cxn ang="0">
                  <a:pos x="2" y="28"/>
                </a:cxn>
                <a:cxn ang="0">
                  <a:pos x="6" y="35"/>
                </a:cxn>
                <a:cxn ang="0">
                  <a:pos x="12" y="39"/>
                </a:cxn>
                <a:cxn ang="0">
                  <a:pos x="20" y="41"/>
                </a:cxn>
              </a:cxnLst>
              <a:rect l="0" t="0" r="r" b="b"/>
              <a:pathLst>
                <a:path w="42" h="41">
                  <a:moveTo>
                    <a:pt x="20" y="41"/>
                  </a:moveTo>
                  <a:lnTo>
                    <a:pt x="28" y="39"/>
                  </a:lnTo>
                  <a:lnTo>
                    <a:pt x="36" y="35"/>
                  </a:lnTo>
                  <a:lnTo>
                    <a:pt x="40" y="28"/>
                  </a:lnTo>
                  <a:lnTo>
                    <a:pt x="42" y="20"/>
                  </a:lnTo>
                  <a:lnTo>
                    <a:pt x="40" y="12"/>
                  </a:lnTo>
                  <a:lnTo>
                    <a:pt x="36" y="6"/>
                  </a:lnTo>
                  <a:lnTo>
                    <a:pt x="28" y="2"/>
                  </a:lnTo>
                  <a:lnTo>
                    <a:pt x="20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2" y="28"/>
                  </a:lnTo>
                  <a:lnTo>
                    <a:pt x="6" y="35"/>
                  </a:lnTo>
                  <a:lnTo>
                    <a:pt x="12" y="39"/>
                  </a:lnTo>
                  <a:lnTo>
                    <a:pt x="20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21" name="Freeform 49"/>
            <p:cNvSpPr>
              <a:spLocks/>
            </p:cNvSpPr>
            <p:nvPr/>
          </p:nvSpPr>
          <p:spPr bwMode="auto">
            <a:xfrm>
              <a:off x="3779837" y="2249487"/>
              <a:ext cx="14288" cy="14288"/>
            </a:xfrm>
            <a:custGeom>
              <a:avLst/>
              <a:gdLst/>
              <a:ahLst/>
              <a:cxnLst>
                <a:cxn ang="0">
                  <a:pos x="26" y="58"/>
                </a:cxn>
                <a:cxn ang="0">
                  <a:pos x="36" y="56"/>
                </a:cxn>
                <a:cxn ang="0">
                  <a:pos x="45" y="50"/>
                </a:cxn>
                <a:cxn ang="0">
                  <a:pos x="51" y="41"/>
                </a:cxn>
                <a:cxn ang="0">
                  <a:pos x="53" y="29"/>
                </a:cxn>
                <a:cxn ang="0">
                  <a:pos x="51" y="18"/>
                </a:cxn>
                <a:cxn ang="0">
                  <a:pos x="45" y="8"/>
                </a:cxn>
                <a:cxn ang="0">
                  <a:pos x="36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7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2" y="41"/>
                </a:cxn>
                <a:cxn ang="0">
                  <a:pos x="7" y="50"/>
                </a:cxn>
                <a:cxn ang="0">
                  <a:pos x="16" y="56"/>
                </a:cxn>
                <a:cxn ang="0">
                  <a:pos x="26" y="58"/>
                </a:cxn>
              </a:cxnLst>
              <a:rect l="0" t="0" r="r" b="b"/>
              <a:pathLst>
                <a:path w="53" h="58">
                  <a:moveTo>
                    <a:pt x="26" y="58"/>
                  </a:moveTo>
                  <a:lnTo>
                    <a:pt x="36" y="56"/>
                  </a:lnTo>
                  <a:lnTo>
                    <a:pt x="45" y="50"/>
                  </a:lnTo>
                  <a:lnTo>
                    <a:pt x="51" y="41"/>
                  </a:lnTo>
                  <a:lnTo>
                    <a:pt x="53" y="29"/>
                  </a:lnTo>
                  <a:lnTo>
                    <a:pt x="51" y="18"/>
                  </a:lnTo>
                  <a:lnTo>
                    <a:pt x="45" y="8"/>
                  </a:lnTo>
                  <a:lnTo>
                    <a:pt x="36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7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2" y="41"/>
                  </a:lnTo>
                  <a:lnTo>
                    <a:pt x="7" y="50"/>
                  </a:lnTo>
                  <a:lnTo>
                    <a:pt x="16" y="56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22" name="Freeform 50"/>
            <p:cNvSpPr>
              <a:spLocks/>
            </p:cNvSpPr>
            <p:nvPr/>
          </p:nvSpPr>
          <p:spPr bwMode="auto">
            <a:xfrm>
              <a:off x="3690937" y="2320925"/>
              <a:ext cx="14288" cy="79375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54" y="295"/>
                </a:cxn>
                <a:cxn ang="0">
                  <a:pos x="32" y="0"/>
                </a:cxn>
                <a:cxn ang="0">
                  <a:pos x="0" y="7"/>
                </a:cxn>
              </a:cxnLst>
              <a:rect l="0" t="0" r="r" b="b"/>
              <a:pathLst>
                <a:path w="54" h="295">
                  <a:moveTo>
                    <a:pt x="0" y="7"/>
                  </a:moveTo>
                  <a:lnTo>
                    <a:pt x="54" y="295"/>
                  </a:lnTo>
                  <a:lnTo>
                    <a:pt x="32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auto">
            <a:xfrm>
              <a:off x="3505200" y="2216150"/>
              <a:ext cx="77788" cy="1270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" y="39"/>
                </a:cxn>
                <a:cxn ang="0">
                  <a:pos x="7" y="40"/>
                </a:cxn>
                <a:cxn ang="0">
                  <a:pos x="16" y="41"/>
                </a:cxn>
                <a:cxn ang="0">
                  <a:pos x="28" y="42"/>
                </a:cxn>
                <a:cxn ang="0">
                  <a:pos x="43" y="43"/>
                </a:cxn>
                <a:cxn ang="0">
                  <a:pos x="59" y="44"/>
                </a:cxn>
                <a:cxn ang="0">
                  <a:pos x="78" y="45"/>
                </a:cxn>
                <a:cxn ang="0">
                  <a:pos x="99" y="44"/>
                </a:cxn>
                <a:cxn ang="0">
                  <a:pos x="121" y="43"/>
                </a:cxn>
                <a:cxn ang="0">
                  <a:pos x="144" y="42"/>
                </a:cxn>
                <a:cxn ang="0">
                  <a:pos x="168" y="39"/>
                </a:cxn>
                <a:cxn ang="0">
                  <a:pos x="194" y="34"/>
                </a:cxn>
                <a:cxn ang="0">
                  <a:pos x="218" y="29"/>
                </a:cxn>
                <a:cxn ang="0">
                  <a:pos x="243" y="21"/>
                </a:cxn>
                <a:cxn ang="0">
                  <a:pos x="268" y="12"/>
                </a:cxn>
                <a:cxn ang="0">
                  <a:pos x="292" y="0"/>
                </a:cxn>
                <a:cxn ang="0">
                  <a:pos x="290" y="1"/>
                </a:cxn>
                <a:cxn ang="0">
                  <a:pos x="286" y="2"/>
                </a:cxn>
                <a:cxn ang="0">
                  <a:pos x="279" y="5"/>
                </a:cxn>
                <a:cxn ang="0">
                  <a:pos x="269" y="8"/>
                </a:cxn>
                <a:cxn ang="0">
                  <a:pos x="258" y="13"/>
                </a:cxn>
                <a:cxn ang="0">
                  <a:pos x="243" y="17"/>
                </a:cxn>
                <a:cxn ang="0">
                  <a:pos x="228" y="21"/>
                </a:cxn>
                <a:cxn ang="0">
                  <a:pos x="211" y="25"/>
                </a:cxn>
                <a:cxn ang="0">
                  <a:pos x="192" y="28"/>
                </a:cxn>
                <a:cxn ang="0">
                  <a:pos x="172" y="30"/>
                </a:cxn>
                <a:cxn ang="0">
                  <a:pos x="151" y="31"/>
                </a:cxn>
                <a:cxn ang="0">
                  <a:pos x="131" y="31"/>
                </a:cxn>
                <a:cxn ang="0">
                  <a:pos x="109" y="30"/>
                </a:cxn>
                <a:cxn ang="0">
                  <a:pos x="87" y="27"/>
                </a:cxn>
                <a:cxn ang="0">
                  <a:pos x="65" y="21"/>
                </a:cxn>
                <a:cxn ang="0">
                  <a:pos x="44" y="14"/>
                </a:cxn>
                <a:cxn ang="0">
                  <a:pos x="0" y="39"/>
                </a:cxn>
              </a:cxnLst>
              <a:rect l="0" t="0" r="r" b="b"/>
              <a:pathLst>
                <a:path w="292" h="45">
                  <a:moveTo>
                    <a:pt x="0" y="39"/>
                  </a:moveTo>
                  <a:lnTo>
                    <a:pt x="2" y="39"/>
                  </a:lnTo>
                  <a:lnTo>
                    <a:pt x="7" y="40"/>
                  </a:lnTo>
                  <a:lnTo>
                    <a:pt x="16" y="41"/>
                  </a:lnTo>
                  <a:lnTo>
                    <a:pt x="28" y="42"/>
                  </a:lnTo>
                  <a:lnTo>
                    <a:pt x="43" y="43"/>
                  </a:lnTo>
                  <a:lnTo>
                    <a:pt x="59" y="44"/>
                  </a:lnTo>
                  <a:lnTo>
                    <a:pt x="78" y="45"/>
                  </a:lnTo>
                  <a:lnTo>
                    <a:pt x="99" y="44"/>
                  </a:lnTo>
                  <a:lnTo>
                    <a:pt x="121" y="43"/>
                  </a:lnTo>
                  <a:lnTo>
                    <a:pt x="144" y="42"/>
                  </a:lnTo>
                  <a:lnTo>
                    <a:pt x="168" y="39"/>
                  </a:lnTo>
                  <a:lnTo>
                    <a:pt x="194" y="34"/>
                  </a:lnTo>
                  <a:lnTo>
                    <a:pt x="218" y="29"/>
                  </a:lnTo>
                  <a:lnTo>
                    <a:pt x="243" y="21"/>
                  </a:lnTo>
                  <a:lnTo>
                    <a:pt x="268" y="12"/>
                  </a:lnTo>
                  <a:lnTo>
                    <a:pt x="292" y="0"/>
                  </a:lnTo>
                  <a:lnTo>
                    <a:pt x="290" y="1"/>
                  </a:lnTo>
                  <a:lnTo>
                    <a:pt x="286" y="2"/>
                  </a:lnTo>
                  <a:lnTo>
                    <a:pt x="279" y="5"/>
                  </a:lnTo>
                  <a:lnTo>
                    <a:pt x="269" y="8"/>
                  </a:lnTo>
                  <a:lnTo>
                    <a:pt x="258" y="13"/>
                  </a:lnTo>
                  <a:lnTo>
                    <a:pt x="243" y="17"/>
                  </a:lnTo>
                  <a:lnTo>
                    <a:pt x="228" y="21"/>
                  </a:lnTo>
                  <a:lnTo>
                    <a:pt x="211" y="25"/>
                  </a:lnTo>
                  <a:lnTo>
                    <a:pt x="192" y="28"/>
                  </a:lnTo>
                  <a:lnTo>
                    <a:pt x="172" y="30"/>
                  </a:lnTo>
                  <a:lnTo>
                    <a:pt x="151" y="31"/>
                  </a:lnTo>
                  <a:lnTo>
                    <a:pt x="131" y="31"/>
                  </a:lnTo>
                  <a:lnTo>
                    <a:pt x="109" y="30"/>
                  </a:lnTo>
                  <a:lnTo>
                    <a:pt x="87" y="27"/>
                  </a:lnTo>
                  <a:lnTo>
                    <a:pt x="65" y="21"/>
                  </a:lnTo>
                  <a:lnTo>
                    <a:pt x="44" y="14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BE">
                <a:solidFill>
                  <a:prstClr val="black"/>
                </a:solidFill>
              </a:endParaRPr>
            </a:p>
          </p:txBody>
        </p:sp>
      </p:grpSp>
      <p:pic>
        <p:nvPicPr>
          <p:cNvPr id="3125" name="Picture 53" descr="http://ts2.mm.bing.net/images/thumbnail.aspx?q=1187843874745&amp;id=0273256c8dbc52c5ac23edad7fd3e121&amp;url=http%3a%2f%2fwww.diatribe.us%2fimages%2fbody%2fphoto_conferencepearls_9_1_larg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91401" y="3172206"/>
            <a:ext cx="228600" cy="180594"/>
          </a:xfrm>
          <a:prstGeom prst="rect">
            <a:avLst/>
          </a:prstGeom>
          <a:noFill/>
        </p:spPr>
      </p:pic>
      <p:cxnSp>
        <p:nvCxnSpPr>
          <p:cNvPr id="99" name="Straight Arrow Connector 98"/>
          <p:cNvCxnSpPr>
            <a:stCxn id="3125" idx="2"/>
          </p:cNvCxnSpPr>
          <p:nvPr/>
        </p:nvCxnSpPr>
        <p:spPr>
          <a:xfrm>
            <a:off x="7505702" y="3352800"/>
            <a:ext cx="1485899" cy="83820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7696200" y="4114801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</a:rPr>
              <a:t>Integrated glucose monitor and Insulin pump receives instructions wirelessly</a:t>
            </a:r>
            <a:endParaRPr lang="fr-BE" sz="1200" i="1" dirty="0">
              <a:solidFill>
                <a:prstClr val="black"/>
              </a:solidFill>
            </a:endParaRPr>
          </a:p>
        </p:txBody>
      </p:sp>
      <p:pic>
        <p:nvPicPr>
          <p:cNvPr id="3127" name="Picture 55" descr="http://ts3.mm.bing.net/images/thumbnail.aspx?q=1155430886186&amp;id=b10da9be69f59ea8905b1398db58c820&amp;url=http%3a%2f%2fwww.firstdetection.com%2fimages%2fmafaso1_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924800" y="1219201"/>
            <a:ext cx="624840" cy="669471"/>
          </a:xfrm>
          <a:prstGeom prst="rect">
            <a:avLst/>
          </a:prstGeom>
          <a:noFill/>
        </p:spPr>
      </p:pic>
      <p:cxnSp>
        <p:nvCxnSpPr>
          <p:cNvPr id="102" name="Straight Arrow Connector 101"/>
          <p:cNvCxnSpPr/>
          <p:nvPr/>
        </p:nvCxnSpPr>
        <p:spPr>
          <a:xfrm>
            <a:off x="8382000" y="1447800"/>
            <a:ext cx="381000" cy="15240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8763000" y="1524001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</a:rPr>
              <a:t>Motion sensor, fall-detector</a:t>
            </a:r>
            <a:endParaRPr lang="fr-BE" sz="1200" i="1" dirty="0">
              <a:solidFill>
                <a:prstClr val="black"/>
              </a:solidFill>
            </a:endParaRPr>
          </a:p>
        </p:txBody>
      </p:sp>
      <p:sp>
        <p:nvSpPr>
          <p:cNvPr id="106" name="Cloud"/>
          <p:cNvSpPr>
            <a:spLocks noChangeAspect="1" noEditPoints="1" noChangeArrowheads="1"/>
          </p:cNvSpPr>
          <p:nvPr/>
        </p:nvSpPr>
        <p:spPr bwMode="auto">
          <a:xfrm>
            <a:off x="1981200" y="4572000"/>
            <a:ext cx="4724400" cy="21336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400" b="1" dirty="0">
              <a:solidFill>
                <a:prstClr val="black"/>
              </a:solidFill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/>
            </a:r>
            <a:br>
              <a:rPr lang="en-US" sz="1400" b="1" dirty="0">
                <a:solidFill>
                  <a:prstClr val="black"/>
                </a:solidFill>
              </a:rPr>
            </a:br>
            <a:r>
              <a:rPr lang="en-US" sz="1400" b="1" dirty="0">
                <a:solidFill>
                  <a:prstClr val="black"/>
                </a:solidFill>
              </a:rPr>
              <a:t>      </a:t>
            </a:r>
            <a:r>
              <a:rPr lang="en-US" sz="2400" b="1" dirty="0">
                <a:solidFill>
                  <a:prstClr val="black"/>
                </a:solidFill>
              </a:rPr>
              <a:t>Cloud Infrastructure</a:t>
            </a:r>
            <a:endParaRPr lang="en-US" sz="2400" b="1" dirty="0">
              <a:solidFill>
                <a:prstClr val="black"/>
              </a:solidFill>
            </a:endParaRPr>
          </a:p>
        </p:txBody>
      </p:sp>
      <p:cxnSp>
        <p:nvCxnSpPr>
          <p:cNvPr id="108" name="Straight Arrow Connector 107"/>
          <p:cNvCxnSpPr/>
          <p:nvPr/>
        </p:nvCxnSpPr>
        <p:spPr>
          <a:xfrm flipH="1">
            <a:off x="7391401" y="1676400"/>
            <a:ext cx="703960" cy="11108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an 108"/>
          <p:cNvSpPr/>
          <p:nvPr/>
        </p:nvSpPr>
        <p:spPr>
          <a:xfrm>
            <a:off x="3124200" y="5791200"/>
            <a:ext cx="2514600" cy="533400"/>
          </a:xfrm>
          <a:prstGeom prst="can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Home healthcare application</a:t>
            </a:r>
            <a:endParaRPr lang="fr-BE" sz="1400" b="1" dirty="0">
              <a:solidFill>
                <a:srgbClr val="C00000"/>
              </a:solidFill>
            </a:endParaRPr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2590800" y="4648200"/>
            <a:ext cx="1143000" cy="3810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2590800" y="4724400"/>
            <a:ext cx="1143000" cy="38100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Picture 3" descr="C:\Users\Ken\AppData\Local\Microsoft\Windows\Temporary Internet Files\Content.IE5\BOTGBZXM\MC900355023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2057401" y="3657600"/>
            <a:ext cx="955853" cy="987032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TextBox 118"/>
          <p:cNvSpPr txBox="1"/>
          <p:nvPr/>
        </p:nvSpPr>
        <p:spPr>
          <a:xfrm>
            <a:off x="1600200" y="2971801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</a:rPr>
              <a:t>Healthcare provider monitors large numbers of remote patients</a:t>
            </a:r>
            <a:endParaRPr lang="fr-BE" sz="1200" i="1" dirty="0">
              <a:solidFill>
                <a:prstClr val="black"/>
              </a:solidFill>
            </a:endParaRPr>
          </a:p>
        </p:txBody>
      </p:sp>
      <p:pic>
        <p:nvPicPr>
          <p:cNvPr id="3128" name="Picture 56" descr="C:\Users\Ken\AppData\Local\Microsoft\Windows\Temporary Internet Files\Content.IE5\DV4QT7JI\MC900432567[1]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29246" y="1482745"/>
            <a:ext cx="609486" cy="609486"/>
          </a:xfrm>
          <a:prstGeom prst="rect">
            <a:avLst/>
          </a:prstGeom>
          <a:noFill/>
        </p:spPr>
      </p:pic>
      <p:pic>
        <p:nvPicPr>
          <p:cNvPr id="3131" name="Picture 59" descr="C:\Users\Ken\AppData\Local\Microsoft\Windows\Temporary Internet Files\Content.IE5\GI67AESF\MC900215160[1]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9525001" y="2800226"/>
            <a:ext cx="660149" cy="704974"/>
          </a:xfrm>
          <a:prstGeom prst="rect">
            <a:avLst/>
          </a:prstGeom>
          <a:noFill/>
        </p:spPr>
      </p:pic>
      <p:pic>
        <p:nvPicPr>
          <p:cNvPr id="3130" name="Picture 58" descr="C:\Users\Ken\AppData\Local\Microsoft\Windows\Temporary Internet Files\Content.IE5\DV4QT7JI\MC900215352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677401" y="2266827"/>
            <a:ext cx="431057" cy="700135"/>
          </a:xfrm>
          <a:prstGeom prst="rect">
            <a:avLst/>
          </a:prstGeom>
          <a:noFill/>
        </p:spPr>
      </p:pic>
      <p:sp>
        <p:nvSpPr>
          <p:cNvPr id="144" name="TextBox 143"/>
          <p:cNvSpPr txBox="1"/>
          <p:nvPr/>
        </p:nvSpPr>
        <p:spPr>
          <a:xfrm>
            <a:off x="9144000" y="3429001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</a:rPr>
              <a:t>Medication station tracks, dispenses pills</a:t>
            </a:r>
            <a:endParaRPr lang="fr-BE" sz="1200" i="1" dirty="0">
              <a:solidFill>
                <a:prstClr val="black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6648" y="228600"/>
            <a:ext cx="8302752" cy="9906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Building an </a:t>
            </a:r>
            <a:r>
              <a:rPr lang="en-US" dirty="0" smtClean="0"/>
              <a:t>online medical </a:t>
            </a:r>
            <a:r>
              <a:rPr lang="en-US" smtClean="0"/>
              <a:t>care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038600" y="472440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524500" y="468630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212592" y="476250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844540" y="476631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73140" y="496824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225540" y="519303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454140" y="554355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366260" y="485394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610100" y="465582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903961" y="4743450"/>
            <a:ext cx="228600" cy="19050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52900" y="5105401"/>
            <a:ext cx="1834156" cy="307777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Monitoring subsystem</a:t>
            </a:r>
            <a:endParaRPr lang="fr-BE" sz="1400" b="1" dirty="0">
              <a:solidFill>
                <a:srgbClr val="C00000"/>
              </a:solidFill>
            </a:endParaRPr>
          </a:p>
        </p:txBody>
      </p:sp>
      <p:cxnSp>
        <p:nvCxnSpPr>
          <p:cNvPr id="136" name="Straight Connector 135"/>
          <p:cNvCxnSpPr/>
          <p:nvPr/>
        </p:nvCxnSpPr>
        <p:spPr>
          <a:xfrm flipV="1">
            <a:off x="5646421" y="1888672"/>
            <a:ext cx="1744981" cy="28357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3125" idx="0"/>
          </p:cNvCxnSpPr>
          <p:nvPr/>
        </p:nvCxnSpPr>
        <p:spPr>
          <a:xfrm flipH="1" flipV="1">
            <a:off x="7433989" y="1787488"/>
            <a:ext cx="71712" cy="138471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06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Two replication cases that arise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Replicating the database of patient records</a:t>
            </a:r>
          </a:p>
          <a:p>
            <a:pPr lvl="1"/>
            <a:r>
              <a:rPr lang="en-US" dirty="0" smtClean="0"/>
              <a:t>Goal: Availability despite crash failures, durability, consistency and security.</a:t>
            </a:r>
          </a:p>
          <a:p>
            <a:pPr lvl="1"/>
            <a:r>
              <a:rPr lang="en-US" dirty="0" smtClean="0"/>
              <a:t>Runs in an “inner” layer of the </a:t>
            </a:r>
            <a:r>
              <a:rPr lang="en-US" dirty="0" smtClean="0"/>
              <a:t>cloud: A back-end database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Replicating the state of the “monitoring” framework</a:t>
            </a:r>
          </a:p>
          <a:p>
            <a:pPr lvl="1"/>
            <a:r>
              <a:rPr lang="en-US" dirty="0" smtClean="0"/>
              <a:t>It monitors huge numbers of patients </a:t>
            </a:r>
            <a:br>
              <a:rPr lang="en-US" dirty="0" smtClean="0"/>
            </a:br>
            <a:r>
              <a:rPr lang="en-US" dirty="0" smtClean="0"/>
              <a:t>(cloud platform will monitor many, intervene rarely)</a:t>
            </a:r>
          </a:p>
          <a:p>
            <a:pPr lvl="1"/>
            <a:r>
              <a:rPr lang="en-US" dirty="0" smtClean="0"/>
              <a:t>Goal is high availability, high capacity for “work”</a:t>
            </a:r>
          </a:p>
          <a:p>
            <a:pPr lvl="1"/>
            <a:r>
              <a:rPr lang="en-US" dirty="0" smtClean="0"/>
              <a:t>Probably runs in the “outer tier” of the cloud</a:t>
            </a:r>
          </a:p>
        </p:txBody>
      </p:sp>
      <p:sp>
        <p:nvSpPr>
          <p:cNvPr id="5" name="Can 4"/>
          <p:cNvSpPr/>
          <p:nvPr/>
        </p:nvSpPr>
        <p:spPr>
          <a:xfrm>
            <a:off x="10133267" y="2764875"/>
            <a:ext cx="1618725" cy="454660"/>
          </a:xfrm>
          <a:prstGeom prst="can">
            <a:avLst/>
          </a:prstGeom>
          <a:solidFill>
            <a:srgbClr val="D2EC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Patient Records DB</a:t>
            </a:r>
            <a:endParaRPr lang="fr-BE" sz="1400" b="1" dirty="0">
              <a:solidFill>
                <a:srgbClr val="C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832312" y="5702469"/>
            <a:ext cx="1689557" cy="780333"/>
            <a:chOff x="5486400" y="106680"/>
            <a:chExt cx="3364684" cy="1486417"/>
          </a:xfrm>
        </p:grpSpPr>
        <p:sp>
          <p:nvSpPr>
            <p:cNvPr id="17" name="Cloud"/>
            <p:cNvSpPr>
              <a:spLocks noChangeAspect="1" noEditPoints="1" noChangeArrowheads="1"/>
            </p:cNvSpPr>
            <p:nvPr/>
          </p:nvSpPr>
          <p:spPr bwMode="auto">
            <a:xfrm>
              <a:off x="5486400" y="106680"/>
              <a:ext cx="3364684" cy="148641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prstClr val="black"/>
                </a:solidFill>
              </a:endParaRPr>
            </a:p>
            <a:p>
              <a:pPr algn="ctr"/>
              <a:r>
                <a:rPr lang="en-US" sz="1400" b="1" dirty="0">
                  <a:solidFill>
                    <a:prstClr val="black"/>
                  </a:solidFill>
                </a:rPr>
                <a:t/>
              </a:r>
              <a:br>
                <a:rPr lang="en-US" sz="1400" b="1" dirty="0">
                  <a:solidFill>
                    <a:prstClr val="black"/>
                  </a:solidFill>
                </a:rPr>
              </a:br>
              <a:r>
                <a:rPr lang="en-US" sz="1400" b="1">
                  <a:solidFill>
                    <a:prstClr val="black"/>
                  </a:solidFill>
                </a:rPr>
                <a:t>      </a:t>
              </a:r>
              <a:endParaRPr lang="en-US" sz="2400" b="1" dirty="0">
                <a:solidFill>
                  <a:prstClr val="black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867400" y="4572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753100" y="7239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905500" y="9906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217920" y="112776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553200" y="112776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858000" y="120396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68742" y="12954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467600" y="11049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848600" y="10668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153400" y="89916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412480" y="723900"/>
              <a:ext cx="228600" cy="2286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>
            <a:off x="13030200" y="55626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8001000" y="6055622"/>
            <a:ext cx="533400" cy="685800"/>
            <a:chOff x="5105400" y="2133600"/>
            <a:chExt cx="1609178" cy="2286000"/>
          </a:xfrm>
        </p:grpSpPr>
        <p:pic>
          <p:nvPicPr>
            <p:cNvPr id="21" name="Picture 2" descr="C:\Users\Ken\AppData\Local\Microsoft\Windows\Temporary Internet Files\Content.IE5\DV4QT7JI\MC900359055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05400" y="2133600"/>
              <a:ext cx="1609178" cy="2286000"/>
            </a:xfrm>
            <a:prstGeom prst="rect">
              <a:avLst/>
            </a:prstGeom>
            <a:noFill/>
          </p:spPr>
        </p:pic>
        <p:pic>
          <p:nvPicPr>
            <p:cNvPr id="22" name="Picture 53" descr="http://ts2.mm.bing.net/images/thumbnail.aspx?q=1187843874745&amp;id=0273256c8dbc52c5ac23edad7fd3e121&amp;url=http%3a%2f%2fwww.diatribe.us%2fimages%2fbody%2fphoto_conferencepearls_9_1_larg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67401" y="3172206"/>
              <a:ext cx="228600" cy="180594"/>
            </a:xfrm>
            <a:prstGeom prst="rect">
              <a:avLst/>
            </a:prstGeom>
            <a:noFill/>
          </p:spPr>
        </p:pic>
      </p:grpSp>
      <p:cxnSp>
        <p:nvCxnSpPr>
          <p:cNvPr id="25" name="Straight Arrow Connector 24"/>
          <p:cNvCxnSpPr>
            <a:stCxn id="22" idx="3"/>
            <a:endCxn id="8" idx="3"/>
          </p:cNvCxnSpPr>
          <p:nvPr/>
        </p:nvCxnSpPr>
        <p:spPr>
          <a:xfrm flipV="1">
            <a:off x="8329359" y="6268939"/>
            <a:ext cx="730213" cy="12535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n 25"/>
          <p:cNvSpPr/>
          <p:nvPr/>
        </p:nvSpPr>
        <p:spPr>
          <a:xfrm>
            <a:off x="9884705" y="2976965"/>
            <a:ext cx="1618725" cy="454660"/>
          </a:xfrm>
          <a:prstGeom prst="can">
            <a:avLst/>
          </a:prstGeom>
          <a:solidFill>
            <a:srgbClr val="D2EC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Patient Records DB</a:t>
            </a:r>
            <a:endParaRPr lang="fr-BE" sz="1400" b="1" dirty="0">
              <a:solidFill>
                <a:srgbClr val="C00000"/>
              </a:solidFill>
            </a:endParaRPr>
          </a:p>
        </p:txBody>
      </p:sp>
      <p:sp>
        <p:nvSpPr>
          <p:cNvPr id="27" name="Can 26"/>
          <p:cNvSpPr/>
          <p:nvPr/>
        </p:nvSpPr>
        <p:spPr>
          <a:xfrm>
            <a:off x="9635843" y="3204295"/>
            <a:ext cx="1618725" cy="454660"/>
          </a:xfrm>
          <a:prstGeom prst="can">
            <a:avLst/>
          </a:prstGeom>
          <a:solidFill>
            <a:srgbClr val="D2EC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Patient Records DB</a:t>
            </a:r>
            <a:endParaRPr lang="fr-BE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73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 systems demand tradeoffs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The database with medical prescription records needs strong replication with consistency and durability</a:t>
            </a:r>
          </a:p>
          <a:p>
            <a:pPr lvl="1"/>
            <a:r>
              <a:rPr lang="en-US" smtClean="0"/>
              <a:t>The famous ACID properties.  A good match for Paxos</a:t>
            </a:r>
          </a:p>
          <a:p>
            <a:endParaRPr lang="en-US" smtClean="0"/>
          </a:p>
          <a:p>
            <a:r>
              <a:rPr lang="en-US" smtClean="0"/>
              <a:t>But what about the monitoring infrastructure?</a:t>
            </a:r>
          </a:p>
          <a:p>
            <a:pPr lvl="1"/>
            <a:r>
              <a:rPr lang="en-US" smtClean="0"/>
              <a:t>A monitoring system is an online infrastructure</a:t>
            </a:r>
          </a:p>
          <a:p>
            <a:pPr lvl="1"/>
            <a:r>
              <a:rPr lang="en-US" smtClean="0"/>
              <a:t>In the soft state tier of the cloud, durability isn’t available</a:t>
            </a:r>
          </a:p>
          <a:p>
            <a:pPr lvl="1"/>
            <a:r>
              <a:rPr lang="en-US" smtClean="0"/>
              <a:t>Paxos works hard to achieve durability.  If we use Paxos, we’ll pay for a property we can’t really use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060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does this matter?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Durability is expensive</a:t>
            </a:r>
          </a:p>
          <a:p>
            <a:pPr lvl="1"/>
            <a:r>
              <a:rPr lang="en-US" dirty="0" smtClean="0"/>
              <a:t>Basic Paxos always provides durability</a:t>
            </a:r>
          </a:p>
          <a:p>
            <a:pPr lvl="1"/>
            <a:r>
              <a:rPr lang="en-US" dirty="0" err="1" smtClean="0"/>
              <a:t>SafeSend</a:t>
            </a:r>
            <a:r>
              <a:rPr lang="en-US" dirty="0" smtClean="0"/>
              <a:t> is like Paxos and also has this guarantee</a:t>
            </a:r>
          </a:p>
          <a:p>
            <a:pPr lvl="1"/>
            <a:endParaRPr lang="en-US" dirty="0"/>
          </a:p>
          <a:p>
            <a:r>
              <a:rPr lang="en-US" dirty="0" smtClean="0"/>
              <a:t>If we weaken durability we get better performance and scalability, but we no longer mimic Paxos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C00000"/>
                </a:solidFill>
              </a:rPr>
              <a:t>Generalization of Brewer’s CAP conjecture: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one-size-fits-all won’t work in the cloud.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You always confront tradeoffs.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www2005.org/keynotes/eri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1" y="4267200"/>
            <a:ext cx="1212487" cy="182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00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Weakening </a:t>
            </a:r>
            <a:r>
              <a:rPr lang="en-US" smtClean="0"/>
              <a:t>properties in </a:t>
            </a:r>
            <a:r>
              <a:rPr lang="en-US"/>
              <a:t>Isis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SafeSend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Ordered+Durable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OrderedSend+Flush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smtClean="0">
                <a:solidFill>
                  <a:srgbClr val="00B050"/>
                </a:solidFill>
              </a:rPr>
              <a:t>Ordered but “optimistic” delivery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Send, </a:t>
            </a:r>
            <a:r>
              <a:rPr lang="en-US" dirty="0" err="1" smtClean="0">
                <a:solidFill>
                  <a:srgbClr val="00B050"/>
                </a:solidFill>
              </a:rPr>
              <a:t>CausalSend+Flush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smtClean="0">
                <a:solidFill>
                  <a:srgbClr val="00B050"/>
                </a:solidFill>
              </a:rPr>
              <a:t>FIFO or Causal order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RawSend</a:t>
            </a:r>
            <a:r>
              <a:rPr lang="en-US" dirty="0" smtClean="0">
                <a:solidFill>
                  <a:srgbClr val="C00000"/>
                </a:solidFill>
              </a:rPr>
              <a:t>: Unreliable, not virtually synchronous</a:t>
            </a:r>
          </a:p>
          <a:p>
            <a:endParaRPr lang="en-US" dirty="0"/>
          </a:p>
          <a:p>
            <a:r>
              <a:rPr lang="en-US" dirty="0" smtClean="0"/>
              <a:t>Out of Band file transfer: Uses RDMA to asynchronously move big objects using RDMA network; Isis</a:t>
            </a:r>
            <a:r>
              <a:rPr lang="en-US" baseline="30000" dirty="0" smtClean="0"/>
              <a:t>2</a:t>
            </a:r>
            <a:r>
              <a:rPr lang="en-US" dirty="0" smtClean="0"/>
              <a:t> application talks “about” these objects but doesn’t move the bytes (might not even touch the bytes)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6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0"/>
          <p:cNvGrpSpPr/>
          <p:nvPr/>
        </p:nvGrpSpPr>
        <p:grpSpPr>
          <a:xfrm>
            <a:off x="3200400" y="1724996"/>
            <a:ext cx="6629401" cy="3990005"/>
            <a:chOff x="381000" y="1600200"/>
            <a:chExt cx="8401054" cy="48768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2971800" y="2514600"/>
              <a:ext cx="2057400" cy="1143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981201" y="1600200"/>
              <a:ext cx="3581400" cy="101568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prstClr val="black"/>
                  </a:solidFill>
                </a:rPr>
                <a:t>Update the monitoring and alarms criteria for Mrs. Marsh as follows…</a:t>
              </a:r>
              <a:endParaRPr lang="fr-BE" sz="1600" b="1" dirty="0">
                <a:solidFill>
                  <a:prstClr val="black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10800000" flipV="1">
              <a:off x="2514600" y="5562600"/>
              <a:ext cx="2590800" cy="4572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743199" y="5410200"/>
              <a:ext cx="2057400" cy="4137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>
                  <a:solidFill>
                    <a:prstClr val="black"/>
                  </a:solidFill>
                </a:rPr>
                <a:t>Confirmed</a:t>
              </a:r>
              <a:endParaRPr lang="fr-BE" sz="1600" i="1" dirty="0">
                <a:solidFill>
                  <a:prstClr val="black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105400" y="3810000"/>
              <a:ext cx="22098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105400" y="3810000"/>
              <a:ext cx="13716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5105400" y="3810000"/>
              <a:ext cx="762000" cy="3048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696200" y="40386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600">
                <a:solidFill>
                  <a:prstClr val="white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848600" y="40386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600">
                <a:solidFill>
                  <a:prstClr val="white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8001000" y="40386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600">
                <a:solidFill>
                  <a:prstClr val="white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5105400" y="4191000"/>
              <a:ext cx="22098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5105400" y="4191000"/>
              <a:ext cx="13716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105400" y="4191000"/>
              <a:ext cx="762000" cy="3048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105400" y="4724400"/>
              <a:ext cx="22098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105400" y="4724400"/>
              <a:ext cx="1371600" cy="3810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5105400" y="4724400"/>
              <a:ext cx="762000" cy="3048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Left Brace 34"/>
            <p:cNvSpPr/>
            <p:nvPr/>
          </p:nvSpPr>
          <p:spPr>
            <a:xfrm>
              <a:off x="2209800" y="2667000"/>
              <a:ext cx="304800" cy="3352800"/>
            </a:xfrm>
            <a:prstGeom prst="leftBrace">
              <a:avLst>
                <a:gd name="adj1" fmla="val 8333"/>
                <a:gd name="adj2" fmla="val 47222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 sz="1600"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1000" y="3733800"/>
              <a:ext cx="1752600" cy="94019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i="1" dirty="0">
                  <a:solidFill>
                    <a:prstClr val="black"/>
                  </a:solidFill>
                </a:rPr>
                <a:t>Response delay seen by end-user would also include </a:t>
              </a:r>
              <a:r>
                <a:rPr lang="en-US" sz="1100" b="1" i="1">
                  <a:solidFill>
                    <a:prstClr val="black"/>
                  </a:solidFill>
                </a:rPr>
                <a:t>Internet latencies</a:t>
              </a:r>
              <a:endParaRPr lang="fr-BE" sz="1100" b="1" i="1" dirty="0">
                <a:solidFill>
                  <a:prstClr val="black"/>
                </a:solidFill>
              </a:endParaRPr>
            </a:p>
          </p:txBody>
        </p:sp>
        <p:sp>
          <p:nvSpPr>
            <p:cNvPr id="37" name="Left Brace 36"/>
            <p:cNvSpPr/>
            <p:nvPr/>
          </p:nvSpPr>
          <p:spPr>
            <a:xfrm>
              <a:off x="4800600" y="3657600"/>
              <a:ext cx="228600" cy="1828800"/>
            </a:xfrm>
            <a:prstGeom prst="leftBrac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 sz="1600">
                <a:solidFill>
                  <a:prstClr val="black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429000" y="4191000"/>
              <a:ext cx="1447800" cy="60189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u="sng" dirty="0">
                  <a:solidFill>
                    <a:prstClr val="black"/>
                  </a:solidFill>
                </a:rPr>
                <a:t>Local</a:t>
              </a:r>
              <a:r>
                <a:rPr lang="en-US" sz="1200" b="1" i="1" dirty="0">
                  <a:solidFill>
                    <a:prstClr val="black"/>
                  </a:solidFill>
                </a:rPr>
                <a:t> response</a:t>
              </a:r>
              <a:r>
                <a:rPr lang="en-US" sz="1400" b="1" i="1" dirty="0">
                  <a:solidFill>
                    <a:prstClr val="black"/>
                  </a:solidFill>
                </a:rPr>
                <a:t> </a:t>
              </a:r>
              <a:r>
                <a:rPr lang="en-US" sz="1200" b="1" i="1" dirty="0">
                  <a:solidFill>
                    <a:prstClr val="black"/>
                  </a:solidFill>
                </a:rPr>
                <a:t>delay</a:t>
              </a:r>
              <a:endParaRPr lang="fr-BE" sz="1200" b="1" i="1" dirty="0">
                <a:solidFill>
                  <a:prstClr val="black"/>
                </a:solidFill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5105400" y="5334000"/>
              <a:ext cx="2514600" cy="0"/>
            </a:xfrm>
            <a:prstGeom prst="line">
              <a:avLst/>
            </a:prstGeom>
            <a:ln w="19050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181601" y="5257800"/>
              <a:ext cx="1958868" cy="3385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i="1" dirty="0">
                  <a:solidFill>
                    <a:prstClr val="black"/>
                  </a:solidFill>
                </a:rPr>
                <a:t>flush</a:t>
              </a:r>
              <a:endParaRPr lang="fr-BE" sz="1200" b="1" i="1" dirty="0">
                <a:solidFill>
                  <a:prstClr val="black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181601" y="3581401"/>
              <a:ext cx="1374991" cy="3385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i="1" dirty="0">
                  <a:solidFill>
                    <a:prstClr val="black"/>
                  </a:solidFill>
                </a:rPr>
                <a:t>Send</a:t>
              </a:r>
              <a:endParaRPr lang="fr-BE" sz="1200" b="1" i="1" dirty="0">
                <a:solidFill>
                  <a:prstClr val="black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1601" y="3962400"/>
              <a:ext cx="1295400" cy="3385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i="1" dirty="0">
                  <a:solidFill>
                    <a:prstClr val="black"/>
                  </a:solidFill>
                </a:rPr>
                <a:t>Send</a:t>
              </a:r>
              <a:endParaRPr lang="fr-BE" sz="1200" b="1" i="1" dirty="0">
                <a:solidFill>
                  <a:prstClr val="black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181601" y="4495799"/>
              <a:ext cx="1181100" cy="3385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i="1" dirty="0">
                  <a:solidFill>
                    <a:prstClr val="black"/>
                  </a:solidFill>
                </a:rPr>
                <a:t>Send</a:t>
              </a:r>
              <a:endParaRPr lang="fr-BE" sz="1200" b="1" i="1" dirty="0">
                <a:solidFill>
                  <a:prstClr val="black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5400000">
              <a:off x="5448300" y="4610100"/>
              <a:ext cx="3733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4686300" y="4610100"/>
              <a:ext cx="3733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3924301" y="4610100"/>
              <a:ext cx="3733801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3162300" y="4610100"/>
              <a:ext cx="3733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867400" y="1905000"/>
              <a:ext cx="2362199" cy="56427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>
                  <a:solidFill>
                    <a:prstClr val="black"/>
                  </a:solidFill>
                </a:rPr>
                <a:t>Execution timeline for an individual  first-tier replica</a:t>
              </a:r>
              <a:endParaRPr lang="fr-BE" sz="1200" i="1" dirty="0">
                <a:solidFill>
                  <a:prstClr val="black"/>
                </a:solidFill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rot="10800000" flipV="1">
              <a:off x="5105400" y="2438400"/>
              <a:ext cx="1295400" cy="533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24400" y="3200400"/>
              <a:ext cx="3962400" cy="304800"/>
            </a:xfrm>
            <a:prstGeom prst="ellipse">
              <a:avLst/>
            </a:prstGeom>
            <a:ln cmpd="sng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600" dirty="0">
                <a:solidFill>
                  <a:prstClr val="black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410200" y="3200400"/>
              <a:ext cx="3371854" cy="3761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i="1" dirty="0">
                  <a:solidFill>
                    <a:prstClr val="white"/>
                  </a:solidFill>
                </a:rPr>
                <a:t>Soft-state first-tier service</a:t>
              </a:r>
              <a:endParaRPr lang="fr-BE" sz="1400" b="1" i="1" dirty="0">
                <a:solidFill>
                  <a:prstClr val="white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629810" y="2471151"/>
              <a:ext cx="4056991" cy="3197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100" b="1" i="1" dirty="0">
                  <a:solidFill>
                    <a:prstClr val="black"/>
                  </a:solidFill>
                </a:rPr>
                <a:t>     A              B              C              D</a:t>
              </a:r>
              <a:endParaRPr lang="fr-BE" sz="1100" b="1" i="1" dirty="0">
                <a:solidFill>
                  <a:prstClr val="black"/>
                </a:solidFill>
              </a:endParaRPr>
            </a:p>
          </p:txBody>
        </p:sp>
        <p:pic>
          <p:nvPicPr>
            <p:cNvPr id="42" name="Picture 3" descr="C:\Program Files\Microsoft Expression\MEDIA\CAGCAT10\j029202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3400" y="1676400"/>
              <a:ext cx="1869034" cy="1773936"/>
            </a:xfrm>
            <a:prstGeom prst="rect">
              <a:avLst/>
            </a:prstGeom>
            <a:noFill/>
          </p:spPr>
        </p:pic>
      </p:grp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57400" y="5638800"/>
            <a:ext cx="8153400" cy="990600"/>
          </a:xfrm>
        </p:spPr>
        <p:txBody>
          <a:bodyPr>
            <a:noAutofit/>
          </a:bodyPr>
          <a:lstStyle/>
          <a:p>
            <a:r>
              <a:rPr lang="en-US" sz="2400" dirty="0"/>
              <a:t>In this situation we can replace </a:t>
            </a:r>
            <a:r>
              <a:rPr lang="en-US" sz="2400" dirty="0" err="1"/>
              <a:t>SafeSend</a:t>
            </a:r>
            <a:r>
              <a:rPr lang="en-US" sz="2400" dirty="0"/>
              <a:t> with </a:t>
            </a:r>
            <a:r>
              <a:rPr lang="en-US" sz="2400" dirty="0" err="1"/>
              <a:t>Send+Flush</a:t>
            </a:r>
            <a:r>
              <a:rPr lang="en-US" sz="2400" dirty="0"/>
              <a:t>.  </a:t>
            </a:r>
          </a:p>
          <a:p>
            <a:r>
              <a:rPr lang="en-US" sz="2400" dirty="0"/>
              <a:t>But how do we </a:t>
            </a:r>
            <a:r>
              <a:rPr lang="en-US" sz="2400" i="1" dirty="0"/>
              <a:t>prove </a:t>
            </a:r>
            <a:r>
              <a:rPr lang="en-US" sz="2400" dirty="0"/>
              <a:t>that this is really correct?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Monitoring in a soft-state service with a primary owner issuing the updates</a:t>
            </a:r>
            <a:endParaRPr lang="en-US" dirty="0"/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2289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4" name="Rectangular Callout 53"/>
          <p:cNvSpPr/>
          <p:nvPr/>
        </p:nvSpPr>
        <p:spPr>
          <a:xfrm>
            <a:off x="3810000" y="1974371"/>
            <a:ext cx="6019800" cy="1119615"/>
          </a:xfrm>
          <a:prstGeom prst="wedgeRectCallout">
            <a:avLst>
              <a:gd name="adj1" fmla="val 1415"/>
              <a:gd name="adj2" fmla="val 92528"/>
            </a:avLst>
          </a:prstGeom>
          <a:solidFill>
            <a:srgbClr val="D2EC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7030A0"/>
                </a:solidFill>
              </a:rPr>
              <a:t>g.Send</a:t>
            </a:r>
            <a:r>
              <a:rPr lang="en-US" b="1" dirty="0">
                <a:solidFill>
                  <a:srgbClr val="7030A0"/>
                </a:solidFill>
              </a:rPr>
              <a:t> is an optimistic, early-</a:t>
            </a:r>
            <a:r>
              <a:rPr lang="en-US" b="1" dirty="0" err="1">
                <a:solidFill>
                  <a:srgbClr val="7030A0"/>
                </a:solidFill>
              </a:rPr>
              <a:t>deliverying</a:t>
            </a:r>
            <a:r>
              <a:rPr lang="en-US" b="1" dirty="0">
                <a:solidFill>
                  <a:srgbClr val="7030A0"/>
                </a:solidFill>
              </a:rPr>
              <a:t> virtually synchronous multicast.  Like the first phase of Paxos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55" name="Rectangular Callout 54"/>
          <p:cNvSpPr/>
          <p:nvPr/>
        </p:nvSpPr>
        <p:spPr>
          <a:xfrm>
            <a:off x="3810000" y="2940699"/>
            <a:ext cx="6145404" cy="1573481"/>
          </a:xfrm>
          <a:prstGeom prst="wedgeRectCallout">
            <a:avLst>
              <a:gd name="adj1" fmla="val 2851"/>
              <a:gd name="adj2" fmla="val 61149"/>
            </a:avLst>
          </a:prstGeom>
          <a:solidFill>
            <a:srgbClr val="D2EC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Flush pauses until prior Sends have been acknowledged and become “stable”.  Like the second phase of Paxos.</a:t>
            </a:r>
          </a:p>
          <a:p>
            <a:pPr algn="ctr"/>
            <a:endParaRPr lang="en-US" b="1" dirty="0">
              <a:solidFill>
                <a:srgbClr val="7030A0"/>
              </a:solidFill>
            </a:endParaRPr>
          </a:p>
          <a:p>
            <a:pPr algn="ctr"/>
            <a:r>
              <a:rPr lang="en-US" b="1">
                <a:solidFill>
                  <a:srgbClr val="7030A0"/>
                </a:solidFill>
              </a:rPr>
              <a:t>In our scenario, g.Send </a:t>
            </a:r>
            <a:r>
              <a:rPr lang="en-US" b="1" dirty="0">
                <a:solidFill>
                  <a:srgbClr val="7030A0"/>
                </a:solidFill>
              </a:rPr>
              <a:t>+ </a:t>
            </a:r>
            <a:r>
              <a:rPr lang="en-US" b="1" dirty="0" err="1">
                <a:solidFill>
                  <a:srgbClr val="7030A0"/>
                </a:solidFill>
              </a:rPr>
              <a:t>g.Flush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  <a:sym typeface="Symbol"/>
              </a:rPr>
              <a:t> </a:t>
            </a:r>
            <a:r>
              <a:rPr lang="en-US" b="1" dirty="0" err="1">
                <a:solidFill>
                  <a:srgbClr val="7030A0"/>
                </a:solidFill>
                <a:sym typeface="Symbol"/>
              </a:rPr>
              <a:t>g.SafeSend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33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5" grpId="0" animBg="1"/>
      <p:bldP spid="5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</a:t>
            </a:r>
            <a:r>
              <a:rPr lang="en-US" baseline="30000" dirty="0"/>
              <a:t>2</a:t>
            </a:r>
            <a:r>
              <a:rPr lang="en-US" dirty="0"/>
              <a:t> System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Core functionality: </a:t>
            </a:r>
            <a:r>
              <a:rPr lang="en-US" i="1" dirty="0" smtClean="0"/>
              <a:t>groups of objects</a:t>
            </a:r>
          </a:p>
          <a:p>
            <a:pPr lvl="1"/>
            <a:r>
              <a:rPr lang="en-US" dirty="0" smtClean="0"/>
              <a:t>… fault-tolerance, speed (parallelism), coordination</a:t>
            </a:r>
          </a:p>
          <a:p>
            <a:pPr lvl="1"/>
            <a:r>
              <a:rPr lang="en-US" dirty="0" smtClean="0"/>
              <a:t>Intended for use in very </a:t>
            </a:r>
            <a:r>
              <a:rPr lang="en-US" smtClean="0"/>
              <a:t>large-scale settings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local object instance functions as a </a:t>
            </a:r>
            <a:r>
              <a:rPr lang="en-US" i="1" u="sng" dirty="0" smtClean="0"/>
              <a:t>gateway</a:t>
            </a:r>
          </a:p>
          <a:p>
            <a:pPr lvl="1"/>
            <a:r>
              <a:rPr lang="en-US" dirty="0" smtClean="0"/>
              <a:t>Read-only operations performed on local state</a:t>
            </a:r>
          </a:p>
          <a:p>
            <a:pPr lvl="1"/>
            <a:r>
              <a:rPr lang="en-US" dirty="0" smtClean="0"/>
              <a:t>Update operations update all </a:t>
            </a:r>
            <a:r>
              <a:rPr lang="en-US" smtClean="0"/>
              <a:t>the replicas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 flipH="1">
            <a:off x="6686242" y="381000"/>
            <a:ext cx="2457758" cy="655320"/>
            <a:chOff x="6381442" y="342900"/>
            <a:chExt cx="2457758" cy="685800"/>
          </a:xfrm>
        </p:grpSpPr>
        <p:sp>
          <p:nvSpPr>
            <p:cNvPr id="12" name="Oval 11"/>
            <p:cNvSpPr/>
            <p:nvPr/>
          </p:nvSpPr>
          <p:spPr>
            <a:xfrm>
              <a:off x="6381442" y="342900"/>
              <a:ext cx="2457758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697980" y="4572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391400" y="46482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077200" y="46482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Oval 12"/>
          <p:cNvSpPr/>
          <p:nvPr/>
        </p:nvSpPr>
        <p:spPr>
          <a:xfrm flipH="1">
            <a:off x="9372600" y="457200"/>
            <a:ext cx="457200" cy="4572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 flipH="1">
            <a:off x="6629400" y="350520"/>
            <a:ext cx="3810000" cy="685800"/>
            <a:chOff x="4876800" y="457200"/>
            <a:chExt cx="3810000" cy="685800"/>
          </a:xfrm>
        </p:grpSpPr>
        <p:sp>
          <p:nvSpPr>
            <p:cNvPr id="5" name="Oval 4"/>
            <p:cNvSpPr/>
            <p:nvPr/>
          </p:nvSpPr>
          <p:spPr>
            <a:xfrm>
              <a:off x="4876800" y="457200"/>
              <a:ext cx="38100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47878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1722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8580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5438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Freeform 16"/>
          <p:cNvSpPr/>
          <p:nvPr/>
        </p:nvSpPr>
        <p:spPr>
          <a:xfrm flipH="1">
            <a:off x="9677400" y="381000"/>
            <a:ext cx="282572" cy="876300"/>
          </a:xfrm>
          <a:custGeom>
            <a:avLst/>
            <a:gdLst>
              <a:gd name="connsiteX0" fmla="*/ 60968 w 282572"/>
              <a:gd name="connsiteY0" fmla="*/ 0 h 952500"/>
              <a:gd name="connsiteX1" fmla="*/ 281948 w 282572"/>
              <a:gd name="connsiteY1" fmla="*/ 297180 h 952500"/>
              <a:gd name="connsiteX2" fmla="*/ 8 w 282572"/>
              <a:gd name="connsiteY2" fmla="*/ 586740 h 952500"/>
              <a:gd name="connsiteX3" fmla="*/ 274328 w 282572"/>
              <a:gd name="connsiteY3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72" h="952500">
                <a:moveTo>
                  <a:pt x="60968" y="0"/>
                </a:moveTo>
                <a:cubicBezTo>
                  <a:pt x="176538" y="99695"/>
                  <a:pt x="292108" y="199390"/>
                  <a:pt x="281948" y="297180"/>
                </a:cubicBezTo>
                <a:cubicBezTo>
                  <a:pt x="271788" y="394970"/>
                  <a:pt x="1278" y="477520"/>
                  <a:pt x="8" y="586740"/>
                </a:cubicBezTo>
                <a:cubicBezTo>
                  <a:pt x="-1262" y="695960"/>
                  <a:pt x="136533" y="824230"/>
                  <a:pt x="274328" y="95250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8991600" y="70866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flipH="1">
            <a:off x="7391400" y="990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myGroup</a:t>
            </a:r>
            <a:endParaRPr lang="en-US" b="1"/>
          </a:p>
        </p:txBody>
      </p:sp>
      <p:sp>
        <p:nvSpPr>
          <p:cNvPr id="24" name="TextBox 23"/>
          <p:cNvSpPr txBox="1"/>
          <p:nvPr/>
        </p:nvSpPr>
        <p:spPr>
          <a:xfrm flipH="1">
            <a:off x="8534400" y="685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transfer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9818686" y="29593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“join</a:t>
            </a:r>
            <a:br>
              <a:rPr 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myGroup”</a:t>
            </a:r>
            <a:endParaRPr lang="en-US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7307580" y="304800"/>
            <a:ext cx="2293620" cy="563448"/>
            <a:chOff x="5783580" y="1265350"/>
            <a:chExt cx="2293620" cy="563448"/>
          </a:xfrm>
        </p:grpSpPr>
        <p:sp>
          <p:nvSpPr>
            <p:cNvPr id="30" name="TextBox 29"/>
            <p:cNvSpPr txBox="1"/>
            <p:nvPr/>
          </p:nvSpPr>
          <p:spPr>
            <a:xfrm flipH="1">
              <a:off x="5783580" y="126535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update</a:t>
              </a: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6019800" y="1676400"/>
              <a:ext cx="6096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 31"/>
            <p:cNvSpPr/>
            <p:nvPr/>
          </p:nvSpPr>
          <p:spPr>
            <a:xfrm>
              <a:off x="6012180" y="1554395"/>
              <a:ext cx="1379220" cy="122005"/>
            </a:xfrm>
            <a:custGeom>
              <a:avLst/>
              <a:gdLst>
                <a:gd name="connsiteX0" fmla="*/ 0 w 1379220"/>
                <a:gd name="connsiteY0" fmla="*/ 122005 h 122005"/>
                <a:gd name="connsiteX1" fmla="*/ 708660 w 1379220"/>
                <a:gd name="connsiteY1" fmla="*/ 85 h 122005"/>
                <a:gd name="connsiteX2" fmla="*/ 1379220 w 1379220"/>
                <a:gd name="connsiteY2" fmla="*/ 106765 h 12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9220" h="122005">
                  <a:moveTo>
                    <a:pt x="0" y="122005"/>
                  </a:moveTo>
                  <a:cubicBezTo>
                    <a:pt x="239395" y="62315"/>
                    <a:pt x="478790" y="2625"/>
                    <a:pt x="708660" y="85"/>
                  </a:cubicBezTo>
                  <a:cubicBezTo>
                    <a:pt x="938530" y="-2455"/>
                    <a:pt x="1158875" y="52155"/>
                    <a:pt x="1379220" y="1067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flipV="1">
              <a:off x="6019800" y="1676399"/>
              <a:ext cx="2057400" cy="152399"/>
            </a:xfrm>
            <a:custGeom>
              <a:avLst/>
              <a:gdLst>
                <a:gd name="connsiteX0" fmla="*/ 0 w 1379220"/>
                <a:gd name="connsiteY0" fmla="*/ 122005 h 122005"/>
                <a:gd name="connsiteX1" fmla="*/ 708660 w 1379220"/>
                <a:gd name="connsiteY1" fmla="*/ 85 h 122005"/>
                <a:gd name="connsiteX2" fmla="*/ 1379220 w 1379220"/>
                <a:gd name="connsiteY2" fmla="*/ 106765 h 12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9220" h="122005">
                  <a:moveTo>
                    <a:pt x="0" y="122005"/>
                  </a:moveTo>
                  <a:cubicBezTo>
                    <a:pt x="239395" y="62315"/>
                    <a:pt x="478790" y="2625"/>
                    <a:pt x="708660" y="85"/>
                  </a:cubicBezTo>
                  <a:cubicBezTo>
                    <a:pt x="938530" y="-2455"/>
                    <a:pt x="1158875" y="52155"/>
                    <a:pt x="1379220" y="1067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 flipH="1">
            <a:off x="7528560" y="304800"/>
            <a:ext cx="2293620" cy="563448"/>
            <a:chOff x="5783580" y="1265350"/>
            <a:chExt cx="2293620" cy="563448"/>
          </a:xfrm>
        </p:grpSpPr>
        <p:sp>
          <p:nvSpPr>
            <p:cNvPr id="36" name="TextBox 35"/>
            <p:cNvSpPr txBox="1"/>
            <p:nvPr/>
          </p:nvSpPr>
          <p:spPr>
            <a:xfrm flipH="1">
              <a:off x="5783580" y="126535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update</a:t>
              </a: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6019800" y="1676400"/>
              <a:ext cx="6096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Freeform 37"/>
            <p:cNvSpPr/>
            <p:nvPr/>
          </p:nvSpPr>
          <p:spPr>
            <a:xfrm>
              <a:off x="6012180" y="1554395"/>
              <a:ext cx="1379220" cy="122005"/>
            </a:xfrm>
            <a:custGeom>
              <a:avLst/>
              <a:gdLst>
                <a:gd name="connsiteX0" fmla="*/ 0 w 1379220"/>
                <a:gd name="connsiteY0" fmla="*/ 122005 h 122005"/>
                <a:gd name="connsiteX1" fmla="*/ 708660 w 1379220"/>
                <a:gd name="connsiteY1" fmla="*/ 85 h 122005"/>
                <a:gd name="connsiteX2" fmla="*/ 1379220 w 1379220"/>
                <a:gd name="connsiteY2" fmla="*/ 106765 h 12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9220" h="122005">
                  <a:moveTo>
                    <a:pt x="0" y="122005"/>
                  </a:moveTo>
                  <a:cubicBezTo>
                    <a:pt x="239395" y="62315"/>
                    <a:pt x="478790" y="2625"/>
                    <a:pt x="708660" y="85"/>
                  </a:cubicBezTo>
                  <a:cubicBezTo>
                    <a:pt x="938530" y="-2455"/>
                    <a:pt x="1158875" y="52155"/>
                    <a:pt x="1379220" y="1067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V="1">
              <a:off x="6019800" y="1676399"/>
              <a:ext cx="2057400" cy="152399"/>
            </a:xfrm>
            <a:custGeom>
              <a:avLst/>
              <a:gdLst>
                <a:gd name="connsiteX0" fmla="*/ 0 w 1379220"/>
                <a:gd name="connsiteY0" fmla="*/ 122005 h 122005"/>
                <a:gd name="connsiteX1" fmla="*/ 708660 w 1379220"/>
                <a:gd name="connsiteY1" fmla="*/ 85 h 122005"/>
                <a:gd name="connsiteX2" fmla="*/ 1379220 w 1379220"/>
                <a:gd name="connsiteY2" fmla="*/ 106765 h 12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9220" h="122005">
                  <a:moveTo>
                    <a:pt x="0" y="122005"/>
                  </a:moveTo>
                  <a:cubicBezTo>
                    <a:pt x="239395" y="62315"/>
                    <a:pt x="478790" y="2625"/>
                    <a:pt x="708660" y="85"/>
                  </a:cubicBezTo>
                  <a:cubicBezTo>
                    <a:pt x="938530" y="-2455"/>
                    <a:pt x="1158875" y="52155"/>
                    <a:pt x="1379220" y="1067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073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5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4" grpId="1"/>
      <p:bldP spid="22" grpId="0"/>
      <p:bldP spid="22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 vert="horz" lIns="88896" tIns="50798" rIns="50798" bIns="50798" anchor="ctr">
            <a:normAutofit/>
          </a:bodyPr>
          <a:lstStyle/>
          <a:p>
            <a:pPr defTabSz="914145"/>
            <a:r>
              <a:rPr lang="fr-FR" dirty="0" smtClean="0"/>
              <a:t>Isis</a:t>
            </a:r>
            <a:r>
              <a:rPr lang="fr-FR" baseline="30000" dirty="0" smtClean="0"/>
              <a:t>2</a:t>
            </a:r>
            <a:r>
              <a:rPr lang="fr-FR" dirty="0"/>
              <a:t>:</a:t>
            </a:r>
            <a:r>
              <a:rPr lang="fr-FR" dirty="0" smtClean="0"/>
              <a:t> </a:t>
            </a:r>
            <a:r>
              <a:rPr lang="fr-FR" dirty="0" err="1" smtClean="0"/>
              <a:t>Send</a:t>
            </a:r>
            <a:r>
              <a:rPr lang="fr-FR" dirty="0" smtClean="0"/>
              <a:t> </a:t>
            </a:r>
            <a:r>
              <a:rPr lang="fr-FR" dirty="0" err="1" smtClean="0"/>
              <a:t>v.s</a:t>
            </a:r>
            <a:r>
              <a:rPr lang="fr-FR" dirty="0" smtClean="0"/>
              <a:t>. </a:t>
            </a:r>
            <a:r>
              <a:rPr lang="fr-FR" dirty="0" err="1" smtClean="0"/>
              <a:t>SafeSend</a:t>
            </a:r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1524001"/>
            <a:ext cx="6702425" cy="508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4267201" y="1260764"/>
            <a:ext cx="5290457" cy="2362200"/>
            <a:chOff x="4147457" y="2590800"/>
            <a:chExt cx="4876800" cy="1676400"/>
          </a:xfrm>
        </p:grpSpPr>
        <p:sp>
          <p:nvSpPr>
            <p:cNvPr id="2" name="Cloud Callout 1"/>
            <p:cNvSpPr/>
            <p:nvPr/>
          </p:nvSpPr>
          <p:spPr>
            <a:xfrm>
              <a:off x="4147457" y="2590800"/>
              <a:ext cx="4876800" cy="1676400"/>
            </a:xfrm>
            <a:prstGeom prst="cloudCallout">
              <a:avLst>
                <a:gd name="adj1" fmla="val -55253"/>
                <a:gd name="adj2" fmla="val 149739"/>
              </a:avLst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97635" y="2971800"/>
              <a:ext cx="4576448" cy="8518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Send scales best, but </a:t>
              </a:r>
              <a:r>
                <a:rPr lang="en-US" b="1" dirty="0" err="1">
                  <a:solidFill>
                    <a:srgbClr val="C00000"/>
                  </a:solidFill>
                </a:rPr>
                <a:t>SafeSend</a:t>
              </a:r>
              <a:r>
                <a:rPr lang="en-US" b="1" dirty="0">
                  <a:solidFill>
                    <a:srgbClr val="C00000"/>
                  </a:solidFill>
                </a:rPr>
                <a:t> with </a:t>
              </a:r>
              <a:r>
                <a:rPr lang="en-US" b="1" dirty="0">
                  <a:solidFill>
                    <a:srgbClr val="C00000"/>
                  </a:solidFill>
                </a:rPr>
                <a:t/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modern disks (RAM-like performance) and </a:t>
              </a:r>
              <a:r>
                <a:rPr lang="en-US" b="1" dirty="0">
                  <a:solidFill>
                    <a:srgbClr val="C00000"/>
                  </a:solidFill>
                </a:rPr>
                <a:t>small </a:t>
              </a:r>
              <a:r>
                <a:rPr lang="en-US" b="1" dirty="0">
                  <a:solidFill>
                    <a:srgbClr val="C00000"/>
                  </a:solidFill>
                </a:rPr>
                <a:t/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numbers </a:t>
              </a:r>
              <a:r>
                <a:rPr lang="en-US" b="1" dirty="0">
                  <a:solidFill>
                    <a:srgbClr val="C00000"/>
                  </a:solidFill>
                </a:rPr>
                <a:t>of acceptors isn’t terrible.  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722672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1"/>
            <a:ext cx="6510338" cy="508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629400" y="3029635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Variance from mean, 32-member case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Jitter: how “steady” are latencies?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029200" y="1066800"/>
            <a:ext cx="5334000" cy="2249834"/>
            <a:chOff x="3962400" y="1676400"/>
            <a:chExt cx="4876800" cy="1676400"/>
          </a:xfrm>
        </p:grpSpPr>
        <p:sp>
          <p:nvSpPr>
            <p:cNvPr id="8" name="Cloud Callout 7"/>
            <p:cNvSpPr/>
            <p:nvPr/>
          </p:nvSpPr>
          <p:spPr>
            <a:xfrm>
              <a:off x="3962400" y="1676400"/>
              <a:ext cx="4876800" cy="1676400"/>
            </a:xfrm>
            <a:prstGeom prst="cloudCallout">
              <a:avLst>
                <a:gd name="adj1" fmla="val -34940"/>
                <a:gd name="adj2" fmla="val 214025"/>
              </a:avLst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92805" y="1981200"/>
              <a:ext cx="3775686" cy="11007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The “spread” of latencies is much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better (tighter) with Send: the 2-phase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 err="1">
                  <a:solidFill>
                    <a:srgbClr val="C00000"/>
                  </a:solidFill>
                </a:rPr>
                <a:t>SafeSend</a:t>
              </a:r>
              <a:r>
                <a:rPr lang="en-US" b="1" dirty="0">
                  <a:solidFill>
                    <a:srgbClr val="C00000"/>
                  </a:solidFill>
                </a:rPr>
                <a:t> protocol is sensitive to 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scheduling delays</a:t>
              </a:r>
              <a:endParaRPr lang="en-US" b="1" dirty="0">
                <a:solidFill>
                  <a:srgbClr val="C00000"/>
                </a:solidFill>
              </a:endParaRP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8562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Flush delay as function of shard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1807029"/>
            <a:ext cx="6602413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479305" y="990600"/>
            <a:ext cx="5383213" cy="2588146"/>
            <a:chOff x="4147457" y="2590801"/>
            <a:chExt cx="4876800" cy="1676401"/>
          </a:xfrm>
        </p:grpSpPr>
        <p:sp>
          <p:nvSpPr>
            <p:cNvPr id="7" name="Cloud Callout 6"/>
            <p:cNvSpPr/>
            <p:nvPr/>
          </p:nvSpPr>
          <p:spPr>
            <a:xfrm>
              <a:off x="4147457" y="2590801"/>
              <a:ext cx="4876800" cy="1676401"/>
            </a:xfrm>
            <a:prstGeom prst="cloudCallout">
              <a:avLst>
                <a:gd name="adj1" fmla="val -55253"/>
                <a:gd name="adj2" fmla="val 149739"/>
              </a:avLst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768730" y="2847899"/>
              <a:ext cx="3634287" cy="11363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Flush is fairly fast if we only wait for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 err="1">
                  <a:solidFill>
                    <a:srgbClr val="C00000"/>
                  </a:solidFill>
                </a:rPr>
                <a:t>acks</a:t>
              </a:r>
              <a:r>
                <a:rPr lang="en-US" b="1" dirty="0">
                  <a:solidFill>
                    <a:srgbClr val="C00000"/>
                  </a:solidFill>
                </a:rPr>
                <a:t> from 3-5 members, but is slow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if we wait for </a:t>
              </a:r>
              <a:r>
                <a:rPr lang="en-US" b="1" dirty="0" err="1">
                  <a:solidFill>
                    <a:srgbClr val="C00000"/>
                  </a:solidFill>
                </a:rPr>
                <a:t>acks</a:t>
              </a:r>
              <a:r>
                <a:rPr lang="en-US" b="1" dirty="0">
                  <a:solidFill>
                    <a:srgbClr val="C00000"/>
                  </a:solidFill>
                </a:rPr>
                <a:t> from all members.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After we saw this graph, we changed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Isis</a:t>
              </a:r>
              <a:r>
                <a:rPr lang="en-US" b="1" baseline="30000" dirty="0">
                  <a:solidFill>
                    <a:srgbClr val="C00000"/>
                  </a:solidFill>
                </a:rPr>
                <a:t>2</a:t>
              </a:r>
              <a:r>
                <a:rPr lang="en-US" b="1" dirty="0">
                  <a:solidFill>
                    <a:srgbClr val="C00000"/>
                  </a:solidFill>
                </a:rPr>
                <a:t> </a:t>
              </a:r>
              <a:r>
                <a:rPr lang="en-US" b="1" dirty="0">
                  <a:solidFill>
                    <a:srgbClr val="C00000"/>
                  </a:solidFill>
                </a:rPr>
                <a:t>to let user</a:t>
              </a:r>
              <a:r>
                <a:rPr lang="en-US" b="1" dirty="0">
                  <a:solidFill>
                    <a:srgbClr val="C00000"/>
                  </a:solidFill>
                </a:rPr>
                <a:t>s</a:t>
              </a:r>
              <a:r>
                <a:rPr lang="en-US" b="1" dirty="0">
                  <a:solidFill>
                    <a:srgbClr val="C00000"/>
                  </a:solidFill>
                </a:rPr>
                <a:t> set the threshold.  </a:t>
              </a:r>
              <a:endParaRPr lang="en-US" b="1" dirty="0">
                <a:solidFill>
                  <a:srgbClr val="C00000"/>
                </a:solidFill>
              </a:endParaRP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6774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does the data tell us?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</a:t>
            </a:r>
            <a:r>
              <a:rPr lang="en-US" dirty="0" err="1" smtClean="0"/>
              <a:t>g.Send+g.Flush</a:t>
            </a:r>
            <a:r>
              <a:rPr lang="en-US" dirty="0" smtClean="0"/>
              <a:t> we can have</a:t>
            </a:r>
          </a:p>
          <a:p>
            <a:pPr lvl="1"/>
            <a:r>
              <a:rPr lang="en-US" dirty="0" smtClean="0"/>
              <a:t>Strong consistency, fault-tolerance, rapid responses</a:t>
            </a:r>
          </a:p>
          <a:p>
            <a:pPr lvl="1"/>
            <a:r>
              <a:rPr lang="en-US" dirty="0" smtClean="0"/>
              <a:t>Similar guarantees to Paxos (but not identical)</a:t>
            </a:r>
          </a:p>
          <a:p>
            <a:pPr lvl="1"/>
            <a:r>
              <a:rPr lang="en-US" dirty="0" smtClean="0"/>
              <a:t>Scales remarkably well, with high speed</a:t>
            </a:r>
          </a:p>
          <a:p>
            <a:pPr lvl="1"/>
            <a:endParaRPr lang="en-US" dirty="0"/>
          </a:p>
          <a:p>
            <a:r>
              <a:rPr lang="en-US" dirty="0" smtClean="0"/>
              <a:t>The experiment isn’t totally fair to </a:t>
            </a:r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Even 5 years ago, hardware was actually quite different</a:t>
            </a:r>
            <a:endParaRPr lang="en-US" dirty="0" smtClean="0"/>
          </a:p>
          <a:p>
            <a:pPr lvl="1"/>
            <a:r>
              <a:rPr lang="en-US" dirty="0" smtClean="0"/>
              <a:t>With RDMA and NVRAM the numbers all get (much) better!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0899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Sinfonia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more recent system somewhat in the same style, but very different API and programming model</a:t>
            </a:r>
          </a:p>
          <a:p>
            <a:endParaRPr lang="en-US" dirty="0"/>
          </a:p>
          <a:p>
            <a:r>
              <a:rPr lang="en-US" dirty="0" smtClean="0"/>
              <a:t>Starts with a kind of atomic transaction model, which more recent work (this year’s SOSP!) has made more explicit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3425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Sinfonia idea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 the application to submit “mini-transactions”</a:t>
            </a:r>
          </a:p>
          <a:p>
            <a:pPr lvl="1"/>
            <a:r>
              <a:rPr lang="en-US" dirty="0" smtClean="0"/>
              <a:t>Not the full SQL + begin / commit / abort, but rather “RISC” in style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They consist of:</a:t>
            </a:r>
          </a:p>
          <a:p>
            <a:pPr lvl="1"/>
            <a:r>
              <a:rPr lang="en-US" b="1" dirty="0" smtClean="0"/>
              <a:t>Precomputation: </a:t>
            </a:r>
            <a:r>
              <a:rPr lang="en-US" dirty="0" smtClean="0"/>
              <a:t>Application prepares a mini-transaction however it likes</a:t>
            </a:r>
            <a:endParaRPr lang="en-US" b="1" dirty="0" smtClean="0"/>
          </a:p>
          <a:p>
            <a:pPr lvl="1"/>
            <a:r>
              <a:rPr lang="en-US" b="1" dirty="0" smtClean="0"/>
              <a:t>Validation step</a:t>
            </a:r>
            <a:r>
              <a:rPr lang="en-US" dirty="0" smtClean="0"/>
              <a:t>: objects and versions: the mini-transaction will not be performed (will abort) if any of these objects have been updated</a:t>
            </a:r>
          </a:p>
          <a:p>
            <a:pPr lvl="1"/>
            <a:r>
              <a:rPr lang="en-US" b="1" dirty="0" smtClean="0"/>
              <a:t>Action step:</a:t>
            </a:r>
            <a:r>
              <a:rPr lang="en-US" dirty="0" smtClean="0"/>
              <a:t>  If validation is successful, a series of updates to those objects, which will generate new versions.  The actions are done atomically.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14985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816864" y="5959462"/>
            <a:ext cx="10871200" cy="8276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server members are exact replicas, so all either perform the action or reject it.  So the data replicas stay in the identical state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334000" y="1905000"/>
            <a:ext cx="5105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Sinfonia Core: A kind of state machine replicated process group</a:t>
            </a:r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51981"/>
              </p:ext>
            </p:extLst>
          </p:nvPr>
        </p:nvGraphicFramePr>
        <p:xfrm>
          <a:off x="2527876" y="1935479"/>
          <a:ext cx="2286000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6000"/>
              </a:tblGrid>
              <a:tr h="1188720">
                <a:tc>
                  <a:txBody>
                    <a:bodyPr/>
                    <a:lstStyle/>
                    <a:p>
                      <a:r>
                        <a:rPr lang="en-US" dirty="0" smtClean="0"/>
                        <a:t>Check that: </a:t>
                      </a:r>
                    </a:p>
                    <a:p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X.ver</a:t>
                      </a:r>
                      <a:r>
                        <a:rPr lang="en-US" dirty="0" smtClean="0"/>
                        <a:t> = 1661</a:t>
                      </a:r>
                    </a:p>
                    <a:p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Y.ver</a:t>
                      </a:r>
                      <a:r>
                        <a:rPr lang="en-US" dirty="0" smtClean="0"/>
                        <a:t> = 73</a:t>
                      </a:r>
                    </a:p>
                    <a:p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Z.ver</a:t>
                      </a:r>
                      <a:r>
                        <a:rPr lang="en-US" dirty="0" smtClean="0"/>
                        <a:t> = 9908</a:t>
                      </a:r>
                      <a:endParaRPr lang="en-US" i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 so: </a:t>
                      </a:r>
                    </a:p>
                    <a:p>
                      <a:r>
                        <a:rPr lang="en-US" dirty="0" smtClean="0"/>
                        <a:t>           X = “apple”</a:t>
                      </a:r>
                    </a:p>
                    <a:p>
                      <a:r>
                        <a:rPr lang="en-US" dirty="0" smtClean="0"/>
                        <a:t>           Y = 1.22</a:t>
                      </a:r>
                    </a:p>
                    <a:p>
                      <a:r>
                        <a:rPr lang="en-US" dirty="0" smtClean="0"/>
                        <a:t>           Z = 2000</a:t>
                      </a:r>
                      <a:endParaRPr lang="en-US" i="1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6781800" y="2743200"/>
            <a:ext cx="0" cy="3200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868039" y="2743200"/>
            <a:ext cx="0" cy="3200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915400" y="2743200"/>
            <a:ext cx="0" cy="32004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53000" y="3124200"/>
            <a:ext cx="1828800" cy="457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952999" y="3119535"/>
            <a:ext cx="2876161" cy="4618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33561" y="3124200"/>
            <a:ext cx="3942959" cy="304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448800" y="3119535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Totally ordered protocol, like </a:t>
            </a:r>
            <a:r>
              <a:rPr lang="en-US" i="1" dirty="0" err="1" smtClean="0"/>
              <a:t>OrderedSend</a:t>
            </a:r>
            <a:endParaRPr lang="en-US" i="1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005" y="3673948"/>
            <a:ext cx="592331" cy="63897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6305" y="3638249"/>
            <a:ext cx="592331" cy="63897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3664" y="3490514"/>
            <a:ext cx="592331" cy="638971"/>
          </a:xfrm>
          <a:prstGeom prst="rect">
            <a:avLst/>
          </a:prstGeom>
        </p:spPr>
      </p:pic>
      <p:cxnSp>
        <p:nvCxnSpPr>
          <p:cNvPr id="26" name="Straight Arrow Connector 25"/>
          <p:cNvCxnSpPr/>
          <p:nvPr/>
        </p:nvCxnSpPr>
        <p:spPr>
          <a:xfrm flipH="1">
            <a:off x="5112645" y="4496422"/>
            <a:ext cx="1639689" cy="3202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137528" y="4343400"/>
            <a:ext cx="2749172" cy="5146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5203578" y="4201562"/>
            <a:ext cx="3691603" cy="6958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95781" y="4678975"/>
            <a:ext cx="169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Success!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567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Precomputation step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gives Sinfonia remarkable scalability</a:t>
            </a:r>
          </a:p>
          <a:p>
            <a:endParaRPr lang="en-US" dirty="0"/>
          </a:p>
          <a:p>
            <a:r>
              <a:rPr lang="en-US" dirty="0" smtClean="0"/>
              <a:t>Idea is that we can keep cached copies of the system state, or even entire read-only replicas, and run any code we wish against it</a:t>
            </a:r>
          </a:p>
          <a:p>
            <a:endParaRPr lang="en-US" dirty="0"/>
          </a:p>
          <a:p>
            <a:r>
              <a:rPr lang="en-US" dirty="0" smtClean="0"/>
              <a:t>State = Any collection of data with some form of records we can identify and version numbers on each record</a:t>
            </a:r>
          </a:p>
          <a:p>
            <a:r>
              <a:rPr lang="en-US" dirty="0" smtClean="0"/>
              <a:t>Code = Database transaction, graph crawl, whatever…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8548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give scalability?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the edge, we soak up the potentially slow, complex compute costs</a:t>
            </a:r>
          </a:p>
          <a:p>
            <a:pPr lvl="1"/>
            <a:r>
              <a:rPr lang="en-US" dirty="0" smtClean="0"/>
              <a:t>Transactions can be very complex to carry out (joins, projections, aggregation operations, complex test logic…)</a:t>
            </a:r>
          </a:p>
          <a:p>
            <a:pPr lvl="1"/>
            <a:r>
              <a:rPr lang="en-US" dirty="0" smtClean="0"/>
              <a:t>All of this can be done “offline” from the perspective of the core</a:t>
            </a:r>
          </a:p>
          <a:p>
            <a:pPr lvl="1"/>
            <a:endParaRPr lang="en-US" dirty="0"/>
          </a:p>
          <a:p>
            <a:r>
              <a:rPr lang="en-US" dirty="0" smtClean="0"/>
              <a:t>Then we either commit the request all at once if the versions still match, or abort it all at once if not, so Sinfonia core stays in a consistent state</a:t>
            </a:r>
          </a:p>
          <a:p>
            <a:pPr lvl="1"/>
            <a:r>
              <a:rPr lang="en-US" dirty="0" smtClean="0"/>
              <a:t>In fact, the edge can manage perfectly well with a slightly stale cache!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257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Generality?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Paper explains how this model can support a great variety of use cases from the web, standard databases,  financial settings (banking or stock trading), etc.</a:t>
            </a:r>
          </a:p>
          <a:p>
            <a:pPr lvl="1"/>
            <a:r>
              <a:rPr lang="en-US" dirty="0" smtClean="0"/>
              <a:t>Basically, you just need an adaptor to “represent” your data in Sinfonia format with data records and version numbering</a:t>
            </a:r>
          </a:p>
          <a:p>
            <a:pPr lvl="1"/>
            <a:endParaRPr lang="en-US" dirty="0"/>
          </a:p>
          <a:p>
            <a:r>
              <a:rPr lang="en-US" dirty="0" smtClean="0"/>
              <a:t>And in recent work at </a:t>
            </a:r>
            <a:r>
              <a:rPr lang="en-US" dirty="0" err="1" smtClean="0"/>
              <a:t>Vmware</a:t>
            </a:r>
            <a:r>
              <a:rPr lang="en-US" dirty="0" smtClean="0"/>
              <a:t>, they add </a:t>
            </a:r>
            <a:r>
              <a:rPr lang="en-US" dirty="0" err="1" smtClean="0"/>
              <a:t>sharding</a:t>
            </a:r>
            <a:r>
              <a:rPr lang="en-US" dirty="0" smtClean="0"/>
              <a:t> (partitioning), automatic support for commutative actions, many other features, and get even more impressive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55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Isis</a:t>
            </a:r>
            <a:r>
              <a:rPr lang="en-US" baseline="30000" smtClean="0"/>
              <a:t>2</a:t>
            </a:r>
            <a:r>
              <a:rPr lang="en-US" smtClean="0"/>
              <a:t> Functionality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We implement a wide range of basic functions</a:t>
            </a:r>
          </a:p>
          <a:p>
            <a:pPr lvl="1"/>
            <a:r>
              <a:rPr lang="en-US" smtClean="0"/>
              <a:t>Multicast (many “flavors”) to update replicated data</a:t>
            </a:r>
          </a:p>
          <a:p>
            <a:pPr lvl="1"/>
            <a:r>
              <a:rPr lang="en-US" smtClean="0"/>
              <a:t>Multicast “query” to initiate parallel operations and collect the results</a:t>
            </a:r>
          </a:p>
          <a:p>
            <a:pPr lvl="1"/>
            <a:r>
              <a:rPr lang="en-US"/>
              <a:t>L</a:t>
            </a:r>
            <a:r>
              <a:rPr lang="en-US" smtClean="0"/>
              <a:t>ock-based synchronization</a:t>
            </a:r>
          </a:p>
          <a:p>
            <a:pPr lvl="1"/>
            <a:r>
              <a:rPr lang="en-US"/>
              <a:t>D</a:t>
            </a:r>
            <a:r>
              <a:rPr lang="en-US" smtClean="0"/>
              <a:t>istributed </a:t>
            </a:r>
            <a:r>
              <a:rPr lang="en-US"/>
              <a:t>hash </a:t>
            </a:r>
            <a:r>
              <a:rPr lang="en-US" smtClean="0"/>
              <a:t>tables</a:t>
            </a:r>
          </a:p>
          <a:p>
            <a:pPr lvl="1"/>
            <a:r>
              <a:rPr lang="en-US"/>
              <a:t>P</a:t>
            </a:r>
            <a:r>
              <a:rPr lang="en-US" smtClean="0"/>
              <a:t>ersistent </a:t>
            </a:r>
            <a:r>
              <a:rPr lang="en-US"/>
              <a:t>storage… 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Easily integrated with application-specific logic</a:t>
            </a:r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 flipH="1">
            <a:off x="6629400" y="350520"/>
            <a:ext cx="3810000" cy="685800"/>
            <a:chOff x="4876800" y="457200"/>
            <a:chExt cx="3810000" cy="685800"/>
          </a:xfrm>
        </p:grpSpPr>
        <p:sp>
          <p:nvSpPr>
            <p:cNvPr id="6" name="Oval 5"/>
            <p:cNvSpPr/>
            <p:nvPr/>
          </p:nvSpPr>
          <p:spPr>
            <a:xfrm>
              <a:off x="4876800" y="457200"/>
              <a:ext cx="38100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47878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1722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8580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543800" y="571500"/>
              <a:ext cx="457200" cy="4572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Freeform 11"/>
          <p:cNvSpPr/>
          <p:nvPr/>
        </p:nvSpPr>
        <p:spPr>
          <a:xfrm flipH="1">
            <a:off x="9677400" y="381000"/>
            <a:ext cx="282572" cy="876300"/>
          </a:xfrm>
          <a:custGeom>
            <a:avLst/>
            <a:gdLst>
              <a:gd name="connsiteX0" fmla="*/ 60968 w 282572"/>
              <a:gd name="connsiteY0" fmla="*/ 0 h 952500"/>
              <a:gd name="connsiteX1" fmla="*/ 281948 w 282572"/>
              <a:gd name="connsiteY1" fmla="*/ 297180 h 952500"/>
              <a:gd name="connsiteX2" fmla="*/ 8 w 282572"/>
              <a:gd name="connsiteY2" fmla="*/ 586740 h 952500"/>
              <a:gd name="connsiteX3" fmla="*/ 274328 w 282572"/>
              <a:gd name="connsiteY3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72" h="952500">
                <a:moveTo>
                  <a:pt x="60968" y="0"/>
                </a:moveTo>
                <a:cubicBezTo>
                  <a:pt x="176538" y="99695"/>
                  <a:pt x="292108" y="199390"/>
                  <a:pt x="281948" y="297180"/>
                </a:cubicBezTo>
                <a:cubicBezTo>
                  <a:pt x="271788" y="394970"/>
                  <a:pt x="1278" y="477520"/>
                  <a:pt x="8" y="586740"/>
                </a:cubicBezTo>
                <a:cubicBezTo>
                  <a:pt x="-1262" y="695960"/>
                  <a:pt x="136533" y="824230"/>
                  <a:pt x="274328" y="95250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Summary?</a:t>
            </a:r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set out to bring formal assurance guarantees to the cloud</a:t>
            </a:r>
          </a:p>
          <a:p>
            <a:pPr lvl="1"/>
            <a:r>
              <a:rPr lang="en-US" dirty="0" smtClean="0"/>
              <a:t>And succeeded: Many systems like Isis</a:t>
            </a:r>
            <a:r>
              <a:rPr lang="en-US" baseline="30000" dirty="0" smtClean="0"/>
              <a:t>2</a:t>
            </a:r>
            <a:r>
              <a:rPr lang="en-US" dirty="0" smtClean="0"/>
              <a:t> exist now and are in wider and wider use (Corfu, Zookeeper, </a:t>
            </a:r>
            <a:r>
              <a:rPr lang="en-US" dirty="0" err="1" smtClean="0"/>
              <a:t>Zab</a:t>
            </a:r>
            <a:r>
              <a:rPr lang="en-US" dirty="0" smtClean="0"/>
              <a:t>, Raft, </a:t>
            </a:r>
            <a:r>
              <a:rPr lang="en-US" dirty="0" err="1" smtClean="0"/>
              <a:t>libPaxos</a:t>
            </a:r>
            <a:r>
              <a:rPr lang="en-US" dirty="0" smtClean="0"/>
              <a:t>, Sinfonia, and the list goes on)</a:t>
            </a:r>
          </a:p>
          <a:p>
            <a:pPr lvl="1"/>
            <a:r>
              <a:rPr lang="en-US" dirty="0" smtClean="0"/>
              <a:t>Industry is also reporting successes (e.g. </a:t>
            </a:r>
            <a:r>
              <a:rPr lang="en-US" i="1" dirty="0" smtClean="0"/>
              <a:t>entire </a:t>
            </a:r>
            <a:r>
              <a:rPr lang="en-US" dirty="0" smtClean="0"/>
              <a:t>SOSP program this year)</a:t>
            </a:r>
          </a:p>
          <a:p>
            <a:pPr lvl="1"/>
            <a:r>
              <a:rPr lang="en-US" dirty="0" smtClean="0"/>
              <a:t>Formal tools are also finding a major role now (model checking and constructive logic used to prove these kinds of systems correct)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the cloud “do” high assurance?</a:t>
            </a:r>
          </a:p>
          <a:p>
            <a:pPr lvl="1"/>
            <a:r>
              <a:rPr lang="en-US" dirty="0" smtClean="0"/>
              <a:t>At Cornell, and in Silicon Valley, the evidence now is “yes”</a:t>
            </a:r>
          </a:p>
          <a:p>
            <a:pPr lvl="1"/>
            <a:r>
              <a:rPr lang="en-US" dirty="0" smtClean="0"/>
              <a:t>… but even so, much more research is still needed because they are slow “on first try” and much optimization generally has to occur to make them fast</a:t>
            </a:r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159702"/>
            <a:ext cx="1975842" cy="144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78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5244839" y="2272127"/>
            <a:ext cx="1623526" cy="93515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00209" y="2979004"/>
            <a:ext cx="317951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i="1">
                <a:solidFill>
                  <a:prstClr val="black"/>
                </a:solidFill>
              </a:rPr>
              <a:t>A distributed request that updates group  “state”...</a:t>
            </a:r>
            <a:endParaRPr lang="fr-BE" sz="2400" b="1" i="1" dirty="0">
              <a:solidFill>
                <a:prstClr val="black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 flipV="1">
            <a:off x="4884056" y="4765880"/>
            <a:ext cx="2044440" cy="374063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928497" y="3331972"/>
            <a:ext cx="1743787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928497" y="3331972"/>
            <a:ext cx="1082351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928496" y="3331972"/>
            <a:ext cx="601306" cy="249375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972937" y="3519003"/>
            <a:ext cx="60131" cy="62344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6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093198" y="3519003"/>
            <a:ext cx="60131" cy="62344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6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9213459" y="3519003"/>
            <a:ext cx="60131" cy="62344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600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928497" y="3643691"/>
            <a:ext cx="1743787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928497" y="3643691"/>
            <a:ext cx="1082351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928496" y="3643691"/>
            <a:ext cx="601306" cy="249375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928497" y="4080098"/>
            <a:ext cx="1743787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928497" y="4080098"/>
            <a:ext cx="1082351" cy="31171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928496" y="4080098"/>
            <a:ext cx="601306" cy="249375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7144859" y="3986581"/>
            <a:ext cx="30548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6543553" y="3986581"/>
            <a:ext cx="30548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5942248" y="3986581"/>
            <a:ext cx="30548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5340941" y="3986581"/>
            <a:ext cx="30548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477001" y="2647607"/>
            <a:ext cx="3126791" cy="249375"/>
          </a:xfrm>
          <a:prstGeom prst="ellipse">
            <a:avLst/>
          </a:prstGeom>
          <a:ln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600" dirty="0">
              <a:solidFill>
                <a:prstClr val="black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018175" y="2618406"/>
            <a:ext cx="180391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prstClr val="white"/>
                </a:solidFill>
              </a:rPr>
              <a:t>Some service</a:t>
            </a:r>
            <a:endParaRPr lang="fr-BE" sz="1400" b="1" i="1" dirty="0">
              <a:solidFill>
                <a:prstClr val="white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553200" y="2236578"/>
            <a:ext cx="320143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i="1" dirty="0">
                <a:solidFill>
                  <a:prstClr val="black"/>
                </a:solidFill>
              </a:rPr>
              <a:t>     A              B              C              D</a:t>
            </a:r>
            <a:endParaRPr lang="fr-BE" sz="1100" b="1" i="1" dirty="0">
              <a:solidFill>
                <a:prstClr val="black"/>
              </a:solidFill>
            </a:endParaRPr>
          </a:p>
        </p:txBody>
      </p:sp>
      <p:pic>
        <p:nvPicPr>
          <p:cNvPr id="42" name="Picture 3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0661" y="1586344"/>
            <a:ext cx="1474883" cy="1451364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Cloud-Hosted </a:t>
            </a:r>
            <a:r>
              <a:rPr lang="en-US"/>
              <a:t>S</a:t>
            </a:r>
            <a:r>
              <a:rPr lang="en-US" smtClean="0"/>
              <a:t>ervice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2289048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988627" y="3893066"/>
            <a:ext cx="1022220" cy="276999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prstClr val="black"/>
                </a:solidFill>
              </a:rPr>
              <a:t>SafeSend</a:t>
            </a:r>
            <a:endParaRPr lang="fr-BE" sz="1200" b="1" i="1" dirty="0">
              <a:solidFill>
                <a:prstClr val="black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78780" y="3533002"/>
            <a:ext cx="1022220" cy="276999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prstClr val="black"/>
                </a:solidFill>
              </a:rPr>
              <a:t>SafeSend</a:t>
            </a:r>
            <a:endParaRPr lang="fr-BE" sz="1200" b="1" i="1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988628" y="3144941"/>
            <a:ext cx="1022220" cy="276999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prstClr val="black"/>
                </a:solidFill>
              </a:rPr>
              <a:t>SafeSend</a:t>
            </a:r>
            <a:endParaRPr lang="fr-BE" sz="1200" b="1" i="1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9774" y="5791199"/>
            <a:ext cx="7998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/>
              <a:t>SafeSend</a:t>
            </a:r>
            <a:r>
              <a:rPr lang="en-US" sz="2400"/>
              <a:t> is a version of </a:t>
            </a:r>
            <a:r>
              <a:rPr lang="en-US" sz="2400"/>
              <a:t>Paxos.  </a:t>
            </a:r>
            <a:br>
              <a:rPr lang="en-US" sz="2400"/>
            </a:br>
            <a:endParaRPr 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2080777" y="4960204"/>
            <a:ext cx="282613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i="1">
                <a:solidFill>
                  <a:prstClr val="black"/>
                </a:solidFill>
              </a:rPr>
              <a:t>... and the response</a:t>
            </a:r>
            <a:endParaRPr lang="fr-BE" sz="2400" b="1" i="1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39965" y="1782609"/>
            <a:ext cx="282613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>
                <a:solidFill>
                  <a:prstClr val="black"/>
                </a:solidFill>
              </a:rPr>
              <a:t>Standard Web-Services method invocation</a:t>
            </a:r>
            <a:endParaRPr lang="fr-BE" sz="16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17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981200" y="5192234"/>
            <a:ext cx="3886200" cy="1284767"/>
          </a:xfrm>
          <a:solidFill>
            <a:srgbClr val="FFFF99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Elasticity (sudden scale changes)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Potentially heavily loads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High node failure rates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Concurrent (multithreaded) apps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6019800" y="5192234"/>
            <a:ext cx="4114800" cy="1284767"/>
          </a:xfrm>
          <a:solidFill>
            <a:srgbClr val="FFFF99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smtClean="0">
                <a:solidFill>
                  <a:srgbClr val="0070C0"/>
                </a:solidFill>
              </a:rPr>
              <a:t>Long scheduling delays, resource contention</a:t>
            </a:r>
          </a:p>
          <a:p>
            <a:pPr>
              <a:buFont typeface="Wingdings" pitchFamily="2" charset="2"/>
              <a:buChar char="Ø"/>
            </a:pPr>
            <a:r>
              <a:rPr lang="en-US" b="1" smtClean="0">
                <a:solidFill>
                  <a:srgbClr val="0070C0"/>
                </a:solidFill>
              </a:rPr>
              <a:t>Bursts of message loss</a:t>
            </a:r>
          </a:p>
          <a:p>
            <a:pPr>
              <a:buFont typeface="Wingdings" pitchFamily="2" charset="2"/>
              <a:buChar char="Ø"/>
            </a:pPr>
            <a:r>
              <a:rPr lang="en-US" b="1" smtClean="0">
                <a:solidFill>
                  <a:srgbClr val="0070C0"/>
                </a:solidFill>
              </a:rPr>
              <a:t>Need for very rapid response times</a:t>
            </a:r>
          </a:p>
          <a:p>
            <a:pPr>
              <a:buFont typeface="Wingdings" pitchFamily="2" charset="2"/>
              <a:buChar char="Ø"/>
            </a:pPr>
            <a:r>
              <a:rPr lang="en-US" b="1" smtClean="0">
                <a:solidFill>
                  <a:srgbClr val="0070C0"/>
                </a:solidFill>
              </a:rPr>
              <a:t>Community skeptical of “assurance properties”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36648" y="1600200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C# library (but callable from any .NET language) offering replication techniques for cloud computing developers</a:t>
            </a:r>
          </a:p>
          <a:p>
            <a:r>
              <a:rPr lang="en-US"/>
              <a:t>Based on a model that fuses virtual synchrony and state machine replication models</a:t>
            </a:r>
          </a:p>
          <a:p>
            <a:r>
              <a:rPr lang="en-US"/>
              <a:t>Research challenges center on creating protocols that function well despite cloud “events”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Isis2 makes developer’s life easier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smtClean="0"/>
              <a:t>Formal model permits us to achieve correctness</a:t>
            </a:r>
          </a:p>
          <a:p>
            <a:r>
              <a:rPr lang="en-US" smtClean="0"/>
              <a:t>Think of Isis2 as a collection of modules, each with rigorously stated properties</a:t>
            </a:r>
          </a:p>
          <a:p>
            <a:r>
              <a:rPr lang="en-US" smtClean="0"/>
              <a:t>These help in debugging (model checking)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Isis2 implementation needs to be fast, lean, easy to use, in many ways</a:t>
            </a:r>
          </a:p>
          <a:p>
            <a:r>
              <a:rPr lang="en-US" smtClean="0"/>
              <a:t>Developer must see it as easier to use Isis2 than to build from scratch</a:t>
            </a:r>
          </a:p>
          <a:p>
            <a:r>
              <a:rPr lang="en-US" smtClean="0"/>
              <a:t>Need great performance under “cloudy conditions”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smtClean="0"/>
              <a:t>Benefits of Using Formal model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Importance of Sound Engineering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8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828800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/>
              <a:t>Group g = new Group(“</a:t>
            </a:r>
            <a:r>
              <a:rPr lang="en-US" sz="2000" dirty="0" err="1"/>
              <a:t>myGroup</a:t>
            </a:r>
            <a:r>
              <a:rPr lang="en-US" sz="2000" dirty="0"/>
              <a:t>”);</a:t>
            </a:r>
          </a:p>
          <a:p>
            <a:pPr>
              <a:buNone/>
            </a:pPr>
            <a:r>
              <a:rPr lang="en-US" sz="2000" dirty="0"/>
              <a:t>Dictionary&lt;</a:t>
            </a:r>
            <a:r>
              <a:rPr lang="en-US" sz="2000" dirty="0" err="1"/>
              <a:t>string,double</a:t>
            </a:r>
            <a:r>
              <a:rPr lang="en-US" sz="2000" dirty="0"/>
              <a:t>&gt; Values = new Dictionary&lt;</a:t>
            </a:r>
            <a:r>
              <a:rPr lang="en-US" sz="2000" dirty="0" err="1"/>
              <a:t>string,double</a:t>
            </a:r>
            <a:r>
              <a:rPr lang="en-US" sz="2000" dirty="0"/>
              <a:t>&gt;();</a:t>
            </a:r>
          </a:p>
          <a:p>
            <a:pPr>
              <a:buNone/>
            </a:pPr>
            <a:r>
              <a:rPr lang="en-US" sz="2000" dirty="0" err="1"/>
              <a:t>g.ViewHandlers</a:t>
            </a:r>
            <a:r>
              <a:rPr lang="en-US" sz="2000" dirty="0"/>
              <a:t> += delegate(View v) {</a:t>
            </a:r>
          </a:p>
          <a:p>
            <a:pPr lvl="1">
              <a:buNone/>
            </a:pPr>
            <a:r>
              <a:rPr lang="en-US" sz="1800" dirty="0" err="1"/>
              <a:t>Console.Title</a:t>
            </a:r>
            <a:r>
              <a:rPr lang="en-US" sz="1800" dirty="0"/>
              <a:t> = “</a:t>
            </a:r>
            <a:r>
              <a:rPr lang="en-US" sz="1800" dirty="0" err="1"/>
              <a:t>myGroup</a:t>
            </a:r>
            <a:r>
              <a:rPr lang="en-US" sz="1800" dirty="0"/>
              <a:t> members: “+</a:t>
            </a:r>
            <a:r>
              <a:rPr lang="en-US" sz="1800" dirty="0" err="1"/>
              <a:t>v.members</a:t>
            </a:r>
            <a:r>
              <a:rPr lang="en-US" sz="1800" dirty="0"/>
              <a:t>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dirty="0" err="1"/>
              <a:t>g.Handlers</a:t>
            </a:r>
            <a:r>
              <a:rPr lang="en-US" sz="2000" dirty="0"/>
              <a:t>[UPDATE] += delegate(string s, double v) {</a:t>
            </a:r>
          </a:p>
          <a:p>
            <a:pPr>
              <a:buNone/>
            </a:pPr>
            <a:r>
              <a:rPr lang="en-US" sz="2000" dirty="0"/>
              <a:t>       Values[s] = v;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dirty="0" err="1"/>
              <a:t>g.Handlers</a:t>
            </a:r>
            <a:r>
              <a:rPr lang="en-US" sz="2000" dirty="0"/>
              <a:t>[LOOKUP] += delegate(string s) {</a:t>
            </a:r>
          </a:p>
          <a:p>
            <a:pPr>
              <a:buNone/>
            </a:pPr>
            <a:r>
              <a:rPr lang="en-US" sz="2000" dirty="0"/>
              <a:t>        </a:t>
            </a:r>
            <a:r>
              <a:rPr lang="en-US" sz="2000" dirty="0" err="1"/>
              <a:t>g.Reply</a:t>
            </a:r>
            <a:r>
              <a:rPr lang="en-US" sz="2000" dirty="0"/>
              <a:t>(Values[s]);</a:t>
            </a:r>
          </a:p>
          <a:p>
            <a:pPr>
              <a:buNone/>
            </a:pPr>
            <a:r>
              <a:rPr lang="en-US" sz="2000" dirty="0"/>
              <a:t>};</a:t>
            </a:r>
          </a:p>
          <a:p>
            <a:pPr>
              <a:buNone/>
            </a:pPr>
            <a:r>
              <a:rPr lang="en-US" sz="2000" dirty="0" err="1"/>
              <a:t>g.Join</a:t>
            </a:r>
            <a:r>
              <a:rPr lang="en-US" sz="2000" dirty="0"/>
              <a:t>();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err="1"/>
              <a:t>g.SafeSend</a:t>
            </a:r>
            <a:r>
              <a:rPr lang="en-US" sz="2000" dirty="0"/>
              <a:t>(UPDATE, “Harry”, 20.75);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List&lt;double&gt; </a:t>
            </a:r>
            <a:r>
              <a:rPr lang="en-US" sz="2000" dirty="0" err="1"/>
              <a:t>resultlist</a:t>
            </a:r>
            <a:r>
              <a:rPr lang="en-US" sz="2000" dirty="0"/>
              <a:t> = new List&lt;double&gt;();</a:t>
            </a:r>
          </a:p>
          <a:p>
            <a:pPr>
              <a:buNone/>
            </a:pPr>
            <a:r>
              <a:rPr lang="en-US" sz="2000" dirty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/>
              <a:t>, “Harry”, EOL, </a:t>
            </a:r>
            <a:r>
              <a:rPr lang="en-US" sz="2000" dirty="0" err="1"/>
              <a:t>resultlist</a:t>
            </a:r>
            <a:r>
              <a:rPr lang="en-US" sz="2000" dirty="0"/>
              <a:t>);</a:t>
            </a:r>
            <a:endParaRPr lang="fr-BE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dirty="0"/>
              <a:t>First sets up group</a:t>
            </a:r>
          </a:p>
          <a:p>
            <a:endParaRPr lang="en-US" sz="1600" dirty="0"/>
          </a:p>
          <a:p>
            <a:r>
              <a:rPr lang="en-US" sz="1600" dirty="0"/>
              <a:t>Join makes this entity a member.  State transfer isn’t shown</a:t>
            </a:r>
          </a:p>
          <a:p>
            <a:endParaRPr lang="en-US" sz="1600" dirty="0"/>
          </a:p>
          <a:p>
            <a:r>
              <a:rPr lang="en-US" sz="1600" dirty="0"/>
              <a:t>Then can multicast, query.  Runtime callbacks to the “delegates” as events arrive</a:t>
            </a:r>
          </a:p>
          <a:p>
            <a:endParaRPr lang="en-US" sz="1600" dirty="0"/>
          </a:p>
          <a:p>
            <a:r>
              <a:rPr lang="en-US" sz="1600" dirty="0"/>
              <a:t>Easy to request security (</a:t>
            </a:r>
            <a:r>
              <a:rPr lang="en-US" sz="1600" dirty="0" err="1"/>
              <a:t>g.SetSecure</a:t>
            </a:r>
            <a:r>
              <a:rPr lang="en-US" sz="1600" dirty="0"/>
              <a:t>), persistence</a:t>
            </a:r>
          </a:p>
          <a:p>
            <a:endParaRPr lang="en-US" sz="1600" dirty="0"/>
          </a:p>
          <a:p>
            <a:r>
              <a:rPr lang="en-US" sz="1600" dirty="0"/>
              <a:t>“Consistency” model dictates the </a:t>
            </a:r>
            <a:r>
              <a:rPr lang="en-US" sz="1600"/>
              <a:t>ordering aseen </a:t>
            </a:r>
            <a:r>
              <a:rPr lang="en-US" sz="1600" dirty="0"/>
              <a:t>for event </a:t>
            </a:r>
            <a:r>
              <a:rPr lang="en-US" sz="1600" dirty="0" err="1"/>
              <a:t>upcalls</a:t>
            </a:r>
            <a:r>
              <a:rPr lang="en-US" sz="1600" dirty="0"/>
              <a:t> and the assumptions user can make</a:t>
            </a:r>
            <a:endParaRPr lang="fr-BE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6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Isis</a:t>
            </a:r>
            <a:r>
              <a:rPr lang="en-US" baseline="30000"/>
              <a:t>2</a:t>
            </a:r>
            <a:r>
              <a:rPr lang="en-US"/>
              <a:t> 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828800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b="1" dirty="0"/>
              <a:t>Group g = new Group(“</a:t>
            </a:r>
            <a:r>
              <a:rPr lang="en-US" sz="2000" b="1" dirty="0" err="1"/>
              <a:t>myGroup</a:t>
            </a:r>
            <a:r>
              <a:rPr lang="en-US" sz="2000" b="1" dirty="0"/>
              <a:t>”);</a:t>
            </a:r>
          </a:p>
          <a:p>
            <a:pPr>
              <a:buNone/>
            </a:pPr>
            <a:r>
              <a:rPr lang="en-US" sz="2000" b="1" dirty="0"/>
              <a:t>Dictionary&lt;</a:t>
            </a:r>
            <a:r>
              <a:rPr lang="en-US" sz="2000" b="1" dirty="0" err="1"/>
              <a:t>string,double</a:t>
            </a:r>
            <a:r>
              <a:rPr lang="en-US" sz="2000" b="1" dirty="0"/>
              <a:t>&gt; Values = new Dictionary&lt;</a:t>
            </a:r>
            <a:r>
              <a:rPr lang="en-US" sz="2000" b="1" dirty="0" err="1"/>
              <a:t>string,double</a:t>
            </a:r>
            <a:r>
              <a:rPr lang="en-US" sz="2000" b="1" dirty="0"/>
              <a:t>&gt;();</a:t>
            </a:r>
          </a:p>
          <a:p>
            <a:pPr>
              <a:buNone/>
            </a:pPr>
            <a:r>
              <a:rPr lang="en-US" sz="2000" b="1" dirty="0" err="1"/>
              <a:t>g.ViewHandlers</a:t>
            </a:r>
            <a:r>
              <a:rPr lang="en-US" sz="2000" b="1" dirty="0"/>
              <a:t> += delegate(View v) {</a:t>
            </a:r>
          </a:p>
          <a:p>
            <a:pPr lvl="1">
              <a:buNone/>
            </a:pPr>
            <a:r>
              <a:rPr lang="en-US" sz="1800" b="1" dirty="0" err="1"/>
              <a:t>Console.Title</a:t>
            </a:r>
            <a:r>
              <a:rPr lang="en-US" sz="1800" b="1" dirty="0"/>
              <a:t> = “</a:t>
            </a:r>
            <a:r>
              <a:rPr lang="en-US" sz="1800" b="1" dirty="0" err="1"/>
              <a:t>myGroup</a:t>
            </a:r>
            <a:r>
              <a:rPr lang="en-US" sz="1800" b="1" dirty="0"/>
              <a:t> members: “+</a:t>
            </a:r>
            <a:r>
              <a:rPr lang="en-US" sz="1800" b="1" dirty="0" err="1"/>
              <a:t>v.members</a:t>
            </a:r>
            <a:r>
              <a:rPr lang="en-US" sz="1800" b="1" dirty="0"/>
              <a:t>;</a:t>
            </a:r>
          </a:p>
          <a:p>
            <a:pPr>
              <a:buNone/>
            </a:pPr>
            <a:r>
              <a:rPr lang="en-US" sz="2000" b="1" dirty="0"/>
              <a:t>};</a:t>
            </a:r>
          </a:p>
          <a:p>
            <a:pPr>
              <a:buNone/>
            </a:pPr>
            <a:r>
              <a:rPr lang="en-US" sz="2000" b="1" dirty="0" err="1"/>
              <a:t>g.Handlers</a:t>
            </a:r>
            <a:r>
              <a:rPr lang="en-US" sz="2000" b="1" dirty="0"/>
              <a:t>[UPDATE] += delegate(string s, double v) {</a:t>
            </a:r>
          </a:p>
          <a:p>
            <a:pPr>
              <a:buNone/>
            </a:pPr>
            <a:r>
              <a:rPr lang="en-US" sz="2000" b="1" dirty="0"/>
              <a:t>       Values[s] = v;</a:t>
            </a:r>
          </a:p>
          <a:p>
            <a:pPr>
              <a:buNone/>
            </a:pPr>
            <a:r>
              <a:rPr lang="en-US" sz="2000" b="1" dirty="0"/>
              <a:t>};</a:t>
            </a:r>
          </a:p>
          <a:p>
            <a:pPr>
              <a:buNone/>
            </a:pPr>
            <a:r>
              <a:rPr lang="en-US" sz="2000" b="1" dirty="0" err="1"/>
              <a:t>g.Handlers</a:t>
            </a:r>
            <a:r>
              <a:rPr lang="en-US" sz="2000" b="1" dirty="0"/>
              <a:t>[LOOKUP] += delegate(string s) {</a:t>
            </a:r>
          </a:p>
          <a:p>
            <a:pPr>
              <a:buNone/>
            </a:pPr>
            <a:r>
              <a:rPr lang="en-US" sz="2000" b="1" dirty="0"/>
              <a:t>        </a:t>
            </a:r>
            <a:r>
              <a:rPr lang="en-US" sz="2000" b="1" dirty="0" err="1"/>
              <a:t>g.Reply</a:t>
            </a:r>
            <a:r>
              <a:rPr lang="en-US" sz="2000" b="1" dirty="0"/>
              <a:t>(Values[s]);</a:t>
            </a:r>
          </a:p>
          <a:p>
            <a:pPr>
              <a:buNone/>
            </a:pPr>
            <a:r>
              <a:rPr lang="en-US" sz="2000" b="1" dirty="0"/>
              <a:t>};</a:t>
            </a: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g.Join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>
              <a:buNone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g.SafeSend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(UPDATE, “Harry”, 20.75);</a:t>
            </a:r>
          </a:p>
          <a:p>
            <a:pPr>
              <a:buNone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List&lt;double&gt;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= new List&lt;double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&gt;();</a:t>
            </a:r>
          </a:p>
          <a:p>
            <a:pPr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nr =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g.Query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(ALL, LOOKUP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“Harry”, EOL,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resultlist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);</a:t>
            </a:r>
            <a:endParaRPr lang="fr-BE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315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b="1" dirty="0"/>
              <a:t>First sets up group</a:t>
            </a:r>
          </a:p>
          <a:p>
            <a:endParaRPr lang="en-US" sz="1600" dirty="0"/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</a:t>
            </a:r>
            <a:endParaRPr lang="fr-B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33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Words>3323</Words>
  <Application>Microsoft Office PowerPoint</Application>
  <PresentationFormat>Widescreen</PresentationFormat>
  <Paragraphs>471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Calibri</vt:lpstr>
      <vt:lpstr>Symbol</vt:lpstr>
      <vt:lpstr>Tw Cen MT</vt:lpstr>
      <vt:lpstr>Wingdings</vt:lpstr>
      <vt:lpstr>Wingdings 2</vt:lpstr>
      <vt:lpstr>Median</vt:lpstr>
      <vt:lpstr>Can Cloud Computing Systems Offer High Assurance Without Losing Key Cloud Properties?</vt:lpstr>
      <vt:lpstr>High Assurance in Cloud Settings</vt:lpstr>
      <vt:lpstr>Isis2 System</vt:lpstr>
      <vt:lpstr>Isis2 Functionality</vt:lpstr>
      <vt:lpstr>Example: Cloud-Hosted Service</vt:lpstr>
      <vt:lpstr>Isis2 System</vt:lpstr>
      <vt:lpstr>Isis2 makes developer’s life easier</vt:lpstr>
      <vt:lpstr>Isis2 makes developer’s life easier</vt:lpstr>
      <vt:lpstr>Isis2 makes developer’s life easier</vt:lpstr>
      <vt:lpstr>Isis2 makes developer’s life easier</vt:lpstr>
      <vt:lpstr>Isis2 makes developer’s life easier</vt:lpstr>
      <vt:lpstr>Isis2 makes developer’s life easier</vt:lpstr>
      <vt:lpstr>Isis2 makes developer’s life easier</vt:lpstr>
      <vt:lpstr>Consistency model: Virtual synchrony meets Paxos (and they live happily ever after…)</vt:lpstr>
      <vt:lpstr>Exact comparison</vt:lpstr>
      <vt:lpstr>Formalizing the model</vt:lpstr>
      <vt:lpstr>Core issue: How is replicated data used?</vt:lpstr>
      <vt:lpstr>Do users find formal model useful?</vt:lpstr>
      <vt:lpstr>But why complicate it with optimism?</vt:lpstr>
      <vt:lpstr>Roles for formal methods</vt:lpstr>
      <vt:lpstr>The resulting theory is of limited value</vt:lpstr>
      <vt:lpstr>The fundamental issue...</vt:lpstr>
      <vt:lpstr>A further issue: Performance causes complexity</vt:lpstr>
      <vt:lpstr>Building an online medical care system</vt:lpstr>
      <vt:lpstr>Two replication cases that arise</vt:lpstr>
      <vt:lpstr>Real systems demand tradeoffs</vt:lpstr>
      <vt:lpstr>Why does this matter?</vt:lpstr>
      <vt:lpstr>Weakening properties in Isis2</vt:lpstr>
      <vt:lpstr>Monitoring in a soft-state service with a primary owner issuing the updates</vt:lpstr>
      <vt:lpstr>Isis2: Send v.s. SafeSend</vt:lpstr>
      <vt:lpstr>Jitter: how “steady” are latencies?</vt:lpstr>
      <vt:lpstr>Flush delay as function of shard size</vt:lpstr>
      <vt:lpstr>What does the data tell us?</vt:lpstr>
      <vt:lpstr>Sinfonia</vt:lpstr>
      <vt:lpstr>Key Sinfonia idea</vt:lpstr>
      <vt:lpstr>Illustration</vt:lpstr>
      <vt:lpstr>Precomputation step</vt:lpstr>
      <vt:lpstr>Why does this give scalability?</vt:lpstr>
      <vt:lpstr>Generality?</vt:lpstr>
      <vt:lpstr>Summary?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Order-based concurrency control</dc:title>
  <dc:creator>ken</dc:creator>
  <cp:lastModifiedBy>Ken Birman</cp:lastModifiedBy>
  <cp:revision>109</cp:revision>
  <dcterms:created xsi:type="dcterms:W3CDTF">2006-08-16T00:00:00Z</dcterms:created>
  <dcterms:modified xsi:type="dcterms:W3CDTF">2015-10-08T12:46:30Z</dcterms:modified>
</cp:coreProperties>
</file>