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8" r:id="rId7"/>
    <p:sldId id="269" r:id="rId8"/>
    <p:sldId id="261" r:id="rId9"/>
    <p:sldId id="262" r:id="rId10"/>
    <p:sldId id="263" r:id="rId11"/>
    <p:sldId id="264" r:id="rId12"/>
    <p:sldId id="265" r:id="rId13"/>
    <p:sldId id="270" r:id="rId14"/>
    <p:sldId id="271" r:id="rId15"/>
    <p:sldId id="272" r:id="rId16"/>
    <p:sldId id="273" r:id="rId17"/>
    <p:sldId id="274" r:id="rId18"/>
    <p:sldId id="266" r:id="rId19"/>
    <p:sldId id="267" r:id="rId2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CE0D373-0740-4A07-B64F-5A74918F5DAB}">
          <p14:sldIdLst>
            <p14:sldId id="256"/>
            <p14:sldId id="257"/>
            <p14:sldId id="258"/>
            <p14:sldId id="259"/>
            <p14:sldId id="260"/>
            <p14:sldId id="268"/>
            <p14:sldId id="269"/>
            <p14:sldId id="261"/>
            <p14:sldId id="262"/>
            <p14:sldId id="263"/>
            <p14:sldId id="264"/>
            <p14:sldId id="265"/>
            <p14:sldId id="270"/>
            <p14:sldId id="271"/>
            <p14:sldId id="272"/>
            <p14:sldId id="273"/>
            <p14:sldId id="274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642D"/>
    <a:srgbClr val="BF95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26458F9-C1F2-449A-8791-2370E00D77CE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AB676AF-9840-40C0-9F49-1DBBDEF0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23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4C88196-D3A3-46BC-AAF3-7A9022F3342E}" type="datetime1">
              <a:rPr lang="en-US" smtClean="0"/>
              <a:t>9/24/2015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93134-3613-467C-B109-FA648938BFE0}" type="datetime1">
              <a:rPr lang="en-US" smtClean="0"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CF51ABF-D99D-4412-8A2A-ECB3E9FE2B9A}" type="datetime1">
              <a:rPr lang="en-US" smtClean="0"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20D6-C1DC-41D7-BC82-D91F82533518}" type="datetime1">
              <a:rPr lang="en-US" smtClean="0"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FEB95-2886-411E-AA5B-F66EB3F605B1}" type="datetime1">
              <a:rPr lang="en-US" smtClean="0"/>
              <a:t>9/24/2015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FBB1C42-D8E4-41F8-95B1-36D9F9B9593C}" type="datetime1">
              <a:rPr lang="en-US" smtClean="0"/>
              <a:t>9/24/2015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D559E71-3007-4A4F-8A15-1A4A9C49CAD9}" type="datetime1">
              <a:rPr lang="en-US" smtClean="0"/>
              <a:t>9/24/2015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2CC0F-A3A2-43DE-8BBD-3ED4AAE00484}" type="datetime1">
              <a:rPr lang="en-US" smtClean="0"/>
              <a:t>9/24/2015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86D9-E503-4346-A34F-FF39F42D9E5E}" type="datetime1">
              <a:rPr lang="en-US" smtClean="0"/>
              <a:t>9/24/2015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962D-EF87-4B35-B630-15222786E4BA}" type="datetime1">
              <a:rPr lang="en-US" smtClean="0"/>
              <a:t>9/24/2015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B4F7935-FE63-4330-AC25-22A8C2A46252}" type="datetime1">
              <a:rPr lang="en-US" smtClean="0"/>
              <a:t>9/24/2015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F14D4C-D7A5-43C4-B13A-2C2AB9C99264}" type="datetime1">
              <a:rPr lang="en-US" smtClean="0"/>
              <a:t>9/24/2015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Graph_database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038600"/>
            <a:ext cx="6629400" cy="1828800"/>
          </a:xfrm>
        </p:spPr>
        <p:txBody>
          <a:bodyPr>
            <a:normAutofit/>
          </a:bodyPr>
          <a:lstStyle/>
          <a:p>
            <a:r>
              <a:rPr lang="en-US" dirty="0" smtClean="0"/>
              <a:t>Systems Support for</a:t>
            </a:r>
            <a:br>
              <a:rPr lang="en-US" dirty="0" smtClean="0"/>
            </a:br>
            <a:r>
              <a:rPr lang="en-US" dirty="0" smtClean="0"/>
              <a:t>Graphical Learning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Ken Birman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CS6410 Fall 2014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52400" y="6019800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9/18/2014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join, done in two ways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3637" y="2090347"/>
            <a:ext cx="6245326" cy="3286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583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join, done in two ways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2128417"/>
            <a:ext cx="6194551" cy="3210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649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r>
              <a:rPr lang="en-US" dirty="0" smtClean="0"/>
              <a:t> in Dryad/LINQ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438400"/>
            <a:ext cx="4800600" cy="226191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400" y="1946835"/>
            <a:ext cx="4800600" cy="3772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871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Beyond Dryad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follow-on work these guys did something called Naiad… </a:t>
            </a:r>
          </a:p>
          <a:p>
            <a:endParaRPr lang="en-US" dirty="0"/>
          </a:p>
          <a:p>
            <a:pPr lvl="1"/>
            <a:r>
              <a:rPr lang="en-US" dirty="0" smtClean="0"/>
              <a:t>In that paper, they assert that social networking often comes down to finding fixed points of functions on graphs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For example, “look for poker players who are physically within a mile of me and are friends of me or one of my friends”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6266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network computations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They believe that most parallel social networking computations can be re-expressed as fixed points</a:t>
            </a:r>
          </a:p>
          <a:p>
            <a:endParaRPr lang="en-US" dirty="0"/>
          </a:p>
          <a:p>
            <a:r>
              <a:rPr lang="en-US" dirty="0" smtClean="0"/>
              <a:t>In essence, define a function </a:t>
            </a:r>
            <a:r>
              <a:rPr lang="en-US" dirty="0" smtClean="0">
                <a:sym typeface="Symbol" panose="05050102010706020507" pitchFamily="18" charset="2"/>
              </a:rPr>
              <a:t>(S) for a set S, then iterate until </a:t>
            </a:r>
            <a:r>
              <a:rPr lang="en-US" dirty="0">
                <a:sym typeface="Symbol" panose="05050102010706020507" pitchFamily="18" charset="2"/>
              </a:rPr>
              <a:t>(S) </a:t>
            </a:r>
            <a:r>
              <a:rPr lang="en-US" dirty="0" smtClean="0">
                <a:sym typeface="Symbol" panose="05050102010706020507" pitchFamily="18" charset="2"/>
              </a:rPr>
              <a:t>= S.  This is the fixed point.</a:t>
            </a:r>
          </a:p>
          <a:p>
            <a:endParaRPr lang="en-US" dirty="0">
              <a:sym typeface="Symbol" panose="05050102010706020507" pitchFamily="18" charset="2"/>
            </a:endParaRPr>
          </a:p>
          <a:p>
            <a:r>
              <a:rPr lang="en-US" dirty="0" smtClean="0">
                <a:sym typeface="Symbol" panose="05050102010706020507" pitchFamily="18" charset="2"/>
              </a:rPr>
              <a:t>They want to compute all the fixed points concurrently for some very large community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1230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really find use cases?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All the vehicles on Highway 101 need to continuously “watch for the vehicles that could cut me off if they change path”</a:t>
            </a:r>
          </a:p>
          <a:p>
            <a:endParaRPr lang="en-US" dirty="0"/>
          </a:p>
          <a:p>
            <a:r>
              <a:rPr lang="en-US" dirty="0" smtClean="0"/>
              <a:t>Define this indirectly too: if truck T changes its trajectory this way, car C might move that way, and then C would cut me off, so include T into the set…</a:t>
            </a:r>
          </a:p>
          <a:p>
            <a:endParaRPr lang="en-US" dirty="0"/>
          </a:p>
          <a:p>
            <a:r>
              <a:rPr lang="en-US" dirty="0" smtClean="0"/>
              <a:t>The idea is to do all such computations at once!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2743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Naiad and Dryad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Then they map Naiad onto Dryad</a:t>
            </a:r>
          </a:p>
          <a:p>
            <a:endParaRPr lang="en-US" dirty="0"/>
          </a:p>
          <a:p>
            <a:pPr lvl="1"/>
            <a:r>
              <a:rPr lang="en-US" dirty="0" smtClean="0"/>
              <a:t>First write functions that compute these sets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Next express the fixed-point property over functions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Last, seed the data set and then run Dryad to iterate until all the fixed points are found (or until a time-limit is reached, to cover non-convergent functions)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287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By the time Naiad is finished, the style of code is very hard to read, although those who write it find it pretty natural to work this way</a:t>
            </a:r>
          </a:p>
          <a:p>
            <a:endParaRPr lang="en-US" dirty="0"/>
          </a:p>
          <a:p>
            <a:r>
              <a:rPr lang="en-US" dirty="0" smtClean="0"/>
              <a:t>In fact many social networking companies do use this style of functional programming (like </a:t>
            </a:r>
            <a:r>
              <a:rPr lang="en-US" dirty="0" err="1" smtClean="0"/>
              <a:t>JaneStreet</a:t>
            </a:r>
            <a:r>
              <a:rPr lang="en-US" dirty="0" smtClean="0"/>
              <a:t>, famous for using </a:t>
            </a:r>
            <a:r>
              <a:rPr lang="en-US" dirty="0" err="1" smtClean="0"/>
              <a:t>O’CaML</a:t>
            </a:r>
            <a:r>
              <a:rPr lang="en-US" dirty="0" smtClean="0"/>
              <a:t> for financial analytics)</a:t>
            </a:r>
          </a:p>
          <a:p>
            <a:endParaRPr lang="en-US" dirty="0"/>
          </a:p>
          <a:p>
            <a:r>
              <a:rPr lang="en-US" dirty="0" smtClean="0"/>
              <a:t>But is it systems research?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4617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major systems in this space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Check out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en.wikipedia.org/wiki/Graph_database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They list 50 or so graphical databases and processing systems</a:t>
            </a:r>
          </a:p>
          <a:p>
            <a:endParaRPr lang="en-US" dirty="0"/>
          </a:p>
          <a:p>
            <a:r>
              <a:rPr lang="en-US" dirty="0" smtClean="0"/>
              <a:t>Some popular ones in research settings are </a:t>
            </a:r>
            <a:r>
              <a:rPr lang="en-US" dirty="0" err="1" smtClean="0"/>
              <a:t>Pregel</a:t>
            </a:r>
            <a:r>
              <a:rPr lang="en-US" dirty="0"/>
              <a:t> </a:t>
            </a:r>
            <a:r>
              <a:rPr lang="en-US" dirty="0" smtClean="0"/>
              <a:t>(from Google), </a:t>
            </a:r>
            <a:r>
              <a:rPr lang="en-US" dirty="0" err="1" smtClean="0"/>
              <a:t>GraphLab</a:t>
            </a:r>
            <a:r>
              <a:rPr lang="en-US" dirty="0" smtClean="0"/>
              <a:t> (CMU) </a:t>
            </a:r>
            <a:r>
              <a:rPr lang="en-US" dirty="0"/>
              <a:t>and </a:t>
            </a:r>
            <a:r>
              <a:rPr lang="en-US" dirty="0" err="1"/>
              <a:t>Vowpal</a:t>
            </a:r>
            <a:r>
              <a:rPr lang="en-US" dirty="0"/>
              <a:t> </a:t>
            </a:r>
            <a:r>
              <a:rPr lang="en-US" dirty="0" err="1"/>
              <a:t>Wabbit</a:t>
            </a:r>
            <a:r>
              <a:rPr lang="en-US" dirty="0"/>
              <a:t> </a:t>
            </a:r>
            <a:r>
              <a:rPr lang="en-US" dirty="0" smtClean="0"/>
              <a:t>(“Fast Learning”) (Yahoo)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60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away?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Computer systems need to be responsive to</a:t>
            </a:r>
          </a:p>
          <a:p>
            <a:pPr lvl="1"/>
            <a:r>
              <a:rPr lang="en-US" dirty="0" smtClean="0"/>
              <a:t>Styles of use (what our “customers” are doing)</a:t>
            </a:r>
          </a:p>
          <a:p>
            <a:pPr lvl="1"/>
            <a:r>
              <a:rPr lang="en-US" dirty="0" smtClean="0"/>
              <a:t>Common patterns of load (optimize for this case)</a:t>
            </a:r>
          </a:p>
          <a:p>
            <a:pPr lvl="1"/>
            <a:endParaRPr lang="en-US" dirty="0"/>
          </a:p>
          <a:p>
            <a:r>
              <a:rPr lang="en-US" dirty="0" smtClean="0"/>
              <a:t>In today’s major cloud computing settings, graphical data and graphical learning solutions are becoming a highly dominant form of load and focus</a:t>
            </a:r>
          </a:p>
          <a:p>
            <a:endParaRPr lang="en-US" dirty="0"/>
          </a:p>
          <a:p>
            <a:r>
              <a:rPr lang="en-US" dirty="0" smtClean="0"/>
              <a:t>Computer systems need to evolve to track this need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807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models and applications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02752" cy="4495800"/>
          </a:xfrm>
        </p:spPr>
        <p:txBody>
          <a:bodyPr/>
          <a:lstStyle/>
          <a:p>
            <a:r>
              <a:rPr lang="en-US" dirty="0" smtClean="0"/>
              <a:t>Artificial intelligence and machine learning is the core technology in many modern cloud settings</a:t>
            </a:r>
          </a:p>
          <a:p>
            <a:pPr lvl="1"/>
            <a:r>
              <a:rPr lang="en-US" dirty="0" smtClean="0"/>
              <a:t>Support for social networking mechanisms</a:t>
            </a:r>
          </a:p>
          <a:p>
            <a:pPr lvl="1"/>
            <a:r>
              <a:rPr lang="en-US" dirty="0" smtClean="0"/>
              <a:t>Creating product placement recommendations</a:t>
            </a:r>
          </a:p>
          <a:p>
            <a:pPr lvl="1"/>
            <a:r>
              <a:rPr lang="en-US" dirty="0" smtClean="0"/>
              <a:t>Understanding the flow of “influence” within communities</a:t>
            </a:r>
          </a:p>
          <a:p>
            <a:pPr lvl="1"/>
            <a:endParaRPr lang="en-US" dirty="0"/>
          </a:p>
          <a:p>
            <a:r>
              <a:rPr lang="en-US" dirty="0" smtClean="0"/>
              <a:t>Graphical processing can also matter in systems</a:t>
            </a:r>
          </a:p>
          <a:p>
            <a:pPr lvl="1"/>
            <a:r>
              <a:rPr lang="en-US" dirty="0" smtClean="0"/>
              <a:t>Understand what to cache and what not to cache</a:t>
            </a:r>
          </a:p>
          <a:p>
            <a:pPr lvl="1"/>
            <a:r>
              <a:rPr lang="en-US" dirty="0" smtClean="0"/>
              <a:t>Learning common patterns to optimize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48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this hard?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Prior generation of solutions was too general</a:t>
            </a:r>
          </a:p>
          <a:p>
            <a:pPr lvl="1"/>
            <a:r>
              <a:rPr lang="en-US" dirty="0" smtClean="0"/>
              <a:t>Programming languages can do anything, but they aren’t at all specialized for graph structured data</a:t>
            </a:r>
          </a:p>
          <a:p>
            <a:pPr lvl="1"/>
            <a:r>
              <a:rPr lang="en-US" dirty="0" smtClean="0"/>
              <a:t>Database systems are awesome for tabular data but much less optimized for graphical data</a:t>
            </a:r>
          </a:p>
          <a:p>
            <a:endParaRPr lang="en-US" dirty="0"/>
          </a:p>
          <a:p>
            <a:r>
              <a:rPr lang="en-US" dirty="0" smtClean="0"/>
              <a:t>There is also an issue of scale</a:t>
            </a:r>
          </a:p>
          <a:p>
            <a:pPr lvl="1"/>
            <a:r>
              <a:rPr lang="en-US" dirty="0" smtClean="0"/>
              <a:t>We’re good at what can be done on one computer</a:t>
            </a:r>
          </a:p>
          <a:p>
            <a:pPr lvl="1"/>
            <a:r>
              <a:rPr lang="en-US" dirty="0" smtClean="0"/>
              <a:t>But a company like Facebook has billions of users and their infrastructure runs on massive data centers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485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papers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TAO paper (I’ll start with this) gives a sense of the challenge Facebook confronts</a:t>
            </a:r>
          </a:p>
          <a:p>
            <a:pPr lvl="1"/>
            <a:r>
              <a:rPr lang="en-US" dirty="0" smtClean="0"/>
              <a:t>Like an entire distributed operating system</a:t>
            </a:r>
          </a:p>
          <a:p>
            <a:pPr lvl="1"/>
            <a:r>
              <a:rPr lang="en-US" dirty="0" smtClean="0"/>
              <a:t>But the whole role of the solution is to manage graphical data and support queries against it</a:t>
            </a:r>
          </a:p>
          <a:p>
            <a:pPr lvl="1"/>
            <a:r>
              <a:rPr lang="en-US" dirty="0" smtClean="0"/>
              <a:t>Massive loads and surreal scale</a:t>
            </a:r>
          </a:p>
          <a:p>
            <a:pPr lvl="1"/>
            <a:endParaRPr lang="en-US" dirty="0"/>
          </a:p>
          <a:p>
            <a:r>
              <a:rPr lang="en-US" dirty="0" smtClean="0"/>
              <a:t>Things to notice?</a:t>
            </a:r>
          </a:p>
          <a:p>
            <a:pPr lvl="1"/>
            <a:r>
              <a:rPr lang="en-US" dirty="0" smtClean="0"/>
              <a:t>How does the architecture of the solution reflect the special environment in which it runs?</a:t>
            </a:r>
          </a:p>
          <a:p>
            <a:pPr lvl="1"/>
            <a:r>
              <a:rPr lang="en-US" dirty="0" smtClean="0"/>
              <a:t>How did they identify and optimize the critical paths?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344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Dryad/LINQ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Here we see two concepts combined</a:t>
            </a:r>
          </a:p>
          <a:p>
            <a:pPr lvl="1"/>
            <a:r>
              <a:rPr lang="en-US" dirty="0" smtClean="0"/>
              <a:t>At Microsoft, LINQ has become very popular</a:t>
            </a:r>
          </a:p>
          <a:p>
            <a:pPr lvl="1"/>
            <a:r>
              <a:rPr lang="en-US" dirty="0" smtClean="0"/>
              <a:t>It embeds a kind of query processing into C# code</a:t>
            </a:r>
          </a:p>
          <a:p>
            <a:pPr lvl="1"/>
            <a:endParaRPr lang="en-US" dirty="0"/>
          </a:p>
          <a:p>
            <a:r>
              <a:rPr lang="en-US" dirty="0" smtClean="0"/>
              <a:t>Dryad takes this one step further</a:t>
            </a:r>
          </a:p>
          <a:p>
            <a:pPr lvl="1"/>
            <a:r>
              <a:rPr lang="en-US" dirty="0" smtClean="0"/>
              <a:t>Given a LINQ expression, Dryad can run it on a distributed “computing engine” of their own design</a:t>
            </a:r>
          </a:p>
          <a:p>
            <a:pPr lvl="1"/>
            <a:r>
              <a:rPr lang="en-US" dirty="0" smtClean="0"/>
              <a:t>Idea is to obtain massive parallelism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636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LINQ concepts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LINQ (“language integrated queries”) starts by allowing you to code lambda expressions</a:t>
            </a:r>
          </a:p>
          <a:p>
            <a:pPr lvl="1"/>
            <a:r>
              <a:rPr lang="en-US" dirty="0" smtClean="0"/>
              <a:t>In-line functions</a:t>
            </a:r>
          </a:p>
          <a:p>
            <a:pPr lvl="1"/>
            <a:r>
              <a:rPr lang="en-US" dirty="0" smtClean="0"/>
              <a:t>Evaluated when the value is needed, not when defined</a:t>
            </a:r>
          </a:p>
          <a:p>
            <a:pPr lvl="1"/>
            <a:endParaRPr lang="en-US" dirty="0"/>
          </a:p>
          <a:p>
            <a:r>
              <a:rPr lang="en-US" dirty="0" smtClean="0"/>
              <a:t>For example:</a:t>
            </a:r>
          </a:p>
          <a:p>
            <a:pPr marL="365760" lvl="1" indent="0">
              <a:buNone/>
            </a:pPr>
            <a:r>
              <a:rPr lang="en-US" dirty="0" err="1" smtClean="0"/>
              <a:t>myPets.Select</a:t>
            </a:r>
            <a:r>
              <a:rPr lang="en-US" dirty="0" smtClean="0"/>
              <a:t>(a =&gt; a.name); </a:t>
            </a:r>
          </a:p>
          <a:p>
            <a:pPr marL="365760" lvl="1" indent="0">
              <a:buNone/>
            </a:pPr>
            <a:r>
              <a:rPr lang="en-US" dirty="0" err="1" smtClean="0"/>
              <a:t>myFriends.Select</a:t>
            </a:r>
            <a:r>
              <a:rPr lang="en-US" dirty="0" smtClean="0"/>
              <a:t>(f =&gt; (f.name</a:t>
            </a:r>
            <a:r>
              <a:rPr lang="en-US" dirty="0" smtClean="0"/>
              <a:t>, </a:t>
            </a:r>
            <a:r>
              <a:rPr lang="en-US" dirty="0" err="1" smtClean="0"/>
              <a:t>f.loc</a:t>
            </a:r>
            <a:r>
              <a:rPr lang="en-US" dirty="0" smtClean="0"/>
              <a:t>, </a:t>
            </a:r>
            <a:r>
              <a:rPr lang="en-US" dirty="0" err="1" smtClean="0"/>
              <a:t>f.phone.mobile</a:t>
            </a:r>
            <a:r>
              <a:rPr lang="en-US" dirty="0" smtClean="0"/>
              <a:t>)).</a:t>
            </a:r>
            <a:br>
              <a:rPr lang="en-US" dirty="0" smtClean="0"/>
            </a:br>
            <a:r>
              <a:rPr lang="en-US" dirty="0" smtClean="0"/>
              <a:t>                Where(f =&gt; </a:t>
            </a:r>
            <a:r>
              <a:rPr lang="en-US" dirty="0" smtClean="0"/>
              <a:t>distance(</a:t>
            </a:r>
            <a:r>
              <a:rPr lang="en-US" dirty="0" err="1" smtClean="0"/>
              <a:t>myloc</a:t>
            </a:r>
            <a:r>
              <a:rPr lang="en-US" dirty="0" smtClean="0"/>
              <a:t>, </a:t>
            </a:r>
            <a:r>
              <a:rPr lang="en-US" dirty="0" err="1" smtClean="0"/>
              <a:t>f.loc</a:t>
            </a:r>
            <a:r>
              <a:rPr lang="en-US" dirty="0" smtClean="0"/>
              <a:t>) &lt; 1miles);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537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Dryad works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Takes a LINQ expression, unevaluated</a:t>
            </a:r>
          </a:p>
          <a:p>
            <a:endParaRPr lang="en-US" dirty="0"/>
          </a:p>
          <a:p>
            <a:r>
              <a:rPr lang="en-US" dirty="0" smtClean="0"/>
              <a:t>Maps it to a collection of processor nodes that all have access to the same (read-only, unchanging) data files</a:t>
            </a:r>
          </a:p>
          <a:p>
            <a:endParaRPr lang="en-US" dirty="0"/>
          </a:p>
          <a:p>
            <a:r>
              <a:rPr lang="en-US" dirty="0" smtClean="0"/>
              <a:t>This spreads out the work and gains parallelism!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623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architecture of Dryad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2286000"/>
            <a:ext cx="6600751" cy="3578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342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of a LINQ expression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1905000"/>
            <a:ext cx="4443437" cy="477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9615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3236</TotalTime>
  <Words>996</Words>
  <Application>Microsoft Office PowerPoint</Application>
  <PresentationFormat>On-screen Show (4:3)</PresentationFormat>
  <Paragraphs>140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Calibri</vt:lpstr>
      <vt:lpstr>Symbol</vt:lpstr>
      <vt:lpstr>Tw Cen MT</vt:lpstr>
      <vt:lpstr>Wingdings</vt:lpstr>
      <vt:lpstr>Wingdings 2</vt:lpstr>
      <vt:lpstr>Median</vt:lpstr>
      <vt:lpstr>Systems Support for Graphical Learning</vt:lpstr>
      <vt:lpstr>Graphical models and applications</vt:lpstr>
      <vt:lpstr>What makes this hard?</vt:lpstr>
      <vt:lpstr>Today’s papers</vt:lpstr>
      <vt:lpstr>Dryad/LINQ</vt:lpstr>
      <vt:lpstr>Basic LINQ concepts</vt:lpstr>
      <vt:lpstr>How Dryad works</vt:lpstr>
      <vt:lpstr>Basic architecture of Dryad</vt:lpstr>
      <vt:lpstr>Execution of a LINQ expression</vt:lpstr>
      <vt:lpstr>A join, done in two ways</vt:lpstr>
      <vt:lpstr>A join, done in two ways</vt:lpstr>
      <vt:lpstr>MapReduce in Dryad/LINQ</vt:lpstr>
      <vt:lpstr>Beyond Dryad</vt:lpstr>
      <vt:lpstr>Social network computations</vt:lpstr>
      <vt:lpstr>Can we really find use cases?</vt:lpstr>
      <vt:lpstr>Naiad and Dryad</vt:lpstr>
      <vt:lpstr>Issue?</vt:lpstr>
      <vt:lpstr>Other major systems in this space</vt:lpstr>
      <vt:lpstr>Take away?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CS5412: Lecture II How It Works</dc:title>
  <dc:creator>Anne</dc:creator>
  <cp:lastModifiedBy>Ken Birman</cp:lastModifiedBy>
  <cp:revision>198</cp:revision>
  <cp:lastPrinted>2012-02-14T15:00:44Z</cp:lastPrinted>
  <dcterms:created xsi:type="dcterms:W3CDTF">2006-08-16T00:00:00Z</dcterms:created>
  <dcterms:modified xsi:type="dcterms:W3CDTF">2015-09-25T01:55:49Z</dcterms:modified>
</cp:coreProperties>
</file>